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5.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5"/>
    <p:sldMasterId id="2147483987" r:id="rId6"/>
    <p:sldMasterId id="2147484065" r:id="rId7"/>
    <p:sldMasterId id="2147484067" r:id="rId8"/>
    <p:sldMasterId id="2147484075" r:id="rId9"/>
    <p:sldMasterId id="2147484121" r:id="rId10"/>
  </p:sldMasterIdLst>
  <p:notesMasterIdLst>
    <p:notesMasterId r:id="rId94"/>
  </p:notesMasterIdLst>
  <p:sldIdLst>
    <p:sldId id="261" r:id="rId11"/>
    <p:sldId id="2147483208" r:id="rId12"/>
    <p:sldId id="257" r:id="rId13"/>
    <p:sldId id="2147483123" r:id="rId14"/>
    <p:sldId id="2147483210" r:id="rId15"/>
    <p:sldId id="258" r:id="rId16"/>
    <p:sldId id="2147483124" r:id="rId17"/>
    <p:sldId id="259" r:id="rId18"/>
    <p:sldId id="2147483211" r:id="rId19"/>
    <p:sldId id="260" r:id="rId20"/>
    <p:sldId id="2147483228" r:id="rId21"/>
    <p:sldId id="2147483410" r:id="rId22"/>
    <p:sldId id="2451" r:id="rId23"/>
    <p:sldId id="2147483411" r:id="rId24"/>
    <p:sldId id="2147483229" r:id="rId25"/>
    <p:sldId id="2147483230" r:id="rId26"/>
    <p:sldId id="2147483227" r:id="rId27"/>
    <p:sldId id="2147483122" r:id="rId28"/>
    <p:sldId id="2147483413" r:id="rId29"/>
    <p:sldId id="2147483408" r:id="rId30"/>
    <p:sldId id="2147483298" r:id="rId31"/>
    <p:sldId id="2147483237" r:id="rId32"/>
    <p:sldId id="2147483212" r:id="rId33"/>
    <p:sldId id="2147483233" r:id="rId34"/>
    <p:sldId id="2147483234" r:id="rId35"/>
    <p:sldId id="2147483243" r:id="rId36"/>
    <p:sldId id="2147483157" r:id="rId37"/>
    <p:sldId id="2147483161" r:id="rId38"/>
    <p:sldId id="2147483134" r:id="rId39"/>
    <p:sldId id="2147483231" r:id="rId40"/>
    <p:sldId id="2147483135" r:id="rId41"/>
    <p:sldId id="2147483158" r:id="rId42"/>
    <p:sldId id="2147483136" r:id="rId43"/>
    <p:sldId id="2147483137" r:id="rId44"/>
    <p:sldId id="2147483217" r:id="rId45"/>
    <p:sldId id="2147483139" r:id="rId46"/>
    <p:sldId id="2147483155" r:id="rId47"/>
    <p:sldId id="2147483141" r:id="rId48"/>
    <p:sldId id="2147483221" r:id="rId49"/>
    <p:sldId id="2147483326" r:id="rId50"/>
    <p:sldId id="2147483414" r:id="rId51"/>
    <p:sldId id="2147483415" r:id="rId52"/>
    <p:sldId id="2147483416" r:id="rId53"/>
    <p:sldId id="2147483417" r:id="rId54"/>
    <p:sldId id="2147483418" r:id="rId55"/>
    <p:sldId id="2147483242" r:id="rId56"/>
    <p:sldId id="2147483239" r:id="rId57"/>
    <p:sldId id="2147483218" r:id="rId58"/>
    <p:sldId id="2147483164" r:id="rId59"/>
    <p:sldId id="2147483244" r:id="rId60"/>
    <p:sldId id="2147483245" r:id="rId61"/>
    <p:sldId id="269" r:id="rId62"/>
    <p:sldId id="2147483324" r:id="rId63"/>
    <p:sldId id="2147483278" r:id="rId64"/>
    <p:sldId id="2147483272" r:id="rId65"/>
    <p:sldId id="2147483273" r:id="rId66"/>
    <p:sldId id="2147483412" r:id="rId67"/>
    <p:sldId id="2147483419" r:id="rId68"/>
    <p:sldId id="2147483274" r:id="rId69"/>
    <p:sldId id="2147483275" r:id="rId70"/>
    <p:sldId id="2147483292" r:id="rId71"/>
    <p:sldId id="275" r:id="rId72"/>
    <p:sldId id="2147483290" r:id="rId73"/>
    <p:sldId id="2147483289" r:id="rId74"/>
    <p:sldId id="2147483280" r:id="rId75"/>
    <p:sldId id="2147483279" r:id="rId76"/>
    <p:sldId id="2147483281" r:id="rId77"/>
    <p:sldId id="2147483282" r:id="rId78"/>
    <p:sldId id="2147483283" r:id="rId79"/>
    <p:sldId id="2147483284" r:id="rId80"/>
    <p:sldId id="2147483285" r:id="rId81"/>
    <p:sldId id="2147483291" r:id="rId82"/>
    <p:sldId id="2147472862" r:id="rId83"/>
    <p:sldId id="2147483145" r:id="rId84"/>
    <p:sldId id="2147483293" r:id="rId85"/>
    <p:sldId id="2147483297" r:id="rId86"/>
    <p:sldId id="2147483311" r:id="rId87"/>
    <p:sldId id="2147483322" r:id="rId88"/>
    <p:sldId id="2147483147" r:id="rId89"/>
    <p:sldId id="2147483254" r:id="rId90"/>
    <p:sldId id="2147483235" r:id="rId91"/>
    <p:sldId id="2486" r:id="rId92"/>
    <p:sldId id="2147483168" r:id="rId93"/>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7AB08-7C72-4CB0-83F5-758FD335E35B}">
          <p14:sldIdLst>
            <p14:sldId id="261"/>
            <p14:sldId id="2147483208"/>
            <p14:sldId id="257"/>
            <p14:sldId id="2147483123"/>
            <p14:sldId id="2147483210"/>
            <p14:sldId id="258"/>
            <p14:sldId id="2147483124"/>
            <p14:sldId id="259"/>
            <p14:sldId id="2147483211"/>
            <p14:sldId id="260"/>
            <p14:sldId id="2147483228"/>
            <p14:sldId id="2147483410"/>
            <p14:sldId id="2451"/>
            <p14:sldId id="2147483411"/>
            <p14:sldId id="2147483229"/>
            <p14:sldId id="2147483230"/>
            <p14:sldId id="2147483227"/>
            <p14:sldId id="2147483122"/>
            <p14:sldId id="2147483413"/>
            <p14:sldId id="2147483408"/>
            <p14:sldId id="2147483298"/>
            <p14:sldId id="2147483237"/>
            <p14:sldId id="2147483212"/>
            <p14:sldId id="2147483233"/>
            <p14:sldId id="2147483234"/>
            <p14:sldId id="2147483243"/>
            <p14:sldId id="2147483157"/>
            <p14:sldId id="2147483161"/>
            <p14:sldId id="2147483134"/>
            <p14:sldId id="2147483231"/>
            <p14:sldId id="2147483135"/>
            <p14:sldId id="2147483158"/>
            <p14:sldId id="2147483136"/>
            <p14:sldId id="2147483137"/>
            <p14:sldId id="2147483217"/>
            <p14:sldId id="2147483139"/>
            <p14:sldId id="2147483155"/>
            <p14:sldId id="2147483141"/>
            <p14:sldId id="2147483221"/>
            <p14:sldId id="2147483326"/>
            <p14:sldId id="2147483414"/>
            <p14:sldId id="2147483415"/>
            <p14:sldId id="2147483416"/>
            <p14:sldId id="2147483417"/>
            <p14:sldId id="2147483418"/>
            <p14:sldId id="2147483242"/>
            <p14:sldId id="2147483239"/>
            <p14:sldId id="2147483218"/>
            <p14:sldId id="2147483164"/>
            <p14:sldId id="2147483244"/>
            <p14:sldId id="2147483245"/>
            <p14:sldId id="269"/>
            <p14:sldId id="2147483324"/>
            <p14:sldId id="2147483278"/>
            <p14:sldId id="2147483272"/>
            <p14:sldId id="2147483273"/>
            <p14:sldId id="2147483412"/>
            <p14:sldId id="2147483419"/>
            <p14:sldId id="2147483274"/>
            <p14:sldId id="2147483275"/>
            <p14:sldId id="2147483292"/>
            <p14:sldId id="275"/>
            <p14:sldId id="2147483290"/>
            <p14:sldId id="2147483289"/>
            <p14:sldId id="2147483280"/>
            <p14:sldId id="2147483279"/>
            <p14:sldId id="2147483281"/>
            <p14:sldId id="2147483282"/>
            <p14:sldId id="2147483283"/>
            <p14:sldId id="2147483284"/>
            <p14:sldId id="2147483285"/>
            <p14:sldId id="2147483291"/>
            <p14:sldId id="2147472862"/>
          </p14:sldIdLst>
        </p14:section>
        <p14:section name="Closing" id="{E823D340-5D84-4107-AE1B-3F71C00589B8}">
          <p14:sldIdLst>
            <p14:sldId id="2147483145"/>
            <p14:sldId id="2147483293"/>
            <p14:sldId id="2147483297"/>
            <p14:sldId id="2147483311"/>
            <p14:sldId id="2147483322"/>
            <p14:sldId id="2147483147"/>
            <p14:sldId id="2147483254"/>
            <p14:sldId id="2147483235"/>
            <p14:sldId id="2486"/>
            <p14:sldId id="2147483168"/>
          </p14:sldIdLst>
        </p14:section>
        <p14:section name="Annex" id="{070C7EA7-4FB6-4654-8D53-037728F98F5D}">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10B013-322C-9AB2-D49C-B515FF228775}" name="Olivier Garet" initials="OG" userId="S::olivier.garet@dsm-firmenich.com::a8f094c5-ae1d-4b82-8b32-79910b916d32" providerId="AD"/>
  <p188:author id="{780DC213-BDEF-2BE2-4B23-6507DE04C6E8}" name="Lorena Trigos" initials="LT" userId="bf78fc38cedc1c70" providerId="Windows Live"/>
  <p188:author id="{FC4BCA26-A39A-799C-47A2-187089F82AC0}" name="Mathias Gempeler" initials="MG" userId="S::Mathias.Gempeler@dsm-firmenich.com::2bd9c7c1-0887-47e6-9db2-e1644afc0b0b" providerId="AD"/>
  <p188:author id="{6431CC38-DA47-6651-57C6-5CA9DD856B2B}" name="Magdalena Priebe" initials="MP" userId="S::Magdalena.Priebe@dsm-firmenich.com::b7c77bba-c075-4477-81d7-67e396ff2fbd" providerId="AD"/>
  <p188:author id="{3CC71E50-4E9C-9DCE-40EA-ED48880F3132}" name="Meriem Saber" initials="MS" userId="S::Meriem.Saber@dsm-firmenich.com::3733459e-7646-4ff4-8e96-b2fc93d3c8e0" providerId="AD"/>
  <p188:author id="{52819654-818E-AC11-8500-3752AB9FA36F}" name="Magdalena Priebe" initials="MP" userId="S::magdalena.priebe@dsm-firmenich.com::b7c77bba-c075-4477-81d7-67e396ff2fbd" providerId="AD"/>
  <p188:author id="{A994516B-A911-ED67-FD7C-AFC4DDD37BE2}" name="Francesca Pascucci" initials="FP" userId="S::francesca.pascucci@dsm-firmenich.com::811ad1a6-1062-4d6d-a024-d8bcd1d58767" providerId="AD"/>
  <p188:author id="{DC148F6B-1089-1BFA-A312-6D83FAB2DC7E}" name="Francois Paul" initials="FP" userId="S::francois.paul@dsm-firmenich.com::cd345e1b-5b33-44e8-b09c-75307eac9781" providerId="AD"/>
  <p188:author id="{EE5A927B-8D85-054E-96F0-8C53EE642409}" name="Riccardo Sfriso" initials="RS" userId="S::riccardo.sfriso@dsm-firmenich.com::f44db48f-4aea-4ec9-bd40-9523d9a84759" providerId="AD"/>
  <p188:author id="{298B1CC0-5C2C-7039-46F0-B63E122EAA10}" name="Guillaume Laurent" initials="GL" userId="S::Guillaume.Laurent@dsm-firmenich.com::378e57e0-cea0-470c-bf24-19cc2b638d08" providerId="AD"/>
  <p188:author id="{351A6CC2-6036-3B43-A178-D4D857E9E522}" name="Caroline Guillien" initials="CG" userId="S::Caroline.Guillien@dsm-firmenich.com::3e4c10c0-1ee2-48be-9d78-4d6ed773945d" providerId="AD"/>
  <p188:author id="{1EA6C1C6-591D-5C0D-BB0F-467C43557E3F}" name="Mathias Gempeler" initials="MG" userId="S::mathias.gempeler@dsm-firmenich.com::2bd9c7c1-0887-47e6-9db2-e1644afc0b0b" providerId="AD"/>
  <p188:author id="{C52F8ED0-AD44-F319-DD9A-5B29DD710783}" name="Francesca Pascucci" initials="" userId="S::Francesca.Pascucci@dsm-firmenich.com::811ad1a6-1062-4d6d-a024-d8bcd1d58767" providerId="AD"/>
  <p188:author id="{CAD3D6D9-085F-C775-A45B-7BDDBBBE2DE6}" name="Francois Paul" initials="FP" userId="S::Francois.Paul@dsm-firmenich.com::cd345e1b-5b33-44e8-b09c-75307eac9781" providerId="AD"/>
  <p188:author id="{43CAFDE4-9992-24FC-19FB-231C4ABF5EBB}" name="Francesco Ortelli" initials="FO" userId="S::francesco.ortelli@dsm-firmenich.com::bb5ceb95-4520-4b8b-bd2d-3794b397b048" providerId="AD"/>
  <p188:author id="{ECB02FE6-DA76-5730-51B4-D01AB51551F7}" name="Guillaume Laurent" initials="GL" userId="S::guillaume.laurent@dsm-firmenich.com::378e57e0-cea0-470c-bf24-19cc2b638d08" providerId="AD"/>
  <p188:author id="{62FB4DE8-C33A-6EFC-2FA4-D631B41C84D7}" name="Riccardo Sfriso" initials="RS" userId="S::Riccardo.Sfriso@dsm-firmenich.com::f44db48f-4aea-4ec9-bd40-9523d9a84759" providerId="AD"/>
  <p188:author id="{B53159F0-325F-9035-056B-471C9F810F61}" name="Black to the future" initials="Bttf" userId="Black to the future"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FDE8D8"/>
    <a:srgbClr val="3DD53D"/>
    <a:srgbClr val="CC7414"/>
    <a:srgbClr val="FF0000"/>
    <a:srgbClr val="FACDB0"/>
    <a:srgbClr val="FCD5B9"/>
    <a:srgbClr val="FCD7BC"/>
    <a:srgbClr val="FCD8BE"/>
    <a:srgbClr val="FAD0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F55181-F3A5-4808-B30E-CCC6A8ACC244}" v="6" dt="2026-10-15T07:39:42.0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86" autoAdjust="0"/>
  </p:normalViewPr>
  <p:slideViewPr>
    <p:cSldViewPr snapToGrid="0">
      <p:cViewPr varScale="1">
        <p:scale>
          <a:sx n="92" d="100"/>
          <a:sy n="92" d="100"/>
        </p:scale>
        <p:origin x="54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97" Type="http://schemas.openxmlformats.org/officeDocument/2006/relationships/theme" Target="theme/theme1.xml"/><Relationship Id="rId7" Type="http://schemas.openxmlformats.org/officeDocument/2006/relationships/slideMaster" Target="slideMasters/slideMaster3.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1.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presProps" Target="pres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notesMaster" Target="notesMasters/notesMaster1.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custSel addSld delSld modSld delMainMaster modMainMaster modSection">
      <pc:chgData name="Marie-Sophie Meisinger" userId="286e1ad8-c636-4702-a91e-982a33a1b0e7" providerId="ADAL" clId="{703D20AE-90AE-4C74-BB80-742CA35F1309}" dt="2026-10-15T11:20:50.708" v="16" actId="22"/>
      <pc:docMkLst>
        <pc:docMk/>
      </pc:docMkLst>
      <pc:sldChg chg="modSp mod">
        <pc:chgData name="Marie-Sophie Meisinger" userId="286e1ad8-c636-4702-a91e-982a33a1b0e7" providerId="ADAL" clId="{703D20AE-90AE-4C74-BB80-742CA35F1309}" dt="2026-10-15T07:37:56.474" v="14" actId="20577"/>
        <pc:sldMkLst>
          <pc:docMk/>
          <pc:sldMk cId="0" sldId="261"/>
        </pc:sldMkLst>
        <pc:spChg chg="mod">
          <ac:chgData name="Marie-Sophie Meisinger" userId="286e1ad8-c636-4702-a91e-982a33a1b0e7" providerId="ADAL" clId="{703D20AE-90AE-4C74-BB80-742CA35F1309}" dt="2026-10-15T07:37:56.474" v="14" actId="20577"/>
          <ac:spMkLst>
            <pc:docMk/>
            <pc:sldMk cId="0" sldId="261"/>
            <ac:spMk id="2" creationId="{297588E0-D2EA-7D55-9FB9-2FB8CFE2D196}"/>
          </ac:spMkLst>
        </pc:spChg>
      </pc:sldChg>
      <pc:sldChg chg="addSp mod">
        <pc:chgData name="Marie-Sophie Meisinger" userId="286e1ad8-c636-4702-a91e-982a33a1b0e7" providerId="ADAL" clId="{703D20AE-90AE-4C74-BB80-742CA35F1309}" dt="2026-10-15T11:20:50.708" v="16" actId="22"/>
        <pc:sldMkLst>
          <pc:docMk/>
          <pc:sldMk cId="3787225741" sldId="2147483122"/>
        </pc:sldMkLst>
        <pc:picChg chg="add">
          <ac:chgData name="Marie-Sophie Meisinger" userId="286e1ad8-c636-4702-a91e-982a33a1b0e7" providerId="ADAL" clId="{703D20AE-90AE-4C74-BB80-742CA35F1309}" dt="2026-10-15T11:20:50.708" v="16" actId="22"/>
          <ac:picMkLst>
            <pc:docMk/>
            <pc:sldMk cId="3787225741" sldId="2147483122"/>
            <ac:picMk id="6" creationId="{1F84AB0B-B166-D2ED-BAA3-6461A14A24A3}"/>
          </ac:picMkLst>
        </pc:picChg>
        <pc:picChg chg="add">
          <ac:chgData name="Marie-Sophie Meisinger" userId="286e1ad8-c636-4702-a91e-982a33a1b0e7" providerId="ADAL" clId="{703D20AE-90AE-4C74-BB80-742CA35F1309}" dt="2026-10-15T11:20:50.708" v="16" actId="22"/>
          <ac:picMkLst>
            <pc:docMk/>
            <pc:sldMk cId="3787225741" sldId="2147483122"/>
            <ac:picMk id="11" creationId="{6450ACDF-759F-1ECD-4E00-30820B98C5D7}"/>
          </ac:picMkLst>
        </pc:picChg>
      </pc:sldChg>
      <pc:sldChg chg="del">
        <pc:chgData name="Marie-Sophie Meisinger" userId="286e1ad8-c636-4702-a91e-982a33a1b0e7" providerId="ADAL" clId="{703D20AE-90AE-4C74-BB80-742CA35F1309}" dt="2026-10-15T07:36:22.082" v="8" actId="47"/>
        <pc:sldMkLst>
          <pc:docMk/>
          <pc:sldMk cId="114091995" sldId="2147483271"/>
        </pc:sldMkLst>
      </pc:sldChg>
      <pc:sldChg chg="del">
        <pc:chgData name="Marie-Sophie Meisinger" userId="286e1ad8-c636-4702-a91e-982a33a1b0e7" providerId="ADAL" clId="{703D20AE-90AE-4C74-BB80-742CA35F1309}" dt="2026-10-15T07:33:39.492" v="3" actId="47"/>
        <pc:sldMkLst>
          <pc:docMk/>
          <pc:sldMk cId="452013370" sldId="2147483314"/>
        </pc:sldMkLst>
      </pc:sldChg>
      <pc:sldChg chg="del">
        <pc:chgData name="Marie-Sophie Meisinger" userId="286e1ad8-c636-4702-a91e-982a33a1b0e7" providerId="ADAL" clId="{703D20AE-90AE-4C74-BB80-742CA35F1309}" dt="2026-10-15T07:36:45.458" v="10" actId="47"/>
        <pc:sldMkLst>
          <pc:docMk/>
          <pc:sldMk cId="4285701102" sldId="2147483321"/>
        </pc:sldMkLst>
      </pc:sldChg>
      <pc:sldChg chg="del">
        <pc:chgData name="Marie-Sophie Meisinger" userId="286e1ad8-c636-4702-a91e-982a33a1b0e7" providerId="ADAL" clId="{703D20AE-90AE-4C74-BB80-742CA35F1309}" dt="2026-10-15T07:36:48.253" v="11" actId="47"/>
        <pc:sldMkLst>
          <pc:docMk/>
          <pc:sldMk cId="540810331" sldId="2147483323"/>
        </pc:sldMkLst>
      </pc:sldChg>
      <pc:sldChg chg="del">
        <pc:chgData name="Marie-Sophie Meisinger" userId="286e1ad8-c636-4702-a91e-982a33a1b0e7" providerId="ADAL" clId="{703D20AE-90AE-4C74-BB80-742CA35F1309}" dt="2026-10-15T07:36:41.492" v="9" actId="47"/>
        <pc:sldMkLst>
          <pc:docMk/>
          <pc:sldMk cId="3946684187" sldId="2147483325"/>
        </pc:sldMkLst>
      </pc:sldChg>
      <pc:sldChg chg="modSp add del mod">
        <pc:chgData name="Marie-Sophie Meisinger" userId="286e1ad8-c636-4702-a91e-982a33a1b0e7" providerId="ADAL" clId="{703D20AE-90AE-4C74-BB80-742CA35F1309}" dt="2026-10-15T07:53:10.120" v="15" actId="14100"/>
        <pc:sldMkLst>
          <pc:docMk/>
          <pc:sldMk cId="3165926201" sldId="2147483326"/>
        </pc:sldMkLst>
        <pc:spChg chg="mod">
          <ac:chgData name="Marie-Sophie Meisinger" userId="286e1ad8-c636-4702-a91e-982a33a1b0e7" providerId="ADAL" clId="{703D20AE-90AE-4C74-BB80-742CA35F1309}" dt="2026-10-15T07:34:25.023" v="5" actId="790"/>
          <ac:spMkLst>
            <pc:docMk/>
            <pc:sldMk cId="3165926201" sldId="2147483326"/>
            <ac:spMk id="4" creationId="{FF5F9999-A7B4-79DF-D266-6904576FC52C}"/>
          </ac:spMkLst>
        </pc:spChg>
        <pc:spChg chg="mod">
          <ac:chgData name="Marie-Sophie Meisinger" userId="286e1ad8-c636-4702-a91e-982a33a1b0e7" providerId="ADAL" clId="{703D20AE-90AE-4C74-BB80-742CA35F1309}" dt="2026-10-15T07:34:25.023" v="5" actId="790"/>
          <ac:spMkLst>
            <pc:docMk/>
            <pc:sldMk cId="3165926201" sldId="2147483326"/>
            <ac:spMk id="11" creationId="{A30FAB66-C3CA-752F-96EB-617749DBCF6B}"/>
          </ac:spMkLst>
        </pc:spChg>
        <pc:spChg chg="mod">
          <ac:chgData name="Marie-Sophie Meisinger" userId="286e1ad8-c636-4702-a91e-982a33a1b0e7" providerId="ADAL" clId="{703D20AE-90AE-4C74-BB80-742CA35F1309}" dt="2026-10-15T07:34:25.023" v="5" actId="790"/>
          <ac:spMkLst>
            <pc:docMk/>
            <pc:sldMk cId="3165926201" sldId="2147483326"/>
            <ac:spMk id="13" creationId="{9ECA7517-CE25-58E7-93C7-4F26CA0C0CDD}"/>
          </ac:spMkLst>
        </pc:spChg>
        <pc:spChg chg="mod">
          <ac:chgData name="Marie-Sophie Meisinger" userId="286e1ad8-c636-4702-a91e-982a33a1b0e7" providerId="ADAL" clId="{703D20AE-90AE-4C74-BB80-742CA35F1309}" dt="2026-10-15T07:34:25.023" v="5" actId="790"/>
          <ac:spMkLst>
            <pc:docMk/>
            <pc:sldMk cId="3165926201" sldId="2147483326"/>
            <ac:spMk id="16" creationId="{207FB28D-0363-2099-4BF5-98B113C04BBC}"/>
          </ac:spMkLst>
        </pc:spChg>
        <pc:spChg chg="mod">
          <ac:chgData name="Marie-Sophie Meisinger" userId="286e1ad8-c636-4702-a91e-982a33a1b0e7" providerId="ADAL" clId="{703D20AE-90AE-4C74-BB80-742CA35F1309}" dt="2026-10-15T07:34:25.023" v="5" actId="790"/>
          <ac:spMkLst>
            <pc:docMk/>
            <pc:sldMk cId="3165926201" sldId="2147483326"/>
            <ac:spMk id="18" creationId="{02D3989D-115A-F288-F494-65ACBF4F278A}"/>
          </ac:spMkLst>
        </pc:spChg>
        <pc:spChg chg="mod">
          <ac:chgData name="Marie-Sophie Meisinger" userId="286e1ad8-c636-4702-a91e-982a33a1b0e7" providerId="ADAL" clId="{703D20AE-90AE-4C74-BB80-742CA35F1309}" dt="2026-10-15T07:34:25.023" v="5" actId="790"/>
          <ac:spMkLst>
            <pc:docMk/>
            <pc:sldMk cId="3165926201" sldId="2147483326"/>
            <ac:spMk id="19" creationId="{64E99123-E94D-A119-14FE-B9B39B19BD7F}"/>
          </ac:spMkLst>
        </pc:spChg>
        <pc:spChg chg="mod">
          <ac:chgData name="Marie-Sophie Meisinger" userId="286e1ad8-c636-4702-a91e-982a33a1b0e7" providerId="ADAL" clId="{703D20AE-90AE-4C74-BB80-742CA35F1309}" dt="2026-10-15T07:53:10.120" v="15" actId="14100"/>
          <ac:spMkLst>
            <pc:docMk/>
            <pc:sldMk cId="3165926201" sldId="2147483326"/>
            <ac:spMk id="20" creationId="{241C2847-4109-A533-E756-32740B08984E}"/>
          </ac:spMkLst>
        </pc:spChg>
        <pc:spChg chg="mod">
          <ac:chgData name="Marie-Sophie Meisinger" userId="286e1ad8-c636-4702-a91e-982a33a1b0e7" providerId="ADAL" clId="{703D20AE-90AE-4C74-BB80-742CA35F1309}" dt="2026-10-15T07:34:25.023" v="5" actId="790"/>
          <ac:spMkLst>
            <pc:docMk/>
            <pc:sldMk cId="3165926201" sldId="2147483326"/>
            <ac:spMk id="24" creationId="{744623D6-834C-94D5-2321-8DB9003B6F13}"/>
          </ac:spMkLst>
        </pc:spChg>
      </pc:sldChg>
      <pc:sldChg chg="delSp mod">
        <pc:chgData name="Marie-Sophie Meisinger" userId="286e1ad8-c636-4702-a91e-982a33a1b0e7" providerId="ADAL" clId="{703D20AE-90AE-4C74-BB80-742CA35F1309}" dt="2026-10-15T07:32:58.571" v="0" actId="478"/>
        <pc:sldMkLst>
          <pc:docMk/>
          <pc:sldMk cId="275208425" sldId="2147483411"/>
        </pc:sldMkLst>
        <pc:cxnChg chg="del">
          <ac:chgData name="Marie-Sophie Meisinger" userId="286e1ad8-c636-4702-a91e-982a33a1b0e7" providerId="ADAL" clId="{703D20AE-90AE-4C74-BB80-742CA35F1309}" dt="2026-10-15T07:32:58.571" v="0" actId="478"/>
          <ac:cxnSpMkLst>
            <pc:docMk/>
            <pc:sldMk cId="275208425" sldId="2147483411"/>
            <ac:cxnSpMk id="30" creationId="{445FA7AF-62AE-FA3F-8A90-7AD14399C143}"/>
          </ac:cxnSpMkLst>
        </pc:cxnChg>
      </pc:sldChg>
      <pc:sldChg chg="add">
        <pc:chgData name="Marie-Sophie Meisinger" userId="286e1ad8-c636-4702-a91e-982a33a1b0e7" providerId="ADAL" clId="{703D20AE-90AE-4C74-BB80-742CA35F1309}" dt="2026-10-15T07:36:19.103" v="7"/>
        <pc:sldMkLst>
          <pc:docMk/>
          <pc:sldMk cId="1360999075" sldId="2147483412"/>
        </pc:sldMkLst>
      </pc:sldChg>
      <pc:sldChg chg="add">
        <pc:chgData name="Marie-Sophie Meisinger" userId="286e1ad8-c636-4702-a91e-982a33a1b0e7" providerId="ADAL" clId="{703D20AE-90AE-4C74-BB80-742CA35F1309}" dt="2026-10-15T07:33:51.837" v="4"/>
        <pc:sldMkLst>
          <pc:docMk/>
          <pc:sldMk cId="2150068215" sldId="2147483414"/>
        </pc:sldMkLst>
      </pc:sldChg>
      <pc:sldChg chg="add">
        <pc:chgData name="Marie-Sophie Meisinger" userId="286e1ad8-c636-4702-a91e-982a33a1b0e7" providerId="ADAL" clId="{703D20AE-90AE-4C74-BB80-742CA35F1309}" dt="2026-10-15T07:33:51.837" v="4"/>
        <pc:sldMkLst>
          <pc:docMk/>
          <pc:sldMk cId="2118272724" sldId="2147483415"/>
        </pc:sldMkLst>
      </pc:sldChg>
      <pc:sldChg chg="add">
        <pc:chgData name="Marie-Sophie Meisinger" userId="286e1ad8-c636-4702-a91e-982a33a1b0e7" providerId="ADAL" clId="{703D20AE-90AE-4C74-BB80-742CA35F1309}" dt="2026-10-15T07:33:51.837" v="4"/>
        <pc:sldMkLst>
          <pc:docMk/>
          <pc:sldMk cId="2551320619" sldId="2147483416"/>
        </pc:sldMkLst>
      </pc:sldChg>
      <pc:sldChg chg="add">
        <pc:chgData name="Marie-Sophie Meisinger" userId="286e1ad8-c636-4702-a91e-982a33a1b0e7" providerId="ADAL" clId="{703D20AE-90AE-4C74-BB80-742CA35F1309}" dt="2026-10-15T07:33:51.837" v="4"/>
        <pc:sldMkLst>
          <pc:docMk/>
          <pc:sldMk cId="3003291693" sldId="2147483417"/>
        </pc:sldMkLst>
      </pc:sldChg>
      <pc:sldChg chg="add">
        <pc:chgData name="Marie-Sophie Meisinger" userId="286e1ad8-c636-4702-a91e-982a33a1b0e7" providerId="ADAL" clId="{703D20AE-90AE-4C74-BB80-742CA35F1309}" dt="2026-10-15T07:33:51.837" v="4"/>
        <pc:sldMkLst>
          <pc:docMk/>
          <pc:sldMk cId="3042102561" sldId="2147483418"/>
        </pc:sldMkLst>
      </pc:sldChg>
      <pc:sldChg chg="add">
        <pc:chgData name="Marie-Sophie Meisinger" userId="286e1ad8-c636-4702-a91e-982a33a1b0e7" providerId="ADAL" clId="{703D20AE-90AE-4C74-BB80-742CA35F1309}" dt="2026-10-15T07:35:08.777" v="6"/>
        <pc:sldMkLst>
          <pc:docMk/>
          <pc:sldMk cId="2568293080" sldId="2147483419"/>
        </pc:sldMkLst>
      </pc:sldChg>
      <pc:sldMasterChg chg="delSldLayout modSldLayout sldLayoutOrd">
        <pc:chgData name="Marie-Sophie Meisinger" userId="286e1ad8-c636-4702-a91e-982a33a1b0e7" providerId="ADAL" clId="{703D20AE-90AE-4C74-BB80-742CA35F1309}" dt="2026-10-15T07:33:07.885" v="2"/>
        <pc:sldMasterMkLst>
          <pc:docMk/>
          <pc:sldMasterMk cId="1881740168" sldId="2147483963"/>
        </pc:sldMasterMkLst>
        <pc:sldLayoutChg chg="modSp del mod ord">
          <pc:chgData name="Marie-Sophie Meisinger" userId="286e1ad8-c636-4702-a91e-982a33a1b0e7" providerId="ADAL" clId="{703D20AE-90AE-4C74-BB80-742CA35F1309}" dt="2026-10-15T07:33:07.885" v="2"/>
          <pc:sldLayoutMkLst>
            <pc:docMk/>
            <pc:sldMasterMk cId="1881740168" sldId="2147483963"/>
            <pc:sldLayoutMk cId="1780220449" sldId="2147484019"/>
          </pc:sldLayoutMkLst>
          <pc:spChg chg="mod">
            <ac:chgData name="Marie-Sophie Meisinger" userId="286e1ad8-c636-4702-a91e-982a33a1b0e7" providerId="ADAL" clId="{703D20AE-90AE-4C74-BB80-742CA35F1309}" dt="2026-10-15T07:33:07.811" v="1"/>
            <ac:spMkLst>
              <pc:docMk/>
              <pc:sldMasterMk cId="1881740168" sldId="2147483963"/>
              <pc:sldLayoutMk cId="1780220449" sldId="2147484019"/>
              <ac:spMk id="2" creationId="{C34BEF8A-34EE-4565-07AA-17198D7411BD}"/>
            </ac:spMkLst>
          </pc:spChg>
          <pc:spChg chg="mod">
            <ac:chgData name="Marie-Sophie Meisinger" userId="286e1ad8-c636-4702-a91e-982a33a1b0e7" providerId="ADAL" clId="{703D20AE-90AE-4C74-BB80-742CA35F1309}" dt="2026-10-15T07:33:07.811" v="1"/>
            <ac:spMkLst>
              <pc:docMk/>
              <pc:sldMasterMk cId="1881740168" sldId="2147483963"/>
              <pc:sldLayoutMk cId="1780220449" sldId="2147484019"/>
              <ac:spMk id="4" creationId="{31408263-2595-43EE-0C56-DC6471C67322}"/>
            </ac:spMkLst>
          </pc:spChg>
          <pc:spChg chg="mod">
            <ac:chgData name="Marie-Sophie Meisinger" userId="286e1ad8-c636-4702-a91e-982a33a1b0e7" providerId="ADAL" clId="{703D20AE-90AE-4C74-BB80-742CA35F1309}" dt="2026-10-15T07:33:07.811" v="1"/>
            <ac:spMkLst>
              <pc:docMk/>
              <pc:sldMasterMk cId="1881740168" sldId="2147483963"/>
              <pc:sldLayoutMk cId="1780220449" sldId="2147484019"/>
              <ac:spMk id="5" creationId="{75A8265A-6C23-8BAE-76E2-2863282EC13C}"/>
            </ac:spMkLst>
          </pc:spChg>
          <pc:spChg chg="mod">
            <ac:chgData name="Marie-Sophie Meisinger" userId="286e1ad8-c636-4702-a91e-982a33a1b0e7" providerId="ADAL" clId="{703D20AE-90AE-4C74-BB80-742CA35F1309}" dt="2026-10-15T07:33:07.811" v="1"/>
            <ac:spMkLst>
              <pc:docMk/>
              <pc:sldMasterMk cId="1881740168" sldId="2147483963"/>
              <pc:sldLayoutMk cId="1780220449" sldId="2147484019"/>
              <ac:spMk id="6" creationId="{1FA3724D-0157-CD66-3F1F-5E78E0B271CB}"/>
            </ac:spMkLst>
          </pc:spChg>
          <pc:spChg chg="mod">
            <ac:chgData name="Marie-Sophie Meisinger" userId="286e1ad8-c636-4702-a91e-982a33a1b0e7" providerId="ADAL" clId="{703D20AE-90AE-4C74-BB80-742CA35F1309}" dt="2026-10-15T07:33:07.811" v="1"/>
            <ac:spMkLst>
              <pc:docMk/>
              <pc:sldMasterMk cId="1881740168" sldId="2147483963"/>
              <pc:sldLayoutMk cId="1780220449" sldId="2147484019"/>
              <ac:spMk id="7" creationId="{07B38E9E-A0AF-F9AD-159D-A4B9BEE3C4FB}"/>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965962655" sldId="2147484020"/>
          </pc:sldLayoutMkLst>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2" creationId="{B82024AE-2906-F0B3-6DBD-84A54FFAEFF3}"/>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6" creationId="{F9DF000E-CAF4-F90F-DE61-24C6CBEF6524}"/>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20" creationId="{9C85A4C6-193F-E239-7ADC-599372AFF58C}"/>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37" creationId="{5B19B758-8BBC-4FA0-2951-6EA1C228492F}"/>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39" creationId="{D3E4A972-4641-0976-9233-42E626FDEC9B}"/>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41" creationId="{8F9B6B89-2B13-89DD-E6EF-B75727BE2EE0}"/>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44" creationId="{8F7ADB16-F0EC-F8D4-86DE-57E88A540B10}"/>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45" creationId="{28267DDB-7629-5026-4FA7-4A3B580103E1}"/>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46" creationId="{9847F688-13BE-C630-CD25-240D761A625D}"/>
            </ac:spMkLst>
          </pc:spChg>
          <pc:spChg chg="mod">
            <ac:chgData name="Marie-Sophie Meisinger" userId="286e1ad8-c636-4702-a91e-982a33a1b0e7" providerId="ADAL" clId="{703D20AE-90AE-4C74-BB80-742CA35F1309}" dt="2026-10-15T07:33:07.811" v="1"/>
            <ac:spMkLst>
              <pc:docMk/>
              <pc:sldMasterMk cId="1881740168" sldId="2147483963"/>
              <pc:sldLayoutMk cId="965962655" sldId="2147484020"/>
              <ac:spMk id="49" creationId="{89614C75-A243-D107-39D7-28AADF0F8A73}"/>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1450113954" sldId="2147484021"/>
          </pc:sldLayoutMkLst>
          <pc:spChg chg="mod">
            <ac:chgData name="Marie-Sophie Meisinger" userId="286e1ad8-c636-4702-a91e-982a33a1b0e7" providerId="ADAL" clId="{703D20AE-90AE-4C74-BB80-742CA35F1309}" dt="2026-10-15T07:33:07.811" v="1"/>
            <ac:spMkLst>
              <pc:docMk/>
              <pc:sldMasterMk cId="1881740168" sldId="2147483963"/>
              <pc:sldLayoutMk cId="1450113954" sldId="2147484021"/>
              <ac:spMk id="2" creationId="{D1FAFE29-C69A-F223-15DF-422E987F25BB}"/>
            </ac:spMkLst>
          </pc:spChg>
          <pc:spChg chg="mod">
            <ac:chgData name="Marie-Sophie Meisinger" userId="286e1ad8-c636-4702-a91e-982a33a1b0e7" providerId="ADAL" clId="{703D20AE-90AE-4C74-BB80-742CA35F1309}" dt="2026-10-15T07:33:07.811" v="1"/>
            <ac:spMkLst>
              <pc:docMk/>
              <pc:sldMasterMk cId="1881740168" sldId="2147483963"/>
              <pc:sldLayoutMk cId="1450113954" sldId="2147484021"/>
              <ac:spMk id="4" creationId="{B253D742-9EAB-7B03-3A99-FB249604A0F9}"/>
            </ac:spMkLst>
          </pc:spChg>
          <pc:spChg chg="mod">
            <ac:chgData name="Marie-Sophie Meisinger" userId="286e1ad8-c636-4702-a91e-982a33a1b0e7" providerId="ADAL" clId="{703D20AE-90AE-4C74-BB80-742CA35F1309}" dt="2026-10-15T07:33:07.811" v="1"/>
            <ac:spMkLst>
              <pc:docMk/>
              <pc:sldMasterMk cId="1881740168" sldId="2147483963"/>
              <pc:sldLayoutMk cId="1450113954" sldId="2147484021"/>
              <ac:spMk id="7" creationId="{05E3CA99-AF7A-1297-2716-F07EC0E19A57}"/>
            </ac:spMkLst>
          </pc:spChg>
          <pc:spChg chg="mod">
            <ac:chgData name="Marie-Sophie Meisinger" userId="286e1ad8-c636-4702-a91e-982a33a1b0e7" providerId="ADAL" clId="{703D20AE-90AE-4C74-BB80-742CA35F1309}" dt="2026-10-15T07:33:07.811" v="1"/>
            <ac:spMkLst>
              <pc:docMk/>
              <pc:sldMasterMk cId="1881740168" sldId="2147483963"/>
              <pc:sldLayoutMk cId="1450113954" sldId="2147484021"/>
              <ac:spMk id="12" creationId="{0317B1CE-321E-AECB-96FC-13002500D0AB}"/>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4273480285" sldId="2147484022"/>
          </pc:sldLayoutMkLst>
          <pc:spChg chg="mod">
            <ac:chgData name="Marie-Sophie Meisinger" userId="286e1ad8-c636-4702-a91e-982a33a1b0e7" providerId="ADAL" clId="{703D20AE-90AE-4C74-BB80-742CA35F1309}" dt="2026-10-15T07:33:07.811" v="1"/>
            <ac:spMkLst>
              <pc:docMk/>
              <pc:sldMasterMk cId="1881740168" sldId="2147483963"/>
              <pc:sldLayoutMk cId="4273480285" sldId="2147484022"/>
              <ac:spMk id="2" creationId="{F6DC3E7E-FC96-9A8F-43A2-C5195E0D5729}"/>
            </ac:spMkLst>
          </pc:spChg>
          <pc:spChg chg="mod">
            <ac:chgData name="Marie-Sophie Meisinger" userId="286e1ad8-c636-4702-a91e-982a33a1b0e7" providerId="ADAL" clId="{703D20AE-90AE-4C74-BB80-742CA35F1309}" dt="2026-10-15T07:33:07.811" v="1"/>
            <ac:spMkLst>
              <pc:docMk/>
              <pc:sldMasterMk cId="1881740168" sldId="2147483963"/>
              <pc:sldLayoutMk cId="4273480285" sldId="2147484022"/>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4273480285" sldId="2147484022"/>
              <ac:spMk id="11" creationId="{160BF016-9EA5-4F8C-683D-527433F00079}"/>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3425588955" sldId="2147484023"/>
          </pc:sldLayoutMkLst>
          <pc:spChg chg="mod">
            <ac:chgData name="Marie-Sophie Meisinger" userId="286e1ad8-c636-4702-a91e-982a33a1b0e7" providerId="ADAL" clId="{703D20AE-90AE-4C74-BB80-742CA35F1309}" dt="2026-10-15T07:33:07.811" v="1"/>
            <ac:spMkLst>
              <pc:docMk/>
              <pc:sldMasterMk cId="1881740168" sldId="2147483963"/>
              <pc:sldLayoutMk cId="3425588955" sldId="2147484023"/>
              <ac:spMk id="2" creationId="{B74DDF09-72E5-771E-8F1E-4FE69C97A0E5}"/>
            </ac:spMkLst>
          </pc:spChg>
          <pc:spChg chg="mod">
            <ac:chgData name="Marie-Sophie Meisinger" userId="286e1ad8-c636-4702-a91e-982a33a1b0e7" providerId="ADAL" clId="{703D20AE-90AE-4C74-BB80-742CA35F1309}" dt="2026-10-15T07:33:07.811" v="1"/>
            <ac:spMkLst>
              <pc:docMk/>
              <pc:sldMasterMk cId="1881740168" sldId="2147483963"/>
              <pc:sldLayoutMk cId="3425588955" sldId="2147484023"/>
              <ac:spMk id="5" creationId="{152CD56F-030B-C517-3226-31FF2F9FA8B1}"/>
            </ac:spMkLst>
          </pc:spChg>
          <pc:spChg chg="mod">
            <ac:chgData name="Marie-Sophie Meisinger" userId="286e1ad8-c636-4702-a91e-982a33a1b0e7" providerId="ADAL" clId="{703D20AE-90AE-4C74-BB80-742CA35F1309}" dt="2026-10-15T07:33:07.811" v="1"/>
            <ac:spMkLst>
              <pc:docMk/>
              <pc:sldMasterMk cId="1881740168" sldId="2147483963"/>
              <pc:sldLayoutMk cId="3425588955" sldId="2147484023"/>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425588955" sldId="2147484023"/>
              <ac:spMk id="12" creationId="{E167B8D4-57E4-5311-A733-84D0CFBBF1D3}"/>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1098054510" sldId="2147484024"/>
          </pc:sldLayoutMkLst>
          <pc:spChg chg="mod">
            <ac:chgData name="Marie-Sophie Meisinger" userId="286e1ad8-c636-4702-a91e-982a33a1b0e7" providerId="ADAL" clId="{703D20AE-90AE-4C74-BB80-742CA35F1309}" dt="2026-10-15T07:33:07.811" v="1"/>
            <ac:spMkLst>
              <pc:docMk/>
              <pc:sldMasterMk cId="1881740168" sldId="2147483963"/>
              <pc:sldLayoutMk cId="1098054510" sldId="2147484024"/>
              <ac:spMk id="2" creationId="{07505DC2-CDCB-6B15-6DDF-04AEDF7E9125}"/>
            </ac:spMkLst>
          </pc:spChg>
          <pc:spChg chg="mod">
            <ac:chgData name="Marie-Sophie Meisinger" userId="286e1ad8-c636-4702-a91e-982a33a1b0e7" providerId="ADAL" clId="{703D20AE-90AE-4C74-BB80-742CA35F1309}" dt="2026-10-15T07:33:07.811" v="1"/>
            <ac:spMkLst>
              <pc:docMk/>
              <pc:sldMasterMk cId="1881740168" sldId="2147483963"/>
              <pc:sldLayoutMk cId="1098054510" sldId="2147484024"/>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1098054510" sldId="2147484024"/>
              <ac:spMk id="9" creationId="{DABBBCD8-0DAF-E550-A88E-ADF4675BFD16}"/>
            </ac:spMkLst>
          </pc:spChg>
          <pc:spChg chg="mod">
            <ac:chgData name="Marie-Sophie Meisinger" userId="286e1ad8-c636-4702-a91e-982a33a1b0e7" providerId="ADAL" clId="{703D20AE-90AE-4C74-BB80-742CA35F1309}" dt="2026-10-15T07:33:07.811" v="1"/>
            <ac:spMkLst>
              <pc:docMk/>
              <pc:sldMasterMk cId="1881740168" sldId="2147483963"/>
              <pc:sldLayoutMk cId="1098054510" sldId="2147484024"/>
              <ac:spMk id="10" creationId="{A73E1041-62E6-D1A9-8945-BD5EB431E0A4}"/>
            </ac:spMkLst>
          </pc:spChg>
          <pc:spChg chg="mod">
            <ac:chgData name="Marie-Sophie Meisinger" userId="286e1ad8-c636-4702-a91e-982a33a1b0e7" providerId="ADAL" clId="{703D20AE-90AE-4C74-BB80-742CA35F1309}" dt="2026-10-15T07:33:07.811" v="1"/>
            <ac:spMkLst>
              <pc:docMk/>
              <pc:sldMasterMk cId="1881740168" sldId="2147483963"/>
              <pc:sldLayoutMk cId="1098054510" sldId="2147484024"/>
              <ac:spMk id="16" creationId="{283FE363-5639-D4A1-AC4D-D672D5324C6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325371682" sldId="2147484025"/>
          </pc:sldLayoutMkLst>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3" creationId="{41072BA4-D62C-B0B7-C2AF-F4C2BF31E084}"/>
            </ac:spMkLst>
          </pc:spChg>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5" creationId="{E39F544F-16B4-2628-3F8D-50FB4FE5AF2B}"/>
            </ac:spMkLst>
          </pc:spChg>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9" creationId="{26B061C0-874D-A228-DAC6-B645DC654348}"/>
            </ac:spMkLst>
          </pc:spChg>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14" creationId="{C1B9461C-744C-BF1E-B430-7A71FFCFEF35}"/>
            </ac:spMkLst>
          </pc:spChg>
          <pc:spChg chg="mod">
            <ac:chgData name="Marie-Sophie Meisinger" userId="286e1ad8-c636-4702-a91e-982a33a1b0e7" providerId="ADAL" clId="{703D20AE-90AE-4C74-BB80-742CA35F1309}" dt="2026-10-15T07:33:07.811" v="1"/>
            <ac:spMkLst>
              <pc:docMk/>
              <pc:sldMasterMk cId="1881740168" sldId="2147483963"/>
              <pc:sldLayoutMk cId="2325371682" sldId="2147484025"/>
              <ac:spMk id="16" creationId="{283FE363-5639-D4A1-AC4D-D672D5324C6F}"/>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3021135762" sldId="2147484026"/>
          </pc:sldLayoutMkLst>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2" creationId="{8EE47C46-0DEC-F82E-8E05-C075E7F6610E}"/>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3" creationId="{F6F1B599-7112-2B69-6576-0E2412825CD9}"/>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6" creationId="{56BED300-D2EF-C284-4288-B8CF957778BE}"/>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11" creationId="{F93AF456-2312-8DEE-2449-40193DA8E499}"/>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13" creationId="{C79186F5-ED21-38AB-DD1F-23018DCD5C3C}"/>
            </ac:spMkLst>
          </pc:spChg>
          <pc:spChg chg="mod">
            <ac:chgData name="Marie-Sophie Meisinger" userId="286e1ad8-c636-4702-a91e-982a33a1b0e7" providerId="ADAL" clId="{703D20AE-90AE-4C74-BB80-742CA35F1309}" dt="2026-10-15T07:33:07.811" v="1"/>
            <ac:spMkLst>
              <pc:docMk/>
              <pc:sldMasterMk cId="1881740168" sldId="2147483963"/>
              <pc:sldLayoutMk cId="3021135762" sldId="2147484026"/>
              <ac:spMk id="15" creationId="{DBBE13F6-92D2-561F-1CC6-3842346BE7C1}"/>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2635753271" sldId="2147484027"/>
          </pc:sldLayoutMkLst>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2" creationId="{9DE9557B-BF91-AA81-BD11-606F43A0BB8B}"/>
            </ac:spMkLst>
          </pc:spChg>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4" creationId="{C59F2F34-1070-F7E6-EABB-0D1B0ADA5505}"/>
            </ac:spMkLst>
          </pc:spChg>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5" creationId="{3EA45E44-64B1-5F22-F9C9-9433004962F0}"/>
            </ac:spMkLst>
          </pc:spChg>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6" creationId="{CF1DB779-682F-2FD6-7AF2-48F7CA106326}"/>
            </ac:spMkLst>
          </pc:spChg>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635753271" sldId="2147484027"/>
              <ac:spMk id="11" creationId="{710DD387-5C28-0876-21A6-9D2FFA07E51D}"/>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2871346011" sldId="2147484028"/>
          </pc:sldLayoutMkLst>
          <pc:spChg chg="mod">
            <ac:chgData name="Marie-Sophie Meisinger" userId="286e1ad8-c636-4702-a91e-982a33a1b0e7" providerId="ADAL" clId="{703D20AE-90AE-4C74-BB80-742CA35F1309}" dt="2026-10-15T07:33:07.811" v="1"/>
            <ac:spMkLst>
              <pc:docMk/>
              <pc:sldMasterMk cId="1881740168" sldId="2147483963"/>
              <pc:sldLayoutMk cId="2871346011" sldId="2147484028"/>
              <ac:spMk id="3" creationId="{97FEADCF-DCDB-80C0-D8A9-C207A1AD4A93}"/>
            </ac:spMkLst>
          </pc:spChg>
          <pc:spChg chg="mod">
            <ac:chgData name="Marie-Sophie Meisinger" userId="286e1ad8-c636-4702-a91e-982a33a1b0e7" providerId="ADAL" clId="{703D20AE-90AE-4C74-BB80-742CA35F1309}" dt="2026-10-15T07:33:07.811" v="1"/>
            <ac:spMkLst>
              <pc:docMk/>
              <pc:sldMasterMk cId="1881740168" sldId="2147483963"/>
              <pc:sldLayoutMk cId="2871346011" sldId="2147484028"/>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871346011" sldId="2147484028"/>
              <ac:spMk id="9" creationId="{BC0F5492-99EE-7C9A-5553-B22D5DDF8A9C}"/>
            </ac:spMkLst>
          </pc:spChg>
          <pc:spChg chg="mod">
            <ac:chgData name="Marie-Sophie Meisinger" userId="286e1ad8-c636-4702-a91e-982a33a1b0e7" providerId="ADAL" clId="{703D20AE-90AE-4C74-BB80-742CA35F1309}" dt="2026-10-15T07:33:07.811" v="1"/>
            <ac:spMkLst>
              <pc:docMk/>
              <pc:sldMasterMk cId="1881740168" sldId="2147483963"/>
              <pc:sldLayoutMk cId="2871346011" sldId="2147484028"/>
              <ac:spMk id="20" creationId="{7B285ACC-DD61-9690-28D9-722B94CAE42B}"/>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2702958424" sldId="2147484029"/>
          </pc:sldLayoutMkLst>
          <pc:spChg chg="mod">
            <ac:chgData name="Marie-Sophie Meisinger" userId="286e1ad8-c636-4702-a91e-982a33a1b0e7" providerId="ADAL" clId="{703D20AE-90AE-4C74-BB80-742CA35F1309}" dt="2026-10-15T07:33:07.811" v="1"/>
            <ac:spMkLst>
              <pc:docMk/>
              <pc:sldMasterMk cId="1881740168" sldId="2147483963"/>
              <pc:sldLayoutMk cId="2702958424" sldId="2147484029"/>
              <ac:spMk id="2" creationId="{05C2612F-8259-4A09-8A85-CFB1AB6C1D2C}"/>
            </ac:spMkLst>
          </pc:spChg>
          <pc:spChg chg="mod">
            <ac:chgData name="Marie-Sophie Meisinger" userId="286e1ad8-c636-4702-a91e-982a33a1b0e7" providerId="ADAL" clId="{703D20AE-90AE-4C74-BB80-742CA35F1309}" dt="2026-10-15T07:33:07.811" v="1"/>
            <ac:spMkLst>
              <pc:docMk/>
              <pc:sldMasterMk cId="1881740168" sldId="2147483963"/>
              <pc:sldLayoutMk cId="2702958424" sldId="2147484029"/>
              <ac:spMk id="3" creationId="{54D23AD6-5D73-CD22-998D-18DA2B415B2D}"/>
            </ac:spMkLst>
          </pc:spChg>
          <pc:spChg chg="mod">
            <ac:chgData name="Marie-Sophie Meisinger" userId="286e1ad8-c636-4702-a91e-982a33a1b0e7" providerId="ADAL" clId="{703D20AE-90AE-4C74-BB80-742CA35F1309}" dt="2026-10-15T07:33:07.811" v="1"/>
            <ac:spMkLst>
              <pc:docMk/>
              <pc:sldMasterMk cId="1881740168" sldId="2147483963"/>
              <pc:sldLayoutMk cId="2702958424" sldId="2147484029"/>
              <ac:spMk id="4" creationId="{5B152429-3C84-47B4-82D4-B2CC9D3E5D82}"/>
            </ac:spMkLst>
          </pc:spChg>
          <pc:spChg chg="mod">
            <ac:chgData name="Marie-Sophie Meisinger" userId="286e1ad8-c636-4702-a91e-982a33a1b0e7" providerId="ADAL" clId="{703D20AE-90AE-4C74-BB80-742CA35F1309}" dt="2026-10-15T07:33:07.811" v="1"/>
            <ac:spMkLst>
              <pc:docMk/>
              <pc:sldMasterMk cId="1881740168" sldId="2147483963"/>
              <pc:sldLayoutMk cId="2702958424" sldId="2147484029"/>
              <ac:spMk id="6" creationId="{94000434-183C-CF1A-42C2-7EFB2368EFBE}"/>
            </ac:spMkLst>
          </pc:spChg>
        </pc:sldLayoutChg>
        <pc:sldLayoutChg chg="del mod ord">
          <pc:chgData name="Marie-Sophie Meisinger" userId="286e1ad8-c636-4702-a91e-982a33a1b0e7" providerId="ADAL" clId="{703D20AE-90AE-4C74-BB80-742CA35F1309}" dt="2026-10-15T07:33:07.885" v="2"/>
          <pc:sldLayoutMkLst>
            <pc:docMk/>
            <pc:sldMasterMk cId="1881740168" sldId="2147483963"/>
            <pc:sldLayoutMk cId="2663710233" sldId="2147484030"/>
          </pc:sldLayoutMkLst>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4240949140" sldId="2147484037"/>
          </pc:sldLayoutMkLst>
          <pc:spChg chg="mod">
            <ac:chgData name="Marie-Sophie Meisinger" userId="286e1ad8-c636-4702-a91e-982a33a1b0e7" providerId="ADAL" clId="{703D20AE-90AE-4C74-BB80-742CA35F1309}" dt="2026-10-15T07:33:07.811" v="1"/>
            <ac:spMkLst>
              <pc:docMk/>
              <pc:sldMasterMk cId="1881740168" sldId="2147483963"/>
              <pc:sldLayoutMk cId="4240949140" sldId="2147484037"/>
              <ac:spMk id="2" creationId="{C34BEF8A-34EE-4565-07AA-17198D7411BD}"/>
            </ac:spMkLst>
          </pc:spChg>
          <pc:spChg chg="mod">
            <ac:chgData name="Marie-Sophie Meisinger" userId="286e1ad8-c636-4702-a91e-982a33a1b0e7" providerId="ADAL" clId="{703D20AE-90AE-4C74-BB80-742CA35F1309}" dt="2026-10-15T07:33:07.811" v="1"/>
            <ac:spMkLst>
              <pc:docMk/>
              <pc:sldMasterMk cId="1881740168" sldId="2147483963"/>
              <pc:sldLayoutMk cId="4240949140" sldId="2147484037"/>
              <ac:spMk id="4" creationId="{31408263-2595-43EE-0C56-DC6471C67322}"/>
            </ac:spMkLst>
          </pc:spChg>
          <pc:spChg chg="mod">
            <ac:chgData name="Marie-Sophie Meisinger" userId="286e1ad8-c636-4702-a91e-982a33a1b0e7" providerId="ADAL" clId="{703D20AE-90AE-4C74-BB80-742CA35F1309}" dt="2026-10-15T07:33:07.811" v="1"/>
            <ac:spMkLst>
              <pc:docMk/>
              <pc:sldMasterMk cId="1881740168" sldId="2147483963"/>
              <pc:sldLayoutMk cId="4240949140" sldId="2147484037"/>
              <ac:spMk id="5" creationId="{75A8265A-6C23-8BAE-76E2-2863282EC13C}"/>
            </ac:spMkLst>
          </pc:spChg>
          <pc:spChg chg="mod">
            <ac:chgData name="Marie-Sophie Meisinger" userId="286e1ad8-c636-4702-a91e-982a33a1b0e7" providerId="ADAL" clId="{703D20AE-90AE-4C74-BB80-742CA35F1309}" dt="2026-10-15T07:33:07.811" v="1"/>
            <ac:spMkLst>
              <pc:docMk/>
              <pc:sldMasterMk cId="1881740168" sldId="2147483963"/>
              <pc:sldLayoutMk cId="4240949140" sldId="2147484037"/>
              <ac:spMk id="6" creationId="{1FA3724D-0157-CD66-3F1F-5E78E0B271CB}"/>
            </ac:spMkLst>
          </pc:spChg>
          <pc:spChg chg="mod">
            <ac:chgData name="Marie-Sophie Meisinger" userId="286e1ad8-c636-4702-a91e-982a33a1b0e7" providerId="ADAL" clId="{703D20AE-90AE-4C74-BB80-742CA35F1309}" dt="2026-10-15T07:33:07.811" v="1"/>
            <ac:spMkLst>
              <pc:docMk/>
              <pc:sldMasterMk cId="1881740168" sldId="2147483963"/>
              <pc:sldLayoutMk cId="4240949140" sldId="2147484037"/>
              <ac:spMk id="7" creationId="{07B38E9E-A0AF-F9AD-159D-A4B9BEE3C4FB}"/>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467916901" sldId="2147484038"/>
          </pc:sldLayoutMkLst>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3" creationId="{BBEDB946-C565-A011-91D6-A0EE10816006}"/>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6" creationId="{F9DF000E-CAF4-F90F-DE61-24C6CBEF6524}"/>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12" creationId="{FD43DF07-0907-EAC3-1A2A-0C20CF5C746C}"/>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20" creationId="{9C85A4C6-193F-E239-7ADC-599372AFF58C}"/>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38" creationId="{A4DAEAC6-436F-D917-453A-8CDBA28E8AD4}"/>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39" creationId="{D3E4A972-4641-0976-9233-42E626FDEC9B}"/>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40" creationId="{C0BC7402-1DAC-4121-D2DD-AC707F5E9A73}"/>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41" creationId="{8F9B6B89-2B13-89DD-E6EF-B75727BE2EE0}"/>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42" creationId="{C7A0EE77-5FB3-8C74-CCF1-152DE9BB6BF0}"/>
            </ac:spMkLst>
          </pc:spChg>
          <pc:spChg chg="mod">
            <ac:chgData name="Marie-Sophie Meisinger" userId="286e1ad8-c636-4702-a91e-982a33a1b0e7" providerId="ADAL" clId="{703D20AE-90AE-4C74-BB80-742CA35F1309}" dt="2026-10-15T07:33:07.811" v="1"/>
            <ac:spMkLst>
              <pc:docMk/>
              <pc:sldMasterMk cId="1881740168" sldId="2147483963"/>
              <pc:sldLayoutMk cId="467916901" sldId="2147484038"/>
              <ac:spMk id="46" creationId="{9847F688-13BE-C630-CD25-240D761A625D}"/>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3277966418" sldId="2147484039"/>
          </pc:sldLayoutMkLst>
          <pc:spChg chg="mod">
            <ac:chgData name="Marie-Sophie Meisinger" userId="286e1ad8-c636-4702-a91e-982a33a1b0e7" providerId="ADAL" clId="{703D20AE-90AE-4C74-BB80-742CA35F1309}" dt="2026-10-15T07:33:07.811" v="1"/>
            <ac:spMkLst>
              <pc:docMk/>
              <pc:sldMasterMk cId="1881740168" sldId="2147483963"/>
              <pc:sldLayoutMk cId="3277966418" sldId="2147484039"/>
              <ac:spMk id="2" creationId="{D1FAFE29-C69A-F223-15DF-422E987F25BB}"/>
            </ac:spMkLst>
          </pc:spChg>
          <pc:spChg chg="mod">
            <ac:chgData name="Marie-Sophie Meisinger" userId="286e1ad8-c636-4702-a91e-982a33a1b0e7" providerId="ADAL" clId="{703D20AE-90AE-4C74-BB80-742CA35F1309}" dt="2026-10-15T07:33:07.811" v="1"/>
            <ac:spMkLst>
              <pc:docMk/>
              <pc:sldMasterMk cId="1881740168" sldId="2147483963"/>
              <pc:sldLayoutMk cId="3277966418" sldId="2147484039"/>
              <ac:spMk id="4" creationId="{B253D742-9EAB-7B03-3A99-FB249604A0F9}"/>
            </ac:spMkLst>
          </pc:spChg>
          <pc:spChg chg="mod">
            <ac:chgData name="Marie-Sophie Meisinger" userId="286e1ad8-c636-4702-a91e-982a33a1b0e7" providerId="ADAL" clId="{703D20AE-90AE-4C74-BB80-742CA35F1309}" dt="2026-10-15T07:33:07.811" v="1"/>
            <ac:spMkLst>
              <pc:docMk/>
              <pc:sldMasterMk cId="1881740168" sldId="2147483963"/>
              <pc:sldLayoutMk cId="3277966418" sldId="2147484039"/>
              <ac:spMk id="7" creationId="{05E3CA99-AF7A-1297-2716-F07EC0E19A57}"/>
            </ac:spMkLst>
          </pc:spChg>
          <pc:spChg chg="mod">
            <ac:chgData name="Marie-Sophie Meisinger" userId="286e1ad8-c636-4702-a91e-982a33a1b0e7" providerId="ADAL" clId="{703D20AE-90AE-4C74-BB80-742CA35F1309}" dt="2026-10-15T07:33:07.811" v="1"/>
            <ac:spMkLst>
              <pc:docMk/>
              <pc:sldMasterMk cId="1881740168" sldId="2147483963"/>
              <pc:sldLayoutMk cId="3277966418" sldId="2147484039"/>
              <ac:spMk id="12" creationId="{0317B1CE-321E-AECB-96FC-13002500D0AB}"/>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218907886" sldId="2147484040"/>
          </pc:sldLayoutMkLst>
          <pc:spChg chg="mod">
            <ac:chgData name="Marie-Sophie Meisinger" userId="286e1ad8-c636-4702-a91e-982a33a1b0e7" providerId="ADAL" clId="{703D20AE-90AE-4C74-BB80-742CA35F1309}" dt="2026-10-15T07:33:07.811" v="1"/>
            <ac:spMkLst>
              <pc:docMk/>
              <pc:sldMasterMk cId="1881740168" sldId="2147483963"/>
              <pc:sldLayoutMk cId="3218907886" sldId="2147484040"/>
              <ac:spMk id="6" creationId="{F9DF000E-CAF4-F90F-DE61-24C6CBEF6524}"/>
            </ac:spMkLst>
          </pc:spChg>
          <pc:spChg chg="mod">
            <ac:chgData name="Marie-Sophie Meisinger" userId="286e1ad8-c636-4702-a91e-982a33a1b0e7" providerId="ADAL" clId="{703D20AE-90AE-4C74-BB80-742CA35F1309}" dt="2026-10-15T07:33:07.811" v="1"/>
            <ac:spMkLst>
              <pc:docMk/>
              <pc:sldMasterMk cId="1881740168" sldId="2147483963"/>
              <pc:sldLayoutMk cId="3218907886" sldId="2147484040"/>
              <ac:spMk id="7" creationId="{05E3CA99-AF7A-1297-2716-F07EC0E19A57}"/>
            </ac:spMkLst>
          </pc:spChg>
          <pc:spChg chg="mod">
            <ac:chgData name="Marie-Sophie Meisinger" userId="286e1ad8-c636-4702-a91e-982a33a1b0e7" providerId="ADAL" clId="{703D20AE-90AE-4C74-BB80-742CA35F1309}" dt="2026-10-15T07:33:07.811" v="1"/>
            <ac:spMkLst>
              <pc:docMk/>
              <pc:sldMasterMk cId="1881740168" sldId="2147483963"/>
              <pc:sldLayoutMk cId="3218907886" sldId="2147484040"/>
              <ac:spMk id="12" creationId="{0317B1CE-321E-AECB-96FC-13002500D0AB}"/>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15970644" sldId="2147484041"/>
          </pc:sldLayoutMkLst>
          <pc:spChg chg="mod">
            <ac:chgData name="Marie-Sophie Meisinger" userId="286e1ad8-c636-4702-a91e-982a33a1b0e7" providerId="ADAL" clId="{703D20AE-90AE-4C74-BB80-742CA35F1309}" dt="2026-10-15T07:33:07.811" v="1"/>
            <ac:spMkLst>
              <pc:docMk/>
              <pc:sldMasterMk cId="1881740168" sldId="2147483963"/>
              <pc:sldLayoutMk cId="315970644" sldId="2147484041"/>
              <ac:spMk id="6" creationId="{F9DF000E-CAF4-F90F-DE61-24C6CBEF6524}"/>
            </ac:spMkLst>
          </pc:spChg>
          <pc:spChg chg="mod">
            <ac:chgData name="Marie-Sophie Meisinger" userId="286e1ad8-c636-4702-a91e-982a33a1b0e7" providerId="ADAL" clId="{703D20AE-90AE-4C74-BB80-742CA35F1309}" dt="2026-10-15T07:33:07.811" v="1"/>
            <ac:spMkLst>
              <pc:docMk/>
              <pc:sldMasterMk cId="1881740168" sldId="2147483963"/>
              <pc:sldLayoutMk cId="315970644" sldId="2147484041"/>
              <ac:spMk id="10" creationId="{3B4675B2-2199-AFC8-B5E4-04160FFA33F9}"/>
            </ac:spMkLst>
          </pc:spChg>
          <pc:spChg chg="mod">
            <ac:chgData name="Marie-Sophie Meisinger" userId="286e1ad8-c636-4702-a91e-982a33a1b0e7" providerId="ADAL" clId="{703D20AE-90AE-4C74-BB80-742CA35F1309}" dt="2026-10-15T07:33:07.811" v="1"/>
            <ac:spMkLst>
              <pc:docMk/>
              <pc:sldMasterMk cId="1881740168" sldId="2147483963"/>
              <pc:sldLayoutMk cId="315970644" sldId="2147484041"/>
              <ac:spMk id="11" creationId="{713F9022-B771-6A1B-DEDF-E44F5E882036}"/>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871050456" sldId="2147484042"/>
          </pc:sldLayoutMkLst>
          <pc:spChg chg="mod">
            <ac:chgData name="Marie-Sophie Meisinger" userId="286e1ad8-c636-4702-a91e-982a33a1b0e7" providerId="ADAL" clId="{703D20AE-90AE-4C74-BB80-742CA35F1309}" dt="2026-10-15T07:33:07.811" v="1"/>
            <ac:spMkLst>
              <pc:docMk/>
              <pc:sldMasterMk cId="1881740168" sldId="2147483963"/>
              <pc:sldLayoutMk cId="871050456" sldId="2147484042"/>
              <ac:spMk id="2" creationId="{F6DC3E7E-FC96-9A8F-43A2-C5195E0D5729}"/>
            </ac:spMkLst>
          </pc:spChg>
          <pc:spChg chg="mod">
            <ac:chgData name="Marie-Sophie Meisinger" userId="286e1ad8-c636-4702-a91e-982a33a1b0e7" providerId="ADAL" clId="{703D20AE-90AE-4C74-BB80-742CA35F1309}" dt="2026-10-15T07:33:07.811" v="1"/>
            <ac:spMkLst>
              <pc:docMk/>
              <pc:sldMasterMk cId="1881740168" sldId="2147483963"/>
              <pc:sldLayoutMk cId="871050456" sldId="2147484042"/>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871050456" sldId="2147484042"/>
              <ac:spMk id="11" creationId="{160BF016-9EA5-4F8C-683D-527433F00079}"/>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527505418" sldId="2147484043"/>
          </pc:sldLayoutMkLst>
          <pc:spChg chg="mod">
            <ac:chgData name="Marie-Sophie Meisinger" userId="286e1ad8-c636-4702-a91e-982a33a1b0e7" providerId="ADAL" clId="{703D20AE-90AE-4C74-BB80-742CA35F1309}" dt="2026-10-15T07:33:07.811" v="1"/>
            <ac:spMkLst>
              <pc:docMk/>
              <pc:sldMasterMk cId="1881740168" sldId="2147483963"/>
              <pc:sldLayoutMk cId="2527505418" sldId="2147484043"/>
              <ac:spMk id="2" creationId="{B74DDF09-72E5-771E-8F1E-4FE69C97A0E5}"/>
            </ac:spMkLst>
          </pc:spChg>
          <pc:spChg chg="mod">
            <ac:chgData name="Marie-Sophie Meisinger" userId="286e1ad8-c636-4702-a91e-982a33a1b0e7" providerId="ADAL" clId="{703D20AE-90AE-4C74-BB80-742CA35F1309}" dt="2026-10-15T07:33:07.811" v="1"/>
            <ac:spMkLst>
              <pc:docMk/>
              <pc:sldMasterMk cId="1881740168" sldId="2147483963"/>
              <pc:sldLayoutMk cId="2527505418" sldId="2147484043"/>
              <ac:spMk id="5" creationId="{152CD56F-030B-C517-3226-31FF2F9FA8B1}"/>
            </ac:spMkLst>
          </pc:spChg>
          <pc:spChg chg="mod">
            <ac:chgData name="Marie-Sophie Meisinger" userId="286e1ad8-c636-4702-a91e-982a33a1b0e7" providerId="ADAL" clId="{703D20AE-90AE-4C74-BB80-742CA35F1309}" dt="2026-10-15T07:33:07.811" v="1"/>
            <ac:spMkLst>
              <pc:docMk/>
              <pc:sldMasterMk cId="1881740168" sldId="2147483963"/>
              <pc:sldLayoutMk cId="2527505418" sldId="2147484043"/>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527505418" sldId="2147484043"/>
              <ac:spMk id="12" creationId="{E167B8D4-57E4-5311-A733-84D0CFBBF1D3}"/>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877637143" sldId="2147484044"/>
          </pc:sldLayoutMkLst>
          <pc:spChg chg="mod">
            <ac:chgData name="Marie-Sophie Meisinger" userId="286e1ad8-c636-4702-a91e-982a33a1b0e7" providerId="ADAL" clId="{703D20AE-90AE-4C74-BB80-742CA35F1309}" dt="2026-10-15T07:33:07.811" v="1"/>
            <ac:spMkLst>
              <pc:docMk/>
              <pc:sldMasterMk cId="1881740168" sldId="2147483963"/>
              <pc:sldLayoutMk cId="877637143" sldId="2147484044"/>
              <ac:spMk id="2" creationId="{07505DC2-CDCB-6B15-6DDF-04AEDF7E9125}"/>
            </ac:spMkLst>
          </pc:spChg>
          <pc:spChg chg="mod">
            <ac:chgData name="Marie-Sophie Meisinger" userId="286e1ad8-c636-4702-a91e-982a33a1b0e7" providerId="ADAL" clId="{703D20AE-90AE-4C74-BB80-742CA35F1309}" dt="2026-10-15T07:33:07.811" v="1"/>
            <ac:spMkLst>
              <pc:docMk/>
              <pc:sldMasterMk cId="1881740168" sldId="2147483963"/>
              <pc:sldLayoutMk cId="877637143" sldId="2147484044"/>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877637143" sldId="2147484044"/>
              <ac:spMk id="9" creationId="{DABBBCD8-0DAF-E550-A88E-ADF4675BFD16}"/>
            </ac:spMkLst>
          </pc:spChg>
          <pc:spChg chg="mod">
            <ac:chgData name="Marie-Sophie Meisinger" userId="286e1ad8-c636-4702-a91e-982a33a1b0e7" providerId="ADAL" clId="{703D20AE-90AE-4C74-BB80-742CA35F1309}" dt="2026-10-15T07:33:07.811" v="1"/>
            <ac:spMkLst>
              <pc:docMk/>
              <pc:sldMasterMk cId="1881740168" sldId="2147483963"/>
              <pc:sldLayoutMk cId="877637143" sldId="2147484044"/>
              <ac:spMk id="10" creationId="{A73E1041-62E6-D1A9-8945-BD5EB431E0A4}"/>
            </ac:spMkLst>
          </pc:spChg>
          <pc:spChg chg="mod">
            <ac:chgData name="Marie-Sophie Meisinger" userId="286e1ad8-c636-4702-a91e-982a33a1b0e7" providerId="ADAL" clId="{703D20AE-90AE-4C74-BB80-742CA35F1309}" dt="2026-10-15T07:33:07.811" v="1"/>
            <ac:spMkLst>
              <pc:docMk/>
              <pc:sldMasterMk cId="1881740168" sldId="2147483963"/>
              <pc:sldLayoutMk cId="877637143" sldId="2147484044"/>
              <ac:spMk id="16" creationId="{283FE363-5639-D4A1-AC4D-D672D5324C6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526891361" sldId="2147484045"/>
          </pc:sldLayoutMkLst>
          <pc:spChg chg="mod">
            <ac:chgData name="Marie-Sophie Meisinger" userId="286e1ad8-c636-4702-a91e-982a33a1b0e7" providerId="ADAL" clId="{703D20AE-90AE-4C74-BB80-742CA35F1309}" dt="2026-10-15T07:33:07.811" v="1"/>
            <ac:spMkLst>
              <pc:docMk/>
              <pc:sldMasterMk cId="1881740168" sldId="2147483963"/>
              <pc:sldLayoutMk cId="526891361" sldId="2147484045"/>
              <ac:spMk id="2" creationId="{F6DC3E7E-FC96-9A8F-43A2-C5195E0D5729}"/>
            </ac:spMkLst>
          </pc:spChg>
          <pc:spChg chg="mod">
            <ac:chgData name="Marie-Sophie Meisinger" userId="286e1ad8-c636-4702-a91e-982a33a1b0e7" providerId="ADAL" clId="{703D20AE-90AE-4C74-BB80-742CA35F1309}" dt="2026-10-15T07:33:07.811" v="1"/>
            <ac:spMkLst>
              <pc:docMk/>
              <pc:sldMasterMk cId="1881740168" sldId="2147483963"/>
              <pc:sldLayoutMk cId="526891361" sldId="2147484045"/>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526891361" sldId="2147484045"/>
              <ac:spMk id="11" creationId="{160BF016-9EA5-4F8C-683D-527433F00079}"/>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395946884" sldId="2147484046"/>
          </pc:sldLayoutMkLst>
          <pc:spChg chg="mod">
            <ac:chgData name="Marie-Sophie Meisinger" userId="286e1ad8-c636-4702-a91e-982a33a1b0e7" providerId="ADAL" clId="{703D20AE-90AE-4C74-BB80-742CA35F1309}" dt="2026-10-15T07:33:07.811" v="1"/>
            <ac:spMkLst>
              <pc:docMk/>
              <pc:sldMasterMk cId="1881740168" sldId="2147483963"/>
              <pc:sldLayoutMk cId="3395946884" sldId="2147484046"/>
              <ac:spMk id="2" creationId="{B74DDF09-72E5-771E-8F1E-4FE69C97A0E5}"/>
            </ac:spMkLst>
          </pc:spChg>
          <pc:spChg chg="mod">
            <ac:chgData name="Marie-Sophie Meisinger" userId="286e1ad8-c636-4702-a91e-982a33a1b0e7" providerId="ADAL" clId="{703D20AE-90AE-4C74-BB80-742CA35F1309}" dt="2026-10-15T07:33:07.811" v="1"/>
            <ac:spMkLst>
              <pc:docMk/>
              <pc:sldMasterMk cId="1881740168" sldId="2147483963"/>
              <pc:sldLayoutMk cId="3395946884" sldId="2147484046"/>
              <ac:spMk id="5" creationId="{152CD56F-030B-C517-3226-31FF2F9FA8B1}"/>
            </ac:spMkLst>
          </pc:spChg>
          <pc:spChg chg="mod">
            <ac:chgData name="Marie-Sophie Meisinger" userId="286e1ad8-c636-4702-a91e-982a33a1b0e7" providerId="ADAL" clId="{703D20AE-90AE-4C74-BB80-742CA35F1309}" dt="2026-10-15T07:33:07.811" v="1"/>
            <ac:spMkLst>
              <pc:docMk/>
              <pc:sldMasterMk cId="1881740168" sldId="2147483963"/>
              <pc:sldLayoutMk cId="3395946884" sldId="2147484046"/>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395946884" sldId="2147484046"/>
              <ac:spMk id="12" creationId="{E167B8D4-57E4-5311-A733-84D0CFBBF1D3}"/>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67776388" sldId="2147484047"/>
          </pc:sldLayoutMkLst>
          <pc:spChg chg="mod">
            <ac:chgData name="Marie-Sophie Meisinger" userId="286e1ad8-c636-4702-a91e-982a33a1b0e7" providerId="ADAL" clId="{703D20AE-90AE-4C74-BB80-742CA35F1309}" dt="2026-10-15T07:33:07.811" v="1"/>
            <ac:spMkLst>
              <pc:docMk/>
              <pc:sldMasterMk cId="1881740168" sldId="2147483963"/>
              <pc:sldLayoutMk cId="267776388" sldId="2147484047"/>
              <ac:spMk id="2" creationId="{07505DC2-CDCB-6B15-6DDF-04AEDF7E9125}"/>
            </ac:spMkLst>
          </pc:spChg>
          <pc:spChg chg="mod">
            <ac:chgData name="Marie-Sophie Meisinger" userId="286e1ad8-c636-4702-a91e-982a33a1b0e7" providerId="ADAL" clId="{703D20AE-90AE-4C74-BB80-742CA35F1309}" dt="2026-10-15T07:33:07.811" v="1"/>
            <ac:spMkLst>
              <pc:docMk/>
              <pc:sldMasterMk cId="1881740168" sldId="2147483963"/>
              <pc:sldLayoutMk cId="267776388" sldId="2147484047"/>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67776388" sldId="2147484047"/>
              <ac:spMk id="9" creationId="{DABBBCD8-0DAF-E550-A88E-ADF4675BFD16}"/>
            </ac:spMkLst>
          </pc:spChg>
          <pc:spChg chg="mod">
            <ac:chgData name="Marie-Sophie Meisinger" userId="286e1ad8-c636-4702-a91e-982a33a1b0e7" providerId="ADAL" clId="{703D20AE-90AE-4C74-BB80-742CA35F1309}" dt="2026-10-15T07:33:07.811" v="1"/>
            <ac:spMkLst>
              <pc:docMk/>
              <pc:sldMasterMk cId="1881740168" sldId="2147483963"/>
              <pc:sldLayoutMk cId="267776388" sldId="2147484047"/>
              <ac:spMk id="10" creationId="{A73E1041-62E6-D1A9-8945-BD5EB431E0A4}"/>
            </ac:spMkLst>
          </pc:spChg>
          <pc:spChg chg="mod">
            <ac:chgData name="Marie-Sophie Meisinger" userId="286e1ad8-c636-4702-a91e-982a33a1b0e7" providerId="ADAL" clId="{703D20AE-90AE-4C74-BB80-742CA35F1309}" dt="2026-10-15T07:33:07.811" v="1"/>
            <ac:spMkLst>
              <pc:docMk/>
              <pc:sldMasterMk cId="1881740168" sldId="2147483963"/>
              <pc:sldLayoutMk cId="267776388" sldId="2147484047"/>
              <ac:spMk id="16" creationId="{283FE363-5639-D4A1-AC4D-D672D5324C6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976207828" sldId="2147484048"/>
          </pc:sldLayoutMkLst>
          <pc:spChg chg="mod">
            <ac:chgData name="Marie-Sophie Meisinger" userId="286e1ad8-c636-4702-a91e-982a33a1b0e7" providerId="ADAL" clId="{703D20AE-90AE-4C74-BB80-742CA35F1309}" dt="2026-10-15T07:33:07.811" v="1"/>
            <ac:spMkLst>
              <pc:docMk/>
              <pc:sldMasterMk cId="1881740168" sldId="2147483963"/>
              <pc:sldLayoutMk cId="2976207828" sldId="2147484048"/>
              <ac:spMk id="2" creationId="{F6DC3E7E-FC96-9A8F-43A2-C5195E0D5729}"/>
            </ac:spMkLst>
          </pc:spChg>
          <pc:spChg chg="mod">
            <ac:chgData name="Marie-Sophie Meisinger" userId="286e1ad8-c636-4702-a91e-982a33a1b0e7" providerId="ADAL" clId="{703D20AE-90AE-4C74-BB80-742CA35F1309}" dt="2026-10-15T07:33:07.811" v="1"/>
            <ac:spMkLst>
              <pc:docMk/>
              <pc:sldMasterMk cId="1881740168" sldId="2147483963"/>
              <pc:sldLayoutMk cId="2976207828" sldId="2147484048"/>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976207828" sldId="2147484048"/>
              <ac:spMk id="11" creationId="{160BF016-9EA5-4F8C-683D-527433F00079}"/>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251398762" sldId="2147484049"/>
          </pc:sldLayoutMkLst>
          <pc:spChg chg="mod">
            <ac:chgData name="Marie-Sophie Meisinger" userId="286e1ad8-c636-4702-a91e-982a33a1b0e7" providerId="ADAL" clId="{703D20AE-90AE-4C74-BB80-742CA35F1309}" dt="2026-10-15T07:33:07.811" v="1"/>
            <ac:spMkLst>
              <pc:docMk/>
              <pc:sldMasterMk cId="1881740168" sldId="2147483963"/>
              <pc:sldLayoutMk cId="2251398762" sldId="2147484049"/>
              <ac:spMk id="2" creationId="{B74DDF09-72E5-771E-8F1E-4FE69C97A0E5}"/>
            </ac:spMkLst>
          </pc:spChg>
          <pc:spChg chg="mod">
            <ac:chgData name="Marie-Sophie Meisinger" userId="286e1ad8-c636-4702-a91e-982a33a1b0e7" providerId="ADAL" clId="{703D20AE-90AE-4C74-BB80-742CA35F1309}" dt="2026-10-15T07:33:07.811" v="1"/>
            <ac:spMkLst>
              <pc:docMk/>
              <pc:sldMasterMk cId="1881740168" sldId="2147483963"/>
              <pc:sldLayoutMk cId="2251398762" sldId="2147484049"/>
              <ac:spMk id="5" creationId="{152CD56F-030B-C517-3226-31FF2F9FA8B1}"/>
            </ac:spMkLst>
          </pc:spChg>
          <pc:spChg chg="mod">
            <ac:chgData name="Marie-Sophie Meisinger" userId="286e1ad8-c636-4702-a91e-982a33a1b0e7" providerId="ADAL" clId="{703D20AE-90AE-4C74-BB80-742CA35F1309}" dt="2026-10-15T07:33:07.811" v="1"/>
            <ac:spMkLst>
              <pc:docMk/>
              <pc:sldMasterMk cId="1881740168" sldId="2147483963"/>
              <pc:sldLayoutMk cId="2251398762" sldId="2147484049"/>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251398762" sldId="2147484049"/>
              <ac:spMk id="12" creationId="{E167B8D4-57E4-5311-A733-84D0CFBBF1D3}"/>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724221298" sldId="2147484050"/>
          </pc:sldLayoutMkLst>
          <pc:spChg chg="mod">
            <ac:chgData name="Marie-Sophie Meisinger" userId="286e1ad8-c636-4702-a91e-982a33a1b0e7" providerId="ADAL" clId="{703D20AE-90AE-4C74-BB80-742CA35F1309}" dt="2026-10-15T07:33:07.811" v="1"/>
            <ac:spMkLst>
              <pc:docMk/>
              <pc:sldMasterMk cId="1881740168" sldId="2147483963"/>
              <pc:sldLayoutMk cId="724221298" sldId="2147484050"/>
              <ac:spMk id="2" creationId="{07505DC2-CDCB-6B15-6DDF-04AEDF7E9125}"/>
            </ac:spMkLst>
          </pc:spChg>
          <pc:spChg chg="mod">
            <ac:chgData name="Marie-Sophie Meisinger" userId="286e1ad8-c636-4702-a91e-982a33a1b0e7" providerId="ADAL" clId="{703D20AE-90AE-4C74-BB80-742CA35F1309}" dt="2026-10-15T07:33:07.811" v="1"/>
            <ac:spMkLst>
              <pc:docMk/>
              <pc:sldMasterMk cId="1881740168" sldId="2147483963"/>
              <pc:sldLayoutMk cId="724221298" sldId="2147484050"/>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724221298" sldId="2147484050"/>
              <ac:spMk id="9" creationId="{DABBBCD8-0DAF-E550-A88E-ADF4675BFD16}"/>
            </ac:spMkLst>
          </pc:spChg>
          <pc:spChg chg="mod">
            <ac:chgData name="Marie-Sophie Meisinger" userId="286e1ad8-c636-4702-a91e-982a33a1b0e7" providerId="ADAL" clId="{703D20AE-90AE-4C74-BB80-742CA35F1309}" dt="2026-10-15T07:33:07.811" v="1"/>
            <ac:spMkLst>
              <pc:docMk/>
              <pc:sldMasterMk cId="1881740168" sldId="2147483963"/>
              <pc:sldLayoutMk cId="724221298" sldId="2147484050"/>
              <ac:spMk id="10" creationId="{A73E1041-62E6-D1A9-8945-BD5EB431E0A4}"/>
            </ac:spMkLst>
          </pc:spChg>
          <pc:spChg chg="mod">
            <ac:chgData name="Marie-Sophie Meisinger" userId="286e1ad8-c636-4702-a91e-982a33a1b0e7" providerId="ADAL" clId="{703D20AE-90AE-4C74-BB80-742CA35F1309}" dt="2026-10-15T07:33:07.811" v="1"/>
            <ac:spMkLst>
              <pc:docMk/>
              <pc:sldMasterMk cId="1881740168" sldId="2147483963"/>
              <pc:sldLayoutMk cId="724221298" sldId="2147484050"/>
              <ac:spMk id="16" creationId="{283FE363-5639-D4A1-AC4D-D672D5324C6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987003640" sldId="2147484051"/>
          </pc:sldLayoutMkLst>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2" creationId="{1D1383C0-64F6-239F-DD51-EC5E431A329E}"/>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5" creationId="{D57FA92B-AD79-982B-4895-81D8D570EA4B}"/>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6" creationId="{171346B7-4A28-C465-8BC6-326D659E1AC2}"/>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7" creationId="{E8E2AC45-B6B8-0F1A-95EF-BB09056E0D20}"/>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9" creationId="{A040012A-B083-9501-691B-0E767A9E49BF}"/>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10" creationId="{7CCCFA24-BB89-1657-888D-25C757F6948A}"/>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12" creationId="{DBDC554F-C834-8F7C-D2AC-40CDB8678CD6}"/>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13" creationId="{65A6AD6D-3049-F34B-1CF9-E7A98019BE1A}"/>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14" creationId="{521FD851-6A2A-FD5D-AFEF-7872E196BD00}"/>
            </ac:spMkLst>
          </pc:spChg>
          <pc:spChg chg="mod">
            <ac:chgData name="Marie-Sophie Meisinger" userId="286e1ad8-c636-4702-a91e-982a33a1b0e7" providerId="ADAL" clId="{703D20AE-90AE-4C74-BB80-742CA35F1309}" dt="2026-10-15T07:33:07.811" v="1"/>
            <ac:spMkLst>
              <pc:docMk/>
              <pc:sldMasterMk cId="1881740168" sldId="2147483963"/>
              <pc:sldLayoutMk cId="987003640" sldId="2147484051"/>
              <ac:spMk id="18" creationId="{4B887FD7-AE96-5317-E89F-E0DE42925DDE}"/>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478560951" sldId="2147484052"/>
          </pc:sldLayoutMkLst>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3" creationId="{41072BA4-D62C-B0B7-C2AF-F4C2BF31E084}"/>
            </ac:spMkLst>
          </pc:spChg>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5" creationId="{E39F544F-16B4-2628-3F8D-50FB4FE5AF2B}"/>
            </ac:spMkLst>
          </pc:spChg>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9" creationId="{26B061C0-874D-A228-DAC6-B645DC654348}"/>
            </ac:spMkLst>
          </pc:spChg>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14" creationId="{C1B9461C-744C-BF1E-B430-7A71FFCFEF35}"/>
            </ac:spMkLst>
          </pc:spChg>
          <pc:spChg chg="mod">
            <ac:chgData name="Marie-Sophie Meisinger" userId="286e1ad8-c636-4702-a91e-982a33a1b0e7" providerId="ADAL" clId="{703D20AE-90AE-4C74-BB80-742CA35F1309}" dt="2026-10-15T07:33:07.811" v="1"/>
            <ac:spMkLst>
              <pc:docMk/>
              <pc:sldMasterMk cId="1881740168" sldId="2147483963"/>
              <pc:sldLayoutMk cId="3478560951" sldId="2147484052"/>
              <ac:spMk id="16" creationId="{283FE363-5639-D4A1-AC4D-D672D5324C6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290233609" sldId="2147484053"/>
          </pc:sldLayoutMkLst>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2" creationId="{8EE47C46-0DEC-F82E-8E05-C075E7F6610E}"/>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3" creationId="{F6F1B599-7112-2B69-6576-0E2412825CD9}"/>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6" creationId="{56BED300-D2EF-C284-4288-B8CF957778BE}"/>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11" creationId="{F93AF456-2312-8DEE-2449-40193DA8E499}"/>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13" creationId="{C79186F5-ED21-38AB-DD1F-23018DCD5C3C}"/>
            </ac:spMkLst>
          </pc:spChg>
          <pc:spChg chg="mod">
            <ac:chgData name="Marie-Sophie Meisinger" userId="286e1ad8-c636-4702-a91e-982a33a1b0e7" providerId="ADAL" clId="{703D20AE-90AE-4C74-BB80-742CA35F1309}" dt="2026-10-15T07:33:07.811" v="1"/>
            <ac:spMkLst>
              <pc:docMk/>
              <pc:sldMasterMk cId="1881740168" sldId="2147483963"/>
              <pc:sldLayoutMk cId="3290233609" sldId="2147484053"/>
              <ac:spMk id="15" creationId="{DBBE13F6-92D2-561F-1CC6-3842346BE7C1}"/>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1655097533" sldId="2147484054"/>
          </pc:sldLayoutMkLst>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2" creationId="{3B5FE36D-56D0-546F-B93B-B0DDB700E6B4}"/>
            </ac:spMkLst>
          </pc:spChg>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8" creationId="{8950B000-74DF-E716-4141-77E165273829}"/>
            </ac:spMkLst>
          </pc:spChg>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10" creationId="{79DE5C81-4587-05D1-0936-85599A180A63}"/>
            </ac:spMkLst>
          </pc:spChg>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15" creationId="{DBBE13F6-92D2-561F-1CC6-3842346BE7C1}"/>
            </ac:spMkLst>
          </pc:spChg>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18" creationId="{EB579A2F-325F-344B-6BDF-3CBA495A75A8}"/>
            </ac:spMkLst>
          </pc:spChg>
          <pc:spChg chg="mod">
            <ac:chgData name="Marie-Sophie Meisinger" userId="286e1ad8-c636-4702-a91e-982a33a1b0e7" providerId="ADAL" clId="{703D20AE-90AE-4C74-BB80-742CA35F1309}" dt="2026-10-15T07:33:07.811" v="1"/>
            <ac:spMkLst>
              <pc:docMk/>
              <pc:sldMasterMk cId="1881740168" sldId="2147483963"/>
              <pc:sldLayoutMk cId="1655097533" sldId="2147484054"/>
              <ac:spMk id="22" creationId="{A4836888-8D82-B666-6B97-EACD63AFFF2F}"/>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4097966810" sldId="2147484055"/>
          </pc:sldLayoutMkLst>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2" creationId="{9DE9557B-BF91-AA81-BD11-606F43A0BB8B}"/>
            </ac:spMkLst>
          </pc:spChg>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4" creationId="{C59F2F34-1070-F7E6-EABB-0D1B0ADA5505}"/>
            </ac:spMkLst>
          </pc:spChg>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5" creationId="{3EA45E44-64B1-5F22-F9C9-9433004962F0}"/>
            </ac:spMkLst>
          </pc:spChg>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6" creationId="{CF1DB779-682F-2FD6-7AF2-48F7CA106326}"/>
            </ac:spMkLst>
          </pc:spChg>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4097966810" sldId="2147484055"/>
              <ac:spMk id="11" creationId="{710DD387-5C28-0876-21A6-9D2FFA07E51D}"/>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3680846287" sldId="2147484056"/>
          </pc:sldLayoutMkLst>
          <pc:spChg chg="mod">
            <ac:chgData name="Marie-Sophie Meisinger" userId="286e1ad8-c636-4702-a91e-982a33a1b0e7" providerId="ADAL" clId="{703D20AE-90AE-4C74-BB80-742CA35F1309}" dt="2026-10-15T07:33:07.811" v="1"/>
            <ac:spMkLst>
              <pc:docMk/>
              <pc:sldMasterMk cId="1881740168" sldId="2147483963"/>
              <pc:sldLayoutMk cId="3680846287" sldId="2147484056"/>
              <ac:spMk id="3" creationId="{97FEADCF-DCDB-80C0-D8A9-C207A1AD4A93}"/>
            </ac:spMkLst>
          </pc:spChg>
          <pc:spChg chg="mod">
            <ac:chgData name="Marie-Sophie Meisinger" userId="286e1ad8-c636-4702-a91e-982a33a1b0e7" providerId="ADAL" clId="{703D20AE-90AE-4C74-BB80-742CA35F1309}" dt="2026-10-15T07:33:07.811" v="1"/>
            <ac:spMkLst>
              <pc:docMk/>
              <pc:sldMasterMk cId="1881740168" sldId="2147483963"/>
              <pc:sldLayoutMk cId="3680846287" sldId="2147484056"/>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3680846287" sldId="2147484056"/>
              <ac:spMk id="9" creationId="{BC0F5492-99EE-7C9A-5553-B22D5DDF8A9C}"/>
            </ac:spMkLst>
          </pc:spChg>
          <pc:spChg chg="mod">
            <ac:chgData name="Marie-Sophie Meisinger" userId="286e1ad8-c636-4702-a91e-982a33a1b0e7" providerId="ADAL" clId="{703D20AE-90AE-4C74-BB80-742CA35F1309}" dt="2026-10-15T07:33:07.811" v="1"/>
            <ac:spMkLst>
              <pc:docMk/>
              <pc:sldMasterMk cId="1881740168" sldId="2147483963"/>
              <pc:sldLayoutMk cId="3680846287" sldId="2147484056"/>
              <ac:spMk id="20" creationId="{7B285ACC-DD61-9690-28D9-722B94CAE42B}"/>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2588188784" sldId="2147484057"/>
          </pc:sldLayoutMkLst>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2" creationId="{1F599C7D-E41B-A41C-2B5A-E1BD82607889}"/>
            </ac:spMkLst>
          </pc:spChg>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3" creationId="{D5E77A42-FE8E-0117-9F3D-0D4BC48AF538}"/>
            </ac:spMkLst>
          </pc:spChg>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5" creationId="{34878D24-41FD-280E-30A8-B9492F1181BF}"/>
            </ac:spMkLst>
          </pc:spChg>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11" creationId="{8AC1D7BA-2901-E7DD-7F8B-6ACD82F693EA}"/>
            </ac:spMkLst>
          </pc:spChg>
          <pc:spChg chg="mod">
            <ac:chgData name="Marie-Sophie Meisinger" userId="286e1ad8-c636-4702-a91e-982a33a1b0e7" providerId="ADAL" clId="{703D20AE-90AE-4C74-BB80-742CA35F1309}" dt="2026-10-15T07:33:07.811" v="1"/>
            <ac:spMkLst>
              <pc:docMk/>
              <pc:sldMasterMk cId="1881740168" sldId="2147483963"/>
              <pc:sldLayoutMk cId="2588188784" sldId="2147484057"/>
              <ac:spMk id="12" creationId="{0B16873F-AAEB-6AEF-DB12-A805D256CA30}"/>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1323678330" sldId="2147484058"/>
          </pc:sldLayoutMkLst>
          <pc:spChg chg="mod">
            <ac:chgData name="Marie-Sophie Meisinger" userId="286e1ad8-c636-4702-a91e-982a33a1b0e7" providerId="ADAL" clId="{703D20AE-90AE-4C74-BB80-742CA35F1309}" dt="2026-10-15T07:33:07.811" v="1"/>
            <ac:spMkLst>
              <pc:docMk/>
              <pc:sldMasterMk cId="1881740168" sldId="2147483963"/>
              <pc:sldLayoutMk cId="1323678330" sldId="2147484058"/>
              <ac:spMk id="3" creationId="{A669DD7B-A4EF-AEE1-43BC-BADC0CCCAB02}"/>
            </ac:spMkLst>
          </pc:spChg>
          <pc:spChg chg="mod">
            <ac:chgData name="Marie-Sophie Meisinger" userId="286e1ad8-c636-4702-a91e-982a33a1b0e7" providerId="ADAL" clId="{703D20AE-90AE-4C74-BB80-742CA35F1309}" dt="2026-10-15T07:33:07.811" v="1"/>
            <ac:spMkLst>
              <pc:docMk/>
              <pc:sldMasterMk cId="1881740168" sldId="2147483963"/>
              <pc:sldLayoutMk cId="1323678330" sldId="2147484058"/>
              <ac:spMk id="5" creationId="{C27B2498-9C63-202D-67B6-A37BEB9A4048}"/>
            </ac:spMkLst>
          </pc:spChg>
          <pc:spChg chg="mod">
            <ac:chgData name="Marie-Sophie Meisinger" userId="286e1ad8-c636-4702-a91e-982a33a1b0e7" providerId="ADAL" clId="{703D20AE-90AE-4C74-BB80-742CA35F1309}" dt="2026-10-15T07:33:07.811" v="1"/>
            <ac:spMkLst>
              <pc:docMk/>
              <pc:sldMasterMk cId="1881740168" sldId="2147483963"/>
              <pc:sldLayoutMk cId="1323678330" sldId="2147484058"/>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1323678330" sldId="2147484058"/>
              <ac:spMk id="9" creationId="{18B68579-F58C-044B-051A-9C6483A09E7B}"/>
            </ac:spMkLst>
          </pc:spChg>
          <pc:spChg chg="mod">
            <ac:chgData name="Marie-Sophie Meisinger" userId="286e1ad8-c636-4702-a91e-982a33a1b0e7" providerId="ADAL" clId="{703D20AE-90AE-4C74-BB80-742CA35F1309}" dt="2026-10-15T07:33:07.811" v="1"/>
            <ac:spMkLst>
              <pc:docMk/>
              <pc:sldMasterMk cId="1881740168" sldId="2147483963"/>
              <pc:sldLayoutMk cId="1323678330" sldId="2147484058"/>
              <ac:spMk id="10" creationId="{A9E4B113-FF64-34F4-D372-3FE59AA12DE7}"/>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4080937662" sldId="2147484059"/>
          </pc:sldLayoutMkLst>
          <pc:spChg chg="mod">
            <ac:chgData name="Marie-Sophie Meisinger" userId="286e1ad8-c636-4702-a91e-982a33a1b0e7" providerId="ADAL" clId="{703D20AE-90AE-4C74-BB80-742CA35F1309}" dt="2026-10-15T07:33:07.811" v="1"/>
            <ac:spMkLst>
              <pc:docMk/>
              <pc:sldMasterMk cId="1881740168" sldId="2147483963"/>
              <pc:sldLayoutMk cId="4080937662" sldId="2147484059"/>
              <ac:spMk id="2" creationId="{05C2612F-8259-4A09-8A85-CFB1AB6C1D2C}"/>
            </ac:spMkLst>
          </pc:spChg>
          <pc:spChg chg="mod">
            <ac:chgData name="Marie-Sophie Meisinger" userId="286e1ad8-c636-4702-a91e-982a33a1b0e7" providerId="ADAL" clId="{703D20AE-90AE-4C74-BB80-742CA35F1309}" dt="2026-10-15T07:33:07.811" v="1"/>
            <ac:spMkLst>
              <pc:docMk/>
              <pc:sldMasterMk cId="1881740168" sldId="2147483963"/>
              <pc:sldLayoutMk cId="4080937662" sldId="2147484059"/>
              <ac:spMk id="3" creationId="{54D23AD6-5D73-CD22-998D-18DA2B415B2D}"/>
            </ac:spMkLst>
          </pc:spChg>
          <pc:spChg chg="mod">
            <ac:chgData name="Marie-Sophie Meisinger" userId="286e1ad8-c636-4702-a91e-982a33a1b0e7" providerId="ADAL" clId="{703D20AE-90AE-4C74-BB80-742CA35F1309}" dt="2026-10-15T07:33:07.811" v="1"/>
            <ac:spMkLst>
              <pc:docMk/>
              <pc:sldMasterMk cId="1881740168" sldId="2147483963"/>
              <pc:sldLayoutMk cId="4080937662" sldId="2147484059"/>
              <ac:spMk id="4" creationId="{5B152429-3C84-47B4-82D4-B2CC9D3E5D82}"/>
            </ac:spMkLst>
          </pc:spChg>
          <pc:spChg chg="mod">
            <ac:chgData name="Marie-Sophie Meisinger" userId="286e1ad8-c636-4702-a91e-982a33a1b0e7" providerId="ADAL" clId="{703D20AE-90AE-4C74-BB80-742CA35F1309}" dt="2026-10-15T07:33:07.811" v="1"/>
            <ac:spMkLst>
              <pc:docMk/>
              <pc:sldMasterMk cId="1881740168" sldId="2147483963"/>
              <pc:sldLayoutMk cId="4080937662" sldId="2147484059"/>
              <ac:spMk id="6" creationId="{94000434-183C-CF1A-42C2-7EFB2368EFBE}"/>
            </ac:spMkLst>
          </pc:spChg>
        </pc:sldLayoutChg>
        <pc:sldLayoutChg chg="mod ord">
          <pc:chgData name="Marie-Sophie Meisinger" userId="286e1ad8-c636-4702-a91e-982a33a1b0e7" providerId="ADAL" clId="{703D20AE-90AE-4C74-BB80-742CA35F1309}" dt="2026-10-15T07:33:07.811" v="1"/>
          <pc:sldLayoutMkLst>
            <pc:docMk/>
            <pc:sldMasterMk cId="1881740168" sldId="2147483963"/>
            <pc:sldLayoutMk cId="3177611241" sldId="2147484060"/>
          </pc:sldLayoutMkLst>
        </pc:sldLayoutChg>
        <pc:sldLayoutChg chg="del mod ord">
          <pc:chgData name="Marie-Sophie Meisinger" userId="286e1ad8-c636-4702-a91e-982a33a1b0e7" providerId="ADAL" clId="{703D20AE-90AE-4C74-BB80-742CA35F1309}" dt="2026-10-15T07:33:07.885" v="2"/>
          <pc:sldLayoutMkLst>
            <pc:docMk/>
            <pc:sldMasterMk cId="1881740168" sldId="2147483963"/>
            <pc:sldLayoutMk cId="2692144586" sldId="2147484061"/>
          </pc:sldLayoutMkLst>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3535678176" sldId="2147484062"/>
          </pc:sldLayoutMkLst>
          <pc:spChg chg="mod">
            <ac:chgData name="Marie-Sophie Meisinger" userId="286e1ad8-c636-4702-a91e-982a33a1b0e7" providerId="ADAL" clId="{703D20AE-90AE-4C74-BB80-742CA35F1309}" dt="2026-10-15T07:33:07.811" v="1"/>
            <ac:spMkLst>
              <pc:docMk/>
              <pc:sldMasterMk cId="1881740168" sldId="2147483963"/>
              <pc:sldLayoutMk cId="3535678176" sldId="2147484062"/>
              <ac:spMk id="3" creationId="{52F7AC56-F0FB-4742-98ED-2C89A977A9C7}"/>
            </ac:spMkLst>
          </pc:spChg>
          <pc:spChg chg="mod">
            <ac:chgData name="Marie-Sophie Meisinger" userId="286e1ad8-c636-4702-a91e-982a33a1b0e7" providerId="ADAL" clId="{703D20AE-90AE-4C74-BB80-742CA35F1309}" dt="2026-10-15T07:33:07.811" v="1"/>
            <ac:spMkLst>
              <pc:docMk/>
              <pc:sldMasterMk cId="1881740168" sldId="2147483963"/>
              <pc:sldLayoutMk cId="3535678176" sldId="2147484062"/>
              <ac:spMk id="7" creationId="{DA14C9DD-C4AE-4F0C-B9F0-FCA15CD80134}"/>
            </ac:spMkLst>
          </pc:spChg>
          <pc:spChg chg="mod">
            <ac:chgData name="Marie-Sophie Meisinger" userId="286e1ad8-c636-4702-a91e-982a33a1b0e7" providerId="ADAL" clId="{703D20AE-90AE-4C74-BB80-742CA35F1309}" dt="2026-10-15T07:33:07.811" v="1"/>
            <ac:spMkLst>
              <pc:docMk/>
              <pc:sldMasterMk cId="1881740168" sldId="2147483963"/>
              <pc:sldLayoutMk cId="3535678176" sldId="2147484062"/>
              <ac:spMk id="8" creationId="{A282DA73-2EBE-4BD4-865B-DE0EBC9453BC}"/>
            </ac:spMkLst>
          </pc:spChg>
          <pc:spChg chg="mod">
            <ac:chgData name="Marie-Sophie Meisinger" userId="286e1ad8-c636-4702-a91e-982a33a1b0e7" providerId="ADAL" clId="{703D20AE-90AE-4C74-BB80-742CA35F1309}" dt="2026-10-15T07:33:07.811" v="1"/>
            <ac:spMkLst>
              <pc:docMk/>
              <pc:sldMasterMk cId="1881740168" sldId="2147483963"/>
              <pc:sldLayoutMk cId="3535678176" sldId="2147484062"/>
              <ac:spMk id="10" creationId="{786F02DC-70AF-4281-AFBA-BCAB285C40D6}"/>
            </ac:spMkLst>
          </pc:spChg>
        </pc:sldLayoutChg>
        <pc:sldLayoutChg chg="modSp mod ord">
          <pc:chgData name="Marie-Sophie Meisinger" userId="286e1ad8-c636-4702-a91e-982a33a1b0e7" providerId="ADAL" clId="{703D20AE-90AE-4C74-BB80-742CA35F1309}" dt="2026-10-15T07:33:07.811" v="1"/>
          <pc:sldLayoutMkLst>
            <pc:docMk/>
            <pc:sldMasterMk cId="1881740168" sldId="2147483963"/>
            <pc:sldLayoutMk cId="1306303854" sldId="2147484063"/>
          </pc:sldLayoutMkLst>
          <pc:spChg chg="mod">
            <ac:chgData name="Marie-Sophie Meisinger" userId="286e1ad8-c636-4702-a91e-982a33a1b0e7" providerId="ADAL" clId="{703D20AE-90AE-4C74-BB80-742CA35F1309}" dt="2026-10-15T07:33:07.811" v="1"/>
            <ac:spMkLst>
              <pc:docMk/>
              <pc:sldMasterMk cId="1881740168" sldId="2147483963"/>
              <pc:sldLayoutMk cId="1306303854" sldId="2147484063"/>
              <ac:spMk id="2" creationId="{F5969836-B701-87B8-01B0-80898746230D}"/>
            </ac:spMkLst>
          </pc:spChg>
          <pc:spChg chg="mod">
            <ac:chgData name="Marie-Sophie Meisinger" userId="286e1ad8-c636-4702-a91e-982a33a1b0e7" providerId="ADAL" clId="{703D20AE-90AE-4C74-BB80-742CA35F1309}" dt="2026-10-15T07:33:07.811" v="1"/>
            <ac:spMkLst>
              <pc:docMk/>
              <pc:sldMasterMk cId="1881740168" sldId="2147483963"/>
              <pc:sldLayoutMk cId="1306303854" sldId="2147484063"/>
              <ac:spMk id="3" creationId="{F4DD10A3-0F3C-8C62-7098-64F65C3FA6AE}"/>
            </ac:spMkLst>
          </pc:spChg>
          <pc:spChg chg="mod">
            <ac:chgData name="Marie-Sophie Meisinger" userId="286e1ad8-c636-4702-a91e-982a33a1b0e7" providerId="ADAL" clId="{703D20AE-90AE-4C74-BB80-742CA35F1309}" dt="2026-10-15T07:33:07.811" v="1"/>
            <ac:spMkLst>
              <pc:docMk/>
              <pc:sldMasterMk cId="1881740168" sldId="2147483963"/>
              <pc:sldLayoutMk cId="1306303854" sldId="2147484063"/>
              <ac:spMk id="4" creationId="{572B0927-C39B-F83D-6524-B06364083296}"/>
            </ac:spMkLst>
          </pc:spChg>
          <pc:spChg chg="mod">
            <ac:chgData name="Marie-Sophie Meisinger" userId="286e1ad8-c636-4702-a91e-982a33a1b0e7" providerId="ADAL" clId="{703D20AE-90AE-4C74-BB80-742CA35F1309}" dt="2026-10-15T07:33:07.811" v="1"/>
            <ac:spMkLst>
              <pc:docMk/>
              <pc:sldMasterMk cId="1881740168" sldId="2147483963"/>
              <pc:sldLayoutMk cId="1306303854" sldId="2147484063"/>
              <ac:spMk id="5" creationId="{DCA345EF-A5D4-F181-D65C-44FF9060C7B5}"/>
            </ac:spMkLst>
          </pc:spChg>
          <pc:spChg chg="mod">
            <ac:chgData name="Marie-Sophie Meisinger" userId="286e1ad8-c636-4702-a91e-982a33a1b0e7" providerId="ADAL" clId="{703D20AE-90AE-4C74-BB80-742CA35F1309}" dt="2026-10-15T07:33:07.811" v="1"/>
            <ac:spMkLst>
              <pc:docMk/>
              <pc:sldMasterMk cId="1881740168" sldId="2147483963"/>
              <pc:sldLayoutMk cId="1306303854" sldId="2147484063"/>
              <ac:spMk id="6" creationId="{C2A421B4-DA6E-D370-37E7-4F5D96DF2402}"/>
            </ac:spMkLst>
          </pc:spChg>
        </pc:sldLayoutChg>
        <pc:sldLayoutChg chg="modSp del mod ord">
          <pc:chgData name="Marie-Sophie Meisinger" userId="286e1ad8-c636-4702-a91e-982a33a1b0e7" providerId="ADAL" clId="{703D20AE-90AE-4C74-BB80-742CA35F1309}" dt="2026-10-15T07:33:07.885" v="2"/>
          <pc:sldLayoutMkLst>
            <pc:docMk/>
            <pc:sldMasterMk cId="1881740168" sldId="2147483963"/>
            <pc:sldLayoutMk cId="822983362" sldId="2147484064"/>
          </pc:sldLayoutMkLst>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3" creationId="{ED45CA72-78F2-187E-72EC-A4024D81F9E8}"/>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4" creationId="{FC40846F-86C6-7FAA-A2F0-0FDA72169EF9}"/>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5" creationId="{E37D1978-7BBC-98D5-2E46-E3EDB864056C}"/>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7" creationId="{301E3054-0A4C-E8DF-685B-A5BF59670012}"/>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8" creationId="{88B3F378-B599-0ED4-540B-436FA160BC8D}"/>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9" creationId="{DABBBCD8-0DAF-E550-A88E-ADF4675BFD16}"/>
            </ac:spMkLst>
          </pc:spChg>
          <pc:spChg chg="mod">
            <ac:chgData name="Marie-Sophie Meisinger" userId="286e1ad8-c636-4702-a91e-982a33a1b0e7" providerId="ADAL" clId="{703D20AE-90AE-4C74-BB80-742CA35F1309}" dt="2026-10-15T07:33:07.811" v="1"/>
            <ac:spMkLst>
              <pc:docMk/>
              <pc:sldMasterMk cId="1881740168" sldId="2147483963"/>
              <pc:sldLayoutMk cId="822983362" sldId="2147484064"/>
              <ac:spMk id="16" creationId="{283FE363-5639-D4A1-AC4D-D672D5324C6F}"/>
            </ac:spMkLst>
          </pc:spChg>
        </pc:sldLayoutChg>
      </pc:sldMasterChg>
      <pc:sldMasterChg chg="del sldLayoutOrd">
        <pc:chgData name="Marie-Sophie Meisinger" userId="286e1ad8-c636-4702-a91e-982a33a1b0e7" providerId="ADAL" clId="{703D20AE-90AE-4C74-BB80-742CA35F1309}" dt="2026-10-15T07:33:07.885" v="2"/>
        <pc:sldMasterMkLst>
          <pc:docMk/>
          <pc:sldMasterMk cId="3799395684" sldId="2147484018"/>
        </pc:sldMasterMkLst>
      </pc:sldMasterChg>
      <pc:sldMasterChg chg="del sldLayoutOrd">
        <pc:chgData name="Marie-Sophie Meisinger" userId="286e1ad8-c636-4702-a91e-982a33a1b0e7" providerId="ADAL" clId="{703D20AE-90AE-4C74-BB80-742CA35F1309}" dt="2026-10-15T07:33:07.885" v="2"/>
        <pc:sldMasterMkLst>
          <pc:docMk/>
          <pc:sldMasterMk cId="103748777" sldId="2147484036"/>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1" Type="http://schemas.openxmlformats.org/officeDocument/2006/relationships/oleObject" Target="https://dsm1234-my.sharepoint.com/personal/mathias_gempeler_dsm-firmenich_com/Documents/docs/GF%20Kosmetik/R&amp;D/in%20vivo%20Studies/Exosomes%202024/Results/482%20-%20firmness%20results%20FA_rev1.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oleObject" Target="file:///\\Users\lorenatrigos\Library\CloudStorage\Dropbox\~Lorena_Freelance\Lorena_dsm-firmenich\PB\05_Exosomes_Preview_InCos25_(Francesca)\stuff_supplied\Zusammenfassung%20Graph%20Excel_re-opened.xlsx" TargetMode="External"/><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oleObject" Target="file:///\\Users\lorenatrigos\Library\CloudStorage\Dropbox\~Lorena_Freelance\Lorena_dsm-firmenich\PB\05_Exosomes_Preview_InCos25_(Francesca)\stuff_supplied\Zusammenfassung%20Graph%20Excel_re-opened.xlsx" TargetMode="External"/><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9.xml"/><Relationship Id="rId1" Type="http://schemas.microsoft.com/office/2011/relationships/chartStyle" Target="style2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i="0">
                <a:latin typeface="DM Sans" pitchFamily="2" charset="77"/>
              </a:rPr>
              <a:t>Evolution</a:t>
            </a:r>
            <a:r>
              <a:rPr lang="en-US" sz="1200" b="1" i="0" baseline="0">
                <a:latin typeface="DM Sans" pitchFamily="2" charset="77"/>
              </a:rPr>
              <a:t> of crow’s feet depth</a:t>
            </a:r>
            <a:r>
              <a:rPr lang="en-US" sz="1200" b="1" i="0">
                <a:latin typeface="DM Sans" pitchFamily="2" charset="77"/>
              </a:rPr>
              <a:t> </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'482 - CF depth results Mathias'!$R$71</c:f>
              <c:strCache>
                <c:ptCount val="1"/>
                <c:pt idx="0">
                  <c:v>Placebo</c:v>
                </c:pt>
              </c:strCache>
            </c:strRef>
          </c:tx>
          <c:spPr>
            <a:solidFill>
              <a:srgbClr val="B3978F"/>
            </a:solidFill>
            <a:ln>
              <a:solidFill>
                <a:sysClr val="windowText" lastClr="000000"/>
              </a:solidFill>
            </a:ln>
            <a:effectLst/>
          </c:spPr>
          <c:invertIfNegative val="0"/>
          <c:dLbls>
            <c:dLbl>
              <c:idx val="0"/>
              <c:tx>
                <c:rich>
                  <a:bodyPr/>
                  <a:lstStyle/>
                  <a:p>
                    <a:fld id="{5D44E2F6-F78D-4E59-A93A-0AC9212330DF}" type="VALUE">
                      <a:rPr lang="en-US" sz="1100">
                        <a:solidFill>
                          <a:schemeClr val="bg1"/>
                        </a:solidFill>
                      </a:rPr>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A2E-4A05-85CF-C214FACA1570}"/>
                </c:ext>
              </c:extLst>
            </c:dLbl>
            <c:dLbl>
              <c:idx val="1"/>
              <c:tx>
                <c:rich>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fld id="{4BBA59B9-BD2A-4ED0-B6A1-EFB0B2E3324C}" type="VALUE">
                      <a:rPr lang="en-US" sz="1100">
                        <a:solidFill>
                          <a:schemeClr val="bg1"/>
                        </a:solidFill>
                      </a:rPr>
                      <a:pPr>
                        <a:defRPr sz="1100">
                          <a:solidFill>
                            <a:schemeClr val="bg1"/>
                          </a:solidFill>
                        </a:defRPr>
                      </a:pPr>
                      <a:t>[VALUE]</a:t>
                    </a:fld>
                    <a:endParaRPr lang="en-CH"/>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extLst>
                <c:ext xmlns:c15="http://schemas.microsoft.com/office/drawing/2012/chart" uri="{CE6537A1-D6FC-4f65-9D91-7224C49458BB}">
                  <c15:layout>
                    <c:manualLayout>
                      <c:w val="8.9505428068475737E-2"/>
                      <c:h val="8.9909772686512041E-2"/>
                    </c:manualLayout>
                  </c15:layout>
                  <c15:dlblFieldTable/>
                  <c15:showDataLabelsRange val="0"/>
                </c:ext>
                <c:ext xmlns:c16="http://schemas.microsoft.com/office/drawing/2014/chart" uri="{C3380CC4-5D6E-409C-BE32-E72D297353CC}">
                  <c16:uniqueId val="{00000001-EA2E-4A05-85CF-C214FACA157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1750" cap="rnd">
                <a:solidFill>
                  <a:srgbClr val="B3978F"/>
                </a:solidFill>
                <a:prstDash val="sysDot"/>
              </a:ln>
              <a:effectLst/>
            </c:spPr>
            <c:trendlineType val="linear"/>
            <c:dispRSqr val="0"/>
            <c:dispEq val="0"/>
          </c:trendline>
          <c:errBars>
            <c:errBarType val="plus"/>
            <c:errValType val="stdErr"/>
            <c:noEndCap val="0"/>
            <c:spPr>
              <a:noFill/>
              <a:ln w="9525" cap="flat" cmpd="sng" algn="ctr">
                <a:solidFill>
                  <a:schemeClr val="tx1">
                    <a:lumMod val="65000"/>
                    <a:lumOff val="35000"/>
                  </a:schemeClr>
                </a:solidFill>
                <a:round/>
              </a:ln>
              <a:effectLst/>
            </c:spPr>
          </c:errBars>
          <c:cat>
            <c:strRef>
              <c:f>'482 - CF depth results Mathias'!$Q$72:$Q$74</c:f>
              <c:strCache>
                <c:ptCount val="3"/>
                <c:pt idx="0">
                  <c:v>t0</c:v>
                </c:pt>
                <c:pt idx="1">
                  <c:v>t1</c:v>
                </c:pt>
                <c:pt idx="2">
                  <c:v>t2</c:v>
                </c:pt>
              </c:strCache>
            </c:strRef>
          </c:cat>
          <c:val>
            <c:numRef>
              <c:f>'482 - CF depth results Mathias'!$R$72:$R$74</c:f>
              <c:numCache>
                <c:formatCode>#,##0.000_ ;\-#,##0.000\ </c:formatCode>
                <c:ptCount val="3"/>
                <c:pt idx="0">
                  <c:v>0.121</c:v>
                </c:pt>
                <c:pt idx="1">
                  <c:v>0.12</c:v>
                </c:pt>
                <c:pt idx="2">
                  <c:v>0.124</c:v>
                </c:pt>
              </c:numCache>
            </c:numRef>
          </c:val>
          <c:extLst>
            <c:ext xmlns:c16="http://schemas.microsoft.com/office/drawing/2014/chart" uri="{C3380CC4-5D6E-409C-BE32-E72D297353CC}">
              <c16:uniqueId val="{00000004-EA2E-4A05-85CF-C214FACA1570}"/>
            </c:ext>
          </c:extLst>
        </c:ser>
        <c:ser>
          <c:idx val="1"/>
          <c:order val="1"/>
          <c:tx>
            <c:strRef>
              <c:f>'482 - CF depth results Mathias'!$S$71</c:f>
              <c:strCache>
                <c:ptCount val="1"/>
                <c:pt idx="0">
                  <c:v>EXOVIVETM</c:v>
                </c:pt>
              </c:strCache>
            </c:strRef>
          </c:tx>
          <c:spPr>
            <a:solidFill>
              <a:srgbClr val="F2D1B0"/>
            </a:solidFill>
            <a:ln>
              <a:solidFill>
                <a:srgbClr val="4D3C35"/>
              </a:solidFill>
            </a:ln>
            <a:effectLst/>
          </c:spPr>
          <c:invertIfNegative val="0"/>
          <c:dLbls>
            <c:dLbl>
              <c:idx val="0"/>
              <c:layout>
                <c:manualLayout>
                  <c:x val="0"/>
                  <c:y val="9.54749449944586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73-4305-A768-AF702EDCDC69}"/>
                </c:ext>
              </c:extLst>
            </c:dLbl>
            <c:dLbl>
              <c:idx val="1"/>
              <c:layout>
                <c:manualLayout>
                  <c:x val="0"/>
                  <c:y val="0.1080250527820969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73-4305-A768-AF702EDCDC6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1750" cap="rnd">
                <a:solidFill>
                  <a:srgbClr val="4D3C35"/>
                </a:solidFill>
                <a:prstDash val="sysDot"/>
              </a:ln>
              <a:effectLst/>
            </c:spPr>
            <c:trendlineType val="linear"/>
            <c:dispRSqr val="0"/>
            <c:dispEq val="0"/>
          </c:trendline>
          <c:errBars>
            <c:errBarType val="plus"/>
            <c:errValType val="stdErr"/>
            <c:noEndCap val="0"/>
            <c:spPr>
              <a:noFill/>
              <a:ln w="9525" cap="flat" cmpd="sng" algn="ctr">
                <a:solidFill>
                  <a:schemeClr val="tx1">
                    <a:lumMod val="65000"/>
                    <a:lumOff val="35000"/>
                  </a:schemeClr>
                </a:solidFill>
                <a:round/>
              </a:ln>
              <a:effectLst/>
            </c:spPr>
          </c:errBars>
          <c:cat>
            <c:strRef>
              <c:f>'482 - CF depth results Mathias'!$Q$72:$Q$74</c:f>
              <c:strCache>
                <c:ptCount val="3"/>
                <c:pt idx="0">
                  <c:v>t0</c:v>
                </c:pt>
                <c:pt idx="1">
                  <c:v>t1</c:v>
                </c:pt>
                <c:pt idx="2">
                  <c:v>t2</c:v>
                </c:pt>
              </c:strCache>
            </c:strRef>
          </c:cat>
          <c:val>
            <c:numRef>
              <c:f>'482 - CF depth results Mathias'!$S$72:$S$74</c:f>
              <c:numCache>
                <c:formatCode>#,##0.000_ ;\-#,##0.000\ </c:formatCode>
                <c:ptCount val="3"/>
                <c:pt idx="0">
                  <c:v>0.11600000000000001</c:v>
                </c:pt>
                <c:pt idx="1">
                  <c:v>0.111</c:v>
                </c:pt>
                <c:pt idx="2">
                  <c:v>0.105</c:v>
                </c:pt>
              </c:numCache>
            </c:numRef>
          </c:val>
          <c:extLst>
            <c:ext xmlns:c16="http://schemas.microsoft.com/office/drawing/2014/chart" uri="{C3380CC4-5D6E-409C-BE32-E72D297353CC}">
              <c16:uniqueId val="{00000006-EA2E-4A05-85CF-C214FACA1570}"/>
            </c:ext>
          </c:extLst>
        </c:ser>
        <c:dLbls>
          <c:dLblPos val="inEnd"/>
          <c:showLegendKey val="0"/>
          <c:showVal val="1"/>
          <c:showCatName val="0"/>
          <c:showSerName val="0"/>
          <c:showPercent val="0"/>
          <c:showBubbleSize val="0"/>
        </c:dLbls>
        <c:gapWidth val="110"/>
        <c:overlap val="-11"/>
        <c:axId val="1429166344"/>
        <c:axId val="1429166704"/>
      </c:barChart>
      <c:catAx>
        <c:axId val="1429166344"/>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29166704"/>
        <c:crosses val="autoZero"/>
        <c:auto val="1"/>
        <c:lblAlgn val="ctr"/>
        <c:lblOffset val="100"/>
        <c:noMultiLvlLbl val="0"/>
      </c:catAx>
      <c:valAx>
        <c:axId val="1429166704"/>
        <c:scaling>
          <c:orientation val="minMax"/>
          <c:min val="0.1"/>
        </c:scaling>
        <c:delete val="0"/>
        <c:axPos val="l"/>
        <c:majorGridlines>
          <c:spPr>
            <a:ln w="9525" cap="flat" cmpd="sng" algn="ctr">
              <a:solidFill>
                <a:schemeClr val="tx1">
                  <a:lumMod val="15000"/>
                  <a:lumOff val="85000"/>
                </a:schemeClr>
              </a:solidFill>
              <a:prstDash val="sysDot"/>
              <a:round/>
            </a:ln>
            <a:effectLst>
              <a:outerShdw blurRad="152400" dist="317500" dir="5400000" sx="90000" sy="-19000" rotWithShape="0">
                <a:prstClr val="black">
                  <a:alpha val="15000"/>
                </a:prstClr>
              </a:outerShdw>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0" i="0">
                    <a:latin typeface="DM Sans" pitchFamily="2" charset="77"/>
                  </a:rPr>
                  <a:t>Crow’s feet depth</a:t>
                </a:r>
              </a:p>
            </c:rich>
          </c:tx>
          <c:layout>
            <c:manualLayout>
              <c:xMode val="edge"/>
              <c:yMode val="edge"/>
              <c:x val="1.3383698594892305E-2"/>
              <c:y val="0.3475030967638015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_ ;\-#,##0.0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29166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innerShdw blurRad="63500" dist="50800" dir="13500000">
        <a:prstClr val="black">
          <a:alpha val="50000"/>
        </a:prstClr>
      </a:innerShdw>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Maximum depth (-64.4%)</a:t>
            </a:r>
          </a:p>
        </c:rich>
      </c:tx>
      <c:layout>
        <c:manualLayout>
          <c:xMode val="edge"/>
          <c:yMode val="edge"/>
          <c:x val="0.21047393897486982"/>
          <c:y val="7.187963161405806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8 weeks</c:v>
                </c:pt>
              </c:strCache>
            </c:strRef>
          </c:cat>
          <c:val>
            <c:numRef>
              <c:f>Sheet1!$B$2:$B$4</c:f>
              <c:numCache>
                <c:formatCode>General</c:formatCode>
                <c:ptCount val="3"/>
                <c:pt idx="0">
                  <c:v>0.1525</c:v>
                </c:pt>
                <c:pt idx="1">
                  <c:v>9.5500000000000002E-2</c:v>
                </c:pt>
                <c:pt idx="2">
                  <c:v>5.45E-2</c:v>
                </c:pt>
              </c:numCache>
            </c:numRef>
          </c:val>
          <c:extLst>
            <c:ext xmlns:c16="http://schemas.microsoft.com/office/drawing/2014/chart" uri="{C3380CC4-5D6E-409C-BE32-E72D297353CC}">
              <c16:uniqueId val="{00000000-79F2-E044-A749-A7DDAA177AC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0.16"/>
          <c:min val="0"/>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a:t>mm</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Indentation</a:t>
            </a:r>
            <a:r>
              <a:rPr lang="en-US" sz="1000" baseline="0">
                <a:solidFill>
                  <a:schemeClr val="tx1"/>
                </a:solidFill>
              </a:rPr>
              <a:t> index </a:t>
            </a:r>
            <a:r>
              <a:rPr lang="en-US" sz="1000">
                <a:solidFill>
                  <a:schemeClr val="tx1"/>
                </a:solidFill>
              </a:rPr>
              <a:t>(-35%)</a:t>
            </a:r>
          </a:p>
        </c:rich>
      </c:tx>
      <c:layout>
        <c:manualLayout>
          <c:xMode val="edge"/>
          <c:yMode val="edge"/>
          <c:x val="0.21047393897486982"/>
          <c:y val="6.2295680732183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 </c:v>
                </c:pt>
                <c:pt idx="2">
                  <c:v>8 weeks</c:v>
                </c:pt>
              </c:strCache>
            </c:strRef>
          </c:cat>
          <c:val>
            <c:numRef>
              <c:f>Sheet1!$B$2:$B$4</c:f>
              <c:numCache>
                <c:formatCode>General</c:formatCode>
                <c:ptCount val="3"/>
                <c:pt idx="0">
                  <c:v>47.7</c:v>
                </c:pt>
                <c:pt idx="1">
                  <c:v>36.5</c:v>
                </c:pt>
                <c:pt idx="2">
                  <c:v>31</c:v>
                </c:pt>
              </c:numCache>
            </c:numRef>
          </c:val>
          <c:extLst>
            <c:ext xmlns:c16="http://schemas.microsoft.com/office/drawing/2014/chart" uri="{C3380CC4-5D6E-409C-BE32-E72D297353CC}">
              <c16:uniqueId val="{00000000-79F2-E044-A749-A7DDAA177AC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50"/>
          <c:min val="0"/>
        </c:scaling>
        <c:delete val="0"/>
        <c:axPos val="l"/>
        <c:majorGridlines>
          <c:spPr>
            <a:ln w="9525" cap="flat" cmpd="sng" algn="ctr">
              <a:solidFill>
                <a:schemeClr val="tx1">
                  <a:lumMod val="15000"/>
                  <a:lumOff val="85000"/>
                </a:schemeClr>
              </a:solidFill>
              <a:prstDash val="sysDot"/>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b="0" i="0" u="none" strike="noStrike" kern="1200" spc="0" baseline="0">
                <a:solidFill>
                  <a:schemeClr val="tx1"/>
                </a:solidFill>
              </a:rPr>
              <a:t>Wrinkles Maximum depth (-31.93%)</a:t>
            </a:r>
          </a:p>
        </c:rich>
      </c:tx>
      <c:layout>
        <c:manualLayout>
          <c:xMode val="edge"/>
          <c:yMode val="edge"/>
          <c:x val="0.21047393897486982"/>
          <c:y val="6.2295680732183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8 weeks</c:v>
                </c:pt>
              </c:strCache>
            </c:strRef>
          </c:cat>
          <c:val>
            <c:numRef>
              <c:f>Sheet1!$B$2:$B$4</c:f>
              <c:numCache>
                <c:formatCode>General</c:formatCode>
                <c:ptCount val="3"/>
                <c:pt idx="0">
                  <c:v>0.13250000000000001</c:v>
                </c:pt>
                <c:pt idx="1">
                  <c:v>9.7799999999999998E-2</c:v>
                </c:pt>
                <c:pt idx="2">
                  <c:v>0.09</c:v>
                </c:pt>
              </c:numCache>
            </c:numRef>
          </c:val>
          <c:extLst>
            <c:ext xmlns:c16="http://schemas.microsoft.com/office/drawing/2014/chart" uri="{C3380CC4-5D6E-409C-BE32-E72D297353CC}">
              <c16:uniqueId val="{00000000-7010-4344-8358-C36736CC42A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0.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a:t>mm</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Indentation index (-13.30%)</a:t>
            </a:r>
          </a:p>
        </c:rich>
      </c:tx>
      <c:layout>
        <c:manualLayout>
          <c:xMode val="edge"/>
          <c:yMode val="edge"/>
          <c:x val="0.21047393897486982"/>
          <c:y val="7.187963161405806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56</c:v>
                </c:pt>
              </c:strCache>
            </c:strRef>
          </c:cat>
          <c:val>
            <c:numRef>
              <c:f>Sheet1!$B$2:$B$4</c:f>
              <c:numCache>
                <c:formatCode>General</c:formatCode>
                <c:ptCount val="3"/>
                <c:pt idx="0">
                  <c:v>44.7</c:v>
                </c:pt>
                <c:pt idx="1">
                  <c:v>38.57</c:v>
                </c:pt>
                <c:pt idx="2">
                  <c:v>38.590000000000003</c:v>
                </c:pt>
              </c:numCache>
            </c:numRef>
          </c:val>
          <c:extLst>
            <c:ext xmlns:c16="http://schemas.microsoft.com/office/drawing/2014/chart" uri="{C3380CC4-5D6E-409C-BE32-E72D297353CC}">
              <c16:uniqueId val="{00000000-4890-BB48-B926-24FDCFAB1B2B}"/>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lgn="ctr" rtl="0">
              <a:defRPr sz="1000"/>
            </a:pPr>
            <a:r>
              <a:rPr lang="en-US" sz="1000" b="0" i="0">
                <a:latin typeface="DM Sans" pitchFamily="2" charset="77"/>
              </a:rPr>
              <a:t>Evolution of elasticity Face − % vs  baseline and placebo </a:t>
            </a:r>
          </a:p>
        </c:rich>
      </c:tx>
      <c:layout>
        <c:manualLayout>
          <c:xMode val="edge"/>
          <c:yMode val="edge"/>
          <c:x val="0.18122131169568667"/>
          <c:y val="3.8169648367382202E-2"/>
        </c:manualLayout>
      </c:layout>
      <c:overlay val="0"/>
    </c:title>
    <c:autoTitleDeleted val="0"/>
    <c:plotArea>
      <c:layout/>
      <c:barChart>
        <c:barDir val="col"/>
        <c:grouping val="clustered"/>
        <c:varyColors val="0"/>
        <c:ser>
          <c:idx val="1"/>
          <c:order val="0"/>
          <c:tx>
            <c:strRef>
              <c:f>'482 - ELA results Mathias'!$E$90</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0"/>
              <c:tx>
                <c:rich>
                  <a:bodyPr/>
                  <a:lstStyle/>
                  <a:p>
                    <a:r>
                      <a:rPr lang="en-US" b="0" i="0">
                        <a:latin typeface="DM Sans" pitchFamily="2" charset="77"/>
                      </a:rPr>
                      <a:t>22.5%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4CD-E34B-BE33-A6993D7B0DE7}"/>
                </c:ext>
              </c:extLst>
            </c:dLbl>
            <c:spPr>
              <a:noFill/>
              <a:ln>
                <a:noFill/>
              </a:ln>
              <a:effectLst/>
            </c:spPr>
            <c:txPr>
              <a:bodyPr wrap="square" lIns="38100" tIns="19050" rIns="38100" bIns="19050" anchor="ctr">
                <a:spAutoFit/>
              </a:bodyPr>
              <a:lstStyle/>
              <a:p>
                <a:pPr>
                  <a:defRPr>
                    <a:solidFill>
                      <a:sysClr val="windowText" lastClr="000000"/>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ELA results Mathias'!$C$91</c:f>
              <c:strCache>
                <c:ptCount val="1"/>
                <c:pt idx="0">
                  <c:v>EXOVIVETM-Placebo</c:v>
                </c:pt>
              </c:strCache>
            </c:strRef>
          </c:cat>
          <c:val>
            <c:numRef>
              <c:f>'482 - ELA results Mathias'!$E$91</c:f>
              <c:numCache>
                <c:formatCode>0.0%\ \*\*\*</c:formatCode>
                <c:ptCount val="1"/>
                <c:pt idx="0">
                  <c:v>0.22510319440196094</c:v>
                </c:pt>
              </c:numCache>
            </c:numRef>
          </c:val>
          <c:extLst>
            <c:ext xmlns:c16="http://schemas.microsoft.com/office/drawing/2014/chart" uri="{C3380CC4-5D6E-409C-BE32-E72D297353CC}">
              <c16:uniqueId val="{00000002-68DE-4B5C-897F-E8E543F7AF23}"/>
            </c:ext>
          </c:extLst>
        </c:ser>
        <c:ser>
          <c:idx val="0"/>
          <c:order val="1"/>
          <c:tx>
            <c:strRef>
              <c:f>'482 - ELA results Mathias'!$F$90</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1-14CD-E34B-BE33-A6993D7B0DE7}"/>
              </c:ext>
            </c:extLst>
          </c:dPt>
          <c:dLbls>
            <c:dLbl>
              <c:idx val="0"/>
              <c:tx>
                <c:rich>
                  <a:bodyPr wrap="square" lIns="38100" tIns="19050" rIns="38100" bIns="19050" anchor="ctr">
                    <a:spAutoFit/>
                  </a:bodyPr>
                  <a:lstStyle/>
                  <a:p>
                    <a:pPr>
                      <a:defRPr>
                        <a:solidFill>
                          <a:schemeClr val="bg1"/>
                        </a:solidFill>
                      </a:defRPr>
                    </a:pPr>
                    <a:r>
                      <a:rPr lang="en-US" b="0" i="0">
                        <a:solidFill>
                          <a:schemeClr val="bg1"/>
                        </a:solidFill>
                        <a:latin typeface="DM Sans" pitchFamily="2" charset="77"/>
                      </a:rPr>
                      <a:t>26.6%</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4CD-E34B-BE33-A6993D7B0DE7}"/>
                </c:ext>
              </c:extLst>
            </c:dLbl>
            <c:spPr>
              <a:noFill/>
              <a:ln>
                <a:noFill/>
              </a:ln>
              <a:effectLst/>
            </c:spPr>
            <c:txPr>
              <a:bodyPr wrap="square" lIns="38100" tIns="19050" rIns="38100" bIns="19050" anchor="ctr">
                <a:spAutoFit/>
              </a:bodyPr>
              <a:lstStyle/>
              <a:p>
                <a:pPr>
                  <a:defRPr>
                    <a:solidFill>
                      <a:srgbClr val="4D3C35"/>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ELA results Mathias'!$C$91</c:f>
              <c:strCache>
                <c:ptCount val="1"/>
                <c:pt idx="0">
                  <c:v>EXOVIVETM-Placebo</c:v>
                </c:pt>
              </c:strCache>
            </c:strRef>
          </c:cat>
          <c:val>
            <c:numRef>
              <c:f>'482 - ELA results Mathias'!$F$91</c:f>
              <c:numCache>
                <c:formatCode>0.0%\ \*\*\*</c:formatCode>
                <c:ptCount val="1"/>
                <c:pt idx="0">
                  <c:v>0.26564584342995817</c:v>
                </c:pt>
              </c:numCache>
            </c:numRef>
          </c:val>
          <c:extLst>
            <c:ext xmlns:c16="http://schemas.microsoft.com/office/drawing/2014/chart" uri="{C3380CC4-5D6E-409C-BE32-E72D297353CC}">
              <c16:uniqueId val="{00000004-68DE-4B5C-897F-E8E543F7AF23}"/>
            </c:ext>
          </c:extLst>
        </c:ser>
        <c:dLbls>
          <c:dLblPos val="inEnd"/>
          <c:showLegendKey val="0"/>
          <c:showVal val="1"/>
          <c:showCatName val="0"/>
          <c:showSerName val="0"/>
          <c:showPercent val="0"/>
          <c:showBubbleSize val="0"/>
        </c:dLbls>
        <c:gapWidth val="150"/>
        <c:overlap val="-50"/>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sz="1000">
                    <a:solidFill>
                      <a:schemeClr val="tx1">
                        <a:lumMod val="65000"/>
                        <a:lumOff val="35000"/>
                      </a:schemeClr>
                    </a:solidFill>
                  </a:defRPr>
                </a:pPr>
                <a:r>
                  <a:rPr lang="en-US" sz="1000" b="0" i="0">
                    <a:solidFill>
                      <a:schemeClr val="tx1">
                        <a:lumMod val="65000"/>
                        <a:lumOff val="35000"/>
                      </a:schemeClr>
                    </a:solidFill>
                    <a:latin typeface="DM Sans" pitchFamily="2" charset="77"/>
                  </a:rPr>
                  <a:t>Elasticity </a:t>
                </a:r>
                <a:r>
                  <a:rPr lang="de-CH" sz="1000" b="0" i="0">
                    <a:solidFill>
                      <a:schemeClr val="tx1">
                        <a:lumMod val="65000"/>
                        <a:lumOff val="35000"/>
                      </a:schemeClr>
                    </a:solidFill>
                    <a:latin typeface="DM Sans" pitchFamily="2" charset="77"/>
                  </a:rPr>
                  <a:t>[%] </a:t>
                </a:r>
                <a:endParaRPr lang="fr-CH" sz="1000" b="0" i="0">
                  <a:solidFill>
                    <a:schemeClr val="tx1">
                      <a:lumMod val="65000"/>
                      <a:lumOff val="35000"/>
                    </a:schemeClr>
                  </a:solidFill>
                  <a:latin typeface="DM Sans" pitchFamily="2" charset="77"/>
                </a:endParaRPr>
              </a:p>
            </c:rich>
          </c:tx>
          <c:layout>
            <c:manualLayout>
              <c:xMode val="edge"/>
              <c:yMode val="edge"/>
              <c:x val="1.7965778672003826E-2"/>
              <c:y val="0.27998143269749587"/>
            </c:manualLayout>
          </c:layout>
          <c:overlay val="0"/>
        </c:title>
        <c:numFmt formatCode="0%" sourceLinked="0"/>
        <c:majorTickMark val="none"/>
        <c:minorTickMark val="none"/>
        <c:tickLblPos val="nextTo"/>
        <c:spPr>
          <a:ln>
            <a:noFill/>
          </a:ln>
        </c:spPr>
        <c:txPr>
          <a:bodyPr/>
          <a:lstStyle/>
          <a:p>
            <a:pPr>
              <a:defRPr sz="800">
                <a:solidFill>
                  <a:schemeClr val="tx1">
                    <a:lumMod val="65000"/>
                    <a:lumOff val="35000"/>
                  </a:schemeClr>
                </a:solidFill>
              </a:defRPr>
            </a:pPr>
            <a:endParaRPr lang="en-US"/>
          </a:p>
        </c:txPr>
        <c:crossAx val="138136960"/>
        <c:crosses val="autoZero"/>
        <c:crossBetween val="between"/>
      </c:valAx>
    </c:plotArea>
    <c:plotVisOnly val="1"/>
    <c:dispBlanksAs val="gap"/>
    <c:showDLblsOverMax val="0"/>
  </c:chart>
  <c:txPr>
    <a:bodyPr/>
    <a:lstStyle/>
    <a:p>
      <a:pPr>
        <a:defRPr b="0" i="0">
          <a:latin typeface="DM Sans 14pt" pitchFamily="2" charset="77"/>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lgn="ctr" rtl="0">
              <a:defRPr sz="1000">
                <a:solidFill>
                  <a:schemeClr val="tx1"/>
                </a:solidFill>
              </a:defRPr>
            </a:pPr>
            <a:r>
              <a:rPr lang="en-US" sz="1000" b="0" i="0">
                <a:solidFill>
                  <a:schemeClr val="tx1"/>
                </a:solidFill>
                <a:latin typeface="DM Sans" pitchFamily="2" charset="77"/>
              </a:rPr>
              <a:t>Evolution of firmness − % vs baseline</a:t>
            </a:r>
            <a:endParaRPr lang="fr-CH" sz="1000" b="0" i="0">
              <a:solidFill>
                <a:schemeClr val="tx1"/>
              </a:solidFill>
              <a:latin typeface="DM Sans" pitchFamily="2" charset="77"/>
            </a:endParaRPr>
          </a:p>
        </c:rich>
      </c:tx>
      <c:layout>
        <c:manualLayout>
          <c:xMode val="edge"/>
          <c:yMode val="edge"/>
          <c:x val="0.25659124629243085"/>
          <c:y val="3.1414351851851853E-2"/>
        </c:manualLayout>
      </c:layout>
      <c:overlay val="0"/>
    </c:title>
    <c:autoTitleDeleted val="0"/>
    <c:plotArea>
      <c:layout/>
      <c:barChart>
        <c:barDir val="col"/>
        <c:grouping val="clustered"/>
        <c:varyColors val="0"/>
        <c:ser>
          <c:idx val="0"/>
          <c:order val="0"/>
          <c:tx>
            <c:strRef>
              <c:f>'482 - FIR results Mathias'!$D$85</c:f>
              <c:strCache>
                <c:ptCount val="1"/>
                <c:pt idx="0">
                  <c:v>t1</c:v>
                </c:pt>
              </c:strCache>
            </c:strRef>
          </c:tx>
          <c:spPr>
            <a:solidFill>
              <a:srgbClr val="F5D8B8"/>
            </a:solidFill>
            <a:ln>
              <a:solidFill>
                <a:srgbClr val="4D3C35"/>
              </a:solidFill>
            </a:ln>
            <a:effectLst/>
          </c:spPr>
          <c:invertIfNegative val="0"/>
          <c:dLbls>
            <c:dLbl>
              <c:idx val="0"/>
              <c:tx>
                <c:rich>
                  <a:bodyPr/>
                  <a:lstStyle/>
                  <a:p>
                    <a:r>
                      <a:rPr lang="en-US" b="0" i="0">
                        <a:latin typeface="DM Sans" pitchFamily="2" charset="77"/>
                      </a:rPr>
                      <a:t>10.7%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B74-4C98-8637-CC045E705E12}"/>
                </c:ext>
              </c:extLst>
            </c:dLbl>
            <c:dLbl>
              <c:idx val="1"/>
              <c:tx>
                <c:rich>
                  <a:bodyPr/>
                  <a:lstStyle/>
                  <a:p>
                    <a:pPr>
                      <a:defRPr>
                        <a:solidFill>
                          <a:schemeClr val="bg1"/>
                        </a:solidFill>
                      </a:defRPr>
                    </a:pPr>
                    <a:r>
                      <a:rPr lang="en-US" b="0" i="0">
                        <a:solidFill>
                          <a:schemeClr val="tx1"/>
                        </a:solidFill>
                        <a:latin typeface="DM Sans" pitchFamily="2" charset="77"/>
                      </a:rPr>
                      <a:t>18.0%</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B74-4C98-8637-CC045E705E12}"/>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'482 - FIR results Mathias'!$C$86:$C$87</c:f>
              <c:strCache>
                <c:ptCount val="2"/>
                <c:pt idx="0">
                  <c:v>Placebo</c:v>
                </c:pt>
                <c:pt idx="1">
                  <c:v>EXOVIVETM</c:v>
                </c:pt>
              </c:strCache>
            </c:strRef>
          </c:cat>
          <c:val>
            <c:numRef>
              <c:f>'482 - FIR results Mathias'!$D$86:$D$87</c:f>
              <c:numCache>
                <c:formatCode>0.0%\ \*\*\*</c:formatCode>
                <c:ptCount val="2"/>
                <c:pt idx="0">
                  <c:v>0.10706778074157801</c:v>
                </c:pt>
                <c:pt idx="1">
                  <c:v>0.1804539107320107</c:v>
                </c:pt>
              </c:numCache>
            </c:numRef>
          </c:val>
          <c:extLst>
            <c:ext xmlns:c16="http://schemas.microsoft.com/office/drawing/2014/chart" uri="{C3380CC4-5D6E-409C-BE32-E72D297353CC}">
              <c16:uniqueId val="{00000002-9B74-4C98-8637-CC045E705E12}"/>
            </c:ext>
          </c:extLst>
        </c:ser>
        <c:ser>
          <c:idx val="1"/>
          <c:order val="1"/>
          <c:tx>
            <c:strRef>
              <c:f>'482 - FIR results Mathias'!$E$85</c:f>
              <c:strCache>
                <c:ptCount val="1"/>
                <c:pt idx="0">
                  <c:v>t2</c:v>
                </c:pt>
              </c:strCache>
            </c:strRef>
          </c:tx>
          <c:spPr>
            <a:solidFill>
              <a:srgbClr val="CC7414"/>
            </a:solidFill>
            <a:ln>
              <a:solidFill>
                <a:srgbClr val="4D3C35"/>
              </a:solidFill>
            </a:ln>
            <a:effectLst/>
          </c:spPr>
          <c:invertIfNegative val="0"/>
          <c:dLbls>
            <c:dLbl>
              <c:idx val="0"/>
              <c:tx>
                <c:rich>
                  <a:bodyPr/>
                  <a:lstStyle/>
                  <a:p>
                    <a:r>
                      <a:rPr lang="en-US" b="0" i="0">
                        <a:solidFill>
                          <a:schemeClr val="bg1"/>
                        </a:solidFill>
                        <a:latin typeface="DM Sans" pitchFamily="2" charset="77"/>
                      </a:rPr>
                      <a:t>13.9%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B74-4C98-8637-CC045E705E12}"/>
                </c:ext>
              </c:extLst>
            </c:dLbl>
            <c:dLbl>
              <c:idx val="1"/>
              <c:tx>
                <c:rich>
                  <a:bodyPr/>
                  <a:lstStyle/>
                  <a:p>
                    <a:r>
                      <a:rPr lang="en-US" b="0" i="0">
                        <a:solidFill>
                          <a:schemeClr val="bg1"/>
                        </a:solidFill>
                        <a:latin typeface="DM Sans" pitchFamily="2" charset="77"/>
                      </a:rPr>
                      <a:t>22.0%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B74-4C98-8637-CC045E705E12}"/>
                </c:ext>
              </c:extLst>
            </c:dLbl>
            <c:spPr>
              <a:noFill/>
              <a:ln>
                <a:noFill/>
              </a:ln>
              <a:effectLst/>
            </c:spPr>
            <c:txPr>
              <a:bodyPr/>
              <a:lstStyle/>
              <a:p>
                <a:pPr>
                  <a:defRPr>
                    <a:solidFill>
                      <a:srgbClr val="4D3C35"/>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'482 - FIR results Mathias'!$C$86:$C$87</c:f>
              <c:strCache>
                <c:ptCount val="2"/>
                <c:pt idx="0">
                  <c:v>Placebo</c:v>
                </c:pt>
                <c:pt idx="1">
                  <c:v>EXOVIVETM</c:v>
                </c:pt>
              </c:strCache>
            </c:strRef>
          </c:cat>
          <c:val>
            <c:numRef>
              <c:f>'482 - FIR results Mathias'!$E$86:$E$87</c:f>
              <c:numCache>
                <c:formatCode>0.0%\ \*\*\*</c:formatCode>
                <c:ptCount val="2"/>
                <c:pt idx="0">
                  <c:v>0.13858220424314158</c:v>
                </c:pt>
                <c:pt idx="1">
                  <c:v>0.21951917091471937</c:v>
                </c:pt>
              </c:numCache>
            </c:numRef>
          </c:val>
          <c:extLst>
            <c:ext xmlns:c16="http://schemas.microsoft.com/office/drawing/2014/chart" uri="{C3380CC4-5D6E-409C-BE32-E72D297353CC}">
              <c16:uniqueId val="{00000005-9B74-4C98-8637-CC045E705E12}"/>
            </c:ext>
          </c:extLst>
        </c:ser>
        <c:dLbls>
          <c:dLblPos val="in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in val="0.1"/>
        </c:scaling>
        <c:delete val="0"/>
        <c:axPos val="l"/>
        <c:majorGridlines>
          <c:spPr>
            <a:ln w="9525">
              <a:solidFill>
                <a:sysClr val="window" lastClr="FFFFFF">
                  <a:lumMod val="85000"/>
                </a:sysClr>
              </a:solidFill>
              <a:prstDash val="sysDot"/>
            </a:ln>
          </c:spPr>
        </c:majorGridlines>
        <c:title>
          <c:tx>
            <c:rich>
              <a:bodyPr rot="-5400000" vert="horz"/>
              <a:lstStyle/>
              <a:p>
                <a:pPr>
                  <a:defRPr sz="1000">
                    <a:solidFill>
                      <a:schemeClr val="tx1">
                        <a:lumMod val="65000"/>
                        <a:lumOff val="35000"/>
                      </a:schemeClr>
                    </a:solidFill>
                  </a:defRPr>
                </a:pPr>
                <a:r>
                  <a:rPr lang="fr-CH" sz="1000" b="0" i="0" err="1">
                    <a:solidFill>
                      <a:schemeClr val="tx1">
                        <a:lumMod val="65000"/>
                        <a:lumOff val="35000"/>
                      </a:schemeClr>
                    </a:solidFill>
                    <a:latin typeface="DM Sans" pitchFamily="2" charset="77"/>
                  </a:rPr>
                  <a:t>Firmness</a:t>
                </a:r>
                <a:r>
                  <a:rPr lang="fr-CH" sz="1000" b="0" i="0">
                    <a:solidFill>
                      <a:schemeClr val="tx1">
                        <a:lumMod val="65000"/>
                        <a:lumOff val="35000"/>
                      </a:schemeClr>
                    </a:solidFill>
                    <a:latin typeface="DM Sans" pitchFamily="2" charset="77"/>
                  </a:rPr>
                  <a:t> </a:t>
                </a:r>
                <a:r>
                  <a:rPr lang="de-CH" sz="1000" b="0" i="0">
                    <a:solidFill>
                      <a:schemeClr val="tx1">
                        <a:lumMod val="65000"/>
                        <a:lumOff val="35000"/>
                      </a:schemeClr>
                    </a:solidFill>
                    <a:latin typeface="DM Sans" pitchFamily="2" charset="77"/>
                  </a:rPr>
                  <a:t>[%] </a:t>
                </a:r>
                <a:endParaRPr lang="fr-CH" sz="1000" b="0" i="0">
                  <a:solidFill>
                    <a:schemeClr val="tx1">
                      <a:lumMod val="65000"/>
                      <a:lumOff val="35000"/>
                    </a:schemeClr>
                  </a:solidFill>
                  <a:latin typeface="DM Sans" pitchFamily="2" charset="77"/>
                </a:endParaRPr>
              </a:p>
            </c:rich>
          </c:tx>
          <c:layout>
            <c:manualLayout>
              <c:xMode val="edge"/>
              <c:yMode val="edge"/>
              <c:x val="2.4317611760886121E-2"/>
              <c:y val="0.29944852331222249"/>
            </c:manualLayout>
          </c:layout>
          <c:overlay val="0"/>
        </c:title>
        <c:numFmt formatCode="0%" sourceLinked="0"/>
        <c:majorTickMark val="none"/>
        <c:minorTickMark val="none"/>
        <c:tickLblPos val="nextTo"/>
        <c:spPr>
          <a:ln>
            <a:noFill/>
          </a:ln>
        </c:spPr>
        <c:txPr>
          <a:bodyPr/>
          <a:lstStyle/>
          <a:p>
            <a:pPr>
              <a:defRPr sz="800">
                <a:solidFill>
                  <a:schemeClr val="tx1">
                    <a:lumMod val="65000"/>
                    <a:lumOff val="35000"/>
                  </a:schemeClr>
                </a:solidFill>
              </a:defRPr>
            </a:pPr>
            <a:endParaRPr lang="en-US"/>
          </a:p>
        </c:txPr>
        <c:crossAx val="138136960"/>
        <c:crosses val="autoZero"/>
        <c:crossBetween val="between"/>
        <c:majorUnit val="4.0000000000000008E-2"/>
      </c:valAx>
    </c:plotArea>
    <c:plotVisOnly val="1"/>
    <c:dispBlanksAs val="gap"/>
    <c:showDLblsOverMax val="0"/>
  </c:chart>
  <c:txPr>
    <a:bodyPr/>
    <a:lstStyle/>
    <a:p>
      <a:pPr>
        <a:defRPr b="0" i="0">
          <a:latin typeface="DM Sans 14pt" pitchFamily="2" charset="77"/>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1" i="0" u="none" strike="noStrike" kern="1200" baseline="0">
                <a:solidFill>
                  <a:sysClr val="windowText" lastClr="000000"/>
                </a:solidFill>
                <a:latin typeface="Arial" pitchFamily="34" charset="0"/>
                <a:ea typeface="+mn-ea"/>
                <a:cs typeface="Arial" pitchFamily="34" charset="0"/>
              </a:defRPr>
            </a:pPr>
            <a:r>
              <a:rPr lang="en-US" sz="1000" b="0" i="0" u="none" strike="noStrike" baseline="0">
                <a:effectLst/>
                <a:latin typeface="DM Sans" pitchFamily="2" charset="77"/>
              </a:rPr>
              <a:t>Evolution of firmness Face − % vs baseline and placebo</a:t>
            </a:r>
          </a:p>
        </c:rich>
      </c:tx>
      <c:layout>
        <c:manualLayout>
          <c:xMode val="edge"/>
          <c:yMode val="edge"/>
          <c:x val="0.1590901052793445"/>
          <c:y val="4.9929166666666663E-2"/>
        </c:manualLayout>
      </c:layout>
      <c:overlay val="0"/>
    </c:title>
    <c:autoTitleDeleted val="0"/>
    <c:plotArea>
      <c:layout/>
      <c:barChart>
        <c:barDir val="col"/>
        <c:grouping val="clustered"/>
        <c:varyColors val="0"/>
        <c:ser>
          <c:idx val="1"/>
          <c:order val="0"/>
          <c:tx>
            <c:strRef>
              <c:f>'482 - FIR results Mathias'!$E$90</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0"/>
              <c:tx>
                <c:rich>
                  <a:bodyPr/>
                  <a:lstStyle/>
                  <a:p>
                    <a:r>
                      <a:rPr lang="en-US" b="0" i="0">
                        <a:latin typeface="DM Sans" pitchFamily="2" charset="77"/>
                      </a:rPr>
                      <a:t>7.3%</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66D-9B4F-97D2-C60DC0310974}"/>
                </c:ext>
              </c:extLst>
            </c:dLbl>
            <c:spPr>
              <a:noFill/>
              <a:ln>
                <a:noFill/>
              </a:ln>
              <a:effectLst/>
            </c:spPr>
            <c:txPr>
              <a:bodyPr wrap="square" lIns="38100" tIns="19050" rIns="38100" bIns="19050" anchor="ctr">
                <a:spAutoFit/>
              </a:bodyPr>
              <a:lstStyle/>
              <a:p>
                <a:pPr>
                  <a:defRPr b="0" i="0">
                    <a:solidFill>
                      <a:sysClr val="windowText" lastClr="000000"/>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FIR results Mathias'!$C$91</c:f>
              <c:strCache>
                <c:ptCount val="1"/>
                <c:pt idx="0">
                  <c:v>EXOVIVETM-Placebo</c:v>
                </c:pt>
              </c:strCache>
            </c:strRef>
          </c:cat>
          <c:val>
            <c:numRef>
              <c:f>'482 - FIR results Mathias'!$E$91</c:f>
              <c:numCache>
                <c:formatCode>0.0%\ \*</c:formatCode>
                <c:ptCount val="1"/>
                <c:pt idx="0">
                  <c:v>7.3386129990432689E-2</c:v>
                </c:pt>
              </c:numCache>
            </c:numRef>
          </c:val>
          <c:extLst>
            <c:ext xmlns:c16="http://schemas.microsoft.com/office/drawing/2014/chart" uri="{C3380CC4-5D6E-409C-BE32-E72D297353CC}">
              <c16:uniqueId val="{00000000-F82F-4E5A-9EDC-59594E0085C5}"/>
            </c:ext>
          </c:extLst>
        </c:ser>
        <c:ser>
          <c:idx val="0"/>
          <c:order val="1"/>
          <c:tx>
            <c:strRef>
              <c:f>'482 - FIR results Mathias'!$F$90</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Lbls>
            <c:dLbl>
              <c:idx val="0"/>
              <c:tx>
                <c:rich>
                  <a:bodyPr wrap="square" lIns="38100" tIns="19050" rIns="38100" bIns="19050" anchor="ctr">
                    <a:spAutoFit/>
                  </a:bodyPr>
                  <a:lstStyle/>
                  <a:p>
                    <a:pPr>
                      <a:defRPr b="0" i="0">
                        <a:solidFill>
                          <a:schemeClr val="bg1"/>
                        </a:solidFill>
                        <a:latin typeface="DM Sans 14pt" pitchFamily="2" charset="77"/>
                      </a:defRPr>
                    </a:pPr>
                    <a:r>
                      <a:rPr lang="en-US" b="0" i="0">
                        <a:solidFill>
                          <a:schemeClr val="bg1"/>
                        </a:solidFill>
                        <a:latin typeface="DM Sans" pitchFamily="2" charset="77"/>
                      </a:rPr>
                      <a:t>8.1%</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66D-9B4F-97D2-C60DC0310974}"/>
                </c:ext>
              </c:extLst>
            </c:dLbl>
            <c:spPr>
              <a:noFill/>
              <a:ln>
                <a:noFill/>
              </a:ln>
              <a:effectLst/>
            </c:spPr>
            <c:txPr>
              <a:bodyPr wrap="square" lIns="38100" tIns="19050" rIns="38100" bIns="19050" anchor="ctr">
                <a:spAutoFit/>
              </a:bodyPr>
              <a:lstStyle/>
              <a:p>
                <a:pPr>
                  <a:defRPr b="0" i="0">
                    <a:solidFill>
                      <a:srgbClr val="4D3C35"/>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FIR results Mathias'!$C$91</c:f>
              <c:strCache>
                <c:ptCount val="1"/>
                <c:pt idx="0">
                  <c:v>EXOVIVETM-Placebo</c:v>
                </c:pt>
              </c:strCache>
            </c:strRef>
          </c:cat>
          <c:val>
            <c:numRef>
              <c:f>'482 - FIR results Mathias'!$F$91</c:f>
              <c:numCache>
                <c:formatCode>0.0%\ \*</c:formatCode>
                <c:ptCount val="1"/>
                <c:pt idx="0">
                  <c:v>8.0936966671577792E-2</c:v>
                </c:pt>
              </c:numCache>
            </c:numRef>
          </c:val>
          <c:extLst>
            <c:ext xmlns:c16="http://schemas.microsoft.com/office/drawing/2014/chart" uri="{C3380CC4-5D6E-409C-BE32-E72D297353CC}">
              <c16:uniqueId val="{00000001-F82F-4E5A-9EDC-59594E0085C5}"/>
            </c:ext>
          </c:extLst>
        </c:ser>
        <c:dLbls>
          <c:dLblPos val="inEnd"/>
          <c:showLegendKey val="0"/>
          <c:showVal val="1"/>
          <c:showCatName val="0"/>
          <c:showSerName val="0"/>
          <c:showPercent val="0"/>
          <c:showBubbleSize val="0"/>
        </c:dLbls>
        <c:gapWidth val="150"/>
        <c:overlap val="-50"/>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ax val="9.0000000000000024E-2"/>
          <c:min val="7.0000000000000007E-2"/>
        </c:scaling>
        <c:delete val="0"/>
        <c:axPos val="l"/>
        <c:majorGridlines>
          <c:spPr>
            <a:ln>
              <a:solidFill>
                <a:sysClr val="window" lastClr="FFFFFF">
                  <a:lumMod val="85000"/>
                </a:sysClr>
              </a:solidFill>
              <a:prstDash val="sysDot"/>
            </a:ln>
          </c:spPr>
        </c:majorGridlines>
        <c:title>
          <c:tx>
            <c:rich>
              <a:bodyPr rot="-5400000" vert="horz"/>
              <a:lstStyle/>
              <a:p>
                <a:pPr>
                  <a:defRPr lang="de-CH" sz="1000" b="1">
                    <a:solidFill>
                      <a:schemeClr val="tx1">
                        <a:lumMod val="65000"/>
                        <a:lumOff val="35000"/>
                      </a:schemeClr>
                    </a:solidFill>
                  </a:defRPr>
                </a:pPr>
                <a:r>
                  <a:rPr lang="en-US" sz="1000" b="0" i="0" u="none" strike="noStrike" kern="1200" baseline="0">
                    <a:solidFill>
                      <a:schemeClr val="tx1">
                        <a:lumMod val="65000"/>
                        <a:lumOff val="35000"/>
                      </a:schemeClr>
                    </a:solidFill>
                    <a:latin typeface="DM Sans" pitchFamily="2" charset="77"/>
                    <a:cs typeface="Arial" pitchFamily="34" charset="0"/>
                  </a:rPr>
                  <a:t>Firmness </a:t>
                </a:r>
                <a:r>
                  <a:rPr lang="de-CH" sz="10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10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1.7965917391137204E-2"/>
              <c:y val="0.29083252001730747"/>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majorUnit val="1.0000000000000002E-2"/>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0" i="0" u="none" strike="noStrike" kern="1200" baseline="0">
                <a:solidFill>
                  <a:sysClr val="windowText" lastClr="000000"/>
                </a:solidFill>
                <a:latin typeface="DM Sans 14pt" pitchFamily="2" charset="77"/>
                <a:ea typeface="+mn-ea"/>
                <a:cs typeface="Arial" pitchFamily="34" charset="0"/>
              </a:defRPr>
            </a:pPr>
            <a:r>
              <a:rPr lang="en-US" sz="1000" b="0" i="0" u="none" strike="noStrike" kern="1200" baseline="0">
                <a:solidFill>
                  <a:sysClr val="windowText" lastClr="000000"/>
                </a:solidFill>
                <a:latin typeface="DM Sans" pitchFamily="2" charset="77"/>
                <a:cs typeface="Arial" pitchFamily="34" charset="0"/>
              </a:rPr>
              <a:t>Evolution of elasticity Face − </a:t>
            </a:r>
            <a:br>
              <a:rPr lang="en-US" sz="1000" b="0" i="0" u="none" strike="noStrike" kern="1200" baseline="0">
                <a:solidFill>
                  <a:sysClr val="windowText" lastClr="000000"/>
                </a:solidFill>
                <a:latin typeface="DM Sans" pitchFamily="2" charset="77"/>
                <a:cs typeface="Arial" pitchFamily="34" charset="0"/>
              </a:rPr>
            </a:br>
            <a:r>
              <a:rPr lang="en-US" sz="1000" b="0" i="0" u="none" strike="noStrike" kern="1200" baseline="0">
                <a:solidFill>
                  <a:sysClr val="windowText" lastClr="000000"/>
                </a:solidFill>
                <a:latin typeface="DM Sans" pitchFamily="2" charset="77"/>
                <a:cs typeface="Arial" pitchFamily="34" charset="0"/>
              </a:rPr>
              <a:t>% vs baseline</a:t>
            </a:r>
            <a:endParaRPr lang="fr-CH" sz="1000" b="0" i="0" u="none" strike="noStrike" kern="1200" baseline="0">
              <a:solidFill>
                <a:sysClr val="windowText" lastClr="000000"/>
              </a:solidFill>
              <a:latin typeface="DM Sans" pitchFamily="2" charset="77"/>
              <a:cs typeface="Arial" pitchFamily="34" charset="0"/>
            </a:endParaRPr>
          </a:p>
        </c:rich>
      </c:tx>
      <c:overlay val="0"/>
    </c:title>
    <c:autoTitleDeleted val="0"/>
    <c:plotArea>
      <c:layout/>
      <c:barChart>
        <c:barDir val="col"/>
        <c:grouping val="clustered"/>
        <c:varyColors val="0"/>
        <c:ser>
          <c:idx val="0"/>
          <c:order val="0"/>
          <c:tx>
            <c:strRef>
              <c:f>'[1]482 - ELA results Mathias'!$D$85</c:f>
              <c:strCache>
                <c:ptCount val="1"/>
                <c:pt idx="0">
                  <c:v>t1 vs t0</c:v>
                </c:pt>
              </c:strCache>
            </c:strRef>
          </c:tx>
          <c:spPr>
            <a:solidFill>
              <a:srgbClr val="F5D8B8"/>
            </a:solidFill>
            <a:ln>
              <a:solidFill>
                <a:srgbClr val="4D3C35"/>
              </a:solidFill>
            </a:ln>
            <a:effectLst/>
            <a:scene3d>
              <a:camera prst="orthographicFront"/>
              <a:lightRig rig="threePt" dir="t"/>
            </a:scene3d>
            <a:sp3d/>
          </c:spPr>
          <c:invertIfNegative val="0"/>
          <c:dLbls>
            <c:dLbl>
              <c:idx val="0"/>
              <c:layout>
                <c:manualLayout>
                  <c:x val="-3.0605037716272706E-2"/>
                  <c:y val="1.5314814814814815E-3"/>
                </c:manualLayout>
              </c:layout>
              <c:tx>
                <c:rich>
                  <a:bodyPr/>
                  <a:lstStyle/>
                  <a:p>
                    <a:fld id="{1A414EA7-A1B2-B64B-9474-F4E5459D72B8}" type="VALUE">
                      <a:rPr lang="en-US" b="0" i="0">
                        <a:latin typeface="DM Sans" pitchFamily="2" charset="77"/>
                      </a:rPr>
                      <a:pPr/>
                      <a:t>[VALUE]</a:t>
                    </a:fld>
                    <a:endParaRPr lang="en-CH"/>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1A3-0C40-9919-ACB998F014B2}"/>
                </c:ext>
              </c:extLst>
            </c:dLbl>
            <c:dLbl>
              <c:idx val="1"/>
              <c:tx>
                <c:rich>
                  <a:bodyPr/>
                  <a:lstStyle/>
                  <a:p>
                    <a:pPr>
                      <a:defRPr lang="de-CH" b="0" i="0">
                        <a:solidFill>
                          <a:schemeClr val="bg1"/>
                        </a:solidFill>
                        <a:latin typeface="DM Sans 14pt" pitchFamily="2" charset="77"/>
                      </a:defRPr>
                    </a:pPr>
                    <a:fld id="{1F1F6470-AA84-1B45-8E2D-93D27A2FE729}" type="VALUE">
                      <a:rPr lang="en-US" b="0" i="0" smtClean="0">
                        <a:solidFill>
                          <a:schemeClr val="tx1"/>
                        </a:solidFill>
                        <a:latin typeface="DM Sans" pitchFamily="2" charset="77"/>
                      </a:rPr>
                      <a:pPr>
                        <a:defRPr lang="de-CH" b="0" i="0">
                          <a:solidFill>
                            <a:schemeClr val="bg1"/>
                          </a:solidFill>
                          <a:latin typeface="DM Sans 14pt" pitchFamily="2" charset="77"/>
                        </a:defRPr>
                      </a:pPr>
                      <a:t>[VALUE]</a:t>
                    </a:fld>
                    <a:endParaRPr lang="en-CH"/>
                  </a:p>
                </c:rich>
              </c:tx>
              <c:numFmt formatCode="0.0%" sourceLinked="0"/>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1A3-0C40-9919-ACB998F014B2}"/>
                </c:ext>
              </c:extLst>
            </c:dLbl>
            <c:numFmt formatCode="0.0%" sourceLinked="0"/>
            <c:spPr>
              <a:noFill/>
              <a:ln>
                <a:noFill/>
              </a:ln>
              <a:effectLst/>
            </c:spPr>
            <c:txPr>
              <a:bodyPr/>
              <a:lstStyle/>
              <a:p>
                <a:pPr>
                  <a:defRPr lang="de-CH" b="0" i="0">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ELA results Mathias'!$C$86:$C$87</c:f>
              <c:strCache>
                <c:ptCount val="2"/>
                <c:pt idx="0">
                  <c:v>Placebo</c:v>
                </c:pt>
                <c:pt idx="1">
                  <c:v>EXOVIVETM</c:v>
                </c:pt>
              </c:strCache>
            </c:strRef>
          </c:cat>
          <c:val>
            <c:numRef>
              <c:f>'[1]482 - ELA results Mathias'!$D$86:$D$87</c:f>
              <c:numCache>
                <c:formatCode>General</c:formatCode>
                <c:ptCount val="2"/>
                <c:pt idx="0">
                  <c:v>1.1522212264758682E-3</c:v>
                </c:pt>
                <c:pt idx="1">
                  <c:v>0.22625541562843682</c:v>
                </c:pt>
              </c:numCache>
            </c:numRef>
          </c:val>
          <c:extLst>
            <c:ext xmlns:c16="http://schemas.microsoft.com/office/drawing/2014/chart" uri="{C3380CC4-5D6E-409C-BE32-E72D297353CC}">
              <c16:uniqueId val="{00000000-01A3-0C40-9919-ACB998F014B2}"/>
            </c:ext>
          </c:extLst>
        </c:ser>
        <c:ser>
          <c:idx val="1"/>
          <c:order val="1"/>
          <c:tx>
            <c:strRef>
              <c:f>'[1]482 - ELA results Mathias'!$E$85</c:f>
              <c:strCache>
                <c:ptCount val="1"/>
                <c:pt idx="0">
                  <c:v>t2 vs t0</c:v>
                </c:pt>
              </c:strCache>
            </c:strRef>
          </c:tx>
          <c:spPr>
            <a:solidFill>
              <a:srgbClr val="CC7414"/>
            </a:solidFill>
            <a:ln>
              <a:solidFill>
                <a:srgbClr val="4D3C35"/>
              </a:solidFill>
            </a:ln>
            <a:effectLst/>
            <a:scene3d>
              <a:camera prst="orthographicFront"/>
              <a:lightRig rig="threePt" dir="t"/>
            </a:scene3d>
            <a:sp3d/>
          </c:spPr>
          <c:invertIfNegative val="0"/>
          <c:dLbls>
            <c:dLbl>
              <c:idx val="0"/>
              <c:layout>
                <c:manualLayout>
                  <c:x val="4.1734142340371837E-2"/>
                  <c:y val="4.2287037037037033E-3"/>
                </c:manualLayout>
              </c:layout>
              <c:tx>
                <c:rich>
                  <a:bodyPr/>
                  <a:lstStyle/>
                  <a:p>
                    <a:fld id="{D9B7111F-5840-D94E-AA06-2D9755D5573E}" type="VALUE">
                      <a:rPr lang="en-US" b="0" i="0" smtClean="0">
                        <a:latin typeface="DM Sans" pitchFamily="2" charset="77"/>
                      </a:rPr>
                      <a:pPr/>
                      <a:t>[VALUE]</a:t>
                    </a:fld>
                    <a:endParaRPr lang="en-CH"/>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1A3-0C40-9919-ACB998F014B2}"/>
                </c:ext>
              </c:extLst>
            </c:dLbl>
            <c:dLbl>
              <c:idx val="1"/>
              <c:tx>
                <c:rich>
                  <a:bodyPr/>
                  <a:lstStyle/>
                  <a:p>
                    <a:fld id="{904EAC8B-01DB-3248-A68C-679160FE25B3}" type="VALUE">
                      <a:rPr lang="en-US" b="0" i="0" smtClean="0">
                        <a:solidFill>
                          <a:schemeClr val="bg1"/>
                        </a:solidFill>
                        <a:latin typeface="DM Sans" pitchFamily="2" charset="77"/>
                      </a:rPr>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1A3-0C40-9919-ACB998F014B2}"/>
                </c:ext>
              </c:extLst>
            </c:dLbl>
            <c:numFmt formatCode="0.0%" sourceLinked="0"/>
            <c:spPr>
              <a:noFill/>
              <a:ln>
                <a:noFill/>
              </a:ln>
              <a:effectLst/>
            </c:spPr>
            <c:txPr>
              <a:bodyPr wrap="square" lIns="38100" tIns="19050" rIns="38100" bIns="19050" anchor="ctr">
                <a:spAutoFit/>
              </a:bodyPr>
              <a:lstStyle/>
              <a:p>
                <a:pPr>
                  <a:defRPr b="0" i="0">
                    <a:solidFill>
                      <a:srgbClr val="4D3C35"/>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ELA results Mathias'!$C$86:$C$87</c:f>
              <c:strCache>
                <c:ptCount val="2"/>
                <c:pt idx="0">
                  <c:v>Placebo</c:v>
                </c:pt>
                <c:pt idx="1">
                  <c:v>EXOVIVETM</c:v>
                </c:pt>
              </c:strCache>
            </c:strRef>
          </c:cat>
          <c:val>
            <c:numRef>
              <c:f>'[1]482 - ELA results Mathias'!$E$86:$E$87</c:f>
              <c:numCache>
                <c:formatCode>General</c:formatCode>
                <c:ptCount val="2"/>
                <c:pt idx="0">
                  <c:v>6.0683651261041784E-2</c:v>
                </c:pt>
                <c:pt idx="1">
                  <c:v>0.32632949469099998</c:v>
                </c:pt>
              </c:numCache>
            </c:numRef>
          </c:val>
          <c:extLst>
            <c:ext xmlns:c16="http://schemas.microsoft.com/office/drawing/2014/chart" uri="{C3380CC4-5D6E-409C-BE32-E72D297353CC}">
              <c16:uniqueId val="{00000001-01A3-0C40-9919-ACB998F014B2}"/>
            </c:ext>
          </c:extLst>
        </c:ser>
        <c:dLbls>
          <c:dLblPos val="in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lang="de-CH" sz="1000" b="0" i="0">
                    <a:solidFill>
                      <a:schemeClr val="tx1">
                        <a:lumMod val="65000"/>
                        <a:lumOff val="35000"/>
                      </a:schemeClr>
                    </a:solidFill>
                    <a:latin typeface="DM Sans 14pt" pitchFamily="2" charset="77"/>
                  </a:defRPr>
                </a:pPr>
                <a:r>
                  <a:rPr lang="fr-CH" sz="1000" b="0" i="0" u="none" strike="noStrike" kern="1200" baseline="0" err="1">
                    <a:solidFill>
                      <a:schemeClr val="tx1">
                        <a:lumMod val="65000"/>
                        <a:lumOff val="35000"/>
                      </a:schemeClr>
                    </a:solidFill>
                    <a:latin typeface="DM Sans" pitchFamily="2" charset="77"/>
                    <a:cs typeface="Arial" pitchFamily="34" charset="0"/>
                  </a:rPr>
                  <a:t>Elasticity</a:t>
                </a:r>
                <a:r>
                  <a:rPr lang="fr-CH" sz="1000" b="0" i="0" u="none" strike="noStrike" kern="1200" baseline="0">
                    <a:solidFill>
                      <a:schemeClr val="tx1">
                        <a:lumMod val="65000"/>
                        <a:lumOff val="35000"/>
                      </a:schemeClr>
                    </a:solidFill>
                    <a:latin typeface="DM Sans" pitchFamily="2" charset="77"/>
                    <a:cs typeface="Arial" pitchFamily="34" charset="0"/>
                  </a:rPr>
                  <a:t> </a:t>
                </a:r>
                <a:r>
                  <a:rPr lang="de-CH" sz="10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10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2.4317531757382015E-2"/>
              <c:y val="0.34907030431329639"/>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majorUnit val="0.1"/>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0" i="0" u="none" strike="noStrike" kern="1200" baseline="0">
                <a:solidFill>
                  <a:schemeClr val="tx1"/>
                </a:solidFill>
                <a:latin typeface="DM Sans 14pt" pitchFamily="2" charset="77"/>
                <a:ea typeface="+mn-ea"/>
                <a:cs typeface="Arial" pitchFamily="34" charset="0"/>
              </a:defRPr>
            </a:pPr>
            <a:r>
              <a:rPr lang="en-US" sz="1000" b="0" i="0" u="none" strike="noStrike" baseline="0">
                <a:solidFill>
                  <a:schemeClr val="tx1"/>
                </a:solidFill>
                <a:effectLst/>
                <a:latin typeface="DM Sans" pitchFamily="2" charset="77"/>
              </a:rPr>
              <a:t>Evolution of </a:t>
            </a:r>
            <a:r>
              <a:rPr lang="en-US" sz="1000" b="0" i="0" u="none" strike="noStrike" kern="1200" baseline="0">
                <a:solidFill>
                  <a:schemeClr val="tx1"/>
                </a:solidFill>
                <a:latin typeface="DM Sans" pitchFamily="2" charset="77"/>
                <a:cs typeface="Arial" pitchFamily="34" charset="0"/>
              </a:rPr>
              <a:t>plumping volume</a:t>
            </a:r>
            <a:br>
              <a:rPr lang="en-US" sz="1000" b="0" i="0" u="none" strike="noStrike" kern="1200" baseline="0">
                <a:solidFill>
                  <a:schemeClr val="tx1"/>
                </a:solidFill>
                <a:latin typeface="DM Sans" pitchFamily="2" charset="77"/>
                <a:cs typeface="Arial" pitchFamily="34" charset="0"/>
              </a:rPr>
            </a:br>
            <a:r>
              <a:rPr lang="en-US" sz="1000" b="0" i="0" u="none" strike="noStrike" baseline="0">
                <a:solidFill>
                  <a:schemeClr val="tx1"/>
                </a:solidFill>
                <a:effectLst/>
                <a:latin typeface="DM Sans" pitchFamily="2" charset="77"/>
              </a:rPr>
              <a:t>R</a:t>
            </a:r>
            <a:r>
              <a:rPr lang="en-US" sz="1000" b="0" i="0" kern="1200" baseline="0">
                <a:solidFill>
                  <a:schemeClr val="tx1"/>
                </a:solidFill>
                <a:effectLst/>
                <a:latin typeface="DM Sans" pitchFamily="2" charset="77"/>
                <a:cs typeface="Arial" panose="020B0604020202020204" pitchFamily="34" charset="0"/>
              </a:rPr>
              <a:t>esults vs baseline</a:t>
            </a:r>
            <a:endParaRPr lang="en-US" sz="1000" b="0" i="0">
              <a:solidFill>
                <a:schemeClr val="tx1"/>
              </a:solidFill>
              <a:effectLst/>
              <a:latin typeface="DM Sans" pitchFamily="2" charset="77"/>
            </a:endParaRPr>
          </a:p>
        </c:rich>
      </c:tx>
      <c:layout>
        <c:manualLayout>
          <c:xMode val="edge"/>
          <c:yMode val="edge"/>
          <c:x val="0.2687423074037501"/>
          <c:y val="2.7928888888888889E-2"/>
        </c:manualLayout>
      </c:layout>
      <c:overlay val="0"/>
    </c:title>
    <c:autoTitleDeleted val="0"/>
    <c:plotArea>
      <c:layout/>
      <c:barChart>
        <c:barDir val="col"/>
        <c:grouping val="clustered"/>
        <c:varyColors val="0"/>
        <c:ser>
          <c:idx val="0"/>
          <c:order val="0"/>
          <c:tx>
            <c:strRef>
              <c:f>'[1]482 - plumping results Mathias'!$D$85</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1"/>
              <c:tx>
                <c:rich>
                  <a:bodyPr/>
                  <a:lstStyle/>
                  <a:p>
                    <a:r>
                      <a:rPr lang="en-US" b="0" i="0">
                        <a:latin typeface="DM Sans" pitchFamily="2" charset="77"/>
                      </a:rPr>
                      <a:t>8.2%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A99-8D4D-AA5E-24897881E2DC}"/>
                </c:ext>
              </c:extLst>
            </c:dLbl>
            <c:numFmt formatCode="0.0%" sourceLinked="0"/>
            <c:spPr>
              <a:noFill/>
              <a:ln>
                <a:noFill/>
              </a:ln>
              <a:effectLst/>
            </c:spPr>
            <c:txPr>
              <a:bodyPr/>
              <a:lstStyle/>
              <a:p>
                <a:pPr>
                  <a:defRPr lang="de-CH" b="0" i="0">
                    <a:solidFill>
                      <a:schemeClr val="tx1"/>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plumping results Mathias'!$C$86:$C$87</c:f>
              <c:strCache>
                <c:ptCount val="2"/>
                <c:pt idx="0">
                  <c:v>Placebo</c:v>
                </c:pt>
                <c:pt idx="1">
                  <c:v>EXOVIVETM</c:v>
                </c:pt>
              </c:strCache>
            </c:strRef>
          </c:cat>
          <c:val>
            <c:numRef>
              <c:f>'[1]482 - plumping results Mathias'!$D$86:$D$87</c:f>
              <c:numCache>
                <c:formatCode>General</c:formatCode>
                <c:ptCount val="2"/>
                <c:pt idx="0">
                  <c:v>-3.5992124839054139E-2</c:v>
                </c:pt>
                <c:pt idx="1">
                  <c:v>8.2356702551036567E-2</c:v>
                </c:pt>
              </c:numCache>
            </c:numRef>
          </c:val>
          <c:extLst>
            <c:ext xmlns:c16="http://schemas.microsoft.com/office/drawing/2014/chart" uri="{C3380CC4-5D6E-409C-BE32-E72D297353CC}">
              <c16:uniqueId val="{00000001-7A99-8D4D-AA5E-24897881E2DC}"/>
            </c:ext>
          </c:extLst>
        </c:ser>
        <c:ser>
          <c:idx val="1"/>
          <c:order val="1"/>
          <c:tx>
            <c:strRef>
              <c:f>'[1]482 - plumping results Mathias'!$E$85</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Lbls>
            <c:dLbl>
              <c:idx val="1"/>
              <c:tx>
                <c:rich>
                  <a:bodyPr/>
                  <a:lstStyle/>
                  <a:p>
                    <a:r>
                      <a:rPr lang="en-US" b="0" i="0">
                        <a:latin typeface="DM Sans" pitchFamily="2" charset="77"/>
                      </a:rPr>
                      <a:t>9.5%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A99-8D4D-AA5E-24897881E2DC}"/>
                </c:ext>
              </c:extLst>
            </c:dLbl>
            <c:numFmt formatCode="0.0%" sourceLinked="0"/>
            <c:spPr>
              <a:noFill/>
              <a:ln>
                <a:noFill/>
              </a:ln>
              <a:effectLst/>
            </c:spPr>
            <c:txPr>
              <a:bodyPr wrap="square" lIns="38100" tIns="19050" rIns="38100" bIns="19050" anchor="ctr">
                <a:spAutoFit/>
              </a:bodyPr>
              <a:lstStyle/>
              <a:p>
                <a:pPr>
                  <a:defRPr b="0" i="0">
                    <a:solidFill>
                      <a:schemeClr val="bg1"/>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stdErr"/>
            <c:noEndCap val="0"/>
          </c:errBars>
          <c:cat>
            <c:strRef>
              <c:f>'[1]482 - plumping results Mathias'!$C$86:$C$87</c:f>
              <c:strCache>
                <c:ptCount val="2"/>
                <c:pt idx="0">
                  <c:v>Placebo</c:v>
                </c:pt>
                <c:pt idx="1">
                  <c:v>EXOVIVETM</c:v>
                </c:pt>
              </c:strCache>
            </c:strRef>
          </c:cat>
          <c:val>
            <c:numRef>
              <c:f>'[1]482 - plumping results Mathias'!$E$86:$E$87</c:f>
              <c:numCache>
                <c:formatCode>General</c:formatCode>
                <c:ptCount val="2"/>
                <c:pt idx="0">
                  <c:v>-5.0934361210325033E-2</c:v>
                </c:pt>
                <c:pt idx="1">
                  <c:v>9.4824127780117284E-2</c:v>
                </c:pt>
              </c:numCache>
            </c:numRef>
          </c:val>
          <c:extLst>
            <c:ext xmlns:c16="http://schemas.microsoft.com/office/drawing/2014/chart" uri="{C3380CC4-5D6E-409C-BE32-E72D297353CC}">
              <c16:uniqueId val="{00000003-7A99-8D4D-AA5E-24897881E2DC}"/>
            </c:ext>
          </c:extLst>
        </c:ser>
        <c:dLbls>
          <c:dLblPos val="out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lang="de-CH" sz="900" b="0" i="0">
                    <a:solidFill>
                      <a:schemeClr val="tx1">
                        <a:lumMod val="65000"/>
                        <a:lumOff val="35000"/>
                      </a:schemeClr>
                    </a:solidFill>
                    <a:latin typeface="DM Sans 14pt" pitchFamily="2" charset="77"/>
                  </a:defRPr>
                </a:pPr>
                <a:r>
                  <a:rPr lang="en-US" sz="800" b="0" i="0" u="none" strike="noStrike" kern="1200" baseline="0">
                    <a:solidFill>
                      <a:schemeClr val="tx1">
                        <a:lumMod val="65000"/>
                        <a:lumOff val="35000"/>
                      </a:schemeClr>
                    </a:solidFill>
                    <a:latin typeface="DM Sans" pitchFamily="2" charset="77"/>
                    <a:cs typeface="Arial" pitchFamily="34" charset="0"/>
                  </a:rPr>
                  <a:t>plumping volume</a:t>
                </a:r>
                <a:r>
                  <a:rPr lang="de-CH" sz="8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8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2.4317609203548331E-2"/>
              <c:y val="0.29872347332573773"/>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bg1"/>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86</c:v>
                </c:pt>
                <c:pt idx="1">
                  <c:v>14</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5A60-284C-A663-1255DE1434CD}"/>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5A60-284C-A663-1255DE1434CD}"/>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5A60-284C-A663-1255DE1434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6014-4F7D-A63F-028BEA981D1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6014-4F7D-A63F-028BEA981D1E}"/>
              </c:ext>
            </c:extLst>
          </c:dPt>
          <c:cat>
            <c:numRef>
              <c:f>Sheet1!$A$2:$A$3</c:f>
              <c:numCache>
                <c:formatCode>General</c:formatCode>
                <c:ptCount val="2"/>
              </c:numCache>
            </c:numRef>
          </c:cat>
          <c:val>
            <c:numRef>
              <c:f>Sheet1!$B$2:$B$3</c:f>
              <c:numCache>
                <c:formatCode>General</c:formatCode>
                <c:ptCount val="2"/>
                <c:pt idx="0">
                  <c:v>94</c:v>
                </c:pt>
                <c:pt idx="1">
                  <c:v>6</c:v>
                </c:pt>
              </c:numCache>
            </c:numRef>
          </c:val>
          <c:extLst>
            <c:ext xmlns:c16="http://schemas.microsoft.com/office/drawing/2014/chart" uri="{C3380CC4-5D6E-409C-BE32-E72D297353CC}">
              <c16:uniqueId val="{00000004-6014-4F7D-A63F-028BEA981D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r>
              <a:rPr lang="en-US" sz="1000">
                <a:solidFill>
                  <a:schemeClr val="tx1"/>
                </a:solidFill>
              </a:rPr>
              <a:t>Evolution of the crow's feet wrinkle depth</a:t>
            </a:r>
            <a:endParaRPr lang="fr-CH" sz="1000">
              <a:solidFill>
                <a:schemeClr val="tx1"/>
              </a:solidFill>
            </a:endParaRPr>
          </a:p>
        </c:rich>
      </c:tx>
      <c:layout>
        <c:manualLayout>
          <c:xMode val="edge"/>
          <c:yMode val="edge"/>
          <c:x val="0.19376713088391401"/>
          <c:y val="3.8170054763623167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endParaRPr lang="fr-CH"/>
        </a:p>
      </c:txPr>
    </c:title>
    <c:autoTitleDeleted val="0"/>
    <c:plotArea>
      <c:layout/>
      <c:barChart>
        <c:barDir val="col"/>
        <c:grouping val="clustered"/>
        <c:varyColors val="0"/>
        <c:ser>
          <c:idx val="1"/>
          <c:order val="0"/>
          <c:tx>
            <c:strRef>
              <c:f>'[2]482 - CF depth result Mathias 3'!$E$96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'[2]482 - CF depth result Mathias 3'!$C$97:$C$98</c:f>
              <c:strCache>
                <c:ptCount val="2"/>
                <c:pt idx="0">
                  <c:v>EXOVIVE™ Lift-Placebo</c:v>
                </c:pt>
                <c:pt idx="1">
                  <c:v>Friut juice -Placebo</c:v>
                </c:pt>
              </c:strCache>
            </c:strRef>
          </c:cat>
          <c:val>
            <c:numRef>
              <c:f>'[2]482 - CF depth result Mathias 3'!$E$97:$E$98</c:f>
              <c:numCache>
                <c:formatCode>General</c:formatCode>
                <c:ptCount val="2"/>
                <c:pt idx="0">
                  <c:v>-2.7369011794325215E-2</c:v>
                </c:pt>
                <c:pt idx="1">
                  <c:v>3.2829846312871148E-2</c:v>
                </c:pt>
              </c:numCache>
            </c:numRef>
          </c:val>
          <c:extLst>
            <c:ext xmlns:c16="http://schemas.microsoft.com/office/drawing/2014/chart" uri="{C3380CC4-5D6E-409C-BE32-E72D297353CC}">
              <c16:uniqueId val="{00000000-6A55-1E41-852C-94153B857DEB}"/>
            </c:ext>
          </c:extLst>
        </c:ser>
        <c:ser>
          <c:idx val="0"/>
          <c:order val="1"/>
          <c:tx>
            <c:strRef>
              <c:f>'[2]482 - CF depth result Mathias 3'!$F$96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'[2]482 - CF depth result Mathias 3'!$C$97:$C$98</c:f>
              <c:strCache>
                <c:ptCount val="2"/>
                <c:pt idx="0">
                  <c:v>EXOVIVE™ Lift-Placebo</c:v>
                </c:pt>
                <c:pt idx="1">
                  <c:v>Friut juice -Placebo</c:v>
                </c:pt>
              </c:strCache>
            </c:strRef>
          </c:cat>
          <c:val>
            <c:numRef>
              <c:f>'[2]482 - CF depth result Mathias 3'!$F$97:$F$98</c:f>
              <c:numCache>
                <c:formatCode>General</c:formatCode>
                <c:ptCount val="2"/>
                <c:pt idx="0">
                  <c:v>-0.1195875461825863</c:v>
                </c:pt>
                <c:pt idx="1">
                  <c:v>-1.2666390714092434E-2</c:v>
                </c:pt>
              </c:numCache>
            </c:numRef>
          </c:val>
          <c:extLst>
            <c:ext xmlns:c16="http://schemas.microsoft.com/office/drawing/2014/chart" uri="{C3380CC4-5D6E-409C-BE32-E72D297353CC}">
              <c16:uniqueId val="{00000001-6A55-1E41-852C-94153B857DEB}"/>
            </c:ext>
          </c:extLst>
        </c:ser>
        <c:dLbls>
          <c:showLegendKey val="0"/>
          <c:showVal val="0"/>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crow's feet wrinkle depth </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2.4174640259054921E-2"/>
              <c:y val="0.24508979361513661"/>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1000">
                <a:solidFill>
                  <a:schemeClr val="tx1"/>
                </a:solidFill>
              </a:rPr>
              <a:t>Evolution of firmness </a:t>
            </a:r>
          </a:p>
        </c:rich>
      </c:tx>
      <c:layout>
        <c:manualLayout>
          <c:xMode val="edge"/>
          <c:yMode val="edge"/>
          <c:x val="0.35161101615954082"/>
          <c:y val="3.817002149344853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'[1]482 - FIR result Mathias 2'!$E$96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'[1]482 - FIR result Mathias 2'!$D$97:$D$98</c:f>
              <c:strCache>
                <c:ptCount val="2"/>
                <c:pt idx="0">
                  <c:v>EXOVIVE™ Lift-Placebo</c:v>
                </c:pt>
                <c:pt idx="1">
                  <c:v>Friut juice -Placebo</c:v>
                </c:pt>
              </c:strCache>
            </c:strRef>
          </c:cat>
          <c:val>
            <c:numRef>
              <c:f>'[1]482 - FIR result Mathias 2'!$E$97:$E$98</c:f>
              <c:numCache>
                <c:formatCode>General</c:formatCode>
                <c:ptCount val="2"/>
                <c:pt idx="0">
                  <c:v>7.3386129990432689E-2</c:v>
                </c:pt>
                <c:pt idx="1">
                  <c:v>3.1316782288424119E-2</c:v>
                </c:pt>
              </c:numCache>
            </c:numRef>
          </c:val>
          <c:extLst>
            <c:ext xmlns:c16="http://schemas.microsoft.com/office/drawing/2014/chart" uri="{C3380CC4-5D6E-409C-BE32-E72D297353CC}">
              <c16:uniqueId val="{00000000-FAE0-6443-A333-E496CD682C47}"/>
            </c:ext>
          </c:extLst>
        </c:ser>
        <c:ser>
          <c:idx val="0"/>
          <c:order val="1"/>
          <c:tx>
            <c:strRef>
              <c:f>'[1]482 - FIR result Mathias 2'!$F$96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'[1]482 - FIR result Mathias 2'!$D$97:$D$98</c:f>
              <c:strCache>
                <c:ptCount val="2"/>
                <c:pt idx="0">
                  <c:v>EXOVIVE™ Lift-Placebo</c:v>
                </c:pt>
                <c:pt idx="1">
                  <c:v>Friut juice -Placebo</c:v>
                </c:pt>
              </c:strCache>
            </c:strRef>
          </c:cat>
          <c:val>
            <c:numRef>
              <c:f>'[1]482 - FIR result Mathias 2'!$F$97:$F$98</c:f>
              <c:numCache>
                <c:formatCode>General</c:formatCode>
                <c:ptCount val="2"/>
                <c:pt idx="0">
                  <c:v>8.0936966671577792E-2</c:v>
                </c:pt>
                <c:pt idx="1">
                  <c:v>3.3428170460241019E-2</c:v>
                </c:pt>
              </c:numCache>
            </c:numRef>
          </c:val>
          <c:extLst>
            <c:ext xmlns:c16="http://schemas.microsoft.com/office/drawing/2014/chart" uri="{C3380CC4-5D6E-409C-BE32-E72D297353CC}">
              <c16:uniqueId val="{00000001-FAE0-6443-A333-E496CD682C47}"/>
            </c:ext>
          </c:extLst>
        </c:ser>
        <c:dLbls>
          <c:dLblPos val="outEnd"/>
          <c:showLegendKey val="0"/>
          <c:showVal val="1"/>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in val="2.0000000000000004E-2"/>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DM Sans 14pt" pitchFamily="2" charset="77"/>
                    <a:ea typeface="+mn-ea"/>
                    <a:cs typeface="+mn-cs"/>
                  </a:defRPr>
                </a:pPr>
                <a:r>
                  <a:rPr lang="en-US" b="0" i="0">
                    <a:latin typeface="DM Sans" pitchFamily="2" charset="77"/>
                  </a:rPr>
                  <a:t>Firmness 1/R0 </a:t>
                </a:r>
                <a:r>
                  <a:rPr lang="de-CH" b="0" i="0">
                    <a:latin typeface="DM Sans" pitchFamily="2" charset="77"/>
                  </a:rPr>
                  <a:t>[%]  </a:t>
                </a:r>
                <a:endParaRPr lang="fr-CH" b="0" i="0">
                  <a:latin typeface="DM Sans" pitchFamily="2" charset="77"/>
                </a:endParaRPr>
              </a:p>
            </c:rich>
          </c:tx>
          <c:layout>
            <c:manualLayout>
              <c:xMode val="edge"/>
              <c:yMode val="edge"/>
              <c:x val="1.7965964230961775E-2"/>
              <c:y val="0.3307957130358704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DM Sans 14pt" pitchFamily="2" charset="77"/>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000">
                <a:solidFill>
                  <a:schemeClr val="tx1"/>
                </a:solidFill>
              </a:rPr>
              <a:t>Evolution of elasticity </a:t>
            </a:r>
          </a:p>
        </c:rich>
      </c:tx>
      <c:layout>
        <c:manualLayout>
          <c:xMode val="edge"/>
          <c:yMode val="edge"/>
          <c:x val="0.33648072611770874"/>
          <c:y val="3.81697994877103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1"/>
          <c:order val="0"/>
          <c:tx>
            <c:strRef>
              <c:f>'[3]482 - ELA results Mathias3'!$E$96</c:f>
              <c:strCache>
                <c:ptCount val="1"/>
                <c:pt idx="0">
                  <c:v>t1</c:v>
                </c:pt>
              </c:strCache>
            </c:strRef>
          </c:tx>
          <c:spPr>
            <a:solidFill>
              <a:srgbClr val="B3978F"/>
            </a:solidFill>
            <a:ln>
              <a:noFill/>
            </a:ln>
            <a:effectLst/>
          </c:spPr>
          <c:invertIfNegative val="0"/>
          <c:dLbls>
            <c:dLbl>
              <c:idx val="0"/>
              <c:layout>
                <c:manualLayout>
                  <c:x val="-6.1808025893831846E-3"/>
                  <c:y val="-6.33246917893723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11-3349-878B-45454A93C25F}"/>
                </c:ext>
              </c:extLst>
            </c:dLbl>
            <c:dLbl>
              <c:idx val="1"/>
              <c:layout>
                <c:manualLayout>
                  <c:x val="-6.18080258938324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11-3349-878B-45454A93C25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'[3]482 - ELA results Mathias3'!$C$97:$C$98</c:f>
              <c:strCache>
                <c:ptCount val="2"/>
                <c:pt idx="0">
                  <c:v>EXOVIVE™ Lift-Placebo</c:v>
                </c:pt>
                <c:pt idx="1">
                  <c:v>Friut juice -Placebo</c:v>
                </c:pt>
              </c:strCache>
            </c:strRef>
          </c:cat>
          <c:val>
            <c:numRef>
              <c:f>'[3]482 - ELA results Mathias3'!$E$97:$E$98</c:f>
              <c:numCache>
                <c:formatCode>General</c:formatCode>
                <c:ptCount val="2"/>
                <c:pt idx="0">
                  <c:v>0.22510319440196094</c:v>
                </c:pt>
                <c:pt idx="1">
                  <c:v>9.1075847809232752E-2</c:v>
                </c:pt>
              </c:numCache>
            </c:numRef>
          </c:val>
          <c:extLst>
            <c:ext xmlns:c16="http://schemas.microsoft.com/office/drawing/2014/chart" uri="{C3380CC4-5D6E-409C-BE32-E72D297353CC}">
              <c16:uniqueId val="{00000002-AF11-3349-878B-45454A93C25F}"/>
            </c:ext>
          </c:extLst>
        </c:ser>
        <c:ser>
          <c:idx val="0"/>
          <c:order val="1"/>
          <c:tx>
            <c:strRef>
              <c:f>'[3]482 - ELA results Mathias3'!$F$96</c:f>
              <c:strCache>
                <c:ptCount val="1"/>
                <c:pt idx="0">
                  <c:v>t2</c:v>
                </c:pt>
              </c:strCache>
            </c:strRef>
          </c:tx>
          <c:spPr>
            <a:solidFill>
              <a:srgbClr val="F2D1B0"/>
            </a:solidFill>
            <a:ln>
              <a:solidFill>
                <a:srgbClr val="4D3C35"/>
              </a:solidFill>
            </a:ln>
            <a:effectLst/>
          </c:spPr>
          <c:invertIfNegative val="0"/>
          <c:dLbls>
            <c:dLbl>
              <c:idx val="3"/>
              <c:layout>
                <c:manualLayout>
                  <c:x val="1.2361605178766331E-2"/>
                  <c:y val="-3.45411399936097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F11-3349-878B-45454A93C25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'[3]482 - ELA results Mathias3'!$C$97:$C$98</c:f>
              <c:strCache>
                <c:ptCount val="2"/>
                <c:pt idx="0">
                  <c:v>EXOVIVE™ Lift-Placebo</c:v>
                </c:pt>
                <c:pt idx="1">
                  <c:v>Friut juice -Placebo</c:v>
                </c:pt>
              </c:strCache>
            </c:strRef>
          </c:cat>
          <c:val>
            <c:numRef>
              <c:f>'[3]482 - ELA results Mathias3'!$F$97:$F$98</c:f>
              <c:numCache>
                <c:formatCode>General</c:formatCode>
                <c:ptCount val="2"/>
                <c:pt idx="0">
                  <c:v>0.26564584342995817</c:v>
                </c:pt>
                <c:pt idx="1">
                  <c:v>6.8465962199621422E-2</c:v>
                </c:pt>
              </c:numCache>
            </c:numRef>
          </c:val>
          <c:extLst>
            <c:ext xmlns:c16="http://schemas.microsoft.com/office/drawing/2014/chart" uri="{C3380CC4-5D6E-409C-BE32-E72D297353CC}">
              <c16:uniqueId val="{00000004-AF11-3349-878B-45454A93C25F}"/>
            </c:ext>
          </c:extLst>
        </c:ser>
        <c:dLbls>
          <c:showLegendKey val="0"/>
          <c:showVal val="0"/>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Elasticity R5 </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1.7965875152591872E-2"/>
              <c:y val="0.38635108213039959"/>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r>
              <a:rPr lang="en-US" sz="1000">
                <a:solidFill>
                  <a:schemeClr val="tx1"/>
                </a:solidFill>
              </a:rPr>
              <a:t>Evolution of the plumping </a:t>
            </a:r>
            <a:endParaRPr lang="fr-CH" sz="1000">
              <a:solidFill>
                <a:schemeClr val="tx1"/>
              </a:solidFill>
            </a:endParaRPr>
          </a:p>
        </c:rich>
      </c:tx>
      <c:layout>
        <c:manualLayout>
          <c:xMode val="edge"/>
          <c:yMode val="edge"/>
          <c:x val="0.30600074234782598"/>
          <c:y val="4.1624047756664832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endParaRPr lang="fr-CH"/>
        </a:p>
      </c:txPr>
    </c:title>
    <c:autoTitleDeleted val="0"/>
    <c:plotArea>
      <c:layout/>
      <c:barChart>
        <c:barDir val="col"/>
        <c:grouping val="clustered"/>
        <c:varyColors val="0"/>
        <c:ser>
          <c:idx val="1"/>
          <c:order val="0"/>
          <c:tx>
            <c:strRef>
              <c:f>'[9]482 - plumping result Mathias 3'!$E$96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'[9]482 - plumping result Mathias 3'!$D$97:$D$98</c:f>
              <c:strCache>
                <c:ptCount val="2"/>
                <c:pt idx="0">
                  <c:v>EXOVIVE™ Lift-Placebo</c:v>
                </c:pt>
                <c:pt idx="1">
                  <c:v>Friut juice -Placebo</c:v>
                </c:pt>
              </c:strCache>
            </c:strRef>
          </c:cat>
          <c:val>
            <c:numRef>
              <c:f>'[9]482 - plumping result Mathias 3'!$E$97:$E$98</c:f>
              <c:numCache>
                <c:formatCode>General</c:formatCode>
                <c:ptCount val="2"/>
                <c:pt idx="0">
                  <c:v>0.1183488273900907</c:v>
                </c:pt>
                <c:pt idx="1">
                  <c:v>3.3873489831427107E-2</c:v>
                </c:pt>
              </c:numCache>
            </c:numRef>
          </c:val>
          <c:extLst>
            <c:ext xmlns:c16="http://schemas.microsoft.com/office/drawing/2014/chart" uri="{C3380CC4-5D6E-409C-BE32-E72D297353CC}">
              <c16:uniqueId val="{00000001-1432-DB40-B061-750270EFA993}"/>
            </c:ext>
          </c:extLst>
        </c:ser>
        <c:ser>
          <c:idx val="0"/>
          <c:order val="1"/>
          <c:tx>
            <c:strRef>
              <c:f>'[9]482 - plumping result Mathias 3'!$F$96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'[9]482 - plumping result Mathias 3'!$D$97:$D$98</c:f>
              <c:strCache>
                <c:ptCount val="2"/>
                <c:pt idx="0">
                  <c:v>EXOVIVE™ Lift-Placebo</c:v>
                </c:pt>
                <c:pt idx="1">
                  <c:v>Friut juice -Placebo</c:v>
                </c:pt>
              </c:strCache>
            </c:strRef>
          </c:cat>
          <c:val>
            <c:numRef>
              <c:f>'[9]482 - plumping result Mathias 3'!$F$97:$F$98</c:f>
              <c:numCache>
                <c:formatCode>General</c:formatCode>
                <c:ptCount val="2"/>
                <c:pt idx="0">
                  <c:v>0.1457584889904423</c:v>
                </c:pt>
                <c:pt idx="1">
                  <c:v>4.5710651452448015E-3</c:v>
                </c:pt>
              </c:numCache>
            </c:numRef>
          </c:val>
          <c:extLst>
            <c:ext xmlns:c16="http://schemas.microsoft.com/office/drawing/2014/chart" uri="{C3380CC4-5D6E-409C-BE32-E72D297353CC}">
              <c16:uniqueId val="{00000002-1432-DB40-B061-750270EFA993}"/>
            </c:ext>
          </c:extLst>
        </c:ser>
        <c:dLbls>
          <c:dLblPos val="outEnd"/>
          <c:showLegendKey val="0"/>
          <c:showVal val="1"/>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plumping volume</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2.417472597263489E-2"/>
              <c:y val="0.33453941884789851"/>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bg1"/>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86</c:v>
                </c:pt>
                <c:pt idx="1">
                  <c:v>14</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5A60-284C-A663-1255DE1434CD}"/>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5A60-284C-A663-1255DE1434CD}"/>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5A60-284C-A663-1255DE1434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9F92-4186-B03B-9352FEA708D9}"/>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9F92-4186-B03B-9352FEA708D9}"/>
              </c:ext>
            </c:extLst>
          </c:dPt>
          <c:cat>
            <c:numRef>
              <c:f>Sheet1!$A$2:$A$3</c:f>
              <c:numCache>
                <c:formatCode>General</c:formatCode>
                <c:ptCount val="2"/>
              </c:numCache>
            </c:numRef>
          </c:cat>
          <c:val>
            <c:numRef>
              <c:f>Sheet1!$B$2:$B$3</c:f>
              <c:numCache>
                <c:formatCode>General</c:formatCode>
                <c:ptCount val="2"/>
                <c:pt idx="0">
                  <c:v>63</c:v>
                </c:pt>
                <c:pt idx="1">
                  <c:v>37</c:v>
                </c:pt>
              </c:numCache>
            </c:numRef>
          </c:val>
          <c:extLst>
            <c:ext xmlns:c16="http://schemas.microsoft.com/office/drawing/2014/chart" uri="{C3380CC4-5D6E-409C-BE32-E72D297353CC}">
              <c16:uniqueId val="{00000004-9F92-4186-B03B-9352FEA708D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9660-450A-8347-E208A0E49BAB}"/>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9660-450A-8347-E208A0E49BAB}"/>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9660-450A-8347-E208A0E49BA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6014-4F7D-A63F-028BEA981D1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6014-4F7D-A63F-028BEA981D1E}"/>
              </c:ext>
            </c:extLst>
          </c:dPt>
          <c:cat>
            <c:numRef>
              <c:f>Sheet1!$A$2:$A$3</c:f>
              <c:numCache>
                <c:formatCode>General</c:formatCode>
                <c:ptCount val="2"/>
              </c:numCache>
            </c:numRef>
          </c:cat>
          <c:val>
            <c:numRef>
              <c:f>Sheet1!$B$2:$B$3</c:f>
              <c:numCache>
                <c:formatCode>General</c:formatCode>
                <c:ptCount val="2"/>
                <c:pt idx="0">
                  <c:v>94</c:v>
                </c:pt>
                <c:pt idx="1">
                  <c:v>6</c:v>
                </c:pt>
              </c:numCache>
            </c:numRef>
          </c:val>
          <c:extLst>
            <c:ext xmlns:c16="http://schemas.microsoft.com/office/drawing/2014/chart" uri="{C3380CC4-5D6E-409C-BE32-E72D297353CC}">
              <c16:uniqueId val="{00000004-6014-4F7D-A63F-028BEA981D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099" cy="498932"/>
          </a:xfrm>
          <a:prstGeom prst="rect">
            <a:avLst/>
          </a:prstGeom>
        </p:spPr>
        <p:txBody>
          <a:bodyPr vert="horz" lIns="91440" tIns="45720" rIns="91440" bIns="45720" rtlCol="0"/>
          <a:lstStyle>
            <a:lvl1pPr algn="l">
              <a:defRPr sz="1200" b="0" i="0">
                <a:latin typeface="DM Sans" pitchFamily="2" charset="77"/>
              </a:defRPr>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b="0" i="0">
                <a:latin typeface="DM Sans" pitchFamily="2" charset="77"/>
              </a:defRPr>
            </a:lvl1pPr>
          </a:lstStyle>
          <a:p>
            <a:fld id="{03106EED-2D40-44D7-B64E-1AD68E2F4D2C}" type="datetimeFigureOut">
              <a:rPr lang="en-GB" smtClean="0"/>
              <a:pPr/>
              <a:t>14/10/2026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b="0" i="0">
                <a:latin typeface="DM Sans" pitchFamily="2" charset="77"/>
              </a:defRPr>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b="0" i="0">
                <a:latin typeface="DM Sans" pitchFamily="2" charset="77"/>
              </a:defRPr>
            </a:lvl1pPr>
          </a:lstStyle>
          <a:p>
            <a:fld id="{BD280C27-7157-4F77-B111-5EB5ECD0D771}" type="slidenum">
              <a:rPr lang="en-GB" smtClean="0"/>
              <a:pPr/>
              <a:t>‹#›</a:t>
            </a:fld>
            <a:endParaRPr lang="en-GB"/>
          </a:p>
        </p:txBody>
      </p:sp>
    </p:spTree>
    <p:extLst>
      <p:ext uri="{BB962C8B-B14F-4D97-AF65-F5344CB8AC3E}">
        <p14:creationId xmlns:p14="http://schemas.microsoft.com/office/powerpoint/2010/main" val="284386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gsn.com/beauty/article/65981cd66ea6919445b005c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DM Sans" pitchFamily="2" charset="77"/>
                <a:ea typeface="+mn-ea"/>
                <a:cs typeface="+mn-cs"/>
              </a:rPr>
              <a:t>WGSN “The Exosome Opportunity” </a:t>
            </a:r>
            <a:r>
              <a:rPr lang="en-US">
                <a:hlinkClick r:id="rId3"/>
              </a:rPr>
              <a:t>Key Ingredient 2025: The Exosome Opportunity - WGSN Beauty</a:t>
            </a:r>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DF2E5-CE27-2A4B-3E28-49F7B09F8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1B13D-8093-C6C3-4B00-F622EE7AE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AB660-AC45-B988-4FD6-9747E31063AB}"/>
              </a:ext>
            </a:extLst>
          </p:cNvPr>
          <p:cNvSpPr>
            <a:spLocks noGrp="1"/>
          </p:cNvSpPr>
          <p:nvPr>
            <p:ph type="body" idx="1"/>
          </p:nvPr>
        </p:nvSpPr>
        <p:spPr/>
        <p:txBody>
          <a:bodyPr/>
          <a:lstStyle/>
          <a:p>
            <a:r>
              <a:rPr lang="en-CH" sz="1800">
                <a:effectLst/>
                <a:ea typeface="Times New Roman" panose="02020603050405020304" pitchFamily="18" charset="0"/>
                <a:cs typeface="Aptos" panose="020B0004020202020204" pitchFamily="34" charset="0"/>
              </a:rPr>
              <a:t>The </a:t>
            </a:r>
            <a:r>
              <a:rPr lang="en-US" sz="1800">
                <a:effectLst/>
                <a:ea typeface="Times New Roman" panose="02020603050405020304" pitchFamily="18" charset="0"/>
                <a:cs typeface="Aptos" panose="020B0004020202020204" pitchFamily="34" charset="0"/>
              </a:rPr>
              <a:t>orange</a:t>
            </a:r>
            <a:r>
              <a:rPr lang="en-CH" sz="1800">
                <a:effectLst/>
                <a:ea typeface="Times New Roman" panose="02020603050405020304" pitchFamily="18" charset="0"/>
                <a:cs typeface="Aptos" panose="020B0004020202020204" pitchFamily="34" charset="0"/>
              </a:rPr>
              <a:t>line in the NTA graph represents the </a:t>
            </a:r>
            <a:r>
              <a:rPr lang="en-US" sz="1800">
                <a:effectLst/>
                <a:ea typeface="Times New Roman" panose="02020603050405020304" pitchFamily="18" charset="0"/>
                <a:cs typeface="Aptos" panose="020B0004020202020204" pitchFamily="34" charset="0"/>
              </a:rPr>
              <a:t>standard variation of </a:t>
            </a:r>
            <a:r>
              <a:rPr lang="en-CH" sz="1800">
                <a:effectLst/>
                <a:ea typeface="Times New Roman" panose="02020603050405020304" pitchFamily="18" charset="0"/>
                <a:cs typeface="Aptos" panose="020B0004020202020204" pitchFamily="34" charset="0"/>
              </a:rPr>
              <a:t>particle size distribution </a:t>
            </a:r>
            <a:r>
              <a:rPr lang="en-US" sz="1800">
                <a:effectLst/>
                <a:ea typeface="Times New Roman" panose="02020603050405020304" pitchFamily="18" charset="0"/>
                <a:cs typeface="Aptos" panose="020B0004020202020204" pitchFamily="34" charset="0"/>
              </a:rPr>
              <a:t>(</a:t>
            </a:r>
            <a:r>
              <a:rPr lang="en-CH" sz="1800">
                <a:effectLst/>
                <a:ea typeface="Times New Roman" panose="02020603050405020304" pitchFamily="18" charset="0"/>
                <a:cs typeface="Aptos" panose="020B0004020202020204" pitchFamily="34" charset="0"/>
              </a:rPr>
              <a:t>of extracellular vesicles</a:t>
            </a:r>
            <a:r>
              <a:rPr lang="en-US" sz="1800">
                <a:effectLst/>
                <a:ea typeface="Times New Roman" panose="02020603050405020304" pitchFamily="18" charset="0"/>
                <a:cs typeface="Aptos" panose="020B0004020202020204" pitchFamily="34" charset="0"/>
              </a:rPr>
              <a:t>)</a:t>
            </a:r>
            <a:r>
              <a:rPr lang="en-CH" sz="1800">
                <a:effectLst/>
                <a:ea typeface="Times New Roman" panose="02020603050405020304" pitchFamily="18" charset="0"/>
                <a:cs typeface="Aptos" panose="020B0004020202020204" pitchFamily="34" charset="0"/>
              </a:rPr>
              <a:t>. Nanoparticle Tracking Analysis (NTA) utilizes the properties of both light scattering and Brownian motion in order to obtain the nanoparticle size distribution of samples in liquid suspension.</a:t>
            </a:r>
            <a:endParaRPr lang="en-CH" sz="1800">
              <a:effectLst/>
              <a:ea typeface="Aptos" panose="020B0004020202020204" pitchFamily="34" charset="0"/>
              <a:cs typeface="Aptos" panose="020B0004020202020204" pitchFamily="34" charset="0"/>
            </a:endParaRPr>
          </a:p>
          <a:p>
            <a:r>
              <a:rPr lang="en-CH" sz="1800">
                <a:effectLst/>
                <a:ea typeface="Times New Roman" panose="02020603050405020304" pitchFamily="18" charset="0"/>
                <a:cs typeface="Aptos" panose="020B0004020202020204" pitchFamily="34" charset="0"/>
              </a:rPr>
              <a:t>Briefly, for this analysis vesicles in a liquid suspension are placed in a sample chamber and illuminated by a shaped laser beam. The particles scatter the laser light, which is collected by a 20x microscope objective and captured on video by a digital camera. The video shows the particles moving due to Brownian motion. The Nanoparticle Tracking Analysis (NTA) software </a:t>
            </a:r>
            <a:r>
              <a:rPr lang="en-CH" sz="1800" err="1">
                <a:effectLst/>
                <a:ea typeface="Times New Roman" panose="02020603050405020304" pitchFamily="18" charset="0"/>
                <a:cs typeface="Aptos" panose="020B0004020202020204" pitchFamily="34" charset="0"/>
              </a:rPr>
              <a:t>analyzes</a:t>
            </a:r>
            <a:r>
              <a:rPr lang="en-CH" sz="1800">
                <a:effectLst/>
                <a:ea typeface="Times New Roman" panose="02020603050405020304" pitchFamily="18" charset="0"/>
                <a:cs typeface="Aptos" panose="020B0004020202020204" pitchFamily="34" charset="0"/>
              </a:rPr>
              <a:t> the particles individually and calculates their hydrodynamic diameters using the Stokes-Einstein equation.  Real-time monitoring allows for the detection of subtle changes in particle populations, and all results are visually validated.</a:t>
            </a:r>
            <a:endParaRPr lang="en-CH" sz="1800">
              <a:effectLst/>
              <a:ea typeface="Aptos" panose="020B0004020202020204" pitchFamily="34" charset="0"/>
              <a:cs typeface="Aptos" panose="020B0004020202020204" pitchFamily="34" charset="0"/>
            </a:endParaRPr>
          </a:p>
          <a:p>
            <a:endParaRPr lang="en-CH"/>
          </a:p>
        </p:txBody>
      </p:sp>
      <p:sp>
        <p:nvSpPr>
          <p:cNvPr id="4" name="Slide Number Placeholder 3">
            <a:extLst>
              <a:ext uri="{FF2B5EF4-FFF2-40B4-BE49-F238E27FC236}">
                <a16:creationId xmlns:a16="http://schemas.microsoft.com/office/drawing/2014/main" id="{0CFE3C9D-6C10-9C8F-1701-828DA7C523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80C27-7157-4F77-B111-5EB5ECD0D771}" type="slidenum">
              <a:rPr kumimoji="0" lang="en-GB"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4731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3535-C2B9-5DCE-2007-03F978DCE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A3140-E7D6-6063-3E43-3587A7D67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D0FB3-0636-4B34-D618-28E34B4490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rgbClr val="2B2B2B"/>
                </a:solidFill>
                <a:effectLst/>
                <a:uLnTx/>
                <a:uFillTx/>
                <a:latin typeface="DM Sans" pitchFamily="2" charset="0"/>
                <a:ea typeface="Trebuchet MS"/>
                <a:cs typeface="+mn-cs"/>
              </a:rPr>
              <a:t>Human dermal fibroblasts were treated with 6×10⁹/ml exosomes. These exosomes exhibited substantial accumulation and considerable dynamism within the cells. Regardless of whether they moved rapidly or slowly, or displayed continuous or paused movement patterns, their final destination remained consistent: the perinuclear region. After 3 hours still many vesicles floating in the intercellular space. After 13 hours almost all vesicles have entered the cells</a:t>
            </a:r>
          </a:p>
          <a:p>
            <a:endParaRPr lang="en-US"/>
          </a:p>
        </p:txBody>
      </p:sp>
      <p:sp>
        <p:nvSpPr>
          <p:cNvPr id="4" name="Slide Number Placeholder 3">
            <a:extLst>
              <a:ext uri="{FF2B5EF4-FFF2-40B4-BE49-F238E27FC236}">
                <a16:creationId xmlns:a16="http://schemas.microsoft.com/office/drawing/2014/main" id="{FFA2E05D-917A-8FE6-AAF6-EFF0C72D81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2EFEDD-A416-46FF-A544-97B595DD9936}"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477767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C44C2-E2D6-CDEC-E6F1-E5EE26950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6682B-8F07-4723-6460-4D5555724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7D70C9-B928-AC06-6413-760CC76EDE5E}"/>
              </a:ext>
            </a:extLst>
          </p:cNvPr>
          <p:cNvSpPr>
            <a:spLocks noGrp="1"/>
          </p:cNvSpPr>
          <p:nvPr>
            <p:ph type="body" idx="1"/>
          </p:nvPr>
        </p:nvSpPr>
        <p:spPr/>
        <p:txBody>
          <a:bodyPr/>
          <a:lstStyle/>
          <a:p>
            <a:r>
              <a:rPr lang="en-US"/>
              <a:t>Prelabeled exosome, washout dye in excess, seed cells in </a:t>
            </a:r>
            <a:r>
              <a:rPr lang="en-US" err="1"/>
              <a:t>petridash</a:t>
            </a:r>
            <a:r>
              <a:rPr lang="en-US"/>
              <a:t>, add prelabeled and purified exosome, image acquisition with </a:t>
            </a:r>
            <a:r>
              <a:rPr lang="en-US" err="1"/>
              <a:t>nanolive</a:t>
            </a:r>
            <a:r>
              <a:rPr lang="en-US"/>
              <a:t> (holotomography ) microscope</a:t>
            </a:r>
          </a:p>
        </p:txBody>
      </p:sp>
      <p:sp>
        <p:nvSpPr>
          <p:cNvPr id="4" name="Slide Number Placeholder 3">
            <a:extLst>
              <a:ext uri="{FF2B5EF4-FFF2-40B4-BE49-F238E27FC236}">
                <a16:creationId xmlns:a16="http://schemas.microsoft.com/office/drawing/2014/main" id="{7409D178-6CC6-EC44-928C-666AC41F7B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2EFEDD-A416-46FF-A544-97B595DD9936}"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6154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280C27-7157-4F77-B111-5EB5ECD0D771}" type="slidenum">
              <a:rPr lang="en-GB" smtClean="0"/>
              <a:pPr/>
              <a:t>18</a:t>
            </a:fld>
            <a:endParaRPr lang="en-GB"/>
          </a:p>
        </p:txBody>
      </p:sp>
    </p:spTree>
    <p:extLst>
      <p:ext uri="{BB962C8B-B14F-4D97-AF65-F5344CB8AC3E}">
        <p14:creationId xmlns:p14="http://schemas.microsoft.com/office/powerpoint/2010/main" val="2623165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A80F4-A92A-FA60-18DD-034C4F214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49C2B-10EF-6372-5D30-3D8560945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B8316-45C0-F1A5-1AED-397FC72962DF}"/>
              </a:ext>
            </a:extLst>
          </p:cNvPr>
          <p:cNvSpPr>
            <a:spLocks noGrp="1"/>
          </p:cNvSpPr>
          <p:nvPr>
            <p:ph type="body" idx="1"/>
          </p:nvPr>
        </p:nvSpPr>
        <p:spPr/>
        <p:txBody>
          <a:bodyPr/>
          <a:lstStyle/>
          <a:p>
            <a:r>
              <a:rPr lang="en-US" sz="1100" b="1"/>
              <a:t>- EXOVIVE™ LIFT delivers visible skin benefits with an ultra-low carbon footprint 3.77 mg CO₂-eq per daily application.</a:t>
            </a:r>
            <a:endParaRPr lang="en-US" sz="1100"/>
          </a:p>
          <a:p>
            <a:r>
              <a:rPr lang="en-US" sz="1100"/>
              <a:t>This is the </a:t>
            </a:r>
            <a:r>
              <a:rPr lang="en-US" sz="1100" b="1"/>
              <a:t>single number people should remember</a:t>
            </a:r>
            <a:r>
              <a:rPr lang="en-US" sz="1100"/>
              <a:t>.</a:t>
            </a:r>
          </a:p>
          <a:p>
            <a:r>
              <a:rPr lang="en-US" sz="1100"/>
              <a:t>Calculated for a typical cream containing 0.026% EXOVIVE™ LIFT.</a:t>
            </a:r>
          </a:p>
          <a:p>
            <a:endParaRPr lang="en-US" sz="1100"/>
          </a:p>
          <a:p>
            <a:r>
              <a:rPr lang="en-US" sz="1100"/>
              <a:t>- You can </a:t>
            </a:r>
            <a:r>
              <a:rPr lang="en-US" sz="1100" b="1"/>
              <a:t>add a high-performance active ingredient with virtually no additional carbon impact.</a:t>
            </a:r>
            <a:endParaRPr lang="en-US" sz="1100"/>
          </a:p>
          <a:p>
            <a:endParaRPr lang="en-US" sz="1100"/>
          </a:p>
          <a:p>
            <a:pPr marL="171450" marR="0" indent="-171450" algn="l">
              <a:buFontTx/>
              <a:buChar char="-"/>
            </a:pPr>
            <a:endParaRPr lang="en-US" sz="1100" b="0" i="0">
              <a:solidFill>
                <a:srgbClr val="000000"/>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3B59D41E-14CC-FB23-92FA-052B501EC3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EAA5E5-53F8-4EFD-949B-821D1DFB3B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246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8060-2B6A-A2D8-EE27-1BBC4BF21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6F85B-456D-1FD5-C380-CBA38077B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22254-53C3-BBC6-EA1A-59FB8E43A1EA}"/>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04F9203F-1552-874E-4294-7F8F904DB4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88639F-A7EE-4D2A-9C9C-A70E6F46A595}"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468004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1162-C590-9B83-AF4E-715807F18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12BCD-F8B7-55B0-6211-ED996A2B1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FE669-F3E9-B0BB-D772-17A2BE5213B0}"/>
              </a:ext>
            </a:extLst>
          </p:cNvPr>
          <p:cNvSpPr>
            <a:spLocks noGrp="1"/>
          </p:cNvSpPr>
          <p:nvPr>
            <p:ph type="body" idx="1"/>
          </p:nvPr>
        </p:nvSpPr>
        <p:spPr/>
        <p:txBody>
          <a:bodyPr/>
          <a:lstStyle/>
          <a:p>
            <a:r>
              <a:rPr lang="en-US" sz="1200"/>
              <a:t>miRNAs:</a:t>
            </a:r>
          </a:p>
          <a:p>
            <a:r>
              <a:rPr lang="en-US" sz="1200"/>
              <a:t>Apple: 47’250</a:t>
            </a:r>
          </a:p>
          <a:p>
            <a:r>
              <a:rPr lang="en-US" sz="1200"/>
              <a:t>Tangerine: 642</a:t>
            </a:r>
          </a:p>
          <a:p>
            <a:r>
              <a:rPr lang="en-US" sz="1200"/>
              <a:t>Papaya: 368</a:t>
            </a:r>
          </a:p>
          <a:p>
            <a:endParaRPr lang="en-CH"/>
          </a:p>
        </p:txBody>
      </p:sp>
      <p:sp>
        <p:nvSpPr>
          <p:cNvPr id="4" name="Slide Number Placeholder 3">
            <a:extLst>
              <a:ext uri="{FF2B5EF4-FFF2-40B4-BE49-F238E27FC236}">
                <a16:creationId xmlns:a16="http://schemas.microsoft.com/office/drawing/2014/main" id="{9CC17406-D32A-899D-0D61-F8F7DFF0D757}"/>
              </a:ext>
            </a:extLst>
          </p:cNvPr>
          <p:cNvSpPr>
            <a:spLocks noGrp="1"/>
          </p:cNvSpPr>
          <p:nvPr>
            <p:ph type="sldNum" sz="quarter" idx="5"/>
          </p:nvPr>
        </p:nvSpPr>
        <p:spPr/>
        <p:txBody>
          <a:bodyPr/>
          <a:lstStyle/>
          <a:p>
            <a:fld id="{BD280C27-7157-4F77-B111-5EB5ECD0D771}" type="slidenum">
              <a:rPr lang="en-GB" smtClean="0"/>
              <a:pPr/>
              <a:t>26</a:t>
            </a:fld>
            <a:endParaRPr lang="en-GB"/>
          </a:p>
        </p:txBody>
      </p:sp>
    </p:spTree>
    <p:extLst>
      <p:ext uri="{BB962C8B-B14F-4D97-AF65-F5344CB8AC3E}">
        <p14:creationId xmlns:p14="http://schemas.microsoft.com/office/powerpoint/2010/main" val="1968343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31</a:t>
            </a:fld>
            <a:endParaRPr lang="en-GB"/>
          </a:p>
        </p:txBody>
      </p:sp>
    </p:spTree>
    <p:extLst>
      <p:ext uri="{BB962C8B-B14F-4D97-AF65-F5344CB8AC3E}">
        <p14:creationId xmlns:p14="http://schemas.microsoft.com/office/powerpoint/2010/main" val="803367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684A-0679-F6E1-1294-CD7AB06DA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581CD9-DB7F-B0D2-D0AB-CBFAD478C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EE9D0D-5B67-518F-23BC-9F246C47BC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068211-0406-B65F-1F9E-3583D1761055}"/>
              </a:ext>
            </a:extLst>
          </p:cNvPr>
          <p:cNvSpPr>
            <a:spLocks noGrp="1"/>
          </p:cNvSpPr>
          <p:nvPr>
            <p:ph type="sldNum" sz="quarter" idx="5"/>
          </p:nvPr>
        </p:nvSpPr>
        <p:spPr/>
        <p:txBody>
          <a:bodyPr/>
          <a:lstStyle/>
          <a:p>
            <a:fld id="{BD280C27-7157-4F77-B111-5EB5ECD0D771}" type="slidenum">
              <a:rPr lang="en-GB" smtClean="0"/>
              <a:pPr/>
              <a:t>32</a:t>
            </a:fld>
            <a:endParaRPr lang="en-GB"/>
          </a:p>
        </p:txBody>
      </p:sp>
    </p:spTree>
    <p:extLst>
      <p:ext uri="{BB962C8B-B14F-4D97-AF65-F5344CB8AC3E}">
        <p14:creationId xmlns:p14="http://schemas.microsoft.com/office/powerpoint/2010/main" val="1068851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33</a:t>
            </a:fld>
            <a:endParaRPr lang="en-GB"/>
          </a:p>
        </p:txBody>
      </p:sp>
    </p:spTree>
    <p:extLst>
      <p:ext uri="{BB962C8B-B14F-4D97-AF65-F5344CB8AC3E}">
        <p14:creationId xmlns:p14="http://schemas.microsoft.com/office/powerpoint/2010/main" val="1498592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34</a:t>
            </a:fld>
            <a:endParaRPr lang="en-GB"/>
          </a:p>
        </p:txBody>
      </p:sp>
    </p:spTree>
    <p:extLst>
      <p:ext uri="{BB962C8B-B14F-4D97-AF65-F5344CB8AC3E}">
        <p14:creationId xmlns:p14="http://schemas.microsoft.com/office/powerpoint/2010/main" val="46092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35</a:t>
            </a:fld>
            <a:endParaRPr lang="en-GB"/>
          </a:p>
        </p:txBody>
      </p:sp>
    </p:spTree>
    <p:extLst>
      <p:ext uri="{BB962C8B-B14F-4D97-AF65-F5344CB8AC3E}">
        <p14:creationId xmlns:p14="http://schemas.microsoft.com/office/powerpoint/2010/main" val="3405999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AE0A1-EE8E-71F9-6289-3D1925F6F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0F2E7-BB0E-1B0E-3B9B-455E8563F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EF37B8-20AC-567A-547B-B755334544F4}"/>
              </a:ext>
            </a:extLst>
          </p:cNvPr>
          <p:cNvSpPr>
            <a:spLocks noGrp="1"/>
          </p:cNvSpPr>
          <p:nvPr>
            <p:ph type="body" idx="1"/>
          </p:nvPr>
        </p:nvSpPr>
        <p:spPr/>
        <p:txBody>
          <a:bodyPr/>
          <a:lstStyle/>
          <a:p>
            <a:r>
              <a:rPr lang="en-US" sz="1200" noProof="0" dirty="0"/>
              <a:t>Instead of looking at single proteins, we combine correlations of proteins into results for pathways, providing more reliable and potent insights</a:t>
            </a:r>
          </a:p>
          <a:p>
            <a:r>
              <a:rPr lang="en-US" sz="1200" b="1" noProof="0" dirty="0"/>
              <a:t>Pathway = many related proteins</a:t>
            </a:r>
          </a:p>
          <a:p>
            <a:endParaRPr lang="de-CH" dirty="0"/>
          </a:p>
        </p:txBody>
      </p:sp>
      <p:sp>
        <p:nvSpPr>
          <p:cNvPr id="4" name="Slide Number Placeholder 3">
            <a:extLst>
              <a:ext uri="{FF2B5EF4-FFF2-40B4-BE49-F238E27FC236}">
                <a16:creationId xmlns:a16="http://schemas.microsoft.com/office/drawing/2014/main" id="{C404D8A5-34B9-1F01-50DE-6B920C183F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80C27-7157-4F77-B111-5EB5ECD0D771}" type="slidenum">
              <a:rPr kumimoji="0" lang="en-GB"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907002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48893-6030-3F55-88F0-A031347EA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29DBB-43A3-E7B8-E7B5-AD1FF9BDA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9E438-B86A-6339-D7B8-68EA90B964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F05DA-104F-290A-88D9-04BE544D8C8D}"/>
              </a:ext>
            </a:extLst>
          </p:cNvPr>
          <p:cNvSpPr>
            <a:spLocks noGrp="1"/>
          </p:cNvSpPr>
          <p:nvPr>
            <p:ph type="sldNum" sz="quarter" idx="5"/>
          </p:nvPr>
        </p:nvSpPr>
        <p:spPr/>
        <p:txBody>
          <a:bodyPr/>
          <a:lstStyle/>
          <a:p>
            <a:fld id="{BD280C27-7157-4F77-B111-5EB5ECD0D771}" type="slidenum">
              <a:rPr lang="en-GB" smtClean="0"/>
              <a:pPr/>
              <a:t>48</a:t>
            </a:fld>
            <a:endParaRPr lang="en-GB"/>
          </a:p>
        </p:txBody>
      </p:sp>
    </p:spTree>
    <p:extLst>
      <p:ext uri="{BB962C8B-B14F-4D97-AF65-F5344CB8AC3E}">
        <p14:creationId xmlns:p14="http://schemas.microsoft.com/office/powerpoint/2010/main" val="1587239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776E-C163-3642-39BD-F518C7F57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A5189-AFC9-8230-A39A-BF8657ACC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B2EBE-C3D1-267C-1D4D-9DEFE260D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C8EF4B-72EC-877E-5F7D-D2B9FB164E41}"/>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787443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7db13d2a9d_0_0:notes"/>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7db13d2a9d_0_0:notes"/>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0A80C36-4900-EB03-81F9-B013F2E023E4}"/>
            </a:ext>
          </a:extLst>
        </p:cNvPr>
        <p:cNvGrpSpPr/>
        <p:nvPr/>
      </p:nvGrpSpPr>
      <p:grpSpPr>
        <a:xfrm>
          <a:off x="0" y="0"/>
          <a:ext cx="0" cy="0"/>
          <a:chOff x="0" y="0"/>
          <a:chExt cx="0" cy="0"/>
        </a:xfrm>
      </p:grpSpPr>
      <p:sp>
        <p:nvSpPr>
          <p:cNvPr id="116" name="Google Shape;116;g37dab9e8c52_0_0:notes">
            <a:extLst>
              <a:ext uri="{FF2B5EF4-FFF2-40B4-BE49-F238E27FC236}">
                <a16:creationId xmlns:a16="http://schemas.microsoft.com/office/drawing/2014/main" id="{8D30878B-AAD6-D021-7976-85B7AF993CD6}"/>
              </a:ext>
            </a:extLst>
          </p:cNvPr>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7dab9e8c52_0_0:notes">
            <a:extLst>
              <a:ext uri="{FF2B5EF4-FFF2-40B4-BE49-F238E27FC236}">
                <a16:creationId xmlns:a16="http://schemas.microsoft.com/office/drawing/2014/main" id="{680AF8D7-9980-B78B-F598-33C91D8C89DB}"/>
              </a:ext>
            </a:extLst>
          </p:cNvPr>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2304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2275-E830-6636-1F2E-490D1DD0F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EE501-1D19-CF0A-1B93-DCFCD33F6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F4BB-CA7B-6D20-C8AB-E0856DA41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noProof="0" dirty="0">
                <a:solidFill>
                  <a:srgbClr val="9A500A"/>
                </a:solidFill>
                <a:latin typeface="DM Sans" pitchFamily="2" charset="0"/>
                <a:cs typeface="Arial"/>
              </a:rPr>
              <a:t>TECHNO: powered with </a:t>
            </a:r>
            <a:r>
              <a:rPr lang="en-US" kern="0" noProof="0" dirty="0" err="1">
                <a:solidFill>
                  <a:srgbClr val="9A500A"/>
                </a:solidFill>
                <a:latin typeface="DM Sans" pitchFamily="2" charset="0"/>
                <a:cs typeface="Arial"/>
              </a:rPr>
              <a:t>emoti</a:t>
            </a:r>
            <a:r>
              <a:rPr lang="en-US" b="1" kern="0" noProof="0" dirty="0" err="1">
                <a:solidFill>
                  <a:srgbClr val="9A500A"/>
                </a:solidFill>
                <a:latin typeface="DM Sans" pitchFamily="2" charset="0"/>
                <a:cs typeface="Arial"/>
              </a:rPr>
              <a:t>boost</a:t>
            </a:r>
            <a:r>
              <a:rPr lang="en-US" noProof="0" dirty="0">
                <a:solidFill>
                  <a:schemeClr val="accent2">
                    <a:lumMod val="50000"/>
                  </a:schemeClr>
                </a:solidFill>
              </a:rPr>
              <a:t>™ </a:t>
            </a:r>
            <a:r>
              <a:rPr lang="en-US" kern="0" noProof="0" dirty="0">
                <a:solidFill>
                  <a:srgbClr val="9A500A"/>
                </a:solidFill>
                <a:latin typeface="DM Sans" pitchFamily="2" charset="0"/>
                <a:cs typeface="Arial"/>
              </a:rPr>
              <a:t>accord, designed</a:t>
            </a:r>
            <a:r>
              <a:rPr lang="en-US" sz="1050" kern="0" noProof="0" dirty="0">
                <a:solidFill>
                  <a:srgbClr val="9A500A"/>
                </a:solidFill>
                <a:latin typeface="DM Sans" pitchFamily="2" charset="0"/>
                <a:cs typeface="Arial"/>
              </a:rPr>
              <a:t>*</a:t>
            </a:r>
            <a:r>
              <a:rPr lang="en-US" kern="0" noProof="0" dirty="0">
                <a:solidFill>
                  <a:srgbClr val="9A500A"/>
                </a:solidFill>
                <a:latin typeface="DM Sans" pitchFamily="2" charset="0"/>
                <a:cs typeface="Arial"/>
              </a:rPr>
              <a:t> to make you feel confident, that supports the idea of premium application, emotional benefit good for mature skins</a:t>
            </a:r>
            <a:endParaRPr lang="en-US" noProof="0" dirty="0"/>
          </a:p>
          <a:p>
            <a:endParaRPr lang="en-US" dirty="0"/>
          </a:p>
        </p:txBody>
      </p:sp>
      <p:sp>
        <p:nvSpPr>
          <p:cNvPr id="4" name="Slide Number Placeholder 3">
            <a:extLst>
              <a:ext uri="{FF2B5EF4-FFF2-40B4-BE49-F238E27FC236}">
                <a16:creationId xmlns:a16="http://schemas.microsoft.com/office/drawing/2014/main" id="{C35982DC-7950-4FC4-69AE-FA8AF4EB69BC}"/>
              </a:ext>
            </a:extLst>
          </p:cNvPr>
          <p:cNvSpPr>
            <a:spLocks noGrp="1"/>
          </p:cNvSpPr>
          <p:nvPr>
            <p:ph type="sldNum" sz="quarter" idx="5"/>
          </p:nvPr>
        </p:nvSpPr>
        <p:spPr/>
        <p:txBody>
          <a:bodyPr/>
          <a:lstStyle/>
          <a:p>
            <a:fld id="{BD280C27-7157-4F77-B111-5EB5ECD0D771}" type="slidenum">
              <a:rPr lang="en-GB" smtClean="0"/>
              <a:pPr/>
              <a:t>61</a:t>
            </a:fld>
            <a:endParaRPr lang="en-GB"/>
          </a:p>
        </p:txBody>
      </p:sp>
    </p:spTree>
    <p:extLst>
      <p:ext uri="{BB962C8B-B14F-4D97-AF65-F5344CB8AC3E}">
        <p14:creationId xmlns:p14="http://schemas.microsoft.com/office/powerpoint/2010/main" val="1879117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715B94DF-C636-4E13-E6D8-69ED0B3B58EA}"/>
            </a:ext>
          </a:extLst>
        </p:cNvPr>
        <p:cNvGrpSpPr/>
        <p:nvPr/>
      </p:nvGrpSpPr>
      <p:grpSpPr>
        <a:xfrm>
          <a:off x="0" y="0"/>
          <a:ext cx="0" cy="0"/>
          <a:chOff x="0" y="0"/>
          <a:chExt cx="0" cy="0"/>
        </a:xfrm>
      </p:grpSpPr>
      <p:sp>
        <p:nvSpPr>
          <p:cNvPr id="68" name="Google Shape;68;g368cf2b6ae4_0_0:notes">
            <a:extLst>
              <a:ext uri="{FF2B5EF4-FFF2-40B4-BE49-F238E27FC236}">
                <a16:creationId xmlns:a16="http://schemas.microsoft.com/office/drawing/2014/main" id="{A3A2DCD7-44D4-5EB0-6147-7A25582D8B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68cf2b6ae4_0_0:notes">
            <a:extLst>
              <a:ext uri="{FF2B5EF4-FFF2-40B4-BE49-F238E27FC236}">
                <a16:creationId xmlns:a16="http://schemas.microsoft.com/office/drawing/2014/main" id="{4047C2DF-7C71-11B3-3F55-52643EAF88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018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7244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0336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kern="0">
                <a:solidFill>
                  <a:srgbClr val="9A500A"/>
                </a:solidFill>
                <a:latin typeface="DM Sans" pitchFamily="2" charset="0"/>
                <a:cs typeface="Arial"/>
              </a:rPr>
              <a:t>TECHNO: </a:t>
            </a:r>
            <a:r>
              <a:rPr lang="fr-FR" kern="0" err="1">
                <a:solidFill>
                  <a:srgbClr val="9A500A"/>
                </a:solidFill>
                <a:latin typeface="DM Sans" pitchFamily="2" charset="0"/>
                <a:cs typeface="Arial"/>
              </a:rPr>
              <a:t>powered</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with</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emoti</a:t>
            </a:r>
            <a:r>
              <a:rPr lang="fr-FR" b="1" kern="0" err="1">
                <a:solidFill>
                  <a:srgbClr val="9A500A"/>
                </a:solidFill>
                <a:latin typeface="DM Sans" pitchFamily="2" charset="0"/>
                <a:cs typeface="Arial"/>
              </a:rPr>
              <a:t>boost</a:t>
            </a:r>
            <a:r>
              <a:rPr lang="fr-FR">
                <a:solidFill>
                  <a:schemeClr val="accent2">
                    <a:lumMod val="50000"/>
                  </a:schemeClr>
                </a:solidFill>
              </a:rPr>
              <a:t>™ </a:t>
            </a:r>
            <a:r>
              <a:rPr lang="fr-FR" kern="0">
                <a:solidFill>
                  <a:srgbClr val="9A500A"/>
                </a:solidFill>
                <a:latin typeface="DM Sans" pitchFamily="2" charset="0"/>
                <a:cs typeface="Arial"/>
              </a:rPr>
              <a:t>accord, </a:t>
            </a:r>
            <a:r>
              <a:rPr lang="fr-FR" kern="0" err="1">
                <a:solidFill>
                  <a:srgbClr val="9A500A"/>
                </a:solidFill>
                <a:latin typeface="DM Sans" pitchFamily="2" charset="0"/>
                <a:cs typeface="Arial"/>
              </a:rPr>
              <a:t>designed</a:t>
            </a:r>
            <a:r>
              <a:rPr lang="fr-FR" sz="1050" kern="0">
                <a:solidFill>
                  <a:srgbClr val="9A500A"/>
                </a:solidFill>
                <a:latin typeface="DM Sans" pitchFamily="2" charset="0"/>
                <a:cs typeface="Arial"/>
              </a:rPr>
              <a:t>*</a:t>
            </a:r>
            <a:r>
              <a:rPr lang="fr-FR" kern="0">
                <a:solidFill>
                  <a:srgbClr val="9A500A"/>
                </a:solidFill>
                <a:latin typeface="DM Sans" pitchFamily="2" charset="0"/>
                <a:cs typeface="Arial"/>
              </a:rPr>
              <a:t> to </a:t>
            </a:r>
            <a:r>
              <a:rPr lang="fr-FR" kern="0" err="1">
                <a:solidFill>
                  <a:srgbClr val="9A500A"/>
                </a:solidFill>
                <a:latin typeface="DM Sans" pitchFamily="2" charset="0"/>
                <a:cs typeface="Arial"/>
              </a:rPr>
              <a:t>make</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you</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feel</a:t>
            </a:r>
            <a:r>
              <a:rPr lang="fr-FR" kern="0">
                <a:solidFill>
                  <a:srgbClr val="9A500A"/>
                </a:solidFill>
                <a:latin typeface="DM Sans" pitchFamily="2" charset="0"/>
                <a:cs typeface="Arial"/>
              </a:rPr>
              <a:t> confident, </a:t>
            </a:r>
            <a:r>
              <a:rPr lang="fr-FR" kern="0" err="1">
                <a:solidFill>
                  <a:srgbClr val="9A500A"/>
                </a:solidFill>
                <a:latin typeface="DM Sans" pitchFamily="2" charset="0"/>
                <a:cs typeface="Arial"/>
              </a:rPr>
              <a:t>that</a:t>
            </a:r>
            <a:r>
              <a:rPr lang="fr-FR" kern="0">
                <a:solidFill>
                  <a:srgbClr val="9A500A"/>
                </a:solidFill>
                <a:latin typeface="DM Sans" pitchFamily="2" charset="0"/>
                <a:cs typeface="Arial"/>
              </a:rPr>
              <a:t> supports the </a:t>
            </a:r>
            <a:r>
              <a:rPr lang="fr-FR" kern="0" err="1">
                <a:solidFill>
                  <a:srgbClr val="9A500A"/>
                </a:solidFill>
                <a:latin typeface="DM Sans" pitchFamily="2" charset="0"/>
                <a:cs typeface="Arial"/>
              </a:rPr>
              <a:t>idea</a:t>
            </a:r>
            <a:r>
              <a:rPr lang="fr-FR" kern="0">
                <a:solidFill>
                  <a:srgbClr val="9A500A"/>
                </a:solidFill>
                <a:latin typeface="DM Sans" pitchFamily="2" charset="0"/>
                <a:cs typeface="Arial"/>
              </a:rPr>
              <a:t> of premium application, </a:t>
            </a:r>
            <a:r>
              <a:rPr lang="fr-FR" kern="0" err="1">
                <a:solidFill>
                  <a:srgbClr val="9A500A"/>
                </a:solidFill>
                <a:latin typeface="DM Sans" pitchFamily="2" charset="0"/>
                <a:cs typeface="Arial"/>
              </a:rPr>
              <a:t>emotional</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benefit</a:t>
            </a:r>
            <a:r>
              <a:rPr lang="fr-FR" kern="0">
                <a:solidFill>
                  <a:srgbClr val="9A500A"/>
                </a:solidFill>
                <a:latin typeface="DM Sans" pitchFamily="2" charset="0"/>
                <a:cs typeface="Arial"/>
              </a:rPr>
              <a:t> good for mature skins</a:t>
            </a:r>
            <a:endParaRPr lang="fr-FR"/>
          </a:p>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72</a:t>
            </a:fld>
            <a:endParaRPr lang="en-GB"/>
          </a:p>
        </p:txBody>
      </p:sp>
    </p:spTree>
    <p:extLst>
      <p:ext uri="{BB962C8B-B14F-4D97-AF65-F5344CB8AC3E}">
        <p14:creationId xmlns:p14="http://schemas.microsoft.com/office/powerpoint/2010/main" val="447300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78</a:t>
            </a:fld>
            <a:endParaRPr lang="en-GB"/>
          </a:p>
        </p:txBody>
      </p:sp>
    </p:spTree>
    <p:extLst>
      <p:ext uri="{BB962C8B-B14F-4D97-AF65-F5344CB8AC3E}">
        <p14:creationId xmlns:p14="http://schemas.microsoft.com/office/powerpoint/2010/main" val="34447357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2796-29FA-5F7B-4E7E-E60397DB2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3EFFC-1222-269B-A00E-63BFBE5AF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1CF80-5306-AE37-9CF2-D7258C3BE9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6FEF10-E4B4-0F5B-976B-BA92BF6AD4B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6009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emf"/><Relationship Id="rId4" Type="http://schemas.openxmlformats.org/officeDocument/2006/relationships/oleObject" Target="../embeddings/oleObject1.bin"/></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6.xml"/><Relationship Id="rId4" Type="http://schemas.openxmlformats.org/officeDocument/2006/relationships/image" Target="../media/image14.jpe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6.xml"/><Relationship Id="rId4" Type="http://schemas.openxmlformats.org/officeDocument/2006/relationships/image" Target="../media/image17.jpe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57748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288265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90063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Tree>
    <p:extLst>
      <p:ext uri="{BB962C8B-B14F-4D97-AF65-F5344CB8AC3E}">
        <p14:creationId xmlns:p14="http://schemas.microsoft.com/office/powerpoint/2010/main" val="56666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01599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676454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2" name="TextBox 3">
            <a:extLst>
              <a:ext uri="{FF2B5EF4-FFF2-40B4-BE49-F238E27FC236}">
                <a16:creationId xmlns:a16="http://schemas.microsoft.com/office/drawing/2014/main" id="{504AED44-9565-88BD-35E6-D0B04EA8A3D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958798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1025124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957305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3021896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562841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2971024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869164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03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86574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6033-4801-894F-2BA7-1B0D7F7BC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3F1E5-1DA4-4017-1274-63D07C03A4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8E6BB-32A5-82BA-6045-AE8603E8C57E}"/>
              </a:ext>
            </a:extLst>
          </p:cNvPr>
          <p:cNvSpPr>
            <a:spLocks noGrp="1"/>
          </p:cNvSpPr>
          <p:nvPr>
            <p:ph type="dt" sz="half" idx="10"/>
          </p:nvPr>
        </p:nvSpPr>
        <p:spPr/>
        <p:txBody>
          <a:bodyPr/>
          <a:lstStyle/>
          <a:p>
            <a:fld id="{A0E3058F-5F90-46D1-B8E5-94A775ECA0B4}" type="datetimeFigureOut">
              <a:rPr lang="en-US" smtClean="0"/>
              <a:t>10/14/2026</a:t>
            </a:fld>
            <a:endParaRPr lang="en-US"/>
          </a:p>
        </p:txBody>
      </p:sp>
      <p:sp>
        <p:nvSpPr>
          <p:cNvPr id="5" name="Footer Placeholder 4">
            <a:extLst>
              <a:ext uri="{FF2B5EF4-FFF2-40B4-BE49-F238E27FC236}">
                <a16:creationId xmlns:a16="http://schemas.microsoft.com/office/drawing/2014/main" id="{26519717-C63B-3163-617F-EB08EB21CA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6D480D-F979-7F3D-AB49-DA8BD71EE8D3}"/>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593137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2" name="Text Placeholder 2">
            <a:extLst>
              <a:ext uri="{FF2B5EF4-FFF2-40B4-BE49-F238E27FC236}">
                <a16:creationId xmlns:a16="http://schemas.microsoft.com/office/drawing/2014/main" id="{183D6B85-246B-73A4-2597-088A88E38D30}"/>
              </a:ext>
            </a:extLst>
          </p:cNvPr>
          <p:cNvSpPr>
            <a:spLocks noGrp="1"/>
          </p:cNvSpPr>
          <p:nvPr>
            <p:ph type="body" idx="11" hasCustomPrompt="1"/>
          </p:nvPr>
        </p:nvSpPr>
        <p:spPr>
          <a:xfrm>
            <a:off x="302400" y="605611"/>
            <a:ext cx="8064500" cy="283955"/>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ext Placeholder 10">
            <a:extLst>
              <a:ext uri="{FF2B5EF4-FFF2-40B4-BE49-F238E27FC236}">
                <a16:creationId xmlns:a16="http://schemas.microsoft.com/office/drawing/2014/main" id="{06D1A731-AAD6-20B0-4BBA-D653528DF680}"/>
              </a:ext>
            </a:extLst>
          </p:cNvPr>
          <p:cNvSpPr>
            <a:spLocks noGrp="1"/>
          </p:cNvSpPr>
          <p:nvPr>
            <p:ph type="body" sz="quarter" idx="24" hasCustomPrompt="1"/>
          </p:nvPr>
        </p:nvSpPr>
        <p:spPr>
          <a:xfrm>
            <a:off x="302397" y="6214540"/>
            <a:ext cx="9000000" cy="121588"/>
          </a:xfrm>
        </p:spPr>
        <p:txBody>
          <a:bodyPr anchor="b"/>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p:txBody>
      </p:sp>
    </p:spTree>
    <p:extLst>
      <p:ext uri="{BB962C8B-B14F-4D97-AF65-F5344CB8AC3E}">
        <p14:creationId xmlns:p14="http://schemas.microsoft.com/office/powerpoint/2010/main" val="2759675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2325371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0" i="0">
                <a:solidFill>
                  <a:schemeClr val="tx1"/>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chemeClr val="accent5"/>
          </a:solidFill>
        </p:spPr>
        <p:txBody>
          <a:bodyPr lIns="302400" tIns="0" rIns="0" bIns="0" anchor="ctr">
            <a:noAutofit/>
          </a:bodyPr>
          <a:lstStyle>
            <a:lvl1pPr>
              <a:defRPr sz="2400" b="0"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chemeClr val="accent6"/>
          </a:solidFill>
        </p:spPr>
        <p:txBody>
          <a:bodyPr lIns="302400" tIns="0" rIns="0" bIns="0" anchor="ctr">
            <a:noAutofit/>
          </a:bodyPr>
          <a:lstStyle>
            <a:lvl1pPr>
              <a:defRPr sz="2400" b="0" i="0">
                <a:solidFill>
                  <a:schemeClr val="bg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CC7414"/>
          </a:solidFill>
        </p:spPr>
        <p:txBody>
          <a:bodyPr lIns="302400" tIns="0" rIns="0" bIns="0" anchor="ctr">
            <a:noAutofit/>
          </a:bodyPr>
          <a:lstStyle>
            <a:lvl1pPr>
              <a:defRPr sz="2400" b="0" i="0">
                <a:solidFill>
                  <a:schemeClr val="bg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994F00"/>
          </a:solidFill>
        </p:spPr>
        <p:txBody>
          <a:bodyPr lIns="302400" tIns="0" rIns="0" bIns="0" anchor="ctr">
            <a:noAutofit/>
          </a:bodyPr>
          <a:lstStyle>
            <a:lvl1pPr>
              <a:defRPr sz="2400" b="0" i="0">
                <a:solidFill>
                  <a:schemeClr val="bg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0"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chemeClr val="accent5"/>
          </a:solidFill>
        </p:spPr>
        <p:txBody>
          <a:bodyPr lIns="302400" tIns="0" rIns="0" bIns="0" anchor="ctr">
            <a:noAutofit/>
          </a:bodyPr>
          <a:lstStyle>
            <a:lvl1pPr>
              <a:defRPr sz="2400" b="0"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chemeClr val="accent6"/>
          </a:solidFill>
        </p:spPr>
        <p:txBody>
          <a:bodyPr lIns="302400" tIns="0" rIns="0" bIns="0" anchor="ctr">
            <a:noAutofit/>
          </a:bodyPr>
          <a:lstStyle>
            <a:lvl1pPr>
              <a:defRPr sz="2400" b="0" i="0">
                <a:solidFill>
                  <a:schemeClr val="bg1"/>
                </a:solidFill>
                <a:latin typeface="DM Sans" pitchFamily="2" charset="77"/>
              </a:defRPr>
            </a:lvl1pPr>
          </a:lstStyle>
          <a:p>
            <a:pPr lvl="0"/>
            <a:r>
              <a:rPr lang="en-US"/>
              <a:t>08</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467916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chemeClr val="accent6"/>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E0E5C095-571B-963B-62AB-6D5299946AC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4"/>
                </a:solidFill>
              </a:rPr>
              <a:t> | </a:t>
            </a:r>
            <a:r>
              <a:rPr lang="en-US" sz="950" spc="10"/>
              <a:t>The science of nature</a:t>
            </a:r>
          </a:p>
        </p:txBody>
      </p:sp>
    </p:spTree>
    <p:extLst>
      <p:ext uri="{BB962C8B-B14F-4D97-AF65-F5344CB8AC3E}">
        <p14:creationId xmlns:p14="http://schemas.microsoft.com/office/powerpoint/2010/main" val="3218907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994F00"/>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A86AB8F3-DC10-D151-82A9-62214A70EA76}"/>
              </a:ext>
            </a:extLst>
          </p:cNvPr>
          <p:cNvGrpSpPr/>
          <p:nvPr userDrawn="1"/>
        </p:nvGrpSpPr>
        <p:grpSpPr>
          <a:xfrm>
            <a:off x="-14936" y="1835812"/>
            <a:ext cx="12221871" cy="4104962"/>
            <a:chOff x="-20105" y="1824238"/>
            <a:chExt cx="12221871" cy="4104962"/>
          </a:xfrm>
        </p:grpSpPr>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8" name="TextBox 7">
            <a:extLst>
              <a:ext uri="{FF2B5EF4-FFF2-40B4-BE49-F238E27FC236}">
                <a16:creationId xmlns:a16="http://schemas.microsoft.com/office/drawing/2014/main" id="{A26F07AA-F93F-7AC3-C593-889AD1BBBD4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315970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Tree>
    <p:extLst>
      <p:ext uri="{BB962C8B-B14F-4D97-AF65-F5344CB8AC3E}">
        <p14:creationId xmlns:p14="http://schemas.microsoft.com/office/powerpoint/2010/main" val="871050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25275054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877637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Tree>
    <p:extLst>
      <p:ext uri="{BB962C8B-B14F-4D97-AF65-F5344CB8AC3E}">
        <p14:creationId xmlns:p14="http://schemas.microsoft.com/office/powerpoint/2010/main" val="526891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E67F7C"/>
                </a:solidFill>
              </a:defRPr>
            </a:lvl1pPr>
          </a:lstStyle>
          <a:p>
            <a:pPr lvl="0"/>
            <a:r>
              <a:rPr lang="en-GB"/>
              <a:t>Subtitle</a:t>
            </a:r>
          </a:p>
        </p:txBody>
      </p:sp>
    </p:spTree>
    <p:extLst>
      <p:ext uri="{BB962C8B-B14F-4D97-AF65-F5344CB8AC3E}">
        <p14:creationId xmlns:p14="http://schemas.microsoft.com/office/powerpoint/2010/main" val="3395946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E67F7C"/>
                </a:solidFill>
              </a:defRPr>
            </a:lvl1pPr>
          </a:lstStyle>
          <a:p>
            <a:pPr lvl="0"/>
            <a:r>
              <a:rPr lang="en-GB"/>
              <a:t>Subtitle</a:t>
            </a:r>
          </a:p>
        </p:txBody>
      </p:sp>
    </p:spTree>
    <p:extLst>
      <p:ext uri="{BB962C8B-B14F-4D97-AF65-F5344CB8AC3E}">
        <p14:creationId xmlns:p14="http://schemas.microsoft.com/office/powerpoint/2010/main" val="267776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Tree>
    <p:extLst>
      <p:ext uri="{BB962C8B-B14F-4D97-AF65-F5344CB8AC3E}">
        <p14:creationId xmlns:p14="http://schemas.microsoft.com/office/powerpoint/2010/main" val="29762078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BD938"/>
                </a:solidFill>
              </a:defRPr>
            </a:lvl1pPr>
          </a:lstStyle>
          <a:p>
            <a:pPr lvl="0"/>
            <a:r>
              <a:rPr lang="en-GB"/>
              <a:t>Subtitle</a:t>
            </a:r>
          </a:p>
        </p:txBody>
      </p:sp>
    </p:spTree>
    <p:extLst>
      <p:ext uri="{BB962C8B-B14F-4D97-AF65-F5344CB8AC3E}">
        <p14:creationId xmlns:p14="http://schemas.microsoft.com/office/powerpoint/2010/main" val="22513987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BD938"/>
                </a:solidFill>
              </a:defRPr>
            </a:lvl1pPr>
          </a:lstStyle>
          <a:p>
            <a:pPr lvl="0"/>
            <a:r>
              <a:rPr lang="en-GB"/>
              <a:t>Subtitle</a:t>
            </a:r>
          </a:p>
        </p:txBody>
      </p:sp>
    </p:spTree>
    <p:extLst>
      <p:ext uri="{BB962C8B-B14F-4D97-AF65-F5344CB8AC3E}">
        <p14:creationId xmlns:p14="http://schemas.microsoft.com/office/powerpoint/2010/main" val="7242212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9870036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478560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2902336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accent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F5D8B8"/>
                </a:solidFill>
              </a:rPr>
              <a:t> | </a:t>
            </a:r>
            <a:r>
              <a:rPr lang="en-US" sz="950" spc="10"/>
              <a:t>The science of nature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1" y="6450806"/>
            <a:ext cx="709104" cy="128588"/>
          </a:xfrm>
        </p:spPr>
        <p:txBody>
          <a:bodyPr/>
          <a:lstStyle>
            <a:lvl1pPr>
              <a:defRPr>
                <a:solidFill>
                  <a:schemeClr val="tx1"/>
                </a:solidFill>
              </a:defRPr>
            </a:lvl1pPr>
          </a:lstStyle>
          <a:p>
            <a:fld id="{5BA3E189-2F3A-42E5-B572-3520703B6186}" type="slidenum">
              <a:rPr lang="en-GB" smtClean="0"/>
              <a:pPr/>
              <a:t>‹#›</a:t>
            </a:fld>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solidFill>
                  <a:schemeClr val="tx1"/>
                </a:solidFill>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459129" cy="4296001"/>
          </a:xfrm>
          <a:prstGeom prst="rect">
            <a:avLst/>
          </a:prstGeom>
        </p:spPr>
        <p:txBody>
          <a:bodyPr lIns="0" tIns="0" rIns="0" bIns="0" anchor="t" anchorCtr="0"/>
          <a:lstStyle>
            <a:lvl1pPr>
              <a:spcAft>
                <a:spcPts val="1000"/>
              </a:spcAft>
              <a:defRPr sz="1800" b="0">
                <a:solidFill>
                  <a:schemeClr val="tx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itle Placeholder 1">
            <a:extLst>
              <a:ext uri="{FF2B5EF4-FFF2-40B4-BE49-F238E27FC236}">
                <a16:creationId xmlns:a16="http://schemas.microsoft.com/office/drawing/2014/main" id="{3B5FE36D-56D0-546F-B93B-B0DDB700E6B4}"/>
              </a:ext>
            </a:extLst>
          </p:cNvPr>
          <p:cNvSpPr>
            <a:spLocks noGrp="1"/>
          </p:cNvSpPr>
          <p:nvPr>
            <p:ph type="title" hasCustomPrompt="1"/>
          </p:nvPr>
        </p:nvSpPr>
        <p:spPr>
          <a:xfrm>
            <a:off x="302401" y="302400"/>
            <a:ext cx="5459128" cy="351315"/>
          </a:xfrm>
          <a:prstGeom prst="rect">
            <a:avLst/>
          </a:prstGeom>
        </p:spPr>
        <p:txBody>
          <a:bodyPr vert="horz" lIns="0" tIns="0" rIns="0" bIns="0" rtlCol="0" anchor="t" anchorCtr="0">
            <a:noAutofit/>
          </a:bodyPr>
          <a:lstStyle/>
          <a:p>
            <a:r>
              <a:rPr lang="en-GB"/>
              <a:t>Main title</a:t>
            </a:r>
            <a:endParaRPr lang="en-US"/>
          </a:p>
        </p:txBody>
      </p:sp>
      <p:sp>
        <p:nvSpPr>
          <p:cNvPr id="8" name="Text Placeholder 2">
            <a:extLst>
              <a:ext uri="{FF2B5EF4-FFF2-40B4-BE49-F238E27FC236}">
                <a16:creationId xmlns:a16="http://schemas.microsoft.com/office/drawing/2014/main" id="{8950B000-74DF-E716-4141-77E165273829}"/>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16550975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4097966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CC741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b="0" i="0">
                <a:solidFill>
                  <a:schemeClr val="bg1"/>
                </a:solidFill>
                <a:latin typeface="DM Sans" pitchFamily="2" charset="77"/>
              </a:defRPr>
            </a:lvl1pPr>
            <a:lvl5pPr>
              <a:defRPr sz="800" b="0" i="0">
                <a:solidFill>
                  <a:schemeClr val="bg1"/>
                </a:solidFill>
                <a:latin typeface="DM Sans" pitchFamily="2" charset="77"/>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b="0" i="0">
                <a:solidFill>
                  <a:schemeClr val="bg1"/>
                </a:solidFill>
                <a:latin typeface="DM Sans" pitchFamily="2" charset="77"/>
              </a:defRPr>
            </a:lvl1pPr>
            <a:lvl5pPr>
              <a:defRPr sz="800" b="0" i="0">
                <a:solidFill>
                  <a:schemeClr val="bg1"/>
                </a:solidFill>
                <a:latin typeface="DM Sans" pitchFamily="2" charset="77"/>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itle Placeholder 1">
            <a:extLst>
              <a:ext uri="{FF2B5EF4-FFF2-40B4-BE49-F238E27FC236}">
                <a16:creationId xmlns:a16="http://schemas.microsoft.com/office/drawing/2014/main" id="{D5E77A42-FE8E-0117-9F3D-0D4BC48AF538}"/>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5" name="Text Placeholder 2">
            <a:extLst>
              <a:ext uri="{FF2B5EF4-FFF2-40B4-BE49-F238E27FC236}">
                <a16:creationId xmlns:a16="http://schemas.microsoft.com/office/drawing/2014/main" id="{34878D24-41FD-280E-30A8-B9492F1181BF}"/>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D902FCCF-C983-0B7D-4E19-892701B1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5881887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994F00"/>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b="0" i="0">
                <a:solidFill>
                  <a:schemeClr val="bg1"/>
                </a:solidFill>
                <a:latin typeface="DM Sans"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EDF2A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9" name="Title Placeholder 1">
            <a:extLst>
              <a:ext uri="{FF2B5EF4-FFF2-40B4-BE49-F238E27FC236}">
                <a16:creationId xmlns:a16="http://schemas.microsoft.com/office/drawing/2014/main" id="{18B68579-F58C-044B-051A-9C6483A09E7B}"/>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9E4B113-FF64-34F4-D372-3FE59AA12DE7}"/>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
        <p:nvSpPr>
          <p:cNvPr id="11" name="TextBox 10">
            <a:extLst>
              <a:ext uri="{FF2B5EF4-FFF2-40B4-BE49-F238E27FC236}">
                <a16:creationId xmlns:a16="http://schemas.microsoft.com/office/drawing/2014/main" id="{4F9BF8FB-2C07-B3D6-3E10-2ECA7B9F5A5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13236783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40809376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6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3177611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DM Sans" pitchFamily="2" charset="77"/>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lvl5pPr>
              <a:defRPr b="0" i="0">
                <a:latin typeface="DM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5356781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69836-B701-87B8-01B0-8089874623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D10A3-0F3C-8C62-7098-64F65C3FA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2B0927-C39B-F83D-6524-B06364083296}"/>
              </a:ext>
            </a:extLst>
          </p:cNvPr>
          <p:cNvSpPr>
            <a:spLocks noGrp="1"/>
          </p:cNvSpPr>
          <p:nvPr>
            <p:ph type="dt" sz="half" idx="10"/>
          </p:nvPr>
        </p:nvSpPr>
        <p:spPr/>
        <p:txBody>
          <a:bodyPr/>
          <a:lstStyle/>
          <a:p>
            <a:fld id="{A0E3058F-5F90-46D1-B8E5-94A775ECA0B4}" type="datetimeFigureOut">
              <a:rPr lang="en-US" smtClean="0"/>
              <a:t>10/14/2026</a:t>
            </a:fld>
            <a:endParaRPr lang="en-US"/>
          </a:p>
        </p:txBody>
      </p:sp>
      <p:sp>
        <p:nvSpPr>
          <p:cNvPr id="5" name="Footer Placeholder 4">
            <a:extLst>
              <a:ext uri="{FF2B5EF4-FFF2-40B4-BE49-F238E27FC236}">
                <a16:creationId xmlns:a16="http://schemas.microsoft.com/office/drawing/2014/main" id="{DCA345EF-A5D4-F181-D65C-44FF9060C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421B4-DA6E-D370-37E7-4F5D96DF2402}"/>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3063038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693418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chemeClr val="accent5"/>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chemeClr val="accent6"/>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CC7414"/>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994F00"/>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chemeClr val="accent5"/>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chemeClr val="accent6"/>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08</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1770969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7077048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chemeClr val="accent6"/>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E0E5C095-571B-963B-62AB-6D5299946AC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4"/>
                </a:solidFill>
              </a:rPr>
              <a:t> | </a:t>
            </a:r>
            <a:r>
              <a:rPr lang="en-US" sz="950" spc="10"/>
              <a:t>The science of nature</a:t>
            </a:r>
          </a:p>
        </p:txBody>
      </p:sp>
    </p:spTree>
    <p:extLst>
      <p:ext uri="{BB962C8B-B14F-4D97-AF65-F5344CB8AC3E}">
        <p14:creationId xmlns:p14="http://schemas.microsoft.com/office/powerpoint/2010/main" val="1094594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994F00"/>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A86AB8F3-DC10-D151-82A9-62214A70EA76}"/>
              </a:ext>
            </a:extLst>
          </p:cNvPr>
          <p:cNvGrpSpPr/>
          <p:nvPr userDrawn="1"/>
        </p:nvGrpSpPr>
        <p:grpSpPr>
          <a:xfrm>
            <a:off x="-14936" y="1835812"/>
            <a:ext cx="12221871" cy="4104962"/>
            <a:chOff x="-20105" y="1824238"/>
            <a:chExt cx="12221871" cy="4104962"/>
          </a:xfrm>
        </p:grpSpPr>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8" name="TextBox 7">
            <a:extLst>
              <a:ext uri="{FF2B5EF4-FFF2-40B4-BE49-F238E27FC236}">
                <a16:creationId xmlns:a16="http://schemas.microsoft.com/office/drawing/2014/main" id="{A26F07AA-F93F-7AC3-C593-889AD1BBBD4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16066423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Tree>
    <p:extLst>
      <p:ext uri="{BB962C8B-B14F-4D97-AF65-F5344CB8AC3E}">
        <p14:creationId xmlns:p14="http://schemas.microsoft.com/office/powerpoint/2010/main" val="572368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8466789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27572263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1310995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9221391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accent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F5D8B8"/>
                </a:solidFill>
              </a:rPr>
              <a:t> | </a:t>
            </a:r>
            <a:r>
              <a:rPr lang="en-US" sz="950" spc="10"/>
              <a:t>The science of nature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1" y="6450806"/>
            <a:ext cx="709104" cy="128588"/>
          </a:xfrm>
        </p:spPr>
        <p:txBody>
          <a:bodyPr/>
          <a:lstStyle>
            <a:lvl1pPr>
              <a:defRPr>
                <a:solidFill>
                  <a:schemeClr val="tx1"/>
                </a:solidFill>
              </a:defRPr>
            </a:lvl1pPr>
          </a:lstStyle>
          <a:p>
            <a:fld id="{5BA3E189-2F3A-42E5-B572-3520703B6186}" type="slidenum">
              <a:rPr lang="en-GB" smtClean="0"/>
              <a:pPr/>
              <a:t>‹#›</a:t>
            </a:fld>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tx1"/>
                </a:solidFill>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459129" cy="4296001"/>
          </a:xfrm>
          <a:prstGeom prst="rect">
            <a:avLst/>
          </a:prstGeom>
        </p:spPr>
        <p:txBody>
          <a:bodyPr lIns="0" tIns="0" rIns="0" bIns="0" anchor="t" anchorCtr="0"/>
          <a:lstStyle>
            <a:lvl1pPr>
              <a:spcAft>
                <a:spcPts val="1000"/>
              </a:spcAft>
              <a:defRPr sz="1800" b="0">
                <a:solidFill>
                  <a:schemeClr val="tx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itle Placeholder 1">
            <a:extLst>
              <a:ext uri="{FF2B5EF4-FFF2-40B4-BE49-F238E27FC236}">
                <a16:creationId xmlns:a16="http://schemas.microsoft.com/office/drawing/2014/main" id="{3B5FE36D-56D0-546F-B93B-B0DDB700E6B4}"/>
              </a:ext>
            </a:extLst>
          </p:cNvPr>
          <p:cNvSpPr>
            <a:spLocks noGrp="1"/>
          </p:cNvSpPr>
          <p:nvPr>
            <p:ph type="title" hasCustomPrompt="1"/>
          </p:nvPr>
        </p:nvSpPr>
        <p:spPr>
          <a:xfrm>
            <a:off x="302401" y="302400"/>
            <a:ext cx="5459128" cy="351315"/>
          </a:xfrm>
          <a:prstGeom prst="rect">
            <a:avLst/>
          </a:prstGeom>
        </p:spPr>
        <p:txBody>
          <a:bodyPr vert="horz" lIns="0" tIns="0" rIns="0" bIns="0" rtlCol="0" anchor="t" anchorCtr="0">
            <a:noAutofit/>
          </a:bodyPr>
          <a:lstStyle/>
          <a:p>
            <a:r>
              <a:rPr lang="en-GB"/>
              <a:t>Main title</a:t>
            </a:r>
            <a:endParaRPr lang="en-US"/>
          </a:p>
        </p:txBody>
      </p:sp>
      <p:sp>
        <p:nvSpPr>
          <p:cNvPr id="8" name="Text Placeholder 2">
            <a:extLst>
              <a:ext uri="{FF2B5EF4-FFF2-40B4-BE49-F238E27FC236}">
                <a16:creationId xmlns:a16="http://schemas.microsoft.com/office/drawing/2014/main" id="{8950B000-74DF-E716-4141-77E165273829}"/>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5975890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526168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23316274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CC741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itle Placeholder 1">
            <a:extLst>
              <a:ext uri="{FF2B5EF4-FFF2-40B4-BE49-F238E27FC236}">
                <a16:creationId xmlns:a16="http://schemas.microsoft.com/office/drawing/2014/main" id="{D5E77A42-FE8E-0117-9F3D-0D4BC48AF538}"/>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5" name="Text Placeholder 2">
            <a:extLst>
              <a:ext uri="{FF2B5EF4-FFF2-40B4-BE49-F238E27FC236}">
                <a16:creationId xmlns:a16="http://schemas.microsoft.com/office/drawing/2014/main" id="{34878D24-41FD-280E-30A8-B9492F1181BF}"/>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D902FCCF-C983-0B7D-4E19-892701B1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8967481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994F00"/>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EDF2A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9" name="Title Placeholder 1">
            <a:extLst>
              <a:ext uri="{FF2B5EF4-FFF2-40B4-BE49-F238E27FC236}">
                <a16:creationId xmlns:a16="http://schemas.microsoft.com/office/drawing/2014/main" id="{18B68579-F58C-044B-051A-9C6483A09E7B}"/>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9E4B113-FF64-34F4-D372-3FE59AA12DE7}"/>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
        <p:nvSpPr>
          <p:cNvPr id="11" name="TextBox 10">
            <a:extLst>
              <a:ext uri="{FF2B5EF4-FFF2-40B4-BE49-F238E27FC236}">
                <a16:creationId xmlns:a16="http://schemas.microsoft.com/office/drawing/2014/main" id="{4F9BF8FB-2C07-B3D6-3E10-2ECA7B9F5A5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3397209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34817988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3937256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V-Exosomes">
    <p:bg>
      <p:bgPr>
        <a:gradFill flip="none" rotWithShape="1">
          <a:gsLst>
            <a:gs pos="0">
              <a:srgbClr val="FEECDE"/>
            </a:gs>
            <a:gs pos="100000">
              <a:srgbClr val="F6AB84"/>
            </a:gs>
          </a:gsLst>
          <a:lin ang="2700000" scaled="1"/>
          <a:tileRect/>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A0ACAC-9FBB-0FBD-ED6A-D30EE226A3D5}"/>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7" name="Text Placeholder 6">
            <a:extLst>
              <a:ext uri="{FF2B5EF4-FFF2-40B4-BE49-F238E27FC236}">
                <a16:creationId xmlns:a16="http://schemas.microsoft.com/office/drawing/2014/main" id="{90DAC3EF-43E8-7533-16A5-66FCFFFC1614}"/>
              </a:ext>
            </a:extLst>
          </p:cNvPr>
          <p:cNvSpPr>
            <a:spLocks noGrp="1"/>
          </p:cNvSpPr>
          <p:nvPr>
            <p:ph type="body" sz="quarter" idx="11"/>
          </p:nvPr>
        </p:nvSpPr>
        <p:spPr>
          <a:xfrm>
            <a:off x="472986" y="1058862"/>
            <a:ext cx="3645239" cy="2841393"/>
          </a:xfrm>
        </p:spPr>
        <p:txBody>
          <a:bodyPr/>
          <a:lstStyle>
            <a:lvl1pPr rtl="0">
              <a:lnSpc>
                <a:spcPct val="96429"/>
              </a:lnSpc>
              <a:defRPr b="0" i="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42414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0" y="1"/>
            <a:ext cx="12192011" cy="6858001"/>
          </a:xfrm>
          <a:prstGeom prst="rect">
            <a:avLst/>
          </a:prstGeom>
          <a:noFill/>
          <a:ln>
            <a:noFill/>
          </a:ln>
        </p:spPr>
      </p:pic>
    </p:spTree>
    <p:extLst>
      <p:ext uri="{BB962C8B-B14F-4D97-AF65-F5344CB8AC3E}">
        <p14:creationId xmlns:p14="http://schemas.microsoft.com/office/powerpoint/2010/main" val="29961198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pic>
        <p:nvPicPr>
          <p:cNvPr id="16" name="Google Shape;16;p4"/>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9800" y="-50499"/>
            <a:ext cx="12371600" cy="6959001"/>
          </a:xfrm>
          <a:prstGeom prst="rect">
            <a:avLst/>
          </a:prstGeom>
          <a:noFill/>
          <a:ln>
            <a:noFill/>
          </a:ln>
        </p:spPr>
      </p:pic>
    </p:spTree>
    <p:extLst>
      <p:ext uri="{BB962C8B-B14F-4D97-AF65-F5344CB8AC3E}">
        <p14:creationId xmlns:p14="http://schemas.microsoft.com/office/powerpoint/2010/main" val="20285632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15909948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omente título 1">
  <p:cSld name="Somente título 1">
    <p:spTree>
      <p:nvGrpSpPr>
        <p:cNvPr id="1" name="Shape 38"/>
        <p:cNvGrpSpPr/>
        <p:nvPr/>
      </p:nvGrpSpPr>
      <p:grpSpPr>
        <a:xfrm>
          <a:off x="0" y="0"/>
          <a:ext cx="0" cy="0"/>
          <a:chOff x="0" y="0"/>
          <a:chExt cx="0" cy="0"/>
        </a:xfrm>
      </p:grpSpPr>
      <p:pic>
        <p:nvPicPr>
          <p:cNvPr id="39" name="Google Shape;39;p8"/>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 y="1"/>
            <a:ext cx="12192004" cy="6858001"/>
          </a:xfrm>
          <a:prstGeom prst="rect">
            <a:avLst/>
          </a:prstGeom>
          <a:noFill/>
          <a:ln>
            <a:noFill/>
          </a:ln>
        </p:spPr>
      </p:pic>
      <p:sp>
        <p:nvSpPr>
          <p:cNvPr id="40" name="Google Shape;40;p8"/>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1" name="Google Shape;41;p8"/>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rtl="0">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rtl="0">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rtl="0">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rtl="0">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rtl="0">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rtl="0">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rtl="0">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rtl="0">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rtl="0">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42" name="Google Shape;42;p8"/>
          <p:cNvSpPr txBox="1">
            <a:spLocks noGrp="1"/>
          </p:cNvSpPr>
          <p:nvPr>
            <p:ph type="title" idx="2"/>
          </p:nvPr>
        </p:nvSpPr>
        <p:spPr>
          <a:xfrm>
            <a:off x="365833" y="1220233"/>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0541494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9"/>
          <p:cNvSpPr/>
          <p:nvPr/>
        </p:nvSpPr>
        <p:spPr>
          <a:xfrm>
            <a:off x="0" y="0"/>
            <a:ext cx="4479200" cy="6858000"/>
          </a:xfrm>
          <a:prstGeom prst="rect">
            <a:avLst/>
          </a:prstGeom>
          <a:solidFill>
            <a:srgbClr val="595959"/>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highlight>
                <a:srgbClr val="595959"/>
              </a:highlight>
            </a:endParaRPr>
          </a:p>
        </p:txBody>
      </p:sp>
      <p:sp>
        <p:nvSpPr>
          <p:cNvPr id="45" name="Google Shape;45;p9"/>
          <p:cNvSpPr txBox="1">
            <a:spLocks noGrp="1"/>
          </p:cNvSpPr>
          <p:nvPr>
            <p:ph type="body" idx="1"/>
          </p:nvPr>
        </p:nvSpPr>
        <p:spPr>
          <a:xfrm>
            <a:off x="5819167" y="1337733"/>
            <a:ext cx="5156400" cy="1473200"/>
          </a:xfrm>
          <a:prstGeom prst="rect">
            <a:avLst/>
          </a:prstGeom>
        </p:spPr>
        <p:txBody>
          <a:bodyPr spcFirstLastPara="1" wrap="square" lIns="91425" tIns="91425" rIns="91425" bIns="91425" anchor="t" anchorCtr="0">
            <a:normAutofit/>
          </a:bodyPr>
          <a:lstStyle>
            <a:lvl1pPr marL="609585" lvl="0" indent="-406390" rtl="0">
              <a:spcBef>
                <a:spcPts val="0"/>
              </a:spcBef>
              <a:spcAft>
                <a:spcPts val="0"/>
              </a:spcAft>
              <a:buSzPts val="1200"/>
              <a:buFont typeface="Titillium Web"/>
              <a:buChar char="●"/>
              <a:defRPr sz="1600">
                <a:latin typeface="Titillium Web"/>
                <a:ea typeface="Titillium Web"/>
                <a:cs typeface="Titillium Web"/>
                <a:sym typeface="Titillium Web"/>
              </a:defRPr>
            </a:lvl1pPr>
            <a:lvl2pPr marL="1219170" lvl="1" indent="-406390" rtl="0">
              <a:spcBef>
                <a:spcPts val="0"/>
              </a:spcBef>
              <a:spcAft>
                <a:spcPts val="0"/>
              </a:spcAft>
              <a:buSzPts val="1200"/>
              <a:buFont typeface="Titillium Web"/>
              <a:buChar char="○"/>
              <a:defRPr sz="1600">
                <a:latin typeface="Titillium Web"/>
                <a:ea typeface="Titillium Web"/>
                <a:cs typeface="Titillium Web"/>
                <a:sym typeface="Titillium Web"/>
              </a:defRPr>
            </a:lvl2pPr>
            <a:lvl3pPr marL="1828754" lvl="2" indent="-406390" rtl="0">
              <a:spcBef>
                <a:spcPts val="0"/>
              </a:spcBef>
              <a:spcAft>
                <a:spcPts val="0"/>
              </a:spcAft>
              <a:buSzPts val="1200"/>
              <a:buFont typeface="Titillium Web"/>
              <a:buChar char="■"/>
              <a:defRPr sz="1600">
                <a:latin typeface="Titillium Web"/>
                <a:ea typeface="Titillium Web"/>
                <a:cs typeface="Titillium Web"/>
                <a:sym typeface="Titillium Web"/>
              </a:defRPr>
            </a:lvl3pPr>
            <a:lvl4pPr marL="2438339" lvl="3" indent="-406390" rtl="0">
              <a:spcBef>
                <a:spcPts val="0"/>
              </a:spcBef>
              <a:spcAft>
                <a:spcPts val="0"/>
              </a:spcAft>
              <a:buSzPts val="1200"/>
              <a:buFont typeface="Titillium Web"/>
              <a:buChar char="●"/>
              <a:defRPr sz="1600">
                <a:latin typeface="Titillium Web"/>
                <a:ea typeface="Titillium Web"/>
                <a:cs typeface="Titillium Web"/>
                <a:sym typeface="Titillium Web"/>
              </a:defRPr>
            </a:lvl4pPr>
            <a:lvl5pPr marL="3047924" lvl="4" indent="-406390" rtl="0">
              <a:spcBef>
                <a:spcPts val="0"/>
              </a:spcBef>
              <a:spcAft>
                <a:spcPts val="0"/>
              </a:spcAft>
              <a:buSzPts val="1200"/>
              <a:buFont typeface="Titillium Web"/>
              <a:buChar char="○"/>
              <a:defRPr sz="1600">
                <a:latin typeface="Titillium Web"/>
                <a:ea typeface="Titillium Web"/>
                <a:cs typeface="Titillium Web"/>
                <a:sym typeface="Titillium Web"/>
              </a:defRPr>
            </a:lvl5pPr>
            <a:lvl6pPr marL="3657509" lvl="5" indent="-406390" rtl="0">
              <a:spcBef>
                <a:spcPts val="0"/>
              </a:spcBef>
              <a:spcAft>
                <a:spcPts val="0"/>
              </a:spcAft>
              <a:buSzPts val="1200"/>
              <a:buFont typeface="Titillium Web"/>
              <a:buChar char="■"/>
              <a:defRPr sz="1600">
                <a:latin typeface="Titillium Web"/>
                <a:ea typeface="Titillium Web"/>
                <a:cs typeface="Titillium Web"/>
                <a:sym typeface="Titillium Web"/>
              </a:defRPr>
            </a:lvl6pPr>
            <a:lvl7pPr marL="4267093" lvl="6" indent="-406390" rtl="0">
              <a:spcBef>
                <a:spcPts val="0"/>
              </a:spcBef>
              <a:spcAft>
                <a:spcPts val="0"/>
              </a:spcAft>
              <a:buSzPts val="1200"/>
              <a:buFont typeface="Titillium Web"/>
              <a:buChar char="●"/>
              <a:defRPr sz="1600">
                <a:latin typeface="Titillium Web"/>
                <a:ea typeface="Titillium Web"/>
                <a:cs typeface="Titillium Web"/>
                <a:sym typeface="Titillium Web"/>
              </a:defRPr>
            </a:lvl7pPr>
            <a:lvl8pPr marL="4876678" lvl="7" indent="-406390" rtl="0">
              <a:spcBef>
                <a:spcPts val="0"/>
              </a:spcBef>
              <a:spcAft>
                <a:spcPts val="0"/>
              </a:spcAft>
              <a:buSzPts val="1200"/>
              <a:buFont typeface="Titillium Web"/>
              <a:buChar char="○"/>
              <a:defRPr sz="1600">
                <a:latin typeface="Titillium Web"/>
                <a:ea typeface="Titillium Web"/>
                <a:cs typeface="Titillium Web"/>
                <a:sym typeface="Titillium Web"/>
              </a:defRPr>
            </a:lvl8pPr>
            <a:lvl9pPr marL="5486263" lvl="8" indent="-406390" rtl="0">
              <a:spcBef>
                <a:spcPts val="0"/>
              </a:spcBef>
              <a:spcAft>
                <a:spcPts val="0"/>
              </a:spcAft>
              <a:buSzPts val="1200"/>
              <a:buFont typeface="Titillium Web"/>
              <a:buChar char="■"/>
              <a:defRPr sz="1600">
                <a:latin typeface="Titillium Web"/>
                <a:ea typeface="Titillium Web"/>
                <a:cs typeface="Titillium Web"/>
                <a:sym typeface="Titillium Web"/>
              </a:defRPr>
            </a:lvl9pPr>
          </a:lstStyle>
          <a:p>
            <a:endParaRPr/>
          </a:p>
        </p:txBody>
      </p:sp>
      <p:sp>
        <p:nvSpPr>
          <p:cNvPr id="46" name="Google Shape;46;p9"/>
          <p:cNvSpPr txBox="1">
            <a:spLocks noGrp="1"/>
          </p:cNvSpPr>
          <p:nvPr>
            <p:ph type="title"/>
          </p:nvPr>
        </p:nvSpPr>
        <p:spPr>
          <a:xfrm>
            <a:off x="679800" y="2504433"/>
            <a:ext cx="3119600" cy="14140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FD000"/>
              </a:buClr>
              <a:buSzPts val="2000"/>
              <a:buFont typeface="Titillium Web"/>
              <a:buNone/>
              <a:defRPr sz="2667"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7" name="Google Shape;47;p9"/>
          <p:cNvSpPr txBox="1">
            <a:spLocks noGrp="1"/>
          </p:cNvSpPr>
          <p:nvPr>
            <p:ph type="title" idx="2"/>
          </p:nvPr>
        </p:nvSpPr>
        <p:spPr>
          <a:xfrm>
            <a:off x="679800" y="3918433"/>
            <a:ext cx="3119600" cy="798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1400"/>
              <a:buFont typeface="Titillium Web"/>
              <a:buNone/>
              <a:defRPr sz="1867">
                <a:solidFill>
                  <a:schemeClr val="lt1"/>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8" name="Google Shape;48;p9"/>
          <p:cNvSpPr txBox="1">
            <a:spLocks noGrp="1"/>
          </p:cNvSpPr>
          <p:nvPr>
            <p:ph type="title" idx="3"/>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2"/>
              </a:buClr>
              <a:buSzPts val="1000"/>
              <a:buFont typeface="Titillium Web"/>
              <a:buNone/>
              <a:defRPr sz="1333">
                <a:solidFill>
                  <a:schemeClr val="lt2"/>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322848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92895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76956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6719148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63525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37232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44737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654410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1053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20195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70101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3104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91076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03254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374455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95808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30430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77714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71717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3435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5AB4CF8-E204-44F1-8FC6-9604A88AC8E2}"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22231685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4372567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0028570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084530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676070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243627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8984851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58944984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160050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796590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237628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8440522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9574999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097479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771063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646376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2747732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6383209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7161928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707760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3455111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765159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336890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82969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048411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556919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15908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53072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744820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28939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893381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5070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51654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84563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04428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51820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663675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37682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rgbClr val="08433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73418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81009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695275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08175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181145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03805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323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5457041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96705985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2892395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775584"/>
            <a:ext cx="7152920" cy="784830"/>
          </a:xfrm>
          <a:prstGeom prst="rect">
            <a:avLst/>
          </a:prstGeom>
          <a:noFill/>
        </p:spPr>
        <p:txBody>
          <a:bodyPr wrap="none" rtlCol="0">
            <a:spAutoFit/>
          </a:bodyPr>
          <a:lstStyle/>
          <a:p>
            <a:r>
              <a:rPr lang="en-GB" sz="4500" b="1">
                <a:solidFill>
                  <a:schemeClr val="bg1"/>
                </a:solidFill>
                <a:latin typeface="DM Sans 14pt" pitchFamily="2" charset="77"/>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765329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Title and 6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38991D9-BB38-4AD7-B2DA-9B93896D978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07"/>
          <a:stretch/>
        </p:blipFill>
        <p:spPr>
          <a:xfrm>
            <a:off x="8216963" y="1317584"/>
            <a:ext cx="3664050" cy="3109954"/>
          </a:xfrm>
          <a:prstGeom prst="rect">
            <a:avLst/>
          </a:prstGeom>
        </p:spPr>
      </p:pic>
      <p:pic>
        <p:nvPicPr>
          <p:cNvPr id="3" name="Picture 2">
            <a:extLst>
              <a:ext uri="{FF2B5EF4-FFF2-40B4-BE49-F238E27FC236}">
                <a16:creationId xmlns:a16="http://schemas.microsoft.com/office/drawing/2014/main" id="{04F89976-B2DE-3D48-11CD-C97F2F4AB9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55"/>
          <a:stretch/>
        </p:blipFill>
        <p:spPr>
          <a:xfrm>
            <a:off x="4259999" y="1341437"/>
            <a:ext cx="3672001" cy="3076575"/>
          </a:xfrm>
          <a:prstGeom prst="rect">
            <a:avLst/>
          </a:prstGeom>
        </p:spPr>
      </p:pic>
      <p:pic>
        <p:nvPicPr>
          <p:cNvPr id="11" name="Picture 10">
            <a:extLst>
              <a:ext uri="{FF2B5EF4-FFF2-40B4-BE49-F238E27FC236}">
                <a16:creationId xmlns:a16="http://schemas.microsoft.com/office/drawing/2014/main" id="{85FFC29F-F6E0-7B21-1276-5D54729EE2C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2400" y="1341439"/>
            <a:ext cx="3672001" cy="308725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3670801"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399" y="5028586"/>
            <a:ext cx="3670801"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668152"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67080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799" y="4572000"/>
            <a:ext cx="3670799"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799" y="5028585"/>
            <a:ext cx="3670799"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Rectangle 16">
            <a:extLst>
              <a:ext uri="{FF2B5EF4-FFF2-40B4-BE49-F238E27FC236}">
                <a16:creationId xmlns:a16="http://schemas.microsoft.com/office/drawing/2014/main" id="{FA0ED5CD-E32D-067B-6EF6-EB2490FE57EB}"/>
              </a:ext>
            </a:extLst>
          </p:cNvPr>
          <p:cNvSpPr/>
          <p:nvPr/>
        </p:nvSpPr>
        <p:spPr>
          <a:xfrm>
            <a:off x="298436" y="1341437"/>
            <a:ext cx="3672001" cy="308610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18" name="Rectangle 17">
            <a:extLst>
              <a:ext uri="{FF2B5EF4-FFF2-40B4-BE49-F238E27FC236}">
                <a16:creationId xmlns:a16="http://schemas.microsoft.com/office/drawing/2014/main" id="{A9B90052-DFA5-A60C-F006-43913B623263}"/>
              </a:ext>
            </a:extLst>
          </p:cNvPr>
          <p:cNvSpPr/>
          <p:nvPr/>
        </p:nvSpPr>
        <p:spPr>
          <a:xfrm>
            <a:off x="4257037" y="1341437"/>
            <a:ext cx="3672001" cy="3086101"/>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19" name="Rectangle 18">
            <a:extLst>
              <a:ext uri="{FF2B5EF4-FFF2-40B4-BE49-F238E27FC236}">
                <a16:creationId xmlns:a16="http://schemas.microsoft.com/office/drawing/2014/main" id="{A0FF6D4B-86AD-903C-E90B-F3D9915FF9D6}"/>
              </a:ext>
            </a:extLst>
          </p:cNvPr>
          <p:cNvSpPr/>
          <p:nvPr/>
        </p:nvSpPr>
        <p:spPr>
          <a:xfrm>
            <a:off x="8218799" y="1334348"/>
            <a:ext cx="3672001" cy="3074175"/>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20" name="Rectangle 19">
            <a:extLst>
              <a:ext uri="{FF2B5EF4-FFF2-40B4-BE49-F238E27FC236}">
                <a16:creationId xmlns:a16="http://schemas.microsoft.com/office/drawing/2014/main" id="{529BEBD4-8CAD-8670-1A74-1C34B0790994}"/>
              </a:ext>
            </a:extLst>
          </p:cNvPr>
          <p:cNvSpPr/>
          <p:nvPr/>
        </p:nvSpPr>
        <p:spPr>
          <a:xfrm>
            <a:off x="10930270"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2">
            <a:extLst>
              <a:ext uri="{FF2B5EF4-FFF2-40B4-BE49-F238E27FC236}">
                <a16:creationId xmlns:a16="http://schemas.microsoft.com/office/drawing/2014/main" id="{468939D0-6FB8-DD9A-A37D-379BCA06D455}"/>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itle 1">
            <a:extLst>
              <a:ext uri="{FF2B5EF4-FFF2-40B4-BE49-F238E27FC236}">
                <a16:creationId xmlns:a16="http://schemas.microsoft.com/office/drawing/2014/main" id="{52E69418-1C02-3A7D-4434-3A1A2E9AC6CE}"/>
              </a:ext>
            </a:extLst>
          </p:cNvPr>
          <p:cNvSpPr>
            <a:spLocks noGrp="1"/>
          </p:cNvSpPr>
          <p:nvPr>
            <p:ph type="title"/>
          </p:nvPr>
        </p:nvSpPr>
        <p:spPr>
          <a:xfrm>
            <a:off x="302400" y="302400"/>
            <a:ext cx="11591925" cy="303211"/>
          </a:xfrm>
        </p:spPr>
        <p:txBody>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255780460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Large quote divider v2">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305080" y="1125446"/>
            <a:ext cx="10964636" cy="2969476"/>
          </a:xfrm>
        </p:spPr>
        <p:txBody>
          <a:bodyPr anchor="b"/>
          <a:lstStyle>
            <a:lvl1pPr algn="l">
              <a:lnSpc>
                <a:spcPct val="100000"/>
              </a:lnSpc>
              <a:defRPr sz="4600" b="0"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300591" y="5221356"/>
            <a:ext cx="9650412" cy="543342"/>
          </a:xfrm>
        </p:spPr>
        <p:txBody>
          <a:bodyPr/>
          <a:lstStyle>
            <a:lvl1pPr marL="0" indent="0" algn="l">
              <a:spcAft>
                <a:spcPts val="1600"/>
              </a:spcAft>
              <a:buNone/>
              <a:defRPr sz="3200" b="0" cap="none"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4FFB6EB7-8DC5-3746-98D4-A52A2650E23F}" type="datetime1">
              <a:rPr lang="en-GB" smtClean="0"/>
              <a:t>14/10/2026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777101384"/>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AD080-85D8-8A9D-DAD1-8B180B868947}"/>
              </a:ext>
            </a:extLst>
          </p:cNvPr>
          <p:cNvSpPr>
            <a:spLocks noGrp="1"/>
          </p:cNvSpPr>
          <p:nvPr>
            <p:ph type="dt" sz="half" idx="10"/>
          </p:nvPr>
        </p:nvSpPr>
        <p:spPr/>
        <p:txBody>
          <a:bodyPr/>
          <a:lstStyle/>
          <a:p>
            <a:fld id="{DD022150-9AEC-F142-BD2D-05832B07AF68}" type="datetime1">
              <a:rPr lang="en-GB" smtClean="0"/>
              <a:t>14/10/2026</a:t>
            </a:fld>
            <a:endParaRPr lang="en-GB"/>
          </a:p>
        </p:txBody>
      </p:sp>
      <p:sp>
        <p:nvSpPr>
          <p:cNvPr id="3" name="Footer Placeholder 2">
            <a:extLst>
              <a:ext uri="{FF2B5EF4-FFF2-40B4-BE49-F238E27FC236}">
                <a16:creationId xmlns:a16="http://schemas.microsoft.com/office/drawing/2014/main" id="{DC51BC0C-1780-FE99-55F5-B537DFA9384E}"/>
              </a:ext>
            </a:extLst>
          </p:cNvPr>
          <p:cNvSpPr>
            <a:spLocks noGrp="1"/>
          </p:cNvSpPr>
          <p:nvPr>
            <p:ph type="ftr" sz="quarter" idx="11"/>
          </p:nvPr>
        </p:nvSpPr>
        <p:spPr/>
        <p:txBody>
          <a:bodyPr/>
          <a:lstStyle/>
          <a:p>
            <a:r>
              <a:rPr lang="en-GB"/>
              <a:t>Presentation title here</a:t>
            </a:r>
          </a:p>
        </p:txBody>
      </p:sp>
      <p:sp>
        <p:nvSpPr>
          <p:cNvPr id="4" name="Slide Number Placeholder 3">
            <a:extLst>
              <a:ext uri="{FF2B5EF4-FFF2-40B4-BE49-F238E27FC236}">
                <a16:creationId xmlns:a16="http://schemas.microsoft.com/office/drawing/2014/main" id="{183EDBCF-132C-3301-2215-822B13A8226F}"/>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6660780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4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959599E-A573-4C31-A1A1-2D003CF4D86E}" type="slidenum">
              <a:rPr lang="en-US" smtClean="0"/>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blipFill dpi="0" rotWithShape="1">
            <a:blip r:embed="rId4"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a:xfrm>
            <a:off x="302401" y="302400"/>
            <a:ext cx="10825848" cy="303211"/>
          </a:xfrm>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consectetur adipiscing elit. Fusce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tristique </a:t>
            </a:r>
            <a:r>
              <a:rPr lang="en-US" err="1"/>
              <a:t>augue</a:t>
            </a:r>
            <a:r>
              <a:rPr lang="en-US"/>
              <a:t> sit </a:t>
            </a:r>
            <a:r>
              <a:rPr lang="en-US" err="1"/>
              <a:t>amet</a:t>
            </a:r>
            <a:r>
              <a:rPr lang="en-US"/>
              <a:t> magna </a:t>
            </a:r>
            <a:r>
              <a:rPr lang="en-US" err="1"/>
              <a:t>commodo</a:t>
            </a:r>
            <a:r>
              <a:rPr lang="en-US"/>
              <a:t>.</a:t>
            </a:r>
          </a:p>
        </p:txBody>
      </p:sp>
    </p:spTree>
    <p:extLst>
      <p:ext uri="{BB962C8B-B14F-4D97-AF65-F5344CB8AC3E}">
        <p14:creationId xmlns:p14="http://schemas.microsoft.com/office/powerpoint/2010/main" val="296857099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419226747"/>
      </p:ext>
    </p:extLst>
  </p:cSld>
  <p:clrMapOvr>
    <a:masterClrMapping/>
  </p:clrMapOvr>
  <p:transition spd="slow">
    <p:wipe dir="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1" y="936877"/>
            <a:ext cx="11258863" cy="369332"/>
          </a:xfrm>
          <a:prstGeom prst="rect">
            <a:avLst/>
          </a:prstGeom>
        </p:spPr>
        <p:txBody>
          <a:bodyPr lIns="0" tIns="0" rIns="0" bIns="0"/>
          <a:lstStyle>
            <a:lvl1pPr marL="0" indent="0">
              <a:lnSpc>
                <a:spcPct val="90000"/>
              </a:lnSpc>
              <a:spcAft>
                <a:spcPts val="0"/>
              </a:spcAft>
              <a:buNone/>
              <a:defRPr sz="2400" b="0" i="0">
                <a:solidFill>
                  <a:schemeClr val="bg1"/>
                </a:solidFill>
                <a:latin typeface="DM Sans 14pt"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1" y="468000"/>
            <a:ext cx="11258863" cy="492443"/>
          </a:xfrm>
          <a:prstGeom prst="rect">
            <a:avLst/>
          </a:prstGeom>
        </p:spPr>
        <p:txBody>
          <a:bodyPr wrap="square" lIns="0" tIns="0" rIns="0" bIns="0" anchor="t" anchorCtr="0">
            <a:spAutoFit/>
          </a:bodyPr>
          <a:lstStyle>
            <a:lvl1pPr algn="l">
              <a:defRPr sz="3200" b="0" i="0">
                <a:solidFill>
                  <a:schemeClr val="bg1"/>
                </a:solidFill>
                <a:latin typeface="DM Sans 14pt" pitchFamily="2" charset="77"/>
              </a:defRPr>
            </a:lvl1pPr>
          </a:lstStyle>
          <a:p>
            <a:r>
              <a:rPr lang="en-US" noProof="0"/>
              <a:t>Header</a:t>
            </a:r>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1"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0" b="0" i="0" smtClean="0">
                <a:solidFill>
                  <a:schemeClr val="bg1"/>
                </a:solidFill>
                <a:latin typeface="DM Sans 14pt" pitchFamily="2" charset="77"/>
              </a:rPr>
              <a:pPr/>
              <a:t>‹#›</a:t>
            </a:fld>
            <a:endParaRPr lang="en-US" sz="800" b="0" i="0">
              <a:solidFill>
                <a:schemeClr val="bg1"/>
              </a:solidFill>
              <a:latin typeface="DM Sans 14pt" pitchFamily="2" charset="77"/>
            </a:endParaRPr>
          </a:p>
        </p:txBody>
      </p:sp>
    </p:spTree>
    <p:extLst>
      <p:ext uri="{BB962C8B-B14F-4D97-AF65-F5344CB8AC3E}">
        <p14:creationId xmlns:p14="http://schemas.microsoft.com/office/powerpoint/2010/main" val="155642506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userDrawn="1">
  <p:cSld name="1_Table of Contents">
    <p:spTree>
      <p:nvGrpSpPr>
        <p:cNvPr id="1" name=""/>
        <p:cNvGrpSpPr/>
        <p:nvPr/>
      </p:nvGrpSpPr>
      <p:grpSpPr>
        <a:xfrm>
          <a:off x="0" y="0"/>
          <a:ext cx="0" cy="0"/>
          <a:chOff x="0" y="0"/>
          <a:chExt cx="0" cy="0"/>
        </a:xfrm>
      </p:grpSpPr>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723057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theme" Target="../theme/theme2.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image" Target="../media/image1.svg"/><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theme" Target="../theme/theme4.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9" Type="http://schemas.openxmlformats.org/officeDocument/2006/relationships/slideLayout" Target="../slideLayouts/slideLayout104.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34" Type="http://schemas.openxmlformats.org/officeDocument/2006/relationships/slideLayout" Target="../slideLayouts/slideLayout99.xml"/><Relationship Id="rId42" Type="http://schemas.openxmlformats.org/officeDocument/2006/relationships/slideLayout" Target="../slideLayouts/slideLayout107.xml"/><Relationship Id="rId47" Type="http://schemas.openxmlformats.org/officeDocument/2006/relationships/image" Target="../media/image7.png"/><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slideLayout" Target="../slideLayouts/slideLayout98.xml"/><Relationship Id="rId38" Type="http://schemas.openxmlformats.org/officeDocument/2006/relationships/slideLayout" Target="../slideLayouts/slideLayout103.xml"/><Relationship Id="rId46"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29" Type="http://schemas.openxmlformats.org/officeDocument/2006/relationships/slideLayout" Target="../slideLayouts/slideLayout94.xml"/><Relationship Id="rId41" Type="http://schemas.openxmlformats.org/officeDocument/2006/relationships/slideLayout" Target="../slideLayouts/slideLayout106.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37" Type="http://schemas.openxmlformats.org/officeDocument/2006/relationships/slideLayout" Target="../slideLayouts/slideLayout102.xml"/><Relationship Id="rId40" Type="http://schemas.openxmlformats.org/officeDocument/2006/relationships/slideLayout" Target="../slideLayouts/slideLayout105.xml"/><Relationship Id="rId45" Type="http://schemas.openxmlformats.org/officeDocument/2006/relationships/slideLayout" Target="../slideLayouts/slideLayout110.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36" Type="http://schemas.openxmlformats.org/officeDocument/2006/relationships/slideLayout" Target="../slideLayouts/slideLayout101.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31" Type="http://schemas.openxmlformats.org/officeDocument/2006/relationships/slideLayout" Target="../slideLayouts/slideLayout96.xml"/><Relationship Id="rId44" Type="http://schemas.openxmlformats.org/officeDocument/2006/relationships/slideLayout" Target="../slideLayouts/slideLayout109.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35" Type="http://schemas.openxmlformats.org/officeDocument/2006/relationships/slideLayout" Target="../slideLayouts/slideLayout100.xml"/><Relationship Id="rId43" Type="http://schemas.openxmlformats.org/officeDocument/2006/relationships/slideLayout" Target="../slideLayouts/slideLayout10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image" Target="../media/image7.png"/><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1881740168"/>
      </p:ext>
    </p:extLst>
  </p:cSld>
  <p:clrMap bg1="lt1" tx1="dk1" bg2="lt2" tx2="dk2" accent1="accent1" accent2="accent2" accent3="accent3" accent4="accent4" accent5="accent5" accent6="accent6" hlink="hlink" folHlink="folHlink"/>
  <p:sldLayoutIdLst>
    <p:sldLayoutId id="2147483964" r:id="rId1"/>
    <p:sldLayoutId id="2147483966" r:id="rId2"/>
    <p:sldLayoutId id="2147483967" r:id="rId3"/>
    <p:sldLayoutId id="2147483973" r:id="rId4"/>
    <p:sldLayoutId id="2147483975" r:id="rId5"/>
    <p:sldLayoutId id="2147483976" r:id="rId6"/>
    <p:sldLayoutId id="2147483978" r:id="rId7"/>
    <p:sldLayoutId id="2147483979" r:id="rId8"/>
    <p:sldLayoutId id="2147483981" r:id="rId9"/>
    <p:sldLayoutId id="2147483982" r:id="rId10"/>
    <p:sldLayoutId id="2147483985" r:id="rId11"/>
    <p:sldLayoutId id="2147483986" r:id="rId12"/>
    <p:sldLayoutId id="2147484005" r:id="rId13"/>
    <p:sldLayoutId id="2147484032" r:id="rId14"/>
    <p:sldLayoutId id="2147484034" r:id="rId15"/>
    <p:sldLayoutId id="2147484035" r:id="rId16"/>
    <p:sldLayoutId id="2147484151" r:id="rId17"/>
    <p:sldLayoutId id="2147484025" r:id="rId18"/>
    <p:sldLayoutId id="2147484038" r:id="rId19"/>
    <p:sldLayoutId id="2147484040" r:id="rId20"/>
    <p:sldLayoutId id="2147484041" r:id="rId21"/>
    <p:sldLayoutId id="2147484042" r:id="rId22"/>
    <p:sldLayoutId id="2147484043" r:id="rId23"/>
    <p:sldLayoutId id="2147484044" r:id="rId24"/>
    <p:sldLayoutId id="2147484045" r:id="rId25"/>
    <p:sldLayoutId id="2147484046" r:id="rId26"/>
    <p:sldLayoutId id="2147484047" r:id="rId27"/>
    <p:sldLayoutId id="2147484048" r:id="rId28"/>
    <p:sldLayoutId id="2147484049" r:id="rId29"/>
    <p:sldLayoutId id="2147484050" r:id="rId30"/>
    <p:sldLayoutId id="2147484051" r:id="rId31"/>
    <p:sldLayoutId id="2147484052" r:id="rId32"/>
    <p:sldLayoutId id="2147484053" r:id="rId33"/>
    <p:sldLayoutId id="2147484054" r:id="rId34"/>
    <p:sldLayoutId id="2147484055" r:id="rId35"/>
    <p:sldLayoutId id="2147484057" r:id="rId36"/>
    <p:sldLayoutId id="2147484058" r:id="rId37"/>
    <p:sldLayoutId id="2147484059" r:id="rId38"/>
    <p:sldLayoutId id="2147484060" r:id="rId39"/>
    <p:sldLayoutId id="2147484062" r:id="rId40"/>
    <p:sldLayoutId id="2147484063" r:id="rId41"/>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2949893262"/>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92727561"/>
      </p:ext>
    </p:extLst>
  </p:cSld>
  <p:clrMap bg1="lt1" tx1="dk1" bg2="lt2" tx2="dk2" accent1="accent1" accent2="accent2" accent3="accent3" accent4="accent4" accent5="accent5" accent6="accent6" hlink="hlink" folHlink="folHlink"/>
  <p:sldLayoutIdLst>
    <p:sldLayoutId id="2147484066"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1" kern="0" spc="0" baseline="0">
          <a:solidFill>
            <a:schemeClr val="tx2"/>
          </a:solidFill>
          <a:latin typeface="Lora"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2"/>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2"/>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2"/>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1580010389"/>
      </p:ext>
    </p:extLst>
  </p:cSld>
  <p:clrMap bg1="lt1" tx1="dk1" bg2="dk2" tx2="lt2" accent1="accent1" accent2="accent2" accent3="accent3" accent4="accent4" accent5="accent5" accent6="accent6" hlink="hlink" folHlink="folHlink"/>
  <p:sldLayoutIdLst>
    <p:sldLayoutId id="2147484068" r:id="rId1"/>
    <p:sldLayoutId id="2147484069" r:id="rId2"/>
    <p:sldLayoutId id="2147484071" r:id="rId3"/>
    <p:sldLayoutId id="2147484072" r:id="rId4"/>
    <p:sldLayoutId id="2147484073" r:id="rId5"/>
    <p:sldLayoutId id="214748407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4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020817259"/>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 id="2147484090" r:id="rId15"/>
    <p:sldLayoutId id="2147484091" r:id="rId16"/>
    <p:sldLayoutId id="2147484092" r:id="rId17"/>
    <p:sldLayoutId id="2147484093" r:id="rId18"/>
    <p:sldLayoutId id="2147484094" r:id="rId19"/>
    <p:sldLayoutId id="2147484095" r:id="rId20"/>
    <p:sldLayoutId id="2147484096" r:id="rId21"/>
    <p:sldLayoutId id="2147484097" r:id="rId22"/>
    <p:sldLayoutId id="2147484098" r:id="rId23"/>
    <p:sldLayoutId id="2147484099" r:id="rId24"/>
    <p:sldLayoutId id="2147484100" r:id="rId25"/>
    <p:sldLayoutId id="2147484101" r:id="rId26"/>
    <p:sldLayoutId id="2147484102" r:id="rId27"/>
    <p:sldLayoutId id="2147484103" r:id="rId28"/>
    <p:sldLayoutId id="2147484104" r:id="rId29"/>
    <p:sldLayoutId id="2147484105" r:id="rId30"/>
    <p:sldLayoutId id="2147484106" r:id="rId31"/>
    <p:sldLayoutId id="2147484107" r:id="rId32"/>
    <p:sldLayoutId id="2147484108" r:id="rId33"/>
    <p:sldLayoutId id="2147484109" r:id="rId34"/>
    <p:sldLayoutId id="2147484110" r:id="rId35"/>
    <p:sldLayoutId id="2147484111" r:id="rId36"/>
    <p:sldLayoutId id="2147484112" r:id="rId37"/>
    <p:sldLayoutId id="2147484113" r:id="rId38"/>
    <p:sldLayoutId id="2147484114" r:id="rId39"/>
    <p:sldLayoutId id="2147484115" r:id="rId40"/>
    <p:sldLayoutId id="2147484116" r:id="rId41"/>
    <p:sldLayoutId id="2147484117" r:id="rId42"/>
    <p:sldLayoutId id="2147484118" r:id="rId43"/>
    <p:sldLayoutId id="2147484119" r:id="rId44"/>
    <p:sldLayoutId id="2147484120" r:id="rId45"/>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446380531"/>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 id="2147484141" r:id="rId20"/>
    <p:sldLayoutId id="2147484142" r:id="rId21"/>
    <p:sldLayoutId id="2147484143" r:id="rId22"/>
    <p:sldLayoutId id="2147484144" r:id="rId23"/>
    <p:sldLayoutId id="2147484145" r:id="rId24"/>
    <p:sldLayoutId id="2147484146" r:id="rId25"/>
    <p:sldLayoutId id="2147484147" r:id="rId26"/>
    <p:sldLayoutId id="2147484148" r:id="rId27"/>
    <p:sldLayoutId id="2147484149" r:id="rId28"/>
    <p:sldLayoutId id="2147484150" r:id="rId2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3.xml"/><Relationship Id="rId1" Type="http://schemas.openxmlformats.org/officeDocument/2006/relationships/slideLayout" Target="../slideLayouts/slideLayout43.xml"/><Relationship Id="rId6" Type="http://schemas.openxmlformats.org/officeDocument/2006/relationships/slide" Target="slide17.xml"/><Relationship Id="rId5" Type="http://schemas.openxmlformats.org/officeDocument/2006/relationships/image" Target="../media/image19.jpeg"/><Relationship Id="rId4" Type="http://schemas.openxmlformats.org/officeDocument/2006/relationships/slide" Target="slide50.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9.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hyperlink" Target="https://clicktime.symantec.com/15t5ej842CtcXHtxoYeDT?h=GpVJvZVzffkcqiL7GnCAKgM34C-SjQXIPCJqe4eJeuM=&amp;u=https://worldwide.espacenet.com/patent/search?q%3Dpn%253DWO2022201066A1" TargetMode="External"/><Relationship Id="rId7" Type="http://schemas.openxmlformats.org/officeDocument/2006/relationships/image" Target="../media/image40.jpeg"/><Relationship Id="rId2" Type="http://schemas.openxmlformats.org/officeDocument/2006/relationships/hyperlink" Target="https://clicktime.symantec.com/15t5ZtvmZbD27M53FzF4q?h=e3Y1VCo2NQjEHkjEYXMFLsNbCHff4hW-b9qXj6zNbCg=&amp;u=https://worldwide.espacenet.com/patent/search?q%3Dpn%253DWO2022157726A1" TargetMode="External"/><Relationship Id="rId1" Type="http://schemas.openxmlformats.org/officeDocument/2006/relationships/slideLayout" Target="../slideLayouts/slideLayout24.xml"/><Relationship Id="rId6" Type="http://schemas.openxmlformats.org/officeDocument/2006/relationships/image" Target="../media/image39.jpeg"/><Relationship Id="rId5" Type="http://schemas.openxmlformats.org/officeDocument/2006/relationships/image" Target="../media/image38.jpeg"/><Relationship Id="rId10" Type="http://schemas.openxmlformats.org/officeDocument/2006/relationships/image" Target="../media/image5.svg"/><Relationship Id="rId4" Type="http://schemas.openxmlformats.org/officeDocument/2006/relationships/image" Target="../media/image37.png"/><Relationship Id="rId9"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jpeg"/><Relationship Id="rId1" Type="http://schemas.openxmlformats.org/officeDocument/2006/relationships/slideLayout" Target="../slideLayouts/slideLayout59.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media" Target="../media/media2.mp4"/><Relationship Id="rId7" Type="http://schemas.openxmlformats.org/officeDocument/2006/relationships/image" Target="../media/image4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7.xml"/><Relationship Id="rId5" Type="http://schemas.openxmlformats.org/officeDocument/2006/relationships/slideLayout" Target="../slideLayouts/slideLayout24.xml"/><Relationship Id="rId4" Type="http://schemas.openxmlformats.org/officeDocument/2006/relationships/video" Target="../media/media2.mp4"/></Relationships>
</file>

<file path=ppt/slides/_rels/slide1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microsoft.com/office/2007/relationships/hdphoto" Target="../media/hdphoto5.wdp"/><Relationship Id="rId5" Type="http://schemas.openxmlformats.org/officeDocument/2006/relationships/image" Target="../media/image52.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57.svg"/><Relationship Id="rId7"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sv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64.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9.xml"/><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svg"/><Relationship Id="rId1" Type="http://schemas.openxmlformats.org/officeDocument/2006/relationships/slideLayout" Target="../slideLayouts/slideLayout18.xml"/><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sv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3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3.png"/><Relationship Id="rId12" Type="http://schemas.microsoft.com/office/2007/relationships/hdphoto" Target="../media/hdphoto12.wdp"/><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microsoft.com/office/2007/relationships/hdphoto" Target="../media/hdphoto9.wdp"/><Relationship Id="rId11" Type="http://schemas.openxmlformats.org/officeDocument/2006/relationships/image" Target="../media/image85.png"/><Relationship Id="rId5" Type="http://schemas.openxmlformats.org/officeDocument/2006/relationships/image" Target="../media/image82.png"/><Relationship Id="rId15" Type="http://schemas.openxmlformats.org/officeDocument/2006/relationships/image" Target="../media/image79.png"/><Relationship Id="rId10" Type="http://schemas.microsoft.com/office/2007/relationships/hdphoto" Target="../media/hdphoto11.wdp"/><Relationship Id="rId4" Type="http://schemas.microsoft.com/office/2007/relationships/hdphoto" Target="../media/hdphoto8.wdp"/><Relationship Id="rId9" Type="http://schemas.openxmlformats.org/officeDocument/2006/relationships/image" Target="../media/image84.png"/><Relationship Id="rId14" Type="http://schemas.microsoft.com/office/2007/relationships/hdphoto" Target="../media/hdphoto13.wdp"/></Relationships>
</file>

<file path=ppt/slides/_rels/slide33.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chart" Target="../charts/chart2.xml"/><Relationship Id="rId7" Type="http://schemas.openxmlformats.org/officeDocument/2006/relationships/image" Target="../media/image88.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microsoft.com/office/2007/relationships/hdphoto" Target="../media/hdphoto14.wdp"/><Relationship Id="rId11" Type="http://schemas.openxmlformats.org/officeDocument/2006/relationships/image" Target="../media/image79.png"/><Relationship Id="rId5" Type="http://schemas.openxmlformats.org/officeDocument/2006/relationships/image" Target="../media/image87.png"/><Relationship Id="rId10" Type="http://schemas.microsoft.com/office/2007/relationships/hdphoto" Target="../media/hdphoto16.wdp"/><Relationship Id="rId4" Type="http://schemas.openxmlformats.org/officeDocument/2006/relationships/chart" Target="../charts/chart3.xml"/><Relationship Id="rId9" Type="http://schemas.openxmlformats.org/officeDocument/2006/relationships/image" Target="../media/image89.png"/></Relationships>
</file>

<file path=ppt/slides/_rels/slide34.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chart" Target="../charts/chart4.xml"/><Relationship Id="rId7" Type="http://schemas.openxmlformats.org/officeDocument/2006/relationships/image" Target="../media/image9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microsoft.com/office/2007/relationships/hdphoto" Target="../media/hdphoto17.wdp"/><Relationship Id="rId11" Type="http://schemas.openxmlformats.org/officeDocument/2006/relationships/image" Target="../media/image79.png"/><Relationship Id="rId5" Type="http://schemas.openxmlformats.org/officeDocument/2006/relationships/image" Target="../media/image90.png"/><Relationship Id="rId10" Type="http://schemas.microsoft.com/office/2007/relationships/hdphoto" Target="../media/hdphoto19.wdp"/><Relationship Id="rId4" Type="http://schemas.openxmlformats.org/officeDocument/2006/relationships/chart" Target="../charts/chart5.xml"/><Relationship Id="rId9" Type="http://schemas.openxmlformats.org/officeDocument/2006/relationships/image" Target="../media/image92.png"/></Relationships>
</file>

<file path=ppt/slides/_rels/slide3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chart" Target="../charts/chart6.xml"/><Relationship Id="rId7"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8" Type="http://schemas.microsoft.com/office/2007/relationships/hdphoto" Target="../media/hdphoto22.wdp"/><Relationship Id="rId3" Type="http://schemas.openxmlformats.org/officeDocument/2006/relationships/image" Target="../media/image95.png"/><Relationship Id="rId7" Type="http://schemas.openxmlformats.org/officeDocument/2006/relationships/image" Target="../media/image97.png"/><Relationship Id="rId2" Type="http://schemas.openxmlformats.org/officeDocument/2006/relationships/image" Target="../media/image94.jpeg"/><Relationship Id="rId1" Type="http://schemas.openxmlformats.org/officeDocument/2006/relationships/slideLayout" Target="../slideLayouts/slideLayout7.xml"/><Relationship Id="rId6" Type="http://schemas.microsoft.com/office/2007/relationships/hdphoto" Target="../media/hdphoto21.wdp"/><Relationship Id="rId11" Type="http://schemas.openxmlformats.org/officeDocument/2006/relationships/image" Target="../media/image98.png"/><Relationship Id="rId5" Type="http://schemas.openxmlformats.org/officeDocument/2006/relationships/image" Target="../media/image96.png"/><Relationship Id="rId10" Type="http://schemas.openxmlformats.org/officeDocument/2006/relationships/image" Target="../media/image79.png"/><Relationship Id="rId4" Type="http://schemas.microsoft.com/office/2007/relationships/hdphoto" Target="../media/hdphoto20.wdp"/><Relationship Id="rId9" Type="http://schemas.openxmlformats.org/officeDocument/2006/relationships/chart" Target="../charts/chart10.xml"/></Relationships>
</file>

<file path=ppt/slides/_rels/slide37.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chart" Target="../charts/chart11.xml"/><Relationship Id="rId1" Type="http://schemas.openxmlformats.org/officeDocument/2006/relationships/slideLayout" Target="../slideLayouts/slideLayout5.xml"/><Relationship Id="rId6" Type="http://schemas.openxmlformats.org/officeDocument/2006/relationships/chart" Target="../charts/chart15.xml"/><Relationship Id="rId5" Type="http://schemas.openxmlformats.org/officeDocument/2006/relationships/chart" Target="../charts/chart14.xml"/><Relationship Id="rId10" Type="http://schemas.openxmlformats.org/officeDocument/2006/relationships/image" Target="../media/image5.svg"/><Relationship Id="rId4" Type="http://schemas.openxmlformats.org/officeDocument/2006/relationships/chart" Target="../charts/chart13.xml"/><Relationship Id="rId9" Type="http://schemas.openxmlformats.org/officeDocument/2006/relationships/chart" Target="../charts/chart17.xml"/></Relationships>
</file>

<file path=ppt/slides/_rels/slide3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chart" Target="../charts/chart19.xml"/><Relationship Id="rId7" Type="http://schemas.openxmlformats.org/officeDocument/2006/relationships/image" Target="../media/image99.png"/><Relationship Id="rId2" Type="http://schemas.openxmlformats.org/officeDocument/2006/relationships/chart" Target="../charts/chart18.xml"/><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chart" Target="../charts/chart21.xml"/><Relationship Id="rId4" Type="http://schemas.openxmlformats.org/officeDocument/2006/relationships/chart" Target="../charts/chart20.xml"/><Relationship Id="rId9"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79.png"/><Relationship Id="rId1" Type="http://schemas.openxmlformats.org/officeDocument/2006/relationships/slideLayout" Target="../slideLayouts/slideLayout5.xml"/><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5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4.svg"/><Relationship Id="rId2" Type="http://schemas.openxmlformats.org/officeDocument/2006/relationships/notesSlide" Target="../notesSlides/notesSlide22.xml"/><Relationship Id="rId1" Type="http://schemas.openxmlformats.org/officeDocument/2006/relationships/slideLayout" Target="../slideLayouts/slideLayout62.xml"/><Relationship Id="rId6" Type="http://schemas.openxmlformats.org/officeDocument/2006/relationships/image" Target="../media/image113.svg"/><Relationship Id="rId5" Type="http://schemas.microsoft.com/office/2007/relationships/hdphoto" Target="../media/hdphoto3.wdp"/><Relationship Id="rId4" Type="http://schemas.openxmlformats.org/officeDocument/2006/relationships/image" Target="../media/image112.png"/></Relationships>
</file>

<file path=ppt/slides/_rels/slide54.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44.png"/><Relationship Id="rId7" Type="http://schemas.openxmlformats.org/officeDocument/2006/relationships/image" Target="../media/image114.svg"/><Relationship Id="rId2" Type="http://schemas.openxmlformats.org/officeDocument/2006/relationships/image" Target="../media/image115.png"/><Relationship Id="rId1" Type="http://schemas.openxmlformats.org/officeDocument/2006/relationships/slideLayout" Target="../slideLayouts/slideLayout62.xml"/><Relationship Id="rId6" Type="http://schemas.openxmlformats.org/officeDocument/2006/relationships/image" Target="../media/image117.png"/><Relationship Id="rId5" Type="http://schemas.openxmlformats.org/officeDocument/2006/relationships/image" Target="../media/image116.png"/><Relationship Id="rId4" Type="http://schemas.microsoft.com/office/2007/relationships/hdphoto" Target="../media/hdphoto3.wdp"/><Relationship Id="rId9" Type="http://schemas.openxmlformats.org/officeDocument/2006/relationships/image" Target="../media/image118.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9.png"/><Relationship Id="rId1" Type="http://schemas.openxmlformats.org/officeDocument/2006/relationships/slideLayout" Target="../slideLayouts/slideLayout62.xml"/><Relationship Id="rId5" Type="http://schemas.openxmlformats.org/officeDocument/2006/relationships/image" Target="../media/image114.svg"/><Relationship Id="rId4" Type="http://schemas.microsoft.com/office/2007/relationships/hdphoto" Target="../media/hdphoto3.wdp"/></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9.png"/><Relationship Id="rId1" Type="http://schemas.openxmlformats.org/officeDocument/2006/relationships/slideLayout" Target="../slideLayouts/slideLayout62.xml"/><Relationship Id="rId5" Type="http://schemas.openxmlformats.org/officeDocument/2006/relationships/image" Target="../media/image114.svg"/><Relationship Id="rId4" Type="http://schemas.microsoft.com/office/2007/relationships/hdphoto" Target="../media/hdphoto3.wdp"/></Relationships>
</file>

<file path=ppt/slides/_rels/slide5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62.xml"/><Relationship Id="rId6" Type="http://schemas.openxmlformats.org/officeDocument/2006/relationships/image" Target="../media/image122.png"/><Relationship Id="rId5" Type="http://schemas.openxmlformats.org/officeDocument/2006/relationships/image" Target="../media/image114.svg"/><Relationship Id="rId4" Type="http://schemas.microsoft.com/office/2007/relationships/hdphoto" Target="../media/hdphoto23.wdp"/></Relationships>
</file>

<file path=ppt/slides/_rels/slide5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62.xml"/><Relationship Id="rId6" Type="http://schemas.openxmlformats.org/officeDocument/2006/relationships/image" Target="../media/image122.png"/><Relationship Id="rId5" Type="http://schemas.openxmlformats.org/officeDocument/2006/relationships/image" Target="../media/image114.svg"/><Relationship Id="rId4" Type="http://schemas.microsoft.com/office/2007/relationships/hdphoto" Target="../media/hdphoto23.wdp"/></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3.png"/><Relationship Id="rId1" Type="http://schemas.openxmlformats.org/officeDocument/2006/relationships/slideLayout" Target="../slideLayouts/slideLayout62.xml"/><Relationship Id="rId5" Type="http://schemas.openxmlformats.org/officeDocument/2006/relationships/image" Target="../media/image114.svg"/><Relationship Id="rId4" Type="http://schemas.microsoft.com/office/2007/relationships/hdphoto" Target="../media/hdphoto3.wdp"/></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3.png"/><Relationship Id="rId1" Type="http://schemas.openxmlformats.org/officeDocument/2006/relationships/slideLayout" Target="../slideLayouts/slideLayout62.xml"/><Relationship Id="rId5" Type="http://schemas.openxmlformats.org/officeDocument/2006/relationships/image" Target="../media/image114.svg"/><Relationship Id="rId4" Type="http://schemas.microsoft.com/office/2007/relationships/hdphoto" Target="../media/hdphoto3.wdp"/></Relationships>
</file>

<file path=ppt/slides/_rels/slide6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24.png"/><Relationship Id="rId7" Type="http://schemas.openxmlformats.org/officeDocument/2006/relationships/image" Target="../media/image126.png"/><Relationship Id="rId2" Type="http://schemas.openxmlformats.org/officeDocument/2006/relationships/notesSlide" Target="../notesSlides/notesSlide23.xml"/><Relationship Id="rId1" Type="http://schemas.openxmlformats.org/officeDocument/2006/relationships/slideLayout" Target="../slideLayouts/slideLayout62.xml"/><Relationship Id="rId6" Type="http://schemas.openxmlformats.org/officeDocument/2006/relationships/image" Target="../media/image125.png"/><Relationship Id="rId5" Type="http://schemas.microsoft.com/office/2007/relationships/hdphoto" Target="../media/hdphoto3.wdp"/><Relationship Id="rId4" Type="http://schemas.openxmlformats.org/officeDocument/2006/relationships/image" Target="../media/image44.png"/><Relationship Id="rId9" Type="http://schemas.openxmlformats.org/officeDocument/2006/relationships/image" Target="../media/image114.svg"/></Relationships>
</file>

<file path=ppt/slides/_rels/slide6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62.xml"/><Relationship Id="rId7" Type="http://schemas.openxmlformats.org/officeDocument/2006/relationships/image" Target="../media/image11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notesSlide" Target="../notesSlides/notesSlide24.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62.xml"/><Relationship Id="rId6" Type="http://schemas.openxmlformats.org/officeDocument/2006/relationships/image" Target="../media/image130.png"/><Relationship Id="rId5" Type="http://schemas.openxmlformats.org/officeDocument/2006/relationships/image" Target="../media/image129.svg"/><Relationship Id="rId4" Type="http://schemas.microsoft.com/office/2007/relationships/hdphoto" Target="../media/hdphoto3.wdp"/></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62.xml"/><Relationship Id="rId6" Type="http://schemas.openxmlformats.org/officeDocument/2006/relationships/image" Target="../media/image131.png"/><Relationship Id="rId5" Type="http://schemas.openxmlformats.org/officeDocument/2006/relationships/image" Target="../media/image129.svg"/><Relationship Id="rId4" Type="http://schemas.microsoft.com/office/2007/relationships/hdphoto" Target="../media/hdphoto3.wdp"/></Relationships>
</file>

<file path=ppt/slides/_rels/slide6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44.png"/><Relationship Id="rId7" Type="http://schemas.openxmlformats.org/officeDocument/2006/relationships/image" Target="../media/image129.svg"/><Relationship Id="rId2" Type="http://schemas.openxmlformats.org/officeDocument/2006/relationships/image" Target="../media/image132.png"/><Relationship Id="rId1" Type="http://schemas.openxmlformats.org/officeDocument/2006/relationships/slideLayout" Target="../slideLayouts/slideLayout62.xml"/><Relationship Id="rId6" Type="http://schemas.openxmlformats.org/officeDocument/2006/relationships/image" Target="../media/image134.png"/><Relationship Id="rId5" Type="http://schemas.openxmlformats.org/officeDocument/2006/relationships/image" Target="../media/image133.png"/><Relationship Id="rId4" Type="http://schemas.microsoft.com/office/2007/relationships/hdphoto" Target="../media/hdphoto3.wdp"/></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36.png"/><Relationship Id="rId5" Type="http://schemas.openxmlformats.org/officeDocument/2006/relationships/image" Target="../media/image129.svg"/><Relationship Id="rId4" Type="http://schemas.microsoft.com/office/2007/relationships/hdphoto" Target="../media/hdphoto3.wdp"/></Relationships>
</file>

<file path=ppt/slides/_rels/slide6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36.png"/><Relationship Id="rId5" Type="http://schemas.openxmlformats.org/officeDocument/2006/relationships/image" Target="../media/image129.svg"/><Relationship Id="rId4" Type="http://schemas.microsoft.com/office/2007/relationships/hdphoto" Target="../media/hdphoto3.wdp"/></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29.svg"/><Relationship Id="rId5" Type="http://schemas.openxmlformats.org/officeDocument/2006/relationships/image" Target="../media/image134.png"/><Relationship Id="rId4" Type="http://schemas.microsoft.com/office/2007/relationships/hdphoto" Target="../media/hdphoto3.wdp"/></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29.svg"/><Relationship Id="rId5" Type="http://schemas.openxmlformats.org/officeDocument/2006/relationships/image" Target="../media/image134.png"/><Relationship Id="rId4" Type="http://schemas.microsoft.com/office/2007/relationships/hdphoto" Target="../media/hdphoto3.wdp"/></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29.svg"/><Relationship Id="rId5" Type="http://schemas.openxmlformats.org/officeDocument/2006/relationships/image" Target="../media/image133.png"/><Relationship Id="rId4" Type="http://schemas.microsoft.com/office/2007/relationships/hdphoto" Target="../media/hdphoto3.wdp"/></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24.png"/><Relationship Id="rId1" Type="http://schemas.openxmlformats.org/officeDocument/2006/relationships/slideLayout" Target="../slideLayouts/slideLayout62.xml"/><Relationship Id="rId6" Type="http://schemas.openxmlformats.org/officeDocument/2006/relationships/image" Target="../media/image129.svg"/><Relationship Id="rId5" Type="http://schemas.openxmlformats.org/officeDocument/2006/relationships/image" Target="../media/image133.png"/><Relationship Id="rId4" Type="http://schemas.microsoft.com/office/2007/relationships/hdphoto" Target="../media/hdphoto3.wdp"/></Relationships>
</file>

<file path=ppt/slides/_rels/slide72.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4.png"/><Relationship Id="rId7" Type="http://schemas.openxmlformats.org/officeDocument/2006/relationships/image" Target="../media/image125.png"/><Relationship Id="rId2" Type="http://schemas.openxmlformats.org/officeDocument/2006/relationships/notesSlide" Target="../notesSlides/notesSlide27.xml"/><Relationship Id="rId1" Type="http://schemas.openxmlformats.org/officeDocument/2006/relationships/slideLayout" Target="../slideLayouts/slideLayout62.xml"/><Relationship Id="rId6" Type="http://schemas.openxmlformats.org/officeDocument/2006/relationships/image" Target="../media/image129.svg"/><Relationship Id="rId5" Type="http://schemas.microsoft.com/office/2007/relationships/hdphoto" Target="../media/hdphoto3.wdp"/><Relationship Id="rId10" Type="http://schemas.openxmlformats.org/officeDocument/2006/relationships/image" Target="../media/image5.svg"/><Relationship Id="rId4" Type="http://schemas.openxmlformats.org/officeDocument/2006/relationships/image" Target="../media/image44.png"/><Relationship Id="rId9" Type="http://schemas.openxmlformats.org/officeDocument/2006/relationships/image" Target="../media/image137.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139.svg"/><Relationship Id="rId2" Type="http://schemas.openxmlformats.org/officeDocument/2006/relationships/image" Target="../media/image138.sv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6.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7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7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8" Type="http://schemas.openxmlformats.org/officeDocument/2006/relationships/image" Target="../media/image148.png"/><Relationship Id="rId13" Type="http://schemas.microsoft.com/office/2007/relationships/hdphoto" Target="../media/hdphoto28.wdp"/><Relationship Id="rId3" Type="http://schemas.openxmlformats.org/officeDocument/2006/relationships/image" Target="../media/image145.png"/><Relationship Id="rId7" Type="http://schemas.microsoft.com/office/2007/relationships/hdphoto" Target="../media/hdphoto25.wdp"/><Relationship Id="rId12" Type="http://schemas.openxmlformats.org/officeDocument/2006/relationships/image" Target="../media/image150.pn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147.png"/><Relationship Id="rId11" Type="http://schemas.microsoft.com/office/2007/relationships/hdphoto" Target="../media/hdphoto27.wdp"/><Relationship Id="rId5" Type="http://schemas.openxmlformats.org/officeDocument/2006/relationships/image" Target="../media/image146.png"/><Relationship Id="rId15" Type="http://schemas.microsoft.com/office/2007/relationships/hdphoto" Target="../media/hdphoto29.wdp"/><Relationship Id="rId10" Type="http://schemas.openxmlformats.org/officeDocument/2006/relationships/image" Target="../media/image149.png"/><Relationship Id="rId4" Type="http://schemas.microsoft.com/office/2007/relationships/hdphoto" Target="../media/hdphoto24.wdp"/><Relationship Id="rId9" Type="http://schemas.microsoft.com/office/2007/relationships/hdphoto" Target="../media/hdphoto26.wdp"/><Relationship Id="rId14" Type="http://schemas.openxmlformats.org/officeDocument/2006/relationships/image" Target="../media/image151.png"/></Relationships>
</file>

<file path=ppt/slides/_rels/slide81.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image" Target="../media/image159.png"/><Relationship Id="rId13" Type="http://schemas.openxmlformats.org/officeDocument/2006/relationships/image" Target="../media/image164.png"/><Relationship Id="rId3" Type="http://schemas.openxmlformats.org/officeDocument/2006/relationships/image" Target="../media/image154.png"/><Relationship Id="rId7" Type="http://schemas.openxmlformats.org/officeDocument/2006/relationships/image" Target="../media/image158.png"/><Relationship Id="rId12" Type="http://schemas.openxmlformats.org/officeDocument/2006/relationships/image" Target="../media/image163.png"/><Relationship Id="rId2" Type="http://schemas.openxmlformats.org/officeDocument/2006/relationships/image" Target="../media/image153.png"/><Relationship Id="rId1" Type="http://schemas.openxmlformats.org/officeDocument/2006/relationships/slideLayout" Target="../slideLayouts/slideLayout15.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56.pn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png"/><Relationship Id="rId14" Type="http://schemas.openxmlformats.org/officeDocument/2006/relationships/image" Target="../media/image165.png"/></Relationships>
</file>

<file path=ppt/slides/_rels/slide83.xml.rels><?xml version="1.0" encoding="UTF-8" standalone="yes"?>
<Relationships xmlns="http://schemas.openxmlformats.org/package/2006/relationships"><Relationship Id="rId8" Type="http://schemas.openxmlformats.org/officeDocument/2006/relationships/chart" Target="../charts/chart28.xml"/><Relationship Id="rId13" Type="http://schemas.openxmlformats.org/officeDocument/2006/relationships/image" Target="../media/image79.png"/><Relationship Id="rId3" Type="http://schemas.openxmlformats.org/officeDocument/2006/relationships/chart" Target="../charts/chart23.xml"/><Relationship Id="rId7" Type="http://schemas.openxmlformats.org/officeDocument/2006/relationships/chart" Target="../charts/chart27.xml"/><Relationship Id="rId12" Type="http://schemas.openxmlformats.org/officeDocument/2006/relationships/chart" Target="../charts/chart32.xml"/><Relationship Id="rId2" Type="http://schemas.openxmlformats.org/officeDocument/2006/relationships/chart" Target="../charts/chart22.xml"/><Relationship Id="rId1" Type="http://schemas.openxmlformats.org/officeDocument/2006/relationships/slideLayout" Target="../slideLayouts/slideLayout5.xml"/><Relationship Id="rId6" Type="http://schemas.openxmlformats.org/officeDocument/2006/relationships/chart" Target="../charts/chart26.xml"/><Relationship Id="rId11" Type="http://schemas.openxmlformats.org/officeDocument/2006/relationships/chart" Target="../charts/chart31.xml"/><Relationship Id="rId5" Type="http://schemas.openxmlformats.org/officeDocument/2006/relationships/chart" Target="../charts/chart25.xml"/><Relationship Id="rId15" Type="http://schemas.openxmlformats.org/officeDocument/2006/relationships/chart" Target="../charts/chart34.xml"/><Relationship Id="rId10" Type="http://schemas.openxmlformats.org/officeDocument/2006/relationships/chart" Target="../charts/chart30.xml"/><Relationship Id="rId4" Type="http://schemas.openxmlformats.org/officeDocument/2006/relationships/chart" Target="../charts/chart24.xml"/><Relationship Id="rId9" Type="http://schemas.openxmlformats.org/officeDocument/2006/relationships/chart" Target="../charts/chart29.xml"/><Relationship Id="rId14" Type="http://schemas.openxmlformats.org/officeDocument/2006/relationships/chart" Target="../charts/char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images of a cell&#10;&#10;AI-generated content may be incorrect.">
            <a:extLst>
              <a:ext uri="{FF2B5EF4-FFF2-40B4-BE49-F238E27FC236}">
                <a16:creationId xmlns:a16="http://schemas.microsoft.com/office/drawing/2014/main" id="{7E8C26BA-CCC9-433F-B74E-43EF0568CC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97588E0-D2EA-7D55-9FB9-2FB8CFE2D196}"/>
              </a:ext>
            </a:extLst>
          </p:cNvPr>
          <p:cNvSpPr txBox="1"/>
          <p:nvPr/>
        </p:nvSpPr>
        <p:spPr>
          <a:xfrm>
            <a:off x="4777483" y="6400800"/>
            <a:ext cx="1489753" cy="369332"/>
          </a:xfrm>
          <a:prstGeom prst="rect">
            <a:avLst/>
          </a:prstGeom>
          <a:noFill/>
        </p:spPr>
        <p:txBody>
          <a:bodyPr wrap="square" rtlCol="0">
            <a:spAutoFit/>
          </a:bodyPr>
          <a:lstStyle/>
          <a:p>
            <a:r>
              <a:rPr lang="en-US" dirty="0">
                <a:solidFill>
                  <a:schemeClr val="bg1"/>
                </a:solidFill>
              </a:rPr>
              <a:t>Oct 2026</a:t>
            </a:r>
            <a:endParaRPr lang="en-CH"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64A2B8-725C-19AD-EE81-29ACB0C49A17}"/>
              </a:ext>
            </a:extLst>
          </p:cNvPr>
          <p:cNvSpPr>
            <a:spLocks noGrp="1"/>
          </p:cNvSpPr>
          <p:nvPr>
            <p:ph type="body" sz="quarter" idx="13"/>
          </p:nvPr>
        </p:nvSpPr>
        <p:spPr>
          <a:xfrm>
            <a:off x="0" y="1872446"/>
            <a:ext cx="737420" cy="450000"/>
          </a:xfrm>
        </p:spPr>
        <p:txBody>
          <a:bodyPr/>
          <a:lstStyle/>
          <a:p>
            <a:endParaRPr lang="en-US"/>
          </a:p>
        </p:txBody>
      </p:sp>
      <p:sp>
        <p:nvSpPr>
          <p:cNvPr id="3" name="Text Placeholder 2">
            <a:extLst>
              <a:ext uri="{FF2B5EF4-FFF2-40B4-BE49-F238E27FC236}">
                <a16:creationId xmlns:a16="http://schemas.microsoft.com/office/drawing/2014/main" id="{0B8EBCB9-81C5-40F6-70A5-4F8E3762F492}"/>
              </a:ext>
            </a:extLst>
          </p:cNvPr>
          <p:cNvSpPr>
            <a:spLocks noGrp="1"/>
          </p:cNvSpPr>
          <p:nvPr>
            <p:ph type="body" sz="quarter" idx="14"/>
          </p:nvPr>
        </p:nvSpPr>
        <p:spPr>
          <a:xfrm>
            <a:off x="0" y="2615281"/>
            <a:ext cx="737420" cy="450000"/>
          </a:xfrm>
        </p:spPr>
        <p:txBody>
          <a:bodyPr/>
          <a:lstStyle/>
          <a:p>
            <a:endParaRPr lang="en-US"/>
          </a:p>
        </p:txBody>
      </p:sp>
      <p:sp>
        <p:nvSpPr>
          <p:cNvPr id="4" name="Text Placeholder 3">
            <a:extLst>
              <a:ext uri="{FF2B5EF4-FFF2-40B4-BE49-F238E27FC236}">
                <a16:creationId xmlns:a16="http://schemas.microsoft.com/office/drawing/2014/main" id="{5C8E5D13-AB49-A3E5-EE70-EA5A3E178616}"/>
              </a:ext>
            </a:extLst>
          </p:cNvPr>
          <p:cNvSpPr>
            <a:spLocks noGrp="1"/>
          </p:cNvSpPr>
          <p:nvPr>
            <p:ph type="body" sz="quarter" idx="16"/>
          </p:nvPr>
        </p:nvSpPr>
        <p:spPr>
          <a:xfrm>
            <a:off x="0" y="3333064"/>
            <a:ext cx="737420" cy="450000"/>
          </a:xfrm>
        </p:spPr>
        <p:txBody>
          <a:bodyPr/>
          <a:lstStyle/>
          <a:p>
            <a:endParaRPr lang="en-US"/>
          </a:p>
        </p:txBody>
      </p:sp>
      <p:sp>
        <p:nvSpPr>
          <p:cNvPr id="5" name="Text Placeholder 4">
            <a:extLst>
              <a:ext uri="{FF2B5EF4-FFF2-40B4-BE49-F238E27FC236}">
                <a16:creationId xmlns:a16="http://schemas.microsoft.com/office/drawing/2014/main" id="{2F5BA610-D681-ECED-C251-9D4401D9F355}"/>
              </a:ext>
            </a:extLst>
          </p:cNvPr>
          <p:cNvSpPr>
            <a:spLocks noGrp="1"/>
          </p:cNvSpPr>
          <p:nvPr>
            <p:ph type="body" sz="quarter" idx="21"/>
          </p:nvPr>
        </p:nvSpPr>
        <p:spPr>
          <a:xfrm>
            <a:off x="0" y="4116207"/>
            <a:ext cx="737418" cy="450000"/>
          </a:xfrm>
        </p:spPr>
        <p:txBody>
          <a:bodyPr/>
          <a:lstStyle/>
          <a:p>
            <a:endParaRPr lang="en-US"/>
          </a:p>
        </p:txBody>
      </p:sp>
      <p:sp>
        <p:nvSpPr>
          <p:cNvPr id="10" name="Picture Placeholder 9">
            <a:extLst>
              <a:ext uri="{FF2B5EF4-FFF2-40B4-BE49-F238E27FC236}">
                <a16:creationId xmlns:a16="http://schemas.microsoft.com/office/drawing/2014/main" id="{FA6D8E26-ECDD-CBE8-1E40-26C98E72FF62}"/>
              </a:ext>
            </a:extLst>
          </p:cNvPr>
          <p:cNvSpPr>
            <a:spLocks noGrp="1"/>
          </p:cNvSpPr>
          <p:nvPr>
            <p:ph type="pic" sz="quarter" idx="22"/>
          </p:nvPr>
        </p:nvSpPr>
        <p:spPr/>
        <p:txBody>
          <a:bodyPr/>
          <a:lstStyle/>
          <a:p>
            <a:endParaRPr lang="en-US"/>
          </a:p>
        </p:txBody>
      </p:sp>
      <p:sp>
        <p:nvSpPr>
          <p:cNvPr id="11" name="Slide Number Placeholder 10">
            <a:extLst>
              <a:ext uri="{FF2B5EF4-FFF2-40B4-BE49-F238E27FC236}">
                <a16:creationId xmlns:a16="http://schemas.microsoft.com/office/drawing/2014/main" id="{3BD4B397-7F0C-ADE5-8034-3EE50F3B4E50}"/>
              </a:ext>
            </a:extLst>
          </p:cNvPr>
          <p:cNvSpPr>
            <a:spLocks noGrp="1"/>
          </p:cNvSpPr>
          <p:nvPr>
            <p:ph type="sldNum" sz="quarter" idx="12"/>
          </p:nvPr>
        </p:nvSpPr>
        <p:spPr/>
        <p:txBody>
          <a:bodyPr/>
          <a:lstStyle/>
          <a:p>
            <a:fld id="{5BA3E189-2F3A-42E5-B572-3520703B6186}" type="slidenum">
              <a:rPr lang="en-GB" smtClean="0"/>
              <a:t>2</a:t>
            </a:fld>
            <a:endParaRPr lang="en-GB"/>
          </a:p>
        </p:txBody>
      </p:sp>
      <p:sp>
        <p:nvSpPr>
          <p:cNvPr id="12" name="Title 11">
            <a:extLst>
              <a:ext uri="{FF2B5EF4-FFF2-40B4-BE49-F238E27FC236}">
                <a16:creationId xmlns:a16="http://schemas.microsoft.com/office/drawing/2014/main" id="{82ED969D-C04B-3279-7EBB-1910F92F023F}"/>
              </a:ext>
            </a:extLst>
          </p:cNvPr>
          <p:cNvSpPr>
            <a:spLocks noGrp="1"/>
          </p:cNvSpPr>
          <p:nvPr>
            <p:ph type="title"/>
          </p:nvPr>
        </p:nvSpPr>
        <p:spPr>
          <a:xfrm>
            <a:off x="302400" y="377556"/>
            <a:ext cx="5459129" cy="351315"/>
          </a:xfrm>
        </p:spPr>
        <p:txBody>
          <a:bodyPr/>
          <a:lstStyle/>
          <a:p>
            <a:r>
              <a:rPr lang="en-US"/>
              <a:t>Agenda</a:t>
            </a:r>
          </a:p>
        </p:txBody>
      </p:sp>
      <p:sp>
        <p:nvSpPr>
          <p:cNvPr id="13" name="Text Placeholder 12">
            <a:extLst>
              <a:ext uri="{FF2B5EF4-FFF2-40B4-BE49-F238E27FC236}">
                <a16:creationId xmlns:a16="http://schemas.microsoft.com/office/drawing/2014/main" id="{9D71682D-1EC0-7C71-924A-F2CFC36C92C5}"/>
              </a:ext>
            </a:extLst>
          </p:cNvPr>
          <p:cNvSpPr>
            <a:spLocks noGrp="1"/>
          </p:cNvSpPr>
          <p:nvPr>
            <p:ph type="body" sz="quarter" idx="30"/>
          </p:nvPr>
        </p:nvSpPr>
        <p:spPr>
          <a:xfrm>
            <a:off x="1006406" y="1872446"/>
            <a:ext cx="5024780" cy="450000"/>
          </a:xfrm>
        </p:spPr>
        <p:txBody>
          <a:bodyPr/>
          <a:lstStyle/>
          <a:p>
            <a:r>
              <a:rPr lang="en-US">
                <a:latin typeface="DM Sans 14pt Medium"/>
                <a:hlinkClick r:id="rId2" action="ppaction://hlinksldjump"/>
              </a:rPr>
              <a:t>From in-clinic to daily routine: the exosomes revolution</a:t>
            </a:r>
            <a:endParaRPr lang="en-US">
              <a:latin typeface="DM Sans 14pt Medium"/>
              <a:hlinkClick r:id="" action="ppaction://noaction"/>
            </a:endParaRPr>
          </a:p>
        </p:txBody>
      </p:sp>
      <p:sp>
        <p:nvSpPr>
          <p:cNvPr id="15" name="Text Placeholder 14">
            <a:extLst>
              <a:ext uri="{FF2B5EF4-FFF2-40B4-BE49-F238E27FC236}">
                <a16:creationId xmlns:a16="http://schemas.microsoft.com/office/drawing/2014/main" id="{2CE2F6C2-B4FC-FDA8-1A62-6B1E976C6361}"/>
              </a:ext>
            </a:extLst>
          </p:cNvPr>
          <p:cNvSpPr>
            <a:spLocks noGrp="1"/>
          </p:cNvSpPr>
          <p:nvPr>
            <p:ph type="body" sz="quarter" idx="32"/>
          </p:nvPr>
        </p:nvSpPr>
        <p:spPr>
          <a:xfrm>
            <a:off x="1006406" y="3333064"/>
            <a:ext cx="4755133" cy="450000"/>
          </a:xfrm>
        </p:spPr>
        <p:txBody>
          <a:bodyPr/>
          <a:lstStyle/>
          <a:p>
            <a:r>
              <a:rPr lang="en-US">
                <a:hlinkClick r:id="rId3" action="ppaction://hlinksldjump"/>
              </a:rPr>
              <a:t>EXOVIVE™ LIFT substantiation</a:t>
            </a:r>
            <a:endParaRPr lang="en-US"/>
          </a:p>
        </p:txBody>
      </p:sp>
      <p:sp>
        <p:nvSpPr>
          <p:cNvPr id="16" name="Text Placeholder 15">
            <a:extLst>
              <a:ext uri="{FF2B5EF4-FFF2-40B4-BE49-F238E27FC236}">
                <a16:creationId xmlns:a16="http://schemas.microsoft.com/office/drawing/2014/main" id="{0F9A4CDF-7355-B79A-6D1A-D376A93C48B0}"/>
              </a:ext>
            </a:extLst>
          </p:cNvPr>
          <p:cNvSpPr>
            <a:spLocks noGrp="1"/>
          </p:cNvSpPr>
          <p:nvPr>
            <p:ph type="body" sz="quarter" idx="33"/>
          </p:nvPr>
        </p:nvSpPr>
        <p:spPr>
          <a:xfrm>
            <a:off x="1006407" y="4100951"/>
            <a:ext cx="4755122" cy="450000"/>
          </a:xfrm>
        </p:spPr>
        <p:txBody>
          <a:bodyPr/>
          <a:lstStyle/>
          <a:p>
            <a:r>
              <a:rPr lang="en-US">
                <a:hlinkClick r:id="rId4" action="ppaction://hlinksldjump"/>
              </a:rPr>
              <a:t>EXOVIVE™ LIFT line-up</a:t>
            </a:r>
            <a:endParaRPr lang="en-US"/>
          </a:p>
        </p:txBody>
      </p:sp>
      <p:pic>
        <p:nvPicPr>
          <p:cNvPr id="22" name="Image 0" descr="https://pitch-assets-ccb95893-de3f-4266-973c-20049231b248.s3.eu-west-1.amazonaws.com/504b0fe1-6d88-4aa6-9947-7bd187144d3f?pitch-bytes=3853907&amp;pitch-content-type=image%2Fjpeg">
            <a:extLst>
              <a:ext uri="{FF2B5EF4-FFF2-40B4-BE49-F238E27FC236}">
                <a16:creationId xmlns:a16="http://schemas.microsoft.com/office/drawing/2014/main" id="{497DFA4D-6C4D-375E-8145-E342DCB9519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160815" y="2864"/>
            <a:ext cx="6026259" cy="6855136"/>
          </a:xfrm>
          <a:prstGeom prst="rect">
            <a:avLst/>
          </a:prstGeom>
        </p:spPr>
      </p:pic>
      <p:sp>
        <p:nvSpPr>
          <p:cNvPr id="8" name="Text Placeholder 7">
            <a:extLst>
              <a:ext uri="{FF2B5EF4-FFF2-40B4-BE49-F238E27FC236}">
                <a16:creationId xmlns:a16="http://schemas.microsoft.com/office/drawing/2014/main" id="{25AD2129-72A5-5991-9FD2-69F28642810C}"/>
              </a:ext>
            </a:extLst>
          </p:cNvPr>
          <p:cNvSpPr>
            <a:spLocks noGrp="1"/>
          </p:cNvSpPr>
          <p:nvPr>
            <p:ph type="body" sz="quarter" idx="31"/>
          </p:nvPr>
        </p:nvSpPr>
        <p:spPr>
          <a:xfrm>
            <a:off x="1006396" y="2790177"/>
            <a:ext cx="4755133" cy="450000"/>
          </a:xfrm>
        </p:spPr>
        <p:txBody>
          <a:bodyPr/>
          <a:lstStyle/>
          <a:p>
            <a:r>
              <a:rPr lang="en-US">
                <a:hlinkClick r:id="rId6" action="ppaction://hlinksldjump"/>
              </a:rPr>
              <a:t>Introducing EXOVIVE™ LIFT</a:t>
            </a:r>
          </a:p>
          <a:p>
            <a:endParaRPr lang="en-CH">
              <a:hlinkClick r:id="rId6" action="ppaction://hlinksldjump"/>
            </a:endParaRPr>
          </a:p>
        </p:txBody>
      </p:sp>
    </p:spTree>
    <p:extLst>
      <p:ext uri="{BB962C8B-B14F-4D97-AF65-F5344CB8AC3E}">
        <p14:creationId xmlns:p14="http://schemas.microsoft.com/office/powerpoint/2010/main" val="2693830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a740b5ff-3f99-436a-83bd-bb14752df8b0?pitch-bytes=31870&amp;pitch-content-type=image%2Fjpe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6001" y="8011"/>
            <a:ext cx="6098561" cy="6868172"/>
          </a:xfrm>
          <a:prstGeom prst="rect">
            <a:avLst/>
          </a:prstGeom>
        </p:spPr>
      </p:pic>
      <p:pic>
        <p:nvPicPr>
          <p:cNvPr id="4" name="Image 1" descr="https://pitch-assets-ccb95893-de3f-4266-973c-20049231b248.s3.eu-west-1.amazonaws.com/393e2a05-a86b-46ab-95d5-a383601b82a4?pitch-bytes=529206&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5" name="Text 0"/>
          <p:cNvSpPr/>
          <p:nvPr/>
        </p:nvSpPr>
        <p:spPr>
          <a:xfrm>
            <a:off x="312382" y="3281993"/>
            <a:ext cx="4801165" cy="2419335"/>
          </a:xfrm>
          <a:prstGeom prst="rect">
            <a:avLst/>
          </a:prstGeom>
          <a:noFill/>
          <a:ln/>
        </p:spPr>
        <p:txBody>
          <a:bodyPr wrap="square" lIns="0" tIns="0" rIns="0" bIns="0" rtlCol="0" anchor="b"/>
          <a:lstStyle/>
          <a:p>
            <a:pPr>
              <a:lnSpc>
                <a:spcPts val="2000"/>
              </a:lnSpc>
              <a:spcAft>
                <a:spcPts val="1400"/>
              </a:spcAft>
            </a:pPr>
            <a:r>
              <a:rPr lang="en-US" sz="1600" i="1" kern="0" spc="-16">
                <a:solidFill>
                  <a:srgbClr val="0A3B54"/>
                </a:solidFill>
                <a:latin typeface="Lora" pitchFamily="2" charset="77"/>
                <a:ea typeface="Lora" pitchFamily="34" charset="-122"/>
                <a:cs typeface="Lora" pitchFamily="34" charset="-120"/>
              </a:rPr>
              <a:t>From in-clinic to daily routine, this breakthrough technology is rewriting the future of skincare.</a:t>
            </a:r>
            <a:r>
              <a:rPr lang="en-US" sz="1467" kern="0" spc="-16">
                <a:solidFill>
                  <a:srgbClr val="0A3B54"/>
                </a:solidFill>
                <a:latin typeface="Lora" pitchFamily="2" charset="77"/>
                <a:ea typeface="DM Sans" pitchFamily="34" charset="-122"/>
                <a:cs typeface="DM Sans" pitchFamily="34" charset="-120"/>
              </a:rPr>
              <a:t> </a:t>
            </a:r>
            <a:endParaRPr lang="en-US" sz="1400">
              <a:latin typeface="Lora" pitchFamily="2" charset="77"/>
            </a:endParaRPr>
          </a:p>
          <a:p>
            <a:pPr>
              <a:lnSpc>
                <a:spcPts val="1751"/>
              </a:lnSpc>
              <a:spcAft>
                <a:spcPts val="1400"/>
              </a:spcAft>
            </a:pPr>
            <a:r>
              <a:rPr lang="en-US" sz="1467" kern="0" spc="-16">
                <a:solidFill>
                  <a:srgbClr val="0A3B54"/>
                </a:solidFill>
                <a:latin typeface="DM Sans" pitchFamily="34" charset="0"/>
                <a:ea typeface="DM Sans" pitchFamily="34" charset="-122"/>
                <a:cs typeface="DM Sans" pitchFamily="34" charset="-120"/>
              </a:rPr>
              <a:t>Inspired by regenerative medicine, exosomes are now making waves in high-efficacy premium skincare, focusing on skin health and recovery.</a:t>
            </a:r>
            <a:endParaRPr lang="en-US" sz="1400"/>
          </a:p>
          <a:p>
            <a:pPr>
              <a:lnSpc>
                <a:spcPts val="1751"/>
              </a:lnSpc>
              <a:spcAft>
                <a:spcPts val="1400"/>
              </a:spcAft>
            </a:pPr>
            <a:r>
              <a:rPr lang="en-US" sz="1467" kern="0" spc="-16">
                <a:solidFill>
                  <a:srgbClr val="0A3B54"/>
                </a:solidFill>
                <a:latin typeface="DM Sans" pitchFamily="34" charset="0"/>
                <a:ea typeface="DM Sans" pitchFamily="34" charset="-122"/>
                <a:cs typeface="DM Sans" pitchFamily="34" charset="-120"/>
              </a:rPr>
              <a:t>Google searches for "Exosome" have surged 206% worldwide in the past year and skincare launches with exosome claims are rapidly growing in early adopter regions such as Korea and North America.</a:t>
            </a:r>
            <a:endParaRPr lang="en-US" sz="1400"/>
          </a:p>
        </p:txBody>
      </p:sp>
      <p:sp>
        <p:nvSpPr>
          <p:cNvPr id="6" name="Text 1"/>
          <p:cNvSpPr/>
          <p:nvPr/>
        </p:nvSpPr>
        <p:spPr>
          <a:xfrm>
            <a:off x="312382" y="597123"/>
            <a:ext cx="7807327" cy="2171659"/>
          </a:xfrm>
          <a:prstGeom prst="rect">
            <a:avLst/>
          </a:prstGeom>
          <a:noFill/>
          <a:ln/>
        </p:spPr>
        <p:txBody>
          <a:bodyPr wrap="square" lIns="0" tIns="0" rIns="0" bIns="0" rtlCol="0" anchor="b"/>
          <a:lstStyle/>
          <a:p>
            <a:pPr>
              <a:lnSpc>
                <a:spcPts val="5700"/>
              </a:lnSpc>
            </a:pPr>
            <a:r>
              <a:rPr lang="en-US" sz="6000" kern="0" spc="-80">
                <a:latin typeface="DM Sans" pitchFamily="34" charset="0"/>
                <a:ea typeface="DM Sans" pitchFamily="34" charset="-122"/>
                <a:cs typeface="DM Sans" pitchFamily="34" charset="-120"/>
              </a:rPr>
              <a:t>Exosomes</a:t>
            </a:r>
            <a:endParaRPr lang="en-US" sz="6000"/>
          </a:p>
          <a:p>
            <a:pPr>
              <a:lnSpc>
                <a:spcPts val="5700"/>
              </a:lnSpc>
            </a:pPr>
            <a:r>
              <a:rPr lang="en-US" sz="6000" kern="0" spc="-80">
                <a:latin typeface="DM Sans" pitchFamily="34" charset="0"/>
                <a:ea typeface="DM Sans" pitchFamily="34" charset="-122"/>
                <a:cs typeface="DM Sans" pitchFamily="34" charset="-120"/>
              </a:rPr>
              <a:t>are sparking</a:t>
            </a:r>
            <a:endParaRPr lang="en-US" sz="6000"/>
          </a:p>
          <a:p>
            <a:pPr>
              <a:lnSpc>
                <a:spcPts val="5700"/>
              </a:lnSpc>
            </a:pPr>
            <a:r>
              <a:rPr lang="en-US" sz="6000" kern="0" spc="-80">
                <a:latin typeface="DM Sans" pitchFamily="34" charset="0"/>
                <a:ea typeface="DM Sans" pitchFamily="34" charset="-122"/>
                <a:cs typeface="DM Sans" pitchFamily="34" charset="-120"/>
              </a:rPr>
              <a:t>a </a:t>
            </a:r>
            <a:r>
              <a:rPr lang="en-US" sz="6000" i="1" kern="0" spc="-80">
                <a:latin typeface="DM Sans" pitchFamily="34" charset="0"/>
                <a:ea typeface="DM Sans" pitchFamily="34" charset="-122"/>
                <a:cs typeface="DM Sans" pitchFamily="34" charset="-120"/>
              </a:rPr>
              <a:t>revolution</a:t>
            </a:r>
            <a:endParaRPr lang="en-US" sz="6000"/>
          </a:p>
        </p:txBody>
      </p:sp>
      <p:sp>
        <p:nvSpPr>
          <p:cNvPr id="2" name="TextBox 1">
            <a:extLst>
              <a:ext uri="{FF2B5EF4-FFF2-40B4-BE49-F238E27FC236}">
                <a16:creationId xmlns:a16="http://schemas.microsoft.com/office/drawing/2014/main" id="{7393829F-DC83-469E-575B-FA1B09E0D050}"/>
              </a:ext>
            </a:extLst>
          </p:cNvPr>
          <p:cNvSpPr txBox="1"/>
          <p:nvPr/>
        </p:nvSpPr>
        <p:spPr>
          <a:xfrm>
            <a:off x="358662" y="5854501"/>
            <a:ext cx="3528001" cy="121588"/>
          </a:xfrm>
          <a:prstGeom prst="rect">
            <a:avLst/>
          </a:prstGeom>
        </p:spPr>
        <p:txBody>
          <a:bodyPr vert="horz" lIns="0" tIns="0" rIns="0" bIns="0" rtlCol="0" anchor="t" anchorCtr="0">
            <a:normAutofit/>
          </a:bodyPr>
          <a:lstStyle/>
          <a:p>
            <a:pPr>
              <a:lnSpc>
                <a:spcPct val="90000"/>
              </a:lnSpc>
              <a:spcAft>
                <a:spcPts val="600"/>
              </a:spcAft>
            </a:pPr>
            <a:r>
              <a:rPr lang="en-US" sz="800" kern="0" spc="0" baseline="0">
                <a:latin typeface="DM Sans" pitchFamily="2" charset="77"/>
              </a:rPr>
              <a:t>Source: WGSN &amp; Mintel</a:t>
            </a:r>
          </a:p>
        </p:txBody>
      </p:sp>
      <p:sp>
        <p:nvSpPr>
          <p:cNvPr id="7" name="Slide Number Placeholder 1">
            <a:extLst>
              <a:ext uri="{FF2B5EF4-FFF2-40B4-BE49-F238E27FC236}">
                <a16:creationId xmlns:a16="http://schemas.microsoft.com/office/drawing/2014/main" id="{5EC9973F-8B1E-A888-2DDD-AD41202353C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E7131054-FB17-E993-C29E-D02FD60AEDED}"/>
              </a:ext>
            </a:extLst>
          </p:cNvPr>
          <p:cNvSpPr>
            <a:spLocks noGrp="1"/>
          </p:cNvSpPr>
          <p:nvPr>
            <p:ph type="title"/>
          </p:nvPr>
        </p:nvSpPr>
        <p:spPr>
          <a:xfrm>
            <a:off x="302400" y="302400"/>
            <a:ext cx="5500869" cy="351315"/>
          </a:xfrm>
        </p:spPr>
        <p:txBody>
          <a:bodyPr vert="horz" lIns="0" tIns="0" rIns="0" bIns="0" rtlCol="0" anchor="t" anchorCtr="0">
            <a:normAutofit/>
          </a:bodyPr>
          <a:lstStyle/>
          <a:p>
            <a:pPr>
              <a:lnSpc>
                <a:spcPct val="90000"/>
              </a:lnSpc>
            </a:pPr>
            <a:r>
              <a:rPr lang="en-US"/>
              <a:t>The Exosomes opportunity</a:t>
            </a:r>
          </a:p>
        </p:txBody>
      </p:sp>
      <p:sp>
        <p:nvSpPr>
          <p:cNvPr id="5" name="Content Placeholder 9">
            <a:extLst>
              <a:ext uri="{FF2B5EF4-FFF2-40B4-BE49-F238E27FC236}">
                <a16:creationId xmlns:a16="http://schemas.microsoft.com/office/drawing/2014/main" id="{525F744A-A581-CD2C-D4B8-0EFAFC49FD8D}"/>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GB" b="0" kern="0" spc="0" baseline="0">
                <a:latin typeface="+mn-lt"/>
                <a:ea typeface="+mn-ea"/>
                <a:cs typeface="+mn-cs"/>
              </a:rPr>
              <a:t>Key ingredient 2025</a:t>
            </a:r>
          </a:p>
        </p:txBody>
      </p:sp>
      <p:pic>
        <p:nvPicPr>
          <p:cNvPr id="20" name="Picture 19">
            <a:extLst>
              <a:ext uri="{FF2B5EF4-FFF2-40B4-BE49-F238E27FC236}">
                <a16:creationId xmlns:a16="http://schemas.microsoft.com/office/drawing/2014/main" id="{76706825-5D30-58CA-FE54-F3C9402528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3039" y="1344914"/>
            <a:ext cx="3098138" cy="3865913"/>
          </a:xfrm>
          <a:prstGeom prst="rect">
            <a:avLst/>
          </a:prstGeom>
        </p:spPr>
      </p:pic>
      <p:sp>
        <p:nvSpPr>
          <p:cNvPr id="27" name="TextBox 26">
            <a:extLst>
              <a:ext uri="{FF2B5EF4-FFF2-40B4-BE49-F238E27FC236}">
                <a16:creationId xmlns:a16="http://schemas.microsoft.com/office/drawing/2014/main" id="{D023BB66-F950-F161-9E7B-636158B5CCCE}"/>
              </a:ext>
            </a:extLst>
          </p:cNvPr>
          <p:cNvSpPr txBox="1"/>
          <p:nvPr/>
        </p:nvSpPr>
        <p:spPr>
          <a:xfrm>
            <a:off x="302400" y="5379002"/>
            <a:ext cx="3148815" cy="830997"/>
          </a:xfrm>
          <a:prstGeom prst="rect">
            <a:avLst/>
          </a:prstGeom>
          <a:noFill/>
        </p:spPr>
        <p:txBody>
          <a:bodyPr wrap="square">
            <a:spAutoFit/>
          </a:bodyPr>
          <a:lstStyle/>
          <a:p>
            <a:r>
              <a:rPr lang="en-US" sz="1200"/>
              <a:t>Wardah Beauty dropped its first exosome-powered serum. It claims </a:t>
            </a:r>
            <a:r>
              <a:rPr lang="en-US" sz="1200" b="1"/>
              <a:t>delivering skin regenerative benefits</a:t>
            </a:r>
            <a:r>
              <a:rPr lang="en-US" sz="1200"/>
              <a:t> </a:t>
            </a:r>
            <a:r>
              <a:rPr lang="en-US" sz="1200" b="1"/>
              <a:t>deeper into the skin</a:t>
            </a:r>
            <a:r>
              <a:rPr lang="en-US" sz="1200"/>
              <a:t>.</a:t>
            </a:r>
          </a:p>
        </p:txBody>
      </p:sp>
      <p:pic>
        <p:nvPicPr>
          <p:cNvPr id="29" name="Picture 28">
            <a:extLst>
              <a:ext uri="{FF2B5EF4-FFF2-40B4-BE49-F238E27FC236}">
                <a16:creationId xmlns:a16="http://schemas.microsoft.com/office/drawing/2014/main" id="{491CF4A8-C153-0A8D-F50D-7FD9F9EA678F}"/>
              </a:ext>
            </a:extLst>
          </p:cNvPr>
          <p:cNvPicPr>
            <a:picLocks noChangeAspect="1"/>
          </p:cNvPicPr>
          <p:nvPr/>
        </p:nvPicPr>
        <p:blipFill>
          <a:blip r:embed="rId3"/>
          <a:stretch>
            <a:fillRect/>
          </a:stretch>
        </p:blipFill>
        <p:spPr>
          <a:xfrm>
            <a:off x="3760210" y="1324427"/>
            <a:ext cx="3835597" cy="3886400"/>
          </a:xfrm>
          <a:prstGeom prst="rect">
            <a:avLst/>
          </a:prstGeom>
        </p:spPr>
      </p:pic>
      <p:sp>
        <p:nvSpPr>
          <p:cNvPr id="30" name="TextBox 29">
            <a:extLst>
              <a:ext uri="{FF2B5EF4-FFF2-40B4-BE49-F238E27FC236}">
                <a16:creationId xmlns:a16="http://schemas.microsoft.com/office/drawing/2014/main" id="{FE3AE6B6-97E1-A879-14B9-FA5B3B6513FD}"/>
              </a:ext>
            </a:extLst>
          </p:cNvPr>
          <p:cNvSpPr txBox="1"/>
          <p:nvPr/>
        </p:nvSpPr>
        <p:spPr>
          <a:xfrm>
            <a:off x="3760210" y="5379002"/>
            <a:ext cx="3835597" cy="1200329"/>
          </a:xfrm>
          <a:prstGeom prst="rect">
            <a:avLst/>
          </a:prstGeom>
          <a:noFill/>
        </p:spPr>
        <p:txBody>
          <a:bodyPr wrap="square">
            <a:spAutoFit/>
          </a:bodyPr>
          <a:lstStyle/>
          <a:p>
            <a:r>
              <a:rPr lang="en-US" sz="1200"/>
              <a:t>Tapping into exosomes, Augustinus Bader has launched The Elixir, </a:t>
            </a:r>
            <a:r>
              <a:rPr lang="en-US" sz="1200" b="1"/>
              <a:t>an ultra-concentrated skin renewal serum powered by a biomimetic delivery system</a:t>
            </a:r>
            <a:r>
              <a:rPr lang="en-US" sz="1200"/>
              <a:t> and peptides to “</a:t>
            </a:r>
            <a:r>
              <a:rPr lang="en-US" sz="1200" b="1"/>
              <a:t>enhance intercellular communication</a:t>
            </a:r>
            <a:r>
              <a:rPr lang="en-US" sz="1200"/>
              <a:t>”, helping to visibly improve fine lines and wrinkles.</a:t>
            </a:r>
          </a:p>
        </p:txBody>
      </p:sp>
      <p:pic>
        <p:nvPicPr>
          <p:cNvPr id="32" name="Picture 31">
            <a:extLst>
              <a:ext uri="{FF2B5EF4-FFF2-40B4-BE49-F238E27FC236}">
                <a16:creationId xmlns:a16="http://schemas.microsoft.com/office/drawing/2014/main" id="{A20AD992-EFFA-52D2-BD6C-23E2D5B5B6A7}"/>
              </a:ext>
            </a:extLst>
          </p:cNvPr>
          <p:cNvPicPr>
            <a:picLocks noChangeAspect="1"/>
          </p:cNvPicPr>
          <p:nvPr/>
        </p:nvPicPr>
        <p:blipFill>
          <a:blip r:embed="rId4"/>
          <a:stretch>
            <a:fillRect/>
          </a:stretch>
        </p:blipFill>
        <p:spPr>
          <a:xfrm>
            <a:off x="7956211" y="1350546"/>
            <a:ext cx="3892750" cy="3854648"/>
          </a:xfrm>
          <a:prstGeom prst="rect">
            <a:avLst/>
          </a:prstGeom>
        </p:spPr>
      </p:pic>
      <p:sp>
        <p:nvSpPr>
          <p:cNvPr id="33" name="TextBox 32">
            <a:extLst>
              <a:ext uri="{FF2B5EF4-FFF2-40B4-BE49-F238E27FC236}">
                <a16:creationId xmlns:a16="http://schemas.microsoft.com/office/drawing/2014/main" id="{D755F338-97D3-4A79-272B-B6035E202C94}"/>
              </a:ext>
            </a:extLst>
          </p:cNvPr>
          <p:cNvSpPr txBox="1"/>
          <p:nvPr/>
        </p:nvSpPr>
        <p:spPr>
          <a:xfrm>
            <a:off x="7956211" y="5379002"/>
            <a:ext cx="3835597" cy="1015663"/>
          </a:xfrm>
          <a:prstGeom prst="rect">
            <a:avLst/>
          </a:prstGeom>
          <a:noFill/>
        </p:spPr>
        <p:txBody>
          <a:bodyPr wrap="square">
            <a:spAutoFit/>
          </a:bodyPr>
          <a:lstStyle/>
          <a:p>
            <a:r>
              <a:rPr lang="en-US" sz="1200"/>
              <a:t>K-beauty inspired brand Modern Molecules has launched a new </a:t>
            </a:r>
            <a:r>
              <a:rPr lang="en-US" sz="1200" b="1"/>
              <a:t>exosome-based serum</a:t>
            </a:r>
            <a:r>
              <a:rPr lang="en-US" sz="1200"/>
              <a:t> that </a:t>
            </a:r>
            <a:r>
              <a:rPr lang="en-US" sz="1200" b="1"/>
              <a:t>strengthens the skin’s repair abilities</a:t>
            </a:r>
            <a:r>
              <a:rPr lang="en-US" sz="1200"/>
              <a:t>. </a:t>
            </a:r>
            <a:r>
              <a:rPr lang="en-US" sz="1200" b="1"/>
              <a:t>Said to delay the skin’s ageing process by 5.5 years within two months</a:t>
            </a:r>
            <a:r>
              <a:rPr lang="en-US" sz="1200"/>
              <a:t>.</a:t>
            </a:r>
          </a:p>
        </p:txBody>
      </p:sp>
      <p:sp>
        <p:nvSpPr>
          <p:cNvPr id="2" name="Slide Number Placeholder 1">
            <a:extLst>
              <a:ext uri="{FF2B5EF4-FFF2-40B4-BE49-F238E27FC236}">
                <a16:creationId xmlns:a16="http://schemas.microsoft.com/office/drawing/2014/main" id="{B6A34A61-3B59-E099-FD75-0A366D6B1EC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3" name="Image 1" descr="https://pitch-assets-ccb95893-de3f-4266-973c-20049231b248.s3.eu-west-1.amazonaws.com/393e2a05-a86b-46ab-95d5-a383601b82a4?pitch-bytes=529206&amp;pitch-content-type=image%2Fpng">
            <a:extLst>
              <a:ext uri="{FF2B5EF4-FFF2-40B4-BE49-F238E27FC236}">
                <a16:creationId xmlns:a16="http://schemas.microsoft.com/office/drawing/2014/main" id="{40679789-AA33-D67F-7963-B27D3D52DBF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extLst>
      <p:ext uri="{BB962C8B-B14F-4D97-AF65-F5344CB8AC3E}">
        <p14:creationId xmlns:p14="http://schemas.microsoft.com/office/powerpoint/2010/main" val="2024556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581C-D4A7-D14D-41E8-6547340CD4A6}"/>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C0C7AA09-CA84-7854-CF7E-D3631510603C}"/>
              </a:ext>
            </a:extLst>
          </p:cNvPr>
          <p:cNvSpPr>
            <a:spLocks noGrp="1"/>
          </p:cNvSpPr>
          <p:nvPr>
            <p:ph type="title"/>
          </p:nvPr>
        </p:nvSpPr>
        <p:spPr>
          <a:xfrm>
            <a:off x="302400" y="302400"/>
            <a:ext cx="5500869" cy="351315"/>
          </a:xfrm>
        </p:spPr>
        <p:txBody>
          <a:bodyPr vert="horz" lIns="0" tIns="0" rIns="0" bIns="0" rtlCol="0" anchor="t" anchorCtr="0">
            <a:normAutofit/>
          </a:bodyPr>
          <a:lstStyle/>
          <a:p>
            <a:pPr>
              <a:lnSpc>
                <a:spcPct val="90000"/>
              </a:lnSpc>
            </a:pPr>
            <a:r>
              <a:rPr lang="en-US"/>
              <a:t>The Exosomes opportunity</a:t>
            </a:r>
          </a:p>
        </p:txBody>
      </p:sp>
      <p:sp>
        <p:nvSpPr>
          <p:cNvPr id="5" name="Content Placeholder 9">
            <a:extLst>
              <a:ext uri="{FF2B5EF4-FFF2-40B4-BE49-F238E27FC236}">
                <a16:creationId xmlns:a16="http://schemas.microsoft.com/office/drawing/2014/main" id="{77AEBBFF-9A5A-60A3-89E4-908AC81AA6DE}"/>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GB" b="0" kern="0" spc="0" baseline="0">
                <a:latin typeface="+mn-lt"/>
                <a:ea typeface="+mn-ea"/>
                <a:cs typeface="+mn-cs"/>
              </a:rPr>
              <a:t>Key ingredient 2025</a:t>
            </a:r>
          </a:p>
        </p:txBody>
      </p:sp>
      <p:sp>
        <p:nvSpPr>
          <p:cNvPr id="27" name="TextBox 26">
            <a:extLst>
              <a:ext uri="{FF2B5EF4-FFF2-40B4-BE49-F238E27FC236}">
                <a16:creationId xmlns:a16="http://schemas.microsoft.com/office/drawing/2014/main" id="{3A29C2E9-2D98-7B9F-1E70-0D0C1332DD5A}"/>
              </a:ext>
            </a:extLst>
          </p:cNvPr>
          <p:cNvSpPr txBox="1"/>
          <p:nvPr/>
        </p:nvSpPr>
        <p:spPr>
          <a:xfrm>
            <a:off x="390082" y="5140877"/>
            <a:ext cx="3886357" cy="1015663"/>
          </a:xfrm>
          <a:prstGeom prst="rect">
            <a:avLst/>
          </a:prstGeom>
          <a:noFill/>
        </p:spPr>
        <p:txBody>
          <a:bodyPr wrap="square">
            <a:spAutoFit/>
          </a:bodyPr>
          <a:lstStyle/>
          <a:p>
            <a:r>
              <a:rPr lang="en-US" sz="1200"/>
              <a:t>INKEY List’s Exosome Hydro-Glow Complex resurfaces, rejuvenates and hydrates the skin with </a:t>
            </a:r>
            <a:r>
              <a:rPr lang="en-US" sz="1200" b="1"/>
              <a:t>technology previously exclusive to professional cosmetic clinics. Its formula is packed with 3 </a:t>
            </a:r>
            <a:r>
              <a:rPr lang="en-US" sz="1200" b="1" err="1"/>
              <a:t>mln</a:t>
            </a:r>
            <a:r>
              <a:rPr lang="en-US" sz="1200" b="1"/>
              <a:t> plant-derived exosomes to boost collagen.</a:t>
            </a:r>
          </a:p>
        </p:txBody>
      </p:sp>
      <p:sp>
        <p:nvSpPr>
          <p:cNvPr id="30" name="TextBox 29">
            <a:extLst>
              <a:ext uri="{FF2B5EF4-FFF2-40B4-BE49-F238E27FC236}">
                <a16:creationId xmlns:a16="http://schemas.microsoft.com/office/drawing/2014/main" id="{BE35E2F7-AF35-B3E8-DCBD-E7C91C6E7230}"/>
              </a:ext>
            </a:extLst>
          </p:cNvPr>
          <p:cNvSpPr txBox="1"/>
          <p:nvPr/>
        </p:nvSpPr>
        <p:spPr>
          <a:xfrm>
            <a:off x="8648840" y="5140877"/>
            <a:ext cx="3288454" cy="830997"/>
          </a:xfrm>
          <a:prstGeom prst="rect">
            <a:avLst/>
          </a:prstGeom>
          <a:noFill/>
        </p:spPr>
        <p:txBody>
          <a:bodyPr wrap="square">
            <a:spAutoFit/>
          </a:bodyPr>
          <a:lstStyle/>
          <a:p>
            <a:r>
              <a:rPr lang="en-US" sz="1200"/>
              <a:t>Korean brand </a:t>
            </a:r>
            <a:r>
              <a:rPr lang="en-US" sz="1200" err="1"/>
              <a:t>Medicube’s</a:t>
            </a:r>
            <a:r>
              <a:rPr lang="en-US" sz="1200"/>
              <a:t> new PDRN Pink Collagen Exosome Shot Ampoule is an aesthetic-grade ampoule with exosomes-coated spicules.</a:t>
            </a:r>
          </a:p>
        </p:txBody>
      </p:sp>
      <p:sp>
        <p:nvSpPr>
          <p:cNvPr id="33" name="TextBox 32">
            <a:extLst>
              <a:ext uri="{FF2B5EF4-FFF2-40B4-BE49-F238E27FC236}">
                <a16:creationId xmlns:a16="http://schemas.microsoft.com/office/drawing/2014/main" id="{59029F62-F08D-D8F9-8263-D9B374F78DDA}"/>
              </a:ext>
            </a:extLst>
          </p:cNvPr>
          <p:cNvSpPr txBox="1"/>
          <p:nvPr/>
        </p:nvSpPr>
        <p:spPr>
          <a:xfrm>
            <a:off x="4640752" y="5140877"/>
            <a:ext cx="3592612" cy="1015663"/>
          </a:xfrm>
          <a:prstGeom prst="rect">
            <a:avLst/>
          </a:prstGeom>
          <a:noFill/>
        </p:spPr>
        <p:txBody>
          <a:bodyPr wrap="square">
            <a:spAutoFit/>
          </a:bodyPr>
          <a:lstStyle/>
          <a:p>
            <a:r>
              <a:rPr lang="en-US" sz="1200"/>
              <a:t>Dr. Barbara Sturm's </a:t>
            </a:r>
            <a:r>
              <a:rPr lang="en-US" sz="1200" err="1"/>
              <a:t>Exoso-Metic</a:t>
            </a:r>
            <a:r>
              <a:rPr lang="en-US" sz="1200"/>
              <a:t> Face Serum, with unique blend of exosome and growth factor technologies, </a:t>
            </a:r>
            <a:r>
              <a:rPr lang="en-US" sz="1200" b="1"/>
              <a:t>harnesses the power of natural cell communication</a:t>
            </a:r>
            <a:r>
              <a:rPr lang="en-US" sz="1200"/>
              <a:t>, for effective anti-aging and </a:t>
            </a:r>
            <a:r>
              <a:rPr lang="en-US" sz="1200" b="1"/>
              <a:t>skin regeneration.</a:t>
            </a:r>
          </a:p>
        </p:txBody>
      </p:sp>
      <p:pic>
        <p:nvPicPr>
          <p:cNvPr id="3" name="Picture 2">
            <a:extLst>
              <a:ext uri="{FF2B5EF4-FFF2-40B4-BE49-F238E27FC236}">
                <a16:creationId xmlns:a16="http://schemas.microsoft.com/office/drawing/2014/main" id="{039CDAFC-6721-4F52-D2CB-9ECFDDC957A4}"/>
              </a:ext>
            </a:extLst>
          </p:cNvPr>
          <p:cNvPicPr>
            <a:picLocks noChangeAspect="1"/>
          </p:cNvPicPr>
          <p:nvPr/>
        </p:nvPicPr>
        <p:blipFill>
          <a:blip r:embed="rId2"/>
          <a:stretch>
            <a:fillRect/>
          </a:stretch>
        </p:blipFill>
        <p:spPr>
          <a:xfrm>
            <a:off x="390082" y="1087019"/>
            <a:ext cx="3886357" cy="3880049"/>
          </a:xfrm>
          <a:prstGeom prst="rect">
            <a:avLst/>
          </a:prstGeom>
        </p:spPr>
      </p:pic>
      <p:pic>
        <p:nvPicPr>
          <p:cNvPr id="7" name="Picture 6">
            <a:extLst>
              <a:ext uri="{FF2B5EF4-FFF2-40B4-BE49-F238E27FC236}">
                <a16:creationId xmlns:a16="http://schemas.microsoft.com/office/drawing/2014/main" id="{37A300C6-D0F9-0C28-7803-181A2DC0930D}"/>
              </a:ext>
            </a:extLst>
          </p:cNvPr>
          <p:cNvPicPr>
            <a:picLocks noChangeAspect="1"/>
          </p:cNvPicPr>
          <p:nvPr/>
        </p:nvPicPr>
        <p:blipFill>
          <a:blip r:embed="rId3"/>
          <a:stretch>
            <a:fillRect/>
          </a:stretch>
        </p:blipFill>
        <p:spPr>
          <a:xfrm>
            <a:off x="8899360" y="1103657"/>
            <a:ext cx="2787414" cy="3888947"/>
          </a:xfrm>
          <a:prstGeom prst="rect">
            <a:avLst/>
          </a:prstGeom>
        </p:spPr>
      </p:pic>
      <p:pic>
        <p:nvPicPr>
          <p:cNvPr id="9" name="Picture 8">
            <a:extLst>
              <a:ext uri="{FF2B5EF4-FFF2-40B4-BE49-F238E27FC236}">
                <a16:creationId xmlns:a16="http://schemas.microsoft.com/office/drawing/2014/main" id="{0E3CC651-A5FB-F12D-B597-7022E4CD5D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0751" y="1103657"/>
            <a:ext cx="3592612" cy="3863411"/>
          </a:xfrm>
          <a:prstGeom prst="rect">
            <a:avLst/>
          </a:prstGeom>
        </p:spPr>
      </p:pic>
      <p:sp>
        <p:nvSpPr>
          <p:cNvPr id="2" name="Slide Number Placeholder 1">
            <a:extLst>
              <a:ext uri="{FF2B5EF4-FFF2-40B4-BE49-F238E27FC236}">
                <a16:creationId xmlns:a16="http://schemas.microsoft.com/office/drawing/2014/main" id="{04558DD3-05D8-CB67-5AC0-62BADD78F9F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6" name="Image 1" descr="https://pitch-assets-ccb95893-de3f-4266-973c-20049231b248.s3.eu-west-1.amazonaws.com/393e2a05-a86b-46ab-95d5-a383601b82a4?pitch-bytes=529206&amp;pitch-content-type=image%2Fpng">
            <a:extLst>
              <a:ext uri="{FF2B5EF4-FFF2-40B4-BE49-F238E27FC236}">
                <a16:creationId xmlns:a16="http://schemas.microsoft.com/office/drawing/2014/main" id="{0E979FEB-39E1-2098-071B-60DFB83C8AD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280023" y="6226604"/>
            <a:ext cx="2454355" cy="474299"/>
          </a:xfrm>
          <a:prstGeom prst="rect">
            <a:avLst/>
          </a:prstGeom>
        </p:spPr>
      </p:pic>
    </p:spTree>
    <p:extLst>
      <p:ext uri="{BB962C8B-B14F-4D97-AF65-F5344CB8AC3E}">
        <p14:creationId xmlns:p14="http://schemas.microsoft.com/office/powerpoint/2010/main" val="233551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4c388564-839e-4970-817f-7dc0f3860ae1?pitch-bytes=19179065&amp;pitch-content-type=image%2Fpng"/>
          <p:cNvPicPr>
            <a:picLocks noChangeAspect="1"/>
          </p:cNvPicPr>
          <p:nvPr/>
        </p:nvPicPr>
        <p:blipFill>
          <a:blip r:embed="rId3" cstate="screen">
            <a:alphaModFix amt="93000"/>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4" name="Text 0"/>
          <p:cNvSpPr/>
          <p:nvPr/>
        </p:nvSpPr>
        <p:spPr>
          <a:xfrm>
            <a:off x="308249" y="2189669"/>
            <a:ext cx="4977024" cy="4482970"/>
          </a:xfrm>
          <a:prstGeom prst="rect">
            <a:avLst/>
          </a:prstGeom>
          <a:noFill/>
          <a:ln/>
        </p:spPr>
        <p:txBody>
          <a:bodyPr wrap="square" lIns="0" tIns="0" rIns="0" bIns="0" rtlCol="0" anchor="t"/>
          <a:lstStyle/>
          <a:p>
            <a:pPr>
              <a:lnSpc>
                <a:spcPts val="2000"/>
              </a:lnSpc>
            </a:pPr>
            <a:r>
              <a:rPr lang="en-US" sz="1600" i="1" kern="0" spc="-16" noProof="0" dirty="0">
                <a:solidFill>
                  <a:srgbClr val="FFFFFF"/>
                </a:solidFill>
                <a:latin typeface="Lora"/>
                <a:ea typeface="Lora" pitchFamily="34" charset="-122"/>
                <a:cs typeface="Lora" pitchFamily="34" charset="-120"/>
              </a:rPr>
              <a:t>Skin is a living network of cells constantly communicating, through microscopic </a:t>
            </a:r>
          </a:p>
          <a:p>
            <a:pPr>
              <a:lnSpc>
                <a:spcPts val="2000"/>
              </a:lnSpc>
            </a:pPr>
            <a:r>
              <a:rPr lang="en-US" sz="1600" i="1" kern="0" spc="-16" noProof="0" dirty="0">
                <a:solidFill>
                  <a:srgbClr val="FFFFFF"/>
                </a:solidFill>
                <a:latin typeface="Lora"/>
                <a:ea typeface="Lora" pitchFamily="34" charset="-122"/>
                <a:cs typeface="Lora" pitchFamily="34" charset="-120"/>
              </a:rPr>
              <a:t>messengers called exosomes. </a:t>
            </a:r>
            <a:endParaRPr lang="en-US" sz="1467" i="1" kern="0" spc="-16" noProof="0" dirty="0">
              <a:solidFill>
                <a:srgbClr val="FFFFFF"/>
              </a:solidFill>
              <a:latin typeface="Lora"/>
              <a:ea typeface="DM Sans" pitchFamily="34" charset="-122"/>
              <a:cs typeface="DM Sans" pitchFamily="34" charset="-120"/>
            </a:endParaRPr>
          </a:p>
          <a:p>
            <a:pPr>
              <a:lnSpc>
                <a:spcPts val="1751"/>
              </a:lnSpc>
            </a:pPr>
            <a:endParaRPr lang="en-US" sz="1400" i="1" noProof="0" dirty="0">
              <a:latin typeface="Lora"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Exosomes are extracellular vesicles used as couriers to exchange essential nutrients such as peptides,</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lipids, antioxidants and growth factors, amongst others. </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They also deliver genetic instructions that enable key regeneration processes (e.g. miRNA). </a:t>
            </a:r>
          </a:p>
          <a:p>
            <a:pPr>
              <a:lnSpc>
                <a:spcPts val="1751"/>
              </a:lnSpc>
            </a:pPr>
            <a:endParaRPr lang="en-US" sz="1400" noProof="0" dirty="0">
              <a:latin typeface="DM Sans"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They </a:t>
            </a:r>
            <a:r>
              <a:rPr lang="en-US" sz="1450" b="1" kern="0" spc="-16" noProof="0" dirty="0">
                <a:solidFill>
                  <a:srgbClr val="FFFFFF"/>
                </a:solidFill>
                <a:latin typeface="DM Sans"/>
                <a:ea typeface="DM Sans" pitchFamily="34" charset="-122"/>
                <a:cs typeface="DM Sans" pitchFamily="34" charset="-120"/>
              </a:rPr>
              <a:t>nurture, re-</a:t>
            </a:r>
            <a:r>
              <a:rPr lang="en-US" sz="1450" b="1" kern="0" spc="-16" noProof="0" dirty="0" err="1">
                <a:solidFill>
                  <a:srgbClr val="FFFFFF"/>
                </a:solidFill>
                <a:latin typeface="DM Sans"/>
                <a:ea typeface="DM Sans" pitchFamily="34" charset="-122"/>
                <a:cs typeface="DM Sans" pitchFamily="34" charset="-120"/>
              </a:rPr>
              <a:t>programme</a:t>
            </a:r>
            <a:r>
              <a:rPr lang="en-US" sz="1450" b="1" kern="0" spc="-16" noProof="0" dirty="0">
                <a:solidFill>
                  <a:srgbClr val="FFFFFF"/>
                </a:solidFill>
                <a:latin typeface="DM Sans"/>
                <a:ea typeface="DM Sans" pitchFamily="34" charset="-122"/>
                <a:cs typeface="DM Sans" pitchFamily="34" charset="-120"/>
              </a:rPr>
              <a:t>, restore</a:t>
            </a:r>
            <a:r>
              <a:rPr lang="en-US" sz="1450" kern="0" spc="-16" noProof="0" dirty="0">
                <a:solidFill>
                  <a:srgbClr val="FFFFFF"/>
                </a:solidFill>
                <a:latin typeface="DM Sans"/>
                <a:ea typeface="DM Sans" pitchFamily="34" charset="-122"/>
                <a:cs typeface="DM Sans" pitchFamily="34" charset="-120"/>
              </a:rPr>
              <a:t>.</a:t>
            </a:r>
          </a:p>
          <a:p>
            <a:pPr>
              <a:lnSpc>
                <a:spcPts val="1751"/>
              </a:lnSpc>
            </a:pPr>
            <a:endParaRPr lang="en-US" sz="1400" noProof="0" dirty="0">
              <a:latin typeface="DM Sans"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As we age, fewer messages get through. </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Cellular conversations quiet, and skin loses its vitality</a:t>
            </a:r>
            <a:r>
              <a:rPr lang="en-US" sz="1450" kern="0" spc="-16" noProof="0" dirty="0">
                <a:solidFill>
                  <a:srgbClr val="FFFFFF"/>
                </a:solidFill>
                <a:latin typeface="DM Sans"/>
              </a:rPr>
              <a:t>, leading to premature </a:t>
            </a:r>
            <a:r>
              <a:rPr lang="en-US" sz="1450" kern="0" spc="-16" noProof="0" dirty="0">
                <a:solidFill>
                  <a:srgbClr val="FFFFFF"/>
                </a:solidFill>
                <a:latin typeface="DM Sans"/>
                <a:ea typeface="DM Sans" pitchFamily="34" charset="-122"/>
                <a:cs typeface="DM Sans" pitchFamily="34" charset="-120"/>
              </a:rPr>
              <a:t>aging. I</a:t>
            </a:r>
            <a:r>
              <a:rPr lang="en-US" sz="1450" kern="0" spc="-16" noProof="0" dirty="0">
                <a:solidFill>
                  <a:srgbClr val="FFFFFF"/>
                </a:solidFill>
                <a:latin typeface="DM Sans"/>
              </a:rPr>
              <a:t>t is one of the known hallmarks of aging (“intercellular communication”).</a:t>
            </a:r>
            <a:endParaRPr lang="en-US" sz="1450" kern="0" spc="-16" noProof="0" dirty="0">
              <a:solidFill>
                <a:srgbClr val="FFFFFF"/>
              </a:solidFill>
              <a:latin typeface="DM Sans"/>
              <a:ea typeface="DM Sans" pitchFamily="34" charset="-122"/>
              <a:cs typeface="DM Sans" pitchFamily="34" charset="-120"/>
            </a:endParaRPr>
          </a:p>
          <a:p>
            <a:pPr>
              <a:lnSpc>
                <a:spcPts val="1751"/>
              </a:lnSpc>
            </a:pPr>
            <a:endParaRPr lang="en-US" sz="1200" noProof="0" dirty="0">
              <a:latin typeface="DM Sans" pitchFamily="2" charset="77"/>
            </a:endParaRPr>
          </a:p>
          <a:p>
            <a:pPr>
              <a:lnSpc>
                <a:spcPts val="1751"/>
              </a:lnSpc>
            </a:pPr>
            <a:r>
              <a:rPr lang="en-US" sz="1450" b="1" kern="0" spc="-16" noProof="0" dirty="0">
                <a:solidFill>
                  <a:srgbClr val="FFFFFF"/>
                </a:solidFill>
                <a:latin typeface="DM Sans"/>
                <a:ea typeface="DM Sans" pitchFamily="34" charset="-122"/>
                <a:cs typeface="DM Sans" pitchFamily="34" charset="-120"/>
              </a:rPr>
              <a:t>Aging, at its core, is a communication breakdown. </a:t>
            </a:r>
            <a:endParaRPr lang="en-US" sz="1450" b="1" noProof="0" dirty="0">
              <a:latin typeface="DM Sans"/>
            </a:endParaRPr>
          </a:p>
        </p:txBody>
      </p:sp>
      <p:pic>
        <p:nvPicPr>
          <p:cNvPr id="5" name="Image 1" descr="https://pitch-assets-ccb95893-de3f-4266-973c-20049231b248.s3.eu-west-1.amazonaws.com/e88e1042-ff72-49e0-a15f-1fb89877ef73?pitch-bytes=509617&amp;pitch-content-type=image%2Fpng"/>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6" name="Text 1"/>
          <p:cNvSpPr/>
          <p:nvPr/>
        </p:nvSpPr>
        <p:spPr>
          <a:xfrm>
            <a:off x="308249" y="629893"/>
            <a:ext cx="10873211" cy="1447800"/>
          </a:xfrm>
          <a:prstGeom prst="rect">
            <a:avLst/>
          </a:prstGeom>
          <a:noFill/>
          <a:ln/>
        </p:spPr>
        <p:txBody>
          <a:bodyPr wrap="square" lIns="0" tIns="0" rIns="0" bIns="0" rtlCol="0" anchor="b"/>
          <a:lstStyle/>
          <a:p>
            <a:pPr>
              <a:lnSpc>
                <a:spcPts val="5700"/>
              </a:lnSpc>
            </a:pPr>
            <a:r>
              <a:rPr lang="en-US" sz="6000" kern="0" spc="-80">
                <a:solidFill>
                  <a:srgbClr val="FFFFFF"/>
                </a:solidFill>
                <a:latin typeface="DM Sans" pitchFamily="2" charset="77"/>
                <a:ea typeface="DM Sans" pitchFamily="34" charset="-122"/>
                <a:cs typeface="DM Sans" pitchFamily="34" charset="-120"/>
              </a:rPr>
              <a:t>When cells stop talking,</a:t>
            </a:r>
            <a:endParaRPr lang="en-US" sz="6000">
              <a:latin typeface="DM Sans" pitchFamily="2" charset="77"/>
            </a:endParaRPr>
          </a:p>
          <a:p>
            <a:pPr>
              <a:lnSpc>
                <a:spcPts val="5700"/>
              </a:lnSpc>
            </a:pPr>
            <a:r>
              <a:rPr lang="en-US" sz="6000" kern="0" spc="-80">
                <a:solidFill>
                  <a:srgbClr val="FFFFFF"/>
                </a:solidFill>
                <a:latin typeface="DM Sans" pitchFamily="2" charset="77"/>
                <a:ea typeface="DM Sans" pitchFamily="34" charset="-122"/>
                <a:cs typeface="DM Sans" pitchFamily="34" charset="-120"/>
              </a:rPr>
              <a:t>skin starts aging</a:t>
            </a:r>
            <a:endParaRPr lang="en-US" sz="6000">
              <a:latin typeface="DM Sans" pitchFamily="2" charset="7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a:extLst>
              <a:ext uri="{FF2B5EF4-FFF2-40B4-BE49-F238E27FC236}">
                <a16:creationId xmlns:a16="http://schemas.microsoft.com/office/drawing/2014/main" id="{45F2551A-C359-B59B-CC5B-04A3DFDD10E3}"/>
              </a:ext>
            </a:extLst>
          </p:cNvPr>
          <p:cNvSpPr/>
          <p:nvPr/>
        </p:nvSpPr>
        <p:spPr>
          <a:xfrm>
            <a:off x="8277869" y="3823604"/>
            <a:ext cx="2438208" cy="2438208"/>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2A0397E-B699-C8B7-1116-5254F5F0682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Text Placeholder 14">
            <a:extLst>
              <a:ext uri="{FF2B5EF4-FFF2-40B4-BE49-F238E27FC236}">
                <a16:creationId xmlns:a16="http://schemas.microsoft.com/office/drawing/2014/main" id="{9950F855-16D3-A3E9-13DA-375DA0529BF2}"/>
              </a:ext>
            </a:extLst>
          </p:cNvPr>
          <p:cNvSpPr>
            <a:spLocks noGrp="1"/>
          </p:cNvSpPr>
          <p:nvPr>
            <p:ph type="body" sz="quarter" idx="12"/>
          </p:nvPr>
        </p:nvSpPr>
        <p:spPr>
          <a:xfrm>
            <a:off x="352076" y="1835332"/>
            <a:ext cx="6537671" cy="3131538"/>
          </a:xfrm>
        </p:spPr>
        <p:txBody>
          <a:bodyPr vert="horz" lIns="0" tIns="0" rIns="0" bIns="0" rtlCol="0" anchor="t">
            <a:noAutofit/>
          </a:bodyPr>
          <a:lstStyle/>
          <a:p>
            <a:pPr marL="172720" marR="0" lvl="0" indent="-17272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600" u="none" strike="noStrike" kern="1200" cap="none" spc="0" normalizeH="0" baseline="0" noProof="0">
                <a:ln>
                  <a:noFill/>
                </a:ln>
                <a:solidFill>
                  <a:srgbClr val="2B2B2B"/>
                </a:solidFill>
                <a:effectLst/>
                <a:uLnTx/>
                <a:uFillTx/>
                <a:latin typeface="DM Sans" pitchFamily="2" charset="0"/>
                <a:ea typeface="Trebuchet MS"/>
              </a:rPr>
              <a:t>Extracellular vesicles have been discovered for the first time in 1980s in red blood cell and have been named Exosomes in 1990s, but their role wasn’t clear at that time and first suspected to be used as a cellular trash can.</a:t>
            </a:r>
          </a:p>
          <a:p>
            <a:pPr marL="172720" marR="0" lvl="0" indent="-17272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lang="en-US" sz="1600">
                <a:solidFill>
                  <a:srgbClr val="2B2B2B"/>
                </a:solidFill>
                <a:latin typeface="DM Sans" pitchFamily="2" charset="0"/>
                <a:ea typeface="Trebuchet MS"/>
              </a:rPr>
              <a:t>They are present in almost all animal and vegetal cells.</a:t>
            </a:r>
          </a:p>
          <a:p>
            <a:pPr marL="172720" lvl="0" indent="-172720">
              <a:spcBef>
                <a:spcPts val="500"/>
              </a:spcBef>
              <a:spcAft>
                <a:spcPts val="400"/>
              </a:spcAft>
              <a:buFont typeface="Arial" panose="020B0604020202020204" pitchFamily="34" charset="0"/>
              <a:buChar char="•"/>
              <a:defRPr/>
            </a:pPr>
            <a:r>
              <a:rPr lang="en-US" sz="1600" kern="1200">
                <a:solidFill>
                  <a:srgbClr val="2B2B2B"/>
                </a:solidFill>
                <a:latin typeface="DM Sans" pitchFamily="2" charset="0"/>
                <a:ea typeface="Trebuchet MS"/>
              </a:rPr>
              <a:t>The vesicle is surrounded by a lipidic bilayer membrane. This membrane includes also adhesion molecules and receptor proteins to recognize the target cells.</a:t>
            </a:r>
          </a:p>
          <a:p>
            <a:pPr marL="172720" indent="-172720">
              <a:spcBef>
                <a:spcPts val="500"/>
              </a:spcBef>
              <a:spcAft>
                <a:spcPts val="400"/>
              </a:spcAft>
              <a:buFont typeface="Arial" panose="020B0604020202020204" pitchFamily="34" charset="0"/>
              <a:buChar char="•"/>
              <a:defRPr/>
            </a:pPr>
            <a:r>
              <a:rPr lang="en-US" sz="1600" kern="1200">
                <a:solidFill>
                  <a:srgbClr val="2B2B2B"/>
                </a:solidFill>
                <a:latin typeface="DM Sans" pitchFamily="2" charset="0"/>
                <a:ea typeface="Trebuchet MS"/>
              </a:rPr>
              <a:t>Exosomes are the tiniest vesicles, reserved to human being. Extracellular vesicles have a </a:t>
            </a:r>
            <a:r>
              <a:rPr kumimoji="0" lang="en-US" sz="1600" u="none" strike="noStrike" kern="1200" cap="none" spc="0" normalizeH="0" baseline="0" noProof="0">
                <a:ln>
                  <a:noFill/>
                </a:ln>
                <a:solidFill>
                  <a:srgbClr val="2B2B2B"/>
                </a:solidFill>
                <a:effectLst/>
                <a:uLnTx/>
                <a:uFillTx/>
                <a:latin typeface="DM Sans" pitchFamily="2" charset="0"/>
                <a:ea typeface="Trebuchet MS"/>
              </a:rPr>
              <a:t>size within a range from 30nm to 1000nm.</a:t>
            </a:r>
          </a:p>
        </p:txBody>
      </p:sp>
      <p:sp>
        <p:nvSpPr>
          <p:cNvPr id="13" name="Title 12">
            <a:extLst>
              <a:ext uri="{FF2B5EF4-FFF2-40B4-BE49-F238E27FC236}">
                <a16:creationId xmlns:a16="http://schemas.microsoft.com/office/drawing/2014/main" id="{A29118CE-33DD-5AB5-F6EE-C36575283F49}"/>
              </a:ext>
            </a:extLst>
          </p:cNvPr>
          <p:cNvSpPr>
            <a:spLocks noGrp="1"/>
          </p:cNvSpPr>
          <p:nvPr>
            <p:ph type="title"/>
          </p:nvPr>
        </p:nvSpPr>
        <p:spPr/>
        <p:txBody>
          <a:bodyPr/>
          <a:lstStyle/>
          <a:p>
            <a:r>
              <a:rPr lang="en-US">
                <a:ea typeface="Trebuchet MS"/>
              </a:rPr>
              <a:t>The e</a:t>
            </a:r>
            <a:r>
              <a:rPr kumimoji="0" lang="en-US" u="none" strike="noStrike" kern="1200" cap="none" spc="0" normalizeH="0" baseline="0" noProof="0">
                <a:ln>
                  <a:noFill/>
                </a:ln>
                <a:effectLst/>
                <a:uLnTx/>
                <a:uFillTx/>
                <a:ea typeface="Trebuchet MS"/>
              </a:rPr>
              <a:t>xtracellular vesicles</a:t>
            </a:r>
          </a:p>
        </p:txBody>
      </p:sp>
      <p:sp>
        <p:nvSpPr>
          <p:cNvPr id="14" name="Content Placeholder 13">
            <a:extLst>
              <a:ext uri="{FF2B5EF4-FFF2-40B4-BE49-F238E27FC236}">
                <a16:creationId xmlns:a16="http://schemas.microsoft.com/office/drawing/2014/main" id="{B3FB8C7A-66D1-1F14-1280-FF26E1E4C56F}"/>
              </a:ext>
            </a:extLst>
          </p:cNvPr>
          <p:cNvSpPr>
            <a:spLocks noGrp="1"/>
          </p:cNvSpPr>
          <p:nvPr>
            <p:ph idx="1"/>
          </p:nvPr>
        </p:nvSpPr>
        <p:spPr>
          <a:xfrm>
            <a:off x="302400" y="655639"/>
            <a:ext cx="6537671" cy="338554"/>
          </a:xfrm>
        </p:spPr>
        <p:txBody>
          <a:bodyPr/>
          <a:lstStyle/>
          <a:p>
            <a:r>
              <a:rPr lang="en-US"/>
              <a:t>A recent pharmaceutical discovery</a:t>
            </a:r>
          </a:p>
        </p:txBody>
      </p:sp>
      <p:sp>
        <p:nvSpPr>
          <p:cNvPr id="5" name="TextBox 4">
            <a:extLst>
              <a:ext uri="{FF2B5EF4-FFF2-40B4-BE49-F238E27FC236}">
                <a16:creationId xmlns:a16="http://schemas.microsoft.com/office/drawing/2014/main" id="{2199A5B7-B897-3A9E-1C5A-EC735E48C146}"/>
              </a:ext>
            </a:extLst>
          </p:cNvPr>
          <p:cNvSpPr txBox="1"/>
          <p:nvPr/>
        </p:nvSpPr>
        <p:spPr>
          <a:xfrm>
            <a:off x="8245569" y="3521969"/>
            <a:ext cx="2574758" cy="276999"/>
          </a:xfrm>
          <a:prstGeom prst="rect">
            <a:avLst/>
          </a:prstGeom>
          <a:noFill/>
        </p:spPr>
        <p:txBody>
          <a:bodyPr wrap="square" rtlCol="0">
            <a:spAutoFit/>
          </a:bodyPr>
          <a:lstStyle/>
          <a:p>
            <a:pPr algn="ctr"/>
            <a:r>
              <a:rPr lang="en-US" sz="1200" b="1"/>
              <a:t>Typical micro-vesicle</a:t>
            </a:r>
            <a:endParaRPr lang="en-CH" sz="1200" b="1"/>
          </a:p>
        </p:txBody>
      </p:sp>
      <p:sp>
        <p:nvSpPr>
          <p:cNvPr id="10" name="TextBox 9">
            <a:extLst>
              <a:ext uri="{FF2B5EF4-FFF2-40B4-BE49-F238E27FC236}">
                <a16:creationId xmlns:a16="http://schemas.microsoft.com/office/drawing/2014/main" id="{229234AA-DC93-BB47-01AA-9B3B36C19189}"/>
              </a:ext>
            </a:extLst>
          </p:cNvPr>
          <p:cNvSpPr txBox="1"/>
          <p:nvPr/>
        </p:nvSpPr>
        <p:spPr>
          <a:xfrm>
            <a:off x="7382510" y="3814042"/>
            <a:ext cx="1680268" cy="246221"/>
          </a:xfrm>
          <a:prstGeom prst="rect">
            <a:avLst/>
          </a:prstGeom>
          <a:noFill/>
        </p:spPr>
        <p:txBody>
          <a:bodyPr wrap="none" rtlCol="0">
            <a:spAutoFit/>
          </a:bodyPr>
          <a:lstStyle/>
          <a:p>
            <a:r>
              <a:rPr lang="en-US" sz="1000"/>
              <a:t>Proteins and amino acids</a:t>
            </a:r>
          </a:p>
        </p:txBody>
      </p:sp>
      <p:sp>
        <p:nvSpPr>
          <p:cNvPr id="16" name="TextBox 15">
            <a:extLst>
              <a:ext uri="{FF2B5EF4-FFF2-40B4-BE49-F238E27FC236}">
                <a16:creationId xmlns:a16="http://schemas.microsoft.com/office/drawing/2014/main" id="{EE6AD186-F81A-783C-A85B-82928C228BEB}"/>
              </a:ext>
            </a:extLst>
          </p:cNvPr>
          <p:cNvSpPr txBox="1"/>
          <p:nvPr/>
        </p:nvSpPr>
        <p:spPr>
          <a:xfrm>
            <a:off x="7706853" y="4213125"/>
            <a:ext cx="710451" cy="246221"/>
          </a:xfrm>
          <a:prstGeom prst="rect">
            <a:avLst/>
          </a:prstGeom>
          <a:noFill/>
        </p:spPr>
        <p:txBody>
          <a:bodyPr wrap="none" rtlCol="0">
            <a:spAutoFit/>
          </a:bodyPr>
          <a:lstStyle/>
          <a:p>
            <a:r>
              <a:rPr lang="en-US" sz="1000"/>
              <a:t>Enzymes</a:t>
            </a:r>
          </a:p>
        </p:txBody>
      </p:sp>
      <p:sp>
        <p:nvSpPr>
          <p:cNvPr id="17" name="TextBox 16">
            <a:extLst>
              <a:ext uri="{FF2B5EF4-FFF2-40B4-BE49-F238E27FC236}">
                <a16:creationId xmlns:a16="http://schemas.microsoft.com/office/drawing/2014/main" id="{07BFEEDA-A422-539F-E511-DBCB2D8B5355}"/>
              </a:ext>
            </a:extLst>
          </p:cNvPr>
          <p:cNvSpPr txBox="1"/>
          <p:nvPr/>
        </p:nvSpPr>
        <p:spPr>
          <a:xfrm>
            <a:off x="7920946" y="4715442"/>
            <a:ext cx="415498" cy="246221"/>
          </a:xfrm>
          <a:prstGeom prst="rect">
            <a:avLst/>
          </a:prstGeom>
          <a:noFill/>
        </p:spPr>
        <p:txBody>
          <a:bodyPr wrap="none" rtlCol="0">
            <a:spAutoFit/>
          </a:bodyPr>
          <a:lstStyle/>
          <a:p>
            <a:r>
              <a:rPr lang="en-US" sz="1000"/>
              <a:t>ATP</a:t>
            </a:r>
          </a:p>
        </p:txBody>
      </p:sp>
      <p:sp>
        <p:nvSpPr>
          <p:cNvPr id="18" name="TextBox 17">
            <a:extLst>
              <a:ext uri="{FF2B5EF4-FFF2-40B4-BE49-F238E27FC236}">
                <a16:creationId xmlns:a16="http://schemas.microsoft.com/office/drawing/2014/main" id="{807161B5-233E-6933-882C-DDF16DED0609}"/>
              </a:ext>
            </a:extLst>
          </p:cNvPr>
          <p:cNvSpPr txBox="1"/>
          <p:nvPr/>
        </p:nvSpPr>
        <p:spPr>
          <a:xfrm>
            <a:off x="7840441" y="5828378"/>
            <a:ext cx="885179" cy="246221"/>
          </a:xfrm>
          <a:prstGeom prst="rect">
            <a:avLst/>
          </a:prstGeom>
          <a:noFill/>
        </p:spPr>
        <p:txBody>
          <a:bodyPr wrap="none" rtlCol="0">
            <a:spAutoFit/>
          </a:bodyPr>
          <a:lstStyle/>
          <a:p>
            <a:r>
              <a:rPr lang="en-US" sz="1000"/>
              <a:t>Metabolites</a:t>
            </a:r>
          </a:p>
        </p:txBody>
      </p:sp>
      <p:sp>
        <p:nvSpPr>
          <p:cNvPr id="19" name="TextBox 18">
            <a:extLst>
              <a:ext uri="{FF2B5EF4-FFF2-40B4-BE49-F238E27FC236}">
                <a16:creationId xmlns:a16="http://schemas.microsoft.com/office/drawing/2014/main" id="{0A31E53D-2C19-B8DE-58D0-9407372D2197}"/>
              </a:ext>
            </a:extLst>
          </p:cNvPr>
          <p:cNvSpPr txBox="1"/>
          <p:nvPr/>
        </p:nvSpPr>
        <p:spPr>
          <a:xfrm>
            <a:off x="10962892" y="5235876"/>
            <a:ext cx="774571" cy="553998"/>
          </a:xfrm>
          <a:prstGeom prst="rect">
            <a:avLst/>
          </a:prstGeom>
          <a:noFill/>
        </p:spPr>
        <p:txBody>
          <a:bodyPr wrap="none" rtlCol="0">
            <a:spAutoFit/>
          </a:bodyPr>
          <a:lstStyle/>
          <a:p>
            <a:r>
              <a:rPr lang="en-US" sz="1000"/>
              <a:t>microRNA</a:t>
            </a:r>
          </a:p>
          <a:p>
            <a:r>
              <a:rPr lang="en-US" sz="1000"/>
              <a:t>mRNA</a:t>
            </a:r>
          </a:p>
          <a:p>
            <a:r>
              <a:rPr lang="en-US" sz="1000"/>
              <a:t>DNA</a:t>
            </a:r>
          </a:p>
        </p:txBody>
      </p:sp>
      <p:sp>
        <p:nvSpPr>
          <p:cNvPr id="20" name="TextBox 19">
            <a:extLst>
              <a:ext uri="{FF2B5EF4-FFF2-40B4-BE49-F238E27FC236}">
                <a16:creationId xmlns:a16="http://schemas.microsoft.com/office/drawing/2014/main" id="{C357685A-A86D-BC0F-8515-76BCE9635DBE}"/>
              </a:ext>
            </a:extLst>
          </p:cNvPr>
          <p:cNvSpPr txBox="1"/>
          <p:nvPr/>
        </p:nvSpPr>
        <p:spPr>
          <a:xfrm>
            <a:off x="7496401" y="5205695"/>
            <a:ext cx="950901" cy="400110"/>
          </a:xfrm>
          <a:prstGeom prst="rect">
            <a:avLst/>
          </a:prstGeom>
          <a:noFill/>
        </p:spPr>
        <p:txBody>
          <a:bodyPr wrap="none" rtlCol="0">
            <a:spAutoFit/>
          </a:bodyPr>
          <a:lstStyle/>
          <a:p>
            <a:pPr algn="ctr"/>
            <a:r>
              <a:rPr lang="en-US" sz="1000"/>
              <a:t>Phospholipid</a:t>
            </a:r>
          </a:p>
          <a:p>
            <a:pPr algn="ctr"/>
            <a:r>
              <a:rPr lang="en-US" sz="1000"/>
              <a:t>bilayer</a:t>
            </a:r>
          </a:p>
        </p:txBody>
      </p:sp>
      <p:sp>
        <p:nvSpPr>
          <p:cNvPr id="21" name="TextBox 20">
            <a:extLst>
              <a:ext uri="{FF2B5EF4-FFF2-40B4-BE49-F238E27FC236}">
                <a16:creationId xmlns:a16="http://schemas.microsoft.com/office/drawing/2014/main" id="{78B3168C-F11E-80E4-D3F2-CB23ADA88377}"/>
              </a:ext>
            </a:extLst>
          </p:cNvPr>
          <p:cNvSpPr txBox="1"/>
          <p:nvPr/>
        </p:nvSpPr>
        <p:spPr>
          <a:xfrm>
            <a:off x="10441947" y="4142144"/>
            <a:ext cx="931665" cy="246221"/>
          </a:xfrm>
          <a:prstGeom prst="rect">
            <a:avLst/>
          </a:prstGeom>
          <a:noFill/>
        </p:spPr>
        <p:txBody>
          <a:bodyPr wrap="none" rtlCol="0">
            <a:spAutoFit/>
          </a:bodyPr>
          <a:lstStyle/>
          <a:p>
            <a:r>
              <a:rPr lang="en-US" sz="1000"/>
              <a:t>Antioxidants</a:t>
            </a:r>
          </a:p>
        </p:txBody>
      </p:sp>
      <p:sp>
        <p:nvSpPr>
          <p:cNvPr id="22" name="TextBox 21">
            <a:extLst>
              <a:ext uri="{FF2B5EF4-FFF2-40B4-BE49-F238E27FC236}">
                <a16:creationId xmlns:a16="http://schemas.microsoft.com/office/drawing/2014/main" id="{45268634-4834-9816-987C-8AD908A53D30}"/>
              </a:ext>
            </a:extLst>
          </p:cNvPr>
          <p:cNvSpPr txBox="1"/>
          <p:nvPr/>
        </p:nvSpPr>
        <p:spPr>
          <a:xfrm>
            <a:off x="10712397" y="4616142"/>
            <a:ext cx="1055097" cy="246221"/>
          </a:xfrm>
          <a:prstGeom prst="rect">
            <a:avLst/>
          </a:prstGeom>
          <a:noFill/>
        </p:spPr>
        <p:txBody>
          <a:bodyPr wrap="none" rtlCol="0">
            <a:spAutoFit/>
          </a:bodyPr>
          <a:lstStyle/>
          <a:p>
            <a:r>
              <a:rPr lang="en-US" sz="1000"/>
              <a:t>Micronutrients</a:t>
            </a:r>
          </a:p>
        </p:txBody>
      </p:sp>
      <p:sp>
        <p:nvSpPr>
          <p:cNvPr id="23" name="TextBox 22">
            <a:extLst>
              <a:ext uri="{FF2B5EF4-FFF2-40B4-BE49-F238E27FC236}">
                <a16:creationId xmlns:a16="http://schemas.microsoft.com/office/drawing/2014/main" id="{24813508-43D3-213C-9938-82DAE6F05C5F}"/>
              </a:ext>
            </a:extLst>
          </p:cNvPr>
          <p:cNvSpPr txBox="1"/>
          <p:nvPr/>
        </p:nvSpPr>
        <p:spPr>
          <a:xfrm>
            <a:off x="10200940" y="3760918"/>
            <a:ext cx="1375698" cy="246221"/>
          </a:xfrm>
          <a:prstGeom prst="rect">
            <a:avLst/>
          </a:prstGeom>
          <a:noFill/>
        </p:spPr>
        <p:txBody>
          <a:bodyPr wrap="none" rtlCol="0">
            <a:spAutoFit/>
          </a:bodyPr>
          <a:lstStyle/>
          <a:p>
            <a:r>
              <a:rPr lang="en-US" sz="1000"/>
              <a:t>Adhesion molecules</a:t>
            </a:r>
          </a:p>
        </p:txBody>
      </p:sp>
      <p:pic>
        <p:nvPicPr>
          <p:cNvPr id="28" name="Picture 27">
            <a:extLst>
              <a:ext uri="{FF2B5EF4-FFF2-40B4-BE49-F238E27FC236}">
                <a16:creationId xmlns:a16="http://schemas.microsoft.com/office/drawing/2014/main" id="{490AD78A-88D9-326D-DAAB-EFC76309F68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596919" y="4109179"/>
            <a:ext cx="1834595" cy="1782979"/>
          </a:xfrm>
          <a:prstGeom prst="rect">
            <a:avLst/>
          </a:prstGeom>
        </p:spPr>
      </p:pic>
      <p:sp>
        <p:nvSpPr>
          <p:cNvPr id="24" name="TextBox 23">
            <a:extLst>
              <a:ext uri="{FF2B5EF4-FFF2-40B4-BE49-F238E27FC236}">
                <a16:creationId xmlns:a16="http://schemas.microsoft.com/office/drawing/2014/main" id="{75AB13CB-ADF9-82A3-0B16-CDCF3C4F02BE}"/>
              </a:ext>
            </a:extLst>
          </p:cNvPr>
          <p:cNvSpPr txBox="1"/>
          <p:nvPr/>
        </p:nvSpPr>
        <p:spPr>
          <a:xfrm>
            <a:off x="10514215" y="5733524"/>
            <a:ext cx="537327" cy="246221"/>
          </a:xfrm>
          <a:prstGeom prst="rect">
            <a:avLst/>
          </a:prstGeom>
          <a:noFill/>
        </p:spPr>
        <p:txBody>
          <a:bodyPr wrap="none" rtlCol="0">
            <a:spAutoFit/>
          </a:bodyPr>
          <a:lstStyle/>
          <a:p>
            <a:r>
              <a:rPr lang="en-US" sz="1000"/>
              <a:t>Lipids</a:t>
            </a:r>
          </a:p>
        </p:txBody>
      </p:sp>
      <p:cxnSp>
        <p:nvCxnSpPr>
          <p:cNvPr id="32" name="Straight Connector 31">
            <a:extLst>
              <a:ext uri="{FF2B5EF4-FFF2-40B4-BE49-F238E27FC236}">
                <a16:creationId xmlns:a16="http://schemas.microsoft.com/office/drawing/2014/main" id="{30C25338-5F4F-1AF0-CB4C-4750723153BC}"/>
              </a:ext>
            </a:extLst>
          </p:cNvPr>
          <p:cNvCxnSpPr>
            <a:cxnSpLocks/>
          </p:cNvCxnSpPr>
          <p:nvPr/>
        </p:nvCxnSpPr>
        <p:spPr>
          <a:xfrm flipH="1" flipV="1">
            <a:off x="8125180" y="4016485"/>
            <a:ext cx="1034625" cy="475647"/>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0B25E70-6AA8-DCEF-2A15-B8E483A365E6}"/>
              </a:ext>
            </a:extLst>
          </p:cNvPr>
          <p:cNvCxnSpPr>
            <a:cxnSpLocks/>
          </p:cNvCxnSpPr>
          <p:nvPr/>
        </p:nvCxnSpPr>
        <p:spPr>
          <a:xfrm flipH="1">
            <a:off x="9822692" y="3985403"/>
            <a:ext cx="905603" cy="206942"/>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11D0777-5DDB-7169-620F-877A9388747A}"/>
              </a:ext>
            </a:extLst>
          </p:cNvPr>
          <p:cNvCxnSpPr>
            <a:cxnSpLocks/>
            <a:endCxn id="16" idx="2"/>
          </p:cNvCxnSpPr>
          <p:nvPr/>
        </p:nvCxnSpPr>
        <p:spPr>
          <a:xfrm flipH="1" flipV="1">
            <a:off x="8062079" y="4459346"/>
            <a:ext cx="1228614" cy="405156"/>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D12F288-AE65-9D86-4362-DD9002613A70}"/>
              </a:ext>
            </a:extLst>
          </p:cNvPr>
          <p:cNvCxnSpPr>
            <a:cxnSpLocks/>
          </p:cNvCxnSpPr>
          <p:nvPr/>
        </p:nvCxnSpPr>
        <p:spPr>
          <a:xfrm flipH="1" flipV="1">
            <a:off x="8306308" y="4858429"/>
            <a:ext cx="590220" cy="5418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D7E8DCF-C116-A722-CC85-560B859B9BA8}"/>
              </a:ext>
            </a:extLst>
          </p:cNvPr>
          <p:cNvCxnSpPr>
            <a:cxnSpLocks/>
            <a:endCxn id="20" idx="3"/>
          </p:cNvCxnSpPr>
          <p:nvPr/>
        </p:nvCxnSpPr>
        <p:spPr>
          <a:xfrm flipH="1">
            <a:off x="8447302" y="5332092"/>
            <a:ext cx="264289" cy="7365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6545AEA-4953-69E9-E16F-4408413F3DB9}"/>
              </a:ext>
            </a:extLst>
          </p:cNvPr>
          <p:cNvCxnSpPr>
            <a:cxnSpLocks/>
          </p:cNvCxnSpPr>
          <p:nvPr/>
        </p:nvCxnSpPr>
        <p:spPr>
          <a:xfrm flipH="1">
            <a:off x="10102960" y="4728578"/>
            <a:ext cx="596939" cy="138060"/>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3B031C-3E07-8FC2-819D-0E6BE6B5552D}"/>
              </a:ext>
            </a:extLst>
          </p:cNvPr>
          <p:cNvCxnSpPr>
            <a:cxnSpLocks/>
            <a:stCxn id="19" idx="1"/>
          </p:cNvCxnSpPr>
          <p:nvPr/>
        </p:nvCxnSpPr>
        <p:spPr>
          <a:xfrm flipH="1" flipV="1">
            <a:off x="9752857" y="5185538"/>
            <a:ext cx="1210035" cy="327337"/>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23413A6-2AF2-0D7A-7DDF-952482247F1F}"/>
              </a:ext>
            </a:extLst>
          </p:cNvPr>
          <p:cNvCxnSpPr>
            <a:cxnSpLocks/>
          </p:cNvCxnSpPr>
          <p:nvPr/>
        </p:nvCxnSpPr>
        <p:spPr>
          <a:xfrm flipH="1" flipV="1">
            <a:off x="9831160" y="5507696"/>
            <a:ext cx="710805" cy="289813"/>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0EA4FBD-0119-78D5-02CD-C4FEC12D4BB7}"/>
              </a:ext>
            </a:extLst>
          </p:cNvPr>
          <p:cNvCxnSpPr>
            <a:cxnSpLocks/>
            <a:endCxn id="18" idx="0"/>
          </p:cNvCxnSpPr>
          <p:nvPr/>
        </p:nvCxnSpPr>
        <p:spPr>
          <a:xfrm flipH="1">
            <a:off x="8283031" y="5416260"/>
            <a:ext cx="768269" cy="41211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pic>
        <p:nvPicPr>
          <p:cNvPr id="61" name="Picture 12">
            <a:extLst>
              <a:ext uri="{FF2B5EF4-FFF2-40B4-BE49-F238E27FC236}">
                <a16:creationId xmlns:a16="http://schemas.microsoft.com/office/drawing/2014/main" id="{C3D6FF1C-0C85-9A28-DBCC-F675F2219C9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7" name="Picture Placeholder 7">
            <a:extLst>
              <a:ext uri="{FF2B5EF4-FFF2-40B4-BE49-F238E27FC236}">
                <a16:creationId xmlns:a16="http://schemas.microsoft.com/office/drawing/2014/main" id="{C19B2384-E431-AEBB-F7D5-4ACC3351E5FE}"/>
              </a:ext>
            </a:extLst>
          </p:cNvPr>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p:blipFill>
        <p:spPr>
          <a:xfrm>
            <a:off x="7337427" y="14407"/>
            <a:ext cx="4860973" cy="3406521"/>
          </a:xfrm>
          <a:prstGeom prst="rect">
            <a:avLst/>
          </a:prstGeom>
        </p:spPr>
      </p:pic>
      <p:sp>
        <p:nvSpPr>
          <p:cNvPr id="6" name="TextBox 5">
            <a:extLst>
              <a:ext uri="{FF2B5EF4-FFF2-40B4-BE49-F238E27FC236}">
                <a16:creationId xmlns:a16="http://schemas.microsoft.com/office/drawing/2014/main" id="{2D61006D-9270-4DD0-06F0-4CB7EF891845}"/>
              </a:ext>
            </a:extLst>
          </p:cNvPr>
          <p:cNvSpPr txBox="1"/>
          <p:nvPr/>
        </p:nvSpPr>
        <p:spPr>
          <a:xfrm>
            <a:off x="7423268" y="60953"/>
            <a:ext cx="2434389" cy="461665"/>
          </a:xfrm>
          <a:prstGeom prst="rect">
            <a:avLst/>
          </a:prstGeom>
          <a:noFill/>
        </p:spPr>
        <p:txBody>
          <a:bodyPr wrap="square" lIns="91440" tIns="45720" rIns="91440" bIns="45720" rtlCol="0" anchor="t">
            <a:spAutoFit/>
          </a:bodyPr>
          <a:lstStyle/>
          <a:p>
            <a:pPr algn="ctr"/>
            <a:r>
              <a:rPr lang="en-US" sz="1200" b="1"/>
              <a:t>vesicles with cargo migrating from one cell to another cell</a:t>
            </a:r>
            <a:endParaRPr lang="en-CH" sz="1200" b="1"/>
          </a:p>
        </p:txBody>
      </p:sp>
      <p:cxnSp>
        <p:nvCxnSpPr>
          <p:cNvPr id="9" name="Straight Connector 8">
            <a:extLst>
              <a:ext uri="{FF2B5EF4-FFF2-40B4-BE49-F238E27FC236}">
                <a16:creationId xmlns:a16="http://schemas.microsoft.com/office/drawing/2014/main" id="{1724CDE7-F575-F02F-D24F-95377D1C6B25}"/>
              </a:ext>
            </a:extLst>
          </p:cNvPr>
          <p:cNvCxnSpPr>
            <a:cxnSpLocks/>
          </p:cNvCxnSpPr>
          <p:nvPr/>
        </p:nvCxnSpPr>
        <p:spPr>
          <a:xfrm flipH="1">
            <a:off x="9859011" y="4408282"/>
            <a:ext cx="596939" cy="138060"/>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410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83cff1a6-8c07-4883-b313-9fa53bd0bfef?pitch-bytes=99367&amp;pitch-content-type=image%2Fpng"/>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a:off x="2238" y="2768"/>
            <a:ext cx="12202708" cy="6856472"/>
          </a:xfrm>
          <a:prstGeom prst="rect">
            <a:avLst/>
          </a:prstGeom>
        </p:spPr>
      </p:pic>
      <p:pic>
        <p:nvPicPr>
          <p:cNvPr id="4" name="Image 1" descr="https://pitch-assets-ccb95893-de3f-4266-973c-20049231b248.s3.eu-west-1.amazonaws.com/2e18c597-af2b-430b-9e31-8529d67c07dc?pitch-bytes=2119019&amp;pitch-content-type=image%2Fpng"/>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4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 2" descr="https://pitch-assets-ccb95893-de3f-4266-973c-20049231b248.s3.eu-west-1.amazonaws.com/e88e1042-ff72-49e0-a15f-1fb89877ef73?pitch-bytes=509617&amp;pitch-content-type=image%2Fpng"/>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6" name="Text 0"/>
          <p:cNvSpPr/>
          <p:nvPr/>
        </p:nvSpPr>
        <p:spPr>
          <a:xfrm>
            <a:off x="755705" y="617268"/>
            <a:ext cx="10873199" cy="1447725"/>
          </a:xfrm>
          <a:prstGeom prst="rect">
            <a:avLst/>
          </a:prstGeom>
          <a:noFill/>
          <a:ln/>
        </p:spPr>
        <p:txBody>
          <a:bodyPr wrap="square" lIns="0" tIns="0" rIns="0" bIns="0" rtlCol="0" anchor="b"/>
          <a:lstStyle/>
          <a:p>
            <a:pPr algn="ctr">
              <a:lnSpc>
                <a:spcPts val="5700"/>
              </a:lnSpc>
            </a:pPr>
            <a:r>
              <a:rPr lang="en-US" sz="6000" kern="0" spc="-80">
                <a:solidFill>
                  <a:srgbClr val="FFFFFF"/>
                </a:solidFill>
                <a:latin typeface="DM Sans" pitchFamily="34" charset="0"/>
                <a:ea typeface="DM Sans" pitchFamily="34" charset="-122"/>
                <a:cs typeface="DM Sans" pitchFamily="34" charset="-120"/>
              </a:rPr>
              <a:t>What if nature could</a:t>
            </a:r>
            <a:endParaRPr lang="en-US" sz="6000"/>
          </a:p>
          <a:p>
            <a:pPr algn="ctr">
              <a:lnSpc>
                <a:spcPts val="5700"/>
              </a:lnSpc>
            </a:pPr>
            <a:r>
              <a:rPr lang="en-US" sz="6000" kern="0" spc="-80">
                <a:solidFill>
                  <a:srgbClr val="FFFFFF"/>
                </a:solidFill>
                <a:latin typeface="DM Sans" pitchFamily="34" charset="0"/>
                <a:ea typeface="DM Sans" pitchFamily="34" charset="-122"/>
                <a:cs typeface="DM Sans" pitchFamily="34" charset="-120"/>
              </a:rPr>
              <a:t>resume the conversation?</a:t>
            </a:r>
            <a:endParaRPr lang="en-US" sz="6000"/>
          </a:p>
        </p:txBody>
      </p:sp>
      <p:sp>
        <p:nvSpPr>
          <p:cNvPr id="7" name="Text 1"/>
          <p:cNvSpPr/>
          <p:nvPr/>
        </p:nvSpPr>
        <p:spPr>
          <a:xfrm>
            <a:off x="2614567" y="2720331"/>
            <a:ext cx="7163172" cy="3115276"/>
          </a:xfrm>
          <a:prstGeom prst="rect">
            <a:avLst/>
          </a:prstGeom>
          <a:noFill/>
          <a:ln/>
        </p:spPr>
        <p:txBody>
          <a:bodyPr wrap="square" lIns="0" tIns="0" rIns="0" bIns="0" rtlCol="0" anchor="t"/>
          <a:lstStyle/>
          <a:p>
            <a:pPr algn="ctr">
              <a:lnSpc>
                <a:spcPts val="2000"/>
              </a:lnSpc>
            </a:pPr>
            <a:r>
              <a:rPr lang="en-US" sz="1600" i="1" kern="0" spc="-16">
                <a:solidFill>
                  <a:srgbClr val="FFFFFF"/>
                </a:solidFill>
                <a:effectLst>
                  <a:outerShdw blurRad="38100" dist="38100" dir="2700000" algn="tl">
                    <a:srgbClr val="000000">
                      <a:alpha val="43137"/>
                    </a:srgbClr>
                  </a:outerShdw>
                </a:effectLst>
                <a:latin typeface="Lora" pitchFamily="2" charset="77"/>
                <a:ea typeface="Lora" pitchFamily="34" charset="-122"/>
                <a:cs typeface="Lora" pitchFamily="34" charset="-120"/>
              </a:rPr>
              <a:t>Intercellular communication within plants happens in the  same way. </a:t>
            </a:r>
            <a:endParaRPr lang="en-US" sz="1600">
              <a:effectLst>
                <a:outerShdw blurRad="38100" dist="38100" dir="2700000" algn="tl">
                  <a:srgbClr val="000000">
                    <a:alpha val="43137"/>
                  </a:srgbClr>
                </a:outerShdw>
              </a:effectLst>
              <a:latin typeface="Lora" pitchFamily="2" charset="77"/>
            </a:endParaRPr>
          </a:p>
          <a:p>
            <a:pPr algn="ctr">
              <a:lnSpc>
                <a:spcPts val="1875"/>
              </a:lnSpc>
            </a:pPr>
            <a:endParaRPr lang="en-US" sz="1600">
              <a:effectLst>
                <a:outerShdw blurRad="38100" dist="38100" dir="2700000" algn="tl">
                  <a:srgbClr val="000000">
                    <a:alpha val="43137"/>
                  </a:srgbClr>
                </a:outerShdw>
              </a:effectLst>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 extracellular vesicles serve as carriers and provide unique natural protection for secondary metabolites (</a:t>
            </a:r>
            <a:r>
              <a:rPr lang="en-US" sz="1600" kern="0" spc="-16" err="1">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bioactives</a:t>
            </a: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 against oxidation and enzymatic damage. They are nature’s quintessence, the most potent part of the plant, which promotes resilience,  growth and renewal at a cellular level.</a:t>
            </a:r>
            <a:endParaRPr lang="en-US" sz="1600">
              <a:effectLst>
                <a:outerShdw blurRad="38100" dist="38100" dir="2700000" algn="tl">
                  <a:srgbClr val="000000">
                    <a:alpha val="43137"/>
                  </a:srgbClr>
                </a:outerShdw>
              </a:effectLst>
              <a:latin typeface="DM Sans" pitchFamily="2" charset="77"/>
            </a:endParaRPr>
          </a:p>
          <a:p>
            <a:pPr algn="ctr">
              <a:lnSpc>
                <a:spcPts val="1875"/>
              </a:lnSpc>
            </a:pP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With a similar structural lipidic bilayer membrane as a cell membrane,</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plant-derived exosomes can easily penetrate and enter target skin cells</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for enhanced biological activity and superior efficacy.</a:t>
            </a: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 </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Plant-derived exosomes don’t just penetrate skin, </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they integrate, like a piece of the same puzzle</a:t>
            </a:r>
            <a:r>
              <a:rPr lang="en-US" sz="1467"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a:t>
            </a:r>
            <a:endParaRPr lang="en-US" sz="1500">
              <a:effectLst>
                <a:outerShdw blurRad="38100" dist="38100" dir="2700000" algn="tl">
                  <a:srgbClr val="000000">
                    <a:alpha val="43137"/>
                  </a:srgbClr>
                </a:outerShdw>
              </a:effectLst>
              <a:latin typeface="DM Sans" pitchFamily="2"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601E9C5-AC59-014E-378A-85AA30D0457B}"/>
              </a:ext>
            </a:extLst>
          </p:cNvPr>
          <p:cNvPicPr>
            <a:picLocks noChangeAspect="1"/>
          </p:cNvPicPr>
          <p:nvPr/>
        </p:nvPicPr>
        <p:blipFill>
          <a:blip r:embed="rId2" cstate="screen">
            <a:extLst>
              <a:ext uri="{28A0092B-C50C-407E-A947-70E740481C1C}">
                <a14:useLocalDpi xmlns:a14="http://schemas.microsoft.com/office/drawing/2010/main"/>
              </a:ext>
            </a:extLst>
          </a:blip>
          <a:srcRect l="22" r="3943"/>
          <a:stretch>
            <a:fillRect/>
          </a:stretch>
        </p:blipFill>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noFill/>
          <a:effectLst>
            <a:outerShdw blurRad="50800" dist="38100" dir="2700000" algn="tl" rotWithShape="0">
              <a:prstClr val="black">
                <a:alpha val="40000"/>
              </a:prstClr>
            </a:outerShdw>
          </a:effectLst>
        </p:spPr>
      </p:pic>
      <p:sp>
        <p:nvSpPr>
          <p:cNvPr id="19" name="Slide Number Placeholder 3">
            <a:extLst>
              <a:ext uri="{FF2B5EF4-FFF2-40B4-BE49-F238E27FC236}">
                <a16:creationId xmlns:a16="http://schemas.microsoft.com/office/drawing/2014/main" id="{56F17A6C-BD2B-3076-385C-B69CDFC18D22}"/>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9</a:t>
            </a:fld>
            <a:endParaRPr lang="en-GB"/>
          </a:p>
        </p:txBody>
      </p:sp>
      <p:sp>
        <p:nvSpPr>
          <p:cNvPr id="6" name="TextBox 5">
            <a:extLst>
              <a:ext uri="{FF2B5EF4-FFF2-40B4-BE49-F238E27FC236}">
                <a16:creationId xmlns:a16="http://schemas.microsoft.com/office/drawing/2014/main" id="{4D90F44B-00A4-1EEB-D7D6-53EA7E7E5CC6}"/>
              </a:ext>
            </a:extLst>
          </p:cNvPr>
          <p:cNvSpPr txBox="1"/>
          <p:nvPr/>
        </p:nvSpPr>
        <p:spPr>
          <a:xfrm>
            <a:off x="6591274" y="168371"/>
            <a:ext cx="5500869" cy="338554"/>
          </a:xfrm>
          <a:prstGeom prst="rect">
            <a:avLst/>
          </a:prstGeom>
        </p:spPr>
        <p:txBody>
          <a:bodyPr vert="horz" lIns="0" tIns="0" rIns="0" bIns="0" rtlCol="0">
            <a:noAutofit/>
          </a:bodyPr>
          <a:lstStyle/>
          <a:p>
            <a:pPr algn="r">
              <a:lnSpc>
                <a:spcPct val="90000"/>
              </a:lnSpc>
              <a:spcAft>
                <a:spcPts val="600"/>
              </a:spcAft>
              <a:defRPr/>
            </a:pPr>
            <a:r>
              <a:rPr lang="en-GB" sz="1000" b="0" kern="0" spc="0" baseline="0">
                <a:solidFill>
                  <a:schemeClr val="bg1"/>
                </a:solidFill>
                <a:latin typeface="+mn-lt"/>
                <a:ea typeface="+mn-ea"/>
                <a:cs typeface="+mn-cs"/>
              </a:rPr>
              <a:t>Visualization of Plant-derived Exosomes</a:t>
            </a:r>
          </a:p>
          <a:p>
            <a:pPr algn="r">
              <a:lnSpc>
                <a:spcPct val="90000"/>
              </a:lnSpc>
              <a:spcAft>
                <a:spcPts val="600"/>
              </a:spcAft>
              <a:defRPr/>
            </a:pPr>
            <a:r>
              <a:rPr lang="en-GB" sz="1000" b="0" kern="0" spc="0" baseline="0">
                <a:solidFill>
                  <a:schemeClr val="bg1"/>
                </a:solidFill>
                <a:latin typeface="+mn-lt"/>
                <a:ea typeface="+mn-ea"/>
                <a:cs typeface="+mn-cs"/>
              </a:rPr>
              <a:t>Image is captured with confocal microscope </a:t>
            </a:r>
          </a:p>
          <a:p>
            <a:pPr algn="r">
              <a:lnSpc>
                <a:spcPct val="90000"/>
              </a:lnSpc>
              <a:spcAft>
                <a:spcPts val="600"/>
              </a:spcAft>
              <a:defRPr/>
            </a:pPr>
            <a:r>
              <a:rPr lang="en-GB" sz="1000" b="0" kern="0" spc="0" baseline="0">
                <a:solidFill>
                  <a:schemeClr val="bg1"/>
                </a:solidFill>
                <a:latin typeface="+mn-lt"/>
                <a:ea typeface="+mn-ea"/>
                <a:cs typeface="+mn-cs"/>
              </a:rPr>
              <a:t>in yellow: Plant-derived Exosomes </a:t>
            </a:r>
          </a:p>
          <a:p>
            <a:pPr algn="r">
              <a:lnSpc>
                <a:spcPct val="90000"/>
              </a:lnSpc>
              <a:spcAft>
                <a:spcPts val="600"/>
              </a:spcAft>
              <a:defRPr/>
            </a:pPr>
            <a:r>
              <a:rPr lang="en-GB" sz="1000" b="0" kern="0" spc="0" baseline="0">
                <a:solidFill>
                  <a:schemeClr val="bg1"/>
                </a:solidFill>
                <a:latin typeface="+mn-lt"/>
                <a:ea typeface="+mn-ea"/>
                <a:cs typeface="+mn-cs"/>
              </a:rPr>
              <a:t>in blue: nucleus of fibroblast</a:t>
            </a:r>
          </a:p>
        </p:txBody>
      </p:sp>
      <p:sp>
        <p:nvSpPr>
          <p:cNvPr id="3" name="Title 1">
            <a:extLst>
              <a:ext uri="{FF2B5EF4-FFF2-40B4-BE49-F238E27FC236}">
                <a16:creationId xmlns:a16="http://schemas.microsoft.com/office/drawing/2014/main" id="{1C47F536-E6E8-BC55-A947-158426438F0E}"/>
              </a:ext>
            </a:extLst>
          </p:cNvPr>
          <p:cNvSpPr>
            <a:spLocks noGrp="1"/>
          </p:cNvSpPr>
          <p:nvPr>
            <p:ph type="title"/>
          </p:nvPr>
        </p:nvSpPr>
        <p:spPr>
          <a:xfrm>
            <a:off x="302400" y="302400"/>
            <a:ext cx="10515600" cy="351315"/>
          </a:xfrm>
        </p:spPr>
        <p:txBody>
          <a:bodyPr/>
          <a:lstStyle/>
          <a:p>
            <a:r>
              <a:rPr lang="en-US"/>
              <a:t>Plant-derived Exosomes</a:t>
            </a:r>
          </a:p>
        </p:txBody>
      </p:sp>
      <p:sp>
        <p:nvSpPr>
          <p:cNvPr id="4" name="Content Placeholder 9">
            <a:extLst>
              <a:ext uri="{FF2B5EF4-FFF2-40B4-BE49-F238E27FC236}">
                <a16:creationId xmlns:a16="http://schemas.microsoft.com/office/drawing/2014/main" id="{8F041895-3D00-DB3C-E1D8-C459B00FD750}"/>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US"/>
              <a:t>High bio-compatibility for strong efficacy</a:t>
            </a:r>
            <a:endParaRPr lang="en-GB" b="0" kern="0" spc="0" baseline="0">
              <a:latin typeface="+mn-lt"/>
              <a:ea typeface="+mn-ea"/>
              <a:cs typeface="+mn-cs"/>
            </a:endParaRPr>
          </a:p>
        </p:txBody>
      </p:sp>
      <p:sp>
        <p:nvSpPr>
          <p:cNvPr id="7" name="TextBox 6">
            <a:extLst>
              <a:ext uri="{FF2B5EF4-FFF2-40B4-BE49-F238E27FC236}">
                <a16:creationId xmlns:a16="http://schemas.microsoft.com/office/drawing/2014/main" id="{BB4B1773-5AC4-8B96-EDB2-6DC2F9C66776}"/>
              </a:ext>
            </a:extLst>
          </p:cNvPr>
          <p:cNvSpPr txBox="1"/>
          <p:nvPr/>
        </p:nvSpPr>
        <p:spPr>
          <a:xfrm>
            <a:off x="302400" y="1259031"/>
            <a:ext cx="5723859" cy="2046714"/>
          </a:xfrm>
          <a:prstGeom prst="rect">
            <a:avLst/>
          </a:prstGeom>
          <a:noFill/>
        </p:spPr>
        <p:txBody>
          <a:bodyPr wrap="square">
            <a:spAutoFit/>
          </a:bodyPr>
          <a:lstStyle/>
          <a:p>
            <a:pPr lvl="0">
              <a:spcAft>
                <a:spcPts val="400"/>
              </a:spcAft>
              <a:defRPr/>
            </a:pPr>
            <a:r>
              <a:rPr lang="en-US" sz="1400">
                <a:latin typeface="DM Sans" pitchFamily="2" charset="77"/>
                <a:ea typeface="Trebuchet MS"/>
              </a:rPr>
              <a:t>Plant-derived Exosomes enter the recipient cell by 3 mechanisms: Fusion – Endocytosis - Receptor cell signaling</a:t>
            </a:r>
          </a:p>
          <a:p>
            <a:pPr lvl="0">
              <a:defRPr/>
            </a:pPr>
            <a:r>
              <a:rPr lang="en-US" sz="1400">
                <a:latin typeface="DM Sans" pitchFamily="2" charset="77"/>
                <a:ea typeface="Trebuchet MS"/>
              </a:rPr>
              <a:t>Once inside the skin cell, they migrate to the nucleus. They are highly effective at delivering bioactive molecules, offering advantages in targeting, stability, and biocompatibility. </a:t>
            </a:r>
          </a:p>
          <a:p>
            <a:pPr lvl="0">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500"/>
              </a:spcBef>
              <a:spcAft>
                <a:spcPts val="400"/>
              </a:spcAft>
              <a:buClrTx/>
              <a:buSzTx/>
              <a:buFontTx/>
              <a:buNone/>
              <a:tabLst/>
              <a:defRPr/>
            </a:pPr>
            <a:r>
              <a:rPr lang="en-US" sz="1400" kern="1200">
                <a:solidFill>
                  <a:prstClr val="black"/>
                </a:solidFill>
                <a:latin typeface="DM Sans"/>
              </a:rPr>
              <a:t>Their size: between 100 and 300nm.</a:t>
            </a:r>
          </a:p>
          <a:p>
            <a:pPr marL="0" marR="0" lvl="0" indent="0" algn="l" defTabSz="914400" rtl="0" eaLnBrk="1" fontAlgn="auto" latinLnBrk="0" hangingPunct="1">
              <a:lnSpc>
                <a:spcPct val="100000"/>
              </a:lnSpc>
              <a:spcBef>
                <a:spcPts val="500"/>
              </a:spcBef>
              <a:spcAft>
                <a:spcPts val="400"/>
              </a:spcAft>
              <a:buClrTx/>
              <a:buSzTx/>
              <a:buFontTx/>
              <a:buNone/>
              <a:tabLst/>
              <a:defRPr/>
            </a:pPr>
            <a:endParaRPr lang="en-CH" sz="1400"/>
          </a:p>
        </p:txBody>
      </p:sp>
      <p:pic>
        <p:nvPicPr>
          <p:cNvPr id="8" name="Picture 7">
            <a:extLst>
              <a:ext uri="{FF2B5EF4-FFF2-40B4-BE49-F238E27FC236}">
                <a16:creationId xmlns:a16="http://schemas.microsoft.com/office/drawing/2014/main" id="{DC226DB7-7099-140C-BD4D-BFA1F64034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9087" y="2648198"/>
            <a:ext cx="2116498" cy="3561802"/>
          </a:xfrm>
          <a:prstGeom prst="rect">
            <a:avLst/>
          </a:prstGeom>
        </p:spPr>
      </p:pic>
      <p:sp>
        <p:nvSpPr>
          <p:cNvPr id="10" name="TextBox 9">
            <a:extLst>
              <a:ext uri="{FF2B5EF4-FFF2-40B4-BE49-F238E27FC236}">
                <a16:creationId xmlns:a16="http://schemas.microsoft.com/office/drawing/2014/main" id="{B890F636-7F41-32A1-2B00-E74DFB7BED63}"/>
              </a:ext>
            </a:extLst>
          </p:cNvPr>
          <p:cNvSpPr txBox="1"/>
          <p:nvPr/>
        </p:nvSpPr>
        <p:spPr>
          <a:xfrm>
            <a:off x="3775068" y="5135871"/>
            <a:ext cx="1425070" cy="184666"/>
          </a:xfrm>
          <a:prstGeom prst="rect">
            <a:avLst/>
          </a:prstGeom>
          <a:noFill/>
        </p:spPr>
        <p:txBody>
          <a:bodyPr wrap="none" lIns="0" tIns="0" rIns="0" bIns="0" rtlCol="0">
            <a:spAutoFit/>
          </a:bodyPr>
          <a:lstStyle/>
          <a:p>
            <a:r>
              <a:rPr lang="en-US" sz="1200" b="1">
                <a:solidFill>
                  <a:srgbClr val="B3978F"/>
                </a:solidFill>
              </a:rPr>
              <a:t>Extracellular space</a:t>
            </a:r>
          </a:p>
        </p:txBody>
      </p:sp>
    </p:spTree>
    <p:extLst>
      <p:ext uri="{BB962C8B-B14F-4D97-AF65-F5344CB8AC3E}">
        <p14:creationId xmlns:p14="http://schemas.microsoft.com/office/powerpoint/2010/main" val="3760321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p:cNvSpPr/>
          <p:nvPr/>
        </p:nvSpPr>
        <p:spPr>
          <a:xfrm>
            <a:off x="328600" y="587718"/>
            <a:ext cx="7441373" cy="2171700"/>
          </a:xfrm>
          <a:prstGeom prst="rect">
            <a:avLst/>
          </a:prstGeom>
          <a:noFill/>
          <a:ln/>
        </p:spPr>
        <p:txBody>
          <a:bodyPr wrap="square" lIns="0" tIns="0" rIns="0" bIns="0" rtlCol="0" anchor="b"/>
          <a:lstStyle/>
          <a:p>
            <a:pPr>
              <a:lnSpc>
                <a:spcPts val="5700"/>
              </a:lnSpc>
            </a:pPr>
            <a:r>
              <a:rPr lang="en-US" sz="6000" kern="0" spc="-80">
                <a:solidFill>
                  <a:srgbClr val="6D0E17"/>
                </a:solidFill>
                <a:latin typeface="DM Sans" pitchFamily="34" charset="0"/>
                <a:ea typeface="DM Sans" pitchFamily="34" charset="-122"/>
                <a:cs typeface="DM Sans" pitchFamily="34" charset="-120"/>
              </a:rPr>
              <a:t>At dsm-firmenich we're decoding nature's intelligence </a:t>
            </a:r>
            <a:endParaRPr lang="en-US" sz="6000"/>
          </a:p>
        </p:txBody>
      </p:sp>
      <p:sp>
        <p:nvSpPr>
          <p:cNvPr id="5" name="Text 1"/>
          <p:cNvSpPr/>
          <p:nvPr/>
        </p:nvSpPr>
        <p:spPr>
          <a:xfrm>
            <a:off x="328600" y="3532532"/>
            <a:ext cx="5690689" cy="2143148"/>
          </a:xfrm>
          <a:prstGeom prst="rect">
            <a:avLst/>
          </a:prstGeom>
          <a:noFill/>
          <a:ln/>
        </p:spPr>
        <p:txBody>
          <a:bodyPr wrap="square" lIns="0" tIns="0" rIns="0" bIns="0" rtlCol="0" anchor="t"/>
          <a:lstStyle/>
          <a:p>
            <a:pPr>
              <a:lnSpc>
                <a:spcPts val="1875"/>
              </a:lnSpc>
            </a:pPr>
            <a:endParaRPr lang="en-US" sz="1500"/>
          </a:p>
          <a:p>
            <a:pPr>
              <a:lnSpc>
                <a:spcPts val="1875"/>
              </a:lnSpc>
            </a:pPr>
            <a:r>
              <a:rPr lang="en-US" sz="1467" kern="0" spc="-16">
                <a:solidFill>
                  <a:srgbClr val="6D0E17"/>
                </a:solidFill>
                <a:latin typeface="DM Sans" pitchFamily="34" charset="0"/>
                <a:ea typeface="DM Sans" pitchFamily="34" charset="-122"/>
                <a:cs typeface="DM Sans" pitchFamily="34" charset="-120"/>
              </a:rPr>
              <a:t>Introducing </a:t>
            </a:r>
            <a:r>
              <a:rPr lang="en-US" sz="1467" b="1" kern="0" spc="-16">
                <a:solidFill>
                  <a:srgbClr val="6D0E17"/>
                </a:solidFill>
                <a:latin typeface="DM Sans" pitchFamily="34" charset="0"/>
                <a:ea typeface="DM Sans" pitchFamily="34" charset="-122"/>
                <a:cs typeface="DM Sans" pitchFamily="34" charset="-120"/>
              </a:rPr>
              <a:t>EXOVIVE™</a:t>
            </a:r>
          </a:p>
          <a:p>
            <a:pPr>
              <a:lnSpc>
                <a:spcPts val="1875"/>
              </a:lnSpc>
            </a:pPr>
            <a:r>
              <a:rPr lang="en-US" sz="1467" b="1" kern="0" spc="-16">
                <a:solidFill>
                  <a:srgbClr val="6D0E17"/>
                </a:solidFill>
                <a:latin typeface="DM Sans" pitchFamily="34" charset="0"/>
                <a:ea typeface="DM Sans" pitchFamily="34" charset="-122"/>
                <a:cs typeface="DM Sans" pitchFamily="34" charset="-120"/>
              </a:rPr>
              <a:t>Welcome to the future of natural skincare science!  </a:t>
            </a:r>
            <a:endParaRPr lang="en-US" sz="1500"/>
          </a:p>
        </p:txBody>
      </p:sp>
      <p:pic>
        <p:nvPicPr>
          <p:cNvPr id="6" name="Image 1" descr="https://pitch-assets-ccb95893-de3f-4266-973c-20049231b248.s3.eu-west-1.amazonaws.com/e88e1042-ff72-49e0-a15f-1fb89877ef73?pitch-bytes=509617&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557D7-2BA2-84ED-770E-AD390ECE3F8D}"/>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02F91D44-E33E-FEC1-B112-DD01297A7178}"/>
              </a:ext>
            </a:extLst>
          </p:cNvPr>
          <p:cNvSpPr/>
          <p:nvPr/>
        </p:nvSpPr>
        <p:spPr>
          <a:xfrm>
            <a:off x="7337427" y="0"/>
            <a:ext cx="4854573"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7CB3029A-B654-50A6-D6F1-F47A43CD3AC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1B46D66A-773F-FADB-2559-F58972032DBB}"/>
              </a:ext>
            </a:extLst>
          </p:cNvPr>
          <p:cNvSpPr>
            <a:spLocks noGrp="1"/>
          </p:cNvSpPr>
          <p:nvPr>
            <p:ph type="body" sz="quarter" idx="12"/>
          </p:nvPr>
        </p:nvSpPr>
        <p:spPr>
          <a:xfrm>
            <a:off x="226877" y="1262743"/>
            <a:ext cx="6564621" cy="3566000"/>
          </a:xfrm>
        </p:spPr>
        <p:txBody>
          <a:bodyPr/>
          <a:lstStyle/>
          <a:p>
            <a:pPr marL="284400" indent="-284400">
              <a:buFont typeface="Arial" panose="020B0604020202020204" pitchFamily="34" charset="0"/>
              <a:buChar char="•"/>
              <a:defRPr/>
            </a:pPr>
            <a:r>
              <a:rPr lang="en-US" sz="1200" b="1" kern="1200">
                <a:solidFill>
                  <a:srgbClr val="2B2B2B"/>
                </a:solidFill>
                <a:ea typeface="Trebuchet MS"/>
              </a:rPr>
              <a:t>A pioneer in the world of plant-derived extracellular vesicles</a:t>
            </a:r>
            <a:r>
              <a:rPr lang="en-US" sz="1200" kern="1200">
                <a:solidFill>
                  <a:srgbClr val="2B2B2B"/>
                </a:solidFill>
                <a:ea typeface="Trebuchet MS"/>
              </a:rPr>
              <a:t>. </a:t>
            </a:r>
          </a:p>
          <a:p>
            <a:pPr marL="284400" indent="-284400">
              <a:buFont typeface="Arial" panose="020B0604020202020204" pitchFamily="34" charset="0"/>
              <a:buChar char="•"/>
              <a:defRPr/>
            </a:pPr>
            <a:r>
              <a:rPr lang="en-US" sz="1200" b="0" i="0">
                <a:solidFill>
                  <a:srgbClr val="242424"/>
                </a:solidFill>
                <a:effectLst/>
              </a:rPr>
              <a:t>Founded through the shared vision of pioneers </a:t>
            </a:r>
            <a:r>
              <a:rPr lang="en-US" sz="1200" b="1" i="0">
                <a:solidFill>
                  <a:srgbClr val="242424"/>
                </a:solidFill>
                <a:effectLst/>
              </a:rPr>
              <a:t>Valerio </a:t>
            </a:r>
            <a:r>
              <a:rPr lang="en-US" sz="1200" b="1" i="0" err="1">
                <a:solidFill>
                  <a:srgbClr val="242424"/>
                </a:solidFill>
                <a:effectLst/>
              </a:rPr>
              <a:t>Carconi</a:t>
            </a:r>
            <a:r>
              <a:rPr lang="en-US" sz="1200" b="1" i="0">
                <a:solidFill>
                  <a:srgbClr val="242424"/>
                </a:solidFill>
                <a:effectLst/>
              </a:rPr>
              <a:t> </a:t>
            </a:r>
            <a:r>
              <a:rPr lang="en-US" sz="1200" b="0" i="0">
                <a:solidFill>
                  <a:srgbClr val="242424"/>
                </a:solidFill>
                <a:effectLst/>
              </a:rPr>
              <a:t>&amp; </a:t>
            </a:r>
            <a:r>
              <a:rPr lang="en-US" sz="1200" b="1" i="0">
                <a:solidFill>
                  <a:srgbClr val="242424"/>
                </a:solidFill>
                <a:effectLst/>
              </a:rPr>
              <a:t>Lorenzo Cilli</a:t>
            </a:r>
            <a:r>
              <a:rPr lang="en-US" sz="1200" b="0" i="0">
                <a:solidFill>
                  <a:srgbClr val="242424"/>
                </a:solidFill>
                <a:effectLst/>
              </a:rPr>
              <a:t>, both seasoned veterans of multinational corporations and successful entrepreneurs, along with esteemed researchers </a:t>
            </a:r>
            <a:r>
              <a:rPr lang="en-US" sz="1200" b="1" i="0" err="1">
                <a:solidFill>
                  <a:srgbClr val="242424"/>
                </a:solidFill>
                <a:effectLst/>
              </a:rPr>
              <a:t>Mariantonia</a:t>
            </a:r>
            <a:r>
              <a:rPr lang="en-US" sz="1200" b="1" i="0">
                <a:solidFill>
                  <a:srgbClr val="242424"/>
                </a:solidFill>
                <a:effectLst/>
              </a:rPr>
              <a:t> </a:t>
            </a:r>
            <a:r>
              <a:rPr lang="en-US" sz="1200" b="1" i="0" err="1">
                <a:solidFill>
                  <a:srgbClr val="242424"/>
                </a:solidFill>
                <a:effectLst/>
              </a:rPr>
              <a:t>Logozzi</a:t>
            </a:r>
            <a:r>
              <a:rPr lang="en-US" sz="1200" b="1" i="0">
                <a:solidFill>
                  <a:srgbClr val="242424"/>
                </a:solidFill>
                <a:effectLst/>
              </a:rPr>
              <a:t> </a:t>
            </a:r>
            <a:r>
              <a:rPr lang="en-US" sz="1200" b="0" i="0">
                <a:solidFill>
                  <a:srgbClr val="242424"/>
                </a:solidFill>
                <a:effectLst/>
              </a:rPr>
              <a:t>&amp; </a:t>
            </a:r>
            <a:r>
              <a:rPr lang="en-US" sz="1200" b="1" i="0">
                <a:solidFill>
                  <a:srgbClr val="242424"/>
                </a:solidFill>
                <a:effectLst/>
              </a:rPr>
              <a:t>Stefano Fais</a:t>
            </a:r>
            <a:r>
              <a:rPr lang="en-US" sz="1200" b="0" i="0">
                <a:solidFill>
                  <a:srgbClr val="242424"/>
                </a:solidFill>
                <a:effectLst/>
              </a:rPr>
              <a:t>.</a:t>
            </a:r>
          </a:p>
          <a:p>
            <a:pPr marL="284400" marR="0" lvl="0" indent="-284400" algn="l" defTabSz="914400" rtl="0" eaLnBrk="1" fontAlgn="auto" latinLnBrk="0" hangingPunct="1">
              <a:buClrTx/>
              <a:buSzTx/>
              <a:buFont typeface="Arial" panose="020B0604020202020204" pitchFamily="34" charset="0"/>
              <a:buChar char="•"/>
              <a:tabLst/>
              <a:defRPr/>
            </a:pPr>
            <a:r>
              <a:rPr kumimoji="0" lang="en-US" sz="1200" b="1" u="none" strike="noStrike" kern="1200" cap="none" spc="0" normalizeH="0" baseline="0" noProof="0">
                <a:ln>
                  <a:noFill/>
                </a:ln>
                <a:solidFill>
                  <a:srgbClr val="2B2B2B"/>
                </a:solidFill>
                <a:effectLst/>
                <a:uLnTx/>
                <a:uFillTx/>
                <a:ea typeface="Trebuchet MS"/>
                <a:cs typeface="+mn-cs"/>
              </a:rPr>
              <a:t>Dr. </a:t>
            </a:r>
            <a:r>
              <a:rPr kumimoji="0" lang="en-US" sz="1200" b="1" u="none" strike="noStrike" kern="1200" cap="none" spc="0" normalizeH="0" baseline="0" noProof="0" err="1">
                <a:ln>
                  <a:noFill/>
                </a:ln>
                <a:solidFill>
                  <a:srgbClr val="2B2B2B"/>
                </a:solidFill>
                <a:effectLst/>
                <a:uLnTx/>
                <a:uFillTx/>
                <a:ea typeface="Trebuchet MS"/>
                <a:cs typeface="+mn-cs"/>
              </a:rPr>
              <a:t>Mariantonia</a:t>
            </a:r>
            <a:r>
              <a:rPr kumimoji="0" lang="en-US" sz="1200" b="1" u="none" strike="noStrike" kern="1200" cap="none" spc="0" normalizeH="0" baseline="0" noProof="0">
                <a:ln>
                  <a:noFill/>
                </a:ln>
                <a:solidFill>
                  <a:srgbClr val="2B2B2B"/>
                </a:solidFill>
                <a:effectLst/>
                <a:uLnTx/>
                <a:uFillTx/>
                <a:ea typeface="Trebuchet MS"/>
                <a:cs typeface="+mn-cs"/>
              </a:rPr>
              <a:t> </a:t>
            </a:r>
            <a:r>
              <a:rPr kumimoji="0" lang="en-US" sz="1200" b="1" u="none" strike="noStrike" kern="1200" cap="none" spc="0" normalizeH="0" baseline="0" noProof="0" err="1">
                <a:ln>
                  <a:noFill/>
                </a:ln>
                <a:solidFill>
                  <a:srgbClr val="2B2B2B"/>
                </a:solidFill>
                <a:effectLst/>
                <a:uLnTx/>
                <a:uFillTx/>
                <a:ea typeface="Trebuchet MS"/>
                <a:cs typeface="+mn-cs"/>
              </a:rPr>
              <a:t>Logozzi</a:t>
            </a:r>
            <a:r>
              <a:rPr kumimoji="0" lang="en-US" sz="1200" u="none" strike="noStrike" kern="1200" cap="none" spc="0" normalizeH="0" baseline="0" noProof="0">
                <a:ln>
                  <a:noFill/>
                </a:ln>
                <a:solidFill>
                  <a:srgbClr val="2B2B2B"/>
                </a:solidFill>
                <a:effectLst/>
                <a:uLnTx/>
                <a:uFillTx/>
                <a:ea typeface="Trebuchet MS"/>
                <a:cs typeface="+mn-cs"/>
              </a:rPr>
              <a:t>, CTO, is the pivotal researcher </a:t>
            </a:r>
            <a:r>
              <a:rPr lang="en-US" sz="1200"/>
              <a:t>(former Researcher at the Italian NIH, ISS, 76 publications on PubMed), co-founder and owner with </a:t>
            </a:r>
            <a:r>
              <a:rPr lang="en-US" sz="1200" b="1"/>
              <a:t>prof. Stefano Fais </a:t>
            </a:r>
            <a:r>
              <a:rPr lang="en-US" sz="1200"/>
              <a:t>(CSO) (former Head of Research at the Italian NIH, ISS, up to 240 publications on PubMed), </a:t>
            </a:r>
            <a:r>
              <a:rPr lang="en-US" sz="1200" b="1"/>
              <a:t>Valerio </a:t>
            </a:r>
            <a:r>
              <a:rPr lang="en-US" sz="1200" b="1" err="1"/>
              <a:t>Carconi</a:t>
            </a:r>
            <a:r>
              <a:rPr lang="en-US" sz="1200" b="1"/>
              <a:t> </a:t>
            </a:r>
            <a:r>
              <a:rPr lang="en-US" sz="1200"/>
              <a:t>(marketing coordinator) and </a:t>
            </a:r>
            <a:r>
              <a:rPr lang="en-US" sz="1200" b="1"/>
              <a:t>Lorenzo Cilli </a:t>
            </a:r>
            <a:r>
              <a:rPr lang="en-US" sz="1200"/>
              <a:t>(CFO).</a:t>
            </a:r>
          </a:p>
          <a:p>
            <a:pPr marL="285750" indent="-285750">
              <a:spcAft>
                <a:spcPts val="800"/>
              </a:spcAft>
              <a:buFont typeface="Arial" panose="020B0604020202020204" pitchFamily="34" charset="0"/>
              <a:buChar char="•"/>
              <a:defRPr/>
            </a:pPr>
            <a:r>
              <a:rPr lang="en-US" sz="1200" b="1" kern="1200">
                <a:latin typeface="DM Sans" pitchFamily="2" charset="77"/>
              </a:rPr>
              <a:t>Superiority of plant-derived exosomes from organic farming vs conventional farming:</a:t>
            </a:r>
          </a:p>
          <a:p>
            <a:pPr marL="647700" lvl="1" indent="-285750">
              <a:spcBef>
                <a:spcPts val="0"/>
              </a:spcBef>
              <a:spcAft>
                <a:spcPts val="600"/>
              </a:spcAft>
              <a:buFont typeface="Arial" panose="020B0604020202020204" pitchFamily="34" charset="0"/>
              <a:buChar char="•"/>
              <a:defRPr/>
            </a:pPr>
            <a:r>
              <a:rPr lang="en-US" sz="1200" b="1" kern="1200">
                <a:latin typeface="DM Sans" pitchFamily="2" charset="77"/>
              </a:rPr>
              <a:t>More (up to +49%) </a:t>
            </a:r>
            <a:r>
              <a:rPr lang="en-US" sz="1200" b="1" kern="1200" err="1">
                <a:latin typeface="DM Sans" pitchFamily="2" charset="77"/>
              </a:rPr>
              <a:t>microvesicles</a:t>
            </a:r>
            <a:r>
              <a:rPr lang="en-US" sz="1200" b="1" kern="1200">
                <a:latin typeface="DM Sans" pitchFamily="2" charset="77"/>
              </a:rPr>
              <a:t> derived from organic agriculture </a:t>
            </a:r>
            <a:r>
              <a:rPr lang="en-US" sz="1200">
                <a:solidFill>
                  <a:srgbClr val="4D3C35"/>
                </a:solidFill>
                <a:latin typeface="DM Sans" pitchFamily="2" charset="77"/>
              </a:rPr>
              <a:t>compared to conventional fruits.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Smaller vesicles derived from organic agriculture </a:t>
            </a:r>
            <a:r>
              <a:rPr lang="en-US" sz="1200">
                <a:solidFill>
                  <a:srgbClr val="4D3C35"/>
                </a:solidFill>
                <a:latin typeface="DM Sans" pitchFamily="2" charset="77"/>
              </a:rPr>
              <a:t>compared to vesicles </a:t>
            </a:r>
            <a:r>
              <a:rPr lang="en-US" sz="1200" kern="1200">
                <a:solidFill>
                  <a:srgbClr val="4D3C35"/>
                </a:solidFill>
                <a:latin typeface="DM Sans" pitchFamily="2" charset="77"/>
              </a:rPr>
              <a:t>from conventional fruits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Higher a</a:t>
            </a:r>
            <a:r>
              <a:rPr lang="en-CH" sz="1200" b="1" err="1">
                <a:latin typeface="DM Sans" pitchFamily="2" charset="77"/>
              </a:rPr>
              <a:t>ntioxidant</a:t>
            </a:r>
            <a:r>
              <a:rPr lang="en-CH" sz="1200" b="1">
                <a:latin typeface="DM Sans" pitchFamily="2" charset="77"/>
              </a:rPr>
              <a:t> </a:t>
            </a:r>
            <a:r>
              <a:rPr lang="en-US" sz="1200" b="1">
                <a:latin typeface="DM Sans" pitchFamily="2" charset="77"/>
              </a:rPr>
              <a:t>c</a:t>
            </a:r>
            <a:r>
              <a:rPr lang="en-CH" sz="1200" b="1" err="1">
                <a:latin typeface="DM Sans" pitchFamily="2" charset="77"/>
              </a:rPr>
              <a:t>apacities</a:t>
            </a:r>
            <a:r>
              <a:rPr lang="en-CH" sz="1200" b="1">
                <a:latin typeface="DM Sans" pitchFamily="2" charset="77"/>
              </a:rPr>
              <a:t> in the organic agriculture-derived </a:t>
            </a:r>
            <a:r>
              <a:rPr lang="en-GB" sz="1200" b="1">
                <a:latin typeface="DM Sans" pitchFamily="2" charset="77"/>
              </a:rPr>
              <a:t>micro</a:t>
            </a:r>
            <a:r>
              <a:rPr lang="en-CH" sz="1200" b="1">
                <a:latin typeface="DM Sans" pitchFamily="2" charset="77"/>
              </a:rPr>
              <a:t>vesicles </a:t>
            </a:r>
            <a:r>
              <a:rPr lang="en-CH" sz="1200" kern="1200">
                <a:solidFill>
                  <a:srgbClr val="4D3C35"/>
                </a:solidFill>
                <a:latin typeface="DM Sans" pitchFamily="2" charset="77"/>
              </a:rPr>
              <a:t>than in conventional nanovesicles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High stability </a:t>
            </a:r>
            <a:r>
              <a:rPr lang="en-US" sz="1200">
                <a:solidFill>
                  <a:srgbClr val="4D3C35"/>
                </a:solidFill>
                <a:latin typeface="DM Sans" pitchFamily="2" charset="77"/>
              </a:rPr>
              <a:t>regarding chemical lysis/pH and physical </a:t>
            </a:r>
            <a:r>
              <a:rPr lang="en-US" sz="1200" kern="1200">
                <a:solidFill>
                  <a:srgbClr val="4D3C35"/>
                </a:solidFill>
                <a:latin typeface="DM Sans" pitchFamily="2" charset="77"/>
              </a:rPr>
              <a:t>lysis/ultrasonic bath</a:t>
            </a:r>
            <a:endParaRPr lang="en-US" sz="1200" b="1">
              <a:solidFill>
                <a:srgbClr val="4D3C35"/>
              </a:solidFill>
              <a:latin typeface="DM Sans" pitchFamily="2" charset="77"/>
            </a:endParaRPr>
          </a:p>
          <a:p>
            <a:pPr marL="284400" marR="0" lvl="0" indent="-284400" algn="l" defTabSz="914400" rtl="0" eaLnBrk="1" fontAlgn="auto" latinLnBrk="0" hangingPunct="1">
              <a:buClrTx/>
              <a:buSzTx/>
              <a:buFont typeface="Arial" panose="020B0604020202020204" pitchFamily="34" charset="0"/>
              <a:buChar char="•"/>
              <a:tabLst/>
              <a:defRPr/>
            </a:pPr>
            <a:endParaRPr kumimoji="0" lang="en-US" sz="1400" u="none" strike="noStrike" kern="1200" cap="none" spc="0" normalizeH="0" baseline="0" noProof="0">
              <a:ln>
                <a:noFill/>
              </a:ln>
              <a:solidFill>
                <a:srgbClr val="2B2B2B"/>
              </a:solidFill>
              <a:effectLst/>
              <a:uLnTx/>
              <a:uFillTx/>
              <a:ea typeface="Trebuchet MS"/>
              <a:cs typeface="+mn-cs"/>
            </a:endParaRPr>
          </a:p>
        </p:txBody>
      </p:sp>
      <p:sp>
        <p:nvSpPr>
          <p:cNvPr id="21" name="Text Placeholder 20">
            <a:extLst>
              <a:ext uri="{FF2B5EF4-FFF2-40B4-BE49-F238E27FC236}">
                <a16:creationId xmlns:a16="http://schemas.microsoft.com/office/drawing/2014/main" id="{E94052EC-FD8E-E0C0-F75E-252DA3A4AABB}"/>
              </a:ext>
            </a:extLst>
          </p:cNvPr>
          <p:cNvSpPr>
            <a:spLocks noGrp="1"/>
          </p:cNvSpPr>
          <p:nvPr>
            <p:ph type="body" sz="quarter" idx="24"/>
          </p:nvPr>
        </p:nvSpPr>
        <p:spPr>
          <a:xfrm>
            <a:off x="302400" y="4914913"/>
            <a:ext cx="6947728" cy="1360688"/>
          </a:xfrm>
        </p:spPr>
        <p:txBody>
          <a:bodyPr/>
          <a:lstStyle/>
          <a:p>
            <a:pPr marR="0" lvl="0" algn="l" defTabSz="914400" rtl="0" eaLnBrk="1" fontAlgn="auto" latinLnBrk="0" hangingPunct="1">
              <a:spcAft>
                <a:spcPts val="200"/>
              </a:spcAft>
              <a:buClrTx/>
              <a:buSzTx/>
              <a:tabLst/>
              <a:defRPr/>
            </a:pPr>
            <a:r>
              <a:rPr kumimoji="0" lang="en-US" sz="700" b="1" u="none" strike="noStrike" kern="1200" cap="none" spc="0" normalizeH="0" baseline="0" noProof="0">
                <a:ln>
                  <a:noFill/>
                </a:ln>
                <a:solidFill>
                  <a:srgbClr val="2B2B2B"/>
                </a:solidFill>
                <a:effectLst/>
                <a:uLnTx/>
                <a:uFillTx/>
                <a:ea typeface="Trebuchet MS"/>
                <a:cs typeface="+mn-cs"/>
              </a:rPr>
              <a:t>Scientific publications</a:t>
            </a:r>
            <a:r>
              <a:rPr lang="en-US" sz="700" b="1">
                <a:solidFill>
                  <a:srgbClr val="2B2B2B"/>
                </a:solidFill>
                <a:ea typeface="Trebuchet MS"/>
              </a:rPr>
              <a:t>:</a:t>
            </a:r>
            <a:endParaRPr lang="en-US" sz="700" b="1" u="none" strike="noStrike" kern="1200" cap="none" spc="0" normalizeH="0" baseline="0" noProof="0">
              <a:ln>
                <a:noFill/>
              </a:ln>
              <a:solidFill>
                <a:srgbClr val="2B2B2B"/>
              </a:solidFill>
              <a:effectLst/>
              <a:uLnTx/>
              <a:uFillTx/>
              <a:ea typeface="Trebuchet MS"/>
            </a:endParaRP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 Nanovesicles from organic agriculture-derived fruits and vegetables: characterization and functional antioxidant content, Int. j. Mol. Sci,, 2021, 22, 8170</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The potentiality of plant-derived nanovesicles in human health – a comparison with human exosomes and artificial nanoparticles, , Int. j. Mol. Sci,, 2022, 23, 4919</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Antioxidant effect of a plant-derived extracellular vesicles’ mix on human skin fibroblasts: induction of a reparative process, Antioxidants, 2024, 13, 1373, Seminars in cancer biology, 2022, 86, 13-125</a:t>
            </a:r>
            <a:endParaRPr kumimoji="0" lang="en-US" sz="700" u="none" strike="noStrike" kern="1200" cap="none" spc="0" normalizeH="0" baseline="0" noProof="0">
              <a:ln>
                <a:noFill/>
              </a:ln>
              <a:solidFill>
                <a:srgbClr val="2B2B2B"/>
              </a:solidFill>
              <a:effectLst/>
              <a:uLnTx/>
              <a:uFillTx/>
              <a:ea typeface="Trebuchet MS"/>
              <a:cs typeface="+mn-cs"/>
            </a:endParaRPr>
          </a:p>
          <a:p>
            <a:pPr marR="0" lvl="0" algn="l" defTabSz="914400" rtl="0" eaLnBrk="1" fontAlgn="auto" latinLnBrk="0" hangingPunct="1">
              <a:spcBef>
                <a:spcPts val="500"/>
              </a:spcBef>
              <a:spcAft>
                <a:spcPts val="200"/>
              </a:spcAft>
              <a:buClrTx/>
              <a:buSzTx/>
              <a:tabLst/>
              <a:defRPr/>
            </a:pPr>
            <a:r>
              <a:rPr kumimoji="0" lang="en-US" sz="700" b="1" u="none" strike="noStrike" kern="1200" cap="none" spc="0" normalizeH="0" baseline="0" noProof="0">
                <a:ln>
                  <a:noFill/>
                </a:ln>
                <a:solidFill>
                  <a:srgbClr val="2B2B2B"/>
                </a:solidFill>
                <a:effectLst/>
                <a:uLnTx/>
                <a:uFillTx/>
                <a:ea typeface="Trebuchet MS"/>
                <a:cs typeface="+mn-cs"/>
              </a:rPr>
              <a:t>IP on technology and plant blends:</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kumimoji="0" lang="en-US" sz="700" u="none" strike="noStrike" kern="1200" cap="none" spc="0" normalizeH="0" baseline="0" noProof="0">
                <a:ln>
                  <a:noFill/>
                </a:ln>
                <a:effectLst/>
                <a:uLnTx/>
                <a:uFillTx/>
                <a:ea typeface="+mn-ea"/>
                <a:cs typeface="+mn-cs"/>
                <a:hlinkClick r:id="rId2" tooltip="https://clicktime.symantec.com/15t5ztvmzbd27m53fzf4q?h=e3y1vco2nqjehkjeyxmflsnbchff4hw-b9qxj6znbcg=&amp;u=https://worldwide.espacenet.com/patent/search?q%3dpn%253dwo2022157726a1">
                  <a:extLst>
                    <a:ext uri="{A12FA001-AC4F-418D-AE19-62706E023703}">
                      <ahyp:hlinkClr xmlns:ahyp="http://schemas.microsoft.com/office/drawing/2018/hyperlinkcolor" val="tx"/>
                    </a:ext>
                  </a:extLst>
                </a:hlinkClick>
              </a:rPr>
              <a:t>WO2022157726A1</a:t>
            </a:r>
            <a:r>
              <a:rPr kumimoji="0" lang="en-US" sz="700" u="none" strike="noStrike" kern="1200" cap="none" spc="0" normalizeH="0" baseline="0" noProof="0">
                <a:ln>
                  <a:noFill/>
                </a:ln>
                <a:effectLst/>
                <a:uLnTx/>
                <a:uFillTx/>
                <a:ea typeface="+mn-ea"/>
                <a:cs typeface="+mn-cs"/>
              </a:rPr>
              <a:t> </a:t>
            </a:r>
            <a:r>
              <a:rPr lang="en-US" sz="700" kern="1200"/>
              <a:t>N</a:t>
            </a:r>
            <a:r>
              <a:rPr kumimoji="0" lang="en-US" sz="700" u="none" strike="noStrike" kern="1200" cap="none" spc="0" normalizeH="0" baseline="0" noProof="0" err="1">
                <a:ln>
                  <a:noFill/>
                </a:ln>
                <a:effectLst/>
                <a:uLnTx/>
                <a:uFillTx/>
                <a:ea typeface="+mn-ea"/>
                <a:cs typeface="+mn-cs"/>
              </a:rPr>
              <a:t>anovesicules</a:t>
            </a:r>
            <a:r>
              <a:rPr kumimoji="0" lang="en-US" sz="700" u="none" strike="noStrike" kern="1200" cap="none" spc="0" normalizeH="0" baseline="0" noProof="0">
                <a:ln>
                  <a:noFill/>
                </a:ln>
                <a:effectLst/>
                <a:uLnTx/>
                <a:uFillTx/>
                <a:ea typeface="+mn-ea"/>
                <a:cs typeface="+mn-cs"/>
              </a:rPr>
              <a:t> deriving from biological plants as natural carriers of </a:t>
            </a:r>
            <a:r>
              <a:rPr kumimoji="0" lang="en-US" sz="700" u="none" strike="noStrike" kern="1200" cap="none" spc="0" normalizeH="0" baseline="0" noProof="0" err="1">
                <a:ln>
                  <a:noFill/>
                </a:ln>
                <a:effectLst/>
                <a:uLnTx/>
                <a:uFillTx/>
                <a:ea typeface="+mn-ea"/>
                <a:cs typeface="+mn-cs"/>
              </a:rPr>
              <a:t>phyto</a:t>
            </a:r>
            <a:r>
              <a:rPr kumimoji="0" lang="en-US" sz="700" u="none" strike="noStrike" kern="1200" cap="none" spc="0" normalizeH="0" baseline="0" noProof="0">
                <a:ln>
                  <a:noFill/>
                </a:ln>
                <a:effectLst/>
                <a:uLnTx/>
                <a:uFillTx/>
                <a:ea typeface="+mn-ea"/>
                <a:cs typeface="+mn-cs"/>
              </a:rPr>
              <a:t>-complexes for nutraceutical, cosmetic and regenerative use </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kumimoji="0" lang="en-US" sz="700" strike="noStrike" kern="1200" cap="none" spc="0" normalizeH="0" baseline="0" noProof="0">
                <a:ln>
                  <a:noFill/>
                </a:ln>
                <a:effectLst/>
                <a:uLnTx/>
                <a:uFillTx/>
                <a:ea typeface="+mn-ea"/>
                <a:cs typeface="+mn-cs"/>
                <a:hlinkClick r:id="rId3" tooltip="https://clicktime.symantec.com/15t5ej842ctcxhtxoyedt?h=gpvjvzvzffkcqil7gncakgm34c-sjqxipcjqe4ejeum=&amp;u=https://worldwide.espacenet.com/patent/search?q%3dpn%253dwo2022201066a1">
                  <a:extLst>
                    <a:ext uri="{A12FA001-AC4F-418D-AE19-62706E023703}">
                      <ahyp:hlinkClr xmlns:ahyp="http://schemas.microsoft.com/office/drawing/2018/hyperlinkcolor" val="tx"/>
                    </a:ext>
                  </a:extLst>
                </a:hlinkClick>
              </a:rPr>
              <a:t>WO2022201066A1</a:t>
            </a:r>
            <a:r>
              <a:rPr kumimoji="0" lang="en-US" sz="700" strike="noStrike" kern="1200" cap="none" spc="0" normalizeH="0" baseline="0" noProof="0">
                <a:ln>
                  <a:noFill/>
                </a:ln>
                <a:effectLst/>
                <a:uLnTx/>
                <a:uFillTx/>
                <a:ea typeface="+mn-ea"/>
                <a:cs typeface="+mn-cs"/>
              </a:rPr>
              <a:t> </a:t>
            </a:r>
            <a:r>
              <a:rPr kumimoji="0" lang="en-US" sz="700" u="none" strike="noStrike" kern="1200" cap="none" spc="0" normalizeH="0" baseline="0" noProof="0">
                <a:ln>
                  <a:noFill/>
                </a:ln>
                <a:effectLst/>
                <a:uLnTx/>
                <a:uFillTx/>
                <a:ea typeface="+mn-ea"/>
                <a:cs typeface="+mn-cs"/>
              </a:rPr>
              <a:t>Method of applying electrical impulses for the purpose of loading various molecules into plant-derived nanovesicles</a:t>
            </a:r>
          </a:p>
        </p:txBody>
      </p:sp>
      <p:sp>
        <p:nvSpPr>
          <p:cNvPr id="15" name="Title 14">
            <a:extLst>
              <a:ext uri="{FF2B5EF4-FFF2-40B4-BE49-F238E27FC236}">
                <a16:creationId xmlns:a16="http://schemas.microsoft.com/office/drawing/2014/main" id="{1DD471D1-2D78-25EF-52F1-E7978BD4C2F7}"/>
              </a:ext>
            </a:extLst>
          </p:cNvPr>
          <p:cNvSpPr>
            <a:spLocks noGrp="1"/>
          </p:cNvSpPr>
          <p:nvPr>
            <p:ph type="title"/>
          </p:nvPr>
        </p:nvSpPr>
        <p:spPr/>
        <p:txBody>
          <a:bodyPr/>
          <a:lstStyle/>
          <a:p>
            <a:r>
              <a:rPr lang="en-US">
                <a:solidFill>
                  <a:schemeClr val="tx1"/>
                </a:solidFill>
              </a:rPr>
              <a:t>Our partner: EXOLAB</a:t>
            </a:r>
          </a:p>
        </p:txBody>
      </p:sp>
      <p:sp>
        <p:nvSpPr>
          <p:cNvPr id="18" name="Content Placeholder 17">
            <a:extLst>
              <a:ext uri="{FF2B5EF4-FFF2-40B4-BE49-F238E27FC236}">
                <a16:creationId xmlns:a16="http://schemas.microsoft.com/office/drawing/2014/main" id="{D28D14CE-226E-B86E-E2AA-CF426A7FB72A}"/>
              </a:ext>
            </a:extLst>
          </p:cNvPr>
          <p:cNvSpPr>
            <a:spLocks noGrp="1"/>
          </p:cNvSpPr>
          <p:nvPr>
            <p:ph idx="1"/>
          </p:nvPr>
        </p:nvSpPr>
        <p:spPr/>
        <p:txBody>
          <a:bodyPr/>
          <a:lstStyle/>
          <a:p>
            <a:r>
              <a:rPr lang="en-US">
                <a:solidFill>
                  <a:schemeClr val="tx1"/>
                </a:solidFill>
              </a:rPr>
              <a:t>20 years of experience and patented technology</a:t>
            </a:r>
          </a:p>
        </p:txBody>
      </p:sp>
      <p:pic>
        <p:nvPicPr>
          <p:cNvPr id="3" name="Picture 2" descr="A blue and black logo&#10;&#10;AI-generated content may be incorrect.">
            <a:extLst>
              <a:ext uri="{FF2B5EF4-FFF2-40B4-BE49-F238E27FC236}">
                <a16:creationId xmlns:a16="http://schemas.microsoft.com/office/drawing/2014/main" id="{780509DB-0794-C6DD-7439-936D776142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6955" y="237370"/>
            <a:ext cx="2325054" cy="749184"/>
          </a:xfrm>
          <a:prstGeom prst="rect">
            <a:avLst/>
          </a:prstGeom>
        </p:spPr>
      </p:pic>
      <p:grpSp>
        <p:nvGrpSpPr>
          <p:cNvPr id="29" name="Group 28">
            <a:extLst>
              <a:ext uri="{FF2B5EF4-FFF2-40B4-BE49-F238E27FC236}">
                <a16:creationId xmlns:a16="http://schemas.microsoft.com/office/drawing/2014/main" id="{4A229B92-96E6-A045-6637-2A3C55E0FF33}"/>
              </a:ext>
            </a:extLst>
          </p:cNvPr>
          <p:cNvGrpSpPr/>
          <p:nvPr/>
        </p:nvGrpSpPr>
        <p:grpSpPr>
          <a:xfrm>
            <a:off x="7534711" y="1438480"/>
            <a:ext cx="4460004" cy="4128118"/>
            <a:chOff x="7534711" y="1438480"/>
            <a:chExt cx="4460004" cy="4128118"/>
          </a:xfrm>
        </p:grpSpPr>
        <p:grpSp>
          <p:nvGrpSpPr>
            <p:cNvPr id="20" name="Group 19">
              <a:extLst>
                <a:ext uri="{FF2B5EF4-FFF2-40B4-BE49-F238E27FC236}">
                  <a16:creationId xmlns:a16="http://schemas.microsoft.com/office/drawing/2014/main" id="{A5FDA113-AC3D-1DD3-8DEC-A7DB88CA87D0}"/>
                </a:ext>
              </a:extLst>
            </p:cNvPr>
            <p:cNvGrpSpPr/>
            <p:nvPr/>
          </p:nvGrpSpPr>
          <p:grpSpPr>
            <a:xfrm>
              <a:off x="8277742" y="1438480"/>
              <a:ext cx="2973942" cy="1897614"/>
              <a:chOff x="7606018" y="1308987"/>
              <a:chExt cx="2973942" cy="1897614"/>
            </a:xfrm>
          </p:grpSpPr>
          <p:sp>
            <p:nvSpPr>
              <p:cNvPr id="4" name="TextBox 3">
                <a:extLst>
                  <a:ext uri="{FF2B5EF4-FFF2-40B4-BE49-F238E27FC236}">
                    <a16:creationId xmlns:a16="http://schemas.microsoft.com/office/drawing/2014/main" id="{CCB8CAB9-586B-275D-962E-ADCF2FDDAEDB}"/>
                  </a:ext>
                </a:extLst>
              </p:cNvPr>
              <p:cNvSpPr txBox="1"/>
              <p:nvPr/>
            </p:nvSpPr>
            <p:spPr>
              <a:xfrm>
                <a:off x="7606018" y="2744936"/>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Prof. Stefano Fais </a:t>
                </a:r>
                <a:br>
                  <a:rPr kumimoji="0" lang="en-US" sz="1000" b="0"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CSO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10" descr="A person with blonde hair&#10;&#10;AI-generated content may be incorrect.">
                <a:extLst>
                  <a:ext uri="{FF2B5EF4-FFF2-40B4-BE49-F238E27FC236}">
                    <a16:creationId xmlns:a16="http://schemas.microsoft.com/office/drawing/2014/main" id="{059D62B4-17AA-A496-3CFA-E27C40304B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66642" y="1308988"/>
                <a:ext cx="1363401" cy="1363401"/>
              </a:xfrm>
              <a:prstGeom prst="rect">
                <a:avLst/>
              </a:prstGeom>
            </p:spPr>
          </p:pic>
          <p:pic>
            <p:nvPicPr>
              <p:cNvPr id="16" name="Picture 15" descr="A person in a suit and tie&#10;&#10;AI-generated content may be incorrect.">
                <a:extLst>
                  <a:ext uri="{FF2B5EF4-FFF2-40B4-BE49-F238E27FC236}">
                    <a16:creationId xmlns:a16="http://schemas.microsoft.com/office/drawing/2014/main" id="{8F37F838-D4D3-A0EC-592F-85F1B50B62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06018" y="1308987"/>
                <a:ext cx="1363401" cy="1363401"/>
              </a:xfrm>
              <a:prstGeom prst="rect">
                <a:avLst/>
              </a:prstGeom>
            </p:spPr>
          </p:pic>
          <p:sp>
            <p:nvSpPr>
              <p:cNvPr id="5" name="TextBox 4">
                <a:extLst>
                  <a:ext uri="{FF2B5EF4-FFF2-40B4-BE49-F238E27FC236}">
                    <a16:creationId xmlns:a16="http://schemas.microsoft.com/office/drawing/2014/main" id="{A80BA780-EA95-93E4-89A7-D9FE6B734926}"/>
                  </a:ext>
                </a:extLst>
              </p:cNvPr>
              <p:cNvSpPr txBox="1"/>
              <p:nvPr/>
            </p:nvSpPr>
            <p:spPr>
              <a:xfrm>
                <a:off x="9116724" y="2744936"/>
                <a:ext cx="1463236"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Dr. </a:t>
                </a:r>
                <a:r>
                  <a:rPr kumimoji="0" lang="en-US" sz="1000" b="1" i="0" u="none" strike="noStrike" kern="1200" cap="none" spc="0" normalizeH="0" baseline="0" noProof="0" err="1">
                    <a:ln>
                      <a:noFill/>
                    </a:ln>
                    <a:solidFill>
                      <a:prstClr val="black"/>
                    </a:solidFill>
                    <a:effectLst/>
                    <a:uLnTx/>
                    <a:uFillTx/>
                    <a:latin typeface="DM Sans"/>
                    <a:ea typeface="+mn-ea"/>
                    <a:cs typeface="+mn-cs"/>
                  </a:rPr>
                  <a:t>Mariantonia</a:t>
                </a:r>
                <a:r>
                  <a:rPr kumimoji="0" lang="en-US" sz="1000" b="1" i="0" u="none" strike="noStrike" kern="1200" cap="none" spc="0" normalizeH="0" baseline="0" noProof="0">
                    <a:ln>
                      <a:noFill/>
                    </a:ln>
                    <a:solidFill>
                      <a:prstClr val="black"/>
                    </a:solidFill>
                    <a:effectLst/>
                    <a:uLnTx/>
                    <a:uFillTx/>
                    <a:latin typeface="DM Sans"/>
                    <a:ea typeface="+mn-ea"/>
                    <a:cs typeface="+mn-cs"/>
                  </a:rPr>
                  <a:t> </a:t>
                </a:r>
                <a:r>
                  <a:rPr kumimoji="0" lang="en-US" sz="1000" b="1" i="0" u="none" strike="noStrike" kern="1200" cap="none" spc="0" normalizeH="0" baseline="0" noProof="0" err="1">
                    <a:ln>
                      <a:noFill/>
                    </a:ln>
                    <a:solidFill>
                      <a:prstClr val="black"/>
                    </a:solidFill>
                    <a:effectLst/>
                    <a:uLnTx/>
                    <a:uFillTx/>
                    <a:latin typeface="DM Sans"/>
                    <a:ea typeface="+mn-ea"/>
                    <a:cs typeface="+mn-cs"/>
                  </a:rPr>
                  <a:t>Logozzi</a:t>
                </a:r>
                <a:br>
                  <a:rPr kumimoji="0" lang="en-US" sz="1000" b="1"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CTO and Head of innovation </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5" name="Group 24">
              <a:extLst>
                <a:ext uri="{FF2B5EF4-FFF2-40B4-BE49-F238E27FC236}">
                  <a16:creationId xmlns:a16="http://schemas.microsoft.com/office/drawing/2014/main" id="{2CA74AD4-7B1F-6B5F-31C3-DD87C637FB1F}"/>
                </a:ext>
              </a:extLst>
            </p:cNvPr>
            <p:cNvGrpSpPr/>
            <p:nvPr/>
          </p:nvGrpSpPr>
          <p:grpSpPr>
            <a:xfrm>
              <a:off x="7534711" y="3633405"/>
              <a:ext cx="4460004" cy="1933193"/>
              <a:chOff x="7041279" y="3503912"/>
              <a:chExt cx="4460004" cy="1933193"/>
            </a:xfrm>
          </p:grpSpPr>
          <p:pic>
            <p:nvPicPr>
              <p:cNvPr id="7" name="Picture 6" descr="A person smiling in front of a blue sign&#10;&#10;AI-generated content may be incorrect.">
                <a:extLst>
                  <a:ext uri="{FF2B5EF4-FFF2-40B4-BE49-F238E27FC236}">
                    <a16:creationId xmlns:a16="http://schemas.microsoft.com/office/drawing/2014/main" id="{89087B25-6195-0D74-F858-B599F34520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12535" y="3503912"/>
                <a:ext cx="1363401" cy="1363401"/>
              </a:xfrm>
              <a:prstGeom prst="rect">
                <a:avLst/>
              </a:prstGeom>
            </p:spPr>
          </p:pic>
          <p:pic>
            <p:nvPicPr>
              <p:cNvPr id="19" name="Picture 18" descr="A person with a beard&#10;&#10;AI-generated content may be incorrect.">
                <a:extLst>
                  <a:ext uri="{FF2B5EF4-FFF2-40B4-BE49-F238E27FC236}">
                    <a16:creationId xmlns:a16="http://schemas.microsoft.com/office/drawing/2014/main" id="{9A5B53F0-04B8-5F25-25ED-F85BF2A668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28539" y="3503912"/>
                <a:ext cx="1363401" cy="1363401"/>
              </a:xfrm>
              <a:prstGeom prst="rect">
                <a:avLst/>
              </a:prstGeom>
            </p:spPr>
          </p:pic>
          <p:pic>
            <p:nvPicPr>
              <p:cNvPr id="22" name="Picture 21" descr="A person in a suit&#10;&#10;AI-generated content may be incorrect.">
                <a:extLst>
                  <a:ext uri="{FF2B5EF4-FFF2-40B4-BE49-F238E27FC236}">
                    <a16:creationId xmlns:a16="http://schemas.microsoft.com/office/drawing/2014/main" id="{1FB8C997-79A9-1B9C-869A-D1A31979F75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88257" y="3503912"/>
                <a:ext cx="1363401" cy="1363401"/>
              </a:xfrm>
              <a:prstGeom prst="rect">
                <a:avLst/>
              </a:prstGeom>
            </p:spPr>
          </p:pic>
          <p:sp>
            <p:nvSpPr>
              <p:cNvPr id="9" name="TextBox 8">
                <a:extLst>
                  <a:ext uri="{FF2B5EF4-FFF2-40B4-BE49-F238E27FC236}">
                    <a16:creationId xmlns:a16="http://schemas.microsoft.com/office/drawing/2014/main" id="{49CDB684-3B35-53D0-6354-617C001C4EDF}"/>
                  </a:ext>
                </a:extLst>
              </p:cNvPr>
              <p:cNvSpPr txBox="1"/>
              <p:nvPr/>
            </p:nvSpPr>
            <p:spPr>
              <a:xfrm>
                <a:off x="7041279" y="4975440"/>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Valerio Ferri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CEO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ECF4BD01-4784-8F2A-B199-774CEEF2CC54}"/>
                  </a:ext>
                </a:extLst>
              </p:cNvPr>
              <p:cNvSpPr txBox="1"/>
              <p:nvPr/>
            </p:nvSpPr>
            <p:spPr>
              <a:xfrm>
                <a:off x="8604261" y="4975440"/>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Lorenzo Cilli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CFO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E005D040-43FA-9E3A-6F0C-11AD5BACD5B1}"/>
                  </a:ext>
                </a:extLst>
              </p:cNvPr>
              <p:cNvSpPr txBox="1"/>
              <p:nvPr/>
            </p:nvSpPr>
            <p:spPr>
              <a:xfrm>
                <a:off x="10137882" y="4975440"/>
                <a:ext cx="1363401"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Valerio </a:t>
                </a:r>
                <a:r>
                  <a:rPr kumimoji="0" lang="en-US" sz="1000" b="1" i="0" u="none" strike="noStrike" kern="1200" cap="none" spc="0" normalizeH="0" baseline="0" noProof="0" err="1">
                    <a:ln>
                      <a:noFill/>
                    </a:ln>
                    <a:solidFill>
                      <a:prstClr val="black"/>
                    </a:solidFill>
                    <a:effectLst/>
                    <a:uLnTx/>
                    <a:uFillTx/>
                    <a:latin typeface="DM Sans"/>
                    <a:ea typeface="+mn-ea"/>
                    <a:cs typeface="+mn-cs"/>
                  </a:rPr>
                  <a:t>Carconi</a:t>
                </a:r>
                <a:endParaRPr kumimoji="0" lang="en-US" sz="1000" b="1" i="0" u="none" strike="noStrike" kern="1200" cap="none" spc="0" normalizeH="0" baseline="0" noProof="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Head of Sales </a:t>
                </a:r>
                <a:br>
                  <a:rPr kumimoji="0" lang="en-US" sz="1000" b="0"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&amp; Marketing</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grpSp>
      </p:grpSp>
      <p:pic>
        <p:nvPicPr>
          <p:cNvPr id="28" name="Picture 12">
            <a:extLst>
              <a:ext uri="{FF2B5EF4-FFF2-40B4-BE49-F238E27FC236}">
                <a16:creationId xmlns:a16="http://schemas.microsoft.com/office/drawing/2014/main" id="{C7F335AC-A89A-3B9E-FCC3-68F57F9D90EE}"/>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05450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Imagem 100">
            <a:extLst>
              <a:ext uri="{FF2B5EF4-FFF2-40B4-BE49-F238E27FC236}">
                <a16:creationId xmlns:a16="http://schemas.microsoft.com/office/drawing/2014/main" id="{AB60E757-8F44-8284-EBFA-C407C8087C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227319" y="-106678"/>
            <a:ext cx="6858001" cy="7071360"/>
          </a:xfrm>
          <a:prstGeom prst="rect">
            <a:avLst/>
          </a:prstGeom>
        </p:spPr>
      </p:pic>
      <p:sp>
        <p:nvSpPr>
          <p:cNvPr id="14" name="Title 1">
            <a:extLst>
              <a:ext uri="{FF2B5EF4-FFF2-40B4-BE49-F238E27FC236}">
                <a16:creationId xmlns:a16="http://schemas.microsoft.com/office/drawing/2014/main" id="{602F34E9-C802-9361-C1C2-7042C1DAC1D4}"/>
              </a:ext>
            </a:extLst>
          </p:cNvPr>
          <p:cNvSpPr txBox="1">
            <a:spLocks/>
          </p:cNvSpPr>
          <p:nvPr/>
        </p:nvSpPr>
        <p:spPr>
          <a:xfrm>
            <a:off x="302400" y="302400"/>
            <a:ext cx="4971705" cy="18693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DM Sans Bold"/>
                <a:ea typeface="+mj-ea"/>
                <a:cs typeface="+mj-cs"/>
              </a:rPr>
              <a:t>Gentle, solvent-free extraction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DM Sans Bold"/>
                <a:ea typeface="+mj-ea"/>
                <a:cs typeface="+mj-cs"/>
              </a:rPr>
              <a:t>process preserving exosome integrity</a:t>
            </a:r>
          </a:p>
        </p:txBody>
      </p:sp>
      <p:sp>
        <p:nvSpPr>
          <p:cNvPr id="50" name="Espace réservé du texte 3">
            <a:extLst>
              <a:ext uri="{FF2B5EF4-FFF2-40B4-BE49-F238E27FC236}">
                <a16:creationId xmlns:a16="http://schemas.microsoft.com/office/drawing/2014/main" id="{88D51A9F-8DC3-4321-232F-C89740CF19D1}"/>
              </a:ext>
            </a:extLst>
          </p:cNvPr>
          <p:cNvSpPr txBox="1">
            <a:spLocks/>
          </p:cNvSpPr>
          <p:nvPr/>
        </p:nvSpPr>
        <p:spPr>
          <a:xfrm>
            <a:off x="6833564" y="1089682"/>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extraction</a:t>
            </a:r>
          </a:p>
        </p:txBody>
      </p:sp>
      <p:sp>
        <p:nvSpPr>
          <p:cNvPr id="98" name="Espace réservé du texte 3">
            <a:extLst>
              <a:ext uri="{FF2B5EF4-FFF2-40B4-BE49-F238E27FC236}">
                <a16:creationId xmlns:a16="http://schemas.microsoft.com/office/drawing/2014/main" id="{0FB334C7-6ECB-CA23-FFCC-B3366AB4455F}"/>
              </a:ext>
            </a:extLst>
          </p:cNvPr>
          <p:cNvSpPr txBox="1">
            <a:spLocks/>
          </p:cNvSpPr>
          <p:nvPr/>
        </p:nvSpPr>
        <p:spPr>
          <a:xfrm>
            <a:off x="6833564" y="2181063"/>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isolation</a:t>
            </a:r>
          </a:p>
        </p:txBody>
      </p:sp>
      <p:sp>
        <p:nvSpPr>
          <p:cNvPr id="99" name="Espace réservé du texte 3">
            <a:extLst>
              <a:ext uri="{FF2B5EF4-FFF2-40B4-BE49-F238E27FC236}">
                <a16:creationId xmlns:a16="http://schemas.microsoft.com/office/drawing/2014/main" id="{594A09FF-1F3D-BA60-EA9A-A66ABDD83F78}"/>
              </a:ext>
            </a:extLst>
          </p:cNvPr>
          <p:cNvSpPr txBox="1">
            <a:spLocks/>
          </p:cNvSpPr>
          <p:nvPr/>
        </p:nvSpPr>
        <p:spPr>
          <a:xfrm>
            <a:off x="6833564" y="3272443"/>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purification</a:t>
            </a:r>
          </a:p>
        </p:txBody>
      </p:sp>
      <p:sp>
        <p:nvSpPr>
          <p:cNvPr id="100" name="Espace réservé du texte 3">
            <a:extLst>
              <a:ext uri="{FF2B5EF4-FFF2-40B4-BE49-F238E27FC236}">
                <a16:creationId xmlns:a16="http://schemas.microsoft.com/office/drawing/2014/main" id="{6658825A-A5DC-C831-F265-8C76DA908295}"/>
              </a:ext>
            </a:extLst>
          </p:cNvPr>
          <p:cNvSpPr txBox="1">
            <a:spLocks/>
          </p:cNvSpPr>
          <p:nvPr/>
        </p:nvSpPr>
        <p:spPr>
          <a:xfrm>
            <a:off x="6833564" y="4349076"/>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drying</a:t>
            </a:r>
          </a:p>
        </p:txBody>
      </p:sp>
      <p:pic>
        <p:nvPicPr>
          <p:cNvPr id="102" name="Picture 1">
            <a:extLst>
              <a:ext uri="{FF2B5EF4-FFF2-40B4-BE49-F238E27FC236}">
                <a16:creationId xmlns:a16="http://schemas.microsoft.com/office/drawing/2014/main" id="{FD0CB49E-7790-2701-5EFD-74F9E46BCD10}"/>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111" name="Agrupar 110">
            <a:extLst>
              <a:ext uri="{FF2B5EF4-FFF2-40B4-BE49-F238E27FC236}">
                <a16:creationId xmlns:a16="http://schemas.microsoft.com/office/drawing/2014/main" id="{874790C8-1029-BB8C-C7BB-77955BA87993}"/>
              </a:ext>
            </a:extLst>
          </p:cNvPr>
          <p:cNvGrpSpPr/>
          <p:nvPr/>
        </p:nvGrpSpPr>
        <p:grpSpPr>
          <a:xfrm>
            <a:off x="5916021" y="324231"/>
            <a:ext cx="3075579" cy="906082"/>
            <a:chOff x="5611221" y="489331"/>
            <a:chExt cx="3318455" cy="906082"/>
          </a:xfrm>
          <a:effectLst>
            <a:outerShdw blurRad="50800" dist="38100" dir="2700000" algn="tl" rotWithShape="0">
              <a:prstClr val="black">
                <a:alpha val="40000"/>
              </a:prstClr>
            </a:outerShdw>
          </a:effectLst>
        </p:grpSpPr>
        <p:grpSp>
          <p:nvGrpSpPr>
            <p:cNvPr id="51" name="Agrupar 50">
              <a:extLst>
                <a:ext uri="{FF2B5EF4-FFF2-40B4-BE49-F238E27FC236}">
                  <a16:creationId xmlns:a16="http://schemas.microsoft.com/office/drawing/2014/main" id="{49ECD022-D365-E5FC-8947-4426C5D33A35}"/>
                </a:ext>
              </a:extLst>
            </p:cNvPr>
            <p:cNvGrpSpPr/>
            <p:nvPr/>
          </p:nvGrpSpPr>
          <p:grpSpPr>
            <a:xfrm rot="5400000">
              <a:off x="5491609" y="857991"/>
              <a:ext cx="906082" cy="168762"/>
              <a:chOff x="2902586" y="1619310"/>
              <a:chExt cx="906082" cy="168762"/>
            </a:xfrm>
          </p:grpSpPr>
          <p:cxnSp>
            <p:nvCxnSpPr>
              <p:cNvPr id="40" name="Conector Reto 39">
                <a:extLst>
                  <a:ext uri="{FF2B5EF4-FFF2-40B4-BE49-F238E27FC236}">
                    <a16:creationId xmlns:a16="http://schemas.microsoft.com/office/drawing/2014/main" id="{EC8F9422-9165-B6E4-3CB4-2B7354D9D2AE}"/>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49" name="Agrupar 48">
                <a:extLst>
                  <a:ext uri="{FF2B5EF4-FFF2-40B4-BE49-F238E27FC236}">
                    <a16:creationId xmlns:a16="http://schemas.microsoft.com/office/drawing/2014/main" id="{99B156B5-9CB1-B7C2-74B3-C5CAF99EA592}"/>
                  </a:ext>
                </a:extLst>
              </p:cNvPr>
              <p:cNvGrpSpPr/>
              <p:nvPr/>
            </p:nvGrpSpPr>
            <p:grpSpPr>
              <a:xfrm rot="8100000">
                <a:off x="3613798" y="1619310"/>
                <a:ext cx="167143" cy="168762"/>
                <a:chOff x="3000493" y="1177476"/>
                <a:chExt cx="167143" cy="168762"/>
              </a:xfrm>
            </p:grpSpPr>
            <p:cxnSp>
              <p:nvCxnSpPr>
                <p:cNvPr id="44" name="Conector Reto 43">
                  <a:extLst>
                    <a:ext uri="{FF2B5EF4-FFF2-40B4-BE49-F238E27FC236}">
                      <a16:creationId xmlns:a16="http://schemas.microsoft.com/office/drawing/2014/main" id="{10481504-F7F5-EC0F-61F9-04D27383601F}"/>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8" name="Conector Reto 47">
                  <a:extLst>
                    <a:ext uri="{FF2B5EF4-FFF2-40B4-BE49-F238E27FC236}">
                      <a16:creationId xmlns:a16="http://schemas.microsoft.com/office/drawing/2014/main" id="{EAC98014-F693-2012-F529-C19D991E66D2}"/>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2" name="Retângulo Arredondado 1">
              <a:extLst>
                <a:ext uri="{FF2B5EF4-FFF2-40B4-BE49-F238E27FC236}">
                  <a16:creationId xmlns:a16="http://schemas.microsoft.com/office/drawing/2014/main" id="{BBFA37F7-288B-3BE2-7F3C-979DE40875CE}"/>
                </a:ext>
              </a:extLst>
            </p:cNvPr>
            <p:cNvSpPr/>
            <p:nvPr/>
          </p:nvSpPr>
          <p:spPr>
            <a:xfrm>
              <a:off x="5611221" y="489331"/>
              <a:ext cx="3318455" cy="662781"/>
            </a:xfrm>
            <a:prstGeom prst="roundRect">
              <a:avLst>
                <a:gd name="adj" fmla="val 50000"/>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Espace réservé du texte 3">
              <a:extLst>
                <a:ext uri="{FF2B5EF4-FFF2-40B4-BE49-F238E27FC236}">
                  <a16:creationId xmlns:a16="http://schemas.microsoft.com/office/drawing/2014/main" id="{A84A3DB4-D195-C0C2-A988-DA52659ED79C}"/>
                </a:ext>
              </a:extLst>
            </p:cNvPr>
            <p:cNvSpPr txBox="1">
              <a:spLocks/>
            </p:cNvSpPr>
            <p:nvPr/>
          </p:nvSpPr>
          <p:spPr>
            <a:xfrm>
              <a:off x="6528763" y="712246"/>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Fruits/Plants</a:t>
              </a:r>
            </a:p>
          </p:txBody>
        </p:sp>
        <p:sp>
          <p:nvSpPr>
            <p:cNvPr id="19" name="Oval 18">
              <a:extLst>
                <a:ext uri="{FF2B5EF4-FFF2-40B4-BE49-F238E27FC236}">
                  <a16:creationId xmlns:a16="http://schemas.microsoft.com/office/drawing/2014/main" id="{F4FBC75F-C377-6743-2F0F-7ADC07109852}"/>
                </a:ext>
              </a:extLst>
            </p:cNvPr>
            <p:cNvSpPr/>
            <p:nvPr/>
          </p:nvSpPr>
          <p:spPr>
            <a:xfrm>
              <a:off x="5611221" y="489331"/>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3" name="Espace réservé du texte 3">
              <a:extLst>
                <a:ext uri="{FF2B5EF4-FFF2-40B4-BE49-F238E27FC236}">
                  <a16:creationId xmlns:a16="http://schemas.microsoft.com/office/drawing/2014/main" id="{78B4E8DB-7CD2-81CE-3405-CFED4E350066}"/>
                </a:ext>
              </a:extLst>
            </p:cNvPr>
            <p:cNvSpPr txBox="1">
              <a:spLocks/>
            </p:cNvSpPr>
            <p:nvPr/>
          </p:nvSpPr>
          <p:spPr>
            <a:xfrm>
              <a:off x="5871019" y="598148"/>
              <a:ext cx="228628"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1</a:t>
              </a:r>
            </a:p>
          </p:txBody>
        </p:sp>
      </p:grpSp>
      <p:grpSp>
        <p:nvGrpSpPr>
          <p:cNvPr id="112" name="Agrupar 111">
            <a:extLst>
              <a:ext uri="{FF2B5EF4-FFF2-40B4-BE49-F238E27FC236}">
                <a16:creationId xmlns:a16="http://schemas.microsoft.com/office/drawing/2014/main" id="{AC8FD2F9-34DA-08FA-BE55-FC28211EB61C}"/>
              </a:ext>
            </a:extLst>
          </p:cNvPr>
          <p:cNvGrpSpPr/>
          <p:nvPr/>
        </p:nvGrpSpPr>
        <p:grpSpPr>
          <a:xfrm>
            <a:off x="5916021" y="1423765"/>
            <a:ext cx="3075579" cy="909835"/>
            <a:chOff x="5611221" y="1588865"/>
            <a:chExt cx="3318455" cy="909835"/>
          </a:xfrm>
        </p:grpSpPr>
        <p:sp>
          <p:nvSpPr>
            <p:cNvPr id="64" name="Retângulo Arredondado 63">
              <a:extLst>
                <a:ext uri="{FF2B5EF4-FFF2-40B4-BE49-F238E27FC236}">
                  <a16:creationId xmlns:a16="http://schemas.microsoft.com/office/drawing/2014/main" id="{083399ED-EDD0-18F8-6F31-13745F635F5A}"/>
                </a:ext>
              </a:extLst>
            </p:cNvPr>
            <p:cNvSpPr/>
            <p:nvPr/>
          </p:nvSpPr>
          <p:spPr>
            <a:xfrm>
              <a:off x="5611221" y="1588865"/>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70" name="Agrupar 69">
              <a:extLst>
                <a:ext uri="{FF2B5EF4-FFF2-40B4-BE49-F238E27FC236}">
                  <a16:creationId xmlns:a16="http://schemas.microsoft.com/office/drawing/2014/main" id="{1126177E-B536-E389-80DE-6561B59BB76A}"/>
                </a:ext>
              </a:extLst>
            </p:cNvPr>
            <p:cNvGrpSpPr/>
            <p:nvPr/>
          </p:nvGrpSpPr>
          <p:grpSpPr>
            <a:xfrm rot="5400000">
              <a:off x="5491609" y="1961278"/>
              <a:ext cx="906082" cy="168762"/>
              <a:chOff x="2902586" y="1619310"/>
              <a:chExt cx="906082" cy="168762"/>
            </a:xfrm>
          </p:grpSpPr>
          <p:cxnSp>
            <p:nvCxnSpPr>
              <p:cNvPr id="71" name="Conector Reto 70">
                <a:extLst>
                  <a:ext uri="{FF2B5EF4-FFF2-40B4-BE49-F238E27FC236}">
                    <a16:creationId xmlns:a16="http://schemas.microsoft.com/office/drawing/2014/main" id="{C7AB152C-A83F-839E-F8DD-B1C72524C4C6}"/>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72" name="Agrupar 71">
                <a:extLst>
                  <a:ext uri="{FF2B5EF4-FFF2-40B4-BE49-F238E27FC236}">
                    <a16:creationId xmlns:a16="http://schemas.microsoft.com/office/drawing/2014/main" id="{DE4CB9AB-4B79-C488-A8C0-0FF6E26CD1A1}"/>
                  </a:ext>
                </a:extLst>
              </p:cNvPr>
              <p:cNvGrpSpPr/>
              <p:nvPr/>
            </p:nvGrpSpPr>
            <p:grpSpPr>
              <a:xfrm rot="8100000">
                <a:off x="3613798" y="1619310"/>
                <a:ext cx="167143" cy="168762"/>
                <a:chOff x="3000493" y="1177476"/>
                <a:chExt cx="167143" cy="168762"/>
              </a:xfrm>
            </p:grpSpPr>
            <p:cxnSp>
              <p:nvCxnSpPr>
                <p:cNvPr id="73" name="Conector Reto 72">
                  <a:extLst>
                    <a:ext uri="{FF2B5EF4-FFF2-40B4-BE49-F238E27FC236}">
                      <a16:creationId xmlns:a16="http://schemas.microsoft.com/office/drawing/2014/main" id="{AC7F2965-9F48-01F0-A39F-F4A580189E95}"/>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4" name="Conector Reto 73">
                  <a:extLst>
                    <a:ext uri="{FF2B5EF4-FFF2-40B4-BE49-F238E27FC236}">
                      <a16:creationId xmlns:a16="http://schemas.microsoft.com/office/drawing/2014/main" id="{3B2A8E38-89C9-A5E0-AF6F-37041362D2E3}"/>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65" name="Oval 64">
              <a:extLst>
                <a:ext uri="{FF2B5EF4-FFF2-40B4-BE49-F238E27FC236}">
                  <a16:creationId xmlns:a16="http://schemas.microsoft.com/office/drawing/2014/main" id="{70996D42-7768-2AC3-60B7-2C3FAC83D59C}"/>
                </a:ext>
              </a:extLst>
            </p:cNvPr>
            <p:cNvSpPr/>
            <p:nvPr/>
          </p:nvSpPr>
          <p:spPr>
            <a:xfrm>
              <a:off x="5611221" y="1588865"/>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Espace réservé du texte 3">
              <a:extLst>
                <a:ext uri="{FF2B5EF4-FFF2-40B4-BE49-F238E27FC236}">
                  <a16:creationId xmlns:a16="http://schemas.microsoft.com/office/drawing/2014/main" id="{D48CE420-5346-1E1F-7F32-61951F8978A6}"/>
                </a:ext>
              </a:extLst>
            </p:cNvPr>
            <p:cNvSpPr txBox="1">
              <a:spLocks/>
            </p:cNvSpPr>
            <p:nvPr/>
          </p:nvSpPr>
          <p:spPr>
            <a:xfrm>
              <a:off x="6528763" y="1800337"/>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Extract*</a:t>
              </a:r>
            </a:p>
          </p:txBody>
        </p:sp>
        <p:sp>
          <p:nvSpPr>
            <p:cNvPr id="104" name="Espace réservé du texte 3">
              <a:extLst>
                <a:ext uri="{FF2B5EF4-FFF2-40B4-BE49-F238E27FC236}">
                  <a16:creationId xmlns:a16="http://schemas.microsoft.com/office/drawing/2014/main" id="{FB1AF3BE-F088-E9C2-29D7-BAAF1D75C076}"/>
                </a:ext>
              </a:extLst>
            </p:cNvPr>
            <p:cNvSpPr txBox="1">
              <a:spLocks/>
            </p:cNvSpPr>
            <p:nvPr/>
          </p:nvSpPr>
          <p:spPr>
            <a:xfrm>
              <a:off x="5825889" y="1693239"/>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2</a:t>
              </a:r>
            </a:p>
          </p:txBody>
        </p:sp>
      </p:grpSp>
      <p:grpSp>
        <p:nvGrpSpPr>
          <p:cNvPr id="113" name="Agrupar 112">
            <a:extLst>
              <a:ext uri="{FF2B5EF4-FFF2-40B4-BE49-F238E27FC236}">
                <a16:creationId xmlns:a16="http://schemas.microsoft.com/office/drawing/2014/main" id="{9DB9A86C-34C0-F0C9-4E20-5CD3763E177A}"/>
              </a:ext>
            </a:extLst>
          </p:cNvPr>
          <p:cNvGrpSpPr/>
          <p:nvPr/>
        </p:nvGrpSpPr>
        <p:grpSpPr>
          <a:xfrm>
            <a:off x="5916021" y="2480638"/>
            <a:ext cx="3075579" cy="937730"/>
            <a:chOff x="5611221" y="2645738"/>
            <a:chExt cx="3318455" cy="937730"/>
          </a:xfrm>
        </p:grpSpPr>
        <p:grpSp>
          <p:nvGrpSpPr>
            <p:cNvPr id="77" name="Agrupar 76">
              <a:extLst>
                <a:ext uri="{FF2B5EF4-FFF2-40B4-BE49-F238E27FC236}">
                  <a16:creationId xmlns:a16="http://schemas.microsoft.com/office/drawing/2014/main" id="{C8DCE73D-1E5D-09AF-B836-C8FCC54A2B4E}"/>
                </a:ext>
              </a:extLst>
            </p:cNvPr>
            <p:cNvGrpSpPr/>
            <p:nvPr/>
          </p:nvGrpSpPr>
          <p:grpSpPr>
            <a:xfrm rot="5400000">
              <a:off x="5491609" y="3046046"/>
              <a:ext cx="906082" cy="168762"/>
              <a:chOff x="2902586" y="1619310"/>
              <a:chExt cx="906082" cy="168762"/>
            </a:xfrm>
          </p:grpSpPr>
          <p:cxnSp>
            <p:nvCxnSpPr>
              <p:cNvPr id="78" name="Conector Reto 77">
                <a:extLst>
                  <a:ext uri="{FF2B5EF4-FFF2-40B4-BE49-F238E27FC236}">
                    <a16:creationId xmlns:a16="http://schemas.microsoft.com/office/drawing/2014/main" id="{885EA07D-5CC7-F49F-C2D3-CA05089DD87D}"/>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79" name="Agrupar 78">
                <a:extLst>
                  <a:ext uri="{FF2B5EF4-FFF2-40B4-BE49-F238E27FC236}">
                    <a16:creationId xmlns:a16="http://schemas.microsoft.com/office/drawing/2014/main" id="{C07D9E5B-2B4D-EE7B-B149-C4EBB1E1EBE4}"/>
                  </a:ext>
                </a:extLst>
              </p:cNvPr>
              <p:cNvGrpSpPr/>
              <p:nvPr/>
            </p:nvGrpSpPr>
            <p:grpSpPr>
              <a:xfrm rot="8100000">
                <a:off x="3613798" y="1619310"/>
                <a:ext cx="167143" cy="168762"/>
                <a:chOff x="3000493" y="1177476"/>
                <a:chExt cx="167143" cy="168762"/>
              </a:xfrm>
            </p:grpSpPr>
            <p:cxnSp>
              <p:nvCxnSpPr>
                <p:cNvPr id="80" name="Conector Reto 79">
                  <a:extLst>
                    <a:ext uri="{FF2B5EF4-FFF2-40B4-BE49-F238E27FC236}">
                      <a16:creationId xmlns:a16="http://schemas.microsoft.com/office/drawing/2014/main" id="{1E55046D-37C6-217B-3130-7A91D73412B6}"/>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1" name="Conector Reto 80">
                  <a:extLst>
                    <a:ext uri="{FF2B5EF4-FFF2-40B4-BE49-F238E27FC236}">
                      <a16:creationId xmlns:a16="http://schemas.microsoft.com/office/drawing/2014/main" id="{06478A09-F290-CF40-7712-D39DD2FCA30F}"/>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67" name="Retângulo Arredondado 66">
              <a:extLst>
                <a:ext uri="{FF2B5EF4-FFF2-40B4-BE49-F238E27FC236}">
                  <a16:creationId xmlns:a16="http://schemas.microsoft.com/office/drawing/2014/main" id="{4A942B60-6316-F9B3-744B-86510CDE6772}"/>
                </a:ext>
              </a:extLst>
            </p:cNvPr>
            <p:cNvSpPr/>
            <p:nvPr/>
          </p:nvSpPr>
          <p:spPr>
            <a:xfrm>
              <a:off x="5611221" y="2645738"/>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Oval 67">
              <a:extLst>
                <a:ext uri="{FF2B5EF4-FFF2-40B4-BE49-F238E27FC236}">
                  <a16:creationId xmlns:a16="http://schemas.microsoft.com/office/drawing/2014/main" id="{4A8C3DC7-EF8A-375B-DD2F-3856506CAB4C}"/>
                </a:ext>
              </a:extLst>
            </p:cNvPr>
            <p:cNvSpPr/>
            <p:nvPr/>
          </p:nvSpPr>
          <p:spPr>
            <a:xfrm>
              <a:off x="5611221" y="2645738"/>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9" name="Espace réservé du texte 3">
              <a:extLst>
                <a:ext uri="{FF2B5EF4-FFF2-40B4-BE49-F238E27FC236}">
                  <a16:creationId xmlns:a16="http://schemas.microsoft.com/office/drawing/2014/main" id="{26117914-D0B8-DB5C-1B10-811664CBFF3F}"/>
                </a:ext>
              </a:extLst>
            </p:cNvPr>
            <p:cNvSpPr txBox="1">
              <a:spLocks/>
            </p:cNvSpPr>
            <p:nvPr/>
          </p:nvSpPr>
          <p:spPr>
            <a:xfrm>
              <a:off x="6528762" y="2748975"/>
              <a:ext cx="1797985" cy="212357"/>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Filtration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Centrifugation</a:t>
              </a:r>
            </a:p>
          </p:txBody>
        </p:sp>
        <p:sp>
          <p:nvSpPr>
            <p:cNvPr id="105" name="Espace réservé du texte 3">
              <a:extLst>
                <a:ext uri="{FF2B5EF4-FFF2-40B4-BE49-F238E27FC236}">
                  <a16:creationId xmlns:a16="http://schemas.microsoft.com/office/drawing/2014/main" id="{E76D3524-9199-0434-151E-3080362D341F}"/>
                </a:ext>
              </a:extLst>
            </p:cNvPr>
            <p:cNvSpPr txBox="1">
              <a:spLocks/>
            </p:cNvSpPr>
            <p:nvPr/>
          </p:nvSpPr>
          <p:spPr>
            <a:xfrm>
              <a:off x="5825888" y="2748976"/>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3</a:t>
              </a:r>
            </a:p>
          </p:txBody>
        </p:sp>
      </p:grpSp>
      <p:grpSp>
        <p:nvGrpSpPr>
          <p:cNvPr id="114" name="Agrupar 113">
            <a:extLst>
              <a:ext uri="{FF2B5EF4-FFF2-40B4-BE49-F238E27FC236}">
                <a16:creationId xmlns:a16="http://schemas.microsoft.com/office/drawing/2014/main" id="{586CF36F-64F4-B674-7D3B-BA4EA371A87B}"/>
              </a:ext>
            </a:extLst>
          </p:cNvPr>
          <p:cNvGrpSpPr/>
          <p:nvPr/>
        </p:nvGrpSpPr>
        <p:grpSpPr>
          <a:xfrm>
            <a:off x="5916021" y="3578838"/>
            <a:ext cx="3075579" cy="916162"/>
            <a:chOff x="5611221" y="3743938"/>
            <a:chExt cx="3318455" cy="916162"/>
          </a:xfrm>
        </p:grpSpPr>
        <p:grpSp>
          <p:nvGrpSpPr>
            <p:cNvPr id="85" name="Agrupar 84">
              <a:extLst>
                <a:ext uri="{FF2B5EF4-FFF2-40B4-BE49-F238E27FC236}">
                  <a16:creationId xmlns:a16="http://schemas.microsoft.com/office/drawing/2014/main" id="{D821D21F-BF39-ECC7-7A79-AB7807420CA8}"/>
                </a:ext>
              </a:extLst>
            </p:cNvPr>
            <p:cNvGrpSpPr/>
            <p:nvPr/>
          </p:nvGrpSpPr>
          <p:grpSpPr>
            <a:xfrm rot="5400000">
              <a:off x="5491609" y="4122678"/>
              <a:ext cx="906082" cy="168762"/>
              <a:chOff x="2902586" y="1619310"/>
              <a:chExt cx="906082" cy="168762"/>
            </a:xfrm>
          </p:grpSpPr>
          <p:cxnSp>
            <p:nvCxnSpPr>
              <p:cNvPr id="86" name="Conector Reto 85">
                <a:extLst>
                  <a:ext uri="{FF2B5EF4-FFF2-40B4-BE49-F238E27FC236}">
                    <a16:creationId xmlns:a16="http://schemas.microsoft.com/office/drawing/2014/main" id="{9FAC8F69-1810-C702-504B-C21358C35880}"/>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87" name="Agrupar 86">
                <a:extLst>
                  <a:ext uri="{FF2B5EF4-FFF2-40B4-BE49-F238E27FC236}">
                    <a16:creationId xmlns:a16="http://schemas.microsoft.com/office/drawing/2014/main" id="{3F5B5FAF-D2BC-A49F-43FF-2C40920ACB6A}"/>
                  </a:ext>
                </a:extLst>
              </p:cNvPr>
              <p:cNvGrpSpPr/>
              <p:nvPr/>
            </p:nvGrpSpPr>
            <p:grpSpPr>
              <a:xfrm rot="8100000">
                <a:off x="3613798" y="1619310"/>
                <a:ext cx="167143" cy="168762"/>
                <a:chOff x="3000493" y="1177476"/>
                <a:chExt cx="167143" cy="168762"/>
              </a:xfrm>
            </p:grpSpPr>
            <p:cxnSp>
              <p:nvCxnSpPr>
                <p:cNvPr id="88" name="Conector Reto 87">
                  <a:extLst>
                    <a:ext uri="{FF2B5EF4-FFF2-40B4-BE49-F238E27FC236}">
                      <a16:creationId xmlns:a16="http://schemas.microsoft.com/office/drawing/2014/main" id="{F72FB32C-88E3-C0D3-5469-8828C3C0BBEF}"/>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9" name="Conector Reto 88">
                  <a:extLst>
                    <a:ext uri="{FF2B5EF4-FFF2-40B4-BE49-F238E27FC236}">
                      <a16:creationId xmlns:a16="http://schemas.microsoft.com/office/drawing/2014/main" id="{328B07FD-DAAF-EAAC-8211-7DC0DD77FD5E}"/>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82" name="Retângulo Arredondado 81">
              <a:extLst>
                <a:ext uri="{FF2B5EF4-FFF2-40B4-BE49-F238E27FC236}">
                  <a16:creationId xmlns:a16="http://schemas.microsoft.com/office/drawing/2014/main" id="{D8C7087F-3B27-321A-81AE-BD855D3B0267}"/>
                </a:ext>
              </a:extLst>
            </p:cNvPr>
            <p:cNvSpPr/>
            <p:nvPr/>
          </p:nvSpPr>
          <p:spPr>
            <a:xfrm>
              <a:off x="5611221" y="3743938"/>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Oval 82">
              <a:extLst>
                <a:ext uri="{FF2B5EF4-FFF2-40B4-BE49-F238E27FC236}">
                  <a16:creationId xmlns:a16="http://schemas.microsoft.com/office/drawing/2014/main" id="{0AA60F03-5FFF-2C82-D306-3FBF60181566}"/>
                </a:ext>
              </a:extLst>
            </p:cNvPr>
            <p:cNvSpPr/>
            <p:nvPr/>
          </p:nvSpPr>
          <p:spPr>
            <a:xfrm>
              <a:off x="5611221" y="3743938"/>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Espace réservé du texte 3">
              <a:extLst>
                <a:ext uri="{FF2B5EF4-FFF2-40B4-BE49-F238E27FC236}">
                  <a16:creationId xmlns:a16="http://schemas.microsoft.com/office/drawing/2014/main" id="{9102E3D2-0D8B-6D89-925F-87A901985C8A}"/>
                </a:ext>
              </a:extLst>
            </p:cNvPr>
            <p:cNvSpPr txBox="1">
              <a:spLocks/>
            </p:cNvSpPr>
            <p:nvPr/>
          </p:nvSpPr>
          <p:spPr>
            <a:xfrm>
              <a:off x="6528763" y="3986404"/>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Filtration</a:t>
              </a:r>
            </a:p>
          </p:txBody>
        </p:sp>
        <p:sp>
          <p:nvSpPr>
            <p:cNvPr id="106" name="Espace réservé du texte 3">
              <a:extLst>
                <a:ext uri="{FF2B5EF4-FFF2-40B4-BE49-F238E27FC236}">
                  <a16:creationId xmlns:a16="http://schemas.microsoft.com/office/drawing/2014/main" id="{17E760CC-4022-A8D4-7FCE-54AF926DA984}"/>
                </a:ext>
              </a:extLst>
            </p:cNvPr>
            <p:cNvSpPr txBox="1">
              <a:spLocks/>
            </p:cNvSpPr>
            <p:nvPr/>
          </p:nvSpPr>
          <p:spPr>
            <a:xfrm>
              <a:off x="5798180" y="3851397"/>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4</a:t>
              </a:r>
            </a:p>
          </p:txBody>
        </p:sp>
      </p:grpSp>
      <p:grpSp>
        <p:nvGrpSpPr>
          <p:cNvPr id="116" name="Agrupar 115">
            <a:extLst>
              <a:ext uri="{FF2B5EF4-FFF2-40B4-BE49-F238E27FC236}">
                <a16:creationId xmlns:a16="http://schemas.microsoft.com/office/drawing/2014/main" id="{7FCC46E2-FA63-62B9-8977-A4119B0322AE}"/>
              </a:ext>
            </a:extLst>
          </p:cNvPr>
          <p:cNvGrpSpPr/>
          <p:nvPr/>
        </p:nvGrpSpPr>
        <p:grpSpPr>
          <a:xfrm>
            <a:off x="5916021" y="5719009"/>
            <a:ext cx="3075579" cy="662781"/>
            <a:chOff x="5611221" y="5884109"/>
            <a:chExt cx="3318455" cy="662781"/>
          </a:xfrm>
        </p:grpSpPr>
        <p:sp>
          <p:nvSpPr>
            <p:cNvPr id="108" name="Retângulo Arredondado 107">
              <a:extLst>
                <a:ext uri="{FF2B5EF4-FFF2-40B4-BE49-F238E27FC236}">
                  <a16:creationId xmlns:a16="http://schemas.microsoft.com/office/drawing/2014/main" id="{7A0E82F3-7557-A324-36C6-2A11980CBDD3}"/>
                </a:ext>
              </a:extLst>
            </p:cNvPr>
            <p:cNvSpPr/>
            <p:nvPr/>
          </p:nvSpPr>
          <p:spPr>
            <a:xfrm>
              <a:off x="5611221" y="5884109"/>
              <a:ext cx="3318455" cy="662781"/>
            </a:xfrm>
            <a:prstGeom prst="roundRect">
              <a:avLst>
                <a:gd name="adj" fmla="val 50000"/>
              </a:avLst>
            </a:prstGeom>
            <a:solidFill>
              <a:srgbClr val="E67F7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7" name="Espace réservé du texte 3">
              <a:extLst>
                <a:ext uri="{FF2B5EF4-FFF2-40B4-BE49-F238E27FC236}">
                  <a16:creationId xmlns:a16="http://schemas.microsoft.com/office/drawing/2014/main" id="{E7981FEE-7979-2AED-20C9-27CDFAB0A6A7}"/>
                </a:ext>
              </a:extLst>
            </p:cNvPr>
            <p:cNvSpPr txBox="1">
              <a:spLocks/>
            </p:cNvSpPr>
            <p:nvPr/>
          </p:nvSpPr>
          <p:spPr>
            <a:xfrm>
              <a:off x="5611221" y="5884109"/>
              <a:ext cx="3318455" cy="662781"/>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EXOVIVE™</a:t>
              </a:r>
            </a:p>
          </p:txBody>
        </p:sp>
      </p:grpSp>
      <p:grpSp>
        <p:nvGrpSpPr>
          <p:cNvPr id="115" name="Agrupar 114">
            <a:extLst>
              <a:ext uri="{FF2B5EF4-FFF2-40B4-BE49-F238E27FC236}">
                <a16:creationId xmlns:a16="http://schemas.microsoft.com/office/drawing/2014/main" id="{5F097CC7-CCB5-2911-A092-7821D9E26C7E}"/>
              </a:ext>
            </a:extLst>
          </p:cNvPr>
          <p:cNvGrpSpPr/>
          <p:nvPr/>
        </p:nvGrpSpPr>
        <p:grpSpPr>
          <a:xfrm>
            <a:off x="5916021" y="4633902"/>
            <a:ext cx="3075579" cy="916162"/>
            <a:chOff x="5611221" y="4799002"/>
            <a:chExt cx="3318455" cy="916162"/>
          </a:xfrm>
        </p:grpSpPr>
        <p:grpSp>
          <p:nvGrpSpPr>
            <p:cNvPr id="90" name="Agrupar 89">
              <a:extLst>
                <a:ext uri="{FF2B5EF4-FFF2-40B4-BE49-F238E27FC236}">
                  <a16:creationId xmlns:a16="http://schemas.microsoft.com/office/drawing/2014/main" id="{11FE7797-C1A8-88D3-35B4-80F9AA6339D4}"/>
                </a:ext>
              </a:extLst>
            </p:cNvPr>
            <p:cNvGrpSpPr/>
            <p:nvPr/>
          </p:nvGrpSpPr>
          <p:grpSpPr>
            <a:xfrm rot="5400000">
              <a:off x="5491609" y="5177742"/>
              <a:ext cx="906082" cy="168762"/>
              <a:chOff x="2902586" y="1619310"/>
              <a:chExt cx="906082" cy="168762"/>
            </a:xfrm>
          </p:grpSpPr>
          <p:cxnSp>
            <p:nvCxnSpPr>
              <p:cNvPr id="91" name="Conector Reto 90">
                <a:extLst>
                  <a:ext uri="{FF2B5EF4-FFF2-40B4-BE49-F238E27FC236}">
                    <a16:creationId xmlns:a16="http://schemas.microsoft.com/office/drawing/2014/main" id="{FD6358F0-9B30-0F5B-E4B0-A2844C9EF8F2}"/>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92" name="Agrupar 91">
                <a:extLst>
                  <a:ext uri="{FF2B5EF4-FFF2-40B4-BE49-F238E27FC236}">
                    <a16:creationId xmlns:a16="http://schemas.microsoft.com/office/drawing/2014/main" id="{F08901DE-5177-A0CF-CA61-84BE6A2B539A}"/>
                  </a:ext>
                </a:extLst>
              </p:cNvPr>
              <p:cNvGrpSpPr/>
              <p:nvPr/>
            </p:nvGrpSpPr>
            <p:grpSpPr>
              <a:xfrm rot="8100000">
                <a:off x="3613798" y="1619310"/>
                <a:ext cx="167143" cy="168762"/>
                <a:chOff x="3000493" y="1177476"/>
                <a:chExt cx="167143" cy="168762"/>
              </a:xfrm>
            </p:grpSpPr>
            <p:cxnSp>
              <p:nvCxnSpPr>
                <p:cNvPr id="93" name="Conector Reto 92">
                  <a:extLst>
                    <a:ext uri="{FF2B5EF4-FFF2-40B4-BE49-F238E27FC236}">
                      <a16:creationId xmlns:a16="http://schemas.microsoft.com/office/drawing/2014/main" id="{BEB788A3-C3C1-75BA-F619-EA96C79F408B}"/>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4" name="Conector Reto 93">
                  <a:extLst>
                    <a:ext uri="{FF2B5EF4-FFF2-40B4-BE49-F238E27FC236}">
                      <a16:creationId xmlns:a16="http://schemas.microsoft.com/office/drawing/2014/main" id="{C240FCEF-E088-6A13-2251-06BFA5CD1F55}"/>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95" name="Retângulo Arredondado 94">
              <a:extLst>
                <a:ext uri="{FF2B5EF4-FFF2-40B4-BE49-F238E27FC236}">
                  <a16:creationId xmlns:a16="http://schemas.microsoft.com/office/drawing/2014/main" id="{FFF88005-D165-590F-034A-58D235A06DB7}"/>
                </a:ext>
              </a:extLst>
            </p:cNvPr>
            <p:cNvSpPr/>
            <p:nvPr/>
          </p:nvSpPr>
          <p:spPr>
            <a:xfrm>
              <a:off x="5611221" y="4799002"/>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6" name="Oval 95">
              <a:extLst>
                <a:ext uri="{FF2B5EF4-FFF2-40B4-BE49-F238E27FC236}">
                  <a16:creationId xmlns:a16="http://schemas.microsoft.com/office/drawing/2014/main" id="{07784C0D-68C9-9F01-97CC-ACF47ACD99D1}"/>
                </a:ext>
              </a:extLst>
            </p:cNvPr>
            <p:cNvSpPr/>
            <p:nvPr/>
          </p:nvSpPr>
          <p:spPr>
            <a:xfrm>
              <a:off x="5611221" y="4799002"/>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7" name="Espace réservé du texte 3">
              <a:extLst>
                <a:ext uri="{FF2B5EF4-FFF2-40B4-BE49-F238E27FC236}">
                  <a16:creationId xmlns:a16="http://schemas.microsoft.com/office/drawing/2014/main" id="{810B7909-89BA-7D15-29E6-8F20D22F8467}"/>
                </a:ext>
              </a:extLst>
            </p:cNvPr>
            <p:cNvSpPr txBox="1">
              <a:spLocks/>
            </p:cNvSpPr>
            <p:nvPr/>
          </p:nvSpPr>
          <p:spPr>
            <a:xfrm>
              <a:off x="5821222" y="4911016"/>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5</a:t>
              </a:r>
            </a:p>
          </p:txBody>
        </p:sp>
        <p:sp>
          <p:nvSpPr>
            <p:cNvPr id="109" name="Espace réservé du texte 3">
              <a:extLst>
                <a:ext uri="{FF2B5EF4-FFF2-40B4-BE49-F238E27FC236}">
                  <a16:creationId xmlns:a16="http://schemas.microsoft.com/office/drawing/2014/main" id="{589B8336-03A3-B2F0-AC6F-7932AF4FB0F6}"/>
                </a:ext>
              </a:extLst>
            </p:cNvPr>
            <p:cNvSpPr txBox="1">
              <a:spLocks/>
            </p:cNvSpPr>
            <p:nvPr/>
          </p:nvSpPr>
          <p:spPr>
            <a:xfrm>
              <a:off x="6528763" y="5027413"/>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Spray Drying</a:t>
              </a:r>
            </a:p>
          </p:txBody>
        </p:sp>
      </p:grpSp>
      <p:sp>
        <p:nvSpPr>
          <p:cNvPr id="4" name="ZoneTexte 4">
            <a:extLst>
              <a:ext uri="{FF2B5EF4-FFF2-40B4-BE49-F238E27FC236}">
                <a16:creationId xmlns:a16="http://schemas.microsoft.com/office/drawing/2014/main" id="{73629C9E-4030-46E1-EB32-CEA3AD78BA6D}"/>
              </a:ext>
            </a:extLst>
          </p:cNvPr>
          <p:cNvSpPr txBox="1"/>
          <p:nvPr/>
        </p:nvSpPr>
        <p:spPr>
          <a:xfrm>
            <a:off x="313296" y="1678976"/>
            <a:ext cx="4310611" cy="38318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Exosomes are isolated through a multi-step physical process using centrifugation and filtration</a:t>
            </a:r>
            <a:r>
              <a:rPr lang="en-US" sz="1400">
                <a:solidFill>
                  <a:prstClr val="black"/>
                </a:solidFill>
                <a:latin typeface="DM Sans"/>
              </a:rPr>
              <a:t>,</a:t>
            </a:r>
            <a:r>
              <a:rPr kumimoji="0" lang="en-US" sz="1400" b="0" i="0" u="none" strike="noStrike" kern="1200" cap="none" spc="0" normalizeH="0" baseline="0" noProof="0">
                <a:ln>
                  <a:noFill/>
                </a:ln>
                <a:solidFill>
                  <a:prstClr val="black"/>
                </a:solidFill>
                <a:effectLst/>
                <a:uLnTx/>
                <a:uFillTx/>
                <a:latin typeface="DM Sans"/>
                <a:ea typeface="+mn-ea"/>
                <a:cs typeface="+mn-cs"/>
              </a:rPr>
              <a:t> removing cellular debris (e.g. fibers, cells, mitochondria) and larger vesicles (e.g. apoptotic bodies).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lvl="0">
              <a:buClr>
                <a:schemeClr val="accent6"/>
              </a:buClr>
              <a:defRPr/>
            </a:pPr>
            <a:r>
              <a:rPr lang="en-US" sz="1400" b="1"/>
              <a:t>Physical extraction </a:t>
            </a:r>
            <a:r>
              <a:rPr lang="en-US" sz="1400"/>
              <a:t>only (pressing, centrifugation, filtration)</a:t>
            </a:r>
          </a:p>
          <a:p>
            <a:pPr marL="285750" lvl="0" indent="-285750">
              <a:lnSpc>
                <a:spcPct val="150000"/>
              </a:lnSpc>
              <a:buClr>
                <a:schemeClr val="accent6"/>
              </a:buClr>
              <a:buFont typeface="Arial" panose="020B0604020202020204" pitchFamily="34" charset="0"/>
              <a:buChar char="•"/>
              <a:defRPr/>
            </a:pPr>
            <a:r>
              <a:rPr lang="en-US" sz="1400" b="1"/>
              <a:t>No solvents </a:t>
            </a:r>
            <a:r>
              <a:rPr lang="en-US" sz="1400"/>
              <a:t>used</a:t>
            </a:r>
          </a:p>
          <a:p>
            <a:pPr marL="285750" lvl="0" indent="-285750">
              <a:lnSpc>
                <a:spcPct val="150000"/>
              </a:lnSpc>
              <a:buClr>
                <a:schemeClr val="accent6"/>
              </a:buClr>
              <a:buFont typeface="Arial" panose="020B0604020202020204" pitchFamily="34" charset="0"/>
              <a:buChar char="•"/>
              <a:defRPr/>
            </a:pPr>
            <a:r>
              <a:rPr lang="en-US" sz="1400" b="1"/>
              <a:t>Mild conditions </a:t>
            </a:r>
            <a:r>
              <a:rPr lang="en-US" sz="1400"/>
              <a:t>to preserve exosome integrity</a:t>
            </a:r>
          </a:p>
          <a:p>
            <a:pPr marL="285750" lvl="0" indent="-285750">
              <a:lnSpc>
                <a:spcPct val="150000"/>
              </a:lnSpc>
              <a:spcAft>
                <a:spcPts val="600"/>
              </a:spcAft>
              <a:buClr>
                <a:schemeClr val="accent6"/>
              </a:buClr>
              <a:buFont typeface="Arial" panose="020B0604020202020204" pitchFamily="34" charset="0"/>
              <a:buChar char="•"/>
              <a:defRPr/>
            </a:pPr>
            <a:r>
              <a:rPr lang="en-US" sz="1400" b="1"/>
              <a:t>Low energy </a:t>
            </a:r>
            <a:r>
              <a:rPr lang="en-US" sz="1400"/>
              <a:t>process</a:t>
            </a:r>
          </a:p>
          <a:p>
            <a:pPr marL="285750" lvl="0" indent="-285750">
              <a:buClr>
                <a:schemeClr val="accent6"/>
              </a:buClr>
              <a:buFont typeface="Arial" panose="020B0604020202020204" pitchFamily="34" charset="0"/>
              <a:buChar char="•"/>
              <a:defRPr/>
            </a:pPr>
            <a:r>
              <a:rPr lang="en-US" sz="1400" b="1"/>
              <a:t>Higher exosome yield </a:t>
            </a:r>
            <a:r>
              <a:rPr lang="en-US" sz="1400"/>
              <a:t>from organic fruits vs conventional sourcing</a:t>
            </a: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ED5BC418-A181-EF25-662F-825C1C6953D9}"/>
              </a:ext>
            </a:extLst>
          </p:cNvPr>
          <p:cNvSpPr txBox="1"/>
          <p:nvPr/>
        </p:nvSpPr>
        <p:spPr>
          <a:xfrm>
            <a:off x="5274104" y="6560303"/>
            <a:ext cx="392368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 squeezing for fruit and cold-water infusion for plants</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6" name="Slide Number Placeholder 1">
            <a:extLst>
              <a:ext uri="{FF2B5EF4-FFF2-40B4-BE49-F238E27FC236}">
                <a16:creationId xmlns:a16="http://schemas.microsoft.com/office/drawing/2014/main" id="{1EE4C160-FA26-5203-7F92-6C9A9618526A}"/>
              </a:ext>
            </a:extLst>
          </p:cNvPr>
          <p:cNvSpPr txBox="1">
            <a:spLocks/>
          </p:cNvSpPr>
          <p:nvPr/>
        </p:nvSpPr>
        <p:spPr>
          <a:xfrm>
            <a:off x="302400" y="6450806"/>
            <a:ext cx="1040625" cy="109061"/>
          </a:xfrm>
          <a:prstGeom prst="rect">
            <a:avLst/>
          </a:prstGeo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38115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fade">
                                      <p:cBhvr>
                                        <p:cTn id="15" dur="500"/>
                                        <p:tgtEl>
                                          <p:spTgt spid="1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fade">
                                      <p:cBhvr>
                                        <p:cTn id="39" dur="500"/>
                                        <p:tgtEl>
                                          <p:spTgt spid="11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fade">
                                      <p:cBhvr>
                                        <p:cTn id="4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98" grpId="0"/>
      <p:bldP spid="99" grpId="0"/>
      <p:bldP spid="10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9D2D65CD-C61C-B280-6E49-042DBCD44D9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a:stretch/>
        </p:blipFill>
        <p:spPr>
          <a:xfrm>
            <a:off x="81" y="46"/>
            <a:ext cx="12191837" cy="6857908"/>
          </a:xfrm>
          <a:prstGeom prst="rect">
            <a:avLst/>
          </a:prstGeom>
        </p:spPr>
      </p:pic>
      <p:sp>
        <p:nvSpPr>
          <p:cNvPr id="3" name="Slide Number Placeholder 2">
            <a:extLst>
              <a:ext uri="{FF2B5EF4-FFF2-40B4-BE49-F238E27FC236}">
                <a16:creationId xmlns:a16="http://schemas.microsoft.com/office/drawing/2014/main" id="{C3F414DE-0172-A3B7-DFED-C0D981EECC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F0DBF552-7524-CB38-880A-7BC4029D10BA}"/>
              </a:ext>
            </a:extLst>
          </p:cNvPr>
          <p:cNvSpPr>
            <a:spLocks noGrp="1"/>
          </p:cNvSpPr>
          <p:nvPr>
            <p:ph type="body" sz="quarter" idx="11"/>
          </p:nvPr>
        </p:nvSpPr>
        <p:spPr/>
        <p:txBody>
          <a:bodyPr/>
          <a:lstStyle/>
          <a:p>
            <a:r>
              <a:rPr lang="en-US"/>
              <a:t>…we harness the </a:t>
            </a:r>
            <a:br>
              <a:rPr lang="en-US"/>
            </a:br>
            <a:r>
              <a:rPr lang="en-US"/>
              <a:t>whole plant to deliver nature’s intelligence.</a:t>
            </a:r>
            <a:endParaRPr lang="en-GB"/>
          </a:p>
        </p:txBody>
      </p:sp>
      <p:grpSp>
        <p:nvGrpSpPr>
          <p:cNvPr id="33" name="Group 32">
            <a:extLst>
              <a:ext uri="{FF2B5EF4-FFF2-40B4-BE49-F238E27FC236}">
                <a16:creationId xmlns:a16="http://schemas.microsoft.com/office/drawing/2014/main" id="{7DC3A38D-F716-33AB-8FF6-AEF2140605DD}"/>
              </a:ext>
            </a:extLst>
          </p:cNvPr>
          <p:cNvGrpSpPr/>
          <p:nvPr/>
        </p:nvGrpSpPr>
        <p:grpSpPr>
          <a:xfrm>
            <a:off x="6428636" y="857250"/>
            <a:ext cx="1317668" cy="526030"/>
            <a:chOff x="6428636" y="857250"/>
            <a:chExt cx="1317668" cy="526030"/>
          </a:xfrm>
        </p:grpSpPr>
        <p:sp>
          <p:nvSpPr>
            <p:cNvPr id="10" name="TextBox 9">
              <a:extLst>
                <a:ext uri="{FF2B5EF4-FFF2-40B4-BE49-F238E27FC236}">
                  <a16:creationId xmlns:a16="http://schemas.microsoft.com/office/drawing/2014/main" id="{CA7A7B82-300D-0B6A-8362-28EEB427E203}"/>
                </a:ext>
              </a:extLst>
            </p:cNvPr>
            <p:cNvSpPr txBox="1"/>
            <p:nvPr/>
          </p:nvSpPr>
          <p:spPr>
            <a:xfrm>
              <a:off x="6428636" y="866597"/>
              <a:ext cx="1279277" cy="126958"/>
            </a:xfrm>
            <a:prstGeom prst="rect">
              <a:avLst/>
            </a:prstGeom>
            <a:noFill/>
          </p:spPr>
          <p:txBody>
            <a:bodyPr wrap="square" lIns="0" tIns="0" rIns="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a:ln>
                    <a:noFill/>
                  </a:ln>
                  <a:solidFill>
                    <a:srgbClr val="4D3C35"/>
                  </a:solidFill>
                  <a:effectLst/>
                  <a:uLnTx/>
                  <a:uFillTx/>
                  <a:latin typeface="DM Sans"/>
                  <a:ea typeface="+mn-ea"/>
                  <a:cs typeface="+mn-cs"/>
                </a:rPr>
                <a:t> </a:t>
              </a:r>
              <a:r>
                <a:rPr kumimoji="0" lang="en-GB" sz="825" b="1" i="0" u="none" strike="noStrike" kern="1200" cap="none" spc="0" normalizeH="0" baseline="0" noProof="0">
                  <a:ln>
                    <a:noFill/>
                  </a:ln>
                  <a:solidFill>
                    <a:srgbClr val="4D3C35"/>
                  </a:solidFill>
                  <a:effectLst/>
                  <a:uLnTx/>
                  <a:uFillTx/>
                  <a:latin typeface="DM Sans"/>
                  <a:ea typeface="+mn-ea"/>
                  <a:cs typeface="+mn-cs"/>
                </a:rPr>
                <a:t>Fruit</a:t>
              </a:r>
              <a:r>
                <a:rPr kumimoji="0" lang="en-GB" sz="825" b="0" i="0" u="none" strike="noStrike" kern="1200" cap="none" spc="0" normalizeH="0" baseline="0" noProof="0">
                  <a:ln>
                    <a:noFill/>
                  </a:ln>
                  <a:solidFill>
                    <a:srgbClr val="4D3C35"/>
                  </a:solidFill>
                  <a:effectLst/>
                  <a:uLnTx/>
                  <a:uFillTx/>
                  <a:latin typeface="DM Sans"/>
                  <a:ea typeface="+mn-ea"/>
                  <a:cs typeface="+mn-cs"/>
                </a:rPr>
                <a:t>s</a:t>
              </a:r>
            </a:p>
          </p:txBody>
        </p:sp>
        <p:sp>
          <p:nvSpPr>
            <p:cNvPr id="11" name="Rectangle: Rounded Corners 10">
              <a:extLst>
                <a:ext uri="{FF2B5EF4-FFF2-40B4-BE49-F238E27FC236}">
                  <a16:creationId xmlns:a16="http://schemas.microsoft.com/office/drawing/2014/main" id="{A25E2DF4-AB0C-4546-FDFB-6A0991918B91}"/>
                </a:ext>
              </a:extLst>
            </p:cNvPr>
            <p:cNvSpPr/>
            <p:nvPr/>
          </p:nvSpPr>
          <p:spPr>
            <a:xfrm>
              <a:off x="7352778" y="857250"/>
              <a:ext cx="393526" cy="131291"/>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13" name="Connector: Elbow 12">
              <a:extLst>
                <a:ext uri="{FF2B5EF4-FFF2-40B4-BE49-F238E27FC236}">
                  <a16:creationId xmlns:a16="http://schemas.microsoft.com/office/drawing/2014/main" id="{CECFEF15-296D-65C9-6D02-0E93969A389E}"/>
                </a:ext>
              </a:extLst>
            </p:cNvPr>
            <p:cNvCxnSpPr>
              <a:cxnSpLocks/>
            </p:cNvCxnSpPr>
            <p:nvPr/>
          </p:nvCxnSpPr>
          <p:spPr>
            <a:xfrm rot="5400000">
              <a:off x="6929119" y="772171"/>
              <a:ext cx="394739" cy="827480"/>
            </a:xfrm>
            <a:prstGeom prst="bentConnector2">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F28A5FA2-58E4-31A3-CD79-BBB8165108E0}"/>
              </a:ext>
            </a:extLst>
          </p:cNvPr>
          <p:cNvGrpSpPr/>
          <p:nvPr/>
        </p:nvGrpSpPr>
        <p:grpSpPr>
          <a:xfrm>
            <a:off x="6562725" y="3576637"/>
            <a:ext cx="1320552" cy="1188228"/>
            <a:chOff x="6562725" y="3576637"/>
            <a:chExt cx="1320552" cy="1188228"/>
          </a:xfrm>
        </p:grpSpPr>
        <p:sp>
          <p:nvSpPr>
            <p:cNvPr id="14" name="TextBox 13">
              <a:extLst>
                <a:ext uri="{FF2B5EF4-FFF2-40B4-BE49-F238E27FC236}">
                  <a16:creationId xmlns:a16="http://schemas.microsoft.com/office/drawing/2014/main" id="{CD5D84B3-0166-080A-2F27-8611BBC62F6C}"/>
                </a:ext>
              </a:extLst>
            </p:cNvPr>
            <p:cNvSpPr txBox="1"/>
            <p:nvPr/>
          </p:nvSpPr>
          <p:spPr>
            <a:xfrm>
              <a:off x="6587790" y="4510949"/>
              <a:ext cx="1279277" cy="253916"/>
            </a:xfrm>
            <a:prstGeom prst="rect">
              <a:avLst/>
            </a:prstGeom>
            <a:noFill/>
          </p:spPr>
          <p:txBody>
            <a:bodyPr wrap="square" lIns="0" tIns="0" rIns="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Leaves</a:t>
              </a:r>
              <a:r>
                <a:rPr kumimoji="0" lang="en-GB" sz="825" b="0" i="0" u="none" strike="noStrike" kern="1200" cap="none" spc="0" normalizeH="0" baseline="0" noProof="0">
                  <a:ln>
                    <a:noFill/>
                  </a:ln>
                  <a:solidFill>
                    <a:srgbClr val="FACDB0"/>
                  </a:solidFill>
                  <a:effectLst/>
                  <a:uLnTx/>
                  <a:uFillTx/>
                  <a:latin typeface="DM Sans"/>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a:ln>
                  <a:noFill/>
                </a:ln>
                <a:solidFill>
                  <a:srgbClr val="4D3C35"/>
                </a:solidFill>
                <a:effectLst/>
                <a:uLnTx/>
                <a:uFillTx/>
                <a:latin typeface="DM Sans"/>
                <a:ea typeface="+mn-ea"/>
                <a:cs typeface="+mn-cs"/>
              </a:endParaRPr>
            </a:p>
          </p:txBody>
        </p:sp>
        <p:sp>
          <p:nvSpPr>
            <p:cNvPr id="15" name="Rectangle: Rounded Corners 14">
              <a:extLst>
                <a:ext uri="{FF2B5EF4-FFF2-40B4-BE49-F238E27FC236}">
                  <a16:creationId xmlns:a16="http://schemas.microsoft.com/office/drawing/2014/main" id="{9053D4B3-AF19-1761-12FB-7D02A0FF2666}"/>
                </a:ext>
              </a:extLst>
            </p:cNvPr>
            <p:cNvSpPr/>
            <p:nvPr/>
          </p:nvSpPr>
          <p:spPr>
            <a:xfrm>
              <a:off x="7443788" y="4507706"/>
              <a:ext cx="439489"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643B81F2-0D23-4B98-35B7-91E356D50DB1}"/>
                </a:ext>
              </a:extLst>
            </p:cNvPr>
            <p:cNvSpPr/>
            <p:nvPr/>
          </p:nvSpPr>
          <p:spPr>
            <a:xfrm>
              <a:off x="6562725" y="3576637"/>
              <a:ext cx="1133475" cy="1071563"/>
            </a:xfrm>
            <a:custGeom>
              <a:avLst/>
              <a:gdLst>
                <a:gd name="connsiteX0" fmla="*/ 1133475 w 1133475"/>
                <a:gd name="connsiteY0" fmla="*/ 1071563 h 1071563"/>
                <a:gd name="connsiteX1" fmla="*/ 0 w 1133475"/>
                <a:gd name="connsiteY1" fmla="*/ 1071563 h 1071563"/>
                <a:gd name="connsiteX2" fmla="*/ 0 w 1133475"/>
                <a:gd name="connsiteY2" fmla="*/ 0 h 1071563"/>
              </a:gdLst>
              <a:ahLst/>
              <a:cxnLst>
                <a:cxn ang="0">
                  <a:pos x="connsiteX0" y="connsiteY0"/>
                </a:cxn>
                <a:cxn ang="0">
                  <a:pos x="connsiteX1" y="connsiteY1"/>
                </a:cxn>
                <a:cxn ang="0">
                  <a:pos x="connsiteX2" y="connsiteY2"/>
                </a:cxn>
              </a:cxnLst>
              <a:rect l="l" t="t" r="r" b="b"/>
              <a:pathLst>
                <a:path w="1133475" h="1071563">
                  <a:moveTo>
                    <a:pt x="1133475" y="1071563"/>
                  </a:moveTo>
                  <a:lnTo>
                    <a:pt x="0" y="1071563"/>
                  </a:lnTo>
                  <a:lnTo>
                    <a:pt x="0" y="0"/>
                  </a:lnTo>
                </a:path>
              </a:pathLst>
            </a:custGeom>
            <a:ln>
              <a:solidFill>
                <a:schemeClr val="tx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36" name="Group 35">
            <a:extLst>
              <a:ext uri="{FF2B5EF4-FFF2-40B4-BE49-F238E27FC236}">
                <a16:creationId xmlns:a16="http://schemas.microsoft.com/office/drawing/2014/main" id="{E1B9E6C8-E122-B507-5811-AE881C0029A2}"/>
              </a:ext>
            </a:extLst>
          </p:cNvPr>
          <p:cNvGrpSpPr/>
          <p:nvPr/>
        </p:nvGrpSpPr>
        <p:grpSpPr>
          <a:xfrm>
            <a:off x="4789295" y="3714749"/>
            <a:ext cx="1328842" cy="976398"/>
            <a:chOff x="4789295" y="3714749"/>
            <a:chExt cx="1328842" cy="976398"/>
          </a:xfrm>
        </p:grpSpPr>
        <p:sp>
          <p:nvSpPr>
            <p:cNvPr id="21" name="TextBox 20">
              <a:extLst>
                <a:ext uri="{FF2B5EF4-FFF2-40B4-BE49-F238E27FC236}">
                  <a16:creationId xmlns:a16="http://schemas.microsoft.com/office/drawing/2014/main" id="{7F27B1C1-7E52-3494-D67C-4A75E69B4472}"/>
                </a:ext>
              </a:extLst>
            </p:cNvPr>
            <p:cNvSpPr txBox="1"/>
            <p:nvPr/>
          </p:nvSpPr>
          <p:spPr>
            <a:xfrm>
              <a:off x="4838860" y="4556291"/>
              <a:ext cx="1279277" cy="12695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Flowers</a:t>
              </a:r>
            </a:p>
          </p:txBody>
        </p:sp>
        <p:sp>
          <p:nvSpPr>
            <p:cNvPr id="22" name="Rectangle: Rounded Corners 21">
              <a:extLst>
                <a:ext uri="{FF2B5EF4-FFF2-40B4-BE49-F238E27FC236}">
                  <a16:creationId xmlns:a16="http://schemas.microsoft.com/office/drawing/2014/main" id="{F8243231-AA5B-081F-D2D5-CC5598CB9ECB}"/>
                </a:ext>
              </a:extLst>
            </p:cNvPr>
            <p:cNvSpPr/>
            <p:nvPr/>
          </p:nvSpPr>
          <p:spPr>
            <a:xfrm>
              <a:off x="4789295" y="4550653"/>
              <a:ext cx="457189"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5F64F03E-1D4F-BE36-9D5B-0FA5DFEAF7D2}"/>
                </a:ext>
              </a:extLst>
            </p:cNvPr>
            <p:cNvSpPr/>
            <p:nvPr/>
          </p:nvSpPr>
          <p:spPr>
            <a:xfrm flipH="1">
              <a:off x="5259022" y="3714749"/>
              <a:ext cx="419778" cy="918396"/>
            </a:xfrm>
            <a:custGeom>
              <a:avLst/>
              <a:gdLst>
                <a:gd name="connsiteX0" fmla="*/ 1133475 w 1133475"/>
                <a:gd name="connsiteY0" fmla="*/ 1071563 h 1071563"/>
                <a:gd name="connsiteX1" fmla="*/ 0 w 1133475"/>
                <a:gd name="connsiteY1" fmla="*/ 1071563 h 1071563"/>
                <a:gd name="connsiteX2" fmla="*/ 0 w 1133475"/>
                <a:gd name="connsiteY2" fmla="*/ 0 h 1071563"/>
              </a:gdLst>
              <a:ahLst/>
              <a:cxnLst>
                <a:cxn ang="0">
                  <a:pos x="connsiteX0" y="connsiteY0"/>
                </a:cxn>
                <a:cxn ang="0">
                  <a:pos x="connsiteX1" y="connsiteY1"/>
                </a:cxn>
                <a:cxn ang="0">
                  <a:pos x="connsiteX2" y="connsiteY2"/>
                </a:cxn>
              </a:cxnLst>
              <a:rect l="l" t="t" r="r" b="b"/>
              <a:pathLst>
                <a:path w="1133475" h="1071563">
                  <a:moveTo>
                    <a:pt x="1133475" y="1071563"/>
                  </a:moveTo>
                  <a:lnTo>
                    <a:pt x="0" y="1071563"/>
                  </a:lnTo>
                  <a:lnTo>
                    <a:pt x="0" y="0"/>
                  </a:lnTo>
                </a:path>
              </a:pathLst>
            </a:custGeom>
            <a:ln>
              <a:solidFill>
                <a:schemeClr val="tx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35" name="Group 34">
            <a:extLst>
              <a:ext uri="{FF2B5EF4-FFF2-40B4-BE49-F238E27FC236}">
                <a16:creationId xmlns:a16="http://schemas.microsoft.com/office/drawing/2014/main" id="{8D73FFFE-437F-800C-1887-5727EA851955}"/>
              </a:ext>
            </a:extLst>
          </p:cNvPr>
          <p:cNvGrpSpPr/>
          <p:nvPr/>
        </p:nvGrpSpPr>
        <p:grpSpPr>
          <a:xfrm>
            <a:off x="4604594" y="5548496"/>
            <a:ext cx="1338179" cy="140494"/>
            <a:chOff x="4604594" y="5548496"/>
            <a:chExt cx="1338179" cy="140494"/>
          </a:xfrm>
        </p:grpSpPr>
        <p:sp>
          <p:nvSpPr>
            <p:cNvPr id="24" name="TextBox 23">
              <a:extLst>
                <a:ext uri="{FF2B5EF4-FFF2-40B4-BE49-F238E27FC236}">
                  <a16:creationId xmlns:a16="http://schemas.microsoft.com/office/drawing/2014/main" id="{71C284C2-44FB-565F-F07B-02BB8ABAB164}"/>
                </a:ext>
              </a:extLst>
            </p:cNvPr>
            <p:cNvSpPr txBox="1"/>
            <p:nvPr/>
          </p:nvSpPr>
          <p:spPr>
            <a:xfrm>
              <a:off x="4663496" y="5550127"/>
              <a:ext cx="1279277" cy="12695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Roots</a:t>
              </a:r>
            </a:p>
          </p:txBody>
        </p:sp>
        <p:sp>
          <p:nvSpPr>
            <p:cNvPr id="25" name="Rectangle: Rounded Corners 24">
              <a:extLst>
                <a:ext uri="{FF2B5EF4-FFF2-40B4-BE49-F238E27FC236}">
                  <a16:creationId xmlns:a16="http://schemas.microsoft.com/office/drawing/2014/main" id="{8F520BDB-FFE6-4EAD-02CF-B5BB216EBC1E}"/>
                </a:ext>
              </a:extLst>
            </p:cNvPr>
            <p:cNvSpPr/>
            <p:nvPr/>
          </p:nvSpPr>
          <p:spPr>
            <a:xfrm>
              <a:off x="4604594" y="5548496"/>
              <a:ext cx="384670"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30" name="Straight Connector 29">
              <a:extLst>
                <a:ext uri="{FF2B5EF4-FFF2-40B4-BE49-F238E27FC236}">
                  <a16:creationId xmlns:a16="http://schemas.microsoft.com/office/drawing/2014/main" id="{D7051E5F-006E-F995-4CD5-837C62F61D45}"/>
                </a:ext>
              </a:extLst>
            </p:cNvPr>
            <p:cNvCxnSpPr>
              <a:cxnSpLocks/>
              <a:stCxn id="25" idx="3"/>
            </p:cNvCxnSpPr>
            <p:nvPr/>
          </p:nvCxnSpPr>
          <p:spPr>
            <a:xfrm>
              <a:off x="4989264" y="5618743"/>
              <a:ext cx="749549" cy="0"/>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sp>
        <p:nvSpPr>
          <p:cNvPr id="5" name="Title 1">
            <a:extLst>
              <a:ext uri="{FF2B5EF4-FFF2-40B4-BE49-F238E27FC236}">
                <a16:creationId xmlns:a16="http://schemas.microsoft.com/office/drawing/2014/main" id="{01D47BC6-EF34-6CFE-FE8E-8460B2FAFAE4}"/>
              </a:ext>
            </a:extLst>
          </p:cNvPr>
          <p:cNvSpPr txBox="1">
            <a:spLocks/>
          </p:cNvSpPr>
          <p:nvPr/>
        </p:nvSpPr>
        <p:spPr>
          <a:xfrm>
            <a:off x="302400" y="302400"/>
            <a:ext cx="6537671" cy="35131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effectLst/>
                <a:uLnTx/>
                <a:uFillTx/>
                <a:latin typeface="DM Sans"/>
                <a:ea typeface="+mj-ea"/>
                <a:cs typeface="+mj-cs"/>
              </a:rPr>
              <a:t>From fruit to </a:t>
            </a:r>
            <a:r>
              <a:rPr kumimoji="0" lang="en-US" sz="2500" b="1" i="0" u="none" strike="noStrike" kern="1200" cap="none" spc="0" normalizeH="0" baseline="0" noProof="0" err="1">
                <a:ln>
                  <a:noFill/>
                </a:ln>
                <a:effectLst/>
                <a:uLnTx/>
                <a:uFillTx/>
                <a:latin typeface="DM Sans"/>
                <a:ea typeface="+mj-ea"/>
                <a:cs typeface="+mj-cs"/>
              </a:rPr>
              <a:t>roo</a:t>
            </a:r>
            <a:r>
              <a:rPr lang="en-US">
                <a:latin typeface="DM Sans"/>
              </a:rPr>
              <a:t>t…</a:t>
            </a:r>
            <a:endParaRPr kumimoji="0" lang="en-US" sz="2500" b="1" i="0" u="none" strike="noStrike" kern="1200" cap="none" spc="0" normalizeH="0" baseline="0" noProof="0">
              <a:ln>
                <a:noFill/>
              </a:ln>
              <a:effectLst/>
              <a:uLnTx/>
              <a:uFillTx/>
              <a:latin typeface="DM Sans"/>
              <a:ea typeface="+mj-ea"/>
              <a:cs typeface="+mj-cs"/>
            </a:endParaRPr>
          </a:p>
        </p:txBody>
      </p:sp>
      <p:pic>
        <p:nvPicPr>
          <p:cNvPr id="6" name="Picture 1">
            <a:extLst>
              <a:ext uri="{FF2B5EF4-FFF2-40B4-BE49-F238E27FC236}">
                <a16:creationId xmlns:a16="http://schemas.microsoft.com/office/drawing/2014/main" id="{47505259-A353-A9DF-00B5-317DF2D66DAE}"/>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0869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601B-9648-7C08-0F71-54AAF4076E7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EA61036-9277-43AD-1192-61D5BB4F6552}"/>
              </a:ext>
            </a:extLst>
          </p:cNvPr>
          <p:cNvSpPr/>
          <p:nvPr/>
        </p:nvSpPr>
        <p:spPr>
          <a:xfrm>
            <a:off x="302400" y="1630330"/>
            <a:ext cx="4201610" cy="4690425"/>
          </a:xfrm>
          <a:prstGeom prst="rect">
            <a:avLst/>
          </a:prstGeom>
          <a:solidFill>
            <a:srgbClr val="F0F0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580B945B-BA45-29A1-A9D3-3CE69D788E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1691" y="2390504"/>
            <a:ext cx="3861784" cy="3744000"/>
          </a:xfrm>
          <a:prstGeom prst="rect">
            <a:avLst/>
          </a:prstGeom>
        </p:spPr>
      </p:pic>
      <p:sp>
        <p:nvSpPr>
          <p:cNvPr id="6" name="TextBox 5">
            <a:extLst>
              <a:ext uri="{FF2B5EF4-FFF2-40B4-BE49-F238E27FC236}">
                <a16:creationId xmlns:a16="http://schemas.microsoft.com/office/drawing/2014/main" id="{5E9182C0-CC57-922E-B124-8FB976BDC997}"/>
              </a:ext>
            </a:extLst>
          </p:cNvPr>
          <p:cNvSpPr txBox="1"/>
          <p:nvPr/>
        </p:nvSpPr>
        <p:spPr>
          <a:xfrm>
            <a:off x="470402" y="1977505"/>
            <a:ext cx="373497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Distribution curve of EXOVIVE™ LIFT vesicles</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D78DFB7A-2D3D-4E1C-0D97-4DBBDDBECFDE}"/>
              </a:ext>
            </a:extLst>
          </p:cNvPr>
          <p:cNvSpPr txBox="1"/>
          <p:nvPr/>
        </p:nvSpPr>
        <p:spPr>
          <a:xfrm>
            <a:off x="634994" y="1630330"/>
            <a:ext cx="34057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NTA: Nanoparticle Tracking Analysis</a:t>
            </a:r>
            <a:endParaRPr kumimoji="0" lang="en-CH" sz="1400" b="0" i="0" u="none" strike="noStrike" kern="1200" cap="none" spc="0" normalizeH="0" baseline="0" noProof="0">
              <a:ln>
                <a:noFill/>
              </a:ln>
              <a:solidFill>
                <a:prstClr val="black"/>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9380A654-35F2-1506-6A25-E43013F55F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4">
            <a:extLst>
              <a:ext uri="{FF2B5EF4-FFF2-40B4-BE49-F238E27FC236}">
                <a16:creationId xmlns:a16="http://schemas.microsoft.com/office/drawing/2014/main" id="{3378E21F-4A67-6D11-ECE2-F5896EE349D6}"/>
              </a:ext>
            </a:extLst>
          </p:cNvPr>
          <p:cNvSpPr>
            <a:spLocks noGrp="1"/>
          </p:cNvSpPr>
          <p:nvPr>
            <p:ph type="title"/>
          </p:nvPr>
        </p:nvSpPr>
        <p:spPr/>
        <p:txBody>
          <a:bodyPr/>
          <a:lstStyle/>
          <a:p>
            <a:r>
              <a:rPr lang="en-US"/>
              <a:t>Extracellular vesicles with a size above 100nm</a:t>
            </a:r>
          </a:p>
        </p:txBody>
      </p:sp>
      <p:sp>
        <p:nvSpPr>
          <p:cNvPr id="22" name="TextBox 21">
            <a:extLst>
              <a:ext uri="{FF2B5EF4-FFF2-40B4-BE49-F238E27FC236}">
                <a16:creationId xmlns:a16="http://schemas.microsoft.com/office/drawing/2014/main" id="{33322BA5-B7E8-1EB4-841F-A649E541FEFF}"/>
              </a:ext>
            </a:extLst>
          </p:cNvPr>
          <p:cNvSpPr txBox="1"/>
          <p:nvPr/>
        </p:nvSpPr>
        <p:spPr>
          <a:xfrm>
            <a:off x="4036557" y="5222763"/>
            <a:ext cx="27975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b</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B44A0580-2E98-D491-4CD9-220F599D4A1A}"/>
              </a:ext>
            </a:extLst>
          </p:cNvPr>
          <p:cNvSpPr txBox="1"/>
          <p:nvPr/>
        </p:nvSpPr>
        <p:spPr>
          <a:xfrm>
            <a:off x="4905454" y="5045290"/>
            <a:ext cx="2183264" cy="7694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77"/>
                <a:ea typeface="+mn-ea"/>
                <a:cs typeface="+mn-cs"/>
              </a:rPr>
              <a:t>Microscope: evaluation of nanovesicle integrity through TEM (Transmission Electron Microscopy) analysis) Plant-derived exosomes (black) in keratinocyte. </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cxnSp>
        <p:nvCxnSpPr>
          <p:cNvPr id="4" name="Straight Connector 3">
            <a:extLst>
              <a:ext uri="{FF2B5EF4-FFF2-40B4-BE49-F238E27FC236}">
                <a16:creationId xmlns:a16="http://schemas.microsoft.com/office/drawing/2014/main" id="{B94E4C95-85F3-3CAA-BA84-C5CC49A5B28C}"/>
              </a:ext>
            </a:extLst>
          </p:cNvPr>
          <p:cNvCxnSpPr>
            <a:cxnSpLocks/>
          </p:cNvCxnSpPr>
          <p:nvPr/>
        </p:nvCxnSpPr>
        <p:spPr>
          <a:xfrm flipV="1">
            <a:off x="1773022" y="2680171"/>
            <a:ext cx="0" cy="3070496"/>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B260990-8F60-4548-2CE5-EBB6B20D282F}"/>
              </a:ext>
            </a:extLst>
          </p:cNvPr>
          <p:cNvSpPr txBox="1"/>
          <p:nvPr/>
        </p:nvSpPr>
        <p:spPr>
          <a:xfrm>
            <a:off x="2509261" y="2595743"/>
            <a:ext cx="1783949"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More than 90% of vesicles have a size above 100nm</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17" name="Straight Arrow Connector 16">
            <a:extLst>
              <a:ext uri="{FF2B5EF4-FFF2-40B4-BE49-F238E27FC236}">
                <a16:creationId xmlns:a16="http://schemas.microsoft.com/office/drawing/2014/main" id="{8F8B1618-7B89-AB23-5F49-E1270F50B71A}"/>
              </a:ext>
            </a:extLst>
          </p:cNvPr>
          <p:cNvCxnSpPr/>
          <p:nvPr/>
        </p:nvCxnSpPr>
        <p:spPr>
          <a:xfrm flipH="1">
            <a:off x="5466990" y="5716377"/>
            <a:ext cx="368300" cy="17780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E57B148D-FA29-099E-8BF2-B660341A6618}"/>
              </a:ext>
            </a:extLst>
          </p:cNvPr>
          <p:cNvSpPr>
            <a:spLocks noGrp="1"/>
          </p:cNvSpPr>
          <p:nvPr>
            <p:ph type="body" sz="quarter" idx="12"/>
          </p:nvPr>
        </p:nvSpPr>
        <p:spPr>
          <a:xfrm>
            <a:off x="274186" y="708856"/>
            <a:ext cx="7206148" cy="699983"/>
          </a:xfrm>
        </p:spPr>
        <p:txBody>
          <a:bodyPr/>
          <a:lstStyle/>
          <a:p>
            <a:r>
              <a:rPr lang="en-US"/>
              <a:t>Visualization of plant-derived exosomes by microscope and analysis of the size of the vesicles</a:t>
            </a:r>
            <a:endParaRPr lang="en-CH"/>
          </a:p>
        </p:txBody>
      </p:sp>
      <p:pic>
        <p:nvPicPr>
          <p:cNvPr id="28" name="Picture 27" descr="A close-up of a cell&#10;&#10;AI-generated content may be incorrect.">
            <a:extLst>
              <a:ext uri="{FF2B5EF4-FFF2-40B4-BE49-F238E27FC236}">
                <a16:creationId xmlns:a16="http://schemas.microsoft.com/office/drawing/2014/main" id="{5EC63018-17C6-BC3E-26EC-4B0FB5184F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72356" y="2478236"/>
            <a:ext cx="2303391" cy="2303391"/>
          </a:xfrm>
          <a:prstGeom prst="rect">
            <a:avLst/>
          </a:prstGeom>
        </p:spPr>
      </p:pic>
      <p:pic>
        <p:nvPicPr>
          <p:cNvPr id="11" name="Picture 10" descr="A graph with a line graph&#10;&#10;AI-generated content may be incorrect.">
            <a:extLst>
              <a:ext uri="{FF2B5EF4-FFF2-40B4-BE49-F238E27FC236}">
                <a16:creationId xmlns:a16="http://schemas.microsoft.com/office/drawing/2014/main" id="{7619800F-25A6-CFCD-61B9-C7A6BB6614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19645" y="3865053"/>
            <a:ext cx="4327036" cy="2085527"/>
          </a:xfrm>
          <a:prstGeom prst="rect">
            <a:avLst/>
          </a:prstGeom>
        </p:spPr>
      </p:pic>
      <p:sp>
        <p:nvSpPr>
          <p:cNvPr id="14" name="TextBox 13">
            <a:extLst>
              <a:ext uri="{FF2B5EF4-FFF2-40B4-BE49-F238E27FC236}">
                <a16:creationId xmlns:a16="http://schemas.microsoft.com/office/drawing/2014/main" id="{C504C2FF-A188-8E55-53D9-10B687B9D44B}"/>
              </a:ext>
            </a:extLst>
          </p:cNvPr>
          <p:cNvSpPr txBox="1"/>
          <p:nvPr/>
        </p:nvSpPr>
        <p:spPr>
          <a:xfrm>
            <a:off x="7419645" y="1307695"/>
            <a:ext cx="4636604" cy="2285241"/>
          </a:xfrm>
          <a:prstGeom prst="rect">
            <a:avLst/>
          </a:prstGeom>
          <a:noFill/>
        </p:spPr>
        <p:txBody>
          <a:bodyPr wrap="square">
            <a:spAutoFit/>
          </a:bodyPr>
          <a:lstStyle/>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Unique technology to isolate the plant vesicles, preserving intact the membrane of vesicle.</a:t>
            </a:r>
          </a:p>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Every lot is quantified in number of plant-derived exosomes to guarantee the efficacy</a:t>
            </a:r>
          </a:p>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Severe quality control: the size and shape of vesicles are controlled, and only valid vesicles are counted.</a:t>
            </a:r>
          </a:p>
          <a:p>
            <a:pPr marL="172800" indent="-172800">
              <a:spcBef>
                <a:spcPts val="500"/>
              </a:spcBef>
              <a:spcAft>
                <a:spcPts val="400"/>
              </a:spcAft>
              <a:buFont typeface="Arial" panose="020B0604020202020204" pitchFamily="34" charset="0"/>
              <a:buChar char="•"/>
              <a:defRPr/>
            </a:pPr>
            <a:r>
              <a:rPr lang="en-US" sz="1200">
                <a:solidFill>
                  <a:srgbClr val="2B2B2B"/>
                </a:solidFill>
                <a:latin typeface="DM Sans" pitchFamily="2" charset="77"/>
                <a:ea typeface="Trebuchet MS"/>
              </a:rPr>
              <a:t>The zeta potential of plant-derived exosomes is measured by Dynamic Light Scattering (DLS) to guarantee a high stability in liquid solution and high ability to penetrate biological membrane.</a:t>
            </a:r>
            <a:endParaRPr kumimoji="0" lang="en-US" sz="1200" u="none" strike="noStrike" kern="1200" cap="none" spc="0" normalizeH="0" baseline="0" noProof="0">
              <a:ln>
                <a:noFill/>
              </a:ln>
              <a:solidFill>
                <a:srgbClr val="2B2B2B"/>
              </a:solidFill>
              <a:effectLst/>
              <a:uLnTx/>
              <a:uFillTx/>
              <a:latin typeface="DM Sans" pitchFamily="2" charset="77"/>
              <a:ea typeface="Trebuchet MS"/>
              <a:cs typeface="+mn-cs"/>
            </a:endParaRPr>
          </a:p>
        </p:txBody>
      </p:sp>
    </p:spTree>
    <p:extLst>
      <p:ext uri="{BB962C8B-B14F-4D97-AF65-F5344CB8AC3E}">
        <p14:creationId xmlns:p14="http://schemas.microsoft.com/office/powerpoint/2010/main" val="27520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60A16-4BB6-9D2F-021F-BFC11C1BECED}"/>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8F1C9719-320A-8259-FC62-1958266224F8}"/>
              </a:ext>
            </a:extLst>
          </p:cNvPr>
          <p:cNvSpPr/>
          <p:nvPr/>
        </p:nvSpPr>
        <p:spPr>
          <a:xfrm>
            <a:off x="0" y="1580322"/>
            <a:ext cx="12192000" cy="4380184"/>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Title 17">
            <a:extLst>
              <a:ext uri="{FF2B5EF4-FFF2-40B4-BE49-F238E27FC236}">
                <a16:creationId xmlns:a16="http://schemas.microsoft.com/office/drawing/2014/main" id="{D1473D14-3628-FC11-E44F-1E0C783B0098}"/>
              </a:ext>
            </a:extLst>
          </p:cNvPr>
          <p:cNvSpPr>
            <a:spLocks noGrp="1"/>
          </p:cNvSpPr>
          <p:nvPr>
            <p:ph type="title"/>
          </p:nvPr>
        </p:nvSpPr>
        <p:spPr>
          <a:xfrm>
            <a:off x="302400" y="302400"/>
            <a:ext cx="10515600" cy="351315"/>
          </a:xfrm>
        </p:spPr>
        <p:txBody>
          <a:bodyPr/>
          <a:lstStyle/>
          <a:p>
            <a:r>
              <a:rPr lang="en-US">
                <a:solidFill>
                  <a:schemeClr val="tx1"/>
                </a:solidFill>
              </a:rPr>
              <a:t>Plant-derived exosomes effectively deliver </a:t>
            </a:r>
            <a:r>
              <a:rPr lang="en-US" err="1">
                <a:solidFill>
                  <a:schemeClr val="tx1"/>
                </a:solidFill>
              </a:rPr>
              <a:t>bioactives</a:t>
            </a:r>
            <a:r>
              <a:rPr lang="en-US">
                <a:solidFill>
                  <a:schemeClr val="tx1"/>
                </a:solidFill>
              </a:rPr>
              <a:t> into cells</a:t>
            </a:r>
            <a:br>
              <a:rPr lang="en-US">
                <a:solidFill>
                  <a:schemeClr val="tx1"/>
                </a:solidFill>
              </a:rPr>
            </a:br>
            <a:endParaRPr lang="en-US">
              <a:solidFill>
                <a:schemeClr val="tx1"/>
              </a:solidFill>
            </a:endParaRPr>
          </a:p>
        </p:txBody>
      </p:sp>
      <p:pic>
        <p:nvPicPr>
          <p:cNvPr id="22" name="Film-left">
            <a:hlinkClick r:id="" action="ppaction://media"/>
            <a:extLst>
              <a:ext uri="{FF2B5EF4-FFF2-40B4-BE49-F238E27FC236}">
                <a16:creationId xmlns:a16="http://schemas.microsoft.com/office/drawing/2014/main" id="{3A8EEC71-CB77-78B9-3745-CC0E79C996A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37415" y="1371166"/>
            <a:ext cx="3754800" cy="4778836"/>
          </a:xfrm>
          <a:prstGeom prst="rect">
            <a:avLst/>
          </a:prstGeom>
        </p:spPr>
      </p:pic>
      <p:pic>
        <p:nvPicPr>
          <p:cNvPr id="23" name="Film-right">
            <a:hlinkClick r:id="" action="ppaction://media"/>
            <a:extLst>
              <a:ext uri="{FF2B5EF4-FFF2-40B4-BE49-F238E27FC236}">
                <a16:creationId xmlns:a16="http://schemas.microsoft.com/office/drawing/2014/main" id="{EA57355E-9083-4CB3-E27B-71C80682F5C4}"/>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327500" y="1371165"/>
            <a:ext cx="3927085" cy="4780800"/>
          </a:xfrm>
          <a:prstGeom prst="rect">
            <a:avLst/>
          </a:prstGeom>
        </p:spPr>
      </p:pic>
      <p:sp>
        <p:nvSpPr>
          <p:cNvPr id="24" name="TextBox 23">
            <a:extLst>
              <a:ext uri="{FF2B5EF4-FFF2-40B4-BE49-F238E27FC236}">
                <a16:creationId xmlns:a16="http://schemas.microsoft.com/office/drawing/2014/main" id="{814A32C5-3B46-5ADC-405B-EBBD4DC17AEC}"/>
              </a:ext>
            </a:extLst>
          </p:cNvPr>
          <p:cNvSpPr txBox="1"/>
          <p:nvPr/>
        </p:nvSpPr>
        <p:spPr>
          <a:xfrm>
            <a:off x="1937416" y="897494"/>
            <a:ext cx="3634170"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srgbClr val="2B2B2B"/>
                </a:solidFill>
                <a:effectLst/>
                <a:uLnTx/>
                <a:uFillTx/>
                <a:latin typeface="DM Sans" pitchFamily="2" charset="0"/>
                <a:ea typeface="Trebuchet MS"/>
                <a:cs typeface="+mn-cs"/>
              </a:rPr>
              <a:t>At 3 hours, plant-derived exosomes transported from the extracellular space into cells.</a:t>
            </a:r>
          </a:p>
        </p:txBody>
      </p:sp>
      <p:sp>
        <p:nvSpPr>
          <p:cNvPr id="25" name="TextBox 24">
            <a:extLst>
              <a:ext uri="{FF2B5EF4-FFF2-40B4-BE49-F238E27FC236}">
                <a16:creationId xmlns:a16="http://schemas.microsoft.com/office/drawing/2014/main" id="{0C7425AF-F141-0FA5-19F8-38BAB7602472}"/>
              </a:ext>
            </a:extLst>
          </p:cNvPr>
          <p:cNvSpPr txBox="1"/>
          <p:nvPr/>
        </p:nvSpPr>
        <p:spPr>
          <a:xfrm>
            <a:off x="6327500" y="897493"/>
            <a:ext cx="4304337"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At 13 hours, plant-derived exosomes transported from the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cell periphery and concentrated in the perinuclear region.</a:t>
            </a:r>
          </a:p>
        </p:txBody>
      </p:sp>
      <p:sp>
        <p:nvSpPr>
          <p:cNvPr id="2" name="TextBox 1">
            <a:extLst>
              <a:ext uri="{FF2B5EF4-FFF2-40B4-BE49-F238E27FC236}">
                <a16:creationId xmlns:a16="http://schemas.microsoft.com/office/drawing/2014/main" id="{2B382ADE-1BAE-2D59-34B5-07B80BD44165}"/>
              </a:ext>
            </a:extLst>
          </p:cNvPr>
          <p:cNvSpPr txBox="1"/>
          <p:nvPr/>
        </p:nvSpPr>
        <p:spPr>
          <a:xfrm>
            <a:off x="90897" y="4483178"/>
            <a:ext cx="1528875"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77"/>
                <a:ea typeface="Trebuchet MS"/>
                <a:cs typeface="+mn-cs"/>
              </a:rPr>
              <a:t>Holotomography microscope (</a:t>
            </a:r>
            <a:r>
              <a:rPr kumimoji="0" lang="en-US" sz="1000" b="0" i="0" u="none" strike="noStrike" kern="1200" cap="none" spc="0" normalizeH="0" baseline="0" noProof="0" err="1">
                <a:ln>
                  <a:noFill/>
                </a:ln>
                <a:solidFill>
                  <a:prstClr val="black"/>
                </a:solidFill>
                <a:effectLst/>
                <a:uLnTx/>
                <a:uFillTx/>
                <a:latin typeface="DM Sans" pitchFamily="2" charset="77"/>
                <a:ea typeface="Trebuchet MS"/>
                <a:cs typeface="+mn-cs"/>
              </a:rPr>
              <a:t>Nanolive</a:t>
            </a:r>
            <a:r>
              <a:rPr kumimoji="0" lang="en-US" sz="1000" b="0" i="0" u="none" strike="noStrike" kern="1200" cap="none" spc="0" normalizeH="0" baseline="0" noProof="0">
                <a:ln>
                  <a:noFill/>
                </a:ln>
                <a:solidFill>
                  <a:prstClr val="black"/>
                </a:solidFill>
                <a:effectLst/>
                <a:uLnTx/>
                <a:uFillTx/>
                <a:latin typeface="DM Sans" pitchFamily="2" charset="77"/>
                <a:ea typeface="Trebuchet MS"/>
                <a:cs typeface="+mn-cs"/>
              </a:rPr>
              <a:t>) visualization: plant derived exosome EXOVIVE™ LIFT (labeled in yellow) entering the fibroblast and migrating to the nucleus</a:t>
            </a:r>
          </a:p>
        </p:txBody>
      </p:sp>
      <p:sp>
        <p:nvSpPr>
          <p:cNvPr id="3" name="Slide Number Placeholder 1">
            <a:extLst>
              <a:ext uri="{FF2B5EF4-FFF2-40B4-BE49-F238E27FC236}">
                <a16:creationId xmlns:a16="http://schemas.microsoft.com/office/drawing/2014/main" id="{65B73D9B-1C26-954D-A6F9-C3D531AC156D}"/>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36185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33"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87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2"/>
                                        </p:tgtEl>
                                      </p:cBhvr>
                                    </p:cmd>
                                  </p:childTnLst>
                                </p:cTn>
                              </p:par>
                            </p:childTnLst>
                          </p:cTn>
                        </p:par>
                      </p:childTnLst>
                    </p:cTn>
                  </p:par>
                </p:childTnLst>
              </p:cTn>
              <p:nextCondLst>
                <p:cond evt="onClick" delay="0">
                  <p:tgtEl>
                    <p:spTgt spid="22"/>
                  </p:tgtEl>
                </p:cond>
              </p:nextCondLst>
            </p:seq>
            <p:seq concurrent="1" nextAc="seek">
              <p:cTn id="16" restart="whenNotActive" fill="hold" evtFilter="cancelBubble" nodeType="interactiveSeq">
                <p:stCondLst>
                  <p:cond evt="onClick" delay="0">
                    <p:tgtEl>
                      <p:spTgt spid="2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3"/>
                                        </p:tgtEl>
                                      </p:cBhvr>
                                    </p:cmd>
                                  </p:childTnLst>
                                </p:cTn>
                              </p:par>
                            </p:childTnLst>
                          </p:cTn>
                        </p:par>
                      </p:childTnLst>
                    </p:cTn>
                  </p:par>
                </p:childTnLst>
              </p:cTn>
              <p:nextCondLst>
                <p:cond evt="onClick" delay="0">
                  <p:tgtEl>
                    <p:spTgt spid="23"/>
                  </p:tgtEl>
                </p:cond>
              </p:nextCondLst>
            </p:seq>
            <p:video>
              <p:cMediaNode vol="80000">
                <p:cTn id="21" fill="hold" display="0">
                  <p:stCondLst>
                    <p:cond delay="indefinite"/>
                  </p:stCondLst>
                </p:cTn>
                <p:tgtEl>
                  <p:spTgt spid="22"/>
                </p:tgtEl>
              </p:cMediaNode>
            </p:video>
            <p:video>
              <p:cMediaNode vol="80000">
                <p:cTn id="22" fill="hold" display="0">
                  <p:stCondLst>
                    <p:cond delay="indefinite"/>
                  </p:stCondLst>
                </p:cTn>
                <p:tgtEl>
                  <p:spTgt spid="2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5188-D421-A308-F21D-D2A883D03E7E}"/>
            </a:ext>
          </a:extLst>
        </p:cNvPr>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1C5B6D1B-1E20-74E2-491C-1BA9CB1AAF6F}"/>
              </a:ext>
            </a:extLst>
          </p:cNvPr>
          <p:cNvCxnSpPr>
            <a:cxnSpLocks/>
          </p:cNvCxnSpPr>
          <p:nvPr/>
        </p:nvCxnSpPr>
        <p:spPr>
          <a:xfrm>
            <a:off x="252547" y="4646017"/>
            <a:ext cx="11847311" cy="0"/>
          </a:xfrm>
          <a:prstGeom prst="straightConnector1">
            <a:avLst/>
          </a:prstGeom>
          <a:ln w="38100">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4" name="Oval 13">
            <a:extLst>
              <a:ext uri="{FF2B5EF4-FFF2-40B4-BE49-F238E27FC236}">
                <a16:creationId xmlns:a16="http://schemas.microsoft.com/office/drawing/2014/main" id="{BCBAA79D-03AC-767C-85AE-C9CC562A72BD}"/>
              </a:ext>
            </a:extLst>
          </p:cNvPr>
          <p:cNvSpPr/>
          <p:nvPr/>
        </p:nvSpPr>
        <p:spPr>
          <a:xfrm>
            <a:off x="1507189" y="4555640"/>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6" name="Oval 15">
            <a:extLst>
              <a:ext uri="{FF2B5EF4-FFF2-40B4-BE49-F238E27FC236}">
                <a16:creationId xmlns:a16="http://schemas.microsoft.com/office/drawing/2014/main" id="{FBB4DCDA-BFDC-D65A-D7C2-85BE6CC240DC}"/>
              </a:ext>
            </a:extLst>
          </p:cNvPr>
          <p:cNvSpPr/>
          <p:nvPr/>
        </p:nvSpPr>
        <p:spPr>
          <a:xfrm>
            <a:off x="7394509" y="4552984"/>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Oval 16">
            <a:extLst>
              <a:ext uri="{FF2B5EF4-FFF2-40B4-BE49-F238E27FC236}">
                <a16:creationId xmlns:a16="http://schemas.microsoft.com/office/drawing/2014/main" id="{9D3E2458-4BAD-1BD1-13A0-1540760F233A}"/>
              </a:ext>
            </a:extLst>
          </p:cNvPr>
          <p:cNvSpPr/>
          <p:nvPr/>
        </p:nvSpPr>
        <p:spPr>
          <a:xfrm>
            <a:off x="10527939" y="4552984"/>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E6382F76-4CA8-31F6-4ED9-161C7C16A8DD}"/>
              </a:ext>
            </a:extLst>
          </p:cNvPr>
          <p:cNvSpPr txBox="1"/>
          <p:nvPr/>
        </p:nvSpPr>
        <p:spPr>
          <a:xfrm>
            <a:off x="1119684" y="4737016"/>
            <a:ext cx="11054014" cy="338554"/>
          </a:xfrm>
          <a:prstGeom prst="rect">
            <a:avLst/>
          </a:prstGeom>
          <a:noFill/>
        </p:spPr>
        <p:txBody>
          <a:bodyPr wrap="square" lIns="91440" tIns="45720" rIns="91440" bIns="45720" rtlCol="0" anchor="t">
            <a:spAutoFit/>
          </a:bodyPr>
          <a:lstStyle/>
          <a:p>
            <a:pPr>
              <a:defRPr/>
            </a:pPr>
            <a:r>
              <a:rPr lang="en-US" sz="1600">
                <a:solidFill>
                  <a:prstClr val="black"/>
                </a:solidFill>
                <a:latin typeface="DM Sans"/>
                <a:cs typeface="Arial"/>
              </a:rPr>
              <a:t>  0.5 h   </a:t>
            </a:r>
            <a:r>
              <a:rPr kumimoji="0" lang="en-US" sz="1600" b="0" i="0" u="none" strike="noStrike" kern="1200" cap="none" spc="0" normalizeH="0" baseline="0" noProof="0">
                <a:ln>
                  <a:noFill/>
                </a:ln>
                <a:solidFill>
                  <a:prstClr val="black"/>
                </a:solidFill>
                <a:effectLst/>
                <a:uLnTx/>
                <a:uFillTx/>
                <a:latin typeface="DM Sans"/>
                <a:ea typeface="+mn-ea"/>
                <a:cs typeface="Arial"/>
              </a:rPr>
              <a:t> </a:t>
            </a:r>
            <a:r>
              <a:rPr lang="en-US" sz="1600">
                <a:solidFill>
                  <a:prstClr val="black"/>
                </a:solidFill>
                <a:latin typeface="DM Sans"/>
                <a:cs typeface="Arial"/>
              </a:rPr>
              <a:t>                                                </a:t>
            </a:r>
            <a:r>
              <a:rPr kumimoji="0" lang="en-US" sz="1600" b="0" i="0" u="none" strike="noStrike" kern="1200" cap="none" spc="0" normalizeH="0" baseline="0" noProof="0">
                <a:ln>
                  <a:noFill/>
                </a:ln>
                <a:solidFill>
                  <a:prstClr val="black"/>
                </a:solidFill>
                <a:effectLst/>
                <a:uLnTx/>
                <a:uFillTx/>
                <a:latin typeface="DM Sans"/>
                <a:ea typeface="+mn-ea"/>
                <a:cs typeface="Arial"/>
              </a:rPr>
              <a:t>3 </a:t>
            </a:r>
            <a:r>
              <a:rPr lang="en-US" sz="1600">
                <a:solidFill>
                  <a:prstClr val="black"/>
                </a:solidFill>
                <a:latin typeface="DM Sans"/>
                <a:cs typeface="Arial"/>
              </a:rPr>
              <a:t>h                                              </a:t>
            </a:r>
            <a:r>
              <a:rPr kumimoji="0" lang="en-US" sz="1600" b="0" i="0" u="none" strike="noStrike" kern="1200" cap="none" spc="0" normalizeH="0" baseline="0" noProof="0">
                <a:ln>
                  <a:noFill/>
                </a:ln>
                <a:solidFill>
                  <a:prstClr val="black"/>
                </a:solidFill>
                <a:effectLst/>
                <a:uLnTx/>
                <a:uFillTx/>
                <a:latin typeface="DM Sans"/>
                <a:ea typeface="+mn-ea"/>
                <a:cs typeface="Arial"/>
              </a:rPr>
              <a:t>5 </a:t>
            </a:r>
            <a:r>
              <a:rPr lang="en-US" sz="1600">
                <a:solidFill>
                  <a:prstClr val="black"/>
                </a:solidFill>
                <a:latin typeface="DM Sans"/>
                <a:cs typeface="Arial"/>
              </a:rPr>
              <a:t>h </a:t>
            </a:r>
            <a:r>
              <a:rPr kumimoji="0" lang="en-US" sz="1600" b="0" i="0" u="none" strike="noStrike" kern="1200" cap="none" spc="0" normalizeH="0" baseline="0" noProof="0">
                <a:ln>
                  <a:noFill/>
                </a:ln>
                <a:solidFill>
                  <a:prstClr val="black"/>
                </a:solidFill>
                <a:effectLst/>
                <a:uLnTx/>
                <a:uFillTx/>
                <a:latin typeface="DM Sans"/>
                <a:ea typeface="+mn-ea"/>
                <a:cs typeface="Arial"/>
              </a:rPr>
              <a:t> </a:t>
            </a:r>
            <a:r>
              <a:rPr lang="en-US" sz="1600">
                <a:solidFill>
                  <a:prstClr val="black"/>
                </a:solidFill>
                <a:latin typeface="DM Sans"/>
                <a:cs typeface="Arial"/>
              </a:rPr>
              <a:t>                                                   </a:t>
            </a:r>
            <a:r>
              <a:rPr kumimoji="0" lang="en-US" sz="1600" b="0" i="0" u="none" strike="noStrike" kern="1200" cap="none" spc="0" normalizeH="0" baseline="0" noProof="0">
                <a:ln>
                  <a:noFill/>
                </a:ln>
                <a:solidFill>
                  <a:prstClr val="black"/>
                </a:solidFill>
                <a:effectLst/>
                <a:uLnTx/>
                <a:uFillTx/>
                <a:latin typeface="DM Sans"/>
                <a:ea typeface="+mn-ea"/>
                <a:cs typeface="Arial"/>
              </a:rPr>
              <a:t>24 </a:t>
            </a:r>
            <a:r>
              <a:rPr lang="en-US" sz="1600">
                <a:solidFill>
                  <a:prstClr val="black"/>
                </a:solidFill>
                <a:latin typeface="DM Sans"/>
                <a:cs typeface="Arial"/>
              </a:rPr>
              <a:t>h</a:t>
            </a:r>
            <a:endParaRPr lang="en-US" sz="1800" b="0" i="0" u="none" strike="noStrike" kern="1200" cap="none" spc="0" normalizeH="0" baseline="0" noProof="0" err="1">
              <a:ln>
                <a:noFill/>
              </a:ln>
              <a:solidFill>
                <a:prstClr val="black"/>
              </a:solidFill>
              <a:effectLst/>
              <a:uLnTx/>
              <a:uFillTx/>
              <a:latin typeface="DM Sans"/>
              <a:cs typeface="Arial"/>
            </a:endParaRPr>
          </a:p>
        </p:txBody>
      </p:sp>
      <p:sp>
        <p:nvSpPr>
          <p:cNvPr id="2" name="Title 4">
            <a:extLst>
              <a:ext uri="{FF2B5EF4-FFF2-40B4-BE49-F238E27FC236}">
                <a16:creationId xmlns:a16="http://schemas.microsoft.com/office/drawing/2014/main" id="{89E4D493-D19C-4030-2ED1-9C520A68DC71}"/>
              </a:ext>
            </a:extLst>
          </p:cNvPr>
          <p:cNvSpPr txBox="1">
            <a:spLocks/>
          </p:cNvSpPr>
          <p:nvPr/>
        </p:nvSpPr>
        <p:spPr>
          <a:xfrm>
            <a:off x="122239" y="249237"/>
            <a:ext cx="11318513" cy="35131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effectLst/>
                <a:uLnTx/>
                <a:uFillTx/>
                <a:latin typeface="DM Sans"/>
                <a:ea typeface="+mj-ea"/>
                <a:cs typeface="+mj-cs"/>
              </a:rPr>
              <a:t>The uptake of plant-derived exosomes</a:t>
            </a:r>
          </a:p>
        </p:txBody>
      </p:sp>
      <p:sp>
        <p:nvSpPr>
          <p:cNvPr id="3" name="Text Placeholder 14">
            <a:extLst>
              <a:ext uri="{FF2B5EF4-FFF2-40B4-BE49-F238E27FC236}">
                <a16:creationId xmlns:a16="http://schemas.microsoft.com/office/drawing/2014/main" id="{FDF86BBE-2746-2576-5670-0BA26018F9B8}"/>
              </a:ext>
            </a:extLst>
          </p:cNvPr>
          <p:cNvSpPr txBox="1">
            <a:spLocks/>
          </p:cNvSpPr>
          <p:nvPr/>
        </p:nvSpPr>
        <p:spPr>
          <a:xfrm>
            <a:off x="105790" y="5121200"/>
            <a:ext cx="2941086" cy="614953"/>
          </a:xfrm>
          <a:prstGeom prst="rect">
            <a:avLst/>
          </a:prstGeom>
          <a:solidFill>
            <a:srgbClr val="F2D1B0"/>
          </a:solidFill>
          <a:ln>
            <a:noFill/>
          </a:ln>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Exosomes began to localize in the peripheral region of the cells </a:t>
            </a:r>
          </a:p>
        </p:txBody>
      </p:sp>
      <p:pic>
        <p:nvPicPr>
          <p:cNvPr id="26" name="Picture 25" descr="A close-up of a black and white photo&#10;&#10;AI-generated content may be incorrect.">
            <a:extLst>
              <a:ext uri="{FF2B5EF4-FFF2-40B4-BE49-F238E27FC236}">
                <a16:creationId xmlns:a16="http://schemas.microsoft.com/office/drawing/2014/main" id="{2277C14D-182B-D0CA-0EE4-FDD707077B2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2349" y="742853"/>
            <a:ext cx="2974526" cy="3717099"/>
          </a:xfrm>
          <a:prstGeom prst="rect">
            <a:avLst/>
          </a:prstGeom>
        </p:spPr>
      </p:pic>
      <p:pic>
        <p:nvPicPr>
          <p:cNvPr id="30" name="Picture 29" descr="A black and yellow image of stars&#10;&#10;AI-generated content may be incorrect.">
            <a:extLst>
              <a:ext uri="{FF2B5EF4-FFF2-40B4-BE49-F238E27FC236}">
                <a16:creationId xmlns:a16="http://schemas.microsoft.com/office/drawing/2014/main" id="{683E314C-C04C-1DE5-F711-C8399DFE55ED}"/>
              </a:ext>
            </a:extLst>
          </p:cNvPr>
          <p:cNvPicPr>
            <a:picLocks/>
          </p:cNvPicPr>
          <p:nvPr/>
        </p:nvPicPr>
        <p:blipFill>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l="20344"/>
          <a:stretch>
            <a:fillRect/>
          </a:stretch>
        </p:blipFill>
        <p:spPr>
          <a:xfrm>
            <a:off x="3099144" y="745592"/>
            <a:ext cx="2971800" cy="3732737"/>
          </a:xfrm>
          <a:prstGeom prst="rect">
            <a:avLst/>
          </a:prstGeom>
        </p:spPr>
      </p:pic>
      <p:sp>
        <p:nvSpPr>
          <p:cNvPr id="31" name="Oval 30">
            <a:extLst>
              <a:ext uri="{FF2B5EF4-FFF2-40B4-BE49-F238E27FC236}">
                <a16:creationId xmlns:a16="http://schemas.microsoft.com/office/drawing/2014/main" id="{737B5E45-4659-EB36-268F-BA3E763BCE82}"/>
              </a:ext>
            </a:extLst>
          </p:cNvPr>
          <p:cNvSpPr/>
          <p:nvPr/>
        </p:nvSpPr>
        <p:spPr>
          <a:xfrm>
            <a:off x="4640619" y="4550329"/>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6" name="Picture 35" descr="A close-up of a plant&#10;&#10;AI-generated content may be incorrect.">
            <a:extLst>
              <a:ext uri="{FF2B5EF4-FFF2-40B4-BE49-F238E27FC236}">
                <a16:creationId xmlns:a16="http://schemas.microsoft.com/office/drawing/2014/main" id="{7B48C56E-B28A-B84D-5F16-3F15C2BEC75A}"/>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6115944" y="748247"/>
            <a:ext cx="2971800" cy="3709045"/>
          </a:xfrm>
          <a:prstGeom prst="rect">
            <a:avLst/>
          </a:prstGeom>
        </p:spPr>
      </p:pic>
      <p:pic>
        <p:nvPicPr>
          <p:cNvPr id="40" name="Picture 39" descr="A close-up of a yellow substance&#10;&#10;AI-generated content may be incorrect.">
            <a:extLst>
              <a:ext uri="{FF2B5EF4-FFF2-40B4-BE49-F238E27FC236}">
                <a16:creationId xmlns:a16="http://schemas.microsoft.com/office/drawing/2014/main" id="{E8ADF470-DDF7-7DB1-FA23-05732AC670A7}"/>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9128058" y="743164"/>
            <a:ext cx="2971800" cy="3714129"/>
          </a:xfrm>
          <a:prstGeom prst="rect">
            <a:avLst/>
          </a:prstGeom>
        </p:spPr>
      </p:pic>
      <p:sp>
        <p:nvSpPr>
          <p:cNvPr id="42" name="Isosceles Triangle 41">
            <a:extLst>
              <a:ext uri="{FF2B5EF4-FFF2-40B4-BE49-F238E27FC236}">
                <a16:creationId xmlns:a16="http://schemas.microsoft.com/office/drawing/2014/main" id="{8C689E86-F608-DB4D-BC3C-972D0A7E6461}"/>
              </a:ext>
            </a:extLst>
          </p:cNvPr>
          <p:cNvSpPr/>
          <p:nvPr/>
        </p:nvSpPr>
        <p:spPr>
          <a:xfrm rot="18451504">
            <a:off x="910579" y="4008711"/>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3" name="Isosceles Triangle 42">
            <a:extLst>
              <a:ext uri="{FF2B5EF4-FFF2-40B4-BE49-F238E27FC236}">
                <a16:creationId xmlns:a16="http://schemas.microsoft.com/office/drawing/2014/main" id="{639E0639-3085-4C5F-67F6-E85C844FBD1C}"/>
              </a:ext>
            </a:extLst>
          </p:cNvPr>
          <p:cNvSpPr/>
          <p:nvPr/>
        </p:nvSpPr>
        <p:spPr>
          <a:xfrm rot="14573192">
            <a:off x="2532085" y="2648976"/>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4" name="Isosceles Triangle 43">
            <a:extLst>
              <a:ext uri="{FF2B5EF4-FFF2-40B4-BE49-F238E27FC236}">
                <a16:creationId xmlns:a16="http://schemas.microsoft.com/office/drawing/2014/main" id="{1D303D32-16BC-0259-6C38-82D37FDFC306}"/>
              </a:ext>
            </a:extLst>
          </p:cNvPr>
          <p:cNvSpPr/>
          <p:nvPr/>
        </p:nvSpPr>
        <p:spPr>
          <a:xfrm rot="8462125">
            <a:off x="178145" y="2830397"/>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5" name="Isosceles Triangle 44">
            <a:extLst>
              <a:ext uri="{FF2B5EF4-FFF2-40B4-BE49-F238E27FC236}">
                <a16:creationId xmlns:a16="http://schemas.microsoft.com/office/drawing/2014/main" id="{53D35190-8D72-30EB-3AAC-C97211D0B573}"/>
              </a:ext>
            </a:extLst>
          </p:cNvPr>
          <p:cNvSpPr/>
          <p:nvPr/>
        </p:nvSpPr>
        <p:spPr>
          <a:xfrm rot="16930193">
            <a:off x="1130649" y="3649957"/>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6" name="Isosceles Triangle 45">
            <a:extLst>
              <a:ext uri="{FF2B5EF4-FFF2-40B4-BE49-F238E27FC236}">
                <a16:creationId xmlns:a16="http://schemas.microsoft.com/office/drawing/2014/main" id="{8F3E3827-DB9C-B1B2-ED38-376C9E1C7C1C}"/>
              </a:ext>
            </a:extLst>
          </p:cNvPr>
          <p:cNvSpPr/>
          <p:nvPr/>
        </p:nvSpPr>
        <p:spPr>
          <a:xfrm rot="12882944">
            <a:off x="4492859" y="2194446"/>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8" name="Isosceles Triangle 47">
            <a:extLst>
              <a:ext uri="{FF2B5EF4-FFF2-40B4-BE49-F238E27FC236}">
                <a16:creationId xmlns:a16="http://schemas.microsoft.com/office/drawing/2014/main" id="{73B3B969-03EA-7C6F-726C-74F0A1DEB76B}"/>
              </a:ext>
            </a:extLst>
          </p:cNvPr>
          <p:cNvSpPr/>
          <p:nvPr/>
        </p:nvSpPr>
        <p:spPr>
          <a:xfrm rot="4778594">
            <a:off x="3752815" y="2648975"/>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cxnSp>
        <p:nvCxnSpPr>
          <p:cNvPr id="5" name="Straight Connector 4">
            <a:extLst>
              <a:ext uri="{FF2B5EF4-FFF2-40B4-BE49-F238E27FC236}">
                <a16:creationId xmlns:a16="http://schemas.microsoft.com/office/drawing/2014/main" id="{A5515A63-0AFF-8722-D3E3-85931CB0D080}"/>
              </a:ext>
            </a:extLst>
          </p:cNvPr>
          <p:cNvCxnSpPr>
            <a:cxnSpLocks/>
          </p:cNvCxnSpPr>
          <p:nvPr/>
        </p:nvCxnSpPr>
        <p:spPr>
          <a:xfrm flipH="1">
            <a:off x="1242700" y="1567223"/>
            <a:ext cx="368156" cy="16795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 name="Text Placeholder 14">
            <a:extLst>
              <a:ext uri="{FF2B5EF4-FFF2-40B4-BE49-F238E27FC236}">
                <a16:creationId xmlns:a16="http://schemas.microsoft.com/office/drawing/2014/main" id="{4EE02A13-336C-9AF2-7AEC-308D8814F212}"/>
              </a:ext>
            </a:extLst>
          </p:cNvPr>
          <p:cNvSpPr txBox="1">
            <a:spLocks/>
          </p:cNvSpPr>
          <p:nvPr/>
        </p:nvSpPr>
        <p:spPr>
          <a:xfrm>
            <a:off x="412961" y="1706460"/>
            <a:ext cx="928492"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8" name="Straight Connector 7">
            <a:extLst>
              <a:ext uri="{FF2B5EF4-FFF2-40B4-BE49-F238E27FC236}">
                <a16:creationId xmlns:a16="http://schemas.microsoft.com/office/drawing/2014/main" id="{C2260D9A-C854-DD7C-EC54-A05D127F0B94}"/>
              </a:ext>
            </a:extLst>
          </p:cNvPr>
          <p:cNvCxnSpPr>
            <a:cxnSpLocks/>
          </p:cNvCxnSpPr>
          <p:nvPr/>
        </p:nvCxnSpPr>
        <p:spPr>
          <a:xfrm flipH="1" flipV="1">
            <a:off x="4686218" y="3190157"/>
            <a:ext cx="328938" cy="23884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xt Placeholder 14">
            <a:extLst>
              <a:ext uri="{FF2B5EF4-FFF2-40B4-BE49-F238E27FC236}">
                <a16:creationId xmlns:a16="http://schemas.microsoft.com/office/drawing/2014/main" id="{607112BD-9061-1834-C93A-30F10580E499}"/>
              </a:ext>
            </a:extLst>
          </p:cNvPr>
          <p:cNvSpPr txBox="1">
            <a:spLocks/>
          </p:cNvSpPr>
          <p:nvPr/>
        </p:nvSpPr>
        <p:spPr>
          <a:xfrm>
            <a:off x="5015156" y="3454948"/>
            <a:ext cx="922310"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12" name="Straight Connector 11">
            <a:extLst>
              <a:ext uri="{FF2B5EF4-FFF2-40B4-BE49-F238E27FC236}">
                <a16:creationId xmlns:a16="http://schemas.microsoft.com/office/drawing/2014/main" id="{055CEBF0-4126-3073-A28A-40BE09171E6C}"/>
              </a:ext>
            </a:extLst>
          </p:cNvPr>
          <p:cNvCxnSpPr>
            <a:cxnSpLocks/>
          </p:cNvCxnSpPr>
          <p:nvPr/>
        </p:nvCxnSpPr>
        <p:spPr>
          <a:xfrm flipH="1" flipV="1">
            <a:off x="7998659" y="2371721"/>
            <a:ext cx="259028" cy="22850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Text Placeholder 14">
            <a:extLst>
              <a:ext uri="{FF2B5EF4-FFF2-40B4-BE49-F238E27FC236}">
                <a16:creationId xmlns:a16="http://schemas.microsoft.com/office/drawing/2014/main" id="{231F533C-76E1-82AF-F564-F7F03497E6D5}"/>
              </a:ext>
            </a:extLst>
          </p:cNvPr>
          <p:cNvSpPr txBox="1">
            <a:spLocks/>
          </p:cNvSpPr>
          <p:nvPr/>
        </p:nvSpPr>
        <p:spPr>
          <a:xfrm>
            <a:off x="8205748" y="2617030"/>
            <a:ext cx="922310"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25" name="Straight Connector 24">
            <a:extLst>
              <a:ext uri="{FF2B5EF4-FFF2-40B4-BE49-F238E27FC236}">
                <a16:creationId xmlns:a16="http://schemas.microsoft.com/office/drawing/2014/main" id="{0968F44C-94C0-1567-F5C1-84AEC05CEFF2}"/>
              </a:ext>
            </a:extLst>
          </p:cNvPr>
          <p:cNvCxnSpPr>
            <a:cxnSpLocks/>
          </p:cNvCxnSpPr>
          <p:nvPr/>
        </p:nvCxnSpPr>
        <p:spPr>
          <a:xfrm flipH="1" flipV="1">
            <a:off x="11128723" y="3574040"/>
            <a:ext cx="362133" cy="17484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Text Placeholder 14">
            <a:extLst>
              <a:ext uri="{FF2B5EF4-FFF2-40B4-BE49-F238E27FC236}">
                <a16:creationId xmlns:a16="http://schemas.microsoft.com/office/drawing/2014/main" id="{A83C84B9-2053-50F0-CE11-CB4AC79918C4}"/>
              </a:ext>
            </a:extLst>
          </p:cNvPr>
          <p:cNvSpPr txBox="1">
            <a:spLocks/>
          </p:cNvSpPr>
          <p:nvPr/>
        </p:nvSpPr>
        <p:spPr>
          <a:xfrm>
            <a:off x="11204335" y="3798643"/>
            <a:ext cx="866993"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sp>
        <p:nvSpPr>
          <p:cNvPr id="33" name="TextBox 32">
            <a:extLst>
              <a:ext uri="{FF2B5EF4-FFF2-40B4-BE49-F238E27FC236}">
                <a16:creationId xmlns:a16="http://schemas.microsoft.com/office/drawing/2014/main" id="{A5D649B3-FCBC-9B5E-59F3-2E65DC55E1C4}"/>
              </a:ext>
            </a:extLst>
          </p:cNvPr>
          <p:cNvSpPr txBox="1"/>
          <p:nvPr/>
        </p:nvSpPr>
        <p:spPr>
          <a:xfrm>
            <a:off x="138000" y="5906537"/>
            <a:ext cx="1183203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Trebuchet MS"/>
                <a:cs typeface="+mn-cs"/>
              </a:rPr>
              <a:t>Holotomography microscope (</a:t>
            </a:r>
            <a:r>
              <a:rPr kumimoji="0" lang="en-US" sz="1200" b="0" i="0" u="none" strike="noStrike" kern="1200" cap="none" spc="0" normalizeH="0" baseline="0" noProof="0" err="1">
                <a:ln>
                  <a:noFill/>
                </a:ln>
                <a:solidFill>
                  <a:prstClr val="black"/>
                </a:solidFill>
                <a:effectLst/>
                <a:uLnTx/>
                <a:uFillTx/>
                <a:latin typeface="DM Sans" pitchFamily="2" charset="77"/>
                <a:ea typeface="Trebuchet MS"/>
                <a:cs typeface="+mn-cs"/>
              </a:rPr>
              <a:t>Nanolive</a:t>
            </a:r>
            <a:r>
              <a:rPr kumimoji="0" lang="en-US" sz="1200" b="0" i="0" u="none" strike="noStrike" kern="1200" cap="none" spc="0" normalizeH="0" baseline="0" noProof="0">
                <a:ln>
                  <a:noFill/>
                </a:ln>
                <a:solidFill>
                  <a:prstClr val="black"/>
                </a:solidFill>
                <a:effectLst/>
                <a:uLnTx/>
                <a:uFillTx/>
                <a:latin typeface="DM Sans" pitchFamily="2" charset="77"/>
                <a:ea typeface="Trebuchet MS"/>
                <a:cs typeface="+mn-cs"/>
              </a:rPr>
              <a:t>) visualization: EXOVIVE™ LIFT (labeled in yellow) entering the fibroblast and migrating to the nucleus.</a:t>
            </a:r>
          </a:p>
        </p:txBody>
      </p:sp>
      <p:sp>
        <p:nvSpPr>
          <p:cNvPr id="4" name="Text Placeholder 14">
            <a:extLst>
              <a:ext uri="{FF2B5EF4-FFF2-40B4-BE49-F238E27FC236}">
                <a16:creationId xmlns:a16="http://schemas.microsoft.com/office/drawing/2014/main" id="{8E7E1F26-009A-D905-BAA2-BDDDD9EED63E}"/>
              </a:ext>
            </a:extLst>
          </p:cNvPr>
          <p:cNvSpPr txBox="1">
            <a:spLocks/>
          </p:cNvSpPr>
          <p:nvPr/>
        </p:nvSpPr>
        <p:spPr>
          <a:xfrm>
            <a:off x="3179798" y="5121200"/>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Exosomes already transported         to the perinuclear region</a:t>
            </a:r>
          </a:p>
        </p:txBody>
      </p:sp>
      <p:sp>
        <p:nvSpPr>
          <p:cNvPr id="11" name="Text Placeholder 14">
            <a:extLst>
              <a:ext uri="{FF2B5EF4-FFF2-40B4-BE49-F238E27FC236}">
                <a16:creationId xmlns:a16="http://schemas.microsoft.com/office/drawing/2014/main" id="{A5D1991D-6556-FAF7-66CF-E231268E4BAE}"/>
              </a:ext>
            </a:extLst>
          </p:cNvPr>
          <p:cNvSpPr txBox="1">
            <a:spLocks/>
          </p:cNvSpPr>
          <p:nvPr/>
        </p:nvSpPr>
        <p:spPr>
          <a:xfrm>
            <a:off x="6150547" y="5135791"/>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Majority of exosomes had accumulated near the nucleus </a:t>
            </a:r>
          </a:p>
        </p:txBody>
      </p:sp>
      <p:sp>
        <p:nvSpPr>
          <p:cNvPr id="18" name="Text Placeholder 14">
            <a:extLst>
              <a:ext uri="{FF2B5EF4-FFF2-40B4-BE49-F238E27FC236}">
                <a16:creationId xmlns:a16="http://schemas.microsoft.com/office/drawing/2014/main" id="{572AF49C-F4E1-5DC8-A450-DB9A3A4CBA52}"/>
              </a:ext>
            </a:extLst>
          </p:cNvPr>
          <p:cNvSpPr txBox="1">
            <a:spLocks/>
          </p:cNvSpPr>
          <p:nvPr/>
        </p:nvSpPr>
        <p:spPr>
          <a:xfrm>
            <a:off x="9132211" y="5121200"/>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Accumulation within the cells had further increased</a:t>
            </a:r>
          </a:p>
        </p:txBody>
      </p:sp>
      <p:sp>
        <p:nvSpPr>
          <p:cNvPr id="7" name="Slide Number Placeholder 1">
            <a:extLst>
              <a:ext uri="{FF2B5EF4-FFF2-40B4-BE49-F238E27FC236}">
                <a16:creationId xmlns:a16="http://schemas.microsoft.com/office/drawing/2014/main" id="{56AC5656-BD2A-1240-D5E9-3604EB41B822}"/>
              </a:ext>
            </a:extLst>
          </p:cNvPr>
          <p:cNvSpPr txBox="1">
            <a:spLocks/>
          </p:cNvSpPr>
          <p:nvPr/>
        </p:nvSpPr>
        <p:spPr>
          <a:xfrm>
            <a:off x="302400" y="6450806"/>
            <a:ext cx="1040625" cy="109061"/>
          </a:xfr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prstClr val="black"/>
                </a:solidFill>
                <a:latin typeface="DM Sans" pitchFamily="2" charset="77"/>
              </a:rPr>
              <a:pPr>
                <a:defRPr/>
              </a:pPr>
              <a:t>16</a:t>
            </a:fld>
            <a:endParaRPr lang="en-GB" sz="1300">
              <a:solidFill>
                <a:prstClr val="black"/>
              </a:solidFill>
              <a:latin typeface="DM Sans" pitchFamily="2" charset="77"/>
            </a:endParaRPr>
          </a:p>
        </p:txBody>
      </p:sp>
    </p:spTree>
    <p:extLst>
      <p:ext uri="{BB962C8B-B14F-4D97-AF65-F5344CB8AC3E}">
        <p14:creationId xmlns:p14="http://schemas.microsoft.com/office/powerpoint/2010/main" val="152169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touching her face&#10;&#10;AI-generated content may be incorrect.">
            <a:extLst>
              <a:ext uri="{FF2B5EF4-FFF2-40B4-BE49-F238E27FC236}">
                <a16:creationId xmlns:a16="http://schemas.microsoft.com/office/drawing/2014/main" id="{D3FD42F3-1713-FCC6-FD89-7227C16D39D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pic>
        <p:nvPicPr>
          <p:cNvPr id="2" name="Picture 1" descr="A logo with text on it&#10;&#10;AI-generated content may be incorrect.">
            <a:extLst>
              <a:ext uri="{FF2B5EF4-FFF2-40B4-BE49-F238E27FC236}">
                <a16:creationId xmlns:a16="http://schemas.microsoft.com/office/drawing/2014/main" id="{39E32694-AB38-6410-862C-F2BF5B9F3A7D}"/>
              </a:ext>
            </a:extLst>
          </p:cNvPr>
          <p:cNvPicPr>
            <a:picLocks noChangeAspect="1"/>
          </p:cNvPicPr>
          <p:nvPr/>
        </p:nvPicPr>
        <p:blipFill>
          <a:blip r:embed="rId3"/>
          <a:stretch>
            <a:fillRect/>
          </a:stretch>
        </p:blipFill>
        <p:spPr>
          <a:xfrm>
            <a:off x="10376386" y="127665"/>
            <a:ext cx="1691838" cy="1685925"/>
          </a:xfrm>
          <a:prstGeom prst="rect">
            <a:avLst/>
          </a:prstGeom>
        </p:spPr>
      </p:pic>
    </p:spTree>
    <p:extLst>
      <p:ext uri="{BB962C8B-B14F-4D97-AF65-F5344CB8AC3E}">
        <p14:creationId xmlns:p14="http://schemas.microsoft.com/office/powerpoint/2010/main" val="2129281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AE585E-C1EB-2892-ADDA-583D9485AC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Text Placeholder 9">
            <a:extLst>
              <a:ext uri="{FF2B5EF4-FFF2-40B4-BE49-F238E27FC236}">
                <a16:creationId xmlns:a16="http://schemas.microsoft.com/office/drawing/2014/main" id="{C7F368AC-2F4A-5131-31AF-DF6241626131}"/>
              </a:ext>
            </a:extLst>
          </p:cNvPr>
          <p:cNvSpPr>
            <a:spLocks noGrp="1"/>
          </p:cNvSpPr>
          <p:nvPr>
            <p:ph type="body" sz="quarter" idx="24"/>
          </p:nvPr>
        </p:nvSpPr>
        <p:spPr>
          <a:xfrm>
            <a:off x="302398" y="6072300"/>
            <a:ext cx="3528001" cy="121588"/>
          </a:xfrm>
        </p:spPr>
        <p:txBody>
          <a:bodyPr/>
          <a:lstStyle/>
          <a:p>
            <a:r>
              <a:rPr kumimoji="0" lang="en-US" sz="1000" u="none" strike="noStrike" kern="0" cap="none" spc="0" normalizeH="0" baseline="0" noProof="0">
                <a:ln>
                  <a:noFill/>
                </a:ln>
                <a:solidFill>
                  <a:sysClr val="windowText" lastClr="000000"/>
                </a:solidFill>
                <a:effectLst/>
                <a:uLnTx/>
                <a:uFillTx/>
                <a:ea typeface="+mn-ea"/>
                <a:cs typeface="+mn-cs"/>
              </a:rPr>
              <a:t>* In vitro  ** In vivo after 2 months</a:t>
            </a:r>
          </a:p>
        </p:txBody>
      </p:sp>
      <p:sp>
        <p:nvSpPr>
          <p:cNvPr id="7" name="Title 6">
            <a:extLst>
              <a:ext uri="{FF2B5EF4-FFF2-40B4-BE49-F238E27FC236}">
                <a16:creationId xmlns:a16="http://schemas.microsoft.com/office/drawing/2014/main" id="{54EA1A21-E0E8-CE5E-2CA9-7286D70ABA05}"/>
              </a:ext>
            </a:extLst>
          </p:cNvPr>
          <p:cNvSpPr>
            <a:spLocks noGrp="1"/>
          </p:cNvSpPr>
          <p:nvPr>
            <p:ph type="title"/>
          </p:nvPr>
        </p:nvSpPr>
        <p:spPr/>
        <p:txBody>
          <a:bodyPr/>
          <a:lstStyle/>
          <a:p>
            <a:r>
              <a:rPr lang="en-US" noProof="0"/>
              <a:t>EXOVIVE™ LIFT</a:t>
            </a:r>
          </a:p>
        </p:txBody>
      </p:sp>
      <p:sp>
        <p:nvSpPr>
          <p:cNvPr id="8" name="Content Placeholder 7">
            <a:extLst>
              <a:ext uri="{FF2B5EF4-FFF2-40B4-BE49-F238E27FC236}">
                <a16:creationId xmlns:a16="http://schemas.microsoft.com/office/drawing/2014/main" id="{C2209346-C5C3-90C1-A748-4E657F40243F}"/>
              </a:ext>
            </a:extLst>
          </p:cNvPr>
          <p:cNvSpPr>
            <a:spLocks noGrp="1"/>
          </p:cNvSpPr>
          <p:nvPr>
            <p:ph idx="1"/>
          </p:nvPr>
        </p:nvSpPr>
        <p:spPr/>
        <p:txBody>
          <a:bodyPr/>
          <a:lstStyle/>
          <a:p>
            <a:r>
              <a:rPr kumimoji="0" lang="en-US" sz="2200" u="none" strike="noStrike" kern="0" cap="none" spc="0" normalizeH="0" baseline="0" noProof="0">
                <a:ln>
                  <a:noFill/>
                </a:ln>
                <a:effectLst/>
                <a:uLnTx/>
                <a:uFillTx/>
                <a:latin typeface="DM Sans" pitchFamily="2" charset="77"/>
                <a:ea typeface="+mn-ea"/>
                <a:cs typeface="+mn-cs"/>
              </a:rPr>
              <a:t>ID Card: 5018504</a:t>
            </a:r>
          </a:p>
        </p:txBody>
      </p:sp>
      <p:sp>
        <p:nvSpPr>
          <p:cNvPr id="26" name="Rectangle 25">
            <a:extLst>
              <a:ext uri="{FF2B5EF4-FFF2-40B4-BE49-F238E27FC236}">
                <a16:creationId xmlns:a16="http://schemas.microsoft.com/office/drawing/2014/main" id="{4EB975F5-0438-B0A0-E63F-61C5E887CBB3}"/>
              </a:ext>
            </a:extLst>
          </p:cNvPr>
          <p:cNvSpPr/>
          <p:nvPr/>
        </p:nvSpPr>
        <p:spPr>
          <a:xfrm>
            <a:off x="302401" y="4967990"/>
            <a:ext cx="11642039" cy="867912"/>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CERTIFICATION:</a:t>
            </a:r>
            <a:endParaRPr kumimoji="0" lang="en-US" sz="1400" u="none" strike="noStrike" kern="0" cap="none" spc="50" normalizeH="0" baseline="0" noProof="0">
              <a:ln>
                <a:noFill/>
              </a:ln>
              <a:solidFill>
                <a:srgbClr val="B3978F"/>
              </a:solidFill>
              <a:effectLst/>
              <a:uLnTx/>
              <a:uFillTx/>
              <a:latin typeface="DM Sans" pitchFamily="2" charset="77"/>
              <a:ea typeface="+mn-ea"/>
              <a:cs typeface="+mn-cs"/>
            </a:endParaRPr>
          </a:p>
        </p:txBody>
      </p:sp>
      <p:sp>
        <p:nvSpPr>
          <p:cNvPr id="29" name="Rectangle 28">
            <a:extLst>
              <a:ext uri="{FF2B5EF4-FFF2-40B4-BE49-F238E27FC236}">
                <a16:creationId xmlns:a16="http://schemas.microsoft.com/office/drawing/2014/main" id="{B0952820-C39A-C169-0B4A-C4053550B84B}"/>
              </a:ext>
            </a:extLst>
          </p:cNvPr>
          <p:cNvSpPr/>
          <p:nvPr/>
        </p:nvSpPr>
        <p:spPr>
          <a:xfrm>
            <a:off x="302401" y="2225244"/>
            <a:ext cx="11644331" cy="565707"/>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TECHNOLOGY:</a:t>
            </a:r>
          </a:p>
        </p:txBody>
      </p:sp>
      <p:sp>
        <p:nvSpPr>
          <p:cNvPr id="30" name="TextBox 49">
            <a:extLst>
              <a:ext uri="{FF2B5EF4-FFF2-40B4-BE49-F238E27FC236}">
                <a16:creationId xmlns:a16="http://schemas.microsoft.com/office/drawing/2014/main" id="{7347FD41-2CC1-66D0-711A-C5743DA1E917}"/>
              </a:ext>
            </a:extLst>
          </p:cNvPr>
          <p:cNvSpPr txBox="1"/>
          <p:nvPr/>
        </p:nvSpPr>
        <p:spPr>
          <a:xfrm>
            <a:off x="2030800" y="2225588"/>
            <a:ext cx="9913640" cy="737876"/>
          </a:xfrm>
          <a:prstGeom prst="rect">
            <a:avLst/>
          </a:prstGeom>
          <a:noFill/>
        </p:spPr>
        <p:txBody>
          <a:bodyPr wrap="square" lIns="0" tIns="72000" rIns="0" bIns="72000" numCol="2" spcCol="144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Gentle isolation of plant-derived exosomes from fruit juice with physical processes only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a:latin typeface="DM Sans"/>
                <a:ea typeface="Fira Sans Book" panose="020B0503050000020004" pitchFamily="34" charset="0"/>
              </a:rPr>
              <a:t>3.8</a:t>
            </a:r>
            <a:r>
              <a:rPr kumimoji="0" lang="en-US" sz="1200" u="none" strike="noStrike" kern="1200" cap="none" spc="0" normalizeH="0" baseline="0" noProof="0">
                <a:ln>
                  <a:noFill/>
                </a:ln>
                <a:effectLst/>
                <a:uLnTx/>
                <a:uFillTx/>
                <a:latin typeface="DM Sans"/>
                <a:ea typeface="Fira Sans Book" panose="020B0503050000020004" pitchFamily="34" charset="0"/>
              </a:rPr>
              <a:t> trillions plant-derived vesicles per g</a:t>
            </a:r>
            <a:endParaRPr lang="en-US" sz="1200" u="none" strike="noStrike" kern="1200" cap="none" spc="0" normalizeH="0" baseline="0" noProof="0">
              <a:ln>
                <a:noFill/>
              </a:ln>
              <a:effectLst/>
              <a:uLnTx/>
              <a:uFillTx/>
              <a:latin typeface="DM Sans"/>
              <a:ea typeface="Fira Sans Book" panose="020B0503050000020004"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100% of natural origin – no preservative</a:t>
            </a:r>
          </a:p>
        </p:txBody>
      </p:sp>
      <p:sp>
        <p:nvSpPr>
          <p:cNvPr id="45" name="Rectangle 44">
            <a:extLst>
              <a:ext uri="{FF2B5EF4-FFF2-40B4-BE49-F238E27FC236}">
                <a16:creationId xmlns:a16="http://schemas.microsoft.com/office/drawing/2014/main" id="{D0FF4A46-37F3-9966-08B2-E85AB89D1285}"/>
              </a:ext>
            </a:extLst>
          </p:cNvPr>
          <p:cNvSpPr/>
          <p:nvPr/>
        </p:nvSpPr>
        <p:spPr>
          <a:xfrm>
            <a:off x="302401" y="1260000"/>
            <a:ext cx="11644332"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INCI NAME:</a:t>
            </a:r>
          </a:p>
        </p:txBody>
      </p:sp>
      <p:sp>
        <p:nvSpPr>
          <p:cNvPr id="31" name="TextBox 70">
            <a:extLst>
              <a:ext uri="{FF2B5EF4-FFF2-40B4-BE49-F238E27FC236}">
                <a16:creationId xmlns:a16="http://schemas.microsoft.com/office/drawing/2014/main" id="{F665F972-398B-BD19-92E8-5B9D4D2D1CCC}"/>
              </a:ext>
            </a:extLst>
          </p:cNvPr>
          <p:cNvSpPr txBox="1"/>
          <p:nvPr/>
        </p:nvSpPr>
        <p:spPr>
          <a:xfrm>
            <a:off x="2030799" y="1283920"/>
            <a:ext cx="9784537"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Malus Domestica</a:t>
            </a:r>
            <a:r>
              <a:rPr lang="en-US" sz="1200">
                <a:latin typeface="DM Sans" pitchFamily="2" charset="77"/>
              </a:rPr>
              <a:t> </a:t>
            </a:r>
            <a:r>
              <a:rPr kumimoji="0" lang="en-US" sz="1200" u="none" strike="noStrike" kern="1200" cap="none" spc="0" normalizeH="0" baseline="0" noProof="0">
                <a:ln>
                  <a:noFill/>
                </a:ln>
                <a:effectLst/>
                <a:uLnTx/>
                <a:uFillTx/>
                <a:latin typeface="DM Sans" pitchFamily="2" charset="77"/>
                <a:ea typeface="+mn-ea"/>
                <a:cs typeface="+mn-cs"/>
              </a:rPr>
              <a:t>Fruit Extract, Citrus Reticula </a:t>
            </a:r>
            <a:r>
              <a:rPr lang="en-US" sz="1200">
                <a:latin typeface="DM Sans" pitchFamily="2" charset="77"/>
              </a:rPr>
              <a:t>(</a:t>
            </a:r>
            <a:r>
              <a:rPr kumimoji="0" lang="en-US" sz="1200" u="none" strike="noStrike" kern="1200" cap="none" spc="0" normalizeH="0" baseline="0" noProof="0">
                <a:ln>
                  <a:noFill/>
                </a:ln>
                <a:effectLst/>
                <a:uLnTx/>
                <a:uFillTx/>
                <a:latin typeface="DM Sans" pitchFamily="2" charset="77"/>
                <a:ea typeface="+mn-ea"/>
                <a:cs typeface="+mn-cs"/>
              </a:rPr>
              <a:t>Tangerine) Fruit Extract, Carica Papaya (Papaya) Fruit </a:t>
            </a:r>
            <a:r>
              <a:rPr lang="en-US" sz="1200">
                <a:latin typeface="DM Sans" pitchFamily="2" charset="77"/>
              </a:rPr>
              <a:t>E</a:t>
            </a:r>
            <a:r>
              <a:rPr kumimoji="0" lang="en-US" sz="1200" u="none" strike="noStrike" kern="1200" cap="none" spc="0" normalizeH="0" baseline="0" noProof="0" err="1">
                <a:ln>
                  <a:noFill/>
                </a:ln>
                <a:effectLst/>
                <a:uLnTx/>
                <a:uFillTx/>
                <a:latin typeface="DM Sans" pitchFamily="2" charset="77"/>
                <a:ea typeface="+mn-ea"/>
                <a:cs typeface="+mn-cs"/>
              </a:rPr>
              <a:t>xtract</a:t>
            </a:r>
            <a:r>
              <a:rPr kumimoji="0" lang="en-US" sz="1200" u="none" strike="noStrike" kern="1200" cap="none" spc="0" normalizeH="0" baseline="0" noProof="0">
                <a:ln>
                  <a:noFill/>
                </a:ln>
                <a:effectLst/>
                <a:uLnTx/>
                <a:uFillTx/>
                <a:latin typeface="DM Sans" pitchFamily="2" charset="77"/>
                <a:ea typeface="+mn-ea"/>
                <a:cs typeface="+mn-cs"/>
              </a:rPr>
              <a:t>, M</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altodextrin</a:t>
            </a:r>
            <a:endParaRPr kumimoji="0" lang="en-US" sz="1200" u="none" strike="noStrike" kern="1200" cap="none" spc="0" normalizeH="0" baseline="0" noProof="0">
              <a:ln>
                <a:noFill/>
              </a:ln>
              <a:effectLst/>
              <a:uLnTx/>
              <a:uFillTx/>
              <a:latin typeface="DM Sans" pitchFamily="2" charset="77"/>
              <a:ea typeface="Fira Sans Medium" panose="020B0603050000020004" pitchFamily="34" charset="0"/>
              <a:cs typeface="+mn-cs"/>
            </a:endParaRPr>
          </a:p>
        </p:txBody>
      </p:sp>
      <p:sp>
        <p:nvSpPr>
          <p:cNvPr id="33" name="Rectangle 32">
            <a:extLst>
              <a:ext uri="{FF2B5EF4-FFF2-40B4-BE49-F238E27FC236}">
                <a16:creationId xmlns:a16="http://schemas.microsoft.com/office/drawing/2014/main" id="{5D52DB76-D0B7-806F-E940-BD2564BB4C60}"/>
              </a:ext>
            </a:extLst>
          </p:cNvPr>
          <p:cNvSpPr/>
          <p:nvPr/>
        </p:nvSpPr>
        <p:spPr>
          <a:xfrm>
            <a:off x="302401" y="2906373"/>
            <a:ext cx="11644331" cy="637219"/>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TECHNICAL:</a:t>
            </a:r>
          </a:p>
        </p:txBody>
      </p:sp>
      <p:sp>
        <p:nvSpPr>
          <p:cNvPr id="35" name="Rectangle 34">
            <a:extLst>
              <a:ext uri="{FF2B5EF4-FFF2-40B4-BE49-F238E27FC236}">
                <a16:creationId xmlns:a16="http://schemas.microsoft.com/office/drawing/2014/main" id="{D239B8F6-2EF0-224D-8FBB-57053A86559A}"/>
              </a:ext>
            </a:extLst>
          </p:cNvPr>
          <p:cNvSpPr/>
          <p:nvPr/>
        </p:nvSpPr>
        <p:spPr>
          <a:xfrm>
            <a:off x="3711580" y="2946068"/>
            <a:ext cx="2456638" cy="566034"/>
          </a:xfrm>
          <a:prstGeom prst="rect">
            <a:avLst/>
          </a:prstGeom>
          <a:noFill/>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Use level: 0.02</a:t>
            </a:r>
            <a:r>
              <a:rPr lang="en-US" sz="1200">
                <a:latin typeface="DM Sans" pitchFamily="2" charset="77"/>
                <a:ea typeface="Fira Sans Book" panose="020B0503050000020004" pitchFamily="34" charset="0"/>
              </a:rPr>
              <a:t>6</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 (</a:t>
            </a:r>
            <a:r>
              <a:rPr kumimoji="0" lang="en-US" sz="1200" i="1" u="none" strike="noStrike" kern="1200" cap="none" spc="0" normalizeH="0" baseline="0" noProof="0">
                <a:ln>
                  <a:noFill/>
                </a:ln>
                <a:effectLst/>
                <a:uLnTx/>
                <a:uFillTx/>
                <a:latin typeface="DM Sans" pitchFamily="2" charset="77"/>
                <a:ea typeface="Fira Sans Book" panose="020B0503050000020004" pitchFamily="34" charset="0"/>
                <a:cs typeface="+mn-cs"/>
              </a:rPr>
              <a:t>in vivo</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Preservative: Free</a:t>
            </a:r>
          </a:p>
        </p:txBody>
      </p:sp>
      <p:sp>
        <p:nvSpPr>
          <p:cNvPr id="36" name="Rectangle 35">
            <a:extLst>
              <a:ext uri="{FF2B5EF4-FFF2-40B4-BE49-F238E27FC236}">
                <a16:creationId xmlns:a16="http://schemas.microsoft.com/office/drawing/2014/main" id="{76B1E487-1C61-C07B-DBD1-FA9B60904983}"/>
              </a:ext>
            </a:extLst>
          </p:cNvPr>
          <p:cNvSpPr/>
          <p:nvPr/>
        </p:nvSpPr>
        <p:spPr>
          <a:xfrm>
            <a:off x="5884115" y="2946068"/>
            <a:ext cx="4491733" cy="566034"/>
          </a:xfrm>
          <a:prstGeom prst="rect">
            <a:avLst/>
          </a:prstGeom>
          <a:noFill/>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Solubility: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Biodegradable: R</a:t>
            </a:r>
            <a:r>
              <a:rPr lang="en-US" sz="1200" err="1">
                <a:latin typeface="DM Sans" pitchFamily="2" charset="77"/>
                <a:ea typeface="Fira Sans Book" panose="020B0503050000020004" pitchFamily="34" charset="0"/>
              </a:rPr>
              <a:t>eadily</a:t>
            </a:r>
            <a:r>
              <a:rPr lang="en-US" sz="1200">
                <a:latin typeface="DM Sans" pitchFamily="2" charset="77"/>
                <a:ea typeface="Fira Sans Book" panose="020B0503050000020004" pitchFamily="34" charset="0"/>
              </a:rPr>
              <a:t> biodegradable</a:t>
            </a:r>
            <a:endParaRPr lang="en-US" sz="1200" u="none" strike="noStrike" kern="1200" cap="none" spc="0" normalizeH="0" baseline="0" noProof="0">
              <a:ln>
                <a:noFill/>
              </a:ln>
              <a:effectLst/>
              <a:uLnTx/>
              <a:uFillTx/>
              <a:latin typeface="DM Sans" pitchFamily="2" charset="77"/>
              <a:ea typeface="Fira Sans Book" panose="020B0503050000020004" pitchFamily="34" charset="0"/>
            </a:endParaRPr>
          </a:p>
        </p:txBody>
      </p:sp>
      <p:sp>
        <p:nvSpPr>
          <p:cNvPr id="37" name="TextBox 73">
            <a:extLst>
              <a:ext uri="{FF2B5EF4-FFF2-40B4-BE49-F238E27FC236}">
                <a16:creationId xmlns:a16="http://schemas.microsoft.com/office/drawing/2014/main" id="{A2895581-B17C-3201-FF7E-990035CAC72A}"/>
              </a:ext>
            </a:extLst>
          </p:cNvPr>
          <p:cNvSpPr txBox="1"/>
          <p:nvPr/>
        </p:nvSpPr>
        <p:spPr>
          <a:xfrm>
            <a:off x="2030800" y="2946068"/>
            <a:ext cx="1510452"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Form: Powder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pH of use: 3.0- 10.0 </a:t>
            </a:r>
          </a:p>
        </p:txBody>
      </p:sp>
      <p:sp>
        <p:nvSpPr>
          <p:cNvPr id="39" name="Rectangle 38">
            <a:extLst>
              <a:ext uri="{FF2B5EF4-FFF2-40B4-BE49-F238E27FC236}">
                <a16:creationId xmlns:a16="http://schemas.microsoft.com/office/drawing/2014/main" id="{DCE77223-3042-BEF3-74CF-35FBDF6B80B2}"/>
              </a:ext>
            </a:extLst>
          </p:cNvPr>
          <p:cNvSpPr/>
          <p:nvPr/>
        </p:nvSpPr>
        <p:spPr>
          <a:xfrm>
            <a:off x="302401" y="3659014"/>
            <a:ext cx="11644331" cy="1193553"/>
          </a:xfrm>
          <a:prstGeom prst="rect">
            <a:avLst/>
          </a:prstGeom>
          <a:solidFill>
            <a:schemeClr val="bg1"/>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BENEFITS:</a:t>
            </a:r>
          </a:p>
        </p:txBody>
      </p:sp>
      <p:sp>
        <p:nvSpPr>
          <p:cNvPr id="42" name="Rectangle 41">
            <a:extLst>
              <a:ext uri="{FF2B5EF4-FFF2-40B4-BE49-F238E27FC236}">
                <a16:creationId xmlns:a16="http://schemas.microsoft.com/office/drawing/2014/main" id="{901B6E65-D070-29FC-9FB7-AB78D03D9DE9}"/>
              </a:ext>
            </a:extLst>
          </p:cNvPr>
          <p:cNvSpPr/>
          <p:nvPr/>
        </p:nvSpPr>
        <p:spPr>
          <a:xfrm>
            <a:off x="302400" y="1742622"/>
            <a:ext cx="11646000"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SUSTAINABILITY:</a:t>
            </a:r>
          </a:p>
        </p:txBody>
      </p:sp>
      <p:sp>
        <p:nvSpPr>
          <p:cNvPr id="43" name="TextBox 49">
            <a:extLst>
              <a:ext uri="{FF2B5EF4-FFF2-40B4-BE49-F238E27FC236}">
                <a16:creationId xmlns:a16="http://schemas.microsoft.com/office/drawing/2014/main" id="{E8316A10-D4FA-F867-62E1-803AB6E37849}"/>
              </a:ext>
            </a:extLst>
          </p:cNvPr>
          <p:cNvSpPr txBox="1"/>
          <p:nvPr/>
        </p:nvSpPr>
        <p:spPr>
          <a:xfrm>
            <a:off x="2030799" y="1779750"/>
            <a:ext cx="9784537" cy="330072"/>
          </a:xfrm>
          <a:prstGeom prst="rect">
            <a:avLst/>
          </a:prstGeom>
          <a:noFill/>
        </p:spPr>
        <p:txBody>
          <a:bodyPr wrap="square" lIns="0" tIns="72000" rIns="0" bIns="72000" numCol="1"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Organic cultivation, responsible sourcing, with low impact on the environment</a:t>
            </a:r>
            <a:endParaRPr kumimoji="0" lang="en-US" sz="1200" u="none" strike="noStrike" kern="1200" cap="none" spc="0" normalizeH="0" baseline="0" noProof="0">
              <a:ln>
                <a:noFill/>
              </a:ln>
              <a:effectLst/>
              <a:uLnTx/>
              <a:uFillTx/>
              <a:latin typeface="DM Sans" pitchFamily="2" charset="77"/>
              <a:ea typeface="Fira Sans Medium" panose="020B0603050000020004" pitchFamily="34" charset="0"/>
              <a:cs typeface="+mn-cs"/>
            </a:endParaRPr>
          </a:p>
        </p:txBody>
      </p:sp>
      <p:pic>
        <p:nvPicPr>
          <p:cNvPr id="46" name="Picture 14">
            <a:extLst>
              <a:ext uri="{FF2B5EF4-FFF2-40B4-BE49-F238E27FC236}">
                <a16:creationId xmlns:a16="http://schemas.microsoft.com/office/drawing/2014/main" id="{A9D5A206-6B4E-145B-6728-B3D3154C7DE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30623" y="5032961"/>
            <a:ext cx="1065098" cy="757073"/>
          </a:xfrm>
          <a:prstGeom prst="rect">
            <a:avLst/>
          </a:prstGeom>
          <a:ln>
            <a:noFill/>
          </a:ln>
          <a:effectLst/>
        </p:spPr>
      </p:pic>
      <p:pic>
        <p:nvPicPr>
          <p:cNvPr id="47" name="Graphic 46">
            <a:extLst>
              <a:ext uri="{FF2B5EF4-FFF2-40B4-BE49-F238E27FC236}">
                <a16:creationId xmlns:a16="http://schemas.microsoft.com/office/drawing/2014/main" id="{01B104F8-8085-1B4F-60F0-9B278307900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1734" y="5022377"/>
            <a:ext cx="1019088" cy="774508"/>
          </a:xfrm>
          <a:prstGeom prst="rect">
            <a:avLst/>
          </a:prstGeom>
        </p:spPr>
      </p:pic>
      <p:pic>
        <p:nvPicPr>
          <p:cNvPr id="3" name="Picture 2">
            <a:extLst>
              <a:ext uri="{FF2B5EF4-FFF2-40B4-BE49-F238E27FC236}">
                <a16:creationId xmlns:a16="http://schemas.microsoft.com/office/drawing/2014/main" id="{08E71065-6CE4-F993-9001-392B3FF97518}"/>
              </a:ext>
            </a:extLst>
          </p:cNvPr>
          <p:cNvPicPr>
            <a:picLocks noChangeAspect="1"/>
          </p:cNvPicPr>
          <p:nvPr/>
        </p:nvPicPr>
        <p:blipFill>
          <a:blip r:embed="rId5"/>
          <a:stretch>
            <a:fillRect/>
          </a:stretch>
        </p:blipFill>
        <p:spPr>
          <a:xfrm>
            <a:off x="4442410" y="5069806"/>
            <a:ext cx="1001128" cy="688809"/>
          </a:xfrm>
          <a:prstGeom prst="rect">
            <a:avLst/>
          </a:prstGeom>
        </p:spPr>
      </p:pic>
      <p:sp>
        <p:nvSpPr>
          <p:cNvPr id="4" name="TextBox 3">
            <a:extLst>
              <a:ext uri="{FF2B5EF4-FFF2-40B4-BE49-F238E27FC236}">
                <a16:creationId xmlns:a16="http://schemas.microsoft.com/office/drawing/2014/main" id="{016AE49E-FF18-2783-AA96-270349BC7A2C}"/>
              </a:ext>
            </a:extLst>
          </p:cNvPr>
          <p:cNvSpPr txBox="1"/>
          <p:nvPr/>
        </p:nvSpPr>
        <p:spPr>
          <a:xfrm>
            <a:off x="1819291" y="3711814"/>
            <a:ext cx="10125149" cy="1392689"/>
          </a:xfrm>
          <a:prstGeom prst="rect">
            <a:avLst/>
          </a:prstGeom>
          <a:noFill/>
        </p:spPr>
        <p:txBody>
          <a:bodyPr wrap="square" lIns="91440" tIns="45720" rIns="91440" bIns="45720" rtlCol="0" anchor="t">
            <a:spAutoFit/>
          </a:bodyPr>
          <a:lstStyle/>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Re-densifies and plumps the skin for a more youthful and sculpted look**</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Reverses the wrinkle appearance by 8 years after 2 months, and by 4 years in just 1 month**</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+33% significant impressive boost of skin elasticity**</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+90% collagen 1 *</a:t>
            </a:r>
          </a:p>
          <a:p>
            <a:pPr marL="179705" indent="-179705">
              <a:spcAft>
                <a:spcPts val="300"/>
              </a:spcAft>
              <a:buFont typeface="Arial" panose="020B0604020202020204" pitchFamily="34" charset="0"/>
              <a:buChar char="•"/>
              <a:defRPr/>
            </a:pPr>
            <a:r>
              <a:rPr lang="en-US" sz="1200">
                <a:latin typeface="DM Sans"/>
                <a:ea typeface="Fira Sans Book" panose="020B0503050000020004" pitchFamily="34" charset="0"/>
              </a:rPr>
              <a:t>Tackles 9 hallmarks by modulating key proteins involved in skin regeneration (via miRNAs*)**</a:t>
            </a:r>
          </a:p>
          <a:p>
            <a:pPr marL="179705" indent="-179705">
              <a:spcAft>
                <a:spcPts val="300"/>
              </a:spcAft>
              <a:buFont typeface="Arial" panose="020B0604020202020204" pitchFamily="34" charset="0"/>
              <a:buChar char="•"/>
              <a:defRPr/>
            </a:pPr>
            <a:endParaRPr lang="en-US" sz="1200">
              <a:latin typeface="DM Sans" pitchFamily="2" charset="77"/>
              <a:ea typeface="Fira Sans Book" panose="020B0503050000020004" pitchFamily="34" charset="0"/>
            </a:endParaRPr>
          </a:p>
        </p:txBody>
      </p:sp>
      <p:pic>
        <p:nvPicPr>
          <p:cNvPr id="6" name="Picture 5">
            <a:extLst>
              <a:ext uri="{FF2B5EF4-FFF2-40B4-BE49-F238E27FC236}">
                <a16:creationId xmlns:a16="http://schemas.microsoft.com/office/drawing/2014/main" id="{1F84AB0B-B166-D2ED-BAA3-6461A14A24A3}"/>
              </a:ext>
            </a:extLst>
          </p:cNvPr>
          <p:cNvPicPr>
            <a:picLocks noChangeAspect="1"/>
          </p:cNvPicPr>
          <p:nvPr/>
        </p:nvPicPr>
        <p:blipFill>
          <a:blip r:embed="rId6"/>
          <a:stretch>
            <a:fillRect/>
          </a:stretch>
        </p:blipFill>
        <p:spPr>
          <a:xfrm>
            <a:off x="5603338" y="4988177"/>
            <a:ext cx="797468" cy="801973"/>
          </a:xfrm>
          <a:prstGeom prst="rect">
            <a:avLst/>
          </a:prstGeom>
        </p:spPr>
      </p:pic>
      <p:pic>
        <p:nvPicPr>
          <p:cNvPr id="11" name="Picture 10">
            <a:extLst>
              <a:ext uri="{FF2B5EF4-FFF2-40B4-BE49-F238E27FC236}">
                <a16:creationId xmlns:a16="http://schemas.microsoft.com/office/drawing/2014/main" id="{6450ACDF-759F-1ECD-4E00-30820B98C5D7}"/>
              </a:ext>
            </a:extLst>
          </p:cNvPr>
          <p:cNvPicPr>
            <a:picLocks noChangeAspect="1"/>
          </p:cNvPicPr>
          <p:nvPr/>
        </p:nvPicPr>
        <p:blipFill>
          <a:blip r:embed="rId7"/>
          <a:stretch>
            <a:fillRect/>
          </a:stretch>
        </p:blipFill>
        <p:spPr>
          <a:xfrm>
            <a:off x="6560606" y="5032961"/>
            <a:ext cx="1330392" cy="753889"/>
          </a:xfrm>
          <a:prstGeom prst="rect">
            <a:avLst/>
          </a:prstGeom>
        </p:spPr>
      </p:pic>
    </p:spTree>
    <p:extLst>
      <p:ext uri="{BB962C8B-B14F-4D97-AF65-F5344CB8AC3E}">
        <p14:creationId xmlns:p14="http://schemas.microsoft.com/office/powerpoint/2010/main" val="3787225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5B348-9D17-E4F0-A6B1-1695D772B2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4241C3-FBEC-F349-2871-A5A0FDA8D8F7}"/>
              </a:ext>
            </a:extLst>
          </p:cNvPr>
          <p:cNvSpPr>
            <a:spLocks noChangeAspect="1"/>
          </p:cNvSpPr>
          <p:nvPr/>
        </p:nvSpPr>
        <p:spPr>
          <a:xfrm>
            <a:off x="6442761" y="38755"/>
            <a:ext cx="5446839" cy="6236579"/>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pPr lvl="0" eaLnBrk="0" fontAlgn="base" hangingPunct="0">
              <a:spcBef>
                <a:spcPct val="0"/>
              </a:spcBef>
              <a:spcAft>
                <a:spcPct val="0"/>
              </a:spcAft>
              <a:defRPr/>
            </a:pPr>
            <a:endParaRPr lang="en-US" sz="1400" b="1">
              <a:solidFill>
                <a:schemeClr val="tx1"/>
              </a:solidFill>
              <a:latin typeface="DM Sans" pitchFamily="2" charset="0"/>
            </a:endParaRPr>
          </a:p>
        </p:txBody>
      </p:sp>
      <p:pic>
        <p:nvPicPr>
          <p:cNvPr id="12" name="Picture 12">
            <a:extLst>
              <a:ext uri="{FF2B5EF4-FFF2-40B4-BE49-F238E27FC236}">
                <a16:creationId xmlns:a16="http://schemas.microsoft.com/office/drawing/2014/main" id="{604F5102-6C05-F2C8-733C-0D491B35F6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1" name="Text Placeholder 10">
            <a:extLst>
              <a:ext uri="{FF2B5EF4-FFF2-40B4-BE49-F238E27FC236}">
                <a16:creationId xmlns:a16="http://schemas.microsoft.com/office/drawing/2014/main" id="{90BE0180-80C7-0417-DECA-DD5453C7660B}"/>
              </a:ext>
            </a:extLst>
          </p:cNvPr>
          <p:cNvSpPr>
            <a:spLocks noGrp="1"/>
          </p:cNvSpPr>
          <p:nvPr>
            <p:ph type="body" sz="quarter" idx="12"/>
          </p:nvPr>
        </p:nvSpPr>
        <p:spPr>
          <a:xfrm>
            <a:off x="302397" y="536199"/>
            <a:ext cx="5951774" cy="5529945"/>
          </a:xfrm>
        </p:spPr>
        <p:txBody>
          <a:bodyPr anchor="ctr"/>
          <a:lstStyle/>
          <a:p>
            <a:pPr marL="285750" indent="-283210">
              <a:buClr>
                <a:schemeClr val="accent5">
                  <a:lumMod val="75000"/>
                </a:schemeClr>
              </a:buClr>
              <a:buFont typeface="Arial" panose="020B0604020202020204" pitchFamily="34" charset="0"/>
              <a:buChar char="•"/>
            </a:pPr>
            <a:r>
              <a:rPr lang="en-US" sz="1400" b="1">
                <a:solidFill>
                  <a:srgbClr val="000000"/>
                </a:solidFill>
                <a:latin typeface="DM Sans"/>
              </a:rPr>
              <a:t>Fruit extraction uses mild physical processes, resulting in lower energy demand vs Vitamin E (coal based) and Exosomes from </a:t>
            </a:r>
            <a:r>
              <a:rPr lang="en-US" sz="1400" b="1" err="1">
                <a:solidFill>
                  <a:srgbClr val="000000"/>
                </a:solidFill>
                <a:latin typeface="DM Sans"/>
              </a:rPr>
              <a:t>stemcell</a:t>
            </a:r>
            <a:r>
              <a:rPr lang="en-US" sz="1400" b="1">
                <a:solidFill>
                  <a:srgbClr val="000000"/>
                </a:solidFill>
                <a:latin typeface="DM Sans"/>
              </a:rPr>
              <a:t> culture. </a:t>
            </a:r>
          </a:p>
          <a:p>
            <a:pPr marL="647700" lvl="1" indent="-283464">
              <a:buClr>
                <a:schemeClr val="accent5">
                  <a:lumMod val="75000"/>
                </a:schemeClr>
              </a:buClr>
              <a:buFont typeface="Arial" panose="020B0604020202020204" pitchFamily="34" charset="0"/>
              <a:buChar char="•"/>
            </a:pPr>
            <a:r>
              <a:rPr lang="en-US" sz="1200"/>
              <a:t>It does not compete with food production and requires limited land. (1) Supports responsible sourcing and biodiversity.</a:t>
            </a:r>
            <a:endParaRPr lang="pt-BR" sz="1200">
              <a:solidFill>
                <a:srgbClr val="222222"/>
              </a:solidFill>
            </a:endParaRPr>
          </a:p>
          <a:p>
            <a:pPr marL="645414" lvl="1" indent="-283464">
              <a:buClr>
                <a:schemeClr val="accent5">
                  <a:lumMod val="75000"/>
                </a:schemeClr>
              </a:buClr>
              <a:buFont typeface="Arial" panose="020B0604020202020204" pitchFamily="34" charset="0"/>
              <a:buChar char="•"/>
            </a:pPr>
            <a:r>
              <a:rPr lang="en-US" sz="1200"/>
              <a:t>It generates biodegradable waste, repurposed as compost or animal feed.</a:t>
            </a:r>
          </a:p>
          <a:p>
            <a:pPr marL="645414" lvl="1" indent="-283464">
              <a:buClr>
                <a:schemeClr val="accent5">
                  <a:lumMod val="75000"/>
                </a:schemeClr>
              </a:buClr>
              <a:buFont typeface="Arial" panose="020B0604020202020204" pitchFamily="34" charset="0"/>
              <a:buChar char="•"/>
            </a:pPr>
            <a:endParaRPr lang="en-US" sz="1200"/>
          </a:p>
          <a:p>
            <a:pPr marL="283464" indent="-283464" algn="l" rtl="0" eaLnBrk="1" latinLnBrk="0" hangingPunct="1">
              <a:buClr>
                <a:schemeClr val="accent5">
                  <a:lumMod val="75000"/>
                </a:schemeClr>
              </a:buClr>
              <a:buFont typeface="Arial" panose="020B0604020202020204" pitchFamily="34" charset="0"/>
              <a:buChar char="•"/>
            </a:pPr>
            <a:r>
              <a:rPr lang="en-US" sz="1400" b="1">
                <a:solidFill>
                  <a:srgbClr val="000000"/>
                </a:solidFill>
                <a:effectLst/>
                <a:latin typeface="DM Sans" pitchFamily="2" charset="0"/>
              </a:rPr>
              <a:t>EXOVIVE™ LIFT delivers </a:t>
            </a:r>
            <a:r>
              <a:rPr lang="en-US" sz="1400" b="1"/>
              <a:t>~40% lower </a:t>
            </a:r>
            <a:r>
              <a:rPr lang="en-US" sz="1400" b="1">
                <a:solidFill>
                  <a:srgbClr val="000000"/>
                </a:solidFill>
                <a:latin typeface="DM Sans" pitchFamily="2" charset="0"/>
              </a:rPr>
              <a:t>carbon footprint vs typical botanical extracts in final product (2)</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Fruit extracts used at 3% in creams generate around 6 mg CO₂-eq per application, compared to 3.77 mg CO₂-eq for EXOVIVE™ LIFT (3)</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A single hand wash with warm water generates up to 0.016 kg CO₂-eq, which is much higher than one EXOVIVE™ LIFT daily application (3.77 mg CO₂-eq).</a:t>
            </a:r>
            <a:endParaRPr lang="en-CH" sz="1200">
              <a:solidFill>
                <a:srgbClr val="000000"/>
              </a:solidFill>
              <a:latin typeface="DM Sans" pitchFamily="2" charset="0"/>
            </a:endParaRPr>
          </a:p>
          <a:p>
            <a:pPr marL="645414" lvl="1" indent="-283464">
              <a:buClr>
                <a:schemeClr val="accent5">
                  <a:lumMod val="75000"/>
                </a:schemeClr>
              </a:buClr>
              <a:buFont typeface="Arial" panose="020B0604020202020204" pitchFamily="34" charset="0"/>
              <a:buChar char="•"/>
            </a:pPr>
            <a:endParaRPr lang="en-US" sz="1200">
              <a:solidFill>
                <a:srgbClr val="000000"/>
              </a:solidFill>
              <a:effectLst/>
              <a:latin typeface="DM Sans" pitchFamily="2" charset="0"/>
            </a:endParaRPr>
          </a:p>
          <a:p>
            <a:pPr marL="283464" indent="-283464">
              <a:buClr>
                <a:schemeClr val="accent5">
                  <a:lumMod val="75000"/>
                </a:schemeClr>
              </a:buClr>
              <a:buFont typeface="Arial" panose="020B0604020202020204" pitchFamily="34" charset="0"/>
              <a:buChar char="•"/>
            </a:pPr>
            <a:r>
              <a:rPr lang="en-US" sz="1400" b="1">
                <a:solidFill>
                  <a:srgbClr val="000000"/>
                </a:solidFill>
                <a:latin typeface="DM Sans" pitchFamily="2" charset="0"/>
              </a:rPr>
              <a:t>EXOVIVE™ LIFT adds performance without increasing formula footprint</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A cream with 2.9% glycerin + 0.026% EXOVIVE™ LIFT has the </a:t>
            </a:r>
            <a:r>
              <a:rPr lang="en-US" sz="1200" b="1">
                <a:solidFill>
                  <a:srgbClr val="000000"/>
                </a:solidFill>
                <a:latin typeface="DM Sans" pitchFamily="2" charset="0"/>
              </a:rPr>
              <a:t>same carbon footprint </a:t>
            </a:r>
            <a:r>
              <a:rPr lang="en-US" sz="1200">
                <a:solidFill>
                  <a:srgbClr val="000000"/>
                </a:solidFill>
                <a:latin typeface="DM Sans" pitchFamily="2" charset="0"/>
              </a:rPr>
              <a:t>as a cream with 3% glycerin alone</a:t>
            </a:r>
            <a:r>
              <a:rPr lang="en-US" sz="1400">
                <a:solidFill>
                  <a:srgbClr val="000000"/>
                </a:solidFill>
                <a:latin typeface="DM Sans" pitchFamily="2" charset="0"/>
              </a:rPr>
              <a:t>.</a:t>
            </a:r>
          </a:p>
          <a:p>
            <a:pPr marL="283464" indent="-283464" algn="l" rtl="0" eaLnBrk="1" latinLnBrk="0" hangingPunct="1">
              <a:buFont typeface="Arial" panose="020B0604020202020204" pitchFamily="34" charset="0"/>
              <a:buChar char="•"/>
            </a:pPr>
            <a:endParaRPr lang="en-CH" sz="1800"/>
          </a:p>
        </p:txBody>
      </p:sp>
      <p:sp>
        <p:nvSpPr>
          <p:cNvPr id="21" name="Slide Number Placeholder 7">
            <a:extLst>
              <a:ext uri="{FF2B5EF4-FFF2-40B4-BE49-F238E27FC236}">
                <a16:creationId xmlns:a16="http://schemas.microsoft.com/office/drawing/2014/main" id="{C80DDC40-19EA-6EDD-CDDD-18496C5406E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19</a:t>
            </a:fld>
            <a:endParaRPr lang="en-GB"/>
          </a:p>
        </p:txBody>
      </p:sp>
      <p:sp>
        <p:nvSpPr>
          <p:cNvPr id="25" name="Text Placeholder 10">
            <a:extLst>
              <a:ext uri="{FF2B5EF4-FFF2-40B4-BE49-F238E27FC236}">
                <a16:creationId xmlns:a16="http://schemas.microsoft.com/office/drawing/2014/main" id="{FFDF3347-DB29-FD96-6928-F6A0DBE6359F}"/>
              </a:ext>
            </a:extLst>
          </p:cNvPr>
          <p:cNvSpPr>
            <a:spLocks noGrp="1"/>
          </p:cNvSpPr>
          <p:nvPr>
            <p:ph type="body" sz="quarter" idx="24"/>
          </p:nvPr>
        </p:nvSpPr>
        <p:spPr>
          <a:xfrm>
            <a:off x="302397" y="5686901"/>
            <a:ext cx="5083706" cy="634900"/>
          </a:xfrm>
        </p:spPr>
        <p:txBody>
          <a:bodyPr/>
          <a:lstStyle/>
          <a:p>
            <a:pPr marL="228600" indent="-228600">
              <a:buAutoNum type="arabicParenR"/>
              <a:defRPr/>
            </a:pPr>
            <a:endParaRPr lang="en-US" sz="1100"/>
          </a:p>
          <a:p>
            <a:pPr marL="228600" indent="-228600">
              <a:buAutoNum type="arabicParenR"/>
              <a:defRPr/>
            </a:pPr>
            <a:endParaRPr lang="en-US" sz="1100"/>
          </a:p>
          <a:p>
            <a:pPr marL="228600" indent="-228600">
              <a:buAutoNum type="arabicParenR"/>
              <a:defRPr/>
            </a:pPr>
            <a:endParaRPr lang="en-US" sz="1100"/>
          </a:p>
          <a:p>
            <a:pPr>
              <a:defRPr/>
            </a:pPr>
            <a:endParaRPr lang="en-US" sz="1100"/>
          </a:p>
          <a:p>
            <a:pPr>
              <a:defRPr/>
            </a:pPr>
            <a:r>
              <a:rPr lang="en-US">
                <a:latin typeface="DM Sans"/>
              </a:rPr>
              <a:t>1) 7.5 m</a:t>
            </a:r>
            <a:r>
              <a:rPr lang="en-US" baseline="30000">
                <a:latin typeface="DM Sans"/>
              </a:rPr>
              <a:t>2</a:t>
            </a:r>
            <a:r>
              <a:rPr lang="en-US">
                <a:latin typeface="DM Sans"/>
              </a:rPr>
              <a:t>*year/kg, calculated using "Selected LCI methods", EcoInvent 2.0, version 1.07</a:t>
            </a:r>
            <a:endParaRPr lang="en-US"/>
          </a:p>
          <a:p>
            <a:pPr>
              <a:defRPr/>
            </a:pPr>
            <a:r>
              <a:rPr lang="en-US"/>
              <a:t>2) Based on apple juice extract carbon footprint data.</a:t>
            </a:r>
          </a:p>
          <a:p>
            <a:pPr>
              <a:defRPr/>
            </a:pPr>
            <a:r>
              <a:rPr lang="en-US">
                <a:latin typeface="DM Sans"/>
              </a:rPr>
              <a:t>3) Calculated for a typical cream containing 0.026% EXOVIVE™ LIFT</a:t>
            </a:r>
          </a:p>
          <a:p>
            <a:pPr marL="171450" lvl="0" indent="-171450">
              <a:buFont typeface="Arial" panose="020B0604020202020204" pitchFamily="34" charset="0"/>
              <a:buChar char="•"/>
              <a:defRPr/>
            </a:pPr>
            <a:endParaRPr lang="en-CH" sz="1100" kern="1200">
              <a:solidFill>
                <a:prstClr val="black"/>
              </a:solidFill>
              <a:latin typeface="DM Sans"/>
            </a:endParaRPr>
          </a:p>
        </p:txBody>
      </p:sp>
      <p:sp>
        <p:nvSpPr>
          <p:cNvPr id="8" name="Title 1">
            <a:extLst>
              <a:ext uri="{FF2B5EF4-FFF2-40B4-BE49-F238E27FC236}">
                <a16:creationId xmlns:a16="http://schemas.microsoft.com/office/drawing/2014/main" id="{C2584E17-3C52-7E4E-D549-17AD55DF67AA}"/>
              </a:ext>
            </a:extLst>
          </p:cNvPr>
          <p:cNvSpPr>
            <a:spLocks noGrp="1"/>
          </p:cNvSpPr>
          <p:nvPr>
            <p:ph type="title"/>
          </p:nvPr>
        </p:nvSpPr>
        <p:spPr>
          <a:xfrm>
            <a:off x="337606" y="265069"/>
            <a:ext cx="10515600" cy="351315"/>
          </a:xfrm>
        </p:spPr>
        <p:txBody>
          <a:bodyPr/>
          <a:lstStyle/>
          <a:p>
            <a:pPr>
              <a:spcBef>
                <a:spcPts val="0"/>
              </a:spcBef>
              <a:spcAft>
                <a:spcPts val="599"/>
              </a:spcAft>
              <a:buClr>
                <a:srgbClr val="0070C0"/>
              </a:buClr>
              <a:defRPr/>
            </a:pPr>
            <a:r>
              <a:rPr lang="en-US" sz="2000"/>
              <a:t>High performance. Minimal environmental impact</a:t>
            </a:r>
            <a:br>
              <a:rPr lang="en-US" sz="2400"/>
            </a:br>
            <a:endParaRPr kumimoji="0" lang="en-US" sz="2400"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pic>
        <p:nvPicPr>
          <p:cNvPr id="7" name="Picture 6" descr="A graph of a comparison with a fruit extract&#10;&#10;AI-generated content may be incorrect.">
            <a:extLst>
              <a:ext uri="{FF2B5EF4-FFF2-40B4-BE49-F238E27FC236}">
                <a16:creationId xmlns:a16="http://schemas.microsoft.com/office/drawing/2014/main" id="{DBE0DEBB-224C-E294-5849-5CEAAEC2E3FF}"/>
              </a:ext>
            </a:extLst>
          </p:cNvPr>
          <p:cNvPicPr>
            <a:picLocks noChangeAspect="1"/>
          </p:cNvPicPr>
          <p:nvPr/>
        </p:nvPicPr>
        <p:blipFill>
          <a:blip r:embed="rId4"/>
          <a:stretch>
            <a:fillRect/>
          </a:stretch>
        </p:blipFill>
        <p:spPr>
          <a:xfrm>
            <a:off x="6671753" y="3157044"/>
            <a:ext cx="4579620" cy="2750820"/>
          </a:xfrm>
          <a:prstGeom prst="rect">
            <a:avLst/>
          </a:prstGeom>
        </p:spPr>
      </p:pic>
      <p:pic>
        <p:nvPicPr>
          <p:cNvPr id="2" name="Picture 1" descr="A graph of blue and white bars&#10;&#10;AI-generated content may be incorrect.">
            <a:extLst>
              <a:ext uri="{FF2B5EF4-FFF2-40B4-BE49-F238E27FC236}">
                <a16:creationId xmlns:a16="http://schemas.microsoft.com/office/drawing/2014/main" id="{EF6D3EB0-921C-A77B-DBBA-9F75E851E2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70964" y="323850"/>
            <a:ext cx="4573733" cy="2738005"/>
          </a:xfrm>
          <a:prstGeom prst="rect">
            <a:avLst/>
          </a:prstGeom>
        </p:spPr>
      </p:pic>
    </p:spTree>
    <p:extLst>
      <p:ext uri="{BB962C8B-B14F-4D97-AF65-F5344CB8AC3E}">
        <p14:creationId xmlns:p14="http://schemas.microsoft.com/office/powerpoint/2010/main" val="2385258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EF6EC-9631-153B-C9FC-FC32426432D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A2B0BD6-CCCD-F0E4-4376-340A6D8402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34" name="Title 1">
            <a:extLst>
              <a:ext uri="{FF2B5EF4-FFF2-40B4-BE49-F238E27FC236}">
                <a16:creationId xmlns:a16="http://schemas.microsoft.com/office/drawing/2014/main" id="{C0AD1F4A-1736-F256-8054-76042E6487EB}"/>
              </a:ext>
            </a:extLst>
          </p:cNvPr>
          <p:cNvSpPr>
            <a:spLocks noGrp="1"/>
          </p:cNvSpPr>
          <p:nvPr>
            <p:ph type="title"/>
          </p:nvPr>
        </p:nvSpPr>
        <p:spPr>
          <a:xfrm>
            <a:off x="337606" y="265069"/>
            <a:ext cx="10515600" cy="458841"/>
          </a:xfrm>
        </p:spPr>
        <p:txBody>
          <a:bodyPr/>
          <a:lstStyle/>
          <a:p>
            <a:pPr>
              <a:spcBef>
                <a:spcPts val="0"/>
              </a:spcBef>
              <a:spcAft>
                <a:spcPts val="599"/>
              </a:spcAft>
              <a:buClr>
                <a:srgbClr val="0070C0"/>
              </a:buClr>
              <a:defRPr/>
            </a:pPr>
            <a:r>
              <a:rPr lang="en-US" sz="2500" noProof="0" dirty="0"/>
              <a:t>EXOVIVE™ LIFT</a:t>
            </a:r>
            <a:r>
              <a:rPr lang="en-US" noProof="0" dirty="0"/>
              <a:t>: </a:t>
            </a:r>
            <a:r>
              <a:rPr lang="en-US" sz="2500" noProof="0" dirty="0"/>
              <a:t>strong green chemistry profile</a:t>
            </a:r>
            <a:r>
              <a:rPr lang="en-US" noProof="0" dirty="0"/>
              <a:t>*</a:t>
            </a:r>
            <a:endParaRPr kumimoji="0" lang="en-US" b="0"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5" name="Rectangle 4">
            <a:extLst>
              <a:ext uri="{FF2B5EF4-FFF2-40B4-BE49-F238E27FC236}">
                <a16:creationId xmlns:a16="http://schemas.microsoft.com/office/drawing/2014/main" id="{531B5BAC-E4B0-9E97-86C7-1E21E2FBA1AD}"/>
              </a:ext>
            </a:extLst>
          </p:cNvPr>
          <p:cNvSpPr/>
          <p:nvPr/>
        </p:nvSpPr>
        <p:spPr>
          <a:xfrm>
            <a:off x="4187766" y="4061662"/>
            <a:ext cx="3437234" cy="2962218"/>
          </a:xfrm>
          <a:prstGeom prst="rect">
            <a:avLst/>
          </a:prstGeom>
          <a:noFill/>
          <a:ln w="66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6" name="Text Placeholder 11">
            <a:extLst>
              <a:ext uri="{FF2B5EF4-FFF2-40B4-BE49-F238E27FC236}">
                <a16:creationId xmlns:a16="http://schemas.microsoft.com/office/drawing/2014/main" id="{8DBF361B-CB59-41FC-B5DD-AE570D9E5C2F}"/>
              </a:ext>
            </a:extLst>
          </p:cNvPr>
          <p:cNvSpPr txBox="1">
            <a:spLocks/>
          </p:cNvSpPr>
          <p:nvPr/>
        </p:nvSpPr>
        <p:spPr>
          <a:xfrm>
            <a:off x="9754354" y="72330"/>
            <a:ext cx="2361387" cy="184667"/>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confidential</a:t>
            </a:r>
          </a:p>
        </p:txBody>
      </p:sp>
      <p:pic>
        <p:nvPicPr>
          <p:cNvPr id="7" name="Picture 6">
            <a:extLst>
              <a:ext uri="{FF2B5EF4-FFF2-40B4-BE49-F238E27FC236}">
                <a16:creationId xmlns:a16="http://schemas.microsoft.com/office/drawing/2014/main" id="{D1433EC0-962B-8BC2-0427-2D52607D67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10000"/>
            <a:ext cx="2510043" cy="485060"/>
          </a:xfrm>
          <a:prstGeom prst="rect">
            <a:avLst/>
          </a:prstGeom>
        </p:spPr>
      </p:pic>
      <p:grpSp>
        <p:nvGrpSpPr>
          <p:cNvPr id="12" name="Group 11">
            <a:extLst>
              <a:ext uri="{FF2B5EF4-FFF2-40B4-BE49-F238E27FC236}">
                <a16:creationId xmlns:a16="http://schemas.microsoft.com/office/drawing/2014/main" id="{E51543FB-E4E7-0898-FC70-875F7CBF50EF}"/>
              </a:ext>
            </a:extLst>
          </p:cNvPr>
          <p:cNvGrpSpPr/>
          <p:nvPr/>
        </p:nvGrpSpPr>
        <p:grpSpPr>
          <a:xfrm>
            <a:off x="3515868" y="986654"/>
            <a:ext cx="5160264" cy="5160264"/>
            <a:chOff x="5446776" y="993648"/>
            <a:chExt cx="5160264" cy="5160264"/>
          </a:xfrm>
        </p:grpSpPr>
        <p:pic>
          <p:nvPicPr>
            <p:cNvPr id="13" name="Imagem 52">
              <a:extLst>
                <a:ext uri="{FF2B5EF4-FFF2-40B4-BE49-F238E27FC236}">
                  <a16:creationId xmlns:a16="http://schemas.microsoft.com/office/drawing/2014/main" id="{0F6DF15D-D561-73A3-BAE5-8BBB0D9978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6776" y="993648"/>
              <a:ext cx="5160264" cy="5160264"/>
            </a:xfrm>
            <a:prstGeom prst="rect">
              <a:avLst/>
            </a:prstGeom>
          </p:spPr>
        </p:pic>
        <p:sp>
          <p:nvSpPr>
            <p:cNvPr id="14" name="CaixaDeTexto 64">
              <a:extLst>
                <a:ext uri="{FF2B5EF4-FFF2-40B4-BE49-F238E27FC236}">
                  <a16:creationId xmlns:a16="http://schemas.microsoft.com/office/drawing/2014/main" id="{90F37085-75FE-E32A-1AF6-77305814A26B}"/>
                </a:ext>
              </a:extLst>
            </p:cNvPr>
            <p:cNvSpPr txBox="1"/>
            <p:nvPr/>
          </p:nvSpPr>
          <p:spPr>
            <a:xfrm>
              <a:off x="7257963" y="2829726"/>
              <a:ext cx="1396181" cy="1369537"/>
            </a:xfrm>
            <a:prstGeom prst="rect">
              <a:avLst/>
            </a:prstGeom>
            <a:noFill/>
          </p:spPr>
          <p:txBody>
            <a:bodyPr wrap="square" rtlCol="0">
              <a:prstTxWarp prst="textArchDown">
                <a:avLst>
                  <a:gd name="adj" fmla="val 2134980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84337"/>
                  </a:solidFill>
                  <a:effectLst/>
                  <a:uLnTx/>
                  <a:uFillTx/>
                  <a:latin typeface="DM Sans"/>
                  <a:ea typeface="+mn-ea"/>
                  <a:cs typeface="+mn-cs"/>
                </a:rPr>
                <a:t>Green Chemistry Score</a:t>
              </a:r>
            </a:p>
          </p:txBody>
        </p:sp>
        <p:sp>
          <p:nvSpPr>
            <p:cNvPr id="15" name="CaixaDeTexto 65">
              <a:extLst>
                <a:ext uri="{FF2B5EF4-FFF2-40B4-BE49-F238E27FC236}">
                  <a16:creationId xmlns:a16="http://schemas.microsoft.com/office/drawing/2014/main" id="{1F3F5DEA-6515-F337-ED02-A1E6379EB98A}"/>
                </a:ext>
              </a:extLst>
            </p:cNvPr>
            <p:cNvSpPr txBox="1"/>
            <p:nvPr/>
          </p:nvSpPr>
          <p:spPr>
            <a:xfrm>
              <a:off x="7481798" y="3144357"/>
              <a:ext cx="10477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noProof="0" dirty="0">
                  <a:solidFill>
                    <a:srgbClr val="084337"/>
                  </a:solidFill>
                  <a:latin typeface="DM Sans"/>
                </a:rPr>
                <a:t>100</a:t>
              </a:r>
              <a:endParaRPr kumimoji="0" lang="en-US" sz="4000" b="0" i="0" u="none" strike="noStrike" kern="1200" cap="none" spc="0" normalizeH="0" baseline="0" noProof="0" dirty="0">
                <a:ln>
                  <a:noFill/>
                </a:ln>
                <a:solidFill>
                  <a:srgbClr val="084337"/>
                </a:solidFill>
                <a:effectLst/>
                <a:uLnTx/>
                <a:uFillTx/>
                <a:latin typeface="DM Sans"/>
                <a:ea typeface="+mn-ea"/>
                <a:cs typeface="+mn-cs"/>
              </a:endParaRPr>
            </a:p>
          </p:txBody>
        </p:sp>
        <p:sp>
          <p:nvSpPr>
            <p:cNvPr id="16" name="Elipse 2">
              <a:extLst>
                <a:ext uri="{FF2B5EF4-FFF2-40B4-BE49-F238E27FC236}">
                  <a16:creationId xmlns:a16="http://schemas.microsoft.com/office/drawing/2014/main" id="{7185799E-C409-778C-76BC-F1FDE55F742B}"/>
                </a:ext>
              </a:extLst>
            </p:cNvPr>
            <p:cNvSpPr/>
            <p:nvPr/>
          </p:nvSpPr>
          <p:spPr>
            <a:xfrm>
              <a:off x="7213874" y="3284541"/>
              <a:ext cx="115541" cy="11554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CaixaDeTexto 3">
              <a:extLst>
                <a:ext uri="{FF2B5EF4-FFF2-40B4-BE49-F238E27FC236}">
                  <a16:creationId xmlns:a16="http://schemas.microsoft.com/office/drawing/2014/main" id="{99B3D164-3631-7FA6-EC59-957A3A5CE0FB}"/>
                </a:ext>
              </a:extLst>
            </p:cNvPr>
            <p:cNvSpPr txBox="1"/>
            <p:nvPr/>
          </p:nvSpPr>
          <p:spPr>
            <a:xfrm rot="20024537">
              <a:off x="7274446" y="2418999"/>
              <a:ext cx="67021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18" name="CaixaDeTexto 8">
              <a:extLst>
                <a:ext uri="{FF2B5EF4-FFF2-40B4-BE49-F238E27FC236}">
                  <a16:creationId xmlns:a16="http://schemas.microsoft.com/office/drawing/2014/main" id="{CE40C917-CDD3-6883-29C1-4B0666F462C2}"/>
                </a:ext>
              </a:extLst>
            </p:cNvPr>
            <p:cNvSpPr txBox="1"/>
            <p:nvPr/>
          </p:nvSpPr>
          <p:spPr>
            <a:xfrm rot="3547240">
              <a:off x="8578150" y="2965035"/>
              <a:ext cx="4874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19" name="CaixaDeTexto 10">
              <a:extLst>
                <a:ext uri="{FF2B5EF4-FFF2-40B4-BE49-F238E27FC236}">
                  <a16:creationId xmlns:a16="http://schemas.microsoft.com/office/drawing/2014/main" id="{6A738637-5C22-A8FE-C6F9-49C27E9FA3AD}"/>
                </a:ext>
              </a:extLst>
            </p:cNvPr>
            <p:cNvSpPr txBox="1"/>
            <p:nvPr/>
          </p:nvSpPr>
          <p:spPr>
            <a:xfrm rot="17432746">
              <a:off x="8635606" y="3611404"/>
              <a:ext cx="4874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20" name="CaixaDeTexto 12">
              <a:extLst>
                <a:ext uri="{FF2B5EF4-FFF2-40B4-BE49-F238E27FC236}">
                  <a16:creationId xmlns:a16="http://schemas.microsoft.com/office/drawing/2014/main" id="{64435963-56BA-17DD-04DE-8A1AC45502EC}"/>
                </a:ext>
              </a:extLst>
            </p:cNvPr>
            <p:cNvSpPr txBox="1"/>
            <p:nvPr/>
          </p:nvSpPr>
          <p:spPr>
            <a:xfrm rot="2388940">
              <a:off x="7191205" y="4300018"/>
              <a:ext cx="67021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grpSp>
      <p:sp>
        <p:nvSpPr>
          <p:cNvPr id="21" name="Text Placeholder 41">
            <a:extLst>
              <a:ext uri="{FF2B5EF4-FFF2-40B4-BE49-F238E27FC236}">
                <a16:creationId xmlns:a16="http://schemas.microsoft.com/office/drawing/2014/main" id="{EF891FDE-6D21-2B66-F336-2D284B9B42B6}"/>
              </a:ext>
            </a:extLst>
          </p:cNvPr>
          <p:cNvSpPr txBox="1">
            <a:spLocks/>
          </p:cNvSpPr>
          <p:nvPr/>
        </p:nvSpPr>
        <p:spPr>
          <a:xfrm>
            <a:off x="352151" y="5987456"/>
            <a:ext cx="3528001" cy="31892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prstClr val="black"/>
                </a:solidFill>
                <a:effectLst/>
                <a:uLnTx/>
                <a:uFillTx/>
                <a:latin typeface="DM Sans"/>
                <a:ea typeface="+mn-ea"/>
                <a:cs typeface="+mn-cs"/>
              </a:rPr>
              <a:t>* dsm-firmenich Green Chemistry scoring method</a:t>
            </a:r>
          </a:p>
        </p:txBody>
      </p:sp>
      <p:sp>
        <p:nvSpPr>
          <p:cNvPr id="23" name="Title 9">
            <a:extLst>
              <a:ext uri="{FF2B5EF4-FFF2-40B4-BE49-F238E27FC236}">
                <a16:creationId xmlns:a16="http://schemas.microsoft.com/office/drawing/2014/main" id="{B1DFFC97-D645-1F70-83CE-1C5956805C6B}"/>
              </a:ext>
            </a:extLst>
          </p:cNvPr>
          <p:cNvSpPr txBox="1">
            <a:spLocks/>
          </p:cNvSpPr>
          <p:nvPr/>
        </p:nvSpPr>
        <p:spPr>
          <a:xfrm>
            <a:off x="8372103" y="1437283"/>
            <a:ext cx="2944742" cy="14567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err="1">
                <a:ln>
                  <a:noFill/>
                </a:ln>
                <a:solidFill>
                  <a:srgbClr val="353B09"/>
                </a:solidFill>
                <a:effectLst/>
                <a:uLnTx/>
                <a:uFillTx/>
                <a:latin typeface="DM Sans" pitchFamily="2" charset="77"/>
                <a:ea typeface="+mj-ea"/>
                <a:cs typeface="+mj-cs"/>
              </a:rPr>
              <a:t>Ecoscore</a:t>
            </a:r>
            <a:endParaRPr kumimoji="0" lang="en-US" sz="1600" b="1" i="0" u="none" strike="noStrike" kern="1200" cap="none" spc="0" normalizeH="0" baseline="0" noProof="0" dirty="0">
              <a:ln>
                <a:noFill/>
              </a:ln>
              <a:solidFill>
                <a:srgbClr val="353B09"/>
              </a:solidFill>
              <a:effectLst/>
              <a:uLnTx/>
              <a:uFillTx/>
              <a:latin typeface="DM Sans" pitchFamily="2" charset="77"/>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Readily biodegradable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No bioaccumulation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Not ecotoxic</a:t>
            </a:r>
          </a:p>
        </p:txBody>
      </p:sp>
      <p:sp>
        <p:nvSpPr>
          <p:cNvPr id="24" name="Title 9">
            <a:extLst>
              <a:ext uri="{FF2B5EF4-FFF2-40B4-BE49-F238E27FC236}">
                <a16:creationId xmlns:a16="http://schemas.microsoft.com/office/drawing/2014/main" id="{334D2D4B-C98B-0A16-FD21-8173B24A9DD8}"/>
              </a:ext>
            </a:extLst>
          </p:cNvPr>
          <p:cNvSpPr txBox="1">
            <a:spLocks/>
          </p:cNvSpPr>
          <p:nvPr/>
        </p:nvSpPr>
        <p:spPr>
          <a:xfrm>
            <a:off x="8929696" y="3453324"/>
            <a:ext cx="3144602" cy="23393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58166D"/>
                </a:solidFill>
                <a:effectLst/>
                <a:uLnTx/>
                <a:uFillTx/>
                <a:latin typeface="DM Sans" pitchFamily="2" charset="77"/>
                <a:ea typeface="+mj-ea"/>
                <a:cs typeface="+mj-cs"/>
              </a:rPr>
              <a:t>Manufacturing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Extremely low waste (fruit residues fully re-used as organic fertilizers)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Physical / mechanical processing  only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Mild conditions preserving bioactivity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rgbClr val="58166D"/>
              </a:solidFill>
              <a:effectLst/>
              <a:uLnTx/>
              <a:uFillTx/>
              <a:latin typeface="DM Sans 14pt Light"/>
              <a:ea typeface="+mj-ea"/>
              <a:cs typeface="+mj-cs"/>
            </a:endParaRPr>
          </a:p>
        </p:txBody>
      </p:sp>
      <p:sp>
        <p:nvSpPr>
          <p:cNvPr id="25" name="Title 9">
            <a:extLst>
              <a:ext uri="{FF2B5EF4-FFF2-40B4-BE49-F238E27FC236}">
                <a16:creationId xmlns:a16="http://schemas.microsoft.com/office/drawing/2014/main" id="{BDF6E403-2CE4-DB79-C8B7-AD1C6F65F254}"/>
              </a:ext>
            </a:extLst>
          </p:cNvPr>
          <p:cNvSpPr txBox="1">
            <a:spLocks/>
          </p:cNvSpPr>
          <p:nvPr/>
        </p:nvSpPr>
        <p:spPr>
          <a:xfrm>
            <a:off x="1046551" y="4038866"/>
            <a:ext cx="3326822" cy="13456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307297"/>
                </a:solidFill>
                <a:effectLst/>
                <a:uLnTx/>
                <a:uFillTx/>
                <a:latin typeface="DM Sans" pitchFamily="2" charset="77"/>
                <a:ea typeface="+mj-ea"/>
                <a:cs typeface="+mj-cs"/>
              </a:rPr>
              <a:t>Health</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Water-based process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(no solvents)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Pesticides-free, organic cultivation</a:t>
            </a:r>
          </a:p>
        </p:txBody>
      </p:sp>
      <p:sp>
        <p:nvSpPr>
          <p:cNvPr id="8" name="Title 9">
            <a:extLst>
              <a:ext uri="{FF2B5EF4-FFF2-40B4-BE49-F238E27FC236}">
                <a16:creationId xmlns:a16="http://schemas.microsoft.com/office/drawing/2014/main" id="{D1603872-2D36-3B25-45AC-E7F39A933517}"/>
              </a:ext>
            </a:extLst>
          </p:cNvPr>
          <p:cNvSpPr txBox="1">
            <a:spLocks/>
          </p:cNvSpPr>
          <p:nvPr/>
        </p:nvSpPr>
        <p:spPr>
          <a:xfrm>
            <a:off x="2155742" y="1811379"/>
            <a:ext cx="2362308" cy="82802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77E6E"/>
                </a:solidFill>
                <a:effectLst/>
                <a:uLnTx/>
                <a:uFillTx/>
                <a:latin typeface="DM Sans" pitchFamily="2" charset="77"/>
                <a:ea typeface="+mj-ea"/>
                <a:cs typeface="+mj-cs"/>
              </a:rPr>
              <a:t>Naturality</a:t>
            </a:r>
            <a:br>
              <a:rPr kumimoji="0" lang="en-US" sz="2400" b="0" i="0" u="none" strike="noStrike" kern="1200" cap="none" spc="0" normalizeH="0" baseline="0" noProof="0" dirty="0">
                <a:ln>
                  <a:noFill/>
                </a:ln>
                <a:solidFill>
                  <a:srgbClr val="277E6E"/>
                </a:solidFill>
                <a:effectLst/>
                <a:uLnTx/>
                <a:uFillTx/>
                <a:latin typeface="DM Sans Medium" pitchFamily="2" charset="77"/>
                <a:ea typeface="+mj-ea"/>
                <a:cs typeface="+mj-cs"/>
              </a:rPr>
            </a:br>
            <a:r>
              <a:rPr kumimoji="0" lang="en-US" sz="1800" b="0" i="0" u="none" strike="noStrike" kern="1200" cap="none" spc="0" normalizeH="0" baseline="0" noProof="0" dirty="0">
                <a:ln>
                  <a:noFill/>
                </a:ln>
                <a:solidFill>
                  <a:srgbClr val="277E6E"/>
                </a:solidFill>
                <a:effectLst/>
                <a:uLnTx/>
                <a:uFillTx/>
                <a:latin typeface="DM Sans 14pt Light" pitchFamily="2" charset="77"/>
                <a:ea typeface="+mj-ea"/>
                <a:cs typeface="+mj-cs"/>
              </a:rPr>
              <a:t>100% natural origin according to ISO 16126</a:t>
            </a:r>
          </a:p>
        </p:txBody>
      </p:sp>
    </p:spTree>
    <p:extLst>
      <p:ext uri="{BB962C8B-B14F-4D97-AF65-F5344CB8AC3E}">
        <p14:creationId xmlns:p14="http://schemas.microsoft.com/office/powerpoint/2010/main" val="3616222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FBA55-7674-0493-6AC1-D6363311BD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718DEB-FDDF-9DB0-A4EA-670BD48D4A86}"/>
              </a:ext>
            </a:extLst>
          </p:cNvPr>
          <p:cNvSpPr>
            <a:spLocks noGrp="1"/>
          </p:cNvSpPr>
          <p:nvPr>
            <p:ph type="sldNum" sz="quarter" idx="10"/>
          </p:nvPr>
        </p:nvSpPr>
        <p:spPr/>
        <p:txBody>
          <a:bodyPr/>
          <a:lstStyle/>
          <a:p>
            <a:fld id="{5BA3E189-2F3A-42E5-B572-3520703B6186}" type="slidenum">
              <a:rPr lang="en-GB" smtClean="0"/>
              <a:pPr/>
              <a:t>21</a:t>
            </a:fld>
            <a:endParaRPr lang="en-GB"/>
          </a:p>
        </p:txBody>
      </p:sp>
      <p:pic>
        <p:nvPicPr>
          <p:cNvPr id="4" name="Picture 3">
            <a:extLst>
              <a:ext uri="{FF2B5EF4-FFF2-40B4-BE49-F238E27FC236}">
                <a16:creationId xmlns:a16="http://schemas.microsoft.com/office/drawing/2014/main" id="{6A844D6C-4318-20D2-A7E6-FC731F107BC1}"/>
              </a:ext>
            </a:extLst>
          </p:cNvPr>
          <p:cNvPicPr>
            <a:picLocks noChangeAspect="1"/>
          </p:cNvPicPr>
          <p:nvPr/>
        </p:nvPicPr>
        <p:blipFill>
          <a:blip r:embed="rId2"/>
          <a:stretch>
            <a:fillRect/>
          </a:stretch>
        </p:blipFill>
        <p:spPr>
          <a:xfrm>
            <a:off x="6613" y="-257175"/>
            <a:ext cx="12185387" cy="7372350"/>
          </a:xfrm>
          <a:prstGeom prst="rect">
            <a:avLst/>
          </a:prstGeom>
        </p:spPr>
      </p:pic>
    </p:spTree>
    <p:extLst>
      <p:ext uri="{BB962C8B-B14F-4D97-AF65-F5344CB8AC3E}">
        <p14:creationId xmlns:p14="http://schemas.microsoft.com/office/powerpoint/2010/main" val="3349038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fruit&#10;&#10;AI-generated content may be incorrect.">
            <a:extLst>
              <a:ext uri="{FF2B5EF4-FFF2-40B4-BE49-F238E27FC236}">
                <a16:creationId xmlns:a16="http://schemas.microsoft.com/office/drawing/2014/main" id="{F60CDB62-FDBA-ADE4-C2E9-E1DA7AC4584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683" y="-13274"/>
            <a:ext cx="12425819" cy="6917088"/>
          </a:xfrm>
          <a:prstGeom prst="rect">
            <a:avLst/>
          </a:prstGeom>
        </p:spPr>
      </p:pic>
    </p:spTree>
    <p:extLst>
      <p:ext uri="{BB962C8B-B14F-4D97-AF65-F5344CB8AC3E}">
        <p14:creationId xmlns:p14="http://schemas.microsoft.com/office/powerpoint/2010/main" val="2672087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9DF257-9B8F-87F0-682D-ECBFDD9FFB65}"/>
              </a:ext>
            </a:extLst>
          </p:cNvPr>
          <p:cNvSpPr/>
          <p:nvPr/>
        </p:nvSpPr>
        <p:spPr>
          <a:xfrm>
            <a:off x="0" y="-101953"/>
            <a:ext cx="12192000" cy="623667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7" name="Imagem 26" descr="Frutas em cima da mesa&#10;&#10;Descrição gerada automaticamente">
            <a:extLst>
              <a:ext uri="{FF2B5EF4-FFF2-40B4-BE49-F238E27FC236}">
                <a16:creationId xmlns:a16="http://schemas.microsoft.com/office/drawing/2014/main" id="{D83382E8-C3D0-C636-74FD-780202C223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26" y="1956386"/>
            <a:ext cx="3194227" cy="2135245"/>
          </a:xfrm>
          <a:prstGeom prst="rect">
            <a:avLst/>
          </a:prstGeom>
        </p:spPr>
      </p:pic>
      <p:pic>
        <p:nvPicPr>
          <p:cNvPr id="23" name="Imagem 22" descr="Pilha de laranjas&#10;&#10;Descrição gerada automaticamente">
            <a:extLst>
              <a:ext uri="{FF2B5EF4-FFF2-40B4-BE49-F238E27FC236}">
                <a16:creationId xmlns:a16="http://schemas.microsoft.com/office/drawing/2014/main" id="{103FB49C-A6EF-6F39-DC1B-1A69E230F7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2670" y="1956387"/>
            <a:ext cx="3194207" cy="2135244"/>
          </a:xfrm>
          <a:prstGeom prst="rect">
            <a:avLst/>
          </a:prstGeom>
        </p:spPr>
      </p:pic>
      <p:pic>
        <p:nvPicPr>
          <p:cNvPr id="25" name="Imagem 24" descr="Frutas cortadas em cima&#10;&#10;Descrição gerada automaticamente">
            <a:extLst>
              <a:ext uri="{FF2B5EF4-FFF2-40B4-BE49-F238E27FC236}">
                <a16:creationId xmlns:a16="http://schemas.microsoft.com/office/drawing/2014/main" id="{34FEDF87-8809-CE24-36F4-C9DF5F5FED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21195" y="1956386"/>
            <a:ext cx="3194205" cy="2135245"/>
          </a:xfrm>
          <a:prstGeom prst="rect">
            <a:avLst/>
          </a:prstGeom>
        </p:spPr>
      </p:pic>
      <p:sp>
        <p:nvSpPr>
          <p:cNvPr id="14" name="Title 1">
            <a:extLst>
              <a:ext uri="{FF2B5EF4-FFF2-40B4-BE49-F238E27FC236}">
                <a16:creationId xmlns:a16="http://schemas.microsoft.com/office/drawing/2014/main" id="{602F34E9-C802-9361-C1C2-7042C1DAC1D4}"/>
              </a:ext>
            </a:extLst>
          </p:cNvPr>
          <p:cNvSpPr txBox="1">
            <a:spLocks/>
          </p:cNvSpPr>
          <p:nvPr/>
        </p:nvSpPr>
        <p:spPr>
          <a:xfrm>
            <a:off x="302399" y="302400"/>
            <a:ext cx="11013001" cy="2822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r>
              <a:rPr lang="en-US" sz="2500">
                <a:latin typeface="DM Sans Bold"/>
              </a:rPr>
              <a:t>EXOVIVE™ LIFT: Nature’s finest, responsibly sourced ingredients</a:t>
            </a:r>
          </a:p>
          <a:p>
            <a:endParaRPr lang="en-US" sz="2500">
              <a:latin typeface="DM Sans Bold"/>
            </a:endParaRPr>
          </a:p>
        </p:txBody>
      </p:sp>
      <p:sp>
        <p:nvSpPr>
          <p:cNvPr id="16" name="ZoneTexte 4">
            <a:extLst>
              <a:ext uri="{FF2B5EF4-FFF2-40B4-BE49-F238E27FC236}">
                <a16:creationId xmlns:a16="http://schemas.microsoft.com/office/drawing/2014/main" id="{88AC069A-C07F-EF64-8A38-EE4635F527D7}"/>
              </a:ext>
            </a:extLst>
          </p:cNvPr>
          <p:cNvSpPr txBox="1"/>
          <p:nvPr/>
        </p:nvSpPr>
        <p:spPr>
          <a:xfrm>
            <a:off x="190526" y="867527"/>
            <a:ext cx="8622548"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High-performing blend of fruits, cultivated with care and tradition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100% organically grown and sourced from local Italian cooperatives</a:t>
            </a:r>
          </a:p>
          <a:p>
            <a:pPr>
              <a:defRPr/>
            </a:pPr>
            <a:r>
              <a:rPr lang="en-US" b="1">
                <a:solidFill>
                  <a:prstClr val="black"/>
                </a:solidFill>
                <a:latin typeface="DM Sans" pitchFamily="2" charset="77"/>
              </a:rPr>
              <a:t>Higher bioactive content than in products from conventional agriculture</a:t>
            </a:r>
            <a:endParaRPr lang="en-CH"/>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CaixaDeTexto 16">
            <a:extLst>
              <a:ext uri="{FF2B5EF4-FFF2-40B4-BE49-F238E27FC236}">
                <a16:creationId xmlns:a16="http://schemas.microsoft.com/office/drawing/2014/main" id="{61D2BFBA-C9FD-55BD-4515-7349F31730A5}"/>
              </a:ext>
            </a:extLst>
          </p:cNvPr>
          <p:cNvSpPr txBox="1"/>
          <p:nvPr/>
        </p:nvSpPr>
        <p:spPr>
          <a:xfrm>
            <a:off x="365167" y="4258472"/>
            <a:ext cx="3152144" cy="1200329"/>
          </a:xfrm>
          <a:prstGeom prst="rect">
            <a:avLst/>
          </a:prstGeom>
          <a:noFill/>
        </p:spPr>
        <p:txBody>
          <a:bodyPr wrap="square">
            <a:spAutoFit/>
          </a:bodyPr>
          <a:lstStyle/>
          <a:p>
            <a:pPr>
              <a:spcBef>
                <a:spcPts val="500"/>
              </a:spcBef>
              <a:spcAft>
                <a:spcPts val="400"/>
              </a:spcAft>
              <a:defRPr/>
            </a:pPr>
            <a:r>
              <a:rPr lang="en-US" sz="1200" kern="0">
                <a:latin typeface="DM Sans" pitchFamily="2" charset="77"/>
              </a:rPr>
              <a:t>Sourced in South Tyrol, Gala variety, benefiting a special Alpine-mediterranean climate with sunny days, cool nights and mineral-rich soils that enhance the metabolites production (such as catechin, quercetin, phloretin,…).</a:t>
            </a:r>
          </a:p>
        </p:txBody>
      </p:sp>
      <p:sp>
        <p:nvSpPr>
          <p:cNvPr id="30" name="CaixaDeTexto 29">
            <a:extLst>
              <a:ext uri="{FF2B5EF4-FFF2-40B4-BE49-F238E27FC236}">
                <a16:creationId xmlns:a16="http://schemas.microsoft.com/office/drawing/2014/main" id="{4E2BDF03-39F0-3E1F-C843-D17F4C90617A}"/>
              </a:ext>
            </a:extLst>
          </p:cNvPr>
          <p:cNvSpPr txBox="1"/>
          <p:nvPr/>
        </p:nvSpPr>
        <p:spPr>
          <a:xfrm>
            <a:off x="4342992" y="4258472"/>
            <a:ext cx="3520204" cy="1569660"/>
          </a:xfrm>
          <a:prstGeom prst="rect">
            <a:avLst/>
          </a:prstGeom>
          <a:noFill/>
        </p:spPr>
        <p:txBody>
          <a:bodyPr wrap="square">
            <a:spAutoFit/>
          </a:bodyPr>
          <a:lstStyle/>
          <a:p>
            <a:pPr marL="0" lvl="1">
              <a:defRPr/>
            </a:pPr>
            <a:r>
              <a:rPr lang="en-US" sz="1200" kern="0">
                <a:solidFill>
                  <a:prstClr val="black"/>
                </a:solidFill>
                <a:latin typeface="DM Sans" pitchFamily="2" charset="77"/>
              </a:rPr>
              <a:t>Sourced in Calabria, grown under an ideal mediterranean climate, Calabria's soil is rich in organic matter and contains essential minerals like magnesium, calcium, and potassium, which contribute to the high quality and intense flavor of the fruit. The fruit is rich in vitamin C, antioxidants, and fiber. Harvesting happens between September and May. </a:t>
            </a:r>
          </a:p>
        </p:txBody>
      </p:sp>
      <p:cxnSp>
        <p:nvCxnSpPr>
          <p:cNvPr id="33" name="Conector Reto 32">
            <a:extLst>
              <a:ext uri="{FF2B5EF4-FFF2-40B4-BE49-F238E27FC236}">
                <a16:creationId xmlns:a16="http://schemas.microsoft.com/office/drawing/2014/main" id="{738F9752-8DE8-893E-24F9-48856A6CC142}"/>
              </a:ext>
            </a:extLst>
          </p:cNvPr>
          <p:cNvCxnSpPr>
            <a:cxnSpLocks/>
          </p:cNvCxnSpPr>
          <p:nvPr/>
        </p:nvCxnSpPr>
        <p:spPr>
          <a:xfrm>
            <a:off x="4222575"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ector Reto 33">
            <a:extLst>
              <a:ext uri="{FF2B5EF4-FFF2-40B4-BE49-F238E27FC236}">
                <a16:creationId xmlns:a16="http://schemas.microsoft.com/office/drawing/2014/main" id="{3A016755-985D-1489-EA6D-B0CE5201B639}"/>
              </a:ext>
            </a:extLst>
          </p:cNvPr>
          <p:cNvCxnSpPr>
            <a:cxnSpLocks/>
          </p:cNvCxnSpPr>
          <p:nvPr/>
        </p:nvCxnSpPr>
        <p:spPr>
          <a:xfrm>
            <a:off x="8121195"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CaixaDeTexto 34">
            <a:extLst>
              <a:ext uri="{FF2B5EF4-FFF2-40B4-BE49-F238E27FC236}">
                <a16:creationId xmlns:a16="http://schemas.microsoft.com/office/drawing/2014/main" id="{7546B1E1-6BCB-D308-9DFF-E43750E3A462}"/>
              </a:ext>
            </a:extLst>
          </p:cNvPr>
          <p:cNvSpPr txBox="1"/>
          <p:nvPr/>
        </p:nvSpPr>
        <p:spPr>
          <a:xfrm>
            <a:off x="8241610" y="4258472"/>
            <a:ext cx="3520205" cy="1754326"/>
          </a:xfrm>
          <a:prstGeom prst="rect">
            <a:avLst/>
          </a:prstGeom>
          <a:noFill/>
        </p:spPr>
        <p:txBody>
          <a:bodyPr wrap="square">
            <a:spAutoFit/>
          </a:bodyPr>
          <a:lstStyle/>
          <a:p>
            <a:r>
              <a:rPr lang="en-US" sz="1200" kern="0">
                <a:solidFill>
                  <a:prstClr val="black"/>
                </a:solidFill>
                <a:latin typeface="DM Sans" pitchFamily="2" charset="77"/>
              </a:rPr>
              <a:t>Sourced in Sicily, Formosa and Solo varieties, the paradise for the fruits, with an island’s warm and sunny climate which favors optimal ripening. The soil used is primarily rocky, which is beneficial as it helps maintain a cool temperature in the summer and warmth during the winter. The cut grass is left on the soil, eliminating the need for added fertilizer. Rich in lycopene, papain, vitamin A,…</a:t>
            </a:r>
            <a:endParaRPr lang="en-US" sz="1200"/>
          </a:p>
        </p:txBody>
      </p:sp>
      <p:sp>
        <p:nvSpPr>
          <p:cNvPr id="36" name="CaixaDeTexto 35">
            <a:extLst>
              <a:ext uri="{FF2B5EF4-FFF2-40B4-BE49-F238E27FC236}">
                <a16:creationId xmlns:a16="http://schemas.microsoft.com/office/drawing/2014/main" id="{22E617D4-BDFA-357A-316C-8BF1FD7520DF}"/>
              </a:ext>
            </a:extLst>
          </p:cNvPr>
          <p:cNvSpPr txBox="1"/>
          <p:nvPr/>
        </p:nvSpPr>
        <p:spPr>
          <a:xfrm>
            <a:off x="394068" y="3674147"/>
            <a:ext cx="2623670" cy="400110"/>
          </a:xfrm>
          <a:prstGeom prst="rect">
            <a:avLst/>
          </a:prstGeom>
          <a:noFill/>
        </p:spPr>
        <p:txBody>
          <a:bodyPr wrap="square">
            <a:spAutoFit/>
          </a:bodyPr>
          <a:lstStyle/>
          <a:p>
            <a:r>
              <a:rPr lang="pt-BR" sz="2000" b="1" i="0">
                <a:solidFill>
                  <a:schemeClr val="bg1"/>
                </a:solidFill>
                <a:effectLst/>
                <a:latin typeface="DM Sans 14pt" pitchFamily="2" charset="77"/>
              </a:rPr>
              <a:t>Alpine Apple</a:t>
            </a:r>
            <a:endParaRPr lang="en-US" sz="2000" b="1">
              <a:solidFill>
                <a:schemeClr val="bg1"/>
              </a:solidFill>
            </a:endParaRPr>
          </a:p>
        </p:txBody>
      </p:sp>
      <p:sp>
        <p:nvSpPr>
          <p:cNvPr id="37" name="CaixaDeTexto 36">
            <a:extLst>
              <a:ext uri="{FF2B5EF4-FFF2-40B4-BE49-F238E27FC236}">
                <a16:creationId xmlns:a16="http://schemas.microsoft.com/office/drawing/2014/main" id="{C88CE492-AD30-DADB-5B02-FA82800EE6A1}"/>
              </a:ext>
            </a:extLst>
          </p:cNvPr>
          <p:cNvSpPr txBox="1"/>
          <p:nvPr/>
        </p:nvSpPr>
        <p:spPr>
          <a:xfrm>
            <a:off x="4260673" y="3674147"/>
            <a:ext cx="3166201" cy="400110"/>
          </a:xfrm>
          <a:prstGeom prst="rect">
            <a:avLst/>
          </a:prstGeom>
          <a:noFill/>
        </p:spPr>
        <p:txBody>
          <a:bodyPr wrap="square">
            <a:spAutoFit/>
          </a:bodyPr>
          <a:lstStyle/>
          <a:p>
            <a:r>
              <a:rPr lang="pt-BR" sz="2000" b="1">
                <a:solidFill>
                  <a:schemeClr val="bg1"/>
                </a:solidFill>
                <a:latin typeface="DM Sans 14pt" pitchFamily="2" charset="77"/>
              </a:rPr>
              <a:t>Mediterranean T</a:t>
            </a:r>
            <a:r>
              <a:rPr lang="pt-BR" sz="2000" b="1" i="0">
                <a:solidFill>
                  <a:schemeClr val="bg1"/>
                </a:solidFill>
                <a:effectLst/>
                <a:latin typeface="DM Sans 14pt" pitchFamily="2" charset="77"/>
              </a:rPr>
              <a:t>angerin</a:t>
            </a:r>
            <a:endParaRPr lang="en-US" sz="2000" b="1">
              <a:solidFill>
                <a:schemeClr val="bg1"/>
              </a:solidFill>
            </a:endParaRPr>
          </a:p>
        </p:txBody>
      </p:sp>
      <p:sp>
        <p:nvSpPr>
          <p:cNvPr id="38" name="CaixaDeTexto 37">
            <a:extLst>
              <a:ext uri="{FF2B5EF4-FFF2-40B4-BE49-F238E27FC236}">
                <a16:creationId xmlns:a16="http://schemas.microsoft.com/office/drawing/2014/main" id="{608A2FE2-4D19-9C94-9BB9-E5D9609FF7BC}"/>
              </a:ext>
            </a:extLst>
          </p:cNvPr>
          <p:cNvSpPr txBox="1"/>
          <p:nvPr/>
        </p:nvSpPr>
        <p:spPr>
          <a:xfrm>
            <a:off x="8140343" y="3674147"/>
            <a:ext cx="2623670" cy="400110"/>
          </a:xfrm>
          <a:prstGeom prst="rect">
            <a:avLst/>
          </a:prstGeom>
          <a:noFill/>
        </p:spPr>
        <p:txBody>
          <a:bodyPr wrap="square">
            <a:spAutoFit/>
          </a:bodyPr>
          <a:lstStyle/>
          <a:p>
            <a:r>
              <a:rPr lang="pt-BR" sz="2000" b="1">
                <a:solidFill>
                  <a:schemeClr val="bg1"/>
                </a:solidFill>
                <a:latin typeface="DM Sans 14pt" pitchFamily="2" charset="77"/>
              </a:rPr>
              <a:t>Sicilian Papaya</a:t>
            </a:r>
            <a:endParaRPr lang="en-US" sz="2000" b="1">
              <a:solidFill>
                <a:schemeClr val="bg1"/>
              </a:solidFill>
            </a:endParaRPr>
          </a:p>
        </p:txBody>
      </p:sp>
      <p:cxnSp>
        <p:nvCxnSpPr>
          <p:cNvPr id="6" name="Conector Reto 32">
            <a:extLst>
              <a:ext uri="{FF2B5EF4-FFF2-40B4-BE49-F238E27FC236}">
                <a16:creationId xmlns:a16="http://schemas.microsoft.com/office/drawing/2014/main" id="{EF4C2CA4-5712-9D7C-6AAD-435BDB258C77}"/>
              </a:ext>
            </a:extLst>
          </p:cNvPr>
          <p:cNvCxnSpPr>
            <a:cxnSpLocks/>
          </p:cNvCxnSpPr>
          <p:nvPr/>
        </p:nvCxnSpPr>
        <p:spPr>
          <a:xfrm>
            <a:off x="302400"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A68C694-6F5C-8A84-1E2B-6BDA7CB8AF54}"/>
              </a:ext>
            </a:extLst>
          </p:cNvPr>
          <p:cNvSpPr txBox="1">
            <a:spLocks/>
          </p:cNvSpPr>
          <p:nvPr/>
        </p:nvSpPr>
        <p:spPr>
          <a:xfrm>
            <a:off x="302400" y="6450806"/>
            <a:ext cx="1040625" cy="109061"/>
          </a:xfrm>
          <a:prstGeom prst="rect">
            <a:avLst/>
          </a:prstGeo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prstClr val="black"/>
                </a:solidFill>
                <a:latin typeface="DM Sans" pitchFamily="2" charset="77"/>
              </a:rPr>
              <a:pPr>
                <a:defRPr/>
              </a:pPr>
              <a:t>23</a:t>
            </a:fld>
            <a:endParaRPr lang="en-GB" sz="1300">
              <a:solidFill>
                <a:prstClr val="black"/>
              </a:solidFill>
              <a:latin typeface="DM Sans" pitchFamily="2" charset="77"/>
            </a:endParaRPr>
          </a:p>
        </p:txBody>
      </p:sp>
    </p:spTree>
    <p:extLst>
      <p:ext uri="{BB962C8B-B14F-4D97-AF65-F5344CB8AC3E}">
        <p14:creationId xmlns:p14="http://schemas.microsoft.com/office/powerpoint/2010/main" val="3560761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A6D8E26-ECDD-CBE8-1E40-26C98E72FF62}"/>
              </a:ext>
            </a:extLst>
          </p:cNvPr>
          <p:cNvSpPr>
            <a:spLocks noGrp="1"/>
          </p:cNvSpPr>
          <p:nvPr>
            <p:ph type="pic" sz="quarter" idx="22"/>
          </p:nvPr>
        </p:nvSpPr>
        <p:spPr/>
        <p:txBody>
          <a:bodyPr/>
          <a:lstStyle/>
          <a:p>
            <a:endParaRPr lang="en-US"/>
          </a:p>
        </p:txBody>
      </p:sp>
      <p:sp>
        <p:nvSpPr>
          <p:cNvPr id="11" name="Slide Number Placeholder 10">
            <a:extLst>
              <a:ext uri="{FF2B5EF4-FFF2-40B4-BE49-F238E27FC236}">
                <a16:creationId xmlns:a16="http://schemas.microsoft.com/office/drawing/2014/main" id="{3BD4B397-7F0C-ADE5-8034-3EE50F3B4E5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2" name="Image 0" descr="https://pitch-assets-ccb95893-de3f-4266-973c-20049231b248.s3.eu-west-1.amazonaws.com/504b0fe1-6d88-4aa6-9947-7bd187144d3f?pitch-bytes=3853907&amp;pitch-content-type=image%2Fjpeg">
            <a:extLst>
              <a:ext uri="{FF2B5EF4-FFF2-40B4-BE49-F238E27FC236}">
                <a16:creationId xmlns:a16="http://schemas.microsoft.com/office/drawing/2014/main" id="{497DFA4D-6C4D-375E-8145-E342DCB9519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160815" y="2864"/>
            <a:ext cx="6026259" cy="6855136"/>
          </a:xfrm>
          <a:prstGeom prst="rect">
            <a:avLst/>
          </a:prstGeom>
        </p:spPr>
      </p:pic>
      <p:sp>
        <p:nvSpPr>
          <p:cNvPr id="33" name="TextBox 32">
            <a:extLst>
              <a:ext uri="{FF2B5EF4-FFF2-40B4-BE49-F238E27FC236}">
                <a16:creationId xmlns:a16="http://schemas.microsoft.com/office/drawing/2014/main" id="{6EC07F41-A0DF-6630-9989-67E73422FA74}"/>
              </a:ext>
            </a:extLst>
          </p:cNvPr>
          <p:cNvSpPr txBox="1"/>
          <p:nvPr/>
        </p:nvSpPr>
        <p:spPr>
          <a:xfrm>
            <a:off x="302400" y="1377737"/>
            <a:ext cx="5728786"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Two main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1. Secondary metabolites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Unique blend of actives, efficiently delivered into target skin cells for enhanced biological activity: enzymatic &amp; non-enzymatic antioxidants, phenolic compounds, flavonoids and ATP (important to provide energy for radical scavenging mechanisms), leading to antioxidant activity/reduction of inflammatory mediators/ protein expression.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2. miRNAs, genetic instructions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Aptos" panose="020B0004020202020204" pitchFamily="34" charset="0"/>
                <a:cs typeface="Times New Roman" panose="02020603050405020304" pitchFamily="18" charset="0"/>
              </a:rPr>
              <a:t>S</a:t>
            </a:r>
            <a:r>
              <a:rPr kumimoji="0" lang="en-US" sz="1600" b="0" i="0" u="none" strike="noStrike" kern="1200" cap="none" spc="0" normalizeH="0" baseline="0" noProof="0">
                <a:ln>
                  <a:noFill/>
                </a:ln>
                <a:solidFill>
                  <a:prstClr val="black"/>
                </a:solidFill>
                <a:effectLst/>
                <a:uLnTx/>
                <a:uFillTx/>
                <a:latin typeface="DM Sans"/>
                <a:ea typeface="+mn-ea"/>
                <a:cs typeface="+mn-cs"/>
              </a:rPr>
              <a:t>hort non-coded RNA molecules, fine-tuning how genes are expressed, natural switches for cell behavior. In skin biology, they orchestrate regeneration, barrier integrity, inflammation control, and extracellular matrix remodeling key processes defining healthy, youthful skin.</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
        <p:nvSpPr>
          <p:cNvPr id="34" name="Title 1">
            <a:extLst>
              <a:ext uri="{FF2B5EF4-FFF2-40B4-BE49-F238E27FC236}">
                <a16:creationId xmlns:a16="http://schemas.microsoft.com/office/drawing/2014/main" id="{1476876D-7220-3319-FAF1-AE4C420AA140}"/>
              </a:ext>
            </a:extLst>
          </p:cNvPr>
          <p:cNvSpPr>
            <a:spLocks noGrp="1"/>
          </p:cNvSpPr>
          <p:nvPr>
            <p:ph type="title"/>
          </p:nvPr>
        </p:nvSpPr>
        <p:spPr>
          <a:xfrm>
            <a:off x="302400" y="302400"/>
            <a:ext cx="10515600" cy="351315"/>
          </a:xfrm>
        </p:spPr>
        <p:txBody>
          <a:bodyPr/>
          <a:lstStyle/>
          <a:p>
            <a:pPr>
              <a:spcBef>
                <a:spcPts val="0"/>
              </a:spcBef>
              <a:spcAft>
                <a:spcPts val="599"/>
              </a:spcAft>
              <a:buClr>
                <a:srgbClr val="0070C0"/>
              </a:buClr>
              <a:defRPr/>
            </a:pPr>
            <a:r>
              <a:rPr lang="en-US"/>
              <a:t>EXOVIVE™ LIFT</a:t>
            </a:r>
            <a:br>
              <a:rPr lang="en-US"/>
            </a:br>
            <a:r>
              <a:rPr lang="en-US"/>
              <a:t>Mode of action</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Tree>
    <p:extLst>
      <p:ext uri="{BB962C8B-B14F-4D97-AF65-F5344CB8AC3E}">
        <p14:creationId xmlns:p14="http://schemas.microsoft.com/office/powerpoint/2010/main" val="2884011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DC15A-BF71-3D63-6E76-FD775E74821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3EA284-AC11-A7EA-6FA6-2B62587D521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880AB67B-36FD-30F8-ACE3-0FF90ECAC1F9}"/>
              </a:ext>
            </a:extLst>
          </p:cNvPr>
          <p:cNvSpPr>
            <a:spLocks noGrp="1"/>
          </p:cNvSpPr>
          <p:nvPr>
            <p:ph type="title"/>
          </p:nvPr>
        </p:nvSpPr>
        <p:spPr/>
        <p:txBody>
          <a:bodyPr/>
          <a:lstStyle/>
          <a:p>
            <a:pPr>
              <a:spcBef>
                <a:spcPts val="0"/>
              </a:spcBef>
              <a:spcAft>
                <a:spcPts val="599"/>
              </a:spcAft>
              <a:buClr>
                <a:srgbClr val="0070C0"/>
              </a:buClr>
              <a:defRPr/>
            </a:pPr>
            <a:r>
              <a:rPr lang="en-US"/>
              <a:t>EXOVIVE™ LIFT</a:t>
            </a:r>
            <a:br>
              <a:rPr lang="en-US"/>
            </a:br>
            <a:r>
              <a:rPr lang="en-US"/>
              <a:t>Characterization </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8" name="TextBox 7">
            <a:extLst>
              <a:ext uri="{FF2B5EF4-FFF2-40B4-BE49-F238E27FC236}">
                <a16:creationId xmlns:a16="http://schemas.microsoft.com/office/drawing/2014/main" id="{702FF509-B9E4-5251-1E0A-321B315C688E}"/>
              </a:ext>
            </a:extLst>
          </p:cNvPr>
          <p:cNvSpPr txBox="1"/>
          <p:nvPr/>
        </p:nvSpPr>
        <p:spPr>
          <a:xfrm>
            <a:off x="302400" y="1169393"/>
            <a:ext cx="9405271" cy="21544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Composition of main compounds: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Maltodextrin 70.7%  / Plant-derived Exosome extract 29.3%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Sugars</a:t>
            </a: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 Fructose, Glucose, Sucrose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Proteins and peptides </a:t>
            </a: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(after hydrolysis 19 amino acids out of 20 have been identified, proline and asparagine the most abundant, cysteine absent)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Lipids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miRNAs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Secondary metabolites </a:t>
            </a:r>
            <a:r>
              <a:rPr kumimoji="0" lang="en-US" sz="1400" i="0" u="none" strike="noStrike" kern="1200" cap="none" spc="0" normalizeH="0" baseline="0" noProof="0" dirty="0">
                <a:ln>
                  <a:noFill/>
                </a:ln>
                <a:solidFill>
                  <a:prstClr val="black"/>
                </a:solidFill>
                <a:effectLst/>
                <a:uLnTx/>
                <a:uFillTx/>
                <a:latin typeface="DM Sans" pitchFamily="2" charset="77"/>
                <a:ea typeface="+mn-ea"/>
                <a:cs typeface="+mn-cs"/>
              </a:rPr>
              <a:t>(as per table, with several skin benefits** such as antioxidant (NRF2 pathway), anti-inflammatory (TNF-</a:t>
            </a:r>
            <a:r>
              <a:rPr kumimoji="0" lang="el-GR" sz="140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α</a:t>
            </a:r>
            <a:r>
              <a:rPr kumimoji="0" lang="en-US" sz="1400" i="0" u="none" strike="noStrike" kern="1200" cap="none" spc="0" normalizeH="0" baseline="0" noProof="0" dirty="0">
                <a:ln>
                  <a:noFill/>
                </a:ln>
                <a:solidFill>
                  <a:prstClr val="black"/>
                </a:solidFill>
                <a:effectLst/>
                <a:uLnTx/>
                <a:uFillTx/>
                <a:latin typeface="DM Sans" pitchFamily="2" charset="77"/>
                <a:ea typeface="+mn-ea"/>
                <a:cs typeface="+mn-cs"/>
              </a:rPr>
              <a:t>, IL6 inhibitors), protection against UV damage, wound healing, reducing signs of aging)</a:t>
            </a:r>
          </a:p>
        </p:txBody>
      </p:sp>
      <p:graphicFrame>
        <p:nvGraphicFramePr>
          <p:cNvPr id="12" name="Table 11">
            <a:extLst>
              <a:ext uri="{FF2B5EF4-FFF2-40B4-BE49-F238E27FC236}">
                <a16:creationId xmlns:a16="http://schemas.microsoft.com/office/drawing/2014/main" id="{6C5AE309-E151-D709-AB64-D43A126E1D4F}"/>
              </a:ext>
            </a:extLst>
          </p:cNvPr>
          <p:cNvGraphicFramePr>
            <a:graphicFrameLocks noGrp="1"/>
          </p:cNvGraphicFramePr>
          <p:nvPr>
            <p:extLst>
              <p:ext uri="{D42A27DB-BD31-4B8C-83A1-F6EECF244321}">
                <p14:modId xmlns:p14="http://schemas.microsoft.com/office/powerpoint/2010/main" val="3499045722"/>
              </p:ext>
            </p:extLst>
          </p:nvPr>
        </p:nvGraphicFramePr>
        <p:xfrm>
          <a:off x="588722" y="3429000"/>
          <a:ext cx="8705590" cy="2519680"/>
        </p:xfrm>
        <a:graphic>
          <a:graphicData uri="http://schemas.openxmlformats.org/drawingml/2006/table">
            <a:tbl>
              <a:tblPr firstRow="1" bandRow="1">
                <a:tableStyleId>{5C22544A-7EE6-4342-B048-85BDC9FD1C3A}</a:tableStyleId>
              </a:tblPr>
              <a:tblGrid>
                <a:gridCol w="4352795">
                  <a:extLst>
                    <a:ext uri="{9D8B030D-6E8A-4147-A177-3AD203B41FA5}">
                      <a16:colId xmlns:a16="http://schemas.microsoft.com/office/drawing/2014/main" val="2352792966"/>
                    </a:ext>
                  </a:extLst>
                </a:gridCol>
                <a:gridCol w="4352795">
                  <a:extLst>
                    <a:ext uri="{9D8B030D-6E8A-4147-A177-3AD203B41FA5}">
                      <a16:colId xmlns:a16="http://schemas.microsoft.com/office/drawing/2014/main" val="3467122457"/>
                    </a:ext>
                  </a:extLst>
                </a:gridCol>
              </a:tblGrid>
              <a:tr h="370840">
                <a:tc gridSpan="2">
                  <a:txBody>
                    <a:bodyPr/>
                    <a:lstStyle/>
                    <a:p>
                      <a:pPr algn="ctr"/>
                      <a:r>
                        <a:rPr lang="en-US" sz="1400" b="0"/>
                        <a:t>Secondary metabolites</a:t>
                      </a:r>
                      <a:endParaRPr lang="en-CH" sz="1400" b="0"/>
                    </a:p>
                  </a:txBody>
                  <a:tcPr anchor="ctr">
                    <a:solidFill>
                      <a:srgbClr val="994F00"/>
                    </a:solidFill>
                  </a:tcPr>
                </a:tc>
                <a:tc hMerge="1">
                  <a:txBody>
                    <a:bodyPr/>
                    <a:lstStyle/>
                    <a:p>
                      <a:endParaRPr lang="en-CH" sz="1000"/>
                    </a:p>
                  </a:txBody>
                  <a:tcPr>
                    <a:solidFill>
                      <a:srgbClr val="89C7E8"/>
                    </a:solidFill>
                  </a:tcPr>
                </a:tc>
                <a:extLst>
                  <a:ext uri="{0D108BD9-81ED-4DB2-BD59-A6C34878D82A}">
                    <a16:rowId xmlns:a16="http://schemas.microsoft.com/office/drawing/2014/main" val="4218806954"/>
                  </a:ext>
                </a:extLst>
              </a:tr>
              <a:tr h="370840">
                <a:tc>
                  <a:txBody>
                    <a:bodyPr/>
                    <a:lstStyle/>
                    <a:p>
                      <a:r>
                        <a:rPr lang="en-US" sz="1400" b="0">
                          <a:solidFill>
                            <a:schemeClr val="bg1"/>
                          </a:solidFill>
                        </a:rPr>
                        <a:t>Flavonoids</a:t>
                      </a:r>
                      <a:endParaRPr lang="en-CH" sz="1400" b="0">
                        <a:solidFill>
                          <a:schemeClr val="bg1"/>
                        </a:solidFill>
                      </a:endParaRPr>
                    </a:p>
                  </a:txBody>
                  <a:tcPr anchor="ctr">
                    <a:solidFill>
                      <a:srgbClr val="CC7414"/>
                    </a:solidFill>
                  </a:tcPr>
                </a:tc>
                <a:tc>
                  <a:txBody>
                    <a:bodyPr/>
                    <a:lstStyle/>
                    <a:p>
                      <a:r>
                        <a:rPr lang="en-US" sz="1400" b="0" err="1">
                          <a:solidFill>
                            <a:schemeClr val="bg1"/>
                          </a:solidFill>
                        </a:rPr>
                        <a:t>Nairutin</a:t>
                      </a:r>
                      <a:r>
                        <a:rPr lang="en-US" sz="1400" b="0">
                          <a:solidFill>
                            <a:schemeClr val="bg1"/>
                          </a:solidFill>
                        </a:rPr>
                        <a:t>, Hesperidin, </a:t>
                      </a:r>
                      <a:r>
                        <a:rPr lang="en-US" sz="1400" b="0" err="1">
                          <a:solidFill>
                            <a:schemeClr val="bg1"/>
                          </a:solidFill>
                        </a:rPr>
                        <a:t>Phloridzin</a:t>
                      </a:r>
                      <a:r>
                        <a:rPr lang="en-US" sz="1400" b="0">
                          <a:solidFill>
                            <a:schemeClr val="bg1"/>
                          </a:solidFill>
                        </a:rPr>
                        <a:t>*, </a:t>
                      </a:r>
                      <a:r>
                        <a:rPr lang="en-US" sz="1400" b="0" err="1">
                          <a:solidFill>
                            <a:schemeClr val="bg1"/>
                          </a:solidFill>
                        </a:rPr>
                        <a:t>Naringetin</a:t>
                      </a:r>
                      <a:r>
                        <a:rPr lang="en-US" sz="1400" b="0">
                          <a:solidFill>
                            <a:schemeClr val="bg1"/>
                          </a:solidFill>
                        </a:rPr>
                        <a:t>,* </a:t>
                      </a:r>
                      <a:r>
                        <a:rPr lang="en-US" sz="1400" b="0" err="1">
                          <a:solidFill>
                            <a:schemeClr val="bg1"/>
                          </a:solidFill>
                        </a:rPr>
                        <a:t>Hesperetin</a:t>
                      </a:r>
                      <a:r>
                        <a:rPr lang="en-US" sz="1400" b="0">
                          <a:solidFill>
                            <a:schemeClr val="bg1"/>
                          </a:solidFill>
                        </a:rPr>
                        <a:t>*, </a:t>
                      </a:r>
                      <a:r>
                        <a:rPr lang="en-US" sz="1400" b="0" err="1">
                          <a:solidFill>
                            <a:schemeClr val="bg1"/>
                          </a:solidFill>
                        </a:rPr>
                        <a:t>Trilobatin</a:t>
                      </a:r>
                      <a:r>
                        <a:rPr lang="en-US" sz="1400" b="0">
                          <a:solidFill>
                            <a:schemeClr val="bg1"/>
                          </a:solidFill>
                        </a:rPr>
                        <a:t>*, </a:t>
                      </a:r>
                      <a:r>
                        <a:rPr lang="en-US" sz="1400" b="0" err="1">
                          <a:solidFill>
                            <a:schemeClr val="bg1"/>
                          </a:solidFill>
                        </a:rPr>
                        <a:t>Sinensetin</a:t>
                      </a:r>
                      <a:r>
                        <a:rPr lang="en-US" sz="1400" b="0">
                          <a:solidFill>
                            <a:schemeClr val="bg1"/>
                          </a:solidFill>
                        </a:rPr>
                        <a:t>*</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4279705706"/>
                  </a:ext>
                </a:extLst>
              </a:tr>
              <a:tr h="370840">
                <a:tc>
                  <a:txBody>
                    <a:bodyPr/>
                    <a:lstStyle/>
                    <a:p>
                      <a:r>
                        <a:rPr lang="en-US" sz="1400" b="0">
                          <a:solidFill>
                            <a:schemeClr val="tx1"/>
                          </a:solidFill>
                        </a:rPr>
                        <a:t>Triterpenoids</a:t>
                      </a:r>
                      <a:endParaRPr lang="en-CH" sz="1400" b="0">
                        <a:solidFill>
                          <a:schemeClr val="tx1"/>
                        </a:solidFill>
                      </a:endParaRPr>
                    </a:p>
                  </a:txBody>
                  <a:tcPr anchor="ctr">
                    <a:solidFill>
                      <a:srgbClr val="FDE8D8"/>
                    </a:solidFill>
                  </a:tcPr>
                </a:tc>
                <a:tc>
                  <a:txBody>
                    <a:bodyPr/>
                    <a:lstStyle/>
                    <a:p>
                      <a:r>
                        <a:rPr lang="en-US" sz="1400" b="0">
                          <a:solidFill>
                            <a:schemeClr val="tx1"/>
                          </a:solidFill>
                        </a:rPr>
                        <a:t>Limonin*, </a:t>
                      </a:r>
                      <a:r>
                        <a:rPr lang="en-US" sz="1400" b="0" err="1">
                          <a:solidFill>
                            <a:schemeClr val="tx1"/>
                          </a:solidFill>
                        </a:rPr>
                        <a:t>Nomilin</a:t>
                      </a:r>
                      <a:r>
                        <a:rPr lang="en-US" sz="1400" b="0">
                          <a:solidFill>
                            <a:schemeClr val="tx1"/>
                          </a:solidFill>
                        </a:rPr>
                        <a:t>*</a:t>
                      </a:r>
                      <a:endParaRPr lang="en-CH" sz="1400" b="0">
                        <a:solidFill>
                          <a:schemeClr val="tx1"/>
                        </a:solidFill>
                      </a:endParaRPr>
                    </a:p>
                  </a:txBody>
                  <a:tcPr anchor="ctr">
                    <a:solidFill>
                      <a:srgbClr val="FDE8D8"/>
                    </a:solidFill>
                  </a:tcPr>
                </a:tc>
                <a:extLst>
                  <a:ext uri="{0D108BD9-81ED-4DB2-BD59-A6C34878D82A}">
                    <a16:rowId xmlns:a16="http://schemas.microsoft.com/office/drawing/2014/main" val="1613255958"/>
                  </a:ext>
                </a:extLst>
              </a:tr>
              <a:tr h="370840">
                <a:tc>
                  <a:txBody>
                    <a:bodyPr/>
                    <a:lstStyle/>
                    <a:p>
                      <a:r>
                        <a:rPr lang="en-US" sz="1400" b="0">
                          <a:solidFill>
                            <a:schemeClr val="bg1"/>
                          </a:solidFill>
                        </a:rPr>
                        <a:t>Phenolic acids</a:t>
                      </a:r>
                      <a:endParaRPr lang="en-CH" sz="1400" b="0">
                        <a:solidFill>
                          <a:schemeClr val="bg1"/>
                        </a:solidFill>
                      </a:endParaRPr>
                    </a:p>
                  </a:txBody>
                  <a:tcPr anchor="ctr">
                    <a:solidFill>
                      <a:srgbClr val="CC7414"/>
                    </a:solidFill>
                  </a:tcPr>
                </a:tc>
                <a:tc>
                  <a:txBody>
                    <a:bodyPr/>
                    <a:lstStyle/>
                    <a:p>
                      <a:r>
                        <a:rPr lang="en-US" sz="1400" b="0">
                          <a:solidFill>
                            <a:schemeClr val="bg1"/>
                          </a:solidFill>
                        </a:rPr>
                        <a:t>Chlorogenic acid, </a:t>
                      </a:r>
                      <a:r>
                        <a:rPr lang="en-US" sz="1400" b="0" err="1">
                          <a:solidFill>
                            <a:schemeClr val="bg1"/>
                          </a:solidFill>
                        </a:rPr>
                        <a:t>Cryptochlorogenic</a:t>
                      </a:r>
                      <a:r>
                        <a:rPr lang="en-US" sz="1400" b="0">
                          <a:solidFill>
                            <a:schemeClr val="bg1"/>
                          </a:solidFill>
                        </a:rPr>
                        <a:t> acid</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2689185422"/>
                  </a:ext>
                </a:extLst>
              </a:tr>
              <a:tr h="370840">
                <a:tc>
                  <a:txBody>
                    <a:bodyPr/>
                    <a:lstStyle/>
                    <a:p>
                      <a:r>
                        <a:rPr lang="en-US" sz="1400" b="0">
                          <a:solidFill>
                            <a:schemeClr val="tx1"/>
                          </a:solidFill>
                        </a:rPr>
                        <a:t>Antioxidants</a:t>
                      </a:r>
                      <a:endParaRPr lang="en-CH" sz="1400" b="0">
                        <a:solidFill>
                          <a:schemeClr val="tx1"/>
                        </a:solidFill>
                      </a:endParaRPr>
                    </a:p>
                  </a:txBody>
                  <a:tcPr anchor="ctr">
                    <a:solidFill>
                      <a:srgbClr val="FDE8D8"/>
                    </a:solidFill>
                  </a:tcPr>
                </a:tc>
                <a:tc>
                  <a:txBody>
                    <a:bodyPr/>
                    <a:lstStyle/>
                    <a:p>
                      <a:r>
                        <a:rPr lang="en-US" sz="1400" b="0">
                          <a:solidFill>
                            <a:schemeClr val="tx1"/>
                          </a:solidFill>
                        </a:rPr>
                        <a:t>Ascorbic acid, Catalase, SOD-1, Glutathione, Melatonin</a:t>
                      </a:r>
                      <a:endParaRPr lang="en-CH" sz="1400" b="0">
                        <a:solidFill>
                          <a:schemeClr val="tx1"/>
                        </a:solidFill>
                      </a:endParaRPr>
                    </a:p>
                  </a:txBody>
                  <a:tcPr anchor="ctr">
                    <a:solidFill>
                      <a:srgbClr val="FDE8D8"/>
                    </a:solidFill>
                  </a:tcPr>
                </a:tc>
                <a:extLst>
                  <a:ext uri="{0D108BD9-81ED-4DB2-BD59-A6C34878D82A}">
                    <a16:rowId xmlns:a16="http://schemas.microsoft.com/office/drawing/2014/main" val="233029533"/>
                  </a:ext>
                </a:extLst>
              </a:tr>
              <a:tr h="370840">
                <a:tc>
                  <a:txBody>
                    <a:bodyPr/>
                    <a:lstStyle/>
                    <a:p>
                      <a:r>
                        <a:rPr lang="en-US" sz="1400" b="0">
                          <a:solidFill>
                            <a:schemeClr val="bg1"/>
                          </a:solidFill>
                        </a:rPr>
                        <a:t>Nucleotide</a:t>
                      </a:r>
                      <a:endParaRPr lang="en-CH" sz="1400" b="0">
                        <a:solidFill>
                          <a:schemeClr val="bg1"/>
                        </a:solidFill>
                      </a:endParaRPr>
                    </a:p>
                  </a:txBody>
                  <a:tcPr anchor="ctr">
                    <a:solidFill>
                      <a:srgbClr val="CC7414"/>
                    </a:solidFill>
                  </a:tcPr>
                </a:tc>
                <a:tc>
                  <a:txBody>
                    <a:bodyPr/>
                    <a:lstStyle/>
                    <a:p>
                      <a:r>
                        <a:rPr lang="en-US" sz="1400" b="0">
                          <a:solidFill>
                            <a:schemeClr val="bg1"/>
                          </a:solidFill>
                        </a:rPr>
                        <a:t>ATP</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2225913886"/>
                  </a:ext>
                </a:extLst>
              </a:tr>
            </a:tbl>
          </a:graphicData>
        </a:graphic>
      </p:graphicFrame>
      <p:pic>
        <p:nvPicPr>
          <p:cNvPr id="17" name="Picture 16">
            <a:extLst>
              <a:ext uri="{FF2B5EF4-FFF2-40B4-BE49-F238E27FC236}">
                <a16:creationId xmlns:a16="http://schemas.microsoft.com/office/drawing/2014/main" id="{EC1F44C1-973A-175E-63AD-C6BA1BA28E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927" y="-6132"/>
            <a:ext cx="1415440" cy="6272486"/>
          </a:xfrm>
          <a:prstGeom prst="rect">
            <a:avLst/>
          </a:prstGeom>
        </p:spPr>
      </p:pic>
      <p:sp>
        <p:nvSpPr>
          <p:cNvPr id="3" name="TextBox 2">
            <a:extLst>
              <a:ext uri="{FF2B5EF4-FFF2-40B4-BE49-F238E27FC236}">
                <a16:creationId xmlns:a16="http://schemas.microsoft.com/office/drawing/2014/main" id="{3AF18917-B711-055D-F3C5-FD6214802B02}"/>
              </a:ext>
            </a:extLst>
          </p:cNvPr>
          <p:cNvSpPr txBox="1"/>
          <p:nvPr/>
        </p:nvSpPr>
        <p:spPr>
          <a:xfrm>
            <a:off x="8142218" y="5984299"/>
            <a:ext cx="1314994" cy="215444"/>
          </a:xfrm>
          <a:prstGeom prst="rect">
            <a:avLst/>
          </a:prstGeom>
          <a:noFill/>
        </p:spPr>
        <p:txBody>
          <a:bodyPr wrap="square" rtlCol="0">
            <a:spAutoFit/>
          </a:bodyPr>
          <a:lstStyle/>
          <a:p>
            <a:r>
              <a:rPr lang="en-US" sz="800"/>
              <a:t>** Based on literature</a:t>
            </a:r>
            <a:endParaRPr lang="en-CH" sz="800"/>
          </a:p>
        </p:txBody>
      </p:sp>
      <p:sp>
        <p:nvSpPr>
          <p:cNvPr id="4" name="TextBox 3">
            <a:extLst>
              <a:ext uri="{FF2B5EF4-FFF2-40B4-BE49-F238E27FC236}">
                <a16:creationId xmlns:a16="http://schemas.microsoft.com/office/drawing/2014/main" id="{A703B832-6532-7264-440F-C73F23613BB5}"/>
              </a:ext>
            </a:extLst>
          </p:cNvPr>
          <p:cNvSpPr txBox="1"/>
          <p:nvPr/>
        </p:nvSpPr>
        <p:spPr>
          <a:xfrm>
            <a:off x="4941517" y="5984299"/>
            <a:ext cx="2926133" cy="215444"/>
          </a:xfrm>
          <a:prstGeom prst="rect">
            <a:avLst/>
          </a:prstGeom>
          <a:noFill/>
        </p:spPr>
        <p:txBody>
          <a:bodyPr wrap="square" rtlCol="0">
            <a:spAutoFit/>
          </a:bodyPr>
          <a:lstStyle/>
          <a:p>
            <a:r>
              <a:rPr lang="en-US" sz="800"/>
              <a:t>*: Proposed identification based on LC-MS-MS analysis</a:t>
            </a:r>
          </a:p>
        </p:txBody>
      </p:sp>
    </p:spTree>
    <p:extLst>
      <p:ext uri="{BB962C8B-B14F-4D97-AF65-F5344CB8AC3E}">
        <p14:creationId xmlns:p14="http://schemas.microsoft.com/office/powerpoint/2010/main" val="418152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88E2-C977-54BA-1DFA-85CC6C3885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310887-4522-2D45-DFFF-DB47DCEE0BB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1711D076-E136-0EDE-4421-786C294DB2B8}"/>
              </a:ext>
            </a:extLst>
          </p:cNvPr>
          <p:cNvSpPr>
            <a:spLocks noGrp="1"/>
          </p:cNvSpPr>
          <p:nvPr>
            <p:ph type="title"/>
          </p:nvPr>
        </p:nvSpPr>
        <p:spPr/>
        <p:txBody>
          <a:bodyPr/>
          <a:lstStyle/>
          <a:p>
            <a:pPr>
              <a:spcBef>
                <a:spcPts val="0"/>
              </a:spcBef>
              <a:spcAft>
                <a:spcPts val="599"/>
              </a:spcAft>
              <a:buClr>
                <a:srgbClr val="0070C0"/>
              </a:buClr>
              <a:defRPr/>
            </a:pPr>
            <a:r>
              <a:rPr lang="en-US"/>
              <a:t>49,000+ miRNAs identified in EXOVIVE™ LIFT</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77566956-98CB-5631-063C-579A0709918C}"/>
              </a:ext>
            </a:extLst>
          </p:cNvPr>
          <p:cNvSpPr txBox="1">
            <a:spLocks/>
          </p:cNvSpPr>
          <p:nvPr/>
        </p:nvSpPr>
        <p:spPr>
          <a:xfrm>
            <a:off x="302400" y="737313"/>
            <a:ext cx="11131954" cy="35131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kern="1200">
                <a:latin typeface="DM Sans" pitchFamily="2" charset="77"/>
              </a:rPr>
              <a:t>Playing an essential role in skin regeneration, skin barrier and the extracellular matrix</a:t>
            </a:r>
            <a:br>
              <a:rPr lang="en-US" sz="1400" kern="1200">
                <a:latin typeface="DM Sans" pitchFamily="2" charset="77"/>
              </a:rPr>
            </a:br>
            <a:endParaRPr lang="en-US" sz="1400"/>
          </a:p>
        </p:txBody>
      </p:sp>
      <p:sp>
        <p:nvSpPr>
          <p:cNvPr id="6" name="TextBox 5">
            <a:extLst>
              <a:ext uri="{FF2B5EF4-FFF2-40B4-BE49-F238E27FC236}">
                <a16:creationId xmlns:a16="http://schemas.microsoft.com/office/drawing/2014/main" id="{F775CD7F-93B4-9ABA-87CB-732377A433F0}"/>
              </a:ext>
            </a:extLst>
          </p:cNvPr>
          <p:cNvSpPr txBox="1"/>
          <p:nvPr/>
        </p:nvSpPr>
        <p:spPr>
          <a:xfrm>
            <a:off x="9980023" y="2859882"/>
            <a:ext cx="1454331" cy="830997"/>
          </a:xfrm>
          <a:prstGeom prst="rect">
            <a:avLst/>
          </a:prstGeom>
          <a:noFill/>
        </p:spPr>
        <p:txBody>
          <a:bodyPr wrap="square" rtlCol="0">
            <a:spAutoFit/>
          </a:bodyPr>
          <a:lstStyle/>
          <a:p>
            <a:r>
              <a:rPr lang="en-US" sz="1200">
                <a:solidFill>
                  <a:srgbClr val="994F00"/>
                </a:solidFill>
              </a:rPr>
              <a:t>Found in</a:t>
            </a:r>
          </a:p>
          <a:p>
            <a:r>
              <a:rPr lang="en-US" sz="1200">
                <a:solidFill>
                  <a:srgbClr val="994F00"/>
                </a:solidFill>
              </a:rPr>
              <a:t>1: Apple</a:t>
            </a:r>
          </a:p>
          <a:p>
            <a:r>
              <a:rPr lang="en-US" sz="1200">
                <a:solidFill>
                  <a:srgbClr val="994F00"/>
                </a:solidFill>
              </a:rPr>
              <a:t>2: Tangerine</a:t>
            </a:r>
          </a:p>
          <a:p>
            <a:r>
              <a:rPr lang="en-US" sz="1200">
                <a:solidFill>
                  <a:srgbClr val="994F00"/>
                </a:solidFill>
              </a:rPr>
              <a:t>3: Papaya</a:t>
            </a:r>
            <a:endParaRPr lang="en-CH" sz="1200">
              <a:solidFill>
                <a:srgbClr val="994F00"/>
              </a:solidFill>
            </a:endParaRPr>
          </a:p>
        </p:txBody>
      </p:sp>
      <p:sp>
        <p:nvSpPr>
          <p:cNvPr id="8" name="TextBox 7">
            <a:extLst>
              <a:ext uri="{FF2B5EF4-FFF2-40B4-BE49-F238E27FC236}">
                <a16:creationId xmlns:a16="http://schemas.microsoft.com/office/drawing/2014/main" id="{E97182C0-CF97-603D-4662-4AA8A720EA11}"/>
              </a:ext>
            </a:extLst>
          </p:cNvPr>
          <p:cNvSpPr txBox="1"/>
          <p:nvPr/>
        </p:nvSpPr>
        <p:spPr>
          <a:xfrm>
            <a:off x="3945412" y="6386323"/>
            <a:ext cx="5279797" cy="338554"/>
          </a:xfrm>
          <a:prstGeom prst="rect">
            <a:avLst/>
          </a:prstGeom>
          <a:noFill/>
        </p:spPr>
        <p:txBody>
          <a:bodyPr wrap="square" rtlCol="0">
            <a:spAutoFit/>
          </a:bodyPr>
          <a:lstStyle/>
          <a:p>
            <a:r>
              <a:rPr lang="en-US" sz="800"/>
              <a:t>Source: Sanchez-Romo D. et al., Identification of potential target genes in </a:t>
            </a:r>
            <a:r>
              <a:rPr lang="en-US" sz="800" i="1"/>
              <a:t>Homo sapiens</a:t>
            </a:r>
            <a:r>
              <a:rPr lang="en-US" sz="800"/>
              <a:t>, by miRNA of </a:t>
            </a:r>
            <a:r>
              <a:rPr lang="en-US" sz="800" i="1"/>
              <a:t>Triticum aestivum</a:t>
            </a:r>
            <a:r>
              <a:rPr lang="en-US" sz="800"/>
              <a:t>: A cross kingdom computational approach, Non-Coding RNA Research 2022, 7, 89-97</a:t>
            </a:r>
            <a:endParaRPr lang="en-CH" sz="800"/>
          </a:p>
        </p:txBody>
      </p:sp>
      <p:sp>
        <p:nvSpPr>
          <p:cNvPr id="9" name="TextBox 8">
            <a:extLst>
              <a:ext uri="{FF2B5EF4-FFF2-40B4-BE49-F238E27FC236}">
                <a16:creationId xmlns:a16="http://schemas.microsoft.com/office/drawing/2014/main" id="{D2383C48-6E6B-4FA8-8BDB-3EF2BDA3DA04}"/>
              </a:ext>
            </a:extLst>
          </p:cNvPr>
          <p:cNvSpPr txBox="1"/>
          <p:nvPr/>
        </p:nvSpPr>
        <p:spPr>
          <a:xfrm>
            <a:off x="232730" y="3758027"/>
            <a:ext cx="11201624" cy="2508379"/>
          </a:xfrm>
          <a:prstGeom prst="rect">
            <a:avLst/>
          </a:prstGeom>
          <a:noFill/>
        </p:spPr>
        <p:txBody>
          <a:bodyPr wrap="square">
            <a:spAutoFit/>
          </a:bodyPr>
          <a:lstStyle/>
          <a:p>
            <a:pPr>
              <a:buNone/>
            </a:pPr>
            <a:r>
              <a:rPr lang="en-US" sz="1400" b="1" i="1">
                <a:solidFill>
                  <a:srgbClr val="CC7414"/>
                </a:solidFill>
                <a:effectLst/>
                <a:ea typeface="Times New Roman" panose="02020603050405020304" pitchFamily="18" charset="0"/>
                <a:cs typeface="Aptos" panose="020B0004020202020204" pitchFamily="34" charset="0"/>
              </a:rPr>
              <a:t>Skin regeneration:</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like </a:t>
            </a:r>
            <a:r>
              <a:rPr lang="en-US" sz="1200" i="1">
                <a:effectLst/>
                <a:ea typeface="Times New Roman" panose="02020603050405020304" pitchFamily="18" charset="0"/>
                <a:cs typeface="Aptos" panose="020B0004020202020204" pitchFamily="34" charset="0"/>
              </a:rPr>
              <a:t>miRNA159, miRNA164,</a:t>
            </a:r>
            <a:r>
              <a:rPr lang="en-US" sz="1200">
                <a:effectLst/>
                <a:ea typeface="Times New Roman" panose="02020603050405020304" pitchFamily="18" charset="0"/>
                <a:cs typeface="Aptos" panose="020B0004020202020204" pitchFamily="34" charset="0"/>
              </a:rPr>
              <a:t> and </a:t>
            </a:r>
            <a:r>
              <a:rPr lang="en-US" sz="1200" i="1">
                <a:effectLst/>
                <a:ea typeface="Times New Roman" panose="02020603050405020304" pitchFamily="18" charset="0"/>
                <a:cs typeface="Aptos" panose="020B0004020202020204" pitchFamily="34" charset="0"/>
              </a:rPr>
              <a:t>miRNA171</a:t>
            </a:r>
            <a:r>
              <a:rPr lang="en-US" sz="1200">
                <a:effectLst/>
                <a:ea typeface="Times New Roman" panose="02020603050405020304" pitchFamily="18" charset="0"/>
                <a:cs typeface="Aptos" panose="020B0004020202020204" pitchFamily="34" charset="0"/>
              </a:rPr>
              <a:t> regulate growth factors and transcriptional co-regulators involved in </a:t>
            </a:r>
            <a:r>
              <a:rPr lang="en-US" sz="1200" b="1">
                <a:effectLst/>
                <a:ea typeface="Times New Roman" panose="02020603050405020304" pitchFamily="18" charset="0"/>
                <a:cs typeface="Aptos" panose="020B0004020202020204" pitchFamily="34" charset="0"/>
              </a:rPr>
              <a:t>fibroblast activation, collagen synthesis, and keratinocyte renewal</a:t>
            </a:r>
            <a:r>
              <a:rPr lang="en-US" sz="1200">
                <a:effectLst/>
                <a:ea typeface="Times New Roman" panose="02020603050405020304" pitchFamily="18" charset="0"/>
                <a:cs typeface="Aptos" panose="020B0004020202020204" pitchFamily="34" charset="0"/>
              </a:rPr>
              <a:t>. This supports </a:t>
            </a:r>
            <a:r>
              <a:rPr lang="en-US" sz="1200" b="1">
                <a:effectLst/>
                <a:ea typeface="Times New Roman" panose="02020603050405020304" pitchFamily="18" charset="0"/>
                <a:cs typeface="Aptos" panose="020B0004020202020204" pitchFamily="34" charset="0"/>
              </a:rPr>
              <a:t>smoother, denser</a:t>
            </a:r>
            <a:r>
              <a:rPr lang="en-US" sz="1200">
                <a:effectLst/>
                <a:ea typeface="Times New Roman" panose="02020603050405020304" pitchFamily="18" charset="0"/>
                <a:cs typeface="Aptos" panose="020B0004020202020204" pitchFamily="34" charset="0"/>
              </a:rPr>
              <a:t>, and </a:t>
            </a:r>
            <a:r>
              <a:rPr lang="en-US" sz="1200" b="1">
                <a:effectLst/>
                <a:ea typeface="Times New Roman" panose="02020603050405020304" pitchFamily="18" charset="0"/>
                <a:cs typeface="Aptos" panose="020B0004020202020204" pitchFamily="34" charset="0"/>
              </a:rPr>
              <a:t>more resilient skin</a:t>
            </a:r>
            <a:r>
              <a:rPr lang="en-US" sz="1200">
                <a:effectLst/>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spcAft>
                <a:spcPts val="300"/>
              </a:spcAft>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Barrier and immune modulation:</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Certain miRNAs (e.g., </a:t>
            </a:r>
            <a:r>
              <a:rPr lang="en-US" sz="1200" i="1">
                <a:effectLst/>
                <a:ea typeface="Times New Roman" panose="02020603050405020304" pitchFamily="18" charset="0"/>
                <a:cs typeface="Aptos" panose="020B0004020202020204" pitchFamily="34" charset="0"/>
              </a:rPr>
              <a:t>miRNA164, miRNA391, miRNA398</a:t>
            </a:r>
            <a:r>
              <a:rPr lang="en-US" sz="1200">
                <a:effectLst/>
                <a:ea typeface="Times New Roman" panose="02020603050405020304" pitchFamily="18" charset="0"/>
                <a:cs typeface="Aptos" panose="020B0004020202020204" pitchFamily="34" charset="0"/>
              </a:rPr>
              <a:t>) fine-tune immune and stress-related genes, </a:t>
            </a:r>
            <a:r>
              <a:rPr lang="en-US" sz="1200" b="1">
                <a:effectLst/>
                <a:ea typeface="Times New Roman" panose="02020603050405020304" pitchFamily="18" charset="0"/>
                <a:cs typeface="Aptos" panose="020B0004020202020204" pitchFamily="34" charset="0"/>
              </a:rPr>
              <a:t>balancing inflammatory cascades and autophagy</a:t>
            </a:r>
            <a:r>
              <a:rPr lang="en-US" sz="1200">
                <a:effectLst/>
                <a:ea typeface="Times New Roman" panose="02020603050405020304" pitchFamily="18" charset="0"/>
                <a:cs typeface="Aptos" panose="020B0004020202020204" pitchFamily="34" charset="0"/>
              </a:rPr>
              <a:t>. This </a:t>
            </a:r>
            <a:r>
              <a:rPr lang="en-US" sz="1200">
                <a:ea typeface="Times New Roman" panose="02020603050405020304" pitchFamily="18" charset="0"/>
                <a:cs typeface="Aptos" panose="020B0004020202020204" pitchFamily="34" charset="0"/>
              </a:rPr>
              <a:t>promotes </a:t>
            </a:r>
            <a:r>
              <a:rPr lang="en-US" sz="1200" b="1">
                <a:ea typeface="Times New Roman" panose="02020603050405020304" pitchFamily="18" charset="0"/>
                <a:cs typeface="Aptos" panose="020B0004020202020204" pitchFamily="34" charset="0"/>
              </a:rPr>
              <a:t>skin resilience</a:t>
            </a:r>
            <a:r>
              <a:rPr lang="en-US" sz="1200">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spcAft>
                <a:spcPts val="300"/>
              </a:spcAft>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Extra</a:t>
            </a:r>
            <a:r>
              <a:rPr lang="en-US" sz="1400" b="1" i="1">
                <a:solidFill>
                  <a:srgbClr val="CC7414"/>
                </a:solidFill>
                <a:ea typeface="Times New Roman" panose="02020603050405020304" pitchFamily="18" charset="0"/>
                <a:cs typeface="Aptos" panose="020B0004020202020204" pitchFamily="34" charset="0"/>
              </a:rPr>
              <a:t>c</a:t>
            </a:r>
            <a:r>
              <a:rPr lang="en-US" sz="1400" b="1" i="1">
                <a:solidFill>
                  <a:srgbClr val="CC7414"/>
                </a:solidFill>
                <a:effectLst/>
                <a:ea typeface="Times New Roman" panose="02020603050405020304" pitchFamily="18" charset="0"/>
                <a:cs typeface="Aptos" panose="020B0004020202020204" pitchFamily="34" charset="0"/>
              </a:rPr>
              <a:t>ellular matrix homeostasis:</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targeting </a:t>
            </a:r>
            <a:r>
              <a:rPr lang="en-US" sz="1200" i="1">
                <a:effectLst/>
                <a:ea typeface="Times New Roman" panose="02020603050405020304" pitchFamily="18" charset="0"/>
                <a:cs typeface="Aptos" panose="020B0004020202020204" pitchFamily="34" charset="0"/>
              </a:rPr>
              <a:t>FN1</a:t>
            </a:r>
            <a:r>
              <a:rPr lang="en-US" sz="1200">
                <a:effectLst/>
                <a:ea typeface="Times New Roman" panose="02020603050405020304" pitchFamily="18" charset="0"/>
                <a:cs typeface="Aptos" panose="020B0004020202020204" pitchFamily="34" charset="0"/>
              </a:rPr>
              <a:t> and glycosyltransferases </a:t>
            </a:r>
            <a:r>
              <a:rPr lang="en-US" sz="1200" b="1">
                <a:effectLst/>
                <a:ea typeface="Times New Roman" panose="02020603050405020304" pitchFamily="18" charset="0"/>
                <a:cs typeface="Aptos" panose="020B0004020202020204" pitchFamily="34" charset="0"/>
              </a:rPr>
              <a:t>sustain structural proteins </a:t>
            </a:r>
            <a:r>
              <a:rPr lang="en-US" sz="1200">
                <a:effectLst/>
                <a:ea typeface="Times New Roman" panose="02020603050405020304" pitchFamily="18" charset="0"/>
                <a:cs typeface="Aptos" panose="020B0004020202020204" pitchFamily="34" charset="0"/>
              </a:rPr>
              <a:t>like fibronectin and </a:t>
            </a:r>
            <a:r>
              <a:rPr lang="en-US" sz="1200" b="1">
                <a:effectLst/>
                <a:ea typeface="Times New Roman" panose="02020603050405020304" pitchFamily="18" charset="0"/>
                <a:cs typeface="Aptos" panose="020B0004020202020204" pitchFamily="34" charset="0"/>
              </a:rPr>
              <a:t>regulate matrix glycosylation</a:t>
            </a:r>
            <a:r>
              <a:rPr lang="en-US" sz="1200">
                <a:effectLst/>
                <a:ea typeface="Times New Roman" panose="02020603050405020304" pitchFamily="18" charset="0"/>
                <a:cs typeface="Aptos" panose="020B0004020202020204" pitchFamily="34" charset="0"/>
              </a:rPr>
              <a:t>, which contributes to </a:t>
            </a:r>
            <a:r>
              <a:rPr lang="en-US" sz="1200" b="1">
                <a:effectLst/>
                <a:ea typeface="Times New Roman" panose="02020603050405020304" pitchFamily="18" charset="0"/>
                <a:cs typeface="Aptos" panose="020B0004020202020204" pitchFamily="34" charset="0"/>
              </a:rPr>
              <a:t>elasticity, volume, and structural cohesion of the dermis</a:t>
            </a:r>
            <a:r>
              <a:rPr lang="en-US" sz="1200">
                <a:effectLst/>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Epigenetic renewal and longevity:</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like </a:t>
            </a:r>
            <a:r>
              <a:rPr lang="en-US" sz="1200" i="1">
                <a:effectLst/>
                <a:ea typeface="Times New Roman" panose="02020603050405020304" pitchFamily="18" charset="0"/>
                <a:cs typeface="Aptos" panose="020B0004020202020204" pitchFamily="34" charset="0"/>
              </a:rPr>
              <a:t>miRNA398</a:t>
            </a:r>
            <a:r>
              <a:rPr lang="en-US" sz="1200">
                <a:effectLst/>
                <a:ea typeface="Times New Roman" panose="02020603050405020304" pitchFamily="18" charset="0"/>
                <a:cs typeface="Aptos" panose="020B0004020202020204" pitchFamily="34" charset="0"/>
              </a:rPr>
              <a:t> influence </a:t>
            </a:r>
            <a:r>
              <a:rPr lang="en-US" sz="1200" b="1">
                <a:effectLst/>
                <a:ea typeface="Times New Roman" panose="02020603050405020304" pitchFamily="18" charset="0"/>
                <a:cs typeface="Aptos" panose="020B0004020202020204" pitchFamily="34" charset="0"/>
              </a:rPr>
              <a:t>epigenetic regulators </a:t>
            </a:r>
            <a:r>
              <a:rPr lang="en-US" sz="1200">
                <a:effectLst/>
                <a:ea typeface="Times New Roman" panose="02020603050405020304" pitchFamily="18" charset="0"/>
                <a:cs typeface="Aptos" panose="020B0004020202020204" pitchFamily="34" charset="0"/>
              </a:rPr>
              <a:t>supporting long-term cellular function and </a:t>
            </a:r>
            <a:r>
              <a:rPr lang="en-US" sz="1200" b="1">
                <a:effectLst/>
                <a:ea typeface="Times New Roman" panose="02020603050405020304" pitchFamily="18" charset="0"/>
                <a:cs typeface="Aptos" panose="020B0004020202020204" pitchFamily="34" charset="0"/>
              </a:rPr>
              <a:t>slowing senescence-related </a:t>
            </a:r>
            <a:r>
              <a:rPr lang="en-US" sz="1200">
                <a:effectLst/>
                <a:ea typeface="Times New Roman" panose="02020603050405020304" pitchFamily="18" charset="0"/>
                <a:cs typeface="Aptos" panose="020B0004020202020204" pitchFamily="34" charset="0"/>
              </a:rPr>
              <a:t>decline in fibroblast vitality. </a:t>
            </a:r>
            <a:r>
              <a:rPr lang="en-US" sz="1200" b="1">
                <a:ea typeface="Times New Roman" panose="02020603050405020304" pitchFamily="18" charset="0"/>
                <a:cs typeface="Aptos" panose="020B0004020202020204" pitchFamily="34" charset="0"/>
              </a:rPr>
              <a:t>Youthful looking skin for longer</a:t>
            </a:r>
            <a:endParaRPr lang="en-CH" sz="1200" b="1">
              <a:effectLst/>
              <a:ea typeface="Aptos" panose="020B0004020202020204" pitchFamily="34" charset="0"/>
              <a:cs typeface="Aptos" panose="020B0004020202020204" pitchFamily="34" charset="0"/>
            </a:endParaRPr>
          </a:p>
        </p:txBody>
      </p:sp>
      <p:graphicFrame>
        <p:nvGraphicFramePr>
          <p:cNvPr id="4" name="Table 3">
            <a:extLst>
              <a:ext uri="{FF2B5EF4-FFF2-40B4-BE49-F238E27FC236}">
                <a16:creationId xmlns:a16="http://schemas.microsoft.com/office/drawing/2014/main" id="{BE30F053-32AF-97F6-DC13-542778AD42DD}"/>
              </a:ext>
            </a:extLst>
          </p:cNvPr>
          <p:cNvGraphicFramePr>
            <a:graphicFrameLocks noGrp="1"/>
          </p:cNvGraphicFramePr>
          <p:nvPr>
            <p:extLst>
              <p:ext uri="{D42A27DB-BD31-4B8C-83A1-F6EECF244321}">
                <p14:modId xmlns:p14="http://schemas.microsoft.com/office/powerpoint/2010/main" val="3590765106"/>
              </p:ext>
            </p:extLst>
          </p:nvPr>
        </p:nvGraphicFramePr>
        <p:xfrm>
          <a:off x="302399" y="1302490"/>
          <a:ext cx="9555704" cy="2321241"/>
        </p:xfrm>
        <a:graphic>
          <a:graphicData uri="http://schemas.openxmlformats.org/drawingml/2006/table">
            <a:tbl>
              <a:tblPr firstRow="1" bandRow="1">
                <a:tableStyleId>{5C22544A-7EE6-4342-B048-85BDC9FD1C3A}</a:tableStyleId>
              </a:tblPr>
              <a:tblGrid>
                <a:gridCol w="1259552">
                  <a:extLst>
                    <a:ext uri="{9D8B030D-6E8A-4147-A177-3AD203B41FA5}">
                      <a16:colId xmlns:a16="http://schemas.microsoft.com/office/drawing/2014/main" val="3311636703"/>
                    </a:ext>
                  </a:extLst>
                </a:gridCol>
                <a:gridCol w="2130483">
                  <a:extLst>
                    <a:ext uri="{9D8B030D-6E8A-4147-A177-3AD203B41FA5}">
                      <a16:colId xmlns:a16="http://schemas.microsoft.com/office/drawing/2014/main" val="3473957735"/>
                    </a:ext>
                  </a:extLst>
                </a:gridCol>
                <a:gridCol w="2343387">
                  <a:extLst>
                    <a:ext uri="{9D8B030D-6E8A-4147-A177-3AD203B41FA5}">
                      <a16:colId xmlns:a16="http://schemas.microsoft.com/office/drawing/2014/main" val="1077885459"/>
                    </a:ext>
                  </a:extLst>
                </a:gridCol>
                <a:gridCol w="1911141">
                  <a:extLst>
                    <a:ext uri="{9D8B030D-6E8A-4147-A177-3AD203B41FA5}">
                      <a16:colId xmlns:a16="http://schemas.microsoft.com/office/drawing/2014/main" val="1558815049"/>
                    </a:ext>
                  </a:extLst>
                </a:gridCol>
                <a:gridCol w="1911141">
                  <a:extLst>
                    <a:ext uri="{9D8B030D-6E8A-4147-A177-3AD203B41FA5}">
                      <a16:colId xmlns:a16="http://schemas.microsoft.com/office/drawing/2014/main" val="3067179941"/>
                    </a:ext>
                  </a:extLst>
                </a:gridCol>
              </a:tblGrid>
              <a:tr h="445518">
                <a:tc>
                  <a:txBody>
                    <a:bodyPr/>
                    <a:lstStyle/>
                    <a:p>
                      <a:pPr algn="ctr"/>
                      <a:r>
                        <a:rPr lang="en-US" sz="1200" b="0"/>
                        <a:t>miRNAs</a:t>
                      </a:r>
                      <a:endParaRPr lang="en-CH" sz="1200" b="0"/>
                    </a:p>
                  </a:txBody>
                  <a:tcPr marL="78621" marR="78621" marT="39310" marB="39310" anchor="ctr">
                    <a:solidFill>
                      <a:srgbClr val="994F00"/>
                    </a:solidFill>
                  </a:tcPr>
                </a:tc>
                <a:tc>
                  <a:txBody>
                    <a:bodyPr/>
                    <a:lstStyle/>
                    <a:p>
                      <a:pPr algn="ctr"/>
                      <a:r>
                        <a:rPr lang="en-US" sz="1200" b="0"/>
                        <a:t>Skin regeneration</a:t>
                      </a:r>
                      <a:endParaRPr lang="en-CH" sz="1200" b="0"/>
                    </a:p>
                  </a:txBody>
                  <a:tcPr marL="78621" marR="78621" marT="39310" marB="39310" anchor="ctr">
                    <a:solidFill>
                      <a:srgbClr val="994F00"/>
                    </a:solidFill>
                  </a:tcPr>
                </a:tc>
                <a:tc>
                  <a:txBody>
                    <a:bodyPr/>
                    <a:lstStyle/>
                    <a:p>
                      <a:pPr algn="ctr"/>
                      <a:r>
                        <a:rPr lang="en-US" sz="1200" b="0"/>
                        <a:t>Skin barrier /immune/ inflammation</a:t>
                      </a:r>
                      <a:endParaRPr lang="en-CH" sz="1200" b="0"/>
                    </a:p>
                  </a:txBody>
                  <a:tcPr marL="78621" marR="78621" marT="39310" marB="39310" anchor="ctr">
                    <a:solidFill>
                      <a:srgbClr val="994F00"/>
                    </a:solidFill>
                  </a:tcPr>
                </a:tc>
                <a:tc>
                  <a:txBody>
                    <a:bodyPr/>
                    <a:lstStyle/>
                    <a:p>
                      <a:pPr algn="ctr"/>
                      <a:r>
                        <a:rPr lang="en-US" sz="1200" b="0"/>
                        <a:t>Extracellular Matrix</a:t>
                      </a:r>
                      <a:endParaRPr lang="en-CH" sz="1200" b="0"/>
                    </a:p>
                  </a:txBody>
                  <a:tcPr marL="78621" marR="78621" marT="39310" marB="39310" anchor="ctr">
                    <a:solidFill>
                      <a:srgbClr val="994F00"/>
                    </a:solidFill>
                  </a:tcPr>
                </a:tc>
                <a:tc>
                  <a:txBody>
                    <a:bodyPr/>
                    <a:lstStyle/>
                    <a:p>
                      <a:pPr algn="ctr"/>
                      <a:r>
                        <a:rPr lang="en-US" sz="1200" b="0"/>
                        <a:t>Epigenetic renewal</a:t>
                      </a:r>
                      <a:endParaRPr lang="en-CH" sz="1200" b="0"/>
                    </a:p>
                  </a:txBody>
                  <a:tcPr marL="78621" marR="78621" marT="39310" marB="39310" anchor="ctr">
                    <a:solidFill>
                      <a:srgbClr val="994F00"/>
                    </a:solidFill>
                  </a:tcPr>
                </a:tc>
                <a:extLst>
                  <a:ext uri="{0D108BD9-81ED-4DB2-BD59-A6C34878D82A}">
                    <a16:rowId xmlns:a16="http://schemas.microsoft.com/office/drawing/2014/main" val="4180539646"/>
                  </a:ext>
                </a:extLst>
              </a:tr>
              <a:tr h="262069">
                <a:tc>
                  <a:txBody>
                    <a:bodyPr/>
                    <a:lstStyle/>
                    <a:p>
                      <a:r>
                        <a:rPr lang="en-US" sz="1200" b="1"/>
                        <a:t>miRNA159 </a:t>
                      </a:r>
                      <a:r>
                        <a:rPr lang="en-US" sz="1200" b="1" baseline="30000"/>
                        <a:t>1,2</a:t>
                      </a:r>
                      <a:endParaRPr lang="en-CH" sz="1200" b="1"/>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473146605"/>
                  </a:ext>
                </a:extLst>
              </a:tr>
              <a:tr h="262069">
                <a:tc>
                  <a:txBody>
                    <a:bodyPr/>
                    <a:lstStyle/>
                    <a:p>
                      <a:r>
                        <a:rPr lang="en-US" sz="1200" b="1"/>
                        <a:t>miRNA164 </a:t>
                      </a:r>
                      <a:r>
                        <a:rPr lang="en-US" sz="1200" b="1" baseline="30000"/>
                        <a:t>1,2</a:t>
                      </a:r>
                      <a:endParaRPr lang="en-CH" sz="1200" b="1" baseline="30000"/>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b="1"/>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200"/>
                    </a:p>
                  </a:txBody>
                  <a:tcPr marL="78621" marR="78621" marT="39310" marB="39310" anchor="ctr">
                    <a:solidFill>
                      <a:srgbClr val="FDE8D8"/>
                    </a:solidFill>
                  </a:tcPr>
                </a:tc>
                <a:extLst>
                  <a:ext uri="{0D108BD9-81ED-4DB2-BD59-A6C34878D82A}">
                    <a16:rowId xmlns:a16="http://schemas.microsoft.com/office/drawing/2014/main" val="1281192736"/>
                  </a:ext>
                </a:extLst>
              </a:tr>
              <a:tr h="262069">
                <a:tc>
                  <a:txBody>
                    <a:bodyPr/>
                    <a:lstStyle/>
                    <a:p>
                      <a:r>
                        <a:rPr lang="en-US" sz="1200" b="1"/>
                        <a:t>miRNA 171 </a:t>
                      </a:r>
                      <a:r>
                        <a:rPr lang="en-US" sz="1200" b="1" baseline="30000"/>
                        <a:t>3</a:t>
                      </a:r>
                      <a:endParaRPr lang="en-CH" sz="1200" b="1" baseline="30000"/>
                    </a:p>
                  </a:txBody>
                  <a:tcPr marL="78621" marR="78621" marT="39310" marB="39310" anchor="ctr">
                    <a:solidFill>
                      <a:srgbClr val="F5D8B8"/>
                    </a:solidFill>
                  </a:tcPr>
                </a:tc>
                <a:tc>
                  <a:txBody>
                    <a:bodyPr/>
                    <a:lstStyle/>
                    <a:p>
                      <a:pPr algn="ctr"/>
                      <a:r>
                        <a:rPr lang="en-US" sz="1200" b="1"/>
                        <a:t>x</a:t>
                      </a:r>
                      <a:endParaRPr lang="en-CH" sz="1200" b="1"/>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b="1"/>
                    </a:p>
                  </a:txBody>
                  <a:tcPr marL="78621" marR="78621" marT="39310" marB="39310" anchor="c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200"/>
                    </a:p>
                  </a:txBody>
                  <a:tcPr marL="78621" marR="78621" marT="39310" marB="39310" anchor="ctr">
                    <a:solidFill>
                      <a:srgbClr val="F5D8B8"/>
                    </a:solidFill>
                  </a:tcPr>
                </a:tc>
                <a:extLst>
                  <a:ext uri="{0D108BD9-81ED-4DB2-BD59-A6C34878D82A}">
                    <a16:rowId xmlns:a16="http://schemas.microsoft.com/office/drawing/2014/main" val="2204597576"/>
                  </a:ext>
                </a:extLst>
              </a:tr>
              <a:tr h="262069">
                <a:tc>
                  <a:txBody>
                    <a:bodyPr/>
                    <a:lstStyle/>
                    <a:p>
                      <a:r>
                        <a:rPr lang="en-US" sz="1200" b="1"/>
                        <a:t>miRNA 319 </a:t>
                      </a:r>
                      <a:r>
                        <a:rPr lang="en-US" sz="1200" b="1" baseline="30000"/>
                        <a:t>1</a:t>
                      </a:r>
                      <a:endParaRPr lang="en-CH" sz="1200" b="1" baseline="300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extLst>
                  <a:ext uri="{0D108BD9-81ED-4DB2-BD59-A6C34878D82A}">
                    <a16:rowId xmlns:a16="http://schemas.microsoft.com/office/drawing/2014/main" val="3134926919"/>
                  </a:ext>
                </a:extLst>
              </a:tr>
              <a:tr h="262069">
                <a:tc>
                  <a:txBody>
                    <a:bodyPr/>
                    <a:lstStyle/>
                    <a:p>
                      <a:r>
                        <a:rPr lang="en-US" sz="1200" b="1"/>
                        <a:t>miRNA 391 </a:t>
                      </a:r>
                      <a:r>
                        <a:rPr lang="en-US" sz="1200" b="1" baseline="30000"/>
                        <a:t>1</a:t>
                      </a:r>
                      <a:endParaRPr lang="en-CH" sz="1200" b="1"/>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r>
                        <a:rPr lang="en-US" sz="1200" b="1"/>
                        <a:t>x</a:t>
                      </a:r>
                      <a:endParaRPr lang="en-CH" sz="1200"/>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797920172"/>
                  </a:ext>
                </a:extLst>
              </a:tr>
              <a:tr h="262069">
                <a:tc>
                  <a:txBody>
                    <a:bodyPr/>
                    <a:lstStyle/>
                    <a:p>
                      <a:r>
                        <a:rPr lang="en-US" sz="1200" b="1"/>
                        <a:t>miRNA 398 </a:t>
                      </a:r>
                      <a:r>
                        <a:rPr lang="en-US" sz="1200" b="1" baseline="30000"/>
                        <a:t>2</a:t>
                      </a:r>
                      <a:endParaRPr lang="en-CH" sz="1200" b="1"/>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r>
                        <a:rPr lang="en-US" sz="1200" b="1"/>
                        <a:t>x</a:t>
                      </a:r>
                      <a:endParaRPr lang="en-CH" sz="1200" b="1"/>
                    </a:p>
                  </a:txBody>
                  <a:tcPr marL="78621" marR="78621" marT="39310" marB="39310" anchor="ctr">
                    <a:solidFill>
                      <a:srgbClr val="FDE8D8"/>
                    </a:solidFill>
                  </a:tcPr>
                </a:tc>
                <a:extLst>
                  <a:ext uri="{0D108BD9-81ED-4DB2-BD59-A6C34878D82A}">
                    <a16:rowId xmlns:a16="http://schemas.microsoft.com/office/drawing/2014/main" val="3030871942"/>
                  </a:ext>
                </a:extLst>
              </a:tr>
              <a:tr h="303309">
                <a:tc>
                  <a:txBody>
                    <a:bodyPr/>
                    <a:lstStyle/>
                    <a:p>
                      <a:r>
                        <a:rPr lang="en-US" sz="1200" b="1"/>
                        <a:t>miRNA 399 </a:t>
                      </a:r>
                      <a:r>
                        <a:rPr lang="en-US" sz="1200" b="1" baseline="30000"/>
                        <a:t>1</a:t>
                      </a:r>
                      <a:endParaRPr lang="en-CH" sz="1200" b="1"/>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2951995310"/>
                  </a:ext>
                </a:extLst>
              </a:tr>
            </a:tbl>
          </a:graphicData>
        </a:graphic>
      </p:graphicFrame>
    </p:spTree>
    <p:extLst>
      <p:ext uri="{BB962C8B-B14F-4D97-AF65-F5344CB8AC3E}">
        <p14:creationId xmlns:p14="http://schemas.microsoft.com/office/powerpoint/2010/main" val="1404677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Close-up of a person's face&#10;&#10;AI-generated content may be incorrect.">
            <a:extLst>
              <a:ext uri="{FF2B5EF4-FFF2-40B4-BE49-F238E27FC236}">
                <a16:creationId xmlns:a16="http://schemas.microsoft.com/office/drawing/2014/main" id="{B9E0F31E-2E28-44ED-0BD1-85BDF03981F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4" y="2"/>
            <a:ext cx="12191997" cy="6857998"/>
          </a:xfrm>
          <a:noFill/>
        </p:spPr>
      </p:pic>
      <p:sp>
        <p:nvSpPr>
          <p:cNvPr id="19" name="Text Placeholder 3">
            <a:extLst>
              <a:ext uri="{FF2B5EF4-FFF2-40B4-BE49-F238E27FC236}">
                <a16:creationId xmlns:a16="http://schemas.microsoft.com/office/drawing/2014/main" id="{CF2F5CBA-E927-0C1B-C9F5-C48AD78E756C}"/>
              </a:ext>
            </a:extLst>
          </p:cNvPr>
          <p:cNvSpPr>
            <a:spLocks noGrp="1"/>
          </p:cNvSpPr>
          <p:nvPr>
            <p:ph type="body" sz="quarter" idx="20"/>
          </p:nvPr>
        </p:nvSpPr>
        <p:spPr>
          <a:xfrm>
            <a:off x="418974" y="586880"/>
            <a:ext cx="10002727" cy="900111"/>
          </a:xfrm>
        </p:spPr>
        <p:txBody>
          <a:bodyPr/>
          <a:lstStyle/>
          <a:p>
            <a:r>
              <a:rPr lang="en-US"/>
              <a:t>Proven efficacy</a:t>
            </a:r>
          </a:p>
        </p:txBody>
      </p:sp>
      <p:sp>
        <p:nvSpPr>
          <p:cNvPr id="21" name="Slide Number Placeholder 4">
            <a:extLst>
              <a:ext uri="{FF2B5EF4-FFF2-40B4-BE49-F238E27FC236}">
                <a16:creationId xmlns:a16="http://schemas.microsoft.com/office/drawing/2014/main" id="{E1D5C750-CE08-3E30-7990-537C93119A48}"/>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27</a:t>
            </a:fld>
            <a:endParaRPr lang="en-GB"/>
          </a:p>
        </p:txBody>
      </p:sp>
    </p:spTree>
    <p:extLst>
      <p:ext uri="{BB962C8B-B14F-4D97-AF65-F5344CB8AC3E}">
        <p14:creationId xmlns:p14="http://schemas.microsoft.com/office/powerpoint/2010/main" val="2144358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659414-21F4-66A4-5157-42A7E6CE94B7}"/>
              </a:ext>
            </a:extLst>
          </p:cNvPr>
          <p:cNvSpPr/>
          <p:nvPr/>
        </p:nvSpPr>
        <p:spPr>
          <a:xfrm>
            <a:off x="243559" y="3977143"/>
            <a:ext cx="1554480" cy="124119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87E9CF7F-992D-B335-1505-B97B2002F09E}"/>
              </a:ext>
            </a:extLst>
          </p:cNvPr>
          <p:cNvSpPr/>
          <p:nvPr/>
        </p:nvSpPr>
        <p:spPr>
          <a:xfrm>
            <a:off x="5486400" y="1412240"/>
            <a:ext cx="1554480" cy="124119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Rectangle 13">
            <a:extLst>
              <a:ext uri="{FF2B5EF4-FFF2-40B4-BE49-F238E27FC236}">
                <a16:creationId xmlns:a16="http://schemas.microsoft.com/office/drawing/2014/main" id="{2F9C474F-3E40-9C4E-2E5C-BD8585FC9C59}"/>
              </a:ext>
            </a:extLst>
          </p:cNvPr>
          <p:cNvSpPr/>
          <p:nvPr/>
        </p:nvSpPr>
        <p:spPr>
          <a:xfrm>
            <a:off x="302400" y="1506033"/>
            <a:ext cx="6658843" cy="3632119"/>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DM Sans"/>
              <a:ea typeface="+mn-ea"/>
              <a:cs typeface="+mn-cs"/>
            </a:endParaRPr>
          </a:p>
        </p:txBody>
      </p:sp>
      <p:pic>
        <p:nvPicPr>
          <p:cNvPr id="28" name="Graphic 27">
            <a:extLst>
              <a:ext uri="{FF2B5EF4-FFF2-40B4-BE49-F238E27FC236}">
                <a16:creationId xmlns:a16="http://schemas.microsoft.com/office/drawing/2014/main" id="{91103A5F-3000-1C7D-4B9D-69B71766E1A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2095" y="1557622"/>
            <a:ext cx="6668833" cy="2903897"/>
          </a:xfrm>
          <a:prstGeom prst="rect">
            <a:avLst/>
          </a:prstGeom>
        </p:spPr>
      </p:pic>
      <p:pic>
        <p:nvPicPr>
          <p:cNvPr id="20" name="Picture Placeholder 9">
            <a:extLst>
              <a:ext uri="{FF2B5EF4-FFF2-40B4-BE49-F238E27FC236}">
                <a16:creationId xmlns:a16="http://schemas.microsoft.com/office/drawing/2014/main" id="{EC3A3D20-69BD-DC63-6F4D-7B0428491E1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27894" y="0"/>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4">
            <a:extLst>
              <a:ext uri="{FF2B5EF4-FFF2-40B4-BE49-F238E27FC236}">
                <a16:creationId xmlns:a16="http://schemas.microsoft.com/office/drawing/2014/main" id="{E226F14B-6D40-4E9F-BA1D-5742F3145312}"/>
              </a:ext>
            </a:extLst>
          </p:cNvPr>
          <p:cNvSpPr>
            <a:spLocks noGrp="1"/>
          </p:cNvSpPr>
          <p:nvPr>
            <p:ph type="title"/>
          </p:nvPr>
        </p:nvSpPr>
        <p:spPr>
          <a:xfrm>
            <a:off x="302400" y="302400"/>
            <a:ext cx="6855638" cy="351315"/>
          </a:xfrm>
        </p:spPr>
        <p:txBody>
          <a:bodyPr/>
          <a:lstStyle/>
          <a:p>
            <a:r>
              <a:rPr kumimoji="0" lang="en-US" b="0" i="0" u="none" strike="noStrike" kern="1200" cap="none" spc="0" normalizeH="0" baseline="0" noProof="0">
                <a:ln>
                  <a:noFill/>
                </a:ln>
                <a:effectLst/>
                <a:uLnTx/>
                <a:uFillTx/>
                <a:latin typeface="DM Sans Bold"/>
                <a:ea typeface="+mj-ea"/>
                <a:cs typeface="+mj-cs"/>
              </a:rPr>
              <a:t>EXOVIVE™ LIFT </a:t>
            </a:r>
            <a:br>
              <a:rPr kumimoji="0" lang="en-US" b="0" i="0" u="none" strike="noStrike" kern="1200" cap="none" spc="0" normalizeH="0" baseline="0" noProof="0">
                <a:ln>
                  <a:noFill/>
                </a:ln>
                <a:effectLst/>
                <a:uLnTx/>
                <a:uFillTx/>
                <a:latin typeface="DM Sans Bold"/>
                <a:ea typeface="+mj-ea"/>
                <a:cs typeface="+mj-cs"/>
              </a:rPr>
            </a:br>
            <a:r>
              <a:rPr lang="en-US" b="0">
                <a:latin typeface="DM Sans Bold"/>
              </a:rPr>
              <a:t>+90% </a:t>
            </a:r>
            <a:r>
              <a:rPr kumimoji="0" lang="en-US" b="0" i="0" u="none" strike="noStrike" kern="1200" cap="none" spc="0" normalizeH="0" baseline="0" noProof="0">
                <a:ln>
                  <a:noFill/>
                </a:ln>
                <a:effectLst/>
                <a:uLnTx/>
                <a:uFillTx/>
                <a:latin typeface="DM Sans Bold"/>
                <a:ea typeface="+mj-ea"/>
                <a:cs typeface="+mj-cs"/>
              </a:rPr>
              <a:t>Collagen-boost, at </a:t>
            </a:r>
            <a:r>
              <a:rPr lang="en-US" b="0">
                <a:latin typeface="DM Sans Bold"/>
              </a:rPr>
              <a:t>low concentration</a:t>
            </a:r>
            <a:endParaRPr lang="en-US" noProof="0"/>
          </a:p>
        </p:txBody>
      </p:sp>
      <p:sp>
        <p:nvSpPr>
          <p:cNvPr id="8" name="Title 1">
            <a:extLst>
              <a:ext uri="{FF2B5EF4-FFF2-40B4-BE49-F238E27FC236}">
                <a16:creationId xmlns:a16="http://schemas.microsoft.com/office/drawing/2014/main" id="{EF9914FE-002C-AC81-9F8A-A78897DBDD25}"/>
              </a:ext>
            </a:extLst>
          </p:cNvPr>
          <p:cNvSpPr txBox="1">
            <a:spLocks/>
          </p:cNvSpPr>
          <p:nvPr/>
        </p:nvSpPr>
        <p:spPr>
          <a:xfrm>
            <a:off x="302400" y="302400"/>
            <a:ext cx="5965235"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endParaRPr kumimoji="0" lang="en-US" sz="1800" b="0" i="0" u="none" strike="noStrike" kern="1200" cap="none" spc="0" normalizeH="0" baseline="0" noProof="0">
              <a:ln>
                <a:noFill/>
              </a:ln>
              <a:solidFill>
                <a:srgbClr val="994F00"/>
              </a:solidFill>
              <a:effectLst/>
              <a:uLnTx/>
              <a:uFillTx/>
              <a:latin typeface="DM Sans" pitchFamily="2" charset="77"/>
              <a:ea typeface="Fira Sans" panose="020B0503050000020004" pitchFamily="34" charset="0"/>
              <a:cs typeface="+mj-cs"/>
            </a:endParaRPr>
          </a:p>
        </p:txBody>
      </p:sp>
      <p:sp>
        <p:nvSpPr>
          <p:cNvPr id="7" name="Text Placeholder 6">
            <a:extLst>
              <a:ext uri="{FF2B5EF4-FFF2-40B4-BE49-F238E27FC236}">
                <a16:creationId xmlns:a16="http://schemas.microsoft.com/office/drawing/2014/main" id="{0DEB5ECF-59F9-C279-69B1-09CA3305B4E2}"/>
              </a:ext>
            </a:extLst>
          </p:cNvPr>
          <p:cNvSpPr>
            <a:spLocks noGrp="1"/>
          </p:cNvSpPr>
          <p:nvPr>
            <p:ph type="body" sz="quarter" idx="12"/>
          </p:nvPr>
        </p:nvSpPr>
        <p:spPr>
          <a:xfrm>
            <a:off x="302400" y="5685192"/>
            <a:ext cx="6658843" cy="39596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0" cap="none" spc="0" normalizeH="0" baseline="0" noProof="0">
                <a:ln>
                  <a:noFill/>
                </a:ln>
                <a:solidFill>
                  <a:prstClr val="black"/>
                </a:solidFill>
                <a:effectLst/>
                <a:uLnTx/>
                <a:uFillTx/>
                <a:latin typeface="DM Sans" pitchFamily="2" charset="77"/>
                <a:ea typeface="+mn-ea"/>
                <a:cs typeface="+mn-cs"/>
              </a:rPr>
              <a:t>Collagen 1 expression measured by flow cytometry in primary human dermal fibroblasts, concentration of EXOVIVE™ LIFT at 10^6, 10^7 and 10^9 plant-derived exosomes per ml</a:t>
            </a:r>
            <a:endParaRPr kumimoji="0" lang="en-CH" sz="1200" u="none" strike="noStrike" kern="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5C870DD7-9D19-1E3D-C73C-8A5E9E7187E0}"/>
              </a:ext>
            </a:extLst>
          </p:cNvPr>
          <p:cNvSpPr txBox="1"/>
          <p:nvPr/>
        </p:nvSpPr>
        <p:spPr>
          <a:xfrm>
            <a:off x="302400" y="4922055"/>
            <a:ext cx="20548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 p&lt;0.01  *** p&lt;0.001</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pic>
        <p:nvPicPr>
          <p:cNvPr id="11" name="Picture 10">
            <a:extLst>
              <a:ext uri="{FF2B5EF4-FFF2-40B4-BE49-F238E27FC236}">
                <a16:creationId xmlns:a16="http://schemas.microsoft.com/office/drawing/2014/main" id="{AE6D4309-3D06-A4F2-6B36-EE8E984C112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139793" y="119437"/>
            <a:ext cx="949098" cy="951972"/>
          </a:xfrm>
          <a:prstGeom prst="rect">
            <a:avLst/>
          </a:prstGeom>
        </p:spPr>
      </p:pic>
      <p:sp>
        <p:nvSpPr>
          <p:cNvPr id="9" name="TextBox 8">
            <a:extLst>
              <a:ext uri="{FF2B5EF4-FFF2-40B4-BE49-F238E27FC236}">
                <a16:creationId xmlns:a16="http://schemas.microsoft.com/office/drawing/2014/main" id="{43DE6BA2-B1B7-5164-DC90-474C894949D2}"/>
              </a:ext>
            </a:extLst>
          </p:cNvPr>
          <p:cNvSpPr txBox="1"/>
          <p:nvPr/>
        </p:nvSpPr>
        <p:spPr>
          <a:xfrm>
            <a:off x="2636547" y="1937080"/>
            <a:ext cx="383438"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E9DFA092-C0B6-156F-A6D1-C23C61071C71}"/>
              </a:ext>
            </a:extLst>
          </p:cNvPr>
          <p:cNvSpPr txBox="1"/>
          <p:nvPr/>
        </p:nvSpPr>
        <p:spPr>
          <a:xfrm>
            <a:off x="3813696" y="2819231"/>
            <a:ext cx="284052"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4FD7017C-3EE6-41DF-B84D-6B05F1B4C115}"/>
              </a:ext>
            </a:extLst>
          </p:cNvPr>
          <p:cNvSpPr txBox="1"/>
          <p:nvPr/>
        </p:nvSpPr>
        <p:spPr>
          <a:xfrm>
            <a:off x="4972398" y="2819231"/>
            <a:ext cx="234360"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07455CD5-BEC5-113D-1921-48618B28FDA4}"/>
              </a:ext>
            </a:extLst>
          </p:cNvPr>
          <p:cNvSpPr txBox="1"/>
          <p:nvPr/>
        </p:nvSpPr>
        <p:spPr>
          <a:xfrm>
            <a:off x="6069216" y="2819231"/>
            <a:ext cx="284052"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2B7135F7-3BFD-EE76-51C1-0CCCB79EEBE5}"/>
              </a:ext>
            </a:extLst>
          </p:cNvPr>
          <p:cNvSpPr txBox="1"/>
          <p:nvPr/>
        </p:nvSpPr>
        <p:spPr>
          <a:xfrm>
            <a:off x="393588" y="4896453"/>
            <a:ext cx="2725495" cy="215444"/>
          </a:xfrm>
          <a:prstGeom prst="rect">
            <a:avLst/>
          </a:prstGeom>
          <a:solidFill>
            <a:srgbClr val="F0F0F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p&lt;0.05, ** p&lt;0.005 ***p&lt;0.0005 ****p&lt;0.0001</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grpSp>
        <p:nvGrpSpPr>
          <p:cNvPr id="24" name="Group 23">
            <a:extLst>
              <a:ext uri="{FF2B5EF4-FFF2-40B4-BE49-F238E27FC236}">
                <a16:creationId xmlns:a16="http://schemas.microsoft.com/office/drawing/2014/main" id="{9D0C519B-EB0F-1258-F418-BA353B75FCA6}"/>
              </a:ext>
            </a:extLst>
          </p:cNvPr>
          <p:cNvGrpSpPr/>
          <p:nvPr/>
        </p:nvGrpSpPr>
        <p:grpSpPr>
          <a:xfrm>
            <a:off x="1439046" y="4265081"/>
            <a:ext cx="5104981" cy="252994"/>
            <a:chOff x="1439046" y="4231216"/>
            <a:chExt cx="5104981" cy="252994"/>
          </a:xfrm>
        </p:grpSpPr>
        <p:sp>
          <p:nvSpPr>
            <p:cNvPr id="10" name="TextBox 9">
              <a:extLst>
                <a:ext uri="{FF2B5EF4-FFF2-40B4-BE49-F238E27FC236}">
                  <a16:creationId xmlns:a16="http://schemas.microsoft.com/office/drawing/2014/main" id="{F768BC98-534D-4396-C2E3-8B52265E1175}"/>
                </a:ext>
              </a:extLst>
            </p:cNvPr>
            <p:cNvSpPr txBox="1"/>
            <p:nvPr/>
          </p:nvSpPr>
          <p:spPr>
            <a:xfrm>
              <a:off x="4762405" y="4231216"/>
              <a:ext cx="654346"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10^7/ml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C69F3F0A-7534-41CA-F03B-E5DC4A1191D7}"/>
                </a:ext>
              </a:extLst>
            </p:cNvPr>
            <p:cNvSpPr txBox="1"/>
            <p:nvPr/>
          </p:nvSpPr>
          <p:spPr>
            <a:xfrm>
              <a:off x="2541570" y="4231216"/>
              <a:ext cx="559770"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TGF-</a:t>
              </a: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cs typeface="Times New Roman" panose="02020603050405020304" pitchFamily="18" charset="0"/>
                </a:rPr>
                <a:t>β</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97160033-CFED-9D87-74A2-56EA99E3F200}"/>
                </a:ext>
              </a:extLst>
            </p:cNvPr>
            <p:cNvSpPr txBox="1"/>
            <p:nvPr/>
          </p:nvSpPr>
          <p:spPr>
            <a:xfrm>
              <a:off x="3614442" y="4231216"/>
              <a:ext cx="665568"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10^6/ml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21" name="TextBox 20">
              <a:extLst>
                <a:ext uri="{FF2B5EF4-FFF2-40B4-BE49-F238E27FC236}">
                  <a16:creationId xmlns:a16="http://schemas.microsoft.com/office/drawing/2014/main" id="{7F9B03A3-8191-7C35-EEE1-4AA653A152FE}"/>
                </a:ext>
              </a:extLst>
            </p:cNvPr>
            <p:cNvSpPr txBox="1"/>
            <p:nvPr/>
          </p:nvSpPr>
          <p:spPr>
            <a:xfrm>
              <a:off x="1439046" y="4237989"/>
              <a:ext cx="492443"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CTRL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17F3E34E-7429-6DD2-5769-3D6AF6FB2017}"/>
                </a:ext>
              </a:extLst>
            </p:cNvPr>
            <p:cNvSpPr txBox="1"/>
            <p:nvPr/>
          </p:nvSpPr>
          <p:spPr>
            <a:xfrm>
              <a:off x="5878459" y="4231216"/>
              <a:ext cx="665568"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10^9/ml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grpSp>
      <p:sp>
        <p:nvSpPr>
          <p:cNvPr id="23" name="TextBox 22">
            <a:extLst>
              <a:ext uri="{FF2B5EF4-FFF2-40B4-BE49-F238E27FC236}">
                <a16:creationId xmlns:a16="http://schemas.microsoft.com/office/drawing/2014/main" id="{835A7889-64D6-5E84-4212-5544B127AC6F}"/>
              </a:ext>
            </a:extLst>
          </p:cNvPr>
          <p:cNvSpPr txBox="1"/>
          <p:nvPr/>
        </p:nvSpPr>
        <p:spPr>
          <a:xfrm>
            <a:off x="4529991" y="4508416"/>
            <a:ext cx="1117614"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EXOVIVE™ LIFT</a:t>
            </a:r>
            <a:endParaRPr kumimoji="0" lang="en-US" sz="1000" b="1"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Tree>
    <p:extLst>
      <p:ext uri="{BB962C8B-B14F-4D97-AF65-F5344CB8AC3E}">
        <p14:creationId xmlns:p14="http://schemas.microsoft.com/office/powerpoint/2010/main" val="1034628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 name="Text Placeholder 13">
            <a:extLst>
              <a:ext uri="{FF2B5EF4-FFF2-40B4-BE49-F238E27FC236}">
                <a16:creationId xmlns:a16="http://schemas.microsoft.com/office/drawing/2014/main" id="{C51BE93C-1B62-508A-B0B2-94DE102FED11}"/>
              </a:ext>
            </a:extLst>
          </p:cNvPr>
          <p:cNvSpPr>
            <a:spLocks noGrp="1"/>
          </p:cNvSpPr>
          <p:nvPr>
            <p:ph type="body" sz="quarter" idx="12"/>
          </p:nvPr>
        </p:nvSpPr>
        <p:spPr>
          <a:xfrm>
            <a:off x="302400" y="965360"/>
            <a:ext cx="6897442" cy="3131538"/>
          </a:xfrm>
        </p:spPr>
        <p:txBody>
          <a:bodyPr/>
          <a:lstStyle/>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lang="en-US" sz="1600" kern="1200">
                <a:solidFill>
                  <a:prstClr val="black"/>
                </a:solidFill>
                <a:latin typeface="DM Sans" pitchFamily="2" charset="77"/>
              </a:rPr>
              <a:t>Blind</a:t>
            </a: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 study with randomization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Hemiface application, twice daily</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Female volunteers, mainly phototype II to III, aged from 37 to 69 years </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lang="en-US" sz="1600" kern="1200">
                <a:solidFill>
                  <a:prstClr val="black"/>
                </a:solidFill>
                <a:latin typeface="DM Sans" pitchFamily="2" charset="77"/>
              </a:rPr>
              <a:t>45</a:t>
            </a: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 volunteers per application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0.026% EXOVIVE™ LIFT (1 billion plant-derived exosomes per ml)</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Placebo controlled, cream-gel formulation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2 months study, time points: T0, 4 weeks, 8 weeks</a:t>
            </a:r>
          </a:p>
        </p:txBody>
      </p:sp>
      <p:sp>
        <p:nvSpPr>
          <p:cNvPr id="5" name="Title 1">
            <a:extLst>
              <a:ext uri="{FF2B5EF4-FFF2-40B4-BE49-F238E27FC236}">
                <a16:creationId xmlns:a16="http://schemas.microsoft.com/office/drawing/2014/main" id="{34D11179-B780-83E2-DAEB-414F95414DAD}"/>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i="1" noProof="0"/>
              <a:t>In vivo </a:t>
            </a:r>
            <a:r>
              <a:rPr lang="en-US" noProof="0"/>
              <a:t>study design</a:t>
            </a: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pic>
        <p:nvPicPr>
          <p:cNvPr id="3" name="Graphic 2">
            <a:extLst>
              <a:ext uri="{FF2B5EF4-FFF2-40B4-BE49-F238E27FC236}">
                <a16:creationId xmlns:a16="http://schemas.microsoft.com/office/drawing/2014/main" id="{BDAE34A4-7C34-E14E-FD24-B9E83CCC0796}"/>
              </a:ext>
            </a:extLst>
          </p:cNvPr>
          <p:cNvPicPr>
            <a:picLocks noChangeAspect="1"/>
          </p:cNvPicPr>
          <p:nvPr/>
        </p:nvPicPr>
        <p:blipFill>
          <a:blip>
            <a:extLst>
              <a:ext uri="{96DAC541-7B7A-43D3-8B79-37D633B846F1}">
                <asvg:svgBlip xmlns:asvg="http://schemas.microsoft.com/office/drawing/2016/SVG/main" r:embed="rId2"/>
              </a:ext>
            </a:extLst>
          </a:blip>
          <a:srcRect b="14498"/>
          <a:stretch/>
        </p:blipFill>
        <p:spPr>
          <a:xfrm>
            <a:off x="2836145" y="3234026"/>
            <a:ext cx="2761697" cy="2698637"/>
          </a:xfrm>
          <a:prstGeom prst="rect">
            <a:avLst/>
          </a:prstGeom>
        </p:spPr>
      </p:pic>
      <p:sp>
        <p:nvSpPr>
          <p:cNvPr id="7" name="TextBox 6">
            <a:extLst>
              <a:ext uri="{FF2B5EF4-FFF2-40B4-BE49-F238E27FC236}">
                <a16:creationId xmlns:a16="http://schemas.microsoft.com/office/drawing/2014/main" id="{DC4D5AC9-7DB2-4195-C2F1-7258418F617F}"/>
              </a:ext>
            </a:extLst>
          </p:cNvPr>
          <p:cNvSpPr txBox="1"/>
          <p:nvPr/>
        </p:nvSpPr>
        <p:spPr>
          <a:xfrm>
            <a:off x="535548" y="3279939"/>
            <a:ext cx="2028119" cy="246221"/>
          </a:xfrm>
          <a:prstGeom prst="rect">
            <a:avLst/>
          </a:prstGeom>
          <a:noFill/>
        </p:spPr>
        <p:txBody>
          <a:bodyPr wrap="none" rtlCol="0">
            <a:spAutoFit/>
          </a:bodyPr>
          <a:lstStyle/>
          <a:p>
            <a:r>
              <a:rPr lang="en-US" sz="1000" noProof="0"/>
              <a:t>Self-assessment questionnaire</a:t>
            </a:r>
          </a:p>
        </p:txBody>
      </p:sp>
      <p:sp>
        <p:nvSpPr>
          <p:cNvPr id="16" name="TextBox 15">
            <a:extLst>
              <a:ext uri="{FF2B5EF4-FFF2-40B4-BE49-F238E27FC236}">
                <a16:creationId xmlns:a16="http://schemas.microsoft.com/office/drawing/2014/main" id="{13EB5DE7-7526-486F-3C92-5CDFC9F1D512}"/>
              </a:ext>
            </a:extLst>
          </p:cNvPr>
          <p:cNvSpPr txBox="1"/>
          <p:nvPr/>
        </p:nvSpPr>
        <p:spPr>
          <a:xfrm>
            <a:off x="535548" y="3592803"/>
            <a:ext cx="1798569" cy="938719"/>
          </a:xfrm>
          <a:prstGeom prst="rect">
            <a:avLst/>
          </a:prstGeom>
          <a:noFill/>
        </p:spPr>
        <p:txBody>
          <a:bodyPr wrap="none" rtlCol="0">
            <a:spAutoFit/>
          </a:bodyPr>
          <a:lstStyle/>
          <a:p>
            <a:r>
              <a:rPr lang="en-US" sz="1000" b="1" noProof="0"/>
              <a:t>Cutometer</a:t>
            </a:r>
          </a:p>
          <a:p>
            <a:pPr marL="99450" indent="-99450">
              <a:buFont typeface="Arial" panose="020B0604020202020204" pitchFamily="34" charset="0"/>
              <a:buChar char="•"/>
            </a:pPr>
            <a:r>
              <a:rPr lang="en-US" sz="1000" noProof="0"/>
              <a:t>Firmness</a:t>
            </a:r>
          </a:p>
          <a:p>
            <a:pPr marL="99450" indent="-99450">
              <a:spcAft>
                <a:spcPts val="600"/>
              </a:spcAft>
              <a:buFont typeface="Arial" panose="020B0604020202020204" pitchFamily="34" charset="0"/>
              <a:buChar char="•"/>
            </a:pPr>
            <a:r>
              <a:rPr lang="en-US" sz="1000" noProof="0"/>
              <a:t>Elasticity</a:t>
            </a:r>
          </a:p>
          <a:p>
            <a:r>
              <a:rPr lang="en-US" sz="1000" b="1" noProof="0" err="1"/>
              <a:t>Antera</a:t>
            </a:r>
            <a:r>
              <a:rPr lang="en-US" sz="1000" b="1" noProof="0"/>
              <a:t> 3D</a:t>
            </a:r>
          </a:p>
          <a:p>
            <a:pPr marL="99450" indent="-99450">
              <a:buFont typeface="Arial" panose="020B0604020202020204" pitchFamily="34" charset="0"/>
              <a:buChar char="•"/>
            </a:pPr>
            <a:r>
              <a:rPr lang="en-US" sz="1000" noProof="0"/>
              <a:t>Crow’s feet wrinkle depth</a:t>
            </a:r>
          </a:p>
        </p:txBody>
      </p:sp>
      <p:sp>
        <p:nvSpPr>
          <p:cNvPr id="17" name="TextBox 16">
            <a:extLst>
              <a:ext uri="{FF2B5EF4-FFF2-40B4-BE49-F238E27FC236}">
                <a16:creationId xmlns:a16="http://schemas.microsoft.com/office/drawing/2014/main" id="{2A95B797-8372-1121-9F95-F7C6DA82C1DB}"/>
              </a:ext>
            </a:extLst>
          </p:cNvPr>
          <p:cNvSpPr txBox="1"/>
          <p:nvPr/>
        </p:nvSpPr>
        <p:spPr>
          <a:xfrm>
            <a:off x="535548" y="4620162"/>
            <a:ext cx="1142942" cy="400110"/>
          </a:xfrm>
          <a:prstGeom prst="rect">
            <a:avLst/>
          </a:prstGeom>
          <a:noFill/>
        </p:spPr>
        <p:txBody>
          <a:bodyPr wrap="none" rtlCol="0">
            <a:spAutoFit/>
          </a:bodyPr>
          <a:lstStyle/>
          <a:p>
            <a:r>
              <a:rPr lang="en-US" sz="1000" b="1" noProof="0"/>
              <a:t>D-</a:t>
            </a:r>
            <a:r>
              <a:rPr lang="en-US" sz="1000" b="1" noProof="0" err="1"/>
              <a:t>Squame</a:t>
            </a:r>
            <a:endParaRPr lang="en-US" sz="1000" b="1" noProof="0"/>
          </a:p>
          <a:p>
            <a:pPr marL="99450" indent="-99450">
              <a:buFont typeface="Arial" panose="020B0604020202020204" pitchFamily="34" charset="0"/>
              <a:buChar char="•"/>
            </a:pPr>
            <a:r>
              <a:rPr lang="en-US" sz="1000" noProof="0"/>
              <a:t>Tape stripping</a:t>
            </a:r>
          </a:p>
        </p:txBody>
      </p:sp>
      <p:sp>
        <p:nvSpPr>
          <p:cNvPr id="18" name="TextBox 17">
            <a:extLst>
              <a:ext uri="{FF2B5EF4-FFF2-40B4-BE49-F238E27FC236}">
                <a16:creationId xmlns:a16="http://schemas.microsoft.com/office/drawing/2014/main" id="{035807A5-3A83-BC06-EA38-9F8805C9E9F8}"/>
              </a:ext>
            </a:extLst>
          </p:cNvPr>
          <p:cNvSpPr txBox="1"/>
          <p:nvPr/>
        </p:nvSpPr>
        <p:spPr>
          <a:xfrm>
            <a:off x="535548" y="5108912"/>
            <a:ext cx="1296830" cy="400110"/>
          </a:xfrm>
          <a:prstGeom prst="rect">
            <a:avLst/>
          </a:prstGeom>
          <a:noFill/>
        </p:spPr>
        <p:txBody>
          <a:bodyPr wrap="none" rtlCol="0">
            <a:spAutoFit/>
          </a:bodyPr>
          <a:lstStyle/>
          <a:p>
            <a:r>
              <a:rPr lang="en-US" sz="1000" b="1" noProof="0" err="1"/>
              <a:t>Antera</a:t>
            </a:r>
            <a:r>
              <a:rPr lang="en-US" sz="1000" b="1" noProof="0"/>
              <a:t> 3D</a:t>
            </a:r>
          </a:p>
          <a:p>
            <a:pPr marL="99450" indent="-99450">
              <a:buFont typeface="Arial" panose="020B0604020202020204" pitchFamily="34" charset="0"/>
              <a:buChar char="•"/>
            </a:pPr>
            <a:r>
              <a:rPr lang="en-US" sz="1000" noProof="0"/>
              <a:t>Plumping volume</a:t>
            </a:r>
          </a:p>
        </p:txBody>
      </p:sp>
      <p:sp>
        <p:nvSpPr>
          <p:cNvPr id="19" name="Oval 18">
            <a:extLst>
              <a:ext uri="{FF2B5EF4-FFF2-40B4-BE49-F238E27FC236}">
                <a16:creationId xmlns:a16="http://schemas.microsoft.com/office/drawing/2014/main" id="{F481CFCA-F7B9-560F-67B6-7C2843F56835}"/>
              </a:ext>
            </a:extLst>
          </p:cNvPr>
          <p:cNvSpPr/>
          <p:nvPr/>
        </p:nvSpPr>
        <p:spPr>
          <a:xfrm>
            <a:off x="4537343" y="4593504"/>
            <a:ext cx="239981" cy="239981"/>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19">
            <a:extLst>
              <a:ext uri="{FF2B5EF4-FFF2-40B4-BE49-F238E27FC236}">
                <a16:creationId xmlns:a16="http://schemas.microsoft.com/office/drawing/2014/main" id="{47D31441-C06D-2C34-7E4B-7326AF9F606E}"/>
              </a:ext>
            </a:extLst>
          </p:cNvPr>
          <p:cNvSpPr/>
          <p:nvPr/>
        </p:nvSpPr>
        <p:spPr>
          <a:xfrm>
            <a:off x="4639779" y="4249119"/>
            <a:ext cx="276636" cy="276636"/>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12ED571C-029D-80C8-2C8C-71B6547C2600}"/>
              </a:ext>
            </a:extLst>
          </p:cNvPr>
          <p:cNvSpPr/>
          <p:nvPr/>
        </p:nvSpPr>
        <p:spPr>
          <a:xfrm>
            <a:off x="4313206" y="4569159"/>
            <a:ext cx="481051" cy="378334"/>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Oval 22">
            <a:extLst>
              <a:ext uri="{FF2B5EF4-FFF2-40B4-BE49-F238E27FC236}">
                <a16:creationId xmlns:a16="http://schemas.microsoft.com/office/drawing/2014/main" id="{12FBFA91-E3CF-4D5D-F6FA-5629CED52EB3}"/>
              </a:ext>
            </a:extLst>
          </p:cNvPr>
          <p:cNvSpPr/>
          <p:nvPr/>
        </p:nvSpPr>
        <p:spPr>
          <a:xfrm flipH="1">
            <a:off x="3576836" y="4593504"/>
            <a:ext cx="239981" cy="239981"/>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C81594F4-43B5-33FF-38AD-08FC6198AA1C}"/>
              </a:ext>
            </a:extLst>
          </p:cNvPr>
          <p:cNvSpPr/>
          <p:nvPr/>
        </p:nvSpPr>
        <p:spPr>
          <a:xfrm flipH="1">
            <a:off x="3437745" y="4249119"/>
            <a:ext cx="276636" cy="276636"/>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25">
            <a:extLst>
              <a:ext uri="{FF2B5EF4-FFF2-40B4-BE49-F238E27FC236}">
                <a16:creationId xmlns:a16="http://schemas.microsoft.com/office/drawing/2014/main" id="{A2261207-5815-89E4-6155-738DA4A6BED2}"/>
              </a:ext>
            </a:extLst>
          </p:cNvPr>
          <p:cNvSpPr/>
          <p:nvPr/>
        </p:nvSpPr>
        <p:spPr>
          <a:xfrm flipH="1">
            <a:off x="3559903" y="4569159"/>
            <a:ext cx="481051" cy="378334"/>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ctangle 27">
            <a:extLst>
              <a:ext uri="{FF2B5EF4-FFF2-40B4-BE49-F238E27FC236}">
                <a16:creationId xmlns:a16="http://schemas.microsoft.com/office/drawing/2014/main" id="{B5136CE1-A891-8CCA-310A-8CCAE3213042}"/>
              </a:ext>
            </a:extLst>
          </p:cNvPr>
          <p:cNvSpPr/>
          <p:nvPr/>
        </p:nvSpPr>
        <p:spPr>
          <a:xfrm>
            <a:off x="3253089" y="3233589"/>
            <a:ext cx="1862498" cy="2773147"/>
          </a:xfrm>
          <a:prstGeom prst="rect">
            <a:avLst/>
          </a:prstGeom>
          <a:noFill/>
          <a:ln w="15875">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tangle 28">
            <a:extLst>
              <a:ext uri="{FF2B5EF4-FFF2-40B4-BE49-F238E27FC236}">
                <a16:creationId xmlns:a16="http://schemas.microsoft.com/office/drawing/2014/main" id="{901EE85B-E049-271F-FD62-F31D4F42BB8E}"/>
              </a:ext>
            </a:extLst>
          </p:cNvPr>
          <p:cNvSpPr>
            <a:spLocks noChangeAspect="1"/>
          </p:cNvSpPr>
          <p:nvPr/>
        </p:nvSpPr>
        <p:spPr>
          <a:xfrm>
            <a:off x="414160" y="3342355"/>
            <a:ext cx="121388" cy="121388"/>
          </a:xfrm>
          <a:prstGeom prst="rect">
            <a:avLst/>
          </a:prstGeom>
          <a:noFill/>
          <a:ln w="15875">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tangle 29">
            <a:extLst>
              <a:ext uri="{FF2B5EF4-FFF2-40B4-BE49-F238E27FC236}">
                <a16:creationId xmlns:a16="http://schemas.microsoft.com/office/drawing/2014/main" id="{75DED2F3-84F7-9182-9B04-9B1D614EA243}"/>
              </a:ext>
            </a:extLst>
          </p:cNvPr>
          <p:cNvSpPr>
            <a:spLocks noChangeAspect="1"/>
          </p:cNvSpPr>
          <p:nvPr/>
        </p:nvSpPr>
        <p:spPr>
          <a:xfrm>
            <a:off x="414160" y="3655863"/>
            <a:ext cx="121388" cy="121388"/>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12BEA2D9-140B-46E3-BC95-B3CC424EB499}"/>
              </a:ext>
            </a:extLst>
          </p:cNvPr>
          <p:cNvSpPr>
            <a:spLocks noChangeAspect="1"/>
          </p:cNvSpPr>
          <p:nvPr/>
        </p:nvSpPr>
        <p:spPr>
          <a:xfrm>
            <a:off x="414160" y="5177685"/>
            <a:ext cx="121388" cy="121388"/>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58AF5F3A-C170-E08C-E8BF-A63003518550}"/>
              </a:ext>
            </a:extLst>
          </p:cNvPr>
          <p:cNvSpPr>
            <a:spLocks noChangeAspect="1"/>
          </p:cNvSpPr>
          <p:nvPr/>
        </p:nvSpPr>
        <p:spPr>
          <a:xfrm flipH="1">
            <a:off x="375831" y="4671445"/>
            <a:ext cx="180000" cy="180000"/>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Connector 33">
            <a:extLst>
              <a:ext uri="{FF2B5EF4-FFF2-40B4-BE49-F238E27FC236}">
                <a16:creationId xmlns:a16="http://schemas.microsoft.com/office/drawing/2014/main" id="{0BC8B679-0EDD-3D62-FB88-21ED112DEDBC}"/>
              </a:ext>
            </a:extLst>
          </p:cNvPr>
          <p:cNvCxnSpPr/>
          <p:nvPr/>
        </p:nvCxnSpPr>
        <p:spPr>
          <a:xfrm>
            <a:off x="375831" y="3560028"/>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91B23C0-57E6-2F19-D596-5CDA5F89A90B}"/>
              </a:ext>
            </a:extLst>
          </p:cNvPr>
          <p:cNvCxnSpPr/>
          <p:nvPr/>
        </p:nvCxnSpPr>
        <p:spPr>
          <a:xfrm>
            <a:off x="375831" y="4567562"/>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22B2B92-1C48-A89B-25D4-0AA9E98B06F9}"/>
              </a:ext>
            </a:extLst>
          </p:cNvPr>
          <p:cNvCxnSpPr/>
          <p:nvPr/>
        </p:nvCxnSpPr>
        <p:spPr>
          <a:xfrm>
            <a:off x="375831" y="5058629"/>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C5A03F18-2470-1617-C336-55C404D607CF}"/>
              </a:ext>
            </a:extLst>
          </p:cNvPr>
          <p:cNvSpPr/>
          <p:nvPr/>
        </p:nvSpPr>
        <p:spPr>
          <a:xfrm flipH="1">
            <a:off x="9208396" y="2991998"/>
            <a:ext cx="2021089" cy="2021089"/>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5" name="Oval 14">
            <a:extLst>
              <a:ext uri="{FF2B5EF4-FFF2-40B4-BE49-F238E27FC236}">
                <a16:creationId xmlns:a16="http://schemas.microsoft.com/office/drawing/2014/main" id="{7D96770C-E0E9-A033-F633-EBB7F07438A7}"/>
              </a:ext>
            </a:extLst>
          </p:cNvPr>
          <p:cNvSpPr>
            <a:spLocks noChangeAspect="1"/>
          </p:cNvSpPr>
          <p:nvPr/>
        </p:nvSpPr>
        <p:spPr>
          <a:xfrm flipH="1">
            <a:off x="5867842" y="4944442"/>
            <a:ext cx="1332000" cy="1332000"/>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45" name="Picture Placeholder 44" descr="A person holding a small container of cream&#10;&#10;AI-generated content may be incorrect.">
            <a:extLst>
              <a:ext uri="{FF2B5EF4-FFF2-40B4-BE49-F238E27FC236}">
                <a16:creationId xmlns:a16="http://schemas.microsoft.com/office/drawing/2014/main" id="{EB59B6FE-E062-FC5E-42C9-503B51336A3F}"/>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12" name="Oval 11">
            <a:extLst>
              <a:ext uri="{FF2B5EF4-FFF2-40B4-BE49-F238E27FC236}">
                <a16:creationId xmlns:a16="http://schemas.microsoft.com/office/drawing/2014/main" id="{EE19480F-512F-2DAE-6ECE-4C505A7BB483}"/>
              </a:ext>
            </a:extLst>
          </p:cNvPr>
          <p:cNvSpPr/>
          <p:nvPr/>
        </p:nvSpPr>
        <p:spPr>
          <a:xfrm flipH="1">
            <a:off x="6904906" y="5610442"/>
            <a:ext cx="671797" cy="671797"/>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4" name="Picture 3">
            <a:extLst>
              <a:ext uri="{FF2B5EF4-FFF2-40B4-BE49-F238E27FC236}">
                <a16:creationId xmlns:a16="http://schemas.microsoft.com/office/drawing/2014/main" id="{F497CFA2-62A0-4690-3106-3505FDE20A8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903159" y="-2969"/>
            <a:ext cx="1263251" cy="1267077"/>
          </a:xfrm>
          <a:prstGeom prst="rect">
            <a:avLst/>
          </a:prstGeom>
        </p:spPr>
      </p:pic>
    </p:spTree>
    <p:extLst>
      <p:ext uri="{BB962C8B-B14F-4D97-AF65-F5344CB8AC3E}">
        <p14:creationId xmlns:p14="http://schemas.microsoft.com/office/powerpoint/2010/main" val="292223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E2FB71-009A-8479-0AD5-0188BA28FB4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66F6EEC1-8F60-2D84-5420-BEC3A1D79635}"/>
              </a:ext>
            </a:extLst>
          </p:cNvPr>
          <p:cNvSpPr>
            <a:spLocks noGrp="1"/>
          </p:cNvSpPr>
          <p:nvPr>
            <p:ph type="title"/>
          </p:nvPr>
        </p:nvSpPr>
        <p:spPr/>
        <p:txBody>
          <a:bodyPr/>
          <a:lstStyle/>
          <a:p>
            <a:r>
              <a:rPr lang="en-US">
                <a:solidFill>
                  <a:schemeClr val="tx1"/>
                </a:solidFill>
              </a:rPr>
              <a:t>Wrinkles depth increases by ≈ 2%* every year</a:t>
            </a:r>
          </a:p>
        </p:txBody>
      </p:sp>
      <p:pic>
        <p:nvPicPr>
          <p:cNvPr id="294" name="Picture 293">
            <a:extLst>
              <a:ext uri="{FF2B5EF4-FFF2-40B4-BE49-F238E27FC236}">
                <a16:creationId xmlns:a16="http://schemas.microsoft.com/office/drawing/2014/main" id="{5E9A98CE-07A3-A176-BDFE-977E7F2641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298" name="Content Placeholder 4">
            <a:extLst>
              <a:ext uri="{FF2B5EF4-FFF2-40B4-BE49-F238E27FC236}">
                <a16:creationId xmlns:a16="http://schemas.microsoft.com/office/drawing/2014/main" id="{811E06A6-0276-B46B-0677-4A3F05765166}"/>
              </a:ext>
            </a:extLst>
          </p:cNvPr>
          <p:cNvSpPr txBox="1">
            <a:spLocks/>
          </p:cNvSpPr>
          <p:nvPr/>
        </p:nvSpPr>
        <p:spPr>
          <a:xfrm>
            <a:off x="264821" y="614457"/>
            <a:ext cx="10810259" cy="35131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200" b="0" i="0" u="none" strike="noStrike" kern="0" cap="none" spc="0" normalizeH="0" baseline="0" noProof="0">
                <a:ln>
                  <a:noFill/>
                </a:ln>
                <a:solidFill>
                  <a:prstClr val="black"/>
                </a:solidFill>
                <a:effectLst/>
                <a:uLnTx/>
                <a:uFillTx/>
                <a:latin typeface="DM Sans"/>
                <a:ea typeface="+mn-ea"/>
                <a:cs typeface="+mn-cs"/>
              </a:rPr>
              <a:t>Cross‑sectional data on total volunteers at baseline prior to treatment </a:t>
            </a:r>
          </a:p>
        </p:txBody>
      </p:sp>
      <p:grpSp>
        <p:nvGrpSpPr>
          <p:cNvPr id="5" name="Content Placeholder 2"/>
          <p:cNvGrpSpPr/>
          <p:nvPr/>
        </p:nvGrpSpPr>
        <p:grpSpPr>
          <a:xfrm>
            <a:off x="407912" y="1188261"/>
            <a:ext cx="9646962" cy="5040057"/>
            <a:chOff x="457200" y="1600200"/>
            <a:chExt cx="8229600" cy="4525962"/>
          </a:xfrm>
        </p:grpSpPr>
        <p:sp>
          <p:nvSpPr>
            <p:cNvPr id="6" name="rc3"/>
            <p:cNvSpPr/>
            <p:nvPr/>
          </p:nvSpPr>
          <p:spPr>
            <a:xfrm>
              <a:off x="457200" y="1600200"/>
              <a:ext cx="8229600" cy="4525962"/>
            </a:xfrm>
            <a:prstGeom prst="rect">
              <a:avLst/>
            </a:prstGeom>
            <a:solidFill>
              <a:srgbClr val="FFFFFF">
                <a:alpha val="100000"/>
              </a:srgbClr>
            </a:solidFill>
            <a:ln w="9525" cap="rnd">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rc4"/>
            <p:cNvSpPr/>
            <p:nvPr/>
          </p:nvSpPr>
          <p:spPr>
            <a:xfrm>
              <a:off x="457200" y="1600200"/>
              <a:ext cx="8229600" cy="4525962"/>
            </a:xfrm>
            <a:prstGeom prst="rect">
              <a:avLst/>
            </a:prstGeom>
            <a:solidFill>
              <a:srgbClr val="FFFFFF">
                <a:alpha val="100000"/>
              </a:srgbClr>
            </a:solidFill>
            <a:ln w="13550" cap="rnd">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8" name="rc5"/>
            <p:cNvSpPr/>
            <p:nvPr/>
          </p:nvSpPr>
          <p:spPr>
            <a:xfrm>
              <a:off x="971130" y="1894657"/>
              <a:ext cx="7646080" cy="3831571"/>
            </a:xfrm>
            <a:prstGeom prst="rect">
              <a:avLst/>
            </a:prstGeom>
            <a:solidFill>
              <a:srgbClr val="F5D8B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 name="pl6"/>
            <p:cNvSpPr/>
            <p:nvPr/>
          </p:nvSpPr>
          <p:spPr>
            <a:xfrm>
              <a:off x="971130" y="5181636"/>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pl7"/>
            <p:cNvSpPr/>
            <p:nvPr/>
          </p:nvSpPr>
          <p:spPr>
            <a:xfrm>
              <a:off x="971130" y="4285431"/>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 name="pl8"/>
            <p:cNvSpPr/>
            <p:nvPr/>
          </p:nvSpPr>
          <p:spPr>
            <a:xfrm>
              <a:off x="971130" y="3389227"/>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pl9"/>
            <p:cNvSpPr/>
            <p:nvPr/>
          </p:nvSpPr>
          <p:spPr>
            <a:xfrm>
              <a:off x="971130" y="2493023"/>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pl10"/>
            <p:cNvSpPr/>
            <p:nvPr/>
          </p:nvSpPr>
          <p:spPr>
            <a:xfrm>
              <a:off x="1501600"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 name="pl11"/>
            <p:cNvSpPr/>
            <p:nvPr/>
          </p:nvSpPr>
          <p:spPr>
            <a:xfrm>
              <a:off x="3330806"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pl12"/>
            <p:cNvSpPr/>
            <p:nvPr/>
          </p:nvSpPr>
          <p:spPr>
            <a:xfrm>
              <a:off x="5160012"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 name="pl13"/>
            <p:cNvSpPr/>
            <p:nvPr/>
          </p:nvSpPr>
          <p:spPr>
            <a:xfrm>
              <a:off x="6989217"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pl14"/>
            <p:cNvSpPr/>
            <p:nvPr/>
          </p:nvSpPr>
          <p:spPr>
            <a:xfrm>
              <a:off x="971130" y="5629738"/>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 name="pl15"/>
            <p:cNvSpPr/>
            <p:nvPr/>
          </p:nvSpPr>
          <p:spPr>
            <a:xfrm>
              <a:off x="971130" y="4733534"/>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pl16"/>
            <p:cNvSpPr/>
            <p:nvPr/>
          </p:nvSpPr>
          <p:spPr>
            <a:xfrm>
              <a:off x="971130" y="3837329"/>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 name="pl17"/>
            <p:cNvSpPr/>
            <p:nvPr/>
          </p:nvSpPr>
          <p:spPr>
            <a:xfrm>
              <a:off x="971130" y="2941125"/>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 name="pl18"/>
            <p:cNvSpPr/>
            <p:nvPr/>
          </p:nvSpPr>
          <p:spPr>
            <a:xfrm>
              <a:off x="971130" y="2044921"/>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 name="pl19"/>
            <p:cNvSpPr/>
            <p:nvPr/>
          </p:nvSpPr>
          <p:spPr>
            <a:xfrm>
              <a:off x="2416203"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 name="pl20"/>
            <p:cNvSpPr/>
            <p:nvPr/>
          </p:nvSpPr>
          <p:spPr>
            <a:xfrm>
              <a:off x="4245409"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 name="pl21"/>
            <p:cNvSpPr/>
            <p:nvPr/>
          </p:nvSpPr>
          <p:spPr>
            <a:xfrm>
              <a:off x="6074614"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 name="pl22"/>
            <p:cNvSpPr/>
            <p:nvPr/>
          </p:nvSpPr>
          <p:spPr>
            <a:xfrm>
              <a:off x="7903820"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 name="pt23"/>
            <p:cNvSpPr/>
            <p:nvPr/>
          </p:nvSpPr>
          <p:spPr>
            <a:xfrm>
              <a:off x="6598550" y="34623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 name="pt24"/>
            <p:cNvSpPr/>
            <p:nvPr/>
          </p:nvSpPr>
          <p:spPr>
            <a:xfrm>
              <a:off x="5866868" y="32090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 name="pt25"/>
            <p:cNvSpPr/>
            <p:nvPr/>
          </p:nvSpPr>
          <p:spPr>
            <a:xfrm>
              <a:off x="4403503" y="49010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9" name="pt26"/>
            <p:cNvSpPr/>
            <p:nvPr/>
          </p:nvSpPr>
          <p:spPr>
            <a:xfrm>
              <a:off x="4037662" y="32496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0" name="pt27"/>
            <p:cNvSpPr/>
            <p:nvPr/>
          </p:nvSpPr>
          <p:spPr>
            <a:xfrm>
              <a:off x="3123059" y="47690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1" name="pt28"/>
            <p:cNvSpPr/>
            <p:nvPr/>
          </p:nvSpPr>
          <p:spPr>
            <a:xfrm>
              <a:off x="5866868" y="28332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2" name="pt29"/>
            <p:cNvSpPr/>
            <p:nvPr/>
          </p:nvSpPr>
          <p:spPr>
            <a:xfrm>
              <a:off x="6964391" y="39092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3" name="pt30"/>
            <p:cNvSpPr/>
            <p:nvPr/>
          </p:nvSpPr>
          <p:spPr>
            <a:xfrm>
              <a:off x="6964391" y="45939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4" name="pt31"/>
            <p:cNvSpPr/>
            <p:nvPr/>
          </p:nvSpPr>
          <p:spPr>
            <a:xfrm>
              <a:off x="4403503" y="46047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5" name="pt32"/>
            <p:cNvSpPr/>
            <p:nvPr/>
          </p:nvSpPr>
          <p:spPr>
            <a:xfrm>
              <a:off x="4952265" y="43060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6" name="pt33"/>
            <p:cNvSpPr/>
            <p:nvPr/>
          </p:nvSpPr>
          <p:spPr>
            <a:xfrm>
              <a:off x="3671821" y="49972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7" name="pt34"/>
            <p:cNvSpPr/>
            <p:nvPr/>
          </p:nvSpPr>
          <p:spPr>
            <a:xfrm>
              <a:off x="7330233" y="526793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8" name="pt35"/>
            <p:cNvSpPr/>
            <p:nvPr/>
          </p:nvSpPr>
          <p:spPr>
            <a:xfrm>
              <a:off x="7147312" y="44410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9" name="pt36"/>
            <p:cNvSpPr/>
            <p:nvPr/>
          </p:nvSpPr>
          <p:spPr>
            <a:xfrm>
              <a:off x="3671821" y="50737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0" name="pt37"/>
            <p:cNvSpPr/>
            <p:nvPr/>
          </p:nvSpPr>
          <p:spPr>
            <a:xfrm>
              <a:off x="4952265" y="48574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1" name="pt38"/>
            <p:cNvSpPr/>
            <p:nvPr/>
          </p:nvSpPr>
          <p:spPr>
            <a:xfrm>
              <a:off x="6781471" y="51167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2" name="pt39"/>
            <p:cNvSpPr/>
            <p:nvPr/>
          </p:nvSpPr>
          <p:spPr>
            <a:xfrm>
              <a:off x="5318106" y="50618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3" name="pt40"/>
            <p:cNvSpPr/>
            <p:nvPr/>
          </p:nvSpPr>
          <p:spPr>
            <a:xfrm>
              <a:off x="4952265" y="50982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4" name="pt41"/>
            <p:cNvSpPr/>
            <p:nvPr/>
          </p:nvSpPr>
          <p:spPr>
            <a:xfrm>
              <a:off x="4220583" y="46919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5" name="pt42"/>
            <p:cNvSpPr/>
            <p:nvPr/>
          </p:nvSpPr>
          <p:spPr>
            <a:xfrm>
              <a:off x="6049788" y="45157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6" name="pt43"/>
            <p:cNvSpPr/>
            <p:nvPr/>
          </p:nvSpPr>
          <p:spPr>
            <a:xfrm>
              <a:off x="6232709" y="45139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7" name="pt44"/>
            <p:cNvSpPr/>
            <p:nvPr/>
          </p:nvSpPr>
          <p:spPr>
            <a:xfrm>
              <a:off x="4037662" y="446494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8" name="pt45"/>
            <p:cNvSpPr/>
            <p:nvPr/>
          </p:nvSpPr>
          <p:spPr>
            <a:xfrm>
              <a:off x="5866868" y="49698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9" name="pt46"/>
            <p:cNvSpPr/>
            <p:nvPr/>
          </p:nvSpPr>
          <p:spPr>
            <a:xfrm>
              <a:off x="5683947" y="49910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0" name="pt47"/>
            <p:cNvSpPr/>
            <p:nvPr/>
          </p:nvSpPr>
          <p:spPr>
            <a:xfrm>
              <a:off x="4037662" y="475112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1" name="pt48"/>
            <p:cNvSpPr/>
            <p:nvPr/>
          </p:nvSpPr>
          <p:spPr>
            <a:xfrm>
              <a:off x="4952265" y="429914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2" name="pt49"/>
            <p:cNvSpPr/>
            <p:nvPr/>
          </p:nvSpPr>
          <p:spPr>
            <a:xfrm>
              <a:off x="6598550" y="26432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3" name="pt50"/>
            <p:cNvSpPr/>
            <p:nvPr/>
          </p:nvSpPr>
          <p:spPr>
            <a:xfrm>
              <a:off x="5318106" y="472364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4" name="pt51"/>
            <p:cNvSpPr/>
            <p:nvPr/>
          </p:nvSpPr>
          <p:spPr>
            <a:xfrm>
              <a:off x="5683947" y="42606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5" name="pt52"/>
            <p:cNvSpPr/>
            <p:nvPr/>
          </p:nvSpPr>
          <p:spPr>
            <a:xfrm>
              <a:off x="6598550" y="41309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6" name="pt53"/>
            <p:cNvSpPr/>
            <p:nvPr/>
          </p:nvSpPr>
          <p:spPr>
            <a:xfrm>
              <a:off x="4403503" y="495486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7" name="pt54"/>
            <p:cNvSpPr/>
            <p:nvPr/>
          </p:nvSpPr>
          <p:spPr>
            <a:xfrm>
              <a:off x="8061915" y="20702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8" name="pt55"/>
            <p:cNvSpPr/>
            <p:nvPr/>
          </p:nvSpPr>
          <p:spPr>
            <a:xfrm>
              <a:off x="7147312" y="4844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9" name="pt56"/>
            <p:cNvSpPr/>
            <p:nvPr/>
          </p:nvSpPr>
          <p:spPr>
            <a:xfrm>
              <a:off x="8061915" y="49817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0" name="pt57"/>
            <p:cNvSpPr/>
            <p:nvPr/>
          </p:nvSpPr>
          <p:spPr>
            <a:xfrm>
              <a:off x="8061915" y="424268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1" name="pt58"/>
            <p:cNvSpPr/>
            <p:nvPr/>
          </p:nvSpPr>
          <p:spPr>
            <a:xfrm>
              <a:off x="4037662" y="432393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2" name="pt59"/>
            <p:cNvSpPr/>
            <p:nvPr/>
          </p:nvSpPr>
          <p:spPr>
            <a:xfrm>
              <a:off x="3854742" y="46818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3" name="pt60"/>
            <p:cNvSpPr/>
            <p:nvPr/>
          </p:nvSpPr>
          <p:spPr>
            <a:xfrm>
              <a:off x="1476774" y="43651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4" name="pt61"/>
            <p:cNvSpPr/>
            <p:nvPr/>
          </p:nvSpPr>
          <p:spPr>
            <a:xfrm>
              <a:off x="7330233" y="37664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5" name="pt62"/>
            <p:cNvSpPr/>
            <p:nvPr/>
          </p:nvSpPr>
          <p:spPr>
            <a:xfrm>
              <a:off x="7513153" y="39541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6" name="pt63"/>
            <p:cNvSpPr/>
            <p:nvPr/>
          </p:nvSpPr>
          <p:spPr>
            <a:xfrm>
              <a:off x="4220583" y="42516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7" name="pt64"/>
            <p:cNvSpPr/>
            <p:nvPr/>
          </p:nvSpPr>
          <p:spPr>
            <a:xfrm>
              <a:off x="7696074" y="364401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8" name="pt65"/>
            <p:cNvSpPr/>
            <p:nvPr/>
          </p:nvSpPr>
          <p:spPr>
            <a:xfrm>
              <a:off x="8061915" y="5080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9" name="pt66"/>
            <p:cNvSpPr/>
            <p:nvPr/>
          </p:nvSpPr>
          <p:spPr>
            <a:xfrm>
              <a:off x="6415630" y="36147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0" name="pt67"/>
            <p:cNvSpPr/>
            <p:nvPr/>
          </p:nvSpPr>
          <p:spPr>
            <a:xfrm>
              <a:off x="4037662" y="49925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1" name="pt68"/>
            <p:cNvSpPr/>
            <p:nvPr/>
          </p:nvSpPr>
          <p:spPr>
            <a:xfrm>
              <a:off x="2574298" y="51358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2" name="pt69"/>
            <p:cNvSpPr/>
            <p:nvPr/>
          </p:nvSpPr>
          <p:spPr>
            <a:xfrm>
              <a:off x="7330233" y="40968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3" name="pt70"/>
            <p:cNvSpPr/>
            <p:nvPr/>
          </p:nvSpPr>
          <p:spPr>
            <a:xfrm>
              <a:off x="7513153" y="46107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4" name="pt71"/>
            <p:cNvSpPr/>
            <p:nvPr/>
          </p:nvSpPr>
          <p:spPr>
            <a:xfrm>
              <a:off x="4403503" y="47326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5" name="pt72"/>
            <p:cNvSpPr/>
            <p:nvPr/>
          </p:nvSpPr>
          <p:spPr>
            <a:xfrm>
              <a:off x="6598550" y="325207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6" name="pt73"/>
            <p:cNvSpPr/>
            <p:nvPr/>
          </p:nvSpPr>
          <p:spPr>
            <a:xfrm>
              <a:off x="1476774" y="54214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7" name="pt74"/>
            <p:cNvSpPr/>
            <p:nvPr/>
          </p:nvSpPr>
          <p:spPr>
            <a:xfrm>
              <a:off x="3854742" y="394753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8" name="pt75"/>
            <p:cNvSpPr/>
            <p:nvPr/>
          </p:nvSpPr>
          <p:spPr>
            <a:xfrm>
              <a:off x="6232709" y="46262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9" name="pt76"/>
            <p:cNvSpPr/>
            <p:nvPr/>
          </p:nvSpPr>
          <p:spPr>
            <a:xfrm>
              <a:off x="6049788" y="47929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0" name="pt77"/>
            <p:cNvSpPr/>
            <p:nvPr/>
          </p:nvSpPr>
          <p:spPr>
            <a:xfrm>
              <a:off x="1476774" y="51281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1" name="pt78"/>
            <p:cNvSpPr/>
            <p:nvPr/>
          </p:nvSpPr>
          <p:spPr>
            <a:xfrm>
              <a:off x="6964391" y="43095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2" name="pt79"/>
            <p:cNvSpPr/>
            <p:nvPr/>
          </p:nvSpPr>
          <p:spPr>
            <a:xfrm>
              <a:off x="6964391" y="37175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3" name="pt80"/>
            <p:cNvSpPr/>
            <p:nvPr/>
          </p:nvSpPr>
          <p:spPr>
            <a:xfrm>
              <a:off x="7330233" y="48807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4" name="pt81"/>
            <p:cNvSpPr/>
            <p:nvPr/>
          </p:nvSpPr>
          <p:spPr>
            <a:xfrm>
              <a:off x="2940139" y="43544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5" name="pt82"/>
            <p:cNvSpPr/>
            <p:nvPr/>
          </p:nvSpPr>
          <p:spPr>
            <a:xfrm>
              <a:off x="1659695" y="48090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6" name="pt83"/>
            <p:cNvSpPr/>
            <p:nvPr/>
          </p:nvSpPr>
          <p:spPr>
            <a:xfrm>
              <a:off x="3854742" y="424447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7" name="pt84"/>
            <p:cNvSpPr/>
            <p:nvPr/>
          </p:nvSpPr>
          <p:spPr>
            <a:xfrm>
              <a:off x="3123059" y="53348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8" name="pt85"/>
            <p:cNvSpPr/>
            <p:nvPr/>
          </p:nvSpPr>
          <p:spPr>
            <a:xfrm>
              <a:off x="6232709" y="35065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9" name="pt86"/>
            <p:cNvSpPr/>
            <p:nvPr/>
          </p:nvSpPr>
          <p:spPr>
            <a:xfrm>
              <a:off x="7696074" y="37682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0" name="pt87"/>
            <p:cNvSpPr/>
            <p:nvPr/>
          </p:nvSpPr>
          <p:spPr>
            <a:xfrm>
              <a:off x="6781471" y="46901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1" name="pt88"/>
            <p:cNvSpPr/>
            <p:nvPr/>
          </p:nvSpPr>
          <p:spPr>
            <a:xfrm>
              <a:off x="6049788" y="47600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2" name="pt89"/>
            <p:cNvSpPr/>
            <p:nvPr/>
          </p:nvSpPr>
          <p:spPr>
            <a:xfrm>
              <a:off x="4586424" y="48066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3" name="pt90"/>
            <p:cNvSpPr/>
            <p:nvPr/>
          </p:nvSpPr>
          <p:spPr>
            <a:xfrm>
              <a:off x="6781471" y="487659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4" name="pt91"/>
            <p:cNvSpPr/>
            <p:nvPr/>
          </p:nvSpPr>
          <p:spPr>
            <a:xfrm>
              <a:off x="3671821" y="435739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5" name="pt92"/>
            <p:cNvSpPr/>
            <p:nvPr/>
          </p:nvSpPr>
          <p:spPr>
            <a:xfrm>
              <a:off x="2025536" y="425761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6" name="pt93"/>
            <p:cNvSpPr/>
            <p:nvPr/>
          </p:nvSpPr>
          <p:spPr>
            <a:xfrm>
              <a:off x="7696074" y="343191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7" name="pt94"/>
            <p:cNvSpPr/>
            <p:nvPr/>
          </p:nvSpPr>
          <p:spPr>
            <a:xfrm>
              <a:off x="6415630" y="257514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8" name="pt95"/>
            <p:cNvSpPr/>
            <p:nvPr/>
          </p:nvSpPr>
          <p:spPr>
            <a:xfrm>
              <a:off x="5683947" y="495068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9" name="pt96"/>
            <p:cNvSpPr/>
            <p:nvPr/>
          </p:nvSpPr>
          <p:spPr>
            <a:xfrm>
              <a:off x="5318106" y="48425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0" name="pt97"/>
            <p:cNvSpPr/>
            <p:nvPr/>
          </p:nvSpPr>
          <p:spPr>
            <a:xfrm>
              <a:off x="5866868" y="40353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1" name="pt98"/>
            <p:cNvSpPr/>
            <p:nvPr/>
          </p:nvSpPr>
          <p:spPr>
            <a:xfrm>
              <a:off x="7878994" y="459877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2" name="pt99"/>
            <p:cNvSpPr/>
            <p:nvPr/>
          </p:nvSpPr>
          <p:spPr>
            <a:xfrm>
              <a:off x="6232709" y="457786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3" name="pt100"/>
            <p:cNvSpPr/>
            <p:nvPr/>
          </p:nvSpPr>
          <p:spPr>
            <a:xfrm>
              <a:off x="6598550" y="41207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4" name="pt101"/>
            <p:cNvSpPr/>
            <p:nvPr/>
          </p:nvSpPr>
          <p:spPr>
            <a:xfrm>
              <a:off x="6781471" y="29157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5" name="pt102"/>
            <p:cNvSpPr/>
            <p:nvPr/>
          </p:nvSpPr>
          <p:spPr>
            <a:xfrm>
              <a:off x="6232709" y="43896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6" name="pt103"/>
            <p:cNvSpPr/>
            <p:nvPr/>
          </p:nvSpPr>
          <p:spPr>
            <a:xfrm>
              <a:off x="8061915" y="342713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7" name="pt104"/>
            <p:cNvSpPr/>
            <p:nvPr/>
          </p:nvSpPr>
          <p:spPr>
            <a:xfrm>
              <a:off x="4037662" y="55272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8" name="pt105"/>
            <p:cNvSpPr/>
            <p:nvPr/>
          </p:nvSpPr>
          <p:spPr>
            <a:xfrm>
              <a:off x="2208456" y="54161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9" name="pt106"/>
            <p:cNvSpPr/>
            <p:nvPr/>
          </p:nvSpPr>
          <p:spPr>
            <a:xfrm>
              <a:off x="6232709" y="3569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0" name="pt107"/>
            <p:cNvSpPr/>
            <p:nvPr/>
          </p:nvSpPr>
          <p:spPr>
            <a:xfrm>
              <a:off x="8061915" y="28452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1" name="pt108"/>
            <p:cNvSpPr/>
            <p:nvPr/>
          </p:nvSpPr>
          <p:spPr>
            <a:xfrm>
              <a:off x="3671821" y="476666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2" name="pt109"/>
            <p:cNvSpPr/>
            <p:nvPr/>
          </p:nvSpPr>
          <p:spPr>
            <a:xfrm>
              <a:off x="4586424" y="44243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3" name="pt110"/>
            <p:cNvSpPr/>
            <p:nvPr/>
          </p:nvSpPr>
          <p:spPr>
            <a:xfrm>
              <a:off x="4403503" y="484552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4" name="pt111"/>
            <p:cNvSpPr/>
            <p:nvPr/>
          </p:nvSpPr>
          <p:spPr>
            <a:xfrm>
              <a:off x="7513153" y="39045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5" name="pt112"/>
            <p:cNvSpPr/>
            <p:nvPr/>
          </p:nvSpPr>
          <p:spPr>
            <a:xfrm>
              <a:off x="6415630" y="43018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6" name="pt113"/>
            <p:cNvSpPr/>
            <p:nvPr/>
          </p:nvSpPr>
          <p:spPr>
            <a:xfrm>
              <a:off x="5135186" y="527690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7" name="pt114"/>
            <p:cNvSpPr/>
            <p:nvPr/>
          </p:nvSpPr>
          <p:spPr>
            <a:xfrm>
              <a:off x="5135186" y="38698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8" name="pt115"/>
            <p:cNvSpPr/>
            <p:nvPr/>
          </p:nvSpPr>
          <p:spPr>
            <a:xfrm>
              <a:off x="3123059" y="40013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9" name="pt116"/>
            <p:cNvSpPr/>
            <p:nvPr/>
          </p:nvSpPr>
          <p:spPr>
            <a:xfrm>
              <a:off x="4769344" y="52004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0" name="pt117"/>
            <p:cNvSpPr/>
            <p:nvPr/>
          </p:nvSpPr>
          <p:spPr>
            <a:xfrm>
              <a:off x="4403503" y="49518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1" name="pt118"/>
            <p:cNvSpPr/>
            <p:nvPr/>
          </p:nvSpPr>
          <p:spPr>
            <a:xfrm>
              <a:off x="5318106" y="534561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2" name="pt119"/>
            <p:cNvSpPr/>
            <p:nvPr/>
          </p:nvSpPr>
          <p:spPr>
            <a:xfrm>
              <a:off x="7513153" y="38471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3" name="pt120"/>
            <p:cNvSpPr/>
            <p:nvPr/>
          </p:nvSpPr>
          <p:spPr>
            <a:xfrm>
              <a:off x="6232709" y="315767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4" name="pt121"/>
            <p:cNvSpPr/>
            <p:nvPr/>
          </p:nvSpPr>
          <p:spPr>
            <a:xfrm>
              <a:off x="5866868" y="418592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5" name="pt122"/>
            <p:cNvSpPr/>
            <p:nvPr/>
          </p:nvSpPr>
          <p:spPr>
            <a:xfrm>
              <a:off x="1476774" y="42474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6" name="pt123"/>
            <p:cNvSpPr/>
            <p:nvPr/>
          </p:nvSpPr>
          <p:spPr>
            <a:xfrm>
              <a:off x="3123059" y="43317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7" name="pt124"/>
            <p:cNvSpPr/>
            <p:nvPr/>
          </p:nvSpPr>
          <p:spPr>
            <a:xfrm>
              <a:off x="6049788" y="45444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8" name="pt125"/>
            <p:cNvSpPr/>
            <p:nvPr/>
          </p:nvSpPr>
          <p:spPr>
            <a:xfrm>
              <a:off x="5135186" y="51580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9" name="pt126"/>
            <p:cNvSpPr/>
            <p:nvPr/>
          </p:nvSpPr>
          <p:spPr>
            <a:xfrm>
              <a:off x="4952265" y="441564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0" name="pt127"/>
            <p:cNvSpPr/>
            <p:nvPr/>
          </p:nvSpPr>
          <p:spPr>
            <a:xfrm>
              <a:off x="6964391" y="27699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1" name="pt128"/>
            <p:cNvSpPr/>
            <p:nvPr/>
          </p:nvSpPr>
          <p:spPr>
            <a:xfrm>
              <a:off x="3854742" y="420862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2" name="pt129"/>
            <p:cNvSpPr/>
            <p:nvPr/>
          </p:nvSpPr>
          <p:spPr>
            <a:xfrm>
              <a:off x="4403503" y="35490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3" name="pt130"/>
            <p:cNvSpPr/>
            <p:nvPr/>
          </p:nvSpPr>
          <p:spPr>
            <a:xfrm>
              <a:off x="2940139" y="50391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4" name="pt131"/>
            <p:cNvSpPr/>
            <p:nvPr/>
          </p:nvSpPr>
          <p:spPr>
            <a:xfrm>
              <a:off x="7147312" y="47027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5" name="pt132"/>
            <p:cNvSpPr/>
            <p:nvPr/>
          </p:nvSpPr>
          <p:spPr>
            <a:xfrm>
              <a:off x="3123059" y="51143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6" name="pt133"/>
            <p:cNvSpPr/>
            <p:nvPr/>
          </p:nvSpPr>
          <p:spPr>
            <a:xfrm>
              <a:off x="5135186" y="433947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7" name="pt134"/>
            <p:cNvSpPr/>
            <p:nvPr/>
          </p:nvSpPr>
          <p:spPr>
            <a:xfrm>
              <a:off x="5318106" y="36278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8" name="pt135"/>
            <p:cNvSpPr/>
            <p:nvPr/>
          </p:nvSpPr>
          <p:spPr>
            <a:xfrm>
              <a:off x="4403503" y="36189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9" name="pt136"/>
            <p:cNvSpPr/>
            <p:nvPr/>
          </p:nvSpPr>
          <p:spPr>
            <a:xfrm>
              <a:off x="3671821" y="540595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0" name="pt137"/>
            <p:cNvSpPr/>
            <p:nvPr/>
          </p:nvSpPr>
          <p:spPr>
            <a:xfrm>
              <a:off x="5318106" y="46429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1" name="pt138"/>
            <p:cNvSpPr/>
            <p:nvPr/>
          </p:nvSpPr>
          <p:spPr>
            <a:xfrm>
              <a:off x="4586424" y="47863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2" name="pt139"/>
            <p:cNvSpPr/>
            <p:nvPr/>
          </p:nvSpPr>
          <p:spPr>
            <a:xfrm>
              <a:off x="6232709" y="46513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3" name="pt140"/>
            <p:cNvSpPr/>
            <p:nvPr/>
          </p:nvSpPr>
          <p:spPr>
            <a:xfrm>
              <a:off x="2025536" y="50379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4" name="pt141"/>
            <p:cNvSpPr/>
            <p:nvPr/>
          </p:nvSpPr>
          <p:spPr>
            <a:xfrm>
              <a:off x="7696074" y="327418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5" name="pt142"/>
            <p:cNvSpPr/>
            <p:nvPr/>
          </p:nvSpPr>
          <p:spPr>
            <a:xfrm>
              <a:off x="2025536" y="480131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6" name="pt143"/>
            <p:cNvSpPr/>
            <p:nvPr/>
          </p:nvSpPr>
          <p:spPr>
            <a:xfrm>
              <a:off x="6049788" y="39499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7" name="pt144"/>
            <p:cNvSpPr/>
            <p:nvPr/>
          </p:nvSpPr>
          <p:spPr>
            <a:xfrm>
              <a:off x="4952265" y="391586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8" name="pt145"/>
            <p:cNvSpPr/>
            <p:nvPr/>
          </p:nvSpPr>
          <p:spPr>
            <a:xfrm>
              <a:off x="4037662" y="52739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9" name="pt146"/>
            <p:cNvSpPr/>
            <p:nvPr/>
          </p:nvSpPr>
          <p:spPr>
            <a:xfrm>
              <a:off x="5866868" y="401863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0" name="pt147"/>
            <p:cNvSpPr/>
            <p:nvPr/>
          </p:nvSpPr>
          <p:spPr>
            <a:xfrm>
              <a:off x="5683947" y="464537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1" name="pt148"/>
            <p:cNvSpPr/>
            <p:nvPr/>
          </p:nvSpPr>
          <p:spPr>
            <a:xfrm>
              <a:off x="6598550" y="510722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2" name="pt149"/>
            <p:cNvSpPr/>
            <p:nvPr/>
          </p:nvSpPr>
          <p:spPr>
            <a:xfrm>
              <a:off x="4952265" y="52858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3" name="pt150"/>
            <p:cNvSpPr/>
            <p:nvPr/>
          </p:nvSpPr>
          <p:spPr>
            <a:xfrm>
              <a:off x="2391377" y="523746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4" name="pt151"/>
            <p:cNvSpPr/>
            <p:nvPr/>
          </p:nvSpPr>
          <p:spPr>
            <a:xfrm>
              <a:off x="2940139" y="4631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5" name="pt152"/>
            <p:cNvSpPr/>
            <p:nvPr/>
          </p:nvSpPr>
          <p:spPr>
            <a:xfrm>
              <a:off x="2940139" y="46758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6" name="pt153"/>
            <p:cNvSpPr/>
            <p:nvPr/>
          </p:nvSpPr>
          <p:spPr>
            <a:xfrm>
              <a:off x="7147312" y="39439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7" name="pt154"/>
            <p:cNvSpPr/>
            <p:nvPr/>
          </p:nvSpPr>
          <p:spPr>
            <a:xfrm>
              <a:off x="2208456" y="48628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8" name="pt155"/>
            <p:cNvSpPr/>
            <p:nvPr/>
          </p:nvSpPr>
          <p:spPr>
            <a:xfrm>
              <a:off x="3854742" y="501102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9" name="pt156"/>
            <p:cNvSpPr/>
            <p:nvPr/>
          </p:nvSpPr>
          <p:spPr>
            <a:xfrm>
              <a:off x="3671821" y="523627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0" name="pt157"/>
            <p:cNvSpPr/>
            <p:nvPr/>
          </p:nvSpPr>
          <p:spPr>
            <a:xfrm>
              <a:off x="6232709" y="47565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1" name="pt158"/>
            <p:cNvSpPr/>
            <p:nvPr/>
          </p:nvSpPr>
          <p:spPr>
            <a:xfrm>
              <a:off x="5683947" y="29133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2" name="pt159"/>
            <p:cNvSpPr/>
            <p:nvPr/>
          </p:nvSpPr>
          <p:spPr>
            <a:xfrm>
              <a:off x="2757218" y="548362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3" name="pt160"/>
            <p:cNvSpPr/>
            <p:nvPr/>
          </p:nvSpPr>
          <p:spPr>
            <a:xfrm>
              <a:off x="2940139" y="4867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4" name="pt161"/>
            <p:cNvSpPr/>
            <p:nvPr/>
          </p:nvSpPr>
          <p:spPr>
            <a:xfrm>
              <a:off x="4220583" y="39499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5" name="pt162"/>
            <p:cNvSpPr/>
            <p:nvPr/>
          </p:nvSpPr>
          <p:spPr>
            <a:xfrm>
              <a:off x="5135186" y="427912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6" name="pt163"/>
            <p:cNvSpPr/>
            <p:nvPr/>
          </p:nvSpPr>
          <p:spPr>
            <a:xfrm>
              <a:off x="4037662" y="40526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7" name="pt164"/>
            <p:cNvSpPr/>
            <p:nvPr/>
          </p:nvSpPr>
          <p:spPr>
            <a:xfrm>
              <a:off x="4769344" y="535576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8" name="pt165"/>
            <p:cNvSpPr/>
            <p:nvPr/>
          </p:nvSpPr>
          <p:spPr>
            <a:xfrm>
              <a:off x="2391377" y="48640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9" name="pt166"/>
            <p:cNvSpPr/>
            <p:nvPr/>
          </p:nvSpPr>
          <p:spPr>
            <a:xfrm>
              <a:off x="4403503" y="48849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0" name="pt167"/>
            <p:cNvSpPr/>
            <p:nvPr/>
          </p:nvSpPr>
          <p:spPr>
            <a:xfrm>
              <a:off x="3671821" y="490318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1" name="pt168"/>
            <p:cNvSpPr/>
            <p:nvPr/>
          </p:nvSpPr>
          <p:spPr>
            <a:xfrm>
              <a:off x="7147312" y="482700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2" name="pt169"/>
            <p:cNvSpPr/>
            <p:nvPr/>
          </p:nvSpPr>
          <p:spPr>
            <a:xfrm>
              <a:off x="8061915" y="396605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3" name="pt170"/>
            <p:cNvSpPr/>
            <p:nvPr/>
          </p:nvSpPr>
          <p:spPr>
            <a:xfrm>
              <a:off x="6232709" y="38865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4" name="pt171"/>
            <p:cNvSpPr/>
            <p:nvPr/>
          </p:nvSpPr>
          <p:spPr>
            <a:xfrm>
              <a:off x="4403503" y="49417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5" name="pt172"/>
            <p:cNvSpPr/>
            <p:nvPr/>
          </p:nvSpPr>
          <p:spPr>
            <a:xfrm>
              <a:off x="3854742" y="46190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6" name="pt173"/>
            <p:cNvSpPr/>
            <p:nvPr/>
          </p:nvSpPr>
          <p:spPr>
            <a:xfrm>
              <a:off x="5135186" y="51848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7" name="pt174"/>
            <p:cNvSpPr/>
            <p:nvPr/>
          </p:nvSpPr>
          <p:spPr>
            <a:xfrm>
              <a:off x="5866868" y="43544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8" name="pt175"/>
            <p:cNvSpPr/>
            <p:nvPr/>
          </p:nvSpPr>
          <p:spPr>
            <a:xfrm>
              <a:off x="1476774" y="51060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9" name="pt176"/>
            <p:cNvSpPr/>
            <p:nvPr/>
          </p:nvSpPr>
          <p:spPr>
            <a:xfrm>
              <a:off x="6964391" y="204399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0" name="pt177"/>
            <p:cNvSpPr/>
            <p:nvPr/>
          </p:nvSpPr>
          <p:spPr>
            <a:xfrm>
              <a:off x="4769344" y="41219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1" name="pt178"/>
            <p:cNvSpPr/>
            <p:nvPr/>
          </p:nvSpPr>
          <p:spPr>
            <a:xfrm>
              <a:off x="7513153" y="29115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2" name="pt179"/>
            <p:cNvSpPr/>
            <p:nvPr/>
          </p:nvSpPr>
          <p:spPr>
            <a:xfrm>
              <a:off x="4952265" y="469436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3" name="pt180"/>
            <p:cNvSpPr/>
            <p:nvPr/>
          </p:nvSpPr>
          <p:spPr>
            <a:xfrm>
              <a:off x="1659695" y="507077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4" name="pt181"/>
            <p:cNvSpPr/>
            <p:nvPr/>
          </p:nvSpPr>
          <p:spPr>
            <a:xfrm>
              <a:off x="5135186" y="45372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5" name="pt182"/>
            <p:cNvSpPr/>
            <p:nvPr/>
          </p:nvSpPr>
          <p:spPr>
            <a:xfrm>
              <a:off x="3671821" y="50976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6" name="pt183"/>
            <p:cNvSpPr/>
            <p:nvPr/>
          </p:nvSpPr>
          <p:spPr>
            <a:xfrm>
              <a:off x="6232709" y="3356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7" name="pt184"/>
            <p:cNvSpPr/>
            <p:nvPr/>
          </p:nvSpPr>
          <p:spPr>
            <a:xfrm>
              <a:off x="4403503" y="41578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8" name="pt185"/>
            <p:cNvSpPr/>
            <p:nvPr/>
          </p:nvSpPr>
          <p:spPr>
            <a:xfrm>
              <a:off x="5683947" y="31863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9" name="pt186"/>
            <p:cNvSpPr/>
            <p:nvPr/>
          </p:nvSpPr>
          <p:spPr>
            <a:xfrm>
              <a:off x="6232709" y="468122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0" name="pt187"/>
            <p:cNvSpPr/>
            <p:nvPr/>
          </p:nvSpPr>
          <p:spPr>
            <a:xfrm>
              <a:off x="4952265" y="48963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1" name="pt188"/>
            <p:cNvSpPr/>
            <p:nvPr/>
          </p:nvSpPr>
          <p:spPr>
            <a:xfrm>
              <a:off x="6781471" y="46161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2" name="pt189"/>
            <p:cNvSpPr/>
            <p:nvPr/>
          </p:nvSpPr>
          <p:spPr>
            <a:xfrm>
              <a:off x="7696074" y="373363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3" name="pt190"/>
            <p:cNvSpPr/>
            <p:nvPr/>
          </p:nvSpPr>
          <p:spPr>
            <a:xfrm>
              <a:off x="4037662" y="508152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4" name="pt191"/>
            <p:cNvSpPr/>
            <p:nvPr/>
          </p:nvSpPr>
          <p:spPr>
            <a:xfrm>
              <a:off x="7696074" y="364401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5" name="pt192"/>
            <p:cNvSpPr/>
            <p:nvPr/>
          </p:nvSpPr>
          <p:spPr>
            <a:xfrm>
              <a:off x="6049788" y="39827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6" name="pt193"/>
            <p:cNvSpPr/>
            <p:nvPr/>
          </p:nvSpPr>
          <p:spPr>
            <a:xfrm>
              <a:off x="4037662" y="53503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7" name="pt194"/>
            <p:cNvSpPr/>
            <p:nvPr/>
          </p:nvSpPr>
          <p:spPr>
            <a:xfrm>
              <a:off x="4220583" y="43663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8" name="pt195"/>
            <p:cNvSpPr/>
            <p:nvPr/>
          </p:nvSpPr>
          <p:spPr>
            <a:xfrm>
              <a:off x="4952265" y="46161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9" name="pt196"/>
            <p:cNvSpPr/>
            <p:nvPr/>
          </p:nvSpPr>
          <p:spPr>
            <a:xfrm>
              <a:off x="7878994" y="45420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0" name="pt197"/>
            <p:cNvSpPr/>
            <p:nvPr/>
          </p:nvSpPr>
          <p:spPr>
            <a:xfrm>
              <a:off x="4952265" y="54364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1" name="pt198"/>
            <p:cNvSpPr/>
            <p:nvPr/>
          </p:nvSpPr>
          <p:spPr>
            <a:xfrm>
              <a:off x="6598550" y="48975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2" name="pt199"/>
            <p:cNvSpPr/>
            <p:nvPr/>
          </p:nvSpPr>
          <p:spPr>
            <a:xfrm>
              <a:off x="6781471" y="25841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3" name="pt200"/>
            <p:cNvSpPr/>
            <p:nvPr/>
          </p:nvSpPr>
          <p:spPr>
            <a:xfrm>
              <a:off x="2940139" y="47445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4" name="pt201"/>
            <p:cNvSpPr/>
            <p:nvPr/>
          </p:nvSpPr>
          <p:spPr>
            <a:xfrm>
              <a:off x="4220583" y="51060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5" name="pt202"/>
            <p:cNvSpPr/>
            <p:nvPr/>
          </p:nvSpPr>
          <p:spPr>
            <a:xfrm>
              <a:off x="7878994" y="33297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6" name="pt203"/>
            <p:cNvSpPr/>
            <p:nvPr/>
          </p:nvSpPr>
          <p:spPr>
            <a:xfrm>
              <a:off x="8061915" y="43358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7" name="pt204"/>
            <p:cNvSpPr/>
            <p:nvPr/>
          </p:nvSpPr>
          <p:spPr>
            <a:xfrm>
              <a:off x="6232709" y="419249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8" name="pt205"/>
            <p:cNvSpPr/>
            <p:nvPr/>
          </p:nvSpPr>
          <p:spPr>
            <a:xfrm>
              <a:off x="6232709" y="39308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9" name="pt206"/>
            <p:cNvSpPr/>
            <p:nvPr/>
          </p:nvSpPr>
          <p:spPr>
            <a:xfrm>
              <a:off x="1476774" y="524404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0" name="pt207"/>
            <p:cNvSpPr/>
            <p:nvPr/>
          </p:nvSpPr>
          <p:spPr>
            <a:xfrm>
              <a:off x="4586424" y="51944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1" name="pt208"/>
            <p:cNvSpPr/>
            <p:nvPr/>
          </p:nvSpPr>
          <p:spPr>
            <a:xfrm>
              <a:off x="2757218" y="53665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2" name="pt209"/>
            <p:cNvSpPr/>
            <p:nvPr/>
          </p:nvSpPr>
          <p:spPr>
            <a:xfrm>
              <a:off x="6415630" y="53975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3" name="pt210"/>
            <p:cNvSpPr/>
            <p:nvPr/>
          </p:nvSpPr>
          <p:spPr>
            <a:xfrm>
              <a:off x="7696074" y="312780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4" name="pt211"/>
            <p:cNvSpPr/>
            <p:nvPr/>
          </p:nvSpPr>
          <p:spPr>
            <a:xfrm>
              <a:off x="5135186" y="409749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5" name="pt212"/>
            <p:cNvSpPr/>
            <p:nvPr/>
          </p:nvSpPr>
          <p:spPr>
            <a:xfrm>
              <a:off x="2391377" y="432214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6" name="pt213"/>
            <p:cNvSpPr/>
            <p:nvPr/>
          </p:nvSpPr>
          <p:spPr>
            <a:xfrm>
              <a:off x="2574298" y="502476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7" name="pt214"/>
            <p:cNvSpPr/>
            <p:nvPr/>
          </p:nvSpPr>
          <p:spPr>
            <a:xfrm>
              <a:off x="4403503" y="47487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8" name="pt215"/>
            <p:cNvSpPr/>
            <p:nvPr/>
          </p:nvSpPr>
          <p:spPr>
            <a:xfrm>
              <a:off x="3671821" y="513530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9" name="pt216"/>
            <p:cNvSpPr/>
            <p:nvPr/>
          </p:nvSpPr>
          <p:spPr>
            <a:xfrm>
              <a:off x="5318106" y="46196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0" name="pt217"/>
            <p:cNvSpPr/>
            <p:nvPr/>
          </p:nvSpPr>
          <p:spPr>
            <a:xfrm>
              <a:off x="4769344" y="23349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1" name="pt218"/>
            <p:cNvSpPr/>
            <p:nvPr/>
          </p:nvSpPr>
          <p:spPr>
            <a:xfrm>
              <a:off x="8061915" y="37808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2" name="pt219"/>
            <p:cNvSpPr/>
            <p:nvPr/>
          </p:nvSpPr>
          <p:spPr>
            <a:xfrm>
              <a:off x="4769344" y="463043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3" name="pt220"/>
            <p:cNvSpPr/>
            <p:nvPr/>
          </p:nvSpPr>
          <p:spPr>
            <a:xfrm>
              <a:off x="4037662" y="36147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4" name="pt221"/>
            <p:cNvSpPr/>
            <p:nvPr/>
          </p:nvSpPr>
          <p:spPr>
            <a:xfrm>
              <a:off x="6232709" y="43651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5" name="pt222"/>
            <p:cNvSpPr/>
            <p:nvPr/>
          </p:nvSpPr>
          <p:spPr>
            <a:xfrm>
              <a:off x="4952265" y="46399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6" name="pt223"/>
            <p:cNvSpPr/>
            <p:nvPr/>
          </p:nvSpPr>
          <p:spPr>
            <a:xfrm>
              <a:off x="4769344" y="43848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7" name="pt224"/>
            <p:cNvSpPr/>
            <p:nvPr/>
          </p:nvSpPr>
          <p:spPr>
            <a:xfrm>
              <a:off x="6964391" y="33524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8" name="pt225"/>
            <p:cNvSpPr/>
            <p:nvPr/>
          </p:nvSpPr>
          <p:spPr>
            <a:xfrm>
              <a:off x="6964391" y="32568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9" name="pt226"/>
            <p:cNvSpPr/>
            <p:nvPr/>
          </p:nvSpPr>
          <p:spPr>
            <a:xfrm>
              <a:off x="3854742" y="379816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0" name="pt227"/>
            <p:cNvSpPr/>
            <p:nvPr/>
          </p:nvSpPr>
          <p:spPr>
            <a:xfrm>
              <a:off x="7513153" y="25136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1" name="pt228"/>
            <p:cNvSpPr/>
            <p:nvPr/>
          </p:nvSpPr>
          <p:spPr>
            <a:xfrm>
              <a:off x="3671821" y="53103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2" name="pt229"/>
            <p:cNvSpPr/>
            <p:nvPr/>
          </p:nvSpPr>
          <p:spPr>
            <a:xfrm>
              <a:off x="3854742" y="473200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3" name="pt230"/>
            <p:cNvSpPr/>
            <p:nvPr/>
          </p:nvSpPr>
          <p:spPr>
            <a:xfrm>
              <a:off x="5318106" y="421400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4" name="pt231"/>
            <p:cNvSpPr/>
            <p:nvPr/>
          </p:nvSpPr>
          <p:spPr>
            <a:xfrm>
              <a:off x="5683947" y="24419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5" name="pt232"/>
            <p:cNvSpPr/>
            <p:nvPr/>
          </p:nvSpPr>
          <p:spPr>
            <a:xfrm>
              <a:off x="4952265" y="48171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6" name="pt233"/>
            <p:cNvSpPr/>
            <p:nvPr/>
          </p:nvSpPr>
          <p:spPr>
            <a:xfrm>
              <a:off x="7696074" y="374319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7" name="pt234"/>
            <p:cNvSpPr/>
            <p:nvPr/>
          </p:nvSpPr>
          <p:spPr>
            <a:xfrm>
              <a:off x="3671821" y="534561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8" name="pt235"/>
            <p:cNvSpPr/>
            <p:nvPr/>
          </p:nvSpPr>
          <p:spPr>
            <a:xfrm>
              <a:off x="6232709" y="51472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9" name="pt236"/>
            <p:cNvSpPr/>
            <p:nvPr/>
          </p:nvSpPr>
          <p:spPr>
            <a:xfrm>
              <a:off x="4220583" y="464657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0" name="pt237"/>
            <p:cNvSpPr/>
            <p:nvPr/>
          </p:nvSpPr>
          <p:spPr>
            <a:xfrm>
              <a:off x="3671821" y="45426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1" name="pt238"/>
            <p:cNvSpPr/>
            <p:nvPr/>
          </p:nvSpPr>
          <p:spPr>
            <a:xfrm>
              <a:off x="2025536" y="482103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2" name="pt239"/>
            <p:cNvSpPr/>
            <p:nvPr/>
          </p:nvSpPr>
          <p:spPr>
            <a:xfrm>
              <a:off x="4037662" y="534979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3" name="pt240"/>
            <p:cNvSpPr/>
            <p:nvPr/>
          </p:nvSpPr>
          <p:spPr>
            <a:xfrm>
              <a:off x="5866868" y="446912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4" name="pt241"/>
            <p:cNvSpPr/>
            <p:nvPr/>
          </p:nvSpPr>
          <p:spPr>
            <a:xfrm>
              <a:off x="6415630" y="325267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5" name="pt242"/>
            <p:cNvSpPr/>
            <p:nvPr/>
          </p:nvSpPr>
          <p:spPr>
            <a:xfrm>
              <a:off x="4952265" y="41912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6" name="pt243"/>
            <p:cNvSpPr/>
            <p:nvPr/>
          </p:nvSpPr>
          <p:spPr>
            <a:xfrm>
              <a:off x="4220583" y="46346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7" name="pt244"/>
            <p:cNvSpPr/>
            <p:nvPr/>
          </p:nvSpPr>
          <p:spPr>
            <a:xfrm>
              <a:off x="6598550" y="40592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8" name="pt245"/>
            <p:cNvSpPr/>
            <p:nvPr/>
          </p:nvSpPr>
          <p:spPr>
            <a:xfrm>
              <a:off x="6232709" y="41584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9" name="pt246"/>
            <p:cNvSpPr/>
            <p:nvPr/>
          </p:nvSpPr>
          <p:spPr>
            <a:xfrm>
              <a:off x="2391377" y="52320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0" name="pt247"/>
            <p:cNvSpPr/>
            <p:nvPr/>
          </p:nvSpPr>
          <p:spPr>
            <a:xfrm>
              <a:off x="4220583" y="482640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1" name="pt248"/>
            <p:cNvSpPr/>
            <p:nvPr/>
          </p:nvSpPr>
          <p:spPr>
            <a:xfrm>
              <a:off x="4403503" y="43815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2" name="pt249"/>
            <p:cNvSpPr/>
            <p:nvPr/>
          </p:nvSpPr>
          <p:spPr>
            <a:xfrm>
              <a:off x="6232709" y="42241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3" name="pt250"/>
            <p:cNvSpPr/>
            <p:nvPr/>
          </p:nvSpPr>
          <p:spPr>
            <a:xfrm>
              <a:off x="2940139" y="451990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4" name="pt251"/>
            <p:cNvSpPr/>
            <p:nvPr/>
          </p:nvSpPr>
          <p:spPr>
            <a:xfrm>
              <a:off x="7878994" y="36476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5" name="pt252"/>
            <p:cNvSpPr/>
            <p:nvPr/>
          </p:nvSpPr>
          <p:spPr>
            <a:xfrm>
              <a:off x="8061915" y="36171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6" name="pt253"/>
            <p:cNvSpPr/>
            <p:nvPr/>
          </p:nvSpPr>
          <p:spPr>
            <a:xfrm>
              <a:off x="8061915" y="256319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7" name="pt254"/>
            <p:cNvSpPr/>
            <p:nvPr/>
          </p:nvSpPr>
          <p:spPr>
            <a:xfrm>
              <a:off x="5683947" y="31989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8" name="pt255"/>
            <p:cNvSpPr/>
            <p:nvPr/>
          </p:nvSpPr>
          <p:spPr>
            <a:xfrm>
              <a:off x="7330233" y="39971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9" name="pt256"/>
            <p:cNvSpPr/>
            <p:nvPr/>
          </p:nvSpPr>
          <p:spPr>
            <a:xfrm>
              <a:off x="4403503" y="52314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0" name="pt257"/>
            <p:cNvSpPr/>
            <p:nvPr/>
          </p:nvSpPr>
          <p:spPr>
            <a:xfrm>
              <a:off x="2940139" y="46895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1" name="pt258"/>
            <p:cNvSpPr/>
            <p:nvPr/>
          </p:nvSpPr>
          <p:spPr>
            <a:xfrm>
              <a:off x="6415630" y="42271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2" name="pt259"/>
            <p:cNvSpPr/>
            <p:nvPr/>
          </p:nvSpPr>
          <p:spPr>
            <a:xfrm>
              <a:off x="8061915" y="41572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3" name="pt260"/>
            <p:cNvSpPr/>
            <p:nvPr/>
          </p:nvSpPr>
          <p:spPr>
            <a:xfrm>
              <a:off x="3123059" y="53850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4" name="pt261"/>
            <p:cNvSpPr/>
            <p:nvPr/>
          </p:nvSpPr>
          <p:spPr>
            <a:xfrm>
              <a:off x="4403503" y="50050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5" name="pt262"/>
            <p:cNvSpPr/>
            <p:nvPr/>
          </p:nvSpPr>
          <p:spPr>
            <a:xfrm>
              <a:off x="5318106" y="429107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6" name="pt263"/>
            <p:cNvSpPr/>
            <p:nvPr/>
          </p:nvSpPr>
          <p:spPr>
            <a:xfrm>
              <a:off x="7330233" y="36350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7" name="pt264"/>
            <p:cNvSpPr/>
            <p:nvPr/>
          </p:nvSpPr>
          <p:spPr>
            <a:xfrm>
              <a:off x="5318106" y="40514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8" name="pt265"/>
            <p:cNvSpPr/>
            <p:nvPr/>
          </p:nvSpPr>
          <p:spPr>
            <a:xfrm>
              <a:off x="7147312" y="39236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9" name="pt266"/>
            <p:cNvSpPr/>
            <p:nvPr/>
          </p:nvSpPr>
          <p:spPr>
            <a:xfrm>
              <a:off x="4769344" y="46842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0" name="pt267"/>
            <p:cNvSpPr/>
            <p:nvPr/>
          </p:nvSpPr>
          <p:spPr>
            <a:xfrm>
              <a:off x="4403503" y="49954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1" name="pt268"/>
            <p:cNvSpPr/>
            <p:nvPr/>
          </p:nvSpPr>
          <p:spPr>
            <a:xfrm>
              <a:off x="4769344" y="42092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2" name="pl269"/>
            <p:cNvSpPr/>
            <p:nvPr/>
          </p:nvSpPr>
          <p:spPr>
            <a:xfrm>
              <a:off x="1318679" y="3688166"/>
              <a:ext cx="6950981" cy="1427223"/>
            </a:xfrm>
            <a:custGeom>
              <a:avLst/>
              <a:gdLst/>
              <a:ahLst/>
              <a:cxnLst/>
              <a:rect l="0" t="0" r="0" b="0"/>
              <a:pathLst>
                <a:path w="6950981" h="1427223">
                  <a:moveTo>
                    <a:pt x="0" y="1427223"/>
                  </a:moveTo>
                  <a:lnTo>
                    <a:pt x="18292" y="1424625"/>
                  </a:lnTo>
                  <a:lnTo>
                    <a:pt x="36584" y="1422023"/>
                  </a:lnTo>
                  <a:lnTo>
                    <a:pt x="54876" y="1419417"/>
                  </a:lnTo>
                  <a:lnTo>
                    <a:pt x="73168" y="1416805"/>
                  </a:lnTo>
                  <a:lnTo>
                    <a:pt x="91460" y="1414189"/>
                  </a:lnTo>
                  <a:lnTo>
                    <a:pt x="109752" y="1411568"/>
                  </a:lnTo>
                  <a:lnTo>
                    <a:pt x="128044" y="1408941"/>
                  </a:lnTo>
                  <a:lnTo>
                    <a:pt x="146336" y="1406311"/>
                  </a:lnTo>
                  <a:lnTo>
                    <a:pt x="164628" y="1403675"/>
                  </a:lnTo>
                  <a:lnTo>
                    <a:pt x="182920" y="1401034"/>
                  </a:lnTo>
                  <a:lnTo>
                    <a:pt x="201212" y="1398389"/>
                  </a:lnTo>
                  <a:lnTo>
                    <a:pt x="219504" y="1395739"/>
                  </a:lnTo>
                  <a:lnTo>
                    <a:pt x="237796" y="1393083"/>
                  </a:lnTo>
                  <a:lnTo>
                    <a:pt x="256088" y="1390423"/>
                  </a:lnTo>
                  <a:lnTo>
                    <a:pt x="274380" y="1387758"/>
                  </a:lnTo>
                  <a:lnTo>
                    <a:pt x="292672" y="1385089"/>
                  </a:lnTo>
                  <a:lnTo>
                    <a:pt x="310964" y="1382414"/>
                  </a:lnTo>
                  <a:lnTo>
                    <a:pt x="329257" y="1379734"/>
                  </a:lnTo>
                  <a:lnTo>
                    <a:pt x="347549" y="1377049"/>
                  </a:lnTo>
                  <a:lnTo>
                    <a:pt x="365841" y="1374360"/>
                  </a:lnTo>
                  <a:lnTo>
                    <a:pt x="384133" y="1371665"/>
                  </a:lnTo>
                  <a:lnTo>
                    <a:pt x="402425" y="1368966"/>
                  </a:lnTo>
                  <a:lnTo>
                    <a:pt x="420717" y="1366261"/>
                  </a:lnTo>
                  <a:lnTo>
                    <a:pt x="439009" y="1363552"/>
                  </a:lnTo>
                  <a:lnTo>
                    <a:pt x="457301" y="1360837"/>
                  </a:lnTo>
                  <a:lnTo>
                    <a:pt x="475593" y="1358118"/>
                  </a:lnTo>
                  <a:lnTo>
                    <a:pt x="493885" y="1355394"/>
                  </a:lnTo>
                  <a:lnTo>
                    <a:pt x="512177" y="1352664"/>
                  </a:lnTo>
                  <a:lnTo>
                    <a:pt x="530469" y="1349930"/>
                  </a:lnTo>
                  <a:lnTo>
                    <a:pt x="548761" y="1347190"/>
                  </a:lnTo>
                  <a:lnTo>
                    <a:pt x="567053" y="1344445"/>
                  </a:lnTo>
                  <a:lnTo>
                    <a:pt x="585345" y="1341696"/>
                  </a:lnTo>
                  <a:lnTo>
                    <a:pt x="603637" y="1338941"/>
                  </a:lnTo>
                  <a:lnTo>
                    <a:pt x="621929" y="1336181"/>
                  </a:lnTo>
                  <a:lnTo>
                    <a:pt x="640222" y="1333417"/>
                  </a:lnTo>
                  <a:lnTo>
                    <a:pt x="658514" y="1330647"/>
                  </a:lnTo>
                  <a:lnTo>
                    <a:pt x="676806" y="1327872"/>
                  </a:lnTo>
                  <a:lnTo>
                    <a:pt x="695098" y="1325091"/>
                  </a:lnTo>
                  <a:lnTo>
                    <a:pt x="713390" y="1322306"/>
                  </a:lnTo>
                  <a:lnTo>
                    <a:pt x="731682" y="1319516"/>
                  </a:lnTo>
                  <a:lnTo>
                    <a:pt x="749974" y="1316720"/>
                  </a:lnTo>
                  <a:lnTo>
                    <a:pt x="768266" y="1313920"/>
                  </a:lnTo>
                  <a:lnTo>
                    <a:pt x="786558" y="1311114"/>
                  </a:lnTo>
                  <a:lnTo>
                    <a:pt x="804850" y="1308303"/>
                  </a:lnTo>
                  <a:lnTo>
                    <a:pt x="823142" y="1305487"/>
                  </a:lnTo>
                  <a:lnTo>
                    <a:pt x="841434" y="1302665"/>
                  </a:lnTo>
                  <a:lnTo>
                    <a:pt x="859726" y="1299839"/>
                  </a:lnTo>
                  <a:lnTo>
                    <a:pt x="878018" y="1297007"/>
                  </a:lnTo>
                  <a:lnTo>
                    <a:pt x="896310" y="1294170"/>
                  </a:lnTo>
                  <a:lnTo>
                    <a:pt x="914602" y="1291328"/>
                  </a:lnTo>
                  <a:lnTo>
                    <a:pt x="932894" y="1288480"/>
                  </a:lnTo>
                  <a:lnTo>
                    <a:pt x="951187" y="1285628"/>
                  </a:lnTo>
                  <a:lnTo>
                    <a:pt x="969479" y="1282770"/>
                  </a:lnTo>
                  <a:lnTo>
                    <a:pt x="987771" y="1279907"/>
                  </a:lnTo>
                  <a:lnTo>
                    <a:pt x="1006063" y="1277038"/>
                  </a:lnTo>
                  <a:lnTo>
                    <a:pt x="1024355" y="1274164"/>
                  </a:lnTo>
                  <a:lnTo>
                    <a:pt x="1042647" y="1271285"/>
                  </a:lnTo>
                  <a:lnTo>
                    <a:pt x="1060939" y="1268401"/>
                  </a:lnTo>
                  <a:lnTo>
                    <a:pt x="1079231" y="1265511"/>
                  </a:lnTo>
                  <a:lnTo>
                    <a:pt x="1097523" y="1262616"/>
                  </a:lnTo>
                  <a:lnTo>
                    <a:pt x="1115815" y="1259716"/>
                  </a:lnTo>
                  <a:lnTo>
                    <a:pt x="1134107" y="1256811"/>
                  </a:lnTo>
                  <a:lnTo>
                    <a:pt x="1152399" y="1253900"/>
                  </a:lnTo>
                  <a:lnTo>
                    <a:pt x="1170691" y="1250983"/>
                  </a:lnTo>
                  <a:lnTo>
                    <a:pt x="1188983" y="1248061"/>
                  </a:lnTo>
                  <a:lnTo>
                    <a:pt x="1207275" y="1245134"/>
                  </a:lnTo>
                  <a:lnTo>
                    <a:pt x="1225567" y="1242202"/>
                  </a:lnTo>
                  <a:lnTo>
                    <a:pt x="1243859" y="1239264"/>
                  </a:lnTo>
                  <a:lnTo>
                    <a:pt x="1262151" y="1236321"/>
                  </a:lnTo>
                  <a:lnTo>
                    <a:pt x="1280444" y="1233372"/>
                  </a:lnTo>
                  <a:lnTo>
                    <a:pt x="1298736" y="1230418"/>
                  </a:lnTo>
                  <a:lnTo>
                    <a:pt x="1317028" y="1227458"/>
                  </a:lnTo>
                  <a:lnTo>
                    <a:pt x="1335320" y="1224493"/>
                  </a:lnTo>
                  <a:lnTo>
                    <a:pt x="1353612" y="1221523"/>
                  </a:lnTo>
                  <a:lnTo>
                    <a:pt x="1371904" y="1218547"/>
                  </a:lnTo>
                  <a:lnTo>
                    <a:pt x="1390196" y="1215565"/>
                  </a:lnTo>
                  <a:lnTo>
                    <a:pt x="1408488" y="1212578"/>
                  </a:lnTo>
                  <a:lnTo>
                    <a:pt x="1426780" y="1209586"/>
                  </a:lnTo>
                  <a:lnTo>
                    <a:pt x="1445072" y="1206588"/>
                  </a:lnTo>
                  <a:lnTo>
                    <a:pt x="1463364" y="1203585"/>
                  </a:lnTo>
                  <a:lnTo>
                    <a:pt x="1481656" y="1200576"/>
                  </a:lnTo>
                  <a:lnTo>
                    <a:pt x="1499948" y="1197561"/>
                  </a:lnTo>
                  <a:lnTo>
                    <a:pt x="1518240" y="1194541"/>
                  </a:lnTo>
                  <a:lnTo>
                    <a:pt x="1536532" y="1191515"/>
                  </a:lnTo>
                  <a:lnTo>
                    <a:pt x="1554824" y="1188484"/>
                  </a:lnTo>
                  <a:lnTo>
                    <a:pt x="1573116" y="1185447"/>
                  </a:lnTo>
                  <a:lnTo>
                    <a:pt x="1591409" y="1182405"/>
                  </a:lnTo>
                  <a:lnTo>
                    <a:pt x="1609701" y="1179357"/>
                  </a:lnTo>
                  <a:lnTo>
                    <a:pt x="1627993" y="1176303"/>
                  </a:lnTo>
                  <a:lnTo>
                    <a:pt x="1646285" y="1173244"/>
                  </a:lnTo>
                  <a:lnTo>
                    <a:pt x="1664577" y="1170179"/>
                  </a:lnTo>
                  <a:lnTo>
                    <a:pt x="1682869" y="1167109"/>
                  </a:lnTo>
                  <a:lnTo>
                    <a:pt x="1701161" y="1164033"/>
                  </a:lnTo>
                  <a:lnTo>
                    <a:pt x="1719453" y="1160951"/>
                  </a:lnTo>
                  <a:lnTo>
                    <a:pt x="1737745" y="1157863"/>
                  </a:lnTo>
                  <a:lnTo>
                    <a:pt x="1756037" y="1154770"/>
                  </a:lnTo>
                  <a:lnTo>
                    <a:pt x="1774329" y="1151671"/>
                  </a:lnTo>
                  <a:lnTo>
                    <a:pt x="1792621" y="1148567"/>
                  </a:lnTo>
                  <a:lnTo>
                    <a:pt x="1810913" y="1145457"/>
                  </a:lnTo>
                  <a:lnTo>
                    <a:pt x="1829205" y="1142341"/>
                  </a:lnTo>
                  <a:lnTo>
                    <a:pt x="1847497" y="1139219"/>
                  </a:lnTo>
                  <a:lnTo>
                    <a:pt x="1865789" y="1136091"/>
                  </a:lnTo>
                  <a:lnTo>
                    <a:pt x="1884081" y="1132958"/>
                  </a:lnTo>
                  <a:lnTo>
                    <a:pt x="1902374" y="1129819"/>
                  </a:lnTo>
                  <a:lnTo>
                    <a:pt x="1920666" y="1126674"/>
                  </a:lnTo>
                  <a:lnTo>
                    <a:pt x="1938958" y="1123524"/>
                  </a:lnTo>
                  <a:lnTo>
                    <a:pt x="1957250" y="1120367"/>
                  </a:lnTo>
                  <a:lnTo>
                    <a:pt x="1975542" y="1117205"/>
                  </a:lnTo>
                  <a:lnTo>
                    <a:pt x="1993834" y="1114037"/>
                  </a:lnTo>
                  <a:lnTo>
                    <a:pt x="2012126" y="1110863"/>
                  </a:lnTo>
                  <a:lnTo>
                    <a:pt x="2030418" y="1107683"/>
                  </a:lnTo>
                  <a:lnTo>
                    <a:pt x="2048710" y="1104498"/>
                  </a:lnTo>
                  <a:lnTo>
                    <a:pt x="2067002" y="1101306"/>
                  </a:lnTo>
                  <a:lnTo>
                    <a:pt x="2085294" y="1098109"/>
                  </a:lnTo>
                  <a:lnTo>
                    <a:pt x="2103586" y="1094906"/>
                  </a:lnTo>
                  <a:lnTo>
                    <a:pt x="2121878" y="1091697"/>
                  </a:lnTo>
                  <a:lnTo>
                    <a:pt x="2140170" y="1088482"/>
                  </a:lnTo>
                  <a:lnTo>
                    <a:pt x="2158462" y="1085261"/>
                  </a:lnTo>
                  <a:lnTo>
                    <a:pt x="2176754" y="1082034"/>
                  </a:lnTo>
                  <a:lnTo>
                    <a:pt x="2195046" y="1078801"/>
                  </a:lnTo>
                  <a:lnTo>
                    <a:pt x="2213338" y="1075562"/>
                  </a:lnTo>
                  <a:lnTo>
                    <a:pt x="2231631" y="1072318"/>
                  </a:lnTo>
                  <a:lnTo>
                    <a:pt x="2249923" y="1069067"/>
                  </a:lnTo>
                  <a:lnTo>
                    <a:pt x="2268215" y="1065810"/>
                  </a:lnTo>
                  <a:lnTo>
                    <a:pt x="2286507" y="1062548"/>
                  </a:lnTo>
                  <a:lnTo>
                    <a:pt x="2304799" y="1059279"/>
                  </a:lnTo>
                  <a:lnTo>
                    <a:pt x="2323091" y="1056004"/>
                  </a:lnTo>
                  <a:lnTo>
                    <a:pt x="2341383" y="1052724"/>
                  </a:lnTo>
                  <a:lnTo>
                    <a:pt x="2359675" y="1049437"/>
                  </a:lnTo>
                  <a:lnTo>
                    <a:pt x="2377967" y="1046144"/>
                  </a:lnTo>
                  <a:lnTo>
                    <a:pt x="2396259" y="1042845"/>
                  </a:lnTo>
                  <a:lnTo>
                    <a:pt x="2414551" y="1039540"/>
                  </a:lnTo>
                  <a:lnTo>
                    <a:pt x="2432843" y="1036229"/>
                  </a:lnTo>
                  <a:lnTo>
                    <a:pt x="2451135" y="1032912"/>
                  </a:lnTo>
                  <a:lnTo>
                    <a:pt x="2469427" y="1029589"/>
                  </a:lnTo>
                  <a:lnTo>
                    <a:pt x="2487719" y="1026260"/>
                  </a:lnTo>
                  <a:lnTo>
                    <a:pt x="2506011" y="1022924"/>
                  </a:lnTo>
                  <a:lnTo>
                    <a:pt x="2524303" y="1019582"/>
                  </a:lnTo>
                  <a:lnTo>
                    <a:pt x="2542596" y="1016235"/>
                  </a:lnTo>
                  <a:lnTo>
                    <a:pt x="2560888" y="1012881"/>
                  </a:lnTo>
                  <a:lnTo>
                    <a:pt x="2579180" y="1009521"/>
                  </a:lnTo>
                  <a:lnTo>
                    <a:pt x="2597472" y="1006154"/>
                  </a:lnTo>
                  <a:lnTo>
                    <a:pt x="2615764" y="1002782"/>
                  </a:lnTo>
                  <a:lnTo>
                    <a:pt x="2634056" y="999403"/>
                  </a:lnTo>
                  <a:lnTo>
                    <a:pt x="2652348" y="996018"/>
                  </a:lnTo>
                  <a:lnTo>
                    <a:pt x="2670640" y="992627"/>
                  </a:lnTo>
                  <a:lnTo>
                    <a:pt x="2688932" y="989229"/>
                  </a:lnTo>
                  <a:lnTo>
                    <a:pt x="2707224" y="985826"/>
                  </a:lnTo>
                  <a:lnTo>
                    <a:pt x="2725516" y="982416"/>
                  </a:lnTo>
                  <a:lnTo>
                    <a:pt x="2743808" y="979000"/>
                  </a:lnTo>
                  <a:lnTo>
                    <a:pt x="2762100" y="975577"/>
                  </a:lnTo>
                  <a:lnTo>
                    <a:pt x="2780392" y="972148"/>
                  </a:lnTo>
                  <a:lnTo>
                    <a:pt x="2798684" y="968713"/>
                  </a:lnTo>
                  <a:lnTo>
                    <a:pt x="2816976" y="965272"/>
                  </a:lnTo>
                  <a:lnTo>
                    <a:pt x="2835268" y="961824"/>
                  </a:lnTo>
                  <a:lnTo>
                    <a:pt x="2853561" y="958370"/>
                  </a:lnTo>
                  <a:lnTo>
                    <a:pt x="2871853" y="954909"/>
                  </a:lnTo>
                  <a:lnTo>
                    <a:pt x="2890145" y="951442"/>
                  </a:lnTo>
                  <a:lnTo>
                    <a:pt x="2908437" y="947969"/>
                  </a:lnTo>
                  <a:lnTo>
                    <a:pt x="2926729" y="944490"/>
                  </a:lnTo>
                  <a:lnTo>
                    <a:pt x="2945021" y="941004"/>
                  </a:lnTo>
                  <a:lnTo>
                    <a:pt x="2963313" y="937511"/>
                  </a:lnTo>
                  <a:lnTo>
                    <a:pt x="2981605" y="934012"/>
                  </a:lnTo>
                  <a:lnTo>
                    <a:pt x="2999897" y="930507"/>
                  </a:lnTo>
                  <a:lnTo>
                    <a:pt x="3018189" y="926995"/>
                  </a:lnTo>
                  <a:lnTo>
                    <a:pt x="3036481" y="923477"/>
                  </a:lnTo>
                  <a:lnTo>
                    <a:pt x="3054773" y="919952"/>
                  </a:lnTo>
                  <a:lnTo>
                    <a:pt x="3073065" y="916421"/>
                  </a:lnTo>
                  <a:lnTo>
                    <a:pt x="3091357" y="912883"/>
                  </a:lnTo>
                  <a:lnTo>
                    <a:pt x="3109649" y="909339"/>
                  </a:lnTo>
                  <a:lnTo>
                    <a:pt x="3127941" y="905788"/>
                  </a:lnTo>
                  <a:lnTo>
                    <a:pt x="3146233" y="902231"/>
                  </a:lnTo>
                  <a:lnTo>
                    <a:pt x="3164525" y="898667"/>
                  </a:lnTo>
                  <a:lnTo>
                    <a:pt x="3182818" y="895096"/>
                  </a:lnTo>
                  <a:lnTo>
                    <a:pt x="3201110" y="891519"/>
                  </a:lnTo>
                  <a:lnTo>
                    <a:pt x="3219402" y="887936"/>
                  </a:lnTo>
                  <a:lnTo>
                    <a:pt x="3237694" y="884346"/>
                  </a:lnTo>
                  <a:lnTo>
                    <a:pt x="3255986" y="880749"/>
                  </a:lnTo>
                  <a:lnTo>
                    <a:pt x="3274278" y="877146"/>
                  </a:lnTo>
                  <a:lnTo>
                    <a:pt x="3292570" y="873535"/>
                  </a:lnTo>
                  <a:lnTo>
                    <a:pt x="3310862" y="869919"/>
                  </a:lnTo>
                  <a:lnTo>
                    <a:pt x="3329154" y="866295"/>
                  </a:lnTo>
                  <a:lnTo>
                    <a:pt x="3347446" y="862665"/>
                  </a:lnTo>
                  <a:lnTo>
                    <a:pt x="3365738" y="859029"/>
                  </a:lnTo>
                  <a:lnTo>
                    <a:pt x="3384030" y="855385"/>
                  </a:lnTo>
                  <a:lnTo>
                    <a:pt x="3402322" y="851735"/>
                  </a:lnTo>
                  <a:lnTo>
                    <a:pt x="3420614" y="848078"/>
                  </a:lnTo>
                  <a:lnTo>
                    <a:pt x="3438906" y="844415"/>
                  </a:lnTo>
                  <a:lnTo>
                    <a:pt x="3457198" y="840744"/>
                  </a:lnTo>
                  <a:lnTo>
                    <a:pt x="3475490" y="837067"/>
                  </a:lnTo>
                  <a:lnTo>
                    <a:pt x="3493783" y="833384"/>
                  </a:lnTo>
                  <a:lnTo>
                    <a:pt x="3512075" y="829693"/>
                  </a:lnTo>
                  <a:lnTo>
                    <a:pt x="3530367" y="825996"/>
                  </a:lnTo>
                  <a:lnTo>
                    <a:pt x="3548659" y="822291"/>
                  </a:lnTo>
                  <a:lnTo>
                    <a:pt x="3566951" y="818580"/>
                  </a:lnTo>
                  <a:lnTo>
                    <a:pt x="3585243" y="814862"/>
                  </a:lnTo>
                  <a:lnTo>
                    <a:pt x="3603535" y="811138"/>
                  </a:lnTo>
                  <a:lnTo>
                    <a:pt x="3621827" y="807406"/>
                  </a:lnTo>
                  <a:lnTo>
                    <a:pt x="3640119" y="803668"/>
                  </a:lnTo>
                  <a:lnTo>
                    <a:pt x="3658411" y="799922"/>
                  </a:lnTo>
                  <a:lnTo>
                    <a:pt x="3676703" y="796170"/>
                  </a:lnTo>
                  <a:lnTo>
                    <a:pt x="3694995" y="792411"/>
                  </a:lnTo>
                  <a:lnTo>
                    <a:pt x="3713287" y="788645"/>
                  </a:lnTo>
                  <a:lnTo>
                    <a:pt x="3731579" y="784872"/>
                  </a:lnTo>
                  <a:lnTo>
                    <a:pt x="3749871" y="781092"/>
                  </a:lnTo>
                  <a:lnTo>
                    <a:pt x="3768163" y="777305"/>
                  </a:lnTo>
                  <a:lnTo>
                    <a:pt x="3786455" y="773511"/>
                  </a:lnTo>
                  <a:lnTo>
                    <a:pt x="3804748" y="769710"/>
                  </a:lnTo>
                  <a:lnTo>
                    <a:pt x="3823040" y="765902"/>
                  </a:lnTo>
                  <a:lnTo>
                    <a:pt x="3841332" y="762087"/>
                  </a:lnTo>
                  <a:lnTo>
                    <a:pt x="3859624" y="758266"/>
                  </a:lnTo>
                  <a:lnTo>
                    <a:pt x="3877916" y="754437"/>
                  </a:lnTo>
                  <a:lnTo>
                    <a:pt x="3896208" y="750601"/>
                  </a:lnTo>
                  <a:lnTo>
                    <a:pt x="3914500" y="746758"/>
                  </a:lnTo>
                  <a:lnTo>
                    <a:pt x="3932792" y="742907"/>
                  </a:lnTo>
                  <a:lnTo>
                    <a:pt x="3951084" y="739050"/>
                  </a:lnTo>
                  <a:lnTo>
                    <a:pt x="3969376" y="735186"/>
                  </a:lnTo>
                  <a:lnTo>
                    <a:pt x="3987668" y="731314"/>
                  </a:lnTo>
                  <a:lnTo>
                    <a:pt x="4005960" y="727436"/>
                  </a:lnTo>
                  <a:lnTo>
                    <a:pt x="4024252" y="723550"/>
                  </a:lnTo>
                  <a:lnTo>
                    <a:pt x="4042544" y="719657"/>
                  </a:lnTo>
                  <a:lnTo>
                    <a:pt x="4060836" y="715757"/>
                  </a:lnTo>
                  <a:lnTo>
                    <a:pt x="4079128" y="711850"/>
                  </a:lnTo>
                  <a:lnTo>
                    <a:pt x="4097420" y="707936"/>
                  </a:lnTo>
                  <a:lnTo>
                    <a:pt x="4115712" y="704014"/>
                  </a:lnTo>
                  <a:lnTo>
                    <a:pt x="4134005" y="700085"/>
                  </a:lnTo>
                  <a:lnTo>
                    <a:pt x="4152297" y="696149"/>
                  </a:lnTo>
                  <a:lnTo>
                    <a:pt x="4170589" y="692206"/>
                  </a:lnTo>
                  <a:lnTo>
                    <a:pt x="4188881" y="688255"/>
                  </a:lnTo>
                  <a:lnTo>
                    <a:pt x="4207173" y="684297"/>
                  </a:lnTo>
                  <a:lnTo>
                    <a:pt x="4225465" y="680332"/>
                  </a:lnTo>
                  <a:lnTo>
                    <a:pt x="4243757" y="676360"/>
                  </a:lnTo>
                  <a:lnTo>
                    <a:pt x="4262049" y="672380"/>
                  </a:lnTo>
                  <a:lnTo>
                    <a:pt x="4280341" y="668393"/>
                  </a:lnTo>
                  <a:lnTo>
                    <a:pt x="4298633" y="664399"/>
                  </a:lnTo>
                  <a:lnTo>
                    <a:pt x="4316925" y="660397"/>
                  </a:lnTo>
                  <a:lnTo>
                    <a:pt x="4335217" y="656388"/>
                  </a:lnTo>
                  <a:lnTo>
                    <a:pt x="4353509" y="652371"/>
                  </a:lnTo>
                  <a:lnTo>
                    <a:pt x="4371801" y="648347"/>
                  </a:lnTo>
                  <a:lnTo>
                    <a:pt x="4390093" y="644316"/>
                  </a:lnTo>
                  <a:lnTo>
                    <a:pt x="4408385" y="640277"/>
                  </a:lnTo>
                  <a:lnTo>
                    <a:pt x="4426677" y="636231"/>
                  </a:lnTo>
                  <a:lnTo>
                    <a:pt x="4444970" y="632177"/>
                  </a:lnTo>
                  <a:lnTo>
                    <a:pt x="4463262" y="628116"/>
                  </a:lnTo>
                  <a:lnTo>
                    <a:pt x="4481554" y="624048"/>
                  </a:lnTo>
                  <a:lnTo>
                    <a:pt x="4499846" y="619972"/>
                  </a:lnTo>
                  <a:lnTo>
                    <a:pt x="4518138" y="615888"/>
                  </a:lnTo>
                  <a:lnTo>
                    <a:pt x="4536430" y="611797"/>
                  </a:lnTo>
                  <a:lnTo>
                    <a:pt x="4554722" y="607698"/>
                  </a:lnTo>
                  <a:lnTo>
                    <a:pt x="4573014" y="603592"/>
                  </a:lnTo>
                  <a:lnTo>
                    <a:pt x="4591306" y="599478"/>
                  </a:lnTo>
                  <a:lnTo>
                    <a:pt x="4609598" y="595357"/>
                  </a:lnTo>
                  <a:lnTo>
                    <a:pt x="4627890" y="591228"/>
                  </a:lnTo>
                  <a:lnTo>
                    <a:pt x="4646182" y="587092"/>
                  </a:lnTo>
                  <a:lnTo>
                    <a:pt x="4664474" y="582948"/>
                  </a:lnTo>
                  <a:lnTo>
                    <a:pt x="4682766" y="578796"/>
                  </a:lnTo>
                  <a:lnTo>
                    <a:pt x="4701058" y="574637"/>
                  </a:lnTo>
                  <a:lnTo>
                    <a:pt x="4719350" y="570469"/>
                  </a:lnTo>
                  <a:lnTo>
                    <a:pt x="4737642" y="566295"/>
                  </a:lnTo>
                  <a:lnTo>
                    <a:pt x="4755935" y="562112"/>
                  </a:lnTo>
                  <a:lnTo>
                    <a:pt x="4774227" y="557922"/>
                  </a:lnTo>
                  <a:lnTo>
                    <a:pt x="4792519" y="553724"/>
                  </a:lnTo>
                  <a:lnTo>
                    <a:pt x="4810811" y="549519"/>
                  </a:lnTo>
                  <a:lnTo>
                    <a:pt x="4829103" y="545306"/>
                  </a:lnTo>
                  <a:lnTo>
                    <a:pt x="4847395" y="541085"/>
                  </a:lnTo>
                  <a:lnTo>
                    <a:pt x="4865687" y="536856"/>
                  </a:lnTo>
                  <a:lnTo>
                    <a:pt x="4883979" y="532619"/>
                  </a:lnTo>
                  <a:lnTo>
                    <a:pt x="4902271" y="528375"/>
                  </a:lnTo>
                  <a:lnTo>
                    <a:pt x="4920563" y="524122"/>
                  </a:lnTo>
                  <a:lnTo>
                    <a:pt x="4938855" y="519862"/>
                  </a:lnTo>
                  <a:lnTo>
                    <a:pt x="4957147" y="515594"/>
                  </a:lnTo>
                  <a:lnTo>
                    <a:pt x="4975439" y="511319"/>
                  </a:lnTo>
                  <a:lnTo>
                    <a:pt x="4993731" y="507035"/>
                  </a:lnTo>
                  <a:lnTo>
                    <a:pt x="5012023" y="502744"/>
                  </a:lnTo>
                  <a:lnTo>
                    <a:pt x="5030315" y="498444"/>
                  </a:lnTo>
                  <a:lnTo>
                    <a:pt x="5048607" y="494137"/>
                  </a:lnTo>
                  <a:lnTo>
                    <a:pt x="5066899" y="489822"/>
                  </a:lnTo>
                  <a:lnTo>
                    <a:pt x="5085192" y="485498"/>
                  </a:lnTo>
                  <a:lnTo>
                    <a:pt x="5103484" y="481167"/>
                  </a:lnTo>
                  <a:lnTo>
                    <a:pt x="5121776" y="476828"/>
                  </a:lnTo>
                  <a:lnTo>
                    <a:pt x="5140068" y="472481"/>
                  </a:lnTo>
                  <a:lnTo>
                    <a:pt x="5158360" y="468126"/>
                  </a:lnTo>
                  <a:lnTo>
                    <a:pt x="5176652" y="463763"/>
                  </a:lnTo>
                  <a:lnTo>
                    <a:pt x="5194944" y="459391"/>
                  </a:lnTo>
                  <a:lnTo>
                    <a:pt x="5213236" y="455012"/>
                  </a:lnTo>
                  <a:lnTo>
                    <a:pt x="5231528" y="450625"/>
                  </a:lnTo>
                  <a:lnTo>
                    <a:pt x="5249820" y="446229"/>
                  </a:lnTo>
                  <a:lnTo>
                    <a:pt x="5268112" y="441826"/>
                  </a:lnTo>
                  <a:lnTo>
                    <a:pt x="5286404" y="437414"/>
                  </a:lnTo>
                  <a:lnTo>
                    <a:pt x="5304696" y="432995"/>
                  </a:lnTo>
                  <a:lnTo>
                    <a:pt x="5322988" y="428567"/>
                  </a:lnTo>
                  <a:lnTo>
                    <a:pt x="5341280" y="424131"/>
                  </a:lnTo>
                  <a:lnTo>
                    <a:pt x="5359572" y="419687"/>
                  </a:lnTo>
                  <a:lnTo>
                    <a:pt x="5377864" y="415234"/>
                  </a:lnTo>
                  <a:lnTo>
                    <a:pt x="5396157" y="410774"/>
                  </a:lnTo>
                  <a:lnTo>
                    <a:pt x="5414449" y="406305"/>
                  </a:lnTo>
                  <a:lnTo>
                    <a:pt x="5432741" y="401828"/>
                  </a:lnTo>
                  <a:lnTo>
                    <a:pt x="5451033" y="397343"/>
                  </a:lnTo>
                  <a:lnTo>
                    <a:pt x="5469325" y="392849"/>
                  </a:lnTo>
                  <a:lnTo>
                    <a:pt x="5487617" y="388347"/>
                  </a:lnTo>
                  <a:lnTo>
                    <a:pt x="5505909" y="383837"/>
                  </a:lnTo>
                  <a:lnTo>
                    <a:pt x="5524201" y="379319"/>
                  </a:lnTo>
                  <a:lnTo>
                    <a:pt x="5542493" y="374792"/>
                  </a:lnTo>
                  <a:lnTo>
                    <a:pt x="5560785" y="370257"/>
                  </a:lnTo>
                  <a:lnTo>
                    <a:pt x="5579077" y="365714"/>
                  </a:lnTo>
                  <a:lnTo>
                    <a:pt x="5597369" y="361162"/>
                  </a:lnTo>
                  <a:lnTo>
                    <a:pt x="5615661" y="356602"/>
                  </a:lnTo>
                  <a:lnTo>
                    <a:pt x="5633953" y="352034"/>
                  </a:lnTo>
                  <a:lnTo>
                    <a:pt x="5652245" y="347457"/>
                  </a:lnTo>
                  <a:lnTo>
                    <a:pt x="5670537" y="342871"/>
                  </a:lnTo>
                  <a:lnTo>
                    <a:pt x="5688829" y="338278"/>
                  </a:lnTo>
                  <a:lnTo>
                    <a:pt x="5707122" y="333675"/>
                  </a:lnTo>
                  <a:lnTo>
                    <a:pt x="5725414" y="329065"/>
                  </a:lnTo>
                  <a:lnTo>
                    <a:pt x="5743706" y="324445"/>
                  </a:lnTo>
                  <a:lnTo>
                    <a:pt x="5761998" y="319818"/>
                  </a:lnTo>
                  <a:lnTo>
                    <a:pt x="5780290" y="315181"/>
                  </a:lnTo>
                  <a:lnTo>
                    <a:pt x="5798582" y="310537"/>
                  </a:lnTo>
                  <a:lnTo>
                    <a:pt x="5816874" y="305883"/>
                  </a:lnTo>
                  <a:lnTo>
                    <a:pt x="5835166" y="301221"/>
                  </a:lnTo>
                  <a:lnTo>
                    <a:pt x="5853458" y="296551"/>
                  </a:lnTo>
                  <a:lnTo>
                    <a:pt x="5871750" y="291872"/>
                  </a:lnTo>
                  <a:lnTo>
                    <a:pt x="5890042" y="287184"/>
                  </a:lnTo>
                  <a:lnTo>
                    <a:pt x="5908334" y="282488"/>
                  </a:lnTo>
                  <a:lnTo>
                    <a:pt x="5926626" y="277783"/>
                  </a:lnTo>
                  <a:lnTo>
                    <a:pt x="5944918" y="273069"/>
                  </a:lnTo>
                  <a:lnTo>
                    <a:pt x="5963210" y="268347"/>
                  </a:lnTo>
                  <a:lnTo>
                    <a:pt x="5981502" y="263616"/>
                  </a:lnTo>
                  <a:lnTo>
                    <a:pt x="5999794" y="258876"/>
                  </a:lnTo>
                  <a:lnTo>
                    <a:pt x="6018087" y="254128"/>
                  </a:lnTo>
                  <a:lnTo>
                    <a:pt x="6036379" y="249371"/>
                  </a:lnTo>
                  <a:lnTo>
                    <a:pt x="6054671" y="244605"/>
                  </a:lnTo>
                  <a:lnTo>
                    <a:pt x="6072963" y="239830"/>
                  </a:lnTo>
                  <a:lnTo>
                    <a:pt x="6091255" y="235046"/>
                  </a:lnTo>
                  <a:lnTo>
                    <a:pt x="6109547" y="230254"/>
                  </a:lnTo>
                  <a:lnTo>
                    <a:pt x="6127839" y="225453"/>
                  </a:lnTo>
                  <a:lnTo>
                    <a:pt x="6146131" y="220643"/>
                  </a:lnTo>
                  <a:lnTo>
                    <a:pt x="6164423" y="215824"/>
                  </a:lnTo>
                  <a:lnTo>
                    <a:pt x="6182715" y="210996"/>
                  </a:lnTo>
                  <a:lnTo>
                    <a:pt x="6201007" y="206160"/>
                  </a:lnTo>
                  <a:lnTo>
                    <a:pt x="6219299" y="201314"/>
                  </a:lnTo>
                  <a:lnTo>
                    <a:pt x="6237591" y="196460"/>
                  </a:lnTo>
                  <a:lnTo>
                    <a:pt x="6255883" y="191596"/>
                  </a:lnTo>
                  <a:lnTo>
                    <a:pt x="6274175" y="186724"/>
                  </a:lnTo>
                  <a:lnTo>
                    <a:pt x="6292467" y="181843"/>
                  </a:lnTo>
                  <a:lnTo>
                    <a:pt x="6310759" y="176952"/>
                  </a:lnTo>
                  <a:lnTo>
                    <a:pt x="6329051" y="172053"/>
                  </a:lnTo>
                  <a:lnTo>
                    <a:pt x="6347344" y="167145"/>
                  </a:lnTo>
                  <a:lnTo>
                    <a:pt x="6365636" y="162228"/>
                  </a:lnTo>
                  <a:lnTo>
                    <a:pt x="6383928" y="157301"/>
                  </a:lnTo>
                  <a:lnTo>
                    <a:pt x="6402220" y="152366"/>
                  </a:lnTo>
                  <a:lnTo>
                    <a:pt x="6420512" y="147421"/>
                  </a:lnTo>
                  <a:lnTo>
                    <a:pt x="6438804" y="142467"/>
                  </a:lnTo>
                  <a:lnTo>
                    <a:pt x="6457096" y="137505"/>
                  </a:lnTo>
                  <a:lnTo>
                    <a:pt x="6475388" y="132533"/>
                  </a:lnTo>
                  <a:lnTo>
                    <a:pt x="6493680" y="127552"/>
                  </a:lnTo>
                  <a:lnTo>
                    <a:pt x="6511972" y="122561"/>
                  </a:lnTo>
                  <a:lnTo>
                    <a:pt x="6530264" y="117562"/>
                  </a:lnTo>
                  <a:lnTo>
                    <a:pt x="6548556" y="112553"/>
                  </a:lnTo>
                  <a:lnTo>
                    <a:pt x="6566848" y="107535"/>
                  </a:lnTo>
                  <a:lnTo>
                    <a:pt x="6585140" y="102508"/>
                  </a:lnTo>
                  <a:lnTo>
                    <a:pt x="6603432" y="97472"/>
                  </a:lnTo>
                  <a:lnTo>
                    <a:pt x="6621724" y="92426"/>
                  </a:lnTo>
                  <a:lnTo>
                    <a:pt x="6640016" y="87371"/>
                  </a:lnTo>
                  <a:lnTo>
                    <a:pt x="6658309" y="82307"/>
                  </a:lnTo>
                  <a:lnTo>
                    <a:pt x="6676601" y="77234"/>
                  </a:lnTo>
                  <a:lnTo>
                    <a:pt x="6694893" y="72151"/>
                  </a:lnTo>
                  <a:lnTo>
                    <a:pt x="6713185" y="67058"/>
                  </a:lnTo>
                  <a:lnTo>
                    <a:pt x="6731477" y="61957"/>
                  </a:lnTo>
                  <a:lnTo>
                    <a:pt x="6749769" y="56846"/>
                  </a:lnTo>
                  <a:lnTo>
                    <a:pt x="6768061" y="51725"/>
                  </a:lnTo>
                  <a:lnTo>
                    <a:pt x="6786353" y="46595"/>
                  </a:lnTo>
                  <a:lnTo>
                    <a:pt x="6804645" y="41456"/>
                  </a:lnTo>
                  <a:lnTo>
                    <a:pt x="6822937" y="36307"/>
                  </a:lnTo>
                  <a:lnTo>
                    <a:pt x="6841229" y="31149"/>
                  </a:lnTo>
                  <a:lnTo>
                    <a:pt x="6859521" y="25981"/>
                  </a:lnTo>
                  <a:lnTo>
                    <a:pt x="6877813" y="20804"/>
                  </a:lnTo>
                  <a:lnTo>
                    <a:pt x="6896105" y="15617"/>
                  </a:lnTo>
                  <a:lnTo>
                    <a:pt x="6914397" y="10421"/>
                  </a:lnTo>
                  <a:lnTo>
                    <a:pt x="6932689" y="5215"/>
                  </a:lnTo>
                  <a:lnTo>
                    <a:pt x="6950981" y="0"/>
                  </a:lnTo>
                </a:path>
              </a:pathLst>
            </a:custGeom>
            <a:ln w="38100" cap="flat">
              <a:solidFill>
                <a:srgbClr val="F79458"/>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3" name="tx270"/>
            <p:cNvSpPr/>
            <p:nvPr/>
          </p:nvSpPr>
          <p:spPr>
            <a:xfrm>
              <a:off x="690983" y="5588046"/>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0.05</a:t>
              </a:r>
            </a:p>
          </p:txBody>
        </p:sp>
        <p:sp>
          <p:nvSpPr>
            <p:cNvPr id="274" name="tx271"/>
            <p:cNvSpPr/>
            <p:nvPr/>
          </p:nvSpPr>
          <p:spPr>
            <a:xfrm>
              <a:off x="690983" y="4691842"/>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0.10</a:t>
              </a:r>
            </a:p>
          </p:txBody>
        </p:sp>
        <p:sp>
          <p:nvSpPr>
            <p:cNvPr id="275" name="tx272"/>
            <p:cNvSpPr/>
            <p:nvPr/>
          </p:nvSpPr>
          <p:spPr>
            <a:xfrm>
              <a:off x="690983" y="3795638"/>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0.15</a:t>
              </a:r>
            </a:p>
          </p:txBody>
        </p:sp>
        <p:sp>
          <p:nvSpPr>
            <p:cNvPr id="276" name="tx273"/>
            <p:cNvSpPr/>
            <p:nvPr/>
          </p:nvSpPr>
          <p:spPr>
            <a:xfrm>
              <a:off x="690983" y="2899433"/>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0.20</a:t>
              </a:r>
            </a:p>
          </p:txBody>
        </p:sp>
        <p:sp>
          <p:nvSpPr>
            <p:cNvPr id="277" name="tx274"/>
            <p:cNvSpPr/>
            <p:nvPr/>
          </p:nvSpPr>
          <p:spPr>
            <a:xfrm>
              <a:off x="690983" y="2003229"/>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0.25</a:t>
              </a:r>
            </a:p>
          </p:txBody>
        </p:sp>
        <p:sp>
          <p:nvSpPr>
            <p:cNvPr id="278" name="pl275"/>
            <p:cNvSpPr/>
            <p:nvPr/>
          </p:nvSpPr>
          <p:spPr>
            <a:xfrm>
              <a:off x="936336" y="5629738"/>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9" name="pl276"/>
            <p:cNvSpPr/>
            <p:nvPr/>
          </p:nvSpPr>
          <p:spPr>
            <a:xfrm>
              <a:off x="936336" y="4733534"/>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0" name="pl277"/>
            <p:cNvSpPr/>
            <p:nvPr/>
          </p:nvSpPr>
          <p:spPr>
            <a:xfrm>
              <a:off x="936336" y="3837329"/>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1" name="pl278"/>
            <p:cNvSpPr/>
            <p:nvPr/>
          </p:nvSpPr>
          <p:spPr>
            <a:xfrm>
              <a:off x="936336" y="2941125"/>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2" name="pl279"/>
            <p:cNvSpPr/>
            <p:nvPr/>
          </p:nvSpPr>
          <p:spPr>
            <a:xfrm>
              <a:off x="936336" y="2044921"/>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3" name="pl280"/>
            <p:cNvSpPr/>
            <p:nvPr/>
          </p:nvSpPr>
          <p:spPr>
            <a:xfrm>
              <a:off x="2416203"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4" name="pl281"/>
            <p:cNvSpPr/>
            <p:nvPr/>
          </p:nvSpPr>
          <p:spPr>
            <a:xfrm>
              <a:off x="4245409"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5" name="pl282"/>
            <p:cNvSpPr/>
            <p:nvPr/>
          </p:nvSpPr>
          <p:spPr>
            <a:xfrm>
              <a:off x="6074614"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6" name="pl283"/>
            <p:cNvSpPr/>
            <p:nvPr/>
          </p:nvSpPr>
          <p:spPr>
            <a:xfrm>
              <a:off x="7903820"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7" name="tx284"/>
            <p:cNvSpPr/>
            <p:nvPr/>
          </p:nvSpPr>
          <p:spPr>
            <a:xfrm>
              <a:off x="2354047"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40</a:t>
              </a:r>
            </a:p>
          </p:txBody>
        </p:sp>
        <p:sp>
          <p:nvSpPr>
            <p:cNvPr id="288" name="tx285"/>
            <p:cNvSpPr/>
            <p:nvPr/>
          </p:nvSpPr>
          <p:spPr>
            <a:xfrm>
              <a:off x="4183253"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50</a:t>
              </a:r>
            </a:p>
          </p:txBody>
        </p:sp>
        <p:sp>
          <p:nvSpPr>
            <p:cNvPr id="289" name="tx286"/>
            <p:cNvSpPr/>
            <p:nvPr/>
          </p:nvSpPr>
          <p:spPr>
            <a:xfrm>
              <a:off x="6012459"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60</a:t>
              </a:r>
            </a:p>
          </p:txBody>
        </p:sp>
        <p:sp>
          <p:nvSpPr>
            <p:cNvPr id="290" name="tx287"/>
            <p:cNvSpPr/>
            <p:nvPr/>
          </p:nvSpPr>
          <p:spPr>
            <a:xfrm>
              <a:off x="7841665"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70</a:t>
              </a:r>
            </a:p>
          </p:txBody>
        </p:sp>
        <p:sp>
          <p:nvSpPr>
            <p:cNvPr id="291" name="tx288"/>
            <p:cNvSpPr/>
            <p:nvPr/>
          </p:nvSpPr>
          <p:spPr>
            <a:xfrm>
              <a:off x="4572820" y="5897774"/>
              <a:ext cx="442701" cy="129399"/>
            </a:xfrm>
            <a:prstGeom prst="rect">
              <a:avLst/>
            </a:prstGeom>
            <a:noFill/>
          </p:spPr>
          <p:txBody>
            <a:bodyPr wrap="none" lIns="0" tIns="0" rIns="0" bIns="0" anchor="ctr" anchorCtr="1"/>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Age [</a:t>
              </a:r>
              <a:r>
                <a:rPr kumimoji="0" lang="en-US" sz="1100" b="0" i="0" u="none" strike="noStrike" kern="1200" cap="none" spc="0" normalizeH="0" baseline="0" noProof="0">
                  <a:ln>
                    <a:noFill/>
                  </a:ln>
                  <a:solidFill>
                    <a:srgbClr val="000000">
                      <a:alpha val="100000"/>
                    </a:srgbClr>
                  </a:solidFill>
                  <a:effectLst/>
                  <a:uLnTx/>
                  <a:uFillTx/>
                  <a:latin typeface="DM Sans"/>
                  <a:ea typeface="+mn-ea"/>
                  <a:cs typeface="Arial"/>
                </a:rPr>
                <a:t>year</a:t>
              </a: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a:t>
              </a:r>
            </a:p>
          </p:txBody>
        </p:sp>
        <p:sp>
          <p:nvSpPr>
            <p:cNvPr id="292" name="tx289"/>
            <p:cNvSpPr/>
            <p:nvPr/>
          </p:nvSpPr>
          <p:spPr>
            <a:xfrm rot="-5400000">
              <a:off x="-38729" y="3746562"/>
              <a:ext cx="1203275" cy="127762"/>
            </a:xfrm>
            <a:prstGeom prst="rect">
              <a:avLst/>
            </a:prstGeom>
            <a:noFill/>
          </p:spPr>
          <p:txBody>
            <a:bodyPr wrap="none" lIns="0" tIns="0" rIns="0" bIns="0" anchor="ctr" anchorCtr="1"/>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Wrinkle depth [mm]</a:t>
              </a:r>
            </a:p>
          </p:txBody>
        </p:sp>
        <p:sp>
          <p:nvSpPr>
            <p:cNvPr id="293" name="tx290"/>
            <p:cNvSpPr/>
            <p:nvPr/>
          </p:nvSpPr>
          <p:spPr>
            <a:xfrm>
              <a:off x="971130" y="1634509"/>
              <a:ext cx="1611979" cy="155279"/>
            </a:xfrm>
            <a:prstGeom prst="rect">
              <a:avLst/>
            </a:prstGeom>
            <a:noFill/>
          </p:spPr>
          <p:txBody>
            <a:bodyPr wrap="none" lIns="0" tIns="0" rIns="0" bIns="0" anchor="ctr" anchorCtr="1"/>
            <a:lstStyle/>
            <a:p>
              <a:pPr marL="0" marR="0" lvl="0" indent="0" algn="l" defTabSz="914400" rtl="0" eaLnBrk="1" fontAlgn="auto" latinLnBrk="0" hangingPunct="1">
                <a:lnSpc>
                  <a:spcPts val="1320"/>
                </a:lnSpc>
                <a:spcBef>
                  <a:spcPts val="0"/>
                </a:spcBef>
                <a:spcAft>
                  <a:spcPts val="0"/>
                </a:spcAft>
                <a:buClrTx/>
                <a:buSzTx/>
                <a:buFontTx/>
                <a:buNone/>
                <a:tabLst/>
                <a:defRPr/>
              </a:pPr>
              <a:r>
                <a:rPr kumimoji="0" sz="1320" b="0" i="0" u="none" strike="noStrike" kern="1200" cap="none" spc="0" normalizeH="0" baseline="0" noProof="0">
                  <a:ln>
                    <a:noFill/>
                  </a:ln>
                  <a:solidFill>
                    <a:srgbClr val="000000">
                      <a:alpha val="100000"/>
                    </a:srgbClr>
                  </a:solidFill>
                  <a:effectLst/>
                  <a:uLnTx/>
                  <a:uFillTx/>
                  <a:latin typeface="DM Sans"/>
                  <a:ea typeface="+mn-ea"/>
                  <a:cs typeface="Arial"/>
                </a:rPr>
                <a:t>Wrinkle depth vs. age</a:t>
              </a:r>
            </a:p>
          </p:txBody>
        </p:sp>
      </p:grpSp>
      <p:sp>
        <p:nvSpPr>
          <p:cNvPr id="3" name="TextBox 2">
            <a:extLst>
              <a:ext uri="{FF2B5EF4-FFF2-40B4-BE49-F238E27FC236}">
                <a16:creationId xmlns:a16="http://schemas.microsoft.com/office/drawing/2014/main" id="{F22F3E1A-BB06-9E49-E539-5DCCD53138AE}"/>
              </a:ext>
            </a:extLst>
          </p:cNvPr>
          <p:cNvSpPr txBox="1"/>
          <p:nvPr/>
        </p:nvSpPr>
        <p:spPr>
          <a:xfrm>
            <a:off x="10010073" y="4706089"/>
            <a:ext cx="1989861" cy="1169551"/>
          </a:xfrm>
          <a:prstGeom prst="rect">
            <a:avLst/>
          </a:prstGeom>
          <a:noFill/>
        </p:spPr>
        <p:txBody>
          <a:bodyPr wrap="square" rtlCol="0">
            <a:spAutoFit/>
          </a:bodyPr>
          <a:lstStyle/>
          <a:p>
            <a:r>
              <a:rPr lang="en-US" sz="1000"/>
              <a:t>Based on crows' feet wrinkles depth measurement from both facial sides of all volunteers at baseline </a:t>
            </a:r>
          </a:p>
          <a:p>
            <a:r>
              <a:rPr lang="en-US" sz="1000"/>
              <a:t>prior to treatment</a:t>
            </a:r>
          </a:p>
          <a:p>
            <a:endParaRPr lang="en-US" sz="1000"/>
          </a:p>
          <a:p>
            <a:r>
              <a:rPr lang="en-US" sz="1000"/>
              <a:t>*: 1.86%</a:t>
            </a:r>
            <a:endParaRPr lang="en-CH" sz="1000"/>
          </a:p>
        </p:txBody>
      </p:sp>
      <p:sp>
        <p:nvSpPr>
          <p:cNvPr id="295" name="TextBox 294">
            <a:extLst>
              <a:ext uri="{FF2B5EF4-FFF2-40B4-BE49-F238E27FC236}">
                <a16:creationId xmlns:a16="http://schemas.microsoft.com/office/drawing/2014/main" id="{327A3EA4-EE17-620F-367B-9D8A09994AA5}"/>
              </a:ext>
            </a:extLst>
          </p:cNvPr>
          <p:cNvSpPr txBox="1"/>
          <p:nvPr/>
        </p:nvSpPr>
        <p:spPr>
          <a:xfrm>
            <a:off x="10159504" y="2411730"/>
            <a:ext cx="1850181" cy="1200329"/>
          </a:xfrm>
          <a:prstGeom prst="rect">
            <a:avLst/>
          </a:prstGeom>
          <a:solidFill>
            <a:srgbClr val="CC7414"/>
          </a:solidFill>
        </p:spPr>
        <p:txBody>
          <a:bodyPr wrap="square" lIns="91440" tIns="45720" rIns="91440" bIns="45720" rtlCol="0" anchor="t">
            <a:spAutoFit/>
          </a:bodyPr>
          <a:lstStyle/>
          <a:p>
            <a:pPr algn="ctr"/>
            <a:r>
              <a:rPr lang="en-GB">
                <a:solidFill>
                  <a:schemeClr val="bg1"/>
                </a:solidFill>
              </a:rPr>
              <a:t>Patent </a:t>
            </a:r>
            <a:endParaRPr lang="en-CH">
              <a:solidFill>
                <a:schemeClr val="bg1"/>
              </a:solidFill>
            </a:endParaRPr>
          </a:p>
          <a:p>
            <a:pPr algn="ctr"/>
            <a:r>
              <a:rPr lang="en-GB">
                <a:solidFill>
                  <a:schemeClr val="bg1"/>
                </a:solidFill>
              </a:rPr>
              <a:t>application pending on skin clock</a:t>
            </a:r>
            <a:endParaRPr lang="en-CH">
              <a:solidFill>
                <a:schemeClr val="bg1"/>
              </a:solidFill>
            </a:endParaRPr>
          </a:p>
        </p:txBody>
      </p:sp>
    </p:spTree>
    <p:extLst>
      <p:ext uri="{BB962C8B-B14F-4D97-AF65-F5344CB8AC3E}">
        <p14:creationId xmlns:p14="http://schemas.microsoft.com/office/powerpoint/2010/main" val="2859982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descr="A close-up of a person's face&#10;&#10;AI-generated content may be incorrect.">
            <a:extLst>
              <a:ext uri="{FF2B5EF4-FFF2-40B4-BE49-F238E27FC236}">
                <a16:creationId xmlns:a16="http://schemas.microsoft.com/office/drawing/2014/main" id="{804FA3B4-6022-00F3-A0C1-681F1CD3B08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16" name="Rectangle 15">
            <a:extLst>
              <a:ext uri="{FF2B5EF4-FFF2-40B4-BE49-F238E27FC236}">
                <a16:creationId xmlns:a16="http://schemas.microsoft.com/office/drawing/2014/main" id="{21805AED-54CD-5FE1-64E0-AE12A2F1C9E6}"/>
              </a:ext>
            </a:extLst>
          </p:cNvPr>
          <p:cNvSpPr/>
          <p:nvPr/>
        </p:nvSpPr>
        <p:spPr>
          <a:xfrm>
            <a:off x="302399" y="1297522"/>
            <a:ext cx="6658843" cy="4140000"/>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5" name="Chart 4">
            <a:extLst>
              <a:ext uri="{FF2B5EF4-FFF2-40B4-BE49-F238E27FC236}">
                <a16:creationId xmlns:a16="http://schemas.microsoft.com/office/drawing/2014/main" id="{0CA0B25C-21CA-1BDC-1ABF-D9F6B18FEE13}"/>
              </a:ext>
            </a:extLst>
          </p:cNvPr>
          <p:cNvGraphicFramePr>
            <a:graphicFrameLocks/>
          </p:cNvGraphicFramePr>
          <p:nvPr>
            <p:extLst>
              <p:ext uri="{D42A27DB-BD31-4B8C-83A1-F6EECF244321}">
                <p14:modId xmlns:p14="http://schemas.microsoft.com/office/powerpoint/2010/main" val="2646435758"/>
              </p:ext>
            </p:extLst>
          </p:nvPr>
        </p:nvGraphicFramePr>
        <p:xfrm>
          <a:off x="331266" y="1308016"/>
          <a:ext cx="6642409" cy="4047774"/>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ext Placeholder 6">
            <a:extLst>
              <a:ext uri="{FF2B5EF4-FFF2-40B4-BE49-F238E27FC236}">
                <a16:creationId xmlns:a16="http://schemas.microsoft.com/office/drawing/2014/main" id="{90FDDF0D-1266-7D96-070F-4E21F0BFD789}"/>
              </a:ext>
            </a:extLst>
          </p:cNvPr>
          <p:cNvSpPr>
            <a:spLocks noGrp="1"/>
          </p:cNvSpPr>
          <p:nvPr>
            <p:ph type="body" sz="quarter" idx="12"/>
          </p:nvPr>
        </p:nvSpPr>
        <p:spPr>
          <a:xfrm>
            <a:off x="289967" y="5619230"/>
            <a:ext cx="6861475" cy="430887"/>
          </a:xfrm>
          <a:solidFill>
            <a:srgbClr val="F2D1B0"/>
          </a:solidFill>
        </p:spPr>
        <p:txBody>
          <a:bodyPr vert="horz" wrap="square" lIns="0" tIns="0" rIns="0" bIns="0" rtlCol="0" anchor="t">
            <a:spAutoFit/>
          </a:bodyPr>
          <a:lstStyle/>
          <a:p>
            <a:r>
              <a:rPr kumimoji="0" lang="en-US" sz="1400" u="none" strike="noStrike" kern="1200" cap="none" spc="0" normalizeH="0" baseline="0" noProof="0">
                <a:ln>
                  <a:noFill/>
                </a:ln>
                <a:solidFill>
                  <a:prstClr val="black"/>
                </a:solidFill>
                <a:effectLst/>
                <a:uLnTx/>
                <a:uFillTx/>
                <a:latin typeface="DM Sans"/>
              </a:rPr>
              <a:t>EXOVIVE™ LIFT significantly reduces the depth of crow’s feet wrinkles by -15% vs placebo after 2 months (wrinkle appearance looks 4 years younger in just </a:t>
            </a:r>
            <a:r>
              <a:rPr lang="en-US" sz="1400" kern="1200">
                <a:solidFill>
                  <a:prstClr val="black"/>
                </a:solidFill>
                <a:latin typeface="DM Sans"/>
              </a:rPr>
              <a:t>1 month</a:t>
            </a:r>
            <a:r>
              <a:rPr kumimoji="0" lang="en-US" sz="1400" u="none" strike="noStrike" kern="1200" cap="none" spc="0" normalizeH="0" baseline="0" noProof="0">
                <a:ln>
                  <a:noFill/>
                </a:ln>
                <a:solidFill>
                  <a:prstClr val="black"/>
                </a:solidFill>
                <a:effectLst/>
                <a:uLnTx/>
                <a:uFillTx/>
                <a:latin typeface="DM Sans"/>
              </a:rPr>
              <a:t>)</a:t>
            </a:r>
            <a:endParaRPr kumimoji="0" lang="en-CH" sz="1400" u="none" strike="noStrike" kern="1200" cap="none" spc="0" normalizeH="0" baseline="0" noProof="0">
              <a:ln>
                <a:noFill/>
              </a:ln>
              <a:solidFill>
                <a:prstClr val="black"/>
              </a:solidFill>
              <a:effectLst/>
              <a:uLnTx/>
              <a:uFillTx/>
              <a:latin typeface="DM Sans"/>
            </a:endParaRPr>
          </a:p>
        </p:txBody>
      </p:sp>
      <p:sp>
        <p:nvSpPr>
          <p:cNvPr id="13" name="TextBox 12">
            <a:extLst>
              <a:ext uri="{FF2B5EF4-FFF2-40B4-BE49-F238E27FC236}">
                <a16:creationId xmlns:a16="http://schemas.microsoft.com/office/drawing/2014/main" id="{7896BDFC-3A85-2EB9-F144-B923C2187CD9}"/>
              </a:ext>
            </a:extLst>
          </p:cNvPr>
          <p:cNvSpPr txBox="1"/>
          <p:nvPr/>
        </p:nvSpPr>
        <p:spPr>
          <a:xfrm>
            <a:off x="7616536" y="2639492"/>
            <a:ext cx="3510329"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DM Sans" pitchFamily="2" charset="77"/>
              </a:rPr>
              <a:t>T</a:t>
            </a:r>
            <a:r>
              <a:rPr kumimoji="0" lang="en-US" sz="2000" u="none" strike="noStrike" kern="1200" cap="none" spc="0" normalizeH="0" baseline="0" noProof="0">
                <a:ln>
                  <a:noFill/>
                </a:ln>
                <a:solidFill>
                  <a:prstClr val="white"/>
                </a:solidFill>
                <a:effectLst/>
                <a:uLnTx/>
                <a:uFillTx/>
                <a:latin typeface="DM Sans" pitchFamily="2" charset="77"/>
                <a:ea typeface="+mn-ea"/>
                <a:cs typeface="+mn-cs"/>
              </a:rPr>
              <a:t>he skin is visibly smoother</a:t>
            </a:r>
            <a:endParaRPr kumimoji="0" lang="en-CH" sz="2000" u="none" strike="noStrike" kern="1200" cap="none" spc="0" normalizeH="0" baseline="0" noProof="0">
              <a:ln>
                <a:noFill/>
              </a:ln>
              <a:solidFill>
                <a:prstClr val="white"/>
              </a:solidFill>
              <a:effectLst/>
              <a:uLnTx/>
              <a:uFillTx/>
              <a:latin typeface="DM Sans" pitchFamily="2" charset="77"/>
              <a:ea typeface="+mn-ea"/>
              <a:cs typeface="+mn-cs"/>
            </a:endParaRPr>
          </a:p>
        </p:txBody>
      </p:sp>
      <p:cxnSp>
        <p:nvCxnSpPr>
          <p:cNvPr id="14" name="Straight Arrow Connector 13">
            <a:extLst>
              <a:ext uri="{FF2B5EF4-FFF2-40B4-BE49-F238E27FC236}">
                <a16:creationId xmlns:a16="http://schemas.microsoft.com/office/drawing/2014/main" id="{46A37992-59C9-D876-90FF-6F9EBC40D84B}"/>
              </a:ext>
            </a:extLst>
          </p:cNvPr>
          <p:cNvCxnSpPr>
            <a:cxnSpLocks/>
          </p:cNvCxnSpPr>
          <p:nvPr/>
        </p:nvCxnSpPr>
        <p:spPr>
          <a:xfrm>
            <a:off x="6383306" y="2625309"/>
            <a:ext cx="0" cy="2054146"/>
          </a:xfrm>
          <a:prstGeom prst="straightConnector1">
            <a:avLst/>
          </a:prstGeom>
          <a:ln w="12700">
            <a:solidFill>
              <a:srgbClr val="CC741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3FB259F-FFB9-804D-FFB1-BE4C137CF567}"/>
              </a:ext>
            </a:extLst>
          </p:cNvPr>
          <p:cNvCxnSpPr>
            <a:cxnSpLocks/>
          </p:cNvCxnSpPr>
          <p:nvPr/>
        </p:nvCxnSpPr>
        <p:spPr>
          <a:xfrm>
            <a:off x="5876126" y="2625309"/>
            <a:ext cx="507180" cy="0"/>
          </a:xfrm>
          <a:prstGeom prst="line">
            <a:avLst/>
          </a:prstGeom>
          <a:ln>
            <a:solidFill>
              <a:srgbClr val="CC7414"/>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B798878-42F6-41D7-D4DE-BA574D6AB5CF}"/>
              </a:ext>
            </a:extLst>
          </p:cNvPr>
          <p:cNvSpPr txBox="1"/>
          <p:nvPr/>
        </p:nvSpPr>
        <p:spPr>
          <a:xfrm>
            <a:off x="6373400" y="3529272"/>
            <a:ext cx="77804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-15.3% ***</a:t>
            </a:r>
            <a:endParaRPr kumimoji="0" lang="en-CH" sz="1000" u="none" strike="noStrike" kern="1200" cap="none" spc="0" normalizeH="0" baseline="0" noProof="0">
              <a:ln>
                <a:noFill/>
              </a:ln>
              <a:solidFill>
                <a:srgbClr val="B3978F"/>
              </a:solidFill>
              <a:effectLst/>
              <a:uLnTx/>
              <a:uFillTx/>
              <a:latin typeface="DM Sans" pitchFamily="2" charset="77"/>
              <a:ea typeface="+mn-ea"/>
              <a:cs typeface="+mn-cs"/>
            </a:endParaRPr>
          </a:p>
        </p:txBody>
      </p:sp>
      <p:grpSp>
        <p:nvGrpSpPr>
          <p:cNvPr id="6" name="Group 5">
            <a:extLst>
              <a:ext uri="{FF2B5EF4-FFF2-40B4-BE49-F238E27FC236}">
                <a16:creationId xmlns:a16="http://schemas.microsoft.com/office/drawing/2014/main" id="{333FDB37-1720-6AE4-2EDF-CC200346DAA4}"/>
              </a:ext>
            </a:extLst>
          </p:cNvPr>
          <p:cNvGrpSpPr/>
          <p:nvPr/>
        </p:nvGrpSpPr>
        <p:grpSpPr>
          <a:xfrm>
            <a:off x="3975980" y="3050411"/>
            <a:ext cx="507180" cy="962617"/>
            <a:chOff x="3975980" y="2989451"/>
            <a:chExt cx="507180" cy="962617"/>
          </a:xfrm>
        </p:grpSpPr>
        <p:cxnSp>
          <p:nvCxnSpPr>
            <p:cNvPr id="25" name="Straight Connector 24">
              <a:extLst>
                <a:ext uri="{FF2B5EF4-FFF2-40B4-BE49-F238E27FC236}">
                  <a16:creationId xmlns:a16="http://schemas.microsoft.com/office/drawing/2014/main" id="{B0689C99-2C38-3851-58C0-79C7EC7D4BEA}"/>
                </a:ext>
              </a:extLst>
            </p:cNvPr>
            <p:cNvCxnSpPr>
              <a:cxnSpLocks/>
            </p:cNvCxnSpPr>
            <p:nvPr/>
          </p:nvCxnSpPr>
          <p:spPr>
            <a:xfrm>
              <a:off x="3975980" y="2989549"/>
              <a:ext cx="507180" cy="0"/>
            </a:xfrm>
            <a:prstGeom prst="line">
              <a:avLst/>
            </a:prstGeom>
            <a:ln>
              <a:solidFill>
                <a:srgbClr val="CC7414"/>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4F5A800-9BF7-AF3E-622A-4D4EB0650251}"/>
                </a:ext>
              </a:extLst>
            </p:cNvPr>
            <p:cNvCxnSpPr>
              <a:cxnSpLocks/>
            </p:cNvCxnSpPr>
            <p:nvPr/>
          </p:nvCxnSpPr>
          <p:spPr>
            <a:xfrm>
              <a:off x="4483160" y="2989451"/>
              <a:ext cx="0" cy="962617"/>
            </a:xfrm>
            <a:prstGeom prst="straightConnector1">
              <a:avLst/>
            </a:prstGeom>
            <a:ln w="12700">
              <a:solidFill>
                <a:srgbClr val="CC7414"/>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EF3B5CA7-7709-85D9-1852-8CB5EA497804}"/>
              </a:ext>
            </a:extLst>
          </p:cNvPr>
          <p:cNvSpPr txBox="1"/>
          <p:nvPr/>
        </p:nvSpPr>
        <p:spPr>
          <a:xfrm>
            <a:off x="4497976" y="3408609"/>
            <a:ext cx="7780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-7.5% </a:t>
            </a:r>
            <a:br>
              <a:rPr kumimoji="0" lang="en-US" sz="1000" u="none" strike="noStrike" kern="1200" cap="none" spc="0" normalizeH="0" baseline="0" noProof="0">
                <a:ln>
                  <a:noFill/>
                </a:ln>
                <a:solidFill>
                  <a:srgbClr val="B3978F"/>
                </a:solidFill>
                <a:effectLst/>
                <a:uLnTx/>
                <a:uFillTx/>
                <a:latin typeface="DM Sans" pitchFamily="2" charset="77"/>
                <a:ea typeface="+mn-ea"/>
                <a:cs typeface="+mn-cs"/>
              </a:rPr>
            </a:b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a:t>
            </a:r>
            <a:endParaRPr kumimoji="0" lang="en-CH" sz="1000" u="none" strike="noStrike" kern="1200" cap="none" spc="0" normalizeH="0" baseline="0" noProof="0">
              <a:ln>
                <a:noFill/>
              </a:ln>
              <a:solidFill>
                <a:srgbClr val="B3978F"/>
              </a:solidFill>
              <a:effectLst/>
              <a:uLnTx/>
              <a:uFillTx/>
              <a:latin typeface="DM Sans" pitchFamily="2" charset="77"/>
              <a:ea typeface="+mn-ea"/>
              <a:cs typeface="+mn-cs"/>
            </a:endParaRPr>
          </a:p>
        </p:txBody>
      </p:sp>
      <p:grpSp>
        <p:nvGrpSpPr>
          <p:cNvPr id="12" name="Group 11">
            <a:extLst>
              <a:ext uri="{FF2B5EF4-FFF2-40B4-BE49-F238E27FC236}">
                <a16:creationId xmlns:a16="http://schemas.microsoft.com/office/drawing/2014/main" id="{0F1E2910-0D77-3C22-1957-857F08EA4519}"/>
              </a:ext>
            </a:extLst>
          </p:cNvPr>
          <p:cNvGrpSpPr/>
          <p:nvPr/>
        </p:nvGrpSpPr>
        <p:grpSpPr>
          <a:xfrm>
            <a:off x="1108017" y="2025695"/>
            <a:ext cx="1902669" cy="246221"/>
            <a:chOff x="3657600" y="874387"/>
            <a:chExt cx="1902669" cy="246221"/>
          </a:xfrm>
        </p:grpSpPr>
        <p:sp>
          <p:nvSpPr>
            <p:cNvPr id="3" name="Rectangle 2">
              <a:extLst>
                <a:ext uri="{FF2B5EF4-FFF2-40B4-BE49-F238E27FC236}">
                  <a16:creationId xmlns:a16="http://schemas.microsoft.com/office/drawing/2014/main" id="{9B268ABD-E7FA-DDA7-8849-7A2DE398F893}"/>
                </a:ext>
              </a:extLst>
            </p:cNvPr>
            <p:cNvSpPr/>
            <p:nvPr/>
          </p:nvSpPr>
          <p:spPr>
            <a:xfrm>
              <a:off x="3657600" y="929898"/>
              <a:ext cx="104423" cy="104423"/>
            </a:xfrm>
            <a:prstGeom prst="rect">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970CB71-6598-D8D6-AC1A-6D47B0B65203}"/>
                </a:ext>
              </a:extLst>
            </p:cNvPr>
            <p:cNvSpPr/>
            <p:nvPr/>
          </p:nvSpPr>
          <p:spPr>
            <a:xfrm>
              <a:off x="4401519" y="929898"/>
              <a:ext cx="104423" cy="10442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B20698A-35D1-201F-210E-77D4A7B4EA12}"/>
                </a:ext>
              </a:extLst>
            </p:cNvPr>
            <p:cNvSpPr txBox="1"/>
            <p:nvPr/>
          </p:nvSpPr>
          <p:spPr>
            <a:xfrm>
              <a:off x="4481127" y="874387"/>
              <a:ext cx="1079142" cy="246221"/>
            </a:xfrm>
            <a:prstGeom prst="rect">
              <a:avLst/>
            </a:prstGeom>
            <a:noFill/>
          </p:spPr>
          <p:txBody>
            <a:bodyPr wrap="none">
              <a:spAutoFit/>
            </a:bodyPr>
            <a:lstStyle/>
            <a:p>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11" name="TextBox 10">
              <a:extLst>
                <a:ext uri="{FF2B5EF4-FFF2-40B4-BE49-F238E27FC236}">
                  <a16:creationId xmlns:a16="http://schemas.microsoft.com/office/drawing/2014/main" id="{D9D86D1D-0D56-9190-FF88-CA4487AC2CE1}"/>
                </a:ext>
              </a:extLst>
            </p:cNvPr>
            <p:cNvSpPr txBox="1"/>
            <p:nvPr/>
          </p:nvSpPr>
          <p:spPr>
            <a:xfrm>
              <a:off x="3729459" y="874387"/>
              <a:ext cx="659155" cy="246221"/>
            </a:xfrm>
            <a:prstGeom prst="rect">
              <a:avLst/>
            </a:prstGeom>
            <a:noFill/>
          </p:spPr>
          <p:txBody>
            <a:bodyPr wrap="none">
              <a:spAutoFit/>
            </a:bodyPr>
            <a:lstStyle/>
            <a:p>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grpSp>
      <p:sp>
        <p:nvSpPr>
          <p:cNvPr id="15" name="Title 14">
            <a:extLst>
              <a:ext uri="{FF2B5EF4-FFF2-40B4-BE49-F238E27FC236}">
                <a16:creationId xmlns:a16="http://schemas.microsoft.com/office/drawing/2014/main" id="{10EB43D9-5D4D-005D-9B8E-F077DF924DD4}"/>
              </a:ext>
            </a:extLst>
          </p:cNvPr>
          <p:cNvSpPr>
            <a:spLocks noGrp="1"/>
          </p:cNvSpPr>
          <p:nvPr>
            <p:ph type="title"/>
          </p:nvPr>
        </p:nvSpPr>
        <p:spPr>
          <a:xfrm>
            <a:off x="302399" y="302400"/>
            <a:ext cx="7143429" cy="401568"/>
          </a:xfrm>
        </p:spPr>
        <p:txBody>
          <a:bodyPr/>
          <a:lstStyle/>
          <a:p>
            <a:r>
              <a:rPr lang="en-US"/>
              <a:t>Wrinkles look 8 years* younger after 2 months</a:t>
            </a:r>
            <a:br>
              <a:rPr lang="en-US"/>
            </a:br>
            <a:r>
              <a:rPr lang="en-US"/>
              <a:t>-15% significant reduction of wrinkles’ depth</a:t>
            </a:r>
            <a:br>
              <a:rPr lang="en-US"/>
            </a:br>
            <a:endParaRPr lang="en-US"/>
          </a:p>
        </p:txBody>
      </p:sp>
      <p:sp>
        <p:nvSpPr>
          <p:cNvPr id="9" name="TextBox 8">
            <a:extLst>
              <a:ext uri="{FF2B5EF4-FFF2-40B4-BE49-F238E27FC236}">
                <a16:creationId xmlns:a16="http://schemas.microsoft.com/office/drawing/2014/main" id="{048D0591-C5A6-8D6B-06A0-3A94B1313BB2}"/>
              </a:ext>
            </a:extLst>
          </p:cNvPr>
          <p:cNvSpPr txBox="1"/>
          <p:nvPr/>
        </p:nvSpPr>
        <p:spPr>
          <a:xfrm>
            <a:off x="323048" y="5222609"/>
            <a:ext cx="2054832" cy="215444"/>
          </a:xfrm>
          <a:prstGeom prst="rect">
            <a:avLst/>
          </a:prstGeom>
          <a:noFill/>
        </p:spPr>
        <p:txBody>
          <a:bodyPr wrap="square" rtlCol="0">
            <a:spAutoFit/>
          </a:bodyPr>
          <a:lstStyle/>
          <a:p>
            <a:r>
              <a:rPr lang="en-US" sz="800">
                <a:solidFill>
                  <a:schemeClr val="tx1">
                    <a:lumMod val="65000"/>
                    <a:lumOff val="35000"/>
                  </a:schemeClr>
                </a:solidFill>
              </a:rPr>
              <a:t>** p&lt;0.01  *** p&lt;0.001</a:t>
            </a:r>
            <a:endParaRPr lang="en-CH" sz="800">
              <a:solidFill>
                <a:schemeClr val="tx1">
                  <a:lumMod val="65000"/>
                  <a:lumOff val="35000"/>
                </a:schemeClr>
              </a:solidFill>
            </a:endParaRPr>
          </a:p>
        </p:txBody>
      </p:sp>
      <p:pic>
        <p:nvPicPr>
          <p:cNvPr id="10" name="Picture 9">
            <a:extLst>
              <a:ext uri="{FF2B5EF4-FFF2-40B4-BE49-F238E27FC236}">
                <a16:creationId xmlns:a16="http://schemas.microsoft.com/office/drawing/2014/main" id="{573B910E-5BE1-0E24-AC54-DEDE4127C22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0" name="TextBox 29">
            <a:extLst>
              <a:ext uri="{FF2B5EF4-FFF2-40B4-BE49-F238E27FC236}">
                <a16:creationId xmlns:a16="http://schemas.microsoft.com/office/drawing/2014/main" id="{7210484C-EF75-3ACE-D949-48719F40B49C}"/>
              </a:ext>
            </a:extLst>
          </p:cNvPr>
          <p:cNvSpPr txBox="1"/>
          <p:nvPr/>
        </p:nvSpPr>
        <p:spPr>
          <a:xfrm>
            <a:off x="3526972" y="5056354"/>
            <a:ext cx="861133" cy="307777"/>
          </a:xfrm>
          <a:prstGeom prst="rect">
            <a:avLst/>
          </a:prstGeom>
          <a:solidFill>
            <a:srgbClr val="F0F0F0"/>
          </a:solidFill>
        </p:spPr>
        <p:txBody>
          <a:bodyPr wrap="none" rtlCol="0">
            <a:spAutoFit/>
          </a:bodyPr>
          <a:lstStyle/>
          <a:p>
            <a:r>
              <a:rPr lang="en-US" sz="1400">
                <a:solidFill>
                  <a:srgbClr val="797979"/>
                </a:solidFill>
              </a:rPr>
              <a:t>4 weeks</a:t>
            </a:r>
          </a:p>
        </p:txBody>
      </p:sp>
      <p:sp>
        <p:nvSpPr>
          <p:cNvPr id="31" name="TextBox 30">
            <a:extLst>
              <a:ext uri="{FF2B5EF4-FFF2-40B4-BE49-F238E27FC236}">
                <a16:creationId xmlns:a16="http://schemas.microsoft.com/office/drawing/2014/main" id="{065B03B3-6174-13EF-082B-6ABB145F5919}"/>
              </a:ext>
            </a:extLst>
          </p:cNvPr>
          <p:cNvSpPr txBox="1"/>
          <p:nvPr/>
        </p:nvSpPr>
        <p:spPr>
          <a:xfrm>
            <a:off x="5389423" y="5078126"/>
            <a:ext cx="861133" cy="307777"/>
          </a:xfrm>
          <a:prstGeom prst="rect">
            <a:avLst/>
          </a:prstGeom>
          <a:solidFill>
            <a:srgbClr val="F0F0F0"/>
          </a:solidFill>
        </p:spPr>
        <p:txBody>
          <a:bodyPr wrap="none" rtlCol="0">
            <a:spAutoFit/>
          </a:bodyPr>
          <a:lstStyle/>
          <a:p>
            <a:r>
              <a:rPr lang="en-US" sz="1400">
                <a:solidFill>
                  <a:srgbClr val="797979"/>
                </a:solidFill>
              </a:rPr>
              <a:t>8 weeks</a:t>
            </a:r>
          </a:p>
        </p:txBody>
      </p:sp>
      <p:sp>
        <p:nvSpPr>
          <p:cNvPr id="19" name="TextBox 18">
            <a:extLst>
              <a:ext uri="{FF2B5EF4-FFF2-40B4-BE49-F238E27FC236}">
                <a16:creationId xmlns:a16="http://schemas.microsoft.com/office/drawing/2014/main" id="{CE00E0FB-84C5-B02E-A91F-8669D8DFD075}"/>
              </a:ext>
            </a:extLst>
          </p:cNvPr>
          <p:cNvSpPr txBox="1"/>
          <p:nvPr/>
        </p:nvSpPr>
        <p:spPr>
          <a:xfrm>
            <a:off x="285583" y="6128980"/>
            <a:ext cx="6810375" cy="338554"/>
          </a:xfrm>
          <a:prstGeom prst="rect">
            <a:avLst/>
          </a:prstGeom>
          <a:noFill/>
        </p:spPr>
        <p:txBody>
          <a:bodyPr wrap="square" rtlCol="0">
            <a:spAutoFit/>
          </a:bodyPr>
          <a:lstStyle/>
          <a:p>
            <a:r>
              <a:rPr lang="en-US" sz="800"/>
              <a:t>* The effect of the formulation with EXOVIVE™ LIFT is compared to the yearly rate of crows’ feet wrinkle depth increase. Within 8 weeks, EXOVIVE™ LIFT reduces wrinkle depth compared to placebo by an amount comparable to approximatively 8 years of wrinkle depth increase</a:t>
            </a:r>
            <a:endParaRPr lang="en-CH" sz="800"/>
          </a:p>
        </p:txBody>
      </p:sp>
    </p:spTree>
    <p:extLst>
      <p:ext uri="{BB962C8B-B14F-4D97-AF65-F5344CB8AC3E}">
        <p14:creationId xmlns:p14="http://schemas.microsoft.com/office/powerpoint/2010/main" val="3281631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4DA05-FF9A-2B55-6A0B-E0400823EB5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9F4C8D3-4B75-0BD6-773C-03B2E6A50C99}"/>
              </a:ext>
            </a:extLst>
          </p:cNvPr>
          <p:cNvSpPr/>
          <p:nvPr/>
        </p:nvSpPr>
        <p:spPr>
          <a:xfrm>
            <a:off x="300036"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CD64F5-D39F-39B3-EB21-3A3F192BD44C}"/>
              </a:ext>
            </a:extLst>
          </p:cNvPr>
          <p:cNvSpPr/>
          <p:nvPr/>
        </p:nvSpPr>
        <p:spPr>
          <a:xfrm>
            <a:off x="4221293"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D7BEC6E-E589-35E8-6C3D-FF9931EC0027}"/>
              </a:ext>
            </a:extLst>
          </p:cNvPr>
          <p:cNvSpPr/>
          <p:nvPr/>
        </p:nvSpPr>
        <p:spPr>
          <a:xfrm>
            <a:off x="8142550"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8B85151-94DA-A960-2416-156D8521CD9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 name="TextBox 10">
            <a:extLst>
              <a:ext uri="{FF2B5EF4-FFF2-40B4-BE49-F238E27FC236}">
                <a16:creationId xmlns:a16="http://schemas.microsoft.com/office/drawing/2014/main" id="{9E652ADD-4C91-1D86-C9DE-E7F46196728B}"/>
              </a:ext>
            </a:extLst>
          </p:cNvPr>
          <p:cNvSpPr txBox="1"/>
          <p:nvPr/>
        </p:nvSpPr>
        <p:spPr>
          <a:xfrm>
            <a:off x="300038" y="5718260"/>
            <a:ext cx="11589561" cy="30777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#82 volunteer </a:t>
            </a:r>
            <a:br>
              <a:rPr kumimoji="0" lang="en-US" sz="1000" u="none" strike="noStrike" kern="1200" cap="none" spc="0" normalizeH="0" baseline="0" noProof="0">
                <a:ln>
                  <a:noFill/>
                </a:ln>
                <a:solidFill>
                  <a:prstClr val="black"/>
                </a:solidFill>
                <a:effectLst/>
                <a:uLnTx/>
                <a:uFillTx/>
                <a:latin typeface="DM Sans" pitchFamily="2" charset="77"/>
                <a:ea typeface="+mn-ea"/>
                <a:cs typeface="+mn-cs"/>
              </a:rPr>
            </a:b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TextBox 12">
            <a:extLst>
              <a:ext uri="{FF2B5EF4-FFF2-40B4-BE49-F238E27FC236}">
                <a16:creationId xmlns:a16="http://schemas.microsoft.com/office/drawing/2014/main" id="{9044096C-D50E-CE3B-DDD0-751B6AE8603A}"/>
              </a:ext>
            </a:extLst>
          </p:cNvPr>
          <p:cNvSpPr txBox="1"/>
          <p:nvPr/>
        </p:nvSpPr>
        <p:spPr>
          <a:xfrm>
            <a:off x="5721576" y="1827551"/>
            <a:ext cx="718615" cy="3790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prstClr val="white"/>
                </a:solidFill>
                <a:effectLst/>
                <a:uLnTx/>
                <a:uFillTx/>
                <a:latin typeface="DM Sans" pitchFamily="2" charset="77"/>
                <a:ea typeface="+mn-ea"/>
                <a:cs typeface="+mn-cs"/>
              </a:rPr>
              <a:t>t1</a:t>
            </a:r>
          </a:p>
        </p:txBody>
      </p:sp>
      <p:sp>
        <p:nvSpPr>
          <p:cNvPr id="14" name="TextBox 13">
            <a:extLst>
              <a:ext uri="{FF2B5EF4-FFF2-40B4-BE49-F238E27FC236}">
                <a16:creationId xmlns:a16="http://schemas.microsoft.com/office/drawing/2014/main" id="{B7C673F0-EEED-D5EB-8350-1254ABB0CB23}"/>
              </a:ext>
            </a:extLst>
          </p:cNvPr>
          <p:cNvSpPr txBox="1"/>
          <p:nvPr/>
        </p:nvSpPr>
        <p:spPr>
          <a:xfrm>
            <a:off x="9824596" y="1834444"/>
            <a:ext cx="718615" cy="3790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prstClr val="white"/>
                </a:solidFill>
                <a:effectLst/>
                <a:uLnTx/>
                <a:uFillTx/>
                <a:latin typeface="DM Sans" pitchFamily="2" charset="77"/>
                <a:ea typeface="+mn-ea"/>
                <a:cs typeface="+mn-cs"/>
              </a:rPr>
              <a:t>t2</a:t>
            </a:r>
          </a:p>
        </p:txBody>
      </p:sp>
      <p:sp>
        <p:nvSpPr>
          <p:cNvPr id="6" name="Title 5">
            <a:extLst>
              <a:ext uri="{FF2B5EF4-FFF2-40B4-BE49-F238E27FC236}">
                <a16:creationId xmlns:a16="http://schemas.microsoft.com/office/drawing/2014/main" id="{F9BF0DA0-678F-13E7-43B8-BE4C5008F269}"/>
              </a:ext>
            </a:extLst>
          </p:cNvPr>
          <p:cNvSpPr>
            <a:spLocks noGrp="1"/>
          </p:cNvSpPr>
          <p:nvPr>
            <p:ph type="title"/>
          </p:nvPr>
        </p:nvSpPr>
        <p:spPr/>
        <p:txBody>
          <a:bodyPr/>
          <a:lstStyle/>
          <a:p>
            <a:r>
              <a:rPr lang="en-US"/>
              <a:t>EXOVIVE™ LIFT </a:t>
            </a:r>
            <a:br>
              <a:rPr lang="en-US"/>
            </a:br>
            <a:r>
              <a:rPr lang="en-US"/>
              <a:t>Impressive visible reduction of wrinkles’ depth </a:t>
            </a:r>
            <a:br>
              <a:rPr lang="en-US"/>
            </a:br>
            <a:r>
              <a:rPr lang="en-US" b="0"/>
              <a:t>(up to -64% on this volunteer, 60+ </a:t>
            </a:r>
            <a:r>
              <a:rPr lang="en-US" b="0" err="1"/>
              <a:t>y.o</a:t>
            </a:r>
            <a:r>
              <a:rPr lang="en-US" b="0"/>
              <a:t>.)</a:t>
            </a:r>
          </a:p>
        </p:txBody>
      </p:sp>
      <p:pic>
        <p:nvPicPr>
          <p:cNvPr id="3" name="Picture 2" descr="Close-up of a person's skin&#10;&#10;AI-generated content may be incorrect.">
            <a:extLst>
              <a:ext uri="{FF2B5EF4-FFF2-40B4-BE49-F238E27FC236}">
                <a16:creationId xmlns:a16="http://schemas.microsoft.com/office/drawing/2014/main" id="{57FFC471-2AC1-8EA4-6EEE-763FA3E0238A}"/>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8289566" y="1981460"/>
            <a:ext cx="3442768" cy="3159631"/>
          </a:xfrm>
          <a:prstGeom prst="rect">
            <a:avLst/>
          </a:prstGeom>
        </p:spPr>
      </p:pic>
      <p:pic>
        <p:nvPicPr>
          <p:cNvPr id="5" name="Picture 4" descr="Close-up of a person's face&#10;&#10;AI-generated content may be incorrect.">
            <a:extLst>
              <a:ext uri="{FF2B5EF4-FFF2-40B4-BE49-F238E27FC236}">
                <a16:creationId xmlns:a16="http://schemas.microsoft.com/office/drawing/2014/main" id="{8D19B96C-5DA7-8FCC-D207-C80A59B706BA}"/>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4368309" y="1981460"/>
            <a:ext cx="3442768" cy="3159631"/>
          </a:xfrm>
          <a:prstGeom prst="rect">
            <a:avLst/>
          </a:prstGeom>
        </p:spPr>
      </p:pic>
      <p:pic>
        <p:nvPicPr>
          <p:cNvPr id="8" name="Picture 7" descr="Close-up of a person's face&#10;&#10;AI-generated content may be incorrect.">
            <a:extLst>
              <a:ext uri="{FF2B5EF4-FFF2-40B4-BE49-F238E27FC236}">
                <a16:creationId xmlns:a16="http://schemas.microsoft.com/office/drawing/2014/main" id="{8D998180-C9F2-53FA-5123-F168E8AF8040}"/>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l="-1"/>
          <a:stretch/>
        </p:blipFill>
        <p:spPr>
          <a:xfrm>
            <a:off x="447053" y="1974625"/>
            <a:ext cx="3442331" cy="3166466"/>
          </a:xfrm>
          <a:prstGeom prst="rect">
            <a:avLst/>
          </a:prstGeom>
        </p:spPr>
      </p:pic>
      <p:sp>
        <p:nvSpPr>
          <p:cNvPr id="15" name="TextBox 14">
            <a:extLst>
              <a:ext uri="{FF2B5EF4-FFF2-40B4-BE49-F238E27FC236}">
                <a16:creationId xmlns:a16="http://schemas.microsoft.com/office/drawing/2014/main" id="{F4EE43BF-AA28-083F-7003-636675570E2E}"/>
              </a:ext>
            </a:extLst>
          </p:cNvPr>
          <p:cNvSpPr txBox="1"/>
          <p:nvPr/>
        </p:nvSpPr>
        <p:spPr>
          <a:xfrm>
            <a:off x="1809129" y="1526667"/>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1" name="TextBox 20">
            <a:extLst>
              <a:ext uri="{FF2B5EF4-FFF2-40B4-BE49-F238E27FC236}">
                <a16:creationId xmlns:a16="http://schemas.microsoft.com/office/drawing/2014/main" id="{F06DD838-9E8F-2577-4455-F79B62C6B831}"/>
              </a:ext>
            </a:extLst>
          </p:cNvPr>
          <p:cNvSpPr txBox="1"/>
          <p:nvPr/>
        </p:nvSpPr>
        <p:spPr>
          <a:xfrm>
            <a:off x="5538029" y="1526667"/>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latin typeface="DM Sans" pitchFamily="2" charset="77"/>
              </a:rPr>
              <a:t>4 weeks</a:t>
            </a:r>
            <a:endParaRPr kumimoji="0" lang="en-US" sz="1200" u="none" strike="noStrike" kern="1200" cap="none" spc="0" normalizeH="0" baseline="0" noProof="0">
              <a:ln>
                <a:noFill/>
              </a:ln>
              <a:effectLst/>
              <a:uLnTx/>
              <a:uFillTx/>
              <a:latin typeface="DM Sans" pitchFamily="2" charset="77"/>
              <a:ea typeface="+mn-ea"/>
              <a:cs typeface="+mn-cs"/>
            </a:endParaRPr>
          </a:p>
        </p:txBody>
      </p:sp>
      <p:sp>
        <p:nvSpPr>
          <p:cNvPr id="22" name="TextBox 21">
            <a:extLst>
              <a:ext uri="{FF2B5EF4-FFF2-40B4-BE49-F238E27FC236}">
                <a16:creationId xmlns:a16="http://schemas.microsoft.com/office/drawing/2014/main" id="{E8D3E652-9EAA-F7E7-1A91-1DFF45A000D3}"/>
              </a:ext>
            </a:extLst>
          </p:cNvPr>
          <p:cNvSpPr txBox="1"/>
          <p:nvPr/>
        </p:nvSpPr>
        <p:spPr>
          <a:xfrm>
            <a:off x="9394394" y="1526667"/>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8 weeks</a:t>
            </a:r>
          </a:p>
        </p:txBody>
      </p:sp>
      <p:sp>
        <p:nvSpPr>
          <p:cNvPr id="9" name="Rectangle 2">
            <a:extLst>
              <a:ext uri="{FF2B5EF4-FFF2-40B4-BE49-F238E27FC236}">
                <a16:creationId xmlns:a16="http://schemas.microsoft.com/office/drawing/2014/main" id="{13A606AE-14AF-7874-A4E1-F74AE2E5B9D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descr="Close-up of a person's skin&#10;&#10;AI-generated content may be incorrect.">
            <a:extLst>
              <a:ext uri="{FF2B5EF4-FFF2-40B4-BE49-F238E27FC236}">
                <a16:creationId xmlns:a16="http://schemas.microsoft.com/office/drawing/2014/main" id="{76137A90-9008-EDD4-0813-9124ADEEC242}"/>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rcRect/>
          <a:stretch/>
        </p:blipFill>
        <p:spPr>
          <a:xfrm>
            <a:off x="9333241" y="3678181"/>
            <a:ext cx="2487344" cy="2484421"/>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16" name="Picture 15" descr="Close-up of a person's face&#10;&#10;AI-generated content may be incorrect.">
            <a:extLst>
              <a:ext uri="{FF2B5EF4-FFF2-40B4-BE49-F238E27FC236}">
                <a16:creationId xmlns:a16="http://schemas.microsoft.com/office/drawing/2014/main" id="{5B191E95-5BBC-2A6D-45C9-AE77339FDB70}"/>
              </a:ext>
            </a:extLst>
          </p:cNvPr>
          <p:cNvPicPr>
            <a:picLocks noChangeAspect="1"/>
          </p:cNvPicPr>
          <p:nvPr/>
        </p:nvPicPr>
        <p:blipFill>
          <a:blip r:embed="rId11" cstate="screen">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a:ext>
            </a:extLst>
          </a:blip>
          <a:srcRect/>
          <a:stretch/>
        </p:blipFill>
        <p:spPr>
          <a:xfrm>
            <a:off x="5415281" y="3678181"/>
            <a:ext cx="2487344" cy="2484421"/>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20" name="Picture 19" descr="Close-up of a person's face&#10;&#10;AI-generated content may be incorrect.">
            <a:extLst>
              <a:ext uri="{FF2B5EF4-FFF2-40B4-BE49-F238E27FC236}">
                <a16:creationId xmlns:a16="http://schemas.microsoft.com/office/drawing/2014/main" id="{8E966405-EBD6-B03A-B97B-7C68F24CCC14}"/>
              </a:ext>
            </a:extLst>
          </p:cNvPr>
          <p:cNvPicPr>
            <a:picLocks noChangeAspect="1"/>
          </p:cNvPicPr>
          <p:nvPr/>
        </p:nvPicPr>
        <p:blipFill>
          <a:blip r:embed="rId13" cstate="screen">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a:ext>
            </a:extLst>
          </a:blip>
          <a:srcRect/>
          <a:stretch/>
        </p:blipFill>
        <p:spPr>
          <a:xfrm>
            <a:off x="1509702" y="3678181"/>
            <a:ext cx="2487343" cy="2484420"/>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4" name="Picture 3">
            <a:extLst>
              <a:ext uri="{FF2B5EF4-FFF2-40B4-BE49-F238E27FC236}">
                <a16:creationId xmlns:a16="http://schemas.microsoft.com/office/drawing/2014/main" id="{E5F0013A-B999-1991-5195-4FF7C7D07A58}"/>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1695375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39F94C9-5251-C8AD-0E98-75B87FCBDBD9}"/>
              </a:ext>
            </a:extLst>
          </p:cNvPr>
          <p:cNvGrpSpPr/>
          <p:nvPr/>
        </p:nvGrpSpPr>
        <p:grpSpPr>
          <a:xfrm>
            <a:off x="1685749" y="4303579"/>
            <a:ext cx="6359146" cy="1990865"/>
            <a:chOff x="2801756" y="3812403"/>
            <a:chExt cx="6359146" cy="2403064"/>
          </a:xfrm>
        </p:grpSpPr>
        <p:sp>
          <p:nvSpPr>
            <p:cNvPr id="19" name="Rectangle 18">
              <a:extLst>
                <a:ext uri="{FF2B5EF4-FFF2-40B4-BE49-F238E27FC236}">
                  <a16:creationId xmlns:a16="http://schemas.microsoft.com/office/drawing/2014/main" id="{41ECEBA5-8B24-15D4-AAEB-34A42B0DA498}"/>
                </a:ext>
              </a:extLst>
            </p:cNvPr>
            <p:cNvSpPr/>
            <p:nvPr/>
          </p:nvSpPr>
          <p:spPr>
            <a:xfrm>
              <a:off x="6021337" y="3947467"/>
              <a:ext cx="3077040" cy="226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ectangle 17">
              <a:extLst>
                <a:ext uri="{FF2B5EF4-FFF2-40B4-BE49-F238E27FC236}">
                  <a16:creationId xmlns:a16="http://schemas.microsoft.com/office/drawing/2014/main" id="{9942F6F3-C54F-814D-DB2C-968A34323534}"/>
                </a:ext>
              </a:extLst>
            </p:cNvPr>
            <p:cNvSpPr/>
            <p:nvPr/>
          </p:nvSpPr>
          <p:spPr>
            <a:xfrm>
              <a:off x="2864281" y="3947467"/>
              <a:ext cx="3077040" cy="226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4" name="Chart 3">
              <a:extLst>
                <a:ext uri="{FF2B5EF4-FFF2-40B4-BE49-F238E27FC236}">
                  <a16:creationId xmlns:a16="http://schemas.microsoft.com/office/drawing/2014/main" id="{6A9EBF54-BC3E-8F96-02D0-A9B21A80888D}"/>
                </a:ext>
              </a:extLst>
            </p:cNvPr>
            <p:cNvGraphicFramePr/>
            <p:nvPr>
              <p:extLst>
                <p:ext uri="{D42A27DB-BD31-4B8C-83A1-F6EECF244321}">
                  <p14:modId xmlns:p14="http://schemas.microsoft.com/office/powerpoint/2010/main" val="325997644"/>
                </p:ext>
              </p:extLst>
            </p:nvPr>
          </p:nvGraphicFramePr>
          <p:xfrm>
            <a:off x="2801756" y="3812403"/>
            <a:ext cx="3030899" cy="24030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6AA48280-0DA6-1BD4-DCEF-48D8C8D0D0A3}"/>
                </a:ext>
              </a:extLst>
            </p:cNvPr>
            <p:cNvGraphicFramePr/>
            <p:nvPr>
              <p:extLst>
                <p:ext uri="{D42A27DB-BD31-4B8C-83A1-F6EECF244321}">
                  <p14:modId xmlns:p14="http://schemas.microsoft.com/office/powerpoint/2010/main" val="2393874175"/>
                </p:ext>
              </p:extLst>
            </p:nvPr>
          </p:nvGraphicFramePr>
          <p:xfrm>
            <a:off x="6130004" y="3812403"/>
            <a:ext cx="3030898" cy="2403064"/>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7" name="Picture 6">
            <a:extLst>
              <a:ext uri="{FF2B5EF4-FFF2-40B4-BE49-F238E27FC236}">
                <a16:creationId xmlns:a16="http://schemas.microsoft.com/office/drawing/2014/main" id="{712CE1B2-6C17-5BC0-7CB9-31D79EB24008}"/>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tretch>
            <a:fillRect/>
          </a:stretch>
        </p:blipFill>
        <p:spPr>
          <a:xfrm>
            <a:off x="8302891" y="1266282"/>
            <a:ext cx="3416119" cy="2922883"/>
          </a:xfrm>
          <a:prstGeom prst="rect">
            <a:avLst/>
          </a:prstGeom>
        </p:spPr>
      </p:pic>
      <p:pic>
        <p:nvPicPr>
          <p:cNvPr id="9" name="Picture 8">
            <a:extLst>
              <a:ext uri="{FF2B5EF4-FFF2-40B4-BE49-F238E27FC236}">
                <a16:creationId xmlns:a16="http://schemas.microsoft.com/office/drawing/2014/main" id="{7710B18E-55B7-29A0-A77D-3CE624E92303}"/>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458809" y="1264940"/>
            <a:ext cx="3419255" cy="2925566"/>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DC1945D0-682E-4FD1-623C-4BB1CE74EA54}"/>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tretch>
            <a:fillRect/>
          </a:stretch>
        </p:blipFill>
        <p:spPr>
          <a:xfrm>
            <a:off x="4380066" y="1264940"/>
            <a:ext cx="3419255" cy="2925566"/>
          </a:xfrm>
          <a:prstGeom prst="rect">
            <a:avLst/>
          </a:prstGeom>
        </p:spPr>
      </p:pic>
      <p:sp>
        <p:nvSpPr>
          <p:cNvPr id="11" name="TextBox 10">
            <a:extLst>
              <a:ext uri="{FF2B5EF4-FFF2-40B4-BE49-F238E27FC236}">
                <a16:creationId xmlns:a16="http://schemas.microsoft.com/office/drawing/2014/main" id="{EB451E6B-AA51-8575-E593-D4FA3D0F4DA7}"/>
              </a:ext>
            </a:extLst>
          </p:cNvPr>
          <p:cNvSpPr txBox="1"/>
          <p:nvPr/>
        </p:nvSpPr>
        <p:spPr>
          <a:xfrm>
            <a:off x="300038" y="4420990"/>
            <a:ext cx="1509091"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#82 volunteer (66 </a:t>
            </a:r>
            <a:r>
              <a:rPr kumimoji="0" lang="en-US" sz="10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skin type II</a:t>
            </a: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itle 5">
            <a:extLst>
              <a:ext uri="{FF2B5EF4-FFF2-40B4-BE49-F238E27FC236}">
                <a16:creationId xmlns:a16="http://schemas.microsoft.com/office/drawing/2014/main" id="{1E026A6D-FE22-9ED7-8CE1-78159E629044}"/>
              </a:ext>
            </a:extLst>
          </p:cNvPr>
          <p:cNvSpPr>
            <a:spLocks noGrp="1"/>
          </p:cNvSpPr>
          <p:nvPr>
            <p:ph type="title"/>
          </p:nvPr>
        </p:nvSpPr>
        <p:spPr/>
        <p:txBody>
          <a:bodyPr/>
          <a:lstStyle/>
          <a:p>
            <a:r>
              <a:rPr lang="en-US"/>
              <a:t>With EXOVIVE™ LIFT, up to -64% wrinkles’ depth reduction</a:t>
            </a:r>
          </a:p>
        </p:txBody>
      </p:sp>
      <p:sp>
        <p:nvSpPr>
          <p:cNvPr id="3" name="TextBox 2">
            <a:extLst>
              <a:ext uri="{FF2B5EF4-FFF2-40B4-BE49-F238E27FC236}">
                <a16:creationId xmlns:a16="http://schemas.microsoft.com/office/drawing/2014/main" id="{FA3B5BC7-13EF-2BED-AB0F-14694DB14DB9}"/>
              </a:ext>
            </a:extLst>
          </p:cNvPr>
          <p:cNvSpPr txBox="1"/>
          <p:nvPr/>
        </p:nvSpPr>
        <p:spPr>
          <a:xfrm>
            <a:off x="8015061" y="4413916"/>
            <a:ext cx="1230686" cy="1169551"/>
          </a:xfrm>
          <a:prstGeom prst="rect">
            <a:avLst/>
          </a:prstGeom>
          <a:noFill/>
        </p:spPr>
        <p:txBody>
          <a:bodyPr wrap="square" rtlCol="0">
            <a:spAutoFit/>
          </a:bodyPr>
          <a:lstStyle/>
          <a:p>
            <a:r>
              <a:rPr lang="en-US" sz="1000"/>
              <a:t>Wrinkles indentation is the combination of several criteria: length, area, volume, depth and count.</a:t>
            </a:r>
            <a:endParaRPr lang="en-CH" sz="1000"/>
          </a:p>
        </p:txBody>
      </p:sp>
      <p:sp>
        <p:nvSpPr>
          <p:cNvPr id="17" name="Rectangle 16">
            <a:extLst>
              <a:ext uri="{FF2B5EF4-FFF2-40B4-BE49-F238E27FC236}">
                <a16:creationId xmlns:a16="http://schemas.microsoft.com/office/drawing/2014/main" id="{9497CA95-4B28-A83E-FB02-402E529EDD41}"/>
              </a:ext>
            </a:extLst>
          </p:cNvPr>
          <p:cNvSpPr/>
          <p:nvPr/>
        </p:nvSpPr>
        <p:spPr>
          <a:xfrm>
            <a:off x="300036"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B833B-5DDD-9417-5300-8EF7B00CAA40}"/>
              </a:ext>
            </a:extLst>
          </p:cNvPr>
          <p:cNvSpPr/>
          <p:nvPr/>
        </p:nvSpPr>
        <p:spPr>
          <a:xfrm>
            <a:off x="4221293"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1744989-AD8F-65D2-1792-132CF0A6710D}"/>
              </a:ext>
            </a:extLst>
          </p:cNvPr>
          <p:cNvSpPr/>
          <p:nvPr/>
        </p:nvSpPr>
        <p:spPr>
          <a:xfrm>
            <a:off x="8142550"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7F441D3-E095-B777-F565-F2F3507E5602}"/>
              </a:ext>
            </a:extLst>
          </p:cNvPr>
          <p:cNvSpPr txBox="1"/>
          <p:nvPr/>
        </p:nvSpPr>
        <p:spPr>
          <a:xfrm>
            <a:off x="1809129" y="867935"/>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4" name="TextBox 23">
            <a:extLst>
              <a:ext uri="{FF2B5EF4-FFF2-40B4-BE49-F238E27FC236}">
                <a16:creationId xmlns:a16="http://schemas.microsoft.com/office/drawing/2014/main" id="{D7AAEA27-969B-A423-BD86-8C1E0F3045C5}"/>
              </a:ext>
            </a:extLst>
          </p:cNvPr>
          <p:cNvSpPr txBox="1"/>
          <p:nvPr/>
        </p:nvSpPr>
        <p:spPr>
          <a:xfrm>
            <a:off x="5538029" y="867935"/>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4 weeks</a:t>
            </a:r>
          </a:p>
        </p:txBody>
      </p:sp>
      <p:sp>
        <p:nvSpPr>
          <p:cNvPr id="25" name="TextBox 24">
            <a:extLst>
              <a:ext uri="{FF2B5EF4-FFF2-40B4-BE49-F238E27FC236}">
                <a16:creationId xmlns:a16="http://schemas.microsoft.com/office/drawing/2014/main" id="{1D5F060E-F665-B389-65DB-735996953969}"/>
              </a:ext>
            </a:extLst>
          </p:cNvPr>
          <p:cNvSpPr txBox="1"/>
          <p:nvPr/>
        </p:nvSpPr>
        <p:spPr>
          <a:xfrm>
            <a:off x="9394394" y="867935"/>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8 weeks</a:t>
            </a:r>
          </a:p>
        </p:txBody>
      </p:sp>
      <p:sp>
        <p:nvSpPr>
          <p:cNvPr id="8" name="TextBox 7">
            <a:extLst>
              <a:ext uri="{FF2B5EF4-FFF2-40B4-BE49-F238E27FC236}">
                <a16:creationId xmlns:a16="http://schemas.microsoft.com/office/drawing/2014/main" id="{9152A749-B8C5-F0B6-23DC-EEE02746E2EC}"/>
              </a:ext>
            </a:extLst>
          </p:cNvPr>
          <p:cNvSpPr txBox="1"/>
          <p:nvPr/>
        </p:nvSpPr>
        <p:spPr>
          <a:xfrm>
            <a:off x="9418145" y="4507973"/>
            <a:ext cx="2461206" cy="1446550"/>
          </a:xfrm>
          <a:prstGeom prst="rect">
            <a:avLst/>
          </a:prstGeom>
          <a:solidFill>
            <a:srgbClr val="F2D1B0"/>
          </a:solidFill>
          <a:ln>
            <a:solidFill>
              <a:schemeClr val="tx1"/>
            </a:solidFill>
          </a:ln>
        </p:spPr>
        <p:txBody>
          <a:bodyPr wrap="square" rtlCol="0">
            <a:spAutoFit/>
          </a:bodyPr>
          <a:lstStyle/>
          <a:p>
            <a:pPr algn="ctr"/>
            <a:r>
              <a:rPr lang="en-US" sz="1400" b="1"/>
              <a:t>EXOVIVE™ LIFT </a:t>
            </a:r>
          </a:p>
          <a:p>
            <a:pPr algn="ctr"/>
            <a:r>
              <a:rPr lang="en-US" sz="1400"/>
              <a:t>Wrinkles’ Length </a:t>
            </a:r>
            <a:r>
              <a:rPr lang="en-US" sz="1600"/>
              <a:t>-90%</a:t>
            </a:r>
          </a:p>
          <a:p>
            <a:pPr algn="ctr"/>
            <a:r>
              <a:rPr lang="en-US" sz="1400"/>
              <a:t>Wrinkles’ Area </a:t>
            </a:r>
            <a:r>
              <a:rPr lang="en-US" sz="1600"/>
              <a:t>-93%</a:t>
            </a:r>
          </a:p>
          <a:p>
            <a:pPr algn="ctr"/>
            <a:r>
              <a:rPr lang="en-US" sz="1400"/>
              <a:t>Wrinkles’ Volume </a:t>
            </a:r>
            <a:r>
              <a:rPr lang="en-US" sz="1600"/>
              <a:t>-95% </a:t>
            </a:r>
            <a:endParaRPr lang="en-US" sz="1400"/>
          </a:p>
          <a:p>
            <a:pPr algn="ctr"/>
            <a:r>
              <a:rPr lang="en-US" sz="1400"/>
              <a:t>in just </a:t>
            </a:r>
            <a:r>
              <a:rPr lang="en-US" sz="1600"/>
              <a:t>4 weeks </a:t>
            </a:r>
          </a:p>
          <a:p>
            <a:pPr algn="ctr"/>
            <a:r>
              <a:rPr lang="en-US" sz="1000"/>
              <a:t>for volunteer #82</a:t>
            </a:r>
          </a:p>
        </p:txBody>
      </p:sp>
      <p:pic>
        <p:nvPicPr>
          <p:cNvPr id="5" name="Picture 4">
            <a:extLst>
              <a:ext uri="{FF2B5EF4-FFF2-40B4-BE49-F238E27FC236}">
                <a16:creationId xmlns:a16="http://schemas.microsoft.com/office/drawing/2014/main" id="{7489759D-BE55-7242-0626-88DFF58B123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2446213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447FB5E-1E98-7B38-5CF2-999045F9CD81}"/>
              </a:ext>
            </a:extLst>
          </p:cNvPr>
          <p:cNvSpPr/>
          <p:nvPr/>
        </p:nvSpPr>
        <p:spPr>
          <a:xfrm>
            <a:off x="1603171" y="4415476"/>
            <a:ext cx="3040083" cy="18789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27" name="Chart 26">
            <a:extLst>
              <a:ext uri="{FF2B5EF4-FFF2-40B4-BE49-F238E27FC236}">
                <a16:creationId xmlns:a16="http://schemas.microsoft.com/office/drawing/2014/main" id="{C09CE74B-22BC-5043-5DD2-6E1C5CDE1C46}"/>
              </a:ext>
            </a:extLst>
          </p:cNvPr>
          <p:cNvGraphicFramePr/>
          <p:nvPr>
            <p:extLst>
              <p:ext uri="{D42A27DB-BD31-4B8C-83A1-F6EECF244321}">
                <p14:modId xmlns:p14="http://schemas.microsoft.com/office/powerpoint/2010/main" val="3148411787"/>
              </p:ext>
            </p:extLst>
          </p:nvPr>
        </p:nvGraphicFramePr>
        <p:xfrm>
          <a:off x="1510774" y="4305748"/>
          <a:ext cx="3035444" cy="1988697"/>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Group 32">
            <a:extLst>
              <a:ext uri="{FF2B5EF4-FFF2-40B4-BE49-F238E27FC236}">
                <a16:creationId xmlns:a16="http://schemas.microsoft.com/office/drawing/2014/main" id="{A6F35C3D-C955-B6FC-3A0A-F4AAF8964DF9}"/>
              </a:ext>
            </a:extLst>
          </p:cNvPr>
          <p:cNvGrpSpPr/>
          <p:nvPr/>
        </p:nvGrpSpPr>
        <p:grpSpPr>
          <a:xfrm>
            <a:off x="4938875" y="4305748"/>
            <a:ext cx="3041350" cy="2035997"/>
            <a:chOff x="2160278" y="4303580"/>
            <a:chExt cx="3041350" cy="2195663"/>
          </a:xfrm>
        </p:grpSpPr>
        <p:sp>
          <p:nvSpPr>
            <p:cNvPr id="34" name="Rectangle 33">
              <a:extLst>
                <a:ext uri="{FF2B5EF4-FFF2-40B4-BE49-F238E27FC236}">
                  <a16:creationId xmlns:a16="http://schemas.microsoft.com/office/drawing/2014/main" id="{D68FE3D9-102D-052B-7338-1668BD8565F2}"/>
                </a:ext>
              </a:extLst>
            </p:cNvPr>
            <p:cNvSpPr/>
            <p:nvPr/>
          </p:nvSpPr>
          <p:spPr>
            <a:xfrm>
              <a:off x="2163907" y="4415476"/>
              <a:ext cx="3037721" cy="20263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35" name="Chart 34">
              <a:extLst>
                <a:ext uri="{FF2B5EF4-FFF2-40B4-BE49-F238E27FC236}">
                  <a16:creationId xmlns:a16="http://schemas.microsoft.com/office/drawing/2014/main" id="{15709472-BF41-93E0-9B45-FBB3C9567505}"/>
                </a:ext>
              </a:extLst>
            </p:cNvPr>
            <p:cNvGraphicFramePr/>
            <p:nvPr>
              <p:extLst>
                <p:ext uri="{D42A27DB-BD31-4B8C-83A1-F6EECF244321}">
                  <p14:modId xmlns:p14="http://schemas.microsoft.com/office/powerpoint/2010/main" val="362888443"/>
                </p:ext>
              </p:extLst>
            </p:nvPr>
          </p:nvGraphicFramePr>
          <p:xfrm>
            <a:off x="2160278" y="4303580"/>
            <a:ext cx="3041350" cy="219566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3EB14BB9-F78A-FA86-591B-285835E74D98}"/>
              </a:ext>
            </a:extLst>
          </p:cNvPr>
          <p:cNvSpPr>
            <a:spLocks noGrp="1"/>
          </p:cNvSpPr>
          <p:nvPr>
            <p:ph type="title"/>
          </p:nvPr>
        </p:nvSpPr>
        <p:spPr/>
        <p:txBody>
          <a:bodyPr/>
          <a:lstStyle/>
          <a:p>
            <a:pPr>
              <a:spcBef>
                <a:spcPts val="0"/>
              </a:spcBef>
              <a:spcAft>
                <a:spcPts val="599"/>
              </a:spcAft>
              <a:buClr>
                <a:srgbClr val="0070C0"/>
              </a:buClr>
              <a:defRPr/>
            </a:pPr>
            <a:r>
              <a:rPr lang="en-US"/>
              <a:t>EXOVIVE™ LIFT reduces up to -32% the depth of fine lines</a:t>
            </a:r>
            <a:br>
              <a:rPr lang="de-CH"/>
            </a:b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pic>
        <p:nvPicPr>
          <p:cNvPr id="6" name="Picture 5" descr="A screenshot of a computer&#10;&#10;AI-generated content may be incorrect.">
            <a:extLst>
              <a:ext uri="{FF2B5EF4-FFF2-40B4-BE49-F238E27FC236}">
                <a16:creationId xmlns:a16="http://schemas.microsoft.com/office/drawing/2014/main" id="{91B2CF8F-E93A-910B-B3EE-C18497DD6958}"/>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tretch>
            <a:fillRect/>
          </a:stretch>
        </p:blipFill>
        <p:spPr>
          <a:xfrm>
            <a:off x="458087" y="1264323"/>
            <a:ext cx="3420698" cy="2926800"/>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BAEA7C1-B0F4-D1A0-19E5-53084D5E6AF5}"/>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4379345" y="1264323"/>
            <a:ext cx="3420697" cy="2926800"/>
          </a:xfrm>
          <a:prstGeom prst="rect">
            <a:avLst/>
          </a:prstGeom>
        </p:spPr>
      </p:pic>
      <p:pic>
        <p:nvPicPr>
          <p:cNvPr id="8" name="Picture 7" descr="A map with a blue rectangle&#10;&#10;AI-generated content may be incorrect.">
            <a:extLst>
              <a:ext uri="{FF2B5EF4-FFF2-40B4-BE49-F238E27FC236}">
                <a16:creationId xmlns:a16="http://schemas.microsoft.com/office/drawing/2014/main" id="{5E088059-1854-ECD3-CA9C-5C47E517FBA6}"/>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tretch>
            <a:fillRect/>
          </a:stretch>
        </p:blipFill>
        <p:spPr>
          <a:xfrm>
            <a:off x="8300602" y="1264323"/>
            <a:ext cx="3420697" cy="2926800"/>
          </a:xfrm>
          <a:prstGeom prst="rect">
            <a:avLst/>
          </a:prstGeom>
        </p:spPr>
      </p:pic>
      <p:sp>
        <p:nvSpPr>
          <p:cNvPr id="10" name="TextBox 9">
            <a:extLst>
              <a:ext uri="{FF2B5EF4-FFF2-40B4-BE49-F238E27FC236}">
                <a16:creationId xmlns:a16="http://schemas.microsoft.com/office/drawing/2014/main" id="{5995E039-A226-259D-38C4-4CA144B8E3D6}"/>
              </a:ext>
            </a:extLst>
          </p:cNvPr>
          <p:cNvSpPr txBox="1"/>
          <p:nvPr/>
        </p:nvSpPr>
        <p:spPr>
          <a:xfrm>
            <a:off x="334916" y="4392771"/>
            <a:ext cx="1008109"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a:t>
            </a:r>
            <a:r>
              <a:rPr lang="en-US" sz="1000">
                <a:solidFill>
                  <a:prstClr val="black"/>
                </a:solidFill>
                <a:latin typeface="DM Sans" pitchFamily="2" charset="77"/>
              </a:rPr>
              <a:t>31</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volunteer (</a:t>
            </a:r>
            <a:r>
              <a:rPr lang="en-US" sz="1000">
                <a:solidFill>
                  <a:prstClr val="black"/>
                </a:solidFill>
                <a:latin typeface="DM Sans" pitchFamily="2" charset="77"/>
              </a:rPr>
              <a:t>55</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a:t>
            </a:r>
            <a:r>
              <a:rPr kumimoji="0" lang="en-US" sz="10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 </a:t>
            </a:r>
            <a:br>
              <a:rPr kumimoji="0" lang="en-US" sz="1000" u="none" strike="noStrike" kern="1200" cap="none" spc="0" normalizeH="0" baseline="0" noProof="0">
                <a:ln>
                  <a:noFill/>
                </a:ln>
                <a:solidFill>
                  <a:prstClr val="black"/>
                </a:solidFill>
                <a:effectLst/>
                <a:uLnTx/>
                <a:uFillTx/>
                <a:latin typeface="DM Sans" pitchFamily="2" charset="77"/>
                <a:ea typeface="+mn-ea"/>
                <a:cs typeface="+mn-cs"/>
              </a:rPr>
            </a:b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skin type II</a:t>
            </a: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Rectangle 16">
            <a:extLst>
              <a:ext uri="{FF2B5EF4-FFF2-40B4-BE49-F238E27FC236}">
                <a16:creationId xmlns:a16="http://schemas.microsoft.com/office/drawing/2014/main" id="{3BF6DF5E-FECE-9EF2-F9A0-2C9B05827BD1}"/>
              </a:ext>
            </a:extLst>
          </p:cNvPr>
          <p:cNvSpPr/>
          <p:nvPr/>
        </p:nvSpPr>
        <p:spPr>
          <a:xfrm>
            <a:off x="300036"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CBCEF56-1B0D-3050-6E46-8D0F8318217E}"/>
              </a:ext>
            </a:extLst>
          </p:cNvPr>
          <p:cNvSpPr/>
          <p:nvPr/>
        </p:nvSpPr>
        <p:spPr>
          <a:xfrm>
            <a:off x="4221293"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8416A3-638C-2C13-A923-8CD029C3FF9D}"/>
              </a:ext>
            </a:extLst>
          </p:cNvPr>
          <p:cNvSpPr/>
          <p:nvPr/>
        </p:nvSpPr>
        <p:spPr>
          <a:xfrm>
            <a:off x="8142550"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FF4ED1A-5CD1-C96D-8446-10B424B776CD}"/>
              </a:ext>
            </a:extLst>
          </p:cNvPr>
          <p:cNvSpPr txBox="1"/>
          <p:nvPr/>
        </p:nvSpPr>
        <p:spPr>
          <a:xfrm>
            <a:off x="1809129" y="867935"/>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1" name="TextBox 20">
            <a:extLst>
              <a:ext uri="{FF2B5EF4-FFF2-40B4-BE49-F238E27FC236}">
                <a16:creationId xmlns:a16="http://schemas.microsoft.com/office/drawing/2014/main" id="{B8CFD41C-A9F1-606B-58A4-058582DF4D60}"/>
              </a:ext>
            </a:extLst>
          </p:cNvPr>
          <p:cNvSpPr txBox="1"/>
          <p:nvPr/>
        </p:nvSpPr>
        <p:spPr>
          <a:xfrm>
            <a:off x="5538029" y="867935"/>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4 weeks</a:t>
            </a:r>
          </a:p>
        </p:txBody>
      </p:sp>
      <p:sp>
        <p:nvSpPr>
          <p:cNvPr id="22" name="TextBox 21">
            <a:extLst>
              <a:ext uri="{FF2B5EF4-FFF2-40B4-BE49-F238E27FC236}">
                <a16:creationId xmlns:a16="http://schemas.microsoft.com/office/drawing/2014/main" id="{B8AD052C-84DA-F0D1-3D57-0C1DA9F3B4B2}"/>
              </a:ext>
            </a:extLst>
          </p:cNvPr>
          <p:cNvSpPr txBox="1"/>
          <p:nvPr/>
        </p:nvSpPr>
        <p:spPr>
          <a:xfrm>
            <a:off x="9394394" y="867935"/>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latin typeface="DM Sans" pitchFamily="2" charset="77"/>
              </a:rPr>
              <a:t>8 weeks</a:t>
            </a:r>
            <a:endParaRPr kumimoji="0" lang="en-US" sz="1200" u="none" strike="noStrike" kern="1200" cap="none" spc="0" normalizeH="0" baseline="0" noProof="0">
              <a:ln>
                <a:noFill/>
              </a:ln>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543DEA7B-E407-7C38-7756-BB2ADA852C28}"/>
              </a:ext>
            </a:extLst>
          </p:cNvPr>
          <p:cNvSpPr txBox="1"/>
          <p:nvPr/>
        </p:nvSpPr>
        <p:spPr>
          <a:xfrm>
            <a:off x="9405032" y="4495611"/>
            <a:ext cx="2461206" cy="1446550"/>
          </a:xfrm>
          <a:prstGeom prst="rect">
            <a:avLst/>
          </a:prstGeom>
          <a:solidFill>
            <a:srgbClr val="F2D1B0"/>
          </a:solidFill>
          <a:ln>
            <a:solidFill>
              <a:schemeClr val="tx1"/>
            </a:solidFill>
          </a:ln>
        </p:spPr>
        <p:txBody>
          <a:bodyPr wrap="square" rtlCol="0">
            <a:spAutoFit/>
          </a:bodyPr>
          <a:lstStyle/>
          <a:p>
            <a:pPr algn="ctr"/>
            <a:r>
              <a:rPr lang="en-US" sz="1400" b="1"/>
              <a:t>EXOVIVE™ LIFT </a:t>
            </a:r>
          </a:p>
          <a:p>
            <a:pPr algn="ctr"/>
            <a:r>
              <a:rPr lang="en-US" sz="1400"/>
              <a:t>Wrinkles’ Length </a:t>
            </a:r>
            <a:r>
              <a:rPr lang="en-US" sz="1600"/>
              <a:t>-55%</a:t>
            </a:r>
          </a:p>
          <a:p>
            <a:pPr algn="ctr"/>
            <a:r>
              <a:rPr lang="en-US" sz="1400"/>
              <a:t>Wrinkles’ Area </a:t>
            </a:r>
            <a:r>
              <a:rPr lang="en-US" sz="1600"/>
              <a:t>-55%</a:t>
            </a:r>
          </a:p>
          <a:p>
            <a:pPr algn="ctr"/>
            <a:r>
              <a:rPr lang="en-US" sz="1400"/>
              <a:t>Wrinkles’ Volume </a:t>
            </a:r>
            <a:r>
              <a:rPr lang="en-US" sz="1600"/>
              <a:t>-62% </a:t>
            </a:r>
            <a:endParaRPr lang="en-US" sz="1400"/>
          </a:p>
          <a:p>
            <a:pPr algn="ctr"/>
            <a:r>
              <a:rPr lang="en-US" sz="1400"/>
              <a:t>in  </a:t>
            </a:r>
            <a:r>
              <a:rPr lang="en-US" sz="1600"/>
              <a:t>8 weeks </a:t>
            </a:r>
          </a:p>
          <a:p>
            <a:pPr algn="ctr"/>
            <a:r>
              <a:rPr lang="en-US" sz="1000"/>
              <a:t>for volunteer #31</a:t>
            </a:r>
          </a:p>
        </p:txBody>
      </p:sp>
      <p:sp>
        <p:nvSpPr>
          <p:cNvPr id="4" name="TextBox 3">
            <a:extLst>
              <a:ext uri="{FF2B5EF4-FFF2-40B4-BE49-F238E27FC236}">
                <a16:creationId xmlns:a16="http://schemas.microsoft.com/office/drawing/2014/main" id="{B059E25A-BBB2-217E-F9EB-1C74784A9387}"/>
              </a:ext>
            </a:extLst>
          </p:cNvPr>
          <p:cNvSpPr txBox="1"/>
          <p:nvPr/>
        </p:nvSpPr>
        <p:spPr>
          <a:xfrm>
            <a:off x="8015061" y="4413916"/>
            <a:ext cx="1230686" cy="1169551"/>
          </a:xfrm>
          <a:prstGeom prst="rect">
            <a:avLst/>
          </a:prstGeom>
          <a:noFill/>
        </p:spPr>
        <p:txBody>
          <a:bodyPr wrap="square" rtlCol="0">
            <a:spAutoFit/>
          </a:bodyPr>
          <a:lstStyle/>
          <a:p>
            <a:r>
              <a:rPr lang="en-US" sz="1000"/>
              <a:t>Wrinkles indentation is the combination of several criteria: length, area, volume, depth and count.</a:t>
            </a:r>
            <a:endParaRPr lang="en-CH" sz="1000"/>
          </a:p>
        </p:txBody>
      </p:sp>
      <p:pic>
        <p:nvPicPr>
          <p:cNvPr id="11" name="Picture 10">
            <a:extLst>
              <a:ext uri="{FF2B5EF4-FFF2-40B4-BE49-F238E27FC236}">
                <a16:creationId xmlns:a16="http://schemas.microsoft.com/office/drawing/2014/main" id="{8F94A809-58EE-308C-80A7-5775D2689989}"/>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4167012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630CA9B-1B72-A4F5-2E35-78D61DFE06B9}"/>
              </a:ext>
            </a:extLst>
          </p:cNvPr>
          <p:cNvSpPr/>
          <p:nvPr/>
        </p:nvSpPr>
        <p:spPr>
          <a:xfrm>
            <a:off x="314833" y="350188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ectangle 17">
            <a:extLst>
              <a:ext uri="{FF2B5EF4-FFF2-40B4-BE49-F238E27FC236}">
                <a16:creationId xmlns:a16="http://schemas.microsoft.com/office/drawing/2014/main" id="{F0ECF7B6-5181-B9BF-E4D2-99554FB67C63}"/>
              </a:ext>
            </a:extLst>
          </p:cNvPr>
          <p:cNvSpPr/>
          <p:nvPr/>
        </p:nvSpPr>
        <p:spPr>
          <a:xfrm>
            <a:off x="314833" y="118540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ectangle 15">
            <a:extLst>
              <a:ext uri="{FF2B5EF4-FFF2-40B4-BE49-F238E27FC236}">
                <a16:creationId xmlns:a16="http://schemas.microsoft.com/office/drawing/2014/main" id="{8E640A56-5666-9B0C-6545-2BBD21CA336A}"/>
              </a:ext>
            </a:extLst>
          </p:cNvPr>
          <p:cNvSpPr/>
          <p:nvPr/>
        </p:nvSpPr>
        <p:spPr>
          <a:xfrm>
            <a:off x="7337425" y="350188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ectangle 14">
            <a:extLst>
              <a:ext uri="{FF2B5EF4-FFF2-40B4-BE49-F238E27FC236}">
                <a16:creationId xmlns:a16="http://schemas.microsoft.com/office/drawing/2014/main" id="{C7F6D277-3D3B-DF41-30C5-73663D0416B3}"/>
              </a:ext>
            </a:extLst>
          </p:cNvPr>
          <p:cNvSpPr/>
          <p:nvPr/>
        </p:nvSpPr>
        <p:spPr>
          <a:xfrm>
            <a:off x="7337425" y="118540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DAB768EE-912F-062F-9A73-4B7A3FD1EBE2}"/>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a:t>With EXOVIVE™ LIFT, skin is significantly revamped in just 4 weeks</a:t>
            </a: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sp>
        <p:nvSpPr>
          <p:cNvPr id="8" name="TextBox 7">
            <a:extLst>
              <a:ext uri="{FF2B5EF4-FFF2-40B4-BE49-F238E27FC236}">
                <a16:creationId xmlns:a16="http://schemas.microsoft.com/office/drawing/2014/main" id="{EBA6127F-2399-1A57-0A2B-A7F3D1319BA6}"/>
              </a:ext>
            </a:extLst>
          </p:cNvPr>
          <p:cNvSpPr txBox="1"/>
          <p:nvPr/>
        </p:nvSpPr>
        <p:spPr>
          <a:xfrm>
            <a:off x="4999037" y="1185401"/>
            <a:ext cx="2193925" cy="4576774"/>
          </a:xfrm>
          <a:prstGeom prst="rect">
            <a:avLst/>
          </a:prstGeom>
          <a:solidFill>
            <a:srgbClr val="F5D8B8"/>
          </a:solidFill>
        </p:spPr>
        <p:txBody>
          <a:bodyPr wrap="square" lIns="144000" tIns="144000" rIns="144000" bIns="14400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a:latin typeface="DM Sans" pitchFamily="2" charset="77"/>
              </a:rPr>
              <a:t>In just </a:t>
            </a:r>
            <a:r>
              <a:rPr lang="en-US" b="1">
                <a:latin typeface="DM Sans" pitchFamily="2" charset="77"/>
              </a:rPr>
              <a:t>4 weeks: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effectLst/>
                <a:uLnTx/>
                <a:uFillTx/>
                <a:latin typeface="DM Sans" pitchFamily="2" charset="77"/>
                <a:ea typeface="+mn-ea"/>
                <a:cs typeface="+mn-cs"/>
              </a:rPr>
              <a:t>skin elasticity </a:t>
            </a:r>
            <a:r>
              <a:rPr lang="en-US" sz="1600">
                <a:latin typeface="DM Sans" pitchFamily="2" charset="77"/>
              </a:rPr>
              <a:t>is </a:t>
            </a:r>
            <a:r>
              <a:rPr kumimoji="0" lang="en-US" sz="1600" u="none" strike="noStrike" kern="1200" cap="none" spc="0" normalizeH="0" baseline="0" noProof="0">
                <a:ln>
                  <a:noFill/>
                </a:ln>
                <a:effectLst/>
                <a:uLnTx/>
                <a:uFillTx/>
                <a:latin typeface="DM Sans" pitchFamily="2" charset="77"/>
                <a:ea typeface="+mn-ea"/>
                <a:cs typeface="+mn-cs"/>
              </a:rPr>
              <a:t>boosted by </a:t>
            </a:r>
            <a:r>
              <a:rPr kumimoji="0" lang="en-US" b="1" u="none" strike="noStrike" kern="1200" cap="none" spc="0" normalizeH="0" baseline="0" noProof="0">
                <a:ln>
                  <a:noFill/>
                </a:ln>
                <a:effectLst/>
                <a:uLnTx/>
                <a:uFillTx/>
                <a:latin typeface="DM Sans" pitchFamily="2" charset="77"/>
                <a:ea typeface="+mn-ea"/>
                <a:cs typeface="+mn-cs"/>
              </a:rPr>
              <a:t>+23%</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vs T0 &amp; placebo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&amp; </a:t>
            </a:r>
            <a:r>
              <a:rPr kumimoji="0" lang="en-US" sz="2000" b="1" u="none" strike="noStrike" kern="1200" cap="none" spc="0" normalizeH="0" baseline="0" noProof="0">
                <a:ln>
                  <a:noFill/>
                </a:ln>
                <a:effectLst/>
                <a:uLnTx/>
                <a:uFillTx/>
                <a:latin typeface="DM Sans" pitchFamily="2" charset="77"/>
                <a:ea typeface="+mn-ea"/>
                <a:cs typeface="+mn-cs"/>
              </a:rPr>
              <a:t>skin firmness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+18% </a:t>
            </a:r>
            <a:r>
              <a:rPr kumimoji="0" lang="en-US" sz="1600" u="none" strike="noStrike" kern="1200" cap="none" spc="0" normalizeH="0" baseline="0" noProof="0">
                <a:ln>
                  <a:noFill/>
                </a:ln>
                <a:effectLst/>
                <a:uLnTx/>
                <a:uFillTx/>
                <a:latin typeface="DM Sans" pitchFamily="2" charset="77"/>
                <a:ea typeface="+mn-ea"/>
                <a:cs typeface="+mn-cs"/>
              </a:rPr>
              <a:t>vs T0</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u="none" strike="noStrike" kern="1200" cap="none" spc="0" normalizeH="0" baseline="0" noProof="0">
              <a:ln>
                <a:noFill/>
              </a:ln>
              <a:effectLst/>
              <a:uLnTx/>
              <a:uFillTx/>
              <a:latin typeface="DM Sans" pitchFamily="2" charset="77"/>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After </a:t>
            </a:r>
            <a:r>
              <a:rPr lang="en-US" sz="1600" b="1">
                <a:latin typeface="DM Sans" pitchFamily="2" charset="77"/>
              </a:rPr>
              <a:t>8 weeks</a:t>
            </a:r>
            <a:r>
              <a:rPr kumimoji="0" lang="en-US" u="none" strike="noStrike" kern="1200" cap="none" spc="0" normalizeH="0" baseline="0" noProof="0">
                <a:ln>
                  <a:noFill/>
                </a:ln>
                <a:effectLst/>
                <a:uLnTx/>
                <a:uFillTx/>
                <a:latin typeface="DM Sans" pitchFamily="2" charset="77"/>
                <a:ea typeface="+mn-ea"/>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effectLst/>
                <a:uLnTx/>
                <a:uFillTx/>
                <a:latin typeface="DM Sans" pitchFamily="2" charset="77"/>
                <a:ea typeface="+mn-ea"/>
                <a:cs typeface="+mn-cs"/>
              </a:rPr>
              <a:t>skin elasticity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+33%</a:t>
            </a:r>
            <a:r>
              <a:rPr kumimoji="0" lang="en-US"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and </a:t>
            </a:r>
            <a:r>
              <a:rPr kumimoji="0" lang="en-US" b="1" u="none" strike="noStrike" kern="1200" cap="none" spc="0" normalizeH="0" baseline="0" noProof="0">
                <a:ln>
                  <a:noFill/>
                </a:ln>
                <a:effectLst/>
                <a:uLnTx/>
                <a:uFillTx/>
                <a:latin typeface="DM Sans" pitchFamily="2" charset="77"/>
                <a:ea typeface="+mn-ea"/>
                <a:cs typeface="+mn-cs"/>
              </a:rPr>
              <a:t>skin firmness</a:t>
            </a:r>
            <a:r>
              <a:rPr kumimoji="0" lang="en-US" sz="1600" u="none" strike="noStrike" kern="1200" cap="none" spc="0" normalizeH="0" baseline="0" noProof="0">
                <a:ln>
                  <a:noFill/>
                </a:ln>
                <a:effectLst/>
                <a:uLnTx/>
                <a:uFillTx/>
                <a:latin typeface="DM Sans" pitchFamily="2" charset="77"/>
                <a:ea typeface="+mn-ea"/>
                <a:cs typeface="+mn-cs"/>
              </a:rPr>
              <a:t> by </a:t>
            </a:r>
            <a:r>
              <a:rPr kumimoji="0" lang="en-US" b="1" u="none" strike="noStrike" kern="1200" cap="none" spc="0" normalizeH="0" baseline="0" noProof="0">
                <a:ln>
                  <a:noFill/>
                </a:ln>
                <a:effectLst/>
                <a:uLnTx/>
                <a:uFillTx/>
                <a:latin typeface="DM Sans" pitchFamily="2" charset="77"/>
                <a:ea typeface="+mn-ea"/>
                <a:cs typeface="+mn-cs"/>
              </a:rPr>
              <a:t>+22%</a:t>
            </a:r>
            <a:r>
              <a:rPr kumimoji="0" lang="en-US" u="none" strike="noStrike" kern="1200" cap="none" spc="0" normalizeH="0" baseline="0" noProof="0">
                <a:ln>
                  <a:noFill/>
                </a:ln>
                <a:solidFill>
                  <a:srgbClr val="994F00"/>
                </a:solidFill>
                <a:effectLst/>
                <a:uLnTx/>
                <a:uFillTx/>
                <a:latin typeface="DM Sans" pitchFamily="2" charset="77"/>
                <a:ea typeface="+mn-ea"/>
                <a:cs typeface="+mn-cs"/>
              </a:rPr>
              <a:t> </a:t>
            </a:r>
            <a:r>
              <a:rPr lang="en-US" sz="1600">
                <a:latin typeface="DM Sans" pitchFamily="2" charset="77"/>
              </a:rPr>
              <a:t>v</a:t>
            </a:r>
            <a:r>
              <a:rPr kumimoji="0" lang="en-US" sz="1600" u="none" strike="noStrike" kern="1200" cap="none" spc="0" normalizeH="0" baseline="0" noProof="0">
                <a:ln>
                  <a:noFill/>
                </a:ln>
                <a:effectLst/>
                <a:uLnTx/>
                <a:uFillTx/>
                <a:latin typeface="DM Sans" pitchFamily="2" charset="77"/>
                <a:ea typeface="+mn-ea"/>
                <a:cs typeface="+mn-cs"/>
              </a:rPr>
              <a:t>s T0 </a:t>
            </a:r>
            <a:endParaRPr lang="en-US" sz="1600" u="none" strike="noStrike" kern="1200" cap="none" spc="0" normalizeH="0" baseline="0" noProof="0">
              <a:ln>
                <a:noFill/>
              </a:ln>
              <a:effectLst/>
              <a:uLnTx/>
              <a:uFillTx/>
              <a:latin typeface="DM Sans" pitchFamily="2" charset="77"/>
            </a:endParaRPr>
          </a:p>
        </p:txBody>
      </p:sp>
      <p:graphicFrame>
        <p:nvGraphicFramePr>
          <p:cNvPr id="22" name="Graphique 4">
            <a:extLst>
              <a:ext uri="{FF2B5EF4-FFF2-40B4-BE49-F238E27FC236}">
                <a16:creationId xmlns:a16="http://schemas.microsoft.com/office/drawing/2014/main" id="{C0F4FF02-DEA9-46CD-84DC-843D0C5CD1EA}"/>
              </a:ext>
            </a:extLst>
          </p:cNvPr>
          <p:cNvGraphicFramePr>
            <a:graphicFrameLocks/>
          </p:cNvGraphicFramePr>
          <p:nvPr>
            <p:extLst>
              <p:ext uri="{D42A27DB-BD31-4B8C-83A1-F6EECF244321}">
                <p14:modId xmlns:p14="http://schemas.microsoft.com/office/powerpoint/2010/main" val="2132977100"/>
              </p:ext>
            </p:extLst>
          </p:nvPr>
        </p:nvGraphicFramePr>
        <p:xfrm>
          <a:off x="314832" y="3493671"/>
          <a:ext cx="4539742"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Graphique 2">
            <a:extLst>
              <a:ext uri="{FF2B5EF4-FFF2-40B4-BE49-F238E27FC236}">
                <a16:creationId xmlns:a16="http://schemas.microsoft.com/office/drawing/2014/main" id="{03C3EDF2-1720-49B1-B4A0-104ECE2575DB}"/>
              </a:ext>
            </a:extLst>
          </p:cNvPr>
          <p:cNvGraphicFramePr>
            <a:graphicFrameLocks/>
          </p:cNvGraphicFramePr>
          <p:nvPr>
            <p:extLst>
              <p:ext uri="{D42A27DB-BD31-4B8C-83A1-F6EECF244321}">
                <p14:modId xmlns:p14="http://schemas.microsoft.com/office/powerpoint/2010/main" val="1262605924"/>
              </p:ext>
            </p:extLst>
          </p:nvPr>
        </p:nvGraphicFramePr>
        <p:xfrm>
          <a:off x="7324992" y="1195364"/>
          <a:ext cx="4552174"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Graphique 4">
            <a:extLst>
              <a:ext uri="{FF2B5EF4-FFF2-40B4-BE49-F238E27FC236}">
                <a16:creationId xmlns:a16="http://schemas.microsoft.com/office/drawing/2014/main" id="{FF0D383C-F4C4-4D54-8FDE-11B16EBF02B9}"/>
              </a:ext>
            </a:extLst>
          </p:cNvPr>
          <p:cNvGraphicFramePr>
            <a:graphicFrameLocks/>
          </p:cNvGraphicFramePr>
          <p:nvPr>
            <p:extLst>
              <p:ext uri="{D42A27DB-BD31-4B8C-83A1-F6EECF244321}">
                <p14:modId xmlns:p14="http://schemas.microsoft.com/office/powerpoint/2010/main" val="347884173"/>
              </p:ext>
            </p:extLst>
          </p:nvPr>
        </p:nvGraphicFramePr>
        <p:xfrm>
          <a:off x="7337423" y="3501881"/>
          <a:ext cx="4552175"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aphique 2">
            <a:extLst>
              <a:ext uri="{FF2B5EF4-FFF2-40B4-BE49-F238E27FC236}">
                <a16:creationId xmlns:a16="http://schemas.microsoft.com/office/drawing/2014/main" id="{A9C9F276-6FAA-4249-BA07-F763D970587C}"/>
              </a:ext>
            </a:extLst>
          </p:cNvPr>
          <p:cNvGraphicFramePr>
            <a:graphicFrameLocks/>
          </p:cNvGraphicFramePr>
          <p:nvPr>
            <p:extLst>
              <p:ext uri="{D42A27DB-BD31-4B8C-83A1-F6EECF244321}">
                <p14:modId xmlns:p14="http://schemas.microsoft.com/office/powerpoint/2010/main" val="1317541265"/>
              </p:ext>
            </p:extLst>
          </p:nvPr>
        </p:nvGraphicFramePr>
        <p:xfrm>
          <a:off x="314833" y="1185401"/>
          <a:ext cx="4564608"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4CFB0FB9-6CE7-55F8-60DA-FBACA96C31F5}"/>
              </a:ext>
            </a:extLst>
          </p:cNvPr>
          <p:cNvSpPr txBox="1"/>
          <p:nvPr/>
        </p:nvSpPr>
        <p:spPr>
          <a:xfrm>
            <a:off x="2836397" y="3227565"/>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11" name="TextBox 10">
            <a:extLst>
              <a:ext uri="{FF2B5EF4-FFF2-40B4-BE49-F238E27FC236}">
                <a16:creationId xmlns:a16="http://schemas.microsoft.com/office/drawing/2014/main" id="{102A064A-E298-B9BA-DDB5-A3FB4FB19A3A}"/>
              </a:ext>
            </a:extLst>
          </p:cNvPr>
          <p:cNvSpPr txBox="1"/>
          <p:nvPr/>
        </p:nvSpPr>
        <p:spPr>
          <a:xfrm>
            <a:off x="1420100" y="3227565"/>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13" name="TextBox 12">
            <a:extLst>
              <a:ext uri="{FF2B5EF4-FFF2-40B4-BE49-F238E27FC236}">
                <a16:creationId xmlns:a16="http://schemas.microsoft.com/office/drawing/2014/main" id="{AB2856C7-C488-71B8-7483-754FA983DDBA}"/>
              </a:ext>
            </a:extLst>
          </p:cNvPr>
          <p:cNvSpPr txBox="1"/>
          <p:nvPr/>
        </p:nvSpPr>
        <p:spPr>
          <a:xfrm>
            <a:off x="1720134" y="5524162"/>
            <a:ext cx="1754006"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1000">
              <a:solidFill>
                <a:schemeClr val="tx1">
                  <a:lumMod val="65000"/>
                  <a:lumOff val="35000"/>
                </a:schemeClr>
              </a:solidFill>
            </a:endParaRPr>
          </a:p>
        </p:txBody>
      </p:sp>
      <p:sp>
        <p:nvSpPr>
          <p:cNvPr id="14" name="TextBox 13">
            <a:extLst>
              <a:ext uri="{FF2B5EF4-FFF2-40B4-BE49-F238E27FC236}">
                <a16:creationId xmlns:a16="http://schemas.microsoft.com/office/drawing/2014/main" id="{C0FA11D7-7C35-BD54-3F8C-624A8A241ED3}"/>
              </a:ext>
            </a:extLst>
          </p:cNvPr>
          <p:cNvSpPr txBox="1"/>
          <p:nvPr/>
        </p:nvSpPr>
        <p:spPr>
          <a:xfrm>
            <a:off x="9953680" y="3227565"/>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20" name="TextBox 19">
            <a:extLst>
              <a:ext uri="{FF2B5EF4-FFF2-40B4-BE49-F238E27FC236}">
                <a16:creationId xmlns:a16="http://schemas.microsoft.com/office/drawing/2014/main" id="{24FAFC95-0145-4BBA-A162-1B27CB5C25B8}"/>
              </a:ext>
            </a:extLst>
          </p:cNvPr>
          <p:cNvSpPr txBox="1"/>
          <p:nvPr/>
        </p:nvSpPr>
        <p:spPr>
          <a:xfrm>
            <a:off x="8483140" y="3227565"/>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21" name="TextBox 20">
            <a:extLst>
              <a:ext uri="{FF2B5EF4-FFF2-40B4-BE49-F238E27FC236}">
                <a16:creationId xmlns:a16="http://schemas.microsoft.com/office/drawing/2014/main" id="{7E1F0558-CCEF-F22C-D74B-5F593771D82C}"/>
              </a:ext>
            </a:extLst>
          </p:cNvPr>
          <p:cNvSpPr txBox="1"/>
          <p:nvPr/>
        </p:nvSpPr>
        <p:spPr>
          <a:xfrm>
            <a:off x="8814170" y="5524162"/>
            <a:ext cx="1754006"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1000">
              <a:solidFill>
                <a:schemeClr val="tx1">
                  <a:lumMod val="65000"/>
                  <a:lumOff val="35000"/>
                </a:schemeClr>
              </a:solidFill>
            </a:endParaRPr>
          </a:p>
        </p:txBody>
      </p:sp>
      <p:sp>
        <p:nvSpPr>
          <p:cNvPr id="3" name="TextBox 2">
            <a:extLst>
              <a:ext uri="{FF2B5EF4-FFF2-40B4-BE49-F238E27FC236}">
                <a16:creationId xmlns:a16="http://schemas.microsoft.com/office/drawing/2014/main" id="{681863C6-8972-CCD4-7FCC-3AACC553DE50}"/>
              </a:ext>
            </a:extLst>
          </p:cNvPr>
          <p:cNvSpPr txBox="1"/>
          <p:nvPr/>
        </p:nvSpPr>
        <p:spPr>
          <a:xfrm>
            <a:off x="327508" y="5769106"/>
            <a:ext cx="2054832" cy="215444"/>
          </a:xfrm>
          <a:prstGeom prst="rect">
            <a:avLst/>
          </a:prstGeom>
          <a:noFill/>
        </p:spPr>
        <p:txBody>
          <a:bodyPr wrap="square" rtlCol="0">
            <a:spAutoFit/>
          </a:bodyPr>
          <a:lstStyle/>
          <a:p>
            <a:r>
              <a:rPr lang="en-US" sz="800">
                <a:solidFill>
                  <a:schemeClr val="tx1">
                    <a:lumMod val="65000"/>
                    <a:lumOff val="35000"/>
                  </a:schemeClr>
                </a:solidFill>
              </a:rPr>
              <a:t>* p&lt;0.05  ** p&lt;0.01  *** p&lt;0.001</a:t>
            </a:r>
            <a:endParaRPr lang="en-CH" sz="800">
              <a:solidFill>
                <a:schemeClr val="tx1">
                  <a:lumMod val="65000"/>
                  <a:lumOff val="35000"/>
                </a:schemeClr>
              </a:solidFill>
            </a:endParaRPr>
          </a:p>
        </p:txBody>
      </p:sp>
      <p:sp>
        <p:nvSpPr>
          <p:cNvPr id="7" name="TextBox 6">
            <a:extLst>
              <a:ext uri="{FF2B5EF4-FFF2-40B4-BE49-F238E27FC236}">
                <a16:creationId xmlns:a16="http://schemas.microsoft.com/office/drawing/2014/main" id="{A9FF8186-BA72-32E2-6915-6711435D2DBF}"/>
              </a:ext>
            </a:extLst>
          </p:cNvPr>
          <p:cNvSpPr txBox="1"/>
          <p:nvPr/>
        </p:nvSpPr>
        <p:spPr>
          <a:xfrm>
            <a:off x="3917142" y="1701328"/>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6" name="TextBox 25">
            <a:extLst>
              <a:ext uri="{FF2B5EF4-FFF2-40B4-BE49-F238E27FC236}">
                <a16:creationId xmlns:a16="http://schemas.microsoft.com/office/drawing/2014/main" id="{C432362C-B2D2-CD33-50C2-650EE470B64D}"/>
              </a:ext>
            </a:extLst>
          </p:cNvPr>
          <p:cNvSpPr txBox="1"/>
          <p:nvPr/>
        </p:nvSpPr>
        <p:spPr>
          <a:xfrm>
            <a:off x="3290435" y="2018304"/>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7" name="TextBox 26">
            <a:extLst>
              <a:ext uri="{FF2B5EF4-FFF2-40B4-BE49-F238E27FC236}">
                <a16:creationId xmlns:a16="http://schemas.microsoft.com/office/drawing/2014/main" id="{9C34B4A0-4961-6AF3-919A-EAA975710718}"/>
              </a:ext>
            </a:extLst>
          </p:cNvPr>
          <p:cNvSpPr txBox="1"/>
          <p:nvPr/>
        </p:nvSpPr>
        <p:spPr>
          <a:xfrm>
            <a:off x="2079255" y="2450315"/>
            <a:ext cx="245581"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8" name="TextBox 27">
            <a:extLst>
              <a:ext uri="{FF2B5EF4-FFF2-40B4-BE49-F238E27FC236}">
                <a16:creationId xmlns:a16="http://schemas.microsoft.com/office/drawing/2014/main" id="{8D0F9265-2D50-A87F-63C4-61A8248846AE}"/>
              </a:ext>
            </a:extLst>
          </p:cNvPr>
          <p:cNvSpPr txBox="1"/>
          <p:nvPr/>
        </p:nvSpPr>
        <p:spPr>
          <a:xfrm>
            <a:off x="3122148" y="3785205"/>
            <a:ext cx="805704"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9" name="TextBox 28">
            <a:extLst>
              <a:ext uri="{FF2B5EF4-FFF2-40B4-BE49-F238E27FC236}">
                <a16:creationId xmlns:a16="http://schemas.microsoft.com/office/drawing/2014/main" id="{351DD5E3-B64F-BB8D-3C2E-E50D13F447B3}"/>
              </a:ext>
            </a:extLst>
          </p:cNvPr>
          <p:cNvSpPr txBox="1"/>
          <p:nvPr/>
        </p:nvSpPr>
        <p:spPr>
          <a:xfrm>
            <a:off x="1737374" y="4715103"/>
            <a:ext cx="805704"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0" name="TextBox 29">
            <a:extLst>
              <a:ext uri="{FF2B5EF4-FFF2-40B4-BE49-F238E27FC236}">
                <a16:creationId xmlns:a16="http://schemas.microsoft.com/office/drawing/2014/main" id="{1E7CD6DD-8536-0AFD-28F3-4B6AF4E40A23}"/>
              </a:ext>
            </a:extLst>
          </p:cNvPr>
          <p:cNvSpPr txBox="1"/>
          <p:nvPr/>
        </p:nvSpPr>
        <p:spPr>
          <a:xfrm>
            <a:off x="10904288" y="1746964"/>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1" name="TextBox 30">
            <a:extLst>
              <a:ext uri="{FF2B5EF4-FFF2-40B4-BE49-F238E27FC236}">
                <a16:creationId xmlns:a16="http://schemas.microsoft.com/office/drawing/2014/main" id="{7837AB7C-9355-0F82-32F4-85CE5D3B7D24}"/>
              </a:ext>
            </a:extLst>
          </p:cNvPr>
          <p:cNvSpPr txBox="1"/>
          <p:nvPr/>
        </p:nvSpPr>
        <p:spPr>
          <a:xfrm>
            <a:off x="10300628" y="2056930"/>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2" name="TextBox 31">
            <a:extLst>
              <a:ext uri="{FF2B5EF4-FFF2-40B4-BE49-F238E27FC236}">
                <a16:creationId xmlns:a16="http://schemas.microsoft.com/office/drawing/2014/main" id="{9B89D99C-F2D7-F269-9BA6-A68A3F820F3D}"/>
              </a:ext>
            </a:extLst>
          </p:cNvPr>
          <p:cNvSpPr txBox="1"/>
          <p:nvPr/>
        </p:nvSpPr>
        <p:spPr>
          <a:xfrm>
            <a:off x="9012913" y="2359147"/>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3" name="TextBox 32">
            <a:extLst>
              <a:ext uri="{FF2B5EF4-FFF2-40B4-BE49-F238E27FC236}">
                <a16:creationId xmlns:a16="http://schemas.microsoft.com/office/drawing/2014/main" id="{DF9B8673-DAF8-9EAC-01A8-BE942F4B8CA9}"/>
              </a:ext>
            </a:extLst>
          </p:cNvPr>
          <p:cNvSpPr txBox="1"/>
          <p:nvPr/>
        </p:nvSpPr>
        <p:spPr>
          <a:xfrm>
            <a:off x="8447225" y="2645866"/>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4" name="TextBox 33">
            <a:extLst>
              <a:ext uri="{FF2B5EF4-FFF2-40B4-BE49-F238E27FC236}">
                <a16:creationId xmlns:a16="http://schemas.microsoft.com/office/drawing/2014/main" id="{FB135234-D367-7BE5-CA5E-E34B4A065326}"/>
              </a:ext>
            </a:extLst>
          </p:cNvPr>
          <p:cNvSpPr txBox="1"/>
          <p:nvPr/>
        </p:nvSpPr>
        <p:spPr>
          <a:xfrm>
            <a:off x="10089441" y="4410727"/>
            <a:ext cx="871200"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5" name="TextBox 34">
            <a:extLst>
              <a:ext uri="{FF2B5EF4-FFF2-40B4-BE49-F238E27FC236}">
                <a16:creationId xmlns:a16="http://schemas.microsoft.com/office/drawing/2014/main" id="{F161666F-15C4-C709-E1F2-4C345017C120}"/>
              </a:ext>
            </a:extLst>
          </p:cNvPr>
          <p:cNvSpPr txBox="1"/>
          <p:nvPr/>
        </p:nvSpPr>
        <p:spPr>
          <a:xfrm>
            <a:off x="8657785" y="5015161"/>
            <a:ext cx="871200"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cxnSp>
        <p:nvCxnSpPr>
          <p:cNvPr id="10" name="Straight Connector 9">
            <a:extLst>
              <a:ext uri="{FF2B5EF4-FFF2-40B4-BE49-F238E27FC236}">
                <a16:creationId xmlns:a16="http://schemas.microsoft.com/office/drawing/2014/main" id="{C6B0969F-A900-C6CE-0924-B9247F9A87D0}"/>
              </a:ext>
            </a:extLst>
          </p:cNvPr>
          <p:cNvCxnSpPr/>
          <p:nvPr/>
        </p:nvCxnSpPr>
        <p:spPr>
          <a:xfrm>
            <a:off x="965009" y="3203815"/>
            <a:ext cx="37790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76E521-8935-CFF9-CC38-D587CF3A58DD}"/>
              </a:ext>
            </a:extLst>
          </p:cNvPr>
          <p:cNvCxnSpPr/>
          <p:nvPr/>
        </p:nvCxnSpPr>
        <p:spPr>
          <a:xfrm>
            <a:off x="1078675" y="5517522"/>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3FF1015-B957-437B-8E4A-30FF38A8E803}"/>
              </a:ext>
            </a:extLst>
          </p:cNvPr>
          <p:cNvCxnSpPr/>
          <p:nvPr/>
        </p:nvCxnSpPr>
        <p:spPr>
          <a:xfrm>
            <a:off x="8023751" y="5515545"/>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EF54367-FF56-1F48-F54C-CCAD20F6C594}"/>
              </a:ext>
            </a:extLst>
          </p:cNvPr>
          <p:cNvCxnSpPr/>
          <p:nvPr/>
        </p:nvCxnSpPr>
        <p:spPr>
          <a:xfrm>
            <a:off x="8104900" y="3209754"/>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E6E7691B-03B6-DD95-EC01-F4021F0009F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7" name="TextBox 36">
            <a:extLst>
              <a:ext uri="{FF2B5EF4-FFF2-40B4-BE49-F238E27FC236}">
                <a16:creationId xmlns:a16="http://schemas.microsoft.com/office/drawing/2014/main" id="{8FC51F9C-E03F-A97C-D441-225AE1B471A0}"/>
              </a:ext>
            </a:extLst>
          </p:cNvPr>
          <p:cNvSpPr txBox="1"/>
          <p:nvPr/>
        </p:nvSpPr>
        <p:spPr>
          <a:xfrm>
            <a:off x="215314" y="574339"/>
            <a:ext cx="7604471" cy="477054"/>
          </a:xfrm>
          <a:prstGeom prst="rect">
            <a:avLst/>
          </a:prstGeom>
          <a:noFill/>
        </p:spPr>
        <p:txBody>
          <a:bodyPr wrap="square">
            <a:spAutoFit/>
          </a:bodyPr>
          <a:lstStyle/>
          <a:p>
            <a:r>
              <a:rPr kumimoji="0" lang="en-US" sz="2500" u="none" strike="noStrike" kern="1200" cap="none" spc="0" normalizeH="0" baseline="0" noProof="0">
                <a:ln>
                  <a:noFill/>
                </a:ln>
                <a:effectLst/>
                <a:uLnTx/>
                <a:uFillTx/>
                <a:latin typeface="DM Sans" pitchFamily="2" charset="77"/>
                <a:ea typeface="Fira Sans Book" panose="020B0503050000020004" pitchFamily="34" charset="0"/>
                <a:cs typeface="+mn-cs"/>
                <a:sym typeface="Arial"/>
              </a:rPr>
              <a:t>Provides a rejuvenated and lifted skin appearance</a:t>
            </a:r>
            <a:endParaRPr lang="en-CH" sz="2500"/>
          </a:p>
        </p:txBody>
      </p:sp>
      <p:pic>
        <p:nvPicPr>
          <p:cNvPr id="38" name="Picture 37">
            <a:extLst>
              <a:ext uri="{FF2B5EF4-FFF2-40B4-BE49-F238E27FC236}">
                <a16:creationId xmlns:a16="http://schemas.microsoft.com/office/drawing/2014/main" id="{217E9A69-7835-E8C2-7B3E-F619212A20B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392406" y="5715107"/>
            <a:ext cx="557476" cy="771452"/>
          </a:xfrm>
          <a:prstGeom prst="rect">
            <a:avLst/>
          </a:prstGeom>
        </p:spPr>
      </p:pic>
      <p:sp>
        <p:nvSpPr>
          <p:cNvPr id="4" name="TextBox 3">
            <a:extLst>
              <a:ext uri="{FF2B5EF4-FFF2-40B4-BE49-F238E27FC236}">
                <a16:creationId xmlns:a16="http://schemas.microsoft.com/office/drawing/2014/main" id="{9B45AC31-0D30-674B-765D-97E70F02021F}"/>
              </a:ext>
            </a:extLst>
          </p:cNvPr>
          <p:cNvSpPr txBox="1"/>
          <p:nvPr/>
        </p:nvSpPr>
        <p:spPr>
          <a:xfrm>
            <a:off x="5676463" y="5805957"/>
            <a:ext cx="2054832" cy="253916"/>
          </a:xfrm>
          <a:prstGeom prst="rect">
            <a:avLst/>
          </a:prstGeom>
          <a:solidFill>
            <a:schemeClr val="bg1"/>
          </a:solidFill>
        </p:spPr>
        <p:txBody>
          <a:bodyPr wrap="square" rtlCol="0">
            <a:spAutoFit/>
          </a:bodyPr>
          <a:lstStyle/>
          <a:p>
            <a:r>
              <a:rPr lang="en-US" sz="1000">
                <a:solidFill>
                  <a:schemeClr val="tx1">
                    <a:lumMod val="65000"/>
                    <a:lumOff val="35000"/>
                  </a:schemeClr>
                </a:solidFill>
              </a:rPr>
              <a:t>4 weeks </a:t>
            </a:r>
          </a:p>
        </p:txBody>
      </p:sp>
      <p:sp>
        <p:nvSpPr>
          <p:cNvPr id="41" name="TextBox 40">
            <a:extLst>
              <a:ext uri="{FF2B5EF4-FFF2-40B4-BE49-F238E27FC236}">
                <a16:creationId xmlns:a16="http://schemas.microsoft.com/office/drawing/2014/main" id="{61C5AFCC-7B80-9FFE-0E4D-C7E221978F95}"/>
              </a:ext>
            </a:extLst>
          </p:cNvPr>
          <p:cNvSpPr txBox="1"/>
          <p:nvPr/>
        </p:nvSpPr>
        <p:spPr>
          <a:xfrm>
            <a:off x="5671144" y="6045738"/>
            <a:ext cx="1590675" cy="253916"/>
          </a:xfrm>
          <a:prstGeom prst="rect">
            <a:avLst/>
          </a:prstGeom>
          <a:solidFill>
            <a:schemeClr val="bg1"/>
          </a:solidFill>
        </p:spPr>
        <p:txBody>
          <a:bodyPr wrap="square">
            <a:spAutoFit/>
          </a:bodyPr>
          <a:lstStyle/>
          <a:p>
            <a:r>
              <a:rPr lang="en-US" sz="1000">
                <a:solidFill>
                  <a:schemeClr val="tx1">
                    <a:lumMod val="65000"/>
                    <a:lumOff val="35000"/>
                  </a:schemeClr>
                </a:solidFill>
              </a:rPr>
              <a:t>8 weeks</a:t>
            </a:r>
            <a:endParaRPr lang="en-CH" sz="1000">
              <a:solidFill>
                <a:schemeClr val="tx1">
                  <a:lumMod val="65000"/>
                  <a:lumOff val="35000"/>
                </a:schemeClr>
              </a:solidFill>
            </a:endParaRPr>
          </a:p>
        </p:txBody>
      </p:sp>
    </p:spTree>
    <p:extLst>
      <p:ext uri="{BB962C8B-B14F-4D97-AF65-F5344CB8AC3E}">
        <p14:creationId xmlns:p14="http://schemas.microsoft.com/office/powerpoint/2010/main" val="1710873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976B252-3360-85C4-A6CA-2E135DF45539}"/>
              </a:ext>
            </a:extLst>
          </p:cNvPr>
          <p:cNvSpPr/>
          <p:nvPr/>
        </p:nvSpPr>
        <p:spPr>
          <a:xfrm>
            <a:off x="9202994" y="6154994"/>
            <a:ext cx="2880851" cy="58993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Placeholder 19">
            <a:extLst>
              <a:ext uri="{FF2B5EF4-FFF2-40B4-BE49-F238E27FC236}">
                <a16:creationId xmlns:a16="http://schemas.microsoft.com/office/drawing/2014/main" id="{6ADF659C-8F9F-3877-632D-9B735767AFBB}"/>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2B973042-B395-A153-BAB5-B3A0B2DACCEF}"/>
              </a:ext>
            </a:extLst>
          </p:cNvPr>
          <p:cNvSpPr>
            <a:spLocks noGrp="1"/>
          </p:cNvSpPr>
          <p:nvPr>
            <p:ph type="title"/>
          </p:nvPr>
        </p:nvSpPr>
        <p:spPr/>
        <p:txBody>
          <a:bodyPr/>
          <a:lstStyle/>
          <a:p>
            <a:pPr lvl="0">
              <a:lnSpc>
                <a:spcPct val="90000"/>
              </a:lnSpc>
              <a:spcBef>
                <a:spcPts val="0"/>
              </a:spcBef>
              <a:spcAft>
                <a:spcPts val="599"/>
              </a:spcAft>
              <a:buClr>
                <a:srgbClr val="0070C0"/>
              </a:buClr>
              <a:tabLst>
                <a:tab pos="2609850" algn="l"/>
              </a:tabLst>
              <a:defRPr/>
            </a:pPr>
            <a:r>
              <a:rPr lang="en-US"/>
              <a:t>EXOVIVE™ LIFT</a:t>
            </a:r>
            <a:br>
              <a:rPr lang="en-US"/>
            </a:br>
            <a:r>
              <a:rPr lang="en-US">
                <a:ea typeface="Fira Sans Book" panose="020B0503050000020004" pitchFamily="34" charset="0"/>
              </a:rPr>
              <a:t>Promotes plumped youthful-looking skin</a:t>
            </a:r>
            <a:br>
              <a:rPr lang="de-CH"/>
            </a:br>
            <a:endParaRPr kumimoji="0" lang="en-US" b="0" u="none" strike="noStrike" kern="1200" cap="none" spc="0" normalizeH="0" baseline="0" noProof="0">
              <a:ln>
                <a:noFill/>
              </a:ln>
              <a:effectLst/>
              <a:uLnTx/>
              <a:uFillTx/>
              <a:ea typeface="Fira Sans" panose="020B0503050000020004" pitchFamily="34" charset="0"/>
              <a:cs typeface="+mj-cs"/>
            </a:endParaRPr>
          </a:p>
        </p:txBody>
      </p:sp>
      <p:pic>
        <p:nvPicPr>
          <p:cNvPr id="7" name="Picture 6" descr="A map of the state of hawaii&#10;&#10;AI-generated content may be incorrect.">
            <a:extLst>
              <a:ext uri="{FF2B5EF4-FFF2-40B4-BE49-F238E27FC236}">
                <a16:creationId xmlns:a16="http://schemas.microsoft.com/office/drawing/2014/main" id="{E89E7EE6-4737-E752-85F9-53EF67B6B0F4}"/>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442439" y="1341438"/>
            <a:ext cx="2093337" cy="1198907"/>
          </a:xfrm>
          <a:prstGeom prst="rect">
            <a:avLst/>
          </a:prstGeom>
        </p:spPr>
      </p:pic>
      <p:pic>
        <p:nvPicPr>
          <p:cNvPr id="8" name="Picture 7">
            <a:extLst>
              <a:ext uri="{FF2B5EF4-FFF2-40B4-BE49-F238E27FC236}">
                <a16:creationId xmlns:a16="http://schemas.microsoft.com/office/drawing/2014/main" id="{60E63BA7-E9D4-6DF0-58D9-B4E6BE8CECE1}"/>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4888974" y="1341438"/>
            <a:ext cx="2093337" cy="1198907"/>
          </a:xfrm>
          <a:prstGeom prst="rect">
            <a:avLst/>
          </a:prstGeom>
        </p:spPr>
      </p:pic>
      <p:pic>
        <p:nvPicPr>
          <p:cNvPr id="9" name="Picture 8" descr="A map of the ocean&#10;&#10;AI-generated content may be incorrect.">
            <a:extLst>
              <a:ext uri="{FF2B5EF4-FFF2-40B4-BE49-F238E27FC236}">
                <a16:creationId xmlns:a16="http://schemas.microsoft.com/office/drawing/2014/main" id="{21D977DE-9F7D-7BA2-BAE4-94E72F85CF0A}"/>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2665707" y="1350492"/>
            <a:ext cx="2093336" cy="1189853"/>
          </a:xfrm>
          <a:prstGeom prst="rect">
            <a:avLst/>
          </a:prstGeom>
        </p:spPr>
      </p:pic>
      <p:sp>
        <p:nvSpPr>
          <p:cNvPr id="10" name="TextBox 9">
            <a:extLst>
              <a:ext uri="{FF2B5EF4-FFF2-40B4-BE49-F238E27FC236}">
                <a16:creationId xmlns:a16="http://schemas.microsoft.com/office/drawing/2014/main" id="{E901A142-1E1B-F6DF-E782-20242DE774CF}"/>
              </a:ext>
            </a:extLst>
          </p:cNvPr>
          <p:cNvSpPr txBox="1"/>
          <p:nvPr/>
        </p:nvSpPr>
        <p:spPr>
          <a:xfrm>
            <a:off x="442439" y="2586933"/>
            <a:ext cx="6096000" cy="5539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For #55 volunteer (43 </a:t>
            </a:r>
            <a:r>
              <a:rPr kumimoji="0" lang="en-US" sz="12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 images of plumping volume by Antera 3D, color code from light blue (the least plumped) to </a:t>
            </a:r>
            <a:r>
              <a:rPr lang="en-US" sz="1200">
                <a:solidFill>
                  <a:prstClr val="black"/>
                </a:solidFill>
                <a:latin typeface="DM Sans" pitchFamily="2" charset="77"/>
              </a:rPr>
              <a:t>purple</a:t>
            </a: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 (the most plumped).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242424"/>
                </a:solidFill>
                <a:effectLst/>
                <a:latin typeface="Segoe UI" panose="020B0502040204020203" pitchFamily="34" charset="0"/>
              </a:rPr>
              <a:t>The expansion of the purple area signifies that more skin is plumped after treatment.</a:t>
            </a:r>
            <a:endParaRPr kumimoji="0" lang="en-CH" sz="12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TextBox 11">
            <a:extLst>
              <a:ext uri="{FF2B5EF4-FFF2-40B4-BE49-F238E27FC236}">
                <a16:creationId xmlns:a16="http://schemas.microsoft.com/office/drawing/2014/main" id="{A55BF5BB-C880-0345-B7AF-ABB1265A00B6}"/>
              </a:ext>
            </a:extLst>
          </p:cNvPr>
          <p:cNvSpPr txBox="1"/>
          <p:nvPr/>
        </p:nvSpPr>
        <p:spPr>
          <a:xfrm>
            <a:off x="7437582" y="1633114"/>
            <a:ext cx="3738945" cy="615553"/>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schemeClr val="tx2"/>
                </a:solidFill>
                <a:effectLst/>
                <a:uLnTx/>
                <a:uFillTx/>
                <a:latin typeface="DM Sans" pitchFamily="2" charset="77"/>
                <a:ea typeface="+mn-ea"/>
                <a:cs typeface="+mn-cs"/>
              </a:rPr>
              <a:t>The skin is visibly plumped with a rejuvenated appearance</a:t>
            </a:r>
            <a:endParaRPr kumimoji="0" lang="en-CH" sz="2000" u="none" strike="noStrike" kern="1200" cap="none" spc="0" normalizeH="0" baseline="0" noProof="0">
              <a:ln>
                <a:noFill/>
              </a:ln>
              <a:solidFill>
                <a:schemeClr val="tx2"/>
              </a:solidFill>
              <a:effectLst/>
              <a:uLnTx/>
              <a:uFillTx/>
              <a:latin typeface="DM Sans" pitchFamily="2" charset="77"/>
              <a:ea typeface="+mn-ea"/>
              <a:cs typeface="+mn-cs"/>
            </a:endParaRPr>
          </a:p>
        </p:txBody>
      </p:sp>
      <p:sp>
        <p:nvSpPr>
          <p:cNvPr id="6" name="TextBox 5">
            <a:extLst>
              <a:ext uri="{FF2B5EF4-FFF2-40B4-BE49-F238E27FC236}">
                <a16:creationId xmlns:a16="http://schemas.microsoft.com/office/drawing/2014/main" id="{EB1787A0-D9F4-4BEF-5F35-BC65686F34CE}"/>
              </a:ext>
            </a:extLst>
          </p:cNvPr>
          <p:cNvSpPr txBox="1"/>
          <p:nvPr/>
        </p:nvSpPr>
        <p:spPr>
          <a:xfrm>
            <a:off x="4531274" y="3231642"/>
            <a:ext cx="2457199" cy="2817008"/>
          </a:xfrm>
          <a:prstGeom prst="rect">
            <a:avLst/>
          </a:prstGeom>
          <a:solidFill>
            <a:srgbClr val="F5D8B8"/>
          </a:solidFill>
        </p:spPr>
        <p:txBody>
          <a:bodyPr wrap="square" lIns="144000" tIns="144000" rIns="144000" bIns="144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In just </a:t>
            </a:r>
            <a:r>
              <a:rPr kumimoji="0" lang="en-US" b="1" u="none" strike="noStrike" kern="1200" cap="none" spc="0" normalizeH="0" baseline="0" noProof="0">
                <a:ln>
                  <a:noFill/>
                </a:ln>
                <a:effectLst/>
                <a:uLnTx/>
                <a:uFillTx/>
                <a:latin typeface="DM Sans" pitchFamily="2" charset="77"/>
                <a:ea typeface="+mn-ea"/>
                <a:cs typeface="+mn-cs"/>
              </a:rPr>
              <a:t>4 weeks:</a:t>
            </a:r>
            <a:r>
              <a:rPr kumimoji="0" lang="en-US" u="none" strike="noStrike" kern="1200" cap="none" spc="0" normalizeH="0" baseline="0" noProof="0">
                <a:ln>
                  <a:noFill/>
                </a:ln>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EXOVIVE™ LIFT significantly increases the </a:t>
            </a:r>
            <a:r>
              <a:rPr kumimoji="0" lang="en-US" b="1" u="none" strike="noStrike" kern="1200" cap="none" spc="0" normalizeH="0" baseline="0" noProof="0">
                <a:ln>
                  <a:noFill/>
                </a:ln>
                <a:effectLst/>
                <a:uLnTx/>
                <a:uFillTx/>
                <a:latin typeface="DM Sans" pitchFamily="2" charset="77"/>
                <a:ea typeface="+mn-ea"/>
                <a:cs typeface="+mn-cs"/>
              </a:rPr>
              <a:t>skin plumping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12%</a:t>
            </a:r>
            <a:r>
              <a:rPr kumimoji="0" lang="en-US"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vs placebo (+</a:t>
            </a:r>
            <a:r>
              <a:rPr lang="en-US" sz="1600">
                <a:latin typeface="DM Sans" pitchFamily="2" charset="77"/>
              </a:rPr>
              <a:t>8</a:t>
            </a:r>
            <a:r>
              <a:rPr kumimoji="0" lang="en-US" sz="1600" u="none" strike="noStrike" kern="1200" cap="none" spc="0" normalizeH="0" baseline="0" noProof="0">
                <a:ln>
                  <a:noFill/>
                </a:ln>
                <a:effectLst/>
                <a:uLnTx/>
                <a:uFillTx/>
                <a:latin typeface="DM Sans" pitchFamily="2" charset="77"/>
                <a:ea typeface="+mn-ea"/>
                <a:cs typeface="+mn-cs"/>
              </a:rPr>
              <a:t>% vs T0)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latin typeface="DM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DM Sans" pitchFamily="2" charset="77"/>
              </a:rPr>
              <a:t>In </a:t>
            </a:r>
            <a:r>
              <a:rPr lang="en-US" b="1">
                <a:latin typeface="DM Sans" pitchFamily="2" charset="77"/>
              </a:rPr>
              <a:t>2 months</a:t>
            </a:r>
            <a:r>
              <a:rPr lang="en-US">
                <a:latin typeface="DM Sans" pitchFamily="2" charset="77"/>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4D3C35"/>
                </a:solidFill>
                <a:latin typeface="DM Sans" pitchFamily="2" charset="77"/>
              </a:rPr>
              <a:t>+</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15% </a:t>
            </a:r>
            <a:r>
              <a:rPr kumimoji="0" lang="en-US" sz="1600" u="none" strike="noStrike" kern="1200" cap="none" spc="0" normalizeH="0" baseline="0" noProof="0">
                <a:ln>
                  <a:noFill/>
                </a:ln>
                <a:effectLst/>
                <a:uLnTx/>
                <a:uFillTx/>
                <a:latin typeface="DM Sans" pitchFamily="2" charset="77"/>
                <a:ea typeface="+mn-ea"/>
                <a:cs typeface="+mn-cs"/>
              </a:rPr>
              <a:t>vs placebo (+1</a:t>
            </a:r>
            <a:r>
              <a:rPr lang="en-US" sz="1600">
                <a:latin typeface="DM Sans" pitchFamily="2" charset="77"/>
              </a:rPr>
              <a:t>0</a:t>
            </a:r>
            <a:r>
              <a:rPr kumimoji="0" lang="en-US" sz="1600" u="none" strike="noStrike" kern="1200" cap="none" spc="0" normalizeH="0" baseline="0" noProof="0">
                <a:ln>
                  <a:noFill/>
                </a:ln>
                <a:effectLst/>
                <a:uLnTx/>
                <a:uFillTx/>
                <a:latin typeface="DM Sans" pitchFamily="2" charset="77"/>
                <a:ea typeface="+mn-ea"/>
                <a:cs typeface="+mn-cs"/>
              </a:rPr>
              <a:t>% vs To)</a:t>
            </a:r>
          </a:p>
        </p:txBody>
      </p:sp>
      <p:sp>
        <p:nvSpPr>
          <p:cNvPr id="15" name="Rectangle 14">
            <a:extLst>
              <a:ext uri="{FF2B5EF4-FFF2-40B4-BE49-F238E27FC236}">
                <a16:creationId xmlns:a16="http://schemas.microsoft.com/office/drawing/2014/main" id="{5AA3A345-D37F-D911-6DBD-0BDBD6FAA434}"/>
              </a:ext>
            </a:extLst>
          </p:cNvPr>
          <p:cNvSpPr/>
          <p:nvPr/>
        </p:nvSpPr>
        <p:spPr>
          <a:xfrm>
            <a:off x="452599" y="3261908"/>
            <a:ext cx="3945351" cy="2786741"/>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16" name="Graphique 1">
            <a:extLst>
              <a:ext uri="{FF2B5EF4-FFF2-40B4-BE49-F238E27FC236}">
                <a16:creationId xmlns:a16="http://schemas.microsoft.com/office/drawing/2014/main" id="{4617983D-B193-5E92-59BF-A6705DEFFDF0}"/>
              </a:ext>
            </a:extLst>
          </p:cNvPr>
          <p:cNvGraphicFramePr>
            <a:graphicFrameLocks/>
          </p:cNvGraphicFramePr>
          <p:nvPr>
            <p:extLst>
              <p:ext uri="{D42A27DB-BD31-4B8C-83A1-F6EECF244321}">
                <p14:modId xmlns:p14="http://schemas.microsoft.com/office/powerpoint/2010/main" val="644302132"/>
              </p:ext>
            </p:extLst>
          </p:nvPr>
        </p:nvGraphicFramePr>
        <p:xfrm>
          <a:off x="450802" y="3222514"/>
          <a:ext cx="3945352" cy="2700000"/>
        </p:xfrm>
        <a:graphic>
          <a:graphicData uri="http://schemas.openxmlformats.org/drawingml/2006/chart">
            <c:chart xmlns:c="http://schemas.openxmlformats.org/drawingml/2006/chart" xmlns:r="http://schemas.openxmlformats.org/officeDocument/2006/relationships" r:id="rId9"/>
          </a:graphicData>
        </a:graphic>
      </p:graphicFrame>
      <p:sp>
        <p:nvSpPr>
          <p:cNvPr id="3" name="TextBox 2">
            <a:extLst>
              <a:ext uri="{FF2B5EF4-FFF2-40B4-BE49-F238E27FC236}">
                <a16:creationId xmlns:a16="http://schemas.microsoft.com/office/drawing/2014/main" id="{298196DF-1233-F27A-7E95-D2956CEFB849}"/>
              </a:ext>
            </a:extLst>
          </p:cNvPr>
          <p:cNvSpPr txBox="1"/>
          <p:nvPr/>
        </p:nvSpPr>
        <p:spPr>
          <a:xfrm>
            <a:off x="2680099" y="5802428"/>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4" name="TextBox 3">
            <a:extLst>
              <a:ext uri="{FF2B5EF4-FFF2-40B4-BE49-F238E27FC236}">
                <a16:creationId xmlns:a16="http://schemas.microsoft.com/office/drawing/2014/main" id="{4C9BC8E0-8EFD-6DC7-0B08-D5A73457D85C}"/>
              </a:ext>
            </a:extLst>
          </p:cNvPr>
          <p:cNvSpPr txBox="1"/>
          <p:nvPr/>
        </p:nvSpPr>
        <p:spPr>
          <a:xfrm>
            <a:off x="1495425" y="5802428"/>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13" name="TextBox 12">
            <a:extLst>
              <a:ext uri="{FF2B5EF4-FFF2-40B4-BE49-F238E27FC236}">
                <a16:creationId xmlns:a16="http://schemas.microsoft.com/office/drawing/2014/main" id="{8E901614-0032-DC54-D641-D2260FFC94E0}"/>
              </a:ext>
            </a:extLst>
          </p:cNvPr>
          <p:cNvSpPr txBox="1"/>
          <p:nvPr/>
        </p:nvSpPr>
        <p:spPr>
          <a:xfrm>
            <a:off x="3506847" y="3830283"/>
            <a:ext cx="284052" cy="215444"/>
          </a:xfrm>
          <a:prstGeom prst="rect">
            <a:avLst/>
          </a:prstGeom>
          <a:noFill/>
        </p:spPr>
        <p:txBody>
          <a:bodyPr wrap="none" rtlCol="0">
            <a:spAutoFit/>
          </a:bodyPr>
          <a:lstStyle/>
          <a:p>
            <a:pPr algn="ctr"/>
            <a:r>
              <a:rPr lang="en-US" sz="800">
                <a:solidFill>
                  <a:schemeClr val="tx1">
                    <a:lumMod val="65000"/>
                    <a:lumOff val="35000"/>
                  </a:schemeClr>
                </a:solidFill>
              </a:rPr>
              <a:t>**</a:t>
            </a:r>
            <a:endParaRPr lang="en-CH" sz="800">
              <a:solidFill>
                <a:schemeClr val="tx1">
                  <a:lumMod val="65000"/>
                  <a:lumOff val="35000"/>
                </a:schemeClr>
              </a:solidFill>
            </a:endParaRPr>
          </a:p>
        </p:txBody>
      </p:sp>
      <p:sp>
        <p:nvSpPr>
          <p:cNvPr id="14" name="TextBox 13">
            <a:extLst>
              <a:ext uri="{FF2B5EF4-FFF2-40B4-BE49-F238E27FC236}">
                <a16:creationId xmlns:a16="http://schemas.microsoft.com/office/drawing/2014/main" id="{C08CC9A5-CAF7-027D-AAFB-2257BBF5986D}"/>
              </a:ext>
            </a:extLst>
          </p:cNvPr>
          <p:cNvSpPr txBox="1"/>
          <p:nvPr/>
        </p:nvSpPr>
        <p:spPr>
          <a:xfrm>
            <a:off x="2990572" y="4038350"/>
            <a:ext cx="234360" cy="215444"/>
          </a:xfrm>
          <a:prstGeom prst="rect">
            <a:avLst/>
          </a:prstGeom>
          <a:noFill/>
        </p:spPr>
        <p:txBody>
          <a:bodyPr wrap="none" rtlCol="0">
            <a:spAutoFit/>
          </a:bodyPr>
          <a:lstStyle/>
          <a:p>
            <a:pPr algn="ctr"/>
            <a:r>
              <a:rPr lang="en-US" sz="800">
                <a:solidFill>
                  <a:schemeClr val="tx1">
                    <a:lumMod val="65000"/>
                    <a:lumOff val="35000"/>
                  </a:schemeClr>
                </a:solidFill>
              </a:rPr>
              <a:t>*</a:t>
            </a:r>
            <a:endParaRPr lang="en-CH" sz="800">
              <a:solidFill>
                <a:schemeClr val="tx1">
                  <a:lumMod val="65000"/>
                  <a:lumOff val="35000"/>
                </a:schemeClr>
              </a:solidFill>
            </a:endParaRPr>
          </a:p>
        </p:txBody>
      </p:sp>
      <p:cxnSp>
        <p:nvCxnSpPr>
          <p:cNvPr id="17" name="Straight Connector 16">
            <a:extLst>
              <a:ext uri="{FF2B5EF4-FFF2-40B4-BE49-F238E27FC236}">
                <a16:creationId xmlns:a16="http://schemas.microsoft.com/office/drawing/2014/main" id="{5BAFDED9-262C-1DB3-2B3D-DFFD50F9C535}"/>
              </a:ext>
            </a:extLst>
          </p:cNvPr>
          <p:cNvCxnSpPr/>
          <p:nvPr/>
        </p:nvCxnSpPr>
        <p:spPr>
          <a:xfrm>
            <a:off x="1021280" y="5124645"/>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1CD06512-7322-D1C4-981D-863B2277470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pic>
        <p:nvPicPr>
          <p:cNvPr id="23" name="Picture 22">
            <a:extLst>
              <a:ext uri="{FF2B5EF4-FFF2-40B4-BE49-F238E27FC236}">
                <a16:creationId xmlns:a16="http://schemas.microsoft.com/office/drawing/2014/main" id="{8B3C8995-96DD-DB8A-7CD6-776C2B1458C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06388" y="5218339"/>
            <a:ext cx="775560" cy="600586"/>
          </a:xfrm>
          <a:prstGeom prst="rect">
            <a:avLst/>
          </a:prstGeom>
        </p:spPr>
      </p:pic>
    </p:spTree>
    <p:extLst>
      <p:ext uri="{BB962C8B-B14F-4D97-AF65-F5344CB8AC3E}">
        <p14:creationId xmlns:p14="http://schemas.microsoft.com/office/powerpoint/2010/main" val="2814094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43CD21-8EC1-D3AD-7D33-BE80A867E6E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3EEAF52-999D-F9AB-93A2-8431F9CA4395}"/>
              </a:ext>
            </a:extLst>
          </p:cNvPr>
          <p:cNvSpPr>
            <a:spLocks noGrp="1"/>
          </p:cNvSpPr>
          <p:nvPr>
            <p:ph type="sldNum" sz="quarter" idx="10"/>
          </p:nvPr>
        </p:nvSpPr>
        <p:spPr/>
        <p:txBody>
          <a:bodyPr/>
          <a:lstStyle/>
          <a:p>
            <a:fld id="{5BA3E189-2F3A-42E5-B572-3520703B6186}" type="slidenum">
              <a:rPr lang="en-GB" smtClean="0"/>
              <a:pPr/>
              <a:t>37</a:t>
            </a:fld>
            <a:endParaRPr lang="en-GB"/>
          </a:p>
        </p:txBody>
      </p:sp>
      <p:sp>
        <p:nvSpPr>
          <p:cNvPr id="4" name="Title 3">
            <a:extLst>
              <a:ext uri="{FF2B5EF4-FFF2-40B4-BE49-F238E27FC236}">
                <a16:creationId xmlns:a16="http://schemas.microsoft.com/office/drawing/2014/main" id="{3B1F0471-BB73-3044-D1F6-19205DB55A47}"/>
              </a:ext>
            </a:extLst>
          </p:cNvPr>
          <p:cNvSpPr>
            <a:spLocks noGrp="1"/>
          </p:cNvSpPr>
          <p:nvPr>
            <p:ph type="title"/>
          </p:nvPr>
        </p:nvSpPr>
        <p:spPr/>
        <p:txBody>
          <a:bodyPr/>
          <a:lstStyle/>
          <a:p>
            <a:r>
              <a:rPr lang="en-US"/>
              <a:t>EXOVIVE™ LIFT convinces the volunteers!</a:t>
            </a:r>
          </a:p>
        </p:txBody>
      </p:sp>
      <p:sp>
        <p:nvSpPr>
          <p:cNvPr id="36" name="TextBox 35">
            <a:extLst>
              <a:ext uri="{FF2B5EF4-FFF2-40B4-BE49-F238E27FC236}">
                <a16:creationId xmlns:a16="http://schemas.microsoft.com/office/drawing/2014/main" id="{819613FF-BE8F-6DD0-9575-740840831FDB}"/>
              </a:ext>
            </a:extLst>
          </p:cNvPr>
          <p:cNvSpPr txBox="1"/>
          <p:nvPr/>
        </p:nvSpPr>
        <p:spPr>
          <a:xfrm>
            <a:off x="142240" y="5084331"/>
            <a:ext cx="11889598" cy="1091032"/>
          </a:xfrm>
          <a:prstGeom prst="rect">
            <a:avLst/>
          </a:prstGeom>
          <a:solidFill>
            <a:srgbClr val="F2D1B0"/>
          </a:solidFill>
        </p:spPr>
        <p:txBody>
          <a:bodyPr wrap="square" lIns="302400" tIns="144000" rIns="144000" bIns="144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4D3C35"/>
                </a:solidFill>
                <a:latin typeface="DM Sans" pitchFamily="2" charset="77"/>
              </a:rPr>
              <a:t>B</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y using </a:t>
            </a:r>
            <a:r>
              <a:rPr kumimoji="0" lang="en-US" sz="2400" b="0" i="0" u="none" strike="noStrike" kern="1200" cap="none" spc="0" normalizeH="0" baseline="0" noProof="0">
                <a:ln>
                  <a:noFill/>
                </a:ln>
                <a:solidFill>
                  <a:srgbClr val="4D3C35"/>
                </a:solidFill>
                <a:effectLst/>
                <a:uLnTx/>
                <a:uFillTx/>
                <a:latin typeface="DM Sans" pitchFamily="2" charset="77"/>
                <a:ea typeface="+mn-ea"/>
                <a:cs typeface="+mn-cs"/>
              </a:rPr>
              <a:t>EXOVIVE™ LIFT </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at 0.026% for 2 months, </a:t>
            </a:r>
            <a:r>
              <a:rPr kumimoji="0" lang="en-US" sz="2800" u="none" strike="noStrike" kern="1200" cap="none" spc="0" normalizeH="0" baseline="0" noProof="0">
                <a:ln>
                  <a:noFill/>
                </a:ln>
                <a:solidFill>
                  <a:srgbClr val="4D3C35"/>
                </a:solidFill>
                <a:effectLst/>
                <a:uLnTx/>
                <a:uFillTx/>
                <a:latin typeface="DM Sans" pitchFamily="2" charset="77"/>
                <a:ea typeface="+mn-ea"/>
                <a:cs typeface="+mn-cs"/>
              </a:rPr>
              <a:t>90%</a:t>
            </a:r>
            <a:r>
              <a:rPr kumimoji="0" lang="en-US" sz="22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of volunteers agree: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feels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softer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firmer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and overall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 appearance has improved!</a:t>
            </a:r>
            <a:endParaRPr kumimoji="0" lang="en-CH" sz="1800" u="none" strike="noStrike" kern="1200" cap="none" spc="0" normalizeH="0" baseline="0" noProof="0">
              <a:ln>
                <a:noFill/>
              </a:ln>
              <a:solidFill>
                <a:srgbClr val="4D3C35"/>
              </a:solidFill>
              <a:effectLst/>
              <a:uLnTx/>
              <a:uFillTx/>
              <a:latin typeface="DM Sans" pitchFamily="2" charset="77"/>
              <a:ea typeface="+mn-ea"/>
              <a:cs typeface="+mn-cs"/>
            </a:endParaRPr>
          </a:p>
        </p:txBody>
      </p:sp>
      <p:sp>
        <p:nvSpPr>
          <p:cNvPr id="51" name="Title 2">
            <a:extLst>
              <a:ext uri="{FF2B5EF4-FFF2-40B4-BE49-F238E27FC236}">
                <a16:creationId xmlns:a16="http://schemas.microsoft.com/office/drawing/2014/main" id="{BCA00DDE-F324-0FE1-3804-0FF4107BE9DD}"/>
              </a:ext>
            </a:extLst>
          </p:cNvPr>
          <p:cNvSpPr txBox="1">
            <a:spLocks/>
          </p:cNvSpPr>
          <p:nvPr/>
        </p:nvSpPr>
        <p:spPr>
          <a:xfrm>
            <a:off x="6201224" y="4273127"/>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…wrinkles </a:t>
            </a:r>
            <a:r>
              <a:rPr lang="en-US" sz="1800">
                <a:solidFill>
                  <a:schemeClr val="tx1"/>
                </a:solidFill>
              </a:rPr>
              <a:t>&amp;</a:t>
            </a:r>
            <a:r>
              <a:rPr lang="en-US" sz="1800" b="1" u="none" strike="noStrike">
                <a:solidFill>
                  <a:schemeClr val="tx1"/>
                </a:solidFill>
                <a:effectLst/>
              </a:rPr>
              <a:t> fine lines improved</a:t>
            </a:r>
          </a:p>
        </p:txBody>
      </p:sp>
      <p:graphicFrame>
        <p:nvGraphicFramePr>
          <p:cNvPr id="52" name="Chart 51">
            <a:extLst>
              <a:ext uri="{FF2B5EF4-FFF2-40B4-BE49-F238E27FC236}">
                <a16:creationId xmlns:a16="http://schemas.microsoft.com/office/drawing/2014/main" id="{3C7CC3ED-C711-DF9D-4A72-AD9376865550}"/>
              </a:ext>
            </a:extLst>
          </p:cNvPr>
          <p:cNvGraphicFramePr/>
          <p:nvPr>
            <p:extLst>
              <p:ext uri="{D42A27DB-BD31-4B8C-83A1-F6EECF244321}">
                <p14:modId xmlns:p14="http://schemas.microsoft.com/office/powerpoint/2010/main" val="3559801157"/>
              </p:ext>
            </p:extLst>
          </p:nvPr>
        </p:nvGraphicFramePr>
        <p:xfrm>
          <a:off x="6140838" y="3076696"/>
          <a:ext cx="1790633" cy="1193755"/>
        </p:xfrm>
        <a:graphic>
          <a:graphicData uri="http://schemas.openxmlformats.org/drawingml/2006/chart">
            <c:chart xmlns:c="http://schemas.openxmlformats.org/drawingml/2006/chart" xmlns:r="http://schemas.openxmlformats.org/officeDocument/2006/relationships" r:id="rId2"/>
          </a:graphicData>
        </a:graphic>
      </p:graphicFrame>
      <p:grpSp>
        <p:nvGrpSpPr>
          <p:cNvPr id="66" name="Group 65">
            <a:extLst>
              <a:ext uri="{FF2B5EF4-FFF2-40B4-BE49-F238E27FC236}">
                <a16:creationId xmlns:a16="http://schemas.microsoft.com/office/drawing/2014/main" id="{78113D1B-FEDD-F601-1AD4-369534A22D74}"/>
              </a:ext>
            </a:extLst>
          </p:cNvPr>
          <p:cNvGrpSpPr/>
          <p:nvPr/>
        </p:nvGrpSpPr>
        <p:grpSpPr>
          <a:xfrm>
            <a:off x="6751284" y="3068893"/>
            <a:ext cx="1790633" cy="1193755"/>
            <a:chOff x="4150130" y="1366477"/>
            <a:chExt cx="1790633" cy="1193755"/>
          </a:xfrm>
        </p:grpSpPr>
        <p:graphicFrame>
          <p:nvGraphicFramePr>
            <p:cNvPr id="54" name="Chart 53">
              <a:extLst>
                <a:ext uri="{FF2B5EF4-FFF2-40B4-BE49-F238E27FC236}">
                  <a16:creationId xmlns:a16="http://schemas.microsoft.com/office/drawing/2014/main" id="{7435A179-8680-1D47-2B24-8A9012502695}"/>
                </a:ext>
              </a:extLst>
            </p:cNvPr>
            <p:cNvGraphicFramePr/>
            <p:nvPr>
              <p:extLst>
                <p:ext uri="{D42A27DB-BD31-4B8C-83A1-F6EECF244321}">
                  <p14:modId xmlns:p14="http://schemas.microsoft.com/office/powerpoint/2010/main" val="3196007527"/>
                </p:ext>
              </p:extLst>
            </p:nvPr>
          </p:nvGraphicFramePr>
          <p:xfrm>
            <a:off x="4150130" y="1366477"/>
            <a:ext cx="1790633" cy="1193755"/>
          </p:xfrm>
          <a:graphic>
            <a:graphicData uri="http://schemas.openxmlformats.org/drawingml/2006/chart">
              <c:chart xmlns:c="http://schemas.openxmlformats.org/drawingml/2006/chart" xmlns:r="http://schemas.openxmlformats.org/officeDocument/2006/relationships" r:id="rId3"/>
            </a:graphicData>
          </a:graphic>
        </p:graphicFrame>
        <p:sp>
          <p:nvSpPr>
            <p:cNvPr id="55" name="TextBox 54">
              <a:extLst>
                <a:ext uri="{FF2B5EF4-FFF2-40B4-BE49-F238E27FC236}">
                  <a16:creationId xmlns:a16="http://schemas.microsoft.com/office/drawing/2014/main" id="{A10AC0C8-C4A3-3873-9AF0-476E246665A9}"/>
                </a:ext>
              </a:extLst>
            </p:cNvPr>
            <p:cNvSpPr txBox="1"/>
            <p:nvPr/>
          </p:nvSpPr>
          <p:spPr>
            <a:xfrm>
              <a:off x="4727891" y="1803586"/>
              <a:ext cx="635109" cy="369332"/>
            </a:xfrm>
            <a:prstGeom prst="rect">
              <a:avLst/>
            </a:prstGeom>
            <a:noFill/>
          </p:spPr>
          <p:txBody>
            <a:bodyPr wrap="none">
              <a:spAutoFit/>
            </a:bodyPr>
            <a:lstStyle/>
            <a:p>
              <a:pPr algn="ctr"/>
              <a:r>
                <a:rPr lang="en-US">
                  <a:solidFill>
                    <a:srgbClr val="4D3C35"/>
                  </a:solidFill>
                  <a:latin typeface="DM Sans" pitchFamily="2" charset="77"/>
                </a:rPr>
                <a:t>82%</a:t>
              </a:r>
            </a:p>
          </p:txBody>
        </p:sp>
      </p:grpSp>
      <p:sp>
        <p:nvSpPr>
          <p:cNvPr id="58" name="Title 2">
            <a:extLst>
              <a:ext uri="{FF2B5EF4-FFF2-40B4-BE49-F238E27FC236}">
                <a16:creationId xmlns:a16="http://schemas.microsoft.com/office/drawing/2014/main" id="{3745A4EE-C8B5-4A8A-8D4E-7CF0C70CE738}"/>
              </a:ext>
            </a:extLst>
          </p:cNvPr>
          <p:cNvSpPr txBox="1">
            <a:spLocks/>
          </p:cNvSpPr>
          <p:nvPr/>
        </p:nvSpPr>
        <p:spPr>
          <a:xfrm>
            <a:off x="6166211" y="12534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…my </a:t>
            </a:r>
            <a:r>
              <a:rPr lang="en-US" sz="1800" b="1" u="none" strike="noStrike">
                <a:solidFill>
                  <a:schemeClr val="tx1"/>
                </a:solidFill>
                <a:effectLst/>
              </a:rPr>
              <a:t>skin</a:t>
            </a:r>
            <a:br>
              <a:rPr lang="en-US" sz="1800" b="1" u="none" strike="noStrike">
                <a:solidFill>
                  <a:schemeClr val="tx1"/>
                </a:solidFill>
                <a:effectLst/>
              </a:rPr>
            </a:br>
            <a:r>
              <a:rPr lang="en-US" sz="1800" b="1" u="none" strike="noStrike">
                <a:solidFill>
                  <a:schemeClr val="tx1"/>
                </a:solidFill>
                <a:effectLst/>
              </a:rPr>
              <a:t>feels firmer</a:t>
            </a:r>
          </a:p>
        </p:txBody>
      </p:sp>
      <p:grpSp>
        <p:nvGrpSpPr>
          <p:cNvPr id="69" name="Group 68">
            <a:extLst>
              <a:ext uri="{FF2B5EF4-FFF2-40B4-BE49-F238E27FC236}">
                <a16:creationId xmlns:a16="http://schemas.microsoft.com/office/drawing/2014/main" id="{F7B520F3-1B78-5C27-4F05-3545CA11761E}"/>
              </a:ext>
            </a:extLst>
          </p:cNvPr>
          <p:cNvGrpSpPr/>
          <p:nvPr/>
        </p:nvGrpSpPr>
        <p:grpSpPr>
          <a:xfrm>
            <a:off x="6724636" y="1738349"/>
            <a:ext cx="1790633" cy="1193755"/>
            <a:chOff x="7304323" y="1366477"/>
            <a:chExt cx="1790633" cy="1193755"/>
          </a:xfrm>
        </p:grpSpPr>
        <p:graphicFrame>
          <p:nvGraphicFramePr>
            <p:cNvPr id="61" name="Chart 60">
              <a:extLst>
                <a:ext uri="{FF2B5EF4-FFF2-40B4-BE49-F238E27FC236}">
                  <a16:creationId xmlns:a16="http://schemas.microsoft.com/office/drawing/2014/main" id="{905EDF4F-438C-9135-F5ED-C06112A796E9}"/>
                </a:ext>
              </a:extLst>
            </p:cNvPr>
            <p:cNvGraphicFramePr/>
            <p:nvPr>
              <p:extLst>
                <p:ext uri="{D42A27DB-BD31-4B8C-83A1-F6EECF244321}">
                  <p14:modId xmlns:p14="http://schemas.microsoft.com/office/powerpoint/2010/main" val="2586543010"/>
                </p:ext>
              </p:extLst>
            </p:nvPr>
          </p:nvGraphicFramePr>
          <p:xfrm>
            <a:off x="7304323" y="1366477"/>
            <a:ext cx="1790633" cy="1193755"/>
          </p:xfrm>
          <a:graphic>
            <a:graphicData uri="http://schemas.openxmlformats.org/drawingml/2006/chart">
              <c:chart xmlns:c="http://schemas.openxmlformats.org/drawingml/2006/chart" xmlns:r="http://schemas.openxmlformats.org/officeDocument/2006/relationships" r:id="rId4"/>
            </a:graphicData>
          </a:graphic>
        </p:graphicFrame>
        <p:sp>
          <p:nvSpPr>
            <p:cNvPr id="62" name="TextBox 61">
              <a:extLst>
                <a:ext uri="{FF2B5EF4-FFF2-40B4-BE49-F238E27FC236}">
                  <a16:creationId xmlns:a16="http://schemas.microsoft.com/office/drawing/2014/main" id="{5986E918-3D87-C9A2-F053-CA41180409A7}"/>
                </a:ext>
              </a:extLst>
            </p:cNvPr>
            <p:cNvSpPr txBox="1"/>
            <p:nvPr/>
          </p:nvSpPr>
          <p:spPr>
            <a:xfrm>
              <a:off x="7865252" y="1803586"/>
              <a:ext cx="668773" cy="369332"/>
            </a:xfrm>
            <a:prstGeom prst="rect">
              <a:avLst/>
            </a:prstGeom>
            <a:noFill/>
          </p:spPr>
          <p:txBody>
            <a:bodyPr wrap="none">
              <a:spAutoFit/>
            </a:bodyPr>
            <a:lstStyle/>
            <a:p>
              <a:pPr algn="ctr"/>
              <a:r>
                <a:rPr lang="en-US">
                  <a:latin typeface="DM Sans" pitchFamily="2" charset="77"/>
                </a:rPr>
                <a:t>90%</a:t>
              </a:r>
            </a:p>
          </p:txBody>
        </p:sp>
      </p:grpSp>
      <p:sp>
        <p:nvSpPr>
          <p:cNvPr id="70" name="Title 2">
            <a:extLst>
              <a:ext uri="{FF2B5EF4-FFF2-40B4-BE49-F238E27FC236}">
                <a16:creationId xmlns:a16="http://schemas.microsoft.com/office/drawing/2014/main" id="{8F5C3FCE-6114-9702-EA02-6A8BF8370098}"/>
              </a:ext>
            </a:extLst>
          </p:cNvPr>
          <p:cNvSpPr txBox="1">
            <a:spLocks/>
          </p:cNvSpPr>
          <p:nvPr/>
        </p:nvSpPr>
        <p:spPr>
          <a:xfrm>
            <a:off x="3266818" y="422649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my </a:t>
            </a:r>
            <a:r>
              <a:rPr lang="en-US" sz="1800" b="1" u="none" strike="noStrike">
                <a:solidFill>
                  <a:schemeClr val="tx1"/>
                </a:solidFill>
                <a:effectLst/>
              </a:rPr>
              <a:t>skin feels revitalized</a:t>
            </a:r>
          </a:p>
        </p:txBody>
      </p:sp>
      <p:grpSp>
        <p:nvGrpSpPr>
          <p:cNvPr id="77" name="Group 76">
            <a:extLst>
              <a:ext uri="{FF2B5EF4-FFF2-40B4-BE49-F238E27FC236}">
                <a16:creationId xmlns:a16="http://schemas.microsoft.com/office/drawing/2014/main" id="{00280CD3-403A-7B27-3EAC-A1586BBCDF1C}"/>
              </a:ext>
            </a:extLst>
          </p:cNvPr>
          <p:cNvGrpSpPr/>
          <p:nvPr/>
        </p:nvGrpSpPr>
        <p:grpSpPr>
          <a:xfrm>
            <a:off x="3839276" y="3083816"/>
            <a:ext cx="1790633" cy="1193755"/>
            <a:chOff x="10458517" y="1366477"/>
            <a:chExt cx="1790633" cy="1193755"/>
          </a:xfrm>
        </p:grpSpPr>
        <p:graphicFrame>
          <p:nvGraphicFramePr>
            <p:cNvPr id="73" name="Chart 72">
              <a:extLst>
                <a:ext uri="{FF2B5EF4-FFF2-40B4-BE49-F238E27FC236}">
                  <a16:creationId xmlns:a16="http://schemas.microsoft.com/office/drawing/2014/main" id="{C73580D6-66BD-918A-63F0-03309CEAC295}"/>
                </a:ext>
              </a:extLst>
            </p:cNvPr>
            <p:cNvGraphicFramePr/>
            <p:nvPr>
              <p:extLst>
                <p:ext uri="{D42A27DB-BD31-4B8C-83A1-F6EECF244321}">
                  <p14:modId xmlns:p14="http://schemas.microsoft.com/office/powerpoint/2010/main" val="3920518806"/>
                </p:ext>
              </p:extLst>
            </p:nvPr>
          </p:nvGraphicFramePr>
          <p:xfrm>
            <a:off x="10458517" y="1366477"/>
            <a:ext cx="1790633" cy="1193755"/>
          </p:xfrm>
          <a:graphic>
            <a:graphicData uri="http://schemas.openxmlformats.org/drawingml/2006/chart">
              <c:chart xmlns:c="http://schemas.openxmlformats.org/drawingml/2006/chart" xmlns:r="http://schemas.openxmlformats.org/officeDocument/2006/relationships" r:id="rId5"/>
            </a:graphicData>
          </a:graphic>
        </p:graphicFrame>
        <p:sp>
          <p:nvSpPr>
            <p:cNvPr id="74" name="TextBox 73">
              <a:extLst>
                <a:ext uri="{FF2B5EF4-FFF2-40B4-BE49-F238E27FC236}">
                  <a16:creationId xmlns:a16="http://schemas.microsoft.com/office/drawing/2014/main" id="{7A9EE4A8-79A1-E48E-34CF-A6C5ABC4828E}"/>
                </a:ext>
              </a:extLst>
            </p:cNvPr>
            <p:cNvSpPr txBox="1"/>
            <p:nvPr/>
          </p:nvSpPr>
          <p:spPr>
            <a:xfrm>
              <a:off x="11029064" y="1803586"/>
              <a:ext cx="649537" cy="369332"/>
            </a:xfrm>
            <a:prstGeom prst="rect">
              <a:avLst/>
            </a:prstGeom>
            <a:noFill/>
          </p:spPr>
          <p:txBody>
            <a:bodyPr wrap="none">
              <a:spAutoFit/>
            </a:bodyPr>
            <a:lstStyle/>
            <a:p>
              <a:pPr algn="ctr"/>
              <a:r>
                <a:rPr lang="en-US">
                  <a:latin typeface="DM Sans" pitchFamily="2" charset="77"/>
                </a:rPr>
                <a:t>86%</a:t>
              </a:r>
            </a:p>
          </p:txBody>
        </p:sp>
      </p:grpSp>
      <p:sp>
        <p:nvSpPr>
          <p:cNvPr id="21" name="Title 2">
            <a:extLst>
              <a:ext uri="{FF2B5EF4-FFF2-40B4-BE49-F238E27FC236}">
                <a16:creationId xmlns:a16="http://schemas.microsoft.com/office/drawing/2014/main" id="{E57FFBFD-09D3-5397-4B0A-ADFCDE838B67}"/>
              </a:ext>
            </a:extLst>
          </p:cNvPr>
          <p:cNvSpPr txBox="1">
            <a:spLocks/>
          </p:cNvSpPr>
          <p:nvPr/>
        </p:nvSpPr>
        <p:spPr>
          <a:xfrm>
            <a:off x="390945" y="19519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o</a:t>
            </a:r>
            <a:r>
              <a:rPr lang="en-US" sz="1800" b="1" u="none" strike="noStrike">
                <a:solidFill>
                  <a:schemeClr val="tx1"/>
                </a:solidFill>
                <a:effectLst/>
              </a:rPr>
              <a:t>verall skin appearance improved</a:t>
            </a:r>
            <a:endParaRPr lang="en-US" sz="1800" b="0" u="none" strike="noStrike">
              <a:solidFill>
                <a:schemeClr val="tx1"/>
              </a:solidFill>
              <a:effectLst/>
              <a:latin typeface="DM Sans" pitchFamily="2" charset="77"/>
            </a:endParaRPr>
          </a:p>
        </p:txBody>
      </p:sp>
      <p:grpSp>
        <p:nvGrpSpPr>
          <p:cNvPr id="65" name="Group 64">
            <a:extLst>
              <a:ext uri="{FF2B5EF4-FFF2-40B4-BE49-F238E27FC236}">
                <a16:creationId xmlns:a16="http://schemas.microsoft.com/office/drawing/2014/main" id="{D9150031-0513-EEE8-6362-4FBC96E45AFF}"/>
              </a:ext>
            </a:extLst>
          </p:cNvPr>
          <p:cNvGrpSpPr/>
          <p:nvPr/>
        </p:nvGrpSpPr>
        <p:grpSpPr>
          <a:xfrm>
            <a:off x="986160" y="2513726"/>
            <a:ext cx="1790633" cy="1193755"/>
            <a:chOff x="995937" y="1366477"/>
            <a:chExt cx="1790633" cy="1193755"/>
          </a:xfrm>
        </p:grpSpPr>
        <p:graphicFrame>
          <p:nvGraphicFramePr>
            <p:cNvPr id="45" name="Chart 44">
              <a:extLst>
                <a:ext uri="{FF2B5EF4-FFF2-40B4-BE49-F238E27FC236}">
                  <a16:creationId xmlns:a16="http://schemas.microsoft.com/office/drawing/2014/main" id="{F3EC9E64-4693-1C31-8F70-CB006C090E4E}"/>
                </a:ext>
              </a:extLst>
            </p:cNvPr>
            <p:cNvGraphicFramePr/>
            <p:nvPr>
              <p:extLst>
                <p:ext uri="{D42A27DB-BD31-4B8C-83A1-F6EECF244321}">
                  <p14:modId xmlns:p14="http://schemas.microsoft.com/office/powerpoint/2010/main" val="3378151119"/>
                </p:ext>
              </p:extLst>
            </p:nvPr>
          </p:nvGraphicFramePr>
          <p:xfrm>
            <a:off x="995937" y="1366477"/>
            <a:ext cx="1790633" cy="1193755"/>
          </p:xfrm>
          <a:graphic>
            <a:graphicData uri="http://schemas.openxmlformats.org/drawingml/2006/chart">
              <c:chart xmlns:c="http://schemas.openxmlformats.org/drawingml/2006/chart" xmlns:r="http://schemas.openxmlformats.org/officeDocument/2006/relationships" r:id="rId6"/>
            </a:graphicData>
          </a:graphic>
        </p:graphicFrame>
        <p:sp>
          <p:nvSpPr>
            <p:cNvPr id="46" name="TextBox 45">
              <a:extLst>
                <a:ext uri="{FF2B5EF4-FFF2-40B4-BE49-F238E27FC236}">
                  <a16:creationId xmlns:a16="http://schemas.microsoft.com/office/drawing/2014/main" id="{E6F1A305-02BE-B421-3DEB-3939C4075565}"/>
                </a:ext>
              </a:extLst>
            </p:cNvPr>
            <p:cNvSpPr txBox="1"/>
            <p:nvPr/>
          </p:nvSpPr>
          <p:spPr>
            <a:xfrm>
              <a:off x="1556866" y="1803586"/>
              <a:ext cx="668773" cy="369332"/>
            </a:xfrm>
            <a:prstGeom prst="rect">
              <a:avLst/>
            </a:prstGeom>
            <a:noFill/>
          </p:spPr>
          <p:txBody>
            <a:bodyPr wrap="none">
              <a:spAutoFit/>
            </a:bodyPr>
            <a:lstStyle/>
            <a:p>
              <a:pPr algn="ctr"/>
              <a:r>
                <a:rPr lang="en-US">
                  <a:solidFill>
                    <a:srgbClr val="4D3C35"/>
                  </a:solidFill>
                  <a:latin typeface="DM Sans" pitchFamily="2" charset="77"/>
                </a:rPr>
                <a:t>90%</a:t>
              </a:r>
            </a:p>
          </p:txBody>
        </p:sp>
      </p:grpSp>
      <p:sp>
        <p:nvSpPr>
          <p:cNvPr id="22" name="Title 2">
            <a:extLst>
              <a:ext uri="{FF2B5EF4-FFF2-40B4-BE49-F238E27FC236}">
                <a16:creationId xmlns:a16="http://schemas.microsoft.com/office/drawing/2014/main" id="{017A700A-35F9-E3FA-FB01-748E98A54875}"/>
              </a:ext>
            </a:extLst>
          </p:cNvPr>
          <p:cNvSpPr txBox="1">
            <a:spLocks/>
          </p:cNvSpPr>
          <p:nvPr/>
        </p:nvSpPr>
        <p:spPr>
          <a:xfrm>
            <a:off x="8861180" y="1946351"/>
            <a:ext cx="2789605"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…I would use it as part of my cosmetic routine</a:t>
            </a:r>
          </a:p>
        </p:txBody>
      </p:sp>
      <p:grpSp>
        <p:nvGrpSpPr>
          <p:cNvPr id="84" name="Group 83">
            <a:extLst>
              <a:ext uri="{FF2B5EF4-FFF2-40B4-BE49-F238E27FC236}">
                <a16:creationId xmlns:a16="http://schemas.microsoft.com/office/drawing/2014/main" id="{EFD3BD92-3EC4-AF02-B480-B6FB01194FE0}"/>
              </a:ext>
            </a:extLst>
          </p:cNvPr>
          <p:cNvGrpSpPr/>
          <p:nvPr/>
        </p:nvGrpSpPr>
        <p:grpSpPr>
          <a:xfrm>
            <a:off x="9286564" y="2486938"/>
            <a:ext cx="1790633" cy="1193755"/>
            <a:chOff x="7310102" y="3684389"/>
            <a:chExt cx="1790633" cy="1193755"/>
          </a:xfrm>
        </p:grpSpPr>
        <p:graphicFrame>
          <p:nvGraphicFramePr>
            <p:cNvPr id="25" name="Chart 24">
              <a:extLst>
                <a:ext uri="{FF2B5EF4-FFF2-40B4-BE49-F238E27FC236}">
                  <a16:creationId xmlns:a16="http://schemas.microsoft.com/office/drawing/2014/main" id="{BC98AD33-E843-5C5E-7E98-8BF0723B35E1}"/>
                </a:ext>
              </a:extLst>
            </p:cNvPr>
            <p:cNvGraphicFramePr/>
            <p:nvPr>
              <p:extLst>
                <p:ext uri="{D42A27DB-BD31-4B8C-83A1-F6EECF244321}">
                  <p14:modId xmlns:p14="http://schemas.microsoft.com/office/powerpoint/2010/main" val="2948670168"/>
                </p:ext>
              </p:extLst>
            </p:nvPr>
          </p:nvGraphicFramePr>
          <p:xfrm>
            <a:off x="7310102" y="3684389"/>
            <a:ext cx="1790633" cy="1193755"/>
          </p:xfrm>
          <a:graphic>
            <a:graphicData uri="http://schemas.openxmlformats.org/drawingml/2006/chart">
              <c:chart xmlns:c="http://schemas.openxmlformats.org/drawingml/2006/chart" xmlns:r="http://schemas.openxmlformats.org/officeDocument/2006/relationships" r:id="rId7"/>
            </a:graphicData>
          </a:graphic>
        </p:graphicFrame>
        <p:sp>
          <p:nvSpPr>
            <p:cNvPr id="26" name="TextBox 25">
              <a:extLst>
                <a:ext uri="{FF2B5EF4-FFF2-40B4-BE49-F238E27FC236}">
                  <a16:creationId xmlns:a16="http://schemas.microsoft.com/office/drawing/2014/main" id="{2C3F05BE-CDFD-4CF5-A3D6-26715157D0B3}"/>
                </a:ext>
              </a:extLst>
            </p:cNvPr>
            <p:cNvSpPr txBox="1"/>
            <p:nvPr/>
          </p:nvSpPr>
          <p:spPr>
            <a:xfrm>
              <a:off x="7873436" y="4121498"/>
              <a:ext cx="663963" cy="369332"/>
            </a:xfrm>
            <a:prstGeom prst="rect">
              <a:avLst/>
            </a:prstGeom>
            <a:noFill/>
          </p:spPr>
          <p:txBody>
            <a:bodyPr wrap="none">
              <a:spAutoFit/>
            </a:bodyPr>
            <a:lstStyle/>
            <a:p>
              <a:pPr algn="ctr"/>
              <a:r>
                <a:rPr lang="en-US">
                  <a:latin typeface="DM Sans" pitchFamily="2" charset="77"/>
                </a:rPr>
                <a:t>80</a:t>
              </a:r>
              <a:r>
                <a:rPr lang="en-US">
                  <a:solidFill>
                    <a:schemeClr val="tx1"/>
                  </a:solidFill>
                  <a:latin typeface="DM Sans" pitchFamily="2" charset="77"/>
                </a:rPr>
                <a:t>%</a:t>
              </a:r>
            </a:p>
          </p:txBody>
        </p:sp>
      </p:grpSp>
      <p:sp>
        <p:nvSpPr>
          <p:cNvPr id="37" name="Title 2">
            <a:extLst>
              <a:ext uri="{FF2B5EF4-FFF2-40B4-BE49-F238E27FC236}">
                <a16:creationId xmlns:a16="http://schemas.microsoft.com/office/drawing/2014/main" id="{C652989B-9309-BEA3-F1F4-5C225EF99CBA}"/>
              </a:ext>
            </a:extLst>
          </p:cNvPr>
          <p:cNvSpPr txBox="1">
            <a:spLocks/>
          </p:cNvSpPr>
          <p:nvPr/>
        </p:nvSpPr>
        <p:spPr>
          <a:xfrm>
            <a:off x="3649072" y="1175934"/>
            <a:ext cx="2177912"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a:t>
            </a:r>
            <a:r>
              <a:rPr lang="en-US" sz="1800" b="1" u="none" strike="noStrike">
                <a:solidFill>
                  <a:schemeClr val="tx1"/>
                </a:solidFill>
                <a:effectLst/>
              </a:rPr>
              <a:t>y skin </a:t>
            </a:r>
            <a:br>
              <a:rPr lang="en-US" sz="1800" b="1" u="none" strike="noStrike">
                <a:solidFill>
                  <a:schemeClr val="tx1"/>
                </a:solidFill>
                <a:effectLst/>
              </a:rPr>
            </a:br>
            <a:r>
              <a:rPr lang="en-US" sz="1800" b="1" u="none" strike="noStrike">
                <a:solidFill>
                  <a:schemeClr val="tx1"/>
                </a:solidFill>
                <a:effectLst/>
              </a:rPr>
              <a:t>feels softer</a:t>
            </a:r>
          </a:p>
        </p:txBody>
      </p:sp>
      <p:pic>
        <p:nvPicPr>
          <p:cNvPr id="3" name="Picture 2">
            <a:extLst>
              <a:ext uri="{FF2B5EF4-FFF2-40B4-BE49-F238E27FC236}">
                <a16:creationId xmlns:a16="http://schemas.microsoft.com/office/drawing/2014/main" id="{BAD97318-B03F-5809-76A2-8D95E344A05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pSp>
        <p:nvGrpSpPr>
          <p:cNvPr id="9" name="Group 8">
            <a:extLst>
              <a:ext uri="{FF2B5EF4-FFF2-40B4-BE49-F238E27FC236}">
                <a16:creationId xmlns:a16="http://schemas.microsoft.com/office/drawing/2014/main" id="{15BCB422-396A-AEE9-B346-D91290AE0563}"/>
              </a:ext>
            </a:extLst>
          </p:cNvPr>
          <p:cNvGrpSpPr/>
          <p:nvPr/>
        </p:nvGrpSpPr>
        <p:grpSpPr>
          <a:xfrm>
            <a:off x="3856873" y="1685176"/>
            <a:ext cx="1790633" cy="1193755"/>
            <a:chOff x="990414" y="3690223"/>
            <a:chExt cx="1790633" cy="1193755"/>
          </a:xfrm>
        </p:grpSpPr>
        <p:graphicFrame>
          <p:nvGraphicFramePr>
            <p:cNvPr id="10" name="Chart 9">
              <a:extLst>
                <a:ext uri="{FF2B5EF4-FFF2-40B4-BE49-F238E27FC236}">
                  <a16:creationId xmlns:a16="http://schemas.microsoft.com/office/drawing/2014/main" id="{157D6F49-5457-5F7C-5CB6-1367DC5ADA04}"/>
                </a:ext>
              </a:extLst>
            </p:cNvPr>
            <p:cNvGraphicFramePr/>
            <p:nvPr>
              <p:extLst>
                <p:ext uri="{D42A27DB-BD31-4B8C-83A1-F6EECF244321}">
                  <p14:modId xmlns:p14="http://schemas.microsoft.com/office/powerpoint/2010/main" val="2290507403"/>
                </p:ext>
              </p:extLst>
            </p:nvPr>
          </p:nvGraphicFramePr>
          <p:xfrm>
            <a:off x="990414" y="3690223"/>
            <a:ext cx="1790633" cy="1193755"/>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B366828-AD53-CB48-1250-6CDEE93138D5}"/>
                </a:ext>
              </a:extLst>
            </p:cNvPr>
            <p:cNvSpPr txBox="1"/>
            <p:nvPr/>
          </p:nvSpPr>
          <p:spPr>
            <a:xfrm>
              <a:off x="1561762" y="4127332"/>
              <a:ext cx="647933" cy="369332"/>
            </a:xfrm>
            <a:prstGeom prst="rect">
              <a:avLst/>
            </a:prstGeom>
            <a:noFill/>
          </p:spPr>
          <p:txBody>
            <a:bodyPr wrap="none">
              <a:spAutoFit/>
            </a:bodyPr>
            <a:lstStyle/>
            <a:p>
              <a:pPr algn="ctr"/>
              <a:r>
                <a:rPr lang="en-US">
                  <a:solidFill>
                    <a:srgbClr val="4D3C35"/>
                  </a:solidFill>
                  <a:latin typeface="DM Sans" pitchFamily="2" charset="77"/>
                </a:rPr>
                <a:t>94%</a:t>
              </a:r>
            </a:p>
          </p:txBody>
        </p:sp>
      </p:grpSp>
      <p:sp>
        <p:nvSpPr>
          <p:cNvPr id="5" name="TextBox 3">
            <a:extLst>
              <a:ext uri="{FF2B5EF4-FFF2-40B4-BE49-F238E27FC236}">
                <a16:creationId xmlns:a16="http://schemas.microsoft.com/office/drawing/2014/main" id="{91006103-CCD6-17B4-17E0-C6A7F6C36680}"/>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pic>
        <p:nvPicPr>
          <p:cNvPr id="7" name="Picture 12">
            <a:extLst>
              <a:ext uri="{FF2B5EF4-FFF2-40B4-BE49-F238E27FC236}">
                <a16:creationId xmlns:a16="http://schemas.microsoft.com/office/drawing/2014/main" id="{FC45CBB2-87D2-D5F0-4481-5299542FE3E0}"/>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199275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85D3F-7E58-BE1C-D1D0-1ECFD058E5B0}"/>
              </a:ext>
            </a:extLst>
          </p:cNvPr>
          <p:cNvSpPr/>
          <p:nvPr/>
        </p:nvSpPr>
        <p:spPr>
          <a:xfrm>
            <a:off x="4492949" y="1011118"/>
            <a:ext cx="4102606"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Rectangle 6">
            <a:extLst>
              <a:ext uri="{FF2B5EF4-FFF2-40B4-BE49-F238E27FC236}">
                <a16:creationId xmlns:a16="http://schemas.microsoft.com/office/drawing/2014/main" id="{09EEDD26-2D57-368C-8CDC-0328C6309A2E}"/>
              </a:ext>
            </a:extLst>
          </p:cNvPr>
          <p:cNvSpPr/>
          <p:nvPr/>
        </p:nvSpPr>
        <p:spPr>
          <a:xfrm>
            <a:off x="314833" y="1012015"/>
            <a:ext cx="4103137"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221C8751-B8A2-0D94-3759-C484958395C6}"/>
              </a:ext>
            </a:extLst>
          </p:cNvPr>
          <p:cNvSpPr/>
          <p:nvPr/>
        </p:nvSpPr>
        <p:spPr>
          <a:xfrm>
            <a:off x="4492949" y="3518314"/>
            <a:ext cx="4102606"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6BD65173-9A03-A389-E468-D6F04A1F2C17}"/>
              </a:ext>
            </a:extLst>
          </p:cNvPr>
          <p:cNvSpPr/>
          <p:nvPr/>
        </p:nvSpPr>
        <p:spPr>
          <a:xfrm>
            <a:off x="314833" y="3519158"/>
            <a:ext cx="4103137"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36" name="Graphique 4">
            <a:extLst>
              <a:ext uri="{FF2B5EF4-FFF2-40B4-BE49-F238E27FC236}">
                <a16:creationId xmlns:a16="http://schemas.microsoft.com/office/drawing/2014/main" id="{F0FB9325-E1DA-4D1E-B1D7-97455D092182}"/>
              </a:ext>
            </a:extLst>
          </p:cNvPr>
          <p:cNvGraphicFramePr>
            <a:graphicFrameLocks/>
          </p:cNvGraphicFramePr>
          <p:nvPr>
            <p:extLst>
              <p:ext uri="{D42A27DB-BD31-4B8C-83A1-F6EECF244321}">
                <p14:modId xmlns:p14="http://schemas.microsoft.com/office/powerpoint/2010/main" val="123927899"/>
              </p:ext>
            </p:extLst>
          </p:nvPr>
        </p:nvGraphicFramePr>
        <p:xfrm>
          <a:off x="314833" y="1015625"/>
          <a:ext cx="4102605" cy="2282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7" name="Graphique 4">
            <a:extLst>
              <a:ext uri="{FF2B5EF4-FFF2-40B4-BE49-F238E27FC236}">
                <a16:creationId xmlns:a16="http://schemas.microsoft.com/office/drawing/2014/main" id="{73D390F3-130F-49D7-A711-402E1E3E73F2}"/>
              </a:ext>
            </a:extLst>
          </p:cNvPr>
          <p:cNvGraphicFramePr>
            <a:graphicFrameLocks/>
          </p:cNvGraphicFramePr>
          <p:nvPr>
            <p:extLst>
              <p:ext uri="{D42A27DB-BD31-4B8C-83A1-F6EECF244321}">
                <p14:modId xmlns:p14="http://schemas.microsoft.com/office/powerpoint/2010/main" val="2668722079"/>
              </p:ext>
            </p:extLst>
          </p:nvPr>
        </p:nvGraphicFramePr>
        <p:xfrm>
          <a:off x="4492949" y="3518314"/>
          <a:ext cx="4100921"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Graphique 4">
            <a:extLst>
              <a:ext uri="{FF2B5EF4-FFF2-40B4-BE49-F238E27FC236}">
                <a16:creationId xmlns:a16="http://schemas.microsoft.com/office/drawing/2014/main" id="{B25D9018-CE7C-415D-936E-CE59A8DA9F0C}"/>
              </a:ext>
            </a:extLst>
          </p:cNvPr>
          <p:cNvGraphicFramePr>
            <a:graphicFrameLocks/>
          </p:cNvGraphicFramePr>
          <p:nvPr>
            <p:extLst>
              <p:ext uri="{D42A27DB-BD31-4B8C-83A1-F6EECF244321}">
                <p14:modId xmlns:p14="http://schemas.microsoft.com/office/powerpoint/2010/main" val="3933445812"/>
              </p:ext>
            </p:extLst>
          </p:nvPr>
        </p:nvGraphicFramePr>
        <p:xfrm>
          <a:off x="4500429" y="1010274"/>
          <a:ext cx="4093441" cy="2282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Graphique 3">
            <a:extLst>
              <a:ext uri="{FF2B5EF4-FFF2-40B4-BE49-F238E27FC236}">
                <a16:creationId xmlns:a16="http://schemas.microsoft.com/office/drawing/2014/main" id="{5FEB0474-0F46-4D79-A2D1-DA548FDF91E8}"/>
              </a:ext>
            </a:extLst>
          </p:cNvPr>
          <p:cNvGraphicFramePr>
            <a:graphicFrameLocks/>
          </p:cNvGraphicFramePr>
          <p:nvPr>
            <p:extLst>
              <p:ext uri="{D42A27DB-BD31-4B8C-83A1-F6EECF244321}">
                <p14:modId xmlns:p14="http://schemas.microsoft.com/office/powerpoint/2010/main" val="4151730855"/>
              </p:ext>
            </p:extLst>
          </p:nvPr>
        </p:nvGraphicFramePr>
        <p:xfrm>
          <a:off x="318942" y="3518315"/>
          <a:ext cx="4105892" cy="2281650"/>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72BDA08B-4327-EA9C-DCB8-FC8B9FCFD61E}"/>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sz="2400"/>
              <a:t>EXOVIVE™ LIFT significantly outperforms standard fruit extract</a:t>
            </a:r>
            <a:endParaRPr kumimoji="0" lang="en-US" sz="2400"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sp>
        <p:nvSpPr>
          <p:cNvPr id="25" name="TextBox 24">
            <a:extLst>
              <a:ext uri="{FF2B5EF4-FFF2-40B4-BE49-F238E27FC236}">
                <a16:creationId xmlns:a16="http://schemas.microsoft.com/office/drawing/2014/main" id="{0A533260-7B85-BC11-5C4E-19C5C7332DBC}"/>
              </a:ext>
            </a:extLst>
          </p:cNvPr>
          <p:cNvSpPr txBox="1"/>
          <p:nvPr/>
        </p:nvSpPr>
        <p:spPr>
          <a:xfrm>
            <a:off x="6359210" y="1741725"/>
            <a:ext cx="1179202" cy="461665"/>
          </a:xfrm>
          <a:prstGeom prst="rect">
            <a:avLst/>
          </a:prstGeom>
          <a:noFill/>
        </p:spPr>
        <p:txBody>
          <a:bodyPr wrap="square" rtlCol="0">
            <a:spAutoFit/>
          </a:bodyPr>
          <a:lstStyle/>
          <a:p>
            <a:r>
              <a:rPr lang="en-US" sz="1200" b="1">
                <a:solidFill>
                  <a:srgbClr val="4D3C35"/>
                </a:solidFill>
              </a:rPr>
              <a:t>3.9x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sp>
        <p:nvSpPr>
          <p:cNvPr id="26" name="TextBox 25">
            <a:extLst>
              <a:ext uri="{FF2B5EF4-FFF2-40B4-BE49-F238E27FC236}">
                <a16:creationId xmlns:a16="http://schemas.microsoft.com/office/drawing/2014/main" id="{3A357DD6-25C3-3D38-EF71-2AF499663564}"/>
              </a:ext>
            </a:extLst>
          </p:cNvPr>
          <p:cNvSpPr txBox="1"/>
          <p:nvPr/>
        </p:nvSpPr>
        <p:spPr>
          <a:xfrm>
            <a:off x="2194932" y="2441237"/>
            <a:ext cx="1017658" cy="461665"/>
          </a:xfrm>
          <a:prstGeom prst="rect">
            <a:avLst/>
          </a:prstGeom>
          <a:noFill/>
        </p:spPr>
        <p:txBody>
          <a:bodyPr wrap="square" rtlCol="0">
            <a:spAutoFit/>
          </a:bodyPr>
          <a:lstStyle/>
          <a:p>
            <a:r>
              <a:rPr lang="en-US" sz="1200" b="1">
                <a:solidFill>
                  <a:srgbClr val="4D3C35"/>
                </a:solidFill>
              </a:rPr>
              <a:t>9x better than juice</a:t>
            </a:r>
            <a:endParaRPr lang="en-CH" sz="1200" b="1">
              <a:solidFill>
                <a:srgbClr val="4D3C35"/>
              </a:solidFill>
            </a:endParaRPr>
          </a:p>
        </p:txBody>
      </p:sp>
      <p:sp>
        <p:nvSpPr>
          <p:cNvPr id="27" name="TextBox 26">
            <a:extLst>
              <a:ext uri="{FF2B5EF4-FFF2-40B4-BE49-F238E27FC236}">
                <a16:creationId xmlns:a16="http://schemas.microsoft.com/office/drawing/2014/main" id="{2B357FD7-CE97-FB9B-BEED-E43C8A4B50F8}"/>
              </a:ext>
            </a:extLst>
          </p:cNvPr>
          <p:cNvSpPr txBox="1"/>
          <p:nvPr/>
        </p:nvSpPr>
        <p:spPr>
          <a:xfrm>
            <a:off x="2160397" y="4167870"/>
            <a:ext cx="2054144" cy="461665"/>
          </a:xfrm>
          <a:prstGeom prst="rect">
            <a:avLst/>
          </a:prstGeom>
          <a:noFill/>
        </p:spPr>
        <p:txBody>
          <a:bodyPr wrap="square" rtlCol="0">
            <a:spAutoFit/>
          </a:bodyPr>
          <a:lstStyle/>
          <a:p>
            <a:r>
              <a:rPr lang="en-US" sz="1200" b="1">
                <a:solidFill>
                  <a:srgbClr val="4D3C35"/>
                </a:solidFill>
              </a:rPr>
              <a:t>29x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sp>
        <p:nvSpPr>
          <p:cNvPr id="33" name="TextBox 32">
            <a:extLst>
              <a:ext uri="{FF2B5EF4-FFF2-40B4-BE49-F238E27FC236}">
                <a16:creationId xmlns:a16="http://schemas.microsoft.com/office/drawing/2014/main" id="{CC24EE28-8FCF-0F60-5ACC-F18ED9544608}"/>
              </a:ext>
            </a:extLst>
          </p:cNvPr>
          <p:cNvSpPr txBox="1"/>
          <p:nvPr/>
        </p:nvSpPr>
        <p:spPr>
          <a:xfrm>
            <a:off x="6359210" y="4285026"/>
            <a:ext cx="1017659" cy="461665"/>
          </a:xfrm>
          <a:prstGeom prst="rect">
            <a:avLst/>
          </a:prstGeom>
          <a:noFill/>
        </p:spPr>
        <p:txBody>
          <a:bodyPr wrap="square" rtlCol="0">
            <a:spAutoFit/>
          </a:bodyPr>
          <a:lstStyle/>
          <a:p>
            <a:r>
              <a:rPr lang="en-US" sz="1200" b="1">
                <a:solidFill>
                  <a:srgbClr val="4D3C35"/>
                </a:solidFill>
              </a:rPr>
              <a:t>2.4x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grpSp>
        <p:nvGrpSpPr>
          <p:cNvPr id="42" name="Group 41">
            <a:extLst>
              <a:ext uri="{FF2B5EF4-FFF2-40B4-BE49-F238E27FC236}">
                <a16:creationId xmlns:a16="http://schemas.microsoft.com/office/drawing/2014/main" id="{7DD4078C-F54E-352C-3E45-9751D3505E86}"/>
              </a:ext>
            </a:extLst>
          </p:cNvPr>
          <p:cNvGrpSpPr/>
          <p:nvPr/>
        </p:nvGrpSpPr>
        <p:grpSpPr>
          <a:xfrm flipH="1">
            <a:off x="2267453" y="2035093"/>
            <a:ext cx="1170037" cy="943036"/>
            <a:chOff x="3975980" y="2989451"/>
            <a:chExt cx="507180" cy="962617"/>
          </a:xfrm>
        </p:grpSpPr>
        <p:cxnSp>
          <p:nvCxnSpPr>
            <p:cNvPr id="43" name="Straight Connector 42">
              <a:extLst>
                <a:ext uri="{FF2B5EF4-FFF2-40B4-BE49-F238E27FC236}">
                  <a16:creationId xmlns:a16="http://schemas.microsoft.com/office/drawing/2014/main" id="{CEDDFE0E-5808-F9B7-C224-5ACA3F31EF01}"/>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C10852F-61A0-4BCC-1FD7-59C378874029}"/>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F5215973-4C97-3E8C-BECE-18A864635741}"/>
              </a:ext>
            </a:extLst>
          </p:cNvPr>
          <p:cNvGrpSpPr/>
          <p:nvPr/>
        </p:nvGrpSpPr>
        <p:grpSpPr>
          <a:xfrm flipH="1" flipV="1">
            <a:off x="6440905" y="1591672"/>
            <a:ext cx="1259976" cy="1172457"/>
            <a:chOff x="3975980" y="2989451"/>
            <a:chExt cx="507180" cy="962617"/>
          </a:xfrm>
        </p:grpSpPr>
        <p:cxnSp>
          <p:nvCxnSpPr>
            <p:cNvPr id="46" name="Straight Connector 45">
              <a:extLst>
                <a:ext uri="{FF2B5EF4-FFF2-40B4-BE49-F238E27FC236}">
                  <a16:creationId xmlns:a16="http://schemas.microsoft.com/office/drawing/2014/main" id="{B5E3FB2E-A0D1-F835-6A66-E8AD97727DC3}"/>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2408CFA-20B1-7B27-9ED3-C061AC6C99EA}"/>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AABF0428-B671-9BA2-913A-85B65800CA53}"/>
              </a:ext>
            </a:extLst>
          </p:cNvPr>
          <p:cNvGrpSpPr/>
          <p:nvPr/>
        </p:nvGrpSpPr>
        <p:grpSpPr>
          <a:xfrm flipH="1" flipV="1">
            <a:off x="6429580" y="4167870"/>
            <a:ext cx="1194558" cy="1177628"/>
            <a:chOff x="3975980" y="2989451"/>
            <a:chExt cx="507180" cy="962617"/>
          </a:xfrm>
        </p:grpSpPr>
        <p:cxnSp>
          <p:nvCxnSpPr>
            <p:cNvPr id="49" name="Straight Connector 48">
              <a:extLst>
                <a:ext uri="{FF2B5EF4-FFF2-40B4-BE49-F238E27FC236}">
                  <a16:creationId xmlns:a16="http://schemas.microsoft.com/office/drawing/2014/main" id="{17FDD7C1-E6F9-E391-3601-6A06AB0ED327}"/>
                </a:ext>
              </a:extLst>
            </p:cNvPr>
            <p:cNvCxnSpPr>
              <a:cxnSpLocks/>
            </p:cNvCxnSpPr>
            <p:nvPr/>
          </p:nvCxnSpPr>
          <p:spPr>
            <a:xfrm flipV="1">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AB112E1-FE22-0524-951F-23DA9DFCAB37}"/>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A3F195B3-4155-4175-2858-82D75CF3985D}"/>
              </a:ext>
            </a:extLst>
          </p:cNvPr>
          <p:cNvGrpSpPr/>
          <p:nvPr/>
        </p:nvGrpSpPr>
        <p:grpSpPr>
          <a:xfrm flipH="1" flipV="1">
            <a:off x="2120467" y="4062045"/>
            <a:ext cx="1017662" cy="1546370"/>
            <a:chOff x="3975980" y="2989451"/>
            <a:chExt cx="507180" cy="962617"/>
          </a:xfrm>
        </p:grpSpPr>
        <p:cxnSp>
          <p:nvCxnSpPr>
            <p:cNvPr id="55" name="Straight Connector 54">
              <a:extLst>
                <a:ext uri="{FF2B5EF4-FFF2-40B4-BE49-F238E27FC236}">
                  <a16:creationId xmlns:a16="http://schemas.microsoft.com/office/drawing/2014/main" id="{6CBA5CE5-5443-CD39-023E-0F6E797C416A}"/>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7B404E8-F871-49A4-AEE3-5F85E44E5350}"/>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122502A5-663D-D876-43A4-BFE04C5A55DF}"/>
              </a:ext>
            </a:extLst>
          </p:cNvPr>
          <p:cNvSpPr txBox="1"/>
          <p:nvPr/>
        </p:nvSpPr>
        <p:spPr>
          <a:xfrm>
            <a:off x="8906019" y="1011354"/>
            <a:ext cx="2623415" cy="4950847"/>
          </a:xfrm>
          <a:prstGeom prst="rect">
            <a:avLst/>
          </a:prstGeom>
          <a:solidFill>
            <a:srgbClr val="F5D8B8"/>
          </a:solidFill>
        </p:spPr>
        <p:txBody>
          <a:bodyPr wrap="square" lIns="144000" tIns="144000" rIns="144000" bIns="144000" rtlCol="0" anchor="ctr">
            <a:noAutofit/>
          </a:bodyPr>
          <a:lstStyle/>
          <a:p>
            <a:pPr>
              <a:defRPr/>
            </a:pPr>
            <a:r>
              <a:rPr kumimoji="0" lang="en-US" u="none" strike="noStrike" kern="1200" cap="none" spc="0" normalizeH="0" baseline="0" noProof="0">
                <a:ln>
                  <a:noFill/>
                </a:ln>
                <a:effectLst/>
                <a:uLnTx/>
                <a:uFillTx/>
                <a:latin typeface="DM Sans"/>
              </a:rPr>
              <a:t>EXOVIVE™ LIFT </a:t>
            </a:r>
            <a:r>
              <a:rPr kumimoji="0" lang="en-US" b="1" u="none" strike="noStrike" kern="1200" cap="none" spc="0" normalizeH="0" baseline="0" noProof="0">
                <a:ln>
                  <a:noFill/>
                </a:ln>
                <a:effectLst/>
                <a:uLnTx/>
                <a:uFillTx/>
                <a:latin typeface="DM Sans"/>
              </a:rPr>
              <a:t>significantly </a:t>
            </a:r>
            <a:r>
              <a:rPr lang="en-US" b="1">
                <a:latin typeface="DM Sans"/>
              </a:rPr>
              <a:t>outperforms </a:t>
            </a:r>
            <a:r>
              <a:rPr kumimoji="0" lang="en-US" b="1" u="none" strike="noStrike" kern="1200" cap="none" spc="0" normalizeH="0" baseline="0" noProof="0">
                <a:ln>
                  <a:noFill/>
                </a:ln>
                <a:effectLst/>
                <a:uLnTx/>
                <a:uFillTx/>
                <a:latin typeface="DM Sans"/>
              </a:rPr>
              <a:t>the </a:t>
            </a:r>
            <a:r>
              <a:rPr lang="en-US" b="1">
                <a:latin typeface="DM Sans"/>
              </a:rPr>
              <a:t>corresponding standard fruit mix </a:t>
            </a:r>
            <a:r>
              <a:rPr lang="en-US">
                <a:latin typeface="DM Sans"/>
              </a:rPr>
              <a:t>extract, in all aging end-points.</a:t>
            </a:r>
          </a:p>
          <a:p>
            <a:pPr>
              <a:defRPr/>
            </a:pPr>
            <a:endParaRPr lang="en-US">
              <a:latin typeface="DM Sans" pitchFamily="2" charset="77"/>
            </a:endParaRPr>
          </a:p>
          <a:p>
            <a:pPr>
              <a:defRPr/>
            </a:pPr>
            <a:r>
              <a:rPr lang="en-US" sz="2000" b="1">
                <a:solidFill>
                  <a:srgbClr val="4D3C35"/>
                </a:solidFill>
                <a:latin typeface="DM Sans" pitchFamily="2" charset="77"/>
              </a:rPr>
              <a:t>9x </a:t>
            </a:r>
            <a:r>
              <a:rPr lang="en-US" sz="2000" b="1">
                <a:latin typeface="DM Sans" pitchFamily="2" charset="77"/>
              </a:rPr>
              <a:t>better</a:t>
            </a:r>
            <a:r>
              <a:rPr lang="en-US" sz="2000">
                <a:latin typeface="DM Sans" pitchFamily="2" charset="77"/>
              </a:rPr>
              <a:t> </a:t>
            </a:r>
            <a:r>
              <a:rPr lang="en-US">
                <a:latin typeface="DM Sans" pitchFamily="2" charset="77"/>
              </a:rPr>
              <a:t>wrinkle reduction </a:t>
            </a:r>
          </a:p>
          <a:p>
            <a:pPr>
              <a:defRPr/>
            </a:pPr>
            <a:r>
              <a:rPr lang="en-US" sz="2000" b="1">
                <a:solidFill>
                  <a:srgbClr val="4D3C35"/>
                </a:solidFill>
                <a:latin typeface="DM Sans"/>
              </a:rPr>
              <a:t>3.9x </a:t>
            </a:r>
            <a:r>
              <a:rPr lang="en-US" sz="2000" b="1">
                <a:latin typeface="DM Sans"/>
              </a:rPr>
              <a:t>better</a:t>
            </a:r>
            <a:r>
              <a:rPr lang="en-US" sz="2000">
                <a:latin typeface="DM Sans"/>
              </a:rPr>
              <a:t> </a:t>
            </a:r>
            <a:r>
              <a:rPr kumimoji="0" lang="en-US" u="none" strike="noStrike" kern="1200" cap="none" spc="0" normalizeH="0" baseline="0" noProof="0">
                <a:ln>
                  <a:noFill/>
                </a:ln>
                <a:effectLst/>
                <a:uLnTx/>
                <a:uFillTx/>
                <a:latin typeface="DM Sans"/>
              </a:rPr>
              <a:t>skin elasticity </a:t>
            </a:r>
            <a:endParaRPr lang="en-US" u="none" strike="noStrike" kern="1200" cap="none" spc="0" normalizeH="0" baseline="0" noProof="0">
              <a:ln>
                <a:noFill/>
              </a:ln>
              <a:effectLst/>
              <a:uLnTx/>
              <a:uFillTx/>
              <a:latin typeface="DM Sans"/>
            </a:endParaRPr>
          </a:p>
          <a:p>
            <a:pPr>
              <a:defRPr/>
            </a:pPr>
            <a:r>
              <a:rPr lang="en-US" sz="2000" b="1">
                <a:latin typeface="DM Sans"/>
              </a:rPr>
              <a:t>29x better</a:t>
            </a:r>
            <a:r>
              <a:rPr lang="en-US" sz="2000">
                <a:latin typeface="DM Sans"/>
              </a:rPr>
              <a:t> </a:t>
            </a:r>
            <a:r>
              <a:rPr lang="en-US">
                <a:latin typeface="DM Sans"/>
              </a:rPr>
              <a:t>skin plumping</a:t>
            </a:r>
          </a:p>
          <a:p>
            <a:pPr>
              <a:defRPr/>
            </a:pPr>
            <a:r>
              <a:rPr lang="en-US" sz="2000" b="1">
                <a:latin typeface="DM Sans"/>
              </a:rPr>
              <a:t>2.4x better </a:t>
            </a:r>
            <a:r>
              <a:rPr lang="en-US">
                <a:latin typeface="DM Sans"/>
              </a:rPr>
              <a:t>skin</a:t>
            </a:r>
            <a:r>
              <a:rPr lang="en-US" b="1">
                <a:latin typeface="DM Sans"/>
              </a:rPr>
              <a:t> </a:t>
            </a:r>
            <a:r>
              <a:rPr lang="en-US">
                <a:latin typeface="DM Sans"/>
              </a:rPr>
              <a:t>firmness</a:t>
            </a:r>
          </a:p>
          <a:p>
            <a:pPr>
              <a:defRPr/>
            </a:pPr>
            <a:r>
              <a:rPr kumimoji="0" lang="en-US" u="none" strike="noStrike" kern="1200" cap="none" spc="0" normalizeH="0" baseline="0" noProof="0">
                <a:ln>
                  <a:noFill/>
                </a:ln>
                <a:effectLst/>
                <a:uLnTx/>
                <a:uFillTx/>
                <a:latin typeface="DM Sans" pitchFamily="2" charset="77"/>
              </a:rPr>
              <a:t>after </a:t>
            </a:r>
            <a:r>
              <a:rPr kumimoji="0" lang="en-US" sz="2000" b="1" u="none" strike="noStrike" kern="1200" cap="none" spc="0" normalizeH="0" baseline="0" noProof="0">
                <a:ln>
                  <a:noFill/>
                </a:ln>
                <a:effectLst/>
                <a:uLnTx/>
                <a:uFillTx/>
                <a:latin typeface="DM Sans" pitchFamily="2" charset="77"/>
              </a:rPr>
              <a:t>2 months</a:t>
            </a:r>
            <a:endParaRPr lang="en-US" b="1">
              <a:latin typeface="DM Sans" pitchFamily="2" charset="77"/>
            </a:endParaRPr>
          </a:p>
        </p:txBody>
      </p:sp>
      <p:sp>
        <p:nvSpPr>
          <p:cNvPr id="13" name="TextBox 12">
            <a:extLst>
              <a:ext uri="{FF2B5EF4-FFF2-40B4-BE49-F238E27FC236}">
                <a16:creationId xmlns:a16="http://schemas.microsoft.com/office/drawing/2014/main" id="{38953CB3-39B4-C089-AA0C-D25877D71F19}"/>
              </a:ext>
            </a:extLst>
          </p:cNvPr>
          <p:cNvSpPr txBox="1"/>
          <p:nvPr/>
        </p:nvSpPr>
        <p:spPr>
          <a:xfrm>
            <a:off x="955711" y="5698199"/>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4" name="TextBox 13">
            <a:extLst>
              <a:ext uri="{FF2B5EF4-FFF2-40B4-BE49-F238E27FC236}">
                <a16:creationId xmlns:a16="http://schemas.microsoft.com/office/drawing/2014/main" id="{146AB8C6-DED8-EE39-B174-743C7DF9440E}"/>
              </a:ext>
            </a:extLst>
          </p:cNvPr>
          <p:cNvSpPr txBox="1"/>
          <p:nvPr/>
        </p:nvSpPr>
        <p:spPr>
          <a:xfrm>
            <a:off x="2796719" y="5698199"/>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5" name="TextBox 14">
            <a:extLst>
              <a:ext uri="{FF2B5EF4-FFF2-40B4-BE49-F238E27FC236}">
                <a16:creationId xmlns:a16="http://schemas.microsoft.com/office/drawing/2014/main" id="{20066252-C480-C9A4-F966-C0A9B323D9CB}"/>
              </a:ext>
            </a:extLst>
          </p:cNvPr>
          <p:cNvSpPr txBox="1"/>
          <p:nvPr/>
        </p:nvSpPr>
        <p:spPr>
          <a:xfrm>
            <a:off x="955711" y="3195223"/>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6" name="TextBox 15">
            <a:extLst>
              <a:ext uri="{FF2B5EF4-FFF2-40B4-BE49-F238E27FC236}">
                <a16:creationId xmlns:a16="http://schemas.microsoft.com/office/drawing/2014/main" id="{E978075C-00AA-FD25-C05C-2F020B696BD4}"/>
              </a:ext>
            </a:extLst>
          </p:cNvPr>
          <p:cNvSpPr txBox="1"/>
          <p:nvPr/>
        </p:nvSpPr>
        <p:spPr>
          <a:xfrm>
            <a:off x="2789733" y="3195571"/>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7" name="TextBox 16">
            <a:extLst>
              <a:ext uri="{FF2B5EF4-FFF2-40B4-BE49-F238E27FC236}">
                <a16:creationId xmlns:a16="http://schemas.microsoft.com/office/drawing/2014/main" id="{AF543404-155D-2064-6F4C-00FA0871A74C}"/>
              </a:ext>
            </a:extLst>
          </p:cNvPr>
          <p:cNvSpPr txBox="1"/>
          <p:nvPr/>
        </p:nvSpPr>
        <p:spPr>
          <a:xfrm>
            <a:off x="5140252" y="5698199"/>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8" name="TextBox 17">
            <a:extLst>
              <a:ext uri="{FF2B5EF4-FFF2-40B4-BE49-F238E27FC236}">
                <a16:creationId xmlns:a16="http://schemas.microsoft.com/office/drawing/2014/main" id="{41F2062B-08C9-3F22-8F18-623CFB19AF90}"/>
              </a:ext>
            </a:extLst>
          </p:cNvPr>
          <p:cNvSpPr txBox="1"/>
          <p:nvPr/>
        </p:nvSpPr>
        <p:spPr>
          <a:xfrm>
            <a:off x="6990492" y="5691022"/>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9" name="TextBox 18">
            <a:extLst>
              <a:ext uri="{FF2B5EF4-FFF2-40B4-BE49-F238E27FC236}">
                <a16:creationId xmlns:a16="http://schemas.microsoft.com/office/drawing/2014/main" id="{64C07799-F3FD-DB8D-876F-466E5AA5B357}"/>
              </a:ext>
            </a:extLst>
          </p:cNvPr>
          <p:cNvSpPr txBox="1"/>
          <p:nvPr/>
        </p:nvSpPr>
        <p:spPr>
          <a:xfrm>
            <a:off x="5140252" y="3195223"/>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20" name="TextBox 19">
            <a:extLst>
              <a:ext uri="{FF2B5EF4-FFF2-40B4-BE49-F238E27FC236}">
                <a16:creationId xmlns:a16="http://schemas.microsoft.com/office/drawing/2014/main" id="{EEC155DF-B8AC-475D-65B2-0BDECF5AEF6A}"/>
              </a:ext>
            </a:extLst>
          </p:cNvPr>
          <p:cNvSpPr txBox="1"/>
          <p:nvPr/>
        </p:nvSpPr>
        <p:spPr>
          <a:xfrm>
            <a:off x="7071048" y="3181144"/>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4" name="TextBox 3">
            <a:extLst>
              <a:ext uri="{FF2B5EF4-FFF2-40B4-BE49-F238E27FC236}">
                <a16:creationId xmlns:a16="http://schemas.microsoft.com/office/drawing/2014/main" id="{1129757B-002F-DC21-C121-C6D9EA6F6224}"/>
              </a:ext>
            </a:extLst>
          </p:cNvPr>
          <p:cNvSpPr txBox="1"/>
          <p:nvPr/>
        </p:nvSpPr>
        <p:spPr>
          <a:xfrm>
            <a:off x="223934" y="6001262"/>
            <a:ext cx="3645374" cy="215444"/>
          </a:xfrm>
          <a:prstGeom prst="rect">
            <a:avLst/>
          </a:prstGeom>
          <a:noFill/>
        </p:spPr>
        <p:txBody>
          <a:bodyPr wrap="square" rtlCol="0">
            <a:spAutoFit/>
          </a:bodyPr>
          <a:lstStyle/>
          <a:p>
            <a:r>
              <a:rPr lang="en-US" sz="800"/>
              <a:t>Fruit juice at the same concentration as EXOVIVE™ LIFT: 0.026%</a:t>
            </a:r>
            <a:endParaRPr lang="en-CH" sz="800"/>
          </a:p>
        </p:txBody>
      </p:sp>
      <p:pic>
        <p:nvPicPr>
          <p:cNvPr id="11" name="Picture 10">
            <a:extLst>
              <a:ext uri="{FF2B5EF4-FFF2-40B4-BE49-F238E27FC236}">
                <a16:creationId xmlns:a16="http://schemas.microsoft.com/office/drawing/2014/main" id="{C6D34225-C1D9-2422-143A-899A1B072D0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5" name="TextBox 34">
            <a:extLst>
              <a:ext uri="{FF2B5EF4-FFF2-40B4-BE49-F238E27FC236}">
                <a16:creationId xmlns:a16="http://schemas.microsoft.com/office/drawing/2014/main" id="{ACE0575A-7312-C5B2-8487-2ACEEB9FEEAA}"/>
              </a:ext>
            </a:extLst>
          </p:cNvPr>
          <p:cNvSpPr txBox="1"/>
          <p:nvPr/>
        </p:nvSpPr>
        <p:spPr>
          <a:xfrm>
            <a:off x="4248831" y="6017214"/>
            <a:ext cx="289838" cy="381967"/>
          </a:xfrm>
          <a:prstGeom prst="rect">
            <a:avLst/>
          </a:prstGeom>
          <a:solidFill>
            <a:srgbClr val="F0F0F0"/>
          </a:solidFill>
        </p:spPr>
        <p:txBody>
          <a:bodyPr wrap="square" rtlCol="0">
            <a:spAutoFit/>
          </a:bodyPr>
          <a:lstStyle/>
          <a:p>
            <a:endParaRPr lang="en-CH"/>
          </a:p>
        </p:txBody>
      </p:sp>
      <p:pic>
        <p:nvPicPr>
          <p:cNvPr id="28" name="Picture 27">
            <a:extLst>
              <a:ext uri="{FF2B5EF4-FFF2-40B4-BE49-F238E27FC236}">
                <a16:creationId xmlns:a16="http://schemas.microsoft.com/office/drawing/2014/main" id="{CA85D48F-5CF7-DA81-7DF5-39BAA6AEC1EF}"/>
              </a:ext>
            </a:extLst>
          </p:cNvPr>
          <p:cNvPicPr>
            <a:picLocks noChangeAspect="1"/>
          </p:cNvPicPr>
          <p:nvPr/>
        </p:nvPicPr>
        <p:blipFill>
          <a:blip r:embed="rId7"/>
          <a:stretch>
            <a:fillRect/>
          </a:stretch>
        </p:blipFill>
        <p:spPr>
          <a:xfrm>
            <a:off x="4368964" y="6235330"/>
            <a:ext cx="142895" cy="152421"/>
          </a:xfrm>
          <a:prstGeom prst="rect">
            <a:avLst/>
          </a:prstGeom>
        </p:spPr>
      </p:pic>
      <p:pic>
        <p:nvPicPr>
          <p:cNvPr id="30" name="Picture 29">
            <a:extLst>
              <a:ext uri="{FF2B5EF4-FFF2-40B4-BE49-F238E27FC236}">
                <a16:creationId xmlns:a16="http://schemas.microsoft.com/office/drawing/2014/main" id="{C31BB55D-8E61-E3E5-67BA-42C8F3BB1283}"/>
              </a:ext>
            </a:extLst>
          </p:cNvPr>
          <p:cNvPicPr>
            <a:picLocks noChangeAspect="1"/>
          </p:cNvPicPr>
          <p:nvPr/>
        </p:nvPicPr>
        <p:blipFill>
          <a:blip r:embed="rId8"/>
          <a:stretch>
            <a:fillRect/>
          </a:stretch>
        </p:blipFill>
        <p:spPr>
          <a:xfrm>
            <a:off x="4394906" y="6017104"/>
            <a:ext cx="105523" cy="152421"/>
          </a:xfrm>
          <a:prstGeom prst="rect">
            <a:avLst/>
          </a:prstGeom>
        </p:spPr>
      </p:pic>
      <p:pic>
        <p:nvPicPr>
          <p:cNvPr id="34" name="Picture 33">
            <a:extLst>
              <a:ext uri="{FF2B5EF4-FFF2-40B4-BE49-F238E27FC236}">
                <a16:creationId xmlns:a16="http://schemas.microsoft.com/office/drawing/2014/main" id="{EE4FA927-68C6-64C6-12D9-3C19C1DF2B5B}"/>
              </a:ext>
            </a:extLst>
          </p:cNvPr>
          <p:cNvPicPr>
            <a:picLocks noChangeAspect="1"/>
          </p:cNvPicPr>
          <p:nvPr/>
        </p:nvPicPr>
        <p:blipFill>
          <a:blip r:embed="rId9" cstate="screen">
            <a:extLst>
              <a:ext uri="{28A0092B-C50C-407E-A947-70E740481C1C}">
                <a14:useLocalDpi xmlns:a14="http://schemas.microsoft.com/office/drawing/2010/main"/>
              </a:ext>
            </a:extLst>
          </a:blip>
          <a:srcRect l="34658" b="8674"/>
          <a:stretch>
            <a:fillRect/>
          </a:stretch>
        </p:blipFill>
        <p:spPr>
          <a:xfrm>
            <a:off x="4519258" y="5942460"/>
            <a:ext cx="506769" cy="548491"/>
          </a:xfrm>
          <a:prstGeom prst="rect">
            <a:avLst/>
          </a:prstGeom>
        </p:spPr>
      </p:pic>
    </p:spTree>
    <p:extLst>
      <p:ext uri="{BB962C8B-B14F-4D97-AF65-F5344CB8AC3E}">
        <p14:creationId xmlns:p14="http://schemas.microsoft.com/office/powerpoint/2010/main" val="3979880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2AF1AC-A84F-1816-1864-7E953E7A5AF6}"/>
              </a:ext>
            </a:extLst>
          </p:cNvPr>
          <p:cNvSpPr>
            <a:spLocks noGrp="1"/>
          </p:cNvSpPr>
          <p:nvPr>
            <p:ph type="sldNum" sz="quarter" idx="10"/>
          </p:nvPr>
        </p:nvSpPr>
        <p:spPr/>
        <p:txBody>
          <a:bodyPr/>
          <a:lstStyle/>
          <a:p>
            <a:fld id="{5BA3E189-2F3A-42E5-B572-3520703B6186}" type="slidenum">
              <a:rPr lang="en-GB" smtClean="0"/>
              <a:pPr/>
              <a:t>39</a:t>
            </a:fld>
            <a:endParaRPr lang="en-GB"/>
          </a:p>
        </p:txBody>
      </p:sp>
      <p:sp>
        <p:nvSpPr>
          <p:cNvPr id="8" name="Title 7">
            <a:extLst>
              <a:ext uri="{FF2B5EF4-FFF2-40B4-BE49-F238E27FC236}">
                <a16:creationId xmlns:a16="http://schemas.microsoft.com/office/drawing/2014/main" id="{8FA27001-534E-25DE-6925-6ABB7CA00800}"/>
              </a:ext>
            </a:extLst>
          </p:cNvPr>
          <p:cNvSpPr>
            <a:spLocks noGrp="1"/>
          </p:cNvSpPr>
          <p:nvPr>
            <p:ph type="title"/>
          </p:nvPr>
        </p:nvSpPr>
        <p:spPr/>
        <p:txBody>
          <a:bodyPr/>
          <a:lstStyle/>
          <a:p>
            <a:r>
              <a:rPr lang="en-US"/>
              <a:t>More than 200 proteins significantly modulated by EXOVIVE™ LIFT</a:t>
            </a:r>
            <a:endParaRPr lang="en-CH"/>
          </a:p>
        </p:txBody>
      </p:sp>
      <p:sp>
        <p:nvSpPr>
          <p:cNvPr id="9" name="Content Placeholder 8">
            <a:extLst>
              <a:ext uri="{FF2B5EF4-FFF2-40B4-BE49-F238E27FC236}">
                <a16:creationId xmlns:a16="http://schemas.microsoft.com/office/drawing/2014/main" id="{D9CBAD8A-5C2E-4C54-5556-5D972FE3E451}"/>
              </a:ext>
            </a:extLst>
          </p:cNvPr>
          <p:cNvSpPr>
            <a:spLocks noGrp="1"/>
          </p:cNvSpPr>
          <p:nvPr>
            <p:ph idx="1"/>
          </p:nvPr>
        </p:nvSpPr>
        <p:spPr/>
        <p:txBody>
          <a:bodyPr/>
          <a:lstStyle/>
          <a:p>
            <a:r>
              <a:rPr lang="en-US"/>
              <a:t>Method of Analysis: Proteomics on tape strips</a:t>
            </a:r>
            <a:endParaRPr lang="en-CH"/>
          </a:p>
        </p:txBody>
      </p:sp>
      <p:sp>
        <p:nvSpPr>
          <p:cNvPr id="12" name="TextBox 11">
            <a:extLst>
              <a:ext uri="{FF2B5EF4-FFF2-40B4-BE49-F238E27FC236}">
                <a16:creationId xmlns:a16="http://schemas.microsoft.com/office/drawing/2014/main" id="{5F074B71-5E2E-9395-1B0C-B6F41AE4652D}"/>
              </a:ext>
            </a:extLst>
          </p:cNvPr>
          <p:cNvSpPr txBox="1"/>
          <p:nvPr/>
        </p:nvSpPr>
        <p:spPr>
          <a:xfrm>
            <a:off x="191365" y="1101232"/>
            <a:ext cx="10737669" cy="1384995"/>
          </a:xfrm>
          <a:prstGeom prst="rect">
            <a:avLst/>
          </a:prstGeom>
          <a:noFill/>
        </p:spPr>
        <p:txBody>
          <a:bodyPr wrap="square">
            <a:spAutoFit/>
          </a:bodyPr>
          <a:lstStyle/>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240 skin tape-strips samples</a:t>
            </a:r>
            <a:r>
              <a:rPr lang="en-US" sz="1400">
                <a:solidFill>
                  <a:schemeClr val="accent6">
                    <a:lumMod val="75000"/>
                  </a:schemeClr>
                </a:solidFill>
                <a:ea typeface="Aptos" panose="020B0004020202020204" pitchFamily="34" charset="0"/>
                <a:cs typeface="Times New Roman" panose="02020603050405020304" pitchFamily="18" charset="0"/>
              </a:rPr>
              <a:t> on</a:t>
            </a:r>
            <a:r>
              <a:rPr lang="en-US" sz="1400">
                <a:effectLst/>
                <a:ea typeface="Aptos" panose="020B0004020202020204" pitchFamily="34" charset="0"/>
                <a:cs typeface="Times New Roman" panose="02020603050405020304" pitchFamily="18" charset="0"/>
              </a:rPr>
              <a:t> 12 patients, 5 tape-strips were collected from each cheek (exosome-based treatment, and placebo) at two time points (Baseline and 8 weeks). The first tape-strip from each condition was not analyzed.</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2943 human proteins </a:t>
            </a:r>
            <a:r>
              <a:rPr lang="en-US" sz="1400">
                <a:effectLst/>
                <a:ea typeface="Aptos" panose="020B0004020202020204" pitchFamily="34" charset="0"/>
                <a:cs typeface="Times New Roman" panose="02020603050405020304" pitchFamily="18" charset="0"/>
              </a:rPr>
              <a:t>were identified in all samples combined. </a:t>
            </a:r>
          </a:p>
          <a:p>
            <a:pPr>
              <a:buNone/>
            </a:pPr>
            <a:r>
              <a:rPr lang="en-US" sz="1400">
                <a:ea typeface="Aptos" panose="020B0004020202020204" pitchFamily="34" charset="0"/>
                <a:cs typeface="Times New Roman" panose="02020603050405020304" pitchFamily="18" charset="0"/>
              </a:rPr>
              <a:t>We compared first significant changes happening during the 2-month study for each placebo and EXOVIVE™ LIFT, and then we compare these 2 results and took the proteins significantly </a:t>
            </a:r>
            <a:r>
              <a:rPr lang="en-US" sz="1400">
                <a:effectLst/>
                <a:ea typeface="Aptos" panose="020B0004020202020204" pitchFamily="34" charset="0"/>
                <a:cs typeface="Times New Roman" panose="02020603050405020304" pitchFamily="18" charset="0"/>
              </a:rPr>
              <a:t>over- or under-abundant (fold changes ≥ 2 or ≤ 0.5):</a:t>
            </a:r>
            <a:endParaRPr lang="en-CH" sz="1400">
              <a:solidFill>
                <a:schemeClr val="accent6">
                  <a:lumMod val="75000"/>
                </a:schemeClr>
              </a:solidFill>
              <a:effectLst/>
              <a:ea typeface="Aptos" panose="020B000402020202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EA90C97E-A298-80A7-9911-F331125F6A2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4" name="TextBox 3">
            <a:extLst>
              <a:ext uri="{FF2B5EF4-FFF2-40B4-BE49-F238E27FC236}">
                <a16:creationId xmlns:a16="http://schemas.microsoft.com/office/drawing/2014/main" id="{07ED9DD7-89C7-03FE-3F37-C7CAD8C81C76}"/>
              </a:ext>
            </a:extLst>
          </p:cNvPr>
          <p:cNvSpPr txBox="1"/>
          <p:nvPr/>
        </p:nvSpPr>
        <p:spPr>
          <a:xfrm>
            <a:off x="254279" y="5326204"/>
            <a:ext cx="10940368" cy="677108"/>
          </a:xfrm>
          <a:prstGeom prst="rect">
            <a:avLst/>
          </a:prstGeom>
          <a:noFill/>
        </p:spPr>
        <p:txBody>
          <a:bodyPr wrap="square">
            <a:spAutoFit/>
          </a:bodyPr>
          <a:lstStyle/>
          <a:p>
            <a:pPr>
              <a:buNone/>
            </a:pPr>
            <a:r>
              <a:rPr lang="en-US" sz="1000">
                <a:effectLst/>
                <a:ea typeface="Aptos" panose="020B0004020202020204" pitchFamily="34" charset="0"/>
                <a:cs typeface="Times New Roman" panose="02020603050405020304" pitchFamily="18" charset="0"/>
              </a:rPr>
              <a:t>An LC-MS/MS instrument continuously analyses the fractions of a nano-HPLC separation of peptides resulting from the enzymatic digestion of a protein extract.</a:t>
            </a:r>
            <a:endParaRPr lang="en-CH" sz="1000">
              <a:effectLst/>
              <a:ea typeface="Aptos" panose="020B0004020202020204" pitchFamily="34" charset="0"/>
              <a:cs typeface="Times New Roman" panose="02020603050405020304" pitchFamily="18" charset="0"/>
            </a:endParaRPr>
          </a:p>
          <a:p>
            <a:pPr>
              <a:buNone/>
            </a:pPr>
            <a:r>
              <a:rPr lang="en-US" sz="1000">
                <a:effectLst/>
                <a:ea typeface="Aptos" panose="020B0004020202020204" pitchFamily="34" charset="0"/>
                <a:cs typeface="Times New Roman" panose="02020603050405020304" pitchFamily="18" charset="0"/>
              </a:rPr>
              <a:t>Protein Identification Data were processed with Proteome Discoverer 3.0. Proteins were identified by SEQUEST-HT search algorithm, comparing acquired MS/MS spectra to theoretical MS/MS peptide spectra derived in silico from a database of protein sequences</a:t>
            </a:r>
            <a:r>
              <a:rPr lang="en-US" sz="1800">
                <a:effectLst/>
                <a:ea typeface="Aptos" panose="020B0004020202020204" pitchFamily="34" charset="0"/>
                <a:cs typeface="Times New Roman" panose="02020603050405020304" pitchFamily="18" charset="0"/>
              </a:rPr>
              <a:t>. </a:t>
            </a:r>
          </a:p>
        </p:txBody>
      </p:sp>
      <p:pic>
        <p:nvPicPr>
          <p:cNvPr id="6" name="Picture 5">
            <a:extLst>
              <a:ext uri="{FF2B5EF4-FFF2-40B4-BE49-F238E27FC236}">
                <a16:creationId xmlns:a16="http://schemas.microsoft.com/office/drawing/2014/main" id="{83BC97A2-4254-0FD6-7EF4-8C21B2310A89}"/>
              </a:ext>
            </a:extLst>
          </p:cNvPr>
          <p:cNvPicPr>
            <a:picLocks noChangeAspect="1"/>
          </p:cNvPicPr>
          <p:nvPr/>
        </p:nvPicPr>
        <p:blipFill>
          <a:blip r:embed="rId3"/>
          <a:stretch>
            <a:fillRect/>
          </a:stretch>
        </p:blipFill>
        <p:spPr>
          <a:xfrm>
            <a:off x="1569162" y="2920824"/>
            <a:ext cx="3801005" cy="2019582"/>
          </a:xfrm>
          <a:prstGeom prst="rect">
            <a:avLst/>
          </a:prstGeom>
        </p:spPr>
      </p:pic>
      <p:sp>
        <p:nvSpPr>
          <p:cNvPr id="15" name="TextBox 14">
            <a:extLst>
              <a:ext uri="{FF2B5EF4-FFF2-40B4-BE49-F238E27FC236}">
                <a16:creationId xmlns:a16="http://schemas.microsoft.com/office/drawing/2014/main" id="{FBF62F74-2D1D-A433-870C-9FCBDC55CE73}"/>
              </a:ext>
            </a:extLst>
          </p:cNvPr>
          <p:cNvSpPr txBox="1"/>
          <p:nvPr/>
        </p:nvSpPr>
        <p:spPr>
          <a:xfrm>
            <a:off x="1156747" y="4894691"/>
            <a:ext cx="3942665" cy="276999"/>
          </a:xfrm>
          <a:prstGeom prst="rect">
            <a:avLst/>
          </a:prstGeom>
          <a:noFill/>
        </p:spPr>
        <p:txBody>
          <a:bodyPr wrap="square" rtlCol="0">
            <a:spAutoFit/>
          </a:bodyPr>
          <a:lstStyle/>
          <a:p>
            <a:r>
              <a:rPr lang="en-US" sz="1200"/>
              <a:t>EXOVIVE™ LIFT changes after 2 months vs Placebo</a:t>
            </a:r>
            <a:endParaRPr lang="en-CH" sz="1200"/>
          </a:p>
        </p:txBody>
      </p:sp>
      <p:pic>
        <p:nvPicPr>
          <p:cNvPr id="18" name="Picture 17">
            <a:extLst>
              <a:ext uri="{FF2B5EF4-FFF2-40B4-BE49-F238E27FC236}">
                <a16:creationId xmlns:a16="http://schemas.microsoft.com/office/drawing/2014/main" id="{B629A8B0-DCB5-63F5-3296-662CC535FDD6}"/>
              </a:ext>
            </a:extLst>
          </p:cNvPr>
          <p:cNvPicPr>
            <a:picLocks noChangeAspect="1"/>
          </p:cNvPicPr>
          <p:nvPr/>
        </p:nvPicPr>
        <p:blipFill>
          <a:blip r:embed="rId4"/>
          <a:stretch>
            <a:fillRect/>
          </a:stretch>
        </p:blipFill>
        <p:spPr>
          <a:xfrm>
            <a:off x="6594614" y="3268223"/>
            <a:ext cx="3501364" cy="1400999"/>
          </a:xfrm>
          <a:prstGeom prst="rect">
            <a:avLst/>
          </a:prstGeom>
        </p:spPr>
      </p:pic>
    </p:spTree>
    <p:extLst>
      <p:ext uri="{BB962C8B-B14F-4D97-AF65-F5344CB8AC3E}">
        <p14:creationId xmlns:p14="http://schemas.microsoft.com/office/powerpoint/2010/main" val="1798013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5E781-9B93-003B-47A0-1F3B811878B9}"/>
            </a:ext>
          </a:extLst>
        </p:cNvPr>
        <p:cNvGrpSpPr/>
        <p:nvPr/>
      </p:nvGrpSpPr>
      <p:grpSpPr>
        <a:xfrm>
          <a:off x="0" y="0"/>
          <a:ext cx="0" cy="0"/>
          <a:chOff x="0" y="0"/>
          <a:chExt cx="0" cy="0"/>
        </a:xfrm>
      </p:grpSpPr>
      <p:sp>
        <p:nvSpPr>
          <p:cNvPr id="48" name="Text 0">
            <a:extLst>
              <a:ext uri="{FF2B5EF4-FFF2-40B4-BE49-F238E27FC236}">
                <a16:creationId xmlns:a16="http://schemas.microsoft.com/office/drawing/2014/main" id="{1BAB35CC-3055-ADD4-2CB3-D38435D628AF}"/>
              </a:ext>
            </a:extLst>
          </p:cNvPr>
          <p:cNvSpPr/>
          <p:nvPr/>
        </p:nvSpPr>
        <p:spPr>
          <a:xfrm>
            <a:off x="277281" y="271054"/>
            <a:ext cx="9346779" cy="56613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80" normalizeH="0" baseline="0" noProof="0" dirty="0">
                <a:ln>
                  <a:noFill/>
                </a:ln>
                <a:solidFill>
                  <a:srgbClr val="000000"/>
                </a:solidFill>
                <a:effectLst/>
                <a:uLnTx/>
                <a:uFillTx/>
                <a:latin typeface="DM Sans" pitchFamily="34" charset="0"/>
                <a:ea typeface="DM Sans" pitchFamily="34" charset="-122"/>
                <a:cs typeface="DM Sans" pitchFamily="34" charset="-120"/>
              </a:rPr>
              <a:t>1- New way to assess proteomics – Mode of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80" normalizeH="0" baseline="0" noProof="0" dirty="0">
                <a:ln>
                  <a:noFill/>
                </a:ln>
                <a:solidFill>
                  <a:srgbClr val="000000"/>
                </a:solidFill>
                <a:effectLst/>
                <a:uLnTx/>
                <a:uFillTx/>
                <a:latin typeface="DM Sans" pitchFamily="34" charset="0"/>
                <a:ea typeface="DM Sans" pitchFamily="34" charset="-122"/>
                <a:cs typeface="DM Sans" pitchFamily="34" charset="-120"/>
              </a:rPr>
              <a:t>Connection of clinical phenotype with molecular mode of action</a:t>
            </a:r>
            <a:endParaRPr kumimoji="0" lang="en-US" sz="2400" b="1" i="0" u="none" strike="noStrike" kern="1200" cap="none" spc="0" normalizeH="0" baseline="0" noProof="0" dirty="0">
              <a:ln>
                <a:noFill/>
              </a:ln>
              <a:solidFill>
                <a:srgbClr val="000000"/>
              </a:solidFill>
              <a:effectLst/>
              <a:uLnTx/>
              <a:uFillTx/>
              <a:latin typeface="DM Sans"/>
              <a:ea typeface="+mn-ea"/>
              <a:cs typeface="+mn-cs"/>
            </a:endParaRPr>
          </a:p>
        </p:txBody>
      </p:sp>
      <p:sp>
        <p:nvSpPr>
          <p:cNvPr id="73" name="Slide Number Placeholder 1">
            <a:extLst>
              <a:ext uri="{FF2B5EF4-FFF2-40B4-BE49-F238E27FC236}">
                <a16:creationId xmlns:a16="http://schemas.microsoft.com/office/drawing/2014/main" id="{7BF832CA-9F41-610F-1CC2-553693CDC316}"/>
              </a:ext>
            </a:extLst>
          </p:cNvPr>
          <p:cNvSpPr txBox="1">
            <a:spLocks/>
          </p:cNvSpPr>
          <p:nvPr/>
        </p:nvSpPr>
        <p:spPr>
          <a:xfrm>
            <a:off x="277281" y="6367084"/>
            <a:ext cx="1040625" cy="24622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4" name="Rectangle 3">
            <a:extLst>
              <a:ext uri="{FF2B5EF4-FFF2-40B4-BE49-F238E27FC236}">
                <a16:creationId xmlns:a16="http://schemas.microsoft.com/office/drawing/2014/main" id="{FF5F9999-A7B4-79DF-D266-6904576FC52C}"/>
              </a:ext>
            </a:extLst>
          </p:cNvPr>
          <p:cNvSpPr/>
          <p:nvPr/>
        </p:nvSpPr>
        <p:spPr>
          <a:xfrm>
            <a:off x="253995" y="1865366"/>
            <a:ext cx="1548028" cy="1107840"/>
          </a:xfrm>
          <a:prstGeom prst="rect">
            <a:avLst/>
          </a:prstGeom>
          <a:solidFill>
            <a:srgbClr val="F08B1F"/>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DM Sans Medium" pitchFamily="2" charset="0"/>
                <a:ea typeface="+mn-ea"/>
                <a:cs typeface="+mn-cs"/>
              </a:rPr>
              <a:t>Proteomics</a:t>
            </a:r>
          </a:p>
        </p:txBody>
      </p:sp>
      <p:sp>
        <p:nvSpPr>
          <p:cNvPr id="11" name="Rectangle 10">
            <a:extLst>
              <a:ext uri="{FF2B5EF4-FFF2-40B4-BE49-F238E27FC236}">
                <a16:creationId xmlns:a16="http://schemas.microsoft.com/office/drawing/2014/main" id="{A30FAB66-C3CA-752F-96EB-617749DBCF6B}"/>
              </a:ext>
            </a:extLst>
          </p:cNvPr>
          <p:cNvSpPr/>
          <p:nvPr/>
        </p:nvSpPr>
        <p:spPr>
          <a:xfrm>
            <a:off x="9132918" y="1802728"/>
            <a:ext cx="1665762" cy="1208543"/>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Selection of key proteins and related genes</a:t>
            </a:r>
          </a:p>
        </p:txBody>
      </p:sp>
      <p:sp>
        <p:nvSpPr>
          <p:cNvPr id="13" name="Rectangle 12">
            <a:extLst>
              <a:ext uri="{FF2B5EF4-FFF2-40B4-BE49-F238E27FC236}">
                <a16:creationId xmlns:a16="http://schemas.microsoft.com/office/drawing/2014/main" id="{9ECA7517-CE25-58E7-93C7-4F26CA0C0CDD}"/>
              </a:ext>
            </a:extLst>
          </p:cNvPr>
          <p:cNvSpPr/>
          <p:nvPr/>
        </p:nvSpPr>
        <p:spPr>
          <a:xfrm>
            <a:off x="2951396" y="1831669"/>
            <a:ext cx="1940971" cy="1164327"/>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Proteins associated with wrinkle change by EXOVIVE™ LIFT*</a:t>
            </a:r>
          </a:p>
        </p:txBody>
      </p:sp>
      <p:cxnSp>
        <p:nvCxnSpPr>
          <p:cNvPr id="14" name="Straight Arrow Connector 13">
            <a:extLst>
              <a:ext uri="{FF2B5EF4-FFF2-40B4-BE49-F238E27FC236}">
                <a16:creationId xmlns:a16="http://schemas.microsoft.com/office/drawing/2014/main" id="{4F2D289B-4028-0964-3950-F4E59662D2DA}"/>
              </a:ext>
            </a:extLst>
          </p:cNvPr>
          <p:cNvCxnSpPr>
            <a:cxnSpLocks/>
            <a:stCxn id="13" idx="3"/>
            <a:endCxn id="18" idx="1"/>
          </p:cNvCxnSpPr>
          <p:nvPr/>
        </p:nvCxnSpPr>
        <p:spPr>
          <a:xfrm flipV="1">
            <a:off x="4892367" y="2412124"/>
            <a:ext cx="1537720" cy="1709"/>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07FB28D-0363-2099-4BF5-98B113C04BBC}"/>
              </a:ext>
            </a:extLst>
          </p:cNvPr>
          <p:cNvSpPr txBox="1"/>
          <p:nvPr/>
        </p:nvSpPr>
        <p:spPr>
          <a:xfrm>
            <a:off x="5195142" y="1531587"/>
            <a:ext cx="978851" cy="600164"/>
          </a:xfrm>
          <a:prstGeom prst="rect">
            <a:avLst/>
          </a:prstGeom>
          <a:solidFill>
            <a:srgbClr val="D34252"/>
          </a:solidFill>
          <a:ln w="28575">
            <a:solidFill>
              <a:srgbClr val="D3425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DM Sans"/>
                <a:ea typeface="+mn-ea"/>
                <a:cs typeface="+mn-cs"/>
              </a:rPr>
              <a:t>Screening of Biological Pathways</a:t>
            </a:r>
          </a:p>
        </p:txBody>
      </p:sp>
      <p:cxnSp>
        <p:nvCxnSpPr>
          <p:cNvPr id="17" name="Straight Arrow Connector 16">
            <a:extLst>
              <a:ext uri="{FF2B5EF4-FFF2-40B4-BE49-F238E27FC236}">
                <a16:creationId xmlns:a16="http://schemas.microsoft.com/office/drawing/2014/main" id="{A5EE9F58-BE9D-1BBE-5647-0A361E95FD69}"/>
              </a:ext>
            </a:extLst>
          </p:cNvPr>
          <p:cNvCxnSpPr>
            <a:cxnSpLocks/>
            <a:stCxn id="4" idx="3"/>
            <a:endCxn id="13" idx="1"/>
          </p:cNvCxnSpPr>
          <p:nvPr/>
        </p:nvCxnSpPr>
        <p:spPr>
          <a:xfrm flipV="1">
            <a:off x="1802023" y="2413833"/>
            <a:ext cx="1149373" cy="5453"/>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2D3989D-115A-F288-F494-65ACBF4F278A}"/>
              </a:ext>
            </a:extLst>
          </p:cNvPr>
          <p:cNvSpPr/>
          <p:nvPr/>
        </p:nvSpPr>
        <p:spPr>
          <a:xfrm>
            <a:off x="6430087" y="1802728"/>
            <a:ext cx="1501456" cy="1218791"/>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Selection     of key biological pathways</a:t>
            </a:r>
          </a:p>
        </p:txBody>
      </p:sp>
      <p:sp>
        <p:nvSpPr>
          <p:cNvPr id="19" name="TextBox 18">
            <a:extLst>
              <a:ext uri="{FF2B5EF4-FFF2-40B4-BE49-F238E27FC236}">
                <a16:creationId xmlns:a16="http://schemas.microsoft.com/office/drawing/2014/main" id="{64E99123-E94D-A119-14FE-B9B39B19BD7F}"/>
              </a:ext>
            </a:extLst>
          </p:cNvPr>
          <p:cNvSpPr txBox="1"/>
          <p:nvPr/>
        </p:nvSpPr>
        <p:spPr>
          <a:xfrm>
            <a:off x="277282" y="2919148"/>
            <a:ext cx="15480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On tape strips from clinical study</a:t>
            </a:r>
          </a:p>
        </p:txBody>
      </p:sp>
      <p:sp>
        <p:nvSpPr>
          <p:cNvPr id="20" name="TextBox 19">
            <a:extLst>
              <a:ext uri="{FF2B5EF4-FFF2-40B4-BE49-F238E27FC236}">
                <a16:creationId xmlns:a16="http://schemas.microsoft.com/office/drawing/2014/main" id="{241C2847-4109-A533-E756-32740B08984E}"/>
              </a:ext>
            </a:extLst>
          </p:cNvPr>
          <p:cNvSpPr txBox="1"/>
          <p:nvPr/>
        </p:nvSpPr>
        <p:spPr>
          <a:xfrm>
            <a:off x="2261940" y="4080141"/>
            <a:ext cx="7061350" cy="584712"/>
          </a:xfrm>
          <a:prstGeom prst="rect">
            <a:avLst/>
          </a:prstGeom>
          <a:solidFill>
            <a:srgbClr val="F0F0F0"/>
          </a:solidFill>
        </p:spPr>
        <p:txBody>
          <a:bodyPr wrap="square">
            <a:spAutoFit/>
          </a:bodyPr>
          <a:lstStyle/>
          <a:p>
            <a:pPr marL="0" marR="0" lvl="0" indent="0" algn="ctr" defTabSz="914400" rtl="0" eaLnBrk="1" fontAlgn="auto" latinLnBrk="0" hangingPunct="1">
              <a:lnSpc>
                <a:spcPts val="1875"/>
              </a:lnSpc>
              <a:spcBef>
                <a:spcPts val="0"/>
              </a:spcBef>
              <a:spcAft>
                <a:spcPts val="0"/>
              </a:spcAft>
              <a:buClrTx/>
              <a:buSzTx/>
              <a:buFontTx/>
              <a:buNone/>
              <a:tabLst/>
              <a:defRPr/>
            </a:pPr>
            <a:r>
              <a:rPr kumimoji="0" lang="en-GB" sz="1800" b="0" i="0" u="none" strike="noStrike" kern="0" cap="none" spc="-16" normalizeH="0" baseline="0" noProof="0" dirty="0">
                <a:ln>
                  <a:noFill/>
                </a:ln>
                <a:solidFill>
                  <a:srgbClr val="994F00"/>
                </a:solidFill>
                <a:effectLst/>
                <a:uLnTx/>
                <a:uFillTx/>
                <a:latin typeface="DM Sans" pitchFamily="34" charset="0"/>
                <a:ea typeface="+mn-ea"/>
                <a:cs typeface="+mn-cs"/>
              </a:rPr>
              <a:t>We found out how the improvement of wrinkles by EXOVIVE™ LIFT is correlated to some key biological pathways</a:t>
            </a:r>
          </a:p>
        </p:txBody>
      </p:sp>
      <p:sp>
        <p:nvSpPr>
          <p:cNvPr id="22" name="TextBox 21">
            <a:extLst>
              <a:ext uri="{FF2B5EF4-FFF2-40B4-BE49-F238E27FC236}">
                <a16:creationId xmlns:a16="http://schemas.microsoft.com/office/drawing/2014/main" id="{8E9D81C3-E804-49B0-A27B-8A1E7297FCDD}"/>
              </a:ext>
            </a:extLst>
          </p:cNvPr>
          <p:cNvSpPr txBox="1"/>
          <p:nvPr/>
        </p:nvSpPr>
        <p:spPr>
          <a:xfrm>
            <a:off x="263701" y="6015444"/>
            <a:ext cx="480816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DM Sans"/>
                <a:ea typeface="+mn-ea"/>
                <a:cs typeface="+mn-cs"/>
              </a:rPr>
              <a:t>Based on 12 volunteers having placebo and EXOVIVE™ LIFT on the same face</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23" name="Straight Connector 22">
            <a:extLst>
              <a:ext uri="{FF2B5EF4-FFF2-40B4-BE49-F238E27FC236}">
                <a16:creationId xmlns:a16="http://schemas.microsoft.com/office/drawing/2014/main" id="{CDFA7860-0C0F-D18D-AB47-F4B0A6773F37}"/>
              </a:ext>
            </a:extLst>
          </p:cNvPr>
          <p:cNvCxnSpPr>
            <a:cxnSpLocks/>
            <a:stCxn id="16" idx="2"/>
          </p:cNvCxnSpPr>
          <p:nvPr/>
        </p:nvCxnSpPr>
        <p:spPr>
          <a:xfrm>
            <a:off x="5684568" y="2131751"/>
            <a:ext cx="0" cy="283238"/>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4623D6-834C-94D5-2321-8DB9003B6F13}"/>
              </a:ext>
            </a:extLst>
          </p:cNvPr>
          <p:cNvSpPr txBox="1"/>
          <p:nvPr/>
        </p:nvSpPr>
        <p:spPr>
          <a:xfrm>
            <a:off x="6096000" y="3046654"/>
            <a:ext cx="266604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Pathway = many related proteins</a:t>
            </a:r>
          </a:p>
        </p:txBody>
      </p:sp>
      <p:cxnSp>
        <p:nvCxnSpPr>
          <p:cNvPr id="27" name="Straight Arrow Connector 26">
            <a:extLst>
              <a:ext uri="{FF2B5EF4-FFF2-40B4-BE49-F238E27FC236}">
                <a16:creationId xmlns:a16="http://schemas.microsoft.com/office/drawing/2014/main" id="{FC7EA7C8-D2D5-4EC6-ADFB-BFF519B796CF}"/>
              </a:ext>
            </a:extLst>
          </p:cNvPr>
          <p:cNvCxnSpPr>
            <a:cxnSpLocks/>
            <a:endCxn id="11" idx="1"/>
          </p:cNvCxnSpPr>
          <p:nvPr/>
        </p:nvCxnSpPr>
        <p:spPr>
          <a:xfrm>
            <a:off x="7859658" y="2407000"/>
            <a:ext cx="1273260" cy="0"/>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926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18A8-8ABD-CFC3-FE6E-843AD7B01BEA}"/>
              </a:ext>
            </a:extLst>
          </p:cNvPr>
          <p:cNvSpPr txBox="1">
            <a:spLocks/>
          </p:cNvSpPr>
          <p:nvPr/>
        </p:nvSpPr>
        <p:spPr>
          <a:xfrm>
            <a:off x="302400" y="302400"/>
            <a:ext cx="8165325" cy="351315"/>
          </a:xfrm>
          <a:prstGeom prst="rect">
            <a:avLst/>
          </a:prstGeom>
        </p:spPr>
        <p:txBody>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599"/>
              </a:spcAft>
              <a:buClr>
                <a:srgbClr val="0070C0"/>
              </a:buClr>
              <a:buSzTx/>
              <a:buFontTx/>
              <a:buNone/>
              <a:tabLst/>
              <a:defRPr/>
            </a:pPr>
            <a:r>
              <a:rPr kumimoji="0" lang="en-US" sz="2500" b="1" i="0" u="none" strike="noStrike" kern="1200" cap="none" spc="0" normalizeH="0" baseline="0" noProof="0">
                <a:ln>
                  <a:noFill/>
                </a:ln>
                <a:solidFill>
                  <a:prstClr val="black"/>
                </a:solidFill>
                <a:effectLst/>
                <a:uLnTx/>
                <a:uFillTx/>
                <a:latin typeface="DM Sans"/>
                <a:ea typeface="+mj-ea"/>
                <a:cs typeface="+mj-cs"/>
              </a:rPr>
              <a:t>Correlation between proteins and wrinkles change, both with EXOVIVE™ LIFT</a:t>
            </a:r>
            <a:endParaRPr kumimoji="0" lang="en-US" sz="2500"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pic>
        <p:nvPicPr>
          <p:cNvPr id="4" name="Picture 3">
            <a:extLst>
              <a:ext uri="{FF2B5EF4-FFF2-40B4-BE49-F238E27FC236}">
                <a16:creationId xmlns:a16="http://schemas.microsoft.com/office/drawing/2014/main" id="{2B28BF4F-4A12-B86A-04DE-83EF0B0A816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33521" y="240018"/>
            <a:ext cx="856079" cy="858672"/>
          </a:xfrm>
          <a:prstGeom prst="rect">
            <a:avLst/>
          </a:prstGeom>
        </p:spPr>
      </p:pic>
      <p:sp>
        <p:nvSpPr>
          <p:cNvPr id="6" name="Rectangle 5">
            <a:extLst>
              <a:ext uri="{FF2B5EF4-FFF2-40B4-BE49-F238E27FC236}">
                <a16:creationId xmlns:a16="http://schemas.microsoft.com/office/drawing/2014/main" id="{93637645-CE99-D036-1FBD-0DEE8239013C}"/>
              </a:ext>
            </a:extLst>
          </p:cNvPr>
          <p:cNvSpPr/>
          <p:nvPr/>
        </p:nvSpPr>
        <p:spPr>
          <a:xfrm>
            <a:off x="822712" y="2034309"/>
            <a:ext cx="6096000" cy="3915495"/>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 name="Text Placeholder 5">
            <a:extLst>
              <a:ext uri="{FF2B5EF4-FFF2-40B4-BE49-F238E27FC236}">
                <a16:creationId xmlns:a16="http://schemas.microsoft.com/office/drawing/2014/main" id="{7E5550FD-6CC7-1A55-B8FB-796184E66933}"/>
              </a:ext>
            </a:extLst>
          </p:cNvPr>
          <p:cNvSpPr txBox="1">
            <a:spLocks/>
          </p:cNvSpPr>
          <p:nvPr/>
        </p:nvSpPr>
        <p:spPr>
          <a:xfrm>
            <a:off x="392047" y="1098690"/>
            <a:ext cx="8649095"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 typeface="Arial" panose="020B0604020202020204" pitchFamily="34" charset="0"/>
              <a:buNone/>
              <a:tabLst/>
              <a:defRPr/>
            </a:pPr>
            <a:r>
              <a:rPr kumimoji="0" lang="en-GB" sz="1600" b="0" i="0" u="none" strike="noStrike" kern="1200" cap="none" spc="0" normalizeH="0" baseline="0" noProof="0">
                <a:ln>
                  <a:noFill/>
                </a:ln>
                <a:solidFill>
                  <a:srgbClr val="CC7414"/>
                </a:solidFill>
                <a:effectLst/>
                <a:uLnTx/>
                <a:uFillTx/>
                <a:latin typeface="DM Sans"/>
                <a:ea typeface="+mn-ea"/>
                <a:cs typeface="+mn-cs"/>
              </a:rPr>
              <a:t>Change of crow’s feet wrinkles and proteins abundance after 2 months with EXOVIVE™ LIFT vs their change after 2 months with placebo</a:t>
            </a:r>
          </a:p>
          <a:p>
            <a:pPr marL="0" marR="0" lvl="0" indent="0" algn="l" defTabSz="914400" rtl="0" eaLnBrk="1" fontAlgn="auto" latinLnBrk="0" hangingPunct="1">
              <a:lnSpc>
                <a:spcPct val="100000"/>
              </a:lnSpc>
              <a:spcBef>
                <a:spcPts val="500"/>
              </a:spcBef>
              <a:spcAft>
                <a:spcPts val="400"/>
              </a:spcAft>
              <a:buClrTx/>
              <a:buSzTx/>
              <a:buFont typeface="Arial" panose="020B0604020202020204" pitchFamily="34" charset="0"/>
              <a:buNone/>
              <a:tabLst/>
              <a:defRPr/>
            </a:pPr>
            <a:br>
              <a:rPr kumimoji="0" lang="en-GB" sz="1800" b="0" i="0" u="none" strike="noStrike" kern="1200" cap="none" spc="0" normalizeH="0" baseline="0" noProof="0" dirty="0">
                <a:ln>
                  <a:noFill/>
                </a:ln>
                <a:solidFill>
                  <a:srgbClr val="CC7414"/>
                </a:solidFill>
                <a:effectLst/>
                <a:uLnTx/>
                <a:uFillTx/>
                <a:latin typeface="DM Sans"/>
                <a:ea typeface="+mn-ea"/>
                <a:cs typeface="+mn-cs"/>
              </a:rPr>
            </a:br>
            <a:endParaRPr kumimoji="0" lang="en-GB" sz="1800" b="0" i="0" u="none" strike="noStrike" kern="1200" cap="none" spc="0" normalizeH="0" baseline="0" noProof="0" dirty="0">
              <a:ln>
                <a:noFill/>
              </a:ln>
              <a:solidFill>
                <a:srgbClr val="CC7414"/>
              </a:solidFill>
              <a:effectLst/>
              <a:uLnTx/>
              <a:uFillTx/>
              <a:latin typeface="DM Sans"/>
              <a:ea typeface="+mn-ea"/>
              <a:cs typeface="+mn-cs"/>
            </a:endParaRPr>
          </a:p>
        </p:txBody>
      </p:sp>
      <p:sp>
        <p:nvSpPr>
          <p:cNvPr id="10" name="TextBox 9">
            <a:extLst>
              <a:ext uri="{FF2B5EF4-FFF2-40B4-BE49-F238E27FC236}">
                <a16:creationId xmlns:a16="http://schemas.microsoft.com/office/drawing/2014/main" id="{D412C644-60E0-5053-F8C0-138C243B0B6A}"/>
              </a:ext>
            </a:extLst>
          </p:cNvPr>
          <p:cNvSpPr txBox="1"/>
          <p:nvPr/>
        </p:nvSpPr>
        <p:spPr>
          <a:xfrm>
            <a:off x="7244796" y="3429000"/>
            <a:ext cx="2445858" cy="646331"/>
          </a:xfrm>
          <a:prstGeom prst="rect">
            <a:avLst/>
          </a:prstGeom>
          <a:solidFill>
            <a:srgbClr val="D34252"/>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DM Sans"/>
                <a:ea typeface="+mn-ea"/>
                <a:cs typeface="+mn-cs"/>
              </a:rPr>
              <a:t>proteins correlated with deeper wrinkles</a:t>
            </a:r>
          </a:p>
        </p:txBody>
      </p:sp>
      <p:pic>
        <p:nvPicPr>
          <p:cNvPr id="12" name="Picture 14">
            <a:extLst>
              <a:ext uri="{FF2B5EF4-FFF2-40B4-BE49-F238E27FC236}">
                <a16:creationId xmlns:a16="http://schemas.microsoft.com/office/drawing/2014/main" id="{3DB496A9-EA9C-5C3C-A8EC-3127742C35E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6732" y="2025173"/>
            <a:ext cx="5486400" cy="391885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B52F38E-3049-73D3-68A3-FE65C162360E}"/>
              </a:ext>
            </a:extLst>
          </p:cNvPr>
          <p:cNvSpPr txBox="1"/>
          <p:nvPr/>
        </p:nvSpPr>
        <p:spPr>
          <a:xfrm>
            <a:off x="456732" y="6064226"/>
            <a:ext cx="191302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DM Sans"/>
                <a:ea typeface="+mn-ea"/>
                <a:cs typeface="+mn-cs"/>
              </a:rPr>
              <a:t>1 dot = 1 volunteer</a:t>
            </a:r>
            <a:endParaRPr kumimoji="0" lang="en-CH" sz="1000" b="1" i="0" u="none" strike="noStrike" kern="1200" cap="none" spc="0" normalizeH="0" baseline="0" noProof="0" dirty="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75BAB80A-C8CC-1D4F-AB1E-67648B87EA4A}"/>
              </a:ext>
            </a:extLst>
          </p:cNvPr>
          <p:cNvSpPr txBox="1"/>
          <p:nvPr/>
        </p:nvSpPr>
        <p:spPr>
          <a:xfrm>
            <a:off x="2255890" y="5506864"/>
            <a:ext cx="4142510" cy="261610"/>
          </a:xfrm>
          <a:prstGeom prst="rect">
            <a:avLst/>
          </a:prstGeom>
          <a:solidFill>
            <a:srgbClr val="F5D8B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a:ea typeface="+mn-ea"/>
                <a:cs typeface="+mn-cs"/>
              </a:rPr>
              <a:t>EXOVIVE™ LIFT effect on wrinkle depth</a:t>
            </a:r>
            <a:endParaRPr kumimoji="0" lang="en-CH" sz="11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150068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121D-10BA-9034-DAEE-A35D59118AAC}"/>
              </a:ext>
            </a:extLst>
          </p:cNvPr>
          <p:cNvSpPr txBox="1">
            <a:spLocks/>
          </p:cNvSpPr>
          <p:nvPr/>
        </p:nvSpPr>
        <p:spPr>
          <a:xfrm>
            <a:off x="263663" y="259850"/>
            <a:ext cx="10515600" cy="351315"/>
          </a:xfrm>
          <a:prstGeom prst="rect">
            <a:avLst/>
          </a:prstGeom>
        </p:spPr>
        <p:txBody>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599"/>
              </a:spcAft>
              <a:buClr>
                <a:srgbClr val="0070C0"/>
              </a:buClr>
              <a:buSzTx/>
              <a:buFontTx/>
              <a:buNone/>
              <a:tabLst/>
              <a:defRPr/>
            </a:pPr>
            <a:r>
              <a:rPr kumimoji="0" lang="en-US" sz="2500" b="1" i="0" u="none" strike="noStrike" kern="1200" cap="none" spc="0" normalizeH="0" baseline="0" noProof="0">
                <a:ln>
                  <a:noFill/>
                </a:ln>
                <a:solidFill>
                  <a:prstClr val="black"/>
                </a:solidFill>
                <a:effectLst/>
                <a:uLnTx/>
                <a:uFillTx/>
                <a:latin typeface="DM Sans"/>
                <a:ea typeface="+mj-ea"/>
                <a:cs typeface="+mj-cs"/>
              </a:rPr>
              <a:t>Identification of biological pathways modulated by EXOVIVE™ LIFT</a:t>
            </a:r>
            <a:endParaRPr kumimoji="0" lang="en-US" sz="1600" b="0" i="0" u="none" strike="noStrike" kern="1200" cap="none" spc="0" normalizeH="0" baseline="0" noProof="0" dirty="0">
              <a:ln>
                <a:noFill/>
              </a:ln>
              <a:solidFill>
                <a:srgbClr val="CC7414"/>
              </a:solidFill>
              <a:effectLst/>
              <a:uLnTx/>
              <a:uFillTx/>
              <a:latin typeface="DM Sans"/>
              <a:ea typeface="+mj-ea"/>
              <a:cs typeface="+mj-cs"/>
            </a:endParaRPr>
          </a:p>
        </p:txBody>
      </p:sp>
      <p:sp>
        <p:nvSpPr>
          <p:cNvPr id="3" name="Rectangle 2">
            <a:extLst>
              <a:ext uri="{FF2B5EF4-FFF2-40B4-BE49-F238E27FC236}">
                <a16:creationId xmlns:a16="http://schemas.microsoft.com/office/drawing/2014/main" id="{FCFBC507-8E6D-CAD6-0CF5-A10B32FBCB87}"/>
              </a:ext>
            </a:extLst>
          </p:cNvPr>
          <p:cNvSpPr/>
          <p:nvPr/>
        </p:nvSpPr>
        <p:spPr>
          <a:xfrm>
            <a:off x="263663" y="1345331"/>
            <a:ext cx="5042262" cy="434115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4" name="TextBox 3">
            <a:extLst>
              <a:ext uri="{FF2B5EF4-FFF2-40B4-BE49-F238E27FC236}">
                <a16:creationId xmlns:a16="http://schemas.microsoft.com/office/drawing/2014/main" id="{F63286AE-5C8D-B49A-2325-43872E5946A9}"/>
              </a:ext>
            </a:extLst>
          </p:cNvPr>
          <p:cNvSpPr txBox="1"/>
          <p:nvPr/>
        </p:nvSpPr>
        <p:spPr>
          <a:xfrm>
            <a:off x="440125" y="1500729"/>
            <a:ext cx="4627175" cy="33239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Instead of looking at single proteins, we combine correlations of proteins into results for pathways, providing more reliable and potent insights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Pathway = many related proteins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Example: Antigen processing and presentation (MHC1, KEGG database)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MHC1: upstream pathway of many immune and inflammaging processes in skin: barrier integrity, chronic inflammation, pigment,…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CC7414"/>
                </a:solidFill>
                <a:effectLst/>
                <a:uLnTx/>
                <a:uFillTx/>
                <a:latin typeface="DM Sans"/>
                <a:ea typeface="+mn-ea"/>
                <a:cs typeface="+mn-cs"/>
              </a:rPr>
              <a:t>Proteins significantly correlated to wrinkle change and  involved on this pathway are highlighted in red and pinkish </a:t>
            </a:r>
            <a:r>
              <a:rPr kumimoji="0" lang="en-GB" sz="1600" b="0" i="0" u="none" strike="noStrike" kern="1200" cap="none" spc="0" normalizeH="0" baseline="0" noProof="0" dirty="0" err="1">
                <a:ln>
                  <a:noFill/>
                </a:ln>
                <a:solidFill>
                  <a:srgbClr val="CC7414"/>
                </a:solidFill>
                <a:effectLst/>
                <a:uLnTx/>
                <a:uFillTx/>
                <a:latin typeface="DM Sans"/>
                <a:ea typeface="+mn-ea"/>
                <a:cs typeface="+mn-cs"/>
              </a:rPr>
              <a:t>color</a:t>
            </a:r>
            <a:r>
              <a:rPr kumimoji="0" lang="en-GB" sz="1600" b="0" i="0" u="none" strike="noStrike" kern="1200" cap="none" spc="0" normalizeH="0" baseline="0" noProof="0" dirty="0">
                <a:ln>
                  <a:noFill/>
                </a:ln>
                <a:solidFill>
                  <a:srgbClr val="CC7414"/>
                </a:solidFill>
                <a:effectLst/>
                <a:uLnTx/>
                <a:uFillTx/>
                <a:latin typeface="DM Sans"/>
                <a:ea typeface="+mn-ea"/>
                <a:cs typeface="+mn-cs"/>
              </a:rPr>
              <a:t> </a:t>
            </a:r>
            <a:endParaRPr kumimoji="0" lang="en-GB"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DDE65C68-E067-AEFE-2051-59392569620F}"/>
              </a:ext>
            </a:extLst>
          </p:cNvPr>
          <p:cNvSpPr txBox="1"/>
          <p:nvPr/>
        </p:nvSpPr>
        <p:spPr>
          <a:xfrm>
            <a:off x="263663" y="638955"/>
            <a:ext cx="9575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C7414"/>
                </a:solidFill>
                <a:effectLst/>
                <a:uLnTx/>
                <a:uFillTx/>
                <a:latin typeface="DM Sans"/>
                <a:ea typeface="+mn-ea"/>
                <a:cs typeface="+mn-cs"/>
              </a:rPr>
              <a:t>Example of a pathway involved in chronic inflammation: MHC1 with key proteins correlated with wrinkles change by EXOVIVE™ LIFT</a:t>
            </a: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6" name="TextBox 5">
            <a:extLst>
              <a:ext uri="{FF2B5EF4-FFF2-40B4-BE49-F238E27FC236}">
                <a16:creationId xmlns:a16="http://schemas.microsoft.com/office/drawing/2014/main" id="{53D96C71-0636-38FE-707C-5E0BD0A2E6FB}"/>
              </a:ext>
            </a:extLst>
          </p:cNvPr>
          <p:cNvSpPr txBox="1"/>
          <p:nvPr/>
        </p:nvSpPr>
        <p:spPr>
          <a:xfrm>
            <a:off x="263663" y="5791648"/>
            <a:ext cx="32364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MHC1: major histocompatibility Class1 antigen, KEGG: Kyoto </a:t>
            </a:r>
            <a:r>
              <a:rPr kumimoji="0" lang="en-GB" sz="1000" b="0" i="0" u="none" strike="noStrike" kern="1200" cap="none" spc="0" normalizeH="0" baseline="0" noProof="0" dirty="0" err="1">
                <a:ln>
                  <a:noFill/>
                </a:ln>
                <a:solidFill>
                  <a:prstClr val="black"/>
                </a:solidFill>
                <a:effectLst/>
                <a:uLnTx/>
                <a:uFillTx/>
                <a:latin typeface="DM Sans"/>
                <a:ea typeface="+mn-ea"/>
                <a:cs typeface="+mn-cs"/>
              </a:rPr>
              <a:t>Encyclopedia</a:t>
            </a:r>
            <a:r>
              <a:rPr kumimoji="0" lang="en-GB" sz="1000" b="0" i="0" u="none" strike="noStrike" kern="1200" cap="none" spc="0" normalizeH="0" baseline="0" noProof="0" dirty="0">
                <a:ln>
                  <a:noFill/>
                </a:ln>
                <a:solidFill>
                  <a:prstClr val="black"/>
                </a:solidFill>
                <a:effectLst/>
                <a:uLnTx/>
                <a:uFillTx/>
                <a:latin typeface="DM Sans"/>
                <a:ea typeface="+mn-ea"/>
                <a:cs typeface="+mn-cs"/>
              </a:rPr>
              <a:t> of genes and genomes</a:t>
            </a:r>
          </a:p>
        </p:txBody>
      </p:sp>
      <p:grpSp>
        <p:nvGrpSpPr>
          <p:cNvPr id="7" name="Group 6">
            <a:extLst>
              <a:ext uri="{FF2B5EF4-FFF2-40B4-BE49-F238E27FC236}">
                <a16:creationId xmlns:a16="http://schemas.microsoft.com/office/drawing/2014/main" id="{00EE1A74-9B4B-0A03-DBCD-94E038098296}"/>
              </a:ext>
            </a:extLst>
          </p:cNvPr>
          <p:cNvGrpSpPr/>
          <p:nvPr/>
        </p:nvGrpSpPr>
        <p:grpSpPr>
          <a:xfrm>
            <a:off x="5436402" y="1345331"/>
            <a:ext cx="6438505" cy="4860666"/>
            <a:chOff x="5305925" y="1397652"/>
            <a:chExt cx="6438505" cy="4860666"/>
          </a:xfrm>
        </p:grpSpPr>
        <p:pic>
          <p:nvPicPr>
            <p:cNvPr id="8" name="Picture 7">
              <a:extLst>
                <a:ext uri="{FF2B5EF4-FFF2-40B4-BE49-F238E27FC236}">
                  <a16:creationId xmlns:a16="http://schemas.microsoft.com/office/drawing/2014/main" id="{87B9E0E7-1042-9122-120B-67AE3C23E6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05925" y="1397652"/>
              <a:ext cx="6438505" cy="4860666"/>
            </a:xfrm>
            <a:prstGeom prst="rect">
              <a:avLst/>
            </a:prstGeom>
          </p:spPr>
        </p:pic>
        <p:sp>
          <p:nvSpPr>
            <p:cNvPr id="9" name="TextBox 8">
              <a:extLst>
                <a:ext uri="{FF2B5EF4-FFF2-40B4-BE49-F238E27FC236}">
                  <a16:creationId xmlns:a16="http://schemas.microsoft.com/office/drawing/2014/main" id="{D7AB2C7A-AE61-1059-D71C-AA8F7502ABF2}"/>
                </a:ext>
              </a:extLst>
            </p:cNvPr>
            <p:cNvSpPr txBox="1"/>
            <p:nvPr/>
          </p:nvSpPr>
          <p:spPr>
            <a:xfrm>
              <a:off x="9412483" y="5312289"/>
              <a:ext cx="2331947" cy="9002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994F00"/>
                  </a:solidFill>
                  <a:effectLst/>
                  <a:uLnTx/>
                  <a:uFillTx/>
                  <a:latin typeface="DM Sans"/>
                  <a:ea typeface="+mn-ea"/>
                  <a:cs typeface="+mn-cs"/>
                </a:rPr>
                <a:t>The genes shown here are those that contributed most to the pathway signal in our data, helping us understand why this pathway stood out in the analysis</a:t>
              </a:r>
              <a:r>
                <a:rPr kumimoji="0" lang="en-GB" sz="1050" b="0" i="0" u="none" strike="noStrike" kern="1200" cap="none" spc="0" normalizeH="0" baseline="0" noProof="0" dirty="0">
                  <a:ln>
                    <a:noFill/>
                  </a:ln>
                  <a:solidFill>
                    <a:prstClr val="black"/>
                  </a:solidFill>
                  <a:effectLst/>
                  <a:uLnTx/>
                  <a:uFillTx/>
                  <a:latin typeface="DM Sans"/>
                  <a:ea typeface="+mn-ea"/>
                  <a:cs typeface="+mn-cs"/>
                </a:rPr>
                <a:t>.</a:t>
              </a:r>
            </a:p>
          </p:txBody>
        </p:sp>
        <p:sp>
          <p:nvSpPr>
            <p:cNvPr id="10" name="TextBox 9">
              <a:extLst>
                <a:ext uri="{FF2B5EF4-FFF2-40B4-BE49-F238E27FC236}">
                  <a16:creationId xmlns:a16="http://schemas.microsoft.com/office/drawing/2014/main" id="{07653C28-519F-87D1-0E6B-5EBBC956C3EE}"/>
                </a:ext>
              </a:extLst>
            </p:cNvPr>
            <p:cNvSpPr txBox="1"/>
            <p:nvPr/>
          </p:nvSpPr>
          <p:spPr>
            <a:xfrm>
              <a:off x="8082312" y="1435077"/>
              <a:ext cx="2437893" cy="41549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DM Sans"/>
                  <a:ea typeface="+mn-ea"/>
                  <a:cs typeface="+mn-cs"/>
                </a:rPr>
                <a:t>Scale of proteins correlation after 2-month treatment</a:t>
              </a:r>
            </a:p>
          </p:txBody>
        </p:sp>
      </p:grpSp>
    </p:spTree>
    <p:extLst>
      <p:ext uri="{BB962C8B-B14F-4D97-AF65-F5344CB8AC3E}">
        <p14:creationId xmlns:p14="http://schemas.microsoft.com/office/powerpoint/2010/main" val="2118272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59BB-122D-AB7F-6317-16678FD40739}"/>
              </a:ext>
            </a:extLst>
          </p:cNvPr>
          <p:cNvSpPr txBox="1">
            <a:spLocks/>
          </p:cNvSpPr>
          <p:nvPr/>
        </p:nvSpPr>
        <p:spPr>
          <a:xfrm>
            <a:off x="302400" y="302400"/>
            <a:ext cx="10515600" cy="351315"/>
          </a:xfrm>
          <a:prstGeom prst="rect">
            <a:avLst/>
          </a:prstGeom>
        </p:spPr>
        <p:txBody>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599"/>
              </a:spcAft>
              <a:buClr>
                <a:srgbClr val="0070C0"/>
              </a:buClr>
              <a:buSzTx/>
              <a:buFontTx/>
              <a:buNone/>
              <a:tabLst/>
              <a:defRPr/>
            </a:pPr>
            <a:r>
              <a:rPr kumimoji="0" lang="en-US" sz="2500" b="1" i="0" u="none" strike="noStrike" kern="1200" cap="none" spc="0" normalizeH="0" baseline="0" noProof="0">
                <a:ln>
                  <a:noFill/>
                </a:ln>
                <a:solidFill>
                  <a:prstClr val="black"/>
                </a:solidFill>
                <a:effectLst/>
                <a:uLnTx/>
                <a:uFillTx/>
                <a:latin typeface="DM Sans"/>
                <a:ea typeface="+mj-ea"/>
                <a:cs typeface="+mj-cs"/>
              </a:rPr>
              <a:t>EXOVIVE™ LIFT the perfect fit for skin longevity</a:t>
            </a:r>
            <a:endParaRPr kumimoji="0" lang="en-US" sz="2500"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pic>
        <p:nvPicPr>
          <p:cNvPr id="4" name="Picture 3">
            <a:extLst>
              <a:ext uri="{FF2B5EF4-FFF2-40B4-BE49-F238E27FC236}">
                <a16:creationId xmlns:a16="http://schemas.microsoft.com/office/drawing/2014/main" id="{258C61E6-C20C-12AA-12FC-E4D5CD00E37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6" name="Text Placeholder 5">
            <a:extLst>
              <a:ext uri="{FF2B5EF4-FFF2-40B4-BE49-F238E27FC236}">
                <a16:creationId xmlns:a16="http://schemas.microsoft.com/office/drawing/2014/main" id="{943B32C9-ADC2-3437-C995-F99EB928BDD5}"/>
              </a:ext>
            </a:extLst>
          </p:cNvPr>
          <p:cNvSpPr txBox="1">
            <a:spLocks/>
          </p:cNvSpPr>
          <p:nvPr/>
        </p:nvSpPr>
        <p:spPr>
          <a:xfrm>
            <a:off x="383082" y="794298"/>
            <a:ext cx="10041750"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CC7414"/>
                </a:solidFill>
                <a:effectLst/>
                <a:uLnTx/>
                <a:uFillTx/>
                <a:latin typeface="DM Sans"/>
                <a:ea typeface="+mn-ea"/>
                <a:cs typeface="+mn-cs"/>
              </a:rPr>
              <a:t>Clinical improvements in wrinkle depth are associated with several hallmarks of aging</a:t>
            </a:r>
            <a:br>
              <a:rPr kumimoji="0" lang="en-GB" sz="1800" b="0" i="0" u="none" strike="noStrike" kern="1200" cap="none" spc="0" normalizeH="0" baseline="0" noProof="0" dirty="0">
                <a:ln>
                  <a:noFill/>
                </a:ln>
                <a:solidFill>
                  <a:srgbClr val="CC7414"/>
                </a:solidFill>
                <a:effectLst/>
                <a:uLnTx/>
                <a:uFillTx/>
                <a:latin typeface="DM Sans"/>
                <a:ea typeface="+mn-ea"/>
                <a:cs typeface="+mn-cs"/>
              </a:rPr>
            </a:br>
            <a:endParaRPr kumimoji="0" lang="en-GB" sz="1800" b="0" i="0" u="none" strike="noStrike" kern="1200" cap="none" spc="0" normalizeH="0" baseline="0" noProof="0" dirty="0">
              <a:ln>
                <a:noFill/>
              </a:ln>
              <a:solidFill>
                <a:srgbClr val="CC7414"/>
              </a:solidFill>
              <a:effectLst/>
              <a:uLnTx/>
              <a:uFillTx/>
              <a:latin typeface="DM Sans"/>
              <a:ea typeface="+mn-ea"/>
              <a:cs typeface="+mn-cs"/>
            </a:endParaRPr>
          </a:p>
        </p:txBody>
      </p:sp>
      <p:sp>
        <p:nvSpPr>
          <p:cNvPr id="8" name="Rectangle 7">
            <a:extLst>
              <a:ext uri="{FF2B5EF4-FFF2-40B4-BE49-F238E27FC236}">
                <a16:creationId xmlns:a16="http://schemas.microsoft.com/office/drawing/2014/main" id="{40466C3D-DEDB-D36C-5D33-2EB8333D81D1}"/>
              </a:ext>
            </a:extLst>
          </p:cNvPr>
          <p:cNvSpPr/>
          <p:nvPr/>
        </p:nvSpPr>
        <p:spPr>
          <a:xfrm>
            <a:off x="302399" y="1556680"/>
            <a:ext cx="3528002" cy="4507022"/>
          </a:xfrm>
          <a:prstGeom prst="rect">
            <a:avLst/>
          </a:prstGeom>
          <a:solidFill>
            <a:srgbClr val="D34252"/>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dirty="0">
                <a:ln>
                  <a:noFill/>
                </a:ln>
                <a:solidFill>
                  <a:srgbClr val="F0F0F0"/>
                </a:solidFill>
                <a:effectLst/>
                <a:uLnTx/>
                <a:uFillTx/>
                <a:latin typeface="DM Sans"/>
                <a:ea typeface="+mn-ea"/>
                <a:cs typeface="+mn-cs"/>
              </a:rPr>
              <a:t>Chronic inflammation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0F0F0"/>
                </a:solidFill>
                <a:effectLst/>
                <a:uLnTx/>
                <a:uFillTx/>
                <a:latin typeface="DM Sans"/>
                <a:ea typeface="+mn-ea"/>
                <a:cs typeface="+mn-cs"/>
              </a:rPr>
              <a:t>Decreased activity in pathways typically engaged during immune stress and protein misfolding, consistent with lower cellular stress (“inflammaging”)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0F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Pathways: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less antigen processing and presentation/ MHC1 (***, KEGG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less protein folding chaperone (*, GO database), needed when the cell is under stress. When damaged or misfolded proteins are efficiently cleared by the proteasome, the cell experiences less stress and therefore requires fewer protein‑folding chaperones.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0F0"/>
              </a:solidFill>
              <a:effectLst/>
              <a:uLnTx/>
              <a:uFillTx/>
              <a:latin typeface="DM Sans"/>
              <a:ea typeface="+mn-ea"/>
              <a:cs typeface="+mn-cs"/>
            </a:endParaRPr>
          </a:p>
        </p:txBody>
      </p:sp>
      <p:sp>
        <p:nvSpPr>
          <p:cNvPr id="10" name="Rectangle 9">
            <a:extLst>
              <a:ext uri="{FF2B5EF4-FFF2-40B4-BE49-F238E27FC236}">
                <a16:creationId xmlns:a16="http://schemas.microsoft.com/office/drawing/2014/main" id="{B7D707B9-8E9E-0AFC-D4F8-7EBE9F9EC99B}"/>
              </a:ext>
            </a:extLst>
          </p:cNvPr>
          <p:cNvSpPr/>
          <p:nvPr/>
        </p:nvSpPr>
        <p:spPr>
          <a:xfrm>
            <a:off x="4229598" y="1556680"/>
            <a:ext cx="3679788" cy="3888508"/>
          </a:xfrm>
          <a:prstGeom prst="rect">
            <a:avLst/>
          </a:prstGeom>
          <a:solidFill>
            <a:srgbClr val="44B4A1"/>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M Sans"/>
                <a:ea typeface="+mn-ea"/>
                <a:cs typeface="+mn-cs"/>
              </a:rPr>
              <a:t>Loss of </a:t>
            </a:r>
            <a:r>
              <a:rPr kumimoji="0" lang="en-GB" sz="2800" b="0" i="0" u="none" strike="noStrike" kern="1200" cap="none" spc="0" normalizeH="0" baseline="0" noProof="0" dirty="0" err="1">
                <a:ln>
                  <a:noFill/>
                </a:ln>
                <a:solidFill>
                  <a:prstClr val="white"/>
                </a:solidFill>
                <a:effectLst/>
                <a:uLnTx/>
                <a:uFillTx/>
                <a:latin typeface="DM Sans"/>
                <a:ea typeface="+mn-ea"/>
                <a:cs typeface="+mn-cs"/>
              </a:rPr>
              <a:t>proteostasis</a:t>
            </a:r>
            <a:endParaRPr kumimoji="0" lang="en-GB" sz="2800" b="0" i="0" u="none" strike="noStrike" kern="1200" cap="none" spc="0" normalizeH="0" baseline="0" noProof="0" dirty="0">
              <a:ln>
                <a:noFill/>
              </a:ln>
              <a:solidFill>
                <a:srgbClr val="F0F0F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0F0F0"/>
                </a:solidFill>
                <a:effectLst/>
                <a:uLnTx/>
                <a:uFillTx/>
                <a:latin typeface="DM Sans"/>
                <a:ea typeface="+mn-ea"/>
                <a:cs typeface="+mn-cs"/>
              </a:rPr>
              <a:t>Increased capacity of the proteasome–peptidase network, the cell’s main machinery for degrading damaged or misfolded proteins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0F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0F0F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Pathways: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Proteasome (*, KEGG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Peptidase complex (*, GO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Endopeptidase complex (*, GO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Proteasome core complex (**, GO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srgbClr val="F0F0F0"/>
                </a:solidFill>
                <a:effectLst/>
                <a:uLnTx/>
                <a:uFillTx/>
                <a:latin typeface="DM Sans"/>
                <a:ea typeface="+mn-ea"/>
                <a:cs typeface="+mn-cs"/>
              </a:rPr>
              <a:t>Antigen Processing, UB ATP independent proteasomal degradation (*, </a:t>
            </a:r>
            <a:r>
              <a:rPr kumimoji="0" lang="en-GB" sz="1100" b="0" i="0" u="none" strike="noStrike" kern="1200" cap="none" spc="0" normalizeH="0" baseline="0" noProof="0" dirty="0" err="1">
                <a:ln>
                  <a:noFill/>
                </a:ln>
                <a:solidFill>
                  <a:srgbClr val="F0F0F0"/>
                </a:solidFill>
                <a:effectLst/>
                <a:uLnTx/>
                <a:uFillTx/>
                <a:latin typeface="DM Sans"/>
                <a:ea typeface="+mn-ea"/>
                <a:cs typeface="+mn-cs"/>
              </a:rPr>
              <a:t>Reactome</a:t>
            </a:r>
            <a:r>
              <a:rPr kumimoji="0" lang="en-GB" sz="1100" b="0" i="0" u="none" strike="noStrike" kern="1200" cap="none" spc="0" normalizeH="0" baseline="0" noProof="0" dirty="0">
                <a:ln>
                  <a:noFill/>
                </a:ln>
                <a:solidFill>
                  <a:srgbClr val="F0F0F0"/>
                </a:solidFill>
                <a:effectLst/>
                <a:uLnTx/>
                <a:uFillTx/>
                <a:latin typeface="DM Sans"/>
                <a:ea typeface="+mn-ea"/>
                <a:cs typeface="+mn-cs"/>
              </a:rPr>
              <a:t>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F0F0F0"/>
              </a:solidFill>
              <a:effectLst/>
              <a:uLnTx/>
              <a:uFillTx/>
              <a:latin typeface="DM Sans"/>
              <a:ea typeface="+mn-ea"/>
              <a:cs typeface="+mn-cs"/>
            </a:endParaRPr>
          </a:p>
        </p:txBody>
      </p:sp>
      <p:sp>
        <p:nvSpPr>
          <p:cNvPr id="12" name="Rectangle 11">
            <a:extLst>
              <a:ext uri="{FF2B5EF4-FFF2-40B4-BE49-F238E27FC236}">
                <a16:creationId xmlns:a16="http://schemas.microsoft.com/office/drawing/2014/main" id="{EF95A8AA-5205-19F2-E462-7FFD2A732524}"/>
              </a:ext>
            </a:extLst>
          </p:cNvPr>
          <p:cNvSpPr/>
          <p:nvPr/>
        </p:nvSpPr>
        <p:spPr>
          <a:xfrm>
            <a:off x="8308583" y="1556680"/>
            <a:ext cx="3679788" cy="3888508"/>
          </a:xfrm>
          <a:prstGeom prst="rect">
            <a:avLst/>
          </a:prstGeom>
          <a:solidFill>
            <a:srgbClr val="44B4A1"/>
          </a:solidFill>
          <a:ln>
            <a:solidFill>
              <a:srgbClr val="44B4A1"/>
            </a:solid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M Sans"/>
                <a:ea typeface="+mn-ea"/>
                <a:cs typeface="+mn-cs"/>
              </a:rPr>
              <a:t>intercellular communication alteration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DM Sans"/>
                <a:ea typeface="+mn-ea"/>
                <a:cs typeface="+mn-cs"/>
              </a:rPr>
              <a:t>Upregulation of the cell’s own built‑in logistics system for receiving and routing tiny biological packages, such as exosomes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DM Sans"/>
                <a:ea typeface="+mn-ea"/>
                <a:cs typeface="+mn-cs"/>
              </a:rPr>
              <a:t>Pathways: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prstClr val="white"/>
                </a:solidFill>
                <a:effectLst/>
                <a:uLnTx/>
                <a:uFillTx/>
                <a:latin typeface="DM Sans"/>
                <a:ea typeface="+mn-ea"/>
                <a:cs typeface="+mn-cs"/>
              </a:rPr>
              <a:t>SNARE binding (*, GO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err="1">
                <a:ln>
                  <a:noFill/>
                </a:ln>
                <a:solidFill>
                  <a:prstClr val="white"/>
                </a:solidFill>
                <a:effectLst/>
                <a:uLnTx/>
                <a:uFillTx/>
                <a:latin typeface="DM Sans"/>
                <a:ea typeface="+mn-ea"/>
                <a:cs typeface="+mn-cs"/>
              </a:rPr>
              <a:t>Signaling</a:t>
            </a:r>
            <a:r>
              <a:rPr kumimoji="0" lang="en-GB" sz="1100" b="0" i="0" u="none" strike="noStrike" kern="1200" cap="none" spc="0" normalizeH="0" baseline="0" noProof="0" dirty="0">
                <a:ln>
                  <a:noFill/>
                </a:ln>
                <a:solidFill>
                  <a:prstClr val="white"/>
                </a:solidFill>
                <a:effectLst/>
                <a:uLnTx/>
                <a:uFillTx/>
                <a:latin typeface="DM Sans"/>
                <a:ea typeface="+mn-ea"/>
                <a:cs typeface="+mn-cs"/>
              </a:rPr>
              <a:t> adaptor activity (*, GO database)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100" b="0" i="0" u="none" strike="noStrike" kern="1200" cap="none" spc="0" normalizeH="0" baseline="0" noProof="0" dirty="0">
                <a:ln>
                  <a:noFill/>
                </a:ln>
                <a:solidFill>
                  <a:prstClr val="white"/>
                </a:solidFill>
                <a:effectLst/>
                <a:uLnTx/>
                <a:uFillTx/>
                <a:latin typeface="DM Sans"/>
                <a:ea typeface="+mn-ea"/>
                <a:cs typeface="+mn-cs"/>
              </a:rPr>
              <a:t>Vacuole (*, GO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FFC9973F-A32C-126A-7E0F-A02CB90ED98E}"/>
              </a:ext>
            </a:extLst>
          </p:cNvPr>
          <p:cNvSpPr txBox="1"/>
          <p:nvPr/>
        </p:nvSpPr>
        <p:spPr>
          <a:xfrm>
            <a:off x="4559543" y="5454600"/>
            <a:ext cx="323649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KEGG: Kyoto </a:t>
            </a:r>
            <a:r>
              <a:rPr kumimoji="0" lang="en-GB" sz="1000" b="0" i="0" u="none" strike="noStrike" kern="1200" cap="none" spc="0" normalizeH="0" baseline="0" noProof="0" dirty="0" err="1">
                <a:ln>
                  <a:noFill/>
                </a:ln>
                <a:solidFill>
                  <a:prstClr val="black"/>
                </a:solidFill>
                <a:effectLst/>
                <a:uLnTx/>
                <a:uFillTx/>
                <a:latin typeface="DM Sans"/>
                <a:ea typeface="+mn-ea"/>
                <a:cs typeface="+mn-cs"/>
              </a:rPr>
              <a:t>Encyclopedia</a:t>
            </a:r>
            <a:r>
              <a:rPr kumimoji="0" lang="en-GB" sz="1000" b="0" i="0" u="none" strike="noStrike" kern="1200" cap="none" spc="0" normalizeH="0" baseline="0" noProof="0" dirty="0">
                <a:ln>
                  <a:noFill/>
                </a:ln>
                <a:solidFill>
                  <a:prstClr val="black"/>
                </a:solidFill>
                <a:effectLst/>
                <a:uLnTx/>
                <a:uFillTx/>
                <a:latin typeface="DM Sans"/>
                <a:ea typeface="+mn-ea"/>
                <a:cs typeface="+mn-cs"/>
              </a:rPr>
              <a:t> of genes and genomes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GO: Gene ontology</a:t>
            </a:r>
          </a:p>
        </p:txBody>
      </p:sp>
    </p:spTree>
    <p:extLst>
      <p:ext uri="{BB962C8B-B14F-4D97-AF65-F5344CB8AC3E}">
        <p14:creationId xmlns:p14="http://schemas.microsoft.com/office/powerpoint/2010/main" val="2551320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FE4A710B-ACF4-1666-0793-F264F4AEA8D9}"/>
              </a:ext>
            </a:extLst>
          </p:cNvPr>
          <p:cNvSpPr/>
          <p:nvPr/>
        </p:nvSpPr>
        <p:spPr>
          <a:xfrm>
            <a:off x="277281" y="271054"/>
            <a:ext cx="9346779" cy="56613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80" normalizeH="0" baseline="0" noProof="0" dirty="0">
                <a:ln>
                  <a:noFill/>
                </a:ln>
                <a:solidFill>
                  <a:srgbClr val="000000"/>
                </a:solidFill>
                <a:effectLst/>
                <a:uLnTx/>
                <a:uFillTx/>
                <a:latin typeface="DM Sans" pitchFamily="34" charset="0"/>
                <a:ea typeface="DM Sans" pitchFamily="34" charset="-122"/>
                <a:cs typeface="DM Sans" pitchFamily="34" charset="-120"/>
              </a:rPr>
              <a:t>Transcriptomics: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80" normalizeH="0" baseline="0" noProof="0" dirty="0">
                <a:ln>
                  <a:noFill/>
                </a:ln>
                <a:solidFill>
                  <a:srgbClr val="000000"/>
                </a:solidFill>
                <a:effectLst/>
                <a:uLnTx/>
                <a:uFillTx/>
                <a:latin typeface="DM Sans" pitchFamily="34" charset="0"/>
                <a:ea typeface="DM Sans" pitchFamily="34" charset="-122"/>
                <a:cs typeface="DM Sans" pitchFamily="34" charset="-120"/>
              </a:rPr>
              <a:t>cross-kingdom miRNA analysis</a:t>
            </a:r>
            <a:endParaRPr kumimoji="0" lang="en-US" sz="2400" b="1" i="0" u="none" strike="noStrike" kern="1200" cap="none" spc="0" normalizeH="0" baseline="0" noProof="0" dirty="0">
              <a:ln>
                <a:noFill/>
              </a:ln>
              <a:solidFill>
                <a:srgbClr val="000000"/>
              </a:solidFill>
              <a:effectLst/>
              <a:uLnTx/>
              <a:uFillTx/>
              <a:latin typeface="DM Sans"/>
              <a:ea typeface="+mn-ea"/>
              <a:cs typeface="+mn-cs"/>
            </a:endParaRPr>
          </a:p>
        </p:txBody>
      </p:sp>
      <p:sp>
        <p:nvSpPr>
          <p:cNvPr id="4" name="Rectangle 3">
            <a:extLst>
              <a:ext uri="{FF2B5EF4-FFF2-40B4-BE49-F238E27FC236}">
                <a16:creationId xmlns:a16="http://schemas.microsoft.com/office/drawing/2014/main" id="{32EF89E2-3347-9299-95B6-FA51C0F77206}"/>
              </a:ext>
            </a:extLst>
          </p:cNvPr>
          <p:cNvSpPr/>
          <p:nvPr/>
        </p:nvSpPr>
        <p:spPr>
          <a:xfrm>
            <a:off x="5864139" y="5053524"/>
            <a:ext cx="1878495" cy="589445"/>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DM Sans Medium" pitchFamily="2" charset="0"/>
                <a:ea typeface="+mn-ea"/>
                <a:cs typeface="+mn-cs"/>
              </a:rPr>
              <a:t>miRNA (fruit)</a:t>
            </a:r>
          </a:p>
        </p:txBody>
      </p:sp>
      <p:sp>
        <p:nvSpPr>
          <p:cNvPr id="5" name="Rectangle 4">
            <a:extLst>
              <a:ext uri="{FF2B5EF4-FFF2-40B4-BE49-F238E27FC236}">
                <a16:creationId xmlns:a16="http://schemas.microsoft.com/office/drawing/2014/main" id="{69121030-B182-A722-3483-22FAF2E11B3D}"/>
              </a:ext>
            </a:extLst>
          </p:cNvPr>
          <p:cNvSpPr/>
          <p:nvPr/>
        </p:nvSpPr>
        <p:spPr>
          <a:xfrm>
            <a:off x="7345579" y="3127813"/>
            <a:ext cx="1878495" cy="971201"/>
          </a:xfrm>
          <a:prstGeom prst="rect">
            <a:avLst/>
          </a:prstGeom>
          <a:solidFill>
            <a:srgbClr val="E67F7C"/>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DM Sans Medium" pitchFamily="2" charset="0"/>
                <a:ea typeface="+mn-ea"/>
                <a:cs typeface="+mn-cs"/>
              </a:rPr>
              <a:t>Matching miRNA </a:t>
            </a:r>
            <a:r>
              <a:rPr kumimoji="0" lang="en-GB" sz="1800" b="1" i="0" u="none" strike="noStrike" kern="1200" cap="none" spc="0" normalizeH="0" baseline="0" noProof="0" dirty="0">
                <a:ln>
                  <a:noFill/>
                </a:ln>
                <a:solidFill>
                  <a:prstClr val="white"/>
                </a:solidFill>
                <a:effectLst/>
                <a:uLnTx/>
                <a:uFillTx/>
                <a:latin typeface="DM Sans"/>
                <a:ea typeface="+mn-ea"/>
                <a:cs typeface="+mn-cs"/>
              </a:rPr>
              <a:t>seed </a:t>
            </a:r>
            <a:r>
              <a:rPr kumimoji="0" lang="en-GB" sz="1800" b="0" i="0" u="none" strike="noStrike" kern="1200" cap="none" spc="0" normalizeH="0" baseline="0" noProof="0" dirty="0">
                <a:ln>
                  <a:noFill/>
                </a:ln>
                <a:solidFill>
                  <a:prstClr val="white"/>
                </a:solidFill>
                <a:effectLst/>
                <a:uLnTx/>
                <a:uFillTx/>
                <a:latin typeface="DM Sans Medium" pitchFamily="2" charset="0"/>
                <a:ea typeface="+mn-ea"/>
                <a:cs typeface="+mn-cs"/>
              </a:rPr>
              <a:t>(active part)</a:t>
            </a:r>
            <a:endParaRPr kumimoji="0" lang="en-GB" sz="1800" b="1" i="0" u="none" strike="noStrike" kern="1200" cap="none" spc="0" normalizeH="0" baseline="0" noProof="0" dirty="0">
              <a:ln>
                <a:noFill/>
              </a:ln>
              <a:solidFill>
                <a:prstClr val="white"/>
              </a:solidFill>
              <a:effectLst/>
              <a:uLnTx/>
              <a:uFillTx/>
              <a:latin typeface="DM Sans Medium" pitchFamily="2" charset="0"/>
              <a:ea typeface="+mn-ea"/>
              <a:cs typeface="+mn-cs"/>
            </a:endParaRPr>
          </a:p>
        </p:txBody>
      </p:sp>
      <p:sp>
        <p:nvSpPr>
          <p:cNvPr id="6" name="TextBox 5">
            <a:extLst>
              <a:ext uri="{FF2B5EF4-FFF2-40B4-BE49-F238E27FC236}">
                <a16:creationId xmlns:a16="http://schemas.microsoft.com/office/drawing/2014/main" id="{78B4B4F3-3E99-8CEA-C2A1-ADF334ADEA0F}"/>
              </a:ext>
            </a:extLst>
          </p:cNvPr>
          <p:cNvSpPr txBox="1"/>
          <p:nvPr/>
        </p:nvSpPr>
        <p:spPr>
          <a:xfrm>
            <a:off x="8761087" y="1253396"/>
            <a:ext cx="941999" cy="461665"/>
          </a:xfrm>
          <a:prstGeom prst="rect">
            <a:avLst/>
          </a:prstGeom>
          <a:solidFill>
            <a:srgbClr val="D34252"/>
          </a:solidFill>
          <a:ln w="28575">
            <a:solidFill>
              <a:srgbClr val="D3425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DM Sans"/>
                <a:ea typeface="+mn-ea"/>
                <a:cs typeface="+mn-cs"/>
              </a:rPr>
              <a:t>regulated by</a:t>
            </a:r>
          </a:p>
        </p:txBody>
      </p:sp>
      <p:sp>
        <p:nvSpPr>
          <p:cNvPr id="7" name="Rectangle 6">
            <a:extLst>
              <a:ext uri="{FF2B5EF4-FFF2-40B4-BE49-F238E27FC236}">
                <a16:creationId xmlns:a16="http://schemas.microsoft.com/office/drawing/2014/main" id="{4BDEA6A6-D28C-068B-A534-3634F7954415}"/>
              </a:ext>
            </a:extLst>
          </p:cNvPr>
          <p:cNvSpPr/>
          <p:nvPr/>
        </p:nvSpPr>
        <p:spPr>
          <a:xfrm>
            <a:off x="3331833" y="5053524"/>
            <a:ext cx="1664194" cy="589445"/>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EXOVIVE™ LIFT content</a:t>
            </a:r>
          </a:p>
        </p:txBody>
      </p:sp>
      <p:sp>
        <p:nvSpPr>
          <p:cNvPr id="8" name="Rectangle 7">
            <a:extLst>
              <a:ext uri="{FF2B5EF4-FFF2-40B4-BE49-F238E27FC236}">
                <a16:creationId xmlns:a16="http://schemas.microsoft.com/office/drawing/2014/main" id="{0E82213C-BBFE-C984-C881-9E57C40758D6}"/>
              </a:ext>
            </a:extLst>
          </p:cNvPr>
          <p:cNvSpPr/>
          <p:nvPr/>
        </p:nvSpPr>
        <p:spPr>
          <a:xfrm>
            <a:off x="6933761" y="1463277"/>
            <a:ext cx="1665762" cy="1208543"/>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Selection of key proteins and related genes</a:t>
            </a:r>
          </a:p>
        </p:txBody>
      </p:sp>
      <p:cxnSp>
        <p:nvCxnSpPr>
          <p:cNvPr id="9" name="Straight Arrow Connector 8">
            <a:extLst>
              <a:ext uri="{FF2B5EF4-FFF2-40B4-BE49-F238E27FC236}">
                <a16:creationId xmlns:a16="http://schemas.microsoft.com/office/drawing/2014/main" id="{B8CA41A9-61FC-9B8F-8EB4-C4BA3E870BCC}"/>
              </a:ext>
            </a:extLst>
          </p:cNvPr>
          <p:cNvCxnSpPr>
            <a:cxnSpLocks/>
            <a:stCxn id="8" idx="3"/>
            <a:endCxn id="16" idx="1"/>
          </p:cNvCxnSpPr>
          <p:nvPr/>
        </p:nvCxnSpPr>
        <p:spPr>
          <a:xfrm flipV="1">
            <a:off x="8599523" y="2067548"/>
            <a:ext cx="1265128" cy="1"/>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E9C39EA-A084-A203-6A5E-379C645D0192}"/>
              </a:ext>
            </a:extLst>
          </p:cNvPr>
          <p:cNvCxnSpPr>
            <a:cxnSpLocks/>
            <a:stCxn id="7" idx="3"/>
            <a:endCxn id="4" idx="1"/>
          </p:cNvCxnSpPr>
          <p:nvPr/>
        </p:nvCxnSpPr>
        <p:spPr>
          <a:xfrm>
            <a:off x="4996027" y="5348247"/>
            <a:ext cx="868112" cy="0"/>
          </a:xfrm>
          <a:prstGeom prst="straightConnector1">
            <a:avLst/>
          </a:prstGeom>
          <a:ln w="28575">
            <a:solidFill>
              <a:srgbClr val="277E6E"/>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E4F2588-6D63-9DBA-7E01-67301CFC5B68}"/>
              </a:ext>
            </a:extLst>
          </p:cNvPr>
          <p:cNvSpPr txBox="1"/>
          <p:nvPr/>
        </p:nvSpPr>
        <p:spPr>
          <a:xfrm>
            <a:off x="9354941" y="3127813"/>
            <a:ext cx="1443904" cy="523220"/>
          </a:xfrm>
          <a:prstGeom prst="rect">
            <a:avLst/>
          </a:prstGeom>
          <a:solidFill>
            <a:srgbClr val="D34252"/>
          </a:solidFill>
          <a:ln w="28575">
            <a:solidFill>
              <a:srgbClr val="D3425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Identification of seed region</a:t>
            </a:r>
          </a:p>
        </p:txBody>
      </p:sp>
      <p:sp>
        <p:nvSpPr>
          <p:cNvPr id="12" name="TextBox 11">
            <a:extLst>
              <a:ext uri="{FF2B5EF4-FFF2-40B4-BE49-F238E27FC236}">
                <a16:creationId xmlns:a16="http://schemas.microsoft.com/office/drawing/2014/main" id="{AA004B97-55A9-9D52-292B-2C40EAFDF295}"/>
              </a:ext>
            </a:extLst>
          </p:cNvPr>
          <p:cNvSpPr txBox="1"/>
          <p:nvPr/>
        </p:nvSpPr>
        <p:spPr>
          <a:xfrm>
            <a:off x="4996026" y="4108701"/>
            <a:ext cx="1481229" cy="523220"/>
          </a:xfrm>
          <a:prstGeom prst="rect">
            <a:avLst/>
          </a:prstGeom>
          <a:solidFill>
            <a:srgbClr val="277E6E"/>
          </a:solidFill>
          <a:ln w="28575">
            <a:solidFill>
              <a:srgbClr val="277E6E"/>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Identification of seed region</a:t>
            </a:r>
          </a:p>
        </p:txBody>
      </p:sp>
      <p:sp>
        <p:nvSpPr>
          <p:cNvPr id="13" name="TextBox 12">
            <a:extLst>
              <a:ext uri="{FF2B5EF4-FFF2-40B4-BE49-F238E27FC236}">
                <a16:creationId xmlns:a16="http://schemas.microsoft.com/office/drawing/2014/main" id="{798C684F-068A-3138-4F70-0F245EFFE90E}"/>
              </a:ext>
            </a:extLst>
          </p:cNvPr>
          <p:cNvSpPr txBox="1"/>
          <p:nvPr/>
        </p:nvSpPr>
        <p:spPr>
          <a:xfrm>
            <a:off x="286171" y="1302837"/>
            <a:ext cx="5719774" cy="1315681"/>
          </a:xfrm>
          <a:prstGeom prst="rect">
            <a:avLst/>
          </a:prstGeom>
          <a:solidFill>
            <a:srgbClr val="F0F0F0"/>
          </a:solidFill>
        </p:spPr>
        <p:txBody>
          <a:bodyPr wrap="square">
            <a:spAutoFit/>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GB" sz="1800" b="0" i="0" u="none" strike="noStrike" kern="0" cap="none" spc="-16" normalizeH="0" baseline="0" noProof="0" dirty="0">
                <a:ln>
                  <a:noFill/>
                </a:ln>
                <a:solidFill>
                  <a:srgbClr val="994F00"/>
                </a:solidFill>
                <a:effectLst/>
                <a:uLnTx/>
                <a:uFillTx/>
                <a:latin typeface="DM Sans" pitchFamily="34" charset="0"/>
                <a:ea typeface="+mn-ea"/>
                <a:cs typeface="+mn-cs"/>
              </a:rPr>
              <a:t>We found out how the improvement of wrinkles is correlated to some key biological pathways thus by key proteins which might be modulated by the plant miRNAs contained in the cargo of EXOVIVE™ LIFT vesicles</a:t>
            </a:r>
          </a:p>
        </p:txBody>
      </p:sp>
      <p:sp>
        <p:nvSpPr>
          <p:cNvPr id="14" name="TextBox 13">
            <a:extLst>
              <a:ext uri="{FF2B5EF4-FFF2-40B4-BE49-F238E27FC236}">
                <a16:creationId xmlns:a16="http://schemas.microsoft.com/office/drawing/2014/main" id="{FFF7F8D9-616E-3F1C-8988-82934ACCDF41}"/>
              </a:ext>
            </a:extLst>
          </p:cNvPr>
          <p:cNvSpPr txBox="1"/>
          <p:nvPr/>
        </p:nvSpPr>
        <p:spPr>
          <a:xfrm>
            <a:off x="8281643" y="4414328"/>
            <a:ext cx="3561481" cy="1544654"/>
          </a:xfrm>
          <a:prstGeom prst="rect">
            <a:avLst/>
          </a:prstGeom>
          <a:solidFill>
            <a:srgbClr val="F0F0F0"/>
          </a:solidFill>
        </p:spPr>
        <p:txBody>
          <a:bodyPr wrap="square">
            <a:spAutoFit/>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pitchFamily="2" charset="0"/>
                <a:ea typeface="+mn-ea"/>
                <a:cs typeface="+mn-cs"/>
              </a:rPr>
              <a:t>Multiple seed region matches were identified</a:t>
            </a:r>
            <a:r>
              <a:rPr kumimoji="0" lang="en-GB" sz="1400" b="0" i="0" u="none" strike="noStrike" kern="1200" cap="none" spc="0" normalizeH="0" baseline="0" noProof="0" dirty="0">
                <a:ln>
                  <a:noFill/>
                </a:ln>
                <a:solidFill>
                  <a:srgbClr val="6D0E17"/>
                </a:solidFill>
                <a:effectLst/>
                <a:uLnTx/>
                <a:uFillTx/>
                <a:latin typeface="DM Sans" pitchFamily="2" charset="0"/>
                <a:ea typeface="+mn-ea"/>
                <a:cs typeface="+mn-cs"/>
              </a:rPr>
              <a:t>, </a:t>
            </a:r>
            <a:r>
              <a:rPr kumimoji="0" lang="en-GB" sz="1400" b="0" i="0" u="none" strike="noStrike" kern="1200" cap="none" spc="0" normalizeH="0" baseline="0" noProof="0" dirty="0">
                <a:ln>
                  <a:noFill/>
                </a:ln>
                <a:solidFill>
                  <a:prstClr val="black"/>
                </a:solidFill>
                <a:effectLst/>
                <a:uLnTx/>
                <a:uFillTx/>
                <a:latin typeface="DM Sans" pitchFamily="2" charset="0"/>
                <a:ea typeface="+mn-ea"/>
                <a:cs typeface="+mn-cs"/>
              </a:rPr>
              <a:t>supporting a sequence‑based </a:t>
            </a:r>
            <a:r>
              <a:rPr kumimoji="0" lang="en-GB" sz="1400" b="0" i="0" u="none" strike="noStrike" kern="1200" cap="none" spc="0" normalizeH="0" baseline="0" noProof="0" dirty="0">
                <a:ln>
                  <a:noFill/>
                </a:ln>
                <a:solidFill>
                  <a:srgbClr val="6D0E17"/>
                </a:solidFill>
                <a:effectLst/>
                <a:uLnTx/>
                <a:uFillTx/>
                <a:latin typeface="DM Sans" pitchFamily="2" charset="0"/>
                <a:ea typeface="+mn-ea"/>
                <a:cs typeface="+mn-cs"/>
              </a:rPr>
              <a:t>mechanistic link between the miRNA cargo of EXOVIVE™ LIFT and </a:t>
            </a:r>
            <a:r>
              <a:rPr kumimoji="0" lang="en-GB" sz="1400" b="0" i="0" u="none" strike="noStrike" kern="1200" cap="none" spc="0" normalizeH="0" baseline="0" noProof="0" dirty="0">
                <a:ln>
                  <a:noFill/>
                </a:ln>
                <a:solidFill>
                  <a:prstClr val="black"/>
                </a:solidFill>
                <a:effectLst/>
                <a:uLnTx/>
                <a:uFillTx/>
                <a:latin typeface="DM Sans" pitchFamily="2" charset="0"/>
                <a:ea typeface="+mn-ea"/>
                <a:cs typeface="+mn-cs"/>
              </a:rPr>
              <a:t>the molecular </a:t>
            </a:r>
            <a:r>
              <a:rPr kumimoji="0" lang="en-GB" sz="1400" b="0" i="0" u="none" strike="noStrike" kern="1200" cap="none" spc="0" normalizeH="0" baseline="0" noProof="0" dirty="0">
                <a:ln>
                  <a:noFill/>
                </a:ln>
                <a:solidFill>
                  <a:srgbClr val="6D0E17"/>
                </a:solidFill>
                <a:effectLst/>
                <a:uLnTx/>
                <a:uFillTx/>
                <a:latin typeface="DM Sans" pitchFamily="2" charset="0"/>
                <a:ea typeface="+mn-ea"/>
                <a:cs typeface="+mn-cs"/>
              </a:rPr>
              <a:t>changes associated with reduced wrinkle depth</a:t>
            </a:r>
            <a:endParaRPr kumimoji="0" lang="en-GB" sz="1400" b="0" i="0" u="none" strike="noStrike" kern="0" cap="none" spc="-16" normalizeH="0" baseline="0" noProof="0" dirty="0">
              <a:ln>
                <a:noFill/>
              </a:ln>
              <a:solidFill>
                <a:srgbClr val="6D0E17"/>
              </a:solidFill>
              <a:effectLst/>
              <a:uLnTx/>
              <a:uFillTx/>
              <a:latin typeface="DM Sans" pitchFamily="34" charset="0"/>
              <a:ea typeface="+mn-ea"/>
              <a:cs typeface="+mn-cs"/>
            </a:endParaRPr>
          </a:p>
        </p:txBody>
      </p:sp>
      <p:sp>
        <p:nvSpPr>
          <p:cNvPr id="15" name="TextBox 14">
            <a:extLst>
              <a:ext uri="{FF2B5EF4-FFF2-40B4-BE49-F238E27FC236}">
                <a16:creationId xmlns:a16="http://schemas.microsoft.com/office/drawing/2014/main" id="{49351942-DF31-A009-B351-4F3386625114}"/>
              </a:ext>
            </a:extLst>
          </p:cNvPr>
          <p:cNvSpPr txBox="1"/>
          <p:nvPr/>
        </p:nvSpPr>
        <p:spPr>
          <a:xfrm>
            <a:off x="3473474" y="6274296"/>
            <a:ext cx="480816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Based on 12 volunteers having placebo and EXOVIVE™ LIFT on the same face</a:t>
            </a:r>
          </a:p>
        </p:txBody>
      </p:sp>
      <p:sp>
        <p:nvSpPr>
          <p:cNvPr id="16" name="Rectangle 15">
            <a:extLst>
              <a:ext uri="{FF2B5EF4-FFF2-40B4-BE49-F238E27FC236}">
                <a16:creationId xmlns:a16="http://schemas.microsoft.com/office/drawing/2014/main" id="{BD72347A-6E0E-2C8C-0F54-59E0843F7A09}"/>
              </a:ext>
            </a:extLst>
          </p:cNvPr>
          <p:cNvSpPr/>
          <p:nvPr/>
        </p:nvSpPr>
        <p:spPr>
          <a:xfrm>
            <a:off x="9864651" y="1458153"/>
            <a:ext cx="1499343" cy="121879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Medium" pitchFamily="2" charset="0"/>
                <a:ea typeface="+mn-ea"/>
                <a:cs typeface="+mn-cs"/>
              </a:rPr>
              <a:t>miRNA (human)</a:t>
            </a:r>
          </a:p>
        </p:txBody>
      </p:sp>
      <p:cxnSp>
        <p:nvCxnSpPr>
          <p:cNvPr id="17" name="Connector: Elbow 16">
            <a:extLst>
              <a:ext uri="{FF2B5EF4-FFF2-40B4-BE49-F238E27FC236}">
                <a16:creationId xmlns:a16="http://schemas.microsoft.com/office/drawing/2014/main" id="{40E72135-344E-5FC9-DA9B-B4ECF9C0BC17}"/>
              </a:ext>
            </a:extLst>
          </p:cNvPr>
          <p:cNvCxnSpPr>
            <a:cxnSpLocks/>
            <a:stCxn id="16" idx="2"/>
            <a:endCxn id="5" idx="0"/>
          </p:cNvCxnSpPr>
          <p:nvPr/>
        </p:nvCxnSpPr>
        <p:spPr>
          <a:xfrm rot="5400000">
            <a:off x="9224140" y="1737630"/>
            <a:ext cx="450870" cy="2329496"/>
          </a:xfrm>
          <a:prstGeom prst="bentConnector3">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4A77594A-FFCA-84CA-FF22-1D37180BC6E9}"/>
              </a:ext>
            </a:extLst>
          </p:cNvPr>
          <p:cNvCxnSpPr>
            <a:cxnSpLocks/>
            <a:stCxn id="4" idx="0"/>
            <a:endCxn id="5" idx="1"/>
          </p:cNvCxnSpPr>
          <p:nvPr/>
        </p:nvCxnSpPr>
        <p:spPr>
          <a:xfrm rot="5400000" flipH="1" flipV="1">
            <a:off x="6354428" y="4062373"/>
            <a:ext cx="1440110" cy="542192"/>
          </a:xfrm>
          <a:prstGeom prst="bentConnector2">
            <a:avLst/>
          </a:prstGeom>
          <a:ln w="28575">
            <a:solidFill>
              <a:srgbClr val="277E6E"/>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EF6C029-D0C0-DD1D-630E-8B06220601F4}"/>
              </a:ext>
            </a:extLst>
          </p:cNvPr>
          <p:cNvCxnSpPr>
            <a:cxnSpLocks/>
            <a:stCxn id="12" idx="3"/>
          </p:cNvCxnSpPr>
          <p:nvPr/>
        </p:nvCxnSpPr>
        <p:spPr>
          <a:xfrm>
            <a:off x="6477255" y="4370311"/>
            <a:ext cx="326132" cy="0"/>
          </a:xfrm>
          <a:prstGeom prst="line">
            <a:avLst/>
          </a:prstGeom>
          <a:ln w="28575">
            <a:solidFill>
              <a:srgbClr val="277E6E"/>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5B5B15E-3897-A790-0669-8DC401B04449}"/>
              </a:ext>
            </a:extLst>
          </p:cNvPr>
          <p:cNvCxnSpPr>
            <a:cxnSpLocks/>
            <a:endCxn id="11" idx="0"/>
          </p:cNvCxnSpPr>
          <p:nvPr/>
        </p:nvCxnSpPr>
        <p:spPr>
          <a:xfrm>
            <a:off x="10076893" y="2914527"/>
            <a:ext cx="0" cy="213286"/>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75B6E2-445F-924F-BEBB-97AC9BE661A0}"/>
              </a:ext>
            </a:extLst>
          </p:cNvPr>
          <p:cNvCxnSpPr>
            <a:stCxn id="6" idx="2"/>
          </p:cNvCxnSpPr>
          <p:nvPr/>
        </p:nvCxnSpPr>
        <p:spPr>
          <a:xfrm flipH="1">
            <a:off x="9224074" y="1715061"/>
            <a:ext cx="0" cy="352487"/>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E3503BBA-B85E-2659-48D7-F952BA6DD6B2}"/>
              </a:ext>
            </a:extLst>
          </p:cNvPr>
          <p:cNvGrpSpPr/>
          <p:nvPr/>
        </p:nvGrpSpPr>
        <p:grpSpPr>
          <a:xfrm>
            <a:off x="286171" y="2914528"/>
            <a:ext cx="2681755" cy="1595128"/>
            <a:chOff x="7367137" y="1771274"/>
            <a:chExt cx="4329709" cy="2511973"/>
          </a:xfrm>
        </p:grpSpPr>
        <p:pic>
          <p:nvPicPr>
            <p:cNvPr id="23" name="Picture 22">
              <a:extLst>
                <a:ext uri="{FF2B5EF4-FFF2-40B4-BE49-F238E27FC236}">
                  <a16:creationId xmlns:a16="http://schemas.microsoft.com/office/drawing/2014/main" id="{33ED7ED2-A5D6-336F-FDBD-023B0C20A3E0}"/>
                </a:ext>
              </a:extLst>
            </p:cNvPr>
            <p:cNvPicPr>
              <a:picLocks noChangeAspect="1"/>
            </p:cNvPicPr>
            <p:nvPr/>
          </p:nvPicPr>
          <p:blipFill>
            <a:blip r:embed="rId2"/>
            <a:stretch>
              <a:fillRect/>
            </a:stretch>
          </p:blipFill>
          <p:spPr>
            <a:xfrm>
              <a:off x="7367137" y="1771274"/>
              <a:ext cx="4329709" cy="1172304"/>
            </a:xfrm>
            <a:prstGeom prst="rect">
              <a:avLst/>
            </a:prstGeom>
          </p:spPr>
        </p:pic>
        <p:sp>
          <p:nvSpPr>
            <p:cNvPr id="24" name="TextBox 23">
              <a:extLst>
                <a:ext uri="{FF2B5EF4-FFF2-40B4-BE49-F238E27FC236}">
                  <a16:creationId xmlns:a16="http://schemas.microsoft.com/office/drawing/2014/main" id="{FE18DE1A-AAB2-ED0D-9B68-4DEA76F22AB1}"/>
                </a:ext>
              </a:extLst>
            </p:cNvPr>
            <p:cNvSpPr txBox="1"/>
            <p:nvPr/>
          </p:nvSpPr>
          <p:spPr>
            <a:xfrm>
              <a:off x="7703191" y="3944693"/>
              <a:ext cx="36576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EA9D88E4-11FC-6F7D-EEA8-BED0FA74042A}"/>
                </a:ext>
              </a:extLst>
            </p:cNvPr>
            <p:cNvSpPr txBox="1"/>
            <p:nvPr/>
          </p:nvSpPr>
          <p:spPr>
            <a:xfrm>
              <a:off x="7367137" y="3082529"/>
              <a:ext cx="4329708" cy="7955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miRNA seed region binding to mRNA</a:t>
              </a:r>
            </a:p>
          </p:txBody>
        </p:sp>
      </p:grpSp>
      <p:sp>
        <p:nvSpPr>
          <p:cNvPr id="26" name="TextBox 25">
            <a:extLst>
              <a:ext uri="{FF2B5EF4-FFF2-40B4-BE49-F238E27FC236}">
                <a16:creationId xmlns:a16="http://schemas.microsoft.com/office/drawing/2014/main" id="{A35A9C61-9ACC-243D-803A-10419C07E817}"/>
              </a:ext>
            </a:extLst>
          </p:cNvPr>
          <p:cNvSpPr txBox="1"/>
          <p:nvPr/>
        </p:nvSpPr>
        <p:spPr>
          <a:xfrm>
            <a:off x="242953" y="4333469"/>
            <a:ext cx="3060005" cy="18312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0" cap="none" spc="-16" normalizeH="0" baseline="0" noProof="0" dirty="0">
                <a:ln>
                  <a:noFill/>
                </a:ln>
                <a:solidFill>
                  <a:srgbClr val="994F00"/>
                </a:solidFill>
                <a:effectLst/>
                <a:uLnTx/>
                <a:uFillTx/>
                <a:latin typeface="DM Sans"/>
                <a:ea typeface="+mn-ea"/>
                <a:cs typeface="+mn-cs"/>
              </a:rPr>
              <a:t>miRNA is a small RNA (</a:t>
            </a:r>
            <a:r>
              <a:rPr kumimoji="0" lang="en-GB" sz="1200" b="0" i="0" u="none" strike="noStrike" kern="0" cap="none" spc="-16" normalizeH="0" baseline="0" noProof="0" dirty="0" err="1">
                <a:ln>
                  <a:noFill/>
                </a:ln>
                <a:solidFill>
                  <a:srgbClr val="994F00"/>
                </a:solidFill>
                <a:effectLst/>
                <a:uLnTx/>
                <a:uFillTx/>
                <a:latin typeface="DM Sans"/>
                <a:ea typeface="+mn-ea"/>
                <a:cs typeface="+mn-cs"/>
              </a:rPr>
              <a:t>RiboNucleic</a:t>
            </a:r>
            <a:r>
              <a:rPr kumimoji="0" lang="en-GB" sz="1200" b="0" i="0" u="none" strike="noStrike" kern="0" cap="none" spc="-16" normalizeH="0" baseline="0" noProof="0" dirty="0">
                <a:ln>
                  <a:noFill/>
                </a:ln>
                <a:solidFill>
                  <a:srgbClr val="994F00"/>
                </a:solidFill>
                <a:effectLst/>
                <a:uLnTx/>
                <a:uFillTx/>
                <a:latin typeface="DM Sans"/>
                <a:ea typeface="+mn-ea"/>
                <a:cs typeface="+mn-cs"/>
              </a:rPr>
              <a:t> Acid) molecule found in cells: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16" normalizeH="0" baseline="0" noProof="0" dirty="0">
                <a:ln>
                  <a:noFill/>
                </a:ln>
                <a:solidFill>
                  <a:srgbClr val="994F00"/>
                </a:solidFill>
                <a:effectLst/>
                <a:uLnTx/>
                <a:uFillTx/>
                <a:latin typeface="DM Sans"/>
                <a:ea typeface="+mn-ea"/>
                <a:cs typeface="+mn-cs"/>
              </a:rPr>
              <a:t>Non-coding RNA (doesn’t make protein itself)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16" normalizeH="0" baseline="0" noProof="0" dirty="0">
                <a:ln>
                  <a:noFill/>
                </a:ln>
                <a:solidFill>
                  <a:srgbClr val="994F00"/>
                </a:solidFill>
                <a:effectLst/>
                <a:uLnTx/>
                <a:uFillTx/>
                <a:latin typeface="DM Sans"/>
                <a:ea typeface="+mn-ea"/>
                <a:cs typeface="+mn-cs"/>
              </a:rPr>
              <a:t>Acts like a control dimmer switch that helps decide how much protein a gene should make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0" i="0" u="none" strike="noStrike" kern="0" cap="none" spc="-16" normalizeH="0" baseline="0" noProof="0" dirty="0">
                <a:ln>
                  <a:noFill/>
                </a:ln>
                <a:solidFill>
                  <a:srgbClr val="994F00"/>
                </a:solidFill>
                <a:effectLst/>
                <a:uLnTx/>
                <a:uFillTx/>
                <a:latin typeface="DM Sans"/>
                <a:ea typeface="+mn-ea"/>
                <a:cs typeface="+mn-cs"/>
              </a:rPr>
              <a:t>The seed region is the critical part that determines which mRNA it binds to</a:t>
            </a:r>
          </a:p>
        </p:txBody>
      </p:sp>
    </p:spTree>
    <p:extLst>
      <p:ext uri="{BB962C8B-B14F-4D97-AF65-F5344CB8AC3E}">
        <p14:creationId xmlns:p14="http://schemas.microsoft.com/office/powerpoint/2010/main" val="30032916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A35-9158-36C5-7DFF-DC7010CC6AB3}"/>
              </a:ext>
            </a:extLst>
          </p:cNvPr>
          <p:cNvSpPr txBox="1">
            <a:spLocks/>
          </p:cNvSpPr>
          <p:nvPr/>
        </p:nvSpPr>
        <p:spPr>
          <a:xfrm>
            <a:off x="302399" y="287686"/>
            <a:ext cx="10810260" cy="351315"/>
          </a:xfrm>
          <a:prstGeom prst="rect">
            <a:avLst/>
          </a:prstGeom>
        </p:spPr>
        <p:txBody>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599"/>
              </a:spcAft>
              <a:buClr>
                <a:srgbClr val="0070C0"/>
              </a:buClr>
              <a:buSzTx/>
              <a:buFontTx/>
              <a:buNone/>
              <a:tabLst/>
              <a:defRPr/>
            </a:pPr>
            <a:r>
              <a:rPr kumimoji="0" lang="en-US" sz="2500" b="1" i="0" u="none" strike="noStrike" kern="1200" cap="none" spc="0" normalizeH="0" baseline="0" noProof="0">
                <a:ln>
                  <a:noFill/>
                </a:ln>
                <a:solidFill>
                  <a:prstClr val="black"/>
                </a:solidFill>
                <a:effectLst/>
                <a:uLnTx/>
                <a:uFillTx/>
                <a:latin typeface="DM Sans"/>
                <a:ea typeface="+mj-ea"/>
                <a:cs typeface="+mj-cs"/>
              </a:rPr>
              <a:t>Exploratory cross-kingdom correlation between human miRNAs and fruit miRNAs based on tape strips</a:t>
            </a:r>
            <a:endParaRPr kumimoji="0" lang="en-US" sz="1600" b="0" i="0" u="none" strike="noStrike" kern="1200" cap="none" spc="0" normalizeH="0" baseline="0" noProof="0" dirty="0">
              <a:ln>
                <a:noFill/>
              </a:ln>
              <a:solidFill>
                <a:srgbClr val="CC7414"/>
              </a:solidFill>
              <a:effectLst/>
              <a:uLnTx/>
              <a:uFillTx/>
              <a:latin typeface="DM Sans"/>
              <a:ea typeface="+mj-ea"/>
              <a:cs typeface="+mj-cs"/>
            </a:endParaRPr>
          </a:p>
        </p:txBody>
      </p:sp>
      <p:sp>
        <p:nvSpPr>
          <p:cNvPr id="3" name="TextBox 2">
            <a:extLst>
              <a:ext uri="{FF2B5EF4-FFF2-40B4-BE49-F238E27FC236}">
                <a16:creationId xmlns:a16="http://schemas.microsoft.com/office/drawing/2014/main" id="{C7A7D65A-B66A-93ED-D6D3-16AAE29E858B}"/>
              </a:ext>
            </a:extLst>
          </p:cNvPr>
          <p:cNvSpPr txBox="1"/>
          <p:nvPr/>
        </p:nvSpPr>
        <p:spPr>
          <a:xfrm>
            <a:off x="311362" y="1064742"/>
            <a:ext cx="594180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C7414"/>
                </a:solidFill>
                <a:effectLst/>
                <a:uLnTx/>
                <a:uFillTx/>
                <a:latin typeface="DM Sans"/>
                <a:ea typeface="+mn-ea"/>
                <a:cs typeface="+mn-cs"/>
              </a:rPr>
              <a:t>How EXOVIVE™ LIFT can trigger key skin proteins regulation via its miRNAs  </a:t>
            </a: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extBox 3">
            <a:extLst>
              <a:ext uri="{FF2B5EF4-FFF2-40B4-BE49-F238E27FC236}">
                <a16:creationId xmlns:a16="http://schemas.microsoft.com/office/drawing/2014/main" id="{0F3E1102-1ED3-7DA7-3486-62B21E4C0B49}"/>
              </a:ext>
            </a:extLst>
          </p:cNvPr>
          <p:cNvSpPr txBox="1"/>
          <p:nvPr/>
        </p:nvSpPr>
        <p:spPr>
          <a:xfrm>
            <a:off x="220587" y="1849573"/>
            <a:ext cx="5497247" cy="26930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Based on 2 specific proteins and their associated genes HSP70 and Calnexin part of MHC1 pathway</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We look a at the miRNAs that regulates these genes and more specifically to their specific seed region (the active part of miRNA)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We look at the miRNAs in EXOVIVE™ LIFT and at their seed region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We identified the matches between human miRNA and fruit miRNA seed regions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rgbClr val="994F00"/>
                </a:solidFill>
                <a:effectLst/>
                <a:uLnTx/>
                <a:uFillTx/>
                <a:latin typeface="DM Sans"/>
                <a:ea typeface="+mn-ea"/>
                <a:cs typeface="+mn-cs"/>
              </a:rPr>
              <a:t>Clear mode of action how EXOVIVE™ LIFT can trigger skin benefit via fruit miRNA regulation on key skin proteins</a:t>
            </a:r>
          </a:p>
        </p:txBody>
      </p:sp>
      <p:sp>
        <p:nvSpPr>
          <p:cNvPr id="5" name="Rectangle 4">
            <a:extLst>
              <a:ext uri="{FF2B5EF4-FFF2-40B4-BE49-F238E27FC236}">
                <a16:creationId xmlns:a16="http://schemas.microsoft.com/office/drawing/2014/main" id="{97036EB7-EAEA-A04C-FDDF-81DC5F8378DE}"/>
              </a:ext>
            </a:extLst>
          </p:cNvPr>
          <p:cNvSpPr/>
          <p:nvPr/>
        </p:nvSpPr>
        <p:spPr>
          <a:xfrm>
            <a:off x="5696675" y="5023016"/>
            <a:ext cx="2907546" cy="1024178"/>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Seed region from Papaya: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cpa-miR164b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U</a:t>
            </a:r>
            <a:r>
              <a:rPr kumimoji="0" lang="en-GB" sz="1400" b="1" i="0" u="none" strike="noStrike" kern="1200" cap="none" spc="0" normalizeH="0" baseline="0" noProof="0" dirty="0">
                <a:ln>
                  <a:noFill/>
                </a:ln>
                <a:solidFill>
                  <a:prstClr val="white"/>
                </a:solidFill>
                <a:effectLst/>
                <a:highlight>
                  <a:srgbClr val="800000"/>
                </a:highlight>
                <a:uLnTx/>
                <a:uFillTx/>
                <a:latin typeface="DM Sans"/>
                <a:ea typeface="+mn-ea"/>
                <a:cs typeface="+mn-cs"/>
              </a:rPr>
              <a:t>GGAGAAG</a:t>
            </a:r>
            <a:r>
              <a:rPr kumimoji="0" lang="en-GB" sz="1400" b="0" i="0" u="none" strike="noStrike" kern="1200" cap="none" spc="0" normalizeH="0" baseline="0" noProof="0" dirty="0">
                <a:ln>
                  <a:noFill/>
                </a:ln>
                <a:solidFill>
                  <a:prstClr val="white"/>
                </a:solidFill>
                <a:effectLst/>
                <a:uLnTx/>
                <a:uFillTx/>
                <a:latin typeface="DM Sans"/>
                <a:ea typeface="+mn-ea"/>
                <a:cs typeface="+mn-cs"/>
              </a:rPr>
              <a:t>CAGGGCACAUGCC</a:t>
            </a:r>
          </a:p>
        </p:txBody>
      </p:sp>
      <p:sp>
        <p:nvSpPr>
          <p:cNvPr id="6" name="Rectangle 5">
            <a:extLst>
              <a:ext uri="{FF2B5EF4-FFF2-40B4-BE49-F238E27FC236}">
                <a16:creationId xmlns:a16="http://schemas.microsoft.com/office/drawing/2014/main" id="{9919CC75-A074-35BB-AC7A-2AF99D733F51}"/>
              </a:ext>
            </a:extLst>
          </p:cNvPr>
          <p:cNvSpPr/>
          <p:nvPr/>
        </p:nvSpPr>
        <p:spPr>
          <a:xfrm>
            <a:off x="8863063" y="5048388"/>
            <a:ext cx="2907545" cy="973434"/>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Seed region from Apple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mdm-miR-390a: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A</a:t>
            </a:r>
            <a:r>
              <a:rPr kumimoji="0" lang="en-GB" sz="1400" b="1" i="0" u="none" strike="noStrike" kern="1200" cap="none" spc="0" normalizeH="0" baseline="0" noProof="0" dirty="0">
                <a:ln>
                  <a:noFill/>
                </a:ln>
                <a:solidFill>
                  <a:prstClr val="white"/>
                </a:solidFill>
                <a:effectLst/>
                <a:highlight>
                  <a:srgbClr val="800000"/>
                </a:highlight>
                <a:uLnTx/>
                <a:uFillTx/>
                <a:latin typeface="DM Sans"/>
                <a:ea typeface="+mn-ea"/>
                <a:cs typeface="+mn-cs"/>
              </a:rPr>
              <a:t>AGCUCAG</a:t>
            </a:r>
            <a:r>
              <a:rPr kumimoji="0" lang="en-GB" sz="1400" b="0" i="0" u="none" strike="noStrike" kern="1200" cap="none" spc="0" normalizeH="0" baseline="0" noProof="0" dirty="0">
                <a:ln>
                  <a:noFill/>
                </a:ln>
                <a:solidFill>
                  <a:prstClr val="white"/>
                </a:solidFill>
                <a:effectLst/>
                <a:uLnTx/>
                <a:uFillTx/>
                <a:latin typeface="DM Sans"/>
                <a:ea typeface="+mn-ea"/>
                <a:cs typeface="+mn-cs"/>
              </a:rPr>
              <a:t>GAGGGAUAGCGCC</a:t>
            </a:r>
          </a:p>
        </p:txBody>
      </p:sp>
      <p:sp>
        <p:nvSpPr>
          <p:cNvPr id="7" name="Rectangle 6">
            <a:extLst>
              <a:ext uri="{FF2B5EF4-FFF2-40B4-BE49-F238E27FC236}">
                <a16:creationId xmlns:a16="http://schemas.microsoft.com/office/drawing/2014/main" id="{8856BA7E-0E08-65E2-423C-82963EDCC12A}"/>
              </a:ext>
            </a:extLst>
          </p:cNvPr>
          <p:cNvSpPr/>
          <p:nvPr/>
        </p:nvSpPr>
        <p:spPr>
          <a:xfrm>
            <a:off x="421392" y="4832809"/>
            <a:ext cx="3112640" cy="1404592"/>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miRNAs in plant exosome extract: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DM Sans"/>
                <a:ea typeface="+mn-ea"/>
                <a:cs typeface="+mn-cs"/>
              </a:rPr>
              <a:t>Apple: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white"/>
                </a:solidFill>
                <a:effectLst/>
                <a:uLnTx/>
                <a:uFillTx/>
                <a:latin typeface="DM Sans"/>
                <a:ea typeface="+mn-ea"/>
                <a:cs typeface="+mn-cs"/>
              </a:rPr>
              <a:t>mdm-miR</a:t>
            </a:r>
            <a:r>
              <a:rPr kumimoji="0" lang="en-GB" sz="1400" b="0" i="0" u="none" strike="noStrike" kern="1200" cap="none" spc="0" normalizeH="0" baseline="0" noProof="0" dirty="0">
                <a:ln>
                  <a:noFill/>
                </a:ln>
                <a:solidFill>
                  <a:prstClr val="white"/>
                </a:solidFill>
                <a:effectLst/>
                <a:uLnTx/>
                <a:uFillTx/>
                <a:latin typeface="DM Sans"/>
                <a:ea typeface="+mn-ea"/>
                <a:cs typeface="+mn-cs"/>
              </a:rPr>
              <a:t> 319, mdm-miR395, </a:t>
            </a:r>
            <a:r>
              <a:rPr kumimoji="0" lang="en-GB" sz="1400" b="0" i="0" u="none" strike="noStrike" kern="1200" cap="none" spc="0" normalizeH="0" baseline="0" noProof="0" dirty="0" err="1">
                <a:ln>
                  <a:noFill/>
                </a:ln>
                <a:solidFill>
                  <a:prstClr val="white"/>
                </a:solidFill>
                <a:effectLst/>
                <a:uLnTx/>
                <a:uFillTx/>
                <a:latin typeface="DM Sans"/>
                <a:ea typeface="+mn-ea"/>
                <a:cs typeface="+mn-cs"/>
              </a:rPr>
              <a:t>mdm-miR</a:t>
            </a:r>
            <a:r>
              <a:rPr kumimoji="0" lang="en-GB" sz="1400" b="0" i="0" u="none" strike="noStrike" kern="1200" cap="none" spc="0" normalizeH="0" baseline="0" noProof="0" dirty="0">
                <a:ln>
                  <a:noFill/>
                </a:ln>
                <a:solidFill>
                  <a:prstClr val="white"/>
                </a:solidFill>
                <a:effectLst/>
                <a:uLnTx/>
                <a:uFillTx/>
                <a:latin typeface="DM Sans"/>
                <a:ea typeface="+mn-ea"/>
                <a:cs typeface="+mn-cs"/>
              </a:rPr>
              <a:t> 390, </a:t>
            </a:r>
            <a:r>
              <a:rPr kumimoji="0" lang="en-GB" sz="1400" b="0" i="0" u="none" strike="noStrike" kern="1200" cap="none" spc="0" normalizeH="0" baseline="0" noProof="0" dirty="0" err="1">
                <a:ln>
                  <a:noFill/>
                </a:ln>
                <a:solidFill>
                  <a:prstClr val="white"/>
                </a:solidFill>
                <a:effectLst/>
                <a:uLnTx/>
                <a:uFillTx/>
                <a:latin typeface="DM Sans"/>
                <a:ea typeface="+mn-ea"/>
                <a:cs typeface="+mn-cs"/>
              </a:rPr>
              <a:t>mdm-miR</a:t>
            </a:r>
            <a:r>
              <a:rPr kumimoji="0" lang="en-GB" sz="1400" b="0" i="0" u="none" strike="noStrike" kern="1200" cap="none" spc="0" normalizeH="0" baseline="0" noProof="0" dirty="0">
                <a:ln>
                  <a:noFill/>
                </a:ln>
                <a:solidFill>
                  <a:prstClr val="white"/>
                </a:solidFill>
                <a:effectLst/>
                <a:uLnTx/>
                <a:uFillTx/>
                <a:latin typeface="DM Sans"/>
                <a:ea typeface="+mn-ea"/>
                <a:cs typeface="+mn-cs"/>
              </a:rPr>
              <a:t> 164,…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DM Sans"/>
                <a:ea typeface="+mn-ea"/>
                <a:cs typeface="+mn-cs"/>
              </a:rPr>
              <a:t>Papaya: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cpa-miR-390, cpa-miR164,…</a:t>
            </a:r>
          </a:p>
        </p:txBody>
      </p:sp>
      <p:sp>
        <p:nvSpPr>
          <p:cNvPr id="8" name="TextBox 7">
            <a:extLst>
              <a:ext uri="{FF2B5EF4-FFF2-40B4-BE49-F238E27FC236}">
                <a16:creationId xmlns:a16="http://schemas.microsoft.com/office/drawing/2014/main" id="{C55187FA-EE05-BE53-257B-45005CF817D0}"/>
              </a:ext>
            </a:extLst>
          </p:cNvPr>
          <p:cNvSpPr txBox="1"/>
          <p:nvPr/>
        </p:nvSpPr>
        <p:spPr>
          <a:xfrm>
            <a:off x="7628909" y="4423635"/>
            <a:ext cx="20081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Match with same seed region</a:t>
            </a:r>
          </a:p>
        </p:txBody>
      </p:sp>
      <p:cxnSp>
        <p:nvCxnSpPr>
          <p:cNvPr id="9" name="Straight Arrow Connector 8">
            <a:extLst>
              <a:ext uri="{FF2B5EF4-FFF2-40B4-BE49-F238E27FC236}">
                <a16:creationId xmlns:a16="http://schemas.microsoft.com/office/drawing/2014/main" id="{9DCFDB0C-7FA1-51E2-C15D-1870982FC63B}"/>
              </a:ext>
            </a:extLst>
          </p:cNvPr>
          <p:cNvCxnSpPr>
            <a:cxnSpLocks/>
          </p:cNvCxnSpPr>
          <p:nvPr/>
        </p:nvCxnSpPr>
        <p:spPr>
          <a:xfrm>
            <a:off x="7150448" y="1655714"/>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8C294E4-4533-F0C2-3AB3-6EC2AF163AB2}"/>
              </a:ext>
            </a:extLst>
          </p:cNvPr>
          <p:cNvCxnSpPr>
            <a:cxnSpLocks/>
            <a:endCxn id="15" idx="0"/>
          </p:cNvCxnSpPr>
          <p:nvPr/>
        </p:nvCxnSpPr>
        <p:spPr>
          <a:xfrm>
            <a:off x="7150448" y="3111270"/>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6646D47-0CE4-EE66-8D9B-AC9B9BAF0520}"/>
              </a:ext>
            </a:extLst>
          </p:cNvPr>
          <p:cNvCxnSpPr>
            <a:cxnSpLocks/>
          </p:cNvCxnSpPr>
          <p:nvPr/>
        </p:nvCxnSpPr>
        <p:spPr>
          <a:xfrm>
            <a:off x="10316835" y="1699857"/>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7E9B5AE-B46C-FADC-C608-54A39938D7F8}"/>
              </a:ext>
            </a:extLst>
          </p:cNvPr>
          <p:cNvCxnSpPr>
            <a:cxnSpLocks/>
          </p:cNvCxnSpPr>
          <p:nvPr/>
        </p:nvCxnSpPr>
        <p:spPr>
          <a:xfrm>
            <a:off x="10316835" y="3078965"/>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679FC20-B1B9-BCC7-DB75-C7EA080932E7}"/>
              </a:ext>
            </a:extLst>
          </p:cNvPr>
          <p:cNvSpPr/>
          <p:nvPr/>
        </p:nvSpPr>
        <p:spPr>
          <a:xfrm>
            <a:off x="6169585" y="1928181"/>
            <a:ext cx="1961727" cy="1315251"/>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Regulated by Human miRNA: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hsa-miR-4434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hsa-miR-4516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Hsa-miR-3616</a:t>
            </a:r>
          </a:p>
        </p:txBody>
      </p:sp>
      <p:sp>
        <p:nvSpPr>
          <p:cNvPr id="14" name="Rectangle 13">
            <a:extLst>
              <a:ext uri="{FF2B5EF4-FFF2-40B4-BE49-F238E27FC236}">
                <a16:creationId xmlns:a16="http://schemas.microsoft.com/office/drawing/2014/main" id="{048B90CD-9F7C-51A3-5BB5-1988B98C6FBA}"/>
              </a:ext>
            </a:extLst>
          </p:cNvPr>
          <p:cNvSpPr/>
          <p:nvPr/>
        </p:nvSpPr>
        <p:spPr>
          <a:xfrm>
            <a:off x="6480157" y="1252989"/>
            <a:ext cx="1340582" cy="51564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Calnexin</a:t>
            </a:r>
          </a:p>
        </p:txBody>
      </p:sp>
      <p:sp>
        <p:nvSpPr>
          <p:cNvPr id="15" name="Rectangle 14">
            <a:extLst>
              <a:ext uri="{FF2B5EF4-FFF2-40B4-BE49-F238E27FC236}">
                <a16:creationId xmlns:a16="http://schemas.microsoft.com/office/drawing/2014/main" id="{55D826A4-F208-BDFA-F27F-CE88820D66AC}"/>
              </a:ext>
            </a:extLst>
          </p:cNvPr>
          <p:cNvSpPr/>
          <p:nvPr/>
        </p:nvSpPr>
        <p:spPr>
          <a:xfrm>
            <a:off x="5892914" y="3410702"/>
            <a:ext cx="2515068" cy="973434"/>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Seed region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hsa-miR-4434: A</a:t>
            </a:r>
            <a:r>
              <a:rPr kumimoji="0" lang="en-GB" sz="1400" b="1" i="0" u="none" strike="noStrike" kern="1200" cap="none" spc="0" normalizeH="0" baseline="0" noProof="0" dirty="0">
                <a:ln>
                  <a:noFill/>
                </a:ln>
                <a:solidFill>
                  <a:prstClr val="white"/>
                </a:solidFill>
                <a:effectLst/>
                <a:highlight>
                  <a:srgbClr val="008000"/>
                </a:highlight>
                <a:uLnTx/>
                <a:uFillTx/>
                <a:latin typeface="DM Sans"/>
                <a:ea typeface="+mn-ea"/>
                <a:cs typeface="+mn-cs"/>
              </a:rPr>
              <a:t>GGAGAAG</a:t>
            </a:r>
            <a:r>
              <a:rPr kumimoji="0" lang="en-GB" sz="1400" b="0" i="0" u="none" strike="noStrike" kern="1200" cap="none" spc="0" normalizeH="0" baseline="0" noProof="0" dirty="0">
                <a:ln>
                  <a:noFill/>
                </a:ln>
                <a:solidFill>
                  <a:prstClr val="white"/>
                </a:solidFill>
                <a:effectLst/>
                <a:uLnTx/>
                <a:uFillTx/>
                <a:latin typeface="DM Sans"/>
                <a:ea typeface="+mn-ea"/>
                <a:cs typeface="+mn-cs"/>
              </a:rPr>
              <a:t>UAAAGUAGAA</a:t>
            </a:r>
          </a:p>
        </p:txBody>
      </p:sp>
      <p:sp>
        <p:nvSpPr>
          <p:cNvPr id="16" name="Rectangle 15">
            <a:extLst>
              <a:ext uri="{FF2B5EF4-FFF2-40B4-BE49-F238E27FC236}">
                <a16:creationId xmlns:a16="http://schemas.microsoft.com/office/drawing/2014/main" id="{D620A10F-3A24-6061-A293-1FBBA61F9008}"/>
              </a:ext>
            </a:extLst>
          </p:cNvPr>
          <p:cNvSpPr/>
          <p:nvPr/>
        </p:nvSpPr>
        <p:spPr>
          <a:xfrm>
            <a:off x="9646544" y="1252989"/>
            <a:ext cx="1340582" cy="51564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HSP70</a:t>
            </a:r>
          </a:p>
        </p:txBody>
      </p:sp>
      <p:sp>
        <p:nvSpPr>
          <p:cNvPr id="17" name="Rectangle 16">
            <a:extLst>
              <a:ext uri="{FF2B5EF4-FFF2-40B4-BE49-F238E27FC236}">
                <a16:creationId xmlns:a16="http://schemas.microsoft.com/office/drawing/2014/main" id="{5A0EFD82-5A5E-FA58-4F5B-7215ED1104D3}"/>
              </a:ext>
            </a:extLst>
          </p:cNvPr>
          <p:cNvSpPr/>
          <p:nvPr/>
        </p:nvSpPr>
        <p:spPr>
          <a:xfrm>
            <a:off x="9335972" y="2004574"/>
            <a:ext cx="1961727" cy="1081882"/>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Regulated by Human miRNA: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hsa-miR-1269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hsa-miR-6854</a:t>
            </a:r>
          </a:p>
        </p:txBody>
      </p:sp>
      <p:sp>
        <p:nvSpPr>
          <p:cNvPr id="18" name="Rectangle 17">
            <a:extLst>
              <a:ext uri="{FF2B5EF4-FFF2-40B4-BE49-F238E27FC236}">
                <a16:creationId xmlns:a16="http://schemas.microsoft.com/office/drawing/2014/main" id="{88365F7C-71F5-1FF3-8D5A-E86BE304C58E}"/>
              </a:ext>
            </a:extLst>
          </p:cNvPr>
          <p:cNvSpPr/>
          <p:nvPr/>
        </p:nvSpPr>
        <p:spPr>
          <a:xfrm>
            <a:off x="8863065" y="3384289"/>
            <a:ext cx="2907541" cy="973434"/>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Seed region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hsa-miR-6854-5p: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DM Sans"/>
                <a:ea typeface="+mn-ea"/>
                <a:cs typeface="+mn-cs"/>
              </a:rPr>
              <a:t>A</a:t>
            </a:r>
            <a:r>
              <a:rPr kumimoji="0" lang="en-GB" sz="1400" b="1" i="0" u="none" strike="noStrike" kern="1200" cap="none" spc="0" normalizeH="0" baseline="0" noProof="0" dirty="0">
                <a:ln>
                  <a:noFill/>
                </a:ln>
                <a:solidFill>
                  <a:prstClr val="white"/>
                </a:solidFill>
                <a:effectLst/>
                <a:highlight>
                  <a:srgbClr val="800000"/>
                </a:highlight>
                <a:uLnTx/>
                <a:uFillTx/>
                <a:latin typeface="DM Sans"/>
                <a:ea typeface="+mn-ea"/>
                <a:cs typeface="+mn-cs"/>
              </a:rPr>
              <a:t>AGCUCAG</a:t>
            </a:r>
            <a:r>
              <a:rPr kumimoji="0" lang="en-GB" sz="1400" b="0" i="0" u="none" strike="noStrike" kern="1200" cap="none" spc="0" normalizeH="0" baseline="0" noProof="0" dirty="0">
                <a:ln>
                  <a:noFill/>
                </a:ln>
                <a:solidFill>
                  <a:prstClr val="white"/>
                </a:solidFill>
                <a:effectLst/>
                <a:uLnTx/>
                <a:uFillTx/>
                <a:latin typeface="DM Sans"/>
                <a:ea typeface="+mn-ea"/>
                <a:cs typeface="+mn-cs"/>
              </a:rPr>
              <a:t>GUUUGAGAACUGC</a:t>
            </a:r>
          </a:p>
        </p:txBody>
      </p:sp>
      <p:cxnSp>
        <p:nvCxnSpPr>
          <p:cNvPr id="19" name="Straight Arrow Connector 18">
            <a:extLst>
              <a:ext uri="{FF2B5EF4-FFF2-40B4-BE49-F238E27FC236}">
                <a16:creationId xmlns:a16="http://schemas.microsoft.com/office/drawing/2014/main" id="{7450DCC6-F1E6-C647-811A-3319B04087A9}"/>
              </a:ext>
            </a:extLst>
          </p:cNvPr>
          <p:cNvCxnSpPr>
            <a:cxnSpLocks/>
            <a:stCxn id="7" idx="3"/>
            <a:endCxn id="5" idx="1"/>
          </p:cNvCxnSpPr>
          <p:nvPr/>
        </p:nvCxnSpPr>
        <p:spPr>
          <a:xfrm>
            <a:off x="3534032" y="5535105"/>
            <a:ext cx="2162643" cy="0"/>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2751635-42C3-6820-6541-73A22881AB35}"/>
              </a:ext>
            </a:extLst>
          </p:cNvPr>
          <p:cNvSpPr txBox="1"/>
          <p:nvPr/>
        </p:nvSpPr>
        <p:spPr>
          <a:xfrm>
            <a:off x="3704301" y="6343097"/>
            <a:ext cx="498702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DM Sans"/>
                <a:ea typeface="+mn-ea"/>
                <a:cs typeface="+mn-cs"/>
              </a:rPr>
              <a:t>Source: Li D, Wang F, Xu Y, Zhou H, Ma X, Shen Y. “A Timely Review of Cross‑Kingdom Regulation of Plant‑Derived microRNAs.” Frontiers in Genetics 2021;12:613197.</a:t>
            </a:r>
          </a:p>
        </p:txBody>
      </p:sp>
      <p:sp>
        <p:nvSpPr>
          <p:cNvPr id="21" name="TextBox 20">
            <a:extLst>
              <a:ext uri="{FF2B5EF4-FFF2-40B4-BE49-F238E27FC236}">
                <a16:creationId xmlns:a16="http://schemas.microsoft.com/office/drawing/2014/main" id="{634FD87D-DF88-2A89-D1D7-94E1A7F8264A}"/>
              </a:ext>
            </a:extLst>
          </p:cNvPr>
          <p:cNvSpPr txBox="1"/>
          <p:nvPr/>
        </p:nvSpPr>
        <p:spPr>
          <a:xfrm>
            <a:off x="4007264" y="5258106"/>
            <a:ext cx="112755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example</a:t>
            </a:r>
          </a:p>
        </p:txBody>
      </p:sp>
      <p:cxnSp>
        <p:nvCxnSpPr>
          <p:cNvPr id="22" name="Straight Arrow Connector 21">
            <a:extLst>
              <a:ext uri="{FF2B5EF4-FFF2-40B4-BE49-F238E27FC236}">
                <a16:creationId xmlns:a16="http://schemas.microsoft.com/office/drawing/2014/main" id="{02E0C9B1-4ED0-A87F-62BF-15394281917D}"/>
              </a:ext>
            </a:extLst>
          </p:cNvPr>
          <p:cNvCxnSpPr>
            <a:cxnSpLocks/>
          </p:cNvCxnSpPr>
          <p:nvPr/>
        </p:nvCxnSpPr>
        <p:spPr>
          <a:xfrm>
            <a:off x="7114664" y="4384136"/>
            <a:ext cx="0" cy="638880"/>
          </a:xfrm>
          <a:prstGeom prst="straightConnector1">
            <a:avLst/>
          </a:prstGeom>
          <a:ln w="28575">
            <a:solidFill>
              <a:srgbClr val="D3425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136A941-7404-230D-4890-805131B95344}"/>
              </a:ext>
            </a:extLst>
          </p:cNvPr>
          <p:cNvCxnSpPr>
            <a:cxnSpLocks/>
          </p:cNvCxnSpPr>
          <p:nvPr/>
        </p:nvCxnSpPr>
        <p:spPr>
          <a:xfrm>
            <a:off x="10293632" y="4357723"/>
            <a:ext cx="0" cy="690665"/>
          </a:xfrm>
          <a:prstGeom prst="straightConnector1">
            <a:avLst/>
          </a:prstGeom>
          <a:ln w="28575">
            <a:solidFill>
              <a:srgbClr val="D3425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1025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2A27-E3DC-624A-B4B9-83D7A0B5047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0D2E5B-CEF3-F521-DF64-623B352A5A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3E274A11-7733-D2B8-E121-7C68C639BAD2}"/>
              </a:ext>
            </a:extLst>
          </p:cNvPr>
          <p:cNvSpPr>
            <a:spLocks noGrp="1"/>
          </p:cNvSpPr>
          <p:nvPr>
            <p:ph type="title"/>
          </p:nvPr>
        </p:nvSpPr>
        <p:spPr/>
        <p:txBody>
          <a:bodyPr/>
          <a:lstStyle/>
          <a:p>
            <a:pPr>
              <a:spcBef>
                <a:spcPts val="0"/>
              </a:spcBef>
              <a:spcAft>
                <a:spcPts val="599"/>
              </a:spcAft>
              <a:buClr>
                <a:srgbClr val="0070C0"/>
              </a:buClr>
              <a:defRPr/>
            </a:pPr>
            <a:r>
              <a:rPr lang="en-US" noProof="0" dirty="0"/>
              <a:t>2- Proteomics: EXOVIVE™ LIFT the perfect fit for skin longevity</a:t>
            </a:r>
            <a:endParaRPr kumimoji="0" lang="en-US"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09A825A6-43B3-4399-8004-8EDA12EFED9D}"/>
              </a:ext>
            </a:extLst>
          </p:cNvPr>
          <p:cNvSpPr txBox="1">
            <a:spLocks/>
          </p:cNvSpPr>
          <p:nvPr/>
        </p:nvSpPr>
        <p:spPr>
          <a:xfrm>
            <a:off x="302399" y="739515"/>
            <a:ext cx="10258921"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noProof="0" dirty="0">
                <a:solidFill>
                  <a:srgbClr val="CC7414"/>
                </a:solidFill>
                <a:latin typeface="DM Sans"/>
              </a:rPr>
              <a:t>Beyond altered intercellular communication, EXOVIVE™ LIFT tackles 8 other hallmarks of ageing -  based on proteins significantly upregulated by EXOVIVE™ LIFT </a:t>
            </a:r>
            <a:br>
              <a:rPr lang="en-US" sz="1400" kern="1200" noProof="0" dirty="0">
                <a:latin typeface="DM Sans" pitchFamily="2" charset="77"/>
              </a:rPr>
            </a:br>
            <a:endParaRPr lang="en-US" sz="1400" noProof="0" dirty="0"/>
          </a:p>
        </p:txBody>
      </p:sp>
      <p:pic>
        <p:nvPicPr>
          <p:cNvPr id="4" name="Picture 3">
            <a:extLst>
              <a:ext uri="{FF2B5EF4-FFF2-40B4-BE49-F238E27FC236}">
                <a16:creationId xmlns:a16="http://schemas.microsoft.com/office/drawing/2014/main" id="{86A5A9BE-A37F-B6AF-E3FB-96B8473DB9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aphicFrame>
        <p:nvGraphicFramePr>
          <p:cNvPr id="5" name="Table 4">
            <a:extLst>
              <a:ext uri="{FF2B5EF4-FFF2-40B4-BE49-F238E27FC236}">
                <a16:creationId xmlns:a16="http://schemas.microsoft.com/office/drawing/2014/main" id="{1BF62B78-DB64-A347-643C-BBBD3C18B9C9}"/>
              </a:ext>
            </a:extLst>
          </p:cNvPr>
          <p:cNvGraphicFramePr>
            <a:graphicFrameLocks noGrp="1"/>
          </p:cNvGraphicFramePr>
          <p:nvPr>
            <p:extLst>
              <p:ext uri="{D42A27DB-BD31-4B8C-83A1-F6EECF244321}">
                <p14:modId xmlns:p14="http://schemas.microsoft.com/office/powerpoint/2010/main" val="599057816"/>
              </p:ext>
            </p:extLst>
          </p:nvPr>
        </p:nvGraphicFramePr>
        <p:xfrm>
          <a:off x="302399" y="1508715"/>
          <a:ext cx="11587200" cy="4758360"/>
        </p:xfrm>
        <a:graphic>
          <a:graphicData uri="http://schemas.openxmlformats.org/drawingml/2006/table">
            <a:tbl>
              <a:tblPr>
                <a:tableStyleId>{93296810-A885-4BE3-A3E7-6D5BEEA58F35}</a:tableStyleId>
              </a:tblPr>
              <a:tblGrid>
                <a:gridCol w="1178146">
                  <a:extLst>
                    <a:ext uri="{9D8B030D-6E8A-4147-A177-3AD203B41FA5}">
                      <a16:colId xmlns:a16="http://schemas.microsoft.com/office/drawing/2014/main" val="75745499"/>
                    </a:ext>
                  </a:extLst>
                </a:gridCol>
                <a:gridCol w="1003828">
                  <a:extLst>
                    <a:ext uri="{9D8B030D-6E8A-4147-A177-3AD203B41FA5}">
                      <a16:colId xmlns:a16="http://schemas.microsoft.com/office/drawing/2014/main" val="1739851707"/>
                    </a:ext>
                  </a:extLst>
                </a:gridCol>
                <a:gridCol w="2441741">
                  <a:extLst>
                    <a:ext uri="{9D8B030D-6E8A-4147-A177-3AD203B41FA5}">
                      <a16:colId xmlns:a16="http://schemas.microsoft.com/office/drawing/2014/main" val="4029691013"/>
                    </a:ext>
                  </a:extLst>
                </a:gridCol>
                <a:gridCol w="6963485">
                  <a:extLst>
                    <a:ext uri="{9D8B030D-6E8A-4147-A177-3AD203B41FA5}">
                      <a16:colId xmlns:a16="http://schemas.microsoft.com/office/drawing/2014/main" val="2361152150"/>
                    </a:ext>
                  </a:extLst>
                </a:gridCol>
              </a:tblGrid>
              <a:tr h="164189">
                <a:tc>
                  <a:txBody>
                    <a:bodyPr/>
                    <a:lstStyle/>
                    <a:p>
                      <a:pPr algn="ctr" fontAlgn="b">
                        <a:buNone/>
                      </a:pPr>
                      <a:r>
                        <a:rPr lang="en-US" sz="1400" b="1" u="none" strike="noStrike" noProof="0" dirty="0">
                          <a:solidFill>
                            <a:schemeClr val="bg1"/>
                          </a:solidFill>
                          <a:effectLst/>
                        </a:rPr>
                        <a:t>Hallmarks of Ageing</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tc gridSpan="2">
                  <a:txBody>
                    <a:bodyPr/>
                    <a:lstStyle/>
                    <a:p>
                      <a:pPr algn="ctr" fontAlgn="b">
                        <a:buNone/>
                      </a:pPr>
                      <a:r>
                        <a:rPr lang="en-US" sz="1400" b="1" u="none" strike="noStrike" noProof="0" dirty="0">
                          <a:solidFill>
                            <a:schemeClr val="bg1"/>
                          </a:solidFill>
                          <a:effectLst/>
                        </a:rPr>
                        <a:t>Proteins</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tc hMerge="1">
                  <a:txBody>
                    <a:bodyPr/>
                    <a:lstStyle/>
                    <a:p>
                      <a:endParaRPr/>
                    </a:p>
                  </a:txBody>
                  <a:tcPr marL="803" marR="803" marT="803" marB="0" anchor="ctr">
                    <a:solidFill>
                      <a:srgbClr val="994F00"/>
                    </a:solidFill>
                  </a:tcPr>
                </a:tc>
                <a:tc>
                  <a:txBody>
                    <a:bodyPr/>
                    <a:lstStyle/>
                    <a:p>
                      <a:pPr algn="ctr" fontAlgn="b">
                        <a:buNone/>
                      </a:pPr>
                      <a:r>
                        <a:rPr lang="en-US" sz="1400" b="1" u="none" strike="noStrike" noProof="0" dirty="0">
                          <a:solidFill>
                            <a:schemeClr val="bg1"/>
                          </a:solidFill>
                          <a:effectLst/>
                        </a:rPr>
                        <a:t>Function</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extLst>
                  <a:ext uri="{0D108BD9-81ED-4DB2-BD59-A6C34878D82A}">
                    <a16:rowId xmlns:a16="http://schemas.microsoft.com/office/drawing/2014/main" val="3114607577"/>
                  </a:ext>
                </a:extLst>
              </a:tr>
              <a:tr h="0">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extLst>
                  <a:ext uri="{0D108BD9-81ED-4DB2-BD59-A6C34878D82A}">
                    <a16:rowId xmlns:a16="http://schemas.microsoft.com/office/drawing/2014/main" val="3071533585"/>
                  </a:ext>
                </a:extLst>
              </a:tr>
              <a:tr h="164189">
                <a:tc rowSpan="4">
                  <a:txBody>
                    <a:bodyPr/>
                    <a:lstStyle/>
                    <a:p>
                      <a:pPr algn="ctr" fontAlgn="b">
                        <a:buNone/>
                      </a:pPr>
                      <a:r>
                        <a:rPr lang="en-US" sz="1200" b="1" u="none" strike="noStrike" noProof="0" dirty="0">
                          <a:solidFill>
                            <a:schemeClr val="bg1"/>
                          </a:solidFill>
                          <a:effectLst/>
                        </a:rPr>
                        <a:t>Loss of </a:t>
                      </a:r>
                      <a:r>
                        <a:rPr lang="en-US" sz="1200" b="1" u="none" strike="noStrike" noProof="0" dirty="0" err="1">
                          <a:solidFill>
                            <a:schemeClr val="bg1"/>
                          </a:solidFill>
                          <a:effectLst/>
                        </a:rPr>
                        <a:t>proteostasis</a:t>
                      </a:r>
                      <a:endParaRPr lang="en-US" sz="1200" b="1" u="none" strike="noStrike" noProof="0" dirty="0">
                        <a:solidFill>
                          <a:schemeClr val="bg1"/>
                        </a:solidFill>
                        <a:effectLst/>
                      </a:endParaRPr>
                    </a:p>
                    <a:p>
                      <a:pPr algn="l" fontAlgn="b">
                        <a:buNone/>
                      </a:pPr>
                      <a:endParaRPr lang="en-US" sz="1200" b="1" u="none" strike="noStrike" noProof="0" dirty="0">
                        <a:solidFill>
                          <a:schemeClr val="bg1"/>
                        </a:solidFill>
                        <a:effectLst/>
                      </a:endParaRPr>
                    </a:p>
                  </a:txBody>
                  <a:tcPr marL="803" marR="803" marT="803" marB="0" anchor="ctr">
                    <a:solidFill>
                      <a:srgbClr val="CC7414"/>
                    </a:solidFill>
                  </a:tcPr>
                </a:tc>
                <a:tc>
                  <a:txBody>
                    <a:bodyPr/>
                    <a:lstStyle/>
                    <a:p>
                      <a:pPr algn="ctr" fontAlgn="b">
                        <a:buNone/>
                      </a:pPr>
                      <a:r>
                        <a:rPr lang="en-US" sz="1100" u="none" strike="noStrike" noProof="0" dirty="0">
                          <a:effectLst/>
                        </a:rPr>
                        <a:t>ERGIC1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Endoplasmic reticulum-Golgi intermediate compartment protein 1</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Maintains youthful protein processing and secretion for improved ECM and skin smoothness.</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776236510"/>
                  </a:ext>
                </a:extLst>
              </a:tr>
              <a:tr h="164189">
                <a:tc vMerge="1">
                  <a:txBody>
                    <a:bodyPr/>
                    <a:lstStyle/>
                    <a:p>
                      <a:endParaRPr/>
                    </a:p>
                  </a:txBody>
                  <a:tcPr marL="803" marR="803" marT="803" marB="0" anchor="b">
                    <a:lnL w="12700" cap="flat" cmpd="sng" algn="ctr">
                      <a:solidFill>
                        <a:schemeClr val="tx1"/>
                      </a:solidFill>
                      <a:prstDash val="solid"/>
                      <a:round/>
                      <a:headEnd type="none" w="med" len="med"/>
                      <a:tailEnd type="none" w="med" len="med"/>
                    </a:lnL>
                    <a:solidFill>
                      <a:srgbClr val="994F00"/>
                    </a:solidFill>
                  </a:tcPr>
                </a:tc>
                <a:tc>
                  <a:txBody>
                    <a:bodyPr/>
                    <a:lstStyle/>
                    <a:p>
                      <a:pPr algn="ctr" fontAlgn="b">
                        <a:buNone/>
                      </a:pPr>
                      <a:r>
                        <a:rPr lang="en-US" sz="1100" u="none" strike="noStrike" noProof="0" dirty="0">
                          <a:effectLst/>
                        </a:rPr>
                        <a:t>DPP3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Dipeptidyl peptidase 3</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kern="100" noProof="0" dirty="0">
                          <a:effectLst/>
                        </a:rPr>
                        <a:t>Fine-tunes peptide signaling for repair and turnover in the dermis,</a:t>
                      </a:r>
                      <a:r>
                        <a:rPr lang="en-US" sz="1100" u="none" strike="noStrike" noProof="0" dirty="0">
                          <a:effectLst/>
                        </a:rPr>
                        <a:t> for healthy ECM turnover, lifts firmness and bounce.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934353696"/>
                  </a:ext>
                </a:extLst>
              </a:tr>
              <a:tr h="327518">
                <a:tc vMerge="1">
                  <a:txBody>
                    <a:bodyPr/>
                    <a:lstStyle/>
                    <a:p>
                      <a:endParaRPr/>
                    </a:p>
                  </a:txBody>
                  <a:tcPr marL="803" marR="803" marT="803" marB="0" anchor="b">
                    <a:lnL w="12700" cap="flat" cmpd="sng" algn="ctr">
                      <a:solidFill>
                        <a:schemeClr val="tx1"/>
                      </a:solidFill>
                      <a:prstDash val="solid"/>
                      <a:round/>
                      <a:headEnd type="none" w="med" len="med"/>
                      <a:tailEnd type="none" w="med" len="med"/>
                    </a:lnL>
                    <a:solidFill>
                      <a:srgbClr val="994F00"/>
                    </a:solidFill>
                  </a:tcPr>
                </a:tc>
                <a:tc>
                  <a:txBody>
                    <a:bodyPr/>
                    <a:lstStyle/>
                    <a:p>
                      <a:pPr algn="ctr" fontAlgn="b">
                        <a:buNone/>
                      </a:pPr>
                      <a:r>
                        <a:rPr lang="en-US" sz="1100" u="none" strike="noStrike" noProof="0" dirty="0">
                          <a:effectLst/>
                        </a:rPr>
                        <a:t>SERPINA3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Alpha-1-antichymotrypsin</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Serine protease inhibitor that protects ECM components like collagen from enzymatic degradation.</a:t>
                      </a:r>
                    </a:p>
                  </a:txBody>
                  <a:tcPr marL="803" marR="803" marT="803" marB="0" anchor="ctr">
                    <a:solidFill>
                      <a:srgbClr val="F5D8B8"/>
                    </a:solidFill>
                  </a:tcPr>
                </a:tc>
                <a:extLst>
                  <a:ext uri="{0D108BD9-81ED-4DB2-BD59-A6C34878D82A}">
                    <a16:rowId xmlns:a16="http://schemas.microsoft.com/office/drawing/2014/main" val="1680450761"/>
                  </a:ext>
                </a:extLst>
              </a:tr>
              <a:tr h="164189">
                <a:tc vMerge="1">
                  <a:txBody>
                    <a:bodyPr/>
                    <a:lstStyle/>
                    <a:p>
                      <a:endParaRPr/>
                    </a:p>
                  </a:txBody>
                  <a:tcPr marL="803" marR="803" marT="803"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994F00"/>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Intracellular serine protease inhibitor, key for protecting cells from proteolytic stress and damage.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651746460"/>
                  </a:ext>
                </a:extLst>
              </a:tr>
              <a:tr h="327518">
                <a:tc>
                  <a:txBody>
                    <a:bodyPr/>
                    <a:lstStyle/>
                    <a:p>
                      <a:pPr algn="ctr" fontAlgn="b">
                        <a:buNone/>
                      </a:pPr>
                      <a:r>
                        <a:rPr lang="en-US" sz="1200" b="1" u="none" strike="noStrike" noProof="0" dirty="0">
                          <a:solidFill>
                            <a:schemeClr val="bg1"/>
                          </a:solidFill>
                          <a:effectLst/>
                        </a:rPr>
                        <a:t>Mitochondrial dysfunction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MDH1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effectLst/>
                        </a:rPr>
                        <a:t>Malate dehydrogenase</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kern="100" noProof="0" dirty="0">
                          <a:effectLst/>
                        </a:rPr>
                        <a:t>Enzyme in the mitochondrial citric acid cycle. </a:t>
                      </a:r>
                      <a:r>
                        <a:rPr lang="en-US" sz="1100" u="none" strike="noStrike" noProof="0" dirty="0">
                          <a:effectLst/>
                        </a:rPr>
                        <a:t>Boosts cellular energy for optimal fibroblast renewal and wrinkle resistance.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750527184"/>
                  </a:ext>
                </a:extLst>
              </a:tr>
              <a:tr h="164189">
                <a:tc>
                  <a:txBody>
                    <a:bodyPr/>
                    <a:lstStyle/>
                    <a:p>
                      <a:pPr algn="ctr" fontAlgn="b">
                        <a:buNone/>
                      </a:pPr>
                      <a:r>
                        <a:rPr lang="en-US" sz="1200" b="1" u="none" strike="noStrike" noProof="0" dirty="0">
                          <a:solidFill>
                            <a:schemeClr val="bg1"/>
                          </a:solidFill>
                          <a:effectLst/>
                        </a:rPr>
                        <a:t>Epigenetic alteration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SDR16C5</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solidFill>
                            <a:schemeClr val="tx1"/>
                          </a:solidFill>
                          <a:effectLst/>
                        </a:rPr>
                        <a:t>Retinal short chain dehydrogenase reductase isoform 1, isoform </a:t>
                      </a:r>
                      <a:r>
                        <a:rPr lang="en-US" sz="1100" kern="100" noProof="0" dirty="0" err="1">
                          <a:solidFill>
                            <a:schemeClr val="tx1"/>
                          </a:solidFill>
                          <a:effectLst/>
                        </a:rPr>
                        <a:t>CRA_c</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u="none" strike="noStrike" noProof="0" dirty="0">
                          <a:effectLst/>
                        </a:rPr>
                        <a:t>Powers retinoid pathways, improving cell turnover and “resetting” skin’s youth code.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05635346"/>
                  </a:ext>
                </a:extLst>
              </a:tr>
              <a:tr h="164189">
                <a:tc rowSpan="3">
                  <a:txBody>
                    <a:bodyPr/>
                    <a:lstStyle/>
                    <a:p>
                      <a:pPr algn="ctr" fontAlgn="b">
                        <a:buNone/>
                      </a:pPr>
                      <a:r>
                        <a:rPr lang="en-US" sz="1200" b="1" u="none" strike="noStrike" noProof="0" dirty="0">
                          <a:solidFill>
                            <a:schemeClr val="bg1"/>
                          </a:solidFill>
                          <a:effectLst/>
                        </a:rPr>
                        <a:t>Stem Cell exhaustion </a:t>
                      </a:r>
                    </a:p>
                    <a:p>
                      <a:pPr algn="ctr" fontAlgn="b">
                        <a:buNone/>
                      </a:pPr>
                      <a:r>
                        <a:rPr lang="en-US" sz="1200" b="1" u="none" strike="noStrike" noProof="0" dirty="0">
                          <a:solidFill>
                            <a:schemeClr val="bg1"/>
                          </a:solidFill>
                          <a:effectLst/>
                        </a:rPr>
                        <a:t> </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DYNLL2</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Dynein light chain 2, cytoplasmic</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Drives intracellular trafficking for efficient cell division and renewal.</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913141893"/>
                  </a:ext>
                </a:extLst>
              </a:tr>
              <a:tr h="327518">
                <a:tc vMerge="1">
                  <a:txBody>
                    <a:bodyPr/>
                    <a:lstStyle/>
                    <a:p>
                      <a:endParaRPr/>
                    </a:p>
                  </a:txBody>
                  <a:tcPr marL="803" marR="803" marT="803" marB="0" anchor="b">
                    <a:solidFill>
                      <a:srgbClr val="CC7414"/>
                    </a:solidFill>
                  </a:tcPr>
                </a:tc>
                <a:tc>
                  <a:txBody>
                    <a:bodyPr/>
                    <a:lstStyle/>
                    <a:p>
                      <a:pPr algn="ctr" fontAlgn="b">
                        <a:buNone/>
                      </a:pPr>
                      <a:r>
                        <a:rPr lang="en-US" sz="1100" u="none" strike="noStrike" noProof="0" dirty="0">
                          <a:effectLst/>
                        </a:rPr>
                        <a:t>KRT74</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solidFill>
                            <a:schemeClr val="tx1"/>
                          </a:solidFill>
                          <a:effectLst/>
                        </a:rPr>
                        <a:t>Keratin 74</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u="none" strike="noStrike" noProof="0" dirty="0">
                          <a:effectLst/>
                        </a:rPr>
                        <a:t>Structural keratin in hair follicle and epidermis. Strengthens skin structure and resilience (skin barrier), fights thinning and fragility in ageing skin.</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4248152301"/>
                  </a:ext>
                </a:extLst>
              </a:tr>
              <a:tr h="164189">
                <a:tc vMerge="1">
                  <a:txBody>
                    <a:bodyPr/>
                    <a:lstStyle/>
                    <a:p>
                      <a:endParaRPr/>
                    </a:p>
                  </a:txBody>
                  <a:tcPr marL="803" marR="803" marT="803" marB="0" anchor="b">
                    <a:solidFill>
                      <a:srgbClr val="CC7414"/>
                    </a:solidFill>
                  </a:tcPr>
                </a:tc>
                <a:tc>
                  <a:txBody>
                    <a:bodyPr/>
                    <a:lstStyle/>
                    <a:p>
                      <a:pPr algn="ctr" fontAlgn="b">
                        <a:buNone/>
                      </a:pPr>
                      <a:r>
                        <a:rPr lang="en-US" sz="1100" u="none" strike="noStrike" noProof="0" dirty="0">
                          <a:effectLst/>
                        </a:rPr>
                        <a:t>KRT6B</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Keratin, type II cytoskeletal 6B</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Keratins contribute to skin barrier and structural integrity, supporting skin resilience. Fights thinning and fragility in ageing skin.</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2156423448"/>
                  </a:ext>
                </a:extLst>
              </a:tr>
              <a:tr h="236799">
                <a:tc>
                  <a:txBody>
                    <a:bodyPr/>
                    <a:lstStyle/>
                    <a:p>
                      <a:pPr algn="ctr" fontAlgn="b">
                        <a:buNone/>
                      </a:pPr>
                      <a:r>
                        <a:rPr lang="en-US" sz="1200" b="1" u="none" strike="noStrike" noProof="0" dirty="0">
                          <a:solidFill>
                            <a:schemeClr val="bg1"/>
                          </a:solidFill>
                          <a:effectLst/>
                        </a:rPr>
                        <a:t>Genomic instability</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HNRNPA2B1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Heterogeneous nuclear ribonucleoproteins A2/B1</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Enhances RNA processing.</a:t>
                      </a:r>
                    </a:p>
                  </a:txBody>
                  <a:tcPr marL="803" marR="803" marT="803" marB="0" anchor="ctr">
                    <a:solidFill>
                      <a:srgbClr val="F5D8B8"/>
                    </a:solidFill>
                  </a:tcPr>
                </a:tc>
                <a:extLst>
                  <a:ext uri="{0D108BD9-81ED-4DB2-BD59-A6C34878D82A}">
                    <a16:rowId xmlns:a16="http://schemas.microsoft.com/office/drawing/2014/main" val="1073146002"/>
                  </a:ext>
                </a:extLst>
              </a:tr>
              <a:tr h="327518">
                <a:tc>
                  <a:txBody>
                    <a:bodyPr/>
                    <a:lstStyle/>
                    <a:p>
                      <a:pPr algn="ctr" fontAlgn="b">
                        <a:buNone/>
                      </a:pPr>
                      <a:r>
                        <a:rPr lang="en-US" sz="1200" b="1" u="none" strike="noStrike" noProof="0" dirty="0">
                          <a:solidFill>
                            <a:schemeClr val="bg1"/>
                          </a:solidFill>
                          <a:effectLst/>
                        </a:rPr>
                        <a:t>Telomere attrition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HNRNPA2B1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Heterogeneous nuclear ribonucleoproteins A2/B1</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Preserves telomere function and slows cellular senescence.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627772789"/>
                  </a:ext>
                </a:extLst>
              </a:tr>
              <a:tr h="164189">
                <a:tc rowSpan="2">
                  <a:txBody>
                    <a:bodyPr/>
                    <a:lstStyle/>
                    <a:p>
                      <a:pPr algn="ctr" fontAlgn="b">
                        <a:buNone/>
                      </a:pPr>
                      <a:r>
                        <a:rPr lang="en-US" sz="1200" b="1" u="none" strike="noStrike" noProof="0" dirty="0">
                          <a:solidFill>
                            <a:schemeClr val="bg1"/>
                          </a:solidFill>
                          <a:effectLst/>
                        </a:rPr>
                        <a:t>Chronic  inflammation</a:t>
                      </a:r>
                    </a:p>
                  </a:txBody>
                  <a:tcPr marL="803" marR="803" marT="803" marB="0" anchor="ctr">
                    <a:solidFill>
                      <a:srgbClr val="CC7414"/>
                    </a:solidFill>
                  </a:tcPr>
                </a:tc>
                <a:tc>
                  <a:txBody>
                    <a:bodyPr/>
                    <a:lstStyle/>
                    <a:p>
                      <a:pPr algn="ctr" fontAlgn="b">
                        <a:buNone/>
                      </a:pPr>
                      <a:r>
                        <a:rPr lang="en-US" sz="1100" u="none" strike="noStrike" noProof="0" dirty="0">
                          <a:effectLst/>
                        </a:rPr>
                        <a:t>SERPINA3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Alpha-1-antichymotrypsin</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Reduces chronic inflammation, speeds up wound healing.</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581646881"/>
                  </a:ext>
                </a:extLst>
              </a:tr>
              <a:tr h="164189">
                <a:tc vMerge="1">
                  <a:txBody>
                    <a:bodyPr/>
                    <a:lstStyle/>
                    <a:p>
                      <a:endParaRPr/>
                    </a:p>
                  </a:txBody>
                  <a:tcPr marL="803" marR="803" marT="803" marB="0" anchor="ctr">
                    <a:solidFill>
                      <a:srgbClr val="CC7414"/>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Preserves cell viability and tissue integrity—critical to both elasticity and regeneration dynamics.</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941385371"/>
                  </a:ext>
                </a:extLst>
              </a:tr>
              <a:tr h="122276">
                <a:tc>
                  <a:txBody>
                    <a:bodyPr/>
                    <a:lstStyle/>
                    <a:p>
                      <a:pPr algn="ctr" fontAlgn="b">
                        <a:buNone/>
                      </a:pPr>
                      <a:r>
                        <a:rPr lang="en-US" sz="1200" b="1" u="none" strike="noStrike" noProof="0" dirty="0">
                          <a:solidFill>
                            <a:schemeClr val="bg1"/>
                          </a:solidFill>
                          <a:effectLst/>
                        </a:rPr>
                        <a:t>Cellular senescence</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Supports healthy longevity of skin cell.</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661473100"/>
                  </a:ext>
                </a:extLst>
              </a:tr>
            </a:tbl>
          </a:graphicData>
        </a:graphic>
      </p:graphicFrame>
    </p:spTree>
    <p:extLst>
      <p:ext uri="{BB962C8B-B14F-4D97-AF65-F5344CB8AC3E}">
        <p14:creationId xmlns:p14="http://schemas.microsoft.com/office/powerpoint/2010/main" val="2700250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679B8-2C14-AE1F-2FCB-2728F2B090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70DF27-3ADD-081D-234F-2BE5BFDD4EA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DDFFF116-C97C-E689-DA03-873D502AC672}"/>
              </a:ext>
            </a:extLst>
          </p:cNvPr>
          <p:cNvSpPr>
            <a:spLocks noGrp="1"/>
          </p:cNvSpPr>
          <p:nvPr>
            <p:ph type="title"/>
          </p:nvPr>
        </p:nvSpPr>
        <p:spPr/>
        <p:txBody>
          <a:bodyPr/>
          <a:lstStyle/>
          <a:p>
            <a:pPr>
              <a:spcBef>
                <a:spcPts val="0"/>
              </a:spcBef>
              <a:spcAft>
                <a:spcPts val="599"/>
              </a:spcAft>
              <a:buClr>
                <a:srgbClr val="0070C0"/>
              </a:buClr>
              <a:defRPr/>
            </a:pPr>
            <a:r>
              <a:rPr lang="en-US"/>
              <a:t>EXOVIVE™ LIFT strongly overexpressed key proteins </a:t>
            </a:r>
            <a:r>
              <a:rPr lang="en-US" i="1"/>
              <a:t>in vivo</a:t>
            </a:r>
            <a:endParaRPr kumimoji="0" lang="en-US" b="0" i="1"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ACF4E0AD-4FA9-A48E-3BC1-767F6F8CE08D}"/>
              </a:ext>
            </a:extLst>
          </p:cNvPr>
          <p:cNvSpPr txBox="1">
            <a:spLocks/>
          </p:cNvSpPr>
          <p:nvPr/>
        </p:nvSpPr>
        <p:spPr>
          <a:xfrm>
            <a:off x="302400" y="812960"/>
            <a:ext cx="5045249" cy="3131538"/>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a:solidFill>
                  <a:srgbClr val="B3978F"/>
                </a:solidFill>
                <a:latin typeface="DM Sans" pitchFamily="2" charset="77"/>
              </a:rPr>
              <a:t>Proteomics on tape strips</a:t>
            </a:r>
            <a:br>
              <a:rPr lang="en-US" sz="1400" kern="1200">
                <a:solidFill>
                  <a:prstClr val="black"/>
                </a:solidFill>
                <a:latin typeface="DM Sans" pitchFamily="2" charset="77"/>
              </a:rPr>
            </a:br>
            <a:endParaRPr lang="en-US" sz="1400"/>
          </a:p>
        </p:txBody>
      </p:sp>
      <p:pic>
        <p:nvPicPr>
          <p:cNvPr id="4" name="Picture 3">
            <a:extLst>
              <a:ext uri="{FF2B5EF4-FFF2-40B4-BE49-F238E27FC236}">
                <a16:creationId xmlns:a16="http://schemas.microsoft.com/office/drawing/2014/main" id="{8E8C1F26-318B-77F7-657C-97180D1DC66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11" name="TextBox 10">
            <a:extLst>
              <a:ext uri="{FF2B5EF4-FFF2-40B4-BE49-F238E27FC236}">
                <a16:creationId xmlns:a16="http://schemas.microsoft.com/office/drawing/2014/main" id="{84DF71DF-6D0C-B397-92F0-7AC8BD7C176D}"/>
              </a:ext>
            </a:extLst>
          </p:cNvPr>
          <p:cNvSpPr txBox="1"/>
          <p:nvPr/>
        </p:nvSpPr>
        <p:spPr>
          <a:xfrm>
            <a:off x="8847913" y="2159350"/>
            <a:ext cx="2473235" cy="1754326"/>
          </a:xfrm>
          <a:prstGeom prst="rect">
            <a:avLst/>
          </a:prstGeom>
          <a:solidFill>
            <a:srgbClr val="F5D8B8"/>
          </a:solidFill>
        </p:spPr>
        <p:txBody>
          <a:bodyPr wrap="square" rtlCol="0">
            <a:spAutoFit/>
          </a:bodyPr>
          <a:lstStyle/>
          <a:p>
            <a:pPr algn="ctr"/>
            <a:r>
              <a:rPr lang="en-US"/>
              <a:t>10 key selected proteins significantly overexpressed by EXOVIVE™ LIFT boosting skin longevity</a:t>
            </a:r>
            <a:endParaRPr lang="en-CH"/>
          </a:p>
        </p:txBody>
      </p:sp>
      <p:sp>
        <p:nvSpPr>
          <p:cNvPr id="3" name="TextBox 2">
            <a:extLst>
              <a:ext uri="{FF2B5EF4-FFF2-40B4-BE49-F238E27FC236}">
                <a16:creationId xmlns:a16="http://schemas.microsoft.com/office/drawing/2014/main" id="{FA889A3B-D753-AD99-9006-C6942EFB4211}"/>
              </a:ext>
            </a:extLst>
          </p:cNvPr>
          <p:cNvSpPr txBox="1"/>
          <p:nvPr/>
        </p:nvSpPr>
        <p:spPr>
          <a:xfrm>
            <a:off x="260762" y="1128120"/>
            <a:ext cx="9897035" cy="584775"/>
          </a:xfrm>
          <a:prstGeom prst="rect">
            <a:avLst/>
          </a:prstGeom>
          <a:noFill/>
        </p:spPr>
        <p:txBody>
          <a:bodyPr wrap="square" rtlCol="0">
            <a:spAutoFit/>
          </a:bodyPr>
          <a:lstStyle/>
          <a:p>
            <a:r>
              <a:rPr lang="en-US" sz="1600"/>
              <a:t>From around 3’000 proteins identified on tape strips, we have found more than 10 Proteins significantly upregulated by EXOVIVE™ LIFT after 2 months vs placebo.</a:t>
            </a:r>
          </a:p>
        </p:txBody>
      </p:sp>
      <p:grpSp>
        <p:nvGrpSpPr>
          <p:cNvPr id="5" name="Content Placeholder 2">
            <a:extLst>
              <a:ext uri="{FF2B5EF4-FFF2-40B4-BE49-F238E27FC236}">
                <a16:creationId xmlns:a16="http://schemas.microsoft.com/office/drawing/2014/main" id="{7992F7FB-E1DC-4C01-640D-EF3295808424}"/>
              </a:ext>
            </a:extLst>
          </p:cNvPr>
          <p:cNvGrpSpPr/>
          <p:nvPr/>
        </p:nvGrpSpPr>
        <p:grpSpPr>
          <a:xfrm>
            <a:off x="457200" y="1774451"/>
            <a:ext cx="7753404" cy="4351711"/>
            <a:chOff x="457200" y="1507179"/>
            <a:chExt cx="8229600" cy="4618983"/>
          </a:xfrm>
        </p:grpSpPr>
        <p:sp>
          <p:nvSpPr>
            <p:cNvPr id="6" name="rc3">
              <a:extLst>
                <a:ext uri="{FF2B5EF4-FFF2-40B4-BE49-F238E27FC236}">
                  <a16:creationId xmlns:a16="http://schemas.microsoft.com/office/drawing/2014/main" id="{57FEC15F-1BCF-411D-36FB-1C6BCB06627D}"/>
                </a:ext>
              </a:extLst>
            </p:cNvPr>
            <p:cNvSpPr/>
            <p:nvPr/>
          </p:nvSpPr>
          <p:spPr>
            <a:xfrm>
              <a:off x="457200" y="1600200"/>
              <a:ext cx="8229600" cy="4525962"/>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8" name="pl4">
              <a:extLst>
                <a:ext uri="{FF2B5EF4-FFF2-40B4-BE49-F238E27FC236}">
                  <a16:creationId xmlns:a16="http://schemas.microsoft.com/office/drawing/2014/main" id="{298A5ED9-CB76-21E6-3E23-73C01D56FC04}"/>
                </a:ext>
              </a:extLst>
            </p:cNvPr>
            <p:cNvSpPr/>
            <p:nvPr/>
          </p:nvSpPr>
          <p:spPr>
            <a:xfrm>
              <a:off x="1104718" y="4994195"/>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9" name="pl5">
              <a:extLst>
                <a:ext uri="{FF2B5EF4-FFF2-40B4-BE49-F238E27FC236}">
                  <a16:creationId xmlns:a16="http://schemas.microsoft.com/office/drawing/2014/main" id="{7A004074-5966-D20A-D292-9C1A439CD0A0}"/>
                </a:ext>
              </a:extLst>
            </p:cNvPr>
            <p:cNvSpPr/>
            <p:nvPr/>
          </p:nvSpPr>
          <p:spPr>
            <a:xfrm>
              <a:off x="1104718" y="4217546"/>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0" name="pl6">
              <a:extLst>
                <a:ext uri="{FF2B5EF4-FFF2-40B4-BE49-F238E27FC236}">
                  <a16:creationId xmlns:a16="http://schemas.microsoft.com/office/drawing/2014/main" id="{B052A300-861C-68BB-0052-CF63BF5A6A6F}"/>
                </a:ext>
              </a:extLst>
            </p:cNvPr>
            <p:cNvSpPr/>
            <p:nvPr/>
          </p:nvSpPr>
          <p:spPr>
            <a:xfrm>
              <a:off x="1104718" y="3440897"/>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2" name="pl7">
              <a:extLst>
                <a:ext uri="{FF2B5EF4-FFF2-40B4-BE49-F238E27FC236}">
                  <a16:creationId xmlns:a16="http://schemas.microsoft.com/office/drawing/2014/main" id="{8647E64C-A0E2-4683-3D1C-1066CB652368}"/>
                </a:ext>
              </a:extLst>
            </p:cNvPr>
            <p:cNvSpPr/>
            <p:nvPr/>
          </p:nvSpPr>
          <p:spPr>
            <a:xfrm>
              <a:off x="1104718" y="2664248"/>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3" name="pl8">
              <a:extLst>
                <a:ext uri="{FF2B5EF4-FFF2-40B4-BE49-F238E27FC236}">
                  <a16:creationId xmlns:a16="http://schemas.microsoft.com/office/drawing/2014/main" id="{97BBA197-040F-C1BD-5606-15FA549E1FF0}"/>
                </a:ext>
              </a:extLst>
            </p:cNvPr>
            <p:cNvSpPr/>
            <p:nvPr/>
          </p:nvSpPr>
          <p:spPr>
            <a:xfrm>
              <a:off x="1104718" y="1887599"/>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4" name="pl9">
              <a:extLst>
                <a:ext uri="{FF2B5EF4-FFF2-40B4-BE49-F238E27FC236}">
                  <a16:creationId xmlns:a16="http://schemas.microsoft.com/office/drawing/2014/main" id="{0352A79D-2B7A-D43D-5CE2-B75A0920FC0F}"/>
                </a:ext>
              </a:extLst>
            </p:cNvPr>
            <p:cNvSpPr/>
            <p:nvPr/>
          </p:nvSpPr>
          <p:spPr>
            <a:xfrm>
              <a:off x="1104718" y="4605871"/>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5" name="pl10">
              <a:extLst>
                <a:ext uri="{FF2B5EF4-FFF2-40B4-BE49-F238E27FC236}">
                  <a16:creationId xmlns:a16="http://schemas.microsoft.com/office/drawing/2014/main" id="{D10468A9-CE67-393A-9FB8-E069790B2E48}"/>
                </a:ext>
              </a:extLst>
            </p:cNvPr>
            <p:cNvSpPr/>
            <p:nvPr/>
          </p:nvSpPr>
          <p:spPr>
            <a:xfrm>
              <a:off x="1104718" y="3829222"/>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6" name="pl11">
              <a:extLst>
                <a:ext uri="{FF2B5EF4-FFF2-40B4-BE49-F238E27FC236}">
                  <a16:creationId xmlns:a16="http://schemas.microsoft.com/office/drawing/2014/main" id="{A7DECFD6-F817-91BF-C1E1-2CC27EC032BF}"/>
                </a:ext>
              </a:extLst>
            </p:cNvPr>
            <p:cNvSpPr/>
            <p:nvPr/>
          </p:nvSpPr>
          <p:spPr>
            <a:xfrm>
              <a:off x="1104718" y="3052573"/>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7" name="pl12">
              <a:extLst>
                <a:ext uri="{FF2B5EF4-FFF2-40B4-BE49-F238E27FC236}">
                  <a16:creationId xmlns:a16="http://schemas.microsoft.com/office/drawing/2014/main" id="{52A72610-200E-FB88-1FA2-DB68A462535F}"/>
                </a:ext>
              </a:extLst>
            </p:cNvPr>
            <p:cNvSpPr/>
            <p:nvPr/>
          </p:nvSpPr>
          <p:spPr>
            <a:xfrm>
              <a:off x="1104718" y="2275924"/>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8" name="pl13">
              <a:extLst>
                <a:ext uri="{FF2B5EF4-FFF2-40B4-BE49-F238E27FC236}">
                  <a16:creationId xmlns:a16="http://schemas.microsoft.com/office/drawing/2014/main" id="{86365020-EF88-C220-20BA-9F73B94719B0}"/>
                </a:ext>
              </a:extLst>
            </p:cNvPr>
            <p:cNvSpPr/>
            <p:nvPr/>
          </p:nvSpPr>
          <p:spPr>
            <a:xfrm>
              <a:off x="1469048"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0" name="pl14">
              <a:extLst>
                <a:ext uri="{FF2B5EF4-FFF2-40B4-BE49-F238E27FC236}">
                  <a16:creationId xmlns:a16="http://schemas.microsoft.com/office/drawing/2014/main" id="{8B60E839-3283-5ED3-C66B-BBF2D0955749}"/>
                </a:ext>
              </a:extLst>
            </p:cNvPr>
            <p:cNvSpPr/>
            <p:nvPr/>
          </p:nvSpPr>
          <p:spPr>
            <a:xfrm>
              <a:off x="2076264"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2" name="pl15">
              <a:extLst>
                <a:ext uri="{FF2B5EF4-FFF2-40B4-BE49-F238E27FC236}">
                  <a16:creationId xmlns:a16="http://schemas.microsoft.com/office/drawing/2014/main" id="{F61888C4-D7B6-2E17-F4DD-235B918FF644}"/>
                </a:ext>
              </a:extLst>
            </p:cNvPr>
            <p:cNvSpPr/>
            <p:nvPr/>
          </p:nvSpPr>
          <p:spPr>
            <a:xfrm>
              <a:off x="2683480"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3" name="pl16">
              <a:extLst>
                <a:ext uri="{FF2B5EF4-FFF2-40B4-BE49-F238E27FC236}">
                  <a16:creationId xmlns:a16="http://schemas.microsoft.com/office/drawing/2014/main" id="{E0953DB6-0441-C803-B169-58E39674F023}"/>
                </a:ext>
              </a:extLst>
            </p:cNvPr>
            <p:cNvSpPr/>
            <p:nvPr/>
          </p:nvSpPr>
          <p:spPr>
            <a:xfrm>
              <a:off x="3290696"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4" name="pl17">
              <a:extLst>
                <a:ext uri="{FF2B5EF4-FFF2-40B4-BE49-F238E27FC236}">
                  <a16:creationId xmlns:a16="http://schemas.microsoft.com/office/drawing/2014/main" id="{A5861C92-C1AC-C592-EC02-82160FCA765C}"/>
                </a:ext>
              </a:extLst>
            </p:cNvPr>
            <p:cNvSpPr/>
            <p:nvPr/>
          </p:nvSpPr>
          <p:spPr>
            <a:xfrm>
              <a:off x="3897912"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5" name="pl18">
              <a:extLst>
                <a:ext uri="{FF2B5EF4-FFF2-40B4-BE49-F238E27FC236}">
                  <a16:creationId xmlns:a16="http://schemas.microsoft.com/office/drawing/2014/main" id="{91F45A69-CC40-E5DB-AB9F-C161F17E7DA9}"/>
                </a:ext>
              </a:extLst>
            </p:cNvPr>
            <p:cNvSpPr/>
            <p:nvPr/>
          </p:nvSpPr>
          <p:spPr>
            <a:xfrm>
              <a:off x="4505128"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6" name="pl19">
              <a:extLst>
                <a:ext uri="{FF2B5EF4-FFF2-40B4-BE49-F238E27FC236}">
                  <a16:creationId xmlns:a16="http://schemas.microsoft.com/office/drawing/2014/main" id="{DE0505F9-F787-F81D-9EBC-64AE78D978B6}"/>
                </a:ext>
              </a:extLst>
            </p:cNvPr>
            <p:cNvSpPr/>
            <p:nvPr/>
          </p:nvSpPr>
          <p:spPr>
            <a:xfrm>
              <a:off x="5112344"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7" name="pl20">
              <a:extLst>
                <a:ext uri="{FF2B5EF4-FFF2-40B4-BE49-F238E27FC236}">
                  <a16:creationId xmlns:a16="http://schemas.microsoft.com/office/drawing/2014/main" id="{00AED79E-C9C9-10C4-C9F9-070925F91154}"/>
                </a:ext>
              </a:extLst>
            </p:cNvPr>
            <p:cNvSpPr/>
            <p:nvPr/>
          </p:nvSpPr>
          <p:spPr>
            <a:xfrm>
              <a:off x="5719560"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8" name="pl21">
              <a:extLst>
                <a:ext uri="{FF2B5EF4-FFF2-40B4-BE49-F238E27FC236}">
                  <a16:creationId xmlns:a16="http://schemas.microsoft.com/office/drawing/2014/main" id="{E2CACCCA-241F-9EBE-3A6D-2D1E0F6DBC2C}"/>
                </a:ext>
              </a:extLst>
            </p:cNvPr>
            <p:cNvSpPr/>
            <p:nvPr/>
          </p:nvSpPr>
          <p:spPr>
            <a:xfrm>
              <a:off x="6326776"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9" name="pl22">
              <a:extLst>
                <a:ext uri="{FF2B5EF4-FFF2-40B4-BE49-F238E27FC236}">
                  <a16:creationId xmlns:a16="http://schemas.microsoft.com/office/drawing/2014/main" id="{58C7986F-1C0E-689B-D6F6-1F40BABB11FE}"/>
                </a:ext>
              </a:extLst>
            </p:cNvPr>
            <p:cNvSpPr/>
            <p:nvPr/>
          </p:nvSpPr>
          <p:spPr>
            <a:xfrm>
              <a:off x="6933992"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30" name="rc23">
              <a:extLst>
                <a:ext uri="{FF2B5EF4-FFF2-40B4-BE49-F238E27FC236}">
                  <a16:creationId xmlns:a16="http://schemas.microsoft.com/office/drawing/2014/main" id="{614B3405-3578-72E3-7322-84194CE3C532}"/>
                </a:ext>
              </a:extLst>
            </p:cNvPr>
            <p:cNvSpPr/>
            <p:nvPr/>
          </p:nvSpPr>
          <p:spPr>
            <a:xfrm>
              <a:off x="2410233" y="4282930"/>
              <a:ext cx="273247" cy="322940"/>
            </a:xfrm>
            <a:prstGeom prst="rect">
              <a:avLst/>
            </a:prstGeom>
            <a:solidFill>
              <a:srgbClr val="CC7414"/>
            </a:solidFill>
          </p:spPr>
          <p:txBody>
            <a:bodyPr/>
            <a:lstStyle/>
            <a:p>
              <a:endParaRPr/>
            </a:p>
          </p:txBody>
        </p:sp>
        <p:sp>
          <p:nvSpPr>
            <p:cNvPr id="31" name="rc24">
              <a:extLst>
                <a:ext uri="{FF2B5EF4-FFF2-40B4-BE49-F238E27FC236}">
                  <a16:creationId xmlns:a16="http://schemas.microsoft.com/office/drawing/2014/main" id="{6B5CAB31-86F6-0C72-9025-908C2D51270C}"/>
                </a:ext>
              </a:extLst>
            </p:cNvPr>
            <p:cNvSpPr/>
            <p:nvPr/>
          </p:nvSpPr>
          <p:spPr>
            <a:xfrm>
              <a:off x="2683480" y="4605871"/>
              <a:ext cx="273247" cy="436891"/>
            </a:xfrm>
            <a:prstGeom prst="rect">
              <a:avLst/>
            </a:prstGeom>
            <a:solidFill>
              <a:srgbClr val="F5D8B8"/>
            </a:solidFill>
          </p:spPr>
          <p:txBody>
            <a:bodyPr/>
            <a:lstStyle/>
            <a:p>
              <a:endParaRPr/>
            </a:p>
          </p:txBody>
        </p:sp>
        <p:sp>
          <p:nvSpPr>
            <p:cNvPr id="283" name="rc25">
              <a:extLst>
                <a:ext uri="{FF2B5EF4-FFF2-40B4-BE49-F238E27FC236}">
                  <a16:creationId xmlns:a16="http://schemas.microsoft.com/office/drawing/2014/main" id="{14EB5C00-C348-9DED-ECAE-34A8D2A77596}"/>
                </a:ext>
              </a:extLst>
            </p:cNvPr>
            <p:cNvSpPr/>
            <p:nvPr/>
          </p:nvSpPr>
          <p:spPr>
            <a:xfrm>
              <a:off x="4839097" y="4507013"/>
              <a:ext cx="273247" cy="98857"/>
            </a:xfrm>
            <a:prstGeom prst="rect">
              <a:avLst/>
            </a:prstGeom>
            <a:solidFill>
              <a:srgbClr val="CC7414"/>
            </a:solidFill>
          </p:spPr>
          <p:txBody>
            <a:bodyPr/>
            <a:lstStyle/>
            <a:p>
              <a:endParaRPr/>
            </a:p>
          </p:txBody>
        </p:sp>
        <p:sp>
          <p:nvSpPr>
            <p:cNvPr id="128" name="rc26">
              <a:extLst>
                <a:ext uri="{FF2B5EF4-FFF2-40B4-BE49-F238E27FC236}">
                  <a16:creationId xmlns:a16="http://schemas.microsoft.com/office/drawing/2014/main" id="{45EA8557-5547-59F4-9EB5-766AFA2F2E17}"/>
                </a:ext>
              </a:extLst>
            </p:cNvPr>
            <p:cNvSpPr/>
            <p:nvPr/>
          </p:nvSpPr>
          <p:spPr>
            <a:xfrm>
              <a:off x="5112344" y="4605871"/>
              <a:ext cx="273247" cy="410114"/>
            </a:xfrm>
            <a:prstGeom prst="rect">
              <a:avLst/>
            </a:prstGeom>
            <a:solidFill>
              <a:srgbClr val="F5D8B8"/>
            </a:solidFill>
          </p:spPr>
          <p:txBody>
            <a:bodyPr/>
            <a:lstStyle/>
            <a:p>
              <a:endParaRPr/>
            </a:p>
          </p:txBody>
        </p:sp>
        <p:sp>
          <p:nvSpPr>
            <p:cNvPr id="129" name="rc27">
              <a:extLst>
                <a:ext uri="{FF2B5EF4-FFF2-40B4-BE49-F238E27FC236}">
                  <a16:creationId xmlns:a16="http://schemas.microsoft.com/office/drawing/2014/main" id="{14A477A2-AC2D-DAC3-318A-9A5748E52F61}"/>
                </a:ext>
              </a:extLst>
            </p:cNvPr>
            <p:cNvSpPr/>
            <p:nvPr/>
          </p:nvSpPr>
          <p:spPr>
            <a:xfrm>
              <a:off x="5446313" y="3876096"/>
              <a:ext cx="273247" cy="729774"/>
            </a:xfrm>
            <a:prstGeom prst="rect">
              <a:avLst/>
            </a:prstGeom>
            <a:solidFill>
              <a:srgbClr val="CC7414"/>
            </a:solidFill>
          </p:spPr>
          <p:txBody>
            <a:bodyPr/>
            <a:lstStyle/>
            <a:p>
              <a:endParaRPr/>
            </a:p>
          </p:txBody>
        </p:sp>
        <p:sp>
          <p:nvSpPr>
            <p:cNvPr id="130" name="rc28">
              <a:extLst>
                <a:ext uri="{FF2B5EF4-FFF2-40B4-BE49-F238E27FC236}">
                  <a16:creationId xmlns:a16="http://schemas.microsoft.com/office/drawing/2014/main" id="{45F4403F-F7A6-CB30-CD05-E19D7AFB1BF7}"/>
                </a:ext>
              </a:extLst>
            </p:cNvPr>
            <p:cNvSpPr/>
            <p:nvPr/>
          </p:nvSpPr>
          <p:spPr>
            <a:xfrm>
              <a:off x="5719560" y="4605871"/>
              <a:ext cx="273247" cy="19584"/>
            </a:xfrm>
            <a:prstGeom prst="rect">
              <a:avLst/>
            </a:prstGeom>
            <a:solidFill>
              <a:srgbClr val="F5D8B8"/>
            </a:solidFill>
          </p:spPr>
          <p:txBody>
            <a:bodyPr/>
            <a:lstStyle/>
            <a:p>
              <a:endParaRPr/>
            </a:p>
          </p:txBody>
        </p:sp>
        <p:sp>
          <p:nvSpPr>
            <p:cNvPr id="131" name="rc29">
              <a:extLst>
                <a:ext uri="{FF2B5EF4-FFF2-40B4-BE49-F238E27FC236}">
                  <a16:creationId xmlns:a16="http://schemas.microsoft.com/office/drawing/2014/main" id="{F585157E-CCEB-6DF3-B62F-0FBF208DE9BB}"/>
                </a:ext>
              </a:extLst>
            </p:cNvPr>
            <p:cNvSpPr/>
            <p:nvPr/>
          </p:nvSpPr>
          <p:spPr>
            <a:xfrm>
              <a:off x="1195801" y="4228953"/>
              <a:ext cx="273247" cy="376917"/>
            </a:xfrm>
            <a:prstGeom prst="rect">
              <a:avLst/>
            </a:prstGeom>
            <a:solidFill>
              <a:srgbClr val="CC7414"/>
            </a:solidFill>
          </p:spPr>
          <p:txBody>
            <a:bodyPr/>
            <a:lstStyle/>
            <a:p>
              <a:endParaRPr/>
            </a:p>
          </p:txBody>
        </p:sp>
        <p:sp>
          <p:nvSpPr>
            <p:cNvPr id="132" name="rc30">
              <a:extLst>
                <a:ext uri="{FF2B5EF4-FFF2-40B4-BE49-F238E27FC236}">
                  <a16:creationId xmlns:a16="http://schemas.microsoft.com/office/drawing/2014/main" id="{0AEE246A-F875-3F58-89C7-CD38DC7A70D6}"/>
                </a:ext>
              </a:extLst>
            </p:cNvPr>
            <p:cNvSpPr/>
            <p:nvPr/>
          </p:nvSpPr>
          <p:spPr>
            <a:xfrm>
              <a:off x="1469048" y="4605871"/>
              <a:ext cx="273247" cy="109822"/>
            </a:xfrm>
            <a:prstGeom prst="rect">
              <a:avLst/>
            </a:prstGeom>
            <a:solidFill>
              <a:srgbClr val="F5D8B8"/>
            </a:solidFill>
          </p:spPr>
          <p:txBody>
            <a:bodyPr/>
            <a:lstStyle/>
            <a:p>
              <a:endParaRPr/>
            </a:p>
          </p:txBody>
        </p:sp>
        <p:sp>
          <p:nvSpPr>
            <p:cNvPr id="133" name="rc31">
              <a:extLst>
                <a:ext uri="{FF2B5EF4-FFF2-40B4-BE49-F238E27FC236}">
                  <a16:creationId xmlns:a16="http://schemas.microsoft.com/office/drawing/2014/main" id="{9FC0318A-59B9-02FE-43F1-2077423F1365}"/>
                </a:ext>
              </a:extLst>
            </p:cNvPr>
            <p:cNvSpPr/>
            <p:nvPr/>
          </p:nvSpPr>
          <p:spPr>
            <a:xfrm>
              <a:off x="1803017" y="3786944"/>
              <a:ext cx="273247" cy="818926"/>
            </a:xfrm>
            <a:prstGeom prst="rect">
              <a:avLst/>
            </a:prstGeom>
            <a:solidFill>
              <a:srgbClr val="CC7414"/>
            </a:solidFill>
          </p:spPr>
          <p:txBody>
            <a:bodyPr/>
            <a:lstStyle/>
            <a:p>
              <a:endParaRPr/>
            </a:p>
          </p:txBody>
        </p:sp>
        <p:sp>
          <p:nvSpPr>
            <p:cNvPr id="134" name="rc32">
              <a:extLst>
                <a:ext uri="{FF2B5EF4-FFF2-40B4-BE49-F238E27FC236}">
                  <a16:creationId xmlns:a16="http://schemas.microsoft.com/office/drawing/2014/main" id="{F090C3C0-0C7A-0884-8E29-813D020E7E94}"/>
                </a:ext>
              </a:extLst>
            </p:cNvPr>
            <p:cNvSpPr/>
            <p:nvPr/>
          </p:nvSpPr>
          <p:spPr>
            <a:xfrm>
              <a:off x="2076264" y="4605871"/>
              <a:ext cx="273247" cy="249330"/>
            </a:xfrm>
            <a:prstGeom prst="rect">
              <a:avLst/>
            </a:prstGeom>
            <a:solidFill>
              <a:srgbClr val="F5D8B8"/>
            </a:solidFill>
          </p:spPr>
          <p:txBody>
            <a:bodyPr/>
            <a:lstStyle/>
            <a:p>
              <a:endParaRPr/>
            </a:p>
          </p:txBody>
        </p:sp>
        <p:sp>
          <p:nvSpPr>
            <p:cNvPr id="135" name="rc33">
              <a:extLst>
                <a:ext uri="{FF2B5EF4-FFF2-40B4-BE49-F238E27FC236}">
                  <a16:creationId xmlns:a16="http://schemas.microsoft.com/office/drawing/2014/main" id="{1D45952A-BC54-F04D-7251-FECBCCE27C6A}"/>
                </a:ext>
              </a:extLst>
            </p:cNvPr>
            <p:cNvSpPr/>
            <p:nvPr/>
          </p:nvSpPr>
          <p:spPr>
            <a:xfrm>
              <a:off x="3017449" y="4307327"/>
              <a:ext cx="273247" cy="298543"/>
            </a:xfrm>
            <a:prstGeom prst="rect">
              <a:avLst/>
            </a:prstGeom>
            <a:solidFill>
              <a:srgbClr val="CC7414"/>
            </a:solidFill>
          </p:spPr>
          <p:txBody>
            <a:bodyPr/>
            <a:lstStyle/>
            <a:p>
              <a:endParaRPr/>
            </a:p>
          </p:txBody>
        </p:sp>
        <p:sp>
          <p:nvSpPr>
            <p:cNvPr id="136" name="rc34">
              <a:extLst>
                <a:ext uri="{FF2B5EF4-FFF2-40B4-BE49-F238E27FC236}">
                  <a16:creationId xmlns:a16="http://schemas.microsoft.com/office/drawing/2014/main" id="{677720D5-A0F1-F14D-964D-6259161AB0E7}"/>
                </a:ext>
              </a:extLst>
            </p:cNvPr>
            <p:cNvSpPr/>
            <p:nvPr/>
          </p:nvSpPr>
          <p:spPr>
            <a:xfrm>
              <a:off x="3290696" y="4605871"/>
              <a:ext cx="273247" cy="189415"/>
            </a:xfrm>
            <a:prstGeom prst="rect">
              <a:avLst/>
            </a:prstGeom>
            <a:solidFill>
              <a:srgbClr val="F5D8B8"/>
            </a:solidFill>
          </p:spPr>
          <p:txBody>
            <a:bodyPr/>
            <a:lstStyle/>
            <a:p>
              <a:endParaRPr/>
            </a:p>
          </p:txBody>
        </p:sp>
        <p:sp>
          <p:nvSpPr>
            <p:cNvPr id="137" name="rc35">
              <a:extLst>
                <a:ext uri="{FF2B5EF4-FFF2-40B4-BE49-F238E27FC236}">
                  <a16:creationId xmlns:a16="http://schemas.microsoft.com/office/drawing/2014/main" id="{4168CBC5-7AFB-AC88-E7CF-0E1A3BD6F837}"/>
                </a:ext>
              </a:extLst>
            </p:cNvPr>
            <p:cNvSpPr/>
            <p:nvPr/>
          </p:nvSpPr>
          <p:spPr>
            <a:xfrm>
              <a:off x="4231881" y="1833991"/>
              <a:ext cx="273247" cy="2771879"/>
            </a:xfrm>
            <a:prstGeom prst="rect">
              <a:avLst/>
            </a:prstGeom>
            <a:solidFill>
              <a:srgbClr val="CC7414"/>
            </a:solidFill>
          </p:spPr>
          <p:txBody>
            <a:bodyPr/>
            <a:lstStyle/>
            <a:p>
              <a:endParaRPr/>
            </a:p>
          </p:txBody>
        </p:sp>
        <p:sp>
          <p:nvSpPr>
            <p:cNvPr id="138" name="rc36">
              <a:extLst>
                <a:ext uri="{FF2B5EF4-FFF2-40B4-BE49-F238E27FC236}">
                  <a16:creationId xmlns:a16="http://schemas.microsoft.com/office/drawing/2014/main" id="{650AD166-8652-C727-44AC-CFE6A6272FDC}"/>
                </a:ext>
              </a:extLst>
            </p:cNvPr>
            <p:cNvSpPr/>
            <p:nvPr/>
          </p:nvSpPr>
          <p:spPr>
            <a:xfrm>
              <a:off x="4505128" y="4605871"/>
              <a:ext cx="273247" cy="512164"/>
            </a:xfrm>
            <a:prstGeom prst="rect">
              <a:avLst/>
            </a:prstGeom>
            <a:solidFill>
              <a:srgbClr val="F5D8B8"/>
            </a:solidFill>
          </p:spPr>
          <p:txBody>
            <a:bodyPr/>
            <a:lstStyle/>
            <a:p>
              <a:endParaRPr/>
            </a:p>
          </p:txBody>
        </p:sp>
        <p:sp>
          <p:nvSpPr>
            <p:cNvPr id="139" name="rc37">
              <a:extLst>
                <a:ext uri="{FF2B5EF4-FFF2-40B4-BE49-F238E27FC236}">
                  <a16:creationId xmlns:a16="http://schemas.microsoft.com/office/drawing/2014/main" id="{93EED88E-3031-458C-37F8-B604061EC3BD}"/>
                </a:ext>
              </a:extLst>
            </p:cNvPr>
            <p:cNvSpPr/>
            <p:nvPr/>
          </p:nvSpPr>
          <p:spPr>
            <a:xfrm>
              <a:off x="3624665" y="4399932"/>
              <a:ext cx="273247" cy="205938"/>
            </a:xfrm>
            <a:prstGeom prst="rect">
              <a:avLst/>
            </a:prstGeom>
            <a:solidFill>
              <a:srgbClr val="CC7414"/>
            </a:solidFill>
          </p:spPr>
          <p:txBody>
            <a:bodyPr/>
            <a:lstStyle/>
            <a:p>
              <a:endParaRPr/>
            </a:p>
          </p:txBody>
        </p:sp>
        <p:sp>
          <p:nvSpPr>
            <p:cNvPr id="140" name="rc38">
              <a:extLst>
                <a:ext uri="{FF2B5EF4-FFF2-40B4-BE49-F238E27FC236}">
                  <a16:creationId xmlns:a16="http://schemas.microsoft.com/office/drawing/2014/main" id="{C49B0B6D-FDCC-80E0-0D46-0FB2E29B8E00}"/>
                </a:ext>
              </a:extLst>
            </p:cNvPr>
            <p:cNvSpPr/>
            <p:nvPr/>
          </p:nvSpPr>
          <p:spPr>
            <a:xfrm>
              <a:off x="3897912" y="4605871"/>
              <a:ext cx="273247" cy="196705"/>
            </a:xfrm>
            <a:prstGeom prst="rect">
              <a:avLst/>
            </a:prstGeom>
            <a:solidFill>
              <a:srgbClr val="F5D8B8"/>
            </a:solidFill>
          </p:spPr>
          <p:txBody>
            <a:bodyPr/>
            <a:lstStyle/>
            <a:p>
              <a:endParaRPr/>
            </a:p>
          </p:txBody>
        </p:sp>
        <p:sp>
          <p:nvSpPr>
            <p:cNvPr id="141" name="rc39">
              <a:extLst>
                <a:ext uri="{FF2B5EF4-FFF2-40B4-BE49-F238E27FC236}">
                  <a16:creationId xmlns:a16="http://schemas.microsoft.com/office/drawing/2014/main" id="{0B63064B-AB7B-D0CB-63C0-315489FC4ECB}"/>
                </a:ext>
              </a:extLst>
            </p:cNvPr>
            <p:cNvSpPr/>
            <p:nvPr/>
          </p:nvSpPr>
          <p:spPr>
            <a:xfrm>
              <a:off x="6053529" y="4605871"/>
              <a:ext cx="273247" cy="23751"/>
            </a:xfrm>
            <a:prstGeom prst="rect">
              <a:avLst/>
            </a:prstGeom>
            <a:solidFill>
              <a:srgbClr val="CC7414"/>
            </a:solidFill>
          </p:spPr>
          <p:txBody>
            <a:bodyPr/>
            <a:lstStyle/>
            <a:p>
              <a:endParaRPr/>
            </a:p>
          </p:txBody>
        </p:sp>
        <p:sp>
          <p:nvSpPr>
            <p:cNvPr id="142" name="rc40">
              <a:extLst>
                <a:ext uri="{FF2B5EF4-FFF2-40B4-BE49-F238E27FC236}">
                  <a16:creationId xmlns:a16="http://schemas.microsoft.com/office/drawing/2014/main" id="{2F0E6650-F4E3-7E26-4376-AE8B768DBDB6}"/>
                </a:ext>
              </a:extLst>
            </p:cNvPr>
            <p:cNvSpPr/>
            <p:nvPr/>
          </p:nvSpPr>
          <p:spPr>
            <a:xfrm>
              <a:off x="6326776" y="4605871"/>
              <a:ext cx="273247" cy="309914"/>
            </a:xfrm>
            <a:prstGeom prst="rect">
              <a:avLst/>
            </a:prstGeom>
            <a:solidFill>
              <a:srgbClr val="F5D8B8"/>
            </a:solidFill>
          </p:spPr>
          <p:txBody>
            <a:bodyPr/>
            <a:lstStyle/>
            <a:p>
              <a:endParaRPr/>
            </a:p>
          </p:txBody>
        </p:sp>
        <p:sp>
          <p:nvSpPr>
            <p:cNvPr id="143" name="rc41">
              <a:extLst>
                <a:ext uri="{FF2B5EF4-FFF2-40B4-BE49-F238E27FC236}">
                  <a16:creationId xmlns:a16="http://schemas.microsoft.com/office/drawing/2014/main" id="{B9BBCC93-00A7-C81D-A948-5D9F1D1A0DEB}"/>
                </a:ext>
              </a:extLst>
            </p:cNvPr>
            <p:cNvSpPr/>
            <p:nvPr/>
          </p:nvSpPr>
          <p:spPr>
            <a:xfrm>
              <a:off x="6660745" y="4060796"/>
              <a:ext cx="273247" cy="545074"/>
            </a:xfrm>
            <a:prstGeom prst="rect">
              <a:avLst/>
            </a:prstGeom>
            <a:solidFill>
              <a:srgbClr val="CC7414"/>
            </a:solidFill>
          </p:spPr>
          <p:txBody>
            <a:bodyPr/>
            <a:lstStyle/>
            <a:p>
              <a:endParaRPr/>
            </a:p>
          </p:txBody>
        </p:sp>
        <p:sp>
          <p:nvSpPr>
            <p:cNvPr id="144" name="rc42">
              <a:extLst>
                <a:ext uri="{FF2B5EF4-FFF2-40B4-BE49-F238E27FC236}">
                  <a16:creationId xmlns:a16="http://schemas.microsoft.com/office/drawing/2014/main" id="{B718A7E9-9F4F-1BEF-C822-2524CB233E37}"/>
                </a:ext>
              </a:extLst>
            </p:cNvPr>
            <p:cNvSpPr/>
            <p:nvPr/>
          </p:nvSpPr>
          <p:spPr>
            <a:xfrm>
              <a:off x="6933992" y="4605871"/>
              <a:ext cx="273247" cy="133966"/>
            </a:xfrm>
            <a:prstGeom prst="rect">
              <a:avLst/>
            </a:prstGeom>
            <a:solidFill>
              <a:srgbClr val="F5D8B8"/>
            </a:solidFill>
          </p:spPr>
          <p:txBody>
            <a:bodyPr/>
            <a:lstStyle/>
            <a:p>
              <a:endParaRPr/>
            </a:p>
          </p:txBody>
        </p:sp>
        <p:sp>
          <p:nvSpPr>
            <p:cNvPr id="145" name="tx43">
              <a:extLst>
                <a:ext uri="{FF2B5EF4-FFF2-40B4-BE49-F238E27FC236}">
                  <a16:creationId xmlns:a16="http://schemas.microsoft.com/office/drawing/2014/main" id="{228BEEE8-336B-9B02-A259-144A2ACC6BD3}"/>
                </a:ext>
              </a:extLst>
            </p:cNvPr>
            <p:cNvSpPr/>
            <p:nvPr/>
          </p:nvSpPr>
          <p:spPr>
            <a:xfrm>
              <a:off x="2347968" y="3956118"/>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21%</a:t>
              </a:r>
            </a:p>
          </p:txBody>
        </p:sp>
        <p:sp>
          <p:nvSpPr>
            <p:cNvPr id="146" name="tx44">
              <a:extLst>
                <a:ext uri="{FF2B5EF4-FFF2-40B4-BE49-F238E27FC236}">
                  <a16:creationId xmlns:a16="http://schemas.microsoft.com/office/drawing/2014/main" id="{0D5CF628-9F46-6063-2761-09C1FFAFF7EE}"/>
                </a:ext>
              </a:extLst>
            </p:cNvPr>
            <p:cNvSpPr/>
            <p:nvPr/>
          </p:nvSpPr>
          <p:spPr>
            <a:xfrm>
              <a:off x="2588124" y="5168609"/>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-28%</a:t>
              </a:r>
            </a:p>
          </p:txBody>
        </p:sp>
        <p:sp>
          <p:nvSpPr>
            <p:cNvPr id="147" name="tx45">
              <a:extLst>
                <a:ext uri="{FF2B5EF4-FFF2-40B4-BE49-F238E27FC236}">
                  <a16:creationId xmlns:a16="http://schemas.microsoft.com/office/drawing/2014/main" id="{898C6928-9D72-3886-8552-6516FFC1579F}"/>
                </a:ext>
              </a:extLst>
            </p:cNvPr>
            <p:cNvSpPr/>
            <p:nvPr/>
          </p:nvSpPr>
          <p:spPr>
            <a:xfrm>
              <a:off x="4832098" y="4180201"/>
              <a:ext cx="130565"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6%</a:t>
              </a:r>
            </a:p>
          </p:txBody>
        </p:sp>
        <p:sp>
          <p:nvSpPr>
            <p:cNvPr id="148" name="tx46">
              <a:extLst>
                <a:ext uri="{FF2B5EF4-FFF2-40B4-BE49-F238E27FC236}">
                  <a16:creationId xmlns:a16="http://schemas.microsoft.com/office/drawing/2014/main" id="{84D83718-4050-291E-0606-A11F5648FC73}"/>
                </a:ext>
              </a:extLst>
            </p:cNvPr>
            <p:cNvSpPr/>
            <p:nvPr/>
          </p:nvSpPr>
          <p:spPr>
            <a:xfrm>
              <a:off x="5016988" y="514183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-26%</a:t>
              </a:r>
            </a:p>
          </p:txBody>
        </p:sp>
        <p:sp>
          <p:nvSpPr>
            <p:cNvPr id="288" name="tx47">
              <a:extLst>
                <a:ext uri="{FF2B5EF4-FFF2-40B4-BE49-F238E27FC236}">
                  <a16:creationId xmlns:a16="http://schemas.microsoft.com/office/drawing/2014/main" id="{ECA97C87-96E8-9991-8EB4-29D23C7EE01F}"/>
                </a:ext>
              </a:extLst>
            </p:cNvPr>
            <p:cNvSpPr/>
            <p:nvPr/>
          </p:nvSpPr>
          <p:spPr>
            <a:xfrm>
              <a:off x="5384048" y="354928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47%</a:t>
              </a:r>
            </a:p>
          </p:txBody>
        </p:sp>
        <p:sp>
          <p:nvSpPr>
            <p:cNvPr id="289" name="tx48">
              <a:extLst>
                <a:ext uri="{FF2B5EF4-FFF2-40B4-BE49-F238E27FC236}">
                  <a16:creationId xmlns:a16="http://schemas.microsoft.com/office/drawing/2014/main" id="{195A2F76-93F7-6BCD-55A0-FB8BD6E17430}"/>
                </a:ext>
              </a:extLst>
            </p:cNvPr>
            <p:cNvSpPr/>
            <p:nvPr/>
          </p:nvSpPr>
          <p:spPr>
            <a:xfrm>
              <a:off x="5679470" y="4751301"/>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a:t>
              </a:r>
            </a:p>
          </p:txBody>
        </p:sp>
        <p:sp>
          <p:nvSpPr>
            <p:cNvPr id="290" name="tx49">
              <a:extLst>
                <a:ext uri="{FF2B5EF4-FFF2-40B4-BE49-F238E27FC236}">
                  <a16:creationId xmlns:a16="http://schemas.microsoft.com/office/drawing/2014/main" id="{74DFA0A7-B8D6-4156-010D-42A015762DD4}"/>
                </a:ext>
              </a:extLst>
            </p:cNvPr>
            <p:cNvSpPr/>
            <p:nvPr/>
          </p:nvSpPr>
          <p:spPr>
            <a:xfrm>
              <a:off x="1133536" y="390214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24%</a:t>
              </a:r>
            </a:p>
          </p:txBody>
        </p:sp>
        <p:sp>
          <p:nvSpPr>
            <p:cNvPr id="291" name="tx50">
              <a:extLst>
                <a:ext uri="{FF2B5EF4-FFF2-40B4-BE49-F238E27FC236}">
                  <a16:creationId xmlns:a16="http://schemas.microsoft.com/office/drawing/2014/main" id="{56804585-380A-1A66-7153-D0FEF03D356D}"/>
                </a:ext>
              </a:extLst>
            </p:cNvPr>
            <p:cNvSpPr/>
            <p:nvPr/>
          </p:nvSpPr>
          <p:spPr>
            <a:xfrm>
              <a:off x="1428958" y="4841540"/>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-7%</a:t>
              </a:r>
            </a:p>
          </p:txBody>
        </p:sp>
        <p:sp>
          <p:nvSpPr>
            <p:cNvPr id="292" name="tx51">
              <a:extLst>
                <a:ext uri="{FF2B5EF4-FFF2-40B4-BE49-F238E27FC236}">
                  <a16:creationId xmlns:a16="http://schemas.microsoft.com/office/drawing/2014/main" id="{0E81879A-889A-1AED-098D-BD6E033CD190}"/>
                </a:ext>
              </a:extLst>
            </p:cNvPr>
            <p:cNvSpPr/>
            <p:nvPr/>
          </p:nvSpPr>
          <p:spPr>
            <a:xfrm>
              <a:off x="1740752" y="346013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53%</a:t>
              </a:r>
            </a:p>
          </p:txBody>
        </p:sp>
        <p:sp>
          <p:nvSpPr>
            <p:cNvPr id="293" name="tx52">
              <a:extLst>
                <a:ext uri="{FF2B5EF4-FFF2-40B4-BE49-F238E27FC236}">
                  <a16:creationId xmlns:a16="http://schemas.microsoft.com/office/drawing/2014/main" id="{4FE5C6B5-1BC0-FED5-CF32-548DFED7DF5A}"/>
                </a:ext>
              </a:extLst>
            </p:cNvPr>
            <p:cNvSpPr/>
            <p:nvPr/>
          </p:nvSpPr>
          <p:spPr>
            <a:xfrm>
              <a:off x="1980908" y="4981047"/>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-16%</a:t>
              </a:r>
            </a:p>
          </p:txBody>
        </p:sp>
        <p:sp>
          <p:nvSpPr>
            <p:cNvPr id="294" name="tx53">
              <a:extLst>
                <a:ext uri="{FF2B5EF4-FFF2-40B4-BE49-F238E27FC236}">
                  <a16:creationId xmlns:a16="http://schemas.microsoft.com/office/drawing/2014/main" id="{95E0D848-8E82-D5DF-2AE0-ADFCF02A7897}"/>
                </a:ext>
              </a:extLst>
            </p:cNvPr>
            <p:cNvSpPr/>
            <p:nvPr/>
          </p:nvSpPr>
          <p:spPr>
            <a:xfrm>
              <a:off x="2955184" y="3980515"/>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19%</a:t>
              </a:r>
            </a:p>
          </p:txBody>
        </p:sp>
        <p:sp>
          <p:nvSpPr>
            <p:cNvPr id="295" name="tx54">
              <a:extLst>
                <a:ext uri="{FF2B5EF4-FFF2-40B4-BE49-F238E27FC236}">
                  <a16:creationId xmlns:a16="http://schemas.microsoft.com/office/drawing/2014/main" id="{BECDB34D-98D0-E87A-8911-8CB5D22A9035}"/>
                </a:ext>
              </a:extLst>
            </p:cNvPr>
            <p:cNvSpPr/>
            <p:nvPr/>
          </p:nvSpPr>
          <p:spPr>
            <a:xfrm>
              <a:off x="3195340" y="4921132"/>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-12%</a:t>
              </a:r>
            </a:p>
          </p:txBody>
        </p:sp>
        <p:sp>
          <p:nvSpPr>
            <p:cNvPr id="296" name="tx55">
              <a:extLst>
                <a:ext uri="{FF2B5EF4-FFF2-40B4-BE49-F238E27FC236}">
                  <a16:creationId xmlns:a16="http://schemas.microsoft.com/office/drawing/2014/main" id="{988F6D9C-0686-BCB8-201B-488659ACCE47}"/>
                </a:ext>
              </a:extLst>
            </p:cNvPr>
            <p:cNvSpPr/>
            <p:nvPr/>
          </p:nvSpPr>
          <p:spPr>
            <a:xfrm>
              <a:off x="4114351" y="1507179"/>
              <a:ext cx="231048"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178%</a:t>
              </a:r>
            </a:p>
          </p:txBody>
        </p:sp>
        <p:sp>
          <p:nvSpPr>
            <p:cNvPr id="297" name="tx56">
              <a:extLst>
                <a:ext uri="{FF2B5EF4-FFF2-40B4-BE49-F238E27FC236}">
                  <a16:creationId xmlns:a16="http://schemas.microsoft.com/office/drawing/2014/main" id="{F0B2B1D2-321F-B756-DF25-533A13BED992}"/>
                </a:ext>
              </a:extLst>
            </p:cNvPr>
            <p:cNvSpPr/>
            <p:nvPr/>
          </p:nvSpPr>
          <p:spPr>
            <a:xfrm>
              <a:off x="4409772" y="524388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-33%</a:t>
              </a:r>
            </a:p>
          </p:txBody>
        </p:sp>
        <p:sp>
          <p:nvSpPr>
            <p:cNvPr id="298" name="tx57">
              <a:extLst>
                <a:ext uri="{FF2B5EF4-FFF2-40B4-BE49-F238E27FC236}">
                  <a16:creationId xmlns:a16="http://schemas.microsoft.com/office/drawing/2014/main" id="{006AD3FB-1578-8C2D-005D-4B7E1EA20C75}"/>
                </a:ext>
              </a:extLst>
            </p:cNvPr>
            <p:cNvSpPr/>
            <p:nvPr/>
          </p:nvSpPr>
          <p:spPr>
            <a:xfrm>
              <a:off x="3562400" y="407312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13%</a:t>
              </a:r>
            </a:p>
          </p:txBody>
        </p:sp>
        <p:sp>
          <p:nvSpPr>
            <p:cNvPr id="299" name="tx58">
              <a:extLst>
                <a:ext uri="{FF2B5EF4-FFF2-40B4-BE49-F238E27FC236}">
                  <a16:creationId xmlns:a16="http://schemas.microsoft.com/office/drawing/2014/main" id="{1676FF5A-0677-5B63-9527-1D5F7EB5BB13}"/>
                </a:ext>
              </a:extLst>
            </p:cNvPr>
            <p:cNvSpPr/>
            <p:nvPr/>
          </p:nvSpPr>
          <p:spPr>
            <a:xfrm>
              <a:off x="3802556" y="4928423"/>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-13%</a:t>
              </a:r>
            </a:p>
          </p:txBody>
        </p:sp>
        <p:sp>
          <p:nvSpPr>
            <p:cNvPr id="300" name="tx59">
              <a:extLst>
                <a:ext uri="{FF2B5EF4-FFF2-40B4-BE49-F238E27FC236}">
                  <a16:creationId xmlns:a16="http://schemas.microsoft.com/office/drawing/2014/main" id="{DDF0D98E-BF09-F0E2-A764-65189234535B}"/>
                </a:ext>
              </a:extLst>
            </p:cNvPr>
            <p:cNvSpPr/>
            <p:nvPr/>
          </p:nvSpPr>
          <p:spPr>
            <a:xfrm>
              <a:off x="6013438" y="4755468"/>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a:t>
              </a:r>
            </a:p>
          </p:txBody>
        </p:sp>
        <p:sp>
          <p:nvSpPr>
            <p:cNvPr id="301" name="tx60">
              <a:extLst>
                <a:ext uri="{FF2B5EF4-FFF2-40B4-BE49-F238E27FC236}">
                  <a16:creationId xmlns:a16="http://schemas.microsoft.com/office/drawing/2014/main" id="{2837565A-78D3-36B0-BF50-058DAD685D66}"/>
                </a:ext>
              </a:extLst>
            </p:cNvPr>
            <p:cNvSpPr/>
            <p:nvPr/>
          </p:nvSpPr>
          <p:spPr>
            <a:xfrm>
              <a:off x="6231420" y="504163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-20%</a:t>
              </a:r>
            </a:p>
          </p:txBody>
        </p:sp>
        <p:sp>
          <p:nvSpPr>
            <p:cNvPr id="302" name="tx61">
              <a:extLst>
                <a:ext uri="{FF2B5EF4-FFF2-40B4-BE49-F238E27FC236}">
                  <a16:creationId xmlns:a16="http://schemas.microsoft.com/office/drawing/2014/main" id="{01F22CCC-4146-A434-4DFD-A010CF7931E9}"/>
                </a:ext>
              </a:extLst>
            </p:cNvPr>
            <p:cNvSpPr/>
            <p:nvPr/>
          </p:nvSpPr>
          <p:spPr>
            <a:xfrm>
              <a:off x="6598480" y="3733985"/>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35%</a:t>
              </a:r>
            </a:p>
          </p:txBody>
        </p:sp>
        <p:sp>
          <p:nvSpPr>
            <p:cNvPr id="303" name="tx62">
              <a:extLst>
                <a:ext uri="{FF2B5EF4-FFF2-40B4-BE49-F238E27FC236}">
                  <a16:creationId xmlns:a16="http://schemas.microsoft.com/office/drawing/2014/main" id="{A7AD5DB2-775C-9FD9-A835-18E1F916924D}"/>
                </a:ext>
              </a:extLst>
            </p:cNvPr>
            <p:cNvSpPr/>
            <p:nvPr/>
          </p:nvSpPr>
          <p:spPr>
            <a:xfrm>
              <a:off x="6893902" y="4865683"/>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-9%</a:t>
              </a:r>
            </a:p>
          </p:txBody>
        </p:sp>
        <p:sp>
          <p:nvSpPr>
            <p:cNvPr id="304" name="tx63">
              <a:extLst>
                <a:ext uri="{FF2B5EF4-FFF2-40B4-BE49-F238E27FC236}">
                  <a16:creationId xmlns:a16="http://schemas.microsoft.com/office/drawing/2014/main" id="{C03D35A6-EBA5-A984-FF29-8233D9C9DB5F}"/>
                </a:ext>
              </a:extLst>
            </p:cNvPr>
            <p:cNvSpPr/>
            <p:nvPr/>
          </p:nvSpPr>
          <p:spPr>
            <a:xfrm>
              <a:off x="1433892" y="4173904"/>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5" name="tx64">
              <a:extLst>
                <a:ext uri="{FF2B5EF4-FFF2-40B4-BE49-F238E27FC236}">
                  <a16:creationId xmlns:a16="http://schemas.microsoft.com/office/drawing/2014/main" id="{8409287F-7D61-5872-9BBC-525B358DBFE5}"/>
                </a:ext>
              </a:extLst>
            </p:cNvPr>
            <p:cNvSpPr/>
            <p:nvPr/>
          </p:nvSpPr>
          <p:spPr>
            <a:xfrm>
              <a:off x="2041108" y="3731895"/>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6" name="tx65">
              <a:extLst>
                <a:ext uri="{FF2B5EF4-FFF2-40B4-BE49-F238E27FC236}">
                  <a16:creationId xmlns:a16="http://schemas.microsoft.com/office/drawing/2014/main" id="{B6947C11-78CB-87DD-0D8F-90628D865FA7}"/>
                </a:ext>
              </a:extLst>
            </p:cNvPr>
            <p:cNvSpPr/>
            <p:nvPr/>
          </p:nvSpPr>
          <p:spPr>
            <a:xfrm>
              <a:off x="2613168" y="4227881"/>
              <a:ext cx="140623"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7" name="tx66">
              <a:extLst>
                <a:ext uri="{FF2B5EF4-FFF2-40B4-BE49-F238E27FC236}">
                  <a16:creationId xmlns:a16="http://schemas.microsoft.com/office/drawing/2014/main" id="{57F8C379-8DA8-5480-3CAE-4B707FC0CEF0}"/>
                </a:ext>
              </a:extLst>
            </p:cNvPr>
            <p:cNvSpPr/>
            <p:nvPr/>
          </p:nvSpPr>
          <p:spPr>
            <a:xfrm>
              <a:off x="3255540" y="425227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8" name="tx67">
              <a:extLst>
                <a:ext uri="{FF2B5EF4-FFF2-40B4-BE49-F238E27FC236}">
                  <a16:creationId xmlns:a16="http://schemas.microsoft.com/office/drawing/2014/main" id="{6288EFF4-A4CF-11AE-53F8-9A825E916700}"/>
                </a:ext>
              </a:extLst>
            </p:cNvPr>
            <p:cNvSpPr/>
            <p:nvPr/>
          </p:nvSpPr>
          <p:spPr>
            <a:xfrm>
              <a:off x="3862756" y="4344883"/>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9" name="tx68">
              <a:extLst>
                <a:ext uri="{FF2B5EF4-FFF2-40B4-BE49-F238E27FC236}">
                  <a16:creationId xmlns:a16="http://schemas.microsoft.com/office/drawing/2014/main" id="{59918281-00EC-B569-68A4-F3B1B812E4BF}"/>
                </a:ext>
              </a:extLst>
            </p:cNvPr>
            <p:cNvSpPr/>
            <p:nvPr/>
          </p:nvSpPr>
          <p:spPr>
            <a:xfrm>
              <a:off x="4469972" y="1778941"/>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0" name="tx69">
              <a:extLst>
                <a:ext uri="{FF2B5EF4-FFF2-40B4-BE49-F238E27FC236}">
                  <a16:creationId xmlns:a16="http://schemas.microsoft.com/office/drawing/2014/main" id="{06956F44-2089-4E93-7EE2-A9B329B638E2}"/>
                </a:ext>
              </a:extLst>
            </p:cNvPr>
            <p:cNvSpPr/>
            <p:nvPr/>
          </p:nvSpPr>
          <p:spPr>
            <a:xfrm>
              <a:off x="5042032" y="4451963"/>
              <a:ext cx="140623"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1" name="tx70">
              <a:extLst>
                <a:ext uri="{FF2B5EF4-FFF2-40B4-BE49-F238E27FC236}">
                  <a16:creationId xmlns:a16="http://schemas.microsoft.com/office/drawing/2014/main" id="{39144298-E4F9-9209-B604-5221AC2E0542}"/>
                </a:ext>
              </a:extLst>
            </p:cNvPr>
            <p:cNvSpPr/>
            <p:nvPr/>
          </p:nvSpPr>
          <p:spPr>
            <a:xfrm>
              <a:off x="5684404" y="382104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2" name="tx71">
              <a:extLst>
                <a:ext uri="{FF2B5EF4-FFF2-40B4-BE49-F238E27FC236}">
                  <a16:creationId xmlns:a16="http://schemas.microsoft.com/office/drawing/2014/main" id="{682DD17C-E831-54A3-BE17-A13D9ED62BE7}"/>
                </a:ext>
              </a:extLst>
            </p:cNvPr>
            <p:cNvSpPr/>
            <p:nvPr/>
          </p:nvSpPr>
          <p:spPr>
            <a:xfrm>
              <a:off x="6291620" y="4574573"/>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3" name="tx72">
              <a:extLst>
                <a:ext uri="{FF2B5EF4-FFF2-40B4-BE49-F238E27FC236}">
                  <a16:creationId xmlns:a16="http://schemas.microsoft.com/office/drawing/2014/main" id="{94C6D5C6-5DD4-10E5-513D-96FC59FFEEF8}"/>
                </a:ext>
              </a:extLst>
            </p:cNvPr>
            <p:cNvSpPr/>
            <p:nvPr/>
          </p:nvSpPr>
          <p:spPr>
            <a:xfrm>
              <a:off x="6898836" y="400574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4" name="tx73">
              <a:extLst>
                <a:ext uri="{FF2B5EF4-FFF2-40B4-BE49-F238E27FC236}">
                  <a16:creationId xmlns:a16="http://schemas.microsoft.com/office/drawing/2014/main" id="{6A8D32C4-FDAA-A637-9447-3D9E286B9EDA}"/>
                </a:ext>
              </a:extLst>
            </p:cNvPr>
            <p:cNvSpPr/>
            <p:nvPr/>
          </p:nvSpPr>
          <p:spPr>
            <a:xfrm>
              <a:off x="880560" y="4561559"/>
              <a:ext cx="161528"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0%</a:t>
              </a:r>
            </a:p>
          </p:txBody>
        </p:sp>
        <p:sp>
          <p:nvSpPr>
            <p:cNvPr id="315" name="tx74">
              <a:extLst>
                <a:ext uri="{FF2B5EF4-FFF2-40B4-BE49-F238E27FC236}">
                  <a16:creationId xmlns:a16="http://schemas.microsoft.com/office/drawing/2014/main" id="{B338CA26-24A2-E63E-6230-DC7EAB9125FA}"/>
                </a:ext>
              </a:extLst>
            </p:cNvPr>
            <p:cNvSpPr/>
            <p:nvPr/>
          </p:nvSpPr>
          <p:spPr>
            <a:xfrm>
              <a:off x="753139" y="3784910"/>
              <a:ext cx="288949"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+50%</a:t>
              </a:r>
            </a:p>
          </p:txBody>
        </p:sp>
        <p:sp>
          <p:nvSpPr>
            <p:cNvPr id="316" name="tx75">
              <a:extLst>
                <a:ext uri="{FF2B5EF4-FFF2-40B4-BE49-F238E27FC236}">
                  <a16:creationId xmlns:a16="http://schemas.microsoft.com/office/drawing/2014/main" id="{DCC0913B-C272-CAFB-63A2-ACC4ED5FB849}"/>
                </a:ext>
              </a:extLst>
            </p:cNvPr>
            <p:cNvSpPr/>
            <p:nvPr/>
          </p:nvSpPr>
          <p:spPr>
            <a:xfrm>
              <a:off x="690983" y="3008261"/>
              <a:ext cx="351105"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+100%</a:t>
              </a:r>
            </a:p>
          </p:txBody>
        </p:sp>
        <p:sp>
          <p:nvSpPr>
            <p:cNvPr id="317" name="tx76">
              <a:extLst>
                <a:ext uri="{FF2B5EF4-FFF2-40B4-BE49-F238E27FC236}">
                  <a16:creationId xmlns:a16="http://schemas.microsoft.com/office/drawing/2014/main" id="{AF49E6F5-5954-4DDE-0E1A-200067690BD6}"/>
                </a:ext>
              </a:extLst>
            </p:cNvPr>
            <p:cNvSpPr/>
            <p:nvPr/>
          </p:nvSpPr>
          <p:spPr>
            <a:xfrm>
              <a:off x="690983" y="2231612"/>
              <a:ext cx="351105"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+150%</a:t>
              </a:r>
            </a:p>
          </p:txBody>
        </p:sp>
        <p:sp>
          <p:nvSpPr>
            <p:cNvPr id="318" name="tx77">
              <a:extLst>
                <a:ext uri="{FF2B5EF4-FFF2-40B4-BE49-F238E27FC236}">
                  <a16:creationId xmlns:a16="http://schemas.microsoft.com/office/drawing/2014/main" id="{3655C9E8-1D95-2C13-00A0-D52A461A73EA}"/>
                </a:ext>
              </a:extLst>
            </p:cNvPr>
            <p:cNvSpPr/>
            <p:nvPr/>
          </p:nvSpPr>
          <p:spPr>
            <a:xfrm rot="-2700000">
              <a:off x="1247519" y="5434882"/>
              <a:ext cx="291951" cy="81746"/>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DPP3</a:t>
              </a:r>
            </a:p>
          </p:txBody>
        </p:sp>
        <p:sp>
          <p:nvSpPr>
            <p:cNvPr id="319" name="tx78">
              <a:extLst>
                <a:ext uri="{FF2B5EF4-FFF2-40B4-BE49-F238E27FC236}">
                  <a16:creationId xmlns:a16="http://schemas.microsoft.com/office/drawing/2014/main" id="{4451772C-72C7-946A-3F37-100E2711302B}"/>
                </a:ext>
              </a:extLst>
            </p:cNvPr>
            <p:cNvSpPr/>
            <p:nvPr/>
          </p:nvSpPr>
          <p:spPr>
            <a:xfrm rot="-2700000">
              <a:off x="1743867" y="5482224"/>
              <a:ext cx="422428"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DYNLL2</a:t>
              </a:r>
            </a:p>
          </p:txBody>
        </p:sp>
        <p:sp>
          <p:nvSpPr>
            <p:cNvPr id="320" name="tx79">
              <a:extLst>
                <a:ext uri="{FF2B5EF4-FFF2-40B4-BE49-F238E27FC236}">
                  <a16:creationId xmlns:a16="http://schemas.microsoft.com/office/drawing/2014/main" id="{B0DD6AA3-5F18-7915-C420-7FE6F2CCC4F0}"/>
                </a:ext>
              </a:extLst>
            </p:cNvPr>
            <p:cNvSpPr/>
            <p:nvPr/>
          </p:nvSpPr>
          <p:spPr>
            <a:xfrm rot="-2700000">
              <a:off x="2355637" y="5477936"/>
              <a:ext cx="416098"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ERGIC1</a:t>
              </a:r>
            </a:p>
          </p:txBody>
        </p:sp>
        <p:sp>
          <p:nvSpPr>
            <p:cNvPr id="321" name="tx80">
              <a:extLst>
                <a:ext uri="{FF2B5EF4-FFF2-40B4-BE49-F238E27FC236}">
                  <a16:creationId xmlns:a16="http://schemas.microsoft.com/office/drawing/2014/main" id="{AD27205B-FCE8-D957-3433-A1E21841A06E}"/>
                </a:ext>
              </a:extLst>
            </p:cNvPr>
            <p:cNvSpPr/>
            <p:nvPr/>
          </p:nvSpPr>
          <p:spPr>
            <a:xfrm rot="-2700000">
              <a:off x="2746319" y="5570028"/>
              <a:ext cx="670778"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HNRNPA2B1</a:t>
              </a:r>
            </a:p>
          </p:txBody>
        </p:sp>
        <p:sp>
          <p:nvSpPr>
            <p:cNvPr id="322" name="tx81">
              <a:extLst>
                <a:ext uri="{FF2B5EF4-FFF2-40B4-BE49-F238E27FC236}">
                  <a16:creationId xmlns:a16="http://schemas.microsoft.com/office/drawing/2014/main" id="{FB673C6E-11A2-9522-CB78-0FE9F93153F8}"/>
                </a:ext>
              </a:extLst>
            </p:cNvPr>
            <p:cNvSpPr/>
            <p:nvPr/>
          </p:nvSpPr>
          <p:spPr>
            <a:xfrm rot="-2700000">
              <a:off x="3618132" y="5459064"/>
              <a:ext cx="360218" cy="8169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KRT6B</a:t>
              </a:r>
            </a:p>
          </p:txBody>
        </p:sp>
        <p:sp>
          <p:nvSpPr>
            <p:cNvPr id="323" name="tx82">
              <a:extLst>
                <a:ext uri="{FF2B5EF4-FFF2-40B4-BE49-F238E27FC236}">
                  <a16:creationId xmlns:a16="http://schemas.microsoft.com/office/drawing/2014/main" id="{F45CB2A4-8CDD-E3DB-331D-03304483346C}"/>
                </a:ext>
              </a:extLst>
            </p:cNvPr>
            <p:cNvSpPr/>
            <p:nvPr/>
          </p:nvSpPr>
          <p:spPr>
            <a:xfrm rot="-2700000">
              <a:off x="4236520" y="5456129"/>
              <a:ext cx="347831" cy="80000"/>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KRT74</a:t>
              </a:r>
            </a:p>
          </p:txBody>
        </p:sp>
        <p:sp>
          <p:nvSpPr>
            <p:cNvPr id="324" name="tx83">
              <a:extLst>
                <a:ext uri="{FF2B5EF4-FFF2-40B4-BE49-F238E27FC236}">
                  <a16:creationId xmlns:a16="http://schemas.microsoft.com/office/drawing/2014/main" id="{53773748-D68B-F16C-9C00-A87ACEA42B86}"/>
                </a:ext>
              </a:extLst>
            </p:cNvPr>
            <p:cNvSpPr/>
            <p:nvPr/>
          </p:nvSpPr>
          <p:spPr>
            <a:xfrm rot="-2700000">
              <a:off x="4870216" y="5444833"/>
              <a:ext cx="316671"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MDH1</a:t>
              </a:r>
            </a:p>
          </p:txBody>
        </p:sp>
        <p:sp>
          <p:nvSpPr>
            <p:cNvPr id="325" name="tx84">
              <a:extLst>
                <a:ext uri="{FF2B5EF4-FFF2-40B4-BE49-F238E27FC236}">
                  <a16:creationId xmlns:a16="http://schemas.microsoft.com/office/drawing/2014/main" id="{89790935-7BDF-52D6-E7C6-D021530C4000}"/>
                </a:ext>
              </a:extLst>
            </p:cNvPr>
            <p:cNvSpPr/>
            <p:nvPr/>
          </p:nvSpPr>
          <p:spPr>
            <a:xfrm rot="-2700000">
              <a:off x="5317424" y="5508709"/>
              <a:ext cx="503138"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SDR16C5</a:t>
              </a:r>
            </a:p>
          </p:txBody>
        </p:sp>
        <p:sp>
          <p:nvSpPr>
            <p:cNvPr id="326" name="tx85">
              <a:extLst>
                <a:ext uri="{FF2B5EF4-FFF2-40B4-BE49-F238E27FC236}">
                  <a16:creationId xmlns:a16="http://schemas.microsoft.com/office/drawing/2014/main" id="{1B8189B8-D3F0-560C-33B6-193B37FF1303}"/>
                </a:ext>
              </a:extLst>
            </p:cNvPr>
            <p:cNvSpPr/>
            <p:nvPr/>
          </p:nvSpPr>
          <p:spPr>
            <a:xfrm rot="-2700000">
              <a:off x="5882234" y="5526220"/>
              <a:ext cx="552797" cy="82783"/>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SERPINA3</a:t>
              </a:r>
            </a:p>
          </p:txBody>
        </p:sp>
        <p:sp>
          <p:nvSpPr>
            <p:cNvPr id="327" name="tx86">
              <a:extLst>
                <a:ext uri="{FF2B5EF4-FFF2-40B4-BE49-F238E27FC236}">
                  <a16:creationId xmlns:a16="http://schemas.microsoft.com/office/drawing/2014/main" id="{C72C1FFD-945F-9564-4C78-CA21DB36A86D}"/>
                </a:ext>
              </a:extLst>
            </p:cNvPr>
            <p:cNvSpPr/>
            <p:nvPr/>
          </p:nvSpPr>
          <p:spPr>
            <a:xfrm rot="-2700000">
              <a:off x="6489470" y="5526266"/>
              <a:ext cx="552797"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SERPINB6</a:t>
              </a:r>
            </a:p>
          </p:txBody>
        </p:sp>
        <p:sp>
          <p:nvSpPr>
            <p:cNvPr id="328" name="tx87">
              <a:extLst>
                <a:ext uri="{FF2B5EF4-FFF2-40B4-BE49-F238E27FC236}">
                  <a16:creationId xmlns:a16="http://schemas.microsoft.com/office/drawing/2014/main" id="{0BCF34FA-40C9-2BFD-0002-D3CBD40510B3}"/>
                </a:ext>
              </a:extLst>
            </p:cNvPr>
            <p:cNvSpPr/>
            <p:nvPr/>
          </p:nvSpPr>
          <p:spPr>
            <a:xfrm>
              <a:off x="3980203" y="5925536"/>
              <a:ext cx="442633" cy="101637"/>
            </a:xfrm>
            <a:prstGeom prst="rect">
              <a:avLst/>
            </a:prstGeom>
            <a:noFill/>
          </p:spPr>
          <p:txBody>
            <a:bodyPr wrap="none" lIns="0" tIns="0" rIns="0" bIns="0" anchor="ctr" anchorCtr="1"/>
            <a:lstStyle/>
            <a:p>
              <a:pPr marL="0" marR="0" indent="0" algn="l">
                <a:lnSpc>
                  <a:spcPts val="1100"/>
                </a:lnSpc>
                <a:spcBef>
                  <a:spcPts val="0"/>
                </a:spcBef>
                <a:spcAft>
                  <a:spcPts val="0"/>
                </a:spcAft>
              </a:pPr>
              <a:r>
                <a:rPr sz="1100">
                  <a:solidFill>
                    <a:srgbClr val="000000">
                      <a:alpha val="100000"/>
                    </a:srgbClr>
                  </a:solidFill>
                  <a:latin typeface="Arial"/>
                  <a:cs typeface="Arial"/>
                </a:rPr>
                <a:t>Protein</a:t>
              </a:r>
            </a:p>
          </p:txBody>
        </p:sp>
        <p:sp>
          <p:nvSpPr>
            <p:cNvPr id="329" name="tx88">
              <a:extLst>
                <a:ext uri="{FF2B5EF4-FFF2-40B4-BE49-F238E27FC236}">
                  <a16:creationId xmlns:a16="http://schemas.microsoft.com/office/drawing/2014/main" id="{8EE28E7E-3B57-766D-CA24-776BAE46A0EF}"/>
                </a:ext>
              </a:extLst>
            </p:cNvPr>
            <p:cNvSpPr/>
            <p:nvPr/>
          </p:nvSpPr>
          <p:spPr>
            <a:xfrm rot="16200000">
              <a:off x="-195858" y="3410460"/>
              <a:ext cx="1514189" cy="131105"/>
            </a:xfrm>
            <a:prstGeom prst="rect">
              <a:avLst/>
            </a:prstGeom>
            <a:noFill/>
          </p:spPr>
          <p:txBody>
            <a:bodyPr wrap="none" lIns="0" tIns="0" rIns="0" bIns="0" anchor="ctr" anchorCtr="1"/>
            <a:lstStyle/>
            <a:p>
              <a:pPr marL="0" marR="0" indent="0" algn="l">
                <a:lnSpc>
                  <a:spcPts val="1100"/>
                </a:lnSpc>
                <a:spcBef>
                  <a:spcPts val="0"/>
                </a:spcBef>
                <a:spcAft>
                  <a:spcPts val="0"/>
                </a:spcAft>
              </a:pPr>
              <a:r>
                <a:rPr sz="1100">
                  <a:solidFill>
                    <a:srgbClr val="000000">
                      <a:alpha val="100000"/>
                    </a:srgbClr>
                  </a:solidFill>
                  <a:latin typeface="Arial"/>
                  <a:cs typeface="Arial"/>
                </a:rPr>
                <a:t>Change from t</a:t>
              </a:r>
              <a:r>
                <a:rPr lang="en-US" sz="1100">
                  <a:solidFill>
                    <a:srgbClr val="000000">
                      <a:alpha val="100000"/>
                    </a:srgbClr>
                  </a:solidFill>
                  <a:latin typeface="Arial"/>
                  <a:cs typeface="Arial"/>
                </a:rPr>
                <a:t>2</a:t>
              </a:r>
              <a:r>
                <a:rPr sz="1100">
                  <a:solidFill>
                    <a:srgbClr val="000000">
                      <a:alpha val="100000"/>
                    </a:srgbClr>
                  </a:solidFill>
                  <a:latin typeface="Arial"/>
                  <a:cs typeface="Arial"/>
                </a:rPr>
                <a:t> to t</a:t>
              </a:r>
              <a:r>
                <a:rPr lang="en-US" sz="1100">
                  <a:solidFill>
                    <a:srgbClr val="000000">
                      <a:alpha val="100000"/>
                    </a:srgbClr>
                  </a:solidFill>
                  <a:latin typeface="Arial"/>
                  <a:cs typeface="Arial"/>
                </a:rPr>
                <a:t>0 </a:t>
              </a:r>
              <a:r>
                <a:rPr sz="1100">
                  <a:solidFill>
                    <a:srgbClr val="000000">
                      <a:alpha val="100000"/>
                    </a:srgbClr>
                  </a:solidFill>
                  <a:latin typeface="Arial"/>
                  <a:cs typeface="Arial"/>
                </a:rPr>
                <a:t>[%]</a:t>
              </a:r>
            </a:p>
          </p:txBody>
        </p:sp>
        <p:sp>
          <p:nvSpPr>
            <p:cNvPr id="330" name="rc90">
              <a:extLst>
                <a:ext uri="{FF2B5EF4-FFF2-40B4-BE49-F238E27FC236}">
                  <a16:creationId xmlns:a16="http://schemas.microsoft.com/office/drawing/2014/main" id="{31116097-AFEB-5FC5-D8A6-51F4CA813530}"/>
                </a:ext>
              </a:extLst>
            </p:cNvPr>
            <p:cNvSpPr/>
            <p:nvPr/>
          </p:nvSpPr>
          <p:spPr>
            <a:xfrm>
              <a:off x="7516089" y="3365051"/>
              <a:ext cx="201455" cy="201456"/>
            </a:xfrm>
            <a:prstGeom prst="rect">
              <a:avLst/>
            </a:prstGeom>
            <a:solidFill>
              <a:srgbClr val="CC7414"/>
            </a:solidFill>
          </p:spPr>
          <p:txBody>
            <a:bodyPr/>
            <a:lstStyle/>
            <a:p>
              <a:endParaRPr/>
            </a:p>
          </p:txBody>
        </p:sp>
        <p:sp>
          <p:nvSpPr>
            <p:cNvPr id="331" name="rc91">
              <a:extLst>
                <a:ext uri="{FF2B5EF4-FFF2-40B4-BE49-F238E27FC236}">
                  <a16:creationId xmlns:a16="http://schemas.microsoft.com/office/drawing/2014/main" id="{AE7F926D-346F-0BE5-D0EF-47605D7A09EE}"/>
                </a:ext>
              </a:extLst>
            </p:cNvPr>
            <p:cNvSpPr/>
            <p:nvPr/>
          </p:nvSpPr>
          <p:spPr>
            <a:xfrm>
              <a:off x="7516089" y="3584507"/>
              <a:ext cx="201455" cy="201455"/>
            </a:xfrm>
            <a:prstGeom prst="rect">
              <a:avLst/>
            </a:prstGeom>
            <a:solidFill>
              <a:srgbClr val="F5D8B8"/>
            </a:solidFill>
          </p:spPr>
          <p:txBody>
            <a:bodyPr/>
            <a:lstStyle/>
            <a:p>
              <a:endParaRPr/>
            </a:p>
          </p:txBody>
        </p:sp>
        <p:sp>
          <p:nvSpPr>
            <p:cNvPr id="332" name="tx92">
              <a:extLst>
                <a:ext uri="{FF2B5EF4-FFF2-40B4-BE49-F238E27FC236}">
                  <a16:creationId xmlns:a16="http://schemas.microsoft.com/office/drawing/2014/main" id="{B7BB5F76-EDBD-E23C-78E4-57B2C20594F8}"/>
                </a:ext>
              </a:extLst>
            </p:cNvPr>
            <p:cNvSpPr/>
            <p:nvPr/>
          </p:nvSpPr>
          <p:spPr>
            <a:xfrm>
              <a:off x="7852785" y="3432240"/>
              <a:ext cx="751487" cy="82783"/>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000000">
                      <a:alpha val="100000"/>
                    </a:srgbClr>
                  </a:solidFill>
                  <a:latin typeface="Arial"/>
                  <a:cs typeface="Arial"/>
                </a:rPr>
                <a:t>EXOVIVE</a:t>
              </a:r>
              <a:r>
                <a:rPr lang="en-US" sz="880">
                  <a:solidFill>
                    <a:srgbClr val="000000">
                      <a:alpha val="100000"/>
                    </a:srgbClr>
                  </a:solidFill>
                  <a:latin typeface="Arial"/>
                  <a:cs typeface="Arial"/>
                </a:rPr>
                <a:t>™</a:t>
              </a:r>
              <a:r>
                <a:rPr sz="880">
                  <a:solidFill>
                    <a:srgbClr val="000000">
                      <a:alpha val="100000"/>
                    </a:srgbClr>
                  </a:solidFill>
                  <a:latin typeface="Arial"/>
                  <a:cs typeface="Arial"/>
                </a:rPr>
                <a:t> LIFT</a:t>
              </a:r>
            </a:p>
          </p:txBody>
        </p:sp>
        <p:sp>
          <p:nvSpPr>
            <p:cNvPr id="333" name="tx93">
              <a:extLst>
                <a:ext uri="{FF2B5EF4-FFF2-40B4-BE49-F238E27FC236}">
                  <a16:creationId xmlns:a16="http://schemas.microsoft.com/office/drawing/2014/main" id="{F26AEB36-52BD-159A-821A-DCB5E001B0C5}"/>
                </a:ext>
              </a:extLst>
            </p:cNvPr>
            <p:cNvSpPr/>
            <p:nvPr/>
          </p:nvSpPr>
          <p:spPr>
            <a:xfrm>
              <a:off x="7796134" y="3643926"/>
              <a:ext cx="403874" cy="81309"/>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000000">
                      <a:alpha val="100000"/>
                    </a:srgbClr>
                  </a:solidFill>
                  <a:latin typeface="Arial"/>
                  <a:cs typeface="Arial"/>
                </a:rPr>
                <a:t>Placebo</a:t>
              </a:r>
            </a:p>
          </p:txBody>
        </p:sp>
      </p:grpSp>
      <p:sp>
        <p:nvSpPr>
          <p:cNvPr id="257" name="TextBox 256">
            <a:extLst>
              <a:ext uri="{FF2B5EF4-FFF2-40B4-BE49-F238E27FC236}">
                <a16:creationId xmlns:a16="http://schemas.microsoft.com/office/drawing/2014/main" id="{3D60DA7D-35E0-8C27-FB4E-9409AB7390FD}"/>
              </a:ext>
            </a:extLst>
          </p:cNvPr>
          <p:cNvSpPr txBox="1"/>
          <p:nvPr/>
        </p:nvSpPr>
        <p:spPr>
          <a:xfrm>
            <a:off x="7001707" y="4282127"/>
            <a:ext cx="4319441" cy="2000548"/>
          </a:xfrm>
          <a:prstGeom prst="rect">
            <a:avLst/>
          </a:prstGeom>
          <a:noFill/>
        </p:spPr>
        <p:txBody>
          <a:bodyPr wrap="square" rtlCol="0">
            <a:spAutoFit/>
          </a:bodyPr>
          <a:lstStyle/>
          <a:p>
            <a:pPr>
              <a:spcAft>
                <a:spcPts val="300"/>
              </a:spcAft>
            </a:pPr>
            <a:r>
              <a:rPr lang="en-US" sz="900" b="1" kern="100"/>
              <a:t>Genes: Proteins coded</a:t>
            </a:r>
          </a:p>
          <a:p>
            <a:pPr>
              <a:spcAft>
                <a:spcPts val="300"/>
              </a:spcAft>
            </a:pPr>
            <a:r>
              <a:rPr lang="en-CH" sz="900" kern="100"/>
              <a:t>DPP3</a:t>
            </a:r>
            <a:r>
              <a:rPr lang="en-US" sz="900" kern="100"/>
              <a:t>: </a:t>
            </a:r>
            <a:r>
              <a:rPr lang="en-CH" sz="900" kern="100"/>
              <a:t>Dipeptidyl peptidase 3</a:t>
            </a:r>
            <a:endParaRPr lang="en-US" sz="900" kern="100"/>
          </a:p>
          <a:p>
            <a:pPr>
              <a:spcAft>
                <a:spcPts val="300"/>
              </a:spcAft>
            </a:pPr>
            <a:r>
              <a:rPr lang="en-CH" sz="900" kern="100"/>
              <a:t>DYNLL2</a:t>
            </a:r>
            <a:r>
              <a:rPr lang="en-US" sz="900" kern="100">
                <a:cs typeface="Times New Roman" panose="02020603050405020304" pitchFamily="18" charset="0"/>
              </a:rPr>
              <a:t>: </a:t>
            </a:r>
            <a:r>
              <a:rPr lang="en-CH" sz="900" kern="100"/>
              <a:t>Dynein light chain 2, cytoplasmic</a:t>
            </a:r>
            <a:endParaRPr lang="en-CH" sz="900" kern="100">
              <a:ea typeface="Aptos" panose="020B0004020202020204" pitchFamily="34" charset="0"/>
              <a:cs typeface="Times New Roman" panose="02020603050405020304" pitchFamily="18" charset="0"/>
            </a:endParaRPr>
          </a:p>
          <a:p>
            <a:pPr>
              <a:spcAft>
                <a:spcPts val="300"/>
              </a:spcAft>
            </a:pPr>
            <a:r>
              <a:rPr lang="fr-FR" sz="900"/>
              <a:t>ERGIC1: </a:t>
            </a:r>
            <a:r>
              <a:rPr lang="en-CH" sz="900" kern="100"/>
              <a:t>Endoplasmic reticulum-Golgi intermediate compartment protein 1</a:t>
            </a:r>
            <a:endParaRPr lang="en-US" sz="900" kern="100"/>
          </a:p>
          <a:p>
            <a:pPr>
              <a:spcAft>
                <a:spcPts val="300"/>
              </a:spcAft>
            </a:pPr>
            <a:r>
              <a:rPr lang="en-CH" sz="900" kern="100"/>
              <a:t>HNRNPA2B1</a:t>
            </a:r>
            <a:r>
              <a:rPr lang="en-US" sz="900" kern="100"/>
              <a:t>: </a:t>
            </a:r>
            <a:r>
              <a:rPr lang="en-GB" sz="900" kern="100"/>
              <a:t>Heterogeneous nuclear ribonucleoproteins A2/B1</a:t>
            </a:r>
          </a:p>
          <a:p>
            <a:pPr>
              <a:spcAft>
                <a:spcPts val="300"/>
              </a:spcAft>
            </a:pPr>
            <a:r>
              <a:rPr lang="en-CH" sz="900" kern="100"/>
              <a:t>KRT6B</a:t>
            </a:r>
            <a:r>
              <a:rPr lang="en-US" sz="900" kern="100">
                <a:cs typeface="Times New Roman" panose="02020603050405020304" pitchFamily="18" charset="0"/>
              </a:rPr>
              <a:t>: </a:t>
            </a:r>
            <a:r>
              <a:rPr lang="en-CH" sz="900" kern="100"/>
              <a:t>Keratin, type II cytoskeletal 6B</a:t>
            </a:r>
            <a:endParaRPr lang="en-CH" sz="900" kern="100">
              <a:ea typeface="Aptos" panose="020B0004020202020204" pitchFamily="34" charset="0"/>
              <a:cs typeface="Times New Roman" panose="02020603050405020304" pitchFamily="18" charset="0"/>
            </a:endParaRPr>
          </a:p>
          <a:p>
            <a:pPr>
              <a:spcAft>
                <a:spcPts val="300"/>
              </a:spcAft>
            </a:pPr>
            <a:r>
              <a:rPr lang="en-CH" sz="900" kern="100"/>
              <a:t>KRT74</a:t>
            </a:r>
            <a:r>
              <a:rPr lang="en-US" sz="900" kern="100"/>
              <a:t>: </a:t>
            </a:r>
            <a:r>
              <a:rPr lang="en-CH" sz="900" kern="100"/>
              <a:t>Keratin 74</a:t>
            </a:r>
            <a:endParaRPr lang="en-US" sz="900" kern="100"/>
          </a:p>
          <a:p>
            <a:pPr>
              <a:spcAft>
                <a:spcPts val="300"/>
              </a:spcAft>
            </a:pPr>
            <a:r>
              <a:rPr lang="en-CH" sz="900" kern="100"/>
              <a:t>MDH1</a:t>
            </a:r>
            <a:r>
              <a:rPr lang="en-US" sz="900" kern="100"/>
              <a:t>: </a:t>
            </a:r>
            <a:r>
              <a:rPr lang="en-CH" sz="900" kern="100"/>
              <a:t>Malate dehydrogenase</a:t>
            </a:r>
            <a:endParaRPr lang="en-US" sz="900" kern="100"/>
          </a:p>
          <a:p>
            <a:pPr>
              <a:spcAft>
                <a:spcPts val="300"/>
              </a:spcAft>
            </a:pPr>
            <a:r>
              <a:rPr lang="en-CH" sz="900" kern="100"/>
              <a:t>SDR16C5</a:t>
            </a:r>
            <a:r>
              <a:rPr lang="en-US" sz="900" kern="100"/>
              <a:t>: </a:t>
            </a:r>
            <a:r>
              <a:rPr lang="en-CH" sz="900" kern="100"/>
              <a:t>Retinal short chain dehydrogenase reductase </a:t>
            </a:r>
            <a:r>
              <a:rPr lang="en-US" sz="900" kern="100"/>
              <a:t>family 16C Member 5</a:t>
            </a:r>
            <a:r>
              <a:rPr lang="en-CH" sz="900" kern="100"/>
              <a:t>,</a:t>
            </a:r>
            <a:endParaRPr lang="en-US" sz="900" kern="100"/>
          </a:p>
          <a:p>
            <a:pPr>
              <a:spcAft>
                <a:spcPts val="300"/>
              </a:spcAft>
            </a:pPr>
            <a:r>
              <a:rPr lang="en-CH" sz="900" kern="100"/>
              <a:t>SERPINA3</a:t>
            </a:r>
            <a:r>
              <a:rPr lang="en-US" sz="900" kern="100">
                <a:cs typeface="Times New Roman" panose="02020603050405020304" pitchFamily="18" charset="0"/>
              </a:rPr>
              <a:t>: </a:t>
            </a:r>
            <a:r>
              <a:rPr lang="en-CH" sz="900" kern="100"/>
              <a:t>Alpha-1-antichymotrypsin</a:t>
            </a:r>
            <a:endParaRPr lang="en-US" sz="900" kern="100"/>
          </a:p>
          <a:p>
            <a:pPr>
              <a:spcAft>
                <a:spcPts val="300"/>
              </a:spcAft>
            </a:pPr>
            <a:r>
              <a:rPr lang="en-CH" sz="900" kern="100"/>
              <a:t>SERPINB6</a:t>
            </a:r>
            <a:r>
              <a:rPr lang="en-US" sz="900" kern="100">
                <a:cs typeface="Times New Roman" panose="02020603050405020304" pitchFamily="18" charset="0"/>
              </a:rPr>
              <a:t>: </a:t>
            </a:r>
            <a:r>
              <a:rPr lang="en-CH" sz="900" kern="100"/>
              <a:t>Serpin B6</a:t>
            </a:r>
            <a:endParaRPr lang="en-CH" sz="900" kern="100">
              <a:ea typeface="Aptos" panose="020B000402020202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BE8FF008-BD55-FCDC-07FB-F185D584ADA1}"/>
              </a:ext>
            </a:extLst>
          </p:cNvPr>
          <p:cNvSpPr txBox="1"/>
          <p:nvPr/>
        </p:nvSpPr>
        <p:spPr>
          <a:xfrm>
            <a:off x="403314" y="5944121"/>
            <a:ext cx="3320961" cy="338554"/>
          </a:xfrm>
          <a:prstGeom prst="rect">
            <a:avLst/>
          </a:prstGeom>
          <a:solidFill>
            <a:schemeClr val="bg1"/>
          </a:solidFill>
        </p:spPr>
        <p:txBody>
          <a:bodyPr wrap="square" rtlCol="0">
            <a:spAutoFit/>
          </a:bodyPr>
          <a:lstStyle/>
          <a:p>
            <a:r>
              <a:rPr lang="en-US" sz="800"/>
              <a:t>Significance of changes EXOVIVE™ LIFT vs Placebo after 2 months</a:t>
            </a:r>
          </a:p>
          <a:p>
            <a:r>
              <a:rPr lang="en-US" sz="800"/>
              <a:t>*: p &lt;0.05, ** p&lt;0.01</a:t>
            </a:r>
            <a:endParaRPr lang="en-CH" sz="800"/>
          </a:p>
        </p:txBody>
      </p:sp>
    </p:spTree>
    <p:extLst>
      <p:ext uri="{BB962C8B-B14F-4D97-AF65-F5344CB8AC3E}">
        <p14:creationId xmlns:p14="http://schemas.microsoft.com/office/powerpoint/2010/main" val="3357899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6AD0C-8DEC-CC4D-267B-7207C2522998}"/>
            </a:ext>
          </a:extLst>
        </p:cNvPr>
        <p:cNvGrpSpPr/>
        <p:nvPr/>
      </p:nvGrpSpPr>
      <p:grpSpPr>
        <a:xfrm>
          <a:off x="0" y="0"/>
          <a:ext cx="0" cy="0"/>
          <a:chOff x="0" y="0"/>
          <a:chExt cx="0" cy="0"/>
        </a:xfrm>
      </p:grpSpPr>
      <p:pic>
        <p:nvPicPr>
          <p:cNvPr id="29" name="Picture Placeholder 28" descr="A close-up of a person's face&#10;&#10;AI-generated content may be incorrect.">
            <a:extLst>
              <a:ext uri="{FF2B5EF4-FFF2-40B4-BE49-F238E27FC236}">
                <a16:creationId xmlns:a16="http://schemas.microsoft.com/office/drawing/2014/main" id="{44E05202-84C2-A106-BB58-C3959ECC488B}"/>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324ACB13-585F-DB04-8ED9-098BBBEA198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Title 14">
            <a:extLst>
              <a:ext uri="{FF2B5EF4-FFF2-40B4-BE49-F238E27FC236}">
                <a16:creationId xmlns:a16="http://schemas.microsoft.com/office/drawing/2014/main" id="{73AEF6FC-AD90-E5A8-9039-6EB1BAA291C8}"/>
              </a:ext>
            </a:extLst>
          </p:cNvPr>
          <p:cNvSpPr>
            <a:spLocks noGrp="1"/>
          </p:cNvSpPr>
          <p:nvPr>
            <p:ph type="title"/>
          </p:nvPr>
        </p:nvSpPr>
        <p:spPr>
          <a:xfrm>
            <a:off x="302400" y="302400"/>
            <a:ext cx="6951840" cy="401568"/>
          </a:xfrm>
        </p:spPr>
        <p:txBody>
          <a:bodyPr/>
          <a:lstStyle/>
          <a:p>
            <a:r>
              <a:rPr lang="en-US"/>
              <a:t>EXOVIVE™ LIFT by dsm-firmenich</a:t>
            </a:r>
            <a:br>
              <a:rPr lang="en-US"/>
            </a:br>
            <a:r>
              <a:rPr lang="en-US"/>
              <a:t>Elevating science</a:t>
            </a:r>
            <a:br>
              <a:rPr lang="en-US"/>
            </a:br>
            <a:endParaRPr lang="en-US"/>
          </a:p>
        </p:txBody>
      </p:sp>
      <p:sp>
        <p:nvSpPr>
          <p:cNvPr id="5" name="Text Placeholder 6">
            <a:extLst>
              <a:ext uri="{FF2B5EF4-FFF2-40B4-BE49-F238E27FC236}">
                <a16:creationId xmlns:a16="http://schemas.microsoft.com/office/drawing/2014/main" id="{8228A707-C9B0-9696-43C6-23233E920C52}"/>
              </a:ext>
            </a:extLst>
          </p:cNvPr>
          <p:cNvSpPr>
            <a:spLocks noGrp="1"/>
          </p:cNvSpPr>
          <p:nvPr/>
        </p:nvSpPr>
        <p:spPr>
          <a:xfrm>
            <a:off x="302399" y="1276610"/>
            <a:ext cx="6951841" cy="5098319"/>
          </a:xfrm>
          <a:prstGeom prst="rect">
            <a:avLst/>
          </a:prstGeom>
          <a:solidFill>
            <a:srgbClr val="F2D1B0"/>
          </a:solidFill>
          <a:ln>
            <a:solidFill>
              <a:srgbClr val="4D3938"/>
            </a:solidFill>
          </a:ln>
          <a:effectLst>
            <a:outerShdw blurRad="50800" dist="38100" algn="l" rotWithShape="0">
              <a:prstClr val="black">
                <a:alpha val="40000"/>
              </a:prstClr>
            </a:outerShdw>
          </a:effectLst>
        </p:spPr>
        <p:txBody>
          <a:bodyPr vert="horz" wrap="square" lIns="0" tIns="0" rIns="0" bIns="0" rtlCol="0" anchor="t">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US" b="1" kern="1200" dirty="0">
                <a:solidFill>
                  <a:srgbClr val="4D3938"/>
                </a:solidFill>
                <a:latin typeface="+mj-lt"/>
              </a:rPr>
              <a:t>Setting new standards in the field of plant-derived exosomes: </a:t>
            </a:r>
          </a:p>
          <a:p>
            <a:pPr marL="285750" indent="-285750">
              <a:spcAft>
                <a:spcPts val="900"/>
              </a:spcAft>
              <a:buFont typeface="Arial" panose="020B0604020202020204" pitchFamily="34" charset="0"/>
              <a:buChar char="•"/>
            </a:pPr>
            <a:r>
              <a:rPr kumimoji="0" lang="en-US" b="1" u="none" strike="noStrike" kern="1200" cap="none" spc="0" normalizeH="0" baseline="0" noProof="0" dirty="0">
                <a:ln>
                  <a:noFill/>
                </a:ln>
                <a:solidFill>
                  <a:srgbClr val="4D3938"/>
                </a:solidFill>
                <a:effectLst/>
                <a:uLnTx/>
                <a:uFillTx/>
                <a:latin typeface="+mj-lt"/>
              </a:rPr>
              <a:t>Ch</a:t>
            </a:r>
            <a:r>
              <a:rPr lang="en-US" b="1" kern="1200" dirty="0" err="1">
                <a:solidFill>
                  <a:srgbClr val="4D3938"/>
                </a:solidFill>
                <a:latin typeface="+mj-lt"/>
              </a:rPr>
              <a:t>aracterization</a:t>
            </a:r>
            <a:r>
              <a:rPr lang="en-US" b="1" kern="1200" dirty="0">
                <a:solidFill>
                  <a:srgbClr val="4D3938"/>
                </a:solidFill>
                <a:latin typeface="+mj-lt"/>
              </a:rPr>
              <a:t> &amp; standardization</a:t>
            </a:r>
          </a:p>
          <a:p>
            <a:pPr marL="285750" indent="-285750">
              <a:spcAft>
                <a:spcPts val="900"/>
              </a:spcAft>
              <a:buFont typeface="Arial" panose="020B0604020202020204" pitchFamily="34" charset="0"/>
              <a:buChar char="•"/>
            </a:pPr>
            <a:r>
              <a:rPr lang="en-US" b="1" kern="1200" dirty="0">
                <a:solidFill>
                  <a:srgbClr val="4D3938"/>
                </a:solidFill>
                <a:latin typeface="+mj-lt"/>
              </a:rPr>
              <a:t>One billion vesicles in a single application (1 ml)</a:t>
            </a:r>
            <a:endParaRPr lang="en-US" kern="1200" dirty="0">
              <a:solidFill>
                <a:srgbClr val="4D3938"/>
              </a:solidFill>
              <a:latin typeface="+mj-lt"/>
            </a:endParaRPr>
          </a:p>
          <a:p>
            <a:pPr marL="285750" indent="-285750">
              <a:spcAft>
                <a:spcPts val="900"/>
              </a:spcAft>
              <a:buFont typeface="Arial" panose="020B0604020202020204" pitchFamily="34" charset="0"/>
              <a:buChar char="•"/>
            </a:pPr>
            <a:r>
              <a:rPr lang="en-US" b="1" kern="1200" dirty="0">
                <a:solidFill>
                  <a:srgbClr val="4D3938"/>
                </a:solidFill>
                <a:latin typeface="+mj-lt"/>
              </a:rPr>
              <a:t>&gt;</a:t>
            </a:r>
            <a:r>
              <a:rPr lang="en-US" kern="1200" dirty="0">
                <a:solidFill>
                  <a:srgbClr val="4D3938"/>
                </a:solidFill>
                <a:latin typeface="+mj-lt"/>
              </a:rPr>
              <a:t>40k </a:t>
            </a:r>
            <a:r>
              <a:rPr lang="en-US" b="1" kern="1200" dirty="0">
                <a:solidFill>
                  <a:srgbClr val="4D3938"/>
                </a:solidFill>
                <a:latin typeface="+mj-lt"/>
              </a:rPr>
              <a:t>miRNAs</a:t>
            </a:r>
            <a:r>
              <a:rPr lang="en-US" kern="1200" dirty="0">
                <a:solidFill>
                  <a:srgbClr val="4D3938"/>
                </a:solidFill>
                <a:latin typeface="+mj-lt"/>
              </a:rPr>
              <a:t> </a:t>
            </a:r>
            <a:r>
              <a:rPr lang="en-US" b="1" kern="1200" dirty="0">
                <a:solidFill>
                  <a:srgbClr val="4D3938"/>
                </a:solidFill>
                <a:latin typeface="+mj-lt"/>
              </a:rPr>
              <a:t>identification with clear mode of action</a:t>
            </a:r>
          </a:p>
          <a:p>
            <a:pPr marL="285750" indent="-285750">
              <a:spcAft>
                <a:spcPts val="900"/>
              </a:spcAft>
              <a:buFont typeface="Arial" panose="020B0604020202020204" pitchFamily="34" charset="0"/>
              <a:buChar char="•"/>
            </a:pPr>
            <a:r>
              <a:rPr lang="en-US" b="1" kern="1200" dirty="0">
                <a:solidFill>
                  <a:srgbClr val="4D3938"/>
                </a:solidFill>
                <a:latin typeface="+mj-lt"/>
              </a:rPr>
              <a:t>+90% Collagen boost* </a:t>
            </a:r>
          </a:p>
          <a:p>
            <a:pPr marL="285750" indent="-285750">
              <a:spcAft>
                <a:spcPts val="900"/>
              </a:spcAft>
              <a:buFont typeface="Arial" panose="020B0604020202020204" pitchFamily="34" charset="0"/>
              <a:buChar char="•"/>
            </a:pPr>
            <a:r>
              <a:rPr kumimoji="0" lang="en-US" b="1" u="none" strike="noStrike" kern="1200" cap="none" spc="0" normalizeH="0" baseline="0" noProof="0" dirty="0">
                <a:ln>
                  <a:noFill/>
                </a:ln>
                <a:solidFill>
                  <a:srgbClr val="4D3938"/>
                </a:solidFill>
                <a:effectLst/>
                <a:uLnTx/>
                <a:uFillTx/>
                <a:latin typeface="+mj-lt"/>
              </a:rPr>
              <a:t>Outstanding clinically proven** after 2  months efficacy:</a:t>
            </a:r>
            <a:endParaRPr lang="en-US" b="1" kern="1200" dirty="0">
              <a:solidFill>
                <a:srgbClr val="4D3938"/>
              </a:solidFill>
              <a:latin typeface="+mj-lt"/>
            </a:endParaRP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Re-densifies &amp; plumps the skin</a:t>
            </a: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Boosts skin elasticity </a:t>
            </a:r>
            <a:r>
              <a:rPr lang="en-US" b="1" dirty="0">
                <a:solidFill>
                  <a:srgbClr val="4D3938"/>
                </a:solidFill>
                <a:latin typeface="+mj-lt"/>
              </a:rPr>
              <a:t>up to</a:t>
            </a:r>
            <a:r>
              <a:rPr kumimoji="0" lang="en-US" b="1" u="none" strike="noStrike" kern="1200" cap="none" spc="0" normalizeH="0" baseline="0" noProof="0" dirty="0">
                <a:ln>
                  <a:noFill/>
                </a:ln>
                <a:solidFill>
                  <a:srgbClr val="4D3938"/>
                </a:solidFill>
                <a:effectLst/>
                <a:uLnTx/>
                <a:uFillTx/>
                <a:latin typeface="+mj-lt"/>
              </a:rPr>
              <a:t> +33%</a:t>
            </a:r>
            <a:r>
              <a:rPr lang="en-US" b="1" dirty="0">
                <a:solidFill>
                  <a:srgbClr val="4D3938"/>
                </a:solidFill>
                <a:latin typeface="+mj-lt"/>
              </a:rPr>
              <a:t> and firmness by 22%</a:t>
            </a:r>
            <a:endParaRPr lang="en-US" b="1" u="none" strike="noStrike" kern="1200" cap="none" spc="0" normalizeH="0" baseline="0" noProof="0" dirty="0">
              <a:ln>
                <a:noFill/>
              </a:ln>
              <a:solidFill>
                <a:srgbClr val="4D3938"/>
              </a:solidFill>
              <a:effectLst/>
              <a:uLnTx/>
              <a:uFillTx/>
              <a:latin typeface="+mj-lt"/>
            </a:endParaRP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Reverses 8 years of wrinkles </a:t>
            </a:r>
            <a:endParaRPr lang="en-US" b="1" dirty="0">
              <a:solidFill>
                <a:srgbClr val="4D3938"/>
              </a:solidFill>
              <a:latin typeface="+mj-lt"/>
            </a:endParaRPr>
          </a:p>
          <a:p>
            <a:pPr marL="647700" lvl="1" indent="-285750">
              <a:spcAft>
                <a:spcPts val="600"/>
              </a:spcAft>
              <a:buFont typeface="Courier New" panose="02070309020205020404" pitchFamily="49" charset="0"/>
              <a:buChar char="o"/>
            </a:pPr>
            <a:r>
              <a:rPr lang="en-US" b="1" dirty="0">
                <a:solidFill>
                  <a:srgbClr val="4D3938"/>
                </a:solidFill>
                <a:latin typeface="+mj-lt"/>
                <a:ea typeface="Fira Sans Book" panose="020B0503050000020004" pitchFamily="34" charset="0"/>
              </a:rPr>
              <a:t>Tackles 9 hallmarks </a:t>
            </a:r>
            <a:r>
              <a:rPr lang="en-US" sz="1200" dirty="0">
                <a:solidFill>
                  <a:srgbClr val="000000"/>
                </a:solidFill>
                <a:latin typeface="+mj-lt"/>
                <a:ea typeface="Fira Sans Book" panose="020B0503050000020004" pitchFamily="34" charset="0"/>
              </a:rPr>
              <a:t>by </a:t>
            </a:r>
            <a:r>
              <a:rPr lang="en-US" b="1" dirty="0">
                <a:solidFill>
                  <a:srgbClr val="4D3938"/>
                </a:solidFill>
                <a:latin typeface="+mj-lt"/>
                <a:ea typeface="Fira Sans Book" panose="020B0503050000020004" pitchFamily="34" charset="0"/>
              </a:rPr>
              <a:t>up-regulating key proteins </a:t>
            </a:r>
            <a:r>
              <a:rPr lang="en-US" sz="1600" dirty="0">
                <a:solidFill>
                  <a:srgbClr val="4D3938"/>
                </a:solidFill>
                <a:latin typeface="+mj-lt"/>
                <a:ea typeface="Fira Sans Book" panose="020B0503050000020004" pitchFamily="34" charset="0"/>
              </a:rPr>
              <a:t>involved in skin regeneration, skin barrier, extracellular matrix protection,…)</a:t>
            </a:r>
          </a:p>
          <a:p>
            <a:pPr marL="647700" lvl="1" indent="-285750">
              <a:spcAft>
                <a:spcPts val="600"/>
              </a:spcAft>
              <a:buFont typeface="Courier New" panose="02070309020205020404" pitchFamily="49" charset="0"/>
              <a:buChar char="o"/>
            </a:pPr>
            <a:r>
              <a:rPr lang="en-US" b="1" kern="1200" dirty="0">
                <a:solidFill>
                  <a:srgbClr val="4D3938"/>
                </a:solidFill>
                <a:latin typeface="+mj-lt"/>
                <a:ea typeface="Fira Sans Book" panose="020B0503050000020004" pitchFamily="34" charset="0"/>
              </a:rPr>
              <a:t>Overperforms the equivalent standard fruit extract</a:t>
            </a:r>
            <a:endParaRPr lang="en-US" b="1" dirty="0">
              <a:solidFill>
                <a:srgbClr val="4D3938"/>
              </a:solidFill>
              <a:latin typeface="+mj-lt"/>
              <a:ea typeface="Fira Sans Book" panose="020B0503050000020004" pitchFamily="34" charset="0"/>
            </a:endParaRPr>
          </a:p>
          <a:p>
            <a:pPr marL="647700" lvl="1" indent="-285750">
              <a:spcAft>
                <a:spcPts val="600"/>
              </a:spcAft>
              <a:buFont typeface="Courier New" panose="02070309020205020404" pitchFamily="49" charset="0"/>
              <a:buChar char="o"/>
            </a:pPr>
            <a:endParaRPr lang="en-US" sz="1600" kern="1200" dirty="0">
              <a:solidFill>
                <a:srgbClr val="4D3938"/>
              </a:solidFill>
              <a:latin typeface="+mj-lt"/>
              <a:ea typeface="Fira Sans Book" panose="020B0503050000020004" pitchFamily="34" charset="0"/>
            </a:endParaRPr>
          </a:p>
          <a:p>
            <a:pPr marL="283845" indent="-283845">
              <a:spcAft>
                <a:spcPts val="600"/>
              </a:spcAft>
              <a:buFont typeface="Arial" panose="020B0604020202020204" pitchFamily="34" charset="0"/>
              <a:buChar char="•"/>
              <a:defRPr/>
            </a:pPr>
            <a:endParaRPr lang="en-US" sz="1600" kern="1200" dirty="0">
              <a:solidFill>
                <a:srgbClr val="4D3938"/>
              </a:solidFill>
              <a:latin typeface="+mj-lt"/>
              <a:ea typeface="Fira Sans Book" panose="020B0503050000020004" pitchFamily="34" charset="0"/>
            </a:endParaRPr>
          </a:p>
        </p:txBody>
      </p:sp>
      <p:sp>
        <p:nvSpPr>
          <p:cNvPr id="6" name="TextBox 18">
            <a:extLst>
              <a:ext uri="{FF2B5EF4-FFF2-40B4-BE49-F238E27FC236}">
                <a16:creationId xmlns:a16="http://schemas.microsoft.com/office/drawing/2014/main" id="{1E31AFAC-C3F6-F433-5C7E-AD5C138BFFED}"/>
              </a:ext>
            </a:extLst>
          </p:cNvPr>
          <p:cNvSpPr txBox="1"/>
          <p:nvPr/>
        </p:nvSpPr>
        <p:spPr>
          <a:xfrm>
            <a:off x="5938144" y="6204585"/>
            <a:ext cx="1306286"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 </a:t>
            </a:r>
            <a:r>
              <a:rPr kumimoji="0" lang="en-US" sz="1000" b="0" i="1" u="none" strike="noStrike" kern="1200" cap="none" spc="0" normalizeH="0" baseline="0" noProof="0">
                <a:ln>
                  <a:noFill/>
                </a:ln>
                <a:solidFill>
                  <a:prstClr val="black"/>
                </a:solidFill>
                <a:effectLst/>
                <a:uLnTx/>
                <a:uFillTx/>
                <a:latin typeface="DM Sans"/>
                <a:ea typeface="+mn-ea"/>
                <a:cs typeface="+mn-cs"/>
              </a:rPr>
              <a:t>In vitro </a:t>
            </a:r>
            <a:r>
              <a:rPr kumimoji="0" lang="en-US" sz="1000" b="0" i="0" u="none" strike="noStrike" kern="1200" cap="none" spc="0" normalizeH="0" baseline="0" noProof="0">
                <a:ln>
                  <a:noFill/>
                </a:ln>
                <a:solidFill>
                  <a:prstClr val="black"/>
                </a:solidFill>
                <a:effectLst/>
                <a:uLnTx/>
                <a:uFillTx/>
                <a:latin typeface="DM Sans"/>
                <a:ea typeface="+mn-ea"/>
                <a:cs typeface="+mn-cs"/>
              </a:rPr>
              <a:t> ** </a:t>
            </a:r>
            <a:r>
              <a:rPr kumimoji="0" lang="en-US" sz="1000" b="0" i="1" u="none" strike="noStrike" kern="1200" cap="none" spc="0" normalizeH="0" baseline="0" noProof="0">
                <a:ln>
                  <a:noFill/>
                </a:ln>
                <a:solidFill>
                  <a:prstClr val="black"/>
                </a:solidFill>
                <a:effectLst/>
                <a:uLnTx/>
                <a:uFillTx/>
                <a:latin typeface="DM Sans"/>
                <a:ea typeface="+mn-ea"/>
                <a:cs typeface="+mn-cs"/>
              </a:rPr>
              <a:t>in vivo</a:t>
            </a:r>
            <a:endParaRPr kumimoji="0" lang="en-CH" sz="1000" b="0" i="1"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4757199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ose-up of a leaf with water droplets&#10;&#10;AI-generated content may be incorrect.">
            <a:extLst>
              <a:ext uri="{FF2B5EF4-FFF2-40B4-BE49-F238E27FC236}">
                <a16:creationId xmlns:a16="http://schemas.microsoft.com/office/drawing/2014/main" id="{DB6BF84C-01DB-33B5-14AE-6C67F62057BA}"/>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 name="Title 12">
            <a:extLst>
              <a:ext uri="{FF2B5EF4-FFF2-40B4-BE49-F238E27FC236}">
                <a16:creationId xmlns:a16="http://schemas.microsoft.com/office/drawing/2014/main" id="{8695AAA3-230D-EDB2-4DE7-471FD9318FEE}"/>
              </a:ext>
            </a:extLst>
          </p:cNvPr>
          <p:cNvSpPr>
            <a:spLocks noGrp="1"/>
          </p:cNvSpPr>
          <p:nvPr>
            <p:ph type="title"/>
          </p:nvPr>
        </p:nvSpPr>
        <p:spPr>
          <a:xfrm>
            <a:off x="302401" y="302400"/>
            <a:ext cx="10398636" cy="303211"/>
          </a:xfrm>
        </p:spPr>
        <p:txBody>
          <a:bodyPr/>
          <a:lstStyle/>
          <a:p>
            <a:r>
              <a:rPr lang="en-GB" sz="2400"/>
              <a:t>dsm-firmenich plant-derived exosomes</a:t>
            </a:r>
            <a:endParaRPr lang="en-US" sz="2400"/>
          </a:p>
        </p:txBody>
      </p:sp>
      <p:sp>
        <p:nvSpPr>
          <p:cNvPr id="26" name="TextBox 25">
            <a:extLst>
              <a:ext uri="{FF2B5EF4-FFF2-40B4-BE49-F238E27FC236}">
                <a16:creationId xmlns:a16="http://schemas.microsoft.com/office/drawing/2014/main" id="{D4FC7491-66B8-1B47-992C-2A05366B4745}"/>
              </a:ext>
            </a:extLst>
          </p:cNvPr>
          <p:cNvSpPr txBox="1"/>
          <p:nvPr/>
        </p:nvSpPr>
        <p:spPr>
          <a:xfrm>
            <a:off x="302397" y="1273222"/>
            <a:ext cx="5425303" cy="1547567"/>
          </a:xfrm>
          <a:prstGeom prst="rect">
            <a:avLst/>
          </a:prstGeom>
          <a:solidFill>
            <a:srgbClr val="F2D1B0"/>
          </a:solidFill>
        </p:spPr>
        <p:txBody>
          <a:bodyPr wrap="square" lIns="144000" tIns="144000" rIns="144000" bIns="144000" rtlCol="0">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Breakthrough </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Protects and delivers </a:t>
            </a:r>
            <a:r>
              <a:rPr kumimoji="0" lang="en-US" sz="1400" u="none" strike="noStrike" kern="1200" cap="none" spc="0" normalizeH="0" baseline="0" noProof="0">
                <a:ln>
                  <a:noFill/>
                </a:ln>
                <a:effectLst/>
                <a:uLnTx/>
                <a:uFillTx/>
                <a:latin typeface="DM Sans" pitchFamily="2" charset="77"/>
                <a:ea typeface="+mn-ea"/>
                <a:cs typeface="+mn-cs"/>
              </a:rPr>
              <a:t>the most bioavailable form of natural bioactive compounds, ensuring efficient cellular uptake and enhancing activity</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a:latin typeface="DM Sans" pitchFamily="2" charset="77"/>
              </a:rPr>
              <a:t>A</a:t>
            </a:r>
            <a:r>
              <a:rPr kumimoji="0" lang="en-US" sz="1400" u="none" strike="noStrike" kern="1200" cap="none" spc="0" normalizeH="0" baseline="0" noProof="0" err="1">
                <a:ln>
                  <a:noFill/>
                </a:ln>
                <a:effectLst/>
                <a:uLnTx/>
                <a:uFillTx/>
                <a:latin typeface="DM Sans" pitchFamily="2" charset="77"/>
                <a:ea typeface="+mn-ea"/>
                <a:cs typeface="+mn-cs"/>
              </a:rPr>
              <a:t>llows</a:t>
            </a:r>
            <a:r>
              <a:rPr kumimoji="0" lang="en-US" sz="1400" u="none" strike="noStrike" kern="1200" cap="none" spc="0" normalizeH="0" baseline="0" noProof="0">
                <a:ln>
                  <a:noFill/>
                </a:ln>
                <a:effectLst/>
                <a:uLnTx/>
                <a:uFillTx/>
                <a:latin typeface="DM Sans" pitchFamily="2" charset="77"/>
                <a:ea typeface="+mn-ea"/>
                <a:cs typeface="+mn-cs"/>
              </a:rPr>
              <a:t> customized approach</a:t>
            </a:r>
          </a:p>
        </p:txBody>
      </p:sp>
      <p:sp>
        <p:nvSpPr>
          <p:cNvPr id="27" name="TextBox 26">
            <a:extLst>
              <a:ext uri="{FF2B5EF4-FFF2-40B4-BE49-F238E27FC236}">
                <a16:creationId xmlns:a16="http://schemas.microsoft.com/office/drawing/2014/main" id="{641A891B-9E87-94B3-DA74-66F482CFB9C2}"/>
              </a:ext>
            </a:extLst>
          </p:cNvPr>
          <p:cNvSpPr txBox="1"/>
          <p:nvPr/>
        </p:nvSpPr>
        <p:spPr>
          <a:xfrm>
            <a:off x="317422" y="3649298"/>
            <a:ext cx="6473647" cy="3073626"/>
          </a:xfrm>
          <a:prstGeom prst="rect">
            <a:avLst/>
          </a:prstGeom>
          <a:solidFill>
            <a:srgbClr val="F2D1B0"/>
          </a:solidFill>
        </p:spPr>
        <p:txBody>
          <a:bodyPr wrap="square" lIns="144000" tIns="144000" rIns="144000" bIns="144000" rtlCol="0" anchor="t">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err="1">
                <a:ln>
                  <a:noFill/>
                </a:ln>
                <a:effectLst/>
                <a:uLnTx/>
                <a:uFillTx/>
                <a:latin typeface="DM Sans" pitchFamily="2" charset="77"/>
                <a:ea typeface="+mn-ea"/>
                <a:cs typeface="+mn-cs"/>
              </a:rPr>
              <a:t>Exolab</a:t>
            </a:r>
            <a:r>
              <a:rPr kumimoji="0" lang="en-US" sz="1400" u="none" strike="noStrike" kern="1200" cap="none" spc="0" normalizeH="0" baseline="0" noProof="0">
                <a:ln>
                  <a:noFill/>
                </a:ln>
                <a:effectLst/>
                <a:uLnTx/>
                <a:uFillTx/>
                <a:latin typeface="DM Sans" pitchFamily="2" charset="77"/>
                <a:ea typeface="+mn-ea"/>
                <a:cs typeface="+mn-cs"/>
              </a:rPr>
              <a:t> Italia trustful expert partner, &gt;20 years' experience in the field of Exosomes, from pharma business</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Plant-derived exosomes, with unique “</a:t>
            </a:r>
            <a:r>
              <a:rPr kumimoji="0" lang="en-US" sz="1400" b="1" u="none" strike="noStrike" kern="1200" cap="none" spc="0" normalizeH="0" baseline="0" noProof="0">
                <a:ln>
                  <a:noFill/>
                </a:ln>
                <a:effectLst/>
                <a:uLnTx/>
                <a:uFillTx/>
                <a:latin typeface="DM Sans" pitchFamily="2" charset="77"/>
                <a:ea typeface="+mn-ea"/>
                <a:cs typeface="+mn-cs"/>
              </a:rPr>
              <a:t>synergy system</a:t>
            </a:r>
            <a:r>
              <a:rPr kumimoji="0" lang="en-US" sz="1400" u="none" strike="noStrike" kern="1200" cap="none" spc="0" normalizeH="0" baseline="0" noProof="0">
                <a:ln>
                  <a:noFill/>
                </a:ln>
                <a:effectLst/>
                <a:uLnTx/>
                <a:uFillTx/>
                <a:latin typeface="DM Sans" pitchFamily="2" charset="77"/>
                <a:ea typeface="+mn-ea"/>
                <a:cs typeface="+mn-cs"/>
              </a:rPr>
              <a:t>” of fruits</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State of the art </a:t>
            </a:r>
            <a:r>
              <a:rPr kumimoji="0" lang="en-US" sz="1400" b="1" u="none" strike="noStrike" kern="1200" cap="none" spc="0" normalizeH="0" baseline="0" noProof="0">
                <a:ln>
                  <a:noFill/>
                </a:ln>
                <a:effectLst/>
                <a:uLnTx/>
                <a:uFillTx/>
                <a:latin typeface="DM Sans" pitchFamily="2" charset="77"/>
                <a:ea typeface="+mn-ea"/>
                <a:cs typeface="+mn-cs"/>
              </a:rPr>
              <a:t>visualization</a:t>
            </a:r>
            <a:r>
              <a:rPr kumimoji="0" lang="en-US" sz="1400" u="none" strike="noStrike" kern="1200" cap="none" spc="0" normalizeH="0" baseline="0" noProof="0">
                <a:ln>
                  <a:noFill/>
                </a:ln>
                <a:effectLst/>
                <a:uLnTx/>
                <a:uFillTx/>
                <a:latin typeface="DM Sans" pitchFamily="2" charset="77"/>
                <a:ea typeface="+mn-ea"/>
                <a:cs typeface="+mn-cs"/>
              </a:rPr>
              <a:t> of exosomes with special microscopes</a:t>
            </a:r>
          </a:p>
          <a:p>
            <a:pPr marL="172800" lvl="0" indent="-172800">
              <a:spcBef>
                <a:spcPts val="300"/>
              </a:spcBef>
              <a:spcAft>
                <a:spcPts val="400"/>
              </a:spcAft>
              <a:buFont typeface="Arial" panose="020B0604020202020204" pitchFamily="34" charset="0"/>
              <a:buChar char="•"/>
              <a:defRPr/>
            </a:pPr>
            <a:r>
              <a:rPr lang="en-US" sz="1400" b="1">
                <a:latin typeface="DM Sans" pitchFamily="2" charset="77"/>
              </a:rPr>
              <a:t>One billion </a:t>
            </a:r>
            <a:r>
              <a:rPr lang="en-US" sz="1400">
                <a:latin typeface="DM Sans" pitchFamily="2" charset="77"/>
              </a:rPr>
              <a:t>plant-derived exosomes in a single application</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a:latin typeface="DM Sans" pitchFamily="2" charset="77"/>
              </a:rPr>
              <a:t>Proven mode of action: </a:t>
            </a:r>
            <a:r>
              <a:rPr lang="en-US" sz="1400" b="1">
                <a:latin typeface="DM Sans" pitchFamily="2" charset="77"/>
              </a:rPr>
              <a:t>secondary metabolites &amp; </a:t>
            </a:r>
            <a:r>
              <a:rPr lang="en-US" sz="1400" b="1" err="1">
                <a:latin typeface="DM Sans" pitchFamily="2" charset="77"/>
              </a:rPr>
              <a:t>miRNAS</a:t>
            </a:r>
            <a:endParaRPr lang="en-US" sz="1400" b="1">
              <a:latin typeface="DM Sans" pitchFamily="2" charset="77"/>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Skin longevity</a:t>
            </a:r>
            <a:r>
              <a:rPr kumimoji="0" lang="en-US" sz="1400" u="none" strike="noStrike" kern="1200" cap="none" spc="0" normalizeH="0" baseline="0" noProof="0">
                <a:ln>
                  <a:noFill/>
                </a:ln>
                <a:effectLst/>
                <a:uLnTx/>
                <a:uFillTx/>
                <a:latin typeface="DM Sans" pitchFamily="2" charset="77"/>
                <a:ea typeface="+mn-ea"/>
                <a:cs typeface="+mn-cs"/>
              </a:rPr>
              <a:t>: 9 hallmarks of ageing tackled based on proteins modulated with EXOVIVE™ LIFT </a:t>
            </a:r>
            <a:r>
              <a:rPr kumimoji="0" lang="en-US" sz="1400" i="1" u="none" strike="noStrike" kern="1200" cap="none" spc="0" normalizeH="0" baseline="0" noProof="0">
                <a:ln>
                  <a:noFill/>
                </a:ln>
                <a:effectLst/>
                <a:uLnTx/>
                <a:uFillTx/>
                <a:latin typeface="DM Sans" pitchFamily="2" charset="77"/>
                <a:ea typeface="+mn-ea"/>
                <a:cs typeface="+mn-cs"/>
              </a:rPr>
              <a:t>in </a:t>
            </a:r>
            <a:r>
              <a:rPr lang="en-US" sz="1400" i="1">
                <a:latin typeface="DM Sans" pitchFamily="2" charset="77"/>
              </a:rPr>
              <a:t>vivo</a:t>
            </a:r>
            <a:endParaRPr kumimoji="0" lang="en-US" sz="1400" i="1" u="none" strike="noStrike" kern="1200" cap="none" spc="0" normalizeH="0" baseline="0" noProof="0">
              <a:ln>
                <a:noFill/>
              </a:ln>
              <a:effectLst/>
              <a:uLnTx/>
              <a:uFillTx/>
              <a:latin typeface="DM Sans" pitchFamily="2" charset="77"/>
              <a:ea typeface="+mn-ea"/>
              <a:cs typeface="+mn-cs"/>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b="1">
                <a:latin typeface="DM Sans" pitchFamily="2" charset="77"/>
              </a:rPr>
              <a:t>Stable p</a:t>
            </a:r>
            <a:r>
              <a:rPr kumimoji="0" lang="en-US" sz="1400" b="1" u="none" strike="noStrike" kern="1200" cap="none" spc="0" normalizeH="0" baseline="0" noProof="0" err="1">
                <a:ln>
                  <a:noFill/>
                </a:ln>
                <a:effectLst/>
                <a:uLnTx/>
                <a:uFillTx/>
                <a:latin typeface="DM Sans" pitchFamily="2" charset="77"/>
                <a:ea typeface="+mn-ea"/>
                <a:cs typeface="+mn-cs"/>
              </a:rPr>
              <a:t>owder</a:t>
            </a:r>
            <a:r>
              <a:rPr kumimoji="0" lang="en-US" sz="1400" b="1" u="none" strike="noStrike" kern="1200" cap="none" spc="0" normalizeH="0" baseline="0" noProof="0">
                <a:ln>
                  <a:noFill/>
                </a:ln>
                <a:effectLst/>
                <a:uLnTx/>
                <a:uFillTx/>
                <a:latin typeface="DM Sans" pitchFamily="2" charset="77"/>
                <a:ea typeface="+mn-ea"/>
                <a:cs typeface="+mn-cs"/>
              </a:rPr>
              <a:t> </a:t>
            </a:r>
            <a:r>
              <a:rPr kumimoji="0" lang="en-US" sz="1400" u="none" strike="noStrike" kern="1200" cap="none" spc="0" normalizeH="0" baseline="0" noProof="0">
                <a:ln>
                  <a:noFill/>
                </a:ln>
                <a:effectLst/>
                <a:uLnTx/>
                <a:uFillTx/>
                <a:latin typeface="DM Sans" pitchFamily="2" charset="77"/>
                <a:ea typeface="+mn-ea"/>
                <a:cs typeface="+mn-cs"/>
              </a:rPr>
              <a:t>form, low use level</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Easy to formulate, clear solution</a:t>
            </a:r>
          </a:p>
        </p:txBody>
      </p:sp>
      <p:sp>
        <p:nvSpPr>
          <p:cNvPr id="28" name="TextBox 27">
            <a:extLst>
              <a:ext uri="{FF2B5EF4-FFF2-40B4-BE49-F238E27FC236}">
                <a16:creationId xmlns:a16="http://schemas.microsoft.com/office/drawing/2014/main" id="{88F386BD-1F44-7940-BD84-F1EBE583CE45}"/>
              </a:ext>
            </a:extLst>
          </p:cNvPr>
          <p:cNvSpPr txBox="1"/>
          <p:nvPr/>
        </p:nvSpPr>
        <p:spPr>
          <a:xfrm>
            <a:off x="6244711" y="1359582"/>
            <a:ext cx="4334389" cy="1457799"/>
          </a:xfrm>
          <a:prstGeom prst="rect">
            <a:avLst/>
          </a:prstGeom>
          <a:solidFill>
            <a:srgbClr val="F2D1B0"/>
          </a:solidFill>
        </p:spPr>
        <p:txBody>
          <a:bodyPr wrap="square" lIns="144000" tIns="144000" rIns="144000" bIns="144000" rtlCol="0" anchor="t">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i="1" u="none" strike="noStrike" kern="1200" cap="none" spc="0" normalizeH="0" baseline="0" noProof="0">
                <a:ln>
                  <a:noFill/>
                </a:ln>
                <a:effectLst/>
                <a:uLnTx/>
                <a:uFillTx/>
                <a:latin typeface="DM Sans" pitchFamily="2" charset="77"/>
                <a:ea typeface="+mn-ea"/>
                <a:cs typeface="+mn-cs"/>
              </a:rPr>
              <a:t>In vivo </a:t>
            </a:r>
            <a:r>
              <a:rPr kumimoji="0" lang="en-US" sz="1400" b="1" u="none" strike="noStrike" kern="1200" cap="none" spc="0" normalizeH="0" baseline="0" noProof="0">
                <a:ln>
                  <a:noFill/>
                </a:ln>
                <a:effectLst/>
                <a:uLnTx/>
                <a:uFillTx/>
                <a:latin typeface="DM Sans" pitchFamily="2" charset="77"/>
                <a:ea typeface="+mn-ea"/>
                <a:cs typeface="+mn-cs"/>
              </a:rPr>
              <a:t>proof of concept</a:t>
            </a:r>
            <a:r>
              <a:rPr kumimoji="0" lang="en-US" sz="1400" u="none" strike="noStrike" kern="1200" cap="none" spc="0" normalizeH="0" baseline="0" noProof="0">
                <a:ln>
                  <a:noFill/>
                </a:ln>
                <a:effectLst/>
                <a:uLnTx/>
                <a:uFillTx/>
                <a:latin typeface="DM Sans" pitchFamily="2" charset="77"/>
                <a:ea typeface="+mn-ea"/>
                <a:cs typeface="+mn-cs"/>
              </a:rPr>
              <a:t>: significant superiority vs standard fruit extract</a:t>
            </a:r>
            <a:endParaRPr kumimoji="0" lang="en-US" sz="1800" u="none" strike="noStrike" kern="1200" cap="none" spc="0" normalizeH="0" baseline="0" noProof="0">
              <a:ln>
                <a:noFill/>
              </a:ln>
              <a:effectLst/>
              <a:uLnTx/>
              <a:uFillTx/>
              <a:latin typeface="DM Sans" pitchFamily="2" charset="77"/>
              <a:ea typeface="+mn-ea"/>
              <a:cs typeface="+mn-cs"/>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Outstanding </a:t>
            </a:r>
            <a:r>
              <a:rPr kumimoji="0" lang="en-US" sz="1400" b="1" i="1" u="none" strike="noStrike" kern="1200" cap="none" spc="0" normalizeH="0" baseline="0" noProof="0">
                <a:ln>
                  <a:noFill/>
                </a:ln>
                <a:effectLst/>
                <a:uLnTx/>
                <a:uFillTx/>
                <a:latin typeface="DM Sans" pitchFamily="2" charset="77"/>
                <a:ea typeface="+mn-ea"/>
                <a:cs typeface="+mn-cs"/>
              </a:rPr>
              <a:t>in vivo </a:t>
            </a:r>
            <a:r>
              <a:rPr kumimoji="0" lang="en-US" sz="1400" b="1" u="none" strike="noStrike" kern="1200" cap="none" spc="0" normalizeH="0" baseline="0" noProof="0">
                <a:ln>
                  <a:noFill/>
                </a:ln>
                <a:effectLst/>
                <a:uLnTx/>
                <a:uFillTx/>
                <a:latin typeface="DM Sans" pitchFamily="2" charset="77"/>
                <a:ea typeface="+mn-ea"/>
                <a:cs typeface="+mn-cs"/>
              </a:rPr>
              <a:t>results </a:t>
            </a:r>
            <a:r>
              <a:rPr kumimoji="0" lang="en-US" sz="1400" u="none" strike="noStrike" kern="1200" cap="none" spc="0" normalizeH="0" baseline="0" noProof="0">
                <a:ln>
                  <a:noFill/>
                </a:ln>
                <a:effectLst/>
                <a:uLnTx/>
                <a:uFillTx/>
                <a:latin typeface="DM Sans" pitchFamily="2" charset="77"/>
                <a:ea typeface="+mn-ea"/>
                <a:cs typeface="+mn-cs"/>
              </a:rPr>
              <a:t>with significance vs T0 and placebo on key </a:t>
            </a:r>
            <a:r>
              <a:rPr lang="en-US" sz="1400">
                <a:latin typeface="DM Sans" pitchFamily="2" charset="77"/>
              </a:rPr>
              <a:t>aging</a:t>
            </a:r>
            <a:r>
              <a:rPr kumimoji="0" lang="en-US" sz="1400" u="none" strike="noStrike" kern="1200" cap="none" spc="0" normalizeH="0" baseline="0" noProof="0">
                <a:ln>
                  <a:noFill/>
                </a:ln>
                <a:effectLst/>
                <a:uLnTx/>
                <a:uFillTx/>
                <a:latin typeface="DM Sans" pitchFamily="2" charset="77"/>
                <a:ea typeface="+mn-ea"/>
                <a:cs typeface="+mn-cs"/>
              </a:rPr>
              <a:t> markers (wrinkle, elasticity, firmness, plumping,…) </a:t>
            </a:r>
          </a:p>
        </p:txBody>
      </p:sp>
      <p:sp>
        <p:nvSpPr>
          <p:cNvPr id="29" name="TextBox 28">
            <a:extLst>
              <a:ext uri="{FF2B5EF4-FFF2-40B4-BE49-F238E27FC236}">
                <a16:creationId xmlns:a16="http://schemas.microsoft.com/office/drawing/2014/main" id="{AF00B9DE-A1A9-05C7-9999-C54A5A8D5446}"/>
              </a:ext>
            </a:extLst>
          </p:cNvPr>
          <p:cNvSpPr txBox="1"/>
          <p:nvPr/>
        </p:nvSpPr>
        <p:spPr>
          <a:xfrm>
            <a:off x="7031588" y="4030862"/>
            <a:ext cx="2356496" cy="1368030"/>
          </a:xfrm>
          <a:prstGeom prst="rect">
            <a:avLst/>
          </a:prstGeom>
          <a:solidFill>
            <a:srgbClr val="F2D1B0"/>
          </a:solidFill>
        </p:spPr>
        <p:txBody>
          <a:bodyPr wrap="square" lIns="144000" tIns="144000" rIns="144000" bIns="144000" rtlCol="0">
            <a:spAutoFit/>
          </a:bodyPr>
          <a:lstStyle/>
          <a:p>
            <a:pPr marR="0" lvl="0" algn="l" defTabSz="914400" rtl="0" eaLnBrk="1" fontAlgn="auto" latinLnBrk="0" hangingPunct="1">
              <a:lnSpc>
                <a:spcPct val="100000"/>
              </a:lnSpc>
              <a:spcBef>
                <a:spcPts val="300"/>
              </a:spcBef>
              <a:spcAft>
                <a:spcPts val="400"/>
              </a:spcAft>
              <a:buClrTx/>
              <a:buSzTx/>
              <a:tabLst/>
              <a:defRPr/>
            </a:pPr>
            <a:r>
              <a:rPr kumimoji="0" lang="en-US" sz="1400" b="1" u="none" strike="noStrike" kern="1200" cap="none" spc="0" normalizeH="0" baseline="0" noProof="0">
                <a:ln>
                  <a:noFill/>
                </a:ln>
                <a:effectLst/>
                <a:uLnTx/>
                <a:uFillTx/>
                <a:latin typeface="DM Sans" pitchFamily="2" charset="77"/>
                <a:ea typeface="+mn-ea"/>
                <a:cs typeface="+mn-cs"/>
              </a:rPr>
              <a:t>100% Natural &amp; sustainable</a:t>
            </a:r>
            <a:r>
              <a:rPr kumimoji="0" lang="en-US" sz="1400" u="none" strike="noStrike" kern="1200" cap="none" spc="0" normalizeH="0" baseline="0" noProof="0">
                <a:ln>
                  <a:noFill/>
                </a:ln>
                <a:effectLst/>
                <a:uLnTx/>
                <a:uFillTx/>
                <a:latin typeface="DM Sans" pitchFamily="2" charset="77"/>
                <a:ea typeface="+mn-ea"/>
                <a:cs typeface="+mn-cs"/>
              </a:rPr>
              <a:t>: responsible sourcing, only physical processes, no solvent, low CFP</a:t>
            </a:r>
          </a:p>
        </p:txBody>
      </p:sp>
      <p:sp>
        <p:nvSpPr>
          <p:cNvPr id="30" name="TextBox 29">
            <a:extLst>
              <a:ext uri="{FF2B5EF4-FFF2-40B4-BE49-F238E27FC236}">
                <a16:creationId xmlns:a16="http://schemas.microsoft.com/office/drawing/2014/main" id="{1B04FD5C-6CB1-1F75-C30A-EDD78AEDB42B}"/>
              </a:ext>
            </a:extLst>
          </p:cNvPr>
          <p:cNvSpPr txBox="1"/>
          <p:nvPr/>
        </p:nvSpPr>
        <p:spPr>
          <a:xfrm>
            <a:off x="162560" y="994455"/>
            <a:ext cx="2196435" cy="369332"/>
          </a:xfrm>
          <a:prstGeom prst="rect">
            <a:avLst/>
          </a:prstGeom>
          <a:solidFill>
            <a:srgbClr val="B3978F"/>
          </a:solidFill>
        </p:spPr>
        <p:txBody>
          <a:bodyPr wrap="none" rtlCol="0">
            <a:spAutoFit/>
          </a:bodyPr>
          <a:lstStyle/>
          <a:p>
            <a:pPr algn="ctr"/>
            <a:r>
              <a:rPr lang="en-US">
                <a:solidFill>
                  <a:schemeClr val="bg1"/>
                </a:solidFill>
              </a:rPr>
              <a:t>THE TECHNOLOGY</a:t>
            </a:r>
          </a:p>
        </p:txBody>
      </p:sp>
      <p:sp>
        <p:nvSpPr>
          <p:cNvPr id="32" name="TextBox 31">
            <a:extLst>
              <a:ext uri="{FF2B5EF4-FFF2-40B4-BE49-F238E27FC236}">
                <a16:creationId xmlns:a16="http://schemas.microsoft.com/office/drawing/2014/main" id="{C6FE0289-290F-D6A1-33B7-42CCE10EBA7D}"/>
              </a:ext>
            </a:extLst>
          </p:cNvPr>
          <p:cNvSpPr txBox="1"/>
          <p:nvPr/>
        </p:nvSpPr>
        <p:spPr>
          <a:xfrm>
            <a:off x="206740" y="3143075"/>
            <a:ext cx="3623580" cy="369332"/>
          </a:xfrm>
          <a:prstGeom prst="rect">
            <a:avLst/>
          </a:prstGeom>
          <a:solidFill>
            <a:srgbClr val="B3978F"/>
          </a:solidFill>
        </p:spPr>
        <p:txBody>
          <a:bodyPr wrap="square">
            <a:spAutoFit/>
          </a:bodyPr>
          <a:lstStyle/>
          <a:p>
            <a:pPr algn="ctr"/>
            <a:r>
              <a:rPr lang="en-US">
                <a:solidFill>
                  <a:schemeClr val="bg1"/>
                </a:solidFill>
              </a:rPr>
              <a:t>UNIQUE PROCESS &amp; SOLUTIONS</a:t>
            </a:r>
          </a:p>
        </p:txBody>
      </p:sp>
      <p:sp>
        <p:nvSpPr>
          <p:cNvPr id="33" name="TextBox 32">
            <a:extLst>
              <a:ext uri="{FF2B5EF4-FFF2-40B4-BE49-F238E27FC236}">
                <a16:creationId xmlns:a16="http://schemas.microsoft.com/office/drawing/2014/main" id="{CD4ADE41-770D-D074-7F08-B5DF386328CC}"/>
              </a:ext>
            </a:extLst>
          </p:cNvPr>
          <p:cNvSpPr txBox="1"/>
          <p:nvPr/>
        </p:nvSpPr>
        <p:spPr>
          <a:xfrm>
            <a:off x="6143734" y="1019442"/>
            <a:ext cx="2259687" cy="369332"/>
          </a:xfrm>
          <a:prstGeom prst="rect">
            <a:avLst/>
          </a:prstGeom>
          <a:solidFill>
            <a:srgbClr val="B3978F"/>
          </a:solidFill>
        </p:spPr>
        <p:txBody>
          <a:bodyPr wrap="square">
            <a:spAutoFit/>
          </a:bodyPr>
          <a:lstStyle/>
          <a:p>
            <a:pPr algn="ctr"/>
            <a:r>
              <a:rPr lang="en-US">
                <a:solidFill>
                  <a:schemeClr val="bg1"/>
                </a:solidFill>
              </a:rPr>
              <a:t>PROVEN EFFICACY</a:t>
            </a:r>
          </a:p>
        </p:txBody>
      </p:sp>
      <p:sp>
        <p:nvSpPr>
          <p:cNvPr id="34" name="TextBox 33">
            <a:extLst>
              <a:ext uri="{FF2B5EF4-FFF2-40B4-BE49-F238E27FC236}">
                <a16:creationId xmlns:a16="http://schemas.microsoft.com/office/drawing/2014/main" id="{910AFBC0-2A70-BAEA-90B8-D0786D740352}"/>
              </a:ext>
            </a:extLst>
          </p:cNvPr>
          <p:cNvSpPr txBox="1"/>
          <p:nvPr/>
        </p:nvSpPr>
        <p:spPr>
          <a:xfrm>
            <a:off x="7609508" y="3785236"/>
            <a:ext cx="1941558" cy="369332"/>
          </a:xfrm>
          <a:prstGeom prst="rect">
            <a:avLst/>
          </a:prstGeom>
          <a:solidFill>
            <a:srgbClr val="B3978F"/>
          </a:solidFill>
        </p:spPr>
        <p:txBody>
          <a:bodyPr wrap="none" rtlCol="0">
            <a:spAutoFit/>
          </a:bodyPr>
          <a:lstStyle/>
          <a:p>
            <a:pPr algn="ctr"/>
            <a:r>
              <a:rPr lang="en-US">
                <a:solidFill>
                  <a:schemeClr val="bg1"/>
                </a:solidFill>
              </a:rPr>
              <a:t>SUSTAINABILITY</a:t>
            </a:r>
          </a:p>
        </p:txBody>
      </p:sp>
    </p:spTree>
    <p:extLst>
      <p:ext uri="{BB962C8B-B14F-4D97-AF65-F5344CB8AC3E}">
        <p14:creationId xmlns:p14="http://schemas.microsoft.com/office/powerpoint/2010/main" val="42879985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B7F7C-62D3-7FEE-2EE4-A85259AB3603}"/>
            </a:ext>
          </a:extLst>
        </p:cNvPr>
        <p:cNvGrpSpPr/>
        <p:nvPr/>
      </p:nvGrpSpPr>
      <p:grpSpPr>
        <a:xfrm>
          <a:off x="0" y="0"/>
          <a:ext cx="0" cy="0"/>
          <a:chOff x="0" y="0"/>
          <a:chExt cx="0" cy="0"/>
        </a:xfrm>
      </p:grpSpPr>
      <p:pic>
        <p:nvPicPr>
          <p:cNvPr id="5" name="Picture Placeholder 4" descr="A person with her eyes closed&#10;&#10;AI-generated content may be incorrect.">
            <a:extLst>
              <a:ext uri="{FF2B5EF4-FFF2-40B4-BE49-F238E27FC236}">
                <a16:creationId xmlns:a16="http://schemas.microsoft.com/office/drawing/2014/main" id="{F167A46D-B233-7614-9F91-B0E59FD5F6EF}"/>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19" name="Text Placeholder 3">
            <a:extLst>
              <a:ext uri="{FF2B5EF4-FFF2-40B4-BE49-F238E27FC236}">
                <a16:creationId xmlns:a16="http://schemas.microsoft.com/office/drawing/2014/main" id="{B1C34523-C843-0DDF-7B0C-59BEF4225F5A}"/>
              </a:ext>
            </a:extLst>
          </p:cNvPr>
          <p:cNvSpPr>
            <a:spLocks noGrp="1"/>
          </p:cNvSpPr>
          <p:nvPr>
            <p:ph type="body" sz="quarter" idx="20"/>
          </p:nvPr>
        </p:nvSpPr>
        <p:spPr>
          <a:xfrm>
            <a:off x="418974" y="586880"/>
            <a:ext cx="10002727" cy="900111"/>
          </a:xfrm>
        </p:spPr>
        <p:txBody>
          <a:bodyPr/>
          <a:lstStyle/>
          <a:p>
            <a:r>
              <a:rPr lang="en-US"/>
              <a:t>Concepts &amp;</a:t>
            </a:r>
          </a:p>
          <a:p>
            <a:r>
              <a:rPr lang="en-US"/>
              <a:t>Line-up</a:t>
            </a:r>
          </a:p>
        </p:txBody>
      </p:sp>
      <p:sp>
        <p:nvSpPr>
          <p:cNvPr id="21" name="Slide Number Placeholder 4">
            <a:extLst>
              <a:ext uri="{FF2B5EF4-FFF2-40B4-BE49-F238E27FC236}">
                <a16:creationId xmlns:a16="http://schemas.microsoft.com/office/drawing/2014/main" id="{C4D86CE3-A6CB-FDC9-0853-175F53363DDB}"/>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50</a:t>
            </a:fld>
            <a:endParaRPr lang="en-GB"/>
          </a:p>
        </p:txBody>
      </p:sp>
    </p:spTree>
    <p:extLst>
      <p:ext uri="{BB962C8B-B14F-4D97-AF65-F5344CB8AC3E}">
        <p14:creationId xmlns:p14="http://schemas.microsoft.com/office/powerpoint/2010/main" val="9174148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CA2DC-3542-633D-B534-E43F436854AC}"/>
            </a:ext>
          </a:extLst>
        </p:cNvPr>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a:extLst>
              <a:ext uri="{FF2B5EF4-FFF2-40B4-BE49-F238E27FC236}">
                <a16:creationId xmlns:a16="http://schemas.microsoft.com/office/drawing/2014/main" id="{161B87FE-0200-1C6E-BBBC-A8BFE9F84359}"/>
              </a:ext>
            </a:extLst>
          </p:cNvPr>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a:extLst>
              <a:ext uri="{FF2B5EF4-FFF2-40B4-BE49-F238E27FC236}">
                <a16:creationId xmlns:a16="http://schemas.microsoft.com/office/drawing/2014/main" id="{F3B3A701-2E92-98B8-F911-5308FB9D890E}"/>
              </a:ext>
            </a:extLst>
          </p:cNvPr>
          <p:cNvSpPr/>
          <p:nvPr/>
        </p:nvSpPr>
        <p:spPr>
          <a:xfrm>
            <a:off x="394861" y="1741851"/>
            <a:ext cx="6337243" cy="1687149"/>
          </a:xfrm>
          <a:prstGeom prst="rect">
            <a:avLst/>
          </a:prstGeom>
          <a:noFill/>
          <a:ln/>
        </p:spPr>
        <p:txBody>
          <a:bodyPr wrap="square" lIns="0" tIns="0" rIns="0" bIns="0" rtlCol="0" anchor="b"/>
          <a:lstStyle/>
          <a:p>
            <a:pPr>
              <a:lnSpc>
                <a:spcPts val="5700"/>
              </a:lnSpc>
            </a:pPr>
            <a:endParaRPr lang="en-US" sz="4000"/>
          </a:p>
        </p:txBody>
      </p:sp>
      <p:sp>
        <p:nvSpPr>
          <p:cNvPr id="5" name="Text 1">
            <a:extLst>
              <a:ext uri="{FF2B5EF4-FFF2-40B4-BE49-F238E27FC236}">
                <a16:creationId xmlns:a16="http://schemas.microsoft.com/office/drawing/2014/main" id="{D8722108-D4B5-C712-9CA0-B87387B8CC1F}"/>
              </a:ext>
            </a:extLst>
          </p:cNvPr>
          <p:cNvSpPr/>
          <p:nvPr/>
        </p:nvSpPr>
        <p:spPr>
          <a:xfrm>
            <a:off x="553888" y="2499728"/>
            <a:ext cx="5343330" cy="1257947"/>
          </a:xfrm>
          <a:prstGeom prst="rect">
            <a:avLst/>
          </a:prstGeom>
          <a:noFill/>
          <a:ln/>
        </p:spPr>
        <p:txBody>
          <a:bodyPr wrap="square" lIns="0" tIns="0" rIns="0" bIns="0" rtlCol="0" anchor="t"/>
          <a:lstStyle/>
          <a:p>
            <a:pPr>
              <a:lnSpc>
                <a:spcPts val="1875"/>
              </a:lnSpc>
            </a:pPr>
            <a:endParaRPr lang="en-US"/>
          </a:p>
          <a:p>
            <a:pPr>
              <a:lnSpc>
                <a:spcPts val="1875"/>
              </a:lnSpc>
            </a:pPr>
            <a:r>
              <a:rPr lang="en-US" b="1" kern="0" spc="-16">
                <a:solidFill>
                  <a:srgbClr val="6D0E17"/>
                </a:solidFill>
                <a:latin typeface="DM Sans" pitchFamily="34" charset="0"/>
                <a:ea typeface="DM Sans" pitchFamily="34" charset="-122"/>
                <a:cs typeface="DM Sans" pitchFamily="34" charset="-120"/>
              </a:rPr>
              <a:t>EXOVIVE™ LIFT </a:t>
            </a:r>
            <a:r>
              <a:rPr lang="en-US" kern="0" spc="-16">
                <a:solidFill>
                  <a:srgbClr val="6D0E17"/>
                </a:solidFill>
                <a:latin typeface="DM Sans" pitchFamily="34" charset="0"/>
                <a:ea typeface="DM Sans" pitchFamily="34" charset="-122"/>
                <a:cs typeface="DM Sans" pitchFamily="34" charset="-120"/>
              </a:rPr>
              <a:t>brings possibilities to connect with brands from different market spaces.</a:t>
            </a:r>
          </a:p>
          <a:p>
            <a:pPr>
              <a:lnSpc>
                <a:spcPts val="1875"/>
              </a:lnSpc>
            </a:pPr>
            <a:endParaRPr lang="en-US" kern="0" spc="-16">
              <a:solidFill>
                <a:srgbClr val="6D0E17"/>
              </a:solidFill>
              <a:latin typeface="DM Sans" pitchFamily="34" charset="0"/>
            </a:endParaRPr>
          </a:p>
          <a:p>
            <a:pPr>
              <a:lnSpc>
                <a:spcPts val="1875"/>
              </a:lnSpc>
            </a:pPr>
            <a:r>
              <a:rPr lang="en-US" kern="0" spc="-16">
                <a:solidFill>
                  <a:srgbClr val="6D0E17"/>
                </a:solidFill>
                <a:latin typeface="DM Sans" pitchFamily="34" charset="0"/>
              </a:rPr>
              <a:t>Here we land two different propositions for the same ingredient.</a:t>
            </a:r>
          </a:p>
          <a:p>
            <a:pPr>
              <a:lnSpc>
                <a:spcPts val="1875"/>
              </a:lnSpc>
            </a:pPr>
            <a:endParaRPr lang="en-US" kern="0" spc="-16">
              <a:solidFill>
                <a:srgbClr val="6D0E17"/>
              </a:solidFill>
              <a:latin typeface="DM Sans" pitchFamily="34" charset="0"/>
            </a:endParaRPr>
          </a:p>
          <a:p>
            <a:pPr>
              <a:lnSpc>
                <a:spcPts val="1875"/>
              </a:lnSpc>
            </a:pPr>
            <a:endParaRPr lang="en-US"/>
          </a:p>
        </p:txBody>
      </p:sp>
      <p:pic>
        <p:nvPicPr>
          <p:cNvPr id="6" name="Image 1" descr="https://pitch-assets-ccb95893-de3f-4266-973c-20049231b248.s3.eu-west-1.amazonaws.com/e88e1042-ff72-49e0-a15f-1fb89877ef73?pitch-bytes=509617&amp;pitch-content-type=image%2Fpng">
            <a:extLst>
              <a:ext uri="{FF2B5EF4-FFF2-40B4-BE49-F238E27FC236}">
                <a16:creationId xmlns:a16="http://schemas.microsoft.com/office/drawing/2014/main" id="{BBD68505-84D3-8B1D-614E-7809DD80F3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extLst>
      <p:ext uri="{BB962C8B-B14F-4D97-AF65-F5344CB8AC3E}">
        <p14:creationId xmlns:p14="http://schemas.microsoft.com/office/powerpoint/2010/main" val="7259276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109"/>
        <p:cNvGrpSpPr/>
        <p:nvPr/>
      </p:nvGrpSpPr>
      <p:grpSpPr>
        <a:xfrm>
          <a:off x="0" y="0"/>
          <a:ext cx="0" cy="0"/>
          <a:chOff x="0" y="0"/>
          <a:chExt cx="0" cy="0"/>
        </a:xfrm>
      </p:grpSpPr>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1671272E-EF05-EFC7-1591-BDE8DE4C62BA}"/>
            </a:ext>
          </a:extLst>
        </p:cNvPr>
        <p:cNvGrpSpPr/>
        <p:nvPr/>
      </p:nvGrpSpPr>
      <p:grpSpPr>
        <a:xfrm>
          <a:off x="0" y="0"/>
          <a:ext cx="0" cy="0"/>
          <a:chOff x="0" y="0"/>
          <a:chExt cx="0" cy="0"/>
        </a:xfrm>
      </p:grpSpPr>
      <p:pic>
        <p:nvPicPr>
          <p:cNvPr id="5" name="Imagem 4" descr="Mulher com a mão no rosto&#10;&#10;Descrição gerada automaticamente com confiança média">
            <a:extLst>
              <a:ext uri="{FF2B5EF4-FFF2-40B4-BE49-F238E27FC236}">
                <a16:creationId xmlns:a16="http://schemas.microsoft.com/office/drawing/2014/main" id="{A50853CF-5D7B-D81C-29A6-30CA91E13A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5" name="Oval 14">
            <a:extLst>
              <a:ext uri="{FF2B5EF4-FFF2-40B4-BE49-F238E27FC236}">
                <a16:creationId xmlns:a16="http://schemas.microsoft.com/office/drawing/2014/main" id="{027F162F-BF7A-BC33-2535-B63F8C6D1E3F}"/>
              </a:ext>
            </a:extLst>
          </p:cNvPr>
          <p:cNvSpPr/>
          <p:nvPr/>
        </p:nvSpPr>
        <p:spPr>
          <a:xfrm>
            <a:off x="4192980" y="5974611"/>
            <a:ext cx="1051034" cy="1051034"/>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pitchFamily="2" charset="0"/>
            </a:endParaRPr>
          </a:p>
        </p:txBody>
      </p:sp>
      <p:sp>
        <p:nvSpPr>
          <p:cNvPr id="20" name="TextBox 19">
            <a:extLst>
              <a:ext uri="{FF2B5EF4-FFF2-40B4-BE49-F238E27FC236}">
                <a16:creationId xmlns:a16="http://schemas.microsoft.com/office/drawing/2014/main" id="{EEA36FEF-2978-7AF9-6AAD-9DD323540EFD}"/>
              </a:ext>
            </a:extLst>
          </p:cNvPr>
          <p:cNvSpPr txBox="1"/>
          <p:nvPr/>
        </p:nvSpPr>
        <p:spPr>
          <a:xfrm>
            <a:off x="246740" y="1075604"/>
            <a:ext cx="4147459" cy="4435573"/>
          </a:xfrm>
          <a:prstGeom prst="rect">
            <a:avLst/>
          </a:prstGeom>
          <a:noFill/>
        </p:spPr>
        <p:txBody>
          <a:bodyPr wrap="square" rtlCol="0">
            <a:spAutoFit/>
          </a:bodyPr>
          <a:lstStyle/>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skin is a living network of cells, constantly communicating through microscopic messengers called exosomes. When cells stop talking, skin begins to age. Aging, at its core, is a communication breakdown. When cells stop talking, skin begins to age. But this dialogue can be restored.</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the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EXOSYNC</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line combines cutting-edge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dermo-medical science with </a:t>
            </a:r>
            <a:r>
              <a:rPr kumimoji="0" lang="en-US" sz="1200" b="0" i="0" u="none" strike="noStrike" kern="0" cap="none" spc="0" normalizeH="0" baseline="0" noProof="0" err="1">
                <a:ln>
                  <a:noFill/>
                </a:ln>
                <a:solidFill>
                  <a:srgbClr val="000000"/>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expertise in decoding the intelligence of nature. </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Plant-derived exosomes - pure actives condensed in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a cell-like membrane that penetrates easily - mirror the skin's own communication system to reactivate cellular dialogue, delivering the performance of professional treatments in your daily routine.</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result? Visible skin renewal and a more youthful, sculpted look. Or, in other words: the future of natural skincare science.</a:t>
            </a:r>
          </a:p>
        </p:txBody>
      </p:sp>
      <p:sp>
        <p:nvSpPr>
          <p:cNvPr id="9" name="TextBox 19">
            <a:extLst>
              <a:ext uri="{FF2B5EF4-FFF2-40B4-BE49-F238E27FC236}">
                <a16:creationId xmlns:a16="http://schemas.microsoft.com/office/drawing/2014/main" id="{AEF4FB5C-773E-1AA2-64D8-8BDBE9266831}"/>
              </a:ext>
            </a:extLst>
          </p:cNvPr>
          <p:cNvSpPr txBox="1"/>
          <p:nvPr/>
        </p:nvSpPr>
        <p:spPr>
          <a:xfrm>
            <a:off x="244004" y="478704"/>
            <a:ext cx="4684870" cy="53245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Is it possible to speak the native language </a:t>
            </a:r>
            <a:b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of youthful skin? Exosome science says yes.</a:t>
            </a:r>
          </a:p>
        </p:txBody>
      </p:sp>
      <p:sp>
        <p:nvSpPr>
          <p:cNvPr id="11" name="Oval 10">
            <a:extLst>
              <a:ext uri="{FF2B5EF4-FFF2-40B4-BE49-F238E27FC236}">
                <a16:creationId xmlns:a16="http://schemas.microsoft.com/office/drawing/2014/main" id="{1844A8CF-AED0-585B-F121-99D342DA697C}"/>
              </a:ext>
            </a:extLst>
          </p:cNvPr>
          <p:cNvSpPr/>
          <p:nvPr/>
        </p:nvSpPr>
        <p:spPr>
          <a:xfrm rot="19800000">
            <a:off x="9336684" y="-714052"/>
            <a:ext cx="2154621" cy="2154621"/>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BBE249BA-1F1D-10C1-FB08-E8F4CB9B7256}"/>
              </a:ext>
            </a:extLst>
          </p:cNvPr>
          <p:cNvSpPr/>
          <p:nvPr/>
        </p:nvSpPr>
        <p:spPr>
          <a:xfrm rot="19800000">
            <a:off x="8348414" y="469206"/>
            <a:ext cx="1481960" cy="1481960"/>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1">
            <a:extLst>
              <a:ext uri="{FF2B5EF4-FFF2-40B4-BE49-F238E27FC236}">
                <a16:creationId xmlns:a16="http://schemas.microsoft.com/office/drawing/2014/main" id="{AE0AC04F-6285-63DE-E666-05F5EB84712B}"/>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Gráfico 2">
            <a:extLst>
              <a:ext uri="{FF2B5EF4-FFF2-40B4-BE49-F238E27FC236}">
                <a16:creationId xmlns:a16="http://schemas.microsoft.com/office/drawing/2014/main" id="{5F643D33-3929-C241-83AD-82630979EC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39536" y="6187103"/>
            <a:ext cx="1753064" cy="416417"/>
          </a:xfrm>
          <a:prstGeom prst="rect">
            <a:avLst/>
          </a:prstGeom>
        </p:spPr>
      </p:pic>
      <p:pic>
        <p:nvPicPr>
          <p:cNvPr id="7" name="Gráfico 6">
            <a:extLst>
              <a:ext uri="{FF2B5EF4-FFF2-40B4-BE49-F238E27FC236}">
                <a16:creationId xmlns:a16="http://schemas.microsoft.com/office/drawing/2014/main" id="{E958796D-7153-C9AB-BB08-58E7697FC7B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34890" y="6223823"/>
            <a:ext cx="2035870" cy="342976"/>
          </a:xfrm>
          <a:prstGeom prst="rect">
            <a:avLst/>
          </a:prstGeom>
        </p:spPr>
      </p:pic>
    </p:spTree>
    <p:extLst>
      <p:ext uri="{BB962C8B-B14F-4D97-AF65-F5344CB8AC3E}">
        <p14:creationId xmlns:p14="http://schemas.microsoft.com/office/powerpoint/2010/main" val="26697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Xícara com bebida&#10;&#10;Descrição gerada automaticamente com confiança média">
            <a:extLst>
              <a:ext uri="{FF2B5EF4-FFF2-40B4-BE49-F238E27FC236}">
                <a16:creationId xmlns:a16="http://schemas.microsoft.com/office/drawing/2014/main" id="{CADFB2DB-C35E-97AA-383D-8C6EA01D74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0" name="Imagem 9" descr="Imagem em preto e produtos de higiene pessoal&#10;&#10;Descrição gerada automaticamente com confiança média">
            <a:extLst>
              <a:ext uri="{FF2B5EF4-FFF2-40B4-BE49-F238E27FC236}">
                <a16:creationId xmlns:a16="http://schemas.microsoft.com/office/drawing/2014/main" id="{27E32015-9D0A-B313-D2A6-D2A9CF627E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68928" y="807918"/>
            <a:ext cx="3458714" cy="4614041"/>
          </a:xfrm>
          <a:prstGeom prst="rect">
            <a:avLst/>
          </a:prstGeom>
        </p:spPr>
      </p:pic>
      <p:pic>
        <p:nvPicPr>
          <p:cNvPr id="11" name="Imagem 10" descr="Imagem em preto e produtos de higiene pessoal&#10;&#10;Descrição gerada automaticamente com confiança baixa">
            <a:extLst>
              <a:ext uri="{FF2B5EF4-FFF2-40B4-BE49-F238E27FC236}">
                <a16:creationId xmlns:a16="http://schemas.microsoft.com/office/drawing/2014/main" id="{E6AD0CBF-240B-19A1-6636-7BE8B0B446C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73683" y="1282263"/>
            <a:ext cx="3184636" cy="4225159"/>
          </a:xfrm>
          <a:prstGeom prst="rect">
            <a:avLst/>
          </a:prstGeom>
        </p:spPr>
      </p:pic>
      <p:pic>
        <p:nvPicPr>
          <p:cNvPr id="3" name="Gráfico 2">
            <a:extLst>
              <a:ext uri="{FF2B5EF4-FFF2-40B4-BE49-F238E27FC236}">
                <a16:creationId xmlns:a16="http://schemas.microsoft.com/office/drawing/2014/main" id="{9F189895-0D4E-ABAC-C1A1-B81EB65DA6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2974" y="365829"/>
            <a:ext cx="4032031" cy="679262"/>
          </a:xfrm>
          <a:prstGeom prst="rect">
            <a:avLst/>
          </a:prstGeom>
        </p:spPr>
      </p:pic>
      <p:pic>
        <p:nvPicPr>
          <p:cNvPr id="5" name="Gráfico 4">
            <a:extLst>
              <a:ext uri="{FF2B5EF4-FFF2-40B4-BE49-F238E27FC236}">
                <a16:creationId xmlns:a16="http://schemas.microsoft.com/office/drawing/2014/main" id="{64B50A4D-81AC-1B7C-5353-E86598023DE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2974" y="1256379"/>
            <a:ext cx="2304612" cy="547430"/>
          </a:xfrm>
          <a:prstGeom prst="rect">
            <a:avLst/>
          </a:prstGeom>
        </p:spPr>
      </p:pic>
      <p:pic>
        <p:nvPicPr>
          <p:cNvPr id="8" name="Imagem 7" descr="Copo de café&#10;&#10;O conteúdo gerado por IA pode estar incorreto.">
            <a:extLst>
              <a:ext uri="{FF2B5EF4-FFF2-40B4-BE49-F238E27FC236}">
                <a16:creationId xmlns:a16="http://schemas.microsoft.com/office/drawing/2014/main" id="{CC460FD1-0D5A-7784-8ECF-B21E06EAF2B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65382" y="1837760"/>
            <a:ext cx="2944212" cy="3925616"/>
          </a:xfrm>
          <a:prstGeom prst="rect">
            <a:avLst/>
          </a:prstGeom>
        </p:spPr>
      </p:pic>
    </p:spTree>
    <p:extLst>
      <p:ext uri="{BB962C8B-B14F-4D97-AF65-F5344CB8AC3E}">
        <p14:creationId xmlns:p14="http://schemas.microsoft.com/office/powerpoint/2010/main" val="41113450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3">
            <a:extLst>
              <a:ext uri="{FF2B5EF4-FFF2-40B4-BE49-F238E27FC236}">
                <a16:creationId xmlns:a16="http://schemas.microsoft.com/office/drawing/2014/main" id="{A010D3B9-5D29-DE98-A99B-0FD7126D6305}"/>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8" name="TextBox 5">
            <a:extLst>
              <a:ext uri="{FF2B5EF4-FFF2-40B4-BE49-F238E27FC236}">
                <a16:creationId xmlns:a16="http://schemas.microsoft.com/office/drawing/2014/main" id="{D10B5BFA-8E74-0293-88A9-DAD4D8E1494F}"/>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2" name="TextBox 7">
            <a:extLst>
              <a:ext uri="{FF2B5EF4-FFF2-40B4-BE49-F238E27FC236}">
                <a16:creationId xmlns:a16="http://schemas.microsoft.com/office/drawing/2014/main" id="{32DA394B-7289-4BB8-CF56-40E5302E4DE1}"/>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3" name="Conector Reto 12">
            <a:extLst>
              <a:ext uri="{FF2B5EF4-FFF2-40B4-BE49-F238E27FC236}">
                <a16:creationId xmlns:a16="http://schemas.microsoft.com/office/drawing/2014/main" id="{A88DAE18-D353-D656-6822-4E8F29F9B468}"/>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0DD0C910-1145-AE11-75A7-605E911E9072}"/>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3A167AB0-9AD7-41D0-1C6F-CE33FF38E7A0}"/>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7ADD6792-1965-F411-63D6-FB6D305F96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690367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11">
            <a:extLst>
              <a:ext uri="{FF2B5EF4-FFF2-40B4-BE49-F238E27FC236}">
                <a16:creationId xmlns:a16="http://schemas.microsoft.com/office/drawing/2014/main" id="{10636809-87E4-3427-DEFC-3BCCB78912AB}"/>
              </a:ext>
            </a:extLst>
          </p:cNvPr>
          <p:cNvSpPr txBox="1"/>
          <p:nvPr/>
        </p:nvSpPr>
        <p:spPr>
          <a:xfrm>
            <a:off x="235158" y="5070969"/>
            <a:ext cx="3743658" cy="27699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SK-E-102856-31</a:t>
            </a:r>
          </a:p>
        </p:txBody>
      </p:sp>
      <p:sp>
        <p:nvSpPr>
          <p:cNvPr id="8" name="TextBox 11">
            <a:extLst>
              <a:ext uri="{FF2B5EF4-FFF2-40B4-BE49-F238E27FC236}">
                <a16:creationId xmlns:a16="http://schemas.microsoft.com/office/drawing/2014/main" id="{D61951E8-2EC3-02D0-3E61-3DDBD685A687}"/>
              </a:ext>
            </a:extLst>
          </p:cNvPr>
          <p:cNvSpPr txBox="1"/>
          <p:nvPr/>
        </p:nvSpPr>
        <p:spPr>
          <a:xfrm>
            <a:off x="235155" y="5458144"/>
            <a:ext cx="5263945" cy="106182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effectLst/>
                <a:uLnTx/>
                <a:uFillTx/>
                <a:latin typeface="DM Sans" pitchFamily="2" charset="0"/>
                <a:cs typeface="Arial"/>
                <a:sym typeface="Arial"/>
              </a:rPr>
              <a:t>, SYN®-COLL CB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ETERWELL™ YOUTH (1%)</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effectLst/>
                <a:uLnTx/>
                <a:uFillTx/>
                <a:latin typeface="DM Sans" pitchFamily="2" charset="0"/>
                <a:cs typeface="Arial"/>
                <a:sym typeface="Arial"/>
              </a:rPr>
              <a:t>PINK BLOSSOM P02R418 (0.05%)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IRON TITANIUM OXIDE, SILICA, CI 77891, TIN OXIDE</a:t>
            </a:r>
          </a:p>
        </p:txBody>
      </p:sp>
      <p:sp>
        <p:nvSpPr>
          <p:cNvPr id="12" name="TextBox 3">
            <a:extLst>
              <a:ext uri="{FF2B5EF4-FFF2-40B4-BE49-F238E27FC236}">
                <a16:creationId xmlns:a16="http://schemas.microsoft.com/office/drawing/2014/main" id="{34D09660-F525-6F7D-02F0-1628606DE949}"/>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3" name="TextBox 5">
            <a:extLst>
              <a:ext uri="{FF2B5EF4-FFF2-40B4-BE49-F238E27FC236}">
                <a16:creationId xmlns:a16="http://schemas.microsoft.com/office/drawing/2014/main" id="{14900D05-C25A-9FD5-66AB-841FC2D520E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4" name="TextBox 7">
            <a:extLst>
              <a:ext uri="{FF2B5EF4-FFF2-40B4-BE49-F238E27FC236}">
                <a16:creationId xmlns:a16="http://schemas.microsoft.com/office/drawing/2014/main" id="{E550F366-E6D9-9F53-0E5B-E2E249188940}"/>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5" name="Conector Reto 14">
            <a:extLst>
              <a:ext uri="{FF2B5EF4-FFF2-40B4-BE49-F238E27FC236}">
                <a16:creationId xmlns:a16="http://schemas.microsoft.com/office/drawing/2014/main" id="{97AB9EFB-1B26-84EC-EDC8-98E691545677}"/>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2121C80D-21AE-0E1F-AF86-2575D205D07B}"/>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48299706-F1AA-3EC4-AAB6-13178E43F017}"/>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8F3410EE-B3D9-161F-DC8C-944020122A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487100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2A252-080A-674C-90CE-9F8B20338814}"/>
            </a:ext>
          </a:extLst>
        </p:cNvPr>
        <p:cNvGrpSpPr/>
        <p:nvPr/>
      </p:nvGrpSpPr>
      <p:grpSpPr>
        <a:xfrm>
          <a:off x="0" y="0"/>
          <a:ext cx="0" cy="0"/>
          <a:chOff x="0" y="0"/>
          <a:chExt cx="0" cy="0"/>
        </a:xfrm>
      </p:grpSpPr>
      <p:pic>
        <p:nvPicPr>
          <p:cNvPr id="28" name="Imagem 27">
            <a:extLst>
              <a:ext uri="{FF2B5EF4-FFF2-40B4-BE49-F238E27FC236}">
                <a16:creationId xmlns:a16="http://schemas.microsoft.com/office/drawing/2014/main" id="{A4AA369A-8CF8-5D9B-5343-FB159E7F49C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BB8E4B79-1949-545D-8BCB-879AC3FA0931}"/>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11FA1530-4BEA-A380-50CF-822AA6B0125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19268390-3C87-6666-B704-1C43E5CD9BA0}"/>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DF05BC33-C613-060D-0E63-CD8EAEB24964}"/>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445A118F-6F29-1795-DFAD-B7CBB42D41E1}"/>
              </a:ext>
            </a:extLst>
          </p:cNvPr>
          <p:cNvSpPr txBox="1"/>
          <p:nvPr/>
        </p:nvSpPr>
        <p:spPr>
          <a:xfrm>
            <a:off x="7428067" y="119856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E8E6B044-027D-59B8-2485-74877F0AE07B}"/>
              </a:ext>
            </a:extLst>
          </p:cNvPr>
          <p:cNvSpPr txBox="1"/>
          <p:nvPr/>
        </p:nvSpPr>
        <p:spPr>
          <a:xfrm>
            <a:off x="8966200" y="118963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0B1092CD-8C2D-C9AB-FCF6-69B631753859}"/>
              </a:ext>
            </a:extLst>
          </p:cNvPr>
          <p:cNvSpPr txBox="1"/>
          <p:nvPr/>
        </p:nvSpPr>
        <p:spPr>
          <a:xfrm>
            <a:off x="10414000" y="119990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6A5ABE2D-44C0-6F3C-B3AB-62B2EE1289D4}"/>
              </a:ext>
            </a:extLst>
          </p:cNvPr>
          <p:cNvCxnSpPr/>
          <p:nvPr/>
        </p:nvCxnSpPr>
        <p:spPr>
          <a:xfrm>
            <a:off x="74041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6DCB452-2B2A-4AC6-9B1D-DAD09CD54D0A}"/>
              </a:ext>
            </a:extLst>
          </p:cNvPr>
          <p:cNvCxnSpPr/>
          <p:nvPr/>
        </p:nvCxnSpPr>
        <p:spPr>
          <a:xfrm>
            <a:off x="89662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09A920DD-FB0B-41A9-F3B1-E5CF022ED38B}"/>
              </a:ext>
            </a:extLst>
          </p:cNvPr>
          <p:cNvCxnSpPr/>
          <p:nvPr/>
        </p:nvCxnSpPr>
        <p:spPr>
          <a:xfrm>
            <a:off x="104140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áfico 2">
            <a:extLst>
              <a:ext uri="{FF2B5EF4-FFF2-40B4-BE49-F238E27FC236}">
                <a16:creationId xmlns:a16="http://schemas.microsoft.com/office/drawing/2014/main" id="{6320CF66-2DFE-2377-A32B-2991E53443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pic>
        <p:nvPicPr>
          <p:cNvPr id="12" name="Imagem 7" descr="Copo de café&#10;&#10;O conteúdo gerado por IA pode estar incorreto.">
            <a:extLst>
              <a:ext uri="{FF2B5EF4-FFF2-40B4-BE49-F238E27FC236}">
                <a16:creationId xmlns:a16="http://schemas.microsoft.com/office/drawing/2014/main" id="{02F8B3C2-A875-2560-15B6-3A48A5F966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1074" y="1628794"/>
            <a:ext cx="3146641" cy="4195521"/>
          </a:xfrm>
          <a:prstGeom prst="rect">
            <a:avLst/>
          </a:prstGeom>
        </p:spPr>
      </p:pic>
      <p:sp>
        <p:nvSpPr>
          <p:cNvPr id="13" name="TextBox 12">
            <a:extLst>
              <a:ext uri="{FF2B5EF4-FFF2-40B4-BE49-F238E27FC236}">
                <a16:creationId xmlns:a16="http://schemas.microsoft.com/office/drawing/2014/main" id="{1110C63C-308B-C6BE-8039-CDF4DF3D47DD}"/>
              </a:ext>
            </a:extLst>
          </p:cNvPr>
          <p:cNvSpPr txBox="1"/>
          <p:nvPr/>
        </p:nvSpPr>
        <p:spPr>
          <a:xfrm>
            <a:off x="322974" y="5075667"/>
            <a:ext cx="5426316" cy="1397177"/>
          </a:xfrm>
          <a:prstGeom prst="rect">
            <a:avLst/>
          </a:prstGeom>
          <a:noFill/>
        </p:spPr>
        <p:txBody>
          <a:bodyPr wrap="square">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A sensorially rich, nutritive skincare cream that melts effortlessly into the skin for a soft, velvety finish. Infused with EXOVIVE™ LIFT, a powerful exosome complex and with a blend of HYA-ACT</a:t>
            </a:r>
            <a:r>
              <a:rPr kumimoji="0" lang="en-US" sz="1200" b="0" i="0" u="none" strike="noStrike" kern="0" cap="none" spc="0" normalizeH="0" baseline="30000" noProof="0">
                <a:ln>
                  <a:noFill/>
                </a:ln>
                <a:effectLst/>
                <a:uLnTx/>
                <a:uFillTx/>
                <a:latin typeface="DM Sans" pitchFamily="2" charset="0"/>
                <a:cs typeface="Arial"/>
                <a:sym typeface="Arial"/>
              </a:rPr>
              <a:t>TM</a:t>
            </a:r>
            <a:r>
              <a:rPr kumimoji="0" lang="en-US" sz="1200" b="0" i="0" u="none" strike="noStrike" kern="0" cap="none" spc="0" normalizeH="0" baseline="0" noProof="0">
                <a:ln>
                  <a:noFill/>
                </a:ln>
                <a:effectLst/>
                <a:uLnTx/>
                <a:uFillTx/>
                <a:latin typeface="DM Sans" pitchFamily="2" charset="0"/>
                <a:cs typeface="Arial"/>
                <a:sym typeface="Arial"/>
              </a:rPr>
              <a:t> XS, STIMU-TEX® AS and Niacinamide PC to protect the skin. It visibly enhances skin elasticity and firmness. This luxurious formula delivers both indulgent texture and transformative results for a radiant and smoothed complexion</a:t>
            </a:r>
            <a:r>
              <a:rPr kumimoji="0" lang="en-US" sz="1400" b="0" i="0" u="none" strike="noStrike" kern="0" cap="none" spc="0" normalizeH="0" baseline="0" noProof="0">
                <a:ln>
                  <a:noFill/>
                </a:ln>
                <a:solidFill>
                  <a:srgbClr val="9A500A"/>
                </a:solidFill>
                <a:effectLst/>
                <a:uLnTx/>
                <a:uFillTx/>
                <a:latin typeface="DM Sans" pitchFamily="2" charset="0"/>
                <a:cs typeface="Arial"/>
                <a:sym typeface="Arial"/>
              </a:rPr>
              <a:t>.</a:t>
            </a:r>
          </a:p>
        </p:txBody>
      </p:sp>
      <p:sp>
        <p:nvSpPr>
          <p:cNvPr id="14" name="TextBox 1">
            <a:extLst>
              <a:ext uri="{FF2B5EF4-FFF2-40B4-BE49-F238E27FC236}">
                <a16:creationId xmlns:a16="http://schemas.microsoft.com/office/drawing/2014/main" id="{E63BD447-571B-6136-43A9-9F27C52BC75E}"/>
              </a:ext>
            </a:extLst>
          </p:cNvPr>
          <p:cNvSpPr txBox="1"/>
          <p:nvPr/>
        </p:nvSpPr>
        <p:spPr>
          <a:xfrm>
            <a:off x="1850388" y="6505808"/>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98.47% natural origin content</a:t>
            </a:r>
          </a:p>
        </p:txBody>
      </p:sp>
    </p:spTree>
    <p:extLst>
      <p:ext uri="{BB962C8B-B14F-4D97-AF65-F5344CB8AC3E}">
        <p14:creationId xmlns:p14="http://schemas.microsoft.com/office/powerpoint/2010/main" val="13609990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000000"/>
                </a:solidFill>
                <a:effectLst/>
                <a:uLnTx/>
                <a:uFillTx/>
                <a:latin typeface="DM Sans" pitchFamily="2" charset="0"/>
                <a:ea typeface="+mn-ea"/>
                <a:cs typeface="Arial"/>
                <a:sym typeface="Arial"/>
              </a:rPr>
              <a:t>with </a:t>
            </a:r>
            <a:r>
              <a:rPr kumimoji="0" lang="en-US" sz="2000" b="1" i="0" u="none" strike="noStrike" kern="0" cap="none" spc="0" normalizeH="0" baseline="0" noProof="0">
                <a:ln>
                  <a:noFill/>
                </a:ln>
                <a:solidFill>
                  <a:srgbClr val="000000"/>
                </a:solidFill>
                <a:effectLst/>
                <a:uLnTx/>
                <a:uFillTx/>
                <a:latin typeface="DM Sans" pitchFamily="2" charset="0"/>
                <a:ea typeface="+mn-ea"/>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000000"/>
                </a:solidFill>
                <a:effectLst/>
                <a:uLnTx/>
                <a:uFillTx/>
                <a:latin typeface="DM Sans" pitchFamily="2" charset="0"/>
                <a:ea typeface="+mn-ea"/>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000000"/>
                </a:solidFill>
                <a:effectLst/>
                <a:uLnTx/>
                <a:uFillTx/>
                <a:latin typeface="DM Sans" pitchFamily="2" charset="0"/>
                <a:ea typeface="+mn-ea"/>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000000"/>
                </a:solidFill>
                <a:effectLst/>
                <a:uLnTx/>
                <a:uFillTx/>
                <a:latin typeface="DM Sans" pitchFamily="2" charset="0"/>
                <a:ea typeface="+mn-ea"/>
                <a:cs typeface="Arial"/>
                <a:sym typeface="Arial"/>
              </a:rPr>
              <a:t>for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119856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ea typeface="+mn-ea"/>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ea typeface="+mn-ea"/>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ea typeface="+mn-ea"/>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118963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ea typeface="+mn-ea"/>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ea typeface="+mn-ea"/>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ea typeface="+mn-ea"/>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119990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ea typeface="+mn-ea"/>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ea typeface="+mn-ea"/>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11">
            <a:extLst>
              <a:ext uri="{FF2B5EF4-FFF2-40B4-BE49-F238E27FC236}">
                <a16:creationId xmlns:a16="http://schemas.microsoft.com/office/drawing/2014/main" id="{A1124EF8-BB28-4E8C-2163-2FD2CBECE5ED}"/>
              </a:ext>
            </a:extLst>
          </p:cNvPr>
          <p:cNvSpPr txBox="1"/>
          <p:nvPr/>
        </p:nvSpPr>
        <p:spPr>
          <a:xfrm>
            <a:off x="235158" y="5106009"/>
            <a:ext cx="6191043" cy="173893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ea typeface="+mn-ea"/>
                <a:cs typeface="Arial"/>
                <a:sym typeface="Arial"/>
              </a:rPr>
              <a:t>SK-E-102649-23</a:t>
            </a:r>
            <a:br>
              <a:rPr kumimoji="0" lang="en-US" sz="1100" b="0" i="0" u="none" strike="noStrike" kern="0" cap="none" spc="0" normalizeH="0" baseline="0" noProof="0">
                <a:ln>
                  <a:noFill/>
                </a:ln>
                <a:solidFill>
                  <a:srgbClr val="000000"/>
                </a:solidFill>
                <a:effectLst/>
                <a:uLnTx/>
                <a:uFillTx/>
                <a:latin typeface="DM Sans" pitchFamily="2" charset="0"/>
                <a:ea typeface="+mn-ea"/>
                <a:cs typeface="Arial"/>
                <a:sym typeface="Arial"/>
              </a:rPr>
            </a:br>
            <a:br>
              <a:rPr kumimoji="0" lang="en-US" sz="1100" b="0" i="0" u="none" strike="noStrike" kern="0" cap="none" spc="0" normalizeH="0" baseline="0" noProof="0">
                <a:ln>
                  <a:noFill/>
                </a:ln>
                <a:solidFill>
                  <a:srgbClr val="000000"/>
                </a:solidFill>
                <a:effectLst/>
                <a:uLnTx/>
                <a:uFillTx/>
                <a:latin typeface="DM Sans" pitchFamily="2" charset="0"/>
                <a:ea typeface="+mn-ea"/>
                <a:cs typeface="Arial"/>
                <a:sym typeface="Arial"/>
              </a:rPr>
            </a:b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Ingredients: </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Niacinamide PC (3%)</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 POLYGLYCERYL-6 DISTEARATE, CANDELILLA/JOJOBA/RICE BRAN POLYGLYCERYL-3 ESTERS, JOJOBA ESTERS,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ARGAN OIL (1%)</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STIMU-TEX® AS (1%)</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 </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POTATO STARCH MODIFIED, ACACIA DECURRENS FLOWER CERA,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Mixed Tocopherols 95 (0.5%)</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HYA-ACT™ XS (0.5%)</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 CAPRYLYL GLYCOL, GLYCERYL CAPRYLATE/CAPRATE, CETYL HYDROXYETHYLCELLULOSE, </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PINK BLOSSOM P02R418 (0.3%)</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 EXOVIVE™ LIFT (0.026%)</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a:t>
            </a:r>
            <a:r>
              <a:rPr kumimoji="0" lang="en-US" sz="1050" b="1" i="0" u="none" strike="noStrike" kern="0" cap="none" spc="0" normalizeH="0" baseline="0" noProof="0">
                <a:ln>
                  <a:noFill/>
                </a:ln>
                <a:solidFill>
                  <a:srgbClr val="000000"/>
                </a:solidFill>
                <a:effectLst/>
                <a:uLnTx/>
                <a:uFillTx/>
                <a:latin typeface="DM Sans" pitchFamily="2" charset="0"/>
                <a:ea typeface="+mn-ea"/>
                <a:cs typeface="Arial"/>
                <a:sym typeface="Arial"/>
              </a:rPr>
              <a:t> </a:t>
            </a:r>
            <a:r>
              <a:rPr kumimoji="0" lang="en-US" sz="1050" b="0" i="0" u="none" strike="noStrike" kern="0" cap="none" spc="0" normalizeH="0" baseline="0" noProof="0">
                <a:ln>
                  <a:noFill/>
                </a:ln>
                <a:solidFill>
                  <a:srgbClr val="000000"/>
                </a:solidFill>
                <a:effectLst/>
                <a:uLnTx/>
                <a:uFillTx/>
                <a:latin typeface="DM Sans" pitchFamily="2" charset="0"/>
                <a:ea typeface="+mn-ea"/>
                <a:cs typeface="Arial"/>
                <a:sym typeface="Arial"/>
              </a:rPr>
              <a:t>GLYCERIN, POLYGLYCERIN-3, CITRIC ACID, HELIANTHUS ANNUUS SEED CERA</a:t>
            </a:r>
          </a:p>
        </p:txBody>
      </p:sp>
      <p:pic>
        <p:nvPicPr>
          <p:cNvPr id="8" name="Gráfico 2">
            <a:extLst>
              <a:ext uri="{FF2B5EF4-FFF2-40B4-BE49-F238E27FC236}">
                <a16:creationId xmlns:a16="http://schemas.microsoft.com/office/drawing/2014/main" id="{4DB92040-7828-3878-82CC-5B93189B8A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pic>
        <p:nvPicPr>
          <p:cNvPr id="12" name="Imagem 7" descr="Copo de café&#10;&#10;O conteúdo gerado por IA pode estar incorreto.">
            <a:extLst>
              <a:ext uri="{FF2B5EF4-FFF2-40B4-BE49-F238E27FC236}">
                <a16:creationId xmlns:a16="http://schemas.microsoft.com/office/drawing/2014/main" id="{CA6466C0-BFAE-41D3-0B60-B503C3A851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1074" y="1628794"/>
            <a:ext cx="3146641" cy="4195521"/>
          </a:xfrm>
          <a:prstGeom prst="rect">
            <a:avLst/>
          </a:prstGeom>
        </p:spPr>
      </p:pic>
    </p:spTree>
    <p:extLst>
      <p:ext uri="{BB962C8B-B14F-4D97-AF65-F5344CB8AC3E}">
        <p14:creationId xmlns:p14="http://schemas.microsoft.com/office/powerpoint/2010/main" val="2568293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30</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6143606" cy="1389868"/>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884B61B8-A6E6-33B0-D1ED-D08FE9A3A4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1622602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a:t>
            </a:r>
            <a:r>
              <a:rPr lang="en-US" sz="2000" kern="0">
                <a:latin typeface="DM Sans" pitchFamily="2" charset="0"/>
                <a:cs typeface="Arial"/>
                <a:sym typeface="Arial"/>
              </a:rPr>
              <a:t>3</a:t>
            </a:r>
            <a:r>
              <a:rPr kumimoji="0" lang="en-US" sz="2000" b="0" i="0" u="none" strike="noStrike" kern="0" cap="none" spc="0" normalizeH="0" baseline="0" noProof="0">
                <a:ln>
                  <a:noFill/>
                </a:ln>
                <a:effectLst/>
                <a:uLnTx/>
                <a:uFillTx/>
                <a:latin typeface="DM Sans" pitchFamily="2" charset="0"/>
                <a:cs typeface="Arial"/>
                <a:sym typeface="Arial"/>
              </a:rPr>
              <a:t>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a16="http://schemas.microsoft.com/office/drawing/2014/main" id="{9C00857C-41ED-449A-5B43-2B178A5E3A88}"/>
              </a:ext>
            </a:extLst>
          </p:cNvPr>
          <p:cNvSpPr txBox="1"/>
          <p:nvPr/>
        </p:nvSpPr>
        <p:spPr>
          <a:xfrm>
            <a:off x="320697" y="5113347"/>
            <a:ext cx="5927703" cy="1477328"/>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SK-E-102807-14</a:t>
            </a:r>
          </a:p>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DICAPRYLYL CARBONATE, </a:t>
            </a:r>
            <a:r>
              <a:rPr kumimoji="0" lang="en-US" sz="1050" b="1" i="0" u="none" strike="noStrike" kern="0" cap="none" spc="0" normalizeH="0" baseline="0" noProof="0">
                <a:ln>
                  <a:noFill/>
                </a:ln>
                <a:effectLst/>
                <a:uLnTx/>
                <a:uFillTx/>
                <a:latin typeface="DM Sans" pitchFamily="2" charset="0"/>
                <a:cs typeface="Arial"/>
                <a:sym typeface="Arial"/>
              </a:rPr>
              <a:t>PARSOL® DHHB (6%)</a:t>
            </a:r>
            <a:r>
              <a:rPr kumimoji="0" lang="en-US" sz="1050" b="0" i="0" u="none" strike="noStrike" kern="0" cap="none" spc="0" normalizeH="0" baseline="0" noProof="0">
                <a:ln>
                  <a:noFill/>
                </a:ln>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effectLst/>
                <a:uLnTx/>
                <a:uFillTx/>
                <a:latin typeface="DM Sans" pitchFamily="2" charset="0"/>
                <a:cs typeface="Arial"/>
                <a:sym typeface="Arial"/>
              </a:rPr>
              <a:t>PARSOL® EHT (5%)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PARSOL® Shield (2%)</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PEPHA®-CTIVE CB (2%)</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REGU®-AGE CB (2%)</a:t>
            </a:r>
            <a:r>
              <a:rPr kumimoji="0" lang="en-US" sz="1050" b="0" i="0" u="none" strike="noStrike" kern="0" cap="none" spc="0" normalizeH="0" baseline="0" noProof="0">
                <a:ln>
                  <a:noFill/>
                </a:ln>
                <a:effectLst/>
                <a:uLnTx/>
                <a:uFillTx/>
                <a:latin typeface="DM Sans" pitchFamily="2" charset="0"/>
                <a:cs typeface="Arial"/>
                <a:sym typeface="Arial"/>
              </a:rPr>
              <a:t>, POLYGLYCERYL-10 STEARATE, </a:t>
            </a:r>
            <a:r>
              <a:rPr kumimoji="0" lang="en-US" sz="1050" b="1" i="0" u="none" strike="noStrike" kern="0" cap="none" spc="0" normalizeH="0" baseline="0" noProof="0">
                <a:ln>
                  <a:noFill/>
                </a:ln>
                <a:effectLst/>
                <a:uLnTx/>
                <a:uFillTx/>
                <a:latin typeface="DM Sans" pitchFamily="2" charset="0"/>
                <a:cs typeface="Arial"/>
                <a:sym typeface="Arial"/>
              </a:rPr>
              <a:t>VALVANCE® </a:t>
            </a:r>
            <a:r>
              <a:rPr kumimoji="0" lang="en-US" sz="1050" b="1" i="1" u="none" strike="noStrike" kern="0" cap="none" spc="0" normalizeH="0" baseline="0" noProof="0">
                <a:ln>
                  <a:noFill/>
                </a:ln>
                <a:effectLst/>
                <a:uLnTx/>
                <a:uFillTx/>
                <a:latin typeface="DM Sans" pitchFamily="2" charset="0"/>
                <a:cs typeface="Arial"/>
                <a:sym typeface="Arial"/>
              </a:rPr>
              <a:t>Touch</a:t>
            </a:r>
            <a:r>
              <a:rPr kumimoji="0" lang="en-US" sz="1050" b="1" i="0" u="none" strike="noStrike" kern="0" cap="none" spc="0" normalizeH="0" baseline="0" noProof="0">
                <a:ln>
                  <a:noFill/>
                </a:ln>
                <a:effectLst/>
                <a:uLnTx/>
                <a:uFillTx/>
                <a:latin typeface="DM Sans" pitchFamily="2" charset="0"/>
                <a:cs typeface="Arial"/>
                <a:sym typeface="Arial"/>
              </a:rPr>
              <a:t> 210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effectLst/>
                <a:uLnTx/>
                <a:uFillTx/>
                <a:latin typeface="DM Sans" pitchFamily="2" charset="0"/>
                <a:cs typeface="Arial"/>
                <a:sym typeface="Arial"/>
              </a:rPr>
              <a:t>PINK BLOSSOM P02R418 (0.5%)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CI 77491, TOCOPHEROL</a:t>
            </a:r>
          </a:p>
        </p:txBody>
      </p:sp>
      <p:pic>
        <p:nvPicPr>
          <p:cNvPr id="3" name="Gráfico 2">
            <a:extLst>
              <a:ext uri="{FF2B5EF4-FFF2-40B4-BE49-F238E27FC236}">
                <a16:creationId xmlns:a16="http://schemas.microsoft.com/office/drawing/2014/main" id="{75F75799-093A-3EAA-1917-F7522A3A47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2563822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1EAE9-4CF9-3AD1-FB88-5B90FFD1F62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DCF82BE-F3AA-9A7D-0A6C-BF8D5FDF78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F29C4A77-DEC1-923C-23D2-F14E7F65A880}"/>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 name="Imagem 3">
            <a:extLst>
              <a:ext uri="{FF2B5EF4-FFF2-40B4-BE49-F238E27FC236}">
                <a16:creationId xmlns:a16="http://schemas.microsoft.com/office/drawing/2014/main" id="{24D3CFFC-974F-EB6E-E6FB-0A7A46903607}"/>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E156AF23-1F32-2057-1E1D-F4F90771BD55}"/>
              </a:ext>
            </a:extLst>
          </p:cNvPr>
          <p:cNvPicPr>
            <a:picLocks noChangeAspect="1"/>
          </p:cNvPicPr>
          <p:nvPr/>
        </p:nvPicPr>
        <p:blipFill>
          <a:blip r:embed="rId7"/>
          <a:stretch>
            <a:fillRect/>
          </a:stretch>
        </p:blipFill>
        <p:spPr>
          <a:xfrm>
            <a:off x="6003889" y="-779476"/>
            <a:ext cx="8152545" cy="8152545"/>
          </a:xfrm>
          <a:prstGeom prst="ellipse">
            <a:avLst/>
          </a:prstGeom>
        </p:spPr>
      </p:pic>
      <p:sp>
        <p:nvSpPr>
          <p:cNvPr id="12" name="ZoneTexte 6">
            <a:extLst>
              <a:ext uri="{FF2B5EF4-FFF2-40B4-BE49-F238E27FC236}">
                <a16:creationId xmlns:a16="http://schemas.microsoft.com/office/drawing/2014/main" id="{0E5AD468-4D79-7BD2-1A7C-B6BDEB373926}"/>
              </a:ext>
            </a:extLst>
          </p:cNvPr>
          <p:cNvSpPr txBox="1"/>
          <p:nvPr/>
        </p:nvSpPr>
        <p:spPr>
          <a:xfrm>
            <a:off x="400092" y="3559290"/>
            <a:ext cx="4436313" cy="584775"/>
          </a:xfrm>
          <a:prstGeom prst="rect">
            <a:avLst/>
          </a:prstGeom>
          <a:noFill/>
        </p:spPr>
        <p:txBody>
          <a:bodyPr wrap="square" rtlCol="0">
            <a:spAutoFit/>
          </a:bodyPr>
          <a:lstStyle/>
          <a:p>
            <a:r>
              <a:rPr lang="en-US" sz="1600" i="1" kern="0" noProof="0" dirty="0">
                <a:latin typeface="DM Sans" pitchFamily="2" charset="0"/>
                <a:cs typeface="Arial"/>
              </a:rPr>
              <a:t>Premium olfactive experience.</a:t>
            </a:r>
            <a:br>
              <a:rPr lang="en-US" sz="1600" i="1" kern="0" noProof="0" dirty="0">
                <a:latin typeface="DM Sans" pitchFamily="2" charset="0"/>
                <a:cs typeface="Arial"/>
              </a:rPr>
            </a:br>
            <a:r>
              <a:rPr lang="en-US" sz="1600" i="1" kern="0" noProof="0" dirty="0">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AFA999B5-67FB-A642-BA57-45BFF2B97A3B}"/>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noProof="0" dirty="0">
                <a:latin typeface="DM Sans"/>
                <a:cs typeface="Arial"/>
              </a:rPr>
              <a:t>PINK BLOSSOM P02R418 </a:t>
            </a:r>
            <a:endParaRPr lang="en-US" sz="2000" noProof="0" dirty="0"/>
          </a:p>
        </p:txBody>
      </p:sp>
      <p:sp>
        <p:nvSpPr>
          <p:cNvPr id="14" name="ZoneTexte 12">
            <a:extLst>
              <a:ext uri="{FF2B5EF4-FFF2-40B4-BE49-F238E27FC236}">
                <a16:creationId xmlns:a16="http://schemas.microsoft.com/office/drawing/2014/main" id="{7871C950-CC83-1C58-3055-8E0833369017}"/>
              </a:ext>
            </a:extLst>
          </p:cNvPr>
          <p:cNvSpPr txBox="1"/>
          <p:nvPr/>
        </p:nvSpPr>
        <p:spPr>
          <a:xfrm>
            <a:off x="400092" y="4194058"/>
            <a:ext cx="4954200" cy="677108"/>
          </a:xfrm>
          <a:prstGeom prst="rect">
            <a:avLst/>
          </a:prstGeom>
          <a:noFill/>
        </p:spPr>
        <p:txBody>
          <a:bodyPr wrap="square">
            <a:spAutoFit/>
          </a:bodyPr>
          <a:lstStyle/>
          <a:p>
            <a:r>
              <a:rPr lang="en-US" sz="1200" kern="0" noProof="0" dirty="0">
                <a:latin typeface="DM Sans" pitchFamily="2" charset="0"/>
                <a:cs typeface="Arial"/>
              </a:rPr>
              <a:t>Floral notes are giving </a:t>
            </a:r>
            <a:r>
              <a:rPr lang="en-US" sz="1200" b="1" kern="0" noProof="0" dirty="0">
                <a:latin typeface="DM Sans" pitchFamily="2" charset="0"/>
                <a:cs typeface="Arial"/>
              </a:rPr>
              <a:t>vibrancy &amp; elegance to the fragrance</a:t>
            </a:r>
            <a:r>
              <a:rPr lang="en-US" sz="1200" kern="0" noProof="0" dirty="0">
                <a:latin typeface="DM Sans" pitchFamily="2" charset="0"/>
                <a:cs typeface="Arial"/>
              </a:rPr>
              <a:t>, while </a:t>
            </a:r>
            <a:r>
              <a:rPr lang="en-US" sz="1400" b="1" kern="0" noProof="0" dirty="0">
                <a:latin typeface="DM Sans" pitchFamily="2" charset="0"/>
                <a:cs typeface="Arial"/>
              </a:rPr>
              <a:t>AMBROX®</a:t>
            </a:r>
            <a:r>
              <a:rPr lang="en-US" sz="1200" kern="0" noProof="0" dirty="0">
                <a:latin typeface="DM Sans" pitchFamily="2" charset="0"/>
                <a:cs typeface="Arial"/>
              </a:rPr>
              <a:t> captive with unparalleled depth, exudes a </a:t>
            </a:r>
            <a:r>
              <a:rPr lang="en-US" sz="1200" b="1" kern="0" noProof="0" dirty="0">
                <a:latin typeface="DM Sans" pitchFamily="2" charset="0"/>
                <a:cs typeface="Arial"/>
              </a:rPr>
              <a:t>timeless natural sensuality.</a:t>
            </a:r>
            <a:r>
              <a:rPr lang="en-US" sz="1200" kern="0" noProof="0" dirty="0">
                <a:latin typeface="DM Sans" pitchFamily="2" charset="0"/>
                <a:cs typeface="Arial"/>
              </a:rPr>
              <a:t> </a:t>
            </a:r>
          </a:p>
        </p:txBody>
      </p:sp>
      <p:sp>
        <p:nvSpPr>
          <p:cNvPr id="15" name="ZoneTexte 14">
            <a:extLst>
              <a:ext uri="{FF2B5EF4-FFF2-40B4-BE49-F238E27FC236}">
                <a16:creationId xmlns:a16="http://schemas.microsoft.com/office/drawing/2014/main" id="{66EE1F02-2440-CA60-4E8E-B9BE5D6FBE1C}"/>
              </a:ext>
            </a:extLst>
          </p:cNvPr>
          <p:cNvSpPr txBox="1"/>
          <p:nvPr/>
        </p:nvSpPr>
        <p:spPr>
          <a:xfrm>
            <a:off x="400092" y="4964242"/>
            <a:ext cx="4163836" cy="492443"/>
          </a:xfrm>
          <a:prstGeom prst="rect">
            <a:avLst/>
          </a:prstGeom>
          <a:noFill/>
        </p:spPr>
        <p:txBody>
          <a:bodyPr wrap="square">
            <a:spAutoFit/>
          </a:bodyPr>
          <a:lstStyle/>
          <a:p>
            <a:r>
              <a:rPr lang="en-US" sz="1200" kern="0" noProof="0" dirty="0">
                <a:latin typeface="DM Sans" pitchFamily="2" charset="0"/>
                <a:cs typeface="Arial"/>
              </a:rPr>
              <a:t>powered with </a:t>
            </a:r>
            <a:r>
              <a:rPr lang="en-US" sz="1400" kern="0" noProof="0" dirty="0" err="1">
                <a:latin typeface="DM Sans" pitchFamily="2" charset="0"/>
                <a:cs typeface="Arial"/>
              </a:rPr>
              <a:t>emoti</a:t>
            </a:r>
            <a:r>
              <a:rPr lang="en-US" sz="1400" b="1" kern="0" noProof="0" dirty="0" err="1">
                <a:latin typeface="DM Sans" pitchFamily="2" charset="0"/>
                <a:cs typeface="Arial"/>
              </a:rPr>
              <a:t>boost</a:t>
            </a:r>
            <a:r>
              <a:rPr lang="en-US" sz="1400" b="1" kern="0" noProof="0" dirty="0">
                <a:latin typeface="DM Sans" pitchFamily="2" charset="0"/>
                <a:cs typeface="Arial"/>
              </a:rPr>
              <a:t>®</a:t>
            </a:r>
            <a:r>
              <a:rPr lang="en-US" sz="1200" kern="0" noProof="0" dirty="0">
                <a:latin typeface="DM Sans" pitchFamily="2" charset="0"/>
                <a:cs typeface="Arial"/>
              </a:rPr>
              <a:t> accord, </a:t>
            </a:r>
            <a:r>
              <a:rPr lang="en-US" sz="1200" b="1" kern="0" noProof="0" dirty="0" err="1">
                <a:latin typeface="DM Sans" pitchFamily="2" charset="0"/>
                <a:cs typeface="Arial"/>
              </a:rPr>
              <a:t>neuroscientifically</a:t>
            </a:r>
            <a:r>
              <a:rPr lang="en-US" sz="1200" b="1" kern="0" noProof="0" dirty="0">
                <a:latin typeface="DM Sans" pitchFamily="2" charset="0"/>
                <a:cs typeface="Arial"/>
              </a:rPr>
              <a:t> proven</a:t>
            </a:r>
            <a:r>
              <a:rPr lang="en-US" sz="1200" kern="0" noProof="0" dirty="0">
                <a:latin typeface="DM Sans" pitchFamily="2" charset="0"/>
                <a:cs typeface="Arial"/>
              </a:rPr>
              <a:t> to make you </a:t>
            </a:r>
            <a:r>
              <a:rPr lang="en-US" sz="1200" b="1" kern="0" noProof="0" dirty="0">
                <a:latin typeface="DM Sans" pitchFamily="2" charset="0"/>
                <a:cs typeface="Arial"/>
              </a:rPr>
              <a:t>feel confident</a:t>
            </a:r>
            <a:r>
              <a:rPr lang="en-US" sz="1200" kern="0" noProof="0" dirty="0">
                <a:latin typeface="DM Sans" pitchFamily="2" charset="0"/>
                <a:cs typeface="Arial"/>
              </a:rPr>
              <a:t>.</a:t>
            </a:r>
          </a:p>
        </p:txBody>
      </p:sp>
      <p:sp>
        <p:nvSpPr>
          <p:cNvPr id="19" name="Triangle isocèle 17">
            <a:extLst>
              <a:ext uri="{FF2B5EF4-FFF2-40B4-BE49-F238E27FC236}">
                <a16:creationId xmlns:a16="http://schemas.microsoft.com/office/drawing/2014/main" id="{51C358CB-A5C3-5806-8848-B733E3D8E6B6}"/>
              </a:ext>
            </a:extLst>
          </p:cNvPr>
          <p:cNvSpPr/>
          <p:nvPr/>
        </p:nvSpPr>
        <p:spPr>
          <a:xfrm>
            <a:off x="400092" y="5853465"/>
            <a:ext cx="737515" cy="713070"/>
          </a:xfrm>
          <a:prstGeom prst="triangle">
            <a:avLst/>
          </a:prstGeom>
          <a:solidFill>
            <a:schemeClr val="accent2"/>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8D4F507D-FBEB-85AC-A6C3-D123C11200AE}"/>
              </a:ext>
            </a:extLst>
          </p:cNvPr>
          <p:cNvSpPr txBox="1"/>
          <p:nvPr/>
        </p:nvSpPr>
        <p:spPr>
          <a:xfrm>
            <a:off x="1288952" y="5827871"/>
            <a:ext cx="3750068" cy="738664"/>
          </a:xfrm>
          <a:prstGeom prst="rect">
            <a:avLst/>
          </a:prstGeom>
          <a:noFill/>
        </p:spPr>
        <p:txBody>
          <a:bodyPr wrap="square">
            <a:spAutoFit/>
          </a:bodyPr>
          <a:lstStyle/>
          <a:p>
            <a:r>
              <a:rPr lang="en-US" sz="1400" kern="0" noProof="0">
                <a:latin typeface="DM Sans" pitchFamily="2" charset="0"/>
                <a:cs typeface="Arial"/>
              </a:rPr>
              <a:t>top: red fruits pear peach</a:t>
            </a:r>
          </a:p>
          <a:p>
            <a:r>
              <a:rPr lang="en-US" sz="1400" kern="0" noProof="0" dirty="0">
                <a:latin typeface="DM Sans" pitchFamily="2" charset="0"/>
                <a:cs typeface="Arial"/>
              </a:rPr>
              <a:t>mid: rose </a:t>
            </a:r>
            <a:r>
              <a:rPr lang="en-US" sz="1400" kern="0" noProof="0" dirty="0" err="1">
                <a:latin typeface="DM Sans" pitchFamily="2" charset="0"/>
                <a:cs typeface="Arial"/>
              </a:rPr>
              <a:t>muguet</a:t>
            </a:r>
            <a:r>
              <a:rPr lang="en-US" sz="1400" kern="0" noProof="0" dirty="0">
                <a:latin typeface="DM Sans" pitchFamily="2" charset="0"/>
                <a:cs typeface="Arial"/>
              </a:rPr>
              <a:t> violet</a:t>
            </a:r>
          </a:p>
          <a:p>
            <a:r>
              <a:rPr lang="en-US" sz="1400" kern="0" noProof="0" dirty="0">
                <a:latin typeface="DM Sans" pitchFamily="2" charset="0"/>
                <a:cs typeface="Arial"/>
              </a:rPr>
              <a:t>fond: musky vanilla powdery</a:t>
            </a:r>
          </a:p>
        </p:txBody>
      </p:sp>
      <p:pic>
        <p:nvPicPr>
          <p:cNvPr id="21" name="Picture 12">
            <a:extLst>
              <a:ext uri="{FF2B5EF4-FFF2-40B4-BE49-F238E27FC236}">
                <a16:creationId xmlns:a16="http://schemas.microsoft.com/office/drawing/2014/main" id="{25A7271A-5805-208A-8201-F549121762D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16" name="TextBox 5">
            <a:extLst>
              <a:ext uri="{FF2B5EF4-FFF2-40B4-BE49-F238E27FC236}">
                <a16:creationId xmlns:a16="http://schemas.microsoft.com/office/drawing/2014/main" id="{0345D3FF-F942-49EB-135B-F67255CBDBF3}"/>
              </a:ext>
            </a:extLst>
          </p:cNvPr>
          <p:cNvSpPr txBox="1"/>
          <p:nvPr/>
        </p:nvSpPr>
        <p:spPr>
          <a:xfrm>
            <a:off x="433043" y="1326564"/>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effectLst/>
                <a:uLnTx/>
                <a:uFillTx/>
                <a:latin typeface="DM Sans" pitchFamily="2" charset="0"/>
                <a:cs typeface="Arial"/>
                <a:sym typeface="Arial"/>
              </a:rPr>
              <a:t>with </a:t>
            </a:r>
            <a:r>
              <a:rPr kumimoji="0" lang="en-US" sz="2000" b="1" i="0" u="none" strike="noStrike" kern="0" cap="none" spc="0" normalizeH="0" baseline="0" noProof="0" dirty="0">
                <a:ln>
                  <a:noFill/>
                </a:ln>
                <a:effectLst/>
                <a:uLnTx/>
                <a:uFillTx/>
                <a:latin typeface="DM Sans" pitchFamily="2" charset="0"/>
                <a:cs typeface="Arial"/>
                <a:sym typeface="Arial"/>
              </a:rPr>
              <a:t>EXOVIVE™ LIFT</a:t>
            </a:r>
          </a:p>
        </p:txBody>
      </p:sp>
      <p:sp>
        <p:nvSpPr>
          <p:cNvPr id="17" name="TextBox 8">
            <a:extLst>
              <a:ext uri="{FF2B5EF4-FFF2-40B4-BE49-F238E27FC236}">
                <a16:creationId xmlns:a16="http://schemas.microsoft.com/office/drawing/2014/main" id="{8843D4B2-64DB-C19A-76A9-612AB361B7EB}"/>
              </a:ext>
            </a:extLst>
          </p:cNvPr>
          <p:cNvSpPr txBox="1"/>
          <p:nvPr/>
        </p:nvSpPr>
        <p:spPr>
          <a:xfrm>
            <a:off x="433043" y="1815072"/>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noProof="0" dirty="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noProof="0" dirty="0">
                <a:latin typeface="DM Sans" pitchFamily="2" charset="0"/>
                <a:cs typeface="Arial"/>
                <a:sym typeface="Arial"/>
              </a:rPr>
              <a:t>f</a:t>
            </a:r>
            <a:r>
              <a:rPr kumimoji="0" lang="en-US" sz="1600" u="none" strike="noStrike" kern="0" cap="none" spc="0" normalizeH="0" baseline="0" noProof="0" dirty="0">
                <a:ln>
                  <a:noFill/>
                </a:ln>
                <a:effectLst/>
                <a:uLnTx/>
                <a:uFillTx/>
                <a:latin typeface="DM Sans" pitchFamily="2" charset="0"/>
                <a:cs typeface="Arial"/>
                <a:sym typeface="Arial"/>
              </a:rPr>
              <a:t>or deep regeneration</a:t>
            </a:r>
          </a:p>
        </p:txBody>
      </p:sp>
      <p:pic>
        <p:nvPicPr>
          <p:cNvPr id="18" name="Gráfico 2">
            <a:extLst>
              <a:ext uri="{FF2B5EF4-FFF2-40B4-BE49-F238E27FC236}">
                <a16:creationId xmlns:a16="http://schemas.microsoft.com/office/drawing/2014/main" id="{ED2B5C27-8361-021C-5547-9DB6D1D99A6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20859" y="524675"/>
            <a:ext cx="4032031" cy="679262"/>
          </a:xfrm>
          <a:prstGeom prst="rect">
            <a:avLst/>
          </a:prstGeom>
        </p:spPr>
      </p:pic>
    </p:spTree>
    <p:extLst>
      <p:ext uri="{BB962C8B-B14F-4D97-AF65-F5344CB8AC3E}">
        <p14:creationId xmlns:p14="http://schemas.microsoft.com/office/powerpoint/2010/main" val="3081022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04FD98EC-00A1-390D-D183-AC8332C66DF7}"/>
            </a:ext>
          </a:extLst>
        </p:cNvPr>
        <p:cNvGrpSpPr/>
        <p:nvPr/>
      </p:nvGrpSpPr>
      <p:grpSpPr>
        <a:xfrm>
          <a:off x="0" y="0"/>
          <a:ext cx="0" cy="0"/>
          <a:chOff x="0" y="0"/>
          <a:chExt cx="0" cy="0"/>
        </a:xfrm>
      </p:grpSpPr>
      <p:pic>
        <p:nvPicPr>
          <p:cNvPr id="4" name="GettyImages-1646646355">
            <a:hlinkClick r:id="" action="ppaction://media"/>
            <a:extLst>
              <a:ext uri="{FF2B5EF4-FFF2-40B4-BE49-F238E27FC236}">
                <a16:creationId xmlns:a16="http://schemas.microsoft.com/office/drawing/2014/main" id="{F1CF44FE-C33D-5F3A-8C93-4D2D336678EB}"/>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18000" contrast="-4000"/>
          </a:blip>
          <a:stretch>
            <a:fillRect/>
          </a:stretch>
        </p:blipFill>
        <p:spPr>
          <a:xfrm>
            <a:off x="0" y="0"/>
            <a:ext cx="12192000" cy="6858000"/>
          </a:xfrm>
          <a:prstGeom prst="rect">
            <a:avLst/>
          </a:prstGeom>
        </p:spPr>
      </p:pic>
      <p:pic>
        <p:nvPicPr>
          <p:cNvPr id="71" name="Google Shape;71;p14" title="LO_lineup_exglobal_REV03.2.png">
            <a:extLst>
              <a:ext uri="{FF2B5EF4-FFF2-40B4-BE49-F238E27FC236}">
                <a16:creationId xmlns:a16="http://schemas.microsoft.com/office/drawing/2014/main" id="{DEEF0812-3C1E-A45F-E53E-FABE47BE00D0}"/>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 y="5"/>
            <a:ext cx="12192004" cy="6857995"/>
          </a:xfrm>
          <a:prstGeom prst="rect">
            <a:avLst/>
          </a:prstGeom>
          <a:noFill/>
          <a:ln>
            <a:noFill/>
          </a:ln>
        </p:spPr>
      </p:pic>
      <p:pic>
        <p:nvPicPr>
          <p:cNvPr id="2" name="Picture 1">
            <a:extLst>
              <a:ext uri="{FF2B5EF4-FFF2-40B4-BE49-F238E27FC236}">
                <a16:creationId xmlns:a16="http://schemas.microsoft.com/office/drawing/2014/main" id="{C6C19FB1-31FB-7737-51A7-A5C34D1247B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9395640" y="6284014"/>
            <a:ext cx="2514907" cy="486000"/>
          </a:xfrm>
          <a:prstGeom prst="rect">
            <a:avLst/>
          </a:prstGeom>
        </p:spPr>
      </p:pic>
    </p:spTree>
    <p:extLst>
      <p:ext uri="{BB962C8B-B14F-4D97-AF65-F5344CB8AC3E}">
        <p14:creationId xmlns:p14="http://schemas.microsoft.com/office/powerpoint/2010/main" val="179224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4600865" y="4391496"/>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5B4EAF3C-7800-98F1-FCB7-34AA993D034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94886" y="3460524"/>
            <a:ext cx="4945039" cy="742916"/>
          </a:xfrm>
          <a:prstGeom prst="rect">
            <a:avLst/>
          </a:prstGeom>
        </p:spPr>
      </p:pic>
      <p:pic>
        <p:nvPicPr>
          <p:cNvPr id="4" name="Imagem 3" descr="Mulher segurando guarda-chuva laranja&#10;&#10;O conteúdo gerado por IA pode estar incorreto.">
            <a:extLst>
              <a:ext uri="{FF2B5EF4-FFF2-40B4-BE49-F238E27FC236}">
                <a16:creationId xmlns:a16="http://schemas.microsoft.com/office/drawing/2014/main" id="{D5BCC732-4CFE-2DAB-1772-2117045C01F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5616" y="518984"/>
            <a:ext cx="5818733" cy="5782962"/>
          </a:xfrm>
          <a:prstGeom prst="rect">
            <a:avLst/>
          </a:prstGeom>
        </p:spPr>
      </p:pic>
    </p:spTree>
    <p:extLst>
      <p:ext uri="{BB962C8B-B14F-4D97-AF65-F5344CB8AC3E}">
        <p14:creationId xmlns:p14="http://schemas.microsoft.com/office/powerpoint/2010/main" val="42138549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Box 5">
            <a:extLst>
              <a:ext uri="{FF2B5EF4-FFF2-40B4-BE49-F238E27FC236}">
                <a16:creationId xmlns:a16="http://schemas.microsoft.com/office/drawing/2014/main" id="{357081C4-E1B7-7DBE-4240-7F76372687B2}"/>
              </a:ext>
            </a:extLst>
          </p:cNvPr>
          <p:cNvSpPr txBox="1"/>
          <p:nvPr/>
        </p:nvSpPr>
        <p:spPr>
          <a:xfrm>
            <a:off x="538533" y="2622185"/>
            <a:ext cx="3541632" cy="4018792"/>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9A500A"/>
                </a:solidFill>
                <a:effectLst/>
                <a:uLnTx/>
                <a:uFillTx/>
                <a:latin typeface="DM Sans" pitchFamily="2" charset="0"/>
                <a:cs typeface="Arial"/>
                <a:sym typeface="Arial"/>
              </a:rPr>
              <a:t>What if nature could speak directly to your skin?</a:t>
            </a:r>
            <a:b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br>
            <a:b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Exosome science says yes. The skin is a living network of cells, constantly communicating through microscopic messengers called exosomes Aging, at its core, is a communication breakdown. When cells stop talking, skin begins to age. But this dialogue can be restored.</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the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Exssence</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line captures the quintessence of nature to resume skin cells communication. Carefully sourced from organic natural origins, plant-derived exosomes are preserved at full</a:t>
            </a:r>
          </a:p>
        </p:txBody>
      </p:sp>
      <p:sp>
        <p:nvSpPr>
          <p:cNvPr id="13" name="TextBox 7">
            <a:extLst>
              <a:ext uri="{FF2B5EF4-FFF2-40B4-BE49-F238E27FC236}">
                <a16:creationId xmlns:a16="http://schemas.microsoft.com/office/drawing/2014/main" id="{2BB535FF-EC83-B060-2618-38B5983D0A09}"/>
              </a:ext>
            </a:extLst>
          </p:cNvPr>
          <p:cNvSpPr txBox="1"/>
          <p:nvPr/>
        </p:nvSpPr>
        <p:spPr>
          <a:xfrm>
            <a:off x="4269821" y="3264108"/>
            <a:ext cx="3266583" cy="249273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potency through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sustainable patented extraction process. Like perfectly crafted puzzle pieces, they integrate harmoniously with your skin's own communication system, reactivating the cellular communication and supporting natural regeneration.</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The result? Skin that glows with vitality, sculpted and youthful. The pinnacle of natural skincare science.</a:t>
            </a:r>
          </a:p>
        </p:txBody>
      </p:sp>
      <p:pic>
        <p:nvPicPr>
          <p:cNvPr id="5" name="Gráfico 4">
            <a:extLst>
              <a:ext uri="{FF2B5EF4-FFF2-40B4-BE49-F238E27FC236}">
                <a16:creationId xmlns:a16="http://schemas.microsoft.com/office/drawing/2014/main" id="{3AA5895D-76EB-4801-2A71-4B7FFEA5DA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7560" y="537442"/>
            <a:ext cx="4945039" cy="742916"/>
          </a:xfrm>
          <a:prstGeom prst="rect">
            <a:avLst/>
          </a:prstGeom>
        </p:spPr>
      </p:pic>
      <p:pic>
        <p:nvPicPr>
          <p:cNvPr id="8" name="Imagem 7" descr="Mulher segurando guarda-chuva laranja&#10;&#10;O conteúdo gerado por IA pode estar incorreto.">
            <a:extLst>
              <a:ext uri="{FF2B5EF4-FFF2-40B4-BE49-F238E27FC236}">
                <a16:creationId xmlns:a16="http://schemas.microsoft.com/office/drawing/2014/main" id="{299DAE58-81DB-555E-902E-956315F1672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31271" y="411524"/>
            <a:ext cx="5343168" cy="5798475"/>
          </a:xfrm>
          <a:prstGeom prst="rect">
            <a:avLst/>
          </a:prstGeom>
        </p:spPr>
      </p:pic>
    </p:spTree>
    <p:extLst>
      <p:ext uri="{BB962C8B-B14F-4D97-AF65-F5344CB8AC3E}">
        <p14:creationId xmlns:p14="http://schemas.microsoft.com/office/powerpoint/2010/main" val="914320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78664939-AB42-4561-FB88-E97B39C567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Imagem 5">
            <a:extLst>
              <a:ext uri="{FF2B5EF4-FFF2-40B4-BE49-F238E27FC236}">
                <a16:creationId xmlns:a16="http://schemas.microsoft.com/office/drawing/2014/main" id="{D51266EB-FEB7-2123-9CC2-223A726B59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455178" y="1169233"/>
            <a:ext cx="3176462" cy="4283763"/>
          </a:xfrm>
          <a:prstGeom prst="rect">
            <a:avLst/>
          </a:prstGeom>
        </p:spPr>
      </p:pic>
      <p:pic>
        <p:nvPicPr>
          <p:cNvPr id="8" name="Imagem 7">
            <a:extLst>
              <a:ext uri="{FF2B5EF4-FFF2-40B4-BE49-F238E27FC236}">
                <a16:creationId xmlns:a16="http://schemas.microsoft.com/office/drawing/2014/main" id="{58026CEA-1B22-5ACA-CA1F-B1EF0F9EB1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5046" y="1536215"/>
            <a:ext cx="2795223" cy="3976742"/>
          </a:xfrm>
          <a:prstGeom prst="rect">
            <a:avLst/>
          </a:prstGeom>
        </p:spPr>
      </p:pic>
      <p:pic>
        <p:nvPicPr>
          <p:cNvPr id="9" name="Gráfico 8">
            <a:extLst>
              <a:ext uri="{FF2B5EF4-FFF2-40B4-BE49-F238E27FC236}">
                <a16:creationId xmlns:a16="http://schemas.microsoft.com/office/drawing/2014/main" id="{D4AB7A8B-22AD-7E19-1EA0-18C12A64C5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pic>
        <p:nvPicPr>
          <p:cNvPr id="12" name="Imagem 11" descr="Uma imagem contendo xícara, café, produtos de higiene pessoal, mesa&#10;&#10;O conteúdo gerado por IA pode estar incorreto.">
            <a:extLst>
              <a:ext uri="{FF2B5EF4-FFF2-40B4-BE49-F238E27FC236}">
                <a16:creationId xmlns:a16="http://schemas.microsoft.com/office/drawing/2014/main" id="{C46F45F9-01A3-534B-3F53-FDF4CBC3277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08136" y="1939126"/>
            <a:ext cx="2860340" cy="3813786"/>
          </a:xfrm>
          <a:prstGeom prst="rect">
            <a:avLst/>
          </a:prstGeom>
        </p:spPr>
      </p:pic>
    </p:spTree>
    <p:extLst>
      <p:ext uri="{BB962C8B-B14F-4D97-AF65-F5344CB8AC3E}">
        <p14:creationId xmlns:p14="http://schemas.microsoft.com/office/powerpoint/2010/main" val="4287731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4E61E8B-F0AE-C4BA-23CB-3C721E7C4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852131"/>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98.47%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014050"/>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Gráfico 4">
            <a:extLst>
              <a:ext uri="{FF2B5EF4-FFF2-40B4-BE49-F238E27FC236}">
                <a16:creationId xmlns:a16="http://schemas.microsoft.com/office/drawing/2014/main" id="{819A3DD7-C64B-23EB-EC88-1D19C71D27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7560" y="537442"/>
            <a:ext cx="4945039" cy="742916"/>
          </a:xfrm>
          <a:prstGeom prst="rect">
            <a:avLst/>
          </a:prstGeom>
        </p:spPr>
      </p:pic>
      <p:pic>
        <p:nvPicPr>
          <p:cNvPr id="6" name="Imagem 5" descr="Uma imagem contendo xícara, café, produtos de higiene pessoal, mesa&#10;&#10;O conteúdo gerado por IA pode estar incorreto.">
            <a:extLst>
              <a:ext uri="{FF2B5EF4-FFF2-40B4-BE49-F238E27FC236}">
                <a16:creationId xmlns:a16="http://schemas.microsoft.com/office/drawing/2014/main" id="{CBEBF24D-88F2-1DCB-CAAE-3B8BDC5137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AD6222EB-BE4F-7814-D12F-3D18CA5464CF}"/>
              </a:ext>
            </a:extLst>
          </p:cNvPr>
          <p:cNvSpPr txBox="1"/>
          <p:nvPr/>
        </p:nvSpPr>
        <p:spPr>
          <a:xfrm>
            <a:off x="523543" y="3446982"/>
            <a:ext cx="3923766" cy="204389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A sensorially rich, nutritive skincare cream that melts effortlessly into the skin for a soft, velvety finish. Infused with EXOVIVE™ LIFT, a powerful exosome complex and with a blend of HYA-ACT</a:t>
            </a:r>
            <a:r>
              <a:rPr kumimoji="0" lang="en-US" sz="1200" b="0" i="0" u="none" strike="noStrike" kern="0" cap="none" spc="0" normalizeH="0" baseline="30000" noProof="0">
                <a:ln>
                  <a:noFill/>
                </a:ln>
                <a:solidFill>
                  <a:srgbClr val="9A500A"/>
                </a:solidFill>
                <a:effectLst/>
                <a:uLnTx/>
                <a:uFillTx/>
                <a:latin typeface="DM Sans" pitchFamily="2" charset="0"/>
                <a:cs typeface="Arial"/>
                <a:sym typeface="Arial"/>
              </a:rPr>
              <a:t>TM</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XS, STIMU-TEX® AS and Niacinamide PC to protect the skin. It visibly enhances skin elasticity and firmness. This luxurious formula delivers both indulgent texture and transformative results for a radiant and smoothed complexion.</a:t>
            </a:r>
          </a:p>
        </p:txBody>
      </p:sp>
    </p:spTree>
    <p:extLst>
      <p:ext uri="{BB962C8B-B14F-4D97-AF65-F5344CB8AC3E}">
        <p14:creationId xmlns:p14="http://schemas.microsoft.com/office/powerpoint/2010/main" val="42472860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DEFEFF6-F7F7-C803-22C0-E1898FDD39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8" name="Gráfico 7">
            <a:extLst>
              <a:ext uri="{FF2B5EF4-FFF2-40B4-BE49-F238E27FC236}">
                <a16:creationId xmlns:a16="http://schemas.microsoft.com/office/drawing/2014/main" id="{2A997877-53B5-5B85-31D2-302DE69CFA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7560" y="537442"/>
            <a:ext cx="4945039" cy="742916"/>
          </a:xfrm>
          <a:prstGeom prst="rect">
            <a:avLst/>
          </a:prstGeom>
        </p:spPr>
      </p:pic>
      <p:pic>
        <p:nvPicPr>
          <p:cNvPr id="9" name="Imagem 8" descr="Uma imagem contendo xícara, café, produtos de higiene pessoal, mesa&#10;&#10;O conteúdo gerado por IA pode estar incorreto.">
            <a:extLst>
              <a:ext uri="{FF2B5EF4-FFF2-40B4-BE49-F238E27FC236}">
                <a16:creationId xmlns:a16="http://schemas.microsoft.com/office/drawing/2014/main" id="{A39172A2-CE28-4ADC-DE8F-F28D08CA82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D86E77E5-4539-494B-47D3-BFFAC392744A}"/>
              </a:ext>
            </a:extLst>
          </p:cNvPr>
          <p:cNvSpPr txBox="1"/>
          <p:nvPr/>
        </p:nvSpPr>
        <p:spPr>
          <a:xfrm>
            <a:off x="523540" y="4205206"/>
            <a:ext cx="4331924" cy="186974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Niacinamide PC (3%)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POLYGLYCERYL-6 DISTEARATE, CANDELILLA/JOJOBA/RICE BRAN POLYGLYCERYL-3 ESTERS, JOJOBA ESTERS,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ARGAN OIL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STIMU-TEX® AS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POTATO STARCH MODIFIED, ACACIA DECURRENS FLOWER CERA,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Mixed Tocopherols 95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HYA-ACT™ XS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CAPRYLYL GLYCOL, GLYCERYL CAPRYLATE/CAPRATE, CETYL HYDROXYETHYLCELLULOSE,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GLYCERIN, POLYGLYCERIN-3, CITRIC ACID, HELIANTHUS ANNUUS SEED CERA</a:t>
            </a:r>
          </a:p>
        </p:txBody>
      </p:sp>
      <p:sp>
        <p:nvSpPr>
          <p:cNvPr id="5" name="TextBox 11">
            <a:extLst>
              <a:ext uri="{FF2B5EF4-FFF2-40B4-BE49-F238E27FC236}">
                <a16:creationId xmlns:a16="http://schemas.microsoft.com/office/drawing/2014/main" id="{56E18DDF-14BA-5EEC-A5FA-B550835567FA}"/>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SK-E-102649-23</a:t>
            </a:r>
          </a:p>
        </p:txBody>
      </p:sp>
    </p:spTree>
    <p:extLst>
      <p:ext uri="{BB962C8B-B14F-4D97-AF65-F5344CB8AC3E}">
        <p14:creationId xmlns:p14="http://schemas.microsoft.com/office/powerpoint/2010/main" val="3365721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4587F16-7805-7B23-2180-034FF550DE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650686"/>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99,56%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543A89F5-53EC-8E06-7866-D3DDD96482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5" name="Gráfico 4">
            <a:extLst>
              <a:ext uri="{FF2B5EF4-FFF2-40B4-BE49-F238E27FC236}">
                <a16:creationId xmlns:a16="http://schemas.microsoft.com/office/drawing/2014/main" id="{FC8AD3F6-2FCA-872F-94F7-28DFF1A079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152C1BD6-A456-F689-9FE8-654149E2542F}"/>
              </a:ext>
            </a:extLst>
          </p:cNvPr>
          <p:cNvSpPr txBox="1"/>
          <p:nvPr/>
        </p:nvSpPr>
        <p:spPr>
          <a:xfrm>
            <a:off x="523543" y="38180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spTree>
    <p:extLst>
      <p:ext uri="{BB962C8B-B14F-4D97-AF65-F5344CB8AC3E}">
        <p14:creationId xmlns:p14="http://schemas.microsoft.com/office/powerpoint/2010/main" val="22089459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9FA9107-963C-0D3D-DD47-7D15611008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SK-E-102856-31</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58690E66-54F5-F32E-EBEA-ACBC312EAC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6" name="Gráfico 5">
            <a:extLst>
              <a:ext uri="{FF2B5EF4-FFF2-40B4-BE49-F238E27FC236}">
                <a16:creationId xmlns:a16="http://schemas.microsoft.com/office/drawing/2014/main" id="{DA5004BC-73D7-968C-53BB-0138279A00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sp>
        <p:nvSpPr>
          <p:cNvPr id="8" name="TextBox 11">
            <a:extLst>
              <a:ext uri="{FF2B5EF4-FFF2-40B4-BE49-F238E27FC236}">
                <a16:creationId xmlns:a16="http://schemas.microsoft.com/office/drawing/2014/main" id="{055E8F7C-ACB9-7F08-C85F-7A76DD4ECEE4}"/>
              </a:ext>
            </a:extLst>
          </p:cNvPr>
          <p:cNvSpPr txBox="1"/>
          <p:nvPr/>
        </p:nvSpPr>
        <p:spPr>
          <a:xfrm>
            <a:off x="523540" y="4205206"/>
            <a:ext cx="3929588" cy="138499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SYN®-COLL CB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ETERWELL™ YOUTH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IRON TITANIUM OXIDE, SILICA, CI 77891, TIN OXIDE</a:t>
            </a:r>
            <a:endParaRPr kumimoji="0" lang="en-US" sz="1200" b="0" i="0" u="none" strike="noStrike" kern="0" cap="none" spc="0" normalizeH="0" baseline="0" noProof="0">
              <a:ln>
                <a:noFill/>
              </a:ln>
              <a:solidFill>
                <a:srgbClr val="9A500A"/>
              </a:solidFill>
              <a:effectLst/>
              <a:uLnTx/>
              <a:uFillTx/>
              <a:latin typeface="DM Sans" pitchFamily="2" charset="0"/>
              <a:cs typeface="Arial"/>
              <a:sym typeface="Arial"/>
            </a:endParaRPr>
          </a:p>
        </p:txBody>
      </p:sp>
    </p:spTree>
    <p:extLst>
      <p:ext uri="{BB962C8B-B14F-4D97-AF65-F5344CB8AC3E}">
        <p14:creationId xmlns:p14="http://schemas.microsoft.com/office/powerpoint/2010/main" val="8819946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78C968F-6E1C-25E4-0DD9-8AF6686693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1255F078-3ADC-B438-DF55-EE252D5C6C4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5" name="Gráfico 4">
            <a:extLst>
              <a:ext uri="{FF2B5EF4-FFF2-40B4-BE49-F238E27FC236}">
                <a16:creationId xmlns:a16="http://schemas.microsoft.com/office/drawing/2014/main" id="{87A56206-6A18-009E-D8A4-6AD312AE0F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6C0638FB-6CCD-FDF4-918A-C5979535D78F}"/>
              </a:ext>
            </a:extLst>
          </p:cNvPr>
          <p:cNvSpPr txBox="1"/>
          <p:nvPr/>
        </p:nvSpPr>
        <p:spPr>
          <a:xfrm>
            <a:off x="523542" y="3818031"/>
            <a:ext cx="5039057" cy="182588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spTree>
    <p:extLst>
      <p:ext uri="{BB962C8B-B14F-4D97-AF65-F5344CB8AC3E}">
        <p14:creationId xmlns:p14="http://schemas.microsoft.com/office/powerpoint/2010/main" val="2959972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74D5112B-D4F7-C85D-5513-109008B8A5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EC62F707-BFAD-B277-DFD9-45A71C5B465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6" name="Gráfico 5">
            <a:extLst>
              <a:ext uri="{FF2B5EF4-FFF2-40B4-BE49-F238E27FC236}">
                <a16:creationId xmlns:a16="http://schemas.microsoft.com/office/drawing/2014/main" id="{DA2F8D93-D24F-5349-C96B-CFFB15477D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sp>
        <p:nvSpPr>
          <p:cNvPr id="8" name="TextBox 8">
            <a:extLst>
              <a:ext uri="{FF2B5EF4-FFF2-40B4-BE49-F238E27FC236}">
                <a16:creationId xmlns:a16="http://schemas.microsoft.com/office/drawing/2014/main" id="{47CA898C-97C2-C38B-8BE1-C8A4C152D3AF}"/>
              </a:ext>
            </a:extLst>
          </p:cNvPr>
          <p:cNvSpPr txBox="1"/>
          <p:nvPr/>
        </p:nvSpPr>
        <p:spPr>
          <a:xfrm>
            <a:off x="523540" y="4202495"/>
            <a:ext cx="4194764"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DICAPRYLYL CARBONATE,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DHHB (6%)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EHT (5%)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PARSOL® Shield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PEPHA®-CTIVE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REGU®-AGE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POLYGLYCERYL-10 STEARATE,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VALVANCE® </a:t>
            </a:r>
            <a:r>
              <a:rPr kumimoji="0" lang="en-US" sz="1050" b="1" i="1" u="none" strike="noStrike" kern="0" cap="none" spc="0" normalizeH="0" baseline="0" noProof="0">
                <a:ln>
                  <a:noFill/>
                </a:ln>
                <a:solidFill>
                  <a:srgbClr val="9A500A"/>
                </a:solidFill>
                <a:effectLst/>
                <a:uLnTx/>
                <a:uFillTx/>
                <a:latin typeface="DM Sans" pitchFamily="2" charset="0"/>
                <a:cs typeface="Arial"/>
                <a:sym typeface="Arial"/>
              </a:rPr>
              <a:t>Touch</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210 (1%)</a:t>
            </a:r>
            <a:r>
              <a:rPr kumimoji="0" lang="en-US" sz="105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CI 77491, TOCOPHEROL</a:t>
            </a:r>
          </a:p>
        </p:txBody>
      </p:sp>
      <p:sp>
        <p:nvSpPr>
          <p:cNvPr id="9" name="TextBox 11">
            <a:extLst>
              <a:ext uri="{FF2B5EF4-FFF2-40B4-BE49-F238E27FC236}">
                <a16:creationId xmlns:a16="http://schemas.microsoft.com/office/drawing/2014/main" id="{02C2A8A1-9563-A624-16BF-9EA500D3FE76}"/>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SK-E-102807-14</a:t>
            </a:r>
          </a:p>
        </p:txBody>
      </p:sp>
    </p:spTree>
    <p:extLst>
      <p:ext uri="{BB962C8B-B14F-4D97-AF65-F5344CB8AC3E}">
        <p14:creationId xmlns:p14="http://schemas.microsoft.com/office/powerpoint/2010/main" val="4271692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D2CE-B714-6C24-9E02-9EE2A83DAC8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00DF340E-85E9-D733-A1A2-8031064102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E0823FBF-5121-379D-CBD3-07D244C6DB1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CEC070FB-ADB2-9B5C-6A96-DE2CE495A8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2" name="Imagem 3">
            <a:extLst>
              <a:ext uri="{FF2B5EF4-FFF2-40B4-BE49-F238E27FC236}">
                <a16:creationId xmlns:a16="http://schemas.microsoft.com/office/drawing/2014/main" id="{94BBF30D-58F8-40AB-65C3-977FC06D29C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7270A861-B675-2229-DA0A-3DB89732D5A7}"/>
              </a:ext>
            </a:extLst>
          </p:cNvPr>
          <p:cNvPicPr>
            <a:picLocks noChangeAspect="1"/>
          </p:cNvPicPr>
          <p:nvPr/>
        </p:nvPicPr>
        <p:blipFill>
          <a:blip r:embed="rId8"/>
          <a:stretch>
            <a:fillRect/>
          </a:stretch>
        </p:blipFill>
        <p:spPr>
          <a:xfrm>
            <a:off x="6003889" y="-779476"/>
            <a:ext cx="8152545" cy="8152545"/>
          </a:xfrm>
          <a:prstGeom prst="ellipse">
            <a:avLst/>
          </a:prstGeom>
        </p:spPr>
      </p:pic>
      <p:sp>
        <p:nvSpPr>
          <p:cNvPr id="30" name="TextBox 5">
            <a:extLst>
              <a:ext uri="{FF2B5EF4-FFF2-40B4-BE49-F238E27FC236}">
                <a16:creationId xmlns:a16="http://schemas.microsoft.com/office/drawing/2014/main" id="{1AD5367F-4174-FC56-317D-F9745C43B618}"/>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dirty="0">
                <a:ln>
                  <a:noFill/>
                </a:ln>
                <a:solidFill>
                  <a:srgbClr val="9A500A"/>
                </a:solidFill>
                <a:effectLst/>
                <a:uLnTx/>
                <a:uFillTx/>
                <a:latin typeface="DM Sans" pitchFamily="2" charset="0"/>
                <a:cs typeface="Arial"/>
                <a:sym typeface="Arial"/>
              </a:rPr>
              <a:t>EXOVIVE™ LIFT</a:t>
            </a:r>
          </a:p>
        </p:txBody>
      </p:sp>
      <p:sp>
        <p:nvSpPr>
          <p:cNvPr id="3" name="TextBox 8">
            <a:extLst>
              <a:ext uri="{FF2B5EF4-FFF2-40B4-BE49-F238E27FC236}">
                <a16:creationId xmlns:a16="http://schemas.microsoft.com/office/drawing/2014/main" id="{9D8F3A3C-7195-AC26-86A6-22192623AD75}"/>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code of renewal.</a:t>
            </a:r>
          </a:p>
        </p:txBody>
      </p:sp>
      <p:pic>
        <p:nvPicPr>
          <p:cNvPr id="11" name="Picture 10">
            <a:extLst>
              <a:ext uri="{FF2B5EF4-FFF2-40B4-BE49-F238E27FC236}">
                <a16:creationId xmlns:a16="http://schemas.microsoft.com/office/drawing/2014/main" id="{F6D2E585-7A50-415E-77BA-1D3152B087B3}"/>
              </a:ext>
            </a:extLst>
          </p:cNvPr>
          <p:cNvPicPr>
            <a:picLocks noChangeAspect="1"/>
          </p:cNvPicPr>
          <p:nvPr/>
        </p:nvPicPr>
        <p:blipFill>
          <a:blip r:embed="rId9"/>
          <a:stretch>
            <a:fillRect/>
          </a:stretch>
        </p:blipFill>
        <p:spPr>
          <a:xfrm>
            <a:off x="523540" y="375014"/>
            <a:ext cx="4515480" cy="981212"/>
          </a:xfrm>
          <a:prstGeom prst="rect">
            <a:avLst/>
          </a:prstGeom>
        </p:spPr>
      </p:pic>
      <p:sp>
        <p:nvSpPr>
          <p:cNvPr id="12" name="ZoneTexte 6">
            <a:extLst>
              <a:ext uri="{FF2B5EF4-FFF2-40B4-BE49-F238E27FC236}">
                <a16:creationId xmlns:a16="http://schemas.microsoft.com/office/drawing/2014/main" id="{2E6331C0-AEF2-924B-F439-1038E4145084}"/>
              </a:ext>
            </a:extLst>
          </p:cNvPr>
          <p:cNvSpPr txBox="1"/>
          <p:nvPr/>
        </p:nvSpPr>
        <p:spPr>
          <a:xfrm>
            <a:off x="400092" y="3559290"/>
            <a:ext cx="4436313" cy="584775"/>
          </a:xfrm>
          <a:prstGeom prst="rect">
            <a:avLst/>
          </a:prstGeom>
          <a:noFill/>
        </p:spPr>
        <p:txBody>
          <a:bodyPr wrap="square" rtlCol="0">
            <a:spAutoFit/>
          </a:bodyPr>
          <a:lstStyle/>
          <a:p>
            <a:r>
              <a:rPr lang="en-US" sz="1600" i="1" kern="0" noProof="0" dirty="0">
                <a:solidFill>
                  <a:srgbClr val="9A500A"/>
                </a:solidFill>
                <a:latin typeface="DM Sans" pitchFamily="2" charset="0"/>
                <a:cs typeface="Arial"/>
              </a:rPr>
              <a:t>Premium olfactive experience.</a:t>
            </a:r>
            <a:br>
              <a:rPr lang="en-US" sz="1600" i="1" kern="0" noProof="0" dirty="0">
                <a:solidFill>
                  <a:srgbClr val="9A500A"/>
                </a:solidFill>
                <a:latin typeface="DM Sans" pitchFamily="2" charset="0"/>
                <a:cs typeface="Arial"/>
              </a:rPr>
            </a:br>
            <a:r>
              <a:rPr lang="en-US" sz="1600" i="1" kern="0" noProof="0" dirty="0">
                <a:solidFill>
                  <a:srgbClr val="9A500A"/>
                </a:solidFill>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C857AC57-3097-810A-6AE8-6E445114FF5C}"/>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noProof="0" dirty="0">
                <a:solidFill>
                  <a:srgbClr val="9A500A"/>
                </a:solidFill>
                <a:latin typeface="DM Sans"/>
                <a:cs typeface="Arial"/>
              </a:rPr>
              <a:t>PINK BLOSSOM P02R418 </a:t>
            </a:r>
            <a:endParaRPr lang="en-US" sz="2000" noProof="0" dirty="0"/>
          </a:p>
        </p:txBody>
      </p:sp>
      <p:sp>
        <p:nvSpPr>
          <p:cNvPr id="14" name="ZoneTexte 12">
            <a:extLst>
              <a:ext uri="{FF2B5EF4-FFF2-40B4-BE49-F238E27FC236}">
                <a16:creationId xmlns:a16="http://schemas.microsoft.com/office/drawing/2014/main" id="{CA0AE31E-E8EC-0189-1FD2-A542884ADD6A}"/>
              </a:ext>
            </a:extLst>
          </p:cNvPr>
          <p:cNvSpPr txBox="1"/>
          <p:nvPr/>
        </p:nvSpPr>
        <p:spPr>
          <a:xfrm>
            <a:off x="400092" y="4194058"/>
            <a:ext cx="4954200" cy="677108"/>
          </a:xfrm>
          <a:prstGeom prst="rect">
            <a:avLst/>
          </a:prstGeom>
          <a:noFill/>
        </p:spPr>
        <p:txBody>
          <a:bodyPr wrap="square">
            <a:spAutoFit/>
          </a:bodyPr>
          <a:lstStyle/>
          <a:p>
            <a:r>
              <a:rPr lang="en-US" sz="1200" kern="0" noProof="0" dirty="0">
                <a:solidFill>
                  <a:srgbClr val="9A500A"/>
                </a:solidFill>
                <a:latin typeface="DM Sans" pitchFamily="2" charset="0"/>
                <a:cs typeface="Arial"/>
              </a:rPr>
              <a:t>Floral notes are giving </a:t>
            </a:r>
            <a:r>
              <a:rPr lang="en-US" sz="1200" b="1" kern="0" noProof="0" dirty="0">
                <a:solidFill>
                  <a:srgbClr val="9A500A"/>
                </a:solidFill>
                <a:latin typeface="DM Sans" pitchFamily="2" charset="0"/>
                <a:cs typeface="Arial"/>
              </a:rPr>
              <a:t>vibrancy &amp; elegance to the fragrance</a:t>
            </a:r>
            <a:r>
              <a:rPr lang="en-US" sz="1200" kern="0" noProof="0" dirty="0">
                <a:solidFill>
                  <a:srgbClr val="9A500A"/>
                </a:solidFill>
                <a:latin typeface="DM Sans" pitchFamily="2" charset="0"/>
                <a:cs typeface="Arial"/>
              </a:rPr>
              <a:t>, while </a:t>
            </a:r>
            <a:r>
              <a:rPr lang="en-US" sz="1400" b="1" kern="0" noProof="0" dirty="0">
                <a:solidFill>
                  <a:srgbClr val="9A500A"/>
                </a:solidFill>
                <a:latin typeface="DM Sans" pitchFamily="2" charset="0"/>
                <a:cs typeface="Arial"/>
              </a:rPr>
              <a:t>AMBROX®</a:t>
            </a:r>
            <a:r>
              <a:rPr lang="en-US" sz="1200" kern="0" noProof="0" dirty="0">
                <a:solidFill>
                  <a:srgbClr val="9A500A"/>
                </a:solidFill>
                <a:latin typeface="DM Sans" pitchFamily="2" charset="0"/>
                <a:cs typeface="Arial"/>
              </a:rPr>
              <a:t> captive with unparalleled depth, exudes a </a:t>
            </a:r>
            <a:r>
              <a:rPr lang="en-US" sz="1200" b="1" kern="0" noProof="0" dirty="0">
                <a:solidFill>
                  <a:srgbClr val="9A500A"/>
                </a:solidFill>
                <a:latin typeface="DM Sans" pitchFamily="2" charset="0"/>
                <a:cs typeface="Arial"/>
              </a:rPr>
              <a:t>timeless natural sensuality.</a:t>
            </a:r>
            <a:r>
              <a:rPr lang="en-US" sz="1200" kern="0" noProof="0" dirty="0">
                <a:solidFill>
                  <a:srgbClr val="9A500A"/>
                </a:solidFill>
                <a:latin typeface="DM Sans" pitchFamily="2" charset="0"/>
                <a:cs typeface="Arial"/>
              </a:rPr>
              <a:t> </a:t>
            </a:r>
          </a:p>
        </p:txBody>
      </p:sp>
      <p:sp>
        <p:nvSpPr>
          <p:cNvPr id="15" name="ZoneTexte 14">
            <a:extLst>
              <a:ext uri="{FF2B5EF4-FFF2-40B4-BE49-F238E27FC236}">
                <a16:creationId xmlns:a16="http://schemas.microsoft.com/office/drawing/2014/main" id="{C80A4FE4-8056-DAFF-EDB5-8623E255056E}"/>
              </a:ext>
            </a:extLst>
          </p:cNvPr>
          <p:cNvSpPr txBox="1"/>
          <p:nvPr/>
        </p:nvSpPr>
        <p:spPr>
          <a:xfrm>
            <a:off x="400092" y="4964242"/>
            <a:ext cx="4163836" cy="492443"/>
          </a:xfrm>
          <a:prstGeom prst="rect">
            <a:avLst/>
          </a:prstGeom>
          <a:noFill/>
        </p:spPr>
        <p:txBody>
          <a:bodyPr wrap="square">
            <a:spAutoFit/>
          </a:bodyPr>
          <a:lstStyle/>
          <a:p>
            <a:r>
              <a:rPr lang="en-US" sz="1200" kern="0" noProof="0" dirty="0">
                <a:solidFill>
                  <a:srgbClr val="9A500A"/>
                </a:solidFill>
                <a:latin typeface="DM Sans" pitchFamily="2" charset="0"/>
                <a:cs typeface="Arial"/>
              </a:rPr>
              <a:t>powered with </a:t>
            </a:r>
            <a:r>
              <a:rPr lang="en-US" sz="1400" kern="0" noProof="0" dirty="0" err="1">
                <a:solidFill>
                  <a:srgbClr val="9A500A"/>
                </a:solidFill>
                <a:latin typeface="DM Sans" pitchFamily="2" charset="0"/>
                <a:cs typeface="Arial"/>
              </a:rPr>
              <a:t>emoti</a:t>
            </a:r>
            <a:r>
              <a:rPr lang="en-US" sz="1400" b="1" kern="0" noProof="0" dirty="0" err="1">
                <a:solidFill>
                  <a:srgbClr val="9A500A"/>
                </a:solidFill>
                <a:latin typeface="DM Sans" pitchFamily="2" charset="0"/>
                <a:cs typeface="Arial"/>
              </a:rPr>
              <a:t>boost</a:t>
            </a:r>
            <a:r>
              <a:rPr lang="en-US" sz="1400" b="1" kern="0" noProof="0" dirty="0">
                <a:solidFill>
                  <a:srgbClr val="9A500A"/>
                </a:solidFill>
                <a:latin typeface="DM Sans" pitchFamily="2" charset="0"/>
                <a:cs typeface="Arial"/>
              </a:rPr>
              <a:t>®</a:t>
            </a:r>
            <a:r>
              <a:rPr lang="en-US" sz="1200" kern="0" noProof="0" dirty="0">
                <a:solidFill>
                  <a:srgbClr val="9A500A"/>
                </a:solidFill>
                <a:latin typeface="DM Sans" pitchFamily="2" charset="0"/>
                <a:cs typeface="Arial"/>
              </a:rPr>
              <a:t> accord, </a:t>
            </a:r>
            <a:r>
              <a:rPr lang="en-US" sz="1200" b="1" kern="0" noProof="0" dirty="0" err="1">
                <a:solidFill>
                  <a:srgbClr val="9A500A"/>
                </a:solidFill>
                <a:latin typeface="DM Sans" pitchFamily="2" charset="0"/>
                <a:cs typeface="Arial"/>
              </a:rPr>
              <a:t>neuroscientifically</a:t>
            </a:r>
            <a:r>
              <a:rPr lang="en-US" sz="1200" b="1" kern="0" noProof="0" dirty="0">
                <a:solidFill>
                  <a:srgbClr val="9A500A"/>
                </a:solidFill>
                <a:latin typeface="DM Sans" pitchFamily="2" charset="0"/>
                <a:cs typeface="Arial"/>
              </a:rPr>
              <a:t> proven</a:t>
            </a:r>
            <a:r>
              <a:rPr lang="en-US" sz="1200" kern="0" noProof="0" dirty="0">
                <a:solidFill>
                  <a:srgbClr val="9A500A"/>
                </a:solidFill>
                <a:latin typeface="DM Sans" pitchFamily="2" charset="0"/>
                <a:cs typeface="Arial"/>
              </a:rPr>
              <a:t> to make you </a:t>
            </a:r>
            <a:r>
              <a:rPr lang="en-US" sz="1200" b="1" kern="0" noProof="0" dirty="0">
                <a:solidFill>
                  <a:srgbClr val="9A500A"/>
                </a:solidFill>
                <a:latin typeface="DM Sans" pitchFamily="2" charset="0"/>
                <a:cs typeface="Arial"/>
              </a:rPr>
              <a:t>feel confident</a:t>
            </a:r>
            <a:r>
              <a:rPr lang="en-US" sz="1200" kern="0" noProof="0" dirty="0">
                <a:solidFill>
                  <a:srgbClr val="9A500A"/>
                </a:solidFill>
                <a:latin typeface="DM Sans" pitchFamily="2" charset="0"/>
                <a:cs typeface="Arial"/>
              </a:rPr>
              <a:t>.</a:t>
            </a:r>
          </a:p>
        </p:txBody>
      </p:sp>
      <p:sp>
        <p:nvSpPr>
          <p:cNvPr id="19" name="Triangle isocèle 17">
            <a:extLst>
              <a:ext uri="{FF2B5EF4-FFF2-40B4-BE49-F238E27FC236}">
                <a16:creationId xmlns:a16="http://schemas.microsoft.com/office/drawing/2014/main" id="{4A116C30-8BE9-BA77-15AC-F924A3443238}"/>
              </a:ext>
            </a:extLst>
          </p:cNvPr>
          <p:cNvSpPr/>
          <p:nvPr/>
        </p:nvSpPr>
        <p:spPr>
          <a:xfrm>
            <a:off x="400092" y="5853465"/>
            <a:ext cx="737515" cy="713070"/>
          </a:xfrm>
          <a:prstGeom prst="triangle">
            <a:avLst/>
          </a:prstGeom>
          <a:solidFill>
            <a:srgbClr val="E97132">
              <a:lumMod val="50000"/>
            </a:srgbClr>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9A85CF56-3AFF-A8B2-FE84-4CD32C6E6B2E}"/>
              </a:ext>
            </a:extLst>
          </p:cNvPr>
          <p:cNvSpPr txBox="1"/>
          <p:nvPr/>
        </p:nvSpPr>
        <p:spPr>
          <a:xfrm>
            <a:off x="1288952" y="5827871"/>
            <a:ext cx="3750068" cy="738664"/>
          </a:xfrm>
          <a:prstGeom prst="rect">
            <a:avLst/>
          </a:prstGeom>
          <a:noFill/>
        </p:spPr>
        <p:txBody>
          <a:bodyPr wrap="square">
            <a:spAutoFit/>
          </a:bodyPr>
          <a:lstStyle/>
          <a:p>
            <a:r>
              <a:rPr lang="en-US" sz="1400" kern="0" noProof="0" dirty="0">
                <a:solidFill>
                  <a:srgbClr val="9A500A"/>
                </a:solidFill>
                <a:latin typeface="DM Sans" pitchFamily="2" charset="0"/>
                <a:cs typeface="Arial"/>
              </a:rPr>
              <a:t>top: red fruits pear peach</a:t>
            </a:r>
          </a:p>
          <a:p>
            <a:r>
              <a:rPr lang="en-US" sz="1400" kern="0" noProof="0" dirty="0">
                <a:solidFill>
                  <a:srgbClr val="9A500A"/>
                </a:solidFill>
                <a:latin typeface="DM Sans" pitchFamily="2" charset="0"/>
                <a:cs typeface="Arial"/>
              </a:rPr>
              <a:t>mid: rose </a:t>
            </a:r>
            <a:r>
              <a:rPr lang="en-US" sz="1400" kern="0" noProof="0" dirty="0" err="1">
                <a:solidFill>
                  <a:srgbClr val="9A500A"/>
                </a:solidFill>
                <a:latin typeface="DM Sans" pitchFamily="2" charset="0"/>
                <a:cs typeface="Arial"/>
              </a:rPr>
              <a:t>muguet</a:t>
            </a:r>
            <a:r>
              <a:rPr lang="en-US" sz="1400" kern="0" noProof="0" dirty="0">
                <a:solidFill>
                  <a:srgbClr val="9A500A"/>
                </a:solidFill>
                <a:latin typeface="DM Sans" pitchFamily="2" charset="0"/>
                <a:cs typeface="Arial"/>
              </a:rPr>
              <a:t> violet</a:t>
            </a:r>
          </a:p>
          <a:p>
            <a:r>
              <a:rPr lang="en-US" sz="1400" kern="0" noProof="0" dirty="0">
                <a:solidFill>
                  <a:srgbClr val="9A500A"/>
                </a:solidFill>
                <a:latin typeface="DM Sans" pitchFamily="2" charset="0"/>
                <a:cs typeface="Arial"/>
              </a:rPr>
              <a:t>fond: musky vanilla powdery</a:t>
            </a:r>
          </a:p>
        </p:txBody>
      </p:sp>
      <p:pic>
        <p:nvPicPr>
          <p:cNvPr id="21" name="Picture 12">
            <a:extLst>
              <a:ext uri="{FF2B5EF4-FFF2-40B4-BE49-F238E27FC236}">
                <a16:creationId xmlns:a16="http://schemas.microsoft.com/office/drawing/2014/main" id="{52C9402D-AE0A-ECD2-A51F-E4062E237944}"/>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3725682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7463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384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7E16382-54A8-05F4-333C-220A2E7C7FA4}"/>
              </a:ext>
            </a:extLst>
          </p:cNvPr>
          <p:cNvSpPr txBox="1"/>
          <p:nvPr/>
        </p:nvSpPr>
        <p:spPr>
          <a:xfrm>
            <a:off x="285959" y="1862108"/>
            <a:ext cx="6114841" cy="215444"/>
          </a:xfrm>
          <a:prstGeom prst="rect">
            <a:avLst/>
          </a:prstGeom>
          <a:noFill/>
        </p:spPr>
        <p:txBody>
          <a:bodyPr wrap="square" lIns="0" tIns="0" rIns="0" bIns="0">
            <a:spAutoFit/>
          </a:bodyPr>
          <a:lstStyle/>
          <a:p>
            <a:pPr>
              <a:defRPr/>
            </a:pPr>
            <a:r>
              <a:rPr kumimoji="0" lang="en-US" sz="1400" b="1" i="0" u="none" strike="noStrike" kern="1200" cap="none" spc="0" normalizeH="0" baseline="0" noProof="0">
                <a:ln>
                  <a:noFill/>
                </a:ln>
                <a:effectLst/>
                <a:uLnTx/>
                <a:uFillTx/>
                <a:latin typeface="DM Sans" pitchFamily="2" charset="77"/>
                <a:ea typeface="+mn-ea"/>
                <a:cs typeface="+mn-cs"/>
              </a:rPr>
              <a:t>Scratch test: </a:t>
            </a:r>
            <a:r>
              <a:rPr kumimoji="0" lang="en-US" sz="1400" b="0" i="0" u="none" strike="noStrike" kern="1200" cap="none" spc="0" normalizeH="0" baseline="0" noProof="0">
                <a:ln>
                  <a:noFill/>
                </a:ln>
                <a:effectLst/>
                <a:uLnTx/>
                <a:uFillTx/>
                <a:latin typeface="DM Sans" pitchFamily="2" charset="77"/>
                <a:ea typeface="+mn-ea"/>
                <a:cs typeface="+mn-cs"/>
              </a:rPr>
              <a:t>Wound healing </a:t>
            </a:r>
            <a:r>
              <a:rPr kumimoji="0" lang="en-US" sz="1400" b="0" i="1" u="none" strike="noStrike" kern="1200" cap="none" spc="0" normalizeH="0" baseline="0" noProof="0">
                <a:ln>
                  <a:noFill/>
                </a:ln>
                <a:effectLst/>
                <a:uLnTx/>
                <a:uFillTx/>
                <a:latin typeface="DM Sans" pitchFamily="2" charset="77"/>
                <a:ea typeface="+mn-ea"/>
                <a:cs typeface="+mn-cs"/>
              </a:rPr>
              <a:t>in vitro </a:t>
            </a:r>
            <a:r>
              <a:rPr kumimoji="0" lang="en-US" sz="1400" b="0" i="0" u="none" strike="noStrike" kern="1200" cap="none" spc="0" normalizeH="0" baseline="0" noProof="0">
                <a:ln>
                  <a:noFill/>
                </a:ln>
                <a:effectLst/>
                <a:uLnTx/>
                <a:uFillTx/>
                <a:latin typeface="DM Sans" pitchFamily="2" charset="77"/>
                <a:ea typeface="+mn-ea"/>
                <a:cs typeface="+mn-cs"/>
              </a:rPr>
              <a:t>assay on Normal human fibroblasts</a:t>
            </a:r>
            <a:endParaRPr kumimoji="0" lang="en-CH" sz="1400" b="0" i="0" u="none" strike="noStrike" kern="1200" cap="none" spc="0" normalizeH="0" baseline="0" noProof="0">
              <a:ln>
                <a:noFill/>
              </a:ln>
              <a:effectLst/>
              <a:uLnTx/>
              <a:uFillTx/>
              <a:latin typeface="DM Sans"/>
              <a:ea typeface="+mn-ea"/>
              <a:cs typeface="+mn-cs"/>
            </a:endParaRPr>
          </a:p>
        </p:txBody>
      </p:sp>
      <p:pic>
        <p:nvPicPr>
          <p:cNvPr id="28" name="Graphic 27">
            <a:extLst>
              <a:ext uri="{FF2B5EF4-FFF2-40B4-BE49-F238E27FC236}">
                <a16:creationId xmlns:a16="http://schemas.microsoft.com/office/drawing/2014/main" id="{674B41FB-C5E3-91A1-258E-2AFC79A1DBE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7144709" y="2824857"/>
            <a:ext cx="4005030" cy="1858140"/>
          </a:xfrm>
          <a:prstGeom prst="rect">
            <a:avLst/>
          </a:prstGeom>
        </p:spPr>
      </p:pic>
      <p:sp>
        <p:nvSpPr>
          <p:cNvPr id="2" name="Slide Number Placeholder 1">
            <a:extLst>
              <a:ext uri="{FF2B5EF4-FFF2-40B4-BE49-F238E27FC236}">
                <a16:creationId xmlns:a16="http://schemas.microsoft.com/office/drawing/2014/main" id="{17C05949-CC2E-D591-ECAE-1545D6C001E9}"/>
              </a:ext>
            </a:extLst>
          </p:cNvPr>
          <p:cNvSpPr>
            <a:spLocks noGrp="1"/>
          </p:cNvSpPr>
          <p:nvPr>
            <p:ph type="sldNum" sz="quarter" idx="10"/>
          </p:nvPr>
        </p:nvSpPr>
        <p:spPr/>
        <p:txBody>
          <a:bodyPr/>
          <a:lstStyle/>
          <a:p>
            <a:fld id="{5BA3E189-2F3A-42E5-B572-3520703B6186}" type="slidenum">
              <a:rPr lang="en-GB" smtClean="0"/>
              <a:pPr/>
              <a:t>75</a:t>
            </a:fld>
            <a:endParaRPr lang="en-GB"/>
          </a:p>
        </p:txBody>
      </p:sp>
      <p:sp>
        <p:nvSpPr>
          <p:cNvPr id="10" name="Text Placeholder 9">
            <a:extLst>
              <a:ext uri="{FF2B5EF4-FFF2-40B4-BE49-F238E27FC236}">
                <a16:creationId xmlns:a16="http://schemas.microsoft.com/office/drawing/2014/main" id="{016D426C-F5B9-596E-0EF9-1F39486834C8}"/>
              </a:ext>
            </a:extLst>
          </p:cNvPr>
          <p:cNvSpPr>
            <a:spLocks noGrp="1"/>
          </p:cNvSpPr>
          <p:nvPr>
            <p:ph type="body" sz="quarter" idx="12"/>
          </p:nvPr>
        </p:nvSpPr>
        <p:spPr>
          <a:xfrm>
            <a:off x="302400" y="1260000"/>
            <a:ext cx="10515600" cy="461665"/>
          </a:xfrm>
        </p:spPr>
        <p:txBody>
          <a:bodyPr>
            <a:spAutoFit/>
          </a:bodyPr>
          <a:lstStyle/>
          <a:p>
            <a:r>
              <a:rPr lang="en-US" sz="1500"/>
              <a:t>Evidence on collagen assay and scratch test </a:t>
            </a: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blend of Apple, Mandarin and Papaya, unique combination of actives and miRNAs working together and increasing their potential benefits for enhanced biological activity</a:t>
            </a:r>
            <a:endParaRPr lang="en-US" sz="1500"/>
          </a:p>
        </p:txBody>
      </p:sp>
      <p:sp>
        <p:nvSpPr>
          <p:cNvPr id="11" name="Text Placeholder 10">
            <a:extLst>
              <a:ext uri="{FF2B5EF4-FFF2-40B4-BE49-F238E27FC236}">
                <a16:creationId xmlns:a16="http://schemas.microsoft.com/office/drawing/2014/main" id="{B38DCF19-F6D8-5E95-5834-D00C3706DE29}"/>
              </a:ext>
            </a:extLst>
          </p:cNvPr>
          <p:cNvSpPr>
            <a:spLocks noGrp="1"/>
          </p:cNvSpPr>
          <p:nvPr>
            <p:ph type="body" sz="quarter" idx="24"/>
          </p:nvPr>
        </p:nvSpPr>
        <p:spPr>
          <a:xfrm>
            <a:off x="6552278" y="6390012"/>
            <a:ext cx="3528001" cy="121588"/>
          </a:xfrm>
        </p:spPr>
        <p:txBody>
          <a:bodyPr/>
          <a:lstStyle/>
          <a:p>
            <a:r>
              <a:rPr lang="en-US"/>
              <a:t>Un-paired t-test *p&lt;0.05, **p&lt;0.001</a:t>
            </a:r>
          </a:p>
        </p:txBody>
      </p:sp>
      <p:sp>
        <p:nvSpPr>
          <p:cNvPr id="7" name="Title 6">
            <a:extLst>
              <a:ext uri="{FF2B5EF4-FFF2-40B4-BE49-F238E27FC236}">
                <a16:creationId xmlns:a16="http://schemas.microsoft.com/office/drawing/2014/main" id="{5C6D83F8-5D6F-EB77-DEAB-7EC62D76AC28}"/>
              </a:ext>
            </a:extLst>
          </p:cNvPr>
          <p:cNvSpPr>
            <a:spLocks noGrp="1"/>
          </p:cNvSpPr>
          <p:nvPr>
            <p:ph type="title"/>
          </p:nvPr>
        </p:nvSpPr>
        <p:spPr/>
        <p:txBody>
          <a:bodyPr/>
          <a:lstStyle/>
          <a:p>
            <a:r>
              <a:rPr lang="en-US"/>
              <a:t>EXOVIVE™ LIFT: synergetic blend of fruits</a:t>
            </a:r>
          </a:p>
        </p:txBody>
      </p:sp>
      <p:sp>
        <p:nvSpPr>
          <p:cNvPr id="13" name="Content Placeholder 12">
            <a:extLst>
              <a:ext uri="{FF2B5EF4-FFF2-40B4-BE49-F238E27FC236}">
                <a16:creationId xmlns:a16="http://schemas.microsoft.com/office/drawing/2014/main" id="{51E257E5-1686-5DB9-5940-3F8362E7EFCD}"/>
              </a:ext>
            </a:extLst>
          </p:cNvPr>
          <p:cNvSpPr>
            <a:spLocks noGrp="1"/>
          </p:cNvSpPr>
          <p:nvPr>
            <p:ph idx="1"/>
          </p:nvPr>
        </p:nvSpPr>
        <p:spPr/>
        <p:txBody>
          <a:bodyPr/>
          <a:lstStyle/>
          <a:p>
            <a:r>
              <a:rPr lang="en-US"/>
              <a:t>Unique synergy system</a:t>
            </a:r>
          </a:p>
        </p:txBody>
      </p:sp>
      <p:sp>
        <p:nvSpPr>
          <p:cNvPr id="14" name="TextBox 13">
            <a:extLst>
              <a:ext uri="{FF2B5EF4-FFF2-40B4-BE49-F238E27FC236}">
                <a16:creationId xmlns:a16="http://schemas.microsoft.com/office/drawing/2014/main" id="{A459994F-D28E-CFF8-44B0-62199BE6FAAA}"/>
              </a:ext>
            </a:extLst>
          </p:cNvPr>
          <p:cNvSpPr txBox="1"/>
          <p:nvPr/>
        </p:nvSpPr>
        <p:spPr>
          <a:xfrm>
            <a:off x="7219777" y="2296709"/>
            <a:ext cx="6662595" cy="215444"/>
          </a:xfrm>
          <a:prstGeom prst="rect">
            <a:avLst/>
          </a:prstGeom>
          <a:noFill/>
        </p:spPr>
        <p:txBody>
          <a:bodyPr wrap="square" lIns="0" tIns="0" rIns="0" bIns="0">
            <a:spAutoFit/>
          </a:bodyPr>
          <a:lstStyle/>
          <a:p>
            <a:pPr>
              <a:defRPr/>
            </a:pPr>
            <a:r>
              <a:rPr kumimoji="0" lang="en-US" sz="1400" b="1" i="0" u="none" strike="noStrike" kern="1200" cap="none" spc="0" normalizeH="0" baseline="0" noProof="0">
                <a:ln>
                  <a:noFill/>
                </a:ln>
                <a:effectLst/>
                <a:uLnTx/>
                <a:uFillTx/>
                <a:latin typeface="DM Sans" pitchFamily="2" charset="77"/>
                <a:ea typeface="+mn-ea"/>
                <a:cs typeface="+mn-cs"/>
              </a:rPr>
              <a:t>Collagen Assay: </a:t>
            </a:r>
            <a:r>
              <a:rPr lang="en-US" sz="1200" i="1">
                <a:latin typeface="DM Sans" pitchFamily="2" charset="77"/>
              </a:rPr>
              <a:t>I</a:t>
            </a:r>
            <a:r>
              <a:rPr kumimoji="0" lang="en-US" sz="1200" b="0" i="1" u="none" strike="noStrike" kern="1200" cap="none" spc="0" normalizeH="0" baseline="0" noProof="0">
                <a:ln>
                  <a:noFill/>
                </a:ln>
                <a:effectLst/>
                <a:uLnTx/>
                <a:uFillTx/>
                <a:latin typeface="DM Sans" pitchFamily="2" charset="77"/>
                <a:ea typeface="+mn-ea"/>
                <a:cs typeface="+mn-cs"/>
              </a:rPr>
              <a:t>n vitro </a:t>
            </a:r>
            <a:r>
              <a:rPr kumimoji="0" lang="en-US" sz="1200" b="0" i="0" u="none" strike="noStrike" kern="1200" cap="none" spc="0" normalizeH="0" baseline="0" noProof="0">
                <a:ln>
                  <a:noFill/>
                </a:ln>
                <a:effectLst/>
                <a:uLnTx/>
                <a:uFillTx/>
                <a:latin typeface="DM Sans" pitchFamily="2" charset="77"/>
                <a:ea typeface="+mn-ea"/>
                <a:cs typeface="+mn-cs"/>
              </a:rPr>
              <a:t>assay on normal human fibroblasts</a:t>
            </a:r>
            <a:endParaRPr kumimoji="0" lang="en-CH" sz="1200" b="1" i="0" u="none" strike="noStrike" kern="1200" cap="none" spc="0" normalizeH="0" baseline="0" noProof="0">
              <a:ln>
                <a:noFill/>
              </a:ln>
              <a:effectLst/>
              <a:uLnTx/>
              <a:uFillTx/>
              <a:latin typeface="DM Sans"/>
              <a:ea typeface="+mn-ea"/>
              <a:cs typeface="+mn-cs"/>
            </a:endParaRPr>
          </a:p>
        </p:txBody>
      </p:sp>
      <p:cxnSp>
        <p:nvCxnSpPr>
          <p:cNvPr id="16" name="Straight Connector 15">
            <a:extLst>
              <a:ext uri="{FF2B5EF4-FFF2-40B4-BE49-F238E27FC236}">
                <a16:creationId xmlns:a16="http://schemas.microsoft.com/office/drawing/2014/main" id="{C8C72CBF-6C97-0167-80CC-6B63860968C4}"/>
              </a:ext>
            </a:extLst>
          </p:cNvPr>
          <p:cNvCxnSpPr>
            <a:cxnSpLocks/>
          </p:cNvCxnSpPr>
          <p:nvPr/>
        </p:nvCxnSpPr>
        <p:spPr>
          <a:xfrm>
            <a:off x="6919465" y="2156266"/>
            <a:ext cx="0" cy="4137492"/>
          </a:xfrm>
          <a:prstGeom prst="line">
            <a:avLst/>
          </a:prstGeom>
          <a:ln>
            <a:solidFill>
              <a:srgbClr val="CCBCB8"/>
            </a:solidFill>
          </a:ln>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B7F0E60A-58F7-11B7-C255-8D7926460D76}"/>
              </a:ext>
            </a:extLst>
          </p:cNvPr>
          <p:cNvSpPr txBox="1"/>
          <p:nvPr/>
        </p:nvSpPr>
        <p:spPr>
          <a:xfrm>
            <a:off x="1100135" y="3935756"/>
            <a:ext cx="3986887"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pitchFamily="2" charset="77"/>
                <a:ea typeface="+mn-ea"/>
                <a:cs typeface="+mn-cs"/>
              </a:rPr>
              <a:t>Measurement after 24 and 48 hours with 10^6 vesicles/ml </a:t>
            </a:r>
          </a:p>
        </p:txBody>
      </p:sp>
      <p:sp>
        <p:nvSpPr>
          <p:cNvPr id="19" name="TextBox 18">
            <a:extLst>
              <a:ext uri="{FF2B5EF4-FFF2-40B4-BE49-F238E27FC236}">
                <a16:creationId xmlns:a16="http://schemas.microsoft.com/office/drawing/2014/main" id="{79F46B19-2767-A073-0AB3-61A887B987A8}"/>
              </a:ext>
            </a:extLst>
          </p:cNvPr>
          <p:cNvSpPr txBox="1"/>
          <p:nvPr/>
        </p:nvSpPr>
        <p:spPr>
          <a:xfrm>
            <a:off x="3673555" y="4974828"/>
            <a:ext cx="2727245" cy="984885"/>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08B1F">
                    <a:lumMod val="75000"/>
                  </a:srgbClr>
                </a:solidFill>
                <a:effectLst/>
                <a:uLnTx/>
                <a:uFillTx/>
                <a:latin typeface="DM Sans"/>
                <a:ea typeface="+mn-ea"/>
                <a:cs typeface="+mn-cs"/>
              </a:rPr>
              <a:t>Almost 2 times faster with EXOVIVE™ LIFT compared to single fruit exosome fraction</a:t>
            </a:r>
            <a:endParaRPr kumimoji="0" lang="en-CH" sz="1600" b="1" i="0" u="none" strike="noStrike" kern="1200" cap="none" spc="0" normalizeH="0" baseline="0" noProof="0">
              <a:ln>
                <a:noFill/>
              </a:ln>
              <a:solidFill>
                <a:srgbClr val="F08B1F">
                  <a:lumMod val="75000"/>
                </a:srgbClr>
              </a:solidFill>
              <a:effectLst/>
              <a:uLnTx/>
              <a:uFillTx/>
              <a:latin typeface="DM Sans"/>
              <a:ea typeface="+mn-ea"/>
              <a:cs typeface="+mn-cs"/>
            </a:endParaRPr>
          </a:p>
        </p:txBody>
      </p:sp>
      <p:graphicFrame>
        <p:nvGraphicFramePr>
          <p:cNvPr id="20" name="Table 19">
            <a:extLst>
              <a:ext uri="{FF2B5EF4-FFF2-40B4-BE49-F238E27FC236}">
                <a16:creationId xmlns:a16="http://schemas.microsoft.com/office/drawing/2014/main" id="{AEB6B968-CB92-6A5E-0480-D96BE5D05DCF}"/>
              </a:ext>
            </a:extLst>
          </p:cNvPr>
          <p:cNvGraphicFramePr>
            <a:graphicFrameLocks noGrp="1"/>
          </p:cNvGraphicFramePr>
          <p:nvPr/>
        </p:nvGraphicFramePr>
        <p:xfrm>
          <a:off x="285959" y="4149598"/>
          <a:ext cx="3440394" cy="2144160"/>
        </p:xfrm>
        <a:graphic>
          <a:graphicData uri="http://schemas.openxmlformats.org/drawingml/2006/table">
            <a:tbl>
              <a:tblPr firstRow="1" bandRow="1">
                <a:tableStyleId>{5C22544A-7EE6-4342-B048-85BDC9FD1C3A}</a:tableStyleId>
              </a:tblPr>
              <a:tblGrid>
                <a:gridCol w="1720197">
                  <a:extLst>
                    <a:ext uri="{9D8B030D-6E8A-4147-A177-3AD203B41FA5}">
                      <a16:colId xmlns:a16="http://schemas.microsoft.com/office/drawing/2014/main" val="210278266"/>
                    </a:ext>
                  </a:extLst>
                </a:gridCol>
                <a:gridCol w="1720197">
                  <a:extLst>
                    <a:ext uri="{9D8B030D-6E8A-4147-A177-3AD203B41FA5}">
                      <a16:colId xmlns:a16="http://schemas.microsoft.com/office/drawing/2014/main" val="3815665828"/>
                    </a:ext>
                  </a:extLst>
                </a:gridCol>
              </a:tblGrid>
              <a:tr h="489140">
                <a:tc>
                  <a:txBody>
                    <a:bodyPr/>
                    <a:lstStyle/>
                    <a:p>
                      <a:r>
                        <a:rPr lang="en-US" sz="1200"/>
                        <a:t>Sample 10^6 exosomes/ml</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Closure 24h</a:t>
                      </a:r>
                      <a:endParaRPr lang="en-CH" sz="1200"/>
                    </a:p>
                  </a:txBody>
                  <a:tcPr marR="90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extLst>
                  <a:ext uri="{0D108BD9-81ED-4DB2-BD59-A6C34878D82A}">
                    <a16:rowId xmlns:a16="http://schemas.microsoft.com/office/drawing/2014/main" val="3150865788"/>
                  </a:ext>
                </a:extLst>
              </a:tr>
              <a:tr h="313658">
                <a:tc>
                  <a:txBody>
                    <a:bodyPr/>
                    <a:lstStyle/>
                    <a:p>
                      <a:r>
                        <a:rPr lang="en-US" sz="1200">
                          <a:solidFill>
                            <a:schemeClr val="bg1"/>
                          </a:solidFill>
                        </a:rPr>
                        <a:t>Control</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63.8%</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035382"/>
                  </a:ext>
                </a:extLst>
              </a:tr>
              <a:tr h="313658">
                <a:tc>
                  <a:txBody>
                    <a:bodyPr/>
                    <a:lstStyle/>
                    <a:p>
                      <a:r>
                        <a:rPr lang="en-US" sz="1200">
                          <a:solidFill>
                            <a:schemeClr val="bg1"/>
                          </a:solidFill>
                        </a:rPr>
                        <a:t>Apple</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70.8%</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1070684"/>
                  </a:ext>
                </a:extLst>
              </a:tr>
              <a:tr h="313658">
                <a:tc>
                  <a:txBody>
                    <a:bodyPr/>
                    <a:lstStyle/>
                    <a:p>
                      <a:r>
                        <a:rPr lang="en-US" sz="1200">
                          <a:solidFill>
                            <a:schemeClr val="bg1"/>
                          </a:solidFill>
                        </a:rPr>
                        <a:t>Tangerine</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75.1%</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041737"/>
                  </a:ext>
                </a:extLst>
              </a:tr>
              <a:tr h="313658">
                <a:tc>
                  <a:txBody>
                    <a:bodyPr/>
                    <a:lstStyle/>
                    <a:p>
                      <a:r>
                        <a:rPr lang="en-US" sz="1200">
                          <a:solidFill>
                            <a:schemeClr val="bg1"/>
                          </a:solidFill>
                        </a:rPr>
                        <a:t>Papaya</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67.6%</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4165608"/>
                  </a:ext>
                </a:extLst>
              </a:tr>
              <a:tr h="313658">
                <a:tc>
                  <a:txBody>
                    <a:bodyPr/>
                    <a:lstStyle/>
                    <a:p>
                      <a:r>
                        <a:rPr lang="en-US" sz="1200" b="1">
                          <a:solidFill>
                            <a:schemeClr val="bg1"/>
                          </a:solidFill>
                        </a:rPr>
                        <a:t>EXOVIVE™ LIFT</a:t>
                      </a:r>
                      <a:endParaRPr lang="en-CH" sz="1200" b="1">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b="1">
                          <a:solidFill>
                            <a:srgbClr val="CC7414"/>
                          </a:solidFill>
                        </a:rPr>
                        <a:t>83.1%</a:t>
                      </a:r>
                      <a:endParaRPr lang="en-CH" sz="1200" b="1">
                        <a:solidFill>
                          <a:srgbClr val="CC7414"/>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3138753"/>
                  </a:ext>
                </a:extLst>
              </a:tr>
            </a:tbl>
          </a:graphicData>
        </a:graphic>
      </p:graphicFrame>
      <p:sp>
        <p:nvSpPr>
          <p:cNvPr id="21" name="TextBox 20">
            <a:extLst>
              <a:ext uri="{FF2B5EF4-FFF2-40B4-BE49-F238E27FC236}">
                <a16:creationId xmlns:a16="http://schemas.microsoft.com/office/drawing/2014/main" id="{279F03A2-CB23-26CB-3D50-6B70F5693521}"/>
              </a:ext>
            </a:extLst>
          </p:cNvPr>
          <p:cNvSpPr txBox="1"/>
          <p:nvPr/>
        </p:nvSpPr>
        <p:spPr>
          <a:xfrm>
            <a:off x="7345219" y="4942527"/>
            <a:ext cx="4106407" cy="724557"/>
          </a:xfrm>
          <a:prstGeom prst="rect">
            <a:avLst/>
          </a:prstGeom>
          <a:noFill/>
        </p:spPr>
        <p:txBody>
          <a:bodyPr wrap="square" lIns="0" tIns="0" rIns="0" bIns="0">
            <a:spAutoFit/>
          </a:bodyPr>
          <a:lstStyle/>
          <a:p>
            <a:pPr marL="0" marR="0" lvl="0" indent="0" defTabSz="914400" rtl="0" eaLnBrk="1" fontAlgn="auto" latinLnBrk="0" hangingPunct="1">
              <a:lnSpc>
                <a:spcPts val="1440"/>
              </a:lnSpc>
              <a:spcBef>
                <a:spcPts val="0"/>
              </a:spcBef>
              <a:spcAft>
                <a:spcPts val="0"/>
              </a:spcAft>
              <a:buClrTx/>
              <a:buSzTx/>
              <a:buFontTx/>
              <a:buNone/>
              <a:tabLst/>
              <a:defRPr/>
            </a:pPr>
            <a:r>
              <a:rPr kumimoji="0" lang="en-US" sz="1200" b="1" i="0" u="none" strike="noStrike" kern="100" cap="none" spc="0" normalizeH="0" baseline="0" noProof="0">
                <a:ln>
                  <a:noFill/>
                </a:ln>
                <a:solidFill>
                  <a:srgbClr val="CC7414"/>
                </a:solidFill>
                <a:effectLst/>
                <a:uLnTx/>
                <a:uFillTx/>
                <a:latin typeface="DM Sans" pitchFamily="2" charset="0"/>
                <a:ea typeface="DM Sans" pitchFamily="2" charset="0"/>
                <a:cs typeface="DM Sans" pitchFamily="2" charset="0"/>
              </a:rPr>
              <a:t>EXOVIVE™ LIFT significantly stimulates Pro-collagen I at the tested concentrations, whereas the individual Exosome formulations exhibit only minor or negligible effects on Pro-collagen I induction</a:t>
            </a:r>
            <a:endParaRPr kumimoji="0" lang="en-CH" sz="1200" b="1" i="0" u="none" strike="noStrike" kern="100" cap="none" spc="0" normalizeH="0" baseline="0" noProof="0">
              <a:ln>
                <a:noFill/>
              </a:ln>
              <a:solidFill>
                <a:srgbClr val="CC7414"/>
              </a:solidFill>
              <a:effectLst/>
              <a:uLnTx/>
              <a:uFillTx/>
              <a:latin typeface="DM Sans" pitchFamily="2" charset="0"/>
              <a:ea typeface="DM Sans" pitchFamily="2" charset="0"/>
              <a:cs typeface="Times New Roman" panose="02020603050405020304" pitchFamily="18" charset="0"/>
            </a:endParaRPr>
          </a:p>
        </p:txBody>
      </p:sp>
      <p:sp>
        <p:nvSpPr>
          <p:cNvPr id="25" name="TextBox 24">
            <a:extLst>
              <a:ext uri="{FF2B5EF4-FFF2-40B4-BE49-F238E27FC236}">
                <a16:creationId xmlns:a16="http://schemas.microsoft.com/office/drawing/2014/main" id="{734E832E-1C8E-A14B-887D-FD75C5DC646F}"/>
              </a:ext>
            </a:extLst>
          </p:cNvPr>
          <p:cNvSpPr txBox="1"/>
          <p:nvPr/>
        </p:nvSpPr>
        <p:spPr>
          <a:xfrm>
            <a:off x="6314413" y="2626647"/>
            <a:ext cx="6031138"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a:ln>
                  <a:noFill/>
                </a:ln>
                <a:solidFill>
                  <a:prstClr val="black"/>
                </a:solidFill>
                <a:effectLst/>
                <a:uLnTx/>
                <a:uFillTx/>
                <a:latin typeface="DM Sans" pitchFamily="2" charset="77"/>
                <a:ea typeface="+mn-ea"/>
                <a:cs typeface="+mn-cs"/>
              </a:rPr>
              <a:t>Pro-collagen I production </a:t>
            </a:r>
            <a:r>
              <a:rPr kumimoji="0" lang="en-US" sz="1200" b="0" u="none" strike="noStrike" kern="1200" cap="none" spc="0" normalizeH="0" baseline="0" noProof="0">
                <a:ln>
                  <a:noFill/>
                </a:ln>
                <a:solidFill>
                  <a:prstClr val="black"/>
                </a:solidFill>
                <a:effectLst/>
                <a:uLnTx/>
                <a:uFillTx/>
                <a:latin typeface="DM Sans" pitchFamily="2" charset="77"/>
                <a:ea typeface="+mn-ea"/>
                <a:cs typeface="+mn-cs"/>
              </a:rPr>
              <a:t>(R92_Collagen I Assay [n=3])</a:t>
            </a:r>
            <a:endParaRPr kumimoji="0" lang="en-CH" sz="1200" b="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780CD233-3F76-3D68-4B1C-14426F39862A}"/>
              </a:ext>
            </a:extLst>
          </p:cNvPr>
          <p:cNvSpPr txBox="1"/>
          <p:nvPr/>
        </p:nvSpPr>
        <p:spPr>
          <a:xfrm>
            <a:off x="8651460" y="3140136"/>
            <a:ext cx="322217" cy="276999"/>
          </a:xfrm>
          <a:prstGeom prst="rect">
            <a:avLst/>
          </a:prstGeom>
          <a:noFill/>
        </p:spPr>
        <p:txBody>
          <a:bodyPr wrap="square" rtlCol="0">
            <a:spAutoFit/>
          </a:bodyPr>
          <a:lstStyle/>
          <a:p>
            <a:r>
              <a:rPr lang="en-US" sz="1200"/>
              <a:t>*</a:t>
            </a:r>
            <a:endParaRPr lang="en-CH" sz="1200"/>
          </a:p>
        </p:txBody>
      </p:sp>
      <p:pic>
        <p:nvPicPr>
          <p:cNvPr id="4" name="Elemento grafico 1">
            <a:extLst>
              <a:ext uri="{FF2B5EF4-FFF2-40B4-BE49-F238E27FC236}">
                <a16:creationId xmlns:a16="http://schemas.microsoft.com/office/drawing/2014/main" id="{E5C8951E-3DA7-4B27-03D5-D045CC9B42D9}"/>
              </a:ext>
            </a:extLst>
          </p:cNvPr>
          <p:cNvPicPr>
            <a:picLocks noChangeAspect="1"/>
          </p:cNvPicPr>
          <p:nvPr/>
        </p:nvPicPr>
        <p:blipFill>
          <a:blip>
            <a:extLst>
              <a:ext uri="{96DAC541-7B7A-43D3-8B79-37D633B846F1}">
                <asvg:svgBlip xmlns:asvg="http://schemas.microsoft.com/office/drawing/2016/SVG/main" r:embed="rId3"/>
              </a:ext>
            </a:extLst>
          </a:blip>
          <a:srcRect l="48319" t="52779" r="15873"/>
          <a:stretch/>
        </p:blipFill>
        <p:spPr>
          <a:xfrm>
            <a:off x="4449562" y="2077552"/>
            <a:ext cx="2290767" cy="1699191"/>
          </a:xfrm>
          <a:prstGeom prst="rect">
            <a:avLst/>
          </a:prstGeom>
        </p:spPr>
      </p:pic>
      <p:pic>
        <p:nvPicPr>
          <p:cNvPr id="5" name="Elemento grafico 1">
            <a:extLst>
              <a:ext uri="{FF2B5EF4-FFF2-40B4-BE49-F238E27FC236}">
                <a16:creationId xmlns:a16="http://schemas.microsoft.com/office/drawing/2014/main" id="{68B50F54-A3B5-1841-2B24-7B8A82957D81}"/>
              </a:ext>
            </a:extLst>
          </p:cNvPr>
          <p:cNvPicPr>
            <a:picLocks noChangeAspect="1"/>
          </p:cNvPicPr>
          <p:nvPr/>
        </p:nvPicPr>
        <p:blipFill>
          <a:blip>
            <a:extLst>
              <a:ext uri="{96DAC541-7B7A-43D3-8B79-37D633B846F1}">
                <asvg:svgBlip xmlns:asvg="http://schemas.microsoft.com/office/drawing/2016/SVG/main" r:embed="rId3"/>
              </a:ext>
            </a:extLst>
          </a:blip>
          <a:srcRect l="2977" t="6900" r="60678" b="48242"/>
          <a:stretch/>
        </p:blipFill>
        <p:spPr>
          <a:xfrm>
            <a:off x="86555" y="2046341"/>
            <a:ext cx="2290767" cy="1590360"/>
          </a:xfrm>
          <a:prstGeom prst="rect">
            <a:avLst/>
          </a:prstGeom>
        </p:spPr>
      </p:pic>
      <p:pic>
        <p:nvPicPr>
          <p:cNvPr id="6" name="Elemento grafico 1">
            <a:extLst>
              <a:ext uri="{FF2B5EF4-FFF2-40B4-BE49-F238E27FC236}">
                <a16:creationId xmlns:a16="http://schemas.microsoft.com/office/drawing/2014/main" id="{71A008A9-259F-D2B3-17E6-83DB1C88842B}"/>
              </a:ext>
            </a:extLst>
          </p:cNvPr>
          <p:cNvPicPr>
            <a:picLocks noChangeAspect="1"/>
          </p:cNvPicPr>
          <p:nvPr/>
        </p:nvPicPr>
        <p:blipFill>
          <a:blip>
            <a:extLst>
              <a:ext uri="{96DAC541-7B7A-43D3-8B79-37D633B846F1}">
                <asvg:svgBlip xmlns:asvg="http://schemas.microsoft.com/office/drawing/2016/SVG/main" r:embed="rId3"/>
              </a:ext>
            </a:extLst>
          </a:blip>
          <a:srcRect l="49063" t="9165" r="16245" b="48542"/>
          <a:stretch/>
        </p:blipFill>
        <p:spPr>
          <a:xfrm>
            <a:off x="2316807" y="2110210"/>
            <a:ext cx="2225898" cy="1526330"/>
          </a:xfrm>
          <a:prstGeom prst="rect">
            <a:avLst/>
          </a:prstGeom>
        </p:spPr>
      </p:pic>
      <p:sp>
        <p:nvSpPr>
          <p:cNvPr id="8" name="TextBox 7">
            <a:extLst>
              <a:ext uri="{FF2B5EF4-FFF2-40B4-BE49-F238E27FC236}">
                <a16:creationId xmlns:a16="http://schemas.microsoft.com/office/drawing/2014/main" id="{84487316-6563-6A4C-3769-369719F73FD2}"/>
              </a:ext>
            </a:extLst>
          </p:cNvPr>
          <p:cNvSpPr txBox="1"/>
          <p:nvPr/>
        </p:nvSpPr>
        <p:spPr>
          <a:xfrm>
            <a:off x="2730284" y="3644970"/>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Untreated control</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Box 8">
            <a:extLst>
              <a:ext uri="{FF2B5EF4-FFF2-40B4-BE49-F238E27FC236}">
                <a16:creationId xmlns:a16="http://schemas.microsoft.com/office/drawing/2014/main" id="{6B029017-5348-DA65-D571-94696FD80BCB}"/>
              </a:ext>
            </a:extLst>
          </p:cNvPr>
          <p:cNvSpPr txBox="1"/>
          <p:nvPr/>
        </p:nvSpPr>
        <p:spPr>
          <a:xfrm>
            <a:off x="566507" y="3644970"/>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Untreated control</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A9DDCB74-96AE-4928-315E-D83FA2BBB61F}"/>
              </a:ext>
            </a:extLst>
          </p:cNvPr>
          <p:cNvSpPr txBox="1"/>
          <p:nvPr/>
        </p:nvSpPr>
        <p:spPr>
          <a:xfrm>
            <a:off x="4960536" y="3653632"/>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EXOVIVE™ LIFT</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027487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AA864-58C7-6515-D10B-B602F49B384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3389D3-8184-F169-5539-C59E45088C4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982974F2-6521-833E-B5CF-6ED84C0F357E}"/>
              </a:ext>
            </a:extLst>
          </p:cNvPr>
          <p:cNvSpPr>
            <a:spLocks noGrp="1"/>
          </p:cNvSpPr>
          <p:nvPr>
            <p:ph type="title"/>
          </p:nvPr>
        </p:nvSpPr>
        <p:spPr/>
        <p:txBody>
          <a:bodyPr/>
          <a:lstStyle/>
          <a:p>
            <a:pPr>
              <a:spcBef>
                <a:spcPts val="0"/>
              </a:spcBef>
              <a:spcAft>
                <a:spcPts val="599"/>
              </a:spcAft>
              <a:buClr>
                <a:srgbClr val="0070C0"/>
              </a:buClr>
              <a:defRPr/>
            </a:pPr>
            <a:r>
              <a:rPr lang="en-US"/>
              <a:t>Plant-Derived Extracellular Vesicles from organic farming </a:t>
            </a:r>
            <a:endParaRPr kumimoji="0" lang="en-US" b="0" i="1"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BF4DF1DD-9613-2C43-2947-2EA4758B36D9}"/>
              </a:ext>
            </a:extLst>
          </p:cNvPr>
          <p:cNvSpPr txBox="1">
            <a:spLocks/>
          </p:cNvSpPr>
          <p:nvPr/>
        </p:nvSpPr>
        <p:spPr>
          <a:xfrm>
            <a:off x="302400" y="740820"/>
            <a:ext cx="9855397" cy="70141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a:solidFill>
                  <a:srgbClr val="B3978F"/>
                </a:solidFill>
                <a:latin typeface="DM Sans" pitchFamily="2" charset="77"/>
              </a:rPr>
              <a:t>Higher number of vesicles and slightly smaller size of vesicles vs conventional farming</a:t>
            </a:r>
            <a:br>
              <a:rPr lang="en-US" sz="1400" kern="1200">
                <a:solidFill>
                  <a:prstClr val="black"/>
                </a:solidFill>
                <a:latin typeface="DM Sans" pitchFamily="2" charset="77"/>
              </a:rPr>
            </a:br>
            <a:endParaRPr lang="en-US" sz="1400"/>
          </a:p>
        </p:txBody>
      </p:sp>
      <p:sp>
        <p:nvSpPr>
          <p:cNvPr id="11" name="TextBox 10">
            <a:extLst>
              <a:ext uri="{FF2B5EF4-FFF2-40B4-BE49-F238E27FC236}">
                <a16:creationId xmlns:a16="http://schemas.microsoft.com/office/drawing/2014/main" id="{B0999A8B-9B36-D2BF-D6C4-3CABD024E1A9}"/>
              </a:ext>
            </a:extLst>
          </p:cNvPr>
          <p:cNvSpPr txBox="1"/>
          <p:nvPr/>
        </p:nvSpPr>
        <p:spPr>
          <a:xfrm>
            <a:off x="260762" y="4830245"/>
            <a:ext cx="5393425" cy="954107"/>
          </a:xfrm>
          <a:prstGeom prst="rect">
            <a:avLst/>
          </a:prstGeom>
          <a:noFill/>
        </p:spPr>
        <p:txBody>
          <a:bodyPr wrap="square" rtlCol="0">
            <a:spAutoFit/>
          </a:bodyPr>
          <a:lstStyle/>
          <a:p>
            <a:r>
              <a:rPr lang="en-US" sz="1400">
                <a:solidFill>
                  <a:srgbClr val="994F00"/>
                </a:solidFill>
              </a:rPr>
              <a:t>In addition, the Total Antioxidant Capacity has been measured and was also significantly higher in the organic farming-derived vesicles:</a:t>
            </a:r>
          </a:p>
          <a:p>
            <a:r>
              <a:rPr lang="en-US" sz="1400">
                <a:solidFill>
                  <a:srgbClr val="994F00"/>
                </a:solidFill>
              </a:rPr>
              <a:t>+11% Kiwi, + 7% Lemon, +21% Grapefruit and +6% Blood orange</a:t>
            </a:r>
            <a:endParaRPr lang="en-CH" sz="1400">
              <a:solidFill>
                <a:srgbClr val="994F00"/>
              </a:solidFill>
            </a:endParaRPr>
          </a:p>
        </p:txBody>
      </p:sp>
      <p:sp>
        <p:nvSpPr>
          <p:cNvPr id="3" name="TextBox 2">
            <a:extLst>
              <a:ext uri="{FF2B5EF4-FFF2-40B4-BE49-F238E27FC236}">
                <a16:creationId xmlns:a16="http://schemas.microsoft.com/office/drawing/2014/main" id="{67820971-A39B-E442-1C36-ED30642FB662}"/>
              </a:ext>
            </a:extLst>
          </p:cNvPr>
          <p:cNvSpPr txBox="1"/>
          <p:nvPr/>
        </p:nvSpPr>
        <p:spPr>
          <a:xfrm>
            <a:off x="260762" y="1128120"/>
            <a:ext cx="9897035" cy="369332"/>
          </a:xfrm>
          <a:prstGeom prst="rect">
            <a:avLst/>
          </a:prstGeom>
          <a:noFill/>
        </p:spPr>
        <p:txBody>
          <a:bodyPr wrap="square" rtlCol="0">
            <a:spAutoFit/>
          </a:bodyPr>
          <a:lstStyle/>
          <a:p>
            <a:r>
              <a:rPr lang="en-US"/>
              <a:t>Testing on 4 different fruits: kiwi, lemon, grapefruit and blood orange</a:t>
            </a:r>
          </a:p>
        </p:txBody>
      </p:sp>
      <p:pic>
        <p:nvPicPr>
          <p:cNvPr id="6" name="Picture 5">
            <a:extLst>
              <a:ext uri="{FF2B5EF4-FFF2-40B4-BE49-F238E27FC236}">
                <a16:creationId xmlns:a16="http://schemas.microsoft.com/office/drawing/2014/main" id="{0AEE563E-8BA8-A36F-87DB-5E4B0901A301}"/>
              </a:ext>
            </a:extLst>
          </p:cNvPr>
          <p:cNvPicPr>
            <a:picLocks noChangeAspect="1"/>
          </p:cNvPicPr>
          <p:nvPr/>
        </p:nvPicPr>
        <p:blipFill>
          <a:blip r:embed="rId2"/>
          <a:stretch>
            <a:fillRect/>
          </a:stretch>
        </p:blipFill>
        <p:spPr>
          <a:xfrm>
            <a:off x="260762" y="1812612"/>
            <a:ext cx="5277496" cy="2426662"/>
          </a:xfrm>
          <a:prstGeom prst="rect">
            <a:avLst/>
          </a:prstGeom>
        </p:spPr>
      </p:pic>
      <p:pic>
        <p:nvPicPr>
          <p:cNvPr id="9" name="Picture 8">
            <a:extLst>
              <a:ext uri="{FF2B5EF4-FFF2-40B4-BE49-F238E27FC236}">
                <a16:creationId xmlns:a16="http://schemas.microsoft.com/office/drawing/2014/main" id="{79E29D8E-B08B-FA19-CB00-EE7629080F6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87081" y="1812612"/>
            <a:ext cx="2553056" cy="1714739"/>
          </a:xfrm>
          <a:prstGeom prst="rect">
            <a:avLst/>
          </a:prstGeom>
        </p:spPr>
      </p:pic>
      <p:pic>
        <p:nvPicPr>
          <p:cNvPr id="12" name="Picture 11">
            <a:extLst>
              <a:ext uri="{FF2B5EF4-FFF2-40B4-BE49-F238E27FC236}">
                <a16:creationId xmlns:a16="http://schemas.microsoft.com/office/drawing/2014/main" id="{4CFD5313-AC64-75A0-3CA1-66D96F154AF1}"/>
              </a:ext>
            </a:extLst>
          </p:cNvPr>
          <p:cNvPicPr>
            <a:picLocks noChangeAspect="1"/>
          </p:cNvPicPr>
          <p:nvPr/>
        </p:nvPicPr>
        <p:blipFill>
          <a:blip r:embed="rId4"/>
          <a:stretch>
            <a:fillRect/>
          </a:stretch>
        </p:blipFill>
        <p:spPr>
          <a:xfrm>
            <a:off x="9248969" y="1829532"/>
            <a:ext cx="2553056" cy="1714739"/>
          </a:xfrm>
          <a:prstGeom prst="rect">
            <a:avLst/>
          </a:prstGeom>
        </p:spPr>
      </p:pic>
      <p:pic>
        <p:nvPicPr>
          <p:cNvPr id="14" name="Picture 13">
            <a:extLst>
              <a:ext uri="{FF2B5EF4-FFF2-40B4-BE49-F238E27FC236}">
                <a16:creationId xmlns:a16="http://schemas.microsoft.com/office/drawing/2014/main" id="{D3AA351C-D2BC-76F6-A8C3-153A427BB49A}"/>
              </a:ext>
            </a:extLst>
          </p:cNvPr>
          <p:cNvPicPr>
            <a:picLocks noChangeAspect="1"/>
          </p:cNvPicPr>
          <p:nvPr/>
        </p:nvPicPr>
        <p:blipFill>
          <a:blip r:embed="rId5"/>
          <a:stretch>
            <a:fillRect/>
          </a:stretch>
        </p:blipFill>
        <p:spPr>
          <a:xfrm>
            <a:off x="6496176" y="3825591"/>
            <a:ext cx="2619741" cy="1743318"/>
          </a:xfrm>
          <a:prstGeom prst="rect">
            <a:avLst/>
          </a:prstGeom>
        </p:spPr>
      </p:pic>
      <p:pic>
        <p:nvPicPr>
          <p:cNvPr id="16" name="Picture 15">
            <a:extLst>
              <a:ext uri="{FF2B5EF4-FFF2-40B4-BE49-F238E27FC236}">
                <a16:creationId xmlns:a16="http://schemas.microsoft.com/office/drawing/2014/main" id="{7F01073B-B549-5C9E-890E-CE55FC4BE149}"/>
              </a:ext>
            </a:extLst>
          </p:cNvPr>
          <p:cNvPicPr>
            <a:picLocks noChangeAspect="1"/>
          </p:cNvPicPr>
          <p:nvPr/>
        </p:nvPicPr>
        <p:blipFill>
          <a:blip r:embed="rId6"/>
          <a:stretch>
            <a:fillRect/>
          </a:stretch>
        </p:blipFill>
        <p:spPr>
          <a:xfrm>
            <a:off x="9349603" y="3876351"/>
            <a:ext cx="2581635" cy="1629002"/>
          </a:xfrm>
          <a:prstGeom prst="rect">
            <a:avLst/>
          </a:prstGeom>
        </p:spPr>
      </p:pic>
      <p:sp>
        <p:nvSpPr>
          <p:cNvPr id="17" name="TextBox 16">
            <a:extLst>
              <a:ext uri="{FF2B5EF4-FFF2-40B4-BE49-F238E27FC236}">
                <a16:creationId xmlns:a16="http://schemas.microsoft.com/office/drawing/2014/main" id="{690A079D-353E-4D53-A514-6D71B8C2E693}"/>
              </a:ext>
            </a:extLst>
          </p:cNvPr>
          <p:cNvSpPr txBox="1"/>
          <p:nvPr/>
        </p:nvSpPr>
        <p:spPr>
          <a:xfrm>
            <a:off x="10628930" y="4302753"/>
            <a:ext cx="712519" cy="307777"/>
          </a:xfrm>
          <a:prstGeom prst="rect">
            <a:avLst/>
          </a:prstGeom>
          <a:noFill/>
        </p:spPr>
        <p:txBody>
          <a:bodyPr wrap="square" rtlCol="0">
            <a:spAutoFit/>
          </a:bodyPr>
          <a:lstStyle/>
          <a:p>
            <a:r>
              <a:rPr lang="en-GB" sz="1400">
                <a:solidFill>
                  <a:srgbClr val="CC7414"/>
                </a:solidFill>
              </a:rPr>
              <a:t>+49%</a:t>
            </a:r>
            <a:endParaRPr lang="en-CH" sz="1400">
              <a:solidFill>
                <a:srgbClr val="CC7414"/>
              </a:solidFill>
            </a:endParaRPr>
          </a:p>
        </p:txBody>
      </p:sp>
      <p:sp>
        <p:nvSpPr>
          <p:cNvPr id="18" name="TextBox 17">
            <a:extLst>
              <a:ext uri="{FF2B5EF4-FFF2-40B4-BE49-F238E27FC236}">
                <a16:creationId xmlns:a16="http://schemas.microsoft.com/office/drawing/2014/main" id="{BA883F44-EC1E-26E2-510F-71F9F0A108BF}"/>
              </a:ext>
            </a:extLst>
          </p:cNvPr>
          <p:cNvSpPr txBox="1"/>
          <p:nvPr/>
        </p:nvSpPr>
        <p:spPr>
          <a:xfrm>
            <a:off x="10581172" y="2208316"/>
            <a:ext cx="712519" cy="307777"/>
          </a:xfrm>
          <a:prstGeom prst="rect">
            <a:avLst/>
          </a:prstGeom>
          <a:noFill/>
        </p:spPr>
        <p:txBody>
          <a:bodyPr wrap="square" rtlCol="0">
            <a:spAutoFit/>
          </a:bodyPr>
          <a:lstStyle/>
          <a:p>
            <a:r>
              <a:rPr lang="en-GB" sz="1400">
                <a:solidFill>
                  <a:srgbClr val="CC7414"/>
                </a:solidFill>
              </a:rPr>
              <a:t>+36%</a:t>
            </a:r>
            <a:endParaRPr lang="en-CH" sz="1400">
              <a:solidFill>
                <a:srgbClr val="CC7414"/>
              </a:solidFill>
            </a:endParaRPr>
          </a:p>
        </p:txBody>
      </p:sp>
      <p:sp>
        <p:nvSpPr>
          <p:cNvPr id="20" name="TextBox 19">
            <a:extLst>
              <a:ext uri="{FF2B5EF4-FFF2-40B4-BE49-F238E27FC236}">
                <a16:creationId xmlns:a16="http://schemas.microsoft.com/office/drawing/2014/main" id="{28B87945-4730-A847-E000-100C5D6175B9}"/>
              </a:ext>
            </a:extLst>
          </p:cNvPr>
          <p:cNvSpPr txBox="1"/>
          <p:nvPr/>
        </p:nvSpPr>
        <p:spPr>
          <a:xfrm>
            <a:off x="7639793" y="2208316"/>
            <a:ext cx="712519" cy="307777"/>
          </a:xfrm>
          <a:prstGeom prst="rect">
            <a:avLst/>
          </a:prstGeom>
          <a:noFill/>
        </p:spPr>
        <p:txBody>
          <a:bodyPr wrap="square" rtlCol="0">
            <a:spAutoFit/>
          </a:bodyPr>
          <a:lstStyle/>
          <a:p>
            <a:r>
              <a:rPr lang="en-GB" sz="1400">
                <a:solidFill>
                  <a:srgbClr val="CC7414"/>
                </a:solidFill>
              </a:rPr>
              <a:t>+22%</a:t>
            </a:r>
            <a:endParaRPr lang="en-CH" sz="1400">
              <a:solidFill>
                <a:srgbClr val="CC7414"/>
              </a:solidFill>
            </a:endParaRPr>
          </a:p>
        </p:txBody>
      </p:sp>
      <p:sp>
        <p:nvSpPr>
          <p:cNvPr id="22" name="TextBox 21">
            <a:extLst>
              <a:ext uri="{FF2B5EF4-FFF2-40B4-BE49-F238E27FC236}">
                <a16:creationId xmlns:a16="http://schemas.microsoft.com/office/drawing/2014/main" id="{CA5FBE6C-0C05-BBE0-63AF-CC61393EC140}"/>
              </a:ext>
            </a:extLst>
          </p:cNvPr>
          <p:cNvSpPr txBox="1"/>
          <p:nvPr/>
        </p:nvSpPr>
        <p:spPr>
          <a:xfrm>
            <a:off x="7806046" y="4196370"/>
            <a:ext cx="712519" cy="307777"/>
          </a:xfrm>
          <a:prstGeom prst="rect">
            <a:avLst/>
          </a:prstGeom>
          <a:noFill/>
        </p:spPr>
        <p:txBody>
          <a:bodyPr wrap="square" rtlCol="0">
            <a:spAutoFit/>
          </a:bodyPr>
          <a:lstStyle/>
          <a:p>
            <a:r>
              <a:rPr lang="en-GB" sz="1400">
                <a:solidFill>
                  <a:srgbClr val="CC7414"/>
                </a:solidFill>
              </a:rPr>
              <a:t>+39%</a:t>
            </a:r>
            <a:endParaRPr lang="en-CH" sz="1400">
              <a:solidFill>
                <a:srgbClr val="CC7414"/>
              </a:solidFill>
            </a:endParaRPr>
          </a:p>
        </p:txBody>
      </p:sp>
      <p:sp>
        <p:nvSpPr>
          <p:cNvPr id="23" name="TextBox 22">
            <a:extLst>
              <a:ext uri="{FF2B5EF4-FFF2-40B4-BE49-F238E27FC236}">
                <a16:creationId xmlns:a16="http://schemas.microsoft.com/office/drawing/2014/main" id="{63589675-90FC-C8A5-3813-852CB2745014}"/>
              </a:ext>
            </a:extLst>
          </p:cNvPr>
          <p:cNvSpPr txBox="1"/>
          <p:nvPr/>
        </p:nvSpPr>
        <p:spPr>
          <a:xfrm>
            <a:off x="7176419" y="5636316"/>
            <a:ext cx="4346368" cy="615553"/>
          </a:xfrm>
          <a:prstGeom prst="rect">
            <a:avLst/>
          </a:prstGeom>
          <a:noFill/>
        </p:spPr>
        <p:txBody>
          <a:bodyPr wrap="square" rtlCol="0">
            <a:spAutoFit/>
          </a:bodyPr>
          <a:lstStyle/>
          <a:p>
            <a:pPr algn="ctr"/>
            <a:r>
              <a:rPr lang="en-GB" sz="1200"/>
              <a:t>Quantification of conventional and organic farming-derived extracellular vesicles by NTA</a:t>
            </a:r>
            <a:endParaRPr lang="en-GB" sz="1000"/>
          </a:p>
          <a:p>
            <a:pPr algn="ctr"/>
            <a:r>
              <a:rPr lang="en-GB" sz="1000"/>
              <a:t>* p&lt;0.05, ** p&lt;0.001, *** p&lt;0.0001</a:t>
            </a:r>
            <a:endParaRPr lang="en-CH" sz="1000"/>
          </a:p>
        </p:txBody>
      </p:sp>
      <p:sp>
        <p:nvSpPr>
          <p:cNvPr id="24" name="TextBox 23">
            <a:extLst>
              <a:ext uri="{FF2B5EF4-FFF2-40B4-BE49-F238E27FC236}">
                <a16:creationId xmlns:a16="http://schemas.microsoft.com/office/drawing/2014/main" id="{FA00B881-D19F-03D8-6928-8206F4A282EE}"/>
              </a:ext>
            </a:extLst>
          </p:cNvPr>
          <p:cNvSpPr txBox="1"/>
          <p:nvPr/>
        </p:nvSpPr>
        <p:spPr>
          <a:xfrm>
            <a:off x="202797" y="5932514"/>
            <a:ext cx="5393425" cy="369332"/>
          </a:xfrm>
          <a:prstGeom prst="rect">
            <a:avLst/>
          </a:prstGeom>
          <a:noFill/>
        </p:spPr>
        <p:txBody>
          <a:bodyPr wrap="square" rtlCol="0">
            <a:spAutoFit/>
          </a:bodyPr>
          <a:lstStyle/>
          <a:p>
            <a:r>
              <a:rPr lang="en-GB" sz="900"/>
              <a:t>Source: </a:t>
            </a:r>
            <a:r>
              <a:rPr lang="en-GB" sz="900" err="1"/>
              <a:t>Logozzi</a:t>
            </a:r>
            <a:r>
              <a:rPr lang="en-GB" sz="900"/>
              <a:t> M. et al. , Nanovesicles from organic agriculture-derived fruits and vegetables: characterization and functional antioxidant content, Int. j. Mol. Sci,, 2021, 22, 8170   </a:t>
            </a:r>
            <a:endParaRPr lang="en-CH" sz="900"/>
          </a:p>
        </p:txBody>
      </p:sp>
    </p:spTree>
    <p:extLst>
      <p:ext uri="{BB962C8B-B14F-4D97-AF65-F5344CB8AC3E}">
        <p14:creationId xmlns:p14="http://schemas.microsoft.com/office/powerpoint/2010/main" val="14832776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p:cNvSpPr/>
          <p:nvPr/>
        </p:nvSpPr>
        <p:spPr>
          <a:xfrm>
            <a:off x="328600" y="428626"/>
            <a:ext cx="7011226" cy="916330"/>
          </a:xfrm>
          <a:prstGeom prst="rect">
            <a:avLst/>
          </a:prstGeom>
          <a:noFill/>
          <a:ln/>
        </p:spPr>
        <p:txBody>
          <a:bodyPr wrap="square" lIns="0" tIns="0" rIns="0" bIns="0" rtlCol="0" anchor="b"/>
          <a:lstStyle/>
          <a:p>
            <a:r>
              <a:rPr lang="en-US" sz="2400" b="1" kern="0" spc="-80">
                <a:solidFill>
                  <a:srgbClr val="000000"/>
                </a:solidFill>
                <a:latin typeface="DM Sans" pitchFamily="34" charset="0"/>
              </a:rPr>
              <a:t>Connection of clinical efficacy with coherent molecular mode of action</a:t>
            </a:r>
          </a:p>
        </p:txBody>
      </p:sp>
      <p:sp>
        <p:nvSpPr>
          <p:cNvPr id="2" name="Rectangle 1">
            <a:extLst>
              <a:ext uri="{FF2B5EF4-FFF2-40B4-BE49-F238E27FC236}">
                <a16:creationId xmlns:a16="http://schemas.microsoft.com/office/drawing/2014/main" id="{F4B4F1CB-0C51-2BE5-225D-F8915F775C78}"/>
              </a:ext>
            </a:extLst>
          </p:cNvPr>
          <p:cNvSpPr/>
          <p:nvPr/>
        </p:nvSpPr>
        <p:spPr>
          <a:xfrm>
            <a:off x="244612" y="1559457"/>
            <a:ext cx="6819128" cy="463888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p:cNvSpPr/>
          <p:nvPr/>
        </p:nvSpPr>
        <p:spPr>
          <a:xfrm>
            <a:off x="328599" y="1684949"/>
            <a:ext cx="6615125" cy="2143148"/>
          </a:xfrm>
          <a:prstGeom prst="rect">
            <a:avLst/>
          </a:prstGeom>
          <a:noFill/>
          <a:ln/>
        </p:spPr>
        <p:txBody>
          <a:bodyPr wrap="square" lIns="0" tIns="0" rIns="0" bIns="0" rtlCol="0" anchor="t"/>
          <a:lstStyle/>
          <a:p>
            <a:pPr>
              <a:lnSpc>
                <a:spcPts val="1875"/>
              </a:lnSpc>
            </a:pPr>
            <a:endParaRPr lang="en-US" sz="1500" dirty="0"/>
          </a:p>
          <a:p>
            <a:pPr>
              <a:lnSpc>
                <a:spcPts val="1875"/>
              </a:lnSpc>
              <a:spcAft>
                <a:spcPts val="600"/>
              </a:spcAft>
            </a:pPr>
            <a:r>
              <a:rPr lang="en-CH" sz="1600" kern="0" spc="-16" dirty="0">
                <a:solidFill>
                  <a:srgbClr val="6D0E17"/>
                </a:solidFill>
                <a:latin typeface="DM Sans"/>
              </a:rPr>
              <a:t>This integrative analysis links the clinical wrinkle‑reducing effects of EXOVIVE™ LIFT with </a:t>
            </a:r>
            <a:r>
              <a:rPr lang="en-GB" sz="1600" kern="0" spc="-16" dirty="0">
                <a:solidFill>
                  <a:srgbClr val="6D0E17"/>
                </a:solidFill>
                <a:latin typeface="DM Sans"/>
              </a:rPr>
              <a:t>:</a:t>
            </a:r>
          </a:p>
          <a:p>
            <a:pPr marL="285750" indent="-285750">
              <a:lnSpc>
                <a:spcPts val="1875"/>
              </a:lnSpc>
              <a:buFont typeface="Arial" panose="020B0604020202020204" pitchFamily="34" charset="0"/>
              <a:buChar char="•"/>
            </a:pPr>
            <a:r>
              <a:rPr lang="en-CH" sz="1600" kern="0" spc="-16" dirty="0">
                <a:solidFill>
                  <a:srgbClr val="6D0E17"/>
                </a:solidFill>
                <a:latin typeface="DM Sans"/>
              </a:rPr>
              <a:t>molecular alterations identified through within‑subject proteomics</a:t>
            </a:r>
            <a:r>
              <a:rPr lang="en-GB" sz="1600" kern="0" spc="-16" dirty="0">
                <a:solidFill>
                  <a:srgbClr val="6D0E17"/>
                </a:solidFill>
                <a:latin typeface="DM Sans"/>
              </a:rPr>
              <a:t> and</a:t>
            </a:r>
          </a:p>
          <a:p>
            <a:pPr marL="285750" indent="-285750">
              <a:lnSpc>
                <a:spcPts val="1875"/>
              </a:lnSpc>
              <a:spcAft>
                <a:spcPts val="600"/>
              </a:spcAft>
              <a:buFont typeface="Arial" panose="020B0604020202020204" pitchFamily="34" charset="0"/>
              <a:buChar char="•"/>
            </a:pPr>
            <a:r>
              <a:rPr lang="en-CH" sz="1600" kern="0" spc="-16" dirty="0">
                <a:solidFill>
                  <a:srgbClr val="6D0E17"/>
                </a:solidFill>
                <a:latin typeface="DM Sans"/>
              </a:rPr>
              <a:t>the miRNA cargo of plant‑derived exosomes. </a:t>
            </a:r>
            <a:endParaRPr lang="en-GB" sz="1600" kern="0" spc="-16" dirty="0">
              <a:solidFill>
                <a:srgbClr val="6D0E17"/>
              </a:solidFill>
              <a:latin typeface="DM Sans"/>
            </a:endParaRPr>
          </a:p>
          <a:p>
            <a:pPr>
              <a:lnSpc>
                <a:spcPts val="1875"/>
              </a:lnSpc>
            </a:pPr>
            <a:r>
              <a:rPr lang="en-CH" sz="1600" kern="0" spc="-16" dirty="0">
                <a:solidFill>
                  <a:srgbClr val="6D0E17"/>
                </a:solidFill>
                <a:latin typeface="DM Sans"/>
              </a:rPr>
              <a:t>By correlating protein fold changes with each participant’s degree of improvement, we identified molecular programs that shift preferentially in individuals exhibiting stronger clinical responses.</a:t>
            </a:r>
            <a:endParaRPr lang="en-GB" sz="1600" kern="0" spc="-16" dirty="0">
              <a:solidFill>
                <a:srgbClr val="6D0E17"/>
              </a:solidFill>
              <a:latin typeface="DM Sans"/>
            </a:endParaRPr>
          </a:p>
          <a:p>
            <a:pPr>
              <a:lnSpc>
                <a:spcPts val="1875"/>
              </a:lnSpc>
            </a:pPr>
            <a:endParaRPr lang="en-GB" altLang="en-CH" sz="1600" kern="0" spc="-16" dirty="0">
              <a:solidFill>
                <a:srgbClr val="6D0E17"/>
              </a:solidFill>
              <a:latin typeface="DM Sans" pitchFamily="34" charset="0"/>
            </a:endParaRPr>
          </a:p>
          <a:p>
            <a:pPr>
              <a:lnSpc>
                <a:spcPts val="1875"/>
              </a:lnSpc>
              <a:spcAft>
                <a:spcPts val="600"/>
              </a:spcAft>
            </a:pPr>
            <a:r>
              <a:rPr lang="en-GB" sz="1600" dirty="0">
                <a:latin typeface="DM Sans"/>
              </a:rPr>
              <a:t>To </a:t>
            </a:r>
            <a:r>
              <a:rPr lang="en-CH" sz="1600" dirty="0">
                <a:latin typeface="DM Sans"/>
              </a:rPr>
              <a:t>investigate whether plant miRNAs could plausibly contribute to these improvement‑aligned molecular patterns, we compared the seed regions of human miRNAs regulating key proteins with those of miRNAs present in apple, papaya, and tangerine exosomes. </a:t>
            </a:r>
            <a:endParaRPr lang="en-GB" sz="1600" dirty="0">
              <a:latin typeface="DM Sans"/>
            </a:endParaRPr>
          </a:p>
          <a:p>
            <a:pPr>
              <a:lnSpc>
                <a:spcPts val="1875"/>
              </a:lnSpc>
            </a:pPr>
            <a:r>
              <a:rPr lang="en-CH" sz="1600" dirty="0">
                <a:latin typeface="DM Sans"/>
              </a:rPr>
              <a:t>Multiple seed matches were identified</a:t>
            </a:r>
            <a:r>
              <a:rPr lang="en-CH" sz="1600" dirty="0">
                <a:solidFill>
                  <a:srgbClr val="6D0E17"/>
                </a:solidFill>
                <a:latin typeface="DM Sans"/>
              </a:rPr>
              <a:t>, supporting a sequence‑based mechanistic link between the miRNA cargo of EXOVIVE™ LIFT and the molecular changes associated with reduced wrinkle depth.</a:t>
            </a:r>
            <a:endParaRPr lang="en-GB" altLang="en-CH" sz="1600" kern="0" spc="-16" dirty="0">
              <a:solidFill>
                <a:srgbClr val="6D0E17"/>
              </a:solidFill>
              <a:latin typeface="DM Sans" pitchFamily="34" charset="0"/>
            </a:endParaRPr>
          </a:p>
          <a:p>
            <a:pPr>
              <a:lnSpc>
                <a:spcPts val="1875"/>
              </a:lnSpc>
            </a:pPr>
            <a:endParaRPr lang="en-GB" altLang="en-CH" sz="1467" kern="0" spc="-16" dirty="0">
              <a:solidFill>
                <a:srgbClr val="6D0E17"/>
              </a:solidFill>
              <a:latin typeface="DM Sans" pitchFamily="34" charset="0"/>
            </a:endParaRPr>
          </a:p>
          <a:p>
            <a:pPr>
              <a:lnSpc>
                <a:spcPts val="1875"/>
              </a:lnSpc>
            </a:pPr>
            <a:endParaRPr lang="en-CH" altLang="en-CH" sz="1467" kern="0" spc="-16" dirty="0">
              <a:solidFill>
                <a:srgbClr val="6D0E17"/>
              </a:solidFill>
              <a:latin typeface="DM Sans" pitchFamily="34" charset="0"/>
            </a:endParaRPr>
          </a:p>
          <a:p>
            <a:pPr>
              <a:lnSpc>
                <a:spcPts val="1875"/>
              </a:lnSpc>
            </a:pPr>
            <a:r>
              <a:rPr lang="en-US" sz="1450" b="1" kern="0" spc="-16" dirty="0">
                <a:solidFill>
                  <a:srgbClr val="6D0E17"/>
                </a:solidFill>
                <a:latin typeface="DM Sans"/>
                <a:ea typeface="DM Sans" pitchFamily="34" charset="-122"/>
                <a:cs typeface="DM Sans" pitchFamily="34" charset="-120"/>
              </a:rPr>
              <a:t> </a:t>
            </a:r>
            <a:endParaRPr lang="en-US" sz="1450" dirty="0">
              <a:latin typeface="DM Sans"/>
            </a:endParaRPr>
          </a:p>
        </p:txBody>
      </p:sp>
      <p:pic>
        <p:nvPicPr>
          <p:cNvPr id="6" name="Image 1" descr="https://pitch-assets-ccb95893-de3f-4266-973c-20049231b248.s3.eu-west-1.amazonaws.com/e88e1042-ff72-49e0-a15f-1fb89877ef73?pitch-bytes=509617&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8" name="Slide Number Placeholder 1">
            <a:extLst>
              <a:ext uri="{FF2B5EF4-FFF2-40B4-BE49-F238E27FC236}">
                <a16:creationId xmlns:a16="http://schemas.microsoft.com/office/drawing/2014/main" id="{92A6ED1A-0E09-845B-2086-8BB14EAC26AF}"/>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mtClean="0"/>
              <a:pPr/>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7E65FA-BB05-DC1B-461E-EFD04EBBDA2B}"/>
              </a:ext>
            </a:extLst>
          </p:cNvPr>
          <p:cNvSpPr/>
          <p:nvPr/>
        </p:nvSpPr>
        <p:spPr>
          <a:xfrm>
            <a:off x="0" y="0"/>
            <a:ext cx="6624320" cy="6858000"/>
          </a:xfrm>
          <a:prstGeom prst="rect">
            <a:avLst/>
          </a:prstGeom>
          <a:solidFill>
            <a:srgbClr val="F5D8B8">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3569ED1-44C4-9AD3-7397-5FA1E120E34B}"/>
              </a:ext>
            </a:extLst>
          </p:cNvPr>
          <p:cNvSpPr txBox="1">
            <a:spLocks/>
          </p:cNvSpPr>
          <p:nvPr/>
        </p:nvSpPr>
        <p:spPr>
          <a:xfrm>
            <a:off x="302400" y="272307"/>
            <a:ext cx="10515600" cy="351315"/>
          </a:xfrm>
          <a:prstGeom prst="rect">
            <a:avLst/>
          </a:prstGeom>
        </p:spPr>
        <p:txBody>
          <a:bodyPr lIns="0" tIns="0" rIns="0" bIns="0"/>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a:spcBef>
                <a:spcPts val="0"/>
              </a:spcBef>
              <a:spcAft>
                <a:spcPts val="599"/>
              </a:spcAft>
              <a:buClr>
                <a:srgbClr val="0070C0"/>
              </a:buClr>
              <a:defRPr/>
            </a:pPr>
            <a:r>
              <a:rPr lang="en-US" noProof="0" dirty="0"/>
              <a:t>Role of miRNA</a:t>
            </a:r>
            <a:endParaRPr lang="en-US" b="0" i="1" noProof="0" dirty="0">
              <a:solidFill>
                <a:prstClr val="black"/>
              </a:solidFill>
              <a:latin typeface="DM Sans" pitchFamily="2" charset="77"/>
              <a:ea typeface="Fira Sans" panose="020B0503050000020004" pitchFamily="34" charset="0"/>
            </a:endParaRPr>
          </a:p>
        </p:txBody>
      </p:sp>
      <p:sp>
        <p:nvSpPr>
          <p:cNvPr id="3" name="Text Placeholder 5">
            <a:extLst>
              <a:ext uri="{FF2B5EF4-FFF2-40B4-BE49-F238E27FC236}">
                <a16:creationId xmlns:a16="http://schemas.microsoft.com/office/drawing/2014/main" id="{3E8B0302-0C79-8DBC-90A1-C27430DC64B1}"/>
              </a:ext>
            </a:extLst>
          </p:cNvPr>
          <p:cNvSpPr txBox="1">
            <a:spLocks/>
          </p:cNvSpPr>
          <p:nvPr/>
        </p:nvSpPr>
        <p:spPr>
          <a:xfrm>
            <a:off x="302400" y="690784"/>
            <a:ext cx="3926700" cy="20514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noProof="0" dirty="0">
                <a:solidFill>
                  <a:srgbClr val="CC7414"/>
                </a:solidFill>
                <a:latin typeface="DM Sans"/>
              </a:rPr>
              <a:t>Importance of the seed region</a:t>
            </a:r>
            <a:br>
              <a:rPr lang="en-US" sz="1800" kern="1200" noProof="0" dirty="0">
                <a:solidFill>
                  <a:srgbClr val="CC7414"/>
                </a:solidFill>
                <a:latin typeface="DM Sans"/>
              </a:rPr>
            </a:br>
            <a:endParaRPr lang="en-US" sz="1800" kern="1200" noProof="0" dirty="0">
              <a:solidFill>
                <a:srgbClr val="CC7414"/>
              </a:solidFill>
              <a:latin typeface="DM Sans"/>
            </a:endParaRPr>
          </a:p>
        </p:txBody>
      </p:sp>
      <p:sp>
        <p:nvSpPr>
          <p:cNvPr id="4" name="Text 1">
            <a:extLst>
              <a:ext uri="{FF2B5EF4-FFF2-40B4-BE49-F238E27FC236}">
                <a16:creationId xmlns:a16="http://schemas.microsoft.com/office/drawing/2014/main" id="{83D46AF7-6E00-4595-FBD1-3DB545CEA84D}"/>
              </a:ext>
            </a:extLst>
          </p:cNvPr>
          <p:cNvSpPr/>
          <p:nvPr/>
        </p:nvSpPr>
        <p:spPr>
          <a:xfrm>
            <a:off x="302400" y="1275616"/>
            <a:ext cx="5912179" cy="2461243"/>
          </a:xfrm>
          <a:prstGeom prst="rect">
            <a:avLst/>
          </a:prstGeom>
          <a:noFill/>
          <a:ln/>
        </p:spPr>
        <p:txBody>
          <a:bodyPr wrap="square" lIns="0" tIns="0" rIns="0" bIns="0" rtlCol="0" anchor="t"/>
          <a:lstStyle/>
          <a:p>
            <a:pPr>
              <a:lnSpc>
                <a:spcPts val="1875"/>
              </a:lnSpc>
              <a:spcAft>
                <a:spcPts val="600"/>
              </a:spcAft>
            </a:pPr>
            <a:r>
              <a:rPr lang="en-US" sz="1600" kern="0" spc="-16" noProof="0" dirty="0">
                <a:solidFill>
                  <a:srgbClr val="994F00"/>
                </a:solidFill>
                <a:latin typeface="DM Sans"/>
              </a:rPr>
              <a:t>miRNA is a small RNA </a:t>
            </a:r>
            <a:r>
              <a:rPr lang="en-US" sz="1600" kern="0" spc="-16" noProof="0" dirty="0">
                <a:solidFill>
                  <a:srgbClr val="994F00"/>
                </a:solidFill>
              </a:rPr>
              <a:t>(</a:t>
            </a:r>
            <a:r>
              <a:rPr lang="en-US" sz="1600" kern="0" spc="-16" noProof="0" dirty="0" err="1">
                <a:solidFill>
                  <a:srgbClr val="994F00"/>
                </a:solidFill>
              </a:rPr>
              <a:t>RiboNucleic</a:t>
            </a:r>
            <a:r>
              <a:rPr lang="en-US" sz="1600" kern="0" spc="-16" noProof="0" dirty="0">
                <a:solidFill>
                  <a:srgbClr val="994F00"/>
                </a:solidFill>
              </a:rPr>
              <a:t> Acid)</a:t>
            </a:r>
            <a:r>
              <a:rPr lang="en-US" sz="1600" kern="0" spc="-16" noProof="0" dirty="0">
                <a:solidFill>
                  <a:srgbClr val="994F00"/>
                </a:solidFill>
                <a:latin typeface="DM Sans"/>
              </a:rPr>
              <a:t> molecule found in cells:</a:t>
            </a:r>
          </a:p>
          <a:p>
            <a:pPr marL="285750" indent="-285750">
              <a:lnSpc>
                <a:spcPts val="1875"/>
              </a:lnSpc>
              <a:buFont typeface="Arial" panose="020B0604020202020204" pitchFamily="34" charset="0"/>
              <a:buChar char="•"/>
            </a:pPr>
            <a:r>
              <a:rPr lang="en-US" sz="1600" kern="0" spc="-16" noProof="0" dirty="0">
                <a:solidFill>
                  <a:srgbClr val="994F00"/>
                </a:solidFill>
                <a:latin typeface="DM Sans"/>
              </a:rPr>
              <a:t>Non-coding RNA (doesn’t make protein itself)</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latin typeface="DM Sans"/>
              </a:rPr>
              <a:t>Acts like a control dimmer switch that helps decide how much protein a gene should make</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latin typeface="DM Sans"/>
              </a:rPr>
              <a:t>miRNA binds to </a:t>
            </a:r>
            <a:r>
              <a:rPr lang="en-US" sz="1600" kern="0" spc="-16" noProof="0" dirty="0">
                <a:solidFill>
                  <a:srgbClr val="994F00"/>
                </a:solidFill>
              </a:rPr>
              <a:t>messenger RNA (</a:t>
            </a:r>
            <a:r>
              <a:rPr lang="en-US" sz="1600" kern="0" spc="-16" noProof="0" dirty="0">
                <a:solidFill>
                  <a:srgbClr val="994F00"/>
                </a:solidFill>
                <a:latin typeface="DM Sans"/>
              </a:rPr>
              <a:t>mRNA - </a:t>
            </a:r>
            <a:r>
              <a:rPr lang="en-US" sz="1600" kern="0" spc="-16" noProof="0" dirty="0">
                <a:solidFill>
                  <a:srgbClr val="994F00"/>
                </a:solidFill>
              </a:rPr>
              <a:t>genes make protein by first making mRNA</a:t>
            </a:r>
            <a:r>
              <a:rPr lang="en-US" sz="1600" kern="0" spc="-16" noProof="0" dirty="0">
                <a:solidFill>
                  <a:srgbClr val="994F00"/>
                </a:solidFill>
                <a:latin typeface="DM Sans"/>
              </a:rPr>
              <a:t>), this binding reduces protein production</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rPr>
              <a:t>miRNA is made of a sequence of about 22 nucleotides (from 4 nucleobases: Adenine, Guanine, Cytosine and Uracil)</a:t>
            </a:r>
            <a:endParaRPr lang="en-US" sz="1600" kern="0" spc="-16" noProof="0" dirty="0">
              <a:solidFill>
                <a:srgbClr val="994F00"/>
              </a:solidFill>
              <a:latin typeface="DM Sans" pitchFamily="34" charset="0"/>
            </a:endParaRPr>
          </a:p>
          <a:p>
            <a:pPr>
              <a:lnSpc>
                <a:spcPts val="1875"/>
              </a:lnSpc>
            </a:pPr>
            <a:endParaRPr lang="en-US" sz="1467" kern="0" spc="-16" noProof="0" dirty="0">
              <a:solidFill>
                <a:srgbClr val="994F00"/>
              </a:solidFill>
              <a:latin typeface="DM Sans" pitchFamily="34" charset="0"/>
            </a:endParaRPr>
          </a:p>
          <a:p>
            <a:pPr>
              <a:lnSpc>
                <a:spcPts val="1875"/>
              </a:lnSpc>
            </a:pPr>
            <a:endParaRPr lang="en-US" sz="1467" kern="0" spc="-16" noProof="0" dirty="0">
              <a:solidFill>
                <a:srgbClr val="994F00"/>
              </a:solidFill>
              <a:latin typeface="DM Sans" pitchFamily="34" charset="0"/>
            </a:endParaRPr>
          </a:p>
          <a:p>
            <a:pPr>
              <a:lnSpc>
                <a:spcPts val="1875"/>
              </a:lnSpc>
            </a:pPr>
            <a:r>
              <a:rPr lang="en-US" sz="1450" b="1" kern="0" spc="-16" noProof="0" dirty="0">
                <a:solidFill>
                  <a:srgbClr val="994F00"/>
                </a:solidFill>
                <a:latin typeface="DM Sans"/>
                <a:ea typeface="DM Sans" pitchFamily="34" charset="-122"/>
                <a:cs typeface="DM Sans" pitchFamily="34" charset="-120"/>
              </a:rPr>
              <a:t> </a:t>
            </a:r>
            <a:endParaRPr lang="en-US" sz="1450" noProof="0" dirty="0">
              <a:solidFill>
                <a:srgbClr val="994F00"/>
              </a:solidFill>
              <a:latin typeface="DM Sans"/>
            </a:endParaRPr>
          </a:p>
        </p:txBody>
      </p:sp>
      <p:sp>
        <p:nvSpPr>
          <p:cNvPr id="5" name="Text 1">
            <a:extLst>
              <a:ext uri="{FF2B5EF4-FFF2-40B4-BE49-F238E27FC236}">
                <a16:creationId xmlns:a16="http://schemas.microsoft.com/office/drawing/2014/main" id="{FB24C572-B30C-8B9B-2CA5-769806862D97}"/>
              </a:ext>
            </a:extLst>
          </p:cNvPr>
          <p:cNvSpPr/>
          <p:nvPr/>
        </p:nvSpPr>
        <p:spPr>
          <a:xfrm>
            <a:off x="302400" y="4074935"/>
            <a:ext cx="5843601" cy="1785547"/>
          </a:xfrm>
          <a:prstGeom prst="rect">
            <a:avLst/>
          </a:prstGeom>
          <a:noFill/>
          <a:ln/>
        </p:spPr>
        <p:txBody>
          <a:bodyPr wrap="square" lIns="0" tIns="0" rIns="0" bIns="0" rtlCol="0" anchor="t"/>
          <a:lstStyle/>
          <a:p>
            <a:pPr>
              <a:lnSpc>
                <a:spcPts val="1875"/>
              </a:lnSpc>
              <a:spcAft>
                <a:spcPts val="600"/>
              </a:spcAft>
            </a:pPr>
            <a:r>
              <a:rPr lang="en-US" sz="1600" kern="0" spc="-16" noProof="0" dirty="0">
                <a:latin typeface="DM Sans"/>
              </a:rPr>
              <a:t>The seed region is the critical part that determines which mRNA it binds to.</a:t>
            </a:r>
          </a:p>
          <a:p>
            <a:pPr>
              <a:lnSpc>
                <a:spcPts val="1875"/>
              </a:lnSpc>
              <a:spcAft>
                <a:spcPts val="600"/>
              </a:spcAft>
            </a:pPr>
            <a:r>
              <a:rPr lang="en-US" sz="1600" kern="0" spc="-16" noProof="0" dirty="0">
                <a:latin typeface="DM Sans"/>
              </a:rPr>
              <a:t>Corresponds to nucleotides 2-7 (or 2-8)</a:t>
            </a:r>
          </a:p>
          <a:p>
            <a:pPr>
              <a:lnSpc>
                <a:spcPts val="1875"/>
              </a:lnSpc>
              <a:spcAft>
                <a:spcPts val="600"/>
              </a:spcAft>
            </a:pPr>
            <a:r>
              <a:rPr lang="en-US" sz="1600" kern="0" spc="-16" noProof="0" dirty="0">
                <a:latin typeface="DM Sans"/>
              </a:rPr>
              <a:t>It determines the target specificity </a:t>
            </a:r>
          </a:p>
          <a:p>
            <a:pPr>
              <a:lnSpc>
                <a:spcPts val="1875"/>
              </a:lnSpc>
              <a:spcAft>
                <a:spcPts val="600"/>
              </a:spcAft>
            </a:pPr>
            <a:r>
              <a:rPr lang="en-US" sz="1600" kern="0" spc="-16" noProof="0" dirty="0">
                <a:latin typeface="DM Sans"/>
              </a:rPr>
              <a:t>Small changes in the seed region can completely change which genes are regulated.</a:t>
            </a:r>
            <a:endParaRPr lang="en-US" sz="1467" kern="0" spc="-16" noProof="0" dirty="0">
              <a:solidFill>
                <a:srgbClr val="6D0E17"/>
              </a:solidFill>
              <a:latin typeface="DM Sans" pitchFamily="34" charset="0"/>
            </a:endParaRPr>
          </a:p>
        </p:txBody>
      </p:sp>
      <p:grpSp>
        <p:nvGrpSpPr>
          <p:cNvPr id="10" name="Group 9">
            <a:extLst>
              <a:ext uri="{FF2B5EF4-FFF2-40B4-BE49-F238E27FC236}">
                <a16:creationId xmlns:a16="http://schemas.microsoft.com/office/drawing/2014/main" id="{F4626953-D8D2-2FA6-702C-B17619A2734E}"/>
              </a:ext>
            </a:extLst>
          </p:cNvPr>
          <p:cNvGrpSpPr/>
          <p:nvPr/>
        </p:nvGrpSpPr>
        <p:grpSpPr>
          <a:xfrm>
            <a:off x="6972484" y="1730634"/>
            <a:ext cx="4848537" cy="3141217"/>
            <a:chOff x="7107723" y="1771274"/>
            <a:chExt cx="4848537" cy="3141217"/>
          </a:xfrm>
        </p:grpSpPr>
        <p:pic>
          <p:nvPicPr>
            <p:cNvPr id="12" name="Picture 11">
              <a:extLst>
                <a:ext uri="{FF2B5EF4-FFF2-40B4-BE49-F238E27FC236}">
                  <a16:creationId xmlns:a16="http://schemas.microsoft.com/office/drawing/2014/main" id="{44A54CDF-6981-F29A-294F-58079EC9820F}"/>
                </a:ext>
              </a:extLst>
            </p:cNvPr>
            <p:cNvPicPr>
              <a:picLocks noChangeAspect="1"/>
            </p:cNvPicPr>
            <p:nvPr/>
          </p:nvPicPr>
          <p:blipFill>
            <a:blip r:embed="rId3"/>
            <a:stretch>
              <a:fillRect/>
            </a:stretch>
          </p:blipFill>
          <p:spPr>
            <a:xfrm>
              <a:off x="7367137" y="1771274"/>
              <a:ext cx="4329709" cy="1172304"/>
            </a:xfrm>
            <a:prstGeom prst="rect">
              <a:avLst/>
            </a:prstGeom>
          </p:spPr>
        </p:pic>
        <p:sp>
          <p:nvSpPr>
            <p:cNvPr id="7" name="TextBox 6">
              <a:extLst>
                <a:ext uri="{FF2B5EF4-FFF2-40B4-BE49-F238E27FC236}">
                  <a16:creationId xmlns:a16="http://schemas.microsoft.com/office/drawing/2014/main" id="{7EFBE070-DC0E-D674-A4C1-36F2663044F0}"/>
                </a:ext>
              </a:extLst>
            </p:cNvPr>
            <p:cNvSpPr txBox="1"/>
            <p:nvPr/>
          </p:nvSpPr>
          <p:spPr>
            <a:xfrm>
              <a:off x="7107723" y="4327265"/>
              <a:ext cx="4848537" cy="369332"/>
            </a:xfrm>
            <a:prstGeom prst="rect">
              <a:avLst/>
            </a:prstGeom>
            <a:noFill/>
          </p:spPr>
          <p:txBody>
            <a:bodyPr wrap="square">
              <a:spAutoFit/>
            </a:bodyPr>
            <a:lstStyle/>
            <a:p>
              <a:pPr algn="ctr"/>
              <a:r>
                <a:rPr lang="en-US" sz="1800" noProof="0" dirty="0"/>
                <a:t>hsa-miR-4434: A</a:t>
              </a:r>
              <a:r>
                <a:rPr lang="en-US" sz="1800" b="1" noProof="0" dirty="0">
                  <a:highlight>
                    <a:srgbClr val="FDE8D8"/>
                  </a:highlight>
                </a:rPr>
                <a:t>GGAGAAG</a:t>
              </a:r>
              <a:r>
                <a:rPr lang="en-US" sz="1800" noProof="0" dirty="0"/>
                <a:t>UAAAGUAGAA</a:t>
              </a:r>
            </a:p>
          </p:txBody>
        </p:sp>
        <p:sp>
          <p:nvSpPr>
            <p:cNvPr id="6" name="TextBox 5">
              <a:extLst>
                <a:ext uri="{FF2B5EF4-FFF2-40B4-BE49-F238E27FC236}">
                  <a16:creationId xmlns:a16="http://schemas.microsoft.com/office/drawing/2014/main" id="{6DBED3F0-9DF7-171E-6437-91D147A2FB2A}"/>
                </a:ext>
              </a:extLst>
            </p:cNvPr>
            <p:cNvSpPr txBox="1"/>
            <p:nvPr/>
          </p:nvSpPr>
          <p:spPr>
            <a:xfrm>
              <a:off x="9152749" y="4635492"/>
              <a:ext cx="1124244" cy="276999"/>
            </a:xfrm>
            <a:prstGeom prst="rect">
              <a:avLst/>
            </a:prstGeom>
            <a:noFill/>
          </p:spPr>
          <p:txBody>
            <a:bodyPr wrap="square" rtlCol="0">
              <a:spAutoFit/>
            </a:bodyPr>
            <a:lstStyle/>
            <a:p>
              <a:r>
                <a:rPr lang="en-US" sz="1200" b="1" noProof="0" dirty="0">
                  <a:solidFill>
                    <a:srgbClr val="CC7414"/>
                  </a:solidFill>
                </a:rPr>
                <a:t>Seed region</a:t>
              </a:r>
            </a:p>
          </p:txBody>
        </p:sp>
        <p:sp>
          <p:nvSpPr>
            <p:cNvPr id="8" name="TextBox 7">
              <a:extLst>
                <a:ext uri="{FF2B5EF4-FFF2-40B4-BE49-F238E27FC236}">
                  <a16:creationId xmlns:a16="http://schemas.microsoft.com/office/drawing/2014/main" id="{3601562B-B975-9EDB-8239-4CF1CA279954}"/>
                </a:ext>
              </a:extLst>
            </p:cNvPr>
            <p:cNvSpPr txBox="1"/>
            <p:nvPr/>
          </p:nvSpPr>
          <p:spPr>
            <a:xfrm>
              <a:off x="7703191" y="3944693"/>
              <a:ext cx="3657600" cy="338554"/>
            </a:xfrm>
            <a:prstGeom prst="rect">
              <a:avLst/>
            </a:prstGeom>
            <a:noFill/>
          </p:spPr>
          <p:txBody>
            <a:bodyPr wrap="square" rtlCol="0">
              <a:spAutoFit/>
            </a:bodyPr>
            <a:lstStyle/>
            <a:p>
              <a:r>
                <a:rPr lang="en-US" sz="1600" noProof="0" dirty="0"/>
                <a:t>Example of human miRNA 4434:</a:t>
              </a:r>
            </a:p>
          </p:txBody>
        </p:sp>
        <p:sp>
          <p:nvSpPr>
            <p:cNvPr id="9" name="TextBox 8">
              <a:extLst>
                <a:ext uri="{FF2B5EF4-FFF2-40B4-BE49-F238E27FC236}">
                  <a16:creationId xmlns:a16="http://schemas.microsoft.com/office/drawing/2014/main" id="{D072809E-4B3C-59F1-D904-3209DD367C4F}"/>
                </a:ext>
              </a:extLst>
            </p:cNvPr>
            <p:cNvSpPr txBox="1"/>
            <p:nvPr/>
          </p:nvSpPr>
          <p:spPr>
            <a:xfrm>
              <a:off x="7367137" y="3082528"/>
              <a:ext cx="4329708" cy="307777"/>
            </a:xfrm>
            <a:prstGeom prst="rect">
              <a:avLst/>
            </a:prstGeom>
            <a:noFill/>
          </p:spPr>
          <p:txBody>
            <a:bodyPr wrap="square" rtlCol="0">
              <a:spAutoFit/>
            </a:bodyPr>
            <a:lstStyle/>
            <a:p>
              <a:r>
                <a:rPr lang="en-US" sz="1400" noProof="0" dirty="0"/>
                <a:t>miRNA seed region binding to mRNA</a:t>
              </a:r>
            </a:p>
          </p:txBody>
        </p:sp>
      </p:grpSp>
      <p:sp>
        <p:nvSpPr>
          <p:cNvPr id="13" name="TextBox 12">
            <a:extLst>
              <a:ext uri="{FF2B5EF4-FFF2-40B4-BE49-F238E27FC236}">
                <a16:creationId xmlns:a16="http://schemas.microsoft.com/office/drawing/2014/main" id="{EEAD2793-2E98-BE46-CEA5-BC7F2E999665}"/>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noProof="0" dirty="0"/>
              <a:t>Naturals</a:t>
            </a:r>
            <a:r>
              <a:rPr lang="en-US" sz="950" spc="-20" noProof="0" dirty="0">
                <a:solidFill>
                  <a:schemeClr val="accent6"/>
                </a:solidFill>
              </a:rPr>
              <a:t> | </a:t>
            </a:r>
            <a:r>
              <a:rPr lang="en-US" sz="950" spc="10" noProof="0" dirty="0"/>
              <a:t>The science of nature</a:t>
            </a:r>
          </a:p>
        </p:txBody>
      </p:sp>
      <p:sp>
        <p:nvSpPr>
          <p:cNvPr id="14" name="Slide Number Placeholder 1">
            <a:extLst>
              <a:ext uri="{FF2B5EF4-FFF2-40B4-BE49-F238E27FC236}">
                <a16:creationId xmlns:a16="http://schemas.microsoft.com/office/drawing/2014/main" id="{C3FDA1B4-0506-F915-2212-042751BC402F}"/>
              </a:ext>
            </a:extLst>
          </p:cNvPr>
          <p:cNvSpPr txBox="1">
            <a:spLocks/>
          </p:cNvSpPr>
          <p:nvPr/>
        </p:nvSpPr>
        <p:spPr>
          <a:xfrm>
            <a:off x="292636" y="6442040"/>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mtClean="0"/>
              <a:pPr/>
              <a:t>78</a:t>
            </a:fld>
            <a:endParaRPr lang="en-US" dirty="0"/>
          </a:p>
        </p:txBody>
      </p:sp>
    </p:spTree>
    <p:extLst>
      <p:ext uri="{BB962C8B-B14F-4D97-AF65-F5344CB8AC3E}">
        <p14:creationId xmlns:p14="http://schemas.microsoft.com/office/powerpoint/2010/main" val="41694793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79</a:t>
            </a:fld>
            <a:endParaRPr kumimoji="0" lang="en-GB"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8" name="Text Placeholder 7">
            <a:extLst>
              <a:ext uri="{FF2B5EF4-FFF2-40B4-BE49-F238E27FC236}">
                <a16:creationId xmlns:a16="http://schemas.microsoft.com/office/drawing/2014/main" id="{B52047EC-11E7-5247-EED5-0D1E1D63E664}"/>
              </a:ext>
            </a:extLst>
          </p:cNvPr>
          <p:cNvSpPr>
            <a:spLocks noGrp="1"/>
          </p:cNvSpPr>
          <p:nvPr>
            <p:ph type="body" sz="quarter" idx="12"/>
          </p:nvPr>
        </p:nvSpPr>
        <p:spPr>
          <a:xfrm>
            <a:off x="302400" y="1260000"/>
            <a:ext cx="10515600" cy="4640928"/>
          </a:xfrm>
        </p:spPr>
        <p:txBody>
          <a:bodyPr numCol="2" spcCol="252000"/>
          <a:lstStyle/>
          <a:p>
            <a:pPr marL="0" marR="0" lvl="0" indent="0" algn="l" defTabSz="914400" rtl="0" eaLnBrk="1" fontAlgn="auto" latinLnBrk="0" hangingPunct="1">
              <a:spcBef>
                <a:spcPts val="500"/>
              </a:spcBef>
              <a:spcAft>
                <a:spcPts val="400"/>
              </a:spcAft>
              <a:buClrTx/>
              <a:buSzTx/>
              <a:buFontTx/>
              <a:buNone/>
              <a:tabLst/>
              <a:defRPr/>
            </a:pPr>
            <a:r>
              <a:rPr kumimoji="0" lang="en-US" b="1" u="none" strike="noStrike" kern="1200" cap="none" spc="0" normalizeH="0" baseline="0" noProof="0" dirty="0">
                <a:ln>
                  <a:noFill/>
                </a:ln>
                <a:solidFill>
                  <a:srgbClr val="B3978F"/>
                </a:solidFill>
                <a:effectLst/>
                <a:uLnTx/>
                <a:uFillTx/>
                <a:latin typeface="DM Sans" pitchFamily="2" charset="77"/>
                <a:ea typeface="+mn-ea"/>
                <a:cs typeface="+mn-cs"/>
              </a:rPr>
              <a:t>Differentiators</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Genuine exosome (no liposome, no biomimetic exosome)</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lang="en-US" sz="1800" dirty="0">
                <a:solidFill>
                  <a:prstClr val="black"/>
                </a:solidFill>
                <a:latin typeface="DM Sans" pitchFamily="2" charset="77"/>
              </a:rPr>
              <a:t>P</a:t>
            </a:r>
            <a:r>
              <a:rPr kumimoji="0" lang="en-US" sz="1800" u="none" strike="noStrike" kern="1200" cap="none" spc="0" normalizeH="0" baseline="0" noProof="0" dirty="0" err="1">
                <a:ln>
                  <a:noFill/>
                </a:ln>
                <a:solidFill>
                  <a:prstClr val="black"/>
                </a:solidFill>
                <a:effectLst/>
                <a:uLnTx/>
                <a:uFillTx/>
                <a:latin typeface="DM Sans" pitchFamily="2" charset="77"/>
                <a:ea typeface="+mn-ea"/>
                <a:cs typeface="+mn-cs"/>
              </a:rPr>
              <a:t>urification</a:t>
            </a: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 of exosome (no particulate matter, number of exosomes clearly mentioned)</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From organic fruit or plant (no stem cell)</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Unique fruit composition</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Cosmos approved (on going)</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Sustainable extraction, only physical processes, no solvent, low CFP</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lang="en-US" sz="1800" dirty="0">
              <a:solidFill>
                <a:prstClr val="black"/>
              </a:solidFill>
              <a:latin typeface="DM Sans" pitchFamily="2" charset="77"/>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Powder form, more stable, longer shelf life</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In vitro data at low concentration</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Clinical study showing significant superiority vs corresponding standard juice extract</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Significant and dose dependent skin benefits on main longevity markers: elasticity, firmness, wrinkles</a:t>
            </a:r>
            <a:r>
              <a:rPr lang="en-US" sz="1800" dirty="0">
                <a:solidFill>
                  <a:prstClr val="black"/>
                </a:solidFill>
                <a:latin typeface="DM Sans" pitchFamily="2" charset="77"/>
              </a:rPr>
              <a:t> </a:t>
            </a: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vs To and vs Placebo</a:t>
            </a:r>
          </a:p>
        </p:txBody>
      </p:sp>
      <p:sp>
        <p:nvSpPr>
          <p:cNvPr id="5" name="Title 4">
            <a:extLst>
              <a:ext uri="{FF2B5EF4-FFF2-40B4-BE49-F238E27FC236}">
                <a16:creationId xmlns:a16="http://schemas.microsoft.com/office/drawing/2014/main" id="{06808602-2295-3D07-BD21-23540917E8A7}"/>
              </a:ext>
            </a:extLst>
          </p:cNvPr>
          <p:cNvSpPr>
            <a:spLocks noGrp="1"/>
          </p:cNvSpPr>
          <p:nvPr>
            <p:ph type="title"/>
          </p:nvPr>
        </p:nvSpPr>
        <p:spPr/>
        <p:txBody>
          <a:bodyPr/>
          <a:lstStyle/>
          <a:p>
            <a:pPr algn="just"/>
            <a:r>
              <a:rPr lang="en-GB" b="1">
                <a:solidFill>
                  <a:srgbClr val="4D3C35"/>
                </a:solidFill>
                <a:ea typeface="+mj-lt"/>
                <a:cs typeface="+mj-lt"/>
              </a:rPr>
              <a:t>Exosomes: overview on competition</a:t>
            </a:r>
            <a:endParaRPr lang="en-GB" sz="2400">
              <a:solidFill>
                <a:srgbClr val="4D3C35"/>
              </a:solidFill>
            </a:endParaRPr>
          </a:p>
        </p:txBody>
      </p:sp>
    </p:spTree>
    <p:extLst>
      <p:ext uri="{BB962C8B-B14F-4D97-AF65-F5344CB8AC3E}">
        <p14:creationId xmlns:p14="http://schemas.microsoft.com/office/powerpoint/2010/main" val="27487946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3EDB-BE15-05F6-737E-274D4F085EC9}"/>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E8216828-426A-D136-F334-1739532130DF}"/>
              </a:ext>
            </a:extLst>
          </p:cNvPr>
          <p:cNvSpPr/>
          <p:nvPr/>
        </p:nvSpPr>
        <p:spPr>
          <a:xfrm>
            <a:off x="0" y="6191981"/>
            <a:ext cx="3069771" cy="6660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Text 0">
            <a:extLst>
              <a:ext uri="{FF2B5EF4-FFF2-40B4-BE49-F238E27FC236}">
                <a16:creationId xmlns:a16="http://schemas.microsoft.com/office/drawing/2014/main" id="{37164E28-9596-61A3-8FCA-D6F1F94796DE}"/>
              </a:ext>
            </a:extLst>
          </p:cNvPr>
          <p:cNvSpPr/>
          <p:nvPr/>
        </p:nvSpPr>
        <p:spPr>
          <a:xfrm>
            <a:off x="394861" y="1741851"/>
            <a:ext cx="6337243" cy="1687149"/>
          </a:xfrm>
          <a:prstGeom prst="rect">
            <a:avLst/>
          </a:prstGeom>
          <a:noFill/>
          <a:ln/>
        </p:spPr>
        <p:txBody>
          <a:bodyPr wrap="square" lIns="0" tIns="0" rIns="0" bIns="0" rtlCol="0" anchor="b"/>
          <a:lstStyle/>
          <a:p>
            <a:pPr marL="0" marR="0" lvl="0" indent="0" algn="l" defTabSz="914400" rtl="0" eaLnBrk="1" fontAlgn="auto" latinLnBrk="0" hangingPunct="1">
              <a:lnSpc>
                <a:spcPts val="57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B0235807-5FAD-8119-6B53-C67ECA898ABB}"/>
              </a:ext>
            </a:extLst>
          </p:cNvPr>
          <p:cNvSpPr txBox="1"/>
          <p:nvPr/>
        </p:nvSpPr>
        <p:spPr>
          <a:xfrm>
            <a:off x="243555" y="702709"/>
            <a:ext cx="63372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DM Sans" pitchFamily="2" charset="0"/>
                <a:ea typeface="+mn-ea"/>
                <a:cs typeface="+mn-cs"/>
              </a:rPr>
              <a:t>Beautifying cosmetic formulations (featured on Pearl Serum)</a:t>
            </a:r>
          </a:p>
        </p:txBody>
      </p:sp>
      <p:sp>
        <p:nvSpPr>
          <p:cNvPr id="23" name="Rectangle 22">
            <a:extLst>
              <a:ext uri="{FF2B5EF4-FFF2-40B4-BE49-F238E27FC236}">
                <a16:creationId xmlns:a16="http://schemas.microsoft.com/office/drawing/2014/main" id="{6CE086C9-5BDA-327B-8F92-5F4EF403D617}"/>
              </a:ext>
            </a:extLst>
          </p:cNvPr>
          <p:cNvSpPr/>
          <p:nvPr/>
        </p:nvSpPr>
        <p:spPr>
          <a:xfrm>
            <a:off x="240829" y="213378"/>
            <a:ext cx="7050141" cy="6561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ysClr val="windowText" lastClr="000000"/>
                </a:solidFill>
                <a:effectLst/>
                <a:uLnTx/>
                <a:uFillTx/>
                <a:latin typeface="DM Sans"/>
                <a:ea typeface="+mn-ea"/>
                <a:cs typeface="+mn-cs"/>
              </a:rPr>
              <a:t>New capability:</a:t>
            </a:r>
            <a:r>
              <a:rPr kumimoji="0" lang="en-US" sz="2000" b="1" i="0" u="none" strike="noStrike" kern="1200" cap="none" spc="0" normalizeH="0" baseline="0" noProof="0" dirty="0">
                <a:ln>
                  <a:noFill/>
                </a:ln>
                <a:solidFill>
                  <a:sysClr val="windowText" lastClr="000000"/>
                </a:solidFill>
                <a:effectLst/>
                <a:uLnTx/>
                <a:uFillTx/>
                <a:latin typeface="DM Sans"/>
                <a:ea typeface="+mn-ea"/>
                <a:cs typeface="+mn-cs"/>
              </a:rPr>
              <a:t> Actives and fragrances encapsulation</a:t>
            </a:r>
          </a:p>
        </p:txBody>
      </p:sp>
      <p:pic>
        <p:nvPicPr>
          <p:cNvPr id="2" name="Picture 1" descr="A hand holding a small bottle of corn&#10;&#10;AI-generated content may be incorrect.">
            <a:extLst>
              <a:ext uri="{FF2B5EF4-FFF2-40B4-BE49-F238E27FC236}">
                <a16:creationId xmlns:a16="http://schemas.microsoft.com/office/drawing/2014/main" id="{BCEE24CE-8DA3-9B56-4F98-8E830EAEEA87}"/>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a:xfrm rot="5400000">
            <a:off x="6933753" y="1691295"/>
            <a:ext cx="2985015" cy="2111960"/>
          </a:xfrm>
          <a:prstGeom prst="rect">
            <a:avLst/>
          </a:prstGeom>
        </p:spPr>
      </p:pic>
      <p:pic>
        <p:nvPicPr>
          <p:cNvPr id="3" name="Picture 2">
            <a:extLst>
              <a:ext uri="{FF2B5EF4-FFF2-40B4-BE49-F238E27FC236}">
                <a16:creationId xmlns:a16="http://schemas.microsoft.com/office/drawing/2014/main" id="{C1982638-6CBC-9C2D-9A45-F36870B862F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565719" y="1254768"/>
            <a:ext cx="2233393" cy="2985014"/>
          </a:xfrm>
          <a:prstGeom prst="rect">
            <a:avLst/>
          </a:prstGeom>
        </p:spPr>
      </p:pic>
      <p:sp>
        <p:nvSpPr>
          <p:cNvPr id="12" name="TextBox 11">
            <a:extLst>
              <a:ext uri="{FF2B5EF4-FFF2-40B4-BE49-F238E27FC236}">
                <a16:creationId xmlns:a16="http://schemas.microsoft.com/office/drawing/2014/main" id="{5EE5D4CE-FC2E-923D-731C-ADBA86C8788C}"/>
              </a:ext>
            </a:extLst>
          </p:cNvPr>
          <p:cNvSpPr txBox="1"/>
          <p:nvPr/>
        </p:nvSpPr>
        <p:spPr>
          <a:xfrm>
            <a:off x="388719" y="1376705"/>
            <a:ext cx="63372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DM Sans" pitchFamily="2" charset="0"/>
                <a:ea typeface="+mn-ea"/>
                <a:cs typeface="+mn-cs"/>
              </a:rPr>
              <a:t>Proprietary encapsulation technology</a:t>
            </a:r>
          </a:p>
        </p:txBody>
      </p:sp>
      <p:sp>
        <p:nvSpPr>
          <p:cNvPr id="14" name="TextBox 13">
            <a:extLst>
              <a:ext uri="{FF2B5EF4-FFF2-40B4-BE49-F238E27FC236}">
                <a16:creationId xmlns:a16="http://schemas.microsoft.com/office/drawing/2014/main" id="{08249BE6-DFE9-5ADA-F336-1B2F2FAE80D7}"/>
              </a:ext>
            </a:extLst>
          </p:cNvPr>
          <p:cNvSpPr txBox="1"/>
          <p:nvPr/>
        </p:nvSpPr>
        <p:spPr>
          <a:xfrm>
            <a:off x="311383" y="1695184"/>
            <a:ext cx="6772576" cy="3308598"/>
          </a:xfrm>
          <a:prstGeom prst="rect">
            <a:avLst/>
          </a:prstGeom>
          <a:noFill/>
        </p:spPr>
        <p:txBody>
          <a:bodyPr wrap="square" lIns="91440" tIns="45720" rIns="91440" bIns="45720" anchor="t">
            <a:spAutoFit/>
          </a:bodyPr>
          <a:lstStyle/>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Natural, biodegradable, m</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acroscopic beads (0.3-4mm) </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Easily breakable under deposition without residues, creamy texture</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Encapsulation of </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cosmetic </a:t>
            </a:r>
            <a:r>
              <a:rPr kumimoji="0" lang="en-US" sz="1400" b="1" i="0" u="none" strike="noStrike" kern="1200" cap="none" spc="0" normalizeH="0" baseline="0" noProof="0" dirty="0">
                <a:ln>
                  <a:noFill/>
                </a:ln>
                <a:solidFill>
                  <a:prstClr val="black"/>
                </a:solidFill>
                <a:effectLst/>
                <a:uLnTx/>
                <a:uFillTx/>
                <a:latin typeface="DM Sans" pitchFamily="2" charset="0"/>
                <a:ea typeface="+mn-lt"/>
                <a:cs typeface="Arial"/>
              </a:rPr>
              <a:t>actives</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 AND </a:t>
            </a:r>
            <a:r>
              <a:rPr kumimoji="0" lang="en-US" sz="1400" b="1" i="0" u="none" strike="noStrike" kern="1200" cap="none" spc="0" normalizeH="0" baseline="0" noProof="0" dirty="0">
                <a:ln>
                  <a:noFill/>
                </a:ln>
                <a:solidFill>
                  <a:prstClr val="black"/>
                </a:solidFill>
                <a:effectLst/>
                <a:uLnTx/>
                <a:uFillTx/>
                <a:latin typeface="DM Sans" pitchFamily="2" charset="0"/>
                <a:ea typeface="+mn-lt"/>
                <a:cs typeface="Arial"/>
              </a:rPr>
              <a:t>fragrance</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 high loading (&gt;20%)</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Blooming fragrance performance</a:t>
            </a:r>
            <a:endParaRPr kumimoji="0" lang="en-US" sz="1800" b="0" i="0" u="none" strike="noStrike" kern="1200" cap="none" spc="0" normalizeH="0" baseline="0" noProof="0" dirty="0">
              <a:ln>
                <a:noFill/>
              </a:ln>
              <a:solidFill>
                <a:prstClr val="black"/>
              </a:solidFill>
              <a:effectLst/>
              <a:uLnTx/>
              <a:uFillTx/>
              <a:latin typeface="DM Sans" pitchFamily="2" charset="0"/>
              <a:ea typeface="+mn-lt"/>
              <a:cs typeface="Arial"/>
            </a:endParaRP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Compatible with surfactant-containing bases</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Cosmetic ingredients encapsulation for improved protection and delivery</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Moisturizing cosmetic benefits</a:t>
            </a:r>
            <a:endParaRPr kumimoji="0" lang="en-US" sz="14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DM Sans" pitchFamily="2" charset="0"/>
                <a:ea typeface="+mn-ea"/>
                <a:cs typeface="+mn-cs"/>
              </a:rPr>
              <a:t>Support pigments, mica</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DM Sans" pitchFamily="2" charset="0"/>
              <a:ea typeface="+mn-lt"/>
              <a:cs typeface="Arial"/>
            </a:endParaRPr>
          </a:p>
          <a:p>
            <a:pPr marL="120015" marR="0" lvl="1" indent="-12001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17" name="Picture 16" descr="A picture containing indoor, table, sitting, small&#10;&#10;Description automatically generated">
            <a:extLst>
              <a:ext uri="{FF2B5EF4-FFF2-40B4-BE49-F238E27FC236}">
                <a16:creationId xmlns:a16="http://schemas.microsoft.com/office/drawing/2014/main" id="{D485FE6A-17A6-8A07-6715-5BEC0DF93175}"/>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6562" b="94226" l="9596" r="89899">
                        <a14:foregroundMark x1="43434" y1="8399" x2="80303" y2="9711"/>
                        <a14:foregroundMark x1="37879" y1="91076" x2="67677" y2="91601"/>
                        <a14:foregroundMark x1="26263" y1="73753" x2="25253" y2="77953"/>
                        <a14:foregroundMark x1="26263" y1="72178" x2="24747" y2="74541"/>
                        <a14:foregroundMark x1="74747" y1="62205" x2="75758" y2="70866"/>
                        <a14:foregroundMark x1="75261" y1="87139" x2="75253" y2="87402"/>
                        <a14:foregroundMark x1="75277" y1="86614" x2="75261" y2="87139"/>
                        <a14:foregroundMark x1="75292" y1="86089" x2="75277" y2="86614"/>
                        <a14:foregroundMark x1="75300" y1="85827" x2="75292" y2="86089"/>
                        <a14:foregroundMark x1="75656" y1="74016" x2="75553" y2="77428"/>
                        <a14:foregroundMark x1="75758" y1="70604" x2="75656" y2="74016"/>
                        <a14:foregroundMark x1="65657" y1="7612" x2="65657" y2="7612"/>
                        <a14:foregroundMark x1="73737" y1="7612" x2="73737" y2="7612"/>
                        <a14:foregroundMark x1="75253" y1="7612" x2="75253" y2="7612"/>
                        <a14:foregroundMark x1="70202" y1="7087" x2="83838" y2="7612"/>
                        <a14:foregroundMark x1="83838" y1="7612" x2="89899" y2="9186"/>
                        <a14:foregroundMark x1="67172" y1="7087" x2="60101" y2="6824"/>
                        <a14:foregroundMark x1="47980" y1="94226" x2="53535" y2="94226"/>
                        <a14:backgroundMark x1="81313" y1="77428" x2="81313" y2="85827"/>
                        <a14:backgroundMark x1="76263" y1="87402" x2="76263" y2="87402"/>
                        <a14:backgroundMark x1="76263" y1="86614" x2="76263" y2="86614"/>
                        <a14:backgroundMark x1="76263" y1="86089" x2="76263" y2="86089"/>
                        <a14:backgroundMark x1="76263" y1="87139" x2="76263" y2="87139"/>
                        <a14:backgroundMark x1="77273" y1="74016" x2="77273" y2="74016"/>
                      </a14:backgroundRemoval>
                    </a14:imgEffect>
                    <a14:imgEffect>
                      <a14:brightnessContrast bright="8000"/>
                    </a14:imgEffect>
                  </a14:imgLayer>
                </a14:imgProps>
              </a:ext>
              <a:ext uri="{28A0092B-C50C-407E-A947-70E740481C1C}">
                <a14:useLocalDpi xmlns:a14="http://schemas.microsoft.com/office/drawing/2010/main"/>
              </a:ext>
            </a:extLst>
          </a:blip>
          <a:stretch>
            <a:fillRect/>
          </a:stretch>
        </p:blipFill>
        <p:spPr>
          <a:xfrm>
            <a:off x="811575" y="4855666"/>
            <a:ext cx="719858" cy="1336315"/>
          </a:xfrm>
          <a:prstGeom prst="rect">
            <a:avLst/>
          </a:prstGeom>
          <a:noFill/>
        </p:spPr>
      </p:pic>
      <p:pic>
        <p:nvPicPr>
          <p:cNvPr id="20" name="Picture 19">
            <a:extLst>
              <a:ext uri="{FF2B5EF4-FFF2-40B4-BE49-F238E27FC236}">
                <a16:creationId xmlns:a16="http://schemas.microsoft.com/office/drawing/2014/main" id="{AA07C58A-C2E9-125B-2CDD-4A795CEAFF99}"/>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ackgroundRemoval t="3273" b="96961" l="6944" r="100000">
                        <a14:foregroundMark x1="47778" y1="7598" x2="47778" y2="7598"/>
                        <a14:foregroundMark x1="35556" y1="6897" x2="78889" y2="9877"/>
                        <a14:foregroundMark x1="28704" y1="3624" x2="66111" y2="4208"/>
                        <a14:foregroundMark x1="15833" y1="15809" x2="14815" y2="36411"/>
                        <a14:foregroundMark x1="20556" y1="21303" x2="20556" y2="27060"/>
                        <a14:foregroundMark x1="43333" y1="22122" x2="42685" y2="28346"/>
                        <a14:foregroundMark x1="42685" y1="28346" x2="42685" y2="28346"/>
                        <a14:foregroundMark x1="88796" y1="18030" x2="90185" y2="39129"/>
                        <a14:foregroundMark x1="90185" y1="39129" x2="89815" y2="39129"/>
                        <a14:foregroundMark x1="91852" y1="17680" x2="93981" y2="19638"/>
                        <a14:foregroundMark x1="90463" y1="24722" x2="90741" y2="54968"/>
                        <a14:foregroundMark x1="88519" y1="81502" x2="87963" y2="88194"/>
                        <a14:foregroundMark x1="89815" y1="66803" x2="88704" y2="79866"/>
                        <a14:foregroundMark x1="87963" y1="88194" x2="87778" y2="88194"/>
                        <a14:foregroundMark x1="82315" y1="87142" x2="78889" y2="92198"/>
                        <a14:foregroundMark x1="78889" y1="92198" x2="59722" y2="96026"/>
                        <a14:foregroundMark x1="59722" y1="96026" x2="34259" y2="95792"/>
                        <a14:foregroundMark x1="34259" y1="95792" x2="20833" y2="94360"/>
                        <a14:foregroundMark x1="20833" y1="94360" x2="15463" y2="87405"/>
                        <a14:foregroundMark x1="15463" y1="87405" x2="17870" y2="76593"/>
                        <a14:foregroundMark x1="20926" y1="89363" x2="65926" y2="90883"/>
                        <a14:foregroundMark x1="65926" y1="90883" x2="67778" y2="90766"/>
                        <a14:foregroundMark x1="10741" y1="36996" x2="21944" y2="73904"/>
                        <a14:foregroundMark x1="21944" y1="73904" x2="21944" y2="73904"/>
                        <a14:foregroundMark x1="26389" y1="42519" x2="23611" y2="66511"/>
                        <a14:foregroundMark x1="12685" y1="15225" x2="11574" y2="15283"/>
                        <a14:foregroundMark x1="24630" y1="14757" x2="14352" y2="15167"/>
                        <a14:foregroundMark x1="11574" y1="15283" x2="10093" y2="31444"/>
                        <a14:foregroundMark x1="7685" y1="24313" x2="7685" y2="24313"/>
                        <a14:foregroundMark x1="8333" y1="23875" x2="8333" y2="23875"/>
                        <a14:foregroundMark x1="10370" y1="15459" x2="9352" y2="18206"/>
                        <a14:foregroundMark x1="8241" y1="15926" x2="7315" y2="18381"/>
                        <a14:foregroundMark x1="7870" y1="15693" x2="13333" y2="14757"/>
                        <a14:foregroundMark x1="21481" y1="13822" x2="23611" y2="13764"/>
                        <a14:foregroundMark x1="23611" y1="13764" x2="23981" y2="13764"/>
                        <a14:foregroundMark x1="7870" y1="38223" x2="12130" y2="50292"/>
                        <a14:foregroundMark x1="7870" y1="41292" x2="7963" y2="50029"/>
                        <a14:foregroundMark x1="7963" y1="50029" x2="8889" y2="51227"/>
                        <a14:foregroundMark x1="9259" y1="49474" x2="11019" y2="73144"/>
                        <a14:foregroundMark x1="11019" y1="73144" x2="10556" y2="73144"/>
                        <a14:foregroundMark x1="9074" y1="58504" x2="9722" y2="68703"/>
                        <a14:foregroundMark x1="8981" y1="70660" x2="12963" y2="86558"/>
                        <a14:foregroundMark x1="9352" y1="78404" x2="9537" y2="88486"/>
                        <a14:foregroundMark x1="9537" y1="88486" x2="11667" y2="93513"/>
                        <a14:foregroundMark x1="11667" y1="93513" x2="10926" y2="93746"/>
                        <a14:foregroundMark x1="19074" y1="90766" x2="57778" y2="93980"/>
                        <a14:foregroundMark x1="57778" y1="93980" x2="57778" y2="94039"/>
                        <a14:foregroundMark x1="84907" y1="88720" x2="87593" y2="92548"/>
                        <a14:foregroundMark x1="87593" y1="92548" x2="75926" y2="95850"/>
                        <a14:foregroundMark x1="88333" y1="88019" x2="86019" y2="92840"/>
                        <a14:foregroundMark x1="86019" y1="92840" x2="85741" y2="92928"/>
                        <a14:foregroundMark x1="87407" y1="89421" x2="87963" y2="92168"/>
                        <a14:foregroundMark x1="87963" y1="92168" x2="87963" y2="92168"/>
                        <a14:foregroundMark x1="25648" y1="3390" x2="25556" y2="6195"/>
                        <a14:foregroundMark x1="25556" y1="4325" x2="24167" y2="13413"/>
                        <a14:foregroundMark x1="26204" y1="3098" x2="39444" y2="3127"/>
                        <a14:foregroundMark x1="39444" y1="3127" x2="46111" y2="2981"/>
                        <a14:foregroundMark x1="46111" y1="2981" x2="59259" y2="3039"/>
                        <a14:foregroundMark x1="59259" y1="3039" x2="66019" y2="2981"/>
                        <a14:foregroundMark x1="66019" y1="2981" x2="76667" y2="3273"/>
                        <a14:foregroundMark x1="76667" y1="3273" x2="78611" y2="5845"/>
                        <a14:foregroundMark x1="78241" y1="14933" x2="91296" y2="16160"/>
                        <a14:foregroundMark x1="91296" y1="16160" x2="91019" y2="17271"/>
                        <a14:foregroundMark x1="7315" y1="18498" x2="7685" y2="27177"/>
                        <a14:foregroundMark x1="8333" y1="48890" x2="8426" y2="55172"/>
                        <a14:foregroundMark x1="9074" y1="72092" x2="9722" y2="80041"/>
                        <a14:foregroundMark x1="8796" y1="79193" x2="8704" y2="82671"/>
                        <a14:foregroundMark x1="9259" y1="65809" x2="9074" y2="72122"/>
                        <a14:foregroundMark x1="9259" y1="83694" x2="9537" y2="92461"/>
                        <a14:foregroundMark x1="8889" y1="83402" x2="9537" y2="92022"/>
                        <a14:foregroundMark x1="9537" y1="92022" x2="9074" y2="92519"/>
                        <a14:foregroundMark x1="88796" y1="78697" x2="88241" y2="92168"/>
                        <a14:foregroundMark x1="88241" y1="92168" x2="88148" y2="92285"/>
                        <a14:foregroundMark x1="90278" y1="70719" x2="90000" y2="75599"/>
                        <a14:foregroundMark x1="90000" y1="75599" x2="89630" y2="75599"/>
                        <a14:foregroundMark x1="89630" y1="73261" x2="89907" y2="79866"/>
                        <a14:foregroundMark x1="8611" y1="29719" x2="7315" y2="35798"/>
                        <a14:foregroundMark x1="48889" y1="96493" x2="71667" y2="95441"/>
                        <a14:foregroundMark x1="71667" y1="95441" x2="72222" y2="95441"/>
                        <a14:foregroundMark x1="70000" y1="95996" x2="64537" y2="96435"/>
                        <a14:foregroundMark x1="13426" y1="94214" x2="17685" y2="94623"/>
                        <a14:foregroundMark x1="17685" y1="94623" x2="19074" y2="94915"/>
                        <a14:foregroundMark x1="89444" y1="60140" x2="89444" y2="60140"/>
                        <a14:foregroundMark x1="89815" y1="55815" x2="89815" y2="55815"/>
                        <a14:foregroundMark x1="89815" y1="56546" x2="89815" y2="56546"/>
                        <a14:foregroundMark x1="90648" y1="54617" x2="88519" y2="67680"/>
                        <a14:foregroundMark x1="88519" y1="67680" x2="87778" y2="68410"/>
                        <a14:foregroundMark x1="90741" y1="55056" x2="89352" y2="69608"/>
                        <a14:foregroundMark x1="90000" y1="62157" x2="90463" y2="73670"/>
                        <a14:foregroundMark x1="90000" y1="73320" x2="87593" y2="87902"/>
                        <a14:foregroundMark x1="87593" y1="87902" x2="87315" y2="88077"/>
                        <a14:foregroundMark x1="90463" y1="73495" x2="89074" y2="92198"/>
                        <a14:foregroundMark x1="89352" y1="92314" x2="87778" y2="93045"/>
                        <a14:foregroundMark x1="77315" y1="95441" x2="85278" y2="94009"/>
                        <a14:foregroundMark x1="85278" y1="94009" x2="88704" y2="92928"/>
                        <a14:foregroundMark x1="88704" y1="92928" x2="88704" y2="92928"/>
                        <a14:foregroundMark x1="15741" y1="94769" x2="19352" y2="94915"/>
                        <a14:foregroundMark x1="15741" y1="94594" x2="31481" y2="96376"/>
                        <a14:foregroundMark x1="31481" y1="96376" x2="50278" y2="96698"/>
                        <a14:foregroundMark x1="50278" y1="96698" x2="62130" y2="96464"/>
                        <a14:foregroundMark x1="62130" y1="96464" x2="63889" y2="96552"/>
                        <a14:foregroundMark x1="64630" y1="96552" x2="76019" y2="95938"/>
                        <a14:foregroundMark x1="76019" y1="95938" x2="76296" y2="95938"/>
                        <a14:foregroundMark x1="9167" y1="77089" x2="10370" y2="79749"/>
                        <a14:foregroundMark x1="7963" y1="79398" x2="9074" y2="92198"/>
                        <a14:foregroundMark x1="8148" y1="55143" x2="9352" y2="66335"/>
                        <a14:foregroundMark x1="8519" y1="59351" x2="8148" y2="60316"/>
                        <a14:foregroundMark x1="8056" y1="65634" x2="8519" y2="68527"/>
                        <a14:foregroundMark x1="8889" y1="72735" x2="9074" y2="80099"/>
                        <a14:foregroundMark x1="8796" y1="75219" x2="8889" y2="79866"/>
                        <a14:foregroundMark x1="8426" y1="70485" x2="8426" y2="79836"/>
                        <a14:foregroundMark x1="76944" y1="11134" x2="76944" y2="11134"/>
                        <a14:backgroundMark x1="81852" y1="10140" x2="82870" y2="12098"/>
                        <a14:backgroundMark x1="82870" y1="12098" x2="87963" y2="13296"/>
                        <a14:backgroundMark x1="87963" y1="13296" x2="93889" y2="13589"/>
                        <a14:backgroundMark x1="79815" y1="9556" x2="95926" y2="11777"/>
                        <a14:backgroundMark x1="95926" y1="11748" x2="99907" y2="11748"/>
                        <a14:backgroundMark x1="96574" y1="10783" x2="99907" y2="11952"/>
                        <a14:backgroundMark x1="92685" y1="10725" x2="99907" y2="11251"/>
                        <a14:backgroundMark x1="95463" y1="18966" x2="96759" y2="25716"/>
                        <a14:backgroundMark x1="99537" y1="21829" x2="99537" y2="25248"/>
                        <a14:backgroundMark x1="93519" y1="18498" x2="93426" y2="19959"/>
                        <a14:backgroundMark x1="94444" y1="17855" x2="94074" y2="20134"/>
                        <a14:backgroundMark x1="17407" y1="13296" x2="17407" y2="13296"/>
                        <a14:backgroundMark x1="20926" y1="13647" x2="20926" y2="13647"/>
                        <a14:backgroundMark x1="18889" y1="14173" x2="18889" y2="14173"/>
                        <a14:backgroundMark x1="12778" y1="13998" x2="17870" y2="13998"/>
                        <a14:backgroundMark x1="17870" y1="13998" x2="19537" y2="13881"/>
                        <a14:backgroundMark x1="21481" y1="13822" x2="13148" y2="14699"/>
                        <a14:backgroundMark x1="13148" y1="14699" x2="13148" y2="14699"/>
                        <a14:backgroundMark x1="92130" y1="69082" x2="92222" y2="72618"/>
                        <a14:backgroundMark x1="75648" y1="96230" x2="81019" y2="95850"/>
                        <a14:backgroundMark x1="64074" y1="97078" x2="75370" y2="96259"/>
                        <a14:backgroundMark x1="81019" y1="95850" x2="81204" y2="95850"/>
                        <a14:backgroundMark x1="92037" y1="54939" x2="94167" y2="68761"/>
                        <a14:backgroundMark x1="97222" y1="56137" x2="96481" y2="66335"/>
                        <a14:backgroundMark x1="96481" y1="66335" x2="96481" y2="66335"/>
                        <a14:backgroundMark x1="96481" y1="58854" x2="92685" y2="69404"/>
                        <a14:backgroundMark x1="92685" y1="69404" x2="91759" y2="68001"/>
                        <a14:backgroundMark x1="91111" y1="61455" x2="91111" y2="62157"/>
                        <a14:backgroundMark x1="5000" y1="48422" x2="4352" y2="59176"/>
                        <a14:backgroundMark x1="6759" y1="56750" x2="6481" y2="57832"/>
                        <a14:backgroundMark x1="7407" y1="68556" x2="7407" y2="70485"/>
                        <a14:backgroundMark x1="7130" y1="60286" x2="7315" y2="65634"/>
                        <a14:backgroundMark x1="6944" y1="55026" x2="7037" y2="59293"/>
                      </a14:backgroundRemoval>
                    </a14:imgEffect>
                  </a14:imgLayer>
                </a14:imgProps>
              </a:ext>
              <a:ext uri="{28A0092B-C50C-407E-A947-70E740481C1C}">
                <a14:useLocalDpi xmlns:a14="http://schemas.microsoft.com/office/drawing/2010/main"/>
              </a:ext>
            </a:extLst>
          </a:blip>
          <a:srcRect/>
          <a:stretch/>
        </p:blipFill>
        <p:spPr>
          <a:xfrm>
            <a:off x="1714354" y="4870180"/>
            <a:ext cx="443223" cy="1285111"/>
          </a:xfrm>
          <a:prstGeom prst="rect">
            <a:avLst/>
          </a:prstGeom>
        </p:spPr>
      </p:pic>
      <p:sp>
        <p:nvSpPr>
          <p:cNvPr id="21" name="TextBox 20">
            <a:extLst>
              <a:ext uri="{FF2B5EF4-FFF2-40B4-BE49-F238E27FC236}">
                <a16:creationId xmlns:a16="http://schemas.microsoft.com/office/drawing/2014/main" id="{879BBE45-09A2-BF05-6EF9-FD5579354519}"/>
              </a:ext>
            </a:extLst>
          </p:cNvPr>
          <p:cNvSpPr txBox="1"/>
          <p:nvPr/>
        </p:nvSpPr>
        <p:spPr>
          <a:xfrm>
            <a:off x="633957" y="6228671"/>
            <a:ext cx="2435814"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Scent pearls in shower gel or liquid hand soap, for a skin moisturization and blooming fragrance performance.</a:t>
            </a:r>
          </a:p>
        </p:txBody>
      </p:sp>
      <p:pic>
        <p:nvPicPr>
          <p:cNvPr id="22" name="Picture 21" descr="A jar of pink pills&#10;&#10;AI-generated content may be incorrect.">
            <a:extLst>
              <a:ext uri="{FF2B5EF4-FFF2-40B4-BE49-F238E27FC236}">
                <a16:creationId xmlns:a16="http://schemas.microsoft.com/office/drawing/2014/main" id="{F6798313-940B-F092-F798-19769A3D68F0}"/>
              </a:ext>
            </a:extLst>
          </p:cNvPr>
          <p:cNvPicPr>
            <a:picLocks noChangeAspect="1"/>
          </p:cNvPicPr>
          <p:nvPr/>
        </p:nvPicPr>
        <p:blipFill>
          <a:blip r:embed="rId10" cstate="screen">
            <a:extLst>
              <a:ext uri="{BEBA8EAE-BF5A-486C-A8C5-ECC9F3942E4B}">
                <a14:imgProps xmlns:a14="http://schemas.microsoft.com/office/drawing/2010/main">
                  <a14:imgLayer r:embed="rId11">
                    <a14:imgEffect>
                      <a14:backgroundRemoval t="2982" b="94433" l="0" r="100000">
                        <a14:foregroundMark x1="15733" y1="16501" x2="48800" y2="14911"/>
                        <a14:foregroundMark x1="68000" y1="15507" x2="82133" y2="15905"/>
                        <a14:foregroundMark x1="48800" y1="14911" x2="66133" y2="15507"/>
                        <a14:foregroundMark x1="72000" y1="17495" x2="84267" y2="17097"/>
                        <a14:foregroundMark x1="84267" y1="17097" x2="74400" y2="15905"/>
                        <a14:foregroundMark x1="75467" y1="17495" x2="53867" y2="15507"/>
                        <a14:foregroundMark x1="53867" y1="15507" x2="50400" y2="16302"/>
                        <a14:foregroundMark x1="50400" y1="16302" x2="59200" y2="15706"/>
                        <a14:foregroundMark x1="59200" y1="15706" x2="66400" y2="16103"/>
                        <a14:foregroundMark x1="66400" y1="16103" x2="67733" y2="16700"/>
                        <a14:foregroundMark x1="79733" y1="16700" x2="89067" y2="17097"/>
                        <a14:foregroundMark x1="82400" y1="16302" x2="89600" y2="16501"/>
                        <a14:foregroundMark x1="25067" y1="88072" x2="60000" y2="91054"/>
                        <a14:foregroundMark x1="59467" y1="91054" x2="40267" y2="91054"/>
                        <a14:foregroundMark x1="22133" y1="16103" x2="11733" y2="16103"/>
                        <a14:foregroundMark x1="11733" y1="16103" x2="11733" y2="16103"/>
                        <a14:foregroundMark x1="12000" y1="16103" x2="10933" y2="21869"/>
                        <a14:foregroundMark x1="88267" y1="35388" x2="88267" y2="37177"/>
                        <a14:foregroundMark x1="89600" y1="34791" x2="89067" y2="37177"/>
                        <a14:foregroundMark x1="10933" y1="72962" x2="11200" y2="76541"/>
                        <a14:foregroundMark x1="11200" y1="76541" x2="12267" y2="78728"/>
                        <a14:foregroundMark x1="88800" y1="73559" x2="87200" y2="79523"/>
                        <a14:foregroundMark x1="89333" y1="66998" x2="88800" y2="73956"/>
                        <a14:foregroundMark x1="89600" y1="67594" x2="87733" y2="80716"/>
                        <a14:backgroundMark x1="81333" y1="88867" x2="76267" y2="90060"/>
                        <a14:backgroundMark x1="52267" y1="93042" x2="59200" y2="92644"/>
                        <a14:backgroundMark x1="59200" y1="92644" x2="59467" y2="92644"/>
                        <a14:backgroundMark x1="56267" y1="92843" x2="70933" y2="91054"/>
                        <a14:backgroundMark x1="54400" y1="91650" x2="45867" y2="91849"/>
                        <a14:backgroundMark x1="46667" y1="92048" x2="53600" y2="92843"/>
                        <a14:backgroundMark x1="53600" y1="92843" x2="57067" y2="92247"/>
                        <a14:backgroundMark x1="54133" y1="92247" x2="49067" y2="92247"/>
                        <a14:backgroundMark x1="46133" y1="92445" x2="36267" y2="92445"/>
                        <a14:backgroundMark x1="60533" y1="92445" x2="76533" y2="90457"/>
                        <a14:backgroundMark x1="70400" y1="90855" x2="60267" y2="92445"/>
                        <a14:backgroundMark x1="20267" y1="88072" x2="29600" y2="91054"/>
                        <a14:backgroundMark x1="29600" y1="91054" x2="49867" y2="92247"/>
                        <a14:backgroundMark x1="49867" y1="92247" x2="68000" y2="91054"/>
                        <a14:backgroundMark x1="68000" y1="91054" x2="68533" y2="91054"/>
                        <a14:backgroundMark x1="29600" y1="90258" x2="33867" y2="91054"/>
                        <a14:backgroundMark x1="40533" y1="14712" x2="56800" y2="14513"/>
                        <a14:backgroundMark x1="56800" y1="14513" x2="60267" y2="14712"/>
                        <a14:backgroundMark x1="60000" y1="14712" x2="66400" y2="14911"/>
                        <a14:backgroundMark x1="66400" y1="14911" x2="68267" y2="14911"/>
                        <a14:backgroundMark x1="88267" y1="79920" x2="90133" y2="77535"/>
                        <a14:backgroundMark x1="87200" y1="81511" x2="89600" y2="79523"/>
                        <a14:backgroundMark x1="87733" y1="80915" x2="88000" y2="79920"/>
                      </a14:backgroundRemoval>
                    </a14:imgEffect>
                  </a14:imgLayer>
                </a14:imgProps>
              </a:ext>
              <a:ext uri="{28A0092B-C50C-407E-A947-70E740481C1C}">
                <a14:useLocalDpi xmlns:a14="http://schemas.microsoft.com/office/drawing/2010/main"/>
              </a:ext>
            </a:extLst>
          </a:blip>
          <a:srcRect/>
          <a:stretch/>
        </p:blipFill>
        <p:spPr>
          <a:xfrm>
            <a:off x="3641302" y="5003783"/>
            <a:ext cx="775586" cy="1040080"/>
          </a:xfrm>
          <a:prstGeom prst="rect">
            <a:avLst/>
          </a:prstGeom>
        </p:spPr>
      </p:pic>
      <p:pic>
        <p:nvPicPr>
          <p:cNvPr id="25" name="Picture 24" descr="A close-up of a container&#10;&#10;AI-generated content may be incorrect.">
            <a:extLst>
              <a:ext uri="{FF2B5EF4-FFF2-40B4-BE49-F238E27FC236}">
                <a16:creationId xmlns:a16="http://schemas.microsoft.com/office/drawing/2014/main" id="{C4C9176C-ED5B-84BB-462C-66A5FCDB5B1F}"/>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0" b="100000" l="0" r="100000">
                        <a14:foregroundMark x1="63636" y1="71429" x2="50974" y2="59774"/>
                        <a14:foregroundMark x1="69805" y1="70677" x2="46266" y2="68045"/>
                        <a14:foregroundMark x1="46266" y1="68045" x2="46266" y2="68045"/>
                        <a14:foregroundMark x1="68344" y1="65414" x2="48539" y2="63910"/>
                        <a14:foregroundMark x1="94968" y1="30827" x2="93344" y2="19173"/>
                        <a14:foregroundMark x1="93344" y1="19173" x2="93344" y2="19173"/>
                        <a14:foregroundMark x1="94968" y1="18421" x2="82955" y2="12782"/>
                        <a14:foregroundMark x1="82955" y1="12782" x2="81656" y2="13534"/>
                        <a14:foregroundMark x1="95942" y1="21053" x2="96591" y2="80075"/>
                        <a14:foregroundMark x1="94805" y1="93233" x2="93506" y2="60150"/>
                        <a14:foregroundMark x1="62825" y1="24812" x2="53084" y2="18421"/>
                        <a14:foregroundMark x1="53084" y1="18421" x2="52597" y2="18421"/>
                        <a14:foregroundMark x1="61201" y1="18797" x2="48864" y2="20677"/>
                        <a14:foregroundMark x1="48864" y1="20677" x2="48214" y2="21805"/>
                        <a14:foregroundMark x1="69643" y1="75940" x2="22240" y2="73684"/>
                        <a14:foregroundMark x1="10227" y1="92105" x2="7143" y2="50376"/>
                        <a14:foregroundMark x1="11364" y1="14662" x2="5682" y2="60526"/>
                        <a14:foregroundMark x1="94156" y1="13534" x2="89286" y2="12030"/>
                        <a14:foregroundMark x1="89286" y1="12030" x2="89286" y2="12030"/>
                        <a14:foregroundMark x1="93182" y1="11278" x2="94805" y2="12030"/>
                        <a14:foregroundMark x1="94805" y1="12030" x2="94968" y2="12782"/>
                        <a14:foregroundMark x1="96104" y1="13534" x2="95779" y2="10526"/>
                        <a14:foregroundMark x1="96591" y1="88722" x2="94481" y2="96992"/>
                        <a14:foregroundMark x1="94481" y1="96992" x2="94481" y2="97744"/>
                        <a14:foregroundMark x1="96591" y1="89850" x2="94968" y2="96992"/>
                        <a14:foregroundMark x1="62500" y1="20677" x2="46266" y2="19549"/>
                        <a14:foregroundMark x1="59903" y1="18797" x2="54221" y2="14286"/>
                        <a14:foregroundMark x1="54221" y1="14286" x2="54058" y2="13910"/>
                        <a14:foregroundMark x1="54058" y1="13910" x2="43669" y2="21805"/>
                        <a14:foregroundMark x1="58929" y1="90602" x2="40747" y2="96992"/>
                        <a14:foregroundMark x1="8604" y1="12782" x2="11364" y2="12782"/>
                        <a14:foregroundMark x1="95130" y1="89474" x2="95942" y2="82331"/>
                        <a14:foregroundMark x1="95617" y1="84211" x2="96429" y2="79699"/>
                        <a14:foregroundMark x1="96429" y1="79699" x2="96266" y2="87594"/>
                        <a14:foregroundMark x1="15747" y1="12782" x2="12013" y2="12782"/>
                        <a14:foregroundMark x1="14448" y1="11654" x2="7630" y2="11654"/>
                        <a14:foregroundMark x1="6169" y1="16917" x2="4708" y2="33459"/>
                        <a14:foregroundMark x1="5682" y1="21429" x2="4058" y2="29699"/>
                        <a14:foregroundMark x1="14123" y1="11654" x2="16071" y2="11654"/>
                        <a14:foregroundMark x1="89773" y1="10902" x2="81006" y2="12782"/>
                        <a14:foregroundMark x1="69805" y1="95489" x2="62987" y2="94737"/>
                        <a14:backgroundMark x1="36526" y1="99624" x2="36526" y2="99624"/>
                        <a14:backgroundMark x1="41558" y1="98872" x2="36364" y2="98872"/>
                        <a14:backgroundMark x1="36364" y1="98872" x2="36364" y2="98872"/>
                        <a14:backgroundMark x1="40747" y1="98496" x2="33604" y2="98872"/>
                        <a14:backgroundMark x1="38799" y1="96992" x2="37987" y2="97744"/>
                        <a14:backgroundMark x1="42532" y1="96617" x2="35877" y2="96992"/>
                        <a14:backgroundMark x1="35877" y1="96992" x2="35877" y2="97744"/>
                        <a14:backgroundMark x1="31006" y1="98872" x2="36039" y2="99624"/>
                        <a14:backgroundMark x1="36526" y1="98872" x2="42532" y2="98872"/>
                        <a14:backgroundMark x1="40584" y1="96992" x2="36039" y2="99248"/>
                        <a14:backgroundMark x1="96753" y1="87594" x2="96591" y2="91729"/>
                        <a14:backgroundMark x1="96591" y1="91729" x2="96429" y2="91729"/>
                        <a14:backgroundMark x1="96591" y1="89098" x2="96429" y2="93233"/>
                        <a14:backgroundMark x1="2922" y1="32707" x2="649" y2="56015"/>
                        <a14:backgroundMark x1="649" y1="56015" x2="3571" y2="94737"/>
                        <a14:backgroundMark x1="5357" y1="13158" x2="6494" y2="10150"/>
                        <a14:backgroundMark x1="6494" y1="10150" x2="5519" y2="13910"/>
                        <a14:backgroundMark x1="5519" y1="13534" x2="5195" y2="16541"/>
                      </a14:backgroundRemoval>
                    </a14:imgEffect>
                  </a14:imgLayer>
                </a14:imgProps>
              </a:ext>
              <a:ext uri="{28A0092B-C50C-407E-A947-70E740481C1C}">
                <a14:useLocalDpi xmlns:a14="http://schemas.microsoft.com/office/drawing/2010/main"/>
              </a:ext>
            </a:extLst>
          </a:blip>
          <a:srcRect/>
          <a:stretch/>
        </p:blipFill>
        <p:spPr>
          <a:xfrm rot="16200000">
            <a:off x="5709488" y="5320033"/>
            <a:ext cx="1040080" cy="407580"/>
          </a:xfrm>
          <a:prstGeom prst="rect">
            <a:avLst/>
          </a:prstGeom>
        </p:spPr>
      </p:pic>
      <p:sp>
        <p:nvSpPr>
          <p:cNvPr id="27" name="TextBox 26">
            <a:extLst>
              <a:ext uri="{FF2B5EF4-FFF2-40B4-BE49-F238E27FC236}">
                <a16:creationId xmlns:a16="http://schemas.microsoft.com/office/drawing/2014/main" id="{7543DF82-2A28-E18C-8C8B-AA6C38CFCE29}"/>
              </a:ext>
            </a:extLst>
          </p:cNvPr>
          <p:cNvSpPr txBox="1"/>
          <p:nvPr/>
        </p:nvSpPr>
        <p:spPr>
          <a:xfrm>
            <a:off x="3259489" y="6191981"/>
            <a:ext cx="1596056"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Mono Pearl Fragrance: Each pearl contains the right amount of fragrance </a:t>
            </a:r>
          </a:p>
        </p:txBody>
      </p:sp>
      <p:sp>
        <p:nvSpPr>
          <p:cNvPr id="28" name="TextBox 27">
            <a:extLst>
              <a:ext uri="{FF2B5EF4-FFF2-40B4-BE49-F238E27FC236}">
                <a16:creationId xmlns:a16="http://schemas.microsoft.com/office/drawing/2014/main" id="{80A469BD-5ED5-B296-C642-60DC7F9EDB7E}"/>
              </a:ext>
            </a:extLst>
          </p:cNvPr>
          <p:cNvSpPr txBox="1"/>
          <p:nvPr/>
        </p:nvSpPr>
        <p:spPr>
          <a:xfrm>
            <a:off x="5045263" y="6155291"/>
            <a:ext cx="2592831"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Dual moisturizing hand sanitizer: Hydroalcoholic gel + moisturizing perfumed skin pearls for a dual-function product</a:t>
            </a:r>
          </a:p>
        </p:txBody>
      </p:sp>
      <p:pic>
        <p:nvPicPr>
          <p:cNvPr id="31" name="Picture 30" descr="A picture containing cup, indoor, table, sitting&#10;&#10;Description automatically generated">
            <a:extLst>
              <a:ext uri="{FF2B5EF4-FFF2-40B4-BE49-F238E27FC236}">
                <a16:creationId xmlns:a16="http://schemas.microsoft.com/office/drawing/2014/main" id="{8A9DA8A8-B5CC-8153-CA0B-56197C407B3E}"/>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backgroundRemoval t="1815" b="100000" l="0" r="100000">
                        <a14:foregroundMark x1="44991" y1="60081" x2="63138" y2="58871"/>
                        <a14:foregroundMark x1="63138" y1="58871" x2="68620" y2="58871"/>
                        <a14:foregroundMark x1="69943" y1="59274" x2="49149" y2="61895"/>
                        <a14:foregroundMark x1="26654" y1="76613" x2="40454" y2="86492"/>
                        <a14:foregroundMark x1="40454" y1="86492" x2="52363" y2="90323"/>
                        <a14:foregroundMark x1="74669" y1="85081" x2="85066" y2="76411"/>
                        <a14:foregroundMark x1="94707" y1="50000" x2="92439" y2="61290"/>
                        <a14:foregroundMark x1="0" y1="57863" x2="16446" y2="60484"/>
                        <a14:foregroundMark x1="24575" y1="22177" x2="24953" y2="21573"/>
                        <a14:foregroundMark x1="24008" y1="22177" x2="22117" y2="24597"/>
                        <a14:foregroundMark x1="22684" y1="23992" x2="20416" y2="28427"/>
                        <a14:foregroundMark x1="20416" y1="28427" x2="19849" y2="33065"/>
                        <a14:foregroundMark x1="19849" y1="33065" x2="19849" y2="33065"/>
                        <a14:foregroundMark x1="59357" y1="90323" x2="71834" y2="86492"/>
                        <a14:foregroundMark x1="71834" y1="86492" x2="74480" y2="84879"/>
                        <a14:foregroundMark x1="17769" y1="60685" x2="18715" y2="61895"/>
                        <a14:foregroundMark x1="16824" y1="60685" x2="16824" y2="60685"/>
                        <a14:foregroundMark x1="18147" y1="61089" x2="19093" y2="64516"/>
                        <a14:foregroundMark x1="18147" y1="62903" x2="20983" y2="68347"/>
                        <a14:foregroundMark x1="20794" y1="68548" x2="21361" y2="70161"/>
                        <a14:backgroundMark x1="97732" y1="48185" x2="96597" y2="65524"/>
                        <a14:backgroundMark x1="18904" y1="30847" x2="18904" y2="30847"/>
                        <a14:backgroundMark x1="85255" y1="84879" x2="86957" y2="82460"/>
                        <a14:backgroundMark x1="61059" y1="95968" x2="64083" y2="95565"/>
                        <a14:backgroundMark x1="59735" y1="95766" x2="65406" y2="95363"/>
                        <a14:backgroundMark x1="65406" y1="95363" x2="65784" y2="95363"/>
                        <a14:backgroundMark x1="92628" y1="33871" x2="94896" y2="38710"/>
                        <a14:backgroundMark x1="94896" y1="38710" x2="96408" y2="61492"/>
                        <a14:backgroundMark x1="96408" y1="61492" x2="96030" y2="63105"/>
                        <a14:backgroundMark x1="91682" y1="32258" x2="92060" y2="33871"/>
                        <a14:backgroundMark x1="95274" y1="55242" x2="88658" y2="77016"/>
                        <a14:backgroundMark x1="88658" y1="77016" x2="87524" y2="78226"/>
                        <a14:backgroundMark x1="95085" y1="62702" x2="78639" y2="89113"/>
                        <a14:backgroundMark x1="78639" y1="89113" x2="74102" y2="90927"/>
                        <a14:backgroundMark x1="93573" y1="67944" x2="82609" y2="84879"/>
                        <a14:backgroundMark x1="93006" y1="69153" x2="86767" y2="77823"/>
                        <a14:backgroundMark x1="86767" y1="77823" x2="89603" y2="75806"/>
                        <a14:backgroundMark x1="82609" y1="81452" x2="74291" y2="88911"/>
                        <a14:backgroundMark x1="74291" y1="88911" x2="57656" y2="93750"/>
                        <a14:backgroundMark x1="57656" y1="93750" x2="43100" y2="91129"/>
                        <a14:backgroundMark x1="43100" y1="91129" x2="29868" y2="84476"/>
                        <a14:backgroundMark x1="29868" y1="84476" x2="29490" y2="84073"/>
                        <a14:backgroundMark x1="29679" y1="82863" x2="20416" y2="74395"/>
                        <a14:backgroundMark x1="67486" y1="93145" x2="62760" y2="94758"/>
                        <a14:backgroundMark x1="62760" y1="94758" x2="76749" y2="90726"/>
                        <a14:backgroundMark x1="76749" y1="90726" x2="84310" y2="85081"/>
                        <a14:backgroundMark x1="84310" y1="85081" x2="79395" y2="86089"/>
                        <a14:backgroundMark x1="79395" y1="86089" x2="82609" y2="80645"/>
                        <a14:backgroundMark x1="82609" y1="80645" x2="70510" y2="89315"/>
                        <a14:backgroundMark x1="70510" y1="89315" x2="57467" y2="92339"/>
                        <a14:backgroundMark x1="57467" y1="92339" x2="51607" y2="92540"/>
                        <a14:backgroundMark x1="51607" y1="92540" x2="61815" y2="91331"/>
                        <a14:backgroundMark x1="61815" y1="91331" x2="62004" y2="91532"/>
                        <a14:backgroundMark x1="51418" y1="91331" x2="55577" y2="91331"/>
                        <a14:backgroundMark x1="63894" y1="90323" x2="73157" y2="87500"/>
                        <a14:backgroundMark x1="79017" y1="86694" x2="75236" y2="88911"/>
                        <a14:backgroundMark x1="75236" y1="88911" x2="79584" y2="83871"/>
                        <a14:backgroundMark x1="79584" y1="83871" x2="77127" y2="87702"/>
                        <a14:backgroundMark x1="77127" y1="87702" x2="75425" y2="88306"/>
                        <a14:backgroundMark x1="69187" y1="91129" x2="62760" y2="93750"/>
                        <a14:backgroundMark x1="54253" y1="91331" x2="52552" y2="91331"/>
                        <a14:backgroundMark x1="53497" y1="91331" x2="51796" y2="90927"/>
                        <a14:backgroundMark x1="72212" y1="87500" x2="71078" y2="88105"/>
                        <a14:backgroundMark x1="15123" y1="45565" x2="17580" y2="35081"/>
                        <a14:backgroundMark x1="17580" y1="35081" x2="18904" y2="32661"/>
                        <a14:backgroundMark x1="86011" y1="76008" x2="85633" y2="76613"/>
                        <a14:backgroundMark x1="86011" y1="75605" x2="82609" y2="81048"/>
                        <a14:backgroundMark x1="82609" y1="81048" x2="82609" y2="80847"/>
                        <a14:backgroundMark x1="85633" y1="76210" x2="84499" y2="78226"/>
                        <a14:backgroundMark x1="50662" y1="90927" x2="53686" y2="91129"/>
                        <a14:backgroundMark x1="53686" y1="91129" x2="53875" y2="91331"/>
                        <a14:backgroundMark x1="51229" y1="90927" x2="53875" y2="91129"/>
                        <a14:backgroundMark x1="52363" y1="90927" x2="52363" y2="90927"/>
                        <a14:backgroundMark x1="53308" y1="91129" x2="51796" y2="91129"/>
                        <a14:backgroundMark x1="53497" y1="91129" x2="51607" y2="90927"/>
                        <a14:backgroundMark x1="24386" y1="75403" x2="29301" y2="80847"/>
                        <a14:backgroundMark x1="51985" y1="90927" x2="53497" y2="91331"/>
                        <a14:backgroundMark x1="91493" y1="66532" x2="92628" y2="64718"/>
                        <a14:backgroundMark x1="91871" y1="65927" x2="92628" y2="63105"/>
                        <a14:backgroundMark x1="85255" y1="76411" x2="83554" y2="78629"/>
                        <a14:backgroundMark x1="15501" y1="62097" x2="23440" y2="75605"/>
                        <a14:backgroundMark x1="23440" y1="75605" x2="23440" y2="75605"/>
                      </a14:backgroundRemoval>
                    </a14:imgEffect>
                  </a14:imgLayer>
                </a14:imgProps>
              </a:ext>
              <a:ext uri="{28A0092B-C50C-407E-A947-70E740481C1C}">
                <a14:useLocalDpi xmlns:a14="http://schemas.microsoft.com/office/drawing/2010/main"/>
              </a:ext>
            </a:extLst>
          </a:blip>
          <a:srcRect/>
          <a:stretch/>
        </p:blipFill>
        <p:spPr>
          <a:xfrm>
            <a:off x="8123851" y="5054471"/>
            <a:ext cx="1002259" cy="938701"/>
          </a:xfrm>
          <a:prstGeom prst="rect">
            <a:avLst/>
          </a:prstGeom>
        </p:spPr>
      </p:pic>
      <p:sp>
        <p:nvSpPr>
          <p:cNvPr id="32" name="TextBox 31">
            <a:extLst>
              <a:ext uri="{FF2B5EF4-FFF2-40B4-BE49-F238E27FC236}">
                <a16:creationId xmlns:a16="http://schemas.microsoft.com/office/drawing/2014/main" id="{9FF132D0-55B6-C423-C371-CA7D618B7AF8}"/>
              </a:ext>
            </a:extLst>
          </p:cNvPr>
          <p:cNvSpPr txBox="1"/>
          <p:nvPr/>
        </p:nvSpPr>
        <p:spPr>
          <a:xfrm>
            <a:off x="7998726" y="6155291"/>
            <a:ext cx="1566993"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DM Sans" pitchFamily="2" charset="0"/>
                <a:ea typeface="+mn-ea"/>
                <a:cs typeface="+mn-cs"/>
              </a:rPr>
              <a:t>Monodose</a:t>
            </a: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 skin pearl with or without fragrance, for daily use as face cream</a:t>
            </a:r>
          </a:p>
        </p:txBody>
      </p:sp>
      <p:sp>
        <p:nvSpPr>
          <p:cNvPr id="5" name="Slide Number Placeholder 1">
            <a:extLst>
              <a:ext uri="{FF2B5EF4-FFF2-40B4-BE49-F238E27FC236}">
                <a16:creationId xmlns:a16="http://schemas.microsoft.com/office/drawing/2014/main" id="{AB5A421E-3A6E-19A8-09A2-892F2BA1AD1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pPr/>
              <a:t>80</a:t>
            </a:fld>
            <a:endParaRPr lang="en-GB" dirty="0"/>
          </a:p>
        </p:txBody>
      </p:sp>
    </p:spTree>
    <p:extLst>
      <p:ext uri="{BB962C8B-B14F-4D97-AF65-F5344CB8AC3E}">
        <p14:creationId xmlns:p14="http://schemas.microsoft.com/office/powerpoint/2010/main" val="16624626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dna in a cell&#10;&#10;AI-generated content may be incorrect.">
            <a:extLst>
              <a:ext uri="{FF2B5EF4-FFF2-40B4-BE49-F238E27FC236}">
                <a16:creationId xmlns:a16="http://schemas.microsoft.com/office/drawing/2014/main" id="{C31B1837-A4E7-9CD7-2F01-7AD19627D52C}"/>
              </a:ext>
            </a:extLst>
          </p:cNvPr>
          <p:cNvPicPr>
            <a:picLocks noGrp="1" noChangeAspect="1"/>
          </p:cNvPicPr>
          <p:nvPr>
            <p:ph type="pic" sz="quarter" idx="21"/>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70A7468E-7100-2D7A-A359-859EBD9E54E2}"/>
              </a:ext>
            </a:extLst>
          </p:cNvPr>
          <p:cNvSpPr>
            <a:spLocks noGrp="1"/>
          </p:cNvSpPr>
          <p:nvPr>
            <p:ph type="sldNum" sz="quarter" idx="10"/>
          </p:nvPr>
        </p:nvSpPr>
        <p:spPr/>
        <p:txBody>
          <a:bodyPr/>
          <a:lstStyle/>
          <a:p>
            <a:fld id="{5BA3E189-2F3A-42E5-B572-3520703B6186}" type="slidenum">
              <a:rPr lang="en-GB" smtClean="0"/>
              <a:pPr/>
              <a:t>81</a:t>
            </a:fld>
            <a:endParaRPr lang="en-GB"/>
          </a:p>
        </p:txBody>
      </p:sp>
      <p:sp>
        <p:nvSpPr>
          <p:cNvPr id="10" name="Title 1">
            <a:extLst>
              <a:ext uri="{FF2B5EF4-FFF2-40B4-BE49-F238E27FC236}">
                <a16:creationId xmlns:a16="http://schemas.microsoft.com/office/drawing/2014/main" id="{30ECA360-3662-CE97-B57F-AAD22B3F2B66}"/>
              </a:ext>
            </a:extLst>
          </p:cNvPr>
          <p:cNvSpPr txBox="1">
            <a:spLocks/>
          </p:cNvSpPr>
          <p:nvPr/>
        </p:nvSpPr>
        <p:spPr>
          <a:xfrm>
            <a:off x="302400" y="298133"/>
            <a:ext cx="10515600" cy="35131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a:spcBef>
                <a:spcPts val="0"/>
              </a:spcBef>
              <a:spcAft>
                <a:spcPts val="599"/>
              </a:spcAft>
              <a:buClr>
                <a:srgbClr val="0070C0"/>
              </a:buClr>
              <a:defRPr/>
            </a:pPr>
            <a:r>
              <a:rPr lang="en-US"/>
              <a:t>EXOVIVE™ LIFT delivers key miRNAs</a:t>
            </a:r>
            <a:endParaRPr lang="en-US" b="0">
              <a:solidFill>
                <a:prstClr val="black"/>
              </a:solidFill>
              <a:latin typeface="DM Sans" pitchFamily="2" charset="77"/>
              <a:ea typeface="Fira Sans" panose="020B0503050000020004" pitchFamily="34" charset="0"/>
            </a:endParaRPr>
          </a:p>
        </p:txBody>
      </p:sp>
      <p:sp>
        <p:nvSpPr>
          <p:cNvPr id="11" name="Text Placeholder 5">
            <a:extLst>
              <a:ext uri="{FF2B5EF4-FFF2-40B4-BE49-F238E27FC236}">
                <a16:creationId xmlns:a16="http://schemas.microsoft.com/office/drawing/2014/main" id="{7C848FDA-5D52-58BC-8653-D0E6C1E7A829}"/>
              </a:ext>
            </a:extLst>
          </p:cNvPr>
          <p:cNvSpPr txBox="1">
            <a:spLocks/>
          </p:cNvSpPr>
          <p:nvPr/>
        </p:nvSpPr>
        <p:spPr>
          <a:xfrm>
            <a:off x="302400" y="877138"/>
            <a:ext cx="11131954" cy="35131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kern="1200">
                <a:solidFill>
                  <a:srgbClr val="B3978F"/>
                </a:solidFill>
                <a:latin typeface="DM Sans" pitchFamily="2" charset="77"/>
              </a:rPr>
              <a:t>Method of analysis</a:t>
            </a:r>
            <a:br>
              <a:rPr lang="en-US" sz="1400" kern="1200">
                <a:solidFill>
                  <a:prstClr val="black"/>
                </a:solidFill>
                <a:latin typeface="DM Sans" pitchFamily="2" charset="77"/>
              </a:rPr>
            </a:br>
            <a:endParaRPr lang="en-US" sz="1400"/>
          </a:p>
        </p:txBody>
      </p:sp>
      <p:sp>
        <p:nvSpPr>
          <p:cNvPr id="12" name="TextBox 11">
            <a:extLst>
              <a:ext uri="{FF2B5EF4-FFF2-40B4-BE49-F238E27FC236}">
                <a16:creationId xmlns:a16="http://schemas.microsoft.com/office/drawing/2014/main" id="{03683BB8-D210-1755-B131-B16D433CF0D9}"/>
              </a:ext>
            </a:extLst>
          </p:cNvPr>
          <p:cNvSpPr txBox="1"/>
          <p:nvPr/>
        </p:nvSpPr>
        <p:spPr>
          <a:xfrm>
            <a:off x="234138" y="1242357"/>
            <a:ext cx="6819805" cy="4401205"/>
          </a:xfrm>
          <a:prstGeom prst="rect">
            <a:avLst/>
          </a:prstGeom>
          <a:noFill/>
        </p:spPr>
        <p:txBody>
          <a:bodyPr wrap="square">
            <a:spAutoFit/>
          </a:bodyPr>
          <a:lstStyle/>
          <a:p>
            <a:endParaRPr lang="en-CH" sz="1400">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Plant Material and Sampling</a:t>
            </a:r>
            <a:r>
              <a:rPr lang="en-US" sz="1400">
                <a:effectLst/>
                <a:ea typeface="Aptos" panose="020B0004020202020204" pitchFamily="34" charset="0"/>
                <a:cs typeface="Times New Roman" panose="02020603050405020304" pitchFamily="18" charset="0"/>
              </a:rPr>
              <a:t>: Apple (Malus domestica), Tangerine (Citrus reticulata), Papaya (Carica papaya)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Quality control and pre-processing:  </a:t>
            </a:r>
            <a:r>
              <a:rPr lang="en-US" sz="1400">
                <a:effectLst/>
                <a:ea typeface="Aptos" panose="020B0004020202020204" pitchFamily="34" charset="0"/>
                <a:cs typeface="Times New Roman" panose="02020603050405020304" pitchFamily="18" charset="0"/>
              </a:rPr>
              <a:t>For each sample (which was analyzed in triplicate), the raw sequencing data was first checked for overall quality. This included checking the read quality values, detecting adapter contamination and checking the alignment rates. </a:t>
            </a: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Alignment and mapping: </a:t>
            </a:r>
            <a:r>
              <a:rPr lang="en-US" sz="1400">
                <a:effectLst/>
                <a:ea typeface="Aptos" panose="020B0004020202020204" pitchFamily="34" charset="0"/>
                <a:cs typeface="Times New Roman" panose="02020603050405020304" pitchFamily="18" charset="0"/>
              </a:rPr>
              <a:t>The cleaned reads were aligned to reference miRNA databases using tools such as Bowtie and miRDeep2. This step enabled the accurate identification and quantification of the known miRNAs in each replicate.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Differential expression analysis: </a:t>
            </a:r>
            <a:r>
              <a:rPr lang="en-US" sz="1400">
                <a:effectLst/>
                <a:ea typeface="Aptos" panose="020B0004020202020204" pitchFamily="34" charset="0"/>
                <a:cs typeface="Times New Roman" panose="02020603050405020304" pitchFamily="18" charset="0"/>
              </a:rPr>
              <a:t>The expression levels of miRNAs were compared in the three replicates and between different fruit samples. Statistical tools such as DESeq2 was used to identify significantly differentially expressed miRNAs.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Discovery of novel miRNAs</a:t>
            </a:r>
            <a:r>
              <a:rPr lang="en-US" sz="1400">
                <a:effectLst/>
                <a:ea typeface="Aptos" panose="020B0004020202020204" pitchFamily="34" charset="0"/>
                <a:cs typeface="Times New Roman" panose="02020603050405020304" pitchFamily="18" charset="0"/>
              </a:rPr>
              <a:t>: In addition to profiling known miRNAs, new miRNAs were predicted using miRDeep2.</a:t>
            </a:r>
            <a:endParaRPr lang="en-CH" sz="14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77364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16668C-C837-F74E-B300-AC46F4130B5D}"/>
              </a:ext>
            </a:extLst>
          </p:cNvPr>
          <p:cNvSpPr>
            <a:spLocks noGrp="1"/>
          </p:cNvSpPr>
          <p:nvPr>
            <p:ph type="sldNum" sz="quarter" idx="10"/>
          </p:nvPr>
        </p:nvSpPr>
        <p:spPr/>
        <p:txBody>
          <a:bodyPr/>
          <a:lstStyle/>
          <a:p>
            <a:fld id="{5BA3E189-2F3A-42E5-B572-3520703B6186}" type="slidenum">
              <a:rPr lang="en-GB" smtClean="0"/>
              <a:pPr/>
              <a:t>82</a:t>
            </a:fld>
            <a:endParaRPr lang="en-GB"/>
          </a:p>
        </p:txBody>
      </p:sp>
      <p:pic>
        <p:nvPicPr>
          <p:cNvPr id="12" name="Picture 11">
            <a:extLst>
              <a:ext uri="{FF2B5EF4-FFF2-40B4-BE49-F238E27FC236}">
                <a16:creationId xmlns:a16="http://schemas.microsoft.com/office/drawing/2014/main" id="{4E36A982-F46C-B533-2EAA-869E6B18715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40863" y="1462047"/>
            <a:ext cx="402590" cy="1563483"/>
          </a:xfrm>
          <a:prstGeom prst="rect">
            <a:avLst/>
          </a:prstGeom>
        </p:spPr>
      </p:pic>
      <p:pic>
        <p:nvPicPr>
          <p:cNvPr id="4" name="Picture 3">
            <a:extLst>
              <a:ext uri="{FF2B5EF4-FFF2-40B4-BE49-F238E27FC236}">
                <a16:creationId xmlns:a16="http://schemas.microsoft.com/office/drawing/2014/main" id="{8E40778C-180C-420A-A6BA-B6D94D87827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41490" y="3177492"/>
            <a:ext cx="1020243" cy="707509"/>
          </a:xfrm>
          <a:prstGeom prst="rect">
            <a:avLst/>
          </a:prstGeom>
        </p:spPr>
      </p:pic>
      <p:sp>
        <p:nvSpPr>
          <p:cNvPr id="8" name="TextBox 7">
            <a:extLst>
              <a:ext uri="{FF2B5EF4-FFF2-40B4-BE49-F238E27FC236}">
                <a16:creationId xmlns:a16="http://schemas.microsoft.com/office/drawing/2014/main" id="{14BD50DD-C909-FE19-4566-AAD842007624}"/>
              </a:ext>
            </a:extLst>
          </p:cNvPr>
          <p:cNvSpPr txBox="1"/>
          <p:nvPr/>
        </p:nvSpPr>
        <p:spPr>
          <a:xfrm>
            <a:off x="6801651" y="3980861"/>
            <a:ext cx="172171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Add pre-labeled and purified exosomes</a:t>
            </a:r>
          </a:p>
        </p:txBody>
      </p:sp>
      <p:pic>
        <p:nvPicPr>
          <p:cNvPr id="9" name="Picture 8">
            <a:extLst>
              <a:ext uri="{FF2B5EF4-FFF2-40B4-BE49-F238E27FC236}">
                <a16:creationId xmlns:a16="http://schemas.microsoft.com/office/drawing/2014/main" id="{A1FECF0B-56C8-C927-4E33-77F70A1001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5176" y="2790026"/>
            <a:ext cx="1019189" cy="1083479"/>
          </a:xfrm>
          <a:prstGeom prst="rect">
            <a:avLst/>
          </a:prstGeom>
        </p:spPr>
      </p:pic>
      <p:pic>
        <p:nvPicPr>
          <p:cNvPr id="29" name="Picture 28">
            <a:extLst>
              <a:ext uri="{FF2B5EF4-FFF2-40B4-BE49-F238E27FC236}">
                <a16:creationId xmlns:a16="http://schemas.microsoft.com/office/drawing/2014/main" id="{AEE371E0-573D-92D9-F245-7651653A818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148253" y="3271645"/>
            <a:ext cx="867924" cy="601880"/>
          </a:xfrm>
          <a:prstGeom prst="rect">
            <a:avLst/>
          </a:prstGeom>
        </p:spPr>
      </p:pic>
      <p:sp>
        <p:nvSpPr>
          <p:cNvPr id="31" name="TextBox 30">
            <a:extLst>
              <a:ext uri="{FF2B5EF4-FFF2-40B4-BE49-F238E27FC236}">
                <a16:creationId xmlns:a16="http://schemas.microsoft.com/office/drawing/2014/main" id="{40D56967-9E70-589E-8591-F37BE003F3B3}"/>
              </a:ext>
            </a:extLst>
          </p:cNvPr>
          <p:cNvSpPr txBox="1"/>
          <p:nvPr/>
        </p:nvSpPr>
        <p:spPr>
          <a:xfrm>
            <a:off x="5055270" y="3980861"/>
            <a:ext cx="143258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Seed fibroblasts cells</a:t>
            </a:r>
          </a:p>
        </p:txBody>
      </p:sp>
      <p:sp>
        <p:nvSpPr>
          <p:cNvPr id="33" name="TextBox 32">
            <a:extLst>
              <a:ext uri="{FF2B5EF4-FFF2-40B4-BE49-F238E27FC236}">
                <a16:creationId xmlns:a16="http://schemas.microsoft.com/office/drawing/2014/main" id="{47E89455-ADF0-5C49-05D4-2B2877B89907}"/>
              </a:ext>
            </a:extLst>
          </p:cNvPr>
          <p:cNvSpPr txBox="1"/>
          <p:nvPr/>
        </p:nvSpPr>
        <p:spPr>
          <a:xfrm>
            <a:off x="8769953" y="3980861"/>
            <a:ext cx="1823628" cy="338554"/>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Image acquisition</a:t>
            </a:r>
          </a:p>
        </p:txBody>
      </p:sp>
      <p:grpSp>
        <p:nvGrpSpPr>
          <p:cNvPr id="74" name="Group 73">
            <a:extLst>
              <a:ext uri="{FF2B5EF4-FFF2-40B4-BE49-F238E27FC236}">
                <a16:creationId xmlns:a16="http://schemas.microsoft.com/office/drawing/2014/main" id="{C7B8F501-F3E4-77E5-10E3-E5DFE8E2A4FD}"/>
              </a:ext>
            </a:extLst>
          </p:cNvPr>
          <p:cNvGrpSpPr/>
          <p:nvPr/>
        </p:nvGrpSpPr>
        <p:grpSpPr>
          <a:xfrm>
            <a:off x="809297" y="4782177"/>
            <a:ext cx="10421006" cy="628704"/>
            <a:chOff x="-264771" y="4306550"/>
            <a:chExt cx="10585189" cy="628704"/>
          </a:xfrm>
        </p:grpSpPr>
        <p:cxnSp>
          <p:nvCxnSpPr>
            <p:cNvPr id="21" name="Straight Connector 20">
              <a:extLst>
                <a:ext uri="{FF2B5EF4-FFF2-40B4-BE49-F238E27FC236}">
                  <a16:creationId xmlns:a16="http://schemas.microsoft.com/office/drawing/2014/main" id="{1A9DEEE8-A735-5D38-5613-C0F5E72A0772}"/>
                </a:ext>
              </a:extLst>
            </p:cNvPr>
            <p:cNvCxnSpPr>
              <a:cxnSpLocks/>
            </p:cNvCxnSpPr>
            <p:nvPr/>
          </p:nvCxnSpPr>
          <p:spPr>
            <a:xfrm>
              <a:off x="-264771" y="4799674"/>
              <a:ext cx="1058518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0D37F892-2773-905A-09C6-6509BB2BF6A6}"/>
                </a:ext>
              </a:extLst>
            </p:cNvPr>
            <p:cNvCxnSpPr>
              <a:cxnSpLocks/>
            </p:cNvCxnSpPr>
            <p:nvPr/>
          </p:nvCxnSpPr>
          <p:spPr>
            <a:xfrm>
              <a:off x="1319379"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44F44A95-EE61-03A7-C580-881851DC992E}"/>
                </a:ext>
              </a:extLst>
            </p:cNvPr>
            <p:cNvCxnSpPr>
              <a:cxnSpLocks/>
            </p:cNvCxnSpPr>
            <p:nvPr/>
          </p:nvCxnSpPr>
          <p:spPr>
            <a:xfrm>
              <a:off x="3124006"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407BEDAF-C9A9-68CF-14FF-0148E386FF5C}"/>
                </a:ext>
              </a:extLst>
            </p:cNvPr>
            <p:cNvCxnSpPr>
              <a:cxnSpLocks/>
            </p:cNvCxnSpPr>
            <p:nvPr/>
          </p:nvCxnSpPr>
          <p:spPr>
            <a:xfrm>
              <a:off x="4851906"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4A96067-AE1A-BA06-1CCB-ABB6822DA1FB}"/>
                </a:ext>
              </a:extLst>
            </p:cNvPr>
            <p:cNvCxnSpPr>
              <a:cxnSpLocks/>
            </p:cNvCxnSpPr>
            <p:nvPr/>
          </p:nvCxnSpPr>
          <p:spPr>
            <a:xfrm>
              <a:off x="6743768"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4C817974-6C1C-9E2F-E0FA-EF44F57130AC}"/>
                </a:ext>
              </a:extLst>
            </p:cNvPr>
            <p:cNvCxnSpPr>
              <a:cxnSpLocks/>
            </p:cNvCxnSpPr>
            <p:nvPr/>
          </p:nvCxnSpPr>
          <p:spPr>
            <a:xfrm>
              <a:off x="8673467" y="4306550"/>
              <a:ext cx="0" cy="417445"/>
            </a:xfrm>
            <a:prstGeom prst="line">
              <a:avLst/>
            </a:prstGeom>
            <a:ln w="19050"/>
          </p:spPr>
          <p:style>
            <a:lnRef idx="1">
              <a:schemeClr val="dk1"/>
            </a:lnRef>
            <a:fillRef idx="0">
              <a:schemeClr val="dk1"/>
            </a:fillRef>
            <a:effectRef idx="0">
              <a:schemeClr val="dk1"/>
            </a:effectRef>
            <a:fontRef idx="minor">
              <a:schemeClr val="tx1"/>
            </a:fontRef>
          </p:style>
        </p:cxnSp>
        <p:sp>
          <p:nvSpPr>
            <p:cNvPr id="23" name="Oval 22">
              <a:extLst>
                <a:ext uri="{FF2B5EF4-FFF2-40B4-BE49-F238E27FC236}">
                  <a16:creationId xmlns:a16="http://schemas.microsoft.com/office/drawing/2014/main" id="{2800C8DF-1D4D-1531-A32F-FE3E77924EF4}"/>
                </a:ext>
              </a:extLst>
            </p:cNvPr>
            <p:cNvSpPr/>
            <p:nvPr/>
          </p:nvSpPr>
          <p:spPr>
            <a:xfrm>
              <a:off x="1188024" y="4678617"/>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a:extLst>
                <a:ext uri="{FF2B5EF4-FFF2-40B4-BE49-F238E27FC236}">
                  <a16:creationId xmlns:a16="http://schemas.microsoft.com/office/drawing/2014/main" id="{6495DC47-F179-AD70-2521-5A05647B14A6}"/>
                </a:ext>
              </a:extLst>
            </p:cNvPr>
            <p:cNvSpPr/>
            <p:nvPr/>
          </p:nvSpPr>
          <p:spPr>
            <a:xfrm>
              <a:off x="2998184" y="4672308"/>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Oval 25">
              <a:extLst>
                <a:ext uri="{FF2B5EF4-FFF2-40B4-BE49-F238E27FC236}">
                  <a16:creationId xmlns:a16="http://schemas.microsoft.com/office/drawing/2014/main" id="{BC5F4D29-23A8-3D39-5BEF-2EDAFCFC4597}"/>
                </a:ext>
              </a:extLst>
            </p:cNvPr>
            <p:cNvSpPr/>
            <p:nvPr/>
          </p:nvSpPr>
          <p:spPr>
            <a:xfrm>
              <a:off x="4726816" y="4672308"/>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79415CAF-CFDB-4980-185C-63F2911A0C2A}"/>
                </a:ext>
              </a:extLst>
            </p:cNvPr>
            <p:cNvSpPr/>
            <p:nvPr/>
          </p:nvSpPr>
          <p:spPr>
            <a:xfrm>
              <a:off x="8552788" y="4675464"/>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Oval 29">
              <a:extLst>
                <a:ext uri="{FF2B5EF4-FFF2-40B4-BE49-F238E27FC236}">
                  <a16:creationId xmlns:a16="http://schemas.microsoft.com/office/drawing/2014/main" id="{B96627E0-FF7C-2939-8F5C-FD700972FAA2}"/>
                </a:ext>
              </a:extLst>
            </p:cNvPr>
            <p:cNvSpPr/>
            <p:nvPr/>
          </p:nvSpPr>
          <p:spPr>
            <a:xfrm>
              <a:off x="6614803" y="4672307"/>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Title 4">
            <a:extLst>
              <a:ext uri="{FF2B5EF4-FFF2-40B4-BE49-F238E27FC236}">
                <a16:creationId xmlns:a16="http://schemas.microsoft.com/office/drawing/2014/main" id="{BAD67334-8F6B-6861-3702-833D2E40CC62}"/>
              </a:ext>
            </a:extLst>
          </p:cNvPr>
          <p:cNvSpPr>
            <a:spLocks noGrp="1"/>
          </p:cNvSpPr>
          <p:nvPr>
            <p:ph type="title"/>
          </p:nvPr>
        </p:nvSpPr>
        <p:spPr>
          <a:xfrm>
            <a:off x="307655" y="484270"/>
            <a:ext cx="11307401" cy="380110"/>
          </a:xfrm>
        </p:spPr>
        <p:txBody>
          <a:bodyPr>
            <a:noAutofit/>
          </a:bodyPr>
          <a:lstStyle/>
          <a:p>
            <a:r>
              <a:rPr lang="en-US" sz="2500">
                <a:solidFill>
                  <a:srgbClr val="4D3C35"/>
                </a:solidFill>
              </a:rPr>
              <a:t>Imaging the Uptake of Plant-Derived Exosomes into Cells Using Nanolive Microscope</a:t>
            </a:r>
          </a:p>
        </p:txBody>
      </p:sp>
      <p:pic>
        <p:nvPicPr>
          <p:cNvPr id="19" name="Picture 18">
            <a:extLst>
              <a:ext uri="{FF2B5EF4-FFF2-40B4-BE49-F238E27FC236}">
                <a16:creationId xmlns:a16="http://schemas.microsoft.com/office/drawing/2014/main" id="{1BBB3D2B-4789-BB73-976C-2E34B542AB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74853" y="2456970"/>
            <a:ext cx="819870" cy="1340002"/>
          </a:xfrm>
          <a:prstGeom prst="rect">
            <a:avLst/>
          </a:prstGeom>
        </p:spPr>
      </p:pic>
      <p:pic>
        <p:nvPicPr>
          <p:cNvPr id="35" name="Picture 34">
            <a:extLst>
              <a:ext uri="{FF2B5EF4-FFF2-40B4-BE49-F238E27FC236}">
                <a16:creationId xmlns:a16="http://schemas.microsoft.com/office/drawing/2014/main" id="{86479F01-ACD3-26D5-62E3-8678A52133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96885" y="2350408"/>
            <a:ext cx="819870" cy="1484521"/>
          </a:xfrm>
          <a:prstGeom prst="rect">
            <a:avLst/>
          </a:prstGeom>
        </p:spPr>
      </p:pic>
      <p:pic>
        <p:nvPicPr>
          <p:cNvPr id="40" name="Picture 39">
            <a:extLst>
              <a:ext uri="{FF2B5EF4-FFF2-40B4-BE49-F238E27FC236}">
                <a16:creationId xmlns:a16="http://schemas.microsoft.com/office/drawing/2014/main" id="{6351B214-F5A0-025B-62B6-81834F594EE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1856" y="3129808"/>
            <a:ext cx="377542" cy="380110"/>
          </a:xfrm>
          <a:prstGeom prst="rect">
            <a:avLst/>
          </a:prstGeom>
        </p:spPr>
      </p:pic>
      <p:pic>
        <p:nvPicPr>
          <p:cNvPr id="47" name="Picture 46">
            <a:extLst>
              <a:ext uri="{FF2B5EF4-FFF2-40B4-BE49-F238E27FC236}">
                <a16:creationId xmlns:a16="http://schemas.microsoft.com/office/drawing/2014/main" id="{41183193-69D7-CF17-3F0A-12B5F8D437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27332" y="3100428"/>
            <a:ext cx="377543" cy="380110"/>
          </a:xfrm>
          <a:prstGeom prst="rect">
            <a:avLst/>
          </a:prstGeom>
        </p:spPr>
      </p:pic>
      <p:pic>
        <p:nvPicPr>
          <p:cNvPr id="49" name="Picture 48">
            <a:extLst>
              <a:ext uri="{FF2B5EF4-FFF2-40B4-BE49-F238E27FC236}">
                <a16:creationId xmlns:a16="http://schemas.microsoft.com/office/drawing/2014/main" id="{81C9864F-08C9-DD60-B924-E6220E1F29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32559" y="3489817"/>
            <a:ext cx="377542" cy="380110"/>
          </a:xfrm>
          <a:prstGeom prst="rect">
            <a:avLst/>
          </a:prstGeom>
        </p:spPr>
      </p:pic>
      <p:cxnSp>
        <p:nvCxnSpPr>
          <p:cNvPr id="54" name="Straight Connector 53">
            <a:extLst>
              <a:ext uri="{FF2B5EF4-FFF2-40B4-BE49-F238E27FC236}">
                <a16:creationId xmlns:a16="http://schemas.microsoft.com/office/drawing/2014/main" id="{41269202-905A-DFD2-ED66-023F9F08FAA0}"/>
              </a:ext>
            </a:extLst>
          </p:cNvPr>
          <p:cNvCxnSpPr>
            <a:cxnSpLocks/>
          </p:cNvCxnSpPr>
          <p:nvPr/>
        </p:nvCxnSpPr>
        <p:spPr>
          <a:xfrm>
            <a:off x="1974853" y="3480538"/>
            <a:ext cx="268220" cy="0"/>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62" name="Picture 61">
            <a:extLst>
              <a:ext uri="{FF2B5EF4-FFF2-40B4-BE49-F238E27FC236}">
                <a16:creationId xmlns:a16="http://schemas.microsoft.com/office/drawing/2014/main" id="{6840CF1B-50C6-9181-88E3-8A145919C51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47181" y="3025530"/>
            <a:ext cx="185981" cy="199529"/>
          </a:xfrm>
          <a:prstGeom prst="rect">
            <a:avLst/>
          </a:prstGeom>
        </p:spPr>
      </p:pic>
      <p:pic>
        <p:nvPicPr>
          <p:cNvPr id="64" name="Picture 63">
            <a:extLst>
              <a:ext uri="{FF2B5EF4-FFF2-40B4-BE49-F238E27FC236}">
                <a16:creationId xmlns:a16="http://schemas.microsoft.com/office/drawing/2014/main" id="{8EC533EA-1B5C-8097-2208-42B96686762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30557" y="3065721"/>
            <a:ext cx="201917" cy="216627"/>
          </a:xfrm>
          <a:prstGeom prst="rect">
            <a:avLst/>
          </a:prstGeom>
        </p:spPr>
      </p:pic>
      <p:pic>
        <p:nvPicPr>
          <p:cNvPr id="66" name="Picture 65">
            <a:extLst>
              <a:ext uri="{FF2B5EF4-FFF2-40B4-BE49-F238E27FC236}">
                <a16:creationId xmlns:a16="http://schemas.microsoft.com/office/drawing/2014/main" id="{7678661F-6935-C1C2-9933-47470C3FF34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138946" y="2857244"/>
            <a:ext cx="193528" cy="207626"/>
          </a:xfrm>
          <a:prstGeom prst="rect">
            <a:avLst/>
          </a:prstGeom>
        </p:spPr>
      </p:pic>
      <p:cxnSp>
        <p:nvCxnSpPr>
          <p:cNvPr id="67" name="Straight Connector 66">
            <a:extLst>
              <a:ext uri="{FF2B5EF4-FFF2-40B4-BE49-F238E27FC236}">
                <a16:creationId xmlns:a16="http://schemas.microsoft.com/office/drawing/2014/main" id="{0D54EB16-77EC-FEDF-FBB0-3BFF06EDD1C1}"/>
              </a:ext>
            </a:extLst>
          </p:cNvPr>
          <p:cNvCxnSpPr>
            <a:cxnSpLocks/>
          </p:cNvCxnSpPr>
          <p:nvPr/>
        </p:nvCxnSpPr>
        <p:spPr>
          <a:xfrm>
            <a:off x="3972710" y="3502096"/>
            <a:ext cx="268220" cy="0"/>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68" name="Picture 67">
            <a:extLst>
              <a:ext uri="{FF2B5EF4-FFF2-40B4-BE49-F238E27FC236}">
                <a16:creationId xmlns:a16="http://schemas.microsoft.com/office/drawing/2014/main" id="{D96DD4AD-B0D8-53E6-5590-28C1010B6B5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572188" y="3202011"/>
            <a:ext cx="400522" cy="429698"/>
          </a:xfrm>
          <a:prstGeom prst="rect">
            <a:avLst/>
          </a:prstGeom>
        </p:spPr>
      </p:pic>
      <p:pic>
        <p:nvPicPr>
          <p:cNvPr id="69" name="Picture 68">
            <a:extLst>
              <a:ext uri="{FF2B5EF4-FFF2-40B4-BE49-F238E27FC236}">
                <a16:creationId xmlns:a16="http://schemas.microsoft.com/office/drawing/2014/main" id="{F0625005-65D7-7011-2AD3-6B9085B65B3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159466" y="3389629"/>
            <a:ext cx="450221" cy="483020"/>
          </a:xfrm>
          <a:prstGeom prst="rect">
            <a:avLst/>
          </a:prstGeom>
        </p:spPr>
      </p:pic>
      <p:pic>
        <p:nvPicPr>
          <p:cNvPr id="70" name="Picture 69">
            <a:extLst>
              <a:ext uri="{FF2B5EF4-FFF2-40B4-BE49-F238E27FC236}">
                <a16:creationId xmlns:a16="http://schemas.microsoft.com/office/drawing/2014/main" id="{73278B55-67C4-05BB-C42D-52C04B1A59A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64152" y="2966656"/>
            <a:ext cx="410728" cy="440648"/>
          </a:xfrm>
          <a:prstGeom prst="rect">
            <a:avLst/>
          </a:prstGeom>
        </p:spPr>
      </p:pic>
      <p:sp>
        <p:nvSpPr>
          <p:cNvPr id="71" name="TextBox 70">
            <a:extLst>
              <a:ext uri="{FF2B5EF4-FFF2-40B4-BE49-F238E27FC236}">
                <a16:creationId xmlns:a16="http://schemas.microsoft.com/office/drawing/2014/main" id="{61CD232C-0859-C76F-6CDD-357FD84003D9}"/>
              </a:ext>
            </a:extLst>
          </p:cNvPr>
          <p:cNvSpPr txBox="1"/>
          <p:nvPr/>
        </p:nvSpPr>
        <p:spPr>
          <a:xfrm>
            <a:off x="1482650" y="3980861"/>
            <a:ext cx="143258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Pre-label exosomes by Dill dye</a:t>
            </a:r>
          </a:p>
        </p:txBody>
      </p:sp>
      <p:sp>
        <p:nvSpPr>
          <p:cNvPr id="72" name="TextBox 71">
            <a:extLst>
              <a:ext uri="{FF2B5EF4-FFF2-40B4-BE49-F238E27FC236}">
                <a16:creationId xmlns:a16="http://schemas.microsoft.com/office/drawing/2014/main" id="{3760D58C-14B1-52A3-7457-0849BF14DBB4}"/>
              </a:ext>
            </a:extLst>
          </p:cNvPr>
          <p:cNvSpPr txBox="1"/>
          <p:nvPr/>
        </p:nvSpPr>
        <p:spPr>
          <a:xfrm>
            <a:off x="3218913" y="3974217"/>
            <a:ext cx="1639527" cy="584775"/>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Wash out excessive dye</a:t>
            </a:r>
          </a:p>
        </p:txBody>
      </p:sp>
    </p:spTree>
    <p:extLst>
      <p:ext uri="{BB962C8B-B14F-4D97-AF65-F5344CB8AC3E}">
        <p14:creationId xmlns:p14="http://schemas.microsoft.com/office/powerpoint/2010/main" val="37267900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a:extLst>
            <a:ext uri="{FF2B5EF4-FFF2-40B4-BE49-F238E27FC236}">
              <a16:creationId xmlns:a16="http://schemas.microsoft.com/office/drawing/2014/main" id="{84A3B695-910F-6DC5-57FA-AC9FD5C44CE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5AEA2E-BE1C-B593-372F-9E3BC909ECB2}"/>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FEDB1297-6577-FE9C-5BC7-783D92EAFBFF}"/>
              </a:ext>
            </a:extLst>
          </p:cNvPr>
          <p:cNvSpPr>
            <a:spLocks noGrp="1"/>
          </p:cNvSpPr>
          <p:nvPr>
            <p:ph type="sldNum" sz="quarter" idx="10"/>
          </p:nvPr>
        </p:nvSpPr>
        <p:spPr/>
        <p:txBody>
          <a:bodyPr/>
          <a:lstStyle/>
          <a:p>
            <a:fld id="{5BA3E189-2F3A-42E5-B572-3520703B6186}" type="slidenum">
              <a:rPr lang="en-GB" smtClean="0"/>
              <a:pPr/>
              <a:t>83</a:t>
            </a:fld>
            <a:endParaRPr lang="en-GB"/>
          </a:p>
        </p:txBody>
      </p:sp>
      <p:sp>
        <p:nvSpPr>
          <p:cNvPr id="4" name="Title 3">
            <a:extLst>
              <a:ext uri="{FF2B5EF4-FFF2-40B4-BE49-F238E27FC236}">
                <a16:creationId xmlns:a16="http://schemas.microsoft.com/office/drawing/2014/main" id="{9C72B586-1D70-14B0-1BA0-0EFECED2ADA7}"/>
              </a:ext>
            </a:extLst>
          </p:cNvPr>
          <p:cNvSpPr>
            <a:spLocks noGrp="1"/>
          </p:cNvSpPr>
          <p:nvPr>
            <p:ph type="title"/>
          </p:nvPr>
        </p:nvSpPr>
        <p:spPr/>
        <p:txBody>
          <a:bodyPr/>
          <a:lstStyle/>
          <a:p>
            <a:r>
              <a:rPr lang="en-US">
                <a:solidFill>
                  <a:srgbClr val="4D3C35"/>
                </a:solidFill>
              </a:rPr>
              <a:t>EXOVIVE™ LIFT outperforms placebo &amp; convinces the volunteers!</a:t>
            </a:r>
          </a:p>
        </p:txBody>
      </p:sp>
      <p:sp>
        <p:nvSpPr>
          <p:cNvPr id="36" name="TextBox 35">
            <a:extLst>
              <a:ext uri="{FF2B5EF4-FFF2-40B4-BE49-F238E27FC236}">
                <a16:creationId xmlns:a16="http://schemas.microsoft.com/office/drawing/2014/main" id="{11CFE65F-5D7C-203B-E769-0E83B6D53A2E}"/>
              </a:ext>
            </a:extLst>
          </p:cNvPr>
          <p:cNvSpPr txBox="1"/>
          <p:nvPr/>
        </p:nvSpPr>
        <p:spPr>
          <a:xfrm>
            <a:off x="142240" y="5084331"/>
            <a:ext cx="11889598" cy="1091032"/>
          </a:xfrm>
          <a:prstGeom prst="rect">
            <a:avLst/>
          </a:prstGeom>
          <a:solidFill>
            <a:srgbClr val="F2D1B0"/>
          </a:solidFill>
        </p:spPr>
        <p:txBody>
          <a:bodyPr wrap="square" lIns="302400" tIns="144000" rIns="144000" bIns="144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4D3C35"/>
                </a:solidFill>
                <a:latin typeface="DM Sans" pitchFamily="2" charset="77"/>
              </a:rPr>
              <a:t>B</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y using </a:t>
            </a:r>
            <a:r>
              <a:rPr kumimoji="0" lang="en-US" sz="2400" b="0" i="0" u="none" strike="noStrike" kern="1200" cap="none" spc="0" normalizeH="0" baseline="0" noProof="0">
                <a:ln>
                  <a:noFill/>
                </a:ln>
                <a:solidFill>
                  <a:srgbClr val="4D3C35"/>
                </a:solidFill>
                <a:effectLst/>
                <a:uLnTx/>
                <a:uFillTx/>
                <a:latin typeface="DM Sans" pitchFamily="2" charset="77"/>
                <a:ea typeface="+mn-ea"/>
                <a:cs typeface="+mn-cs"/>
              </a:rPr>
              <a:t>EXOVIVE™ LIFT </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at 0.026% for 2 months, </a:t>
            </a:r>
            <a:r>
              <a:rPr kumimoji="0" lang="en-US" sz="2800" u="none" strike="noStrike" kern="1200" cap="none" spc="0" normalizeH="0" baseline="0" noProof="0">
                <a:ln>
                  <a:noFill/>
                </a:ln>
                <a:solidFill>
                  <a:srgbClr val="4D3C35"/>
                </a:solidFill>
                <a:effectLst/>
                <a:uLnTx/>
                <a:uFillTx/>
                <a:latin typeface="DM Sans" pitchFamily="2" charset="77"/>
                <a:ea typeface="+mn-ea"/>
                <a:cs typeface="+mn-cs"/>
              </a:rPr>
              <a:t>90%</a:t>
            </a:r>
            <a:r>
              <a:rPr kumimoji="0" lang="en-US" sz="22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of volunteers agree: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feels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softer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firmer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and overall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 appearance has improved!</a:t>
            </a:r>
            <a:endParaRPr kumimoji="0" lang="en-CH" sz="1800" u="none" strike="noStrike" kern="1200" cap="none" spc="0" normalizeH="0" baseline="0" noProof="0">
              <a:ln>
                <a:noFill/>
              </a:ln>
              <a:solidFill>
                <a:srgbClr val="4D3C35"/>
              </a:solidFill>
              <a:effectLst/>
              <a:uLnTx/>
              <a:uFillTx/>
              <a:latin typeface="DM Sans" pitchFamily="2" charset="77"/>
              <a:ea typeface="+mn-ea"/>
              <a:cs typeface="+mn-cs"/>
            </a:endParaRPr>
          </a:p>
        </p:txBody>
      </p:sp>
      <p:sp>
        <p:nvSpPr>
          <p:cNvPr id="51" name="Title 2">
            <a:extLst>
              <a:ext uri="{FF2B5EF4-FFF2-40B4-BE49-F238E27FC236}">
                <a16:creationId xmlns:a16="http://schemas.microsoft.com/office/drawing/2014/main" id="{CD9F8375-EB89-4026-E219-7A6028472005}"/>
              </a:ext>
            </a:extLst>
          </p:cNvPr>
          <p:cNvSpPr txBox="1">
            <a:spLocks/>
          </p:cNvSpPr>
          <p:nvPr/>
        </p:nvSpPr>
        <p:spPr>
          <a:xfrm>
            <a:off x="6201224" y="4273127"/>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…wrinkles </a:t>
            </a:r>
            <a:r>
              <a:rPr lang="en-US" sz="1800">
                <a:solidFill>
                  <a:schemeClr val="tx1"/>
                </a:solidFill>
              </a:rPr>
              <a:t>&amp;</a:t>
            </a:r>
            <a:r>
              <a:rPr lang="en-US" sz="1800" b="1" u="none" strike="noStrike">
                <a:solidFill>
                  <a:schemeClr val="tx1"/>
                </a:solidFill>
                <a:effectLst/>
              </a:rPr>
              <a:t> fine lines improved</a:t>
            </a:r>
          </a:p>
        </p:txBody>
      </p:sp>
      <p:graphicFrame>
        <p:nvGraphicFramePr>
          <p:cNvPr id="52" name="Chart 51">
            <a:extLst>
              <a:ext uri="{FF2B5EF4-FFF2-40B4-BE49-F238E27FC236}">
                <a16:creationId xmlns:a16="http://schemas.microsoft.com/office/drawing/2014/main" id="{38A476EE-BCB3-9063-A528-212B2CC42CC8}"/>
              </a:ext>
            </a:extLst>
          </p:cNvPr>
          <p:cNvGraphicFramePr/>
          <p:nvPr/>
        </p:nvGraphicFramePr>
        <p:xfrm>
          <a:off x="6140838" y="3076696"/>
          <a:ext cx="1790633" cy="1193755"/>
        </p:xfrm>
        <a:graphic>
          <a:graphicData uri="http://schemas.openxmlformats.org/drawingml/2006/chart">
            <c:chart xmlns:c="http://schemas.openxmlformats.org/drawingml/2006/chart" xmlns:r="http://schemas.openxmlformats.org/officeDocument/2006/relationships" r:id="rId2"/>
          </a:graphicData>
        </a:graphic>
      </p:graphicFrame>
      <p:sp>
        <p:nvSpPr>
          <p:cNvPr id="53" name="TextBox 52">
            <a:extLst>
              <a:ext uri="{FF2B5EF4-FFF2-40B4-BE49-F238E27FC236}">
                <a16:creationId xmlns:a16="http://schemas.microsoft.com/office/drawing/2014/main" id="{C916DD51-09E0-9675-AC99-B7B4093303DE}"/>
              </a:ext>
            </a:extLst>
          </p:cNvPr>
          <p:cNvSpPr txBox="1"/>
          <p:nvPr/>
        </p:nvSpPr>
        <p:spPr>
          <a:xfrm>
            <a:off x="6725011" y="3513805"/>
            <a:ext cx="622286" cy="369332"/>
          </a:xfrm>
          <a:prstGeom prst="rect">
            <a:avLst/>
          </a:prstGeom>
          <a:noFill/>
        </p:spPr>
        <p:txBody>
          <a:bodyPr wrap="none">
            <a:spAutoFit/>
          </a:bodyPr>
          <a:lstStyle/>
          <a:p>
            <a:pPr algn="ctr"/>
            <a:r>
              <a:rPr lang="en-US">
                <a:solidFill>
                  <a:srgbClr val="897974"/>
                </a:solidFill>
                <a:latin typeface="DM Sans" pitchFamily="2" charset="77"/>
              </a:rPr>
              <a:t>73%</a:t>
            </a:r>
          </a:p>
        </p:txBody>
      </p:sp>
      <p:sp>
        <p:nvSpPr>
          <p:cNvPr id="56" name="TextBox 55">
            <a:extLst>
              <a:ext uri="{FF2B5EF4-FFF2-40B4-BE49-F238E27FC236}">
                <a16:creationId xmlns:a16="http://schemas.microsoft.com/office/drawing/2014/main" id="{0DF6BC75-4489-CA83-0733-1D2477D055B9}"/>
              </a:ext>
            </a:extLst>
          </p:cNvPr>
          <p:cNvSpPr txBox="1"/>
          <p:nvPr/>
        </p:nvSpPr>
        <p:spPr>
          <a:xfrm>
            <a:off x="3672999" y="28229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6" name="Group 65">
            <a:extLst>
              <a:ext uri="{FF2B5EF4-FFF2-40B4-BE49-F238E27FC236}">
                <a16:creationId xmlns:a16="http://schemas.microsoft.com/office/drawing/2014/main" id="{C53F5441-58BA-470C-B512-446DFECCA679}"/>
              </a:ext>
            </a:extLst>
          </p:cNvPr>
          <p:cNvGrpSpPr/>
          <p:nvPr/>
        </p:nvGrpSpPr>
        <p:grpSpPr>
          <a:xfrm>
            <a:off x="7260978" y="3076696"/>
            <a:ext cx="1790633" cy="1193755"/>
            <a:chOff x="4150130" y="1366477"/>
            <a:chExt cx="1790633" cy="1193755"/>
          </a:xfrm>
        </p:grpSpPr>
        <p:graphicFrame>
          <p:nvGraphicFramePr>
            <p:cNvPr id="54" name="Chart 53">
              <a:extLst>
                <a:ext uri="{FF2B5EF4-FFF2-40B4-BE49-F238E27FC236}">
                  <a16:creationId xmlns:a16="http://schemas.microsoft.com/office/drawing/2014/main" id="{1702A1B1-84DC-8FAD-EE3C-D96FB3F394D1}"/>
                </a:ext>
              </a:extLst>
            </p:cNvPr>
            <p:cNvGraphicFramePr/>
            <p:nvPr/>
          </p:nvGraphicFramePr>
          <p:xfrm>
            <a:off x="4150130" y="1366477"/>
            <a:ext cx="1790633" cy="1193755"/>
          </p:xfrm>
          <a:graphic>
            <a:graphicData uri="http://schemas.openxmlformats.org/drawingml/2006/chart">
              <c:chart xmlns:c="http://schemas.openxmlformats.org/drawingml/2006/chart" xmlns:r="http://schemas.openxmlformats.org/officeDocument/2006/relationships" r:id="rId3"/>
            </a:graphicData>
          </a:graphic>
        </p:graphicFrame>
        <p:sp>
          <p:nvSpPr>
            <p:cNvPr id="55" name="TextBox 54">
              <a:extLst>
                <a:ext uri="{FF2B5EF4-FFF2-40B4-BE49-F238E27FC236}">
                  <a16:creationId xmlns:a16="http://schemas.microsoft.com/office/drawing/2014/main" id="{FCA31283-F3D3-60F8-94CC-01F94697B2F7}"/>
                </a:ext>
              </a:extLst>
            </p:cNvPr>
            <p:cNvSpPr txBox="1"/>
            <p:nvPr/>
          </p:nvSpPr>
          <p:spPr>
            <a:xfrm>
              <a:off x="4727891" y="1803586"/>
              <a:ext cx="635109" cy="369332"/>
            </a:xfrm>
            <a:prstGeom prst="rect">
              <a:avLst/>
            </a:prstGeom>
            <a:noFill/>
          </p:spPr>
          <p:txBody>
            <a:bodyPr wrap="none">
              <a:spAutoFit/>
            </a:bodyPr>
            <a:lstStyle/>
            <a:p>
              <a:pPr algn="ctr"/>
              <a:r>
                <a:rPr lang="en-US">
                  <a:solidFill>
                    <a:srgbClr val="4D3C35"/>
                  </a:solidFill>
                  <a:latin typeface="DM Sans" pitchFamily="2" charset="77"/>
                </a:rPr>
                <a:t>82%</a:t>
              </a:r>
            </a:p>
          </p:txBody>
        </p:sp>
      </p:grpSp>
      <p:sp>
        <p:nvSpPr>
          <p:cNvPr id="57" name="TextBox 56">
            <a:extLst>
              <a:ext uri="{FF2B5EF4-FFF2-40B4-BE49-F238E27FC236}">
                <a16:creationId xmlns:a16="http://schemas.microsoft.com/office/drawing/2014/main" id="{84B0A796-AE9D-E6FA-38A0-4BD6CCE620D4}"/>
              </a:ext>
            </a:extLst>
          </p:cNvPr>
          <p:cNvSpPr txBox="1"/>
          <p:nvPr/>
        </p:nvSpPr>
        <p:spPr>
          <a:xfrm>
            <a:off x="4512613" y="28229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solidFill>
                  <a:srgbClr val="4D3C35"/>
                </a:solidFill>
                <a:effectLst/>
                <a:uLnTx/>
                <a:uFillTx/>
              </a:rPr>
              <a:t>EXOVIVE™ LIFT</a:t>
            </a:r>
          </a:p>
        </p:txBody>
      </p:sp>
      <p:sp>
        <p:nvSpPr>
          <p:cNvPr id="58" name="Title 2">
            <a:extLst>
              <a:ext uri="{FF2B5EF4-FFF2-40B4-BE49-F238E27FC236}">
                <a16:creationId xmlns:a16="http://schemas.microsoft.com/office/drawing/2014/main" id="{DABF08BB-B430-4407-2764-AC1D468E682F}"/>
              </a:ext>
            </a:extLst>
          </p:cNvPr>
          <p:cNvSpPr txBox="1">
            <a:spLocks/>
          </p:cNvSpPr>
          <p:nvPr/>
        </p:nvSpPr>
        <p:spPr>
          <a:xfrm>
            <a:off x="6166211" y="12534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…my </a:t>
            </a:r>
            <a:r>
              <a:rPr lang="en-US" sz="1800" b="1" u="none" strike="noStrike">
                <a:solidFill>
                  <a:schemeClr val="tx1"/>
                </a:solidFill>
                <a:effectLst/>
              </a:rPr>
              <a:t>skin</a:t>
            </a:r>
            <a:br>
              <a:rPr lang="en-US" sz="1800" b="1" u="none" strike="noStrike">
                <a:solidFill>
                  <a:schemeClr val="tx1"/>
                </a:solidFill>
                <a:effectLst/>
              </a:rPr>
            </a:br>
            <a:r>
              <a:rPr lang="en-US" sz="1800" b="1" u="none" strike="noStrike">
                <a:solidFill>
                  <a:schemeClr val="tx1"/>
                </a:solidFill>
                <a:effectLst/>
              </a:rPr>
              <a:t>feels firmer</a:t>
            </a:r>
          </a:p>
        </p:txBody>
      </p:sp>
      <p:graphicFrame>
        <p:nvGraphicFramePr>
          <p:cNvPr id="59" name="Chart 58">
            <a:extLst>
              <a:ext uri="{FF2B5EF4-FFF2-40B4-BE49-F238E27FC236}">
                <a16:creationId xmlns:a16="http://schemas.microsoft.com/office/drawing/2014/main" id="{BCFEA047-613F-4192-59EB-006D46017F4D}"/>
              </a:ext>
            </a:extLst>
          </p:cNvPr>
          <p:cNvGraphicFramePr/>
          <p:nvPr/>
        </p:nvGraphicFramePr>
        <p:xfrm>
          <a:off x="6117080" y="1746152"/>
          <a:ext cx="1790633" cy="1193755"/>
        </p:xfrm>
        <a:graphic>
          <a:graphicData uri="http://schemas.openxmlformats.org/drawingml/2006/chart">
            <c:chart xmlns:c="http://schemas.openxmlformats.org/drawingml/2006/chart" xmlns:r="http://schemas.openxmlformats.org/officeDocument/2006/relationships" r:id="rId4"/>
          </a:graphicData>
        </a:graphic>
      </p:graphicFrame>
      <p:sp>
        <p:nvSpPr>
          <p:cNvPr id="60" name="TextBox 59">
            <a:extLst>
              <a:ext uri="{FF2B5EF4-FFF2-40B4-BE49-F238E27FC236}">
                <a16:creationId xmlns:a16="http://schemas.microsoft.com/office/drawing/2014/main" id="{E105D01B-7A7D-40C3-419E-F8E849052D2D}"/>
              </a:ext>
            </a:extLst>
          </p:cNvPr>
          <p:cNvSpPr txBox="1"/>
          <p:nvPr/>
        </p:nvSpPr>
        <p:spPr>
          <a:xfrm>
            <a:off x="6680414" y="2183261"/>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sp>
        <p:nvSpPr>
          <p:cNvPr id="63" name="TextBox 62">
            <a:extLst>
              <a:ext uri="{FF2B5EF4-FFF2-40B4-BE49-F238E27FC236}">
                <a16:creationId xmlns:a16="http://schemas.microsoft.com/office/drawing/2014/main" id="{0A8EC752-D8BA-8E23-2A0C-D609B2D381EF}"/>
              </a:ext>
            </a:extLst>
          </p:cNvPr>
          <p:cNvSpPr txBox="1"/>
          <p:nvPr/>
        </p:nvSpPr>
        <p:spPr>
          <a:xfrm>
            <a:off x="6634729" y="28864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9" name="Group 68">
            <a:extLst>
              <a:ext uri="{FF2B5EF4-FFF2-40B4-BE49-F238E27FC236}">
                <a16:creationId xmlns:a16="http://schemas.microsoft.com/office/drawing/2014/main" id="{67C0E1C3-66E9-B2DE-57A7-9629FB6D2B43}"/>
              </a:ext>
            </a:extLst>
          </p:cNvPr>
          <p:cNvGrpSpPr/>
          <p:nvPr/>
        </p:nvGrpSpPr>
        <p:grpSpPr>
          <a:xfrm>
            <a:off x="7234330" y="1746152"/>
            <a:ext cx="1790633" cy="1193755"/>
            <a:chOff x="7304323" y="1366477"/>
            <a:chExt cx="1790633" cy="1193755"/>
          </a:xfrm>
        </p:grpSpPr>
        <p:graphicFrame>
          <p:nvGraphicFramePr>
            <p:cNvPr id="61" name="Chart 60">
              <a:extLst>
                <a:ext uri="{FF2B5EF4-FFF2-40B4-BE49-F238E27FC236}">
                  <a16:creationId xmlns:a16="http://schemas.microsoft.com/office/drawing/2014/main" id="{E2B4F44C-2B2D-AD28-164E-D581ECE6EABA}"/>
                </a:ext>
              </a:extLst>
            </p:cNvPr>
            <p:cNvGraphicFramePr/>
            <p:nvPr/>
          </p:nvGraphicFramePr>
          <p:xfrm>
            <a:off x="7304323" y="1366477"/>
            <a:ext cx="1790633" cy="1193755"/>
          </p:xfrm>
          <a:graphic>
            <a:graphicData uri="http://schemas.openxmlformats.org/drawingml/2006/chart">
              <c:chart xmlns:c="http://schemas.openxmlformats.org/drawingml/2006/chart" xmlns:r="http://schemas.openxmlformats.org/officeDocument/2006/relationships" r:id="rId5"/>
            </a:graphicData>
          </a:graphic>
        </p:graphicFrame>
        <p:sp>
          <p:nvSpPr>
            <p:cNvPr id="62" name="TextBox 61">
              <a:extLst>
                <a:ext uri="{FF2B5EF4-FFF2-40B4-BE49-F238E27FC236}">
                  <a16:creationId xmlns:a16="http://schemas.microsoft.com/office/drawing/2014/main" id="{615E951B-5682-3987-09D6-8852BDFEDBE3}"/>
                </a:ext>
              </a:extLst>
            </p:cNvPr>
            <p:cNvSpPr txBox="1"/>
            <p:nvPr/>
          </p:nvSpPr>
          <p:spPr>
            <a:xfrm>
              <a:off x="7865252" y="1803586"/>
              <a:ext cx="668773" cy="369332"/>
            </a:xfrm>
            <a:prstGeom prst="rect">
              <a:avLst/>
            </a:prstGeom>
            <a:noFill/>
          </p:spPr>
          <p:txBody>
            <a:bodyPr wrap="none">
              <a:spAutoFit/>
            </a:bodyPr>
            <a:lstStyle/>
            <a:p>
              <a:pPr algn="ctr"/>
              <a:r>
                <a:rPr lang="en-US">
                  <a:latin typeface="DM Sans" pitchFamily="2" charset="77"/>
                </a:rPr>
                <a:t>90%</a:t>
              </a:r>
            </a:p>
          </p:txBody>
        </p:sp>
      </p:grpSp>
      <p:sp>
        <p:nvSpPr>
          <p:cNvPr id="64" name="TextBox 63">
            <a:extLst>
              <a:ext uri="{FF2B5EF4-FFF2-40B4-BE49-F238E27FC236}">
                <a16:creationId xmlns:a16="http://schemas.microsoft.com/office/drawing/2014/main" id="{33D7EF18-884B-40D8-F246-97D8D30D5889}"/>
              </a:ext>
            </a:extLst>
          </p:cNvPr>
          <p:cNvSpPr txBox="1"/>
          <p:nvPr/>
        </p:nvSpPr>
        <p:spPr>
          <a:xfrm>
            <a:off x="7477332" y="28864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effectLst/>
                <a:uLnTx/>
                <a:uFillTx/>
              </a:rPr>
              <a:t>EXOVIVE™ LIFT</a:t>
            </a:r>
          </a:p>
        </p:txBody>
      </p:sp>
      <p:sp>
        <p:nvSpPr>
          <p:cNvPr id="70" name="Title 2">
            <a:extLst>
              <a:ext uri="{FF2B5EF4-FFF2-40B4-BE49-F238E27FC236}">
                <a16:creationId xmlns:a16="http://schemas.microsoft.com/office/drawing/2014/main" id="{803F51BF-20E2-BE96-9F88-0DC16ED23A56}"/>
              </a:ext>
            </a:extLst>
          </p:cNvPr>
          <p:cNvSpPr txBox="1">
            <a:spLocks/>
          </p:cNvSpPr>
          <p:nvPr/>
        </p:nvSpPr>
        <p:spPr>
          <a:xfrm>
            <a:off x="3266818" y="422649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my </a:t>
            </a:r>
            <a:r>
              <a:rPr lang="en-US" sz="1800" b="1" u="none" strike="noStrike">
                <a:solidFill>
                  <a:schemeClr val="tx1"/>
                </a:solidFill>
                <a:effectLst/>
              </a:rPr>
              <a:t>skin feels revitalized</a:t>
            </a:r>
          </a:p>
        </p:txBody>
      </p:sp>
      <p:graphicFrame>
        <p:nvGraphicFramePr>
          <p:cNvPr id="71" name="Chart 70">
            <a:extLst>
              <a:ext uri="{FF2B5EF4-FFF2-40B4-BE49-F238E27FC236}">
                <a16:creationId xmlns:a16="http://schemas.microsoft.com/office/drawing/2014/main" id="{EBAF31AA-B534-3C06-C02E-D9DFD39DA5A3}"/>
              </a:ext>
            </a:extLst>
          </p:cNvPr>
          <p:cNvGraphicFramePr/>
          <p:nvPr/>
        </p:nvGraphicFramePr>
        <p:xfrm>
          <a:off x="3231200" y="3084499"/>
          <a:ext cx="1790633" cy="1193755"/>
        </p:xfrm>
        <a:graphic>
          <a:graphicData uri="http://schemas.openxmlformats.org/drawingml/2006/chart">
            <c:chart xmlns:c="http://schemas.openxmlformats.org/drawingml/2006/chart" xmlns:r="http://schemas.openxmlformats.org/officeDocument/2006/relationships" r:id="rId6"/>
          </a:graphicData>
        </a:graphic>
      </p:graphicFrame>
      <p:sp>
        <p:nvSpPr>
          <p:cNvPr id="72" name="TextBox 71">
            <a:extLst>
              <a:ext uri="{FF2B5EF4-FFF2-40B4-BE49-F238E27FC236}">
                <a16:creationId xmlns:a16="http://schemas.microsoft.com/office/drawing/2014/main" id="{92C22CCD-A88D-F2EE-289C-2780AA1AB638}"/>
              </a:ext>
            </a:extLst>
          </p:cNvPr>
          <p:cNvSpPr txBox="1"/>
          <p:nvPr/>
        </p:nvSpPr>
        <p:spPr>
          <a:xfrm>
            <a:off x="3815372" y="3521608"/>
            <a:ext cx="622286" cy="369332"/>
          </a:xfrm>
          <a:prstGeom prst="rect">
            <a:avLst/>
          </a:prstGeom>
          <a:noFill/>
        </p:spPr>
        <p:txBody>
          <a:bodyPr wrap="none">
            <a:spAutoFit/>
          </a:bodyPr>
          <a:lstStyle/>
          <a:p>
            <a:pPr algn="ctr"/>
            <a:r>
              <a:rPr lang="en-US">
                <a:solidFill>
                  <a:srgbClr val="897974"/>
                </a:solidFill>
                <a:latin typeface="DM Sans" pitchFamily="2" charset="77"/>
              </a:rPr>
              <a:t>73%</a:t>
            </a:r>
          </a:p>
        </p:txBody>
      </p:sp>
      <p:sp>
        <p:nvSpPr>
          <p:cNvPr id="75" name="TextBox 74">
            <a:extLst>
              <a:ext uri="{FF2B5EF4-FFF2-40B4-BE49-F238E27FC236}">
                <a16:creationId xmlns:a16="http://schemas.microsoft.com/office/drawing/2014/main" id="{A58C17FE-B641-5948-29E9-BAA44E87199B}"/>
              </a:ext>
            </a:extLst>
          </p:cNvPr>
          <p:cNvSpPr txBox="1"/>
          <p:nvPr/>
        </p:nvSpPr>
        <p:spPr>
          <a:xfrm>
            <a:off x="9599349" y="3573924"/>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77" name="Group 76">
            <a:extLst>
              <a:ext uri="{FF2B5EF4-FFF2-40B4-BE49-F238E27FC236}">
                <a16:creationId xmlns:a16="http://schemas.microsoft.com/office/drawing/2014/main" id="{947789C4-5D5C-5A10-F31F-44E2C0CE4C0E}"/>
              </a:ext>
            </a:extLst>
          </p:cNvPr>
          <p:cNvGrpSpPr/>
          <p:nvPr/>
        </p:nvGrpSpPr>
        <p:grpSpPr>
          <a:xfrm>
            <a:off x="4351340" y="3084499"/>
            <a:ext cx="1790633" cy="1193755"/>
            <a:chOff x="10458517" y="1366477"/>
            <a:chExt cx="1790633" cy="1193755"/>
          </a:xfrm>
        </p:grpSpPr>
        <p:graphicFrame>
          <p:nvGraphicFramePr>
            <p:cNvPr id="73" name="Chart 72">
              <a:extLst>
                <a:ext uri="{FF2B5EF4-FFF2-40B4-BE49-F238E27FC236}">
                  <a16:creationId xmlns:a16="http://schemas.microsoft.com/office/drawing/2014/main" id="{5B003263-5746-337A-F4C4-074BD8DF4E7A}"/>
                </a:ext>
              </a:extLst>
            </p:cNvPr>
            <p:cNvGraphicFramePr/>
            <p:nvPr/>
          </p:nvGraphicFramePr>
          <p:xfrm>
            <a:off x="10458517" y="1366477"/>
            <a:ext cx="1790633" cy="1193755"/>
          </p:xfrm>
          <a:graphic>
            <a:graphicData uri="http://schemas.openxmlformats.org/drawingml/2006/chart">
              <c:chart xmlns:c="http://schemas.openxmlformats.org/drawingml/2006/chart" xmlns:r="http://schemas.openxmlformats.org/officeDocument/2006/relationships" r:id="rId7"/>
            </a:graphicData>
          </a:graphic>
        </p:graphicFrame>
        <p:sp>
          <p:nvSpPr>
            <p:cNvPr id="74" name="TextBox 73">
              <a:extLst>
                <a:ext uri="{FF2B5EF4-FFF2-40B4-BE49-F238E27FC236}">
                  <a16:creationId xmlns:a16="http://schemas.microsoft.com/office/drawing/2014/main" id="{5CA1E478-1834-C296-3756-7B1092FB9B8C}"/>
                </a:ext>
              </a:extLst>
            </p:cNvPr>
            <p:cNvSpPr txBox="1"/>
            <p:nvPr/>
          </p:nvSpPr>
          <p:spPr>
            <a:xfrm>
              <a:off x="11029064" y="1803586"/>
              <a:ext cx="649537" cy="369332"/>
            </a:xfrm>
            <a:prstGeom prst="rect">
              <a:avLst/>
            </a:prstGeom>
            <a:noFill/>
          </p:spPr>
          <p:txBody>
            <a:bodyPr wrap="none">
              <a:spAutoFit/>
            </a:bodyPr>
            <a:lstStyle/>
            <a:p>
              <a:pPr algn="ctr"/>
              <a:r>
                <a:rPr lang="en-US">
                  <a:latin typeface="DM Sans" pitchFamily="2" charset="77"/>
                </a:rPr>
                <a:t>86%</a:t>
              </a:r>
            </a:p>
          </p:txBody>
        </p:sp>
      </p:grpSp>
      <p:sp>
        <p:nvSpPr>
          <p:cNvPr id="76" name="TextBox 75">
            <a:extLst>
              <a:ext uri="{FF2B5EF4-FFF2-40B4-BE49-F238E27FC236}">
                <a16:creationId xmlns:a16="http://schemas.microsoft.com/office/drawing/2014/main" id="{60005A37-4B48-6C60-6921-54FE761583BD}"/>
              </a:ext>
            </a:extLst>
          </p:cNvPr>
          <p:cNvSpPr txBox="1"/>
          <p:nvPr/>
        </p:nvSpPr>
        <p:spPr>
          <a:xfrm>
            <a:off x="10444842" y="3573924"/>
            <a:ext cx="1316387" cy="276999"/>
          </a:xfrm>
          <a:prstGeom prst="rect">
            <a:avLst/>
          </a:prstGeom>
          <a:noFill/>
        </p:spPr>
        <p:txBody>
          <a:bodyPr wrap="none">
            <a:spAutoFit/>
          </a:bodyPr>
          <a:lstStyle/>
          <a:p>
            <a:pPr algn="ctr"/>
            <a:r>
              <a:rPr kumimoji="0" lang="en-US" sz="1200" b="1" u="none" strike="noStrike" kern="1200" cap="none" spc="0" normalizeH="0" baseline="0" noProof="0">
                <a:ln>
                  <a:noFill/>
                </a:ln>
                <a:effectLst/>
                <a:uLnTx/>
                <a:uFillTx/>
              </a:rPr>
              <a:t>EXOVIVE™ LIFT</a:t>
            </a:r>
          </a:p>
        </p:txBody>
      </p:sp>
      <p:sp>
        <p:nvSpPr>
          <p:cNvPr id="21" name="Title 2">
            <a:extLst>
              <a:ext uri="{FF2B5EF4-FFF2-40B4-BE49-F238E27FC236}">
                <a16:creationId xmlns:a16="http://schemas.microsoft.com/office/drawing/2014/main" id="{4AB2ED8E-9AC0-D02E-E883-8B758412CE8A}"/>
              </a:ext>
            </a:extLst>
          </p:cNvPr>
          <p:cNvSpPr txBox="1">
            <a:spLocks/>
          </p:cNvSpPr>
          <p:nvPr/>
        </p:nvSpPr>
        <p:spPr>
          <a:xfrm>
            <a:off x="390945" y="19519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o</a:t>
            </a:r>
            <a:r>
              <a:rPr lang="en-US" sz="1800" b="1" u="none" strike="noStrike">
                <a:solidFill>
                  <a:schemeClr val="tx1"/>
                </a:solidFill>
                <a:effectLst/>
              </a:rPr>
              <a:t>verall skin appearance improved</a:t>
            </a:r>
            <a:endParaRPr lang="en-US" sz="1800" b="0" u="none" strike="noStrike">
              <a:solidFill>
                <a:schemeClr val="tx1"/>
              </a:solidFill>
              <a:effectLst/>
              <a:latin typeface="DM Sans" pitchFamily="2" charset="77"/>
            </a:endParaRPr>
          </a:p>
        </p:txBody>
      </p:sp>
      <p:grpSp>
        <p:nvGrpSpPr>
          <p:cNvPr id="48" name="Group 47">
            <a:extLst>
              <a:ext uri="{FF2B5EF4-FFF2-40B4-BE49-F238E27FC236}">
                <a16:creationId xmlns:a16="http://schemas.microsoft.com/office/drawing/2014/main" id="{021875BB-20BF-6A13-7B68-702D8ACC2ABB}"/>
              </a:ext>
            </a:extLst>
          </p:cNvPr>
          <p:cNvGrpSpPr/>
          <p:nvPr/>
        </p:nvGrpSpPr>
        <p:grpSpPr>
          <a:xfrm>
            <a:off x="333320" y="2444652"/>
            <a:ext cx="1790633" cy="1193755"/>
            <a:chOff x="-124203" y="1366477"/>
            <a:chExt cx="1790633" cy="1193755"/>
          </a:xfrm>
        </p:grpSpPr>
        <p:graphicFrame>
          <p:nvGraphicFramePr>
            <p:cNvPr id="20" name="Chart 19">
              <a:extLst>
                <a:ext uri="{FF2B5EF4-FFF2-40B4-BE49-F238E27FC236}">
                  <a16:creationId xmlns:a16="http://schemas.microsoft.com/office/drawing/2014/main" id="{680DBC8B-7753-77DA-09F0-F17DA09E6D65}"/>
                </a:ext>
              </a:extLst>
            </p:cNvPr>
            <p:cNvGraphicFramePr/>
            <p:nvPr/>
          </p:nvGraphicFramePr>
          <p:xfrm>
            <a:off x="-124203" y="1366477"/>
            <a:ext cx="1790633" cy="1193755"/>
          </p:xfrm>
          <a:graphic>
            <a:graphicData uri="http://schemas.openxmlformats.org/drawingml/2006/chart">
              <c:chart xmlns:c="http://schemas.openxmlformats.org/drawingml/2006/chart" xmlns:r="http://schemas.openxmlformats.org/officeDocument/2006/relationships" r:id="rId8"/>
            </a:graphicData>
          </a:graphic>
        </p:graphicFrame>
        <p:sp>
          <p:nvSpPr>
            <p:cNvPr id="43" name="TextBox 42">
              <a:extLst>
                <a:ext uri="{FF2B5EF4-FFF2-40B4-BE49-F238E27FC236}">
                  <a16:creationId xmlns:a16="http://schemas.microsoft.com/office/drawing/2014/main" id="{8AA215D4-D2AD-1CE5-FC9B-158E30E651E2}"/>
                </a:ext>
              </a:extLst>
            </p:cNvPr>
            <p:cNvSpPr txBox="1"/>
            <p:nvPr/>
          </p:nvSpPr>
          <p:spPr>
            <a:xfrm>
              <a:off x="439132" y="1803586"/>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grpSp>
      <p:sp>
        <p:nvSpPr>
          <p:cNvPr id="49" name="TextBox 48">
            <a:extLst>
              <a:ext uri="{FF2B5EF4-FFF2-40B4-BE49-F238E27FC236}">
                <a16:creationId xmlns:a16="http://schemas.microsoft.com/office/drawing/2014/main" id="{D8BA2307-A6D2-DFC5-6700-1C59B751A239}"/>
              </a:ext>
            </a:extLst>
          </p:cNvPr>
          <p:cNvSpPr txBox="1"/>
          <p:nvPr/>
        </p:nvSpPr>
        <p:spPr>
          <a:xfrm>
            <a:off x="850969" y="35849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5" name="Group 64">
            <a:extLst>
              <a:ext uri="{FF2B5EF4-FFF2-40B4-BE49-F238E27FC236}">
                <a16:creationId xmlns:a16="http://schemas.microsoft.com/office/drawing/2014/main" id="{5529E204-9507-2DA4-5597-8409DB12FE1B}"/>
              </a:ext>
            </a:extLst>
          </p:cNvPr>
          <p:cNvGrpSpPr/>
          <p:nvPr/>
        </p:nvGrpSpPr>
        <p:grpSpPr>
          <a:xfrm>
            <a:off x="1453460" y="2444652"/>
            <a:ext cx="1790633" cy="1193755"/>
            <a:chOff x="995937" y="1366477"/>
            <a:chExt cx="1790633" cy="1193755"/>
          </a:xfrm>
        </p:grpSpPr>
        <p:graphicFrame>
          <p:nvGraphicFramePr>
            <p:cNvPr id="45" name="Chart 44">
              <a:extLst>
                <a:ext uri="{FF2B5EF4-FFF2-40B4-BE49-F238E27FC236}">
                  <a16:creationId xmlns:a16="http://schemas.microsoft.com/office/drawing/2014/main" id="{D8F470A3-D933-CF47-B0ED-61AE215B1382}"/>
                </a:ext>
              </a:extLst>
            </p:cNvPr>
            <p:cNvGraphicFramePr/>
            <p:nvPr/>
          </p:nvGraphicFramePr>
          <p:xfrm>
            <a:off x="995937" y="1366477"/>
            <a:ext cx="1790633" cy="1193755"/>
          </p:xfrm>
          <a:graphic>
            <a:graphicData uri="http://schemas.openxmlformats.org/drawingml/2006/chart">
              <c:chart xmlns:c="http://schemas.openxmlformats.org/drawingml/2006/chart" xmlns:r="http://schemas.openxmlformats.org/officeDocument/2006/relationships" r:id="rId9"/>
            </a:graphicData>
          </a:graphic>
        </p:graphicFrame>
        <p:sp>
          <p:nvSpPr>
            <p:cNvPr id="46" name="TextBox 45">
              <a:extLst>
                <a:ext uri="{FF2B5EF4-FFF2-40B4-BE49-F238E27FC236}">
                  <a16:creationId xmlns:a16="http://schemas.microsoft.com/office/drawing/2014/main" id="{72B23B3F-CC8C-FA12-0AF6-D10DCB785509}"/>
                </a:ext>
              </a:extLst>
            </p:cNvPr>
            <p:cNvSpPr txBox="1"/>
            <p:nvPr/>
          </p:nvSpPr>
          <p:spPr>
            <a:xfrm>
              <a:off x="1556866" y="1803586"/>
              <a:ext cx="668773" cy="369332"/>
            </a:xfrm>
            <a:prstGeom prst="rect">
              <a:avLst/>
            </a:prstGeom>
            <a:noFill/>
          </p:spPr>
          <p:txBody>
            <a:bodyPr wrap="none">
              <a:spAutoFit/>
            </a:bodyPr>
            <a:lstStyle/>
            <a:p>
              <a:pPr algn="ctr"/>
              <a:r>
                <a:rPr lang="en-US">
                  <a:solidFill>
                    <a:srgbClr val="4D3C35"/>
                  </a:solidFill>
                  <a:latin typeface="DM Sans" pitchFamily="2" charset="77"/>
                </a:rPr>
                <a:t>90%</a:t>
              </a:r>
            </a:p>
          </p:txBody>
        </p:sp>
      </p:grpSp>
      <p:sp>
        <p:nvSpPr>
          <p:cNvPr id="50" name="TextBox 49">
            <a:extLst>
              <a:ext uri="{FF2B5EF4-FFF2-40B4-BE49-F238E27FC236}">
                <a16:creationId xmlns:a16="http://schemas.microsoft.com/office/drawing/2014/main" id="{DB3CE673-2D2A-21C5-B780-948D88B67F21}"/>
              </a:ext>
            </a:extLst>
          </p:cNvPr>
          <p:cNvSpPr txBox="1"/>
          <p:nvPr/>
        </p:nvSpPr>
        <p:spPr>
          <a:xfrm>
            <a:off x="1690583" y="35849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solidFill>
                  <a:srgbClr val="4D3C35"/>
                </a:solidFill>
                <a:effectLst/>
                <a:uLnTx/>
                <a:uFillTx/>
              </a:rPr>
              <a:t>EXOVIVE™ LIFT</a:t>
            </a:r>
          </a:p>
        </p:txBody>
      </p:sp>
      <p:sp>
        <p:nvSpPr>
          <p:cNvPr id="22" name="Title 2">
            <a:extLst>
              <a:ext uri="{FF2B5EF4-FFF2-40B4-BE49-F238E27FC236}">
                <a16:creationId xmlns:a16="http://schemas.microsoft.com/office/drawing/2014/main" id="{909731A6-ECDC-C2A6-706B-2DCBFB7D7322}"/>
              </a:ext>
            </a:extLst>
          </p:cNvPr>
          <p:cNvSpPr txBox="1">
            <a:spLocks/>
          </p:cNvSpPr>
          <p:nvPr/>
        </p:nvSpPr>
        <p:spPr>
          <a:xfrm>
            <a:off x="9239436" y="1946351"/>
            <a:ext cx="2789605"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…I would use it as part of my cosmetic routine</a:t>
            </a:r>
          </a:p>
        </p:txBody>
      </p:sp>
      <p:graphicFrame>
        <p:nvGraphicFramePr>
          <p:cNvPr id="23" name="Chart 22">
            <a:extLst>
              <a:ext uri="{FF2B5EF4-FFF2-40B4-BE49-F238E27FC236}">
                <a16:creationId xmlns:a16="http://schemas.microsoft.com/office/drawing/2014/main" id="{DDE5B5A6-F4D2-217B-7EF3-10A5C0B1339D}"/>
              </a:ext>
            </a:extLst>
          </p:cNvPr>
          <p:cNvGraphicFramePr/>
          <p:nvPr/>
        </p:nvGraphicFramePr>
        <p:xfrm>
          <a:off x="6117080" y="3038925"/>
          <a:ext cx="1790633" cy="1193755"/>
        </p:xfrm>
        <a:graphic>
          <a:graphicData uri="http://schemas.openxmlformats.org/drawingml/2006/chart">
            <c:chart xmlns:c="http://schemas.openxmlformats.org/drawingml/2006/chart" xmlns:r="http://schemas.openxmlformats.org/officeDocument/2006/relationships" r:id="rId10"/>
          </a:graphicData>
        </a:graphic>
      </p:graphicFrame>
      <p:sp>
        <p:nvSpPr>
          <p:cNvPr id="24" name="TextBox 23">
            <a:extLst>
              <a:ext uri="{FF2B5EF4-FFF2-40B4-BE49-F238E27FC236}">
                <a16:creationId xmlns:a16="http://schemas.microsoft.com/office/drawing/2014/main" id="{5857F634-5F95-C82A-AC37-DEB16DDFDBDD}"/>
              </a:ext>
            </a:extLst>
          </p:cNvPr>
          <p:cNvSpPr txBox="1"/>
          <p:nvPr/>
        </p:nvSpPr>
        <p:spPr>
          <a:xfrm>
            <a:off x="9741000" y="2891834"/>
            <a:ext cx="644728" cy="369332"/>
          </a:xfrm>
          <a:prstGeom prst="rect">
            <a:avLst/>
          </a:prstGeom>
          <a:noFill/>
        </p:spPr>
        <p:txBody>
          <a:bodyPr wrap="none">
            <a:spAutoFit/>
          </a:bodyPr>
          <a:lstStyle/>
          <a:p>
            <a:pPr algn="ctr"/>
            <a:r>
              <a:rPr lang="en-US">
                <a:solidFill>
                  <a:srgbClr val="897974"/>
                </a:solidFill>
                <a:latin typeface="DM Sans" pitchFamily="2" charset="77"/>
              </a:rPr>
              <a:t>63%</a:t>
            </a:r>
          </a:p>
        </p:txBody>
      </p:sp>
      <p:grpSp>
        <p:nvGrpSpPr>
          <p:cNvPr id="84" name="Group 83">
            <a:extLst>
              <a:ext uri="{FF2B5EF4-FFF2-40B4-BE49-F238E27FC236}">
                <a16:creationId xmlns:a16="http://schemas.microsoft.com/office/drawing/2014/main" id="{89E3F500-3263-BE15-90E0-27AE505633FE}"/>
              </a:ext>
            </a:extLst>
          </p:cNvPr>
          <p:cNvGrpSpPr/>
          <p:nvPr/>
        </p:nvGrpSpPr>
        <p:grpSpPr>
          <a:xfrm>
            <a:off x="10291077" y="2454725"/>
            <a:ext cx="1790633" cy="1193755"/>
            <a:chOff x="7310102" y="3684389"/>
            <a:chExt cx="1790633" cy="1193755"/>
          </a:xfrm>
        </p:grpSpPr>
        <p:graphicFrame>
          <p:nvGraphicFramePr>
            <p:cNvPr id="25" name="Chart 24">
              <a:extLst>
                <a:ext uri="{FF2B5EF4-FFF2-40B4-BE49-F238E27FC236}">
                  <a16:creationId xmlns:a16="http://schemas.microsoft.com/office/drawing/2014/main" id="{4EEC205D-7B42-CFB9-0B1A-BC2BBBDD48E4}"/>
                </a:ext>
              </a:extLst>
            </p:cNvPr>
            <p:cNvGraphicFramePr/>
            <p:nvPr/>
          </p:nvGraphicFramePr>
          <p:xfrm>
            <a:off x="7310102" y="3684389"/>
            <a:ext cx="1790633" cy="1193755"/>
          </p:xfrm>
          <a:graphic>
            <a:graphicData uri="http://schemas.openxmlformats.org/drawingml/2006/chart">
              <c:chart xmlns:c="http://schemas.openxmlformats.org/drawingml/2006/chart" xmlns:r="http://schemas.openxmlformats.org/officeDocument/2006/relationships" r:id="rId11"/>
            </a:graphicData>
          </a:graphic>
        </p:graphicFrame>
        <p:sp>
          <p:nvSpPr>
            <p:cNvPr id="26" name="TextBox 25">
              <a:extLst>
                <a:ext uri="{FF2B5EF4-FFF2-40B4-BE49-F238E27FC236}">
                  <a16:creationId xmlns:a16="http://schemas.microsoft.com/office/drawing/2014/main" id="{841087C1-D856-4D7C-FF0F-C7A3E43077C4}"/>
                </a:ext>
              </a:extLst>
            </p:cNvPr>
            <p:cNvSpPr txBox="1"/>
            <p:nvPr/>
          </p:nvSpPr>
          <p:spPr>
            <a:xfrm>
              <a:off x="7873436" y="4121498"/>
              <a:ext cx="663963" cy="369332"/>
            </a:xfrm>
            <a:prstGeom prst="rect">
              <a:avLst/>
            </a:prstGeom>
            <a:noFill/>
          </p:spPr>
          <p:txBody>
            <a:bodyPr wrap="none">
              <a:spAutoFit/>
            </a:bodyPr>
            <a:lstStyle/>
            <a:p>
              <a:pPr algn="ctr"/>
              <a:r>
                <a:rPr lang="en-US">
                  <a:latin typeface="DM Sans" pitchFamily="2" charset="77"/>
                </a:rPr>
                <a:t>80</a:t>
              </a:r>
              <a:r>
                <a:rPr lang="en-US">
                  <a:solidFill>
                    <a:schemeClr val="tx1"/>
                  </a:solidFill>
                  <a:latin typeface="DM Sans" pitchFamily="2" charset="77"/>
                </a:rPr>
                <a:t>%</a:t>
              </a:r>
            </a:p>
          </p:txBody>
        </p:sp>
      </p:grpSp>
      <p:sp>
        <p:nvSpPr>
          <p:cNvPr id="37" name="Title 2">
            <a:extLst>
              <a:ext uri="{FF2B5EF4-FFF2-40B4-BE49-F238E27FC236}">
                <a16:creationId xmlns:a16="http://schemas.microsoft.com/office/drawing/2014/main" id="{4B5AEE0D-65EC-2D02-F741-C25329423C0B}"/>
              </a:ext>
            </a:extLst>
          </p:cNvPr>
          <p:cNvSpPr txBox="1">
            <a:spLocks/>
          </p:cNvSpPr>
          <p:nvPr/>
        </p:nvSpPr>
        <p:spPr>
          <a:xfrm>
            <a:off x="3649072" y="1175934"/>
            <a:ext cx="2177912"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a:t>
            </a:r>
            <a:r>
              <a:rPr lang="en-US" sz="1800" b="1" u="none" strike="noStrike">
                <a:solidFill>
                  <a:schemeClr val="tx1"/>
                </a:solidFill>
                <a:effectLst/>
              </a:rPr>
              <a:t>y skin </a:t>
            </a:r>
            <a:br>
              <a:rPr lang="en-US" sz="1800" b="1" u="none" strike="noStrike">
                <a:solidFill>
                  <a:schemeClr val="tx1"/>
                </a:solidFill>
                <a:effectLst/>
              </a:rPr>
            </a:br>
            <a:r>
              <a:rPr lang="en-US" sz="1800" b="1" u="none" strike="noStrike">
                <a:solidFill>
                  <a:schemeClr val="tx1"/>
                </a:solidFill>
                <a:effectLst/>
              </a:rPr>
              <a:t>feels softer</a:t>
            </a:r>
          </a:p>
        </p:txBody>
      </p:sp>
      <p:graphicFrame>
        <p:nvGraphicFramePr>
          <p:cNvPr id="7" name="Chart 6">
            <a:extLst>
              <a:ext uri="{FF2B5EF4-FFF2-40B4-BE49-F238E27FC236}">
                <a16:creationId xmlns:a16="http://schemas.microsoft.com/office/drawing/2014/main" id="{72674AFF-2806-7F29-6E08-5391539AD91E}"/>
              </a:ext>
            </a:extLst>
          </p:cNvPr>
          <p:cNvGraphicFramePr/>
          <p:nvPr/>
        </p:nvGraphicFramePr>
        <p:xfrm>
          <a:off x="9181484" y="2464885"/>
          <a:ext cx="1790633" cy="1193755"/>
        </p:xfrm>
        <a:graphic>
          <a:graphicData uri="http://schemas.openxmlformats.org/drawingml/2006/chart">
            <c:chart xmlns:c="http://schemas.openxmlformats.org/drawingml/2006/chart" xmlns:r="http://schemas.openxmlformats.org/officeDocument/2006/relationships" r:id="rId12"/>
          </a:graphicData>
        </a:graphic>
      </p:graphicFrame>
      <p:pic>
        <p:nvPicPr>
          <p:cNvPr id="3" name="Picture 2">
            <a:extLst>
              <a:ext uri="{FF2B5EF4-FFF2-40B4-BE49-F238E27FC236}">
                <a16:creationId xmlns:a16="http://schemas.microsoft.com/office/drawing/2014/main" id="{D37B7902-DDBE-13B8-8B2A-3FE96A53B1AC}"/>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aphicFrame>
        <p:nvGraphicFramePr>
          <p:cNvPr id="5" name="Chart 4">
            <a:extLst>
              <a:ext uri="{FF2B5EF4-FFF2-40B4-BE49-F238E27FC236}">
                <a16:creationId xmlns:a16="http://schemas.microsoft.com/office/drawing/2014/main" id="{D5AF36D3-13A8-1F46-92C8-763630C03F0A}"/>
              </a:ext>
            </a:extLst>
          </p:cNvPr>
          <p:cNvGraphicFramePr/>
          <p:nvPr/>
        </p:nvGraphicFramePr>
        <p:xfrm>
          <a:off x="3248797" y="1685859"/>
          <a:ext cx="1790633" cy="1193755"/>
        </p:xfrm>
        <a:graphic>
          <a:graphicData uri="http://schemas.openxmlformats.org/drawingml/2006/chart">
            <c:chart xmlns:c="http://schemas.openxmlformats.org/drawingml/2006/chart" xmlns:r="http://schemas.openxmlformats.org/officeDocument/2006/relationships" r:id="rId14"/>
          </a:graphicData>
        </a:graphic>
      </p:graphicFrame>
      <p:sp>
        <p:nvSpPr>
          <p:cNvPr id="8" name="TextBox 7">
            <a:extLst>
              <a:ext uri="{FF2B5EF4-FFF2-40B4-BE49-F238E27FC236}">
                <a16:creationId xmlns:a16="http://schemas.microsoft.com/office/drawing/2014/main" id="{062BB248-F1DB-2AA9-2677-0C2AECF6F32A}"/>
              </a:ext>
            </a:extLst>
          </p:cNvPr>
          <p:cNvSpPr txBox="1"/>
          <p:nvPr/>
        </p:nvSpPr>
        <p:spPr>
          <a:xfrm>
            <a:off x="3812131" y="2122968"/>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grpSp>
        <p:nvGrpSpPr>
          <p:cNvPr id="9" name="Group 8">
            <a:extLst>
              <a:ext uri="{FF2B5EF4-FFF2-40B4-BE49-F238E27FC236}">
                <a16:creationId xmlns:a16="http://schemas.microsoft.com/office/drawing/2014/main" id="{400FDFE5-34E3-2F16-D7D0-55B2A9AC6016}"/>
              </a:ext>
            </a:extLst>
          </p:cNvPr>
          <p:cNvGrpSpPr/>
          <p:nvPr/>
        </p:nvGrpSpPr>
        <p:grpSpPr>
          <a:xfrm>
            <a:off x="4368937" y="1685859"/>
            <a:ext cx="1790633" cy="1193755"/>
            <a:chOff x="990414" y="3690223"/>
            <a:chExt cx="1790633" cy="1193755"/>
          </a:xfrm>
        </p:grpSpPr>
        <p:graphicFrame>
          <p:nvGraphicFramePr>
            <p:cNvPr id="10" name="Chart 9">
              <a:extLst>
                <a:ext uri="{FF2B5EF4-FFF2-40B4-BE49-F238E27FC236}">
                  <a16:creationId xmlns:a16="http://schemas.microsoft.com/office/drawing/2014/main" id="{B335DC29-756C-9961-516D-10D4A0759330}"/>
                </a:ext>
              </a:extLst>
            </p:cNvPr>
            <p:cNvGraphicFramePr/>
            <p:nvPr/>
          </p:nvGraphicFramePr>
          <p:xfrm>
            <a:off x="990414" y="3690223"/>
            <a:ext cx="1790633" cy="1193755"/>
          </p:xfrm>
          <a:graphic>
            <a:graphicData uri="http://schemas.openxmlformats.org/drawingml/2006/chart">
              <c:chart xmlns:c="http://schemas.openxmlformats.org/drawingml/2006/chart" xmlns:r="http://schemas.openxmlformats.org/officeDocument/2006/relationships" r:id="rId15"/>
            </a:graphicData>
          </a:graphic>
        </p:graphicFrame>
        <p:sp>
          <p:nvSpPr>
            <p:cNvPr id="11" name="TextBox 10">
              <a:extLst>
                <a:ext uri="{FF2B5EF4-FFF2-40B4-BE49-F238E27FC236}">
                  <a16:creationId xmlns:a16="http://schemas.microsoft.com/office/drawing/2014/main" id="{11A4EB70-5EDF-307D-9018-705BA8B588DF}"/>
                </a:ext>
              </a:extLst>
            </p:cNvPr>
            <p:cNvSpPr txBox="1"/>
            <p:nvPr/>
          </p:nvSpPr>
          <p:spPr>
            <a:xfrm>
              <a:off x="1561762" y="4127332"/>
              <a:ext cx="647933" cy="369332"/>
            </a:xfrm>
            <a:prstGeom prst="rect">
              <a:avLst/>
            </a:prstGeom>
            <a:noFill/>
          </p:spPr>
          <p:txBody>
            <a:bodyPr wrap="none">
              <a:spAutoFit/>
            </a:bodyPr>
            <a:lstStyle/>
            <a:p>
              <a:pPr algn="ctr"/>
              <a:r>
                <a:rPr lang="en-US">
                  <a:solidFill>
                    <a:srgbClr val="4D3C35"/>
                  </a:solidFill>
                  <a:latin typeface="DM Sans" pitchFamily="2" charset="77"/>
                </a:rPr>
                <a:t>94%</a:t>
              </a:r>
            </a:p>
          </p:txBody>
        </p:sp>
      </p:grpSp>
    </p:spTree>
    <p:extLst>
      <p:ext uri="{BB962C8B-B14F-4D97-AF65-F5344CB8AC3E}">
        <p14:creationId xmlns:p14="http://schemas.microsoft.com/office/powerpoint/2010/main" val="573424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4_dsm-firmenich">
  <a:themeElements>
    <a:clrScheme name="DSM supplied">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supplied">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A395D7-35BC-4CCE-9360-967FBF1927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EA8B28-54F9-46CA-B32E-41BC6ABBACD1}">
  <ds:schemaRefs>
    <ds:schemaRef ds:uri="Microsoft.SharePoint.Taxonomy.ContentTypeSync"/>
  </ds:schemaRefs>
</ds:datastoreItem>
</file>

<file path=customXml/itemProps3.xml><?xml version="1.0" encoding="utf-8"?>
<ds:datastoreItem xmlns:ds="http://schemas.openxmlformats.org/officeDocument/2006/customXml" ds:itemID="{7990981C-47E5-4FFB-BA17-F3F621B31214}">
  <ds:schemaRefs>
    <ds:schemaRef ds:uri="http://schemas.microsoft.com/sharepoint/v3/contenttype/forms"/>
  </ds:schemaRefs>
</ds:datastoreItem>
</file>

<file path=customXml/itemProps4.xml><?xml version="1.0" encoding="utf-8"?>
<ds:datastoreItem xmlns:ds="http://schemas.openxmlformats.org/officeDocument/2006/customXml" ds:itemID="{F318CF97-C3A0-4406-A813-0B65E7D020E3}">
  <ds:schemaRefs>
    <ds:schemaRef ds:uri="http://schemas.microsoft.com/office/infopath/2007/PartnerControls"/>
    <ds:schemaRef ds:uri="http://purl.org/dc/elements/1.1/"/>
    <ds:schemaRef ds:uri="http://schemas.microsoft.com/office/2006/metadata/properties"/>
    <ds:schemaRef ds:uri="http://purl.org/dc/terms/"/>
    <ds:schemaRef ds:uri="b90a2e66-408a-4fa2-a9cf-bd33f75e05e3"/>
    <ds:schemaRef ds:uri="bcfbf75d-7e6c-463e-9135-7f47c6067b30"/>
    <ds:schemaRef ds:uri="http://schemas.microsoft.com/office/2006/documentManagement/types"/>
    <ds:schemaRef ds:uri="http://schemas.openxmlformats.org/package/2006/metadata/core-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1367</TotalTime>
  <Words>9878</Words>
  <Application>Microsoft Office PowerPoint</Application>
  <PresentationFormat>Widescreen</PresentationFormat>
  <Paragraphs>1171</Paragraphs>
  <Slides>83</Slides>
  <Notes>31</Notes>
  <HiddenSlides>0</HiddenSlides>
  <MMClips>3</MMClips>
  <ScaleCrop>false</ScaleCrop>
  <HeadingPairs>
    <vt:vector size="8" baseType="variant">
      <vt:variant>
        <vt:lpstr>Fonts Used</vt:lpstr>
      </vt:variant>
      <vt:variant>
        <vt:i4>18</vt:i4>
      </vt:variant>
      <vt:variant>
        <vt:lpstr>Theme</vt:lpstr>
      </vt:variant>
      <vt:variant>
        <vt:i4>6</vt:i4>
      </vt:variant>
      <vt:variant>
        <vt:lpstr>Embedded OLE Servers</vt:lpstr>
      </vt:variant>
      <vt:variant>
        <vt:i4>1</vt:i4>
      </vt:variant>
      <vt:variant>
        <vt:lpstr>Slide Titles</vt:lpstr>
      </vt:variant>
      <vt:variant>
        <vt:i4>83</vt:i4>
      </vt:variant>
    </vt:vector>
  </HeadingPairs>
  <TitlesOfParts>
    <vt:vector size="108" baseType="lpstr">
      <vt:lpstr>Aptos</vt:lpstr>
      <vt:lpstr>Arial</vt:lpstr>
      <vt:lpstr>Calibri</vt:lpstr>
      <vt:lpstr>Courier New</vt:lpstr>
      <vt:lpstr>DM Sans</vt:lpstr>
      <vt:lpstr>DM Sans 14pt</vt:lpstr>
      <vt:lpstr>DM Sans 14pt Light</vt:lpstr>
      <vt:lpstr>DM Sans 14pt Medium</vt:lpstr>
      <vt:lpstr>DM Sans Bold</vt:lpstr>
      <vt:lpstr>DM Sans Medium</vt:lpstr>
      <vt:lpstr>Fira Sans</vt:lpstr>
      <vt:lpstr>Fira Sans Book</vt:lpstr>
      <vt:lpstr>Lora</vt:lpstr>
      <vt:lpstr>Segoe UI</vt:lpstr>
      <vt:lpstr>Times New Roman</vt:lpstr>
      <vt:lpstr>Titillium Web</vt:lpstr>
      <vt:lpstr>Trebuchet MS</vt:lpstr>
      <vt:lpstr>Wingdings</vt:lpstr>
      <vt:lpstr>dsm-firmenich</vt:lpstr>
      <vt:lpstr>1_dsm-firmenich</vt:lpstr>
      <vt:lpstr>4_dsm-firmenich</vt:lpstr>
      <vt:lpstr>Simple Light</vt:lpstr>
      <vt:lpstr>5_dsm-firmenich</vt:lpstr>
      <vt:lpstr>6_dsm-firmenich</vt:lpstr>
      <vt:lpstr>think-cell Slide</vt:lpstr>
      <vt:lpstr>PowerPoint Presentation</vt:lpstr>
      <vt:lpstr>Agenda</vt:lpstr>
      <vt:lpstr>PowerPoint Presentation</vt:lpstr>
      <vt:lpstr>The Exosomes opportunity</vt:lpstr>
      <vt:lpstr>The Exosomes opportunity</vt:lpstr>
      <vt:lpstr>PowerPoint Presentation</vt:lpstr>
      <vt:lpstr>The extracellular vesicles</vt:lpstr>
      <vt:lpstr>PowerPoint Presentation</vt:lpstr>
      <vt:lpstr>Plant-derived Exosomes</vt:lpstr>
      <vt:lpstr>PowerPoint Presentation</vt:lpstr>
      <vt:lpstr>Our partner: EXOLAB</vt:lpstr>
      <vt:lpstr>PowerPoint Presentation</vt:lpstr>
      <vt:lpstr>PowerPoint Presentation</vt:lpstr>
      <vt:lpstr>Extracellular vesicles with a size above 100nm</vt:lpstr>
      <vt:lpstr>Plant-derived exosomes effectively deliver bioactives into cells </vt:lpstr>
      <vt:lpstr>PowerPoint Presentation</vt:lpstr>
      <vt:lpstr>PowerPoint Presentation</vt:lpstr>
      <vt:lpstr>EXOVIVE™ LIFT</vt:lpstr>
      <vt:lpstr>High performance. Minimal environmental impact </vt:lpstr>
      <vt:lpstr>EXOVIVE™ LIFT: strong green chemistry profile*</vt:lpstr>
      <vt:lpstr>PowerPoint Presentation</vt:lpstr>
      <vt:lpstr>PowerPoint Presentation</vt:lpstr>
      <vt:lpstr>PowerPoint Presentation</vt:lpstr>
      <vt:lpstr>EXOVIVE™ LIFT Mode of action</vt:lpstr>
      <vt:lpstr>EXOVIVE™ LIFT Characterization </vt:lpstr>
      <vt:lpstr>49,000+ miRNAs identified in EXOVIVE™ LIFT</vt:lpstr>
      <vt:lpstr>PowerPoint Presentation</vt:lpstr>
      <vt:lpstr>EXOVIVE™ LIFT  +90% Collagen-boost, at low concentration</vt:lpstr>
      <vt:lpstr>In vivo study design</vt:lpstr>
      <vt:lpstr>Wrinkles depth increases by ≈ 2%* every year</vt:lpstr>
      <vt:lpstr>Wrinkles look 8 years* younger after 2 months -15% significant reduction of wrinkles’ depth </vt:lpstr>
      <vt:lpstr>EXOVIVE™ LIFT  Impressive visible reduction of wrinkles’ depth  (up to -64% on this volunteer, 60+ y.o.)</vt:lpstr>
      <vt:lpstr>With EXOVIVE™ LIFT, up to -64% wrinkles’ depth reduction</vt:lpstr>
      <vt:lpstr>EXOVIVE™ LIFT reduces up to -32% the depth of fine lines </vt:lpstr>
      <vt:lpstr>With EXOVIVE™ LIFT, skin is significantly revamped in just 4 weeks</vt:lpstr>
      <vt:lpstr>EXOVIVE™ LIFT Promotes plumped youthful-looking skin </vt:lpstr>
      <vt:lpstr>EXOVIVE™ LIFT convinces the volunteers!</vt:lpstr>
      <vt:lpstr>EXOVIVE™ LIFT significantly outperforms standard fruit extract</vt:lpstr>
      <vt:lpstr>More than 200 proteins significantly modulated by EXOVIVE™ LIFT</vt:lpstr>
      <vt:lpstr>PowerPoint Presentation</vt:lpstr>
      <vt:lpstr>PowerPoint Presentation</vt:lpstr>
      <vt:lpstr>PowerPoint Presentation</vt:lpstr>
      <vt:lpstr>PowerPoint Presentation</vt:lpstr>
      <vt:lpstr>PowerPoint Presentation</vt:lpstr>
      <vt:lpstr>PowerPoint Presentation</vt:lpstr>
      <vt:lpstr>2- Proteomics: EXOVIVE™ LIFT the perfect fit for skin longevity</vt:lpstr>
      <vt:lpstr>EXOVIVE™ LIFT strongly overexpressed key proteins in vivo</vt:lpstr>
      <vt:lpstr>EXOVIVE™ LIFT by dsm-firmenich Elevating science </vt:lpstr>
      <vt:lpstr>dsm-firmenich plant-derived exosomes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lpstr>EXOVIVE™ LIFT: synergetic blend of fruits</vt:lpstr>
      <vt:lpstr>Plant-Derived Extracellular Vesicles from organic farming </vt:lpstr>
      <vt:lpstr>PowerPoint Presentation</vt:lpstr>
      <vt:lpstr>PowerPoint Presentation</vt:lpstr>
      <vt:lpstr>Exosomes: overview on competition</vt:lpstr>
      <vt:lpstr>PowerPoint Presentation</vt:lpstr>
      <vt:lpstr>PowerPoint Presentation</vt:lpstr>
      <vt:lpstr>Imaging the Uptake of Plant-Derived Exosomes into Cells Using Nanolive Microscope</vt:lpstr>
      <vt:lpstr>EXOVIVE™ LIFT outperforms placebo &amp; convinces the volunteers!</vt:lpstr>
    </vt:vector>
  </TitlesOfParts>
  <Company>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exovive lift_ master presentation_2026-04</dc:title>
  <dc:creator>Francois.Paul@dsm-firmenich.com</dc:creator>
  <cp:lastModifiedBy>Marie-Sophie Meisinger</cp:lastModifiedBy>
  <cp:revision>2</cp:revision>
  <cp:lastPrinted>2025-11-04T10:37:16Z</cp:lastPrinted>
  <dcterms:created xsi:type="dcterms:W3CDTF">2023-12-11T10:21:53Z</dcterms:created>
  <dcterms:modified xsi:type="dcterms:W3CDTF">2026-10-15T11:21:48Z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ContentBits">
    <vt:lpwstr>0</vt:lpwstr>
  </property>
  <property fmtid="{D5CDD505-2E9C-101B-9397-08002B2CF9AE}" pid="5" name="MSIP_Label_2ff753fd-faf2-4608-9b59-553f003adcdf_ActionId">
    <vt:lpwstr>d68f533d-06e5-4c0e-ad32-ba7e4bc289e9</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Enabled">
    <vt:lpwstr>true</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Method">
    <vt:lpwstr>Privileged</vt:lpwstr>
  </property>
  <property fmtid="{D5CDD505-2E9C-101B-9397-08002B2CF9AE}" pid="10" name="MSIP_Label_2ff753fd-faf2-4608-9b59-553f003adcdf_Tag">
    <vt:lpwstr>10, 0, 1, 1</vt:lpwstr>
  </property>
  <property fmtid="{D5CDD505-2E9C-101B-9397-08002B2CF9AE}" pid="11" name="MSIP_Label_2ff753fd-faf2-4608-9b59-553f003adcdf_SetDate">
    <vt:lpwstr>2025-09-23T22:23:02Z</vt:lpwstr>
  </property>
</Properties>
</file>