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19" r:id="rId6"/>
    <p:sldMasterId id="2147484011" r:id="rId7"/>
    <p:sldMasterId id="2147484116" r:id="rId8"/>
  </p:sldMasterIdLst>
  <p:notesMasterIdLst>
    <p:notesMasterId r:id="rId50"/>
  </p:notesMasterIdLst>
  <p:sldIdLst>
    <p:sldId id="2147482726" r:id="rId9"/>
    <p:sldId id="2147482688" r:id="rId10"/>
    <p:sldId id="2147482689" r:id="rId11"/>
    <p:sldId id="2147482690" r:id="rId12"/>
    <p:sldId id="2147482691" r:id="rId13"/>
    <p:sldId id="2147482692" r:id="rId14"/>
    <p:sldId id="2147482693" r:id="rId15"/>
    <p:sldId id="2147482694" r:id="rId16"/>
    <p:sldId id="2147482695" r:id="rId17"/>
    <p:sldId id="2147482696" r:id="rId18"/>
    <p:sldId id="2147482697" r:id="rId19"/>
    <p:sldId id="2147482698" r:id="rId20"/>
    <p:sldId id="2147482729" r:id="rId21"/>
    <p:sldId id="2147482700" r:id="rId22"/>
    <p:sldId id="2147482651" r:id="rId23"/>
    <p:sldId id="2459" r:id="rId24"/>
    <p:sldId id="2147482728" r:id="rId25"/>
    <p:sldId id="2147482730" r:id="rId26"/>
    <p:sldId id="2147482705" r:id="rId27"/>
    <p:sldId id="2147482731" r:id="rId28"/>
    <p:sldId id="2147482735" r:id="rId29"/>
    <p:sldId id="2147483359" r:id="rId30"/>
    <p:sldId id="2147482737" r:id="rId31"/>
    <p:sldId id="266" r:id="rId32"/>
    <p:sldId id="2147482732" r:id="rId33"/>
    <p:sldId id="2147482672" r:id="rId34"/>
    <p:sldId id="2147482710" r:id="rId35"/>
    <p:sldId id="2147482733" r:id="rId36"/>
    <p:sldId id="2147482675" r:id="rId37"/>
    <p:sldId id="2147482713" r:id="rId38"/>
    <p:sldId id="2147482714" r:id="rId39"/>
    <p:sldId id="2147482734" r:id="rId40"/>
    <p:sldId id="2147482679" r:id="rId41"/>
    <p:sldId id="2147482717" r:id="rId42"/>
    <p:sldId id="2147482718" r:id="rId43"/>
    <p:sldId id="2147482719" r:id="rId44"/>
    <p:sldId id="2147482720" r:id="rId45"/>
    <p:sldId id="2147482721" r:id="rId46"/>
    <p:sldId id="2147482722" r:id="rId47"/>
    <p:sldId id="2147483358" r:id="rId48"/>
    <p:sldId id="2147482716" r:id="rId49"/>
  </p:sldIdLst>
  <p:sldSz cx="12192000" cy="6858000"/>
  <p:notesSz cx="6858000" cy="9144000"/>
  <p:embeddedFontLst>
    <p:embeddedFont>
      <p:font typeface="DM Sans" pitchFamily="2" charset="0"/>
      <p:regular r:id="rId51"/>
      <p:bold r:id="rId52"/>
      <p:italic r:id="rId53"/>
      <p:boldItalic r:id="rId54"/>
    </p:embeddedFont>
    <p:embeddedFont>
      <p:font typeface="DM Sans 14pt" panose="020B0604020202020204" charset="0"/>
      <p:regular r:id="rId55"/>
      <p:bold r:id="rId56"/>
      <p:italic r:id="rId57"/>
      <p:boldItalic r:id="rId58"/>
    </p:embeddedFont>
    <p:embeddedFont>
      <p:font typeface="DM Sans Bold" pitchFamily="2" charset="0"/>
      <p:bold r:id="rId59"/>
    </p:embeddedFont>
    <p:embeddedFont>
      <p:font typeface="Fira Sans" panose="020B0503050000020004" pitchFamily="34" charset="0"/>
      <p:regular r:id="rId60"/>
      <p:bold r:id="rId61"/>
      <p:italic r:id="rId62"/>
      <p:boldItalic r:id="rId63"/>
    </p:embeddedFont>
    <p:embeddedFont>
      <p:font typeface="Fira Sans Medium" panose="020B0603050000020004" pitchFamily="34" charset="0"/>
      <p:regular r:id="rId64"/>
      <p:italic r:id="rId65"/>
    </p:embeddedFont>
    <p:embeddedFont>
      <p:font typeface="Lora" pitchFamily="2"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3EF6912-B253-48DC-A663-1ECC45E0D53D}">
          <p14:sldIdLst>
            <p14:sldId id="2147482726"/>
            <p14:sldId id="2147482688"/>
            <p14:sldId id="2147482689"/>
            <p14:sldId id="2147482690"/>
            <p14:sldId id="2147482691"/>
            <p14:sldId id="2147482692"/>
            <p14:sldId id="2147482693"/>
            <p14:sldId id="2147482694"/>
            <p14:sldId id="2147482695"/>
            <p14:sldId id="2147482696"/>
            <p14:sldId id="2147482697"/>
            <p14:sldId id="2147482698"/>
            <p14:sldId id="2147482729"/>
            <p14:sldId id="2147482700"/>
            <p14:sldId id="2147482651"/>
            <p14:sldId id="2459"/>
            <p14:sldId id="2147482728"/>
            <p14:sldId id="2147482730"/>
            <p14:sldId id="2147482705"/>
            <p14:sldId id="2147482731"/>
            <p14:sldId id="2147482735"/>
            <p14:sldId id="2147483359"/>
            <p14:sldId id="2147482737"/>
            <p14:sldId id="266"/>
            <p14:sldId id="2147482732"/>
            <p14:sldId id="2147482672"/>
            <p14:sldId id="2147482710"/>
            <p14:sldId id="2147482733"/>
            <p14:sldId id="2147482675"/>
            <p14:sldId id="2147482713"/>
            <p14:sldId id="2147482714"/>
            <p14:sldId id="2147482734"/>
            <p14:sldId id="2147482679"/>
            <p14:sldId id="2147482717"/>
            <p14:sldId id="2147482718"/>
            <p14:sldId id="2147482719"/>
            <p14:sldId id="2147482720"/>
            <p14:sldId id="2147482721"/>
            <p14:sldId id="2147482722"/>
            <p14:sldId id="2147483358"/>
            <p14:sldId id="2147482716"/>
          </p14:sldIdLst>
        </p14:section>
      </p14:sectionLst>
    </p:ext>
    <p:ext uri="{EFAFB233-063F-42B5-8137-9DF3F51BA10A}">
      <p15:sldGuideLst xmlns:p15="http://schemas.microsoft.com/office/powerpoint/2012/main">
        <p15:guide id="2" pos="3840"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C88BB236-32D9-2453-99F5-147A3C34765E}" name="Jerry Wissink" initials="" userId="S::jerry.wissink@vim-group.com::9bd3e3f0-ea55-475d-ad8a-738bce722c3e" providerId="AD"/>
  <p188:author id="{6431CC38-DA47-6651-57C6-5CA9DD856B2B}" name="Magdalena Priebe" initials="MP" userId="S::Magdalena.Priebe@dsm-firmenich.com::b7c77bba-c075-4477-81d7-67e396ff2fbd" providerId="AD"/>
  <p188:author id="{BD35878E-D73C-3BAC-8A23-CFFA27AB188E}" name="Rodney de Vries" initials="" userId="S::rodney.devries@vim-group.com::dfb3a948-6369-4804-9dbf-27c8ac9c6373" providerId="AD"/>
  <p188:author id="{351A6CC2-6036-3B43-A178-D4D857E9E522}" name="Caroline Guillien" initials="CG" userId="S::Caroline.Guillien@dsm-firmenich.com::3e4c10c0-1ee2-48be-9d78-4d6ed773945d" providerId="AD"/>
  <p188:author id="{B4400EC5-F082-F808-E811-8D94579EA382}" name="Mathieu Moulin" initials="MM" userId="S::Mathieu.Moulin@dsm-firmenich.com::8a3c87ec-8a02-4479-8891-5886153d33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7297"/>
    <a:srgbClr val="FFFFFF"/>
    <a:srgbClr val="7373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9AA407-C38B-43CD-A8F3-1215E091FC17}" v="1" dt="2026-09-25T09:49:39.826"/>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guide pos="3840"/>
        <p:guide orient="horz" pos="218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font" Target="fonts/font13.fntdata"/><Relationship Id="rId68" Type="http://schemas.openxmlformats.org/officeDocument/2006/relationships/font" Target="fonts/font18.fntdata"/><Relationship Id="rId7" Type="http://schemas.openxmlformats.org/officeDocument/2006/relationships/slideMaster" Target="slideMasters/slideMaster3.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7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font" Target="fonts/font7.fntdata"/><Relationship Id="rId61" Type="http://schemas.openxmlformats.org/officeDocument/2006/relationships/font" Target="fonts/font11.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font" Target="fonts/font19.fntdata"/><Relationship Id="rId8" Type="http://schemas.openxmlformats.org/officeDocument/2006/relationships/slideMaster" Target="slideMasters/slideMaster4.xml"/><Relationship Id="rId51" Type="http://schemas.openxmlformats.org/officeDocument/2006/relationships/font" Target="fonts/font1.fntdata"/><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https://dsm1234-my.sharepoint.com/personal/mathieu_moulin_dsm_com/Documents/1.%20Global%20Marketing/SKincare/Rebranding%20materials/HyaAct_Mintel_Feb2025.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chemeClr val="accent2"/>
              </a:solidFill>
              <a:ln>
                <a:noFill/>
              </a:ln>
              <a:effectLst/>
            </c:spPr>
            <c:extLst>
              <c:ext xmlns:c16="http://schemas.microsoft.com/office/drawing/2014/chart" uri="{C3380CC4-5D6E-409C-BE32-E72D297353CC}">
                <c16:uniqueId val="{00000001-3FBB-864D-B5FE-C8C53BF0C4D2}"/>
              </c:ext>
            </c:extLst>
          </c:dPt>
          <c:dPt>
            <c:idx val="1"/>
            <c:bubble3D val="0"/>
            <c:spPr>
              <a:solidFill>
                <a:schemeClr val="accent1"/>
              </a:solidFill>
              <a:ln>
                <a:noFill/>
              </a:ln>
              <a:effectLst/>
            </c:spPr>
            <c:extLst>
              <c:ext xmlns:c16="http://schemas.microsoft.com/office/drawing/2014/chart" uri="{C3380CC4-5D6E-409C-BE32-E72D297353CC}">
                <c16:uniqueId val="{00000003-3FBB-864D-B5FE-C8C53BF0C4D2}"/>
              </c:ext>
            </c:extLst>
          </c:dPt>
          <c:cat>
            <c:strRef>
              <c:f>Sheet1!$A$2:$A$3</c:f>
              <c:strCache>
                <c:ptCount val="2"/>
                <c:pt idx="0">
                  <c:v>Category 1</c:v>
                </c:pt>
                <c:pt idx="1">
                  <c:v>Category 2</c:v>
                </c:pt>
              </c:strCache>
            </c:strRef>
          </c:cat>
          <c:val>
            <c:numRef>
              <c:f>Sheet1!$B$2:$B$3</c:f>
              <c:numCache>
                <c:formatCode>General</c:formatCode>
                <c:ptCount val="2"/>
                <c:pt idx="0">
                  <c:v>55</c:v>
                </c:pt>
                <c:pt idx="1">
                  <c:v>45</c:v>
                </c:pt>
              </c:numCache>
            </c:numRef>
          </c:val>
          <c:extLst>
            <c:ext xmlns:c16="http://schemas.microsoft.com/office/drawing/2014/chart" uri="{C3380CC4-5D6E-409C-BE32-E72D297353CC}">
              <c16:uniqueId val="{00000004-3FBB-864D-B5FE-C8C53BF0C4D2}"/>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3FBB-864D-B5FE-C8C53BF0C4D2}"/>
              </c:ext>
            </c:extLst>
          </c:dPt>
          <c:dPt>
            <c:idx val="1"/>
            <c:bubble3D val="0"/>
            <c:spPr>
              <a:solidFill>
                <a:schemeClr val="accent2"/>
              </a:solidFill>
              <a:ln>
                <a:noFill/>
              </a:ln>
              <a:effectLst/>
            </c:spPr>
            <c:extLst>
              <c:ext xmlns:c16="http://schemas.microsoft.com/office/drawing/2014/chart" uri="{C3380CC4-5D6E-409C-BE32-E72D297353CC}">
                <c16:uniqueId val="{00000008-3FBB-864D-B5FE-C8C53BF0C4D2}"/>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3FBB-864D-B5FE-C8C53BF0C4D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000" dirty="0"/>
              <a:t>Global launches with hyaluronic acid </a:t>
            </a:r>
          </a:p>
          <a:p>
            <a:pPr>
              <a:defRPr/>
            </a:pPr>
            <a:r>
              <a:rPr lang="en-US" sz="1000" dirty="0"/>
              <a:t>2021 - 2024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scatterChart>
        <c:scatterStyle val="lineMarker"/>
        <c:varyColors val="0"/>
        <c:ser>
          <c:idx val="0"/>
          <c:order val="0"/>
          <c:spPr>
            <a:ln w="19050" cap="rnd">
              <a:solidFill>
                <a:sysClr val="windowText" lastClr="000000"/>
              </a:solidFill>
              <a:round/>
            </a:ln>
            <a:effectLst/>
          </c:spPr>
          <c:marker>
            <c:symbol val="circle"/>
            <c:size val="5"/>
            <c:spPr>
              <a:solidFill>
                <a:schemeClr val="accent1"/>
              </a:solidFill>
              <a:ln w="9525">
                <a:solidFill>
                  <a:sysClr val="windowText" lastClr="0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CH"/>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Sheet1!$G$14:$G$17</c:f>
              <c:numCache>
                <c:formatCode>General</c:formatCode>
                <c:ptCount val="4"/>
                <c:pt idx="0">
                  <c:v>2021</c:v>
                </c:pt>
                <c:pt idx="1">
                  <c:v>2022</c:v>
                </c:pt>
                <c:pt idx="2">
                  <c:v>2023</c:v>
                </c:pt>
                <c:pt idx="3">
                  <c:v>2024</c:v>
                </c:pt>
              </c:numCache>
            </c:numRef>
          </c:xVal>
          <c:yVal>
            <c:numRef>
              <c:f>Sheet1!$H$14:$H$17</c:f>
              <c:numCache>
                <c:formatCode>General</c:formatCode>
                <c:ptCount val="4"/>
                <c:pt idx="0">
                  <c:v>14800</c:v>
                </c:pt>
                <c:pt idx="1">
                  <c:v>15700</c:v>
                </c:pt>
                <c:pt idx="2">
                  <c:v>19100</c:v>
                </c:pt>
                <c:pt idx="3">
                  <c:v>22000</c:v>
                </c:pt>
              </c:numCache>
            </c:numRef>
          </c:yVal>
          <c:smooth val="0"/>
          <c:extLst>
            <c:ext xmlns:c16="http://schemas.microsoft.com/office/drawing/2014/chart" uri="{C3380CC4-5D6E-409C-BE32-E72D297353CC}">
              <c16:uniqueId val="{00000000-392D-4F54-9A8B-523B4695B992}"/>
            </c:ext>
          </c:extLst>
        </c:ser>
        <c:dLbls>
          <c:dLblPos val="t"/>
          <c:showLegendKey val="0"/>
          <c:showVal val="1"/>
          <c:showCatName val="0"/>
          <c:showSerName val="0"/>
          <c:showPercent val="0"/>
          <c:showBubbleSize val="0"/>
        </c:dLbls>
        <c:axId val="450022576"/>
        <c:axId val="450022936"/>
      </c:scatterChart>
      <c:valAx>
        <c:axId val="450022576"/>
        <c:scaling>
          <c:orientation val="minMax"/>
          <c:max val="2024"/>
          <c:min val="202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450022936"/>
        <c:crosses val="autoZero"/>
        <c:crossBetween val="midCat"/>
        <c:majorUnit val="1"/>
      </c:valAx>
      <c:valAx>
        <c:axId val="450022936"/>
        <c:scaling>
          <c:orientation val="minMax"/>
          <c:min val="1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Total number of launches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CH"/>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450022576"/>
        <c:crosses val="autoZero"/>
        <c:crossBetween val="midCat"/>
        <c:majorUnit val="5000"/>
      </c:valAx>
      <c:spPr>
        <a:noFill/>
        <a:ln>
          <a:noFill/>
        </a:ln>
        <a:effectLst/>
      </c:spPr>
    </c:plotArea>
    <c:plotVisOnly val="1"/>
    <c:dispBlanksAs val="gap"/>
    <c:showDLblsOverMax val="0"/>
  </c:chart>
  <c:spPr>
    <a:noFill/>
    <a:ln>
      <a:noFill/>
    </a:ln>
    <a:effectLst/>
  </c:spPr>
  <c:txPr>
    <a:bodyPr/>
    <a:lstStyle/>
    <a:p>
      <a:pPr>
        <a:defRPr/>
      </a:pPr>
      <a:endParaRPr lang="en-CH"/>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58166D"/>
              </a:solidFill>
              <a:ln>
                <a:noFill/>
              </a:ln>
              <a:effectLst/>
            </c:spPr>
            <c:extLst>
              <c:ext xmlns:c16="http://schemas.microsoft.com/office/drawing/2014/chart" uri="{C3380CC4-5D6E-409C-BE32-E72D297353CC}">
                <c16:uniqueId val="{00000001-AADC-E04B-A306-D9D6C0B44BE9}"/>
              </c:ext>
            </c:extLst>
          </c:dPt>
          <c:dPt>
            <c:idx val="1"/>
            <c:bubble3D val="0"/>
            <c:spPr>
              <a:solidFill>
                <a:srgbClr val="BD69D7"/>
              </a:solidFill>
              <a:ln>
                <a:noFill/>
              </a:ln>
              <a:effectLst/>
            </c:spPr>
            <c:extLst>
              <c:ext xmlns:c16="http://schemas.microsoft.com/office/drawing/2014/chart" uri="{C3380CC4-5D6E-409C-BE32-E72D297353CC}">
                <c16:uniqueId val="{00000003-AADC-E04B-A306-D9D6C0B44BE9}"/>
              </c:ext>
            </c:extLst>
          </c:dPt>
          <c:cat>
            <c:strRef>
              <c:f>Sheet1!$A$2:$A$3</c:f>
              <c:strCache>
                <c:ptCount val="2"/>
                <c:pt idx="0">
                  <c:v>Category 1</c:v>
                </c:pt>
                <c:pt idx="1">
                  <c:v>Category 2</c:v>
                </c:pt>
              </c:strCache>
            </c:strRef>
          </c:cat>
          <c:val>
            <c:numRef>
              <c:f>Sheet1!$B$2:$B$3</c:f>
              <c:numCache>
                <c:formatCode>General</c:formatCode>
                <c:ptCount val="2"/>
                <c:pt idx="0">
                  <c:v>16</c:v>
                </c:pt>
                <c:pt idx="1">
                  <c:v>84</c:v>
                </c:pt>
              </c:numCache>
            </c:numRef>
          </c:val>
          <c:extLst>
            <c:ext xmlns:c16="http://schemas.microsoft.com/office/drawing/2014/chart" uri="{C3380CC4-5D6E-409C-BE32-E72D297353CC}">
              <c16:uniqueId val="{00000004-AADC-E04B-A306-D9D6C0B44BE9}"/>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AADC-E04B-A306-D9D6C0B44BE9}"/>
              </c:ext>
            </c:extLst>
          </c:dPt>
          <c:dPt>
            <c:idx val="1"/>
            <c:bubble3D val="0"/>
            <c:spPr>
              <a:solidFill>
                <a:schemeClr val="accent2"/>
              </a:solidFill>
              <a:ln>
                <a:noFill/>
              </a:ln>
              <a:effectLst/>
            </c:spPr>
            <c:extLst>
              <c:ext xmlns:c16="http://schemas.microsoft.com/office/drawing/2014/chart" uri="{C3380CC4-5D6E-409C-BE32-E72D297353CC}">
                <c16:uniqueId val="{00000008-AADC-E04B-A306-D9D6C0B44BE9}"/>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AADC-E04B-A306-D9D6C0B44BE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'Hydrolyzed Hyal Acid'!$A$6</c:f>
              <c:strCache>
                <c:ptCount val="1"/>
                <c:pt idx="0">
                  <c:v>Hydrolyzed Hyaluronic Acid (Non-Food)</c:v>
                </c:pt>
              </c:strCache>
            </c:strRef>
          </c:tx>
          <c:spPr>
            <a:ln>
              <a:solidFill>
                <a:srgbClr val="BD69D7"/>
              </a:solidFill>
            </a:ln>
          </c:spPr>
          <c:marker>
            <c:spPr>
              <a:solidFill>
                <a:srgbClr val="58166D"/>
              </a:solidFill>
              <a:ln>
                <a:solidFill>
                  <a:srgbClr val="BD69D7"/>
                </a:solidFill>
              </a:ln>
            </c:spPr>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'Hydrolyzed Hyal Acid'!$B$5:$K$5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'Hydrolyzed Hyal Acid'!$B$6:$K$6</c:f>
              <c:numCache>
                <c:formatCode>#,##0</c:formatCode>
                <c:ptCount val="10"/>
                <c:pt idx="0">
                  <c:v>257</c:v>
                </c:pt>
                <c:pt idx="1">
                  <c:v>549</c:v>
                </c:pt>
                <c:pt idx="2">
                  <c:v>589</c:v>
                </c:pt>
                <c:pt idx="3">
                  <c:v>775</c:v>
                </c:pt>
                <c:pt idx="4">
                  <c:v>1258</c:v>
                </c:pt>
                <c:pt idx="5">
                  <c:v>1548</c:v>
                </c:pt>
                <c:pt idx="6">
                  <c:v>1781</c:v>
                </c:pt>
                <c:pt idx="7">
                  <c:v>2095</c:v>
                </c:pt>
                <c:pt idx="8">
                  <c:v>2522</c:v>
                </c:pt>
                <c:pt idx="9">
                  <c:v>3254</c:v>
                </c:pt>
              </c:numCache>
            </c:numRef>
          </c:val>
          <c:smooth val="0"/>
          <c:extLst>
            <c:ext xmlns:c16="http://schemas.microsoft.com/office/drawing/2014/chart" uri="{C3380CC4-5D6E-409C-BE32-E72D297353CC}">
              <c16:uniqueId val="{00000000-41D7-4A43-A1A1-9138F45AE634}"/>
            </c:ext>
          </c:extLst>
        </c:ser>
        <c:dLbls>
          <c:dLblPos val="t"/>
          <c:showLegendKey val="0"/>
          <c:showVal val="1"/>
          <c:showCatName val="0"/>
          <c:showSerName val="0"/>
          <c:showPercent val="0"/>
          <c:showBubbleSize val="0"/>
        </c:dLbls>
        <c:marker val="1"/>
        <c:smooth val="0"/>
        <c:axId val="50010001"/>
        <c:axId val="50010002"/>
      </c:lineChart>
      <c:catAx>
        <c:axId val="50010001"/>
        <c:scaling>
          <c:orientation val="minMax"/>
        </c:scaling>
        <c:delete val="0"/>
        <c:axPos val="b"/>
        <c:title>
          <c:tx>
            <c:rich>
              <a:bodyPr/>
              <a:lstStyle/>
              <a:p>
                <a:pPr>
                  <a:defRPr b="0"/>
                </a:pPr>
                <a:r>
                  <a:rPr lang="fr-FR" b="0" dirty="0" err="1"/>
                  <a:t>Year</a:t>
                </a:r>
                <a:endParaRPr lang="en-US" b="0" dirty="0"/>
              </a:p>
            </c:rich>
          </c:tx>
          <c:overlay val="0"/>
        </c:title>
        <c:numFmt formatCode="General" sourceLinked="1"/>
        <c:majorTickMark val="out"/>
        <c:minorTickMark val="none"/>
        <c:tickLblPos val="nextTo"/>
        <c:crossAx val="50010002"/>
        <c:crosses val="autoZero"/>
        <c:auto val="1"/>
        <c:lblAlgn val="ctr"/>
        <c:lblOffset val="100"/>
        <c:noMultiLvlLbl val="0"/>
      </c:catAx>
      <c:valAx>
        <c:axId val="50010002"/>
        <c:scaling>
          <c:orientation val="minMax"/>
        </c:scaling>
        <c:delete val="0"/>
        <c:axPos val="l"/>
        <c:majorGridlines/>
        <c:title>
          <c:tx>
            <c:rich>
              <a:bodyPr/>
              <a:lstStyle/>
              <a:p>
                <a:pPr>
                  <a:defRPr b="0"/>
                </a:pPr>
                <a:r>
                  <a:rPr lang="en-US" b="0"/>
                  <a:t>Total number of launches</a:t>
                </a:r>
              </a:p>
            </c:rich>
          </c:tx>
          <c:overlay val="0"/>
        </c:title>
        <c:numFmt formatCode="#,##0" sourceLinked="0"/>
        <c:majorTickMark val="out"/>
        <c:minorTickMark val="none"/>
        <c:tickLblPos val="nextTo"/>
        <c:crossAx val="50010001"/>
        <c:crosses val="autoZero"/>
        <c:crossBetween val="between"/>
      </c:valAx>
    </c:plotArea>
    <c:plotVisOnly val="1"/>
    <c:dispBlanksAs val="gap"/>
    <c:showDLblsOverMax val="0"/>
  </c:chart>
  <c:txPr>
    <a:bodyPr/>
    <a:lstStyle/>
    <a:p>
      <a:pPr>
        <a:defRPr sz="9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Sheet1!$B$1</c:f>
              <c:strCache>
                <c:ptCount val="1"/>
                <c:pt idx="0">
                  <c:v>Y-Values</c:v>
                </c:pt>
              </c:strCache>
            </c:strRef>
          </c:tx>
          <c:spPr>
            <a:ln w="19050" cap="rnd">
              <a:solidFill>
                <a:srgbClr val="44B4A1"/>
              </a:solidFill>
              <a:prstDash val="sysDash"/>
              <a:round/>
            </a:ln>
            <a:effectLst/>
          </c:spPr>
          <c:marker>
            <c:symbol val="none"/>
          </c:marker>
          <c:xVal>
            <c:numRef>
              <c:f>Sheet1!$A$2:$A$21</c:f>
              <c:numCache>
                <c:formatCode>General</c:formatCode>
                <c:ptCount val="20"/>
                <c:pt idx="0">
                  <c:v>0</c:v>
                </c:pt>
                <c:pt idx="1">
                  <c:v>0.03</c:v>
                </c:pt>
                <c:pt idx="2">
                  <c:v>0.04</c:v>
                </c:pt>
                <c:pt idx="3">
                  <c:v>0.05</c:v>
                </c:pt>
                <c:pt idx="4">
                  <c:v>0.06</c:v>
                </c:pt>
                <c:pt idx="5">
                  <c:v>0.1</c:v>
                </c:pt>
                <c:pt idx="6">
                  <c:v>0.2</c:v>
                </c:pt>
                <c:pt idx="7">
                  <c:v>0.3</c:v>
                </c:pt>
                <c:pt idx="8">
                  <c:v>0.4</c:v>
                </c:pt>
                <c:pt idx="9">
                  <c:v>0.5</c:v>
                </c:pt>
                <c:pt idx="10">
                  <c:v>0.9</c:v>
                </c:pt>
                <c:pt idx="11">
                  <c:v>1</c:v>
                </c:pt>
                <c:pt idx="12">
                  <c:v>1.1499999999999999</c:v>
                </c:pt>
                <c:pt idx="13">
                  <c:v>1.3</c:v>
                </c:pt>
                <c:pt idx="14">
                  <c:v>1.4</c:v>
                </c:pt>
                <c:pt idx="15">
                  <c:v>1.5</c:v>
                </c:pt>
                <c:pt idx="16">
                  <c:v>1.63</c:v>
                </c:pt>
                <c:pt idx="17">
                  <c:v>1.75</c:v>
                </c:pt>
                <c:pt idx="18">
                  <c:v>1.8</c:v>
                </c:pt>
                <c:pt idx="19">
                  <c:v>1.9</c:v>
                </c:pt>
              </c:numCache>
            </c:numRef>
          </c:xVal>
          <c:yVal>
            <c:numRef>
              <c:f>Sheet1!$B$2:$B$21</c:f>
              <c:numCache>
                <c:formatCode>General</c:formatCode>
                <c:ptCount val="20"/>
                <c:pt idx="0">
                  <c:v>0</c:v>
                </c:pt>
                <c:pt idx="1">
                  <c:v>0.1</c:v>
                </c:pt>
                <c:pt idx="2">
                  <c:v>1</c:v>
                </c:pt>
                <c:pt idx="3">
                  <c:v>0.1</c:v>
                </c:pt>
                <c:pt idx="4">
                  <c:v>0.05</c:v>
                </c:pt>
                <c:pt idx="5">
                  <c:v>0</c:v>
                </c:pt>
                <c:pt idx="6">
                  <c:v>0.1</c:v>
                </c:pt>
                <c:pt idx="7">
                  <c:v>1</c:v>
                </c:pt>
                <c:pt idx="8">
                  <c:v>0.1</c:v>
                </c:pt>
                <c:pt idx="9">
                  <c:v>0.01</c:v>
                </c:pt>
                <c:pt idx="10">
                  <c:v>0.01</c:v>
                </c:pt>
                <c:pt idx="11">
                  <c:v>0.1</c:v>
                </c:pt>
                <c:pt idx="12">
                  <c:v>1</c:v>
                </c:pt>
                <c:pt idx="13">
                  <c:v>0.1</c:v>
                </c:pt>
                <c:pt idx="14">
                  <c:v>0</c:v>
                </c:pt>
                <c:pt idx="15">
                  <c:v>0.1</c:v>
                </c:pt>
                <c:pt idx="16">
                  <c:v>1</c:v>
                </c:pt>
                <c:pt idx="17">
                  <c:v>0.1</c:v>
                </c:pt>
                <c:pt idx="18">
                  <c:v>0</c:v>
                </c:pt>
                <c:pt idx="19">
                  <c:v>0</c:v>
                </c:pt>
              </c:numCache>
            </c:numRef>
          </c:yVal>
          <c:smooth val="1"/>
          <c:extLst>
            <c:ext xmlns:c16="http://schemas.microsoft.com/office/drawing/2014/chart" uri="{C3380CC4-5D6E-409C-BE32-E72D297353CC}">
              <c16:uniqueId val="{00000000-47BD-446A-B7F0-0E7148E6358E}"/>
            </c:ext>
          </c:extLst>
        </c:ser>
        <c:dLbls>
          <c:showLegendKey val="0"/>
          <c:showVal val="0"/>
          <c:showCatName val="0"/>
          <c:showSerName val="0"/>
          <c:showPercent val="0"/>
          <c:showBubbleSize val="0"/>
        </c:dLbls>
        <c:axId val="601166608"/>
        <c:axId val="601172368"/>
      </c:scatterChart>
      <c:valAx>
        <c:axId val="601166608"/>
        <c:scaling>
          <c:orientation val="minMax"/>
          <c:max val="1.8"/>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601172368"/>
        <c:crosses val="autoZero"/>
        <c:crossBetween val="midCat"/>
      </c:valAx>
      <c:valAx>
        <c:axId val="601172368"/>
        <c:scaling>
          <c:orientation val="minMax"/>
        </c:scaling>
        <c:delete val="1"/>
        <c:axPos val="l"/>
        <c:numFmt formatCode="General" sourceLinked="1"/>
        <c:majorTickMark val="none"/>
        <c:minorTickMark val="none"/>
        <c:tickLblPos val="nextTo"/>
        <c:crossAx val="6011666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240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97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973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8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627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4059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616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1181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6206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767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796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501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5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Various aspects are examined: The microbial quality of the product.</a:t>
            </a:r>
          </a:p>
          <a:p>
            <a:endParaRPr lang="en-US"/>
          </a:p>
          <a:p>
            <a:r>
              <a:rPr lang="en-US" sz="1200"/>
              <a:t>The influence of the product on the natural, healthy skin balance.</a:t>
            </a:r>
          </a:p>
          <a:p>
            <a:endParaRPr lang="en-US" sz="1200"/>
          </a:p>
          <a:p>
            <a:r>
              <a:rPr lang="en-US" sz="1200"/>
              <a:t>• The skin-commensal bacterium Staphylococcus epidermidis keeps the skin with antimicrobial peptides (so-called bacteriocins) and pH adjustments healthy and keeps skin-harmful germs such as Staphylococcus aureus in check. The product should not disturb this balance between skin-friendly and skin harmful bacteria. This sensitive balance is investigated in conjunction with the product.</a:t>
            </a:r>
          </a:p>
          <a:p>
            <a:r>
              <a:rPr lang="en-US" sz="1200"/>
              <a:t>.</a:t>
            </a:r>
          </a:p>
          <a:p>
            <a:r>
              <a:rPr lang="en-US" sz="1200"/>
              <a:t>A co-culture of S. epidermidis and S. aureus is incubated with the product for 4 h. The ratio of the two microbes to each other is determined.</a:t>
            </a:r>
          </a:p>
          <a:p>
            <a:endParaRPr lang="en-US" sz="1200"/>
          </a:p>
          <a:p>
            <a:endParaRPr lang="en-US" sz="1200"/>
          </a:p>
          <a:p>
            <a:r>
              <a:rPr lang="en-US" sz="1200"/>
              <a:t>• The influence of the product on the bacterial diversity of the specific body region. Each body region is colonized by a certain microbial composition. For a healthy skin it is particularly important to maintain this biodiversity. The influence of the product on the respective microbial mixture is examined in the test. The aim is to find as many key organisms as possible after contact with the product.</a:t>
            </a:r>
          </a:p>
          <a:p>
            <a:endParaRPr lang="en-US" sz="1200"/>
          </a:p>
          <a:p>
            <a:r>
              <a:rPr lang="en-US" sz="1200"/>
              <a:t>A co-culture of key organisms of the specific body region is incubated with the product for 4 </a:t>
            </a:r>
            <a:r>
              <a:rPr lang="en-US" sz="1200" err="1"/>
              <a:t>h.The</a:t>
            </a:r>
            <a:r>
              <a:rPr lang="en-US" sz="1200"/>
              <a:t> ratio of the bacteria compared to the control (PBS) is determined.</a:t>
            </a:r>
          </a:p>
          <a:p>
            <a:endParaRPr lang="en-US" sz="1200"/>
          </a:p>
          <a:p>
            <a:r>
              <a:rPr lang="en-US" sz="1200"/>
              <a:t>• The influence of the product on the growth behavior of the microbes of the specific body region.</a:t>
            </a:r>
          </a:p>
          <a:p>
            <a:r>
              <a:rPr lang="en-US" sz="1200"/>
              <a:t>In addition to the diversity of the specific microbiome, the growth or number of different key organisms should not be influenced by the product. This is investigated in a skin-product contact model. The key organisms are brought into direct and indirect contact with the product and their growth is observed.</a:t>
            </a:r>
          </a:p>
          <a:p>
            <a:endParaRPr lang="en-US" sz="1200"/>
          </a:p>
          <a:p>
            <a:r>
              <a:rPr lang="en-US" sz="1200"/>
              <a:t>The influence of the product on the growth of each individual microbe of the key organisms of the specific body region is investigated and put in relation to the control (PBS). Product contact with the microorganisms is directly.</a:t>
            </a:r>
          </a:p>
          <a:p>
            <a:endParaRPr lang="en-US" sz="1200"/>
          </a:p>
          <a:p>
            <a:endParaRPr lang="en-US" sz="1200"/>
          </a:p>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367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929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476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018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4154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972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Title Slide (White Logo)">
    <p:bg>
      <p:bgPr>
        <a:solidFill>
          <a:srgbClr val="44B4A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a:br>
            <a:br>
              <a:rPr lang="en-US"/>
            </a:br>
            <a:br>
              <a:rPr lang="en-US"/>
            </a:br>
            <a:br>
              <a:rPr lang="en-US"/>
            </a:br>
            <a:br>
              <a:rPr lang="en-US"/>
            </a:br>
            <a:br>
              <a:rPr lang="en-US"/>
            </a:br>
            <a:br>
              <a:rPr lang="en-US"/>
            </a:br>
            <a:r>
              <a:rPr lang="en-US"/>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a:t>INGREDIENT</a:t>
            </a:r>
            <a:endParaRPr lang="en-GB"/>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pitchFamily="2" charset="77"/>
              </a:defRPr>
            </a:lvl1pPr>
            <a:lvl2pPr>
              <a:defRPr sz="2000"/>
            </a:lvl2pPr>
            <a:lvl3pPr>
              <a:defRPr sz="2000"/>
            </a:lvl3pPr>
            <a:lvl4pPr>
              <a:defRPr sz="2000"/>
            </a:lvl4pPr>
            <a:lvl5pPr>
              <a:defRPr sz="2000"/>
            </a:lvl5pPr>
          </a:lstStyle>
          <a:p>
            <a:pPr lvl="0"/>
            <a:r>
              <a:rPr lang="en-US"/>
              <a:t>Ingredient</a:t>
            </a:r>
            <a:br>
              <a:rPr lang="en-US"/>
            </a:br>
            <a:r>
              <a:rPr lang="en-US"/>
              <a:t>headline here</a:t>
            </a:r>
          </a:p>
        </p:txBody>
      </p:sp>
      <p:pic>
        <p:nvPicPr>
          <p:cNvPr id="31" name="Picture 30">
            <a:extLst>
              <a:ext uri="{FF2B5EF4-FFF2-40B4-BE49-F238E27FC236}">
                <a16:creationId xmlns:a16="http://schemas.microsoft.com/office/drawing/2014/main" id="{1FD9B93F-ED9D-9567-A546-7E7EED1AE8EE}"/>
              </a:ext>
            </a:extLst>
          </p:cNvPr>
          <p:cNvPicPr>
            <a:picLocks noChangeAspect="1"/>
          </p:cNvPicPr>
          <p:nvPr userDrawn="1"/>
        </p:nvPicPr>
        <p:blipFill>
          <a:blip r:embed="rId2"/>
          <a:stretch>
            <a:fillRect/>
          </a:stretch>
        </p:blipFill>
        <p:spPr>
          <a:xfrm>
            <a:off x="302399" y="6439337"/>
            <a:ext cx="2170925" cy="146426"/>
          </a:xfrm>
          <a:prstGeom prst="rect">
            <a:avLst/>
          </a:prstGeom>
        </p:spPr>
      </p:pic>
    </p:spTree>
    <p:extLst>
      <p:ext uri="{BB962C8B-B14F-4D97-AF65-F5344CB8AC3E}">
        <p14:creationId xmlns:p14="http://schemas.microsoft.com/office/powerpoint/2010/main" val="3498431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5"/>
            <a:ext cx="11587200" cy="288767"/>
          </a:xfrm>
        </p:spPr>
        <p:txBody>
          <a:bodyPr anchor="b">
            <a:noAutofit/>
          </a:bodyPr>
          <a:lstStyle>
            <a:lvl1pPr marL="0" indent="0">
              <a:buNone/>
              <a:defRPr sz="18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2"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40"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402"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401"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3" y="894379"/>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464866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42167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27720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8" name="Group 7">
            <a:extLst>
              <a:ext uri="{FF2B5EF4-FFF2-40B4-BE49-F238E27FC236}">
                <a16:creationId xmlns:a16="http://schemas.microsoft.com/office/drawing/2014/main" id="{380EB49C-62A5-2EB9-F9E3-E7B80F3D7C84}"/>
              </a:ext>
            </a:extLst>
          </p:cNvPr>
          <p:cNvGrpSpPr/>
          <p:nvPr userDrawn="1"/>
        </p:nvGrpSpPr>
        <p:grpSpPr>
          <a:xfrm>
            <a:off x="17185" y="6402896"/>
            <a:ext cx="1783497" cy="230832"/>
            <a:chOff x="17183" y="6402918"/>
            <a:chExt cx="1783497" cy="230833"/>
          </a:xfrm>
        </p:grpSpPr>
        <p:grpSp>
          <p:nvGrpSpPr>
            <p:cNvPr id="9" name="Graphic 14">
              <a:extLst>
                <a:ext uri="{FF2B5EF4-FFF2-40B4-BE49-F238E27FC236}">
                  <a16:creationId xmlns:a16="http://schemas.microsoft.com/office/drawing/2014/main" id="{F73657B4-724B-C666-4683-4190064E6080}"/>
                </a:ext>
              </a:extLst>
            </p:cNvPr>
            <p:cNvGrpSpPr/>
            <p:nvPr userDrawn="1"/>
          </p:nvGrpSpPr>
          <p:grpSpPr>
            <a:xfrm>
              <a:off x="302398" y="6478560"/>
              <a:ext cx="1498282" cy="101280"/>
              <a:chOff x="7116965" y="5198681"/>
              <a:chExt cx="1418939" cy="95916"/>
            </a:xfrm>
            <a:solidFill>
              <a:srgbClr val="FFFFFF"/>
            </a:solidFill>
          </p:grpSpPr>
          <p:grpSp>
            <p:nvGrpSpPr>
              <p:cNvPr id="11" name="Graphic 14">
                <a:extLst>
                  <a:ext uri="{FF2B5EF4-FFF2-40B4-BE49-F238E27FC236}">
                    <a16:creationId xmlns:a16="http://schemas.microsoft.com/office/drawing/2014/main" id="{D32038AB-C048-E6EB-E913-D3931DC54AFF}"/>
                  </a:ext>
                </a:extLst>
              </p:cNvPr>
              <p:cNvGrpSpPr/>
              <p:nvPr/>
            </p:nvGrpSpPr>
            <p:grpSpPr>
              <a:xfrm>
                <a:off x="7116965" y="5204587"/>
                <a:ext cx="305466" cy="68960"/>
                <a:chOff x="7116965" y="5204587"/>
                <a:chExt cx="305466" cy="68960"/>
              </a:xfrm>
              <a:grpFill/>
            </p:grpSpPr>
            <p:sp>
              <p:nvSpPr>
                <p:cNvPr id="39" name="Freeform: Shape 38">
                  <a:extLst>
                    <a:ext uri="{FF2B5EF4-FFF2-40B4-BE49-F238E27FC236}">
                      <a16:creationId xmlns:a16="http://schemas.microsoft.com/office/drawing/2014/main" id="{88EC2A75-7140-D2DB-EF0A-3577DFC1518A}"/>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40" name="Freeform: Shape 39">
                  <a:extLst>
                    <a:ext uri="{FF2B5EF4-FFF2-40B4-BE49-F238E27FC236}">
                      <a16:creationId xmlns:a16="http://schemas.microsoft.com/office/drawing/2014/main" id="{4AB65095-E654-3FF6-977C-F6CD8BFF101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41" name="Freeform: Shape 40">
                  <a:extLst>
                    <a:ext uri="{FF2B5EF4-FFF2-40B4-BE49-F238E27FC236}">
                      <a16:creationId xmlns:a16="http://schemas.microsoft.com/office/drawing/2014/main" id="{37D03A4D-34D8-3615-598C-0DCD65117778}"/>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42" name="Freeform: Shape 41">
                  <a:extLst>
                    <a:ext uri="{FF2B5EF4-FFF2-40B4-BE49-F238E27FC236}">
                      <a16:creationId xmlns:a16="http://schemas.microsoft.com/office/drawing/2014/main" id="{F788B976-1275-30D4-4A30-E0777F407906}"/>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43" name="Freeform: Shape 42">
                  <a:extLst>
                    <a:ext uri="{FF2B5EF4-FFF2-40B4-BE49-F238E27FC236}">
                      <a16:creationId xmlns:a16="http://schemas.microsoft.com/office/drawing/2014/main" id="{9CEF005F-898C-56F3-751E-F25CFB627CD4}"/>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sp>
            <p:nvSpPr>
              <p:cNvPr id="13" name="Freeform: Shape 12">
                <a:extLst>
                  <a:ext uri="{FF2B5EF4-FFF2-40B4-BE49-F238E27FC236}">
                    <a16:creationId xmlns:a16="http://schemas.microsoft.com/office/drawing/2014/main" id="{4D8D4334-7038-4454-4B62-8CD8D2D066C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nvGrpSpPr>
              <p:cNvPr id="14" name="Graphic 14">
                <a:extLst>
                  <a:ext uri="{FF2B5EF4-FFF2-40B4-BE49-F238E27FC236}">
                    <a16:creationId xmlns:a16="http://schemas.microsoft.com/office/drawing/2014/main" id="{A6529305-134F-376C-30B7-8029E87BF936}"/>
                  </a:ext>
                </a:extLst>
              </p:cNvPr>
              <p:cNvGrpSpPr/>
              <p:nvPr/>
            </p:nvGrpSpPr>
            <p:grpSpPr>
              <a:xfrm>
                <a:off x="7447578" y="5198681"/>
                <a:ext cx="270319" cy="73723"/>
                <a:chOff x="7447578" y="5198681"/>
                <a:chExt cx="270319" cy="73723"/>
              </a:xfrm>
              <a:grpFill/>
            </p:grpSpPr>
            <p:sp>
              <p:nvSpPr>
                <p:cNvPr id="36" name="Freeform: Shape 35">
                  <a:extLst>
                    <a:ext uri="{FF2B5EF4-FFF2-40B4-BE49-F238E27FC236}">
                      <a16:creationId xmlns:a16="http://schemas.microsoft.com/office/drawing/2014/main" id="{0ACF2694-8C4F-4A46-1A40-34628B3D5C3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7" name="Freeform: Shape 36">
                  <a:extLst>
                    <a:ext uri="{FF2B5EF4-FFF2-40B4-BE49-F238E27FC236}">
                      <a16:creationId xmlns:a16="http://schemas.microsoft.com/office/drawing/2014/main" id="{AF48095D-CAE9-72B0-1329-3050AB5BAA71}"/>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8" name="Freeform: Shape 37">
                  <a:extLst>
                    <a:ext uri="{FF2B5EF4-FFF2-40B4-BE49-F238E27FC236}">
                      <a16:creationId xmlns:a16="http://schemas.microsoft.com/office/drawing/2014/main" id="{F9D4B2F0-39D5-6A6B-9EF5-6E9D1F5EBF4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sp>
            <p:nvSpPr>
              <p:cNvPr id="15" name="Freeform: Shape 14">
                <a:extLst>
                  <a:ext uri="{FF2B5EF4-FFF2-40B4-BE49-F238E27FC236}">
                    <a16:creationId xmlns:a16="http://schemas.microsoft.com/office/drawing/2014/main" id="{B06A27B3-B18A-3D63-21DC-FF6F694E7810}"/>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nvGrpSpPr>
              <p:cNvPr id="16" name="Graphic 14">
                <a:extLst>
                  <a:ext uri="{FF2B5EF4-FFF2-40B4-BE49-F238E27FC236}">
                    <a16:creationId xmlns:a16="http://schemas.microsoft.com/office/drawing/2014/main" id="{F77883AC-BD1C-1B62-E58C-CECCEAE8ACE0}"/>
                  </a:ext>
                </a:extLst>
              </p:cNvPr>
              <p:cNvGrpSpPr/>
              <p:nvPr/>
            </p:nvGrpSpPr>
            <p:grpSpPr>
              <a:xfrm>
                <a:off x="7505300" y="5198681"/>
                <a:ext cx="578453" cy="73723"/>
                <a:chOff x="7505300" y="5198681"/>
                <a:chExt cx="578453" cy="73723"/>
              </a:xfrm>
              <a:grpFill/>
            </p:grpSpPr>
            <p:sp>
              <p:nvSpPr>
                <p:cNvPr id="28" name="Freeform: Shape 27">
                  <a:extLst>
                    <a:ext uri="{FF2B5EF4-FFF2-40B4-BE49-F238E27FC236}">
                      <a16:creationId xmlns:a16="http://schemas.microsoft.com/office/drawing/2014/main" id="{979567D4-C741-EC6A-A75E-EA45CCB4C570}"/>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9" name="Freeform: Shape 28">
                  <a:extLst>
                    <a:ext uri="{FF2B5EF4-FFF2-40B4-BE49-F238E27FC236}">
                      <a16:creationId xmlns:a16="http://schemas.microsoft.com/office/drawing/2014/main" id="{4BA96A77-FBBD-FBFB-8EDA-7323146F681D}"/>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0" name="Freeform: Shape 29">
                  <a:extLst>
                    <a:ext uri="{FF2B5EF4-FFF2-40B4-BE49-F238E27FC236}">
                      <a16:creationId xmlns:a16="http://schemas.microsoft.com/office/drawing/2014/main" id="{FD2AA8AB-DF72-7543-A04F-8A80A624F81B}"/>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1" name="Freeform: Shape 30">
                  <a:extLst>
                    <a:ext uri="{FF2B5EF4-FFF2-40B4-BE49-F238E27FC236}">
                      <a16:creationId xmlns:a16="http://schemas.microsoft.com/office/drawing/2014/main" id="{B99F65D9-4BC2-A027-7DB1-D21A35FB0A36}"/>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2" name="Freeform: Shape 31">
                  <a:extLst>
                    <a:ext uri="{FF2B5EF4-FFF2-40B4-BE49-F238E27FC236}">
                      <a16:creationId xmlns:a16="http://schemas.microsoft.com/office/drawing/2014/main" id="{F2C6E9CE-FCC9-EE4E-E083-A108358CA0FC}"/>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3" name="Freeform: Shape 32">
                  <a:extLst>
                    <a:ext uri="{FF2B5EF4-FFF2-40B4-BE49-F238E27FC236}">
                      <a16:creationId xmlns:a16="http://schemas.microsoft.com/office/drawing/2014/main" id="{F4491FBF-C7A2-6700-A06E-2896208E51A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4" name="Freeform: Shape 33">
                  <a:extLst>
                    <a:ext uri="{FF2B5EF4-FFF2-40B4-BE49-F238E27FC236}">
                      <a16:creationId xmlns:a16="http://schemas.microsoft.com/office/drawing/2014/main" id="{DF1F3DDA-93DB-9BC4-BC1C-42199EDAB9C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35" name="Freeform: Shape 34">
                  <a:extLst>
                    <a:ext uri="{FF2B5EF4-FFF2-40B4-BE49-F238E27FC236}">
                      <a16:creationId xmlns:a16="http://schemas.microsoft.com/office/drawing/2014/main" id="{E0552D72-970F-90D9-F077-9B67110FBD27}"/>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sp>
            <p:nvSpPr>
              <p:cNvPr id="17" name="Freeform: Shape 16">
                <a:extLst>
                  <a:ext uri="{FF2B5EF4-FFF2-40B4-BE49-F238E27FC236}">
                    <a16:creationId xmlns:a16="http://schemas.microsoft.com/office/drawing/2014/main" id="{F9A92385-30C3-0764-E7B3-6B4ECC3DAA6D}"/>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nvGrpSpPr>
              <p:cNvPr id="18" name="Graphic 14">
                <a:extLst>
                  <a:ext uri="{FF2B5EF4-FFF2-40B4-BE49-F238E27FC236}">
                    <a16:creationId xmlns:a16="http://schemas.microsoft.com/office/drawing/2014/main" id="{276BCA9C-1162-69F7-A13F-7E6F9C37DAFD}"/>
                  </a:ext>
                </a:extLst>
              </p:cNvPr>
              <p:cNvGrpSpPr/>
              <p:nvPr/>
            </p:nvGrpSpPr>
            <p:grpSpPr>
              <a:xfrm>
                <a:off x="7905540" y="5220017"/>
                <a:ext cx="352043" cy="52387"/>
                <a:chOff x="7905540" y="5220017"/>
                <a:chExt cx="352043" cy="52387"/>
              </a:xfrm>
              <a:grpFill/>
            </p:grpSpPr>
            <p:sp>
              <p:nvSpPr>
                <p:cNvPr id="26" name="Freeform: Shape 25">
                  <a:extLst>
                    <a:ext uri="{FF2B5EF4-FFF2-40B4-BE49-F238E27FC236}">
                      <a16:creationId xmlns:a16="http://schemas.microsoft.com/office/drawing/2014/main" id="{8DCF55F3-9C33-DC79-D2F4-07631B1D2FA1}"/>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7" name="Freeform: Shape 26">
                  <a:extLst>
                    <a:ext uri="{FF2B5EF4-FFF2-40B4-BE49-F238E27FC236}">
                      <a16:creationId xmlns:a16="http://schemas.microsoft.com/office/drawing/2014/main" id="{77F671AD-2F06-A800-FBB5-D7977566A8B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grpSp>
            <p:nvGrpSpPr>
              <p:cNvPr id="19" name="Graphic 14">
                <a:extLst>
                  <a:ext uri="{FF2B5EF4-FFF2-40B4-BE49-F238E27FC236}">
                    <a16:creationId xmlns:a16="http://schemas.microsoft.com/office/drawing/2014/main" id="{5AAFDB80-7569-29D4-6C71-6D7F58FDB54C}"/>
                  </a:ext>
                </a:extLst>
              </p:cNvPr>
              <p:cNvGrpSpPr/>
              <p:nvPr/>
            </p:nvGrpSpPr>
            <p:grpSpPr>
              <a:xfrm>
                <a:off x="8280920" y="5223256"/>
                <a:ext cx="254984" cy="71342"/>
                <a:chOff x="8280920" y="5223256"/>
                <a:chExt cx="254984" cy="71342"/>
              </a:xfrm>
              <a:grpFill/>
            </p:grpSpPr>
            <p:sp>
              <p:nvSpPr>
                <p:cNvPr id="20" name="Freeform: Shape 19">
                  <a:extLst>
                    <a:ext uri="{FF2B5EF4-FFF2-40B4-BE49-F238E27FC236}">
                      <a16:creationId xmlns:a16="http://schemas.microsoft.com/office/drawing/2014/main" id="{641FAE0B-2915-C457-8AE8-D10F76FB453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1" name="Freeform: Shape 20">
                  <a:extLst>
                    <a:ext uri="{FF2B5EF4-FFF2-40B4-BE49-F238E27FC236}">
                      <a16:creationId xmlns:a16="http://schemas.microsoft.com/office/drawing/2014/main" id="{9EFD44F8-0292-6545-A420-676A4E9108B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2" name="Freeform: Shape 21">
                  <a:extLst>
                    <a:ext uri="{FF2B5EF4-FFF2-40B4-BE49-F238E27FC236}">
                      <a16:creationId xmlns:a16="http://schemas.microsoft.com/office/drawing/2014/main" id="{FBFC34E8-023E-ED19-1712-4F856A60D69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3" name="Freeform: Shape 22">
                  <a:extLst>
                    <a:ext uri="{FF2B5EF4-FFF2-40B4-BE49-F238E27FC236}">
                      <a16:creationId xmlns:a16="http://schemas.microsoft.com/office/drawing/2014/main" id="{ED01CD35-A1F8-145E-8508-EE6BBDE125D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4" name="Freeform: Shape 23">
                  <a:extLst>
                    <a:ext uri="{FF2B5EF4-FFF2-40B4-BE49-F238E27FC236}">
                      <a16:creationId xmlns:a16="http://schemas.microsoft.com/office/drawing/2014/main" id="{42177E98-2B1E-3DF3-D67C-7E1B2E82CBF4}"/>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25" name="Freeform: Shape 24">
                  <a:extLst>
                    <a:ext uri="{FF2B5EF4-FFF2-40B4-BE49-F238E27FC236}">
                      <a16:creationId xmlns:a16="http://schemas.microsoft.com/office/drawing/2014/main" id="{635511EE-EC00-FA83-DE4A-2D334F600A4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grpSp>
        <p:sp>
          <p:nvSpPr>
            <p:cNvPr id="10" name="TextBox 9">
              <a:extLst>
                <a:ext uri="{FF2B5EF4-FFF2-40B4-BE49-F238E27FC236}">
                  <a16:creationId xmlns:a16="http://schemas.microsoft.com/office/drawing/2014/main" id="{89153BA4-E714-74C2-E696-02142025DC5D}"/>
                </a:ext>
              </a:extLst>
            </p:cNvPr>
            <p:cNvSpPr txBox="1"/>
            <p:nvPr userDrawn="1"/>
          </p:nvSpPr>
          <p:spPr>
            <a:xfrm>
              <a:off x="17183" y="6402918"/>
              <a:ext cx="613515" cy="230833"/>
            </a:xfrm>
            <a:prstGeom prst="rect">
              <a:avLst/>
            </a:prstGeom>
            <a:solidFill>
              <a:srgbClr val="44B4A1"/>
            </a:solidFill>
          </p:spPr>
          <p:txBody>
            <a:bodyPr wrap="square" rtlCol="0">
              <a:spAutoFit/>
            </a:bodyPr>
            <a:lstStyle/>
            <a:p>
              <a:pPr algn="r" defTabSz="1219170">
                <a:defRPr/>
              </a:pPr>
              <a:r>
                <a:rPr lang="en-GB" sz="900">
                  <a:solidFill>
                    <a:prstClr val="white"/>
                  </a:solidFill>
                  <a:latin typeface="DM Sans"/>
                </a:rPr>
                <a:t>©</a:t>
              </a:r>
              <a:r>
                <a:rPr lang="en-GB" sz="700">
                  <a:solidFill>
                    <a:prstClr val="white"/>
                  </a:solidFill>
                  <a:latin typeface="DM Sans"/>
                </a:rPr>
                <a:t> 2026</a:t>
              </a:r>
            </a:p>
          </p:txBody>
        </p:sp>
      </p:grpSp>
    </p:spTree>
    <p:extLst>
      <p:ext uri="{BB962C8B-B14F-4D97-AF65-F5344CB8AC3E}">
        <p14:creationId xmlns:p14="http://schemas.microsoft.com/office/powerpoint/2010/main" val="914234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rgbClr val="44B4A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a:br>
            <a:br>
              <a:rPr lang="en-US"/>
            </a:br>
            <a:br>
              <a:rPr lang="en-US"/>
            </a:br>
            <a:br>
              <a:rPr lang="en-US"/>
            </a:br>
            <a:br>
              <a:rPr lang="en-US"/>
            </a:br>
            <a:br>
              <a:rPr lang="en-US"/>
            </a:br>
            <a:br>
              <a:rPr lang="en-US"/>
            </a:br>
            <a:r>
              <a:rPr lang="en-US"/>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a:t>INGREDIENT</a:t>
            </a:r>
            <a:endParaRPr lang="en-GB"/>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pitchFamily="2" charset="77"/>
              </a:defRPr>
            </a:lvl1pPr>
            <a:lvl2pPr>
              <a:defRPr sz="2000"/>
            </a:lvl2pPr>
            <a:lvl3pPr>
              <a:defRPr sz="2000"/>
            </a:lvl3pPr>
            <a:lvl4pPr>
              <a:defRPr sz="2000"/>
            </a:lvl4pPr>
            <a:lvl5pPr>
              <a:defRPr sz="2000"/>
            </a:lvl5pPr>
          </a:lstStyle>
          <a:p>
            <a:pPr lvl="0"/>
            <a:r>
              <a:rPr lang="en-US"/>
              <a:t>Ingredient</a:t>
            </a:r>
            <a:br>
              <a:rPr lang="en-US"/>
            </a:br>
            <a:r>
              <a:rPr lang="en-US"/>
              <a:t>headline here</a:t>
            </a:r>
          </a:p>
        </p:txBody>
      </p:sp>
      <p:pic>
        <p:nvPicPr>
          <p:cNvPr id="31" name="Picture 30">
            <a:extLst>
              <a:ext uri="{FF2B5EF4-FFF2-40B4-BE49-F238E27FC236}">
                <a16:creationId xmlns:a16="http://schemas.microsoft.com/office/drawing/2014/main" id="{1FD9B93F-ED9D-9567-A546-7E7EED1AE8EE}"/>
              </a:ext>
            </a:extLst>
          </p:cNvPr>
          <p:cNvPicPr>
            <a:picLocks noChangeAspect="1"/>
          </p:cNvPicPr>
          <p:nvPr userDrawn="1"/>
        </p:nvPicPr>
        <p:blipFill>
          <a:blip r:embed="rId2"/>
          <a:stretch>
            <a:fillRect/>
          </a:stretch>
        </p:blipFill>
        <p:spPr>
          <a:xfrm>
            <a:off x="302399" y="6439337"/>
            <a:ext cx="2170925" cy="146426"/>
          </a:xfrm>
          <a:prstGeom prst="rect">
            <a:avLst/>
          </a:prstGeom>
        </p:spPr>
      </p:pic>
    </p:spTree>
    <p:extLst>
      <p:ext uri="{BB962C8B-B14F-4D97-AF65-F5344CB8AC3E}">
        <p14:creationId xmlns:p14="http://schemas.microsoft.com/office/powerpoint/2010/main" val="12626337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8" r:id="rId2"/>
    <p:sldLayoutId id="2147483683" r:id="rId3"/>
    <p:sldLayoutId id="2147483712" r:id="rId4"/>
    <p:sldLayoutId id="2147483672" r:id="rId5"/>
    <p:sldLayoutId id="2147483674" r:id="rId6"/>
    <p:sldLayoutId id="2147483680" r:id="rId7"/>
    <p:sldLayoutId id="2147484123" r:id="rId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4"/>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9" y="1342804"/>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2" y="6450810"/>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532940"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8" y="1006198"/>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619205584"/>
      </p:ext>
    </p:extLst>
  </p:cSld>
  <p:clrMap bg1="lt1" tx1="dk1" bg2="lt2" tx2="dk2" accent1="accent1" accent2="accent2" accent3="accent3" accent4="accent4" accent5="accent5" accent6="accent6" hlink="hlink" folHlink="folHlink"/>
  <p:sldLayoutIdLst>
    <p:sldLayoutId id="2147483747" r:id="rId1"/>
    <p:sldLayoutId id="2147483796" r:id="rId2"/>
  </p:sldLayoutIdLst>
  <p:hf hdr="0"/>
  <p:txStyles>
    <p:titleStyle>
      <a:lvl1pPr algn="l" defTabSz="914377"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buFont typeface="Arial" panose="020B0604020202020204" pitchFamily="34" charset="0"/>
        <a:buNone/>
        <a:defRPr sz="2851" kern="0" spc="0" baseline="0">
          <a:solidFill>
            <a:schemeClr val="tx1"/>
          </a:solidFill>
          <a:latin typeface="+mn-lt"/>
          <a:ea typeface="+mn-ea"/>
          <a:cs typeface="+mn-cs"/>
        </a:defRPr>
      </a:lvl1pPr>
      <a:lvl2pPr marL="361942" indent="-361942" algn="l" defTabSz="914377"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1" kern="1200">
          <a:solidFill>
            <a:schemeClr val="tx1"/>
          </a:solidFill>
          <a:latin typeface="+mn-lt"/>
          <a:ea typeface="+mn-ea"/>
          <a:cs typeface="+mn-cs"/>
        </a:defRPr>
      </a:lvl2pPr>
      <a:lvl3pPr marL="806431" indent="-355591" algn="l" defTabSz="914377"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1" kern="1200">
          <a:solidFill>
            <a:schemeClr val="tx1"/>
          </a:solidFill>
          <a:latin typeface="+mn-lt"/>
          <a:ea typeface="+mn-ea"/>
          <a:cs typeface="+mn-cs"/>
        </a:defRPr>
      </a:lvl3pPr>
      <a:lvl4pPr marL="1257269" indent="-361942" algn="l" defTabSz="914377" rtl="0" eaLnBrk="1" latinLnBrk="0" hangingPunct="1">
        <a:lnSpc>
          <a:spcPct val="90000"/>
        </a:lnSpc>
        <a:spcBef>
          <a:spcPts val="500"/>
        </a:spcBef>
        <a:buClr>
          <a:srgbClr val="89C7E8"/>
        </a:buClr>
        <a:buSzPct val="90000"/>
        <a:buFont typeface="Wingdings" panose="05000000000000000000" pitchFamily="2" charset="2"/>
        <a:buChar char="l"/>
        <a:defRPr sz="2851" kern="1200">
          <a:solidFill>
            <a:schemeClr val="tx1"/>
          </a:solidFill>
          <a:latin typeface="+mn-lt"/>
          <a:ea typeface="+mn-ea"/>
          <a:cs typeface="+mn-cs"/>
        </a:defRPr>
      </a:lvl4pPr>
      <a:lvl5pPr marL="0" indent="0" algn="l" defTabSz="914377"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63" indent="0" algn="l" defTabSz="914377"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28" indent="0" algn="l" defTabSz="914377"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252" indent="-285744" algn="l" defTabSz="914377"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5">
          <p15:clr>
            <a:srgbClr val="F26B43"/>
          </p15:clr>
        </p15:guide>
        <p15:guide id="4" pos="2411">
          <p15:clr>
            <a:srgbClr val="F26B43"/>
          </p15:clr>
        </p15:guide>
        <p15:guide id="5" pos="7491">
          <p15:clr>
            <a:srgbClr val="F26B43"/>
          </p15:clr>
        </p15:guide>
        <p15:guide id="6" pos="3059">
          <p15:clr>
            <a:srgbClr val="F26B43"/>
          </p15:clr>
        </p15:guide>
        <p15:guide id="7" pos="6835">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3">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7">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080853643"/>
      </p:ext>
    </p:extLst>
  </p:cSld>
  <p:clrMap bg1="lt1" tx1="dk1" bg2="lt2" tx2="dk2" accent1="accent1" accent2="accent2" accent3="accent3" accent4="accent4" accent5="accent5" accent6="accent6" hlink="hlink" folHlink="folHlink"/>
  <p:sldLayoutIdLst>
    <p:sldLayoutId id="2147484124" r:id="rId1"/>
    <p:sldLayoutId id="2147484109" r:id="rId2"/>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bg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140514233"/>
      </p:ext>
    </p:extLst>
  </p:cSld>
  <p:clrMap bg1="lt1" tx1="dk1" bg2="lt2" tx2="dk2" accent1="accent1" accent2="accent2" accent3="accent3" accent4="accent4" accent5="accent5" accent6="accent6" hlink="hlink" folHlink="folHlink"/>
  <p:sldLayoutIdLst>
    <p:sldLayoutId id="2147484117"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chart" Target="../charts/chart2.xml"/><Relationship Id="rId5" Type="http://schemas.openxmlformats.org/officeDocument/2006/relationships/image" Target="../media/image14.sv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jpeg"/><Relationship Id="rId7"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3.jpeg"/><Relationship Id="rId5" Type="http://schemas.openxmlformats.org/officeDocument/2006/relationships/image" Target="../media/image32.png"/><Relationship Id="rId10" Type="http://schemas.openxmlformats.org/officeDocument/2006/relationships/chart" Target="../charts/chart4.xml"/><Relationship Id="rId4" Type="http://schemas.openxmlformats.org/officeDocument/2006/relationships/image" Target="../media/image31.png"/><Relationship Id="rId9" Type="http://schemas.openxmlformats.org/officeDocument/2006/relationships/image" Target="../media/image35.sv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7.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7.png"/><Relationship Id="rId4" Type="http://schemas.openxmlformats.org/officeDocument/2006/relationships/image" Target="../media/image56.jpe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8.sv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68.svg"/><Relationship Id="rId4" Type="http://schemas.openxmlformats.org/officeDocument/2006/relationships/image" Target="../media/image67.svg"/></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image" Target="../media/image66.svg"/><Relationship Id="rId7" Type="http://schemas.openxmlformats.org/officeDocument/2006/relationships/image" Target="../media/image77.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68.svg"/><Relationship Id="rId4" Type="http://schemas.openxmlformats.org/officeDocument/2006/relationships/image" Target="../media/image67.sv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svg"/><Relationship Id="rId2" Type="http://schemas.openxmlformats.org/officeDocument/2006/relationships/image" Target="../media/image86.png"/><Relationship Id="rId1" Type="http://schemas.openxmlformats.org/officeDocument/2006/relationships/slideLayout" Target="../slideLayouts/slideLayout4.xml"/><Relationship Id="rId6" Type="http://schemas.openxmlformats.org/officeDocument/2006/relationships/image" Target="../media/image90.svg"/><Relationship Id="rId5" Type="http://schemas.openxmlformats.org/officeDocument/2006/relationships/image" Target="../media/image89.png"/><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842FC9-A38B-2D81-BFA8-B7442ADA7431}"/>
              </a:ext>
            </a:extLst>
          </p:cNvPr>
          <p:cNvPicPr>
            <a:picLocks noChangeAspect="1"/>
          </p:cNvPicPr>
          <p:nvPr/>
        </p:nvPicPr>
        <p:blipFill>
          <a:blip r:embed="rId2"/>
          <a:stretch>
            <a:fillRect/>
          </a:stretch>
        </p:blipFill>
        <p:spPr>
          <a:xfrm>
            <a:off x="-1" y="-1"/>
            <a:ext cx="12192001" cy="6858001"/>
          </a:xfrm>
          <a:prstGeom prst="rect">
            <a:avLst/>
          </a:prstGeom>
        </p:spPr>
      </p:pic>
      <p:sp>
        <p:nvSpPr>
          <p:cNvPr id="5" name="TextBox 4">
            <a:extLst>
              <a:ext uri="{FF2B5EF4-FFF2-40B4-BE49-F238E27FC236}">
                <a16:creationId xmlns:a16="http://schemas.microsoft.com/office/drawing/2014/main" id="{4ABFB3C2-0B37-F3E1-63FB-9BB2159FEA66}"/>
              </a:ext>
            </a:extLst>
          </p:cNvPr>
          <p:cNvSpPr txBox="1"/>
          <p:nvPr/>
        </p:nvSpPr>
        <p:spPr>
          <a:xfrm>
            <a:off x="198228" y="6043972"/>
            <a:ext cx="1383684" cy="261610"/>
          </a:xfrm>
          <a:prstGeom prst="rect">
            <a:avLst/>
          </a:prstGeom>
          <a:noFill/>
        </p:spPr>
        <p:txBody>
          <a:bodyPr wrap="square" rtlCol="0">
            <a:spAutoFit/>
          </a:bodyPr>
          <a:lstStyle/>
          <a:p>
            <a:r>
              <a:rPr lang="en-US" sz="1100" dirty="0">
                <a:solidFill>
                  <a:schemeClr val="bg1"/>
                </a:solidFill>
              </a:rPr>
              <a:t>September 2026</a:t>
            </a:r>
            <a:endParaRPr lang="en-CH" sz="1100" dirty="0">
              <a:solidFill>
                <a:schemeClr val="bg1"/>
              </a:solidFill>
            </a:endParaRPr>
          </a:p>
        </p:txBody>
      </p:sp>
    </p:spTree>
    <p:extLst>
      <p:ext uri="{BB962C8B-B14F-4D97-AF65-F5344CB8AC3E}">
        <p14:creationId xmlns:p14="http://schemas.microsoft.com/office/powerpoint/2010/main" val="3961885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0" y="302400"/>
            <a:ext cx="6414085" cy="942738"/>
          </a:xfrm>
        </p:spPr>
        <p:txBody>
          <a:bodyPr/>
          <a:lstStyle/>
          <a:p>
            <a:r>
              <a:rPr lang="en-GB"/>
              <a:t>No ingredient has taken the world of skincare by storm quite like hyaluronic acid has in recent years. </a:t>
            </a:r>
            <a:endParaRPr lang="en-NL"/>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 Placeholder 2">
            <a:extLst>
              <a:ext uri="{FF2B5EF4-FFF2-40B4-BE49-F238E27FC236}">
                <a16:creationId xmlns:a16="http://schemas.microsoft.com/office/drawing/2014/main" id="{0C415144-14E8-4EB4-65D3-BFD6E5C753BB}"/>
              </a:ext>
            </a:extLst>
          </p:cNvPr>
          <p:cNvSpPr txBox="1">
            <a:spLocks/>
          </p:cNvSpPr>
          <p:nvPr/>
        </p:nvSpPr>
        <p:spPr>
          <a:xfrm>
            <a:off x="302401" y="1340453"/>
            <a:ext cx="4608330" cy="4024694"/>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Skincare's Most Popular Ingredient                                                 </a:t>
            </a:r>
            <a:r>
              <a:rPr kumimoji="0" lang="en-US" sz="1600" b="0" i="0" u="none" strike="noStrike" kern="1200" cap="none" spc="0" normalizeH="0" baseline="0" noProof="0">
                <a:ln>
                  <a:noFill/>
                </a:ln>
                <a:solidFill>
                  <a:prstClr val="black"/>
                </a:solidFill>
                <a:effectLst/>
                <a:uLnTx/>
                <a:uFillTx/>
                <a:latin typeface="DM Sans"/>
                <a:ea typeface="+mn-ea"/>
                <a:cs typeface="+mn-cs"/>
              </a:rPr>
              <a:t>Vogue</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The ingredient you're seeing everywhere</a:t>
            </a:r>
            <a:br>
              <a:rPr kumimoji="0" lang="en-US" sz="1600" b="0" i="0" u="none" strike="noStrike" kern="1200" cap="none" spc="0" normalizeH="0" baseline="0" noProof="0">
                <a:ln>
                  <a:noFill/>
                </a:ln>
                <a:solidFill>
                  <a:prstClr val="black"/>
                </a:solidFill>
                <a:effectLst/>
                <a:uLnTx/>
                <a:uFillTx/>
                <a:latin typeface="DM Sans"/>
                <a:ea typeface="+mn-ea"/>
                <a:cs typeface="+mn-cs"/>
              </a:rPr>
            </a:br>
            <a:r>
              <a:rPr kumimoji="0" lang="en-US" sz="1600" b="0" i="0" u="none" strike="noStrike" kern="1200" cap="none" spc="0" normalizeH="0" baseline="0" noProof="0">
                <a:ln>
                  <a:noFill/>
                </a:ln>
                <a:solidFill>
                  <a:prstClr val="black"/>
                </a:solidFill>
                <a:effectLst/>
                <a:uLnTx/>
                <a:uFillTx/>
                <a:latin typeface="DM Sans"/>
                <a:ea typeface="+mn-ea"/>
                <a:cs typeface="+mn-cs"/>
              </a:rPr>
              <a:t>Harpers Bazaar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The secret to bouncy, fresh, healthy-looking skin </a:t>
            </a:r>
            <a:br>
              <a:rPr kumimoji="0" lang="en-US" sz="1600" b="1" i="0" u="none" strike="noStrike" kern="1200" cap="none" spc="0" normalizeH="0" baseline="0" noProof="0">
                <a:ln>
                  <a:noFill/>
                </a:ln>
                <a:solidFill>
                  <a:prstClr val="black"/>
                </a:solidFill>
                <a:effectLst/>
                <a:uLnTx/>
                <a:uFillTx/>
                <a:latin typeface="DM Sans"/>
                <a:ea typeface="+mn-ea"/>
                <a:cs typeface="+mn-cs"/>
              </a:rPr>
            </a:br>
            <a:r>
              <a:rPr kumimoji="0" lang="en-US" sz="1600" b="0" i="0" u="none" strike="noStrike" kern="1200" cap="none" spc="0" normalizeH="0" baseline="0" noProof="0">
                <a:ln>
                  <a:noFill/>
                </a:ln>
                <a:solidFill>
                  <a:prstClr val="black"/>
                </a:solidFill>
                <a:effectLst/>
                <a:uLnTx/>
                <a:uFillTx/>
                <a:latin typeface="DM Sans"/>
                <a:ea typeface="+mn-ea"/>
                <a:cs typeface="+mn-cs"/>
              </a:rPr>
              <a:t>Glamour magazine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Hyaluronic acid holds the key to smooth, flawless and hydrated skin</a:t>
            </a:r>
            <a:br>
              <a:rPr kumimoji="0" lang="en-US" sz="1600" b="0" i="0" u="none" strike="noStrike" kern="1200" cap="none" spc="0" normalizeH="0" baseline="0" noProof="0">
                <a:ln>
                  <a:noFill/>
                </a:ln>
                <a:solidFill>
                  <a:prstClr val="black"/>
                </a:solidFill>
                <a:effectLst/>
                <a:uLnTx/>
                <a:uFillTx/>
                <a:latin typeface="DM Sans"/>
                <a:ea typeface="+mn-ea"/>
                <a:cs typeface="+mn-cs"/>
              </a:rPr>
            </a:br>
            <a:r>
              <a:rPr kumimoji="0" lang="en-US" sz="1600" b="0" i="0" u="none" strike="noStrike" kern="1200" cap="none" spc="0" normalizeH="0" baseline="0" noProof="0">
                <a:ln>
                  <a:noFill/>
                </a:ln>
                <a:solidFill>
                  <a:prstClr val="black"/>
                </a:solidFill>
                <a:effectLst/>
                <a:uLnTx/>
                <a:uFillTx/>
                <a:latin typeface="DM Sans"/>
                <a:ea typeface="+mn-ea"/>
                <a:cs typeface="+mn-cs"/>
              </a:rPr>
              <a:t>Elle magazine </a:t>
            </a: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B2BF00"/>
              </a:buClr>
              <a:buSzPct val="90000"/>
              <a:buFont typeface="Wingdings" panose="05000000000000000000" pitchFamily="2" charset="2"/>
              <a:buChar char=""/>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Hyaluronic Acid</a:t>
            </a:r>
            <a:r>
              <a:rPr kumimoji="0" lang="en-US" sz="1600" b="0" i="0" u="none" strike="noStrike" kern="1200" cap="none" spc="0" normalizeH="0" baseline="0" noProof="0">
                <a:ln>
                  <a:noFill/>
                </a:ln>
                <a:solidFill>
                  <a:prstClr val="black"/>
                </a:solidFill>
                <a:effectLst/>
                <a:uLnTx/>
                <a:uFillTx/>
                <a:latin typeface="DM Sans"/>
                <a:ea typeface="+mn-ea"/>
                <a:cs typeface="+mn-cs"/>
              </a:rPr>
              <a:t>, </a:t>
            </a:r>
            <a:r>
              <a:rPr kumimoji="0" lang="en-US" sz="1600" b="1" i="0" u="none" strike="noStrike" kern="1200" cap="none" spc="0" normalizeH="0" baseline="0" noProof="0">
                <a:ln>
                  <a:noFill/>
                </a:ln>
                <a:solidFill>
                  <a:prstClr val="black"/>
                </a:solidFill>
                <a:effectLst/>
                <a:uLnTx/>
                <a:uFillTx/>
                <a:latin typeface="DM Sans"/>
                <a:ea typeface="+mn-ea"/>
                <a:cs typeface="+mn-cs"/>
              </a:rPr>
              <a:t>was the most searched skincare ingredient                                                              </a:t>
            </a:r>
            <a:r>
              <a:rPr kumimoji="0" lang="en-US" sz="1600" b="0" i="0" u="none" strike="noStrike" kern="1200" cap="none" spc="0" normalizeH="0" baseline="0" noProof="0">
                <a:ln>
                  <a:noFill/>
                </a:ln>
                <a:solidFill>
                  <a:prstClr val="black"/>
                </a:solidFill>
                <a:effectLst/>
                <a:uLnTx/>
                <a:uFillTx/>
                <a:latin typeface="DM Sans"/>
                <a:ea typeface="+mn-ea"/>
                <a:cs typeface="+mn-cs"/>
              </a:rPr>
              <a:t>google.com in 2024</a:t>
            </a:r>
          </a:p>
        </p:txBody>
      </p:sp>
      <p:pic>
        <p:nvPicPr>
          <p:cNvPr id="12" name="Picture 11">
            <a:extLst>
              <a:ext uri="{FF2B5EF4-FFF2-40B4-BE49-F238E27FC236}">
                <a16:creationId xmlns:a16="http://schemas.microsoft.com/office/drawing/2014/main" id="{D635D52B-D881-4D6F-EF3F-EACC8391A68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033798" y="2263922"/>
            <a:ext cx="953492" cy="239616"/>
          </a:xfrm>
          <a:prstGeom prst="rect">
            <a:avLst/>
          </a:prstGeom>
        </p:spPr>
      </p:pic>
      <p:pic>
        <p:nvPicPr>
          <p:cNvPr id="13" name="Picture 12" descr="A close up of a logo&#10;&#10;Description automatically generated">
            <a:extLst>
              <a:ext uri="{FF2B5EF4-FFF2-40B4-BE49-F238E27FC236}">
                <a16:creationId xmlns:a16="http://schemas.microsoft.com/office/drawing/2014/main" id="{BFA1A0F9-D26C-6893-2FE0-2C1398AF64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30460" y="4244542"/>
            <a:ext cx="599300" cy="240470"/>
          </a:xfrm>
          <a:prstGeom prst="rect">
            <a:avLst/>
          </a:prstGeom>
        </p:spPr>
      </p:pic>
      <p:pic>
        <p:nvPicPr>
          <p:cNvPr id="14" name="Picture 13" descr="A close up of a logo&#10;&#10;Description automatically generated">
            <a:extLst>
              <a:ext uri="{FF2B5EF4-FFF2-40B4-BE49-F238E27FC236}">
                <a16:creationId xmlns:a16="http://schemas.microsoft.com/office/drawing/2014/main" id="{16607C04-A73B-52E7-1897-02772B732D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3439" y="3161983"/>
            <a:ext cx="942218" cy="223475"/>
          </a:xfrm>
          <a:prstGeom prst="rect">
            <a:avLst/>
          </a:prstGeom>
        </p:spPr>
      </p:pic>
      <p:pic>
        <p:nvPicPr>
          <p:cNvPr id="17" name="Picture Placeholder 16" descr="A person with red lipstick smiling&#10;&#10;Description automatically generated">
            <a:extLst>
              <a:ext uri="{FF2B5EF4-FFF2-40B4-BE49-F238E27FC236}">
                <a16:creationId xmlns:a16="http://schemas.microsoft.com/office/drawing/2014/main" id="{2AF89857-6758-6419-991F-26279C9BD764}"/>
              </a:ext>
            </a:extLst>
          </p:cNvPr>
          <p:cNvPicPr>
            <a:picLocks noGrp="1" noChangeAspect="1"/>
          </p:cNvPicPr>
          <p:nvPr>
            <p:ph type="pic" sz="quarter" idx="21"/>
          </p:nvPr>
        </p:nvPicPr>
        <p:blipFill>
          <a:blip r:embed="rId5" cstate="print">
            <a:extLst>
              <a:ext uri="{28A0092B-C50C-407E-A947-70E740481C1C}">
                <a14:useLocalDpi xmlns:a14="http://schemas.microsoft.com/office/drawing/2010/main"/>
              </a:ext>
            </a:extLst>
          </a:blip>
          <a:srcRect/>
          <a:stretch>
            <a:fillRect/>
          </a:stretch>
        </p:blipFill>
        <p:spPr>
          <a:xfrm>
            <a:off x="7010401" y="2"/>
            <a:ext cx="5181600" cy="6857998"/>
          </a:xfrm>
        </p:spPr>
      </p:pic>
      <p:pic>
        <p:nvPicPr>
          <p:cNvPr id="7" name="Picture 6">
            <a:extLst>
              <a:ext uri="{FF2B5EF4-FFF2-40B4-BE49-F238E27FC236}">
                <a16:creationId xmlns:a16="http://schemas.microsoft.com/office/drawing/2014/main" id="{F07DE88F-5C73-59D8-9B87-5FDA9B7EAF0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99565" y="1404336"/>
            <a:ext cx="1139807" cy="240119"/>
          </a:xfrm>
          <a:prstGeom prst="rect">
            <a:avLst/>
          </a:prstGeom>
        </p:spPr>
      </p:pic>
      <p:pic>
        <p:nvPicPr>
          <p:cNvPr id="4" name="Picture 3">
            <a:extLst>
              <a:ext uri="{FF2B5EF4-FFF2-40B4-BE49-F238E27FC236}">
                <a16:creationId xmlns:a16="http://schemas.microsoft.com/office/drawing/2014/main" id="{EBEB8DA5-AD9F-B5C9-F04C-E18C083D861B}"/>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910731" y="5168939"/>
            <a:ext cx="1264942" cy="759033"/>
          </a:xfrm>
          <a:prstGeom prst="rect">
            <a:avLst/>
          </a:prstGeom>
        </p:spPr>
      </p:pic>
    </p:spTree>
    <p:extLst>
      <p:ext uri="{BB962C8B-B14F-4D97-AF65-F5344CB8AC3E}">
        <p14:creationId xmlns:p14="http://schemas.microsoft.com/office/powerpoint/2010/main" val="224738257"/>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400"/>
            <a:ext cx="5601056" cy="435618"/>
          </a:xfrm>
        </p:spPr>
        <p:txBody>
          <a:bodyPr/>
          <a:lstStyle/>
          <a:p>
            <a:r>
              <a:rPr lang="en-GB"/>
              <a:t>The hype on hyaluronic acid</a:t>
            </a:r>
            <a:endParaRPr lang="en-NL"/>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4" name="Picture Placeholder 13" descr="A person applying cream on her face&#10;&#10;Description automatically generated">
            <a:extLst>
              <a:ext uri="{FF2B5EF4-FFF2-40B4-BE49-F238E27FC236}">
                <a16:creationId xmlns:a16="http://schemas.microsoft.com/office/drawing/2014/main" id="{1E857AF6-C2C8-3E0B-02E0-DF967539157B}"/>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a:xfrm>
            <a:off x="6288088" y="0"/>
            <a:ext cx="5903912" cy="6858000"/>
          </a:xfrm>
        </p:spPr>
      </p:pic>
      <p:sp>
        <p:nvSpPr>
          <p:cNvPr id="9" name="Text Placeholder 8">
            <a:extLst>
              <a:ext uri="{FF2B5EF4-FFF2-40B4-BE49-F238E27FC236}">
                <a16:creationId xmlns:a16="http://schemas.microsoft.com/office/drawing/2014/main" id="{BEB22639-21EA-F230-952F-994028D55FA2}"/>
              </a:ext>
            </a:extLst>
          </p:cNvPr>
          <p:cNvSpPr>
            <a:spLocks noGrp="1"/>
          </p:cNvSpPr>
          <p:nvPr>
            <p:ph type="body" sz="quarter" idx="25"/>
          </p:nvPr>
        </p:nvSpPr>
        <p:spPr/>
        <p:txBody>
          <a:bodyPr/>
          <a:lstStyle/>
          <a:p>
            <a:r>
              <a:rPr kumimoji="0" lang="en-GB" sz="800" b="0" u="none" strike="noStrike" kern="1200" cap="none" spc="0" normalizeH="0" baseline="0" noProof="0">
                <a:ln>
                  <a:noFill/>
                </a:ln>
                <a:effectLst/>
                <a:uLnTx/>
                <a:uFillTx/>
                <a:latin typeface="Fira Sans" panose="020B0503050000020004" pitchFamily="34" charset="0"/>
                <a:ea typeface="+mn-ea"/>
                <a:cs typeface="+mn-cs"/>
              </a:rPr>
              <a:t>Source: Mintel 2025 </a:t>
            </a:r>
          </a:p>
          <a:p>
            <a:endParaRPr lang="en-NL"/>
          </a:p>
        </p:txBody>
      </p:sp>
      <p:sp>
        <p:nvSpPr>
          <p:cNvPr id="4" name="Text Placeholder 6">
            <a:extLst>
              <a:ext uri="{FF2B5EF4-FFF2-40B4-BE49-F238E27FC236}">
                <a16:creationId xmlns:a16="http://schemas.microsoft.com/office/drawing/2014/main" id="{7DF4B535-105B-D005-956A-03181B13BD23}"/>
              </a:ext>
            </a:extLst>
          </p:cNvPr>
          <p:cNvSpPr txBox="1">
            <a:spLocks/>
          </p:cNvSpPr>
          <p:nvPr/>
        </p:nvSpPr>
        <p:spPr>
          <a:xfrm>
            <a:off x="1244182" y="1283991"/>
            <a:ext cx="4717490" cy="1870247"/>
          </a:xfrm>
          <a:prstGeom prst="rect">
            <a:avLst/>
          </a:prstGeom>
        </p:spPr>
        <p:txBody>
          <a:bodyPr l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GB" sz="1600" b="0" i="0" u="none" strike="noStrike" kern="0" cap="none" spc="0" normalizeH="0" baseline="0" noProof="0" dirty="0">
                <a:ln>
                  <a:noFill/>
                </a:ln>
                <a:solidFill>
                  <a:prstClr val="black"/>
                </a:solidFill>
                <a:effectLst/>
                <a:uLnTx/>
                <a:uFillTx/>
                <a:latin typeface="DM Sans"/>
                <a:ea typeface="+mn-ea"/>
                <a:cs typeface="+mn-cs"/>
              </a:rPr>
              <a:t>More than 22000 skin care products containing hyaluronic acid </a:t>
            </a:r>
            <a:r>
              <a:rPr kumimoji="0" lang="en-GB" sz="1600" b="1" i="0" u="none" strike="noStrike" kern="0" cap="none" spc="0" normalizeH="0" baseline="0" noProof="0" dirty="0">
                <a:ln>
                  <a:noFill/>
                </a:ln>
                <a:solidFill>
                  <a:prstClr val="black"/>
                </a:solidFill>
                <a:effectLst/>
                <a:uLnTx/>
                <a:uFillTx/>
                <a:latin typeface="DM Sans"/>
                <a:ea typeface="+mn-ea"/>
                <a:cs typeface="+mn-cs"/>
              </a:rPr>
              <a:t>claim to increase hydration </a:t>
            </a:r>
            <a:r>
              <a:rPr kumimoji="0" lang="en-GB" sz="1600" b="0" i="0" u="none" strike="noStrike" kern="0" cap="none" spc="0" normalizeH="0" baseline="0" noProof="0" dirty="0">
                <a:ln>
                  <a:noFill/>
                </a:ln>
                <a:solidFill>
                  <a:prstClr val="black"/>
                </a:solidFill>
                <a:effectLst/>
                <a:uLnTx/>
                <a:uFillTx/>
                <a:latin typeface="DM Sans"/>
                <a:ea typeface="+mn-ea"/>
                <a:cs typeface="+mn-cs"/>
              </a:rPr>
              <a:t>within the skin.</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600" b="0" i="0" u="none" strike="noStrike" kern="0" cap="none" spc="0" normalizeH="0" baseline="0" noProof="0" dirty="0">
                <a:ln>
                  <a:noFill/>
                </a:ln>
                <a:solidFill>
                  <a:prstClr val="black"/>
                </a:solidFill>
                <a:effectLst/>
                <a:uLnTx/>
                <a:uFillTx/>
                <a:latin typeface="DM Sans"/>
                <a:ea typeface="+mn-ea"/>
                <a:cs typeface="+mn-cs"/>
              </a:rPr>
              <a:t>The number of product launches with hyaluronic acid has grown with a CAGR of 55% over the past 4 years.</a:t>
            </a:r>
            <a:endParaRPr kumimoji="0" lang="en-GB" sz="1600" b="0" i="0" u="none" strike="noStrike" kern="0" cap="none" spc="0" normalizeH="0" baseline="0" noProof="0" dirty="0">
              <a:ln>
                <a:noFill/>
              </a:ln>
              <a:solidFill>
                <a:prstClr val="black"/>
              </a:solidFill>
              <a:effectLst/>
              <a:uLnTx/>
              <a:uFillTx/>
              <a:latin typeface="DM Sans"/>
              <a:ea typeface="+mn-ea"/>
              <a:cs typeface="+mn-cs"/>
            </a:endParaRPr>
          </a:p>
        </p:txBody>
      </p:sp>
      <p:graphicFrame>
        <p:nvGraphicFramePr>
          <p:cNvPr id="7" name="Chart 9">
            <a:extLst>
              <a:ext uri="{FF2B5EF4-FFF2-40B4-BE49-F238E27FC236}">
                <a16:creationId xmlns:a16="http://schemas.microsoft.com/office/drawing/2014/main" id="{A0B7540D-5996-DB76-81E5-7E993B7B1CBD}"/>
              </a:ext>
            </a:extLst>
          </p:cNvPr>
          <p:cNvGraphicFramePr/>
          <p:nvPr/>
        </p:nvGraphicFramePr>
        <p:xfrm>
          <a:off x="164273" y="2042785"/>
          <a:ext cx="947112" cy="1082868"/>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32CDA0BD-437E-A9C3-27F9-70766FDA0E0E}"/>
              </a:ext>
            </a:extLst>
          </p:cNvPr>
          <p:cNvSpPr txBox="1">
            <a:spLocks/>
          </p:cNvSpPr>
          <p:nvPr/>
        </p:nvSpPr>
        <p:spPr>
          <a:xfrm>
            <a:off x="300038" y="2491781"/>
            <a:ext cx="668150" cy="1524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DM Sans"/>
                <a:ea typeface="+mj-ea"/>
                <a:cs typeface="+mj-cs"/>
              </a:rPr>
              <a:t>+55%</a:t>
            </a:r>
            <a:endParaRPr kumimoji="0" lang="en-NL" sz="1600" b="1" i="0" u="none" strike="noStrike" kern="1200" cap="none" spc="0" normalizeH="0" baseline="0" noProof="0">
              <a:ln>
                <a:noFill/>
              </a:ln>
              <a:solidFill>
                <a:prstClr val="white"/>
              </a:solidFill>
              <a:effectLst/>
              <a:uLnTx/>
              <a:uFillTx/>
              <a:latin typeface="DM Sans"/>
              <a:ea typeface="+mj-ea"/>
              <a:cs typeface="+mj-cs"/>
            </a:endParaRPr>
          </a:p>
        </p:txBody>
      </p:sp>
      <p:sp>
        <p:nvSpPr>
          <p:cNvPr id="11" name="Ovaal 10">
            <a:extLst>
              <a:ext uri="{FF2B5EF4-FFF2-40B4-BE49-F238E27FC236}">
                <a16:creationId xmlns:a16="http://schemas.microsoft.com/office/drawing/2014/main" id="{8B7A9425-A801-B305-EFAA-CBDF5EA5A1C8}"/>
              </a:ext>
            </a:extLst>
          </p:cNvPr>
          <p:cNvSpPr/>
          <p:nvPr/>
        </p:nvSpPr>
        <p:spPr>
          <a:xfrm>
            <a:off x="308211" y="1361111"/>
            <a:ext cx="659977" cy="659977"/>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pic>
        <p:nvPicPr>
          <p:cNvPr id="12" name="Graphic 11">
            <a:extLst>
              <a:ext uri="{FF2B5EF4-FFF2-40B4-BE49-F238E27FC236}">
                <a16:creationId xmlns:a16="http://schemas.microsoft.com/office/drawing/2014/main" id="{A115510F-3931-4E7E-722E-73F2D30ECA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9496" y="1460551"/>
            <a:ext cx="457200" cy="457200"/>
          </a:xfrm>
          <a:prstGeom prst="rect">
            <a:avLst/>
          </a:prstGeom>
        </p:spPr>
      </p:pic>
      <p:graphicFrame>
        <p:nvGraphicFramePr>
          <p:cNvPr id="13" name="Chart 12">
            <a:extLst>
              <a:ext uri="{FF2B5EF4-FFF2-40B4-BE49-F238E27FC236}">
                <a16:creationId xmlns:a16="http://schemas.microsoft.com/office/drawing/2014/main" id="{3CD531CD-164B-7070-10F1-1477CE633FBB}"/>
              </a:ext>
            </a:extLst>
          </p:cNvPr>
          <p:cNvGraphicFramePr>
            <a:graphicFrameLocks/>
          </p:cNvGraphicFramePr>
          <p:nvPr>
            <p:extLst>
              <p:ext uri="{D42A27DB-BD31-4B8C-83A1-F6EECF244321}">
                <p14:modId xmlns:p14="http://schemas.microsoft.com/office/powerpoint/2010/main" val="4083385696"/>
              </p:ext>
            </p:extLst>
          </p:nvPr>
        </p:nvGraphicFramePr>
        <p:xfrm>
          <a:off x="1015971" y="3240331"/>
          <a:ext cx="3676161" cy="2743200"/>
        </p:xfrm>
        <a:graphic>
          <a:graphicData uri="http://schemas.openxmlformats.org/drawingml/2006/chart">
            <c:chart xmlns:c="http://schemas.openxmlformats.org/drawingml/2006/chart" xmlns:r="http://schemas.openxmlformats.org/officeDocument/2006/relationships" r:id="rId6"/>
          </a:graphicData>
        </a:graphic>
      </p:graphicFrame>
      <p:cxnSp>
        <p:nvCxnSpPr>
          <p:cNvPr id="19" name="Connecteur droit avec flèche 21">
            <a:extLst>
              <a:ext uri="{FF2B5EF4-FFF2-40B4-BE49-F238E27FC236}">
                <a16:creationId xmlns:a16="http://schemas.microsoft.com/office/drawing/2014/main" id="{8D9D051D-32C4-4941-5149-29F1EA9209D2}"/>
              </a:ext>
            </a:extLst>
          </p:cNvPr>
          <p:cNvCxnSpPr>
            <a:cxnSpLocks/>
          </p:cNvCxnSpPr>
          <p:nvPr/>
        </p:nvCxnSpPr>
        <p:spPr>
          <a:xfrm flipV="1">
            <a:off x="1966702" y="3952705"/>
            <a:ext cx="2272454" cy="82483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7">
            <a:extLst>
              <a:ext uri="{FF2B5EF4-FFF2-40B4-BE49-F238E27FC236}">
                <a16:creationId xmlns:a16="http://schemas.microsoft.com/office/drawing/2014/main" id="{BF3A61A4-BACF-90DE-8EEA-005E132650D3}"/>
              </a:ext>
            </a:extLst>
          </p:cNvPr>
          <p:cNvSpPr txBox="1"/>
          <p:nvPr/>
        </p:nvSpPr>
        <p:spPr>
          <a:xfrm>
            <a:off x="2726139" y="3907671"/>
            <a:ext cx="57900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48A2CF"/>
                </a:solidFill>
                <a:effectLst/>
                <a:uLnTx/>
                <a:uFillTx/>
                <a:latin typeface="DM Sans"/>
                <a:ea typeface="+mn-ea"/>
                <a:cs typeface="+mn-cs"/>
              </a:rPr>
              <a:t>CAGR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48A2CF"/>
                </a:solidFill>
                <a:effectLst/>
                <a:uLnTx/>
                <a:uFillTx/>
                <a:latin typeface="DM Sans"/>
                <a:ea typeface="+mn-ea"/>
                <a:cs typeface="+mn-cs"/>
              </a:rPr>
              <a:t>+55%</a:t>
            </a:r>
          </a:p>
        </p:txBody>
      </p:sp>
    </p:spTree>
    <p:extLst>
      <p:ext uri="{BB962C8B-B14F-4D97-AF65-F5344CB8AC3E}">
        <p14:creationId xmlns:p14="http://schemas.microsoft.com/office/powerpoint/2010/main" val="3049878864"/>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5601056" cy="883849"/>
          </a:xfrm>
        </p:spPr>
        <p:txBody>
          <a:bodyPr/>
          <a:lstStyle/>
          <a:p>
            <a:r>
              <a:rPr lang="en-GB" dirty="0"/>
              <a:t>Hyaluronic acid becomes a coveted ingredient in new products…</a:t>
            </a:r>
            <a:endParaRPr lang="en-NL" dirty="0"/>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6" descr="A picture containing food&#10;&#10;Description automatically generated">
            <a:extLst>
              <a:ext uri="{FF2B5EF4-FFF2-40B4-BE49-F238E27FC236}">
                <a16:creationId xmlns:a16="http://schemas.microsoft.com/office/drawing/2014/main" id="{13FCF7B8-8716-ECE9-E114-BFE69A8E7B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1492" y="1703420"/>
            <a:ext cx="417059" cy="953839"/>
          </a:xfrm>
          <a:prstGeom prst="rect">
            <a:avLst/>
          </a:prstGeom>
          <a:effectLst/>
        </p:spPr>
      </p:pic>
      <p:pic>
        <p:nvPicPr>
          <p:cNvPr id="8" name="Picture 7" descr="A picture containing toiletry, cup, bottle, table&#10;&#10;Description automatically generated">
            <a:extLst>
              <a:ext uri="{FF2B5EF4-FFF2-40B4-BE49-F238E27FC236}">
                <a16:creationId xmlns:a16="http://schemas.microsoft.com/office/drawing/2014/main" id="{12827EC7-BABC-E5D2-25B4-D1E11CFF42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8382" y="1394782"/>
            <a:ext cx="404017" cy="1266873"/>
          </a:xfrm>
          <a:prstGeom prst="rect">
            <a:avLst/>
          </a:prstGeom>
          <a:effectLst/>
        </p:spPr>
      </p:pic>
      <p:pic>
        <p:nvPicPr>
          <p:cNvPr id="10" name="Picture 9" descr="A picture containing bottle, sitting, front, table&#10;&#10;Description automatically generated">
            <a:extLst>
              <a:ext uri="{FF2B5EF4-FFF2-40B4-BE49-F238E27FC236}">
                <a16:creationId xmlns:a16="http://schemas.microsoft.com/office/drawing/2014/main" id="{52247A0C-CA12-9F84-E360-5F3B118F64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6136" y="3932160"/>
            <a:ext cx="456234" cy="1033475"/>
          </a:xfrm>
          <a:prstGeom prst="rect">
            <a:avLst/>
          </a:prstGeom>
          <a:effectLst/>
        </p:spPr>
      </p:pic>
      <p:pic>
        <p:nvPicPr>
          <p:cNvPr id="11" name="Picture 10" descr="A picture containing indoor, toiletry, cup, sitting&#10;&#10;Description automatically generated">
            <a:extLst>
              <a:ext uri="{FF2B5EF4-FFF2-40B4-BE49-F238E27FC236}">
                <a16:creationId xmlns:a16="http://schemas.microsoft.com/office/drawing/2014/main" id="{52EBAFAF-3EF4-4333-3F75-4306AB86EE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84493" y="3711793"/>
            <a:ext cx="378884" cy="1275288"/>
          </a:xfrm>
          <a:prstGeom prst="rect">
            <a:avLst/>
          </a:prstGeom>
          <a:effectLst/>
        </p:spPr>
      </p:pic>
      <p:pic>
        <p:nvPicPr>
          <p:cNvPr id="13" name="Picture 12" descr="A close up of a bottle&#10;&#10;Description automatically generated">
            <a:extLst>
              <a:ext uri="{FF2B5EF4-FFF2-40B4-BE49-F238E27FC236}">
                <a16:creationId xmlns:a16="http://schemas.microsoft.com/office/drawing/2014/main" id="{ABA8B99A-C148-7706-1C72-D8A31174EC6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89686" y="1520438"/>
            <a:ext cx="419221" cy="1136822"/>
          </a:xfrm>
          <a:prstGeom prst="rect">
            <a:avLst/>
          </a:prstGeom>
          <a:effectLst/>
        </p:spPr>
      </p:pic>
      <p:pic>
        <p:nvPicPr>
          <p:cNvPr id="14" name="Picture 13" descr="A picture containing cabinet, appliance, microwave, sitting&#10;&#10;Description automatically generated">
            <a:extLst>
              <a:ext uri="{FF2B5EF4-FFF2-40B4-BE49-F238E27FC236}">
                <a16:creationId xmlns:a16="http://schemas.microsoft.com/office/drawing/2014/main" id="{51EB6A8D-8830-2D72-1805-48C219398F4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37735" y="1787130"/>
            <a:ext cx="810283" cy="829193"/>
          </a:xfrm>
          <a:prstGeom prst="rect">
            <a:avLst/>
          </a:prstGeom>
          <a:effectLst/>
        </p:spPr>
      </p:pic>
      <p:sp>
        <p:nvSpPr>
          <p:cNvPr id="15" name="Text Placeholder 6">
            <a:extLst>
              <a:ext uri="{FF2B5EF4-FFF2-40B4-BE49-F238E27FC236}">
                <a16:creationId xmlns:a16="http://schemas.microsoft.com/office/drawing/2014/main" id="{45E1F1C4-E39A-5A7E-7C49-22DF54039C3D}"/>
              </a:ext>
            </a:extLst>
          </p:cNvPr>
          <p:cNvSpPr txBox="1">
            <a:spLocks/>
          </p:cNvSpPr>
          <p:nvPr/>
        </p:nvSpPr>
        <p:spPr>
          <a:xfrm>
            <a:off x="648382" y="2828540"/>
            <a:ext cx="944755" cy="4985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have extremely dry skin…</a:t>
            </a:r>
          </a:p>
        </p:txBody>
      </p:sp>
      <p:sp>
        <p:nvSpPr>
          <p:cNvPr id="16" name="Text Placeholder 6">
            <a:extLst>
              <a:ext uri="{FF2B5EF4-FFF2-40B4-BE49-F238E27FC236}">
                <a16:creationId xmlns:a16="http://schemas.microsoft.com/office/drawing/2014/main" id="{A32DD7C3-56BA-0813-864D-264EA7D82928}"/>
              </a:ext>
            </a:extLst>
          </p:cNvPr>
          <p:cNvSpPr txBox="1">
            <a:spLocks/>
          </p:cNvSpPr>
          <p:nvPr/>
        </p:nvSpPr>
        <p:spPr>
          <a:xfrm>
            <a:off x="2036006" y="2828540"/>
            <a:ext cx="1010811" cy="4985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want instant hydration…</a:t>
            </a:r>
          </a:p>
        </p:txBody>
      </p:sp>
      <p:sp>
        <p:nvSpPr>
          <p:cNvPr id="17" name="Text Placeholder 6">
            <a:extLst>
              <a:ext uri="{FF2B5EF4-FFF2-40B4-BE49-F238E27FC236}">
                <a16:creationId xmlns:a16="http://schemas.microsoft.com/office/drawing/2014/main" id="{1AC5D198-A808-87DB-5EDE-4D4AA3566C72}"/>
              </a:ext>
            </a:extLst>
          </p:cNvPr>
          <p:cNvSpPr txBox="1">
            <a:spLocks/>
          </p:cNvSpPr>
          <p:nvPr/>
        </p:nvSpPr>
        <p:spPr>
          <a:xfrm>
            <a:off x="3489686" y="2828540"/>
            <a:ext cx="977883" cy="4985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your skin           is looking  tired…</a:t>
            </a:r>
          </a:p>
        </p:txBody>
      </p:sp>
      <p:sp>
        <p:nvSpPr>
          <p:cNvPr id="19" name="Text Placeholder 6">
            <a:extLst>
              <a:ext uri="{FF2B5EF4-FFF2-40B4-BE49-F238E27FC236}">
                <a16:creationId xmlns:a16="http://schemas.microsoft.com/office/drawing/2014/main" id="{4038E770-B155-53AC-4AAA-F45FB4349CF0}"/>
              </a:ext>
            </a:extLst>
          </p:cNvPr>
          <p:cNvSpPr txBox="1">
            <a:spLocks/>
          </p:cNvSpPr>
          <p:nvPr/>
        </p:nvSpPr>
        <p:spPr>
          <a:xfrm>
            <a:off x="669958" y="5129332"/>
            <a:ext cx="977883" cy="5010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want stronger                hair …</a:t>
            </a:r>
          </a:p>
        </p:txBody>
      </p:sp>
      <p:sp>
        <p:nvSpPr>
          <p:cNvPr id="20" name="Text Placeholder 6">
            <a:extLst>
              <a:ext uri="{FF2B5EF4-FFF2-40B4-BE49-F238E27FC236}">
                <a16:creationId xmlns:a16="http://schemas.microsoft.com/office/drawing/2014/main" id="{67A0378A-81C7-5E83-6B72-ADEE4D64154B}"/>
              </a:ext>
            </a:extLst>
          </p:cNvPr>
          <p:cNvSpPr txBox="1">
            <a:spLocks/>
          </p:cNvSpPr>
          <p:nvPr/>
        </p:nvSpPr>
        <p:spPr>
          <a:xfrm>
            <a:off x="3286194" y="5137181"/>
            <a:ext cx="944755" cy="4985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want to treat fine lines…</a:t>
            </a:r>
          </a:p>
        </p:txBody>
      </p:sp>
      <p:sp>
        <p:nvSpPr>
          <p:cNvPr id="21" name="Text Placeholder 6">
            <a:extLst>
              <a:ext uri="{FF2B5EF4-FFF2-40B4-BE49-F238E27FC236}">
                <a16:creationId xmlns:a16="http://schemas.microsoft.com/office/drawing/2014/main" id="{D7AF0FDD-09DC-4973-8EED-B9402B3DD5CC}"/>
              </a:ext>
            </a:extLst>
          </p:cNvPr>
          <p:cNvSpPr txBox="1">
            <a:spLocks/>
          </p:cNvSpPr>
          <p:nvPr/>
        </p:nvSpPr>
        <p:spPr>
          <a:xfrm>
            <a:off x="2021492" y="5134744"/>
            <a:ext cx="1165845" cy="5010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want                    to plump                the skin…</a:t>
            </a:r>
          </a:p>
        </p:txBody>
      </p:sp>
      <p:sp>
        <p:nvSpPr>
          <p:cNvPr id="22" name="Text Placeholder 6">
            <a:extLst>
              <a:ext uri="{FF2B5EF4-FFF2-40B4-BE49-F238E27FC236}">
                <a16:creationId xmlns:a16="http://schemas.microsoft.com/office/drawing/2014/main" id="{55361EB9-F972-8742-B43C-CB7886AC81E7}"/>
              </a:ext>
            </a:extLst>
          </p:cNvPr>
          <p:cNvSpPr txBox="1">
            <a:spLocks/>
          </p:cNvSpPr>
          <p:nvPr/>
        </p:nvSpPr>
        <p:spPr>
          <a:xfrm>
            <a:off x="4951743" y="2829965"/>
            <a:ext cx="823779" cy="4985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want to fix dry lips…</a:t>
            </a:r>
          </a:p>
        </p:txBody>
      </p:sp>
      <p:sp>
        <p:nvSpPr>
          <p:cNvPr id="4" name="Text Placeholder 6">
            <a:extLst>
              <a:ext uri="{FF2B5EF4-FFF2-40B4-BE49-F238E27FC236}">
                <a16:creationId xmlns:a16="http://schemas.microsoft.com/office/drawing/2014/main" id="{D8065897-A450-D019-37BF-1BE12A5C05F8}"/>
              </a:ext>
            </a:extLst>
          </p:cNvPr>
          <p:cNvSpPr txBox="1">
            <a:spLocks/>
          </p:cNvSpPr>
          <p:nvPr/>
        </p:nvSpPr>
        <p:spPr>
          <a:xfrm>
            <a:off x="4854574" y="5166715"/>
            <a:ext cx="1686826" cy="5010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If you want                                     to treat wrinkles                  (with 1.5% HA)…</a:t>
            </a:r>
          </a:p>
        </p:txBody>
      </p:sp>
      <p:pic>
        <p:nvPicPr>
          <p:cNvPr id="24" name="Picture Placeholder 23" descr="A person smiling with her eyes closed&#10;&#10;Description automatically generated">
            <a:extLst>
              <a:ext uri="{FF2B5EF4-FFF2-40B4-BE49-F238E27FC236}">
                <a16:creationId xmlns:a16="http://schemas.microsoft.com/office/drawing/2014/main" id="{461DC4D3-151F-9B9E-602B-E2CF9EB5C6EE}"/>
              </a:ext>
            </a:extLst>
          </p:cNvPr>
          <p:cNvPicPr>
            <a:picLocks noGrp="1" noChangeAspect="1"/>
          </p:cNvPicPr>
          <p:nvPr>
            <p:ph type="pic" sz="quarter" idx="21"/>
          </p:nvPr>
        </p:nvPicPr>
        <p:blipFill>
          <a:blip r:embed="rId9" cstate="print">
            <a:extLst>
              <a:ext uri="{28A0092B-C50C-407E-A947-70E740481C1C}">
                <a14:useLocalDpi xmlns:a14="http://schemas.microsoft.com/office/drawing/2010/main"/>
              </a:ext>
            </a:extLst>
          </a:blip>
          <a:srcRect/>
          <a:stretch>
            <a:fillRect/>
          </a:stretch>
        </p:blipFill>
        <p:spPr/>
      </p:pic>
      <p:pic>
        <p:nvPicPr>
          <p:cNvPr id="1026" name="Picture 2">
            <a:extLst>
              <a:ext uri="{FF2B5EF4-FFF2-40B4-BE49-F238E27FC236}">
                <a16:creationId xmlns:a16="http://schemas.microsoft.com/office/drawing/2014/main" id="{6AFC56AB-ADDD-6B7D-24AE-190AFCF4FA52}"/>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648382" y="3953606"/>
            <a:ext cx="417935" cy="10334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70E50A1-16A6-CDD1-AF55-F5D960C6F869}"/>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p:blipFill>
        <p:spPr bwMode="auto">
          <a:xfrm>
            <a:off x="1934216" y="3801119"/>
            <a:ext cx="591610" cy="1307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218013"/>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5601056" cy="883849"/>
          </a:xfrm>
        </p:spPr>
        <p:txBody>
          <a:bodyPr/>
          <a:lstStyle/>
          <a:p>
            <a:r>
              <a:rPr lang="en-GB"/>
              <a:t>Best sellers contain various forms of hyaluronic acid for more efficacy</a:t>
            </a:r>
            <a:endParaRPr lang="en-NL"/>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Placeholder 10" descr="A person with red lipstick and red lips sticking her tongue out&#10;&#10;Description automatically generated">
            <a:extLst>
              <a:ext uri="{FF2B5EF4-FFF2-40B4-BE49-F238E27FC236}">
                <a16:creationId xmlns:a16="http://schemas.microsoft.com/office/drawing/2014/main" id="{11233C15-5189-0EC3-F9B8-4A91323514BA}"/>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a:xfrm>
            <a:off x="6727825" y="0"/>
            <a:ext cx="5464175" cy="6858000"/>
          </a:xfrm>
        </p:spPr>
      </p:pic>
      <p:sp>
        <p:nvSpPr>
          <p:cNvPr id="15" name="Text Placeholder 6">
            <a:extLst>
              <a:ext uri="{FF2B5EF4-FFF2-40B4-BE49-F238E27FC236}">
                <a16:creationId xmlns:a16="http://schemas.microsoft.com/office/drawing/2014/main" id="{45E1F1C4-E39A-5A7E-7C49-22DF54039C3D}"/>
              </a:ext>
            </a:extLst>
          </p:cNvPr>
          <p:cNvSpPr txBox="1">
            <a:spLocks/>
          </p:cNvSpPr>
          <p:nvPr/>
        </p:nvSpPr>
        <p:spPr>
          <a:xfrm>
            <a:off x="302400" y="4156619"/>
            <a:ext cx="1764000" cy="147732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14pt" pitchFamily="2" charset="77"/>
                <a:ea typeface="+mn-ea"/>
                <a:cs typeface="+mn-cs"/>
              </a:rPr>
              <a:t>This formula uses three forms of hyaluronic acid </a:t>
            </a:r>
            <a:r>
              <a:rPr kumimoji="0" lang="en-GB" sz="1200" b="1" i="0" u="none" strike="noStrike" kern="1200" cap="none" spc="0" normalizeH="0" baseline="0" noProof="0">
                <a:ln>
                  <a:noFill/>
                </a:ln>
                <a:solidFill>
                  <a:prstClr val="black"/>
                </a:solidFill>
                <a:effectLst/>
                <a:uLnTx/>
                <a:uFillTx/>
                <a:latin typeface="DM Sans 14pt" pitchFamily="2" charset="77"/>
                <a:ea typeface="+mn-ea"/>
                <a:cs typeface="+mn-cs"/>
              </a:rPr>
              <a:t>with varying molecular weights</a:t>
            </a:r>
            <a:r>
              <a:rPr kumimoji="0" lang="en-GB" sz="1200" b="0" i="0" u="none" strike="noStrike" kern="1200" cap="none" spc="0" normalizeH="0" baseline="0" noProof="0">
                <a:ln>
                  <a:noFill/>
                </a:ln>
                <a:solidFill>
                  <a:prstClr val="black"/>
                </a:solidFill>
                <a:effectLst/>
                <a:uLnTx/>
                <a:uFillTx/>
                <a:latin typeface="DM Sans 14pt" pitchFamily="2" charset="77"/>
                <a:ea typeface="+mn-ea"/>
                <a:cs typeface="+mn-cs"/>
              </a:rPr>
              <a:t>, </a:t>
            </a:r>
            <a:r>
              <a:rPr kumimoji="0" lang="en-GB" sz="1200" b="1" i="0" u="none" strike="noStrike" kern="1200" cap="none" spc="0" normalizeH="0" baseline="0" noProof="0">
                <a:ln>
                  <a:noFill/>
                </a:ln>
                <a:solidFill>
                  <a:prstClr val="black"/>
                </a:solidFill>
                <a:effectLst/>
                <a:uLnTx/>
                <a:uFillTx/>
                <a:latin typeface="DM Sans 14pt" pitchFamily="2" charset="77"/>
                <a:ea typeface="+mn-ea"/>
                <a:cs typeface="+mn-cs"/>
              </a:rPr>
              <a:t>to offer multi-depth hydration </a:t>
            </a:r>
            <a:r>
              <a:rPr kumimoji="0" lang="en-GB" sz="1200" b="0" i="0" u="none" strike="noStrike" kern="1200" cap="none" spc="0" normalizeH="0" baseline="0" noProof="0">
                <a:ln>
                  <a:noFill/>
                </a:ln>
                <a:solidFill>
                  <a:prstClr val="black"/>
                </a:solidFill>
                <a:effectLst/>
                <a:uLnTx/>
                <a:uFillTx/>
                <a:latin typeface="DM Sans 14pt" pitchFamily="2" charset="77"/>
                <a:ea typeface="+mn-ea"/>
                <a:cs typeface="+mn-cs"/>
              </a:rPr>
              <a:t>and visible plumping without drawing water out of the skin. </a:t>
            </a:r>
          </a:p>
        </p:txBody>
      </p:sp>
      <p:sp>
        <p:nvSpPr>
          <p:cNvPr id="16" name="Text Placeholder 6">
            <a:extLst>
              <a:ext uri="{FF2B5EF4-FFF2-40B4-BE49-F238E27FC236}">
                <a16:creationId xmlns:a16="http://schemas.microsoft.com/office/drawing/2014/main" id="{A32DD7C3-56BA-0813-864D-264EA7D82928}"/>
              </a:ext>
            </a:extLst>
          </p:cNvPr>
          <p:cNvSpPr txBox="1">
            <a:spLocks/>
          </p:cNvSpPr>
          <p:nvPr/>
        </p:nvSpPr>
        <p:spPr>
          <a:xfrm>
            <a:off x="2402284" y="4156620"/>
            <a:ext cx="1869446" cy="129266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14pt" pitchFamily="2" charset="77"/>
                <a:ea typeface="+mn-ea"/>
                <a:cs typeface="+mn-cs"/>
              </a:rPr>
              <a:t>With </a:t>
            </a:r>
            <a:r>
              <a:rPr kumimoji="0" lang="en-GB" sz="1200" b="1" i="0" u="none" strike="noStrike" kern="1200" cap="none" spc="0" normalizeH="0" baseline="0" noProof="0">
                <a:ln>
                  <a:noFill/>
                </a:ln>
                <a:solidFill>
                  <a:prstClr val="black"/>
                </a:solidFill>
                <a:effectLst/>
                <a:uLnTx/>
                <a:uFillTx/>
                <a:latin typeface="DM Sans 14pt" pitchFamily="2" charset="77"/>
                <a:ea typeface="+mn-ea"/>
                <a:cs typeface="+mn-cs"/>
              </a:rPr>
              <a:t>long and short chain hyaluronic acid molecules to penetrate at different layers </a:t>
            </a:r>
            <a:r>
              <a:rPr kumimoji="0" lang="en-GB" sz="1200" b="0" i="0" u="none" strike="noStrike" kern="1200" cap="none" spc="0" normalizeH="0" baseline="0" noProof="0">
                <a:ln>
                  <a:noFill/>
                </a:ln>
                <a:solidFill>
                  <a:prstClr val="black"/>
                </a:solidFill>
                <a:effectLst/>
                <a:uLnTx/>
                <a:uFillTx/>
                <a:latin typeface="DM Sans 14pt" pitchFamily="2" charset="77"/>
                <a:ea typeface="+mn-ea"/>
                <a:cs typeface="+mn-cs"/>
              </a:rPr>
              <a:t>of your skin for an instant refresh, as well as for long-term glow.</a:t>
            </a:r>
          </a:p>
        </p:txBody>
      </p:sp>
      <p:sp>
        <p:nvSpPr>
          <p:cNvPr id="17" name="Text Placeholder 6">
            <a:extLst>
              <a:ext uri="{FF2B5EF4-FFF2-40B4-BE49-F238E27FC236}">
                <a16:creationId xmlns:a16="http://schemas.microsoft.com/office/drawing/2014/main" id="{1AC5D198-A808-87DB-5EDE-4D4AA3566C72}"/>
              </a:ext>
            </a:extLst>
          </p:cNvPr>
          <p:cNvSpPr txBox="1">
            <a:spLocks/>
          </p:cNvSpPr>
          <p:nvPr/>
        </p:nvSpPr>
        <p:spPr>
          <a:xfrm>
            <a:off x="4547738" y="4156619"/>
            <a:ext cx="1751870" cy="110799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
                <a:prstClr val="black"/>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DM Sans 14pt" pitchFamily="2" charset="77"/>
                <a:ea typeface="+mn-ea"/>
                <a:cs typeface="+mn-cs"/>
              </a:rPr>
              <a:t>With </a:t>
            </a:r>
            <a:r>
              <a:rPr kumimoji="0" lang="en-GB" sz="1200" b="1" i="0" u="none" strike="noStrike" kern="1200" cap="none" spc="0" normalizeH="0" baseline="0" noProof="0" dirty="0">
                <a:ln>
                  <a:noFill/>
                </a:ln>
                <a:solidFill>
                  <a:prstClr val="black"/>
                </a:solidFill>
                <a:effectLst/>
                <a:uLnTx/>
                <a:uFillTx/>
                <a:latin typeface="DM Sans 14pt" pitchFamily="2" charset="77"/>
                <a:ea typeface="+mn-ea"/>
                <a:cs typeface="+mn-cs"/>
              </a:rPr>
              <a:t>two different size of hyaluronic acid both to plump skin</a:t>
            </a:r>
            <a:r>
              <a:rPr kumimoji="0" lang="en-GB" sz="1200" b="0" i="0" u="none" strike="noStrike" kern="1200" cap="none" spc="0" normalizeH="0" baseline="0" noProof="0" dirty="0">
                <a:ln>
                  <a:noFill/>
                </a:ln>
                <a:solidFill>
                  <a:prstClr val="black"/>
                </a:solidFill>
                <a:effectLst/>
                <a:uLnTx/>
                <a:uFillTx/>
                <a:latin typeface="DM Sans 14pt" pitchFamily="2" charset="77"/>
                <a:ea typeface="+mn-ea"/>
                <a:cs typeface="+mn-cs"/>
              </a:rPr>
              <a:t> with moisture and 'fill out' the appearance of fine lines and wrinkles.</a:t>
            </a:r>
          </a:p>
        </p:txBody>
      </p:sp>
      <p:pic>
        <p:nvPicPr>
          <p:cNvPr id="4" name="Picture 3" descr="A picture containing lotion, bottle&#10;&#10;Description automatically generated">
            <a:extLst>
              <a:ext uri="{FF2B5EF4-FFF2-40B4-BE49-F238E27FC236}">
                <a16:creationId xmlns:a16="http://schemas.microsoft.com/office/drawing/2014/main" id="{705493B2-9EFE-EE4B-8C66-E99F0AD8DB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4031" y="1365250"/>
            <a:ext cx="655305" cy="2049318"/>
          </a:xfrm>
          <a:prstGeom prst="rect">
            <a:avLst/>
          </a:prstGeom>
          <a:effectLst/>
        </p:spPr>
      </p:pic>
      <p:pic>
        <p:nvPicPr>
          <p:cNvPr id="6" name="Picture 5">
            <a:extLst>
              <a:ext uri="{FF2B5EF4-FFF2-40B4-BE49-F238E27FC236}">
                <a16:creationId xmlns:a16="http://schemas.microsoft.com/office/drawing/2014/main" id="{963D35A0-E3FC-6BE1-78C4-7994A901E76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393790" y="1437337"/>
            <a:ext cx="607654" cy="1980664"/>
          </a:xfrm>
          <a:prstGeom prst="rect">
            <a:avLst/>
          </a:prstGeom>
          <a:effectLst/>
        </p:spPr>
      </p:pic>
      <p:pic>
        <p:nvPicPr>
          <p:cNvPr id="18" name="Picture 17">
            <a:extLst>
              <a:ext uri="{FF2B5EF4-FFF2-40B4-BE49-F238E27FC236}">
                <a16:creationId xmlns:a16="http://schemas.microsoft.com/office/drawing/2014/main" id="{376349AB-1419-1247-C955-5B56373FF4B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574478" y="1374466"/>
            <a:ext cx="607654" cy="2049318"/>
          </a:xfrm>
          <a:prstGeom prst="rect">
            <a:avLst/>
          </a:prstGeom>
          <a:effectLst/>
        </p:spPr>
      </p:pic>
      <p:pic>
        <p:nvPicPr>
          <p:cNvPr id="26" name="Picture 25" descr="A picture containing cup&#10;&#10;Description automatically generated">
            <a:extLst>
              <a:ext uri="{FF2B5EF4-FFF2-40B4-BE49-F238E27FC236}">
                <a16:creationId xmlns:a16="http://schemas.microsoft.com/office/drawing/2014/main" id="{CDA98C80-2F79-97A1-4B0E-95731BBB7BB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21989" y="3761687"/>
            <a:ext cx="937605" cy="267887"/>
          </a:xfrm>
          <a:prstGeom prst="rect">
            <a:avLst/>
          </a:prstGeom>
        </p:spPr>
      </p:pic>
      <p:pic>
        <p:nvPicPr>
          <p:cNvPr id="27" name="Picture 26" descr="A picture containing drawing, clock&#10;&#10;Description automatically generated">
            <a:extLst>
              <a:ext uri="{FF2B5EF4-FFF2-40B4-BE49-F238E27FC236}">
                <a16:creationId xmlns:a16="http://schemas.microsoft.com/office/drawing/2014/main" id="{25FE3478-9D9E-ED3A-CB49-19C55EE86C1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7001" y="3771771"/>
            <a:ext cx="1412100" cy="267812"/>
          </a:xfrm>
          <a:prstGeom prst="rect">
            <a:avLst/>
          </a:prstGeom>
        </p:spPr>
      </p:pic>
      <p:pic>
        <p:nvPicPr>
          <p:cNvPr id="28" name="Picture 27" descr="A picture containing cup&#10;&#10;Description automatically generated">
            <a:extLst>
              <a:ext uri="{FF2B5EF4-FFF2-40B4-BE49-F238E27FC236}">
                <a16:creationId xmlns:a16="http://schemas.microsoft.com/office/drawing/2014/main" id="{43CFB8B6-18BB-80AB-E226-C13EE7A4A87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60095" y="3761687"/>
            <a:ext cx="937605" cy="267887"/>
          </a:xfrm>
          <a:prstGeom prst="rect">
            <a:avLst/>
          </a:prstGeom>
        </p:spPr>
      </p:pic>
      <p:sp>
        <p:nvSpPr>
          <p:cNvPr id="7" name="Rechthoek 6">
            <a:extLst>
              <a:ext uri="{FF2B5EF4-FFF2-40B4-BE49-F238E27FC236}">
                <a16:creationId xmlns:a16="http://schemas.microsoft.com/office/drawing/2014/main" id="{C9EFC99F-1251-2C55-EB7B-F7F2EDE184EB}"/>
              </a:ext>
            </a:extLst>
          </p:cNvPr>
          <p:cNvSpPr/>
          <p:nvPr/>
        </p:nvSpPr>
        <p:spPr>
          <a:xfrm>
            <a:off x="1059433" y="2399125"/>
            <a:ext cx="1006966" cy="82547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white"/>
                </a:solidFill>
                <a:effectLst/>
                <a:uLnTx/>
                <a:uFillTx/>
                <a:latin typeface="DM Sans 14pt" pitchFamily="2" charset="77"/>
                <a:ea typeface="+mn-ea"/>
                <a:cs typeface="+mn-cs"/>
              </a:rPr>
              <a:t>Best </a:t>
            </a:r>
            <a:r>
              <a:rPr kumimoji="0" lang="nl-NL" sz="1800" b="1" i="0" u="none" strike="noStrike" kern="1200" cap="none" spc="0" normalizeH="0" baseline="0" noProof="0" err="1">
                <a:ln>
                  <a:noFill/>
                </a:ln>
                <a:solidFill>
                  <a:prstClr val="white"/>
                </a:solidFill>
                <a:effectLst/>
                <a:uLnTx/>
                <a:uFillTx/>
                <a:latin typeface="DM Sans 14pt" pitchFamily="2" charset="77"/>
                <a:ea typeface="+mn-ea"/>
                <a:cs typeface="+mn-cs"/>
              </a:rPr>
              <a:t>seller</a:t>
            </a:r>
            <a:endParaRPr kumimoji="0" lang="nl-NL" sz="1800" b="1" i="0" u="none" strike="noStrike" kern="1200" cap="none" spc="0" normalizeH="0" baseline="0" noProof="0">
              <a:ln>
                <a:noFill/>
              </a:ln>
              <a:solidFill>
                <a:prstClr val="white"/>
              </a:solidFill>
              <a:effectLst/>
              <a:uLnTx/>
              <a:uFillTx/>
              <a:latin typeface="DM Sans 14pt" pitchFamily="2" charset="77"/>
              <a:ea typeface="+mn-ea"/>
              <a:cs typeface="+mn-cs"/>
            </a:endParaRPr>
          </a:p>
        </p:txBody>
      </p:sp>
      <p:sp>
        <p:nvSpPr>
          <p:cNvPr id="8" name="Rechthoek 7">
            <a:extLst>
              <a:ext uri="{FF2B5EF4-FFF2-40B4-BE49-F238E27FC236}">
                <a16:creationId xmlns:a16="http://schemas.microsoft.com/office/drawing/2014/main" id="{546CADDA-884F-9CF5-82E9-D5C7C29C4705}"/>
              </a:ext>
            </a:extLst>
          </p:cNvPr>
          <p:cNvSpPr/>
          <p:nvPr/>
        </p:nvSpPr>
        <p:spPr>
          <a:xfrm>
            <a:off x="3116833" y="2399125"/>
            <a:ext cx="1006966" cy="82547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white"/>
                </a:solidFill>
                <a:effectLst/>
                <a:uLnTx/>
                <a:uFillTx/>
                <a:latin typeface="DM Sans 14pt" pitchFamily="2" charset="77"/>
                <a:ea typeface="+mn-ea"/>
                <a:cs typeface="+mn-cs"/>
              </a:rPr>
              <a:t>Best </a:t>
            </a:r>
            <a:r>
              <a:rPr kumimoji="0" lang="nl-NL" sz="1800" b="1" i="0" u="none" strike="noStrike" kern="1200" cap="none" spc="0" normalizeH="0" baseline="0" noProof="0" err="1">
                <a:ln>
                  <a:noFill/>
                </a:ln>
                <a:solidFill>
                  <a:prstClr val="white"/>
                </a:solidFill>
                <a:effectLst/>
                <a:uLnTx/>
                <a:uFillTx/>
                <a:latin typeface="DM Sans 14pt" pitchFamily="2" charset="77"/>
                <a:ea typeface="+mn-ea"/>
                <a:cs typeface="+mn-cs"/>
              </a:rPr>
              <a:t>seller</a:t>
            </a:r>
            <a:endParaRPr kumimoji="0" lang="nl-NL" sz="1800" b="1" i="0" u="none" strike="noStrike" kern="1200" cap="none" spc="0" normalizeH="0" baseline="0" noProof="0">
              <a:ln>
                <a:noFill/>
              </a:ln>
              <a:solidFill>
                <a:prstClr val="white"/>
              </a:solidFill>
              <a:effectLst/>
              <a:uLnTx/>
              <a:uFillTx/>
              <a:latin typeface="DM Sans 14pt" pitchFamily="2" charset="77"/>
              <a:ea typeface="+mn-ea"/>
              <a:cs typeface="+mn-cs"/>
            </a:endParaRPr>
          </a:p>
        </p:txBody>
      </p:sp>
      <p:sp>
        <p:nvSpPr>
          <p:cNvPr id="9" name="Rechthoek 8">
            <a:extLst>
              <a:ext uri="{FF2B5EF4-FFF2-40B4-BE49-F238E27FC236}">
                <a16:creationId xmlns:a16="http://schemas.microsoft.com/office/drawing/2014/main" id="{CFDE6930-60EF-9472-5CB9-F4B8FD532E87}"/>
              </a:ext>
            </a:extLst>
          </p:cNvPr>
          <p:cNvSpPr/>
          <p:nvPr/>
        </p:nvSpPr>
        <p:spPr>
          <a:xfrm>
            <a:off x="5296943" y="2399125"/>
            <a:ext cx="1006966" cy="82547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prstClr val="white"/>
                </a:solidFill>
                <a:effectLst/>
                <a:uLnTx/>
                <a:uFillTx/>
                <a:latin typeface="DM Sans 14pt" pitchFamily="2" charset="77"/>
                <a:ea typeface="+mn-ea"/>
                <a:cs typeface="+mn-cs"/>
              </a:rPr>
              <a:t>Best </a:t>
            </a:r>
            <a:r>
              <a:rPr kumimoji="0" lang="nl-NL" sz="1800" b="1" i="0" u="none" strike="noStrike" kern="1200" cap="none" spc="0" normalizeH="0" baseline="0" noProof="0" err="1">
                <a:ln>
                  <a:noFill/>
                </a:ln>
                <a:solidFill>
                  <a:prstClr val="white"/>
                </a:solidFill>
                <a:effectLst/>
                <a:uLnTx/>
                <a:uFillTx/>
                <a:latin typeface="DM Sans 14pt" pitchFamily="2" charset="77"/>
                <a:ea typeface="+mn-ea"/>
                <a:cs typeface="+mn-cs"/>
              </a:rPr>
              <a:t>seller</a:t>
            </a:r>
            <a:endParaRPr kumimoji="0" lang="nl-NL" sz="1800" b="1" i="0" u="none" strike="noStrike" kern="1200" cap="none" spc="0" normalizeH="0" baseline="0" noProof="0">
              <a:ln>
                <a:noFill/>
              </a:ln>
              <a:solidFill>
                <a:prstClr val="white"/>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300992634"/>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5B8AD-42EC-CA81-D756-9B21C71CF209}"/>
              </a:ext>
            </a:extLst>
          </p:cNvPr>
          <p:cNvSpPr>
            <a:spLocks noGrp="1"/>
          </p:cNvSpPr>
          <p:nvPr>
            <p:ph type="title"/>
          </p:nvPr>
        </p:nvSpPr>
        <p:spPr>
          <a:xfrm>
            <a:off x="302401" y="302399"/>
            <a:ext cx="5601055" cy="883849"/>
          </a:xfrm>
        </p:spPr>
        <p:txBody>
          <a:bodyPr/>
          <a:lstStyle/>
          <a:p>
            <a:r>
              <a:rPr lang="en-GB"/>
              <a:t>Anti-ageing products containing </a:t>
            </a:r>
            <a:r>
              <a:rPr lang="en-GB" err="1"/>
              <a:t>hydrolyzed</a:t>
            </a:r>
            <a:r>
              <a:rPr lang="en-GB"/>
              <a:t> hyaluronic acid form are on the rise</a:t>
            </a:r>
            <a:endParaRPr lang="en-NL"/>
          </a:p>
        </p:txBody>
      </p:sp>
      <p:sp>
        <p:nvSpPr>
          <p:cNvPr id="3" name="Slide Number Placeholder 2">
            <a:extLst>
              <a:ext uri="{FF2B5EF4-FFF2-40B4-BE49-F238E27FC236}">
                <a16:creationId xmlns:a16="http://schemas.microsoft.com/office/drawing/2014/main" id="{945914F0-DAD5-1D48-692C-238B9EEBFF8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4" name="Picture Placeholder 13" descr="A person wearing a white robe and a towel on her head&#10;&#10;Description automatically generated">
            <a:extLst>
              <a:ext uri="{FF2B5EF4-FFF2-40B4-BE49-F238E27FC236}">
                <a16:creationId xmlns:a16="http://schemas.microsoft.com/office/drawing/2014/main" id="{59821BEC-516D-4713-F75D-515552356AEE}"/>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a:xfrm>
            <a:off x="8167688" y="0"/>
            <a:ext cx="4024312" cy="6858000"/>
          </a:xfrm>
        </p:spPr>
      </p:pic>
      <p:sp>
        <p:nvSpPr>
          <p:cNvPr id="7" name="Text Placeholder 6">
            <a:extLst>
              <a:ext uri="{FF2B5EF4-FFF2-40B4-BE49-F238E27FC236}">
                <a16:creationId xmlns:a16="http://schemas.microsoft.com/office/drawing/2014/main" id="{2999B5B2-FB96-7A52-0853-2D4257A9DAE6}"/>
              </a:ext>
            </a:extLst>
          </p:cNvPr>
          <p:cNvSpPr txBox="1">
            <a:spLocks/>
          </p:cNvSpPr>
          <p:nvPr/>
        </p:nvSpPr>
        <p:spPr>
          <a:xfrm>
            <a:off x="5392376" y="1419475"/>
            <a:ext cx="2405121" cy="708162"/>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0BA"/>
              </a:buClr>
              <a:buSzTx/>
              <a:buFont typeface="Arial" panose="020B0604020202020204" pitchFamily="34" charset="0"/>
              <a:buNone/>
              <a:tabLst/>
              <a:defRPr/>
            </a:pPr>
            <a:r>
              <a:rPr kumimoji="0" lang="en-GB" sz="1400" b="1" i="0" u="none" strike="noStrike" kern="0" cap="none" spc="0" normalizeH="0" baseline="0" noProof="0" dirty="0" err="1">
                <a:ln>
                  <a:noFill/>
                </a:ln>
                <a:solidFill>
                  <a:prstClr val="black"/>
                </a:solidFill>
                <a:effectLst/>
                <a:uLnTx/>
                <a:uFillTx/>
                <a:latin typeface="DM Sans"/>
                <a:ea typeface="+mn-ea"/>
                <a:cs typeface="+mn-cs"/>
              </a:rPr>
              <a:t>Hydrolyzed</a:t>
            </a:r>
            <a:r>
              <a:rPr kumimoji="0" lang="en-GB" sz="1400" b="1" i="0" u="none" strike="noStrike" kern="0" cap="none" spc="0" normalizeH="0" baseline="0" noProof="0" dirty="0">
                <a:ln>
                  <a:noFill/>
                </a:ln>
                <a:solidFill>
                  <a:prstClr val="black"/>
                </a:solidFill>
                <a:effectLst/>
                <a:uLnTx/>
                <a:uFillTx/>
                <a:latin typeface="DM Sans"/>
                <a:ea typeface="+mn-ea"/>
                <a:cs typeface="+mn-cs"/>
              </a:rPr>
              <a:t> Hyaluronic Acid </a:t>
            </a:r>
            <a:r>
              <a:rPr kumimoji="0" lang="en-GB" sz="1400" b="0" i="0" u="none" strike="noStrike" kern="0" cap="none" spc="0" normalizeH="0" baseline="0" noProof="0" dirty="0">
                <a:ln>
                  <a:noFill/>
                </a:ln>
                <a:solidFill>
                  <a:prstClr val="black"/>
                </a:solidFill>
                <a:effectLst/>
                <a:uLnTx/>
                <a:uFillTx/>
                <a:latin typeface="DM Sans"/>
                <a:ea typeface="+mn-ea"/>
                <a:cs typeface="+mn-cs"/>
              </a:rPr>
              <a:t>is a fragmented form of hyaluronic acid with a smaller molecular size.</a:t>
            </a:r>
          </a:p>
        </p:txBody>
      </p:sp>
      <p:pic>
        <p:nvPicPr>
          <p:cNvPr id="10" name="Picture 9" descr="A bottle with a blue background&#10;&#10;Description automatically generated">
            <a:extLst>
              <a:ext uri="{FF2B5EF4-FFF2-40B4-BE49-F238E27FC236}">
                <a16:creationId xmlns:a16="http://schemas.microsoft.com/office/drawing/2014/main" id="{B455FFF2-5998-D0A0-220B-E96E74CEB4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91434" y="4041165"/>
            <a:ext cx="616583" cy="2105341"/>
          </a:xfrm>
          <a:prstGeom prst="rect">
            <a:avLst/>
          </a:prstGeom>
          <a:effectLst/>
        </p:spPr>
      </p:pic>
      <p:pic>
        <p:nvPicPr>
          <p:cNvPr id="11" name="Picture 10" descr="A picture containing food&#10;&#10;Description automatically generated">
            <a:extLst>
              <a:ext uri="{FF2B5EF4-FFF2-40B4-BE49-F238E27FC236}">
                <a16:creationId xmlns:a16="http://schemas.microsoft.com/office/drawing/2014/main" id="{91973486-32DE-21FC-1C2F-71F84065CA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69885" y="4036622"/>
            <a:ext cx="722918" cy="2105342"/>
          </a:xfrm>
          <a:prstGeom prst="rect">
            <a:avLst/>
          </a:prstGeom>
          <a:effectLst/>
        </p:spPr>
      </p:pic>
      <p:pic>
        <p:nvPicPr>
          <p:cNvPr id="16" name="Picture 15" descr="A picture containing text, cosmetic&#10;&#10;Description automatically generated">
            <a:extLst>
              <a:ext uri="{FF2B5EF4-FFF2-40B4-BE49-F238E27FC236}">
                <a16:creationId xmlns:a16="http://schemas.microsoft.com/office/drawing/2014/main" id="{139BB2F7-140D-E136-13F2-29C4FF1D981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207324" y="3973786"/>
            <a:ext cx="616583" cy="2236718"/>
          </a:xfrm>
          <a:prstGeom prst="rect">
            <a:avLst/>
          </a:prstGeom>
          <a:ln>
            <a:noFill/>
          </a:ln>
          <a:effectLst>
            <a:softEdge rad="112500"/>
          </a:effectLst>
        </p:spPr>
      </p:pic>
      <p:graphicFrame>
        <p:nvGraphicFramePr>
          <p:cNvPr id="4" name="Chart 9">
            <a:extLst>
              <a:ext uri="{FF2B5EF4-FFF2-40B4-BE49-F238E27FC236}">
                <a16:creationId xmlns:a16="http://schemas.microsoft.com/office/drawing/2014/main" id="{663A886C-EA88-5EF4-DC04-EE5392ED9DD5}"/>
              </a:ext>
            </a:extLst>
          </p:cNvPr>
          <p:cNvGraphicFramePr/>
          <p:nvPr/>
        </p:nvGraphicFramePr>
        <p:xfrm>
          <a:off x="164273" y="1140238"/>
          <a:ext cx="947112" cy="1082868"/>
        </p:xfrm>
        <a:graphic>
          <a:graphicData uri="http://schemas.openxmlformats.org/drawingml/2006/chart">
            <c:chart xmlns:c="http://schemas.openxmlformats.org/drawingml/2006/chart" xmlns:r="http://schemas.openxmlformats.org/officeDocument/2006/relationships" r:id="rId7"/>
          </a:graphicData>
        </a:graphic>
      </p:graphicFrame>
      <p:sp>
        <p:nvSpPr>
          <p:cNvPr id="6" name="Title 1">
            <a:extLst>
              <a:ext uri="{FF2B5EF4-FFF2-40B4-BE49-F238E27FC236}">
                <a16:creationId xmlns:a16="http://schemas.microsoft.com/office/drawing/2014/main" id="{47C00741-7C1C-DA5A-01F1-447C1A8B5592}"/>
              </a:ext>
            </a:extLst>
          </p:cNvPr>
          <p:cNvSpPr txBox="1">
            <a:spLocks/>
          </p:cNvSpPr>
          <p:nvPr/>
        </p:nvSpPr>
        <p:spPr>
          <a:xfrm>
            <a:off x="300038" y="1589234"/>
            <a:ext cx="668150" cy="1524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DM Sans"/>
                <a:ea typeface="+mj-ea"/>
                <a:cs typeface="+mj-cs"/>
              </a:rPr>
              <a:t>+16%</a:t>
            </a:r>
            <a:endParaRPr kumimoji="0" lang="en-NL" sz="1600" b="1" i="0" u="none" strike="noStrike" kern="1200" cap="none" spc="0" normalizeH="0" baseline="0" noProof="0">
              <a:ln>
                <a:noFill/>
              </a:ln>
              <a:solidFill>
                <a:prstClr val="white"/>
              </a:solidFill>
              <a:effectLst/>
              <a:uLnTx/>
              <a:uFillTx/>
              <a:latin typeface="DM Sans"/>
              <a:ea typeface="+mj-ea"/>
              <a:cs typeface="+mj-cs"/>
            </a:endParaRPr>
          </a:p>
        </p:txBody>
      </p:sp>
      <p:sp>
        <p:nvSpPr>
          <p:cNvPr id="17" name="Ovaal 16">
            <a:extLst>
              <a:ext uri="{FF2B5EF4-FFF2-40B4-BE49-F238E27FC236}">
                <a16:creationId xmlns:a16="http://schemas.microsoft.com/office/drawing/2014/main" id="{7643EA05-3336-3793-8F3D-7E8925FC34E0}"/>
              </a:ext>
            </a:extLst>
          </p:cNvPr>
          <p:cNvSpPr/>
          <p:nvPr/>
        </p:nvSpPr>
        <p:spPr>
          <a:xfrm>
            <a:off x="4518035" y="1351559"/>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19" name="Text Placeholder 6">
            <a:extLst>
              <a:ext uri="{FF2B5EF4-FFF2-40B4-BE49-F238E27FC236}">
                <a16:creationId xmlns:a16="http://schemas.microsoft.com/office/drawing/2014/main" id="{7E46A9E0-6893-0D9C-0D99-49164C80F436}"/>
              </a:ext>
            </a:extLst>
          </p:cNvPr>
          <p:cNvSpPr txBox="1">
            <a:spLocks/>
          </p:cNvSpPr>
          <p:nvPr/>
        </p:nvSpPr>
        <p:spPr>
          <a:xfrm>
            <a:off x="1182552" y="1372465"/>
            <a:ext cx="3090588" cy="708162"/>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0BA"/>
              </a:buClr>
              <a:buSzTx/>
              <a:buFont typeface="Arial" panose="020B0604020202020204" pitchFamily="34" charset="0"/>
              <a:buNone/>
              <a:tabLst/>
              <a:defRPr/>
            </a:pPr>
            <a:r>
              <a:rPr kumimoji="0" lang="en-GB" sz="1400" b="1" i="0" u="none" strike="noStrike" kern="0" cap="none" spc="0" normalizeH="0" baseline="0" noProof="0" dirty="0">
                <a:ln>
                  <a:noFill/>
                </a:ln>
                <a:solidFill>
                  <a:prstClr val="black"/>
                </a:solidFill>
                <a:effectLst/>
                <a:uLnTx/>
                <a:uFillTx/>
                <a:latin typeface="DM Sans"/>
                <a:ea typeface="+mn-ea"/>
                <a:cs typeface="+mn-cs"/>
              </a:rPr>
              <a:t>The number of product launches with </a:t>
            </a:r>
            <a:r>
              <a:rPr kumimoji="0" lang="en-GB" sz="1400" b="1" i="0" u="none" strike="noStrike" kern="0" cap="none" spc="0" normalizeH="0" baseline="0" noProof="0" dirty="0" err="1">
                <a:ln>
                  <a:noFill/>
                </a:ln>
                <a:solidFill>
                  <a:prstClr val="black"/>
                </a:solidFill>
                <a:effectLst/>
                <a:uLnTx/>
                <a:uFillTx/>
                <a:latin typeface="DM Sans"/>
                <a:ea typeface="+mn-ea"/>
                <a:cs typeface="+mn-cs"/>
              </a:rPr>
              <a:t>Hydrolyzed</a:t>
            </a:r>
            <a:r>
              <a:rPr kumimoji="0" lang="en-GB" sz="1400" b="1" i="0" u="none" strike="noStrike" kern="0" cap="none" spc="0" normalizeH="0" baseline="0" noProof="0" dirty="0">
                <a:ln>
                  <a:noFill/>
                </a:ln>
                <a:solidFill>
                  <a:prstClr val="black"/>
                </a:solidFill>
                <a:effectLst/>
                <a:uLnTx/>
                <a:uFillTx/>
                <a:latin typeface="DM Sans"/>
                <a:ea typeface="+mn-ea"/>
                <a:cs typeface="+mn-cs"/>
              </a:rPr>
              <a:t> Hyaluronic Acid </a:t>
            </a:r>
            <a:r>
              <a:rPr kumimoji="0" lang="en-GB" sz="1400" b="0" i="0" u="none" strike="noStrike" kern="0" cap="none" spc="0" normalizeH="0" baseline="0" noProof="0" dirty="0">
                <a:ln>
                  <a:noFill/>
                </a:ln>
                <a:solidFill>
                  <a:prstClr val="black"/>
                </a:solidFill>
                <a:effectLst/>
                <a:uLnTx/>
                <a:uFillTx/>
                <a:latin typeface="DM Sans"/>
                <a:ea typeface="+mn-ea"/>
                <a:cs typeface="+mn-cs"/>
              </a:rPr>
              <a:t>has consistently grown with a CAGR of 16% over the past 5 years.</a:t>
            </a:r>
          </a:p>
        </p:txBody>
      </p:sp>
      <p:grpSp>
        <p:nvGrpSpPr>
          <p:cNvPr id="31" name="Groupe 30">
            <a:extLst>
              <a:ext uri="{FF2B5EF4-FFF2-40B4-BE49-F238E27FC236}">
                <a16:creationId xmlns:a16="http://schemas.microsoft.com/office/drawing/2014/main" id="{D0321B11-F22D-90C0-6E12-6023436FF6ED}"/>
              </a:ext>
            </a:extLst>
          </p:cNvPr>
          <p:cNvGrpSpPr/>
          <p:nvPr/>
        </p:nvGrpSpPr>
        <p:grpSpPr>
          <a:xfrm>
            <a:off x="4518035" y="2593256"/>
            <a:ext cx="3347987" cy="1248828"/>
            <a:chOff x="4639783" y="1058928"/>
            <a:chExt cx="3238461" cy="1248828"/>
          </a:xfrm>
        </p:grpSpPr>
        <p:sp>
          <p:nvSpPr>
            <p:cNvPr id="8" name="Text Placeholder 6">
              <a:extLst>
                <a:ext uri="{FF2B5EF4-FFF2-40B4-BE49-F238E27FC236}">
                  <a16:creationId xmlns:a16="http://schemas.microsoft.com/office/drawing/2014/main" id="{F7397FB4-04F6-2038-DFFD-F427E23796C5}"/>
                </a:ext>
              </a:extLst>
            </p:cNvPr>
            <p:cNvSpPr txBox="1">
              <a:spLocks/>
            </p:cNvSpPr>
            <p:nvPr/>
          </p:nvSpPr>
          <p:spPr>
            <a:xfrm>
              <a:off x="5537907" y="1058928"/>
              <a:ext cx="2340337" cy="1248828"/>
            </a:xfrm>
            <a:prstGeom prst="rect">
              <a:avLst/>
            </a:prstGeom>
          </p:spPr>
          <p:txBody>
            <a:bodyPr lIns="0" tIns="0" rIns="0" bIns="0"/>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0BA"/>
                </a:buClr>
                <a:buSzTx/>
                <a:buFont typeface="Arial" panose="020B0604020202020204" pitchFamily="34" charset="0"/>
                <a:buNone/>
                <a:tabLst/>
                <a:defRPr/>
              </a:pPr>
              <a:r>
                <a:rPr kumimoji="0" lang="en-GB" sz="1400" b="0" i="0" u="none" strike="noStrike" kern="1200" cap="none" spc="0" normalizeH="0" baseline="0" noProof="0" dirty="0" err="1">
                  <a:ln>
                    <a:noFill/>
                  </a:ln>
                  <a:solidFill>
                    <a:prstClr val="black"/>
                  </a:solidFill>
                  <a:effectLst/>
                  <a:uLnTx/>
                  <a:uFillTx/>
                  <a:latin typeface="DM Sans"/>
                  <a:ea typeface="+mn-ea"/>
                  <a:cs typeface="+mn-cs"/>
                </a:rPr>
                <a:t>Hydrolyzed</a:t>
              </a:r>
              <a:r>
                <a:rPr kumimoji="0" lang="en-GB" sz="1400" b="0" i="0" u="none" strike="noStrike" kern="1200" cap="none" spc="0" normalizeH="0" baseline="0" noProof="0" dirty="0">
                  <a:ln>
                    <a:noFill/>
                  </a:ln>
                  <a:solidFill>
                    <a:prstClr val="black"/>
                  </a:solidFill>
                  <a:effectLst/>
                  <a:uLnTx/>
                  <a:uFillTx/>
                  <a:latin typeface="DM Sans"/>
                  <a:ea typeface="+mn-ea"/>
                  <a:cs typeface="+mn-cs"/>
                </a:rPr>
                <a:t> Hyaluronic Acid is often used in anti-ageing creams and moisturizers for its ability to </a:t>
              </a:r>
              <a:r>
                <a:rPr kumimoji="0" lang="en-GB" sz="1400" b="1" i="0" u="none" strike="noStrike" kern="1200" cap="none" spc="0" normalizeH="0" baseline="0" noProof="0" dirty="0">
                  <a:ln>
                    <a:noFill/>
                  </a:ln>
                  <a:solidFill>
                    <a:prstClr val="black"/>
                  </a:solidFill>
                  <a:effectLst/>
                  <a:uLnTx/>
                  <a:uFillTx/>
                  <a:latin typeface="DM Sans"/>
                  <a:ea typeface="+mn-ea"/>
                  <a:cs typeface="+mn-cs"/>
                </a:rPr>
                <a:t>effectively hold water and fills wrinkles from inside.</a:t>
              </a:r>
            </a:p>
          </p:txBody>
        </p:sp>
        <p:sp>
          <p:nvSpPr>
            <p:cNvPr id="20" name="Ovaal 19">
              <a:extLst>
                <a:ext uri="{FF2B5EF4-FFF2-40B4-BE49-F238E27FC236}">
                  <a16:creationId xmlns:a16="http://schemas.microsoft.com/office/drawing/2014/main" id="{9256502C-A51E-3962-0D49-06BBED25D9F9}"/>
                </a:ext>
              </a:extLst>
            </p:cNvPr>
            <p:cNvSpPr/>
            <p:nvPr/>
          </p:nvSpPr>
          <p:spPr>
            <a:xfrm>
              <a:off x="4639783" y="1365392"/>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pic>
          <p:nvPicPr>
            <p:cNvPr id="26" name="Afbeelding 25">
              <a:extLst>
                <a:ext uri="{FF2B5EF4-FFF2-40B4-BE49-F238E27FC236}">
                  <a16:creationId xmlns:a16="http://schemas.microsoft.com/office/drawing/2014/main" id="{B0814990-64DA-B142-F380-7CA168ED11E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760918" y="1478159"/>
              <a:ext cx="430480" cy="418410"/>
            </a:xfrm>
            <a:prstGeom prst="rect">
              <a:avLst/>
            </a:prstGeom>
          </p:spPr>
        </p:pic>
      </p:grpSp>
      <p:pic>
        <p:nvPicPr>
          <p:cNvPr id="27" name="Graphic 26">
            <a:extLst>
              <a:ext uri="{FF2B5EF4-FFF2-40B4-BE49-F238E27FC236}">
                <a16:creationId xmlns:a16="http://schemas.microsoft.com/office/drawing/2014/main" id="{7A3B2437-0A18-80F9-6909-6C73758B47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11286" y="1464545"/>
            <a:ext cx="457200" cy="457200"/>
          </a:xfrm>
          <a:prstGeom prst="rect">
            <a:avLst/>
          </a:prstGeom>
        </p:spPr>
      </p:pic>
      <p:grpSp>
        <p:nvGrpSpPr>
          <p:cNvPr id="30" name="Groupe 29">
            <a:extLst>
              <a:ext uri="{FF2B5EF4-FFF2-40B4-BE49-F238E27FC236}">
                <a16:creationId xmlns:a16="http://schemas.microsoft.com/office/drawing/2014/main" id="{083A2B94-5E02-49FE-7484-74FF28E7F3B8}"/>
              </a:ext>
            </a:extLst>
          </p:cNvPr>
          <p:cNvGrpSpPr/>
          <p:nvPr/>
        </p:nvGrpSpPr>
        <p:grpSpPr>
          <a:xfrm>
            <a:off x="288877" y="2735737"/>
            <a:ext cx="4078600" cy="2664132"/>
            <a:chOff x="164273" y="3348056"/>
            <a:chExt cx="4078600" cy="2664132"/>
          </a:xfrm>
        </p:grpSpPr>
        <p:grpSp>
          <p:nvGrpSpPr>
            <p:cNvPr id="29" name="Groupe 28">
              <a:extLst>
                <a:ext uri="{FF2B5EF4-FFF2-40B4-BE49-F238E27FC236}">
                  <a16:creationId xmlns:a16="http://schemas.microsoft.com/office/drawing/2014/main" id="{A914DB9A-D2DE-8CB1-3602-C7D9D476334C}"/>
                </a:ext>
              </a:extLst>
            </p:cNvPr>
            <p:cNvGrpSpPr/>
            <p:nvPr/>
          </p:nvGrpSpPr>
          <p:grpSpPr>
            <a:xfrm>
              <a:off x="164273" y="3348056"/>
              <a:ext cx="4078600" cy="2664132"/>
              <a:chOff x="164273" y="3348056"/>
              <a:chExt cx="4078600" cy="2664132"/>
            </a:xfrm>
          </p:grpSpPr>
          <p:sp>
            <p:nvSpPr>
              <p:cNvPr id="9" name="Text Placeholder 6">
                <a:extLst>
                  <a:ext uri="{FF2B5EF4-FFF2-40B4-BE49-F238E27FC236}">
                    <a16:creationId xmlns:a16="http://schemas.microsoft.com/office/drawing/2014/main" id="{5AF9D4A2-A75A-6F59-B7FB-176650716123}"/>
                  </a:ext>
                </a:extLst>
              </p:cNvPr>
              <p:cNvSpPr txBox="1">
                <a:spLocks/>
              </p:cNvSpPr>
              <p:nvPr/>
            </p:nvSpPr>
            <p:spPr>
              <a:xfrm>
                <a:off x="164273" y="3348056"/>
                <a:ext cx="4078600" cy="33483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7C807E"/>
                  </a:buClr>
                  <a:buSzTx/>
                  <a:buFont typeface="Arial" panose="020B0604020202020204" pitchFamily="34" charset="0"/>
                  <a:buNone/>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Beauty &amp; Care Product Launches with </a:t>
                </a:r>
                <a:r>
                  <a:rPr kumimoji="0" lang="en-GB" sz="1200" b="1" i="0" u="none" strike="noStrike" kern="1200" cap="none" spc="0" normalizeH="0" baseline="0" noProof="0" dirty="0" err="1">
                    <a:ln>
                      <a:noFill/>
                    </a:ln>
                    <a:solidFill>
                      <a:prstClr val="black"/>
                    </a:solidFill>
                    <a:effectLst/>
                    <a:uLnTx/>
                    <a:uFillTx/>
                    <a:latin typeface="DM Sans"/>
                    <a:ea typeface="+mn-ea"/>
                    <a:cs typeface="+mn-cs"/>
                  </a:rPr>
                  <a:t>Hydrolyzed</a:t>
                </a:r>
                <a:r>
                  <a:rPr kumimoji="0" lang="en-GB" sz="1200" b="1" i="0" u="none" strike="noStrike" kern="1200" cap="none" spc="0" normalizeH="0" baseline="0" noProof="0" dirty="0">
                    <a:ln>
                      <a:noFill/>
                    </a:ln>
                    <a:solidFill>
                      <a:prstClr val="black"/>
                    </a:solidFill>
                    <a:effectLst/>
                    <a:uLnTx/>
                    <a:uFillTx/>
                    <a:latin typeface="DM Sans"/>
                    <a:ea typeface="+mn-ea"/>
                    <a:cs typeface="+mn-cs"/>
                  </a:rPr>
                  <a:t> Hyaluronic Acid</a:t>
                </a:r>
              </a:p>
            </p:txBody>
          </p:sp>
          <p:graphicFrame>
            <p:nvGraphicFramePr>
              <p:cNvPr id="18"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542182350"/>
                  </p:ext>
                </p:extLst>
              </p:nvPr>
            </p:nvGraphicFramePr>
            <p:xfrm>
              <a:off x="164273" y="3726829"/>
              <a:ext cx="3940815" cy="2285359"/>
            </p:xfrm>
            <a:graphic>
              <a:graphicData uri="http://schemas.openxmlformats.org/drawingml/2006/chart">
                <c:chart xmlns:c="http://schemas.openxmlformats.org/drawingml/2006/chart" xmlns:r="http://schemas.openxmlformats.org/officeDocument/2006/relationships" r:id="rId10"/>
              </a:graphicData>
            </a:graphic>
          </p:graphicFrame>
        </p:grpSp>
        <p:cxnSp>
          <p:nvCxnSpPr>
            <p:cNvPr id="22" name="Connecteur droit avec flèche 21">
              <a:extLst>
                <a:ext uri="{FF2B5EF4-FFF2-40B4-BE49-F238E27FC236}">
                  <a16:creationId xmlns:a16="http://schemas.microsoft.com/office/drawing/2014/main" id="{533AC07A-AD08-D0D1-B64B-15339BBB334D}"/>
                </a:ext>
              </a:extLst>
            </p:cNvPr>
            <p:cNvCxnSpPr>
              <a:cxnSpLocks/>
            </p:cNvCxnSpPr>
            <p:nvPr/>
          </p:nvCxnSpPr>
          <p:spPr>
            <a:xfrm flipV="1">
              <a:off x="2406611" y="3818511"/>
              <a:ext cx="1082200" cy="725440"/>
            </a:xfrm>
            <a:prstGeom prst="straightConnector1">
              <a:avLst/>
            </a:prstGeom>
            <a:ln w="19050">
              <a:solidFill>
                <a:srgbClr val="58166D"/>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04E4A468-85A7-1D9D-0FE5-F19BCACE60E2}"/>
                </a:ext>
              </a:extLst>
            </p:cNvPr>
            <p:cNvSpPr txBox="1"/>
            <p:nvPr/>
          </p:nvSpPr>
          <p:spPr>
            <a:xfrm>
              <a:off x="2406611" y="3829989"/>
              <a:ext cx="57900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58166D"/>
                  </a:solidFill>
                  <a:effectLst/>
                  <a:uLnTx/>
                  <a:uFillTx/>
                  <a:latin typeface="DM Sans"/>
                  <a:ea typeface="+mn-ea"/>
                  <a:cs typeface="+mn-cs"/>
                </a:rPr>
                <a:t>CAGR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58166D"/>
                  </a:solidFill>
                  <a:effectLst/>
                  <a:uLnTx/>
                  <a:uFillTx/>
                  <a:latin typeface="DM Sans"/>
                  <a:ea typeface="+mn-ea"/>
                  <a:cs typeface="+mn-cs"/>
                </a:rPr>
                <a:t>+16%</a:t>
              </a:r>
            </a:p>
          </p:txBody>
        </p:sp>
      </p:grpSp>
    </p:spTree>
    <p:extLst>
      <p:ext uri="{BB962C8B-B14F-4D97-AF65-F5344CB8AC3E}">
        <p14:creationId xmlns:p14="http://schemas.microsoft.com/office/powerpoint/2010/main" val="2623235938"/>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2A8B0D-350B-7545-B18B-C203D40115E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itle 1">
            <a:extLst>
              <a:ext uri="{FF2B5EF4-FFF2-40B4-BE49-F238E27FC236}">
                <a16:creationId xmlns:a16="http://schemas.microsoft.com/office/drawing/2014/main" id="{26FD4DDF-B983-7C66-B081-A575C22B323F}"/>
              </a:ext>
            </a:extLst>
          </p:cNvPr>
          <p:cNvSpPr txBox="1">
            <a:spLocks/>
          </p:cNvSpPr>
          <p:nvPr/>
        </p:nvSpPr>
        <p:spPr>
          <a:xfrm>
            <a:off x="468001" y="468000"/>
            <a:ext cx="5752918" cy="416420"/>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DM Sans"/>
                <a:ea typeface="+mj-ea"/>
                <a:cs typeface="+mj-cs"/>
              </a:rPr>
              <a:t>What is hyaluronic acid? </a:t>
            </a:r>
          </a:p>
        </p:txBody>
      </p:sp>
      <p:pic>
        <p:nvPicPr>
          <p:cNvPr id="10" name="Picture Placeholder 9" descr="Close-up of a molecule structure&#10;&#10;Description automatically generated">
            <a:extLst>
              <a:ext uri="{FF2B5EF4-FFF2-40B4-BE49-F238E27FC236}">
                <a16:creationId xmlns:a16="http://schemas.microsoft.com/office/drawing/2014/main" id="{67FDBE51-E57F-03C9-A3AD-4017B9B569EE}"/>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
        <p:nvSpPr>
          <p:cNvPr id="5" name="Text Placeholder 2">
            <a:extLst>
              <a:ext uri="{FF2B5EF4-FFF2-40B4-BE49-F238E27FC236}">
                <a16:creationId xmlns:a16="http://schemas.microsoft.com/office/drawing/2014/main" id="{6CA3A98F-005A-38F4-5391-29497A58FC6C}"/>
              </a:ext>
            </a:extLst>
          </p:cNvPr>
          <p:cNvSpPr txBox="1">
            <a:spLocks/>
          </p:cNvSpPr>
          <p:nvPr/>
        </p:nvSpPr>
        <p:spPr>
          <a:xfrm>
            <a:off x="468001" y="1025934"/>
            <a:ext cx="5083713" cy="2573914"/>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hyaluronic acid </a:t>
            </a:r>
            <a:r>
              <a:rPr kumimoji="0" lang="en-US" sz="1800" b="0" i="0" u="none" strike="noStrike" kern="1200" cap="none" spc="0" normalizeH="0" baseline="0" noProof="0" dirty="0">
                <a:ln>
                  <a:noFill/>
                </a:ln>
                <a:solidFill>
                  <a:prstClr val="black"/>
                </a:solidFill>
                <a:effectLst/>
                <a:uLnTx/>
                <a:uFillTx/>
                <a:latin typeface="DM Sans"/>
                <a:ea typeface="+mn-ea"/>
                <a:cs typeface="+mn-cs"/>
              </a:rPr>
              <a:t>is an unbranched disaccharide polymer comprising repeating disaccharide units of sodium glucuronate and D-N-acetylglucosamine.</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hyaluronic acid occurs as the salt form </a:t>
            </a:r>
            <a:r>
              <a:rPr kumimoji="0" lang="en-US" sz="1800" b="0" i="0" u="none" strike="noStrike" kern="1200" cap="none" spc="0" normalizeH="0" baseline="0" noProof="0" dirty="0">
                <a:ln>
                  <a:noFill/>
                </a:ln>
                <a:solidFill>
                  <a:prstClr val="black"/>
                </a:solidFill>
                <a:effectLst/>
                <a:uLnTx/>
                <a:uFillTx/>
                <a:latin typeface="DM Sans"/>
                <a:ea typeface="+mn-ea"/>
                <a:cs typeface="+mn-cs"/>
              </a:rPr>
              <a:t>in our skin.</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lang="en-US" b="1" dirty="0">
                <a:solidFill>
                  <a:prstClr val="black"/>
                </a:solidFill>
                <a:latin typeface="DM Sans"/>
              </a:rPr>
              <a:t>t</a:t>
            </a:r>
            <a:r>
              <a:rPr kumimoji="0" lang="en-US" sz="1800" b="1" i="0" u="none" strike="noStrike" kern="1200" cap="none" spc="0" normalizeH="0" baseline="0" noProof="0" dirty="0">
                <a:ln>
                  <a:noFill/>
                </a:ln>
                <a:solidFill>
                  <a:prstClr val="black"/>
                </a:solidFill>
                <a:effectLst/>
                <a:uLnTx/>
                <a:uFillTx/>
                <a:latin typeface="DM Sans"/>
                <a:ea typeface="+mn-ea"/>
                <a:cs typeface="+mn-cs"/>
              </a:rPr>
              <a:t>he activity in skin is coming from the hyaluronic acid part </a:t>
            </a:r>
            <a:r>
              <a:rPr kumimoji="0" lang="en-US" sz="1800" b="0" i="0" u="none" strike="noStrike" kern="1200" cap="none" spc="0" normalizeH="0" baseline="0" noProof="0" dirty="0">
                <a:ln>
                  <a:noFill/>
                </a:ln>
                <a:solidFill>
                  <a:prstClr val="black"/>
                </a:solidFill>
                <a:effectLst/>
                <a:uLnTx/>
                <a:uFillTx/>
                <a:latin typeface="DM Sans"/>
                <a:ea typeface="+mn-ea"/>
                <a:cs typeface="+mn-cs"/>
              </a:rPr>
              <a:t>and not from the salt.</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a:p>
            <a:pPr marL="0" marR="0" lvl="1" indent="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p:txBody>
      </p:sp>
      <p:graphicFrame>
        <p:nvGraphicFramePr>
          <p:cNvPr id="3" name="Objekt 1">
            <a:extLst>
              <a:ext uri="{FF2B5EF4-FFF2-40B4-BE49-F238E27FC236}">
                <a16:creationId xmlns:a16="http://schemas.microsoft.com/office/drawing/2014/main" id="{76147D25-1188-DDF4-CAD4-5D7A4CE41251}"/>
              </a:ext>
            </a:extLst>
          </p:cNvPr>
          <p:cNvGraphicFramePr>
            <a:graphicFrameLocks noChangeAspect="1"/>
          </p:cNvGraphicFramePr>
          <p:nvPr/>
        </p:nvGraphicFramePr>
        <p:xfrm>
          <a:off x="670311" y="3795198"/>
          <a:ext cx="3825489" cy="1661711"/>
        </p:xfrm>
        <a:graphic>
          <a:graphicData uri="http://schemas.openxmlformats.org/presentationml/2006/ole">
            <mc:AlternateContent xmlns:mc="http://schemas.openxmlformats.org/markup-compatibility/2006">
              <mc:Choice xmlns:v="urn:schemas-microsoft-com:vml" Requires="v">
                <p:oleObj r:id="rId4" imgW="3515360" imgH="1526540" progId="">
                  <p:embed/>
                </p:oleObj>
              </mc:Choice>
              <mc:Fallback>
                <p:oleObj r:id="rId4" imgW="3515360" imgH="1526540" progId="">
                  <p:embed/>
                  <p:pic>
                    <p:nvPicPr>
                      <p:cNvPr id="3" name="Objekt 1">
                        <a:extLst>
                          <a:ext uri="{FF2B5EF4-FFF2-40B4-BE49-F238E27FC236}">
                            <a16:creationId xmlns:a16="http://schemas.microsoft.com/office/drawing/2014/main" id="{76147D25-1188-DDF4-CAD4-5D7A4CE412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311" y="3795198"/>
                        <a:ext cx="3825489" cy="1661711"/>
                      </a:xfrm>
                      <a:prstGeom prst="rect">
                        <a:avLst/>
                      </a:prstGeom>
                      <a:noFill/>
                    </p:spPr>
                  </p:pic>
                </p:oleObj>
              </mc:Fallback>
            </mc:AlternateContent>
          </a:graphicData>
        </a:graphic>
      </p:graphicFrame>
    </p:spTree>
    <p:extLst>
      <p:ext uri="{BB962C8B-B14F-4D97-AF65-F5344CB8AC3E}">
        <p14:creationId xmlns:p14="http://schemas.microsoft.com/office/powerpoint/2010/main" val="2845485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2A8B0D-350B-7545-B18B-C203D40115E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 name="Text Box 11">
            <a:extLst>
              <a:ext uri="{FF2B5EF4-FFF2-40B4-BE49-F238E27FC236}">
                <a16:creationId xmlns:a16="http://schemas.microsoft.com/office/drawing/2014/main" id="{1224BF2B-CB16-57E5-29D8-C358E74DFE05}"/>
              </a:ext>
            </a:extLst>
          </p:cNvPr>
          <p:cNvSpPr txBox="1">
            <a:spLocks noChangeArrowheads="1"/>
          </p:cNvSpPr>
          <p:nvPr/>
        </p:nvSpPr>
        <p:spPr bwMode="auto">
          <a:xfrm>
            <a:off x="302400" y="1107951"/>
            <a:ext cx="5627999" cy="425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6700" indent="-266700">
              <a:defRPr>
                <a:solidFill>
                  <a:schemeClr val="tx1"/>
                </a:solidFill>
                <a:latin typeface="Trebuchet MS" pitchFamily="34" charset="0"/>
                <a:cs typeface="Arial" charset="0"/>
              </a:defRPr>
            </a:lvl1pPr>
            <a:lvl2pPr marL="742950" indent="-285750">
              <a:defRPr>
                <a:solidFill>
                  <a:schemeClr val="tx1"/>
                </a:solidFill>
                <a:latin typeface="Trebuchet MS" pitchFamily="34" charset="0"/>
                <a:cs typeface="Arial" charset="0"/>
              </a:defRPr>
            </a:lvl2pPr>
            <a:lvl3pPr marL="1143000" indent="-228600">
              <a:defRPr>
                <a:solidFill>
                  <a:schemeClr val="tx1"/>
                </a:solidFill>
                <a:latin typeface="Trebuchet MS" pitchFamily="34" charset="0"/>
                <a:cs typeface="Arial" charset="0"/>
              </a:defRPr>
            </a:lvl3pPr>
            <a:lvl4pPr marL="1600200" indent="-228600">
              <a:defRPr>
                <a:solidFill>
                  <a:schemeClr val="tx1"/>
                </a:solidFill>
                <a:latin typeface="Trebuchet MS" pitchFamily="34" charset="0"/>
                <a:cs typeface="Arial" charset="0"/>
              </a:defRPr>
            </a:lvl4pPr>
            <a:lvl5pPr marL="2057400" indent="-228600">
              <a:defRPr>
                <a:solidFill>
                  <a:schemeClr val="tx1"/>
                </a:solidFill>
                <a:latin typeface="Trebuchet MS" pitchFamily="34" charset="0"/>
                <a:cs typeface="Arial" charset="0"/>
              </a:defRPr>
            </a:lvl5pPr>
            <a:lvl6pPr marL="2514600" indent="-228600" fontAlgn="base">
              <a:spcBef>
                <a:spcPct val="0"/>
              </a:spcBef>
              <a:spcAft>
                <a:spcPct val="0"/>
              </a:spcAft>
              <a:defRPr>
                <a:solidFill>
                  <a:schemeClr val="tx1"/>
                </a:solidFill>
                <a:latin typeface="Trebuchet MS" pitchFamily="34" charset="0"/>
                <a:cs typeface="Arial" charset="0"/>
              </a:defRPr>
            </a:lvl6pPr>
            <a:lvl7pPr marL="2971800" indent="-228600" fontAlgn="base">
              <a:spcBef>
                <a:spcPct val="0"/>
              </a:spcBef>
              <a:spcAft>
                <a:spcPct val="0"/>
              </a:spcAft>
              <a:defRPr>
                <a:solidFill>
                  <a:schemeClr val="tx1"/>
                </a:solidFill>
                <a:latin typeface="Trebuchet MS" pitchFamily="34" charset="0"/>
                <a:cs typeface="Arial" charset="0"/>
              </a:defRPr>
            </a:lvl7pPr>
            <a:lvl8pPr marL="3429000" indent="-228600" fontAlgn="base">
              <a:spcBef>
                <a:spcPct val="0"/>
              </a:spcBef>
              <a:spcAft>
                <a:spcPct val="0"/>
              </a:spcAft>
              <a:defRPr>
                <a:solidFill>
                  <a:schemeClr val="tx1"/>
                </a:solidFill>
                <a:latin typeface="Trebuchet MS" pitchFamily="34" charset="0"/>
                <a:cs typeface="Arial" charset="0"/>
              </a:defRPr>
            </a:lvl8pPr>
            <a:lvl9pPr marL="3886200" indent="-228600" fontAlgn="base">
              <a:spcBef>
                <a:spcPct val="0"/>
              </a:spcBef>
              <a:spcAft>
                <a:spcPct val="0"/>
              </a:spcAft>
              <a:defRPr>
                <a:solidFill>
                  <a:schemeClr val="tx1"/>
                </a:solidFill>
                <a:latin typeface="Trebuchet MS" pitchFamily="34" charset="0"/>
                <a:cs typeface="Arial" charset="0"/>
              </a:defRPr>
            </a:lvl9pPr>
          </a:lstStyle>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600" b="1"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Epidermis: </a:t>
            </a:r>
          </a:p>
          <a:p>
            <a:pPr marL="266700" marR="0" lvl="0" indent="-266700" algn="l" defTabSz="914400" rtl="0" eaLnBrk="1" fontAlgn="auto" latinLnBrk="0" hangingPunct="1">
              <a:lnSpc>
                <a:spcPct val="100000"/>
              </a:lnSpc>
              <a:spcBef>
                <a:spcPts val="800"/>
              </a:spcBef>
              <a:spcAft>
                <a:spcPts val="0"/>
              </a:spcAft>
              <a:buClrTx/>
              <a:buSzTx/>
              <a:buFontTx/>
              <a:buChar char="•"/>
              <a:tabLst/>
              <a:defRPr/>
            </a:pPr>
            <a:r>
              <a:rPr kumimoji="0" lang="en-US" sz="16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Hyaluronic acid serves as a filler between keratinocytes for nutrient exchange and as signaling ligand. </a:t>
            </a:r>
          </a:p>
          <a:p>
            <a:pPr marL="266700" marR="0" lvl="0" indent="-266700" algn="l" defTabSz="914400" rtl="0" eaLnBrk="1" fontAlgn="auto" latinLnBrk="0" hangingPunct="1">
              <a:lnSpc>
                <a:spcPct val="100000"/>
              </a:lnSpc>
              <a:spcBef>
                <a:spcPts val="800"/>
              </a:spcBef>
              <a:spcAft>
                <a:spcPts val="0"/>
              </a:spcAft>
              <a:buClrTx/>
              <a:buSzTx/>
              <a:buFontTx/>
              <a:buChar char="•"/>
              <a:tabLst/>
              <a:defRPr/>
            </a:pPr>
            <a:r>
              <a:rPr kumimoji="0" lang="en-US" sz="16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It maintains our skin’s moisture balance and keeps it hydrated.</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600" b="1"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Dermis: </a:t>
            </a:r>
          </a:p>
          <a:p>
            <a:pPr marL="266700" marR="0" lvl="0" indent="-266700" algn="l" defTabSz="914400" rtl="0" eaLnBrk="1" fontAlgn="auto" latinLnBrk="0" hangingPunct="1">
              <a:lnSpc>
                <a:spcPct val="100000"/>
              </a:lnSpc>
              <a:spcBef>
                <a:spcPts val="800"/>
              </a:spcBef>
              <a:spcAft>
                <a:spcPts val="0"/>
              </a:spcAft>
              <a:buClrTx/>
              <a:buSzTx/>
              <a:buFontTx/>
              <a:buChar char="•"/>
              <a:tabLst/>
              <a:defRPr/>
            </a:pPr>
            <a:r>
              <a:rPr kumimoji="0" lang="en-US" sz="16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Hyaluronic acid is a major component of the extracellular matrix of the skin and is vital for skin health.</a:t>
            </a:r>
          </a:p>
          <a:p>
            <a:pPr marL="266700" marR="0" lvl="0" indent="-266700" algn="l" defTabSz="914400" rtl="0" eaLnBrk="1" fontAlgn="auto" latinLnBrk="0" hangingPunct="1">
              <a:lnSpc>
                <a:spcPct val="100000"/>
              </a:lnSpc>
              <a:spcBef>
                <a:spcPts val="800"/>
              </a:spcBef>
              <a:spcAft>
                <a:spcPts val="0"/>
              </a:spcAft>
              <a:buClrTx/>
              <a:buSzTx/>
              <a:buFontTx/>
              <a:buChar char="•"/>
              <a:tabLst/>
              <a:defRPr/>
            </a:pPr>
            <a:r>
              <a:rPr kumimoji="0" lang="en-US" sz="16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It is a jelly-like substance that fills the space between collagen and elastin fibers to make skin flexible.</a:t>
            </a:r>
          </a:p>
          <a:p>
            <a:pPr marL="266700" marR="0" lvl="0" indent="-266700" algn="l" defTabSz="914400" rtl="0" eaLnBrk="1" fontAlgn="auto" latinLnBrk="0" hangingPunct="1">
              <a:lnSpc>
                <a:spcPct val="100000"/>
              </a:lnSpc>
              <a:spcBef>
                <a:spcPts val="800"/>
              </a:spcBef>
              <a:spcAft>
                <a:spcPts val="0"/>
              </a:spcAft>
              <a:buClrTx/>
              <a:buSzTx/>
              <a:buFontTx/>
              <a:buChar char="•"/>
              <a:tabLst/>
              <a:defRPr/>
            </a:pPr>
            <a:r>
              <a:rPr kumimoji="0" lang="en-US" sz="16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It plays a crucial role in aging.</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6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 </a:t>
            </a:r>
          </a:p>
        </p:txBody>
      </p:sp>
      <p:pic>
        <p:nvPicPr>
          <p:cNvPr id="9" name="Picture Placeholder 8" descr="A close-up of a pink surface&#10;&#10;Description automatically generated">
            <a:extLst>
              <a:ext uri="{FF2B5EF4-FFF2-40B4-BE49-F238E27FC236}">
                <a16:creationId xmlns:a16="http://schemas.microsoft.com/office/drawing/2014/main" id="{A0CFD4B5-8B49-2EBF-B500-2E4812140EB7}"/>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
        <p:nvSpPr>
          <p:cNvPr id="10" name="Title 2">
            <a:extLst>
              <a:ext uri="{FF2B5EF4-FFF2-40B4-BE49-F238E27FC236}">
                <a16:creationId xmlns:a16="http://schemas.microsoft.com/office/drawing/2014/main" id="{21DD230B-6629-BC80-8996-49C2BED8DF9B}"/>
              </a:ext>
            </a:extLst>
          </p:cNvPr>
          <p:cNvSpPr>
            <a:spLocks noGrp="1"/>
          </p:cNvSpPr>
          <p:nvPr>
            <p:ph type="title"/>
          </p:nvPr>
        </p:nvSpPr>
        <p:spPr>
          <a:xfrm>
            <a:off x="302400" y="302404"/>
            <a:ext cx="5477913" cy="478432"/>
          </a:xfrm>
        </p:spPr>
        <p:txBody>
          <a:bodyPr/>
          <a:lstStyle/>
          <a:p>
            <a:r>
              <a:rPr lang="en-US"/>
              <a:t>Hyaluronic acid is located in the first layers of the epidermis and dermis</a:t>
            </a:r>
            <a:br>
              <a:rPr lang="en-US"/>
            </a:br>
            <a:endParaRPr lang="de-CH"/>
          </a:p>
        </p:txBody>
      </p:sp>
      <p:sp>
        <p:nvSpPr>
          <p:cNvPr id="12" name="TextBox 11">
            <a:extLst>
              <a:ext uri="{FF2B5EF4-FFF2-40B4-BE49-F238E27FC236}">
                <a16:creationId xmlns:a16="http://schemas.microsoft.com/office/drawing/2014/main" id="{4EF0CA61-9F68-5DBC-9E10-3B592C43F2E8}"/>
              </a:ext>
            </a:extLst>
          </p:cNvPr>
          <p:cNvSpPr txBox="1"/>
          <p:nvPr/>
        </p:nvSpPr>
        <p:spPr>
          <a:xfrm>
            <a:off x="507126" y="6397614"/>
            <a:ext cx="60960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Dermato-Endocrinology 4:3, 253–258; July–December 2012; ©</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078879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2A8B0D-350B-7545-B18B-C203D40115E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Placeholder 10" descr="A person with grey hair wearing a black turtleneck&#10;&#10;Description automatically generated">
            <a:extLst>
              <a:ext uri="{FF2B5EF4-FFF2-40B4-BE49-F238E27FC236}">
                <a16:creationId xmlns:a16="http://schemas.microsoft.com/office/drawing/2014/main" id="{CE96C507-E863-294E-4171-844306160995}"/>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BCC4BF93-D6AD-324F-AE03-FE71F2CFAC41}"/>
              </a:ext>
            </a:extLst>
          </p:cNvPr>
          <p:cNvSpPr>
            <a:spLocks noGrp="1"/>
          </p:cNvSpPr>
          <p:nvPr>
            <p:ph type="title"/>
          </p:nvPr>
        </p:nvSpPr>
        <p:spPr>
          <a:xfrm>
            <a:off x="302401" y="302400"/>
            <a:ext cx="5601056" cy="672650"/>
          </a:xfrm>
        </p:spPr>
        <p:txBody>
          <a:bodyPr/>
          <a:lstStyle/>
          <a:p>
            <a:r>
              <a:rPr lang="en-GB"/>
              <a:t>With age, hyaluronic acid in the skin decreases quite sharply …</a:t>
            </a:r>
            <a:endParaRPr lang="en-NL"/>
          </a:p>
        </p:txBody>
      </p:sp>
      <p:sp>
        <p:nvSpPr>
          <p:cNvPr id="3" name="Text Placeholder 17">
            <a:extLst>
              <a:ext uri="{FF2B5EF4-FFF2-40B4-BE49-F238E27FC236}">
                <a16:creationId xmlns:a16="http://schemas.microsoft.com/office/drawing/2014/main" id="{A05C775E-EF32-B353-3988-72614DDB4328}"/>
              </a:ext>
            </a:extLst>
          </p:cNvPr>
          <p:cNvSpPr txBox="1">
            <a:spLocks/>
          </p:cNvSpPr>
          <p:nvPr/>
        </p:nvSpPr>
        <p:spPr>
          <a:xfrm>
            <a:off x="577216" y="6373724"/>
            <a:ext cx="5601056" cy="39365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0" u="none" strike="noStrike" kern="1200" cap="none" spc="0" normalizeH="0" baseline="0" noProof="0" dirty="0">
                <a:ln>
                  <a:noFill/>
                </a:ln>
                <a:solidFill>
                  <a:prstClr val="black"/>
                </a:solidFill>
                <a:effectLst/>
                <a:uLnTx/>
                <a:uFillTx/>
                <a:latin typeface="DM Sans"/>
                <a:ea typeface="+mn-ea"/>
                <a:cs typeface="+mn-cs"/>
              </a:rPr>
              <a:t>*Longas et al, </a:t>
            </a:r>
            <a:r>
              <a:rPr kumimoji="0" lang="en-GB" sz="800" b="0" i="0" u="none" strike="noStrike" kern="1200" cap="none" spc="0" normalizeH="0" baseline="0" noProof="0" dirty="0" err="1">
                <a:ln>
                  <a:noFill/>
                </a:ln>
                <a:solidFill>
                  <a:prstClr val="black"/>
                </a:solidFill>
                <a:effectLst/>
                <a:uLnTx/>
                <a:uFillTx/>
                <a:latin typeface="DM Sans"/>
                <a:ea typeface="+mn-ea"/>
                <a:cs typeface="+mn-cs"/>
              </a:rPr>
              <a:t>Carbohydr</a:t>
            </a:r>
            <a:r>
              <a:rPr kumimoji="0" lang="en-GB" sz="800" b="0" i="0" u="none" strike="noStrike" kern="1200" cap="none" spc="0" normalizeH="0" baseline="0" noProof="0" dirty="0">
                <a:ln>
                  <a:noFill/>
                </a:ln>
                <a:solidFill>
                  <a:prstClr val="black"/>
                </a:solidFill>
                <a:effectLst/>
                <a:uLnTx/>
                <a:uFillTx/>
                <a:latin typeface="DM Sans"/>
                <a:ea typeface="+mn-ea"/>
                <a:cs typeface="+mn-cs"/>
              </a:rPr>
              <a:t> Res. 1987: 159: 127-36                                                                                                                                        *</a:t>
            </a:r>
            <a:r>
              <a:rPr kumimoji="0" lang="en-US" sz="800" b="0" i="0" u="none" strike="noStrike" kern="0" cap="none" spc="0" normalizeH="0" baseline="0" noProof="0" dirty="0">
                <a:ln>
                  <a:noFill/>
                </a:ln>
                <a:solidFill>
                  <a:prstClr val="black"/>
                </a:solidFill>
                <a:effectLst/>
                <a:uLnTx/>
                <a:uFillTx/>
                <a:latin typeface="DM Sans"/>
                <a:ea typeface="+mn-ea"/>
                <a:cs typeface="+mn-cs"/>
              </a:rPr>
              <a:t>Eleni Papakonstantinou; Hyaluronic acid A key molecule in skin aging; Dermato-Endocrinology 43, 253–25, 2012 </a:t>
            </a:r>
            <a:endParaRPr kumimoji="0" lang="en-GB" sz="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NL" sz="1800" b="0" i="0" u="none" strike="noStrike" kern="0" cap="none" spc="0" normalizeH="0" baseline="0" noProof="0" dirty="0">
              <a:ln>
                <a:noFill/>
              </a:ln>
              <a:solidFill>
                <a:prstClr val="black"/>
              </a:solidFill>
              <a:effectLst/>
              <a:uLnTx/>
              <a:uFillTx/>
              <a:latin typeface="DM Sans"/>
              <a:ea typeface="+mn-ea"/>
              <a:cs typeface="+mn-cs"/>
            </a:endParaRPr>
          </a:p>
        </p:txBody>
      </p:sp>
      <p:sp>
        <p:nvSpPr>
          <p:cNvPr id="5" name="Text Placeholder 2">
            <a:extLst>
              <a:ext uri="{FF2B5EF4-FFF2-40B4-BE49-F238E27FC236}">
                <a16:creationId xmlns:a16="http://schemas.microsoft.com/office/drawing/2014/main" id="{57DB311B-FABC-5AB8-0559-B30EB4678132}"/>
              </a:ext>
            </a:extLst>
          </p:cNvPr>
          <p:cNvSpPr txBox="1">
            <a:spLocks/>
          </p:cNvSpPr>
          <p:nvPr/>
        </p:nvSpPr>
        <p:spPr>
          <a:xfrm>
            <a:off x="302398" y="1336911"/>
            <a:ext cx="5443161" cy="2200155"/>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With age, hyaluronic acid in the skin decreases quite sharply*, </a:t>
            </a:r>
            <a:r>
              <a:rPr kumimoji="0" lang="en-US" sz="1800" b="0" i="0" u="none" strike="noStrike" kern="1200" cap="none" spc="0" normalizeH="0" baseline="0" noProof="0" dirty="0">
                <a:ln>
                  <a:noFill/>
                </a:ln>
                <a:solidFill>
                  <a:prstClr val="black"/>
                </a:solidFill>
                <a:effectLst/>
                <a:uLnTx/>
                <a:uFillTx/>
                <a:latin typeface="DM Sans"/>
                <a:ea typeface="+mn-ea"/>
                <a:cs typeface="+mn-cs"/>
              </a:rPr>
              <a:t>resulting in a loss of hydration, volume and plumpness. Lines and wrinkles also appear, and skin is left looking dull. </a:t>
            </a:r>
          </a:p>
        </p:txBody>
      </p:sp>
      <p:grpSp>
        <p:nvGrpSpPr>
          <p:cNvPr id="8" name="Group 7">
            <a:extLst>
              <a:ext uri="{FF2B5EF4-FFF2-40B4-BE49-F238E27FC236}">
                <a16:creationId xmlns:a16="http://schemas.microsoft.com/office/drawing/2014/main" id="{BE4998C0-A20E-D1C2-0B6C-D87E595A78C4}"/>
              </a:ext>
            </a:extLst>
          </p:cNvPr>
          <p:cNvGrpSpPr/>
          <p:nvPr/>
        </p:nvGrpSpPr>
        <p:grpSpPr>
          <a:xfrm>
            <a:off x="272946" y="3001793"/>
            <a:ext cx="5332810" cy="1601323"/>
            <a:chOff x="272946" y="3001793"/>
            <a:chExt cx="5332810" cy="1601323"/>
          </a:xfrm>
        </p:grpSpPr>
        <p:pic>
          <p:nvPicPr>
            <p:cNvPr id="7" name="Picture 6" descr="A sign in the dark&#10;&#10;Description automatically generated">
              <a:extLst>
                <a:ext uri="{FF2B5EF4-FFF2-40B4-BE49-F238E27FC236}">
                  <a16:creationId xmlns:a16="http://schemas.microsoft.com/office/drawing/2014/main" id="{0591C956-5C0F-6D89-A118-C6559BC995C5}"/>
                </a:ext>
              </a:extLst>
            </p:cNvPr>
            <p:cNvPicPr>
              <a:picLocks noChangeAspect="1"/>
            </p:cNvPicPr>
            <p:nvPr/>
          </p:nvPicPr>
          <p:blipFill>
            <a:blip r:embed="rId4"/>
            <a:stretch>
              <a:fillRect/>
            </a:stretch>
          </p:blipFill>
          <p:spPr>
            <a:xfrm>
              <a:off x="272946" y="3001793"/>
              <a:ext cx="5332810" cy="1542017"/>
            </a:xfrm>
            <a:prstGeom prst="rect">
              <a:avLst/>
            </a:prstGeom>
          </p:spPr>
        </p:pic>
        <p:sp>
          <p:nvSpPr>
            <p:cNvPr id="6" name="TextBox 5">
              <a:extLst>
                <a:ext uri="{FF2B5EF4-FFF2-40B4-BE49-F238E27FC236}">
                  <a16:creationId xmlns:a16="http://schemas.microsoft.com/office/drawing/2014/main" id="{E53C0EFC-6B80-2A01-2408-261D2D2A9746}"/>
                </a:ext>
              </a:extLst>
            </p:cNvPr>
            <p:cNvSpPr txBox="1"/>
            <p:nvPr/>
          </p:nvSpPr>
          <p:spPr>
            <a:xfrm>
              <a:off x="2621796" y="4403061"/>
              <a:ext cx="635110" cy="200055"/>
            </a:xfrm>
            <a:prstGeom prst="rect">
              <a:avLst/>
            </a:prstGeom>
            <a:noFill/>
          </p:spPr>
          <p:txBody>
            <a:bodyPr wrap="none" rtlCol="0">
              <a:spAutoFit/>
            </a:bodyPr>
            <a:lstStyle/>
            <a:p>
              <a:r>
                <a:rPr lang="fr-FR" sz="700" b="1" dirty="0"/>
                <a:t>Age (</a:t>
              </a:r>
              <a:r>
                <a:rPr lang="fr-FR" sz="700" b="1" dirty="0" err="1"/>
                <a:t>year</a:t>
              </a:r>
              <a:r>
                <a:rPr lang="fr-FR" sz="700" b="1" dirty="0"/>
                <a:t>)</a:t>
              </a:r>
              <a:endParaRPr lang="en-US" sz="700" b="1" dirty="0"/>
            </a:p>
          </p:txBody>
        </p:sp>
      </p:grpSp>
    </p:spTree>
    <p:extLst>
      <p:ext uri="{BB962C8B-B14F-4D97-AF65-F5344CB8AC3E}">
        <p14:creationId xmlns:p14="http://schemas.microsoft.com/office/powerpoint/2010/main" val="1813994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2A8B0D-350B-7545-B18B-C203D40115E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le 6">
            <a:extLst>
              <a:ext uri="{FF2B5EF4-FFF2-40B4-BE49-F238E27FC236}">
                <a16:creationId xmlns:a16="http://schemas.microsoft.com/office/drawing/2014/main" id="{7C5F3E47-0D93-A4FE-B18F-2890F6837482}"/>
              </a:ext>
            </a:extLst>
          </p:cNvPr>
          <p:cNvSpPr>
            <a:spLocks noGrp="1"/>
          </p:cNvSpPr>
          <p:nvPr>
            <p:ph type="title"/>
          </p:nvPr>
        </p:nvSpPr>
        <p:spPr>
          <a:xfrm>
            <a:off x="302400" y="302404"/>
            <a:ext cx="4495631" cy="479647"/>
          </a:xfrm>
        </p:spPr>
        <p:txBody>
          <a:bodyPr/>
          <a:lstStyle/>
          <a:p>
            <a:r>
              <a:rPr lang="en-US"/>
              <a:t>Hyaluronic acid in Beauty Products</a:t>
            </a:r>
            <a:endParaRPr lang="en-GB"/>
          </a:p>
        </p:txBody>
      </p:sp>
      <p:pic>
        <p:nvPicPr>
          <p:cNvPr id="10" name="Picture Placeholder 9" descr="A close-up of a drop of water&#10;&#10;Description automatically generated">
            <a:extLst>
              <a:ext uri="{FF2B5EF4-FFF2-40B4-BE49-F238E27FC236}">
                <a16:creationId xmlns:a16="http://schemas.microsoft.com/office/drawing/2014/main" id="{81CA0027-6BCC-EB39-38AC-97B3E8313297}"/>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774EB027-13E1-866D-28A3-9DB4997CCF62}"/>
              </a:ext>
            </a:extLst>
          </p:cNvPr>
          <p:cNvSpPr txBox="1">
            <a:spLocks/>
          </p:cNvSpPr>
          <p:nvPr/>
        </p:nvSpPr>
        <p:spPr>
          <a:xfrm>
            <a:off x="302400" y="898839"/>
            <a:ext cx="5443160" cy="897376"/>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These days, you’d be hard-pressed to find a product that doesn’t have it in its formulation.</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Sodium hyaluronate is used mainly in skincare products</a:t>
            </a: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The salt allows for improved stability and solubility in water. </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Hyaluronic acid (HA) exists in different Molecular Weight (MW) forms:</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endParaRPr>
          </a:p>
          <a:p>
            <a:pPr marL="806450" marR="0" lvl="2" indent="-35560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l"/>
              <a:tabLst/>
              <a:defRPr/>
            </a:pP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Medium - High Molecular Weight HA: </a:t>
            </a:r>
            <a:b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500k - 2MDa</a:t>
            </a:r>
            <a:b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INCI name: </a:t>
            </a: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Sodium Hyaluronate</a:t>
            </a:r>
          </a:p>
          <a:p>
            <a:pPr marL="806450" marR="0" lvl="2" indent="-35560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l"/>
              <a:tabLst/>
              <a:defRPr/>
            </a:pP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Low Molecular Weight HA: </a:t>
            </a:r>
            <a:b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100k - 500kDa</a:t>
            </a:r>
            <a:b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INCI name: </a:t>
            </a: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Sodium Hyaluronate</a:t>
            </a:r>
          </a:p>
          <a:p>
            <a:pPr marL="806450" marR="0" lvl="2" indent="-35560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l"/>
              <a:tabLst/>
              <a:defRPr/>
            </a:pP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Very Low Molecular Weight HA: </a:t>
            </a:r>
            <a:b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below 100kDa</a:t>
            </a:r>
            <a:b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INCI name: </a:t>
            </a:r>
            <a:r>
              <a:rPr kumimoji="0" lang="en-US" sz="1600" b="1"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t>Hydrolyzed Hyaluronic Acid</a:t>
            </a:r>
            <a:br>
              <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rPr>
            </a:br>
            <a:endPar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Arial" charset="0"/>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400" b="0" i="0" u="none" strike="noStrike" kern="1200" cap="none" spc="0" normalizeH="0" baseline="0" noProof="0" dirty="0">
              <a:ln>
                <a:noFill/>
              </a:ln>
              <a:solidFill>
                <a:prstClr val="black"/>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400" b="1"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68612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B93B06-A9D1-8981-2C23-1FCEE6D832F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F519D468-A706-2F95-B2C2-E727C0E27A84}"/>
              </a:ext>
            </a:extLst>
          </p:cNvPr>
          <p:cNvSpPr>
            <a:spLocks noGrp="1"/>
          </p:cNvSpPr>
          <p:nvPr>
            <p:ph type="body" sz="quarter" idx="12"/>
          </p:nvPr>
        </p:nvSpPr>
        <p:spPr>
          <a:xfrm>
            <a:off x="302400" y="4013410"/>
            <a:ext cx="3268030" cy="631098"/>
          </a:xfrm>
        </p:spPr>
        <p:txBody>
          <a:bodyPr/>
          <a:lstStyle/>
          <a:p>
            <a:r>
              <a:rPr lang="en-GB"/>
              <a:t>Medium to High Molecular Weight HA &gt;1.0M Da</a:t>
            </a:r>
          </a:p>
        </p:txBody>
      </p:sp>
      <p:sp>
        <p:nvSpPr>
          <p:cNvPr id="8" name="Title 7">
            <a:extLst>
              <a:ext uri="{FF2B5EF4-FFF2-40B4-BE49-F238E27FC236}">
                <a16:creationId xmlns:a16="http://schemas.microsoft.com/office/drawing/2014/main" id="{BA42BF1C-D715-3780-F3B7-754EEB58D756}"/>
              </a:ext>
            </a:extLst>
          </p:cNvPr>
          <p:cNvSpPr>
            <a:spLocks noGrp="1"/>
          </p:cNvSpPr>
          <p:nvPr>
            <p:ph type="title"/>
          </p:nvPr>
        </p:nvSpPr>
        <p:spPr/>
        <p:txBody>
          <a:bodyPr/>
          <a:lstStyle/>
          <a:p>
            <a:r>
              <a:rPr lang="en-GB"/>
              <a:t>Benefits of different hyaluronic acid molecular weights*  </a:t>
            </a:r>
            <a:endParaRPr lang="en-NL"/>
          </a:p>
        </p:txBody>
      </p:sp>
      <p:sp>
        <p:nvSpPr>
          <p:cNvPr id="9" name="Text Placeholder 8">
            <a:extLst>
              <a:ext uri="{FF2B5EF4-FFF2-40B4-BE49-F238E27FC236}">
                <a16:creationId xmlns:a16="http://schemas.microsoft.com/office/drawing/2014/main" id="{9477A78C-607F-BB95-EA7B-8C6E16816331}"/>
              </a:ext>
            </a:extLst>
          </p:cNvPr>
          <p:cNvSpPr>
            <a:spLocks noGrp="1"/>
          </p:cNvSpPr>
          <p:nvPr>
            <p:ph type="body" sz="quarter" idx="18"/>
          </p:nvPr>
        </p:nvSpPr>
        <p:spPr>
          <a:xfrm>
            <a:off x="302400" y="4658089"/>
            <a:ext cx="3268030" cy="1060270"/>
          </a:xfrm>
        </p:spPr>
        <p:txBody>
          <a:bodyPr/>
          <a:lstStyle/>
          <a:p>
            <a:r>
              <a:rPr lang="en-GB"/>
              <a:t>It sits on the uppermost layers of the skin and acts as a sponge to deliver immediate hydration to the surface of skin.</a:t>
            </a:r>
          </a:p>
        </p:txBody>
      </p:sp>
      <p:sp>
        <p:nvSpPr>
          <p:cNvPr id="10" name="Text Placeholder 9">
            <a:extLst>
              <a:ext uri="{FF2B5EF4-FFF2-40B4-BE49-F238E27FC236}">
                <a16:creationId xmlns:a16="http://schemas.microsoft.com/office/drawing/2014/main" id="{47077AB2-DB12-0237-7AC9-4AC98B90CEC0}"/>
              </a:ext>
            </a:extLst>
          </p:cNvPr>
          <p:cNvSpPr>
            <a:spLocks noGrp="1"/>
          </p:cNvSpPr>
          <p:nvPr>
            <p:ph type="body" sz="quarter" idx="19"/>
          </p:nvPr>
        </p:nvSpPr>
        <p:spPr>
          <a:xfrm>
            <a:off x="4260000" y="4013409"/>
            <a:ext cx="3271592" cy="631098"/>
          </a:xfrm>
        </p:spPr>
        <p:txBody>
          <a:bodyPr/>
          <a:lstStyle/>
          <a:p>
            <a:r>
              <a:rPr lang="en-GB"/>
              <a:t>Low (Small) Molecular Weight HA 100 - 500K Da</a:t>
            </a:r>
          </a:p>
        </p:txBody>
      </p:sp>
      <p:sp>
        <p:nvSpPr>
          <p:cNvPr id="11" name="Text Placeholder 10">
            <a:extLst>
              <a:ext uri="{FF2B5EF4-FFF2-40B4-BE49-F238E27FC236}">
                <a16:creationId xmlns:a16="http://schemas.microsoft.com/office/drawing/2014/main" id="{08FF7EE2-7FB2-4442-1D48-F1F4F2992B51}"/>
              </a:ext>
            </a:extLst>
          </p:cNvPr>
          <p:cNvSpPr>
            <a:spLocks noGrp="1"/>
          </p:cNvSpPr>
          <p:nvPr>
            <p:ph type="body" sz="quarter" idx="20"/>
          </p:nvPr>
        </p:nvSpPr>
        <p:spPr>
          <a:xfrm>
            <a:off x="4257638" y="4658088"/>
            <a:ext cx="3273954" cy="1060270"/>
          </a:xfrm>
        </p:spPr>
        <p:txBody>
          <a:bodyPr/>
          <a:lstStyle/>
          <a:p>
            <a:r>
              <a:rPr lang="en-GB"/>
              <a:t>It passes through the stratum corneum and is present in the superficial layer of the epidermis under stratum corneum to hydrate skin. </a:t>
            </a:r>
          </a:p>
          <a:p>
            <a:endParaRPr lang="en-NL"/>
          </a:p>
        </p:txBody>
      </p:sp>
      <p:sp>
        <p:nvSpPr>
          <p:cNvPr id="12" name="Text Placeholder 11">
            <a:extLst>
              <a:ext uri="{FF2B5EF4-FFF2-40B4-BE49-F238E27FC236}">
                <a16:creationId xmlns:a16="http://schemas.microsoft.com/office/drawing/2014/main" id="{13F64CB8-2B22-354E-DC67-484F46FD1EAB}"/>
              </a:ext>
            </a:extLst>
          </p:cNvPr>
          <p:cNvSpPr>
            <a:spLocks noGrp="1"/>
          </p:cNvSpPr>
          <p:nvPr>
            <p:ph type="body" sz="quarter" idx="21"/>
          </p:nvPr>
        </p:nvSpPr>
        <p:spPr>
          <a:xfrm>
            <a:off x="8218800" y="4013409"/>
            <a:ext cx="3273954" cy="631098"/>
          </a:xfrm>
        </p:spPr>
        <p:txBody>
          <a:bodyPr/>
          <a:lstStyle/>
          <a:p>
            <a:r>
              <a:rPr lang="en-GB"/>
              <a:t>Very Low (Small) Molecular Weight HA 20 – 50K Da</a:t>
            </a:r>
          </a:p>
          <a:p>
            <a:endParaRPr lang="en-NL"/>
          </a:p>
        </p:txBody>
      </p:sp>
      <p:sp>
        <p:nvSpPr>
          <p:cNvPr id="13" name="Text Placeholder 12">
            <a:extLst>
              <a:ext uri="{FF2B5EF4-FFF2-40B4-BE49-F238E27FC236}">
                <a16:creationId xmlns:a16="http://schemas.microsoft.com/office/drawing/2014/main" id="{59003929-D73F-9393-12AB-BDF91B2BFFFF}"/>
              </a:ext>
            </a:extLst>
          </p:cNvPr>
          <p:cNvSpPr>
            <a:spLocks noGrp="1"/>
          </p:cNvSpPr>
          <p:nvPr>
            <p:ph type="body" sz="quarter" idx="22"/>
          </p:nvPr>
        </p:nvSpPr>
        <p:spPr>
          <a:xfrm>
            <a:off x="8218800" y="4658088"/>
            <a:ext cx="3273954" cy="1060270"/>
          </a:xfrm>
        </p:spPr>
        <p:txBody>
          <a:bodyPr/>
          <a:lstStyle/>
          <a:p>
            <a:r>
              <a:rPr lang="en-GB"/>
              <a:t>It can penetrate the space between the skin cells in the deepest layers of the epidermis and moisturize from within whilst filling up the gaps, leading to a plumped effect.</a:t>
            </a:r>
          </a:p>
          <a:p>
            <a:endParaRPr lang="en-NL"/>
          </a:p>
        </p:txBody>
      </p:sp>
      <p:sp>
        <p:nvSpPr>
          <p:cNvPr id="14" name="Text Placeholder 13">
            <a:extLst>
              <a:ext uri="{FF2B5EF4-FFF2-40B4-BE49-F238E27FC236}">
                <a16:creationId xmlns:a16="http://schemas.microsoft.com/office/drawing/2014/main" id="{F9D0EBC9-6C92-7DD4-7A38-94C8DE5A1EEB}"/>
              </a:ext>
            </a:extLst>
          </p:cNvPr>
          <p:cNvSpPr>
            <a:spLocks noGrp="1"/>
          </p:cNvSpPr>
          <p:nvPr>
            <p:ph type="body" sz="quarter" idx="24"/>
          </p:nvPr>
        </p:nvSpPr>
        <p:spPr>
          <a:xfrm>
            <a:off x="302399" y="6142618"/>
            <a:ext cx="8059204" cy="133671"/>
          </a:xfrm>
        </p:spPr>
        <p:txBody>
          <a:bodyPr/>
          <a:lstStyle/>
          <a:p>
            <a:r>
              <a:rPr lang="en-GB"/>
              <a:t>* </a:t>
            </a:r>
            <a:r>
              <a:rPr lang="en-GB" err="1"/>
              <a:t>Essendoubi</a:t>
            </a:r>
            <a:r>
              <a:rPr lang="en-GB"/>
              <a:t> et al, Human skin penetration of hyaluronic acid of different molecular weights as probed by Raman spectroscopy; skin research and technology 2015, 1-8</a:t>
            </a:r>
          </a:p>
          <a:p>
            <a:endParaRPr lang="en-NL"/>
          </a:p>
        </p:txBody>
      </p:sp>
      <p:pic>
        <p:nvPicPr>
          <p:cNvPr id="17" name="Picture 16" descr="A picture containing food&#10;&#10;Description automatically generated">
            <a:extLst>
              <a:ext uri="{FF2B5EF4-FFF2-40B4-BE49-F238E27FC236}">
                <a16:creationId xmlns:a16="http://schemas.microsoft.com/office/drawing/2014/main" id="{ADEA4185-EAD8-BAE7-4CFF-73E516C9C7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3090" y="1557203"/>
            <a:ext cx="3340100" cy="2335061"/>
          </a:xfrm>
          <a:prstGeom prst="rect">
            <a:avLst/>
          </a:prstGeom>
        </p:spPr>
      </p:pic>
      <p:pic>
        <p:nvPicPr>
          <p:cNvPr id="18" name="Picture 17">
            <a:extLst>
              <a:ext uri="{FF2B5EF4-FFF2-40B4-BE49-F238E27FC236}">
                <a16:creationId xmlns:a16="http://schemas.microsoft.com/office/drawing/2014/main" id="{E9D40491-5D7E-05CC-BDCE-869033F0975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116312" y="1504646"/>
            <a:ext cx="3415280" cy="2387618"/>
          </a:xfrm>
          <a:prstGeom prst="rect">
            <a:avLst/>
          </a:prstGeom>
        </p:spPr>
      </p:pic>
      <p:pic>
        <p:nvPicPr>
          <p:cNvPr id="19" name="Picture 18">
            <a:extLst>
              <a:ext uri="{FF2B5EF4-FFF2-40B4-BE49-F238E27FC236}">
                <a16:creationId xmlns:a16="http://schemas.microsoft.com/office/drawing/2014/main" id="{7C04D9B5-2C58-FAF6-81AF-36B3FC97704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02398" y="984835"/>
            <a:ext cx="3347765" cy="2907429"/>
          </a:xfrm>
          <a:prstGeom prst="rect">
            <a:avLst/>
          </a:prstGeom>
        </p:spPr>
      </p:pic>
    </p:spTree>
    <p:extLst>
      <p:ext uri="{BB962C8B-B14F-4D97-AF65-F5344CB8AC3E}">
        <p14:creationId xmlns:p14="http://schemas.microsoft.com/office/powerpoint/2010/main" val="2111175646"/>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2A8B0D-350B-7545-B18B-C203D40115E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2" name="Graphic 1">
            <a:extLst>
              <a:ext uri="{FF2B5EF4-FFF2-40B4-BE49-F238E27FC236}">
                <a16:creationId xmlns:a16="http://schemas.microsoft.com/office/drawing/2014/main" id="{C41AA831-6711-4681-6334-FD4EDDF4FC82}"/>
              </a:ext>
            </a:extLst>
          </p:cNvPr>
          <p:cNvPicPr>
            <a:picLocks noChangeAspect="1"/>
          </p:cNvPicPr>
          <p:nvPr/>
        </p:nvPicPr>
        <p:blipFill rotWithShape="1">
          <a:blip>
            <a:extLst>
              <a:ext uri="{96DAC541-7B7A-43D3-8B79-37D633B846F1}">
                <asvg:svgBlip xmlns:asvg="http://schemas.microsoft.com/office/drawing/2016/SVG/main" r:embed="rId3"/>
              </a:ext>
            </a:extLst>
          </a:blip>
          <a:srcRect l="16519" r="5977" b="13078"/>
          <a:stretch/>
        </p:blipFill>
        <p:spPr>
          <a:xfrm>
            <a:off x="573732" y="2959129"/>
            <a:ext cx="4232292" cy="2966658"/>
          </a:xfrm>
          <a:prstGeom prst="rect">
            <a:avLst/>
          </a:prstGeom>
        </p:spPr>
      </p:pic>
      <p:sp>
        <p:nvSpPr>
          <p:cNvPr id="3" name="Text Placeholder 6">
            <a:extLst>
              <a:ext uri="{FF2B5EF4-FFF2-40B4-BE49-F238E27FC236}">
                <a16:creationId xmlns:a16="http://schemas.microsoft.com/office/drawing/2014/main" id="{4E728B5E-508F-5252-EBFA-51188118AB6A}"/>
              </a:ext>
            </a:extLst>
          </p:cNvPr>
          <p:cNvSpPr txBox="1">
            <a:spLocks/>
          </p:cNvSpPr>
          <p:nvPr/>
        </p:nvSpPr>
        <p:spPr>
          <a:xfrm>
            <a:off x="745715" y="6392933"/>
            <a:ext cx="5277561" cy="112403"/>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800"/>
              </a:spcAft>
              <a:buClr>
                <a:srgbClr val="0070BA"/>
              </a:buClr>
              <a:buSzTx/>
              <a:buFont typeface="Arial" panose="020B0604020202020204" pitchFamily="34" charset="0"/>
              <a:buNone/>
              <a:tabLst/>
              <a:defRPr/>
            </a:pPr>
            <a:r>
              <a:rPr kumimoji="0" lang="en-GB" sz="800" b="0" i="0" u="none" strike="noStrike" kern="1200" cap="none" spc="0" normalizeH="0" baseline="0" noProof="0">
                <a:ln>
                  <a:noFill/>
                </a:ln>
                <a:solidFill>
                  <a:srgbClr val="7C807E"/>
                </a:solidFill>
                <a:effectLst/>
                <a:uLnTx/>
                <a:uFillTx/>
                <a:latin typeface="DM Sans" pitchFamily="2" charset="0"/>
                <a:ea typeface="+mn-ea"/>
                <a:cs typeface="+mn-cs"/>
              </a:rPr>
              <a:t>*https://</a:t>
            </a:r>
            <a:r>
              <a:rPr kumimoji="0" lang="en-GB" sz="800" b="0" i="0" u="none" strike="noStrike" kern="1200" cap="none" spc="0" normalizeH="0" baseline="0" noProof="0" err="1">
                <a:ln>
                  <a:noFill/>
                </a:ln>
                <a:solidFill>
                  <a:srgbClr val="7C807E"/>
                </a:solidFill>
                <a:effectLst/>
                <a:uLnTx/>
                <a:uFillTx/>
                <a:latin typeface="DM Sans" pitchFamily="2" charset="0"/>
                <a:ea typeface="+mn-ea"/>
                <a:cs typeface="+mn-cs"/>
              </a:rPr>
              <a:t>www.jasondavies.com</a:t>
            </a:r>
            <a:r>
              <a:rPr kumimoji="0" lang="en-GB" sz="800" b="0" i="0" u="none" strike="noStrike" kern="1200" cap="none" spc="0" normalizeH="0" baseline="0" noProof="0">
                <a:ln>
                  <a:noFill/>
                </a:ln>
                <a:solidFill>
                  <a:srgbClr val="7C807E"/>
                </a:solidFill>
                <a:effectLst/>
                <a:uLnTx/>
                <a:uFillTx/>
                <a:latin typeface="DM Sans" pitchFamily="2" charset="0"/>
                <a:ea typeface="+mn-ea"/>
                <a:cs typeface="+mn-cs"/>
              </a:rPr>
              <a:t>/</a:t>
            </a:r>
            <a:r>
              <a:rPr kumimoji="0" lang="en-GB" sz="800" b="0" i="0" u="none" strike="noStrike" kern="1200" cap="none" spc="0" normalizeH="0" baseline="0" noProof="0" err="1">
                <a:ln>
                  <a:noFill/>
                </a:ln>
                <a:solidFill>
                  <a:srgbClr val="7C807E"/>
                </a:solidFill>
                <a:effectLst/>
                <a:uLnTx/>
                <a:uFillTx/>
                <a:latin typeface="DM Sans" pitchFamily="2" charset="0"/>
                <a:ea typeface="+mn-ea"/>
                <a:cs typeface="+mn-cs"/>
              </a:rPr>
              <a:t>wordcloud</a:t>
            </a:r>
            <a:r>
              <a:rPr kumimoji="0" lang="en-GB" sz="800" b="0" i="0" u="none" strike="noStrike" kern="1200" cap="none" spc="0" normalizeH="0" baseline="0" noProof="0">
                <a:ln>
                  <a:noFill/>
                </a:ln>
                <a:solidFill>
                  <a:srgbClr val="7C807E"/>
                </a:solidFill>
                <a:effectLst/>
                <a:uLnTx/>
                <a:uFillTx/>
                <a:latin typeface="DM Sans" pitchFamily="2" charset="0"/>
                <a:ea typeface="+mn-ea"/>
                <a:cs typeface="+mn-cs"/>
              </a:rPr>
              <a:t>/</a:t>
            </a:r>
          </a:p>
        </p:txBody>
      </p:sp>
      <p:pic>
        <p:nvPicPr>
          <p:cNvPr id="9" name="Picture Placeholder 8" descr="Close-up of a person's skin&#10;&#10;Description automatically generated">
            <a:extLst>
              <a:ext uri="{FF2B5EF4-FFF2-40B4-BE49-F238E27FC236}">
                <a16:creationId xmlns:a16="http://schemas.microsoft.com/office/drawing/2014/main" id="{49DD717D-5D9B-3B48-27F9-3EF2325C621E}"/>
              </a:ext>
            </a:extLst>
          </p:cNvPr>
          <p:cNvPicPr>
            <a:picLocks noGrp="1" noChangeAspect="1"/>
          </p:cNvPicPr>
          <p:nvPr>
            <p:ph type="pic" sz="quarter" idx="22"/>
          </p:nvPr>
        </p:nvPicPr>
        <p:blipFill>
          <a:blip r:embed="rId4" cstate="print">
            <a:extLst>
              <a:ext uri="{28A0092B-C50C-407E-A947-70E740481C1C}">
                <a14:useLocalDpi xmlns:a14="http://schemas.microsoft.com/office/drawing/2010/main"/>
              </a:ext>
            </a:extLst>
          </a:blip>
          <a:srcRect/>
          <a:stretch>
            <a:fillRect/>
          </a:stretch>
        </p:blipFill>
        <p:spPr/>
      </p:pic>
      <p:sp>
        <p:nvSpPr>
          <p:cNvPr id="5" name="Text Placeholder 2">
            <a:extLst>
              <a:ext uri="{FF2B5EF4-FFF2-40B4-BE49-F238E27FC236}">
                <a16:creationId xmlns:a16="http://schemas.microsoft.com/office/drawing/2014/main" id="{6E726BDE-975C-D303-8264-7C19308C8793}"/>
              </a:ext>
            </a:extLst>
          </p:cNvPr>
          <p:cNvSpPr txBox="1">
            <a:spLocks/>
          </p:cNvSpPr>
          <p:nvPr/>
        </p:nvSpPr>
        <p:spPr>
          <a:xfrm>
            <a:off x="302400" y="326531"/>
            <a:ext cx="5443160" cy="389906"/>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90000"/>
              </a:lnSpc>
              <a:spcBef>
                <a:spcPts val="0"/>
              </a:spcBef>
              <a:spcAft>
                <a:spcPts val="1200"/>
              </a:spcAft>
              <a:buClr>
                <a:srgbClr val="7C807E"/>
              </a:buClr>
              <a:buSzTx/>
              <a:buFont typeface="Arial" panose="020B0604020202020204" pitchFamily="34" charset="0"/>
              <a:buNone/>
              <a:tabLst/>
              <a:defRPr/>
            </a:pPr>
            <a:r>
              <a:rPr kumimoji="0" lang="en-US" sz="1800" b="1"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And why is it so commonly used? </a:t>
            </a:r>
            <a:endParaRPr kumimoji="0" lang="en-US" sz="18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Arial" charset="0"/>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600" b="0" i="0" u="none" strike="noStrike" kern="0" cap="none" spc="0" normalizeH="0" baseline="0" noProof="0">
              <a:ln>
                <a:noFill/>
              </a:ln>
              <a:solidFill>
                <a:prstClr val="black">
                  <a:lumMod val="75000"/>
                </a:prstClr>
              </a:solidFill>
              <a:effectLst/>
              <a:uLnTx/>
              <a:uFillTx/>
              <a:latin typeface="DM Sans"/>
              <a:ea typeface="Fira Sans" panose="020B0503050000020004" pitchFamily="34" charset="0"/>
              <a:cs typeface="Arial" charset="0"/>
            </a:endParaRP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Usually, when hyaluronic acid is added to skincare products, its humectant properties draw moisture into the skin to keep our skin looking and feeling healthy. </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r>
              <a:rPr kumimoji="0" lang="en-US" sz="1600" b="0" i="0" u="none" strike="noStrike" kern="0" cap="none" spc="0" normalizeH="0" baseline="0" noProof="0">
                <a:ln>
                  <a:noFill/>
                </a:ln>
                <a:solidFill>
                  <a:prstClr val="black">
                    <a:lumMod val="75000"/>
                  </a:prstClr>
                </a:solidFill>
                <a:effectLst/>
                <a:uLnTx/>
                <a:uFillTx/>
                <a:latin typeface="DM Sans"/>
                <a:ea typeface="Fira Sans" panose="020B0503050000020004" pitchFamily="34" charset="0"/>
                <a:cs typeface="Arial" charset="0"/>
              </a:rPr>
              <a:t>More than 20 claims &amp; benefits why you need hyaluronic acid in your skin care regimen…</a:t>
            </a:r>
          </a:p>
          <a:p>
            <a:pPr marL="361950" marR="0" lvl="1" indent="-361950" algn="l" defTabSz="914400" rtl="0" eaLnBrk="1" fontAlgn="auto" latinLnBrk="0" hangingPunct="1">
              <a:lnSpc>
                <a:spcPct val="100000"/>
              </a:lnSpc>
              <a:spcBef>
                <a:spcPts val="0"/>
              </a:spcBef>
              <a:spcAft>
                <a:spcPts val="600"/>
              </a:spcAft>
              <a:buClr>
                <a:srgbClr val="F08B1F"/>
              </a:buClr>
              <a:buSzPct val="90000"/>
              <a:buFont typeface="Wingdings" panose="05000000000000000000" pitchFamily="2" charset="2"/>
              <a:buChar char=""/>
              <a:tabLst/>
              <a:defRPr/>
            </a:pPr>
            <a:endParaRPr kumimoji="0" lang="en-US" sz="1400" b="1" i="0" u="none" strike="noStrike" kern="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4067434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8EA8-07BA-0606-42B0-4AF212598343}"/>
            </a:ext>
          </a:extLst>
        </p:cNvPr>
        <p:cNvGrpSpPr/>
        <p:nvPr/>
      </p:nvGrpSpPr>
      <p:grpSpPr>
        <a:xfrm>
          <a:off x="0" y="0"/>
          <a:ext cx="0" cy="0"/>
          <a:chOff x="0" y="0"/>
          <a:chExt cx="0" cy="0"/>
        </a:xfrm>
      </p:grpSpPr>
      <p:pic>
        <p:nvPicPr>
          <p:cNvPr id="17" name="Picture Placeholder 16" descr="A close-up of a person's face&#10;&#10;AI-generated content may be incorrect.">
            <a:extLst>
              <a:ext uri="{FF2B5EF4-FFF2-40B4-BE49-F238E27FC236}">
                <a16:creationId xmlns:a16="http://schemas.microsoft.com/office/drawing/2014/main" id="{1885FD7C-6E47-A08B-F5BA-CCABD3B4E062}"/>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49D5D2D3-321D-4EA6-A83A-DC3679196A0D}"/>
              </a:ext>
            </a:extLst>
          </p:cNvPr>
          <p:cNvSpPr>
            <a:spLocks noGrp="1"/>
          </p:cNvSpPr>
          <p:nvPr>
            <p:ph type="title"/>
          </p:nvPr>
        </p:nvSpPr>
        <p:spPr/>
        <p:txBody>
          <a:bodyPr/>
          <a:lstStyle/>
          <a:p>
            <a:r>
              <a:rPr lang="en-US"/>
              <a:t>Hyaluronic</a:t>
            </a:r>
          </a:p>
        </p:txBody>
      </p:sp>
      <p:sp>
        <p:nvSpPr>
          <p:cNvPr id="6" name="Text Placeholder 5">
            <a:extLst>
              <a:ext uri="{FF2B5EF4-FFF2-40B4-BE49-F238E27FC236}">
                <a16:creationId xmlns:a16="http://schemas.microsoft.com/office/drawing/2014/main" id="{68D4C1E9-3C8A-B09A-D2DA-6487C86FDA77}"/>
              </a:ext>
            </a:extLst>
          </p:cNvPr>
          <p:cNvSpPr>
            <a:spLocks noGrp="1"/>
          </p:cNvSpPr>
          <p:nvPr>
            <p:ph type="body" sz="quarter" idx="29"/>
          </p:nvPr>
        </p:nvSpPr>
        <p:spPr/>
        <p:txBody>
          <a:bodyPr/>
          <a:lstStyle/>
          <a:p>
            <a:r>
              <a:rPr lang="en-US"/>
              <a:t>Acids</a:t>
            </a:r>
          </a:p>
        </p:txBody>
      </p:sp>
      <p:sp>
        <p:nvSpPr>
          <p:cNvPr id="7" name="Text Placeholder 6">
            <a:extLst>
              <a:ext uri="{FF2B5EF4-FFF2-40B4-BE49-F238E27FC236}">
                <a16:creationId xmlns:a16="http://schemas.microsoft.com/office/drawing/2014/main" id="{FFBE69F2-86B0-C7DB-807A-D3FD1337C63F}"/>
              </a:ext>
            </a:extLst>
          </p:cNvPr>
          <p:cNvSpPr>
            <a:spLocks noGrp="1"/>
          </p:cNvSpPr>
          <p:nvPr>
            <p:ph type="body" sz="quarter" idx="30"/>
          </p:nvPr>
        </p:nvSpPr>
        <p:spPr>
          <a:xfrm>
            <a:off x="328513" y="1724025"/>
            <a:ext cx="3865245" cy="533400"/>
          </a:xfrm>
        </p:spPr>
        <p:txBody>
          <a:bodyPr/>
          <a:lstStyle/>
          <a:p>
            <a:r>
              <a:rPr lang="en-US"/>
              <a:t>One Range of Hyaluronic Acids,</a:t>
            </a:r>
            <a:br>
              <a:rPr lang="en-US"/>
            </a:br>
            <a:r>
              <a:rPr lang="en-US"/>
              <a:t>Multiple Skin Benefits</a:t>
            </a:r>
          </a:p>
        </p:txBody>
      </p:sp>
      <p:sp>
        <p:nvSpPr>
          <p:cNvPr id="9" name="Oval 8">
            <a:extLst>
              <a:ext uri="{FF2B5EF4-FFF2-40B4-BE49-F238E27FC236}">
                <a16:creationId xmlns:a16="http://schemas.microsoft.com/office/drawing/2014/main" id="{3C9416BF-FCE7-AB43-9412-503CCC85D641}"/>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Oval 9">
            <a:extLst>
              <a:ext uri="{FF2B5EF4-FFF2-40B4-BE49-F238E27FC236}">
                <a16:creationId xmlns:a16="http://schemas.microsoft.com/office/drawing/2014/main" id="{BFD48532-149E-0A8F-F846-07475BA73EAA}"/>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Oval 10">
            <a:extLst>
              <a:ext uri="{FF2B5EF4-FFF2-40B4-BE49-F238E27FC236}">
                <a16:creationId xmlns:a16="http://schemas.microsoft.com/office/drawing/2014/main" id="{9B2571B5-05C8-701C-78C5-DF72A8830BB2}"/>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8" name="Picture 17">
            <a:extLst>
              <a:ext uri="{FF2B5EF4-FFF2-40B4-BE49-F238E27FC236}">
                <a16:creationId xmlns:a16="http://schemas.microsoft.com/office/drawing/2014/main" id="{EC3F9F71-00D3-C5BC-9261-2A1FD48F9FF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2" name="Espace réservé du texte 9">
            <a:extLst>
              <a:ext uri="{FF2B5EF4-FFF2-40B4-BE49-F238E27FC236}">
                <a16:creationId xmlns:a16="http://schemas.microsoft.com/office/drawing/2014/main" id="{B83DFCA0-EA9B-F444-3428-5B8B06203937}"/>
              </a:ext>
            </a:extLst>
          </p:cNvPr>
          <p:cNvSpPr txBox="1">
            <a:spLocks/>
          </p:cNvSpPr>
          <p:nvPr/>
        </p:nvSpPr>
        <p:spPr>
          <a:xfrm>
            <a:off x="302400" y="3080163"/>
            <a:ext cx="7104240" cy="3897940"/>
          </a:xfrm>
          <a:prstGeom prst="rect">
            <a:avLst/>
          </a:prstGeom>
        </p:spPr>
        <p:txBody>
          <a:bodyPr wrap="square"/>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l">
              <a:lnSpc>
                <a:spcPct val="160000"/>
              </a:lnSpc>
              <a:spcAft>
                <a:spcPts val="600"/>
              </a:spcAft>
              <a:defRPr/>
            </a:pPr>
            <a:r>
              <a:rPr lang="en-US" sz="1600" b="1" i="0">
                <a:solidFill>
                  <a:srgbClr val="FFFFFF"/>
                </a:solidFill>
                <a:latin typeface="DM Sans"/>
              </a:rPr>
              <a:t>HYALURONIC ACID-BT/ HYASOL PF </a:t>
            </a:r>
            <a:r>
              <a:rPr lang="en-US" sz="1400" b="0" i="1">
                <a:solidFill>
                  <a:srgbClr val="FFFFFF"/>
                </a:solidFill>
                <a:latin typeface="DM Sans"/>
              </a:rPr>
              <a:t>· High Molecular Weight</a:t>
            </a:r>
            <a:endParaRPr lang="en-US" sz="1600" i="1" kern="1200">
              <a:solidFill>
                <a:schemeClr val="bg1"/>
              </a:solidFill>
              <a:latin typeface="DM Sans"/>
            </a:endParaRPr>
          </a:p>
          <a:p>
            <a:pPr marL="0" marR="0" lvl="0" indent="0" algn="l" defTabSz="914400" rtl="0" eaLnBrk="1" fontAlgn="auto" latinLnBrk="0" hangingPunct="1">
              <a:lnSpc>
                <a:spcPct val="160000"/>
              </a:lnSpc>
              <a:spcBef>
                <a:spcPts val="0"/>
              </a:spcBef>
              <a:spcAft>
                <a:spcPts val="600"/>
              </a:spcAft>
              <a:buClrTx/>
              <a:buSzTx/>
              <a:buFontTx/>
              <a:buNone/>
              <a:tabLst/>
              <a:defRPr/>
            </a:pPr>
            <a:r>
              <a:rPr lang="en-US" sz="1500" b="1" i="0">
                <a:solidFill>
                  <a:srgbClr val="FFFFFF"/>
                </a:solidFill>
                <a:latin typeface="DM Sans"/>
              </a:rPr>
              <a:t>HYALURONIC ACID MMW </a:t>
            </a:r>
            <a:r>
              <a:rPr lang="en-US" sz="1400" b="0" i="1">
                <a:solidFill>
                  <a:srgbClr val="FFFFFF"/>
                </a:solidFill>
                <a:latin typeface="DM Sans"/>
              </a:rPr>
              <a:t>· Medium-High Molecular Weight</a:t>
            </a:r>
            <a:r>
              <a:rPr lang="en-US" sz="1150" b="0" i="1">
                <a:solidFill>
                  <a:srgbClr val="FFFFFF"/>
                </a:solidFill>
                <a:latin typeface="DM Sans"/>
              </a:rPr>
              <a:t>
</a:t>
            </a:r>
            <a:r>
              <a:rPr kumimoji="0" lang="en-US" sz="1600" b="1" i="0" u="none" strike="noStrike" kern="1200" cap="none" spc="0" normalizeH="0" baseline="0" noProof="0">
                <a:ln>
                  <a:noFill/>
                </a:ln>
                <a:solidFill>
                  <a:srgbClr val="FFFFFF"/>
                </a:solidFill>
                <a:effectLst/>
                <a:uLnTx/>
                <a:uFillTx/>
                <a:latin typeface="DM Sans"/>
                <a:ea typeface="+mn-ea"/>
                <a:cs typeface="+mn-cs"/>
              </a:rPr>
              <a:t>HYA-ACT™ M </a:t>
            </a:r>
            <a:r>
              <a:rPr kumimoji="0" lang="en-US" sz="1600" b="0" i="1" u="none" strike="noStrike" kern="1200" cap="none" spc="0" normalizeH="0" baseline="0" noProof="0">
                <a:ln>
                  <a:noFill/>
                </a:ln>
                <a:solidFill>
                  <a:srgbClr val="FFFFFF"/>
                </a:solidFill>
                <a:effectLst/>
                <a:uLnTx/>
                <a:uFillTx/>
                <a:latin typeface="DM Sans"/>
                <a:ea typeface="+mn-ea"/>
                <a:cs typeface="+mn-cs"/>
              </a:rPr>
              <a:t>· </a:t>
            </a:r>
            <a:r>
              <a:rPr kumimoji="0" lang="en-US" sz="1400" b="0" i="1" u="none" strike="noStrike" kern="1200" cap="none" spc="0" normalizeH="0" baseline="0" noProof="0">
                <a:ln>
                  <a:noFill/>
                </a:ln>
                <a:solidFill>
                  <a:srgbClr val="FFFFFF"/>
                </a:solidFill>
                <a:effectLst/>
                <a:uLnTx/>
                <a:uFillTx/>
                <a:latin typeface="DM Sans"/>
                <a:ea typeface="+mn-ea"/>
                <a:cs typeface="+mn-cs"/>
              </a:rPr>
              <a:t>Medium Molecular Weight</a:t>
            </a:r>
            <a:endParaRPr kumimoji="0" lang="en-US" sz="1400" b="0" i="1" u="none" strike="noStrike" kern="1200" cap="none" spc="0" normalizeH="0" baseline="0" noProof="0">
              <a:ln>
                <a:noFill/>
              </a:ln>
              <a:solidFill>
                <a:prstClr val="white"/>
              </a:solidFill>
              <a:effectLst/>
              <a:uLnTx/>
              <a:uFillTx/>
              <a:latin typeface="DM Sans"/>
              <a:ea typeface="+mn-ea"/>
              <a:cs typeface="+mn-cs"/>
            </a:endParaRPr>
          </a:p>
          <a:p>
            <a:pPr algn="l">
              <a:lnSpc>
                <a:spcPct val="160000"/>
              </a:lnSpc>
              <a:spcAft>
                <a:spcPts val="600"/>
              </a:spcAft>
              <a:defRPr/>
            </a:pPr>
            <a:r>
              <a:rPr lang="en-US" sz="1600" b="1" i="0">
                <a:solidFill>
                  <a:srgbClr val="FFFFFF"/>
                </a:solidFill>
                <a:latin typeface="DM Sans"/>
              </a:rPr>
              <a:t>HYA-ACT™ S </a:t>
            </a:r>
            <a:r>
              <a:rPr lang="en-US" sz="1600" b="0" i="1">
                <a:solidFill>
                  <a:srgbClr val="FFFFFF"/>
                </a:solidFill>
                <a:latin typeface="DM Sans"/>
              </a:rPr>
              <a:t>· </a:t>
            </a:r>
            <a:r>
              <a:rPr lang="en-US" sz="1400" b="0" i="1">
                <a:solidFill>
                  <a:srgbClr val="FFFFFF"/>
                </a:solidFill>
                <a:latin typeface="DM Sans"/>
              </a:rPr>
              <a:t>Small Molecular Weight</a:t>
            </a:r>
            <a:endParaRPr lang="en-US" sz="1400" i="1" kern="1200">
              <a:solidFill>
                <a:schemeClr val="bg1"/>
              </a:solidFill>
              <a:latin typeface="DM Sans"/>
            </a:endParaRPr>
          </a:p>
          <a:p>
            <a:pPr algn="l">
              <a:lnSpc>
                <a:spcPct val="160000"/>
              </a:lnSpc>
              <a:spcAft>
                <a:spcPts val="600"/>
              </a:spcAft>
            </a:pPr>
            <a:r>
              <a:rPr lang="en-US" sz="1600" b="1" i="0">
                <a:solidFill>
                  <a:srgbClr val="FFFFFF"/>
                </a:solidFill>
                <a:latin typeface="DM Sans"/>
              </a:rPr>
              <a:t>HYA-ACT™ XS </a:t>
            </a:r>
            <a:r>
              <a:rPr lang="en-US" sz="1600" b="0" i="1">
                <a:solidFill>
                  <a:srgbClr val="FFFFFF"/>
                </a:solidFill>
                <a:latin typeface="DM Sans"/>
              </a:rPr>
              <a:t>· </a:t>
            </a:r>
            <a:r>
              <a:rPr lang="en-US" sz="1400" b="0" i="1">
                <a:solidFill>
                  <a:srgbClr val="FFFFFF"/>
                </a:solidFill>
                <a:latin typeface="DM Sans"/>
              </a:rPr>
              <a:t>Very Small Molecular Weight</a:t>
            </a:r>
            <a:endParaRPr lang="en-US" sz="1400">
              <a:solidFill>
                <a:schemeClr val="bg1"/>
              </a:solidFill>
            </a:endParaRPr>
          </a:p>
        </p:txBody>
      </p:sp>
      <p:sp>
        <p:nvSpPr>
          <p:cNvPr id="4" name="TextBox 3">
            <a:extLst>
              <a:ext uri="{FF2B5EF4-FFF2-40B4-BE49-F238E27FC236}">
                <a16:creationId xmlns:a16="http://schemas.microsoft.com/office/drawing/2014/main" id="{65EF9F5B-12B8-5AED-1BDD-607D0289BEDF}"/>
              </a:ext>
            </a:extLst>
          </p:cNvPr>
          <p:cNvSpPr txBox="1"/>
          <p:nvPr/>
        </p:nvSpPr>
        <p:spPr>
          <a:xfrm>
            <a:off x="5565058" y="3705374"/>
            <a:ext cx="530942" cy="246221"/>
          </a:xfrm>
          <a:prstGeom prst="rect">
            <a:avLst/>
          </a:prstGeom>
          <a:solidFill>
            <a:srgbClr val="C3E6E1"/>
          </a:solidFill>
          <a:ln>
            <a:solidFill>
              <a:srgbClr val="084337"/>
            </a:solidFill>
          </a:ln>
        </p:spPr>
        <p:txBody>
          <a:bodyPr wrap="square" anchor="ctr">
            <a:spAutoFit/>
          </a:bodyPr>
          <a:lstStyle/>
          <a:p>
            <a:pPr algn="ctr"/>
            <a:r>
              <a:rPr lang="en-US" sz="1000" b="1">
                <a:solidFill>
                  <a:srgbClr val="084337"/>
                </a:solidFill>
                <a:latin typeface="DM Sans"/>
              </a:rPr>
              <a:t>NEW! </a:t>
            </a:r>
            <a:endParaRPr lang="en-US">
              <a:solidFill>
                <a:srgbClr val="084337"/>
              </a:solidFill>
            </a:endParaRPr>
          </a:p>
        </p:txBody>
      </p:sp>
    </p:spTree>
    <p:extLst>
      <p:ext uri="{BB962C8B-B14F-4D97-AF65-F5344CB8AC3E}">
        <p14:creationId xmlns:p14="http://schemas.microsoft.com/office/powerpoint/2010/main" val="1970233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a:xfrm>
            <a:off x="302401" y="302400"/>
            <a:ext cx="11042770" cy="724549"/>
          </a:xfrm>
        </p:spPr>
        <p:txBody>
          <a:bodyPr/>
          <a:lstStyle/>
          <a:p>
            <a:r>
              <a:rPr lang="en-US" err="1"/>
              <a:t>dsm-firmenich</a:t>
            </a:r>
            <a:r>
              <a:rPr lang="en-US"/>
              <a:t> has been exploring the beauty potential of hyaluronic acid and beyond</a:t>
            </a:r>
          </a:p>
        </p:txBody>
      </p:sp>
      <p:sp>
        <p:nvSpPr>
          <p:cNvPr id="3" name="Right Arrow 2">
            <a:extLst>
              <a:ext uri="{FF2B5EF4-FFF2-40B4-BE49-F238E27FC236}">
                <a16:creationId xmlns:a16="http://schemas.microsoft.com/office/drawing/2014/main" id="{3ABD6450-0702-2CEC-29F3-1534965E542B}"/>
              </a:ext>
            </a:extLst>
          </p:cNvPr>
          <p:cNvSpPr/>
          <p:nvPr/>
        </p:nvSpPr>
        <p:spPr>
          <a:xfrm>
            <a:off x="449480" y="3144262"/>
            <a:ext cx="11198555" cy="369332"/>
          </a:xfrm>
          <a:prstGeom prst="rightArrow">
            <a:avLst/>
          </a:prstGeom>
          <a:solidFill>
            <a:srgbClr val="C3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D97C875D-356C-8CC7-E6F2-2AE7286478F3}"/>
              </a:ext>
            </a:extLst>
          </p:cNvPr>
          <p:cNvSpPr/>
          <p:nvPr/>
        </p:nvSpPr>
        <p:spPr>
          <a:xfrm>
            <a:off x="294627"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4" name="Straight Connector 33">
            <a:extLst>
              <a:ext uri="{FF2B5EF4-FFF2-40B4-BE49-F238E27FC236}">
                <a16:creationId xmlns:a16="http://schemas.microsoft.com/office/drawing/2014/main" id="{18386BA2-7E81-8C0D-38A0-D2416A50F0AC}"/>
              </a:ext>
            </a:extLst>
          </p:cNvPr>
          <p:cNvCxnSpPr>
            <a:cxnSpLocks/>
          </p:cNvCxnSpPr>
          <p:nvPr/>
        </p:nvCxnSpPr>
        <p:spPr>
          <a:xfrm flipH="1" flipV="1">
            <a:off x="490112" y="1348337"/>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EC62915-2594-3975-E122-AAF68ABCAF75}"/>
              </a:ext>
            </a:extLst>
          </p:cNvPr>
          <p:cNvSpPr txBox="1"/>
          <p:nvPr/>
        </p:nvSpPr>
        <p:spPr>
          <a:xfrm rot="16200000">
            <a:off x="-211328" y="1721887"/>
            <a:ext cx="1060450" cy="313350"/>
          </a:xfrm>
          <a:prstGeom prst="rect">
            <a:avLst/>
          </a:prstGeom>
          <a:noFill/>
        </p:spPr>
        <p:txBody>
          <a:bodyPr wrap="square" lIns="0" tIns="0" rIns="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1978</a:t>
            </a:r>
          </a:p>
        </p:txBody>
      </p:sp>
      <p:sp>
        <p:nvSpPr>
          <p:cNvPr id="50" name="TextBox 49">
            <a:extLst>
              <a:ext uri="{FF2B5EF4-FFF2-40B4-BE49-F238E27FC236}">
                <a16:creationId xmlns:a16="http://schemas.microsoft.com/office/drawing/2014/main" id="{4CBBE08F-48F8-7D77-272D-A260F83947FD}"/>
              </a:ext>
            </a:extLst>
          </p:cNvPr>
          <p:cNvSpPr txBox="1"/>
          <p:nvPr/>
        </p:nvSpPr>
        <p:spPr>
          <a:xfrm>
            <a:off x="495375" y="1338924"/>
            <a:ext cx="1528791" cy="553998"/>
          </a:xfrm>
          <a:prstGeom prst="rect">
            <a:avLst/>
          </a:prstGeom>
          <a:noFill/>
        </p:spPr>
        <p:txBody>
          <a:bodyPr wrap="square" lIns="10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Our heritage of the hyaluronic acid started 1978 </a:t>
            </a:r>
            <a:endParaRPr kumimoji="0" lang="en-GB" sz="1200" b="0" i="0" u="none" strike="noStrike" kern="1200" cap="none" spc="0" normalizeH="0" baseline="0" noProof="0">
              <a:ln>
                <a:noFill/>
              </a:ln>
              <a:solidFill>
                <a:prstClr val="black"/>
              </a:solidFill>
              <a:effectLst/>
              <a:uLnTx/>
              <a:uFillTx/>
              <a:latin typeface="DM Sans"/>
              <a:ea typeface="+mn-ea"/>
              <a:cs typeface="+mn-cs"/>
            </a:endParaRPr>
          </a:p>
        </p:txBody>
      </p:sp>
      <p:sp>
        <p:nvSpPr>
          <p:cNvPr id="17" name="Oval 16">
            <a:extLst>
              <a:ext uri="{FF2B5EF4-FFF2-40B4-BE49-F238E27FC236}">
                <a16:creationId xmlns:a16="http://schemas.microsoft.com/office/drawing/2014/main" id="{15F0EE6F-2CEC-FDB3-AF28-4CCA5A7514C1}"/>
              </a:ext>
            </a:extLst>
          </p:cNvPr>
          <p:cNvSpPr/>
          <p:nvPr/>
        </p:nvSpPr>
        <p:spPr>
          <a:xfrm>
            <a:off x="2737860"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id="{6C673B1E-315D-ED53-0539-369D50B27EF1}"/>
              </a:ext>
            </a:extLst>
          </p:cNvPr>
          <p:cNvCxnSpPr>
            <a:cxnSpLocks/>
          </p:cNvCxnSpPr>
          <p:nvPr/>
        </p:nvCxnSpPr>
        <p:spPr>
          <a:xfrm flipH="1" flipV="1">
            <a:off x="2933345" y="1348337"/>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1656DF0-41FE-91E3-24AB-80D99242B3FD}"/>
              </a:ext>
            </a:extLst>
          </p:cNvPr>
          <p:cNvSpPr txBox="1"/>
          <p:nvPr/>
        </p:nvSpPr>
        <p:spPr>
          <a:xfrm rot="16200000">
            <a:off x="2240403" y="1721888"/>
            <a:ext cx="1060450" cy="313350"/>
          </a:xfrm>
          <a:prstGeom prst="rect">
            <a:avLst/>
          </a:prstGeom>
          <a:noFill/>
        </p:spPr>
        <p:txBody>
          <a:bodyPr wrap="square" lIns="0" tIns="0" rIns="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1980-s</a:t>
            </a:r>
          </a:p>
        </p:txBody>
      </p:sp>
      <p:sp>
        <p:nvSpPr>
          <p:cNvPr id="51" name="TextBox 50">
            <a:extLst>
              <a:ext uri="{FF2B5EF4-FFF2-40B4-BE49-F238E27FC236}">
                <a16:creationId xmlns:a16="http://schemas.microsoft.com/office/drawing/2014/main" id="{4B0A6A05-B915-D11E-C935-2CD714F8C985}"/>
              </a:ext>
            </a:extLst>
          </p:cNvPr>
          <p:cNvSpPr txBox="1"/>
          <p:nvPr/>
        </p:nvSpPr>
        <p:spPr>
          <a:xfrm>
            <a:off x="2927303" y="1338924"/>
            <a:ext cx="2255650" cy="738664"/>
          </a:xfrm>
          <a:prstGeom prst="rect">
            <a:avLst/>
          </a:prstGeom>
          <a:noFill/>
        </p:spPr>
        <p:txBody>
          <a:bodyPr wrap="square" lIns="10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Hyaluronic acid rooster-comb gained leadership </a:t>
            </a:r>
            <a:r>
              <a:rPr kumimoji="0" lang="en-GB" sz="1200" b="0" i="0" u="none" strike="noStrike" kern="1200" cap="none" spc="0" normalizeH="0" baseline="0" noProof="0">
                <a:ln>
                  <a:noFill/>
                </a:ln>
                <a:solidFill>
                  <a:prstClr val="black"/>
                </a:solidFill>
                <a:effectLst/>
                <a:uLnTx/>
                <a:uFillTx/>
                <a:latin typeface="DM Sans"/>
                <a:ea typeface="+mn-ea"/>
                <a:cs typeface="+mn-cs"/>
              </a:rPr>
              <a:t>in the international cosmetic market. </a:t>
            </a:r>
          </a:p>
        </p:txBody>
      </p:sp>
      <p:sp>
        <p:nvSpPr>
          <p:cNvPr id="23" name="Oval 22">
            <a:extLst>
              <a:ext uri="{FF2B5EF4-FFF2-40B4-BE49-F238E27FC236}">
                <a16:creationId xmlns:a16="http://schemas.microsoft.com/office/drawing/2014/main" id="{97D91EDC-DFE3-CD3C-DB4F-D98EAC21EB80}"/>
              </a:ext>
            </a:extLst>
          </p:cNvPr>
          <p:cNvSpPr/>
          <p:nvPr/>
        </p:nvSpPr>
        <p:spPr>
          <a:xfrm>
            <a:off x="5175112"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8" name="Straight Connector 37">
            <a:extLst>
              <a:ext uri="{FF2B5EF4-FFF2-40B4-BE49-F238E27FC236}">
                <a16:creationId xmlns:a16="http://schemas.microsoft.com/office/drawing/2014/main" id="{1782E32D-CF59-4E45-0828-8855CD1DC01B}"/>
              </a:ext>
            </a:extLst>
          </p:cNvPr>
          <p:cNvCxnSpPr>
            <a:cxnSpLocks/>
          </p:cNvCxnSpPr>
          <p:nvPr/>
        </p:nvCxnSpPr>
        <p:spPr>
          <a:xfrm flipH="1" flipV="1">
            <a:off x="5376638" y="1377787"/>
            <a:ext cx="1" cy="1800000"/>
          </a:xfrm>
          <a:prstGeom prst="line">
            <a:avLst/>
          </a:prstGeom>
          <a:ln w="12700">
            <a:solidFill>
              <a:srgbClr val="007E4B"/>
            </a:solidFill>
            <a:tailEnd type="non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CC9AE50-9A58-EBE7-5A60-D6DC61A29FC4}"/>
              </a:ext>
            </a:extLst>
          </p:cNvPr>
          <p:cNvSpPr txBox="1"/>
          <p:nvPr/>
        </p:nvSpPr>
        <p:spPr>
          <a:xfrm rot="16200000">
            <a:off x="4671613" y="1751339"/>
            <a:ext cx="1060450" cy="313350"/>
          </a:xfrm>
          <a:prstGeom prst="rect">
            <a:avLst/>
          </a:prstGeom>
          <a:noFill/>
        </p:spPr>
        <p:txBody>
          <a:bodyPr wrap="square" lIns="0" tIns="0" rIns="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2003</a:t>
            </a:r>
          </a:p>
        </p:txBody>
      </p:sp>
      <p:sp>
        <p:nvSpPr>
          <p:cNvPr id="52" name="TextBox 51">
            <a:extLst>
              <a:ext uri="{FF2B5EF4-FFF2-40B4-BE49-F238E27FC236}">
                <a16:creationId xmlns:a16="http://schemas.microsoft.com/office/drawing/2014/main" id="{ACC9455D-2C82-A5E1-D2E2-A98E97E6CB7C}"/>
              </a:ext>
            </a:extLst>
          </p:cNvPr>
          <p:cNvSpPr txBox="1"/>
          <p:nvPr/>
        </p:nvSpPr>
        <p:spPr>
          <a:xfrm>
            <a:off x="5379707" y="1368374"/>
            <a:ext cx="2468880" cy="1815882"/>
          </a:xfrm>
          <a:prstGeom prst="rect">
            <a:avLst/>
          </a:prstGeom>
          <a:noFill/>
        </p:spPr>
        <p:txBody>
          <a:bodyPr wrap="square" lIns="10800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Launch HYALURONIC ACID-BT</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Powerful high molecular weight (1.45 – 1.77MDa) hyaluronic acid </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Launch HYASOL™ PF</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1% aqueous solution of high molecular weight (1.45-1.77 </a:t>
            </a:r>
            <a:r>
              <a:rPr kumimoji="0" lang="en-GB" sz="1200" b="0" i="0" u="none" strike="noStrike" kern="1200" cap="none" spc="0" normalizeH="0" baseline="0" noProof="0" err="1">
                <a:ln>
                  <a:noFill/>
                </a:ln>
                <a:solidFill>
                  <a:prstClr val="black"/>
                </a:solidFill>
                <a:effectLst/>
                <a:uLnTx/>
                <a:uFillTx/>
                <a:latin typeface="DM Sans"/>
                <a:ea typeface="+mn-ea"/>
                <a:cs typeface="+mn-cs"/>
              </a:rPr>
              <a:t>MDa</a:t>
            </a:r>
            <a:r>
              <a:rPr kumimoji="0" lang="en-GB" sz="1200" b="0" i="0" u="none" strike="noStrike" kern="1200" cap="none" spc="0" normalizeH="0" baseline="0" noProof="0">
                <a:ln>
                  <a:noFill/>
                </a:ln>
                <a:solidFill>
                  <a:prstClr val="black"/>
                </a:solidFill>
                <a:effectLst/>
                <a:uLnTx/>
                <a:uFillTx/>
                <a:latin typeface="DM Sans"/>
                <a:ea typeface="+mn-ea"/>
                <a:cs typeface="+mn-cs"/>
              </a:rPr>
              <a:t>) HYALURONIC ACID-BT. Highly convenient and ready-to-use. </a:t>
            </a:r>
          </a:p>
        </p:txBody>
      </p:sp>
      <p:sp>
        <p:nvSpPr>
          <p:cNvPr id="29" name="Oval 28">
            <a:extLst>
              <a:ext uri="{FF2B5EF4-FFF2-40B4-BE49-F238E27FC236}">
                <a16:creationId xmlns:a16="http://schemas.microsoft.com/office/drawing/2014/main" id="{6BE9D115-5677-447F-C12E-E3C4EE4995CD}"/>
              </a:ext>
            </a:extLst>
          </p:cNvPr>
          <p:cNvSpPr/>
          <p:nvPr/>
        </p:nvSpPr>
        <p:spPr>
          <a:xfrm>
            <a:off x="7646412"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40" name="Straight Connector 39">
            <a:extLst>
              <a:ext uri="{FF2B5EF4-FFF2-40B4-BE49-F238E27FC236}">
                <a16:creationId xmlns:a16="http://schemas.microsoft.com/office/drawing/2014/main" id="{E2BE5D00-CFEE-9265-434D-5D98DBFF1C7C}"/>
              </a:ext>
            </a:extLst>
          </p:cNvPr>
          <p:cNvCxnSpPr>
            <a:cxnSpLocks/>
          </p:cNvCxnSpPr>
          <p:nvPr/>
        </p:nvCxnSpPr>
        <p:spPr>
          <a:xfrm flipH="1" flipV="1">
            <a:off x="7830020" y="1366668"/>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3C3DBB27-F75C-45E5-BFE0-9494E2320F89}"/>
              </a:ext>
            </a:extLst>
          </p:cNvPr>
          <p:cNvSpPr txBox="1"/>
          <p:nvPr/>
        </p:nvSpPr>
        <p:spPr>
          <a:xfrm rot="16200000">
            <a:off x="7430750" y="1736247"/>
            <a:ext cx="1060450" cy="313350"/>
          </a:xfrm>
          <a:prstGeom prst="rect">
            <a:avLst/>
          </a:prstGeom>
          <a:noFill/>
        </p:spPr>
        <p:txBody>
          <a:bodyPr wrap="square" lIns="0" tIns="0" rIns="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2015</a:t>
            </a:r>
          </a:p>
        </p:txBody>
      </p:sp>
      <p:sp>
        <p:nvSpPr>
          <p:cNvPr id="53" name="TextBox 52">
            <a:extLst>
              <a:ext uri="{FF2B5EF4-FFF2-40B4-BE49-F238E27FC236}">
                <a16:creationId xmlns:a16="http://schemas.microsoft.com/office/drawing/2014/main" id="{C8418DF0-F9CB-3166-936F-82416EE60723}"/>
              </a:ext>
            </a:extLst>
          </p:cNvPr>
          <p:cNvSpPr txBox="1"/>
          <p:nvPr/>
        </p:nvSpPr>
        <p:spPr>
          <a:xfrm>
            <a:off x="7957222" y="1357255"/>
            <a:ext cx="1701121" cy="1554272"/>
          </a:xfrm>
          <a:prstGeom prst="rect">
            <a:avLst/>
          </a:prstGeom>
          <a:noFill/>
        </p:spPr>
        <p:txBody>
          <a:bodyPr wrap="square" lIns="10800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Low molecular weight hyaluronic acid combines with unique SYN</a:t>
            </a:r>
            <a:r>
              <a:rPr kumimoji="0" lang="en-GB" sz="1200" b="1" i="0" u="none" strike="noStrike" kern="1200" cap="none" spc="0" normalizeH="0" baseline="30000" noProof="0">
                <a:ln>
                  <a:noFill/>
                </a:ln>
                <a:solidFill>
                  <a:prstClr val="black"/>
                </a:solidFill>
                <a:effectLst/>
                <a:uLnTx/>
                <a:uFillTx/>
                <a:latin typeface="DM Sans"/>
                <a:ea typeface="+mn-ea"/>
                <a:cs typeface="+mn-cs"/>
              </a:rPr>
              <a:t>®</a:t>
            </a:r>
            <a:r>
              <a:rPr kumimoji="0" lang="en-GB" sz="1200" b="1" i="0" u="none" strike="noStrike" kern="1200" cap="none" spc="0" normalizeH="0" baseline="0" noProof="0">
                <a:ln>
                  <a:noFill/>
                </a:ln>
                <a:solidFill>
                  <a:prstClr val="black"/>
                </a:solidFill>
                <a:effectLst/>
                <a:uLnTx/>
                <a:uFillTx/>
                <a:latin typeface="DM Sans"/>
                <a:ea typeface="+mn-ea"/>
                <a:cs typeface="+mn-cs"/>
              </a:rPr>
              <a:t>-peptide technology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Launch SYN</a:t>
            </a:r>
            <a:r>
              <a:rPr kumimoji="0" lang="en-GB" sz="1200" b="1" i="0" u="none" strike="noStrike" kern="1200" cap="none" spc="0" normalizeH="0" baseline="30000" noProof="0">
                <a:ln>
                  <a:noFill/>
                </a:ln>
                <a:solidFill>
                  <a:prstClr val="black"/>
                </a:solidFill>
                <a:effectLst/>
                <a:uLnTx/>
                <a:uFillTx/>
                <a:latin typeface="DM Sans"/>
                <a:ea typeface="+mn-ea"/>
                <a:cs typeface="+mn-cs"/>
              </a:rPr>
              <a:t>®</a:t>
            </a:r>
            <a:r>
              <a:rPr kumimoji="0" lang="en-GB" sz="1200" b="1" i="0" u="none" strike="noStrike" kern="1200" cap="none" spc="0" normalizeH="0" baseline="0" noProof="0">
                <a:ln>
                  <a:noFill/>
                </a:ln>
                <a:solidFill>
                  <a:prstClr val="black"/>
                </a:solidFill>
                <a:effectLst/>
                <a:uLnTx/>
                <a:uFillTx/>
                <a:latin typeface="DM Sans"/>
                <a:ea typeface="+mn-ea"/>
                <a:cs typeface="+mn-cs"/>
              </a:rPr>
              <a:t>-EYE </a:t>
            </a:r>
            <a:br>
              <a:rPr kumimoji="0" lang="en-GB" sz="1200" b="1"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Lineless eyes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within 7 days</a:t>
            </a:r>
            <a:endParaRPr kumimoji="0" lang="en-GB" sz="1200" b="0" i="0" u="none" strike="noStrike" kern="1200" cap="none" spc="0" normalizeH="0" baseline="0" noProof="0">
              <a:ln>
                <a:noFill/>
              </a:ln>
              <a:solidFill>
                <a:prstClr val="black"/>
              </a:solidFill>
              <a:effectLst/>
              <a:uLnTx/>
              <a:uFillTx/>
              <a:latin typeface="DM Sans"/>
              <a:ea typeface="+mn-ea"/>
              <a:cs typeface="+mn-cs"/>
            </a:endParaRPr>
          </a:p>
        </p:txBody>
      </p:sp>
      <p:sp>
        <p:nvSpPr>
          <p:cNvPr id="8" name="Oval 7">
            <a:extLst>
              <a:ext uri="{FF2B5EF4-FFF2-40B4-BE49-F238E27FC236}">
                <a16:creationId xmlns:a16="http://schemas.microsoft.com/office/drawing/2014/main" id="{A50EA07B-8F02-357D-6CD1-938636EB0526}"/>
              </a:ext>
            </a:extLst>
          </p:cNvPr>
          <p:cNvSpPr/>
          <p:nvPr/>
        </p:nvSpPr>
        <p:spPr>
          <a:xfrm>
            <a:off x="1516244"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5" name="Straight Connector 34">
            <a:extLst>
              <a:ext uri="{FF2B5EF4-FFF2-40B4-BE49-F238E27FC236}">
                <a16:creationId xmlns:a16="http://schemas.microsoft.com/office/drawing/2014/main" id="{F5380986-0D5E-94F0-6D7D-460C28B2EEB3}"/>
              </a:ext>
            </a:extLst>
          </p:cNvPr>
          <p:cNvCxnSpPr>
            <a:cxnSpLocks/>
          </p:cNvCxnSpPr>
          <p:nvPr/>
        </p:nvCxnSpPr>
        <p:spPr>
          <a:xfrm flipH="1">
            <a:off x="1711729" y="3517924"/>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54179D5-0903-C6BD-E0F9-28D324CC35C7}"/>
              </a:ext>
            </a:extLst>
          </p:cNvPr>
          <p:cNvSpPr txBox="1"/>
          <p:nvPr/>
        </p:nvSpPr>
        <p:spPr>
          <a:xfrm rot="16200000">
            <a:off x="1021655" y="4631022"/>
            <a:ext cx="1060450" cy="313350"/>
          </a:xfrm>
          <a:prstGeom prst="rect">
            <a:avLst/>
          </a:prstGeom>
          <a:noFill/>
        </p:spPr>
        <p:txBody>
          <a:bodyPr wrap="square" lIns="0" tIns="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1983</a:t>
            </a:r>
          </a:p>
        </p:txBody>
      </p:sp>
      <p:sp>
        <p:nvSpPr>
          <p:cNvPr id="54" name="TextBox 53">
            <a:extLst>
              <a:ext uri="{FF2B5EF4-FFF2-40B4-BE49-F238E27FC236}">
                <a16:creationId xmlns:a16="http://schemas.microsoft.com/office/drawing/2014/main" id="{1730739D-1890-7265-D023-7AFBE35D65DA}"/>
              </a:ext>
            </a:extLst>
          </p:cNvPr>
          <p:cNvSpPr txBox="1"/>
          <p:nvPr/>
        </p:nvSpPr>
        <p:spPr>
          <a:xfrm>
            <a:off x="1715529" y="4025260"/>
            <a:ext cx="1719392" cy="1292662"/>
          </a:xfrm>
          <a:prstGeom prst="rect">
            <a:avLst/>
          </a:prstGeom>
          <a:noFill/>
        </p:spPr>
        <p:txBody>
          <a:bodyPr wrap="square" lIns="10800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Launch hyaluronic acid rooster-comb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In 1983 </a:t>
            </a:r>
            <a:r>
              <a:rPr kumimoji="0" lang="en-GB" sz="1200" b="0" i="0" u="none" strike="noStrike" kern="1200" cap="none" spc="0" normalizeH="0" baseline="0" noProof="0" err="1">
                <a:ln>
                  <a:noFill/>
                </a:ln>
                <a:solidFill>
                  <a:prstClr val="black"/>
                </a:solidFill>
                <a:effectLst/>
                <a:uLnTx/>
                <a:uFillTx/>
                <a:latin typeface="DM Sans"/>
                <a:ea typeface="+mn-ea"/>
                <a:cs typeface="+mn-cs"/>
              </a:rPr>
              <a:t>Pentapharm</a:t>
            </a:r>
            <a:r>
              <a:rPr kumimoji="0" lang="en-GB" sz="1200" b="0" i="0" u="none" strike="noStrike" kern="1200" cap="none" spc="0" normalizeH="0" baseline="0" noProof="0">
                <a:ln>
                  <a:noFill/>
                </a:ln>
                <a:solidFill>
                  <a:prstClr val="black"/>
                </a:solidFill>
                <a:effectLst/>
                <a:uLnTx/>
                <a:uFillTx/>
                <a:latin typeface="DM Sans"/>
                <a:ea typeface="+mn-ea"/>
                <a:cs typeface="+mn-cs"/>
              </a:rPr>
              <a:t>                     developed an efficient method to extract and purify hyaluronic acid from rooster combs.  </a:t>
            </a:r>
          </a:p>
        </p:txBody>
      </p:sp>
      <p:sp>
        <p:nvSpPr>
          <p:cNvPr id="20" name="Oval 19">
            <a:extLst>
              <a:ext uri="{FF2B5EF4-FFF2-40B4-BE49-F238E27FC236}">
                <a16:creationId xmlns:a16="http://schemas.microsoft.com/office/drawing/2014/main" id="{95CE509F-1760-1042-AC01-A79851AF8DF0}"/>
              </a:ext>
            </a:extLst>
          </p:cNvPr>
          <p:cNvSpPr/>
          <p:nvPr/>
        </p:nvSpPr>
        <p:spPr>
          <a:xfrm>
            <a:off x="3959465"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FEC0C224-4A9A-8B23-DAE3-B44FBB01721F}"/>
              </a:ext>
            </a:extLst>
          </p:cNvPr>
          <p:cNvCxnSpPr>
            <a:cxnSpLocks/>
          </p:cNvCxnSpPr>
          <p:nvPr/>
        </p:nvCxnSpPr>
        <p:spPr>
          <a:xfrm flipH="1">
            <a:off x="4154949" y="3526668"/>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99B0D98F-290C-8B5D-D73E-4F1D01482D1A}"/>
              </a:ext>
            </a:extLst>
          </p:cNvPr>
          <p:cNvSpPr txBox="1"/>
          <p:nvPr/>
        </p:nvSpPr>
        <p:spPr>
          <a:xfrm rot="16200000">
            <a:off x="3464875" y="4639767"/>
            <a:ext cx="1060450" cy="313350"/>
          </a:xfrm>
          <a:prstGeom prst="rect">
            <a:avLst/>
          </a:prstGeom>
          <a:noFill/>
        </p:spPr>
        <p:txBody>
          <a:bodyPr wrap="square" lIns="0" tIns="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1990-s</a:t>
            </a:r>
          </a:p>
        </p:txBody>
      </p:sp>
      <p:sp>
        <p:nvSpPr>
          <p:cNvPr id="55" name="TextBox 54">
            <a:extLst>
              <a:ext uri="{FF2B5EF4-FFF2-40B4-BE49-F238E27FC236}">
                <a16:creationId xmlns:a16="http://schemas.microsoft.com/office/drawing/2014/main" id="{29A8AA95-2C83-2DBF-D7B0-FAFEA4A046A6}"/>
              </a:ext>
            </a:extLst>
          </p:cNvPr>
          <p:cNvSpPr txBox="1"/>
          <p:nvPr/>
        </p:nvSpPr>
        <p:spPr>
          <a:xfrm>
            <a:off x="4159210" y="4404871"/>
            <a:ext cx="1718943" cy="923330"/>
          </a:xfrm>
          <a:prstGeom prst="rect">
            <a:avLst/>
          </a:prstGeom>
          <a:noFill/>
        </p:spPr>
        <p:txBody>
          <a:bodyPr wrap="square" lIns="10800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Invest in the next generation </a:t>
            </a:r>
            <a:r>
              <a:rPr kumimoji="0" lang="en-GB" sz="1200" b="0" i="0" u="none" strike="noStrike" kern="1200" cap="none" spc="0" normalizeH="0" baseline="0" noProof="0">
                <a:ln>
                  <a:noFill/>
                </a:ln>
                <a:solidFill>
                  <a:prstClr val="black"/>
                </a:solidFill>
                <a:effectLst/>
                <a:uLnTx/>
                <a:uFillTx/>
                <a:latin typeface="DM Sans"/>
                <a:ea typeface="+mn-ea"/>
                <a:cs typeface="+mn-cs"/>
              </a:rPr>
              <a:t>of pure, biotechnology-based sodium hyaluronic acid.</a:t>
            </a:r>
          </a:p>
        </p:txBody>
      </p:sp>
      <p:sp>
        <p:nvSpPr>
          <p:cNvPr id="26" name="Oval 25">
            <a:extLst>
              <a:ext uri="{FF2B5EF4-FFF2-40B4-BE49-F238E27FC236}">
                <a16:creationId xmlns:a16="http://schemas.microsoft.com/office/drawing/2014/main" id="{4CA06DD6-5F37-A9E4-3A1B-F833F400767E}"/>
              </a:ext>
            </a:extLst>
          </p:cNvPr>
          <p:cNvSpPr/>
          <p:nvPr/>
        </p:nvSpPr>
        <p:spPr>
          <a:xfrm>
            <a:off x="6399511"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9FEDB925-87DF-868A-AB55-3206815FF88A}"/>
              </a:ext>
            </a:extLst>
          </p:cNvPr>
          <p:cNvCxnSpPr>
            <a:cxnSpLocks/>
          </p:cNvCxnSpPr>
          <p:nvPr/>
        </p:nvCxnSpPr>
        <p:spPr>
          <a:xfrm flipH="1">
            <a:off x="6594994" y="3530137"/>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87B4EDA-C91E-945E-D3AE-E1F442F7FCFB}"/>
              </a:ext>
            </a:extLst>
          </p:cNvPr>
          <p:cNvSpPr txBox="1"/>
          <p:nvPr/>
        </p:nvSpPr>
        <p:spPr>
          <a:xfrm rot="16200000">
            <a:off x="5904920" y="4643236"/>
            <a:ext cx="1060450" cy="313350"/>
          </a:xfrm>
          <a:prstGeom prst="rect">
            <a:avLst/>
          </a:prstGeom>
          <a:noFill/>
        </p:spPr>
        <p:txBody>
          <a:bodyPr wrap="square" lIns="0" tIns="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2009</a:t>
            </a:r>
          </a:p>
        </p:txBody>
      </p:sp>
      <p:sp>
        <p:nvSpPr>
          <p:cNvPr id="56" name="TextBox 55">
            <a:extLst>
              <a:ext uri="{FF2B5EF4-FFF2-40B4-BE49-F238E27FC236}">
                <a16:creationId xmlns:a16="http://schemas.microsoft.com/office/drawing/2014/main" id="{C900261C-8766-E3B8-504C-C57B85668C14}"/>
              </a:ext>
            </a:extLst>
          </p:cNvPr>
          <p:cNvSpPr txBox="1"/>
          <p:nvPr/>
        </p:nvSpPr>
        <p:spPr>
          <a:xfrm>
            <a:off x="6588020" y="4163941"/>
            <a:ext cx="2194560" cy="1738938"/>
          </a:xfrm>
          <a:prstGeom prst="rect">
            <a:avLst/>
          </a:prstGeom>
          <a:noFill/>
        </p:spPr>
        <p:txBody>
          <a:bodyPr wrap="square" lIns="108000" tIns="0" rIns="0" bIns="0" rtlCol="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Use our scientific expertise to stimulate hyaluronic acid synthesis in the human skin with unique peptide technology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Launch SYN</a:t>
            </a:r>
            <a:r>
              <a:rPr kumimoji="0" lang="en-GB" sz="1200" b="1" i="0" u="none" strike="noStrike" kern="1200" cap="none" spc="0" normalizeH="0" baseline="30000" noProof="0">
                <a:ln>
                  <a:noFill/>
                </a:ln>
                <a:solidFill>
                  <a:prstClr val="black"/>
                </a:solidFill>
                <a:effectLst/>
                <a:uLnTx/>
                <a:uFillTx/>
                <a:latin typeface="DM Sans"/>
                <a:ea typeface="+mn-ea"/>
                <a:cs typeface="+mn-cs"/>
              </a:rPr>
              <a:t>®</a:t>
            </a:r>
            <a:r>
              <a:rPr kumimoji="0" lang="en-GB" sz="1200" b="1" i="0" u="none" strike="noStrike" kern="1200" cap="none" spc="0" normalizeH="0" baseline="0" noProof="0">
                <a:ln>
                  <a:noFill/>
                </a:ln>
                <a:solidFill>
                  <a:prstClr val="black"/>
                </a:solidFill>
                <a:effectLst/>
                <a:uLnTx/>
                <a:uFillTx/>
                <a:latin typeface="DM Sans"/>
                <a:ea typeface="+mn-ea"/>
                <a:cs typeface="+mn-cs"/>
              </a:rPr>
              <a:t>-HYCAN</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Boosts skin’s own production of hyaluronic acid, leading to fuller, firmer skin in weeks.</a:t>
            </a:r>
          </a:p>
        </p:txBody>
      </p:sp>
      <p:sp>
        <p:nvSpPr>
          <p:cNvPr id="32" name="Oval 31">
            <a:extLst>
              <a:ext uri="{FF2B5EF4-FFF2-40B4-BE49-F238E27FC236}">
                <a16:creationId xmlns:a16="http://schemas.microsoft.com/office/drawing/2014/main" id="{695B9EDD-3F6E-C684-460D-53D69B0D80E6}"/>
              </a:ext>
            </a:extLst>
          </p:cNvPr>
          <p:cNvSpPr/>
          <p:nvPr/>
        </p:nvSpPr>
        <p:spPr>
          <a:xfrm>
            <a:off x="8854320"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41" name="Straight Connector 40">
            <a:extLst>
              <a:ext uri="{FF2B5EF4-FFF2-40B4-BE49-F238E27FC236}">
                <a16:creationId xmlns:a16="http://schemas.microsoft.com/office/drawing/2014/main" id="{417ED882-8868-D2BA-0B8A-0D93036822DA}"/>
              </a:ext>
            </a:extLst>
          </p:cNvPr>
          <p:cNvCxnSpPr>
            <a:cxnSpLocks/>
          </p:cNvCxnSpPr>
          <p:nvPr/>
        </p:nvCxnSpPr>
        <p:spPr>
          <a:xfrm flipH="1">
            <a:off x="9049802" y="3524968"/>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F7D8F30-86DB-2037-B79A-7FB01CD6594C}"/>
              </a:ext>
            </a:extLst>
          </p:cNvPr>
          <p:cNvSpPr txBox="1"/>
          <p:nvPr/>
        </p:nvSpPr>
        <p:spPr>
          <a:xfrm rot="16200000">
            <a:off x="8357828" y="4638068"/>
            <a:ext cx="1060450" cy="313350"/>
          </a:xfrm>
          <a:prstGeom prst="rect">
            <a:avLst/>
          </a:prstGeom>
          <a:noFill/>
        </p:spPr>
        <p:txBody>
          <a:bodyPr wrap="square" lIns="0" tIns="0" rIns="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2021</a:t>
            </a:r>
          </a:p>
        </p:txBody>
      </p:sp>
      <p:sp>
        <p:nvSpPr>
          <p:cNvPr id="57" name="TextBox 56">
            <a:extLst>
              <a:ext uri="{FF2B5EF4-FFF2-40B4-BE49-F238E27FC236}">
                <a16:creationId xmlns:a16="http://schemas.microsoft.com/office/drawing/2014/main" id="{D40892DC-3315-CB79-99F6-0D1FCC43237B}"/>
              </a:ext>
            </a:extLst>
          </p:cNvPr>
          <p:cNvSpPr txBox="1"/>
          <p:nvPr/>
        </p:nvSpPr>
        <p:spPr>
          <a:xfrm>
            <a:off x="9045577" y="4445419"/>
            <a:ext cx="1052649" cy="987450"/>
          </a:xfrm>
          <a:prstGeom prst="rect">
            <a:avLst/>
          </a:prstGeom>
          <a:noFill/>
        </p:spPr>
        <p:txBody>
          <a:bodyPr wrap="square" lIns="10800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1200" b="1">
                <a:latin typeface="DM Sans"/>
              </a:rPr>
              <a:t>Expand HA range</a:t>
            </a:r>
          </a:p>
          <a:p>
            <a:pPr>
              <a:lnSpc>
                <a:spcPct val="100000"/>
              </a:lnSpc>
              <a:spcBef>
                <a:spcPts val="0"/>
              </a:spcBef>
              <a:spcAft>
                <a:spcPts val="500"/>
              </a:spcAft>
            </a:pPr>
            <a:r>
              <a:rPr lang="en-US" sz="1200" b="1">
                <a:latin typeface="DM Sans"/>
              </a:rPr>
              <a:t>Launch HYA-ACT™ M, S, XS</a:t>
            </a:r>
          </a:p>
        </p:txBody>
      </p:sp>
      <p:sp>
        <p:nvSpPr>
          <p:cNvPr id="4" name="Oval 3">
            <a:extLst>
              <a:ext uri="{FF2B5EF4-FFF2-40B4-BE49-F238E27FC236}">
                <a16:creationId xmlns:a16="http://schemas.microsoft.com/office/drawing/2014/main" id="{F0D93BE2-0733-AB03-95DF-0992C82AAA55}"/>
              </a:ext>
            </a:extLst>
          </p:cNvPr>
          <p:cNvSpPr/>
          <p:nvPr/>
        </p:nvSpPr>
        <p:spPr>
          <a:xfrm>
            <a:off x="10098230" y="3133443"/>
            <a:ext cx="390971" cy="390971"/>
          </a:xfrm>
          <a:prstGeom prst="ellips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FC1A784D-7BE2-CFC9-A282-4F9313EDD69F}"/>
              </a:ext>
            </a:extLst>
          </p:cNvPr>
          <p:cNvCxnSpPr>
            <a:cxnSpLocks/>
          </p:cNvCxnSpPr>
          <p:nvPr/>
        </p:nvCxnSpPr>
        <p:spPr>
          <a:xfrm flipH="1" flipV="1">
            <a:off x="10294124" y="1304592"/>
            <a:ext cx="1" cy="1800000"/>
          </a:xfrm>
          <a:prstGeom prst="line">
            <a:avLst/>
          </a:prstGeom>
          <a:ln w="12700">
            <a:solidFill>
              <a:srgbClr val="277E6E"/>
            </a:solidFill>
            <a:tailEnd type="non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4ED7FB5-D34B-1CAB-4503-CC6B578F684A}"/>
              </a:ext>
            </a:extLst>
          </p:cNvPr>
          <p:cNvSpPr txBox="1"/>
          <p:nvPr/>
        </p:nvSpPr>
        <p:spPr>
          <a:xfrm rot="16200000">
            <a:off x="9657242" y="1707035"/>
            <a:ext cx="1060450" cy="313350"/>
          </a:xfrm>
          <a:prstGeom prst="rect">
            <a:avLst/>
          </a:prstGeom>
          <a:noFill/>
        </p:spPr>
        <p:txBody>
          <a:bodyPr wrap="square" lIns="0" tIns="0" rIns="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4B4A1"/>
                </a:solidFill>
                <a:effectLst/>
                <a:uLnTx/>
                <a:uFillTx/>
                <a:latin typeface="DM Sans"/>
                <a:ea typeface="+mn-ea"/>
                <a:cs typeface="+mn-cs"/>
              </a:rPr>
              <a:t>2024</a:t>
            </a:r>
          </a:p>
        </p:txBody>
      </p:sp>
      <p:sp>
        <p:nvSpPr>
          <p:cNvPr id="12" name="TextBox 11">
            <a:extLst>
              <a:ext uri="{FF2B5EF4-FFF2-40B4-BE49-F238E27FC236}">
                <a16:creationId xmlns:a16="http://schemas.microsoft.com/office/drawing/2014/main" id="{68594F55-9C7F-BA66-4BA4-143737C5BA58}"/>
              </a:ext>
            </a:extLst>
          </p:cNvPr>
          <p:cNvSpPr txBox="1"/>
          <p:nvPr/>
        </p:nvSpPr>
        <p:spPr>
          <a:xfrm>
            <a:off x="10298978" y="1155311"/>
            <a:ext cx="1730801" cy="1077218"/>
          </a:xfrm>
          <a:prstGeom prst="rect">
            <a:avLst/>
          </a:prstGeom>
          <a:noFill/>
        </p:spPr>
        <p:txBody>
          <a:bodyPr wrap="square" lIns="108000" tIns="0" rIns="0" bIns="0" rtlCol="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Launch of clean beauty versions: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SYN®-EYE CB</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SYN®-HYCAN CB </a:t>
            </a:r>
            <a:br>
              <a:rPr kumimoji="0" lang="en-GB" sz="1200" b="1" i="0" u="none" strike="noStrike" kern="1200" cap="none" spc="0" normalizeH="0" baseline="0" noProof="0">
                <a:ln>
                  <a:noFill/>
                </a:ln>
                <a:solidFill>
                  <a:prstClr val="black"/>
                </a:solidFill>
                <a:effectLst/>
                <a:uLnTx/>
                <a:uFillTx/>
                <a:latin typeface="DM Sans"/>
                <a:ea typeface="+mn-ea"/>
                <a:cs typeface="+mn-cs"/>
              </a:rPr>
            </a:br>
            <a:endParaRPr kumimoji="0" lang="en-GB" sz="1200" b="0" i="0" u="none" strike="noStrike" kern="1200" cap="none" spc="0" normalizeH="0" baseline="0" noProof="0">
              <a:ln>
                <a:noFill/>
              </a:ln>
              <a:solidFill>
                <a:prstClr val="black"/>
              </a:solidFill>
              <a:effectLst/>
              <a:uLnTx/>
              <a:uFillTx/>
              <a:latin typeface="DM Sans"/>
              <a:ea typeface="+mn-ea"/>
              <a:cs typeface="+mn-cs"/>
            </a:endParaRPr>
          </a:p>
        </p:txBody>
      </p:sp>
      <p:sp>
        <p:nvSpPr>
          <p:cNvPr id="58" name="Oval 57"/>
          <p:cNvSpPr/>
          <p:nvPr/>
        </p:nvSpPr>
        <p:spPr>
          <a:xfrm>
            <a:off x="11294401" y="3132332"/>
            <a:ext cx="393192" cy="393192"/>
          </a:xfrm>
          <a:prstGeom prst="ellipse">
            <a:avLst/>
          </a:prstGeom>
          <a:solidFill>
            <a:srgbClr val="44B4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9" name="Connector 58"/>
          <p:cNvCxnSpPr/>
          <p:nvPr/>
        </p:nvCxnSpPr>
        <p:spPr>
          <a:xfrm>
            <a:off x="11490997" y="3524611"/>
            <a:ext cx="0" cy="932688"/>
          </a:xfrm>
          <a:prstGeom prst="line">
            <a:avLst/>
          </a:prstGeom>
          <a:ln w="12700">
            <a:solidFill>
              <a:srgbClr val="277E6E"/>
            </a:solidFill>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rot="16200000">
            <a:off x="11063268" y="4063107"/>
            <a:ext cx="658368" cy="320040"/>
          </a:xfrm>
          <a:prstGeom prst="rect">
            <a:avLst/>
          </a:prstGeom>
          <a:noFill/>
        </p:spPr>
        <p:txBody>
          <a:bodyPr wrap="square" lIns="0" tIns="0" rIns="0" bIns="0">
            <a:spAutoFit/>
          </a:bodyPr>
          <a:lstStyle/>
          <a:p>
            <a:pPr algn="r"/>
            <a:r>
              <a:rPr sz="1800" b="1">
                <a:solidFill>
                  <a:srgbClr val="44B4A1"/>
                </a:solidFill>
                <a:latin typeface="DM Sans"/>
              </a:rPr>
              <a:t>2026</a:t>
            </a:r>
          </a:p>
        </p:txBody>
      </p:sp>
      <p:sp>
        <p:nvSpPr>
          <p:cNvPr id="61" name="TextBox 60"/>
          <p:cNvSpPr txBox="1"/>
          <p:nvPr/>
        </p:nvSpPr>
        <p:spPr>
          <a:xfrm>
            <a:off x="10761417" y="4575405"/>
            <a:ext cx="1412823" cy="1210588"/>
          </a:xfrm>
          <a:prstGeom prst="rect">
            <a:avLst/>
          </a:prstGeom>
          <a:noFill/>
        </p:spPr>
        <p:txBody>
          <a:bodyPr wrap="square" lIns="0" tIns="0" rIns="0" bIns="0">
            <a:spAutoFit/>
          </a:bodyPr>
          <a:lstStyle/>
          <a:p>
            <a:pPr algn="l">
              <a:lnSpc>
                <a:spcPct val="100000"/>
              </a:lnSpc>
              <a:spcBef>
                <a:spcPts val="0"/>
              </a:spcBef>
              <a:spcAft>
                <a:spcPts val="400"/>
              </a:spcAft>
            </a:pPr>
            <a:r>
              <a:rPr sz="1200" b="1">
                <a:latin typeface="DM Sans"/>
              </a:rPr>
              <a:t>Global launch</a:t>
            </a:r>
          </a:p>
          <a:p>
            <a:pPr algn="l">
              <a:lnSpc>
                <a:spcPct val="100000"/>
              </a:lnSpc>
              <a:spcBef>
                <a:spcPts val="0"/>
              </a:spcBef>
              <a:spcAft>
                <a:spcPts val="400"/>
              </a:spcAft>
            </a:pPr>
            <a:r>
              <a:rPr sz="1200" b="1">
                <a:latin typeface="DM Sans"/>
              </a:rPr>
              <a:t>HYALURONIC ACID MMW</a:t>
            </a:r>
          </a:p>
          <a:p>
            <a:pPr algn="l">
              <a:lnSpc>
                <a:spcPct val="100000"/>
              </a:lnSpc>
              <a:spcBef>
                <a:spcPts val="0"/>
              </a:spcBef>
              <a:spcAft>
                <a:spcPts val="400"/>
              </a:spcAft>
            </a:pPr>
            <a:r>
              <a:rPr sz="1200">
                <a:solidFill>
                  <a:prstClr val="black"/>
                </a:solidFill>
                <a:latin typeface="DM Sans"/>
              </a:rPr>
              <a:t>Added to the hyaluronic acid portfolio</a:t>
            </a:r>
          </a:p>
        </p:txBody>
      </p:sp>
    </p:spTree>
    <p:extLst>
      <p:ext uri="{BB962C8B-B14F-4D97-AF65-F5344CB8AC3E}">
        <p14:creationId xmlns:p14="http://schemas.microsoft.com/office/powerpoint/2010/main" val="3062254996"/>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B1DE2-710F-F1E8-4F32-D6628B9F0449}"/>
              </a:ext>
            </a:extLst>
          </p:cNvPr>
          <p:cNvSpPr>
            <a:spLocks noGrp="1"/>
          </p:cNvSpPr>
          <p:nvPr>
            <p:ph type="title"/>
          </p:nvPr>
        </p:nvSpPr>
        <p:spPr/>
        <p:txBody>
          <a:bodyPr/>
          <a:lstStyle/>
          <a:p>
            <a:r>
              <a:rPr lang="en-GB"/>
              <a:t>dsm-firmenich hyaluronic acid portfolio</a:t>
            </a:r>
          </a:p>
        </p:txBody>
      </p:sp>
      <p:sp>
        <p:nvSpPr>
          <p:cNvPr id="3" name="Espace réservé du numéro de diapositive 2">
            <a:extLst>
              <a:ext uri="{FF2B5EF4-FFF2-40B4-BE49-F238E27FC236}">
                <a16:creationId xmlns:a16="http://schemas.microsoft.com/office/drawing/2014/main" id="{B4626938-813F-359E-D7D8-90ED312A751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Espace réservé du texte 3">
            <a:extLst>
              <a:ext uri="{FF2B5EF4-FFF2-40B4-BE49-F238E27FC236}">
                <a16:creationId xmlns:a16="http://schemas.microsoft.com/office/drawing/2014/main" id="{4BC73D29-13F4-E7A6-F2F5-E9F36BB3CF76}"/>
              </a:ext>
            </a:extLst>
          </p:cNvPr>
          <p:cNvSpPr>
            <a:spLocks noGrp="1"/>
          </p:cNvSpPr>
          <p:nvPr>
            <p:ph type="body" idx="11"/>
          </p:nvPr>
        </p:nvSpPr>
        <p:spPr/>
        <p:txBody>
          <a:bodyPr/>
          <a:lstStyle/>
          <a:p>
            <a:r>
              <a:rPr lang="en-GB"/>
              <a:t>Different sizes for different benefits</a:t>
            </a:r>
          </a:p>
        </p:txBody>
      </p:sp>
      <p:graphicFrame>
        <p:nvGraphicFramePr>
          <p:cNvPr id="8" name="Tableau 7">
            <a:extLst>
              <a:ext uri="{FF2B5EF4-FFF2-40B4-BE49-F238E27FC236}">
                <a16:creationId xmlns:a16="http://schemas.microsoft.com/office/drawing/2014/main" id="{7CE04EA5-9810-1B72-5074-AF16195CDB5F}"/>
              </a:ext>
            </a:extLst>
          </p:cNvPr>
          <p:cNvGraphicFramePr>
            <a:graphicFrameLocks noGrp="1"/>
          </p:cNvGraphicFramePr>
          <p:nvPr>
            <p:extLst>
              <p:ext uri="{D42A27DB-BD31-4B8C-83A1-F6EECF244321}">
                <p14:modId xmlns:p14="http://schemas.microsoft.com/office/powerpoint/2010/main" val="3379653809"/>
              </p:ext>
            </p:extLst>
          </p:nvPr>
        </p:nvGraphicFramePr>
        <p:xfrm>
          <a:off x="212641" y="1399469"/>
          <a:ext cx="11880000" cy="4340236"/>
        </p:xfrm>
        <a:graphic>
          <a:graphicData uri="http://schemas.openxmlformats.org/drawingml/2006/table">
            <a:tbl>
              <a:tblPr firstRow="1" bandRow="1">
                <a:tableStyleId>{69012ECD-51FC-41F1-AA8D-1B2483CD663E}</a:tableStyleId>
              </a:tblPr>
              <a:tblGrid>
                <a:gridCol w="1260000">
                  <a:extLst>
                    <a:ext uri="{9D8B030D-6E8A-4147-A177-3AD203B41FA5}">
                      <a16:colId xmlns:a16="http://schemas.microsoft.com/office/drawing/2014/main" val="179803134"/>
                    </a:ext>
                  </a:extLst>
                </a:gridCol>
                <a:gridCol w="1296000">
                  <a:extLst>
                    <a:ext uri="{9D8B030D-6E8A-4147-A177-3AD203B41FA5}">
                      <a16:colId xmlns:a16="http://schemas.microsoft.com/office/drawing/2014/main" val="1923331114"/>
                    </a:ext>
                  </a:extLst>
                </a:gridCol>
                <a:gridCol w="1116000">
                  <a:extLst>
                    <a:ext uri="{9D8B030D-6E8A-4147-A177-3AD203B41FA5}">
                      <a16:colId xmlns:a16="http://schemas.microsoft.com/office/drawing/2014/main" val="1451071405"/>
                    </a:ext>
                  </a:extLst>
                </a:gridCol>
                <a:gridCol w="756000">
                  <a:extLst>
                    <a:ext uri="{9D8B030D-6E8A-4147-A177-3AD203B41FA5}">
                      <a16:colId xmlns:a16="http://schemas.microsoft.com/office/drawing/2014/main" val="3185958497"/>
                    </a:ext>
                  </a:extLst>
                </a:gridCol>
                <a:gridCol w="1152000">
                  <a:extLst>
                    <a:ext uri="{9D8B030D-6E8A-4147-A177-3AD203B41FA5}">
                      <a16:colId xmlns:a16="http://schemas.microsoft.com/office/drawing/2014/main" val="809906933"/>
                    </a:ext>
                  </a:extLst>
                </a:gridCol>
                <a:gridCol w="972000">
                  <a:extLst>
                    <a:ext uri="{9D8B030D-6E8A-4147-A177-3AD203B41FA5}">
                      <a16:colId xmlns:a16="http://schemas.microsoft.com/office/drawing/2014/main" val="3448648884"/>
                    </a:ext>
                  </a:extLst>
                </a:gridCol>
                <a:gridCol w="5328000">
                  <a:extLst>
                    <a:ext uri="{9D8B030D-6E8A-4147-A177-3AD203B41FA5}">
                      <a16:colId xmlns:a16="http://schemas.microsoft.com/office/drawing/2014/main" val="3602809056"/>
                    </a:ext>
                  </a:extLst>
                </a:gridCol>
              </a:tblGrid>
              <a:tr h="365760">
                <a:tc>
                  <a:txBody>
                    <a:bodyPr/>
                    <a:lstStyle/>
                    <a:p>
                      <a:pPr algn="ctr">
                        <a:lnSpc>
                          <a:spcPct val="100000"/>
                        </a:lnSpc>
                        <a:spcBef>
                          <a:spcPts val="0"/>
                        </a:spcBef>
                        <a:spcAft>
                          <a:spcPts val="0"/>
                        </a:spcAft>
                      </a:pPr>
                      <a:r>
                        <a:rPr lang="en-GB" sz="1100" noProof="0">
                          <a:solidFill>
                            <a:srgbClr val="FFFFFF"/>
                          </a:solidFill>
                          <a:latin typeface="DM Sans"/>
                        </a:rPr>
                        <a:t>Product</a:t>
                      </a:r>
                      <a:endParaRPr lang="en-GB" sz="1200"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Molecular Weight (MW)</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INCI name</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err="1">
                          <a:solidFill>
                            <a:srgbClr val="FFFFFF"/>
                          </a:solidFill>
                          <a:latin typeface="DM Sans"/>
                        </a:rPr>
                        <a:t>PhysicalForm</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Biotech process</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Sugar Origin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Benefits</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extLst>
                  <a:ext uri="{0D108BD9-81ED-4DB2-BD59-A6C34878D82A}">
                    <a16:rowId xmlns:a16="http://schemas.microsoft.com/office/drawing/2014/main" val="3665538152"/>
                  </a:ext>
                </a:extLst>
              </a:tr>
              <a:tr h="7798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noProof="0">
                          <a:solidFill>
                            <a:srgbClr val="000000"/>
                          </a:solidFill>
                          <a:latin typeface="DM Sans"/>
                        </a:rPr>
                        <a:t>HYALURONIC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noProof="0">
                          <a:solidFill>
                            <a:srgbClr val="000000"/>
                          </a:solidFill>
                          <a:latin typeface="DM Sans"/>
                        </a:rPr>
                        <a:t>ACID-BT</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High MW</a:t>
                      </a:r>
                    </a:p>
                    <a:p>
                      <a:pPr algn="ctr">
                        <a:lnSpc>
                          <a:spcPct val="100000"/>
                        </a:lnSpc>
                        <a:spcBef>
                          <a:spcPts val="0"/>
                        </a:spcBef>
                        <a:spcAft>
                          <a:spcPts val="0"/>
                        </a:spcAft>
                      </a:pPr>
                      <a:r>
                        <a:rPr lang="en-GB" sz="1050" noProof="0">
                          <a:solidFill>
                            <a:srgbClr val="000000"/>
                          </a:solidFill>
                          <a:latin typeface="DM Sans"/>
                        </a:rPr>
                        <a:t>1.45-1.77 Mda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Powder</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Beet root</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Acts as a sponge to deliver immediate hydration and forms uniform viscoelastic surface film.</a:t>
                      </a:r>
                    </a:p>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Outstanding tactile experience and skin revival immediately after application.</a:t>
                      </a: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723071197"/>
                  </a:ext>
                </a:extLst>
              </a:tr>
              <a:tr h="5976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noProof="0">
                          <a:solidFill>
                            <a:srgbClr val="000000"/>
                          </a:solidFill>
                          <a:latin typeface="DM Sans"/>
                        </a:rPr>
                        <a:t>HYASOL™ PF</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High MW</a:t>
                      </a:r>
                    </a:p>
                    <a:p>
                      <a:pPr algn="ctr">
                        <a:lnSpc>
                          <a:spcPct val="100000"/>
                        </a:lnSpc>
                        <a:spcBef>
                          <a:spcPts val="0"/>
                        </a:spcBef>
                        <a:spcAft>
                          <a:spcPts val="0"/>
                        </a:spcAft>
                      </a:pPr>
                      <a:r>
                        <a:rPr lang="en-GB" sz="1050" noProof="0">
                          <a:solidFill>
                            <a:srgbClr val="000000"/>
                          </a:solidFill>
                          <a:latin typeface="DM Sans"/>
                        </a:rPr>
                        <a:t>1.45-1.77 Mda</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Liquid</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Beet root</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Ready to use 1% aqueous solution of HYALURONIC ACID BT.</a:t>
                      </a:r>
                    </a:p>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Same benefits as </a:t>
                      </a:r>
                      <a:r>
                        <a:rPr lang="en-GB" sz="950" kern="1200" noProof="0">
                          <a:solidFill>
                            <a:srgbClr val="000000"/>
                          </a:solidFill>
                          <a:latin typeface="DM Sans"/>
                        </a:rPr>
                        <a:t>HYALURONIC ACID BT.</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3421996204"/>
                  </a:ext>
                </a:extLst>
              </a:tr>
              <a:tr h="779814">
                <a:tc>
                  <a:txBody>
                    <a:bodyPr/>
                    <a:lstStyle/>
                    <a:p>
                      <a:pPr algn="ctr">
                        <a:lnSpc>
                          <a:spcPct val="100000"/>
                        </a:lnSpc>
                        <a:spcBef>
                          <a:spcPts val="0"/>
                        </a:spcBef>
                        <a:spcAft>
                          <a:spcPts val="0"/>
                        </a:spcAft>
                      </a:pPr>
                      <a:r>
                        <a:rPr sz="1050" b="1">
                          <a:solidFill>
                            <a:srgbClr val="000000"/>
                          </a:solidFill>
                          <a:latin typeface="DM Sans"/>
                        </a:rPr>
                        <a:t>HYALURONIC</a:t>
                      </a:r>
                    </a:p>
                    <a:p>
                      <a:pPr algn="ctr">
                        <a:lnSpc>
                          <a:spcPct val="100000"/>
                        </a:lnSpc>
                        <a:spcBef>
                          <a:spcPts val="0"/>
                        </a:spcBef>
                        <a:spcAft>
                          <a:spcPts val="0"/>
                        </a:spcAft>
                      </a:pPr>
                      <a:r>
                        <a:rPr sz="1050" b="1">
                          <a:solidFill>
                            <a:srgbClr val="000000"/>
                          </a:solidFill>
                          <a:latin typeface="DM Sans"/>
                        </a:rPr>
                        <a:t>ACID MMW</a:t>
                      </a: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Medium</a:t>
                      </a:r>
                      <a:r>
                        <a:rPr lang="fr-FR" sz="1050" b="0">
                          <a:solidFill>
                            <a:srgbClr val="000000"/>
                          </a:solidFill>
                          <a:latin typeface="DM Sans"/>
                        </a:rPr>
                        <a:t>-High</a:t>
                      </a:r>
                      <a:r>
                        <a:rPr sz="1050" b="0">
                          <a:solidFill>
                            <a:srgbClr val="000000"/>
                          </a:solidFill>
                          <a:latin typeface="DM Sans"/>
                        </a:rPr>
                        <a:t> MW</a:t>
                      </a:r>
                    </a:p>
                    <a:p>
                      <a:pPr algn="ctr">
                        <a:lnSpc>
                          <a:spcPct val="100000"/>
                        </a:lnSpc>
                        <a:spcBef>
                          <a:spcPts val="0"/>
                        </a:spcBef>
                        <a:spcAft>
                          <a:spcPts val="0"/>
                        </a:spcAft>
                      </a:pPr>
                      <a:r>
                        <a:rPr sz="1050" b="0">
                          <a:solidFill>
                            <a:srgbClr val="000000"/>
                          </a:solidFill>
                          <a:latin typeface="DM Sans"/>
                        </a:rPr>
                        <a:t>1.0–1.8 M</a:t>
                      </a:r>
                      <a:r>
                        <a:rPr lang="fr-FR" sz="1050" b="0">
                          <a:solidFill>
                            <a:srgbClr val="000000"/>
                          </a:solidFill>
                          <a:latin typeface="DM Sans"/>
                        </a:rPr>
                        <a:t>d</a:t>
                      </a:r>
                      <a:r>
                        <a:rPr sz="1050" b="0">
                          <a:solidFill>
                            <a:srgbClr val="000000"/>
                          </a:solidFill>
                          <a:latin typeface="DM Sans"/>
                        </a:rPr>
                        <a:t>a</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Sodium</a:t>
                      </a:r>
                    </a:p>
                    <a:p>
                      <a:pPr algn="ctr">
                        <a:lnSpc>
                          <a:spcPct val="100000"/>
                        </a:lnSpc>
                        <a:spcBef>
                          <a:spcPts val="0"/>
                        </a:spcBef>
                        <a:spcAft>
                          <a:spcPts val="0"/>
                        </a:spcAft>
                      </a:pPr>
                      <a:r>
                        <a:rPr sz="1050" b="0">
                          <a:solidFill>
                            <a:srgbClr val="000000"/>
                          </a:solidFill>
                          <a:latin typeface="DM Sans"/>
                        </a:rPr>
                        <a:t>Hyaluronate</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Powder</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Fermentation</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dirty="0">
                          <a:solidFill>
                            <a:srgbClr val="000000"/>
                          </a:solidFill>
                          <a:latin typeface="+mn-lt"/>
                        </a:rPr>
                        <a:t>Corn seeds</a:t>
                      </a:r>
                      <a:endParaRPr lang="en-GB" sz="1200" kern="1200" noProof="0" dirty="0">
                        <a:solidFill>
                          <a:schemeClr val="tx1"/>
                        </a:solidFill>
                        <a:latin typeface="+mn-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l">
                        <a:lnSpc>
                          <a:spcPct val="100000"/>
                        </a:lnSpc>
                        <a:spcBef>
                          <a:spcPts val="0"/>
                        </a:spcBef>
                        <a:spcAft>
                          <a:spcPts val="0"/>
                        </a:spcAft>
                      </a:pPr>
                      <a:r>
                        <a:rPr sz="950" b="0">
                          <a:solidFill>
                            <a:srgbClr val="000000"/>
                          </a:solidFill>
                          <a:latin typeface="DM Sans"/>
                        </a:rPr>
                        <a:t>• Reliable standard HA hydration performance</a:t>
                      </a:r>
                      <a:r>
                        <a:rPr lang="fr-FR" sz="950" b="0">
                          <a:solidFill>
                            <a:srgbClr val="000000"/>
                          </a:solidFill>
                          <a:latin typeface="DM Sans"/>
                        </a:rPr>
                        <a:t>.</a:t>
                      </a:r>
                      <a:endParaRPr sz="950" b="0">
                        <a:solidFill>
                          <a:srgbClr val="000000"/>
                        </a:solidFill>
                        <a:latin typeface="DM Sans"/>
                      </a:endParaRPr>
                    </a:p>
                    <a:p>
                      <a:pPr algn="l">
                        <a:lnSpc>
                          <a:spcPct val="100000"/>
                        </a:lnSpc>
                        <a:spcBef>
                          <a:spcPts val="0"/>
                        </a:spcBef>
                        <a:spcAft>
                          <a:spcPts val="0"/>
                        </a:spcAft>
                      </a:pPr>
                      <a:r>
                        <a:rPr sz="950" b="0">
                          <a:solidFill>
                            <a:srgbClr val="000000"/>
                          </a:solidFill>
                          <a:latin typeface="DM Sans"/>
                        </a:rPr>
                        <a:t>• Scalable solution for large-scale manufacturing</a:t>
                      </a:r>
                      <a:r>
                        <a:rPr lang="fr-FR" sz="950" b="0">
                          <a:solidFill>
                            <a:srgbClr val="000000"/>
                          </a:solidFill>
                          <a:latin typeface="DM Sans"/>
                        </a:rPr>
                        <a:t>.</a:t>
                      </a:r>
                      <a:endParaRPr sz="950" b="0">
                        <a:solidFill>
                          <a:srgbClr val="000000"/>
                        </a:solidFill>
                        <a:latin typeface="DM Sans"/>
                      </a:endParaRPr>
                    </a:p>
                    <a:p>
                      <a:pPr algn="l">
                        <a:lnSpc>
                          <a:spcPct val="100000"/>
                        </a:lnSpc>
                        <a:spcBef>
                          <a:spcPts val="0"/>
                        </a:spcBef>
                        <a:spcAft>
                          <a:spcPts val="0"/>
                        </a:spcAft>
                      </a:pPr>
                      <a:r>
                        <a:rPr sz="950" b="0">
                          <a:solidFill>
                            <a:srgbClr val="000000"/>
                          </a:solidFill>
                          <a:latin typeface="DM Sans"/>
                        </a:rPr>
                        <a:t>• Commercial 10 kg pack size</a:t>
                      </a:r>
                      <a:r>
                        <a:rPr lang="fr-FR" sz="950" b="0">
                          <a:solidFill>
                            <a:srgbClr val="000000"/>
                          </a:solidFill>
                          <a:latin typeface="DM Sans"/>
                        </a:rPr>
                        <a:t>.</a:t>
                      </a:r>
                      <a:endParaRPr sz="950" b="0">
                        <a:solidFill>
                          <a:srgbClr val="000000"/>
                        </a:solidFill>
                        <a:latin typeface="DM Sans"/>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3615005932"/>
                  </a:ext>
                </a:extLst>
              </a:tr>
              <a:tr h="597616">
                <a:tc>
                  <a:txBody>
                    <a:bodyPr/>
                    <a:lstStyle/>
                    <a:p>
                      <a:pPr algn="ctr">
                        <a:lnSpc>
                          <a:spcPct val="100000"/>
                        </a:lnSpc>
                        <a:spcBef>
                          <a:spcPts val="0"/>
                        </a:spcBef>
                        <a:spcAft>
                          <a:spcPts val="0"/>
                        </a:spcAft>
                      </a:pPr>
                      <a:r>
                        <a:rPr lang="en-GB" sz="1050" b="1" noProof="0">
                          <a:solidFill>
                            <a:srgbClr val="000000"/>
                          </a:solidFill>
                          <a:latin typeface="DM Sans"/>
                        </a:rPr>
                        <a:t>HYA-ACT™ M </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Medium MW</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1.0–1.3 </a:t>
                      </a:r>
                      <a:r>
                        <a:rPr lang="en-GB" sz="1050" noProof="0" err="1">
                          <a:solidFill>
                            <a:srgbClr val="000000"/>
                          </a:solidFill>
                          <a:latin typeface="DM Sans"/>
                        </a:rPr>
                        <a:t>Mda</a:t>
                      </a:r>
                      <a:r>
                        <a:rPr lang="en-GB" sz="1050" noProof="0">
                          <a:solidFill>
                            <a:srgbClr val="000000"/>
                          </a:solidFill>
                          <a:latin typeface="DM Sans"/>
                        </a:rPr>
                        <a:t>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Powder</a:t>
                      </a:r>
                      <a:endParaRPr kumimoji="0" lang="en-GB" sz="1200" b="0" i="0" u="none" strike="noStrike" kern="1200" cap="none" spc="0" normalizeH="0" baseline="0" noProof="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dirty="0">
                          <a:solidFill>
                            <a:srgbClr val="000000"/>
                          </a:solidFill>
                          <a:latin typeface="DM Sans"/>
                        </a:rPr>
                        <a:t>Corn seeds</a:t>
                      </a:r>
                      <a:endParaRPr lang="en-GB" sz="1200" noProof="0" dirty="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50" noProof="0">
                          <a:solidFill>
                            <a:srgbClr val="000000"/>
                          </a:solidFill>
                          <a:latin typeface="DM Sans"/>
                        </a:rPr>
                        <a:t>Provides immediate hydration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50" noProof="0">
                          <a:solidFill>
                            <a:srgbClr val="000000"/>
                          </a:solidFill>
                          <a:latin typeface="DM Sans"/>
                        </a:rPr>
                        <a:t>Strengthens the protective skin barrier by building a superior protecting film.</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2310823293"/>
                  </a:ext>
                </a:extLst>
              </a:tr>
              <a:tr h="597616">
                <a:tc>
                  <a:txBody>
                    <a:bodyPr/>
                    <a:lstStyle/>
                    <a:p>
                      <a:pPr algn="ctr">
                        <a:lnSpc>
                          <a:spcPct val="100000"/>
                        </a:lnSpc>
                        <a:spcBef>
                          <a:spcPts val="0"/>
                        </a:spcBef>
                        <a:spcAft>
                          <a:spcPts val="0"/>
                        </a:spcAft>
                      </a:pPr>
                      <a:r>
                        <a:rPr lang="en-GB" sz="1050" b="1" noProof="0">
                          <a:solidFill>
                            <a:srgbClr val="000000"/>
                          </a:solidFill>
                          <a:latin typeface="DM Sans"/>
                        </a:rPr>
                        <a:t>HYA-ACT™ S </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Small MW</a:t>
                      </a:r>
                    </a:p>
                    <a:p>
                      <a:pPr algn="ctr">
                        <a:lnSpc>
                          <a:spcPct val="100000"/>
                        </a:lnSpc>
                        <a:spcBef>
                          <a:spcPts val="0"/>
                        </a:spcBef>
                        <a:spcAft>
                          <a:spcPts val="0"/>
                        </a:spcAft>
                      </a:pPr>
                      <a:r>
                        <a:rPr lang="en-GB" sz="1050" noProof="0">
                          <a:solidFill>
                            <a:srgbClr val="000000"/>
                          </a:solidFill>
                          <a:latin typeface="DM Sans"/>
                        </a:rPr>
                        <a:t>200 – 400 </a:t>
                      </a:r>
                      <a:r>
                        <a:rPr lang="en-GB" sz="1050" noProof="0" err="1">
                          <a:solidFill>
                            <a:srgbClr val="000000"/>
                          </a:solidFill>
                          <a:latin typeface="DM Sans"/>
                        </a:rPr>
                        <a:t>Kda</a:t>
                      </a:r>
                      <a:r>
                        <a:rPr lang="en-GB" sz="1050" noProof="0">
                          <a:solidFill>
                            <a:srgbClr val="000000"/>
                          </a:solidFill>
                          <a:latin typeface="DM Sans"/>
                        </a:rPr>
                        <a:t>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Powder</a:t>
                      </a:r>
                      <a:endParaRPr kumimoji="0" lang="en-GB" sz="1200" b="0" i="0" u="none" strike="noStrike" kern="1200" cap="none" spc="0" normalizeH="0" baseline="0" noProof="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dirty="0">
                          <a:ln>
                            <a:noFill/>
                          </a:ln>
                          <a:solidFill>
                            <a:srgbClr val="000000"/>
                          </a:solidFill>
                          <a:effectLst/>
                          <a:uLnTx/>
                          <a:uFillTx/>
                          <a:latin typeface="DM Sans"/>
                        </a:rPr>
                        <a:t>Corn seeds</a:t>
                      </a:r>
                      <a:endParaRPr kumimoji="0" lang="en-GB" sz="1200" b="0" i="0" u="none" strike="noStrike" kern="1200" cap="none" spc="0" normalizeH="0" baseline="0" noProof="0" dirty="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Acts as a hydration booster. </a:t>
                      </a:r>
                    </a:p>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Lock in moisture for an even greater hydration boost and calms reddened skin.</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2596789405"/>
                  </a:ext>
                </a:extLst>
              </a:tr>
              <a:tr h="597616">
                <a:tc>
                  <a:txBody>
                    <a:bodyPr/>
                    <a:lstStyle/>
                    <a:p>
                      <a:pPr algn="ctr">
                        <a:lnSpc>
                          <a:spcPct val="100000"/>
                        </a:lnSpc>
                        <a:spcBef>
                          <a:spcPts val="0"/>
                        </a:spcBef>
                        <a:spcAft>
                          <a:spcPts val="0"/>
                        </a:spcAft>
                      </a:pPr>
                      <a:r>
                        <a:rPr lang="en-GB" sz="1050" b="1" noProof="0">
                          <a:solidFill>
                            <a:srgbClr val="000000"/>
                          </a:solidFill>
                          <a:latin typeface="DM Sans"/>
                        </a:rPr>
                        <a:t>HYA-ACT™ XS</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Very small MW</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37 – 56 Kda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Hydrolyzed Hyaluronic Acid</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Powder</a:t>
                      </a:r>
                      <a:endParaRPr kumimoji="0" lang="en-GB" sz="1200" b="0" i="0" u="none" strike="noStrike" kern="1200" cap="none" spc="0" normalizeH="0" baseline="0" noProof="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dirty="0">
                          <a:ln>
                            <a:noFill/>
                          </a:ln>
                          <a:solidFill>
                            <a:srgbClr val="000000"/>
                          </a:solidFill>
                          <a:effectLst/>
                          <a:uLnTx/>
                          <a:uFillTx/>
                          <a:latin typeface="DM Sans"/>
                        </a:rPr>
                        <a:t>Corn seeds</a:t>
                      </a:r>
                      <a:endParaRPr kumimoji="0" lang="en-GB" sz="1200" b="0" i="0" u="none" strike="noStrike" kern="1200" cap="none" spc="0" normalizeH="0" baseline="0" noProof="0" dirty="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dirty="0">
                          <a:solidFill>
                            <a:srgbClr val="000000"/>
                          </a:solidFill>
                          <a:latin typeface="DM Sans"/>
                        </a:rPr>
                        <a:t>Supplies hyaluronic acid into the skin and plumps out fine wrinkles. </a:t>
                      </a:r>
                    </a:p>
                    <a:p>
                      <a:pPr marL="171450" indent="-171450">
                        <a:lnSpc>
                          <a:spcPct val="100000"/>
                        </a:lnSpc>
                        <a:spcBef>
                          <a:spcPts val="0"/>
                        </a:spcBef>
                        <a:spcAft>
                          <a:spcPts val="0"/>
                        </a:spcAft>
                        <a:buFont typeface="Arial" panose="020B0604020202020204" pitchFamily="34" charset="0"/>
                        <a:buChar char="•"/>
                      </a:pPr>
                      <a:r>
                        <a:rPr lang="en-GB" sz="950" noProof="0" dirty="0">
                          <a:solidFill>
                            <a:srgbClr val="000000"/>
                          </a:solidFill>
                          <a:latin typeface="DM Sans"/>
                        </a:rPr>
                        <a:t>Improves skin elasticity.</a:t>
                      </a: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2846168350"/>
                  </a:ext>
                </a:extLst>
              </a:tr>
            </a:tbl>
          </a:graphicData>
        </a:graphic>
      </p:graphicFrame>
      <p:sp>
        <p:nvSpPr>
          <p:cNvPr id="6" name="TextBox 5">
            <a:extLst>
              <a:ext uri="{FF2B5EF4-FFF2-40B4-BE49-F238E27FC236}">
                <a16:creationId xmlns:a16="http://schemas.microsoft.com/office/drawing/2014/main" id="{29220C38-2F05-11B2-DE6D-D984A1D55154}"/>
              </a:ext>
            </a:extLst>
          </p:cNvPr>
          <p:cNvSpPr txBox="1"/>
          <p:nvPr/>
        </p:nvSpPr>
        <p:spPr>
          <a:xfrm>
            <a:off x="10808117" y="3429000"/>
            <a:ext cx="530942" cy="246221"/>
          </a:xfrm>
          <a:prstGeom prst="rect">
            <a:avLst/>
          </a:prstGeom>
          <a:solidFill>
            <a:srgbClr val="C3E6E1"/>
          </a:solidFill>
          <a:ln>
            <a:solidFill>
              <a:srgbClr val="084337"/>
            </a:solidFill>
          </a:ln>
        </p:spPr>
        <p:txBody>
          <a:bodyPr wrap="square" anchor="ctr">
            <a:spAutoFit/>
          </a:bodyPr>
          <a:lstStyle/>
          <a:p>
            <a:pPr algn="ctr"/>
            <a:r>
              <a:rPr lang="en-US" sz="1000" b="1">
                <a:solidFill>
                  <a:srgbClr val="084337"/>
                </a:solidFill>
                <a:latin typeface="DM Sans"/>
              </a:rPr>
              <a:t>NEW! </a:t>
            </a:r>
            <a:endParaRPr lang="en-US">
              <a:solidFill>
                <a:srgbClr val="084337"/>
              </a:solidFill>
            </a:endParaRPr>
          </a:p>
        </p:txBody>
      </p:sp>
    </p:spTree>
    <p:extLst>
      <p:ext uri="{BB962C8B-B14F-4D97-AF65-F5344CB8AC3E}">
        <p14:creationId xmlns:p14="http://schemas.microsoft.com/office/powerpoint/2010/main" val="2473432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2C3FE20-1D93-703D-C6C5-AF399842BADD}"/>
              </a:ext>
            </a:extLst>
          </p:cNvPr>
          <p:cNvCxnSpPr>
            <a:cxnSpLocks/>
          </p:cNvCxnSpPr>
          <p:nvPr/>
        </p:nvCxnSpPr>
        <p:spPr>
          <a:xfrm flipH="1">
            <a:off x="6316050" y="1196135"/>
            <a:ext cx="0" cy="4945358"/>
          </a:xfrm>
          <a:prstGeom prst="line">
            <a:avLst/>
          </a:prstGeom>
          <a:ln w="19050">
            <a:solidFill>
              <a:srgbClr val="277E6E"/>
            </a:solidFill>
            <a:prstDash val="dash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2F68B0E-7F1F-A301-1D20-DF019A7F2AB2}"/>
              </a:ext>
            </a:extLst>
          </p:cNvPr>
          <p:cNvCxnSpPr>
            <a:cxnSpLocks/>
          </p:cNvCxnSpPr>
          <p:nvPr/>
        </p:nvCxnSpPr>
        <p:spPr>
          <a:xfrm>
            <a:off x="11207159" y="1196135"/>
            <a:ext cx="0" cy="4699698"/>
          </a:xfrm>
          <a:prstGeom prst="line">
            <a:avLst/>
          </a:prstGeom>
          <a:ln w="19050">
            <a:solidFill>
              <a:srgbClr val="277E6E"/>
            </a:solidFill>
            <a:prstDash val="dashDot"/>
          </a:ln>
        </p:spPr>
        <p:style>
          <a:lnRef idx="1">
            <a:schemeClr val="accent1"/>
          </a:lnRef>
          <a:fillRef idx="0">
            <a:schemeClr val="accent1"/>
          </a:fillRef>
          <a:effectRef idx="0">
            <a:schemeClr val="accent1"/>
          </a:effectRef>
          <a:fontRef idx="minor">
            <a:schemeClr val="tx1"/>
          </a:fontRef>
        </p:style>
      </p:cxnSp>
      <p:graphicFrame>
        <p:nvGraphicFramePr>
          <p:cNvPr id="64" name="Chart 63">
            <a:extLst>
              <a:ext uri="{FF2B5EF4-FFF2-40B4-BE49-F238E27FC236}">
                <a16:creationId xmlns:a16="http://schemas.microsoft.com/office/drawing/2014/main" id="{3FD1393C-DDD5-D93C-489A-89C00C843A3F}"/>
              </a:ext>
            </a:extLst>
          </p:cNvPr>
          <p:cNvGraphicFramePr>
            <a:graphicFrameLocks/>
          </p:cNvGraphicFramePr>
          <p:nvPr/>
        </p:nvGraphicFramePr>
        <p:xfrm>
          <a:off x="33600" y="1079086"/>
          <a:ext cx="11465974" cy="2743200"/>
        </p:xfrm>
        <a:graphic>
          <a:graphicData uri="http://schemas.openxmlformats.org/drawingml/2006/chart">
            <c:chart xmlns:c="http://schemas.openxmlformats.org/drawingml/2006/chart" xmlns:r="http://schemas.openxmlformats.org/officeDocument/2006/relationships" r:id="rId2"/>
          </a:graphicData>
        </a:graphic>
      </p:graphicFrame>
      <p:cxnSp>
        <p:nvCxnSpPr>
          <p:cNvPr id="16" name="Straight Connector 15">
            <a:extLst>
              <a:ext uri="{FF2B5EF4-FFF2-40B4-BE49-F238E27FC236}">
                <a16:creationId xmlns:a16="http://schemas.microsoft.com/office/drawing/2014/main" id="{82ADC4AE-B85E-A54F-B527-C0B843782612}"/>
              </a:ext>
            </a:extLst>
          </p:cNvPr>
          <p:cNvCxnSpPr/>
          <p:nvPr/>
        </p:nvCxnSpPr>
        <p:spPr>
          <a:xfrm>
            <a:off x="473760" y="4017793"/>
            <a:ext cx="0" cy="245849"/>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18568C8-45DB-54A0-61C3-40F4E6C4ECF8}"/>
              </a:ext>
            </a:extLst>
          </p:cNvPr>
          <p:cNvCxnSpPr>
            <a:cxnSpLocks/>
          </p:cNvCxnSpPr>
          <p:nvPr/>
        </p:nvCxnSpPr>
        <p:spPr>
          <a:xfrm>
            <a:off x="473760" y="4263642"/>
            <a:ext cx="714375" cy="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8B0630-7EFB-21A3-D93B-AD4E29D20616}"/>
              </a:ext>
            </a:extLst>
          </p:cNvPr>
          <p:cNvCxnSpPr>
            <a:cxnSpLocks/>
          </p:cNvCxnSpPr>
          <p:nvPr/>
        </p:nvCxnSpPr>
        <p:spPr>
          <a:xfrm>
            <a:off x="1199017" y="4259824"/>
            <a:ext cx="0" cy="236433"/>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789C03F-8073-C813-FEBD-08429F63CE1A}"/>
              </a:ext>
            </a:extLst>
          </p:cNvPr>
          <p:cNvCxnSpPr/>
          <p:nvPr/>
        </p:nvCxnSpPr>
        <p:spPr>
          <a:xfrm>
            <a:off x="2045764" y="4017793"/>
            <a:ext cx="0" cy="245849"/>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928F121-97A3-6F83-CE3D-539A8C89F3B9}"/>
              </a:ext>
            </a:extLst>
          </p:cNvPr>
          <p:cNvCxnSpPr>
            <a:cxnSpLocks/>
          </p:cNvCxnSpPr>
          <p:nvPr/>
        </p:nvCxnSpPr>
        <p:spPr>
          <a:xfrm>
            <a:off x="2045762" y="4263642"/>
            <a:ext cx="1944000" cy="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D523ED-8E8F-4DA7-419F-D1AE1585A851}"/>
              </a:ext>
            </a:extLst>
          </p:cNvPr>
          <p:cNvCxnSpPr>
            <a:cxnSpLocks/>
          </p:cNvCxnSpPr>
          <p:nvPr/>
        </p:nvCxnSpPr>
        <p:spPr>
          <a:xfrm>
            <a:off x="3987622" y="4263642"/>
            <a:ext cx="0" cy="236433"/>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2D9C7C1-EC86-42A5-85E7-C3148B6C6F9B}"/>
              </a:ext>
            </a:extLst>
          </p:cNvPr>
          <p:cNvCxnSpPr/>
          <p:nvPr/>
        </p:nvCxnSpPr>
        <p:spPr>
          <a:xfrm>
            <a:off x="7160310" y="4017792"/>
            <a:ext cx="0" cy="50400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C5A56BF-0F70-76AB-A012-35D55CAE3472}"/>
              </a:ext>
            </a:extLst>
          </p:cNvPr>
          <p:cNvCxnSpPr>
            <a:cxnSpLocks/>
          </p:cNvCxnSpPr>
          <p:nvPr/>
        </p:nvCxnSpPr>
        <p:spPr>
          <a:xfrm>
            <a:off x="10225135" y="4049148"/>
            <a:ext cx="0" cy="46800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a:xfrm>
            <a:off x="302401" y="302400"/>
            <a:ext cx="11465974" cy="724549"/>
          </a:xfrm>
        </p:spPr>
        <p:txBody>
          <a:bodyPr/>
          <a:lstStyle/>
          <a:p>
            <a:r>
              <a:rPr lang="en-GB"/>
              <a:t>dsm-firmenich hyaluronic acid portfolio</a:t>
            </a:r>
            <a:br>
              <a:rPr lang="en-GB"/>
            </a:br>
            <a:r>
              <a:rPr lang="en-GB"/>
              <a:t>A powerhouse of different hyaluronic acid forms that delivers various consumer benefits</a:t>
            </a:r>
          </a:p>
        </p:txBody>
      </p:sp>
      <p:sp>
        <p:nvSpPr>
          <p:cNvPr id="4" name="Pentagon 3">
            <a:extLst>
              <a:ext uri="{FF2B5EF4-FFF2-40B4-BE49-F238E27FC236}">
                <a16:creationId xmlns:a16="http://schemas.microsoft.com/office/drawing/2014/main" id="{E5F108E0-0937-F1CC-3491-1968F7250106}"/>
              </a:ext>
            </a:extLst>
          </p:cNvPr>
          <p:cNvSpPr/>
          <p:nvPr/>
        </p:nvSpPr>
        <p:spPr>
          <a:xfrm>
            <a:off x="111896" y="3628294"/>
            <a:ext cx="11913778" cy="450247"/>
          </a:xfrm>
          <a:prstGeom prst="homePlat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ext Placeholder 6">
            <a:extLst>
              <a:ext uri="{FF2B5EF4-FFF2-40B4-BE49-F238E27FC236}">
                <a16:creationId xmlns:a16="http://schemas.microsoft.com/office/drawing/2014/main" id="{1F524855-2E38-58C7-1143-F267CD75E1B3}"/>
              </a:ext>
            </a:extLst>
          </p:cNvPr>
          <p:cNvSpPr txBox="1">
            <a:spLocks/>
          </p:cNvSpPr>
          <p:nvPr/>
        </p:nvSpPr>
        <p:spPr>
          <a:xfrm>
            <a:off x="150718" y="3632580"/>
            <a:ext cx="1192307" cy="445961"/>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Hydration from within  Plumps out fine wrinkles</a:t>
            </a:r>
          </a:p>
        </p:txBody>
      </p:sp>
      <p:sp>
        <p:nvSpPr>
          <p:cNvPr id="7" name="Text Placeholder 6">
            <a:extLst>
              <a:ext uri="{FF2B5EF4-FFF2-40B4-BE49-F238E27FC236}">
                <a16:creationId xmlns:a16="http://schemas.microsoft.com/office/drawing/2014/main" id="{706CD118-F669-A500-38FA-BD716EC5D595}"/>
              </a:ext>
            </a:extLst>
          </p:cNvPr>
          <p:cNvSpPr txBox="1">
            <a:spLocks/>
          </p:cNvSpPr>
          <p:nvPr/>
        </p:nvSpPr>
        <p:spPr>
          <a:xfrm>
            <a:off x="1623528" y="3651154"/>
            <a:ext cx="1010814" cy="402249"/>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Hydration booster                  Calms reddened skin </a:t>
            </a:r>
          </a:p>
        </p:txBody>
      </p:sp>
      <p:sp>
        <p:nvSpPr>
          <p:cNvPr id="9" name="Text Placeholder 6">
            <a:extLst>
              <a:ext uri="{FF2B5EF4-FFF2-40B4-BE49-F238E27FC236}">
                <a16:creationId xmlns:a16="http://schemas.microsoft.com/office/drawing/2014/main" id="{A3FED216-9DB9-6453-F28A-F567A8C8F026}"/>
              </a:ext>
            </a:extLst>
          </p:cNvPr>
          <p:cNvSpPr txBox="1">
            <a:spLocks/>
          </p:cNvSpPr>
          <p:nvPr/>
        </p:nvSpPr>
        <p:spPr>
          <a:xfrm>
            <a:off x="6581910" y="3642855"/>
            <a:ext cx="1721330" cy="422382"/>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Immediate hydration                      Strengthens the protective barrier</a:t>
            </a:r>
          </a:p>
        </p:txBody>
      </p:sp>
      <p:sp>
        <p:nvSpPr>
          <p:cNvPr id="73" name="Text Placeholder 2">
            <a:extLst>
              <a:ext uri="{FF2B5EF4-FFF2-40B4-BE49-F238E27FC236}">
                <a16:creationId xmlns:a16="http://schemas.microsoft.com/office/drawing/2014/main" id="{23AF43D9-37FD-C34F-DB8D-3D116597243C}"/>
              </a:ext>
            </a:extLst>
          </p:cNvPr>
          <p:cNvSpPr txBox="1">
            <a:spLocks/>
          </p:cNvSpPr>
          <p:nvPr/>
        </p:nvSpPr>
        <p:spPr>
          <a:xfrm>
            <a:off x="153039" y="4333690"/>
            <a:ext cx="2198277" cy="1084724"/>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Very Small Molecular Weight </a:t>
            </a:r>
            <a:br>
              <a:rPr kumimoji="0" lang="en-US" sz="800" b="1" i="0" u="none" strike="noStrike" kern="1200" cap="none" spc="0" normalizeH="0" baseline="0" noProof="0">
                <a:ln>
                  <a:noFill/>
                </a:ln>
                <a:solidFill>
                  <a:prstClr val="black"/>
                </a:solidFill>
                <a:effectLst/>
                <a:uLnTx/>
                <a:uFillTx/>
                <a:latin typeface="DM Sans"/>
                <a:ea typeface="+mn-ea"/>
                <a:cs typeface="+mn-cs"/>
              </a:rPr>
            </a:br>
            <a:r>
              <a:rPr kumimoji="0" lang="en-US" sz="800" b="1" i="0" u="none" strike="noStrike" kern="1200" cap="none" spc="0" normalizeH="0" baseline="0" noProof="0">
                <a:ln>
                  <a:noFill/>
                </a:ln>
                <a:solidFill>
                  <a:prstClr val="black"/>
                </a:solidFill>
                <a:effectLst/>
                <a:uLnTx/>
                <a:uFillTx/>
                <a:latin typeface="DM Sans"/>
                <a:ea typeface="+mn-ea"/>
                <a:cs typeface="+mn-cs"/>
              </a:rPr>
              <a:t>(MW 37-56  </a:t>
            </a:r>
            <a:r>
              <a:rPr kumimoji="0" lang="en-US" sz="800" b="1" i="0" u="none" strike="noStrike" kern="1200" cap="none" spc="0" normalizeH="0" baseline="0" noProof="0" err="1">
                <a:ln>
                  <a:noFill/>
                </a:ln>
                <a:solidFill>
                  <a:prstClr val="black"/>
                </a:solidFill>
                <a:effectLst/>
                <a:uLnTx/>
                <a:uFillTx/>
                <a:latin typeface="DM Sans"/>
                <a:ea typeface="+mn-ea"/>
                <a:cs typeface="+mn-cs"/>
              </a:rPr>
              <a:t>kDa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Hydrolyzed Hyaluronic Acid</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Supplies hyaluronic acid into the skin and plumps out fine wrinkles</a:t>
            </a:r>
          </a:p>
        </p:txBody>
      </p:sp>
      <p:sp>
        <p:nvSpPr>
          <p:cNvPr id="74" name="Text Placeholder 2">
            <a:extLst>
              <a:ext uri="{FF2B5EF4-FFF2-40B4-BE49-F238E27FC236}">
                <a16:creationId xmlns:a16="http://schemas.microsoft.com/office/drawing/2014/main" id="{401132D4-6723-D886-B05D-CFC3729DD18B}"/>
              </a:ext>
            </a:extLst>
          </p:cNvPr>
          <p:cNvSpPr txBox="1">
            <a:spLocks/>
          </p:cNvSpPr>
          <p:nvPr/>
        </p:nvSpPr>
        <p:spPr>
          <a:xfrm>
            <a:off x="2490418" y="4333690"/>
            <a:ext cx="2908289" cy="1084724"/>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Small Molecular Weight                                                      (MW 200-400 </a:t>
            </a:r>
            <a:r>
              <a:rPr kumimoji="0" lang="en-US" sz="800" b="1" i="0" u="none" strike="noStrike" kern="1200" cap="none" spc="0" normalizeH="0" baseline="0" noProof="0" err="1">
                <a:ln>
                  <a:noFill/>
                </a:ln>
                <a:solidFill>
                  <a:prstClr val="black"/>
                </a:solidFill>
                <a:effectLst/>
                <a:uLnTx/>
                <a:uFillTx/>
                <a:latin typeface="DM Sans"/>
                <a:ea typeface="+mn-ea"/>
                <a:cs typeface="+mn-cs"/>
              </a:rPr>
              <a:t>kDa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Locks in moisture for an even greater hydration boost and calms reddened skin.</a:t>
            </a:r>
          </a:p>
        </p:txBody>
      </p:sp>
      <p:sp>
        <p:nvSpPr>
          <p:cNvPr id="75" name="Text Placeholder 2">
            <a:extLst>
              <a:ext uri="{FF2B5EF4-FFF2-40B4-BE49-F238E27FC236}">
                <a16:creationId xmlns:a16="http://schemas.microsoft.com/office/drawing/2014/main" id="{CAFA95B1-DD64-EA20-5344-32AB05AD963B}"/>
              </a:ext>
            </a:extLst>
          </p:cNvPr>
          <p:cNvSpPr txBox="1">
            <a:spLocks/>
          </p:cNvSpPr>
          <p:nvPr/>
        </p:nvSpPr>
        <p:spPr>
          <a:xfrm>
            <a:off x="5698678" y="4333689"/>
            <a:ext cx="2934128" cy="1084725"/>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Medium Molecular Weight                                                    (MW 1.0-1.3 </a:t>
            </a:r>
            <a:r>
              <a:rPr kumimoji="0" lang="en-US" sz="800" b="1" i="0" u="none" strike="noStrike" kern="1200" cap="none" spc="0" normalizeH="0" baseline="0" noProof="0" err="1">
                <a:ln>
                  <a:noFill/>
                </a:ln>
                <a:solidFill>
                  <a:prstClr val="black"/>
                </a:solidFill>
                <a:effectLst/>
                <a:uLnTx/>
                <a:uFillTx/>
                <a:latin typeface="DM Sans"/>
                <a:ea typeface="+mn-ea"/>
                <a:cs typeface="+mn-cs"/>
              </a:rPr>
              <a:t>MDa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Enhances skin hydration and strengthens the protective barrier</a:t>
            </a:r>
          </a:p>
        </p:txBody>
      </p:sp>
      <p:sp>
        <p:nvSpPr>
          <p:cNvPr id="12" name="Text Placeholder 2">
            <a:extLst>
              <a:ext uri="{FF2B5EF4-FFF2-40B4-BE49-F238E27FC236}">
                <a16:creationId xmlns:a16="http://schemas.microsoft.com/office/drawing/2014/main" id="{D82E6D21-A1F2-3358-AB73-B1E44C0D01D0}"/>
              </a:ext>
            </a:extLst>
          </p:cNvPr>
          <p:cNvSpPr txBox="1">
            <a:spLocks/>
          </p:cNvSpPr>
          <p:nvPr/>
        </p:nvSpPr>
        <p:spPr>
          <a:xfrm>
            <a:off x="8768016" y="4342759"/>
            <a:ext cx="3242984" cy="1075655"/>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High Molecular Weight                                                             (MW 1.45-1.77 </a:t>
            </a:r>
            <a:r>
              <a:rPr kumimoji="0" lang="en-US" sz="800" b="1" i="0" u="none" strike="noStrike" kern="1200" cap="none" spc="0" normalizeH="0" baseline="0" noProof="0" err="1">
                <a:ln>
                  <a:noFill/>
                </a:ln>
                <a:solidFill>
                  <a:prstClr val="black"/>
                </a:solidFill>
                <a:effectLst/>
                <a:uLnTx/>
                <a:uFillTx/>
                <a:latin typeface="DM Sans"/>
                <a:ea typeface="+mn-ea"/>
                <a:cs typeface="+mn-cs"/>
              </a:rPr>
              <a:t>MDa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Acts as a sponge to deliver immediate hydration and forms uniform viscoelastic surface film</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sp>
        <p:nvSpPr>
          <p:cNvPr id="15" name="Rectangle 14">
            <a:extLst>
              <a:ext uri="{FF2B5EF4-FFF2-40B4-BE49-F238E27FC236}">
                <a16:creationId xmlns:a16="http://schemas.microsoft.com/office/drawing/2014/main" id="{081F9119-79CE-87A3-8144-B8232AD38E71}"/>
              </a:ext>
            </a:extLst>
          </p:cNvPr>
          <p:cNvSpPr/>
          <p:nvPr/>
        </p:nvSpPr>
        <p:spPr>
          <a:xfrm>
            <a:off x="400410" y="1525260"/>
            <a:ext cx="1205755"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HYA-ACT™ XS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37-56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kDa</a:t>
            </a: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 </a:t>
            </a:r>
          </a:p>
        </p:txBody>
      </p:sp>
      <p:sp>
        <p:nvSpPr>
          <p:cNvPr id="17" name="Rectangle 16">
            <a:extLst>
              <a:ext uri="{FF2B5EF4-FFF2-40B4-BE49-F238E27FC236}">
                <a16:creationId xmlns:a16="http://schemas.microsoft.com/office/drawing/2014/main" id="{2D6D914B-BD5F-F39C-5C27-EADA8D3DD3D6}"/>
              </a:ext>
            </a:extLst>
          </p:cNvPr>
          <p:cNvSpPr/>
          <p:nvPr/>
        </p:nvSpPr>
        <p:spPr>
          <a:xfrm>
            <a:off x="2100942" y="1525258"/>
            <a:ext cx="1547664" cy="41589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HYA-ACT™ 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200-400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kDa</a:t>
            </a: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 </a:t>
            </a:r>
          </a:p>
        </p:txBody>
      </p:sp>
      <p:sp>
        <p:nvSpPr>
          <p:cNvPr id="20" name="Rectangle 19">
            <a:extLst>
              <a:ext uri="{FF2B5EF4-FFF2-40B4-BE49-F238E27FC236}">
                <a16:creationId xmlns:a16="http://schemas.microsoft.com/office/drawing/2014/main" id="{C4A8539C-3C28-47C1-DF23-2ACA34AA95B8}"/>
              </a:ext>
            </a:extLst>
          </p:cNvPr>
          <p:cNvSpPr/>
          <p:nvPr/>
        </p:nvSpPr>
        <p:spPr>
          <a:xfrm>
            <a:off x="7247676" y="1523846"/>
            <a:ext cx="1920240" cy="400110"/>
          </a:xfrm>
          <a:prstGeom prst="rect">
            <a:avLst/>
          </a:prstGeom>
        </p:spPr>
        <p:txBody>
          <a:bodyPr wrap="square" anchor="ctr">
            <a:spAutoFit/>
          </a:bodyPr>
          <a:lstStyle/>
          <a:p>
            <a:pPr algn="ctr"/>
            <a:r>
              <a:rPr lang="en-US" sz="1000">
                <a:solidFill>
                  <a:srgbClr val="44B4A1"/>
                </a:solidFill>
                <a:latin typeface="DM Sans" pitchFamily="2" charset="0"/>
                <a:ea typeface="Calibri" panose="020F0502020204030204" pitchFamily="34" charset="0"/>
                <a:cs typeface="Arial"/>
              </a:rPr>
              <a:t>HYA-ACT™ M</a:t>
            </a:r>
          </a:p>
          <a:p>
            <a:pPr algn="ctr"/>
            <a:r>
              <a:rPr lang="en-US" sz="1000">
                <a:solidFill>
                  <a:srgbClr val="44B4A1"/>
                </a:solidFill>
                <a:latin typeface="DM Sans" pitchFamily="2" charset="0"/>
                <a:ea typeface="Calibri" panose="020F0502020204030204" pitchFamily="34" charset="0"/>
                <a:cs typeface="Arial"/>
              </a:rPr>
              <a:t>MW 1.0–1.3 </a:t>
            </a:r>
            <a:r>
              <a:rPr lang="en-US" sz="1000" err="1">
                <a:solidFill>
                  <a:srgbClr val="44B4A1"/>
                </a:solidFill>
                <a:latin typeface="DM Sans" pitchFamily="2" charset="0"/>
                <a:ea typeface="Calibri" panose="020F0502020204030204" pitchFamily="34" charset="0"/>
                <a:cs typeface="Arial"/>
              </a:rPr>
              <a:t>MDa</a:t>
            </a:r>
            <a:endParaRPr lang="en-US" sz="1000">
              <a:solidFill>
                <a:srgbClr val="44B4A1"/>
              </a:solidFill>
              <a:latin typeface="DM Sans" pitchFamily="2" charset="0"/>
              <a:ea typeface="Calibri" panose="020F0502020204030204" pitchFamily="34" charset="0"/>
              <a:cs typeface="Arial"/>
            </a:endParaRPr>
          </a:p>
        </p:txBody>
      </p:sp>
      <p:sp>
        <p:nvSpPr>
          <p:cNvPr id="23" name="Rectangle 22">
            <a:extLst>
              <a:ext uri="{FF2B5EF4-FFF2-40B4-BE49-F238E27FC236}">
                <a16:creationId xmlns:a16="http://schemas.microsoft.com/office/drawing/2014/main" id="{CCD4706E-5ADF-2C39-9F1E-BF8EE24E2CFE}"/>
              </a:ext>
            </a:extLst>
          </p:cNvPr>
          <p:cNvSpPr/>
          <p:nvPr/>
        </p:nvSpPr>
        <p:spPr>
          <a:xfrm>
            <a:off x="10385352" y="1523846"/>
            <a:ext cx="1640322"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HYALURONIC ACID-BT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1.45 – 1.77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MDa</a:t>
            </a: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 </a:t>
            </a:r>
          </a:p>
        </p:txBody>
      </p:sp>
      <p:sp>
        <p:nvSpPr>
          <p:cNvPr id="26" name="Text Placeholder 6">
            <a:extLst>
              <a:ext uri="{FF2B5EF4-FFF2-40B4-BE49-F238E27FC236}">
                <a16:creationId xmlns:a16="http://schemas.microsoft.com/office/drawing/2014/main" id="{57F8AF2B-4C59-562D-E979-84AEC86F8278}"/>
              </a:ext>
            </a:extLst>
          </p:cNvPr>
          <p:cNvSpPr txBox="1">
            <a:spLocks/>
          </p:cNvSpPr>
          <p:nvPr/>
        </p:nvSpPr>
        <p:spPr>
          <a:xfrm>
            <a:off x="9342784" y="3634937"/>
            <a:ext cx="2551479" cy="422382"/>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Binds tremendous amounts of moisture to skin   Outstanding tactile experience</a:t>
            </a:r>
          </a:p>
        </p:txBody>
      </p:sp>
      <p:sp>
        <p:nvSpPr>
          <p:cNvPr id="31" name="TextBox 30">
            <a:extLst>
              <a:ext uri="{FF2B5EF4-FFF2-40B4-BE49-F238E27FC236}">
                <a16:creationId xmlns:a16="http://schemas.microsoft.com/office/drawing/2014/main" id="{AE42A9BF-AE12-D5EB-3EEE-C4B2DB105961}"/>
              </a:ext>
            </a:extLst>
          </p:cNvPr>
          <p:cNvSpPr txBox="1"/>
          <p:nvPr/>
        </p:nvSpPr>
        <p:spPr>
          <a:xfrm>
            <a:off x="11385004" y="3342224"/>
            <a:ext cx="69342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Calibri" panose="020F0502020204030204" pitchFamily="34" charset="0"/>
                <a:cs typeface="Arial"/>
              </a:rPr>
              <a:t>MW (</a:t>
            </a:r>
            <a:r>
              <a:rPr kumimoji="0" lang="en-US" sz="1000" b="0" i="0" u="none" strike="noStrike" kern="1200" cap="none" spc="0" normalizeH="0" baseline="0" noProof="0" err="1">
                <a:ln>
                  <a:noFill/>
                </a:ln>
                <a:solidFill>
                  <a:prstClr val="black"/>
                </a:solidFill>
                <a:effectLst/>
                <a:uLnTx/>
                <a:uFillTx/>
                <a:latin typeface="DM Sans" pitchFamily="2" charset="0"/>
                <a:ea typeface="Calibri" panose="020F0502020204030204" pitchFamily="34" charset="0"/>
                <a:cs typeface="Arial"/>
              </a:rPr>
              <a:t>MDa</a:t>
            </a:r>
            <a:r>
              <a:rPr kumimoji="0" lang="en-US" sz="1000" b="0" i="0" u="none" strike="noStrike" kern="1200" cap="none" spc="0" normalizeH="0" baseline="0" noProof="0">
                <a:ln>
                  <a:noFill/>
                </a:ln>
                <a:solidFill>
                  <a:prstClr val="black"/>
                </a:solidFill>
                <a:effectLst/>
                <a:uLnTx/>
                <a:uFillTx/>
                <a:latin typeface="DM Sans" pitchFamily="2" charset="0"/>
                <a:ea typeface="Calibri" panose="020F0502020204030204" pitchFamily="34" charset="0"/>
                <a:cs typeface="Arial"/>
              </a:rPr>
              <a:t>) </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6" name="TextBox 75"/>
          <p:cNvSpPr txBox="1"/>
          <p:nvPr/>
        </p:nvSpPr>
        <p:spPr>
          <a:xfrm>
            <a:off x="5698678" y="5515718"/>
            <a:ext cx="6312322" cy="747256"/>
          </a:xfrm>
          <a:prstGeom prst="rect">
            <a:avLst/>
          </a:prstGeom>
          <a:solidFill>
            <a:srgbClr val="084337"/>
          </a:solidFill>
          <a:ln>
            <a:noFill/>
          </a:ln>
        </p:spPr>
        <p:txBody>
          <a:bodyPr wrap="square" lIns="109728" tIns="54864" rIns="109728" bIns="54864">
            <a:spAutoFit/>
          </a:bodyPr>
          <a:lstStyle/>
          <a:p>
            <a:pPr algn="l">
              <a:lnSpc>
                <a:spcPct val="92000"/>
              </a:lnSpc>
              <a:spcBef>
                <a:spcPts val="0"/>
              </a:spcBef>
              <a:spcAft>
                <a:spcPts val="0"/>
              </a:spcAft>
            </a:pPr>
            <a:r>
              <a:rPr lang="fr-FR" sz="800" b="1">
                <a:solidFill>
                  <a:srgbClr val="C3E6E1"/>
                </a:solidFill>
                <a:latin typeface="DM Sans"/>
              </a:rPr>
              <a:t>H</a:t>
            </a:r>
            <a:r>
              <a:rPr sz="800" b="1" i="0">
                <a:solidFill>
                  <a:srgbClr val="C3E6E1"/>
                </a:solidFill>
                <a:latin typeface="DM Sans"/>
              </a:rPr>
              <a:t>YALURONIC ACID MMW</a:t>
            </a:r>
            <a:r>
              <a:rPr lang="fr-FR" sz="800" b="1" i="0">
                <a:solidFill>
                  <a:srgbClr val="C3E6E1"/>
                </a:solidFill>
                <a:latin typeface="DM Sans"/>
              </a:rPr>
              <a:t> - </a:t>
            </a:r>
            <a:r>
              <a:rPr sz="800" b="0" i="1">
                <a:solidFill>
                  <a:srgbClr val="C3E6E1"/>
                </a:solidFill>
                <a:latin typeface="DM Sans"/>
              </a:rPr>
              <a:t>Volume and manufacturing-friendly MMW HA</a:t>
            </a:r>
            <a:endParaRPr lang="en-US" sz="800" b="0" i="1">
              <a:solidFill>
                <a:srgbClr val="C3E6E1"/>
              </a:solidFill>
              <a:latin typeface="DM Sans"/>
            </a:endParaRPr>
          </a:p>
          <a:p>
            <a:pPr marL="361950" lvl="1" indent="-361950">
              <a:spcAft>
                <a:spcPts val="600"/>
              </a:spcAft>
              <a:buClr>
                <a:srgbClr val="44B4A1"/>
              </a:buClr>
              <a:buSzPct val="90000"/>
              <a:buFont typeface="Wingdings" panose="05000000000000000000" pitchFamily="2" charset="2"/>
              <a:buChar char=""/>
              <a:defRPr/>
            </a:pPr>
            <a:r>
              <a:rPr lang="en-US" sz="800" b="1">
                <a:solidFill>
                  <a:srgbClr val="C3E6E1"/>
                </a:solidFill>
              </a:rPr>
              <a:t>Medium-High  Molecular Weight  (MW 1.0-1.3 </a:t>
            </a:r>
            <a:r>
              <a:rPr lang="en-US" sz="800" b="1" err="1">
                <a:solidFill>
                  <a:srgbClr val="C3E6E1"/>
                </a:solidFill>
              </a:rPr>
              <a:t>MDa</a:t>
            </a:r>
            <a:r>
              <a:rPr lang="en-US" sz="800" b="1">
                <a:solidFill>
                  <a:srgbClr val="C3E6E1"/>
                </a:solidFill>
              </a:rPr>
              <a:t>)</a:t>
            </a:r>
          </a:p>
          <a:p>
            <a:pPr marL="361950" lvl="1" indent="-361950">
              <a:spcAft>
                <a:spcPts val="600"/>
              </a:spcAft>
              <a:buClr>
                <a:srgbClr val="44B4A1"/>
              </a:buClr>
              <a:buSzPct val="90000"/>
              <a:buFont typeface="Wingdings" panose="05000000000000000000" pitchFamily="2" charset="2"/>
              <a:buChar char=""/>
              <a:defRPr/>
            </a:pPr>
            <a:r>
              <a:rPr lang="en-US" sz="800">
                <a:solidFill>
                  <a:srgbClr val="C3E6E1"/>
                </a:solidFill>
              </a:rPr>
              <a:t>INCI: </a:t>
            </a:r>
            <a:r>
              <a:rPr lang="en-US" sz="800" i="1">
                <a:solidFill>
                  <a:srgbClr val="C3E6E1"/>
                </a:solidFill>
              </a:rPr>
              <a:t>Sodium Hyaluronate</a:t>
            </a:r>
          </a:p>
          <a:p>
            <a:pPr marL="361950" lvl="1" indent="-361950">
              <a:spcAft>
                <a:spcPts val="600"/>
              </a:spcAft>
              <a:buClr>
                <a:srgbClr val="44B4A1"/>
              </a:buClr>
              <a:buSzPct val="90000"/>
              <a:buFont typeface="Wingdings" panose="05000000000000000000" pitchFamily="2" charset="2"/>
              <a:buChar char=""/>
              <a:defRPr/>
            </a:pPr>
            <a:r>
              <a:rPr lang="en-US" sz="800">
                <a:solidFill>
                  <a:srgbClr val="C3E6E1"/>
                </a:solidFill>
              </a:rPr>
              <a:t>Main benefits:</a:t>
            </a:r>
            <a:r>
              <a:rPr sz="800" b="0" i="0">
                <a:solidFill>
                  <a:srgbClr val="C3E6E1"/>
                </a:solidFill>
                <a:latin typeface="DM Sans"/>
              </a:rPr>
              <a:t> </a:t>
            </a:r>
            <a:r>
              <a:rPr sz="800" b="1">
                <a:solidFill>
                  <a:srgbClr val="C3E6E1"/>
                </a:solidFill>
              </a:rPr>
              <a:t>Reliable hydration support</a:t>
            </a:r>
            <a:r>
              <a:rPr lang="fr-FR" sz="800" b="1">
                <a:solidFill>
                  <a:srgbClr val="C3E6E1"/>
                </a:solidFill>
              </a:rPr>
              <a:t>, </a:t>
            </a:r>
            <a:r>
              <a:rPr sz="800" b="1">
                <a:solidFill>
                  <a:srgbClr val="C3E6E1"/>
                </a:solidFill>
              </a:rPr>
              <a:t>Scalable production</a:t>
            </a:r>
            <a:r>
              <a:rPr lang="fr-FR" sz="800" b="1">
                <a:solidFill>
                  <a:srgbClr val="C3E6E1"/>
                </a:solidFill>
              </a:rPr>
              <a:t>, P</a:t>
            </a:r>
            <a:r>
              <a:rPr sz="800" b="1">
                <a:solidFill>
                  <a:srgbClr val="C3E6E1"/>
                </a:solidFill>
              </a:rPr>
              <a:t>ack size</a:t>
            </a:r>
            <a:r>
              <a:rPr lang="fr-FR" sz="800" b="1">
                <a:solidFill>
                  <a:srgbClr val="C3E6E1"/>
                </a:solidFill>
              </a:rPr>
              <a:t> </a:t>
            </a:r>
            <a:r>
              <a:rPr lang="fr-FR" sz="800" b="1" err="1">
                <a:solidFill>
                  <a:srgbClr val="C3E6E1"/>
                </a:solidFill>
              </a:rPr>
              <a:t>convenient</a:t>
            </a:r>
            <a:r>
              <a:rPr lang="fr-FR" sz="800" b="1">
                <a:solidFill>
                  <a:srgbClr val="C3E6E1"/>
                </a:solidFill>
              </a:rPr>
              <a:t> </a:t>
            </a:r>
            <a:r>
              <a:rPr sz="800" b="1">
                <a:solidFill>
                  <a:srgbClr val="C3E6E1"/>
                </a:solidFill>
              </a:rPr>
              <a:t>for high-volume manufacturing</a:t>
            </a:r>
          </a:p>
        </p:txBody>
      </p:sp>
      <p:sp>
        <p:nvSpPr>
          <p:cNvPr id="5" name="TextBox 4">
            <a:extLst>
              <a:ext uri="{FF2B5EF4-FFF2-40B4-BE49-F238E27FC236}">
                <a16:creationId xmlns:a16="http://schemas.microsoft.com/office/drawing/2014/main" id="{634FBA47-AD89-74E4-6668-E44688576523}"/>
              </a:ext>
            </a:extLst>
          </p:cNvPr>
          <p:cNvSpPr txBox="1"/>
          <p:nvPr/>
        </p:nvSpPr>
        <p:spPr>
          <a:xfrm>
            <a:off x="6302477" y="1073024"/>
            <a:ext cx="4945626" cy="246221"/>
          </a:xfrm>
          <a:prstGeom prst="rect">
            <a:avLst/>
          </a:prstGeom>
          <a:solidFill>
            <a:srgbClr val="084337"/>
          </a:solidFill>
        </p:spPr>
        <p:txBody>
          <a:bodyPr wrap="square">
            <a:spAutoFit/>
          </a:bodyPr>
          <a:lstStyle/>
          <a:p>
            <a:pPr algn="ctr">
              <a:lnSpc>
                <a:spcPct val="100000"/>
              </a:lnSpc>
              <a:spcBef>
                <a:spcPts val="0"/>
              </a:spcBef>
              <a:spcAft>
                <a:spcPts val="0"/>
              </a:spcAft>
            </a:pPr>
            <a:r>
              <a:rPr lang="en-US" sz="1000" b="1">
                <a:solidFill>
                  <a:srgbClr val="C3E6E1"/>
                </a:solidFill>
                <a:latin typeface="DM Sans"/>
              </a:rPr>
              <a:t>HYALURONIC ACID MMW - MW 1.0–1.8 </a:t>
            </a:r>
            <a:r>
              <a:rPr lang="en-US" sz="1000" b="1" err="1">
                <a:solidFill>
                  <a:srgbClr val="C3E6E1"/>
                </a:solidFill>
                <a:latin typeface="DM Sans"/>
              </a:rPr>
              <a:t>MDa</a:t>
            </a:r>
            <a:r>
              <a:rPr lang="en-US" sz="1000" b="1">
                <a:solidFill>
                  <a:srgbClr val="C3E6E1"/>
                </a:solidFill>
                <a:latin typeface="DM Sans"/>
              </a:rPr>
              <a:t> </a:t>
            </a:r>
          </a:p>
        </p:txBody>
      </p:sp>
      <p:sp>
        <p:nvSpPr>
          <p:cNvPr id="33" name="TextBox 32">
            <a:extLst>
              <a:ext uri="{FF2B5EF4-FFF2-40B4-BE49-F238E27FC236}">
                <a16:creationId xmlns:a16="http://schemas.microsoft.com/office/drawing/2014/main" id="{9BC94CE6-284C-4D00-960E-D34306839EAE}"/>
              </a:ext>
            </a:extLst>
          </p:cNvPr>
          <p:cNvSpPr txBox="1"/>
          <p:nvPr/>
        </p:nvSpPr>
        <p:spPr>
          <a:xfrm>
            <a:off x="6239142" y="981088"/>
            <a:ext cx="530942" cy="246221"/>
          </a:xfrm>
          <a:prstGeom prst="rect">
            <a:avLst/>
          </a:prstGeom>
          <a:solidFill>
            <a:srgbClr val="C3E6E1"/>
          </a:solidFill>
          <a:ln>
            <a:solidFill>
              <a:srgbClr val="084337"/>
            </a:solidFill>
          </a:ln>
        </p:spPr>
        <p:txBody>
          <a:bodyPr wrap="square" anchor="ctr">
            <a:spAutoFit/>
          </a:bodyPr>
          <a:lstStyle/>
          <a:p>
            <a:pPr algn="ctr"/>
            <a:r>
              <a:rPr lang="en-US" sz="1000" b="1">
                <a:solidFill>
                  <a:srgbClr val="084337"/>
                </a:solidFill>
                <a:latin typeface="DM Sans"/>
              </a:rPr>
              <a:t>NEW! </a:t>
            </a:r>
            <a:endParaRPr lang="en-US">
              <a:solidFill>
                <a:srgbClr val="084337"/>
              </a:solidFill>
            </a:endParaRPr>
          </a:p>
        </p:txBody>
      </p:sp>
      <p:sp>
        <p:nvSpPr>
          <p:cNvPr id="35" name="TextBox 34">
            <a:extLst>
              <a:ext uri="{FF2B5EF4-FFF2-40B4-BE49-F238E27FC236}">
                <a16:creationId xmlns:a16="http://schemas.microsoft.com/office/drawing/2014/main" id="{51573B32-F95C-7FAD-6755-56FC3760408C}"/>
              </a:ext>
            </a:extLst>
          </p:cNvPr>
          <p:cNvSpPr txBox="1"/>
          <p:nvPr/>
        </p:nvSpPr>
        <p:spPr>
          <a:xfrm>
            <a:off x="10756747" y="5649612"/>
            <a:ext cx="532329" cy="246221"/>
          </a:xfrm>
          <a:prstGeom prst="rect">
            <a:avLst/>
          </a:prstGeom>
          <a:solidFill>
            <a:srgbClr val="C3E6E1"/>
          </a:solidFill>
          <a:ln>
            <a:solidFill>
              <a:srgbClr val="084337"/>
            </a:solidFill>
          </a:ln>
        </p:spPr>
        <p:txBody>
          <a:bodyPr wrap="square" anchor="ctr">
            <a:spAutoFit/>
          </a:bodyPr>
          <a:lstStyle/>
          <a:p>
            <a:pPr algn="ctr"/>
            <a:r>
              <a:rPr lang="en-US" sz="1000" b="1">
                <a:solidFill>
                  <a:srgbClr val="084337"/>
                </a:solidFill>
                <a:latin typeface="DM Sans"/>
              </a:rPr>
              <a:t>NEW! </a:t>
            </a:r>
            <a:endParaRPr lang="en-US">
              <a:solidFill>
                <a:srgbClr val="084337"/>
              </a:solidFill>
            </a:endParaRPr>
          </a:p>
        </p:txBody>
      </p:sp>
    </p:spTree>
    <p:extLst>
      <p:ext uri="{BB962C8B-B14F-4D97-AF65-F5344CB8AC3E}">
        <p14:creationId xmlns:p14="http://schemas.microsoft.com/office/powerpoint/2010/main" val="2694313427"/>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8EA8-07BA-0606-42B0-4AF212598343}"/>
            </a:ext>
          </a:extLst>
        </p:cNvPr>
        <p:cNvGrpSpPr/>
        <p:nvPr/>
      </p:nvGrpSpPr>
      <p:grpSpPr>
        <a:xfrm>
          <a:off x="0" y="0"/>
          <a:ext cx="0" cy="0"/>
          <a:chOff x="0" y="0"/>
          <a:chExt cx="0" cy="0"/>
        </a:xfrm>
      </p:grpSpPr>
      <p:pic>
        <p:nvPicPr>
          <p:cNvPr id="17" name="Picture Placeholder 16" descr="A close-up of a person's face&#10;&#10;AI-generated content may be incorrect.">
            <a:extLst>
              <a:ext uri="{FF2B5EF4-FFF2-40B4-BE49-F238E27FC236}">
                <a16:creationId xmlns:a16="http://schemas.microsoft.com/office/drawing/2014/main" id="{1885FD7C-6E47-A08B-F5BA-CCABD3B4E062}"/>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49D5D2D3-321D-4EA6-A83A-DC3679196A0D}"/>
              </a:ext>
            </a:extLst>
          </p:cNvPr>
          <p:cNvSpPr>
            <a:spLocks noGrp="1"/>
          </p:cNvSpPr>
          <p:nvPr>
            <p:ph type="title"/>
          </p:nvPr>
        </p:nvSpPr>
        <p:spPr/>
        <p:txBody>
          <a:bodyPr/>
          <a:lstStyle/>
          <a:p>
            <a:r>
              <a:rPr lang="en-US" sz="6000"/>
              <a:t>HYALURONIC ACID-BT</a:t>
            </a:r>
          </a:p>
        </p:txBody>
      </p:sp>
      <p:pic>
        <p:nvPicPr>
          <p:cNvPr id="13" name="Picture Placeholder 12" descr="A close-up of a bubble&#10;&#10;AI-generated content may be incorrect.">
            <a:extLst>
              <a:ext uri="{FF2B5EF4-FFF2-40B4-BE49-F238E27FC236}">
                <a16:creationId xmlns:a16="http://schemas.microsoft.com/office/drawing/2014/main" id="{AD304896-1033-792C-9770-62EA2E7A52D6}"/>
              </a:ext>
            </a:extLst>
          </p:cNvPr>
          <p:cNvPicPr>
            <a:picLocks noGrp="1" noChangeAspect="1"/>
          </p:cNvPicPr>
          <p:nvPr>
            <p:ph type="pic" sz="quarter" idx="26"/>
          </p:nvPr>
        </p:nvPicPr>
        <p:blipFill>
          <a:blip r:embed="rId3" cstate="print">
            <a:extLst>
              <a:ext uri="{28A0092B-C50C-407E-A947-70E740481C1C}">
                <a14:useLocalDpi xmlns:a14="http://schemas.microsoft.com/office/drawing/2010/main"/>
              </a:ext>
            </a:extLst>
          </a:blip>
          <a:srcRect/>
          <a:stretch>
            <a:fillRect/>
          </a:stretch>
        </p:blipFill>
        <p:spPr/>
      </p:pic>
      <p:pic>
        <p:nvPicPr>
          <p:cNvPr id="15" name="Picture Placeholder 14" descr="A close up of bubbles&#10;&#10;AI-generated content may be incorrect.">
            <a:extLst>
              <a:ext uri="{FF2B5EF4-FFF2-40B4-BE49-F238E27FC236}">
                <a16:creationId xmlns:a16="http://schemas.microsoft.com/office/drawing/2014/main" id="{51B2D1D9-8235-538C-B271-B3DF62AC1EC9}"/>
              </a:ext>
            </a:extLst>
          </p:cNvPr>
          <p:cNvPicPr>
            <a:picLocks noGrp="1" noChangeAspect="1"/>
          </p:cNvPicPr>
          <p:nvPr>
            <p:ph type="pic" sz="quarter" idx="27"/>
          </p:nvPr>
        </p:nvPicPr>
        <p:blipFill>
          <a:blip r:embed="rId4" cstate="print">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68D4C1E9-3C8A-B09A-D2DA-6487C86FDA77}"/>
              </a:ext>
            </a:extLst>
          </p:cNvPr>
          <p:cNvSpPr>
            <a:spLocks noGrp="1"/>
          </p:cNvSpPr>
          <p:nvPr>
            <p:ph type="body" sz="quarter" idx="29"/>
          </p:nvPr>
        </p:nvSpPr>
        <p:spPr>
          <a:xfrm>
            <a:off x="3274384" y="1357309"/>
            <a:ext cx="4786232" cy="900113"/>
          </a:xfrm>
        </p:spPr>
        <p:txBody>
          <a:bodyPr/>
          <a:lstStyle/>
          <a:p>
            <a:r>
              <a:rPr lang="en-US" sz="6000"/>
              <a:t>HYASOL PF</a:t>
            </a:r>
          </a:p>
        </p:txBody>
      </p:sp>
      <p:sp>
        <p:nvSpPr>
          <p:cNvPr id="7" name="Text Placeholder 6">
            <a:extLst>
              <a:ext uri="{FF2B5EF4-FFF2-40B4-BE49-F238E27FC236}">
                <a16:creationId xmlns:a16="http://schemas.microsoft.com/office/drawing/2014/main" id="{FFBE69F2-86B0-C7DB-807A-D3FD1337C63F}"/>
              </a:ext>
            </a:extLst>
          </p:cNvPr>
          <p:cNvSpPr>
            <a:spLocks noGrp="1"/>
          </p:cNvSpPr>
          <p:nvPr>
            <p:ph type="body" sz="quarter" idx="30"/>
          </p:nvPr>
        </p:nvSpPr>
        <p:spPr>
          <a:xfrm>
            <a:off x="328513" y="1724025"/>
            <a:ext cx="2999903" cy="533400"/>
          </a:xfrm>
        </p:spPr>
        <p:txBody>
          <a:bodyPr/>
          <a:lstStyle/>
          <a:p>
            <a:r>
              <a:rPr lang="en-US"/>
              <a:t>Experience immediate skin revival</a:t>
            </a:r>
          </a:p>
        </p:txBody>
      </p:sp>
      <p:sp>
        <p:nvSpPr>
          <p:cNvPr id="9" name="Oval 8">
            <a:extLst>
              <a:ext uri="{FF2B5EF4-FFF2-40B4-BE49-F238E27FC236}">
                <a16:creationId xmlns:a16="http://schemas.microsoft.com/office/drawing/2014/main" id="{3C9416BF-FCE7-AB43-9412-503CCC85D641}"/>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Oval 9">
            <a:extLst>
              <a:ext uri="{FF2B5EF4-FFF2-40B4-BE49-F238E27FC236}">
                <a16:creationId xmlns:a16="http://schemas.microsoft.com/office/drawing/2014/main" id="{BFD48532-149E-0A8F-F846-07475BA73EAA}"/>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Oval 10">
            <a:extLst>
              <a:ext uri="{FF2B5EF4-FFF2-40B4-BE49-F238E27FC236}">
                <a16:creationId xmlns:a16="http://schemas.microsoft.com/office/drawing/2014/main" id="{9B2571B5-05C8-701C-78C5-DF72A8830BB2}"/>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8" name="Picture 17">
            <a:extLst>
              <a:ext uri="{FF2B5EF4-FFF2-40B4-BE49-F238E27FC236}">
                <a16:creationId xmlns:a16="http://schemas.microsoft.com/office/drawing/2014/main" id="{EC3F9F71-00D3-C5BC-9261-2A1FD48F9FF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34888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HYALURONIC ACID-BT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Powerful high molecular (1.45-1.77 </a:t>
              </a:r>
              <a:r>
                <a:rPr kumimoji="0" lang="en-GB" sz="1300" b="0" i="0" u="none" strike="noStrike" kern="1200" cap="none" spc="0" normalizeH="0" baseline="0" dirty="0" err="1">
                  <a:ln>
                    <a:noFill/>
                  </a:ln>
                  <a:solidFill>
                    <a:prstClr val="black"/>
                  </a:solidFill>
                  <a:effectLst/>
                  <a:uLnTx/>
                  <a:uFillTx/>
                  <a:latin typeface="DM Sans" pitchFamily="2" charset="0"/>
                  <a:ea typeface="Fira Sans Book" panose="020B0503050000020004" pitchFamily="34" charset="0"/>
                  <a:cs typeface="+mn-cs"/>
                </a:rPr>
                <a:t>MDa</a:t>
              </a: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 Hyaluronic acid, manufactured by biotechnological fermentation in Europe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Derived from beet root - GMO free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Fine </a:t>
              </a:r>
              <a:r>
                <a:rPr kumimoji="0" lang="en-GB" sz="1300" b="0" i="0" u="none" strike="noStrike" kern="1200" cap="none" spc="0" normalizeH="0" baseline="0" dirty="0" err="1">
                  <a:ln>
                    <a:noFill/>
                  </a:ln>
                  <a:solidFill>
                    <a:prstClr val="black"/>
                  </a:solidFill>
                  <a:effectLst/>
                  <a:uLnTx/>
                  <a:uFillTx/>
                  <a:latin typeface="DM Sans" pitchFamily="2" charset="0"/>
                  <a:ea typeface="Fira Sans Book" panose="020B0503050000020004" pitchFamily="34" charset="0"/>
                  <a:cs typeface="+mn-cs"/>
                </a:rPr>
                <a:t>granuled</a:t>
              </a: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 powder for easier handling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100% natural origin (ISO 16128)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794798"/>
            <a:chOff x="0" y="3999451"/>
            <a:chExt cx="11889600" cy="1794798"/>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Acts as a sponge to deliver immediate hydration to the surface of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Forms uniform viscoelastic surface film</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Binds tremendous amounts of moisture to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Outstanding tactile experience and skin revival immediately after application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REGISTRATION</a:t>
            </a:r>
            <a:br>
              <a:rPr kumimoji="0" lang="en-GB" sz="1400" b="0" i="0" u="none" strike="noStrike" kern="0" cap="none" spc="100" normalizeH="0" baseline="0">
                <a:ln>
                  <a:noFill/>
                </a:ln>
                <a:solidFill>
                  <a:srgbClr val="307297"/>
                </a:solidFill>
                <a:effectLst/>
                <a:uLnTx/>
                <a:uFillTx/>
                <a:latin typeface="DM Sans Bold" pitchFamily="2" charset="0"/>
                <a:ea typeface="+mn-ea"/>
                <a:cs typeface="+mn-cs"/>
              </a:rPr>
            </a:b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CERTIFICATION</a:t>
            </a:r>
            <a:br>
              <a:rPr kumimoji="0" lang="en-GB" sz="1400" b="0" i="0" u="none" strike="noStrike" kern="0" cap="none" spc="100" normalizeH="0" baseline="0">
                <a:ln>
                  <a:noFill/>
                </a:ln>
                <a:solidFill>
                  <a:srgbClr val="307297"/>
                </a:solidFill>
                <a:effectLst/>
                <a:uLnTx/>
                <a:uFillTx/>
                <a:latin typeface="Fira Sans Medium"/>
                <a:ea typeface="+mn-ea"/>
                <a:cs typeface="+mn-cs"/>
              </a:rPr>
            </a:br>
            <a:endParaRPr kumimoji="0" lang="en-GB" sz="1400" b="0" i="0" u="none" strike="noStrike" kern="0" cap="none" spc="0" normalizeH="0" baseline="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Sodium Hyaluronate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2499400"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Form: White powder or granules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pH of use: 6.0-7.5</a:t>
              </a:r>
            </a:p>
          </p:txBody>
        </p:sp>
        <p:sp>
          <p:nvSpPr>
            <p:cNvPr id="56" name="Rectangle 55">
              <a:extLst>
                <a:ext uri="{FF2B5EF4-FFF2-40B4-BE49-F238E27FC236}">
                  <a16:creationId xmlns:a16="http://schemas.microsoft.com/office/drawing/2014/main" id="{EF81DD97-D580-7802-40CA-0374840235E7}"/>
                </a:ext>
              </a:extLst>
            </p:cNvPr>
            <p:cNvSpPr/>
            <p:nvPr/>
          </p:nvSpPr>
          <p:spPr>
            <a:xfrm>
              <a:off x="5179986"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Use level: 0.01  - 1.00%</a:t>
              </a:r>
              <a:b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b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Solubility: Slowly but completely water soluble</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2226" y="5017247"/>
            <a:ext cx="968202" cy="720000"/>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30177" y="4958365"/>
            <a:ext cx="961009" cy="721957"/>
          </a:xfrm>
          <a:prstGeom prst="rect">
            <a:avLst/>
          </a:prstGeom>
          <a:ln>
            <a:noFill/>
          </a:ln>
          <a:effectLst/>
        </p:spPr>
      </p:pic>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a:ln>
                <a:noFill/>
              </a:ln>
              <a:solidFill>
                <a:prstClr val="black"/>
              </a:solidFill>
              <a:effectLst/>
              <a:uLnTx/>
              <a:uFillTx/>
              <a:latin typeface="DM Sans"/>
              <a:ea typeface="+mn-ea"/>
              <a:cs typeface="+mn-cs"/>
            </a:endParaRPr>
          </a:p>
        </p:txBody>
      </p:sp>
      <p:pic>
        <p:nvPicPr>
          <p:cNvPr id="4" name="Picture 3" descr="A picture containing drawing, food, people, parked&#10;&#10;Description automatically generated">
            <a:extLst>
              <a:ext uri="{FF2B5EF4-FFF2-40B4-BE49-F238E27FC236}">
                <a16:creationId xmlns:a16="http://schemas.microsoft.com/office/drawing/2014/main" id="{02F3F352-666E-21CC-B818-D5EA99E010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48843" y="5009173"/>
            <a:ext cx="588144" cy="698645"/>
          </a:xfrm>
          <a:prstGeom prst="rect">
            <a:avLst/>
          </a:prstGeom>
        </p:spPr>
      </p:pic>
      <p:pic>
        <p:nvPicPr>
          <p:cNvPr id="12" name="Graphic 11">
            <a:extLst>
              <a:ext uri="{FF2B5EF4-FFF2-40B4-BE49-F238E27FC236}">
                <a16:creationId xmlns:a16="http://schemas.microsoft.com/office/drawing/2014/main" id="{9663D8AD-1CA5-8D17-651C-857522E58C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1569" y="4923940"/>
            <a:ext cx="1042107" cy="792000"/>
          </a:xfrm>
          <a:prstGeom prst="rect">
            <a:avLst/>
          </a:prstGeom>
        </p:spPr>
      </p:pic>
      <p:pic>
        <p:nvPicPr>
          <p:cNvPr id="14" name="Picture 13" descr="Logo&#10;&#10;Description automatically generated">
            <a:extLst>
              <a:ext uri="{FF2B5EF4-FFF2-40B4-BE49-F238E27FC236}">
                <a16:creationId xmlns:a16="http://schemas.microsoft.com/office/drawing/2014/main" id="{6B3C81E8-8590-B18A-54BE-A5F6AC3797B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50560" y="4906684"/>
            <a:ext cx="683362" cy="792000"/>
          </a:xfrm>
          <a:prstGeom prst="rect">
            <a:avLst/>
          </a:prstGeom>
        </p:spPr>
      </p:pic>
      <p:sp>
        <p:nvSpPr>
          <p:cNvPr id="16" name="Rectangle 15">
            <a:extLst>
              <a:ext uri="{FF2B5EF4-FFF2-40B4-BE49-F238E27FC236}">
                <a16:creationId xmlns:a16="http://schemas.microsoft.com/office/drawing/2014/main" id="{CFE2766E-BE87-62B6-311F-101395A88A62}"/>
              </a:ext>
            </a:extLst>
          </p:cNvPr>
          <p:cNvSpPr/>
          <p:nvPr/>
        </p:nvSpPr>
        <p:spPr>
          <a:xfrm>
            <a:off x="6358446" y="5079522"/>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DM Sans"/>
                <a:ea typeface="+mn-ea"/>
                <a:cs typeface="+mn-cs"/>
              </a:rPr>
              <a:t>Raw material verified by ECOCERT GREENLIFE, conform to the COSMOS Standard</a:t>
            </a:r>
          </a:p>
        </p:txBody>
      </p:sp>
    </p:spTree>
    <p:extLst>
      <p:ext uri="{BB962C8B-B14F-4D97-AF65-F5344CB8AC3E}">
        <p14:creationId xmlns:p14="http://schemas.microsoft.com/office/powerpoint/2010/main" val="2837037849"/>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1E075B-1FF8-9449-B48F-BF7341022D04}"/>
              </a:ext>
            </a:extLst>
          </p:cNvPr>
          <p:cNvSpPr>
            <a:spLocks noGrp="1"/>
          </p:cNvSpPr>
          <p:nvPr>
            <p:ph type="title"/>
          </p:nvPr>
        </p:nvSpPr>
        <p:spPr>
          <a:xfrm>
            <a:off x="302400" y="302404"/>
            <a:ext cx="11591925" cy="303211"/>
          </a:xfrm>
        </p:spPr>
        <p:txBody>
          <a:bodyPr/>
          <a:lstStyle/>
          <a:p>
            <a:r>
              <a:rPr lang="en-GB"/>
              <a:t>HYALURONIC ACID-BT</a:t>
            </a:r>
          </a:p>
        </p:txBody>
      </p:sp>
      <p:sp>
        <p:nvSpPr>
          <p:cNvPr id="3" name="Slide Number Placeholder 2">
            <a:extLst>
              <a:ext uri="{FF2B5EF4-FFF2-40B4-BE49-F238E27FC236}">
                <a16:creationId xmlns:a16="http://schemas.microsoft.com/office/drawing/2014/main" id="{8A4E1D41-A124-9447-8F96-57FFEC1202B5}"/>
              </a:ext>
            </a:extLst>
          </p:cNvPr>
          <p:cNvSpPr>
            <a:spLocks noGrp="1"/>
          </p:cNvSpPr>
          <p:nvPr>
            <p:ph type="sldNum" sz="quarter" idx="10"/>
          </p:nvPr>
        </p:nvSpPr>
        <p:spPr>
          <a:xfrm>
            <a:off x="302402" y="645081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8" name="Text Placeholder 37">
            <a:extLst>
              <a:ext uri="{FF2B5EF4-FFF2-40B4-BE49-F238E27FC236}">
                <a16:creationId xmlns:a16="http://schemas.microsoft.com/office/drawing/2014/main" id="{E87B3D94-C653-D45F-D6CF-CF8F114F0184}"/>
              </a:ext>
            </a:extLst>
          </p:cNvPr>
          <p:cNvSpPr>
            <a:spLocks noGrp="1"/>
          </p:cNvSpPr>
          <p:nvPr>
            <p:ph type="body" idx="11"/>
          </p:nvPr>
        </p:nvSpPr>
        <p:spPr>
          <a:xfrm>
            <a:off x="302400" y="558996"/>
            <a:ext cx="11587200" cy="287455"/>
          </a:xfrm>
        </p:spPr>
        <p:txBody>
          <a:bodyPr/>
          <a:lstStyle/>
          <a:p>
            <a:r>
              <a:rPr lang="en-GB"/>
              <a:t>Specific quality </a:t>
            </a:r>
            <a:r>
              <a:rPr lang="nb-NO"/>
              <a:t>for easier handling</a:t>
            </a:r>
          </a:p>
        </p:txBody>
      </p:sp>
      <p:pic>
        <p:nvPicPr>
          <p:cNvPr id="11" name="Picture 2">
            <a:extLst>
              <a:ext uri="{FF2B5EF4-FFF2-40B4-BE49-F238E27FC236}">
                <a16:creationId xmlns:a16="http://schemas.microsoft.com/office/drawing/2014/main" id="{EE09599E-9928-4955-BACB-1E6B11BD7B26}"/>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02400" y="1997363"/>
            <a:ext cx="2507009" cy="2523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a:extLst>
              <a:ext uri="{FF2B5EF4-FFF2-40B4-BE49-F238E27FC236}">
                <a16:creationId xmlns:a16="http://schemas.microsoft.com/office/drawing/2014/main" id="{35092551-5895-4089-861C-A956E8DF01EA}"/>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02400" y="4478365"/>
            <a:ext cx="2529197" cy="529794"/>
          </a:xfrm>
          <a:prstGeom prst="roundRect">
            <a:avLst>
              <a:gd name="adj" fmla="val 8594"/>
            </a:avLst>
          </a:prstGeom>
          <a:solidFill>
            <a:srgbClr val="FFFFFF">
              <a:shade val="85000"/>
            </a:srgbClr>
          </a:solidFill>
          <a:ln w="9525">
            <a:noFill/>
            <a:miter lim="800000"/>
            <a:headEnd/>
            <a:tailEnd/>
          </a:ln>
          <a:effectLst>
            <a:outerShdw dist="35921" dir="2700000" algn="ctr" rotWithShape="0">
              <a:schemeClr val="bg2"/>
            </a:outerShdw>
          </a:effectLst>
        </p:spPr>
      </p:pic>
      <p:sp>
        <p:nvSpPr>
          <p:cNvPr id="17" name="Rectangle 3">
            <a:extLst>
              <a:ext uri="{FF2B5EF4-FFF2-40B4-BE49-F238E27FC236}">
                <a16:creationId xmlns:a16="http://schemas.microsoft.com/office/drawing/2014/main" id="{41ED408A-C3A4-4D9D-B4B8-060E1DA15C73}"/>
              </a:ext>
            </a:extLst>
          </p:cNvPr>
          <p:cNvSpPr>
            <a:spLocks noChangeArrowheads="1"/>
          </p:cNvSpPr>
          <p:nvPr/>
        </p:nvSpPr>
        <p:spPr bwMode="auto">
          <a:xfrm>
            <a:off x="302400" y="1410389"/>
            <a:ext cx="3842893"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5" rIns="91428"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Average Market Product</a:t>
            </a:r>
          </a:p>
        </p:txBody>
      </p:sp>
      <p:grpSp>
        <p:nvGrpSpPr>
          <p:cNvPr id="18" name="Group 17">
            <a:extLst>
              <a:ext uri="{FF2B5EF4-FFF2-40B4-BE49-F238E27FC236}">
                <a16:creationId xmlns:a16="http://schemas.microsoft.com/office/drawing/2014/main" id="{543508D4-7897-4CAA-A5AD-ED19A91DBDC3}"/>
              </a:ext>
            </a:extLst>
          </p:cNvPr>
          <p:cNvGrpSpPr/>
          <p:nvPr/>
        </p:nvGrpSpPr>
        <p:grpSpPr>
          <a:xfrm>
            <a:off x="4976428" y="1992591"/>
            <a:ext cx="2507007" cy="3050239"/>
            <a:chOff x="4663287" y="2032400"/>
            <a:chExt cx="2462481" cy="2996065"/>
          </a:xfrm>
        </p:grpSpPr>
        <p:pic>
          <p:nvPicPr>
            <p:cNvPr id="19" name="Picture 2">
              <a:extLst>
                <a:ext uri="{FF2B5EF4-FFF2-40B4-BE49-F238E27FC236}">
                  <a16:creationId xmlns:a16="http://schemas.microsoft.com/office/drawing/2014/main" id="{61E866D6-637A-4821-B3ED-0288D7191808}"/>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663287" y="4512647"/>
              <a:ext cx="2462481" cy="515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a:extLst>
                <a:ext uri="{FF2B5EF4-FFF2-40B4-BE49-F238E27FC236}">
                  <a16:creationId xmlns:a16="http://schemas.microsoft.com/office/drawing/2014/main" id="{B88402F1-0CE7-4F40-A9AA-F78AA0CF6337}"/>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3069" t="1628" r="3368" b="3447"/>
            <a:stretch/>
          </p:blipFill>
          <p:spPr bwMode="auto">
            <a:xfrm>
              <a:off x="4685495" y="2032400"/>
              <a:ext cx="2418067" cy="24834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Rectangle 3">
            <a:extLst>
              <a:ext uri="{FF2B5EF4-FFF2-40B4-BE49-F238E27FC236}">
                <a16:creationId xmlns:a16="http://schemas.microsoft.com/office/drawing/2014/main" id="{79742D49-803A-496D-BFE2-C0B236E2F390}"/>
              </a:ext>
            </a:extLst>
          </p:cNvPr>
          <p:cNvSpPr>
            <a:spLocks noChangeArrowheads="1"/>
          </p:cNvSpPr>
          <p:nvPr/>
        </p:nvSpPr>
        <p:spPr bwMode="auto">
          <a:xfrm>
            <a:off x="4999038" y="1429251"/>
            <a:ext cx="4847487"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5" rIns="91428" bIns="45715">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HYALURONIC ACID-BT</a:t>
            </a:r>
          </a:p>
        </p:txBody>
      </p:sp>
      <p:sp>
        <p:nvSpPr>
          <p:cNvPr id="28" name="Rectangle 26">
            <a:extLst>
              <a:ext uri="{FF2B5EF4-FFF2-40B4-BE49-F238E27FC236}">
                <a16:creationId xmlns:a16="http://schemas.microsoft.com/office/drawing/2014/main" id="{DB28FF8D-BDBF-4188-9B45-3124C42D3B3F}"/>
              </a:ext>
            </a:extLst>
          </p:cNvPr>
          <p:cNvSpPr>
            <a:spLocks noChangeArrowheads="1"/>
          </p:cNvSpPr>
          <p:nvPr/>
        </p:nvSpPr>
        <p:spPr bwMode="auto">
          <a:xfrm>
            <a:off x="8509000" y="2420938"/>
            <a:ext cx="1770619" cy="1544718"/>
          </a:xfrm>
          <a:prstGeom prst="rect">
            <a:avLst/>
          </a:prstGeom>
          <a:solidFill>
            <a:schemeClr val="accent1"/>
          </a:solidFill>
          <a:ln>
            <a:noFill/>
          </a:ln>
        </p:spPr>
        <p:txBody>
          <a:bodyPr wrap="square" anchor="ctr">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Fine granule </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for easier handling </a:t>
            </a: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altLang="ja-JP" sz="18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and dissolution</a:t>
            </a:r>
          </a:p>
        </p:txBody>
      </p:sp>
      <p:sp>
        <p:nvSpPr>
          <p:cNvPr id="55" name="Rechteck 1">
            <a:extLst>
              <a:ext uri="{FF2B5EF4-FFF2-40B4-BE49-F238E27FC236}">
                <a16:creationId xmlns:a16="http://schemas.microsoft.com/office/drawing/2014/main" id="{97614DE2-A161-F549-170E-C95E5E6ED8EE}"/>
              </a:ext>
            </a:extLst>
          </p:cNvPr>
          <p:cNvSpPr>
            <a:spLocks noChangeArrowheads="1"/>
          </p:cNvSpPr>
          <p:nvPr/>
        </p:nvSpPr>
        <p:spPr bwMode="auto">
          <a:xfrm>
            <a:off x="4922828" y="5119799"/>
            <a:ext cx="1765020" cy="6309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48A2CF"/>
                </a:solidFill>
                <a:effectLst/>
                <a:uLnTx/>
                <a:uFillTx/>
                <a:latin typeface="DM Sans"/>
                <a:ea typeface="Fira Sans" panose="020B0503050000020004" pitchFamily="34" charset="0"/>
                <a:cs typeface="+mn-cs"/>
              </a:rPr>
              <a:t>+ Dust free</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48A2CF"/>
                </a:solidFill>
                <a:effectLst/>
                <a:uLnTx/>
                <a:uFillTx/>
                <a:latin typeface="DM Sans"/>
                <a:ea typeface="Fira Sans" panose="020B0503050000020004" pitchFamily="34" charset="0"/>
                <a:cs typeface="+mn-cs"/>
              </a:rPr>
              <a:t>+ Faster solubility</a:t>
            </a:r>
          </a:p>
        </p:txBody>
      </p:sp>
      <p:sp>
        <p:nvSpPr>
          <p:cNvPr id="57" name="Rechteck 1">
            <a:extLst>
              <a:ext uri="{FF2B5EF4-FFF2-40B4-BE49-F238E27FC236}">
                <a16:creationId xmlns:a16="http://schemas.microsoft.com/office/drawing/2014/main" id="{552B24D3-9EF0-C984-C45C-C5FEEE12956C}"/>
              </a:ext>
            </a:extLst>
          </p:cNvPr>
          <p:cNvSpPr>
            <a:spLocks noChangeArrowheads="1"/>
          </p:cNvSpPr>
          <p:nvPr/>
        </p:nvSpPr>
        <p:spPr bwMode="auto">
          <a:xfrm>
            <a:off x="302400" y="5119200"/>
            <a:ext cx="1876526" cy="6309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D34252"/>
                </a:solidFill>
                <a:effectLst/>
                <a:uLnTx/>
                <a:uFillTx/>
                <a:latin typeface="DM Sans"/>
                <a:ea typeface="Fira Sans" panose="020B0503050000020004" pitchFamily="34" charset="0"/>
                <a:cs typeface="+mn-cs"/>
              </a:rPr>
              <a:t>- Dust formation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D34252"/>
                </a:solidFill>
                <a:effectLst/>
                <a:uLnTx/>
                <a:uFillTx/>
                <a:latin typeface="DM Sans"/>
                <a:ea typeface="Fira Sans" panose="020B0503050000020004" pitchFamily="34" charset="0"/>
                <a:cs typeface="+mn-cs"/>
              </a:rPr>
              <a:t>- Slow solubility</a:t>
            </a:r>
          </a:p>
        </p:txBody>
      </p:sp>
    </p:spTree>
    <p:extLst>
      <p:ext uri="{BB962C8B-B14F-4D97-AF65-F5344CB8AC3E}">
        <p14:creationId xmlns:p14="http://schemas.microsoft.com/office/powerpoint/2010/main" val="4184430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HYASOL PF</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1824180"/>
            <a:chOff x="0" y="2286165"/>
            <a:chExt cx="11889600" cy="1824180"/>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315547"/>
              <a:ext cx="9467985"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 aqueous solution of high molecular (1.45-1.77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MDa</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HYALURONIC ACID-BT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Highly convenient and ready-to-use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99.1% natural origin (ISO 16128)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68807"/>
            <a:ext cx="11889600" cy="1324198"/>
            <a:chOff x="0" y="3972523"/>
            <a:chExt cx="11889600" cy="1324198"/>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7" y="3972523"/>
              <a:ext cx="9204412" cy="84069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Same benefits as HYALURONIC ACID-BT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22161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 Aqua, Phenoxyethanol</a:t>
              </a: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4102861" cy="572906"/>
            <a:chOff x="0" y="3331675"/>
            <a:chExt cx="14102861"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4728662"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Clear to slightly opalescent, colorless, viscous solution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4.0-10.0</a:t>
              </a:r>
            </a:p>
          </p:txBody>
        </p:sp>
        <p:sp>
          <p:nvSpPr>
            <p:cNvPr id="56" name="Rectangle 55">
              <a:extLst>
                <a:ext uri="{FF2B5EF4-FFF2-40B4-BE49-F238E27FC236}">
                  <a16:creationId xmlns:a16="http://schemas.microsoft.com/office/drawing/2014/main" id="{EF81DD97-D580-7802-40CA-0374840235E7}"/>
                </a:ext>
              </a:extLst>
            </p:cNvPr>
            <p:cNvSpPr/>
            <p:nvPr/>
          </p:nvSpPr>
          <p:spPr>
            <a:xfrm>
              <a:off x="7127168"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3–5%</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Phenoxyethanol</a:t>
              </a:r>
            </a:p>
          </p:txBody>
        </p:sp>
        <p:sp>
          <p:nvSpPr>
            <p:cNvPr id="64" name="Rectangle 63">
              <a:extLst>
                <a:ext uri="{FF2B5EF4-FFF2-40B4-BE49-F238E27FC236}">
                  <a16:creationId xmlns:a16="http://schemas.microsoft.com/office/drawing/2014/main" id="{7CAC7629-C57C-A116-71B5-1F92D4824BDC}"/>
                </a:ext>
              </a:extLst>
            </p:cNvPr>
            <p:cNvSpPr/>
            <p:nvPr/>
          </p:nvSpPr>
          <p:spPr>
            <a:xfrm>
              <a:off x="9611128"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ater</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2842" y="4940471"/>
            <a:ext cx="1065022" cy="792000"/>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889356" y="4923090"/>
            <a:ext cx="1054244" cy="792000"/>
          </a:xfrm>
          <a:prstGeom prst="rect">
            <a:avLst/>
          </a:prstGeom>
          <a:ln>
            <a:noFill/>
          </a:ln>
          <a:effectLst/>
        </p:spPr>
      </p:pic>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Graphic 10">
            <a:extLst>
              <a:ext uri="{FF2B5EF4-FFF2-40B4-BE49-F238E27FC236}">
                <a16:creationId xmlns:a16="http://schemas.microsoft.com/office/drawing/2014/main" id="{4C5C6514-3D77-40C5-5330-1784B2EC09D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79242" y="4936659"/>
            <a:ext cx="1042108" cy="792000"/>
          </a:xfrm>
          <a:prstGeom prst="rect">
            <a:avLst/>
          </a:prstGeom>
        </p:spPr>
      </p:pic>
    </p:spTree>
    <p:extLst>
      <p:ext uri="{BB962C8B-B14F-4D97-AF65-F5344CB8AC3E}">
        <p14:creationId xmlns:p14="http://schemas.microsoft.com/office/powerpoint/2010/main" val="2132650221"/>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close-up of a person's face&#10;&#10;AI-generated content may be incorrect.">
            <a:extLst>
              <a:ext uri="{FF2B5EF4-FFF2-40B4-BE49-F238E27FC236}">
                <a16:creationId xmlns:a16="http://schemas.microsoft.com/office/drawing/2014/main" id="{1885FD7C-6E47-A08B-F5BA-CCABD3B4E062}"/>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49D5D2D3-321D-4EA6-A83A-DC3679196A0D}"/>
              </a:ext>
            </a:extLst>
          </p:cNvPr>
          <p:cNvSpPr>
            <a:spLocks noGrp="1"/>
          </p:cNvSpPr>
          <p:nvPr>
            <p:ph type="title"/>
          </p:nvPr>
        </p:nvSpPr>
        <p:spPr/>
        <p:txBody>
          <a:bodyPr wrap="square"/>
          <a:lstStyle/>
          <a:p>
            <a:r>
              <a:rPr lang="en-US" sz="6000"/>
              <a:t>HYALURONIC ACID</a:t>
            </a:r>
          </a:p>
        </p:txBody>
      </p:sp>
      <p:pic>
        <p:nvPicPr>
          <p:cNvPr id="13" name="Picture Placeholder 12" descr="A close-up of a bubble&#10;&#10;AI-generated content may be incorrect.">
            <a:extLst>
              <a:ext uri="{FF2B5EF4-FFF2-40B4-BE49-F238E27FC236}">
                <a16:creationId xmlns:a16="http://schemas.microsoft.com/office/drawing/2014/main" id="{AD304896-1033-792C-9770-62EA2E7A52D6}"/>
              </a:ext>
            </a:extLst>
          </p:cNvPr>
          <p:cNvPicPr>
            <a:picLocks noGrp="1" noChangeAspect="1"/>
          </p:cNvPicPr>
          <p:nvPr>
            <p:ph type="pic" sz="quarter" idx="26"/>
          </p:nvPr>
        </p:nvPicPr>
        <p:blipFill>
          <a:blip r:embed="rId3" cstate="print">
            <a:extLst>
              <a:ext uri="{28A0092B-C50C-407E-A947-70E740481C1C}">
                <a14:useLocalDpi xmlns:a14="http://schemas.microsoft.com/office/drawing/2010/main"/>
              </a:ext>
            </a:extLst>
          </a:blip>
          <a:srcRect/>
          <a:stretch>
            <a:fillRect/>
          </a:stretch>
        </p:blipFill>
        <p:spPr/>
      </p:pic>
      <p:pic>
        <p:nvPicPr>
          <p:cNvPr id="15" name="Picture Placeholder 14" descr="A close up of bubbles&#10;&#10;AI-generated content may be incorrect.">
            <a:extLst>
              <a:ext uri="{FF2B5EF4-FFF2-40B4-BE49-F238E27FC236}">
                <a16:creationId xmlns:a16="http://schemas.microsoft.com/office/drawing/2014/main" id="{51B2D1D9-8235-538C-B271-B3DF62AC1EC9}"/>
              </a:ext>
            </a:extLst>
          </p:cNvPr>
          <p:cNvPicPr>
            <a:picLocks noGrp="1" noChangeAspect="1"/>
          </p:cNvPicPr>
          <p:nvPr>
            <p:ph type="pic" sz="quarter" idx="27"/>
          </p:nvPr>
        </p:nvPicPr>
        <p:blipFill>
          <a:blip r:embed="rId4" cstate="print">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68D4C1E9-3C8A-B09A-D2DA-6487C86FDA77}"/>
              </a:ext>
            </a:extLst>
          </p:cNvPr>
          <p:cNvSpPr>
            <a:spLocks noGrp="1"/>
          </p:cNvSpPr>
          <p:nvPr>
            <p:ph type="body" sz="quarter" idx="29"/>
          </p:nvPr>
        </p:nvSpPr>
        <p:spPr>
          <a:xfrm>
            <a:off x="329184" y="1243584"/>
            <a:ext cx="5577840" cy="786384"/>
          </a:xfrm>
        </p:spPr>
        <p:txBody>
          <a:bodyPr wrap="square"/>
          <a:lstStyle/>
          <a:p>
            <a:r>
              <a:rPr lang="en-US" sz="2500"/>
              <a:t>Reliable hydration performance
for scalable production</a:t>
            </a:r>
          </a:p>
        </p:txBody>
      </p:sp>
      <p:sp>
        <p:nvSpPr>
          <p:cNvPr id="7" name="Text Placeholder 6">
            <a:extLst>
              <a:ext uri="{FF2B5EF4-FFF2-40B4-BE49-F238E27FC236}">
                <a16:creationId xmlns:a16="http://schemas.microsoft.com/office/drawing/2014/main" id="{FFBE69F2-86B0-C7DB-807A-D3FD1337C63F}"/>
              </a:ext>
            </a:extLst>
          </p:cNvPr>
          <p:cNvSpPr>
            <a:spLocks noGrp="1"/>
          </p:cNvSpPr>
          <p:nvPr>
            <p:ph type="body" sz="quarter" idx="30"/>
          </p:nvPr>
        </p:nvSpPr>
        <p:spPr>
          <a:xfrm>
            <a:off x="329184" y="1993392"/>
            <a:ext cx="5577840" cy="384048"/>
          </a:xfrm>
        </p:spPr>
        <p:txBody>
          <a:bodyPr wrap="square"/>
          <a:lstStyle/>
          <a:p>
            <a:r>
              <a:rPr lang="en-US" sz="1700"/>
              <a:t>A volume and manufacturing-friendly MMW HA</a:t>
            </a:r>
          </a:p>
        </p:txBody>
      </p:sp>
      <p:sp>
        <p:nvSpPr>
          <p:cNvPr id="9" name="Oval 8">
            <a:extLst>
              <a:ext uri="{FF2B5EF4-FFF2-40B4-BE49-F238E27FC236}">
                <a16:creationId xmlns:a16="http://schemas.microsoft.com/office/drawing/2014/main" id="{3C9416BF-FCE7-AB43-9412-503CCC85D641}"/>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 name="Oval 9">
            <a:extLst>
              <a:ext uri="{FF2B5EF4-FFF2-40B4-BE49-F238E27FC236}">
                <a16:creationId xmlns:a16="http://schemas.microsoft.com/office/drawing/2014/main" id="{BFD48532-149E-0A8F-F846-07475BA73EAA}"/>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Oval 10">
            <a:extLst>
              <a:ext uri="{FF2B5EF4-FFF2-40B4-BE49-F238E27FC236}">
                <a16:creationId xmlns:a16="http://schemas.microsoft.com/office/drawing/2014/main" id="{9B2571B5-05C8-701C-78C5-DF72A8830BB2}"/>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8" name="Picture 17">
            <a:extLst>
              <a:ext uri="{FF2B5EF4-FFF2-40B4-BE49-F238E27FC236}">
                <a16:creationId xmlns:a16="http://schemas.microsoft.com/office/drawing/2014/main" id="{EC3F9F71-00D3-C5BC-9261-2A1FD48F9FF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E748F282-34BE-B62E-1A77-4E172C47080F}"/>
              </a:ext>
            </a:extLst>
          </p:cNvPr>
          <p:cNvSpPr txBox="1"/>
          <p:nvPr/>
        </p:nvSpPr>
        <p:spPr>
          <a:xfrm>
            <a:off x="11273371" y="44634"/>
            <a:ext cx="810212" cy="369332"/>
          </a:xfrm>
          <a:prstGeom prst="rect">
            <a:avLst/>
          </a:prstGeom>
          <a:solidFill>
            <a:srgbClr val="C3E6E1"/>
          </a:solidFill>
          <a:ln>
            <a:solidFill>
              <a:srgbClr val="084337"/>
            </a:solidFill>
          </a:ln>
        </p:spPr>
        <p:txBody>
          <a:bodyPr wrap="square">
            <a:spAutoFit/>
          </a:bodyPr>
          <a:lstStyle/>
          <a:p>
            <a:pPr algn="ctr"/>
            <a:r>
              <a:rPr lang="en-US" b="1">
                <a:solidFill>
                  <a:srgbClr val="084337"/>
                </a:solidFill>
                <a:latin typeface="DM Sans"/>
              </a:rPr>
              <a:t>NEW! </a:t>
            </a:r>
            <a:endParaRPr lang="en-US" sz="4000">
              <a:solidFill>
                <a:srgbClr val="084337"/>
              </a:solidFill>
            </a:endParaRPr>
          </a:p>
        </p:txBody>
      </p:sp>
      <p:sp>
        <p:nvSpPr>
          <p:cNvPr id="5" name="Text Placeholder 5">
            <a:extLst>
              <a:ext uri="{FF2B5EF4-FFF2-40B4-BE49-F238E27FC236}">
                <a16:creationId xmlns:a16="http://schemas.microsoft.com/office/drawing/2014/main" id="{3F31FFE5-B32C-2A8C-1E56-A0CF31F244C0}"/>
              </a:ext>
            </a:extLst>
          </p:cNvPr>
          <p:cNvSpPr txBox="1">
            <a:spLocks/>
          </p:cNvSpPr>
          <p:nvPr/>
        </p:nvSpPr>
        <p:spPr>
          <a:xfrm>
            <a:off x="5254388" y="1357309"/>
            <a:ext cx="2806228" cy="9001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0" kern="0" spc="0" baseline="0">
                <a:solidFill>
                  <a:schemeClr val="bg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8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8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8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6000">
                <a:latin typeface="+mj-lt"/>
              </a:rPr>
              <a:t>MMW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wrap="square"/>
          <a:lstStyle/>
          <a:p>
            <a:r>
              <a:rPr lang="en-US"/>
              <a:t>HYALURONIC ACID MMW</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1079217"/>
            <a:chOff x="0" y="2190069"/>
            <a:chExt cx="11889600" cy="1079217"/>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Pure, biotechnologically manufactured, medium - high molecular weight hyaluronic acid of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1.0–1.8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MDa</a:t>
              </a: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Derived from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GMO free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natural origin (ISO 16128)</a:t>
              </a:r>
              <a:endParaRPr kumimoji="0"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67" name="Rectangle 66">
            <a:extLst>
              <a:ext uri="{FF2B5EF4-FFF2-40B4-BE49-F238E27FC236}">
                <a16:creationId xmlns:a16="http://schemas.microsoft.com/office/drawing/2014/main" id="{7171883A-B39C-3CC0-7BB7-E00620DF26CE}"/>
              </a:ext>
            </a:extLst>
          </p:cNvPr>
          <p:cNvSpPr/>
          <p:nvPr/>
        </p:nvSpPr>
        <p:spPr>
          <a:xfrm>
            <a:off x="134685" y="3526557"/>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3" name="Rectangle 12">
            <a:extLst>
              <a:ext uri="{FF2B5EF4-FFF2-40B4-BE49-F238E27FC236}">
                <a16:creationId xmlns:a16="http://schemas.microsoft.com/office/drawing/2014/main" id="{E6D535CE-5DB7-1A50-4492-712D99B903A8}"/>
              </a:ext>
            </a:extLst>
          </p:cNvPr>
          <p:cNvSpPr/>
          <p:nvPr/>
        </p:nvSpPr>
        <p:spPr>
          <a:xfrm>
            <a:off x="141804" y="4899111"/>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GB"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a:t>
              </a: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0551" y="3337560"/>
              <a:ext cx="2839589"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White, pale-yellow powder
pH of use: 4.0-11.0</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285C4D98-28F4-23EF-2110-9F42E81303E9}"/>
              </a:ext>
            </a:extLst>
          </p:cNvPr>
          <p:cNvSpPr txBox="1"/>
          <p:nvPr/>
        </p:nvSpPr>
        <p:spPr>
          <a:xfrm>
            <a:off x="11273371" y="44634"/>
            <a:ext cx="810212" cy="369332"/>
          </a:xfrm>
          <a:prstGeom prst="rect">
            <a:avLst/>
          </a:prstGeom>
          <a:solidFill>
            <a:srgbClr val="C3E6E1"/>
          </a:solidFill>
          <a:ln>
            <a:solidFill>
              <a:srgbClr val="084337"/>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84337"/>
                </a:solidFill>
                <a:effectLst/>
                <a:uLnTx/>
                <a:uFillTx/>
                <a:latin typeface="DM Sans"/>
                <a:ea typeface="+mn-ea"/>
                <a:cs typeface="+mn-cs"/>
              </a:rPr>
              <a:t>NEW! </a:t>
            </a:r>
            <a:endParaRPr kumimoji="0" lang="en-US" sz="4000" b="0" i="0" u="none" strike="noStrike" kern="1200" cap="none" spc="0" normalizeH="0" baseline="0" noProof="0">
              <a:ln>
                <a:noFill/>
              </a:ln>
              <a:solidFill>
                <a:srgbClr val="084337"/>
              </a:solidFill>
              <a:effectLst/>
              <a:uLnTx/>
              <a:uFillTx/>
              <a:latin typeface="DM Sans"/>
              <a:ea typeface="+mn-ea"/>
              <a:cs typeface="+mn-cs"/>
            </a:endParaRPr>
          </a:p>
        </p:txBody>
      </p:sp>
      <p:sp>
        <p:nvSpPr>
          <p:cNvPr id="14" name="Rectangle 13">
            <a:extLst>
              <a:ext uri="{FF2B5EF4-FFF2-40B4-BE49-F238E27FC236}">
                <a16:creationId xmlns:a16="http://schemas.microsoft.com/office/drawing/2014/main" id="{756A867A-9975-1C79-281A-6C32DD243B28}"/>
              </a:ext>
            </a:extLst>
          </p:cNvPr>
          <p:cNvSpPr/>
          <p:nvPr/>
        </p:nvSpPr>
        <p:spPr>
          <a:xfrm>
            <a:off x="5314671" y="2864080"/>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16" name="Rectangle 15">
            <a:extLst>
              <a:ext uri="{FF2B5EF4-FFF2-40B4-BE49-F238E27FC236}">
                <a16:creationId xmlns:a16="http://schemas.microsoft.com/office/drawing/2014/main" id="{10A467AC-950B-1B05-7C43-FC3B4B137897}"/>
              </a:ext>
            </a:extLst>
          </p:cNvPr>
          <p:cNvSpPr/>
          <p:nvPr/>
        </p:nvSpPr>
        <p:spPr>
          <a:xfrm>
            <a:off x="7454999" y="2864080"/>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Slowly but completely water soluble</a:t>
            </a:r>
          </a:p>
        </p:txBody>
      </p:sp>
      <p:pic>
        <p:nvPicPr>
          <p:cNvPr id="18" name="Picture 17" descr="Logo&#10;&#10;Description automatically generated">
            <a:extLst>
              <a:ext uri="{FF2B5EF4-FFF2-40B4-BE49-F238E27FC236}">
                <a16:creationId xmlns:a16="http://schemas.microsoft.com/office/drawing/2014/main" id="{24E5E957-9334-087F-1251-09C2341B7A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32435" y="4995575"/>
            <a:ext cx="968202" cy="720000"/>
          </a:xfrm>
          <a:prstGeom prst="rect">
            <a:avLst/>
          </a:prstGeom>
        </p:spPr>
      </p:pic>
      <p:pic>
        <p:nvPicPr>
          <p:cNvPr id="20" name="Picture 19">
            <a:extLst>
              <a:ext uri="{FF2B5EF4-FFF2-40B4-BE49-F238E27FC236}">
                <a16:creationId xmlns:a16="http://schemas.microsoft.com/office/drawing/2014/main" id="{2814C209-09E8-3D7F-B0FE-719DF25753C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013504" y="4994597"/>
            <a:ext cx="961009" cy="721957"/>
          </a:xfrm>
          <a:prstGeom prst="rect">
            <a:avLst/>
          </a:prstGeom>
          <a:ln>
            <a:noFill/>
          </a:ln>
          <a:effectLst/>
        </p:spPr>
      </p:pic>
      <p:sp>
        <p:nvSpPr>
          <p:cNvPr id="30" name="TextBox 56">
            <a:extLst>
              <a:ext uri="{FF2B5EF4-FFF2-40B4-BE49-F238E27FC236}">
                <a16:creationId xmlns:a16="http://schemas.microsoft.com/office/drawing/2014/main" id="{E172C237-C436-A5F5-FA3C-854CC00DAB30}"/>
              </a:ext>
            </a:extLst>
          </p:cNvPr>
          <p:cNvSpPr txBox="1"/>
          <p:nvPr/>
        </p:nvSpPr>
        <p:spPr>
          <a:xfrm>
            <a:off x="2268903" y="3495735"/>
            <a:ext cx="9310072" cy="1556271"/>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Reliable standard hyaluronic acid hydration performance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Suitable for broad skin-care applications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a:t>
            </a:r>
            <a:r>
              <a:rPr kumimoji="0" lang="en-GB"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roduction</a:t>
            </a: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-friendly solution attractive for customers looking for larger commercial pack sizes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Generates less dust, supporting easier use during production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9" name="Picture 4">
            <a:extLst>
              <a:ext uri="{FF2B5EF4-FFF2-40B4-BE49-F238E27FC236}">
                <a16:creationId xmlns:a16="http://schemas.microsoft.com/office/drawing/2014/main" id="{B324B1E4-95F3-7D73-E1FA-B4AF7BA2EAB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016882" y="5004535"/>
            <a:ext cx="352323" cy="63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6" name="Group 185">
            <a:extLst>
              <a:ext uri="{FF2B5EF4-FFF2-40B4-BE49-F238E27FC236}">
                <a16:creationId xmlns:a16="http://schemas.microsoft.com/office/drawing/2014/main" id="{F5B01FF8-BE82-CC3E-7ADC-2E8F236B986F}"/>
              </a:ext>
            </a:extLst>
          </p:cNvPr>
          <p:cNvGrpSpPr/>
          <p:nvPr/>
        </p:nvGrpSpPr>
        <p:grpSpPr>
          <a:xfrm>
            <a:off x="2325403" y="4930109"/>
            <a:ext cx="1090787" cy="850932"/>
            <a:chOff x="2325403" y="4930109"/>
            <a:chExt cx="1090787" cy="850932"/>
          </a:xfrm>
        </p:grpSpPr>
        <p:grpSp>
          <p:nvGrpSpPr>
            <p:cNvPr id="106" name="Graphic 21">
              <a:extLst>
                <a:ext uri="{FF2B5EF4-FFF2-40B4-BE49-F238E27FC236}">
                  <a16:creationId xmlns:a16="http://schemas.microsoft.com/office/drawing/2014/main" id="{1C4768FD-3C4F-4DA7-5DC7-FB09211308A3}"/>
                </a:ext>
              </a:extLst>
            </p:cNvPr>
            <p:cNvGrpSpPr/>
            <p:nvPr/>
          </p:nvGrpSpPr>
          <p:grpSpPr>
            <a:xfrm>
              <a:off x="2325403" y="4930109"/>
              <a:ext cx="937500" cy="693236"/>
              <a:chOff x="2325403" y="4930109"/>
              <a:chExt cx="937500" cy="693236"/>
            </a:xfrm>
          </p:grpSpPr>
          <p:grpSp>
            <p:nvGrpSpPr>
              <p:cNvPr id="107" name="Graphic 21">
                <a:extLst>
                  <a:ext uri="{FF2B5EF4-FFF2-40B4-BE49-F238E27FC236}">
                    <a16:creationId xmlns:a16="http://schemas.microsoft.com/office/drawing/2014/main" id="{5C5C71D1-AE4D-67A3-2465-C4400E19B598}"/>
                  </a:ext>
                </a:extLst>
              </p:cNvPr>
              <p:cNvGrpSpPr/>
              <p:nvPr/>
            </p:nvGrpSpPr>
            <p:grpSpPr>
              <a:xfrm>
                <a:off x="2601312" y="4930109"/>
                <a:ext cx="661592" cy="693236"/>
                <a:chOff x="2601312" y="4930109"/>
                <a:chExt cx="661592" cy="693236"/>
              </a:xfrm>
              <a:solidFill>
                <a:srgbClr val="40B8A3"/>
              </a:solidFill>
            </p:grpSpPr>
            <p:grpSp>
              <p:nvGrpSpPr>
                <p:cNvPr id="108" name="Graphic 21">
                  <a:extLst>
                    <a:ext uri="{FF2B5EF4-FFF2-40B4-BE49-F238E27FC236}">
                      <a16:creationId xmlns:a16="http://schemas.microsoft.com/office/drawing/2014/main" id="{6DD29BD8-47A4-5355-C17E-858B7E3589BC}"/>
                    </a:ext>
                  </a:extLst>
                </p:cNvPr>
                <p:cNvGrpSpPr/>
                <p:nvPr/>
              </p:nvGrpSpPr>
              <p:grpSpPr>
                <a:xfrm>
                  <a:off x="2601312" y="5393700"/>
                  <a:ext cx="302241" cy="229645"/>
                  <a:chOff x="2601312" y="5393700"/>
                  <a:chExt cx="302241" cy="229645"/>
                </a:xfrm>
                <a:solidFill>
                  <a:srgbClr val="40B8A3"/>
                </a:solidFill>
              </p:grpSpPr>
              <p:sp>
                <p:nvSpPr>
                  <p:cNvPr id="109" name="Freeform: Shape 108">
                    <a:extLst>
                      <a:ext uri="{FF2B5EF4-FFF2-40B4-BE49-F238E27FC236}">
                        <a16:creationId xmlns:a16="http://schemas.microsoft.com/office/drawing/2014/main" id="{39C9FBD9-7D79-CC7F-5EFC-264B3F057656}"/>
                      </a:ext>
                    </a:extLst>
                  </p:cNvPr>
                  <p:cNvSpPr/>
                  <p:nvPr/>
                </p:nvSpPr>
                <p:spPr>
                  <a:xfrm>
                    <a:off x="2601312" y="5393700"/>
                    <a:ext cx="56044" cy="30492"/>
                  </a:xfrm>
                  <a:custGeom>
                    <a:avLst/>
                    <a:gdLst>
                      <a:gd name="csX0" fmla="*/ 53147 w 56044"/>
                      <a:gd name="csY0" fmla="*/ 0 h 30492"/>
                      <a:gd name="csX1" fmla="*/ 56045 w 56044"/>
                      <a:gd name="csY1" fmla="*/ 6378 h 30492"/>
                      <a:gd name="csX2" fmla="*/ 2897 w 56044"/>
                      <a:gd name="csY2" fmla="*/ 30492 h 30492"/>
                      <a:gd name="csX3" fmla="*/ 0 w 56044"/>
                      <a:gd name="csY3" fmla="*/ 24114 h 30492"/>
                      <a:gd name="csX4" fmla="*/ 53147 w 56044"/>
                      <a:gd name="csY4" fmla="*/ 0 h 30492"/>
                    </a:gdLst>
                    <a:ahLst/>
                    <a:cxnLst>
                      <a:cxn ang="0">
                        <a:pos x="csX0" y="csY0"/>
                      </a:cxn>
                      <a:cxn ang="0">
                        <a:pos x="csX1" y="csY1"/>
                      </a:cxn>
                      <a:cxn ang="0">
                        <a:pos x="csX2" y="csY2"/>
                      </a:cxn>
                      <a:cxn ang="0">
                        <a:pos x="csX3" y="csY3"/>
                      </a:cxn>
                      <a:cxn ang="0">
                        <a:pos x="csX4" y="csY4"/>
                      </a:cxn>
                    </a:cxnLst>
                    <a:rect l="l" t="t" r="r" b="b"/>
                    <a:pathLst>
                      <a:path w="56044" h="30492">
                        <a:moveTo>
                          <a:pt x="53147" y="0"/>
                        </a:moveTo>
                        <a:lnTo>
                          <a:pt x="56045" y="6378"/>
                        </a:lnTo>
                        <a:lnTo>
                          <a:pt x="2897" y="30492"/>
                        </a:lnTo>
                        <a:lnTo>
                          <a:pt x="0" y="24114"/>
                        </a:lnTo>
                        <a:lnTo>
                          <a:pt x="53147"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0" name="Freeform: Shape 109">
                    <a:extLst>
                      <a:ext uri="{FF2B5EF4-FFF2-40B4-BE49-F238E27FC236}">
                        <a16:creationId xmlns:a16="http://schemas.microsoft.com/office/drawing/2014/main" id="{0DD1FD54-3B55-2B12-C4AF-EFDC72DD5DBD}"/>
                      </a:ext>
                    </a:extLst>
                  </p:cNvPr>
                  <p:cNvSpPr/>
                  <p:nvPr/>
                </p:nvSpPr>
                <p:spPr>
                  <a:xfrm>
                    <a:off x="2617695" y="5416876"/>
                    <a:ext cx="58374" cy="52398"/>
                  </a:xfrm>
                  <a:custGeom>
                    <a:avLst/>
                    <a:gdLst>
                      <a:gd name="csX0" fmla="*/ 82 w 58374"/>
                      <a:gd name="csY0" fmla="*/ 31055 h 52398"/>
                      <a:gd name="csX1" fmla="*/ 1833 w 58374"/>
                      <a:gd name="csY1" fmla="*/ 21405 h 52398"/>
                      <a:gd name="csX2" fmla="*/ 8752 w 58374"/>
                      <a:gd name="csY2" fmla="*/ 14173 h 52398"/>
                      <a:gd name="csX3" fmla="*/ 12566 w 58374"/>
                      <a:gd name="csY3" fmla="*/ 20447 h 52398"/>
                      <a:gd name="csX4" fmla="*/ 8002 w 58374"/>
                      <a:gd name="csY4" fmla="*/ 25073 h 52398"/>
                      <a:gd name="csX5" fmla="*/ 6480 w 58374"/>
                      <a:gd name="csY5" fmla="*/ 31409 h 52398"/>
                      <a:gd name="csX6" fmla="*/ 8940 w 58374"/>
                      <a:gd name="csY6" fmla="*/ 38746 h 52398"/>
                      <a:gd name="csX7" fmla="*/ 16130 w 58374"/>
                      <a:gd name="csY7" fmla="*/ 45124 h 52398"/>
                      <a:gd name="csX8" fmla="*/ 23884 w 58374"/>
                      <a:gd name="csY8" fmla="*/ 44227 h 52398"/>
                      <a:gd name="csX9" fmla="*/ 27906 w 58374"/>
                      <a:gd name="csY9" fmla="*/ 40017 h 52398"/>
                      <a:gd name="csX10" fmla="*/ 28761 w 58374"/>
                      <a:gd name="csY10" fmla="*/ 34765 h 52398"/>
                      <a:gd name="csX11" fmla="*/ 27718 w 58374"/>
                      <a:gd name="csY11" fmla="*/ 28554 h 52398"/>
                      <a:gd name="csX12" fmla="*/ 26072 w 58374"/>
                      <a:gd name="csY12" fmla="*/ 21509 h 52398"/>
                      <a:gd name="csX13" fmla="*/ 25822 w 58374"/>
                      <a:gd name="csY13" fmla="*/ 9942 h 52398"/>
                      <a:gd name="csX14" fmla="*/ 31866 w 58374"/>
                      <a:gd name="csY14" fmla="*/ 2460 h 52398"/>
                      <a:gd name="csX15" fmla="*/ 40078 w 58374"/>
                      <a:gd name="csY15" fmla="*/ 0 h 52398"/>
                      <a:gd name="csX16" fmla="*/ 48227 w 58374"/>
                      <a:gd name="csY16" fmla="*/ 2501 h 52398"/>
                      <a:gd name="csX17" fmla="*/ 55063 w 58374"/>
                      <a:gd name="csY17" fmla="*/ 9817 h 52398"/>
                      <a:gd name="csX18" fmla="*/ 58315 w 58374"/>
                      <a:gd name="csY18" fmla="*/ 19196 h 52398"/>
                      <a:gd name="csX19" fmla="*/ 56731 w 58374"/>
                      <a:gd name="csY19" fmla="*/ 27679 h 52398"/>
                      <a:gd name="csX20" fmla="*/ 50832 w 58374"/>
                      <a:gd name="csY20" fmla="*/ 34036 h 52398"/>
                      <a:gd name="csX21" fmla="*/ 47018 w 58374"/>
                      <a:gd name="csY21" fmla="*/ 27762 h 52398"/>
                      <a:gd name="csX22" fmla="*/ 50457 w 58374"/>
                      <a:gd name="csY22" fmla="*/ 24198 h 52398"/>
                      <a:gd name="csX23" fmla="*/ 51812 w 58374"/>
                      <a:gd name="csY23" fmla="*/ 18946 h 52398"/>
                      <a:gd name="csX24" fmla="*/ 49790 w 58374"/>
                      <a:gd name="csY24" fmla="*/ 12714 h 52398"/>
                      <a:gd name="csX25" fmla="*/ 43684 w 58374"/>
                      <a:gd name="csY25" fmla="*/ 7295 h 52398"/>
                      <a:gd name="csX26" fmla="*/ 36180 w 58374"/>
                      <a:gd name="csY26" fmla="*/ 8296 h 52398"/>
                      <a:gd name="csX27" fmla="*/ 32366 w 58374"/>
                      <a:gd name="csY27" fmla="*/ 13110 h 52398"/>
                      <a:gd name="csX28" fmla="*/ 32637 w 58374"/>
                      <a:gd name="csY28" fmla="*/ 19925 h 52398"/>
                      <a:gd name="csX29" fmla="*/ 34701 w 58374"/>
                      <a:gd name="csY29" fmla="*/ 29013 h 52398"/>
                      <a:gd name="csX30" fmla="*/ 35597 w 58374"/>
                      <a:gd name="csY30" fmla="*/ 37245 h 52398"/>
                      <a:gd name="csX31" fmla="*/ 33888 w 58374"/>
                      <a:gd name="csY31" fmla="*/ 44373 h 52398"/>
                      <a:gd name="csX32" fmla="*/ 27948 w 58374"/>
                      <a:gd name="csY32" fmla="*/ 50167 h 52398"/>
                      <a:gd name="csX33" fmla="*/ 20090 w 58374"/>
                      <a:gd name="csY33" fmla="*/ 52397 h 52398"/>
                      <a:gd name="csX34" fmla="*/ 11524 w 58374"/>
                      <a:gd name="csY34" fmla="*/ 49938 h 52398"/>
                      <a:gd name="csX35" fmla="*/ 3833 w 58374"/>
                      <a:gd name="csY35" fmla="*/ 41768 h 52398"/>
                      <a:gd name="csX36" fmla="*/ 19 w 58374"/>
                      <a:gd name="csY36" fmla="*/ 31013 h 52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58374" h="52398">
                        <a:moveTo>
                          <a:pt x="82" y="31055"/>
                        </a:moveTo>
                        <a:cubicBezTo>
                          <a:pt x="-231" y="27533"/>
                          <a:pt x="353" y="24323"/>
                          <a:pt x="1833" y="21405"/>
                        </a:cubicBezTo>
                        <a:cubicBezTo>
                          <a:pt x="3312" y="18487"/>
                          <a:pt x="5626" y="16070"/>
                          <a:pt x="8752" y="14173"/>
                        </a:cubicBezTo>
                        <a:lnTo>
                          <a:pt x="12566" y="20447"/>
                        </a:lnTo>
                        <a:cubicBezTo>
                          <a:pt x="10628" y="21635"/>
                          <a:pt x="9106" y="23177"/>
                          <a:pt x="8002" y="25073"/>
                        </a:cubicBezTo>
                        <a:cubicBezTo>
                          <a:pt x="6918" y="26970"/>
                          <a:pt x="6397" y="29075"/>
                          <a:pt x="6480" y="31409"/>
                        </a:cubicBezTo>
                        <a:cubicBezTo>
                          <a:pt x="6564" y="33744"/>
                          <a:pt x="7377" y="36182"/>
                          <a:pt x="8940" y="38746"/>
                        </a:cubicBezTo>
                        <a:cubicBezTo>
                          <a:pt x="10982" y="42122"/>
                          <a:pt x="13379" y="44248"/>
                          <a:pt x="16130" y="45124"/>
                        </a:cubicBezTo>
                        <a:cubicBezTo>
                          <a:pt x="18861" y="45999"/>
                          <a:pt x="21445" y="45686"/>
                          <a:pt x="23884" y="44227"/>
                        </a:cubicBezTo>
                        <a:cubicBezTo>
                          <a:pt x="25884" y="43018"/>
                          <a:pt x="27218" y="41622"/>
                          <a:pt x="27906" y="40017"/>
                        </a:cubicBezTo>
                        <a:cubicBezTo>
                          <a:pt x="28594" y="38412"/>
                          <a:pt x="28886" y="36683"/>
                          <a:pt x="28761" y="34765"/>
                        </a:cubicBezTo>
                        <a:cubicBezTo>
                          <a:pt x="28636" y="32848"/>
                          <a:pt x="28302" y="30784"/>
                          <a:pt x="27718" y="28554"/>
                        </a:cubicBezTo>
                        <a:cubicBezTo>
                          <a:pt x="27156" y="26324"/>
                          <a:pt x="26593" y="23990"/>
                          <a:pt x="26072" y="21509"/>
                        </a:cubicBezTo>
                        <a:cubicBezTo>
                          <a:pt x="25072" y="16862"/>
                          <a:pt x="24988" y="13006"/>
                          <a:pt x="25822" y="9942"/>
                        </a:cubicBezTo>
                        <a:cubicBezTo>
                          <a:pt x="26676" y="6899"/>
                          <a:pt x="28677" y="4398"/>
                          <a:pt x="31866" y="2460"/>
                        </a:cubicBezTo>
                        <a:cubicBezTo>
                          <a:pt x="34492" y="792"/>
                          <a:pt x="37243" y="-20"/>
                          <a:pt x="40078" y="0"/>
                        </a:cubicBezTo>
                        <a:cubicBezTo>
                          <a:pt x="42933" y="21"/>
                          <a:pt x="45643" y="855"/>
                          <a:pt x="48227" y="2501"/>
                        </a:cubicBezTo>
                        <a:cubicBezTo>
                          <a:pt x="50812" y="4148"/>
                          <a:pt x="53104" y="6587"/>
                          <a:pt x="55063" y="9817"/>
                        </a:cubicBezTo>
                        <a:cubicBezTo>
                          <a:pt x="57002" y="13006"/>
                          <a:pt x="58085" y="16132"/>
                          <a:pt x="58315" y="19196"/>
                        </a:cubicBezTo>
                        <a:cubicBezTo>
                          <a:pt x="58565" y="22260"/>
                          <a:pt x="58023" y="25094"/>
                          <a:pt x="56731" y="27679"/>
                        </a:cubicBezTo>
                        <a:cubicBezTo>
                          <a:pt x="55439" y="30263"/>
                          <a:pt x="53479" y="32368"/>
                          <a:pt x="50832" y="34036"/>
                        </a:cubicBezTo>
                        <a:lnTo>
                          <a:pt x="47018" y="27762"/>
                        </a:lnTo>
                        <a:cubicBezTo>
                          <a:pt x="48394" y="26928"/>
                          <a:pt x="49540" y="25740"/>
                          <a:pt x="50457" y="24198"/>
                        </a:cubicBezTo>
                        <a:cubicBezTo>
                          <a:pt x="51374" y="22656"/>
                          <a:pt x="51833" y="20905"/>
                          <a:pt x="51812" y="18946"/>
                        </a:cubicBezTo>
                        <a:cubicBezTo>
                          <a:pt x="51791" y="16987"/>
                          <a:pt x="51103" y="14903"/>
                          <a:pt x="49790" y="12714"/>
                        </a:cubicBezTo>
                        <a:cubicBezTo>
                          <a:pt x="48185" y="9984"/>
                          <a:pt x="46164" y="8170"/>
                          <a:pt x="43684" y="7295"/>
                        </a:cubicBezTo>
                        <a:cubicBezTo>
                          <a:pt x="41203" y="6420"/>
                          <a:pt x="38702" y="6753"/>
                          <a:pt x="36180" y="8296"/>
                        </a:cubicBezTo>
                        <a:cubicBezTo>
                          <a:pt x="34034" y="9588"/>
                          <a:pt x="32762" y="11193"/>
                          <a:pt x="32366" y="13110"/>
                        </a:cubicBezTo>
                        <a:cubicBezTo>
                          <a:pt x="31970" y="15007"/>
                          <a:pt x="32054" y="17279"/>
                          <a:pt x="32637" y="19925"/>
                        </a:cubicBezTo>
                        <a:cubicBezTo>
                          <a:pt x="33221" y="22572"/>
                          <a:pt x="33909" y="25594"/>
                          <a:pt x="34701" y="29013"/>
                        </a:cubicBezTo>
                        <a:cubicBezTo>
                          <a:pt x="35284" y="31910"/>
                          <a:pt x="35597" y="34661"/>
                          <a:pt x="35597" y="37245"/>
                        </a:cubicBezTo>
                        <a:cubicBezTo>
                          <a:pt x="35597" y="39830"/>
                          <a:pt x="35034" y="42226"/>
                          <a:pt x="33888" y="44373"/>
                        </a:cubicBezTo>
                        <a:cubicBezTo>
                          <a:pt x="32741" y="46520"/>
                          <a:pt x="30761" y="48479"/>
                          <a:pt x="27948" y="50167"/>
                        </a:cubicBezTo>
                        <a:cubicBezTo>
                          <a:pt x="25572" y="51605"/>
                          <a:pt x="22946" y="52356"/>
                          <a:pt x="20090" y="52397"/>
                        </a:cubicBezTo>
                        <a:cubicBezTo>
                          <a:pt x="17235" y="52439"/>
                          <a:pt x="14379" y="51626"/>
                          <a:pt x="11524" y="49938"/>
                        </a:cubicBezTo>
                        <a:cubicBezTo>
                          <a:pt x="8669" y="48250"/>
                          <a:pt x="6126" y="45540"/>
                          <a:pt x="3833" y="41768"/>
                        </a:cubicBezTo>
                        <a:cubicBezTo>
                          <a:pt x="1603" y="38100"/>
                          <a:pt x="353" y="34515"/>
                          <a:pt x="19" y="31013"/>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1" name="Freeform: Shape 110">
                    <a:extLst>
                      <a:ext uri="{FF2B5EF4-FFF2-40B4-BE49-F238E27FC236}">
                        <a16:creationId xmlns:a16="http://schemas.microsoft.com/office/drawing/2014/main" id="{08D94E68-E78E-66B7-65F8-BD0D2D1D097A}"/>
                      </a:ext>
                    </a:extLst>
                  </p:cNvPr>
                  <p:cNvSpPr/>
                  <p:nvPr/>
                </p:nvSpPr>
                <p:spPr>
                  <a:xfrm>
                    <a:off x="2653563" y="5461533"/>
                    <a:ext cx="60462" cy="60199"/>
                  </a:xfrm>
                  <a:custGeom>
                    <a:avLst/>
                    <a:gdLst>
                      <a:gd name="csX0" fmla="*/ 583 w 60462"/>
                      <a:gd name="csY0" fmla="*/ 36690 h 60199"/>
                      <a:gd name="csX1" fmla="*/ 1646 w 60462"/>
                      <a:gd name="csY1" fmla="*/ 22080 h 60199"/>
                      <a:gd name="csX2" fmla="*/ 10858 w 60462"/>
                      <a:gd name="csY2" fmla="*/ 8783 h 60199"/>
                      <a:gd name="csX3" fmla="*/ 24927 w 60462"/>
                      <a:gd name="csY3" fmla="*/ 883 h 60199"/>
                      <a:gd name="csX4" fmla="*/ 39579 w 60462"/>
                      <a:gd name="csY4" fmla="*/ 1175 h 60199"/>
                      <a:gd name="csX5" fmla="*/ 52543 w 60462"/>
                      <a:gd name="csY5" fmla="*/ 9720 h 60199"/>
                      <a:gd name="csX6" fmla="*/ 59900 w 60462"/>
                      <a:gd name="csY6" fmla="*/ 23497 h 60199"/>
                      <a:gd name="csX7" fmla="*/ 58816 w 60462"/>
                      <a:gd name="csY7" fmla="*/ 38087 h 60199"/>
                      <a:gd name="csX8" fmla="*/ 49604 w 60462"/>
                      <a:gd name="csY8" fmla="*/ 51321 h 60199"/>
                      <a:gd name="csX9" fmla="*/ 35536 w 60462"/>
                      <a:gd name="csY9" fmla="*/ 59283 h 60199"/>
                      <a:gd name="csX10" fmla="*/ 20904 w 60462"/>
                      <a:gd name="csY10" fmla="*/ 59012 h 60199"/>
                      <a:gd name="csX11" fmla="*/ 7899 w 60462"/>
                      <a:gd name="csY11" fmla="*/ 50383 h 60199"/>
                      <a:gd name="csX12" fmla="*/ 562 w 60462"/>
                      <a:gd name="csY12" fmla="*/ 36711 h 60199"/>
                      <a:gd name="csX13" fmla="*/ 22217 w 60462"/>
                      <a:gd name="csY13" fmla="*/ 52634 h 60199"/>
                      <a:gd name="csX14" fmla="*/ 33430 w 60462"/>
                      <a:gd name="csY14" fmla="*/ 52676 h 60199"/>
                      <a:gd name="csX15" fmla="*/ 44769 w 60462"/>
                      <a:gd name="csY15" fmla="*/ 46007 h 60199"/>
                      <a:gd name="csX16" fmla="*/ 52438 w 60462"/>
                      <a:gd name="csY16" fmla="*/ 35356 h 60199"/>
                      <a:gd name="csX17" fmla="*/ 53397 w 60462"/>
                      <a:gd name="csY17" fmla="*/ 24206 h 60199"/>
                      <a:gd name="csX18" fmla="*/ 47916 w 60462"/>
                      <a:gd name="csY18" fmla="*/ 13910 h 60199"/>
                      <a:gd name="csX19" fmla="*/ 38182 w 60462"/>
                      <a:gd name="csY19" fmla="*/ 7490 h 60199"/>
                      <a:gd name="csX20" fmla="*/ 27011 w 60462"/>
                      <a:gd name="csY20" fmla="*/ 7407 h 60199"/>
                      <a:gd name="csX21" fmla="*/ 15694 w 60462"/>
                      <a:gd name="csY21" fmla="*/ 14056 h 60199"/>
                      <a:gd name="csX22" fmla="*/ 8003 w 60462"/>
                      <a:gd name="csY22" fmla="*/ 24727 h 60199"/>
                      <a:gd name="csX23" fmla="*/ 7003 w 60462"/>
                      <a:gd name="csY23" fmla="*/ 35898 h 60199"/>
                      <a:gd name="csX24" fmla="*/ 12484 w 60462"/>
                      <a:gd name="csY24" fmla="*/ 46194 h 60199"/>
                      <a:gd name="csX25" fmla="*/ 22217 w 60462"/>
                      <a:gd name="csY25" fmla="*/ 52613 h 60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0462" h="60199">
                        <a:moveTo>
                          <a:pt x="583" y="36690"/>
                        </a:moveTo>
                        <a:cubicBezTo>
                          <a:pt x="-459" y="31792"/>
                          <a:pt x="-105" y="26936"/>
                          <a:pt x="1646" y="22080"/>
                        </a:cubicBezTo>
                        <a:cubicBezTo>
                          <a:pt x="3376" y="17224"/>
                          <a:pt x="6461" y="12784"/>
                          <a:pt x="10858" y="8783"/>
                        </a:cubicBezTo>
                        <a:cubicBezTo>
                          <a:pt x="15256" y="4781"/>
                          <a:pt x="19946" y="2134"/>
                          <a:pt x="24927" y="883"/>
                        </a:cubicBezTo>
                        <a:cubicBezTo>
                          <a:pt x="29908" y="-388"/>
                          <a:pt x="34785" y="-284"/>
                          <a:pt x="39579" y="1175"/>
                        </a:cubicBezTo>
                        <a:cubicBezTo>
                          <a:pt x="44373" y="2634"/>
                          <a:pt x="48687" y="5489"/>
                          <a:pt x="52543" y="9720"/>
                        </a:cubicBezTo>
                        <a:cubicBezTo>
                          <a:pt x="56440" y="13993"/>
                          <a:pt x="58900" y="18578"/>
                          <a:pt x="59900" y="23497"/>
                        </a:cubicBezTo>
                        <a:cubicBezTo>
                          <a:pt x="60921" y="28395"/>
                          <a:pt x="60546" y="33272"/>
                          <a:pt x="58816" y="38087"/>
                        </a:cubicBezTo>
                        <a:cubicBezTo>
                          <a:pt x="57086" y="42901"/>
                          <a:pt x="54002" y="47320"/>
                          <a:pt x="49604" y="51321"/>
                        </a:cubicBezTo>
                        <a:cubicBezTo>
                          <a:pt x="45206" y="55323"/>
                          <a:pt x="40517" y="57991"/>
                          <a:pt x="35536" y="59283"/>
                        </a:cubicBezTo>
                        <a:cubicBezTo>
                          <a:pt x="30554" y="60596"/>
                          <a:pt x="25677" y="60492"/>
                          <a:pt x="20904" y="59012"/>
                        </a:cubicBezTo>
                        <a:cubicBezTo>
                          <a:pt x="16131" y="57532"/>
                          <a:pt x="11796" y="54656"/>
                          <a:pt x="7899" y="50383"/>
                        </a:cubicBezTo>
                        <a:cubicBezTo>
                          <a:pt x="4043" y="46152"/>
                          <a:pt x="1605" y="41588"/>
                          <a:pt x="562" y="36711"/>
                        </a:cubicBezTo>
                        <a:close/>
                        <a:moveTo>
                          <a:pt x="22217" y="52634"/>
                        </a:moveTo>
                        <a:cubicBezTo>
                          <a:pt x="25823" y="53739"/>
                          <a:pt x="29554" y="53760"/>
                          <a:pt x="33430" y="52676"/>
                        </a:cubicBezTo>
                        <a:cubicBezTo>
                          <a:pt x="37307" y="51592"/>
                          <a:pt x="41080" y="49362"/>
                          <a:pt x="44769" y="46007"/>
                        </a:cubicBezTo>
                        <a:cubicBezTo>
                          <a:pt x="48458" y="42630"/>
                          <a:pt x="51021" y="39087"/>
                          <a:pt x="52438" y="35356"/>
                        </a:cubicBezTo>
                        <a:cubicBezTo>
                          <a:pt x="53856" y="31625"/>
                          <a:pt x="54168" y="27916"/>
                          <a:pt x="53397" y="24206"/>
                        </a:cubicBezTo>
                        <a:cubicBezTo>
                          <a:pt x="52626" y="20517"/>
                          <a:pt x="50792" y="17078"/>
                          <a:pt x="47916" y="13910"/>
                        </a:cubicBezTo>
                        <a:cubicBezTo>
                          <a:pt x="45040" y="10742"/>
                          <a:pt x="41788" y="8616"/>
                          <a:pt x="38182" y="7490"/>
                        </a:cubicBezTo>
                        <a:cubicBezTo>
                          <a:pt x="34577" y="6386"/>
                          <a:pt x="30846" y="6344"/>
                          <a:pt x="27011" y="7407"/>
                        </a:cubicBezTo>
                        <a:cubicBezTo>
                          <a:pt x="23155" y="8470"/>
                          <a:pt x="19383" y="10679"/>
                          <a:pt x="15694" y="14056"/>
                        </a:cubicBezTo>
                        <a:cubicBezTo>
                          <a:pt x="12005" y="17432"/>
                          <a:pt x="9420" y="20996"/>
                          <a:pt x="8003" y="24727"/>
                        </a:cubicBezTo>
                        <a:cubicBezTo>
                          <a:pt x="6565" y="28478"/>
                          <a:pt x="6231" y="32209"/>
                          <a:pt x="7003" y="35898"/>
                        </a:cubicBezTo>
                        <a:cubicBezTo>
                          <a:pt x="7774" y="39587"/>
                          <a:pt x="9608" y="43026"/>
                          <a:pt x="12484" y="46194"/>
                        </a:cubicBezTo>
                        <a:cubicBezTo>
                          <a:pt x="15360" y="49362"/>
                          <a:pt x="18612" y="51488"/>
                          <a:pt x="22217" y="52613"/>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2" name="Freeform: Shape 111">
                    <a:extLst>
                      <a:ext uri="{FF2B5EF4-FFF2-40B4-BE49-F238E27FC236}">
                        <a16:creationId xmlns:a16="http://schemas.microsoft.com/office/drawing/2014/main" id="{9CFF809F-0A8A-C509-A8AF-A4365F526209}"/>
                      </a:ext>
                    </a:extLst>
                  </p:cNvPr>
                  <p:cNvSpPr/>
                  <p:nvPr/>
                </p:nvSpPr>
                <p:spPr>
                  <a:xfrm>
                    <a:off x="2701208" y="5500432"/>
                    <a:ext cx="42038" cy="51875"/>
                  </a:xfrm>
                  <a:custGeom>
                    <a:avLst/>
                    <a:gdLst>
                      <a:gd name="csX0" fmla="*/ 31597 w 42038"/>
                      <a:gd name="csY0" fmla="*/ 8045 h 51875"/>
                      <a:gd name="csX1" fmla="*/ 22947 w 42038"/>
                      <a:gd name="csY1" fmla="*/ 3772 h 51875"/>
                      <a:gd name="csX2" fmla="*/ 25969 w 42038"/>
                      <a:gd name="csY2" fmla="*/ 0 h 51875"/>
                      <a:gd name="csX3" fmla="*/ 38329 w 42038"/>
                      <a:gd name="csY3" fmla="*/ 3376 h 51875"/>
                      <a:gd name="csX4" fmla="*/ 42039 w 42038"/>
                      <a:gd name="csY4" fmla="*/ 6357 h 51875"/>
                      <a:gd name="csX5" fmla="*/ 5523 w 42038"/>
                      <a:gd name="csY5" fmla="*/ 51876 h 51875"/>
                      <a:gd name="csX6" fmla="*/ 0 w 42038"/>
                      <a:gd name="csY6" fmla="*/ 47437 h 51875"/>
                      <a:gd name="csX7" fmla="*/ 31597 w 42038"/>
                      <a:gd name="csY7" fmla="*/ 8024 h 5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038" h="51875">
                        <a:moveTo>
                          <a:pt x="31597" y="8045"/>
                        </a:moveTo>
                        <a:lnTo>
                          <a:pt x="22947" y="3772"/>
                        </a:lnTo>
                        <a:lnTo>
                          <a:pt x="25969" y="0"/>
                        </a:lnTo>
                        <a:lnTo>
                          <a:pt x="38329" y="3376"/>
                        </a:lnTo>
                        <a:lnTo>
                          <a:pt x="42039" y="6357"/>
                        </a:lnTo>
                        <a:lnTo>
                          <a:pt x="5523" y="51876"/>
                        </a:lnTo>
                        <a:lnTo>
                          <a:pt x="0" y="47437"/>
                        </a:lnTo>
                        <a:lnTo>
                          <a:pt x="31597" y="8024"/>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3" name="Freeform: Shape 112">
                    <a:extLst>
                      <a:ext uri="{FF2B5EF4-FFF2-40B4-BE49-F238E27FC236}">
                        <a16:creationId xmlns:a16="http://schemas.microsoft.com/office/drawing/2014/main" id="{310BECC6-CDAD-C5BE-BB45-77C96A92D1C5}"/>
                      </a:ext>
                    </a:extLst>
                  </p:cNvPr>
                  <p:cNvSpPr/>
                  <p:nvPr/>
                </p:nvSpPr>
                <p:spPr>
                  <a:xfrm>
                    <a:off x="2729970" y="5521793"/>
                    <a:ext cx="50901" cy="57862"/>
                  </a:xfrm>
                  <a:custGeom>
                    <a:avLst/>
                    <a:gdLst>
                      <a:gd name="csX0" fmla="*/ 2709 w 50901"/>
                      <a:gd name="csY0" fmla="*/ 47210 h 57862"/>
                      <a:gd name="csX1" fmla="*/ 21 w 50901"/>
                      <a:gd name="csY1" fmla="*/ 38164 h 57862"/>
                      <a:gd name="csX2" fmla="*/ 1334 w 50901"/>
                      <a:gd name="csY2" fmla="*/ 28515 h 57862"/>
                      <a:gd name="csX3" fmla="*/ 5502 w 50901"/>
                      <a:gd name="csY3" fmla="*/ 19198 h 57862"/>
                      <a:gd name="csX4" fmla="*/ 16507 w 50901"/>
                      <a:gd name="csY4" fmla="*/ 6026 h 57862"/>
                      <a:gd name="csX5" fmla="*/ 28991 w 50901"/>
                      <a:gd name="csY5" fmla="*/ 190 h 57862"/>
                      <a:gd name="csX6" fmla="*/ 41580 w 50901"/>
                      <a:gd name="csY6" fmla="*/ 2941 h 57862"/>
                      <a:gd name="csX7" fmla="*/ 48541 w 50901"/>
                      <a:gd name="csY7" fmla="*/ 9652 h 57862"/>
                      <a:gd name="csX8" fmla="*/ 50896 w 50901"/>
                      <a:gd name="csY8" fmla="*/ 17823 h 57862"/>
                      <a:gd name="csX9" fmla="*/ 49229 w 50901"/>
                      <a:gd name="csY9" fmla="*/ 26201 h 57862"/>
                      <a:gd name="csX10" fmla="*/ 43643 w 50901"/>
                      <a:gd name="csY10" fmla="*/ 22866 h 57862"/>
                      <a:gd name="csX11" fmla="*/ 43914 w 50901"/>
                      <a:gd name="csY11" fmla="*/ 14467 h 57862"/>
                      <a:gd name="csX12" fmla="*/ 38370 w 50901"/>
                      <a:gd name="csY12" fmla="*/ 8131 h 57862"/>
                      <a:gd name="csX13" fmla="*/ 25698 w 50901"/>
                      <a:gd name="csY13" fmla="*/ 7777 h 57862"/>
                      <a:gd name="csX14" fmla="*/ 11630 w 50901"/>
                      <a:gd name="csY14" fmla="*/ 21928 h 57862"/>
                      <a:gd name="csX15" fmla="*/ 20592 w 50901"/>
                      <a:gd name="csY15" fmla="*/ 19386 h 57862"/>
                      <a:gd name="csX16" fmla="*/ 31117 w 50901"/>
                      <a:gd name="csY16" fmla="*/ 22345 h 57862"/>
                      <a:gd name="csX17" fmla="*/ 37954 w 50901"/>
                      <a:gd name="csY17" fmla="*/ 29161 h 57862"/>
                      <a:gd name="csX18" fmla="*/ 40705 w 50901"/>
                      <a:gd name="csY18" fmla="*/ 38435 h 57862"/>
                      <a:gd name="csX19" fmla="*/ 37974 w 50901"/>
                      <a:gd name="csY19" fmla="*/ 48315 h 57862"/>
                      <a:gd name="csX20" fmla="*/ 31055 w 50901"/>
                      <a:gd name="csY20" fmla="*/ 55151 h 57862"/>
                      <a:gd name="csX21" fmla="*/ 21321 w 50901"/>
                      <a:gd name="csY21" fmla="*/ 57860 h 57862"/>
                      <a:gd name="csX22" fmla="*/ 10609 w 50901"/>
                      <a:gd name="csY22" fmla="*/ 54734 h 57862"/>
                      <a:gd name="csX23" fmla="*/ 2689 w 50901"/>
                      <a:gd name="csY23" fmla="*/ 47210 h 57862"/>
                      <a:gd name="csX24" fmla="*/ 20259 w 50901"/>
                      <a:gd name="csY24" fmla="*/ 51357 h 57862"/>
                      <a:gd name="csX25" fmla="*/ 26782 w 50901"/>
                      <a:gd name="csY25" fmla="*/ 49878 h 57862"/>
                      <a:gd name="csX26" fmla="*/ 31784 w 50901"/>
                      <a:gd name="csY26" fmla="*/ 44959 h 57862"/>
                      <a:gd name="csX27" fmla="*/ 33327 w 50901"/>
                      <a:gd name="csY27" fmla="*/ 34851 h 57862"/>
                      <a:gd name="csX28" fmla="*/ 26824 w 50901"/>
                      <a:gd name="csY28" fmla="*/ 26826 h 57862"/>
                      <a:gd name="csX29" fmla="*/ 19904 w 50901"/>
                      <a:gd name="csY29" fmla="*/ 24763 h 57862"/>
                      <a:gd name="csX30" fmla="*/ 13256 w 50901"/>
                      <a:gd name="csY30" fmla="*/ 26368 h 57862"/>
                      <a:gd name="csX31" fmla="*/ 8379 w 50901"/>
                      <a:gd name="csY31" fmla="*/ 31016 h 57862"/>
                      <a:gd name="csX32" fmla="*/ 6461 w 50901"/>
                      <a:gd name="csY32" fmla="*/ 37685 h 57862"/>
                      <a:gd name="csX33" fmla="*/ 8253 w 50901"/>
                      <a:gd name="csY33" fmla="*/ 44167 h 57862"/>
                      <a:gd name="csX34" fmla="*/ 13402 w 50901"/>
                      <a:gd name="csY34" fmla="*/ 49190 h 57862"/>
                      <a:gd name="csX35" fmla="*/ 20259 w 50901"/>
                      <a:gd name="csY35" fmla="*/ 51357 h 578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0901" h="57862">
                        <a:moveTo>
                          <a:pt x="2709" y="47210"/>
                        </a:moveTo>
                        <a:cubicBezTo>
                          <a:pt x="1042" y="44375"/>
                          <a:pt x="146" y="41353"/>
                          <a:pt x="21" y="38164"/>
                        </a:cubicBezTo>
                        <a:cubicBezTo>
                          <a:pt x="-104" y="34976"/>
                          <a:pt x="333" y="31766"/>
                          <a:pt x="1334" y="28515"/>
                        </a:cubicBezTo>
                        <a:cubicBezTo>
                          <a:pt x="2334" y="25263"/>
                          <a:pt x="3731" y="22158"/>
                          <a:pt x="5502" y="19198"/>
                        </a:cubicBezTo>
                        <a:cubicBezTo>
                          <a:pt x="8816" y="13675"/>
                          <a:pt x="12484" y="9277"/>
                          <a:pt x="16507" y="6026"/>
                        </a:cubicBezTo>
                        <a:cubicBezTo>
                          <a:pt x="20530" y="2775"/>
                          <a:pt x="24698" y="836"/>
                          <a:pt x="28991" y="190"/>
                        </a:cubicBezTo>
                        <a:cubicBezTo>
                          <a:pt x="33285" y="-435"/>
                          <a:pt x="37495" y="482"/>
                          <a:pt x="41580" y="2941"/>
                        </a:cubicBezTo>
                        <a:cubicBezTo>
                          <a:pt x="44727" y="4817"/>
                          <a:pt x="47041" y="7068"/>
                          <a:pt x="48541" y="9652"/>
                        </a:cubicBezTo>
                        <a:cubicBezTo>
                          <a:pt x="50042" y="12237"/>
                          <a:pt x="50813" y="14946"/>
                          <a:pt x="50896" y="17823"/>
                        </a:cubicBezTo>
                        <a:cubicBezTo>
                          <a:pt x="50959" y="20678"/>
                          <a:pt x="50417" y="23471"/>
                          <a:pt x="49229" y="26201"/>
                        </a:cubicBezTo>
                        <a:lnTo>
                          <a:pt x="43643" y="22866"/>
                        </a:lnTo>
                        <a:cubicBezTo>
                          <a:pt x="44748" y="19844"/>
                          <a:pt x="44831" y="17031"/>
                          <a:pt x="43914" y="14467"/>
                        </a:cubicBezTo>
                        <a:cubicBezTo>
                          <a:pt x="42997" y="11903"/>
                          <a:pt x="41142" y="9798"/>
                          <a:pt x="38370" y="8131"/>
                        </a:cubicBezTo>
                        <a:cubicBezTo>
                          <a:pt x="34598" y="5880"/>
                          <a:pt x="30388" y="5755"/>
                          <a:pt x="25698" y="7777"/>
                        </a:cubicBezTo>
                        <a:cubicBezTo>
                          <a:pt x="21030" y="9798"/>
                          <a:pt x="16319" y="14509"/>
                          <a:pt x="11630" y="21928"/>
                        </a:cubicBezTo>
                        <a:cubicBezTo>
                          <a:pt x="14110" y="20365"/>
                          <a:pt x="17111" y="19532"/>
                          <a:pt x="20592" y="19386"/>
                        </a:cubicBezTo>
                        <a:cubicBezTo>
                          <a:pt x="24073" y="19240"/>
                          <a:pt x="27595" y="20219"/>
                          <a:pt x="31117" y="22345"/>
                        </a:cubicBezTo>
                        <a:cubicBezTo>
                          <a:pt x="33973" y="24054"/>
                          <a:pt x="36265" y="26326"/>
                          <a:pt x="37954" y="29161"/>
                        </a:cubicBezTo>
                        <a:cubicBezTo>
                          <a:pt x="39663" y="31995"/>
                          <a:pt x="40580" y="35080"/>
                          <a:pt x="40705" y="38435"/>
                        </a:cubicBezTo>
                        <a:cubicBezTo>
                          <a:pt x="40830" y="41791"/>
                          <a:pt x="39934" y="45084"/>
                          <a:pt x="37974" y="48315"/>
                        </a:cubicBezTo>
                        <a:cubicBezTo>
                          <a:pt x="36286" y="51128"/>
                          <a:pt x="33973" y="53400"/>
                          <a:pt x="31055" y="55151"/>
                        </a:cubicBezTo>
                        <a:cubicBezTo>
                          <a:pt x="28137" y="56901"/>
                          <a:pt x="24886" y="57798"/>
                          <a:pt x="21321" y="57860"/>
                        </a:cubicBezTo>
                        <a:cubicBezTo>
                          <a:pt x="17758" y="57923"/>
                          <a:pt x="14173" y="56881"/>
                          <a:pt x="10609" y="54734"/>
                        </a:cubicBezTo>
                        <a:cubicBezTo>
                          <a:pt x="6982" y="52566"/>
                          <a:pt x="4335" y="50044"/>
                          <a:pt x="2689" y="47210"/>
                        </a:cubicBezTo>
                        <a:close/>
                        <a:moveTo>
                          <a:pt x="20259" y="51357"/>
                        </a:moveTo>
                        <a:cubicBezTo>
                          <a:pt x="22593" y="51462"/>
                          <a:pt x="24760" y="50961"/>
                          <a:pt x="26782" y="49878"/>
                        </a:cubicBezTo>
                        <a:cubicBezTo>
                          <a:pt x="28804" y="48794"/>
                          <a:pt x="30471" y="47147"/>
                          <a:pt x="31784" y="44959"/>
                        </a:cubicBezTo>
                        <a:cubicBezTo>
                          <a:pt x="33806" y="41582"/>
                          <a:pt x="34327" y="38206"/>
                          <a:pt x="33327" y="34851"/>
                        </a:cubicBezTo>
                        <a:cubicBezTo>
                          <a:pt x="32326" y="31495"/>
                          <a:pt x="30159" y="28827"/>
                          <a:pt x="26824" y="26826"/>
                        </a:cubicBezTo>
                        <a:cubicBezTo>
                          <a:pt x="24594" y="25492"/>
                          <a:pt x="22280" y="24805"/>
                          <a:pt x="19904" y="24763"/>
                        </a:cubicBezTo>
                        <a:cubicBezTo>
                          <a:pt x="17528" y="24721"/>
                          <a:pt x="15319" y="25263"/>
                          <a:pt x="13256" y="26368"/>
                        </a:cubicBezTo>
                        <a:cubicBezTo>
                          <a:pt x="11192" y="27472"/>
                          <a:pt x="9567" y="29015"/>
                          <a:pt x="8379" y="31016"/>
                        </a:cubicBezTo>
                        <a:cubicBezTo>
                          <a:pt x="7086" y="33162"/>
                          <a:pt x="6461" y="35392"/>
                          <a:pt x="6461" y="37685"/>
                        </a:cubicBezTo>
                        <a:cubicBezTo>
                          <a:pt x="6461" y="39999"/>
                          <a:pt x="7065" y="42145"/>
                          <a:pt x="8253" y="44167"/>
                        </a:cubicBezTo>
                        <a:cubicBezTo>
                          <a:pt x="9441" y="46189"/>
                          <a:pt x="11171" y="47856"/>
                          <a:pt x="13402" y="49190"/>
                        </a:cubicBezTo>
                        <a:cubicBezTo>
                          <a:pt x="15632" y="50524"/>
                          <a:pt x="17924" y="51253"/>
                          <a:pt x="20259" y="51357"/>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4" name="Freeform: Shape 113">
                    <a:extLst>
                      <a:ext uri="{FF2B5EF4-FFF2-40B4-BE49-F238E27FC236}">
                        <a16:creationId xmlns:a16="http://schemas.microsoft.com/office/drawing/2014/main" id="{502533B4-ED69-A961-4637-6A787F313022}"/>
                      </a:ext>
                    </a:extLst>
                  </p:cNvPr>
                  <p:cNvSpPr/>
                  <p:nvPr/>
                </p:nvSpPr>
                <p:spPr>
                  <a:xfrm>
                    <a:off x="2781659" y="5543575"/>
                    <a:ext cx="29449" cy="55544"/>
                  </a:xfrm>
                  <a:custGeom>
                    <a:avLst/>
                    <a:gdLst>
                      <a:gd name="csX0" fmla="*/ 19842 w 29449"/>
                      <a:gd name="csY0" fmla="*/ 6294 h 55544"/>
                      <a:gd name="csX1" fmla="*/ 10359 w 29449"/>
                      <a:gd name="csY1" fmla="*/ 4502 h 55544"/>
                      <a:gd name="csX2" fmla="*/ 12255 w 29449"/>
                      <a:gd name="csY2" fmla="*/ 63 h 55544"/>
                      <a:gd name="csX3" fmla="*/ 25073 w 29449"/>
                      <a:gd name="csY3" fmla="*/ 0 h 55544"/>
                      <a:gd name="csX4" fmla="*/ 29450 w 29449"/>
                      <a:gd name="csY4" fmla="*/ 1876 h 55544"/>
                      <a:gd name="csX5" fmla="*/ 6524 w 29449"/>
                      <a:gd name="csY5" fmla="*/ 55544 h 55544"/>
                      <a:gd name="csX6" fmla="*/ 0 w 29449"/>
                      <a:gd name="csY6" fmla="*/ 52751 h 55544"/>
                      <a:gd name="csX7" fmla="*/ 19842 w 29449"/>
                      <a:gd name="csY7" fmla="*/ 6294 h 555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449" h="55544">
                        <a:moveTo>
                          <a:pt x="19842" y="6294"/>
                        </a:moveTo>
                        <a:lnTo>
                          <a:pt x="10359" y="4502"/>
                        </a:lnTo>
                        <a:lnTo>
                          <a:pt x="12255" y="63"/>
                        </a:lnTo>
                        <a:lnTo>
                          <a:pt x="25073" y="0"/>
                        </a:lnTo>
                        <a:lnTo>
                          <a:pt x="29450" y="1876"/>
                        </a:lnTo>
                        <a:lnTo>
                          <a:pt x="6524" y="55544"/>
                        </a:lnTo>
                        <a:lnTo>
                          <a:pt x="0" y="52751"/>
                        </a:lnTo>
                        <a:lnTo>
                          <a:pt x="19842" y="6294"/>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5" name="Freeform: Shape 114">
                    <a:extLst>
                      <a:ext uri="{FF2B5EF4-FFF2-40B4-BE49-F238E27FC236}">
                        <a16:creationId xmlns:a16="http://schemas.microsoft.com/office/drawing/2014/main" id="{AA65F4FC-8D3B-47E1-45D4-56E156B3F60C}"/>
                      </a:ext>
                    </a:extLst>
                  </p:cNvPr>
                  <p:cNvSpPr/>
                  <p:nvPr/>
                </p:nvSpPr>
                <p:spPr>
                  <a:xfrm>
                    <a:off x="2806232" y="5553421"/>
                    <a:ext cx="47424" cy="63310"/>
                  </a:xfrm>
                  <a:custGeom>
                    <a:avLst/>
                    <a:gdLst>
                      <a:gd name="csX0" fmla="*/ 1334 w 47424"/>
                      <a:gd name="csY0" fmla="*/ 48158 h 63310"/>
                      <a:gd name="csX1" fmla="*/ 14694 w 47424"/>
                      <a:gd name="csY1" fmla="*/ 42093 h 63310"/>
                      <a:gd name="csX2" fmla="*/ 26324 w 47424"/>
                      <a:gd name="csY2" fmla="*/ 35528 h 63310"/>
                      <a:gd name="csX3" fmla="*/ 35077 w 47424"/>
                      <a:gd name="csY3" fmla="*/ 28462 h 63310"/>
                      <a:gd name="csX4" fmla="*/ 39704 w 47424"/>
                      <a:gd name="csY4" fmla="*/ 20751 h 63310"/>
                      <a:gd name="csX5" fmla="*/ 40267 w 47424"/>
                      <a:gd name="csY5" fmla="*/ 14936 h 63310"/>
                      <a:gd name="csX6" fmla="*/ 38183 w 47424"/>
                      <a:gd name="csY6" fmla="*/ 9892 h 63310"/>
                      <a:gd name="csX7" fmla="*/ 32514 w 47424"/>
                      <a:gd name="csY7" fmla="*/ 6620 h 63310"/>
                      <a:gd name="csX8" fmla="*/ 25865 w 47424"/>
                      <a:gd name="csY8" fmla="*/ 6536 h 63310"/>
                      <a:gd name="csX9" fmla="*/ 20905 w 47424"/>
                      <a:gd name="csY9" fmla="*/ 9850 h 63310"/>
                      <a:gd name="csX10" fmla="*/ 18008 w 47424"/>
                      <a:gd name="csY10" fmla="*/ 15353 h 63310"/>
                      <a:gd name="csX11" fmla="*/ 11505 w 47424"/>
                      <a:gd name="csY11" fmla="*/ 13518 h 63310"/>
                      <a:gd name="csX12" fmla="*/ 16507 w 47424"/>
                      <a:gd name="csY12" fmla="*/ 4660 h 63310"/>
                      <a:gd name="csX13" fmla="*/ 24552 w 47424"/>
                      <a:gd name="csY13" fmla="*/ 388 h 63310"/>
                      <a:gd name="csX14" fmla="*/ 34202 w 47424"/>
                      <a:gd name="csY14" fmla="*/ 846 h 63310"/>
                      <a:gd name="csX15" fmla="*/ 45248 w 47424"/>
                      <a:gd name="csY15" fmla="*/ 8495 h 63310"/>
                      <a:gd name="csX16" fmla="*/ 46499 w 47424"/>
                      <a:gd name="csY16" fmla="*/ 22397 h 63310"/>
                      <a:gd name="csX17" fmla="*/ 41247 w 47424"/>
                      <a:gd name="csY17" fmla="*/ 31526 h 63310"/>
                      <a:gd name="csX18" fmla="*/ 32264 w 47424"/>
                      <a:gd name="csY18" fmla="*/ 39133 h 63310"/>
                      <a:gd name="csX19" fmla="*/ 21655 w 47424"/>
                      <a:gd name="csY19" fmla="*/ 45282 h 63310"/>
                      <a:gd name="csX20" fmla="*/ 11526 w 47424"/>
                      <a:gd name="csY20" fmla="*/ 50055 h 63310"/>
                      <a:gd name="csX21" fmla="*/ 38662 w 47424"/>
                      <a:gd name="csY21" fmla="*/ 57683 h 63310"/>
                      <a:gd name="csX22" fmla="*/ 37078 w 47424"/>
                      <a:gd name="csY22" fmla="*/ 63310 h 63310"/>
                      <a:gd name="csX23" fmla="*/ 0 w 47424"/>
                      <a:gd name="csY23" fmla="*/ 52889 h 63310"/>
                      <a:gd name="csX24" fmla="*/ 1334 w 47424"/>
                      <a:gd name="csY24" fmla="*/ 48158 h 633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7424" h="63310">
                        <a:moveTo>
                          <a:pt x="1334" y="48158"/>
                        </a:moveTo>
                        <a:cubicBezTo>
                          <a:pt x="5982" y="46240"/>
                          <a:pt x="10421" y="44198"/>
                          <a:pt x="14694" y="42093"/>
                        </a:cubicBezTo>
                        <a:cubicBezTo>
                          <a:pt x="18966" y="39967"/>
                          <a:pt x="22843" y="37779"/>
                          <a:pt x="26324" y="35528"/>
                        </a:cubicBezTo>
                        <a:cubicBezTo>
                          <a:pt x="29825" y="33277"/>
                          <a:pt x="32722" y="30921"/>
                          <a:pt x="35077" y="28462"/>
                        </a:cubicBezTo>
                        <a:cubicBezTo>
                          <a:pt x="37412" y="26003"/>
                          <a:pt x="38954" y="23439"/>
                          <a:pt x="39704" y="20751"/>
                        </a:cubicBezTo>
                        <a:cubicBezTo>
                          <a:pt x="40267" y="18771"/>
                          <a:pt x="40455" y="16832"/>
                          <a:pt x="40267" y="14936"/>
                        </a:cubicBezTo>
                        <a:cubicBezTo>
                          <a:pt x="40079" y="13039"/>
                          <a:pt x="39392" y="11351"/>
                          <a:pt x="38183" y="9892"/>
                        </a:cubicBezTo>
                        <a:cubicBezTo>
                          <a:pt x="36974" y="8433"/>
                          <a:pt x="35098" y="7328"/>
                          <a:pt x="32514" y="6620"/>
                        </a:cubicBezTo>
                        <a:cubicBezTo>
                          <a:pt x="30054" y="5932"/>
                          <a:pt x="27845" y="5890"/>
                          <a:pt x="25865" y="6536"/>
                        </a:cubicBezTo>
                        <a:cubicBezTo>
                          <a:pt x="23906" y="7162"/>
                          <a:pt x="22239" y="8266"/>
                          <a:pt x="20905" y="9850"/>
                        </a:cubicBezTo>
                        <a:cubicBezTo>
                          <a:pt x="19571" y="11434"/>
                          <a:pt x="18591" y="13268"/>
                          <a:pt x="18008" y="15353"/>
                        </a:cubicBezTo>
                        <a:lnTo>
                          <a:pt x="11505" y="13518"/>
                        </a:lnTo>
                        <a:cubicBezTo>
                          <a:pt x="12547" y="9829"/>
                          <a:pt x="14214" y="6870"/>
                          <a:pt x="16507" y="4660"/>
                        </a:cubicBezTo>
                        <a:cubicBezTo>
                          <a:pt x="18800" y="2451"/>
                          <a:pt x="21488" y="1013"/>
                          <a:pt x="24552" y="388"/>
                        </a:cubicBezTo>
                        <a:cubicBezTo>
                          <a:pt x="27616" y="-258"/>
                          <a:pt x="30846" y="-92"/>
                          <a:pt x="34202" y="846"/>
                        </a:cubicBezTo>
                        <a:cubicBezTo>
                          <a:pt x="39183" y="2243"/>
                          <a:pt x="42872" y="4806"/>
                          <a:pt x="45248" y="8495"/>
                        </a:cubicBezTo>
                        <a:cubicBezTo>
                          <a:pt x="47645" y="12205"/>
                          <a:pt x="48062" y="16832"/>
                          <a:pt x="46499" y="22397"/>
                        </a:cubicBezTo>
                        <a:cubicBezTo>
                          <a:pt x="45561" y="25711"/>
                          <a:pt x="43810" y="28754"/>
                          <a:pt x="41247" y="31526"/>
                        </a:cubicBezTo>
                        <a:cubicBezTo>
                          <a:pt x="38683" y="34298"/>
                          <a:pt x="35682" y="36841"/>
                          <a:pt x="32264" y="39133"/>
                        </a:cubicBezTo>
                        <a:cubicBezTo>
                          <a:pt x="28846" y="41426"/>
                          <a:pt x="25302" y="43489"/>
                          <a:pt x="21655" y="45282"/>
                        </a:cubicBezTo>
                        <a:cubicBezTo>
                          <a:pt x="18008" y="47074"/>
                          <a:pt x="14631" y="48679"/>
                          <a:pt x="11526" y="50055"/>
                        </a:cubicBezTo>
                        <a:lnTo>
                          <a:pt x="38662" y="57683"/>
                        </a:lnTo>
                        <a:lnTo>
                          <a:pt x="37078" y="63310"/>
                        </a:lnTo>
                        <a:lnTo>
                          <a:pt x="0" y="52889"/>
                        </a:lnTo>
                        <a:lnTo>
                          <a:pt x="1334" y="48158"/>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6" name="Freeform: Shape 115">
                    <a:extLst>
                      <a:ext uri="{FF2B5EF4-FFF2-40B4-BE49-F238E27FC236}">
                        <a16:creationId xmlns:a16="http://schemas.microsoft.com/office/drawing/2014/main" id="{B4AC6579-2E95-A09E-2C6F-20BF528099F7}"/>
                      </a:ext>
                    </a:extLst>
                  </p:cNvPr>
                  <p:cNvSpPr/>
                  <p:nvPr/>
                </p:nvSpPr>
                <p:spPr>
                  <a:xfrm>
                    <a:off x="2861736" y="5563014"/>
                    <a:ext cx="41817" cy="60330"/>
                  </a:xfrm>
                  <a:custGeom>
                    <a:avLst/>
                    <a:gdLst>
                      <a:gd name="csX0" fmla="*/ 8294 w 41817"/>
                      <a:gd name="csY0" fmla="*/ 56948 h 60330"/>
                      <a:gd name="csX1" fmla="*/ 1770 w 41817"/>
                      <a:gd name="csY1" fmla="*/ 50278 h 60330"/>
                      <a:gd name="csX2" fmla="*/ 103 w 41817"/>
                      <a:gd name="csY2" fmla="*/ 41253 h 60330"/>
                      <a:gd name="csX3" fmla="*/ 4250 w 41817"/>
                      <a:gd name="csY3" fmla="*/ 32062 h 60330"/>
                      <a:gd name="csX4" fmla="*/ 13108 w 41817"/>
                      <a:gd name="csY4" fmla="*/ 27331 h 60330"/>
                      <a:gd name="csX5" fmla="*/ 6355 w 41817"/>
                      <a:gd name="csY5" fmla="*/ 21474 h 60330"/>
                      <a:gd name="csX6" fmla="*/ 4605 w 41817"/>
                      <a:gd name="csY6" fmla="*/ 13575 h 60330"/>
                      <a:gd name="csX7" fmla="*/ 7689 w 41817"/>
                      <a:gd name="csY7" fmla="*/ 6072 h 60330"/>
                      <a:gd name="csX8" fmla="*/ 14671 w 41817"/>
                      <a:gd name="csY8" fmla="*/ 1174 h 60330"/>
                      <a:gd name="csX9" fmla="*/ 24842 w 41817"/>
                      <a:gd name="csY9" fmla="*/ 174 h 60330"/>
                      <a:gd name="csX10" fmla="*/ 34555 w 41817"/>
                      <a:gd name="csY10" fmla="*/ 3321 h 60330"/>
                      <a:gd name="csX11" fmla="*/ 40328 w 41817"/>
                      <a:gd name="csY11" fmla="*/ 9615 h 60330"/>
                      <a:gd name="csX12" fmla="*/ 41725 w 41817"/>
                      <a:gd name="csY12" fmla="*/ 17598 h 60330"/>
                      <a:gd name="csX13" fmla="*/ 38327 w 41817"/>
                      <a:gd name="csY13" fmla="*/ 24892 h 60330"/>
                      <a:gd name="csX14" fmla="*/ 30470 w 41817"/>
                      <a:gd name="csY14" fmla="*/ 29207 h 60330"/>
                      <a:gd name="csX15" fmla="*/ 38098 w 41817"/>
                      <a:gd name="csY15" fmla="*/ 35730 h 60330"/>
                      <a:gd name="csX16" fmla="*/ 40161 w 41817"/>
                      <a:gd name="csY16" fmla="*/ 45589 h 60330"/>
                      <a:gd name="csX17" fmla="*/ 36597 w 41817"/>
                      <a:gd name="csY17" fmla="*/ 54051 h 60330"/>
                      <a:gd name="csX18" fmla="*/ 28782 w 41817"/>
                      <a:gd name="csY18" fmla="*/ 59157 h 60330"/>
                      <a:gd name="csX19" fmla="*/ 18277 w 41817"/>
                      <a:gd name="csY19" fmla="*/ 60157 h 60330"/>
                      <a:gd name="csX20" fmla="*/ 8231 w 41817"/>
                      <a:gd name="csY20" fmla="*/ 56927 h 60330"/>
                      <a:gd name="csX21" fmla="*/ 29157 w 41817"/>
                      <a:gd name="csY21" fmla="*/ 52070 h 60330"/>
                      <a:gd name="csX22" fmla="*/ 33304 w 41817"/>
                      <a:gd name="csY22" fmla="*/ 44421 h 60330"/>
                      <a:gd name="csX23" fmla="*/ 30657 w 41817"/>
                      <a:gd name="csY23" fmla="*/ 35501 h 60330"/>
                      <a:gd name="csX24" fmla="*/ 21445 w 41817"/>
                      <a:gd name="csY24" fmla="*/ 31562 h 60330"/>
                      <a:gd name="csX25" fmla="*/ 11608 w 41817"/>
                      <a:gd name="csY25" fmla="*/ 33438 h 60330"/>
                      <a:gd name="csX26" fmla="*/ 7127 w 41817"/>
                      <a:gd name="csY26" fmla="*/ 41587 h 60330"/>
                      <a:gd name="csX27" fmla="*/ 9523 w 41817"/>
                      <a:gd name="csY27" fmla="*/ 49945 h 60330"/>
                      <a:gd name="csX28" fmla="*/ 19007 w 41817"/>
                      <a:gd name="csY28" fmla="*/ 54030 h 60330"/>
                      <a:gd name="csX29" fmla="*/ 29157 w 41817"/>
                      <a:gd name="csY29" fmla="*/ 52070 h 60330"/>
                      <a:gd name="csX30" fmla="*/ 30782 w 41817"/>
                      <a:gd name="csY30" fmla="*/ 23996 h 60330"/>
                      <a:gd name="csX31" fmla="*/ 34659 w 41817"/>
                      <a:gd name="csY31" fmla="*/ 17243 h 60330"/>
                      <a:gd name="csX32" fmla="*/ 32387 w 41817"/>
                      <a:gd name="csY32" fmla="*/ 9532 h 60330"/>
                      <a:gd name="csX33" fmla="*/ 24196 w 41817"/>
                      <a:gd name="csY33" fmla="*/ 6135 h 60330"/>
                      <a:gd name="csX34" fmla="*/ 15505 w 41817"/>
                      <a:gd name="csY34" fmla="*/ 7698 h 60330"/>
                      <a:gd name="csX35" fmla="*/ 11670 w 41817"/>
                      <a:gd name="csY35" fmla="*/ 14742 h 60330"/>
                      <a:gd name="csX36" fmla="*/ 13963 w 41817"/>
                      <a:gd name="csY36" fmla="*/ 22162 h 60330"/>
                      <a:gd name="csX37" fmla="*/ 22050 w 41817"/>
                      <a:gd name="csY37" fmla="*/ 25768 h 60330"/>
                      <a:gd name="csX38" fmla="*/ 30762 w 41817"/>
                      <a:gd name="csY38" fmla="*/ 23996 h 60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41817" h="60330">
                        <a:moveTo>
                          <a:pt x="8294" y="56948"/>
                        </a:moveTo>
                        <a:cubicBezTo>
                          <a:pt x="5418" y="55218"/>
                          <a:pt x="3229" y="52988"/>
                          <a:pt x="1770" y="50278"/>
                        </a:cubicBezTo>
                        <a:cubicBezTo>
                          <a:pt x="311" y="47569"/>
                          <a:pt x="-252" y="44567"/>
                          <a:pt x="103" y="41253"/>
                        </a:cubicBezTo>
                        <a:cubicBezTo>
                          <a:pt x="478" y="37710"/>
                          <a:pt x="1874" y="34647"/>
                          <a:pt x="4250" y="32062"/>
                        </a:cubicBezTo>
                        <a:cubicBezTo>
                          <a:pt x="6626" y="29478"/>
                          <a:pt x="9586" y="27894"/>
                          <a:pt x="13108" y="27331"/>
                        </a:cubicBezTo>
                        <a:cubicBezTo>
                          <a:pt x="10065" y="25935"/>
                          <a:pt x="7835" y="23996"/>
                          <a:pt x="6355" y="21474"/>
                        </a:cubicBezTo>
                        <a:cubicBezTo>
                          <a:pt x="4896" y="18973"/>
                          <a:pt x="4313" y="16326"/>
                          <a:pt x="4605" y="13575"/>
                        </a:cubicBezTo>
                        <a:cubicBezTo>
                          <a:pt x="4917" y="10761"/>
                          <a:pt x="5939" y="8260"/>
                          <a:pt x="7689" y="6072"/>
                        </a:cubicBezTo>
                        <a:cubicBezTo>
                          <a:pt x="9440" y="3884"/>
                          <a:pt x="11774" y="2258"/>
                          <a:pt x="14671" y="1174"/>
                        </a:cubicBezTo>
                        <a:cubicBezTo>
                          <a:pt x="17589" y="90"/>
                          <a:pt x="20966" y="-243"/>
                          <a:pt x="24842" y="174"/>
                        </a:cubicBezTo>
                        <a:cubicBezTo>
                          <a:pt x="28719" y="591"/>
                          <a:pt x="31950" y="1653"/>
                          <a:pt x="34555" y="3321"/>
                        </a:cubicBezTo>
                        <a:cubicBezTo>
                          <a:pt x="37160" y="5009"/>
                          <a:pt x="39098" y="7093"/>
                          <a:pt x="40328" y="9615"/>
                        </a:cubicBezTo>
                        <a:cubicBezTo>
                          <a:pt x="41558" y="12116"/>
                          <a:pt x="42037" y="14784"/>
                          <a:pt x="41725" y="17598"/>
                        </a:cubicBezTo>
                        <a:cubicBezTo>
                          <a:pt x="41433" y="20307"/>
                          <a:pt x="40307" y="22746"/>
                          <a:pt x="38327" y="24892"/>
                        </a:cubicBezTo>
                        <a:cubicBezTo>
                          <a:pt x="36368" y="27060"/>
                          <a:pt x="33742" y="28498"/>
                          <a:pt x="30470" y="29207"/>
                        </a:cubicBezTo>
                        <a:cubicBezTo>
                          <a:pt x="33784" y="30520"/>
                          <a:pt x="36347" y="32687"/>
                          <a:pt x="38098" y="35730"/>
                        </a:cubicBezTo>
                        <a:cubicBezTo>
                          <a:pt x="39870" y="38773"/>
                          <a:pt x="40557" y="42066"/>
                          <a:pt x="40161" y="45589"/>
                        </a:cubicBezTo>
                        <a:cubicBezTo>
                          <a:pt x="39807" y="48903"/>
                          <a:pt x="38619" y="51716"/>
                          <a:pt x="36597" y="54051"/>
                        </a:cubicBezTo>
                        <a:cubicBezTo>
                          <a:pt x="34576" y="56385"/>
                          <a:pt x="31991" y="58073"/>
                          <a:pt x="28782" y="59157"/>
                        </a:cubicBezTo>
                        <a:cubicBezTo>
                          <a:pt x="25593" y="60241"/>
                          <a:pt x="22091" y="60574"/>
                          <a:pt x="18277" y="60157"/>
                        </a:cubicBezTo>
                        <a:cubicBezTo>
                          <a:pt x="14463" y="59740"/>
                          <a:pt x="11107" y="58657"/>
                          <a:pt x="8231" y="56927"/>
                        </a:cubicBezTo>
                        <a:close/>
                        <a:moveTo>
                          <a:pt x="29157" y="52070"/>
                        </a:moveTo>
                        <a:cubicBezTo>
                          <a:pt x="31554" y="50299"/>
                          <a:pt x="32929" y="47735"/>
                          <a:pt x="33304" y="44421"/>
                        </a:cubicBezTo>
                        <a:cubicBezTo>
                          <a:pt x="33721" y="40670"/>
                          <a:pt x="32825" y="37689"/>
                          <a:pt x="30657" y="35501"/>
                        </a:cubicBezTo>
                        <a:cubicBezTo>
                          <a:pt x="28490" y="33313"/>
                          <a:pt x="25426" y="32000"/>
                          <a:pt x="21445" y="31562"/>
                        </a:cubicBezTo>
                        <a:cubicBezTo>
                          <a:pt x="17464" y="31124"/>
                          <a:pt x="14192" y="31749"/>
                          <a:pt x="11608" y="33438"/>
                        </a:cubicBezTo>
                        <a:cubicBezTo>
                          <a:pt x="9023" y="35105"/>
                          <a:pt x="7523" y="37835"/>
                          <a:pt x="7127" y="41587"/>
                        </a:cubicBezTo>
                        <a:cubicBezTo>
                          <a:pt x="6772" y="44901"/>
                          <a:pt x="7564" y="47694"/>
                          <a:pt x="9523" y="49945"/>
                        </a:cubicBezTo>
                        <a:cubicBezTo>
                          <a:pt x="11483" y="52196"/>
                          <a:pt x="14651" y="53571"/>
                          <a:pt x="19007" y="54030"/>
                        </a:cubicBezTo>
                        <a:cubicBezTo>
                          <a:pt x="23363" y="54488"/>
                          <a:pt x="26760" y="53842"/>
                          <a:pt x="29157" y="52070"/>
                        </a:cubicBezTo>
                        <a:close/>
                        <a:moveTo>
                          <a:pt x="30782" y="23996"/>
                        </a:moveTo>
                        <a:cubicBezTo>
                          <a:pt x="33054" y="22433"/>
                          <a:pt x="34346" y="20182"/>
                          <a:pt x="34659" y="17243"/>
                        </a:cubicBezTo>
                        <a:cubicBezTo>
                          <a:pt x="35013" y="13992"/>
                          <a:pt x="34263" y="11408"/>
                          <a:pt x="32387" y="9532"/>
                        </a:cubicBezTo>
                        <a:cubicBezTo>
                          <a:pt x="30532" y="7656"/>
                          <a:pt x="27802" y="6510"/>
                          <a:pt x="24196" y="6135"/>
                        </a:cubicBezTo>
                        <a:cubicBezTo>
                          <a:pt x="20611" y="5739"/>
                          <a:pt x="17714" y="6260"/>
                          <a:pt x="15505" y="7698"/>
                        </a:cubicBezTo>
                        <a:cubicBezTo>
                          <a:pt x="13317" y="9136"/>
                          <a:pt x="12025" y="11491"/>
                          <a:pt x="11670" y="14742"/>
                        </a:cubicBezTo>
                        <a:cubicBezTo>
                          <a:pt x="11358" y="17660"/>
                          <a:pt x="12108" y="20140"/>
                          <a:pt x="13963" y="22162"/>
                        </a:cubicBezTo>
                        <a:cubicBezTo>
                          <a:pt x="15818" y="24184"/>
                          <a:pt x="18506" y="25372"/>
                          <a:pt x="22050" y="25768"/>
                        </a:cubicBezTo>
                        <a:cubicBezTo>
                          <a:pt x="25593" y="26143"/>
                          <a:pt x="28490" y="25559"/>
                          <a:pt x="30762" y="23996"/>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17" name="Graphic 21">
                  <a:extLst>
                    <a:ext uri="{FF2B5EF4-FFF2-40B4-BE49-F238E27FC236}">
                      <a16:creationId xmlns:a16="http://schemas.microsoft.com/office/drawing/2014/main" id="{450EA157-0521-6FB8-9C7C-332571A23CA1}"/>
                    </a:ext>
                  </a:extLst>
                </p:cNvPr>
                <p:cNvGrpSpPr/>
                <p:nvPr/>
              </p:nvGrpSpPr>
              <p:grpSpPr>
                <a:xfrm>
                  <a:off x="2674718" y="4930109"/>
                  <a:ext cx="588186" cy="691165"/>
                  <a:chOff x="2674718" y="4930109"/>
                  <a:chExt cx="588186" cy="691165"/>
                </a:xfrm>
                <a:solidFill>
                  <a:srgbClr val="40B8A3"/>
                </a:solidFill>
              </p:grpSpPr>
              <p:sp>
                <p:nvSpPr>
                  <p:cNvPr id="118" name="Freeform: Shape 117">
                    <a:extLst>
                      <a:ext uri="{FF2B5EF4-FFF2-40B4-BE49-F238E27FC236}">
                        <a16:creationId xmlns:a16="http://schemas.microsoft.com/office/drawing/2014/main" id="{522D920F-672C-73BC-1B27-689048AB405F}"/>
                      </a:ext>
                    </a:extLst>
                  </p:cNvPr>
                  <p:cNvSpPr/>
                  <p:nvPr/>
                </p:nvSpPr>
                <p:spPr>
                  <a:xfrm>
                    <a:off x="2674718" y="4996553"/>
                    <a:ext cx="74906" cy="76011"/>
                  </a:xfrm>
                  <a:custGeom>
                    <a:avLst/>
                    <a:gdLst>
                      <a:gd name="csX0" fmla="*/ 0 w 74906"/>
                      <a:gd name="csY0" fmla="*/ 31451 h 76011"/>
                      <a:gd name="csX1" fmla="*/ 8149 w 74906"/>
                      <a:gd name="csY1" fmla="*/ 24573 h 76011"/>
                      <a:gd name="csX2" fmla="*/ 55628 w 74906"/>
                      <a:gd name="csY2" fmla="*/ 38266 h 76011"/>
                      <a:gd name="csX3" fmla="*/ 29096 w 74906"/>
                      <a:gd name="csY3" fmla="*/ 6878 h 76011"/>
                      <a:gd name="csX4" fmla="*/ 37245 w 74906"/>
                      <a:gd name="csY4" fmla="*/ 0 h 76011"/>
                      <a:gd name="csX5" fmla="*/ 74907 w 74906"/>
                      <a:gd name="csY5" fmla="*/ 44560 h 76011"/>
                      <a:gd name="csX6" fmla="*/ 66757 w 74906"/>
                      <a:gd name="csY6" fmla="*/ 51438 h 76011"/>
                      <a:gd name="csX7" fmla="*/ 19342 w 74906"/>
                      <a:gd name="csY7" fmla="*/ 37808 h 76011"/>
                      <a:gd name="csX8" fmla="*/ 45811 w 74906"/>
                      <a:gd name="csY8" fmla="*/ 69133 h 76011"/>
                      <a:gd name="csX9" fmla="*/ 37662 w 74906"/>
                      <a:gd name="csY9" fmla="*/ 76011 h 76011"/>
                      <a:gd name="csX10" fmla="*/ 0 w 74906"/>
                      <a:gd name="csY10" fmla="*/ 31451 h 76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4906" h="76011">
                        <a:moveTo>
                          <a:pt x="0" y="31451"/>
                        </a:moveTo>
                        <a:lnTo>
                          <a:pt x="8149" y="24573"/>
                        </a:lnTo>
                        <a:lnTo>
                          <a:pt x="55628" y="38266"/>
                        </a:lnTo>
                        <a:lnTo>
                          <a:pt x="29096" y="6878"/>
                        </a:lnTo>
                        <a:lnTo>
                          <a:pt x="37245" y="0"/>
                        </a:lnTo>
                        <a:lnTo>
                          <a:pt x="74907" y="44560"/>
                        </a:lnTo>
                        <a:lnTo>
                          <a:pt x="66757" y="51438"/>
                        </a:lnTo>
                        <a:lnTo>
                          <a:pt x="19342" y="37808"/>
                        </a:lnTo>
                        <a:lnTo>
                          <a:pt x="45811" y="69133"/>
                        </a:lnTo>
                        <a:lnTo>
                          <a:pt x="37662" y="76011"/>
                        </a:lnTo>
                        <a:lnTo>
                          <a:pt x="0" y="31451"/>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9" name="Freeform: Shape 118">
                    <a:extLst>
                      <a:ext uri="{FF2B5EF4-FFF2-40B4-BE49-F238E27FC236}">
                        <a16:creationId xmlns:a16="http://schemas.microsoft.com/office/drawing/2014/main" id="{25741BEB-A396-94C9-9389-5809F9F24D34}"/>
                      </a:ext>
                    </a:extLst>
                  </p:cNvPr>
                  <p:cNvSpPr/>
                  <p:nvPr/>
                </p:nvSpPr>
                <p:spPr>
                  <a:xfrm>
                    <a:off x="2747332" y="4969063"/>
                    <a:ext cx="57024" cy="67215"/>
                  </a:xfrm>
                  <a:custGeom>
                    <a:avLst/>
                    <a:gdLst>
                      <a:gd name="csX0" fmla="*/ 0 w 57024"/>
                      <a:gd name="csY0" fmla="*/ 5690 h 67215"/>
                      <a:gd name="csX1" fmla="*/ 10567 w 57024"/>
                      <a:gd name="csY1" fmla="*/ 0 h 67215"/>
                      <a:gd name="csX2" fmla="*/ 57024 w 57024"/>
                      <a:gd name="csY2" fmla="*/ 41267 h 67215"/>
                      <a:gd name="csX3" fmla="*/ 47041 w 57024"/>
                      <a:gd name="csY3" fmla="*/ 46645 h 67215"/>
                      <a:gd name="csX4" fmla="*/ 36536 w 57024"/>
                      <a:gd name="csY4" fmla="*/ 36974 h 67215"/>
                      <a:gd name="csX5" fmla="*/ 16507 w 57024"/>
                      <a:gd name="csY5" fmla="*/ 47770 h 67215"/>
                      <a:gd name="csX6" fmla="*/ 18737 w 57024"/>
                      <a:gd name="csY6" fmla="*/ 61922 h 67215"/>
                      <a:gd name="csX7" fmla="*/ 8900 w 57024"/>
                      <a:gd name="csY7" fmla="*/ 67216 h 67215"/>
                      <a:gd name="csX8" fmla="*/ 21 w 57024"/>
                      <a:gd name="csY8" fmla="*/ 5711 h 67215"/>
                      <a:gd name="csX9" fmla="*/ 30013 w 57024"/>
                      <a:gd name="csY9" fmla="*/ 30992 h 67215"/>
                      <a:gd name="csX10" fmla="*/ 11026 w 57024"/>
                      <a:gd name="csY10" fmla="*/ 13672 h 67215"/>
                      <a:gd name="csX11" fmla="*/ 15111 w 57024"/>
                      <a:gd name="csY11" fmla="*/ 39016 h 67215"/>
                      <a:gd name="csX12" fmla="*/ 30013 w 57024"/>
                      <a:gd name="csY12" fmla="*/ 30992 h 67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7024" h="67215">
                        <a:moveTo>
                          <a:pt x="0" y="5690"/>
                        </a:moveTo>
                        <a:lnTo>
                          <a:pt x="10567" y="0"/>
                        </a:lnTo>
                        <a:lnTo>
                          <a:pt x="57024" y="41267"/>
                        </a:lnTo>
                        <a:lnTo>
                          <a:pt x="47041" y="46645"/>
                        </a:lnTo>
                        <a:lnTo>
                          <a:pt x="36536" y="36974"/>
                        </a:lnTo>
                        <a:lnTo>
                          <a:pt x="16507" y="47770"/>
                        </a:lnTo>
                        <a:lnTo>
                          <a:pt x="18737" y="61922"/>
                        </a:lnTo>
                        <a:lnTo>
                          <a:pt x="8900" y="67216"/>
                        </a:lnTo>
                        <a:lnTo>
                          <a:pt x="21" y="5711"/>
                        </a:lnTo>
                        <a:close/>
                        <a:moveTo>
                          <a:pt x="30013" y="30992"/>
                        </a:moveTo>
                        <a:lnTo>
                          <a:pt x="11026" y="13672"/>
                        </a:lnTo>
                        <a:lnTo>
                          <a:pt x="15111" y="39016"/>
                        </a:lnTo>
                        <a:lnTo>
                          <a:pt x="30013" y="30992"/>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0" name="Freeform: Shape 119">
                    <a:extLst>
                      <a:ext uri="{FF2B5EF4-FFF2-40B4-BE49-F238E27FC236}">
                        <a16:creationId xmlns:a16="http://schemas.microsoft.com/office/drawing/2014/main" id="{AF3F9C09-A598-1210-C6E8-978834E3561E}"/>
                      </a:ext>
                    </a:extLst>
                  </p:cNvPr>
                  <p:cNvSpPr/>
                  <p:nvPr/>
                </p:nvSpPr>
                <p:spPr>
                  <a:xfrm>
                    <a:off x="2785014" y="4941509"/>
                    <a:ext cx="45164" cy="64172"/>
                  </a:xfrm>
                  <a:custGeom>
                    <a:avLst/>
                    <a:gdLst>
                      <a:gd name="csX0" fmla="*/ 18862 w 45164"/>
                      <a:gd name="csY0" fmla="*/ 16986 h 64172"/>
                      <a:gd name="csX1" fmla="*/ 2730 w 45164"/>
                      <a:gd name="csY1" fmla="*/ 22405 h 64172"/>
                      <a:gd name="csX2" fmla="*/ 0 w 45164"/>
                      <a:gd name="csY2" fmla="*/ 14256 h 64172"/>
                      <a:gd name="csX3" fmla="*/ 42435 w 45164"/>
                      <a:gd name="csY3" fmla="*/ 0 h 64172"/>
                      <a:gd name="csX4" fmla="*/ 45165 w 45164"/>
                      <a:gd name="csY4" fmla="*/ 8149 h 64172"/>
                      <a:gd name="csX5" fmla="*/ 28971 w 45164"/>
                      <a:gd name="csY5" fmla="*/ 13589 h 64172"/>
                      <a:gd name="csX6" fmla="*/ 44831 w 45164"/>
                      <a:gd name="csY6" fmla="*/ 60776 h 64172"/>
                      <a:gd name="csX7" fmla="*/ 34723 w 45164"/>
                      <a:gd name="csY7" fmla="*/ 64173 h 64172"/>
                      <a:gd name="csX8" fmla="*/ 18862 w 45164"/>
                      <a:gd name="csY8" fmla="*/ 16986 h 64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164" h="64172">
                        <a:moveTo>
                          <a:pt x="18862" y="16986"/>
                        </a:moveTo>
                        <a:lnTo>
                          <a:pt x="2730" y="22405"/>
                        </a:lnTo>
                        <a:lnTo>
                          <a:pt x="0" y="14256"/>
                        </a:lnTo>
                        <a:lnTo>
                          <a:pt x="42435" y="0"/>
                        </a:lnTo>
                        <a:lnTo>
                          <a:pt x="45165" y="8149"/>
                        </a:lnTo>
                        <a:lnTo>
                          <a:pt x="28971" y="13589"/>
                        </a:lnTo>
                        <a:lnTo>
                          <a:pt x="44831" y="60776"/>
                        </a:lnTo>
                        <a:lnTo>
                          <a:pt x="34723" y="64173"/>
                        </a:lnTo>
                        <a:lnTo>
                          <a:pt x="18862" y="1698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1" name="Freeform: Shape 120">
                    <a:extLst>
                      <a:ext uri="{FF2B5EF4-FFF2-40B4-BE49-F238E27FC236}">
                        <a16:creationId xmlns:a16="http://schemas.microsoft.com/office/drawing/2014/main" id="{088194E0-21A2-B11A-F125-05C7E0C100F0}"/>
                      </a:ext>
                    </a:extLst>
                  </p:cNvPr>
                  <p:cNvSpPr/>
                  <p:nvPr/>
                </p:nvSpPr>
                <p:spPr>
                  <a:xfrm>
                    <a:off x="2846228" y="4930776"/>
                    <a:ext cx="50973" cy="62269"/>
                  </a:xfrm>
                  <a:custGeom>
                    <a:avLst/>
                    <a:gdLst>
                      <a:gd name="csX0" fmla="*/ 18883 w 50973"/>
                      <a:gd name="csY0" fmla="*/ 61047 h 62269"/>
                      <a:gd name="csX1" fmla="*/ 9692 w 50973"/>
                      <a:gd name="csY1" fmla="*/ 54523 h 62269"/>
                      <a:gd name="csX2" fmla="*/ 4898 w 50973"/>
                      <a:gd name="csY2" fmla="*/ 41976 h 62269"/>
                      <a:gd name="csX3" fmla="*/ 0 w 50973"/>
                      <a:gd name="csY3" fmla="*/ 6294 h 62269"/>
                      <a:gd name="csX4" fmla="*/ 10567 w 50973"/>
                      <a:gd name="csY4" fmla="*/ 4835 h 62269"/>
                      <a:gd name="csX5" fmla="*/ 15465 w 50973"/>
                      <a:gd name="csY5" fmla="*/ 40600 h 62269"/>
                      <a:gd name="csX6" fmla="*/ 20113 w 50973"/>
                      <a:gd name="csY6" fmla="*/ 50229 h 62269"/>
                      <a:gd name="csX7" fmla="*/ 29617 w 50973"/>
                      <a:gd name="csY7" fmla="*/ 52293 h 62269"/>
                      <a:gd name="csX8" fmla="*/ 38162 w 50973"/>
                      <a:gd name="csY8" fmla="*/ 47749 h 62269"/>
                      <a:gd name="csX9" fmla="*/ 40079 w 50973"/>
                      <a:gd name="csY9" fmla="*/ 37224 h 62269"/>
                      <a:gd name="csX10" fmla="*/ 35182 w 50973"/>
                      <a:gd name="csY10" fmla="*/ 1459 h 62269"/>
                      <a:gd name="csX11" fmla="*/ 45748 w 50973"/>
                      <a:gd name="csY11" fmla="*/ 0 h 62269"/>
                      <a:gd name="csX12" fmla="*/ 50646 w 50973"/>
                      <a:gd name="csY12" fmla="*/ 35682 h 62269"/>
                      <a:gd name="csX13" fmla="*/ 49292 w 50973"/>
                      <a:gd name="csY13" fmla="*/ 49083 h 62269"/>
                      <a:gd name="csX14" fmla="*/ 41955 w 50973"/>
                      <a:gd name="csY14" fmla="*/ 57879 h 62269"/>
                      <a:gd name="csX15" fmla="*/ 30700 w 50973"/>
                      <a:gd name="csY15" fmla="*/ 61984 h 62269"/>
                      <a:gd name="csX16" fmla="*/ 18883 w 50973"/>
                      <a:gd name="csY16" fmla="*/ 61047 h 62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0973" h="62269">
                        <a:moveTo>
                          <a:pt x="18883" y="61047"/>
                        </a:moveTo>
                        <a:cubicBezTo>
                          <a:pt x="15236" y="59838"/>
                          <a:pt x="12172" y="57670"/>
                          <a:pt x="9692" y="54523"/>
                        </a:cubicBezTo>
                        <a:cubicBezTo>
                          <a:pt x="7211" y="51376"/>
                          <a:pt x="5607" y="47207"/>
                          <a:pt x="4898" y="41976"/>
                        </a:cubicBezTo>
                        <a:lnTo>
                          <a:pt x="0" y="6294"/>
                        </a:lnTo>
                        <a:lnTo>
                          <a:pt x="10567" y="4835"/>
                        </a:lnTo>
                        <a:lnTo>
                          <a:pt x="15465" y="40600"/>
                        </a:lnTo>
                        <a:cubicBezTo>
                          <a:pt x="16090" y="45123"/>
                          <a:pt x="17632" y="48333"/>
                          <a:pt x="20113" y="50229"/>
                        </a:cubicBezTo>
                        <a:cubicBezTo>
                          <a:pt x="22593" y="52126"/>
                          <a:pt x="25761" y="52814"/>
                          <a:pt x="29617" y="52293"/>
                        </a:cubicBezTo>
                        <a:cubicBezTo>
                          <a:pt x="33410" y="51772"/>
                          <a:pt x="36265" y="50250"/>
                          <a:pt x="38162" y="47749"/>
                        </a:cubicBezTo>
                        <a:cubicBezTo>
                          <a:pt x="40059" y="45248"/>
                          <a:pt x="40705" y="41726"/>
                          <a:pt x="40079" y="37224"/>
                        </a:cubicBezTo>
                        <a:lnTo>
                          <a:pt x="35182" y="1459"/>
                        </a:lnTo>
                        <a:lnTo>
                          <a:pt x="45748" y="0"/>
                        </a:lnTo>
                        <a:lnTo>
                          <a:pt x="50646" y="35682"/>
                        </a:lnTo>
                        <a:cubicBezTo>
                          <a:pt x="51355" y="40913"/>
                          <a:pt x="50917" y="45373"/>
                          <a:pt x="49292" y="49083"/>
                        </a:cubicBezTo>
                        <a:cubicBezTo>
                          <a:pt x="47666" y="52793"/>
                          <a:pt x="45227" y="55711"/>
                          <a:pt x="41955" y="57879"/>
                        </a:cubicBezTo>
                        <a:cubicBezTo>
                          <a:pt x="38683" y="60046"/>
                          <a:pt x="34931" y="61401"/>
                          <a:pt x="30700" y="61984"/>
                        </a:cubicBezTo>
                        <a:cubicBezTo>
                          <a:pt x="26470" y="62568"/>
                          <a:pt x="22510" y="62255"/>
                          <a:pt x="18883" y="61047"/>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2" name="Freeform: Shape 121">
                    <a:extLst>
                      <a:ext uri="{FF2B5EF4-FFF2-40B4-BE49-F238E27FC236}">
                        <a16:creationId xmlns:a16="http://schemas.microsoft.com/office/drawing/2014/main" id="{F0BFFF7A-DD6B-3D13-7E95-14EA9FC1F38E}"/>
                      </a:ext>
                    </a:extLst>
                  </p:cNvPr>
                  <p:cNvSpPr/>
                  <p:nvPr/>
                </p:nvSpPr>
                <p:spPr>
                  <a:xfrm>
                    <a:off x="2911630" y="4930109"/>
                    <a:ext cx="44129" cy="60525"/>
                  </a:xfrm>
                  <a:custGeom>
                    <a:avLst/>
                    <a:gdLst>
                      <a:gd name="csX0" fmla="*/ 3085 w 44129"/>
                      <a:gd name="csY0" fmla="*/ 21 h 60525"/>
                      <a:gd name="csX1" fmla="*/ 24490 w 44129"/>
                      <a:gd name="csY1" fmla="*/ 1146 h 60525"/>
                      <a:gd name="csX2" fmla="*/ 35890 w 44129"/>
                      <a:gd name="csY2" fmla="*/ 4127 h 60525"/>
                      <a:gd name="csX3" fmla="*/ 42330 w 44129"/>
                      <a:gd name="csY3" fmla="*/ 10900 h 60525"/>
                      <a:gd name="csX4" fmla="*/ 44102 w 44129"/>
                      <a:gd name="csY4" fmla="*/ 19967 h 60525"/>
                      <a:gd name="csX5" fmla="*/ 40788 w 44129"/>
                      <a:gd name="csY5" fmla="*/ 29554 h 60525"/>
                      <a:gd name="csX6" fmla="*/ 31743 w 44129"/>
                      <a:gd name="csY6" fmla="*/ 35494 h 60525"/>
                      <a:gd name="csX7" fmla="*/ 42518 w 44129"/>
                      <a:gd name="csY7" fmla="*/ 60525 h 60525"/>
                      <a:gd name="csX8" fmla="*/ 30284 w 44129"/>
                      <a:gd name="csY8" fmla="*/ 59879 h 60525"/>
                      <a:gd name="csX9" fmla="*/ 20675 w 44129"/>
                      <a:gd name="csY9" fmla="*/ 36328 h 60525"/>
                      <a:gd name="csX10" fmla="*/ 11859 w 44129"/>
                      <a:gd name="csY10" fmla="*/ 35848 h 60525"/>
                      <a:gd name="csX11" fmla="*/ 10650 w 44129"/>
                      <a:gd name="csY11" fmla="*/ 58837 h 60525"/>
                      <a:gd name="csX12" fmla="*/ 0 w 44129"/>
                      <a:gd name="csY12" fmla="*/ 58275 h 60525"/>
                      <a:gd name="csX13" fmla="*/ 3085 w 44129"/>
                      <a:gd name="csY13" fmla="*/ 0 h 60525"/>
                      <a:gd name="csX14" fmla="*/ 22343 w 44129"/>
                      <a:gd name="csY14" fmla="*/ 28595 h 60525"/>
                      <a:gd name="csX15" fmla="*/ 30304 w 44129"/>
                      <a:gd name="csY15" fmla="*/ 26428 h 60525"/>
                      <a:gd name="csX16" fmla="*/ 33160 w 44129"/>
                      <a:gd name="csY16" fmla="*/ 19737 h 60525"/>
                      <a:gd name="csX17" fmla="*/ 31055 w 44129"/>
                      <a:gd name="csY17" fmla="*/ 12943 h 60525"/>
                      <a:gd name="csX18" fmla="*/ 23239 w 44129"/>
                      <a:gd name="csY18" fmla="*/ 10025 h 60525"/>
                      <a:gd name="csX19" fmla="*/ 13256 w 44129"/>
                      <a:gd name="csY19" fmla="*/ 9504 h 60525"/>
                      <a:gd name="csX20" fmla="*/ 12276 w 44129"/>
                      <a:gd name="csY20" fmla="*/ 28074 h 60525"/>
                      <a:gd name="csX21" fmla="*/ 22343 w 44129"/>
                      <a:gd name="csY21" fmla="*/ 28616 h 60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4129" h="60525">
                        <a:moveTo>
                          <a:pt x="3085" y="21"/>
                        </a:moveTo>
                        <a:lnTo>
                          <a:pt x="24490" y="1146"/>
                        </a:lnTo>
                        <a:cubicBezTo>
                          <a:pt x="29158" y="1396"/>
                          <a:pt x="32951" y="2397"/>
                          <a:pt x="35890" y="4127"/>
                        </a:cubicBezTo>
                        <a:cubicBezTo>
                          <a:pt x="38829" y="5877"/>
                          <a:pt x="40976" y="8128"/>
                          <a:pt x="42330" y="10900"/>
                        </a:cubicBezTo>
                        <a:cubicBezTo>
                          <a:pt x="43685" y="13672"/>
                          <a:pt x="44269" y="16695"/>
                          <a:pt x="44102" y="19967"/>
                        </a:cubicBezTo>
                        <a:cubicBezTo>
                          <a:pt x="43914" y="23510"/>
                          <a:pt x="42810" y="26720"/>
                          <a:pt x="40788" y="29554"/>
                        </a:cubicBezTo>
                        <a:cubicBezTo>
                          <a:pt x="38766" y="32389"/>
                          <a:pt x="35765" y="34389"/>
                          <a:pt x="31743" y="35494"/>
                        </a:cubicBezTo>
                        <a:lnTo>
                          <a:pt x="42518" y="60525"/>
                        </a:lnTo>
                        <a:lnTo>
                          <a:pt x="30284" y="59879"/>
                        </a:lnTo>
                        <a:lnTo>
                          <a:pt x="20675" y="36328"/>
                        </a:lnTo>
                        <a:lnTo>
                          <a:pt x="11859" y="35848"/>
                        </a:lnTo>
                        <a:lnTo>
                          <a:pt x="10650" y="58837"/>
                        </a:lnTo>
                        <a:lnTo>
                          <a:pt x="0" y="58275"/>
                        </a:lnTo>
                        <a:lnTo>
                          <a:pt x="3085" y="0"/>
                        </a:lnTo>
                        <a:close/>
                        <a:moveTo>
                          <a:pt x="22343" y="28595"/>
                        </a:moveTo>
                        <a:cubicBezTo>
                          <a:pt x="25886" y="28783"/>
                          <a:pt x="28554" y="28053"/>
                          <a:pt x="30304" y="26428"/>
                        </a:cubicBezTo>
                        <a:cubicBezTo>
                          <a:pt x="32055" y="24802"/>
                          <a:pt x="33014" y="22572"/>
                          <a:pt x="33160" y="19737"/>
                        </a:cubicBezTo>
                        <a:cubicBezTo>
                          <a:pt x="33306" y="16965"/>
                          <a:pt x="32597" y="14694"/>
                          <a:pt x="31055" y="12943"/>
                        </a:cubicBezTo>
                        <a:cubicBezTo>
                          <a:pt x="29512" y="11192"/>
                          <a:pt x="26907" y="10213"/>
                          <a:pt x="23239" y="10025"/>
                        </a:cubicBezTo>
                        <a:lnTo>
                          <a:pt x="13256" y="9504"/>
                        </a:lnTo>
                        <a:lnTo>
                          <a:pt x="12276" y="28074"/>
                        </a:lnTo>
                        <a:lnTo>
                          <a:pt x="22343" y="2861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3" name="Freeform: Shape 122">
                    <a:extLst>
                      <a:ext uri="{FF2B5EF4-FFF2-40B4-BE49-F238E27FC236}">
                        <a16:creationId xmlns:a16="http://schemas.microsoft.com/office/drawing/2014/main" id="{4F2ED1FC-C71D-68E1-5235-808BACA21D38}"/>
                      </a:ext>
                    </a:extLst>
                  </p:cNvPr>
                  <p:cNvSpPr/>
                  <p:nvPr/>
                </p:nvSpPr>
                <p:spPr>
                  <a:xfrm>
                    <a:off x="2960505" y="4939779"/>
                    <a:ext cx="53043" cy="64756"/>
                  </a:xfrm>
                  <a:custGeom>
                    <a:avLst/>
                    <a:gdLst>
                      <a:gd name="csX0" fmla="*/ 34994 w 53043"/>
                      <a:gd name="csY0" fmla="*/ 0 h 64756"/>
                      <a:gd name="csX1" fmla="*/ 46645 w 53043"/>
                      <a:gd name="csY1" fmla="*/ 2939 h 64756"/>
                      <a:gd name="csX2" fmla="*/ 53043 w 53043"/>
                      <a:gd name="csY2" fmla="*/ 64756 h 64756"/>
                      <a:gd name="csX3" fmla="*/ 42059 w 53043"/>
                      <a:gd name="csY3" fmla="*/ 61984 h 64756"/>
                      <a:gd name="csX4" fmla="*/ 40830 w 53043"/>
                      <a:gd name="csY4" fmla="*/ 47749 h 64756"/>
                      <a:gd name="csX5" fmla="*/ 18758 w 53043"/>
                      <a:gd name="csY5" fmla="*/ 42184 h 64756"/>
                      <a:gd name="csX6" fmla="*/ 10838 w 53043"/>
                      <a:gd name="csY6" fmla="*/ 54127 h 64756"/>
                      <a:gd name="csX7" fmla="*/ 0 w 53043"/>
                      <a:gd name="csY7" fmla="*/ 51397 h 64756"/>
                      <a:gd name="csX8" fmla="*/ 34994 w 53043"/>
                      <a:gd name="csY8" fmla="*/ 42 h 64756"/>
                      <a:gd name="csX9" fmla="*/ 40038 w 53043"/>
                      <a:gd name="csY9" fmla="*/ 38933 h 64756"/>
                      <a:gd name="csX10" fmla="*/ 37724 w 53043"/>
                      <a:gd name="csY10" fmla="*/ 13318 h 64756"/>
                      <a:gd name="csX11" fmla="*/ 23614 w 53043"/>
                      <a:gd name="csY11" fmla="*/ 34785 h 64756"/>
                      <a:gd name="csX12" fmla="*/ 40017 w 53043"/>
                      <a:gd name="csY12" fmla="*/ 38933 h 6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3043" h="64756">
                        <a:moveTo>
                          <a:pt x="34994" y="0"/>
                        </a:moveTo>
                        <a:lnTo>
                          <a:pt x="46645" y="2939"/>
                        </a:lnTo>
                        <a:lnTo>
                          <a:pt x="53043" y="64756"/>
                        </a:lnTo>
                        <a:lnTo>
                          <a:pt x="42059" y="61984"/>
                        </a:lnTo>
                        <a:lnTo>
                          <a:pt x="40830" y="47749"/>
                        </a:lnTo>
                        <a:lnTo>
                          <a:pt x="18758" y="42184"/>
                        </a:lnTo>
                        <a:lnTo>
                          <a:pt x="10838" y="54127"/>
                        </a:lnTo>
                        <a:lnTo>
                          <a:pt x="0" y="51397"/>
                        </a:lnTo>
                        <a:lnTo>
                          <a:pt x="34994" y="42"/>
                        </a:lnTo>
                        <a:close/>
                        <a:moveTo>
                          <a:pt x="40038" y="38933"/>
                        </a:moveTo>
                        <a:lnTo>
                          <a:pt x="37724" y="13318"/>
                        </a:lnTo>
                        <a:lnTo>
                          <a:pt x="23614" y="34785"/>
                        </a:lnTo>
                        <a:lnTo>
                          <a:pt x="40017" y="38933"/>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4" name="Freeform: Shape 123">
                    <a:extLst>
                      <a:ext uri="{FF2B5EF4-FFF2-40B4-BE49-F238E27FC236}">
                        <a16:creationId xmlns:a16="http://schemas.microsoft.com/office/drawing/2014/main" id="{F61C2727-29FA-FA7F-3866-EDC885FF7E5F}"/>
                      </a:ext>
                    </a:extLst>
                  </p:cNvPr>
                  <p:cNvSpPr/>
                  <p:nvPr/>
                </p:nvSpPr>
                <p:spPr>
                  <a:xfrm>
                    <a:off x="3021031" y="4955203"/>
                    <a:ext cx="36661" cy="68299"/>
                  </a:xfrm>
                  <a:custGeom>
                    <a:avLst/>
                    <a:gdLst>
                      <a:gd name="csX0" fmla="*/ 24490 w 36661"/>
                      <a:gd name="csY0" fmla="*/ 0 h 68299"/>
                      <a:gd name="csX1" fmla="*/ 34181 w 36661"/>
                      <a:gd name="csY1" fmla="*/ 4481 h 68299"/>
                      <a:gd name="csX2" fmla="*/ 13193 w 36661"/>
                      <a:gd name="csY2" fmla="*/ 49896 h 68299"/>
                      <a:gd name="csX3" fmla="*/ 36661 w 36661"/>
                      <a:gd name="csY3" fmla="*/ 60734 h 68299"/>
                      <a:gd name="csX4" fmla="*/ 33160 w 36661"/>
                      <a:gd name="csY4" fmla="*/ 68300 h 68299"/>
                      <a:gd name="csX5" fmla="*/ 0 w 36661"/>
                      <a:gd name="csY5" fmla="*/ 52981 h 68299"/>
                      <a:gd name="csX6" fmla="*/ 24490 w 36661"/>
                      <a:gd name="csY6" fmla="*/ 0 h 682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661" h="68299">
                        <a:moveTo>
                          <a:pt x="24490" y="0"/>
                        </a:moveTo>
                        <a:lnTo>
                          <a:pt x="34181" y="4481"/>
                        </a:lnTo>
                        <a:lnTo>
                          <a:pt x="13193" y="49896"/>
                        </a:lnTo>
                        <a:lnTo>
                          <a:pt x="36661" y="60734"/>
                        </a:lnTo>
                        <a:lnTo>
                          <a:pt x="33160" y="68300"/>
                        </a:lnTo>
                        <a:lnTo>
                          <a:pt x="0" y="52981"/>
                        </a:lnTo>
                        <a:lnTo>
                          <a:pt x="24490"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5" name="Freeform: Shape 124">
                    <a:extLst>
                      <a:ext uri="{FF2B5EF4-FFF2-40B4-BE49-F238E27FC236}">
                        <a16:creationId xmlns:a16="http://schemas.microsoft.com/office/drawing/2014/main" id="{3F674776-EFC9-33F1-5138-95A1024C561C}"/>
                      </a:ext>
                    </a:extLst>
                  </p:cNvPr>
                  <p:cNvSpPr/>
                  <p:nvPr/>
                </p:nvSpPr>
                <p:spPr>
                  <a:xfrm>
                    <a:off x="3091436" y="5005154"/>
                    <a:ext cx="60496" cy="60762"/>
                  </a:xfrm>
                  <a:custGeom>
                    <a:avLst/>
                    <a:gdLst>
                      <a:gd name="csX0" fmla="*/ 1520 w 60496"/>
                      <a:gd name="csY0" fmla="*/ 40504 h 60762"/>
                      <a:gd name="csX1" fmla="*/ 624 w 60496"/>
                      <a:gd name="csY1" fmla="*/ 25768 h 60762"/>
                      <a:gd name="csX2" fmla="*/ 8002 w 60496"/>
                      <a:gd name="csY2" fmla="*/ 11408 h 60762"/>
                      <a:gd name="csX3" fmla="*/ 21029 w 60496"/>
                      <a:gd name="csY3" fmla="*/ 1862 h 60762"/>
                      <a:gd name="csX4" fmla="*/ 35722 w 60496"/>
                      <a:gd name="csY4" fmla="*/ 424 h 60762"/>
                      <a:gd name="csX5" fmla="*/ 49853 w 60496"/>
                      <a:gd name="csY5" fmla="*/ 7427 h 60762"/>
                      <a:gd name="csX6" fmla="*/ 58961 w 60496"/>
                      <a:gd name="csY6" fmla="*/ 20245 h 60762"/>
                      <a:gd name="csX7" fmla="*/ 59858 w 60496"/>
                      <a:gd name="csY7" fmla="*/ 34980 h 60762"/>
                      <a:gd name="csX8" fmla="*/ 52459 w 60496"/>
                      <a:gd name="csY8" fmla="*/ 49320 h 60762"/>
                      <a:gd name="csX9" fmla="*/ 39474 w 60496"/>
                      <a:gd name="csY9" fmla="*/ 58886 h 60762"/>
                      <a:gd name="csX10" fmla="*/ 24780 w 60496"/>
                      <a:gd name="csY10" fmla="*/ 60324 h 60762"/>
                      <a:gd name="csX11" fmla="*/ 10691 w 60496"/>
                      <a:gd name="csY11" fmla="*/ 53342 h 60762"/>
                      <a:gd name="csX12" fmla="*/ 1541 w 60496"/>
                      <a:gd name="csY12" fmla="*/ 40504 h 60762"/>
                      <a:gd name="csX13" fmla="*/ 30574 w 60496"/>
                      <a:gd name="csY13" fmla="*/ 50487 h 60762"/>
                      <a:gd name="csX14" fmla="*/ 44143 w 60496"/>
                      <a:gd name="csY14" fmla="*/ 42233 h 60762"/>
                      <a:gd name="csX15" fmla="*/ 50166 w 60496"/>
                      <a:gd name="csY15" fmla="*/ 27540 h 60762"/>
                      <a:gd name="csX16" fmla="*/ 43622 w 60496"/>
                      <a:gd name="csY16" fmla="*/ 14722 h 60762"/>
                      <a:gd name="csX17" fmla="*/ 29907 w 60496"/>
                      <a:gd name="csY17" fmla="*/ 10262 h 60762"/>
                      <a:gd name="csX18" fmla="*/ 16318 w 60496"/>
                      <a:gd name="csY18" fmla="*/ 18494 h 60762"/>
                      <a:gd name="csX19" fmla="*/ 10337 w 60496"/>
                      <a:gd name="csY19" fmla="*/ 33209 h 60762"/>
                      <a:gd name="csX20" fmla="*/ 16923 w 60496"/>
                      <a:gd name="csY20" fmla="*/ 46048 h 60762"/>
                      <a:gd name="csX21" fmla="*/ 30616 w 60496"/>
                      <a:gd name="csY21" fmla="*/ 50487 h 607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0496" h="60762">
                        <a:moveTo>
                          <a:pt x="1520" y="40504"/>
                        </a:moveTo>
                        <a:cubicBezTo>
                          <a:pt x="-147" y="35731"/>
                          <a:pt x="-439" y="30812"/>
                          <a:pt x="624" y="25768"/>
                        </a:cubicBezTo>
                        <a:cubicBezTo>
                          <a:pt x="1687" y="20724"/>
                          <a:pt x="4147" y="15931"/>
                          <a:pt x="8002" y="11408"/>
                        </a:cubicBezTo>
                        <a:cubicBezTo>
                          <a:pt x="11858" y="6885"/>
                          <a:pt x="16193" y="3696"/>
                          <a:pt x="21029" y="1862"/>
                        </a:cubicBezTo>
                        <a:cubicBezTo>
                          <a:pt x="25843" y="28"/>
                          <a:pt x="30741" y="-451"/>
                          <a:pt x="35722" y="424"/>
                        </a:cubicBezTo>
                        <a:cubicBezTo>
                          <a:pt x="40704" y="1300"/>
                          <a:pt x="45414" y="3655"/>
                          <a:pt x="49853" y="7427"/>
                        </a:cubicBezTo>
                        <a:cubicBezTo>
                          <a:pt x="54251" y="11179"/>
                          <a:pt x="57294" y="15451"/>
                          <a:pt x="58961" y="20245"/>
                        </a:cubicBezTo>
                        <a:cubicBezTo>
                          <a:pt x="60650" y="25039"/>
                          <a:pt x="60941" y="29957"/>
                          <a:pt x="59858" y="34980"/>
                        </a:cubicBezTo>
                        <a:cubicBezTo>
                          <a:pt x="58774" y="40003"/>
                          <a:pt x="56314" y="44797"/>
                          <a:pt x="52459" y="49320"/>
                        </a:cubicBezTo>
                        <a:cubicBezTo>
                          <a:pt x="48603" y="53843"/>
                          <a:pt x="44268" y="57031"/>
                          <a:pt x="39474" y="58886"/>
                        </a:cubicBezTo>
                        <a:cubicBezTo>
                          <a:pt x="34680" y="60741"/>
                          <a:pt x="29782" y="61221"/>
                          <a:pt x="24780" y="60324"/>
                        </a:cubicBezTo>
                        <a:cubicBezTo>
                          <a:pt x="19778" y="59428"/>
                          <a:pt x="15089" y="57094"/>
                          <a:pt x="10691" y="53342"/>
                        </a:cubicBezTo>
                        <a:cubicBezTo>
                          <a:pt x="6252" y="49549"/>
                          <a:pt x="3209" y="45276"/>
                          <a:pt x="1541" y="40504"/>
                        </a:cubicBezTo>
                        <a:close/>
                        <a:moveTo>
                          <a:pt x="30574" y="50487"/>
                        </a:moveTo>
                        <a:cubicBezTo>
                          <a:pt x="35472" y="49841"/>
                          <a:pt x="39995" y="47090"/>
                          <a:pt x="44143" y="42233"/>
                        </a:cubicBezTo>
                        <a:cubicBezTo>
                          <a:pt x="48290" y="37377"/>
                          <a:pt x="50291" y="32479"/>
                          <a:pt x="50166" y="27540"/>
                        </a:cubicBezTo>
                        <a:cubicBezTo>
                          <a:pt x="50041" y="22600"/>
                          <a:pt x="47853" y="18328"/>
                          <a:pt x="43622" y="14722"/>
                        </a:cubicBezTo>
                        <a:cubicBezTo>
                          <a:pt x="39391" y="11116"/>
                          <a:pt x="34826" y="9616"/>
                          <a:pt x="29907" y="10262"/>
                        </a:cubicBezTo>
                        <a:cubicBezTo>
                          <a:pt x="24989" y="10887"/>
                          <a:pt x="20466" y="13638"/>
                          <a:pt x="16318" y="18494"/>
                        </a:cubicBezTo>
                        <a:cubicBezTo>
                          <a:pt x="12171" y="23351"/>
                          <a:pt x="10170" y="28269"/>
                          <a:pt x="10337" y="33209"/>
                        </a:cubicBezTo>
                        <a:cubicBezTo>
                          <a:pt x="10503" y="38169"/>
                          <a:pt x="12692" y="42442"/>
                          <a:pt x="16923" y="46048"/>
                        </a:cubicBezTo>
                        <a:cubicBezTo>
                          <a:pt x="21154" y="49653"/>
                          <a:pt x="25718" y="51133"/>
                          <a:pt x="30616" y="50487"/>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6" name="Freeform: Shape 125">
                    <a:extLst>
                      <a:ext uri="{FF2B5EF4-FFF2-40B4-BE49-F238E27FC236}">
                        <a16:creationId xmlns:a16="http://schemas.microsoft.com/office/drawing/2014/main" id="{7AC96A9A-22BF-2009-CE35-AFFD8B41886C}"/>
                      </a:ext>
                    </a:extLst>
                  </p:cNvPr>
                  <p:cNvSpPr/>
                  <p:nvPr/>
                </p:nvSpPr>
                <p:spPr>
                  <a:xfrm>
                    <a:off x="3131119" y="5048742"/>
                    <a:ext cx="64785" cy="69425"/>
                  </a:xfrm>
                  <a:custGeom>
                    <a:avLst/>
                    <a:gdLst>
                      <a:gd name="csX0" fmla="*/ 46165 w 64785"/>
                      <a:gd name="csY0" fmla="*/ 21 h 69425"/>
                      <a:gd name="csX1" fmla="*/ 59296 w 64785"/>
                      <a:gd name="csY1" fmla="*/ 16945 h 69425"/>
                      <a:gd name="csX2" fmla="*/ 64486 w 64785"/>
                      <a:gd name="csY2" fmla="*/ 27532 h 69425"/>
                      <a:gd name="csX3" fmla="*/ 63569 w 64785"/>
                      <a:gd name="csY3" fmla="*/ 36828 h 69425"/>
                      <a:gd name="csX4" fmla="*/ 57858 w 64785"/>
                      <a:gd name="csY4" fmla="*/ 44102 h 69425"/>
                      <a:gd name="csX5" fmla="*/ 48437 w 64785"/>
                      <a:gd name="csY5" fmla="*/ 47874 h 69425"/>
                      <a:gd name="csX6" fmla="*/ 38016 w 64785"/>
                      <a:gd name="csY6" fmla="*/ 44915 h 69425"/>
                      <a:gd name="csX7" fmla="*/ 26115 w 64785"/>
                      <a:gd name="csY7" fmla="*/ 69425 h 69425"/>
                      <a:gd name="csX8" fmla="*/ 18612 w 64785"/>
                      <a:gd name="csY8" fmla="*/ 59733 h 69425"/>
                      <a:gd name="csX9" fmla="*/ 30159 w 64785"/>
                      <a:gd name="csY9" fmla="*/ 37078 h 69425"/>
                      <a:gd name="csX10" fmla="*/ 24740 w 64785"/>
                      <a:gd name="csY10" fmla="*/ 30096 h 69425"/>
                      <a:gd name="csX11" fmla="*/ 6544 w 64785"/>
                      <a:gd name="csY11" fmla="*/ 44185 h 69425"/>
                      <a:gd name="csX12" fmla="*/ 0 w 64785"/>
                      <a:gd name="csY12" fmla="*/ 35744 h 69425"/>
                      <a:gd name="csX13" fmla="*/ 46124 w 64785"/>
                      <a:gd name="csY13" fmla="*/ 0 h 69425"/>
                      <a:gd name="csX14" fmla="*/ 37141 w 64785"/>
                      <a:gd name="csY14" fmla="*/ 33285 h 69425"/>
                      <a:gd name="csX15" fmla="*/ 43977 w 64785"/>
                      <a:gd name="csY15" fmla="*/ 37891 h 69425"/>
                      <a:gd name="csX16" fmla="*/ 50917 w 64785"/>
                      <a:gd name="csY16" fmla="*/ 35682 h 69425"/>
                      <a:gd name="csX17" fmla="*/ 54690 w 64785"/>
                      <a:gd name="csY17" fmla="*/ 29658 h 69425"/>
                      <a:gd name="csX18" fmla="*/ 51793 w 64785"/>
                      <a:gd name="csY18" fmla="*/ 21843 h 69425"/>
                      <a:gd name="csX19" fmla="*/ 45665 w 64785"/>
                      <a:gd name="csY19" fmla="*/ 13943 h 69425"/>
                      <a:gd name="csX20" fmla="*/ 30971 w 64785"/>
                      <a:gd name="csY20" fmla="*/ 25323 h 69425"/>
                      <a:gd name="csX21" fmla="*/ 37162 w 64785"/>
                      <a:gd name="csY21" fmla="*/ 33306 h 69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4785" h="69425">
                        <a:moveTo>
                          <a:pt x="46165" y="21"/>
                        </a:moveTo>
                        <a:lnTo>
                          <a:pt x="59296" y="16945"/>
                        </a:lnTo>
                        <a:cubicBezTo>
                          <a:pt x="62151" y="20634"/>
                          <a:pt x="63881" y="24156"/>
                          <a:pt x="64486" y="27532"/>
                        </a:cubicBezTo>
                        <a:cubicBezTo>
                          <a:pt x="65090" y="30888"/>
                          <a:pt x="64777" y="33993"/>
                          <a:pt x="63569" y="36828"/>
                        </a:cubicBezTo>
                        <a:cubicBezTo>
                          <a:pt x="62360" y="39663"/>
                          <a:pt x="60463" y="42080"/>
                          <a:pt x="57858" y="44102"/>
                        </a:cubicBezTo>
                        <a:cubicBezTo>
                          <a:pt x="55044" y="46290"/>
                          <a:pt x="51897" y="47541"/>
                          <a:pt x="48437" y="47874"/>
                        </a:cubicBezTo>
                        <a:cubicBezTo>
                          <a:pt x="44977" y="48208"/>
                          <a:pt x="41497" y="47228"/>
                          <a:pt x="38016" y="44915"/>
                        </a:cubicBezTo>
                        <a:lnTo>
                          <a:pt x="26115" y="69425"/>
                        </a:lnTo>
                        <a:lnTo>
                          <a:pt x="18612" y="59733"/>
                        </a:lnTo>
                        <a:lnTo>
                          <a:pt x="30159" y="37078"/>
                        </a:lnTo>
                        <a:lnTo>
                          <a:pt x="24740" y="30096"/>
                        </a:lnTo>
                        <a:lnTo>
                          <a:pt x="6544" y="44185"/>
                        </a:lnTo>
                        <a:lnTo>
                          <a:pt x="0" y="35744"/>
                        </a:lnTo>
                        <a:lnTo>
                          <a:pt x="46124" y="0"/>
                        </a:lnTo>
                        <a:close/>
                        <a:moveTo>
                          <a:pt x="37141" y="33285"/>
                        </a:moveTo>
                        <a:cubicBezTo>
                          <a:pt x="39329" y="36099"/>
                          <a:pt x="41601" y="37641"/>
                          <a:pt x="43977" y="37891"/>
                        </a:cubicBezTo>
                        <a:cubicBezTo>
                          <a:pt x="46353" y="38141"/>
                          <a:pt x="48666" y="37412"/>
                          <a:pt x="50917" y="35682"/>
                        </a:cubicBezTo>
                        <a:cubicBezTo>
                          <a:pt x="53106" y="33973"/>
                          <a:pt x="54377" y="31972"/>
                          <a:pt x="54690" y="29658"/>
                        </a:cubicBezTo>
                        <a:cubicBezTo>
                          <a:pt x="55002" y="27345"/>
                          <a:pt x="54044" y="24740"/>
                          <a:pt x="51793" y="21843"/>
                        </a:cubicBezTo>
                        <a:lnTo>
                          <a:pt x="45665" y="13943"/>
                        </a:lnTo>
                        <a:lnTo>
                          <a:pt x="30971" y="25323"/>
                        </a:lnTo>
                        <a:lnTo>
                          <a:pt x="37162" y="3330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7" name="Freeform: Shape 126">
                    <a:extLst>
                      <a:ext uri="{FF2B5EF4-FFF2-40B4-BE49-F238E27FC236}">
                        <a16:creationId xmlns:a16="http://schemas.microsoft.com/office/drawing/2014/main" id="{D1F5EC4F-29CA-3ABC-ACCC-A8167BB13D1E}"/>
                      </a:ext>
                    </a:extLst>
                  </p:cNvPr>
                  <p:cNvSpPr/>
                  <p:nvPr/>
                </p:nvSpPr>
                <p:spPr>
                  <a:xfrm>
                    <a:off x="3162382" y="5098492"/>
                    <a:ext cx="55815" cy="38537"/>
                  </a:xfrm>
                  <a:custGeom>
                    <a:avLst/>
                    <a:gdLst>
                      <a:gd name="csX0" fmla="*/ 50459 w 55815"/>
                      <a:gd name="csY0" fmla="*/ 0 h 38537"/>
                      <a:gd name="csX1" fmla="*/ 55815 w 55815"/>
                      <a:gd name="csY1" fmla="*/ 9233 h 38537"/>
                      <a:gd name="csX2" fmla="*/ 5356 w 55815"/>
                      <a:gd name="csY2" fmla="*/ 38537 h 38537"/>
                      <a:gd name="csX3" fmla="*/ 0 w 55815"/>
                      <a:gd name="csY3" fmla="*/ 29304 h 38537"/>
                      <a:gd name="csX4" fmla="*/ 50459 w 55815"/>
                      <a:gd name="csY4" fmla="*/ 0 h 38537"/>
                    </a:gdLst>
                    <a:ahLst/>
                    <a:cxnLst>
                      <a:cxn ang="0">
                        <a:pos x="csX0" y="csY0"/>
                      </a:cxn>
                      <a:cxn ang="0">
                        <a:pos x="csX1" y="csY1"/>
                      </a:cxn>
                      <a:cxn ang="0">
                        <a:pos x="csX2" y="csY2"/>
                      </a:cxn>
                      <a:cxn ang="0">
                        <a:pos x="csX3" y="csY3"/>
                      </a:cxn>
                      <a:cxn ang="0">
                        <a:pos x="csX4" y="csY4"/>
                      </a:cxn>
                    </a:cxnLst>
                    <a:rect l="l" t="t" r="r" b="b"/>
                    <a:pathLst>
                      <a:path w="55815" h="38537">
                        <a:moveTo>
                          <a:pt x="50459" y="0"/>
                        </a:moveTo>
                        <a:lnTo>
                          <a:pt x="55815" y="9233"/>
                        </a:lnTo>
                        <a:lnTo>
                          <a:pt x="5356" y="38537"/>
                        </a:lnTo>
                        <a:lnTo>
                          <a:pt x="0" y="29304"/>
                        </a:lnTo>
                        <a:lnTo>
                          <a:pt x="50459"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8" name="Freeform: Shape 127">
                    <a:extLst>
                      <a:ext uri="{FF2B5EF4-FFF2-40B4-BE49-F238E27FC236}">
                        <a16:creationId xmlns:a16="http://schemas.microsoft.com/office/drawing/2014/main" id="{6A2F9E56-0956-671F-A5C2-BF55CE0994EB}"/>
                      </a:ext>
                    </a:extLst>
                  </p:cNvPr>
                  <p:cNvSpPr/>
                  <p:nvPr/>
                </p:nvSpPr>
                <p:spPr>
                  <a:xfrm>
                    <a:off x="3180872" y="5132823"/>
                    <a:ext cx="61335" cy="65252"/>
                  </a:xfrm>
                  <a:custGeom>
                    <a:avLst/>
                    <a:gdLst>
                      <a:gd name="csX0" fmla="*/ 372 w 61335"/>
                      <a:gd name="csY0" fmla="*/ 24152 h 65252"/>
                      <a:gd name="csX1" fmla="*/ 6646 w 61335"/>
                      <a:gd name="csY1" fmla="*/ 11438 h 65252"/>
                      <a:gd name="csX2" fmla="*/ 19985 w 61335"/>
                      <a:gd name="csY2" fmla="*/ 2601 h 65252"/>
                      <a:gd name="csX3" fmla="*/ 36075 w 61335"/>
                      <a:gd name="csY3" fmla="*/ 163 h 65252"/>
                      <a:gd name="csX4" fmla="*/ 49747 w 61335"/>
                      <a:gd name="csY4" fmla="*/ 5665 h 65252"/>
                      <a:gd name="csX5" fmla="*/ 58980 w 61335"/>
                      <a:gd name="csY5" fmla="*/ 18754 h 65252"/>
                      <a:gd name="csX6" fmla="*/ 60543 w 61335"/>
                      <a:gd name="csY6" fmla="*/ 36386 h 65252"/>
                      <a:gd name="csX7" fmla="*/ 51039 w 61335"/>
                      <a:gd name="csY7" fmla="*/ 49454 h 65252"/>
                      <a:gd name="csX8" fmla="*/ 46725 w 61335"/>
                      <a:gd name="csY8" fmla="*/ 38345 h 65252"/>
                      <a:gd name="csX9" fmla="*/ 50914 w 61335"/>
                      <a:gd name="csY9" fmla="*/ 31530 h 65252"/>
                      <a:gd name="csX10" fmla="*/ 49789 w 61335"/>
                      <a:gd name="csY10" fmla="*/ 22318 h 65252"/>
                      <a:gd name="csX11" fmla="*/ 39743 w 61335"/>
                      <a:gd name="csY11" fmla="*/ 11730 h 65252"/>
                      <a:gd name="csX12" fmla="*/ 23840 w 61335"/>
                      <a:gd name="csY12" fmla="*/ 12814 h 65252"/>
                      <a:gd name="csX13" fmla="*/ 11606 w 61335"/>
                      <a:gd name="csY13" fmla="*/ 22630 h 65252"/>
                      <a:gd name="csX14" fmla="*/ 11314 w 61335"/>
                      <a:gd name="csY14" fmla="*/ 36470 h 65252"/>
                      <a:gd name="csX15" fmla="*/ 19651 w 61335"/>
                      <a:gd name="csY15" fmla="*/ 46057 h 65252"/>
                      <a:gd name="csX16" fmla="*/ 31948 w 61335"/>
                      <a:gd name="csY16" fmla="*/ 46515 h 65252"/>
                      <a:gd name="csX17" fmla="*/ 26612 w 61335"/>
                      <a:gd name="csY17" fmla="*/ 32760 h 65252"/>
                      <a:gd name="csX18" fmla="*/ 34074 w 61335"/>
                      <a:gd name="csY18" fmla="*/ 29863 h 65252"/>
                      <a:gd name="csX19" fmla="*/ 43307 w 61335"/>
                      <a:gd name="csY19" fmla="*/ 53643 h 65252"/>
                      <a:gd name="csX20" fmla="*/ 13399 w 61335"/>
                      <a:gd name="csY20" fmla="*/ 65252 h 65252"/>
                      <a:gd name="csX21" fmla="*/ 9835 w 61335"/>
                      <a:gd name="csY21" fmla="*/ 56082 h 65252"/>
                      <a:gd name="csX22" fmla="*/ 16671 w 61335"/>
                      <a:gd name="csY22" fmla="*/ 52518 h 65252"/>
                      <a:gd name="csX23" fmla="*/ 8125 w 61335"/>
                      <a:gd name="csY23" fmla="*/ 48245 h 65252"/>
                      <a:gd name="csX24" fmla="*/ 2102 w 61335"/>
                      <a:gd name="csY24" fmla="*/ 38950 h 65252"/>
                      <a:gd name="csX25" fmla="*/ 372 w 61335"/>
                      <a:gd name="csY25" fmla="*/ 24152 h 65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1335" h="65252">
                        <a:moveTo>
                          <a:pt x="372" y="24152"/>
                        </a:moveTo>
                        <a:cubicBezTo>
                          <a:pt x="1206" y="19421"/>
                          <a:pt x="3311" y="15169"/>
                          <a:pt x="6646" y="11438"/>
                        </a:cubicBezTo>
                        <a:cubicBezTo>
                          <a:pt x="9980" y="7687"/>
                          <a:pt x="14441" y="4748"/>
                          <a:pt x="19985" y="2601"/>
                        </a:cubicBezTo>
                        <a:cubicBezTo>
                          <a:pt x="25570" y="434"/>
                          <a:pt x="30948" y="-379"/>
                          <a:pt x="36075" y="163"/>
                        </a:cubicBezTo>
                        <a:cubicBezTo>
                          <a:pt x="41202" y="704"/>
                          <a:pt x="45766" y="2539"/>
                          <a:pt x="49747" y="5665"/>
                        </a:cubicBezTo>
                        <a:cubicBezTo>
                          <a:pt x="53728" y="8791"/>
                          <a:pt x="56813" y="13168"/>
                          <a:pt x="58980" y="18754"/>
                        </a:cubicBezTo>
                        <a:cubicBezTo>
                          <a:pt x="61460" y="25131"/>
                          <a:pt x="61982" y="31009"/>
                          <a:pt x="60543" y="36386"/>
                        </a:cubicBezTo>
                        <a:cubicBezTo>
                          <a:pt x="59126" y="41763"/>
                          <a:pt x="55958" y="46119"/>
                          <a:pt x="51039" y="49454"/>
                        </a:cubicBezTo>
                        <a:lnTo>
                          <a:pt x="46725" y="38345"/>
                        </a:lnTo>
                        <a:cubicBezTo>
                          <a:pt x="48934" y="36532"/>
                          <a:pt x="50331" y="34260"/>
                          <a:pt x="50914" y="31530"/>
                        </a:cubicBezTo>
                        <a:cubicBezTo>
                          <a:pt x="51498" y="28800"/>
                          <a:pt x="51123" y="25736"/>
                          <a:pt x="49789" y="22318"/>
                        </a:cubicBezTo>
                        <a:cubicBezTo>
                          <a:pt x="47684" y="16878"/>
                          <a:pt x="44328" y="13356"/>
                          <a:pt x="39743" y="11730"/>
                        </a:cubicBezTo>
                        <a:cubicBezTo>
                          <a:pt x="35158" y="10125"/>
                          <a:pt x="29843" y="10479"/>
                          <a:pt x="23840" y="12814"/>
                        </a:cubicBezTo>
                        <a:cubicBezTo>
                          <a:pt x="17838" y="15148"/>
                          <a:pt x="13753" y="18420"/>
                          <a:pt x="11606" y="22630"/>
                        </a:cubicBezTo>
                        <a:cubicBezTo>
                          <a:pt x="9459" y="26840"/>
                          <a:pt x="9355" y="31447"/>
                          <a:pt x="11314" y="36470"/>
                        </a:cubicBezTo>
                        <a:cubicBezTo>
                          <a:pt x="13232" y="41388"/>
                          <a:pt x="16004" y="44598"/>
                          <a:pt x="19651" y="46057"/>
                        </a:cubicBezTo>
                        <a:cubicBezTo>
                          <a:pt x="23299" y="47516"/>
                          <a:pt x="27384" y="47683"/>
                          <a:pt x="31948" y="46515"/>
                        </a:cubicBezTo>
                        <a:lnTo>
                          <a:pt x="26612" y="32760"/>
                        </a:lnTo>
                        <a:lnTo>
                          <a:pt x="34074" y="29863"/>
                        </a:lnTo>
                        <a:lnTo>
                          <a:pt x="43307" y="53643"/>
                        </a:lnTo>
                        <a:lnTo>
                          <a:pt x="13399" y="65252"/>
                        </a:lnTo>
                        <a:lnTo>
                          <a:pt x="9835" y="56082"/>
                        </a:lnTo>
                        <a:lnTo>
                          <a:pt x="16671" y="52518"/>
                        </a:lnTo>
                        <a:cubicBezTo>
                          <a:pt x="13399" y="51768"/>
                          <a:pt x="10543" y="50330"/>
                          <a:pt x="8125" y="48245"/>
                        </a:cubicBezTo>
                        <a:cubicBezTo>
                          <a:pt x="5708" y="46140"/>
                          <a:pt x="3686" y="43056"/>
                          <a:pt x="2102" y="38950"/>
                        </a:cubicBezTo>
                        <a:cubicBezTo>
                          <a:pt x="101" y="33823"/>
                          <a:pt x="-461" y="28883"/>
                          <a:pt x="372" y="24152"/>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9" name="Freeform: Shape 128">
                    <a:extLst>
                      <a:ext uri="{FF2B5EF4-FFF2-40B4-BE49-F238E27FC236}">
                        <a16:creationId xmlns:a16="http://schemas.microsoft.com/office/drawing/2014/main" id="{0C0A595B-4C3B-01A8-66FC-C6E529FBDAF5}"/>
                      </a:ext>
                    </a:extLst>
                  </p:cNvPr>
                  <p:cNvSpPr/>
                  <p:nvPr/>
                </p:nvSpPr>
                <p:spPr>
                  <a:xfrm>
                    <a:off x="3195938" y="5197117"/>
                    <a:ext cx="59275" cy="22884"/>
                  </a:xfrm>
                  <a:custGeom>
                    <a:avLst/>
                    <a:gdLst>
                      <a:gd name="csX0" fmla="*/ 57003 w 59275"/>
                      <a:gd name="csY0" fmla="*/ 0 h 22884"/>
                      <a:gd name="csX1" fmla="*/ 59275 w 59275"/>
                      <a:gd name="csY1" fmla="*/ 10421 h 22884"/>
                      <a:gd name="csX2" fmla="*/ 2272 w 59275"/>
                      <a:gd name="csY2" fmla="*/ 22885 h 22884"/>
                      <a:gd name="csX3" fmla="*/ 0 w 59275"/>
                      <a:gd name="csY3" fmla="*/ 12464 h 22884"/>
                      <a:gd name="csX4" fmla="*/ 57003 w 59275"/>
                      <a:gd name="csY4" fmla="*/ 0 h 22884"/>
                    </a:gdLst>
                    <a:ahLst/>
                    <a:cxnLst>
                      <a:cxn ang="0">
                        <a:pos x="csX0" y="csY0"/>
                      </a:cxn>
                      <a:cxn ang="0">
                        <a:pos x="csX1" y="csY1"/>
                      </a:cxn>
                      <a:cxn ang="0">
                        <a:pos x="csX2" y="csY2"/>
                      </a:cxn>
                      <a:cxn ang="0">
                        <a:pos x="csX3" y="csY3"/>
                      </a:cxn>
                      <a:cxn ang="0">
                        <a:pos x="csX4" y="csY4"/>
                      </a:cxn>
                    </a:cxnLst>
                    <a:rect l="l" t="t" r="r" b="b"/>
                    <a:pathLst>
                      <a:path w="59275" h="22884">
                        <a:moveTo>
                          <a:pt x="57003" y="0"/>
                        </a:moveTo>
                        <a:lnTo>
                          <a:pt x="59275" y="10421"/>
                        </a:lnTo>
                        <a:lnTo>
                          <a:pt x="2272" y="22885"/>
                        </a:lnTo>
                        <a:lnTo>
                          <a:pt x="0" y="12464"/>
                        </a:lnTo>
                        <a:lnTo>
                          <a:pt x="57003"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0" name="Freeform: Shape 129">
                    <a:extLst>
                      <a:ext uri="{FF2B5EF4-FFF2-40B4-BE49-F238E27FC236}">
                        <a16:creationId xmlns:a16="http://schemas.microsoft.com/office/drawing/2014/main" id="{B078D1E2-08E0-103F-2121-074147157051}"/>
                      </a:ext>
                    </a:extLst>
                  </p:cNvPr>
                  <p:cNvSpPr/>
                  <p:nvPr/>
                </p:nvSpPr>
                <p:spPr>
                  <a:xfrm>
                    <a:off x="3201378" y="5228359"/>
                    <a:ext cx="61525" cy="52626"/>
                  </a:xfrm>
                  <a:custGeom>
                    <a:avLst/>
                    <a:gdLst>
                      <a:gd name="csX0" fmla="*/ 58212 w 61525"/>
                      <a:gd name="csY0" fmla="*/ 0 h 52626"/>
                      <a:gd name="csX1" fmla="*/ 58942 w 61525"/>
                      <a:gd name="csY1" fmla="*/ 10650 h 52626"/>
                      <a:gd name="csX2" fmla="*/ 19800 w 61525"/>
                      <a:gd name="csY2" fmla="*/ 40809 h 52626"/>
                      <a:gd name="csX3" fmla="*/ 60796 w 61525"/>
                      <a:gd name="csY3" fmla="*/ 38016 h 52626"/>
                      <a:gd name="csX4" fmla="*/ 61526 w 61525"/>
                      <a:gd name="csY4" fmla="*/ 48666 h 52626"/>
                      <a:gd name="csX5" fmla="*/ 3314 w 61525"/>
                      <a:gd name="csY5" fmla="*/ 52626 h 52626"/>
                      <a:gd name="csX6" fmla="*/ 2584 w 61525"/>
                      <a:gd name="csY6" fmla="*/ 41976 h 52626"/>
                      <a:gd name="csX7" fmla="*/ 41643 w 61525"/>
                      <a:gd name="csY7" fmla="*/ 11838 h 52626"/>
                      <a:gd name="csX8" fmla="*/ 729 w 61525"/>
                      <a:gd name="csY8" fmla="*/ 14631 h 52626"/>
                      <a:gd name="csX9" fmla="*/ 0 w 61525"/>
                      <a:gd name="csY9" fmla="*/ 3981 h 52626"/>
                      <a:gd name="csX10" fmla="*/ 58212 w 61525"/>
                      <a:gd name="csY10" fmla="*/ 21 h 52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1525" h="52626">
                        <a:moveTo>
                          <a:pt x="58212" y="0"/>
                        </a:moveTo>
                        <a:lnTo>
                          <a:pt x="58942" y="10650"/>
                        </a:lnTo>
                        <a:lnTo>
                          <a:pt x="19800" y="40809"/>
                        </a:lnTo>
                        <a:lnTo>
                          <a:pt x="60796" y="38016"/>
                        </a:lnTo>
                        <a:lnTo>
                          <a:pt x="61526" y="48666"/>
                        </a:lnTo>
                        <a:lnTo>
                          <a:pt x="3314" y="52626"/>
                        </a:lnTo>
                        <a:lnTo>
                          <a:pt x="2584" y="41976"/>
                        </a:lnTo>
                        <a:lnTo>
                          <a:pt x="41643" y="11838"/>
                        </a:lnTo>
                        <a:lnTo>
                          <a:pt x="729" y="14631"/>
                        </a:lnTo>
                        <a:lnTo>
                          <a:pt x="0" y="3981"/>
                        </a:lnTo>
                        <a:lnTo>
                          <a:pt x="58212" y="21"/>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1" name="Freeform: Shape 130">
                    <a:extLst>
                      <a:ext uri="{FF2B5EF4-FFF2-40B4-BE49-F238E27FC236}">
                        <a16:creationId xmlns:a16="http://schemas.microsoft.com/office/drawing/2014/main" id="{24B81E44-4317-5B79-E4DB-A1CCB3470C78}"/>
                      </a:ext>
                    </a:extLst>
                  </p:cNvPr>
                  <p:cNvSpPr/>
                  <p:nvPr/>
                </p:nvSpPr>
                <p:spPr>
                  <a:xfrm>
                    <a:off x="3194617" y="5318326"/>
                    <a:ext cx="60674" cy="55918"/>
                  </a:xfrm>
                  <a:custGeom>
                    <a:avLst/>
                    <a:gdLst>
                      <a:gd name="csX0" fmla="*/ 7907 w 60674"/>
                      <a:gd name="csY0" fmla="*/ 8116 h 55918"/>
                      <a:gd name="csX1" fmla="*/ 20371 w 60674"/>
                      <a:gd name="csY1" fmla="*/ 904 h 55918"/>
                      <a:gd name="csX2" fmla="*/ 36440 w 60674"/>
                      <a:gd name="csY2" fmla="*/ 988 h 55918"/>
                      <a:gd name="csX3" fmla="*/ 51071 w 60674"/>
                      <a:gd name="csY3" fmla="*/ 7761 h 55918"/>
                      <a:gd name="csX4" fmla="*/ 59366 w 60674"/>
                      <a:gd name="csY4" fmla="*/ 19600 h 55918"/>
                      <a:gd name="csX5" fmla="*/ 59804 w 60674"/>
                      <a:gd name="csY5" fmla="*/ 35231 h 55918"/>
                      <a:gd name="csX6" fmla="*/ 50967 w 60674"/>
                      <a:gd name="csY6" fmla="*/ 50905 h 55918"/>
                      <a:gd name="csX7" fmla="*/ 34856 w 60674"/>
                      <a:gd name="csY7" fmla="*/ 55886 h 55918"/>
                      <a:gd name="csX8" fmla="*/ 37420 w 60674"/>
                      <a:gd name="csY8" fmla="*/ 44423 h 55918"/>
                      <a:gd name="csX9" fmla="*/ 45715 w 60674"/>
                      <a:gd name="csY9" fmla="*/ 41526 h 55918"/>
                      <a:gd name="csX10" fmla="*/ 50404 w 60674"/>
                      <a:gd name="csY10" fmla="*/ 32960 h 55918"/>
                      <a:gd name="csX11" fmla="*/ 47799 w 60674"/>
                      <a:gd name="csY11" fmla="*/ 19391 h 55918"/>
                      <a:gd name="csX12" fmla="*/ 34064 w 60674"/>
                      <a:gd name="csY12" fmla="*/ 11638 h 55918"/>
                      <a:gd name="csX13" fmla="*/ 18391 w 60674"/>
                      <a:gd name="csY13" fmla="*/ 12826 h 55918"/>
                      <a:gd name="csX14" fmla="*/ 10304 w 60674"/>
                      <a:gd name="csY14" fmla="*/ 23997 h 55918"/>
                      <a:gd name="csX15" fmla="*/ 10742 w 60674"/>
                      <a:gd name="csY15" fmla="*/ 33710 h 55918"/>
                      <a:gd name="csX16" fmla="*/ 16598 w 60674"/>
                      <a:gd name="csY16" fmla="*/ 39754 h 55918"/>
                      <a:gd name="csX17" fmla="*/ 14035 w 60674"/>
                      <a:gd name="csY17" fmla="*/ 51217 h 55918"/>
                      <a:gd name="csX18" fmla="*/ 2113 w 60674"/>
                      <a:gd name="csY18" fmla="*/ 39963 h 55918"/>
                      <a:gd name="csX19" fmla="*/ 904 w 60674"/>
                      <a:gd name="csY19" fmla="*/ 22059 h 55918"/>
                      <a:gd name="csX20" fmla="*/ 7907 w 60674"/>
                      <a:gd name="csY20" fmla="*/ 8074 h 55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0674" h="55918">
                        <a:moveTo>
                          <a:pt x="7907" y="8116"/>
                        </a:moveTo>
                        <a:cubicBezTo>
                          <a:pt x="11304" y="4552"/>
                          <a:pt x="15452" y="2134"/>
                          <a:pt x="20371" y="904"/>
                        </a:cubicBezTo>
                        <a:cubicBezTo>
                          <a:pt x="25289" y="-325"/>
                          <a:pt x="30646" y="-304"/>
                          <a:pt x="36440" y="988"/>
                        </a:cubicBezTo>
                        <a:cubicBezTo>
                          <a:pt x="42234" y="2280"/>
                          <a:pt x="47111" y="4531"/>
                          <a:pt x="51071" y="7761"/>
                        </a:cubicBezTo>
                        <a:cubicBezTo>
                          <a:pt x="55031" y="10971"/>
                          <a:pt x="57782" y="14931"/>
                          <a:pt x="59366" y="19600"/>
                        </a:cubicBezTo>
                        <a:cubicBezTo>
                          <a:pt x="60950" y="24289"/>
                          <a:pt x="61096" y="29500"/>
                          <a:pt x="59804" y="35231"/>
                        </a:cubicBezTo>
                        <a:cubicBezTo>
                          <a:pt x="58283" y="42068"/>
                          <a:pt x="55323" y="47278"/>
                          <a:pt x="50967" y="50905"/>
                        </a:cubicBezTo>
                        <a:cubicBezTo>
                          <a:pt x="46611" y="54510"/>
                          <a:pt x="41234" y="56178"/>
                          <a:pt x="34856" y="55886"/>
                        </a:cubicBezTo>
                        <a:lnTo>
                          <a:pt x="37420" y="44423"/>
                        </a:lnTo>
                        <a:cubicBezTo>
                          <a:pt x="40671" y="44423"/>
                          <a:pt x="43422" y="43443"/>
                          <a:pt x="45715" y="41526"/>
                        </a:cubicBezTo>
                        <a:cubicBezTo>
                          <a:pt x="47987" y="39608"/>
                          <a:pt x="49550" y="36753"/>
                          <a:pt x="50404" y="32960"/>
                        </a:cubicBezTo>
                        <a:cubicBezTo>
                          <a:pt x="51571" y="27707"/>
                          <a:pt x="50717" y="23185"/>
                          <a:pt x="47799" y="19391"/>
                        </a:cubicBezTo>
                        <a:cubicBezTo>
                          <a:pt x="44881" y="15598"/>
                          <a:pt x="40317" y="13014"/>
                          <a:pt x="34064" y="11638"/>
                        </a:cubicBezTo>
                        <a:cubicBezTo>
                          <a:pt x="27832" y="10242"/>
                          <a:pt x="22601" y="10638"/>
                          <a:pt x="18391" y="12826"/>
                        </a:cubicBezTo>
                        <a:cubicBezTo>
                          <a:pt x="14181" y="15015"/>
                          <a:pt x="11471" y="18745"/>
                          <a:pt x="10304" y="23997"/>
                        </a:cubicBezTo>
                        <a:cubicBezTo>
                          <a:pt x="9449" y="27791"/>
                          <a:pt x="9595" y="31021"/>
                          <a:pt x="10742" y="33710"/>
                        </a:cubicBezTo>
                        <a:cubicBezTo>
                          <a:pt x="11888" y="36399"/>
                          <a:pt x="13826" y="38399"/>
                          <a:pt x="16598" y="39754"/>
                        </a:cubicBezTo>
                        <a:lnTo>
                          <a:pt x="14035" y="51217"/>
                        </a:lnTo>
                        <a:cubicBezTo>
                          <a:pt x="8428" y="48820"/>
                          <a:pt x="4447" y="45069"/>
                          <a:pt x="2113" y="39963"/>
                        </a:cubicBezTo>
                        <a:cubicBezTo>
                          <a:pt x="-221" y="34856"/>
                          <a:pt x="-617" y="28895"/>
                          <a:pt x="904" y="22059"/>
                        </a:cubicBezTo>
                        <a:cubicBezTo>
                          <a:pt x="2196" y="16307"/>
                          <a:pt x="4531" y="11659"/>
                          <a:pt x="7907" y="8074"/>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2" name="Freeform: Shape 131">
                    <a:extLst>
                      <a:ext uri="{FF2B5EF4-FFF2-40B4-BE49-F238E27FC236}">
                        <a16:creationId xmlns:a16="http://schemas.microsoft.com/office/drawing/2014/main" id="{70C652EA-8800-351D-4D5E-AC540DB61858}"/>
                      </a:ext>
                    </a:extLst>
                  </p:cNvPr>
                  <p:cNvSpPr/>
                  <p:nvPr/>
                </p:nvSpPr>
                <p:spPr>
                  <a:xfrm>
                    <a:off x="3171921" y="5382254"/>
                    <a:ext cx="60921" cy="59692"/>
                  </a:xfrm>
                  <a:custGeom>
                    <a:avLst/>
                    <a:gdLst>
                      <a:gd name="csX0" fmla="*/ 13221 w 60921"/>
                      <a:gd name="csY0" fmla="*/ 4755 h 59692"/>
                      <a:gd name="csX1" fmla="*/ 27227 w 60921"/>
                      <a:gd name="csY1" fmla="*/ 45 h 59692"/>
                      <a:gd name="csX2" fmla="*/ 43005 w 60921"/>
                      <a:gd name="csY2" fmla="*/ 3442 h 59692"/>
                      <a:gd name="csX3" fmla="*/ 55614 w 60921"/>
                      <a:gd name="csY3" fmla="*/ 13530 h 59692"/>
                      <a:gd name="csX4" fmla="*/ 60825 w 60921"/>
                      <a:gd name="csY4" fmla="*/ 27348 h 59692"/>
                      <a:gd name="csX5" fmla="*/ 57719 w 60921"/>
                      <a:gd name="csY5" fmla="*/ 42813 h 59692"/>
                      <a:gd name="csX6" fmla="*/ 47715 w 60921"/>
                      <a:gd name="csY6" fmla="*/ 54943 h 59692"/>
                      <a:gd name="csX7" fmla="*/ 33709 w 60921"/>
                      <a:gd name="csY7" fmla="*/ 59653 h 59692"/>
                      <a:gd name="csX8" fmla="*/ 17931 w 60921"/>
                      <a:gd name="csY8" fmla="*/ 56215 h 59692"/>
                      <a:gd name="csX9" fmla="*/ 5301 w 60921"/>
                      <a:gd name="csY9" fmla="*/ 46148 h 59692"/>
                      <a:gd name="csX10" fmla="*/ 91 w 60921"/>
                      <a:gd name="csY10" fmla="*/ 32329 h 59692"/>
                      <a:gd name="csX11" fmla="*/ 3175 w 60921"/>
                      <a:gd name="csY11" fmla="*/ 16906 h 59692"/>
                      <a:gd name="csX12" fmla="*/ 13200 w 60921"/>
                      <a:gd name="csY12" fmla="*/ 4735 h 59692"/>
                      <a:gd name="csX13" fmla="*/ 11116 w 60921"/>
                      <a:gd name="csY13" fmla="*/ 35414 h 59692"/>
                      <a:gd name="csX14" fmla="*/ 22621 w 60921"/>
                      <a:gd name="csY14" fmla="*/ 46377 h 59692"/>
                      <a:gd name="csX15" fmla="*/ 38378 w 60921"/>
                      <a:gd name="csY15" fmla="*/ 48378 h 59692"/>
                      <a:gd name="csX16" fmla="*/ 49049 w 60921"/>
                      <a:gd name="csY16" fmla="*/ 38728 h 59692"/>
                      <a:gd name="csX17" fmla="*/ 49799 w 60921"/>
                      <a:gd name="csY17" fmla="*/ 24326 h 59692"/>
                      <a:gd name="csX18" fmla="*/ 38315 w 60921"/>
                      <a:gd name="csY18" fmla="*/ 13342 h 59692"/>
                      <a:gd name="csX19" fmla="*/ 22538 w 60921"/>
                      <a:gd name="csY19" fmla="*/ 11383 h 59692"/>
                      <a:gd name="csX20" fmla="*/ 11845 w 60921"/>
                      <a:gd name="csY20" fmla="*/ 21075 h 59692"/>
                      <a:gd name="csX21" fmla="*/ 11116 w 60921"/>
                      <a:gd name="csY21" fmla="*/ 35456 h 59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0921" h="59692">
                        <a:moveTo>
                          <a:pt x="13221" y="4755"/>
                        </a:moveTo>
                        <a:cubicBezTo>
                          <a:pt x="17410" y="1921"/>
                          <a:pt x="22079" y="337"/>
                          <a:pt x="27227" y="45"/>
                        </a:cubicBezTo>
                        <a:cubicBezTo>
                          <a:pt x="32375" y="-247"/>
                          <a:pt x="37648" y="879"/>
                          <a:pt x="43005" y="3442"/>
                        </a:cubicBezTo>
                        <a:cubicBezTo>
                          <a:pt x="48361" y="6006"/>
                          <a:pt x="52571" y="9361"/>
                          <a:pt x="55614" y="13530"/>
                        </a:cubicBezTo>
                        <a:cubicBezTo>
                          <a:pt x="58636" y="17698"/>
                          <a:pt x="60387" y="22325"/>
                          <a:pt x="60825" y="27348"/>
                        </a:cubicBezTo>
                        <a:cubicBezTo>
                          <a:pt x="61262" y="32392"/>
                          <a:pt x="60220" y="37540"/>
                          <a:pt x="57719" y="42813"/>
                        </a:cubicBezTo>
                        <a:cubicBezTo>
                          <a:pt x="55239" y="48044"/>
                          <a:pt x="51904" y="52088"/>
                          <a:pt x="47715" y="54943"/>
                        </a:cubicBezTo>
                        <a:cubicBezTo>
                          <a:pt x="43526" y="57819"/>
                          <a:pt x="38857" y="59383"/>
                          <a:pt x="33709" y="59653"/>
                        </a:cubicBezTo>
                        <a:cubicBezTo>
                          <a:pt x="28561" y="59924"/>
                          <a:pt x="23309" y="58778"/>
                          <a:pt x="17931" y="56215"/>
                        </a:cubicBezTo>
                        <a:cubicBezTo>
                          <a:pt x="12554" y="53672"/>
                          <a:pt x="8344" y="50316"/>
                          <a:pt x="5301" y="46148"/>
                        </a:cubicBezTo>
                        <a:cubicBezTo>
                          <a:pt x="2258" y="42000"/>
                          <a:pt x="528" y="37394"/>
                          <a:pt x="91" y="32329"/>
                        </a:cubicBezTo>
                        <a:cubicBezTo>
                          <a:pt x="-326" y="27265"/>
                          <a:pt x="695" y="22117"/>
                          <a:pt x="3175" y="16906"/>
                        </a:cubicBezTo>
                        <a:cubicBezTo>
                          <a:pt x="5676" y="11633"/>
                          <a:pt x="9032" y="7569"/>
                          <a:pt x="13200" y="4735"/>
                        </a:cubicBezTo>
                        <a:close/>
                        <a:moveTo>
                          <a:pt x="11116" y="35414"/>
                        </a:moveTo>
                        <a:cubicBezTo>
                          <a:pt x="13013" y="39979"/>
                          <a:pt x="16848" y="43626"/>
                          <a:pt x="22621" y="46377"/>
                        </a:cubicBezTo>
                        <a:cubicBezTo>
                          <a:pt x="28394" y="49128"/>
                          <a:pt x="33646" y="49774"/>
                          <a:pt x="38378" y="48378"/>
                        </a:cubicBezTo>
                        <a:cubicBezTo>
                          <a:pt x="43109" y="46961"/>
                          <a:pt x="46673" y="43751"/>
                          <a:pt x="49049" y="38728"/>
                        </a:cubicBezTo>
                        <a:cubicBezTo>
                          <a:pt x="51425" y="33705"/>
                          <a:pt x="51696" y="28911"/>
                          <a:pt x="49799" y="24326"/>
                        </a:cubicBezTo>
                        <a:cubicBezTo>
                          <a:pt x="47923" y="19741"/>
                          <a:pt x="44088" y="16073"/>
                          <a:pt x="38315" y="13342"/>
                        </a:cubicBezTo>
                        <a:cubicBezTo>
                          <a:pt x="32542" y="10591"/>
                          <a:pt x="27290" y="9945"/>
                          <a:pt x="22538" y="11383"/>
                        </a:cubicBezTo>
                        <a:cubicBezTo>
                          <a:pt x="17786" y="12821"/>
                          <a:pt x="14222" y="16052"/>
                          <a:pt x="11845" y="21075"/>
                        </a:cubicBezTo>
                        <a:cubicBezTo>
                          <a:pt x="9470" y="26098"/>
                          <a:pt x="9219" y="30891"/>
                          <a:pt x="11116" y="35456"/>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3" name="Freeform: Shape 132">
                    <a:extLst>
                      <a:ext uri="{FF2B5EF4-FFF2-40B4-BE49-F238E27FC236}">
                        <a16:creationId xmlns:a16="http://schemas.microsoft.com/office/drawing/2014/main" id="{87BC8544-7A42-22D4-A96A-555C81402D5A}"/>
                      </a:ext>
                    </a:extLst>
                  </p:cNvPr>
                  <p:cNvSpPr/>
                  <p:nvPr/>
                </p:nvSpPr>
                <p:spPr>
                  <a:xfrm>
                    <a:off x="3127826" y="5434071"/>
                    <a:ext cx="76011" cy="74343"/>
                  </a:xfrm>
                  <a:custGeom>
                    <a:avLst/>
                    <a:gdLst>
                      <a:gd name="csX0" fmla="*/ 76011 w 76011"/>
                      <a:gd name="csY0" fmla="*/ 35932 h 74343"/>
                      <a:gd name="csX1" fmla="*/ 69446 w 76011"/>
                      <a:gd name="csY1" fmla="*/ 44331 h 74343"/>
                      <a:gd name="csX2" fmla="*/ 20175 w 76011"/>
                      <a:gd name="csY2" fmla="*/ 40621 h 74343"/>
                      <a:gd name="csX3" fmla="*/ 52543 w 76011"/>
                      <a:gd name="csY3" fmla="*/ 65944 h 74343"/>
                      <a:gd name="csX4" fmla="*/ 45978 w 76011"/>
                      <a:gd name="csY4" fmla="*/ 74344 h 74343"/>
                      <a:gd name="csX5" fmla="*/ 0 w 76011"/>
                      <a:gd name="csY5" fmla="*/ 38391 h 74343"/>
                      <a:gd name="csX6" fmla="*/ 6565 w 76011"/>
                      <a:gd name="csY6" fmla="*/ 29992 h 74343"/>
                      <a:gd name="csX7" fmla="*/ 55774 w 76011"/>
                      <a:gd name="csY7" fmla="*/ 33660 h 74343"/>
                      <a:gd name="csX8" fmla="*/ 23468 w 76011"/>
                      <a:gd name="csY8" fmla="*/ 8399 h 74343"/>
                      <a:gd name="csX9" fmla="*/ 30034 w 76011"/>
                      <a:gd name="csY9" fmla="*/ 0 h 74343"/>
                      <a:gd name="csX10" fmla="*/ 76011 w 76011"/>
                      <a:gd name="csY10" fmla="*/ 35953 h 743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6011" h="74343">
                        <a:moveTo>
                          <a:pt x="76011" y="35932"/>
                        </a:moveTo>
                        <a:lnTo>
                          <a:pt x="69446" y="44331"/>
                        </a:lnTo>
                        <a:lnTo>
                          <a:pt x="20175" y="40621"/>
                        </a:lnTo>
                        <a:lnTo>
                          <a:pt x="52543" y="65944"/>
                        </a:lnTo>
                        <a:lnTo>
                          <a:pt x="45978" y="74344"/>
                        </a:lnTo>
                        <a:lnTo>
                          <a:pt x="0" y="38391"/>
                        </a:lnTo>
                        <a:lnTo>
                          <a:pt x="6565" y="29992"/>
                        </a:lnTo>
                        <a:lnTo>
                          <a:pt x="55774" y="33660"/>
                        </a:lnTo>
                        <a:lnTo>
                          <a:pt x="23468" y="8399"/>
                        </a:lnTo>
                        <a:lnTo>
                          <a:pt x="30034" y="0"/>
                        </a:lnTo>
                        <a:lnTo>
                          <a:pt x="76011" y="35953"/>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4" name="Freeform: Shape 133">
                    <a:extLst>
                      <a:ext uri="{FF2B5EF4-FFF2-40B4-BE49-F238E27FC236}">
                        <a16:creationId xmlns:a16="http://schemas.microsoft.com/office/drawing/2014/main" id="{409B2191-D1E1-6EA2-1727-7CE150B69B0F}"/>
                      </a:ext>
                    </a:extLst>
                  </p:cNvPr>
                  <p:cNvSpPr/>
                  <p:nvPr/>
                </p:nvSpPr>
                <p:spPr>
                  <a:xfrm>
                    <a:off x="3100856" y="5489761"/>
                    <a:ext cx="59170" cy="62255"/>
                  </a:xfrm>
                  <a:custGeom>
                    <a:avLst/>
                    <a:gdLst>
                      <a:gd name="csX0" fmla="*/ 40705 w 59170"/>
                      <a:gd name="csY0" fmla="*/ 37557 h 62255"/>
                      <a:gd name="csX1" fmla="*/ 53543 w 59170"/>
                      <a:gd name="csY1" fmla="*/ 26407 h 62255"/>
                      <a:gd name="csX2" fmla="*/ 59171 w 59170"/>
                      <a:gd name="csY2" fmla="*/ 32889 h 62255"/>
                      <a:gd name="csX3" fmla="*/ 25386 w 59170"/>
                      <a:gd name="csY3" fmla="*/ 62255 h 62255"/>
                      <a:gd name="csX4" fmla="*/ 19758 w 59170"/>
                      <a:gd name="csY4" fmla="*/ 55773 h 62255"/>
                      <a:gd name="csX5" fmla="*/ 32660 w 59170"/>
                      <a:gd name="csY5" fmla="*/ 44560 h 62255"/>
                      <a:gd name="csX6" fmla="*/ 0 w 59170"/>
                      <a:gd name="csY6" fmla="*/ 7003 h 62255"/>
                      <a:gd name="csX7" fmla="*/ 8045 w 59170"/>
                      <a:gd name="csY7" fmla="*/ 0 h 62255"/>
                      <a:gd name="csX8" fmla="*/ 40705 w 59170"/>
                      <a:gd name="csY8" fmla="*/ 37557 h 62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170" h="62255">
                        <a:moveTo>
                          <a:pt x="40705" y="37557"/>
                        </a:moveTo>
                        <a:lnTo>
                          <a:pt x="53543" y="26407"/>
                        </a:lnTo>
                        <a:lnTo>
                          <a:pt x="59171" y="32889"/>
                        </a:lnTo>
                        <a:lnTo>
                          <a:pt x="25386" y="62255"/>
                        </a:lnTo>
                        <a:lnTo>
                          <a:pt x="19758" y="55773"/>
                        </a:lnTo>
                        <a:lnTo>
                          <a:pt x="32660" y="44560"/>
                        </a:lnTo>
                        <a:lnTo>
                          <a:pt x="0" y="7003"/>
                        </a:lnTo>
                        <a:lnTo>
                          <a:pt x="8045" y="0"/>
                        </a:lnTo>
                        <a:lnTo>
                          <a:pt x="40705" y="37557"/>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5" name="Freeform: Shape 134">
                    <a:extLst>
                      <a:ext uri="{FF2B5EF4-FFF2-40B4-BE49-F238E27FC236}">
                        <a16:creationId xmlns:a16="http://schemas.microsoft.com/office/drawing/2014/main" id="{D981428D-41B2-6F62-07E8-AD78535F8DCE}"/>
                      </a:ext>
                    </a:extLst>
                  </p:cNvPr>
                  <p:cNvSpPr/>
                  <p:nvPr/>
                </p:nvSpPr>
                <p:spPr>
                  <a:xfrm>
                    <a:off x="3047959" y="5512979"/>
                    <a:ext cx="62776" cy="69633"/>
                  </a:xfrm>
                  <a:custGeom>
                    <a:avLst/>
                    <a:gdLst>
                      <a:gd name="csX0" fmla="*/ 62777 w 62776"/>
                      <a:gd name="csY0" fmla="*/ 49917 h 69633"/>
                      <a:gd name="csX1" fmla="*/ 30179 w 62776"/>
                      <a:gd name="csY1" fmla="*/ 69633 h 69633"/>
                      <a:gd name="csX2" fmla="*/ 25740 w 62776"/>
                      <a:gd name="csY2" fmla="*/ 62297 h 69633"/>
                      <a:gd name="csX3" fmla="*/ 49208 w 62776"/>
                      <a:gd name="csY3" fmla="*/ 48104 h 69633"/>
                      <a:gd name="csX4" fmla="*/ 40934 w 62776"/>
                      <a:gd name="csY4" fmla="*/ 34410 h 69633"/>
                      <a:gd name="csX5" fmla="*/ 19612 w 62776"/>
                      <a:gd name="csY5" fmla="*/ 47312 h 69633"/>
                      <a:gd name="csX6" fmla="*/ 15298 w 62776"/>
                      <a:gd name="csY6" fmla="*/ 40184 h 69633"/>
                      <a:gd name="csX7" fmla="*/ 36620 w 62776"/>
                      <a:gd name="csY7" fmla="*/ 27282 h 69633"/>
                      <a:gd name="csX8" fmla="*/ 27908 w 62776"/>
                      <a:gd name="csY8" fmla="*/ 12880 h 69633"/>
                      <a:gd name="csX9" fmla="*/ 4439 w 62776"/>
                      <a:gd name="csY9" fmla="*/ 27074 h 69633"/>
                      <a:gd name="csX10" fmla="*/ 0 w 62776"/>
                      <a:gd name="csY10" fmla="*/ 19717 h 69633"/>
                      <a:gd name="csX11" fmla="*/ 32597 w 62776"/>
                      <a:gd name="csY11" fmla="*/ 0 h 69633"/>
                      <a:gd name="csX12" fmla="*/ 62777 w 62776"/>
                      <a:gd name="csY12" fmla="*/ 49938 h 696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776" h="69633">
                        <a:moveTo>
                          <a:pt x="62777" y="49917"/>
                        </a:moveTo>
                        <a:lnTo>
                          <a:pt x="30179" y="69633"/>
                        </a:lnTo>
                        <a:lnTo>
                          <a:pt x="25740" y="62297"/>
                        </a:lnTo>
                        <a:lnTo>
                          <a:pt x="49208" y="48104"/>
                        </a:lnTo>
                        <a:lnTo>
                          <a:pt x="40934" y="34410"/>
                        </a:lnTo>
                        <a:lnTo>
                          <a:pt x="19612" y="47312"/>
                        </a:lnTo>
                        <a:lnTo>
                          <a:pt x="15298" y="40184"/>
                        </a:lnTo>
                        <a:lnTo>
                          <a:pt x="36620" y="27282"/>
                        </a:lnTo>
                        <a:lnTo>
                          <a:pt x="27908" y="12880"/>
                        </a:lnTo>
                        <a:lnTo>
                          <a:pt x="4439" y="27074"/>
                        </a:lnTo>
                        <a:lnTo>
                          <a:pt x="0" y="19717"/>
                        </a:lnTo>
                        <a:lnTo>
                          <a:pt x="32597" y="0"/>
                        </a:lnTo>
                        <a:lnTo>
                          <a:pt x="62777" y="49938"/>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6" name="Freeform: Shape 135">
                    <a:extLst>
                      <a:ext uri="{FF2B5EF4-FFF2-40B4-BE49-F238E27FC236}">
                        <a16:creationId xmlns:a16="http://schemas.microsoft.com/office/drawing/2014/main" id="{0B825E47-8DCC-FEF2-31D7-F42B322DCD6D}"/>
                      </a:ext>
                    </a:extLst>
                  </p:cNvPr>
                  <p:cNvSpPr/>
                  <p:nvPr/>
                </p:nvSpPr>
                <p:spPr>
                  <a:xfrm>
                    <a:off x="2992539" y="5537781"/>
                    <a:ext cx="65923" cy="71634"/>
                  </a:xfrm>
                  <a:custGeom>
                    <a:avLst/>
                    <a:gdLst>
                      <a:gd name="csX0" fmla="*/ 65924 w 65923"/>
                      <a:gd name="csY0" fmla="*/ 54794 h 71634"/>
                      <a:gd name="csX1" fmla="*/ 55899 w 65923"/>
                      <a:gd name="csY1" fmla="*/ 58483 h 71634"/>
                      <a:gd name="csX2" fmla="*/ 15986 w 65923"/>
                      <a:gd name="csY2" fmla="*/ 29367 h 71634"/>
                      <a:gd name="csX3" fmla="*/ 30159 w 65923"/>
                      <a:gd name="csY3" fmla="*/ 67945 h 71634"/>
                      <a:gd name="csX4" fmla="*/ 20134 w 65923"/>
                      <a:gd name="csY4" fmla="*/ 71634 h 71634"/>
                      <a:gd name="csX5" fmla="*/ 0 w 65923"/>
                      <a:gd name="csY5" fmla="*/ 16840 h 71634"/>
                      <a:gd name="csX6" fmla="*/ 10025 w 65923"/>
                      <a:gd name="csY6" fmla="*/ 13151 h 71634"/>
                      <a:gd name="csX7" fmla="*/ 49917 w 65923"/>
                      <a:gd name="csY7" fmla="*/ 42205 h 71634"/>
                      <a:gd name="csX8" fmla="*/ 35765 w 65923"/>
                      <a:gd name="csY8" fmla="*/ 3689 h 71634"/>
                      <a:gd name="csX9" fmla="*/ 45790 w 65923"/>
                      <a:gd name="csY9" fmla="*/ 0 h 71634"/>
                      <a:gd name="csX10" fmla="*/ 65924 w 65923"/>
                      <a:gd name="csY10" fmla="*/ 54794 h 716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5923" h="71634">
                        <a:moveTo>
                          <a:pt x="65924" y="54794"/>
                        </a:moveTo>
                        <a:lnTo>
                          <a:pt x="55899" y="58483"/>
                        </a:lnTo>
                        <a:lnTo>
                          <a:pt x="15986" y="29367"/>
                        </a:lnTo>
                        <a:lnTo>
                          <a:pt x="30159" y="67945"/>
                        </a:lnTo>
                        <a:lnTo>
                          <a:pt x="20134" y="71634"/>
                        </a:lnTo>
                        <a:lnTo>
                          <a:pt x="0" y="16840"/>
                        </a:lnTo>
                        <a:lnTo>
                          <a:pt x="10025" y="13151"/>
                        </a:lnTo>
                        <a:lnTo>
                          <a:pt x="49917" y="42205"/>
                        </a:lnTo>
                        <a:lnTo>
                          <a:pt x="35765" y="3689"/>
                        </a:lnTo>
                        <a:lnTo>
                          <a:pt x="45790" y="0"/>
                        </a:lnTo>
                        <a:lnTo>
                          <a:pt x="65924" y="54794"/>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7" name="Freeform: Shape 136">
                    <a:extLst>
                      <a:ext uri="{FF2B5EF4-FFF2-40B4-BE49-F238E27FC236}">
                        <a16:creationId xmlns:a16="http://schemas.microsoft.com/office/drawing/2014/main" id="{2708E6E4-5CF9-BDBD-0404-5E0C01B37F72}"/>
                      </a:ext>
                    </a:extLst>
                  </p:cNvPr>
                  <p:cNvSpPr/>
                  <p:nvPr/>
                </p:nvSpPr>
                <p:spPr>
                  <a:xfrm>
                    <a:off x="2947875" y="5559269"/>
                    <a:ext cx="45560" cy="62005"/>
                  </a:xfrm>
                  <a:custGeom>
                    <a:avLst/>
                    <a:gdLst>
                      <a:gd name="csX0" fmla="*/ 27407 w 45560"/>
                      <a:gd name="csY0" fmla="*/ 49146 h 62005"/>
                      <a:gd name="csX1" fmla="*/ 44206 w 45560"/>
                      <a:gd name="csY1" fmla="*/ 46457 h 62005"/>
                      <a:gd name="csX2" fmla="*/ 45561 w 45560"/>
                      <a:gd name="csY2" fmla="*/ 54940 h 62005"/>
                      <a:gd name="csX3" fmla="*/ 1355 w 45560"/>
                      <a:gd name="csY3" fmla="*/ 62005 h 62005"/>
                      <a:gd name="csX4" fmla="*/ 0 w 45560"/>
                      <a:gd name="csY4" fmla="*/ 53523 h 62005"/>
                      <a:gd name="csX5" fmla="*/ 16882 w 45560"/>
                      <a:gd name="csY5" fmla="*/ 50834 h 62005"/>
                      <a:gd name="csX6" fmla="*/ 9025 w 45560"/>
                      <a:gd name="csY6" fmla="*/ 1688 h 62005"/>
                      <a:gd name="csX7" fmla="*/ 19550 w 45560"/>
                      <a:gd name="csY7" fmla="*/ 0 h 62005"/>
                      <a:gd name="csX8" fmla="*/ 27407 w 45560"/>
                      <a:gd name="csY8" fmla="*/ 49146 h 62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60" h="62005">
                        <a:moveTo>
                          <a:pt x="27407" y="49146"/>
                        </a:moveTo>
                        <a:lnTo>
                          <a:pt x="44206" y="46457"/>
                        </a:lnTo>
                        <a:lnTo>
                          <a:pt x="45561" y="54940"/>
                        </a:lnTo>
                        <a:lnTo>
                          <a:pt x="1355" y="62005"/>
                        </a:lnTo>
                        <a:lnTo>
                          <a:pt x="0" y="53523"/>
                        </a:lnTo>
                        <a:lnTo>
                          <a:pt x="16882" y="50834"/>
                        </a:lnTo>
                        <a:lnTo>
                          <a:pt x="9025" y="1688"/>
                        </a:lnTo>
                        <a:lnTo>
                          <a:pt x="19550" y="0"/>
                        </a:lnTo>
                        <a:lnTo>
                          <a:pt x="27407" y="4914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grpSp>
          <p:grpSp>
            <p:nvGrpSpPr>
              <p:cNvPr id="138" name="Graphic 21">
                <a:extLst>
                  <a:ext uri="{FF2B5EF4-FFF2-40B4-BE49-F238E27FC236}">
                    <a16:creationId xmlns:a16="http://schemas.microsoft.com/office/drawing/2014/main" id="{80420F04-E8EE-A383-3575-3EA840576D9A}"/>
                  </a:ext>
                </a:extLst>
              </p:cNvPr>
              <p:cNvGrpSpPr/>
              <p:nvPr/>
            </p:nvGrpSpPr>
            <p:grpSpPr>
              <a:xfrm>
                <a:off x="2663505" y="5015791"/>
                <a:ext cx="513175" cy="521302"/>
                <a:chOff x="2663505" y="5015791"/>
                <a:chExt cx="513175" cy="521302"/>
              </a:xfrm>
            </p:grpSpPr>
            <p:grpSp>
              <p:nvGrpSpPr>
                <p:cNvPr id="139" name="Graphic 21">
                  <a:extLst>
                    <a:ext uri="{FF2B5EF4-FFF2-40B4-BE49-F238E27FC236}">
                      <a16:creationId xmlns:a16="http://schemas.microsoft.com/office/drawing/2014/main" id="{586CD840-5929-E143-46D6-A5D199E6EEC6}"/>
                    </a:ext>
                  </a:extLst>
                </p:cNvPr>
                <p:cNvGrpSpPr/>
                <p:nvPr/>
              </p:nvGrpSpPr>
              <p:grpSpPr>
                <a:xfrm>
                  <a:off x="2663505" y="5023523"/>
                  <a:ext cx="398927" cy="513570"/>
                  <a:chOff x="2663505" y="5023523"/>
                  <a:chExt cx="398927" cy="513570"/>
                </a:xfrm>
                <a:solidFill>
                  <a:srgbClr val="70C9BD"/>
                </a:solidFill>
              </p:grpSpPr>
              <p:sp>
                <p:nvSpPr>
                  <p:cNvPr id="140" name="Freeform: Shape 139">
                    <a:extLst>
                      <a:ext uri="{FF2B5EF4-FFF2-40B4-BE49-F238E27FC236}">
                        <a16:creationId xmlns:a16="http://schemas.microsoft.com/office/drawing/2014/main" id="{0F3D8CE9-3707-32E7-9F21-542A0CBCBFE9}"/>
                      </a:ext>
                    </a:extLst>
                  </p:cNvPr>
                  <p:cNvSpPr/>
                  <p:nvPr/>
                </p:nvSpPr>
                <p:spPr>
                  <a:xfrm>
                    <a:off x="2706565" y="5023523"/>
                    <a:ext cx="147729" cy="98437"/>
                  </a:xfrm>
                  <a:custGeom>
                    <a:avLst/>
                    <a:gdLst>
                      <a:gd name="csX0" fmla="*/ 112589 w 147729"/>
                      <a:gd name="csY0" fmla="*/ 98437 h 98437"/>
                      <a:gd name="csX1" fmla="*/ 147729 w 147729"/>
                      <a:gd name="csY1" fmla="*/ 0 h 98437"/>
                      <a:gd name="csX2" fmla="*/ 0 w 147729"/>
                      <a:gd name="csY2" fmla="*/ 98437 h 98437"/>
                      <a:gd name="csX3" fmla="*/ 112589 w 147729"/>
                      <a:gd name="csY3" fmla="*/ 98437 h 98437"/>
                    </a:gdLst>
                    <a:ahLst/>
                    <a:cxnLst>
                      <a:cxn ang="0">
                        <a:pos x="csX0" y="csY0"/>
                      </a:cxn>
                      <a:cxn ang="0">
                        <a:pos x="csX1" y="csY1"/>
                      </a:cxn>
                      <a:cxn ang="0">
                        <a:pos x="csX2" y="csY2"/>
                      </a:cxn>
                      <a:cxn ang="0">
                        <a:pos x="csX3" y="csY3"/>
                      </a:cxn>
                    </a:cxnLst>
                    <a:rect l="l" t="t" r="r" b="b"/>
                    <a:pathLst>
                      <a:path w="147729" h="98437">
                        <a:moveTo>
                          <a:pt x="112589" y="98437"/>
                        </a:moveTo>
                        <a:cubicBezTo>
                          <a:pt x="120884" y="67528"/>
                          <a:pt x="132514" y="34702"/>
                          <a:pt x="147729" y="0"/>
                        </a:cubicBezTo>
                        <a:cubicBezTo>
                          <a:pt x="87620" y="14652"/>
                          <a:pt x="35661" y="50167"/>
                          <a:pt x="0" y="98437"/>
                        </a:cubicBezTo>
                        <a:lnTo>
                          <a:pt x="112589" y="98437"/>
                        </a:lnTo>
                        <a:close/>
                      </a:path>
                    </a:pathLst>
                  </a:custGeom>
                  <a:solidFill>
                    <a:srgbClr val="70C9BD"/>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41" name="Freeform: Shape 140">
                    <a:extLst>
                      <a:ext uri="{FF2B5EF4-FFF2-40B4-BE49-F238E27FC236}">
                        <a16:creationId xmlns:a16="http://schemas.microsoft.com/office/drawing/2014/main" id="{44250CA9-5D39-AEB6-922C-4DC693889E31}"/>
                      </a:ext>
                    </a:extLst>
                  </p:cNvPr>
                  <p:cNvSpPr/>
                  <p:nvPr/>
                </p:nvSpPr>
                <p:spPr>
                  <a:xfrm>
                    <a:off x="2663505" y="5127067"/>
                    <a:ext cx="398927" cy="410026"/>
                  </a:xfrm>
                  <a:custGeom>
                    <a:avLst/>
                    <a:gdLst>
                      <a:gd name="csX0" fmla="*/ 388685 w 398927"/>
                      <a:gd name="csY0" fmla="*/ 206629 h 410026"/>
                      <a:gd name="csX1" fmla="*/ 246813 w 398927"/>
                      <a:gd name="csY1" fmla="*/ 0 h 410026"/>
                      <a:gd name="csX2" fmla="*/ 356963 w 398927"/>
                      <a:gd name="csY2" fmla="*/ 336475 h 410026"/>
                      <a:gd name="csX3" fmla="*/ 163715 w 398927"/>
                      <a:gd name="csY3" fmla="*/ 212923 h 410026"/>
                      <a:gd name="csX4" fmla="*/ 159151 w 398927"/>
                      <a:gd name="csY4" fmla="*/ 213048 h 410026"/>
                      <a:gd name="csX5" fmla="*/ 0 w 398927"/>
                      <a:gd name="csY5" fmla="*/ 213048 h 410026"/>
                      <a:gd name="csX6" fmla="*/ 252669 w 398927"/>
                      <a:gd name="csY6" fmla="*/ 410027 h 410026"/>
                      <a:gd name="csX7" fmla="*/ 388685 w 398927"/>
                      <a:gd name="csY7" fmla="*/ 206629 h 410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927" h="410026">
                        <a:moveTo>
                          <a:pt x="388685" y="206629"/>
                        </a:moveTo>
                        <a:cubicBezTo>
                          <a:pt x="370803" y="140580"/>
                          <a:pt x="327555" y="66486"/>
                          <a:pt x="246813" y="0"/>
                        </a:cubicBezTo>
                        <a:cubicBezTo>
                          <a:pt x="326680" y="105544"/>
                          <a:pt x="384808" y="206358"/>
                          <a:pt x="356963" y="336475"/>
                        </a:cubicBezTo>
                        <a:cubicBezTo>
                          <a:pt x="263841" y="321406"/>
                          <a:pt x="196937" y="279493"/>
                          <a:pt x="163715" y="212923"/>
                        </a:cubicBezTo>
                        <a:cubicBezTo>
                          <a:pt x="162194" y="212985"/>
                          <a:pt x="160672" y="213048"/>
                          <a:pt x="159151" y="213048"/>
                        </a:cubicBezTo>
                        <a:lnTo>
                          <a:pt x="0" y="213048"/>
                        </a:lnTo>
                        <a:cubicBezTo>
                          <a:pt x="28366" y="326200"/>
                          <a:pt x="130743" y="410027"/>
                          <a:pt x="252669" y="410027"/>
                        </a:cubicBezTo>
                        <a:cubicBezTo>
                          <a:pt x="384392" y="410027"/>
                          <a:pt x="419010" y="318759"/>
                          <a:pt x="388685" y="206629"/>
                        </a:cubicBezTo>
                        <a:close/>
                      </a:path>
                    </a:pathLst>
                  </a:custGeom>
                  <a:solidFill>
                    <a:srgbClr val="70C9BD"/>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2" name="Freeform: Shape 141">
                  <a:extLst>
                    <a:ext uri="{FF2B5EF4-FFF2-40B4-BE49-F238E27FC236}">
                      <a16:creationId xmlns:a16="http://schemas.microsoft.com/office/drawing/2014/main" id="{4E750CA1-EFC8-C1B4-6650-4D458434D893}"/>
                    </a:ext>
                  </a:extLst>
                </p:cNvPr>
                <p:cNvSpPr/>
                <p:nvPr/>
              </p:nvSpPr>
              <p:spPr>
                <a:xfrm>
                  <a:off x="2883702" y="5015791"/>
                  <a:ext cx="292977" cy="420864"/>
                </a:xfrm>
                <a:custGeom>
                  <a:avLst/>
                  <a:gdLst>
                    <a:gd name="csX0" fmla="*/ 292978 w 292977"/>
                    <a:gd name="csY0" fmla="*/ 260797 h 420864"/>
                    <a:gd name="csX1" fmla="*/ 32493 w 292977"/>
                    <a:gd name="csY1" fmla="*/ 313 h 420864"/>
                    <a:gd name="csX2" fmla="*/ 32034 w 292977"/>
                    <a:gd name="csY2" fmla="*/ 0 h 420864"/>
                    <a:gd name="csX3" fmla="*/ 27887 w 292977"/>
                    <a:gd name="csY3" fmla="*/ 21 h 420864"/>
                    <a:gd name="csX4" fmla="*/ 0 w 292977"/>
                    <a:gd name="csY4" fmla="*/ 2022 h 420864"/>
                    <a:gd name="csX5" fmla="*/ 237996 w 292977"/>
                    <a:gd name="csY5" fmla="*/ 420865 h 420864"/>
                    <a:gd name="csX6" fmla="*/ 292978 w 292977"/>
                    <a:gd name="csY6" fmla="*/ 260797 h 4208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2977" h="420864">
                      <a:moveTo>
                        <a:pt x="292978" y="260797"/>
                      </a:moveTo>
                      <a:cubicBezTo>
                        <a:pt x="292978" y="116966"/>
                        <a:pt x="176325" y="313"/>
                        <a:pt x="32493" y="313"/>
                      </a:cubicBezTo>
                      <a:cubicBezTo>
                        <a:pt x="32347" y="208"/>
                        <a:pt x="32201" y="104"/>
                        <a:pt x="32034" y="0"/>
                      </a:cubicBezTo>
                      <a:cubicBezTo>
                        <a:pt x="30659" y="0"/>
                        <a:pt x="29262" y="0"/>
                        <a:pt x="27887" y="21"/>
                      </a:cubicBezTo>
                      <a:cubicBezTo>
                        <a:pt x="18445" y="188"/>
                        <a:pt x="9150" y="875"/>
                        <a:pt x="0" y="2022"/>
                      </a:cubicBezTo>
                      <a:cubicBezTo>
                        <a:pt x="63047" y="109317"/>
                        <a:pt x="306942" y="207337"/>
                        <a:pt x="237996" y="420865"/>
                      </a:cubicBezTo>
                      <a:cubicBezTo>
                        <a:pt x="272448" y="376700"/>
                        <a:pt x="292978" y="321135"/>
                        <a:pt x="292978" y="260797"/>
                      </a:cubicBezTo>
                      <a:close/>
                    </a:path>
                  </a:pathLst>
                </a:custGeom>
                <a:solidFill>
                  <a:srgbClr val="2E8171"/>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3" name="Rectangle: Rounded Corners 142">
                <a:extLst>
                  <a:ext uri="{FF2B5EF4-FFF2-40B4-BE49-F238E27FC236}">
                    <a16:creationId xmlns:a16="http://schemas.microsoft.com/office/drawing/2014/main" id="{46CE36D8-01D0-79E9-301F-BD11CB223C23}"/>
                  </a:ext>
                </a:extLst>
              </p:cNvPr>
              <p:cNvSpPr/>
              <p:nvPr/>
            </p:nvSpPr>
            <p:spPr>
              <a:xfrm>
                <a:off x="2325403" y="5144803"/>
                <a:ext cx="582954" cy="172176"/>
              </a:xfrm>
              <a:prstGeom prst="roundRect">
                <a:avLst>
                  <a:gd name="adj" fmla="val 50000"/>
                </a:avLst>
              </a:prstGeom>
              <a:solidFill>
                <a:srgbClr val="552971"/>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5" name="TextBox 144">
              <a:extLst>
                <a:ext uri="{FF2B5EF4-FFF2-40B4-BE49-F238E27FC236}">
                  <a16:creationId xmlns:a16="http://schemas.microsoft.com/office/drawing/2014/main" id="{1F973CA5-B735-C912-9E45-FBEC74073771}"/>
                </a:ext>
              </a:extLst>
            </p:cNvPr>
            <p:cNvSpPr txBox="1"/>
            <p:nvPr/>
          </p:nvSpPr>
          <p:spPr>
            <a:xfrm rot="3727201">
              <a:off x="2437860" y="5366226"/>
              <a:ext cx="24878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H</a:t>
              </a:r>
            </a:p>
          </p:txBody>
        </p:sp>
        <p:sp>
          <p:nvSpPr>
            <p:cNvPr id="146" name="TextBox 145">
              <a:extLst>
                <a:ext uri="{FF2B5EF4-FFF2-40B4-BE49-F238E27FC236}">
                  <a16:creationId xmlns:a16="http://schemas.microsoft.com/office/drawing/2014/main" id="{2E061C16-5023-9C08-9F04-C87D7344849F}"/>
                </a:ext>
              </a:extLst>
            </p:cNvPr>
            <p:cNvSpPr txBox="1"/>
            <p:nvPr/>
          </p:nvSpPr>
          <p:spPr>
            <a:xfrm rot="3214201">
              <a:off x="2473751" y="5416923"/>
              <a:ext cx="24077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Y</a:t>
              </a:r>
            </a:p>
          </p:txBody>
        </p:sp>
        <p:sp>
          <p:nvSpPr>
            <p:cNvPr id="147" name="TextBox 146">
              <a:extLst>
                <a:ext uri="{FF2B5EF4-FFF2-40B4-BE49-F238E27FC236}">
                  <a16:creationId xmlns:a16="http://schemas.microsoft.com/office/drawing/2014/main" id="{38AEE7FD-60EB-D0A5-6626-FB22EE18FBBF}"/>
                </a:ext>
              </a:extLst>
            </p:cNvPr>
            <p:cNvSpPr txBox="1"/>
            <p:nvPr/>
          </p:nvSpPr>
          <p:spPr>
            <a:xfrm rot="2762401">
              <a:off x="2504628" y="5457245"/>
              <a:ext cx="24718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A</a:t>
              </a:r>
            </a:p>
          </p:txBody>
        </p:sp>
        <p:sp>
          <p:nvSpPr>
            <p:cNvPr id="148" name="TextBox 147">
              <a:extLst>
                <a:ext uri="{FF2B5EF4-FFF2-40B4-BE49-F238E27FC236}">
                  <a16:creationId xmlns:a16="http://schemas.microsoft.com/office/drawing/2014/main" id="{DC49646D-36F1-B369-A268-DC2A09F587CA}"/>
                </a:ext>
              </a:extLst>
            </p:cNvPr>
            <p:cNvSpPr txBox="1"/>
            <p:nvPr/>
          </p:nvSpPr>
          <p:spPr>
            <a:xfrm rot="2281801">
              <a:off x="2553043" y="5495118"/>
              <a:ext cx="23436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L</a:t>
              </a:r>
            </a:p>
          </p:txBody>
        </p:sp>
        <p:sp>
          <p:nvSpPr>
            <p:cNvPr id="149" name="TextBox 148">
              <a:extLst>
                <a:ext uri="{FF2B5EF4-FFF2-40B4-BE49-F238E27FC236}">
                  <a16:creationId xmlns:a16="http://schemas.microsoft.com/office/drawing/2014/main" id="{7C88CA90-FA44-B718-C1E6-AC662F2D39AF}"/>
                </a:ext>
              </a:extLst>
            </p:cNvPr>
            <p:cNvSpPr txBox="1"/>
            <p:nvPr/>
          </p:nvSpPr>
          <p:spPr>
            <a:xfrm rot="1833000">
              <a:off x="2591304" y="5525029"/>
              <a:ext cx="24558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U</a:t>
              </a:r>
            </a:p>
          </p:txBody>
        </p:sp>
        <p:sp>
          <p:nvSpPr>
            <p:cNvPr id="150" name="TextBox 149">
              <a:extLst>
                <a:ext uri="{FF2B5EF4-FFF2-40B4-BE49-F238E27FC236}">
                  <a16:creationId xmlns:a16="http://schemas.microsoft.com/office/drawing/2014/main" id="{AED94EAF-702F-2556-A01F-CFC07D398845}"/>
                </a:ext>
              </a:extLst>
            </p:cNvPr>
            <p:cNvSpPr txBox="1"/>
            <p:nvPr/>
          </p:nvSpPr>
          <p:spPr>
            <a:xfrm rot="1337401">
              <a:off x="2646313" y="5551184"/>
              <a:ext cx="24077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R</a:t>
              </a:r>
            </a:p>
          </p:txBody>
        </p:sp>
        <p:sp>
          <p:nvSpPr>
            <p:cNvPr id="151" name="TextBox 150">
              <a:extLst>
                <a:ext uri="{FF2B5EF4-FFF2-40B4-BE49-F238E27FC236}">
                  <a16:creationId xmlns:a16="http://schemas.microsoft.com/office/drawing/2014/main" id="{13971AC3-1B1F-ADDF-C27A-54DC2F5C6D6F}"/>
                </a:ext>
              </a:extLst>
            </p:cNvPr>
            <p:cNvSpPr txBox="1"/>
            <p:nvPr/>
          </p:nvSpPr>
          <p:spPr>
            <a:xfrm rot="799799">
              <a:off x="2699430" y="5570567"/>
              <a:ext cx="25519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O</a:t>
              </a:r>
            </a:p>
          </p:txBody>
        </p:sp>
        <p:sp>
          <p:nvSpPr>
            <p:cNvPr id="152" name="TextBox 151">
              <a:extLst>
                <a:ext uri="{FF2B5EF4-FFF2-40B4-BE49-F238E27FC236}">
                  <a16:creationId xmlns:a16="http://schemas.microsoft.com/office/drawing/2014/main" id="{FBA13CDC-EB02-442B-93D3-B36387F0CFE1}"/>
                </a:ext>
              </a:extLst>
            </p:cNvPr>
            <p:cNvSpPr txBox="1"/>
            <p:nvPr/>
          </p:nvSpPr>
          <p:spPr>
            <a:xfrm rot="223200">
              <a:off x="2769447" y="5580590"/>
              <a:ext cx="24878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N</a:t>
              </a:r>
            </a:p>
          </p:txBody>
        </p:sp>
        <p:sp>
          <p:nvSpPr>
            <p:cNvPr id="153" name="TextBox 152">
              <a:extLst>
                <a:ext uri="{FF2B5EF4-FFF2-40B4-BE49-F238E27FC236}">
                  <a16:creationId xmlns:a16="http://schemas.microsoft.com/office/drawing/2014/main" id="{5D3FD23C-682A-0E4B-870A-0D8EAB475F39}"/>
                </a:ext>
              </a:extLst>
            </p:cNvPr>
            <p:cNvSpPr txBox="1"/>
            <p:nvPr/>
          </p:nvSpPr>
          <p:spPr>
            <a:xfrm rot="21436200">
              <a:off x="2834712" y="5580986"/>
              <a:ext cx="2087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I</a:t>
              </a:r>
            </a:p>
          </p:txBody>
        </p:sp>
        <p:sp>
          <p:nvSpPr>
            <p:cNvPr id="154" name="TextBox 153">
              <a:extLst>
                <a:ext uri="{FF2B5EF4-FFF2-40B4-BE49-F238E27FC236}">
                  <a16:creationId xmlns:a16="http://schemas.microsoft.com/office/drawing/2014/main" id="{D8830A67-C80E-E458-36FA-C8BC3B760187}"/>
                </a:ext>
              </a:extLst>
            </p:cNvPr>
            <p:cNvSpPr txBox="1"/>
            <p:nvPr/>
          </p:nvSpPr>
          <p:spPr>
            <a:xfrm rot="21044399">
              <a:off x="2859514" y="5576175"/>
              <a:ext cx="25039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C</a:t>
              </a:r>
            </a:p>
          </p:txBody>
        </p:sp>
        <p:sp>
          <p:nvSpPr>
            <p:cNvPr id="155" name="TextBox 154">
              <a:extLst>
                <a:ext uri="{FF2B5EF4-FFF2-40B4-BE49-F238E27FC236}">
                  <a16:creationId xmlns:a16="http://schemas.microsoft.com/office/drawing/2014/main" id="{C2CDF2F0-4B83-9CCE-C9CE-263F660AD5FA}"/>
                </a:ext>
              </a:extLst>
            </p:cNvPr>
            <p:cNvSpPr txBox="1"/>
            <p:nvPr/>
          </p:nvSpPr>
          <p:spPr>
            <a:xfrm rot="20305200">
              <a:off x="2945856" y="5552777"/>
              <a:ext cx="24718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A</a:t>
              </a:r>
            </a:p>
          </p:txBody>
        </p:sp>
        <p:sp>
          <p:nvSpPr>
            <p:cNvPr id="156" name="TextBox 155">
              <a:extLst>
                <a:ext uri="{FF2B5EF4-FFF2-40B4-BE49-F238E27FC236}">
                  <a16:creationId xmlns:a16="http://schemas.microsoft.com/office/drawing/2014/main" id="{E5FD1B7D-9C98-78FD-F10E-91AEE72F8CF7}"/>
                </a:ext>
              </a:extLst>
            </p:cNvPr>
            <p:cNvSpPr txBox="1"/>
            <p:nvPr/>
          </p:nvSpPr>
          <p:spPr>
            <a:xfrm rot="19786201">
              <a:off x="2999146" y="5526129"/>
              <a:ext cx="25039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C</a:t>
              </a:r>
            </a:p>
          </p:txBody>
        </p:sp>
        <p:sp>
          <p:nvSpPr>
            <p:cNvPr id="157" name="TextBox 156">
              <a:extLst>
                <a:ext uri="{FF2B5EF4-FFF2-40B4-BE49-F238E27FC236}">
                  <a16:creationId xmlns:a16="http://schemas.microsoft.com/office/drawing/2014/main" id="{A922419B-46C0-BC98-FFA7-756B97BA431F}"/>
                </a:ext>
              </a:extLst>
            </p:cNvPr>
            <p:cNvSpPr txBox="1"/>
            <p:nvPr/>
          </p:nvSpPr>
          <p:spPr>
            <a:xfrm rot="19392600">
              <a:off x="3058255" y="5500786"/>
              <a:ext cx="2087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I</a:t>
              </a:r>
            </a:p>
          </p:txBody>
        </p:sp>
        <p:sp>
          <p:nvSpPr>
            <p:cNvPr id="158" name="TextBox 157">
              <a:extLst>
                <a:ext uri="{FF2B5EF4-FFF2-40B4-BE49-F238E27FC236}">
                  <a16:creationId xmlns:a16="http://schemas.microsoft.com/office/drawing/2014/main" id="{BEB4A869-AE99-C847-70AB-4F09C6F33C67}"/>
                </a:ext>
              </a:extLst>
            </p:cNvPr>
            <p:cNvSpPr txBox="1"/>
            <p:nvPr/>
          </p:nvSpPr>
          <p:spPr>
            <a:xfrm rot="19009801">
              <a:off x="3072544" y="5472021"/>
              <a:ext cx="24878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D</a:t>
              </a:r>
            </a:p>
          </p:txBody>
        </p:sp>
        <p:sp>
          <p:nvSpPr>
            <p:cNvPr id="159" name="TextBox 158">
              <a:extLst>
                <a:ext uri="{FF2B5EF4-FFF2-40B4-BE49-F238E27FC236}">
                  <a16:creationId xmlns:a16="http://schemas.microsoft.com/office/drawing/2014/main" id="{6D84E7E2-4DEF-BCE8-5C12-4E8AB1623051}"/>
                </a:ext>
              </a:extLst>
            </p:cNvPr>
            <p:cNvSpPr txBox="1"/>
            <p:nvPr/>
          </p:nvSpPr>
          <p:spPr>
            <a:xfrm rot="18534000">
              <a:off x="3118605" y="5431022"/>
              <a:ext cx="23275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a:t>
              </a:r>
            </a:p>
          </p:txBody>
        </p:sp>
        <p:sp>
          <p:nvSpPr>
            <p:cNvPr id="160" name="TextBox 159">
              <a:extLst>
                <a:ext uri="{FF2B5EF4-FFF2-40B4-BE49-F238E27FC236}">
                  <a16:creationId xmlns:a16="http://schemas.microsoft.com/office/drawing/2014/main" id="{B9087317-314A-1D39-EA53-757B6CE0984D}"/>
                </a:ext>
              </a:extLst>
            </p:cNvPr>
            <p:cNvSpPr txBox="1"/>
            <p:nvPr/>
          </p:nvSpPr>
          <p:spPr>
            <a:xfrm rot="17461942">
              <a:off x="3143539" y="5376472"/>
              <a:ext cx="2632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solidFill>
                    <a:srgbClr val="552971"/>
                  </a:solidFill>
                  <a:effectLst/>
                  <a:uLnTx/>
                  <a:uFillTx/>
                  <a:latin typeface="DM Sans"/>
                  <a:ea typeface="+mn-ea"/>
                  <a:cs typeface="+mn-cs"/>
                  <a:sym typeface="DM Sans"/>
                  <a:rtl val="0"/>
                </a:rPr>
                <a:t>M</a:t>
              </a:r>
              <a:endParaRPr kumimoji="0" lang="en-US" sz="700" b="1" i="0" u="none" strike="noStrike" kern="1200" cap="none" spc="0" normalizeH="0" baseline="0" noProof="0">
                <a:ln/>
                <a:solidFill>
                  <a:srgbClr val="552971"/>
                </a:solidFill>
                <a:effectLst/>
                <a:uLnTx/>
                <a:uFillTx/>
                <a:latin typeface="DM Sans"/>
                <a:ea typeface="+mn-ea"/>
                <a:cs typeface="+mn-cs"/>
                <a:sym typeface="DM Sans"/>
                <a:rtl val="0"/>
              </a:endParaRPr>
            </a:p>
          </p:txBody>
        </p:sp>
        <p:sp>
          <p:nvSpPr>
            <p:cNvPr id="162" name="TextBox 161">
              <a:extLst>
                <a:ext uri="{FF2B5EF4-FFF2-40B4-BE49-F238E27FC236}">
                  <a16:creationId xmlns:a16="http://schemas.microsoft.com/office/drawing/2014/main" id="{1B33D595-5665-20AC-E2E6-8188D8948483}"/>
                </a:ext>
              </a:extLst>
            </p:cNvPr>
            <p:cNvSpPr txBox="1"/>
            <p:nvPr/>
          </p:nvSpPr>
          <p:spPr>
            <a:xfrm>
              <a:off x="2357974" y="5094060"/>
              <a:ext cx="43152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solidFill>
                    <a:srgbClr val="FFFFFF"/>
                  </a:solidFill>
                  <a:effectLst/>
                  <a:uLnTx/>
                  <a:uFillTx/>
                  <a:latin typeface="DM Sans"/>
                  <a:ea typeface="+mn-ea"/>
                  <a:cs typeface="+mn-cs"/>
                  <a:sym typeface="DM Sans"/>
                  <a:rtl val="0"/>
                </a:rPr>
                <a:t>100</a:t>
              </a:r>
            </a:p>
          </p:txBody>
        </p:sp>
        <p:sp>
          <p:nvSpPr>
            <p:cNvPr id="163" name="TextBox 162">
              <a:extLst>
                <a:ext uri="{FF2B5EF4-FFF2-40B4-BE49-F238E27FC236}">
                  <a16:creationId xmlns:a16="http://schemas.microsoft.com/office/drawing/2014/main" id="{005BF9B6-59E3-4371-ED29-0784D7AFA740}"/>
                </a:ext>
              </a:extLst>
            </p:cNvPr>
            <p:cNvSpPr txBox="1"/>
            <p:nvPr/>
          </p:nvSpPr>
          <p:spPr>
            <a:xfrm>
              <a:off x="2615479" y="5106263"/>
              <a:ext cx="30809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solidFill>
                    <a:srgbClr val="FFFFFF"/>
                  </a:solidFill>
                  <a:effectLst/>
                  <a:uLnTx/>
                  <a:uFillTx/>
                  <a:latin typeface="DM Sans"/>
                  <a:ea typeface="+mn-ea"/>
                  <a:cs typeface="+mn-cs"/>
                  <a:sym typeface="DM Sans"/>
                  <a:rtl val="0"/>
                </a:rPr>
                <a:t>%</a:t>
              </a:r>
            </a:p>
          </p:txBody>
        </p:sp>
        <p:sp>
          <p:nvSpPr>
            <p:cNvPr id="183" name="TextBox 182">
              <a:extLst>
                <a:ext uri="{FF2B5EF4-FFF2-40B4-BE49-F238E27FC236}">
                  <a16:creationId xmlns:a16="http://schemas.microsoft.com/office/drawing/2014/main" id="{1D5A9B4C-F3E7-5416-E27D-AB940FF772F5}"/>
                </a:ext>
              </a:extLst>
            </p:cNvPr>
            <p:cNvSpPr txBox="1"/>
            <p:nvPr/>
          </p:nvSpPr>
          <p:spPr>
            <a:xfrm rot="17164794">
              <a:off x="3166172" y="5297825"/>
              <a:ext cx="2632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solidFill>
                    <a:srgbClr val="552971"/>
                  </a:solidFill>
                  <a:effectLst/>
                  <a:uLnTx/>
                  <a:uFillTx/>
                  <a:latin typeface="DM Sans"/>
                  <a:ea typeface="+mn-ea"/>
                  <a:cs typeface="+mn-cs"/>
                  <a:sym typeface="DM Sans"/>
                  <a:rtl val="0"/>
                </a:rPr>
                <a:t>M</a:t>
              </a:r>
              <a:endParaRPr kumimoji="0" lang="en-US" sz="700" b="1" i="0" u="none" strike="noStrike" kern="1200" cap="none" spc="0" normalizeH="0" baseline="0" noProof="0">
                <a:ln/>
                <a:solidFill>
                  <a:srgbClr val="552971"/>
                </a:solidFill>
                <a:effectLst/>
                <a:uLnTx/>
                <a:uFillTx/>
                <a:latin typeface="DM Sans"/>
                <a:ea typeface="+mn-ea"/>
                <a:cs typeface="+mn-cs"/>
                <a:sym typeface="DM Sans"/>
                <a:rtl val="0"/>
              </a:endParaRPr>
            </a:p>
          </p:txBody>
        </p:sp>
        <p:sp>
          <p:nvSpPr>
            <p:cNvPr id="185" name="TextBox 184">
              <a:extLst>
                <a:ext uri="{FF2B5EF4-FFF2-40B4-BE49-F238E27FC236}">
                  <a16:creationId xmlns:a16="http://schemas.microsoft.com/office/drawing/2014/main" id="{4B4C3100-6535-8CBD-8E37-606DBF7A93BA}"/>
                </a:ext>
              </a:extLst>
            </p:cNvPr>
            <p:cNvSpPr txBox="1"/>
            <p:nvPr/>
          </p:nvSpPr>
          <p:spPr>
            <a:xfrm rot="16812962">
              <a:off x="3178144" y="5206349"/>
              <a:ext cx="27603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solidFill>
                    <a:srgbClr val="552971"/>
                  </a:solidFill>
                  <a:effectLst/>
                  <a:uLnTx/>
                  <a:uFillTx/>
                  <a:latin typeface="DM Sans"/>
                  <a:ea typeface="+mn-ea"/>
                  <a:cs typeface="+mn-cs"/>
                  <a:sym typeface="DM Sans"/>
                  <a:rtl val="0"/>
                </a:rPr>
                <a:t>W</a:t>
              </a:r>
              <a:endParaRPr kumimoji="0" lang="en-US" sz="700" b="1" i="0" u="none" strike="noStrike" kern="1200" cap="none" spc="0" normalizeH="0" baseline="0" noProof="0">
                <a:ln/>
                <a:solidFill>
                  <a:srgbClr val="552971"/>
                </a:solidFill>
                <a:effectLst/>
                <a:uLnTx/>
                <a:uFillTx/>
                <a:latin typeface="DM Sans"/>
                <a:ea typeface="+mn-ea"/>
                <a:cs typeface="+mn-cs"/>
                <a:sym typeface="DM Sans"/>
                <a:rtl val="0"/>
              </a:endParaRPr>
            </a:p>
          </p:txBody>
        </p:sp>
      </p:grpSp>
      <p:grpSp>
        <p:nvGrpSpPr>
          <p:cNvPr id="15" name="Group 14">
            <a:extLst>
              <a:ext uri="{FF2B5EF4-FFF2-40B4-BE49-F238E27FC236}">
                <a16:creationId xmlns:a16="http://schemas.microsoft.com/office/drawing/2014/main" id="{D12C12EC-416A-507A-EE18-E4B11DDA02A7}"/>
              </a:ext>
            </a:extLst>
          </p:cNvPr>
          <p:cNvGrpSpPr/>
          <p:nvPr/>
        </p:nvGrpSpPr>
        <p:grpSpPr>
          <a:xfrm>
            <a:off x="5685450" y="4958960"/>
            <a:ext cx="2011807" cy="792000"/>
            <a:chOff x="5538116" y="4958960"/>
            <a:chExt cx="2011807" cy="792000"/>
          </a:xfrm>
        </p:grpSpPr>
        <p:pic>
          <p:nvPicPr>
            <p:cNvPr id="7" name="Picture 6" descr="Logo&#10;&#10;Description automatically generated">
              <a:extLst>
                <a:ext uri="{FF2B5EF4-FFF2-40B4-BE49-F238E27FC236}">
                  <a16:creationId xmlns:a16="http://schemas.microsoft.com/office/drawing/2014/main" id="{A59CA016-6611-2BA2-EE65-B3E9B35723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38116" y="4958960"/>
              <a:ext cx="683362" cy="792000"/>
            </a:xfrm>
            <a:prstGeom prst="rect">
              <a:avLst/>
            </a:prstGeom>
          </p:spPr>
        </p:pic>
        <p:sp>
          <p:nvSpPr>
            <p:cNvPr id="12" name="Rectangle 11">
              <a:extLst>
                <a:ext uri="{FF2B5EF4-FFF2-40B4-BE49-F238E27FC236}">
                  <a16:creationId xmlns:a16="http://schemas.microsoft.com/office/drawing/2014/main" id="{505413CC-2594-5BE1-8587-76BBB92735C2}"/>
                </a:ext>
              </a:extLst>
            </p:cNvPr>
            <p:cNvSpPr/>
            <p:nvPr/>
          </p:nvSpPr>
          <p:spPr>
            <a:xfrm>
              <a:off x="6453370" y="5127409"/>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DM Sans"/>
                  <a:ea typeface="+mn-ea"/>
                  <a:cs typeface="+mn-cs"/>
                </a:rPr>
                <a:t>Raw material verified by ECOCERT GREENLIFE, conform to the COSMOS Standard</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1752" y="274320"/>
            <a:ext cx="11475720" cy="530352"/>
          </a:xfrm>
          <a:prstGeom prst="rect">
            <a:avLst/>
          </a:prstGeom>
          <a:noFill/>
        </p:spPr>
        <p:txBody>
          <a:bodyPr wrap="square" lIns="0" tIns="0" rIns="0" bIns="0" anchor="t">
            <a:spAutoFit/>
          </a:bodyPr>
          <a:lstStyle/>
          <a:p>
            <a:pPr algn="l"/>
            <a:r>
              <a:rPr sz="2200" b="1">
                <a:solidFill>
                  <a:srgbClr val="000000"/>
                </a:solidFill>
                <a:latin typeface="DM Sans"/>
              </a:rPr>
              <a:t>What makes HYALURONIC ACID MMW unique in our portfolio?</a:t>
            </a:r>
          </a:p>
        </p:txBody>
      </p:sp>
      <p:sp>
        <p:nvSpPr>
          <p:cNvPr id="3" name="Rectangle 2"/>
          <p:cNvSpPr/>
          <p:nvPr/>
        </p:nvSpPr>
        <p:spPr>
          <a:xfrm>
            <a:off x="301752" y="932688"/>
            <a:ext cx="11585448" cy="32004"/>
          </a:xfrm>
          <a:prstGeom prst="rect">
            <a:avLst/>
          </a:prstGeom>
          <a:solidFill>
            <a:srgbClr val="44B4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01752" y="1280160"/>
            <a:ext cx="548640" cy="411480"/>
          </a:xfrm>
          <a:prstGeom prst="rect">
            <a:avLst/>
          </a:prstGeom>
          <a:noFill/>
        </p:spPr>
        <p:txBody>
          <a:bodyPr wrap="square" lIns="0" tIns="0" rIns="0" bIns="0" anchor="t">
            <a:spAutoFit/>
          </a:bodyPr>
          <a:lstStyle/>
          <a:p>
            <a:pPr algn="l"/>
            <a:r>
              <a:rPr sz="1800" b="1">
                <a:solidFill>
                  <a:srgbClr val="44B4A1"/>
                </a:solidFill>
                <a:latin typeface="DM Sans"/>
              </a:rPr>
              <a:t>01</a:t>
            </a:r>
          </a:p>
        </p:txBody>
      </p:sp>
      <p:sp>
        <p:nvSpPr>
          <p:cNvPr id="5" name="TextBox 4"/>
          <p:cNvSpPr txBox="1"/>
          <p:nvPr/>
        </p:nvSpPr>
        <p:spPr>
          <a:xfrm>
            <a:off x="301752" y="1764792"/>
            <a:ext cx="2606040" cy="246221"/>
          </a:xfrm>
          <a:prstGeom prst="rect">
            <a:avLst/>
          </a:prstGeom>
          <a:noFill/>
        </p:spPr>
        <p:txBody>
          <a:bodyPr wrap="square" lIns="0" tIns="0" rIns="0" bIns="0" anchor="t">
            <a:spAutoFit/>
          </a:bodyPr>
          <a:lstStyle/>
          <a:p>
            <a:pPr algn="l"/>
            <a:r>
              <a:rPr sz="1600" b="1">
                <a:solidFill>
                  <a:srgbClr val="277E6E"/>
                </a:solidFill>
                <a:latin typeface="DM Sans"/>
              </a:rPr>
              <a:t>Portfolio role</a:t>
            </a:r>
          </a:p>
        </p:txBody>
      </p:sp>
      <p:sp>
        <p:nvSpPr>
          <p:cNvPr id="6" name="TextBox 5"/>
          <p:cNvSpPr txBox="1"/>
          <p:nvPr/>
        </p:nvSpPr>
        <p:spPr>
          <a:xfrm>
            <a:off x="301752" y="2304288"/>
            <a:ext cx="2578608" cy="2121408"/>
          </a:xfrm>
          <a:prstGeom prst="rect">
            <a:avLst/>
          </a:prstGeom>
          <a:noFill/>
        </p:spPr>
        <p:txBody>
          <a:bodyPr wrap="square" lIns="0" tIns="0" rIns="0" bIns="0" anchor="t">
            <a:spAutoFit/>
          </a:bodyPr>
          <a:lstStyle/>
          <a:p>
            <a:pPr algn="l">
              <a:lnSpc>
                <a:spcPct val="110000"/>
              </a:lnSpc>
              <a:spcAft>
                <a:spcPts val="400"/>
              </a:spcAft>
            </a:pPr>
            <a:r>
              <a:rPr sz="1400" b="0">
                <a:solidFill>
                  <a:srgbClr val="000000"/>
                </a:solidFill>
                <a:latin typeface="DM Sans"/>
              </a:rPr>
              <a:t>Commercial and operational complement to the existing HA portfolio</a:t>
            </a:r>
          </a:p>
        </p:txBody>
      </p:sp>
      <p:sp>
        <p:nvSpPr>
          <p:cNvPr id="7" name="Rectangle 6"/>
          <p:cNvSpPr/>
          <p:nvPr/>
        </p:nvSpPr>
        <p:spPr>
          <a:xfrm>
            <a:off x="3026664" y="1280160"/>
            <a:ext cx="16459" cy="3401568"/>
          </a:xfrm>
          <a:prstGeom prst="rect">
            <a:avLst/>
          </a:prstGeom>
          <a:solidFill>
            <a:srgbClr val="C3E6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218688" y="1280160"/>
            <a:ext cx="548640" cy="411480"/>
          </a:xfrm>
          <a:prstGeom prst="rect">
            <a:avLst/>
          </a:prstGeom>
          <a:noFill/>
        </p:spPr>
        <p:txBody>
          <a:bodyPr wrap="square" lIns="0" tIns="0" rIns="0" bIns="0" anchor="t">
            <a:spAutoFit/>
          </a:bodyPr>
          <a:lstStyle/>
          <a:p>
            <a:pPr algn="l"/>
            <a:r>
              <a:rPr sz="1800" b="1">
                <a:solidFill>
                  <a:srgbClr val="44B4A1"/>
                </a:solidFill>
                <a:latin typeface="DM Sans"/>
              </a:rPr>
              <a:t>02</a:t>
            </a:r>
          </a:p>
        </p:txBody>
      </p:sp>
      <p:sp>
        <p:nvSpPr>
          <p:cNvPr id="9" name="TextBox 8"/>
          <p:cNvSpPr txBox="1"/>
          <p:nvPr/>
        </p:nvSpPr>
        <p:spPr>
          <a:xfrm>
            <a:off x="3218688" y="1764792"/>
            <a:ext cx="2606040" cy="246221"/>
          </a:xfrm>
          <a:prstGeom prst="rect">
            <a:avLst/>
          </a:prstGeom>
          <a:noFill/>
        </p:spPr>
        <p:txBody>
          <a:bodyPr wrap="square" lIns="0" tIns="0" rIns="0" bIns="0" anchor="t">
            <a:spAutoFit/>
          </a:bodyPr>
          <a:lstStyle/>
          <a:p>
            <a:pPr algn="l"/>
            <a:r>
              <a:rPr sz="1600" b="1">
                <a:solidFill>
                  <a:srgbClr val="277E6E"/>
                </a:solidFill>
                <a:latin typeface="DM Sans"/>
              </a:rPr>
              <a:t>Customer need</a:t>
            </a:r>
          </a:p>
        </p:txBody>
      </p:sp>
      <p:sp>
        <p:nvSpPr>
          <p:cNvPr id="10" name="TextBox 9"/>
          <p:cNvSpPr txBox="1"/>
          <p:nvPr/>
        </p:nvSpPr>
        <p:spPr>
          <a:xfrm>
            <a:off x="3218688" y="2304288"/>
            <a:ext cx="2578608" cy="2121408"/>
          </a:xfrm>
          <a:prstGeom prst="rect">
            <a:avLst/>
          </a:prstGeom>
          <a:noFill/>
        </p:spPr>
        <p:txBody>
          <a:bodyPr wrap="square" lIns="0" tIns="0" rIns="0" bIns="0" anchor="t">
            <a:spAutoFit/>
          </a:bodyPr>
          <a:lstStyle/>
          <a:p>
            <a:pPr algn="l">
              <a:lnSpc>
                <a:spcPct val="110000"/>
              </a:lnSpc>
              <a:spcAft>
                <a:spcPts val="400"/>
              </a:spcAft>
            </a:pPr>
            <a:r>
              <a:rPr sz="1400" b="0">
                <a:solidFill>
                  <a:srgbClr val="000000"/>
                </a:solidFill>
                <a:latin typeface="DM Sans"/>
              </a:rPr>
              <a:t>Designed for customers seeking standard HA performance in larger commercial volumes</a:t>
            </a:r>
          </a:p>
        </p:txBody>
      </p:sp>
      <p:sp>
        <p:nvSpPr>
          <p:cNvPr id="11" name="Rectangle 10"/>
          <p:cNvSpPr/>
          <p:nvPr/>
        </p:nvSpPr>
        <p:spPr>
          <a:xfrm>
            <a:off x="5943600" y="1280160"/>
            <a:ext cx="16459" cy="3401568"/>
          </a:xfrm>
          <a:prstGeom prst="rect">
            <a:avLst/>
          </a:prstGeom>
          <a:solidFill>
            <a:srgbClr val="C3E6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35624" y="1280160"/>
            <a:ext cx="548640" cy="411480"/>
          </a:xfrm>
          <a:prstGeom prst="rect">
            <a:avLst/>
          </a:prstGeom>
          <a:noFill/>
        </p:spPr>
        <p:txBody>
          <a:bodyPr wrap="square" lIns="0" tIns="0" rIns="0" bIns="0" anchor="t">
            <a:spAutoFit/>
          </a:bodyPr>
          <a:lstStyle/>
          <a:p>
            <a:pPr algn="l"/>
            <a:r>
              <a:rPr sz="1800" b="1">
                <a:solidFill>
                  <a:srgbClr val="44B4A1"/>
                </a:solidFill>
                <a:latin typeface="DM Sans"/>
              </a:rPr>
              <a:t>03</a:t>
            </a:r>
          </a:p>
        </p:txBody>
      </p:sp>
      <p:sp>
        <p:nvSpPr>
          <p:cNvPr id="13" name="TextBox 12"/>
          <p:cNvSpPr txBox="1"/>
          <p:nvPr/>
        </p:nvSpPr>
        <p:spPr>
          <a:xfrm>
            <a:off x="6135624" y="1764792"/>
            <a:ext cx="2606040" cy="246221"/>
          </a:xfrm>
          <a:prstGeom prst="rect">
            <a:avLst/>
          </a:prstGeom>
          <a:noFill/>
        </p:spPr>
        <p:txBody>
          <a:bodyPr wrap="square" lIns="0" tIns="0" rIns="0" bIns="0" anchor="t">
            <a:spAutoFit/>
          </a:bodyPr>
          <a:lstStyle/>
          <a:p>
            <a:pPr algn="l"/>
            <a:r>
              <a:rPr sz="1600" b="1">
                <a:solidFill>
                  <a:srgbClr val="277E6E"/>
                </a:solidFill>
                <a:latin typeface="DM Sans"/>
              </a:rPr>
              <a:t>Manufacturing fit</a:t>
            </a:r>
          </a:p>
        </p:txBody>
      </p:sp>
      <p:sp>
        <p:nvSpPr>
          <p:cNvPr id="14" name="TextBox 13"/>
          <p:cNvSpPr txBox="1"/>
          <p:nvPr/>
        </p:nvSpPr>
        <p:spPr>
          <a:xfrm>
            <a:off x="6135624" y="2304288"/>
            <a:ext cx="2578608" cy="940001"/>
          </a:xfrm>
          <a:prstGeom prst="rect">
            <a:avLst/>
          </a:prstGeom>
          <a:noFill/>
        </p:spPr>
        <p:txBody>
          <a:bodyPr wrap="square" lIns="0" tIns="0" rIns="0" bIns="0" anchor="t">
            <a:spAutoFit/>
          </a:bodyPr>
          <a:lstStyle/>
          <a:p>
            <a:pPr algn="l">
              <a:lnSpc>
                <a:spcPct val="110000"/>
              </a:lnSpc>
              <a:spcAft>
                <a:spcPts val="400"/>
              </a:spcAft>
            </a:pPr>
            <a:r>
              <a:rPr sz="1400" b="0" dirty="0">
                <a:solidFill>
                  <a:srgbClr val="000000"/>
                </a:solidFill>
                <a:latin typeface="DM Sans"/>
              </a:rPr>
              <a:t>10 kg commercial pack size</a:t>
            </a:r>
            <a:r>
              <a:rPr lang="en-US" sz="1400" b="0" dirty="0">
                <a:solidFill>
                  <a:srgbClr val="000000"/>
                </a:solidFill>
                <a:latin typeface="DM Sans"/>
              </a:rPr>
              <a:t>,</a:t>
            </a:r>
            <a:r>
              <a:rPr sz="1400" b="0" dirty="0">
                <a:solidFill>
                  <a:srgbClr val="000000"/>
                </a:solidFill>
                <a:latin typeface="DM Sans"/>
              </a:rPr>
              <a:t> production-friendly format</a:t>
            </a:r>
            <a:r>
              <a:rPr lang="en-US" sz="1400" b="0" dirty="0">
                <a:solidFill>
                  <a:srgbClr val="000000"/>
                </a:solidFill>
                <a:latin typeface="DM Sans"/>
              </a:rPr>
              <a:t> and low dust generation for easier use during production</a:t>
            </a:r>
            <a:endParaRPr sz="1400" b="0" dirty="0">
              <a:solidFill>
                <a:srgbClr val="000000"/>
              </a:solidFill>
              <a:latin typeface="DM Sans"/>
            </a:endParaRPr>
          </a:p>
        </p:txBody>
      </p:sp>
      <p:sp>
        <p:nvSpPr>
          <p:cNvPr id="15" name="Rectangle 14"/>
          <p:cNvSpPr/>
          <p:nvPr/>
        </p:nvSpPr>
        <p:spPr>
          <a:xfrm>
            <a:off x="8860536" y="1280160"/>
            <a:ext cx="16459" cy="3401568"/>
          </a:xfrm>
          <a:prstGeom prst="rect">
            <a:avLst/>
          </a:prstGeom>
          <a:solidFill>
            <a:srgbClr val="C3E6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052560" y="1280160"/>
            <a:ext cx="548640" cy="411480"/>
          </a:xfrm>
          <a:prstGeom prst="rect">
            <a:avLst/>
          </a:prstGeom>
          <a:noFill/>
        </p:spPr>
        <p:txBody>
          <a:bodyPr wrap="square" lIns="0" tIns="0" rIns="0" bIns="0" anchor="t">
            <a:spAutoFit/>
          </a:bodyPr>
          <a:lstStyle/>
          <a:p>
            <a:pPr algn="l"/>
            <a:r>
              <a:rPr sz="1800" b="1">
                <a:solidFill>
                  <a:srgbClr val="44B4A1"/>
                </a:solidFill>
                <a:latin typeface="DM Sans"/>
              </a:rPr>
              <a:t>04</a:t>
            </a:r>
          </a:p>
        </p:txBody>
      </p:sp>
      <p:sp>
        <p:nvSpPr>
          <p:cNvPr id="17" name="TextBox 16"/>
          <p:cNvSpPr txBox="1"/>
          <p:nvPr/>
        </p:nvSpPr>
        <p:spPr>
          <a:xfrm>
            <a:off x="9052560" y="1764792"/>
            <a:ext cx="2606040" cy="246221"/>
          </a:xfrm>
          <a:prstGeom prst="rect">
            <a:avLst/>
          </a:prstGeom>
          <a:noFill/>
        </p:spPr>
        <p:txBody>
          <a:bodyPr wrap="square" lIns="0" tIns="0" rIns="0" bIns="0" anchor="t">
            <a:spAutoFit/>
          </a:bodyPr>
          <a:lstStyle/>
          <a:p>
            <a:pPr algn="l"/>
            <a:r>
              <a:rPr sz="1600" b="1">
                <a:solidFill>
                  <a:srgbClr val="277E6E"/>
                </a:solidFill>
                <a:latin typeface="DM Sans"/>
              </a:rPr>
              <a:t>Clear differentiation</a:t>
            </a:r>
          </a:p>
        </p:txBody>
      </p:sp>
      <p:sp>
        <p:nvSpPr>
          <p:cNvPr id="18" name="TextBox 17"/>
          <p:cNvSpPr txBox="1"/>
          <p:nvPr/>
        </p:nvSpPr>
        <p:spPr>
          <a:xfrm>
            <a:off x="9052560" y="2304288"/>
            <a:ext cx="2578608" cy="1990545"/>
          </a:xfrm>
          <a:prstGeom prst="rect">
            <a:avLst/>
          </a:prstGeom>
          <a:noFill/>
        </p:spPr>
        <p:txBody>
          <a:bodyPr wrap="square" lIns="0" tIns="0" rIns="0" bIns="0" anchor="t">
            <a:spAutoFit/>
          </a:bodyPr>
          <a:lstStyle/>
          <a:p>
            <a:pPr algn="l">
              <a:lnSpc>
                <a:spcPct val="110000"/>
              </a:lnSpc>
              <a:spcAft>
                <a:spcPts val="400"/>
              </a:spcAft>
            </a:pPr>
            <a:r>
              <a:rPr sz="1400" b="0">
                <a:solidFill>
                  <a:srgbClr val="000000"/>
                </a:solidFill>
                <a:latin typeface="DM Sans"/>
              </a:rPr>
              <a:t>HYA-ACT™ M remains our premium, efficacy-focused medium molecular weight HA.
HYALURONIC ACID MMW is our volume and manufacturing-friendly medium molecular weight HA.</a:t>
            </a:r>
          </a:p>
        </p:txBody>
      </p:sp>
      <p:sp>
        <p:nvSpPr>
          <p:cNvPr id="19" name="Rectangle 18"/>
          <p:cNvSpPr/>
          <p:nvPr/>
        </p:nvSpPr>
        <p:spPr>
          <a:xfrm>
            <a:off x="301752" y="4919472"/>
            <a:ext cx="11585448" cy="960120"/>
          </a:xfrm>
          <a:prstGeom prst="rect">
            <a:avLst/>
          </a:prstGeom>
          <a:solidFill>
            <a:srgbClr val="44B4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12064" y="5074920"/>
            <a:ext cx="1298448" cy="492443"/>
          </a:xfrm>
          <a:prstGeom prst="rect">
            <a:avLst/>
          </a:prstGeom>
          <a:noFill/>
        </p:spPr>
        <p:txBody>
          <a:bodyPr wrap="square" lIns="0" tIns="0" rIns="0" bIns="0" anchor="t">
            <a:spAutoFit/>
          </a:bodyPr>
          <a:lstStyle/>
          <a:p>
            <a:pPr algn="l"/>
            <a:r>
              <a:rPr sz="1600" b="1">
                <a:solidFill>
                  <a:srgbClr val="FFFFFF"/>
                </a:solidFill>
                <a:latin typeface="DM Sans"/>
              </a:rPr>
              <a:t>KEY TAKEAWAY</a:t>
            </a:r>
          </a:p>
        </p:txBody>
      </p:sp>
      <p:sp>
        <p:nvSpPr>
          <p:cNvPr id="21" name="TextBox 20"/>
          <p:cNvSpPr txBox="1"/>
          <p:nvPr/>
        </p:nvSpPr>
        <p:spPr>
          <a:xfrm>
            <a:off x="1847088" y="5121306"/>
            <a:ext cx="9674352" cy="492443"/>
          </a:xfrm>
          <a:prstGeom prst="rect">
            <a:avLst/>
          </a:prstGeom>
          <a:noFill/>
        </p:spPr>
        <p:txBody>
          <a:bodyPr wrap="square" lIns="0" tIns="0" rIns="0" bIns="0" anchor="ctr">
            <a:spAutoFit/>
          </a:bodyPr>
          <a:lstStyle/>
          <a:p>
            <a:pPr algn="l"/>
            <a:r>
              <a:rPr sz="1600">
                <a:solidFill>
                  <a:srgbClr val="FFFFFF"/>
                </a:solidFill>
                <a:latin typeface="DM Sans"/>
              </a:rPr>
              <a:t>HYALURONIC ACID MMW expands customer choice with a reliable, scalable and production-friendly medium molecular weight HA solution for standard hydration applications.</a:t>
            </a:r>
          </a:p>
        </p:txBody>
      </p:sp>
      <p:sp>
        <p:nvSpPr>
          <p:cNvPr id="23" name="TextBox 22">
            <a:extLst>
              <a:ext uri="{FF2B5EF4-FFF2-40B4-BE49-F238E27FC236}">
                <a16:creationId xmlns:a16="http://schemas.microsoft.com/office/drawing/2014/main" id="{E2C40056-7363-8788-E980-F09A0D1D39EF}"/>
              </a:ext>
            </a:extLst>
          </p:cNvPr>
          <p:cNvSpPr txBox="1"/>
          <p:nvPr/>
        </p:nvSpPr>
        <p:spPr>
          <a:xfrm>
            <a:off x="11273371" y="44634"/>
            <a:ext cx="810212" cy="369332"/>
          </a:xfrm>
          <a:prstGeom prst="rect">
            <a:avLst/>
          </a:prstGeom>
          <a:solidFill>
            <a:srgbClr val="C3E6E1"/>
          </a:solidFill>
          <a:ln>
            <a:solidFill>
              <a:srgbClr val="084337"/>
            </a:solidFill>
          </a:ln>
        </p:spPr>
        <p:txBody>
          <a:bodyPr wrap="square">
            <a:spAutoFit/>
          </a:bodyPr>
          <a:lstStyle/>
          <a:p>
            <a:pPr algn="ctr"/>
            <a:r>
              <a:rPr lang="en-US" b="1">
                <a:solidFill>
                  <a:srgbClr val="084337"/>
                </a:solidFill>
                <a:latin typeface="DM Sans"/>
              </a:rPr>
              <a:t>NEW! </a:t>
            </a:r>
            <a:endParaRPr lang="en-US" sz="4000">
              <a:solidFill>
                <a:srgbClr val="084337"/>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8EA8-07BA-0606-42B0-4AF212598343}"/>
            </a:ext>
          </a:extLst>
        </p:cNvPr>
        <p:cNvGrpSpPr/>
        <p:nvPr/>
      </p:nvGrpSpPr>
      <p:grpSpPr>
        <a:xfrm>
          <a:off x="0" y="0"/>
          <a:ext cx="0" cy="0"/>
          <a:chOff x="0" y="0"/>
          <a:chExt cx="0" cy="0"/>
        </a:xfrm>
      </p:grpSpPr>
      <p:pic>
        <p:nvPicPr>
          <p:cNvPr id="17" name="Picture Placeholder 16" descr="A close-up of a person's face&#10;&#10;AI-generated content may be incorrect.">
            <a:extLst>
              <a:ext uri="{FF2B5EF4-FFF2-40B4-BE49-F238E27FC236}">
                <a16:creationId xmlns:a16="http://schemas.microsoft.com/office/drawing/2014/main" id="{1885FD7C-6E47-A08B-F5BA-CCABD3B4E062}"/>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49D5D2D3-321D-4EA6-A83A-DC3679196A0D}"/>
              </a:ext>
            </a:extLst>
          </p:cNvPr>
          <p:cNvSpPr>
            <a:spLocks noGrp="1"/>
          </p:cNvSpPr>
          <p:nvPr>
            <p:ph type="title"/>
          </p:nvPr>
        </p:nvSpPr>
        <p:spPr/>
        <p:txBody>
          <a:bodyPr/>
          <a:lstStyle/>
          <a:p>
            <a:r>
              <a:rPr lang="en-US"/>
              <a:t>HYA-ACT™</a:t>
            </a:r>
          </a:p>
        </p:txBody>
      </p:sp>
      <p:pic>
        <p:nvPicPr>
          <p:cNvPr id="13" name="Picture Placeholder 12" descr="A close-up of a bubble&#10;&#10;AI-generated content may be incorrect.">
            <a:extLst>
              <a:ext uri="{FF2B5EF4-FFF2-40B4-BE49-F238E27FC236}">
                <a16:creationId xmlns:a16="http://schemas.microsoft.com/office/drawing/2014/main" id="{AD304896-1033-792C-9770-62EA2E7A52D6}"/>
              </a:ext>
            </a:extLst>
          </p:cNvPr>
          <p:cNvPicPr>
            <a:picLocks noGrp="1" noChangeAspect="1"/>
          </p:cNvPicPr>
          <p:nvPr>
            <p:ph type="pic" sz="quarter" idx="26"/>
          </p:nvPr>
        </p:nvPicPr>
        <p:blipFill>
          <a:blip r:embed="rId3" cstate="print">
            <a:extLst>
              <a:ext uri="{28A0092B-C50C-407E-A947-70E740481C1C}">
                <a14:useLocalDpi xmlns:a14="http://schemas.microsoft.com/office/drawing/2010/main"/>
              </a:ext>
            </a:extLst>
          </a:blip>
          <a:srcRect/>
          <a:stretch>
            <a:fillRect/>
          </a:stretch>
        </p:blipFill>
        <p:spPr/>
      </p:pic>
      <p:pic>
        <p:nvPicPr>
          <p:cNvPr id="15" name="Picture Placeholder 14" descr="A close up of bubbles&#10;&#10;AI-generated content may be incorrect.">
            <a:extLst>
              <a:ext uri="{FF2B5EF4-FFF2-40B4-BE49-F238E27FC236}">
                <a16:creationId xmlns:a16="http://schemas.microsoft.com/office/drawing/2014/main" id="{51B2D1D9-8235-538C-B271-B3DF62AC1EC9}"/>
              </a:ext>
            </a:extLst>
          </p:cNvPr>
          <p:cNvPicPr>
            <a:picLocks noGrp="1" noChangeAspect="1"/>
          </p:cNvPicPr>
          <p:nvPr>
            <p:ph type="pic" sz="quarter" idx="27"/>
          </p:nvPr>
        </p:nvPicPr>
        <p:blipFill>
          <a:blip r:embed="rId4" cstate="print">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FFBE69F2-86B0-C7DB-807A-D3FD1337C63F}"/>
              </a:ext>
            </a:extLst>
          </p:cNvPr>
          <p:cNvSpPr>
            <a:spLocks noGrp="1"/>
          </p:cNvSpPr>
          <p:nvPr>
            <p:ph type="body" sz="quarter" idx="30"/>
          </p:nvPr>
        </p:nvSpPr>
        <p:spPr>
          <a:xfrm>
            <a:off x="328513" y="1724025"/>
            <a:ext cx="3865245" cy="533400"/>
          </a:xfrm>
        </p:spPr>
        <p:txBody>
          <a:bodyPr/>
          <a:lstStyle/>
          <a:p>
            <a:r>
              <a:rPr lang="en-US" dirty="0"/>
              <a:t>The hyaluronic acid line</a:t>
            </a:r>
          </a:p>
          <a:p>
            <a:r>
              <a:rPr lang="en-US" dirty="0"/>
              <a:t>for the ultimate beauty boost</a:t>
            </a:r>
          </a:p>
        </p:txBody>
      </p:sp>
      <p:sp>
        <p:nvSpPr>
          <p:cNvPr id="9" name="Oval 8">
            <a:extLst>
              <a:ext uri="{FF2B5EF4-FFF2-40B4-BE49-F238E27FC236}">
                <a16:creationId xmlns:a16="http://schemas.microsoft.com/office/drawing/2014/main" id="{3C9416BF-FCE7-AB43-9412-503CCC85D641}"/>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BFD48532-149E-0A8F-F846-07475BA73EAA}"/>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Oval 10">
            <a:extLst>
              <a:ext uri="{FF2B5EF4-FFF2-40B4-BE49-F238E27FC236}">
                <a16:creationId xmlns:a16="http://schemas.microsoft.com/office/drawing/2014/main" id="{9B2571B5-05C8-701C-78C5-DF72A8830BB2}"/>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EC3F9F71-00D3-C5BC-9261-2A1FD48F9FF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90478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GB"/>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HYA-ACT™ M (Medium Molecular Weight)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dirty="0">
                <a:latin typeface="+mn-lt"/>
              </a:rPr>
              <a:t>*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Pure, biotechnologically manufactured, medium molecular weight hyaluronic acid of 1.0 – 1.3 </a:t>
              </a:r>
              <a:r>
                <a:rPr kumimoji="0" lang="en-GB" sz="1300" b="0" i="0" u="none" strike="noStrike" kern="1200" cap="none" spc="0" normalizeH="0" baseline="0" dirty="0" err="1">
                  <a:ln>
                    <a:noFill/>
                  </a:ln>
                  <a:solidFill>
                    <a:prstClr val="black"/>
                  </a:solidFill>
                  <a:effectLst/>
                  <a:uLnTx/>
                  <a:uFillTx/>
                  <a:latin typeface="DM Sans" pitchFamily="2" charset="0"/>
                  <a:ea typeface="Fira Sans Book" panose="020B0503050000020004" pitchFamily="34" charset="0"/>
                  <a:cs typeface="+mn-cs"/>
                </a:rPr>
                <a:t>MDa</a:t>
              </a: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Derived from sweet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GMO free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100%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794798"/>
            <a:chOff x="0" y="3999451"/>
            <a:chExt cx="11889600" cy="1794798"/>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Provides immediate hydration : </a:t>
              </a:r>
              <a:r>
                <a:rPr kumimoji="0" lang="en-US"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A single application enhances skin hydration up to 60% after just 1h.*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Strengthens the protective skin barrier, with an up to 26% reduction in TEWL after just 1h.*</a:t>
              </a: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Suitable for all kinds of facial and body care leave-on and rinse-off hydration products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REGISTRATION</a:t>
            </a:r>
            <a:br>
              <a:rPr kumimoji="0" lang="en-GB" sz="1400" b="0" i="0" u="none" strike="noStrike" kern="0" cap="none" spc="100" normalizeH="0" baseline="0">
                <a:ln>
                  <a:noFill/>
                </a:ln>
                <a:solidFill>
                  <a:srgbClr val="307297"/>
                </a:solidFill>
                <a:effectLst/>
                <a:uLnTx/>
                <a:uFillTx/>
                <a:latin typeface="DM Sans Bold" pitchFamily="2" charset="0"/>
                <a:ea typeface="+mn-ea"/>
                <a:cs typeface="+mn-cs"/>
              </a:rPr>
            </a:b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CERTIFICATION</a:t>
            </a:r>
            <a:br>
              <a:rPr kumimoji="0" lang="en-GB" sz="1400" b="0" i="0" u="none" strike="noStrike" kern="0" cap="none" spc="100" normalizeH="0" baseline="0">
                <a:ln>
                  <a:noFill/>
                </a:ln>
                <a:solidFill>
                  <a:srgbClr val="307297"/>
                </a:solidFill>
                <a:effectLst/>
                <a:uLnTx/>
                <a:uFillTx/>
                <a:latin typeface="Fira Sans Medium"/>
                <a:ea typeface="+mn-ea"/>
                <a:cs typeface="+mn-cs"/>
              </a:rPr>
            </a:br>
            <a:endParaRPr kumimoji="0" lang="en-GB" sz="1400" b="0" i="0" u="none" strike="noStrike" kern="0" cap="none" spc="0" normalizeH="0" baseline="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Sodium Hyaluronate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2722196"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Form: </a:t>
              </a:r>
              <a:r>
                <a:rPr lang="en-US" sz="1300" dirty="0">
                  <a:solidFill>
                    <a:prstClr val="black"/>
                  </a:solidFill>
                  <a:latin typeface="DM Sans" pitchFamily="2" charset="0"/>
                  <a:ea typeface="Fira Sans Book" panose="020B0503050000020004" pitchFamily="34" charset="0"/>
                </a:rPr>
                <a:t>White powder to granules</a:t>
              </a:r>
              <a:endPar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pH of use: 4.0-11.0</a:t>
              </a:r>
            </a:p>
          </p:txBody>
        </p:sp>
        <p:sp>
          <p:nvSpPr>
            <p:cNvPr id="56" name="Rectangle 55">
              <a:extLst>
                <a:ext uri="{FF2B5EF4-FFF2-40B4-BE49-F238E27FC236}">
                  <a16:creationId xmlns:a16="http://schemas.microsoft.com/office/drawing/2014/main" id="{EF81DD97-D580-7802-40CA-0374840235E7}"/>
                </a:ext>
              </a:extLst>
            </p:cNvPr>
            <p:cNvSpPr/>
            <p:nvPr/>
          </p:nvSpPr>
          <p:spPr>
            <a:xfrm>
              <a:off x="4924986"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br>
              <a:r>
                <a:rPr kumimoji="0" lang="en-GB" sz="1300" b="0" i="0" u="none" strike="noStrike" kern="1200" cap="none" spc="0" normalizeH="0" baseline="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a:ln>
                    <a:noFill/>
                  </a:ln>
                  <a:solidFill>
                    <a:prstClr val="black"/>
                  </a:solidFill>
                  <a:effectLst/>
                  <a:uLnTx/>
                  <a:uFillTx/>
                  <a:latin typeface="DM Sans" pitchFamily="2" charset="0"/>
                  <a:ea typeface="Fira Sans Book" panose="020B0503050000020004" pitchFamily="34" charset="0"/>
                  <a:cs typeface="+mn-cs"/>
                </a:rPr>
                <a:t>Solubility: Slowly but completely water soluble</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a:ln>
                <a:noFill/>
              </a:ln>
              <a:solidFill>
                <a:prstClr val="black"/>
              </a:solidFill>
              <a:effectLst/>
              <a:uLnTx/>
              <a:uFillTx/>
              <a:latin typeface="DM Sans"/>
              <a:ea typeface="+mn-ea"/>
              <a:cs typeface="+mn-cs"/>
            </a:endParaRPr>
          </a:p>
        </p:txBody>
      </p:sp>
      <p:pic>
        <p:nvPicPr>
          <p:cNvPr id="4" name="Picture 3" descr="A close up of a sign&#10;&#10;Description automatically generated">
            <a:extLst>
              <a:ext uri="{FF2B5EF4-FFF2-40B4-BE49-F238E27FC236}">
                <a16:creationId xmlns:a16="http://schemas.microsoft.com/office/drawing/2014/main" id="{52108440-3266-9C6B-0A21-E1546FBC59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040" y="4943140"/>
            <a:ext cx="951455" cy="7920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0663293C-D0DD-2846-22D6-CA2456F588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96141" y="4903212"/>
            <a:ext cx="683362" cy="792000"/>
          </a:xfrm>
          <a:prstGeom prst="rect">
            <a:avLst/>
          </a:prstGeom>
        </p:spPr>
      </p:pic>
      <p:sp>
        <p:nvSpPr>
          <p:cNvPr id="14" name="Rectangle 13">
            <a:extLst>
              <a:ext uri="{FF2B5EF4-FFF2-40B4-BE49-F238E27FC236}">
                <a16:creationId xmlns:a16="http://schemas.microsoft.com/office/drawing/2014/main" id="{DE75C699-DF21-8604-2F82-F75222B3974D}"/>
              </a:ext>
            </a:extLst>
          </p:cNvPr>
          <p:cNvSpPr/>
          <p:nvPr/>
        </p:nvSpPr>
        <p:spPr>
          <a:xfrm>
            <a:off x="4511395" y="5071661"/>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dirty="0">
                <a:ln>
                  <a:noFill/>
                </a:ln>
                <a:solidFill>
                  <a:prstClr val="black"/>
                </a:solidFill>
                <a:effectLst/>
                <a:uLnTx/>
                <a:uFillTx/>
                <a:latin typeface="DM Sans"/>
                <a:ea typeface="+mn-ea"/>
                <a:cs typeface="+mn-cs"/>
              </a:rPr>
              <a:t>Raw material verified by ECOCERT GREENLIFE, conform to the COSMOS Standard</a:t>
            </a:r>
          </a:p>
        </p:txBody>
      </p:sp>
      <p:pic>
        <p:nvPicPr>
          <p:cNvPr id="15" name="Picture 14" descr="A picture containing text&#10;&#10;Description automatically generated">
            <a:extLst>
              <a:ext uri="{FF2B5EF4-FFF2-40B4-BE49-F238E27FC236}">
                <a16:creationId xmlns:a16="http://schemas.microsoft.com/office/drawing/2014/main" id="{1E70ADDA-6167-2B94-B92D-C686F9E0A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82398" y="5098260"/>
            <a:ext cx="1319755" cy="537825"/>
          </a:xfrm>
          <a:prstGeom prst="rect">
            <a:avLst/>
          </a:prstGeom>
        </p:spPr>
      </p:pic>
      <p:pic>
        <p:nvPicPr>
          <p:cNvPr id="5" name="Picture 4">
            <a:extLst>
              <a:ext uri="{FF2B5EF4-FFF2-40B4-BE49-F238E27FC236}">
                <a16:creationId xmlns:a16="http://schemas.microsoft.com/office/drawing/2014/main" id="{B8B51ECC-55D9-3184-098D-F48A570EE15A}"/>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163137" y="4940069"/>
            <a:ext cx="792000" cy="792000"/>
          </a:xfrm>
          <a:prstGeom prst="rect">
            <a:avLst/>
          </a:prstGeom>
        </p:spPr>
      </p:pic>
      <p:pic>
        <p:nvPicPr>
          <p:cNvPr id="7" name="Picture 6">
            <a:extLst>
              <a:ext uri="{FF2B5EF4-FFF2-40B4-BE49-F238E27FC236}">
                <a16:creationId xmlns:a16="http://schemas.microsoft.com/office/drawing/2014/main" id="{91D83D6D-0966-3140-FFEE-307A59E0FE8D}"/>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844995" y="4956693"/>
            <a:ext cx="1065022" cy="792000"/>
          </a:xfrm>
          <a:prstGeom prst="rect">
            <a:avLst/>
          </a:prstGeom>
        </p:spPr>
      </p:pic>
      <p:pic>
        <p:nvPicPr>
          <p:cNvPr id="18" name="Graphic 17">
            <a:extLst>
              <a:ext uri="{FF2B5EF4-FFF2-40B4-BE49-F238E27FC236}">
                <a16:creationId xmlns:a16="http://schemas.microsoft.com/office/drawing/2014/main" id="{13B63F2E-C743-D38D-79CA-4D1CDFF68CD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43939" y="4950068"/>
            <a:ext cx="1042107" cy="792000"/>
          </a:xfrm>
          <a:prstGeom prst="rect">
            <a:avLst/>
          </a:prstGeom>
        </p:spPr>
      </p:pic>
    </p:spTree>
    <p:extLst>
      <p:ext uri="{BB962C8B-B14F-4D97-AF65-F5344CB8AC3E}">
        <p14:creationId xmlns:p14="http://schemas.microsoft.com/office/powerpoint/2010/main" val="2460939804"/>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al 29">
            <a:extLst>
              <a:ext uri="{FF2B5EF4-FFF2-40B4-BE49-F238E27FC236}">
                <a16:creationId xmlns:a16="http://schemas.microsoft.com/office/drawing/2014/main" id="{052F91E9-A9C4-CE86-5E8E-BB524DA3430F}"/>
              </a:ext>
            </a:extLst>
          </p:cNvPr>
          <p:cNvSpPr/>
          <p:nvPr/>
        </p:nvSpPr>
        <p:spPr>
          <a:xfrm>
            <a:off x="302398"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31" name="Ovaal 30">
            <a:extLst>
              <a:ext uri="{FF2B5EF4-FFF2-40B4-BE49-F238E27FC236}">
                <a16:creationId xmlns:a16="http://schemas.microsoft.com/office/drawing/2014/main" id="{B36D8C91-7A9F-302B-9027-908B18CAA700}"/>
              </a:ext>
            </a:extLst>
          </p:cNvPr>
          <p:cNvSpPr/>
          <p:nvPr/>
        </p:nvSpPr>
        <p:spPr>
          <a:xfrm>
            <a:off x="3122011"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Ovaal 31">
            <a:extLst>
              <a:ext uri="{FF2B5EF4-FFF2-40B4-BE49-F238E27FC236}">
                <a16:creationId xmlns:a16="http://schemas.microsoft.com/office/drawing/2014/main" id="{3C0CBFC2-DC98-C072-50EB-69182C6D88F5}"/>
              </a:ext>
            </a:extLst>
          </p:cNvPr>
          <p:cNvSpPr/>
          <p:nvPr/>
        </p:nvSpPr>
        <p:spPr>
          <a:xfrm>
            <a:off x="5798833"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M</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Certified as Microbiome-friendly</a:t>
            </a:r>
          </a:p>
        </p:txBody>
      </p:sp>
      <p:sp>
        <p:nvSpPr>
          <p:cNvPr id="6" name="Text Placeholder 5">
            <a:extLst>
              <a:ext uri="{FF2B5EF4-FFF2-40B4-BE49-F238E27FC236}">
                <a16:creationId xmlns:a16="http://schemas.microsoft.com/office/drawing/2014/main" id="{F0898A82-BD9E-41D2-8502-2F48ACE653EC}"/>
              </a:ext>
            </a:extLst>
          </p:cNvPr>
          <p:cNvSpPr>
            <a:spLocks noGrp="1"/>
          </p:cNvSpPr>
          <p:nvPr>
            <p:ph type="body" sz="quarter" idx="24"/>
          </p:nvPr>
        </p:nvSpPr>
        <p:spPr>
          <a:xfrm>
            <a:off x="302398" y="6214540"/>
            <a:ext cx="5381709" cy="121588"/>
          </a:xfrm>
        </p:spPr>
        <p:txBody>
          <a:bodyPr/>
          <a:lstStyle/>
          <a:p>
            <a:r>
              <a:rPr lang="nl-NL"/>
              <a:t>* </a:t>
            </a:r>
            <a:r>
              <a:rPr lang="nl-NL" err="1"/>
              <a:t>https</a:t>
            </a:r>
            <a:r>
              <a:rPr lang="nl-NL"/>
              <a:t>://</a:t>
            </a:r>
            <a:r>
              <a:rPr lang="nl-NL" err="1"/>
              <a:t>www.mymicrobiome.info</a:t>
            </a:r>
            <a:r>
              <a:rPr lang="nl-NL"/>
              <a:t>/mymicrobiome-standard-18-10-tests-skin-microbiome-friendly.html</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8" y="1365250"/>
            <a:ext cx="8768990" cy="25295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white"/>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Tested according to </a:t>
            </a:r>
            <a:r>
              <a:rPr kumimoji="0" lang="en-GB" sz="1800" b="0" i="0" u="none" strike="noStrike" kern="1200" cap="none" spc="0" normalizeH="0" baseline="0" noProof="0" err="1">
                <a:ln>
                  <a:noFill/>
                </a:ln>
                <a:solidFill>
                  <a:prstClr val="black"/>
                </a:solidFill>
                <a:effectLst/>
                <a:uLnTx/>
                <a:uFillTx/>
                <a:latin typeface="DM Sans"/>
                <a:ea typeface="+mn-ea"/>
                <a:cs typeface="+mn-cs"/>
              </a:rPr>
              <a:t>MyMicrobiome</a:t>
            </a:r>
            <a:r>
              <a:rPr kumimoji="0" lang="en-GB" sz="1800" b="0" i="0" u="none" strike="noStrike" kern="1200" cap="none" spc="0" normalizeH="0" baseline="0" noProof="0">
                <a:ln>
                  <a:noFill/>
                </a:ln>
                <a:solidFill>
                  <a:prstClr val="black"/>
                </a:solidFill>
                <a:effectLst/>
                <a:uLnTx/>
                <a:uFillTx/>
                <a:latin typeface="DM Sans"/>
                <a:ea typeface="+mn-ea"/>
                <a:cs typeface="+mn-cs"/>
              </a:rPr>
              <a:t> Standard 18.10*</a:t>
            </a:r>
          </a:p>
        </p:txBody>
      </p:sp>
      <p:sp>
        <p:nvSpPr>
          <p:cNvPr id="11" name="Text Placeholder 6">
            <a:extLst>
              <a:ext uri="{FF2B5EF4-FFF2-40B4-BE49-F238E27FC236}">
                <a16:creationId xmlns:a16="http://schemas.microsoft.com/office/drawing/2014/main" id="{FB49BEED-8D0E-6D08-2E58-347B0FE09342}"/>
              </a:ext>
            </a:extLst>
          </p:cNvPr>
          <p:cNvSpPr txBox="1">
            <a:spLocks/>
          </p:cNvSpPr>
          <p:nvPr/>
        </p:nvSpPr>
        <p:spPr>
          <a:xfrm>
            <a:off x="302398" y="4297822"/>
            <a:ext cx="2345552" cy="1107996"/>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M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respects the natural diversity of the skin microbiome </a:t>
            </a:r>
          </a:p>
        </p:txBody>
      </p:sp>
      <p:sp>
        <p:nvSpPr>
          <p:cNvPr id="8" name="Text Placeholder 6">
            <a:extLst>
              <a:ext uri="{FF2B5EF4-FFF2-40B4-BE49-F238E27FC236}">
                <a16:creationId xmlns:a16="http://schemas.microsoft.com/office/drawing/2014/main" id="{F3A6C569-CE16-1805-5A0D-1A0BD08BCF42}"/>
              </a:ext>
            </a:extLst>
          </p:cNvPr>
          <p:cNvSpPr txBox="1">
            <a:spLocks/>
          </p:cNvSpPr>
          <p:nvPr/>
        </p:nvSpPr>
        <p:spPr>
          <a:xfrm>
            <a:off x="3126259" y="4312553"/>
            <a:ext cx="2294050" cy="13849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M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doesn’t interfere with the growth behaviour of the natural skin microbiome</a:t>
            </a:r>
          </a:p>
        </p:txBody>
      </p:sp>
      <p:sp>
        <p:nvSpPr>
          <p:cNvPr id="9" name="Text Placeholder 6">
            <a:extLst>
              <a:ext uri="{FF2B5EF4-FFF2-40B4-BE49-F238E27FC236}">
                <a16:creationId xmlns:a16="http://schemas.microsoft.com/office/drawing/2014/main" id="{F7F1C67A-E254-0E70-FDC4-178053F24783}"/>
              </a:ext>
            </a:extLst>
          </p:cNvPr>
          <p:cNvSpPr txBox="1">
            <a:spLocks/>
          </p:cNvSpPr>
          <p:nvPr/>
        </p:nvSpPr>
        <p:spPr>
          <a:xfrm>
            <a:off x="5804216" y="4312553"/>
            <a:ext cx="4777032" cy="13849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M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respects the balance between skin-friendly bacteria such as </a:t>
            </a:r>
            <a:r>
              <a:rPr kumimoji="0" lang="en-GB" sz="1800" b="0" i="1" u="none" strike="noStrike" kern="1200" cap="none" spc="0" normalizeH="0" baseline="0" noProof="0">
                <a:ln>
                  <a:noFill/>
                </a:ln>
                <a:solidFill>
                  <a:prstClr val="black"/>
                </a:solidFill>
                <a:effectLst/>
                <a:uLnTx/>
                <a:uFillTx/>
                <a:latin typeface="DM Sans"/>
                <a:ea typeface="+mn-ea"/>
                <a:cs typeface="+mn-cs"/>
              </a:rPr>
              <a:t>Staphylococcus epidermidis</a:t>
            </a:r>
            <a:r>
              <a:rPr kumimoji="0" lang="en-GB" sz="1800" b="0" i="0" u="none" strike="noStrike" kern="1200" cap="none" spc="0" normalizeH="0" baseline="0" noProof="0">
                <a:ln>
                  <a:noFill/>
                </a:ln>
                <a:solidFill>
                  <a:prstClr val="black"/>
                </a:solidFill>
                <a:effectLst/>
                <a:uLnTx/>
                <a:uFillTx/>
                <a:latin typeface="DM Sans"/>
                <a:ea typeface="+mn-ea"/>
                <a:cs typeface="+mn-cs"/>
              </a:rPr>
              <a:t> and skin-harmful bacteria such as </a:t>
            </a:r>
            <a:r>
              <a:rPr kumimoji="0" lang="en-GB" sz="1800" b="0" i="1" u="none" strike="noStrike" kern="1200" cap="none" spc="0" normalizeH="0" baseline="0" noProof="0">
                <a:ln>
                  <a:noFill/>
                </a:ln>
                <a:solidFill>
                  <a:prstClr val="black"/>
                </a:solidFill>
                <a:effectLst/>
                <a:uLnTx/>
                <a:uFillTx/>
                <a:latin typeface="DM Sans"/>
                <a:ea typeface="+mn-ea"/>
                <a:cs typeface="+mn-cs"/>
              </a:rPr>
              <a:t>Staphylococcus aureus</a:t>
            </a:r>
          </a:p>
        </p:txBody>
      </p:sp>
      <p:sp>
        <p:nvSpPr>
          <p:cNvPr id="17" name="Rechteck 17">
            <a:extLst>
              <a:ext uri="{FF2B5EF4-FFF2-40B4-BE49-F238E27FC236}">
                <a16:creationId xmlns:a16="http://schemas.microsoft.com/office/drawing/2014/main" id="{0CF50245-2DC0-873B-BAC0-7F7CAB35C155}"/>
              </a:ext>
            </a:extLst>
          </p:cNvPr>
          <p:cNvSpPr/>
          <p:nvPr/>
        </p:nvSpPr>
        <p:spPr>
          <a:xfrm>
            <a:off x="632386" y="1911667"/>
            <a:ext cx="5095705"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Different aspects were tested at 1%</a:t>
            </a:r>
            <a:r>
              <a:rPr kumimoji="0" lang="en-GB" sz="1800" b="1" i="1" u="none" strike="noStrike" kern="1200" cap="none" spc="0" normalizeH="0" baseline="0" noProof="0">
                <a:ln>
                  <a:noFill/>
                </a:ln>
                <a:solidFill>
                  <a:prstClr val="black"/>
                </a:solidFill>
                <a:effectLst/>
                <a:uLnTx/>
                <a:uFillTx/>
                <a:latin typeface="DM Sans"/>
                <a:ea typeface="+mn-ea"/>
                <a:cs typeface="+mn-cs"/>
              </a:rPr>
              <a:t> in vitro </a:t>
            </a:r>
            <a:endParaRPr kumimoji="0" lang="en-GB" sz="1800" b="1" i="0" u="none" strike="noStrike" kern="1200" cap="none" spc="0" normalizeH="0" baseline="0" noProof="0">
              <a:ln>
                <a:noFill/>
              </a:ln>
              <a:solidFill>
                <a:prstClr val="black"/>
              </a:solidFill>
              <a:effectLst/>
              <a:uLnTx/>
              <a:uFillTx/>
              <a:latin typeface="DM Sans"/>
              <a:ea typeface="+mn-ea"/>
              <a:cs typeface="+mn-cs"/>
            </a:endParaRPr>
          </a:p>
        </p:txBody>
      </p:sp>
      <p:cxnSp>
        <p:nvCxnSpPr>
          <p:cNvPr id="18" name="Straight Connector 17">
            <a:extLst>
              <a:ext uri="{FF2B5EF4-FFF2-40B4-BE49-F238E27FC236}">
                <a16:creationId xmlns:a16="http://schemas.microsoft.com/office/drawing/2014/main" id="{B4F7C9B9-A002-87D4-6BAD-95ACE399F88E}"/>
              </a:ext>
            </a:extLst>
          </p:cNvPr>
          <p:cNvCxnSpPr>
            <a:cxnSpLocks/>
          </p:cNvCxnSpPr>
          <p:nvPr/>
        </p:nvCxnSpPr>
        <p:spPr>
          <a:xfrm>
            <a:off x="650246" y="2242595"/>
            <a:ext cx="547198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85E585B-C26D-B2DD-6D7F-54F2988D3086}"/>
              </a:ext>
            </a:extLst>
          </p:cNvPr>
          <p:cNvCxnSpPr/>
          <p:nvPr/>
        </p:nvCxnSpPr>
        <p:spPr>
          <a:xfrm>
            <a:off x="650246"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3A1CE5C-08E5-EFF9-470D-BBC9C442329D}"/>
              </a:ext>
            </a:extLst>
          </p:cNvPr>
          <p:cNvCxnSpPr/>
          <p:nvPr/>
        </p:nvCxnSpPr>
        <p:spPr>
          <a:xfrm>
            <a:off x="6122228"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047A24-7630-CDAC-0E0A-F25E74D8F11D}"/>
              </a:ext>
            </a:extLst>
          </p:cNvPr>
          <p:cNvCxnSpPr/>
          <p:nvPr/>
        </p:nvCxnSpPr>
        <p:spPr>
          <a:xfrm>
            <a:off x="3442939"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6574D7D2-6178-17DD-BAE9-AEDA0DEB08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8196" y="1535719"/>
            <a:ext cx="2225854" cy="2141655"/>
          </a:xfrm>
          <a:prstGeom prst="rect">
            <a:avLst/>
          </a:prstGeom>
        </p:spPr>
      </p:pic>
      <p:pic>
        <p:nvPicPr>
          <p:cNvPr id="12" name="Graphic 11">
            <a:extLst>
              <a:ext uri="{FF2B5EF4-FFF2-40B4-BE49-F238E27FC236}">
                <a16:creationId xmlns:a16="http://schemas.microsoft.com/office/drawing/2014/main" id="{809D3CDE-322C-744A-DB8B-CDE277D484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0221" y="2924270"/>
            <a:ext cx="457200" cy="457200"/>
          </a:xfrm>
          <a:prstGeom prst="rect">
            <a:avLst/>
          </a:prstGeom>
        </p:spPr>
      </p:pic>
      <p:pic>
        <p:nvPicPr>
          <p:cNvPr id="14" name="Graphic 13">
            <a:extLst>
              <a:ext uri="{FF2B5EF4-FFF2-40B4-BE49-F238E27FC236}">
                <a16:creationId xmlns:a16="http://schemas.microsoft.com/office/drawing/2014/main" id="{A29103A3-B1C2-F77E-F4CE-29EAF27050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13941" y="2916605"/>
            <a:ext cx="457200" cy="457200"/>
          </a:xfrm>
          <a:prstGeom prst="rect">
            <a:avLst/>
          </a:prstGeom>
        </p:spPr>
      </p:pic>
      <p:pic>
        <p:nvPicPr>
          <p:cNvPr id="28" name="Graphic 27">
            <a:extLst>
              <a:ext uri="{FF2B5EF4-FFF2-40B4-BE49-F238E27FC236}">
                <a16:creationId xmlns:a16="http://schemas.microsoft.com/office/drawing/2014/main" id="{F68604A9-12B0-CD74-1F55-00044C5705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3787" y="2930215"/>
            <a:ext cx="457200" cy="457200"/>
          </a:xfrm>
          <a:prstGeom prst="rect">
            <a:avLst/>
          </a:prstGeom>
        </p:spPr>
      </p:pic>
      <p:sp>
        <p:nvSpPr>
          <p:cNvPr id="29" name="Rechteck 17">
            <a:extLst>
              <a:ext uri="{FF2B5EF4-FFF2-40B4-BE49-F238E27FC236}">
                <a16:creationId xmlns:a16="http://schemas.microsoft.com/office/drawing/2014/main" id="{442E138E-7FED-7EB4-7FA4-BB6C3579D291}"/>
              </a:ext>
            </a:extLst>
          </p:cNvPr>
          <p:cNvSpPr/>
          <p:nvPr/>
        </p:nvSpPr>
        <p:spPr>
          <a:xfrm>
            <a:off x="302398" y="3544035"/>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Diversity</a:t>
            </a:r>
          </a:p>
        </p:txBody>
      </p:sp>
      <p:sp>
        <p:nvSpPr>
          <p:cNvPr id="33" name="Rechteck 17">
            <a:extLst>
              <a:ext uri="{FF2B5EF4-FFF2-40B4-BE49-F238E27FC236}">
                <a16:creationId xmlns:a16="http://schemas.microsoft.com/office/drawing/2014/main" id="{F9F42CCA-2134-E053-8EDD-CA85ABA70639}"/>
              </a:ext>
            </a:extLst>
          </p:cNvPr>
          <p:cNvSpPr/>
          <p:nvPr/>
        </p:nvSpPr>
        <p:spPr>
          <a:xfrm>
            <a:off x="3126259" y="3547347"/>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Vitality</a:t>
            </a:r>
          </a:p>
        </p:txBody>
      </p:sp>
      <p:sp>
        <p:nvSpPr>
          <p:cNvPr id="34" name="Rechteck 17">
            <a:extLst>
              <a:ext uri="{FF2B5EF4-FFF2-40B4-BE49-F238E27FC236}">
                <a16:creationId xmlns:a16="http://schemas.microsoft.com/office/drawing/2014/main" id="{4930C894-95AB-575F-566F-6F50A94F07EF}"/>
              </a:ext>
            </a:extLst>
          </p:cNvPr>
          <p:cNvSpPr/>
          <p:nvPr/>
        </p:nvSpPr>
        <p:spPr>
          <a:xfrm>
            <a:off x="5798833" y="3547346"/>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Balance</a:t>
            </a:r>
          </a:p>
        </p:txBody>
      </p:sp>
      <p:cxnSp>
        <p:nvCxnSpPr>
          <p:cNvPr id="36" name="Rechte verbindingslijn met pijl 35">
            <a:extLst>
              <a:ext uri="{FF2B5EF4-FFF2-40B4-BE49-F238E27FC236}">
                <a16:creationId xmlns:a16="http://schemas.microsoft.com/office/drawing/2014/main" id="{649612D6-C584-B402-9758-ABE79AEF1221}"/>
              </a:ext>
            </a:extLst>
          </p:cNvPr>
          <p:cNvCxnSpPr/>
          <p:nvPr/>
        </p:nvCxnSpPr>
        <p:spPr>
          <a:xfrm>
            <a:off x="5796592" y="2050166"/>
            <a:ext cx="886248" cy="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069696"/>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M</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Enhances skin hydration and strengthens the protective barrier</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7" y="1350381"/>
            <a:ext cx="10683849" cy="73866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Test protocol: </a:t>
            </a:r>
            <a:r>
              <a:rPr kumimoji="0" lang="en-GB" sz="1600" b="0" i="0" u="none" strike="noStrike" kern="1200" cap="none" spc="0" normalizeH="0" baseline="0" noProof="0">
                <a:ln>
                  <a:noFill/>
                </a:ln>
                <a:solidFill>
                  <a:prstClr val="black"/>
                </a:solidFill>
                <a:effectLst/>
                <a:uLnTx/>
                <a:uFillTx/>
                <a:latin typeface="DM Sans"/>
                <a:ea typeface="+mn-ea"/>
                <a:cs typeface="+mn-cs"/>
              </a:rPr>
              <a:t>20 female volunteers; application: single application, inner forearm; test products: lotion (placebo), lotion with </a:t>
            </a:r>
            <a:r>
              <a:rPr kumimoji="0" lang="en-GB" sz="1600" b="1" i="0" u="none" strike="noStrike" kern="1200" cap="none" spc="0" normalizeH="0" baseline="0" noProof="0">
                <a:ln>
                  <a:noFill/>
                </a:ln>
                <a:solidFill>
                  <a:prstClr val="black"/>
                </a:solidFill>
                <a:effectLst/>
                <a:uLnTx/>
                <a:uFillTx/>
                <a:latin typeface="DM Sans"/>
                <a:ea typeface="+mn-ea"/>
                <a:cs typeface="+mn-cs"/>
              </a:rPr>
              <a:t>0.3% HYA-ACT</a:t>
            </a:r>
            <a:r>
              <a:rPr kumimoji="0" lang="en-GB" sz="1600" b="1"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M; </a:t>
            </a:r>
            <a:r>
              <a:rPr kumimoji="0" lang="en-GB" sz="1600" b="0" i="0" u="none" strike="noStrike" kern="1200" cap="none" spc="0" normalizeH="0" baseline="0" noProof="0">
                <a:ln>
                  <a:noFill/>
                </a:ln>
                <a:solidFill>
                  <a:prstClr val="black"/>
                </a:solidFill>
                <a:effectLst/>
                <a:uLnTx/>
                <a:uFillTx/>
                <a:latin typeface="DM Sans"/>
                <a:ea typeface="+mn-ea"/>
                <a:cs typeface="+mn-cs"/>
              </a:rPr>
              <a:t>measurement time points 1h, 2h and 4h; skin parameters: skin hydration (</a:t>
            </a:r>
            <a:r>
              <a:rPr kumimoji="0" lang="en-GB" sz="1600" b="0" i="0" u="none" strike="noStrike" kern="1200" cap="none" spc="0" normalizeH="0" baseline="0" noProof="0" err="1">
                <a:ln>
                  <a:noFill/>
                </a:ln>
                <a:solidFill>
                  <a:prstClr val="black"/>
                </a:solidFill>
                <a:effectLst/>
                <a:uLnTx/>
                <a:uFillTx/>
                <a:latin typeface="DM Sans"/>
                <a:ea typeface="+mn-ea"/>
                <a:cs typeface="+mn-cs"/>
              </a:rPr>
              <a:t>corneometer</a:t>
            </a:r>
            <a:r>
              <a:rPr kumimoji="0" lang="en-GB" sz="1600" b="0" i="0" u="none" strike="noStrike" kern="1200" cap="none" spc="0" normalizeH="0" baseline="0" noProof="0">
                <a:ln>
                  <a:noFill/>
                </a:ln>
                <a:solidFill>
                  <a:prstClr val="black"/>
                </a:solidFill>
                <a:effectLst/>
                <a:uLnTx/>
                <a:uFillTx/>
                <a:latin typeface="DM Sans"/>
                <a:ea typeface="+mn-ea"/>
                <a:cs typeface="+mn-cs"/>
              </a:rPr>
              <a:t>) and </a:t>
            </a:r>
            <a:r>
              <a:rPr kumimoji="0" lang="en-GB" sz="1600" b="0" i="0" u="none" strike="noStrike" kern="1200" cap="none" spc="0" normalizeH="0" baseline="0" noProof="0" err="1">
                <a:ln>
                  <a:noFill/>
                </a:ln>
                <a:solidFill>
                  <a:prstClr val="black"/>
                </a:solidFill>
                <a:effectLst/>
                <a:uLnTx/>
                <a:uFillTx/>
                <a:latin typeface="DM Sans"/>
                <a:ea typeface="+mn-ea"/>
                <a:cs typeface="+mn-cs"/>
              </a:rPr>
              <a:t>transepidermal</a:t>
            </a:r>
            <a:r>
              <a:rPr kumimoji="0" lang="en-GB" sz="1600" b="0" i="0" u="none" strike="noStrike" kern="1200" cap="none" spc="0" normalizeH="0" baseline="0" noProof="0">
                <a:ln>
                  <a:noFill/>
                </a:ln>
                <a:solidFill>
                  <a:prstClr val="black"/>
                </a:solidFill>
                <a:effectLst/>
                <a:uLnTx/>
                <a:uFillTx/>
                <a:latin typeface="DM Sans"/>
                <a:ea typeface="+mn-ea"/>
                <a:cs typeface="+mn-cs"/>
              </a:rPr>
              <a:t> water loss (TEWL).</a:t>
            </a:r>
          </a:p>
        </p:txBody>
      </p:sp>
      <p:sp>
        <p:nvSpPr>
          <p:cNvPr id="11" name="Text Placeholder 6">
            <a:extLst>
              <a:ext uri="{FF2B5EF4-FFF2-40B4-BE49-F238E27FC236}">
                <a16:creationId xmlns:a16="http://schemas.microsoft.com/office/drawing/2014/main" id="{FB49BEED-8D0E-6D08-2E58-347B0FE09342}"/>
              </a:ext>
            </a:extLst>
          </p:cNvPr>
          <p:cNvSpPr txBox="1">
            <a:spLocks/>
          </p:cNvSpPr>
          <p:nvPr/>
        </p:nvSpPr>
        <p:spPr>
          <a:xfrm>
            <a:off x="300038" y="5188236"/>
            <a:ext cx="4154800"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A single application enhances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skin hydration up to 60% after just 1h.</a:t>
            </a:r>
            <a:endParaRPr kumimoji="0" lang="en-GB"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12" name="Text Placeholder 6">
            <a:extLst>
              <a:ext uri="{FF2B5EF4-FFF2-40B4-BE49-F238E27FC236}">
                <a16:creationId xmlns:a16="http://schemas.microsoft.com/office/drawing/2014/main" id="{C90818C8-CE12-CE02-8D9C-1E79D0B69382}"/>
              </a:ext>
            </a:extLst>
          </p:cNvPr>
          <p:cNvSpPr txBox="1">
            <a:spLocks/>
          </p:cNvSpPr>
          <p:nvPr/>
        </p:nvSpPr>
        <p:spPr>
          <a:xfrm>
            <a:off x="5694188" y="5188236"/>
            <a:ext cx="4457696"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Clr>
                <a:srgbClr val="007E4B"/>
              </a:buClr>
              <a:buNone/>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Strengthens the protective skin barrier, with an up to 26% reduction in TEWL</a:t>
            </a:r>
            <a:r>
              <a:rPr lang="en-US" sz="1600" dirty="0">
                <a:solidFill>
                  <a:prstClr val="black"/>
                </a:solidFill>
                <a:latin typeface="DM Sans"/>
              </a:rPr>
              <a:t> after just 1h</a:t>
            </a:r>
            <a:r>
              <a:rPr kumimoji="0" lang="en-GB" sz="1600" b="0" i="0" u="none" strike="noStrike" kern="1200" cap="none" spc="0" normalizeH="0" baseline="0" noProof="0" dirty="0">
                <a:ln>
                  <a:noFill/>
                </a:ln>
                <a:solidFill>
                  <a:prstClr val="black"/>
                </a:solidFill>
                <a:effectLst/>
                <a:uLnTx/>
                <a:uFillTx/>
                <a:latin typeface="DM Sans"/>
                <a:ea typeface="+mn-ea"/>
                <a:cs typeface="+mn-cs"/>
              </a:rPr>
              <a:t>.</a:t>
            </a:r>
          </a:p>
        </p:txBody>
      </p:sp>
      <p:pic>
        <p:nvPicPr>
          <p:cNvPr id="13" name="Picture 12">
            <a:extLst>
              <a:ext uri="{FF2B5EF4-FFF2-40B4-BE49-F238E27FC236}">
                <a16:creationId xmlns:a16="http://schemas.microsoft.com/office/drawing/2014/main" id="{9D3F27DC-C2EA-00DB-AEEB-117BD325ED6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612641" y="2380619"/>
            <a:ext cx="4457696" cy="2625088"/>
          </a:xfrm>
          <a:prstGeom prst="rect">
            <a:avLst/>
          </a:prstGeom>
        </p:spPr>
      </p:pic>
      <p:pic>
        <p:nvPicPr>
          <p:cNvPr id="14" name="Picture 13" descr="Chart, bar chart&#10;&#10;Description automatically generated">
            <a:extLst>
              <a:ext uri="{FF2B5EF4-FFF2-40B4-BE49-F238E27FC236}">
                <a16:creationId xmlns:a16="http://schemas.microsoft.com/office/drawing/2014/main" id="{0C54E77F-2D00-C06D-C217-657933BB8B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9720" y="2380619"/>
            <a:ext cx="4404512" cy="2625088"/>
          </a:xfrm>
          <a:prstGeom prst="rect">
            <a:avLst/>
          </a:prstGeom>
        </p:spPr>
      </p:pic>
    </p:spTree>
    <p:extLst>
      <p:ext uri="{BB962C8B-B14F-4D97-AF65-F5344CB8AC3E}">
        <p14:creationId xmlns:p14="http://schemas.microsoft.com/office/powerpoint/2010/main" val="548875870"/>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HYA-ACT™ S (Small Molecular Weight)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Biotechnologically manufactured, small molecular weight hyaluronic acid of 200 – 400 KDa</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Derived from sweet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GMO free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297270"/>
            <a:chOff x="0" y="3999451"/>
            <a:chExt cx="11889600" cy="1297270"/>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Acts as a hydration booster for thirsty skin*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Lock in moisture for an even greater hydration boost*</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Calms reddened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Suitable for all kinds of facial and body care leave-on and rinse-off hydration products</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2666294" cy="572906"/>
            <a:chOff x="0" y="3331675"/>
            <a:chExt cx="12666294"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5094422"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White or almost white powder to granules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pH of use: 4.0-11.0</a:t>
              </a:r>
            </a:p>
          </p:txBody>
        </p:sp>
        <p:sp>
          <p:nvSpPr>
            <p:cNvPr id="56" name="Rectangle 55">
              <a:extLst>
                <a:ext uri="{FF2B5EF4-FFF2-40B4-BE49-F238E27FC236}">
                  <a16:creationId xmlns:a16="http://schemas.microsoft.com/office/drawing/2014/main" id="{EF81DD97-D580-7802-40CA-0374840235E7}"/>
                </a:ext>
              </a:extLst>
            </p:cNvPr>
            <p:cNvSpPr/>
            <p:nvPr/>
          </p:nvSpPr>
          <p:spPr>
            <a:xfrm>
              <a:off x="6010636" y="3340889"/>
              <a:ext cx="203615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174561"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Quickly and completely water soluble</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descr="A close up of a sign&#10;&#10;Description automatically generated">
            <a:extLst>
              <a:ext uri="{FF2B5EF4-FFF2-40B4-BE49-F238E27FC236}">
                <a16:creationId xmlns:a16="http://schemas.microsoft.com/office/drawing/2014/main" id="{52108440-3266-9C6B-0A21-E1546FBC59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36443" y="4935332"/>
            <a:ext cx="951455" cy="7920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0663293C-D0DD-2846-22D6-CA2456F588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5368" y="4939958"/>
            <a:ext cx="683362" cy="792000"/>
          </a:xfrm>
          <a:prstGeom prst="rect">
            <a:avLst/>
          </a:prstGeom>
        </p:spPr>
      </p:pic>
      <p:sp>
        <p:nvSpPr>
          <p:cNvPr id="14" name="Rectangle 13">
            <a:extLst>
              <a:ext uri="{FF2B5EF4-FFF2-40B4-BE49-F238E27FC236}">
                <a16:creationId xmlns:a16="http://schemas.microsoft.com/office/drawing/2014/main" id="{DE75C699-DF21-8604-2F82-F75222B3974D}"/>
              </a:ext>
            </a:extLst>
          </p:cNvPr>
          <p:cNvSpPr/>
          <p:nvPr/>
        </p:nvSpPr>
        <p:spPr>
          <a:xfrm>
            <a:off x="4426957" y="5110105"/>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5" name="Picture 14" descr="A picture containing text&#10;&#10;Description automatically generated">
            <a:extLst>
              <a:ext uri="{FF2B5EF4-FFF2-40B4-BE49-F238E27FC236}">
                <a16:creationId xmlns:a16="http://schemas.microsoft.com/office/drawing/2014/main" id="{1E70ADDA-6167-2B94-B92D-C686F9E0A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87667" y="5087413"/>
            <a:ext cx="1319755" cy="537825"/>
          </a:xfrm>
          <a:prstGeom prst="rect">
            <a:avLst/>
          </a:prstGeom>
        </p:spPr>
      </p:pic>
      <p:pic>
        <p:nvPicPr>
          <p:cNvPr id="28" name="Picture 27">
            <a:extLst>
              <a:ext uri="{FF2B5EF4-FFF2-40B4-BE49-F238E27FC236}">
                <a16:creationId xmlns:a16="http://schemas.microsoft.com/office/drawing/2014/main" id="{EF4F8376-3FF8-AF1D-B984-8510C722262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071481" y="4939958"/>
            <a:ext cx="792000" cy="792000"/>
          </a:xfrm>
          <a:prstGeom prst="rect">
            <a:avLst/>
          </a:prstGeom>
        </p:spPr>
      </p:pic>
      <p:pic>
        <p:nvPicPr>
          <p:cNvPr id="29" name="Picture 28">
            <a:extLst>
              <a:ext uri="{FF2B5EF4-FFF2-40B4-BE49-F238E27FC236}">
                <a16:creationId xmlns:a16="http://schemas.microsoft.com/office/drawing/2014/main" id="{8ABC3BFF-B9E5-48E8-381F-67E5F162FA19}"/>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709894" y="4949440"/>
            <a:ext cx="1065022" cy="792000"/>
          </a:xfrm>
          <a:prstGeom prst="rect">
            <a:avLst/>
          </a:prstGeom>
        </p:spPr>
      </p:pic>
      <p:pic>
        <p:nvPicPr>
          <p:cNvPr id="11" name="Graphic 10">
            <a:extLst>
              <a:ext uri="{FF2B5EF4-FFF2-40B4-BE49-F238E27FC236}">
                <a16:creationId xmlns:a16="http://schemas.microsoft.com/office/drawing/2014/main" id="{DC83C0E6-FF0D-8492-D703-F5FE78D4997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27816" y="4946711"/>
            <a:ext cx="1042107" cy="792000"/>
          </a:xfrm>
          <a:prstGeom prst="rect">
            <a:avLst/>
          </a:prstGeom>
        </p:spPr>
      </p:pic>
    </p:spTree>
    <p:extLst>
      <p:ext uri="{BB962C8B-B14F-4D97-AF65-F5344CB8AC3E}">
        <p14:creationId xmlns:p14="http://schemas.microsoft.com/office/powerpoint/2010/main" val="2437522240"/>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al 29">
            <a:extLst>
              <a:ext uri="{FF2B5EF4-FFF2-40B4-BE49-F238E27FC236}">
                <a16:creationId xmlns:a16="http://schemas.microsoft.com/office/drawing/2014/main" id="{052F91E9-A9C4-CE86-5E8E-BB524DA3430F}"/>
              </a:ext>
            </a:extLst>
          </p:cNvPr>
          <p:cNvSpPr/>
          <p:nvPr/>
        </p:nvSpPr>
        <p:spPr>
          <a:xfrm>
            <a:off x="302398"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31" name="Ovaal 30">
            <a:extLst>
              <a:ext uri="{FF2B5EF4-FFF2-40B4-BE49-F238E27FC236}">
                <a16:creationId xmlns:a16="http://schemas.microsoft.com/office/drawing/2014/main" id="{B36D8C91-7A9F-302B-9027-908B18CAA700}"/>
              </a:ext>
            </a:extLst>
          </p:cNvPr>
          <p:cNvSpPr/>
          <p:nvPr/>
        </p:nvSpPr>
        <p:spPr>
          <a:xfrm>
            <a:off x="3122011"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Ovaal 31">
            <a:extLst>
              <a:ext uri="{FF2B5EF4-FFF2-40B4-BE49-F238E27FC236}">
                <a16:creationId xmlns:a16="http://schemas.microsoft.com/office/drawing/2014/main" id="{3C0CBFC2-DC98-C072-50EB-69182C6D88F5}"/>
              </a:ext>
            </a:extLst>
          </p:cNvPr>
          <p:cNvSpPr/>
          <p:nvPr/>
        </p:nvSpPr>
        <p:spPr>
          <a:xfrm>
            <a:off x="5798833"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Certified as Microbiome-friendly</a:t>
            </a:r>
          </a:p>
        </p:txBody>
      </p:sp>
      <p:sp>
        <p:nvSpPr>
          <p:cNvPr id="6" name="Text Placeholder 5">
            <a:extLst>
              <a:ext uri="{FF2B5EF4-FFF2-40B4-BE49-F238E27FC236}">
                <a16:creationId xmlns:a16="http://schemas.microsoft.com/office/drawing/2014/main" id="{F0898A82-BD9E-41D2-8502-2F48ACE653EC}"/>
              </a:ext>
            </a:extLst>
          </p:cNvPr>
          <p:cNvSpPr>
            <a:spLocks noGrp="1"/>
          </p:cNvSpPr>
          <p:nvPr>
            <p:ph type="body" sz="quarter" idx="24"/>
          </p:nvPr>
        </p:nvSpPr>
        <p:spPr>
          <a:xfrm>
            <a:off x="302398" y="6214540"/>
            <a:ext cx="5381709" cy="121588"/>
          </a:xfrm>
        </p:spPr>
        <p:txBody>
          <a:bodyPr/>
          <a:lstStyle/>
          <a:p>
            <a:r>
              <a:rPr lang="nl-NL"/>
              <a:t>* </a:t>
            </a:r>
            <a:r>
              <a:rPr lang="nl-NL" err="1"/>
              <a:t>https</a:t>
            </a:r>
            <a:r>
              <a:rPr lang="nl-NL"/>
              <a:t>://</a:t>
            </a:r>
            <a:r>
              <a:rPr lang="nl-NL" err="1"/>
              <a:t>www.mymicrobiome.info</a:t>
            </a:r>
            <a:r>
              <a:rPr lang="nl-NL"/>
              <a:t>/mymicrobiome-standard-18-10-tests-skin-microbiome-friendly.html</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8" y="1365250"/>
            <a:ext cx="8768990" cy="25295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white"/>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Tested according to </a:t>
            </a:r>
            <a:r>
              <a:rPr kumimoji="0" lang="en-GB" sz="1800" b="0" i="0" u="none" strike="noStrike" kern="1200" cap="none" spc="0" normalizeH="0" baseline="0" noProof="0" err="1">
                <a:ln>
                  <a:noFill/>
                </a:ln>
                <a:solidFill>
                  <a:prstClr val="black"/>
                </a:solidFill>
                <a:effectLst/>
                <a:uLnTx/>
                <a:uFillTx/>
                <a:latin typeface="DM Sans"/>
                <a:ea typeface="+mn-ea"/>
                <a:cs typeface="+mn-cs"/>
              </a:rPr>
              <a:t>MyMicrobiome</a:t>
            </a:r>
            <a:r>
              <a:rPr kumimoji="0" lang="en-GB" sz="1800" b="0" i="0" u="none" strike="noStrike" kern="1200" cap="none" spc="0" normalizeH="0" baseline="0" noProof="0">
                <a:ln>
                  <a:noFill/>
                </a:ln>
                <a:solidFill>
                  <a:prstClr val="black"/>
                </a:solidFill>
                <a:effectLst/>
                <a:uLnTx/>
                <a:uFillTx/>
                <a:latin typeface="DM Sans"/>
                <a:ea typeface="+mn-ea"/>
                <a:cs typeface="+mn-cs"/>
              </a:rPr>
              <a:t> Standard 18.10*</a:t>
            </a:r>
          </a:p>
        </p:txBody>
      </p:sp>
      <p:sp>
        <p:nvSpPr>
          <p:cNvPr id="11" name="Text Placeholder 6">
            <a:extLst>
              <a:ext uri="{FF2B5EF4-FFF2-40B4-BE49-F238E27FC236}">
                <a16:creationId xmlns:a16="http://schemas.microsoft.com/office/drawing/2014/main" id="{FB49BEED-8D0E-6D08-2E58-347B0FE09342}"/>
              </a:ext>
            </a:extLst>
          </p:cNvPr>
          <p:cNvSpPr txBox="1">
            <a:spLocks/>
          </p:cNvSpPr>
          <p:nvPr/>
        </p:nvSpPr>
        <p:spPr>
          <a:xfrm>
            <a:off x="302398" y="4297822"/>
            <a:ext cx="2345552" cy="1107996"/>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respects the natural diversity of the skin microbiome </a:t>
            </a:r>
          </a:p>
        </p:txBody>
      </p:sp>
      <p:sp>
        <p:nvSpPr>
          <p:cNvPr id="8" name="Text Placeholder 6">
            <a:extLst>
              <a:ext uri="{FF2B5EF4-FFF2-40B4-BE49-F238E27FC236}">
                <a16:creationId xmlns:a16="http://schemas.microsoft.com/office/drawing/2014/main" id="{F3A6C569-CE16-1805-5A0D-1A0BD08BCF42}"/>
              </a:ext>
            </a:extLst>
          </p:cNvPr>
          <p:cNvSpPr txBox="1">
            <a:spLocks/>
          </p:cNvSpPr>
          <p:nvPr/>
        </p:nvSpPr>
        <p:spPr>
          <a:xfrm>
            <a:off x="3126259" y="4312553"/>
            <a:ext cx="2294050" cy="13849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doesn’t interfere with the growth behaviour of the natural skin microbiome</a:t>
            </a:r>
          </a:p>
        </p:txBody>
      </p:sp>
      <p:sp>
        <p:nvSpPr>
          <p:cNvPr id="9" name="Text Placeholder 6">
            <a:extLst>
              <a:ext uri="{FF2B5EF4-FFF2-40B4-BE49-F238E27FC236}">
                <a16:creationId xmlns:a16="http://schemas.microsoft.com/office/drawing/2014/main" id="{F7F1C67A-E254-0E70-FDC4-178053F24783}"/>
              </a:ext>
            </a:extLst>
          </p:cNvPr>
          <p:cNvSpPr txBox="1">
            <a:spLocks/>
          </p:cNvSpPr>
          <p:nvPr/>
        </p:nvSpPr>
        <p:spPr>
          <a:xfrm>
            <a:off x="5804216" y="4312553"/>
            <a:ext cx="4777032" cy="13849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respects the balance between skin-friendly bacteria such as </a:t>
            </a:r>
            <a:r>
              <a:rPr kumimoji="0" lang="en-GB" sz="1800" b="0" i="1" u="none" strike="noStrike" kern="1200" cap="none" spc="0" normalizeH="0" baseline="0" noProof="0">
                <a:ln>
                  <a:noFill/>
                </a:ln>
                <a:solidFill>
                  <a:prstClr val="black"/>
                </a:solidFill>
                <a:effectLst/>
                <a:uLnTx/>
                <a:uFillTx/>
                <a:latin typeface="DM Sans"/>
                <a:ea typeface="+mn-ea"/>
                <a:cs typeface="+mn-cs"/>
              </a:rPr>
              <a:t>Staphylococcus epidermidis</a:t>
            </a:r>
            <a:r>
              <a:rPr kumimoji="0" lang="en-GB" sz="1800" b="0" i="0" u="none" strike="noStrike" kern="1200" cap="none" spc="0" normalizeH="0" baseline="0" noProof="0">
                <a:ln>
                  <a:noFill/>
                </a:ln>
                <a:solidFill>
                  <a:prstClr val="black"/>
                </a:solidFill>
                <a:effectLst/>
                <a:uLnTx/>
                <a:uFillTx/>
                <a:latin typeface="DM Sans"/>
                <a:ea typeface="+mn-ea"/>
                <a:cs typeface="+mn-cs"/>
              </a:rPr>
              <a:t> and skin-harmful bacteria such as </a:t>
            </a:r>
            <a:r>
              <a:rPr kumimoji="0" lang="en-GB" sz="1800" b="0" i="1" u="none" strike="noStrike" kern="1200" cap="none" spc="0" normalizeH="0" baseline="0" noProof="0">
                <a:ln>
                  <a:noFill/>
                </a:ln>
                <a:solidFill>
                  <a:prstClr val="black"/>
                </a:solidFill>
                <a:effectLst/>
                <a:uLnTx/>
                <a:uFillTx/>
                <a:latin typeface="DM Sans"/>
                <a:ea typeface="+mn-ea"/>
                <a:cs typeface="+mn-cs"/>
              </a:rPr>
              <a:t>Staphylococcus aureus</a:t>
            </a:r>
          </a:p>
        </p:txBody>
      </p:sp>
      <p:sp>
        <p:nvSpPr>
          <p:cNvPr id="17" name="Rechteck 17">
            <a:extLst>
              <a:ext uri="{FF2B5EF4-FFF2-40B4-BE49-F238E27FC236}">
                <a16:creationId xmlns:a16="http://schemas.microsoft.com/office/drawing/2014/main" id="{0CF50245-2DC0-873B-BAC0-7F7CAB35C155}"/>
              </a:ext>
            </a:extLst>
          </p:cNvPr>
          <p:cNvSpPr/>
          <p:nvPr/>
        </p:nvSpPr>
        <p:spPr>
          <a:xfrm>
            <a:off x="632386" y="1911667"/>
            <a:ext cx="5095705"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Different aspects were tested at 1%</a:t>
            </a:r>
            <a:r>
              <a:rPr kumimoji="0" lang="en-GB" sz="1800" b="1" i="1" u="none" strike="noStrike" kern="1200" cap="none" spc="0" normalizeH="0" baseline="0" noProof="0">
                <a:ln>
                  <a:noFill/>
                </a:ln>
                <a:solidFill>
                  <a:prstClr val="black"/>
                </a:solidFill>
                <a:effectLst/>
                <a:uLnTx/>
                <a:uFillTx/>
                <a:latin typeface="DM Sans"/>
                <a:ea typeface="+mn-ea"/>
                <a:cs typeface="+mn-cs"/>
              </a:rPr>
              <a:t> in vitro </a:t>
            </a:r>
            <a:endParaRPr kumimoji="0" lang="en-GB" sz="1800" b="1" i="0" u="none" strike="noStrike" kern="1200" cap="none" spc="0" normalizeH="0" baseline="0" noProof="0">
              <a:ln>
                <a:noFill/>
              </a:ln>
              <a:solidFill>
                <a:prstClr val="black"/>
              </a:solidFill>
              <a:effectLst/>
              <a:uLnTx/>
              <a:uFillTx/>
              <a:latin typeface="DM Sans"/>
              <a:ea typeface="+mn-ea"/>
              <a:cs typeface="+mn-cs"/>
            </a:endParaRPr>
          </a:p>
        </p:txBody>
      </p:sp>
      <p:cxnSp>
        <p:nvCxnSpPr>
          <p:cNvPr id="18" name="Straight Connector 17">
            <a:extLst>
              <a:ext uri="{FF2B5EF4-FFF2-40B4-BE49-F238E27FC236}">
                <a16:creationId xmlns:a16="http://schemas.microsoft.com/office/drawing/2014/main" id="{B4F7C9B9-A002-87D4-6BAD-95ACE399F88E}"/>
              </a:ext>
            </a:extLst>
          </p:cNvPr>
          <p:cNvCxnSpPr>
            <a:cxnSpLocks/>
          </p:cNvCxnSpPr>
          <p:nvPr/>
        </p:nvCxnSpPr>
        <p:spPr>
          <a:xfrm>
            <a:off x="650246" y="2242595"/>
            <a:ext cx="547198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85E585B-C26D-B2DD-6D7F-54F2988D3086}"/>
              </a:ext>
            </a:extLst>
          </p:cNvPr>
          <p:cNvCxnSpPr/>
          <p:nvPr/>
        </p:nvCxnSpPr>
        <p:spPr>
          <a:xfrm>
            <a:off x="650246"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3A1CE5C-08E5-EFF9-470D-BBC9C442329D}"/>
              </a:ext>
            </a:extLst>
          </p:cNvPr>
          <p:cNvCxnSpPr/>
          <p:nvPr/>
        </p:nvCxnSpPr>
        <p:spPr>
          <a:xfrm>
            <a:off x="6122228"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047A24-7630-CDAC-0E0A-F25E74D8F11D}"/>
              </a:ext>
            </a:extLst>
          </p:cNvPr>
          <p:cNvCxnSpPr/>
          <p:nvPr/>
        </p:nvCxnSpPr>
        <p:spPr>
          <a:xfrm>
            <a:off x="3442939"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809D3CDE-322C-744A-DB8B-CDE277D484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00221" y="2924270"/>
            <a:ext cx="457200" cy="457200"/>
          </a:xfrm>
          <a:prstGeom prst="rect">
            <a:avLst/>
          </a:prstGeom>
        </p:spPr>
      </p:pic>
      <p:pic>
        <p:nvPicPr>
          <p:cNvPr id="14" name="Graphic 13">
            <a:extLst>
              <a:ext uri="{FF2B5EF4-FFF2-40B4-BE49-F238E27FC236}">
                <a16:creationId xmlns:a16="http://schemas.microsoft.com/office/drawing/2014/main" id="{A29103A3-B1C2-F77E-F4CE-29EAF27050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13941" y="2916605"/>
            <a:ext cx="457200" cy="457200"/>
          </a:xfrm>
          <a:prstGeom prst="rect">
            <a:avLst/>
          </a:prstGeom>
        </p:spPr>
      </p:pic>
      <p:pic>
        <p:nvPicPr>
          <p:cNvPr id="28" name="Graphic 27">
            <a:extLst>
              <a:ext uri="{FF2B5EF4-FFF2-40B4-BE49-F238E27FC236}">
                <a16:creationId xmlns:a16="http://schemas.microsoft.com/office/drawing/2014/main" id="{F68604A9-12B0-CD74-1F55-00044C5705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787" y="2930215"/>
            <a:ext cx="457200" cy="457200"/>
          </a:xfrm>
          <a:prstGeom prst="rect">
            <a:avLst/>
          </a:prstGeom>
        </p:spPr>
      </p:pic>
      <p:sp>
        <p:nvSpPr>
          <p:cNvPr id="29" name="Rechteck 17">
            <a:extLst>
              <a:ext uri="{FF2B5EF4-FFF2-40B4-BE49-F238E27FC236}">
                <a16:creationId xmlns:a16="http://schemas.microsoft.com/office/drawing/2014/main" id="{442E138E-7FED-7EB4-7FA4-BB6C3579D291}"/>
              </a:ext>
            </a:extLst>
          </p:cNvPr>
          <p:cNvSpPr/>
          <p:nvPr/>
        </p:nvSpPr>
        <p:spPr>
          <a:xfrm>
            <a:off x="302398" y="3544035"/>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Diversity</a:t>
            </a:r>
          </a:p>
        </p:txBody>
      </p:sp>
      <p:sp>
        <p:nvSpPr>
          <p:cNvPr id="33" name="Rechteck 17">
            <a:extLst>
              <a:ext uri="{FF2B5EF4-FFF2-40B4-BE49-F238E27FC236}">
                <a16:creationId xmlns:a16="http://schemas.microsoft.com/office/drawing/2014/main" id="{F9F42CCA-2134-E053-8EDD-CA85ABA70639}"/>
              </a:ext>
            </a:extLst>
          </p:cNvPr>
          <p:cNvSpPr/>
          <p:nvPr/>
        </p:nvSpPr>
        <p:spPr>
          <a:xfrm>
            <a:off x="3126259" y="3547347"/>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Vitality</a:t>
            </a:r>
          </a:p>
        </p:txBody>
      </p:sp>
      <p:sp>
        <p:nvSpPr>
          <p:cNvPr id="34" name="Rechteck 17">
            <a:extLst>
              <a:ext uri="{FF2B5EF4-FFF2-40B4-BE49-F238E27FC236}">
                <a16:creationId xmlns:a16="http://schemas.microsoft.com/office/drawing/2014/main" id="{4930C894-95AB-575F-566F-6F50A94F07EF}"/>
              </a:ext>
            </a:extLst>
          </p:cNvPr>
          <p:cNvSpPr/>
          <p:nvPr/>
        </p:nvSpPr>
        <p:spPr>
          <a:xfrm>
            <a:off x="5798833" y="3547346"/>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Balance</a:t>
            </a:r>
          </a:p>
        </p:txBody>
      </p:sp>
      <p:cxnSp>
        <p:nvCxnSpPr>
          <p:cNvPr id="36" name="Rechte verbindingslijn met pijl 35">
            <a:extLst>
              <a:ext uri="{FF2B5EF4-FFF2-40B4-BE49-F238E27FC236}">
                <a16:creationId xmlns:a16="http://schemas.microsoft.com/office/drawing/2014/main" id="{649612D6-C584-B402-9758-ABE79AEF1221}"/>
              </a:ext>
            </a:extLst>
          </p:cNvPr>
          <p:cNvCxnSpPr/>
          <p:nvPr/>
        </p:nvCxnSpPr>
        <p:spPr>
          <a:xfrm>
            <a:off x="5796592" y="2050166"/>
            <a:ext cx="886248" cy="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3" name="Picture 6">
            <a:extLst>
              <a:ext uri="{FF2B5EF4-FFF2-40B4-BE49-F238E27FC236}">
                <a16:creationId xmlns:a16="http://schemas.microsoft.com/office/drawing/2014/main" id="{A6CA3A31-4A84-527D-B291-D5E4F7DA274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293752" y="1490446"/>
            <a:ext cx="2220411" cy="2226038"/>
          </a:xfrm>
          <a:prstGeom prst="rect">
            <a:avLst/>
          </a:prstGeom>
        </p:spPr>
      </p:pic>
    </p:spTree>
    <p:extLst>
      <p:ext uri="{BB962C8B-B14F-4D97-AF65-F5344CB8AC3E}">
        <p14:creationId xmlns:p14="http://schemas.microsoft.com/office/powerpoint/2010/main" val="3727804205"/>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Acts as a hydration booster and fortifies the skin’s natural barrier</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7" y="1363363"/>
            <a:ext cx="10893923" cy="73866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Test protocol:</a:t>
            </a:r>
            <a:r>
              <a:rPr kumimoji="0" lang="ru-RU" sz="1600" b="1" i="0" u="none" strike="noStrike" kern="1200" cap="none" spc="0" normalizeH="0" baseline="0" noProof="0">
                <a:ln>
                  <a:noFill/>
                </a:ln>
                <a:solidFill>
                  <a:prstClr val="black"/>
                </a:solidFill>
                <a:effectLst/>
                <a:uLnTx/>
                <a:uFillTx/>
                <a:latin typeface="+mn-lt"/>
                <a:ea typeface="+mn-ea"/>
                <a:cs typeface="+mn-cs"/>
              </a:rPr>
              <a:t> </a:t>
            </a:r>
            <a:r>
              <a:rPr kumimoji="0" lang="en-GB" sz="1600" b="0" i="0" u="none" strike="noStrike" kern="1200" cap="none" spc="0" normalizeH="0" baseline="0" noProof="0">
                <a:ln>
                  <a:noFill/>
                </a:ln>
                <a:solidFill>
                  <a:prstClr val="black"/>
                </a:solidFill>
                <a:effectLst/>
                <a:uLnTx/>
                <a:uFillTx/>
                <a:latin typeface="DM Sans"/>
                <a:ea typeface="+mn-ea"/>
                <a:cs typeface="+mn-cs"/>
              </a:rPr>
              <a:t>20 female volunteers; application: single application, inner forearm; test products: lotion (placebo),</a:t>
            </a:r>
            <a:r>
              <a:rPr kumimoji="0" lang="ru-RU" sz="1600" b="0" i="0" u="none" strike="noStrike" kern="1200" cap="none" spc="0" normalizeH="0" baseline="0" noProof="0">
                <a:ln>
                  <a:noFill/>
                </a:ln>
                <a:solidFill>
                  <a:prstClr val="black"/>
                </a:solidFill>
                <a:effectLst/>
                <a:uLnTx/>
                <a:uFillTx/>
                <a:latin typeface="+mn-lt"/>
                <a:ea typeface="+mn-ea"/>
                <a:cs typeface="+mn-cs"/>
              </a:rPr>
              <a:t> </a:t>
            </a:r>
            <a:r>
              <a:rPr kumimoji="0" lang="en-US" sz="1600" b="0" i="0" u="none" strike="noStrike" kern="1200" cap="none" spc="0" normalizeH="0" baseline="0" noProof="0">
                <a:ln>
                  <a:noFill/>
                </a:ln>
                <a:solidFill>
                  <a:prstClr val="black"/>
                </a:solidFill>
                <a:effectLst/>
                <a:uLnTx/>
                <a:uFillTx/>
                <a:latin typeface="DM Sans"/>
                <a:ea typeface="+mn-ea"/>
                <a:cs typeface="+mn-cs"/>
              </a:rPr>
              <a:t>lotion with </a:t>
            </a:r>
            <a:r>
              <a:rPr kumimoji="0" lang="en-US" sz="1600" b="1" i="0" u="none" strike="noStrike" kern="1200" cap="none" spc="0" normalizeH="0" baseline="0" noProof="0">
                <a:ln>
                  <a:noFill/>
                </a:ln>
                <a:solidFill>
                  <a:prstClr val="black"/>
                </a:solidFill>
                <a:effectLst/>
                <a:uLnTx/>
                <a:uFillTx/>
                <a:latin typeface="DM Sans"/>
                <a:ea typeface="+mn-ea"/>
                <a:cs typeface="+mn-cs"/>
              </a:rPr>
              <a:t>0.30% 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US" sz="1600" b="1" i="0" u="none" strike="noStrike" kern="1200" cap="none" spc="0" normalizeH="0" baseline="0" noProof="0">
                <a:ln>
                  <a:noFill/>
                </a:ln>
                <a:solidFill>
                  <a:prstClr val="black"/>
                </a:solidFill>
                <a:effectLst/>
                <a:uLnTx/>
                <a:uFillTx/>
                <a:latin typeface="DM Sans"/>
                <a:ea typeface="+mn-ea"/>
                <a:cs typeface="+mn-cs"/>
              </a:rPr>
              <a:t> M</a:t>
            </a:r>
            <a:r>
              <a:rPr kumimoji="0" lang="en-US" sz="1600" b="0" i="0" u="none" strike="noStrike" kern="1200" cap="none" spc="0" normalizeH="0" baseline="0" noProof="0">
                <a:ln>
                  <a:noFill/>
                </a:ln>
                <a:solidFill>
                  <a:prstClr val="black"/>
                </a:solidFill>
                <a:effectLst/>
                <a:uLnTx/>
                <a:uFillTx/>
                <a:latin typeface="DM Sans"/>
                <a:ea typeface="+mn-ea"/>
                <a:cs typeface="+mn-cs"/>
              </a:rPr>
              <a:t>, </a:t>
            </a:r>
            <a:r>
              <a:rPr kumimoji="0" lang="en-GB" sz="1600" b="0" i="0" u="none" strike="noStrike" kern="1200" cap="none" spc="0" normalizeH="0" baseline="0" noProof="0">
                <a:ln>
                  <a:noFill/>
                </a:ln>
                <a:solidFill>
                  <a:prstClr val="black"/>
                </a:solidFill>
                <a:effectLst/>
                <a:uLnTx/>
                <a:uFillTx/>
                <a:latin typeface="DM Sans"/>
                <a:ea typeface="+mn-ea"/>
                <a:cs typeface="+mn-cs"/>
              </a:rPr>
              <a:t>lotion with </a:t>
            </a:r>
            <a:r>
              <a:rPr kumimoji="0" lang="en-GB" sz="1600" b="1" i="0" u="none" strike="noStrike" kern="1200" cap="none" spc="0" normalizeH="0" baseline="0" noProof="0">
                <a:ln>
                  <a:noFill/>
                </a:ln>
                <a:solidFill>
                  <a:prstClr val="black"/>
                </a:solidFill>
                <a:effectLst/>
                <a:uLnTx/>
                <a:uFillTx/>
                <a:latin typeface="DM Sans"/>
                <a:ea typeface="+mn-ea"/>
                <a:cs typeface="+mn-cs"/>
              </a:rPr>
              <a:t>0.15% 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M </a:t>
            </a:r>
            <a:r>
              <a:rPr kumimoji="0" lang="en-GB" sz="1600" b="0" i="0" u="none" strike="noStrike" kern="1200" cap="none" spc="0" normalizeH="0" baseline="0" noProof="0">
                <a:ln>
                  <a:noFill/>
                </a:ln>
                <a:solidFill>
                  <a:prstClr val="black"/>
                </a:solidFill>
                <a:effectLst/>
                <a:uLnTx/>
                <a:uFillTx/>
                <a:latin typeface="DM Sans"/>
                <a:ea typeface="+mn-ea"/>
                <a:cs typeface="+mn-cs"/>
              </a:rPr>
              <a:t>and </a:t>
            </a:r>
            <a:r>
              <a:rPr kumimoji="0" lang="en-GB" sz="1600" b="1" i="0" u="none" strike="noStrike" kern="1200" cap="none" spc="0" normalizeH="0" baseline="0" noProof="0">
                <a:ln>
                  <a:noFill/>
                </a:ln>
                <a:solidFill>
                  <a:prstClr val="black"/>
                </a:solidFill>
                <a:effectLst/>
                <a:uLnTx/>
                <a:uFillTx/>
                <a:latin typeface="DM Sans"/>
                <a:ea typeface="+mn-ea"/>
                <a:cs typeface="+mn-cs"/>
              </a:rPr>
              <a:t>0.15% 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S; </a:t>
            </a:r>
            <a:r>
              <a:rPr kumimoji="0" lang="en-GB" sz="1600" b="0" i="0" u="none" strike="noStrike" kern="1200" cap="none" spc="0" normalizeH="0" baseline="0" noProof="0">
                <a:ln>
                  <a:noFill/>
                </a:ln>
                <a:solidFill>
                  <a:prstClr val="black"/>
                </a:solidFill>
                <a:effectLst/>
                <a:uLnTx/>
                <a:uFillTx/>
                <a:latin typeface="DM Sans"/>
                <a:ea typeface="+mn-ea"/>
                <a:cs typeface="+mn-cs"/>
              </a:rPr>
              <a:t>measurement time points 1h, 2h and 4h; skin parameters: skin hydration (</a:t>
            </a:r>
            <a:r>
              <a:rPr kumimoji="0" lang="en-GB" sz="1600" b="0" i="0" u="none" strike="noStrike" kern="1200" cap="none" spc="0" normalizeH="0" baseline="0" noProof="0" err="1">
                <a:ln>
                  <a:noFill/>
                </a:ln>
                <a:solidFill>
                  <a:prstClr val="black"/>
                </a:solidFill>
                <a:effectLst/>
                <a:uLnTx/>
                <a:uFillTx/>
                <a:latin typeface="DM Sans"/>
                <a:ea typeface="+mn-ea"/>
                <a:cs typeface="+mn-cs"/>
              </a:rPr>
              <a:t>corneometer</a:t>
            </a:r>
            <a:r>
              <a:rPr kumimoji="0" lang="en-GB" sz="1600" b="0" i="0" u="none" strike="noStrike" kern="1200" cap="none" spc="0" normalizeH="0" baseline="0" noProof="0">
                <a:ln>
                  <a:noFill/>
                </a:ln>
                <a:solidFill>
                  <a:prstClr val="black"/>
                </a:solidFill>
                <a:effectLst/>
                <a:uLnTx/>
                <a:uFillTx/>
                <a:latin typeface="DM Sans"/>
                <a:ea typeface="+mn-ea"/>
                <a:cs typeface="+mn-cs"/>
              </a:rPr>
              <a:t>) and </a:t>
            </a:r>
            <a:r>
              <a:rPr kumimoji="0" lang="en-GB" sz="1600" b="0" i="0" u="none" strike="noStrike" kern="1200" cap="none" spc="0" normalizeH="0" baseline="0" noProof="0" err="1">
                <a:ln>
                  <a:noFill/>
                </a:ln>
                <a:solidFill>
                  <a:prstClr val="black"/>
                </a:solidFill>
                <a:effectLst/>
                <a:uLnTx/>
                <a:uFillTx/>
                <a:latin typeface="DM Sans"/>
                <a:ea typeface="+mn-ea"/>
                <a:cs typeface="+mn-cs"/>
              </a:rPr>
              <a:t>transepidermal</a:t>
            </a:r>
            <a:r>
              <a:rPr kumimoji="0" lang="en-GB" sz="1600" b="0" i="0" u="none" strike="noStrike" kern="1200" cap="none" spc="0" normalizeH="0" baseline="0" noProof="0">
                <a:ln>
                  <a:noFill/>
                </a:ln>
                <a:solidFill>
                  <a:prstClr val="black"/>
                </a:solidFill>
                <a:effectLst/>
                <a:uLnTx/>
                <a:uFillTx/>
                <a:latin typeface="DM Sans"/>
                <a:ea typeface="+mn-ea"/>
                <a:cs typeface="+mn-cs"/>
              </a:rPr>
              <a:t> water loss (TEWL).</a:t>
            </a:r>
          </a:p>
        </p:txBody>
      </p:sp>
      <p:sp>
        <p:nvSpPr>
          <p:cNvPr id="11" name="Text Placeholder 6">
            <a:extLst>
              <a:ext uri="{FF2B5EF4-FFF2-40B4-BE49-F238E27FC236}">
                <a16:creationId xmlns:a16="http://schemas.microsoft.com/office/drawing/2014/main" id="{FB49BEED-8D0E-6D08-2E58-347B0FE09342}"/>
              </a:ext>
            </a:extLst>
          </p:cNvPr>
          <p:cNvSpPr txBox="1">
            <a:spLocks/>
          </p:cNvSpPr>
          <p:nvPr/>
        </p:nvSpPr>
        <p:spPr>
          <a:xfrm>
            <a:off x="302396" y="5137324"/>
            <a:ext cx="4441053"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Up to 77% hydration boost by combining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HYA-ACT</a:t>
            </a:r>
            <a:r>
              <a:rPr kumimoji="0" lang="en-GB" sz="1600" b="0" i="0" u="none" strike="noStrike" kern="1200" cap="none" spc="0" normalizeH="0" baseline="30000" noProof="0" dirty="0">
                <a:ln>
                  <a:noFill/>
                </a:ln>
                <a:solidFill>
                  <a:prstClr val="black"/>
                </a:solidFill>
                <a:effectLst/>
                <a:uLnTx/>
                <a:uFillTx/>
                <a:latin typeface="DM Sans"/>
                <a:ea typeface="+mn-ea"/>
                <a:cs typeface="+mn-cs"/>
              </a:rPr>
              <a:t>™</a:t>
            </a:r>
            <a:r>
              <a:rPr kumimoji="0" lang="en-GB" sz="1600" b="1" i="0" u="none" strike="noStrike" kern="1200" cap="none" spc="0" normalizeH="0" baseline="0" noProof="0" dirty="0">
                <a:ln>
                  <a:noFill/>
                </a:ln>
                <a:solidFill>
                  <a:prstClr val="black"/>
                </a:solidFill>
                <a:effectLst/>
                <a:uLnTx/>
                <a:uFillTx/>
                <a:latin typeface="DM Sans"/>
                <a:ea typeface="+mn-ea"/>
                <a:cs typeface="+mn-cs"/>
              </a:rPr>
              <a:t> S (0.15%) </a:t>
            </a:r>
            <a:r>
              <a:rPr kumimoji="0" lang="en-GB" sz="1600" b="0" i="0" u="none" strike="noStrike" kern="1200" cap="none" spc="0" normalizeH="0" baseline="0" noProof="0" dirty="0">
                <a:ln>
                  <a:noFill/>
                </a:ln>
                <a:solidFill>
                  <a:prstClr val="black"/>
                </a:solidFill>
                <a:effectLst/>
                <a:uLnTx/>
                <a:uFillTx/>
                <a:latin typeface="DM Sans"/>
                <a:ea typeface="+mn-ea"/>
                <a:cs typeface="+mn-cs"/>
              </a:rPr>
              <a:t>to </a:t>
            </a:r>
            <a:r>
              <a:rPr kumimoji="0" lang="en-GB" sz="1600" b="1" i="0" u="none" strike="noStrike" kern="1200" cap="none" spc="0" normalizeH="0" baseline="0" noProof="0" dirty="0">
                <a:ln>
                  <a:noFill/>
                </a:ln>
                <a:solidFill>
                  <a:prstClr val="black"/>
                </a:solidFill>
                <a:effectLst/>
                <a:uLnTx/>
                <a:uFillTx/>
                <a:latin typeface="DM Sans"/>
                <a:ea typeface="+mn-ea"/>
                <a:cs typeface="+mn-cs"/>
              </a:rPr>
              <a:t>HYA-ACT</a:t>
            </a:r>
            <a:r>
              <a:rPr kumimoji="0" lang="en-GB" sz="1600" b="0" i="0" u="none" strike="noStrike" kern="1200" cap="none" spc="0" normalizeH="0" baseline="30000" noProof="0" dirty="0">
                <a:ln>
                  <a:noFill/>
                </a:ln>
                <a:solidFill>
                  <a:prstClr val="black"/>
                </a:solidFill>
                <a:effectLst/>
                <a:uLnTx/>
                <a:uFillTx/>
                <a:latin typeface="DM Sans"/>
                <a:ea typeface="+mn-ea"/>
                <a:cs typeface="+mn-cs"/>
              </a:rPr>
              <a:t>™</a:t>
            </a:r>
            <a:r>
              <a:rPr kumimoji="0" lang="en-GB" sz="1600" b="1" i="0" u="none" strike="noStrike" kern="1200" cap="none" spc="0" normalizeH="0" baseline="0" noProof="0" dirty="0">
                <a:ln>
                  <a:noFill/>
                </a:ln>
                <a:solidFill>
                  <a:prstClr val="black"/>
                </a:solidFill>
                <a:effectLst/>
                <a:uLnTx/>
                <a:uFillTx/>
                <a:latin typeface="DM Sans"/>
                <a:ea typeface="+mn-ea"/>
                <a:cs typeface="+mn-cs"/>
              </a:rPr>
              <a:t> M (0.15%).</a:t>
            </a:r>
          </a:p>
        </p:txBody>
      </p:sp>
      <p:sp>
        <p:nvSpPr>
          <p:cNvPr id="12" name="Text Placeholder 6">
            <a:extLst>
              <a:ext uri="{FF2B5EF4-FFF2-40B4-BE49-F238E27FC236}">
                <a16:creationId xmlns:a16="http://schemas.microsoft.com/office/drawing/2014/main" id="{C90818C8-CE12-CE02-8D9C-1E79D0B69382}"/>
              </a:ext>
            </a:extLst>
          </p:cNvPr>
          <p:cNvSpPr txBox="1">
            <a:spLocks/>
          </p:cNvSpPr>
          <p:nvPr/>
        </p:nvSpPr>
        <p:spPr>
          <a:xfrm>
            <a:off x="5749358" y="5157643"/>
            <a:ext cx="5617565" cy="44640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S (0.15%) </a:t>
            </a:r>
            <a:r>
              <a:rPr kumimoji="0" lang="en-GB" sz="1600" b="0" i="0" u="none" strike="noStrike" kern="1200" cap="none" spc="0" normalizeH="0" baseline="0" noProof="0">
                <a:ln>
                  <a:noFill/>
                </a:ln>
                <a:solidFill>
                  <a:prstClr val="black"/>
                </a:solidFill>
                <a:effectLst/>
                <a:uLnTx/>
                <a:uFillTx/>
                <a:latin typeface="DM Sans"/>
                <a:ea typeface="+mn-ea"/>
                <a:cs typeface="+mn-cs"/>
              </a:rPr>
              <a:t>and </a:t>
            </a:r>
            <a:r>
              <a:rPr kumimoji="0" lang="en-GB" sz="1600" b="1" i="0" u="none" strike="noStrike" kern="1200" cap="none" spc="0" normalizeH="0" baseline="0" noProof="0">
                <a:ln>
                  <a:noFill/>
                </a:ln>
                <a:solidFill>
                  <a:prstClr val="black"/>
                </a:solidFill>
                <a:effectLst/>
                <a:uLnTx/>
                <a:uFillTx/>
                <a:latin typeface="DM Sans"/>
                <a:ea typeface="+mn-ea"/>
                <a:cs typeface="+mn-cs"/>
              </a:rPr>
              <a:t>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M (0.15%) </a:t>
            </a:r>
            <a:r>
              <a:rPr kumimoji="0" lang="en-GB" sz="1600" b="0" i="0" u="none" strike="noStrike" kern="1200" cap="none" spc="0" normalizeH="0" baseline="0" noProof="0">
                <a:ln>
                  <a:noFill/>
                </a:ln>
                <a:solidFill>
                  <a:prstClr val="black"/>
                </a:solidFill>
                <a:effectLst/>
                <a:uLnTx/>
                <a:uFillTx/>
                <a:latin typeface="DM Sans"/>
                <a:ea typeface="+mn-ea"/>
                <a:cs typeface="+mn-cs"/>
              </a:rPr>
              <a:t>fortify the skin’s natural barrier, with an up to 32% reduction in TEWL.  </a:t>
            </a:r>
          </a:p>
        </p:txBody>
      </p:sp>
      <p:pic>
        <p:nvPicPr>
          <p:cNvPr id="7" name="Picture 6">
            <a:extLst>
              <a:ext uri="{FF2B5EF4-FFF2-40B4-BE49-F238E27FC236}">
                <a16:creationId xmlns:a16="http://schemas.microsoft.com/office/drawing/2014/main" id="{F2379FCC-DB5E-7C30-F68E-D8F5FD4BEF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7042" y="2313308"/>
            <a:ext cx="4876927" cy="2654530"/>
          </a:xfrm>
          <a:prstGeom prst="rect">
            <a:avLst/>
          </a:prstGeom>
        </p:spPr>
      </p:pic>
      <p:pic>
        <p:nvPicPr>
          <p:cNvPr id="8" name="Picture 7">
            <a:extLst>
              <a:ext uri="{FF2B5EF4-FFF2-40B4-BE49-F238E27FC236}">
                <a16:creationId xmlns:a16="http://schemas.microsoft.com/office/drawing/2014/main" id="{7235590A-24FF-3E20-B592-5AE03DF48602}"/>
              </a:ext>
            </a:extLst>
          </p:cNvPr>
          <p:cNvPicPr>
            <a:picLocks noChangeAspect="1"/>
          </p:cNvPicPr>
          <p:nvPr/>
        </p:nvPicPr>
        <p:blipFill>
          <a:blip r:embed="rId3"/>
          <a:srcRect/>
          <a:stretch/>
        </p:blipFill>
        <p:spPr>
          <a:xfrm>
            <a:off x="5674583" y="2313308"/>
            <a:ext cx="5001655" cy="2655199"/>
          </a:xfrm>
          <a:prstGeom prst="rect">
            <a:avLst/>
          </a:prstGeom>
        </p:spPr>
      </p:pic>
    </p:spTree>
    <p:extLst>
      <p:ext uri="{BB962C8B-B14F-4D97-AF65-F5344CB8AC3E}">
        <p14:creationId xmlns:p14="http://schemas.microsoft.com/office/powerpoint/2010/main" val="864653117"/>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Calms reddened skin </a:t>
            </a:r>
            <a:r>
              <a:rPr lang="en-GB" i="1"/>
              <a:t>in vitro</a:t>
            </a:r>
          </a:p>
        </p:txBody>
      </p:sp>
      <p:sp>
        <p:nvSpPr>
          <p:cNvPr id="5" name="Text Placeholder 4">
            <a:extLst>
              <a:ext uri="{FF2B5EF4-FFF2-40B4-BE49-F238E27FC236}">
                <a16:creationId xmlns:a16="http://schemas.microsoft.com/office/drawing/2014/main" id="{11BBEF51-8A38-CD6D-3F8B-E7CB11D9548D}"/>
              </a:ext>
            </a:extLst>
          </p:cNvPr>
          <p:cNvSpPr>
            <a:spLocks noGrp="1"/>
          </p:cNvSpPr>
          <p:nvPr>
            <p:ph type="body" sz="quarter" idx="23"/>
          </p:nvPr>
        </p:nvSpPr>
        <p:spPr>
          <a:xfrm>
            <a:off x="302399" y="6093396"/>
            <a:ext cx="5148981" cy="116604"/>
          </a:xfrm>
        </p:spPr>
        <p:txBody>
          <a:bodyPr/>
          <a:lstStyle/>
          <a:p>
            <a:r>
              <a:rPr lang="en-GB"/>
              <a:t>*IL-1α (Interleukin 1 alpha ) is a master regulator of inflammation and is associated with skin redness</a:t>
            </a:r>
          </a:p>
        </p:txBody>
      </p:sp>
      <p:sp>
        <p:nvSpPr>
          <p:cNvPr id="9" name="Text Placeholder 6">
            <a:extLst>
              <a:ext uri="{FF2B5EF4-FFF2-40B4-BE49-F238E27FC236}">
                <a16:creationId xmlns:a16="http://schemas.microsoft.com/office/drawing/2014/main" id="{8BAE91B1-F52A-D3AD-C084-C2166616855F}"/>
              </a:ext>
            </a:extLst>
          </p:cNvPr>
          <p:cNvSpPr txBox="1">
            <a:spLocks/>
          </p:cNvSpPr>
          <p:nvPr/>
        </p:nvSpPr>
        <p:spPr>
          <a:xfrm>
            <a:off x="302398" y="1360940"/>
            <a:ext cx="9392464" cy="73866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Epidermal skin models were treated topically with </a:t>
            </a:r>
            <a:r>
              <a:rPr kumimoji="0" lang="en-GB" sz="1600" b="1" i="0" u="none" strike="noStrike" kern="1200" cap="none" spc="0" normalizeH="0" baseline="0" noProof="0">
                <a:ln>
                  <a:noFill/>
                </a:ln>
                <a:solidFill>
                  <a:prstClr val="black"/>
                </a:solidFill>
                <a:effectLst/>
                <a:uLnTx/>
                <a:uFillTx/>
                <a:latin typeface="DM Sans"/>
                <a:ea typeface="+mn-ea"/>
                <a:cs typeface="+mn-cs"/>
              </a:rPr>
              <a:t>0.5% Sodium Lauryl </a:t>
            </a:r>
            <a:r>
              <a:rPr kumimoji="0" lang="en-GB" sz="1600" b="1" i="0" u="none" strike="noStrike" kern="1200" cap="none" spc="0" normalizeH="0" baseline="0" noProof="0" err="1">
                <a:ln>
                  <a:noFill/>
                </a:ln>
                <a:solidFill>
                  <a:prstClr val="black"/>
                </a:solidFill>
                <a:effectLst/>
                <a:uLnTx/>
                <a:uFillTx/>
                <a:latin typeface="DM Sans"/>
                <a:ea typeface="+mn-ea"/>
                <a:cs typeface="+mn-cs"/>
              </a:rPr>
              <a:t>Sulfate</a:t>
            </a:r>
            <a:r>
              <a:rPr kumimoji="0" lang="en-GB" sz="1600" b="1" i="0" u="none" strike="noStrike" kern="1200" cap="none" spc="0" normalizeH="0" baseline="0" noProof="0">
                <a:ln>
                  <a:noFill/>
                </a:ln>
                <a:solidFill>
                  <a:prstClr val="black"/>
                </a:solidFill>
                <a:effectLst/>
                <a:uLnTx/>
                <a:uFillTx/>
                <a:latin typeface="DM Sans"/>
                <a:ea typeface="+mn-ea"/>
                <a:cs typeface="+mn-cs"/>
              </a:rPr>
              <a:t> (SLS), </a:t>
            </a:r>
            <a:r>
              <a:rPr kumimoji="0" lang="en-GB" sz="1600" b="0" i="0" u="none" strike="noStrike" kern="1200" cap="none" spc="0" normalizeH="0" baseline="0" noProof="0">
                <a:ln>
                  <a:noFill/>
                </a:ln>
                <a:solidFill>
                  <a:prstClr val="black"/>
                </a:solidFill>
                <a:effectLst/>
                <a:uLnTx/>
                <a:uFillTx/>
                <a:latin typeface="DM Sans"/>
                <a:ea typeface="+mn-ea"/>
                <a:cs typeface="+mn-cs"/>
              </a:rPr>
              <a:t>a mixture of </a:t>
            </a:r>
            <a:r>
              <a:rPr kumimoji="0" lang="en-GB" sz="1600" b="1" i="0" u="none" strike="noStrike" kern="1200" cap="none" spc="0" normalizeH="0" baseline="0" noProof="0">
                <a:ln>
                  <a:noFill/>
                </a:ln>
                <a:solidFill>
                  <a:prstClr val="black"/>
                </a:solidFill>
                <a:effectLst/>
                <a:uLnTx/>
                <a:uFillTx/>
                <a:latin typeface="DM Sans"/>
                <a:ea typeface="+mn-ea"/>
                <a:cs typeface="+mn-cs"/>
              </a:rPr>
              <a:t>0.2% 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S + 0.5% SLS </a:t>
            </a:r>
            <a:r>
              <a:rPr kumimoji="0" lang="en-GB" sz="1600" b="0" i="0" u="none" strike="noStrike" kern="1200" cap="none" spc="0" normalizeH="0" baseline="0" noProof="0">
                <a:ln>
                  <a:noFill/>
                </a:ln>
                <a:solidFill>
                  <a:prstClr val="black"/>
                </a:solidFill>
                <a:effectLst/>
                <a:uLnTx/>
                <a:uFillTx/>
                <a:latin typeface="DM Sans"/>
                <a:ea typeface="+mn-ea"/>
                <a:cs typeface="+mn-cs"/>
              </a:rPr>
              <a:t>and a mixture of </a:t>
            </a:r>
            <a:r>
              <a:rPr kumimoji="0" lang="en-GB" sz="1600" b="1" i="0" u="none" strike="noStrike" kern="1200" cap="none" spc="0" normalizeH="0" baseline="0" noProof="0">
                <a:ln>
                  <a:noFill/>
                </a:ln>
                <a:solidFill>
                  <a:prstClr val="black"/>
                </a:solidFill>
                <a:effectLst/>
                <a:uLnTx/>
                <a:uFillTx/>
                <a:latin typeface="DM Sans"/>
                <a:ea typeface="+mn-ea"/>
                <a:cs typeface="+mn-cs"/>
              </a:rPr>
              <a:t>0.5% 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S + 0.5% SLS</a:t>
            </a:r>
            <a:r>
              <a:rPr kumimoji="0" lang="en-GB" sz="1600" b="0" i="0" u="none" strike="noStrike" kern="1200" cap="none" spc="0" normalizeH="0" baseline="0" noProof="0">
                <a:ln>
                  <a:noFill/>
                </a:ln>
                <a:solidFill>
                  <a:prstClr val="black"/>
                </a:solidFill>
                <a:effectLst/>
                <a:uLnTx/>
                <a:uFillTx/>
                <a:latin typeface="DM Sans"/>
                <a:ea typeface="+mn-ea"/>
                <a:cs typeface="+mn-cs"/>
              </a:rPr>
              <a:t>. </a:t>
            </a:r>
            <a:br>
              <a:rPr kumimoji="0" lang="en-GB" sz="1600" b="0" i="0" u="none" strike="noStrike" kern="1200" cap="none" spc="0" normalizeH="0" baseline="0" noProof="0">
                <a:ln>
                  <a:noFill/>
                </a:ln>
                <a:solidFill>
                  <a:prstClr val="black"/>
                </a:solidFill>
                <a:effectLst/>
                <a:uLnTx/>
                <a:uFillTx/>
                <a:latin typeface="DM Sans"/>
                <a:ea typeface="+mn-ea"/>
                <a:cs typeface="+mn-cs"/>
              </a:rPr>
            </a:br>
            <a:r>
              <a:rPr kumimoji="0" lang="en-GB" sz="1600" b="0" i="0" u="none" strike="noStrike" kern="1200" cap="none" spc="0" normalizeH="0" baseline="0" noProof="0">
                <a:ln>
                  <a:noFill/>
                </a:ln>
                <a:solidFill>
                  <a:prstClr val="black"/>
                </a:solidFill>
                <a:effectLst/>
                <a:uLnTx/>
                <a:uFillTx/>
                <a:latin typeface="DM Sans"/>
                <a:ea typeface="+mn-ea"/>
                <a:cs typeface="+mn-cs"/>
              </a:rPr>
              <a:t>The effects on the inflammatory marker IL-1a were evaluated using ELISA assay. </a:t>
            </a:r>
          </a:p>
        </p:txBody>
      </p:sp>
      <p:pic>
        <p:nvPicPr>
          <p:cNvPr id="14" name="Picture 13">
            <a:extLst>
              <a:ext uri="{FF2B5EF4-FFF2-40B4-BE49-F238E27FC236}">
                <a16:creationId xmlns:a16="http://schemas.microsoft.com/office/drawing/2014/main" id="{F052EFB2-C655-6270-D6F3-84C373F22D6D}"/>
              </a:ext>
            </a:extLst>
          </p:cNvPr>
          <p:cNvPicPr>
            <a:picLocks noChangeAspect="1"/>
          </p:cNvPicPr>
          <p:nvPr/>
        </p:nvPicPr>
        <p:blipFill>
          <a:blip r:embed="rId2"/>
          <a:srcRect/>
          <a:stretch/>
        </p:blipFill>
        <p:spPr>
          <a:xfrm>
            <a:off x="235759" y="2451789"/>
            <a:ext cx="4340720" cy="3410566"/>
          </a:xfrm>
          <a:prstGeom prst="rect">
            <a:avLst/>
          </a:prstGeom>
        </p:spPr>
      </p:pic>
      <p:sp>
        <p:nvSpPr>
          <p:cNvPr id="7" name="Tijdelijke aanduiding voor tekst 2">
            <a:extLst>
              <a:ext uri="{FF2B5EF4-FFF2-40B4-BE49-F238E27FC236}">
                <a16:creationId xmlns:a16="http://schemas.microsoft.com/office/drawing/2014/main" id="{3BF362CA-E66B-CC1B-3437-C6F0EEF8D23F}"/>
              </a:ext>
            </a:extLst>
          </p:cNvPr>
          <p:cNvSpPr txBox="1">
            <a:spLocks/>
          </p:cNvSpPr>
          <p:nvPr/>
        </p:nvSpPr>
        <p:spPr>
          <a:xfrm>
            <a:off x="5158879" y="2765200"/>
            <a:ext cx="4535983" cy="147112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1950" marR="0" lvl="1" indent="-361950" algn="l" defTabSz="914400" rtl="0" eaLnBrk="1" fontAlgn="auto" latinLnBrk="0" hangingPunct="1">
              <a:lnSpc>
                <a:spcPct val="90000"/>
              </a:lnSpc>
              <a:spcBef>
                <a:spcPts val="500"/>
              </a:spcBef>
              <a:spcAft>
                <a:spcPts val="400"/>
              </a:spcAft>
              <a:buClr>
                <a:srgbClr val="307297"/>
              </a:buClr>
              <a:buSzPct val="90000"/>
              <a:buFont typeface="Wingdings" panose="05000000000000000000" pitchFamily="2" charset="2"/>
              <a:buChar char=""/>
              <a:tabLst/>
              <a:defRPr/>
            </a:pPr>
            <a:r>
              <a:rPr kumimoji="0" lang="en-GB" sz="1600" b="1" i="0" u="none" strike="noStrike" kern="1200" cap="none" spc="0" normalizeH="0" baseline="0">
                <a:ln>
                  <a:noFill/>
                </a:ln>
                <a:solidFill>
                  <a:prstClr val="black"/>
                </a:solidFill>
                <a:effectLst/>
                <a:uLnTx/>
                <a:uFillTx/>
                <a:latin typeface="DM Sans"/>
                <a:ea typeface="+mn-ea"/>
                <a:cs typeface="+mn-cs"/>
              </a:rPr>
              <a:t>HYA-ACT</a:t>
            </a:r>
            <a:r>
              <a:rPr kumimoji="0" lang="en-GB" sz="1600" b="0" i="0" u="none" strike="noStrike" kern="1200" cap="none" spc="0" normalizeH="0" baseline="30000">
                <a:ln>
                  <a:noFill/>
                </a:ln>
                <a:solidFill>
                  <a:prstClr val="black"/>
                </a:solidFill>
                <a:effectLst/>
                <a:uLnTx/>
                <a:uFillTx/>
                <a:latin typeface="DM Sans"/>
                <a:ea typeface="+mn-ea"/>
                <a:cs typeface="+mn-cs"/>
              </a:rPr>
              <a:t>™</a:t>
            </a:r>
            <a:r>
              <a:rPr kumimoji="0" lang="en-GB" sz="1600" b="1" i="0" u="none" strike="noStrike" kern="1200" cap="none" spc="0" normalizeH="0" baseline="0">
                <a:ln>
                  <a:noFill/>
                </a:ln>
                <a:solidFill>
                  <a:prstClr val="black"/>
                </a:solidFill>
                <a:effectLst/>
                <a:uLnTx/>
                <a:uFillTx/>
                <a:latin typeface="DM Sans"/>
                <a:ea typeface="+mn-ea"/>
                <a:cs typeface="+mn-cs"/>
              </a:rPr>
              <a:t> S </a:t>
            </a:r>
            <a:r>
              <a:rPr kumimoji="0" lang="en-GB" sz="1600" b="0" i="0" u="none" strike="noStrike" kern="1200" cap="none" spc="0" normalizeH="0" baseline="0">
                <a:ln>
                  <a:noFill/>
                </a:ln>
                <a:solidFill>
                  <a:prstClr val="black"/>
                </a:solidFill>
                <a:effectLst/>
                <a:uLnTx/>
                <a:uFillTx/>
                <a:latin typeface="DM Sans"/>
                <a:ea typeface="+mn-ea"/>
                <a:cs typeface="+mn-cs"/>
              </a:rPr>
              <a:t>calms reddened skin by inhibiting IL-1</a:t>
            </a:r>
            <a:r>
              <a:rPr kumimoji="0" lang="en-GB" sz="1600" b="0" i="0" u="none" strike="noStrike" kern="1200" cap="none" spc="0" normalizeH="0" baseline="0">
                <a:ln>
                  <a:noFill/>
                </a:ln>
                <a:solidFill>
                  <a:prstClr val="black"/>
                </a:solidFill>
                <a:effectLst/>
                <a:uLnTx/>
                <a:uFillTx/>
                <a:ea typeface="+mn-ea"/>
                <a:cs typeface="+mn-cs"/>
              </a:rPr>
              <a:t>α* </a:t>
            </a:r>
            <a:r>
              <a:rPr kumimoji="0" lang="en-GB" sz="1600" b="0" i="0" u="none" strike="noStrike" kern="1200" cap="none" spc="0" normalizeH="0" baseline="0">
                <a:ln>
                  <a:noFill/>
                </a:ln>
                <a:solidFill>
                  <a:prstClr val="black"/>
                </a:solidFill>
                <a:effectLst/>
                <a:uLnTx/>
                <a:uFillTx/>
                <a:latin typeface="DM Sans"/>
                <a:ea typeface="+mn-ea"/>
                <a:cs typeface="+mn-cs"/>
              </a:rPr>
              <a:t>induced by Sodium Lauryl </a:t>
            </a:r>
            <a:r>
              <a:rPr kumimoji="0" lang="en-GB" sz="1600" b="0" i="0" u="none" strike="noStrike" kern="1200" cap="none" spc="0" normalizeH="0" baseline="0" err="1">
                <a:ln>
                  <a:noFill/>
                </a:ln>
                <a:solidFill>
                  <a:prstClr val="black"/>
                </a:solidFill>
                <a:effectLst/>
                <a:uLnTx/>
                <a:uFillTx/>
                <a:latin typeface="DM Sans"/>
                <a:ea typeface="+mn-ea"/>
                <a:cs typeface="+mn-cs"/>
              </a:rPr>
              <a:t>Sulfate</a:t>
            </a:r>
            <a:r>
              <a:rPr kumimoji="0" lang="en-GB" sz="1600" b="0" i="0" u="none" strike="noStrike" kern="1200" cap="none" spc="0" normalizeH="0" baseline="0">
                <a:ln>
                  <a:noFill/>
                </a:ln>
                <a:solidFill>
                  <a:prstClr val="black"/>
                </a:solidFill>
                <a:effectLst/>
                <a:uLnTx/>
                <a:uFillTx/>
                <a:latin typeface="DM Sans"/>
                <a:ea typeface="+mn-ea"/>
                <a:cs typeface="+mn-cs"/>
              </a:rPr>
              <a:t> significantly </a:t>
            </a:r>
            <a:r>
              <a:rPr kumimoji="0" lang="en-GB" sz="1600" b="0" i="1" u="none" strike="noStrike" kern="1200" cap="none" spc="0" normalizeH="0" baseline="0">
                <a:ln>
                  <a:noFill/>
                </a:ln>
                <a:solidFill>
                  <a:prstClr val="black"/>
                </a:solidFill>
                <a:effectLst/>
                <a:uLnTx/>
                <a:uFillTx/>
                <a:latin typeface="DM Sans"/>
                <a:ea typeface="+mn-ea"/>
                <a:cs typeface="+mn-cs"/>
              </a:rPr>
              <a:t>in vitro </a:t>
            </a:r>
          </a:p>
          <a:p>
            <a:pPr marL="361950" marR="0" lvl="1" indent="-361950" algn="l" defTabSz="914400" rtl="0" eaLnBrk="1" fontAlgn="auto" latinLnBrk="0" hangingPunct="1">
              <a:lnSpc>
                <a:spcPct val="90000"/>
              </a:lnSpc>
              <a:spcBef>
                <a:spcPts val="500"/>
              </a:spcBef>
              <a:spcAft>
                <a:spcPts val="400"/>
              </a:spcAft>
              <a:buClr>
                <a:srgbClr val="307297"/>
              </a:buClr>
              <a:buSzPct val="90000"/>
              <a:buFont typeface="Wingdings" panose="05000000000000000000" pitchFamily="2" charset="2"/>
              <a:buChar char=""/>
              <a:tabLst/>
              <a:defRPr/>
            </a:pPr>
            <a:r>
              <a:rPr kumimoji="0" lang="en-GB" sz="1600" b="0" i="0" u="none" strike="noStrike" kern="1200" cap="none" spc="0" normalizeH="0" baseline="0">
                <a:ln>
                  <a:noFill/>
                </a:ln>
                <a:solidFill>
                  <a:prstClr val="black"/>
                </a:solidFill>
                <a:effectLst/>
                <a:uLnTx/>
                <a:uFillTx/>
                <a:latin typeface="DM Sans"/>
                <a:ea typeface="+mn-ea"/>
                <a:cs typeface="+mn-cs"/>
              </a:rPr>
              <a:t>Up to 49% significant reduction of IL-1</a:t>
            </a:r>
            <a:r>
              <a:rPr kumimoji="0" lang="en-GB" sz="1600" b="0" i="0" u="none" strike="noStrike" kern="1200" cap="none" spc="0" normalizeH="0" baseline="0">
                <a:ln>
                  <a:noFill/>
                </a:ln>
                <a:solidFill>
                  <a:prstClr val="black"/>
                </a:solidFill>
                <a:effectLst/>
                <a:uLnTx/>
                <a:uFillTx/>
                <a:ea typeface="+mn-ea"/>
                <a:cs typeface="+mn-cs"/>
              </a:rPr>
              <a:t>α</a:t>
            </a:r>
          </a:p>
        </p:txBody>
      </p:sp>
    </p:spTree>
    <p:extLst>
      <p:ext uri="{BB962C8B-B14F-4D97-AF65-F5344CB8AC3E}">
        <p14:creationId xmlns:p14="http://schemas.microsoft.com/office/powerpoint/2010/main" val="3080251934"/>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HYA-ACT™ XS (Very Small Molecular Weight)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a:xfrm>
            <a:off x="302400" y="6191595"/>
            <a:ext cx="3528001" cy="121588"/>
          </a:xfrm>
        </p:spPr>
        <p:txBody>
          <a:bodyPr/>
          <a:lstStyle/>
          <a:p>
            <a:r>
              <a:rPr lang="en-GB" i="1" dirty="0">
                <a:latin typeface="+mn-lt"/>
              </a:rPr>
              <a:t>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Very small molecular weight hyaluronic acid of 37 – 56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KDa</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obtained by bio-fermentation. </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Derived from sweet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GMO free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297270"/>
            <a:chOff x="0" y="3999451"/>
            <a:chExt cx="11889600" cy="1297270"/>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Provides skin with a continuous burst of intense hydration and plumps out fine wrinkles*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Improved skin’s elasticity after just 15 days*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Suitable for all kinds of facial and body care leave-on and rinse-off hydration products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Recommended for anti aging serums and creams</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7"/>
            <a:ext cx="11882621" cy="867913"/>
            <a:chOff x="-25599" y="2558933"/>
            <a:chExt cx="11889600" cy="528943"/>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51235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Hydrolyzed Hyaluronic Acid</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2666294" cy="572906"/>
            <a:chOff x="0" y="3331675"/>
            <a:chExt cx="12666294"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5094422"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Off-white powder to granules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4.0-11.0</a:t>
              </a:r>
            </a:p>
          </p:txBody>
        </p:sp>
        <p:sp>
          <p:nvSpPr>
            <p:cNvPr id="56" name="Rectangle 55">
              <a:extLst>
                <a:ext uri="{FF2B5EF4-FFF2-40B4-BE49-F238E27FC236}">
                  <a16:creationId xmlns:a16="http://schemas.microsoft.com/office/drawing/2014/main" id="{EF81DD97-D580-7802-40CA-0374840235E7}"/>
                </a:ext>
              </a:extLst>
            </p:cNvPr>
            <p:cNvSpPr/>
            <p:nvPr/>
          </p:nvSpPr>
          <p:spPr>
            <a:xfrm>
              <a:off x="6010636" y="3340889"/>
              <a:ext cx="203615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174561"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Quickly and completely water soluble</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descr="A close up of a sign&#10;&#10;Description automatically generated">
            <a:extLst>
              <a:ext uri="{FF2B5EF4-FFF2-40B4-BE49-F238E27FC236}">
                <a16:creationId xmlns:a16="http://schemas.microsoft.com/office/drawing/2014/main" id="{52108440-3266-9C6B-0A21-E1546FBC59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23368" y="4924011"/>
            <a:ext cx="951455" cy="7920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0663293C-D0DD-2846-22D6-CA2456F588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72062" y="4897086"/>
            <a:ext cx="683362" cy="792000"/>
          </a:xfrm>
          <a:prstGeom prst="rect">
            <a:avLst/>
          </a:prstGeom>
        </p:spPr>
      </p:pic>
      <p:sp>
        <p:nvSpPr>
          <p:cNvPr id="14" name="Rectangle 13">
            <a:extLst>
              <a:ext uri="{FF2B5EF4-FFF2-40B4-BE49-F238E27FC236}">
                <a16:creationId xmlns:a16="http://schemas.microsoft.com/office/drawing/2014/main" id="{DE75C699-DF21-8604-2F82-F75222B3974D}"/>
              </a:ext>
            </a:extLst>
          </p:cNvPr>
          <p:cNvSpPr/>
          <p:nvPr/>
        </p:nvSpPr>
        <p:spPr>
          <a:xfrm>
            <a:off x="4399950" y="5110105"/>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5" name="Picture 14" descr="A picture containing text&#10;&#10;Description automatically generated">
            <a:extLst>
              <a:ext uri="{FF2B5EF4-FFF2-40B4-BE49-F238E27FC236}">
                <a16:creationId xmlns:a16="http://schemas.microsoft.com/office/drawing/2014/main" id="{1E70ADDA-6167-2B94-B92D-C686F9E0A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64447" y="5087413"/>
            <a:ext cx="1319755" cy="537825"/>
          </a:xfrm>
          <a:prstGeom prst="rect">
            <a:avLst/>
          </a:prstGeom>
        </p:spPr>
      </p:pic>
      <p:pic>
        <p:nvPicPr>
          <p:cNvPr id="28" name="Picture 27">
            <a:extLst>
              <a:ext uri="{FF2B5EF4-FFF2-40B4-BE49-F238E27FC236}">
                <a16:creationId xmlns:a16="http://schemas.microsoft.com/office/drawing/2014/main" id="{EF4F8376-3FF8-AF1D-B984-8510C722262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886601" y="4929744"/>
            <a:ext cx="792000" cy="792000"/>
          </a:xfrm>
          <a:prstGeom prst="rect">
            <a:avLst/>
          </a:prstGeom>
        </p:spPr>
      </p:pic>
      <p:pic>
        <p:nvPicPr>
          <p:cNvPr id="29" name="Picture 28">
            <a:extLst>
              <a:ext uri="{FF2B5EF4-FFF2-40B4-BE49-F238E27FC236}">
                <a16:creationId xmlns:a16="http://schemas.microsoft.com/office/drawing/2014/main" id="{8ABC3BFF-B9E5-48E8-381F-67E5F162FA19}"/>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682064" y="4941476"/>
            <a:ext cx="1065022" cy="792000"/>
          </a:xfrm>
          <a:prstGeom prst="rect">
            <a:avLst/>
          </a:prstGeom>
        </p:spPr>
      </p:pic>
      <p:pic>
        <p:nvPicPr>
          <p:cNvPr id="11" name="Graphic 10">
            <a:extLst>
              <a:ext uri="{FF2B5EF4-FFF2-40B4-BE49-F238E27FC236}">
                <a16:creationId xmlns:a16="http://schemas.microsoft.com/office/drawing/2014/main" id="{542EF0B3-A2FE-369F-5D00-A7814170E16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95732" y="4949911"/>
            <a:ext cx="1042107" cy="792000"/>
          </a:xfrm>
          <a:prstGeom prst="rect">
            <a:avLst/>
          </a:prstGeom>
        </p:spPr>
      </p:pic>
    </p:spTree>
    <p:extLst>
      <p:ext uri="{BB962C8B-B14F-4D97-AF65-F5344CB8AC3E}">
        <p14:creationId xmlns:p14="http://schemas.microsoft.com/office/powerpoint/2010/main" val="1182409816"/>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al 29">
            <a:extLst>
              <a:ext uri="{FF2B5EF4-FFF2-40B4-BE49-F238E27FC236}">
                <a16:creationId xmlns:a16="http://schemas.microsoft.com/office/drawing/2014/main" id="{052F91E9-A9C4-CE86-5E8E-BB524DA3430F}"/>
              </a:ext>
            </a:extLst>
          </p:cNvPr>
          <p:cNvSpPr/>
          <p:nvPr/>
        </p:nvSpPr>
        <p:spPr>
          <a:xfrm>
            <a:off x="302398"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31" name="Ovaal 30">
            <a:extLst>
              <a:ext uri="{FF2B5EF4-FFF2-40B4-BE49-F238E27FC236}">
                <a16:creationId xmlns:a16="http://schemas.microsoft.com/office/drawing/2014/main" id="{B36D8C91-7A9F-302B-9027-908B18CAA700}"/>
              </a:ext>
            </a:extLst>
          </p:cNvPr>
          <p:cNvSpPr/>
          <p:nvPr/>
        </p:nvSpPr>
        <p:spPr>
          <a:xfrm>
            <a:off x="3122011"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Ovaal 31">
            <a:extLst>
              <a:ext uri="{FF2B5EF4-FFF2-40B4-BE49-F238E27FC236}">
                <a16:creationId xmlns:a16="http://schemas.microsoft.com/office/drawing/2014/main" id="{3C0CBFC2-DC98-C072-50EB-69182C6D88F5}"/>
              </a:ext>
            </a:extLst>
          </p:cNvPr>
          <p:cNvSpPr/>
          <p:nvPr/>
        </p:nvSpPr>
        <p:spPr>
          <a:xfrm>
            <a:off x="5798833" y="2828826"/>
            <a:ext cx="659977" cy="659977"/>
          </a:xfrm>
          <a:prstGeom prst="ellipse">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XS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Certified as Microbiome-friendly</a:t>
            </a:r>
          </a:p>
        </p:txBody>
      </p:sp>
      <p:sp>
        <p:nvSpPr>
          <p:cNvPr id="6" name="Text Placeholder 5">
            <a:extLst>
              <a:ext uri="{FF2B5EF4-FFF2-40B4-BE49-F238E27FC236}">
                <a16:creationId xmlns:a16="http://schemas.microsoft.com/office/drawing/2014/main" id="{F0898A82-BD9E-41D2-8502-2F48ACE653EC}"/>
              </a:ext>
            </a:extLst>
          </p:cNvPr>
          <p:cNvSpPr>
            <a:spLocks noGrp="1"/>
          </p:cNvSpPr>
          <p:nvPr>
            <p:ph type="body" sz="quarter" idx="24"/>
          </p:nvPr>
        </p:nvSpPr>
        <p:spPr>
          <a:xfrm>
            <a:off x="302398" y="6214540"/>
            <a:ext cx="5381709" cy="121588"/>
          </a:xfrm>
        </p:spPr>
        <p:txBody>
          <a:bodyPr/>
          <a:lstStyle/>
          <a:p>
            <a:r>
              <a:rPr lang="nl-NL"/>
              <a:t>* </a:t>
            </a:r>
            <a:r>
              <a:rPr lang="nl-NL" err="1"/>
              <a:t>https</a:t>
            </a:r>
            <a:r>
              <a:rPr lang="nl-NL"/>
              <a:t>://</a:t>
            </a:r>
            <a:r>
              <a:rPr lang="nl-NL" err="1"/>
              <a:t>www.mymicrobiome.info</a:t>
            </a:r>
            <a:r>
              <a:rPr lang="nl-NL"/>
              <a:t>/mymicrobiome-standard-18-10-tests-skin-microbiome-friendly.html</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8" y="1365250"/>
            <a:ext cx="8768990" cy="25295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white"/>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Tested according to </a:t>
            </a:r>
            <a:r>
              <a:rPr kumimoji="0" lang="en-GB" sz="1800" b="0" i="0" u="none" strike="noStrike" kern="1200" cap="none" spc="0" normalizeH="0" baseline="0" noProof="0" err="1">
                <a:ln>
                  <a:noFill/>
                </a:ln>
                <a:solidFill>
                  <a:prstClr val="black"/>
                </a:solidFill>
                <a:effectLst/>
                <a:uLnTx/>
                <a:uFillTx/>
                <a:latin typeface="DM Sans"/>
                <a:ea typeface="+mn-ea"/>
                <a:cs typeface="+mn-cs"/>
              </a:rPr>
              <a:t>MyMicrobiome</a:t>
            </a:r>
            <a:r>
              <a:rPr kumimoji="0" lang="en-GB" sz="1800" b="0" i="0" u="none" strike="noStrike" kern="1200" cap="none" spc="0" normalizeH="0" baseline="0" noProof="0">
                <a:ln>
                  <a:noFill/>
                </a:ln>
                <a:solidFill>
                  <a:prstClr val="black"/>
                </a:solidFill>
                <a:effectLst/>
                <a:uLnTx/>
                <a:uFillTx/>
                <a:latin typeface="DM Sans"/>
                <a:ea typeface="+mn-ea"/>
                <a:cs typeface="+mn-cs"/>
              </a:rPr>
              <a:t> Standard 18.10*</a:t>
            </a:r>
          </a:p>
        </p:txBody>
      </p:sp>
      <p:sp>
        <p:nvSpPr>
          <p:cNvPr id="11" name="Text Placeholder 6">
            <a:extLst>
              <a:ext uri="{FF2B5EF4-FFF2-40B4-BE49-F238E27FC236}">
                <a16:creationId xmlns:a16="http://schemas.microsoft.com/office/drawing/2014/main" id="{FB49BEED-8D0E-6D08-2E58-347B0FE09342}"/>
              </a:ext>
            </a:extLst>
          </p:cNvPr>
          <p:cNvSpPr txBox="1">
            <a:spLocks/>
          </p:cNvSpPr>
          <p:nvPr/>
        </p:nvSpPr>
        <p:spPr>
          <a:xfrm>
            <a:off x="302398" y="4297822"/>
            <a:ext cx="2345552" cy="1107996"/>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XS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respects the natural diversity of the skin microbiome </a:t>
            </a:r>
          </a:p>
        </p:txBody>
      </p:sp>
      <p:sp>
        <p:nvSpPr>
          <p:cNvPr id="8" name="Text Placeholder 6">
            <a:extLst>
              <a:ext uri="{FF2B5EF4-FFF2-40B4-BE49-F238E27FC236}">
                <a16:creationId xmlns:a16="http://schemas.microsoft.com/office/drawing/2014/main" id="{F3A6C569-CE16-1805-5A0D-1A0BD08BCF42}"/>
              </a:ext>
            </a:extLst>
          </p:cNvPr>
          <p:cNvSpPr txBox="1">
            <a:spLocks/>
          </p:cNvSpPr>
          <p:nvPr/>
        </p:nvSpPr>
        <p:spPr>
          <a:xfrm>
            <a:off x="3126259" y="4312553"/>
            <a:ext cx="2294050" cy="13849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XS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doesn’t interfere with the growth behaviour of the natural skin microbiome</a:t>
            </a:r>
          </a:p>
        </p:txBody>
      </p:sp>
      <p:sp>
        <p:nvSpPr>
          <p:cNvPr id="9" name="Text Placeholder 6">
            <a:extLst>
              <a:ext uri="{FF2B5EF4-FFF2-40B4-BE49-F238E27FC236}">
                <a16:creationId xmlns:a16="http://schemas.microsoft.com/office/drawing/2014/main" id="{F7F1C67A-E254-0E70-FDC4-178053F24783}"/>
              </a:ext>
            </a:extLst>
          </p:cNvPr>
          <p:cNvSpPr txBox="1">
            <a:spLocks/>
          </p:cNvSpPr>
          <p:nvPr/>
        </p:nvSpPr>
        <p:spPr>
          <a:xfrm>
            <a:off x="5804216" y="4312553"/>
            <a:ext cx="4777032" cy="13849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HYA-ACT</a:t>
            </a:r>
            <a:r>
              <a:rPr kumimoji="0" lang="en-GB" sz="1800" b="0" i="0" u="none" strike="noStrike" kern="1200" cap="none" spc="0" normalizeH="0" baseline="0" noProof="0">
                <a:ln>
                  <a:noFill/>
                </a:ln>
                <a:solidFill>
                  <a:prstClr val="black"/>
                </a:solidFill>
                <a:effectLst/>
                <a:uLnTx/>
                <a:uFillTx/>
                <a:latin typeface="DM Sans"/>
                <a:ea typeface="+mn-ea"/>
                <a:cs typeface="+mn-cs"/>
              </a:rPr>
              <a:t>™</a:t>
            </a:r>
            <a:r>
              <a:rPr kumimoji="0" lang="en-GB" sz="1800" b="1" i="0" u="none" strike="noStrike" kern="1200" cap="none" spc="0" normalizeH="0" baseline="0" noProof="0">
                <a:ln>
                  <a:noFill/>
                </a:ln>
                <a:solidFill>
                  <a:prstClr val="black"/>
                </a:solidFill>
                <a:effectLst/>
                <a:uLnTx/>
                <a:uFillTx/>
                <a:latin typeface="DM Sans"/>
                <a:ea typeface="+mn-ea"/>
                <a:cs typeface="+mn-cs"/>
              </a:rPr>
              <a:t> XS </a:t>
            </a:r>
          </a:p>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respects the balance between skin-friendly bacteria such as </a:t>
            </a:r>
            <a:r>
              <a:rPr kumimoji="0" lang="en-GB" sz="1800" b="0" i="1" u="none" strike="noStrike" kern="1200" cap="none" spc="0" normalizeH="0" baseline="0" noProof="0">
                <a:ln>
                  <a:noFill/>
                </a:ln>
                <a:solidFill>
                  <a:prstClr val="black"/>
                </a:solidFill>
                <a:effectLst/>
                <a:uLnTx/>
                <a:uFillTx/>
                <a:latin typeface="DM Sans"/>
                <a:ea typeface="+mn-ea"/>
                <a:cs typeface="+mn-cs"/>
              </a:rPr>
              <a:t>Staphylococcus epidermidis</a:t>
            </a:r>
            <a:r>
              <a:rPr kumimoji="0" lang="en-GB" sz="1800" b="0" i="0" u="none" strike="noStrike" kern="1200" cap="none" spc="0" normalizeH="0" baseline="0" noProof="0">
                <a:ln>
                  <a:noFill/>
                </a:ln>
                <a:solidFill>
                  <a:prstClr val="black"/>
                </a:solidFill>
                <a:effectLst/>
                <a:uLnTx/>
                <a:uFillTx/>
                <a:latin typeface="DM Sans"/>
                <a:ea typeface="+mn-ea"/>
                <a:cs typeface="+mn-cs"/>
              </a:rPr>
              <a:t> and skin-harmful bacteria such as </a:t>
            </a:r>
            <a:r>
              <a:rPr kumimoji="0" lang="en-GB" sz="1800" b="0" i="1" u="none" strike="noStrike" kern="1200" cap="none" spc="0" normalizeH="0" baseline="0" noProof="0">
                <a:ln>
                  <a:noFill/>
                </a:ln>
                <a:solidFill>
                  <a:prstClr val="black"/>
                </a:solidFill>
                <a:effectLst/>
                <a:uLnTx/>
                <a:uFillTx/>
                <a:latin typeface="DM Sans"/>
                <a:ea typeface="+mn-ea"/>
                <a:cs typeface="+mn-cs"/>
              </a:rPr>
              <a:t>Staphylococcus aureus</a:t>
            </a:r>
          </a:p>
        </p:txBody>
      </p:sp>
      <p:sp>
        <p:nvSpPr>
          <p:cNvPr id="17" name="Rechteck 17">
            <a:extLst>
              <a:ext uri="{FF2B5EF4-FFF2-40B4-BE49-F238E27FC236}">
                <a16:creationId xmlns:a16="http://schemas.microsoft.com/office/drawing/2014/main" id="{0CF50245-2DC0-873B-BAC0-7F7CAB35C155}"/>
              </a:ext>
            </a:extLst>
          </p:cNvPr>
          <p:cNvSpPr/>
          <p:nvPr/>
        </p:nvSpPr>
        <p:spPr>
          <a:xfrm>
            <a:off x="632386" y="1911667"/>
            <a:ext cx="5095705"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Different aspects were tested at 0.1%</a:t>
            </a:r>
            <a:r>
              <a:rPr kumimoji="0" lang="en-GB" sz="1800" b="1" i="1" u="none" strike="noStrike" kern="1200" cap="none" spc="0" normalizeH="0" baseline="0" noProof="0">
                <a:ln>
                  <a:noFill/>
                </a:ln>
                <a:solidFill>
                  <a:prstClr val="black"/>
                </a:solidFill>
                <a:effectLst/>
                <a:uLnTx/>
                <a:uFillTx/>
                <a:latin typeface="DM Sans"/>
                <a:ea typeface="+mn-ea"/>
                <a:cs typeface="+mn-cs"/>
              </a:rPr>
              <a:t> in vitro </a:t>
            </a:r>
            <a:endParaRPr kumimoji="0" lang="en-GB" sz="1800" b="1" i="0" u="none" strike="noStrike" kern="1200" cap="none" spc="0" normalizeH="0" baseline="0" noProof="0">
              <a:ln>
                <a:noFill/>
              </a:ln>
              <a:solidFill>
                <a:prstClr val="black"/>
              </a:solidFill>
              <a:effectLst/>
              <a:uLnTx/>
              <a:uFillTx/>
              <a:latin typeface="DM Sans"/>
              <a:ea typeface="+mn-ea"/>
              <a:cs typeface="+mn-cs"/>
            </a:endParaRPr>
          </a:p>
        </p:txBody>
      </p:sp>
      <p:cxnSp>
        <p:nvCxnSpPr>
          <p:cNvPr id="18" name="Straight Connector 17">
            <a:extLst>
              <a:ext uri="{FF2B5EF4-FFF2-40B4-BE49-F238E27FC236}">
                <a16:creationId xmlns:a16="http://schemas.microsoft.com/office/drawing/2014/main" id="{B4F7C9B9-A002-87D4-6BAD-95ACE399F88E}"/>
              </a:ext>
            </a:extLst>
          </p:cNvPr>
          <p:cNvCxnSpPr>
            <a:cxnSpLocks/>
          </p:cNvCxnSpPr>
          <p:nvPr/>
        </p:nvCxnSpPr>
        <p:spPr>
          <a:xfrm>
            <a:off x="650246" y="2242595"/>
            <a:ext cx="547198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85E585B-C26D-B2DD-6D7F-54F2988D3086}"/>
              </a:ext>
            </a:extLst>
          </p:cNvPr>
          <p:cNvCxnSpPr/>
          <p:nvPr/>
        </p:nvCxnSpPr>
        <p:spPr>
          <a:xfrm>
            <a:off x="650246"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3A1CE5C-08E5-EFF9-470D-BBC9C442329D}"/>
              </a:ext>
            </a:extLst>
          </p:cNvPr>
          <p:cNvCxnSpPr/>
          <p:nvPr/>
        </p:nvCxnSpPr>
        <p:spPr>
          <a:xfrm>
            <a:off x="6122228"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047A24-7630-CDAC-0E0A-F25E74D8F11D}"/>
              </a:ext>
            </a:extLst>
          </p:cNvPr>
          <p:cNvCxnSpPr/>
          <p:nvPr/>
        </p:nvCxnSpPr>
        <p:spPr>
          <a:xfrm>
            <a:off x="3442939" y="2242595"/>
            <a:ext cx="0" cy="254000"/>
          </a:xfrm>
          <a:prstGeom prst="line">
            <a:avLst/>
          </a:prstGeom>
          <a:ln w="12700">
            <a:solidFill>
              <a:schemeClr val="tx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809D3CDE-322C-744A-DB8B-CDE277D484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00221" y="2924270"/>
            <a:ext cx="457200" cy="457200"/>
          </a:xfrm>
          <a:prstGeom prst="rect">
            <a:avLst/>
          </a:prstGeom>
        </p:spPr>
      </p:pic>
      <p:pic>
        <p:nvPicPr>
          <p:cNvPr id="14" name="Graphic 13">
            <a:extLst>
              <a:ext uri="{FF2B5EF4-FFF2-40B4-BE49-F238E27FC236}">
                <a16:creationId xmlns:a16="http://schemas.microsoft.com/office/drawing/2014/main" id="{A29103A3-B1C2-F77E-F4CE-29EAF27050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13941" y="2916605"/>
            <a:ext cx="457200" cy="457200"/>
          </a:xfrm>
          <a:prstGeom prst="rect">
            <a:avLst/>
          </a:prstGeom>
        </p:spPr>
      </p:pic>
      <p:pic>
        <p:nvPicPr>
          <p:cNvPr id="28" name="Graphic 27">
            <a:extLst>
              <a:ext uri="{FF2B5EF4-FFF2-40B4-BE49-F238E27FC236}">
                <a16:creationId xmlns:a16="http://schemas.microsoft.com/office/drawing/2014/main" id="{F68604A9-12B0-CD74-1F55-00044C5705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787" y="2930215"/>
            <a:ext cx="457200" cy="457200"/>
          </a:xfrm>
          <a:prstGeom prst="rect">
            <a:avLst/>
          </a:prstGeom>
        </p:spPr>
      </p:pic>
      <p:sp>
        <p:nvSpPr>
          <p:cNvPr id="29" name="Rechteck 17">
            <a:extLst>
              <a:ext uri="{FF2B5EF4-FFF2-40B4-BE49-F238E27FC236}">
                <a16:creationId xmlns:a16="http://schemas.microsoft.com/office/drawing/2014/main" id="{442E138E-7FED-7EB4-7FA4-BB6C3579D291}"/>
              </a:ext>
            </a:extLst>
          </p:cNvPr>
          <p:cNvSpPr/>
          <p:nvPr/>
        </p:nvSpPr>
        <p:spPr>
          <a:xfrm>
            <a:off x="302398" y="3544035"/>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Diversity</a:t>
            </a:r>
          </a:p>
        </p:txBody>
      </p:sp>
      <p:sp>
        <p:nvSpPr>
          <p:cNvPr id="33" name="Rechteck 17">
            <a:extLst>
              <a:ext uri="{FF2B5EF4-FFF2-40B4-BE49-F238E27FC236}">
                <a16:creationId xmlns:a16="http://schemas.microsoft.com/office/drawing/2014/main" id="{F9F42CCA-2134-E053-8EDD-CA85ABA70639}"/>
              </a:ext>
            </a:extLst>
          </p:cNvPr>
          <p:cNvSpPr/>
          <p:nvPr/>
        </p:nvSpPr>
        <p:spPr>
          <a:xfrm>
            <a:off x="3126259" y="3547347"/>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Vitality</a:t>
            </a:r>
          </a:p>
        </p:txBody>
      </p:sp>
      <p:sp>
        <p:nvSpPr>
          <p:cNvPr id="34" name="Rechteck 17">
            <a:extLst>
              <a:ext uri="{FF2B5EF4-FFF2-40B4-BE49-F238E27FC236}">
                <a16:creationId xmlns:a16="http://schemas.microsoft.com/office/drawing/2014/main" id="{4930C894-95AB-575F-566F-6F50A94F07EF}"/>
              </a:ext>
            </a:extLst>
          </p:cNvPr>
          <p:cNvSpPr/>
          <p:nvPr/>
        </p:nvSpPr>
        <p:spPr>
          <a:xfrm>
            <a:off x="5798833" y="3547346"/>
            <a:ext cx="1172776"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Balance</a:t>
            </a:r>
          </a:p>
        </p:txBody>
      </p:sp>
      <p:cxnSp>
        <p:nvCxnSpPr>
          <p:cNvPr id="36" name="Rechte verbindingslijn met pijl 35">
            <a:extLst>
              <a:ext uri="{FF2B5EF4-FFF2-40B4-BE49-F238E27FC236}">
                <a16:creationId xmlns:a16="http://schemas.microsoft.com/office/drawing/2014/main" id="{649612D6-C584-B402-9758-ABE79AEF1221}"/>
              </a:ext>
            </a:extLst>
          </p:cNvPr>
          <p:cNvCxnSpPr/>
          <p:nvPr/>
        </p:nvCxnSpPr>
        <p:spPr>
          <a:xfrm>
            <a:off x="5796592" y="2050166"/>
            <a:ext cx="886248" cy="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5" name="Object 14">
            <a:extLst>
              <a:ext uri="{FF2B5EF4-FFF2-40B4-BE49-F238E27FC236}">
                <a16:creationId xmlns:a16="http://schemas.microsoft.com/office/drawing/2014/main" id="{254EF65C-0CD3-1580-34E5-6C56C9D961FC}"/>
              </a:ext>
            </a:extLst>
          </p:cNvPr>
          <p:cNvGraphicFramePr>
            <a:graphicFrameLocks noChangeAspect="1"/>
          </p:cNvGraphicFramePr>
          <p:nvPr/>
        </p:nvGraphicFramePr>
        <p:xfrm>
          <a:off x="7252630" y="1455698"/>
          <a:ext cx="2355179" cy="2295534"/>
        </p:xfrm>
        <a:graphic>
          <a:graphicData uri="http://schemas.openxmlformats.org/presentationml/2006/ole">
            <mc:AlternateContent xmlns:mc="http://schemas.openxmlformats.org/markup-compatibility/2006">
              <mc:Choice xmlns:v="urn:schemas-microsoft-com:vml" Requires="v">
                <p:oleObj name="Acrobat Document" r:id="rId6" imgW="2444708" imgH="2382291" progId="AcroExch.Document.DC">
                  <p:embed/>
                </p:oleObj>
              </mc:Choice>
              <mc:Fallback>
                <p:oleObj name="Acrobat Document" r:id="rId6" imgW="2444708" imgH="2382291" progId="AcroExch.Document.DC">
                  <p:embed/>
                  <p:pic>
                    <p:nvPicPr>
                      <p:cNvPr id="15" name="Object 14">
                        <a:extLst>
                          <a:ext uri="{FF2B5EF4-FFF2-40B4-BE49-F238E27FC236}">
                            <a16:creationId xmlns:a16="http://schemas.microsoft.com/office/drawing/2014/main" id="{254EF65C-0CD3-1580-34E5-6C56C9D961FC}"/>
                          </a:ext>
                        </a:extLst>
                      </p:cNvPr>
                      <p:cNvPicPr/>
                      <p:nvPr/>
                    </p:nvPicPr>
                    <p:blipFill>
                      <a:blip r:embed="rId7"/>
                      <a:stretch>
                        <a:fillRect/>
                      </a:stretch>
                    </p:blipFill>
                    <p:spPr>
                      <a:xfrm>
                        <a:off x="7252630" y="1455698"/>
                        <a:ext cx="2355179" cy="2295534"/>
                      </a:xfrm>
                      <a:prstGeom prst="rect">
                        <a:avLst/>
                      </a:prstGeom>
                    </p:spPr>
                  </p:pic>
                </p:oleObj>
              </mc:Fallback>
            </mc:AlternateContent>
          </a:graphicData>
        </a:graphic>
      </p:graphicFrame>
    </p:spTree>
    <p:extLst>
      <p:ext uri="{BB962C8B-B14F-4D97-AF65-F5344CB8AC3E}">
        <p14:creationId xmlns:p14="http://schemas.microsoft.com/office/powerpoint/2010/main" val="2958589377"/>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XS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Provides intense hydration and prevents water loss</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7" y="1343322"/>
            <a:ext cx="11587200" cy="73866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Test protocol: </a:t>
            </a:r>
            <a:r>
              <a:rPr kumimoji="0" lang="en-GB" sz="1600" b="0" i="0" u="none" strike="noStrike" kern="1200" cap="none" spc="0" normalizeH="0" baseline="0" noProof="0">
                <a:ln>
                  <a:noFill/>
                </a:ln>
                <a:solidFill>
                  <a:prstClr val="black"/>
                </a:solidFill>
                <a:effectLst/>
                <a:uLnTx/>
                <a:uFillTx/>
                <a:latin typeface="DM Sans"/>
                <a:ea typeface="+mn-ea"/>
                <a:cs typeface="+mn-cs"/>
              </a:rPr>
              <a:t>20 female volunteers; application: single application, inner forearm; test products: cream (placebo), cream with </a:t>
            </a:r>
            <a:r>
              <a:rPr kumimoji="0" lang="en-GB" sz="1600" b="1" i="0" u="none" strike="noStrike" kern="1200" cap="none" spc="0" normalizeH="0" baseline="0" noProof="0">
                <a:ln>
                  <a:noFill/>
                </a:ln>
                <a:solidFill>
                  <a:prstClr val="black"/>
                </a:solidFill>
                <a:effectLst/>
                <a:uLnTx/>
                <a:uFillTx/>
                <a:latin typeface="DM Sans"/>
                <a:ea typeface="+mn-ea"/>
                <a:cs typeface="+mn-cs"/>
              </a:rPr>
              <a:t>0.10% HYA-ACT</a:t>
            </a:r>
            <a:r>
              <a:rPr kumimoji="0" lang="en-GB" sz="1600" b="1"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XS</a:t>
            </a:r>
            <a:r>
              <a:rPr kumimoji="0" lang="en-GB" sz="1600" b="0" i="0" u="none" strike="noStrike" kern="1200" cap="none" spc="0" normalizeH="0" baseline="0" noProof="0">
                <a:ln>
                  <a:noFill/>
                </a:ln>
                <a:solidFill>
                  <a:prstClr val="black"/>
                </a:solidFill>
                <a:effectLst/>
                <a:uLnTx/>
                <a:uFillTx/>
                <a:latin typeface="DM Sans"/>
                <a:ea typeface="+mn-ea"/>
                <a:cs typeface="+mn-cs"/>
              </a:rPr>
              <a:t>; measurement time points 1h, 2h and 4h; skin parameters: skin hydration (</a:t>
            </a:r>
            <a:r>
              <a:rPr kumimoji="0" lang="en-GB" sz="1600" b="0" i="0" u="none" strike="noStrike" kern="1200" cap="none" spc="0" normalizeH="0" baseline="0" noProof="0" err="1">
                <a:ln>
                  <a:noFill/>
                </a:ln>
                <a:solidFill>
                  <a:prstClr val="black"/>
                </a:solidFill>
                <a:effectLst/>
                <a:uLnTx/>
                <a:uFillTx/>
                <a:latin typeface="DM Sans"/>
                <a:ea typeface="+mn-ea"/>
                <a:cs typeface="+mn-cs"/>
              </a:rPr>
              <a:t>corneometer</a:t>
            </a:r>
            <a:r>
              <a:rPr kumimoji="0" lang="en-GB" sz="1600" b="0" i="0" u="none" strike="noStrike" kern="1200" cap="none" spc="0" normalizeH="0" baseline="0" noProof="0">
                <a:ln>
                  <a:noFill/>
                </a:ln>
                <a:solidFill>
                  <a:prstClr val="black"/>
                </a:solidFill>
                <a:effectLst/>
                <a:uLnTx/>
                <a:uFillTx/>
                <a:latin typeface="DM Sans"/>
                <a:ea typeface="+mn-ea"/>
                <a:cs typeface="+mn-cs"/>
              </a:rPr>
              <a:t>) and </a:t>
            </a:r>
            <a:r>
              <a:rPr kumimoji="0" lang="en-GB" sz="1600" b="0" i="0" u="none" strike="noStrike" kern="1200" cap="none" spc="0" normalizeH="0" baseline="0" noProof="0" err="1">
                <a:ln>
                  <a:noFill/>
                </a:ln>
                <a:solidFill>
                  <a:prstClr val="black"/>
                </a:solidFill>
                <a:effectLst/>
                <a:uLnTx/>
                <a:uFillTx/>
                <a:latin typeface="DM Sans"/>
                <a:ea typeface="+mn-ea"/>
                <a:cs typeface="+mn-cs"/>
              </a:rPr>
              <a:t>transepidermal</a:t>
            </a:r>
            <a:r>
              <a:rPr kumimoji="0" lang="en-GB" sz="1600" b="0" i="0" u="none" strike="noStrike" kern="1200" cap="none" spc="0" normalizeH="0" baseline="0" noProof="0">
                <a:ln>
                  <a:noFill/>
                </a:ln>
                <a:solidFill>
                  <a:prstClr val="black"/>
                </a:solidFill>
                <a:effectLst/>
                <a:uLnTx/>
                <a:uFillTx/>
                <a:latin typeface="DM Sans"/>
                <a:ea typeface="+mn-ea"/>
                <a:cs typeface="+mn-cs"/>
              </a:rPr>
              <a:t> water loss (TEWL) </a:t>
            </a:r>
          </a:p>
        </p:txBody>
      </p:sp>
      <p:sp>
        <p:nvSpPr>
          <p:cNvPr id="11" name="Text Placeholder 6">
            <a:extLst>
              <a:ext uri="{FF2B5EF4-FFF2-40B4-BE49-F238E27FC236}">
                <a16:creationId xmlns:a16="http://schemas.microsoft.com/office/drawing/2014/main" id="{FB49BEED-8D0E-6D08-2E58-347B0FE09342}"/>
              </a:ext>
            </a:extLst>
          </p:cNvPr>
          <p:cNvSpPr txBox="1">
            <a:spLocks/>
          </p:cNvSpPr>
          <p:nvPr/>
        </p:nvSpPr>
        <p:spPr>
          <a:xfrm>
            <a:off x="302397" y="5298893"/>
            <a:ext cx="4345272"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Provides skin with a continuous burst </a:t>
            </a:r>
            <a:br>
              <a:rPr kumimoji="0" lang="en-GB" sz="1600" b="0" i="0" u="none" strike="noStrike" kern="1200" cap="none" spc="0" normalizeH="0" baseline="0" noProof="0">
                <a:ln>
                  <a:noFill/>
                </a:ln>
                <a:solidFill>
                  <a:prstClr val="black"/>
                </a:solidFill>
                <a:effectLst/>
                <a:uLnTx/>
                <a:uFillTx/>
                <a:latin typeface="DM Sans"/>
                <a:ea typeface="+mn-ea"/>
                <a:cs typeface="+mn-cs"/>
              </a:rPr>
            </a:br>
            <a:r>
              <a:rPr kumimoji="0" lang="en-GB" sz="1600" b="0" i="0" u="none" strike="noStrike" kern="1200" cap="none" spc="0" normalizeH="0" baseline="0" noProof="0">
                <a:ln>
                  <a:noFill/>
                </a:ln>
                <a:solidFill>
                  <a:prstClr val="black"/>
                </a:solidFill>
                <a:effectLst/>
                <a:uLnTx/>
                <a:uFillTx/>
                <a:latin typeface="DM Sans"/>
                <a:ea typeface="+mn-ea"/>
                <a:cs typeface="+mn-cs"/>
              </a:rPr>
              <a:t>of intense hydration. </a:t>
            </a:r>
          </a:p>
        </p:txBody>
      </p:sp>
      <p:sp>
        <p:nvSpPr>
          <p:cNvPr id="12" name="Text Placeholder 6">
            <a:extLst>
              <a:ext uri="{FF2B5EF4-FFF2-40B4-BE49-F238E27FC236}">
                <a16:creationId xmlns:a16="http://schemas.microsoft.com/office/drawing/2014/main" id="{C90818C8-CE12-CE02-8D9C-1E79D0B69382}"/>
              </a:ext>
            </a:extLst>
          </p:cNvPr>
          <p:cNvSpPr txBox="1">
            <a:spLocks/>
          </p:cNvSpPr>
          <p:nvPr/>
        </p:nvSpPr>
        <p:spPr>
          <a:xfrm>
            <a:off x="5262333" y="5298893"/>
            <a:ext cx="4876800" cy="4924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Prevents water loss, with an up to 42% reduction in TEWL. </a:t>
            </a:r>
          </a:p>
        </p:txBody>
      </p:sp>
      <p:pic>
        <p:nvPicPr>
          <p:cNvPr id="9" name="Picture 8">
            <a:extLst>
              <a:ext uri="{FF2B5EF4-FFF2-40B4-BE49-F238E27FC236}">
                <a16:creationId xmlns:a16="http://schemas.microsoft.com/office/drawing/2014/main" id="{AAFA2902-6DCE-2EA7-4113-20A2B2A966CB}"/>
              </a:ext>
            </a:extLst>
          </p:cNvPr>
          <p:cNvPicPr>
            <a:picLocks noChangeAspect="1"/>
          </p:cNvPicPr>
          <p:nvPr/>
        </p:nvPicPr>
        <p:blipFill>
          <a:blip r:embed="rId2"/>
          <a:srcRect/>
          <a:stretch/>
        </p:blipFill>
        <p:spPr>
          <a:xfrm>
            <a:off x="5164700" y="2264456"/>
            <a:ext cx="4267460" cy="3029897"/>
          </a:xfrm>
          <a:prstGeom prst="rect">
            <a:avLst/>
          </a:prstGeom>
        </p:spPr>
      </p:pic>
      <p:pic>
        <p:nvPicPr>
          <p:cNvPr id="13" name="Picture 12">
            <a:extLst>
              <a:ext uri="{FF2B5EF4-FFF2-40B4-BE49-F238E27FC236}">
                <a16:creationId xmlns:a16="http://schemas.microsoft.com/office/drawing/2014/main" id="{F0EFC14B-F804-FB52-4EF9-73C6925E96E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5966" y="2224982"/>
            <a:ext cx="4267042" cy="3108845"/>
          </a:xfrm>
          <a:prstGeom prst="rect">
            <a:avLst/>
          </a:prstGeom>
        </p:spPr>
      </p:pic>
    </p:spTree>
    <p:extLst>
      <p:ext uri="{BB962C8B-B14F-4D97-AF65-F5344CB8AC3E}">
        <p14:creationId xmlns:p14="http://schemas.microsoft.com/office/powerpoint/2010/main" val="179385597"/>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XS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Improves skin elasticity after just 15 days</a:t>
            </a:r>
          </a:p>
        </p:txBody>
      </p:sp>
      <p:sp>
        <p:nvSpPr>
          <p:cNvPr id="9" name="Text Placeholder 6">
            <a:extLst>
              <a:ext uri="{FF2B5EF4-FFF2-40B4-BE49-F238E27FC236}">
                <a16:creationId xmlns:a16="http://schemas.microsoft.com/office/drawing/2014/main" id="{8BAE91B1-F52A-D3AD-C084-C2166616855F}"/>
              </a:ext>
            </a:extLst>
          </p:cNvPr>
          <p:cNvSpPr txBox="1">
            <a:spLocks/>
          </p:cNvSpPr>
          <p:nvPr/>
        </p:nvSpPr>
        <p:spPr>
          <a:xfrm>
            <a:off x="302398" y="1360940"/>
            <a:ext cx="10717536" cy="73866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Test protocol: </a:t>
            </a:r>
            <a:r>
              <a:rPr kumimoji="0" lang="en-GB" sz="1600" b="0" i="0" u="none" strike="noStrike" kern="1200" cap="none" spc="0" normalizeH="0" baseline="0" noProof="0">
                <a:ln>
                  <a:noFill/>
                </a:ln>
                <a:solidFill>
                  <a:prstClr val="black"/>
                </a:solidFill>
                <a:effectLst/>
                <a:uLnTx/>
                <a:uFillTx/>
                <a:latin typeface="DM Sans"/>
                <a:ea typeface="+mn-ea"/>
                <a:cs typeface="+mn-cs"/>
              </a:rPr>
              <a:t>30 female volunteers; application: twice daily application, face; test products: cream (placebo), cream with </a:t>
            </a:r>
            <a:r>
              <a:rPr kumimoji="0" lang="en-GB" sz="1600" b="1" i="0" u="none" strike="noStrike" kern="1200" cap="none" spc="0" normalizeH="0" baseline="0" noProof="0">
                <a:ln>
                  <a:noFill/>
                </a:ln>
                <a:solidFill>
                  <a:prstClr val="black"/>
                </a:solidFill>
                <a:effectLst/>
                <a:uLnTx/>
                <a:uFillTx/>
                <a:latin typeface="DM Sans"/>
                <a:ea typeface="+mn-ea"/>
                <a:cs typeface="+mn-cs"/>
              </a:rPr>
              <a:t>0.1% HYA-ACT</a:t>
            </a:r>
            <a:r>
              <a:rPr kumimoji="0" lang="en-GB" sz="1600" b="0" i="0" u="none" strike="noStrike" kern="1200" cap="none" spc="0" normalizeH="0" baseline="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XS</a:t>
            </a:r>
            <a:r>
              <a:rPr kumimoji="0" lang="en-GB" sz="1600" b="0" i="0" u="none" strike="noStrike" kern="1200" cap="none" spc="0" normalizeH="0" baseline="0" noProof="0">
                <a:ln>
                  <a:noFill/>
                </a:ln>
                <a:solidFill>
                  <a:prstClr val="black"/>
                </a:solidFill>
                <a:effectLst/>
                <a:uLnTx/>
                <a:uFillTx/>
                <a:latin typeface="DM Sans"/>
                <a:ea typeface="+mn-ea"/>
                <a:cs typeface="+mn-cs"/>
              </a:rPr>
              <a:t>; measurement time points: before and after 15 and 30 days of application; analysis: </a:t>
            </a:r>
            <a:r>
              <a:rPr kumimoji="0" lang="en-GB" sz="1600" b="0" i="0" u="none" strike="noStrike" kern="1200" cap="none" spc="0" normalizeH="0" baseline="0" noProof="0" err="1">
                <a:ln>
                  <a:noFill/>
                </a:ln>
                <a:solidFill>
                  <a:prstClr val="black"/>
                </a:solidFill>
                <a:effectLst/>
                <a:uLnTx/>
                <a:uFillTx/>
                <a:latin typeface="DM Sans"/>
                <a:ea typeface="+mn-ea"/>
                <a:cs typeface="+mn-cs"/>
              </a:rPr>
              <a:t>cutometry</a:t>
            </a:r>
            <a:r>
              <a:rPr kumimoji="0" lang="en-GB" sz="1600" b="0" i="0" u="none" strike="noStrike" kern="1200" cap="none" spc="0" normalizeH="0" baseline="0" noProof="0">
                <a:ln>
                  <a:noFill/>
                </a:ln>
                <a:solidFill>
                  <a:prstClr val="black"/>
                </a:solidFill>
                <a:effectLst/>
                <a:uLnTx/>
                <a:uFillTx/>
                <a:latin typeface="DM Sans"/>
                <a:ea typeface="+mn-ea"/>
                <a:cs typeface="+mn-cs"/>
              </a:rPr>
              <a:t> (skin elasticity) (MPA 580 Courage &amp; </a:t>
            </a:r>
            <a:r>
              <a:rPr kumimoji="0" lang="en-GB" sz="1600" b="0" i="0" u="none" strike="noStrike" kern="1200" cap="none" spc="0" normalizeH="0" baseline="0" noProof="0" err="1">
                <a:ln>
                  <a:noFill/>
                </a:ln>
                <a:solidFill>
                  <a:prstClr val="black"/>
                </a:solidFill>
                <a:effectLst/>
                <a:uLnTx/>
                <a:uFillTx/>
                <a:latin typeface="DM Sans"/>
                <a:ea typeface="+mn-ea"/>
                <a:cs typeface="+mn-cs"/>
              </a:rPr>
              <a:t>Kazaka</a:t>
            </a:r>
            <a:r>
              <a:rPr kumimoji="0" lang="en-GB" sz="1600" b="0" i="0" u="none" strike="noStrike" kern="1200" cap="none" spc="0" normalizeH="0" baseline="0" noProof="0">
                <a:ln>
                  <a:noFill/>
                </a:ln>
                <a:solidFill>
                  <a:prstClr val="black"/>
                </a:solidFill>
                <a:effectLst/>
                <a:uLnTx/>
                <a:uFillTx/>
                <a:latin typeface="DM Sans"/>
                <a:ea typeface="+mn-ea"/>
                <a:cs typeface="+mn-cs"/>
              </a:rPr>
              <a:t>) </a:t>
            </a:r>
          </a:p>
        </p:txBody>
      </p:sp>
      <p:sp>
        <p:nvSpPr>
          <p:cNvPr id="13" name="Text Placeholder 6">
            <a:extLst>
              <a:ext uri="{FF2B5EF4-FFF2-40B4-BE49-F238E27FC236}">
                <a16:creationId xmlns:a16="http://schemas.microsoft.com/office/drawing/2014/main" id="{B00DC159-3FAA-993B-35C7-2A1DFC0859C0}"/>
              </a:ext>
            </a:extLst>
          </p:cNvPr>
          <p:cNvSpPr txBox="1">
            <a:spLocks/>
          </p:cNvSpPr>
          <p:nvPr/>
        </p:nvSpPr>
        <p:spPr>
          <a:xfrm>
            <a:off x="6715941" y="3018798"/>
            <a:ext cx="3120037" cy="66800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HYA-ACT</a:t>
            </a:r>
            <a:r>
              <a:rPr kumimoji="0" lang="en-GB" sz="1600" b="0" i="0" u="none" strike="noStrike" kern="1200" cap="none" spc="0" normalizeH="0" baseline="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XS </a:t>
            </a:r>
            <a:r>
              <a:rPr kumimoji="0" lang="en-GB" sz="1600" b="0" i="0" u="none" strike="noStrike" kern="1200" cap="none" spc="0" normalizeH="0" baseline="0" noProof="0">
                <a:ln>
                  <a:noFill/>
                </a:ln>
                <a:solidFill>
                  <a:prstClr val="black"/>
                </a:solidFill>
                <a:effectLst/>
                <a:uLnTx/>
                <a:uFillTx/>
                <a:latin typeface="DM Sans"/>
                <a:ea typeface="+mn-ea"/>
                <a:cs typeface="+mn-cs"/>
              </a:rPr>
              <a:t>effectively improves skin elasticity after 15 and 30 days of treatment.  </a:t>
            </a:r>
          </a:p>
        </p:txBody>
      </p:sp>
      <p:pic>
        <p:nvPicPr>
          <p:cNvPr id="7" name="Picture 6">
            <a:extLst>
              <a:ext uri="{FF2B5EF4-FFF2-40B4-BE49-F238E27FC236}">
                <a16:creationId xmlns:a16="http://schemas.microsoft.com/office/drawing/2014/main" id="{F9CB9B75-FE0B-C89D-835C-A5392B91C3E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5850"/>
          <a:stretch/>
        </p:blipFill>
        <p:spPr>
          <a:xfrm>
            <a:off x="302398" y="2438838"/>
            <a:ext cx="5868455" cy="3222990"/>
          </a:xfrm>
          <a:prstGeom prst="rect">
            <a:avLst/>
          </a:prstGeom>
        </p:spPr>
      </p:pic>
    </p:spTree>
    <p:extLst>
      <p:ext uri="{BB962C8B-B14F-4D97-AF65-F5344CB8AC3E}">
        <p14:creationId xmlns:p14="http://schemas.microsoft.com/office/powerpoint/2010/main" val="2866194353"/>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4819B-2960-6000-C047-D1C74284C6F8}"/>
              </a:ext>
            </a:extLst>
          </p:cNvPr>
          <p:cNvSpPr>
            <a:spLocks noGrp="1"/>
          </p:cNvSpPr>
          <p:nvPr>
            <p:ph type="title"/>
          </p:nvPr>
        </p:nvSpPr>
        <p:spPr/>
        <p:txBody>
          <a:bodyPr/>
          <a:lstStyle/>
          <a:p>
            <a:r>
              <a:rPr lang="en-GB"/>
              <a:t>HYA-ACT</a:t>
            </a:r>
            <a:r>
              <a:rPr lang="en-GB" b="0"/>
              <a:t>™</a:t>
            </a:r>
            <a:r>
              <a:rPr lang="en-GB"/>
              <a:t> XS</a:t>
            </a:r>
            <a:br>
              <a:rPr lang="en-GB"/>
            </a:br>
            <a:endParaRPr lang="en-NL"/>
          </a:p>
        </p:txBody>
      </p:sp>
      <p:sp>
        <p:nvSpPr>
          <p:cNvPr id="3" name="Slide Number Placeholder 2">
            <a:extLst>
              <a:ext uri="{FF2B5EF4-FFF2-40B4-BE49-F238E27FC236}">
                <a16:creationId xmlns:a16="http://schemas.microsoft.com/office/drawing/2014/main" id="{6A6DA90F-FB8C-C273-BF08-E1C8D86CF7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1C6F92-1E22-DEE2-8756-5BAC3DF613F5}"/>
              </a:ext>
            </a:extLst>
          </p:cNvPr>
          <p:cNvSpPr>
            <a:spLocks noGrp="1"/>
          </p:cNvSpPr>
          <p:nvPr>
            <p:ph type="body" idx="11"/>
          </p:nvPr>
        </p:nvSpPr>
        <p:spPr/>
        <p:txBody>
          <a:bodyPr/>
          <a:lstStyle/>
          <a:p>
            <a:r>
              <a:rPr lang="en-GB"/>
              <a:t>Plumps out fine wrinkles</a:t>
            </a:r>
          </a:p>
        </p:txBody>
      </p:sp>
      <p:sp>
        <p:nvSpPr>
          <p:cNvPr id="10" name="Text Placeholder 6">
            <a:extLst>
              <a:ext uri="{FF2B5EF4-FFF2-40B4-BE49-F238E27FC236}">
                <a16:creationId xmlns:a16="http://schemas.microsoft.com/office/drawing/2014/main" id="{F9EAB049-AC5E-58D7-2DD8-AA5C0E16F2C5}"/>
              </a:ext>
            </a:extLst>
          </p:cNvPr>
          <p:cNvSpPr txBox="1">
            <a:spLocks/>
          </p:cNvSpPr>
          <p:nvPr/>
        </p:nvSpPr>
        <p:spPr>
          <a:xfrm>
            <a:off x="302397" y="1353540"/>
            <a:ext cx="11386840" cy="73866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7E4B"/>
              </a:buClr>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Efficacy study of a cream containing </a:t>
            </a:r>
            <a:r>
              <a:rPr kumimoji="0" lang="en-GB" sz="1600" b="1" i="0" u="none" strike="noStrike" kern="1200" cap="none" spc="0" normalizeH="0" baseline="0" noProof="0">
                <a:ln>
                  <a:noFill/>
                </a:ln>
                <a:solidFill>
                  <a:prstClr val="black"/>
                </a:solidFill>
                <a:effectLst/>
                <a:uLnTx/>
                <a:uFillTx/>
                <a:latin typeface="DM Sans"/>
                <a:ea typeface="+mn-ea"/>
                <a:cs typeface="+mn-cs"/>
              </a:rPr>
              <a:t>0.1% HYA-ACT</a:t>
            </a:r>
            <a:r>
              <a:rPr kumimoji="0" lang="en-GB" sz="1600" b="0" i="0" u="none" strike="noStrike" kern="1200" cap="none" spc="0" normalizeH="0" baseline="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XS</a:t>
            </a:r>
            <a:r>
              <a:rPr kumimoji="0" lang="en-GB" sz="1600" b="0" i="0" u="none" strike="noStrike" kern="1200" cap="none" spc="0" normalizeH="0" baseline="0" noProof="0">
                <a:ln>
                  <a:noFill/>
                </a:ln>
                <a:solidFill>
                  <a:prstClr val="black"/>
                </a:solidFill>
                <a:effectLst/>
                <a:uLnTx/>
                <a:uFillTx/>
                <a:latin typeface="DM Sans"/>
                <a:ea typeface="+mn-ea"/>
                <a:cs typeface="+mn-cs"/>
              </a:rPr>
              <a:t>, the left faces of 30 volunteers were applied placebo samples, and the right faces were applied </a:t>
            </a:r>
            <a:r>
              <a:rPr kumimoji="0" lang="en-GB" sz="1600" b="1" i="0" u="none" strike="noStrike" kern="1200" cap="none" spc="0" normalizeH="0" baseline="0" noProof="0">
                <a:ln>
                  <a:noFill/>
                </a:ln>
                <a:solidFill>
                  <a:prstClr val="black"/>
                </a:solidFill>
                <a:effectLst/>
                <a:uLnTx/>
                <a:uFillTx/>
                <a:latin typeface="DM Sans"/>
                <a:ea typeface="+mn-ea"/>
                <a:cs typeface="+mn-cs"/>
              </a:rPr>
              <a:t>HYA-ACT</a:t>
            </a:r>
            <a:r>
              <a:rPr kumimoji="0" lang="en-GB" sz="1600" b="0" i="0" u="none" strike="noStrike" kern="1200" cap="none" spc="0" normalizeH="0" baseline="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XS (0.1%) </a:t>
            </a:r>
            <a:r>
              <a:rPr kumimoji="0" lang="en-GB" sz="1600" b="0" i="0" u="none" strike="noStrike" kern="1200" cap="none" spc="0" normalizeH="0" baseline="0" noProof="0">
                <a:ln>
                  <a:noFill/>
                </a:ln>
                <a:solidFill>
                  <a:prstClr val="black"/>
                </a:solidFill>
                <a:effectLst/>
                <a:uLnTx/>
                <a:uFillTx/>
                <a:latin typeface="DM Sans"/>
                <a:ea typeface="+mn-ea"/>
                <a:cs typeface="+mn-cs"/>
              </a:rPr>
              <a:t>creams; the trial time was 30 days, and test products were used twice per day, test parameters:  wrinkle depth  measured by optical 3D skin measuring device (</a:t>
            </a:r>
            <a:r>
              <a:rPr kumimoji="0" lang="en-GB" sz="1600" b="0" i="0" u="none" strike="noStrike" kern="1200" cap="none" spc="0" normalizeH="0" baseline="0" noProof="0" err="1">
                <a:ln>
                  <a:noFill/>
                </a:ln>
                <a:solidFill>
                  <a:prstClr val="black"/>
                </a:solidFill>
                <a:effectLst/>
                <a:uLnTx/>
                <a:uFillTx/>
                <a:latin typeface="DM Sans"/>
                <a:ea typeface="+mn-ea"/>
                <a:cs typeface="+mn-cs"/>
              </a:rPr>
              <a:t>Primos</a:t>
            </a:r>
            <a:r>
              <a:rPr kumimoji="0" lang="en-GB" sz="1600" b="0" i="0" u="none" strike="noStrike" kern="1200" cap="none" spc="0" normalizeH="0" baseline="0" noProof="0">
                <a:ln>
                  <a:noFill/>
                </a:ln>
                <a:solidFill>
                  <a:prstClr val="black"/>
                </a:solidFill>
                <a:effectLst/>
                <a:uLnTx/>
                <a:uFillTx/>
                <a:latin typeface="DM Sans"/>
                <a:ea typeface="+mn-ea"/>
                <a:cs typeface="+mn-cs"/>
              </a:rPr>
              <a:t>).</a:t>
            </a:r>
          </a:p>
        </p:txBody>
      </p:sp>
      <p:sp>
        <p:nvSpPr>
          <p:cNvPr id="7" name="Text Placeholder 6">
            <a:extLst>
              <a:ext uri="{FF2B5EF4-FFF2-40B4-BE49-F238E27FC236}">
                <a16:creationId xmlns:a16="http://schemas.microsoft.com/office/drawing/2014/main" id="{DC6EFAFA-8AE2-94A9-EEBB-8D28A4CA1DE7}"/>
              </a:ext>
            </a:extLst>
          </p:cNvPr>
          <p:cNvSpPr txBox="1">
            <a:spLocks/>
          </p:cNvSpPr>
          <p:nvPr/>
        </p:nvSpPr>
        <p:spPr>
          <a:xfrm>
            <a:off x="314740" y="5127501"/>
            <a:ext cx="4684298" cy="44640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HYA-ACT</a:t>
            </a:r>
            <a:r>
              <a:rPr kumimoji="0" lang="en-GB" sz="1600" b="0" i="0" u="none" strike="noStrike" kern="1200" cap="none" spc="0" normalizeH="0" baseline="30000" noProof="0">
                <a:ln>
                  <a:noFill/>
                </a:ln>
                <a:solidFill>
                  <a:prstClr val="black"/>
                </a:solidFill>
                <a:effectLst/>
                <a:uLnTx/>
                <a:uFillTx/>
                <a:latin typeface="DM Sans"/>
                <a:ea typeface="+mn-ea"/>
                <a:cs typeface="+mn-cs"/>
              </a:rPr>
              <a:t>™</a:t>
            </a:r>
            <a:r>
              <a:rPr kumimoji="0" lang="en-GB" sz="1600" b="1" i="0" u="none" strike="noStrike" kern="1200" cap="none" spc="0" normalizeH="0" baseline="0" noProof="0">
                <a:ln>
                  <a:noFill/>
                </a:ln>
                <a:solidFill>
                  <a:prstClr val="black"/>
                </a:solidFill>
                <a:effectLst/>
                <a:uLnTx/>
                <a:uFillTx/>
                <a:latin typeface="DM Sans"/>
                <a:ea typeface="+mn-ea"/>
                <a:cs typeface="+mn-cs"/>
              </a:rPr>
              <a:t> XS </a:t>
            </a:r>
            <a:r>
              <a:rPr kumimoji="0" lang="en-GB" sz="1600" b="0" i="0" u="none" strike="noStrike" kern="1200" cap="none" spc="0" normalizeH="0" baseline="0" noProof="0">
                <a:ln>
                  <a:noFill/>
                </a:ln>
                <a:solidFill>
                  <a:prstClr val="black"/>
                </a:solidFill>
                <a:effectLst/>
                <a:uLnTx/>
                <a:uFillTx/>
                <a:latin typeface="DM Sans"/>
                <a:ea typeface="+mn-ea"/>
                <a:cs typeface="+mn-cs"/>
              </a:rPr>
              <a:t>reduces the appearance of wrinkles after 15 and 30 days of treatment.</a:t>
            </a:r>
          </a:p>
        </p:txBody>
      </p:sp>
      <p:sp>
        <p:nvSpPr>
          <p:cNvPr id="8" name="Text Placeholder 6">
            <a:extLst>
              <a:ext uri="{FF2B5EF4-FFF2-40B4-BE49-F238E27FC236}">
                <a16:creationId xmlns:a16="http://schemas.microsoft.com/office/drawing/2014/main" id="{FBDAFE72-5653-A0BD-4336-95B9B8748243}"/>
              </a:ext>
            </a:extLst>
          </p:cNvPr>
          <p:cNvSpPr txBox="1">
            <a:spLocks/>
          </p:cNvSpPr>
          <p:nvPr/>
        </p:nvSpPr>
        <p:spPr>
          <a:xfrm>
            <a:off x="6184794" y="2390085"/>
            <a:ext cx="3786138" cy="22480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Visible wrinkle-decreasing effect </a:t>
            </a:r>
          </a:p>
        </p:txBody>
      </p:sp>
      <p:pic>
        <p:nvPicPr>
          <p:cNvPr id="14" name="Picture 2">
            <a:extLst>
              <a:ext uri="{FF2B5EF4-FFF2-40B4-BE49-F238E27FC236}">
                <a16:creationId xmlns:a16="http://schemas.microsoft.com/office/drawing/2014/main" id="{4F140D44-7F95-CE36-2FEF-ABB004A8506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rot="5400000">
            <a:off x="6414467" y="2542868"/>
            <a:ext cx="1620000" cy="20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a:extLst>
              <a:ext uri="{FF2B5EF4-FFF2-40B4-BE49-F238E27FC236}">
                <a16:creationId xmlns:a16="http://schemas.microsoft.com/office/drawing/2014/main" id="{8D72CC32-4E7D-36B2-CD91-57D89616138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5400000">
            <a:off x="8742916" y="2542868"/>
            <a:ext cx="1620000" cy="20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6C3E341F-2D2E-10F2-7BEA-C7001E95DAF4}"/>
              </a:ext>
            </a:extLst>
          </p:cNvPr>
          <p:cNvPicPr>
            <a:picLocks noChangeAspect="1"/>
          </p:cNvPicPr>
          <p:nvPr/>
        </p:nvPicPr>
        <p:blipFill>
          <a:blip r:embed="rId4"/>
          <a:srcRect/>
          <a:stretch/>
        </p:blipFill>
        <p:spPr>
          <a:xfrm>
            <a:off x="269268" y="2314483"/>
            <a:ext cx="5181853" cy="2682370"/>
          </a:xfrm>
          <a:prstGeom prst="rect">
            <a:avLst/>
          </a:prstGeom>
        </p:spPr>
      </p:pic>
      <p:sp>
        <p:nvSpPr>
          <p:cNvPr id="17" name="Text Placeholder 6">
            <a:extLst>
              <a:ext uri="{FF2B5EF4-FFF2-40B4-BE49-F238E27FC236}">
                <a16:creationId xmlns:a16="http://schemas.microsoft.com/office/drawing/2014/main" id="{B38BA417-C8DD-B00C-D370-39DA828BC929}"/>
              </a:ext>
            </a:extLst>
          </p:cNvPr>
          <p:cNvSpPr txBox="1">
            <a:spLocks/>
          </p:cNvSpPr>
          <p:nvPr/>
        </p:nvSpPr>
        <p:spPr>
          <a:xfrm>
            <a:off x="6170612" y="4572000"/>
            <a:ext cx="4417303" cy="821892"/>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After 30 days of application the appearance of crow’s feet wrinkles is visibly reduced.</a:t>
            </a:r>
            <a:endParaRPr kumimoji="0" lang="en-US" sz="16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endParaRPr kumimoji="0" lang="en-GB" sz="1600" b="0" i="0" u="none" strike="noStrike" kern="1200" cap="none" spc="0" normalizeH="0" baseline="0" noProof="0">
              <a:ln>
                <a:noFill/>
              </a:ln>
              <a:solidFill>
                <a:prstClr val="black"/>
              </a:solidFill>
              <a:effectLst/>
              <a:uLnTx/>
              <a:uFillTx/>
              <a:latin typeface="DM Sans"/>
              <a:ea typeface="+mn-ea"/>
              <a:cs typeface="+mn-cs"/>
            </a:endParaRPr>
          </a:p>
        </p:txBody>
      </p:sp>
      <p:sp>
        <p:nvSpPr>
          <p:cNvPr id="20" name="Rectangle 19">
            <a:extLst>
              <a:ext uri="{FF2B5EF4-FFF2-40B4-BE49-F238E27FC236}">
                <a16:creationId xmlns:a16="http://schemas.microsoft.com/office/drawing/2014/main" id="{1A08A5B9-D96C-9833-6788-4DCB85FFA2F9}"/>
              </a:ext>
            </a:extLst>
          </p:cNvPr>
          <p:cNvSpPr/>
          <p:nvPr/>
        </p:nvSpPr>
        <p:spPr>
          <a:xfrm>
            <a:off x="7178783" y="2762280"/>
            <a:ext cx="1080684" cy="471113"/>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a:ea typeface="+mn-ea"/>
                <a:cs typeface="+mn-cs"/>
              </a:rPr>
              <a:t>before</a:t>
            </a:r>
          </a:p>
        </p:txBody>
      </p:sp>
      <p:sp>
        <p:nvSpPr>
          <p:cNvPr id="22" name="Rectangle 21">
            <a:extLst>
              <a:ext uri="{FF2B5EF4-FFF2-40B4-BE49-F238E27FC236}">
                <a16:creationId xmlns:a16="http://schemas.microsoft.com/office/drawing/2014/main" id="{E59B3B02-3BCD-A973-B870-DC0C77AFE3A1}"/>
              </a:ext>
            </a:extLst>
          </p:cNvPr>
          <p:cNvSpPr/>
          <p:nvPr/>
        </p:nvSpPr>
        <p:spPr>
          <a:xfrm>
            <a:off x="9507233" y="2762280"/>
            <a:ext cx="1080684" cy="471113"/>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a:ea typeface="+mn-ea"/>
                <a:cs typeface="+mn-cs"/>
              </a:rPr>
              <a:t>1 month</a:t>
            </a:r>
          </a:p>
        </p:txBody>
      </p:sp>
      <p:cxnSp>
        <p:nvCxnSpPr>
          <p:cNvPr id="11" name="Rechte verbindingslijn met pijl 10">
            <a:extLst>
              <a:ext uri="{FF2B5EF4-FFF2-40B4-BE49-F238E27FC236}">
                <a16:creationId xmlns:a16="http://schemas.microsoft.com/office/drawing/2014/main" id="{65F52683-2025-A378-B3F0-4D8A59D8C6E8}"/>
              </a:ext>
            </a:extLst>
          </p:cNvPr>
          <p:cNvCxnSpPr/>
          <p:nvPr/>
        </p:nvCxnSpPr>
        <p:spPr>
          <a:xfrm flipH="1" flipV="1">
            <a:off x="9975605" y="3513602"/>
            <a:ext cx="433633" cy="284132"/>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Rechte verbindingslijn met pijl 11">
            <a:extLst>
              <a:ext uri="{FF2B5EF4-FFF2-40B4-BE49-F238E27FC236}">
                <a16:creationId xmlns:a16="http://schemas.microsoft.com/office/drawing/2014/main" id="{5648383A-4312-2DDF-9D89-D5DFC39D9C0C}"/>
              </a:ext>
            </a:extLst>
          </p:cNvPr>
          <p:cNvCxnSpPr/>
          <p:nvPr/>
        </p:nvCxnSpPr>
        <p:spPr>
          <a:xfrm flipH="1" flipV="1">
            <a:off x="9721081" y="3834113"/>
            <a:ext cx="433633" cy="284132"/>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1361764"/>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5976-0918-F3BB-C1BF-D6626693D16D}"/>
              </a:ext>
            </a:extLst>
          </p:cNvPr>
          <p:cNvSpPr>
            <a:spLocks noGrp="1"/>
          </p:cNvSpPr>
          <p:nvPr>
            <p:ph type="title"/>
          </p:nvPr>
        </p:nvSpPr>
        <p:spPr/>
        <p:txBody>
          <a:bodyPr/>
          <a:lstStyle/>
          <a:p>
            <a:r>
              <a:rPr lang="en-GB"/>
              <a:t>HYA-ACT</a:t>
            </a:r>
            <a:r>
              <a:rPr lang="en-GB" b="0"/>
              <a:t>™</a:t>
            </a:r>
            <a:r>
              <a:rPr lang="en-GB"/>
              <a:t> IN &amp; ON </a:t>
            </a:r>
            <a:endParaRPr lang="en-NL"/>
          </a:p>
        </p:txBody>
      </p:sp>
      <p:sp>
        <p:nvSpPr>
          <p:cNvPr id="3" name="Slide Number Placeholder 2">
            <a:extLst>
              <a:ext uri="{FF2B5EF4-FFF2-40B4-BE49-F238E27FC236}">
                <a16:creationId xmlns:a16="http://schemas.microsoft.com/office/drawing/2014/main" id="{2F009726-C0AB-E055-A250-A2A9B1DD03F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0" name="Picture Placeholder 9" descr="A person with red lipstick smiling&#10;&#10;Description automatically generated">
            <a:extLst>
              <a:ext uri="{FF2B5EF4-FFF2-40B4-BE49-F238E27FC236}">
                <a16:creationId xmlns:a16="http://schemas.microsoft.com/office/drawing/2014/main" id="{469E255A-4127-CC12-E7D3-77BA3DF393DA}"/>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
        <p:nvSpPr>
          <p:cNvPr id="5" name="Text Placeholder 4">
            <a:extLst>
              <a:ext uri="{FF2B5EF4-FFF2-40B4-BE49-F238E27FC236}">
                <a16:creationId xmlns:a16="http://schemas.microsoft.com/office/drawing/2014/main" id="{61BA1B47-1FB0-1DB1-2D68-A3E4EFC2F4CD}"/>
              </a:ext>
            </a:extLst>
          </p:cNvPr>
          <p:cNvSpPr>
            <a:spLocks noGrp="1"/>
          </p:cNvSpPr>
          <p:nvPr>
            <p:ph type="body" idx="11"/>
          </p:nvPr>
        </p:nvSpPr>
        <p:spPr>
          <a:xfrm>
            <a:off x="302399" y="605611"/>
            <a:ext cx="5517632" cy="575739"/>
          </a:xfrm>
        </p:spPr>
        <p:txBody>
          <a:bodyPr/>
          <a:lstStyle/>
          <a:p>
            <a:r>
              <a:rPr lang="en-GB"/>
              <a:t>Wrinkle Filler Serum </a:t>
            </a:r>
          </a:p>
        </p:txBody>
      </p:sp>
      <p:sp>
        <p:nvSpPr>
          <p:cNvPr id="7" name="Text Placeholder 6">
            <a:extLst>
              <a:ext uri="{FF2B5EF4-FFF2-40B4-BE49-F238E27FC236}">
                <a16:creationId xmlns:a16="http://schemas.microsoft.com/office/drawing/2014/main" id="{317A518B-35C2-309B-3462-548CA08F5CEB}"/>
              </a:ext>
            </a:extLst>
          </p:cNvPr>
          <p:cNvSpPr>
            <a:spLocks noGrp="1"/>
          </p:cNvSpPr>
          <p:nvPr>
            <p:ph type="body" sz="quarter" idx="24"/>
          </p:nvPr>
        </p:nvSpPr>
        <p:spPr>
          <a:xfrm>
            <a:off x="302399" y="1174780"/>
            <a:ext cx="5222912" cy="3749408"/>
          </a:xfrm>
        </p:spPr>
        <p:txBody>
          <a:bodyPr/>
          <a:lstStyle/>
          <a:p>
            <a:r>
              <a:rPr lang="en-GB" sz="1600" dirty="0"/>
              <a:t>This lightweight serum contains a balanced mix of </a:t>
            </a:r>
            <a:r>
              <a:rPr lang="en-GB" sz="1600" b="1" dirty="0"/>
              <a:t>HYA-ACT™ M </a:t>
            </a:r>
            <a:r>
              <a:rPr lang="en-GB" sz="1600" dirty="0"/>
              <a:t>(0.5%), </a:t>
            </a:r>
            <a:r>
              <a:rPr lang="en-GB" sz="1600" b="1" dirty="0"/>
              <a:t>HYA-ACT™ S </a:t>
            </a:r>
            <a:r>
              <a:rPr lang="en-GB" sz="1600" dirty="0"/>
              <a:t>(0.5%) and </a:t>
            </a:r>
          </a:p>
          <a:p>
            <a:r>
              <a:rPr lang="en-GB" sz="1600" b="1" dirty="0"/>
              <a:t>HYA-ACT™ XS </a:t>
            </a:r>
            <a:r>
              <a:rPr lang="en-GB" sz="1600" dirty="0"/>
              <a:t>(0.5%) combined with </a:t>
            </a:r>
            <a:r>
              <a:rPr lang="en-GB" sz="1600" b="1" dirty="0"/>
              <a:t>SYN®-HYCAN CB</a:t>
            </a:r>
            <a:r>
              <a:rPr lang="en-GB" sz="1600" dirty="0"/>
              <a:t>, </a:t>
            </a:r>
            <a:r>
              <a:rPr lang="en-US" sz="1600" dirty="0"/>
              <a:t>our unique peptide that together with </a:t>
            </a:r>
            <a:r>
              <a:rPr lang="en-US" sz="1600" b="1" dirty="0"/>
              <a:t>Vitamin B12 </a:t>
            </a:r>
            <a:r>
              <a:rPr lang="en-US" sz="1600" b="1" dirty="0" err="1"/>
              <a:t>cryst</a:t>
            </a:r>
            <a:r>
              <a:rPr lang="en-US" sz="1600" b="1" dirty="0"/>
              <a:t> Food Grade</a:t>
            </a:r>
            <a:r>
              <a:rPr lang="en-US" sz="1600" dirty="0"/>
              <a:t> work to smooth wrinkles and provide more youthful-looking skin from within. </a:t>
            </a:r>
          </a:p>
          <a:p>
            <a:endParaRPr lang="en-US" sz="1600" dirty="0"/>
          </a:p>
          <a:p>
            <a:r>
              <a:rPr lang="en-US" sz="1600" dirty="0"/>
              <a:t>The ultimate beauty boost, HYA-ACT™ IN &amp; ON plumps-tired skin and delivers intense hydration, a strong skin barrier, and a vibrant complexion. </a:t>
            </a:r>
          </a:p>
          <a:p>
            <a:endParaRPr lang="en-US" sz="1600" dirty="0"/>
          </a:p>
          <a:p>
            <a:r>
              <a:rPr lang="en-US" sz="1600" dirty="0"/>
              <a:t>HYA-ACT™ IN &amp; ON melts into the skin on contact imparting a subtle sheen.</a:t>
            </a:r>
          </a:p>
          <a:p>
            <a:endParaRPr lang="en-GB" sz="1600" dirty="0"/>
          </a:p>
          <a:p>
            <a:endParaRPr lang="en-GB" sz="1600" dirty="0"/>
          </a:p>
        </p:txBody>
      </p:sp>
      <p:sp>
        <p:nvSpPr>
          <p:cNvPr id="6" name="TextBox 5">
            <a:extLst>
              <a:ext uri="{FF2B5EF4-FFF2-40B4-BE49-F238E27FC236}">
                <a16:creationId xmlns:a16="http://schemas.microsoft.com/office/drawing/2014/main" id="{20246B1D-9881-10B3-A48B-874130080FF7}"/>
              </a:ext>
            </a:extLst>
          </p:cNvPr>
          <p:cNvSpPr txBox="1"/>
          <p:nvPr/>
        </p:nvSpPr>
        <p:spPr>
          <a:xfrm>
            <a:off x="141515" y="605611"/>
            <a:ext cx="60960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DM Sans" pitchFamily="2" charset="0"/>
                <a:ea typeface="+mn-ea"/>
                <a:cs typeface="+mn-cs"/>
              </a:rPr>
              <a:t> </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096748697"/>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5976-0918-F3BB-C1BF-D6626693D16D}"/>
              </a:ext>
            </a:extLst>
          </p:cNvPr>
          <p:cNvSpPr>
            <a:spLocks noGrp="1"/>
          </p:cNvSpPr>
          <p:nvPr>
            <p:ph type="title"/>
          </p:nvPr>
        </p:nvSpPr>
        <p:spPr/>
        <p:txBody>
          <a:bodyPr/>
          <a:lstStyle/>
          <a:p>
            <a:r>
              <a:rPr lang="en-GB"/>
              <a:t>HYA-ACT</a:t>
            </a:r>
            <a:r>
              <a:rPr lang="en-GB" b="0"/>
              <a:t>™</a:t>
            </a:r>
            <a:r>
              <a:rPr lang="en-GB"/>
              <a:t> IN &amp; ON </a:t>
            </a:r>
            <a:endParaRPr lang="en-NL"/>
          </a:p>
        </p:txBody>
      </p:sp>
      <p:sp>
        <p:nvSpPr>
          <p:cNvPr id="3" name="Slide Number Placeholder 2">
            <a:extLst>
              <a:ext uri="{FF2B5EF4-FFF2-40B4-BE49-F238E27FC236}">
                <a16:creationId xmlns:a16="http://schemas.microsoft.com/office/drawing/2014/main" id="{2F009726-C0AB-E055-A250-A2A9B1DD03F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Placeholder 6" descr="A person smiling with her hand on her chin&#10;&#10;Description automatically generated">
            <a:extLst>
              <a:ext uri="{FF2B5EF4-FFF2-40B4-BE49-F238E27FC236}">
                <a16:creationId xmlns:a16="http://schemas.microsoft.com/office/drawing/2014/main" id="{2B303A2A-00CD-8699-B8FA-B06156FC10DC}"/>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a:xfrm>
            <a:off x="7080250" y="0"/>
            <a:ext cx="5111750" cy="6858000"/>
          </a:xfrm>
        </p:spPr>
      </p:pic>
      <p:sp>
        <p:nvSpPr>
          <p:cNvPr id="5" name="Text Placeholder 4">
            <a:extLst>
              <a:ext uri="{FF2B5EF4-FFF2-40B4-BE49-F238E27FC236}">
                <a16:creationId xmlns:a16="http://schemas.microsoft.com/office/drawing/2014/main" id="{61BA1B47-1FB0-1DB1-2D68-A3E4EFC2F4CD}"/>
              </a:ext>
            </a:extLst>
          </p:cNvPr>
          <p:cNvSpPr>
            <a:spLocks noGrp="1"/>
          </p:cNvSpPr>
          <p:nvPr>
            <p:ph type="body" idx="11"/>
          </p:nvPr>
        </p:nvSpPr>
        <p:spPr>
          <a:xfrm>
            <a:off x="302399" y="605611"/>
            <a:ext cx="5517632" cy="303211"/>
          </a:xfrm>
        </p:spPr>
        <p:txBody>
          <a:bodyPr/>
          <a:lstStyle/>
          <a:p>
            <a:r>
              <a:rPr lang="en-US"/>
              <a:t>Wrinkle Filler Serum</a:t>
            </a:r>
            <a:endParaRPr lang="en-GB"/>
          </a:p>
        </p:txBody>
      </p:sp>
      <p:graphicFrame>
        <p:nvGraphicFramePr>
          <p:cNvPr id="13" name="Table 3">
            <a:extLst>
              <a:ext uri="{FF2B5EF4-FFF2-40B4-BE49-F238E27FC236}">
                <a16:creationId xmlns:a16="http://schemas.microsoft.com/office/drawing/2014/main" id="{763AB826-87BE-AD76-1795-92EEEDC9B583}"/>
              </a:ext>
            </a:extLst>
          </p:cNvPr>
          <p:cNvGraphicFramePr>
            <a:graphicFrameLocks noGrp="1"/>
          </p:cNvGraphicFramePr>
          <p:nvPr>
            <p:extLst>
              <p:ext uri="{D42A27DB-BD31-4B8C-83A1-F6EECF244321}">
                <p14:modId xmlns:p14="http://schemas.microsoft.com/office/powerpoint/2010/main" val="231052775"/>
              </p:ext>
            </p:extLst>
          </p:nvPr>
        </p:nvGraphicFramePr>
        <p:xfrm>
          <a:off x="302397" y="1230694"/>
          <a:ext cx="6469105" cy="3637680"/>
        </p:xfrm>
        <a:graphic>
          <a:graphicData uri="http://schemas.openxmlformats.org/drawingml/2006/table">
            <a:tbl>
              <a:tblPr firstRow="1" bandCol="1">
                <a:tableStyleId>{1FECB4D8-DB02-4DC6-A0A2-4F2EBAE1DC90}</a:tableStyleId>
              </a:tblPr>
              <a:tblGrid>
                <a:gridCol w="592953">
                  <a:extLst>
                    <a:ext uri="{9D8B030D-6E8A-4147-A177-3AD203B41FA5}">
                      <a16:colId xmlns:a16="http://schemas.microsoft.com/office/drawing/2014/main" val="2491224756"/>
                    </a:ext>
                  </a:extLst>
                </a:gridCol>
                <a:gridCol w="2241550">
                  <a:extLst>
                    <a:ext uri="{9D8B030D-6E8A-4147-A177-3AD203B41FA5}">
                      <a16:colId xmlns:a16="http://schemas.microsoft.com/office/drawing/2014/main" val="410724714"/>
                    </a:ext>
                  </a:extLst>
                </a:gridCol>
                <a:gridCol w="3012097">
                  <a:extLst>
                    <a:ext uri="{9D8B030D-6E8A-4147-A177-3AD203B41FA5}">
                      <a16:colId xmlns:a16="http://schemas.microsoft.com/office/drawing/2014/main" val="2543938352"/>
                    </a:ext>
                  </a:extLst>
                </a:gridCol>
                <a:gridCol w="622505">
                  <a:extLst>
                    <a:ext uri="{9D8B030D-6E8A-4147-A177-3AD203B41FA5}">
                      <a16:colId xmlns:a16="http://schemas.microsoft.com/office/drawing/2014/main" val="3218751916"/>
                    </a:ext>
                  </a:extLst>
                </a:gridCol>
              </a:tblGrid>
              <a:tr h="183799">
                <a:tc>
                  <a:txBody>
                    <a:bodyPr/>
                    <a:lstStyle/>
                    <a:p>
                      <a:pPr algn="l" fontAlgn="t">
                        <a:lnSpc>
                          <a:spcPct val="100000"/>
                        </a:lnSpc>
                      </a:pPr>
                      <a:r>
                        <a:rPr lang="en-US" sz="1400" b="1" u="none" strike="noStrike" kern="1200">
                          <a:solidFill>
                            <a:schemeClr val="bg1"/>
                          </a:solidFill>
                          <a:effectLst/>
                          <a:latin typeface="+mn-lt"/>
                          <a:ea typeface="+mn-ea"/>
                          <a:cs typeface="+mn-cs"/>
                        </a:rPr>
                        <a:t>Phase</a:t>
                      </a:r>
                    </a:p>
                  </a:txBody>
                  <a:tcPr marL="36000" marR="36000" marT="36000" marB="36000"/>
                </a:tc>
                <a:tc>
                  <a:txBody>
                    <a:bodyPr/>
                    <a:lstStyle/>
                    <a:p>
                      <a:pPr algn="l" fontAlgn="t">
                        <a:lnSpc>
                          <a:spcPct val="100000"/>
                        </a:lnSpc>
                      </a:pPr>
                      <a:r>
                        <a:rPr lang="de-CH" sz="1400" b="1" u="none" strike="noStrike" kern="1200" err="1">
                          <a:solidFill>
                            <a:schemeClr val="bg1"/>
                          </a:solidFill>
                          <a:effectLst/>
                        </a:rPr>
                        <a:t>Ingredients</a:t>
                      </a:r>
                      <a:endParaRPr lang="en-US" sz="1400" b="1" u="none" strike="noStrike" kern="1200">
                        <a:solidFill>
                          <a:schemeClr val="bg1"/>
                        </a:solidFill>
                        <a:effectLst/>
                        <a:latin typeface="+mn-lt"/>
                        <a:ea typeface="+mn-ea"/>
                        <a:cs typeface="+mn-cs"/>
                      </a:endParaRPr>
                    </a:p>
                  </a:txBody>
                  <a:tcPr marL="36000" marR="36000" marT="36000" marB="36000"/>
                </a:tc>
                <a:tc>
                  <a:txBody>
                    <a:bodyPr/>
                    <a:lstStyle/>
                    <a:p>
                      <a:pPr algn="l" fontAlgn="t">
                        <a:lnSpc>
                          <a:spcPct val="100000"/>
                        </a:lnSpc>
                      </a:pPr>
                      <a:r>
                        <a:rPr lang="en-US" sz="1400" b="1" u="none" strike="noStrike" kern="1200">
                          <a:solidFill>
                            <a:schemeClr val="bg1"/>
                          </a:solidFill>
                          <a:effectLst/>
                        </a:rPr>
                        <a:t>INCI name</a:t>
                      </a:r>
                      <a:endParaRPr lang="en-US" sz="1400" b="1" u="none" strike="noStrike" kern="1200">
                        <a:solidFill>
                          <a:schemeClr val="bg1"/>
                        </a:solidFill>
                        <a:effectLst/>
                        <a:latin typeface="+mn-lt"/>
                        <a:ea typeface="+mn-ea"/>
                        <a:cs typeface="+mn-cs"/>
                      </a:endParaRPr>
                    </a:p>
                  </a:txBody>
                  <a:tcPr marL="36000" marR="36000" marT="36000" marB="36000"/>
                </a:tc>
                <a:tc>
                  <a:txBody>
                    <a:bodyPr/>
                    <a:lstStyle/>
                    <a:p>
                      <a:pPr algn="l" fontAlgn="t">
                        <a:lnSpc>
                          <a:spcPct val="100000"/>
                        </a:lnSpc>
                      </a:pPr>
                      <a:r>
                        <a:rPr lang="de-CH" sz="1400" b="1" u="none" strike="noStrike" kern="1200">
                          <a:solidFill>
                            <a:schemeClr val="bg1"/>
                          </a:solidFill>
                          <a:effectLst/>
                        </a:rPr>
                        <a:t>%</a:t>
                      </a:r>
                      <a:r>
                        <a:rPr lang="de-CH" sz="1400" b="1" u="none" strike="noStrike" kern="1200" err="1">
                          <a:solidFill>
                            <a:schemeClr val="bg1"/>
                          </a:solidFill>
                          <a:effectLst/>
                        </a:rPr>
                        <a:t>w</a:t>
                      </a:r>
                      <a:r>
                        <a:rPr lang="de-CH" sz="1400" b="1" u="none" strike="noStrike" kern="1200">
                          <a:solidFill>
                            <a:schemeClr val="bg1"/>
                          </a:solidFill>
                          <a:effectLst/>
                        </a:rPr>
                        <a:t>/</a:t>
                      </a:r>
                      <a:r>
                        <a:rPr lang="de-CH" sz="1400" b="1" u="none" strike="noStrike" kern="1200" err="1">
                          <a:solidFill>
                            <a:schemeClr val="bg1"/>
                          </a:solidFill>
                          <a:effectLst/>
                        </a:rPr>
                        <a:t>w</a:t>
                      </a:r>
                      <a:endParaRPr lang="en-US" sz="1400" b="1" u="none" strike="noStrike" kern="1200">
                        <a:solidFill>
                          <a:schemeClr val="bg1"/>
                        </a:solidFill>
                        <a:effectLst/>
                        <a:latin typeface="+mn-lt"/>
                        <a:ea typeface="+mn-ea"/>
                        <a:cs typeface="+mn-cs"/>
                      </a:endParaRPr>
                    </a:p>
                  </a:txBody>
                  <a:tcPr marL="36000" marR="36000" marT="36000" marB="36000"/>
                </a:tc>
                <a:extLst>
                  <a:ext uri="{0D108BD9-81ED-4DB2-BD59-A6C34878D82A}">
                    <a16:rowId xmlns:a16="http://schemas.microsoft.com/office/drawing/2014/main" val="4174940396"/>
                  </a:ext>
                </a:extLst>
              </a:tr>
              <a:tr h="164167">
                <a:tc rowSpan="4">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u="none" strike="noStrike" kern="1200">
                          <a:solidFill>
                            <a:schemeClr val="tx1"/>
                          </a:solidFill>
                          <a:effectLst/>
                          <a:latin typeface="+mn-lt"/>
                          <a:ea typeface="+mn-ea"/>
                          <a:cs typeface="+mn-cs"/>
                        </a:rPr>
                        <a:t>A</a:t>
                      </a: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u="none" strike="noStrike" kern="1200">
                          <a:solidFill>
                            <a:schemeClr val="tx1"/>
                          </a:solidFill>
                          <a:effectLst/>
                        </a:rPr>
                        <a:t>Water Dem.</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u="none" strike="noStrike" kern="1200">
                          <a:solidFill>
                            <a:schemeClr val="tx1"/>
                          </a:solidFill>
                          <a:effectLst/>
                        </a:rPr>
                        <a:t>Aqua</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89.275</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3965557154"/>
                  </a:ext>
                </a:extLst>
              </a:tr>
              <a:tr h="164167">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Sodium</a:t>
                      </a:r>
                      <a:r>
                        <a:rPr lang="de-CH" sz="1200" b="0" u="none" strike="noStrike" kern="1200">
                          <a:solidFill>
                            <a:schemeClr val="tx1"/>
                          </a:solidFill>
                          <a:effectLst/>
                        </a:rPr>
                        <a:t> </a:t>
                      </a:r>
                      <a:r>
                        <a:rPr lang="de-CH" sz="1200" b="0" u="none" strike="noStrike" kern="1200" err="1">
                          <a:solidFill>
                            <a:schemeClr val="tx1"/>
                          </a:solidFill>
                          <a:effectLst/>
                        </a:rPr>
                        <a:t>Gluconate</a:t>
                      </a:r>
                      <a:r>
                        <a:rPr lang="de-CH" sz="1200" b="0" u="none" strike="noStrike" kern="1200">
                          <a:solidFill>
                            <a:schemeClr val="tx1"/>
                          </a:solidFill>
                          <a:effectLst/>
                        </a:rPr>
                        <a:t> granular</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Sodium</a:t>
                      </a:r>
                      <a:r>
                        <a:rPr lang="de-CH" sz="1200" b="0" u="none" strike="noStrike" kern="1200">
                          <a:solidFill>
                            <a:schemeClr val="tx1"/>
                          </a:solidFill>
                          <a:effectLst/>
                        </a:rPr>
                        <a:t> </a:t>
                      </a:r>
                      <a:r>
                        <a:rPr lang="de-CH" sz="1200" b="0" u="none" strike="noStrike" kern="1200" err="1">
                          <a:solidFill>
                            <a:schemeClr val="tx1"/>
                          </a:solidFill>
                          <a:effectLst/>
                        </a:rPr>
                        <a:t>Gluconate</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0.200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3490865605"/>
                  </a:ext>
                </a:extLst>
              </a:tr>
              <a:tr h="164167">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Dermosoft</a:t>
                      </a:r>
                      <a:r>
                        <a:rPr lang="de-CH" sz="1200" b="0" u="none" strike="noStrike" kern="1200">
                          <a:solidFill>
                            <a:schemeClr val="tx1"/>
                          </a:solidFill>
                          <a:effectLst/>
                        </a:rPr>
                        <a:t>® </a:t>
                      </a:r>
                      <a:r>
                        <a:rPr lang="de-CH" sz="1200" b="0" u="none" strike="noStrike" kern="1200" err="1">
                          <a:solidFill>
                            <a:schemeClr val="tx1"/>
                          </a:solidFill>
                          <a:effectLst/>
                        </a:rPr>
                        <a:t>Octiol</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Caprylyl</a:t>
                      </a:r>
                      <a:r>
                        <a:rPr lang="de-CH" sz="1200" b="0" u="none" strike="noStrike" kern="1200">
                          <a:solidFill>
                            <a:schemeClr val="tx1"/>
                          </a:solidFill>
                          <a:effectLst/>
                        </a:rPr>
                        <a:t> </a:t>
                      </a:r>
                      <a:r>
                        <a:rPr lang="de-CH" sz="1200" b="0" u="none" strike="noStrike" kern="1200" err="1">
                          <a:solidFill>
                            <a:schemeClr val="tx1"/>
                          </a:solidFill>
                          <a:effectLst/>
                        </a:rPr>
                        <a:t>Glycol</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0.200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4121690741"/>
                  </a:ext>
                </a:extLst>
              </a:tr>
              <a:tr h="164167">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Eumulgin</a:t>
                      </a:r>
                      <a:r>
                        <a:rPr lang="de-CH" sz="1200" b="0" u="none" strike="noStrike" kern="1200">
                          <a:solidFill>
                            <a:schemeClr val="tx1"/>
                          </a:solidFill>
                          <a:effectLst/>
                        </a:rPr>
                        <a:t> CO 60</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PEG-60 </a:t>
                      </a:r>
                      <a:r>
                        <a:rPr lang="de-CH" sz="1200" b="0" u="none" strike="noStrike" kern="1200" err="1">
                          <a:solidFill>
                            <a:schemeClr val="tx1"/>
                          </a:solidFill>
                          <a:effectLst/>
                        </a:rPr>
                        <a:t>Hydrogenated</a:t>
                      </a:r>
                      <a:r>
                        <a:rPr lang="de-CH" sz="1200" b="0" u="none" strike="noStrike" kern="1200">
                          <a:solidFill>
                            <a:schemeClr val="tx1"/>
                          </a:solidFill>
                          <a:effectLst/>
                        </a:rPr>
                        <a:t> Castor </a:t>
                      </a:r>
                      <a:r>
                        <a:rPr lang="de-CH" sz="1200" b="0" u="none" strike="noStrike" kern="1200" err="1">
                          <a:solidFill>
                            <a:schemeClr val="tx1"/>
                          </a:solidFill>
                          <a:effectLst/>
                        </a:rPr>
                        <a:t>Oil</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0.300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1908587380"/>
                  </a:ext>
                </a:extLst>
              </a:tr>
              <a:tr h="164167">
                <a:tc rowSpan="3">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u="none" strike="noStrike" kern="1200">
                          <a:solidFill>
                            <a:schemeClr val="tx1"/>
                          </a:solidFill>
                          <a:effectLst/>
                          <a:latin typeface="+mn-lt"/>
                          <a:ea typeface="+mn-ea"/>
                          <a:cs typeface="+mn-cs"/>
                        </a:rPr>
                        <a:t>B</a:t>
                      </a: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u="none" strike="noStrike" kern="1200">
                          <a:solidFill>
                            <a:schemeClr val="tx1"/>
                          </a:solidFill>
                          <a:effectLst/>
                          <a:latin typeface="+mn-lt"/>
                          <a:ea typeface="+mn-ea"/>
                          <a:cs typeface="+mn-cs"/>
                        </a:rPr>
                        <a:t>Propanediol</a:t>
                      </a: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Propanediol</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3.000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1416914171"/>
                  </a:ext>
                </a:extLst>
              </a:tr>
              <a:tr h="164167">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Cosphaderm</a:t>
                      </a:r>
                      <a:r>
                        <a:rPr lang="de-CH" sz="1200" b="0" u="none" strike="noStrike" kern="1200">
                          <a:solidFill>
                            <a:schemeClr val="tx1"/>
                          </a:solidFill>
                          <a:effectLst/>
                        </a:rPr>
                        <a:t> </a:t>
                      </a:r>
                      <a:r>
                        <a:rPr lang="de-CH" sz="1200" b="0" u="none" strike="noStrike" kern="1200" err="1">
                          <a:solidFill>
                            <a:schemeClr val="tx1"/>
                          </a:solidFill>
                          <a:effectLst/>
                        </a:rPr>
                        <a:t>Pentiol</a:t>
                      </a:r>
                      <a:r>
                        <a:rPr lang="de-CH" sz="1200" b="0" u="none" strike="noStrike" kern="1200">
                          <a:solidFill>
                            <a:schemeClr val="tx1"/>
                          </a:solidFill>
                          <a:effectLst/>
                        </a:rPr>
                        <a:t> </a:t>
                      </a:r>
                      <a:r>
                        <a:rPr lang="de-CH" sz="1200" b="0" u="none" strike="noStrike" kern="1200" err="1">
                          <a:solidFill>
                            <a:schemeClr val="tx1"/>
                          </a:solidFill>
                          <a:effectLst/>
                        </a:rPr>
                        <a:t>natural</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Pentylene</a:t>
                      </a:r>
                      <a:r>
                        <a:rPr lang="de-CH" sz="1200" b="0" u="none" strike="noStrike" kern="1200">
                          <a:solidFill>
                            <a:schemeClr val="tx1"/>
                          </a:solidFill>
                          <a:effectLst/>
                        </a:rPr>
                        <a:t> </a:t>
                      </a:r>
                      <a:r>
                        <a:rPr lang="de-CH" sz="1200" b="0" u="none" strike="noStrike" kern="1200" err="1">
                          <a:solidFill>
                            <a:schemeClr val="tx1"/>
                          </a:solidFill>
                          <a:effectLst/>
                        </a:rPr>
                        <a:t>Glycol</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3.000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1180087514"/>
                  </a:ext>
                </a:extLst>
              </a:tr>
              <a:tr h="517544">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1" u="none" strike="noStrike" kern="1200">
                          <a:solidFill>
                            <a:schemeClr val="tx1"/>
                          </a:solidFill>
                          <a:effectLst/>
                        </a:rPr>
                        <a:t>SYN®-HYCAN CB</a:t>
                      </a: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Glycerin, Aqua, Magnesium Chloride, </a:t>
                      </a:r>
                      <a:r>
                        <a:rPr lang="de-CH" sz="1200" b="0" u="none" strike="noStrike" kern="1200" err="1">
                          <a:solidFill>
                            <a:schemeClr val="tx1"/>
                          </a:solidFill>
                          <a:effectLst/>
                        </a:rPr>
                        <a:t>Tetradecyl</a:t>
                      </a:r>
                      <a:r>
                        <a:rPr lang="de-CH" sz="1200" b="0" u="none" strike="noStrike" kern="1200">
                          <a:solidFill>
                            <a:schemeClr val="tx1"/>
                          </a:solidFill>
                          <a:effectLst/>
                        </a:rPr>
                        <a:t> </a:t>
                      </a:r>
                      <a:r>
                        <a:rPr lang="de-CH" sz="1200" b="0" u="none" strike="noStrike" kern="1200" err="1">
                          <a:solidFill>
                            <a:schemeClr val="tx1"/>
                          </a:solidFill>
                          <a:effectLst/>
                        </a:rPr>
                        <a:t>Aminobutyroylvalylaminobutyric</a:t>
                      </a:r>
                      <a:r>
                        <a:rPr lang="de-CH" sz="1200" b="0" u="none" strike="noStrike" kern="1200">
                          <a:solidFill>
                            <a:schemeClr val="tx1"/>
                          </a:solidFill>
                          <a:effectLst/>
                        </a:rPr>
                        <a:t> Urea Acetate</a:t>
                      </a:r>
                      <a:endParaRPr lang="de-CH"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2.500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363267692"/>
                  </a:ext>
                </a:extLst>
              </a:tr>
              <a:tr h="164167">
                <a:tc rowSpan="3">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u="none" strike="noStrike" kern="1200">
                          <a:solidFill>
                            <a:schemeClr val="tx1"/>
                          </a:solidFill>
                          <a:effectLst/>
                          <a:latin typeface="+mn-lt"/>
                          <a:ea typeface="+mn-ea"/>
                          <a:cs typeface="+mn-cs"/>
                        </a:rPr>
                        <a:t>C</a:t>
                      </a: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1" u="none" strike="noStrike" kern="1200">
                          <a:solidFill>
                            <a:schemeClr val="tx1"/>
                          </a:solidFill>
                          <a:effectLst/>
                        </a:rPr>
                        <a:t>HYA-ACT™ M</a:t>
                      </a: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Sodium</a:t>
                      </a:r>
                      <a:r>
                        <a:rPr lang="de-CH" sz="1200" b="0" u="none" strike="noStrike" kern="1200">
                          <a:solidFill>
                            <a:schemeClr val="tx1"/>
                          </a:solidFill>
                          <a:effectLst/>
                        </a:rPr>
                        <a:t> </a:t>
                      </a:r>
                      <a:r>
                        <a:rPr lang="de-CH" sz="1200" b="0" u="none" strike="noStrike" kern="1200" err="1">
                          <a:solidFill>
                            <a:schemeClr val="tx1"/>
                          </a:solidFill>
                          <a:effectLst/>
                        </a:rPr>
                        <a:t>Hyaluronate</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0.500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26746713"/>
                  </a:ext>
                </a:extLst>
              </a:tr>
              <a:tr h="164167">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1" u="none" strike="noStrike" kern="1200">
                          <a:solidFill>
                            <a:schemeClr val="tx1"/>
                          </a:solidFill>
                          <a:effectLst/>
                        </a:rPr>
                        <a:t>HYA-ACT™ S</a:t>
                      </a: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Sodium</a:t>
                      </a:r>
                      <a:r>
                        <a:rPr lang="de-CH" sz="1200" b="0" u="none" strike="noStrike" kern="1200">
                          <a:solidFill>
                            <a:schemeClr val="tx1"/>
                          </a:solidFill>
                          <a:effectLst/>
                        </a:rPr>
                        <a:t> </a:t>
                      </a:r>
                      <a:r>
                        <a:rPr lang="de-CH" sz="1200" b="0" u="none" strike="noStrike" kern="1200" err="1">
                          <a:solidFill>
                            <a:schemeClr val="tx1"/>
                          </a:solidFill>
                          <a:effectLst/>
                        </a:rPr>
                        <a:t>Hyaluronate</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0.500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2195615139"/>
                  </a:ext>
                </a:extLst>
              </a:tr>
              <a:tr h="164167">
                <a:tc v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1" u="none" strike="noStrike" kern="1200">
                          <a:solidFill>
                            <a:schemeClr val="tx1"/>
                          </a:solidFill>
                          <a:effectLst/>
                        </a:rPr>
                        <a:t>HYA-ACT™ XS</a:t>
                      </a: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Hydrolyzed</a:t>
                      </a:r>
                      <a:r>
                        <a:rPr lang="de-CH" sz="1200" b="0" u="none" strike="noStrike" kern="1200">
                          <a:solidFill>
                            <a:schemeClr val="tx1"/>
                          </a:solidFill>
                          <a:effectLst/>
                        </a:rPr>
                        <a:t> </a:t>
                      </a:r>
                      <a:r>
                        <a:rPr lang="de-CH" sz="1200" b="0" u="none" strike="noStrike" kern="1200" err="1">
                          <a:solidFill>
                            <a:schemeClr val="tx1"/>
                          </a:solidFill>
                          <a:effectLst/>
                        </a:rPr>
                        <a:t>Hyaluronic</a:t>
                      </a:r>
                      <a:r>
                        <a:rPr lang="de-CH" sz="1200" b="0" u="none" strike="noStrike" kern="1200">
                          <a:solidFill>
                            <a:schemeClr val="tx1"/>
                          </a:solidFill>
                          <a:effectLst/>
                        </a:rPr>
                        <a:t> </a:t>
                      </a:r>
                      <a:r>
                        <a:rPr lang="de-CH" sz="1200" b="0" u="none" strike="noStrike" kern="1200" err="1">
                          <a:solidFill>
                            <a:schemeClr val="tx1"/>
                          </a:solidFill>
                          <a:effectLst/>
                        </a:rPr>
                        <a:t>acid</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0.500</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386510505"/>
                  </a:ext>
                </a:extLst>
              </a:tr>
              <a:tr h="16416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u="none" strike="noStrike" kern="1200">
                          <a:solidFill>
                            <a:schemeClr val="tx1"/>
                          </a:solidFill>
                          <a:effectLst/>
                          <a:latin typeface="+mn-lt"/>
                          <a:ea typeface="+mn-ea"/>
                          <a:cs typeface="+mn-cs"/>
                        </a:rPr>
                        <a:t>D</a:t>
                      </a: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u="none" strike="noStrike" kern="1200">
                          <a:solidFill>
                            <a:schemeClr val="tx1"/>
                          </a:solidFill>
                          <a:effectLst/>
                        </a:rPr>
                        <a:t>Vitamin B12 </a:t>
                      </a:r>
                      <a:r>
                        <a:rPr lang="en-US" sz="1200" b="1" u="none" strike="noStrike" kern="1200" err="1">
                          <a:solidFill>
                            <a:schemeClr val="tx1"/>
                          </a:solidFill>
                          <a:effectLst/>
                        </a:rPr>
                        <a:t>cryst</a:t>
                      </a:r>
                      <a:r>
                        <a:rPr lang="en-US" sz="1200" b="1" u="none" strike="noStrike" kern="1200">
                          <a:solidFill>
                            <a:schemeClr val="tx1"/>
                          </a:solidFill>
                          <a:effectLst/>
                        </a:rPr>
                        <a:t> food grade</a:t>
                      </a:r>
                      <a:endParaRPr lang="en-US" sz="1200" b="1"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err="1">
                          <a:solidFill>
                            <a:schemeClr val="tx1"/>
                          </a:solidFill>
                          <a:effectLst/>
                        </a:rPr>
                        <a:t>Cyanocobalamin</a:t>
                      </a:r>
                      <a:endParaRPr lang="en-US" sz="1200" b="0" u="none" strike="noStrike" kern="1200">
                        <a:solidFill>
                          <a:schemeClr val="tx1"/>
                        </a:solidFill>
                        <a:effectLst/>
                        <a:latin typeface="+mn-lt"/>
                        <a:ea typeface="+mn-ea"/>
                        <a:cs typeface="+mn-cs"/>
                      </a:endParaRPr>
                    </a:p>
                  </a:txBody>
                  <a:tcPr marL="36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de-CH" sz="1200" b="0" u="none" strike="noStrike" kern="1200">
                          <a:solidFill>
                            <a:schemeClr val="tx1"/>
                          </a:solidFill>
                          <a:effectLst/>
                        </a:rPr>
                        <a:t>0.005</a:t>
                      </a:r>
                      <a:endParaRPr lang="en-US" sz="1200" b="0" u="none" strike="noStrike" kern="1200">
                        <a:solidFill>
                          <a:schemeClr val="tx1"/>
                        </a:solidFill>
                        <a:effectLst/>
                        <a:latin typeface="+mn-lt"/>
                        <a:ea typeface="+mn-ea"/>
                        <a:cs typeface="+mn-cs"/>
                      </a:endParaRPr>
                    </a:p>
                  </a:txBody>
                  <a:tcPr marL="36000" marR="36000" marT="36000" marB="36000"/>
                </a:tc>
                <a:extLst>
                  <a:ext uri="{0D108BD9-81ED-4DB2-BD59-A6C34878D82A}">
                    <a16:rowId xmlns:a16="http://schemas.microsoft.com/office/drawing/2014/main" val="1692199454"/>
                  </a:ext>
                </a:extLst>
              </a:tr>
            </a:tbl>
          </a:graphicData>
        </a:graphic>
      </p:graphicFrame>
      <p:sp>
        <p:nvSpPr>
          <p:cNvPr id="8" name="TextBox 7">
            <a:extLst>
              <a:ext uri="{FF2B5EF4-FFF2-40B4-BE49-F238E27FC236}">
                <a16:creationId xmlns:a16="http://schemas.microsoft.com/office/drawing/2014/main" id="{F6897115-5917-968D-7183-88D23D32CB10}"/>
              </a:ext>
            </a:extLst>
          </p:cNvPr>
          <p:cNvSpPr txBox="1"/>
          <p:nvPr/>
        </p:nvSpPr>
        <p:spPr>
          <a:xfrm>
            <a:off x="302397" y="4967092"/>
            <a:ext cx="6871504"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623570" algn="l"/>
              </a:tabLst>
              <a:defRPr/>
            </a:pPr>
            <a:r>
              <a:rPr kumimoji="0" lang="en-GB" sz="1000" b="1" i="0" u="none" strike="noStrike" kern="100" cap="none" spc="0" normalizeH="0" baseline="0" noProof="0">
                <a:ln>
                  <a:noFill/>
                </a:ln>
                <a:solidFill>
                  <a:srgbClr val="000000"/>
                </a:solidFill>
                <a:effectLst/>
                <a:uLnTx/>
                <a:uFillTx/>
                <a:latin typeface="DM Sans" pitchFamily="2" charset="0"/>
                <a:ea typeface="DM Sans" pitchFamily="2" charset="0"/>
                <a:cs typeface="Times New Roman" panose="02020603050405020304" pitchFamily="18" charset="0"/>
              </a:rPr>
              <a:t>SK-E-101690-14</a:t>
            </a:r>
          </a:p>
        </p:txBody>
      </p:sp>
      <p:sp>
        <p:nvSpPr>
          <p:cNvPr id="9" name="Text Placeholder 4">
            <a:extLst>
              <a:ext uri="{FF2B5EF4-FFF2-40B4-BE49-F238E27FC236}">
                <a16:creationId xmlns:a16="http://schemas.microsoft.com/office/drawing/2014/main" id="{5F958253-641D-32AF-3BC7-83A9DD274549}"/>
              </a:ext>
            </a:extLst>
          </p:cNvPr>
          <p:cNvSpPr txBox="1">
            <a:spLocks/>
          </p:cNvSpPr>
          <p:nvPr/>
        </p:nvSpPr>
        <p:spPr>
          <a:xfrm>
            <a:off x="302400" y="785340"/>
            <a:ext cx="11587200" cy="40038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99,2% Natural Origin*   </a:t>
            </a:r>
          </a:p>
        </p:txBody>
      </p:sp>
      <p:sp>
        <p:nvSpPr>
          <p:cNvPr id="4" name="TextBox 3">
            <a:extLst>
              <a:ext uri="{FF2B5EF4-FFF2-40B4-BE49-F238E27FC236}">
                <a16:creationId xmlns:a16="http://schemas.microsoft.com/office/drawing/2014/main" id="{96F4AADB-B5F5-B976-615A-8C1E915BF178}"/>
              </a:ext>
            </a:extLst>
          </p:cNvPr>
          <p:cNvSpPr txBox="1"/>
          <p:nvPr/>
        </p:nvSpPr>
        <p:spPr>
          <a:xfrm>
            <a:off x="279925" y="5190246"/>
            <a:ext cx="3590488"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pitchFamily="2" charset="0"/>
                <a:ea typeface="+mn-ea"/>
                <a:cs typeface="+mn-cs"/>
              </a:rPr>
              <a:t>Procedure: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1. Prepare Phase A under stirring until homogeneous.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2. Prepare Phase B and add it into Phase A under stirring.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3. Add ingredients of Phase C one by one into Phase A+B under stirring until homogeneous.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4. Prepare Phase D and add it into the formulation.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5. Adjust pH to 5.5 with Phase E if necessary. 	</a:t>
            </a:r>
          </a:p>
        </p:txBody>
      </p:sp>
      <p:sp>
        <p:nvSpPr>
          <p:cNvPr id="6" name="TextBox 5">
            <a:extLst>
              <a:ext uri="{FF2B5EF4-FFF2-40B4-BE49-F238E27FC236}">
                <a16:creationId xmlns:a16="http://schemas.microsoft.com/office/drawing/2014/main" id="{A41D7FA7-43EA-3767-D880-6CC000C1C3F5}"/>
              </a:ext>
            </a:extLst>
          </p:cNvPr>
          <p:cNvSpPr txBox="1"/>
          <p:nvPr/>
        </p:nvSpPr>
        <p:spPr>
          <a:xfrm>
            <a:off x="3870413" y="5190246"/>
            <a:ext cx="3209837"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DM Sans" pitchFamily="2" charset="0"/>
                <a:ea typeface="+mn-ea"/>
                <a:cs typeface="+mn-cs"/>
              </a:rPr>
              <a:t>Technical Data: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pH: 	5.5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pitchFamily="2" charset="0"/>
                <a:ea typeface="+mn-ea"/>
                <a:cs typeface="+mn-cs"/>
              </a:rPr>
              <a:t>Viscosity (spindle RV-3/10 rpm): 1800 </a:t>
            </a:r>
            <a:r>
              <a:rPr kumimoji="0" lang="en-US" sz="1000" b="0" i="0" u="none" strike="noStrike" kern="1200" cap="none" spc="0" normalizeH="0" baseline="0" noProof="0" err="1">
                <a:ln>
                  <a:noFill/>
                </a:ln>
                <a:solidFill>
                  <a:srgbClr val="000000"/>
                </a:solidFill>
                <a:effectLst/>
                <a:uLnTx/>
                <a:uFillTx/>
                <a:latin typeface="DM Sans" pitchFamily="2" charset="0"/>
                <a:ea typeface="+mn-ea"/>
                <a:cs typeface="+mn-cs"/>
              </a:rPr>
              <a:t>mPa.s</a:t>
            </a:r>
            <a:endParaRPr kumimoji="0" lang="en-US" sz="1000" b="0" i="0" u="none" strike="noStrike" kern="1200" cap="none" spc="0" normalizeH="0" baseline="0" noProof="0">
              <a:ln>
                <a:noFill/>
              </a:ln>
              <a:solidFill>
                <a:srgbClr val="000000"/>
              </a:solidFill>
              <a:effectLst/>
              <a:uLnTx/>
              <a:uFillTx/>
              <a:latin typeface="DM Sans" pitchFamily="2" charset="0"/>
              <a:ea typeface="+mn-ea"/>
              <a:cs typeface="+mn-cs"/>
            </a:endParaRPr>
          </a:p>
        </p:txBody>
      </p:sp>
      <p:sp>
        <p:nvSpPr>
          <p:cNvPr id="10" name="TextBox 9">
            <a:extLst>
              <a:ext uri="{FF2B5EF4-FFF2-40B4-BE49-F238E27FC236}">
                <a16:creationId xmlns:a16="http://schemas.microsoft.com/office/drawing/2014/main" id="{64BBEFF0-9190-8653-9E9D-747D6718D2E8}"/>
              </a:ext>
            </a:extLst>
          </p:cNvPr>
          <p:cNvSpPr txBox="1"/>
          <p:nvPr/>
        </p:nvSpPr>
        <p:spPr>
          <a:xfrm>
            <a:off x="620302" y="6429063"/>
            <a:ext cx="6459948" cy="36933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US" sz="800" b="0" i="0" u="none" strike="noStrike" kern="100" cap="none" spc="0" normalizeH="0" baseline="0" noProof="0">
                <a:ln>
                  <a:noFill/>
                </a:ln>
                <a:solidFill>
                  <a:srgbClr val="000000"/>
                </a:solidFill>
                <a:effectLst/>
                <a:uLnTx/>
                <a:uFillTx/>
                <a:latin typeface="DM Sans"/>
                <a:ea typeface="DM Sans" pitchFamily="2" charset="0"/>
                <a:cs typeface="Times New Roman" panose="02020603050405020304" pitchFamily="18" charset="0"/>
              </a:rPr>
              <a:t>The formulation fulfils the 3 months stability at 4°C, 40°C, 50°C, room temperature and daylight.</a:t>
            </a:r>
            <a:endParaRPr kumimoji="0" lang="en-GB" sz="800" b="0" i="0" u="none" strike="noStrike" kern="100" cap="none" spc="0" normalizeH="0" baseline="0" noProof="0">
              <a:ln>
                <a:noFill/>
              </a:ln>
              <a:solidFill>
                <a:srgbClr val="000000"/>
              </a:solidFill>
              <a:effectLst/>
              <a:uLnTx/>
              <a:uFillTx/>
              <a:latin typeface="DM Sans"/>
              <a:ea typeface="DM Sans"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US" sz="800" b="0" i="0" u="none" strike="noStrike" kern="100" cap="none" spc="0" normalizeH="0" baseline="0" noProof="0">
                <a:ln>
                  <a:noFill/>
                </a:ln>
                <a:solidFill>
                  <a:srgbClr val="000000"/>
                </a:solidFill>
                <a:effectLst/>
                <a:uLnTx/>
                <a:uFillTx/>
                <a:latin typeface="DM Sans"/>
                <a:ea typeface="+mn-lt"/>
                <a:cs typeface="+mn-lt"/>
              </a:rPr>
              <a:t>*Natural origin content calculated according to ISO 16128 by including formulation water</a:t>
            </a:r>
            <a:endParaRPr kumimoji="0" lang="en-GB" sz="800" b="0"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623570" algn="l"/>
              </a:tabLst>
              <a:defRPr/>
            </a:pPr>
            <a:r>
              <a:rPr kumimoji="0" lang="en-GB" sz="800" b="0" i="0" u="none" strike="noStrike" kern="100" cap="none" spc="0" normalizeH="0" baseline="0" noProof="0">
                <a:ln>
                  <a:noFill/>
                </a:ln>
                <a:solidFill>
                  <a:srgbClr val="000000"/>
                </a:solidFill>
                <a:effectLst/>
                <a:uLnTx/>
                <a:uFillTx/>
                <a:latin typeface="DM Sans"/>
                <a:ea typeface="DM Sans" pitchFamily="2" charset="0"/>
                <a:cs typeface="Times New Roman"/>
              </a:rPr>
              <a:t>See disclaimer Guide Formulations</a:t>
            </a:r>
            <a:endParaRPr kumimoji="0" lang="en-CH" sz="800" b="0" i="0" u="none" strike="noStrike" kern="100" cap="none" spc="0" normalizeH="0" baseline="0" noProof="0">
              <a:ln>
                <a:noFill/>
              </a:ln>
              <a:solidFill>
                <a:prstClr val="black"/>
              </a:solidFill>
              <a:effectLst/>
              <a:uLnTx/>
              <a:uFillTx/>
              <a:latin typeface="DM Sans"/>
              <a:ea typeface="DM Sans" pitchFamily="2" charset="0"/>
              <a:cs typeface="Times New Roman"/>
            </a:endParaRPr>
          </a:p>
        </p:txBody>
      </p:sp>
    </p:spTree>
    <p:extLst>
      <p:ext uri="{BB962C8B-B14F-4D97-AF65-F5344CB8AC3E}">
        <p14:creationId xmlns:p14="http://schemas.microsoft.com/office/powerpoint/2010/main" val="1360612589"/>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6817-CD79-D340-9945-400D34758E93}"/>
              </a:ext>
            </a:extLst>
          </p:cNvPr>
          <p:cNvSpPr>
            <a:spLocks noGrp="1"/>
          </p:cNvSpPr>
          <p:nvPr>
            <p:ph type="title"/>
          </p:nvPr>
        </p:nvSpPr>
        <p:spPr/>
        <p:txBody>
          <a:bodyPr/>
          <a:lstStyle/>
          <a:p>
            <a:r>
              <a:rPr lang="en-GB"/>
              <a:t>HYA-ACT</a:t>
            </a:r>
            <a:r>
              <a:rPr lang="en-GB" b="0"/>
              <a:t>™</a:t>
            </a:r>
            <a:r>
              <a:rPr lang="en-GB"/>
              <a:t> IN &amp; ON </a:t>
            </a:r>
            <a:br>
              <a:rPr lang="en-GB"/>
            </a:br>
            <a:r>
              <a:rPr lang="en-GB"/>
              <a:t>Wrinkle Filler Serum</a:t>
            </a:r>
            <a:br>
              <a:rPr lang="en-GB"/>
            </a:br>
            <a:endParaRPr lang="en-NL"/>
          </a:p>
        </p:txBody>
      </p:sp>
      <p:sp>
        <p:nvSpPr>
          <p:cNvPr id="3" name="Slide Number Placeholder 2">
            <a:extLst>
              <a:ext uri="{FF2B5EF4-FFF2-40B4-BE49-F238E27FC236}">
                <a16:creationId xmlns:a16="http://schemas.microsoft.com/office/drawing/2014/main" id="{96DC3C23-CD4D-4708-EEEF-AE9A4112955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5FE5BC16-3BCF-D508-3F0C-11F86EEF0B3E}"/>
              </a:ext>
            </a:extLst>
          </p:cNvPr>
          <p:cNvSpPr>
            <a:spLocks noGrp="1"/>
          </p:cNvSpPr>
          <p:nvPr>
            <p:ph type="body" idx="11"/>
          </p:nvPr>
        </p:nvSpPr>
        <p:spPr>
          <a:xfrm>
            <a:off x="302400" y="1030157"/>
            <a:ext cx="11587200" cy="288767"/>
          </a:xfrm>
        </p:spPr>
        <p:txBody>
          <a:bodyPr/>
          <a:lstStyle/>
          <a:p>
            <a:r>
              <a:rPr lang="en-GB"/>
              <a:t>Efficacy with an ideal sensory profile</a:t>
            </a:r>
          </a:p>
        </p:txBody>
      </p:sp>
      <p:sp>
        <p:nvSpPr>
          <p:cNvPr id="7" name="Text Placeholder 6">
            <a:extLst>
              <a:ext uri="{FF2B5EF4-FFF2-40B4-BE49-F238E27FC236}">
                <a16:creationId xmlns:a16="http://schemas.microsoft.com/office/drawing/2014/main" id="{3B333010-BCF5-2B85-E505-BC929E126DCB}"/>
              </a:ext>
            </a:extLst>
          </p:cNvPr>
          <p:cNvSpPr>
            <a:spLocks noGrp="1"/>
          </p:cNvSpPr>
          <p:nvPr>
            <p:ph type="body" sz="quarter" idx="23"/>
          </p:nvPr>
        </p:nvSpPr>
        <p:spPr>
          <a:xfrm>
            <a:off x="302399" y="6093396"/>
            <a:ext cx="7729493" cy="121144"/>
          </a:xfrm>
        </p:spPr>
        <p:txBody>
          <a:bodyPr/>
          <a:lstStyle/>
          <a:p>
            <a:r>
              <a:rPr lang="en-GB"/>
              <a:t>Benchmark for the texture: https://</a:t>
            </a:r>
            <a:r>
              <a:rPr lang="en-GB" err="1"/>
              <a:t>www.loreal-paris.co.uk</a:t>
            </a:r>
            <a:r>
              <a:rPr lang="en-GB"/>
              <a:t>/</a:t>
            </a:r>
            <a:r>
              <a:rPr lang="en-GB" err="1"/>
              <a:t>revitalift</a:t>
            </a:r>
            <a:r>
              <a:rPr lang="en-GB"/>
              <a:t>/filler-renew/hyaluronic-acid-anti-wrinkle-serum</a:t>
            </a:r>
          </a:p>
          <a:p>
            <a:endParaRPr lang="en-NL"/>
          </a:p>
        </p:txBody>
      </p:sp>
      <p:graphicFrame>
        <p:nvGraphicFramePr>
          <p:cNvPr id="10" name="Table 10">
            <a:extLst>
              <a:ext uri="{FF2B5EF4-FFF2-40B4-BE49-F238E27FC236}">
                <a16:creationId xmlns:a16="http://schemas.microsoft.com/office/drawing/2014/main" id="{511D884B-37F8-256E-9EA0-610CFE374160}"/>
              </a:ext>
            </a:extLst>
          </p:cNvPr>
          <p:cNvGraphicFramePr>
            <a:graphicFrameLocks noGrp="1"/>
          </p:cNvGraphicFramePr>
          <p:nvPr/>
        </p:nvGraphicFramePr>
        <p:xfrm>
          <a:off x="590204" y="1796584"/>
          <a:ext cx="7441688" cy="3672000"/>
        </p:xfrm>
        <a:graphic>
          <a:graphicData uri="http://schemas.openxmlformats.org/drawingml/2006/table">
            <a:tbl>
              <a:tblPr firstRow="1" bandRow="1">
                <a:tableStyleId>{B301B821-A1FF-4177-AEE7-76D212191A09}</a:tableStyleId>
              </a:tblPr>
              <a:tblGrid>
                <a:gridCol w="1951904">
                  <a:extLst>
                    <a:ext uri="{9D8B030D-6E8A-4147-A177-3AD203B41FA5}">
                      <a16:colId xmlns:a16="http://schemas.microsoft.com/office/drawing/2014/main" val="974035939"/>
                    </a:ext>
                  </a:extLst>
                </a:gridCol>
                <a:gridCol w="686223">
                  <a:extLst>
                    <a:ext uri="{9D8B030D-6E8A-4147-A177-3AD203B41FA5}">
                      <a16:colId xmlns:a16="http://schemas.microsoft.com/office/drawing/2014/main" val="3991276647"/>
                    </a:ext>
                  </a:extLst>
                </a:gridCol>
                <a:gridCol w="686223">
                  <a:extLst>
                    <a:ext uri="{9D8B030D-6E8A-4147-A177-3AD203B41FA5}">
                      <a16:colId xmlns:a16="http://schemas.microsoft.com/office/drawing/2014/main" val="4110725201"/>
                    </a:ext>
                  </a:extLst>
                </a:gridCol>
                <a:gridCol w="686223">
                  <a:extLst>
                    <a:ext uri="{9D8B030D-6E8A-4147-A177-3AD203B41FA5}">
                      <a16:colId xmlns:a16="http://schemas.microsoft.com/office/drawing/2014/main" val="1815893814"/>
                    </a:ext>
                  </a:extLst>
                </a:gridCol>
                <a:gridCol w="686223">
                  <a:extLst>
                    <a:ext uri="{9D8B030D-6E8A-4147-A177-3AD203B41FA5}">
                      <a16:colId xmlns:a16="http://schemas.microsoft.com/office/drawing/2014/main" val="1726434687"/>
                    </a:ext>
                  </a:extLst>
                </a:gridCol>
                <a:gridCol w="686223">
                  <a:extLst>
                    <a:ext uri="{9D8B030D-6E8A-4147-A177-3AD203B41FA5}">
                      <a16:colId xmlns:a16="http://schemas.microsoft.com/office/drawing/2014/main" val="974544216"/>
                    </a:ext>
                  </a:extLst>
                </a:gridCol>
                <a:gridCol w="686223">
                  <a:extLst>
                    <a:ext uri="{9D8B030D-6E8A-4147-A177-3AD203B41FA5}">
                      <a16:colId xmlns:a16="http://schemas.microsoft.com/office/drawing/2014/main" val="2970392408"/>
                    </a:ext>
                  </a:extLst>
                </a:gridCol>
                <a:gridCol w="686223">
                  <a:extLst>
                    <a:ext uri="{9D8B030D-6E8A-4147-A177-3AD203B41FA5}">
                      <a16:colId xmlns:a16="http://schemas.microsoft.com/office/drawing/2014/main" val="1090261657"/>
                    </a:ext>
                  </a:extLst>
                </a:gridCol>
                <a:gridCol w="686223">
                  <a:extLst>
                    <a:ext uri="{9D8B030D-6E8A-4147-A177-3AD203B41FA5}">
                      <a16:colId xmlns:a16="http://schemas.microsoft.com/office/drawing/2014/main" val="1460202107"/>
                    </a:ext>
                  </a:extLst>
                </a:gridCol>
              </a:tblGrid>
              <a:tr h="612000">
                <a:tc>
                  <a:txBody>
                    <a:bodyPr/>
                    <a:lstStyle/>
                    <a:p>
                      <a:pPr algn="ctr"/>
                      <a:endParaRPr lang="en-GB" sz="1800" b="0">
                        <a:solidFill>
                          <a:schemeClr val="bg1"/>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chemeClr val="bg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chemeClr val="bg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rgbClr val="0070BA"/>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chemeClr val="bg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chemeClr val="bg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rgbClr val="0070BA"/>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rgbClr val="0070BA"/>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2400" b="0" i="0">
                        <a:solidFill>
                          <a:srgbClr val="0070BA"/>
                        </a:solidFill>
                        <a:latin typeface="Fira Sans Medium"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145460"/>
                  </a:ext>
                </a:extLst>
              </a:tr>
              <a:tr h="612000">
                <a:tc>
                  <a:txBody>
                    <a:bodyPr/>
                    <a:lstStyle/>
                    <a:p>
                      <a:pPr algn="ctr"/>
                      <a:endParaRPr lang="en-GB" sz="1800" b="0">
                        <a:solidFill>
                          <a:schemeClr val="bg1"/>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accent1"/>
                        </a:solidFill>
                        <a:latin typeface="Fira Sans" panose="020B05030500000200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82087568"/>
                  </a:ext>
                </a:extLst>
              </a:tr>
              <a:tr h="61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800" b="1" i="0">
                        <a:solidFill>
                          <a:srgbClr val="45AC34"/>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8441603"/>
                  </a:ext>
                </a:extLst>
              </a:tr>
              <a:tr h="61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800" b="1" i="0">
                        <a:solidFill>
                          <a:srgbClr val="45AC34"/>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endParaRPr lang="en-GB" sz="2400" b="0" i="0" kern="1200">
                        <a:solidFill>
                          <a:schemeClr val="accent1"/>
                        </a:solidFill>
                        <a:latin typeface="Fira Sans Medium" panose="020B0503050000020004" pitchFamily="34" charset="0"/>
                        <a:ea typeface="+mn-ea"/>
                        <a:cs typeface="+mn-cs"/>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0" i="0">
                        <a:solidFill>
                          <a:schemeClr val="accent1"/>
                        </a:solidFill>
                        <a:latin typeface="Fira Sans Medium"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80093938"/>
                  </a:ext>
                </a:extLst>
              </a:tr>
              <a:tr h="61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800" b="1" i="0">
                        <a:solidFill>
                          <a:srgbClr val="45AC34"/>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rgbClr val="45AC34"/>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36353273"/>
                  </a:ext>
                </a:extLst>
              </a:tr>
              <a:tr h="612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800" b="0">
                        <a:solidFill>
                          <a:srgbClr val="0070BA"/>
                        </a:solidFill>
                        <a:latin typeface="Fira Sans" panose="020B05030500000200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0" i="0">
                        <a:solidFill>
                          <a:schemeClr val="accent1"/>
                        </a:solidFill>
                        <a:latin typeface="Fira Sans Medium" panose="020B05030500000200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01527745"/>
                  </a:ext>
                </a:extLst>
              </a:tr>
            </a:tbl>
          </a:graphicData>
        </a:graphic>
      </p:graphicFrame>
      <p:grpSp>
        <p:nvGrpSpPr>
          <p:cNvPr id="12" name="Group 11">
            <a:extLst>
              <a:ext uri="{FF2B5EF4-FFF2-40B4-BE49-F238E27FC236}">
                <a16:creationId xmlns:a16="http://schemas.microsoft.com/office/drawing/2014/main" id="{B0595723-B165-E031-EE40-E92C16DC2EDB}"/>
              </a:ext>
            </a:extLst>
          </p:cNvPr>
          <p:cNvGrpSpPr>
            <a:grpSpLocks noChangeAspect="1"/>
          </p:cNvGrpSpPr>
          <p:nvPr/>
        </p:nvGrpSpPr>
        <p:grpSpPr>
          <a:xfrm>
            <a:off x="257665" y="3481806"/>
            <a:ext cx="1866861" cy="1188000"/>
            <a:chOff x="420000" y="2221855"/>
            <a:chExt cx="1980000" cy="1260000"/>
          </a:xfrm>
        </p:grpSpPr>
        <p:sp>
          <p:nvSpPr>
            <p:cNvPr id="13" name="Rectangle 12">
              <a:extLst>
                <a:ext uri="{FF2B5EF4-FFF2-40B4-BE49-F238E27FC236}">
                  <a16:creationId xmlns:a16="http://schemas.microsoft.com/office/drawing/2014/main" id="{D63A2383-2EE4-A1BF-0E98-F1F1D1AE6EDE}"/>
                </a:ext>
              </a:extLst>
            </p:cNvPr>
            <p:cNvSpPr/>
            <p:nvPr/>
          </p:nvSpPr>
          <p:spPr>
            <a:xfrm>
              <a:off x="420000" y="2221855"/>
              <a:ext cx="1980000" cy="12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14" name="Picture 13">
              <a:extLst>
                <a:ext uri="{FF2B5EF4-FFF2-40B4-BE49-F238E27FC236}">
                  <a16:creationId xmlns:a16="http://schemas.microsoft.com/office/drawing/2014/main" id="{B8D81F0C-69B4-C30B-ADAA-7E2854192C9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08302" y="2263140"/>
              <a:ext cx="1803396" cy="1079500"/>
            </a:xfrm>
            <a:prstGeom prst="rect">
              <a:avLst/>
            </a:prstGeom>
          </p:spPr>
        </p:pic>
      </p:grpSp>
      <p:sp>
        <p:nvSpPr>
          <p:cNvPr id="15" name="Rectangle 14">
            <a:extLst>
              <a:ext uri="{FF2B5EF4-FFF2-40B4-BE49-F238E27FC236}">
                <a16:creationId xmlns:a16="http://schemas.microsoft.com/office/drawing/2014/main" id="{F768E4CA-097F-5218-838A-0BF40A25C680}"/>
              </a:ext>
            </a:extLst>
          </p:cNvPr>
          <p:cNvSpPr/>
          <p:nvPr/>
        </p:nvSpPr>
        <p:spPr>
          <a:xfrm>
            <a:off x="738541" y="4552222"/>
            <a:ext cx="905108" cy="159462"/>
          </a:xfrm>
          <a:prstGeom prst="rect">
            <a:avLst/>
          </a:prstGeom>
          <a:solidFill>
            <a:srgbClr val="89C7E8"/>
          </a:solidFill>
          <a:ln w="12700">
            <a:solidFill>
              <a:schemeClr val="bg1"/>
            </a:solidFill>
          </a:ln>
          <a:effectLst/>
        </p:spPr>
        <p:txBody>
          <a:bodyPr wrap="square" lIns="0" tIns="18000" rIns="0" bIns="18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SK E 101690 17</a:t>
            </a:r>
          </a:p>
        </p:txBody>
      </p:sp>
      <p:grpSp>
        <p:nvGrpSpPr>
          <p:cNvPr id="16" name="Group 15">
            <a:extLst>
              <a:ext uri="{FF2B5EF4-FFF2-40B4-BE49-F238E27FC236}">
                <a16:creationId xmlns:a16="http://schemas.microsoft.com/office/drawing/2014/main" id="{27FB7C20-6D58-FF99-2C3A-71955E5F59AF}"/>
              </a:ext>
            </a:extLst>
          </p:cNvPr>
          <p:cNvGrpSpPr>
            <a:grpSpLocks noChangeAspect="1"/>
          </p:cNvGrpSpPr>
          <p:nvPr/>
        </p:nvGrpSpPr>
        <p:grpSpPr>
          <a:xfrm>
            <a:off x="257668" y="4740978"/>
            <a:ext cx="1866858" cy="1188000"/>
            <a:chOff x="420000" y="4580541"/>
            <a:chExt cx="1980000" cy="1260000"/>
          </a:xfrm>
        </p:grpSpPr>
        <p:sp>
          <p:nvSpPr>
            <p:cNvPr id="17" name="Rectangle 16">
              <a:extLst>
                <a:ext uri="{FF2B5EF4-FFF2-40B4-BE49-F238E27FC236}">
                  <a16:creationId xmlns:a16="http://schemas.microsoft.com/office/drawing/2014/main" id="{76269B8B-65A2-72CD-2430-3936649F3020}"/>
                </a:ext>
              </a:extLst>
            </p:cNvPr>
            <p:cNvSpPr/>
            <p:nvPr/>
          </p:nvSpPr>
          <p:spPr>
            <a:xfrm>
              <a:off x="420000" y="4580541"/>
              <a:ext cx="1980000" cy="12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558BE6FB-6E5F-1860-CD6A-6D0B94FEDD7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08300" y="4621826"/>
              <a:ext cx="1803399" cy="1079500"/>
            </a:xfrm>
            <a:prstGeom prst="rect">
              <a:avLst/>
            </a:prstGeom>
          </p:spPr>
        </p:pic>
      </p:grpSp>
      <p:grpSp>
        <p:nvGrpSpPr>
          <p:cNvPr id="19" name="Group 18">
            <a:extLst>
              <a:ext uri="{FF2B5EF4-FFF2-40B4-BE49-F238E27FC236}">
                <a16:creationId xmlns:a16="http://schemas.microsoft.com/office/drawing/2014/main" id="{06FC829C-FB21-7CA9-FC31-A0267E2AE514}"/>
              </a:ext>
            </a:extLst>
          </p:cNvPr>
          <p:cNvGrpSpPr>
            <a:grpSpLocks noChangeAspect="1"/>
          </p:cNvGrpSpPr>
          <p:nvPr/>
        </p:nvGrpSpPr>
        <p:grpSpPr>
          <a:xfrm>
            <a:off x="257665" y="2155281"/>
            <a:ext cx="1866858" cy="1188000"/>
            <a:chOff x="420000" y="3456914"/>
            <a:chExt cx="1980000" cy="1260000"/>
          </a:xfrm>
        </p:grpSpPr>
        <p:sp>
          <p:nvSpPr>
            <p:cNvPr id="20" name="Rectangle 19">
              <a:extLst>
                <a:ext uri="{FF2B5EF4-FFF2-40B4-BE49-F238E27FC236}">
                  <a16:creationId xmlns:a16="http://schemas.microsoft.com/office/drawing/2014/main" id="{DCF0D070-0CF4-620B-0B85-229D6D4E0C4A}"/>
                </a:ext>
              </a:extLst>
            </p:cNvPr>
            <p:cNvSpPr/>
            <p:nvPr/>
          </p:nvSpPr>
          <p:spPr>
            <a:xfrm>
              <a:off x="420000" y="3456914"/>
              <a:ext cx="1980000" cy="12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21" name="Picture 20">
              <a:extLst>
                <a:ext uri="{FF2B5EF4-FFF2-40B4-BE49-F238E27FC236}">
                  <a16:creationId xmlns:a16="http://schemas.microsoft.com/office/drawing/2014/main" id="{6F43150B-6AF4-DE0F-7E5E-86E466348C5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8300" y="3498199"/>
              <a:ext cx="1803399" cy="1079500"/>
            </a:xfrm>
            <a:prstGeom prst="rect">
              <a:avLst/>
            </a:prstGeom>
          </p:spPr>
        </p:pic>
      </p:grpSp>
      <p:sp>
        <p:nvSpPr>
          <p:cNvPr id="22" name="Rectangle 21">
            <a:extLst>
              <a:ext uri="{FF2B5EF4-FFF2-40B4-BE49-F238E27FC236}">
                <a16:creationId xmlns:a16="http://schemas.microsoft.com/office/drawing/2014/main" id="{57513116-B7B3-9D70-648B-8C39D13AD0B0}"/>
              </a:ext>
            </a:extLst>
          </p:cNvPr>
          <p:cNvSpPr/>
          <p:nvPr/>
        </p:nvSpPr>
        <p:spPr>
          <a:xfrm>
            <a:off x="738541" y="2090963"/>
            <a:ext cx="1114453" cy="159462"/>
          </a:xfrm>
          <a:prstGeom prst="rect">
            <a:avLst/>
          </a:prstGeom>
          <a:solidFill>
            <a:srgbClr val="89C7E8"/>
          </a:solidFill>
          <a:ln w="12700">
            <a:solidFill>
              <a:schemeClr val="bg1"/>
            </a:solidFill>
          </a:ln>
          <a:effectLst/>
        </p:spPr>
        <p:txBody>
          <a:bodyPr wrap="square" lIns="0" tIns="18000" rIns="0" bIns="18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HYA-ACT™ IN &amp; ON</a:t>
            </a:r>
          </a:p>
        </p:txBody>
      </p:sp>
      <p:sp>
        <p:nvSpPr>
          <p:cNvPr id="23" name="Rectangle 22">
            <a:extLst>
              <a:ext uri="{FF2B5EF4-FFF2-40B4-BE49-F238E27FC236}">
                <a16:creationId xmlns:a16="http://schemas.microsoft.com/office/drawing/2014/main" id="{BB728BC5-1D63-13EA-2417-BC76290C1096}"/>
              </a:ext>
            </a:extLst>
          </p:cNvPr>
          <p:cNvSpPr/>
          <p:nvPr/>
        </p:nvSpPr>
        <p:spPr>
          <a:xfrm>
            <a:off x="738543" y="5808303"/>
            <a:ext cx="905108" cy="159462"/>
          </a:xfrm>
          <a:prstGeom prst="rect">
            <a:avLst/>
          </a:prstGeom>
          <a:solidFill>
            <a:srgbClr val="89C7E8"/>
          </a:solidFill>
          <a:ln w="12700">
            <a:solidFill>
              <a:schemeClr val="bg1"/>
            </a:solidFill>
          </a:ln>
          <a:effectLst/>
        </p:spPr>
        <p:txBody>
          <a:bodyPr wrap="square" lIns="0" tIns="18000" rIns="0" bIns="18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SK E 101690 13</a:t>
            </a:r>
          </a:p>
        </p:txBody>
      </p:sp>
      <p:pic>
        <p:nvPicPr>
          <p:cNvPr id="26" name="Picture 25">
            <a:extLst>
              <a:ext uri="{FF2B5EF4-FFF2-40B4-BE49-F238E27FC236}">
                <a16:creationId xmlns:a16="http://schemas.microsoft.com/office/drawing/2014/main" id="{2F31D2A9-0B17-B7ED-9A54-DFC0F369C316}"/>
              </a:ext>
            </a:extLst>
          </p:cNvPr>
          <p:cNvPicPr>
            <a:picLocks noChangeAspect="1"/>
          </p:cNvPicPr>
          <p:nvPr/>
        </p:nvPicPr>
        <p:blipFill>
          <a:blip r:embed="rId5"/>
          <a:stretch>
            <a:fillRect/>
          </a:stretch>
        </p:blipFill>
        <p:spPr>
          <a:xfrm>
            <a:off x="367107" y="1911174"/>
            <a:ext cx="1642832" cy="108617"/>
          </a:xfrm>
          <a:prstGeom prst="rect">
            <a:avLst/>
          </a:prstGeom>
          <a:solidFill>
            <a:srgbClr val="89C7E8"/>
          </a:solidFill>
          <a:ln w="12700">
            <a:solidFill>
              <a:schemeClr val="bg1"/>
            </a:solidFill>
          </a:ln>
          <a:effectLst/>
        </p:spPr>
      </p:pic>
      <p:graphicFrame>
        <p:nvGraphicFramePr>
          <p:cNvPr id="44" name="Table 43">
            <a:extLst>
              <a:ext uri="{FF2B5EF4-FFF2-40B4-BE49-F238E27FC236}">
                <a16:creationId xmlns:a16="http://schemas.microsoft.com/office/drawing/2014/main" id="{7F3D3D98-421F-D70F-2D4D-1D5E3E7A6A07}"/>
              </a:ext>
            </a:extLst>
          </p:cNvPr>
          <p:cNvGraphicFramePr>
            <a:graphicFrameLocks noGrp="1"/>
          </p:cNvGraphicFramePr>
          <p:nvPr>
            <p:extLst>
              <p:ext uri="{D42A27DB-BD31-4B8C-83A1-F6EECF244321}">
                <p14:modId xmlns:p14="http://schemas.microsoft.com/office/powerpoint/2010/main" val="1615890607"/>
              </p:ext>
            </p:extLst>
          </p:nvPr>
        </p:nvGraphicFramePr>
        <p:xfrm>
          <a:off x="302398" y="1365250"/>
          <a:ext cx="7729495" cy="418320"/>
        </p:xfrm>
        <a:graphic>
          <a:graphicData uri="http://schemas.openxmlformats.org/drawingml/2006/table">
            <a:tbl>
              <a:tblPr firstRow="1" bandRow="1">
                <a:tableStyleId>{B301B821-A1FF-4177-AEE7-76D212191A09}</a:tableStyleId>
              </a:tblPr>
              <a:tblGrid>
                <a:gridCol w="2229559">
                  <a:extLst>
                    <a:ext uri="{9D8B030D-6E8A-4147-A177-3AD203B41FA5}">
                      <a16:colId xmlns:a16="http://schemas.microsoft.com/office/drawing/2014/main" val="621422572"/>
                    </a:ext>
                  </a:extLst>
                </a:gridCol>
                <a:gridCol w="687492">
                  <a:extLst>
                    <a:ext uri="{9D8B030D-6E8A-4147-A177-3AD203B41FA5}">
                      <a16:colId xmlns:a16="http://schemas.microsoft.com/office/drawing/2014/main" val="3943832826"/>
                    </a:ext>
                  </a:extLst>
                </a:gridCol>
                <a:gridCol w="687492">
                  <a:extLst>
                    <a:ext uri="{9D8B030D-6E8A-4147-A177-3AD203B41FA5}">
                      <a16:colId xmlns:a16="http://schemas.microsoft.com/office/drawing/2014/main" val="3782273706"/>
                    </a:ext>
                  </a:extLst>
                </a:gridCol>
                <a:gridCol w="687492">
                  <a:extLst>
                    <a:ext uri="{9D8B030D-6E8A-4147-A177-3AD203B41FA5}">
                      <a16:colId xmlns:a16="http://schemas.microsoft.com/office/drawing/2014/main" val="278514733"/>
                    </a:ext>
                  </a:extLst>
                </a:gridCol>
                <a:gridCol w="687492">
                  <a:extLst>
                    <a:ext uri="{9D8B030D-6E8A-4147-A177-3AD203B41FA5}">
                      <a16:colId xmlns:a16="http://schemas.microsoft.com/office/drawing/2014/main" val="191690563"/>
                    </a:ext>
                  </a:extLst>
                </a:gridCol>
                <a:gridCol w="759646">
                  <a:extLst>
                    <a:ext uri="{9D8B030D-6E8A-4147-A177-3AD203B41FA5}">
                      <a16:colId xmlns:a16="http://schemas.microsoft.com/office/drawing/2014/main" val="4037326155"/>
                    </a:ext>
                  </a:extLst>
                </a:gridCol>
                <a:gridCol w="615338">
                  <a:extLst>
                    <a:ext uri="{9D8B030D-6E8A-4147-A177-3AD203B41FA5}">
                      <a16:colId xmlns:a16="http://schemas.microsoft.com/office/drawing/2014/main" val="4019510331"/>
                    </a:ext>
                  </a:extLst>
                </a:gridCol>
                <a:gridCol w="687492">
                  <a:extLst>
                    <a:ext uri="{9D8B030D-6E8A-4147-A177-3AD203B41FA5}">
                      <a16:colId xmlns:a16="http://schemas.microsoft.com/office/drawing/2014/main" val="3598325418"/>
                    </a:ext>
                  </a:extLst>
                </a:gridCol>
                <a:gridCol w="687492">
                  <a:extLst>
                    <a:ext uri="{9D8B030D-6E8A-4147-A177-3AD203B41FA5}">
                      <a16:colId xmlns:a16="http://schemas.microsoft.com/office/drawing/2014/main" val="30277346"/>
                    </a:ext>
                  </a:extLst>
                </a:gridCol>
              </a:tblGrid>
              <a:tr h="360000">
                <a:tc>
                  <a:txBody>
                    <a:bodyPr/>
                    <a:lstStyle/>
                    <a:p>
                      <a:pPr algn="l"/>
                      <a:r>
                        <a:rPr lang="en-GB" sz="900" b="1">
                          <a:solidFill>
                            <a:schemeClr val="bg1"/>
                          </a:solidFill>
                        </a:rPr>
                        <a:t>Total content of </a:t>
                      </a:r>
                      <a:br>
                        <a:rPr lang="en-GB" sz="900" b="1">
                          <a:solidFill>
                            <a:schemeClr val="bg1"/>
                          </a:solidFill>
                        </a:rPr>
                      </a:br>
                      <a:r>
                        <a:rPr lang="en-GB" sz="900" b="1">
                          <a:solidFill>
                            <a:schemeClr val="bg1"/>
                          </a:solidFill>
                        </a:rPr>
                        <a:t>HYA-ACT™ XS, S, M is 1.5%</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Watery </a:t>
                      </a:r>
                      <a:br>
                        <a:rPr lang="en-GB" sz="900" b="1">
                          <a:solidFill>
                            <a:schemeClr val="bg1"/>
                          </a:solidFill>
                        </a:rPr>
                      </a:br>
                      <a:r>
                        <a:rPr lang="en-GB" sz="900" b="1">
                          <a:solidFill>
                            <a:schemeClr val="bg1"/>
                          </a:solidFill>
                        </a:rPr>
                        <a:t>Feel</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Oily </a:t>
                      </a:r>
                      <a:br>
                        <a:rPr lang="en-GB" sz="900" b="1">
                          <a:solidFill>
                            <a:schemeClr val="bg1"/>
                          </a:solidFill>
                        </a:rPr>
                      </a:br>
                      <a:r>
                        <a:rPr lang="en-GB" sz="900" b="1">
                          <a:solidFill>
                            <a:schemeClr val="bg1"/>
                          </a:solidFill>
                        </a:rPr>
                        <a:t>Feel</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Greasy </a:t>
                      </a:r>
                      <a:br>
                        <a:rPr lang="en-GB" sz="900" b="1">
                          <a:solidFill>
                            <a:schemeClr val="bg1"/>
                          </a:solidFill>
                        </a:rPr>
                      </a:br>
                      <a:r>
                        <a:rPr lang="en-GB" sz="900" b="1">
                          <a:solidFill>
                            <a:schemeClr val="bg1"/>
                          </a:solidFill>
                        </a:rPr>
                        <a:t>Feel</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Spread-ability</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Thickness</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Time to Absorb</a:t>
                      </a:r>
                      <a:endParaRPr lang="en-GB" sz="900" b="1" i="0">
                        <a:solidFill>
                          <a:schemeClr val="bg1"/>
                        </a:solidFill>
                        <a:latin typeface="DM Sans 14pt" pitchFamily="2" charset="77"/>
                      </a:endParaRPr>
                    </a:p>
                  </a:txBody>
                  <a:tcPr marL="72000" marR="72000" marT="72000" marB="72000"/>
                </a:tc>
                <a:tc>
                  <a:txBody>
                    <a:bodyPr/>
                    <a:lstStyle/>
                    <a:p>
                      <a:pPr algn="l"/>
                      <a:r>
                        <a:rPr lang="en-GB" sz="900" b="1">
                          <a:solidFill>
                            <a:schemeClr val="bg1"/>
                          </a:solidFill>
                        </a:rPr>
                        <a:t>Residual </a:t>
                      </a:r>
                      <a:br>
                        <a:rPr lang="en-GB" sz="900" b="1">
                          <a:solidFill>
                            <a:schemeClr val="bg1"/>
                          </a:solidFill>
                        </a:rPr>
                      </a:br>
                      <a:r>
                        <a:rPr lang="en-GB" sz="900" b="1">
                          <a:solidFill>
                            <a:schemeClr val="bg1"/>
                          </a:solidFill>
                        </a:rPr>
                        <a:t>Film</a:t>
                      </a:r>
                      <a:endParaRPr lang="en-GB" sz="900" b="1" i="0">
                        <a:solidFill>
                          <a:schemeClr val="bg1"/>
                        </a:solidFill>
                        <a:latin typeface="DM Sans 14pt" pitchFamily="2" charset="77"/>
                      </a:endParaRPr>
                    </a:p>
                  </a:txBody>
                  <a:tcPr marL="72000" marR="72000" marT="72000" marB="72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err="1">
                          <a:solidFill>
                            <a:schemeClr val="bg1"/>
                          </a:solidFill>
                        </a:rPr>
                        <a:t>Glossines</a:t>
                      </a:r>
                      <a:endParaRPr lang="en-GB" sz="900" b="1" i="0">
                        <a:solidFill>
                          <a:schemeClr val="bg1"/>
                        </a:solidFill>
                        <a:latin typeface="DM Sans 14pt" pitchFamily="2" charset="77"/>
                      </a:endParaRPr>
                    </a:p>
                  </a:txBody>
                  <a:tcPr marL="72000" marR="72000" marT="72000" marB="72000"/>
                </a:tc>
                <a:extLst>
                  <a:ext uri="{0D108BD9-81ED-4DB2-BD59-A6C34878D82A}">
                    <a16:rowId xmlns:a16="http://schemas.microsoft.com/office/drawing/2014/main" val="3768508243"/>
                  </a:ext>
                </a:extLst>
              </a:tr>
            </a:tbl>
          </a:graphicData>
        </a:graphic>
      </p:graphicFrame>
      <p:sp>
        <p:nvSpPr>
          <p:cNvPr id="6" name="Text Placeholder 2">
            <a:extLst>
              <a:ext uri="{FF2B5EF4-FFF2-40B4-BE49-F238E27FC236}">
                <a16:creationId xmlns:a16="http://schemas.microsoft.com/office/drawing/2014/main" id="{4CD26BE4-FEA6-FC95-DAD9-3C14E71FE4ED}"/>
              </a:ext>
            </a:extLst>
          </p:cNvPr>
          <p:cNvSpPr txBox="1">
            <a:spLocks/>
          </p:cNvSpPr>
          <p:nvPr/>
        </p:nvSpPr>
        <p:spPr>
          <a:xfrm>
            <a:off x="8611641" y="1341282"/>
            <a:ext cx="3281061" cy="4014653"/>
          </a:xfrm>
          <a:prstGeom prst="rect">
            <a:avLst/>
          </a:prstGeom>
        </p:spPr>
        <p:txBody>
          <a:bodyPr vert="horz" wrap="square" lIns="0" tIns="0" rIns="0" bIns="0" rtlCol="0">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8A2CF"/>
              </a:buClr>
              <a:buSzPct val="90000"/>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Thanks to </a:t>
            </a:r>
            <a:r>
              <a:rPr kumimoji="0" lang="en-US" sz="1400" b="0" i="0" u="none" strike="noStrike" kern="1200" cap="none" spc="0" normalizeH="0" baseline="0" noProof="0" dirty="0" err="1">
                <a:ln>
                  <a:noFill/>
                </a:ln>
                <a:solidFill>
                  <a:prstClr val="black"/>
                </a:solidFill>
                <a:effectLst/>
                <a:uLnTx/>
                <a:uFillTx/>
                <a:latin typeface="DM Sans"/>
                <a:ea typeface="+mn-ea"/>
                <a:cs typeface="+mn-cs"/>
              </a:rPr>
              <a:t>dsm-firmenich</a:t>
            </a:r>
            <a:r>
              <a:rPr kumimoji="0" lang="en-US" sz="1400" b="0" i="0" u="none" strike="noStrike" kern="1200" cap="none" spc="0" normalizeH="0" baseline="0" noProof="0" dirty="0">
                <a:ln>
                  <a:noFill/>
                </a:ln>
                <a:solidFill>
                  <a:prstClr val="black"/>
                </a:solidFill>
                <a:effectLst/>
                <a:uLnTx/>
                <a:uFillTx/>
                <a:latin typeface="DM Sans"/>
                <a:ea typeface="+mn-ea"/>
                <a:cs typeface="+mn-cs"/>
              </a:rPr>
              <a:t> sensory expertise, </a:t>
            </a:r>
            <a:r>
              <a:rPr kumimoji="0" lang="en-US" sz="1400" b="1" i="0" u="none" strike="noStrike" kern="1200" cap="none" spc="0" normalizeH="0" baseline="0" noProof="0" dirty="0">
                <a:ln>
                  <a:noFill/>
                </a:ln>
                <a:solidFill>
                  <a:srgbClr val="307297"/>
                </a:solidFill>
                <a:effectLst/>
                <a:uLnTx/>
                <a:uFillTx/>
                <a:latin typeface="DM Sans"/>
                <a:ea typeface="+mn-ea"/>
                <a:cs typeface="+mn-cs"/>
              </a:rPr>
              <a:t>different content of HYA-ACT™ XS, S, M has different sensory properties on top of different skin benefits.</a:t>
            </a:r>
          </a:p>
          <a:p>
            <a:pPr marL="361950" marR="0" lvl="1" indent="-361950" algn="l" defTabSz="914400" rtl="0" eaLnBrk="1" fontAlgn="auto" latinLnBrk="0" hangingPunct="1">
              <a:lnSpc>
                <a:spcPct val="100000"/>
              </a:lnSpc>
              <a:spcBef>
                <a:spcPts val="0"/>
              </a:spcBef>
              <a:spcAft>
                <a:spcPts val="600"/>
              </a:spcAft>
              <a:buClr>
                <a:srgbClr val="48A2CF"/>
              </a:buClr>
              <a:buSzPct val="90000"/>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DM Sans"/>
                <a:ea typeface="+mn-ea"/>
                <a:cs typeface="+mn-cs"/>
              </a:rPr>
              <a:t>HYA-ACT™ IN &amp; ON  the formula with </a:t>
            </a:r>
            <a:r>
              <a:rPr kumimoji="0" lang="en-US" sz="1400" b="1" i="0" u="none" strike="noStrike" kern="1200" cap="none" spc="0" normalizeH="0" baseline="0" noProof="0" dirty="0">
                <a:ln>
                  <a:noFill/>
                </a:ln>
                <a:solidFill>
                  <a:prstClr val="black"/>
                </a:solidFill>
                <a:effectLst/>
                <a:uLnTx/>
                <a:uFillTx/>
                <a:latin typeface="DM Sans"/>
                <a:ea typeface="+mn-ea"/>
                <a:cs typeface="+mn-cs"/>
              </a:rPr>
              <a:t>a ratio 1:1:1 of HYA-ACT™ M, S, XS has a well-balanced sensory</a:t>
            </a:r>
            <a:r>
              <a:rPr kumimoji="0" lang="en-US" sz="1400" b="0" i="0" u="none" strike="noStrike" kern="1200" cap="none" spc="0" normalizeH="0" baseline="0" noProof="0" dirty="0">
                <a:ln>
                  <a:noFill/>
                </a:ln>
                <a:solidFill>
                  <a:prstClr val="black"/>
                </a:solidFill>
                <a:effectLst/>
                <a:uLnTx/>
                <a:uFillTx/>
                <a:latin typeface="DM Sans"/>
                <a:ea typeface="+mn-ea"/>
                <a:cs typeface="+mn-cs"/>
              </a:rPr>
              <a:t>. It melts into the skin on contact imparting a subtle glossiness                  (SK E 101690 14).</a:t>
            </a:r>
          </a:p>
          <a:p>
            <a:pPr marL="361950" marR="0" lvl="1" indent="-361950" algn="l" defTabSz="914400" rtl="0" eaLnBrk="1" fontAlgn="auto" latinLnBrk="0" hangingPunct="1">
              <a:lnSpc>
                <a:spcPct val="100000"/>
              </a:lnSpc>
              <a:spcBef>
                <a:spcPts val="0"/>
              </a:spcBef>
              <a:spcAft>
                <a:spcPts val="600"/>
              </a:spcAft>
              <a:buClr>
                <a:srgbClr val="48A2CF"/>
              </a:buClr>
              <a:buSzPct val="90000"/>
              <a:buFont typeface="Wingdings" panose="05000000000000000000" pitchFamily="2" charset="2"/>
              <a:buChar char=""/>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Higher content of HYA-ACT™ XS </a:t>
            </a:r>
            <a:r>
              <a:rPr kumimoji="0" lang="en-US" sz="1400" b="0" i="0" u="none" strike="noStrike" kern="1200" cap="none" spc="0" normalizeH="0" baseline="0" noProof="0" dirty="0">
                <a:ln>
                  <a:noFill/>
                </a:ln>
                <a:solidFill>
                  <a:prstClr val="black"/>
                </a:solidFill>
                <a:effectLst/>
                <a:uLnTx/>
                <a:uFillTx/>
                <a:latin typeface="DM Sans"/>
                <a:ea typeface="+mn-ea"/>
                <a:cs typeface="+mn-cs"/>
              </a:rPr>
              <a:t>vs. HYA-ACT™ M leads to more fluid serum and lighter feeling      (SK E 10169017). </a:t>
            </a:r>
          </a:p>
          <a:p>
            <a:pPr marL="361950" marR="0" lvl="1" indent="-361950" algn="l" defTabSz="914400" rtl="0" eaLnBrk="1" fontAlgn="auto" latinLnBrk="0" hangingPunct="1">
              <a:lnSpc>
                <a:spcPct val="100000"/>
              </a:lnSpc>
              <a:spcBef>
                <a:spcPts val="0"/>
              </a:spcBef>
              <a:spcAft>
                <a:spcPts val="600"/>
              </a:spcAft>
              <a:buClr>
                <a:srgbClr val="48A2CF"/>
              </a:buClr>
              <a:buSzPct val="90000"/>
              <a:buFont typeface="Wingdings" panose="05000000000000000000" pitchFamily="2" charset="2"/>
              <a:buChar char=""/>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Higher content of HYA-ACT™ M </a:t>
            </a:r>
            <a:r>
              <a:rPr kumimoji="0" lang="en-US" sz="1400" b="0" i="0" u="none" strike="noStrike" kern="1200" cap="none" spc="0" normalizeH="0" baseline="0" noProof="0" dirty="0">
                <a:ln>
                  <a:noFill/>
                </a:ln>
                <a:solidFill>
                  <a:prstClr val="black"/>
                </a:solidFill>
                <a:effectLst/>
                <a:uLnTx/>
                <a:uFillTx/>
                <a:latin typeface="DM Sans"/>
                <a:ea typeface="+mn-ea"/>
                <a:cs typeface="+mn-cs"/>
              </a:rPr>
              <a:t>vs. HYA-ACT™ XS leads to more textured serum and richer feeling (SK E 101690 13).</a:t>
            </a:r>
          </a:p>
        </p:txBody>
      </p:sp>
      <p:pic>
        <p:nvPicPr>
          <p:cNvPr id="29" name="Graphic 28">
            <a:extLst>
              <a:ext uri="{FF2B5EF4-FFF2-40B4-BE49-F238E27FC236}">
                <a16:creationId xmlns:a16="http://schemas.microsoft.com/office/drawing/2014/main" id="{E9C82931-25A8-14EA-CFE4-FC5CA7CB62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95342" y="2576461"/>
            <a:ext cx="228600" cy="228600"/>
          </a:xfrm>
          <a:prstGeom prst="rect">
            <a:avLst/>
          </a:prstGeom>
        </p:spPr>
      </p:pic>
      <p:pic>
        <p:nvPicPr>
          <p:cNvPr id="33" name="Graphic 32">
            <a:extLst>
              <a:ext uri="{FF2B5EF4-FFF2-40B4-BE49-F238E27FC236}">
                <a16:creationId xmlns:a16="http://schemas.microsoft.com/office/drawing/2014/main" id="{C41F03BA-D160-43A0-95A5-429D614985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33650" y="3828851"/>
            <a:ext cx="228600" cy="228600"/>
          </a:xfrm>
          <a:prstGeom prst="rect">
            <a:avLst/>
          </a:prstGeom>
        </p:spPr>
      </p:pic>
      <p:pic>
        <p:nvPicPr>
          <p:cNvPr id="34" name="Graphic 33">
            <a:extLst>
              <a:ext uri="{FF2B5EF4-FFF2-40B4-BE49-F238E27FC236}">
                <a16:creationId xmlns:a16="http://schemas.microsoft.com/office/drawing/2014/main" id="{A4952BCD-5FDF-E197-782A-9CAAA4338F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5653" y="3828851"/>
            <a:ext cx="228600" cy="228600"/>
          </a:xfrm>
          <a:prstGeom prst="rect">
            <a:avLst/>
          </a:prstGeom>
        </p:spPr>
      </p:pic>
      <p:pic>
        <p:nvPicPr>
          <p:cNvPr id="35" name="Graphic 34">
            <a:extLst>
              <a:ext uri="{FF2B5EF4-FFF2-40B4-BE49-F238E27FC236}">
                <a16:creationId xmlns:a16="http://schemas.microsoft.com/office/drawing/2014/main" id="{C34F6AE4-1249-BF17-C016-29485BAA5F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3960671" y="3828851"/>
            <a:ext cx="228600" cy="228600"/>
          </a:xfrm>
          <a:prstGeom prst="rect">
            <a:avLst/>
          </a:prstGeom>
        </p:spPr>
      </p:pic>
      <p:pic>
        <p:nvPicPr>
          <p:cNvPr id="36" name="Graphic 35">
            <a:extLst>
              <a:ext uri="{FF2B5EF4-FFF2-40B4-BE49-F238E27FC236}">
                <a16:creationId xmlns:a16="http://schemas.microsoft.com/office/drawing/2014/main" id="{B22590A5-6692-4C77-92F2-58DAF319AA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94964" y="3828851"/>
            <a:ext cx="228600" cy="228600"/>
          </a:xfrm>
          <a:prstGeom prst="rect">
            <a:avLst/>
          </a:prstGeom>
        </p:spPr>
      </p:pic>
      <p:pic>
        <p:nvPicPr>
          <p:cNvPr id="37" name="Graphic 36">
            <a:extLst>
              <a:ext uri="{FF2B5EF4-FFF2-40B4-BE49-F238E27FC236}">
                <a16:creationId xmlns:a16="http://schemas.microsoft.com/office/drawing/2014/main" id="{E22FC490-D017-0EE7-4CCC-246BA735A7A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5359982" y="3828851"/>
            <a:ext cx="228600" cy="228600"/>
          </a:xfrm>
          <a:prstGeom prst="rect">
            <a:avLst/>
          </a:prstGeom>
        </p:spPr>
      </p:pic>
      <p:pic>
        <p:nvPicPr>
          <p:cNvPr id="38" name="Graphic 37">
            <a:extLst>
              <a:ext uri="{FF2B5EF4-FFF2-40B4-BE49-F238E27FC236}">
                <a16:creationId xmlns:a16="http://schemas.microsoft.com/office/drawing/2014/main" id="{49ABBF38-140B-9204-0ED4-E6BBEA2A16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6025000" y="3828851"/>
            <a:ext cx="228600" cy="228600"/>
          </a:xfrm>
          <a:prstGeom prst="rect">
            <a:avLst/>
          </a:prstGeom>
        </p:spPr>
      </p:pic>
      <p:pic>
        <p:nvPicPr>
          <p:cNvPr id="39" name="Graphic 38">
            <a:extLst>
              <a:ext uri="{FF2B5EF4-FFF2-40B4-BE49-F238E27FC236}">
                <a16:creationId xmlns:a16="http://schemas.microsoft.com/office/drawing/2014/main" id="{91CD25CF-C385-FFD8-7198-E66E6D8A1D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6690018" y="3828851"/>
            <a:ext cx="228600" cy="228600"/>
          </a:xfrm>
          <a:prstGeom prst="rect">
            <a:avLst/>
          </a:prstGeom>
        </p:spPr>
      </p:pic>
      <p:pic>
        <p:nvPicPr>
          <p:cNvPr id="40" name="Graphic 39">
            <a:extLst>
              <a:ext uri="{FF2B5EF4-FFF2-40B4-BE49-F238E27FC236}">
                <a16:creationId xmlns:a16="http://schemas.microsoft.com/office/drawing/2014/main" id="{0ABC776D-FBB8-776C-A73C-D2AF53BE69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7465877" y="3828851"/>
            <a:ext cx="228600" cy="228600"/>
          </a:xfrm>
          <a:prstGeom prst="rect">
            <a:avLst/>
          </a:prstGeom>
        </p:spPr>
      </p:pic>
      <p:pic>
        <p:nvPicPr>
          <p:cNvPr id="41" name="Graphic 40">
            <a:extLst>
              <a:ext uri="{FF2B5EF4-FFF2-40B4-BE49-F238E27FC236}">
                <a16:creationId xmlns:a16="http://schemas.microsoft.com/office/drawing/2014/main" id="{17933AC6-A316-EC8B-70E9-30C1833F86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2533650" y="5050822"/>
            <a:ext cx="228600" cy="228600"/>
          </a:xfrm>
          <a:prstGeom prst="rect">
            <a:avLst/>
          </a:prstGeom>
        </p:spPr>
      </p:pic>
      <p:pic>
        <p:nvPicPr>
          <p:cNvPr id="42" name="Graphic 41">
            <a:extLst>
              <a:ext uri="{FF2B5EF4-FFF2-40B4-BE49-F238E27FC236}">
                <a16:creationId xmlns:a16="http://schemas.microsoft.com/office/drawing/2014/main" id="{4344EB63-9F6F-16B1-BA7E-56A573BFAEC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3295653" y="5050822"/>
            <a:ext cx="228600" cy="228600"/>
          </a:xfrm>
          <a:prstGeom prst="rect">
            <a:avLst/>
          </a:prstGeom>
        </p:spPr>
      </p:pic>
      <p:pic>
        <p:nvPicPr>
          <p:cNvPr id="43" name="Graphic 42">
            <a:extLst>
              <a:ext uri="{FF2B5EF4-FFF2-40B4-BE49-F238E27FC236}">
                <a16:creationId xmlns:a16="http://schemas.microsoft.com/office/drawing/2014/main" id="{7D76AF6A-4382-38EA-0E96-0F10E4BE2E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60671" y="5050822"/>
            <a:ext cx="228600" cy="228600"/>
          </a:xfrm>
          <a:prstGeom prst="rect">
            <a:avLst/>
          </a:prstGeom>
        </p:spPr>
      </p:pic>
      <p:pic>
        <p:nvPicPr>
          <p:cNvPr id="45" name="Graphic 44">
            <a:extLst>
              <a:ext uri="{FF2B5EF4-FFF2-40B4-BE49-F238E27FC236}">
                <a16:creationId xmlns:a16="http://schemas.microsoft.com/office/drawing/2014/main" id="{DFF2E279-26E8-0D0E-6C3C-73858AF9BF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0800000">
            <a:off x="4694964" y="5050822"/>
            <a:ext cx="228600" cy="228600"/>
          </a:xfrm>
          <a:prstGeom prst="rect">
            <a:avLst/>
          </a:prstGeom>
        </p:spPr>
      </p:pic>
      <p:pic>
        <p:nvPicPr>
          <p:cNvPr id="46" name="Graphic 45">
            <a:extLst>
              <a:ext uri="{FF2B5EF4-FFF2-40B4-BE49-F238E27FC236}">
                <a16:creationId xmlns:a16="http://schemas.microsoft.com/office/drawing/2014/main" id="{0141FBA2-B236-2F6E-7659-777F53E726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59982" y="5050822"/>
            <a:ext cx="228600" cy="228600"/>
          </a:xfrm>
          <a:prstGeom prst="rect">
            <a:avLst/>
          </a:prstGeom>
        </p:spPr>
      </p:pic>
      <p:pic>
        <p:nvPicPr>
          <p:cNvPr id="47" name="Graphic 46">
            <a:extLst>
              <a:ext uri="{FF2B5EF4-FFF2-40B4-BE49-F238E27FC236}">
                <a16:creationId xmlns:a16="http://schemas.microsoft.com/office/drawing/2014/main" id="{4B604A7C-9D60-8729-0570-4272C7F427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25000" y="5050822"/>
            <a:ext cx="228600" cy="228600"/>
          </a:xfrm>
          <a:prstGeom prst="rect">
            <a:avLst/>
          </a:prstGeom>
        </p:spPr>
      </p:pic>
      <p:pic>
        <p:nvPicPr>
          <p:cNvPr id="48" name="Graphic 47">
            <a:extLst>
              <a:ext uri="{FF2B5EF4-FFF2-40B4-BE49-F238E27FC236}">
                <a16:creationId xmlns:a16="http://schemas.microsoft.com/office/drawing/2014/main" id="{C87388B6-70A4-08FE-BB66-A2DF021773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90018" y="5050822"/>
            <a:ext cx="228600" cy="228600"/>
          </a:xfrm>
          <a:prstGeom prst="rect">
            <a:avLst/>
          </a:prstGeom>
        </p:spPr>
      </p:pic>
      <p:pic>
        <p:nvPicPr>
          <p:cNvPr id="49" name="Graphic 48">
            <a:extLst>
              <a:ext uri="{FF2B5EF4-FFF2-40B4-BE49-F238E27FC236}">
                <a16:creationId xmlns:a16="http://schemas.microsoft.com/office/drawing/2014/main" id="{A2DC060E-1E33-47CD-FBF0-BFFB6304E3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65877" y="5050822"/>
            <a:ext cx="228600" cy="228600"/>
          </a:xfrm>
          <a:prstGeom prst="rect">
            <a:avLst/>
          </a:prstGeom>
        </p:spPr>
      </p:pic>
      <p:pic>
        <p:nvPicPr>
          <p:cNvPr id="50" name="Graphic 49">
            <a:extLst>
              <a:ext uri="{FF2B5EF4-FFF2-40B4-BE49-F238E27FC236}">
                <a16:creationId xmlns:a16="http://schemas.microsoft.com/office/drawing/2014/main" id="{0AEBA7F9-94E4-9D22-8BA0-C0ADA7ED91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72386" y="2576461"/>
            <a:ext cx="228600" cy="228600"/>
          </a:xfrm>
          <a:prstGeom prst="rect">
            <a:avLst/>
          </a:prstGeom>
        </p:spPr>
      </p:pic>
      <p:pic>
        <p:nvPicPr>
          <p:cNvPr id="51" name="Graphic 50">
            <a:extLst>
              <a:ext uri="{FF2B5EF4-FFF2-40B4-BE49-F238E27FC236}">
                <a16:creationId xmlns:a16="http://schemas.microsoft.com/office/drawing/2014/main" id="{DB1DE5B4-04B8-5F2D-495F-D565612B97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31846" y="2576461"/>
            <a:ext cx="228600" cy="228600"/>
          </a:xfrm>
          <a:prstGeom prst="rect">
            <a:avLst/>
          </a:prstGeom>
        </p:spPr>
      </p:pic>
      <p:pic>
        <p:nvPicPr>
          <p:cNvPr id="52" name="Graphic 51">
            <a:extLst>
              <a:ext uri="{FF2B5EF4-FFF2-40B4-BE49-F238E27FC236}">
                <a16:creationId xmlns:a16="http://schemas.microsoft.com/office/drawing/2014/main" id="{068CB051-1E4C-499F-BEF2-8E0394AA70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95037" y="2576461"/>
            <a:ext cx="228600" cy="228600"/>
          </a:xfrm>
          <a:prstGeom prst="rect">
            <a:avLst/>
          </a:prstGeom>
        </p:spPr>
      </p:pic>
      <p:pic>
        <p:nvPicPr>
          <p:cNvPr id="53" name="Graphic 52">
            <a:extLst>
              <a:ext uri="{FF2B5EF4-FFF2-40B4-BE49-F238E27FC236}">
                <a16:creationId xmlns:a16="http://schemas.microsoft.com/office/drawing/2014/main" id="{A8BA5BFC-8F90-F65C-1A12-2EECC95D90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62930" y="2576461"/>
            <a:ext cx="228600" cy="228600"/>
          </a:xfrm>
          <a:prstGeom prst="rect">
            <a:avLst/>
          </a:prstGeom>
        </p:spPr>
      </p:pic>
      <p:pic>
        <p:nvPicPr>
          <p:cNvPr id="54" name="Graphic 53">
            <a:extLst>
              <a:ext uri="{FF2B5EF4-FFF2-40B4-BE49-F238E27FC236}">
                <a16:creationId xmlns:a16="http://schemas.microsoft.com/office/drawing/2014/main" id="{82C94D31-8F52-574D-4C26-F0BD2D9345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29136" y="2576461"/>
            <a:ext cx="228600" cy="228600"/>
          </a:xfrm>
          <a:prstGeom prst="rect">
            <a:avLst/>
          </a:prstGeom>
        </p:spPr>
      </p:pic>
      <p:pic>
        <p:nvPicPr>
          <p:cNvPr id="55" name="Graphic 54">
            <a:extLst>
              <a:ext uri="{FF2B5EF4-FFF2-40B4-BE49-F238E27FC236}">
                <a16:creationId xmlns:a16="http://schemas.microsoft.com/office/drawing/2014/main" id="{C3005A0F-F9EB-36DC-3C40-BD97D0D3EF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61243" y="2576461"/>
            <a:ext cx="228600" cy="228600"/>
          </a:xfrm>
          <a:prstGeom prst="rect">
            <a:avLst/>
          </a:prstGeom>
        </p:spPr>
      </p:pic>
      <p:pic>
        <p:nvPicPr>
          <p:cNvPr id="56" name="Graphic 55">
            <a:extLst>
              <a:ext uri="{FF2B5EF4-FFF2-40B4-BE49-F238E27FC236}">
                <a16:creationId xmlns:a16="http://schemas.microsoft.com/office/drawing/2014/main" id="{A4BC1584-B55B-27EE-0D6C-7F37C11711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96724" y="2576461"/>
            <a:ext cx="228600" cy="228600"/>
          </a:xfrm>
          <a:prstGeom prst="rect">
            <a:avLst/>
          </a:prstGeom>
        </p:spPr>
      </p:pic>
      <p:sp>
        <p:nvSpPr>
          <p:cNvPr id="5" name="Rectangle 4">
            <a:extLst>
              <a:ext uri="{FF2B5EF4-FFF2-40B4-BE49-F238E27FC236}">
                <a16:creationId xmlns:a16="http://schemas.microsoft.com/office/drawing/2014/main" id="{67B9F9B5-0B2E-9CE2-3F11-09969D3B5C3F}"/>
              </a:ext>
            </a:extLst>
          </p:cNvPr>
          <p:cNvSpPr/>
          <p:nvPr/>
        </p:nvSpPr>
        <p:spPr>
          <a:xfrm>
            <a:off x="738541" y="3223295"/>
            <a:ext cx="905108" cy="159462"/>
          </a:xfrm>
          <a:prstGeom prst="rect">
            <a:avLst/>
          </a:prstGeom>
          <a:solidFill>
            <a:srgbClr val="89C7E8"/>
          </a:solidFill>
          <a:ln w="12700">
            <a:solidFill>
              <a:schemeClr val="bg1"/>
            </a:solidFill>
          </a:ln>
          <a:effectLst/>
        </p:spPr>
        <p:txBody>
          <a:bodyPr wrap="square" lIns="0" tIns="18000" rIns="0" bIns="18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SK E 101690 14</a:t>
            </a:r>
          </a:p>
        </p:txBody>
      </p:sp>
    </p:spTree>
    <p:extLst>
      <p:ext uri="{BB962C8B-B14F-4D97-AF65-F5344CB8AC3E}">
        <p14:creationId xmlns:p14="http://schemas.microsoft.com/office/powerpoint/2010/main" val="4276668823"/>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581F7-8DA7-9BEF-6658-7B1442DA5711}"/>
            </a:ext>
          </a:extLst>
        </p:cNvPr>
        <p:cNvGrpSpPr/>
        <p:nvPr/>
      </p:nvGrpSpPr>
      <p:grpSpPr>
        <a:xfrm>
          <a:off x="0" y="0"/>
          <a:ext cx="0" cy="0"/>
          <a:chOff x="0" y="0"/>
          <a:chExt cx="0" cy="0"/>
        </a:xfrm>
      </p:grpSpPr>
      <p:sp>
        <p:nvSpPr>
          <p:cNvPr id="47" name="Title 2">
            <a:extLst>
              <a:ext uri="{FF2B5EF4-FFF2-40B4-BE49-F238E27FC236}">
                <a16:creationId xmlns:a16="http://schemas.microsoft.com/office/drawing/2014/main" id="{6D64350F-9A1C-C9AA-B246-8196BD151C36}"/>
              </a:ext>
            </a:extLst>
          </p:cNvPr>
          <p:cNvSpPr>
            <a:spLocks noGrp="1"/>
          </p:cNvSpPr>
          <p:nvPr>
            <p:ph type="ctrTitle"/>
          </p:nvPr>
        </p:nvSpPr>
        <p:spPr>
          <a:xfrm>
            <a:off x="302400" y="302401"/>
            <a:ext cx="11589563" cy="1978343"/>
          </a:xfrm>
        </p:spPr>
        <p:txBody>
          <a:bodyPr>
            <a:normAutofit/>
          </a:bodyPr>
          <a:lstStyle/>
          <a:p>
            <a:r>
              <a:rPr lang="en-US"/>
              <a:t>Disclaimer</a:t>
            </a:r>
          </a:p>
        </p:txBody>
      </p:sp>
      <p:sp>
        <p:nvSpPr>
          <p:cNvPr id="48" name="Text Placeholder 3">
            <a:extLst>
              <a:ext uri="{FF2B5EF4-FFF2-40B4-BE49-F238E27FC236}">
                <a16:creationId xmlns:a16="http://schemas.microsoft.com/office/drawing/2014/main" id="{9A5895EF-4769-2578-9D1E-F7B24D9F2BFD}"/>
              </a:ext>
            </a:extLst>
          </p:cNvPr>
          <p:cNvSpPr>
            <a:spLocks noGrp="1"/>
          </p:cNvSpPr>
          <p:nvPr>
            <p:ph type="body" sz="quarter" idx="11"/>
          </p:nvPr>
        </p:nvSpPr>
        <p:spPr>
          <a:xfrm>
            <a:off x="300037" y="1121579"/>
            <a:ext cx="11589563" cy="1069976"/>
          </a:xfrm>
        </p:spPr>
        <p:txBody>
          <a:bodyPr anchor="t" anchorCtr="0"/>
          <a:lstStyle/>
          <a:p>
            <a:r>
              <a:rPr lang="en-US" sz="1200"/>
              <a:t>Copyright © </a:t>
            </a:r>
            <a:r>
              <a:rPr lang="en-US" sz="1200" err="1"/>
              <a:t>dsm-firmenich</a:t>
            </a:r>
            <a:r>
              <a:rPr lang="en-US" sz="1200"/>
              <a:t> Switzerland AG, 2026, 4002 Basel, Switzerland. </a:t>
            </a:r>
          </a:p>
          <a:p>
            <a:r>
              <a:rPr lang="en-US" sz="1200"/>
              <a:t>www.dsm-firmenich.com. All rights reserved.</a:t>
            </a:r>
          </a:p>
        </p:txBody>
      </p:sp>
      <p:sp>
        <p:nvSpPr>
          <p:cNvPr id="49" name="Text Placeholder 3">
            <a:extLst>
              <a:ext uri="{FF2B5EF4-FFF2-40B4-BE49-F238E27FC236}">
                <a16:creationId xmlns:a16="http://schemas.microsoft.com/office/drawing/2014/main" id="{ACA94BCD-38FF-E754-F6C3-8CBF469AC4E8}"/>
              </a:ext>
            </a:extLst>
          </p:cNvPr>
          <p:cNvSpPr txBox="1">
            <a:spLocks/>
          </p:cNvSpPr>
          <p:nvPr/>
        </p:nvSpPr>
        <p:spPr>
          <a:xfrm>
            <a:off x="302402" y="1952654"/>
            <a:ext cx="11352188" cy="1528503"/>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914377">
              <a:spcAft>
                <a:spcPts val="1600"/>
              </a:spcAft>
              <a:defRPr/>
            </a:pPr>
            <a:r>
              <a:rPr lang="en-GB" sz="1200">
                <a:solidFill>
                  <a:prstClr val="white"/>
                </a:solidFill>
                <a:latin typeface="DM San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50" name="Title 2">
            <a:extLst>
              <a:ext uri="{FF2B5EF4-FFF2-40B4-BE49-F238E27FC236}">
                <a16:creationId xmlns:a16="http://schemas.microsoft.com/office/drawing/2014/main" id="{56593828-FA47-1EED-577B-7C92E7167D67}"/>
              </a:ext>
            </a:extLst>
          </p:cNvPr>
          <p:cNvSpPr txBox="1">
            <a:spLocks/>
          </p:cNvSpPr>
          <p:nvPr/>
        </p:nvSpPr>
        <p:spPr>
          <a:xfrm>
            <a:off x="302401" y="3693862"/>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defTabSz="914377">
              <a:defRPr/>
            </a:pPr>
            <a:r>
              <a:rPr lang="en-GB" sz="1800">
                <a:solidFill>
                  <a:prstClr val="white"/>
                </a:solidFill>
                <a:latin typeface="DM Sans Bold"/>
              </a:rPr>
              <a:t>Disclaimer Formulation Guideline</a:t>
            </a:r>
            <a:endParaRPr lang="en-US" sz="1800">
              <a:solidFill>
                <a:prstClr val="white"/>
              </a:solidFill>
              <a:latin typeface="DM Sans Bold"/>
            </a:endParaRPr>
          </a:p>
        </p:txBody>
      </p:sp>
      <p:sp>
        <p:nvSpPr>
          <p:cNvPr id="51" name="Text Placeholder 1">
            <a:extLst>
              <a:ext uri="{FF2B5EF4-FFF2-40B4-BE49-F238E27FC236}">
                <a16:creationId xmlns:a16="http://schemas.microsoft.com/office/drawing/2014/main" id="{2DF21DC4-335A-B8E1-9B5F-E44EAF0FE28E}"/>
              </a:ext>
            </a:extLst>
          </p:cNvPr>
          <p:cNvSpPr>
            <a:spLocks noGrp="1"/>
          </p:cNvSpPr>
          <p:nvPr/>
        </p:nvSpPr>
        <p:spPr>
          <a:xfrm>
            <a:off x="332751"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1219170">
              <a:defRPr/>
            </a:pPr>
            <a:r>
              <a:rPr lang="en-US" sz="1200">
                <a:solidFill>
                  <a:prstClr val="white"/>
                </a:solidFill>
                <a:latin typeface="DM Sans"/>
              </a:rPr>
              <a:t>The information provided herein is provided for information purposes only and has been prepared by dsm-firmenich in accordance with its own methodology. </a:t>
            </a:r>
          </a:p>
          <a:p>
            <a:pPr defTabSz="1219170">
              <a:defRPr/>
            </a:pPr>
            <a:r>
              <a:rPr lang="en-US" sz="1200">
                <a:solidFill>
                  <a:prstClr val="white"/>
                </a:solidFill>
                <a:latin typeface="DM San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lang="en-US" sz="1200" err="1">
                <a:solidFill>
                  <a:prstClr val="white"/>
                </a:solidFill>
                <a:latin typeface="DM Sans"/>
              </a:rPr>
              <a:t>dsm-firmenich</a:t>
            </a:r>
            <a:r>
              <a:rPr lang="en-US" sz="1200">
                <a:solidFill>
                  <a:prstClr val="white"/>
                </a:solidFill>
                <a:latin typeface="DM Sans"/>
              </a:rPr>
              <a:t> Switzerland AG, 2026.</a:t>
            </a:r>
          </a:p>
          <a:p>
            <a:pPr defTabSz="1219170">
              <a:defRPr/>
            </a:pPr>
            <a:endParaRPr lang="en-US" sz="1200">
              <a:solidFill>
                <a:prstClr val="white"/>
              </a:solidFill>
              <a:latin typeface="DM Sans"/>
            </a:endParaRPr>
          </a:p>
        </p:txBody>
      </p:sp>
      <p:grpSp>
        <p:nvGrpSpPr>
          <p:cNvPr id="52" name="Group 51">
            <a:extLst>
              <a:ext uri="{FF2B5EF4-FFF2-40B4-BE49-F238E27FC236}">
                <a16:creationId xmlns:a16="http://schemas.microsoft.com/office/drawing/2014/main" id="{09506167-A66F-1D58-1548-91665491A139}"/>
              </a:ext>
            </a:extLst>
          </p:cNvPr>
          <p:cNvGrpSpPr/>
          <p:nvPr/>
        </p:nvGrpSpPr>
        <p:grpSpPr>
          <a:xfrm>
            <a:off x="17185" y="6402896"/>
            <a:ext cx="1783497" cy="230832"/>
            <a:chOff x="17183" y="6402918"/>
            <a:chExt cx="1783497" cy="230833"/>
          </a:xfrm>
        </p:grpSpPr>
        <p:grpSp>
          <p:nvGrpSpPr>
            <p:cNvPr id="53" name="Graphic 14">
              <a:extLst>
                <a:ext uri="{FF2B5EF4-FFF2-40B4-BE49-F238E27FC236}">
                  <a16:creationId xmlns:a16="http://schemas.microsoft.com/office/drawing/2014/main" id="{D8D07B38-CDE7-C881-A72C-498E5B618649}"/>
                </a:ext>
              </a:extLst>
            </p:cNvPr>
            <p:cNvGrpSpPr/>
            <p:nvPr userDrawn="1"/>
          </p:nvGrpSpPr>
          <p:grpSpPr>
            <a:xfrm>
              <a:off x="302398" y="6478560"/>
              <a:ext cx="1498282" cy="101280"/>
              <a:chOff x="7116965" y="5198681"/>
              <a:chExt cx="1418939" cy="95916"/>
            </a:xfrm>
            <a:solidFill>
              <a:srgbClr val="FFFFFF"/>
            </a:solidFill>
          </p:grpSpPr>
          <p:grpSp>
            <p:nvGrpSpPr>
              <p:cNvPr id="55" name="Graphic 14">
                <a:extLst>
                  <a:ext uri="{FF2B5EF4-FFF2-40B4-BE49-F238E27FC236}">
                    <a16:creationId xmlns:a16="http://schemas.microsoft.com/office/drawing/2014/main" id="{E82D620F-4DF2-EAD6-61E5-C362AF3E0F64}"/>
                  </a:ext>
                </a:extLst>
              </p:cNvPr>
              <p:cNvGrpSpPr/>
              <p:nvPr/>
            </p:nvGrpSpPr>
            <p:grpSpPr>
              <a:xfrm>
                <a:off x="7116965" y="5204587"/>
                <a:ext cx="305466" cy="68960"/>
                <a:chOff x="7116965" y="5204587"/>
                <a:chExt cx="305466" cy="68960"/>
              </a:xfrm>
              <a:grpFill/>
            </p:grpSpPr>
            <p:sp>
              <p:nvSpPr>
                <p:cNvPr id="82" name="Freeform: Shape 81">
                  <a:extLst>
                    <a:ext uri="{FF2B5EF4-FFF2-40B4-BE49-F238E27FC236}">
                      <a16:creationId xmlns:a16="http://schemas.microsoft.com/office/drawing/2014/main" id="{B1A5DD10-7821-C3C5-5541-DA4B443FD780}"/>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83" name="Freeform: Shape 82">
                  <a:extLst>
                    <a:ext uri="{FF2B5EF4-FFF2-40B4-BE49-F238E27FC236}">
                      <a16:creationId xmlns:a16="http://schemas.microsoft.com/office/drawing/2014/main" id="{1852C721-ADC4-2737-1012-6EA7430B578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84" name="Freeform: Shape 83">
                  <a:extLst>
                    <a:ext uri="{FF2B5EF4-FFF2-40B4-BE49-F238E27FC236}">
                      <a16:creationId xmlns:a16="http://schemas.microsoft.com/office/drawing/2014/main" id="{3ACAC7B2-C904-91D9-EE12-A12E393B8129}"/>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85" name="Freeform: Shape 84">
                  <a:extLst>
                    <a:ext uri="{FF2B5EF4-FFF2-40B4-BE49-F238E27FC236}">
                      <a16:creationId xmlns:a16="http://schemas.microsoft.com/office/drawing/2014/main" id="{A7702314-6D8B-B599-8645-8F35199AC3C6}"/>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86" name="Freeform: Shape 85">
                  <a:extLst>
                    <a:ext uri="{FF2B5EF4-FFF2-40B4-BE49-F238E27FC236}">
                      <a16:creationId xmlns:a16="http://schemas.microsoft.com/office/drawing/2014/main" id="{DB7966F0-6650-BCF5-BBF7-830D0A25DDB6}"/>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sp>
            <p:nvSpPr>
              <p:cNvPr id="56" name="Freeform: Shape 55">
                <a:extLst>
                  <a:ext uri="{FF2B5EF4-FFF2-40B4-BE49-F238E27FC236}">
                    <a16:creationId xmlns:a16="http://schemas.microsoft.com/office/drawing/2014/main" id="{BE8DFDE9-51D5-3D69-859E-A23C63F6C29A}"/>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nvGrpSpPr>
              <p:cNvPr id="57" name="Graphic 14">
                <a:extLst>
                  <a:ext uri="{FF2B5EF4-FFF2-40B4-BE49-F238E27FC236}">
                    <a16:creationId xmlns:a16="http://schemas.microsoft.com/office/drawing/2014/main" id="{A65D7243-DCF5-9B5A-44C0-5E81804E32A8}"/>
                  </a:ext>
                </a:extLst>
              </p:cNvPr>
              <p:cNvGrpSpPr/>
              <p:nvPr/>
            </p:nvGrpSpPr>
            <p:grpSpPr>
              <a:xfrm>
                <a:off x="7447578" y="5198681"/>
                <a:ext cx="270319" cy="73723"/>
                <a:chOff x="7447578" y="5198681"/>
                <a:chExt cx="270319" cy="73723"/>
              </a:xfrm>
              <a:grpFill/>
            </p:grpSpPr>
            <p:sp>
              <p:nvSpPr>
                <p:cNvPr id="79" name="Freeform: Shape 78">
                  <a:extLst>
                    <a:ext uri="{FF2B5EF4-FFF2-40B4-BE49-F238E27FC236}">
                      <a16:creationId xmlns:a16="http://schemas.microsoft.com/office/drawing/2014/main" id="{3E70F0A5-C62D-2EEE-68C8-08D1753E9A32}"/>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80" name="Freeform: Shape 79">
                  <a:extLst>
                    <a:ext uri="{FF2B5EF4-FFF2-40B4-BE49-F238E27FC236}">
                      <a16:creationId xmlns:a16="http://schemas.microsoft.com/office/drawing/2014/main" id="{BB524793-C822-9B03-0E6F-32CC3050844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81" name="Freeform: Shape 80">
                  <a:extLst>
                    <a:ext uri="{FF2B5EF4-FFF2-40B4-BE49-F238E27FC236}">
                      <a16:creationId xmlns:a16="http://schemas.microsoft.com/office/drawing/2014/main" id="{3BAF5DB5-E0D4-6345-9986-102B7DB482E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sp>
            <p:nvSpPr>
              <p:cNvPr id="58" name="Freeform: Shape 57">
                <a:extLst>
                  <a:ext uri="{FF2B5EF4-FFF2-40B4-BE49-F238E27FC236}">
                    <a16:creationId xmlns:a16="http://schemas.microsoft.com/office/drawing/2014/main" id="{3C7D28C7-B2E6-D88D-B541-4613980F675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nvGrpSpPr>
              <p:cNvPr id="59" name="Graphic 14">
                <a:extLst>
                  <a:ext uri="{FF2B5EF4-FFF2-40B4-BE49-F238E27FC236}">
                    <a16:creationId xmlns:a16="http://schemas.microsoft.com/office/drawing/2014/main" id="{60D6D6E8-FCD4-27FC-BFCA-2423F4782CCF}"/>
                  </a:ext>
                </a:extLst>
              </p:cNvPr>
              <p:cNvGrpSpPr/>
              <p:nvPr/>
            </p:nvGrpSpPr>
            <p:grpSpPr>
              <a:xfrm>
                <a:off x="7505300" y="5198681"/>
                <a:ext cx="578453" cy="73723"/>
                <a:chOff x="7505300" y="5198681"/>
                <a:chExt cx="578453" cy="73723"/>
              </a:xfrm>
              <a:grpFill/>
            </p:grpSpPr>
            <p:sp>
              <p:nvSpPr>
                <p:cNvPr id="71" name="Freeform: Shape 70">
                  <a:extLst>
                    <a:ext uri="{FF2B5EF4-FFF2-40B4-BE49-F238E27FC236}">
                      <a16:creationId xmlns:a16="http://schemas.microsoft.com/office/drawing/2014/main" id="{F9F8A771-52EA-E898-A871-A26A06BC567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2" name="Freeform: Shape 71">
                  <a:extLst>
                    <a:ext uri="{FF2B5EF4-FFF2-40B4-BE49-F238E27FC236}">
                      <a16:creationId xmlns:a16="http://schemas.microsoft.com/office/drawing/2014/main" id="{F2F0D30C-A28B-2D9E-5920-A8D591C835F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3" name="Freeform: Shape 72">
                  <a:extLst>
                    <a:ext uri="{FF2B5EF4-FFF2-40B4-BE49-F238E27FC236}">
                      <a16:creationId xmlns:a16="http://schemas.microsoft.com/office/drawing/2014/main" id="{847A8259-857C-E013-4440-59B2B3343D3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4" name="Freeform: Shape 73">
                  <a:extLst>
                    <a:ext uri="{FF2B5EF4-FFF2-40B4-BE49-F238E27FC236}">
                      <a16:creationId xmlns:a16="http://schemas.microsoft.com/office/drawing/2014/main" id="{C19B7F90-0FBA-F3B3-30A0-C151D62FFCB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5" name="Freeform: Shape 74">
                  <a:extLst>
                    <a:ext uri="{FF2B5EF4-FFF2-40B4-BE49-F238E27FC236}">
                      <a16:creationId xmlns:a16="http://schemas.microsoft.com/office/drawing/2014/main" id="{195329B3-3254-CC9A-0C18-F5636711B39C}"/>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6" name="Freeform: Shape 75">
                  <a:extLst>
                    <a:ext uri="{FF2B5EF4-FFF2-40B4-BE49-F238E27FC236}">
                      <a16:creationId xmlns:a16="http://schemas.microsoft.com/office/drawing/2014/main" id="{78F93F8C-208E-EB22-960E-AD8627A53306}"/>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7" name="Freeform: Shape 76">
                  <a:extLst>
                    <a:ext uri="{FF2B5EF4-FFF2-40B4-BE49-F238E27FC236}">
                      <a16:creationId xmlns:a16="http://schemas.microsoft.com/office/drawing/2014/main" id="{EA221BE6-CE59-15B3-09CA-197540D5B25E}"/>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8" name="Freeform: Shape 77">
                  <a:extLst>
                    <a:ext uri="{FF2B5EF4-FFF2-40B4-BE49-F238E27FC236}">
                      <a16:creationId xmlns:a16="http://schemas.microsoft.com/office/drawing/2014/main" id="{E32DD624-DAD4-9166-3D58-10A33ECCBCAE}"/>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sp>
            <p:nvSpPr>
              <p:cNvPr id="60" name="Freeform: Shape 59">
                <a:extLst>
                  <a:ext uri="{FF2B5EF4-FFF2-40B4-BE49-F238E27FC236}">
                    <a16:creationId xmlns:a16="http://schemas.microsoft.com/office/drawing/2014/main" id="{9C272255-BED7-0E09-7546-93A5A4ED645C}"/>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nvGrpSpPr>
              <p:cNvPr id="61" name="Graphic 14">
                <a:extLst>
                  <a:ext uri="{FF2B5EF4-FFF2-40B4-BE49-F238E27FC236}">
                    <a16:creationId xmlns:a16="http://schemas.microsoft.com/office/drawing/2014/main" id="{D5235116-AADD-7CF6-33F0-14E17D716EBD}"/>
                  </a:ext>
                </a:extLst>
              </p:cNvPr>
              <p:cNvGrpSpPr/>
              <p:nvPr/>
            </p:nvGrpSpPr>
            <p:grpSpPr>
              <a:xfrm>
                <a:off x="7905540" y="5220017"/>
                <a:ext cx="352043" cy="52387"/>
                <a:chOff x="7905540" y="5220017"/>
                <a:chExt cx="352043" cy="52387"/>
              </a:xfrm>
              <a:grpFill/>
            </p:grpSpPr>
            <p:sp>
              <p:nvSpPr>
                <p:cNvPr id="69" name="Freeform: Shape 68">
                  <a:extLst>
                    <a:ext uri="{FF2B5EF4-FFF2-40B4-BE49-F238E27FC236}">
                      <a16:creationId xmlns:a16="http://schemas.microsoft.com/office/drawing/2014/main" id="{F8B28183-9FD5-4A8A-BE09-B9E42E7F09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70" name="Freeform: Shape 69">
                  <a:extLst>
                    <a:ext uri="{FF2B5EF4-FFF2-40B4-BE49-F238E27FC236}">
                      <a16:creationId xmlns:a16="http://schemas.microsoft.com/office/drawing/2014/main" id="{391B7B4B-EC83-C6E6-68E0-9B912297091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grpSp>
            <p:nvGrpSpPr>
              <p:cNvPr id="62" name="Graphic 14">
                <a:extLst>
                  <a:ext uri="{FF2B5EF4-FFF2-40B4-BE49-F238E27FC236}">
                    <a16:creationId xmlns:a16="http://schemas.microsoft.com/office/drawing/2014/main" id="{5D7D0CEE-7D80-01D0-867C-AAEAB0803621}"/>
                  </a:ext>
                </a:extLst>
              </p:cNvPr>
              <p:cNvGrpSpPr/>
              <p:nvPr/>
            </p:nvGrpSpPr>
            <p:grpSpPr>
              <a:xfrm>
                <a:off x="8280920" y="5223256"/>
                <a:ext cx="254984" cy="71342"/>
                <a:chOff x="8280920" y="5223256"/>
                <a:chExt cx="254984" cy="71342"/>
              </a:xfrm>
              <a:grpFill/>
            </p:grpSpPr>
            <p:sp>
              <p:nvSpPr>
                <p:cNvPr id="63" name="Freeform: Shape 62">
                  <a:extLst>
                    <a:ext uri="{FF2B5EF4-FFF2-40B4-BE49-F238E27FC236}">
                      <a16:creationId xmlns:a16="http://schemas.microsoft.com/office/drawing/2014/main" id="{529C50AF-7FA6-F2D5-663B-2F433723289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64" name="Freeform: Shape 63">
                  <a:extLst>
                    <a:ext uri="{FF2B5EF4-FFF2-40B4-BE49-F238E27FC236}">
                      <a16:creationId xmlns:a16="http://schemas.microsoft.com/office/drawing/2014/main" id="{3131E61C-6386-604E-9E4F-92EC2E1DB3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65" name="Freeform: Shape 64">
                  <a:extLst>
                    <a:ext uri="{FF2B5EF4-FFF2-40B4-BE49-F238E27FC236}">
                      <a16:creationId xmlns:a16="http://schemas.microsoft.com/office/drawing/2014/main" id="{B7C89BC7-DFB8-2372-40A3-AFD1A0F62B8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66" name="Freeform: Shape 65">
                  <a:extLst>
                    <a:ext uri="{FF2B5EF4-FFF2-40B4-BE49-F238E27FC236}">
                      <a16:creationId xmlns:a16="http://schemas.microsoft.com/office/drawing/2014/main" id="{F87B570B-0B88-CAF0-CFB2-39D89DCDC74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67" name="Freeform: Shape 66">
                  <a:extLst>
                    <a:ext uri="{FF2B5EF4-FFF2-40B4-BE49-F238E27FC236}">
                      <a16:creationId xmlns:a16="http://schemas.microsoft.com/office/drawing/2014/main" id="{D549C91B-A7DC-E447-23EB-95D1078BA659}"/>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sp>
              <p:nvSpPr>
                <p:cNvPr id="68" name="Freeform: Shape 67">
                  <a:extLst>
                    <a:ext uri="{FF2B5EF4-FFF2-40B4-BE49-F238E27FC236}">
                      <a16:creationId xmlns:a16="http://schemas.microsoft.com/office/drawing/2014/main" id="{6684A663-CFE6-1D40-2124-787E26B12560}"/>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defTabSz="1219170">
                    <a:defRPr/>
                  </a:pPr>
                  <a:endParaRPr lang="en-GB">
                    <a:solidFill>
                      <a:prstClr val="black"/>
                    </a:solidFill>
                    <a:latin typeface="DM Sans"/>
                  </a:endParaRPr>
                </a:p>
              </p:txBody>
            </p:sp>
          </p:grpSp>
        </p:grpSp>
        <p:sp>
          <p:nvSpPr>
            <p:cNvPr id="54" name="TextBox 53">
              <a:extLst>
                <a:ext uri="{FF2B5EF4-FFF2-40B4-BE49-F238E27FC236}">
                  <a16:creationId xmlns:a16="http://schemas.microsoft.com/office/drawing/2014/main" id="{A592851A-EC99-2667-9565-346105FBEAA1}"/>
                </a:ext>
              </a:extLst>
            </p:cNvPr>
            <p:cNvSpPr txBox="1"/>
            <p:nvPr userDrawn="1"/>
          </p:nvSpPr>
          <p:spPr>
            <a:xfrm>
              <a:off x="17183" y="6402918"/>
              <a:ext cx="613515" cy="230833"/>
            </a:xfrm>
            <a:prstGeom prst="rect">
              <a:avLst/>
            </a:prstGeom>
            <a:solidFill>
              <a:srgbClr val="44B4A1"/>
            </a:solidFill>
          </p:spPr>
          <p:txBody>
            <a:bodyPr wrap="square" rtlCol="0">
              <a:spAutoFit/>
            </a:bodyPr>
            <a:lstStyle/>
            <a:p>
              <a:pPr algn="r" defTabSz="1219170">
                <a:defRPr/>
              </a:pPr>
              <a:r>
                <a:rPr lang="en-GB" sz="900">
                  <a:solidFill>
                    <a:prstClr val="white"/>
                  </a:solidFill>
                  <a:latin typeface="DM Sans"/>
                </a:rPr>
                <a:t>©</a:t>
              </a:r>
              <a:r>
                <a:rPr lang="en-GB" sz="700">
                  <a:solidFill>
                    <a:prstClr val="white"/>
                  </a:solidFill>
                  <a:latin typeface="DM Sans"/>
                </a:rPr>
                <a:t> 2026</a:t>
              </a:r>
            </a:p>
          </p:txBody>
        </p:sp>
      </p:grpSp>
    </p:spTree>
    <p:extLst>
      <p:ext uri="{BB962C8B-B14F-4D97-AF65-F5344CB8AC3E}">
        <p14:creationId xmlns:p14="http://schemas.microsoft.com/office/powerpoint/2010/main" val="2898242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084307"/>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D192AB7-E55D-4C62-9017-90AD644F626D}">
  <ds:schemaRefs>
    <ds:schemaRef ds:uri="http://purl.org/dc/elements/1.1/"/>
    <ds:schemaRef ds:uri="http://www.w3.org/XML/1998/namespace"/>
    <ds:schemaRef ds:uri="http://schemas.openxmlformats.org/package/2006/metadata/core-properties"/>
    <ds:schemaRef ds:uri="bcfbf75d-7e6c-463e-9135-7f47c6067b30"/>
    <ds:schemaRef ds:uri="http://purl.org/dc/terms/"/>
    <ds:schemaRef ds:uri="http://schemas.microsoft.com/office/infopath/2007/PartnerControls"/>
    <ds:schemaRef ds:uri="http://schemas.microsoft.com/office/2006/documentManagement/types"/>
    <ds:schemaRef ds:uri="http://schemas.microsoft.com/office/2006/metadata/properties"/>
    <ds:schemaRef ds:uri="b90a2e66-408a-4fa2-a9cf-bd33f75e05e3"/>
    <ds:schemaRef ds:uri="5a2251cd-bd5e-462d-8f0e-b8d48ef43808"/>
    <ds:schemaRef ds:uri="http://purl.org/dc/dcmitype/"/>
  </ds:schemaRefs>
</ds:datastoreItem>
</file>

<file path=customXml/itemProps2.xml><?xml version="1.0" encoding="utf-8"?>
<ds:datastoreItem xmlns:ds="http://schemas.openxmlformats.org/officeDocument/2006/customXml" ds:itemID="{A23C7786-E94F-4F2C-9652-B194C33A12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FBD740F9-7D28-41AE-AEA8-8C655BDB69D0}">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165</TotalTime>
  <Words>4892</Words>
  <Application>Microsoft Office PowerPoint</Application>
  <PresentationFormat>Widescreen</PresentationFormat>
  <Paragraphs>674</Paragraphs>
  <Slides>41</Slides>
  <Notes>19</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41</vt:i4>
      </vt:variant>
    </vt:vector>
  </HeadingPairs>
  <TitlesOfParts>
    <vt:vector size="55" baseType="lpstr">
      <vt:lpstr>DM Sans Bold</vt:lpstr>
      <vt:lpstr>Fira Sans Medium</vt:lpstr>
      <vt:lpstr>Fira Sans</vt:lpstr>
      <vt:lpstr>Arial</vt:lpstr>
      <vt:lpstr>DM Sans 14pt</vt:lpstr>
      <vt:lpstr>Calibri</vt:lpstr>
      <vt:lpstr>Lora</vt:lpstr>
      <vt:lpstr>DM Sans</vt:lpstr>
      <vt:lpstr>Wingdings</vt:lpstr>
      <vt:lpstr>dsm-firmenich</vt:lpstr>
      <vt:lpstr>1_dsm-firmenich</vt:lpstr>
      <vt:lpstr>5_dsm-firmenich</vt:lpstr>
      <vt:lpstr>3_dsm-firmenich</vt:lpstr>
      <vt:lpstr>Acrobat Document</vt:lpstr>
      <vt:lpstr>PowerPoint Presentation</vt:lpstr>
      <vt:lpstr>No ingredient has taken the world of skincare by storm quite like hyaluronic acid has in recent years. </vt:lpstr>
      <vt:lpstr>The hype on hyaluronic acid</vt:lpstr>
      <vt:lpstr>Hyaluronic acid becomes a coveted ingredient in new products…</vt:lpstr>
      <vt:lpstr>Best sellers contain various forms of hyaluronic acid for more efficacy</vt:lpstr>
      <vt:lpstr>Anti-ageing products containing hydrolyzed hyaluronic acid form are on the rise</vt:lpstr>
      <vt:lpstr>PowerPoint Presentation</vt:lpstr>
      <vt:lpstr>Hyaluronic acid is located in the first layers of the epidermis and dermis </vt:lpstr>
      <vt:lpstr>With age, hyaluronic acid in the skin decreases quite sharply …</vt:lpstr>
      <vt:lpstr>Hyaluronic acid in Beauty Products</vt:lpstr>
      <vt:lpstr>Benefits of different hyaluronic acid molecular weights*  </vt:lpstr>
      <vt:lpstr>PowerPoint Presentation</vt:lpstr>
      <vt:lpstr>Hyaluronic</vt:lpstr>
      <vt:lpstr>dsm-firmenich has been exploring the beauty potential of hyaluronic acid and beyond</vt:lpstr>
      <vt:lpstr>dsm-firmenich hyaluronic acid portfolio</vt:lpstr>
      <vt:lpstr>dsm-firmenich hyaluronic acid portfolio A powerhouse of different hyaluronic acid forms that delivers various consumer benefits</vt:lpstr>
      <vt:lpstr>HYALURONIC ACID-BT</vt:lpstr>
      <vt:lpstr>HYALURONIC ACID-BT</vt:lpstr>
      <vt:lpstr>HYALURONIC ACID-BT</vt:lpstr>
      <vt:lpstr>HYASOL PF</vt:lpstr>
      <vt:lpstr>HYALURONIC ACID</vt:lpstr>
      <vt:lpstr>HYALURONIC ACID MMW</vt:lpstr>
      <vt:lpstr>PowerPoint Presentation</vt:lpstr>
      <vt:lpstr>HYA-ACT™</vt:lpstr>
      <vt:lpstr>HYA-ACT™ M (Medium Molecular Weight)</vt:lpstr>
      <vt:lpstr>HYA-ACT™ M </vt:lpstr>
      <vt:lpstr>HYA-ACT™ M </vt:lpstr>
      <vt:lpstr>HYA-ACT™ S (Small Molecular Weight)</vt:lpstr>
      <vt:lpstr>HYA-ACT™ S </vt:lpstr>
      <vt:lpstr>HYA-ACT™ S </vt:lpstr>
      <vt:lpstr>HYA-ACT™ S </vt:lpstr>
      <vt:lpstr>HYA-ACT™ XS (Very Small Molecular Weight)</vt:lpstr>
      <vt:lpstr>HYA-ACT™ XS </vt:lpstr>
      <vt:lpstr>HYA-ACT™ XS </vt:lpstr>
      <vt:lpstr>HYA-ACT™ XS </vt:lpstr>
      <vt:lpstr>HYA-ACT™ XS </vt:lpstr>
      <vt:lpstr>HYA-ACT™ IN &amp; ON </vt:lpstr>
      <vt:lpstr>HYA-ACT™ IN &amp; ON </vt:lpstr>
      <vt:lpstr>HYA-ACT™ IN &amp; ON  Wrinkle Filler Serum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hyaluronic_acid_line_master_presentation_2026-09</dc:title>
  <dc:creator/>
  <cp:lastModifiedBy>Marie-Sophie Meisinger</cp:lastModifiedBy>
  <cp:revision>3</cp:revision>
  <dcterms:created xsi:type="dcterms:W3CDTF">2023-03-31T07:21:36Z</dcterms:created>
  <dcterms:modified xsi:type="dcterms:W3CDTF">2026-09-25T09:49:50Z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0x0101000A165892B6C05D4182809F9FEE12DD6A</vt:lpwstr>
  </property>
  <property fmtid="{D5CDD505-2E9C-101B-9397-08002B2CF9AE}" pid="4" name="MSIP_Label_2ff753fd-faf2-4608-9b59-553f003adcdf_Enabled">
    <vt:lpwstr>true</vt:lpwstr>
  </property>
  <property fmtid="{D5CDD505-2E9C-101B-9397-08002B2CF9AE}" pid="5" name="MSIP_Label_2ff753fd-faf2-4608-9b59-553f003adcdf_SetDate">
    <vt:lpwstr>2026-07-31T13:03:46Z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65131cc2-659a-4247-b87e-232f795a0142</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