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47" r:id="rId5"/>
    <p:sldMasterId id="2147483952" r:id="rId6"/>
    <p:sldMasterId id="2147483970" r:id="rId7"/>
  </p:sldMasterIdLst>
  <p:notesMasterIdLst>
    <p:notesMasterId r:id="rId20"/>
  </p:notesMasterIdLst>
  <p:sldIdLst>
    <p:sldId id="2147482726" r:id="rId8"/>
    <p:sldId id="2147482729" r:id="rId9"/>
    <p:sldId id="2147483359" r:id="rId10"/>
    <p:sldId id="2147483360" r:id="rId11"/>
    <p:sldId id="2147482730" r:id="rId12"/>
    <p:sldId id="2147482731" r:id="rId13"/>
    <p:sldId id="2147482736" r:id="rId14"/>
    <p:sldId id="2147482732" r:id="rId15"/>
    <p:sldId id="2147482733" r:id="rId16"/>
    <p:sldId id="2147482734" r:id="rId17"/>
    <p:sldId id="2147483358" r:id="rId18"/>
    <p:sldId id="2147482716" r:id="rId19"/>
  </p:sldIdLst>
  <p:sldSz cx="12192000" cy="6858000"/>
  <p:notesSz cx="6858000" cy="9144000"/>
  <p:embeddedFontLst>
    <p:embeddedFont>
      <p:font typeface="DM Sans" pitchFamily="2" charset="0"/>
      <p:regular r:id="rId21"/>
      <p:bold r:id="rId22"/>
      <p:italic r:id="rId23"/>
      <p:boldItalic r:id="rId24"/>
    </p:embeddedFont>
    <p:embeddedFont>
      <p:font typeface="DM Sans 14pt" panose="020B0604020202020204" charset="0"/>
      <p:regular r:id="rId25"/>
      <p:bold r:id="rId26"/>
      <p:italic r:id="rId27"/>
      <p:boldItalic r:id="rId28"/>
    </p:embeddedFont>
    <p:embeddedFont>
      <p:font typeface="DM Sans Bold" pitchFamily="2" charset="0"/>
      <p:bold r:id="rId29"/>
    </p:embeddedFont>
    <p:embeddedFont>
      <p:font typeface="Fira Sans" panose="020B0503050000020004" pitchFamily="34" charset="0"/>
      <p:regular r:id="rId30"/>
      <p:bold r:id="rId31"/>
      <p:italic r:id="rId32"/>
      <p:boldItalic r:id="rId33"/>
    </p:embeddedFont>
    <p:embeddedFont>
      <p:font typeface="Fira Sans Medium" panose="020B0603050000020004" pitchFamily="34" charset="0"/>
      <p:regular r:id="rId34"/>
      <p:italic r:id="rId35"/>
    </p:embeddedFont>
    <p:embeddedFont>
      <p:font typeface="Lora" pitchFamily="2"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60D4F2E-3B55-6ACA-DB62-D30F557E0157}" name="Mathieu Moulin" initials="MM" userId="S::Mathieu.Moulin@dsm.com::8a3c87ec-8a02-4479-8891-5886153d3357" providerId="AD"/>
  <p188:author id="{FAFF27B1-25E6-042B-FC03-1C288BB5513A}" name="Annabel Burger" initials="AB" userId="S::annabel.burger@vim-group.com::69aa707f-211e-4b80-bd71-a0ee3e94600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37373"/>
    <a:srgbClr val="307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92D538-9DA9-47BF-94F9-D017C88847A8}" v="1" dt="2026-09-25T09:52:41.19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9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font" Target="fonts/font6.fntdata"/><Relationship Id="rId39" Type="http://schemas.openxmlformats.org/officeDocument/2006/relationships/font" Target="fonts/font19.fntdata"/><Relationship Id="rId3" Type="http://schemas.openxmlformats.org/officeDocument/2006/relationships/customXml" Target="../customXml/item3.xml"/><Relationship Id="rId21" Type="http://schemas.openxmlformats.org/officeDocument/2006/relationships/font" Target="fonts/font1.fntdata"/><Relationship Id="rId34" Type="http://schemas.openxmlformats.org/officeDocument/2006/relationships/font" Target="fonts/font14.fntdata"/><Relationship Id="rId42"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font" Target="fonts/font5.fntdata"/><Relationship Id="rId33" Type="http://schemas.openxmlformats.org/officeDocument/2006/relationships/font" Target="fonts/font13.fntdata"/><Relationship Id="rId38" Type="http://schemas.openxmlformats.org/officeDocument/2006/relationships/font" Target="fonts/font18.fntdata"/><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29" Type="http://schemas.openxmlformats.org/officeDocument/2006/relationships/font" Target="fonts/font9.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font" Target="fonts/font17.fntdata"/><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font" Target="fonts/font16.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font" Target="fonts/font11.fntdata"/><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font" Target="fonts/font15.fntdata"/><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scatterChart>
        <c:scatterStyle val="smoothMarker"/>
        <c:varyColors val="0"/>
        <c:ser>
          <c:idx val="0"/>
          <c:order val="0"/>
          <c:tx>
            <c:strRef>
              <c:f>Sheet1!$B$1</c:f>
              <c:strCache>
                <c:ptCount val="1"/>
                <c:pt idx="0">
                  <c:v>Y-Values</c:v>
                </c:pt>
              </c:strCache>
            </c:strRef>
          </c:tx>
          <c:spPr>
            <a:ln w="19050" cap="rnd">
              <a:solidFill>
                <a:srgbClr val="44B4A1"/>
              </a:solidFill>
              <a:prstDash val="sysDash"/>
              <a:round/>
            </a:ln>
            <a:effectLst/>
          </c:spPr>
          <c:marker>
            <c:symbol val="none"/>
          </c:marker>
          <c:xVal>
            <c:numRef>
              <c:f>Sheet1!$A$2:$A$21</c:f>
              <c:numCache>
                <c:formatCode>General</c:formatCode>
                <c:ptCount val="20"/>
                <c:pt idx="0">
                  <c:v>0</c:v>
                </c:pt>
                <c:pt idx="1">
                  <c:v>0.03</c:v>
                </c:pt>
                <c:pt idx="2">
                  <c:v>0.04</c:v>
                </c:pt>
                <c:pt idx="3">
                  <c:v>0.05</c:v>
                </c:pt>
                <c:pt idx="4">
                  <c:v>0.06</c:v>
                </c:pt>
                <c:pt idx="5">
                  <c:v>0.1</c:v>
                </c:pt>
                <c:pt idx="6">
                  <c:v>0.2</c:v>
                </c:pt>
                <c:pt idx="7">
                  <c:v>0.3</c:v>
                </c:pt>
                <c:pt idx="8">
                  <c:v>0.4</c:v>
                </c:pt>
                <c:pt idx="9">
                  <c:v>0.5</c:v>
                </c:pt>
                <c:pt idx="10">
                  <c:v>0.9</c:v>
                </c:pt>
                <c:pt idx="11">
                  <c:v>1</c:v>
                </c:pt>
                <c:pt idx="12">
                  <c:v>1.1499999999999999</c:v>
                </c:pt>
                <c:pt idx="13">
                  <c:v>1.3</c:v>
                </c:pt>
                <c:pt idx="14">
                  <c:v>1.4</c:v>
                </c:pt>
                <c:pt idx="15">
                  <c:v>1.5</c:v>
                </c:pt>
                <c:pt idx="16">
                  <c:v>1.63</c:v>
                </c:pt>
                <c:pt idx="17">
                  <c:v>1.75</c:v>
                </c:pt>
                <c:pt idx="18">
                  <c:v>1.8</c:v>
                </c:pt>
                <c:pt idx="19">
                  <c:v>1.9</c:v>
                </c:pt>
              </c:numCache>
            </c:numRef>
          </c:xVal>
          <c:yVal>
            <c:numRef>
              <c:f>Sheet1!$B$2:$B$21</c:f>
              <c:numCache>
                <c:formatCode>General</c:formatCode>
                <c:ptCount val="20"/>
                <c:pt idx="0">
                  <c:v>0</c:v>
                </c:pt>
                <c:pt idx="1">
                  <c:v>0.1</c:v>
                </c:pt>
                <c:pt idx="2">
                  <c:v>1</c:v>
                </c:pt>
                <c:pt idx="3">
                  <c:v>0.1</c:v>
                </c:pt>
                <c:pt idx="4">
                  <c:v>0.05</c:v>
                </c:pt>
                <c:pt idx="5">
                  <c:v>0</c:v>
                </c:pt>
                <c:pt idx="6">
                  <c:v>0.1</c:v>
                </c:pt>
                <c:pt idx="7">
                  <c:v>1</c:v>
                </c:pt>
                <c:pt idx="8">
                  <c:v>0.1</c:v>
                </c:pt>
                <c:pt idx="9">
                  <c:v>0.01</c:v>
                </c:pt>
                <c:pt idx="10">
                  <c:v>0.01</c:v>
                </c:pt>
                <c:pt idx="11">
                  <c:v>0.1</c:v>
                </c:pt>
                <c:pt idx="12">
                  <c:v>1</c:v>
                </c:pt>
                <c:pt idx="13">
                  <c:v>0.1</c:v>
                </c:pt>
                <c:pt idx="14">
                  <c:v>0</c:v>
                </c:pt>
                <c:pt idx="15">
                  <c:v>0.1</c:v>
                </c:pt>
                <c:pt idx="16">
                  <c:v>1</c:v>
                </c:pt>
                <c:pt idx="17">
                  <c:v>0.1</c:v>
                </c:pt>
                <c:pt idx="18">
                  <c:v>0</c:v>
                </c:pt>
                <c:pt idx="19">
                  <c:v>0</c:v>
                </c:pt>
              </c:numCache>
            </c:numRef>
          </c:yVal>
          <c:smooth val="1"/>
          <c:extLst>
            <c:ext xmlns:c16="http://schemas.microsoft.com/office/drawing/2014/chart" uri="{C3380CC4-5D6E-409C-BE32-E72D297353CC}">
              <c16:uniqueId val="{00000000-47BD-446A-B7F0-0E7148E6358E}"/>
            </c:ext>
          </c:extLst>
        </c:ser>
        <c:dLbls>
          <c:showLegendKey val="0"/>
          <c:showVal val="0"/>
          <c:showCatName val="0"/>
          <c:showSerName val="0"/>
          <c:showPercent val="0"/>
          <c:showBubbleSize val="0"/>
        </c:dLbls>
        <c:axId val="601166608"/>
        <c:axId val="601172368"/>
      </c:scatterChart>
      <c:valAx>
        <c:axId val="601166608"/>
        <c:scaling>
          <c:orientation val="minMax"/>
          <c:max val="1.8"/>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CH"/>
          </a:p>
        </c:txPr>
        <c:crossAx val="601172368"/>
        <c:crosses val="autoZero"/>
        <c:crossBetween val="midCat"/>
      </c:valAx>
      <c:valAx>
        <c:axId val="601172368"/>
        <c:scaling>
          <c:orientation val="minMax"/>
        </c:scaling>
        <c:delete val="1"/>
        <c:axPos val="l"/>
        <c:numFmt formatCode="General" sourceLinked="1"/>
        <c:majorTickMark val="none"/>
        <c:minorTickMark val="none"/>
        <c:tickLblPos val="nextTo"/>
        <c:crossAx val="60116660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CH"/>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D1FD3C-CBAF-4FF0-9A46-05FD8252ACFE}" type="datetimeFigureOut">
              <a:rPr lang="en-GB" smtClean="0"/>
              <a:t>25/09/2026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5EFF53-B5E9-4C67-9F80-34173122F7DF}" type="slidenum">
              <a:rPr lang="en-GB" smtClean="0"/>
              <a:t>‹#›</a:t>
            </a:fld>
            <a:endParaRPr lang="en-GB"/>
          </a:p>
        </p:txBody>
      </p:sp>
    </p:spTree>
    <p:extLst>
      <p:ext uri="{BB962C8B-B14F-4D97-AF65-F5344CB8AC3E}">
        <p14:creationId xmlns:p14="http://schemas.microsoft.com/office/powerpoint/2010/main" val="4075553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00947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501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0574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929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1AA3C7-7327-45F5-A6E8-46571E562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60189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4429"/>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FA410B9D-8745-9F61-48C4-2C3A2A69E16A}"/>
              </a:ext>
            </a:extLst>
          </p:cNvPr>
          <p:cNvSpPr txBox="1"/>
          <p:nvPr userDrawn="1"/>
        </p:nvSpPr>
        <p:spPr>
          <a:xfrm>
            <a:off x="207742" y="6420601"/>
            <a:ext cx="1906757" cy="215444"/>
          </a:xfrm>
          <a:prstGeom prst="rect">
            <a:avLst/>
          </a:prstGeom>
          <a:noFill/>
        </p:spPr>
        <p:txBody>
          <a:bodyPr wrap="square" rtlCol="0">
            <a:spAutoFit/>
          </a:bodyPr>
          <a:lstStyle/>
          <a:p>
            <a:r>
              <a:rPr lang="en-US" sz="800" dirty="0">
                <a:solidFill>
                  <a:schemeClr val="bg1"/>
                </a:solidFill>
              </a:rPr>
              <a:t>© 2025 </a:t>
            </a:r>
            <a:r>
              <a:rPr lang="en-US" sz="800" dirty="0" err="1">
                <a:solidFill>
                  <a:schemeClr val="bg1"/>
                </a:solidFill>
              </a:rPr>
              <a:t>dsm-firmenich</a:t>
            </a:r>
            <a:r>
              <a:rPr lang="en-US" sz="800" dirty="0">
                <a:solidFill>
                  <a:schemeClr val="bg1"/>
                </a:solidFill>
              </a:rPr>
              <a:t> group.</a:t>
            </a:r>
          </a:p>
        </p:txBody>
      </p:sp>
    </p:spTree>
    <p:extLst>
      <p:ext uri="{BB962C8B-B14F-4D97-AF65-F5344CB8AC3E}">
        <p14:creationId xmlns:p14="http://schemas.microsoft.com/office/powerpoint/2010/main" val="31082172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44B4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76D0C2"/>
          </a:solidFill>
          <a:ln w="28575">
            <a:solidFill>
              <a:srgbClr val="76D0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09877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08720790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522396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t">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14pt" pitchFamily="2" charset="0"/>
              </a:defRPr>
            </a:lvl1pPr>
            <a:lvl5pPr>
              <a:defRPr sz="800">
                <a:solidFill>
                  <a:schemeClr val="tx1"/>
                </a:solidFill>
                <a:latin typeface="DM Sans 14pt"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1857863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Title Slide (White Logo)">
    <p:bg>
      <p:bgPr>
        <a:solidFill>
          <a:srgbClr val="44B4A1"/>
        </a:solidFill>
        <a:effectLst/>
      </p:bgPr>
    </p:bg>
    <p:spTree>
      <p:nvGrpSpPr>
        <p:cNvPr id="1" name=""/>
        <p:cNvGrpSpPr/>
        <p:nvPr/>
      </p:nvGrpSpPr>
      <p:grpSpPr>
        <a:xfrm>
          <a:off x="0" y="0"/>
          <a:ext cx="0" cy="0"/>
          <a:chOff x="0" y="0"/>
          <a:chExt cx="0" cy="0"/>
        </a:xfrm>
      </p:grpSpPr>
      <p:sp>
        <p:nvSpPr>
          <p:cNvPr id="10" name="Picture Placeholder 8">
            <a:extLst>
              <a:ext uri="{FF2B5EF4-FFF2-40B4-BE49-F238E27FC236}">
                <a16:creationId xmlns:a16="http://schemas.microsoft.com/office/drawing/2014/main" id="{133B4165-EE5B-6FB6-59F7-42BD23F2F623}"/>
              </a:ext>
            </a:extLst>
          </p:cNvPr>
          <p:cNvSpPr>
            <a:spLocks noGrp="1"/>
          </p:cNvSpPr>
          <p:nvPr>
            <p:ph type="pic" sz="quarter" idx="25" hasCustomPrompt="1"/>
          </p:nvPr>
        </p:nvSpPr>
        <p:spPr>
          <a:xfrm>
            <a:off x="6172200" y="0"/>
            <a:ext cx="6019800" cy="6858000"/>
          </a:xfrm>
          <a:prstGeom prst="rect">
            <a:avLst/>
          </a:prstGeom>
        </p:spPr>
        <p:txBody>
          <a:bodyPr/>
          <a:lstStyle>
            <a:lvl1pPr algn="ctr">
              <a:defRPr b="1">
                <a:solidFill>
                  <a:srgbClr val="FFFFFF"/>
                </a:solidFill>
              </a:defRPr>
            </a:lvl1pPr>
          </a:lstStyle>
          <a:p>
            <a:br>
              <a:rPr lang="en-US"/>
            </a:br>
            <a:br>
              <a:rPr lang="en-US"/>
            </a:br>
            <a:br>
              <a:rPr lang="en-US"/>
            </a:br>
            <a:br>
              <a:rPr lang="en-US"/>
            </a:br>
            <a:br>
              <a:rPr lang="en-US"/>
            </a:br>
            <a:br>
              <a:rPr lang="en-US"/>
            </a:br>
            <a:br>
              <a:rPr lang="en-US"/>
            </a:br>
            <a:r>
              <a:rPr lang="en-US"/>
              <a:t>TALENT HERE</a:t>
            </a:r>
          </a:p>
        </p:txBody>
      </p:sp>
      <p:sp>
        <p:nvSpPr>
          <p:cNvPr id="8" name="Title 1">
            <a:extLst>
              <a:ext uri="{FF2B5EF4-FFF2-40B4-BE49-F238E27FC236}">
                <a16:creationId xmlns:a16="http://schemas.microsoft.com/office/drawing/2014/main" id="{AB6880B7-A51F-E27F-2AB8-3F7EF1457BC1}"/>
              </a:ext>
            </a:extLst>
          </p:cNvPr>
          <p:cNvSpPr>
            <a:spLocks noGrp="1"/>
          </p:cNvSpPr>
          <p:nvPr>
            <p:ph type="title" hasCustomPrompt="1"/>
          </p:nvPr>
        </p:nvSpPr>
        <p:spPr>
          <a:xfrm>
            <a:off x="302400" y="391300"/>
            <a:ext cx="11376077" cy="900111"/>
          </a:xfrm>
          <a:prstGeom prst="rect">
            <a:avLst/>
          </a:prstGeom>
        </p:spPr>
        <p:txBody>
          <a:bodyPr anchor="t">
            <a:noAutofit/>
          </a:bodyPr>
          <a:lstStyle>
            <a:lvl1pPr>
              <a:defRPr sz="8000" b="0">
                <a:solidFill>
                  <a:schemeClr val="bg1"/>
                </a:solidFill>
              </a:defRPr>
            </a:lvl1pPr>
          </a:lstStyle>
          <a:p>
            <a:r>
              <a:rPr lang="en-US"/>
              <a:t>INGREDIENT</a:t>
            </a:r>
            <a:endParaRPr lang="en-GB"/>
          </a:p>
        </p:txBody>
      </p:sp>
      <p:sp>
        <p:nvSpPr>
          <p:cNvPr id="11" name="Picture Placeholder 13">
            <a:extLst>
              <a:ext uri="{FF2B5EF4-FFF2-40B4-BE49-F238E27FC236}">
                <a16:creationId xmlns:a16="http://schemas.microsoft.com/office/drawing/2014/main" id="{89F8DA99-0917-AC11-A390-3036D7ADFF4B}"/>
              </a:ext>
            </a:extLst>
          </p:cNvPr>
          <p:cNvSpPr>
            <a:spLocks noGrp="1"/>
          </p:cNvSpPr>
          <p:nvPr>
            <p:ph type="pic" sz="quarter" idx="26" hasCustomPrompt="1"/>
          </p:nvPr>
        </p:nvSpPr>
        <p:spPr>
          <a:xfrm>
            <a:off x="0" y="2438400"/>
            <a:ext cx="2498725" cy="3041650"/>
          </a:xfrm>
          <a:prstGeom prst="rect">
            <a:avLst/>
          </a:prstGeom>
        </p:spPr>
        <p:txBody>
          <a:bodyPr anchor="ctr"/>
          <a:lstStyle>
            <a:lvl1pPr algn="ctr">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2" name="Picture Placeholder 13">
            <a:extLst>
              <a:ext uri="{FF2B5EF4-FFF2-40B4-BE49-F238E27FC236}">
                <a16:creationId xmlns:a16="http://schemas.microsoft.com/office/drawing/2014/main" id="{8D110186-24A7-A3E3-2E19-DBBAD51873A8}"/>
              </a:ext>
            </a:extLst>
          </p:cNvPr>
          <p:cNvSpPr>
            <a:spLocks noGrp="1"/>
          </p:cNvSpPr>
          <p:nvPr>
            <p:ph type="pic" sz="quarter" idx="27" hasCustomPrompt="1"/>
          </p:nvPr>
        </p:nvSpPr>
        <p:spPr>
          <a:xfrm>
            <a:off x="2632841" y="2438400"/>
            <a:ext cx="3386960" cy="3041650"/>
          </a:xfrm>
          <a:prstGeom prst="rect">
            <a:avLst/>
          </a:prstGeom>
        </p:spPr>
        <p:txBody>
          <a:bodyPr anchor="ctr"/>
          <a:lstStyle>
            <a:lvl1pPr algn="l">
              <a:defRPr sz="1400">
                <a:solidFill>
                  <a:srgbClr val="FFFFFF"/>
                </a:solidFill>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t>Ingredient/science here</a:t>
            </a:r>
          </a:p>
          <a:p>
            <a:endParaRPr lang="en-US"/>
          </a:p>
        </p:txBody>
      </p:sp>
      <p:sp>
        <p:nvSpPr>
          <p:cNvPr id="15" name="Text Placeholder 37">
            <a:extLst>
              <a:ext uri="{FF2B5EF4-FFF2-40B4-BE49-F238E27FC236}">
                <a16:creationId xmlns:a16="http://schemas.microsoft.com/office/drawing/2014/main" id="{CD398FD4-ABF7-65C1-7917-62D7418F655A}"/>
              </a:ext>
            </a:extLst>
          </p:cNvPr>
          <p:cNvSpPr>
            <a:spLocks noGrp="1"/>
          </p:cNvSpPr>
          <p:nvPr>
            <p:ph type="body" sz="quarter" idx="29" hasCustomPrompt="1"/>
          </p:nvPr>
        </p:nvSpPr>
        <p:spPr>
          <a:xfrm>
            <a:off x="4746568" y="1357309"/>
            <a:ext cx="3013090" cy="900113"/>
          </a:xfrm>
          <a:prstGeom prst="rect">
            <a:avLst/>
          </a:prstGeom>
        </p:spPr>
        <p:txBody>
          <a:bodyPr/>
          <a:lstStyle>
            <a:lvl1pPr>
              <a:defRPr sz="8000">
                <a:solidFill>
                  <a:schemeClr val="bg1"/>
                </a:solidFill>
              </a:defRPr>
            </a:lvl1pPr>
            <a:lvl2pPr>
              <a:defRPr sz="8000"/>
            </a:lvl2pPr>
            <a:lvl3pPr>
              <a:defRPr sz="8000"/>
            </a:lvl3pPr>
            <a:lvl4pPr>
              <a:defRPr sz="8000"/>
            </a:lvl4pPr>
            <a:lvl5pPr>
              <a:defRPr sz="8000"/>
            </a:lvl5pPr>
          </a:lstStyle>
          <a:p>
            <a:pPr lvl="0"/>
            <a:r>
              <a:rPr lang="en-US"/>
              <a:t>NAME</a:t>
            </a:r>
          </a:p>
        </p:txBody>
      </p:sp>
      <p:sp>
        <p:nvSpPr>
          <p:cNvPr id="16" name="Text Placeholder 40">
            <a:extLst>
              <a:ext uri="{FF2B5EF4-FFF2-40B4-BE49-F238E27FC236}">
                <a16:creationId xmlns:a16="http://schemas.microsoft.com/office/drawing/2014/main" id="{C0F956D7-BD5F-E724-38C7-9055BB0BA373}"/>
              </a:ext>
            </a:extLst>
          </p:cNvPr>
          <p:cNvSpPr>
            <a:spLocks noGrp="1"/>
          </p:cNvSpPr>
          <p:nvPr>
            <p:ph type="body" sz="quarter" idx="30" hasCustomPrompt="1"/>
          </p:nvPr>
        </p:nvSpPr>
        <p:spPr>
          <a:xfrm>
            <a:off x="328514" y="1724025"/>
            <a:ext cx="3055938" cy="533400"/>
          </a:xfrm>
          <a:prstGeom prst="rect">
            <a:avLst/>
          </a:prstGeom>
        </p:spPr>
        <p:txBody>
          <a:bodyPr/>
          <a:lstStyle>
            <a:lvl1pPr>
              <a:defRPr sz="2000" i="1">
                <a:solidFill>
                  <a:schemeClr val="bg1"/>
                </a:solidFill>
                <a:latin typeface="Lora" pitchFamily="2" charset="77"/>
              </a:defRPr>
            </a:lvl1pPr>
            <a:lvl2pPr>
              <a:defRPr sz="2000"/>
            </a:lvl2pPr>
            <a:lvl3pPr>
              <a:defRPr sz="2000"/>
            </a:lvl3pPr>
            <a:lvl4pPr>
              <a:defRPr sz="2000"/>
            </a:lvl4pPr>
            <a:lvl5pPr>
              <a:defRPr sz="2000"/>
            </a:lvl5pPr>
          </a:lstStyle>
          <a:p>
            <a:pPr lvl="0"/>
            <a:r>
              <a:rPr lang="en-US"/>
              <a:t>Ingredient</a:t>
            </a:r>
            <a:br>
              <a:rPr lang="en-US"/>
            </a:br>
            <a:r>
              <a:rPr lang="en-US"/>
              <a:t>headline here</a:t>
            </a:r>
          </a:p>
        </p:txBody>
      </p:sp>
      <p:pic>
        <p:nvPicPr>
          <p:cNvPr id="31" name="Picture 30">
            <a:extLst>
              <a:ext uri="{FF2B5EF4-FFF2-40B4-BE49-F238E27FC236}">
                <a16:creationId xmlns:a16="http://schemas.microsoft.com/office/drawing/2014/main" id="{1FD9B93F-ED9D-9567-A546-7E7EED1AE8EE}"/>
              </a:ext>
            </a:extLst>
          </p:cNvPr>
          <p:cNvPicPr>
            <a:picLocks noChangeAspect="1"/>
          </p:cNvPicPr>
          <p:nvPr userDrawn="1"/>
        </p:nvPicPr>
        <p:blipFill>
          <a:blip r:embed="rId2"/>
          <a:stretch>
            <a:fillRect/>
          </a:stretch>
        </p:blipFill>
        <p:spPr>
          <a:xfrm>
            <a:off x="302399" y="6439337"/>
            <a:ext cx="2170925" cy="146426"/>
          </a:xfrm>
          <a:prstGeom prst="rect">
            <a:avLst/>
          </a:prstGeom>
        </p:spPr>
      </p:pic>
    </p:spTree>
    <p:extLst>
      <p:ext uri="{BB962C8B-B14F-4D97-AF65-F5344CB8AC3E}">
        <p14:creationId xmlns:p14="http://schemas.microsoft.com/office/powerpoint/2010/main" val="29234525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2561374257"/>
      </p:ext>
    </p:extLst>
  </p:cSld>
  <p:clrMap bg1="lt1" tx1="dk1" bg2="lt2" tx2="dk2" accent1="accent1" accent2="accent2" accent3="accent3" accent4="accent4" accent5="accent5" accent6="accent6" hlink="hlink" folHlink="folHlink"/>
  <p:sldLayoutIdLst>
    <p:sldLayoutId id="2147483948"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8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109990192"/>
      </p:ext>
    </p:extLst>
  </p:cSld>
  <p:clrMap bg1="lt1" tx1="dk1" bg2="lt2" tx2="dk2" accent1="accent1" accent2="accent2" accent3="accent3" accent4="accent4" accent5="accent5" accent6="accent6" hlink="hlink" folHlink="folHlink"/>
  <p:sldLayoutIdLst>
    <p:sldLayoutId id="2147483968" r:id="rId1"/>
  </p:sldLayoutIdLst>
  <p:hf hdr="0" ft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120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120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120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120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14pt" pitchFamily="2" charset="0"/>
              </a:rPr>
              <a:t>/DOCUMENT STATUS</a:t>
            </a:r>
          </a:p>
        </p:txBody>
      </p:sp>
    </p:spTree>
    <p:extLst>
      <p:ext uri="{BB962C8B-B14F-4D97-AF65-F5344CB8AC3E}">
        <p14:creationId xmlns:p14="http://schemas.microsoft.com/office/powerpoint/2010/main" val="941691134"/>
      </p:ext>
    </p:extLst>
  </p:cSld>
  <p:clrMap bg1="lt1" tx1="dk1" bg2="lt2" tx2="dk2" accent1="accent1" accent2="accent2" accent3="accent3" accent4="accent4" accent5="accent5" accent6="accent6" hlink="hlink" folHlink="folHlink"/>
  <p:sldLayoutIdLst>
    <p:sldLayoutId id="2147483971" r:id="rId1"/>
    <p:sldLayoutId id="2147483996" r:id="rId2"/>
    <p:sldLayoutId id="2147483997" r:id="rId3"/>
    <p:sldLayoutId id="2147484015" r:id="rId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2">
          <p15:clr>
            <a:srgbClr val="F26B43"/>
          </p15:clr>
        </p15:guide>
        <p15:guide id="2" pos="3840">
          <p15:clr>
            <a:srgbClr val="F26B43"/>
          </p15:clr>
        </p15:guide>
        <p15:guide id="3" pos="929">
          <p15:clr>
            <a:srgbClr val="F26B43"/>
          </p15:clr>
        </p15:guide>
        <p15:guide id="4" pos="2408">
          <p15:clr>
            <a:srgbClr val="F26B43"/>
          </p15:clr>
        </p15:guide>
        <p15:guide id="5" pos="7491">
          <p15:clr>
            <a:srgbClr val="F26B43"/>
          </p15:clr>
        </p15:guide>
        <p15:guide id="6" pos="3053">
          <p15:clr>
            <a:srgbClr val="F26B43"/>
          </p15:clr>
        </p15:guide>
        <p15:guide id="7" pos="6846">
          <p15:clr>
            <a:srgbClr val="F26B43"/>
          </p15:clr>
        </p15:guide>
        <p15:guide id="8" orient="horz" pos="4133">
          <p15:clr>
            <a:srgbClr val="F26B43"/>
          </p15:clr>
        </p15:guide>
        <p15:guide id="9" orient="horz" pos="2205">
          <p15:clr>
            <a:srgbClr val="F26B43"/>
          </p15:clr>
        </p15:guide>
        <p15:guide id="10" pos="6012">
          <p15:clr>
            <a:srgbClr val="F26B43"/>
          </p15:clr>
        </p15:guide>
        <p15:guide id="11" pos="6107">
          <p15:clr>
            <a:srgbClr val="F26B43"/>
          </p15:clr>
        </p15:guide>
        <p15:guide id="12" pos="6750">
          <p15:clr>
            <a:srgbClr val="F26B43"/>
          </p15:clr>
        </p15:guide>
        <p15:guide id="13" pos="3792">
          <p15:clr>
            <a:srgbClr val="F26B43"/>
          </p15:clr>
        </p15:guide>
        <p15:guide id="14" pos="3887">
          <p15:clr>
            <a:srgbClr val="F26B43"/>
          </p15:clr>
        </p15:guide>
        <p15:guide id="15" pos="4531">
          <p15:clr>
            <a:srgbClr val="F26B43"/>
          </p15:clr>
        </p15:guide>
        <p15:guide id="16" pos="3149">
          <p15:clr>
            <a:srgbClr val="F26B43"/>
          </p15:clr>
        </p15:guide>
        <p15:guide id="17" pos="4628">
          <p15:clr>
            <a:srgbClr val="F26B43"/>
          </p15:clr>
        </p15:guide>
        <p15:guide id="18" pos="5273">
          <p15:clr>
            <a:srgbClr val="F26B43"/>
          </p15:clr>
        </p15:guide>
        <p15:guide id="19" pos="5367">
          <p15:clr>
            <a:srgbClr val="F26B43"/>
          </p15:clr>
        </p15:guide>
        <p15:guide id="20" pos="2313">
          <p15:clr>
            <a:srgbClr val="F26B43"/>
          </p15:clr>
        </p15:guide>
        <p15:guide id="21" pos="1668">
          <p15:clr>
            <a:srgbClr val="F26B43"/>
          </p15:clr>
        </p15:guide>
        <p15:guide id="22" pos="1574">
          <p15:clr>
            <a:srgbClr val="F26B43"/>
          </p15:clr>
        </p15:guide>
        <p15:guide id="23" pos="834">
          <p15:clr>
            <a:srgbClr val="F26B43"/>
          </p15:clr>
        </p15:guide>
        <p15:guide id="24" pos="189">
          <p15:clr>
            <a:srgbClr val="F26B43"/>
          </p15:clr>
        </p15:guide>
        <p15:guide id="25" orient="horz" pos="2160">
          <p15:clr>
            <a:srgbClr val="F26B43"/>
          </p15:clr>
        </p15:guide>
        <p15:guide id="26" orient="horz" pos="2786">
          <p15:clr>
            <a:srgbClr val="F26B43"/>
          </p15:clr>
        </p15:guide>
        <p15:guide id="27" orient="horz" pos="1535">
          <p15:clr>
            <a:srgbClr val="F26B43"/>
          </p15:clr>
        </p15:guide>
        <p15:guide id="28" orient="horz" pos="1439">
          <p15:clr>
            <a:srgbClr val="F26B43"/>
          </p15:clr>
        </p15:guide>
        <p15:guide id="29" orient="horz" pos="860">
          <p15:clr>
            <a:srgbClr val="F26B43"/>
          </p15:clr>
        </p15:guide>
        <p15:guide id="30" orient="horz" pos="765">
          <p15:clr>
            <a:srgbClr val="F26B43"/>
          </p15:clr>
        </p15:guide>
        <p15:guide id="31" orient="horz" pos="2880">
          <p15:clr>
            <a:srgbClr val="F26B43"/>
          </p15:clr>
        </p15:guide>
        <p15:guide id="32" orient="horz" pos="3459">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3.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842FC9-A38B-2D81-BFA8-B7442ADA7431}"/>
              </a:ext>
            </a:extLst>
          </p:cNvPr>
          <p:cNvPicPr>
            <a:picLocks noChangeAspect="1"/>
          </p:cNvPicPr>
          <p:nvPr/>
        </p:nvPicPr>
        <p:blipFill>
          <a:blip r:embed="rId2"/>
          <a:stretch>
            <a:fillRect/>
          </a:stretch>
        </p:blipFill>
        <p:spPr>
          <a:xfrm>
            <a:off x="-1" y="-1"/>
            <a:ext cx="12192001" cy="6858001"/>
          </a:xfrm>
          <a:prstGeom prst="rect">
            <a:avLst/>
          </a:prstGeom>
        </p:spPr>
      </p:pic>
      <p:sp>
        <p:nvSpPr>
          <p:cNvPr id="5" name="TextBox 4">
            <a:extLst>
              <a:ext uri="{FF2B5EF4-FFF2-40B4-BE49-F238E27FC236}">
                <a16:creationId xmlns:a16="http://schemas.microsoft.com/office/drawing/2014/main" id="{4ABFB3C2-0B37-F3E1-63FB-9BB2159FEA66}"/>
              </a:ext>
            </a:extLst>
          </p:cNvPr>
          <p:cNvSpPr txBox="1"/>
          <p:nvPr/>
        </p:nvSpPr>
        <p:spPr>
          <a:xfrm>
            <a:off x="198228" y="6043972"/>
            <a:ext cx="142026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white"/>
                </a:solidFill>
                <a:effectLst/>
                <a:uLnTx/>
                <a:uFillTx/>
                <a:latin typeface="DM Sans"/>
                <a:ea typeface="+mn-ea"/>
                <a:cs typeface="+mn-cs"/>
              </a:rPr>
              <a:t>September 2026</a:t>
            </a:r>
            <a:endParaRPr kumimoji="0" lang="en-CH" sz="1100" b="0" i="0" u="none" strike="noStrike" kern="1200" cap="none" spc="0" normalizeH="0" baseline="0" noProof="0" dirty="0">
              <a:ln>
                <a:noFill/>
              </a:ln>
              <a:solidFill>
                <a:prstClr val="white"/>
              </a:solidFill>
              <a:effectLst/>
              <a:uLnTx/>
              <a:uFillTx/>
              <a:latin typeface="DM Sans"/>
              <a:ea typeface="+mn-ea"/>
              <a:cs typeface="+mn-cs"/>
            </a:endParaRPr>
          </a:p>
        </p:txBody>
      </p:sp>
    </p:spTree>
    <p:extLst>
      <p:ext uri="{BB962C8B-B14F-4D97-AF65-F5344CB8AC3E}">
        <p14:creationId xmlns:p14="http://schemas.microsoft.com/office/powerpoint/2010/main" val="39618854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8EA8-07BA-0606-42B0-4AF212598343}"/>
            </a:ext>
          </a:extLst>
        </p:cNvPr>
        <p:cNvGrpSpPr/>
        <p:nvPr/>
      </p:nvGrpSpPr>
      <p:grpSpPr>
        <a:xfrm>
          <a:off x="0" y="0"/>
          <a:ext cx="0" cy="0"/>
          <a:chOff x="0" y="0"/>
          <a:chExt cx="0" cy="0"/>
        </a:xfrm>
      </p:grpSpPr>
      <p:pic>
        <p:nvPicPr>
          <p:cNvPr id="17" name="Picture Placeholder 16" descr="A close-up of a person's face&#10;&#10;AI-generated content may be incorrect.">
            <a:extLst>
              <a:ext uri="{FF2B5EF4-FFF2-40B4-BE49-F238E27FC236}">
                <a16:creationId xmlns:a16="http://schemas.microsoft.com/office/drawing/2014/main" id="{1885FD7C-6E47-A08B-F5BA-CCABD3B4E062}"/>
              </a:ext>
            </a:extLst>
          </p:cNvPr>
          <p:cNvPicPr>
            <a:picLocks noGrp="1" noChangeAspect="1"/>
          </p:cNvPicPr>
          <p:nvPr>
            <p:ph type="pic" sz="quarter" idx="25"/>
          </p:nvPr>
        </p:nvPicPr>
        <p:blipFill>
          <a:blip r:embed="rId2" cstate="print">
            <a:extLst>
              <a:ext uri="{28A0092B-C50C-407E-A947-70E740481C1C}">
                <a14:useLocalDpi xmlns:a14="http://schemas.microsoft.com/office/drawing/2010/main"/>
              </a:ext>
            </a:extLst>
          </a:blip>
          <a:srcRect/>
          <a:stretch>
            <a:fillRect/>
          </a:stretch>
        </p:blipFill>
        <p:spPr/>
      </p:pic>
      <p:sp>
        <p:nvSpPr>
          <p:cNvPr id="3" name="Title 2">
            <a:extLst>
              <a:ext uri="{FF2B5EF4-FFF2-40B4-BE49-F238E27FC236}">
                <a16:creationId xmlns:a16="http://schemas.microsoft.com/office/drawing/2014/main" id="{49D5D2D3-321D-4EA6-A83A-DC3679196A0D}"/>
              </a:ext>
            </a:extLst>
          </p:cNvPr>
          <p:cNvSpPr>
            <a:spLocks noGrp="1"/>
          </p:cNvSpPr>
          <p:nvPr>
            <p:ph type="title"/>
          </p:nvPr>
        </p:nvSpPr>
        <p:spPr/>
        <p:txBody>
          <a:bodyPr/>
          <a:lstStyle/>
          <a:p>
            <a:r>
              <a:rPr lang="en-US"/>
              <a:t>Hyaluronic</a:t>
            </a:r>
          </a:p>
        </p:txBody>
      </p:sp>
      <p:sp>
        <p:nvSpPr>
          <p:cNvPr id="6" name="Text Placeholder 5">
            <a:extLst>
              <a:ext uri="{FF2B5EF4-FFF2-40B4-BE49-F238E27FC236}">
                <a16:creationId xmlns:a16="http://schemas.microsoft.com/office/drawing/2014/main" id="{68D4C1E9-3C8A-B09A-D2DA-6487C86FDA77}"/>
              </a:ext>
            </a:extLst>
          </p:cNvPr>
          <p:cNvSpPr>
            <a:spLocks noGrp="1"/>
          </p:cNvSpPr>
          <p:nvPr>
            <p:ph type="body" sz="quarter" idx="29"/>
          </p:nvPr>
        </p:nvSpPr>
        <p:spPr/>
        <p:txBody>
          <a:bodyPr/>
          <a:lstStyle/>
          <a:p>
            <a:r>
              <a:rPr lang="en-US"/>
              <a:t>Acids</a:t>
            </a:r>
          </a:p>
        </p:txBody>
      </p:sp>
      <p:sp>
        <p:nvSpPr>
          <p:cNvPr id="7" name="Text Placeholder 6">
            <a:extLst>
              <a:ext uri="{FF2B5EF4-FFF2-40B4-BE49-F238E27FC236}">
                <a16:creationId xmlns:a16="http://schemas.microsoft.com/office/drawing/2014/main" id="{FFBE69F2-86B0-C7DB-807A-D3FD1337C63F}"/>
              </a:ext>
            </a:extLst>
          </p:cNvPr>
          <p:cNvSpPr>
            <a:spLocks noGrp="1"/>
          </p:cNvSpPr>
          <p:nvPr>
            <p:ph type="body" sz="quarter" idx="30"/>
          </p:nvPr>
        </p:nvSpPr>
        <p:spPr>
          <a:xfrm>
            <a:off x="328513" y="1724025"/>
            <a:ext cx="3865245" cy="533400"/>
          </a:xfrm>
        </p:spPr>
        <p:txBody>
          <a:bodyPr/>
          <a:lstStyle/>
          <a:p>
            <a:r>
              <a:rPr lang="en-US"/>
              <a:t>One Range of Hyaluronic Acids,</a:t>
            </a:r>
            <a:br>
              <a:rPr lang="en-US"/>
            </a:br>
            <a:r>
              <a:rPr lang="en-US"/>
              <a:t>Multiple Skin Benefits</a:t>
            </a:r>
          </a:p>
        </p:txBody>
      </p:sp>
      <p:sp>
        <p:nvSpPr>
          <p:cNvPr id="9" name="Oval 8">
            <a:extLst>
              <a:ext uri="{FF2B5EF4-FFF2-40B4-BE49-F238E27FC236}">
                <a16:creationId xmlns:a16="http://schemas.microsoft.com/office/drawing/2014/main" id="{3C9416BF-FCE7-AB43-9412-503CCC85D641}"/>
              </a:ext>
            </a:extLst>
          </p:cNvPr>
          <p:cNvSpPr/>
          <p:nvPr/>
        </p:nvSpPr>
        <p:spPr>
          <a:xfrm>
            <a:off x="4193759" y="4298534"/>
            <a:ext cx="1337091" cy="1337091"/>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0" name="Oval 9">
            <a:extLst>
              <a:ext uri="{FF2B5EF4-FFF2-40B4-BE49-F238E27FC236}">
                <a16:creationId xmlns:a16="http://schemas.microsoft.com/office/drawing/2014/main" id="{BFD48532-149E-0A8F-F846-07475BA73EAA}"/>
              </a:ext>
            </a:extLst>
          </p:cNvPr>
          <p:cNvSpPr/>
          <p:nvPr/>
        </p:nvSpPr>
        <p:spPr>
          <a:xfrm>
            <a:off x="4728450" y="5121275"/>
            <a:ext cx="2011840" cy="2011840"/>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sp>
        <p:nvSpPr>
          <p:cNvPr id="11" name="Oval 10">
            <a:extLst>
              <a:ext uri="{FF2B5EF4-FFF2-40B4-BE49-F238E27FC236}">
                <a16:creationId xmlns:a16="http://schemas.microsoft.com/office/drawing/2014/main" id="{9B2571B5-05C8-701C-78C5-DF72A8830BB2}"/>
              </a:ext>
            </a:extLst>
          </p:cNvPr>
          <p:cNvSpPr/>
          <p:nvPr/>
        </p:nvSpPr>
        <p:spPr>
          <a:xfrm>
            <a:off x="-229098" y="2297616"/>
            <a:ext cx="673165" cy="673165"/>
          </a:xfrm>
          <a:prstGeom prst="ellipse">
            <a:avLst/>
          </a:prstGeom>
          <a:noFill/>
          <a:ln w="12700">
            <a:solidFill>
              <a:srgbClr val="C3E6E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DM Sans"/>
              <a:ea typeface="+mn-ea"/>
              <a:cs typeface="+mn-cs"/>
            </a:endParaRPr>
          </a:p>
        </p:txBody>
      </p:sp>
      <p:pic>
        <p:nvPicPr>
          <p:cNvPr id="18" name="Picture 17">
            <a:extLst>
              <a:ext uri="{FF2B5EF4-FFF2-40B4-BE49-F238E27FC236}">
                <a16:creationId xmlns:a16="http://schemas.microsoft.com/office/drawing/2014/main" id="{EC3F9F71-00D3-C5BC-9261-2A1FD48F9FFB}"/>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2" name="Espace réservé du texte 9">
            <a:extLst>
              <a:ext uri="{FF2B5EF4-FFF2-40B4-BE49-F238E27FC236}">
                <a16:creationId xmlns:a16="http://schemas.microsoft.com/office/drawing/2014/main" id="{B83DFCA0-EA9B-F444-3428-5B8B06203937}"/>
              </a:ext>
            </a:extLst>
          </p:cNvPr>
          <p:cNvSpPr txBox="1">
            <a:spLocks/>
          </p:cNvSpPr>
          <p:nvPr/>
        </p:nvSpPr>
        <p:spPr>
          <a:xfrm>
            <a:off x="302400" y="3080163"/>
            <a:ext cx="7104240" cy="3897940"/>
          </a:xfrm>
          <a:prstGeom prst="rect">
            <a:avLst/>
          </a:prstGeom>
        </p:spPr>
        <p:txBody>
          <a:bodyPr wrap="square"/>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14pt"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60000"/>
              </a:lnSpc>
              <a:spcBef>
                <a:spcPts val="0"/>
              </a:spcBef>
              <a:spcAft>
                <a:spcPts val="600"/>
              </a:spcAft>
              <a:buClrTx/>
              <a:buSzTx/>
              <a:buFont typeface="Arial" panose="020B0604020202020204" pitchFamily="34" charset="0"/>
              <a:buNone/>
              <a:tabLst/>
              <a:defRPr/>
            </a:pPr>
            <a:r>
              <a:rPr kumimoji="0" lang="en-US" sz="1600" b="1" i="0" u="none" strike="noStrike" kern="0" cap="none" spc="0" normalizeH="0" baseline="0" noProof="0">
                <a:ln>
                  <a:noFill/>
                </a:ln>
                <a:solidFill>
                  <a:srgbClr val="FFFFFF"/>
                </a:solidFill>
                <a:effectLst/>
                <a:uLnTx/>
                <a:uFillTx/>
                <a:latin typeface="DM Sans"/>
                <a:ea typeface="+mn-ea"/>
                <a:cs typeface="+mn-cs"/>
              </a:rPr>
              <a:t>HYALURONIC ACID-BT/ HYASOL PF </a:t>
            </a:r>
            <a:r>
              <a:rPr kumimoji="0" lang="en-US" sz="1400" b="0" i="1" u="none" strike="noStrike" kern="0" cap="none" spc="0" normalizeH="0" baseline="0" noProof="0">
                <a:ln>
                  <a:noFill/>
                </a:ln>
                <a:solidFill>
                  <a:srgbClr val="FFFFFF"/>
                </a:solidFill>
                <a:effectLst/>
                <a:uLnTx/>
                <a:uFillTx/>
                <a:latin typeface="DM Sans"/>
                <a:ea typeface="+mn-ea"/>
                <a:cs typeface="+mn-cs"/>
              </a:rPr>
              <a:t>· High Molecular Weight</a:t>
            </a:r>
            <a:endParaRPr kumimoji="0" lang="en-US" sz="1600" b="0" i="1" u="none" strike="noStrike" kern="120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60000"/>
              </a:lnSpc>
              <a:spcBef>
                <a:spcPts val="0"/>
              </a:spcBef>
              <a:spcAft>
                <a:spcPts val="600"/>
              </a:spcAft>
              <a:buClrTx/>
              <a:buSzTx/>
              <a:buFontTx/>
              <a:buNone/>
              <a:tabLst/>
              <a:defRPr/>
            </a:pPr>
            <a:r>
              <a:rPr kumimoji="0" lang="en-US" sz="1500" b="1" i="0" u="none" strike="noStrike" kern="0" cap="none" spc="0" normalizeH="0" baseline="0" noProof="0">
                <a:ln>
                  <a:noFill/>
                </a:ln>
                <a:solidFill>
                  <a:srgbClr val="FFFFFF"/>
                </a:solidFill>
                <a:effectLst/>
                <a:uLnTx/>
                <a:uFillTx/>
                <a:latin typeface="DM Sans"/>
                <a:ea typeface="+mn-ea"/>
                <a:cs typeface="+mn-cs"/>
              </a:rPr>
              <a:t>HYALURONIC ACID MMW </a:t>
            </a:r>
            <a:r>
              <a:rPr kumimoji="0" lang="en-US" sz="1400" b="0" i="1" u="none" strike="noStrike" kern="0" cap="none" spc="0" normalizeH="0" baseline="0" noProof="0">
                <a:ln>
                  <a:noFill/>
                </a:ln>
                <a:solidFill>
                  <a:srgbClr val="FFFFFF"/>
                </a:solidFill>
                <a:effectLst/>
                <a:uLnTx/>
                <a:uFillTx/>
                <a:latin typeface="DM Sans"/>
                <a:ea typeface="+mn-ea"/>
                <a:cs typeface="+mn-cs"/>
              </a:rPr>
              <a:t>· Medium-High Molecular Weight</a:t>
            </a:r>
            <a:r>
              <a:rPr kumimoji="0" lang="en-US" sz="1150" b="0" i="1" u="none" strike="noStrike" kern="0" cap="none" spc="0" normalizeH="0" baseline="0" noProof="0">
                <a:ln>
                  <a:noFill/>
                </a:ln>
                <a:solidFill>
                  <a:srgbClr val="FFFFFF"/>
                </a:solidFill>
                <a:effectLst/>
                <a:uLnTx/>
                <a:uFillTx/>
                <a:latin typeface="DM Sans"/>
                <a:ea typeface="+mn-ea"/>
                <a:cs typeface="+mn-cs"/>
              </a:rPr>
              <a:t>
</a:t>
            </a:r>
            <a:r>
              <a:rPr kumimoji="0" lang="en-US" sz="1600" b="1" i="0" u="none" strike="noStrike" kern="1200" cap="none" spc="0" normalizeH="0" baseline="0" noProof="0">
                <a:ln>
                  <a:noFill/>
                </a:ln>
                <a:solidFill>
                  <a:srgbClr val="FFFFFF"/>
                </a:solidFill>
                <a:effectLst/>
                <a:uLnTx/>
                <a:uFillTx/>
                <a:latin typeface="DM Sans"/>
                <a:ea typeface="+mn-ea"/>
                <a:cs typeface="+mn-cs"/>
              </a:rPr>
              <a:t>HYA-ACT™ M </a:t>
            </a:r>
            <a:r>
              <a:rPr kumimoji="0" lang="en-US" sz="1600" b="0" i="1" u="none" strike="noStrike" kern="1200" cap="none" spc="0" normalizeH="0" baseline="0" noProof="0">
                <a:ln>
                  <a:noFill/>
                </a:ln>
                <a:solidFill>
                  <a:srgbClr val="FFFFFF"/>
                </a:solidFill>
                <a:effectLst/>
                <a:uLnTx/>
                <a:uFillTx/>
                <a:latin typeface="DM Sans"/>
                <a:ea typeface="+mn-ea"/>
                <a:cs typeface="+mn-cs"/>
              </a:rPr>
              <a:t>· </a:t>
            </a:r>
            <a:r>
              <a:rPr kumimoji="0" lang="en-US" sz="1400" b="0" i="1" u="none" strike="noStrike" kern="1200" cap="none" spc="0" normalizeH="0" baseline="0" noProof="0">
                <a:ln>
                  <a:noFill/>
                </a:ln>
                <a:solidFill>
                  <a:srgbClr val="FFFFFF"/>
                </a:solidFill>
                <a:effectLst/>
                <a:uLnTx/>
                <a:uFillTx/>
                <a:latin typeface="DM Sans"/>
                <a:ea typeface="+mn-ea"/>
                <a:cs typeface="+mn-cs"/>
              </a:rPr>
              <a:t>Medium Molecular Weight</a:t>
            </a:r>
            <a:endParaRPr kumimoji="0" lang="en-US" sz="1400" b="0" i="1" u="none" strike="noStrike" kern="120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60000"/>
              </a:lnSpc>
              <a:spcBef>
                <a:spcPts val="0"/>
              </a:spcBef>
              <a:spcAft>
                <a:spcPts val="600"/>
              </a:spcAft>
              <a:buClrTx/>
              <a:buSzTx/>
              <a:buFont typeface="Arial" panose="020B0604020202020204" pitchFamily="34" charset="0"/>
              <a:buNone/>
              <a:tabLst/>
              <a:defRPr/>
            </a:pPr>
            <a:r>
              <a:rPr kumimoji="0" lang="en-US" sz="1600" b="1" i="0" u="none" strike="noStrike" kern="0" cap="none" spc="0" normalizeH="0" baseline="0" noProof="0">
                <a:ln>
                  <a:noFill/>
                </a:ln>
                <a:solidFill>
                  <a:srgbClr val="FFFFFF"/>
                </a:solidFill>
                <a:effectLst/>
                <a:uLnTx/>
                <a:uFillTx/>
                <a:latin typeface="DM Sans"/>
                <a:ea typeface="+mn-ea"/>
                <a:cs typeface="+mn-cs"/>
              </a:rPr>
              <a:t>HYA-ACT™ S </a:t>
            </a:r>
            <a:r>
              <a:rPr kumimoji="0" lang="en-US" sz="1600" b="0" i="1" u="none" strike="noStrike" kern="0" cap="none" spc="0" normalizeH="0" baseline="0" noProof="0">
                <a:ln>
                  <a:noFill/>
                </a:ln>
                <a:solidFill>
                  <a:srgbClr val="FFFFFF"/>
                </a:solidFill>
                <a:effectLst/>
                <a:uLnTx/>
                <a:uFillTx/>
                <a:latin typeface="DM Sans"/>
                <a:ea typeface="+mn-ea"/>
                <a:cs typeface="+mn-cs"/>
              </a:rPr>
              <a:t>· </a:t>
            </a:r>
            <a:r>
              <a:rPr kumimoji="0" lang="en-US" sz="1400" b="0" i="1" u="none" strike="noStrike" kern="0" cap="none" spc="0" normalizeH="0" baseline="0" noProof="0">
                <a:ln>
                  <a:noFill/>
                </a:ln>
                <a:solidFill>
                  <a:srgbClr val="FFFFFF"/>
                </a:solidFill>
                <a:effectLst/>
                <a:uLnTx/>
                <a:uFillTx/>
                <a:latin typeface="DM Sans"/>
                <a:ea typeface="+mn-ea"/>
                <a:cs typeface="+mn-cs"/>
              </a:rPr>
              <a:t>Small Molecular Weight</a:t>
            </a:r>
            <a:endParaRPr kumimoji="0" lang="en-US" sz="1400" b="0" i="1" u="none" strike="noStrike" kern="1200" cap="none" spc="0" normalizeH="0" baseline="0" noProof="0">
              <a:ln>
                <a:noFill/>
              </a:ln>
              <a:solidFill>
                <a:prstClr val="white"/>
              </a:solidFill>
              <a:effectLst/>
              <a:uLnTx/>
              <a:uFillTx/>
              <a:latin typeface="DM Sans"/>
              <a:ea typeface="+mn-ea"/>
              <a:cs typeface="+mn-cs"/>
            </a:endParaRPr>
          </a:p>
          <a:p>
            <a:pPr marL="0" marR="0" lvl="0" indent="0" algn="l" defTabSz="914400" rtl="0" eaLnBrk="1" fontAlgn="auto" latinLnBrk="0" hangingPunct="1">
              <a:lnSpc>
                <a:spcPct val="160000"/>
              </a:lnSpc>
              <a:spcBef>
                <a:spcPts val="0"/>
              </a:spcBef>
              <a:spcAft>
                <a:spcPts val="600"/>
              </a:spcAft>
              <a:buClrTx/>
              <a:buSzTx/>
              <a:buFont typeface="Arial" panose="020B0604020202020204" pitchFamily="34" charset="0"/>
              <a:buNone/>
              <a:tabLst/>
              <a:defRPr/>
            </a:pPr>
            <a:r>
              <a:rPr kumimoji="0" lang="en-US" sz="1600" b="1" i="0" u="none" strike="noStrike" kern="0" cap="none" spc="0" normalizeH="0" baseline="0" noProof="0">
                <a:ln>
                  <a:noFill/>
                </a:ln>
                <a:solidFill>
                  <a:srgbClr val="FFFFFF"/>
                </a:solidFill>
                <a:effectLst/>
                <a:uLnTx/>
                <a:uFillTx/>
                <a:latin typeface="DM Sans"/>
                <a:ea typeface="+mn-ea"/>
                <a:cs typeface="+mn-cs"/>
              </a:rPr>
              <a:t>HYA-ACT™ XS </a:t>
            </a:r>
            <a:r>
              <a:rPr kumimoji="0" lang="en-US" sz="1600" b="0" i="1" u="none" strike="noStrike" kern="0" cap="none" spc="0" normalizeH="0" baseline="0" noProof="0">
                <a:ln>
                  <a:noFill/>
                </a:ln>
                <a:solidFill>
                  <a:srgbClr val="FFFFFF"/>
                </a:solidFill>
                <a:effectLst/>
                <a:uLnTx/>
                <a:uFillTx/>
                <a:latin typeface="DM Sans"/>
                <a:ea typeface="+mn-ea"/>
                <a:cs typeface="+mn-cs"/>
              </a:rPr>
              <a:t>· </a:t>
            </a:r>
            <a:r>
              <a:rPr kumimoji="0" lang="en-US" sz="1400" b="0" i="1" u="none" strike="noStrike" kern="0" cap="none" spc="0" normalizeH="0" baseline="0" noProof="0">
                <a:ln>
                  <a:noFill/>
                </a:ln>
                <a:solidFill>
                  <a:srgbClr val="FFFFFF"/>
                </a:solidFill>
                <a:effectLst/>
                <a:uLnTx/>
                <a:uFillTx/>
                <a:latin typeface="DM Sans"/>
                <a:ea typeface="+mn-ea"/>
                <a:cs typeface="+mn-cs"/>
              </a:rPr>
              <a:t>Very Small Molecular Weight</a:t>
            </a:r>
            <a:endParaRPr kumimoji="0" lang="en-US" sz="1400" b="0" i="0" u="none" strike="noStrike" kern="0" cap="none" spc="0" normalizeH="0" baseline="0" noProof="0">
              <a:ln>
                <a:noFill/>
              </a:ln>
              <a:solidFill>
                <a:prstClr val="white"/>
              </a:solidFill>
              <a:effectLst/>
              <a:uLnTx/>
              <a:uFillTx/>
              <a:latin typeface="DM Sans"/>
              <a:ea typeface="+mn-ea"/>
              <a:cs typeface="+mn-cs"/>
            </a:endParaRPr>
          </a:p>
        </p:txBody>
      </p:sp>
      <p:sp>
        <p:nvSpPr>
          <p:cNvPr id="4" name="TextBox 3">
            <a:extLst>
              <a:ext uri="{FF2B5EF4-FFF2-40B4-BE49-F238E27FC236}">
                <a16:creationId xmlns:a16="http://schemas.microsoft.com/office/drawing/2014/main" id="{65EF9F5B-12B8-5AED-1BDD-607D0289BEDF}"/>
              </a:ext>
            </a:extLst>
          </p:cNvPr>
          <p:cNvSpPr txBox="1"/>
          <p:nvPr/>
        </p:nvSpPr>
        <p:spPr>
          <a:xfrm>
            <a:off x="5565058" y="3705374"/>
            <a:ext cx="530942" cy="246221"/>
          </a:xfrm>
          <a:prstGeom prst="rect">
            <a:avLst/>
          </a:prstGeom>
          <a:solidFill>
            <a:srgbClr val="C3E6E1"/>
          </a:solidFill>
          <a:ln>
            <a:solidFill>
              <a:srgbClr val="084337"/>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DM Sans"/>
                <a:ea typeface="+mn-ea"/>
                <a:cs typeface="+mn-cs"/>
              </a:rPr>
              <a:t>NEW! </a:t>
            </a:r>
            <a:endParaRPr kumimoji="0" lang="en-US" sz="1800" b="0" i="0" u="none" strike="noStrike" kern="1200" cap="none" spc="0" normalizeH="0" baseline="0" noProof="0">
              <a:ln>
                <a:noFill/>
              </a:ln>
              <a:solidFill>
                <a:srgbClr val="084337"/>
              </a:solidFill>
              <a:effectLst/>
              <a:uLnTx/>
              <a:uFillTx/>
              <a:latin typeface="DM Sans"/>
              <a:ea typeface="+mn-ea"/>
              <a:cs typeface="+mn-cs"/>
            </a:endParaRPr>
          </a:p>
        </p:txBody>
      </p:sp>
    </p:spTree>
    <p:extLst>
      <p:ext uri="{BB962C8B-B14F-4D97-AF65-F5344CB8AC3E}">
        <p14:creationId xmlns:p14="http://schemas.microsoft.com/office/powerpoint/2010/main" val="1970233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2B1DE2-710F-F1E8-4F32-D6628B9F0449}"/>
              </a:ext>
            </a:extLst>
          </p:cNvPr>
          <p:cNvSpPr>
            <a:spLocks noGrp="1"/>
          </p:cNvSpPr>
          <p:nvPr>
            <p:ph type="title"/>
          </p:nvPr>
        </p:nvSpPr>
        <p:spPr/>
        <p:txBody>
          <a:bodyPr/>
          <a:lstStyle/>
          <a:p>
            <a:r>
              <a:rPr lang="en-GB"/>
              <a:t>dsm-firmenich hyaluronic acid portfolio</a:t>
            </a:r>
          </a:p>
        </p:txBody>
      </p:sp>
      <p:sp>
        <p:nvSpPr>
          <p:cNvPr id="3" name="Espace réservé du numéro de diapositive 2">
            <a:extLst>
              <a:ext uri="{FF2B5EF4-FFF2-40B4-BE49-F238E27FC236}">
                <a16:creationId xmlns:a16="http://schemas.microsoft.com/office/drawing/2014/main" id="{B4626938-813F-359E-D7D8-90ED312A751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4" name="Espace réservé du texte 3">
            <a:extLst>
              <a:ext uri="{FF2B5EF4-FFF2-40B4-BE49-F238E27FC236}">
                <a16:creationId xmlns:a16="http://schemas.microsoft.com/office/drawing/2014/main" id="{4BC73D29-13F4-E7A6-F2F5-E9F36BB3CF76}"/>
              </a:ext>
            </a:extLst>
          </p:cNvPr>
          <p:cNvSpPr>
            <a:spLocks noGrp="1"/>
          </p:cNvSpPr>
          <p:nvPr>
            <p:ph type="body" idx="11"/>
          </p:nvPr>
        </p:nvSpPr>
        <p:spPr/>
        <p:txBody>
          <a:bodyPr/>
          <a:lstStyle/>
          <a:p>
            <a:r>
              <a:rPr lang="en-GB"/>
              <a:t>Different sizes for different benefits</a:t>
            </a:r>
          </a:p>
        </p:txBody>
      </p:sp>
      <p:graphicFrame>
        <p:nvGraphicFramePr>
          <p:cNvPr id="8" name="Tableau 7">
            <a:extLst>
              <a:ext uri="{FF2B5EF4-FFF2-40B4-BE49-F238E27FC236}">
                <a16:creationId xmlns:a16="http://schemas.microsoft.com/office/drawing/2014/main" id="{7CE04EA5-9810-1B72-5074-AF16195CDB5F}"/>
              </a:ext>
            </a:extLst>
          </p:cNvPr>
          <p:cNvGraphicFramePr>
            <a:graphicFrameLocks noGrp="1"/>
          </p:cNvGraphicFramePr>
          <p:nvPr/>
        </p:nvGraphicFramePr>
        <p:xfrm>
          <a:off x="212641" y="1399469"/>
          <a:ext cx="11880000" cy="4340236"/>
        </p:xfrm>
        <a:graphic>
          <a:graphicData uri="http://schemas.openxmlformats.org/drawingml/2006/table">
            <a:tbl>
              <a:tblPr firstRow="1" bandRow="1">
                <a:tableStyleId>{69012ECD-51FC-41F1-AA8D-1B2483CD663E}</a:tableStyleId>
              </a:tblPr>
              <a:tblGrid>
                <a:gridCol w="1260000">
                  <a:extLst>
                    <a:ext uri="{9D8B030D-6E8A-4147-A177-3AD203B41FA5}">
                      <a16:colId xmlns:a16="http://schemas.microsoft.com/office/drawing/2014/main" val="179803134"/>
                    </a:ext>
                  </a:extLst>
                </a:gridCol>
                <a:gridCol w="1296000">
                  <a:extLst>
                    <a:ext uri="{9D8B030D-6E8A-4147-A177-3AD203B41FA5}">
                      <a16:colId xmlns:a16="http://schemas.microsoft.com/office/drawing/2014/main" val="1923331114"/>
                    </a:ext>
                  </a:extLst>
                </a:gridCol>
                <a:gridCol w="1116000">
                  <a:extLst>
                    <a:ext uri="{9D8B030D-6E8A-4147-A177-3AD203B41FA5}">
                      <a16:colId xmlns:a16="http://schemas.microsoft.com/office/drawing/2014/main" val="1451071405"/>
                    </a:ext>
                  </a:extLst>
                </a:gridCol>
                <a:gridCol w="756000">
                  <a:extLst>
                    <a:ext uri="{9D8B030D-6E8A-4147-A177-3AD203B41FA5}">
                      <a16:colId xmlns:a16="http://schemas.microsoft.com/office/drawing/2014/main" val="3185958497"/>
                    </a:ext>
                  </a:extLst>
                </a:gridCol>
                <a:gridCol w="1152000">
                  <a:extLst>
                    <a:ext uri="{9D8B030D-6E8A-4147-A177-3AD203B41FA5}">
                      <a16:colId xmlns:a16="http://schemas.microsoft.com/office/drawing/2014/main" val="809906933"/>
                    </a:ext>
                  </a:extLst>
                </a:gridCol>
                <a:gridCol w="972000">
                  <a:extLst>
                    <a:ext uri="{9D8B030D-6E8A-4147-A177-3AD203B41FA5}">
                      <a16:colId xmlns:a16="http://schemas.microsoft.com/office/drawing/2014/main" val="3448648884"/>
                    </a:ext>
                  </a:extLst>
                </a:gridCol>
                <a:gridCol w="5328000">
                  <a:extLst>
                    <a:ext uri="{9D8B030D-6E8A-4147-A177-3AD203B41FA5}">
                      <a16:colId xmlns:a16="http://schemas.microsoft.com/office/drawing/2014/main" val="3602809056"/>
                    </a:ext>
                  </a:extLst>
                </a:gridCol>
              </a:tblGrid>
              <a:tr h="365760">
                <a:tc>
                  <a:txBody>
                    <a:bodyPr/>
                    <a:lstStyle/>
                    <a:p>
                      <a:pPr algn="ctr">
                        <a:lnSpc>
                          <a:spcPct val="100000"/>
                        </a:lnSpc>
                        <a:spcBef>
                          <a:spcPts val="0"/>
                        </a:spcBef>
                        <a:spcAft>
                          <a:spcPts val="0"/>
                        </a:spcAft>
                      </a:pPr>
                      <a:r>
                        <a:rPr lang="en-GB" sz="1100" noProof="0">
                          <a:solidFill>
                            <a:srgbClr val="FFFFFF"/>
                          </a:solidFill>
                          <a:latin typeface="DM Sans"/>
                        </a:rPr>
                        <a:t>Product</a:t>
                      </a:r>
                      <a:endParaRPr lang="en-GB" sz="1200"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Molecular Weight (MW)</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INCI name</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err="1">
                          <a:solidFill>
                            <a:srgbClr val="FFFFFF"/>
                          </a:solidFill>
                          <a:latin typeface="DM Sans"/>
                        </a:rPr>
                        <a:t>PhysicalForm</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Biotech process</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Sugar Origin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tc>
                  <a:txBody>
                    <a:bodyPr/>
                    <a:lstStyle/>
                    <a:p>
                      <a:pPr algn="ctr">
                        <a:lnSpc>
                          <a:spcPct val="100000"/>
                        </a:lnSpc>
                        <a:spcBef>
                          <a:spcPts val="0"/>
                        </a:spcBef>
                        <a:spcAft>
                          <a:spcPts val="0"/>
                        </a:spcAft>
                      </a:pPr>
                      <a:r>
                        <a:rPr lang="en-GB" sz="1100" noProof="0">
                          <a:solidFill>
                            <a:srgbClr val="FFFFFF"/>
                          </a:solidFill>
                          <a:latin typeface="DM Sans"/>
                        </a:rPr>
                        <a:t>Benefits</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solidFill>
                      <a:srgbClr val="44B4A1"/>
                    </a:solidFill>
                  </a:tcPr>
                </a:tc>
                <a:extLst>
                  <a:ext uri="{0D108BD9-81ED-4DB2-BD59-A6C34878D82A}">
                    <a16:rowId xmlns:a16="http://schemas.microsoft.com/office/drawing/2014/main" val="3665538152"/>
                  </a:ext>
                </a:extLst>
              </a:tr>
              <a:tr h="77981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noProof="0">
                          <a:solidFill>
                            <a:srgbClr val="000000"/>
                          </a:solidFill>
                          <a:latin typeface="DM Sans"/>
                        </a:rPr>
                        <a:t>HYALURONIC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noProof="0">
                          <a:solidFill>
                            <a:srgbClr val="000000"/>
                          </a:solidFill>
                          <a:latin typeface="DM Sans"/>
                        </a:rPr>
                        <a:t>ACID-BT</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High MW</a:t>
                      </a:r>
                    </a:p>
                    <a:p>
                      <a:pPr algn="ctr">
                        <a:lnSpc>
                          <a:spcPct val="100000"/>
                        </a:lnSpc>
                        <a:spcBef>
                          <a:spcPts val="0"/>
                        </a:spcBef>
                        <a:spcAft>
                          <a:spcPts val="0"/>
                        </a:spcAft>
                      </a:pPr>
                      <a:r>
                        <a:rPr lang="en-GB" sz="1050" noProof="0">
                          <a:solidFill>
                            <a:srgbClr val="000000"/>
                          </a:solidFill>
                          <a:latin typeface="DM Sans"/>
                        </a:rPr>
                        <a:t>1.45-1.77 Mda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Powder</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Beet root</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Acts as a sponge to deliver immediate hydration and forms uniform viscoelastic surface film.</a:t>
                      </a:r>
                    </a:p>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Outstanding tactile experience and skin revival immediately after application.</a:t>
                      </a: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723071197"/>
                  </a:ext>
                </a:extLst>
              </a:tr>
              <a:tr h="59761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b="1" noProof="0">
                          <a:solidFill>
                            <a:srgbClr val="000000"/>
                          </a:solidFill>
                          <a:latin typeface="DM Sans"/>
                        </a:rPr>
                        <a:t>HYASOL™ PF</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High MW</a:t>
                      </a:r>
                    </a:p>
                    <a:p>
                      <a:pPr algn="ctr">
                        <a:lnSpc>
                          <a:spcPct val="100000"/>
                        </a:lnSpc>
                        <a:spcBef>
                          <a:spcPts val="0"/>
                        </a:spcBef>
                        <a:spcAft>
                          <a:spcPts val="0"/>
                        </a:spcAft>
                      </a:pPr>
                      <a:r>
                        <a:rPr lang="en-GB" sz="1050" noProof="0">
                          <a:solidFill>
                            <a:srgbClr val="000000"/>
                          </a:solidFill>
                          <a:latin typeface="DM Sans"/>
                        </a:rPr>
                        <a:t>1.45-1.77 Mda</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Liquid</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Beet root</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Ready to use 1% aqueous solution of HYALURONIC ACID BT.</a:t>
                      </a:r>
                    </a:p>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Same benefits as </a:t>
                      </a:r>
                      <a:r>
                        <a:rPr lang="en-GB" sz="950" kern="1200" noProof="0">
                          <a:solidFill>
                            <a:srgbClr val="000000"/>
                          </a:solidFill>
                          <a:latin typeface="DM Sans"/>
                        </a:rPr>
                        <a:t>HYALURONIC ACID BT.</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3421996204"/>
                  </a:ext>
                </a:extLst>
              </a:tr>
              <a:tr h="779814">
                <a:tc>
                  <a:txBody>
                    <a:bodyPr/>
                    <a:lstStyle/>
                    <a:p>
                      <a:pPr algn="ctr">
                        <a:lnSpc>
                          <a:spcPct val="100000"/>
                        </a:lnSpc>
                        <a:spcBef>
                          <a:spcPts val="0"/>
                        </a:spcBef>
                        <a:spcAft>
                          <a:spcPts val="0"/>
                        </a:spcAft>
                      </a:pPr>
                      <a:r>
                        <a:rPr sz="1050" b="1">
                          <a:solidFill>
                            <a:srgbClr val="000000"/>
                          </a:solidFill>
                          <a:latin typeface="DM Sans"/>
                        </a:rPr>
                        <a:t>HYALURONIC</a:t>
                      </a:r>
                    </a:p>
                    <a:p>
                      <a:pPr algn="ctr">
                        <a:lnSpc>
                          <a:spcPct val="100000"/>
                        </a:lnSpc>
                        <a:spcBef>
                          <a:spcPts val="0"/>
                        </a:spcBef>
                        <a:spcAft>
                          <a:spcPts val="0"/>
                        </a:spcAft>
                      </a:pPr>
                      <a:r>
                        <a:rPr sz="1050" b="1">
                          <a:solidFill>
                            <a:srgbClr val="000000"/>
                          </a:solidFill>
                          <a:latin typeface="DM Sans"/>
                        </a:rPr>
                        <a:t>ACID MMW</a:t>
                      </a: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Medium</a:t>
                      </a:r>
                      <a:r>
                        <a:rPr lang="fr-FR" sz="1050" b="0">
                          <a:solidFill>
                            <a:srgbClr val="000000"/>
                          </a:solidFill>
                          <a:latin typeface="DM Sans"/>
                        </a:rPr>
                        <a:t>-High</a:t>
                      </a:r>
                      <a:r>
                        <a:rPr sz="1050" b="0">
                          <a:solidFill>
                            <a:srgbClr val="000000"/>
                          </a:solidFill>
                          <a:latin typeface="DM Sans"/>
                        </a:rPr>
                        <a:t> MW</a:t>
                      </a:r>
                    </a:p>
                    <a:p>
                      <a:pPr algn="ctr">
                        <a:lnSpc>
                          <a:spcPct val="100000"/>
                        </a:lnSpc>
                        <a:spcBef>
                          <a:spcPts val="0"/>
                        </a:spcBef>
                        <a:spcAft>
                          <a:spcPts val="0"/>
                        </a:spcAft>
                      </a:pPr>
                      <a:r>
                        <a:rPr sz="1050" b="0">
                          <a:solidFill>
                            <a:srgbClr val="000000"/>
                          </a:solidFill>
                          <a:latin typeface="DM Sans"/>
                        </a:rPr>
                        <a:t>1.0–1.8 M</a:t>
                      </a:r>
                      <a:r>
                        <a:rPr lang="fr-FR" sz="1050" b="0">
                          <a:solidFill>
                            <a:srgbClr val="000000"/>
                          </a:solidFill>
                          <a:latin typeface="DM Sans"/>
                        </a:rPr>
                        <a:t>d</a:t>
                      </a:r>
                      <a:r>
                        <a:rPr sz="1050" b="0">
                          <a:solidFill>
                            <a:srgbClr val="000000"/>
                          </a:solidFill>
                          <a:latin typeface="DM Sans"/>
                        </a:rPr>
                        <a:t>a</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Sodium</a:t>
                      </a:r>
                    </a:p>
                    <a:p>
                      <a:pPr algn="ctr">
                        <a:lnSpc>
                          <a:spcPct val="100000"/>
                        </a:lnSpc>
                        <a:spcBef>
                          <a:spcPts val="0"/>
                        </a:spcBef>
                        <a:spcAft>
                          <a:spcPts val="0"/>
                        </a:spcAft>
                      </a:pPr>
                      <a:r>
                        <a:rPr sz="1050" b="0">
                          <a:solidFill>
                            <a:srgbClr val="000000"/>
                          </a:solidFill>
                          <a:latin typeface="DM Sans"/>
                        </a:rPr>
                        <a:t>Hyaluronate</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Powder</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sz="1050" b="0">
                          <a:solidFill>
                            <a:srgbClr val="000000"/>
                          </a:solidFill>
                          <a:latin typeface="DM Sans"/>
                        </a:rPr>
                        <a:t>Fermentation</a:t>
                      </a: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dirty="0">
                          <a:solidFill>
                            <a:srgbClr val="000000"/>
                          </a:solidFill>
                          <a:latin typeface="+mn-lt"/>
                        </a:rPr>
                        <a:t>Corn seeds</a:t>
                      </a:r>
                      <a:endParaRPr lang="en-GB" sz="1200" kern="1200" noProof="0" dirty="0">
                        <a:solidFill>
                          <a:schemeClr val="tx1"/>
                        </a:solidFill>
                        <a:latin typeface="+mn-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l">
                        <a:lnSpc>
                          <a:spcPct val="100000"/>
                        </a:lnSpc>
                        <a:spcBef>
                          <a:spcPts val="0"/>
                        </a:spcBef>
                        <a:spcAft>
                          <a:spcPts val="0"/>
                        </a:spcAft>
                      </a:pPr>
                      <a:r>
                        <a:rPr sz="950" b="0">
                          <a:solidFill>
                            <a:srgbClr val="000000"/>
                          </a:solidFill>
                          <a:latin typeface="DM Sans"/>
                        </a:rPr>
                        <a:t>• Reliable standard HA hydration performance</a:t>
                      </a:r>
                      <a:r>
                        <a:rPr lang="fr-FR" sz="950" b="0">
                          <a:solidFill>
                            <a:srgbClr val="000000"/>
                          </a:solidFill>
                          <a:latin typeface="DM Sans"/>
                        </a:rPr>
                        <a:t>.</a:t>
                      </a:r>
                      <a:endParaRPr sz="950" b="0">
                        <a:solidFill>
                          <a:srgbClr val="000000"/>
                        </a:solidFill>
                        <a:latin typeface="DM Sans"/>
                      </a:endParaRPr>
                    </a:p>
                    <a:p>
                      <a:pPr algn="l">
                        <a:lnSpc>
                          <a:spcPct val="100000"/>
                        </a:lnSpc>
                        <a:spcBef>
                          <a:spcPts val="0"/>
                        </a:spcBef>
                        <a:spcAft>
                          <a:spcPts val="0"/>
                        </a:spcAft>
                      </a:pPr>
                      <a:r>
                        <a:rPr sz="950" b="0">
                          <a:solidFill>
                            <a:srgbClr val="000000"/>
                          </a:solidFill>
                          <a:latin typeface="DM Sans"/>
                        </a:rPr>
                        <a:t>• Scalable solution for large-scale manufacturing</a:t>
                      </a:r>
                      <a:r>
                        <a:rPr lang="fr-FR" sz="950" b="0">
                          <a:solidFill>
                            <a:srgbClr val="000000"/>
                          </a:solidFill>
                          <a:latin typeface="DM Sans"/>
                        </a:rPr>
                        <a:t>.</a:t>
                      </a:r>
                      <a:endParaRPr sz="950" b="0">
                        <a:solidFill>
                          <a:srgbClr val="000000"/>
                        </a:solidFill>
                        <a:latin typeface="DM Sans"/>
                      </a:endParaRPr>
                    </a:p>
                    <a:p>
                      <a:pPr algn="l">
                        <a:lnSpc>
                          <a:spcPct val="100000"/>
                        </a:lnSpc>
                        <a:spcBef>
                          <a:spcPts val="0"/>
                        </a:spcBef>
                        <a:spcAft>
                          <a:spcPts val="0"/>
                        </a:spcAft>
                      </a:pPr>
                      <a:r>
                        <a:rPr sz="950" b="0">
                          <a:solidFill>
                            <a:srgbClr val="000000"/>
                          </a:solidFill>
                          <a:latin typeface="DM Sans"/>
                        </a:rPr>
                        <a:t>• Commercial 10 kg pack size</a:t>
                      </a:r>
                      <a:r>
                        <a:rPr lang="fr-FR" sz="950" b="0">
                          <a:solidFill>
                            <a:srgbClr val="000000"/>
                          </a:solidFill>
                          <a:latin typeface="DM Sans"/>
                        </a:rPr>
                        <a:t>.</a:t>
                      </a:r>
                      <a:endParaRPr sz="950" b="0">
                        <a:solidFill>
                          <a:srgbClr val="000000"/>
                        </a:solidFill>
                        <a:latin typeface="DM Sans"/>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3615005932"/>
                  </a:ext>
                </a:extLst>
              </a:tr>
              <a:tr h="597616">
                <a:tc>
                  <a:txBody>
                    <a:bodyPr/>
                    <a:lstStyle/>
                    <a:p>
                      <a:pPr algn="ctr">
                        <a:lnSpc>
                          <a:spcPct val="100000"/>
                        </a:lnSpc>
                        <a:spcBef>
                          <a:spcPts val="0"/>
                        </a:spcBef>
                        <a:spcAft>
                          <a:spcPts val="0"/>
                        </a:spcAft>
                      </a:pPr>
                      <a:r>
                        <a:rPr lang="en-GB" sz="1050" b="1" noProof="0">
                          <a:solidFill>
                            <a:srgbClr val="000000"/>
                          </a:solidFill>
                          <a:latin typeface="DM Sans"/>
                        </a:rPr>
                        <a:t>HYA-ACT™ M </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Medium MW</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1.0–1.3 </a:t>
                      </a:r>
                      <a:r>
                        <a:rPr lang="en-GB" sz="1050" noProof="0" err="1">
                          <a:solidFill>
                            <a:srgbClr val="000000"/>
                          </a:solidFill>
                          <a:latin typeface="DM Sans"/>
                        </a:rPr>
                        <a:t>Mda</a:t>
                      </a:r>
                      <a:r>
                        <a:rPr lang="en-GB" sz="1050" noProof="0">
                          <a:solidFill>
                            <a:srgbClr val="000000"/>
                          </a:solidFill>
                          <a:latin typeface="DM Sans"/>
                        </a:rPr>
                        <a:t>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Powder</a:t>
                      </a:r>
                      <a:endParaRPr kumimoji="0" lang="en-GB" sz="1200" b="0" i="0" u="none" strike="noStrike" kern="1200" cap="none" spc="0" normalizeH="0" baseline="0" noProof="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dirty="0">
                          <a:solidFill>
                            <a:srgbClr val="000000"/>
                          </a:solidFill>
                          <a:latin typeface="DM Sans"/>
                        </a:rPr>
                        <a:t>Corn seeds</a:t>
                      </a:r>
                      <a:endParaRPr lang="en-GB" sz="1200" noProof="0" dirty="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50" noProof="0">
                          <a:solidFill>
                            <a:srgbClr val="000000"/>
                          </a:solidFill>
                          <a:latin typeface="DM Sans"/>
                        </a:rPr>
                        <a:t>Provides immediate hydration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950" noProof="0">
                          <a:solidFill>
                            <a:srgbClr val="000000"/>
                          </a:solidFill>
                          <a:latin typeface="DM Sans"/>
                        </a:rPr>
                        <a:t>Strengthens the protective skin barrier by building a superior protecting film.</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2310823293"/>
                  </a:ext>
                </a:extLst>
              </a:tr>
              <a:tr h="597616">
                <a:tc>
                  <a:txBody>
                    <a:bodyPr/>
                    <a:lstStyle/>
                    <a:p>
                      <a:pPr algn="ctr">
                        <a:lnSpc>
                          <a:spcPct val="100000"/>
                        </a:lnSpc>
                        <a:spcBef>
                          <a:spcPts val="0"/>
                        </a:spcBef>
                        <a:spcAft>
                          <a:spcPts val="0"/>
                        </a:spcAft>
                      </a:pPr>
                      <a:r>
                        <a:rPr lang="en-GB" sz="1050" b="1" noProof="0">
                          <a:solidFill>
                            <a:srgbClr val="000000"/>
                          </a:solidFill>
                          <a:latin typeface="DM Sans"/>
                        </a:rPr>
                        <a:t>HYA-ACT™ S </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algn="ctr">
                        <a:lnSpc>
                          <a:spcPct val="100000"/>
                        </a:lnSpc>
                        <a:spcBef>
                          <a:spcPts val="0"/>
                        </a:spcBef>
                        <a:spcAft>
                          <a:spcPts val="0"/>
                        </a:spcAft>
                      </a:pPr>
                      <a:r>
                        <a:rPr lang="en-GB" sz="1050" noProof="0">
                          <a:solidFill>
                            <a:srgbClr val="000000"/>
                          </a:solidFill>
                          <a:latin typeface="DM Sans"/>
                        </a:rPr>
                        <a:t>Small MW</a:t>
                      </a:r>
                    </a:p>
                    <a:p>
                      <a:pPr algn="ctr">
                        <a:lnSpc>
                          <a:spcPct val="100000"/>
                        </a:lnSpc>
                        <a:spcBef>
                          <a:spcPts val="0"/>
                        </a:spcBef>
                        <a:spcAft>
                          <a:spcPts val="0"/>
                        </a:spcAft>
                      </a:pPr>
                      <a:r>
                        <a:rPr lang="en-GB" sz="1050" noProof="0">
                          <a:solidFill>
                            <a:srgbClr val="000000"/>
                          </a:solidFill>
                          <a:latin typeface="DM Sans"/>
                        </a:rPr>
                        <a:t>200 – 400 </a:t>
                      </a:r>
                      <a:r>
                        <a:rPr lang="en-GB" sz="1050" noProof="0" err="1">
                          <a:solidFill>
                            <a:srgbClr val="000000"/>
                          </a:solidFill>
                          <a:latin typeface="DM Sans"/>
                        </a:rPr>
                        <a:t>Kda</a:t>
                      </a:r>
                      <a:r>
                        <a:rPr lang="en-GB" sz="1050" noProof="0">
                          <a:solidFill>
                            <a:srgbClr val="000000"/>
                          </a:solidFill>
                          <a:latin typeface="DM Sans"/>
                        </a:rPr>
                        <a:t>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Sodium Hyaluronate </a:t>
                      </a:r>
                      <a:endParaRPr kumimoji="0" lang="en-GB" sz="1200" b="0" i="0" u="none" strike="noStrike" kern="1200" cap="none" spc="0" normalizeH="0" baseline="0" noProof="0">
                        <a:ln>
                          <a:noFill/>
                        </a:ln>
                        <a:solidFill>
                          <a:prstClr val="black"/>
                        </a:solidFill>
                        <a:effectLst/>
                        <a:uLnTx/>
                        <a:uFillTx/>
                        <a:latin typeface="+mj-lt"/>
                        <a:ea typeface="Fira Sans Book" panose="020B0503050000020004" pitchFamily="34" charset="0"/>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Powder</a:t>
                      </a:r>
                      <a:endParaRPr kumimoji="0" lang="en-GB" sz="1200" b="0" i="0" u="none" strike="noStrike" kern="1200" cap="none" spc="0" normalizeH="0" baseline="0" noProof="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dirty="0">
                          <a:ln>
                            <a:noFill/>
                          </a:ln>
                          <a:solidFill>
                            <a:srgbClr val="000000"/>
                          </a:solidFill>
                          <a:effectLst/>
                          <a:uLnTx/>
                          <a:uFillTx/>
                          <a:latin typeface="DM Sans"/>
                        </a:rPr>
                        <a:t>Corn seeds</a:t>
                      </a:r>
                      <a:endParaRPr kumimoji="0" lang="en-GB" sz="1200" b="0" i="0" u="none" strike="noStrike" kern="1200" cap="none" spc="0" normalizeH="0" baseline="0" noProof="0" dirty="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Acts as a hydration booster. </a:t>
                      </a:r>
                    </a:p>
                    <a:p>
                      <a:pPr marL="171450" indent="-171450">
                        <a:lnSpc>
                          <a:spcPct val="100000"/>
                        </a:lnSpc>
                        <a:spcBef>
                          <a:spcPts val="0"/>
                        </a:spcBef>
                        <a:spcAft>
                          <a:spcPts val="0"/>
                        </a:spcAft>
                        <a:buFont typeface="Arial" panose="020B0604020202020204" pitchFamily="34" charset="0"/>
                        <a:buChar char="•"/>
                      </a:pPr>
                      <a:r>
                        <a:rPr lang="en-GB" sz="950" noProof="0">
                          <a:solidFill>
                            <a:srgbClr val="000000"/>
                          </a:solidFill>
                          <a:latin typeface="DM Sans"/>
                        </a:rPr>
                        <a:t>Lock in moisture for an even greater hydration boost and calms reddened skin.</a:t>
                      </a:r>
                      <a:endParaRPr lang="en-GB" sz="1200" noProof="0">
                        <a:latin typeface="+mj-lt"/>
                      </a:endParaRP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2596789405"/>
                  </a:ext>
                </a:extLst>
              </a:tr>
              <a:tr h="597616">
                <a:tc>
                  <a:txBody>
                    <a:bodyPr/>
                    <a:lstStyle/>
                    <a:p>
                      <a:pPr algn="ctr">
                        <a:lnSpc>
                          <a:spcPct val="100000"/>
                        </a:lnSpc>
                        <a:spcBef>
                          <a:spcPts val="0"/>
                        </a:spcBef>
                        <a:spcAft>
                          <a:spcPts val="0"/>
                        </a:spcAft>
                      </a:pPr>
                      <a:r>
                        <a:rPr lang="en-GB" sz="1050" b="1" noProof="0">
                          <a:solidFill>
                            <a:srgbClr val="000000"/>
                          </a:solidFill>
                          <a:latin typeface="DM Sans"/>
                        </a:rPr>
                        <a:t>HYA-ACT™ XS</a:t>
                      </a:r>
                      <a:endParaRPr lang="en-GB" sz="1200" b="1" noProof="0">
                        <a:latin typeface="+mj-lt"/>
                      </a:endParaRPr>
                    </a:p>
                  </a:txBody>
                  <a:tcPr marL="64008" marR="64008" marT="27432" marB="27432" anchor="ctr">
                    <a:lnL w="12700" cap="flat" cmpd="sng" algn="ctr">
                      <a:solidFill>
                        <a:srgbClr val="44B4A1"/>
                      </a:solidFill>
                      <a:prstDash val="solid"/>
                      <a:round/>
                      <a:headEnd type="none" w="med" len="med"/>
                      <a:tailEnd type="none" w="med" len="med"/>
                    </a:lnL>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Very small MW</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37 – 56 Kda </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Hydrolyzed Hyaluronic Acid</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a:ln>
                            <a:noFill/>
                          </a:ln>
                          <a:solidFill>
                            <a:srgbClr val="000000"/>
                          </a:solidFill>
                          <a:effectLst/>
                          <a:uLnTx/>
                          <a:uFillTx/>
                          <a:latin typeface="DM Sans"/>
                        </a:rPr>
                        <a:t>Powder</a:t>
                      </a:r>
                      <a:endParaRPr kumimoji="0" lang="en-GB" sz="1200" b="0" i="0" u="none" strike="noStrike" kern="1200" cap="none" spc="0" normalizeH="0" baseline="0" noProof="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050" noProof="0">
                          <a:solidFill>
                            <a:srgbClr val="000000"/>
                          </a:solidFill>
                          <a:latin typeface="DM Sans"/>
                        </a:rPr>
                        <a:t>Fermentation</a:t>
                      </a:r>
                      <a:endParaRPr lang="en-GB" sz="1200" noProof="0">
                        <a:latin typeface="+mj-lt"/>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50" b="0" u="none" strike="noStrike" kern="1200" cap="none" spc="0" normalizeH="0" baseline="0" noProof="0" dirty="0">
                          <a:ln>
                            <a:noFill/>
                          </a:ln>
                          <a:solidFill>
                            <a:srgbClr val="000000"/>
                          </a:solidFill>
                          <a:effectLst/>
                          <a:uLnTx/>
                          <a:uFillTx/>
                          <a:latin typeface="DM Sans"/>
                        </a:rPr>
                        <a:t>Corn seeds</a:t>
                      </a:r>
                      <a:endParaRPr kumimoji="0" lang="en-GB" sz="1200" b="0" i="0" u="none" strike="noStrike" kern="1200" cap="none" spc="0" normalizeH="0" baseline="0" noProof="0" dirty="0">
                        <a:ln>
                          <a:noFill/>
                        </a:ln>
                        <a:solidFill>
                          <a:prstClr val="black"/>
                        </a:solidFill>
                        <a:effectLst/>
                        <a:uLnTx/>
                        <a:uFillTx/>
                        <a:latin typeface="+mj-lt"/>
                        <a:ea typeface="+mn-ea"/>
                        <a:cs typeface="+mn-cs"/>
                      </a:endParaRPr>
                    </a:p>
                  </a:txBody>
                  <a:tcPr marL="64008" marR="64008" marT="27432" marB="27432" anchor="ct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tc>
                  <a:txBody>
                    <a:bodyPr/>
                    <a:lstStyle/>
                    <a:p>
                      <a:pPr marL="171450" indent="-171450">
                        <a:lnSpc>
                          <a:spcPct val="100000"/>
                        </a:lnSpc>
                        <a:spcBef>
                          <a:spcPts val="0"/>
                        </a:spcBef>
                        <a:spcAft>
                          <a:spcPts val="0"/>
                        </a:spcAft>
                        <a:buFont typeface="Arial" panose="020B0604020202020204" pitchFamily="34" charset="0"/>
                        <a:buChar char="•"/>
                      </a:pPr>
                      <a:r>
                        <a:rPr lang="en-GB" sz="950" noProof="0" dirty="0">
                          <a:solidFill>
                            <a:srgbClr val="000000"/>
                          </a:solidFill>
                          <a:latin typeface="DM Sans"/>
                        </a:rPr>
                        <a:t>Supplies hyaluronic acid into the skin and plumps out fine wrinkles. </a:t>
                      </a:r>
                    </a:p>
                    <a:p>
                      <a:pPr marL="171450" indent="-171450">
                        <a:lnSpc>
                          <a:spcPct val="100000"/>
                        </a:lnSpc>
                        <a:spcBef>
                          <a:spcPts val="0"/>
                        </a:spcBef>
                        <a:spcAft>
                          <a:spcPts val="0"/>
                        </a:spcAft>
                        <a:buFont typeface="Arial" panose="020B0604020202020204" pitchFamily="34" charset="0"/>
                        <a:buChar char="•"/>
                      </a:pPr>
                      <a:r>
                        <a:rPr lang="en-GB" sz="950" noProof="0" dirty="0">
                          <a:solidFill>
                            <a:srgbClr val="000000"/>
                          </a:solidFill>
                          <a:latin typeface="DM Sans"/>
                        </a:rPr>
                        <a:t>Improves skin elasticity.</a:t>
                      </a:r>
                    </a:p>
                  </a:txBody>
                  <a:tcPr marL="64008" marR="64008" marT="27432" marB="27432" anchor="ctr">
                    <a:lnR w="12700" cap="flat" cmpd="sng" algn="ctr">
                      <a:solidFill>
                        <a:srgbClr val="44B4A1"/>
                      </a:solidFill>
                      <a:prstDash val="solid"/>
                      <a:round/>
                      <a:headEnd type="none" w="med" len="med"/>
                      <a:tailEnd type="none" w="med" len="med"/>
                    </a:lnR>
                    <a:lnT w="12700" cap="flat" cmpd="sng" algn="ctr">
                      <a:solidFill>
                        <a:srgbClr val="44B4A1"/>
                      </a:solidFill>
                      <a:prstDash val="solid"/>
                      <a:round/>
                      <a:headEnd type="none" w="med" len="med"/>
                      <a:tailEnd type="none" w="med" len="med"/>
                    </a:lnT>
                    <a:lnB w="12700" cap="flat" cmpd="sng" algn="ctr">
                      <a:solidFill>
                        <a:srgbClr val="44B4A1"/>
                      </a:solidFill>
                      <a:prstDash val="solid"/>
                      <a:round/>
                      <a:headEnd type="none" w="med" len="med"/>
                      <a:tailEnd type="none" w="med" len="med"/>
                    </a:lnB>
                  </a:tcPr>
                </a:tc>
                <a:extLst>
                  <a:ext uri="{0D108BD9-81ED-4DB2-BD59-A6C34878D82A}">
                    <a16:rowId xmlns:a16="http://schemas.microsoft.com/office/drawing/2014/main" val="2846168350"/>
                  </a:ext>
                </a:extLst>
              </a:tr>
            </a:tbl>
          </a:graphicData>
        </a:graphic>
      </p:graphicFrame>
      <p:sp>
        <p:nvSpPr>
          <p:cNvPr id="6" name="TextBox 5">
            <a:extLst>
              <a:ext uri="{FF2B5EF4-FFF2-40B4-BE49-F238E27FC236}">
                <a16:creationId xmlns:a16="http://schemas.microsoft.com/office/drawing/2014/main" id="{29220C38-2F05-11B2-DE6D-D984A1D55154}"/>
              </a:ext>
            </a:extLst>
          </p:cNvPr>
          <p:cNvSpPr txBox="1"/>
          <p:nvPr/>
        </p:nvSpPr>
        <p:spPr>
          <a:xfrm>
            <a:off x="10808117" y="3429000"/>
            <a:ext cx="530942" cy="246221"/>
          </a:xfrm>
          <a:prstGeom prst="rect">
            <a:avLst/>
          </a:prstGeom>
          <a:solidFill>
            <a:srgbClr val="C3E6E1"/>
          </a:solidFill>
          <a:ln>
            <a:solidFill>
              <a:srgbClr val="084337"/>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DM Sans"/>
                <a:ea typeface="+mn-ea"/>
                <a:cs typeface="+mn-cs"/>
              </a:rPr>
              <a:t>NEW! </a:t>
            </a:r>
            <a:endParaRPr kumimoji="0" lang="en-US" sz="1800" b="0" i="0" u="none" strike="noStrike" kern="1200" cap="none" spc="0" normalizeH="0" baseline="0" noProof="0">
              <a:ln>
                <a:noFill/>
              </a:ln>
              <a:solidFill>
                <a:srgbClr val="084337"/>
              </a:solidFill>
              <a:effectLst/>
              <a:uLnTx/>
              <a:uFillTx/>
              <a:latin typeface="DM Sans"/>
              <a:ea typeface="+mn-ea"/>
              <a:cs typeface="+mn-cs"/>
            </a:endParaRPr>
          </a:p>
        </p:txBody>
      </p:sp>
    </p:spTree>
    <p:extLst>
      <p:ext uri="{BB962C8B-B14F-4D97-AF65-F5344CB8AC3E}">
        <p14:creationId xmlns:p14="http://schemas.microsoft.com/office/powerpoint/2010/main" val="437750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D2C3FE20-1D93-703D-C6C5-AF399842BADD}"/>
              </a:ext>
            </a:extLst>
          </p:cNvPr>
          <p:cNvCxnSpPr>
            <a:cxnSpLocks/>
          </p:cNvCxnSpPr>
          <p:nvPr/>
        </p:nvCxnSpPr>
        <p:spPr>
          <a:xfrm flipH="1">
            <a:off x="6316050" y="1196135"/>
            <a:ext cx="0" cy="4945358"/>
          </a:xfrm>
          <a:prstGeom prst="line">
            <a:avLst/>
          </a:prstGeom>
          <a:ln w="19050">
            <a:solidFill>
              <a:srgbClr val="277E6E"/>
            </a:solidFill>
            <a:prstDash val="dash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2F68B0E-7F1F-A301-1D20-DF019A7F2AB2}"/>
              </a:ext>
            </a:extLst>
          </p:cNvPr>
          <p:cNvCxnSpPr>
            <a:cxnSpLocks/>
          </p:cNvCxnSpPr>
          <p:nvPr/>
        </p:nvCxnSpPr>
        <p:spPr>
          <a:xfrm>
            <a:off x="11207159" y="1196135"/>
            <a:ext cx="0" cy="4699698"/>
          </a:xfrm>
          <a:prstGeom prst="line">
            <a:avLst/>
          </a:prstGeom>
          <a:ln w="19050">
            <a:solidFill>
              <a:srgbClr val="277E6E"/>
            </a:solidFill>
            <a:prstDash val="dashDot"/>
          </a:ln>
        </p:spPr>
        <p:style>
          <a:lnRef idx="1">
            <a:schemeClr val="accent1"/>
          </a:lnRef>
          <a:fillRef idx="0">
            <a:schemeClr val="accent1"/>
          </a:fillRef>
          <a:effectRef idx="0">
            <a:schemeClr val="accent1"/>
          </a:effectRef>
          <a:fontRef idx="minor">
            <a:schemeClr val="tx1"/>
          </a:fontRef>
        </p:style>
      </p:cxnSp>
      <p:graphicFrame>
        <p:nvGraphicFramePr>
          <p:cNvPr id="64" name="Chart 63">
            <a:extLst>
              <a:ext uri="{FF2B5EF4-FFF2-40B4-BE49-F238E27FC236}">
                <a16:creationId xmlns:a16="http://schemas.microsoft.com/office/drawing/2014/main" id="{3FD1393C-DDD5-D93C-489A-89C00C843A3F}"/>
              </a:ext>
            </a:extLst>
          </p:cNvPr>
          <p:cNvGraphicFramePr>
            <a:graphicFrameLocks/>
          </p:cNvGraphicFramePr>
          <p:nvPr/>
        </p:nvGraphicFramePr>
        <p:xfrm>
          <a:off x="33600" y="1079086"/>
          <a:ext cx="11465974" cy="2743200"/>
        </p:xfrm>
        <a:graphic>
          <a:graphicData uri="http://schemas.openxmlformats.org/drawingml/2006/chart">
            <c:chart xmlns:c="http://schemas.openxmlformats.org/drawingml/2006/chart" xmlns:r="http://schemas.openxmlformats.org/officeDocument/2006/relationships" r:id="rId2"/>
          </a:graphicData>
        </a:graphic>
      </p:graphicFrame>
      <p:cxnSp>
        <p:nvCxnSpPr>
          <p:cNvPr id="16" name="Straight Connector 15">
            <a:extLst>
              <a:ext uri="{FF2B5EF4-FFF2-40B4-BE49-F238E27FC236}">
                <a16:creationId xmlns:a16="http://schemas.microsoft.com/office/drawing/2014/main" id="{82ADC4AE-B85E-A54F-B527-C0B843782612}"/>
              </a:ext>
            </a:extLst>
          </p:cNvPr>
          <p:cNvCxnSpPr/>
          <p:nvPr/>
        </p:nvCxnSpPr>
        <p:spPr>
          <a:xfrm>
            <a:off x="473760" y="4017793"/>
            <a:ext cx="0" cy="245849"/>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018568C8-45DB-54A0-61C3-40F4E6C4ECF8}"/>
              </a:ext>
            </a:extLst>
          </p:cNvPr>
          <p:cNvCxnSpPr>
            <a:cxnSpLocks/>
          </p:cNvCxnSpPr>
          <p:nvPr/>
        </p:nvCxnSpPr>
        <p:spPr>
          <a:xfrm>
            <a:off x="473760" y="4263642"/>
            <a:ext cx="714375" cy="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F8B0630-7EFB-21A3-D93B-AD4E29D20616}"/>
              </a:ext>
            </a:extLst>
          </p:cNvPr>
          <p:cNvCxnSpPr>
            <a:cxnSpLocks/>
          </p:cNvCxnSpPr>
          <p:nvPr/>
        </p:nvCxnSpPr>
        <p:spPr>
          <a:xfrm>
            <a:off x="1199017" y="4259824"/>
            <a:ext cx="0" cy="236433"/>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789C03F-8073-C813-FEBD-08429F63CE1A}"/>
              </a:ext>
            </a:extLst>
          </p:cNvPr>
          <p:cNvCxnSpPr/>
          <p:nvPr/>
        </p:nvCxnSpPr>
        <p:spPr>
          <a:xfrm>
            <a:off x="2045764" y="4017793"/>
            <a:ext cx="0" cy="245849"/>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4928F121-97A3-6F83-CE3D-539A8C89F3B9}"/>
              </a:ext>
            </a:extLst>
          </p:cNvPr>
          <p:cNvCxnSpPr>
            <a:cxnSpLocks/>
          </p:cNvCxnSpPr>
          <p:nvPr/>
        </p:nvCxnSpPr>
        <p:spPr>
          <a:xfrm>
            <a:off x="2045762" y="4263642"/>
            <a:ext cx="1944000" cy="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D523ED-8E8F-4DA7-419F-D1AE1585A851}"/>
              </a:ext>
            </a:extLst>
          </p:cNvPr>
          <p:cNvCxnSpPr>
            <a:cxnSpLocks/>
          </p:cNvCxnSpPr>
          <p:nvPr/>
        </p:nvCxnSpPr>
        <p:spPr>
          <a:xfrm>
            <a:off x="3987622" y="4263642"/>
            <a:ext cx="0" cy="236433"/>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2D9C7C1-EC86-42A5-85E7-C3148B6C6F9B}"/>
              </a:ext>
            </a:extLst>
          </p:cNvPr>
          <p:cNvCxnSpPr/>
          <p:nvPr/>
        </p:nvCxnSpPr>
        <p:spPr>
          <a:xfrm>
            <a:off x="7160310" y="4017792"/>
            <a:ext cx="0" cy="50400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C5A56BF-0F70-76AB-A012-35D55CAE3472}"/>
              </a:ext>
            </a:extLst>
          </p:cNvPr>
          <p:cNvCxnSpPr>
            <a:cxnSpLocks/>
          </p:cNvCxnSpPr>
          <p:nvPr/>
        </p:nvCxnSpPr>
        <p:spPr>
          <a:xfrm>
            <a:off x="10225135" y="4049148"/>
            <a:ext cx="0" cy="468000"/>
          </a:xfrm>
          <a:prstGeom prst="line">
            <a:avLst/>
          </a:prstGeom>
          <a:ln w="12700">
            <a:solidFill>
              <a:srgbClr val="307297"/>
            </a:solidFill>
            <a:tailEnd type="none" w="sm" len="sm"/>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5B495D32-F596-7B7E-D8CA-0C4B45987F82}"/>
              </a:ext>
            </a:extLst>
          </p:cNvPr>
          <p:cNvSpPr>
            <a:spLocks noGrp="1"/>
          </p:cNvSpPr>
          <p:nvPr>
            <p:ph type="sldNum" sz="quarter" idx="10"/>
          </p:nvPr>
        </p:nvSpPr>
        <p:spPr>
          <a:xfrm>
            <a:off x="302400" y="6450806"/>
            <a:ext cx="1040625" cy="10906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GB"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GB" sz="1300" b="0" i="0" u="none" strike="noStrike" kern="1200" cap="none" spc="0" normalizeH="0" baseline="0" noProof="0">
              <a:ln>
                <a:noFill/>
              </a:ln>
              <a:solidFill>
                <a:prstClr val="black"/>
              </a:solidFill>
              <a:effectLst/>
              <a:uLnTx/>
              <a:uFillTx/>
              <a:latin typeface="DM Sans"/>
              <a:ea typeface="+mn-ea"/>
              <a:cs typeface="+mn-cs"/>
            </a:endParaRPr>
          </a:p>
        </p:txBody>
      </p:sp>
      <p:sp>
        <p:nvSpPr>
          <p:cNvPr id="10" name="Title 9">
            <a:extLst>
              <a:ext uri="{FF2B5EF4-FFF2-40B4-BE49-F238E27FC236}">
                <a16:creationId xmlns:a16="http://schemas.microsoft.com/office/drawing/2014/main" id="{75029665-66E8-236B-A78B-B9C5633059D3}"/>
              </a:ext>
            </a:extLst>
          </p:cNvPr>
          <p:cNvSpPr>
            <a:spLocks noGrp="1"/>
          </p:cNvSpPr>
          <p:nvPr>
            <p:ph type="title"/>
          </p:nvPr>
        </p:nvSpPr>
        <p:spPr>
          <a:xfrm>
            <a:off x="302401" y="302400"/>
            <a:ext cx="11465974" cy="724549"/>
          </a:xfrm>
        </p:spPr>
        <p:txBody>
          <a:bodyPr/>
          <a:lstStyle/>
          <a:p>
            <a:r>
              <a:rPr lang="en-GB"/>
              <a:t>dsm-firmenich hyaluronic acid portfolio</a:t>
            </a:r>
            <a:br>
              <a:rPr lang="en-GB"/>
            </a:br>
            <a:r>
              <a:rPr lang="en-GB"/>
              <a:t>A powerhouse of different hyaluronic acid forms that delivers various consumer benefits</a:t>
            </a:r>
          </a:p>
        </p:txBody>
      </p:sp>
      <p:sp>
        <p:nvSpPr>
          <p:cNvPr id="4" name="Pentagon 3">
            <a:extLst>
              <a:ext uri="{FF2B5EF4-FFF2-40B4-BE49-F238E27FC236}">
                <a16:creationId xmlns:a16="http://schemas.microsoft.com/office/drawing/2014/main" id="{E5F108E0-0937-F1CC-3491-1968F7250106}"/>
              </a:ext>
            </a:extLst>
          </p:cNvPr>
          <p:cNvSpPr/>
          <p:nvPr/>
        </p:nvSpPr>
        <p:spPr>
          <a:xfrm>
            <a:off x="111896" y="3628294"/>
            <a:ext cx="11913778" cy="450247"/>
          </a:xfrm>
          <a:prstGeom prst="homePlate">
            <a:avLst/>
          </a:prstGeom>
          <a:solidFill>
            <a:srgbClr val="44B4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DM Sans"/>
              <a:ea typeface="+mn-ea"/>
              <a:cs typeface="+mn-cs"/>
            </a:endParaRPr>
          </a:p>
        </p:txBody>
      </p:sp>
      <p:sp>
        <p:nvSpPr>
          <p:cNvPr id="6" name="Text Placeholder 6">
            <a:extLst>
              <a:ext uri="{FF2B5EF4-FFF2-40B4-BE49-F238E27FC236}">
                <a16:creationId xmlns:a16="http://schemas.microsoft.com/office/drawing/2014/main" id="{1F524855-2E38-58C7-1143-F267CD75E1B3}"/>
              </a:ext>
            </a:extLst>
          </p:cNvPr>
          <p:cNvSpPr txBox="1">
            <a:spLocks/>
          </p:cNvSpPr>
          <p:nvPr/>
        </p:nvSpPr>
        <p:spPr>
          <a:xfrm>
            <a:off x="150718" y="3632580"/>
            <a:ext cx="1192307" cy="445961"/>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Hydration from within  Plumps out fine wrinkles</a:t>
            </a:r>
          </a:p>
        </p:txBody>
      </p:sp>
      <p:sp>
        <p:nvSpPr>
          <p:cNvPr id="7" name="Text Placeholder 6">
            <a:extLst>
              <a:ext uri="{FF2B5EF4-FFF2-40B4-BE49-F238E27FC236}">
                <a16:creationId xmlns:a16="http://schemas.microsoft.com/office/drawing/2014/main" id="{706CD118-F669-A500-38FA-BD716EC5D595}"/>
              </a:ext>
            </a:extLst>
          </p:cNvPr>
          <p:cNvSpPr txBox="1">
            <a:spLocks/>
          </p:cNvSpPr>
          <p:nvPr/>
        </p:nvSpPr>
        <p:spPr>
          <a:xfrm>
            <a:off x="1623528" y="3651154"/>
            <a:ext cx="1010814" cy="402249"/>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Hydration booster                  Calms reddened skin </a:t>
            </a:r>
          </a:p>
        </p:txBody>
      </p:sp>
      <p:sp>
        <p:nvSpPr>
          <p:cNvPr id="9" name="Text Placeholder 6">
            <a:extLst>
              <a:ext uri="{FF2B5EF4-FFF2-40B4-BE49-F238E27FC236}">
                <a16:creationId xmlns:a16="http://schemas.microsoft.com/office/drawing/2014/main" id="{A3FED216-9DB9-6453-F28A-F567A8C8F026}"/>
              </a:ext>
            </a:extLst>
          </p:cNvPr>
          <p:cNvSpPr txBox="1">
            <a:spLocks/>
          </p:cNvSpPr>
          <p:nvPr/>
        </p:nvSpPr>
        <p:spPr>
          <a:xfrm>
            <a:off x="6581910" y="3642855"/>
            <a:ext cx="1721330" cy="422382"/>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Immediate hydration                      Strengthens the protective barrier</a:t>
            </a:r>
          </a:p>
        </p:txBody>
      </p:sp>
      <p:sp>
        <p:nvSpPr>
          <p:cNvPr id="73" name="Text Placeholder 2">
            <a:extLst>
              <a:ext uri="{FF2B5EF4-FFF2-40B4-BE49-F238E27FC236}">
                <a16:creationId xmlns:a16="http://schemas.microsoft.com/office/drawing/2014/main" id="{23AF43D9-37FD-C34F-DB8D-3D116597243C}"/>
              </a:ext>
            </a:extLst>
          </p:cNvPr>
          <p:cNvSpPr txBox="1">
            <a:spLocks/>
          </p:cNvSpPr>
          <p:nvPr/>
        </p:nvSpPr>
        <p:spPr>
          <a:xfrm>
            <a:off x="153039" y="4333690"/>
            <a:ext cx="2198277" cy="1084724"/>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Very Small Molecular Weight </a:t>
            </a:r>
            <a:br>
              <a:rPr kumimoji="0" lang="en-US" sz="800" b="1" i="0" u="none" strike="noStrike" kern="1200" cap="none" spc="0" normalizeH="0" baseline="0" noProof="0">
                <a:ln>
                  <a:noFill/>
                </a:ln>
                <a:solidFill>
                  <a:prstClr val="black"/>
                </a:solidFill>
                <a:effectLst/>
                <a:uLnTx/>
                <a:uFillTx/>
                <a:latin typeface="DM Sans"/>
                <a:ea typeface="+mn-ea"/>
                <a:cs typeface="+mn-cs"/>
              </a:rPr>
            </a:br>
            <a:r>
              <a:rPr kumimoji="0" lang="en-US" sz="800" b="1" i="0" u="none" strike="noStrike" kern="1200" cap="none" spc="0" normalizeH="0" baseline="0" noProof="0">
                <a:ln>
                  <a:noFill/>
                </a:ln>
                <a:solidFill>
                  <a:prstClr val="black"/>
                </a:solidFill>
                <a:effectLst/>
                <a:uLnTx/>
                <a:uFillTx/>
                <a:latin typeface="DM Sans"/>
                <a:ea typeface="+mn-ea"/>
                <a:cs typeface="+mn-cs"/>
              </a:rPr>
              <a:t>(MW 37-56  </a:t>
            </a:r>
            <a:r>
              <a:rPr kumimoji="0" lang="en-US" sz="800" b="1" i="0" u="none" strike="noStrike" kern="1200" cap="none" spc="0" normalizeH="0" baseline="0" noProof="0" err="1">
                <a:ln>
                  <a:noFill/>
                </a:ln>
                <a:solidFill>
                  <a:prstClr val="black"/>
                </a:solidFill>
                <a:effectLst/>
                <a:uLnTx/>
                <a:uFillTx/>
                <a:latin typeface="DM Sans"/>
                <a:ea typeface="+mn-ea"/>
                <a:cs typeface="+mn-cs"/>
              </a:rPr>
              <a:t>kDa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Hydrolyzed Hyaluronic Acid</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Supplies hyaluronic acid into the skin and plumps out fine wrinkles</a:t>
            </a:r>
          </a:p>
        </p:txBody>
      </p:sp>
      <p:sp>
        <p:nvSpPr>
          <p:cNvPr id="74" name="Text Placeholder 2">
            <a:extLst>
              <a:ext uri="{FF2B5EF4-FFF2-40B4-BE49-F238E27FC236}">
                <a16:creationId xmlns:a16="http://schemas.microsoft.com/office/drawing/2014/main" id="{401132D4-6723-D886-B05D-CFC3729DD18B}"/>
              </a:ext>
            </a:extLst>
          </p:cNvPr>
          <p:cNvSpPr txBox="1">
            <a:spLocks/>
          </p:cNvSpPr>
          <p:nvPr/>
        </p:nvSpPr>
        <p:spPr>
          <a:xfrm>
            <a:off x="2490418" y="4333690"/>
            <a:ext cx="2908289" cy="1084724"/>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Small Molecular Weight                                                      (MW 200-400 </a:t>
            </a:r>
            <a:r>
              <a:rPr kumimoji="0" lang="en-US" sz="800" b="1" i="0" u="none" strike="noStrike" kern="1200" cap="none" spc="0" normalizeH="0" baseline="0" noProof="0" err="1">
                <a:ln>
                  <a:noFill/>
                </a:ln>
                <a:solidFill>
                  <a:prstClr val="black"/>
                </a:solidFill>
                <a:effectLst/>
                <a:uLnTx/>
                <a:uFillTx/>
                <a:latin typeface="DM Sans"/>
                <a:ea typeface="+mn-ea"/>
                <a:cs typeface="+mn-cs"/>
              </a:rPr>
              <a:t>kDa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Locks in moisture for an even greater hydration boost and calms reddened skin.</a:t>
            </a:r>
          </a:p>
        </p:txBody>
      </p:sp>
      <p:sp>
        <p:nvSpPr>
          <p:cNvPr id="75" name="Text Placeholder 2">
            <a:extLst>
              <a:ext uri="{FF2B5EF4-FFF2-40B4-BE49-F238E27FC236}">
                <a16:creationId xmlns:a16="http://schemas.microsoft.com/office/drawing/2014/main" id="{CAFA95B1-DD64-EA20-5344-32AB05AD963B}"/>
              </a:ext>
            </a:extLst>
          </p:cNvPr>
          <p:cNvSpPr txBox="1">
            <a:spLocks/>
          </p:cNvSpPr>
          <p:nvPr/>
        </p:nvSpPr>
        <p:spPr>
          <a:xfrm>
            <a:off x="5698678" y="4333689"/>
            <a:ext cx="2934128" cy="1084725"/>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Medium Molecular Weight                                                    (MW 1.0-1.3 </a:t>
            </a:r>
            <a:r>
              <a:rPr kumimoji="0" lang="en-US" sz="800" b="1" i="0" u="none" strike="noStrike" kern="1200" cap="none" spc="0" normalizeH="0" baseline="0" noProof="0" err="1">
                <a:ln>
                  <a:noFill/>
                </a:ln>
                <a:solidFill>
                  <a:prstClr val="black"/>
                </a:solidFill>
                <a:effectLst/>
                <a:uLnTx/>
                <a:uFillTx/>
                <a:latin typeface="DM Sans"/>
                <a:ea typeface="+mn-ea"/>
                <a:cs typeface="+mn-cs"/>
              </a:rPr>
              <a:t>MDa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Enhances skin hydration and strengthens the protective barrier</a:t>
            </a:r>
          </a:p>
        </p:txBody>
      </p:sp>
      <p:sp>
        <p:nvSpPr>
          <p:cNvPr id="12" name="Text Placeholder 2">
            <a:extLst>
              <a:ext uri="{FF2B5EF4-FFF2-40B4-BE49-F238E27FC236}">
                <a16:creationId xmlns:a16="http://schemas.microsoft.com/office/drawing/2014/main" id="{D82E6D21-A1F2-3358-AB73-B1E44C0D01D0}"/>
              </a:ext>
            </a:extLst>
          </p:cNvPr>
          <p:cNvSpPr txBox="1">
            <a:spLocks/>
          </p:cNvSpPr>
          <p:nvPr/>
        </p:nvSpPr>
        <p:spPr>
          <a:xfrm>
            <a:off x="8768016" y="4342759"/>
            <a:ext cx="3242984" cy="1075655"/>
          </a:xfrm>
          <a:prstGeom prst="rect">
            <a:avLst/>
          </a:prstGeom>
          <a:solidFill>
            <a:srgbClr val="C3E6E1"/>
          </a:solidFill>
        </p:spPr>
        <p:txBody>
          <a:bodyPr vert="horz" wrap="square" lIns="144000" tIns="144000" rIns="144000" bIns="144000" rtlCol="0" anchor="t">
            <a:noAutofit/>
          </a:bodyPr>
          <a:lstStyle>
            <a:lvl1pPr indent="0">
              <a:lnSpc>
                <a:spcPct val="100000"/>
              </a:lnSpc>
              <a:spcBef>
                <a:spcPts val="0"/>
              </a:spcBef>
              <a:spcAft>
                <a:spcPts val="600"/>
              </a:spcAft>
              <a:buFont typeface="Arial" panose="020B0604020202020204" pitchFamily="34" charset="0"/>
              <a:buNone/>
              <a:defRPr kern="0" spc="0" baseline="0"/>
            </a:lvl1pPr>
            <a:lvl2pPr marL="361950" indent="-361950">
              <a:lnSpc>
                <a:spcPct val="100000"/>
              </a:lnSpc>
              <a:spcBef>
                <a:spcPts val="0"/>
              </a:spcBef>
              <a:spcAft>
                <a:spcPts val="600"/>
              </a:spcAft>
              <a:buClr>
                <a:srgbClr val="277E6E"/>
              </a:buClr>
              <a:buSzPct val="90000"/>
              <a:buFont typeface="Wingdings" panose="05000000000000000000" pitchFamily="2" charset="2"/>
              <a:buChar char=""/>
            </a:lvl2pPr>
            <a:lvl3pPr marL="806450" indent="-355600">
              <a:lnSpc>
                <a:spcPct val="100000"/>
              </a:lnSpc>
              <a:spcBef>
                <a:spcPts val="0"/>
              </a:spcBef>
              <a:spcAft>
                <a:spcPts val="600"/>
              </a:spcAft>
              <a:buClr>
                <a:srgbClr val="44B4A1"/>
              </a:buClr>
              <a:buSzPct val="90000"/>
              <a:buFont typeface="Wingdings" panose="05000000000000000000" pitchFamily="2" charset="2"/>
              <a:buChar char="l"/>
            </a:lvl3pPr>
            <a:lvl4pPr marL="1257300" indent="-361950">
              <a:lnSpc>
                <a:spcPct val="100000"/>
              </a:lnSpc>
              <a:spcBef>
                <a:spcPts val="0"/>
              </a:spcBef>
              <a:spcAft>
                <a:spcPts val="600"/>
              </a:spcAft>
              <a:buClr>
                <a:srgbClr val="76D0C2"/>
              </a:buClr>
              <a:buSzPct val="90000"/>
              <a:buFont typeface="Wingdings" panose="05000000000000000000" pitchFamily="2" charset="2"/>
              <a:buChar char="l"/>
            </a:lvl4pPr>
            <a:lvl5pPr marL="0" indent="0">
              <a:lnSpc>
                <a:spcPct val="90000"/>
              </a:lnSpc>
              <a:spcBef>
                <a:spcPts val="0"/>
              </a:spcBef>
              <a:spcAft>
                <a:spcPts val="600"/>
              </a:spcAft>
              <a:buClr>
                <a:schemeClr val="accent4"/>
              </a:buClr>
              <a:buSzPct val="80000"/>
              <a:buFontTx/>
              <a:buNone/>
              <a:defRPr sz="1000"/>
            </a:lvl5pPr>
            <a:lvl6pPr marL="447675" indent="0">
              <a:lnSpc>
                <a:spcPct val="90000"/>
              </a:lnSpc>
              <a:spcBef>
                <a:spcPts val="500"/>
              </a:spcBef>
              <a:spcAft>
                <a:spcPts val="400"/>
              </a:spcAft>
              <a:buClr>
                <a:schemeClr val="accent4"/>
              </a:buClr>
              <a:buSzPct val="80000"/>
              <a:buFontTx/>
              <a:buNone/>
              <a:defRPr sz="2800"/>
            </a:lvl6pPr>
            <a:lvl7pPr marL="895350" indent="0">
              <a:lnSpc>
                <a:spcPct val="90000"/>
              </a:lnSpc>
              <a:spcBef>
                <a:spcPts val="500"/>
              </a:spcBef>
              <a:spcAft>
                <a:spcPts val="400"/>
              </a:spcAft>
              <a:buSzPct val="80000"/>
              <a:buFontTx/>
              <a:buNone/>
              <a:defRPr sz="2800"/>
            </a:lvl7pPr>
            <a:lvl8pPr indent="0">
              <a:lnSpc>
                <a:spcPct val="90000"/>
              </a:lnSpc>
              <a:spcBef>
                <a:spcPts val="500"/>
              </a:spcBef>
              <a:buFont typeface="Arial" panose="020B0604020202020204" pitchFamily="34" charset="0"/>
              <a:buNone/>
              <a:defRPr sz="2800"/>
            </a:lvl8pPr>
            <a:lvl9pPr marL="3943350" indent="-285750">
              <a:lnSpc>
                <a:spcPct val="90000"/>
              </a:lnSpc>
              <a:spcBef>
                <a:spcPts val="500"/>
              </a:spcBef>
              <a:buFont typeface="Arial" panose="020B0604020202020204" pitchFamily="34" charset="0"/>
              <a:buChar char="•"/>
              <a:defRPr sz="2800"/>
            </a:lvl9pPr>
          </a:lstStyle>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prstClr val="black"/>
                </a:solidFill>
                <a:effectLst/>
                <a:uLnTx/>
                <a:uFillTx/>
                <a:latin typeface="DM Sans"/>
                <a:ea typeface="+mn-ea"/>
                <a:cs typeface="+mn-cs"/>
              </a:rPr>
              <a:t>High Molecular Weight                                                             (MW 1.45-1.77 </a:t>
            </a:r>
            <a:r>
              <a:rPr kumimoji="0" lang="en-US" sz="800" b="1" i="0" u="none" strike="noStrike" kern="1200" cap="none" spc="0" normalizeH="0" baseline="0" noProof="0" err="1">
                <a:ln>
                  <a:noFill/>
                </a:ln>
                <a:solidFill>
                  <a:prstClr val="black"/>
                </a:solidFill>
                <a:effectLst/>
                <a:uLnTx/>
                <a:uFillTx/>
                <a:latin typeface="DM Sans"/>
                <a:ea typeface="+mn-ea"/>
                <a:cs typeface="+mn-cs"/>
              </a:rPr>
              <a:t>MDa</a:t>
            </a:r>
            <a:r>
              <a:rPr kumimoji="0" lang="en-US" sz="800" b="1" i="0" u="none" strike="noStrike" kern="1200" cap="none" spc="0" normalizeH="0" baseline="0" noProof="0">
                <a:ln>
                  <a:noFill/>
                </a:ln>
                <a:solidFill>
                  <a:prstClr val="black"/>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INCI: </a:t>
            </a:r>
            <a:r>
              <a:rPr kumimoji="0" lang="en-US" sz="800" b="0" i="1" u="none" strike="noStrike" kern="1200" cap="none" spc="0" normalizeH="0" baseline="0" noProof="0">
                <a:ln>
                  <a:noFill/>
                </a:ln>
                <a:solidFill>
                  <a:prstClr val="black"/>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prstClr val="black"/>
                </a:solidFill>
                <a:effectLst/>
                <a:uLnTx/>
                <a:uFillTx/>
                <a:latin typeface="DM Sans"/>
                <a:ea typeface="+mn-ea"/>
                <a:cs typeface="+mn-cs"/>
              </a:rPr>
              <a:t>Main benefits: </a:t>
            </a:r>
            <a:r>
              <a:rPr kumimoji="0" lang="en-US" sz="800" b="1" i="0" u="none" strike="noStrike" kern="1200" cap="none" spc="0" normalizeH="0" baseline="0" noProof="0">
                <a:ln>
                  <a:noFill/>
                </a:ln>
                <a:solidFill>
                  <a:prstClr val="black"/>
                </a:solidFill>
                <a:effectLst/>
                <a:uLnTx/>
                <a:uFillTx/>
                <a:latin typeface="DM Sans"/>
                <a:ea typeface="+mn-ea"/>
                <a:cs typeface="+mn-cs"/>
              </a:rPr>
              <a:t>Acts as a sponge to deliver immediate hydration and forms uniform viscoelastic surface film</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endParaRPr kumimoji="0" lang="en-US" sz="800" b="1" i="0" u="none" strike="noStrike" kern="1200" cap="none" spc="0" normalizeH="0" baseline="0" noProof="0">
              <a:ln>
                <a:noFill/>
              </a:ln>
              <a:solidFill>
                <a:prstClr val="black"/>
              </a:solidFill>
              <a:effectLst/>
              <a:uLnTx/>
              <a:uFillTx/>
              <a:latin typeface="DM Sans"/>
              <a:ea typeface="+mn-ea"/>
              <a:cs typeface="+mn-cs"/>
            </a:endParaRPr>
          </a:p>
        </p:txBody>
      </p:sp>
      <p:sp>
        <p:nvSpPr>
          <p:cNvPr id="15" name="Rectangle 14">
            <a:extLst>
              <a:ext uri="{FF2B5EF4-FFF2-40B4-BE49-F238E27FC236}">
                <a16:creationId xmlns:a16="http://schemas.microsoft.com/office/drawing/2014/main" id="{081F9119-79CE-87A3-8144-B8232AD38E71}"/>
              </a:ext>
            </a:extLst>
          </p:cNvPr>
          <p:cNvSpPr/>
          <p:nvPr/>
        </p:nvSpPr>
        <p:spPr>
          <a:xfrm>
            <a:off x="400410" y="1525260"/>
            <a:ext cx="1205755"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HYA-ACT™ XS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37-56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kDa</a:t>
            </a: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 </a:t>
            </a:r>
          </a:p>
        </p:txBody>
      </p:sp>
      <p:sp>
        <p:nvSpPr>
          <p:cNvPr id="17" name="Rectangle 16">
            <a:extLst>
              <a:ext uri="{FF2B5EF4-FFF2-40B4-BE49-F238E27FC236}">
                <a16:creationId xmlns:a16="http://schemas.microsoft.com/office/drawing/2014/main" id="{2D6D914B-BD5F-F39C-5C27-EADA8D3DD3D6}"/>
              </a:ext>
            </a:extLst>
          </p:cNvPr>
          <p:cNvSpPr/>
          <p:nvPr/>
        </p:nvSpPr>
        <p:spPr>
          <a:xfrm>
            <a:off x="2100942" y="1525258"/>
            <a:ext cx="1547664" cy="415897"/>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HYA-ACT™ 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200-400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kDa</a:t>
            </a: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 </a:t>
            </a:r>
          </a:p>
        </p:txBody>
      </p:sp>
      <p:sp>
        <p:nvSpPr>
          <p:cNvPr id="20" name="Rectangle 19">
            <a:extLst>
              <a:ext uri="{FF2B5EF4-FFF2-40B4-BE49-F238E27FC236}">
                <a16:creationId xmlns:a16="http://schemas.microsoft.com/office/drawing/2014/main" id="{C4A8539C-3C28-47C1-DF23-2ACA34AA95B8}"/>
              </a:ext>
            </a:extLst>
          </p:cNvPr>
          <p:cNvSpPr/>
          <p:nvPr/>
        </p:nvSpPr>
        <p:spPr>
          <a:xfrm>
            <a:off x="7247676" y="1523846"/>
            <a:ext cx="1920240"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HYA-ACT™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1.0–1.3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MDa</a:t>
            </a:r>
            <a:endPar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endParaRPr>
          </a:p>
        </p:txBody>
      </p:sp>
      <p:sp>
        <p:nvSpPr>
          <p:cNvPr id="23" name="Rectangle 22">
            <a:extLst>
              <a:ext uri="{FF2B5EF4-FFF2-40B4-BE49-F238E27FC236}">
                <a16:creationId xmlns:a16="http://schemas.microsoft.com/office/drawing/2014/main" id="{CCD4706E-5ADF-2C39-9F1E-BF8EE24E2CFE}"/>
              </a:ext>
            </a:extLst>
          </p:cNvPr>
          <p:cNvSpPr/>
          <p:nvPr/>
        </p:nvSpPr>
        <p:spPr>
          <a:xfrm>
            <a:off x="10385352" y="1523846"/>
            <a:ext cx="1640322" cy="400110"/>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HYALURONIC ACID-BT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MW 1.45 – 1.77 </a:t>
            </a:r>
            <a:r>
              <a:rPr kumimoji="0" lang="en-US" sz="1000" b="0" i="0" u="none" strike="noStrike" kern="1200" cap="none" spc="0" normalizeH="0" baseline="0" noProof="0" err="1">
                <a:ln>
                  <a:noFill/>
                </a:ln>
                <a:solidFill>
                  <a:srgbClr val="44B4A1"/>
                </a:solidFill>
                <a:effectLst/>
                <a:uLnTx/>
                <a:uFillTx/>
                <a:latin typeface="DM Sans" pitchFamily="2" charset="0"/>
                <a:ea typeface="Calibri" panose="020F0502020204030204" pitchFamily="34" charset="0"/>
                <a:cs typeface="Arial"/>
              </a:rPr>
              <a:t>MDa</a:t>
            </a:r>
            <a:r>
              <a:rPr kumimoji="0" lang="en-US" sz="1000" b="0" i="0" u="none" strike="noStrike" kern="1200" cap="none" spc="0" normalizeH="0" baseline="0" noProof="0">
                <a:ln>
                  <a:noFill/>
                </a:ln>
                <a:solidFill>
                  <a:srgbClr val="44B4A1"/>
                </a:solidFill>
                <a:effectLst/>
                <a:uLnTx/>
                <a:uFillTx/>
                <a:latin typeface="DM Sans" pitchFamily="2" charset="0"/>
                <a:ea typeface="Calibri" panose="020F0502020204030204" pitchFamily="34" charset="0"/>
                <a:cs typeface="Arial"/>
              </a:rPr>
              <a:t> </a:t>
            </a:r>
          </a:p>
        </p:txBody>
      </p:sp>
      <p:sp>
        <p:nvSpPr>
          <p:cNvPr id="26" name="Text Placeholder 6">
            <a:extLst>
              <a:ext uri="{FF2B5EF4-FFF2-40B4-BE49-F238E27FC236}">
                <a16:creationId xmlns:a16="http://schemas.microsoft.com/office/drawing/2014/main" id="{57F8AF2B-4C59-562D-E979-84AEC86F8278}"/>
              </a:ext>
            </a:extLst>
          </p:cNvPr>
          <p:cNvSpPr txBox="1">
            <a:spLocks/>
          </p:cNvSpPr>
          <p:nvPr/>
        </p:nvSpPr>
        <p:spPr>
          <a:xfrm>
            <a:off x="9342784" y="3634937"/>
            <a:ext cx="2551479" cy="422382"/>
          </a:xfrm>
          <a:prstGeom prst="rect">
            <a:avLst/>
          </a:prstGeom>
        </p:spPr>
        <p:txBody>
          <a:bodyPr wrap="square" lIns="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0"/>
              </a:spcBef>
              <a:spcAft>
                <a:spcPts val="1400"/>
              </a:spcAft>
              <a:buClr>
                <a:prstClr val="white"/>
              </a:buClr>
              <a:buSzTx/>
              <a:buFont typeface="Arial" panose="020B0604020202020204" pitchFamily="34" charset="0"/>
              <a:buNone/>
              <a:tabLst/>
              <a:defRPr/>
            </a:pPr>
            <a:r>
              <a:rPr kumimoji="0" lang="en-GB" sz="800" b="0" i="0" u="none" strike="noStrike" kern="1200" cap="none" spc="0" normalizeH="0" baseline="0" noProof="0">
                <a:ln>
                  <a:noFill/>
                </a:ln>
                <a:solidFill>
                  <a:prstClr val="white"/>
                </a:solidFill>
                <a:effectLst/>
                <a:uLnTx/>
                <a:uFillTx/>
                <a:latin typeface="DM Sans"/>
                <a:ea typeface="+mn-ea"/>
                <a:cs typeface="+mn-cs"/>
              </a:rPr>
              <a:t>Binds tremendous amounts of moisture to skin   Outstanding tactile experience</a:t>
            </a:r>
          </a:p>
        </p:txBody>
      </p:sp>
      <p:sp>
        <p:nvSpPr>
          <p:cNvPr id="31" name="TextBox 30">
            <a:extLst>
              <a:ext uri="{FF2B5EF4-FFF2-40B4-BE49-F238E27FC236}">
                <a16:creationId xmlns:a16="http://schemas.microsoft.com/office/drawing/2014/main" id="{AE42A9BF-AE12-D5EB-3EEE-C4B2DB105961}"/>
              </a:ext>
            </a:extLst>
          </p:cNvPr>
          <p:cNvSpPr txBox="1"/>
          <p:nvPr/>
        </p:nvSpPr>
        <p:spPr>
          <a:xfrm>
            <a:off x="11385004" y="3342224"/>
            <a:ext cx="6934200"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DM Sans" pitchFamily="2" charset="0"/>
                <a:ea typeface="Calibri" panose="020F0502020204030204" pitchFamily="34" charset="0"/>
                <a:cs typeface="Arial"/>
              </a:rPr>
              <a:t>MW (</a:t>
            </a:r>
            <a:r>
              <a:rPr kumimoji="0" lang="en-US" sz="1000" b="0" i="0" u="none" strike="noStrike" kern="1200" cap="none" spc="0" normalizeH="0" baseline="0" noProof="0" err="1">
                <a:ln>
                  <a:noFill/>
                </a:ln>
                <a:solidFill>
                  <a:prstClr val="black"/>
                </a:solidFill>
                <a:effectLst/>
                <a:uLnTx/>
                <a:uFillTx/>
                <a:latin typeface="DM Sans" pitchFamily="2" charset="0"/>
                <a:ea typeface="Calibri" panose="020F0502020204030204" pitchFamily="34" charset="0"/>
                <a:cs typeface="Arial"/>
              </a:rPr>
              <a:t>MDa</a:t>
            </a:r>
            <a:r>
              <a:rPr kumimoji="0" lang="en-US" sz="1000" b="0" i="0" u="none" strike="noStrike" kern="1200" cap="none" spc="0" normalizeH="0" baseline="0" noProof="0">
                <a:ln>
                  <a:noFill/>
                </a:ln>
                <a:solidFill>
                  <a:prstClr val="black"/>
                </a:solidFill>
                <a:effectLst/>
                <a:uLnTx/>
                <a:uFillTx/>
                <a:latin typeface="DM Sans" pitchFamily="2" charset="0"/>
                <a:ea typeface="Calibri" panose="020F0502020204030204" pitchFamily="34" charset="0"/>
                <a:cs typeface="Arial"/>
              </a:rPr>
              <a:t>) </a:t>
            </a: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sp>
        <p:nvSpPr>
          <p:cNvPr id="76" name="TextBox 75"/>
          <p:cNvSpPr txBox="1"/>
          <p:nvPr/>
        </p:nvSpPr>
        <p:spPr>
          <a:xfrm>
            <a:off x="5698678" y="5515718"/>
            <a:ext cx="6312322" cy="747256"/>
          </a:xfrm>
          <a:prstGeom prst="rect">
            <a:avLst/>
          </a:prstGeom>
          <a:solidFill>
            <a:srgbClr val="084337"/>
          </a:solidFill>
          <a:ln>
            <a:noFill/>
          </a:ln>
        </p:spPr>
        <p:txBody>
          <a:bodyPr wrap="square" lIns="109728" tIns="54864" rIns="109728" bIns="54864">
            <a:spAutoFit/>
          </a:bodyPr>
          <a:lstStyle/>
          <a:p>
            <a:pPr marL="0" marR="0" lvl="0" indent="0" algn="l" defTabSz="914400" rtl="0" eaLnBrk="1" fontAlgn="auto" latinLnBrk="0" hangingPunct="1">
              <a:lnSpc>
                <a:spcPct val="92000"/>
              </a:lnSpc>
              <a:spcBef>
                <a:spcPts val="0"/>
              </a:spcBef>
              <a:spcAft>
                <a:spcPts val="0"/>
              </a:spcAft>
              <a:buClrTx/>
              <a:buSzTx/>
              <a:buFontTx/>
              <a:buNone/>
              <a:tabLst/>
              <a:defRPr/>
            </a:pPr>
            <a:r>
              <a:rPr kumimoji="0" lang="fr-FR" sz="800" b="1" i="0" u="none" strike="noStrike" kern="1200" cap="none" spc="0" normalizeH="0" baseline="0" noProof="0">
                <a:ln>
                  <a:noFill/>
                </a:ln>
                <a:solidFill>
                  <a:srgbClr val="C3E6E1"/>
                </a:solidFill>
                <a:effectLst/>
                <a:uLnTx/>
                <a:uFillTx/>
                <a:latin typeface="DM Sans"/>
                <a:ea typeface="+mn-ea"/>
                <a:cs typeface="+mn-cs"/>
              </a:rPr>
              <a:t>H</a:t>
            </a:r>
            <a:r>
              <a:rPr kumimoji="0" sz="800" b="1" i="0" u="none" strike="noStrike" kern="1200" cap="none" spc="0" normalizeH="0" baseline="0" noProof="0">
                <a:ln>
                  <a:noFill/>
                </a:ln>
                <a:solidFill>
                  <a:srgbClr val="C3E6E1"/>
                </a:solidFill>
                <a:effectLst/>
                <a:uLnTx/>
                <a:uFillTx/>
                <a:latin typeface="DM Sans"/>
                <a:ea typeface="+mn-ea"/>
                <a:cs typeface="+mn-cs"/>
              </a:rPr>
              <a:t>YALURONIC ACID MMW</a:t>
            </a:r>
            <a:r>
              <a:rPr kumimoji="0" lang="fr-FR" sz="800" b="1" i="0" u="none" strike="noStrike" kern="1200" cap="none" spc="0" normalizeH="0" baseline="0" noProof="0">
                <a:ln>
                  <a:noFill/>
                </a:ln>
                <a:solidFill>
                  <a:srgbClr val="C3E6E1"/>
                </a:solidFill>
                <a:effectLst/>
                <a:uLnTx/>
                <a:uFillTx/>
                <a:latin typeface="DM Sans"/>
                <a:ea typeface="+mn-ea"/>
                <a:cs typeface="+mn-cs"/>
              </a:rPr>
              <a:t> - </a:t>
            </a:r>
            <a:r>
              <a:rPr kumimoji="0" sz="800" b="0" i="1" u="none" strike="noStrike" kern="1200" cap="none" spc="0" normalizeH="0" baseline="0" noProof="0">
                <a:ln>
                  <a:noFill/>
                </a:ln>
                <a:solidFill>
                  <a:srgbClr val="C3E6E1"/>
                </a:solidFill>
                <a:effectLst/>
                <a:uLnTx/>
                <a:uFillTx/>
                <a:latin typeface="DM Sans"/>
                <a:ea typeface="+mn-ea"/>
                <a:cs typeface="+mn-cs"/>
              </a:rPr>
              <a:t>Volume and manufacturing-friendly MMW HA</a:t>
            </a:r>
            <a:endParaRPr kumimoji="0" lang="en-US" sz="800" b="0" i="1" u="none" strike="noStrike" kern="1200" cap="none" spc="0" normalizeH="0" baseline="0" noProof="0">
              <a:ln>
                <a:noFill/>
              </a:ln>
              <a:solidFill>
                <a:srgbClr val="C3E6E1"/>
              </a:solidFill>
              <a:effectLst/>
              <a:uLnTx/>
              <a:uFillTx/>
              <a:latin typeface="DM Sans"/>
              <a:ea typeface="+mn-ea"/>
              <a:cs typeface="+mn-cs"/>
            </a:endParaRP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1" i="0" u="none" strike="noStrike" kern="1200" cap="none" spc="0" normalizeH="0" baseline="0" noProof="0">
                <a:ln>
                  <a:noFill/>
                </a:ln>
                <a:solidFill>
                  <a:srgbClr val="C3E6E1"/>
                </a:solidFill>
                <a:effectLst/>
                <a:uLnTx/>
                <a:uFillTx/>
                <a:latin typeface="DM Sans"/>
                <a:ea typeface="+mn-ea"/>
                <a:cs typeface="+mn-cs"/>
              </a:rPr>
              <a:t>Medium-High  Molecular Weight  (MW 1.0-1.3 </a:t>
            </a:r>
            <a:r>
              <a:rPr kumimoji="0" lang="en-US" sz="800" b="1" i="0" u="none" strike="noStrike" kern="1200" cap="none" spc="0" normalizeH="0" baseline="0" noProof="0" err="1">
                <a:ln>
                  <a:noFill/>
                </a:ln>
                <a:solidFill>
                  <a:srgbClr val="C3E6E1"/>
                </a:solidFill>
                <a:effectLst/>
                <a:uLnTx/>
                <a:uFillTx/>
                <a:latin typeface="DM Sans"/>
                <a:ea typeface="+mn-ea"/>
                <a:cs typeface="+mn-cs"/>
              </a:rPr>
              <a:t>MDa</a:t>
            </a:r>
            <a:r>
              <a:rPr kumimoji="0" lang="en-US" sz="800" b="1" i="0" u="none" strike="noStrike" kern="1200" cap="none" spc="0" normalizeH="0" baseline="0" noProof="0">
                <a:ln>
                  <a:noFill/>
                </a:ln>
                <a:solidFill>
                  <a:srgbClr val="C3E6E1"/>
                </a:solidFill>
                <a:effectLst/>
                <a:uLnTx/>
                <a:uFillTx/>
                <a:latin typeface="DM Sans"/>
                <a:ea typeface="+mn-ea"/>
                <a:cs typeface="+mn-cs"/>
              </a:rPr>
              <a:t>)</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srgbClr val="C3E6E1"/>
                </a:solidFill>
                <a:effectLst/>
                <a:uLnTx/>
                <a:uFillTx/>
                <a:latin typeface="DM Sans"/>
                <a:ea typeface="+mn-ea"/>
                <a:cs typeface="+mn-cs"/>
              </a:rPr>
              <a:t>INCI: </a:t>
            </a:r>
            <a:r>
              <a:rPr kumimoji="0" lang="en-US" sz="800" b="0" i="1" u="none" strike="noStrike" kern="1200" cap="none" spc="0" normalizeH="0" baseline="0" noProof="0">
                <a:ln>
                  <a:noFill/>
                </a:ln>
                <a:solidFill>
                  <a:srgbClr val="C3E6E1"/>
                </a:solidFill>
                <a:effectLst/>
                <a:uLnTx/>
                <a:uFillTx/>
                <a:latin typeface="DM Sans"/>
                <a:ea typeface="+mn-ea"/>
                <a:cs typeface="+mn-cs"/>
              </a:rPr>
              <a:t>Sodium Hyaluronate</a:t>
            </a:r>
          </a:p>
          <a:p>
            <a:pPr marL="361950" marR="0" lvl="1" indent="-361950" algn="l" defTabSz="914400" rtl="0" eaLnBrk="1" fontAlgn="auto" latinLnBrk="0" hangingPunct="1">
              <a:lnSpc>
                <a:spcPct val="100000"/>
              </a:lnSpc>
              <a:spcBef>
                <a:spcPts val="0"/>
              </a:spcBef>
              <a:spcAft>
                <a:spcPts val="600"/>
              </a:spcAft>
              <a:buClr>
                <a:srgbClr val="44B4A1"/>
              </a:buClr>
              <a:buSzPct val="90000"/>
              <a:buFont typeface="Wingdings" panose="05000000000000000000" pitchFamily="2" charset="2"/>
              <a:buChar char=""/>
              <a:tabLst/>
              <a:defRPr/>
            </a:pPr>
            <a:r>
              <a:rPr kumimoji="0" lang="en-US" sz="800" b="0" i="0" u="none" strike="noStrike" kern="1200" cap="none" spc="0" normalizeH="0" baseline="0" noProof="0">
                <a:ln>
                  <a:noFill/>
                </a:ln>
                <a:solidFill>
                  <a:srgbClr val="C3E6E1"/>
                </a:solidFill>
                <a:effectLst/>
                <a:uLnTx/>
                <a:uFillTx/>
                <a:latin typeface="DM Sans"/>
                <a:ea typeface="+mn-ea"/>
                <a:cs typeface="+mn-cs"/>
              </a:rPr>
              <a:t>Main benefits:</a:t>
            </a:r>
            <a:r>
              <a:rPr kumimoji="0" sz="800" b="0" i="0" u="none" strike="noStrike" kern="1200" cap="none" spc="0" normalizeH="0" baseline="0" noProof="0">
                <a:ln>
                  <a:noFill/>
                </a:ln>
                <a:solidFill>
                  <a:srgbClr val="C3E6E1"/>
                </a:solidFill>
                <a:effectLst/>
                <a:uLnTx/>
                <a:uFillTx/>
                <a:latin typeface="DM Sans"/>
                <a:ea typeface="+mn-ea"/>
                <a:cs typeface="+mn-cs"/>
              </a:rPr>
              <a:t> </a:t>
            </a:r>
            <a:r>
              <a:rPr kumimoji="0" sz="800" b="1" i="0" u="none" strike="noStrike" kern="1200" cap="none" spc="0" normalizeH="0" baseline="0" noProof="0">
                <a:ln>
                  <a:noFill/>
                </a:ln>
                <a:solidFill>
                  <a:srgbClr val="C3E6E1"/>
                </a:solidFill>
                <a:effectLst/>
                <a:uLnTx/>
                <a:uFillTx/>
                <a:latin typeface="DM Sans"/>
                <a:ea typeface="+mn-ea"/>
                <a:cs typeface="+mn-cs"/>
              </a:rPr>
              <a:t>Reliable hydration support</a:t>
            </a:r>
            <a:r>
              <a:rPr kumimoji="0" lang="fr-FR" sz="800" b="1" i="0" u="none" strike="noStrike" kern="1200" cap="none" spc="0" normalizeH="0" baseline="0" noProof="0">
                <a:ln>
                  <a:noFill/>
                </a:ln>
                <a:solidFill>
                  <a:srgbClr val="C3E6E1"/>
                </a:solidFill>
                <a:effectLst/>
                <a:uLnTx/>
                <a:uFillTx/>
                <a:latin typeface="DM Sans"/>
                <a:ea typeface="+mn-ea"/>
                <a:cs typeface="+mn-cs"/>
              </a:rPr>
              <a:t>, </a:t>
            </a:r>
            <a:r>
              <a:rPr kumimoji="0" sz="800" b="1" i="0" u="none" strike="noStrike" kern="1200" cap="none" spc="0" normalizeH="0" baseline="0" noProof="0">
                <a:ln>
                  <a:noFill/>
                </a:ln>
                <a:solidFill>
                  <a:srgbClr val="C3E6E1"/>
                </a:solidFill>
                <a:effectLst/>
                <a:uLnTx/>
                <a:uFillTx/>
                <a:latin typeface="DM Sans"/>
                <a:ea typeface="+mn-ea"/>
                <a:cs typeface="+mn-cs"/>
              </a:rPr>
              <a:t>Scalable production</a:t>
            </a:r>
            <a:r>
              <a:rPr kumimoji="0" lang="fr-FR" sz="800" b="1" i="0" u="none" strike="noStrike" kern="1200" cap="none" spc="0" normalizeH="0" baseline="0" noProof="0">
                <a:ln>
                  <a:noFill/>
                </a:ln>
                <a:solidFill>
                  <a:srgbClr val="C3E6E1"/>
                </a:solidFill>
                <a:effectLst/>
                <a:uLnTx/>
                <a:uFillTx/>
                <a:latin typeface="DM Sans"/>
                <a:ea typeface="+mn-ea"/>
                <a:cs typeface="+mn-cs"/>
              </a:rPr>
              <a:t>, P</a:t>
            </a:r>
            <a:r>
              <a:rPr kumimoji="0" sz="800" b="1" i="0" u="none" strike="noStrike" kern="1200" cap="none" spc="0" normalizeH="0" baseline="0" noProof="0">
                <a:ln>
                  <a:noFill/>
                </a:ln>
                <a:solidFill>
                  <a:srgbClr val="C3E6E1"/>
                </a:solidFill>
                <a:effectLst/>
                <a:uLnTx/>
                <a:uFillTx/>
                <a:latin typeface="DM Sans"/>
                <a:ea typeface="+mn-ea"/>
                <a:cs typeface="+mn-cs"/>
              </a:rPr>
              <a:t>ack size</a:t>
            </a:r>
            <a:r>
              <a:rPr kumimoji="0" lang="fr-FR" sz="800" b="1" i="0" u="none" strike="noStrike" kern="1200" cap="none" spc="0" normalizeH="0" baseline="0" noProof="0">
                <a:ln>
                  <a:noFill/>
                </a:ln>
                <a:solidFill>
                  <a:srgbClr val="C3E6E1"/>
                </a:solidFill>
                <a:effectLst/>
                <a:uLnTx/>
                <a:uFillTx/>
                <a:latin typeface="DM Sans"/>
                <a:ea typeface="+mn-ea"/>
                <a:cs typeface="+mn-cs"/>
              </a:rPr>
              <a:t> </a:t>
            </a:r>
            <a:r>
              <a:rPr kumimoji="0" lang="fr-FR" sz="800" b="1" i="0" u="none" strike="noStrike" kern="1200" cap="none" spc="0" normalizeH="0" baseline="0" noProof="0" err="1">
                <a:ln>
                  <a:noFill/>
                </a:ln>
                <a:solidFill>
                  <a:srgbClr val="C3E6E1"/>
                </a:solidFill>
                <a:effectLst/>
                <a:uLnTx/>
                <a:uFillTx/>
                <a:latin typeface="DM Sans"/>
                <a:ea typeface="+mn-ea"/>
                <a:cs typeface="+mn-cs"/>
              </a:rPr>
              <a:t>convenient</a:t>
            </a:r>
            <a:r>
              <a:rPr kumimoji="0" lang="fr-FR" sz="800" b="1" i="0" u="none" strike="noStrike" kern="1200" cap="none" spc="0" normalizeH="0" baseline="0" noProof="0">
                <a:ln>
                  <a:noFill/>
                </a:ln>
                <a:solidFill>
                  <a:srgbClr val="C3E6E1"/>
                </a:solidFill>
                <a:effectLst/>
                <a:uLnTx/>
                <a:uFillTx/>
                <a:latin typeface="DM Sans"/>
                <a:ea typeface="+mn-ea"/>
                <a:cs typeface="+mn-cs"/>
              </a:rPr>
              <a:t> </a:t>
            </a:r>
            <a:r>
              <a:rPr kumimoji="0" sz="800" b="1" i="0" u="none" strike="noStrike" kern="1200" cap="none" spc="0" normalizeH="0" baseline="0" noProof="0">
                <a:ln>
                  <a:noFill/>
                </a:ln>
                <a:solidFill>
                  <a:srgbClr val="C3E6E1"/>
                </a:solidFill>
                <a:effectLst/>
                <a:uLnTx/>
                <a:uFillTx/>
                <a:latin typeface="DM Sans"/>
                <a:ea typeface="+mn-ea"/>
                <a:cs typeface="+mn-cs"/>
              </a:rPr>
              <a:t>for high-volume manufacturing</a:t>
            </a:r>
          </a:p>
        </p:txBody>
      </p:sp>
      <p:sp>
        <p:nvSpPr>
          <p:cNvPr id="5" name="TextBox 4">
            <a:extLst>
              <a:ext uri="{FF2B5EF4-FFF2-40B4-BE49-F238E27FC236}">
                <a16:creationId xmlns:a16="http://schemas.microsoft.com/office/drawing/2014/main" id="{634FBA47-AD89-74E4-6668-E44688576523}"/>
              </a:ext>
            </a:extLst>
          </p:cNvPr>
          <p:cNvSpPr txBox="1"/>
          <p:nvPr/>
        </p:nvSpPr>
        <p:spPr>
          <a:xfrm>
            <a:off x="6302477" y="1073024"/>
            <a:ext cx="4945626" cy="246221"/>
          </a:xfrm>
          <a:prstGeom prst="rect">
            <a:avLst/>
          </a:prstGeom>
          <a:solidFill>
            <a:srgbClr val="084337"/>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C3E6E1"/>
                </a:solidFill>
                <a:effectLst/>
                <a:uLnTx/>
                <a:uFillTx/>
                <a:latin typeface="DM Sans"/>
                <a:ea typeface="+mn-ea"/>
                <a:cs typeface="+mn-cs"/>
              </a:rPr>
              <a:t>HYALURONIC ACID MMW - MW 1.0–1.8 </a:t>
            </a:r>
            <a:r>
              <a:rPr kumimoji="0" lang="en-US" sz="1000" b="1" i="0" u="none" strike="noStrike" kern="1200" cap="none" spc="0" normalizeH="0" baseline="0" noProof="0" err="1">
                <a:ln>
                  <a:noFill/>
                </a:ln>
                <a:solidFill>
                  <a:srgbClr val="C3E6E1"/>
                </a:solidFill>
                <a:effectLst/>
                <a:uLnTx/>
                <a:uFillTx/>
                <a:latin typeface="DM Sans"/>
                <a:ea typeface="+mn-ea"/>
                <a:cs typeface="+mn-cs"/>
              </a:rPr>
              <a:t>MDa</a:t>
            </a:r>
            <a:r>
              <a:rPr kumimoji="0" lang="en-US" sz="1000" b="1" i="0" u="none" strike="noStrike" kern="1200" cap="none" spc="0" normalizeH="0" baseline="0" noProof="0">
                <a:ln>
                  <a:noFill/>
                </a:ln>
                <a:solidFill>
                  <a:srgbClr val="C3E6E1"/>
                </a:solidFill>
                <a:effectLst/>
                <a:uLnTx/>
                <a:uFillTx/>
                <a:latin typeface="DM Sans"/>
                <a:ea typeface="+mn-ea"/>
                <a:cs typeface="+mn-cs"/>
              </a:rPr>
              <a:t> </a:t>
            </a:r>
          </a:p>
        </p:txBody>
      </p:sp>
      <p:sp>
        <p:nvSpPr>
          <p:cNvPr id="33" name="TextBox 32">
            <a:extLst>
              <a:ext uri="{FF2B5EF4-FFF2-40B4-BE49-F238E27FC236}">
                <a16:creationId xmlns:a16="http://schemas.microsoft.com/office/drawing/2014/main" id="{9BC94CE6-284C-4D00-960E-D34306839EAE}"/>
              </a:ext>
            </a:extLst>
          </p:cNvPr>
          <p:cNvSpPr txBox="1"/>
          <p:nvPr/>
        </p:nvSpPr>
        <p:spPr>
          <a:xfrm>
            <a:off x="6239142" y="981088"/>
            <a:ext cx="530942" cy="246221"/>
          </a:xfrm>
          <a:prstGeom prst="rect">
            <a:avLst/>
          </a:prstGeom>
          <a:solidFill>
            <a:srgbClr val="C3E6E1"/>
          </a:solidFill>
          <a:ln>
            <a:solidFill>
              <a:srgbClr val="084337"/>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DM Sans"/>
                <a:ea typeface="+mn-ea"/>
                <a:cs typeface="+mn-cs"/>
              </a:rPr>
              <a:t>NEW! </a:t>
            </a:r>
            <a:endParaRPr kumimoji="0" lang="en-US" sz="1800" b="0" i="0" u="none" strike="noStrike" kern="1200" cap="none" spc="0" normalizeH="0" baseline="0" noProof="0">
              <a:ln>
                <a:noFill/>
              </a:ln>
              <a:solidFill>
                <a:srgbClr val="084337"/>
              </a:solidFill>
              <a:effectLst/>
              <a:uLnTx/>
              <a:uFillTx/>
              <a:latin typeface="DM Sans"/>
              <a:ea typeface="+mn-ea"/>
              <a:cs typeface="+mn-cs"/>
            </a:endParaRPr>
          </a:p>
        </p:txBody>
      </p:sp>
      <p:sp>
        <p:nvSpPr>
          <p:cNvPr id="35" name="TextBox 34">
            <a:extLst>
              <a:ext uri="{FF2B5EF4-FFF2-40B4-BE49-F238E27FC236}">
                <a16:creationId xmlns:a16="http://schemas.microsoft.com/office/drawing/2014/main" id="{51573B32-F95C-7FAD-6755-56FC3760408C}"/>
              </a:ext>
            </a:extLst>
          </p:cNvPr>
          <p:cNvSpPr txBox="1"/>
          <p:nvPr/>
        </p:nvSpPr>
        <p:spPr>
          <a:xfrm>
            <a:off x="10756747" y="5649612"/>
            <a:ext cx="532329" cy="246221"/>
          </a:xfrm>
          <a:prstGeom prst="rect">
            <a:avLst/>
          </a:prstGeom>
          <a:solidFill>
            <a:srgbClr val="C3E6E1"/>
          </a:solidFill>
          <a:ln>
            <a:solidFill>
              <a:srgbClr val="084337"/>
            </a:solidFill>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84337"/>
                </a:solidFill>
                <a:effectLst/>
                <a:uLnTx/>
                <a:uFillTx/>
                <a:latin typeface="DM Sans"/>
                <a:ea typeface="+mn-ea"/>
                <a:cs typeface="+mn-cs"/>
              </a:rPr>
              <a:t>NEW! </a:t>
            </a:r>
            <a:endParaRPr kumimoji="0" lang="en-US" sz="1800" b="0" i="0" u="none" strike="noStrike" kern="1200" cap="none" spc="0" normalizeH="0" baseline="0" noProof="0">
              <a:ln>
                <a:noFill/>
              </a:ln>
              <a:solidFill>
                <a:srgbClr val="084337"/>
              </a:solidFill>
              <a:effectLst/>
              <a:uLnTx/>
              <a:uFillTx/>
              <a:latin typeface="DM Sans"/>
              <a:ea typeface="+mn-ea"/>
              <a:cs typeface="+mn-cs"/>
            </a:endParaRPr>
          </a:p>
        </p:txBody>
      </p:sp>
    </p:spTree>
    <p:extLst>
      <p:ext uri="{BB962C8B-B14F-4D97-AF65-F5344CB8AC3E}">
        <p14:creationId xmlns:p14="http://schemas.microsoft.com/office/powerpoint/2010/main" val="383466972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HYALURONIC ACID-BT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Powerful high molecular (1.45-1.77 </a:t>
              </a:r>
              <a:r>
                <a:rPr kumimoji="0" lang="en-GB"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MDa</a:t>
              </a: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Hyaluronic acid, manufactured by biotechnological fermentation in Europe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Derived from beet root - GMO free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Fine </a:t>
              </a:r>
              <a:r>
                <a:rPr kumimoji="0" lang="en-GB"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granuled</a:t>
              </a: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 powder for easier handling</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100% natural origin (ISO 16128)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794798"/>
            <a:chOff x="0" y="3999451"/>
            <a:chExt cx="11889600" cy="1794798"/>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Acts as a sponge to deliver immediate hydration to the surface of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Forms uniform viscoelastic surface film</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Binds tremendous amounts of moisture to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Outstanding tactile experience and skin revival immediately after application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dirty="0">
                <a:ln>
                  <a:noFill/>
                </a:ln>
                <a:solidFill>
                  <a:srgbClr val="307297"/>
                </a:solidFill>
                <a:effectLst/>
                <a:uLnTx/>
                <a:uFillTx/>
                <a:latin typeface="DM Sans Bold" pitchFamily="2" charset="0"/>
                <a:ea typeface="+mn-ea"/>
                <a:cs typeface="+mn-cs"/>
              </a:rPr>
              <a:t>REGISTRATION</a:t>
            </a:r>
            <a:br>
              <a:rPr kumimoji="0" lang="en-GB" sz="1400" b="0" i="0" u="none" strike="noStrike" kern="0" cap="none" spc="100" normalizeH="0" baseline="0" noProof="0" dirty="0">
                <a:ln>
                  <a:noFill/>
                </a:ln>
                <a:solidFill>
                  <a:srgbClr val="307297"/>
                </a:solidFill>
                <a:effectLst/>
                <a:uLnTx/>
                <a:uFillTx/>
                <a:latin typeface="DM Sans Bold" pitchFamily="2" charset="0"/>
                <a:ea typeface="+mn-ea"/>
                <a:cs typeface="+mn-cs"/>
              </a:rPr>
            </a:br>
            <a:r>
              <a:rPr kumimoji="0" lang="en-GB" sz="1400" b="0" i="0" u="none" strike="noStrike" kern="0" cap="none" spc="100" normalizeH="0" baseline="0" noProof="0" dirty="0">
                <a:ln>
                  <a:noFill/>
                </a:ln>
                <a:solidFill>
                  <a:srgbClr val="307297"/>
                </a:solidFill>
                <a:effectLst/>
                <a:uLnTx/>
                <a:uFillTx/>
                <a:latin typeface="DM Sans Bold" pitchFamily="2" charset="0"/>
                <a:ea typeface="+mn-ea"/>
                <a:cs typeface="+mn-cs"/>
              </a:rPr>
              <a:t>CERTIFICATION</a:t>
            </a:r>
            <a:br>
              <a:rPr kumimoji="0" lang="en-GB" sz="1400" b="0" i="0" u="none" strike="noStrike" kern="0" cap="none" spc="100" normalizeH="0" baseline="0" noProof="0" dirty="0">
                <a:ln>
                  <a:noFill/>
                </a:ln>
                <a:solidFill>
                  <a:srgbClr val="307297"/>
                </a:solidFill>
                <a:effectLst/>
                <a:uLnTx/>
                <a:uFillTx/>
                <a:latin typeface="Fira Sans Medium"/>
                <a:ea typeface="+mn-ea"/>
                <a:cs typeface="+mn-cs"/>
              </a:rPr>
            </a:br>
            <a:endParaRPr kumimoji="0" lang="en-GB" sz="1400" b="0" i="0" u="none" strike="noStrike" kern="0" cap="none" spc="0" normalizeH="0" baseline="0" noProof="0" dirty="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2499400"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White powder or granules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6.0-7.5</a:t>
              </a:r>
            </a:p>
          </p:txBody>
        </p:sp>
        <p:sp>
          <p:nvSpPr>
            <p:cNvPr id="56" name="Rectangle 55">
              <a:extLst>
                <a:ext uri="{FF2B5EF4-FFF2-40B4-BE49-F238E27FC236}">
                  <a16:creationId xmlns:a16="http://schemas.microsoft.com/office/drawing/2014/main" id="{EF81DD97-D580-7802-40CA-0374840235E7}"/>
                </a:ext>
              </a:extLst>
            </p:cNvPr>
            <p:cNvSpPr/>
            <p:nvPr/>
          </p:nvSpPr>
          <p:spPr>
            <a:xfrm>
              <a:off x="5179986"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Use level: 0.01  - 1.00%</a:t>
              </a:r>
              <a:b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b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Slowly but completely water soluble</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392226" y="5017247"/>
            <a:ext cx="968202" cy="720000"/>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680198" y="4953564"/>
            <a:ext cx="961009" cy="721957"/>
          </a:xfrm>
          <a:prstGeom prst="rect">
            <a:avLst/>
          </a:prstGeom>
          <a:ln>
            <a:noFill/>
          </a:ln>
          <a:effectLst/>
        </p:spPr>
      </p:pic>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descr="A picture containing drawing, food, people, parked&#10;&#10;Description automatically generated">
            <a:extLst>
              <a:ext uri="{FF2B5EF4-FFF2-40B4-BE49-F238E27FC236}">
                <a16:creationId xmlns:a16="http://schemas.microsoft.com/office/drawing/2014/main" id="{02F3F352-666E-21CC-B818-D5EA99E0103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48843" y="5009173"/>
            <a:ext cx="588144" cy="698645"/>
          </a:xfrm>
          <a:prstGeom prst="rect">
            <a:avLst/>
          </a:prstGeom>
        </p:spPr>
      </p:pic>
      <p:pic>
        <p:nvPicPr>
          <p:cNvPr id="12" name="Graphic 11">
            <a:extLst>
              <a:ext uri="{FF2B5EF4-FFF2-40B4-BE49-F238E27FC236}">
                <a16:creationId xmlns:a16="http://schemas.microsoft.com/office/drawing/2014/main" id="{9663D8AD-1CA5-8D17-651C-857522E58CE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1569" y="4923940"/>
            <a:ext cx="1042107" cy="792000"/>
          </a:xfrm>
          <a:prstGeom prst="rect">
            <a:avLst/>
          </a:prstGeom>
        </p:spPr>
      </p:pic>
      <p:pic>
        <p:nvPicPr>
          <p:cNvPr id="14" name="Picture 13" descr="Logo&#10;&#10;Description automatically generated">
            <a:extLst>
              <a:ext uri="{FF2B5EF4-FFF2-40B4-BE49-F238E27FC236}">
                <a16:creationId xmlns:a16="http://schemas.microsoft.com/office/drawing/2014/main" id="{BFF0256B-927E-22DB-68A3-806FA704D63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38116" y="4958960"/>
            <a:ext cx="683362" cy="792000"/>
          </a:xfrm>
          <a:prstGeom prst="rect">
            <a:avLst/>
          </a:prstGeom>
        </p:spPr>
      </p:pic>
      <p:sp>
        <p:nvSpPr>
          <p:cNvPr id="16" name="Rectangle 15">
            <a:extLst>
              <a:ext uri="{FF2B5EF4-FFF2-40B4-BE49-F238E27FC236}">
                <a16:creationId xmlns:a16="http://schemas.microsoft.com/office/drawing/2014/main" id="{D446C56D-2092-D9CA-FCAB-3077CE9D7B7C}"/>
              </a:ext>
            </a:extLst>
          </p:cNvPr>
          <p:cNvSpPr/>
          <p:nvPr/>
        </p:nvSpPr>
        <p:spPr>
          <a:xfrm>
            <a:off x="6453370" y="5127409"/>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DM Sans"/>
                <a:ea typeface="+mn-ea"/>
                <a:cs typeface="+mn-cs"/>
              </a:rPr>
              <a:t>Raw material verified by ECOCERT GREENLIFE, conform to the COSMOS Standard</a:t>
            </a:r>
          </a:p>
        </p:txBody>
      </p:sp>
    </p:spTree>
    <p:extLst>
      <p:ext uri="{BB962C8B-B14F-4D97-AF65-F5344CB8AC3E}">
        <p14:creationId xmlns:p14="http://schemas.microsoft.com/office/powerpoint/2010/main" val="2837037849"/>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HYASOL PF</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853062"/>
            <a:ext cx="11889600" cy="1824180"/>
            <a:chOff x="0" y="2286165"/>
            <a:chExt cx="11889600" cy="1824180"/>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315547"/>
              <a:ext cx="9467985"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 aqueous solution of high molecular (1.45-1.77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MDa</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HYALURONIC ACID-BT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Highly convenient and ready-to-use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99.1% natural origin (ISO 16128)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68807"/>
            <a:ext cx="11889600" cy="1324198"/>
            <a:chOff x="0" y="3972523"/>
            <a:chExt cx="11889600" cy="1324198"/>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7" y="3972523"/>
              <a:ext cx="9204412" cy="840690"/>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Same benefits as HYALURONIC ACID-BT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221616"/>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 Aqua, Phenoxyethanol</a:t>
              </a: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4102861" cy="572906"/>
            <a:chOff x="0" y="3331675"/>
            <a:chExt cx="14102861"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4728662"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Clear to slightly opalescent, colorless, viscous solution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4.0-10.0</a:t>
              </a:r>
            </a:p>
          </p:txBody>
        </p:sp>
        <p:sp>
          <p:nvSpPr>
            <p:cNvPr id="56" name="Rectangle 55">
              <a:extLst>
                <a:ext uri="{FF2B5EF4-FFF2-40B4-BE49-F238E27FC236}">
                  <a16:creationId xmlns:a16="http://schemas.microsoft.com/office/drawing/2014/main" id="{EF81DD97-D580-7802-40CA-0374840235E7}"/>
                </a:ext>
              </a:extLst>
            </p:cNvPr>
            <p:cNvSpPr/>
            <p:nvPr/>
          </p:nvSpPr>
          <p:spPr>
            <a:xfrm>
              <a:off x="7127168"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3–5%</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Phenoxyethanol</a:t>
              </a:r>
            </a:p>
          </p:txBody>
        </p:sp>
        <p:sp>
          <p:nvSpPr>
            <p:cNvPr id="64" name="Rectangle 63">
              <a:extLst>
                <a:ext uri="{FF2B5EF4-FFF2-40B4-BE49-F238E27FC236}">
                  <a16:creationId xmlns:a16="http://schemas.microsoft.com/office/drawing/2014/main" id="{7CAC7629-C57C-A116-71B5-1F92D4824BDC}"/>
                </a:ext>
              </a:extLst>
            </p:cNvPr>
            <p:cNvSpPr/>
            <p:nvPr/>
          </p:nvSpPr>
          <p:spPr>
            <a:xfrm>
              <a:off x="9611128"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W</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ater</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soluble</a:t>
              </a:r>
            </a:p>
          </p:txBody>
        </p:sp>
      </p:grpSp>
      <p:pic>
        <p:nvPicPr>
          <p:cNvPr id="5" name="Picture 4" descr="Logo&#10;&#10;Description automatically generated">
            <a:extLst>
              <a:ext uri="{FF2B5EF4-FFF2-40B4-BE49-F238E27FC236}">
                <a16:creationId xmlns:a16="http://schemas.microsoft.com/office/drawing/2014/main" id="{AA6C2128-E724-EBDF-855B-18BB1948A29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22842" y="4940471"/>
            <a:ext cx="1065022" cy="792000"/>
          </a:xfrm>
          <a:prstGeom prst="rect">
            <a:avLst/>
          </a:prstGeom>
        </p:spPr>
      </p:pic>
      <p:pic>
        <p:nvPicPr>
          <p:cNvPr id="7" name="Picture 6">
            <a:extLst>
              <a:ext uri="{FF2B5EF4-FFF2-40B4-BE49-F238E27FC236}">
                <a16:creationId xmlns:a16="http://schemas.microsoft.com/office/drawing/2014/main" id="{6BD18ECA-3C0A-D562-9CE5-0442C9193E4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889356" y="4923090"/>
            <a:ext cx="1054244" cy="792000"/>
          </a:xfrm>
          <a:prstGeom prst="rect">
            <a:avLst/>
          </a:prstGeom>
          <a:ln>
            <a:noFill/>
          </a:ln>
          <a:effectLst/>
        </p:spPr>
      </p:pic>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11" name="Graphic 10">
            <a:extLst>
              <a:ext uri="{FF2B5EF4-FFF2-40B4-BE49-F238E27FC236}">
                <a16:creationId xmlns:a16="http://schemas.microsoft.com/office/drawing/2014/main" id="{4C5C6514-3D77-40C5-5330-1784B2EC09D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379242" y="4936659"/>
            <a:ext cx="1042108" cy="792000"/>
          </a:xfrm>
          <a:prstGeom prst="rect">
            <a:avLst/>
          </a:prstGeom>
        </p:spPr>
      </p:pic>
    </p:spTree>
    <p:extLst>
      <p:ext uri="{BB962C8B-B14F-4D97-AF65-F5344CB8AC3E}">
        <p14:creationId xmlns:p14="http://schemas.microsoft.com/office/powerpoint/2010/main" val="2132650221"/>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wrap="square"/>
          <a:lstStyle/>
          <a:p>
            <a:r>
              <a:rPr lang="en-US"/>
              <a:t>HYALURONIC ACID MMW</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1079217"/>
            <a:chOff x="0" y="2190069"/>
            <a:chExt cx="11889600" cy="1079217"/>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Pure, biotechnologically manufactured, medium - high molecular weight hyaluronic acid of </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1.0–1.8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MDa</a:t>
              </a: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Derived from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GMO free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natural origin (ISO 16128)</a:t>
              </a:r>
              <a:endParaRPr kumimoji="0"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sp>
        <p:nvSpPr>
          <p:cNvPr id="67" name="Rectangle 66">
            <a:extLst>
              <a:ext uri="{FF2B5EF4-FFF2-40B4-BE49-F238E27FC236}">
                <a16:creationId xmlns:a16="http://schemas.microsoft.com/office/drawing/2014/main" id="{7171883A-B39C-3CC0-7BB7-E00620DF26CE}"/>
              </a:ext>
            </a:extLst>
          </p:cNvPr>
          <p:cNvSpPr/>
          <p:nvPr/>
        </p:nvSpPr>
        <p:spPr>
          <a:xfrm>
            <a:off x="134685" y="3526557"/>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13" name="Rectangle 12">
            <a:extLst>
              <a:ext uri="{FF2B5EF4-FFF2-40B4-BE49-F238E27FC236}">
                <a16:creationId xmlns:a16="http://schemas.microsoft.com/office/drawing/2014/main" id="{E6D535CE-5DB7-1A50-4492-712D99B903A8}"/>
              </a:ext>
            </a:extLst>
          </p:cNvPr>
          <p:cNvSpPr/>
          <p:nvPr/>
        </p:nvSpPr>
        <p:spPr>
          <a:xfrm>
            <a:off x="141804" y="4899111"/>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endParaRPr kumimoji="0" lang="en-GB"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a:t>
              </a: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0551" y="3337560"/>
              <a:ext cx="2839589"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White, pale-yellow powder
pH of use: 4.0-11.0</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5" name="TextBox 4">
            <a:extLst>
              <a:ext uri="{FF2B5EF4-FFF2-40B4-BE49-F238E27FC236}">
                <a16:creationId xmlns:a16="http://schemas.microsoft.com/office/drawing/2014/main" id="{285C4D98-28F4-23EF-2110-9F42E81303E9}"/>
              </a:ext>
            </a:extLst>
          </p:cNvPr>
          <p:cNvSpPr txBox="1"/>
          <p:nvPr/>
        </p:nvSpPr>
        <p:spPr>
          <a:xfrm>
            <a:off x="11273371" y="44634"/>
            <a:ext cx="810212" cy="369332"/>
          </a:xfrm>
          <a:prstGeom prst="rect">
            <a:avLst/>
          </a:prstGeom>
          <a:solidFill>
            <a:srgbClr val="C3E6E1"/>
          </a:solidFill>
          <a:ln>
            <a:solidFill>
              <a:srgbClr val="084337"/>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84337"/>
                </a:solidFill>
                <a:effectLst/>
                <a:uLnTx/>
                <a:uFillTx/>
                <a:latin typeface="DM Sans"/>
                <a:ea typeface="+mn-ea"/>
                <a:cs typeface="+mn-cs"/>
              </a:rPr>
              <a:t>NEW! </a:t>
            </a:r>
            <a:endParaRPr kumimoji="0" lang="en-US" sz="4000" b="0" i="0" u="none" strike="noStrike" kern="1200" cap="none" spc="0" normalizeH="0" baseline="0" noProof="0">
              <a:ln>
                <a:noFill/>
              </a:ln>
              <a:solidFill>
                <a:srgbClr val="084337"/>
              </a:solidFill>
              <a:effectLst/>
              <a:uLnTx/>
              <a:uFillTx/>
              <a:latin typeface="DM Sans"/>
              <a:ea typeface="+mn-ea"/>
              <a:cs typeface="+mn-cs"/>
            </a:endParaRPr>
          </a:p>
        </p:txBody>
      </p:sp>
      <p:sp>
        <p:nvSpPr>
          <p:cNvPr id="14" name="Rectangle 13">
            <a:extLst>
              <a:ext uri="{FF2B5EF4-FFF2-40B4-BE49-F238E27FC236}">
                <a16:creationId xmlns:a16="http://schemas.microsoft.com/office/drawing/2014/main" id="{756A867A-9975-1C79-281A-6C32DD243B28}"/>
              </a:ext>
            </a:extLst>
          </p:cNvPr>
          <p:cNvSpPr/>
          <p:nvPr/>
        </p:nvSpPr>
        <p:spPr>
          <a:xfrm>
            <a:off x="5314671" y="2864080"/>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16" name="Rectangle 15">
            <a:extLst>
              <a:ext uri="{FF2B5EF4-FFF2-40B4-BE49-F238E27FC236}">
                <a16:creationId xmlns:a16="http://schemas.microsoft.com/office/drawing/2014/main" id="{10A467AC-950B-1B05-7C43-FC3B4B137897}"/>
              </a:ext>
            </a:extLst>
          </p:cNvPr>
          <p:cNvSpPr/>
          <p:nvPr/>
        </p:nvSpPr>
        <p:spPr>
          <a:xfrm>
            <a:off x="7454999" y="2864080"/>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Slowly but completely water soluble</a:t>
            </a:r>
          </a:p>
        </p:txBody>
      </p:sp>
      <p:pic>
        <p:nvPicPr>
          <p:cNvPr id="18" name="Picture 17" descr="Logo&#10;&#10;Description automatically generated">
            <a:extLst>
              <a:ext uri="{FF2B5EF4-FFF2-40B4-BE49-F238E27FC236}">
                <a16:creationId xmlns:a16="http://schemas.microsoft.com/office/drawing/2014/main" id="{24E5E957-9334-087F-1251-09C2341B7A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32435" y="4995575"/>
            <a:ext cx="968202" cy="720000"/>
          </a:xfrm>
          <a:prstGeom prst="rect">
            <a:avLst/>
          </a:prstGeom>
        </p:spPr>
      </p:pic>
      <p:pic>
        <p:nvPicPr>
          <p:cNvPr id="20" name="Picture 19">
            <a:extLst>
              <a:ext uri="{FF2B5EF4-FFF2-40B4-BE49-F238E27FC236}">
                <a16:creationId xmlns:a16="http://schemas.microsoft.com/office/drawing/2014/main" id="{2814C209-09E8-3D7F-B0FE-719DF25753C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013504" y="4994597"/>
            <a:ext cx="961009" cy="721957"/>
          </a:xfrm>
          <a:prstGeom prst="rect">
            <a:avLst/>
          </a:prstGeom>
          <a:ln>
            <a:noFill/>
          </a:ln>
          <a:effectLst/>
        </p:spPr>
      </p:pic>
      <p:sp>
        <p:nvSpPr>
          <p:cNvPr id="30" name="TextBox 56">
            <a:extLst>
              <a:ext uri="{FF2B5EF4-FFF2-40B4-BE49-F238E27FC236}">
                <a16:creationId xmlns:a16="http://schemas.microsoft.com/office/drawing/2014/main" id="{E172C237-C436-A5F5-FA3C-854CC00DAB30}"/>
              </a:ext>
            </a:extLst>
          </p:cNvPr>
          <p:cNvSpPr txBox="1"/>
          <p:nvPr/>
        </p:nvSpPr>
        <p:spPr>
          <a:xfrm>
            <a:off x="2268903" y="3495735"/>
            <a:ext cx="9310072" cy="1556271"/>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Reliable standard hyaluronic acid hydration performance</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Suitable for broad skin-care applications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a:t>
            </a:r>
            <a:r>
              <a:rPr kumimoji="0" lang="en-GB"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roduction</a:t>
            </a: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-friendly solution attractive for customers looking for larger commercial pack sizes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Generates less dust, supporting easier use during production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pic>
        <p:nvPicPr>
          <p:cNvPr id="9" name="Picture 4">
            <a:extLst>
              <a:ext uri="{FF2B5EF4-FFF2-40B4-BE49-F238E27FC236}">
                <a16:creationId xmlns:a16="http://schemas.microsoft.com/office/drawing/2014/main" id="{B324B1E4-95F3-7D73-E1FA-B4AF7BA2EAB0}"/>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016882" y="5004535"/>
            <a:ext cx="352323" cy="630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86" name="Group 185">
            <a:extLst>
              <a:ext uri="{FF2B5EF4-FFF2-40B4-BE49-F238E27FC236}">
                <a16:creationId xmlns:a16="http://schemas.microsoft.com/office/drawing/2014/main" id="{F5B01FF8-BE82-CC3E-7ADC-2E8F236B986F}"/>
              </a:ext>
            </a:extLst>
          </p:cNvPr>
          <p:cNvGrpSpPr/>
          <p:nvPr/>
        </p:nvGrpSpPr>
        <p:grpSpPr>
          <a:xfrm>
            <a:off x="2325403" y="4930109"/>
            <a:ext cx="1090787" cy="850932"/>
            <a:chOff x="2325403" y="4930109"/>
            <a:chExt cx="1090787" cy="850932"/>
          </a:xfrm>
        </p:grpSpPr>
        <p:grpSp>
          <p:nvGrpSpPr>
            <p:cNvPr id="106" name="Graphic 21">
              <a:extLst>
                <a:ext uri="{FF2B5EF4-FFF2-40B4-BE49-F238E27FC236}">
                  <a16:creationId xmlns:a16="http://schemas.microsoft.com/office/drawing/2014/main" id="{1C4768FD-3C4F-4DA7-5DC7-FB09211308A3}"/>
                </a:ext>
              </a:extLst>
            </p:cNvPr>
            <p:cNvGrpSpPr/>
            <p:nvPr/>
          </p:nvGrpSpPr>
          <p:grpSpPr>
            <a:xfrm>
              <a:off x="2325403" y="4930109"/>
              <a:ext cx="937500" cy="693236"/>
              <a:chOff x="2325403" y="4930109"/>
              <a:chExt cx="937500" cy="693236"/>
            </a:xfrm>
          </p:grpSpPr>
          <p:grpSp>
            <p:nvGrpSpPr>
              <p:cNvPr id="107" name="Graphic 21">
                <a:extLst>
                  <a:ext uri="{FF2B5EF4-FFF2-40B4-BE49-F238E27FC236}">
                    <a16:creationId xmlns:a16="http://schemas.microsoft.com/office/drawing/2014/main" id="{5C5C71D1-AE4D-67A3-2465-C4400E19B598}"/>
                  </a:ext>
                </a:extLst>
              </p:cNvPr>
              <p:cNvGrpSpPr/>
              <p:nvPr/>
            </p:nvGrpSpPr>
            <p:grpSpPr>
              <a:xfrm>
                <a:off x="2601312" y="4930109"/>
                <a:ext cx="661592" cy="693236"/>
                <a:chOff x="2601312" y="4930109"/>
                <a:chExt cx="661592" cy="693236"/>
              </a:xfrm>
              <a:solidFill>
                <a:srgbClr val="40B8A3"/>
              </a:solidFill>
            </p:grpSpPr>
            <p:grpSp>
              <p:nvGrpSpPr>
                <p:cNvPr id="108" name="Graphic 21">
                  <a:extLst>
                    <a:ext uri="{FF2B5EF4-FFF2-40B4-BE49-F238E27FC236}">
                      <a16:creationId xmlns:a16="http://schemas.microsoft.com/office/drawing/2014/main" id="{6DD29BD8-47A4-5355-C17E-858B7E3589BC}"/>
                    </a:ext>
                  </a:extLst>
                </p:cNvPr>
                <p:cNvGrpSpPr/>
                <p:nvPr/>
              </p:nvGrpSpPr>
              <p:grpSpPr>
                <a:xfrm>
                  <a:off x="2601312" y="5393700"/>
                  <a:ext cx="302241" cy="229645"/>
                  <a:chOff x="2601312" y="5393700"/>
                  <a:chExt cx="302241" cy="229645"/>
                </a:xfrm>
                <a:solidFill>
                  <a:srgbClr val="40B8A3"/>
                </a:solidFill>
              </p:grpSpPr>
              <p:sp>
                <p:nvSpPr>
                  <p:cNvPr id="109" name="Freeform: Shape 108">
                    <a:extLst>
                      <a:ext uri="{FF2B5EF4-FFF2-40B4-BE49-F238E27FC236}">
                        <a16:creationId xmlns:a16="http://schemas.microsoft.com/office/drawing/2014/main" id="{39C9FBD9-7D79-CC7F-5EFC-264B3F057656}"/>
                      </a:ext>
                    </a:extLst>
                  </p:cNvPr>
                  <p:cNvSpPr/>
                  <p:nvPr/>
                </p:nvSpPr>
                <p:spPr>
                  <a:xfrm>
                    <a:off x="2601312" y="5393700"/>
                    <a:ext cx="56044" cy="30492"/>
                  </a:xfrm>
                  <a:custGeom>
                    <a:avLst/>
                    <a:gdLst>
                      <a:gd name="csX0" fmla="*/ 53147 w 56044"/>
                      <a:gd name="csY0" fmla="*/ 0 h 30492"/>
                      <a:gd name="csX1" fmla="*/ 56045 w 56044"/>
                      <a:gd name="csY1" fmla="*/ 6378 h 30492"/>
                      <a:gd name="csX2" fmla="*/ 2897 w 56044"/>
                      <a:gd name="csY2" fmla="*/ 30492 h 30492"/>
                      <a:gd name="csX3" fmla="*/ 0 w 56044"/>
                      <a:gd name="csY3" fmla="*/ 24114 h 30492"/>
                      <a:gd name="csX4" fmla="*/ 53147 w 56044"/>
                      <a:gd name="csY4" fmla="*/ 0 h 30492"/>
                    </a:gdLst>
                    <a:ahLst/>
                    <a:cxnLst>
                      <a:cxn ang="0">
                        <a:pos x="csX0" y="csY0"/>
                      </a:cxn>
                      <a:cxn ang="0">
                        <a:pos x="csX1" y="csY1"/>
                      </a:cxn>
                      <a:cxn ang="0">
                        <a:pos x="csX2" y="csY2"/>
                      </a:cxn>
                      <a:cxn ang="0">
                        <a:pos x="csX3" y="csY3"/>
                      </a:cxn>
                      <a:cxn ang="0">
                        <a:pos x="csX4" y="csY4"/>
                      </a:cxn>
                    </a:cxnLst>
                    <a:rect l="l" t="t" r="r" b="b"/>
                    <a:pathLst>
                      <a:path w="56044" h="30492">
                        <a:moveTo>
                          <a:pt x="53147" y="0"/>
                        </a:moveTo>
                        <a:lnTo>
                          <a:pt x="56045" y="6378"/>
                        </a:lnTo>
                        <a:lnTo>
                          <a:pt x="2897" y="30492"/>
                        </a:lnTo>
                        <a:lnTo>
                          <a:pt x="0" y="24114"/>
                        </a:lnTo>
                        <a:lnTo>
                          <a:pt x="53147"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0" name="Freeform: Shape 109">
                    <a:extLst>
                      <a:ext uri="{FF2B5EF4-FFF2-40B4-BE49-F238E27FC236}">
                        <a16:creationId xmlns:a16="http://schemas.microsoft.com/office/drawing/2014/main" id="{0DD1FD54-3B55-2B12-C4AF-EFDC72DD5DBD}"/>
                      </a:ext>
                    </a:extLst>
                  </p:cNvPr>
                  <p:cNvSpPr/>
                  <p:nvPr/>
                </p:nvSpPr>
                <p:spPr>
                  <a:xfrm>
                    <a:off x="2617695" y="5416876"/>
                    <a:ext cx="58374" cy="52398"/>
                  </a:xfrm>
                  <a:custGeom>
                    <a:avLst/>
                    <a:gdLst>
                      <a:gd name="csX0" fmla="*/ 82 w 58374"/>
                      <a:gd name="csY0" fmla="*/ 31055 h 52398"/>
                      <a:gd name="csX1" fmla="*/ 1833 w 58374"/>
                      <a:gd name="csY1" fmla="*/ 21405 h 52398"/>
                      <a:gd name="csX2" fmla="*/ 8752 w 58374"/>
                      <a:gd name="csY2" fmla="*/ 14173 h 52398"/>
                      <a:gd name="csX3" fmla="*/ 12566 w 58374"/>
                      <a:gd name="csY3" fmla="*/ 20447 h 52398"/>
                      <a:gd name="csX4" fmla="*/ 8002 w 58374"/>
                      <a:gd name="csY4" fmla="*/ 25073 h 52398"/>
                      <a:gd name="csX5" fmla="*/ 6480 w 58374"/>
                      <a:gd name="csY5" fmla="*/ 31409 h 52398"/>
                      <a:gd name="csX6" fmla="*/ 8940 w 58374"/>
                      <a:gd name="csY6" fmla="*/ 38746 h 52398"/>
                      <a:gd name="csX7" fmla="*/ 16130 w 58374"/>
                      <a:gd name="csY7" fmla="*/ 45124 h 52398"/>
                      <a:gd name="csX8" fmla="*/ 23884 w 58374"/>
                      <a:gd name="csY8" fmla="*/ 44227 h 52398"/>
                      <a:gd name="csX9" fmla="*/ 27906 w 58374"/>
                      <a:gd name="csY9" fmla="*/ 40017 h 52398"/>
                      <a:gd name="csX10" fmla="*/ 28761 w 58374"/>
                      <a:gd name="csY10" fmla="*/ 34765 h 52398"/>
                      <a:gd name="csX11" fmla="*/ 27718 w 58374"/>
                      <a:gd name="csY11" fmla="*/ 28554 h 52398"/>
                      <a:gd name="csX12" fmla="*/ 26072 w 58374"/>
                      <a:gd name="csY12" fmla="*/ 21509 h 52398"/>
                      <a:gd name="csX13" fmla="*/ 25822 w 58374"/>
                      <a:gd name="csY13" fmla="*/ 9942 h 52398"/>
                      <a:gd name="csX14" fmla="*/ 31866 w 58374"/>
                      <a:gd name="csY14" fmla="*/ 2460 h 52398"/>
                      <a:gd name="csX15" fmla="*/ 40078 w 58374"/>
                      <a:gd name="csY15" fmla="*/ 0 h 52398"/>
                      <a:gd name="csX16" fmla="*/ 48227 w 58374"/>
                      <a:gd name="csY16" fmla="*/ 2501 h 52398"/>
                      <a:gd name="csX17" fmla="*/ 55063 w 58374"/>
                      <a:gd name="csY17" fmla="*/ 9817 h 52398"/>
                      <a:gd name="csX18" fmla="*/ 58315 w 58374"/>
                      <a:gd name="csY18" fmla="*/ 19196 h 52398"/>
                      <a:gd name="csX19" fmla="*/ 56731 w 58374"/>
                      <a:gd name="csY19" fmla="*/ 27679 h 52398"/>
                      <a:gd name="csX20" fmla="*/ 50832 w 58374"/>
                      <a:gd name="csY20" fmla="*/ 34036 h 52398"/>
                      <a:gd name="csX21" fmla="*/ 47018 w 58374"/>
                      <a:gd name="csY21" fmla="*/ 27762 h 52398"/>
                      <a:gd name="csX22" fmla="*/ 50457 w 58374"/>
                      <a:gd name="csY22" fmla="*/ 24198 h 52398"/>
                      <a:gd name="csX23" fmla="*/ 51812 w 58374"/>
                      <a:gd name="csY23" fmla="*/ 18946 h 52398"/>
                      <a:gd name="csX24" fmla="*/ 49790 w 58374"/>
                      <a:gd name="csY24" fmla="*/ 12714 h 52398"/>
                      <a:gd name="csX25" fmla="*/ 43684 w 58374"/>
                      <a:gd name="csY25" fmla="*/ 7295 h 52398"/>
                      <a:gd name="csX26" fmla="*/ 36180 w 58374"/>
                      <a:gd name="csY26" fmla="*/ 8296 h 52398"/>
                      <a:gd name="csX27" fmla="*/ 32366 w 58374"/>
                      <a:gd name="csY27" fmla="*/ 13110 h 52398"/>
                      <a:gd name="csX28" fmla="*/ 32637 w 58374"/>
                      <a:gd name="csY28" fmla="*/ 19925 h 52398"/>
                      <a:gd name="csX29" fmla="*/ 34701 w 58374"/>
                      <a:gd name="csY29" fmla="*/ 29013 h 52398"/>
                      <a:gd name="csX30" fmla="*/ 35597 w 58374"/>
                      <a:gd name="csY30" fmla="*/ 37245 h 52398"/>
                      <a:gd name="csX31" fmla="*/ 33888 w 58374"/>
                      <a:gd name="csY31" fmla="*/ 44373 h 52398"/>
                      <a:gd name="csX32" fmla="*/ 27948 w 58374"/>
                      <a:gd name="csY32" fmla="*/ 50167 h 52398"/>
                      <a:gd name="csX33" fmla="*/ 20090 w 58374"/>
                      <a:gd name="csY33" fmla="*/ 52397 h 52398"/>
                      <a:gd name="csX34" fmla="*/ 11524 w 58374"/>
                      <a:gd name="csY34" fmla="*/ 49938 h 52398"/>
                      <a:gd name="csX35" fmla="*/ 3833 w 58374"/>
                      <a:gd name="csY35" fmla="*/ 41768 h 52398"/>
                      <a:gd name="csX36" fmla="*/ 19 w 58374"/>
                      <a:gd name="csY36" fmla="*/ 31013 h 5239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Lst>
                    <a:rect l="l" t="t" r="r" b="b"/>
                    <a:pathLst>
                      <a:path w="58374" h="52398">
                        <a:moveTo>
                          <a:pt x="82" y="31055"/>
                        </a:moveTo>
                        <a:cubicBezTo>
                          <a:pt x="-231" y="27533"/>
                          <a:pt x="353" y="24323"/>
                          <a:pt x="1833" y="21405"/>
                        </a:cubicBezTo>
                        <a:cubicBezTo>
                          <a:pt x="3312" y="18487"/>
                          <a:pt x="5626" y="16070"/>
                          <a:pt x="8752" y="14173"/>
                        </a:cubicBezTo>
                        <a:lnTo>
                          <a:pt x="12566" y="20447"/>
                        </a:lnTo>
                        <a:cubicBezTo>
                          <a:pt x="10628" y="21635"/>
                          <a:pt x="9106" y="23177"/>
                          <a:pt x="8002" y="25073"/>
                        </a:cubicBezTo>
                        <a:cubicBezTo>
                          <a:pt x="6918" y="26970"/>
                          <a:pt x="6397" y="29075"/>
                          <a:pt x="6480" y="31409"/>
                        </a:cubicBezTo>
                        <a:cubicBezTo>
                          <a:pt x="6564" y="33744"/>
                          <a:pt x="7377" y="36182"/>
                          <a:pt x="8940" y="38746"/>
                        </a:cubicBezTo>
                        <a:cubicBezTo>
                          <a:pt x="10982" y="42122"/>
                          <a:pt x="13379" y="44248"/>
                          <a:pt x="16130" y="45124"/>
                        </a:cubicBezTo>
                        <a:cubicBezTo>
                          <a:pt x="18861" y="45999"/>
                          <a:pt x="21445" y="45686"/>
                          <a:pt x="23884" y="44227"/>
                        </a:cubicBezTo>
                        <a:cubicBezTo>
                          <a:pt x="25884" y="43018"/>
                          <a:pt x="27218" y="41622"/>
                          <a:pt x="27906" y="40017"/>
                        </a:cubicBezTo>
                        <a:cubicBezTo>
                          <a:pt x="28594" y="38412"/>
                          <a:pt x="28886" y="36683"/>
                          <a:pt x="28761" y="34765"/>
                        </a:cubicBezTo>
                        <a:cubicBezTo>
                          <a:pt x="28636" y="32848"/>
                          <a:pt x="28302" y="30784"/>
                          <a:pt x="27718" y="28554"/>
                        </a:cubicBezTo>
                        <a:cubicBezTo>
                          <a:pt x="27156" y="26324"/>
                          <a:pt x="26593" y="23990"/>
                          <a:pt x="26072" y="21509"/>
                        </a:cubicBezTo>
                        <a:cubicBezTo>
                          <a:pt x="25072" y="16862"/>
                          <a:pt x="24988" y="13006"/>
                          <a:pt x="25822" y="9942"/>
                        </a:cubicBezTo>
                        <a:cubicBezTo>
                          <a:pt x="26676" y="6899"/>
                          <a:pt x="28677" y="4398"/>
                          <a:pt x="31866" y="2460"/>
                        </a:cubicBezTo>
                        <a:cubicBezTo>
                          <a:pt x="34492" y="792"/>
                          <a:pt x="37243" y="-20"/>
                          <a:pt x="40078" y="0"/>
                        </a:cubicBezTo>
                        <a:cubicBezTo>
                          <a:pt x="42933" y="21"/>
                          <a:pt x="45643" y="855"/>
                          <a:pt x="48227" y="2501"/>
                        </a:cubicBezTo>
                        <a:cubicBezTo>
                          <a:pt x="50812" y="4148"/>
                          <a:pt x="53104" y="6587"/>
                          <a:pt x="55063" y="9817"/>
                        </a:cubicBezTo>
                        <a:cubicBezTo>
                          <a:pt x="57002" y="13006"/>
                          <a:pt x="58085" y="16132"/>
                          <a:pt x="58315" y="19196"/>
                        </a:cubicBezTo>
                        <a:cubicBezTo>
                          <a:pt x="58565" y="22260"/>
                          <a:pt x="58023" y="25094"/>
                          <a:pt x="56731" y="27679"/>
                        </a:cubicBezTo>
                        <a:cubicBezTo>
                          <a:pt x="55439" y="30263"/>
                          <a:pt x="53479" y="32368"/>
                          <a:pt x="50832" y="34036"/>
                        </a:cubicBezTo>
                        <a:lnTo>
                          <a:pt x="47018" y="27762"/>
                        </a:lnTo>
                        <a:cubicBezTo>
                          <a:pt x="48394" y="26928"/>
                          <a:pt x="49540" y="25740"/>
                          <a:pt x="50457" y="24198"/>
                        </a:cubicBezTo>
                        <a:cubicBezTo>
                          <a:pt x="51374" y="22656"/>
                          <a:pt x="51833" y="20905"/>
                          <a:pt x="51812" y="18946"/>
                        </a:cubicBezTo>
                        <a:cubicBezTo>
                          <a:pt x="51791" y="16987"/>
                          <a:pt x="51103" y="14903"/>
                          <a:pt x="49790" y="12714"/>
                        </a:cubicBezTo>
                        <a:cubicBezTo>
                          <a:pt x="48185" y="9984"/>
                          <a:pt x="46164" y="8170"/>
                          <a:pt x="43684" y="7295"/>
                        </a:cubicBezTo>
                        <a:cubicBezTo>
                          <a:pt x="41203" y="6420"/>
                          <a:pt x="38702" y="6753"/>
                          <a:pt x="36180" y="8296"/>
                        </a:cubicBezTo>
                        <a:cubicBezTo>
                          <a:pt x="34034" y="9588"/>
                          <a:pt x="32762" y="11193"/>
                          <a:pt x="32366" y="13110"/>
                        </a:cubicBezTo>
                        <a:cubicBezTo>
                          <a:pt x="31970" y="15007"/>
                          <a:pt x="32054" y="17279"/>
                          <a:pt x="32637" y="19925"/>
                        </a:cubicBezTo>
                        <a:cubicBezTo>
                          <a:pt x="33221" y="22572"/>
                          <a:pt x="33909" y="25594"/>
                          <a:pt x="34701" y="29013"/>
                        </a:cubicBezTo>
                        <a:cubicBezTo>
                          <a:pt x="35284" y="31910"/>
                          <a:pt x="35597" y="34661"/>
                          <a:pt x="35597" y="37245"/>
                        </a:cubicBezTo>
                        <a:cubicBezTo>
                          <a:pt x="35597" y="39830"/>
                          <a:pt x="35034" y="42226"/>
                          <a:pt x="33888" y="44373"/>
                        </a:cubicBezTo>
                        <a:cubicBezTo>
                          <a:pt x="32741" y="46520"/>
                          <a:pt x="30761" y="48479"/>
                          <a:pt x="27948" y="50167"/>
                        </a:cubicBezTo>
                        <a:cubicBezTo>
                          <a:pt x="25572" y="51605"/>
                          <a:pt x="22946" y="52356"/>
                          <a:pt x="20090" y="52397"/>
                        </a:cubicBezTo>
                        <a:cubicBezTo>
                          <a:pt x="17235" y="52439"/>
                          <a:pt x="14379" y="51626"/>
                          <a:pt x="11524" y="49938"/>
                        </a:cubicBezTo>
                        <a:cubicBezTo>
                          <a:pt x="8669" y="48250"/>
                          <a:pt x="6126" y="45540"/>
                          <a:pt x="3833" y="41768"/>
                        </a:cubicBezTo>
                        <a:cubicBezTo>
                          <a:pt x="1603" y="38100"/>
                          <a:pt x="353" y="34515"/>
                          <a:pt x="19" y="31013"/>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1" name="Freeform: Shape 110">
                    <a:extLst>
                      <a:ext uri="{FF2B5EF4-FFF2-40B4-BE49-F238E27FC236}">
                        <a16:creationId xmlns:a16="http://schemas.microsoft.com/office/drawing/2014/main" id="{08D94E68-E78E-66B7-65F8-BD0D2D1D097A}"/>
                      </a:ext>
                    </a:extLst>
                  </p:cNvPr>
                  <p:cNvSpPr/>
                  <p:nvPr/>
                </p:nvSpPr>
                <p:spPr>
                  <a:xfrm>
                    <a:off x="2653563" y="5461533"/>
                    <a:ext cx="60462" cy="60199"/>
                  </a:xfrm>
                  <a:custGeom>
                    <a:avLst/>
                    <a:gdLst>
                      <a:gd name="csX0" fmla="*/ 583 w 60462"/>
                      <a:gd name="csY0" fmla="*/ 36690 h 60199"/>
                      <a:gd name="csX1" fmla="*/ 1646 w 60462"/>
                      <a:gd name="csY1" fmla="*/ 22080 h 60199"/>
                      <a:gd name="csX2" fmla="*/ 10858 w 60462"/>
                      <a:gd name="csY2" fmla="*/ 8783 h 60199"/>
                      <a:gd name="csX3" fmla="*/ 24927 w 60462"/>
                      <a:gd name="csY3" fmla="*/ 883 h 60199"/>
                      <a:gd name="csX4" fmla="*/ 39579 w 60462"/>
                      <a:gd name="csY4" fmla="*/ 1175 h 60199"/>
                      <a:gd name="csX5" fmla="*/ 52543 w 60462"/>
                      <a:gd name="csY5" fmla="*/ 9720 h 60199"/>
                      <a:gd name="csX6" fmla="*/ 59900 w 60462"/>
                      <a:gd name="csY6" fmla="*/ 23497 h 60199"/>
                      <a:gd name="csX7" fmla="*/ 58816 w 60462"/>
                      <a:gd name="csY7" fmla="*/ 38087 h 60199"/>
                      <a:gd name="csX8" fmla="*/ 49604 w 60462"/>
                      <a:gd name="csY8" fmla="*/ 51321 h 60199"/>
                      <a:gd name="csX9" fmla="*/ 35536 w 60462"/>
                      <a:gd name="csY9" fmla="*/ 59283 h 60199"/>
                      <a:gd name="csX10" fmla="*/ 20904 w 60462"/>
                      <a:gd name="csY10" fmla="*/ 59012 h 60199"/>
                      <a:gd name="csX11" fmla="*/ 7899 w 60462"/>
                      <a:gd name="csY11" fmla="*/ 50383 h 60199"/>
                      <a:gd name="csX12" fmla="*/ 562 w 60462"/>
                      <a:gd name="csY12" fmla="*/ 36711 h 60199"/>
                      <a:gd name="csX13" fmla="*/ 22217 w 60462"/>
                      <a:gd name="csY13" fmla="*/ 52634 h 60199"/>
                      <a:gd name="csX14" fmla="*/ 33430 w 60462"/>
                      <a:gd name="csY14" fmla="*/ 52676 h 60199"/>
                      <a:gd name="csX15" fmla="*/ 44769 w 60462"/>
                      <a:gd name="csY15" fmla="*/ 46007 h 60199"/>
                      <a:gd name="csX16" fmla="*/ 52438 w 60462"/>
                      <a:gd name="csY16" fmla="*/ 35356 h 60199"/>
                      <a:gd name="csX17" fmla="*/ 53397 w 60462"/>
                      <a:gd name="csY17" fmla="*/ 24206 h 60199"/>
                      <a:gd name="csX18" fmla="*/ 47916 w 60462"/>
                      <a:gd name="csY18" fmla="*/ 13910 h 60199"/>
                      <a:gd name="csX19" fmla="*/ 38182 w 60462"/>
                      <a:gd name="csY19" fmla="*/ 7490 h 60199"/>
                      <a:gd name="csX20" fmla="*/ 27011 w 60462"/>
                      <a:gd name="csY20" fmla="*/ 7407 h 60199"/>
                      <a:gd name="csX21" fmla="*/ 15694 w 60462"/>
                      <a:gd name="csY21" fmla="*/ 14056 h 60199"/>
                      <a:gd name="csX22" fmla="*/ 8003 w 60462"/>
                      <a:gd name="csY22" fmla="*/ 24727 h 60199"/>
                      <a:gd name="csX23" fmla="*/ 7003 w 60462"/>
                      <a:gd name="csY23" fmla="*/ 35898 h 60199"/>
                      <a:gd name="csX24" fmla="*/ 12484 w 60462"/>
                      <a:gd name="csY24" fmla="*/ 46194 h 60199"/>
                      <a:gd name="csX25" fmla="*/ 22217 w 60462"/>
                      <a:gd name="csY25" fmla="*/ 52613 h 60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0462" h="60199">
                        <a:moveTo>
                          <a:pt x="583" y="36690"/>
                        </a:moveTo>
                        <a:cubicBezTo>
                          <a:pt x="-459" y="31792"/>
                          <a:pt x="-105" y="26936"/>
                          <a:pt x="1646" y="22080"/>
                        </a:cubicBezTo>
                        <a:cubicBezTo>
                          <a:pt x="3376" y="17224"/>
                          <a:pt x="6461" y="12784"/>
                          <a:pt x="10858" y="8783"/>
                        </a:cubicBezTo>
                        <a:cubicBezTo>
                          <a:pt x="15256" y="4781"/>
                          <a:pt x="19946" y="2134"/>
                          <a:pt x="24927" y="883"/>
                        </a:cubicBezTo>
                        <a:cubicBezTo>
                          <a:pt x="29908" y="-388"/>
                          <a:pt x="34785" y="-284"/>
                          <a:pt x="39579" y="1175"/>
                        </a:cubicBezTo>
                        <a:cubicBezTo>
                          <a:pt x="44373" y="2634"/>
                          <a:pt x="48687" y="5489"/>
                          <a:pt x="52543" y="9720"/>
                        </a:cubicBezTo>
                        <a:cubicBezTo>
                          <a:pt x="56440" y="13993"/>
                          <a:pt x="58900" y="18578"/>
                          <a:pt x="59900" y="23497"/>
                        </a:cubicBezTo>
                        <a:cubicBezTo>
                          <a:pt x="60921" y="28395"/>
                          <a:pt x="60546" y="33272"/>
                          <a:pt x="58816" y="38087"/>
                        </a:cubicBezTo>
                        <a:cubicBezTo>
                          <a:pt x="57086" y="42901"/>
                          <a:pt x="54002" y="47320"/>
                          <a:pt x="49604" y="51321"/>
                        </a:cubicBezTo>
                        <a:cubicBezTo>
                          <a:pt x="45206" y="55323"/>
                          <a:pt x="40517" y="57991"/>
                          <a:pt x="35536" y="59283"/>
                        </a:cubicBezTo>
                        <a:cubicBezTo>
                          <a:pt x="30554" y="60596"/>
                          <a:pt x="25677" y="60492"/>
                          <a:pt x="20904" y="59012"/>
                        </a:cubicBezTo>
                        <a:cubicBezTo>
                          <a:pt x="16131" y="57532"/>
                          <a:pt x="11796" y="54656"/>
                          <a:pt x="7899" y="50383"/>
                        </a:cubicBezTo>
                        <a:cubicBezTo>
                          <a:pt x="4043" y="46152"/>
                          <a:pt x="1605" y="41588"/>
                          <a:pt x="562" y="36711"/>
                        </a:cubicBezTo>
                        <a:close/>
                        <a:moveTo>
                          <a:pt x="22217" y="52634"/>
                        </a:moveTo>
                        <a:cubicBezTo>
                          <a:pt x="25823" y="53739"/>
                          <a:pt x="29554" y="53760"/>
                          <a:pt x="33430" y="52676"/>
                        </a:cubicBezTo>
                        <a:cubicBezTo>
                          <a:pt x="37307" y="51592"/>
                          <a:pt x="41080" y="49362"/>
                          <a:pt x="44769" y="46007"/>
                        </a:cubicBezTo>
                        <a:cubicBezTo>
                          <a:pt x="48458" y="42630"/>
                          <a:pt x="51021" y="39087"/>
                          <a:pt x="52438" y="35356"/>
                        </a:cubicBezTo>
                        <a:cubicBezTo>
                          <a:pt x="53856" y="31625"/>
                          <a:pt x="54168" y="27916"/>
                          <a:pt x="53397" y="24206"/>
                        </a:cubicBezTo>
                        <a:cubicBezTo>
                          <a:pt x="52626" y="20517"/>
                          <a:pt x="50792" y="17078"/>
                          <a:pt x="47916" y="13910"/>
                        </a:cubicBezTo>
                        <a:cubicBezTo>
                          <a:pt x="45040" y="10742"/>
                          <a:pt x="41788" y="8616"/>
                          <a:pt x="38182" y="7490"/>
                        </a:cubicBezTo>
                        <a:cubicBezTo>
                          <a:pt x="34577" y="6386"/>
                          <a:pt x="30846" y="6344"/>
                          <a:pt x="27011" y="7407"/>
                        </a:cubicBezTo>
                        <a:cubicBezTo>
                          <a:pt x="23155" y="8470"/>
                          <a:pt x="19383" y="10679"/>
                          <a:pt x="15694" y="14056"/>
                        </a:cubicBezTo>
                        <a:cubicBezTo>
                          <a:pt x="12005" y="17432"/>
                          <a:pt x="9420" y="20996"/>
                          <a:pt x="8003" y="24727"/>
                        </a:cubicBezTo>
                        <a:cubicBezTo>
                          <a:pt x="6565" y="28478"/>
                          <a:pt x="6231" y="32209"/>
                          <a:pt x="7003" y="35898"/>
                        </a:cubicBezTo>
                        <a:cubicBezTo>
                          <a:pt x="7774" y="39587"/>
                          <a:pt x="9608" y="43026"/>
                          <a:pt x="12484" y="46194"/>
                        </a:cubicBezTo>
                        <a:cubicBezTo>
                          <a:pt x="15360" y="49362"/>
                          <a:pt x="18612" y="51488"/>
                          <a:pt x="22217" y="52613"/>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2" name="Freeform: Shape 111">
                    <a:extLst>
                      <a:ext uri="{FF2B5EF4-FFF2-40B4-BE49-F238E27FC236}">
                        <a16:creationId xmlns:a16="http://schemas.microsoft.com/office/drawing/2014/main" id="{9CFF809F-0A8A-C509-A8AF-A4365F526209}"/>
                      </a:ext>
                    </a:extLst>
                  </p:cNvPr>
                  <p:cNvSpPr/>
                  <p:nvPr/>
                </p:nvSpPr>
                <p:spPr>
                  <a:xfrm>
                    <a:off x="2701208" y="5500432"/>
                    <a:ext cx="42038" cy="51875"/>
                  </a:xfrm>
                  <a:custGeom>
                    <a:avLst/>
                    <a:gdLst>
                      <a:gd name="csX0" fmla="*/ 31597 w 42038"/>
                      <a:gd name="csY0" fmla="*/ 8045 h 51875"/>
                      <a:gd name="csX1" fmla="*/ 22947 w 42038"/>
                      <a:gd name="csY1" fmla="*/ 3772 h 51875"/>
                      <a:gd name="csX2" fmla="*/ 25969 w 42038"/>
                      <a:gd name="csY2" fmla="*/ 0 h 51875"/>
                      <a:gd name="csX3" fmla="*/ 38329 w 42038"/>
                      <a:gd name="csY3" fmla="*/ 3376 h 51875"/>
                      <a:gd name="csX4" fmla="*/ 42039 w 42038"/>
                      <a:gd name="csY4" fmla="*/ 6357 h 51875"/>
                      <a:gd name="csX5" fmla="*/ 5523 w 42038"/>
                      <a:gd name="csY5" fmla="*/ 51876 h 51875"/>
                      <a:gd name="csX6" fmla="*/ 0 w 42038"/>
                      <a:gd name="csY6" fmla="*/ 47437 h 51875"/>
                      <a:gd name="csX7" fmla="*/ 31597 w 42038"/>
                      <a:gd name="csY7" fmla="*/ 8024 h 518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2038" h="51875">
                        <a:moveTo>
                          <a:pt x="31597" y="8045"/>
                        </a:moveTo>
                        <a:lnTo>
                          <a:pt x="22947" y="3772"/>
                        </a:lnTo>
                        <a:lnTo>
                          <a:pt x="25969" y="0"/>
                        </a:lnTo>
                        <a:lnTo>
                          <a:pt x="38329" y="3376"/>
                        </a:lnTo>
                        <a:lnTo>
                          <a:pt x="42039" y="6357"/>
                        </a:lnTo>
                        <a:lnTo>
                          <a:pt x="5523" y="51876"/>
                        </a:lnTo>
                        <a:lnTo>
                          <a:pt x="0" y="47437"/>
                        </a:lnTo>
                        <a:lnTo>
                          <a:pt x="31597" y="8024"/>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3" name="Freeform: Shape 112">
                    <a:extLst>
                      <a:ext uri="{FF2B5EF4-FFF2-40B4-BE49-F238E27FC236}">
                        <a16:creationId xmlns:a16="http://schemas.microsoft.com/office/drawing/2014/main" id="{310BECC6-CDAD-C5BE-BB45-77C96A92D1C5}"/>
                      </a:ext>
                    </a:extLst>
                  </p:cNvPr>
                  <p:cNvSpPr/>
                  <p:nvPr/>
                </p:nvSpPr>
                <p:spPr>
                  <a:xfrm>
                    <a:off x="2729970" y="5521793"/>
                    <a:ext cx="50901" cy="57862"/>
                  </a:xfrm>
                  <a:custGeom>
                    <a:avLst/>
                    <a:gdLst>
                      <a:gd name="csX0" fmla="*/ 2709 w 50901"/>
                      <a:gd name="csY0" fmla="*/ 47210 h 57862"/>
                      <a:gd name="csX1" fmla="*/ 21 w 50901"/>
                      <a:gd name="csY1" fmla="*/ 38164 h 57862"/>
                      <a:gd name="csX2" fmla="*/ 1334 w 50901"/>
                      <a:gd name="csY2" fmla="*/ 28515 h 57862"/>
                      <a:gd name="csX3" fmla="*/ 5502 w 50901"/>
                      <a:gd name="csY3" fmla="*/ 19198 h 57862"/>
                      <a:gd name="csX4" fmla="*/ 16507 w 50901"/>
                      <a:gd name="csY4" fmla="*/ 6026 h 57862"/>
                      <a:gd name="csX5" fmla="*/ 28991 w 50901"/>
                      <a:gd name="csY5" fmla="*/ 190 h 57862"/>
                      <a:gd name="csX6" fmla="*/ 41580 w 50901"/>
                      <a:gd name="csY6" fmla="*/ 2941 h 57862"/>
                      <a:gd name="csX7" fmla="*/ 48541 w 50901"/>
                      <a:gd name="csY7" fmla="*/ 9652 h 57862"/>
                      <a:gd name="csX8" fmla="*/ 50896 w 50901"/>
                      <a:gd name="csY8" fmla="*/ 17823 h 57862"/>
                      <a:gd name="csX9" fmla="*/ 49229 w 50901"/>
                      <a:gd name="csY9" fmla="*/ 26201 h 57862"/>
                      <a:gd name="csX10" fmla="*/ 43643 w 50901"/>
                      <a:gd name="csY10" fmla="*/ 22866 h 57862"/>
                      <a:gd name="csX11" fmla="*/ 43914 w 50901"/>
                      <a:gd name="csY11" fmla="*/ 14467 h 57862"/>
                      <a:gd name="csX12" fmla="*/ 38370 w 50901"/>
                      <a:gd name="csY12" fmla="*/ 8131 h 57862"/>
                      <a:gd name="csX13" fmla="*/ 25698 w 50901"/>
                      <a:gd name="csY13" fmla="*/ 7777 h 57862"/>
                      <a:gd name="csX14" fmla="*/ 11630 w 50901"/>
                      <a:gd name="csY14" fmla="*/ 21928 h 57862"/>
                      <a:gd name="csX15" fmla="*/ 20592 w 50901"/>
                      <a:gd name="csY15" fmla="*/ 19386 h 57862"/>
                      <a:gd name="csX16" fmla="*/ 31117 w 50901"/>
                      <a:gd name="csY16" fmla="*/ 22345 h 57862"/>
                      <a:gd name="csX17" fmla="*/ 37954 w 50901"/>
                      <a:gd name="csY17" fmla="*/ 29161 h 57862"/>
                      <a:gd name="csX18" fmla="*/ 40705 w 50901"/>
                      <a:gd name="csY18" fmla="*/ 38435 h 57862"/>
                      <a:gd name="csX19" fmla="*/ 37974 w 50901"/>
                      <a:gd name="csY19" fmla="*/ 48315 h 57862"/>
                      <a:gd name="csX20" fmla="*/ 31055 w 50901"/>
                      <a:gd name="csY20" fmla="*/ 55151 h 57862"/>
                      <a:gd name="csX21" fmla="*/ 21321 w 50901"/>
                      <a:gd name="csY21" fmla="*/ 57860 h 57862"/>
                      <a:gd name="csX22" fmla="*/ 10609 w 50901"/>
                      <a:gd name="csY22" fmla="*/ 54734 h 57862"/>
                      <a:gd name="csX23" fmla="*/ 2689 w 50901"/>
                      <a:gd name="csY23" fmla="*/ 47210 h 57862"/>
                      <a:gd name="csX24" fmla="*/ 20259 w 50901"/>
                      <a:gd name="csY24" fmla="*/ 51357 h 57862"/>
                      <a:gd name="csX25" fmla="*/ 26782 w 50901"/>
                      <a:gd name="csY25" fmla="*/ 49878 h 57862"/>
                      <a:gd name="csX26" fmla="*/ 31784 w 50901"/>
                      <a:gd name="csY26" fmla="*/ 44959 h 57862"/>
                      <a:gd name="csX27" fmla="*/ 33327 w 50901"/>
                      <a:gd name="csY27" fmla="*/ 34851 h 57862"/>
                      <a:gd name="csX28" fmla="*/ 26824 w 50901"/>
                      <a:gd name="csY28" fmla="*/ 26826 h 57862"/>
                      <a:gd name="csX29" fmla="*/ 19904 w 50901"/>
                      <a:gd name="csY29" fmla="*/ 24763 h 57862"/>
                      <a:gd name="csX30" fmla="*/ 13256 w 50901"/>
                      <a:gd name="csY30" fmla="*/ 26368 h 57862"/>
                      <a:gd name="csX31" fmla="*/ 8379 w 50901"/>
                      <a:gd name="csY31" fmla="*/ 31016 h 57862"/>
                      <a:gd name="csX32" fmla="*/ 6461 w 50901"/>
                      <a:gd name="csY32" fmla="*/ 37685 h 57862"/>
                      <a:gd name="csX33" fmla="*/ 8253 w 50901"/>
                      <a:gd name="csY33" fmla="*/ 44167 h 57862"/>
                      <a:gd name="csX34" fmla="*/ 13402 w 50901"/>
                      <a:gd name="csY34" fmla="*/ 49190 h 57862"/>
                      <a:gd name="csX35" fmla="*/ 20259 w 50901"/>
                      <a:gd name="csY35" fmla="*/ 51357 h 578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50901" h="57862">
                        <a:moveTo>
                          <a:pt x="2709" y="47210"/>
                        </a:moveTo>
                        <a:cubicBezTo>
                          <a:pt x="1042" y="44375"/>
                          <a:pt x="146" y="41353"/>
                          <a:pt x="21" y="38164"/>
                        </a:cubicBezTo>
                        <a:cubicBezTo>
                          <a:pt x="-104" y="34976"/>
                          <a:pt x="333" y="31766"/>
                          <a:pt x="1334" y="28515"/>
                        </a:cubicBezTo>
                        <a:cubicBezTo>
                          <a:pt x="2334" y="25263"/>
                          <a:pt x="3731" y="22158"/>
                          <a:pt x="5502" y="19198"/>
                        </a:cubicBezTo>
                        <a:cubicBezTo>
                          <a:pt x="8816" y="13675"/>
                          <a:pt x="12484" y="9277"/>
                          <a:pt x="16507" y="6026"/>
                        </a:cubicBezTo>
                        <a:cubicBezTo>
                          <a:pt x="20530" y="2775"/>
                          <a:pt x="24698" y="836"/>
                          <a:pt x="28991" y="190"/>
                        </a:cubicBezTo>
                        <a:cubicBezTo>
                          <a:pt x="33285" y="-435"/>
                          <a:pt x="37495" y="482"/>
                          <a:pt x="41580" y="2941"/>
                        </a:cubicBezTo>
                        <a:cubicBezTo>
                          <a:pt x="44727" y="4817"/>
                          <a:pt x="47041" y="7068"/>
                          <a:pt x="48541" y="9652"/>
                        </a:cubicBezTo>
                        <a:cubicBezTo>
                          <a:pt x="50042" y="12237"/>
                          <a:pt x="50813" y="14946"/>
                          <a:pt x="50896" y="17823"/>
                        </a:cubicBezTo>
                        <a:cubicBezTo>
                          <a:pt x="50959" y="20678"/>
                          <a:pt x="50417" y="23471"/>
                          <a:pt x="49229" y="26201"/>
                        </a:cubicBezTo>
                        <a:lnTo>
                          <a:pt x="43643" y="22866"/>
                        </a:lnTo>
                        <a:cubicBezTo>
                          <a:pt x="44748" y="19844"/>
                          <a:pt x="44831" y="17031"/>
                          <a:pt x="43914" y="14467"/>
                        </a:cubicBezTo>
                        <a:cubicBezTo>
                          <a:pt x="42997" y="11903"/>
                          <a:pt x="41142" y="9798"/>
                          <a:pt x="38370" y="8131"/>
                        </a:cubicBezTo>
                        <a:cubicBezTo>
                          <a:pt x="34598" y="5880"/>
                          <a:pt x="30388" y="5755"/>
                          <a:pt x="25698" y="7777"/>
                        </a:cubicBezTo>
                        <a:cubicBezTo>
                          <a:pt x="21030" y="9798"/>
                          <a:pt x="16319" y="14509"/>
                          <a:pt x="11630" y="21928"/>
                        </a:cubicBezTo>
                        <a:cubicBezTo>
                          <a:pt x="14110" y="20365"/>
                          <a:pt x="17111" y="19532"/>
                          <a:pt x="20592" y="19386"/>
                        </a:cubicBezTo>
                        <a:cubicBezTo>
                          <a:pt x="24073" y="19240"/>
                          <a:pt x="27595" y="20219"/>
                          <a:pt x="31117" y="22345"/>
                        </a:cubicBezTo>
                        <a:cubicBezTo>
                          <a:pt x="33973" y="24054"/>
                          <a:pt x="36265" y="26326"/>
                          <a:pt x="37954" y="29161"/>
                        </a:cubicBezTo>
                        <a:cubicBezTo>
                          <a:pt x="39663" y="31995"/>
                          <a:pt x="40580" y="35080"/>
                          <a:pt x="40705" y="38435"/>
                        </a:cubicBezTo>
                        <a:cubicBezTo>
                          <a:pt x="40830" y="41791"/>
                          <a:pt x="39934" y="45084"/>
                          <a:pt x="37974" y="48315"/>
                        </a:cubicBezTo>
                        <a:cubicBezTo>
                          <a:pt x="36286" y="51128"/>
                          <a:pt x="33973" y="53400"/>
                          <a:pt x="31055" y="55151"/>
                        </a:cubicBezTo>
                        <a:cubicBezTo>
                          <a:pt x="28137" y="56901"/>
                          <a:pt x="24886" y="57798"/>
                          <a:pt x="21321" y="57860"/>
                        </a:cubicBezTo>
                        <a:cubicBezTo>
                          <a:pt x="17758" y="57923"/>
                          <a:pt x="14173" y="56881"/>
                          <a:pt x="10609" y="54734"/>
                        </a:cubicBezTo>
                        <a:cubicBezTo>
                          <a:pt x="6982" y="52566"/>
                          <a:pt x="4335" y="50044"/>
                          <a:pt x="2689" y="47210"/>
                        </a:cubicBezTo>
                        <a:close/>
                        <a:moveTo>
                          <a:pt x="20259" y="51357"/>
                        </a:moveTo>
                        <a:cubicBezTo>
                          <a:pt x="22593" y="51462"/>
                          <a:pt x="24760" y="50961"/>
                          <a:pt x="26782" y="49878"/>
                        </a:cubicBezTo>
                        <a:cubicBezTo>
                          <a:pt x="28804" y="48794"/>
                          <a:pt x="30471" y="47147"/>
                          <a:pt x="31784" y="44959"/>
                        </a:cubicBezTo>
                        <a:cubicBezTo>
                          <a:pt x="33806" y="41582"/>
                          <a:pt x="34327" y="38206"/>
                          <a:pt x="33327" y="34851"/>
                        </a:cubicBezTo>
                        <a:cubicBezTo>
                          <a:pt x="32326" y="31495"/>
                          <a:pt x="30159" y="28827"/>
                          <a:pt x="26824" y="26826"/>
                        </a:cubicBezTo>
                        <a:cubicBezTo>
                          <a:pt x="24594" y="25492"/>
                          <a:pt x="22280" y="24805"/>
                          <a:pt x="19904" y="24763"/>
                        </a:cubicBezTo>
                        <a:cubicBezTo>
                          <a:pt x="17528" y="24721"/>
                          <a:pt x="15319" y="25263"/>
                          <a:pt x="13256" y="26368"/>
                        </a:cubicBezTo>
                        <a:cubicBezTo>
                          <a:pt x="11192" y="27472"/>
                          <a:pt x="9567" y="29015"/>
                          <a:pt x="8379" y="31016"/>
                        </a:cubicBezTo>
                        <a:cubicBezTo>
                          <a:pt x="7086" y="33162"/>
                          <a:pt x="6461" y="35392"/>
                          <a:pt x="6461" y="37685"/>
                        </a:cubicBezTo>
                        <a:cubicBezTo>
                          <a:pt x="6461" y="39999"/>
                          <a:pt x="7065" y="42145"/>
                          <a:pt x="8253" y="44167"/>
                        </a:cubicBezTo>
                        <a:cubicBezTo>
                          <a:pt x="9441" y="46189"/>
                          <a:pt x="11171" y="47856"/>
                          <a:pt x="13402" y="49190"/>
                        </a:cubicBezTo>
                        <a:cubicBezTo>
                          <a:pt x="15632" y="50524"/>
                          <a:pt x="17924" y="51253"/>
                          <a:pt x="20259" y="51357"/>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4" name="Freeform: Shape 113">
                    <a:extLst>
                      <a:ext uri="{FF2B5EF4-FFF2-40B4-BE49-F238E27FC236}">
                        <a16:creationId xmlns:a16="http://schemas.microsoft.com/office/drawing/2014/main" id="{502533B4-ED69-A961-4637-6A787F313022}"/>
                      </a:ext>
                    </a:extLst>
                  </p:cNvPr>
                  <p:cNvSpPr/>
                  <p:nvPr/>
                </p:nvSpPr>
                <p:spPr>
                  <a:xfrm>
                    <a:off x="2781659" y="5543575"/>
                    <a:ext cx="29449" cy="55544"/>
                  </a:xfrm>
                  <a:custGeom>
                    <a:avLst/>
                    <a:gdLst>
                      <a:gd name="csX0" fmla="*/ 19842 w 29449"/>
                      <a:gd name="csY0" fmla="*/ 6294 h 55544"/>
                      <a:gd name="csX1" fmla="*/ 10359 w 29449"/>
                      <a:gd name="csY1" fmla="*/ 4502 h 55544"/>
                      <a:gd name="csX2" fmla="*/ 12255 w 29449"/>
                      <a:gd name="csY2" fmla="*/ 63 h 55544"/>
                      <a:gd name="csX3" fmla="*/ 25073 w 29449"/>
                      <a:gd name="csY3" fmla="*/ 0 h 55544"/>
                      <a:gd name="csX4" fmla="*/ 29450 w 29449"/>
                      <a:gd name="csY4" fmla="*/ 1876 h 55544"/>
                      <a:gd name="csX5" fmla="*/ 6524 w 29449"/>
                      <a:gd name="csY5" fmla="*/ 55544 h 55544"/>
                      <a:gd name="csX6" fmla="*/ 0 w 29449"/>
                      <a:gd name="csY6" fmla="*/ 52751 h 55544"/>
                      <a:gd name="csX7" fmla="*/ 19842 w 29449"/>
                      <a:gd name="csY7" fmla="*/ 6294 h 555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9449" h="55544">
                        <a:moveTo>
                          <a:pt x="19842" y="6294"/>
                        </a:moveTo>
                        <a:lnTo>
                          <a:pt x="10359" y="4502"/>
                        </a:lnTo>
                        <a:lnTo>
                          <a:pt x="12255" y="63"/>
                        </a:lnTo>
                        <a:lnTo>
                          <a:pt x="25073" y="0"/>
                        </a:lnTo>
                        <a:lnTo>
                          <a:pt x="29450" y="1876"/>
                        </a:lnTo>
                        <a:lnTo>
                          <a:pt x="6524" y="55544"/>
                        </a:lnTo>
                        <a:lnTo>
                          <a:pt x="0" y="52751"/>
                        </a:lnTo>
                        <a:lnTo>
                          <a:pt x="19842" y="6294"/>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5" name="Freeform: Shape 114">
                    <a:extLst>
                      <a:ext uri="{FF2B5EF4-FFF2-40B4-BE49-F238E27FC236}">
                        <a16:creationId xmlns:a16="http://schemas.microsoft.com/office/drawing/2014/main" id="{AA65F4FC-8D3B-47E1-45D4-56E156B3F60C}"/>
                      </a:ext>
                    </a:extLst>
                  </p:cNvPr>
                  <p:cNvSpPr/>
                  <p:nvPr/>
                </p:nvSpPr>
                <p:spPr>
                  <a:xfrm>
                    <a:off x="2806232" y="5553421"/>
                    <a:ext cx="47424" cy="63310"/>
                  </a:xfrm>
                  <a:custGeom>
                    <a:avLst/>
                    <a:gdLst>
                      <a:gd name="csX0" fmla="*/ 1334 w 47424"/>
                      <a:gd name="csY0" fmla="*/ 48158 h 63310"/>
                      <a:gd name="csX1" fmla="*/ 14694 w 47424"/>
                      <a:gd name="csY1" fmla="*/ 42093 h 63310"/>
                      <a:gd name="csX2" fmla="*/ 26324 w 47424"/>
                      <a:gd name="csY2" fmla="*/ 35528 h 63310"/>
                      <a:gd name="csX3" fmla="*/ 35077 w 47424"/>
                      <a:gd name="csY3" fmla="*/ 28462 h 63310"/>
                      <a:gd name="csX4" fmla="*/ 39704 w 47424"/>
                      <a:gd name="csY4" fmla="*/ 20751 h 63310"/>
                      <a:gd name="csX5" fmla="*/ 40267 w 47424"/>
                      <a:gd name="csY5" fmla="*/ 14936 h 63310"/>
                      <a:gd name="csX6" fmla="*/ 38183 w 47424"/>
                      <a:gd name="csY6" fmla="*/ 9892 h 63310"/>
                      <a:gd name="csX7" fmla="*/ 32514 w 47424"/>
                      <a:gd name="csY7" fmla="*/ 6620 h 63310"/>
                      <a:gd name="csX8" fmla="*/ 25865 w 47424"/>
                      <a:gd name="csY8" fmla="*/ 6536 h 63310"/>
                      <a:gd name="csX9" fmla="*/ 20905 w 47424"/>
                      <a:gd name="csY9" fmla="*/ 9850 h 63310"/>
                      <a:gd name="csX10" fmla="*/ 18008 w 47424"/>
                      <a:gd name="csY10" fmla="*/ 15353 h 63310"/>
                      <a:gd name="csX11" fmla="*/ 11505 w 47424"/>
                      <a:gd name="csY11" fmla="*/ 13518 h 63310"/>
                      <a:gd name="csX12" fmla="*/ 16507 w 47424"/>
                      <a:gd name="csY12" fmla="*/ 4660 h 63310"/>
                      <a:gd name="csX13" fmla="*/ 24552 w 47424"/>
                      <a:gd name="csY13" fmla="*/ 388 h 63310"/>
                      <a:gd name="csX14" fmla="*/ 34202 w 47424"/>
                      <a:gd name="csY14" fmla="*/ 846 h 63310"/>
                      <a:gd name="csX15" fmla="*/ 45248 w 47424"/>
                      <a:gd name="csY15" fmla="*/ 8495 h 63310"/>
                      <a:gd name="csX16" fmla="*/ 46499 w 47424"/>
                      <a:gd name="csY16" fmla="*/ 22397 h 63310"/>
                      <a:gd name="csX17" fmla="*/ 41247 w 47424"/>
                      <a:gd name="csY17" fmla="*/ 31526 h 63310"/>
                      <a:gd name="csX18" fmla="*/ 32264 w 47424"/>
                      <a:gd name="csY18" fmla="*/ 39133 h 63310"/>
                      <a:gd name="csX19" fmla="*/ 21655 w 47424"/>
                      <a:gd name="csY19" fmla="*/ 45282 h 63310"/>
                      <a:gd name="csX20" fmla="*/ 11526 w 47424"/>
                      <a:gd name="csY20" fmla="*/ 50055 h 63310"/>
                      <a:gd name="csX21" fmla="*/ 38662 w 47424"/>
                      <a:gd name="csY21" fmla="*/ 57683 h 63310"/>
                      <a:gd name="csX22" fmla="*/ 37078 w 47424"/>
                      <a:gd name="csY22" fmla="*/ 63310 h 63310"/>
                      <a:gd name="csX23" fmla="*/ 0 w 47424"/>
                      <a:gd name="csY23" fmla="*/ 52889 h 63310"/>
                      <a:gd name="csX24" fmla="*/ 1334 w 47424"/>
                      <a:gd name="csY24" fmla="*/ 48158 h 633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7424" h="63310">
                        <a:moveTo>
                          <a:pt x="1334" y="48158"/>
                        </a:moveTo>
                        <a:cubicBezTo>
                          <a:pt x="5982" y="46240"/>
                          <a:pt x="10421" y="44198"/>
                          <a:pt x="14694" y="42093"/>
                        </a:cubicBezTo>
                        <a:cubicBezTo>
                          <a:pt x="18966" y="39967"/>
                          <a:pt x="22843" y="37779"/>
                          <a:pt x="26324" y="35528"/>
                        </a:cubicBezTo>
                        <a:cubicBezTo>
                          <a:pt x="29825" y="33277"/>
                          <a:pt x="32722" y="30921"/>
                          <a:pt x="35077" y="28462"/>
                        </a:cubicBezTo>
                        <a:cubicBezTo>
                          <a:pt x="37412" y="26003"/>
                          <a:pt x="38954" y="23439"/>
                          <a:pt x="39704" y="20751"/>
                        </a:cubicBezTo>
                        <a:cubicBezTo>
                          <a:pt x="40267" y="18771"/>
                          <a:pt x="40455" y="16832"/>
                          <a:pt x="40267" y="14936"/>
                        </a:cubicBezTo>
                        <a:cubicBezTo>
                          <a:pt x="40079" y="13039"/>
                          <a:pt x="39392" y="11351"/>
                          <a:pt x="38183" y="9892"/>
                        </a:cubicBezTo>
                        <a:cubicBezTo>
                          <a:pt x="36974" y="8433"/>
                          <a:pt x="35098" y="7328"/>
                          <a:pt x="32514" y="6620"/>
                        </a:cubicBezTo>
                        <a:cubicBezTo>
                          <a:pt x="30054" y="5932"/>
                          <a:pt x="27845" y="5890"/>
                          <a:pt x="25865" y="6536"/>
                        </a:cubicBezTo>
                        <a:cubicBezTo>
                          <a:pt x="23906" y="7162"/>
                          <a:pt x="22239" y="8266"/>
                          <a:pt x="20905" y="9850"/>
                        </a:cubicBezTo>
                        <a:cubicBezTo>
                          <a:pt x="19571" y="11434"/>
                          <a:pt x="18591" y="13268"/>
                          <a:pt x="18008" y="15353"/>
                        </a:cubicBezTo>
                        <a:lnTo>
                          <a:pt x="11505" y="13518"/>
                        </a:lnTo>
                        <a:cubicBezTo>
                          <a:pt x="12547" y="9829"/>
                          <a:pt x="14214" y="6870"/>
                          <a:pt x="16507" y="4660"/>
                        </a:cubicBezTo>
                        <a:cubicBezTo>
                          <a:pt x="18800" y="2451"/>
                          <a:pt x="21488" y="1013"/>
                          <a:pt x="24552" y="388"/>
                        </a:cubicBezTo>
                        <a:cubicBezTo>
                          <a:pt x="27616" y="-258"/>
                          <a:pt x="30846" y="-92"/>
                          <a:pt x="34202" y="846"/>
                        </a:cubicBezTo>
                        <a:cubicBezTo>
                          <a:pt x="39183" y="2243"/>
                          <a:pt x="42872" y="4806"/>
                          <a:pt x="45248" y="8495"/>
                        </a:cubicBezTo>
                        <a:cubicBezTo>
                          <a:pt x="47645" y="12205"/>
                          <a:pt x="48062" y="16832"/>
                          <a:pt x="46499" y="22397"/>
                        </a:cubicBezTo>
                        <a:cubicBezTo>
                          <a:pt x="45561" y="25711"/>
                          <a:pt x="43810" y="28754"/>
                          <a:pt x="41247" y="31526"/>
                        </a:cubicBezTo>
                        <a:cubicBezTo>
                          <a:pt x="38683" y="34298"/>
                          <a:pt x="35682" y="36841"/>
                          <a:pt x="32264" y="39133"/>
                        </a:cubicBezTo>
                        <a:cubicBezTo>
                          <a:pt x="28846" y="41426"/>
                          <a:pt x="25302" y="43489"/>
                          <a:pt x="21655" y="45282"/>
                        </a:cubicBezTo>
                        <a:cubicBezTo>
                          <a:pt x="18008" y="47074"/>
                          <a:pt x="14631" y="48679"/>
                          <a:pt x="11526" y="50055"/>
                        </a:cubicBezTo>
                        <a:lnTo>
                          <a:pt x="38662" y="57683"/>
                        </a:lnTo>
                        <a:lnTo>
                          <a:pt x="37078" y="63310"/>
                        </a:lnTo>
                        <a:lnTo>
                          <a:pt x="0" y="52889"/>
                        </a:lnTo>
                        <a:lnTo>
                          <a:pt x="1334" y="48158"/>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6" name="Freeform: Shape 115">
                    <a:extLst>
                      <a:ext uri="{FF2B5EF4-FFF2-40B4-BE49-F238E27FC236}">
                        <a16:creationId xmlns:a16="http://schemas.microsoft.com/office/drawing/2014/main" id="{B4AC6579-2E95-A09E-2C6F-20BF528099F7}"/>
                      </a:ext>
                    </a:extLst>
                  </p:cNvPr>
                  <p:cNvSpPr/>
                  <p:nvPr/>
                </p:nvSpPr>
                <p:spPr>
                  <a:xfrm>
                    <a:off x="2861736" y="5563014"/>
                    <a:ext cx="41817" cy="60330"/>
                  </a:xfrm>
                  <a:custGeom>
                    <a:avLst/>
                    <a:gdLst>
                      <a:gd name="csX0" fmla="*/ 8294 w 41817"/>
                      <a:gd name="csY0" fmla="*/ 56948 h 60330"/>
                      <a:gd name="csX1" fmla="*/ 1770 w 41817"/>
                      <a:gd name="csY1" fmla="*/ 50278 h 60330"/>
                      <a:gd name="csX2" fmla="*/ 103 w 41817"/>
                      <a:gd name="csY2" fmla="*/ 41253 h 60330"/>
                      <a:gd name="csX3" fmla="*/ 4250 w 41817"/>
                      <a:gd name="csY3" fmla="*/ 32062 h 60330"/>
                      <a:gd name="csX4" fmla="*/ 13108 w 41817"/>
                      <a:gd name="csY4" fmla="*/ 27331 h 60330"/>
                      <a:gd name="csX5" fmla="*/ 6355 w 41817"/>
                      <a:gd name="csY5" fmla="*/ 21474 h 60330"/>
                      <a:gd name="csX6" fmla="*/ 4605 w 41817"/>
                      <a:gd name="csY6" fmla="*/ 13575 h 60330"/>
                      <a:gd name="csX7" fmla="*/ 7689 w 41817"/>
                      <a:gd name="csY7" fmla="*/ 6072 h 60330"/>
                      <a:gd name="csX8" fmla="*/ 14671 w 41817"/>
                      <a:gd name="csY8" fmla="*/ 1174 h 60330"/>
                      <a:gd name="csX9" fmla="*/ 24842 w 41817"/>
                      <a:gd name="csY9" fmla="*/ 174 h 60330"/>
                      <a:gd name="csX10" fmla="*/ 34555 w 41817"/>
                      <a:gd name="csY10" fmla="*/ 3321 h 60330"/>
                      <a:gd name="csX11" fmla="*/ 40328 w 41817"/>
                      <a:gd name="csY11" fmla="*/ 9615 h 60330"/>
                      <a:gd name="csX12" fmla="*/ 41725 w 41817"/>
                      <a:gd name="csY12" fmla="*/ 17598 h 60330"/>
                      <a:gd name="csX13" fmla="*/ 38327 w 41817"/>
                      <a:gd name="csY13" fmla="*/ 24892 h 60330"/>
                      <a:gd name="csX14" fmla="*/ 30470 w 41817"/>
                      <a:gd name="csY14" fmla="*/ 29207 h 60330"/>
                      <a:gd name="csX15" fmla="*/ 38098 w 41817"/>
                      <a:gd name="csY15" fmla="*/ 35730 h 60330"/>
                      <a:gd name="csX16" fmla="*/ 40161 w 41817"/>
                      <a:gd name="csY16" fmla="*/ 45589 h 60330"/>
                      <a:gd name="csX17" fmla="*/ 36597 w 41817"/>
                      <a:gd name="csY17" fmla="*/ 54051 h 60330"/>
                      <a:gd name="csX18" fmla="*/ 28782 w 41817"/>
                      <a:gd name="csY18" fmla="*/ 59157 h 60330"/>
                      <a:gd name="csX19" fmla="*/ 18277 w 41817"/>
                      <a:gd name="csY19" fmla="*/ 60157 h 60330"/>
                      <a:gd name="csX20" fmla="*/ 8231 w 41817"/>
                      <a:gd name="csY20" fmla="*/ 56927 h 60330"/>
                      <a:gd name="csX21" fmla="*/ 29157 w 41817"/>
                      <a:gd name="csY21" fmla="*/ 52070 h 60330"/>
                      <a:gd name="csX22" fmla="*/ 33304 w 41817"/>
                      <a:gd name="csY22" fmla="*/ 44421 h 60330"/>
                      <a:gd name="csX23" fmla="*/ 30657 w 41817"/>
                      <a:gd name="csY23" fmla="*/ 35501 h 60330"/>
                      <a:gd name="csX24" fmla="*/ 21445 w 41817"/>
                      <a:gd name="csY24" fmla="*/ 31562 h 60330"/>
                      <a:gd name="csX25" fmla="*/ 11608 w 41817"/>
                      <a:gd name="csY25" fmla="*/ 33438 h 60330"/>
                      <a:gd name="csX26" fmla="*/ 7127 w 41817"/>
                      <a:gd name="csY26" fmla="*/ 41587 h 60330"/>
                      <a:gd name="csX27" fmla="*/ 9523 w 41817"/>
                      <a:gd name="csY27" fmla="*/ 49945 h 60330"/>
                      <a:gd name="csX28" fmla="*/ 19007 w 41817"/>
                      <a:gd name="csY28" fmla="*/ 54030 h 60330"/>
                      <a:gd name="csX29" fmla="*/ 29157 w 41817"/>
                      <a:gd name="csY29" fmla="*/ 52070 h 60330"/>
                      <a:gd name="csX30" fmla="*/ 30782 w 41817"/>
                      <a:gd name="csY30" fmla="*/ 23996 h 60330"/>
                      <a:gd name="csX31" fmla="*/ 34659 w 41817"/>
                      <a:gd name="csY31" fmla="*/ 17243 h 60330"/>
                      <a:gd name="csX32" fmla="*/ 32387 w 41817"/>
                      <a:gd name="csY32" fmla="*/ 9532 h 60330"/>
                      <a:gd name="csX33" fmla="*/ 24196 w 41817"/>
                      <a:gd name="csY33" fmla="*/ 6135 h 60330"/>
                      <a:gd name="csX34" fmla="*/ 15505 w 41817"/>
                      <a:gd name="csY34" fmla="*/ 7698 h 60330"/>
                      <a:gd name="csX35" fmla="*/ 11670 w 41817"/>
                      <a:gd name="csY35" fmla="*/ 14742 h 60330"/>
                      <a:gd name="csX36" fmla="*/ 13963 w 41817"/>
                      <a:gd name="csY36" fmla="*/ 22162 h 60330"/>
                      <a:gd name="csX37" fmla="*/ 22050 w 41817"/>
                      <a:gd name="csY37" fmla="*/ 25768 h 60330"/>
                      <a:gd name="csX38" fmla="*/ 30762 w 41817"/>
                      <a:gd name="csY38" fmla="*/ 23996 h 603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41817" h="60330">
                        <a:moveTo>
                          <a:pt x="8294" y="56948"/>
                        </a:moveTo>
                        <a:cubicBezTo>
                          <a:pt x="5418" y="55218"/>
                          <a:pt x="3229" y="52988"/>
                          <a:pt x="1770" y="50278"/>
                        </a:cubicBezTo>
                        <a:cubicBezTo>
                          <a:pt x="311" y="47569"/>
                          <a:pt x="-252" y="44567"/>
                          <a:pt x="103" y="41253"/>
                        </a:cubicBezTo>
                        <a:cubicBezTo>
                          <a:pt x="478" y="37710"/>
                          <a:pt x="1874" y="34647"/>
                          <a:pt x="4250" y="32062"/>
                        </a:cubicBezTo>
                        <a:cubicBezTo>
                          <a:pt x="6626" y="29478"/>
                          <a:pt x="9586" y="27894"/>
                          <a:pt x="13108" y="27331"/>
                        </a:cubicBezTo>
                        <a:cubicBezTo>
                          <a:pt x="10065" y="25935"/>
                          <a:pt x="7835" y="23996"/>
                          <a:pt x="6355" y="21474"/>
                        </a:cubicBezTo>
                        <a:cubicBezTo>
                          <a:pt x="4896" y="18973"/>
                          <a:pt x="4313" y="16326"/>
                          <a:pt x="4605" y="13575"/>
                        </a:cubicBezTo>
                        <a:cubicBezTo>
                          <a:pt x="4917" y="10761"/>
                          <a:pt x="5939" y="8260"/>
                          <a:pt x="7689" y="6072"/>
                        </a:cubicBezTo>
                        <a:cubicBezTo>
                          <a:pt x="9440" y="3884"/>
                          <a:pt x="11774" y="2258"/>
                          <a:pt x="14671" y="1174"/>
                        </a:cubicBezTo>
                        <a:cubicBezTo>
                          <a:pt x="17589" y="90"/>
                          <a:pt x="20966" y="-243"/>
                          <a:pt x="24842" y="174"/>
                        </a:cubicBezTo>
                        <a:cubicBezTo>
                          <a:pt x="28719" y="591"/>
                          <a:pt x="31950" y="1653"/>
                          <a:pt x="34555" y="3321"/>
                        </a:cubicBezTo>
                        <a:cubicBezTo>
                          <a:pt x="37160" y="5009"/>
                          <a:pt x="39098" y="7093"/>
                          <a:pt x="40328" y="9615"/>
                        </a:cubicBezTo>
                        <a:cubicBezTo>
                          <a:pt x="41558" y="12116"/>
                          <a:pt x="42037" y="14784"/>
                          <a:pt x="41725" y="17598"/>
                        </a:cubicBezTo>
                        <a:cubicBezTo>
                          <a:pt x="41433" y="20307"/>
                          <a:pt x="40307" y="22746"/>
                          <a:pt x="38327" y="24892"/>
                        </a:cubicBezTo>
                        <a:cubicBezTo>
                          <a:pt x="36368" y="27060"/>
                          <a:pt x="33742" y="28498"/>
                          <a:pt x="30470" y="29207"/>
                        </a:cubicBezTo>
                        <a:cubicBezTo>
                          <a:pt x="33784" y="30520"/>
                          <a:pt x="36347" y="32687"/>
                          <a:pt x="38098" y="35730"/>
                        </a:cubicBezTo>
                        <a:cubicBezTo>
                          <a:pt x="39870" y="38773"/>
                          <a:pt x="40557" y="42066"/>
                          <a:pt x="40161" y="45589"/>
                        </a:cubicBezTo>
                        <a:cubicBezTo>
                          <a:pt x="39807" y="48903"/>
                          <a:pt x="38619" y="51716"/>
                          <a:pt x="36597" y="54051"/>
                        </a:cubicBezTo>
                        <a:cubicBezTo>
                          <a:pt x="34576" y="56385"/>
                          <a:pt x="31991" y="58073"/>
                          <a:pt x="28782" y="59157"/>
                        </a:cubicBezTo>
                        <a:cubicBezTo>
                          <a:pt x="25593" y="60241"/>
                          <a:pt x="22091" y="60574"/>
                          <a:pt x="18277" y="60157"/>
                        </a:cubicBezTo>
                        <a:cubicBezTo>
                          <a:pt x="14463" y="59740"/>
                          <a:pt x="11107" y="58657"/>
                          <a:pt x="8231" y="56927"/>
                        </a:cubicBezTo>
                        <a:close/>
                        <a:moveTo>
                          <a:pt x="29157" y="52070"/>
                        </a:moveTo>
                        <a:cubicBezTo>
                          <a:pt x="31554" y="50299"/>
                          <a:pt x="32929" y="47735"/>
                          <a:pt x="33304" y="44421"/>
                        </a:cubicBezTo>
                        <a:cubicBezTo>
                          <a:pt x="33721" y="40670"/>
                          <a:pt x="32825" y="37689"/>
                          <a:pt x="30657" y="35501"/>
                        </a:cubicBezTo>
                        <a:cubicBezTo>
                          <a:pt x="28490" y="33313"/>
                          <a:pt x="25426" y="32000"/>
                          <a:pt x="21445" y="31562"/>
                        </a:cubicBezTo>
                        <a:cubicBezTo>
                          <a:pt x="17464" y="31124"/>
                          <a:pt x="14192" y="31749"/>
                          <a:pt x="11608" y="33438"/>
                        </a:cubicBezTo>
                        <a:cubicBezTo>
                          <a:pt x="9023" y="35105"/>
                          <a:pt x="7523" y="37835"/>
                          <a:pt x="7127" y="41587"/>
                        </a:cubicBezTo>
                        <a:cubicBezTo>
                          <a:pt x="6772" y="44901"/>
                          <a:pt x="7564" y="47694"/>
                          <a:pt x="9523" y="49945"/>
                        </a:cubicBezTo>
                        <a:cubicBezTo>
                          <a:pt x="11483" y="52196"/>
                          <a:pt x="14651" y="53571"/>
                          <a:pt x="19007" y="54030"/>
                        </a:cubicBezTo>
                        <a:cubicBezTo>
                          <a:pt x="23363" y="54488"/>
                          <a:pt x="26760" y="53842"/>
                          <a:pt x="29157" y="52070"/>
                        </a:cubicBezTo>
                        <a:close/>
                        <a:moveTo>
                          <a:pt x="30782" y="23996"/>
                        </a:moveTo>
                        <a:cubicBezTo>
                          <a:pt x="33054" y="22433"/>
                          <a:pt x="34346" y="20182"/>
                          <a:pt x="34659" y="17243"/>
                        </a:cubicBezTo>
                        <a:cubicBezTo>
                          <a:pt x="35013" y="13992"/>
                          <a:pt x="34263" y="11408"/>
                          <a:pt x="32387" y="9532"/>
                        </a:cubicBezTo>
                        <a:cubicBezTo>
                          <a:pt x="30532" y="7656"/>
                          <a:pt x="27802" y="6510"/>
                          <a:pt x="24196" y="6135"/>
                        </a:cubicBezTo>
                        <a:cubicBezTo>
                          <a:pt x="20611" y="5739"/>
                          <a:pt x="17714" y="6260"/>
                          <a:pt x="15505" y="7698"/>
                        </a:cubicBezTo>
                        <a:cubicBezTo>
                          <a:pt x="13317" y="9136"/>
                          <a:pt x="12025" y="11491"/>
                          <a:pt x="11670" y="14742"/>
                        </a:cubicBezTo>
                        <a:cubicBezTo>
                          <a:pt x="11358" y="17660"/>
                          <a:pt x="12108" y="20140"/>
                          <a:pt x="13963" y="22162"/>
                        </a:cubicBezTo>
                        <a:cubicBezTo>
                          <a:pt x="15818" y="24184"/>
                          <a:pt x="18506" y="25372"/>
                          <a:pt x="22050" y="25768"/>
                        </a:cubicBezTo>
                        <a:cubicBezTo>
                          <a:pt x="25593" y="26143"/>
                          <a:pt x="28490" y="25559"/>
                          <a:pt x="30762" y="23996"/>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117" name="Graphic 21">
                  <a:extLst>
                    <a:ext uri="{FF2B5EF4-FFF2-40B4-BE49-F238E27FC236}">
                      <a16:creationId xmlns:a16="http://schemas.microsoft.com/office/drawing/2014/main" id="{450EA157-0521-6FB8-9C7C-332571A23CA1}"/>
                    </a:ext>
                  </a:extLst>
                </p:cNvPr>
                <p:cNvGrpSpPr/>
                <p:nvPr/>
              </p:nvGrpSpPr>
              <p:grpSpPr>
                <a:xfrm>
                  <a:off x="2674718" y="4930109"/>
                  <a:ext cx="588186" cy="691165"/>
                  <a:chOff x="2674718" y="4930109"/>
                  <a:chExt cx="588186" cy="691165"/>
                </a:xfrm>
                <a:solidFill>
                  <a:srgbClr val="40B8A3"/>
                </a:solidFill>
              </p:grpSpPr>
              <p:sp>
                <p:nvSpPr>
                  <p:cNvPr id="118" name="Freeform: Shape 117">
                    <a:extLst>
                      <a:ext uri="{FF2B5EF4-FFF2-40B4-BE49-F238E27FC236}">
                        <a16:creationId xmlns:a16="http://schemas.microsoft.com/office/drawing/2014/main" id="{522D920F-672C-73BC-1B27-689048AB405F}"/>
                      </a:ext>
                    </a:extLst>
                  </p:cNvPr>
                  <p:cNvSpPr/>
                  <p:nvPr/>
                </p:nvSpPr>
                <p:spPr>
                  <a:xfrm>
                    <a:off x="2674718" y="4996553"/>
                    <a:ext cx="74906" cy="76011"/>
                  </a:xfrm>
                  <a:custGeom>
                    <a:avLst/>
                    <a:gdLst>
                      <a:gd name="csX0" fmla="*/ 0 w 74906"/>
                      <a:gd name="csY0" fmla="*/ 31451 h 76011"/>
                      <a:gd name="csX1" fmla="*/ 8149 w 74906"/>
                      <a:gd name="csY1" fmla="*/ 24573 h 76011"/>
                      <a:gd name="csX2" fmla="*/ 55628 w 74906"/>
                      <a:gd name="csY2" fmla="*/ 38266 h 76011"/>
                      <a:gd name="csX3" fmla="*/ 29096 w 74906"/>
                      <a:gd name="csY3" fmla="*/ 6878 h 76011"/>
                      <a:gd name="csX4" fmla="*/ 37245 w 74906"/>
                      <a:gd name="csY4" fmla="*/ 0 h 76011"/>
                      <a:gd name="csX5" fmla="*/ 74907 w 74906"/>
                      <a:gd name="csY5" fmla="*/ 44560 h 76011"/>
                      <a:gd name="csX6" fmla="*/ 66757 w 74906"/>
                      <a:gd name="csY6" fmla="*/ 51438 h 76011"/>
                      <a:gd name="csX7" fmla="*/ 19342 w 74906"/>
                      <a:gd name="csY7" fmla="*/ 37808 h 76011"/>
                      <a:gd name="csX8" fmla="*/ 45811 w 74906"/>
                      <a:gd name="csY8" fmla="*/ 69133 h 76011"/>
                      <a:gd name="csX9" fmla="*/ 37662 w 74906"/>
                      <a:gd name="csY9" fmla="*/ 76011 h 76011"/>
                      <a:gd name="csX10" fmla="*/ 0 w 74906"/>
                      <a:gd name="csY10" fmla="*/ 31451 h 760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4906" h="76011">
                        <a:moveTo>
                          <a:pt x="0" y="31451"/>
                        </a:moveTo>
                        <a:lnTo>
                          <a:pt x="8149" y="24573"/>
                        </a:lnTo>
                        <a:lnTo>
                          <a:pt x="55628" y="38266"/>
                        </a:lnTo>
                        <a:lnTo>
                          <a:pt x="29096" y="6878"/>
                        </a:lnTo>
                        <a:lnTo>
                          <a:pt x="37245" y="0"/>
                        </a:lnTo>
                        <a:lnTo>
                          <a:pt x="74907" y="44560"/>
                        </a:lnTo>
                        <a:lnTo>
                          <a:pt x="66757" y="51438"/>
                        </a:lnTo>
                        <a:lnTo>
                          <a:pt x="19342" y="37808"/>
                        </a:lnTo>
                        <a:lnTo>
                          <a:pt x="45811" y="69133"/>
                        </a:lnTo>
                        <a:lnTo>
                          <a:pt x="37662" y="76011"/>
                        </a:lnTo>
                        <a:lnTo>
                          <a:pt x="0" y="31451"/>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19" name="Freeform: Shape 118">
                    <a:extLst>
                      <a:ext uri="{FF2B5EF4-FFF2-40B4-BE49-F238E27FC236}">
                        <a16:creationId xmlns:a16="http://schemas.microsoft.com/office/drawing/2014/main" id="{25741BEB-A396-94C9-9389-5809F9F24D34}"/>
                      </a:ext>
                    </a:extLst>
                  </p:cNvPr>
                  <p:cNvSpPr/>
                  <p:nvPr/>
                </p:nvSpPr>
                <p:spPr>
                  <a:xfrm>
                    <a:off x="2747332" y="4969063"/>
                    <a:ext cx="57024" cy="67215"/>
                  </a:xfrm>
                  <a:custGeom>
                    <a:avLst/>
                    <a:gdLst>
                      <a:gd name="csX0" fmla="*/ 0 w 57024"/>
                      <a:gd name="csY0" fmla="*/ 5690 h 67215"/>
                      <a:gd name="csX1" fmla="*/ 10567 w 57024"/>
                      <a:gd name="csY1" fmla="*/ 0 h 67215"/>
                      <a:gd name="csX2" fmla="*/ 57024 w 57024"/>
                      <a:gd name="csY2" fmla="*/ 41267 h 67215"/>
                      <a:gd name="csX3" fmla="*/ 47041 w 57024"/>
                      <a:gd name="csY3" fmla="*/ 46645 h 67215"/>
                      <a:gd name="csX4" fmla="*/ 36536 w 57024"/>
                      <a:gd name="csY4" fmla="*/ 36974 h 67215"/>
                      <a:gd name="csX5" fmla="*/ 16507 w 57024"/>
                      <a:gd name="csY5" fmla="*/ 47770 h 67215"/>
                      <a:gd name="csX6" fmla="*/ 18737 w 57024"/>
                      <a:gd name="csY6" fmla="*/ 61922 h 67215"/>
                      <a:gd name="csX7" fmla="*/ 8900 w 57024"/>
                      <a:gd name="csY7" fmla="*/ 67216 h 67215"/>
                      <a:gd name="csX8" fmla="*/ 21 w 57024"/>
                      <a:gd name="csY8" fmla="*/ 5711 h 67215"/>
                      <a:gd name="csX9" fmla="*/ 30013 w 57024"/>
                      <a:gd name="csY9" fmla="*/ 30992 h 67215"/>
                      <a:gd name="csX10" fmla="*/ 11026 w 57024"/>
                      <a:gd name="csY10" fmla="*/ 13672 h 67215"/>
                      <a:gd name="csX11" fmla="*/ 15111 w 57024"/>
                      <a:gd name="csY11" fmla="*/ 39016 h 67215"/>
                      <a:gd name="csX12" fmla="*/ 30013 w 57024"/>
                      <a:gd name="csY12" fmla="*/ 30992 h 672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7024" h="67215">
                        <a:moveTo>
                          <a:pt x="0" y="5690"/>
                        </a:moveTo>
                        <a:lnTo>
                          <a:pt x="10567" y="0"/>
                        </a:lnTo>
                        <a:lnTo>
                          <a:pt x="57024" y="41267"/>
                        </a:lnTo>
                        <a:lnTo>
                          <a:pt x="47041" y="46645"/>
                        </a:lnTo>
                        <a:lnTo>
                          <a:pt x="36536" y="36974"/>
                        </a:lnTo>
                        <a:lnTo>
                          <a:pt x="16507" y="47770"/>
                        </a:lnTo>
                        <a:lnTo>
                          <a:pt x="18737" y="61922"/>
                        </a:lnTo>
                        <a:lnTo>
                          <a:pt x="8900" y="67216"/>
                        </a:lnTo>
                        <a:lnTo>
                          <a:pt x="21" y="5711"/>
                        </a:lnTo>
                        <a:close/>
                        <a:moveTo>
                          <a:pt x="30013" y="30992"/>
                        </a:moveTo>
                        <a:lnTo>
                          <a:pt x="11026" y="13672"/>
                        </a:lnTo>
                        <a:lnTo>
                          <a:pt x="15111" y="39016"/>
                        </a:lnTo>
                        <a:lnTo>
                          <a:pt x="30013" y="30992"/>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0" name="Freeform: Shape 119">
                    <a:extLst>
                      <a:ext uri="{FF2B5EF4-FFF2-40B4-BE49-F238E27FC236}">
                        <a16:creationId xmlns:a16="http://schemas.microsoft.com/office/drawing/2014/main" id="{AF3F9C09-A598-1210-C6E8-978834E3561E}"/>
                      </a:ext>
                    </a:extLst>
                  </p:cNvPr>
                  <p:cNvSpPr/>
                  <p:nvPr/>
                </p:nvSpPr>
                <p:spPr>
                  <a:xfrm>
                    <a:off x="2785014" y="4941509"/>
                    <a:ext cx="45164" cy="64172"/>
                  </a:xfrm>
                  <a:custGeom>
                    <a:avLst/>
                    <a:gdLst>
                      <a:gd name="csX0" fmla="*/ 18862 w 45164"/>
                      <a:gd name="csY0" fmla="*/ 16986 h 64172"/>
                      <a:gd name="csX1" fmla="*/ 2730 w 45164"/>
                      <a:gd name="csY1" fmla="*/ 22405 h 64172"/>
                      <a:gd name="csX2" fmla="*/ 0 w 45164"/>
                      <a:gd name="csY2" fmla="*/ 14256 h 64172"/>
                      <a:gd name="csX3" fmla="*/ 42435 w 45164"/>
                      <a:gd name="csY3" fmla="*/ 0 h 64172"/>
                      <a:gd name="csX4" fmla="*/ 45165 w 45164"/>
                      <a:gd name="csY4" fmla="*/ 8149 h 64172"/>
                      <a:gd name="csX5" fmla="*/ 28971 w 45164"/>
                      <a:gd name="csY5" fmla="*/ 13589 h 64172"/>
                      <a:gd name="csX6" fmla="*/ 44831 w 45164"/>
                      <a:gd name="csY6" fmla="*/ 60776 h 64172"/>
                      <a:gd name="csX7" fmla="*/ 34723 w 45164"/>
                      <a:gd name="csY7" fmla="*/ 64173 h 64172"/>
                      <a:gd name="csX8" fmla="*/ 18862 w 45164"/>
                      <a:gd name="csY8" fmla="*/ 16986 h 64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164" h="64172">
                        <a:moveTo>
                          <a:pt x="18862" y="16986"/>
                        </a:moveTo>
                        <a:lnTo>
                          <a:pt x="2730" y="22405"/>
                        </a:lnTo>
                        <a:lnTo>
                          <a:pt x="0" y="14256"/>
                        </a:lnTo>
                        <a:lnTo>
                          <a:pt x="42435" y="0"/>
                        </a:lnTo>
                        <a:lnTo>
                          <a:pt x="45165" y="8149"/>
                        </a:lnTo>
                        <a:lnTo>
                          <a:pt x="28971" y="13589"/>
                        </a:lnTo>
                        <a:lnTo>
                          <a:pt x="44831" y="60776"/>
                        </a:lnTo>
                        <a:lnTo>
                          <a:pt x="34723" y="64173"/>
                        </a:lnTo>
                        <a:lnTo>
                          <a:pt x="18862" y="1698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1" name="Freeform: Shape 120">
                    <a:extLst>
                      <a:ext uri="{FF2B5EF4-FFF2-40B4-BE49-F238E27FC236}">
                        <a16:creationId xmlns:a16="http://schemas.microsoft.com/office/drawing/2014/main" id="{088194E0-21A2-B11A-F125-05C7E0C100F0}"/>
                      </a:ext>
                    </a:extLst>
                  </p:cNvPr>
                  <p:cNvSpPr/>
                  <p:nvPr/>
                </p:nvSpPr>
                <p:spPr>
                  <a:xfrm>
                    <a:off x="2846228" y="4930776"/>
                    <a:ext cx="50973" cy="62269"/>
                  </a:xfrm>
                  <a:custGeom>
                    <a:avLst/>
                    <a:gdLst>
                      <a:gd name="csX0" fmla="*/ 18883 w 50973"/>
                      <a:gd name="csY0" fmla="*/ 61047 h 62269"/>
                      <a:gd name="csX1" fmla="*/ 9692 w 50973"/>
                      <a:gd name="csY1" fmla="*/ 54523 h 62269"/>
                      <a:gd name="csX2" fmla="*/ 4898 w 50973"/>
                      <a:gd name="csY2" fmla="*/ 41976 h 62269"/>
                      <a:gd name="csX3" fmla="*/ 0 w 50973"/>
                      <a:gd name="csY3" fmla="*/ 6294 h 62269"/>
                      <a:gd name="csX4" fmla="*/ 10567 w 50973"/>
                      <a:gd name="csY4" fmla="*/ 4835 h 62269"/>
                      <a:gd name="csX5" fmla="*/ 15465 w 50973"/>
                      <a:gd name="csY5" fmla="*/ 40600 h 62269"/>
                      <a:gd name="csX6" fmla="*/ 20113 w 50973"/>
                      <a:gd name="csY6" fmla="*/ 50229 h 62269"/>
                      <a:gd name="csX7" fmla="*/ 29617 w 50973"/>
                      <a:gd name="csY7" fmla="*/ 52293 h 62269"/>
                      <a:gd name="csX8" fmla="*/ 38162 w 50973"/>
                      <a:gd name="csY8" fmla="*/ 47749 h 62269"/>
                      <a:gd name="csX9" fmla="*/ 40079 w 50973"/>
                      <a:gd name="csY9" fmla="*/ 37224 h 62269"/>
                      <a:gd name="csX10" fmla="*/ 35182 w 50973"/>
                      <a:gd name="csY10" fmla="*/ 1459 h 62269"/>
                      <a:gd name="csX11" fmla="*/ 45748 w 50973"/>
                      <a:gd name="csY11" fmla="*/ 0 h 62269"/>
                      <a:gd name="csX12" fmla="*/ 50646 w 50973"/>
                      <a:gd name="csY12" fmla="*/ 35682 h 62269"/>
                      <a:gd name="csX13" fmla="*/ 49292 w 50973"/>
                      <a:gd name="csY13" fmla="*/ 49083 h 62269"/>
                      <a:gd name="csX14" fmla="*/ 41955 w 50973"/>
                      <a:gd name="csY14" fmla="*/ 57879 h 62269"/>
                      <a:gd name="csX15" fmla="*/ 30700 w 50973"/>
                      <a:gd name="csY15" fmla="*/ 61984 h 62269"/>
                      <a:gd name="csX16" fmla="*/ 18883 w 50973"/>
                      <a:gd name="csY16" fmla="*/ 61047 h 622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0973" h="62269">
                        <a:moveTo>
                          <a:pt x="18883" y="61047"/>
                        </a:moveTo>
                        <a:cubicBezTo>
                          <a:pt x="15236" y="59838"/>
                          <a:pt x="12172" y="57670"/>
                          <a:pt x="9692" y="54523"/>
                        </a:cubicBezTo>
                        <a:cubicBezTo>
                          <a:pt x="7211" y="51376"/>
                          <a:pt x="5607" y="47207"/>
                          <a:pt x="4898" y="41976"/>
                        </a:cubicBezTo>
                        <a:lnTo>
                          <a:pt x="0" y="6294"/>
                        </a:lnTo>
                        <a:lnTo>
                          <a:pt x="10567" y="4835"/>
                        </a:lnTo>
                        <a:lnTo>
                          <a:pt x="15465" y="40600"/>
                        </a:lnTo>
                        <a:cubicBezTo>
                          <a:pt x="16090" y="45123"/>
                          <a:pt x="17632" y="48333"/>
                          <a:pt x="20113" y="50229"/>
                        </a:cubicBezTo>
                        <a:cubicBezTo>
                          <a:pt x="22593" y="52126"/>
                          <a:pt x="25761" y="52814"/>
                          <a:pt x="29617" y="52293"/>
                        </a:cubicBezTo>
                        <a:cubicBezTo>
                          <a:pt x="33410" y="51772"/>
                          <a:pt x="36265" y="50250"/>
                          <a:pt x="38162" y="47749"/>
                        </a:cubicBezTo>
                        <a:cubicBezTo>
                          <a:pt x="40059" y="45248"/>
                          <a:pt x="40705" y="41726"/>
                          <a:pt x="40079" y="37224"/>
                        </a:cubicBezTo>
                        <a:lnTo>
                          <a:pt x="35182" y="1459"/>
                        </a:lnTo>
                        <a:lnTo>
                          <a:pt x="45748" y="0"/>
                        </a:lnTo>
                        <a:lnTo>
                          <a:pt x="50646" y="35682"/>
                        </a:lnTo>
                        <a:cubicBezTo>
                          <a:pt x="51355" y="40913"/>
                          <a:pt x="50917" y="45373"/>
                          <a:pt x="49292" y="49083"/>
                        </a:cubicBezTo>
                        <a:cubicBezTo>
                          <a:pt x="47666" y="52793"/>
                          <a:pt x="45227" y="55711"/>
                          <a:pt x="41955" y="57879"/>
                        </a:cubicBezTo>
                        <a:cubicBezTo>
                          <a:pt x="38683" y="60046"/>
                          <a:pt x="34931" y="61401"/>
                          <a:pt x="30700" y="61984"/>
                        </a:cubicBezTo>
                        <a:cubicBezTo>
                          <a:pt x="26470" y="62568"/>
                          <a:pt x="22510" y="62255"/>
                          <a:pt x="18883" y="61047"/>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2" name="Freeform: Shape 121">
                    <a:extLst>
                      <a:ext uri="{FF2B5EF4-FFF2-40B4-BE49-F238E27FC236}">
                        <a16:creationId xmlns:a16="http://schemas.microsoft.com/office/drawing/2014/main" id="{F0BFFF7A-DD6B-3D13-7E95-14EA9FC1F38E}"/>
                      </a:ext>
                    </a:extLst>
                  </p:cNvPr>
                  <p:cNvSpPr/>
                  <p:nvPr/>
                </p:nvSpPr>
                <p:spPr>
                  <a:xfrm>
                    <a:off x="2911630" y="4930109"/>
                    <a:ext cx="44129" cy="60525"/>
                  </a:xfrm>
                  <a:custGeom>
                    <a:avLst/>
                    <a:gdLst>
                      <a:gd name="csX0" fmla="*/ 3085 w 44129"/>
                      <a:gd name="csY0" fmla="*/ 21 h 60525"/>
                      <a:gd name="csX1" fmla="*/ 24490 w 44129"/>
                      <a:gd name="csY1" fmla="*/ 1146 h 60525"/>
                      <a:gd name="csX2" fmla="*/ 35890 w 44129"/>
                      <a:gd name="csY2" fmla="*/ 4127 h 60525"/>
                      <a:gd name="csX3" fmla="*/ 42330 w 44129"/>
                      <a:gd name="csY3" fmla="*/ 10900 h 60525"/>
                      <a:gd name="csX4" fmla="*/ 44102 w 44129"/>
                      <a:gd name="csY4" fmla="*/ 19967 h 60525"/>
                      <a:gd name="csX5" fmla="*/ 40788 w 44129"/>
                      <a:gd name="csY5" fmla="*/ 29554 h 60525"/>
                      <a:gd name="csX6" fmla="*/ 31743 w 44129"/>
                      <a:gd name="csY6" fmla="*/ 35494 h 60525"/>
                      <a:gd name="csX7" fmla="*/ 42518 w 44129"/>
                      <a:gd name="csY7" fmla="*/ 60525 h 60525"/>
                      <a:gd name="csX8" fmla="*/ 30284 w 44129"/>
                      <a:gd name="csY8" fmla="*/ 59879 h 60525"/>
                      <a:gd name="csX9" fmla="*/ 20675 w 44129"/>
                      <a:gd name="csY9" fmla="*/ 36328 h 60525"/>
                      <a:gd name="csX10" fmla="*/ 11859 w 44129"/>
                      <a:gd name="csY10" fmla="*/ 35848 h 60525"/>
                      <a:gd name="csX11" fmla="*/ 10650 w 44129"/>
                      <a:gd name="csY11" fmla="*/ 58837 h 60525"/>
                      <a:gd name="csX12" fmla="*/ 0 w 44129"/>
                      <a:gd name="csY12" fmla="*/ 58275 h 60525"/>
                      <a:gd name="csX13" fmla="*/ 3085 w 44129"/>
                      <a:gd name="csY13" fmla="*/ 0 h 60525"/>
                      <a:gd name="csX14" fmla="*/ 22343 w 44129"/>
                      <a:gd name="csY14" fmla="*/ 28595 h 60525"/>
                      <a:gd name="csX15" fmla="*/ 30304 w 44129"/>
                      <a:gd name="csY15" fmla="*/ 26428 h 60525"/>
                      <a:gd name="csX16" fmla="*/ 33160 w 44129"/>
                      <a:gd name="csY16" fmla="*/ 19737 h 60525"/>
                      <a:gd name="csX17" fmla="*/ 31055 w 44129"/>
                      <a:gd name="csY17" fmla="*/ 12943 h 60525"/>
                      <a:gd name="csX18" fmla="*/ 23239 w 44129"/>
                      <a:gd name="csY18" fmla="*/ 10025 h 60525"/>
                      <a:gd name="csX19" fmla="*/ 13256 w 44129"/>
                      <a:gd name="csY19" fmla="*/ 9504 h 60525"/>
                      <a:gd name="csX20" fmla="*/ 12276 w 44129"/>
                      <a:gd name="csY20" fmla="*/ 28074 h 60525"/>
                      <a:gd name="csX21" fmla="*/ 22343 w 44129"/>
                      <a:gd name="csY21" fmla="*/ 28616 h 605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44129" h="60525">
                        <a:moveTo>
                          <a:pt x="3085" y="21"/>
                        </a:moveTo>
                        <a:lnTo>
                          <a:pt x="24490" y="1146"/>
                        </a:lnTo>
                        <a:cubicBezTo>
                          <a:pt x="29158" y="1396"/>
                          <a:pt x="32951" y="2397"/>
                          <a:pt x="35890" y="4127"/>
                        </a:cubicBezTo>
                        <a:cubicBezTo>
                          <a:pt x="38829" y="5877"/>
                          <a:pt x="40976" y="8128"/>
                          <a:pt x="42330" y="10900"/>
                        </a:cubicBezTo>
                        <a:cubicBezTo>
                          <a:pt x="43685" y="13672"/>
                          <a:pt x="44269" y="16695"/>
                          <a:pt x="44102" y="19967"/>
                        </a:cubicBezTo>
                        <a:cubicBezTo>
                          <a:pt x="43914" y="23510"/>
                          <a:pt x="42810" y="26720"/>
                          <a:pt x="40788" y="29554"/>
                        </a:cubicBezTo>
                        <a:cubicBezTo>
                          <a:pt x="38766" y="32389"/>
                          <a:pt x="35765" y="34389"/>
                          <a:pt x="31743" y="35494"/>
                        </a:cubicBezTo>
                        <a:lnTo>
                          <a:pt x="42518" y="60525"/>
                        </a:lnTo>
                        <a:lnTo>
                          <a:pt x="30284" y="59879"/>
                        </a:lnTo>
                        <a:lnTo>
                          <a:pt x="20675" y="36328"/>
                        </a:lnTo>
                        <a:lnTo>
                          <a:pt x="11859" y="35848"/>
                        </a:lnTo>
                        <a:lnTo>
                          <a:pt x="10650" y="58837"/>
                        </a:lnTo>
                        <a:lnTo>
                          <a:pt x="0" y="58275"/>
                        </a:lnTo>
                        <a:lnTo>
                          <a:pt x="3085" y="0"/>
                        </a:lnTo>
                        <a:close/>
                        <a:moveTo>
                          <a:pt x="22343" y="28595"/>
                        </a:moveTo>
                        <a:cubicBezTo>
                          <a:pt x="25886" y="28783"/>
                          <a:pt x="28554" y="28053"/>
                          <a:pt x="30304" y="26428"/>
                        </a:cubicBezTo>
                        <a:cubicBezTo>
                          <a:pt x="32055" y="24802"/>
                          <a:pt x="33014" y="22572"/>
                          <a:pt x="33160" y="19737"/>
                        </a:cubicBezTo>
                        <a:cubicBezTo>
                          <a:pt x="33306" y="16965"/>
                          <a:pt x="32597" y="14694"/>
                          <a:pt x="31055" y="12943"/>
                        </a:cubicBezTo>
                        <a:cubicBezTo>
                          <a:pt x="29512" y="11192"/>
                          <a:pt x="26907" y="10213"/>
                          <a:pt x="23239" y="10025"/>
                        </a:cubicBezTo>
                        <a:lnTo>
                          <a:pt x="13256" y="9504"/>
                        </a:lnTo>
                        <a:lnTo>
                          <a:pt x="12276" y="28074"/>
                        </a:lnTo>
                        <a:lnTo>
                          <a:pt x="22343" y="2861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3" name="Freeform: Shape 122">
                    <a:extLst>
                      <a:ext uri="{FF2B5EF4-FFF2-40B4-BE49-F238E27FC236}">
                        <a16:creationId xmlns:a16="http://schemas.microsoft.com/office/drawing/2014/main" id="{4F2ED1FC-C71D-68E1-5235-808BACA21D38}"/>
                      </a:ext>
                    </a:extLst>
                  </p:cNvPr>
                  <p:cNvSpPr/>
                  <p:nvPr/>
                </p:nvSpPr>
                <p:spPr>
                  <a:xfrm>
                    <a:off x="2960505" y="4939779"/>
                    <a:ext cx="53043" cy="64756"/>
                  </a:xfrm>
                  <a:custGeom>
                    <a:avLst/>
                    <a:gdLst>
                      <a:gd name="csX0" fmla="*/ 34994 w 53043"/>
                      <a:gd name="csY0" fmla="*/ 0 h 64756"/>
                      <a:gd name="csX1" fmla="*/ 46645 w 53043"/>
                      <a:gd name="csY1" fmla="*/ 2939 h 64756"/>
                      <a:gd name="csX2" fmla="*/ 53043 w 53043"/>
                      <a:gd name="csY2" fmla="*/ 64756 h 64756"/>
                      <a:gd name="csX3" fmla="*/ 42059 w 53043"/>
                      <a:gd name="csY3" fmla="*/ 61984 h 64756"/>
                      <a:gd name="csX4" fmla="*/ 40830 w 53043"/>
                      <a:gd name="csY4" fmla="*/ 47749 h 64756"/>
                      <a:gd name="csX5" fmla="*/ 18758 w 53043"/>
                      <a:gd name="csY5" fmla="*/ 42184 h 64756"/>
                      <a:gd name="csX6" fmla="*/ 10838 w 53043"/>
                      <a:gd name="csY6" fmla="*/ 54127 h 64756"/>
                      <a:gd name="csX7" fmla="*/ 0 w 53043"/>
                      <a:gd name="csY7" fmla="*/ 51397 h 64756"/>
                      <a:gd name="csX8" fmla="*/ 34994 w 53043"/>
                      <a:gd name="csY8" fmla="*/ 42 h 64756"/>
                      <a:gd name="csX9" fmla="*/ 40038 w 53043"/>
                      <a:gd name="csY9" fmla="*/ 38933 h 64756"/>
                      <a:gd name="csX10" fmla="*/ 37724 w 53043"/>
                      <a:gd name="csY10" fmla="*/ 13318 h 64756"/>
                      <a:gd name="csX11" fmla="*/ 23614 w 53043"/>
                      <a:gd name="csY11" fmla="*/ 34785 h 64756"/>
                      <a:gd name="csX12" fmla="*/ 40017 w 53043"/>
                      <a:gd name="csY12" fmla="*/ 38933 h 6475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53043" h="64756">
                        <a:moveTo>
                          <a:pt x="34994" y="0"/>
                        </a:moveTo>
                        <a:lnTo>
                          <a:pt x="46645" y="2939"/>
                        </a:lnTo>
                        <a:lnTo>
                          <a:pt x="53043" y="64756"/>
                        </a:lnTo>
                        <a:lnTo>
                          <a:pt x="42059" y="61984"/>
                        </a:lnTo>
                        <a:lnTo>
                          <a:pt x="40830" y="47749"/>
                        </a:lnTo>
                        <a:lnTo>
                          <a:pt x="18758" y="42184"/>
                        </a:lnTo>
                        <a:lnTo>
                          <a:pt x="10838" y="54127"/>
                        </a:lnTo>
                        <a:lnTo>
                          <a:pt x="0" y="51397"/>
                        </a:lnTo>
                        <a:lnTo>
                          <a:pt x="34994" y="42"/>
                        </a:lnTo>
                        <a:close/>
                        <a:moveTo>
                          <a:pt x="40038" y="38933"/>
                        </a:moveTo>
                        <a:lnTo>
                          <a:pt x="37724" y="13318"/>
                        </a:lnTo>
                        <a:lnTo>
                          <a:pt x="23614" y="34785"/>
                        </a:lnTo>
                        <a:lnTo>
                          <a:pt x="40017" y="38933"/>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4" name="Freeform: Shape 123">
                    <a:extLst>
                      <a:ext uri="{FF2B5EF4-FFF2-40B4-BE49-F238E27FC236}">
                        <a16:creationId xmlns:a16="http://schemas.microsoft.com/office/drawing/2014/main" id="{F61C2727-29FA-FA7F-3866-EDC885FF7E5F}"/>
                      </a:ext>
                    </a:extLst>
                  </p:cNvPr>
                  <p:cNvSpPr/>
                  <p:nvPr/>
                </p:nvSpPr>
                <p:spPr>
                  <a:xfrm>
                    <a:off x="3021031" y="4955203"/>
                    <a:ext cx="36661" cy="68299"/>
                  </a:xfrm>
                  <a:custGeom>
                    <a:avLst/>
                    <a:gdLst>
                      <a:gd name="csX0" fmla="*/ 24490 w 36661"/>
                      <a:gd name="csY0" fmla="*/ 0 h 68299"/>
                      <a:gd name="csX1" fmla="*/ 34181 w 36661"/>
                      <a:gd name="csY1" fmla="*/ 4481 h 68299"/>
                      <a:gd name="csX2" fmla="*/ 13193 w 36661"/>
                      <a:gd name="csY2" fmla="*/ 49896 h 68299"/>
                      <a:gd name="csX3" fmla="*/ 36661 w 36661"/>
                      <a:gd name="csY3" fmla="*/ 60734 h 68299"/>
                      <a:gd name="csX4" fmla="*/ 33160 w 36661"/>
                      <a:gd name="csY4" fmla="*/ 68300 h 68299"/>
                      <a:gd name="csX5" fmla="*/ 0 w 36661"/>
                      <a:gd name="csY5" fmla="*/ 52981 h 68299"/>
                      <a:gd name="csX6" fmla="*/ 24490 w 36661"/>
                      <a:gd name="csY6" fmla="*/ 0 h 6829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6661" h="68299">
                        <a:moveTo>
                          <a:pt x="24490" y="0"/>
                        </a:moveTo>
                        <a:lnTo>
                          <a:pt x="34181" y="4481"/>
                        </a:lnTo>
                        <a:lnTo>
                          <a:pt x="13193" y="49896"/>
                        </a:lnTo>
                        <a:lnTo>
                          <a:pt x="36661" y="60734"/>
                        </a:lnTo>
                        <a:lnTo>
                          <a:pt x="33160" y="68300"/>
                        </a:lnTo>
                        <a:lnTo>
                          <a:pt x="0" y="52981"/>
                        </a:lnTo>
                        <a:lnTo>
                          <a:pt x="24490"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5" name="Freeform: Shape 124">
                    <a:extLst>
                      <a:ext uri="{FF2B5EF4-FFF2-40B4-BE49-F238E27FC236}">
                        <a16:creationId xmlns:a16="http://schemas.microsoft.com/office/drawing/2014/main" id="{3F674776-EFC9-33F1-5138-95A1024C561C}"/>
                      </a:ext>
                    </a:extLst>
                  </p:cNvPr>
                  <p:cNvSpPr/>
                  <p:nvPr/>
                </p:nvSpPr>
                <p:spPr>
                  <a:xfrm>
                    <a:off x="3091436" y="5005154"/>
                    <a:ext cx="60496" cy="60762"/>
                  </a:xfrm>
                  <a:custGeom>
                    <a:avLst/>
                    <a:gdLst>
                      <a:gd name="csX0" fmla="*/ 1520 w 60496"/>
                      <a:gd name="csY0" fmla="*/ 40504 h 60762"/>
                      <a:gd name="csX1" fmla="*/ 624 w 60496"/>
                      <a:gd name="csY1" fmla="*/ 25768 h 60762"/>
                      <a:gd name="csX2" fmla="*/ 8002 w 60496"/>
                      <a:gd name="csY2" fmla="*/ 11408 h 60762"/>
                      <a:gd name="csX3" fmla="*/ 21029 w 60496"/>
                      <a:gd name="csY3" fmla="*/ 1862 h 60762"/>
                      <a:gd name="csX4" fmla="*/ 35722 w 60496"/>
                      <a:gd name="csY4" fmla="*/ 424 h 60762"/>
                      <a:gd name="csX5" fmla="*/ 49853 w 60496"/>
                      <a:gd name="csY5" fmla="*/ 7427 h 60762"/>
                      <a:gd name="csX6" fmla="*/ 58961 w 60496"/>
                      <a:gd name="csY6" fmla="*/ 20245 h 60762"/>
                      <a:gd name="csX7" fmla="*/ 59858 w 60496"/>
                      <a:gd name="csY7" fmla="*/ 34980 h 60762"/>
                      <a:gd name="csX8" fmla="*/ 52459 w 60496"/>
                      <a:gd name="csY8" fmla="*/ 49320 h 60762"/>
                      <a:gd name="csX9" fmla="*/ 39474 w 60496"/>
                      <a:gd name="csY9" fmla="*/ 58886 h 60762"/>
                      <a:gd name="csX10" fmla="*/ 24780 w 60496"/>
                      <a:gd name="csY10" fmla="*/ 60324 h 60762"/>
                      <a:gd name="csX11" fmla="*/ 10691 w 60496"/>
                      <a:gd name="csY11" fmla="*/ 53342 h 60762"/>
                      <a:gd name="csX12" fmla="*/ 1541 w 60496"/>
                      <a:gd name="csY12" fmla="*/ 40504 h 60762"/>
                      <a:gd name="csX13" fmla="*/ 30574 w 60496"/>
                      <a:gd name="csY13" fmla="*/ 50487 h 60762"/>
                      <a:gd name="csX14" fmla="*/ 44143 w 60496"/>
                      <a:gd name="csY14" fmla="*/ 42233 h 60762"/>
                      <a:gd name="csX15" fmla="*/ 50166 w 60496"/>
                      <a:gd name="csY15" fmla="*/ 27540 h 60762"/>
                      <a:gd name="csX16" fmla="*/ 43622 w 60496"/>
                      <a:gd name="csY16" fmla="*/ 14722 h 60762"/>
                      <a:gd name="csX17" fmla="*/ 29907 w 60496"/>
                      <a:gd name="csY17" fmla="*/ 10262 h 60762"/>
                      <a:gd name="csX18" fmla="*/ 16318 w 60496"/>
                      <a:gd name="csY18" fmla="*/ 18494 h 60762"/>
                      <a:gd name="csX19" fmla="*/ 10337 w 60496"/>
                      <a:gd name="csY19" fmla="*/ 33209 h 60762"/>
                      <a:gd name="csX20" fmla="*/ 16923 w 60496"/>
                      <a:gd name="csY20" fmla="*/ 46048 h 60762"/>
                      <a:gd name="csX21" fmla="*/ 30616 w 60496"/>
                      <a:gd name="csY21" fmla="*/ 50487 h 607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0496" h="60762">
                        <a:moveTo>
                          <a:pt x="1520" y="40504"/>
                        </a:moveTo>
                        <a:cubicBezTo>
                          <a:pt x="-147" y="35731"/>
                          <a:pt x="-439" y="30812"/>
                          <a:pt x="624" y="25768"/>
                        </a:cubicBezTo>
                        <a:cubicBezTo>
                          <a:pt x="1687" y="20724"/>
                          <a:pt x="4147" y="15931"/>
                          <a:pt x="8002" y="11408"/>
                        </a:cubicBezTo>
                        <a:cubicBezTo>
                          <a:pt x="11858" y="6885"/>
                          <a:pt x="16193" y="3696"/>
                          <a:pt x="21029" y="1862"/>
                        </a:cubicBezTo>
                        <a:cubicBezTo>
                          <a:pt x="25843" y="28"/>
                          <a:pt x="30741" y="-451"/>
                          <a:pt x="35722" y="424"/>
                        </a:cubicBezTo>
                        <a:cubicBezTo>
                          <a:pt x="40704" y="1300"/>
                          <a:pt x="45414" y="3655"/>
                          <a:pt x="49853" y="7427"/>
                        </a:cubicBezTo>
                        <a:cubicBezTo>
                          <a:pt x="54251" y="11179"/>
                          <a:pt x="57294" y="15451"/>
                          <a:pt x="58961" y="20245"/>
                        </a:cubicBezTo>
                        <a:cubicBezTo>
                          <a:pt x="60650" y="25039"/>
                          <a:pt x="60941" y="29957"/>
                          <a:pt x="59858" y="34980"/>
                        </a:cubicBezTo>
                        <a:cubicBezTo>
                          <a:pt x="58774" y="40003"/>
                          <a:pt x="56314" y="44797"/>
                          <a:pt x="52459" y="49320"/>
                        </a:cubicBezTo>
                        <a:cubicBezTo>
                          <a:pt x="48603" y="53843"/>
                          <a:pt x="44268" y="57031"/>
                          <a:pt x="39474" y="58886"/>
                        </a:cubicBezTo>
                        <a:cubicBezTo>
                          <a:pt x="34680" y="60741"/>
                          <a:pt x="29782" y="61221"/>
                          <a:pt x="24780" y="60324"/>
                        </a:cubicBezTo>
                        <a:cubicBezTo>
                          <a:pt x="19778" y="59428"/>
                          <a:pt x="15089" y="57094"/>
                          <a:pt x="10691" y="53342"/>
                        </a:cubicBezTo>
                        <a:cubicBezTo>
                          <a:pt x="6252" y="49549"/>
                          <a:pt x="3209" y="45276"/>
                          <a:pt x="1541" y="40504"/>
                        </a:cubicBezTo>
                        <a:close/>
                        <a:moveTo>
                          <a:pt x="30574" y="50487"/>
                        </a:moveTo>
                        <a:cubicBezTo>
                          <a:pt x="35472" y="49841"/>
                          <a:pt x="39995" y="47090"/>
                          <a:pt x="44143" y="42233"/>
                        </a:cubicBezTo>
                        <a:cubicBezTo>
                          <a:pt x="48290" y="37377"/>
                          <a:pt x="50291" y="32479"/>
                          <a:pt x="50166" y="27540"/>
                        </a:cubicBezTo>
                        <a:cubicBezTo>
                          <a:pt x="50041" y="22600"/>
                          <a:pt x="47853" y="18328"/>
                          <a:pt x="43622" y="14722"/>
                        </a:cubicBezTo>
                        <a:cubicBezTo>
                          <a:pt x="39391" y="11116"/>
                          <a:pt x="34826" y="9616"/>
                          <a:pt x="29907" y="10262"/>
                        </a:cubicBezTo>
                        <a:cubicBezTo>
                          <a:pt x="24989" y="10887"/>
                          <a:pt x="20466" y="13638"/>
                          <a:pt x="16318" y="18494"/>
                        </a:cubicBezTo>
                        <a:cubicBezTo>
                          <a:pt x="12171" y="23351"/>
                          <a:pt x="10170" y="28269"/>
                          <a:pt x="10337" y="33209"/>
                        </a:cubicBezTo>
                        <a:cubicBezTo>
                          <a:pt x="10503" y="38169"/>
                          <a:pt x="12692" y="42442"/>
                          <a:pt x="16923" y="46048"/>
                        </a:cubicBezTo>
                        <a:cubicBezTo>
                          <a:pt x="21154" y="49653"/>
                          <a:pt x="25718" y="51133"/>
                          <a:pt x="30616" y="50487"/>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6" name="Freeform: Shape 125">
                    <a:extLst>
                      <a:ext uri="{FF2B5EF4-FFF2-40B4-BE49-F238E27FC236}">
                        <a16:creationId xmlns:a16="http://schemas.microsoft.com/office/drawing/2014/main" id="{7AC96A9A-22BF-2009-CE35-AFFD8B41886C}"/>
                      </a:ext>
                    </a:extLst>
                  </p:cNvPr>
                  <p:cNvSpPr/>
                  <p:nvPr/>
                </p:nvSpPr>
                <p:spPr>
                  <a:xfrm>
                    <a:off x="3131119" y="5048742"/>
                    <a:ext cx="64785" cy="69425"/>
                  </a:xfrm>
                  <a:custGeom>
                    <a:avLst/>
                    <a:gdLst>
                      <a:gd name="csX0" fmla="*/ 46165 w 64785"/>
                      <a:gd name="csY0" fmla="*/ 21 h 69425"/>
                      <a:gd name="csX1" fmla="*/ 59296 w 64785"/>
                      <a:gd name="csY1" fmla="*/ 16945 h 69425"/>
                      <a:gd name="csX2" fmla="*/ 64486 w 64785"/>
                      <a:gd name="csY2" fmla="*/ 27532 h 69425"/>
                      <a:gd name="csX3" fmla="*/ 63569 w 64785"/>
                      <a:gd name="csY3" fmla="*/ 36828 h 69425"/>
                      <a:gd name="csX4" fmla="*/ 57858 w 64785"/>
                      <a:gd name="csY4" fmla="*/ 44102 h 69425"/>
                      <a:gd name="csX5" fmla="*/ 48437 w 64785"/>
                      <a:gd name="csY5" fmla="*/ 47874 h 69425"/>
                      <a:gd name="csX6" fmla="*/ 38016 w 64785"/>
                      <a:gd name="csY6" fmla="*/ 44915 h 69425"/>
                      <a:gd name="csX7" fmla="*/ 26115 w 64785"/>
                      <a:gd name="csY7" fmla="*/ 69425 h 69425"/>
                      <a:gd name="csX8" fmla="*/ 18612 w 64785"/>
                      <a:gd name="csY8" fmla="*/ 59733 h 69425"/>
                      <a:gd name="csX9" fmla="*/ 30159 w 64785"/>
                      <a:gd name="csY9" fmla="*/ 37078 h 69425"/>
                      <a:gd name="csX10" fmla="*/ 24740 w 64785"/>
                      <a:gd name="csY10" fmla="*/ 30096 h 69425"/>
                      <a:gd name="csX11" fmla="*/ 6544 w 64785"/>
                      <a:gd name="csY11" fmla="*/ 44185 h 69425"/>
                      <a:gd name="csX12" fmla="*/ 0 w 64785"/>
                      <a:gd name="csY12" fmla="*/ 35744 h 69425"/>
                      <a:gd name="csX13" fmla="*/ 46124 w 64785"/>
                      <a:gd name="csY13" fmla="*/ 0 h 69425"/>
                      <a:gd name="csX14" fmla="*/ 37141 w 64785"/>
                      <a:gd name="csY14" fmla="*/ 33285 h 69425"/>
                      <a:gd name="csX15" fmla="*/ 43977 w 64785"/>
                      <a:gd name="csY15" fmla="*/ 37891 h 69425"/>
                      <a:gd name="csX16" fmla="*/ 50917 w 64785"/>
                      <a:gd name="csY16" fmla="*/ 35682 h 69425"/>
                      <a:gd name="csX17" fmla="*/ 54690 w 64785"/>
                      <a:gd name="csY17" fmla="*/ 29658 h 69425"/>
                      <a:gd name="csX18" fmla="*/ 51793 w 64785"/>
                      <a:gd name="csY18" fmla="*/ 21843 h 69425"/>
                      <a:gd name="csX19" fmla="*/ 45665 w 64785"/>
                      <a:gd name="csY19" fmla="*/ 13943 h 69425"/>
                      <a:gd name="csX20" fmla="*/ 30971 w 64785"/>
                      <a:gd name="csY20" fmla="*/ 25323 h 69425"/>
                      <a:gd name="csX21" fmla="*/ 37162 w 64785"/>
                      <a:gd name="csY21" fmla="*/ 33306 h 69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4785" h="69425">
                        <a:moveTo>
                          <a:pt x="46165" y="21"/>
                        </a:moveTo>
                        <a:lnTo>
                          <a:pt x="59296" y="16945"/>
                        </a:lnTo>
                        <a:cubicBezTo>
                          <a:pt x="62151" y="20634"/>
                          <a:pt x="63881" y="24156"/>
                          <a:pt x="64486" y="27532"/>
                        </a:cubicBezTo>
                        <a:cubicBezTo>
                          <a:pt x="65090" y="30888"/>
                          <a:pt x="64777" y="33993"/>
                          <a:pt x="63569" y="36828"/>
                        </a:cubicBezTo>
                        <a:cubicBezTo>
                          <a:pt x="62360" y="39663"/>
                          <a:pt x="60463" y="42080"/>
                          <a:pt x="57858" y="44102"/>
                        </a:cubicBezTo>
                        <a:cubicBezTo>
                          <a:pt x="55044" y="46290"/>
                          <a:pt x="51897" y="47541"/>
                          <a:pt x="48437" y="47874"/>
                        </a:cubicBezTo>
                        <a:cubicBezTo>
                          <a:pt x="44977" y="48208"/>
                          <a:pt x="41497" y="47228"/>
                          <a:pt x="38016" y="44915"/>
                        </a:cubicBezTo>
                        <a:lnTo>
                          <a:pt x="26115" y="69425"/>
                        </a:lnTo>
                        <a:lnTo>
                          <a:pt x="18612" y="59733"/>
                        </a:lnTo>
                        <a:lnTo>
                          <a:pt x="30159" y="37078"/>
                        </a:lnTo>
                        <a:lnTo>
                          <a:pt x="24740" y="30096"/>
                        </a:lnTo>
                        <a:lnTo>
                          <a:pt x="6544" y="44185"/>
                        </a:lnTo>
                        <a:lnTo>
                          <a:pt x="0" y="35744"/>
                        </a:lnTo>
                        <a:lnTo>
                          <a:pt x="46124" y="0"/>
                        </a:lnTo>
                        <a:close/>
                        <a:moveTo>
                          <a:pt x="37141" y="33285"/>
                        </a:moveTo>
                        <a:cubicBezTo>
                          <a:pt x="39329" y="36099"/>
                          <a:pt x="41601" y="37641"/>
                          <a:pt x="43977" y="37891"/>
                        </a:cubicBezTo>
                        <a:cubicBezTo>
                          <a:pt x="46353" y="38141"/>
                          <a:pt x="48666" y="37412"/>
                          <a:pt x="50917" y="35682"/>
                        </a:cubicBezTo>
                        <a:cubicBezTo>
                          <a:pt x="53106" y="33973"/>
                          <a:pt x="54377" y="31972"/>
                          <a:pt x="54690" y="29658"/>
                        </a:cubicBezTo>
                        <a:cubicBezTo>
                          <a:pt x="55002" y="27345"/>
                          <a:pt x="54044" y="24740"/>
                          <a:pt x="51793" y="21843"/>
                        </a:cubicBezTo>
                        <a:lnTo>
                          <a:pt x="45665" y="13943"/>
                        </a:lnTo>
                        <a:lnTo>
                          <a:pt x="30971" y="25323"/>
                        </a:lnTo>
                        <a:lnTo>
                          <a:pt x="37162" y="3330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7" name="Freeform: Shape 126">
                    <a:extLst>
                      <a:ext uri="{FF2B5EF4-FFF2-40B4-BE49-F238E27FC236}">
                        <a16:creationId xmlns:a16="http://schemas.microsoft.com/office/drawing/2014/main" id="{D1F5EC4F-29CA-3ABC-ACCC-A8167BB13D1E}"/>
                      </a:ext>
                    </a:extLst>
                  </p:cNvPr>
                  <p:cNvSpPr/>
                  <p:nvPr/>
                </p:nvSpPr>
                <p:spPr>
                  <a:xfrm>
                    <a:off x="3162382" y="5098492"/>
                    <a:ext cx="55815" cy="38537"/>
                  </a:xfrm>
                  <a:custGeom>
                    <a:avLst/>
                    <a:gdLst>
                      <a:gd name="csX0" fmla="*/ 50459 w 55815"/>
                      <a:gd name="csY0" fmla="*/ 0 h 38537"/>
                      <a:gd name="csX1" fmla="*/ 55815 w 55815"/>
                      <a:gd name="csY1" fmla="*/ 9233 h 38537"/>
                      <a:gd name="csX2" fmla="*/ 5356 w 55815"/>
                      <a:gd name="csY2" fmla="*/ 38537 h 38537"/>
                      <a:gd name="csX3" fmla="*/ 0 w 55815"/>
                      <a:gd name="csY3" fmla="*/ 29304 h 38537"/>
                      <a:gd name="csX4" fmla="*/ 50459 w 55815"/>
                      <a:gd name="csY4" fmla="*/ 0 h 38537"/>
                    </a:gdLst>
                    <a:ahLst/>
                    <a:cxnLst>
                      <a:cxn ang="0">
                        <a:pos x="csX0" y="csY0"/>
                      </a:cxn>
                      <a:cxn ang="0">
                        <a:pos x="csX1" y="csY1"/>
                      </a:cxn>
                      <a:cxn ang="0">
                        <a:pos x="csX2" y="csY2"/>
                      </a:cxn>
                      <a:cxn ang="0">
                        <a:pos x="csX3" y="csY3"/>
                      </a:cxn>
                      <a:cxn ang="0">
                        <a:pos x="csX4" y="csY4"/>
                      </a:cxn>
                    </a:cxnLst>
                    <a:rect l="l" t="t" r="r" b="b"/>
                    <a:pathLst>
                      <a:path w="55815" h="38537">
                        <a:moveTo>
                          <a:pt x="50459" y="0"/>
                        </a:moveTo>
                        <a:lnTo>
                          <a:pt x="55815" y="9233"/>
                        </a:lnTo>
                        <a:lnTo>
                          <a:pt x="5356" y="38537"/>
                        </a:lnTo>
                        <a:lnTo>
                          <a:pt x="0" y="29304"/>
                        </a:lnTo>
                        <a:lnTo>
                          <a:pt x="50459"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8" name="Freeform: Shape 127">
                    <a:extLst>
                      <a:ext uri="{FF2B5EF4-FFF2-40B4-BE49-F238E27FC236}">
                        <a16:creationId xmlns:a16="http://schemas.microsoft.com/office/drawing/2014/main" id="{6A2F9E56-0956-671F-A5C2-BF55CE0994EB}"/>
                      </a:ext>
                    </a:extLst>
                  </p:cNvPr>
                  <p:cNvSpPr/>
                  <p:nvPr/>
                </p:nvSpPr>
                <p:spPr>
                  <a:xfrm>
                    <a:off x="3180872" y="5132823"/>
                    <a:ext cx="61335" cy="65252"/>
                  </a:xfrm>
                  <a:custGeom>
                    <a:avLst/>
                    <a:gdLst>
                      <a:gd name="csX0" fmla="*/ 372 w 61335"/>
                      <a:gd name="csY0" fmla="*/ 24152 h 65252"/>
                      <a:gd name="csX1" fmla="*/ 6646 w 61335"/>
                      <a:gd name="csY1" fmla="*/ 11438 h 65252"/>
                      <a:gd name="csX2" fmla="*/ 19985 w 61335"/>
                      <a:gd name="csY2" fmla="*/ 2601 h 65252"/>
                      <a:gd name="csX3" fmla="*/ 36075 w 61335"/>
                      <a:gd name="csY3" fmla="*/ 163 h 65252"/>
                      <a:gd name="csX4" fmla="*/ 49747 w 61335"/>
                      <a:gd name="csY4" fmla="*/ 5665 h 65252"/>
                      <a:gd name="csX5" fmla="*/ 58980 w 61335"/>
                      <a:gd name="csY5" fmla="*/ 18754 h 65252"/>
                      <a:gd name="csX6" fmla="*/ 60543 w 61335"/>
                      <a:gd name="csY6" fmla="*/ 36386 h 65252"/>
                      <a:gd name="csX7" fmla="*/ 51039 w 61335"/>
                      <a:gd name="csY7" fmla="*/ 49454 h 65252"/>
                      <a:gd name="csX8" fmla="*/ 46725 w 61335"/>
                      <a:gd name="csY8" fmla="*/ 38345 h 65252"/>
                      <a:gd name="csX9" fmla="*/ 50914 w 61335"/>
                      <a:gd name="csY9" fmla="*/ 31530 h 65252"/>
                      <a:gd name="csX10" fmla="*/ 49789 w 61335"/>
                      <a:gd name="csY10" fmla="*/ 22318 h 65252"/>
                      <a:gd name="csX11" fmla="*/ 39743 w 61335"/>
                      <a:gd name="csY11" fmla="*/ 11730 h 65252"/>
                      <a:gd name="csX12" fmla="*/ 23840 w 61335"/>
                      <a:gd name="csY12" fmla="*/ 12814 h 65252"/>
                      <a:gd name="csX13" fmla="*/ 11606 w 61335"/>
                      <a:gd name="csY13" fmla="*/ 22630 h 65252"/>
                      <a:gd name="csX14" fmla="*/ 11314 w 61335"/>
                      <a:gd name="csY14" fmla="*/ 36470 h 65252"/>
                      <a:gd name="csX15" fmla="*/ 19651 w 61335"/>
                      <a:gd name="csY15" fmla="*/ 46057 h 65252"/>
                      <a:gd name="csX16" fmla="*/ 31948 w 61335"/>
                      <a:gd name="csY16" fmla="*/ 46515 h 65252"/>
                      <a:gd name="csX17" fmla="*/ 26612 w 61335"/>
                      <a:gd name="csY17" fmla="*/ 32760 h 65252"/>
                      <a:gd name="csX18" fmla="*/ 34074 w 61335"/>
                      <a:gd name="csY18" fmla="*/ 29863 h 65252"/>
                      <a:gd name="csX19" fmla="*/ 43307 w 61335"/>
                      <a:gd name="csY19" fmla="*/ 53643 h 65252"/>
                      <a:gd name="csX20" fmla="*/ 13399 w 61335"/>
                      <a:gd name="csY20" fmla="*/ 65252 h 65252"/>
                      <a:gd name="csX21" fmla="*/ 9835 w 61335"/>
                      <a:gd name="csY21" fmla="*/ 56082 h 65252"/>
                      <a:gd name="csX22" fmla="*/ 16671 w 61335"/>
                      <a:gd name="csY22" fmla="*/ 52518 h 65252"/>
                      <a:gd name="csX23" fmla="*/ 8125 w 61335"/>
                      <a:gd name="csY23" fmla="*/ 48245 h 65252"/>
                      <a:gd name="csX24" fmla="*/ 2102 w 61335"/>
                      <a:gd name="csY24" fmla="*/ 38950 h 65252"/>
                      <a:gd name="csX25" fmla="*/ 372 w 61335"/>
                      <a:gd name="csY25" fmla="*/ 24152 h 652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Lst>
                    <a:rect l="l" t="t" r="r" b="b"/>
                    <a:pathLst>
                      <a:path w="61335" h="65252">
                        <a:moveTo>
                          <a:pt x="372" y="24152"/>
                        </a:moveTo>
                        <a:cubicBezTo>
                          <a:pt x="1206" y="19421"/>
                          <a:pt x="3311" y="15169"/>
                          <a:pt x="6646" y="11438"/>
                        </a:cubicBezTo>
                        <a:cubicBezTo>
                          <a:pt x="9980" y="7687"/>
                          <a:pt x="14441" y="4748"/>
                          <a:pt x="19985" y="2601"/>
                        </a:cubicBezTo>
                        <a:cubicBezTo>
                          <a:pt x="25570" y="434"/>
                          <a:pt x="30948" y="-379"/>
                          <a:pt x="36075" y="163"/>
                        </a:cubicBezTo>
                        <a:cubicBezTo>
                          <a:pt x="41202" y="704"/>
                          <a:pt x="45766" y="2539"/>
                          <a:pt x="49747" y="5665"/>
                        </a:cubicBezTo>
                        <a:cubicBezTo>
                          <a:pt x="53728" y="8791"/>
                          <a:pt x="56813" y="13168"/>
                          <a:pt x="58980" y="18754"/>
                        </a:cubicBezTo>
                        <a:cubicBezTo>
                          <a:pt x="61460" y="25131"/>
                          <a:pt x="61982" y="31009"/>
                          <a:pt x="60543" y="36386"/>
                        </a:cubicBezTo>
                        <a:cubicBezTo>
                          <a:pt x="59126" y="41763"/>
                          <a:pt x="55958" y="46119"/>
                          <a:pt x="51039" y="49454"/>
                        </a:cubicBezTo>
                        <a:lnTo>
                          <a:pt x="46725" y="38345"/>
                        </a:lnTo>
                        <a:cubicBezTo>
                          <a:pt x="48934" y="36532"/>
                          <a:pt x="50331" y="34260"/>
                          <a:pt x="50914" y="31530"/>
                        </a:cubicBezTo>
                        <a:cubicBezTo>
                          <a:pt x="51498" y="28800"/>
                          <a:pt x="51123" y="25736"/>
                          <a:pt x="49789" y="22318"/>
                        </a:cubicBezTo>
                        <a:cubicBezTo>
                          <a:pt x="47684" y="16878"/>
                          <a:pt x="44328" y="13356"/>
                          <a:pt x="39743" y="11730"/>
                        </a:cubicBezTo>
                        <a:cubicBezTo>
                          <a:pt x="35158" y="10125"/>
                          <a:pt x="29843" y="10479"/>
                          <a:pt x="23840" y="12814"/>
                        </a:cubicBezTo>
                        <a:cubicBezTo>
                          <a:pt x="17838" y="15148"/>
                          <a:pt x="13753" y="18420"/>
                          <a:pt x="11606" y="22630"/>
                        </a:cubicBezTo>
                        <a:cubicBezTo>
                          <a:pt x="9459" y="26840"/>
                          <a:pt x="9355" y="31447"/>
                          <a:pt x="11314" y="36470"/>
                        </a:cubicBezTo>
                        <a:cubicBezTo>
                          <a:pt x="13232" y="41388"/>
                          <a:pt x="16004" y="44598"/>
                          <a:pt x="19651" y="46057"/>
                        </a:cubicBezTo>
                        <a:cubicBezTo>
                          <a:pt x="23299" y="47516"/>
                          <a:pt x="27384" y="47683"/>
                          <a:pt x="31948" y="46515"/>
                        </a:cubicBezTo>
                        <a:lnTo>
                          <a:pt x="26612" y="32760"/>
                        </a:lnTo>
                        <a:lnTo>
                          <a:pt x="34074" y="29863"/>
                        </a:lnTo>
                        <a:lnTo>
                          <a:pt x="43307" y="53643"/>
                        </a:lnTo>
                        <a:lnTo>
                          <a:pt x="13399" y="65252"/>
                        </a:lnTo>
                        <a:lnTo>
                          <a:pt x="9835" y="56082"/>
                        </a:lnTo>
                        <a:lnTo>
                          <a:pt x="16671" y="52518"/>
                        </a:lnTo>
                        <a:cubicBezTo>
                          <a:pt x="13399" y="51768"/>
                          <a:pt x="10543" y="50330"/>
                          <a:pt x="8125" y="48245"/>
                        </a:cubicBezTo>
                        <a:cubicBezTo>
                          <a:pt x="5708" y="46140"/>
                          <a:pt x="3686" y="43056"/>
                          <a:pt x="2102" y="38950"/>
                        </a:cubicBezTo>
                        <a:cubicBezTo>
                          <a:pt x="101" y="33823"/>
                          <a:pt x="-461" y="28883"/>
                          <a:pt x="372" y="24152"/>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29" name="Freeform: Shape 128">
                    <a:extLst>
                      <a:ext uri="{FF2B5EF4-FFF2-40B4-BE49-F238E27FC236}">
                        <a16:creationId xmlns:a16="http://schemas.microsoft.com/office/drawing/2014/main" id="{0C0A595B-4C3B-01A8-66FC-C6E529FBDAF5}"/>
                      </a:ext>
                    </a:extLst>
                  </p:cNvPr>
                  <p:cNvSpPr/>
                  <p:nvPr/>
                </p:nvSpPr>
                <p:spPr>
                  <a:xfrm>
                    <a:off x="3195938" y="5197117"/>
                    <a:ext cx="59275" cy="22884"/>
                  </a:xfrm>
                  <a:custGeom>
                    <a:avLst/>
                    <a:gdLst>
                      <a:gd name="csX0" fmla="*/ 57003 w 59275"/>
                      <a:gd name="csY0" fmla="*/ 0 h 22884"/>
                      <a:gd name="csX1" fmla="*/ 59275 w 59275"/>
                      <a:gd name="csY1" fmla="*/ 10421 h 22884"/>
                      <a:gd name="csX2" fmla="*/ 2272 w 59275"/>
                      <a:gd name="csY2" fmla="*/ 22885 h 22884"/>
                      <a:gd name="csX3" fmla="*/ 0 w 59275"/>
                      <a:gd name="csY3" fmla="*/ 12464 h 22884"/>
                      <a:gd name="csX4" fmla="*/ 57003 w 59275"/>
                      <a:gd name="csY4" fmla="*/ 0 h 22884"/>
                    </a:gdLst>
                    <a:ahLst/>
                    <a:cxnLst>
                      <a:cxn ang="0">
                        <a:pos x="csX0" y="csY0"/>
                      </a:cxn>
                      <a:cxn ang="0">
                        <a:pos x="csX1" y="csY1"/>
                      </a:cxn>
                      <a:cxn ang="0">
                        <a:pos x="csX2" y="csY2"/>
                      </a:cxn>
                      <a:cxn ang="0">
                        <a:pos x="csX3" y="csY3"/>
                      </a:cxn>
                      <a:cxn ang="0">
                        <a:pos x="csX4" y="csY4"/>
                      </a:cxn>
                    </a:cxnLst>
                    <a:rect l="l" t="t" r="r" b="b"/>
                    <a:pathLst>
                      <a:path w="59275" h="22884">
                        <a:moveTo>
                          <a:pt x="57003" y="0"/>
                        </a:moveTo>
                        <a:lnTo>
                          <a:pt x="59275" y="10421"/>
                        </a:lnTo>
                        <a:lnTo>
                          <a:pt x="2272" y="22885"/>
                        </a:lnTo>
                        <a:lnTo>
                          <a:pt x="0" y="12464"/>
                        </a:lnTo>
                        <a:lnTo>
                          <a:pt x="57003" y="0"/>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0" name="Freeform: Shape 129">
                    <a:extLst>
                      <a:ext uri="{FF2B5EF4-FFF2-40B4-BE49-F238E27FC236}">
                        <a16:creationId xmlns:a16="http://schemas.microsoft.com/office/drawing/2014/main" id="{B078D1E2-08E0-103F-2121-074147157051}"/>
                      </a:ext>
                    </a:extLst>
                  </p:cNvPr>
                  <p:cNvSpPr/>
                  <p:nvPr/>
                </p:nvSpPr>
                <p:spPr>
                  <a:xfrm>
                    <a:off x="3201378" y="5228359"/>
                    <a:ext cx="61525" cy="52626"/>
                  </a:xfrm>
                  <a:custGeom>
                    <a:avLst/>
                    <a:gdLst>
                      <a:gd name="csX0" fmla="*/ 58212 w 61525"/>
                      <a:gd name="csY0" fmla="*/ 0 h 52626"/>
                      <a:gd name="csX1" fmla="*/ 58942 w 61525"/>
                      <a:gd name="csY1" fmla="*/ 10650 h 52626"/>
                      <a:gd name="csX2" fmla="*/ 19800 w 61525"/>
                      <a:gd name="csY2" fmla="*/ 40809 h 52626"/>
                      <a:gd name="csX3" fmla="*/ 60796 w 61525"/>
                      <a:gd name="csY3" fmla="*/ 38016 h 52626"/>
                      <a:gd name="csX4" fmla="*/ 61526 w 61525"/>
                      <a:gd name="csY4" fmla="*/ 48666 h 52626"/>
                      <a:gd name="csX5" fmla="*/ 3314 w 61525"/>
                      <a:gd name="csY5" fmla="*/ 52626 h 52626"/>
                      <a:gd name="csX6" fmla="*/ 2584 w 61525"/>
                      <a:gd name="csY6" fmla="*/ 41976 h 52626"/>
                      <a:gd name="csX7" fmla="*/ 41643 w 61525"/>
                      <a:gd name="csY7" fmla="*/ 11838 h 52626"/>
                      <a:gd name="csX8" fmla="*/ 729 w 61525"/>
                      <a:gd name="csY8" fmla="*/ 14631 h 52626"/>
                      <a:gd name="csX9" fmla="*/ 0 w 61525"/>
                      <a:gd name="csY9" fmla="*/ 3981 h 52626"/>
                      <a:gd name="csX10" fmla="*/ 58212 w 61525"/>
                      <a:gd name="csY10" fmla="*/ 21 h 526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1525" h="52626">
                        <a:moveTo>
                          <a:pt x="58212" y="0"/>
                        </a:moveTo>
                        <a:lnTo>
                          <a:pt x="58942" y="10650"/>
                        </a:lnTo>
                        <a:lnTo>
                          <a:pt x="19800" y="40809"/>
                        </a:lnTo>
                        <a:lnTo>
                          <a:pt x="60796" y="38016"/>
                        </a:lnTo>
                        <a:lnTo>
                          <a:pt x="61526" y="48666"/>
                        </a:lnTo>
                        <a:lnTo>
                          <a:pt x="3314" y="52626"/>
                        </a:lnTo>
                        <a:lnTo>
                          <a:pt x="2584" y="41976"/>
                        </a:lnTo>
                        <a:lnTo>
                          <a:pt x="41643" y="11838"/>
                        </a:lnTo>
                        <a:lnTo>
                          <a:pt x="729" y="14631"/>
                        </a:lnTo>
                        <a:lnTo>
                          <a:pt x="0" y="3981"/>
                        </a:lnTo>
                        <a:lnTo>
                          <a:pt x="58212" y="21"/>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1" name="Freeform: Shape 130">
                    <a:extLst>
                      <a:ext uri="{FF2B5EF4-FFF2-40B4-BE49-F238E27FC236}">
                        <a16:creationId xmlns:a16="http://schemas.microsoft.com/office/drawing/2014/main" id="{24B81E44-4317-5B79-E4DB-A1CCB3470C78}"/>
                      </a:ext>
                    </a:extLst>
                  </p:cNvPr>
                  <p:cNvSpPr/>
                  <p:nvPr/>
                </p:nvSpPr>
                <p:spPr>
                  <a:xfrm>
                    <a:off x="3194617" y="5318326"/>
                    <a:ext cx="60674" cy="55918"/>
                  </a:xfrm>
                  <a:custGeom>
                    <a:avLst/>
                    <a:gdLst>
                      <a:gd name="csX0" fmla="*/ 7907 w 60674"/>
                      <a:gd name="csY0" fmla="*/ 8116 h 55918"/>
                      <a:gd name="csX1" fmla="*/ 20371 w 60674"/>
                      <a:gd name="csY1" fmla="*/ 904 h 55918"/>
                      <a:gd name="csX2" fmla="*/ 36440 w 60674"/>
                      <a:gd name="csY2" fmla="*/ 988 h 55918"/>
                      <a:gd name="csX3" fmla="*/ 51071 w 60674"/>
                      <a:gd name="csY3" fmla="*/ 7761 h 55918"/>
                      <a:gd name="csX4" fmla="*/ 59366 w 60674"/>
                      <a:gd name="csY4" fmla="*/ 19600 h 55918"/>
                      <a:gd name="csX5" fmla="*/ 59804 w 60674"/>
                      <a:gd name="csY5" fmla="*/ 35231 h 55918"/>
                      <a:gd name="csX6" fmla="*/ 50967 w 60674"/>
                      <a:gd name="csY6" fmla="*/ 50905 h 55918"/>
                      <a:gd name="csX7" fmla="*/ 34856 w 60674"/>
                      <a:gd name="csY7" fmla="*/ 55886 h 55918"/>
                      <a:gd name="csX8" fmla="*/ 37420 w 60674"/>
                      <a:gd name="csY8" fmla="*/ 44423 h 55918"/>
                      <a:gd name="csX9" fmla="*/ 45715 w 60674"/>
                      <a:gd name="csY9" fmla="*/ 41526 h 55918"/>
                      <a:gd name="csX10" fmla="*/ 50404 w 60674"/>
                      <a:gd name="csY10" fmla="*/ 32960 h 55918"/>
                      <a:gd name="csX11" fmla="*/ 47799 w 60674"/>
                      <a:gd name="csY11" fmla="*/ 19391 h 55918"/>
                      <a:gd name="csX12" fmla="*/ 34064 w 60674"/>
                      <a:gd name="csY12" fmla="*/ 11638 h 55918"/>
                      <a:gd name="csX13" fmla="*/ 18391 w 60674"/>
                      <a:gd name="csY13" fmla="*/ 12826 h 55918"/>
                      <a:gd name="csX14" fmla="*/ 10304 w 60674"/>
                      <a:gd name="csY14" fmla="*/ 23997 h 55918"/>
                      <a:gd name="csX15" fmla="*/ 10742 w 60674"/>
                      <a:gd name="csY15" fmla="*/ 33710 h 55918"/>
                      <a:gd name="csX16" fmla="*/ 16598 w 60674"/>
                      <a:gd name="csY16" fmla="*/ 39754 h 55918"/>
                      <a:gd name="csX17" fmla="*/ 14035 w 60674"/>
                      <a:gd name="csY17" fmla="*/ 51217 h 55918"/>
                      <a:gd name="csX18" fmla="*/ 2113 w 60674"/>
                      <a:gd name="csY18" fmla="*/ 39963 h 55918"/>
                      <a:gd name="csX19" fmla="*/ 904 w 60674"/>
                      <a:gd name="csY19" fmla="*/ 22059 h 55918"/>
                      <a:gd name="csX20" fmla="*/ 7907 w 60674"/>
                      <a:gd name="csY20" fmla="*/ 8074 h 55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60674" h="55918">
                        <a:moveTo>
                          <a:pt x="7907" y="8116"/>
                        </a:moveTo>
                        <a:cubicBezTo>
                          <a:pt x="11304" y="4552"/>
                          <a:pt x="15452" y="2134"/>
                          <a:pt x="20371" y="904"/>
                        </a:cubicBezTo>
                        <a:cubicBezTo>
                          <a:pt x="25289" y="-325"/>
                          <a:pt x="30646" y="-304"/>
                          <a:pt x="36440" y="988"/>
                        </a:cubicBezTo>
                        <a:cubicBezTo>
                          <a:pt x="42234" y="2280"/>
                          <a:pt x="47111" y="4531"/>
                          <a:pt x="51071" y="7761"/>
                        </a:cubicBezTo>
                        <a:cubicBezTo>
                          <a:pt x="55031" y="10971"/>
                          <a:pt x="57782" y="14931"/>
                          <a:pt x="59366" y="19600"/>
                        </a:cubicBezTo>
                        <a:cubicBezTo>
                          <a:pt x="60950" y="24289"/>
                          <a:pt x="61096" y="29500"/>
                          <a:pt x="59804" y="35231"/>
                        </a:cubicBezTo>
                        <a:cubicBezTo>
                          <a:pt x="58283" y="42068"/>
                          <a:pt x="55323" y="47278"/>
                          <a:pt x="50967" y="50905"/>
                        </a:cubicBezTo>
                        <a:cubicBezTo>
                          <a:pt x="46611" y="54510"/>
                          <a:pt x="41234" y="56178"/>
                          <a:pt x="34856" y="55886"/>
                        </a:cubicBezTo>
                        <a:lnTo>
                          <a:pt x="37420" y="44423"/>
                        </a:lnTo>
                        <a:cubicBezTo>
                          <a:pt x="40671" y="44423"/>
                          <a:pt x="43422" y="43443"/>
                          <a:pt x="45715" y="41526"/>
                        </a:cubicBezTo>
                        <a:cubicBezTo>
                          <a:pt x="47987" y="39608"/>
                          <a:pt x="49550" y="36753"/>
                          <a:pt x="50404" y="32960"/>
                        </a:cubicBezTo>
                        <a:cubicBezTo>
                          <a:pt x="51571" y="27707"/>
                          <a:pt x="50717" y="23185"/>
                          <a:pt x="47799" y="19391"/>
                        </a:cubicBezTo>
                        <a:cubicBezTo>
                          <a:pt x="44881" y="15598"/>
                          <a:pt x="40317" y="13014"/>
                          <a:pt x="34064" y="11638"/>
                        </a:cubicBezTo>
                        <a:cubicBezTo>
                          <a:pt x="27832" y="10242"/>
                          <a:pt x="22601" y="10638"/>
                          <a:pt x="18391" y="12826"/>
                        </a:cubicBezTo>
                        <a:cubicBezTo>
                          <a:pt x="14181" y="15015"/>
                          <a:pt x="11471" y="18745"/>
                          <a:pt x="10304" y="23997"/>
                        </a:cubicBezTo>
                        <a:cubicBezTo>
                          <a:pt x="9449" y="27791"/>
                          <a:pt x="9595" y="31021"/>
                          <a:pt x="10742" y="33710"/>
                        </a:cubicBezTo>
                        <a:cubicBezTo>
                          <a:pt x="11888" y="36399"/>
                          <a:pt x="13826" y="38399"/>
                          <a:pt x="16598" y="39754"/>
                        </a:cubicBezTo>
                        <a:lnTo>
                          <a:pt x="14035" y="51217"/>
                        </a:lnTo>
                        <a:cubicBezTo>
                          <a:pt x="8428" y="48820"/>
                          <a:pt x="4447" y="45069"/>
                          <a:pt x="2113" y="39963"/>
                        </a:cubicBezTo>
                        <a:cubicBezTo>
                          <a:pt x="-221" y="34856"/>
                          <a:pt x="-617" y="28895"/>
                          <a:pt x="904" y="22059"/>
                        </a:cubicBezTo>
                        <a:cubicBezTo>
                          <a:pt x="2196" y="16307"/>
                          <a:pt x="4531" y="11659"/>
                          <a:pt x="7907" y="8074"/>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2" name="Freeform: Shape 131">
                    <a:extLst>
                      <a:ext uri="{FF2B5EF4-FFF2-40B4-BE49-F238E27FC236}">
                        <a16:creationId xmlns:a16="http://schemas.microsoft.com/office/drawing/2014/main" id="{70C652EA-8800-351D-4D5E-AC540DB61858}"/>
                      </a:ext>
                    </a:extLst>
                  </p:cNvPr>
                  <p:cNvSpPr/>
                  <p:nvPr/>
                </p:nvSpPr>
                <p:spPr>
                  <a:xfrm>
                    <a:off x="3171921" y="5382254"/>
                    <a:ext cx="60921" cy="59692"/>
                  </a:xfrm>
                  <a:custGeom>
                    <a:avLst/>
                    <a:gdLst>
                      <a:gd name="csX0" fmla="*/ 13221 w 60921"/>
                      <a:gd name="csY0" fmla="*/ 4755 h 59692"/>
                      <a:gd name="csX1" fmla="*/ 27227 w 60921"/>
                      <a:gd name="csY1" fmla="*/ 45 h 59692"/>
                      <a:gd name="csX2" fmla="*/ 43005 w 60921"/>
                      <a:gd name="csY2" fmla="*/ 3442 h 59692"/>
                      <a:gd name="csX3" fmla="*/ 55614 w 60921"/>
                      <a:gd name="csY3" fmla="*/ 13530 h 59692"/>
                      <a:gd name="csX4" fmla="*/ 60825 w 60921"/>
                      <a:gd name="csY4" fmla="*/ 27348 h 59692"/>
                      <a:gd name="csX5" fmla="*/ 57719 w 60921"/>
                      <a:gd name="csY5" fmla="*/ 42813 h 59692"/>
                      <a:gd name="csX6" fmla="*/ 47715 w 60921"/>
                      <a:gd name="csY6" fmla="*/ 54943 h 59692"/>
                      <a:gd name="csX7" fmla="*/ 33709 w 60921"/>
                      <a:gd name="csY7" fmla="*/ 59653 h 59692"/>
                      <a:gd name="csX8" fmla="*/ 17931 w 60921"/>
                      <a:gd name="csY8" fmla="*/ 56215 h 59692"/>
                      <a:gd name="csX9" fmla="*/ 5301 w 60921"/>
                      <a:gd name="csY9" fmla="*/ 46148 h 59692"/>
                      <a:gd name="csX10" fmla="*/ 91 w 60921"/>
                      <a:gd name="csY10" fmla="*/ 32329 h 59692"/>
                      <a:gd name="csX11" fmla="*/ 3175 w 60921"/>
                      <a:gd name="csY11" fmla="*/ 16906 h 59692"/>
                      <a:gd name="csX12" fmla="*/ 13200 w 60921"/>
                      <a:gd name="csY12" fmla="*/ 4735 h 59692"/>
                      <a:gd name="csX13" fmla="*/ 11116 w 60921"/>
                      <a:gd name="csY13" fmla="*/ 35414 h 59692"/>
                      <a:gd name="csX14" fmla="*/ 22621 w 60921"/>
                      <a:gd name="csY14" fmla="*/ 46377 h 59692"/>
                      <a:gd name="csX15" fmla="*/ 38378 w 60921"/>
                      <a:gd name="csY15" fmla="*/ 48378 h 59692"/>
                      <a:gd name="csX16" fmla="*/ 49049 w 60921"/>
                      <a:gd name="csY16" fmla="*/ 38728 h 59692"/>
                      <a:gd name="csX17" fmla="*/ 49799 w 60921"/>
                      <a:gd name="csY17" fmla="*/ 24326 h 59692"/>
                      <a:gd name="csX18" fmla="*/ 38315 w 60921"/>
                      <a:gd name="csY18" fmla="*/ 13342 h 59692"/>
                      <a:gd name="csX19" fmla="*/ 22538 w 60921"/>
                      <a:gd name="csY19" fmla="*/ 11383 h 59692"/>
                      <a:gd name="csX20" fmla="*/ 11845 w 60921"/>
                      <a:gd name="csY20" fmla="*/ 21075 h 59692"/>
                      <a:gd name="csX21" fmla="*/ 11116 w 60921"/>
                      <a:gd name="csY21" fmla="*/ 35456 h 59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60921" h="59692">
                        <a:moveTo>
                          <a:pt x="13221" y="4755"/>
                        </a:moveTo>
                        <a:cubicBezTo>
                          <a:pt x="17410" y="1921"/>
                          <a:pt x="22079" y="337"/>
                          <a:pt x="27227" y="45"/>
                        </a:cubicBezTo>
                        <a:cubicBezTo>
                          <a:pt x="32375" y="-247"/>
                          <a:pt x="37648" y="879"/>
                          <a:pt x="43005" y="3442"/>
                        </a:cubicBezTo>
                        <a:cubicBezTo>
                          <a:pt x="48361" y="6006"/>
                          <a:pt x="52571" y="9361"/>
                          <a:pt x="55614" y="13530"/>
                        </a:cubicBezTo>
                        <a:cubicBezTo>
                          <a:pt x="58636" y="17698"/>
                          <a:pt x="60387" y="22325"/>
                          <a:pt x="60825" y="27348"/>
                        </a:cubicBezTo>
                        <a:cubicBezTo>
                          <a:pt x="61262" y="32392"/>
                          <a:pt x="60220" y="37540"/>
                          <a:pt x="57719" y="42813"/>
                        </a:cubicBezTo>
                        <a:cubicBezTo>
                          <a:pt x="55239" y="48044"/>
                          <a:pt x="51904" y="52088"/>
                          <a:pt x="47715" y="54943"/>
                        </a:cubicBezTo>
                        <a:cubicBezTo>
                          <a:pt x="43526" y="57819"/>
                          <a:pt x="38857" y="59383"/>
                          <a:pt x="33709" y="59653"/>
                        </a:cubicBezTo>
                        <a:cubicBezTo>
                          <a:pt x="28561" y="59924"/>
                          <a:pt x="23309" y="58778"/>
                          <a:pt x="17931" y="56215"/>
                        </a:cubicBezTo>
                        <a:cubicBezTo>
                          <a:pt x="12554" y="53672"/>
                          <a:pt x="8344" y="50316"/>
                          <a:pt x="5301" y="46148"/>
                        </a:cubicBezTo>
                        <a:cubicBezTo>
                          <a:pt x="2258" y="42000"/>
                          <a:pt x="528" y="37394"/>
                          <a:pt x="91" y="32329"/>
                        </a:cubicBezTo>
                        <a:cubicBezTo>
                          <a:pt x="-326" y="27265"/>
                          <a:pt x="695" y="22117"/>
                          <a:pt x="3175" y="16906"/>
                        </a:cubicBezTo>
                        <a:cubicBezTo>
                          <a:pt x="5676" y="11633"/>
                          <a:pt x="9032" y="7569"/>
                          <a:pt x="13200" y="4735"/>
                        </a:cubicBezTo>
                        <a:close/>
                        <a:moveTo>
                          <a:pt x="11116" y="35414"/>
                        </a:moveTo>
                        <a:cubicBezTo>
                          <a:pt x="13013" y="39979"/>
                          <a:pt x="16848" y="43626"/>
                          <a:pt x="22621" y="46377"/>
                        </a:cubicBezTo>
                        <a:cubicBezTo>
                          <a:pt x="28394" y="49128"/>
                          <a:pt x="33646" y="49774"/>
                          <a:pt x="38378" y="48378"/>
                        </a:cubicBezTo>
                        <a:cubicBezTo>
                          <a:pt x="43109" y="46961"/>
                          <a:pt x="46673" y="43751"/>
                          <a:pt x="49049" y="38728"/>
                        </a:cubicBezTo>
                        <a:cubicBezTo>
                          <a:pt x="51425" y="33705"/>
                          <a:pt x="51696" y="28911"/>
                          <a:pt x="49799" y="24326"/>
                        </a:cubicBezTo>
                        <a:cubicBezTo>
                          <a:pt x="47923" y="19741"/>
                          <a:pt x="44088" y="16073"/>
                          <a:pt x="38315" y="13342"/>
                        </a:cubicBezTo>
                        <a:cubicBezTo>
                          <a:pt x="32542" y="10591"/>
                          <a:pt x="27290" y="9945"/>
                          <a:pt x="22538" y="11383"/>
                        </a:cubicBezTo>
                        <a:cubicBezTo>
                          <a:pt x="17786" y="12821"/>
                          <a:pt x="14222" y="16052"/>
                          <a:pt x="11845" y="21075"/>
                        </a:cubicBezTo>
                        <a:cubicBezTo>
                          <a:pt x="9470" y="26098"/>
                          <a:pt x="9219" y="30891"/>
                          <a:pt x="11116" y="35456"/>
                        </a:cubicBez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3" name="Freeform: Shape 132">
                    <a:extLst>
                      <a:ext uri="{FF2B5EF4-FFF2-40B4-BE49-F238E27FC236}">
                        <a16:creationId xmlns:a16="http://schemas.microsoft.com/office/drawing/2014/main" id="{87BC8544-7A42-22D4-A96A-555C81402D5A}"/>
                      </a:ext>
                    </a:extLst>
                  </p:cNvPr>
                  <p:cNvSpPr/>
                  <p:nvPr/>
                </p:nvSpPr>
                <p:spPr>
                  <a:xfrm>
                    <a:off x="3127826" y="5434071"/>
                    <a:ext cx="76011" cy="74343"/>
                  </a:xfrm>
                  <a:custGeom>
                    <a:avLst/>
                    <a:gdLst>
                      <a:gd name="csX0" fmla="*/ 76011 w 76011"/>
                      <a:gd name="csY0" fmla="*/ 35932 h 74343"/>
                      <a:gd name="csX1" fmla="*/ 69446 w 76011"/>
                      <a:gd name="csY1" fmla="*/ 44331 h 74343"/>
                      <a:gd name="csX2" fmla="*/ 20175 w 76011"/>
                      <a:gd name="csY2" fmla="*/ 40621 h 74343"/>
                      <a:gd name="csX3" fmla="*/ 52543 w 76011"/>
                      <a:gd name="csY3" fmla="*/ 65944 h 74343"/>
                      <a:gd name="csX4" fmla="*/ 45978 w 76011"/>
                      <a:gd name="csY4" fmla="*/ 74344 h 74343"/>
                      <a:gd name="csX5" fmla="*/ 0 w 76011"/>
                      <a:gd name="csY5" fmla="*/ 38391 h 74343"/>
                      <a:gd name="csX6" fmla="*/ 6565 w 76011"/>
                      <a:gd name="csY6" fmla="*/ 29992 h 74343"/>
                      <a:gd name="csX7" fmla="*/ 55774 w 76011"/>
                      <a:gd name="csY7" fmla="*/ 33660 h 74343"/>
                      <a:gd name="csX8" fmla="*/ 23468 w 76011"/>
                      <a:gd name="csY8" fmla="*/ 8399 h 74343"/>
                      <a:gd name="csX9" fmla="*/ 30034 w 76011"/>
                      <a:gd name="csY9" fmla="*/ 0 h 74343"/>
                      <a:gd name="csX10" fmla="*/ 76011 w 76011"/>
                      <a:gd name="csY10" fmla="*/ 35953 h 743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76011" h="74343">
                        <a:moveTo>
                          <a:pt x="76011" y="35932"/>
                        </a:moveTo>
                        <a:lnTo>
                          <a:pt x="69446" y="44331"/>
                        </a:lnTo>
                        <a:lnTo>
                          <a:pt x="20175" y="40621"/>
                        </a:lnTo>
                        <a:lnTo>
                          <a:pt x="52543" y="65944"/>
                        </a:lnTo>
                        <a:lnTo>
                          <a:pt x="45978" y="74344"/>
                        </a:lnTo>
                        <a:lnTo>
                          <a:pt x="0" y="38391"/>
                        </a:lnTo>
                        <a:lnTo>
                          <a:pt x="6565" y="29992"/>
                        </a:lnTo>
                        <a:lnTo>
                          <a:pt x="55774" y="33660"/>
                        </a:lnTo>
                        <a:lnTo>
                          <a:pt x="23468" y="8399"/>
                        </a:lnTo>
                        <a:lnTo>
                          <a:pt x="30034" y="0"/>
                        </a:lnTo>
                        <a:lnTo>
                          <a:pt x="76011" y="35953"/>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4" name="Freeform: Shape 133">
                    <a:extLst>
                      <a:ext uri="{FF2B5EF4-FFF2-40B4-BE49-F238E27FC236}">
                        <a16:creationId xmlns:a16="http://schemas.microsoft.com/office/drawing/2014/main" id="{409B2191-D1E1-6EA2-1727-7CE150B69B0F}"/>
                      </a:ext>
                    </a:extLst>
                  </p:cNvPr>
                  <p:cNvSpPr/>
                  <p:nvPr/>
                </p:nvSpPr>
                <p:spPr>
                  <a:xfrm>
                    <a:off x="3100856" y="5489761"/>
                    <a:ext cx="59170" cy="62255"/>
                  </a:xfrm>
                  <a:custGeom>
                    <a:avLst/>
                    <a:gdLst>
                      <a:gd name="csX0" fmla="*/ 40705 w 59170"/>
                      <a:gd name="csY0" fmla="*/ 37557 h 62255"/>
                      <a:gd name="csX1" fmla="*/ 53543 w 59170"/>
                      <a:gd name="csY1" fmla="*/ 26407 h 62255"/>
                      <a:gd name="csX2" fmla="*/ 59171 w 59170"/>
                      <a:gd name="csY2" fmla="*/ 32889 h 62255"/>
                      <a:gd name="csX3" fmla="*/ 25386 w 59170"/>
                      <a:gd name="csY3" fmla="*/ 62255 h 62255"/>
                      <a:gd name="csX4" fmla="*/ 19758 w 59170"/>
                      <a:gd name="csY4" fmla="*/ 55773 h 62255"/>
                      <a:gd name="csX5" fmla="*/ 32660 w 59170"/>
                      <a:gd name="csY5" fmla="*/ 44560 h 62255"/>
                      <a:gd name="csX6" fmla="*/ 0 w 59170"/>
                      <a:gd name="csY6" fmla="*/ 7003 h 62255"/>
                      <a:gd name="csX7" fmla="*/ 8045 w 59170"/>
                      <a:gd name="csY7" fmla="*/ 0 h 62255"/>
                      <a:gd name="csX8" fmla="*/ 40705 w 59170"/>
                      <a:gd name="csY8" fmla="*/ 37557 h 622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59170" h="62255">
                        <a:moveTo>
                          <a:pt x="40705" y="37557"/>
                        </a:moveTo>
                        <a:lnTo>
                          <a:pt x="53543" y="26407"/>
                        </a:lnTo>
                        <a:lnTo>
                          <a:pt x="59171" y="32889"/>
                        </a:lnTo>
                        <a:lnTo>
                          <a:pt x="25386" y="62255"/>
                        </a:lnTo>
                        <a:lnTo>
                          <a:pt x="19758" y="55773"/>
                        </a:lnTo>
                        <a:lnTo>
                          <a:pt x="32660" y="44560"/>
                        </a:lnTo>
                        <a:lnTo>
                          <a:pt x="0" y="7003"/>
                        </a:lnTo>
                        <a:lnTo>
                          <a:pt x="8045" y="0"/>
                        </a:lnTo>
                        <a:lnTo>
                          <a:pt x="40705" y="37557"/>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5" name="Freeform: Shape 134">
                    <a:extLst>
                      <a:ext uri="{FF2B5EF4-FFF2-40B4-BE49-F238E27FC236}">
                        <a16:creationId xmlns:a16="http://schemas.microsoft.com/office/drawing/2014/main" id="{D981428D-41B2-6F62-07E8-AD78535F8DCE}"/>
                      </a:ext>
                    </a:extLst>
                  </p:cNvPr>
                  <p:cNvSpPr/>
                  <p:nvPr/>
                </p:nvSpPr>
                <p:spPr>
                  <a:xfrm>
                    <a:off x="3047959" y="5512979"/>
                    <a:ext cx="62776" cy="69633"/>
                  </a:xfrm>
                  <a:custGeom>
                    <a:avLst/>
                    <a:gdLst>
                      <a:gd name="csX0" fmla="*/ 62777 w 62776"/>
                      <a:gd name="csY0" fmla="*/ 49917 h 69633"/>
                      <a:gd name="csX1" fmla="*/ 30179 w 62776"/>
                      <a:gd name="csY1" fmla="*/ 69633 h 69633"/>
                      <a:gd name="csX2" fmla="*/ 25740 w 62776"/>
                      <a:gd name="csY2" fmla="*/ 62297 h 69633"/>
                      <a:gd name="csX3" fmla="*/ 49208 w 62776"/>
                      <a:gd name="csY3" fmla="*/ 48104 h 69633"/>
                      <a:gd name="csX4" fmla="*/ 40934 w 62776"/>
                      <a:gd name="csY4" fmla="*/ 34410 h 69633"/>
                      <a:gd name="csX5" fmla="*/ 19612 w 62776"/>
                      <a:gd name="csY5" fmla="*/ 47312 h 69633"/>
                      <a:gd name="csX6" fmla="*/ 15298 w 62776"/>
                      <a:gd name="csY6" fmla="*/ 40184 h 69633"/>
                      <a:gd name="csX7" fmla="*/ 36620 w 62776"/>
                      <a:gd name="csY7" fmla="*/ 27282 h 69633"/>
                      <a:gd name="csX8" fmla="*/ 27908 w 62776"/>
                      <a:gd name="csY8" fmla="*/ 12880 h 69633"/>
                      <a:gd name="csX9" fmla="*/ 4439 w 62776"/>
                      <a:gd name="csY9" fmla="*/ 27074 h 69633"/>
                      <a:gd name="csX10" fmla="*/ 0 w 62776"/>
                      <a:gd name="csY10" fmla="*/ 19717 h 69633"/>
                      <a:gd name="csX11" fmla="*/ 32597 w 62776"/>
                      <a:gd name="csY11" fmla="*/ 0 h 69633"/>
                      <a:gd name="csX12" fmla="*/ 62777 w 62776"/>
                      <a:gd name="csY12" fmla="*/ 49938 h 696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62776" h="69633">
                        <a:moveTo>
                          <a:pt x="62777" y="49917"/>
                        </a:moveTo>
                        <a:lnTo>
                          <a:pt x="30179" y="69633"/>
                        </a:lnTo>
                        <a:lnTo>
                          <a:pt x="25740" y="62297"/>
                        </a:lnTo>
                        <a:lnTo>
                          <a:pt x="49208" y="48104"/>
                        </a:lnTo>
                        <a:lnTo>
                          <a:pt x="40934" y="34410"/>
                        </a:lnTo>
                        <a:lnTo>
                          <a:pt x="19612" y="47312"/>
                        </a:lnTo>
                        <a:lnTo>
                          <a:pt x="15298" y="40184"/>
                        </a:lnTo>
                        <a:lnTo>
                          <a:pt x="36620" y="27282"/>
                        </a:lnTo>
                        <a:lnTo>
                          <a:pt x="27908" y="12880"/>
                        </a:lnTo>
                        <a:lnTo>
                          <a:pt x="4439" y="27074"/>
                        </a:lnTo>
                        <a:lnTo>
                          <a:pt x="0" y="19717"/>
                        </a:lnTo>
                        <a:lnTo>
                          <a:pt x="32597" y="0"/>
                        </a:lnTo>
                        <a:lnTo>
                          <a:pt x="62777" y="49938"/>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6" name="Freeform: Shape 135">
                    <a:extLst>
                      <a:ext uri="{FF2B5EF4-FFF2-40B4-BE49-F238E27FC236}">
                        <a16:creationId xmlns:a16="http://schemas.microsoft.com/office/drawing/2014/main" id="{0B825E47-8DCC-FEF2-31D7-F42B322DCD6D}"/>
                      </a:ext>
                    </a:extLst>
                  </p:cNvPr>
                  <p:cNvSpPr/>
                  <p:nvPr/>
                </p:nvSpPr>
                <p:spPr>
                  <a:xfrm>
                    <a:off x="2992539" y="5537781"/>
                    <a:ext cx="65923" cy="71634"/>
                  </a:xfrm>
                  <a:custGeom>
                    <a:avLst/>
                    <a:gdLst>
                      <a:gd name="csX0" fmla="*/ 65924 w 65923"/>
                      <a:gd name="csY0" fmla="*/ 54794 h 71634"/>
                      <a:gd name="csX1" fmla="*/ 55899 w 65923"/>
                      <a:gd name="csY1" fmla="*/ 58483 h 71634"/>
                      <a:gd name="csX2" fmla="*/ 15986 w 65923"/>
                      <a:gd name="csY2" fmla="*/ 29367 h 71634"/>
                      <a:gd name="csX3" fmla="*/ 30159 w 65923"/>
                      <a:gd name="csY3" fmla="*/ 67945 h 71634"/>
                      <a:gd name="csX4" fmla="*/ 20134 w 65923"/>
                      <a:gd name="csY4" fmla="*/ 71634 h 71634"/>
                      <a:gd name="csX5" fmla="*/ 0 w 65923"/>
                      <a:gd name="csY5" fmla="*/ 16840 h 71634"/>
                      <a:gd name="csX6" fmla="*/ 10025 w 65923"/>
                      <a:gd name="csY6" fmla="*/ 13151 h 71634"/>
                      <a:gd name="csX7" fmla="*/ 49917 w 65923"/>
                      <a:gd name="csY7" fmla="*/ 42205 h 71634"/>
                      <a:gd name="csX8" fmla="*/ 35765 w 65923"/>
                      <a:gd name="csY8" fmla="*/ 3689 h 71634"/>
                      <a:gd name="csX9" fmla="*/ 45790 w 65923"/>
                      <a:gd name="csY9" fmla="*/ 0 h 71634"/>
                      <a:gd name="csX10" fmla="*/ 65924 w 65923"/>
                      <a:gd name="csY10" fmla="*/ 54794 h 716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5923" h="71634">
                        <a:moveTo>
                          <a:pt x="65924" y="54794"/>
                        </a:moveTo>
                        <a:lnTo>
                          <a:pt x="55899" y="58483"/>
                        </a:lnTo>
                        <a:lnTo>
                          <a:pt x="15986" y="29367"/>
                        </a:lnTo>
                        <a:lnTo>
                          <a:pt x="30159" y="67945"/>
                        </a:lnTo>
                        <a:lnTo>
                          <a:pt x="20134" y="71634"/>
                        </a:lnTo>
                        <a:lnTo>
                          <a:pt x="0" y="16840"/>
                        </a:lnTo>
                        <a:lnTo>
                          <a:pt x="10025" y="13151"/>
                        </a:lnTo>
                        <a:lnTo>
                          <a:pt x="49917" y="42205"/>
                        </a:lnTo>
                        <a:lnTo>
                          <a:pt x="35765" y="3689"/>
                        </a:lnTo>
                        <a:lnTo>
                          <a:pt x="45790" y="0"/>
                        </a:lnTo>
                        <a:lnTo>
                          <a:pt x="65924" y="54794"/>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37" name="Freeform: Shape 136">
                    <a:extLst>
                      <a:ext uri="{FF2B5EF4-FFF2-40B4-BE49-F238E27FC236}">
                        <a16:creationId xmlns:a16="http://schemas.microsoft.com/office/drawing/2014/main" id="{2708E6E4-5CF9-BDBD-0404-5E0C01B37F72}"/>
                      </a:ext>
                    </a:extLst>
                  </p:cNvPr>
                  <p:cNvSpPr/>
                  <p:nvPr/>
                </p:nvSpPr>
                <p:spPr>
                  <a:xfrm>
                    <a:off x="2947875" y="5559269"/>
                    <a:ext cx="45560" cy="62005"/>
                  </a:xfrm>
                  <a:custGeom>
                    <a:avLst/>
                    <a:gdLst>
                      <a:gd name="csX0" fmla="*/ 27407 w 45560"/>
                      <a:gd name="csY0" fmla="*/ 49146 h 62005"/>
                      <a:gd name="csX1" fmla="*/ 44206 w 45560"/>
                      <a:gd name="csY1" fmla="*/ 46457 h 62005"/>
                      <a:gd name="csX2" fmla="*/ 45561 w 45560"/>
                      <a:gd name="csY2" fmla="*/ 54940 h 62005"/>
                      <a:gd name="csX3" fmla="*/ 1355 w 45560"/>
                      <a:gd name="csY3" fmla="*/ 62005 h 62005"/>
                      <a:gd name="csX4" fmla="*/ 0 w 45560"/>
                      <a:gd name="csY4" fmla="*/ 53523 h 62005"/>
                      <a:gd name="csX5" fmla="*/ 16882 w 45560"/>
                      <a:gd name="csY5" fmla="*/ 50834 h 62005"/>
                      <a:gd name="csX6" fmla="*/ 9025 w 45560"/>
                      <a:gd name="csY6" fmla="*/ 1688 h 62005"/>
                      <a:gd name="csX7" fmla="*/ 19550 w 45560"/>
                      <a:gd name="csY7" fmla="*/ 0 h 62005"/>
                      <a:gd name="csX8" fmla="*/ 27407 w 45560"/>
                      <a:gd name="csY8" fmla="*/ 49146 h 620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560" h="62005">
                        <a:moveTo>
                          <a:pt x="27407" y="49146"/>
                        </a:moveTo>
                        <a:lnTo>
                          <a:pt x="44206" y="46457"/>
                        </a:lnTo>
                        <a:lnTo>
                          <a:pt x="45561" y="54940"/>
                        </a:lnTo>
                        <a:lnTo>
                          <a:pt x="1355" y="62005"/>
                        </a:lnTo>
                        <a:lnTo>
                          <a:pt x="0" y="53523"/>
                        </a:lnTo>
                        <a:lnTo>
                          <a:pt x="16882" y="50834"/>
                        </a:lnTo>
                        <a:lnTo>
                          <a:pt x="9025" y="1688"/>
                        </a:lnTo>
                        <a:lnTo>
                          <a:pt x="19550" y="0"/>
                        </a:lnTo>
                        <a:lnTo>
                          <a:pt x="27407" y="49146"/>
                        </a:lnTo>
                        <a:close/>
                      </a:path>
                    </a:pathLst>
                  </a:custGeom>
                  <a:solidFill>
                    <a:srgbClr val="40B8A3"/>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grpSp>
          <p:grpSp>
            <p:nvGrpSpPr>
              <p:cNvPr id="138" name="Graphic 21">
                <a:extLst>
                  <a:ext uri="{FF2B5EF4-FFF2-40B4-BE49-F238E27FC236}">
                    <a16:creationId xmlns:a16="http://schemas.microsoft.com/office/drawing/2014/main" id="{80420F04-E8EE-A383-3575-3EA840576D9A}"/>
                  </a:ext>
                </a:extLst>
              </p:cNvPr>
              <p:cNvGrpSpPr/>
              <p:nvPr/>
            </p:nvGrpSpPr>
            <p:grpSpPr>
              <a:xfrm>
                <a:off x="2663505" y="5015791"/>
                <a:ext cx="513175" cy="521302"/>
                <a:chOff x="2663505" y="5015791"/>
                <a:chExt cx="513175" cy="521302"/>
              </a:xfrm>
            </p:grpSpPr>
            <p:grpSp>
              <p:nvGrpSpPr>
                <p:cNvPr id="139" name="Graphic 21">
                  <a:extLst>
                    <a:ext uri="{FF2B5EF4-FFF2-40B4-BE49-F238E27FC236}">
                      <a16:creationId xmlns:a16="http://schemas.microsoft.com/office/drawing/2014/main" id="{586CD840-5929-E143-46D6-A5D199E6EEC6}"/>
                    </a:ext>
                  </a:extLst>
                </p:cNvPr>
                <p:cNvGrpSpPr/>
                <p:nvPr/>
              </p:nvGrpSpPr>
              <p:grpSpPr>
                <a:xfrm>
                  <a:off x="2663505" y="5023523"/>
                  <a:ext cx="398927" cy="513570"/>
                  <a:chOff x="2663505" y="5023523"/>
                  <a:chExt cx="398927" cy="513570"/>
                </a:xfrm>
                <a:solidFill>
                  <a:srgbClr val="70C9BD"/>
                </a:solidFill>
              </p:grpSpPr>
              <p:sp>
                <p:nvSpPr>
                  <p:cNvPr id="140" name="Freeform: Shape 139">
                    <a:extLst>
                      <a:ext uri="{FF2B5EF4-FFF2-40B4-BE49-F238E27FC236}">
                        <a16:creationId xmlns:a16="http://schemas.microsoft.com/office/drawing/2014/main" id="{0F3D8CE9-3707-32E7-9F21-542A0CBCBFE9}"/>
                      </a:ext>
                    </a:extLst>
                  </p:cNvPr>
                  <p:cNvSpPr/>
                  <p:nvPr/>
                </p:nvSpPr>
                <p:spPr>
                  <a:xfrm>
                    <a:off x="2706565" y="5023523"/>
                    <a:ext cx="147729" cy="98437"/>
                  </a:xfrm>
                  <a:custGeom>
                    <a:avLst/>
                    <a:gdLst>
                      <a:gd name="csX0" fmla="*/ 112589 w 147729"/>
                      <a:gd name="csY0" fmla="*/ 98437 h 98437"/>
                      <a:gd name="csX1" fmla="*/ 147729 w 147729"/>
                      <a:gd name="csY1" fmla="*/ 0 h 98437"/>
                      <a:gd name="csX2" fmla="*/ 0 w 147729"/>
                      <a:gd name="csY2" fmla="*/ 98437 h 98437"/>
                      <a:gd name="csX3" fmla="*/ 112589 w 147729"/>
                      <a:gd name="csY3" fmla="*/ 98437 h 98437"/>
                    </a:gdLst>
                    <a:ahLst/>
                    <a:cxnLst>
                      <a:cxn ang="0">
                        <a:pos x="csX0" y="csY0"/>
                      </a:cxn>
                      <a:cxn ang="0">
                        <a:pos x="csX1" y="csY1"/>
                      </a:cxn>
                      <a:cxn ang="0">
                        <a:pos x="csX2" y="csY2"/>
                      </a:cxn>
                      <a:cxn ang="0">
                        <a:pos x="csX3" y="csY3"/>
                      </a:cxn>
                    </a:cxnLst>
                    <a:rect l="l" t="t" r="r" b="b"/>
                    <a:pathLst>
                      <a:path w="147729" h="98437">
                        <a:moveTo>
                          <a:pt x="112589" y="98437"/>
                        </a:moveTo>
                        <a:cubicBezTo>
                          <a:pt x="120884" y="67528"/>
                          <a:pt x="132514" y="34702"/>
                          <a:pt x="147729" y="0"/>
                        </a:cubicBezTo>
                        <a:cubicBezTo>
                          <a:pt x="87620" y="14652"/>
                          <a:pt x="35661" y="50167"/>
                          <a:pt x="0" y="98437"/>
                        </a:cubicBezTo>
                        <a:lnTo>
                          <a:pt x="112589" y="98437"/>
                        </a:lnTo>
                        <a:close/>
                      </a:path>
                    </a:pathLst>
                  </a:custGeom>
                  <a:solidFill>
                    <a:srgbClr val="70C9BD"/>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sp>
                <p:nvSpPr>
                  <p:cNvPr id="141" name="Freeform: Shape 140">
                    <a:extLst>
                      <a:ext uri="{FF2B5EF4-FFF2-40B4-BE49-F238E27FC236}">
                        <a16:creationId xmlns:a16="http://schemas.microsoft.com/office/drawing/2014/main" id="{44250CA9-5D39-AEB6-922C-4DC693889E31}"/>
                      </a:ext>
                    </a:extLst>
                  </p:cNvPr>
                  <p:cNvSpPr/>
                  <p:nvPr/>
                </p:nvSpPr>
                <p:spPr>
                  <a:xfrm>
                    <a:off x="2663505" y="5127067"/>
                    <a:ext cx="398927" cy="410026"/>
                  </a:xfrm>
                  <a:custGeom>
                    <a:avLst/>
                    <a:gdLst>
                      <a:gd name="csX0" fmla="*/ 388685 w 398927"/>
                      <a:gd name="csY0" fmla="*/ 206629 h 410026"/>
                      <a:gd name="csX1" fmla="*/ 246813 w 398927"/>
                      <a:gd name="csY1" fmla="*/ 0 h 410026"/>
                      <a:gd name="csX2" fmla="*/ 356963 w 398927"/>
                      <a:gd name="csY2" fmla="*/ 336475 h 410026"/>
                      <a:gd name="csX3" fmla="*/ 163715 w 398927"/>
                      <a:gd name="csY3" fmla="*/ 212923 h 410026"/>
                      <a:gd name="csX4" fmla="*/ 159151 w 398927"/>
                      <a:gd name="csY4" fmla="*/ 213048 h 410026"/>
                      <a:gd name="csX5" fmla="*/ 0 w 398927"/>
                      <a:gd name="csY5" fmla="*/ 213048 h 410026"/>
                      <a:gd name="csX6" fmla="*/ 252669 w 398927"/>
                      <a:gd name="csY6" fmla="*/ 410027 h 410026"/>
                      <a:gd name="csX7" fmla="*/ 388685 w 398927"/>
                      <a:gd name="csY7" fmla="*/ 206629 h 4100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398927" h="410026">
                        <a:moveTo>
                          <a:pt x="388685" y="206629"/>
                        </a:moveTo>
                        <a:cubicBezTo>
                          <a:pt x="370803" y="140580"/>
                          <a:pt x="327555" y="66486"/>
                          <a:pt x="246813" y="0"/>
                        </a:cubicBezTo>
                        <a:cubicBezTo>
                          <a:pt x="326680" y="105544"/>
                          <a:pt x="384808" y="206358"/>
                          <a:pt x="356963" y="336475"/>
                        </a:cubicBezTo>
                        <a:cubicBezTo>
                          <a:pt x="263841" y="321406"/>
                          <a:pt x="196937" y="279493"/>
                          <a:pt x="163715" y="212923"/>
                        </a:cubicBezTo>
                        <a:cubicBezTo>
                          <a:pt x="162194" y="212985"/>
                          <a:pt x="160672" y="213048"/>
                          <a:pt x="159151" y="213048"/>
                        </a:cubicBezTo>
                        <a:lnTo>
                          <a:pt x="0" y="213048"/>
                        </a:lnTo>
                        <a:cubicBezTo>
                          <a:pt x="28366" y="326200"/>
                          <a:pt x="130743" y="410027"/>
                          <a:pt x="252669" y="410027"/>
                        </a:cubicBezTo>
                        <a:cubicBezTo>
                          <a:pt x="384392" y="410027"/>
                          <a:pt x="419010" y="318759"/>
                          <a:pt x="388685" y="206629"/>
                        </a:cubicBezTo>
                        <a:close/>
                      </a:path>
                    </a:pathLst>
                  </a:custGeom>
                  <a:solidFill>
                    <a:srgbClr val="70C9BD"/>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2" name="Freeform: Shape 141">
                  <a:extLst>
                    <a:ext uri="{FF2B5EF4-FFF2-40B4-BE49-F238E27FC236}">
                      <a16:creationId xmlns:a16="http://schemas.microsoft.com/office/drawing/2014/main" id="{4E750CA1-EFC8-C1B4-6650-4D458434D893}"/>
                    </a:ext>
                  </a:extLst>
                </p:cNvPr>
                <p:cNvSpPr/>
                <p:nvPr/>
              </p:nvSpPr>
              <p:spPr>
                <a:xfrm>
                  <a:off x="2883702" y="5015791"/>
                  <a:ext cx="292977" cy="420864"/>
                </a:xfrm>
                <a:custGeom>
                  <a:avLst/>
                  <a:gdLst>
                    <a:gd name="csX0" fmla="*/ 292978 w 292977"/>
                    <a:gd name="csY0" fmla="*/ 260797 h 420864"/>
                    <a:gd name="csX1" fmla="*/ 32493 w 292977"/>
                    <a:gd name="csY1" fmla="*/ 313 h 420864"/>
                    <a:gd name="csX2" fmla="*/ 32034 w 292977"/>
                    <a:gd name="csY2" fmla="*/ 0 h 420864"/>
                    <a:gd name="csX3" fmla="*/ 27887 w 292977"/>
                    <a:gd name="csY3" fmla="*/ 21 h 420864"/>
                    <a:gd name="csX4" fmla="*/ 0 w 292977"/>
                    <a:gd name="csY4" fmla="*/ 2022 h 420864"/>
                    <a:gd name="csX5" fmla="*/ 237996 w 292977"/>
                    <a:gd name="csY5" fmla="*/ 420865 h 420864"/>
                    <a:gd name="csX6" fmla="*/ 292978 w 292977"/>
                    <a:gd name="csY6" fmla="*/ 260797 h 420864"/>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92977" h="420864">
                      <a:moveTo>
                        <a:pt x="292978" y="260797"/>
                      </a:moveTo>
                      <a:cubicBezTo>
                        <a:pt x="292978" y="116966"/>
                        <a:pt x="176325" y="313"/>
                        <a:pt x="32493" y="313"/>
                      </a:cubicBezTo>
                      <a:cubicBezTo>
                        <a:pt x="32347" y="208"/>
                        <a:pt x="32201" y="104"/>
                        <a:pt x="32034" y="0"/>
                      </a:cubicBezTo>
                      <a:cubicBezTo>
                        <a:pt x="30659" y="0"/>
                        <a:pt x="29262" y="0"/>
                        <a:pt x="27887" y="21"/>
                      </a:cubicBezTo>
                      <a:cubicBezTo>
                        <a:pt x="18445" y="188"/>
                        <a:pt x="9150" y="875"/>
                        <a:pt x="0" y="2022"/>
                      </a:cubicBezTo>
                      <a:cubicBezTo>
                        <a:pt x="63047" y="109317"/>
                        <a:pt x="306942" y="207337"/>
                        <a:pt x="237996" y="420865"/>
                      </a:cubicBezTo>
                      <a:cubicBezTo>
                        <a:pt x="272448" y="376700"/>
                        <a:pt x="292978" y="321135"/>
                        <a:pt x="292978" y="260797"/>
                      </a:cubicBezTo>
                      <a:close/>
                    </a:path>
                  </a:pathLst>
                </a:custGeom>
                <a:solidFill>
                  <a:srgbClr val="2E8171"/>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3" name="Rectangle: Rounded Corners 142">
                <a:extLst>
                  <a:ext uri="{FF2B5EF4-FFF2-40B4-BE49-F238E27FC236}">
                    <a16:creationId xmlns:a16="http://schemas.microsoft.com/office/drawing/2014/main" id="{46CE36D8-01D0-79E9-301F-BD11CB223C23}"/>
                  </a:ext>
                </a:extLst>
              </p:cNvPr>
              <p:cNvSpPr/>
              <p:nvPr/>
            </p:nvSpPr>
            <p:spPr>
              <a:xfrm>
                <a:off x="2325403" y="5144803"/>
                <a:ext cx="582954" cy="172176"/>
              </a:xfrm>
              <a:prstGeom prst="roundRect">
                <a:avLst>
                  <a:gd name="adj" fmla="val 50000"/>
                </a:avLst>
              </a:prstGeom>
              <a:solidFill>
                <a:srgbClr val="552971"/>
              </a:solidFill>
              <a:ln w="2076" cap="flat">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 b="0" i="0" u="none" strike="noStrike" kern="1200" cap="none" spc="0" normalizeH="0" baseline="0" noProof="0">
                  <a:ln>
                    <a:noFill/>
                  </a:ln>
                  <a:solidFill>
                    <a:prstClr val="black"/>
                  </a:solidFill>
                  <a:effectLst/>
                  <a:uLnTx/>
                  <a:uFillTx/>
                  <a:latin typeface="DM Sans"/>
                  <a:ea typeface="+mn-ea"/>
                  <a:cs typeface="+mn-cs"/>
                </a:endParaRPr>
              </a:p>
            </p:txBody>
          </p:sp>
        </p:grpSp>
        <p:sp>
          <p:nvSpPr>
            <p:cNvPr id="145" name="TextBox 144">
              <a:extLst>
                <a:ext uri="{FF2B5EF4-FFF2-40B4-BE49-F238E27FC236}">
                  <a16:creationId xmlns:a16="http://schemas.microsoft.com/office/drawing/2014/main" id="{1F973CA5-B735-C912-9E45-FBEC74073771}"/>
                </a:ext>
              </a:extLst>
            </p:cNvPr>
            <p:cNvSpPr txBox="1"/>
            <p:nvPr/>
          </p:nvSpPr>
          <p:spPr>
            <a:xfrm rot="3727201">
              <a:off x="2437860" y="5366226"/>
              <a:ext cx="24878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H</a:t>
              </a:r>
            </a:p>
          </p:txBody>
        </p:sp>
        <p:sp>
          <p:nvSpPr>
            <p:cNvPr id="146" name="TextBox 145">
              <a:extLst>
                <a:ext uri="{FF2B5EF4-FFF2-40B4-BE49-F238E27FC236}">
                  <a16:creationId xmlns:a16="http://schemas.microsoft.com/office/drawing/2014/main" id="{2E061C16-5023-9C08-9F04-C87D7344849F}"/>
                </a:ext>
              </a:extLst>
            </p:cNvPr>
            <p:cNvSpPr txBox="1"/>
            <p:nvPr/>
          </p:nvSpPr>
          <p:spPr>
            <a:xfrm rot="3214201">
              <a:off x="2473751" y="5416923"/>
              <a:ext cx="24077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Y</a:t>
              </a:r>
            </a:p>
          </p:txBody>
        </p:sp>
        <p:sp>
          <p:nvSpPr>
            <p:cNvPr id="147" name="TextBox 146">
              <a:extLst>
                <a:ext uri="{FF2B5EF4-FFF2-40B4-BE49-F238E27FC236}">
                  <a16:creationId xmlns:a16="http://schemas.microsoft.com/office/drawing/2014/main" id="{38AEE7FD-60EB-D0A5-6626-FB22EE18FBBF}"/>
                </a:ext>
              </a:extLst>
            </p:cNvPr>
            <p:cNvSpPr txBox="1"/>
            <p:nvPr/>
          </p:nvSpPr>
          <p:spPr>
            <a:xfrm rot="2762401">
              <a:off x="2504628" y="5457245"/>
              <a:ext cx="24718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A</a:t>
              </a:r>
            </a:p>
          </p:txBody>
        </p:sp>
        <p:sp>
          <p:nvSpPr>
            <p:cNvPr id="148" name="TextBox 147">
              <a:extLst>
                <a:ext uri="{FF2B5EF4-FFF2-40B4-BE49-F238E27FC236}">
                  <a16:creationId xmlns:a16="http://schemas.microsoft.com/office/drawing/2014/main" id="{DC49646D-36F1-B369-A268-DC2A09F587CA}"/>
                </a:ext>
              </a:extLst>
            </p:cNvPr>
            <p:cNvSpPr txBox="1"/>
            <p:nvPr/>
          </p:nvSpPr>
          <p:spPr>
            <a:xfrm rot="2281801">
              <a:off x="2553043" y="5495118"/>
              <a:ext cx="23436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L</a:t>
              </a:r>
            </a:p>
          </p:txBody>
        </p:sp>
        <p:sp>
          <p:nvSpPr>
            <p:cNvPr id="149" name="TextBox 148">
              <a:extLst>
                <a:ext uri="{FF2B5EF4-FFF2-40B4-BE49-F238E27FC236}">
                  <a16:creationId xmlns:a16="http://schemas.microsoft.com/office/drawing/2014/main" id="{7C88CA90-FA44-B718-C1E6-AC662F2D39AF}"/>
                </a:ext>
              </a:extLst>
            </p:cNvPr>
            <p:cNvSpPr txBox="1"/>
            <p:nvPr/>
          </p:nvSpPr>
          <p:spPr>
            <a:xfrm rot="1833000">
              <a:off x="2591304" y="5525029"/>
              <a:ext cx="24558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U</a:t>
              </a:r>
            </a:p>
          </p:txBody>
        </p:sp>
        <p:sp>
          <p:nvSpPr>
            <p:cNvPr id="150" name="TextBox 149">
              <a:extLst>
                <a:ext uri="{FF2B5EF4-FFF2-40B4-BE49-F238E27FC236}">
                  <a16:creationId xmlns:a16="http://schemas.microsoft.com/office/drawing/2014/main" id="{AED94EAF-702F-2556-A01F-CFC07D398845}"/>
                </a:ext>
              </a:extLst>
            </p:cNvPr>
            <p:cNvSpPr txBox="1"/>
            <p:nvPr/>
          </p:nvSpPr>
          <p:spPr>
            <a:xfrm rot="1337401">
              <a:off x="2646313" y="5551184"/>
              <a:ext cx="240772"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R</a:t>
              </a:r>
            </a:p>
          </p:txBody>
        </p:sp>
        <p:sp>
          <p:nvSpPr>
            <p:cNvPr id="151" name="TextBox 150">
              <a:extLst>
                <a:ext uri="{FF2B5EF4-FFF2-40B4-BE49-F238E27FC236}">
                  <a16:creationId xmlns:a16="http://schemas.microsoft.com/office/drawing/2014/main" id="{13971AC3-1B1F-ADDF-C27A-54DC2F5C6D6F}"/>
                </a:ext>
              </a:extLst>
            </p:cNvPr>
            <p:cNvSpPr txBox="1"/>
            <p:nvPr/>
          </p:nvSpPr>
          <p:spPr>
            <a:xfrm rot="799799">
              <a:off x="2699430" y="5570567"/>
              <a:ext cx="25519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O</a:t>
              </a:r>
            </a:p>
          </p:txBody>
        </p:sp>
        <p:sp>
          <p:nvSpPr>
            <p:cNvPr id="152" name="TextBox 151">
              <a:extLst>
                <a:ext uri="{FF2B5EF4-FFF2-40B4-BE49-F238E27FC236}">
                  <a16:creationId xmlns:a16="http://schemas.microsoft.com/office/drawing/2014/main" id="{FBA13CDC-EB02-442B-93D3-B36387F0CFE1}"/>
                </a:ext>
              </a:extLst>
            </p:cNvPr>
            <p:cNvSpPr txBox="1"/>
            <p:nvPr/>
          </p:nvSpPr>
          <p:spPr>
            <a:xfrm rot="223200">
              <a:off x="2769447" y="5580590"/>
              <a:ext cx="24878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N</a:t>
              </a:r>
            </a:p>
          </p:txBody>
        </p:sp>
        <p:sp>
          <p:nvSpPr>
            <p:cNvPr id="153" name="TextBox 152">
              <a:extLst>
                <a:ext uri="{FF2B5EF4-FFF2-40B4-BE49-F238E27FC236}">
                  <a16:creationId xmlns:a16="http://schemas.microsoft.com/office/drawing/2014/main" id="{5D3FD23C-682A-0E4B-870A-0D8EAB475F39}"/>
                </a:ext>
              </a:extLst>
            </p:cNvPr>
            <p:cNvSpPr txBox="1"/>
            <p:nvPr/>
          </p:nvSpPr>
          <p:spPr>
            <a:xfrm rot="21436200">
              <a:off x="2834712" y="5580986"/>
              <a:ext cx="2087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I</a:t>
              </a:r>
            </a:p>
          </p:txBody>
        </p:sp>
        <p:sp>
          <p:nvSpPr>
            <p:cNvPr id="154" name="TextBox 153">
              <a:extLst>
                <a:ext uri="{FF2B5EF4-FFF2-40B4-BE49-F238E27FC236}">
                  <a16:creationId xmlns:a16="http://schemas.microsoft.com/office/drawing/2014/main" id="{D8830A67-C80E-E458-36FA-C8BC3B760187}"/>
                </a:ext>
              </a:extLst>
            </p:cNvPr>
            <p:cNvSpPr txBox="1"/>
            <p:nvPr/>
          </p:nvSpPr>
          <p:spPr>
            <a:xfrm rot="21044399">
              <a:off x="2859514" y="5576175"/>
              <a:ext cx="25039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C</a:t>
              </a:r>
            </a:p>
          </p:txBody>
        </p:sp>
        <p:sp>
          <p:nvSpPr>
            <p:cNvPr id="155" name="TextBox 154">
              <a:extLst>
                <a:ext uri="{FF2B5EF4-FFF2-40B4-BE49-F238E27FC236}">
                  <a16:creationId xmlns:a16="http://schemas.microsoft.com/office/drawing/2014/main" id="{C2CDF2F0-4B83-9CCE-C9CE-263F660AD5FA}"/>
                </a:ext>
              </a:extLst>
            </p:cNvPr>
            <p:cNvSpPr txBox="1"/>
            <p:nvPr/>
          </p:nvSpPr>
          <p:spPr>
            <a:xfrm rot="20305200">
              <a:off x="2945856" y="5552777"/>
              <a:ext cx="24718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A</a:t>
              </a:r>
            </a:p>
          </p:txBody>
        </p:sp>
        <p:sp>
          <p:nvSpPr>
            <p:cNvPr id="156" name="TextBox 155">
              <a:extLst>
                <a:ext uri="{FF2B5EF4-FFF2-40B4-BE49-F238E27FC236}">
                  <a16:creationId xmlns:a16="http://schemas.microsoft.com/office/drawing/2014/main" id="{E5FD1B7D-9C98-78FD-F10E-91AEE72F8CF7}"/>
                </a:ext>
              </a:extLst>
            </p:cNvPr>
            <p:cNvSpPr txBox="1"/>
            <p:nvPr/>
          </p:nvSpPr>
          <p:spPr>
            <a:xfrm rot="19786201">
              <a:off x="2999146" y="5526129"/>
              <a:ext cx="250390"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C</a:t>
              </a:r>
            </a:p>
          </p:txBody>
        </p:sp>
        <p:sp>
          <p:nvSpPr>
            <p:cNvPr id="157" name="TextBox 156">
              <a:extLst>
                <a:ext uri="{FF2B5EF4-FFF2-40B4-BE49-F238E27FC236}">
                  <a16:creationId xmlns:a16="http://schemas.microsoft.com/office/drawing/2014/main" id="{A922419B-46C0-BC98-FFA7-756B97BA431F}"/>
                </a:ext>
              </a:extLst>
            </p:cNvPr>
            <p:cNvSpPr txBox="1"/>
            <p:nvPr/>
          </p:nvSpPr>
          <p:spPr>
            <a:xfrm rot="19392600">
              <a:off x="3058255" y="5500786"/>
              <a:ext cx="208711"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I</a:t>
              </a:r>
            </a:p>
          </p:txBody>
        </p:sp>
        <p:sp>
          <p:nvSpPr>
            <p:cNvPr id="158" name="TextBox 157">
              <a:extLst>
                <a:ext uri="{FF2B5EF4-FFF2-40B4-BE49-F238E27FC236}">
                  <a16:creationId xmlns:a16="http://schemas.microsoft.com/office/drawing/2014/main" id="{BEB4A869-AE99-C847-70AB-4F09C6F33C67}"/>
                </a:ext>
              </a:extLst>
            </p:cNvPr>
            <p:cNvSpPr txBox="1"/>
            <p:nvPr/>
          </p:nvSpPr>
          <p:spPr>
            <a:xfrm rot="19009801">
              <a:off x="3072544" y="5472021"/>
              <a:ext cx="24878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D</a:t>
              </a:r>
            </a:p>
          </p:txBody>
        </p:sp>
        <p:sp>
          <p:nvSpPr>
            <p:cNvPr id="159" name="TextBox 158">
              <a:extLst>
                <a:ext uri="{FF2B5EF4-FFF2-40B4-BE49-F238E27FC236}">
                  <a16:creationId xmlns:a16="http://schemas.microsoft.com/office/drawing/2014/main" id="{6D84E7E2-4DEF-BCE8-5C12-4E8AB1623051}"/>
                </a:ext>
              </a:extLst>
            </p:cNvPr>
            <p:cNvSpPr txBox="1"/>
            <p:nvPr/>
          </p:nvSpPr>
          <p:spPr>
            <a:xfrm rot="18534000">
              <a:off x="3118605" y="5431022"/>
              <a:ext cx="232756"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solidFill>
                    <a:srgbClr val="552971"/>
                  </a:solidFill>
                  <a:effectLst/>
                  <a:uLnTx/>
                  <a:uFillTx/>
                  <a:latin typeface="DM Sans"/>
                  <a:ea typeface="+mn-ea"/>
                  <a:cs typeface="+mn-cs"/>
                  <a:sym typeface="DM Sans"/>
                  <a:rtl val="0"/>
                </a:rPr>
                <a:t>-</a:t>
              </a:r>
            </a:p>
          </p:txBody>
        </p:sp>
        <p:sp>
          <p:nvSpPr>
            <p:cNvPr id="160" name="TextBox 159">
              <a:extLst>
                <a:ext uri="{FF2B5EF4-FFF2-40B4-BE49-F238E27FC236}">
                  <a16:creationId xmlns:a16="http://schemas.microsoft.com/office/drawing/2014/main" id="{B9087317-314A-1D39-EA53-757B6CE0984D}"/>
                </a:ext>
              </a:extLst>
            </p:cNvPr>
            <p:cNvSpPr txBox="1"/>
            <p:nvPr/>
          </p:nvSpPr>
          <p:spPr>
            <a:xfrm rot="17461942">
              <a:off x="3143539" y="5376472"/>
              <a:ext cx="2632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solidFill>
                    <a:srgbClr val="552971"/>
                  </a:solidFill>
                  <a:effectLst/>
                  <a:uLnTx/>
                  <a:uFillTx/>
                  <a:latin typeface="DM Sans"/>
                  <a:ea typeface="+mn-ea"/>
                  <a:cs typeface="+mn-cs"/>
                  <a:sym typeface="DM Sans"/>
                  <a:rtl val="0"/>
                </a:rPr>
                <a:t>M</a:t>
              </a:r>
              <a:endParaRPr kumimoji="0" lang="en-US" sz="700" b="1" i="0" u="none" strike="noStrike" kern="1200" cap="none" spc="0" normalizeH="0" baseline="0" noProof="0">
                <a:ln/>
                <a:solidFill>
                  <a:srgbClr val="552971"/>
                </a:solidFill>
                <a:effectLst/>
                <a:uLnTx/>
                <a:uFillTx/>
                <a:latin typeface="DM Sans"/>
                <a:ea typeface="+mn-ea"/>
                <a:cs typeface="+mn-cs"/>
                <a:sym typeface="DM Sans"/>
                <a:rtl val="0"/>
              </a:endParaRPr>
            </a:p>
          </p:txBody>
        </p:sp>
        <p:sp>
          <p:nvSpPr>
            <p:cNvPr id="162" name="TextBox 161">
              <a:extLst>
                <a:ext uri="{FF2B5EF4-FFF2-40B4-BE49-F238E27FC236}">
                  <a16:creationId xmlns:a16="http://schemas.microsoft.com/office/drawing/2014/main" id="{1B33D595-5665-20AC-E2E6-8188D8948483}"/>
                </a:ext>
              </a:extLst>
            </p:cNvPr>
            <p:cNvSpPr txBox="1"/>
            <p:nvPr/>
          </p:nvSpPr>
          <p:spPr>
            <a:xfrm>
              <a:off x="2357974" y="5094060"/>
              <a:ext cx="43152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solidFill>
                    <a:srgbClr val="FFFFFF"/>
                  </a:solidFill>
                  <a:effectLst/>
                  <a:uLnTx/>
                  <a:uFillTx/>
                  <a:latin typeface="DM Sans"/>
                  <a:ea typeface="+mn-ea"/>
                  <a:cs typeface="+mn-cs"/>
                  <a:sym typeface="DM Sans"/>
                  <a:rtl val="0"/>
                </a:rPr>
                <a:t>100</a:t>
              </a:r>
            </a:p>
          </p:txBody>
        </p:sp>
        <p:sp>
          <p:nvSpPr>
            <p:cNvPr id="163" name="TextBox 162">
              <a:extLst>
                <a:ext uri="{FF2B5EF4-FFF2-40B4-BE49-F238E27FC236}">
                  <a16:creationId xmlns:a16="http://schemas.microsoft.com/office/drawing/2014/main" id="{005BF9B6-59E3-4371-ED29-0784D7AFA740}"/>
                </a:ext>
              </a:extLst>
            </p:cNvPr>
            <p:cNvSpPr txBox="1"/>
            <p:nvPr/>
          </p:nvSpPr>
          <p:spPr>
            <a:xfrm>
              <a:off x="2615479" y="5106263"/>
              <a:ext cx="308098"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solidFill>
                    <a:srgbClr val="FFFFFF"/>
                  </a:solidFill>
                  <a:effectLst/>
                  <a:uLnTx/>
                  <a:uFillTx/>
                  <a:latin typeface="DM Sans"/>
                  <a:ea typeface="+mn-ea"/>
                  <a:cs typeface="+mn-cs"/>
                  <a:sym typeface="DM Sans"/>
                  <a:rtl val="0"/>
                </a:rPr>
                <a:t>%</a:t>
              </a:r>
            </a:p>
          </p:txBody>
        </p:sp>
        <p:sp>
          <p:nvSpPr>
            <p:cNvPr id="183" name="TextBox 182">
              <a:extLst>
                <a:ext uri="{FF2B5EF4-FFF2-40B4-BE49-F238E27FC236}">
                  <a16:creationId xmlns:a16="http://schemas.microsoft.com/office/drawing/2014/main" id="{1D5A9B4C-F3E7-5416-E27D-AB940FF772F5}"/>
                </a:ext>
              </a:extLst>
            </p:cNvPr>
            <p:cNvSpPr txBox="1"/>
            <p:nvPr/>
          </p:nvSpPr>
          <p:spPr>
            <a:xfrm rot="17164794">
              <a:off x="3166172" y="5297825"/>
              <a:ext cx="263214"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solidFill>
                    <a:srgbClr val="552971"/>
                  </a:solidFill>
                  <a:effectLst/>
                  <a:uLnTx/>
                  <a:uFillTx/>
                  <a:latin typeface="DM Sans"/>
                  <a:ea typeface="+mn-ea"/>
                  <a:cs typeface="+mn-cs"/>
                  <a:sym typeface="DM Sans"/>
                  <a:rtl val="0"/>
                </a:rPr>
                <a:t>M</a:t>
              </a:r>
              <a:endParaRPr kumimoji="0" lang="en-US" sz="700" b="1" i="0" u="none" strike="noStrike" kern="1200" cap="none" spc="0" normalizeH="0" baseline="0" noProof="0">
                <a:ln/>
                <a:solidFill>
                  <a:srgbClr val="552971"/>
                </a:solidFill>
                <a:effectLst/>
                <a:uLnTx/>
                <a:uFillTx/>
                <a:latin typeface="DM Sans"/>
                <a:ea typeface="+mn-ea"/>
                <a:cs typeface="+mn-cs"/>
                <a:sym typeface="DM Sans"/>
                <a:rtl val="0"/>
              </a:endParaRPr>
            </a:p>
          </p:txBody>
        </p:sp>
        <p:sp>
          <p:nvSpPr>
            <p:cNvPr id="185" name="TextBox 184">
              <a:extLst>
                <a:ext uri="{FF2B5EF4-FFF2-40B4-BE49-F238E27FC236}">
                  <a16:creationId xmlns:a16="http://schemas.microsoft.com/office/drawing/2014/main" id="{4B4C3100-6535-8CBD-8E37-606DBF7A93BA}"/>
                </a:ext>
              </a:extLst>
            </p:cNvPr>
            <p:cNvSpPr txBox="1"/>
            <p:nvPr/>
          </p:nvSpPr>
          <p:spPr>
            <a:xfrm rot="16812962">
              <a:off x="3178144" y="5206349"/>
              <a:ext cx="276038" cy="20005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700" b="1" i="0" u="none" strike="noStrike" kern="1200" cap="none" spc="0" normalizeH="0" baseline="0" noProof="0">
                  <a:ln/>
                  <a:solidFill>
                    <a:srgbClr val="552971"/>
                  </a:solidFill>
                  <a:effectLst/>
                  <a:uLnTx/>
                  <a:uFillTx/>
                  <a:latin typeface="DM Sans"/>
                  <a:ea typeface="+mn-ea"/>
                  <a:cs typeface="+mn-cs"/>
                  <a:sym typeface="DM Sans"/>
                  <a:rtl val="0"/>
                </a:rPr>
                <a:t>W</a:t>
              </a:r>
              <a:endParaRPr kumimoji="0" lang="en-US" sz="700" b="1" i="0" u="none" strike="noStrike" kern="1200" cap="none" spc="0" normalizeH="0" baseline="0" noProof="0">
                <a:ln/>
                <a:solidFill>
                  <a:srgbClr val="552971"/>
                </a:solidFill>
                <a:effectLst/>
                <a:uLnTx/>
                <a:uFillTx/>
                <a:latin typeface="DM Sans"/>
                <a:ea typeface="+mn-ea"/>
                <a:cs typeface="+mn-cs"/>
                <a:sym typeface="DM Sans"/>
                <a:rtl val="0"/>
              </a:endParaRPr>
            </a:p>
          </p:txBody>
        </p:sp>
      </p:grpSp>
      <p:grpSp>
        <p:nvGrpSpPr>
          <p:cNvPr id="15" name="Group 14">
            <a:extLst>
              <a:ext uri="{FF2B5EF4-FFF2-40B4-BE49-F238E27FC236}">
                <a16:creationId xmlns:a16="http://schemas.microsoft.com/office/drawing/2014/main" id="{D12C12EC-416A-507A-EE18-E4B11DDA02A7}"/>
              </a:ext>
            </a:extLst>
          </p:cNvPr>
          <p:cNvGrpSpPr/>
          <p:nvPr/>
        </p:nvGrpSpPr>
        <p:grpSpPr>
          <a:xfrm>
            <a:off x="5685450" y="4958960"/>
            <a:ext cx="2011807" cy="792000"/>
            <a:chOff x="5538116" y="4958960"/>
            <a:chExt cx="2011807" cy="792000"/>
          </a:xfrm>
        </p:grpSpPr>
        <p:pic>
          <p:nvPicPr>
            <p:cNvPr id="7" name="Picture 6" descr="Logo&#10;&#10;Description automatically generated">
              <a:extLst>
                <a:ext uri="{FF2B5EF4-FFF2-40B4-BE49-F238E27FC236}">
                  <a16:creationId xmlns:a16="http://schemas.microsoft.com/office/drawing/2014/main" id="{A59CA016-6611-2BA2-EE65-B3E9B357238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38116" y="4958960"/>
              <a:ext cx="683362" cy="792000"/>
            </a:xfrm>
            <a:prstGeom prst="rect">
              <a:avLst/>
            </a:prstGeom>
          </p:spPr>
        </p:pic>
        <p:sp>
          <p:nvSpPr>
            <p:cNvPr id="12" name="Rectangle 11">
              <a:extLst>
                <a:ext uri="{FF2B5EF4-FFF2-40B4-BE49-F238E27FC236}">
                  <a16:creationId xmlns:a16="http://schemas.microsoft.com/office/drawing/2014/main" id="{505413CC-2594-5BE1-8587-76BBB92735C2}"/>
                </a:ext>
              </a:extLst>
            </p:cNvPr>
            <p:cNvSpPr/>
            <p:nvPr/>
          </p:nvSpPr>
          <p:spPr>
            <a:xfrm>
              <a:off x="6453370" y="5127409"/>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a:ln>
                    <a:noFill/>
                  </a:ln>
                  <a:solidFill>
                    <a:prstClr val="black"/>
                  </a:solidFill>
                  <a:effectLst/>
                  <a:uLnTx/>
                  <a:uFillTx/>
                  <a:latin typeface="DM Sans"/>
                  <a:ea typeface="+mn-ea"/>
                  <a:cs typeface="+mn-cs"/>
                </a:rPr>
                <a:t>Raw material verified by ECOCERT GREENLIFE, conform to the COSMOS Standard</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GB"/>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HYA-ACT™ M (Medium Molecular Weight)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dirty="0">
                <a:latin typeface="+mn-lt"/>
              </a:rPr>
              <a:t>*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Pure, biotechnologically manufactured, medium molecular weight hyaluronic acid of 1.0 – 1.3 </a:t>
              </a:r>
              <a:r>
                <a:rPr kumimoji="0" lang="en-GB" sz="1300" b="0" i="0" u="none" strike="noStrike" kern="1200" cap="none" spc="0" normalizeH="0" baseline="0" noProof="0" dirty="0" err="1">
                  <a:ln>
                    <a:noFill/>
                  </a:ln>
                  <a:solidFill>
                    <a:prstClr val="black"/>
                  </a:solidFill>
                  <a:effectLst/>
                  <a:uLnTx/>
                  <a:uFillTx/>
                  <a:latin typeface="DM Sans" pitchFamily="2" charset="0"/>
                  <a:ea typeface="Fira Sans Book" panose="020B0503050000020004" pitchFamily="34" charset="0"/>
                  <a:cs typeface="+mn-cs"/>
                </a:rPr>
                <a:t>MDa</a:t>
              </a: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Derived from sweet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GMO free</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100%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794798"/>
            <a:chOff x="0" y="3999451"/>
            <a:chExt cx="11889600" cy="1794798"/>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794798"/>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Provides immediate hydration : </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A single application enhances skin hydration up to 60% after just 1h.*</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Strengthens the protective skin barrier, with an up to 26% reduction in TEWL after just 1h.*</a:t>
              </a: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Suitable for all kinds of facial and body care leave-on and rinse-off hydration products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GB" sz="1400" b="0" i="0" u="none" strike="noStrike" kern="0" cap="none" spc="100" normalizeH="0" baseline="0" noProof="0">
                <a:ln>
                  <a:noFill/>
                </a:ln>
                <a:solidFill>
                  <a:srgbClr val="307297"/>
                </a:solidFill>
                <a:effectLst/>
                <a:uLnTx/>
                <a:uFillTx/>
                <a:latin typeface="Fira Sans Medium"/>
                <a:ea typeface="+mn-ea"/>
                <a:cs typeface="+mn-cs"/>
              </a:rPr>
            </a:br>
            <a:endParaRPr kumimoji="0" lang="en-GB"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1889600" cy="572906"/>
            <a:chOff x="0" y="3331675"/>
            <a:chExt cx="11889600"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2722196"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a:t>
              </a: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White powder to granules</a:t>
              </a:r>
              <a:endPar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pH of use: 4.0-11.0</a:t>
              </a:r>
            </a:p>
          </p:txBody>
        </p:sp>
        <p:sp>
          <p:nvSpPr>
            <p:cNvPr id="56" name="Rectangle 55">
              <a:extLst>
                <a:ext uri="{FF2B5EF4-FFF2-40B4-BE49-F238E27FC236}">
                  <a16:creationId xmlns:a16="http://schemas.microsoft.com/office/drawing/2014/main" id="{EF81DD97-D580-7802-40CA-0374840235E7}"/>
                </a:ext>
              </a:extLst>
            </p:cNvPr>
            <p:cNvSpPr/>
            <p:nvPr/>
          </p:nvSpPr>
          <p:spPr>
            <a:xfrm>
              <a:off x="4924986" y="3340889"/>
              <a:ext cx="3447807"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GB"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7320314"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Slowly but completely water soluble</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descr="A close up of a sign&#10;&#10;Description automatically generated">
            <a:extLst>
              <a:ext uri="{FF2B5EF4-FFF2-40B4-BE49-F238E27FC236}">
                <a16:creationId xmlns:a16="http://schemas.microsoft.com/office/drawing/2014/main" id="{52108440-3266-9C6B-0A21-E1546FBC59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93040" y="4943140"/>
            <a:ext cx="951455" cy="7920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0663293C-D0DD-2846-22D6-CA2456F588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96141" y="4903212"/>
            <a:ext cx="683362" cy="792000"/>
          </a:xfrm>
          <a:prstGeom prst="rect">
            <a:avLst/>
          </a:prstGeom>
        </p:spPr>
      </p:pic>
      <p:sp>
        <p:nvSpPr>
          <p:cNvPr id="14" name="Rectangle 13">
            <a:extLst>
              <a:ext uri="{FF2B5EF4-FFF2-40B4-BE49-F238E27FC236}">
                <a16:creationId xmlns:a16="http://schemas.microsoft.com/office/drawing/2014/main" id="{DE75C699-DF21-8604-2F82-F75222B3974D}"/>
              </a:ext>
            </a:extLst>
          </p:cNvPr>
          <p:cNvSpPr/>
          <p:nvPr/>
        </p:nvSpPr>
        <p:spPr>
          <a:xfrm>
            <a:off x="4511395" y="5071661"/>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5" name="Picture 14" descr="A picture containing text&#10;&#10;Description automatically generated">
            <a:extLst>
              <a:ext uri="{FF2B5EF4-FFF2-40B4-BE49-F238E27FC236}">
                <a16:creationId xmlns:a16="http://schemas.microsoft.com/office/drawing/2014/main" id="{1E70ADDA-6167-2B94-B92D-C686F9E0A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82398" y="5098260"/>
            <a:ext cx="1319755" cy="537825"/>
          </a:xfrm>
          <a:prstGeom prst="rect">
            <a:avLst/>
          </a:prstGeom>
        </p:spPr>
      </p:pic>
      <p:pic>
        <p:nvPicPr>
          <p:cNvPr id="5" name="Picture 4">
            <a:extLst>
              <a:ext uri="{FF2B5EF4-FFF2-40B4-BE49-F238E27FC236}">
                <a16:creationId xmlns:a16="http://schemas.microsoft.com/office/drawing/2014/main" id="{B8B51ECC-55D9-3184-098D-F48A570EE15A}"/>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163137" y="4940069"/>
            <a:ext cx="792000" cy="792000"/>
          </a:xfrm>
          <a:prstGeom prst="rect">
            <a:avLst/>
          </a:prstGeom>
        </p:spPr>
      </p:pic>
      <p:pic>
        <p:nvPicPr>
          <p:cNvPr id="7" name="Picture 6">
            <a:extLst>
              <a:ext uri="{FF2B5EF4-FFF2-40B4-BE49-F238E27FC236}">
                <a16:creationId xmlns:a16="http://schemas.microsoft.com/office/drawing/2014/main" id="{91D83D6D-0966-3140-FFEE-307A59E0FE8D}"/>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844995" y="4956693"/>
            <a:ext cx="1065022" cy="792000"/>
          </a:xfrm>
          <a:prstGeom prst="rect">
            <a:avLst/>
          </a:prstGeom>
        </p:spPr>
      </p:pic>
      <p:pic>
        <p:nvPicPr>
          <p:cNvPr id="18" name="Graphic 17">
            <a:extLst>
              <a:ext uri="{FF2B5EF4-FFF2-40B4-BE49-F238E27FC236}">
                <a16:creationId xmlns:a16="http://schemas.microsoft.com/office/drawing/2014/main" id="{13B63F2E-C743-D38D-79CA-4D1CDFF68CD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43939" y="4950068"/>
            <a:ext cx="1042107" cy="792000"/>
          </a:xfrm>
          <a:prstGeom prst="rect">
            <a:avLst/>
          </a:prstGeom>
        </p:spPr>
      </p:pic>
    </p:spTree>
    <p:extLst>
      <p:ext uri="{BB962C8B-B14F-4D97-AF65-F5344CB8AC3E}">
        <p14:creationId xmlns:p14="http://schemas.microsoft.com/office/powerpoint/2010/main" val="2460939804"/>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HYA-ACT™ S (Small Molecular Weight)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p:txBody>
          <a:bodyPr/>
          <a:lstStyle/>
          <a:p>
            <a:r>
              <a:rPr lang="en-GB" i="1">
                <a:latin typeface="+mn-lt"/>
              </a:rPr>
              <a:t>* in vitro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Biotechnologically manufactured, small molecular weight hyaluronic acid of 200 – 400 KDa</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Derived from sweet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GMO free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297270"/>
            <a:chOff x="0" y="3999451"/>
            <a:chExt cx="11889600" cy="1297270"/>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Acts as a hydration booster for thirsty skin*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Lock in moisture for an even greater hydration boost*</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Calms reddened skin**</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Suitable for all kinds of facial and body care leave-on and rinse-off hydration products</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6"/>
            <a:ext cx="11882621" cy="632053"/>
            <a:chOff x="-25599" y="2558933"/>
            <a:chExt cx="11889600" cy="385200"/>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36698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Sodium Hyaluronate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2666294" cy="572906"/>
            <a:chOff x="0" y="3331675"/>
            <a:chExt cx="12666294"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5094422"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Form: White or almost white powder to granules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pH of use: 4.0-11.0</a:t>
              </a:r>
            </a:p>
          </p:txBody>
        </p:sp>
        <p:sp>
          <p:nvSpPr>
            <p:cNvPr id="56" name="Rectangle 55">
              <a:extLst>
                <a:ext uri="{FF2B5EF4-FFF2-40B4-BE49-F238E27FC236}">
                  <a16:creationId xmlns:a16="http://schemas.microsoft.com/office/drawing/2014/main" id="{EF81DD97-D580-7802-40CA-0374840235E7}"/>
                </a:ext>
              </a:extLst>
            </p:cNvPr>
            <p:cNvSpPr/>
            <p:nvPr/>
          </p:nvSpPr>
          <p:spPr>
            <a:xfrm>
              <a:off x="6010636" y="3340889"/>
              <a:ext cx="203615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174561"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Quickly and completely water soluble</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descr="A close up of a sign&#10;&#10;Description automatically generated">
            <a:extLst>
              <a:ext uri="{FF2B5EF4-FFF2-40B4-BE49-F238E27FC236}">
                <a16:creationId xmlns:a16="http://schemas.microsoft.com/office/drawing/2014/main" id="{52108440-3266-9C6B-0A21-E1546FBC59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36443" y="4935332"/>
            <a:ext cx="951455" cy="7920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0663293C-D0DD-2846-22D6-CA2456F588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5368" y="4939958"/>
            <a:ext cx="683362" cy="792000"/>
          </a:xfrm>
          <a:prstGeom prst="rect">
            <a:avLst/>
          </a:prstGeom>
        </p:spPr>
      </p:pic>
      <p:sp>
        <p:nvSpPr>
          <p:cNvPr id="14" name="Rectangle 13">
            <a:extLst>
              <a:ext uri="{FF2B5EF4-FFF2-40B4-BE49-F238E27FC236}">
                <a16:creationId xmlns:a16="http://schemas.microsoft.com/office/drawing/2014/main" id="{DE75C699-DF21-8604-2F82-F75222B3974D}"/>
              </a:ext>
            </a:extLst>
          </p:cNvPr>
          <p:cNvSpPr/>
          <p:nvPr/>
        </p:nvSpPr>
        <p:spPr>
          <a:xfrm>
            <a:off x="4426957" y="5110105"/>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5" name="Picture 14" descr="A picture containing text&#10;&#10;Description automatically generated">
            <a:extLst>
              <a:ext uri="{FF2B5EF4-FFF2-40B4-BE49-F238E27FC236}">
                <a16:creationId xmlns:a16="http://schemas.microsoft.com/office/drawing/2014/main" id="{1E70ADDA-6167-2B94-B92D-C686F9E0A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587667" y="5087413"/>
            <a:ext cx="1319755" cy="537825"/>
          </a:xfrm>
          <a:prstGeom prst="rect">
            <a:avLst/>
          </a:prstGeom>
        </p:spPr>
      </p:pic>
      <p:pic>
        <p:nvPicPr>
          <p:cNvPr id="28" name="Picture 27">
            <a:extLst>
              <a:ext uri="{FF2B5EF4-FFF2-40B4-BE49-F238E27FC236}">
                <a16:creationId xmlns:a16="http://schemas.microsoft.com/office/drawing/2014/main" id="{EF4F8376-3FF8-AF1D-B984-8510C722262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7071481" y="4939958"/>
            <a:ext cx="792000" cy="792000"/>
          </a:xfrm>
          <a:prstGeom prst="rect">
            <a:avLst/>
          </a:prstGeom>
        </p:spPr>
      </p:pic>
      <p:pic>
        <p:nvPicPr>
          <p:cNvPr id="29" name="Picture 28">
            <a:extLst>
              <a:ext uri="{FF2B5EF4-FFF2-40B4-BE49-F238E27FC236}">
                <a16:creationId xmlns:a16="http://schemas.microsoft.com/office/drawing/2014/main" id="{8ABC3BFF-B9E5-48E8-381F-67E5F162FA19}"/>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709894" y="4949440"/>
            <a:ext cx="1065022" cy="792000"/>
          </a:xfrm>
          <a:prstGeom prst="rect">
            <a:avLst/>
          </a:prstGeom>
        </p:spPr>
      </p:pic>
      <p:pic>
        <p:nvPicPr>
          <p:cNvPr id="11" name="Graphic 10">
            <a:extLst>
              <a:ext uri="{FF2B5EF4-FFF2-40B4-BE49-F238E27FC236}">
                <a16:creationId xmlns:a16="http://schemas.microsoft.com/office/drawing/2014/main" id="{DC83C0E6-FF0D-8492-D703-F5FE78D4997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27816" y="4946711"/>
            <a:ext cx="1042107" cy="792000"/>
          </a:xfrm>
          <a:prstGeom prst="rect">
            <a:avLst/>
          </a:prstGeom>
        </p:spPr>
      </p:pic>
    </p:spTree>
    <p:extLst>
      <p:ext uri="{BB962C8B-B14F-4D97-AF65-F5344CB8AC3E}">
        <p14:creationId xmlns:p14="http://schemas.microsoft.com/office/powerpoint/2010/main" val="2437522240"/>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606CC7-C78D-60D9-7132-6844B0286E9B}"/>
              </a:ext>
            </a:extLst>
          </p:cNvPr>
          <p:cNvSpPr>
            <a:spLocks noGrp="1"/>
          </p:cNvSpPr>
          <p:nvPr>
            <p:ph type="body" idx="11"/>
          </p:nvPr>
        </p:nvSpPr>
        <p:spPr>
          <a:xfrm>
            <a:off x="302400" y="605611"/>
            <a:ext cx="11587200" cy="288767"/>
          </a:xfrm>
        </p:spPr>
        <p:txBody>
          <a:bodyPr/>
          <a:lstStyle/>
          <a:p>
            <a:r>
              <a:rPr lang="en-US"/>
              <a:t>ID Card</a:t>
            </a:r>
          </a:p>
        </p:txBody>
      </p:sp>
      <p:sp>
        <p:nvSpPr>
          <p:cNvPr id="2" name="Title 1">
            <a:extLst>
              <a:ext uri="{FF2B5EF4-FFF2-40B4-BE49-F238E27FC236}">
                <a16:creationId xmlns:a16="http://schemas.microsoft.com/office/drawing/2014/main" id="{6212D3EF-DA36-7B20-2C16-A5D4991A12EC}"/>
              </a:ext>
            </a:extLst>
          </p:cNvPr>
          <p:cNvSpPr>
            <a:spLocks noGrp="1"/>
          </p:cNvSpPr>
          <p:nvPr>
            <p:ph type="title"/>
          </p:nvPr>
        </p:nvSpPr>
        <p:spPr>
          <a:xfrm>
            <a:off x="302400" y="302400"/>
            <a:ext cx="11591925" cy="303211"/>
          </a:xfrm>
        </p:spPr>
        <p:txBody>
          <a:bodyPr/>
          <a:lstStyle/>
          <a:p>
            <a:r>
              <a:rPr lang="en-US"/>
              <a:t>HYA-ACT™ XS (Very Small Molecular Weight)</a:t>
            </a:r>
          </a:p>
        </p:txBody>
      </p:sp>
      <p:sp>
        <p:nvSpPr>
          <p:cNvPr id="17" name="Text Placeholder 16">
            <a:extLst>
              <a:ext uri="{FF2B5EF4-FFF2-40B4-BE49-F238E27FC236}">
                <a16:creationId xmlns:a16="http://schemas.microsoft.com/office/drawing/2014/main" id="{8C51FDE2-2509-BC63-504A-7F25436402F1}"/>
              </a:ext>
            </a:extLst>
          </p:cNvPr>
          <p:cNvSpPr>
            <a:spLocks noGrp="1"/>
          </p:cNvSpPr>
          <p:nvPr>
            <p:ph type="body" sz="quarter" idx="24"/>
          </p:nvPr>
        </p:nvSpPr>
        <p:spPr>
          <a:xfrm>
            <a:off x="302400" y="6191595"/>
            <a:ext cx="3528001" cy="121588"/>
          </a:xfrm>
        </p:spPr>
        <p:txBody>
          <a:bodyPr/>
          <a:lstStyle/>
          <a:p>
            <a:r>
              <a:rPr lang="en-GB" i="1" dirty="0">
                <a:latin typeface="+mn-lt"/>
              </a:rPr>
              <a:t> * in vivo</a:t>
            </a:r>
          </a:p>
        </p:txBody>
      </p:sp>
      <p:grpSp>
        <p:nvGrpSpPr>
          <p:cNvPr id="3" name="Group 2">
            <a:extLst>
              <a:ext uri="{FF2B5EF4-FFF2-40B4-BE49-F238E27FC236}">
                <a16:creationId xmlns:a16="http://schemas.microsoft.com/office/drawing/2014/main" id="{4D823F3C-5F3F-53A2-59F3-59E82A42FBF0}"/>
              </a:ext>
            </a:extLst>
          </p:cNvPr>
          <p:cNvGrpSpPr/>
          <p:nvPr/>
        </p:nvGrpSpPr>
        <p:grpSpPr>
          <a:xfrm>
            <a:off x="134685" y="1756966"/>
            <a:ext cx="11889600" cy="2033325"/>
            <a:chOff x="0" y="2190069"/>
            <a:chExt cx="11889600" cy="2033325"/>
          </a:xfrm>
        </p:grpSpPr>
        <p:sp>
          <p:nvSpPr>
            <p:cNvPr id="70" name="Rectangle 69">
              <a:extLst>
                <a:ext uri="{FF2B5EF4-FFF2-40B4-BE49-F238E27FC236}">
                  <a16:creationId xmlns:a16="http://schemas.microsoft.com/office/drawing/2014/main" id="{A4D4DB38-D371-60CF-A69E-F939E2EF69FC}"/>
                </a:ext>
              </a:extLst>
            </p:cNvPr>
            <p:cNvSpPr/>
            <p:nvPr/>
          </p:nvSpPr>
          <p:spPr>
            <a:xfrm>
              <a:off x="0" y="2286165"/>
              <a:ext cx="11889600" cy="903019"/>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TECHNOLOGY:</a:t>
              </a:r>
            </a:p>
          </p:txBody>
        </p:sp>
        <p:sp>
          <p:nvSpPr>
            <p:cNvPr id="71" name="TextBox 49">
              <a:extLst>
                <a:ext uri="{FF2B5EF4-FFF2-40B4-BE49-F238E27FC236}">
                  <a16:creationId xmlns:a16="http://schemas.microsoft.com/office/drawing/2014/main" id="{C1104EB4-4252-A452-90EC-1AE6B98FD183}"/>
                </a:ext>
              </a:extLst>
            </p:cNvPr>
            <p:cNvSpPr txBox="1"/>
            <p:nvPr/>
          </p:nvSpPr>
          <p:spPr>
            <a:xfrm>
              <a:off x="2134217" y="2190069"/>
              <a:ext cx="9467985" cy="2033325"/>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Very small molecular weight hyaluronic acid of 37 – 56 </a:t>
              </a:r>
              <a:r>
                <a:rPr kumimoji="0" lang="en-US" sz="1300" b="0" i="0" u="none" strike="noStrike" kern="1200" cap="none" spc="0" normalizeH="0" baseline="0" noProof="0" err="1">
                  <a:ln>
                    <a:noFill/>
                  </a:ln>
                  <a:solidFill>
                    <a:prstClr val="black"/>
                  </a:solidFill>
                  <a:effectLst/>
                  <a:uLnTx/>
                  <a:uFillTx/>
                  <a:latin typeface="DM Sans" pitchFamily="2" charset="0"/>
                  <a:ea typeface="Fira Sans Book" panose="020B0503050000020004" pitchFamily="34" charset="0"/>
                  <a:cs typeface="+mn-cs"/>
                </a:rPr>
                <a:t>KDa</a:t>
              </a: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r>
                <a:rPr kumimoji="0" lang="en-GB"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obtained by bio-fermentation. </a:t>
              </a: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Derived from sweet corn seeds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GMO free </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100% natural origin (ISO 16128)</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9" name="Group 8">
            <a:extLst>
              <a:ext uri="{FF2B5EF4-FFF2-40B4-BE49-F238E27FC236}">
                <a16:creationId xmlns:a16="http://schemas.microsoft.com/office/drawing/2014/main" id="{2C7BF1B2-8A11-838B-E468-EB72B75F978B}"/>
              </a:ext>
            </a:extLst>
          </p:cNvPr>
          <p:cNvGrpSpPr/>
          <p:nvPr/>
        </p:nvGrpSpPr>
        <p:grpSpPr>
          <a:xfrm>
            <a:off x="134685" y="3495735"/>
            <a:ext cx="11889600" cy="1297270"/>
            <a:chOff x="0" y="3999451"/>
            <a:chExt cx="11889600" cy="1297270"/>
          </a:xfrm>
        </p:grpSpPr>
        <p:sp>
          <p:nvSpPr>
            <p:cNvPr id="67" name="Rectangle 66">
              <a:extLst>
                <a:ext uri="{FF2B5EF4-FFF2-40B4-BE49-F238E27FC236}">
                  <a16:creationId xmlns:a16="http://schemas.microsoft.com/office/drawing/2014/main" id="{7171883A-B39C-3CC0-7BB7-E00620DF26CE}"/>
                </a:ext>
              </a:extLst>
            </p:cNvPr>
            <p:cNvSpPr/>
            <p:nvPr/>
          </p:nvSpPr>
          <p:spPr>
            <a:xfrm>
              <a:off x="0" y="4030273"/>
              <a:ext cx="11889600" cy="1266448"/>
            </a:xfrm>
            <a:prstGeom prst="rect">
              <a:avLst/>
            </a:prstGeom>
            <a:solidFill>
              <a:srgbClr val="F0F0F0"/>
            </a:solidFill>
            <a:ln w="12700" cap="flat" cmpd="sng" algn="ctr">
              <a:noFill/>
              <a:prstDash val="solid"/>
              <a:miter lim="800000"/>
            </a:ln>
            <a:effectLst/>
          </p:spPr>
          <p:txBody>
            <a:bodyPr rot="0" spcFirstLastPara="0" vert="horz" wrap="square" lIns="302400" tIns="72000" rIns="0" bIns="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BENEFITS:</a:t>
              </a:r>
            </a:p>
          </p:txBody>
        </p:sp>
        <p:sp>
          <p:nvSpPr>
            <p:cNvPr id="69" name="TextBox 56">
              <a:extLst>
                <a:ext uri="{FF2B5EF4-FFF2-40B4-BE49-F238E27FC236}">
                  <a16:creationId xmlns:a16="http://schemas.microsoft.com/office/drawing/2014/main" id="{8C2EBC94-E144-149B-0528-1F8625C84124}"/>
                </a:ext>
              </a:extLst>
            </p:cNvPr>
            <p:cNvSpPr txBox="1"/>
            <p:nvPr/>
          </p:nvSpPr>
          <p:spPr>
            <a:xfrm>
              <a:off x="2134218" y="3999451"/>
              <a:ext cx="9310072" cy="1079217"/>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Provides skin with a continuous burst of intense hydration and plumps out fine wrinkles* </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Improved skin’s elasticity after just 15 days*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Suitable for all kinds of facial and body care leave-on and rinse-off hydration products</a:t>
              </a:r>
            </a:p>
            <a:p>
              <a:pPr marL="180000" marR="0" lvl="0" indent="-180000" algn="l" defTabSz="914400"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Recommended for anti aging serums and creams</a:t>
              </a:r>
            </a:p>
          </p:txBody>
        </p:sp>
      </p:grpSp>
      <p:sp>
        <p:nvSpPr>
          <p:cNvPr id="13" name="Rectangle 12">
            <a:extLst>
              <a:ext uri="{FF2B5EF4-FFF2-40B4-BE49-F238E27FC236}">
                <a16:creationId xmlns:a16="http://schemas.microsoft.com/office/drawing/2014/main" id="{E6D535CE-5DB7-1A50-4492-712D99B903A8}"/>
              </a:ext>
            </a:extLst>
          </p:cNvPr>
          <p:cNvSpPr/>
          <p:nvPr/>
        </p:nvSpPr>
        <p:spPr>
          <a:xfrm>
            <a:off x="134685" y="4891788"/>
            <a:ext cx="11887260" cy="867912"/>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REGISTRATION</a:t>
            </a:r>
            <a:b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b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CERTIFICATION</a:t>
            </a:r>
            <a:br>
              <a:rPr kumimoji="0" lang="en-US" sz="1400" b="0" i="0" u="none" strike="noStrike" kern="0" cap="none" spc="100" normalizeH="0" baseline="0" noProof="0">
                <a:ln>
                  <a:noFill/>
                </a:ln>
                <a:solidFill>
                  <a:srgbClr val="307297"/>
                </a:solidFill>
                <a:effectLst/>
                <a:uLnTx/>
                <a:uFillTx/>
                <a:latin typeface="Fira Sans Medium"/>
                <a:ea typeface="+mn-ea"/>
                <a:cs typeface="+mn-cs"/>
              </a:rPr>
            </a:br>
            <a:endParaRPr kumimoji="0" lang="en-US" sz="1400" b="0" i="0" u="none" strike="noStrike" kern="0" cap="none" spc="0" normalizeH="0" baseline="0" noProof="0">
              <a:ln>
                <a:noFill/>
              </a:ln>
              <a:solidFill>
                <a:srgbClr val="307297"/>
              </a:solidFill>
              <a:effectLst/>
              <a:uLnTx/>
              <a:uFillTx/>
              <a:latin typeface="Fira Sans"/>
              <a:ea typeface="+mn-ea"/>
              <a:cs typeface="+mn-cs"/>
            </a:endParaRPr>
          </a:p>
        </p:txBody>
      </p:sp>
      <p:grpSp>
        <p:nvGrpSpPr>
          <p:cNvPr id="26" name="Group 25">
            <a:extLst>
              <a:ext uri="{FF2B5EF4-FFF2-40B4-BE49-F238E27FC236}">
                <a16:creationId xmlns:a16="http://schemas.microsoft.com/office/drawing/2014/main" id="{958A8BB9-D1BF-EE77-829F-9B8163288C30}"/>
              </a:ext>
            </a:extLst>
          </p:cNvPr>
          <p:cNvGrpSpPr/>
          <p:nvPr/>
        </p:nvGrpSpPr>
        <p:grpSpPr>
          <a:xfrm>
            <a:off x="147749" y="1098307"/>
            <a:ext cx="11882621" cy="867913"/>
            <a:chOff x="-25599" y="2558933"/>
            <a:chExt cx="11889600" cy="528943"/>
          </a:xfrm>
        </p:grpSpPr>
        <p:sp>
          <p:nvSpPr>
            <p:cNvPr id="65" name="Rectangle 64">
              <a:extLst>
                <a:ext uri="{FF2B5EF4-FFF2-40B4-BE49-F238E27FC236}">
                  <a16:creationId xmlns:a16="http://schemas.microsoft.com/office/drawing/2014/main" id="{B4D8039B-1DD0-0B71-4A0E-7C994216684E}"/>
                </a:ext>
              </a:extLst>
            </p:cNvPr>
            <p:cNvSpPr/>
            <p:nvPr/>
          </p:nvSpPr>
          <p:spPr>
            <a:xfrm>
              <a:off x="-25599" y="2558933"/>
              <a:ext cx="11889600" cy="385200"/>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INCI NAME:</a:t>
              </a:r>
            </a:p>
          </p:txBody>
        </p:sp>
        <p:sp>
          <p:nvSpPr>
            <p:cNvPr id="66" name="TextBox 70">
              <a:extLst>
                <a:ext uri="{FF2B5EF4-FFF2-40B4-BE49-F238E27FC236}">
                  <a16:creationId xmlns:a16="http://schemas.microsoft.com/office/drawing/2014/main" id="{805DBA86-E136-A9E8-B272-82071A89DD83}"/>
                </a:ext>
              </a:extLst>
            </p:cNvPr>
            <p:cNvSpPr txBox="1"/>
            <p:nvPr/>
          </p:nvSpPr>
          <p:spPr>
            <a:xfrm>
              <a:off x="2134219" y="2575524"/>
              <a:ext cx="8867351" cy="51235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Hydrolyzed Hyaluronic Acid</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 </a:t>
              </a: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endParaRPr>
            </a:p>
          </p:txBody>
        </p:sp>
      </p:grpSp>
      <p:grpSp>
        <p:nvGrpSpPr>
          <p:cNvPr id="27" name="Group 26">
            <a:extLst>
              <a:ext uri="{FF2B5EF4-FFF2-40B4-BE49-F238E27FC236}">
                <a16:creationId xmlns:a16="http://schemas.microsoft.com/office/drawing/2014/main" id="{78710C78-C894-B8C5-FC71-6CB52218FAC9}"/>
              </a:ext>
            </a:extLst>
          </p:cNvPr>
          <p:cNvGrpSpPr/>
          <p:nvPr/>
        </p:nvGrpSpPr>
        <p:grpSpPr>
          <a:xfrm>
            <a:off x="134685" y="2854866"/>
            <a:ext cx="12666294" cy="572906"/>
            <a:chOff x="0" y="3331675"/>
            <a:chExt cx="12666294" cy="572906"/>
          </a:xfrm>
        </p:grpSpPr>
        <p:sp>
          <p:nvSpPr>
            <p:cNvPr id="48" name="Rectangle 47">
              <a:extLst>
                <a:ext uri="{FF2B5EF4-FFF2-40B4-BE49-F238E27FC236}">
                  <a16:creationId xmlns:a16="http://schemas.microsoft.com/office/drawing/2014/main" id="{DC1BB80F-2BD9-1E09-E998-96CD77629201}"/>
                </a:ext>
              </a:extLst>
            </p:cNvPr>
            <p:cNvSpPr/>
            <p:nvPr/>
          </p:nvSpPr>
          <p:spPr>
            <a:xfrm>
              <a:off x="0" y="3331675"/>
              <a:ext cx="11889600" cy="572906"/>
            </a:xfrm>
            <a:prstGeom prst="rect">
              <a:avLst/>
            </a:prstGeom>
            <a:solidFill>
              <a:srgbClr val="F0F0F0"/>
            </a:solidFill>
            <a:ln w="12700" cap="flat" cmpd="sng" algn="ctr">
              <a:noFill/>
              <a:prstDash val="solid"/>
              <a:miter lim="800000"/>
            </a:ln>
            <a:effectLst/>
          </p:spPr>
          <p:txBody>
            <a:bodyPr rot="0" spcFirstLastPara="0" vert="horz" wrap="square" lIns="302400" tIns="72000" rIns="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100" normalizeH="0" baseline="0" noProof="0">
                  <a:ln>
                    <a:noFill/>
                  </a:ln>
                  <a:solidFill>
                    <a:srgbClr val="307297"/>
                  </a:solidFill>
                  <a:effectLst/>
                  <a:uLnTx/>
                  <a:uFillTx/>
                  <a:latin typeface="DM Sans Bold" pitchFamily="2" charset="0"/>
                  <a:ea typeface="+mn-ea"/>
                  <a:cs typeface="+mn-cs"/>
                </a:rPr>
                <a:t>TECHNICAL:</a:t>
              </a:r>
            </a:p>
          </p:txBody>
        </p:sp>
        <p:sp>
          <p:nvSpPr>
            <p:cNvPr id="49" name="TextBox 73">
              <a:extLst>
                <a:ext uri="{FF2B5EF4-FFF2-40B4-BE49-F238E27FC236}">
                  <a16:creationId xmlns:a16="http://schemas.microsoft.com/office/drawing/2014/main" id="{BA9BB585-DFBD-BF51-845F-0AA1B9E3EE45}"/>
                </a:ext>
              </a:extLst>
            </p:cNvPr>
            <p:cNvSpPr txBox="1"/>
            <p:nvPr/>
          </p:nvSpPr>
          <p:spPr>
            <a:xfrm>
              <a:off x="2134219" y="3340889"/>
              <a:ext cx="5094422" cy="563692"/>
            </a:xfrm>
            <a:prstGeom prst="rect">
              <a:avLst/>
            </a:prstGeom>
            <a:noFill/>
          </p:spPr>
          <p:txBody>
            <a:bodyPr wrap="square" lIns="0" tIns="90000" rIns="0" bIns="7200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Form: Off-white powder to granules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pH of use: 4.0-11.0</a:t>
              </a:r>
            </a:p>
          </p:txBody>
        </p:sp>
        <p:sp>
          <p:nvSpPr>
            <p:cNvPr id="56" name="Rectangle 55">
              <a:extLst>
                <a:ext uri="{FF2B5EF4-FFF2-40B4-BE49-F238E27FC236}">
                  <a16:creationId xmlns:a16="http://schemas.microsoft.com/office/drawing/2014/main" id="{EF81DD97-D580-7802-40CA-0374840235E7}"/>
                </a:ext>
              </a:extLst>
            </p:cNvPr>
            <p:cNvSpPr/>
            <p:nvPr/>
          </p:nvSpPr>
          <p:spPr>
            <a:xfrm>
              <a:off x="6010636" y="3340889"/>
              <a:ext cx="2036153" cy="563692"/>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Use level: 0.01-1%</a:t>
              </a:r>
              <a:b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br>
              <a:r>
                <a:rPr kumimoji="0" lang="en-US" sz="1300" b="0" i="0" u="none" strike="noStrike" kern="1200" cap="none" spc="0" normalizeH="0" baseline="0" noProof="0" dirty="0">
                  <a:ln>
                    <a:noFill/>
                  </a:ln>
                  <a:solidFill>
                    <a:prstClr val="black"/>
                  </a:solidFill>
                  <a:effectLst/>
                  <a:uLnTx/>
                  <a:uFillTx/>
                  <a:latin typeface="DM Sans" pitchFamily="2" charset="0"/>
                  <a:ea typeface="Fira Sans Book" panose="020B0503050000020004" pitchFamily="34" charset="0"/>
                  <a:cs typeface="+mn-cs"/>
                </a:rPr>
                <a:t>Preservative: free</a:t>
              </a:r>
            </a:p>
          </p:txBody>
        </p:sp>
        <p:sp>
          <p:nvSpPr>
            <p:cNvPr id="64" name="Rectangle 63">
              <a:extLst>
                <a:ext uri="{FF2B5EF4-FFF2-40B4-BE49-F238E27FC236}">
                  <a16:creationId xmlns:a16="http://schemas.microsoft.com/office/drawing/2014/main" id="{7CAC7629-C57C-A116-71B5-1F92D4824BDC}"/>
                </a:ext>
              </a:extLst>
            </p:cNvPr>
            <p:cNvSpPr/>
            <p:nvPr/>
          </p:nvSpPr>
          <p:spPr>
            <a:xfrm>
              <a:off x="8174561" y="3340889"/>
              <a:ext cx="4491733" cy="363637"/>
            </a:xfrm>
            <a:prstGeom prst="rect">
              <a:avLst/>
            </a:prstGeom>
          </p:spPr>
          <p:txBody>
            <a:bodyPr wrap="square" lIns="0" tIns="90000" rIns="0" bIns="7200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DM Sans" pitchFamily="2" charset="0"/>
                  <a:ea typeface="Fira Sans Book" panose="020B0503050000020004" pitchFamily="34" charset="0"/>
                  <a:cs typeface="+mn-cs"/>
                </a:rPr>
                <a:t>Solubility: Quickly and completely water soluble</a:t>
              </a:r>
            </a:p>
          </p:txBody>
        </p:sp>
      </p:grpSp>
      <p:sp>
        <p:nvSpPr>
          <p:cNvPr id="8" name="Slide Number Placeholder 5">
            <a:extLst>
              <a:ext uri="{FF2B5EF4-FFF2-40B4-BE49-F238E27FC236}">
                <a16:creationId xmlns:a16="http://schemas.microsoft.com/office/drawing/2014/main" id="{2148D64B-DE9C-733E-7253-63B1C5B9540C}"/>
              </a:ext>
            </a:extLst>
          </p:cNvPr>
          <p:cNvSpPr>
            <a:spLocks noGrp="1"/>
          </p:cNvSpPr>
          <p:nvPr>
            <p:ph type="sldNum" sz="quarter" idx="10"/>
          </p:nvPr>
        </p:nvSpPr>
        <p:spPr>
          <a:xfrm>
            <a:off x="302400" y="6450806"/>
            <a:ext cx="1040625" cy="109061"/>
          </a:xfrm>
          <a:prstGeom prst="rect">
            <a:avLst/>
          </a:prstGeom>
        </p:spPr>
        <p:txBody>
          <a:bodyPr vert="horz" lIns="0" tIns="0" rIns="0" bIns="0" rtlCol="0" anchor="ctr"/>
          <a:lstStyle>
            <a:lvl1pPr algn="l">
              <a:defRPr sz="900" b="0" i="0">
                <a:solidFill>
                  <a:schemeClr val="tx1"/>
                </a:solidFill>
                <a:latin typeface="DM Sans" pitchFamily="2" charset="77"/>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000" b="0" i="0" u="none" strike="noStrike" kern="1200" cap="none" spc="0" normalizeH="0" baseline="0" noProof="0" smtClean="0">
                <a:ln>
                  <a:noFill/>
                </a:ln>
                <a:solidFill>
                  <a:prstClr val="black"/>
                </a:solidFill>
                <a:effectLst/>
                <a:uLnTx/>
                <a:uFillTx/>
                <a:latin typeface="DM Sans" pitchFamily="2" charset="77"/>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prstClr val="black"/>
              </a:solidFill>
              <a:effectLst/>
              <a:uLnTx/>
              <a:uFillTx/>
              <a:latin typeface="DM Sans" pitchFamily="2" charset="77"/>
              <a:ea typeface="+mn-ea"/>
              <a:cs typeface="+mn-cs"/>
            </a:endParaRPr>
          </a:p>
        </p:txBody>
      </p:sp>
      <p:sp>
        <p:nvSpPr>
          <p:cNvPr id="10" name="AutoShape 2">
            <a:extLst>
              <a:ext uri="{FF2B5EF4-FFF2-40B4-BE49-F238E27FC236}">
                <a16:creationId xmlns:a16="http://schemas.microsoft.com/office/drawing/2014/main" id="{D48C8864-7713-ED1D-D997-B458551BC643}"/>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black"/>
              </a:solidFill>
              <a:effectLst/>
              <a:uLnTx/>
              <a:uFillTx/>
              <a:latin typeface="DM Sans"/>
              <a:ea typeface="+mn-ea"/>
              <a:cs typeface="+mn-cs"/>
            </a:endParaRPr>
          </a:p>
        </p:txBody>
      </p:sp>
      <p:pic>
        <p:nvPicPr>
          <p:cNvPr id="4" name="Picture 3" descr="A close up of a sign&#10;&#10;Description automatically generated">
            <a:extLst>
              <a:ext uri="{FF2B5EF4-FFF2-40B4-BE49-F238E27FC236}">
                <a16:creationId xmlns:a16="http://schemas.microsoft.com/office/drawing/2014/main" id="{52108440-3266-9C6B-0A21-E1546FBC598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923368" y="4924011"/>
            <a:ext cx="951455" cy="792000"/>
          </a:xfrm>
          <a:prstGeom prst="rect">
            <a:avLst/>
          </a:prstGeom>
          <a:ln>
            <a:noFill/>
          </a:ln>
          <a:effectLst/>
        </p:spPr>
      </p:pic>
      <p:pic>
        <p:nvPicPr>
          <p:cNvPr id="12" name="Picture 11" descr="Logo&#10;&#10;Description automatically generated">
            <a:extLst>
              <a:ext uri="{FF2B5EF4-FFF2-40B4-BE49-F238E27FC236}">
                <a16:creationId xmlns:a16="http://schemas.microsoft.com/office/drawing/2014/main" id="{0663293C-D0DD-2846-22D6-CA2456F588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72062" y="4897086"/>
            <a:ext cx="683362" cy="792000"/>
          </a:xfrm>
          <a:prstGeom prst="rect">
            <a:avLst/>
          </a:prstGeom>
        </p:spPr>
      </p:pic>
      <p:sp>
        <p:nvSpPr>
          <p:cNvPr id="14" name="Rectangle 13">
            <a:extLst>
              <a:ext uri="{FF2B5EF4-FFF2-40B4-BE49-F238E27FC236}">
                <a16:creationId xmlns:a16="http://schemas.microsoft.com/office/drawing/2014/main" id="{DE75C699-DF21-8604-2F82-F75222B3974D}"/>
              </a:ext>
            </a:extLst>
          </p:cNvPr>
          <p:cNvSpPr/>
          <p:nvPr/>
        </p:nvSpPr>
        <p:spPr>
          <a:xfrm>
            <a:off x="4399950" y="5110105"/>
            <a:ext cx="1096553" cy="492443"/>
          </a:xfrm>
          <a:prstGeom prst="rect">
            <a:avLst/>
          </a:prstGeom>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0" cap="none" spc="0" normalizeH="0" baseline="0" noProof="0">
                <a:ln>
                  <a:noFill/>
                </a:ln>
                <a:solidFill>
                  <a:prstClr val="black"/>
                </a:solidFill>
                <a:effectLst/>
                <a:uLnTx/>
                <a:uFillTx/>
                <a:latin typeface="DM Sans"/>
                <a:ea typeface="+mn-ea"/>
                <a:cs typeface="+mn-cs"/>
              </a:rPr>
              <a:t>Raw material verified by ECOCERT GREENLIFE, conform to the COSMOS Standard</a:t>
            </a:r>
          </a:p>
        </p:txBody>
      </p:sp>
      <p:pic>
        <p:nvPicPr>
          <p:cNvPr id="15" name="Picture 14" descr="A picture containing text&#10;&#10;Description automatically generated">
            <a:extLst>
              <a:ext uri="{FF2B5EF4-FFF2-40B4-BE49-F238E27FC236}">
                <a16:creationId xmlns:a16="http://schemas.microsoft.com/office/drawing/2014/main" id="{1E70ADDA-6167-2B94-B92D-C686F9E0A89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64447" y="5087413"/>
            <a:ext cx="1319755" cy="537825"/>
          </a:xfrm>
          <a:prstGeom prst="rect">
            <a:avLst/>
          </a:prstGeom>
        </p:spPr>
      </p:pic>
      <p:pic>
        <p:nvPicPr>
          <p:cNvPr id="28" name="Picture 27">
            <a:extLst>
              <a:ext uri="{FF2B5EF4-FFF2-40B4-BE49-F238E27FC236}">
                <a16:creationId xmlns:a16="http://schemas.microsoft.com/office/drawing/2014/main" id="{EF4F8376-3FF8-AF1D-B984-8510C722262C}"/>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6886601" y="4929744"/>
            <a:ext cx="792000" cy="792000"/>
          </a:xfrm>
          <a:prstGeom prst="rect">
            <a:avLst/>
          </a:prstGeom>
        </p:spPr>
      </p:pic>
      <p:pic>
        <p:nvPicPr>
          <p:cNvPr id="29" name="Picture 28">
            <a:extLst>
              <a:ext uri="{FF2B5EF4-FFF2-40B4-BE49-F238E27FC236}">
                <a16:creationId xmlns:a16="http://schemas.microsoft.com/office/drawing/2014/main" id="{8ABC3BFF-B9E5-48E8-381F-67E5F162FA19}"/>
              </a:ext>
            </a:extLst>
          </p:cNvPr>
          <p:cNvPicPr>
            <a:picLocks noChangeAspect="1"/>
          </p:cNvPicPr>
          <p:nvPr/>
        </p:nvPicPr>
        <p:blipFill>
          <a:blip r:embed="rId7" cstate="print">
            <a:extLst>
              <a:ext uri="{28A0092B-C50C-407E-A947-70E740481C1C}">
                <a14:useLocalDpi xmlns:a14="http://schemas.microsoft.com/office/drawing/2010/main"/>
              </a:ext>
            </a:extLst>
          </a:blip>
          <a:srcRect/>
          <a:stretch/>
        </p:blipFill>
        <p:spPr>
          <a:xfrm>
            <a:off x="5682064" y="4941476"/>
            <a:ext cx="1065022" cy="792000"/>
          </a:xfrm>
          <a:prstGeom prst="rect">
            <a:avLst/>
          </a:prstGeom>
        </p:spPr>
      </p:pic>
      <p:pic>
        <p:nvPicPr>
          <p:cNvPr id="11" name="Graphic 10">
            <a:extLst>
              <a:ext uri="{FF2B5EF4-FFF2-40B4-BE49-F238E27FC236}">
                <a16:creationId xmlns:a16="http://schemas.microsoft.com/office/drawing/2014/main" id="{542EF0B3-A2FE-369F-5D00-A7814170E16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295732" y="4949911"/>
            <a:ext cx="1042107" cy="792000"/>
          </a:xfrm>
          <a:prstGeom prst="rect">
            <a:avLst/>
          </a:prstGeom>
        </p:spPr>
      </p:pic>
    </p:spTree>
    <p:extLst>
      <p:ext uri="{BB962C8B-B14F-4D97-AF65-F5344CB8AC3E}">
        <p14:creationId xmlns:p14="http://schemas.microsoft.com/office/powerpoint/2010/main" val="1182409816"/>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581F7-8DA7-9BEF-6658-7B1442DA5711}"/>
            </a:ext>
          </a:extLst>
        </p:cNvPr>
        <p:cNvGrpSpPr/>
        <p:nvPr/>
      </p:nvGrpSpPr>
      <p:grpSpPr>
        <a:xfrm>
          <a:off x="0" y="0"/>
          <a:ext cx="0" cy="0"/>
          <a:chOff x="0" y="0"/>
          <a:chExt cx="0" cy="0"/>
        </a:xfrm>
      </p:grpSpPr>
      <p:sp>
        <p:nvSpPr>
          <p:cNvPr id="47" name="Title 2">
            <a:extLst>
              <a:ext uri="{FF2B5EF4-FFF2-40B4-BE49-F238E27FC236}">
                <a16:creationId xmlns:a16="http://schemas.microsoft.com/office/drawing/2014/main" id="{6D64350F-9A1C-C9AA-B246-8196BD151C36}"/>
              </a:ext>
            </a:extLst>
          </p:cNvPr>
          <p:cNvSpPr>
            <a:spLocks noGrp="1"/>
          </p:cNvSpPr>
          <p:nvPr>
            <p:ph type="ctrTitle"/>
          </p:nvPr>
        </p:nvSpPr>
        <p:spPr>
          <a:xfrm>
            <a:off x="302400" y="302401"/>
            <a:ext cx="11589563" cy="1978343"/>
          </a:xfrm>
        </p:spPr>
        <p:txBody>
          <a:bodyPr>
            <a:normAutofit/>
          </a:bodyPr>
          <a:lstStyle/>
          <a:p>
            <a:r>
              <a:rPr lang="en-US"/>
              <a:t>Disclaimer</a:t>
            </a:r>
          </a:p>
        </p:txBody>
      </p:sp>
      <p:sp>
        <p:nvSpPr>
          <p:cNvPr id="48" name="Text Placeholder 3">
            <a:extLst>
              <a:ext uri="{FF2B5EF4-FFF2-40B4-BE49-F238E27FC236}">
                <a16:creationId xmlns:a16="http://schemas.microsoft.com/office/drawing/2014/main" id="{9A5895EF-4769-2578-9D1E-F7B24D9F2BFD}"/>
              </a:ext>
            </a:extLst>
          </p:cNvPr>
          <p:cNvSpPr>
            <a:spLocks noGrp="1"/>
          </p:cNvSpPr>
          <p:nvPr>
            <p:ph type="body" sz="quarter" idx="11"/>
          </p:nvPr>
        </p:nvSpPr>
        <p:spPr>
          <a:xfrm>
            <a:off x="300037" y="1121579"/>
            <a:ext cx="11589563" cy="1069976"/>
          </a:xfrm>
        </p:spPr>
        <p:txBody>
          <a:bodyPr anchor="t" anchorCtr="0"/>
          <a:lstStyle/>
          <a:p>
            <a:r>
              <a:rPr lang="en-US" sz="1200"/>
              <a:t>Copyright © </a:t>
            </a:r>
            <a:r>
              <a:rPr lang="en-US" sz="1200" err="1"/>
              <a:t>dsm-firmenich</a:t>
            </a:r>
            <a:r>
              <a:rPr lang="en-US" sz="1200"/>
              <a:t> Switzerland AG, 2026, 4002 Basel, Switzerland. </a:t>
            </a:r>
          </a:p>
          <a:p>
            <a:r>
              <a:rPr lang="en-US" sz="1200"/>
              <a:t>www.dsm-firmenich.com. All rights reserved.</a:t>
            </a:r>
          </a:p>
        </p:txBody>
      </p:sp>
      <p:sp>
        <p:nvSpPr>
          <p:cNvPr id="49" name="Text Placeholder 3">
            <a:extLst>
              <a:ext uri="{FF2B5EF4-FFF2-40B4-BE49-F238E27FC236}">
                <a16:creationId xmlns:a16="http://schemas.microsoft.com/office/drawing/2014/main" id="{ACA94BCD-38FF-E754-F6C3-8CBF469AC4E8}"/>
              </a:ext>
            </a:extLst>
          </p:cNvPr>
          <p:cNvSpPr txBox="1">
            <a:spLocks/>
          </p:cNvSpPr>
          <p:nvPr/>
        </p:nvSpPr>
        <p:spPr>
          <a:xfrm>
            <a:off x="302402" y="1952654"/>
            <a:ext cx="11352188" cy="1528503"/>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50" name="Title 2">
            <a:extLst>
              <a:ext uri="{FF2B5EF4-FFF2-40B4-BE49-F238E27FC236}">
                <a16:creationId xmlns:a16="http://schemas.microsoft.com/office/drawing/2014/main" id="{56593828-FA47-1EED-577B-7C92E7167D67}"/>
              </a:ext>
            </a:extLst>
          </p:cNvPr>
          <p:cNvSpPr txBox="1">
            <a:spLocks/>
          </p:cNvSpPr>
          <p:nvPr/>
        </p:nvSpPr>
        <p:spPr>
          <a:xfrm>
            <a:off x="302401" y="3693862"/>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51" name="Text Placeholder 1">
            <a:extLst>
              <a:ext uri="{FF2B5EF4-FFF2-40B4-BE49-F238E27FC236}">
                <a16:creationId xmlns:a16="http://schemas.microsoft.com/office/drawing/2014/main" id="{2DF21DC4-335A-B8E1-9B5F-E44EAF0FE28E}"/>
              </a:ext>
            </a:extLst>
          </p:cNvPr>
          <p:cNvSpPr>
            <a:spLocks noGrp="1"/>
          </p:cNvSpPr>
          <p:nvPr/>
        </p:nvSpPr>
        <p:spPr>
          <a:xfrm>
            <a:off x="332751"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a:t>
            </a:r>
            <a:r>
              <a:rPr kumimoji="0" lang="en-US" sz="1200" b="0" i="0" u="none" strike="noStrike" kern="0" cap="none" spc="0" normalizeH="0" baseline="0" noProof="0" err="1">
                <a:ln>
                  <a:noFill/>
                </a:ln>
                <a:solidFill>
                  <a:prstClr val="white"/>
                </a:solidFill>
                <a:effectLst/>
                <a:uLnTx/>
                <a:uFillTx/>
                <a:latin typeface="DM Sans"/>
                <a:ea typeface="+mn-ea"/>
                <a:cs typeface="+mn-cs"/>
              </a:rPr>
              <a:t>dsm-firmenich</a:t>
            </a:r>
            <a:r>
              <a:rPr kumimoji="0" lang="en-US" sz="1200" b="0" i="0" u="none" strike="noStrike" kern="0" cap="none" spc="0" normalizeH="0" baseline="0" noProof="0">
                <a:ln>
                  <a:noFill/>
                </a:ln>
                <a:solidFill>
                  <a:prstClr val="white"/>
                </a:solidFill>
                <a:effectLst/>
                <a:uLnTx/>
                <a:uFillTx/>
                <a:latin typeface="DM Sans"/>
                <a:ea typeface="+mn-ea"/>
                <a:cs typeface="+mn-cs"/>
              </a:rPr>
              <a:t> Switzerland AG, 2026.</a:t>
            </a:r>
          </a:p>
          <a:p>
            <a:pPr marL="0" marR="0" lvl="0" indent="0" algn="l" defTabSz="121917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grpSp>
        <p:nvGrpSpPr>
          <p:cNvPr id="52" name="Group 51">
            <a:extLst>
              <a:ext uri="{FF2B5EF4-FFF2-40B4-BE49-F238E27FC236}">
                <a16:creationId xmlns:a16="http://schemas.microsoft.com/office/drawing/2014/main" id="{09506167-A66F-1D58-1548-91665491A139}"/>
              </a:ext>
            </a:extLst>
          </p:cNvPr>
          <p:cNvGrpSpPr/>
          <p:nvPr/>
        </p:nvGrpSpPr>
        <p:grpSpPr>
          <a:xfrm>
            <a:off x="17185" y="6402896"/>
            <a:ext cx="1783497" cy="230832"/>
            <a:chOff x="17183" y="6402918"/>
            <a:chExt cx="1783497" cy="230833"/>
          </a:xfrm>
        </p:grpSpPr>
        <p:grpSp>
          <p:nvGrpSpPr>
            <p:cNvPr id="53" name="Graphic 14">
              <a:extLst>
                <a:ext uri="{FF2B5EF4-FFF2-40B4-BE49-F238E27FC236}">
                  <a16:creationId xmlns:a16="http://schemas.microsoft.com/office/drawing/2014/main" id="{D8D07B38-CDE7-C881-A72C-498E5B618649}"/>
                </a:ext>
              </a:extLst>
            </p:cNvPr>
            <p:cNvGrpSpPr/>
            <p:nvPr userDrawn="1"/>
          </p:nvGrpSpPr>
          <p:grpSpPr>
            <a:xfrm>
              <a:off x="302398" y="6478560"/>
              <a:ext cx="1498282" cy="101280"/>
              <a:chOff x="7116965" y="5198681"/>
              <a:chExt cx="1418939" cy="95916"/>
            </a:xfrm>
            <a:solidFill>
              <a:srgbClr val="FFFFFF"/>
            </a:solidFill>
          </p:grpSpPr>
          <p:grpSp>
            <p:nvGrpSpPr>
              <p:cNvPr id="55" name="Graphic 14">
                <a:extLst>
                  <a:ext uri="{FF2B5EF4-FFF2-40B4-BE49-F238E27FC236}">
                    <a16:creationId xmlns:a16="http://schemas.microsoft.com/office/drawing/2014/main" id="{E82D620F-4DF2-EAD6-61E5-C362AF3E0F64}"/>
                  </a:ext>
                </a:extLst>
              </p:cNvPr>
              <p:cNvGrpSpPr/>
              <p:nvPr/>
            </p:nvGrpSpPr>
            <p:grpSpPr>
              <a:xfrm>
                <a:off x="7116965" y="5204587"/>
                <a:ext cx="305466" cy="68960"/>
                <a:chOff x="7116965" y="5204587"/>
                <a:chExt cx="305466" cy="68960"/>
              </a:xfrm>
              <a:grpFill/>
            </p:grpSpPr>
            <p:sp>
              <p:nvSpPr>
                <p:cNvPr id="82" name="Freeform: Shape 81">
                  <a:extLst>
                    <a:ext uri="{FF2B5EF4-FFF2-40B4-BE49-F238E27FC236}">
                      <a16:creationId xmlns:a16="http://schemas.microsoft.com/office/drawing/2014/main" id="{B1A5DD10-7821-C3C5-5541-DA4B443FD780}"/>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3" name="Freeform: Shape 82">
                  <a:extLst>
                    <a:ext uri="{FF2B5EF4-FFF2-40B4-BE49-F238E27FC236}">
                      <a16:creationId xmlns:a16="http://schemas.microsoft.com/office/drawing/2014/main" id="{1852C721-ADC4-2737-1012-6EA7430B5783}"/>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4" name="Freeform: Shape 83">
                  <a:extLst>
                    <a:ext uri="{FF2B5EF4-FFF2-40B4-BE49-F238E27FC236}">
                      <a16:creationId xmlns:a16="http://schemas.microsoft.com/office/drawing/2014/main" id="{3ACAC7B2-C904-91D9-EE12-A12E393B8129}"/>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5" name="Freeform: Shape 84">
                  <a:extLst>
                    <a:ext uri="{FF2B5EF4-FFF2-40B4-BE49-F238E27FC236}">
                      <a16:creationId xmlns:a16="http://schemas.microsoft.com/office/drawing/2014/main" id="{A7702314-6D8B-B599-8645-8F35199AC3C6}"/>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6" name="Freeform: Shape 85">
                  <a:extLst>
                    <a:ext uri="{FF2B5EF4-FFF2-40B4-BE49-F238E27FC236}">
                      <a16:creationId xmlns:a16="http://schemas.microsoft.com/office/drawing/2014/main" id="{DB7966F0-6650-BCF5-BBF7-830D0A25DDB6}"/>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56" name="Freeform: Shape 55">
                <a:extLst>
                  <a:ext uri="{FF2B5EF4-FFF2-40B4-BE49-F238E27FC236}">
                    <a16:creationId xmlns:a16="http://schemas.microsoft.com/office/drawing/2014/main" id="{BE8DFDE9-51D5-3D69-859E-A23C63F6C29A}"/>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57" name="Graphic 14">
                <a:extLst>
                  <a:ext uri="{FF2B5EF4-FFF2-40B4-BE49-F238E27FC236}">
                    <a16:creationId xmlns:a16="http://schemas.microsoft.com/office/drawing/2014/main" id="{A65D7243-DCF5-9B5A-44C0-5E81804E32A8}"/>
                  </a:ext>
                </a:extLst>
              </p:cNvPr>
              <p:cNvGrpSpPr/>
              <p:nvPr/>
            </p:nvGrpSpPr>
            <p:grpSpPr>
              <a:xfrm>
                <a:off x="7447578" y="5198681"/>
                <a:ext cx="270319" cy="73723"/>
                <a:chOff x="7447578" y="5198681"/>
                <a:chExt cx="270319" cy="73723"/>
              </a:xfrm>
              <a:grpFill/>
            </p:grpSpPr>
            <p:sp>
              <p:nvSpPr>
                <p:cNvPr id="79" name="Freeform: Shape 78">
                  <a:extLst>
                    <a:ext uri="{FF2B5EF4-FFF2-40B4-BE49-F238E27FC236}">
                      <a16:creationId xmlns:a16="http://schemas.microsoft.com/office/drawing/2014/main" id="{3E70F0A5-C62D-2EEE-68C8-08D1753E9A32}"/>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0" name="Freeform: Shape 79">
                  <a:extLst>
                    <a:ext uri="{FF2B5EF4-FFF2-40B4-BE49-F238E27FC236}">
                      <a16:creationId xmlns:a16="http://schemas.microsoft.com/office/drawing/2014/main" id="{BB524793-C822-9B03-0E6F-32CC3050844B}"/>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81" name="Freeform: Shape 80">
                  <a:extLst>
                    <a:ext uri="{FF2B5EF4-FFF2-40B4-BE49-F238E27FC236}">
                      <a16:creationId xmlns:a16="http://schemas.microsoft.com/office/drawing/2014/main" id="{3BAF5DB5-E0D4-6345-9986-102B7DB482E8}"/>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58" name="Freeform: Shape 57">
                <a:extLst>
                  <a:ext uri="{FF2B5EF4-FFF2-40B4-BE49-F238E27FC236}">
                    <a16:creationId xmlns:a16="http://schemas.microsoft.com/office/drawing/2014/main" id="{3C7D28C7-B2E6-D88D-B541-4613980F675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59" name="Graphic 14">
                <a:extLst>
                  <a:ext uri="{FF2B5EF4-FFF2-40B4-BE49-F238E27FC236}">
                    <a16:creationId xmlns:a16="http://schemas.microsoft.com/office/drawing/2014/main" id="{60D6D6E8-FCD4-27FC-BFCA-2423F4782CCF}"/>
                  </a:ext>
                </a:extLst>
              </p:cNvPr>
              <p:cNvGrpSpPr/>
              <p:nvPr/>
            </p:nvGrpSpPr>
            <p:grpSpPr>
              <a:xfrm>
                <a:off x="7505300" y="5198681"/>
                <a:ext cx="578453" cy="73723"/>
                <a:chOff x="7505300" y="5198681"/>
                <a:chExt cx="578453" cy="73723"/>
              </a:xfrm>
              <a:grpFill/>
            </p:grpSpPr>
            <p:sp>
              <p:nvSpPr>
                <p:cNvPr id="71" name="Freeform: Shape 70">
                  <a:extLst>
                    <a:ext uri="{FF2B5EF4-FFF2-40B4-BE49-F238E27FC236}">
                      <a16:creationId xmlns:a16="http://schemas.microsoft.com/office/drawing/2014/main" id="{F9F8A771-52EA-E898-A871-A26A06BC5675}"/>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2" name="Freeform: Shape 71">
                  <a:extLst>
                    <a:ext uri="{FF2B5EF4-FFF2-40B4-BE49-F238E27FC236}">
                      <a16:creationId xmlns:a16="http://schemas.microsoft.com/office/drawing/2014/main" id="{F2F0D30C-A28B-2D9E-5920-A8D591C835F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3" name="Freeform: Shape 72">
                  <a:extLst>
                    <a:ext uri="{FF2B5EF4-FFF2-40B4-BE49-F238E27FC236}">
                      <a16:creationId xmlns:a16="http://schemas.microsoft.com/office/drawing/2014/main" id="{847A8259-857C-E013-4440-59B2B3343D3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4" name="Freeform: Shape 73">
                  <a:extLst>
                    <a:ext uri="{FF2B5EF4-FFF2-40B4-BE49-F238E27FC236}">
                      <a16:creationId xmlns:a16="http://schemas.microsoft.com/office/drawing/2014/main" id="{C19B7F90-0FBA-F3B3-30A0-C151D62FFCB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5" name="Freeform: Shape 74">
                  <a:extLst>
                    <a:ext uri="{FF2B5EF4-FFF2-40B4-BE49-F238E27FC236}">
                      <a16:creationId xmlns:a16="http://schemas.microsoft.com/office/drawing/2014/main" id="{195329B3-3254-CC9A-0C18-F5636711B39C}"/>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6" name="Freeform: Shape 75">
                  <a:extLst>
                    <a:ext uri="{FF2B5EF4-FFF2-40B4-BE49-F238E27FC236}">
                      <a16:creationId xmlns:a16="http://schemas.microsoft.com/office/drawing/2014/main" id="{78F93F8C-208E-EB22-960E-AD8627A53306}"/>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7" name="Freeform: Shape 76">
                  <a:extLst>
                    <a:ext uri="{FF2B5EF4-FFF2-40B4-BE49-F238E27FC236}">
                      <a16:creationId xmlns:a16="http://schemas.microsoft.com/office/drawing/2014/main" id="{EA221BE6-CE59-15B3-09CA-197540D5B25E}"/>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8" name="Freeform: Shape 77">
                  <a:extLst>
                    <a:ext uri="{FF2B5EF4-FFF2-40B4-BE49-F238E27FC236}">
                      <a16:creationId xmlns:a16="http://schemas.microsoft.com/office/drawing/2014/main" id="{E32DD624-DAD4-9166-3D58-10A33ECCBCAE}"/>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sp>
            <p:nvSpPr>
              <p:cNvPr id="60" name="Freeform: Shape 59">
                <a:extLst>
                  <a:ext uri="{FF2B5EF4-FFF2-40B4-BE49-F238E27FC236}">
                    <a16:creationId xmlns:a16="http://schemas.microsoft.com/office/drawing/2014/main" id="{9C272255-BED7-0E09-7546-93A5A4ED645C}"/>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nvGrpSpPr>
              <p:cNvPr id="61" name="Graphic 14">
                <a:extLst>
                  <a:ext uri="{FF2B5EF4-FFF2-40B4-BE49-F238E27FC236}">
                    <a16:creationId xmlns:a16="http://schemas.microsoft.com/office/drawing/2014/main" id="{D5235116-AADD-7CF6-33F0-14E17D716EBD}"/>
                  </a:ext>
                </a:extLst>
              </p:cNvPr>
              <p:cNvGrpSpPr/>
              <p:nvPr/>
            </p:nvGrpSpPr>
            <p:grpSpPr>
              <a:xfrm>
                <a:off x="7905540" y="5220017"/>
                <a:ext cx="352043" cy="52387"/>
                <a:chOff x="7905540" y="5220017"/>
                <a:chExt cx="352043" cy="52387"/>
              </a:xfrm>
              <a:grpFill/>
            </p:grpSpPr>
            <p:sp>
              <p:nvSpPr>
                <p:cNvPr id="69" name="Freeform: Shape 68">
                  <a:extLst>
                    <a:ext uri="{FF2B5EF4-FFF2-40B4-BE49-F238E27FC236}">
                      <a16:creationId xmlns:a16="http://schemas.microsoft.com/office/drawing/2014/main" id="{F8B28183-9FD5-4A8A-BE09-B9E42E7F09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70" name="Freeform: Shape 69">
                  <a:extLst>
                    <a:ext uri="{FF2B5EF4-FFF2-40B4-BE49-F238E27FC236}">
                      <a16:creationId xmlns:a16="http://schemas.microsoft.com/office/drawing/2014/main" id="{391B7B4B-EC83-C6E6-68E0-9B912297091C}"/>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nvGrpSpPr>
              <p:cNvPr id="62" name="Graphic 14">
                <a:extLst>
                  <a:ext uri="{FF2B5EF4-FFF2-40B4-BE49-F238E27FC236}">
                    <a16:creationId xmlns:a16="http://schemas.microsoft.com/office/drawing/2014/main" id="{5D7D0CEE-7D80-01D0-867C-AAEAB0803621}"/>
                  </a:ext>
                </a:extLst>
              </p:cNvPr>
              <p:cNvGrpSpPr/>
              <p:nvPr/>
            </p:nvGrpSpPr>
            <p:grpSpPr>
              <a:xfrm>
                <a:off x="8280920" y="5223256"/>
                <a:ext cx="254984" cy="71342"/>
                <a:chOff x="8280920" y="5223256"/>
                <a:chExt cx="254984" cy="71342"/>
              </a:xfrm>
              <a:grpFill/>
            </p:grpSpPr>
            <p:sp>
              <p:nvSpPr>
                <p:cNvPr id="63" name="Freeform: Shape 62">
                  <a:extLst>
                    <a:ext uri="{FF2B5EF4-FFF2-40B4-BE49-F238E27FC236}">
                      <a16:creationId xmlns:a16="http://schemas.microsoft.com/office/drawing/2014/main" id="{529C50AF-7FA6-F2D5-663B-2F433723289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4" name="Freeform: Shape 63">
                  <a:extLst>
                    <a:ext uri="{FF2B5EF4-FFF2-40B4-BE49-F238E27FC236}">
                      <a16:creationId xmlns:a16="http://schemas.microsoft.com/office/drawing/2014/main" id="{3131E61C-6386-604E-9E4F-92EC2E1DB3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5" name="Freeform: Shape 64">
                  <a:extLst>
                    <a:ext uri="{FF2B5EF4-FFF2-40B4-BE49-F238E27FC236}">
                      <a16:creationId xmlns:a16="http://schemas.microsoft.com/office/drawing/2014/main" id="{B7C89BC7-DFB8-2372-40A3-AFD1A0F62B8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6" name="Freeform: Shape 65">
                  <a:extLst>
                    <a:ext uri="{FF2B5EF4-FFF2-40B4-BE49-F238E27FC236}">
                      <a16:creationId xmlns:a16="http://schemas.microsoft.com/office/drawing/2014/main" id="{F87B570B-0B88-CAF0-CFB2-39D89DCDC74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7" name="Freeform: Shape 66">
                  <a:extLst>
                    <a:ext uri="{FF2B5EF4-FFF2-40B4-BE49-F238E27FC236}">
                      <a16:creationId xmlns:a16="http://schemas.microsoft.com/office/drawing/2014/main" id="{D549C91B-A7DC-E447-23EB-95D1078BA659}"/>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sp>
              <p:nvSpPr>
                <p:cNvPr id="68" name="Freeform: Shape 67">
                  <a:extLst>
                    <a:ext uri="{FF2B5EF4-FFF2-40B4-BE49-F238E27FC236}">
                      <a16:creationId xmlns:a16="http://schemas.microsoft.com/office/drawing/2014/main" id="{6684A663-CFE6-1D40-2124-787E26B12560}"/>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DM Sans"/>
                    <a:ea typeface="+mn-ea"/>
                    <a:cs typeface="+mn-cs"/>
                  </a:endParaRPr>
                </a:p>
              </p:txBody>
            </p:sp>
          </p:grpSp>
        </p:grpSp>
        <p:sp>
          <p:nvSpPr>
            <p:cNvPr id="54" name="TextBox 53">
              <a:extLst>
                <a:ext uri="{FF2B5EF4-FFF2-40B4-BE49-F238E27FC236}">
                  <a16:creationId xmlns:a16="http://schemas.microsoft.com/office/drawing/2014/main" id="{A592851A-EC99-2667-9565-346105FBEAA1}"/>
                </a:ext>
              </a:extLst>
            </p:cNvPr>
            <p:cNvSpPr txBox="1"/>
            <p:nvPr userDrawn="1"/>
          </p:nvSpPr>
          <p:spPr>
            <a:xfrm>
              <a:off x="17183" y="6402918"/>
              <a:ext cx="613515" cy="230833"/>
            </a:xfrm>
            <a:prstGeom prst="rect">
              <a:avLst/>
            </a:prstGeom>
            <a:solidFill>
              <a:srgbClr val="44B4A1"/>
            </a:solidFill>
          </p:spPr>
          <p:txBody>
            <a:bodyPr wrap="squar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prstClr val="white"/>
                  </a:solidFill>
                  <a:effectLst/>
                  <a:uLnTx/>
                  <a:uFillTx/>
                  <a:latin typeface="DM Sans"/>
                  <a:ea typeface="+mn-ea"/>
                  <a:cs typeface="+mn-cs"/>
                </a:rPr>
                <a:t>©</a:t>
              </a:r>
              <a:r>
                <a:rPr kumimoji="0" lang="en-GB" sz="700" b="0" i="0" u="none" strike="noStrike" kern="1200" cap="none" spc="0" normalizeH="0" baseline="0" noProof="0">
                  <a:ln>
                    <a:noFill/>
                  </a:ln>
                  <a:solidFill>
                    <a:prstClr val="white"/>
                  </a:solidFill>
                  <a:effectLst/>
                  <a:uLnTx/>
                  <a:uFillTx/>
                  <a:latin typeface="DM Sans"/>
                  <a:ea typeface="+mn-ea"/>
                  <a:cs typeface="+mn-cs"/>
                </a:rPr>
                <a:t> 2026</a:t>
              </a:r>
            </a:p>
          </p:txBody>
        </p:sp>
      </p:grpSp>
    </p:spTree>
    <p:extLst>
      <p:ext uri="{BB962C8B-B14F-4D97-AF65-F5344CB8AC3E}">
        <p14:creationId xmlns:p14="http://schemas.microsoft.com/office/powerpoint/2010/main" val="2898242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084307"/>
      </p:ext>
    </p:extLst>
  </p:cSld>
  <p:clrMapOvr>
    <a:masterClrMapping/>
  </p:clrMapOvr>
</p:sld>
</file>

<file path=ppt/theme/theme1.xml><?xml version="1.0" encoding="utf-8"?>
<a:theme xmlns:a="http://schemas.openxmlformats.org/drawingml/2006/main" name="4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5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3.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dsm-firmenic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Green 1">
      <a:srgbClr val="C3E6E1"/>
    </a:custClr>
    <a:custClr name="Green 2">
      <a:srgbClr val="76D0C2"/>
    </a:custClr>
    <a:custClr name="Green 3">
      <a:srgbClr val="44B4A1"/>
    </a:custClr>
    <a:custClr name="Green 4">
      <a:srgbClr val="277E6E"/>
    </a:custClr>
    <a:custClr name="Green 5">
      <a:srgbClr val="084337"/>
    </a:custClr>
    <a:custClr name="Blue 1">
      <a:srgbClr val="CBE7F5"/>
    </a:custClr>
    <a:custClr name="Blue 2">
      <a:srgbClr val="89C7E8"/>
    </a:custClr>
    <a:custClr name="Blue 3">
      <a:srgbClr val="48A2CF"/>
    </a:custClr>
    <a:custClr name="Blue 4">
      <a:srgbClr val="307297"/>
    </a:custClr>
    <a:custClr name="Blue 5">
      <a:srgbClr val="0B3C56"/>
    </a:custClr>
    <a:custClr name="Purple 1">
      <a:srgbClr val="EEDBF7"/>
    </a:custClr>
    <a:custClr name="Purple 2">
      <a:srgbClr val="D9B0EA"/>
    </a:custClr>
    <a:custClr name="Purple 3">
      <a:srgbClr val="BD69D7"/>
    </a:custClr>
    <a:custClr name="Purple 4">
      <a:srgbClr val="9138B0"/>
    </a:custClr>
    <a:custClr name="Purple 5">
      <a:srgbClr val="58166D"/>
    </a:custClr>
    <a:custClr name="Red 1">
      <a:srgbClr val="F5D0C9"/>
    </a:custClr>
    <a:custClr name="Red 2">
      <a:srgbClr val="E67F7C"/>
    </a:custClr>
    <a:custClr name="Red 3">
      <a:srgbClr val="D34252"/>
    </a:custClr>
    <a:custClr name="Red 4">
      <a:srgbClr val="9D2835"/>
    </a:custClr>
    <a:custClr name="Red 5">
      <a:srgbClr val="6D0E17"/>
    </a:custClr>
    <a:custClr name="Orange 1">
      <a:srgbClr val="F5D8B8"/>
    </a:custClr>
    <a:custClr name="Orange 2">
      <a:srgbClr val="FFAA4D"/>
    </a:custClr>
    <a:custClr name="Orange 3">
      <a:srgbClr val="F08B1F"/>
    </a:custClr>
    <a:custClr name="Orange 4">
      <a:srgbClr val="CC7414"/>
    </a:custClr>
    <a:custClr name="Orange 5">
      <a:srgbClr val="994F00"/>
    </a:custClr>
    <a:custClr name="Yellow 1">
      <a:srgbClr val="EDF2AE"/>
    </a:custClr>
    <a:custClr name="Yellow 2">
      <a:srgbClr val="CBD938"/>
    </a:custClr>
    <a:custClr name="Yellow 3">
      <a:srgbClr val="B2BF00"/>
    </a:custClr>
    <a:custClr name="Yellow 4">
      <a:srgbClr val="727A06"/>
    </a:custClr>
    <a:custClr name="Yellow 5">
      <a:srgbClr val="353B09"/>
    </a:custClr>
    <a:custClr name="Brown 1">
      <a:srgbClr val="F0F0F0"/>
    </a:custClr>
    <a:custClr name="Brown 2">
      <a:srgbClr val="CCBCB8"/>
    </a:custClr>
    <a:custClr name="Brown 3">
      <a:srgbClr val="B3978F"/>
    </a:custClr>
    <a:custClr name="Brown 4">
      <a:srgbClr val="897974"/>
    </a:custClr>
    <a:custClr name="Brown 5">
      <a:srgbClr val="4D3C35"/>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12BE366-6D5A-4E5C-BBA6-B9E4011CEEC2}">
  <ds:schemaRefs>
    <ds:schemaRef ds:uri="Microsoft.SharePoint.Taxonomy.ContentTypeSync"/>
  </ds:schemaRefs>
</ds:datastoreItem>
</file>

<file path=customXml/itemProps2.xml><?xml version="1.0" encoding="utf-8"?>
<ds:datastoreItem xmlns:ds="http://schemas.openxmlformats.org/officeDocument/2006/customXml" ds:itemID="{77864003-2007-427C-B7ED-F957F8754913}">
  <ds:schemaRefs>
    <ds:schemaRef ds:uri="http://schemas.microsoft.com/sharepoint/v3/contenttype/forms"/>
  </ds:schemaRefs>
</ds:datastoreItem>
</file>

<file path=customXml/itemProps3.xml><?xml version="1.0" encoding="utf-8"?>
<ds:datastoreItem xmlns:ds="http://schemas.openxmlformats.org/officeDocument/2006/customXml" ds:itemID="{DD9E3324-58BC-4C58-AA97-41F3CCAC9AA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7D192AB7-E55D-4C62-9017-90AD644F626D}">
  <ds:schemaRefs>
    <ds:schemaRef ds:uri="http://schemas.microsoft.com/office/2006/documentManagement/types"/>
    <ds:schemaRef ds:uri="http://schemas.microsoft.com/office/2006/metadata/properties"/>
    <ds:schemaRef ds:uri="http://purl.org/dc/elements/1.1/"/>
    <ds:schemaRef ds:uri="b90a2e66-408a-4fa2-a9cf-bd33f75e05e3"/>
    <ds:schemaRef ds:uri="http://schemas.openxmlformats.org/package/2006/metadata/core-properties"/>
    <ds:schemaRef ds:uri="bcfbf75d-7e6c-463e-9135-7f47c6067b30"/>
    <ds:schemaRef ds:uri="http://purl.org/dc/terms/"/>
    <ds:schemaRef ds:uri="http://schemas.microsoft.com/office/infopath/2007/PartnerControls"/>
    <ds:schemaRef ds:uri="5a2251cd-bd5e-462d-8f0e-b8d48ef438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14</TotalTime>
  <Words>1739</Words>
  <Application>Microsoft Office PowerPoint</Application>
  <PresentationFormat>Widescreen</PresentationFormat>
  <Paragraphs>289</Paragraphs>
  <Slides>12</Slides>
  <Notes>5</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12</vt:i4>
      </vt:variant>
    </vt:vector>
  </HeadingPairs>
  <TitlesOfParts>
    <vt:vector size="24" baseType="lpstr">
      <vt:lpstr>Fira Sans Medium</vt:lpstr>
      <vt:lpstr>Lora</vt:lpstr>
      <vt:lpstr>DM Sans</vt:lpstr>
      <vt:lpstr>DM Sans Bold</vt:lpstr>
      <vt:lpstr>Fira Sans</vt:lpstr>
      <vt:lpstr>Arial</vt:lpstr>
      <vt:lpstr>Calibri</vt:lpstr>
      <vt:lpstr>DM Sans 14pt</vt:lpstr>
      <vt:lpstr>Wingdings</vt:lpstr>
      <vt:lpstr>4_dsm-firmenich</vt:lpstr>
      <vt:lpstr>5_dsm-firmenich</vt:lpstr>
      <vt:lpstr>dsm-firmenich</vt:lpstr>
      <vt:lpstr>PowerPoint Presentation</vt:lpstr>
      <vt:lpstr>Hyaluronic</vt:lpstr>
      <vt:lpstr>dsm-firmenich hyaluronic acid portfolio</vt:lpstr>
      <vt:lpstr>dsm-firmenich hyaluronic acid portfolio A powerhouse of different hyaluronic acid forms that delivers various consumer benefits</vt:lpstr>
      <vt:lpstr>HYALURONIC ACID-BT</vt:lpstr>
      <vt:lpstr>HYASOL PF</vt:lpstr>
      <vt:lpstr>HYALURONIC ACID MMW</vt:lpstr>
      <vt:lpstr>HYA-ACT™ M (Medium Molecular Weight)</vt:lpstr>
      <vt:lpstr>HYA-ACT™ S (Small Molecular Weight)</vt:lpstr>
      <vt:lpstr>HYA-ACT™ XS (Very Small Molecular Weight)</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hyaluronic_acid_line_teaser_2026-09</dc:title>
  <dc:creator/>
  <cp:lastModifiedBy>Marie-Sophie Meisinger</cp:lastModifiedBy>
  <cp:revision>3</cp:revision>
  <dcterms:created xsi:type="dcterms:W3CDTF">2023-03-31T07:21:36Z</dcterms:created>
  <dcterms:modified xsi:type="dcterms:W3CDTF">2026-09-25T09:52:42Z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0x0101000A165892B6C05D4182809F9FEE12DD6A</vt:lpwstr>
  </property>
  <property fmtid="{D5CDD505-2E9C-101B-9397-08002B2CF9AE}" pid="3" name="MediaServiceImageTags">
    <vt:lpwstr/>
  </property>
  <property fmtid="{D5CDD505-2E9C-101B-9397-08002B2CF9AE}" pid="4" name="MSIP_Label_279dc149-7c28-4bdf-88ba-07214dba9bb1_Enabled">
    <vt:lpwstr>true</vt:lpwstr>
  </property>
  <property fmtid="{D5CDD505-2E9C-101B-9397-08002B2CF9AE}" pid="5" name="MSIP_Label_279dc149-7c28-4bdf-88ba-07214dba9bb1_SetDate">
    <vt:lpwstr>2024-06-25T15:14:56Z</vt:lpwstr>
  </property>
  <property fmtid="{D5CDD505-2E9C-101B-9397-08002B2CF9AE}" pid="6" name="MSIP_Label_279dc149-7c28-4bdf-88ba-07214dba9bb1_Method">
    <vt:lpwstr>Privileged</vt:lpwstr>
  </property>
  <property fmtid="{D5CDD505-2E9C-101B-9397-08002B2CF9AE}" pid="7" name="MSIP_Label_279dc149-7c28-4bdf-88ba-07214dba9bb1_Name">
    <vt:lpwstr>279dc149-7c28-4bdf-88ba-07214dba9bb1</vt:lpwstr>
  </property>
  <property fmtid="{D5CDD505-2E9C-101B-9397-08002B2CF9AE}" pid="8" name="MSIP_Label_279dc149-7c28-4bdf-88ba-07214dba9bb1_SiteId">
    <vt:lpwstr>49618402-6ea3-441d-957d-7df8773fee54</vt:lpwstr>
  </property>
  <property fmtid="{D5CDD505-2E9C-101B-9397-08002B2CF9AE}" pid="9" name="MSIP_Label_279dc149-7c28-4bdf-88ba-07214dba9bb1_ActionId">
    <vt:lpwstr>4d101eec-9b28-4c0e-8276-76ea114fb69d</vt:lpwstr>
  </property>
  <property fmtid="{D5CDD505-2E9C-101B-9397-08002B2CF9AE}" pid="10" name="MSIP_Label_279dc149-7c28-4bdf-88ba-07214dba9bb1_ContentBits">
    <vt:lpwstr>1</vt:lpwstr>
  </property>
  <property fmtid="{D5CDD505-2E9C-101B-9397-08002B2CF9AE}" pid="11" name="ClassificationContentMarkingHeaderLocations">
    <vt:lpwstr>dsm-firmenich:7</vt:lpwstr>
  </property>
  <property fmtid="{D5CDD505-2E9C-101B-9397-08002B2CF9AE}" pid="12" name="ClassificationContentMarkingHeaderText">
    <vt:lpwstr>internal</vt:lpwstr>
  </property>
</Properties>
</file>