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1"/>
  </p:notesMasterIdLst>
  <p:sldIdLst>
    <p:sldId id="390" r:id="rId6"/>
    <p:sldId id="2141411861" r:id="rId7"/>
    <p:sldId id="2141411874" r:id="rId8"/>
    <p:sldId id="2141411875" r:id="rId9"/>
    <p:sldId id="2141411876" r:id="rId10"/>
    <p:sldId id="2141411877" r:id="rId11"/>
    <p:sldId id="2141411878" r:id="rId12"/>
    <p:sldId id="2141411879" r:id="rId13"/>
    <p:sldId id="2141411863" r:id="rId14"/>
    <p:sldId id="2141411870" r:id="rId15"/>
    <p:sldId id="2141411854" r:id="rId16"/>
    <p:sldId id="2141411872" r:id="rId17"/>
    <p:sldId id="2141411869" r:id="rId18"/>
    <p:sldId id="323" r:id="rId19"/>
    <p:sldId id="28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289"/>
    <a:srgbClr val="45AB34"/>
    <a:srgbClr val="0069C0"/>
    <a:srgbClr val="00A0E3"/>
    <a:srgbClr val="037E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FF3AE6-F007-4B1D-856A-598FE393C7B7}" v="2" dt="2023-01-26T11:20:44.2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95" autoAdjust="0"/>
    <p:restoredTop sz="71864" autoAdjust="0"/>
  </p:normalViewPr>
  <p:slideViewPr>
    <p:cSldViewPr snapToGrid="0" showGuides="1">
      <p:cViewPr varScale="1">
        <p:scale>
          <a:sx n="79" d="100"/>
          <a:sy n="79" d="100"/>
        </p:scale>
        <p:origin x="1440" y="8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isinger, Marie-Sophie" userId="286e1ad8-c636-4702-a91e-982a33a1b0e7" providerId="ADAL" clId="{2DFF3AE6-F007-4B1D-856A-598FE393C7B7}"/>
    <pc:docChg chg="modSld">
      <pc:chgData name="Meisinger, Marie-Sophie" userId="286e1ad8-c636-4702-a91e-982a33a1b0e7" providerId="ADAL" clId="{2DFF3AE6-F007-4B1D-856A-598FE393C7B7}" dt="2023-01-26T11:21:00.423" v="6" actId="20577"/>
      <pc:docMkLst>
        <pc:docMk/>
      </pc:docMkLst>
      <pc:sldChg chg="modSp mod">
        <pc:chgData name="Meisinger, Marie-Sophie" userId="286e1ad8-c636-4702-a91e-982a33a1b0e7" providerId="ADAL" clId="{2DFF3AE6-F007-4B1D-856A-598FE393C7B7}" dt="2023-01-26T11:21:00.423" v="6" actId="20577"/>
        <pc:sldMkLst>
          <pc:docMk/>
          <pc:sldMk cId="1677683958" sldId="390"/>
        </pc:sldMkLst>
        <pc:spChg chg="mod">
          <ac:chgData name="Meisinger, Marie-Sophie" userId="286e1ad8-c636-4702-a91e-982a33a1b0e7" providerId="ADAL" clId="{2DFF3AE6-F007-4B1D-856A-598FE393C7B7}" dt="2023-01-26T11:21:00.423" v="6" actId="20577"/>
          <ac:spMkLst>
            <pc:docMk/>
            <pc:sldMk cId="1677683958" sldId="390"/>
            <ac:spMk id="19" creationId="{1EC74021-9E71-564A-A45E-D49429E37DFC}"/>
          </ac:spMkLst>
        </pc:spChg>
      </pc:sldChg>
    </pc:docChg>
  </pc:docChgLst>
  <pc:docChgLst>
    <pc:chgData name="Rosenberger, Volker" userId="d473ebcf-8881-4a9c-9e6d-8206b85954aa" providerId="ADAL" clId="{F77CBF36-3CAD-462D-83AC-478D311CB5CF}"/>
    <pc:docChg chg="undo custSel modSld">
      <pc:chgData name="Rosenberger, Volker" userId="d473ebcf-8881-4a9c-9e6d-8206b85954aa" providerId="ADAL" clId="{F77CBF36-3CAD-462D-83AC-478D311CB5CF}" dt="2023-01-24T12:28:08.218" v="145"/>
      <pc:docMkLst>
        <pc:docMk/>
      </pc:docMkLst>
      <pc:sldChg chg="addSp modSp mod">
        <pc:chgData name="Rosenberger, Volker" userId="d473ebcf-8881-4a9c-9e6d-8206b85954aa" providerId="ADAL" clId="{F77CBF36-3CAD-462D-83AC-478D311CB5CF}" dt="2023-01-24T12:27:49.389" v="143"/>
        <pc:sldMkLst>
          <pc:docMk/>
          <pc:sldMk cId="2114480449" sldId="323"/>
        </pc:sldMkLst>
        <pc:spChg chg="mod">
          <ac:chgData name="Rosenberger, Volker" userId="d473ebcf-8881-4a9c-9e6d-8206b85954aa" providerId="ADAL" clId="{F77CBF36-3CAD-462D-83AC-478D311CB5CF}" dt="2023-01-24T12:26:38.112" v="139" actId="20577"/>
          <ac:spMkLst>
            <pc:docMk/>
            <pc:sldMk cId="2114480449" sldId="323"/>
            <ac:spMk id="7" creationId="{4DE7B3CB-CE45-9144-8154-F221DC5F2138}"/>
          </ac:spMkLst>
        </pc:spChg>
        <pc:picChg chg="add mod">
          <ac:chgData name="Rosenberger, Volker" userId="d473ebcf-8881-4a9c-9e6d-8206b85954aa" providerId="ADAL" clId="{F77CBF36-3CAD-462D-83AC-478D311CB5CF}" dt="2023-01-24T12:27:49.389" v="143"/>
          <ac:picMkLst>
            <pc:docMk/>
            <pc:sldMk cId="2114480449" sldId="323"/>
            <ac:picMk id="3" creationId="{793FB1C6-1D68-9D47-BC9F-CCF7ACC9610C}"/>
          </ac:picMkLst>
        </pc:picChg>
      </pc:sldChg>
      <pc:sldChg chg="modSp mod">
        <pc:chgData name="Rosenberger, Volker" userId="d473ebcf-8881-4a9c-9e6d-8206b85954aa" providerId="ADAL" clId="{F77CBF36-3CAD-462D-83AC-478D311CB5CF}" dt="2023-01-24T12:25:55.852" v="137" actId="20577"/>
        <pc:sldMkLst>
          <pc:docMk/>
          <pc:sldMk cId="1445501146" sldId="2141411863"/>
        </pc:sldMkLst>
        <pc:spChg chg="mod">
          <ac:chgData name="Rosenberger, Volker" userId="d473ebcf-8881-4a9c-9e6d-8206b85954aa" providerId="ADAL" clId="{F77CBF36-3CAD-462D-83AC-478D311CB5CF}" dt="2023-01-24T12:25:55.852" v="137" actId="20577"/>
          <ac:spMkLst>
            <pc:docMk/>
            <pc:sldMk cId="1445501146" sldId="2141411863"/>
            <ac:spMk id="10" creationId="{ECDEB4FC-9BB2-4A58-A951-7690563EE549}"/>
          </ac:spMkLst>
        </pc:spChg>
      </pc:sldChg>
      <pc:sldChg chg="addSp delSp modSp mod">
        <pc:chgData name="Rosenberger, Volker" userId="d473ebcf-8881-4a9c-9e6d-8206b85954aa" providerId="ADAL" clId="{F77CBF36-3CAD-462D-83AC-478D311CB5CF}" dt="2023-01-24T12:27:34.473" v="142"/>
        <pc:sldMkLst>
          <pc:docMk/>
          <pc:sldMk cId="2088089830" sldId="2141411869"/>
        </pc:sldMkLst>
        <pc:picChg chg="add mod">
          <ac:chgData name="Rosenberger, Volker" userId="d473ebcf-8881-4a9c-9e6d-8206b85954aa" providerId="ADAL" clId="{F77CBF36-3CAD-462D-83AC-478D311CB5CF}" dt="2023-01-24T12:27:34.473" v="142"/>
          <ac:picMkLst>
            <pc:docMk/>
            <pc:sldMk cId="2088089830" sldId="2141411869"/>
            <ac:picMk id="3" creationId="{69AEC876-19D4-5B2C-F5A9-4674B4955E9D}"/>
          </ac:picMkLst>
        </pc:picChg>
        <pc:picChg chg="del">
          <ac:chgData name="Rosenberger, Volker" userId="d473ebcf-8881-4a9c-9e6d-8206b85954aa" providerId="ADAL" clId="{F77CBF36-3CAD-462D-83AC-478D311CB5CF}" dt="2023-01-24T12:27:32.425" v="141" actId="478"/>
          <ac:picMkLst>
            <pc:docMk/>
            <pc:sldMk cId="2088089830" sldId="2141411869"/>
            <ac:picMk id="27" creationId="{3AFF6358-6296-6440-9A09-4F1EB76EBE18}"/>
          </ac:picMkLst>
        </pc:picChg>
      </pc:sldChg>
      <pc:sldChg chg="addSp modSp">
        <pc:chgData name="Rosenberger, Volker" userId="d473ebcf-8881-4a9c-9e6d-8206b85954aa" providerId="ADAL" clId="{F77CBF36-3CAD-462D-83AC-478D311CB5CF}" dt="2023-01-24T12:27:22.547" v="140"/>
        <pc:sldMkLst>
          <pc:docMk/>
          <pc:sldMk cId="1081930145" sldId="2141411872"/>
        </pc:sldMkLst>
        <pc:picChg chg="add mod">
          <ac:chgData name="Rosenberger, Volker" userId="d473ebcf-8881-4a9c-9e6d-8206b85954aa" providerId="ADAL" clId="{F77CBF36-3CAD-462D-83AC-478D311CB5CF}" dt="2023-01-24T12:27:22.547" v="140"/>
          <ac:picMkLst>
            <pc:docMk/>
            <pc:sldMk cId="1081930145" sldId="2141411872"/>
            <ac:picMk id="3" creationId="{A17DD097-6E0D-0832-6F49-42792FB923A1}"/>
          </ac:picMkLst>
        </pc:picChg>
      </pc:sldChg>
      <pc:sldChg chg="addSp delSp modSp mod">
        <pc:chgData name="Rosenberger, Volker" userId="d473ebcf-8881-4a9c-9e6d-8206b85954aa" providerId="ADAL" clId="{F77CBF36-3CAD-462D-83AC-478D311CB5CF}" dt="2023-01-24T12:28:08.218" v="145"/>
        <pc:sldMkLst>
          <pc:docMk/>
          <pc:sldMk cId="3266959471" sldId="2141411876"/>
        </pc:sldMkLst>
        <pc:picChg chg="add mod">
          <ac:chgData name="Rosenberger, Volker" userId="d473ebcf-8881-4a9c-9e6d-8206b85954aa" providerId="ADAL" clId="{F77CBF36-3CAD-462D-83AC-478D311CB5CF}" dt="2023-01-24T12:28:08.218" v="145"/>
          <ac:picMkLst>
            <pc:docMk/>
            <pc:sldMk cId="3266959471" sldId="2141411876"/>
            <ac:picMk id="5" creationId="{92163F1F-0F0B-863B-2244-2AE58AC050BF}"/>
          </ac:picMkLst>
        </pc:picChg>
        <pc:picChg chg="del">
          <ac:chgData name="Rosenberger, Volker" userId="d473ebcf-8881-4a9c-9e6d-8206b85954aa" providerId="ADAL" clId="{F77CBF36-3CAD-462D-83AC-478D311CB5CF}" dt="2023-01-24T12:28:05.828" v="144" actId="478"/>
          <ac:picMkLst>
            <pc:docMk/>
            <pc:sldMk cId="3266959471" sldId="2141411876"/>
            <ac:picMk id="18" creationId="{FE69E16F-5D9A-6A43-839B-B0F9FB7D57F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329DF7-9E46-4E64-A9B0-38CF4A8EDF80}" type="datetimeFigureOut">
              <a:rPr lang="en-US" smtClean="0"/>
              <a:t>1/26/2023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CBEF1D-94BA-402A-8460-EDF06CD860FD}" type="slidenum">
              <a:rPr lang="en-US" smtClean="0"/>
              <a:t>‹#›</a:t>
            </a:fld>
            <a:endParaRPr lang="en-US"/>
          </a:p>
        </p:txBody>
      </p:sp>
    </p:spTree>
    <p:extLst>
      <p:ext uri="{BB962C8B-B14F-4D97-AF65-F5344CB8AC3E}">
        <p14:creationId xmlns:p14="http://schemas.microsoft.com/office/powerpoint/2010/main" val="2554474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Topical application of CoQ10 and Vitamin E acetate helps to balance the endogenous antioxidant level and to protect of peroxidation. This is important mainly for young and older skin, which have are known to have a significantly decreased Vitamin E and CoQ10 content compared to people in their thirties. Lit: </a:t>
            </a:r>
            <a:r>
              <a:rPr lang="en-US" dirty="0" err="1"/>
              <a:t>Passi</a:t>
            </a:r>
            <a:r>
              <a:rPr lang="en-US" dirty="0"/>
              <a:t> et al.: Lipophilic antioxidants in human sebum and aging. Free Radical Research, 36, 471-477 (2002)</a:t>
            </a:r>
          </a:p>
          <a:p>
            <a:endParaRPr lang="en-US" dirty="0"/>
          </a:p>
        </p:txBody>
      </p:sp>
      <p:sp>
        <p:nvSpPr>
          <p:cNvPr id="4" name="Slide Number Placeholder 3"/>
          <p:cNvSpPr>
            <a:spLocks noGrp="1"/>
          </p:cNvSpPr>
          <p:nvPr>
            <p:ph type="sldNum" sz="quarter" idx="5"/>
          </p:nvPr>
        </p:nvSpPr>
        <p:spPr/>
        <p:txBody>
          <a:bodyPr/>
          <a:lstStyle/>
          <a:p>
            <a:fld id="{81CBEF1D-94BA-402A-8460-EDF06CD860FD}" type="slidenum">
              <a:rPr lang="en-US" smtClean="0"/>
              <a:t>10</a:t>
            </a:fld>
            <a:endParaRPr lang="en-US"/>
          </a:p>
        </p:txBody>
      </p:sp>
    </p:spTree>
    <p:extLst>
      <p:ext uri="{BB962C8B-B14F-4D97-AF65-F5344CB8AC3E}">
        <p14:creationId xmlns:p14="http://schemas.microsoft.com/office/powerpoint/2010/main" val="770745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Aim</a:t>
            </a:r>
          </a:p>
          <a:p>
            <a:r>
              <a:rPr lang="en-US" dirty="0"/>
              <a:t>To quantify, ex vivo on human, the scavenging effect of the product LIPOGARD versus PLACEBO.</a:t>
            </a:r>
          </a:p>
          <a:p>
            <a:r>
              <a:rPr lang="en-US" dirty="0"/>
              <a:t>Selection of subjects</a:t>
            </a:r>
          </a:p>
          <a:p>
            <a:r>
              <a:rPr lang="en-US" dirty="0"/>
              <a:t>6 healthy volunteers aged between 23 and 41.</a:t>
            </a:r>
          </a:p>
          <a:p>
            <a:r>
              <a:rPr lang="en-US" dirty="0"/>
              <a:t>Principle an devices</a:t>
            </a:r>
          </a:p>
          <a:p>
            <a:r>
              <a:rPr lang="en-US" dirty="0"/>
              <a:t>An UVA irradiation allows to increase the free radical rate. On coetaneous lipids free radicals generate </a:t>
            </a:r>
            <a:r>
              <a:rPr lang="en-US" dirty="0" err="1"/>
              <a:t>lipoperoxides</a:t>
            </a:r>
            <a:r>
              <a:rPr lang="en-US" dirty="0"/>
              <a:t>. The measuring out was implemented with a probe which became fluorescent in presence of peroxides.</a:t>
            </a:r>
          </a:p>
          <a:p>
            <a:r>
              <a:rPr lang="en-US" dirty="0"/>
              <a:t>Experimental schedule</a:t>
            </a:r>
          </a:p>
          <a:p>
            <a:r>
              <a:rPr lang="en-US" dirty="0"/>
              <a:t>On the inner part of the forearm, four zones are delimited:</a:t>
            </a:r>
          </a:p>
          <a:p>
            <a:r>
              <a:rPr lang="en-US" dirty="0"/>
              <a:t>- on irradiated zone which will not be treated</a:t>
            </a:r>
          </a:p>
          <a:p>
            <a:r>
              <a:rPr lang="en-US" dirty="0"/>
              <a:t>- a non irradiated non treated zone (base rate of the subject)</a:t>
            </a:r>
          </a:p>
          <a:p>
            <a:r>
              <a:rPr lang="en-US" dirty="0"/>
              <a:t>- an irradiated zone which will be treated with placebo</a:t>
            </a:r>
          </a:p>
          <a:p>
            <a:r>
              <a:rPr lang="en-US" dirty="0"/>
              <a:t>- an irradiated zone which will be treated with the product LIPOGARD</a:t>
            </a:r>
          </a:p>
          <a:p>
            <a:r>
              <a:rPr lang="en-US" dirty="0"/>
              <a:t>- Just after irradiation: application of the product LIPOGARD an placebo</a:t>
            </a:r>
          </a:p>
          <a:p>
            <a:r>
              <a:rPr lang="en-US" dirty="0"/>
              <a:t>Conclusion</a:t>
            </a:r>
          </a:p>
          <a:p>
            <a:r>
              <a:rPr lang="en-US" dirty="0"/>
              <a:t>The product LIPOGARD has a scavenger activity ad decreases under these experimental conditions, the peroxide rate of stratum corneum induced by UVA-rays.</a:t>
            </a:r>
          </a:p>
          <a:p>
            <a:r>
              <a:rPr lang="en-US" dirty="0"/>
              <a:t>The treatment with LIPOGARD can neutralize the negative irradiation effect by decreasing the peroxide rate of the treated irradiated zone.</a:t>
            </a:r>
          </a:p>
          <a:p>
            <a:r>
              <a:rPr lang="en-US" dirty="0"/>
              <a:t>LIPOGARD can be considered as a good free radicals scavenging product.</a:t>
            </a:r>
          </a:p>
          <a:p>
            <a:endParaRPr lang="en-US" dirty="0"/>
          </a:p>
          <a:p>
            <a:endParaRPr lang="en-US" dirty="0"/>
          </a:p>
        </p:txBody>
      </p:sp>
      <p:sp>
        <p:nvSpPr>
          <p:cNvPr id="4" name="Slide Number Placeholder 3"/>
          <p:cNvSpPr>
            <a:spLocks noGrp="1"/>
          </p:cNvSpPr>
          <p:nvPr>
            <p:ph type="sldNum" sz="quarter" idx="5"/>
          </p:nvPr>
        </p:nvSpPr>
        <p:spPr/>
        <p:txBody>
          <a:bodyPr/>
          <a:lstStyle/>
          <a:p>
            <a:fld id="{81CBEF1D-94BA-402A-8460-EDF06CD860FD}" type="slidenum">
              <a:rPr lang="en-US" smtClean="0"/>
              <a:t>11</a:t>
            </a:fld>
            <a:endParaRPr lang="en-US"/>
          </a:p>
        </p:txBody>
      </p:sp>
    </p:spTree>
    <p:extLst>
      <p:ext uri="{BB962C8B-B14F-4D97-AF65-F5344CB8AC3E}">
        <p14:creationId xmlns:p14="http://schemas.microsoft.com/office/powerpoint/2010/main" val="2014752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CBEF1D-94BA-402A-8460-EDF06CD860FD}" type="slidenum">
              <a:rPr lang="en-US" smtClean="0"/>
              <a:t>12</a:t>
            </a:fld>
            <a:endParaRPr lang="en-US"/>
          </a:p>
        </p:txBody>
      </p:sp>
    </p:spTree>
    <p:extLst>
      <p:ext uri="{BB962C8B-B14F-4D97-AF65-F5344CB8AC3E}">
        <p14:creationId xmlns:p14="http://schemas.microsoft.com/office/powerpoint/2010/main" val="2315532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it strengthens cell viability by increasing cellular ATP production and prevents collagen degradation by inhibiting MMP-1 expression.</a:t>
            </a:r>
            <a:endParaRPr lang="en-US" dirty="0"/>
          </a:p>
        </p:txBody>
      </p:sp>
      <p:sp>
        <p:nvSpPr>
          <p:cNvPr id="4" name="Slide Number Placeholder 3"/>
          <p:cNvSpPr>
            <a:spLocks noGrp="1"/>
          </p:cNvSpPr>
          <p:nvPr>
            <p:ph type="sldNum" sz="quarter" idx="5"/>
          </p:nvPr>
        </p:nvSpPr>
        <p:spPr/>
        <p:txBody>
          <a:bodyPr/>
          <a:lstStyle/>
          <a:p>
            <a:fld id="{81CBEF1D-94BA-402A-8460-EDF06CD860FD}" type="slidenum">
              <a:rPr lang="en-US" smtClean="0"/>
              <a:t>13</a:t>
            </a:fld>
            <a:endParaRPr lang="en-US"/>
          </a:p>
        </p:txBody>
      </p:sp>
    </p:spTree>
    <p:extLst>
      <p:ext uri="{BB962C8B-B14F-4D97-AF65-F5344CB8AC3E}">
        <p14:creationId xmlns:p14="http://schemas.microsoft.com/office/powerpoint/2010/main" val="12037485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2.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p:custDataLst>
              <p:tags r:id="rId1"/>
            </p:custDataLst>
            <p:extLst>
              <p:ext uri="{D42A27DB-BD31-4B8C-83A1-F6EECF244321}">
                <p14:modId xmlns:p14="http://schemas.microsoft.com/office/powerpoint/2010/main" val="42739352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err="1"/>
              <a:t>Subheader</a:t>
            </a:r>
            <a:endParaRPr lang="en-US" noProof="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p:nvPicPr>
        <p:blipFill>
          <a:blip r:embed="rId6"/>
          <a:srcRect/>
          <a:stretch/>
        </p:blipFill>
        <p:spPr>
          <a:xfrm>
            <a:off x="432000" y="6235416"/>
            <a:ext cx="4535993" cy="308570"/>
          </a:xfrm>
          <a:prstGeom prst="rect">
            <a:avLst/>
          </a:prstGeom>
        </p:spPr>
      </p:pic>
    </p:spTree>
    <p:extLst>
      <p:ext uri="{BB962C8B-B14F-4D97-AF65-F5344CB8AC3E}">
        <p14:creationId xmlns:p14="http://schemas.microsoft.com/office/powerpoint/2010/main" val="3691842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793925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ioactives 1 Column Clea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36D941C-C48F-7946-892B-D66A40094DE7}"/>
              </a:ext>
            </a:extLst>
          </p:cNvPr>
          <p:cNvPicPr>
            <a:picLocks noChangeAspect="1"/>
          </p:cNvPicPr>
          <p:nvPr userDrawn="1"/>
        </p:nvPicPr>
        <p:blipFill>
          <a:blip r:embed="rId2"/>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pic>
        <p:nvPicPr>
          <p:cNvPr id="9" name="Picture 8">
            <a:extLst>
              <a:ext uri="{FF2B5EF4-FFF2-40B4-BE49-F238E27FC236}">
                <a16:creationId xmlns:a16="http://schemas.microsoft.com/office/drawing/2014/main" id="{4DC9B241-FB33-834E-9469-9C327D1E9038}"/>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pic>
        <p:nvPicPr>
          <p:cNvPr id="11" name="Picture 10">
            <a:extLst>
              <a:ext uri="{FF2B5EF4-FFF2-40B4-BE49-F238E27FC236}">
                <a16:creationId xmlns:a16="http://schemas.microsoft.com/office/drawing/2014/main" id="{F00B392B-CBA3-5447-916F-6C0069CCC95F}"/>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378881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2704264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Tree>
    <p:extLst>
      <p:ext uri="{BB962C8B-B14F-4D97-AF65-F5344CB8AC3E}">
        <p14:creationId xmlns:p14="http://schemas.microsoft.com/office/powerpoint/2010/main" val="2496369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Tree>
    <p:extLst>
      <p:ext uri="{BB962C8B-B14F-4D97-AF65-F5344CB8AC3E}">
        <p14:creationId xmlns:p14="http://schemas.microsoft.com/office/powerpoint/2010/main" val="1835078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119202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453401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p:custDataLst>
              <p:tags r:id="rId1"/>
            </p:custDataLst>
            <p:extLst>
              <p:ext uri="{D42A27DB-BD31-4B8C-83A1-F6EECF244321}">
                <p14:modId xmlns:p14="http://schemas.microsoft.com/office/powerpoint/2010/main" val="30352053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p:nvPicPr>
        <p:blipFill>
          <a:blip r:embed="rId6"/>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171256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240030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775657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149417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950634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797358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105389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4526687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Bioactives Accent Slide 6">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DB454FA-2F1B-7A41-9223-1E18A2AFB1AC}"/>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468000" y="1625783"/>
            <a:ext cx="11258862" cy="1384994"/>
          </a:xfrm>
          <a:prstGeom prst="rect">
            <a:avLst/>
          </a:prstGeom>
        </p:spPr>
        <p:txBody>
          <a:bodyPr lIns="0" tIns="0" rIns="0" bIns="0" anchor="t" anchorCtr="0"/>
          <a:lstStyle>
            <a:lvl1pPr marL="0" indent="0" algn="l">
              <a:buNone/>
              <a:defRPr sz="2000" b="0"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601939027"/>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a:p>
        </p:txBody>
      </p:sp>
      <p:pic>
        <p:nvPicPr>
          <p:cNvPr id="6" name="Picture 5">
            <a:extLst>
              <a:ext uri="{FF2B5EF4-FFF2-40B4-BE49-F238E27FC236}">
                <a16:creationId xmlns:a16="http://schemas.microsoft.com/office/drawing/2014/main" id="{57CB05D2-BFAF-364B-904D-789E12DF282B}"/>
              </a:ext>
            </a:extLst>
          </p:cNvPr>
          <p:cNvPicPr>
            <a:picLocks noChangeAspect="1"/>
          </p:cNvPicPr>
          <p:nvPr/>
        </p:nvPicPr>
        <p:blipFill>
          <a:blip r:embed="rId19"/>
          <a:srcRect/>
          <a:stretch/>
        </p:blipFill>
        <p:spPr>
          <a:xfrm>
            <a:off x="798132" y="6235416"/>
            <a:ext cx="4535993" cy="308571"/>
          </a:xfrm>
          <a:prstGeom prst="rect">
            <a:avLst/>
          </a:prstGeom>
        </p:spPr>
      </p:pic>
      <p:pic>
        <p:nvPicPr>
          <p:cNvPr id="5" name="Picture 4">
            <a:extLst>
              <a:ext uri="{FF2B5EF4-FFF2-40B4-BE49-F238E27FC236}">
                <a16:creationId xmlns:a16="http://schemas.microsoft.com/office/drawing/2014/main" id="{BAD8C390-ED0D-F548-8E97-4CDC37DFE5BB}"/>
              </a:ext>
            </a:extLst>
          </p:cNvPr>
          <p:cNvPicPr>
            <a:picLocks noChangeAspect="1"/>
          </p:cNvPicPr>
          <p:nvPr userDrawn="1"/>
        </p:nvPicPr>
        <p:blipFill rotWithShape="1">
          <a:blip r:embed="rId20"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12999382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94" r:id="rId1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9.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jpeg"/><Relationship Id="rId1" Type="http://schemas.openxmlformats.org/officeDocument/2006/relationships/slideLayout" Target="../slideLayouts/slideLayout9.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8.xml"/><Relationship Id="rId5" Type="http://schemas.openxmlformats.org/officeDocument/2006/relationships/image" Target="../media/image38.jpeg"/><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image" Target="../media/image39.jpeg"/><Relationship Id="rId1" Type="http://schemas.openxmlformats.org/officeDocument/2006/relationships/slideLayout" Target="../slideLayouts/slideLayout9.xml"/><Relationship Id="rId6" Type="http://schemas.openxmlformats.org/officeDocument/2006/relationships/image" Target="../media/image16.png"/><Relationship Id="rId5" Type="http://schemas.openxmlformats.org/officeDocument/2006/relationships/image" Target="../media/image17.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jpeg"/><Relationship Id="rId7"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picture containing clothing, person, indoor&#10;&#10;Description automatically generated">
            <a:extLst>
              <a:ext uri="{FF2B5EF4-FFF2-40B4-BE49-F238E27FC236}">
                <a16:creationId xmlns:a16="http://schemas.microsoft.com/office/drawing/2014/main" id="{E98F0E9A-729B-1348-8DFA-318229A5223C}"/>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p:pic>
      <p:sp>
        <p:nvSpPr>
          <p:cNvPr id="8" name="Text Placeholder 7">
            <a:extLst>
              <a:ext uri="{FF2B5EF4-FFF2-40B4-BE49-F238E27FC236}">
                <a16:creationId xmlns:a16="http://schemas.microsoft.com/office/drawing/2014/main" id="{A94B73DE-6BE7-8F4C-AB5C-011B6058CE7D}"/>
              </a:ext>
            </a:extLst>
          </p:cNvPr>
          <p:cNvSpPr>
            <a:spLocks noGrp="1"/>
          </p:cNvSpPr>
          <p:nvPr>
            <p:ph type="subTitle" idx="1"/>
          </p:nvPr>
        </p:nvSpPr>
        <p:spPr/>
        <p:txBody>
          <a:bodyPr/>
          <a:lstStyle/>
          <a:p>
            <a:r>
              <a:rPr lang="en-US" kern="0" dirty="0">
                <a:ea typeface="Fira Sans" panose="020B0503050000020004" pitchFamily="34" charset="0"/>
                <a:cs typeface="Arial"/>
              </a:rPr>
              <a:t>Replenish your skin’s </a:t>
            </a:r>
            <a:br>
              <a:rPr lang="en-US" kern="0" dirty="0">
                <a:ea typeface="Fira Sans" panose="020B0503050000020004" pitchFamily="34" charset="0"/>
                <a:cs typeface="Arial"/>
              </a:rPr>
            </a:br>
            <a:r>
              <a:rPr lang="en-US" kern="0" dirty="0">
                <a:ea typeface="Fira Sans" panose="020B0503050000020004" pitchFamily="34" charset="0"/>
                <a:cs typeface="Arial"/>
              </a:rPr>
              <a:t>natural superpowers</a:t>
            </a:r>
          </a:p>
        </p:txBody>
      </p:sp>
      <p:sp>
        <p:nvSpPr>
          <p:cNvPr id="10" name="Title 9">
            <a:extLst>
              <a:ext uri="{FF2B5EF4-FFF2-40B4-BE49-F238E27FC236}">
                <a16:creationId xmlns:a16="http://schemas.microsoft.com/office/drawing/2014/main" id="{86B44211-5C4D-C64E-A155-8049E067ADB5}"/>
              </a:ext>
            </a:extLst>
          </p:cNvPr>
          <p:cNvSpPr>
            <a:spLocks noGrp="1"/>
          </p:cNvSpPr>
          <p:nvPr>
            <p:ph type="ctrTitle"/>
          </p:nvPr>
        </p:nvSpPr>
        <p:spPr>
          <a:xfrm>
            <a:off x="540000" y="2520000"/>
            <a:ext cx="5400000" cy="553998"/>
          </a:xfrm>
        </p:spPr>
        <p:txBody>
          <a:bodyPr/>
          <a:lstStyle/>
          <a:p>
            <a:r>
              <a:rPr lang="en-US" dirty="0"/>
              <a:t>LIPOGARD </a:t>
            </a:r>
          </a:p>
        </p:txBody>
      </p:sp>
      <p:sp>
        <p:nvSpPr>
          <p:cNvPr id="19" name="Text Placeholder 18">
            <a:extLst>
              <a:ext uri="{FF2B5EF4-FFF2-40B4-BE49-F238E27FC236}">
                <a16:creationId xmlns:a16="http://schemas.microsoft.com/office/drawing/2014/main" id="{1EC74021-9E71-564A-A45E-D49429E37DFC}"/>
              </a:ext>
            </a:extLst>
          </p:cNvPr>
          <p:cNvSpPr>
            <a:spLocks noGrp="1"/>
          </p:cNvSpPr>
          <p:nvPr>
            <p:ph type="body" sz="quarter" idx="11"/>
          </p:nvPr>
        </p:nvSpPr>
        <p:spPr/>
        <p:txBody>
          <a:bodyPr/>
          <a:lstStyle/>
          <a:p>
            <a:r>
              <a:rPr lang="en-US" dirty="0"/>
              <a:t>2023-01</a:t>
            </a:r>
          </a:p>
        </p:txBody>
      </p:sp>
      <p:pic>
        <p:nvPicPr>
          <p:cNvPr id="12" name="Picture 11">
            <a:extLst>
              <a:ext uri="{FF2B5EF4-FFF2-40B4-BE49-F238E27FC236}">
                <a16:creationId xmlns:a16="http://schemas.microsoft.com/office/drawing/2014/main" id="{AA1A9723-B65C-4EF8-9D1C-FA34B05E439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211"/>
            <a:ext cx="3499327" cy="917553"/>
          </a:xfrm>
          <a:prstGeom prst="rect">
            <a:avLst/>
          </a:prstGeom>
        </p:spPr>
      </p:pic>
      <p:sp>
        <p:nvSpPr>
          <p:cNvPr id="7" name="Rectangle 6">
            <a:extLst>
              <a:ext uri="{FF2B5EF4-FFF2-40B4-BE49-F238E27FC236}">
                <a16:creationId xmlns:a16="http://schemas.microsoft.com/office/drawing/2014/main" id="{697DAF7F-48AB-BB42-9F7B-6CEF67A8F529}"/>
              </a:ext>
            </a:extLst>
          </p:cNvPr>
          <p:cNvSpPr/>
          <p:nvPr/>
        </p:nvSpPr>
        <p:spPr>
          <a:xfrm>
            <a:off x="10818688" y="0"/>
            <a:ext cx="1068512" cy="3429000"/>
          </a:xfrm>
          <a:prstGeom prst="rect">
            <a:avLst/>
          </a:prstGeom>
          <a:solidFill>
            <a:srgbClr val="FFFFF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Logo&#10;&#10;Description automatically generated">
            <a:extLst>
              <a:ext uri="{FF2B5EF4-FFF2-40B4-BE49-F238E27FC236}">
                <a16:creationId xmlns:a16="http://schemas.microsoft.com/office/drawing/2014/main" id="{651F0218-42FD-6248-97C2-0660E3AFEA8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56056" y="1067934"/>
            <a:ext cx="593776" cy="593776"/>
          </a:xfrm>
          <a:prstGeom prst="rect">
            <a:avLst/>
          </a:prstGeom>
        </p:spPr>
      </p:pic>
      <p:pic>
        <p:nvPicPr>
          <p:cNvPr id="11" name="Picture 10" descr="A close up of a sign&#10;&#10;Description automatically generated">
            <a:extLst>
              <a:ext uri="{FF2B5EF4-FFF2-40B4-BE49-F238E27FC236}">
                <a16:creationId xmlns:a16="http://schemas.microsoft.com/office/drawing/2014/main" id="{4E6EA8C6-8ACA-774A-B9C7-4BB189D7EF3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70677" y="267965"/>
            <a:ext cx="764535" cy="636406"/>
          </a:xfrm>
          <a:prstGeom prst="rect">
            <a:avLst/>
          </a:prstGeom>
          <a:ln>
            <a:noFill/>
          </a:ln>
          <a:effectLst/>
        </p:spPr>
      </p:pic>
      <p:pic>
        <p:nvPicPr>
          <p:cNvPr id="13" name="Picture 12" descr="A picture containing drawing&#10;&#10;Description automatically generated">
            <a:extLst>
              <a:ext uri="{FF2B5EF4-FFF2-40B4-BE49-F238E27FC236}">
                <a16:creationId xmlns:a16="http://schemas.microsoft.com/office/drawing/2014/main" id="{2DB214B6-F861-46E3-9C1B-1936B80D94E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970677" y="1778168"/>
            <a:ext cx="850847" cy="625373"/>
          </a:xfrm>
          <a:prstGeom prst="rect">
            <a:avLst/>
          </a:prstGeom>
        </p:spPr>
      </p:pic>
      <p:pic>
        <p:nvPicPr>
          <p:cNvPr id="3" name="Picture 2" descr="Logo&#10;&#10;Description automatically generated">
            <a:extLst>
              <a:ext uri="{FF2B5EF4-FFF2-40B4-BE49-F238E27FC236}">
                <a16:creationId xmlns:a16="http://schemas.microsoft.com/office/drawing/2014/main" id="{DEA798EE-40BE-46A3-B2ED-F5CA4761040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84365" y="2569895"/>
            <a:ext cx="890947" cy="702066"/>
          </a:xfrm>
          <a:prstGeom prst="rect">
            <a:avLst/>
          </a:prstGeom>
        </p:spPr>
      </p:pic>
    </p:spTree>
    <p:extLst>
      <p:ext uri="{BB962C8B-B14F-4D97-AF65-F5344CB8AC3E}">
        <p14:creationId xmlns:p14="http://schemas.microsoft.com/office/powerpoint/2010/main" val="1677683958"/>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BBA78C1E-89E8-9240-8116-9F4EF0A50F8A}"/>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9" name="Text Placeholder 3">
            <a:extLst>
              <a:ext uri="{FF2B5EF4-FFF2-40B4-BE49-F238E27FC236}">
                <a16:creationId xmlns:a16="http://schemas.microsoft.com/office/drawing/2014/main" id="{27A3012B-40C8-5049-BF8A-1DCD1CFDB73A}"/>
              </a:ext>
            </a:extLst>
          </p:cNvPr>
          <p:cNvSpPr>
            <a:spLocks noGrp="1"/>
          </p:cNvSpPr>
          <p:nvPr>
            <p:ph type="subTitle" idx="1"/>
          </p:nvPr>
        </p:nvSpPr>
        <p:spPr/>
        <p:txBody>
          <a:bodyPr/>
          <a:lstStyle/>
          <a:p>
            <a:r>
              <a:rPr lang="en-US" dirty="0"/>
              <a:t>Overview</a:t>
            </a:r>
          </a:p>
        </p:txBody>
      </p:sp>
      <p:sp>
        <p:nvSpPr>
          <p:cNvPr id="2" name="Title 1">
            <a:extLst>
              <a:ext uri="{FF2B5EF4-FFF2-40B4-BE49-F238E27FC236}">
                <a16:creationId xmlns:a16="http://schemas.microsoft.com/office/drawing/2014/main" id="{6F0FA52D-59F4-2247-907C-2EA8DD9886CE}"/>
              </a:ext>
            </a:extLst>
          </p:cNvPr>
          <p:cNvSpPr>
            <a:spLocks noGrp="1"/>
          </p:cNvSpPr>
          <p:nvPr>
            <p:ph type="ctrTitle"/>
          </p:nvPr>
        </p:nvSpPr>
        <p:spPr/>
        <p:txBody>
          <a:bodyPr/>
          <a:lstStyle/>
          <a:p>
            <a:r>
              <a:rPr lang="en-GB" dirty="0">
                <a:solidFill>
                  <a:schemeClr val="accent5"/>
                </a:solidFill>
              </a:rPr>
              <a:t>What is Coenzyme Q10?</a:t>
            </a:r>
          </a:p>
        </p:txBody>
      </p:sp>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1"/>
          </p:nvPr>
        </p:nvSpPr>
        <p:spPr/>
        <p:txBody>
          <a:bodyPr/>
          <a:lstStyle/>
          <a:p>
            <a:fld id="{EC50C849-B97A-2B45-B78A-6D9C352F693C}" type="slidenum">
              <a:rPr lang="en-US" smtClean="0"/>
              <a:pPr/>
              <a:t>2</a:t>
            </a:fld>
            <a:endParaRPr lang="en-US" dirty="0"/>
          </a:p>
        </p:txBody>
      </p:sp>
      <p:sp>
        <p:nvSpPr>
          <p:cNvPr id="10" name="Text Placeholder 9">
            <a:extLst>
              <a:ext uri="{FF2B5EF4-FFF2-40B4-BE49-F238E27FC236}">
                <a16:creationId xmlns:a16="http://schemas.microsoft.com/office/drawing/2014/main" id="{8E61BFFE-1249-4589-9A2A-24F4DE82830A}"/>
              </a:ext>
            </a:extLst>
          </p:cNvPr>
          <p:cNvSpPr>
            <a:spLocks noGrp="1"/>
          </p:cNvSpPr>
          <p:nvPr>
            <p:ph type="body" sz="quarter" idx="4294967295"/>
          </p:nvPr>
        </p:nvSpPr>
        <p:spPr>
          <a:xfrm>
            <a:off x="468001" y="1548000"/>
            <a:ext cx="3926200" cy="4206280"/>
          </a:xfrm>
          <a:prstGeom prst="rect">
            <a:avLst/>
          </a:prstGeom>
        </p:spPr>
        <p:txBody>
          <a:bodyPr wrap="square" lIns="0" tIns="0" rIns="0" bIns="0">
            <a:spAutoFit/>
          </a:bodyPr>
          <a:lstStyle/>
          <a:p>
            <a:pPr>
              <a:lnSpc>
                <a:spcPct val="100000"/>
              </a:lnSpc>
              <a:spcBef>
                <a:spcPts val="0"/>
              </a:spcBef>
              <a:spcAft>
                <a:spcPts val="1000"/>
              </a:spcAft>
            </a:pPr>
            <a:r>
              <a:rPr lang="en-US" sz="1600" dirty="0">
                <a:latin typeface="Fira Sans" panose="020B0503050000020004" pitchFamily="34" charset="0"/>
              </a:rPr>
              <a:t>A natural, fat-soluble </a:t>
            </a:r>
            <a:br>
              <a:rPr lang="en-US" sz="1600" dirty="0">
                <a:latin typeface="Fira Sans" panose="020B0503050000020004" pitchFamily="34" charset="0"/>
              </a:rPr>
            </a:br>
            <a:r>
              <a:rPr lang="en-US" sz="1600" dirty="0">
                <a:latin typeface="Fira Sans" panose="020B0503050000020004" pitchFamily="34" charset="0"/>
              </a:rPr>
              <a:t>compound </a:t>
            </a:r>
            <a:r>
              <a:rPr lang="en-US" sz="1600" b="1" dirty="0">
                <a:solidFill>
                  <a:schemeClr val="accent6"/>
                </a:solidFill>
                <a:latin typeface="Fira Sans" panose="020B0503050000020004" pitchFamily="34" charset="0"/>
              </a:rPr>
              <a:t>found in </a:t>
            </a:r>
            <a:br>
              <a:rPr lang="en-US" sz="1600" b="1" dirty="0">
                <a:solidFill>
                  <a:schemeClr val="accent6"/>
                </a:solidFill>
                <a:latin typeface="Fira Sans" panose="020B0503050000020004" pitchFamily="34" charset="0"/>
              </a:rPr>
            </a:br>
            <a:r>
              <a:rPr lang="en-US" sz="1600" b="1" dirty="0">
                <a:solidFill>
                  <a:schemeClr val="accent6"/>
                </a:solidFill>
                <a:latin typeface="Fira Sans" panose="020B0503050000020004" pitchFamily="34" charset="0"/>
              </a:rPr>
              <a:t>all body cells</a:t>
            </a:r>
          </a:p>
          <a:p>
            <a:pPr>
              <a:lnSpc>
                <a:spcPct val="100000"/>
              </a:lnSpc>
              <a:spcBef>
                <a:spcPts val="0"/>
              </a:spcBef>
              <a:spcAft>
                <a:spcPts val="1000"/>
              </a:spcAft>
            </a:pPr>
            <a:r>
              <a:rPr lang="en-US" sz="1600" dirty="0">
                <a:latin typeface="Fira Sans" panose="020B0503050000020004" pitchFamily="34" charset="0"/>
              </a:rPr>
              <a:t>Known as </a:t>
            </a:r>
            <a:r>
              <a:rPr lang="en-US" sz="1600" b="1" dirty="0">
                <a:solidFill>
                  <a:schemeClr val="accent6"/>
                </a:solidFill>
                <a:latin typeface="Fira Sans" panose="020B0503050000020004" pitchFamily="34" charset="0"/>
              </a:rPr>
              <a:t>ubiquinone</a:t>
            </a:r>
            <a:r>
              <a:rPr lang="en-US" sz="1600" dirty="0">
                <a:solidFill>
                  <a:schemeClr val="accent6"/>
                </a:solidFill>
                <a:latin typeface="Fira Sans" panose="020B0503050000020004" pitchFamily="34" charset="0"/>
              </a:rPr>
              <a:t> </a:t>
            </a:r>
            <a:r>
              <a:rPr lang="en-US" sz="1600" dirty="0">
                <a:latin typeface="Fira Sans" panose="020B0503050000020004" pitchFamily="34" charset="0"/>
              </a:rPr>
              <a:t>(‘Ubi’, Latin for ‘everywhere’) or</a:t>
            </a:r>
            <a:r>
              <a:rPr lang="en-US" sz="1600" dirty="0">
                <a:solidFill>
                  <a:schemeClr val="accent6"/>
                </a:solidFill>
                <a:latin typeface="Fira Sans" panose="020B0503050000020004" pitchFamily="34" charset="0"/>
              </a:rPr>
              <a:t> </a:t>
            </a:r>
            <a:r>
              <a:rPr lang="en-US" sz="1600" b="1" dirty="0">
                <a:solidFill>
                  <a:schemeClr val="accent6"/>
                </a:solidFill>
                <a:latin typeface="Fira Sans" panose="020B0503050000020004" pitchFamily="34" charset="0"/>
              </a:rPr>
              <a:t>Coenzyme Q10 (CoQ10)</a:t>
            </a:r>
            <a:r>
              <a:rPr lang="en-US" sz="1600" b="1" dirty="0">
                <a:latin typeface="Fira Sans" panose="020B0503050000020004" pitchFamily="34" charset="0"/>
              </a:rPr>
              <a:t> </a:t>
            </a:r>
          </a:p>
          <a:p>
            <a:pPr>
              <a:lnSpc>
                <a:spcPct val="100000"/>
              </a:lnSpc>
              <a:spcBef>
                <a:spcPts val="0"/>
              </a:spcBef>
              <a:spcAft>
                <a:spcPts val="1000"/>
              </a:spcAft>
            </a:pPr>
            <a:r>
              <a:rPr lang="en-GB" sz="1600" b="1" dirty="0">
                <a:solidFill>
                  <a:schemeClr val="accent6"/>
                </a:solidFill>
                <a:latin typeface="Fira Sans" panose="020B0503050000020004" pitchFamily="34" charset="0"/>
              </a:rPr>
              <a:t>CoQ10 is part of the inner membrane of the mitochondria</a:t>
            </a:r>
            <a:r>
              <a:rPr lang="en-GB" sz="1600" dirty="0">
                <a:latin typeface="Fira Sans" panose="020B0503050000020004" pitchFamily="34" charset="0"/>
              </a:rPr>
              <a:t>, the power station of the cells and is involved in the generation of energy </a:t>
            </a:r>
            <a:r>
              <a:rPr lang="en-US" sz="1600" dirty="0">
                <a:latin typeface="Fira Sans" panose="020B0503050000020004" pitchFamily="34" charset="0"/>
              </a:rPr>
              <a:t>to fulfil the skin's basic functions such as regeneration and repair. </a:t>
            </a:r>
          </a:p>
          <a:p>
            <a:pPr>
              <a:lnSpc>
                <a:spcPct val="100000"/>
              </a:lnSpc>
              <a:spcBef>
                <a:spcPts val="0"/>
              </a:spcBef>
              <a:spcAft>
                <a:spcPts val="1000"/>
              </a:spcAft>
            </a:pPr>
            <a:r>
              <a:rPr lang="en-US" sz="1600" b="1" dirty="0">
                <a:solidFill>
                  <a:schemeClr val="accent6"/>
                </a:solidFill>
                <a:latin typeface="Fira Sans" panose="020B0503050000020004" pitchFamily="34" charset="0"/>
              </a:rPr>
              <a:t>As we age</a:t>
            </a:r>
            <a:r>
              <a:rPr lang="en-US" sz="1600" dirty="0">
                <a:latin typeface="Fira Sans" panose="020B0503050000020004" pitchFamily="34" charset="0"/>
              </a:rPr>
              <a:t>, the natural levels of CoQ10 in our skin decrease</a:t>
            </a:r>
            <a:r>
              <a:rPr lang="en-US" sz="1600" baseline="30000" dirty="0">
                <a:latin typeface="Fira Sans" panose="020B0503050000020004" pitchFamily="34" charset="0"/>
              </a:rPr>
              <a:t>*</a:t>
            </a:r>
            <a:endParaRPr lang="en-US" sz="1600" i="1" dirty="0">
              <a:latin typeface="Fira Sans" panose="020B0503050000020004" pitchFamily="34" charset="0"/>
              <a:ea typeface="Fira Sans" panose="020B0503050000020004" pitchFamily="34" charset="0"/>
            </a:endParaRPr>
          </a:p>
          <a:p>
            <a:pPr>
              <a:lnSpc>
                <a:spcPct val="100000"/>
              </a:lnSpc>
              <a:spcBef>
                <a:spcPts val="0"/>
              </a:spcBef>
              <a:spcAft>
                <a:spcPts val="1000"/>
              </a:spcAft>
            </a:pPr>
            <a:r>
              <a:rPr lang="en-US" sz="1600" dirty="0">
                <a:latin typeface="Fira Sans" panose="020B0503050000020004" pitchFamily="34" charset="0"/>
              </a:rPr>
              <a:t>Over the last few years, CoQ10 has become a </a:t>
            </a:r>
            <a:r>
              <a:rPr lang="en-US" sz="1600" b="1" dirty="0">
                <a:solidFill>
                  <a:schemeClr val="accent6"/>
                </a:solidFill>
                <a:latin typeface="Fira Sans" panose="020B0503050000020004" pitchFamily="34" charset="0"/>
              </a:rPr>
              <a:t>leading cosmetic ingredient</a:t>
            </a:r>
          </a:p>
        </p:txBody>
      </p:sp>
      <p:pic>
        <p:nvPicPr>
          <p:cNvPr id="5" name="Picture 4">
            <a:extLst>
              <a:ext uri="{FF2B5EF4-FFF2-40B4-BE49-F238E27FC236}">
                <a16:creationId xmlns:a16="http://schemas.microsoft.com/office/drawing/2014/main" id="{923E3B77-6D03-4EA0-9599-21A601458A4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821077" y="1512736"/>
            <a:ext cx="1718187" cy="785443"/>
          </a:xfrm>
          <a:prstGeom prst="rect">
            <a:avLst/>
          </a:prstGeom>
        </p:spPr>
      </p:pic>
      <p:sp>
        <p:nvSpPr>
          <p:cNvPr id="8" name="Text Placeholder 6">
            <a:extLst>
              <a:ext uri="{FF2B5EF4-FFF2-40B4-BE49-F238E27FC236}">
                <a16:creationId xmlns:a16="http://schemas.microsoft.com/office/drawing/2014/main" id="{4265551A-E0EA-E243-84B5-037C28CBF947}"/>
              </a:ext>
            </a:extLst>
          </p:cNvPr>
          <p:cNvSpPr txBox="1">
            <a:spLocks/>
          </p:cNvSpPr>
          <p:nvPr/>
        </p:nvSpPr>
        <p:spPr bwMode="white">
          <a:xfrm>
            <a:off x="468001" y="5715462"/>
            <a:ext cx="4962740" cy="484252"/>
          </a:xfrm>
        </p:spPr>
        <p:txBody>
          <a:bodyPr wrap="square" lIns="0" tIns="0" rIns="0" bIns="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spcAft>
                <a:spcPts val="300"/>
              </a:spcAft>
              <a:buClr>
                <a:schemeClr val="accent6"/>
              </a:buClr>
            </a:pPr>
            <a:r>
              <a:rPr lang="en-US" sz="900" i="0" dirty="0">
                <a:solidFill>
                  <a:schemeClr val="tx1"/>
                </a:solidFill>
                <a:ea typeface="Fira Sans" panose="020B0503050000020004" pitchFamily="34" charset="0"/>
              </a:rPr>
              <a:t>*</a:t>
            </a:r>
            <a:r>
              <a:rPr lang="en-US" sz="900" i="0" dirty="0" err="1">
                <a:solidFill>
                  <a:schemeClr val="tx1"/>
                </a:solidFill>
                <a:ea typeface="Fira Sans" panose="020B0503050000020004" pitchFamily="34" charset="0"/>
              </a:rPr>
              <a:t>Biofactors</a:t>
            </a:r>
            <a:r>
              <a:rPr lang="en-US" sz="900" i="0" dirty="0">
                <a:solidFill>
                  <a:schemeClr val="tx1"/>
                </a:solidFill>
                <a:ea typeface="Fira Sans" panose="020B0503050000020004" pitchFamily="34" charset="0"/>
              </a:rPr>
              <a:t>. 2015 Nov 12; 41(6): 383–390</a:t>
            </a:r>
            <a:endParaRPr lang="en-GB" sz="900" i="0" dirty="0">
              <a:solidFill>
                <a:schemeClr val="tx1"/>
              </a:solidFill>
            </a:endParaRPr>
          </a:p>
        </p:txBody>
      </p:sp>
      <p:pic>
        <p:nvPicPr>
          <p:cNvPr id="14" name="Picture 13">
            <a:extLst>
              <a:ext uri="{FF2B5EF4-FFF2-40B4-BE49-F238E27FC236}">
                <a16:creationId xmlns:a16="http://schemas.microsoft.com/office/drawing/2014/main" id="{19F7AE7B-7B5A-E049-A65D-D1585E39B9F1}"/>
              </a:ext>
            </a:extLst>
          </p:cNvPr>
          <p:cNvPicPr>
            <a:picLocks noChangeAspect="1"/>
          </p:cNvPicPr>
          <p:nvPr/>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2790952456"/>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8AABA4-665C-6D4B-8DBA-28D96824D53D}"/>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426002" y="1476000"/>
            <a:ext cx="11339995" cy="2102048"/>
          </a:xfrm>
          <a:prstGeom prst="rect">
            <a:avLst/>
          </a:prstGeom>
        </p:spPr>
      </p:pic>
      <p:sp>
        <p:nvSpPr>
          <p:cNvPr id="13" name="Slide Number Placeholder 2">
            <a:extLst>
              <a:ext uri="{FF2B5EF4-FFF2-40B4-BE49-F238E27FC236}">
                <a16:creationId xmlns:a16="http://schemas.microsoft.com/office/drawing/2014/main" id="{C274585D-BEB0-0543-8F4B-348C5B3B800D}"/>
              </a:ext>
            </a:extLst>
          </p:cNvPr>
          <p:cNvSpPr txBox="1">
            <a:spLocks/>
          </p:cNvSpPr>
          <p:nvPr/>
        </p:nvSpPr>
        <p:spPr>
          <a:xfrm>
            <a:off x="468000" y="6328800"/>
            <a:ext cx="450000" cy="184666"/>
          </a:xfrm>
          <a:prstGeom prst="rect">
            <a:avLst/>
          </a:prstGeom>
        </p:spPr>
        <p:txBody>
          <a:bodyPr lIns="0" tIns="0" rIns="0" b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118D48E-C7CB-6244-969D-7BAEA9B6226C}" type="slidenum">
              <a:rPr lang="en-US" sz="800" smtClean="0">
                <a:solidFill>
                  <a:srgbClr val="B2B2B2"/>
                </a:solidFill>
                <a:latin typeface="Fira Sans" panose="020B0503050000020004" pitchFamily="34" charset="0"/>
              </a:rPr>
              <a:pPr>
                <a:defRPr/>
              </a:pPr>
              <a:t>3</a:t>
            </a:fld>
            <a:endParaRPr lang="en-US" sz="800" dirty="0">
              <a:solidFill>
                <a:srgbClr val="B2B2B2"/>
              </a:solidFill>
              <a:latin typeface="Fira Sans" panose="020B0503050000020004" pitchFamily="34" charset="0"/>
            </a:endParaRPr>
          </a:p>
        </p:txBody>
      </p:sp>
      <p:sp>
        <p:nvSpPr>
          <p:cNvPr id="18" name="Rectangle 17">
            <a:extLst>
              <a:ext uri="{FF2B5EF4-FFF2-40B4-BE49-F238E27FC236}">
                <a16:creationId xmlns:a16="http://schemas.microsoft.com/office/drawing/2014/main" id="{8D15FACA-F27D-164A-8B7E-C5D388398DEB}"/>
              </a:ext>
            </a:extLst>
          </p:cNvPr>
          <p:cNvSpPr/>
          <p:nvPr/>
        </p:nvSpPr>
        <p:spPr>
          <a:xfrm>
            <a:off x="366796" y="3645300"/>
            <a:ext cx="1836384" cy="2126222"/>
          </a:xfrm>
          <a:prstGeom prst="rect">
            <a:avLst/>
          </a:prstGeom>
          <a:noFill/>
          <a:ln w="19050">
            <a:noFill/>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500"/>
              </a:spcAft>
              <a:buClrTx/>
              <a:buSzPct val="116000"/>
              <a:buFontTx/>
              <a:buNone/>
              <a:tabLst/>
              <a:defRPr/>
            </a:pPr>
            <a:r>
              <a:rPr kumimoji="0" lang="da-DK" altLang="zh-CN" sz="2200" u="none" strike="noStrike" kern="1200" cap="none" spc="0" normalizeH="0" baseline="0" noProof="0" dirty="0">
                <a:ln>
                  <a:noFill/>
                </a:ln>
                <a:solidFill>
                  <a:srgbClr val="004289"/>
                </a:solidFill>
                <a:effectLst/>
                <a:uLnTx/>
                <a:uFillTx/>
                <a:latin typeface="Fira Sans Medium" panose="020B0503050000020004" pitchFamily="34" charset="0"/>
              </a:rPr>
              <a:t>1957</a:t>
            </a:r>
          </a:p>
          <a:p>
            <a:pPr lvl="0" algn="ctr"/>
            <a:r>
              <a:rPr lang="en-US" sz="1600" dirty="0">
                <a:latin typeface="Fira Sans" panose="020B0503050000020004" pitchFamily="34" charset="0"/>
                <a:ea typeface="Fira Sans Light" panose="020B0403050000020004" pitchFamily="34" charset="0"/>
              </a:rPr>
              <a:t>CoQ10 first isolated from beef heart mitochondria by </a:t>
            </a:r>
            <a:br>
              <a:rPr lang="en-US" sz="1600" dirty="0">
                <a:latin typeface="Fira Sans" panose="020B0503050000020004" pitchFamily="34" charset="0"/>
                <a:ea typeface="Fira Sans Light" panose="020B0403050000020004" pitchFamily="34" charset="0"/>
              </a:rPr>
            </a:br>
            <a:r>
              <a:rPr lang="en-US" sz="1600" dirty="0">
                <a:latin typeface="Fira Sans" panose="020B0503050000020004" pitchFamily="34" charset="0"/>
                <a:ea typeface="Fira Sans Light" panose="020B0403050000020004" pitchFamily="34" charset="0"/>
              </a:rPr>
              <a:t>Dr Frederick Crane of Wisconsin</a:t>
            </a:r>
          </a:p>
          <a:p>
            <a:pPr lvl="0" algn="ctr"/>
            <a:r>
              <a:rPr lang="en-US" sz="1400" dirty="0">
                <a:latin typeface="Fira Sans" panose="020B0503050000020004" pitchFamily="34" charset="0"/>
                <a:ea typeface="Fira Sans Light" panose="020B0403050000020004" pitchFamily="34" charset="0"/>
              </a:rPr>
              <a:t>Named ubiquinone </a:t>
            </a:r>
            <a:br>
              <a:rPr lang="en-US" sz="1400" dirty="0">
                <a:latin typeface="Fira Sans" panose="020B0503050000020004" pitchFamily="34" charset="0"/>
                <a:ea typeface="Fira Sans Light" panose="020B0403050000020004" pitchFamily="34" charset="0"/>
              </a:rPr>
            </a:br>
            <a:r>
              <a:rPr lang="en-US" sz="1400" dirty="0">
                <a:latin typeface="Fira Sans" panose="020B0503050000020004" pitchFamily="34" charset="0"/>
                <a:ea typeface="Fira Sans Light" panose="020B0403050000020004" pitchFamily="34" charset="0"/>
              </a:rPr>
              <a:t>(=ubiquitous quinone) </a:t>
            </a:r>
          </a:p>
        </p:txBody>
      </p:sp>
      <p:pic>
        <p:nvPicPr>
          <p:cNvPr id="40" name="Picture 39">
            <a:extLst>
              <a:ext uri="{FF2B5EF4-FFF2-40B4-BE49-F238E27FC236}">
                <a16:creationId xmlns:a16="http://schemas.microsoft.com/office/drawing/2014/main" id="{C0AB6B22-F184-4B41-84D7-644095F57ED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41" name="Title 1">
            <a:extLst>
              <a:ext uri="{FF2B5EF4-FFF2-40B4-BE49-F238E27FC236}">
                <a16:creationId xmlns:a16="http://schemas.microsoft.com/office/drawing/2014/main" id="{4C8F671A-DDAD-4C42-B99D-D465A96F766D}"/>
              </a:ext>
            </a:extLst>
          </p:cNvPr>
          <p:cNvSpPr>
            <a:spLocks noGrp="1"/>
          </p:cNvSpPr>
          <p:nvPr>
            <p:ph type="title"/>
          </p:nvPr>
        </p:nvSpPr>
        <p:spPr/>
        <p:txBody>
          <a:bodyPr/>
          <a:lstStyle/>
          <a:p>
            <a:r>
              <a:rPr lang="en-GB" dirty="0"/>
              <a:t>The History of CoQ10</a:t>
            </a:r>
          </a:p>
        </p:txBody>
      </p:sp>
      <p:sp>
        <p:nvSpPr>
          <p:cNvPr id="43" name="Rectangle 42">
            <a:extLst>
              <a:ext uri="{FF2B5EF4-FFF2-40B4-BE49-F238E27FC236}">
                <a16:creationId xmlns:a16="http://schemas.microsoft.com/office/drawing/2014/main" id="{EF29306B-B978-3C4E-A969-CEB7CB771B12}"/>
              </a:ext>
            </a:extLst>
          </p:cNvPr>
          <p:cNvSpPr/>
          <p:nvPr/>
        </p:nvSpPr>
        <p:spPr>
          <a:xfrm>
            <a:off x="4290523" y="3645300"/>
            <a:ext cx="1692000" cy="1141338"/>
          </a:xfrm>
          <a:prstGeom prst="rect">
            <a:avLst/>
          </a:prstGeom>
          <a:noFill/>
          <a:ln w="19050">
            <a:noFill/>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500"/>
              </a:spcAft>
              <a:buClrTx/>
              <a:buSzPct val="116000"/>
              <a:buFontTx/>
              <a:buNone/>
              <a:tabLst/>
              <a:defRPr/>
            </a:pPr>
            <a:r>
              <a:rPr kumimoji="0" lang="da-DK" altLang="zh-CN" sz="2200" u="none" strike="noStrike" kern="1200" cap="none" spc="0" normalizeH="0" baseline="0" noProof="0" dirty="0">
                <a:ln>
                  <a:noFill/>
                </a:ln>
                <a:solidFill>
                  <a:srgbClr val="00A0E3"/>
                </a:solidFill>
                <a:effectLst/>
                <a:uLnTx/>
                <a:uFillTx/>
                <a:latin typeface="Fira Sans Medium" panose="020B0503050000020004" pitchFamily="34" charset="0"/>
              </a:rPr>
              <a:t>1975</a:t>
            </a:r>
          </a:p>
          <a:p>
            <a:pPr lvl="0" algn="ctr"/>
            <a:r>
              <a:rPr lang="en-US" sz="1600" dirty="0">
                <a:latin typeface="Fira Sans" panose="020B0503050000020004" pitchFamily="34" charset="0"/>
                <a:ea typeface="Fira Sans Light" panose="020B0403050000020004" pitchFamily="34" charset="0"/>
              </a:rPr>
              <a:t>CoQ10 synthesis developed by the Japanese</a:t>
            </a:r>
          </a:p>
        </p:txBody>
      </p:sp>
      <p:sp>
        <p:nvSpPr>
          <p:cNvPr id="44" name="Rectangle 43">
            <a:extLst>
              <a:ext uri="{FF2B5EF4-FFF2-40B4-BE49-F238E27FC236}">
                <a16:creationId xmlns:a16="http://schemas.microsoft.com/office/drawing/2014/main" id="{C13A7509-F4AD-8B47-84EB-BF42DAFFF36A}"/>
              </a:ext>
            </a:extLst>
          </p:cNvPr>
          <p:cNvSpPr/>
          <p:nvPr/>
        </p:nvSpPr>
        <p:spPr>
          <a:xfrm>
            <a:off x="8281595" y="3645300"/>
            <a:ext cx="1421158" cy="1633781"/>
          </a:xfrm>
          <a:prstGeom prst="rect">
            <a:avLst/>
          </a:prstGeom>
          <a:noFill/>
          <a:ln w="19050">
            <a:noFill/>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500"/>
              </a:spcAft>
              <a:buClrTx/>
              <a:buSzPct val="116000"/>
              <a:buFontTx/>
              <a:buNone/>
              <a:tabLst/>
              <a:defRPr/>
            </a:pPr>
            <a:r>
              <a:rPr kumimoji="0" lang="da-DK" altLang="zh-CN" sz="2200" u="none" strike="noStrike" kern="1200" cap="none" spc="0" normalizeH="0" baseline="0" noProof="0" dirty="0">
                <a:ln>
                  <a:noFill/>
                </a:ln>
                <a:solidFill>
                  <a:srgbClr val="45AB34"/>
                </a:solidFill>
                <a:effectLst/>
                <a:uLnTx/>
                <a:uFillTx/>
                <a:latin typeface="Fira Sans Medium" panose="020B0503050000020004" pitchFamily="34" charset="0"/>
              </a:rPr>
              <a:t>1999</a:t>
            </a:r>
          </a:p>
          <a:p>
            <a:pPr lvl="0" algn="ctr"/>
            <a:r>
              <a:rPr lang="en-US" sz="1600" dirty="0">
                <a:latin typeface="Fira Sans" panose="020B0503050000020004" pitchFamily="34" charset="0"/>
                <a:ea typeface="Fira Sans Light" panose="020B0403050000020004" pitchFamily="34" charset="0"/>
              </a:rPr>
              <a:t>First larger promoted use in a cosmetic product: Beiersdorf</a:t>
            </a:r>
          </a:p>
        </p:txBody>
      </p:sp>
      <p:sp>
        <p:nvSpPr>
          <p:cNvPr id="45" name="Rectangle 44">
            <a:extLst>
              <a:ext uri="{FF2B5EF4-FFF2-40B4-BE49-F238E27FC236}">
                <a16:creationId xmlns:a16="http://schemas.microsoft.com/office/drawing/2014/main" id="{5128D7D5-8183-A24E-948C-02C640A94D8E}"/>
              </a:ext>
            </a:extLst>
          </p:cNvPr>
          <p:cNvSpPr/>
          <p:nvPr/>
        </p:nvSpPr>
        <p:spPr>
          <a:xfrm>
            <a:off x="2370759" y="3645300"/>
            <a:ext cx="1692000" cy="1633781"/>
          </a:xfrm>
          <a:prstGeom prst="rect">
            <a:avLst/>
          </a:prstGeom>
          <a:noFill/>
          <a:ln w="19050">
            <a:noFill/>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500"/>
              </a:spcAft>
              <a:buClrTx/>
              <a:buSzPct val="116000"/>
              <a:buFontTx/>
              <a:buNone/>
              <a:tabLst/>
              <a:defRPr/>
            </a:pPr>
            <a:r>
              <a:rPr kumimoji="0" lang="da-DK" altLang="zh-CN" sz="2200" u="none" strike="noStrike" kern="1200" cap="none" spc="0" normalizeH="0" baseline="0" noProof="0" dirty="0">
                <a:ln>
                  <a:noFill/>
                </a:ln>
                <a:solidFill>
                  <a:schemeClr val="accent5"/>
                </a:solidFill>
                <a:effectLst/>
                <a:uLnTx/>
                <a:uFillTx/>
                <a:latin typeface="Fira Sans Medium" panose="020B0503050000020004" pitchFamily="34" charset="0"/>
              </a:rPr>
              <a:t>1958</a:t>
            </a:r>
          </a:p>
          <a:p>
            <a:pPr lvl="0" algn="ctr"/>
            <a:r>
              <a:rPr lang="en-US" sz="1600" dirty="0">
                <a:latin typeface="Fira Sans" panose="020B0503050000020004" pitchFamily="34" charset="0"/>
                <a:ea typeface="Fira Sans Light" panose="020B0403050000020004" pitchFamily="34" charset="0"/>
              </a:rPr>
              <a:t>Prof. Karl </a:t>
            </a:r>
            <a:r>
              <a:rPr lang="en-US" sz="1600" dirty="0" err="1">
                <a:latin typeface="Fira Sans" panose="020B0503050000020004" pitchFamily="34" charset="0"/>
                <a:ea typeface="Fira Sans Light" panose="020B0403050000020004" pitchFamily="34" charset="0"/>
              </a:rPr>
              <a:t>Folkers</a:t>
            </a:r>
            <a:r>
              <a:rPr lang="en-US" sz="1600" dirty="0">
                <a:latin typeface="Fira Sans" panose="020B0503050000020004" pitchFamily="34" charset="0"/>
                <a:ea typeface="Fira Sans Light" panose="020B0403050000020004" pitchFamily="34" charset="0"/>
              </a:rPr>
              <a:t> of Merck determined chemical structure</a:t>
            </a:r>
          </a:p>
        </p:txBody>
      </p:sp>
      <p:sp>
        <p:nvSpPr>
          <p:cNvPr id="46" name="Rectangle 45">
            <a:extLst>
              <a:ext uri="{FF2B5EF4-FFF2-40B4-BE49-F238E27FC236}">
                <a16:creationId xmlns:a16="http://schemas.microsoft.com/office/drawing/2014/main" id="{D5A6D317-1D93-D049-9565-17217E8BBB9F}"/>
              </a:ext>
            </a:extLst>
          </p:cNvPr>
          <p:cNvSpPr/>
          <p:nvPr/>
        </p:nvSpPr>
        <p:spPr>
          <a:xfrm>
            <a:off x="6218349" y="3645300"/>
            <a:ext cx="1692000" cy="2126223"/>
          </a:xfrm>
          <a:prstGeom prst="rect">
            <a:avLst/>
          </a:prstGeom>
          <a:noFill/>
          <a:ln w="19050">
            <a:noFill/>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500"/>
              </a:spcAft>
              <a:buClrTx/>
              <a:buSzPct val="116000"/>
              <a:buFontTx/>
              <a:buNone/>
              <a:tabLst/>
              <a:defRPr/>
            </a:pPr>
            <a:r>
              <a:rPr kumimoji="0" lang="da-DK" altLang="zh-CN" sz="2200" u="none" strike="noStrike" kern="1200" cap="none" spc="0" normalizeH="0" baseline="0" noProof="0" dirty="0">
                <a:ln>
                  <a:noFill/>
                </a:ln>
                <a:solidFill>
                  <a:schemeClr val="tx2"/>
                </a:solidFill>
                <a:effectLst/>
                <a:uLnTx/>
                <a:uFillTx/>
                <a:latin typeface="Fira Sans Medium" panose="020B0503050000020004" pitchFamily="34" charset="0"/>
              </a:rPr>
              <a:t>1978</a:t>
            </a:r>
          </a:p>
          <a:p>
            <a:pPr lvl="0" algn="ctr"/>
            <a:r>
              <a:rPr lang="en-US" sz="1600" dirty="0">
                <a:latin typeface="Fira Sans" panose="020B0503050000020004" pitchFamily="34" charset="0"/>
                <a:ea typeface="Fira Sans Light" panose="020B0403050000020004" pitchFamily="34" charset="0"/>
              </a:rPr>
              <a:t>Peter Mitchell received Nobel Prize for biological energy transfer theory, including role of CoQ10</a:t>
            </a:r>
          </a:p>
        </p:txBody>
      </p:sp>
      <p:sp>
        <p:nvSpPr>
          <p:cNvPr id="47" name="Rectangle 46">
            <a:extLst>
              <a:ext uri="{FF2B5EF4-FFF2-40B4-BE49-F238E27FC236}">
                <a16:creationId xmlns:a16="http://schemas.microsoft.com/office/drawing/2014/main" id="{32CB3A52-E089-884F-89A0-A76421FD2FBD}"/>
              </a:ext>
            </a:extLst>
          </p:cNvPr>
          <p:cNvSpPr/>
          <p:nvPr/>
        </p:nvSpPr>
        <p:spPr>
          <a:xfrm>
            <a:off x="10074000" y="3645300"/>
            <a:ext cx="1692000" cy="925894"/>
          </a:xfrm>
          <a:prstGeom prst="rect">
            <a:avLst/>
          </a:prstGeom>
          <a:noFill/>
          <a:ln w="19050">
            <a:noFill/>
          </a:ln>
        </p:spPr>
        <p:txBody>
          <a:bodyPr wrap="square" lIns="0" tIns="0" rIns="0" bIns="0">
            <a:spAutoFit/>
          </a:bodyPr>
          <a:lstStyle/>
          <a:p>
            <a:pPr marL="0" marR="0" lvl="0" indent="0" algn="ctr" defTabSz="914400" rtl="0" eaLnBrk="1" fontAlgn="auto" latinLnBrk="0" hangingPunct="1">
              <a:lnSpc>
                <a:spcPct val="100000"/>
              </a:lnSpc>
              <a:spcBef>
                <a:spcPts val="0"/>
              </a:spcBef>
              <a:spcAft>
                <a:spcPts val="500"/>
              </a:spcAft>
              <a:buClrTx/>
              <a:buSzPct val="116000"/>
              <a:buFontTx/>
              <a:buNone/>
              <a:tabLst/>
              <a:defRPr/>
            </a:pPr>
            <a:r>
              <a:rPr lang="da-DK" altLang="zh-CN" sz="2200" dirty="0">
                <a:solidFill>
                  <a:schemeClr val="accent6"/>
                </a:solidFill>
                <a:latin typeface="Fira Sans Medium" panose="020B0503050000020004" pitchFamily="34" charset="0"/>
              </a:rPr>
              <a:t>2003</a:t>
            </a:r>
            <a:endParaRPr kumimoji="0" lang="da-DK" altLang="zh-CN" sz="2200" u="none" strike="noStrike" kern="1200" cap="none" spc="0" normalizeH="0" baseline="0" noProof="0" dirty="0">
              <a:ln>
                <a:noFill/>
              </a:ln>
              <a:solidFill>
                <a:schemeClr val="accent6"/>
              </a:solidFill>
              <a:effectLst/>
              <a:uLnTx/>
              <a:uFillTx/>
              <a:latin typeface="Fira Sans Medium" panose="020B0503050000020004" pitchFamily="34" charset="0"/>
            </a:endParaRPr>
          </a:p>
          <a:p>
            <a:pPr algn="ctr"/>
            <a:r>
              <a:rPr lang="en-US" sz="1600" dirty="0">
                <a:latin typeface="Fira Sans" panose="020B0503050000020004" pitchFamily="34" charset="0"/>
                <a:ea typeface="Fira Sans Light" panose="020B0403050000020004" pitchFamily="34" charset="0"/>
              </a:rPr>
              <a:t>Launch of LIPOGARD </a:t>
            </a:r>
          </a:p>
        </p:txBody>
      </p:sp>
    </p:spTree>
    <p:extLst>
      <p:ext uri="{BB962C8B-B14F-4D97-AF65-F5344CB8AC3E}">
        <p14:creationId xmlns:p14="http://schemas.microsoft.com/office/powerpoint/2010/main" val="1390720410"/>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980D326-0DA5-214C-B1B8-889B1D2C35D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 r="-1836" b="2218"/>
          <a:stretch/>
        </p:blipFill>
        <p:spPr>
          <a:xfrm>
            <a:off x="4709601" y="2080014"/>
            <a:ext cx="7021065" cy="3364823"/>
          </a:xfrm>
          <a:prstGeom prst="rect">
            <a:avLst/>
          </a:prstGeom>
          <a:solidFill>
            <a:schemeClr val="bg1"/>
          </a:solidFill>
          <a:ln w="25400">
            <a:solidFill>
              <a:schemeClr val="accent6"/>
            </a:solidFill>
          </a:ln>
        </p:spPr>
      </p:pic>
      <p:sp>
        <p:nvSpPr>
          <p:cNvPr id="2" name="Slide Number Placeholder 1">
            <a:extLst>
              <a:ext uri="{FF2B5EF4-FFF2-40B4-BE49-F238E27FC236}">
                <a16:creationId xmlns:a16="http://schemas.microsoft.com/office/drawing/2014/main" id="{5D1A22A9-B592-6F4E-9536-A35879B9AC4D}"/>
              </a:ext>
            </a:extLst>
          </p:cNvPr>
          <p:cNvSpPr>
            <a:spLocks noGrp="1"/>
          </p:cNvSpPr>
          <p:nvPr>
            <p:ph type="sldNum" sz="quarter" idx="10"/>
          </p:nvPr>
        </p:nvSpPr>
        <p:spPr/>
        <p:txBody>
          <a:bodyPr/>
          <a:lstStyle/>
          <a:p>
            <a:fld id="{EC50C849-B97A-2B45-B78A-6D9C352F693C}" type="slidenum">
              <a:rPr lang="en-US" smtClean="0"/>
              <a:pPr/>
              <a:t>4</a:t>
            </a:fld>
            <a:endParaRPr lang="en-US"/>
          </a:p>
        </p:txBody>
      </p:sp>
      <p:sp>
        <p:nvSpPr>
          <p:cNvPr id="3" name="Title 2">
            <a:extLst>
              <a:ext uri="{FF2B5EF4-FFF2-40B4-BE49-F238E27FC236}">
                <a16:creationId xmlns:a16="http://schemas.microsoft.com/office/drawing/2014/main" id="{B2EC1E8A-A80B-2349-A938-81FB0BE0C6F4}"/>
              </a:ext>
            </a:extLst>
          </p:cNvPr>
          <p:cNvSpPr>
            <a:spLocks noGrp="1"/>
          </p:cNvSpPr>
          <p:nvPr>
            <p:ph type="title"/>
          </p:nvPr>
        </p:nvSpPr>
        <p:spPr/>
        <p:txBody>
          <a:bodyPr/>
          <a:lstStyle/>
          <a:p>
            <a:r>
              <a:rPr lang="en-US"/>
              <a:t>How does CoQ10 work?</a:t>
            </a:r>
          </a:p>
        </p:txBody>
      </p:sp>
      <p:sp>
        <p:nvSpPr>
          <p:cNvPr id="5" name="Text Placeholder 4">
            <a:extLst>
              <a:ext uri="{FF2B5EF4-FFF2-40B4-BE49-F238E27FC236}">
                <a16:creationId xmlns:a16="http://schemas.microsoft.com/office/drawing/2014/main" id="{8511E1D6-506B-8546-A9A5-35EFDFE80CBD}"/>
              </a:ext>
            </a:extLst>
          </p:cNvPr>
          <p:cNvSpPr>
            <a:spLocks noGrp="1"/>
          </p:cNvSpPr>
          <p:nvPr>
            <p:ph type="body" sz="quarter" idx="13"/>
          </p:nvPr>
        </p:nvSpPr>
        <p:spPr>
          <a:xfrm>
            <a:off x="468314" y="1548000"/>
            <a:ext cx="3787802" cy="4120899"/>
          </a:xfrm>
        </p:spPr>
        <p:txBody>
          <a:bodyPr/>
          <a:lstStyle/>
          <a:p>
            <a:pPr marL="0" indent="0">
              <a:lnSpc>
                <a:spcPct val="100000"/>
              </a:lnSpc>
              <a:spcBef>
                <a:spcPts val="0"/>
              </a:spcBef>
              <a:spcAft>
                <a:spcPts val="1000"/>
              </a:spcAft>
              <a:buClr>
                <a:srgbClr val="037E4C"/>
              </a:buClr>
              <a:buNone/>
            </a:pPr>
            <a:r>
              <a:rPr lang="en-US" i="0" dirty="0">
                <a:solidFill>
                  <a:schemeClr val="accent6"/>
                </a:solidFill>
                <a:latin typeface="Fira Sans Medium" panose="020B0503050000020004" pitchFamily="34" charset="0"/>
              </a:rPr>
              <a:t>CoQ10…</a:t>
            </a:r>
          </a:p>
          <a:p>
            <a:pPr marL="180975" indent="-180975">
              <a:lnSpc>
                <a:spcPct val="100000"/>
              </a:lnSpc>
              <a:spcBef>
                <a:spcPts val="0"/>
              </a:spcBef>
              <a:spcAft>
                <a:spcPts val="1000"/>
              </a:spcAft>
              <a:buClr>
                <a:srgbClr val="037E4C"/>
              </a:buClr>
              <a:buNone/>
            </a:pPr>
            <a:r>
              <a:rPr lang="en-US" sz="1600" i="0" dirty="0">
                <a:solidFill>
                  <a:schemeClr val="tx1"/>
                </a:solidFill>
                <a:latin typeface="Fira Sans Medium" panose="020B0503050000020004" pitchFamily="34" charset="0"/>
              </a:rPr>
              <a:t>…</a:t>
            </a:r>
            <a:r>
              <a:rPr lang="en-US" sz="1600" i="0" dirty="0">
                <a:solidFill>
                  <a:schemeClr val="tx1"/>
                </a:solidFill>
              </a:rPr>
              <a:t>	is naturally produced by the body and plays key roles in cellular energy production in mitochondria.</a:t>
            </a:r>
          </a:p>
          <a:p>
            <a:pPr marL="180975" indent="-180975">
              <a:lnSpc>
                <a:spcPct val="100000"/>
              </a:lnSpc>
              <a:spcBef>
                <a:spcPts val="0"/>
              </a:spcBef>
              <a:spcAft>
                <a:spcPts val="1000"/>
              </a:spcAft>
              <a:buClr>
                <a:srgbClr val="037E4C"/>
              </a:buClr>
              <a:buNone/>
            </a:pPr>
            <a:r>
              <a:rPr lang="en-US" sz="1600" i="0" dirty="0">
                <a:solidFill>
                  <a:schemeClr val="tx1"/>
                </a:solidFill>
                <a:latin typeface="Fira Sans Medium" panose="020B0503050000020004" pitchFamily="34" charset="0"/>
              </a:rPr>
              <a:t>…</a:t>
            </a:r>
            <a:r>
              <a:rPr lang="en-US" sz="1600" i="0" dirty="0">
                <a:solidFill>
                  <a:schemeClr val="tx1"/>
                </a:solidFill>
              </a:rPr>
              <a:t>	is part of the electron transport chain. It is located between complexes I, II and III, and functions as an electron transporter to generate cellular energy in the form of ATP, an Adenosine </a:t>
            </a:r>
            <a:r>
              <a:rPr lang="en-US" sz="1600" i="0" dirty="0" err="1">
                <a:solidFill>
                  <a:schemeClr val="tx1"/>
                </a:solidFill>
              </a:rPr>
              <a:t>triphoshate</a:t>
            </a:r>
            <a:r>
              <a:rPr lang="en-US" sz="1600" i="0" dirty="0">
                <a:solidFill>
                  <a:schemeClr val="tx1"/>
                </a:solidFill>
              </a:rPr>
              <a:t>. </a:t>
            </a:r>
          </a:p>
          <a:p>
            <a:pPr marL="180975" indent="-180975">
              <a:lnSpc>
                <a:spcPct val="100000"/>
              </a:lnSpc>
              <a:spcBef>
                <a:spcPts val="0"/>
              </a:spcBef>
              <a:spcAft>
                <a:spcPts val="1000"/>
              </a:spcAft>
              <a:buClr>
                <a:srgbClr val="037E4C"/>
              </a:buClr>
              <a:buNone/>
            </a:pPr>
            <a:r>
              <a:rPr lang="en-US" sz="1600" i="0" dirty="0">
                <a:solidFill>
                  <a:schemeClr val="tx1"/>
                </a:solidFill>
                <a:latin typeface="Fira Sans Medium" panose="020B0503050000020004" pitchFamily="34" charset="0"/>
              </a:rPr>
              <a:t>…</a:t>
            </a:r>
            <a:r>
              <a:rPr lang="en-US" sz="1600" i="0" dirty="0">
                <a:solidFill>
                  <a:schemeClr val="tx1"/>
                </a:solidFill>
              </a:rPr>
              <a:t>	acts also as a potent antioxidant to clean harmful reactive oxygen radicals (ROS), which means cells can continue to do their life-sustaining work. </a:t>
            </a:r>
          </a:p>
        </p:txBody>
      </p:sp>
    </p:spTree>
    <p:extLst>
      <p:ext uri="{BB962C8B-B14F-4D97-AF65-F5344CB8AC3E}">
        <p14:creationId xmlns:p14="http://schemas.microsoft.com/office/powerpoint/2010/main" val="1604249641"/>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1A90E3C4-E77B-8C4E-8F7F-662B339BCCF5}"/>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0" y="0"/>
            <a:ext cx="12195107" cy="6858000"/>
          </a:xfrm>
        </p:spPr>
      </p:pic>
      <p:sp>
        <p:nvSpPr>
          <p:cNvPr id="20" name="TextBox 19">
            <a:extLst>
              <a:ext uri="{FF2B5EF4-FFF2-40B4-BE49-F238E27FC236}">
                <a16:creationId xmlns:a16="http://schemas.microsoft.com/office/drawing/2014/main" id="{57CF1B84-256D-F943-B086-20A5A68FE8E0}"/>
              </a:ext>
            </a:extLst>
          </p:cNvPr>
          <p:cNvSpPr txBox="1"/>
          <p:nvPr/>
        </p:nvSpPr>
        <p:spPr>
          <a:xfrm>
            <a:off x="1347642" y="2354814"/>
            <a:ext cx="3750817" cy="553998"/>
          </a:xfrm>
          <a:prstGeom prst="rect">
            <a:avLst/>
          </a:prstGeom>
          <a:noFill/>
        </p:spPr>
        <p:txBody>
          <a:bodyPr wrap="square" lIns="0" tIns="0" rIns="0" bIns="0" rtlCol="0" anchor="t" anchorCtr="0">
            <a:spAutoFit/>
          </a:bodyPr>
          <a:lstStyle/>
          <a:p>
            <a:pPr>
              <a:lnSpc>
                <a:spcPct val="100000"/>
              </a:lnSpc>
              <a:spcBef>
                <a:spcPts val="0"/>
              </a:spcBef>
              <a:spcAft>
                <a:spcPts val="2000"/>
              </a:spcAft>
              <a:buClr>
                <a:schemeClr val="accent6"/>
              </a:buClr>
            </a:pPr>
            <a:r>
              <a:rPr lang="en-US" dirty="0">
                <a:solidFill>
                  <a:schemeClr val="bg1"/>
                </a:solidFill>
                <a:latin typeface="Fira Sans Medium" panose="020B0503050000020004" pitchFamily="34" charset="0"/>
              </a:rPr>
              <a:t>Gives skin the energy it needs to maintain a radiant complexion</a:t>
            </a:r>
            <a:r>
              <a:rPr lang="en-US" baseline="30000" dirty="0">
                <a:solidFill>
                  <a:schemeClr val="bg1"/>
                </a:solidFill>
                <a:latin typeface="Fira Sans Medium" panose="020B0503050000020004" pitchFamily="34" charset="0"/>
              </a:rPr>
              <a:t>2</a:t>
            </a:r>
            <a:endParaRPr lang="en-GB" dirty="0">
              <a:solidFill>
                <a:schemeClr val="bg1"/>
              </a:solidFill>
              <a:latin typeface="Fira Sans Medium" panose="020B0503050000020004" pitchFamily="34" charset="0"/>
            </a:endParaRPr>
          </a:p>
        </p:txBody>
      </p:sp>
      <p:sp>
        <p:nvSpPr>
          <p:cNvPr id="21" name="TextBox 20">
            <a:extLst>
              <a:ext uri="{FF2B5EF4-FFF2-40B4-BE49-F238E27FC236}">
                <a16:creationId xmlns:a16="http://schemas.microsoft.com/office/drawing/2014/main" id="{AA2492DB-6063-5646-B7CD-D19AAE9C2761}"/>
              </a:ext>
            </a:extLst>
          </p:cNvPr>
          <p:cNvSpPr txBox="1"/>
          <p:nvPr/>
        </p:nvSpPr>
        <p:spPr>
          <a:xfrm>
            <a:off x="1347642" y="3429993"/>
            <a:ext cx="4003200" cy="276999"/>
          </a:xfrm>
          <a:prstGeom prst="rect">
            <a:avLst/>
          </a:prstGeom>
          <a:noFill/>
        </p:spPr>
        <p:txBody>
          <a:bodyPr wrap="square" lIns="0" tIns="0" rIns="0" bIns="0" rtlCol="0" anchor="t" anchorCtr="0">
            <a:spAutoFit/>
          </a:bodyPr>
          <a:lstStyle/>
          <a:p>
            <a:pPr>
              <a:lnSpc>
                <a:spcPct val="100000"/>
              </a:lnSpc>
              <a:spcBef>
                <a:spcPts val="0"/>
              </a:spcBef>
              <a:spcAft>
                <a:spcPts val="2000"/>
              </a:spcAft>
              <a:buClr>
                <a:schemeClr val="accent6"/>
              </a:buClr>
            </a:pPr>
            <a:r>
              <a:rPr lang="en-US" dirty="0">
                <a:solidFill>
                  <a:schemeClr val="bg1"/>
                </a:solidFill>
                <a:latin typeface="Fira Sans Medium" panose="020B0503050000020004" pitchFamily="34" charset="0"/>
              </a:rPr>
              <a:t>Helps to reduce sun damage</a:t>
            </a:r>
            <a:r>
              <a:rPr lang="en-US" baseline="30000" dirty="0">
                <a:solidFill>
                  <a:schemeClr val="bg1"/>
                </a:solidFill>
                <a:latin typeface="Fira Sans Medium" panose="020B0503050000020004" pitchFamily="34" charset="0"/>
              </a:rPr>
              <a:t>3</a:t>
            </a:r>
            <a:endParaRPr lang="en-GB" dirty="0">
              <a:solidFill>
                <a:schemeClr val="bg1"/>
              </a:solidFill>
              <a:latin typeface="Fira Sans Medium" panose="020B0503050000020004" pitchFamily="34" charset="0"/>
            </a:endParaRPr>
          </a:p>
        </p:txBody>
      </p:sp>
      <p:sp>
        <p:nvSpPr>
          <p:cNvPr id="22" name="TextBox 21">
            <a:extLst>
              <a:ext uri="{FF2B5EF4-FFF2-40B4-BE49-F238E27FC236}">
                <a16:creationId xmlns:a16="http://schemas.microsoft.com/office/drawing/2014/main" id="{EB8AD9E3-7803-A248-B3FE-275289170BE2}"/>
              </a:ext>
            </a:extLst>
          </p:cNvPr>
          <p:cNvSpPr txBox="1"/>
          <p:nvPr/>
        </p:nvSpPr>
        <p:spPr>
          <a:xfrm>
            <a:off x="1347642" y="4282830"/>
            <a:ext cx="3750817" cy="553998"/>
          </a:xfrm>
          <a:prstGeom prst="rect">
            <a:avLst/>
          </a:prstGeom>
          <a:noFill/>
        </p:spPr>
        <p:txBody>
          <a:bodyPr wrap="square" lIns="0" tIns="0" rIns="0" bIns="0" rtlCol="0" anchor="t" anchorCtr="0">
            <a:spAutoFit/>
          </a:bodyPr>
          <a:lstStyle/>
          <a:p>
            <a:pPr>
              <a:lnSpc>
                <a:spcPct val="100000"/>
              </a:lnSpc>
              <a:spcBef>
                <a:spcPts val="0"/>
              </a:spcBef>
              <a:spcAft>
                <a:spcPts val="2000"/>
              </a:spcAft>
              <a:buClr>
                <a:schemeClr val="accent6"/>
              </a:buClr>
            </a:pPr>
            <a:r>
              <a:rPr lang="en-US" dirty="0">
                <a:solidFill>
                  <a:schemeClr val="bg1"/>
                </a:solidFill>
                <a:latin typeface="Fira Sans Medium" panose="020B0503050000020004" pitchFamily="34" charset="0"/>
              </a:rPr>
              <a:t>Helps to reduce the emergence of fine lines &amp; wrinkles</a:t>
            </a:r>
            <a:r>
              <a:rPr lang="en-US" baseline="30000" dirty="0">
                <a:solidFill>
                  <a:schemeClr val="bg1"/>
                </a:solidFill>
                <a:latin typeface="Fira Sans Medium" panose="020B0503050000020004" pitchFamily="34" charset="0"/>
              </a:rPr>
              <a:t>4</a:t>
            </a:r>
            <a:endParaRPr lang="en-GB" dirty="0">
              <a:solidFill>
                <a:schemeClr val="bg1"/>
              </a:solidFill>
              <a:latin typeface="Fira Sans Medium" panose="020B0503050000020004" pitchFamily="34" charset="0"/>
            </a:endParaRPr>
          </a:p>
        </p:txBody>
      </p:sp>
      <p:sp>
        <p:nvSpPr>
          <p:cNvPr id="23" name="TextBox 22">
            <a:extLst>
              <a:ext uri="{FF2B5EF4-FFF2-40B4-BE49-F238E27FC236}">
                <a16:creationId xmlns:a16="http://schemas.microsoft.com/office/drawing/2014/main" id="{490D159A-E5FC-904E-94E2-44CEF9441A6F}"/>
              </a:ext>
            </a:extLst>
          </p:cNvPr>
          <p:cNvSpPr txBox="1"/>
          <p:nvPr/>
        </p:nvSpPr>
        <p:spPr>
          <a:xfrm>
            <a:off x="1347642" y="5189333"/>
            <a:ext cx="4342943" cy="830997"/>
          </a:xfrm>
          <a:prstGeom prst="rect">
            <a:avLst/>
          </a:prstGeom>
          <a:noFill/>
        </p:spPr>
        <p:txBody>
          <a:bodyPr wrap="square" lIns="0" tIns="0" rIns="0" bIns="0" rtlCol="0" anchor="t" anchorCtr="0">
            <a:spAutoFit/>
          </a:bodyPr>
          <a:lstStyle/>
          <a:p>
            <a:pPr>
              <a:lnSpc>
                <a:spcPct val="100000"/>
              </a:lnSpc>
              <a:spcBef>
                <a:spcPts val="0"/>
              </a:spcBef>
              <a:spcAft>
                <a:spcPts val="2000"/>
              </a:spcAft>
              <a:buClr>
                <a:schemeClr val="accent6"/>
              </a:buClr>
            </a:pPr>
            <a:r>
              <a:rPr lang="en-US" dirty="0">
                <a:solidFill>
                  <a:schemeClr val="bg1"/>
                </a:solidFill>
                <a:latin typeface="Fira Sans Medium" panose="020B0503050000020004" pitchFamily="34" charset="0"/>
              </a:rPr>
              <a:t>It can help to prevent hyperpigmentation that are caused by an excess </a:t>
            </a:r>
            <a:br>
              <a:rPr lang="en-US" dirty="0">
                <a:solidFill>
                  <a:schemeClr val="bg1"/>
                </a:solidFill>
                <a:latin typeface="Fira Sans Medium" panose="020B0503050000020004" pitchFamily="34" charset="0"/>
              </a:rPr>
            </a:br>
            <a:r>
              <a:rPr lang="en-US" dirty="0">
                <a:solidFill>
                  <a:schemeClr val="bg1"/>
                </a:solidFill>
                <a:latin typeface="Fira Sans Medium" panose="020B0503050000020004" pitchFamily="34" charset="0"/>
              </a:rPr>
              <a:t>production of melanin</a:t>
            </a:r>
            <a:r>
              <a:rPr lang="en-US" baseline="30000" dirty="0">
                <a:solidFill>
                  <a:schemeClr val="bg1"/>
                </a:solidFill>
                <a:latin typeface="Fira Sans Medium" panose="020B0503050000020004" pitchFamily="34" charset="0"/>
              </a:rPr>
              <a:t>5</a:t>
            </a:r>
            <a:endParaRPr lang="en-GB" dirty="0">
              <a:solidFill>
                <a:schemeClr val="bg1"/>
              </a:solidFill>
              <a:latin typeface="Fira Sans Medium" panose="020B0503050000020004" pitchFamily="34" charset="0"/>
            </a:endParaRPr>
          </a:p>
        </p:txBody>
      </p:sp>
      <p:sp>
        <p:nvSpPr>
          <p:cNvPr id="2" name="TextBox 1">
            <a:extLst>
              <a:ext uri="{FF2B5EF4-FFF2-40B4-BE49-F238E27FC236}">
                <a16:creationId xmlns:a16="http://schemas.microsoft.com/office/drawing/2014/main" id="{551D24CB-B206-9D47-85E5-8F0696929DE0}"/>
              </a:ext>
            </a:extLst>
          </p:cNvPr>
          <p:cNvSpPr txBox="1"/>
          <p:nvPr/>
        </p:nvSpPr>
        <p:spPr>
          <a:xfrm>
            <a:off x="1346400" y="1548000"/>
            <a:ext cx="4003200" cy="276999"/>
          </a:xfrm>
          <a:prstGeom prst="rect">
            <a:avLst/>
          </a:prstGeom>
          <a:noFill/>
        </p:spPr>
        <p:txBody>
          <a:bodyPr wrap="square" lIns="0" tIns="0" rIns="0" bIns="0" rtlCol="0" anchor="t" anchorCtr="0">
            <a:spAutoFit/>
          </a:bodyPr>
          <a:lstStyle/>
          <a:p>
            <a:r>
              <a:rPr lang="en-US" dirty="0">
                <a:solidFill>
                  <a:schemeClr val="bg1"/>
                </a:solidFill>
                <a:latin typeface="Fira Sans Medium" panose="020B0503050000020004" pitchFamily="34" charset="0"/>
              </a:rPr>
              <a:t>CoQ10 is a powerful antioxidant</a:t>
            </a:r>
            <a:r>
              <a:rPr lang="en-US" baseline="30000" dirty="0">
                <a:solidFill>
                  <a:schemeClr val="bg1"/>
                </a:solidFill>
                <a:latin typeface="Fira Sans Medium" panose="020B0503050000020004" pitchFamily="34" charset="0"/>
              </a:rPr>
              <a:t>1</a:t>
            </a:r>
            <a:endParaRPr lang="en-GB" dirty="0">
              <a:solidFill>
                <a:schemeClr val="bg1"/>
              </a:solidFill>
              <a:latin typeface="Fira Sans Medium" panose="020B0503050000020004" pitchFamily="34" charset="0"/>
            </a:endParaRPr>
          </a:p>
        </p:txBody>
      </p:sp>
      <p:sp>
        <p:nvSpPr>
          <p:cNvPr id="8" name="Title 7">
            <a:extLst>
              <a:ext uri="{FF2B5EF4-FFF2-40B4-BE49-F238E27FC236}">
                <a16:creationId xmlns:a16="http://schemas.microsoft.com/office/drawing/2014/main" id="{08607EE4-DBC8-0441-97A4-2AA1FC423A39}"/>
              </a:ext>
            </a:extLst>
          </p:cNvPr>
          <p:cNvSpPr>
            <a:spLocks noGrp="1"/>
          </p:cNvSpPr>
          <p:nvPr>
            <p:ph type="ctrTitle"/>
          </p:nvPr>
        </p:nvSpPr>
        <p:spPr/>
        <p:txBody>
          <a:bodyPr/>
          <a:lstStyle/>
          <a:p>
            <a:r>
              <a:rPr lang="en-US" spc="-30" dirty="0"/>
              <a:t>The Ultimate Benefits of </a:t>
            </a:r>
            <a:r>
              <a:rPr lang="en-GB" spc="-30" dirty="0"/>
              <a:t>CoQ10</a:t>
            </a:r>
            <a:endParaRPr lang="en-US" spc="-30" dirty="0"/>
          </a:p>
        </p:txBody>
      </p:sp>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1"/>
          </p:nvPr>
        </p:nvSpPr>
        <p:spPr/>
        <p:txBody>
          <a:bodyPr/>
          <a:lstStyle/>
          <a:p>
            <a:fld id="{EC50C849-B97A-2B45-B78A-6D9C352F693C}" type="slidenum">
              <a:rPr lang="en-US" smtClean="0">
                <a:solidFill>
                  <a:schemeClr val="bg1"/>
                </a:solidFill>
              </a:rPr>
              <a:pPr/>
              <a:t>5</a:t>
            </a:fld>
            <a:endParaRPr lang="en-US" dirty="0">
              <a:solidFill>
                <a:schemeClr val="bg1"/>
              </a:solidFill>
            </a:endParaRPr>
          </a:p>
        </p:txBody>
      </p:sp>
      <p:pic>
        <p:nvPicPr>
          <p:cNvPr id="3" name="Picture 2">
            <a:extLst>
              <a:ext uri="{FF2B5EF4-FFF2-40B4-BE49-F238E27FC236}">
                <a16:creationId xmlns:a16="http://schemas.microsoft.com/office/drawing/2014/main" id="{158484BB-4F2E-BA4C-94E8-BB2A78B73C1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59999" y="1224726"/>
            <a:ext cx="864000" cy="864000"/>
          </a:xfrm>
          <a:prstGeom prst="rect">
            <a:avLst/>
          </a:prstGeom>
        </p:spPr>
      </p:pic>
      <p:pic>
        <p:nvPicPr>
          <p:cNvPr id="9" name="Picture 8">
            <a:extLst>
              <a:ext uri="{FF2B5EF4-FFF2-40B4-BE49-F238E27FC236}">
                <a16:creationId xmlns:a16="http://schemas.microsoft.com/office/drawing/2014/main" id="{CC105088-3086-7B4C-BE31-B1ADD3E3DB6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59999" y="2201052"/>
            <a:ext cx="864000" cy="864000"/>
          </a:xfrm>
          <a:prstGeom prst="rect">
            <a:avLst/>
          </a:prstGeom>
        </p:spPr>
      </p:pic>
      <p:pic>
        <p:nvPicPr>
          <p:cNvPr id="10" name="Picture 9">
            <a:extLst>
              <a:ext uri="{FF2B5EF4-FFF2-40B4-BE49-F238E27FC236}">
                <a16:creationId xmlns:a16="http://schemas.microsoft.com/office/drawing/2014/main" id="{19C62B4A-F380-7F44-B480-530BBC4DE70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59999" y="3177378"/>
            <a:ext cx="864000" cy="864000"/>
          </a:xfrm>
          <a:prstGeom prst="rect">
            <a:avLst/>
          </a:prstGeom>
        </p:spPr>
      </p:pic>
      <p:pic>
        <p:nvPicPr>
          <p:cNvPr id="11" name="Picture 10">
            <a:extLst>
              <a:ext uri="{FF2B5EF4-FFF2-40B4-BE49-F238E27FC236}">
                <a16:creationId xmlns:a16="http://schemas.microsoft.com/office/drawing/2014/main" id="{393354E4-84B3-6F48-92AC-E2BC324D882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59999" y="4153704"/>
            <a:ext cx="864000" cy="864000"/>
          </a:xfrm>
          <a:prstGeom prst="rect">
            <a:avLst/>
          </a:prstGeom>
        </p:spPr>
      </p:pic>
      <p:pic>
        <p:nvPicPr>
          <p:cNvPr id="12" name="Picture 11">
            <a:extLst>
              <a:ext uri="{FF2B5EF4-FFF2-40B4-BE49-F238E27FC236}">
                <a16:creationId xmlns:a16="http://schemas.microsoft.com/office/drawing/2014/main" id="{26CD5DBE-B170-2048-9B9A-DE6D16037BA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359999" y="5130030"/>
            <a:ext cx="864000" cy="864000"/>
          </a:xfrm>
          <a:prstGeom prst="rect">
            <a:avLst/>
          </a:prstGeom>
        </p:spPr>
      </p:pic>
      <p:sp>
        <p:nvSpPr>
          <p:cNvPr id="14" name="TextBox 13">
            <a:extLst>
              <a:ext uri="{FF2B5EF4-FFF2-40B4-BE49-F238E27FC236}">
                <a16:creationId xmlns:a16="http://schemas.microsoft.com/office/drawing/2014/main" id="{48C66965-2A22-FC41-8A3C-4ABF2BED6A25}"/>
              </a:ext>
            </a:extLst>
          </p:cNvPr>
          <p:cNvSpPr txBox="1"/>
          <p:nvPr/>
        </p:nvSpPr>
        <p:spPr>
          <a:xfrm>
            <a:off x="10568413" y="3354371"/>
            <a:ext cx="1263588" cy="2410916"/>
          </a:xfrm>
          <a:prstGeom prst="rect">
            <a:avLst/>
          </a:prstGeom>
          <a:noFill/>
        </p:spPr>
        <p:txBody>
          <a:bodyPr wrap="square" lIns="0" tIns="0" rIns="0" bIns="0" rtlCol="0">
            <a:spAutoFit/>
          </a:bodyPr>
          <a:lstStyle/>
          <a:p>
            <a:pPr marL="139700" indent="-139700">
              <a:lnSpc>
                <a:spcPct val="100000"/>
              </a:lnSpc>
              <a:spcBef>
                <a:spcPts val="0"/>
              </a:spcBef>
              <a:spcAft>
                <a:spcPts val="500"/>
              </a:spcAft>
              <a:buClr>
                <a:schemeClr val="accent6"/>
              </a:buClr>
            </a:pPr>
            <a:r>
              <a:rPr lang="en-US" sz="1000" b="1" dirty="0">
                <a:solidFill>
                  <a:schemeClr val="bg1"/>
                </a:solidFill>
              </a:rPr>
              <a:t>1</a:t>
            </a:r>
            <a:r>
              <a:rPr lang="en-US" sz="1000" dirty="0">
                <a:solidFill>
                  <a:schemeClr val="bg1"/>
                </a:solidFill>
              </a:rPr>
              <a:t> 	</a:t>
            </a:r>
            <a:r>
              <a:rPr lang="en-US" sz="1000" dirty="0" err="1">
                <a:solidFill>
                  <a:schemeClr val="bg1"/>
                </a:solidFill>
              </a:rPr>
              <a:t>Biofactors</a:t>
            </a:r>
            <a:r>
              <a:rPr lang="en-US" sz="1000" dirty="0">
                <a:solidFill>
                  <a:schemeClr val="bg1"/>
                </a:solidFill>
              </a:rPr>
              <a:t>. 2015 Nov 12; 41(6): 383–390. </a:t>
            </a:r>
          </a:p>
          <a:p>
            <a:pPr marL="139700" indent="-139700">
              <a:lnSpc>
                <a:spcPct val="100000"/>
              </a:lnSpc>
              <a:spcBef>
                <a:spcPts val="0"/>
              </a:spcBef>
              <a:spcAft>
                <a:spcPts val="500"/>
              </a:spcAft>
              <a:buClr>
                <a:schemeClr val="accent6"/>
              </a:buClr>
            </a:pPr>
            <a:r>
              <a:rPr lang="en-US" sz="1000" b="1" dirty="0">
                <a:solidFill>
                  <a:schemeClr val="bg1"/>
                </a:solidFill>
              </a:rPr>
              <a:t>2</a:t>
            </a:r>
            <a:r>
              <a:rPr lang="en-US" sz="1000" dirty="0">
                <a:solidFill>
                  <a:schemeClr val="bg1"/>
                </a:solidFill>
              </a:rPr>
              <a:t> 	Biochemical and Biophysical Research Communications 396 (2010) 74–79.</a:t>
            </a:r>
          </a:p>
          <a:p>
            <a:pPr marL="139700" indent="-139700">
              <a:lnSpc>
                <a:spcPct val="100000"/>
              </a:lnSpc>
              <a:spcBef>
                <a:spcPts val="0"/>
              </a:spcBef>
              <a:spcAft>
                <a:spcPts val="500"/>
              </a:spcAft>
              <a:buClr>
                <a:schemeClr val="accent6"/>
              </a:buClr>
            </a:pPr>
            <a:r>
              <a:rPr lang="en-US" sz="1000" b="1" dirty="0">
                <a:solidFill>
                  <a:schemeClr val="bg1"/>
                </a:solidFill>
              </a:rPr>
              <a:t>3</a:t>
            </a:r>
            <a:r>
              <a:rPr lang="en-US" sz="1000" dirty="0">
                <a:solidFill>
                  <a:schemeClr val="bg1"/>
                </a:solidFill>
              </a:rPr>
              <a:t> 	BioMed Research International Volume 2020. </a:t>
            </a:r>
          </a:p>
          <a:p>
            <a:pPr marL="139700" indent="-139700">
              <a:lnSpc>
                <a:spcPct val="100000"/>
              </a:lnSpc>
              <a:spcBef>
                <a:spcPts val="0"/>
              </a:spcBef>
              <a:spcAft>
                <a:spcPts val="500"/>
              </a:spcAft>
              <a:buClr>
                <a:schemeClr val="accent6"/>
              </a:buClr>
            </a:pPr>
            <a:r>
              <a:rPr lang="en-US" sz="1000" b="1" dirty="0">
                <a:solidFill>
                  <a:schemeClr val="bg1"/>
                </a:solidFill>
              </a:rPr>
              <a:t>4</a:t>
            </a:r>
            <a:r>
              <a:rPr lang="en-US" sz="1000" dirty="0">
                <a:solidFill>
                  <a:schemeClr val="bg1"/>
                </a:solidFill>
              </a:rPr>
              <a:t> 	</a:t>
            </a:r>
            <a:r>
              <a:rPr lang="en-US" sz="1000" dirty="0" err="1">
                <a:solidFill>
                  <a:schemeClr val="bg1"/>
                </a:solidFill>
              </a:rPr>
              <a:t>BioFactors</a:t>
            </a:r>
            <a:r>
              <a:rPr lang="en-US" sz="1000" dirty="0">
                <a:solidFill>
                  <a:schemeClr val="bg1"/>
                </a:solidFill>
              </a:rPr>
              <a:t> 32 (2008) 237–243.</a:t>
            </a:r>
          </a:p>
          <a:p>
            <a:pPr marL="139700" indent="-139700">
              <a:lnSpc>
                <a:spcPct val="100000"/>
              </a:lnSpc>
              <a:spcBef>
                <a:spcPts val="0"/>
              </a:spcBef>
              <a:spcAft>
                <a:spcPts val="500"/>
              </a:spcAft>
              <a:buClr>
                <a:schemeClr val="accent6"/>
              </a:buClr>
            </a:pPr>
            <a:r>
              <a:rPr lang="en-US" sz="1000" b="1" dirty="0">
                <a:solidFill>
                  <a:schemeClr val="bg1"/>
                </a:solidFill>
              </a:rPr>
              <a:t>5</a:t>
            </a:r>
            <a:r>
              <a:rPr lang="en-US" sz="1000" dirty="0">
                <a:solidFill>
                  <a:schemeClr val="bg1"/>
                </a:solidFill>
              </a:rPr>
              <a:t> 	Biochemical Pharmacology 164 (2019) 299–310.</a:t>
            </a:r>
            <a:endParaRPr lang="en-GB" sz="1000" dirty="0">
              <a:solidFill>
                <a:schemeClr val="bg1"/>
              </a:solidFill>
            </a:endParaRPr>
          </a:p>
        </p:txBody>
      </p:sp>
      <p:pic>
        <p:nvPicPr>
          <p:cNvPr id="5" name="Picture 4">
            <a:extLst>
              <a:ext uri="{FF2B5EF4-FFF2-40B4-BE49-F238E27FC236}">
                <a16:creationId xmlns:a16="http://schemas.microsoft.com/office/drawing/2014/main" id="{92163F1F-0F0B-863B-2244-2AE58AC050BF}"/>
              </a:ext>
            </a:extLst>
          </p:cNvPr>
          <p:cNvPicPr>
            <a:picLocks noChangeAspect="1"/>
          </p:cNvPicPr>
          <p:nvPr/>
        </p:nvPicPr>
        <p:blipFill>
          <a:blip r:embed="rId8"/>
          <a:srcRect/>
          <a:stretch/>
        </p:blipFill>
        <p:spPr>
          <a:xfrm>
            <a:off x="798132" y="6235416"/>
            <a:ext cx="4535993" cy="308571"/>
          </a:xfrm>
          <a:prstGeom prst="rect">
            <a:avLst/>
          </a:prstGeom>
        </p:spPr>
      </p:pic>
    </p:spTree>
    <p:extLst>
      <p:ext uri="{BB962C8B-B14F-4D97-AF65-F5344CB8AC3E}">
        <p14:creationId xmlns:p14="http://schemas.microsoft.com/office/powerpoint/2010/main" val="3266959471"/>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5F63F6-A715-8048-9342-2030D696F59A}"/>
              </a:ext>
            </a:extLst>
          </p:cNvPr>
          <p:cNvSpPr>
            <a:spLocks noGrp="1"/>
          </p:cNvSpPr>
          <p:nvPr>
            <p:ph type="sldNum" sz="quarter" idx="10"/>
          </p:nvPr>
        </p:nvSpPr>
        <p:spPr/>
        <p:txBody>
          <a:bodyPr/>
          <a:lstStyle/>
          <a:p>
            <a:fld id="{EC50C849-B97A-2B45-B78A-6D9C352F693C}" type="slidenum">
              <a:rPr lang="en-US" smtClean="0"/>
              <a:pPr/>
              <a:t>6</a:t>
            </a:fld>
            <a:endParaRPr lang="en-US"/>
          </a:p>
        </p:txBody>
      </p:sp>
      <p:sp>
        <p:nvSpPr>
          <p:cNvPr id="3" name="Title 2">
            <a:extLst>
              <a:ext uri="{FF2B5EF4-FFF2-40B4-BE49-F238E27FC236}">
                <a16:creationId xmlns:a16="http://schemas.microsoft.com/office/drawing/2014/main" id="{4BC430C1-856A-BE4D-B446-FC2579C2E8E2}"/>
              </a:ext>
            </a:extLst>
          </p:cNvPr>
          <p:cNvSpPr>
            <a:spLocks noGrp="1"/>
          </p:cNvSpPr>
          <p:nvPr>
            <p:ph type="title"/>
          </p:nvPr>
        </p:nvSpPr>
        <p:spPr/>
        <p:txBody>
          <a:bodyPr/>
          <a:lstStyle/>
          <a:p>
            <a:r>
              <a:rPr lang="en-US" dirty="0"/>
              <a:t>Coenzyme Q10</a:t>
            </a:r>
          </a:p>
        </p:txBody>
      </p:sp>
      <p:sp>
        <p:nvSpPr>
          <p:cNvPr id="4" name="Text Placeholder 3">
            <a:extLst>
              <a:ext uri="{FF2B5EF4-FFF2-40B4-BE49-F238E27FC236}">
                <a16:creationId xmlns:a16="http://schemas.microsoft.com/office/drawing/2014/main" id="{E8BDE095-AEA2-D141-970B-2099CAD88C0E}"/>
              </a:ext>
            </a:extLst>
          </p:cNvPr>
          <p:cNvSpPr>
            <a:spLocks noGrp="1"/>
          </p:cNvSpPr>
          <p:nvPr>
            <p:ph type="body" sz="quarter" idx="13"/>
          </p:nvPr>
        </p:nvSpPr>
        <p:spPr/>
        <p:txBody>
          <a:bodyPr/>
          <a:lstStyle/>
          <a:p>
            <a:r>
              <a:rPr lang="en-US" dirty="0"/>
              <a:t>Product launch history</a:t>
            </a:r>
          </a:p>
        </p:txBody>
      </p:sp>
      <p:sp>
        <p:nvSpPr>
          <p:cNvPr id="5" name="Text Placeholder 4">
            <a:extLst>
              <a:ext uri="{FF2B5EF4-FFF2-40B4-BE49-F238E27FC236}">
                <a16:creationId xmlns:a16="http://schemas.microsoft.com/office/drawing/2014/main" id="{A5ACA38C-757E-D04E-B67C-130CEEB85EAD}"/>
              </a:ext>
            </a:extLst>
          </p:cNvPr>
          <p:cNvSpPr>
            <a:spLocks noGrp="1"/>
          </p:cNvSpPr>
          <p:nvPr>
            <p:ph type="body" sz="quarter" idx="14"/>
          </p:nvPr>
        </p:nvSpPr>
        <p:spPr>
          <a:xfrm>
            <a:off x="8658970" y="1548000"/>
            <a:ext cx="3071696" cy="3175228"/>
          </a:xfrm>
        </p:spPr>
        <p:txBody>
          <a:bodyPr wrap="square">
            <a:spAutoFit/>
          </a:bodyPr>
          <a:lstStyle/>
          <a:p>
            <a:pPr marL="0" indent="0">
              <a:lnSpc>
                <a:spcPct val="100000"/>
              </a:lnSpc>
              <a:spcBef>
                <a:spcPts val="0"/>
              </a:spcBef>
              <a:spcAft>
                <a:spcPts val="1000"/>
              </a:spcAft>
              <a:buNone/>
            </a:pPr>
            <a:r>
              <a:rPr lang="en-US" sz="1800" dirty="0">
                <a:solidFill>
                  <a:schemeClr val="accent6"/>
                </a:solidFill>
                <a:latin typeface="Fira Sans Medium" panose="020B0503050000020004" pitchFamily="34" charset="0"/>
                <a:ea typeface="Fira Sans" panose="020B0503050000020004" pitchFamily="34" charset="0"/>
              </a:rPr>
              <a:t>Key product claims in launches with CoQ10</a:t>
            </a:r>
          </a:p>
          <a:p>
            <a:pPr marL="285750" indent="-285750">
              <a:lnSpc>
                <a:spcPct val="100000"/>
              </a:lnSpc>
              <a:spcBef>
                <a:spcPts val="0"/>
              </a:spcBef>
              <a:spcAft>
                <a:spcPts val="1000"/>
              </a:spcAft>
            </a:pPr>
            <a:r>
              <a:rPr lang="en-US" sz="1600" dirty="0">
                <a:ea typeface="Fira Sans" panose="020B0503050000020004" pitchFamily="34" charset="0"/>
              </a:rPr>
              <a:t>Moisturizing/Hydrating</a:t>
            </a:r>
          </a:p>
          <a:p>
            <a:pPr marL="285750" indent="-285750">
              <a:lnSpc>
                <a:spcPct val="100000"/>
              </a:lnSpc>
              <a:spcBef>
                <a:spcPts val="0"/>
              </a:spcBef>
              <a:spcAft>
                <a:spcPts val="1000"/>
              </a:spcAft>
            </a:pPr>
            <a:r>
              <a:rPr lang="en-US" sz="1600" dirty="0">
                <a:ea typeface="Fira Sans" panose="020B0503050000020004" pitchFamily="34" charset="0"/>
              </a:rPr>
              <a:t>Antioxidant</a:t>
            </a:r>
          </a:p>
          <a:p>
            <a:pPr marL="285750" indent="-285750">
              <a:lnSpc>
                <a:spcPct val="100000"/>
              </a:lnSpc>
              <a:spcBef>
                <a:spcPts val="0"/>
              </a:spcBef>
              <a:spcAft>
                <a:spcPts val="1000"/>
              </a:spcAft>
            </a:pPr>
            <a:r>
              <a:rPr lang="en-US" sz="1600" dirty="0">
                <a:ea typeface="Fira Sans" panose="020B0503050000020004" pitchFamily="34" charset="0"/>
              </a:rPr>
              <a:t>Anti-Aging </a:t>
            </a:r>
          </a:p>
          <a:p>
            <a:pPr marL="285750" indent="-285750">
              <a:lnSpc>
                <a:spcPct val="100000"/>
              </a:lnSpc>
              <a:spcBef>
                <a:spcPts val="0"/>
              </a:spcBef>
              <a:spcAft>
                <a:spcPts val="1000"/>
              </a:spcAft>
            </a:pPr>
            <a:r>
              <a:rPr lang="en-US" sz="1600" dirty="0">
                <a:ea typeface="Fira Sans" panose="020B0503050000020004" pitchFamily="34" charset="0"/>
              </a:rPr>
              <a:t>Skin Tone/Illuminating </a:t>
            </a:r>
          </a:p>
          <a:p>
            <a:pPr marL="285750" indent="-285750">
              <a:lnSpc>
                <a:spcPct val="100000"/>
              </a:lnSpc>
              <a:spcBef>
                <a:spcPts val="0"/>
              </a:spcBef>
              <a:spcAft>
                <a:spcPts val="1000"/>
              </a:spcAft>
            </a:pPr>
            <a:r>
              <a:rPr lang="en-US" sz="1600" dirty="0">
                <a:ea typeface="Fira Sans" panose="020B0503050000020004" pitchFamily="34" charset="0"/>
              </a:rPr>
              <a:t>Time/Speed</a:t>
            </a:r>
          </a:p>
          <a:p>
            <a:pPr marL="285750" indent="-285750">
              <a:lnSpc>
                <a:spcPct val="100000"/>
              </a:lnSpc>
              <a:spcBef>
                <a:spcPts val="0"/>
              </a:spcBef>
              <a:spcAft>
                <a:spcPts val="1000"/>
              </a:spcAft>
            </a:pPr>
            <a:r>
              <a:rPr lang="en-US" sz="1600" dirty="0">
                <a:ea typeface="Fira Sans" panose="020B0503050000020004" pitchFamily="34" charset="0"/>
              </a:rPr>
              <a:t>Reduces Fine Lines/Wrinkles</a:t>
            </a:r>
          </a:p>
          <a:p>
            <a:pPr marL="285750" indent="-285750">
              <a:lnSpc>
                <a:spcPct val="100000"/>
              </a:lnSpc>
              <a:spcBef>
                <a:spcPts val="0"/>
              </a:spcBef>
              <a:spcAft>
                <a:spcPts val="1000"/>
              </a:spcAft>
            </a:pPr>
            <a:r>
              <a:rPr lang="en-US" sz="1600" dirty="0">
                <a:ea typeface="Fira Sans" panose="020B0503050000020004" pitchFamily="34" charset="0"/>
              </a:rPr>
              <a:t>Vitamin/Mineral Fortified</a:t>
            </a:r>
            <a:endParaRPr lang="en-US" sz="1600" dirty="0"/>
          </a:p>
        </p:txBody>
      </p:sp>
      <p:sp>
        <p:nvSpPr>
          <p:cNvPr id="7" name="Text Placeholder 4">
            <a:extLst>
              <a:ext uri="{FF2B5EF4-FFF2-40B4-BE49-F238E27FC236}">
                <a16:creationId xmlns:a16="http://schemas.microsoft.com/office/drawing/2014/main" id="{761B2B7A-4E94-FF4A-82C8-B2C419EDEECD}"/>
              </a:ext>
            </a:extLst>
          </p:cNvPr>
          <p:cNvSpPr txBox="1">
            <a:spLocks/>
          </p:cNvSpPr>
          <p:nvPr/>
        </p:nvSpPr>
        <p:spPr>
          <a:xfrm>
            <a:off x="468000" y="1548000"/>
            <a:ext cx="5201280" cy="2492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US" sz="1800" dirty="0">
                <a:solidFill>
                  <a:schemeClr val="accent6"/>
                </a:solidFill>
                <a:latin typeface="Fira Sans Medium" panose="020B0503050000020004" pitchFamily="34" charset="0"/>
                <a:ea typeface="Fira Sans" panose="020B0503050000020004" pitchFamily="34" charset="0"/>
              </a:rPr>
              <a:t>Global product launches: CoQ10</a:t>
            </a:r>
          </a:p>
        </p:txBody>
      </p:sp>
      <p:pic>
        <p:nvPicPr>
          <p:cNvPr id="9" name="Picture 8">
            <a:extLst>
              <a:ext uri="{FF2B5EF4-FFF2-40B4-BE49-F238E27FC236}">
                <a16:creationId xmlns:a16="http://schemas.microsoft.com/office/drawing/2014/main" id="{53037AA4-66C2-054E-B5AF-73FA5CEBE2D8}"/>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467998" y="2039091"/>
            <a:ext cx="7798229" cy="3797965"/>
          </a:xfrm>
          <a:prstGeom prst="rect">
            <a:avLst/>
          </a:prstGeom>
        </p:spPr>
      </p:pic>
      <p:sp>
        <p:nvSpPr>
          <p:cNvPr id="8" name="TextBox 7">
            <a:extLst>
              <a:ext uri="{FF2B5EF4-FFF2-40B4-BE49-F238E27FC236}">
                <a16:creationId xmlns:a16="http://schemas.microsoft.com/office/drawing/2014/main" id="{718BA023-E492-0A4E-A923-F10F8379F5D2}"/>
              </a:ext>
            </a:extLst>
          </p:cNvPr>
          <p:cNvSpPr txBox="1"/>
          <p:nvPr/>
        </p:nvSpPr>
        <p:spPr>
          <a:xfrm>
            <a:off x="467998" y="6112414"/>
            <a:ext cx="4228693" cy="123111"/>
          </a:xfrm>
          <a:prstGeom prst="rect">
            <a:avLst/>
          </a:prstGeom>
          <a:noFill/>
        </p:spPr>
        <p:txBody>
          <a:bodyPr wrap="square" lIns="0" tIns="0" rIns="0" bIns="0" rtlCol="0">
            <a:spAutoFit/>
          </a:bodyPr>
          <a:lstStyle/>
          <a:p>
            <a:pPr>
              <a:spcAft>
                <a:spcPts val="500"/>
              </a:spcAft>
            </a:pPr>
            <a:r>
              <a:rPr lang="en-GB" sz="800" dirty="0">
                <a:latin typeface="Fira Sans" panose="020B0503050000020004" pitchFamily="34" charset="0"/>
              </a:rPr>
              <a:t>Source: from Mintel</a:t>
            </a:r>
            <a:endParaRPr lang="en-US" sz="800" dirty="0">
              <a:latin typeface="Fira Sans" panose="020B0503050000020004" pitchFamily="34" charset="0"/>
              <a:ea typeface="Fira Sans" panose="020B0503050000020004" pitchFamily="34" charset="0"/>
            </a:endParaRPr>
          </a:p>
        </p:txBody>
      </p:sp>
    </p:spTree>
    <p:extLst>
      <p:ext uri="{BB962C8B-B14F-4D97-AF65-F5344CB8AC3E}">
        <p14:creationId xmlns:p14="http://schemas.microsoft.com/office/powerpoint/2010/main" val="1049261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a:extLst>
              <a:ext uri="{FF2B5EF4-FFF2-40B4-BE49-F238E27FC236}">
                <a16:creationId xmlns:a16="http://schemas.microsoft.com/office/drawing/2014/main" id="{F9681E20-1BF6-1247-8374-B753281F12FA}"/>
              </a:ext>
            </a:extLst>
          </p:cNvPr>
          <p:cNvPicPr>
            <a:picLocks noGrp="1" noChangeAspect="1"/>
          </p:cNvPicPr>
          <p:nvPr>
            <p:ph type="pic" sz="quarter" idx="4294967295"/>
          </p:nvPr>
        </p:nvPicPr>
        <p:blipFill rotWithShape="1">
          <a:blip r:embed="rId2" cstate="screen">
            <a:extLst>
              <a:ext uri="{28A0092B-C50C-407E-A947-70E740481C1C}">
                <a14:useLocalDpi xmlns:a14="http://schemas.microsoft.com/office/drawing/2010/main"/>
              </a:ext>
            </a:extLst>
          </a:blip>
          <a:srcRect/>
          <a:stretch/>
        </p:blipFill>
        <p:spPr>
          <a:xfrm>
            <a:off x="467999" y="1548000"/>
            <a:ext cx="4662575" cy="2247529"/>
          </a:xfrm>
          <a:prstGeom prst="rect">
            <a:avLst/>
          </a:prstGeom>
        </p:spPr>
      </p:pic>
      <p:sp>
        <p:nvSpPr>
          <p:cNvPr id="4" name="Rectangle 3">
            <a:extLst>
              <a:ext uri="{FF2B5EF4-FFF2-40B4-BE49-F238E27FC236}">
                <a16:creationId xmlns:a16="http://schemas.microsoft.com/office/drawing/2014/main" id="{9D77A316-4D4A-B74D-BADD-E80D4894C5CD}"/>
              </a:ext>
            </a:extLst>
          </p:cNvPr>
          <p:cNvSpPr/>
          <p:nvPr/>
        </p:nvSpPr>
        <p:spPr>
          <a:xfrm>
            <a:off x="467998" y="1548000"/>
            <a:ext cx="3167568" cy="2247529"/>
          </a:xfrm>
          <a:prstGeom prst="rect">
            <a:avLst/>
          </a:prstGeom>
          <a:gradFill>
            <a:gsLst>
              <a:gs pos="17000">
                <a:srgbClr val="FDFDFD">
                  <a:alpha val="50000"/>
                </a:srgbClr>
              </a:gs>
              <a:gs pos="0">
                <a:schemeClr val="bg1">
                  <a:alpha val="0"/>
                </a:schemeClr>
              </a:gs>
              <a:gs pos="100000">
                <a:schemeClr val="bg1">
                  <a:lumMod val="9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D8CC356F-AC70-E646-B23B-71FE8078A58A}"/>
              </a:ext>
            </a:extLst>
          </p:cNvPr>
          <p:cNvSpPr>
            <a:spLocks noGrp="1"/>
          </p:cNvSpPr>
          <p:nvPr>
            <p:ph type="sldNum" sz="quarter" idx="10"/>
          </p:nvPr>
        </p:nvSpPr>
        <p:spPr/>
        <p:txBody>
          <a:bodyPr/>
          <a:lstStyle/>
          <a:p>
            <a:fld id="{EC50C849-B97A-2B45-B78A-6D9C352F693C}" type="slidenum">
              <a:rPr lang="en-US" smtClean="0"/>
              <a:pPr/>
              <a:t>7</a:t>
            </a:fld>
            <a:endParaRPr lang="en-US"/>
          </a:p>
        </p:txBody>
      </p:sp>
      <p:sp>
        <p:nvSpPr>
          <p:cNvPr id="3" name="Title 2">
            <a:extLst>
              <a:ext uri="{FF2B5EF4-FFF2-40B4-BE49-F238E27FC236}">
                <a16:creationId xmlns:a16="http://schemas.microsoft.com/office/drawing/2014/main" id="{02A1E96A-83EF-D249-9FC8-3A5E5CF5198B}"/>
              </a:ext>
            </a:extLst>
          </p:cNvPr>
          <p:cNvSpPr>
            <a:spLocks noGrp="1"/>
          </p:cNvSpPr>
          <p:nvPr>
            <p:ph type="title"/>
          </p:nvPr>
        </p:nvSpPr>
        <p:spPr/>
        <p:txBody>
          <a:bodyPr/>
          <a:lstStyle/>
          <a:p>
            <a:r>
              <a:rPr lang="en-US" dirty="0">
                <a:solidFill>
                  <a:schemeClr val="accent5"/>
                </a:solidFill>
              </a:rPr>
              <a:t>Coenzyme Q10</a:t>
            </a:r>
          </a:p>
        </p:txBody>
      </p:sp>
      <p:pic>
        <p:nvPicPr>
          <p:cNvPr id="6" name="Picture 5">
            <a:extLst>
              <a:ext uri="{FF2B5EF4-FFF2-40B4-BE49-F238E27FC236}">
                <a16:creationId xmlns:a16="http://schemas.microsoft.com/office/drawing/2014/main" id="{ED925404-2BF1-6C42-92F8-57B084CB2DD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521330" y="1029967"/>
            <a:ext cx="915722" cy="2829345"/>
          </a:xfrm>
          <a:prstGeom prst="rect">
            <a:avLst/>
          </a:prstGeom>
        </p:spPr>
      </p:pic>
      <p:sp>
        <p:nvSpPr>
          <p:cNvPr id="7" name="TextBox 6">
            <a:extLst>
              <a:ext uri="{FF2B5EF4-FFF2-40B4-BE49-F238E27FC236}">
                <a16:creationId xmlns:a16="http://schemas.microsoft.com/office/drawing/2014/main" id="{0A024C83-3B74-E349-BFA2-EC0DCC65C9F4}"/>
              </a:ext>
            </a:extLst>
          </p:cNvPr>
          <p:cNvSpPr txBox="1"/>
          <p:nvPr/>
        </p:nvSpPr>
        <p:spPr>
          <a:xfrm>
            <a:off x="467998" y="4198781"/>
            <a:ext cx="2357089" cy="1836400"/>
          </a:xfrm>
          <a:prstGeom prst="rect">
            <a:avLst/>
          </a:prstGeom>
          <a:noFill/>
        </p:spPr>
        <p:txBody>
          <a:bodyPr wrap="square" lIns="0" tIns="0" rIns="0" bIns="0" rtlCol="0">
            <a:spAutoFit/>
          </a:bodyPr>
          <a:lstStyle/>
          <a:p>
            <a:pPr>
              <a:spcAft>
                <a:spcPts val="500"/>
              </a:spcAft>
            </a:pPr>
            <a:r>
              <a:rPr lang="en-US" sz="1500" dirty="0">
                <a:solidFill>
                  <a:schemeClr val="accent6"/>
                </a:solidFill>
                <a:latin typeface="Fira Sans Medium" panose="020B0503050000020004" pitchFamily="34" charset="0"/>
                <a:ea typeface="Fira Sans" panose="020B0503050000020004" pitchFamily="34" charset="0"/>
              </a:rPr>
              <a:t>Nivea Q10 Plus </a:t>
            </a:r>
          </a:p>
          <a:p>
            <a:pPr>
              <a:spcAft>
                <a:spcPts val="500"/>
              </a:spcAft>
            </a:pPr>
            <a:r>
              <a:rPr lang="en-US" sz="1200" dirty="0">
                <a:latin typeface="Fira Sans Medium" panose="020B0503050000020004" pitchFamily="34" charset="0"/>
                <a:ea typeface="Fira Sans" panose="020B0503050000020004" pitchFamily="34" charset="0"/>
              </a:rPr>
              <a:t>Relaxed Legs Anti-Cellulite </a:t>
            </a:r>
            <a:br>
              <a:rPr lang="en-US" sz="1200" dirty="0">
                <a:latin typeface="Fira Sans Medium" panose="020B0503050000020004" pitchFamily="34" charset="0"/>
                <a:ea typeface="Fira Sans" panose="020B0503050000020004" pitchFamily="34" charset="0"/>
              </a:rPr>
            </a:br>
            <a:r>
              <a:rPr lang="en-US" sz="1200" dirty="0">
                <a:latin typeface="Fira Sans Medium" panose="020B0503050000020004" pitchFamily="34" charset="0"/>
                <a:ea typeface="Fira Sans" panose="020B0503050000020004" pitchFamily="34" charset="0"/>
              </a:rPr>
              <a:t>Body Cream</a:t>
            </a:r>
          </a:p>
          <a:p>
            <a:pPr>
              <a:spcAft>
                <a:spcPts val="500"/>
              </a:spcAft>
            </a:pPr>
            <a:r>
              <a:rPr lang="en-US" sz="1200" dirty="0">
                <a:latin typeface="Fira Sans" panose="020B0503050000020004" pitchFamily="34" charset="0"/>
                <a:ea typeface="Fira Sans" panose="020B0503050000020004" pitchFamily="34" charset="0"/>
              </a:rPr>
              <a:t>Contains an effective and 'unique' formula combining skin's own </a:t>
            </a:r>
            <a:r>
              <a:rPr lang="en-US" sz="1200" b="1" dirty="0">
                <a:latin typeface="Fira Sans" panose="020B0503050000020004" pitchFamily="34" charset="0"/>
                <a:ea typeface="Fira Sans" panose="020B0503050000020004" pitchFamily="34" charset="0"/>
              </a:rPr>
              <a:t>Coenzyme Q10</a:t>
            </a:r>
            <a:r>
              <a:rPr lang="en-US" sz="1200" dirty="0">
                <a:latin typeface="Fira Sans" panose="020B0503050000020004" pitchFamily="34" charset="0"/>
                <a:ea typeface="Fira Sans" panose="020B0503050000020004" pitchFamily="34" charset="0"/>
              </a:rPr>
              <a:t>, L-carnitine and caffeine, designed to deeply penetrate and moisturize the skin for more than 48 hours. </a:t>
            </a:r>
          </a:p>
        </p:txBody>
      </p:sp>
      <p:sp>
        <p:nvSpPr>
          <p:cNvPr id="8" name="TextBox 7">
            <a:extLst>
              <a:ext uri="{FF2B5EF4-FFF2-40B4-BE49-F238E27FC236}">
                <a16:creationId xmlns:a16="http://schemas.microsoft.com/office/drawing/2014/main" id="{E68D1601-96BB-8C4E-BF06-E1CB0A02F1BC}"/>
              </a:ext>
            </a:extLst>
          </p:cNvPr>
          <p:cNvSpPr txBox="1"/>
          <p:nvPr/>
        </p:nvSpPr>
        <p:spPr>
          <a:xfrm>
            <a:off x="8992248" y="4198781"/>
            <a:ext cx="2700000" cy="1651734"/>
          </a:xfrm>
          <a:prstGeom prst="rect">
            <a:avLst/>
          </a:prstGeom>
          <a:noFill/>
        </p:spPr>
        <p:txBody>
          <a:bodyPr wrap="square" lIns="0" tIns="0" rIns="0" bIns="0" rtlCol="0">
            <a:spAutoFit/>
          </a:bodyPr>
          <a:lstStyle/>
          <a:p>
            <a:pPr>
              <a:spcAft>
                <a:spcPts val="500"/>
              </a:spcAft>
            </a:pPr>
            <a:r>
              <a:rPr lang="en-US" sz="1500" dirty="0">
                <a:solidFill>
                  <a:schemeClr val="accent6"/>
                </a:solidFill>
                <a:latin typeface="Fira Sans Medium" panose="020B0503050000020004" pitchFamily="34" charset="0"/>
                <a:ea typeface="Fira Sans" panose="020B0503050000020004" pitchFamily="34" charset="0"/>
              </a:rPr>
              <a:t>Nivea Q10 Power</a:t>
            </a:r>
          </a:p>
          <a:p>
            <a:pPr>
              <a:spcAft>
                <a:spcPts val="500"/>
              </a:spcAft>
            </a:pPr>
            <a:r>
              <a:rPr lang="en-US" sz="1200" dirty="0">
                <a:latin typeface="Fira Sans Medium" panose="020B0503050000020004" pitchFamily="34" charset="0"/>
                <a:ea typeface="Fira Sans" panose="020B0503050000020004" pitchFamily="34" charset="0"/>
              </a:rPr>
              <a:t>Anti-Wrinkle + Firming Eye Cream</a:t>
            </a:r>
          </a:p>
          <a:p>
            <a:pPr>
              <a:spcAft>
                <a:spcPts val="500"/>
              </a:spcAft>
            </a:pPr>
            <a:r>
              <a:rPr lang="en-US" sz="1200" dirty="0">
                <a:latin typeface="Fira Sans" panose="020B0503050000020004" pitchFamily="34" charset="0"/>
                <a:ea typeface="Fira Sans" panose="020B0503050000020004" pitchFamily="34" charset="0"/>
              </a:rPr>
              <a:t>Specially designed for the delicate eye area, this eye cream is formulated with creatine and antioxidant </a:t>
            </a:r>
            <a:r>
              <a:rPr lang="en-US" sz="1200" b="1" dirty="0">
                <a:latin typeface="Fira Sans" panose="020B0503050000020004" pitchFamily="34" charset="0"/>
                <a:ea typeface="Fira Sans" panose="020B0503050000020004" pitchFamily="34" charset="0"/>
              </a:rPr>
              <a:t>co-enzyme Q10</a:t>
            </a:r>
            <a:r>
              <a:rPr lang="en-US" sz="1200" dirty="0">
                <a:latin typeface="Fira Sans" panose="020B0503050000020004" pitchFamily="34" charset="0"/>
                <a:ea typeface="Fira Sans" panose="020B0503050000020004" pitchFamily="34" charset="0"/>
              </a:rPr>
              <a:t>, claimed to visibly reduce the look of fine lines and wrinkles, leaving the skin looks firmer. </a:t>
            </a:r>
          </a:p>
        </p:txBody>
      </p:sp>
      <p:pic>
        <p:nvPicPr>
          <p:cNvPr id="9" name="Picture 8">
            <a:extLst>
              <a:ext uri="{FF2B5EF4-FFF2-40B4-BE49-F238E27FC236}">
                <a16:creationId xmlns:a16="http://schemas.microsoft.com/office/drawing/2014/main" id="{BEB7DE81-C1C7-3040-8A83-8049F6DBD71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302996" y="2216136"/>
            <a:ext cx="461642" cy="1609411"/>
          </a:xfrm>
          <a:prstGeom prst="rect">
            <a:avLst/>
          </a:prstGeom>
        </p:spPr>
      </p:pic>
      <p:pic>
        <p:nvPicPr>
          <p:cNvPr id="10" name="Picture 9">
            <a:extLst>
              <a:ext uri="{FF2B5EF4-FFF2-40B4-BE49-F238E27FC236}">
                <a16:creationId xmlns:a16="http://schemas.microsoft.com/office/drawing/2014/main" id="{C416D050-C2BE-484D-AAF4-4E30EAAEB32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477056" y="3151243"/>
            <a:ext cx="1196150" cy="759314"/>
          </a:xfrm>
          <a:prstGeom prst="rect">
            <a:avLst/>
          </a:prstGeom>
        </p:spPr>
      </p:pic>
      <p:sp>
        <p:nvSpPr>
          <p:cNvPr id="11" name="TextBox 10">
            <a:extLst>
              <a:ext uri="{FF2B5EF4-FFF2-40B4-BE49-F238E27FC236}">
                <a16:creationId xmlns:a16="http://schemas.microsoft.com/office/drawing/2014/main" id="{884BCAA6-D7F8-5F42-BC12-4390916027A8}"/>
              </a:ext>
            </a:extLst>
          </p:cNvPr>
          <p:cNvSpPr txBox="1"/>
          <p:nvPr/>
        </p:nvSpPr>
        <p:spPr>
          <a:xfrm>
            <a:off x="3064314" y="4198781"/>
            <a:ext cx="2774684" cy="1836400"/>
          </a:xfrm>
          <a:prstGeom prst="rect">
            <a:avLst/>
          </a:prstGeom>
          <a:noFill/>
        </p:spPr>
        <p:txBody>
          <a:bodyPr wrap="square" lIns="0" tIns="0" rIns="0" bIns="0" rtlCol="0">
            <a:spAutoFit/>
          </a:bodyPr>
          <a:lstStyle/>
          <a:p>
            <a:pPr>
              <a:spcAft>
                <a:spcPts val="500"/>
              </a:spcAft>
            </a:pPr>
            <a:r>
              <a:rPr lang="en-US" sz="1500" dirty="0">
                <a:solidFill>
                  <a:schemeClr val="accent6"/>
                </a:solidFill>
                <a:latin typeface="Fira Sans Medium" panose="020B0503050000020004" pitchFamily="34" charset="0"/>
                <a:ea typeface="Fira Sans" panose="020B0503050000020004" pitchFamily="34" charset="0"/>
              </a:rPr>
              <a:t>Nivea Q10 Power </a:t>
            </a:r>
          </a:p>
          <a:p>
            <a:pPr>
              <a:spcAft>
                <a:spcPts val="500"/>
              </a:spcAft>
            </a:pPr>
            <a:r>
              <a:rPr lang="en-US" sz="1200" dirty="0">
                <a:latin typeface="Fira Sans Medium" panose="020B0503050000020004" pitchFamily="34" charset="0"/>
                <a:ea typeface="Fira Sans" panose="020B0503050000020004" pitchFamily="34" charset="0"/>
              </a:rPr>
              <a:t>Anti-Wrinkle + Firming Revitalizing Night Cream</a:t>
            </a:r>
          </a:p>
          <a:p>
            <a:pPr>
              <a:spcAft>
                <a:spcPts val="500"/>
              </a:spcAft>
            </a:pPr>
            <a:r>
              <a:rPr lang="en-US" sz="1200" dirty="0">
                <a:latin typeface="Fira Sans" panose="020B0503050000020004" pitchFamily="34" charset="0"/>
                <a:ea typeface="Fira Sans" panose="020B0503050000020004" pitchFamily="34" charset="0"/>
              </a:rPr>
              <a:t>Effectively fights the appearance of lines and wrinkles and leave skin feeling firmer. It contains </a:t>
            </a:r>
            <a:r>
              <a:rPr lang="en-US" sz="1200" b="1" dirty="0">
                <a:latin typeface="Fira Sans" panose="020B0503050000020004" pitchFamily="34" charset="0"/>
                <a:ea typeface="Fira Sans" panose="020B0503050000020004" pitchFamily="34" charset="0"/>
              </a:rPr>
              <a:t>Q10, a powerful antioxidant</a:t>
            </a:r>
            <a:r>
              <a:rPr lang="en-US" sz="1200" dirty="0">
                <a:latin typeface="Fira Sans" panose="020B0503050000020004" pitchFamily="34" charset="0"/>
                <a:ea typeface="Fira Sans" panose="020B0503050000020004" pitchFamily="34" charset="0"/>
              </a:rPr>
              <a:t> and natural ageing defense, combined with creatine to stimulate skin's collagen production. </a:t>
            </a:r>
          </a:p>
        </p:txBody>
      </p:sp>
      <p:pic>
        <p:nvPicPr>
          <p:cNvPr id="12" name="Picture 11">
            <a:extLst>
              <a:ext uri="{FF2B5EF4-FFF2-40B4-BE49-F238E27FC236}">
                <a16:creationId xmlns:a16="http://schemas.microsoft.com/office/drawing/2014/main" id="{5415D24C-6D91-0040-A574-272BE4C4E5D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627856" y="3152511"/>
            <a:ext cx="1196150" cy="771591"/>
          </a:xfrm>
          <a:prstGeom prst="rect">
            <a:avLst/>
          </a:prstGeom>
        </p:spPr>
      </p:pic>
      <p:sp>
        <p:nvSpPr>
          <p:cNvPr id="13" name="TextBox 12">
            <a:extLst>
              <a:ext uri="{FF2B5EF4-FFF2-40B4-BE49-F238E27FC236}">
                <a16:creationId xmlns:a16="http://schemas.microsoft.com/office/drawing/2014/main" id="{B206B5EB-E1BE-6D49-915D-FC806DB2B255}"/>
              </a:ext>
            </a:extLst>
          </p:cNvPr>
          <p:cNvSpPr txBox="1"/>
          <p:nvPr/>
        </p:nvSpPr>
        <p:spPr>
          <a:xfrm>
            <a:off x="6078225" y="4198781"/>
            <a:ext cx="2674797" cy="1836400"/>
          </a:xfrm>
          <a:prstGeom prst="rect">
            <a:avLst/>
          </a:prstGeom>
          <a:noFill/>
        </p:spPr>
        <p:txBody>
          <a:bodyPr wrap="square" lIns="0" tIns="0" rIns="0" bIns="0" rtlCol="0">
            <a:spAutoFit/>
          </a:bodyPr>
          <a:lstStyle/>
          <a:p>
            <a:pPr>
              <a:spcAft>
                <a:spcPts val="500"/>
              </a:spcAft>
            </a:pPr>
            <a:r>
              <a:rPr lang="en-US" sz="1500" dirty="0">
                <a:solidFill>
                  <a:schemeClr val="accent6"/>
                </a:solidFill>
                <a:latin typeface="Fira Sans Medium" panose="020B0503050000020004" pitchFamily="34" charset="0"/>
                <a:ea typeface="Fira Sans" panose="020B0503050000020004" pitchFamily="34" charset="0"/>
              </a:rPr>
              <a:t>Nivea Q10 Energy</a:t>
            </a:r>
          </a:p>
          <a:p>
            <a:pPr>
              <a:spcAft>
                <a:spcPts val="500"/>
              </a:spcAft>
            </a:pPr>
            <a:r>
              <a:rPr lang="en-US" sz="1200" dirty="0">
                <a:latin typeface="Fira Sans Medium" panose="020B0503050000020004" pitchFamily="34" charset="0"/>
                <a:ea typeface="Fira Sans" panose="020B0503050000020004" pitchFamily="34" charset="0"/>
              </a:rPr>
              <a:t>Healthy Glow Day Cream SPF 15</a:t>
            </a:r>
          </a:p>
          <a:p>
            <a:pPr>
              <a:spcAft>
                <a:spcPts val="500"/>
              </a:spcAft>
            </a:pPr>
            <a:r>
              <a:rPr lang="en-US" sz="1200" dirty="0">
                <a:latin typeface="Fira Sans" panose="020B0503050000020004" pitchFamily="34" charset="0"/>
                <a:ea typeface="Fira Sans" panose="020B0503050000020004" pitchFamily="34" charset="0"/>
              </a:rPr>
              <a:t>Contains 3X anti-oxidants: 100% skin </a:t>
            </a:r>
            <a:r>
              <a:rPr lang="en-US" sz="1200" spc="-20" dirty="0">
                <a:latin typeface="Fira Sans" panose="020B0503050000020004" pitchFamily="34" charset="0"/>
                <a:ea typeface="Fira Sans" panose="020B0503050000020004" pitchFamily="34" charset="0"/>
              </a:rPr>
              <a:t>i</a:t>
            </a:r>
            <a:r>
              <a:rPr lang="en-US" sz="1200" spc="-10" dirty="0">
                <a:latin typeface="Fira Sans" panose="020B0503050000020004" pitchFamily="34" charset="0"/>
                <a:ea typeface="Fira Sans" panose="020B0503050000020004" pitchFamily="34" charset="0"/>
              </a:rPr>
              <a:t>dentical </a:t>
            </a:r>
            <a:r>
              <a:rPr lang="en-US" sz="1200" b="1" spc="-10" dirty="0">
                <a:latin typeface="Fira Sans" panose="020B0503050000020004" pitchFamily="34" charset="0"/>
                <a:ea typeface="Fira Sans" panose="020B0503050000020004" pitchFamily="34" charset="0"/>
              </a:rPr>
              <a:t>Q10</a:t>
            </a:r>
            <a:r>
              <a:rPr lang="en-US" sz="1200" spc="-10" dirty="0">
                <a:latin typeface="Fira Sans" panose="020B0503050000020004" pitchFamily="34" charset="0"/>
                <a:ea typeface="Fira Sans" panose="020B0503050000020004" pitchFamily="34" charset="0"/>
              </a:rPr>
              <a:t>, vitamin C, and vitamin E, </a:t>
            </a:r>
            <a:r>
              <a:rPr lang="en-US" sz="1200" dirty="0">
                <a:latin typeface="Fira Sans" panose="020B0503050000020004" pitchFamily="34" charset="0"/>
                <a:ea typeface="Fira Sans" panose="020B0503050000020004" pitchFamily="34" charset="0"/>
              </a:rPr>
              <a:t>claimed to support skin's own ability to improve its energy metabolism by protecting it from skin damaging free radicals, for an instantly refreshed, smooth skin feeling. </a:t>
            </a:r>
          </a:p>
        </p:txBody>
      </p:sp>
      <p:sp>
        <p:nvSpPr>
          <p:cNvPr id="19" name="Text Placeholder 4">
            <a:extLst>
              <a:ext uri="{FF2B5EF4-FFF2-40B4-BE49-F238E27FC236}">
                <a16:creationId xmlns:a16="http://schemas.microsoft.com/office/drawing/2014/main" id="{A3E22603-CCF0-AC4A-83E7-AA56A147A65F}"/>
              </a:ext>
            </a:extLst>
          </p:cNvPr>
          <p:cNvSpPr txBox="1">
            <a:spLocks/>
          </p:cNvSpPr>
          <p:nvPr/>
        </p:nvSpPr>
        <p:spPr>
          <a:xfrm>
            <a:off x="467999" y="1594163"/>
            <a:ext cx="2680553" cy="2155202"/>
          </a:xfrm>
          <a:prstGeom prst="rect">
            <a:avLst/>
          </a:prstGeom>
        </p:spPr>
        <p:txBody>
          <a:bodyPr wrap="square" lIns="144000" tIns="125999" rIns="0" bIns="144000" anchor="ctr" anchorCtr="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800" dirty="0">
                <a:solidFill>
                  <a:schemeClr val="accent6"/>
                </a:solidFill>
                <a:latin typeface="Fira Sans Medium" panose="020B0503050000020004" pitchFamily="34" charset="0"/>
              </a:rPr>
              <a:t>What is CoQ10?</a:t>
            </a:r>
          </a:p>
          <a:p>
            <a:pPr marL="0" indent="0">
              <a:lnSpc>
                <a:spcPct val="100000"/>
              </a:lnSpc>
              <a:buNone/>
            </a:pPr>
            <a:r>
              <a:rPr lang="en-US" sz="1600" dirty="0"/>
              <a:t>Coenzyme Q10 has brought exciting innovation to anti-wrinkle skin care, with intensive research carried out to determine its skin benefits.</a:t>
            </a:r>
            <a:r>
              <a:rPr lang="en-US" sz="1600" baseline="30000" dirty="0"/>
              <a:t>*</a:t>
            </a:r>
          </a:p>
        </p:txBody>
      </p:sp>
      <p:sp>
        <p:nvSpPr>
          <p:cNvPr id="21" name="Text Placeholder 20">
            <a:extLst>
              <a:ext uri="{FF2B5EF4-FFF2-40B4-BE49-F238E27FC236}">
                <a16:creationId xmlns:a16="http://schemas.microsoft.com/office/drawing/2014/main" id="{529FAD4A-0F00-3B48-94FB-8958915BAC05}"/>
              </a:ext>
            </a:extLst>
          </p:cNvPr>
          <p:cNvSpPr>
            <a:spLocks noGrp="1"/>
          </p:cNvSpPr>
          <p:nvPr>
            <p:ph type="body" sz="quarter" idx="13"/>
          </p:nvPr>
        </p:nvSpPr>
        <p:spPr/>
        <p:txBody>
          <a:bodyPr/>
          <a:lstStyle/>
          <a:p>
            <a:r>
              <a:rPr lang="en-US" dirty="0"/>
              <a:t>Extensively researched ingredient</a:t>
            </a:r>
          </a:p>
        </p:txBody>
      </p:sp>
      <p:sp>
        <p:nvSpPr>
          <p:cNvPr id="24" name="Text Placeholder 4">
            <a:extLst>
              <a:ext uri="{FF2B5EF4-FFF2-40B4-BE49-F238E27FC236}">
                <a16:creationId xmlns:a16="http://schemas.microsoft.com/office/drawing/2014/main" id="{83242400-7BF7-9C4A-8977-54888677CE0F}"/>
              </a:ext>
            </a:extLst>
          </p:cNvPr>
          <p:cNvSpPr txBox="1">
            <a:spLocks/>
          </p:cNvSpPr>
          <p:nvPr/>
        </p:nvSpPr>
        <p:spPr>
          <a:xfrm>
            <a:off x="5516401" y="1548000"/>
            <a:ext cx="3941498" cy="227754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800" dirty="0">
                <a:solidFill>
                  <a:schemeClr val="accent6"/>
                </a:solidFill>
                <a:latin typeface="Fira Sans Medium" panose="020B0503050000020004" pitchFamily="34" charset="0"/>
              </a:rPr>
              <a:t>Q10 Power – The product of more </a:t>
            </a:r>
            <a:br>
              <a:rPr lang="en-US" sz="1800" dirty="0">
                <a:solidFill>
                  <a:schemeClr val="accent6"/>
                </a:solidFill>
                <a:latin typeface="Fira Sans Medium" panose="020B0503050000020004" pitchFamily="34" charset="0"/>
              </a:rPr>
            </a:br>
            <a:r>
              <a:rPr lang="en-US" sz="1800" dirty="0">
                <a:solidFill>
                  <a:schemeClr val="accent6"/>
                </a:solidFill>
                <a:latin typeface="Fira Sans Medium" panose="020B0503050000020004" pitchFamily="34" charset="0"/>
              </a:rPr>
              <a:t>than 20 years of research </a:t>
            </a:r>
          </a:p>
          <a:p>
            <a:pPr marL="0" indent="0">
              <a:lnSpc>
                <a:spcPct val="100000"/>
              </a:lnSpc>
              <a:spcBef>
                <a:spcPts val="0"/>
              </a:spcBef>
              <a:spcAft>
                <a:spcPts val="1000"/>
              </a:spcAft>
              <a:buNone/>
            </a:pPr>
            <a:r>
              <a:rPr lang="en-US" sz="1600" dirty="0"/>
              <a:t>Beiersdorf have invested more than 20 years of intensive research into CoQ10, how it works and the benefits for skin care. This has made it possible </a:t>
            </a:r>
            <a:br>
              <a:rPr lang="en-US" sz="1600" dirty="0"/>
            </a:br>
            <a:r>
              <a:rPr lang="en-US" sz="1600" dirty="0"/>
              <a:t>to create an anti-wrinkle face </a:t>
            </a:r>
            <a:br>
              <a:rPr lang="en-US" sz="1600" dirty="0"/>
            </a:br>
            <a:r>
              <a:rPr lang="en-US" sz="1600" dirty="0"/>
              <a:t>care range that combats the </a:t>
            </a:r>
            <a:br>
              <a:rPr lang="en-US" sz="1600" dirty="0"/>
            </a:br>
            <a:r>
              <a:rPr lang="en-US" sz="1600" dirty="0"/>
              <a:t>ageing process naturally.</a:t>
            </a:r>
            <a:r>
              <a:rPr lang="en-US" sz="1600" baseline="30000" dirty="0"/>
              <a:t>*</a:t>
            </a:r>
          </a:p>
        </p:txBody>
      </p:sp>
      <p:sp>
        <p:nvSpPr>
          <p:cNvPr id="18" name="TextBox 17">
            <a:extLst>
              <a:ext uri="{FF2B5EF4-FFF2-40B4-BE49-F238E27FC236}">
                <a16:creationId xmlns:a16="http://schemas.microsoft.com/office/drawing/2014/main" id="{7A1ED4C1-E6DF-BD4A-AA71-A464AFB93A07}"/>
              </a:ext>
            </a:extLst>
          </p:cNvPr>
          <p:cNvSpPr txBox="1"/>
          <p:nvPr/>
        </p:nvSpPr>
        <p:spPr>
          <a:xfrm>
            <a:off x="467998" y="6112414"/>
            <a:ext cx="4228693" cy="123111"/>
          </a:xfrm>
          <a:prstGeom prst="rect">
            <a:avLst/>
          </a:prstGeom>
          <a:noFill/>
        </p:spPr>
        <p:txBody>
          <a:bodyPr wrap="square" lIns="0" tIns="0" rIns="0" bIns="0" rtlCol="0">
            <a:spAutoFit/>
          </a:bodyPr>
          <a:lstStyle/>
          <a:p>
            <a:pPr>
              <a:spcAft>
                <a:spcPts val="500"/>
              </a:spcAft>
            </a:pPr>
            <a:r>
              <a:rPr lang="en-GB" sz="800" dirty="0">
                <a:latin typeface="Fira Sans" panose="020B0503050000020004" pitchFamily="34" charset="0"/>
              </a:rPr>
              <a:t>* Source: </a:t>
            </a:r>
            <a:r>
              <a:rPr lang="en-GB" sz="800" u="sng" dirty="0">
                <a:latin typeface="Fira Sans" panose="020B0503050000020004" pitchFamily="34" charset="0"/>
              </a:rPr>
              <a:t>https://www.nivea.co.uk/advice/skin/what-is-q10-233</a:t>
            </a:r>
            <a:endParaRPr lang="en-US" sz="800" dirty="0">
              <a:latin typeface="Fira Sans" panose="020B0503050000020004" pitchFamily="34" charset="0"/>
              <a:ea typeface="Fira Sans" panose="020B0503050000020004" pitchFamily="34" charset="0"/>
            </a:endParaRPr>
          </a:p>
        </p:txBody>
      </p:sp>
    </p:spTree>
    <p:extLst>
      <p:ext uri="{BB962C8B-B14F-4D97-AF65-F5344CB8AC3E}">
        <p14:creationId xmlns:p14="http://schemas.microsoft.com/office/powerpoint/2010/main" val="3031777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a:extLst>
              <a:ext uri="{FF2B5EF4-FFF2-40B4-BE49-F238E27FC236}">
                <a16:creationId xmlns:a16="http://schemas.microsoft.com/office/drawing/2014/main" id="{86B994F5-DFAF-344C-B3A9-31F9E237D854}"/>
              </a:ext>
            </a:extLst>
          </p:cNvPr>
          <p:cNvPicPr>
            <a:picLocks noGrp="1" noChangeAspect="1"/>
          </p:cNvPicPr>
          <p:nvPr>
            <p:ph type="pic" sz="quarter" idx="17"/>
          </p:nvPr>
        </p:nvPicPr>
        <p:blipFill rotWithShape="1">
          <a:blip r:embed="rId2" cstate="screen">
            <a:extLst>
              <a:ext uri="{28A0092B-C50C-407E-A947-70E740481C1C}">
                <a14:useLocalDpi xmlns:a14="http://schemas.microsoft.com/office/drawing/2010/main"/>
              </a:ext>
            </a:extLst>
          </a:blip>
          <a:srcRect/>
          <a:stretch/>
        </p:blipFill>
        <p:spPr>
          <a:xfrm>
            <a:off x="6097411" y="0"/>
            <a:ext cx="6094589" cy="6858000"/>
          </a:xfrm>
        </p:spPr>
      </p:pic>
      <p:pic>
        <p:nvPicPr>
          <p:cNvPr id="11" name="Picture 10">
            <a:extLst>
              <a:ext uri="{FF2B5EF4-FFF2-40B4-BE49-F238E27FC236}">
                <a16:creationId xmlns:a16="http://schemas.microsoft.com/office/drawing/2014/main" id="{E57574A0-71DD-4148-B909-CEB73BDF370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68000" y="3207214"/>
            <a:ext cx="576559" cy="2644770"/>
          </a:xfrm>
          <a:prstGeom prst="rect">
            <a:avLst/>
          </a:prstGeom>
        </p:spPr>
      </p:pic>
      <p:sp>
        <p:nvSpPr>
          <p:cNvPr id="4" name="Title 3">
            <a:extLst>
              <a:ext uri="{FF2B5EF4-FFF2-40B4-BE49-F238E27FC236}">
                <a16:creationId xmlns:a16="http://schemas.microsoft.com/office/drawing/2014/main" id="{0454C2EF-A7C6-E04A-9B3A-8CFF4CDFC372}"/>
              </a:ext>
            </a:extLst>
          </p:cNvPr>
          <p:cNvSpPr>
            <a:spLocks noGrp="1"/>
          </p:cNvSpPr>
          <p:nvPr>
            <p:ph type="title"/>
          </p:nvPr>
        </p:nvSpPr>
        <p:spPr/>
        <p:txBody>
          <a:bodyPr/>
          <a:lstStyle/>
          <a:p>
            <a:r>
              <a:rPr lang="en-US" dirty="0"/>
              <a:t>Notable Brands</a:t>
            </a:r>
          </a:p>
        </p:txBody>
      </p:sp>
      <p:sp>
        <p:nvSpPr>
          <p:cNvPr id="3" name="Subtitle 2">
            <a:extLst>
              <a:ext uri="{FF2B5EF4-FFF2-40B4-BE49-F238E27FC236}">
                <a16:creationId xmlns:a16="http://schemas.microsoft.com/office/drawing/2014/main" id="{767562B7-917B-CB42-AC99-28C2A0EE695B}"/>
              </a:ext>
            </a:extLst>
          </p:cNvPr>
          <p:cNvSpPr>
            <a:spLocks noGrp="1"/>
          </p:cNvSpPr>
          <p:nvPr>
            <p:ph type="body" sz="quarter" idx="13"/>
          </p:nvPr>
        </p:nvSpPr>
        <p:spPr/>
        <p:txBody>
          <a:bodyPr/>
          <a:lstStyle/>
          <a:p>
            <a:r>
              <a:rPr lang="en-US" dirty="0"/>
              <a:t>Product claims highlight Q10  </a:t>
            </a:r>
          </a:p>
        </p:txBody>
      </p:sp>
      <p:sp>
        <p:nvSpPr>
          <p:cNvPr id="5" name="Slide Number Placeholder 4">
            <a:extLst>
              <a:ext uri="{FF2B5EF4-FFF2-40B4-BE49-F238E27FC236}">
                <a16:creationId xmlns:a16="http://schemas.microsoft.com/office/drawing/2014/main" id="{EF1FDD84-60DB-8249-8891-55C88E2F1EFC}"/>
              </a:ext>
            </a:extLst>
          </p:cNvPr>
          <p:cNvSpPr>
            <a:spLocks noGrp="1"/>
          </p:cNvSpPr>
          <p:nvPr>
            <p:ph type="sldNum" sz="quarter" idx="10"/>
          </p:nvPr>
        </p:nvSpPr>
        <p:spPr/>
        <p:txBody>
          <a:bodyPr/>
          <a:lstStyle/>
          <a:p>
            <a:fld id="{EC50C849-B97A-2B45-B78A-6D9C352F693C}" type="slidenum">
              <a:rPr lang="en-US" smtClean="0"/>
              <a:pPr/>
              <a:t>8</a:t>
            </a:fld>
            <a:endParaRPr lang="en-US"/>
          </a:p>
        </p:txBody>
      </p:sp>
      <p:sp>
        <p:nvSpPr>
          <p:cNvPr id="6" name="TextBox 5">
            <a:extLst>
              <a:ext uri="{FF2B5EF4-FFF2-40B4-BE49-F238E27FC236}">
                <a16:creationId xmlns:a16="http://schemas.microsoft.com/office/drawing/2014/main" id="{CA478026-46E4-6742-A33D-F47A014E875B}"/>
              </a:ext>
            </a:extLst>
          </p:cNvPr>
          <p:cNvSpPr txBox="1"/>
          <p:nvPr/>
        </p:nvSpPr>
        <p:spPr>
          <a:xfrm>
            <a:off x="2441413" y="1548000"/>
            <a:ext cx="4510550" cy="1467068"/>
          </a:xfrm>
          <a:prstGeom prst="rect">
            <a:avLst/>
          </a:prstGeom>
          <a:noFill/>
        </p:spPr>
        <p:txBody>
          <a:bodyPr wrap="square" lIns="0" tIns="0" rIns="0" bIns="0" rtlCol="0">
            <a:spAutoFit/>
          </a:bodyPr>
          <a:lstStyle/>
          <a:p>
            <a:pPr>
              <a:spcAft>
                <a:spcPts val="500"/>
              </a:spcAft>
            </a:pPr>
            <a:r>
              <a:rPr lang="en-US" sz="1500" b="1" dirty="0">
                <a:solidFill>
                  <a:schemeClr val="accent6"/>
                </a:solidFill>
                <a:latin typeface="Fira Sans" panose="020B0503050000020004" pitchFamily="34" charset="0"/>
                <a:ea typeface="Fira Sans" panose="020B0503050000020004" pitchFamily="34" charset="0"/>
              </a:rPr>
              <a:t>Nivea Q10 Energy</a:t>
            </a:r>
          </a:p>
          <a:p>
            <a:pPr>
              <a:spcAft>
                <a:spcPts val="500"/>
              </a:spcAft>
            </a:pPr>
            <a:r>
              <a:rPr lang="en-US" sz="1200" b="1" dirty="0">
                <a:latin typeface="Fira Sans" panose="020B0503050000020004" pitchFamily="34" charset="0"/>
                <a:ea typeface="Fira Sans" panose="020B0503050000020004" pitchFamily="34" charset="0"/>
              </a:rPr>
              <a:t>Anti-Wrinkle Night Cream</a:t>
            </a:r>
          </a:p>
          <a:p>
            <a:pPr>
              <a:spcAft>
                <a:spcPts val="500"/>
              </a:spcAft>
            </a:pPr>
            <a:r>
              <a:rPr lang="en-US" sz="1200" dirty="0">
                <a:latin typeface="Fira Sans" panose="020B0503050000020004" pitchFamily="34" charset="0"/>
                <a:ea typeface="Fira Sans" panose="020B0503050000020004" pitchFamily="34" charset="0"/>
              </a:rPr>
              <a:t>A night cream that targets tired looking skin and the main signs of premature skin aging, visible fine lines and the look of dullness and lifelessness. Features a unique combination of three antioxidants, including </a:t>
            </a:r>
            <a:r>
              <a:rPr lang="en-US" sz="1200" b="1" dirty="0">
                <a:latin typeface="Fira Sans" panose="020B0503050000020004" pitchFamily="34" charset="0"/>
                <a:ea typeface="Fira Sans" panose="020B0503050000020004" pitchFamily="34" charset="0"/>
              </a:rPr>
              <a:t>co-enzyme Q10</a:t>
            </a:r>
            <a:r>
              <a:rPr lang="en-US" sz="1200" dirty="0">
                <a:latin typeface="Fira Sans" panose="020B0503050000020004" pitchFamily="34" charset="0"/>
                <a:ea typeface="Fira Sans" panose="020B0503050000020004" pitchFamily="34" charset="0"/>
              </a:rPr>
              <a:t>, 100% identical to the one made by skin; vitamin C and vitamin E.</a:t>
            </a:r>
          </a:p>
        </p:txBody>
      </p:sp>
      <p:sp>
        <p:nvSpPr>
          <p:cNvPr id="7" name="TextBox 6">
            <a:extLst>
              <a:ext uri="{FF2B5EF4-FFF2-40B4-BE49-F238E27FC236}">
                <a16:creationId xmlns:a16="http://schemas.microsoft.com/office/drawing/2014/main" id="{4FC03F02-B6D9-104C-AFA6-23DD8684907C}"/>
              </a:ext>
            </a:extLst>
          </p:cNvPr>
          <p:cNvSpPr txBox="1"/>
          <p:nvPr/>
        </p:nvSpPr>
        <p:spPr>
          <a:xfrm>
            <a:off x="5578866" y="3918715"/>
            <a:ext cx="2259792" cy="1836400"/>
          </a:xfrm>
          <a:prstGeom prst="rect">
            <a:avLst/>
          </a:prstGeom>
          <a:noFill/>
        </p:spPr>
        <p:txBody>
          <a:bodyPr wrap="square" lIns="0" tIns="0" rIns="0" bIns="0" rtlCol="0">
            <a:spAutoFit/>
          </a:bodyPr>
          <a:lstStyle/>
          <a:p>
            <a:pPr>
              <a:spcAft>
                <a:spcPts val="500"/>
              </a:spcAft>
            </a:pPr>
            <a:r>
              <a:rPr lang="en-US" sz="1500" b="1" dirty="0">
                <a:solidFill>
                  <a:schemeClr val="accent6"/>
                </a:solidFill>
                <a:latin typeface="Fira Sans" panose="020B0503050000020004" pitchFamily="34" charset="0"/>
                <a:ea typeface="Fira Sans" panose="020B0503050000020004" pitchFamily="34" charset="0"/>
              </a:rPr>
              <a:t>Sunday Riley</a:t>
            </a:r>
          </a:p>
          <a:p>
            <a:pPr>
              <a:spcAft>
                <a:spcPts val="500"/>
              </a:spcAft>
            </a:pPr>
            <a:r>
              <a:rPr lang="en-US" sz="1200" b="1" dirty="0">
                <a:latin typeface="Fira Sans" panose="020B0503050000020004" pitchFamily="34" charset="0"/>
                <a:ea typeface="Fira Sans" panose="020B0503050000020004" pitchFamily="34" charset="0"/>
              </a:rPr>
              <a:t>A+ High-Dose Retinoid Serum</a:t>
            </a:r>
          </a:p>
          <a:p>
            <a:pPr>
              <a:spcAft>
                <a:spcPts val="500"/>
              </a:spcAft>
            </a:pPr>
            <a:r>
              <a:rPr lang="en-US" sz="1200" dirty="0">
                <a:latin typeface="Fira Sans" panose="020B0503050000020004" pitchFamily="34" charset="0"/>
                <a:ea typeface="Fira Sans" panose="020B0503050000020004" pitchFamily="34" charset="0"/>
              </a:rPr>
              <a:t>An advanced retinoid serum powered by a blend of retinoid ester and retinol to improve the look of lines, wrinkles, and dark spots, while hydrating honey and </a:t>
            </a:r>
            <a:r>
              <a:rPr lang="en-US" sz="1200" b="1" dirty="0">
                <a:latin typeface="Fira Sans" panose="020B0503050000020004" pitchFamily="34" charset="0"/>
                <a:ea typeface="Fira Sans" panose="020B0503050000020004" pitchFamily="34" charset="0"/>
              </a:rPr>
              <a:t>antioxidant CoQ10 offer anti-aging support</a:t>
            </a:r>
            <a:r>
              <a:rPr lang="en-US" sz="1200" dirty="0">
                <a:latin typeface="Fira Sans" panose="020B0503050000020004" pitchFamily="34" charset="0"/>
                <a:ea typeface="Fira Sans" panose="020B0503050000020004" pitchFamily="34" charset="0"/>
              </a:rPr>
              <a:t>.</a:t>
            </a:r>
          </a:p>
        </p:txBody>
      </p:sp>
      <p:sp>
        <p:nvSpPr>
          <p:cNvPr id="8" name="TextBox 7">
            <a:extLst>
              <a:ext uri="{FF2B5EF4-FFF2-40B4-BE49-F238E27FC236}">
                <a16:creationId xmlns:a16="http://schemas.microsoft.com/office/drawing/2014/main" id="{C30302E0-4DCA-5A40-97F0-4C284C7053DC}"/>
              </a:ext>
            </a:extLst>
          </p:cNvPr>
          <p:cNvSpPr txBox="1"/>
          <p:nvPr/>
        </p:nvSpPr>
        <p:spPr>
          <a:xfrm>
            <a:off x="1264635" y="3734049"/>
            <a:ext cx="2916233" cy="2021066"/>
          </a:xfrm>
          <a:prstGeom prst="rect">
            <a:avLst/>
          </a:prstGeom>
          <a:noFill/>
        </p:spPr>
        <p:txBody>
          <a:bodyPr wrap="square" lIns="0" tIns="0" rIns="0" bIns="0" rtlCol="0">
            <a:spAutoFit/>
          </a:bodyPr>
          <a:lstStyle/>
          <a:p>
            <a:pPr>
              <a:spcAft>
                <a:spcPts val="500"/>
              </a:spcAft>
            </a:pPr>
            <a:r>
              <a:rPr lang="en-US" sz="1500" b="1" dirty="0">
                <a:solidFill>
                  <a:schemeClr val="accent6"/>
                </a:solidFill>
                <a:latin typeface="Fira Sans" panose="020B0503050000020004" pitchFamily="34" charset="0"/>
                <a:ea typeface="Fira Sans" panose="020B0503050000020004" pitchFamily="34" charset="0"/>
              </a:rPr>
              <a:t>Tarte</a:t>
            </a:r>
          </a:p>
          <a:p>
            <a:pPr>
              <a:spcAft>
                <a:spcPts val="500"/>
              </a:spcAft>
            </a:pPr>
            <a:r>
              <a:rPr lang="en-US" sz="1200" b="1" dirty="0">
                <a:latin typeface="Fira Sans" panose="020B0503050000020004" pitchFamily="34" charset="0"/>
                <a:ea typeface="Fira Sans" panose="020B0503050000020004" pitchFamily="34" charset="0"/>
              </a:rPr>
              <a:t>Knockout 10% Acid Complex Serum</a:t>
            </a:r>
          </a:p>
          <a:p>
            <a:pPr>
              <a:spcAft>
                <a:spcPts val="500"/>
              </a:spcAft>
            </a:pPr>
            <a:r>
              <a:rPr lang="en-US" sz="1200" dirty="0">
                <a:latin typeface="Fira Sans" panose="020B0503050000020004" pitchFamily="34" charset="0"/>
                <a:ea typeface="Fira Sans" panose="020B0503050000020004" pitchFamily="34" charset="0"/>
              </a:rPr>
              <a:t>A five-in-one AHA serum with a 10 percent glycolic- and lactic-acid blend for more-youthful-looking skin. </a:t>
            </a:r>
            <a:r>
              <a:rPr lang="en-US" sz="1200" b="1" dirty="0">
                <a:latin typeface="Fira Sans" panose="020B0503050000020004" pitchFamily="34" charset="0"/>
                <a:ea typeface="Fira Sans" panose="020B0503050000020004" pitchFamily="34" charset="0"/>
              </a:rPr>
              <a:t>Infused with collagen-supporting coenzyme 10</a:t>
            </a:r>
            <a:r>
              <a:rPr lang="en-US" sz="1200" dirty="0">
                <a:latin typeface="Fira Sans" panose="020B0503050000020004" pitchFamily="34" charset="0"/>
                <a:ea typeface="Fira Sans" panose="020B0503050000020004" pitchFamily="34" charset="0"/>
              </a:rPr>
              <a:t>, moisturizing vegan </a:t>
            </a:r>
            <a:r>
              <a:rPr lang="en-US" sz="1200" dirty="0" err="1">
                <a:latin typeface="Fira Sans" panose="020B0503050000020004" pitchFamily="34" charset="0"/>
                <a:ea typeface="Fira Sans" panose="020B0503050000020004" pitchFamily="34" charset="0"/>
              </a:rPr>
              <a:t>squalane</a:t>
            </a:r>
            <a:r>
              <a:rPr lang="en-US" sz="1200" dirty="0">
                <a:latin typeface="Fira Sans" panose="020B0503050000020004" pitchFamily="34" charset="0"/>
                <a:ea typeface="Fira Sans" panose="020B0503050000020004" pitchFamily="34" charset="0"/>
              </a:rPr>
              <a:t>, and soothing aloe, this serum visibly re-texturizes, brightens, hydrates, and firms skin while minimizing the look of pores</a:t>
            </a:r>
            <a:r>
              <a:rPr lang="en-US" sz="1200" b="1" dirty="0">
                <a:latin typeface="Fira Sans" panose="020B0503050000020004" pitchFamily="34" charset="0"/>
                <a:ea typeface="Fira Sans" panose="020B0503050000020004" pitchFamily="34" charset="0"/>
              </a:rPr>
              <a:t>. </a:t>
            </a:r>
          </a:p>
        </p:txBody>
      </p:sp>
      <p:pic>
        <p:nvPicPr>
          <p:cNvPr id="10" name="Picture 9">
            <a:extLst>
              <a:ext uri="{FF2B5EF4-FFF2-40B4-BE49-F238E27FC236}">
                <a16:creationId xmlns:a16="http://schemas.microsoft.com/office/drawing/2014/main" id="{53C54143-2D87-5441-A465-A16E7AB9BAB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68000" y="1628264"/>
            <a:ext cx="1735373" cy="1167433"/>
          </a:xfrm>
          <a:prstGeom prst="rect">
            <a:avLst/>
          </a:prstGeom>
        </p:spPr>
      </p:pic>
      <p:pic>
        <p:nvPicPr>
          <p:cNvPr id="12" name="Picture 11">
            <a:extLst>
              <a:ext uri="{FF2B5EF4-FFF2-40B4-BE49-F238E27FC236}">
                <a16:creationId xmlns:a16="http://schemas.microsoft.com/office/drawing/2014/main" id="{F4AE3D23-8457-464B-A967-2624E1C5904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777199" y="3354936"/>
            <a:ext cx="608244" cy="2461136"/>
          </a:xfrm>
          <a:prstGeom prst="rect">
            <a:avLst/>
          </a:prstGeom>
        </p:spPr>
      </p:pic>
      <p:sp>
        <p:nvSpPr>
          <p:cNvPr id="13" name="TextBox 12">
            <a:extLst>
              <a:ext uri="{FF2B5EF4-FFF2-40B4-BE49-F238E27FC236}">
                <a16:creationId xmlns:a16="http://schemas.microsoft.com/office/drawing/2014/main" id="{9A0C6A15-8F7F-CE4A-A355-86F1F0EBD7C0}"/>
              </a:ext>
            </a:extLst>
          </p:cNvPr>
          <p:cNvSpPr txBox="1"/>
          <p:nvPr/>
        </p:nvSpPr>
        <p:spPr>
          <a:xfrm>
            <a:off x="467998" y="6112414"/>
            <a:ext cx="4228693" cy="123111"/>
          </a:xfrm>
          <a:prstGeom prst="rect">
            <a:avLst/>
          </a:prstGeom>
          <a:noFill/>
        </p:spPr>
        <p:txBody>
          <a:bodyPr wrap="square" lIns="0" tIns="0" rIns="0" bIns="0" rtlCol="0">
            <a:spAutoFit/>
          </a:bodyPr>
          <a:lstStyle/>
          <a:p>
            <a:pPr>
              <a:spcAft>
                <a:spcPts val="500"/>
              </a:spcAft>
            </a:pPr>
            <a:r>
              <a:rPr lang="en-GB" sz="800" dirty="0">
                <a:latin typeface="Fira Sans" panose="020B0503050000020004" pitchFamily="34" charset="0"/>
              </a:rPr>
              <a:t>Source: from brand websites</a:t>
            </a:r>
            <a:endParaRPr lang="en-US" sz="800" dirty="0">
              <a:latin typeface="Fira Sans" panose="020B0503050000020004" pitchFamily="34" charset="0"/>
              <a:ea typeface="Fira Sans" panose="020B0503050000020004" pitchFamily="34" charset="0"/>
            </a:endParaRPr>
          </a:p>
        </p:txBody>
      </p:sp>
    </p:spTree>
    <p:extLst>
      <p:ext uri="{BB962C8B-B14F-4D97-AF65-F5344CB8AC3E}">
        <p14:creationId xmlns:p14="http://schemas.microsoft.com/office/powerpoint/2010/main" val="1303240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0365FADF-1FB9-5C40-A0D2-8867A2DB686F}"/>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18" name="Subtitle 17">
            <a:extLst>
              <a:ext uri="{FF2B5EF4-FFF2-40B4-BE49-F238E27FC236}">
                <a16:creationId xmlns:a16="http://schemas.microsoft.com/office/drawing/2014/main" id="{3AACA89E-33EF-D447-9107-593C458B4280}"/>
              </a:ext>
            </a:extLst>
          </p:cNvPr>
          <p:cNvSpPr>
            <a:spLocks noGrp="1"/>
          </p:cNvSpPr>
          <p:nvPr>
            <p:ph type="subTitle" idx="1"/>
          </p:nvPr>
        </p:nvSpPr>
        <p:spPr>
          <a:xfrm>
            <a:off x="467999" y="936000"/>
            <a:ext cx="9506425" cy="684000"/>
          </a:xfrm>
        </p:spPr>
        <p:txBody>
          <a:bodyPr/>
          <a:lstStyle/>
          <a:p>
            <a:r>
              <a:rPr lang="en-GB" dirty="0">
                <a:solidFill>
                  <a:schemeClr val="accent6"/>
                </a:solidFill>
              </a:rPr>
              <a:t>A perfect blend of Q10, Vitamin E-acetate and </a:t>
            </a:r>
            <a:r>
              <a:rPr lang="en-GB" dirty="0" err="1">
                <a:solidFill>
                  <a:schemeClr val="accent6"/>
                </a:solidFill>
              </a:rPr>
              <a:t>Squalane</a:t>
            </a:r>
            <a:endParaRPr lang="en-GB" dirty="0">
              <a:solidFill>
                <a:schemeClr val="accent6"/>
              </a:solidFill>
            </a:endParaRPr>
          </a:p>
        </p:txBody>
      </p:sp>
      <p:sp>
        <p:nvSpPr>
          <p:cNvPr id="17" name="Title 16">
            <a:extLst>
              <a:ext uri="{FF2B5EF4-FFF2-40B4-BE49-F238E27FC236}">
                <a16:creationId xmlns:a16="http://schemas.microsoft.com/office/drawing/2014/main" id="{2D954A72-3351-2D46-AE67-8829D07E0CF3}"/>
              </a:ext>
            </a:extLst>
          </p:cNvPr>
          <p:cNvSpPr>
            <a:spLocks noGrp="1"/>
          </p:cNvSpPr>
          <p:nvPr>
            <p:ph type="ctrTitle"/>
          </p:nvPr>
        </p:nvSpPr>
        <p:spPr>
          <a:xfrm>
            <a:off x="467999" y="468000"/>
            <a:ext cx="11324607" cy="443198"/>
          </a:xfrm>
        </p:spPr>
        <p:txBody>
          <a:bodyPr/>
          <a:lstStyle/>
          <a:p>
            <a:r>
              <a:rPr lang="en-US" dirty="0">
                <a:solidFill>
                  <a:schemeClr val="accent5"/>
                </a:solidFill>
              </a:rPr>
              <a:t>LIPOGARD </a:t>
            </a:r>
          </a:p>
        </p:txBody>
      </p:sp>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7C807E"/>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endParaRPr>
          </a:p>
        </p:txBody>
      </p:sp>
      <p:pic>
        <p:nvPicPr>
          <p:cNvPr id="12" name="Picture 11">
            <a:extLst>
              <a:ext uri="{FF2B5EF4-FFF2-40B4-BE49-F238E27FC236}">
                <a16:creationId xmlns:a16="http://schemas.microsoft.com/office/drawing/2014/main" id="{AA1A9723-B65C-4EF8-9D1C-FA34B05E439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211"/>
            <a:ext cx="3499327" cy="917553"/>
          </a:xfrm>
          <a:prstGeom prst="rect">
            <a:avLst/>
          </a:prstGeom>
        </p:spPr>
      </p:pic>
      <p:sp>
        <p:nvSpPr>
          <p:cNvPr id="10" name="Text Placeholder 2">
            <a:extLst>
              <a:ext uri="{FF2B5EF4-FFF2-40B4-BE49-F238E27FC236}">
                <a16:creationId xmlns:a16="http://schemas.microsoft.com/office/drawing/2014/main" id="{ECDEB4FC-9BB2-4A58-A951-7690563EE549}"/>
              </a:ext>
            </a:extLst>
          </p:cNvPr>
          <p:cNvSpPr txBox="1">
            <a:spLocks/>
          </p:cNvSpPr>
          <p:nvPr/>
        </p:nvSpPr>
        <p:spPr>
          <a:xfrm>
            <a:off x="467999" y="1379198"/>
            <a:ext cx="5545241" cy="4970079"/>
          </a:xfrm>
          <a:prstGeom prst="rect">
            <a:avLst/>
          </a:prstGeom>
        </p:spPr>
        <p:txBody>
          <a:bodyPr wrap="square" lIns="0" tIns="0" rIns="0" bIns="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500"/>
              </a:spcAft>
              <a:buClr>
                <a:schemeClr val="tx1"/>
              </a:buClr>
              <a:buSzTx/>
              <a:buFont typeface="Arial" panose="020B0604020202020204" pitchFamily="34" charset="0"/>
              <a:buNone/>
              <a:tabLst/>
              <a:defRPr/>
            </a:pPr>
            <a:r>
              <a:rPr kumimoji="0" lang="en-GB" sz="180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ORIGIN</a:t>
            </a:r>
          </a:p>
          <a:p>
            <a:pPr marL="216000" indent="-216000">
              <a:lnSpc>
                <a:spcPct val="100000"/>
              </a:lnSpc>
              <a:spcBef>
                <a:spcPts val="0"/>
              </a:spcBef>
              <a:spcAft>
                <a:spcPts val="500"/>
              </a:spcAft>
              <a:buClr>
                <a:schemeClr val="tx1"/>
              </a:buClr>
              <a:defRPr/>
            </a:pPr>
            <a:r>
              <a:rPr lang="en-US" sz="1600" dirty="0">
                <a:solidFill>
                  <a:srgbClr val="FFFFFF"/>
                </a:solidFill>
                <a:latin typeface="Fira Sans" panose="020B0503050000020004" pitchFamily="34" charset="0"/>
              </a:rPr>
              <a:t>Q10/Ubiquinone: extracted from yeast through a fermentation method. </a:t>
            </a:r>
          </a:p>
          <a:p>
            <a:pPr marL="216000" indent="-216000">
              <a:lnSpc>
                <a:spcPct val="100000"/>
              </a:lnSpc>
              <a:spcBef>
                <a:spcPts val="300"/>
              </a:spcBef>
              <a:spcAft>
                <a:spcPts val="500"/>
              </a:spcAft>
              <a:buClr>
                <a:schemeClr val="tx1"/>
              </a:buClr>
              <a:defRPr/>
            </a:pPr>
            <a:r>
              <a:rPr lang="en-US" sz="1600" dirty="0">
                <a:solidFill>
                  <a:srgbClr val="FFFFFF"/>
                </a:solidFill>
                <a:latin typeface="Fira Sans" panose="020B0503050000020004" pitchFamily="34" charset="0"/>
              </a:rPr>
              <a:t>Vitamin E-acetate: synthetic origin</a:t>
            </a:r>
          </a:p>
          <a:p>
            <a:pPr marL="493713" lvl="1" indent="-265113">
              <a:spcBef>
                <a:spcPts val="0"/>
              </a:spcBef>
              <a:spcAft>
                <a:spcPts val="500"/>
              </a:spcAft>
              <a:buClr>
                <a:schemeClr val="tx1"/>
              </a:buClr>
              <a:buNone/>
            </a:pPr>
            <a:r>
              <a:rPr lang="en-GB" altLang="en-US" sz="1600" dirty="0">
                <a:latin typeface="Fira Sans" panose="020B0503050000020004" pitchFamily="34" charset="0"/>
                <a:ea typeface="Fira Sans" panose="020B0503050000020004" pitchFamily="34" charset="0"/>
              </a:rPr>
              <a:t>–</a:t>
            </a:r>
            <a:r>
              <a:rPr lang="en-GB" altLang="en-US" sz="1600" dirty="0">
                <a:solidFill>
                  <a:srgbClr val="FFFFFF"/>
                </a:solidFill>
                <a:latin typeface="Fira Sans" panose="020B0503050000020004" pitchFamily="34" charset="0"/>
                <a:ea typeface="Fira Sans" panose="020B0503050000020004" pitchFamily="34" charset="0"/>
              </a:rPr>
              <a:t>	Acts as </a:t>
            </a:r>
            <a:r>
              <a:rPr lang="en-US" altLang="en-US" sz="1600" dirty="0">
                <a:solidFill>
                  <a:srgbClr val="FFFFFF"/>
                </a:solidFill>
                <a:latin typeface="Fira Sans" panose="020B0503050000020004" pitchFamily="34" charset="0"/>
                <a:ea typeface="Fira Sans" panose="020B0503050000020004" pitchFamily="34" charset="0"/>
              </a:rPr>
              <a:t>a powerful antioxidant that may be effective to help nourish and protect your skin</a:t>
            </a:r>
            <a:endParaRPr lang="en-GB" altLang="en-US" sz="1600" dirty="0">
              <a:solidFill>
                <a:srgbClr val="FFFFFF"/>
              </a:solidFill>
              <a:latin typeface="Fira Sans" panose="020B0503050000020004" pitchFamily="34" charset="0"/>
              <a:ea typeface="Fira Sans" panose="020B0503050000020004" pitchFamily="34" charset="0"/>
            </a:endParaRPr>
          </a:p>
          <a:p>
            <a:pPr marL="216000" indent="-216000">
              <a:lnSpc>
                <a:spcPct val="100000"/>
              </a:lnSpc>
              <a:spcBef>
                <a:spcPts val="300"/>
              </a:spcBef>
              <a:spcAft>
                <a:spcPts val="500"/>
              </a:spcAft>
              <a:buClr>
                <a:schemeClr val="tx1"/>
              </a:buClr>
              <a:defRPr/>
            </a:pPr>
            <a:r>
              <a:rPr lang="en-US" sz="1600" dirty="0" err="1">
                <a:solidFill>
                  <a:srgbClr val="FFFFFF"/>
                </a:solidFill>
                <a:latin typeface="Fira Sans" panose="020B0503050000020004" pitchFamily="34" charset="0"/>
              </a:rPr>
              <a:t>Squalane</a:t>
            </a:r>
            <a:r>
              <a:rPr lang="en-US" sz="1600" dirty="0">
                <a:solidFill>
                  <a:srgbClr val="FFFFFF"/>
                </a:solidFill>
                <a:latin typeface="Fira Sans" panose="020B0503050000020004" pitchFamily="34" charset="0"/>
              </a:rPr>
              <a:t>: derived from olives </a:t>
            </a:r>
          </a:p>
          <a:p>
            <a:pPr marL="449263" lvl="1" indent="-220663">
              <a:lnSpc>
                <a:spcPct val="100000"/>
              </a:lnSpc>
              <a:spcBef>
                <a:spcPts val="0"/>
              </a:spcBef>
              <a:spcAft>
                <a:spcPts val="500"/>
              </a:spcAft>
              <a:buClr>
                <a:schemeClr val="tx1"/>
              </a:buClr>
              <a:buNone/>
              <a:defRPr/>
            </a:pPr>
            <a:r>
              <a:rPr lang="en-GB" altLang="en-US" sz="1600" dirty="0">
                <a:latin typeface="Fira Sans" panose="020B0503050000020004" pitchFamily="34" charset="0"/>
                <a:ea typeface="Fira Sans" panose="020B0503050000020004" pitchFamily="34" charset="0"/>
              </a:rPr>
              <a:t>– 	</a:t>
            </a:r>
            <a:r>
              <a:rPr lang="en-US" sz="1600" dirty="0">
                <a:solidFill>
                  <a:srgbClr val="FFFFFF"/>
                </a:solidFill>
                <a:latin typeface="Fira Sans" panose="020B0503050000020004" pitchFamily="34" charset="0"/>
                <a:ea typeface="Fira Sans" panose="020B0503050000020004" pitchFamily="34" charset="0"/>
              </a:rPr>
              <a:t>It is a saturated and stable hydrocarbon that is found naturally in the skin</a:t>
            </a:r>
          </a:p>
          <a:p>
            <a:pPr marL="449263" lvl="1" indent="-220663">
              <a:lnSpc>
                <a:spcPct val="100000"/>
              </a:lnSpc>
              <a:spcBef>
                <a:spcPts val="0"/>
              </a:spcBef>
              <a:spcAft>
                <a:spcPts val="500"/>
              </a:spcAft>
              <a:buClr>
                <a:schemeClr val="tx1"/>
              </a:buClr>
              <a:buNone/>
              <a:defRPr/>
            </a:pPr>
            <a:r>
              <a:rPr lang="en-GB" altLang="en-US" sz="1600" dirty="0">
                <a:latin typeface="Fira Sans" panose="020B0503050000020004" pitchFamily="34" charset="0"/>
                <a:ea typeface="Fira Sans" panose="020B0503050000020004" pitchFamily="34" charset="0"/>
              </a:rPr>
              <a:t>– 	</a:t>
            </a:r>
            <a:r>
              <a:rPr lang="en-US" sz="1600" dirty="0">
                <a:solidFill>
                  <a:srgbClr val="FFFFFF"/>
                </a:solidFill>
                <a:latin typeface="Fira Sans" panose="020B0503050000020004" pitchFamily="34" charset="0"/>
                <a:ea typeface="Fira Sans" panose="020B0503050000020004" pitchFamily="34" charset="0"/>
              </a:rPr>
              <a:t>It has very high emollience, is a skin hydrator and can prevent ongoing loss of hydration</a:t>
            </a:r>
            <a:endParaRPr kumimoji="0" lang="en-GB" sz="160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endParaRPr>
          </a:p>
          <a:p>
            <a:pPr marL="0" marR="0" lvl="0" indent="0" algn="l" defTabSz="914400" rtl="0" eaLnBrk="1" fontAlgn="auto" latinLnBrk="0" hangingPunct="1">
              <a:lnSpc>
                <a:spcPct val="100000"/>
              </a:lnSpc>
              <a:spcBef>
                <a:spcPts val="800"/>
              </a:spcBef>
              <a:spcAft>
                <a:spcPts val="500"/>
              </a:spcAft>
              <a:buClr>
                <a:schemeClr val="tx1"/>
              </a:buClr>
              <a:buSzTx/>
              <a:buFont typeface="Arial" panose="020B0604020202020204" pitchFamily="34" charset="0"/>
              <a:buNone/>
              <a:tabLst/>
              <a:defRPr/>
            </a:pPr>
            <a:r>
              <a:rPr kumimoji="0" lang="en-GB" sz="180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COMPOSITION</a:t>
            </a:r>
          </a:p>
          <a:p>
            <a:pPr marL="216000" marR="0" lvl="0" indent="-216000" algn="l" defTabSz="914400" rtl="0" eaLnBrk="1" fontAlgn="auto" latinLnBrk="0" hangingPunct="1">
              <a:lnSpc>
                <a:spcPct val="100000"/>
              </a:lnSpc>
              <a:spcBef>
                <a:spcPts val="0"/>
              </a:spcBef>
              <a:spcAft>
                <a:spcPts val="500"/>
              </a:spcAft>
              <a:buClr>
                <a:schemeClr val="tx1"/>
              </a:buClr>
              <a:buSzTx/>
              <a:buFont typeface="Arial" panose="020B0604020202020204" pitchFamily="34" charset="0"/>
              <a:buChar char="•"/>
              <a:tabLst/>
              <a:defRPr/>
            </a:pPr>
            <a:r>
              <a:rPr kumimoji="0" lang="en-GB" sz="160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INCI name: </a:t>
            </a:r>
            <a:r>
              <a:rPr lang="en-GB" sz="1600" dirty="0">
                <a:solidFill>
                  <a:srgbClr val="FFFFFF"/>
                </a:solidFill>
                <a:latin typeface="Fira Sans" panose="020B0503050000020004" pitchFamily="34" charset="0"/>
              </a:rPr>
              <a:t>Ubiquinone, </a:t>
            </a:r>
            <a:r>
              <a:rPr lang="en-GB" sz="1600" dirty="0" err="1">
                <a:solidFill>
                  <a:srgbClr val="FFFFFF"/>
                </a:solidFill>
                <a:latin typeface="Fira Sans" panose="020B0503050000020004" pitchFamily="34" charset="0"/>
              </a:rPr>
              <a:t>Tocopheryl</a:t>
            </a:r>
            <a:r>
              <a:rPr lang="en-GB" sz="1600" dirty="0">
                <a:solidFill>
                  <a:srgbClr val="FFFFFF"/>
                </a:solidFill>
                <a:latin typeface="Fira Sans" panose="020B0503050000020004" pitchFamily="34" charset="0"/>
              </a:rPr>
              <a:t> Acetate, </a:t>
            </a:r>
            <a:r>
              <a:rPr lang="en-GB" sz="1600" dirty="0" err="1">
                <a:solidFill>
                  <a:srgbClr val="FFFFFF"/>
                </a:solidFill>
                <a:latin typeface="Fira Sans" panose="020B0503050000020004" pitchFamily="34" charset="0"/>
              </a:rPr>
              <a:t>Squalane</a:t>
            </a:r>
            <a:endParaRPr lang="en-GB" sz="1600" dirty="0">
              <a:solidFill>
                <a:srgbClr val="FFFFFF"/>
              </a:solidFill>
              <a:latin typeface="Fira Sans" panose="020B0503050000020004" pitchFamily="34" charset="0"/>
            </a:endParaRPr>
          </a:p>
          <a:p>
            <a:pPr marL="216000" marR="0" lvl="0" indent="-216000" algn="l" defTabSz="914400" rtl="0" eaLnBrk="1" fontAlgn="auto" latinLnBrk="0" hangingPunct="1">
              <a:lnSpc>
                <a:spcPct val="100000"/>
              </a:lnSpc>
              <a:spcBef>
                <a:spcPts val="0"/>
              </a:spcBef>
              <a:spcAft>
                <a:spcPts val="500"/>
              </a:spcAft>
              <a:buClr>
                <a:schemeClr val="tx1"/>
              </a:buClr>
              <a:buSzTx/>
              <a:buFont typeface="Arial" panose="020B0604020202020204" pitchFamily="34" charset="0"/>
              <a:buChar char="•"/>
              <a:tabLst/>
              <a:defRPr/>
            </a:pPr>
            <a:r>
              <a:rPr lang="en-GB" sz="1600" dirty="0">
                <a:solidFill>
                  <a:srgbClr val="FFFFFF"/>
                </a:solidFill>
                <a:latin typeface="Fira Sans" panose="020B0503050000020004" pitchFamily="34" charset="0"/>
              </a:rPr>
              <a:t>No preservatives</a:t>
            </a:r>
            <a:endParaRPr kumimoji="0" lang="en-GB" sz="160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endParaRPr>
          </a:p>
          <a:p>
            <a:pPr marL="0" marR="0" lvl="0" indent="0" algn="l" defTabSz="914400" rtl="0" eaLnBrk="1" fontAlgn="auto" latinLnBrk="0" hangingPunct="1">
              <a:lnSpc>
                <a:spcPct val="100000"/>
              </a:lnSpc>
              <a:spcBef>
                <a:spcPts val="800"/>
              </a:spcBef>
              <a:spcAft>
                <a:spcPts val="500"/>
              </a:spcAft>
              <a:buClr>
                <a:schemeClr val="tx1"/>
              </a:buClr>
              <a:buSzTx/>
              <a:buFont typeface="Arial" panose="020B0604020202020204" pitchFamily="34" charset="0"/>
              <a:buNone/>
              <a:tabLst/>
              <a:defRPr/>
            </a:pPr>
            <a:r>
              <a:rPr kumimoji="0" lang="en-GB" sz="180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RECOMMENDED DOSAGE</a:t>
            </a:r>
          </a:p>
          <a:p>
            <a:pPr marL="0" marR="0" lvl="0" indent="0" algn="l" defTabSz="914400" rtl="0" eaLnBrk="1" fontAlgn="auto" latinLnBrk="0" hangingPunct="1">
              <a:lnSpc>
                <a:spcPct val="100000"/>
              </a:lnSpc>
              <a:spcBef>
                <a:spcPts val="0"/>
              </a:spcBef>
              <a:spcAft>
                <a:spcPts val="500"/>
              </a:spcAft>
              <a:buClr>
                <a:schemeClr val="tx1"/>
              </a:buClr>
              <a:buSzTx/>
              <a:buNone/>
              <a:tabLst/>
              <a:defRPr/>
            </a:pPr>
            <a:r>
              <a:rPr lang="en-GB" sz="1600" dirty="0">
                <a:solidFill>
                  <a:srgbClr val="FFFFFF"/>
                </a:solidFill>
                <a:latin typeface="Fira Sans" panose="020B0503050000020004" pitchFamily="34" charset="0"/>
              </a:rPr>
              <a:t>1-3</a:t>
            </a:r>
            <a:r>
              <a:rPr kumimoji="0" lang="en-GB" sz="160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a:t>
            </a:r>
          </a:p>
        </p:txBody>
      </p:sp>
      <p:pic>
        <p:nvPicPr>
          <p:cNvPr id="16" name="Picture 15" descr="A close up of a logo&#10;&#10;Description automatically generated">
            <a:extLst>
              <a:ext uri="{FF2B5EF4-FFF2-40B4-BE49-F238E27FC236}">
                <a16:creationId xmlns:a16="http://schemas.microsoft.com/office/drawing/2014/main" id="{F9F15C05-4DAD-1441-8899-361F63F3FF42}"/>
              </a:ext>
            </a:extLst>
          </p:cNvPr>
          <p:cNvPicPr>
            <a:picLocks noChangeAspect="1"/>
          </p:cNvPicPr>
          <p:nvPr/>
        </p:nvPicPr>
        <p:blipFill>
          <a:blip r:embed="rId4"/>
          <a:stretch>
            <a:fillRect/>
          </a:stretch>
        </p:blipFill>
        <p:spPr>
          <a:xfrm>
            <a:off x="798132" y="6235416"/>
            <a:ext cx="4535976" cy="308570"/>
          </a:xfrm>
          <a:prstGeom prst="rect">
            <a:avLst/>
          </a:prstGeom>
        </p:spPr>
      </p:pic>
      <p:pic>
        <p:nvPicPr>
          <p:cNvPr id="9" name="Picture 8" descr="Logo&#10;&#10;Description automatically generated">
            <a:extLst>
              <a:ext uri="{FF2B5EF4-FFF2-40B4-BE49-F238E27FC236}">
                <a16:creationId xmlns:a16="http://schemas.microsoft.com/office/drawing/2014/main" id="{18C4620E-3B0F-431C-B96A-1B51BD340A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43465" y="5443504"/>
            <a:ext cx="890947" cy="702066"/>
          </a:xfrm>
          <a:prstGeom prst="rect">
            <a:avLst/>
          </a:prstGeom>
        </p:spPr>
      </p:pic>
      <p:pic>
        <p:nvPicPr>
          <p:cNvPr id="14" name="Picture 13" descr="A picture containing drawing&#10;&#10;Description automatically generated">
            <a:extLst>
              <a:ext uri="{FF2B5EF4-FFF2-40B4-BE49-F238E27FC236}">
                <a16:creationId xmlns:a16="http://schemas.microsoft.com/office/drawing/2014/main" id="{5B704BA8-8DA6-40B3-8CBD-45E29D8045E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83261" y="5441405"/>
            <a:ext cx="850847" cy="625373"/>
          </a:xfrm>
          <a:prstGeom prst="rect">
            <a:avLst/>
          </a:prstGeom>
        </p:spPr>
      </p:pic>
      <p:pic>
        <p:nvPicPr>
          <p:cNvPr id="15" name="Picture 14" descr="A close up of a sign&#10;&#10;Description automatically generated">
            <a:extLst>
              <a:ext uri="{FF2B5EF4-FFF2-40B4-BE49-F238E27FC236}">
                <a16:creationId xmlns:a16="http://schemas.microsoft.com/office/drawing/2014/main" id="{8FA82540-1A17-4E11-AC12-74E7985AF92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82957" y="5485757"/>
            <a:ext cx="764535" cy="636406"/>
          </a:xfrm>
          <a:prstGeom prst="rect">
            <a:avLst/>
          </a:prstGeom>
          <a:ln>
            <a:noFill/>
          </a:ln>
          <a:effectLst/>
        </p:spPr>
      </p:pic>
    </p:spTree>
    <p:extLst>
      <p:ext uri="{BB962C8B-B14F-4D97-AF65-F5344CB8AC3E}">
        <p14:creationId xmlns:p14="http://schemas.microsoft.com/office/powerpoint/2010/main" val="1445501146"/>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0"/>
          </p:nvPr>
        </p:nvSpPr>
        <p:spPr/>
        <p:txBody>
          <a:bodyPr/>
          <a:lstStyle/>
          <a:p>
            <a:fld id="{EC50C849-B97A-2B45-B78A-6D9C352F693C}" type="slidenum">
              <a:rPr lang="en-US" smtClean="0"/>
              <a:pPr/>
              <a:t>10</a:t>
            </a:fld>
            <a:endParaRPr lang="en-US" dirty="0"/>
          </a:p>
        </p:txBody>
      </p:sp>
      <p:sp>
        <p:nvSpPr>
          <p:cNvPr id="2" name="Title 1">
            <a:extLst>
              <a:ext uri="{FF2B5EF4-FFF2-40B4-BE49-F238E27FC236}">
                <a16:creationId xmlns:a16="http://schemas.microsoft.com/office/drawing/2014/main" id="{6F0FA52D-59F4-2247-907C-2EA8DD9886CE}"/>
              </a:ext>
            </a:extLst>
          </p:cNvPr>
          <p:cNvSpPr>
            <a:spLocks noGrp="1"/>
          </p:cNvSpPr>
          <p:nvPr>
            <p:ph type="title"/>
          </p:nvPr>
        </p:nvSpPr>
        <p:spPr/>
        <p:txBody>
          <a:bodyPr/>
          <a:lstStyle/>
          <a:p>
            <a:r>
              <a:rPr lang="de-CH" dirty="0"/>
              <a:t>LIPOGARD</a:t>
            </a:r>
            <a:endParaRPr lang="en-GB" dirty="0"/>
          </a:p>
        </p:txBody>
      </p:sp>
      <p:sp>
        <p:nvSpPr>
          <p:cNvPr id="7" name="Text Placeholder 6">
            <a:extLst>
              <a:ext uri="{FF2B5EF4-FFF2-40B4-BE49-F238E27FC236}">
                <a16:creationId xmlns:a16="http://schemas.microsoft.com/office/drawing/2014/main" id="{C957B91F-5123-8F49-9199-CA69E03FCCE7}"/>
              </a:ext>
            </a:extLst>
          </p:cNvPr>
          <p:cNvSpPr>
            <a:spLocks noGrp="1"/>
          </p:cNvSpPr>
          <p:nvPr>
            <p:ph type="body" sz="quarter" idx="14"/>
          </p:nvPr>
        </p:nvSpPr>
        <p:spPr>
          <a:xfrm>
            <a:off x="468315" y="1548000"/>
            <a:ext cx="4689611" cy="4452501"/>
          </a:xfrm>
        </p:spPr>
        <p:txBody>
          <a:bodyPr>
            <a:spAutoFit/>
          </a:bodyPr>
          <a:lstStyle/>
          <a:p>
            <a:pPr>
              <a:lnSpc>
                <a:spcPct val="100000"/>
              </a:lnSpc>
              <a:spcBef>
                <a:spcPts val="0"/>
              </a:spcBef>
              <a:spcAft>
                <a:spcPts val="1000"/>
              </a:spcAft>
              <a:buClr>
                <a:schemeClr val="accent6"/>
              </a:buClr>
            </a:pPr>
            <a:r>
              <a:rPr lang="en-US" sz="1600" dirty="0"/>
              <a:t>Topical application of </a:t>
            </a:r>
            <a:r>
              <a:rPr lang="en-US" sz="1600" dirty="0">
                <a:solidFill>
                  <a:schemeClr val="accent5"/>
                </a:solidFill>
                <a:latin typeface="Fira Sans Medium" panose="020B0503050000020004" pitchFamily="34" charset="0"/>
              </a:rPr>
              <a:t>LIPOGARD</a:t>
            </a:r>
            <a:r>
              <a:rPr lang="en-US" sz="1600" dirty="0"/>
              <a:t> helps to </a:t>
            </a:r>
            <a:r>
              <a:rPr lang="en-US" sz="1600" b="1" dirty="0"/>
              <a:t>replenish</a:t>
            </a:r>
            <a:r>
              <a:rPr lang="en-US" sz="1600" dirty="0"/>
              <a:t> the endogenous antioxidant level of Q10 and Vitamin E. </a:t>
            </a:r>
          </a:p>
          <a:p>
            <a:pPr>
              <a:lnSpc>
                <a:spcPct val="100000"/>
              </a:lnSpc>
              <a:spcBef>
                <a:spcPts val="0"/>
              </a:spcBef>
              <a:spcAft>
                <a:spcPts val="1000"/>
              </a:spcAft>
              <a:buClr>
                <a:schemeClr val="accent6"/>
              </a:buClr>
            </a:pPr>
            <a:r>
              <a:rPr lang="en-US" sz="1600" dirty="0"/>
              <a:t>As an </a:t>
            </a:r>
            <a:r>
              <a:rPr lang="en-US" sz="1600" b="1" dirty="0"/>
              <a:t>antioxidant</a:t>
            </a:r>
            <a:r>
              <a:rPr lang="en-US" sz="1600" dirty="0"/>
              <a:t>, it inhibits the formation of skin lipid peroxidation. </a:t>
            </a:r>
          </a:p>
          <a:p>
            <a:pPr>
              <a:lnSpc>
                <a:spcPct val="100000"/>
              </a:lnSpc>
              <a:spcBef>
                <a:spcPts val="0"/>
              </a:spcBef>
              <a:spcAft>
                <a:spcPts val="1000"/>
              </a:spcAft>
              <a:buClr>
                <a:schemeClr val="accent6"/>
              </a:buClr>
            </a:pPr>
            <a:r>
              <a:rPr lang="en-US" sz="1600" dirty="0"/>
              <a:t>Here it protects the skin barrier from damages caused by ultraviolet rays of the sun or pollution thereby </a:t>
            </a:r>
            <a:r>
              <a:rPr lang="en-US" sz="1600" b="1" dirty="0"/>
              <a:t>increasing skin’s ability to remain in shape</a:t>
            </a:r>
            <a:r>
              <a:rPr lang="en-US" sz="1600" dirty="0"/>
              <a:t>.</a:t>
            </a:r>
          </a:p>
          <a:p>
            <a:pPr>
              <a:lnSpc>
                <a:spcPct val="100000"/>
              </a:lnSpc>
              <a:spcBef>
                <a:spcPts val="0"/>
              </a:spcBef>
              <a:spcAft>
                <a:spcPts val="1000"/>
              </a:spcAft>
              <a:buClr>
                <a:schemeClr val="accent6"/>
              </a:buClr>
            </a:pPr>
            <a:r>
              <a:rPr lang="en-US" sz="1600" dirty="0"/>
              <a:t>The anti-oxidant properties it posses makes it also </a:t>
            </a:r>
            <a:r>
              <a:rPr lang="en-US" sz="1600" b="1" dirty="0"/>
              <a:t>potent</a:t>
            </a:r>
            <a:r>
              <a:rPr lang="en-US" sz="1600" dirty="0"/>
              <a:t> in dealing with casual skin inflammations. </a:t>
            </a:r>
          </a:p>
          <a:p>
            <a:pPr>
              <a:lnSpc>
                <a:spcPct val="100000"/>
              </a:lnSpc>
              <a:spcBef>
                <a:spcPts val="0"/>
              </a:spcBef>
              <a:spcAft>
                <a:spcPts val="1000"/>
              </a:spcAft>
              <a:buClr>
                <a:schemeClr val="accent6"/>
              </a:buClr>
            </a:pPr>
            <a:r>
              <a:rPr lang="en-US" sz="1600" dirty="0">
                <a:solidFill>
                  <a:schemeClr val="accent5"/>
                </a:solidFill>
                <a:latin typeface="Fira Sans Medium" panose="020B0503050000020004" pitchFamily="34" charset="0"/>
              </a:rPr>
              <a:t>LIPOGARD</a:t>
            </a:r>
            <a:r>
              <a:rPr lang="en-US" sz="1600" dirty="0"/>
              <a:t> also </a:t>
            </a:r>
            <a:r>
              <a:rPr lang="en-US" sz="1600" b="1" dirty="0"/>
              <a:t>boosts skin cell activity </a:t>
            </a:r>
            <a:r>
              <a:rPr lang="en-US" sz="1600" dirty="0"/>
              <a:t>thus helping get rid of toxins easily and making better use of nutrients; all these normally fade out as your skin starts aging.</a:t>
            </a:r>
          </a:p>
        </p:txBody>
      </p:sp>
      <p:sp>
        <p:nvSpPr>
          <p:cNvPr id="8" name="Text Placeholder 7">
            <a:extLst>
              <a:ext uri="{FF2B5EF4-FFF2-40B4-BE49-F238E27FC236}">
                <a16:creationId xmlns:a16="http://schemas.microsoft.com/office/drawing/2014/main" id="{6EE3AC20-A97F-474C-B388-B20B0FF7FEEF}"/>
              </a:ext>
            </a:extLst>
          </p:cNvPr>
          <p:cNvSpPr>
            <a:spLocks noGrp="1"/>
          </p:cNvSpPr>
          <p:nvPr>
            <p:ph type="body" sz="quarter" idx="13"/>
          </p:nvPr>
        </p:nvSpPr>
        <p:spPr/>
        <p:txBody>
          <a:bodyPr/>
          <a:lstStyle/>
          <a:p>
            <a:r>
              <a:rPr lang="en-US" dirty="0"/>
              <a:t>Mode of Action</a:t>
            </a:r>
          </a:p>
        </p:txBody>
      </p:sp>
      <p:pic>
        <p:nvPicPr>
          <p:cNvPr id="10" name="Picture 9">
            <a:extLst>
              <a:ext uri="{FF2B5EF4-FFF2-40B4-BE49-F238E27FC236}">
                <a16:creationId xmlns:a16="http://schemas.microsoft.com/office/drawing/2014/main" id="{F6CBD4B7-A656-2B4A-80AA-5E78575D09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57926" y="1121542"/>
            <a:ext cx="6832600" cy="4445000"/>
          </a:xfrm>
          <a:prstGeom prst="rect">
            <a:avLst/>
          </a:prstGeom>
        </p:spPr>
      </p:pic>
    </p:spTree>
    <p:extLst>
      <p:ext uri="{BB962C8B-B14F-4D97-AF65-F5344CB8AC3E}">
        <p14:creationId xmlns:p14="http://schemas.microsoft.com/office/powerpoint/2010/main" val="2866182827"/>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016BC75-5F7D-8B48-AA33-5DE77A5AE8B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68000" y="1986369"/>
            <a:ext cx="6835205" cy="3323631"/>
          </a:xfrm>
          <a:prstGeom prst="rect">
            <a:avLst/>
          </a:prstGeom>
        </p:spPr>
      </p:pic>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11</a:t>
            </a:fld>
            <a:endParaRPr lang="en-US" dirty="0"/>
          </a:p>
        </p:txBody>
      </p:sp>
      <p:sp>
        <p:nvSpPr>
          <p:cNvPr id="13" name="Title 12">
            <a:extLst>
              <a:ext uri="{FF2B5EF4-FFF2-40B4-BE49-F238E27FC236}">
                <a16:creationId xmlns:a16="http://schemas.microsoft.com/office/drawing/2014/main" id="{6112AD56-C062-F342-80F5-F9D6DEE82F93}"/>
              </a:ext>
            </a:extLst>
          </p:cNvPr>
          <p:cNvSpPr>
            <a:spLocks noGrp="1"/>
          </p:cNvSpPr>
          <p:nvPr>
            <p:ph type="title"/>
          </p:nvPr>
        </p:nvSpPr>
        <p:spPr/>
        <p:txBody>
          <a:bodyPr/>
          <a:lstStyle/>
          <a:p>
            <a:r>
              <a:rPr lang="en-US" dirty="0"/>
              <a:t>LIPOGARD</a:t>
            </a:r>
          </a:p>
        </p:txBody>
      </p:sp>
      <p:sp>
        <p:nvSpPr>
          <p:cNvPr id="14" name="Text Placeholder 13">
            <a:extLst>
              <a:ext uri="{FF2B5EF4-FFF2-40B4-BE49-F238E27FC236}">
                <a16:creationId xmlns:a16="http://schemas.microsoft.com/office/drawing/2014/main" id="{2A1EA2D6-07FC-C14E-8BE4-F156F726CB12}"/>
              </a:ext>
            </a:extLst>
          </p:cNvPr>
          <p:cNvSpPr>
            <a:spLocks noGrp="1"/>
          </p:cNvSpPr>
          <p:nvPr>
            <p:ph type="body" sz="quarter" idx="13"/>
          </p:nvPr>
        </p:nvSpPr>
        <p:spPr/>
        <p:txBody>
          <a:bodyPr/>
          <a:lstStyle/>
          <a:p>
            <a:r>
              <a:rPr lang="en-GB" dirty="0"/>
              <a:t>Strong inhibition of lipid peroxidation </a:t>
            </a:r>
            <a:endParaRPr lang="en-US" dirty="0"/>
          </a:p>
        </p:txBody>
      </p:sp>
      <p:sp>
        <p:nvSpPr>
          <p:cNvPr id="8" name="Rectangle 7">
            <a:extLst>
              <a:ext uri="{FF2B5EF4-FFF2-40B4-BE49-F238E27FC236}">
                <a16:creationId xmlns:a16="http://schemas.microsoft.com/office/drawing/2014/main" id="{BD1853D3-1314-498F-9962-EDA8F2AFEA41}"/>
              </a:ext>
            </a:extLst>
          </p:cNvPr>
          <p:cNvSpPr/>
          <p:nvPr/>
        </p:nvSpPr>
        <p:spPr>
          <a:xfrm>
            <a:off x="7713883" y="1548000"/>
            <a:ext cx="4016782" cy="1068736"/>
          </a:xfrm>
          <a:prstGeom prst="rect">
            <a:avLst/>
          </a:prstGeom>
          <a:solidFill>
            <a:schemeClr val="accent6"/>
          </a:solidFill>
        </p:spPr>
        <p:txBody>
          <a:bodyPr wrap="square" lIns="180000" tIns="72000" rIns="180000" bIns="72000">
            <a:spAutoFit/>
          </a:bodyPr>
          <a:lstStyle/>
          <a:p>
            <a:r>
              <a:rPr lang="en-US" sz="2000" dirty="0">
                <a:solidFill>
                  <a:schemeClr val="bg1"/>
                </a:solidFill>
                <a:latin typeface="Fira Sans Medium" panose="020B0503050000020004" pitchFamily="34" charset="0"/>
                <a:ea typeface="Fira Sans" panose="020B0503050000020004" pitchFamily="34" charset="0"/>
              </a:rPr>
              <a:t>LIPOGARD inhibits the formation of lipid peroxidation on human skin by up to 89%</a:t>
            </a:r>
          </a:p>
        </p:txBody>
      </p:sp>
      <p:sp>
        <p:nvSpPr>
          <p:cNvPr id="9" name="Rectangle 8">
            <a:extLst>
              <a:ext uri="{FF2B5EF4-FFF2-40B4-BE49-F238E27FC236}">
                <a16:creationId xmlns:a16="http://schemas.microsoft.com/office/drawing/2014/main" id="{9CC32171-326B-4916-81AA-1D8B6B4363C2}"/>
              </a:ext>
            </a:extLst>
          </p:cNvPr>
          <p:cNvSpPr/>
          <p:nvPr/>
        </p:nvSpPr>
        <p:spPr>
          <a:xfrm>
            <a:off x="468000" y="1548000"/>
            <a:ext cx="6736587" cy="246221"/>
          </a:xfrm>
          <a:prstGeom prst="rect">
            <a:avLst/>
          </a:prstGeom>
        </p:spPr>
        <p:txBody>
          <a:bodyPr wrap="square" lIns="0" tIns="0" rIns="0" bIns="0">
            <a:spAutoFit/>
          </a:bodyPr>
          <a:lstStyle/>
          <a:p>
            <a:r>
              <a:rPr lang="en-US" sz="1600" dirty="0">
                <a:latin typeface="Fira Sans" panose="020B0503050000020004" pitchFamily="34" charset="0"/>
                <a:ea typeface="Fira Sans" panose="020B0503050000020004" pitchFamily="34" charset="0"/>
              </a:rPr>
              <a:t>Scavenging effect of </a:t>
            </a:r>
            <a:r>
              <a:rPr lang="en-US" sz="1600" dirty="0">
                <a:solidFill>
                  <a:schemeClr val="accent5"/>
                </a:solidFill>
                <a:latin typeface="Fira Sans Medium" panose="020B0503050000020004" pitchFamily="34" charset="0"/>
                <a:ea typeface="Fira Sans" panose="020B0503050000020004" pitchFamily="34" charset="0"/>
              </a:rPr>
              <a:t>LIPOGARD</a:t>
            </a:r>
            <a:r>
              <a:rPr lang="en-US" sz="1600" dirty="0">
                <a:latin typeface="Fira Sans" panose="020B0503050000020004" pitchFamily="34" charset="0"/>
                <a:ea typeface="Fira Sans" panose="020B0503050000020004" pitchFamily="34" charset="0"/>
              </a:rPr>
              <a:t> vs placebo </a:t>
            </a:r>
            <a:r>
              <a:rPr lang="en-US" sz="1600" i="1" dirty="0">
                <a:latin typeface="Fira Sans" panose="020B0503050000020004" pitchFamily="34" charset="0"/>
                <a:ea typeface="Fira Sans" panose="020B0503050000020004" pitchFamily="34" charset="0"/>
              </a:rPr>
              <a:t>ex vivo</a:t>
            </a:r>
            <a:r>
              <a:rPr lang="en-US" sz="1600" dirty="0">
                <a:latin typeface="Fira Sans" panose="020B0503050000020004" pitchFamily="34" charset="0"/>
                <a:ea typeface="Fira Sans" panose="020B0503050000020004" pitchFamily="34" charset="0"/>
              </a:rPr>
              <a:t> on human skin</a:t>
            </a:r>
          </a:p>
        </p:txBody>
      </p:sp>
      <p:sp>
        <p:nvSpPr>
          <p:cNvPr id="10" name="Rectangle 9">
            <a:extLst>
              <a:ext uri="{FF2B5EF4-FFF2-40B4-BE49-F238E27FC236}">
                <a16:creationId xmlns:a16="http://schemas.microsoft.com/office/drawing/2014/main" id="{0F67EBAC-B37E-4AD3-B25F-56DE65C3E82B}"/>
              </a:ext>
            </a:extLst>
          </p:cNvPr>
          <p:cNvSpPr/>
          <p:nvPr/>
        </p:nvSpPr>
        <p:spPr>
          <a:xfrm>
            <a:off x="7713132" y="2933330"/>
            <a:ext cx="4010867" cy="2554545"/>
          </a:xfrm>
          <a:prstGeom prst="rect">
            <a:avLst/>
          </a:prstGeom>
        </p:spPr>
        <p:txBody>
          <a:bodyPr wrap="square" lIns="0" tIns="0" rIns="0" bIns="0">
            <a:spAutoFit/>
          </a:bodyPr>
          <a:lstStyle/>
          <a:p>
            <a:pPr>
              <a:spcAft>
                <a:spcPts val="600"/>
              </a:spcAft>
            </a:pPr>
            <a:r>
              <a:rPr lang="en-US" sz="1600" b="1" dirty="0">
                <a:solidFill>
                  <a:srgbClr val="037E4C"/>
                </a:solidFill>
                <a:latin typeface="Fira Sans SemiBold" panose="020B0503050000020004" pitchFamily="34" charset="0"/>
                <a:ea typeface="Fira Sans" panose="020B0503050000020004" pitchFamily="34" charset="0"/>
              </a:rPr>
              <a:t>Test method</a:t>
            </a:r>
          </a:p>
          <a:p>
            <a:pPr>
              <a:spcAft>
                <a:spcPts val="600"/>
              </a:spcAft>
            </a:pPr>
            <a:r>
              <a:rPr lang="en-US" sz="1400" b="1" dirty="0">
                <a:latin typeface="Fira Sans SemiBold" panose="020B0503050000020004" pitchFamily="34" charset="0"/>
                <a:ea typeface="Fira Sans" panose="020B0503050000020004" pitchFamily="34" charset="0"/>
              </a:rPr>
              <a:t>Selection of subjects</a:t>
            </a:r>
            <a:br>
              <a:rPr lang="en-US" sz="1400" b="1" dirty="0">
                <a:latin typeface="Fira Sans SemiBold" panose="020B0503050000020004" pitchFamily="34" charset="0"/>
                <a:ea typeface="Fira Sans" panose="020B0503050000020004" pitchFamily="34" charset="0"/>
              </a:rPr>
            </a:br>
            <a:r>
              <a:rPr lang="en-US" sz="1400" dirty="0">
                <a:latin typeface="Fira Sans" panose="020B0503050000020004" pitchFamily="34" charset="0"/>
                <a:ea typeface="Fira Sans" panose="020B0503050000020004" pitchFamily="34" charset="0"/>
              </a:rPr>
              <a:t>6 healthy volunteers aged between 23 and 41. </a:t>
            </a:r>
          </a:p>
          <a:p>
            <a:pPr>
              <a:spcAft>
                <a:spcPts val="600"/>
              </a:spcAft>
            </a:pPr>
            <a:r>
              <a:rPr lang="en-US" sz="1400" b="1" dirty="0">
                <a:latin typeface="Fira Sans SemiBold" panose="020B0503050000020004" pitchFamily="34" charset="0"/>
                <a:ea typeface="Fira Sans" panose="020B0503050000020004" pitchFamily="34" charset="0"/>
              </a:rPr>
              <a:t>Principle an devices</a:t>
            </a:r>
            <a:br>
              <a:rPr lang="en-US" sz="1400" b="1" dirty="0">
                <a:latin typeface="Fira Sans SemiBold" panose="020B0503050000020004" pitchFamily="34" charset="0"/>
                <a:ea typeface="Fira Sans" panose="020B0503050000020004" pitchFamily="34" charset="0"/>
              </a:rPr>
            </a:br>
            <a:r>
              <a:rPr lang="en-US" sz="1400" dirty="0">
                <a:latin typeface="Fira Sans" panose="020B0503050000020004" pitchFamily="34" charset="0"/>
                <a:ea typeface="Fira Sans" panose="020B0503050000020004" pitchFamily="34" charset="0"/>
              </a:rPr>
              <a:t>An UVA irradiation allows to increase the free radical rate. On cutaneous lipids free radicals generate </a:t>
            </a:r>
            <a:r>
              <a:rPr lang="en-US" sz="1400" dirty="0" err="1">
                <a:latin typeface="Fira Sans" panose="020B0503050000020004" pitchFamily="34" charset="0"/>
                <a:ea typeface="Fira Sans" panose="020B0503050000020004" pitchFamily="34" charset="0"/>
              </a:rPr>
              <a:t>lipoperoxides</a:t>
            </a:r>
            <a:r>
              <a:rPr lang="en-US" sz="1400" dirty="0">
                <a:latin typeface="Fira Sans" panose="020B0503050000020004" pitchFamily="34" charset="0"/>
                <a:ea typeface="Fira Sans" panose="020B0503050000020004" pitchFamily="34" charset="0"/>
              </a:rPr>
              <a:t>. The measuring tool was implemented with a probe which became fluorescent in presence pf peroxides. The fluorescence is detected by fluorimetry with the </a:t>
            </a:r>
            <a:r>
              <a:rPr lang="en-US" sz="1400" dirty="0" err="1">
                <a:latin typeface="Fira Sans" panose="020B0503050000020004" pitchFamily="34" charset="0"/>
                <a:ea typeface="Fira Sans" panose="020B0503050000020004" pitchFamily="34" charset="0"/>
              </a:rPr>
              <a:t>Fluoroskan</a:t>
            </a:r>
            <a:r>
              <a:rPr lang="en-US" sz="1400" dirty="0">
                <a:latin typeface="Fira Sans" panose="020B0503050000020004" pitchFamily="34" charset="0"/>
                <a:ea typeface="Fira Sans" panose="020B0503050000020004" pitchFamily="34" charset="0"/>
              </a:rPr>
              <a:t> II</a:t>
            </a:r>
            <a:r>
              <a:rPr lang="en-US" sz="1400" baseline="30000" dirty="0">
                <a:latin typeface="Fira Sans" panose="020B0503050000020004" pitchFamily="34" charset="0"/>
                <a:ea typeface="Fira Sans" panose="020B0503050000020004" pitchFamily="34" charset="0"/>
              </a:rPr>
              <a:t>®</a:t>
            </a:r>
            <a:r>
              <a:rPr lang="en-US" sz="1400" dirty="0">
                <a:latin typeface="Fira Sans" panose="020B0503050000020004" pitchFamily="34" charset="0"/>
                <a:ea typeface="Fira Sans" panose="020B0503050000020004" pitchFamily="34" charset="0"/>
              </a:rPr>
              <a:t> (</a:t>
            </a:r>
            <a:r>
              <a:rPr lang="en-US" sz="1400" dirty="0" err="1">
                <a:latin typeface="Fira Sans" panose="020B0503050000020004" pitchFamily="34" charset="0"/>
                <a:ea typeface="Fira Sans" panose="020B0503050000020004" pitchFamily="34" charset="0"/>
              </a:rPr>
              <a:t>Labsystem</a:t>
            </a:r>
            <a:r>
              <a:rPr lang="en-US" sz="1400" dirty="0">
                <a:latin typeface="Fira Sans" panose="020B0503050000020004" pitchFamily="34" charset="0"/>
                <a:ea typeface="Fira Sans" panose="020B0503050000020004" pitchFamily="34" charset="0"/>
              </a:rPr>
              <a:t>).</a:t>
            </a:r>
          </a:p>
        </p:txBody>
      </p:sp>
    </p:spTree>
    <p:extLst>
      <p:ext uri="{BB962C8B-B14F-4D97-AF65-F5344CB8AC3E}">
        <p14:creationId xmlns:p14="http://schemas.microsoft.com/office/powerpoint/2010/main" val="1650483169"/>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C236F6E-ABF1-6B44-855F-EC68F320DA6C}"/>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l="-6570"/>
          <a:stretch/>
        </p:blipFill>
        <p:spPr>
          <a:xfrm>
            <a:off x="0" y="0"/>
            <a:ext cx="12195107" cy="6858000"/>
          </a:xfrm>
          <a:solidFill>
            <a:schemeClr val="bg1"/>
          </a:solidFill>
        </p:spPr>
      </p:pic>
      <p:sp>
        <p:nvSpPr>
          <p:cNvPr id="5" name="Text Placeholder 4">
            <a:extLst>
              <a:ext uri="{FF2B5EF4-FFF2-40B4-BE49-F238E27FC236}">
                <a16:creationId xmlns:a16="http://schemas.microsoft.com/office/drawing/2014/main" id="{03AB434C-38A1-CC42-9FA9-0FDF182E0675}"/>
              </a:ext>
            </a:extLst>
          </p:cNvPr>
          <p:cNvSpPr>
            <a:spLocks noGrp="1"/>
          </p:cNvSpPr>
          <p:nvPr>
            <p:ph type="subTitle" idx="1"/>
          </p:nvPr>
        </p:nvSpPr>
        <p:spPr/>
        <p:txBody>
          <a:bodyPr/>
          <a:lstStyle/>
          <a:p>
            <a:r>
              <a:rPr lang="en-US" dirty="0">
                <a:solidFill>
                  <a:schemeClr val="accent6"/>
                </a:solidFill>
              </a:rPr>
              <a:t>The formulation</a:t>
            </a:r>
          </a:p>
        </p:txBody>
      </p:sp>
      <p:sp>
        <p:nvSpPr>
          <p:cNvPr id="2" name="Title 1">
            <a:extLst>
              <a:ext uri="{FF2B5EF4-FFF2-40B4-BE49-F238E27FC236}">
                <a16:creationId xmlns:a16="http://schemas.microsoft.com/office/drawing/2014/main" id="{6F0FA52D-59F4-2247-907C-2EA8DD9886CE}"/>
              </a:ext>
            </a:extLst>
          </p:cNvPr>
          <p:cNvSpPr>
            <a:spLocks noGrp="1"/>
          </p:cNvSpPr>
          <p:nvPr>
            <p:ph type="ctrTitle"/>
          </p:nvPr>
        </p:nvSpPr>
        <p:spPr/>
        <p:txBody>
          <a:bodyPr/>
          <a:lstStyle/>
          <a:p>
            <a:r>
              <a:rPr lang="en-GB" dirty="0">
                <a:solidFill>
                  <a:schemeClr val="accent5"/>
                </a:solidFill>
              </a:rPr>
              <a:t>LIPOGARD</a:t>
            </a:r>
          </a:p>
        </p:txBody>
      </p:sp>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1"/>
          </p:nvPr>
        </p:nvSpPr>
        <p:spPr/>
        <p:txBody>
          <a:bodyPr/>
          <a:lstStyle/>
          <a:p>
            <a:fld id="{EC50C849-B97A-2B45-B78A-6D9C352F693C}" type="slidenum">
              <a:rPr lang="en-US" smtClean="0"/>
              <a:pPr/>
              <a:t>12</a:t>
            </a:fld>
            <a:endParaRPr lang="en-US" dirty="0"/>
          </a:p>
        </p:txBody>
      </p:sp>
      <p:sp>
        <p:nvSpPr>
          <p:cNvPr id="6" name="Text Placeholder 5">
            <a:extLst>
              <a:ext uri="{FF2B5EF4-FFF2-40B4-BE49-F238E27FC236}">
                <a16:creationId xmlns:a16="http://schemas.microsoft.com/office/drawing/2014/main" id="{A4BFED65-E869-CE43-968C-11574850E92D}"/>
              </a:ext>
            </a:extLst>
          </p:cNvPr>
          <p:cNvSpPr>
            <a:spLocks noGrp="1"/>
          </p:cNvSpPr>
          <p:nvPr>
            <p:ph type="body" sz="quarter" idx="4294967295"/>
          </p:nvPr>
        </p:nvSpPr>
        <p:spPr>
          <a:xfrm>
            <a:off x="468001" y="1547813"/>
            <a:ext cx="4500510" cy="4367862"/>
          </a:xfrm>
          <a:prstGeom prst="rect">
            <a:avLst/>
          </a:prstGeom>
        </p:spPr>
        <p:txBody>
          <a:bodyPr wrap="square" lIns="0" tIns="0" rIns="0" bIns="0">
            <a:spAutoFit/>
          </a:bodyPr>
          <a:lstStyle/>
          <a:p>
            <a:pPr>
              <a:lnSpc>
                <a:spcPct val="100000"/>
              </a:lnSpc>
              <a:spcBef>
                <a:spcPts val="0"/>
              </a:spcBef>
              <a:spcAft>
                <a:spcPts val="800"/>
              </a:spcAft>
              <a:buClr>
                <a:srgbClr val="037E4C"/>
              </a:buClr>
            </a:pPr>
            <a:r>
              <a:rPr lang="en-US" sz="1500" dirty="0">
                <a:solidFill>
                  <a:schemeClr val="accent5"/>
                </a:solidFill>
                <a:latin typeface="Fira Sans Medium" panose="020B0503050000020004" pitchFamily="34" charset="0"/>
              </a:rPr>
              <a:t>LIPOGARD</a:t>
            </a:r>
            <a:r>
              <a:rPr lang="en-US" sz="1500" dirty="0">
                <a:latin typeface="Fira Sans" panose="020B0503050000020004" pitchFamily="34" charset="0"/>
              </a:rPr>
              <a:t> is oil-miscible </a:t>
            </a:r>
          </a:p>
          <a:p>
            <a:pPr>
              <a:lnSpc>
                <a:spcPct val="100000"/>
              </a:lnSpc>
              <a:spcBef>
                <a:spcPts val="0"/>
              </a:spcBef>
              <a:spcAft>
                <a:spcPts val="800"/>
              </a:spcAft>
              <a:buClr>
                <a:srgbClr val="037E4C"/>
              </a:buClr>
            </a:pPr>
            <a:r>
              <a:rPr lang="en-US" sz="1500" dirty="0">
                <a:latin typeface="Fira Sans" panose="020B0503050000020004" pitchFamily="34" charset="0"/>
              </a:rPr>
              <a:t>Ready-to-use liquid, orange-colored form </a:t>
            </a:r>
          </a:p>
          <a:p>
            <a:pPr>
              <a:lnSpc>
                <a:spcPct val="100000"/>
              </a:lnSpc>
              <a:spcBef>
                <a:spcPts val="0"/>
              </a:spcBef>
              <a:spcAft>
                <a:spcPts val="800"/>
              </a:spcAft>
              <a:buClr>
                <a:srgbClr val="037E4C"/>
              </a:buClr>
            </a:pPr>
            <a:r>
              <a:rPr lang="en-US" sz="1500" dirty="0">
                <a:latin typeface="Fira Sans" panose="020B0503050000020004" pitchFamily="34" charset="0"/>
              </a:rPr>
              <a:t>Processing either hot (up to 80°C) or cold</a:t>
            </a:r>
          </a:p>
          <a:p>
            <a:pPr>
              <a:lnSpc>
                <a:spcPct val="100000"/>
              </a:lnSpc>
              <a:spcBef>
                <a:spcPts val="0"/>
              </a:spcBef>
              <a:spcAft>
                <a:spcPts val="800"/>
              </a:spcAft>
              <a:buClr>
                <a:srgbClr val="037E4C"/>
              </a:buClr>
            </a:pPr>
            <a:r>
              <a:rPr lang="en-US" sz="1500" dirty="0">
                <a:latin typeface="Fira Sans" panose="020B0503050000020004" pitchFamily="34" charset="0"/>
              </a:rPr>
              <a:t>Concentration of 1-3% for best efficacy results</a:t>
            </a:r>
          </a:p>
          <a:p>
            <a:pPr>
              <a:lnSpc>
                <a:spcPct val="100000"/>
              </a:lnSpc>
              <a:spcBef>
                <a:spcPts val="0"/>
              </a:spcBef>
              <a:spcAft>
                <a:spcPts val="800"/>
              </a:spcAft>
              <a:buClr>
                <a:srgbClr val="037E4C"/>
              </a:buClr>
            </a:pPr>
            <a:r>
              <a:rPr lang="en-US" sz="1500" dirty="0">
                <a:latin typeface="Fira Sans" panose="020B0503050000020004" pitchFamily="34" charset="0"/>
              </a:rPr>
              <a:t>Appearance of different</a:t>
            </a:r>
            <a:br>
              <a:rPr lang="en-US" sz="1500" dirty="0">
                <a:latin typeface="Fira Sans" panose="020B0503050000020004" pitchFamily="34" charset="0"/>
              </a:rPr>
            </a:br>
            <a:r>
              <a:rPr lang="en-US" sz="1500" dirty="0">
                <a:solidFill>
                  <a:schemeClr val="accent5"/>
                </a:solidFill>
                <a:latin typeface="Fira Sans Medium" panose="020B0503050000020004" pitchFamily="34" charset="0"/>
              </a:rPr>
              <a:t>LIPOGARD</a:t>
            </a:r>
            <a:r>
              <a:rPr lang="en-US" sz="1500" dirty="0">
                <a:latin typeface="Fira Sans" panose="020B0503050000020004" pitchFamily="34" charset="0"/>
              </a:rPr>
              <a:t> concentrations</a:t>
            </a:r>
            <a:br>
              <a:rPr lang="en-US" sz="1500" dirty="0">
                <a:latin typeface="Fira Sans" panose="020B0503050000020004" pitchFamily="34" charset="0"/>
              </a:rPr>
            </a:br>
            <a:r>
              <a:rPr lang="en-US" sz="1500" dirty="0">
                <a:latin typeface="Fira Sans" panose="020B0503050000020004" pitchFamily="34" charset="0"/>
              </a:rPr>
              <a:t>in a cosmetic formulation:</a:t>
            </a:r>
          </a:p>
          <a:p>
            <a:pPr marL="0" indent="0">
              <a:lnSpc>
                <a:spcPct val="100000"/>
              </a:lnSpc>
              <a:spcBef>
                <a:spcPts val="1200"/>
              </a:spcBef>
              <a:spcAft>
                <a:spcPts val="800"/>
              </a:spcAft>
              <a:buClr>
                <a:srgbClr val="037E4C"/>
              </a:buClr>
              <a:buNone/>
            </a:pPr>
            <a:r>
              <a:rPr lang="en-US" sz="1800" dirty="0">
                <a:solidFill>
                  <a:schemeClr val="accent6"/>
                </a:solidFill>
                <a:latin typeface="Fira Sans Medium" panose="020B0503050000020004" pitchFamily="34" charset="0"/>
              </a:rPr>
              <a:t>LIPOGARD is the ideal active ingredient for:</a:t>
            </a:r>
          </a:p>
          <a:p>
            <a:pPr marL="222250" lvl="1" indent="-222250">
              <a:lnSpc>
                <a:spcPct val="100000"/>
              </a:lnSpc>
              <a:spcBef>
                <a:spcPts val="0"/>
              </a:spcBef>
              <a:spcAft>
                <a:spcPts val="800"/>
              </a:spcAft>
              <a:buClr>
                <a:srgbClr val="037E4C"/>
              </a:buClr>
            </a:pPr>
            <a:r>
              <a:rPr lang="en-US" sz="1500" dirty="0">
                <a:latin typeface="Fira Sans" panose="020B0503050000020004" pitchFamily="34" charset="0"/>
              </a:rPr>
              <a:t>Skin protection formulations (sun care, environmental stress…)</a:t>
            </a:r>
          </a:p>
          <a:p>
            <a:pPr marL="222250" lvl="1" indent="-222250">
              <a:lnSpc>
                <a:spcPct val="100000"/>
              </a:lnSpc>
              <a:spcBef>
                <a:spcPts val="0"/>
              </a:spcBef>
              <a:spcAft>
                <a:spcPts val="800"/>
              </a:spcAft>
              <a:buClr>
                <a:srgbClr val="037E4C"/>
              </a:buClr>
            </a:pPr>
            <a:r>
              <a:rPr lang="en-US" sz="1500" dirty="0">
                <a:latin typeface="Fira Sans" panose="020B0503050000020004" pitchFamily="34" charset="0"/>
              </a:rPr>
              <a:t>Regenerating products such as night creams </a:t>
            </a:r>
            <a:br>
              <a:rPr lang="en-US" sz="1500" dirty="0">
                <a:latin typeface="Fira Sans" panose="020B0503050000020004" pitchFamily="34" charset="0"/>
              </a:rPr>
            </a:br>
            <a:r>
              <a:rPr lang="en-US" sz="1500" dirty="0">
                <a:latin typeface="Fira Sans" panose="020B0503050000020004" pitchFamily="34" charset="0"/>
              </a:rPr>
              <a:t>to reduce wrinkles</a:t>
            </a:r>
          </a:p>
          <a:p>
            <a:pPr marL="222250" lvl="1" indent="-222250">
              <a:lnSpc>
                <a:spcPct val="100000"/>
              </a:lnSpc>
              <a:spcBef>
                <a:spcPts val="0"/>
              </a:spcBef>
              <a:spcAft>
                <a:spcPts val="800"/>
              </a:spcAft>
              <a:buClr>
                <a:srgbClr val="037E4C"/>
              </a:buClr>
            </a:pPr>
            <a:r>
              <a:rPr lang="en-US" sz="1500" dirty="0">
                <a:latin typeface="Fira Sans" panose="020B0503050000020004" pitchFamily="34" charset="0"/>
              </a:rPr>
              <a:t>Intensive treatment products: eye or hand care</a:t>
            </a:r>
          </a:p>
          <a:p>
            <a:pPr marL="222250" lvl="1" indent="-222250">
              <a:lnSpc>
                <a:spcPct val="100000"/>
              </a:lnSpc>
              <a:spcBef>
                <a:spcPts val="0"/>
              </a:spcBef>
              <a:spcAft>
                <a:spcPts val="800"/>
              </a:spcAft>
              <a:buClr>
                <a:srgbClr val="037E4C"/>
              </a:buClr>
            </a:pPr>
            <a:r>
              <a:rPr lang="en-US" sz="1500" dirty="0">
                <a:latin typeface="Fira Sans" panose="020B0503050000020004" pitchFamily="34" charset="0"/>
              </a:rPr>
              <a:t>Energizing applications (wake-up formulations)</a:t>
            </a:r>
          </a:p>
        </p:txBody>
      </p:sp>
      <p:grpSp>
        <p:nvGrpSpPr>
          <p:cNvPr id="24" name="Group 23">
            <a:extLst>
              <a:ext uri="{FF2B5EF4-FFF2-40B4-BE49-F238E27FC236}">
                <a16:creationId xmlns:a16="http://schemas.microsoft.com/office/drawing/2014/main" id="{B131623E-F9D1-0F40-8E39-0578D49F852C}"/>
              </a:ext>
            </a:extLst>
          </p:cNvPr>
          <p:cNvGrpSpPr/>
          <p:nvPr/>
        </p:nvGrpSpPr>
        <p:grpSpPr>
          <a:xfrm>
            <a:off x="3007174" y="2813092"/>
            <a:ext cx="478562" cy="905106"/>
            <a:chOff x="4635501" y="666750"/>
            <a:chExt cx="761379" cy="1440000"/>
          </a:xfrm>
        </p:grpSpPr>
        <p:pic>
          <p:nvPicPr>
            <p:cNvPr id="13" name="Picture 12">
              <a:extLst>
                <a:ext uri="{FF2B5EF4-FFF2-40B4-BE49-F238E27FC236}">
                  <a16:creationId xmlns:a16="http://schemas.microsoft.com/office/drawing/2014/main" id="{F1171C37-02C7-C741-A584-4AD60123CD6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35501" y="666750"/>
              <a:ext cx="761379" cy="1440000"/>
            </a:xfrm>
            <a:prstGeom prst="rect">
              <a:avLst/>
            </a:prstGeom>
          </p:spPr>
        </p:pic>
        <p:sp>
          <p:nvSpPr>
            <p:cNvPr id="17" name="Text Box 5">
              <a:extLst>
                <a:ext uri="{FF2B5EF4-FFF2-40B4-BE49-F238E27FC236}">
                  <a16:creationId xmlns:a16="http://schemas.microsoft.com/office/drawing/2014/main" id="{B6A39E0F-7EA0-4ADB-8481-B6ACF5A8CD66}"/>
                </a:ext>
              </a:extLst>
            </p:cNvPr>
            <p:cNvSpPr txBox="1">
              <a:spLocks noChangeArrowheads="1"/>
            </p:cNvSpPr>
            <p:nvPr/>
          </p:nvSpPr>
          <p:spPr bwMode="auto">
            <a:xfrm>
              <a:off x="4720420" y="1726241"/>
              <a:ext cx="590391" cy="15242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a:spcBef>
                  <a:spcPct val="50000"/>
                </a:spcBef>
              </a:pPr>
              <a:r>
                <a:rPr lang="de-CH" altLang="en-US" sz="1000" b="1" dirty="0">
                  <a:solidFill>
                    <a:schemeClr val="tx1">
                      <a:lumMod val="50000"/>
                    </a:schemeClr>
                  </a:solidFill>
                  <a:latin typeface="Fira Sans SemiBold" panose="020B0503050000020004" pitchFamily="34" charset="0"/>
                  <a:ea typeface="Fira Sans" panose="020B0503050000020004" pitchFamily="34" charset="0"/>
                </a:rPr>
                <a:t>1.0%</a:t>
              </a:r>
            </a:p>
          </p:txBody>
        </p:sp>
      </p:grpSp>
      <p:grpSp>
        <p:nvGrpSpPr>
          <p:cNvPr id="25" name="Group 24">
            <a:extLst>
              <a:ext uri="{FF2B5EF4-FFF2-40B4-BE49-F238E27FC236}">
                <a16:creationId xmlns:a16="http://schemas.microsoft.com/office/drawing/2014/main" id="{59D90C60-1BF0-3144-8155-EAA9749A22BB}"/>
              </a:ext>
            </a:extLst>
          </p:cNvPr>
          <p:cNvGrpSpPr/>
          <p:nvPr/>
        </p:nvGrpSpPr>
        <p:grpSpPr>
          <a:xfrm>
            <a:off x="3565410" y="2813092"/>
            <a:ext cx="480773" cy="905107"/>
            <a:chOff x="7102914" y="666750"/>
            <a:chExt cx="764896" cy="1440000"/>
          </a:xfrm>
        </p:grpSpPr>
        <p:pic>
          <p:nvPicPr>
            <p:cNvPr id="21" name="Picture 20">
              <a:extLst>
                <a:ext uri="{FF2B5EF4-FFF2-40B4-BE49-F238E27FC236}">
                  <a16:creationId xmlns:a16="http://schemas.microsoft.com/office/drawing/2014/main" id="{BCC06FDC-2840-834B-96ED-7391EC947B0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02914" y="666750"/>
              <a:ext cx="764896" cy="1440000"/>
            </a:xfrm>
            <a:prstGeom prst="rect">
              <a:avLst/>
            </a:prstGeom>
          </p:spPr>
        </p:pic>
        <p:sp>
          <p:nvSpPr>
            <p:cNvPr id="18" name="Text Box 6">
              <a:extLst>
                <a:ext uri="{FF2B5EF4-FFF2-40B4-BE49-F238E27FC236}">
                  <a16:creationId xmlns:a16="http://schemas.microsoft.com/office/drawing/2014/main" id="{2937C486-0089-45D6-9453-E9AC5D12380C}"/>
                </a:ext>
              </a:extLst>
            </p:cNvPr>
            <p:cNvSpPr txBox="1">
              <a:spLocks noChangeArrowheads="1"/>
            </p:cNvSpPr>
            <p:nvPr/>
          </p:nvSpPr>
          <p:spPr bwMode="auto">
            <a:xfrm>
              <a:off x="7190167" y="1725510"/>
              <a:ext cx="590390" cy="1538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a:spcBef>
                  <a:spcPct val="50000"/>
                </a:spcBef>
              </a:pPr>
              <a:r>
                <a:rPr lang="de-CH" altLang="en-US" sz="1000" b="1" dirty="0">
                  <a:solidFill>
                    <a:schemeClr val="tx1">
                      <a:lumMod val="50000"/>
                    </a:schemeClr>
                  </a:solidFill>
                  <a:latin typeface="Fira Sans SemiBold" panose="020B0503050000020004" pitchFamily="34" charset="0"/>
                  <a:ea typeface="Fira Sans" panose="020B0503050000020004" pitchFamily="34" charset="0"/>
                </a:rPr>
                <a:t>2.0%</a:t>
              </a:r>
            </a:p>
          </p:txBody>
        </p:sp>
      </p:grpSp>
      <p:grpSp>
        <p:nvGrpSpPr>
          <p:cNvPr id="26" name="Group 25">
            <a:extLst>
              <a:ext uri="{FF2B5EF4-FFF2-40B4-BE49-F238E27FC236}">
                <a16:creationId xmlns:a16="http://schemas.microsoft.com/office/drawing/2014/main" id="{DB250ABC-A257-E442-BBC7-5D3D31A87DD0}"/>
              </a:ext>
            </a:extLst>
          </p:cNvPr>
          <p:cNvGrpSpPr/>
          <p:nvPr/>
        </p:nvGrpSpPr>
        <p:grpSpPr>
          <a:xfrm>
            <a:off x="4125811" y="2813092"/>
            <a:ext cx="484953" cy="905106"/>
            <a:chOff x="8562004" y="666750"/>
            <a:chExt cx="771547" cy="1440000"/>
          </a:xfrm>
        </p:grpSpPr>
        <p:pic>
          <p:nvPicPr>
            <p:cNvPr id="23" name="Picture 22">
              <a:extLst>
                <a:ext uri="{FF2B5EF4-FFF2-40B4-BE49-F238E27FC236}">
                  <a16:creationId xmlns:a16="http://schemas.microsoft.com/office/drawing/2014/main" id="{8AF90D59-5012-0B45-B778-D5F1D0EC64A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62004" y="666750"/>
              <a:ext cx="771547" cy="1440000"/>
            </a:xfrm>
            <a:prstGeom prst="rect">
              <a:avLst/>
            </a:prstGeom>
          </p:spPr>
        </p:pic>
        <p:sp>
          <p:nvSpPr>
            <p:cNvPr id="19" name="Text Box 7">
              <a:extLst>
                <a:ext uri="{FF2B5EF4-FFF2-40B4-BE49-F238E27FC236}">
                  <a16:creationId xmlns:a16="http://schemas.microsoft.com/office/drawing/2014/main" id="{4E3F87F1-59D3-4777-951D-033AB27AA287}"/>
                </a:ext>
              </a:extLst>
            </p:cNvPr>
            <p:cNvSpPr txBox="1">
              <a:spLocks noChangeArrowheads="1"/>
            </p:cNvSpPr>
            <p:nvPr/>
          </p:nvSpPr>
          <p:spPr bwMode="auto">
            <a:xfrm>
              <a:off x="8774831" y="1725510"/>
              <a:ext cx="497281" cy="1538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a:spcBef>
                  <a:spcPct val="50000"/>
                </a:spcBef>
              </a:pPr>
              <a:r>
                <a:rPr lang="de-CH" altLang="en-US" sz="1000" b="1" dirty="0">
                  <a:solidFill>
                    <a:schemeClr val="tx1">
                      <a:lumMod val="50000"/>
                    </a:schemeClr>
                  </a:solidFill>
                  <a:latin typeface="Fira Sans SemiBold" panose="020B0503050000020004" pitchFamily="34" charset="0"/>
                  <a:ea typeface="Fira Sans" panose="020B0503050000020004" pitchFamily="34" charset="0"/>
                </a:rPr>
                <a:t>3.0%</a:t>
              </a:r>
            </a:p>
          </p:txBody>
        </p:sp>
      </p:grpSp>
      <p:pic>
        <p:nvPicPr>
          <p:cNvPr id="3" name="Picture 2">
            <a:extLst>
              <a:ext uri="{FF2B5EF4-FFF2-40B4-BE49-F238E27FC236}">
                <a16:creationId xmlns:a16="http://schemas.microsoft.com/office/drawing/2014/main" id="{A17DD097-6E0D-0832-6F49-42792FB923A1}"/>
              </a:ext>
            </a:extLst>
          </p:cNvPr>
          <p:cNvPicPr>
            <a:picLocks noChangeAspect="1"/>
          </p:cNvPicPr>
          <p:nvPr/>
        </p:nvPicPr>
        <p:blipFill>
          <a:blip r:embed="rId7"/>
          <a:srcRect/>
          <a:stretch/>
        </p:blipFill>
        <p:spPr>
          <a:xfrm>
            <a:off x="798132" y="6235416"/>
            <a:ext cx="4535993" cy="308571"/>
          </a:xfrm>
          <a:prstGeom prst="rect">
            <a:avLst/>
          </a:prstGeom>
        </p:spPr>
      </p:pic>
    </p:spTree>
    <p:extLst>
      <p:ext uri="{BB962C8B-B14F-4D97-AF65-F5344CB8AC3E}">
        <p14:creationId xmlns:p14="http://schemas.microsoft.com/office/powerpoint/2010/main" val="1081930145"/>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a:extLst>
              <a:ext uri="{FF2B5EF4-FFF2-40B4-BE49-F238E27FC236}">
                <a16:creationId xmlns:a16="http://schemas.microsoft.com/office/drawing/2014/main" id="{D19BAA77-2C10-E242-B1FA-C2F096E52A7E}"/>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a:xfrm>
            <a:off x="0" y="0"/>
            <a:ext cx="12195107" cy="6858000"/>
          </a:xfrm>
        </p:spPr>
      </p:pic>
      <p:pic>
        <p:nvPicPr>
          <p:cNvPr id="13" name="Picture 12">
            <a:extLst>
              <a:ext uri="{FF2B5EF4-FFF2-40B4-BE49-F238E27FC236}">
                <a16:creationId xmlns:a16="http://schemas.microsoft.com/office/drawing/2014/main" id="{E5DC42B7-E3AD-614F-846B-3BD4068CBDD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59999" y="1224726"/>
            <a:ext cx="864000" cy="864000"/>
          </a:xfrm>
          <a:prstGeom prst="rect">
            <a:avLst/>
          </a:prstGeom>
        </p:spPr>
      </p:pic>
      <p:pic>
        <p:nvPicPr>
          <p:cNvPr id="14" name="Picture 13">
            <a:extLst>
              <a:ext uri="{FF2B5EF4-FFF2-40B4-BE49-F238E27FC236}">
                <a16:creationId xmlns:a16="http://schemas.microsoft.com/office/drawing/2014/main" id="{ACAAEEAC-5561-1F44-9EAD-D10AE9547DA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62469" y="2201052"/>
            <a:ext cx="864000" cy="864000"/>
          </a:xfrm>
          <a:prstGeom prst="rect">
            <a:avLst/>
          </a:prstGeom>
        </p:spPr>
      </p:pic>
      <p:pic>
        <p:nvPicPr>
          <p:cNvPr id="15" name="Picture 14">
            <a:extLst>
              <a:ext uri="{FF2B5EF4-FFF2-40B4-BE49-F238E27FC236}">
                <a16:creationId xmlns:a16="http://schemas.microsoft.com/office/drawing/2014/main" id="{FB06A1F6-E47A-6843-9573-A8AB0227AB0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62469" y="3182316"/>
            <a:ext cx="864000" cy="864000"/>
          </a:xfrm>
          <a:prstGeom prst="rect">
            <a:avLst/>
          </a:prstGeom>
        </p:spPr>
      </p:pic>
      <p:pic>
        <p:nvPicPr>
          <p:cNvPr id="16" name="Picture 15">
            <a:extLst>
              <a:ext uri="{FF2B5EF4-FFF2-40B4-BE49-F238E27FC236}">
                <a16:creationId xmlns:a16="http://schemas.microsoft.com/office/drawing/2014/main" id="{0EF37211-8637-CE4C-89ED-7DAB22D4F04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362469" y="4163580"/>
            <a:ext cx="864000" cy="864000"/>
          </a:xfrm>
          <a:prstGeom prst="rect">
            <a:avLst/>
          </a:prstGeom>
        </p:spPr>
      </p:pic>
      <p:pic>
        <p:nvPicPr>
          <p:cNvPr id="17" name="Picture 16">
            <a:extLst>
              <a:ext uri="{FF2B5EF4-FFF2-40B4-BE49-F238E27FC236}">
                <a16:creationId xmlns:a16="http://schemas.microsoft.com/office/drawing/2014/main" id="{E3267A1A-3AA2-C049-AF83-73DAA02E5C04}"/>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362469" y="5144844"/>
            <a:ext cx="864000" cy="864000"/>
          </a:xfrm>
          <a:prstGeom prst="rect">
            <a:avLst/>
          </a:prstGeom>
        </p:spPr>
      </p:pic>
      <p:sp>
        <p:nvSpPr>
          <p:cNvPr id="2" name="Title 1">
            <a:extLst>
              <a:ext uri="{FF2B5EF4-FFF2-40B4-BE49-F238E27FC236}">
                <a16:creationId xmlns:a16="http://schemas.microsoft.com/office/drawing/2014/main" id="{6F0FA52D-59F4-2247-907C-2EA8DD9886CE}"/>
              </a:ext>
            </a:extLst>
          </p:cNvPr>
          <p:cNvSpPr>
            <a:spLocks noGrp="1"/>
          </p:cNvSpPr>
          <p:nvPr>
            <p:ph type="ctrTitle"/>
          </p:nvPr>
        </p:nvSpPr>
        <p:spPr/>
        <p:txBody>
          <a:bodyPr/>
          <a:lstStyle/>
          <a:p>
            <a:r>
              <a:rPr lang="en-GB" dirty="0"/>
              <a:t>The benefits of LIPOGARD</a:t>
            </a:r>
          </a:p>
        </p:txBody>
      </p:sp>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1"/>
          </p:nvPr>
        </p:nvSpPr>
        <p:spPr/>
        <p:txBody>
          <a:bodyPr/>
          <a:lstStyle/>
          <a:p>
            <a:fld id="{EC50C849-B97A-2B45-B78A-6D9C352F693C}" type="slidenum">
              <a:rPr lang="en-US" smtClean="0"/>
              <a:pPr/>
              <a:t>13</a:t>
            </a:fld>
            <a:endParaRPr lang="en-US" dirty="0"/>
          </a:p>
        </p:txBody>
      </p:sp>
      <p:sp>
        <p:nvSpPr>
          <p:cNvPr id="6" name="Text Placeholder 5">
            <a:extLst>
              <a:ext uri="{FF2B5EF4-FFF2-40B4-BE49-F238E27FC236}">
                <a16:creationId xmlns:a16="http://schemas.microsoft.com/office/drawing/2014/main" id="{A4BFED65-E869-CE43-968C-11574850E92D}"/>
              </a:ext>
            </a:extLst>
          </p:cNvPr>
          <p:cNvSpPr>
            <a:spLocks noGrp="1"/>
          </p:cNvSpPr>
          <p:nvPr>
            <p:ph type="body" sz="quarter" idx="4294967295"/>
          </p:nvPr>
        </p:nvSpPr>
        <p:spPr>
          <a:xfrm>
            <a:off x="1346400" y="2510033"/>
            <a:ext cx="5278438" cy="276999"/>
          </a:xfrm>
          <a:prstGeom prst="rect">
            <a:avLst/>
          </a:prstGeom>
        </p:spPr>
        <p:txBody>
          <a:bodyPr lIns="0" tIns="0" rIns="0" bIns="0">
            <a:spAutoFit/>
          </a:bodyPr>
          <a:lstStyle/>
          <a:p>
            <a:pPr marL="0" indent="0">
              <a:lnSpc>
                <a:spcPct val="100000"/>
              </a:lnSpc>
              <a:buClr>
                <a:schemeClr val="accent6"/>
              </a:buClr>
              <a:buNone/>
            </a:pPr>
            <a:r>
              <a:rPr lang="en-US" sz="1800" dirty="0">
                <a:solidFill>
                  <a:schemeClr val="bg1"/>
                </a:solidFill>
                <a:latin typeface="Fira Sans Medium" panose="020B0503050000020004" pitchFamily="34" charset="0"/>
              </a:rPr>
              <a:t>Maintains younger-looking skin for longer</a:t>
            </a:r>
            <a:endParaRPr lang="en-GB" sz="1800" dirty="0">
              <a:solidFill>
                <a:schemeClr val="bg1"/>
              </a:solidFill>
              <a:latin typeface="Fira Sans Medium" panose="020B0503050000020004" pitchFamily="34" charset="0"/>
            </a:endParaRPr>
          </a:p>
        </p:txBody>
      </p:sp>
      <p:sp>
        <p:nvSpPr>
          <p:cNvPr id="20" name="Text Placeholder 5">
            <a:extLst>
              <a:ext uri="{FF2B5EF4-FFF2-40B4-BE49-F238E27FC236}">
                <a16:creationId xmlns:a16="http://schemas.microsoft.com/office/drawing/2014/main" id="{C52FCBA6-2763-A94E-9EAB-17AC4A5FE01B}"/>
              </a:ext>
            </a:extLst>
          </p:cNvPr>
          <p:cNvSpPr txBox="1">
            <a:spLocks/>
          </p:cNvSpPr>
          <p:nvPr/>
        </p:nvSpPr>
        <p:spPr>
          <a:xfrm>
            <a:off x="1346400" y="3337317"/>
            <a:ext cx="5278438" cy="553998"/>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accent6"/>
              </a:buClr>
              <a:buNone/>
            </a:pPr>
            <a:r>
              <a:rPr lang="en-US" sz="1800" dirty="0">
                <a:solidFill>
                  <a:schemeClr val="bg1"/>
                </a:solidFill>
                <a:latin typeface="Fira Sans Medium" panose="020B0503050000020004" pitchFamily="34" charset="0"/>
              </a:rPr>
              <a:t>Gives skin the energy it needs for natural </a:t>
            </a:r>
            <a:br>
              <a:rPr lang="en-US" sz="1800" dirty="0">
                <a:solidFill>
                  <a:schemeClr val="bg1"/>
                </a:solidFill>
                <a:latin typeface="Fira Sans Medium" panose="020B0503050000020004" pitchFamily="34" charset="0"/>
              </a:rPr>
            </a:br>
            <a:r>
              <a:rPr lang="en-US" sz="1800" dirty="0">
                <a:solidFill>
                  <a:schemeClr val="bg1"/>
                </a:solidFill>
                <a:latin typeface="Fira Sans Medium" panose="020B0503050000020004" pitchFamily="34" charset="0"/>
              </a:rPr>
              <a:t>repair and regeneration</a:t>
            </a:r>
            <a:endParaRPr lang="en-GB" sz="1800" dirty="0">
              <a:solidFill>
                <a:schemeClr val="bg1"/>
              </a:solidFill>
              <a:latin typeface="Fira Sans Medium" panose="020B0503050000020004" pitchFamily="34" charset="0"/>
            </a:endParaRPr>
          </a:p>
        </p:txBody>
      </p:sp>
      <p:sp>
        <p:nvSpPr>
          <p:cNvPr id="22" name="Text Placeholder 5">
            <a:extLst>
              <a:ext uri="{FF2B5EF4-FFF2-40B4-BE49-F238E27FC236}">
                <a16:creationId xmlns:a16="http://schemas.microsoft.com/office/drawing/2014/main" id="{311F4DBD-5D7D-A74B-B256-4BBDC59550B2}"/>
              </a:ext>
            </a:extLst>
          </p:cNvPr>
          <p:cNvSpPr txBox="1">
            <a:spLocks/>
          </p:cNvSpPr>
          <p:nvPr/>
        </p:nvSpPr>
        <p:spPr>
          <a:xfrm>
            <a:off x="1346400" y="4457080"/>
            <a:ext cx="5278438" cy="276999"/>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accent6"/>
              </a:buClr>
              <a:buNone/>
            </a:pPr>
            <a:r>
              <a:rPr lang="en-US" sz="1800" dirty="0">
                <a:solidFill>
                  <a:schemeClr val="bg1"/>
                </a:solidFill>
                <a:latin typeface="Fira Sans Medium" panose="020B0503050000020004" pitchFamily="34" charset="0"/>
              </a:rPr>
              <a:t>Helps to reduce sun damage</a:t>
            </a:r>
            <a:endParaRPr lang="en-GB" sz="1800" dirty="0">
              <a:solidFill>
                <a:schemeClr val="bg1"/>
              </a:solidFill>
              <a:latin typeface="Fira Sans Medium" panose="020B0503050000020004" pitchFamily="34" charset="0"/>
            </a:endParaRPr>
          </a:p>
        </p:txBody>
      </p:sp>
      <p:sp>
        <p:nvSpPr>
          <p:cNvPr id="23" name="Text Placeholder 5">
            <a:extLst>
              <a:ext uri="{FF2B5EF4-FFF2-40B4-BE49-F238E27FC236}">
                <a16:creationId xmlns:a16="http://schemas.microsoft.com/office/drawing/2014/main" id="{274528D6-D02E-9244-8665-DB5DECD43154}"/>
              </a:ext>
            </a:extLst>
          </p:cNvPr>
          <p:cNvSpPr txBox="1">
            <a:spLocks/>
          </p:cNvSpPr>
          <p:nvPr/>
        </p:nvSpPr>
        <p:spPr>
          <a:xfrm>
            <a:off x="1346400" y="1523720"/>
            <a:ext cx="5278438" cy="276999"/>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accent6"/>
              </a:buClr>
              <a:buNone/>
            </a:pPr>
            <a:r>
              <a:rPr lang="en-US" sz="1800" dirty="0">
                <a:solidFill>
                  <a:schemeClr val="bg1"/>
                </a:solidFill>
                <a:latin typeface="Fira Sans Medium" panose="020B0503050000020004" pitchFamily="34" charset="0"/>
              </a:rPr>
              <a:t>Replenishes your skin’s natural superpowers</a:t>
            </a:r>
            <a:endParaRPr lang="en-GB" sz="1800" dirty="0">
              <a:solidFill>
                <a:schemeClr val="bg1"/>
              </a:solidFill>
              <a:latin typeface="Fira Sans Medium" panose="020B0503050000020004" pitchFamily="34" charset="0"/>
            </a:endParaRPr>
          </a:p>
        </p:txBody>
      </p:sp>
      <p:sp>
        <p:nvSpPr>
          <p:cNvPr id="24" name="Text Placeholder 5">
            <a:extLst>
              <a:ext uri="{FF2B5EF4-FFF2-40B4-BE49-F238E27FC236}">
                <a16:creationId xmlns:a16="http://schemas.microsoft.com/office/drawing/2014/main" id="{1DE0D202-63E1-104A-B66A-8B13CC2DA251}"/>
              </a:ext>
            </a:extLst>
          </p:cNvPr>
          <p:cNvSpPr txBox="1">
            <a:spLocks/>
          </p:cNvSpPr>
          <p:nvPr/>
        </p:nvSpPr>
        <p:spPr>
          <a:xfrm>
            <a:off x="1346400" y="5299845"/>
            <a:ext cx="5278438" cy="553998"/>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accent6"/>
              </a:buClr>
              <a:buNone/>
            </a:pPr>
            <a:r>
              <a:rPr lang="en-US" sz="1800" dirty="0">
                <a:solidFill>
                  <a:schemeClr val="bg1"/>
                </a:solidFill>
                <a:latin typeface="Fira Sans Medium" panose="020B0503050000020004" pitchFamily="34" charset="0"/>
              </a:rPr>
              <a:t>Makes the skin look and feel firmer, </a:t>
            </a:r>
            <a:br>
              <a:rPr lang="en-US" sz="1800" dirty="0">
                <a:solidFill>
                  <a:schemeClr val="bg1"/>
                </a:solidFill>
                <a:latin typeface="Fira Sans Medium" panose="020B0503050000020004" pitchFamily="34" charset="0"/>
              </a:rPr>
            </a:br>
            <a:r>
              <a:rPr lang="en-US" sz="1800" dirty="0">
                <a:solidFill>
                  <a:schemeClr val="bg1"/>
                </a:solidFill>
                <a:latin typeface="Fira Sans Medium" panose="020B0503050000020004" pitchFamily="34" charset="0"/>
              </a:rPr>
              <a:t>softer and well toned</a:t>
            </a:r>
            <a:endParaRPr lang="en-GB" sz="1800" dirty="0">
              <a:solidFill>
                <a:schemeClr val="bg1"/>
              </a:solidFill>
              <a:latin typeface="Fira Sans Medium" panose="020B0503050000020004" pitchFamily="34" charset="0"/>
            </a:endParaRPr>
          </a:p>
        </p:txBody>
      </p:sp>
      <p:pic>
        <p:nvPicPr>
          <p:cNvPr id="3" name="Picture 2">
            <a:extLst>
              <a:ext uri="{FF2B5EF4-FFF2-40B4-BE49-F238E27FC236}">
                <a16:creationId xmlns:a16="http://schemas.microsoft.com/office/drawing/2014/main" id="{69AEC876-19D4-5B2C-F5A9-4674B4955E9D}"/>
              </a:ext>
            </a:extLst>
          </p:cNvPr>
          <p:cNvPicPr>
            <a:picLocks noChangeAspect="1"/>
          </p:cNvPicPr>
          <p:nvPr/>
        </p:nvPicPr>
        <p:blipFill>
          <a:blip r:embed="rId9"/>
          <a:srcRect/>
          <a:stretch/>
        </p:blipFill>
        <p:spPr>
          <a:xfrm>
            <a:off x="798132" y="6235416"/>
            <a:ext cx="4535993" cy="308571"/>
          </a:xfrm>
          <a:prstGeom prst="rect">
            <a:avLst/>
          </a:prstGeom>
        </p:spPr>
      </p:pic>
    </p:spTree>
    <p:extLst>
      <p:ext uri="{BB962C8B-B14F-4D97-AF65-F5344CB8AC3E}">
        <p14:creationId xmlns:p14="http://schemas.microsoft.com/office/powerpoint/2010/main" val="2088089830"/>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4DE7B3CB-CE45-9144-8154-F221DC5F2138}"/>
              </a:ext>
            </a:extLst>
          </p:cNvPr>
          <p:cNvSpPr txBox="1">
            <a:spLocks/>
          </p:cNvSpPr>
          <p:nvPr/>
        </p:nvSpPr>
        <p:spPr>
          <a:xfrm>
            <a:off x="468000" y="1152000"/>
            <a:ext cx="11258862" cy="3826689"/>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None/>
            </a:pPr>
            <a:r>
              <a:rPr lang="en-GB" sz="1800" dirty="0">
                <a:solidFill>
                  <a:schemeClr val="bg1"/>
                </a:solidFill>
                <a:latin typeface="Fira Sans" panose="020B0503050000020004" pitchFamily="34" charset="0"/>
              </a:rPr>
              <a:t>Copyright </a:t>
            </a:r>
            <a:r>
              <a:rPr lang="en-GB" sz="1800" baseline="30000" dirty="0">
                <a:solidFill>
                  <a:schemeClr val="bg1"/>
                </a:solidFill>
                <a:latin typeface="Fira Sans" panose="020B0503050000020004" pitchFamily="34" charset="0"/>
              </a:rPr>
              <a:t>©</a:t>
            </a:r>
            <a:r>
              <a:rPr lang="en-GB" sz="1800" dirty="0">
                <a:solidFill>
                  <a:schemeClr val="bg1"/>
                </a:solidFill>
                <a:latin typeface="Fira Sans" panose="020B0503050000020004" pitchFamily="34" charset="0"/>
              </a:rPr>
              <a:t> 2023 DSM Nutritional Products, 4002 Basel, Switzerland. </a:t>
            </a:r>
          </a:p>
          <a:p>
            <a:pPr marL="0" indent="0">
              <a:lnSpc>
                <a:spcPct val="100000"/>
              </a:lnSpc>
              <a:spcBef>
                <a:spcPts val="0"/>
              </a:spcBef>
              <a:spcAft>
                <a:spcPts val="1600"/>
              </a:spcAft>
              <a:buNone/>
            </a:pPr>
            <a:r>
              <a:rPr lang="en-GB" sz="1800" dirty="0" err="1">
                <a:solidFill>
                  <a:schemeClr val="bg1"/>
                </a:solidFill>
                <a:latin typeface="Fira Sans" panose="020B0503050000020004" pitchFamily="34" charset="0"/>
              </a:rPr>
              <a:t>www.dsm.com</a:t>
            </a:r>
            <a:r>
              <a:rPr lang="en-GB" sz="1800" dirty="0">
                <a:solidFill>
                  <a:schemeClr val="bg1"/>
                </a:solidFill>
                <a:latin typeface="Fira Sans" panose="020B0503050000020004" pitchFamily="34" charset="0"/>
              </a:rPr>
              <a:t>/personal-care. All rights reserved.</a:t>
            </a:r>
          </a:p>
          <a:p>
            <a:pPr marL="0" indent="0">
              <a:lnSpc>
                <a:spcPct val="100000"/>
              </a:lnSpc>
              <a:spcBef>
                <a:spcPts val="0"/>
              </a:spcBef>
              <a:spcAft>
                <a:spcPts val="1600"/>
              </a:spcAft>
              <a:buNone/>
            </a:pPr>
            <a:r>
              <a:rPr lang="en-GB" sz="1800" dirty="0">
                <a:solidFill>
                  <a:schemeClr val="bg1"/>
                </a:solidFill>
                <a:latin typeface="Fira Sans" panose="020B0503050000020004" pitchFamily="34" charset="0"/>
              </a:rPr>
              <a:t>DSM has used diligent care to ensure that the information provided herein is accurate and up-to-date, however, DSM makes no representation or warranty, either expressly or implied, of the accuracy, reliability, or completeness thereof. The information provided herein contains scientific and product information for business to business use and does not constitute or provide scientific or medical advice, diagnosis or recommendation for treatment. Country or region-specific information should be considered when </a:t>
            </a:r>
            <a:r>
              <a:rPr lang="en-GB" sz="1800" dirty="0" err="1">
                <a:solidFill>
                  <a:schemeClr val="bg1"/>
                </a:solidFill>
                <a:latin typeface="Fira Sans" panose="020B0503050000020004" pitchFamily="34" charset="0"/>
              </a:rPr>
              <a:t>labeling</a:t>
            </a:r>
            <a:r>
              <a:rPr lang="en-GB" sz="1800" dirty="0">
                <a:solidFill>
                  <a:schemeClr val="bg1"/>
                </a:solidFill>
                <a:latin typeface="Fira Sans" panose="020B0503050000020004" pitchFamily="34" charset="0"/>
              </a:rPr>
              <a:t> or advertising to final consumer. In no event shall DSM be liable for any damages arising from or reliance upon, or use of, any information provided herein. The content of this document is subject to change without further notice. Please contact your local DSM representative for further details. All trademarks listed in this document are either (registered) trademarks of, or trademarks licensed by, the DSM group of companies in the Netherlands and/or other countries, unless explicitly stated otherwise.</a:t>
            </a:r>
          </a:p>
        </p:txBody>
      </p:sp>
      <p:sp>
        <p:nvSpPr>
          <p:cNvPr id="2" name="Title 1">
            <a:extLst>
              <a:ext uri="{FF2B5EF4-FFF2-40B4-BE49-F238E27FC236}">
                <a16:creationId xmlns:a16="http://schemas.microsoft.com/office/drawing/2014/main" id="{121825A4-D799-5A4A-9EBF-C5FA578FB415}"/>
              </a:ext>
            </a:extLst>
          </p:cNvPr>
          <p:cNvSpPr>
            <a:spLocks noGrp="1"/>
          </p:cNvSpPr>
          <p:nvPr>
            <p:ph type="title"/>
          </p:nvPr>
        </p:nvSpPr>
        <p:spPr/>
        <p:txBody>
          <a:bodyPr/>
          <a:lstStyle/>
          <a:p>
            <a:r>
              <a:rPr lang="en-US" dirty="0"/>
              <a:t>Disclaimer</a:t>
            </a:r>
          </a:p>
        </p:txBody>
      </p:sp>
      <p:sp>
        <p:nvSpPr>
          <p:cNvPr id="5" name="Slide Number Placeholder 4">
            <a:extLst>
              <a:ext uri="{FF2B5EF4-FFF2-40B4-BE49-F238E27FC236}">
                <a16:creationId xmlns:a16="http://schemas.microsoft.com/office/drawing/2014/main" id="{80EF20D6-C308-FC4A-B108-4ED1024D8049}"/>
              </a:ext>
            </a:extLst>
          </p:cNvPr>
          <p:cNvSpPr>
            <a:spLocks noGrp="1"/>
          </p:cNvSpPr>
          <p:nvPr>
            <p:ph type="sldNum" sz="quarter" idx="10"/>
          </p:nvPr>
        </p:nvSpPr>
        <p:spPr/>
        <p:txBody>
          <a:bodyPr/>
          <a:lstStyle/>
          <a:p>
            <a:fld id="{EC50C849-B97A-2B45-B78A-6D9C352F693C}" type="slidenum">
              <a:rPr lang="en-US" smtClean="0"/>
              <a:pPr/>
              <a:t>14</a:t>
            </a:fld>
            <a:endParaRPr lang="en-US" dirty="0"/>
          </a:p>
        </p:txBody>
      </p:sp>
      <p:pic>
        <p:nvPicPr>
          <p:cNvPr id="3" name="Picture 2">
            <a:extLst>
              <a:ext uri="{FF2B5EF4-FFF2-40B4-BE49-F238E27FC236}">
                <a16:creationId xmlns:a16="http://schemas.microsoft.com/office/drawing/2014/main" id="{793FB1C6-1D68-9D47-BC9F-CCF7ACC9610C}"/>
              </a:ext>
            </a:extLst>
          </p:cNvPr>
          <p:cNvPicPr>
            <a:picLocks noChangeAspect="1"/>
          </p:cNvPicPr>
          <p:nvPr/>
        </p:nvPicPr>
        <p:blipFill>
          <a:blip r:embed="rId2"/>
          <a:srcRect/>
          <a:stretch/>
        </p:blipFill>
        <p:spPr>
          <a:xfrm>
            <a:off x="798132" y="6235416"/>
            <a:ext cx="4535993" cy="308571"/>
          </a:xfrm>
          <a:prstGeom prst="rect">
            <a:avLst/>
          </a:prstGeom>
        </p:spPr>
      </p:pic>
    </p:spTree>
    <p:extLst>
      <p:ext uri="{BB962C8B-B14F-4D97-AF65-F5344CB8AC3E}">
        <p14:creationId xmlns:p14="http://schemas.microsoft.com/office/powerpoint/2010/main" val="2114480449"/>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549112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heme/theme1.xml><?xml version="1.0" encoding="utf-8"?>
<a:theme xmlns:a="http://schemas.openxmlformats.org/drawingml/2006/main" name="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9" ma:contentTypeDescription="Create a new document." ma:contentTypeScope="" ma:versionID="fea518330dcd09e54024defab682c6d8">
  <xsd:schema xmlns:xsd="http://www.w3.org/2001/XMLSchema" xmlns:xs="http://www.w3.org/2001/XMLSchema" xmlns:p="http://schemas.microsoft.com/office/2006/metadata/properties" xmlns:ns2="5a2251cd-bd5e-462d-8f0e-b8d48ef43808" xmlns:ns3="bcfbf75d-7e6c-463e-9135-7f47c6067b30" targetNamespace="http://schemas.microsoft.com/office/2006/metadata/properties" ma:root="true" ma:fieldsID="123822e15643dc49d1127239334b25c2" ns2:_="" ns3:_="">
    <xsd:import namespace="5a2251cd-bd5e-462d-8f0e-b8d48ef43808"/>
    <xsd:import namespace="bcfbf75d-7e6c-463e-9135-7f47c6067b30"/>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documentManagement>
</p:properties>
</file>

<file path=customXml/itemProps1.xml><?xml version="1.0" encoding="utf-8"?>
<ds:datastoreItem xmlns:ds="http://schemas.openxmlformats.org/officeDocument/2006/customXml" ds:itemID="{68A68256-F458-4C5E-B9E6-E8FE612308F8}">
  <ds:schemaRefs>
    <ds:schemaRef ds:uri="http://schemas.microsoft.com/sharepoint/v3/contenttype/forms"/>
  </ds:schemaRefs>
</ds:datastoreItem>
</file>

<file path=customXml/itemProps2.xml><?xml version="1.0" encoding="utf-8"?>
<ds:datastoreItem xmlns:ds="http://schemas.openxmlformats.org/officeDocument/2006/customXml" ds:itemID="{7567BA52-7D85-4680-B2E4-F775C86BAFB1}">
  <ds:schemaRefs>
    <ds:schemaRef ds:uri="Microsoft.SharePoint.Taxonomy.ContentTypeSync"/>
  </ds:schemaRefs>
</ds:datastoreItem>
</file>

<file path=customXml/itemProps3.xml><?xml version="1.0" encoding="utf-8"?>
<ds:datastoreItem xmlns:ds="http://schemas.openxmlformats.org/officeDocument/2006/customXml" ds:itemID="{51F914C5-054F-4E5C-A42D-F165C23A8E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03B474BB-6813-41AB-9BA5-8FFF27ED1C39}">
  <ds:schemaRefs>
    <ds:schemaRef ds:uri="http://purl.org/dc/terms/"/>
    <ds:schemaRef ds:uri="http://schemas.openxmlformats.org/package/2006/metadata/core-properties"/>
    <ds:schemaRef ds:uri="bcfbf75d-7e6c-463e-9135-7f47c6067b30"/>
    <ds:schemaRef ds:uri="http://schemas.microsoft.com/office/2006/documentManagement/types"/>
    <ds:schemaRef ds:uri="http://schemas.microsoft.com/office/infopath/2007/PartnerControls"/>
    <ds:schemaRef ds:uri="http://purl.org/dc/elements/1.1/"/>
    <ds:schemaRef ds:uri="http://schemas.microsoft.com/office/2006/metadata/properties"/>
    <ds:schemaRef ds:uri="5a2251cd-bd5e-462d-8f0e-b8d48ef4380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3565</TotalTime>
  <Words>1849</Words>
  <Application>Microsoft Office PowerPoint</Application>
  <PresentationFormat>Widescreen</PresentationFormat>
  <Paragraphs>173</Paragraphs>
  <Slides>15</Slides>
  <Notes>4</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2" baseType="lpstr">
      <vt:lpstr>Arial</vt:lpstr>
      <vt:lpstr>Calibri</vt:lpstr>
      <vt:lpstr>Fira Sans</vt:lpstr>
      <vt:lpstr>Fira Sans Medium</vt:lpstr>
      <vt:lpstr>Fira Sans SemiBold</vt:lpstr>
      <vt:lpstr>Bioactives Template</vt:lpstr>
      <vt:lpstr>think-cell Slide</vt:lpstr>
      <vt:lpstr>LIPOGARD </vt:lpstr>
      <vt:lpstr>What is Coenzyme Q10?</vt:lpstr>
      <vt:lpstr>The History of CoQ10</vt:lpstr>
      <vt:lpstr>How does CoQ10 work?</vt:lpstr>
      <vt:lpstr>The Ultimate Benefits of CoQ10</vt:lpstr>
      <vt:lpstr>Coenzyme Q10</vt:lpstr>
      <vt:lpstr>Coenzyme Q10</vt:lpstr>
      <vt:lpstr>Notable Brands</vt:lpstr>
      <vt:lpstr>LIPOGARD </vt:lpstr>
      <vt:lpstr>LIPOGARD</vt:lpstr>
      <vt:lpstr>LIPOGARD</vt:lpstr>
      <vt:lpstr>LIPOGARD</vt:lpstr>
      <vt:lpstr>The benefits of LIPOGARD</vt:lpstr>
      <vt:lpstr>Disclaimer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LIPOGARD </dc:title>
  <dc:creator/>
  <cp:lastModifiedBy>Meisinger, Marie-Sophie</cp:lastModifiedBy>
  <cp:revision>268</cp:revision>
  <dcterms:created xsi:type="dcterms:W3CDTF">2021-01-19T01:11:29Z</dcterms:created>
  <dcterms:modified xsi:type="dcterms:W3CDTF">2023-01-26T11:23:07Z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SIP_Label_2ff753fd-faf2-4608-9b59-553f003adcdf_Enabled">
    <vt:lpwstr>true</vt:lpwstr>
  </property>
  <property fmtid="{D5CDD505-2E9C-101B-9397-08002B2CF9AE}" pid="4" name="MSIP_Label_2ff753fd-faf2-4608-9b59-553f003adcdf_SetDate">
    <vt:lpwstr>2021-04-29T14:00:50Z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4bbc0753-7508-47d0-88cf-f86a6653bd45</vt:lpwstr>
  </property>
  <property fmtid="{D5CDD505-2E9C-101B-9397-08002B2CF9AE}" pid="9" name="MSIP_Label_2ff753fd-faf2-4608-9b59-553f003adcdf_ContentBits">
    <vt:lpwstr>0</vt:lpwstr>
  </property>
</Properties>
</file>