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392" r:id="rId2"/>
    <p:sldId id="384" r:id="rId3"/>
    <p:sldId id="385" r:id="rId4"/>
    <p:sldId id="388" r:id="rId5"/>
    <p:sldId id="389" r:id="rId6"/>
    <p:sldId id="390" r:id="rId7"/>
    <p:sldId id="391" r:id="rId8"/>
    <p:sldId id="372" r:id="rId9"/>
    <p:sldId id="38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B"/>
    <a:srgbClr val="007E4B"/>
    <a:srgbClr val="000000"/>
    <a:srgbClr val="EE7203"/>
    <a:srgbClr val="45AC34"/>
    <a:srgbClr val="E51F22"/>
    <a:srgbClr val="023478"/>
    <a:srgbClr val="00A3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920"/>
    <p:restoredTop sz="94694"/>
  </p:normalViewPr>
  <p:slideViewPr>
    <p:cSldViewPr snapToGrid="0" snapToObjects="1">
      <p:cViewPr varScale="1">
        <p:scale>
          <a:sx n="106" d="100"/>
          <a:sy n="106" d="100"/>
        </p:scale>
        <p:origin x="94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2.xml"/><Relationship Id="rId7" Type="http://schemas.openxmlformats.org/officeDocument/2006/relationships/image" Target="../media/image12.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1.emf"/><Relationship Id="rId5" Type="http://schemas.openxmlformats.org/officeDocument/2006/relationships/oleObject" Target="../embeddings/oleObject1.bin"/><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SM_Bioactives_divider-slide">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email">
            <a:alphaModFix amt="89000"/>
            <a:extLst>
              <a:ext uri="{28A0092B-C50C-407E-A947-70E740481C1C}">
                <a14:useLocalDpi xmlns:a14="http://schemas.microsoft.com/office/drawing/2010/main"/>
              </a:ext>
            </a:extLst>
          </a:blip>
          <a:srcRect l="3579" t="9433" r="9169" b="16948"/>
          <a:stretch/>
        </p:blipFill>
        <p:spPr>
          <a:xfrm>
            <a:off x="0" y="0"/>
            <a:ext cx="12192000" cy="6858000"/>
          </a:xfrm>
          <a:prstGeom prst="rect">
            <a:avLst/>
          </a:prstGeom>
        </p:spPr>
      </p:pic>
      <p:pic>
        <p:nvPicPr>
          <p:cNvPr id="7" name="Picture 6" descr="A close up of a logo&#10;&#10;Description automatically generated">
            <a:extLst>
              <a:ext uri="{FF2B5EF4-FFF2-40B4-BE49-F238E27FC236}">
                <a16:creationId xmlns:a16="http://schemas.microsoft.com/office/drawing/2014/main" id="{057088B0-D684-4140-9715-AD9B47A346F7}"/>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632635232"/>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SM_Bioactives_Plain-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505816016"/>
      </p:ext>
    </p:extLst>
  </p:cSld>
  <p:clrMapOvr>
    <a:masterClrMapping/>
  </p:clrMapOvr>
  <p:transition spd="slow">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SM_Bioactives_Text-slide-1">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461011278"/>
      </p:ext>
    </p:extLst>
  </p:cSld>
  <p:clrMapOvr>
    <a:masterClrMapping/>
  </p:clrMapOvr>
  <p:transition spd="slow">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SM_Bioactives_2-colum-slide-1">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07095088"/>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SM_Bioactives_3-column-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037824959"/>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20" name="Picture 19" descr="A close up of a logo&#10;&#10;Description automatically generated">
            <a:extLst>
              <a:ext uri="{FF2B5EF4-FFF2-40B4-BE49-F238E27FC236}">
                <a16:creationId xmlns:a16="http://schemas.microsoft.com/office/drawing/2014/main" id="{68707554-1A21-D94F-918F-ED916FAAF220}"/>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defRPr>
            </a:lvl2pPr>
            <a:lvl3pPr>
              <a:buClr>
                <a:schemeClr val="bg1"/>
              </a:buClr>
              <a:defRPr sz="1800" b="0" i="0">
                <a:solidFill>
                  <a:schemeClr val="bg1"/>
                </a:solidFill>
              </a:defRPr>
            </a:lvl3pPr>
            <a:lvl4pPr>
              <a:buClr>
                <a:schemeClr val="bg1"/>
              </a:buClr>
              <a:defRPr sz="1800" b="0" i="0">
                <a:solidFill>
                  <a:schemeClr val="bg1"/>
                </a:solidFill>
              </a:defRPr>
            </a:lvl4pPr>
            <a:lvl5pPr>
              <a:buClr>
                <a:schemeClr val="bg1"/>
              </a:buClr>
              <a:defRPr sz="1800" b="0" i="0">
                <a:solidFill>
                  <a:schemeClr val="bg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821034077"/>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SM_Bioactives_Image-slide-placeholder-2">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a:solidFill>
                  <a:schemeClr val="bg1">
                    <a:lumMod val="50000"/>
                  </a:schemeClr>
                </a:solidFill>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defRPr>
            </a:lvl2pPr>
            <a:lvl3pPr>
              <a:buClr>
                <a:schemeClr val="tx1"/>
              </a:buClr>
              <a:defRPr sz="1800" b="0" i="0">
                <a:solidFill>
                  <a:schemeClr val="tx1"/>
                </a:solidFill>
              </a:defRPr>
            </a:lvl3pPr>
            <a:lvl4pPr>
              <a:buClr>
                <a:schemeClr val="tx1"/>
              </a:buClr>
              <a:defRPr sz="1800" b="0" i="0">
                <a:solidFill>
                  <a:schemeClr val="tx1"/>
                </a:solidFill>
              </a:defRPr>
            </a:lvl4pPr>
            <a:lvl5pPr>
              <a:buClr>
                <a:schemeClr val="tx1"/>
              </a:buClr>
              <a:defRPr sz="1800" b="0" i="0">
                <a:solidFill>
                  <a:schemeClr val="tx1"/>
                </a:solidFill>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65685593"/>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SM_Bioactives_Accent-slide-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7" name="Picture 16" descr="A close up of a logo&#10;&#10;Description automatically generated">
            <a:extLst>
              <a:ext uri="{FF2B5EF4-FFF2-40B4-BE49-F238E27FC236}">
                <a16:creationId xmlns:a16="http://schemas.microsoft.com/office/drawing/2014/main" id="{5DFD5A90-10EB-5C42-B32A-5029BA494025}"/>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544528721"/>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SM_Bioactives_Accent-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8609" t="11337" r="72911" b="28394"/>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E46C5A32-588B-D847-91FF-753088C05F71}"/>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811948401"/>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DSM_Bioactives_Accent-slide-2-locked">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BD36E536-C355-C34B-90CD-486F9FDE7721}"/>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287167828"/>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SM_Bioactives_Accent-slide-2">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23359" t="25229" r="42070" b="14824"/>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8" name="Picture 17" descr="A close up of a logo&#10;&#10;Description automatically generated">
            <a:extLst>
              <a:ext uri="{FF2B5EF4-FFF2-40B4-BE49-F238E27FC236}">
                <a16:creationId xmlns:a16="http://schemas.microsoft.com/office/drawing/2014/main" id="{0ED18A11-C3ED-EF42-8771-6ACB1F533605}"/>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257638140"/>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SM_Bioactives_Accent-slide-3-locke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dirty="0" err="1">
              <a:solidFill>
                <a:schemeClr val="tx1"/>
              </a:solidFill>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DA881D55-7B53-EB4A-B3DF-B9C25A937D3F}"/>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70175200"/>
      </p:ext>
    </p:extLst>
  </p:cSld>
  <p:clrMapOvr>
    <a:masterClrMapping/>
  </p:clrMapOvr>
  <p:transition spd="slow">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SM_Bioactives_Accent-slide-3">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6" name="Picture 15" descr="A close up of a logo&#10;&#10;Description automatically generated">
            <a:extLst>
              <a:ext uri="{FF2B5EF4-FFF2-40B4-BE49-F238E27FC236}">
                <a16:creationId xmlns:a16="http://schemas.microsoft.com/office/drawing/2014/main" id="{2295C84C-BFB5-DF4B-B41B-32CCFBED18ED}"/>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11294776"/>
      </p:ext>
    </p:extLst>
  </p:cSld>
  <p:clrMapOvr>
    <a:masterClrMapping/>
  </p:clrMapOvr>
  <p:transition spd="slow">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pic>
        <p:nvPicPr>
          <p:cNvPr id="7" name="Picture 6" descr="A close up of a logo&#10;&#10;Description automatically generated">
            <a:extLst>
              <a:ext uri="{FF2B5EF4-FFF2-40B4-BE49-F238E27FC236}">
                <a16:creationId xmlns:a16="http://schemas.microsoft.com/office/drawing/2014/main" id="{20F6A2B6-0942-4B4F-B465-187069FF2DE2}"/>
              </a:ext>
            </a:extLst>
          </p:cNvPr>
          <p:cNvPicPr>
            <a:picLocks noChangeAspect="1"/>
          </p:cNvPicPr>
          <p:nvPr userDrawn="1"/>
        </p:nvPicPr>
        <p:blipFill rotWithShape="1">
          <a:blip r:embed="rId4"/>
          <a:srcRect t="84491" r="54289"/>
          <a:stretch/>
        </p:blipFill>
        <p:spPr>
          <a:xfrm>
            <a:off x="0" y="5794408"/>
            <a:ext cx="5573027" cy="1063592"/>
          </a:xfrm>
          <a:prstGeom prst="rect">
            <a:avLst/>
          </a:prstGeom>
        </p:spPr>
      </p:pic>
      <p:sp>
        <p:nvSpPr>
          <p:cNvPr id="8" name="Slide Number Placeholder 2">
            <a:extLst>
              <a:ext uri="{FF2B5EF4-FFF2-40B4-BE49-F238E27FC236}">
                <a16:creationId xmlns:a16="http://schemas.microsoft.com/office/drawing/2014/main" id="{74DA684A-BA69-744F-A836-636D0CB54561}"/>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89064599"/>
      </p:ext>
    </p:extLst>
  </p:cSld>
  <p:clrMapOvr>
    <a:masterClrMapping/>
  </p:clrMapOvr>
  <p:transition spd="slow">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r="803"/>
          <a:stretch/>
        </p:blipFill>
        <p:spPr>
          <a:xfrm>
            <a:off x="8692673" y="5940447"/>
            <a:ext cx="3499327" cy="917553"/>
          </a:xfrm>
          <a:prstGeom prst="rect">
            <a:avLst/>
          </a:prstGeom>
        </p:spPr>
      </p:pic>
    </p:spTree>
    <p:extLst>
      <p:ext uri="{BB962C8B-B14F-4D97-AF65-F5344CB8AC3E}">
        <p14:creationId xmlns:p14="http://schemas.microsoft.com/office/powerpoint/2010/main" val="3960398317"/>
      </p:ext>
    </p:extLst>
  </p:cSld>
  <p:clrMapOvr>
    <a:masterClrMapping/>
  </p:clrMapOvr>
  <p:transition spd="slow">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2"/>
            </p:custDataLst>
            <p:extLst>
              <p:ext uri="{D42A27DB-BD31-4B8C-83A1-F6EECF244321}">
                <p14:modId xmlns:p14="http://schemas.microsoft.com/office/powerpoint/2010/main" val="41846773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30" name="think-cell Slide" r:id="rId5" imgW="345" imgH="355" progId="TCLayout.ActiveDocument.1">
                  <p:embed/>
                </p:oleObj>
              </mc:Choice>
              <mc:Fallback>
                <p:oleObj name="think-cell Slide" r:id="rId5"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11324607"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11324607"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7"/>
          <a:srcRect/>
          <a:stretch/>
        </p:blipFill>
        <p:spPr>
          <a:xfrm>
            <a:off x="432000" y="6235416"/>
            <a:ext cx="4535993" cy="308570"/>
          </a:xfrm>
          <a:prstGeom prst="rect">
            <a:avLst/>
          </a:prstGeom>
        </p:spPr>
      </p:pic>
    </p:spTree>
    <p:extLst>
      <p:ext uri="{BB962C8B-B14F-4D97-AF65-F5344CB8AC3E}">
        <p14:creationId xmlns:p14="http://schemas.microsoft.com/office/powerpoint/2010/main" val="1984960201"/>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7960FC-98FA-1748-82B3-1E1A25060449}"/>
              </a:ext>
            </a:extLst>
          </p:cNvPr>
          <p:cNvPicPr>
            <a:picLocks noChangeAspect="1"/>
          </p:cNvPicPr>
          <p:nvPr userDrawn="1"/>
        </p:nvPicPr>
        <p:blipFill>
          <a:blip r:embed="rId18"/>
          <a:src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01265884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6" r:id="rId14"/>
    <p:sldLayoutId id="2147483675" r:id="rId15"/>
    <p:sldLayoutId id="2147483677" r:id="rId16"/>
  </p:sldLayoutIdLst>
  <p:transition spd="slow">
    <p:wipe dir="r"/>
  </p:transition>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jpg"/><Relationship Id="rId1" Type="http://schemas.openxmlformats.org/officeDocument/2006/relationships/slideLayout" Target="../slideLayouts/slideLayout16.xml"/><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jpg"/><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jpg"/><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descr="A person posing for the camera&#10;&#10;Description automatically generated">
            <a:extLst>
              <a:ext uri="{FF2B5EF4-FFF2-40B4-BE49-F238E27FC236}">
                <a16:creationId xmlns:a16="http://schemas.microsoft.com/office/drawing/2014/main" id="{2B41F4CD-212B-0840-ADFE-FA9B29560762}"/>
              </a:ext>
            </a:extLst>
          </p:cNvPr>
          <p:cNvPicPr>
            <a:picLocks noGrp="1" noChangeAspect="1"/>
          </p:cNvPicPr>
          <p:nvPr>
            <p:ph type="pic" sz="quarter" idx="10"/>
          </p:nvPr>
        </p:nvPicPr>
        <p:blipFill>
          <a:blip r:embed="rId2"/>
          <a:srcRect t="4249" b="4249"/>
          <a:stretch>
            <a:fillRect/>
          </a:stretch>
        </p:blipFill>
        <p:spPr/>
      </p:pic>
      <p:sp>
        <p:nvSpPr>
          <p:cNvPr id="3" name="Subtitle 2">
            <a:extLst>
              <a:ext uri="{FF2B5EF4-FFF2-40B4-BE49-F238E27FC236}">
                <a16:creationId xmlns:a16="http://schemas.microsoft.com/office/drawing/2014/main" id="{1EAEAFF2-1BDE-CA4E-A350-80D313C0CDE5}"/>
              </a:ext>
            </a:extLst>
          </p:cNvPr>
          <p:cNvSpPr>
            <a:spLocks noGrp="1"/>
          </p:cNvSpPr>
          <p:nvPr>
            <p:ph type="subTitle" idx="1"/>
          </p:nvPr>
        </p:nvSpPr>
        <p:spPr/>
        <p:txBody>
          <a:bodyPr/>
          <a:lstStyle/>
          <a:p>
            <a:r>
              <a:rPr lang="en-GB" dirty="0"/>
              <a:t>The gentle way to </a:t>
            </a:r>
            <a:br>
              <a:rPr lang="en-GB" dirty="0"/>
            </a:br>
            <a:r>
              <a:rPr lang="en-GB" dirty="0"/>
              <a:t>get radiant skin</a:t>
            </a:r>
          </a:p>
        </p:txBody>
      </p:sp>
      <p:sp>
        <p:nvSpPr>
          <p:cNvPr id="4" name="Title 3">
            <a:extLst>
              <a:ext uri="{FF2B5EF4-FFF2-40B4-BE49-F238E27FC236}">
                <a16:creationId xmlns:a16="http://schemas.microsoft.com/office/drawing/2014/main" id="{BCC7B55A-D222-3547-9148-E5E0769C3D16}"/>
              </a:ext>
            </a:extLst>
          </p:cNvPr>
          <p:cNvSpPr>
            <a:spLocks noGrp="1"/>
          </p:cNvSpPr>
          <p:nvPr>
            <p:ph type="ctrTitle"/>
          </p:nvPr>
        </p:nvSpPr>
        <p:spPr>
          <a:xfrm>
            <a:off x="540000" y="2520000"/>
            <a:ext cx="11324607" cy="553998"/>
          </a:xfrm>
        </p:spPr>
        <p:txBody>
          <a:bodyPr/>
          <a:lstStyle/>
          <a:p>
            <a:r>
              <a:rPr lang="en-GB" dirty="0"/>
              <a:t>MELFADE</a:t>
            </a:r>
            <a:r>
              <a:rPr lang="en-GB" baseline="30000" dirty="0"/>
              <a:t>®</a:t>
            </a:r>
            <a:r>
              <a:rPr lang="en-GB" dirty="0"/>
              <a:t> PF</a:t>
            </a:r>
          </a:p>
        </p:txBody>
      </p:sp>
      <p:pic>
        <p:nvPicPr>
          <p:cNvPr id="6" name="Picture 5">
            <a:extLst>
              <a:ext uri="{FF2B5EF4-FFF2-40B4-BE49-F238E27FC236}">
                <a16:creationId xmlns:a16="http://schemas.microsoft.com/office/drawing/2014/main" id="{844A5F62-080D-8540-AA80-C65BABD3E1F0}"/>
              </a:ext>
            </a:extLst>
          </p:cNvPr>
          <p:cNvPicPr>
            <a:picLocks noChangeAspect="1"/>
          </p:cNvPicPr>
          <p:nvPr/>
        </p:nvPicPr>
        <p:blipFill>
          <a:blip r:embed="rId3"/>
          <a:srcRect/>
          <a:stretch/>
        </p:blipFill>
        <p:spPr>
          <a:xfrm>
            <a:off x="432000" y="6235416"/>
            <a:ext cx="4535993" cy="308570"/>
          </a:xfrm>
          <a:prstGeom prst="rect">
            <a:avLst/>
          </a:prstGeom>
        </p:spPr>
      </p:pic>
      <p:pic>
        <p:nvPicPr>
          <p:cNvPr id="5" name="Picture 4" descr="Logo&#10;&#10;Description automatically generated">
            <a:extLst>
              <a:ext uri="{FF2B5EF4-FFF2-40B4-BE49-F238E27FC236}">
                <a16:creationId xmlns:a16="http://schemas.microsoft.com/office/drawing/2014/main" id="{A2D05DE6-4702-4FD4-A06D-0E9AE8CB0C3A}"/>
              </a:ext>
            </a:extLst>
          </p:cNvPr>
          <p:cNvPicPr>
            <a:picLocks noChangeAspect="1"/>
          </p:cNvPicPr>
          <p:nvPr/>
        </p:nvPicPr>
        <p:blipFill>
          <a:blip r:embed="rId4"/>
          <a:stretch>
            <a:fillRect/>
          </a:stretch>
        </p:blipFill>
        <p:spPr>
          <a:xfrm>
            <a:off x="1918571" y="4896877"/>
            <a:ext cx="1301592" cy="956670"/>
          </a:xfrm>
          <a:prstGeom prst="rect">
            <a:avLst/>
          </a:prstGeom>
        </p:spPr>
      </p:pic>
      <p:pic>
        <p:nvPicPr>
          <p:cNvPr id="8" name="Picture 7" descr="Text, logo&#10;&#10;Description automatically generated">
            <a:extLst>
              <a:ext uri="{FF2B5EF4-FFF2-40B4-BE49-F238E27FC236}">
                <a16:creationId xmlns:a16="http://schemas.microsoft.com/office/drawing/2014/main" id="{1EBD3039-978A-456F-8A1A-91F0FF952C08}"/>
              </a:ext>
            </a:extLst>
          </p:cNvPr>
          <p:cNvPicPr>
            <a:picLocks noChangeAspect="1"/>
          </p:cNvPicPr>
          <p:nvPr/>
        </p:nvPicPr>
        <p:blipFill>
          <a:blip r:embed="rId5"/>
          <a:stretch>
            <a:fillRect/>
          </a:stretch>
        </p:blipFill>
        <p:spPr>
          <a:xfrm>
            <a:off x="618377" y="4896876"/>
            <a:ext cx="1149279" cy="956671"/>
          </a:xfrm>
          <a:prstGeom prst="rect">
            <a:avLst/>
          </a:prstGeom>
        </p:spPr>
      </p:pic>
    </p:spTree>
    <p:extLst>
      <p:ext uri="{BB962C8B-B14F-4D97-AF65-F5344CB8AC3E}">
        <p14:creationId xmlns:p14="http://schemas.microsoft.com/office/powerpoint/2010/main" val="4254095567"/>
      </p:ext>
    </p:extLst>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601E-3E8F-4244-9B58-5463CC775946}"/>
              </a:ext>
            </a:extLst>
          </p:cNvPr>
          <p:cNvSpPr>
            <a:spLocks noGrp="1"/>
          </p:cNvSpPr>
          <p:nvPr>
            <p:ph type="title"/>
          </p:nvPr>
        </p:nvSpPr>
        <p:spPr/>
        <p:txBody>
          <a:bodyPr lIns="0" tIns="0" rIns="0" bIns="0"/>
          <a:lstStyle/>
          <a:p>
            <a:r>
              <a:rPr lang="en-GB" dirty="0"/>
              <a:t>MELFADE</a:t>
            </a:r>
            <a:r>
              <a:rPr lang="en-GB" baseline="30000" dirty="0"/>
              <a:t>®</a:t>
            </a:r>
            <a:r>
              <a:rPr lang="en-GB" dirty="0"/>
              <a:t> PF</a:t>
            </a:r>
          </a:p>
        </p:txBody>
      </p:sp>
      <p:sp>
        <p:nvSpPr>
          <p:cNvPr id="4" name="Slide Number Placeholder 3">
            <a:extLst>
              <a:ext uri="{FF2B5EF4-FFF2-40B4-BE49-F238E27FC236}">
                <a16:creationId xmlns:a16="http://schemas.microsoft.com/office/drawing/2014/main" id="{2B98CF35-4FE5-5E45-98D4-0139C4E6927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2</a:t>
            </a:fld>
            <a:endParaRPr lang="en-US" dirty="0"/>
          </a:p>
        </p:txBody>
      </p:sp>
      <p:pic>
        <p:nvPicPr>
          <p:cNvPr id="9" name="Picture Placeholder 8" descr="A close up of a flower garden&#10;&#10;Description automatically generated">
            <a:extLst>
              <a:ext uri="{FF2B5EF4-FFF2-40B4-BE49-F238E27FC236}">
                <a16:creationId xmlns:a16="http://schemas.microsoft.com/office/drawing/2014/main" id="{FFAF6F63-C58A-1D4B-9C1A-7A67E1104950}"/>
              </a:ext>
            </a:extLst>
          </p:cNvPr>
          <p:cNvPicPr>
            <a:picLocks noGrp="1" noChangeAspect="1"/>
          </p:cNvPicPr>
          <p:nvPr>
            <p:ph type="pic" sz="quarter" idx="17"/>
          </p:nvPr>
        </p:nvPicPr>
        <p:blipFill rotWithShape="1">
          <a:blip r:embed="rId2"/>
          <a:srcRect t="25154"/>
          <a:stretch/>
        </p:blipFill>
        <p:spPr>
          <a:xfrm>
            <a:off x="6097411" y="0"/>
            <a:ext cx="6094589" cy="6858000"/>
          </a:xfrm>
        </p:spPr>
      </p:pic>
      <p:sp>
        <p:nvSpPr>
          <p:cNvPr id="7" name="Text Placeholder 6">
            <a:extLst>
              <a:ext uri="{FF2B5EF4-FFF2-40B4-BE49-F238E27FC236}">
                <a16:creationId xmlns:a16="http://schemas.microsoft.com/office/drawing/2014/main" id="{FB2808D2-60EB-354B-9300-BA4427F100F0}"/>
              </a:ext>
            </a:extLst>
          </p:cNvPr>
          <p:cNvSpPr>
            <a:spLocks noGrp="1"/>
          </p:cNvSpPr>
          <p:nvPr>
            <p:ph type="body" sz="quarter" idx="14"/>
          </p:nvPr>
        </p:nvSpPr>
        <p:spPr>
          <a:xfrm>
            <a:off x="468313" y="1152525"/>
            <a:ext cx="5277561" cy="1163395"/>
          </a:xfrm>
        </p:spPr>
        <p:txBody>
          <a:bodyPr lIns="0" tIns="0" rIns="0" bIns="0">
            <a:spAutoFit/>
          </a:bodyPr>
          <a:lstStyle/>
          <a:p>
            <a:pPr marL="0" indent="0">
              <a:buNone/>
            </a:pPr>
            <a:r>
              <a:rPr lang="en-GB" sz="2800" dirty="0"/>
              <a:t>combines the benefits of natural arbutin with those of magnesium </a:t>
            </a:r>
            <a:r>
              <a:rPr lang="en-GB" sz="2800" dirty="0" err="1"/>
              <a:t>ascorbyl</a:t>
            </a:r>
            <a:r>
              <a:rPr lang="en-GB" sz="2800" dirty="0"/>
              <a:t> phosphate</a:t>
            </a:r>
          </a:p>
        </p:txBody>
      </p:sp>
      <p:pic>
        <p:nvPicPr>
          <p:cNvPr id="11" name="Picture 10">
            <a:extLst>
              <a:ext uri="{FF2B5EF4-FFF2-40B4-BE49-F238E27FC236}">
                <a16:creationId xmlns:a16="http://schemas.microsoft.com/office/drawing/2014/main" id="{140FCB5B-2FCC-A94E-A970-0D8AE34B2740}"/>
              </a:ext>
            </a:extLst>
          </p:cNvPr>
          <p:cNvPicPr>
            <a:picLocks noChangeAspect="1"/>
          </p:cNvPicPr>
          <p:nvPr/>
        </p:nvPicPr>
        <p:blipFill>
          <a:blip r:embed="rId3"/>
          <a:srcRect/>
          <a:stretch/>
        </p:blipFill>
        <p:spPr>
          <a:xfrm>
            <a:off x="467999" y="2559396"/>
            <a:ext cx="5157872" cy="3339722"/>
          </a:xfrm>
          <a:prstGeom prst="rect">
            <a:avLst/>
          </a:prstGeom>
        </p:spPr>
      </p:pic>
    </p:spTree>
    <p:extLst>
      <p:ext uri="{BB962C8B-B14F-4D97-AF65-F5344CB8AC3E}">
        <p14:creationId xmlns:p14="http://schemas.microsoft.com/office/powerpoint/2010/main" val="423644513"/>
      </p:ext>
    </p:extLst>
  </p:cSld>
  <p:clrMapOvr>
    <a:masterClrMapping/>
  </p:clrMapOvr>
  <p:transition spd="slow">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601E-3E8F-4244-9B58-5463CC775946}"/>
              </a:ext>
            </a:extLst>
          </p:cNvPr>
          <p:cNvSpPr>
            <a:spLocks noGrp="1"/>
          </p:cNvSpPr>
          <p:nvPr>
            <p:ph type="title"/>
          </p:nvPr>
        </p:nvSpPr>
        <p:spPr/>
        <p:txBody>
          <a:bodyPr lIns="0" tIns="0" rIns="0" bIns="0"/>
          <a:lstStyle/>
          <a:p>
            <a:r>
              <a:rPr lang="en-GB" dirty="0"/>
              <a:t>Bearberry leaf</a:t>
            </a:r>
          </a:p>
        </p:txBody>
      </p:sp>
      <p:sp>
        <p:nvSpPr>
          <p:cNvPr id="4" name="Slide Number Placeholder 3">
            <a:extLst>
              <a:ext uri="{FF2B5EF4-FFF2-40B4-BE49-F238E27FC236}">
                <a16:creationId xmlns:a16="http://schemas.microsoft.com/office/drawing/2014/main" id="{2B98CF35-4FE5-5E45-98D4-0139C4E6927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3</a:t>
            </a:fld>
            <a:endParaRPr lang="en-US" dirty="0"/>
          </a:p>
        </p:txBody>
      </p:sp>
      <p:pic>
        <p:nvPicPr>
          <p:cNvPr id="9" name="Picture Placeholder 8" descr="A close up of a flower garden&#10;&#10;Description automatically generated">
            <a:extLst>
              <a:ext uri="{FF2B5EF4-FFF2-40B4-BE49-F238E27FC236}">
                <a16:creationId xmlns:a16="http://schemas.microsoft.com/office/drawing/2014/main" id="{FFAF6F63-C58A-1D4B-9C1A-7A67E1104950}"/>
              </a:ext>
            </a:extLst>
          </p:cNvPr>
          <p:cNvPicPr>
            <a:picLocks noGrp="1" noChangeAspect="1"/>
          </p:cNvPicPr>
          <p:nvPr>
            <p:ph type="pic" sz="quarter" idx="17"/>
          </p:nvPr>
        </p:nvPicPr>
        <p:blipFill rotWithShape="1">
          <a:blip r:embed="rId2"/>
          <a:srcRect t="25154"/>
          <a:stretch/>
        </p:blipFill>
        <p:spPr>
          <a:xfrm>
            <a:off x="6097411" y="0"/>
            <a:ext cx="6094589" cy="6858000"/>
          </a:xfrm>
        </p:spPr>
      </p:pic>
      <p:sp>
        <p:nvSpPr>
          <p:cNvPr id="7" name="Text Placeholder 6">
            <a:extLst>
              <a:ext uri="{FF2B5EF4-FFF2-40B4-BE49-F238E27FC236}">
                <a16:creationId xmlns:a16="http://schemas.microsoft.com/office/drawing/2014/main" id="{FB2808D2-60EB-354B-9300-BA4427F100F0}"/>
              </a:ext>
            </a:extLst>
          </p:cNvPr>
          <p:cNvSpPr>
            <a:spLocks noGrp="1"/>
          </p:cNvSpPr>
          <p:nvPr>
            <p:ph type="body" sz="quarter" idx="14"/>
          </p:nvPr>
        </p:nvSpPr>
        <p:spPr>
          <a:xfrm>
            <a:off x="1123950" y="1512000"/>
            <a:ext cx="4621924" cy="2831544"/>
          </a:xfrm>
        </p:spPr>
        <p:txBody>
          <a:bodyPr wrap="square" lIns="0" tIns="0" rIns="0" bIns="0">
            <a:spAutoFit/>
          </a:bodyPr>
          <a:lstStyle/>
          <a:p>
            <a:pPr marL="0" indent="0">
              <a:spcBef>
                <a:spcPts val="0"/>
              </a:spcBef>
              <a:spcAft>
                <a:spcPts val="1600"/>
              </a:spcAft>
              <a:buNone/>
            </a:pPr>
            <a:r>
              <a:rPr lang="en-GB" dirty="0">
                <a:latin typeface="Fira Sans Medium" panose="020B0503050000020004" pitchFamily="34" charset="0"/>
              </a:rPr>
              <a:t>The bearberry (Arctostaphylos </a:t>
            </a:r>
            <a:r>
              <a:rPr lang="en-GB" dirty="0" err="1">
                <a:latin typeface="Fira Sans Medium" panose="020B0503050000020004" pitchFamily="34" charset="0"/>
              </a:rPr>
              <a:t>uva-ursi</a:t>
            </a:r>
            <a:r>
              <a:rPr lang="en-GB" dirty="0">
                <a:latin typeface="Fira Sans Medium" panose="020B0503050000020004" pitchFamily="34" charset="0"/>
              </a:rPr>
              <a:t>) </a:t>
            </a:r>
            <a:br>
              <a:rPr lang="ru-RU" dirty="0">
                <a:latin typeface="Fira Sans Medium" panose="020B0503050000020004" pitchFamily="34" charset="0"/>
              </a:rPr>
            </a:br>
            <a:r>
              <a:rPr lang="en-GB" dirty="0">
                <a:latin typeface="Fira Sans Medium" panose="020B0503050000020004" pitchFamily="34" charset="0"/>
              </a:rPr>
              <a:t>is a small shrub with evergreen leaves </a:t>
            </a:r>
          </a:p>
          <a:p>
            <a:pPr marL="0" indent="0">
              <a:spcBef>
                <a:spcPts val="0"/>
              </a:spcBef>
              <a:spcAft>
                <a:spcPts val="1600"/>
              </a:spcAft>
              <a:buNone/>
            </a:pPr>
            <a:r>
              <a:rPr lang="en-GB" dirty="0">
                <a:latin typeface="Fira Sans Medium" panose="020B0503050000020004" pitchFamily="34" charset="0"/>
              </a:rPr>
              <a:t>Can be found on the high mountains of</a:t>
            </a:r>
            <a:r>
              <a:rPr lang="ru-RU" dirty="0">
                <a:latin typeface="Fira Sans Medium" panose="020B0503050000020004" pitchFamily="34" charset="0"/>
              </a:rPr>
              <a:t> </a:t>
            </a:r>
            <a:r>
              <a:rPr lang="en-GB" dirty="0">
                <a:latin typeface="Fira Sans Medium" panose="020B0503050000020004" pitchFamily="34" charset="0"/>
              </a:rPr>
              <a:t>Europe, America and Asia</a:t>
            </a:r>
          </a:p>
          <a:p>
            <a:pPr marL="0" indent="0">
              <a:spcBef>
                <a:spcPts val="0"/>
              </a:spcBef>
              <a:spcAft>
                <a:spcPts val="800"/>
              </a:spcAft>
              <a:buNone/>
            </a:pPr>
            <a:r>
              <a:rPr lang="en-GB" dirty="0">
                <a:latin typeface="Fira Sans Medium" panose="020B0503050000020004" pitchFamily="34" charset="0"/>
              </a:rPr>
              <a:t>Leaves have astringent and </a:t>
            </a:r>
            <a:br>
              <a:rPr lang="ru-RU" dirty="0">
                <a:latin typeface="Fira Sans Medium" panose="020B0503050000020004" pitchFamily="34" charset="0"/>
              </a:rPr>
            </a:br>
            <a:r>
              <a:rPr lang="en-GB" dirty="0">
                <a:latin typeface="Fira Sans Medium" panose="020B0503050000020004" pitchFamily="34" charset="0"/>
              </a:rPr>
              <a:t>anti-inflammatory properties: </a:t>
            </a:r>
          </a:p>
          <a:p>
            <a:pPr marL="0" indent="0">
              <a:spcBef>
                <a:spcPts val="0"/>
              </a:spcBef>
              <a:spcAft>
                <a:spcPts val="1600"/>
              </a:spcAft>
              <a:buNone/>
            </a:pPr>
            <a:r>
              <a:rPr lang="en-GB" dirty="0"/>
              <a:t>Used medicinally in parts of Europe to heal</a:t>
            </a:r>
            <a:r>
              <a:rPr lang="ru-RU" dirty="0"/>
              <a:t> </a:t>
            </a:r>
            <a:r>
              <a:rPr lang="en-GB" dirty="0"/>
              <a:t>wounds and reduce scarring </a:t>
            </a:r>
          </a:p>
        </p:txBody>
      </p:sp>
      <p:sp>
        <p:nvSpPr>
          <p:cNvPr id="6" name="Text Placeholder 2">
            <a:extLst>
              <a:ext uri="{FF2B5EF4-FFF2-40B4-BE49-F238E27FC236}">
                <a16:creationId xmlns:a16="http://schemas.microsoft.com/office/drawing/2014/main" id="{9E368651-C532-354E-966F-EBFDB0CD5E08}"/>
              </a:ext>
            </a:extLst>
          </p:cNvPr>
          <p:cNvSpPr>
            <a:spLocks noGrp="1"/>
          </p:cNvSpPr>
          <p:nvPr>
            <p:ph type="body" sz="quarter" idx="13"/>
          </p:nvPr>
        </p:nvSpPr>
        <p:spPr>
          <a:xfrm>
            <a:off x="468000" y="936876"/>
            <a:ext cx="5275778" cy="369332"/>
          </a:xfrm>
        </p:spPr>
        <p:txBody>
          <a:bodyPr lIns="0" tIns="0" rIns="0" bIns="0"/>
          <a:lstStyle/>
          <a:p>
            <a:r>
              <a:rPr lang="en-GB" dirty="0"/>
              <a:t>(Arctostaphylos </a:t>
            </a:r>
            <a:r>
              <a:rPr lang="en-GB" dirty="0" err="1"/>
              <a:t>uva-ursi</a:t>
            </a:r>
            <a:r>
              <a:rPr lang="en-GB" dirty="0"/>
              <a:t>)</a:t>
            </a:r>
          </a:p>
        </p:txBody>
      </p:sp>
      <p:sp>
        <p:nvSpPr>
          <p:cNvPr id="10" name="Text Placeholder 6">
            <a:extLst>
              <a:ext uri="{FF2B5EF4-FFF2-40B4-BE49-F238E27FC236}">
                <a16:creationId xmlns:a16="http://schemas.microsoft.com/office/drawing/2014/main" id="{EF0E3BEF-52DA-9D40-9CE5-67D1E44CB3D5}"/>
              </a:ext>
            </a:extLst>
          </p:cNvPr>
          <p:cNvSpPr txBox="1">
            <a:spLocks/>
          </p:cNvSpPr>
          <p:nvPr/>
        </p:nvSpPr>
        <p:spPr>
          <a:xfrm>
            <a:off x="468314" y="4549336"/>
            <a:ext cx="5275464" cy="1364594"/>
          </a:xfrm>
          <a:prstGeom prst="roundRect">
            <a:avLst>
              <a:gd name="adj" fmla="val 10649"/>
            </a:avLst>
          </a:prstGeom>
          <a:gradFill>
            <a:gsLst>
              <a:gs pos="0">
                <a:srgbClr val="007E4B"/>
              </a:gs>
              <a:gs pos="100000">
                <a:srgbClr val="007E4B">
                  <a:alpha val="80000"/>
                </a:srgbClr>
              </a:gs>
            </a:gsLst>
            <a:lin ang="5400000" scaled="1"/>
          </a:gradFill>
        </p:spPr>
        <p:txBody>
          <a:bodyPr wrap="square" lIns="108000" tIns="108000" rIns="108000" bIns="72000">
            <a:sp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spcAft>
                <a:spcPts val="1200"/>
              </a:spcAft>
              <a:buNone/>
            </a:pPr>
            <a:r>
              <a:rPr lang="en-GB" dirty="0">
                <a:latin typeface="Fira Sans Medium" panose="020B0503050000020004" pitchFamily="34" charset="0"/>
              </a:rPr>
              <a:t>The mean constituent of bearberry leaves is a glucoside named arbutin, which is known as an effective inhibitor </a:t>
            </a:r>
            <a:br>
              <a:rPr lang="en-GB" dirty="0">
                <a:latin typeface="Fira Sans Medium" panose="020B0503050000020004" pitchFamily="34" charset="0"/>
              </a:rPr>
            </a:br>
            <a:r>
              <a:rPr lang="en-GB" dirty="0">
                <a:latin typeface="Fira Sans Medium" panose="020B0503050000020004" pitchFamily="34" charset="0"/>
              </a:rPr>
              <a:t>of tyrosinase</a:t>
            </a:r>
          </a:p>
        </p:txBody>
      </p:sp>
      <p:pic>
        <p:nvPicPr>
          <p:cNvPr id="11" name="Picture 10" descr="A picture containing drawing, light&#10;&#10;Description automatically generated">
            <a:extLst>
              <a:ext uri="{FF2B5EF4-FFF2-40B4-BE49-F238E27FC236}">
                <a16:creationId xmlns:a16="http://schemas.microsoft.com/office/drawing/2014/main" id="{7F90E320-9BEE-F149-B3D6-DC6F46457624}"/>
              </a:ext>
            </a:extLst>
          </p:cNvPr>
          <p:cNvPicPr>
            <a:picLocks noChangeAspect="1"/>
          </p:cNvPicPr>
          <p:nvPr/>
        </p:nvPicPr>
        <p:blipFill>
          <a:blip r:embed="rId3"/>
          <a:stretch>
            <a:fillRect/>
          </a:stretch>
        </p:blipFill>
        <p:spPr>
          <a:xfrm>
            <a:off x="468000" y="1479303"/>
            <a:ext cx="539750" cy="539750"/>
          </a:xfrm>
          <a:prstGeom prst="rect">
            <a:avLst/>
          </a:prstGeom>
        </p:spPr>
      </p:pic>
      <p:pic>
        <p:nvPicPr>
          <p:cNvPr id="12" name="Picture 11">
            <a:extLst>
              <a:ext uri="{FF2B5EF4-FFF2-40B4-BE49-F238E27FC236}">
                <a16:creationId xmlns:a16="http://schemas.microsoft.com/office/drawing/2014/main" id="{FA744E98-03F4-BD47-A18C-2D1FDC771EF2}"/>
              </a:ext>
            </a:extLst>
          </p:cNvPr>
          <p:cNvPicPr>
            <a:picLocks noChangeAspect="1"/>
          </p:cNvPicPr>
          <p:nvPr/>
        </p:nvPicPr>
        <p:blipFill>
          <a:blip r:embed="rId4"/>
          <a:srcRect/>
          <a:stretch/>
        </p:blipFill>
        <p:spPr>
          <a:xfrm>
            <a:off x="468000" y="2247700"/>
            <a:ext cx="539750" cy="539750"/>
          </a:xfrm>
          <a:prstGeom prst="rect">
            <a:avLst/>
          </a:prstGeom>
        </p:spPr>
      </p:pic>
      <p:pic>
        <p:nvPicPr>
          <p:cNvPr id="13" name="Picture 12">
            <a:extLst>
              <a:ext uri="{FF2B5EF4-FFF2-40B4-BE49-F238E27FC236}">
                <a16:creationId xmlns:a16="http://schemas.microsoft.com/office/drawing/2014/main" id="{2F1C7A02-D122-9748-AB7D-B4821259D837}"/>
              </a:ext>
            </a:extLst>
          </p:cNvPr>
          <p:cNvPicPr>
            <a:picLocks noChangeAspect="1"/>
          </p:cNvPicPr>
          <p:nvPr/>
        </p:nvPicPr>
        <p:blipFill>
          <a:blip r:embed="rId5"/>
          <a:srcRect/>
          <a:stretch/>
        </p:blipFill>
        <p:spPr>
          <a:xfrm>
            <a:off x="468000" y="3016098"/>
            <a:ext cx="539750" cy="539750"/>
          </a:xfrm>
          <a:prstGeom prst="rect">
            <a:avLst/>
          </a:prstGeom>
        </p:spPr>
      </p:pic>
    </p:spTree>
    <p:extLst>
      <p:ext uri="{BB962C8B-B14F-4D97-AF65-F5344CB8AC3E}">
        <p14:creationId xmlns:p14="http://schemas.microsoft.com/office/powerpoint/2010/main" val="4073482279"/>
      </p:ext>
    </p:extLst>
  </p:cSld>
  <p:clrMapOvr>
    <a:masterClrMapping/>
  </p:clrMapOvr>
  <p:transition spd="slow">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C267F26C-B69B-8147-BCE9-84CC5B48EF32}"/>
              </a:ext>
            </a:extLst>
          </p:cNvPr>
          <p:cNvSpPr>
            <a:spLocks noGrp="1"/>
          </p:cNvSpPr>
          <p:nvPr>
            <p:ph type="title"/>
          </p:nvPr>
        </p:nvSpPr>
        <p:spPr>
          <a:xfrm>
            <a:off x="468000" y="468000"/>
            <a:ext cx="7228200" cy="443198"/>
          </a:xfrm>
        </p:spPr>
        <p:txBody>
          <a:bodyPr lIns="0" tIns="0" rIns="0" bIns="0"/>
          <a:lstStyle/>
          <a:p>
            <a:r>
              <a:rPr lang="en-GB" dirty="0"/>
              <a:t>Magnesium </a:t>
            </a:r>
            <a:r>
              <a:rPr lang="en-GB" dirty="0" err="1"/>
              <a:t>Ascorbyl</a:t>
            </a:r>
            <a:r>
              <a:rPr lang="en-GB" dirty="0"/>
              <a:t> Phosphate is a multi-functioning form of vitamin C</a:t>
            </a:r>
          </a:p>
        </p:txBody>
      </p:sp>
      <p:sp>
        <p:nvSpPr>
          <p:cNvPr id="4" name="Slide Number Placeholder 3">
            <a:extLst>
              <a:ext uri="{FF2B5EF4-FFF2-40B4-BE49-F238E27FC236}">
                <a16:creationId xmlns:a16="http://schemas.microsoft.com/office/drawing/2014/main" id="{6B5037F2-3504-004B-9E6D-1C2059D28C62}"/>
              </a:ext>
            </a:extLst>
          </p:cNvPr>
          <p:cNvSpPr>
            <a:spLocks noGrp="1"/>
          </p:cNvSpPr>
          <p:nvPr>
            <p:ph type="sldNum" sz="quarter" idx="10"/>
          </p:nvPr>
        </p:nvSpPr>
        <p:spPr/>
        <p:txBody>
          <a:bodyPr/>
          <a:lstStyle/>
          <a:p>
            <a:fld id="{EC50C849-B97A-2B45-B78A-6D9C352F693C}" type="slidenum">
              <a:rPr lang="en-US" smtClean="0"/>
              <a:pPr/>
              <a:t>4</a:t>
            </a:fld>
            <a:endParaRPr lang="en-US" dirty="0"/>
          </a:p>
        </p:txBody>
      </p:sp>
      <p:sp>
        <p:nvSpPr>
          <p:cNvPr id="17" name="Text Placeholder 16">
            <a:extLst>
              <a:ext uri="{FF2B5EF4-FFF2-40B4-BE49-F238E27FC236}">
                <a16:creationId xmlns:a16="http://schemas.microsoft.com/office/drawing/2014/main" id="{92E80DAB-9985-DF44-B275-CF9263FD71C6}"/>
              </a:ext>
            </a:extLst>
          </p:cNvPr>
          <p:cNvSpPr>
            <a:spLocks noGrp="1"/>
          </p:cNvSpPr>
          <p:nvPr>
            <p:ph type="body" sz="quarter" idx="14"/>
          </p:nvPr>
        </p:nvSpPr>
        <p:spPr>
          <a:xfrm>
            <a:off x="468000" y="1620000"/>
            <a:ext cx="5277561" cy="1569660"/>
          </a:xfrm>
        </p:spPr>
        <p:txBody>
          <a:bodyPr lIns="0" tIns="0" rIns="0" bIns="0"/>
          <a:lstStyle/>
          <a:p>
            <a:pPr marL="0" indent="0">
              <a:buClr>
                <a:srgbClr val="007E4B"/>
              </a:buClr>
              <a:buNone/>
            </a:pPr>
            <a:r>
              <a:rPr lang="en-GB" sz="2400" dirty="0">
                <a:solidFill>
                  <a:srgbClr val="007E4B"/>
                </a:solidFill>
                <a:latin typeface="Fira Sans Medium" panose="020B0503050000020004" pitchFamily="34" charset="0"/>
              </a:rPr>
              <a:t>Main functions</a:t>
            </a:r>
          </a:p>
          <a:p>
            <a:pPr>
              <a:buClr>
                <a:srgbClr val="007E4B"/>
              </a:buClr>
            </a:pPr>
            <a:r>
              <a:rPr lang="en-GB" dirty="0"/>
              <a:t>Tyrosinase inhibition</a:t>
            </a:r>
          </a:p>
          <a:p>
            <a:pPr>
              <a:buClr>
                <a:srgbClr val="007E4B"/>
              </a:buClr>
            </a:pPr>
            <a:r>
              <a:rPr lang="en-GB" dirty="0"/>
              <a:t>Reduction of active oxygen species </a:t>
            </a:r>
          </a:p>
          <a:p>
            <a:pPr>
              <a:buClr>
                <a:srgbClr val="007E4B"/>
              </a:buClr>
            </a:pPr>
            <a:r>
              <a:rPr lang="en-GB" dirty="0"/>
              <a:t>Enhancement of collagen synthesis </a:t>
            </a:r>
          </a:p>
          <a:p>
            <a:pPr>
              <a:buClr>
                <a:srgbClr val="007E4B"/>
              </a:buClr>
            </a:pPr>
            <a:endParaRPr lang="en-GB" dirty="0"/>
          </a:p>
          <a:p>
            <a:pPr>
              <a:buClr>
                <a:srgbClr val="007E4B"/>
              </a:buClr>
            </a:pPr>
            <a:endParaRPr lang="en-GB" dirty="0"/>
          </a:p>
          <a:p>
            <a:pPr>
              <a:buClr>
                <a:srgbClr val="007E4B"/>
              </a:buClr>
            </a:pPr>
            <a:endParaRPr lang="en-GB" dirty="0"/>
          </a:p>
        </p:txBody>
      </p:sp>
      <p:pic>
        <p:nvPicPr>
          <p:cNvPr id="3" name="Picture 2" descr="A close up of a device&#10;&#10;Description automatically generated">
            <a:extLst>
              <a:ext uri="{FF2B5EF4-FFF2-40B4-BE49-F238E27FC236}">
                <a16:creationId xmlns:a16="http://schemas.microsoft.com/office/drawing/2014/main" id="{AFBA2590-F388-0542-9906-3616AA38C81D}"/>
              </a:ext>
            </a:extLst>
          </p:cNvPr>
          <p:cNvPicPr>
            <a:picLocks noChangeAspect="1"/>
          </p:cNvPicPr>
          <p:nvPr/>
        </p:nvPicPr>
        <p:blipFill rotWithShape="1">
          <a:blip r:embed="rId2"/>
          <a:srcRect l="5920" r="54610"/>
          <a:stretch/>
        </p:blipFill>
        <p:spPr>
          <a:xfrm>
            <a:off x="8127601" y="0"/>
            <a:ext cx="4064399" cy="6858000"/>
          </a:xfrm>
          <a:prstGeom prst="rect">
            <a:avLst/>
          </a:prstGeom>
        </p:spPr>
      </p:pic>
      <p:pic>
        <p:nvPicPr>
          <p:cNvPr id="10" name="Picture 9">
            <a:extLst>
              <a:ext uri="{FF2B5EF4-FFF2-40B4-BE49-F238E27FC236}">
                <a16:creationId xmlns:a16="http://schemas.microsoft.com/office/drawing/2014/main" id="{6CE97AAD-C77E-2147-9A03-2566FAF4B49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r="803"/>
          <a:stretch/>
        </p:blipFill>
        <p:spPr>
          <a:xfrm>
            <a:off x="8692673" y="5940447"/>
            <a:ext cx="3499327" cy="917553"/>
          </a:xfrm>
          <a:prstGeom prst="rect">
            <a:avLst/>
          </a:prstGeom>
        </p:spPr>
      </p:pic>
      <p:pic>
        <p:nvPicPr>
          <p:cNvPr id="6" name="Picture 5" descr="A picture containing clock&#10;&#10;Description automatically generated">
            <a:extLst>
              <a:ext uri="{FF2B5EF4-FFF2-40B4-BE49-F238E27FC236}">
                <a16:creationId xmlns:a16="http://schemas.microsoft.com/office/drawing/2014/main" id="{661233FF-3C46-4744-9E1A-868FA8BC7D99}"/>
              </a:ext>
            </a:extLst>
          </p:cNvPr>
          <p:cNvPicPr>
            <a:picLocks noChangeAspect="1"/>
          </p:cNvPicPr>
          <p:nvPr/>
        </p:nvPicPr>
        <p:blipFill>
          <a:blip r:embed="rId4"/>
          <a:stretch>
            <a:fillRect/>
          </a:stretch>
        </p:blipFill>
        <p:spPr>
          <a:xfrm>
            <a:off x="468000" y="3429000"/>
            <a:ext cx="4064399" cy="2631698"/>
          </a:xfrm>
          <a:prstGeom prst="rect">
            <a:avLst/>
          </a:prstGeom>
        </p:spPr>
      </p:pic>
    </p:spTree>
    <p:extLst>
      <p:ext uri="{BB962C8B-B14F-4D97-AF65-F5344CB8AC3E}">
        <p14:creationId xmlns:p14="http://schemas.microsoft.com/office/powerpoint/2010/main" val="2412280901"/>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a:alphaModFix amt="70000"/>
          </a:blip>
          <a:srcRect t="20744" b="23094"/>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a:xfrm>
            <a:off x="468001" y="468000"/>
            <a:ext cx="6169866" cy="443198"/>
          </a:xfrm>
        </p:spPr>
        <p:txBody>
          <a:bodyPr lIns="0" tIns="0" rIns="0" bIns="0"/>
          <a:lstStyle/>
          <a:p>
            <a:r>
              <a:rPr lang="en-GB" dirty="0"/>
              <a:t>MELFADE</a:t>
            </a:r>
            <a:r>
              <a:rPr lang="en-GB" baseline="30000" dirty="0"/>
              <a:t>®</a:t>
            </a:r>
            <a:r>
              <a:rPr lang="en-GB" dirty="0"/>
              <a:t> PF inhibits tyrosinase at very low concentrations</a:t>
            </a:r>
            <a:endParaRPr lang="en-GB" i="1" dirty="0"/>
          </a:p>
        </p:txBody>
      </p:sp>
      <p:sp>
        <p:nvSpPr>
          <p:cNvPr id="8" name="Text Placeholder 7">
            <a:extLst>
              <a:ext uri="{FF2B5EF4-FFF2-40B4-BE49-F238E27FC236}">
                <a16:creationId xmlns:a16="http://schemas.microsoft.com/office/drawing/2014/main" id="{B52A0536-CFD4-204B-86C7-992DF6133710}"/>
              </a:ext>
            </a:extLst>
          </p:cNvPr>
          <p:cNvSpPr>
            <a:spLocks noGrp="1"/>
          </p:cNvSpPr>
          <p:nvPr>
            <p:ph type="body" sz="quarter" idx="14"/>
          </p:nvPr>
        </p:nvSpPr>
        <p:spPr>
          <a:xfrm>
            <a:off x="468313" y="1620000"/>
            <a:ext cx="9649353" cy="553998"/>
          </a:xfrm>
        </p:spPr>
        <p:txBody>
          <a:bodyPr wrap="square" lIns="0" tIns="0" rIns="0" bIns="0">
            <a:spAutoFit/>
          </a:bodyPr>
          <a:lstStyle/>
          <a:p>
            <a:pPr marL="0" indent="0">
              <a:buNone/>
            </a:pPr>
            <a:r>
              <a:rPr lang="en-GB" dirty="0">
                <a:solidFill>
                  <a:srgbClr val="007E4B"/>
                </a:solidFill>
                <a:latin typeface="Fira Sans Medium" panose="020B0503050000020004" pitchFamily="34" charset="0"/>
              </a:rPr>
              <a:t>Method: </a:t>
            </a:r>
            <a:r>
              <a:rPr lang="en-GB" dirty="0"/>
              <a:t>mushroom tyrosinase inhibition assay that use </a:t>
            </a:r>
            <a:r>
              <a:rPr lang="en-GB" dirty="0" err="1"/>
              <a:t>spectrophotometrical</a:t>
            </a:r>
            <a:r>
              <a:rPr lang="en-GB" dirty="0"/>
              <a:t> determination of the dopaquinone formation with L-Dopa as substrate. </a:t>
            </a:r>
          </a:p>
        </p:txBody>
      </p:sp>
      <p:pic>
        <p:nvPicPr>
          <p:cNvPr id="4" name="Picture 3" descr="A close up of a logo&#10;&#10;Description automatically generated">
            <a:extLst>
              <a:ext uri="{FF2B5EF4-FFF2-40B4-BE49-F238E27FC236}">
                <a16:creationId xmlns:a16="http://schemas.microsoft.com/office/drawing/2014/main" id="{B7566D97-7BF7-8C47-8283-5140AFCA8962}"/>
              </a:ext>
            </a:extLst>
          </p:cNvPr>
          <p:cNvPicPr>
            <a:picLocks noChangeAspect="1"/>
          </p:cNvPicPr>
          <p:nvPr/>
        </p:nvPicPr>
        <p:blipFill>
          <a:blip r:embed="rId3"/>
          <a:stretch>
            <a:fillRect/>
          </a:stretch>
        </p:blipFill>
        <p:spPr>
          <a:xfrm>
            <a:off x="173037" y="2370666"/>
            <a:ext cx="4678363" cy="3755208"/>
          </a:xfrm>
          <a:prstGeom prst="rect">
            <a:avLst/>
          </a:prstGeom>
        </p:spPr>
      </p:pic>
      <p:sp>
        <p:nvSpPr>
          <p:cNvPr id="17" name="Text Placeholder 6">
            <a:extLst>
              <a:ext uri="{FF2B5EF4-FFF2-40B4-BE49-F238E27FC236}">
                <a16:creationId xmlns:a16="http://schemas.microsoft.com/office/drawing/2014/main" id="{900D236A-4D6A-9648-9203-D10CBF915D62}"/>
              </a:ext>
            </a:extLst>
          </p:cNvPr>
          <p:cNvSpPr txBox="1">
            <a:spLocks/>
          </p:cNvSpPr>
          <p:nvPr/>
        </p:nvSpPr>
        <p:spPr>
          <a:xfrm>
            <a:off x="4965170" y="4920381"/>
            <a:ext cx="6464830" cy="835374"/>
          </a:xfrm>
          <a:prstGeom prst="roundRect">
            <a:avLst>
              <a:gd name="adj" fmla="val 21525"/>
            </a:avLst>
          </a:prstGeom>
          <a:solidFill>
            <a:srgbClr val="006FAB">
              <a:alpha val="10000"/>
            </a:srgbClr>
          </a:solidFill>
        </p:spPr>
        <p:txBody>
          <a:bodyPr wrap="square" lIns="18000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800" dirty="0">
                <a:solidFill>
                  <a:srgbClr val="006FAB"/>
                </a:solidFill>
                <a:latin typeface="Fira Sans Medium" panose="020B0503050000020004" pitchFamily="34" charset="0"/>
              </a:rPr>
              <a:t>100% </a:t>
            </a:r>
            <a:r>
              <a:rPr lang="en-GB" sz="1800" dirty="0">
                <a:solidFill>
                  <a:srgbClr val="006FAB"/>
                </a:solidFill>
              </a:rPr>
              <a:t>tyrosinase inhibition obtained with</a:t>
            </a:r>
            <a:r>
              <a:rPr lang="en-GB" sz="1800" dirty="0">
                <a:solidFill>
                  <a:srgbClr val="006FAB"/>
                </a:solidFill>
                <a:latin typeface="Fira Sans Medium" panose="020B0503050000020004" pitchFamily="34" charset="0"/>
              </a:rPr>
              <a:t> 1% MELFADE</a:t>
            </a:r>
            <a:r>
              <a:rPr lang="en-GB" sz="1800" baseline="30000" dirty="0">
                <a:solidFill>
                  <a:srgbClr val="006FAB"/>
                </a:solidFill>
                <a:latin typeface="Fira Sans Medium" panose="020B0503050000020004" pitchFamily="34" charset="0"/>
              </a:rPr>
              <a:t>®</a:t>
            </a:r>
            <a:r>
              <a:rPr lang="en-GB" sz="1800" dirty="0">
                <a:solidFill>
                  <a:srgbClr val="006FAB"/>
                </a:solidFill>
                <a:latin typeface="Fira Sans Medium" panose="020B0503050000020004" pitchFamily="34" charset="0"/>
              </a:rPr>
              <a:t>-J.</a:t>
            </a:r>
          </a:p>
          <a:p>
            <a:pPr marL="0" indent="0">
              <a:lnSpc>
                <a:spcPct val="100000"/>
              </a:lnSpc>
              <a:spcBef>
                <a:spcPts val="0"/>
              </a:spcBef>
              <a:buNone/>
            </a:pPr>
            <a:r>
              <a:rPr lang="en-GB" sz="1800" dirty="0">
                <a:solidFill>
                  <a:srgbClr val="006FAB"/>
                </a:solidFill>
                <a:latin typeface="Fira Sans Medium" panose="020B0503050000020004" pitchFamily="34" charset="0"/>
              </a:rPr>
              <a:t>50% </a:t>
            </a:r>
            <a:r>
              <a:rPr lang="en-GB" sz="1800" dirty="0">
                <a:solidFill>
                  <a:srgbClr val="006FAB"/>
                </a:solidFill>
              </a:rPr>
              <a:t>tyrosinase inhibition obtained with</a:t>
            </a:r>
            <a:r>
              <a:rPr lang="en-GB" sz="1800" dirty="0">
                <a:solidFill>
                  <a:srgbClr val="006FAB"/>
                </a:solidFill>
                <a:latin typeface="Fira Sans Medium" panose="020B0503050000020004" pitchFamily="34" charset="0"/>
              </a:rPr>
              <a:t> 0.1% MELFADE</a:t>
            </a:r>
            <a:r>
              <a:rPr lang="en-GB" sz="1800" baseline="30000" dirty="0">
                <a:solidFill>
                  <a:srgbClr val="006FAB"/>
                </a:solidFill>
                <a:latin typeface="Fira Sans Medium" panose="020B0503050000020004" pitchFamily="34" charset="0"/>
              </a:rPr>
              <a:t>®</a:t>
            </a:r>
            <a:r>
              <a:rPr lang="en-GB" sz="1800" dirty="0">
                <a:solidFill>
                  <a:srgbClr val="006FAB"/>
                </a:solidFill>
                <a:latin typeface="Fira Sans Medium" panose="020B0503050000020004" pitchFamily="34" charset="0"/>
              </a:rPr>
              <a:t>-J.</a:t>
            </a:r>
          </a:p>
        </p:txBody>
      </p:sp>
      <p:pic>
        <p:nvPicPr>
          <p:cNvPr id="7" name="Picture 6" descr="A picture containing drawing&#10;&#10;Description automatically generated">
            <a:extLst>
              <a:ext uri="{FF2B5EF4-FFF2-40B4-BE49-F238E27FC236}">
                <a16:creationId xmlns:a16="http://schemas.microsoft.com/office/drawing/2014/main" id="{053C9FBC-AC95-824A-85BE-C40C2A31A9EA}"/>
              </a:ext>
            </a:extLst>
          </p:cNvPr>
          <p:cNvPicPr>
            <a:picLocks noChangeAspect="1"/>
          </p:cNvPicPr>
          <p:nvPr/>
        </p:nvPicPr>
        <p:blipFill>
          <a:blip r:embed="rId4"/>
          <a:stretch>
            <a:fillRect/>
          </a:stretch>
        </p:blipFill>
        <p:spPr>
          <a:xfrm>
            <a:off x="4924351" y="2404531"/>
            <a:ext cx="6464830" cy="2451326"/>
          </a:xfrm>
          <a:prstGeom prst="rect">
            <a:avLst/>
          </a:prstGeom>
        </p:spPr>
      </p:pic>
    </p:spTree>
    <p:extLst>
      <p:ext uri="{BB962C8B-B14F-4D97-AF65-F5344CB8AC3E}">
        <p14:creationId xmlns:p14="http://schemas.microsoft.com/office/powerpoint/2010/main" val="1727692246"/>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7" descr="A picture containing indoor, cup, table, counter&#10;&#10;Description automatically generated">
            <a:extLst>
              <a:ext uri="{FF2B5EF4-FFF2-40B4-BE49-F238E27FC236}">
                <a16:creationId xmlns:a16="http://schemas.microsoft.com/office/drawing/2014/main" id="{34759389-D75D-B446-8487-612A808F426F}"/>
              </a:ext>
            </a:extLst>
          </p:cNvPr>
          <p:cNvPicPr>
            <a:picLocks noChangeAspect="1"/>
          </p:cNvPicPr>
          <p:nvPr/>
        </p:nvPicPr>
        <p:blipFill rotWithShape="1">
          <a:blip r:embed="rId2">
            <a:alphaModFix amt="70000"/>
          </a:blip>
          <a:srcRect t="20744" b="23094"/>
          <a:stretch/>
        </p:blipFill>
        <p:spPr>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p:spPr>
      </p:pic>
      <p:sp>
        <p:nvSpPr>
          <p:cNvPr id="2" name="Slide Number Placeholder 1">
            <a:extLst>
              <a:ext uri="{FF2B5EF4-FFF2-40B4-BE49-F238E27FC236}">
                <a16:creationId xmlns:a16="http://schemas.microsoft.com/office/drawing/2014/main" id="{067A9106-8287-3E44-A4B8-B9E878575ACC}"/>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B2B2B2"/>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dirty="0">
              <a:ln>
                <a:noFill/>
              </a:ln>
              <a:solidFill>
                <a:srgbClr val="B2B2B2"/>
              </a:solidFill>
              <a:effectLst/>
              <a:uLnTx/>
              <a:uFillTx/>
              <a:latin typeface="Fira Sans" panose="020B0503050000020004" pitchFamily="34" charset="0"/>
              <a:ea typeface="+mn-ea"/>
              <a:cs typeface="+mn-cs"/>
            </a:endParaRPr>
          </a:p>
        </p:txBody>
      </p:sp>
      <p:sp>
        <p:nvSpPr>
          <p:cNvPr id="6" name="Title 5">
            <a:extLst>
              <a:ext uri="{FF2B5EF4-FFF2-40B4-BE49-F238E27FC236}">
                <a16:creationId xmlns:a16="http://schemas.microsoft.com/office/drawing/2014/main" id="{2D251F7F-E9DD-1F40-8F47-E2A5D4A9D461}"/>
              </a:ext>
            </a:extLst>
          </p:cNvPr>
          <p:cNvSpPr>
            <a:spLocks noGrp="1"/>
          </p:cNvSpPr>
          <p:nvPr>
            <p:ph type="title"/>
          </p:nvPr>
        </p:nvSpPr>
        <p:spPr/>
        <p:txBody>
          <a:bodyPr lIns="0" tIns="0" rIns="0" bIns="0"/>
          <a:lstStyle/>
          <a:p>
            <a:r>
              <a:rPr lang="en-GB" dirty="0"/>
              <a:t>MELFADE</a:t>
            </a:r>
            <a:r>
              <a:rPr lang="en-GB" baseline="30000" dirty="0"/>
              <a:t>®</a:t>
            </a:r>
            <a:r>
              <a:rPr lang="en-GB" dirty="0"/>
              <a:t> PF</a:t>
            </a:r>
            <a:endParaRPr lang="en-GB" i="1" dirty="0"/>
          </a:p>
        </p:txBody>
      </p:sp>
      <p:sp>
        <p:nvSpPr>
          <p:cNvPr id="5" name="Text Placeholder 4">
            <a:extLst>
              <a:ext uri="{FF2B5EF4-FFF2-40B4-BE49-F238E27FC236}">
                <a16:creationId xmlns:a16="http://schemas.microsoft.com/office/drawing/2014/main" id="{4021ABB5-36E3-5D48-824A-F9590888CB35}"/>
              </a:ext>
            </a:extLst>
          </p:cNvPr>
          <p:cNvSpPr>
            <a:spLocks noGrp="1"/>
          </p:cNvSpPr>
          <p:nvPr>
            <p:ph type="body" sz="quarter" idx="13"/>
          </p:nvPr>
        </p:nvSpPr>
        <p:spPr/>
        <p:txBody>
          <a:bodyPr lIns="0" tIns="0" rIns="0" bIns="0"/>
          <a:lstStyle/>
          <a:p>
            <a:r>
              <a:rPr lang="en-GB" dirty="0"/>
              <a:t>More efficient than arbutin</a:t>
            </a:r>
          </a:p>
        </p:txBody>
      </p:sp>
      <p:sp>
        <p:nvSpPr>
          <p:cNvPr id="7" name="Text Placeholder 6">
            <a:extLst>
              <a:ext uri="{FF2B5EF4-FFF2-40B4-BE49-F238E27FC236}">
                <a16:creationId xmlns:a16="http://schemas.microsoft.com/office/drawing/2014/main" id="{2E41DABD-FFFD-6940-BC7C-1D5D7B08228F}"/>
              </a:ext>
            </a:extLst>
          </p:cNvPr>
          <p:cNvSpPr>
            <a:spLocks noGrp="1"/>
          </p:cNvSpPr>
          <p:nvPr>
            <p:ph type="body" sz="quarter" idx="14"/>
          </p:nvPr>
        </p:nvSpPr>
        <p:spPr>
          <a:xfrm>
            <a:off x="5791200" y="1512000"/>
            <a:ext cx="4487334" cy="1107996"/>
          </a:xfrm>
        </p:spPr>
        <p:txBody>
          <a:bodyPr wrap="square" lIns="0" tIns="0" rIns="0" bIns="0">
            <a:spAutoFit/>
          </a:bodyPr>
          <a:lstStyle/>
          <a:p>
            <a:pPr marL="0" indent="0">
              <a:buNone/>
            </a:pPr>
            <a:r>
              <a:rPr lang="en-GB" dirty="0">
                <a:solidFill>
                  <a:srgbClr val="006FAB"/>
                </a:solidFill>
              </a:rPr>
              <a:t>MELFADE</a:t>
            </a:r>
            <a:r>
              <a:rPr lang="en-GB" baseline="30000" dirty="0">
                <a:solidFill>
                  <a:srgbClr val="006FAB"/>
                </a:solidFill>
              </a:rPr>
              <a:t>®</a:t>
            </a:r>
            <a:r>
              <a:rPr lang="en-GB" dirty="0">
                <a:solidFill>
                  <a:srgbClr val="006FAB"/>
                </a:solidFill>
              </a:rPr>
              <a:t> PF </a:t>
            </a:r>
            <a:r>
              <a:rPr lang="en-GB" dirty="0"/>
              <a:t>or arbutin in a </a:t>
            </a:r>
            <a:r>
              <a:rPr lang="en-GB" dirty="0">
                <a:solidFill>
                  <a:srgbClr val="006FAB"/>
                </a:solidFill>
              </a:rPr>
              <a:t>5% formulation</a:t>
            </a:r>
            <a:r>
              <a:rPr lang="en-GB" dirty="0"/>
              <a:t> were applied to the forearms of </a:t>
            </a:r>
            <a:r>
              <a:rPr lang="en-GB" dirty="0">
                <a:solidFill>
                  <a:srgbClr val="006FAB"/>
                </a:solidFill>
              </a:rPr>
              <a:t>40 women </a:t>
            </a:r>
            <a:r>
              <a:rPr lang="en-GB" dirty="0"/>
              <a:t>of Chinese descent twice a day for three months.</a:t>
            </a:r>
          </a:p>
        </p:txBody>
      </p:sp>
      <p:sp>
        <p:nvSpPr>
          <p:cNvPr id="10" name="Text Placeholder 6">
            <a:extLst>
              <a:ext uri="{FF2B5EF4-FFF2-40B4-BE49-F238E27FC236}">
                <a16:creationId xmlns:a16="http://schemas.microsoft.com/office/drawing/2014/main" id="{C3690AA3-B3A3-A844-AA6C-0B52B29A1B8B}"/>
              </a:ext>
            </a:extLst>
          </p:cNvPr>
          <p:cNvSpPr txBox="1">
            <a:spLocks/>
          </p:cNvSpPr>
          <p:nvPr/>
        </p:nvSpPr>
        <p:spPr>
          <a:xfrm>
            <a:off x="5791200" y="4238005"/>
            <a:ext cx="5072376" cy="1107996"/>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dirty="0"/>
              <a:t>The graph shows the efficacy of the products compared to the control zone for the </a:t>
            </a:r>
            <a:r>
              <a:rPr lang="en-GB" dirty="0">
                <a:solidFill>
                  <a:srgbClr val="006FAB"/>
                </a:solidFill>
              </a:rPr>
              <a:t>“L” Lightening parameter </a:t>
            </a:r>
            <a:r>
              <a:rPr lang="en-GB" dirty="0"/>
              <a:t>which represents lightness after three months.</a:t>
            </a:r>
          </a:p>
        </p:txBody>
      </p:sp>
      <p:sp>
        <p:nvSpPr>
          <p:cNvPr id="12" name="Text Placeholder 6">
            <a:extLst>
              <a:ext uri="{FF2B5EF4-FFF2-40B4-BE49-F238E27FC236}">
                <a16:creationId xmlns:a16="http://schemas.microsoft.com/office/drawing/2014/main" id="{43A490ED-A26C-3A42-AF20-0A50576CFF8B}"/>
              </a:ext>
            </a:extLst>
          </p:cNvPr>
          <p:cNvSpPr txBox="1">
            <a:spLocks/>
          </p:cNvSpPr>
          <p:nvPr/>
        </p:nvSpPr>
        <p:spPr>
          <a:xfrm>
            <a:off x="468000" y="4993076"/>
            <a:ext cx="3765333" cy="835374"/>
          </a:xfrm>
          <a:prstGeom prst="roundRect">
            <a:avLst>
              <a:gd name="adj" fmla="val 21525"/>
            </a:avLst>
          </a:prstGeom>
          <a:solidFill>
            <a:srgbClr val="006FAB">
              <a:alpha val="10000"/>
            </a:srgbClr>
          </a:solidFill>
        </p:spPr>
        <p:txBody>
          <a:bodyPr wrap="square" lIns="180000" tIns="0" rIns="0" bIns="0" anchor="ctr" anchorCtr="0">
            <a:noAutofit/>
          </a:bodyPr>
          <a:lstStyle>
            <a:lvl1pPr marL="228600" indent="-228600" algn="l" defTabSz="914400" rtl="0" eaLnBrk="1" latinLnBrk="0" hangingPunct="1">
              <a:lnSpc>
                <a:spcPct val="90000"/>
              </a:lnSpc>
              <a:spcBef>
                <a:spcPts val="1000"/>
              </a:spcBef>
              <a:buClr>
                <a:schemeClr val="bg1"/>
              </a:buClr>
              <a:buFont typeface="Arial" panose="020B0604020202020204" pitchFamily="34" charset="0"/>
              <a:buChar char="•"/>
              <a:defRPr sz="2000" b="0" i="0" kern="1200">
                <a:solidFill>
                  <a:schemeClr val="bg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Clr>
                <a:schemeClr val="bg1"/>
              </a:buClr>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dirty="0">
                <a:solidFill>
                  <a:srgbClr val="006FAB"/>
                </a:solidFill>
                <a:latin typeface="Fira Sans Medium" panose="020B0503050000020004" pitchFamily="34" charset="0"/>
              </a:rPr>
              <a:t>MELFADE</a:t>
            </a:r>
            <a:r>
              <a:rPr lang="en-GB" baseline="30000" dirty="0">
                <a:solidFill>
                  <a:srgbClr val="006FAB"/>
                </a:solidFill>
                <a:latin typeface="Fira Sans Medium" panose="020B0503050000020004" pitchFamily="34" charset="0"/>
              </a:rPr>
              <a:t>®</a:t>
            </a:r>
            <a:r>
              <a:rPr lang="en-GB" dirty="0">
                <a:solidFill>
                  <a:srgbClr val="006FAB"/>
                </a:solidFill>
                <a:latin typeface="Fira Sans Medium" panose="020B0503050000020004" pitchFamily="34" charset="0"/>
              </a:rPr>
              <a:t> PF </a:t>
            </a:r>
            <a:r>
              <a:rPr lang="en-GB" dirty="0">
                <a:solidFill>
                  <a:srgbClr val="006FAB"/>
                </a:solidFill>
              </a:rPr>
              <a:t>is </a:t>
            </a:r>
            <a:r>
              <a:rPr lang="en-GB" dirty="0">
                <a:solidFill>
                  <a:srgbClr val="006FAB"/>
                </a:solidFill>
                <a:latin typeface="Fira Sans Medium" panose="020B0503050000020004" pitchFamily="34" charset="0"/>
              </a:rPr>
              <a:t>80% more effective </a:t>
            </a:r>
            <a:r>
              <a:rPr lang="en-GB" dirty="0">
                <a:solidFill>
                  <a:srgbClr val="006FAB"/>
                </a:solidFill>
              </a:rPr>
              <a:t>than Arbutin alone. </a:t>
            </a:r>
          </a:p>
        </p:txBody>
      </p:sp>
      <p:sp>
        <p:nvSpPr>
          <p:cNvPr id="16" name="Text Placeholder 6">
            <a:extLst>
              <a:ext uri="{FF2B5EF4-FFF2-40B4-BE49-F238E27FC236}">
                <a16:creationId xmlns:a16="http://schemas.microsoft.com/office/drawing/2014/main" id="{FB00EBFF-E6D8-AB4A-AB2F-B2FEB61499EF}"/>
              </a:ext>
            </a:extLst>
          </p:cNvPr>
          <p:cNvSpPr txBox="1">
            <a:spLocks/>
          </p:cNvSpPr>
          <p:nvPr/>
        </p:nvSpPr>
        <p:spPr>
          <a:xfrm>
            <a:off x="5791200" y="3034597"/>
            <a:ext cx="5072376" cy="553998"/>
          </a:xfrm>
          <a:prstGeom prst="rect">
            <a:avLst/>
          </a:prstGeom>
        </p:spPr>
        <p:txBody>
          <a:bodyPr lIns="0" tIns="0" rIns="0" bIns="0">
            <a:spAutoFit/>
          </a:bodyPr>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dirty="0"/>
              <a:t>The efficacy was evaluated by Chromameter studies.</a:t>
            </a:r>
          </a:p>
        </p:txBody>
      </p:sp>
      <p:pic>
        <p:nvPicPr>
          <p:cNvPr id="18" name="Picture 17" descr="A close up of a logo&#10;&#10;Description automatically generated">
            <a:extLst>
              <a:ext uri="{FF2B5EF4-FFF2-40B4-BE49-F238E27FC236}">
                <a16:creationId xmlns:a16="http://schemas.microsoft.com/office/drawing/2014/main" id="{C6926070-8982-8144-8F99-4CBCFE69DEFC}"/>
              </a:ext>
            </a:extLst>
          </p:cNvPr>
          <p:cNvPicPr>
            <a:picLocks noChangeAspect="1"/>
          </p:cNvPicPr>
          <p:nvPr/>
        </p:nvPicPr>
        <p:blipFill>
          <a:blip r:embed="rId3"/>
          <a:stretch>
            <a:fillRect/>
          </a:stretch>
        </p:blipFill>
        <p:spPr>
          <a:xfrm>
            <a:off x="4539546" y="1512000"/>
            <a:ext cx="955321" cy="955321"/>
          </a:xfrm>
          <a:prstGeom prst="rect">
            <a:avLst/>
          </a:prstGeom>
        </p:spPr>
      </p:pic>
      <p:pic>
        <p:nvPicPr>
          <p:cNvPr id="19" name="Picture 18">
            <a:extLst>
              <a:ext uri="{FF2B5EF4-FFF2-40B4-BE49-F238E27FC236}">
                <a16:creationId xmlns:a16="http://schemas.microsoft.com/office/drawing/2014/main" id="{6453F98D-D01B-BA48-8268-0FA0CE346EA5}"/>
              </a:ext>
            </a:extLst>
          </p:cNvPr>
          <p:cNvPicPr>
            <a:picLocks noChangeAspect="1"/>
          </p:cNvPicPr>
          <p:nvPr/>
        </p:nvPicPr>
        <p:blipFill>
          <a:blip r:embed="rId4"/>
          <a:srcRect/>
          <a:stretch/>
        </p:blipFill>
        <p:spPr>
          <a:xfrm>
            <a:off x="4539546" y="2841835"/>
            <a:ext cx="955321" cy="955321"/>
          </a:xfrm>
          <a:prstGeom prst="rect">
            <a:avLst/>
          </a:prstGeom>
        </p:spPr>
      </p:pic>
      <p:pic>
        <p:nvPicPr>
          <p:cNvPr id="20" name="Picture 19">
            <a:extLst>
              <a:ext uri="{FF2B5EF4-FFF2-40B4-BE49-F238E27FC236}">
                <a16:creationId xmlns:a16="http://schemas.microsoft.com/office/drawing/2014/main" id="{3EFC3813-48BC-C94F-B9AA-D7859EC6EBAB}"/>
              </a:ext>
            </a:extLst>
          </p:cNvPr>
          <p:cNvPicPr>
            <a:picLocks noChangeAspect="1"/>
          </p:cNvPicPr>
          <p:nvPr/>
        </p:nvPicPr>
        <p:blipFill>
          <a:blip r:embed="rId5"/>
          <a:srcRect/>
          <a:stretch/>
        </p:blipFill>
        <p:spPr>
          <a:xfrm>
            <a:off x="4539546" y="4171669"/>
            <a:ext cx="955321" cy="955321"/>
          </a:xfrm>
          <a:prstGeom prst="rect">
            <a:avLst/>
          </a:prstGeom>
        </p:spPr>
      </p:pic>
      <p:pic>
        <p:nvPicPr>
          <p:cNvPr id="22" name="Picture 21" descr="A close up of a logo&#10;&#10;Description automatically generated">
            <a:extLst>
              <a:ext uri="{FF2B5EF4-FFF2-40B4-BE49-F238E27FC236}">
                <a16:creationId xmlns:a16="http://schemas.microsoft.com/office/drawing/2014/main" id="{6C183EDC-B1CD-DA45-9043-ADBC9D4E9808}"/>
              </a:ext>
            </a:extLst>
          </p:cNvPr>
          <p:cNvPicPr>
            <a:picLocks noChangeAspect="1"/>
          </p:cNvPicPr>
          <p:nvPr/>
        </p:nvPicPr>
        <p:blipFill>
          <a:blip r:embed="rId6"/>
          <a:stretch>
            <a:fillRect/>
          </a:stretch>
        </p:blipFill>
        <p:spPr>
          <a:xfrm>
            <a:off x="388043" y="1405414"/>
            <a:ext cx="3828356" cy="3458316"/>
          </a:xfrm>
          <a:prstGeom prst="rect">
            <a:avLst/>
          </a:prstGeom>
        </p:spPr>
      </p:pic>
    </p:spTree>
    <p:extLst>
      <p:ext uri="{BB962C8B-B14F-4D97-AF65-F5344CB8AC3E}">
        <p14:creationId xmlns:p14="http://schemas.microsoft.com/office/powerpoint/2010/main" val="2239980198"/>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2601E-3E8F-4244-9B58-5463CC775946}"/>
              </a:ext>
            </a:extLst>
          </p:cNvPr>
          <p:cNvSpPr>
            <a:spLocks noGrp="1"/>
          </p:cNvSpPr>
          <p:nvPr>
            <p:ph type="title"/>
          </p:nvPr>
        </p:nvSpPr>
        <p:spPr/>
        <p:txBody>
          <a:bodyPr lIns="0" tIns="0" rIns="0" bIns="0"/>
          <a:lstStyle/>
          <a:p>
            <a:r>
              <a:rPr lang="en-GB" dirty="0"/>
              <a:t>MELFADE</a:t>
            </a:r>
            <a:r>
              <a:rPr lang="en-GB" baseline="30000" dirty="0"/>
              <a:t>®</a:t>
            </a:r>
            <a:r>
              <a:rPr lang="en-GB" dirty="0"/>
              <a:t> PF</a:t>
            </a:r>
          </a:p>
        </p:txBody>
      </p:sp>
      <p:sp>
        <p:nvSpPr>
          <p:cNvPr id="4" name="Slide Number Placeholder 3">
            <a:extLst>
              <a:ext uri="{FF2B5EF4-FFF2-40B4-BE49-F238E27FC236}">
                <a16:creationId xmlns:a16="http://schemas.microsoft.com/office/drawing/2014/main" id="{2B98CF35-4FE5-5E45-98D4-0139C4E69277}"/>
              </a:ext>
            </a:extLst>
          </p:cNvPr>
          <p:cNvSpPr>
            <a:spLocks noGrp="1"/>
          </p:cNvSpPr>
          <p:nvPr>
            <p:ph type="sldNum" sz="quarter" idx="10"/>
          </p:nvPr>
        </p:nvSpPr>
        <p:spPr>
          <a:xfrm>
            <a:off x="468000" y="6328147"/>
            <a:ext cx="451163" cy="123111"/>
          </a:xfrm>
        </p:spPr>
        <p:txBody>
          <a:bodyPr/>
          <a:lstStyle/>
          <a:p>
            <a:fld id="{EC50C849-B97A-2B45-B78A-6D9C352F693C}" type="slidenum">
              <a:rPr lang="en-US" smtClean="0"/>
              <a:pPr/>
              <a:t>7</a:t>
            </a:fld>
            <a:endParaRPr lang="en-US" dirty="0"/>
          </a:p>
        </p:txBody>
      </p:sp>
      <p:sp>
        <p:nvSpPr>
          <p:cNvPr id="7" name="Text Placeholder 6">
            <a:extLst>
              <a:ext uri="{FF2B5EF4-FFF2-40B4-BE49-F238E27FC236}">
                <a16:creationId xmlns:a16="http://schemas.microsoft.com/office/drawing/2014/main" id="{FB2808D2-60EB-354B-9300-BA4427F100F0}"/>
              </a:ext>
            </a:extLst>
          </p:cNvPr>
          <p:cNvSpPr>
            <a:spLocks noGrp="1"/>
          </p:cNvSpPr>
          <p:nvPr>
            <p:ph type="body" sz="quarter" idx="14"/>
          </p:nvPr>
        </p:nvSpPr>
        <p:spPr>
          <a:xfrm>
            <a:off x="468314" y="1512000"/>
            <a:ext cx="4857220" cy="3804118"/>
          </a:xfrm>
        </p:spPr>
        <p:txBody>
          <a:bodyPr wrap="square" lIns="0" tIns="0" rIns="0" bIns="0">
            <a:spAutoFit/>
          </a:bodyPr>
          <a:lstStyle/>
          <a:p>
            <a:pPr marL="0" indent="0">
              <a:spcBef>
                <a:spcPts val="0"/>
              </a:spcBef>
              <a:spcAft>
                <a:spcPts val="1200"/>
              </a:spcAft>
              <a:buNone/>
            </a:pPr>
            <a:r>
              <a:rPr lang="en-GB" sz="2400" dirty="0">
                <a:latin typeface="Fira Sans Medium" panose="020B0503050000020004" pitchFamily="34" charset="0"/>
              </a:rPr>
              <a:t>Unique Product Features</a:t>
            </a:r>
          </a:p>
          <a:p>
            <a:pPr marL="540000" indent="0">
              <a:spcBef>
                <a:spcPts val="0"/>
              </a:spcBef>
              <a:spcAft>
                <a:spcPts val="1200"/>
              </a:spcAft>
              <a:buNone/>
            </a:pPr>
            <a:r>
              <a:rPr lang="en-GB" dirty="0"/>
              <a:t>Combines the benefits of natural arbutin with those of magnesium </a:t>
            </a:r>
            <a:r>
              <a:rPr lang="en-GB" dirty="0" err="1"/>
              <a:t>ascorbyl</a:t>
            </a:r>
            <a:r>
              <a:rPr lang="en-GB" dirty="0"/>
              <a:t> phosphate</a:t>
            </a:r>
          </a:p>
          <a:p>
            <a:pPr marL="540000" indent="0">
              <a:spcBef>
                <a:spcPts val="0"/>
              </a:spcBef>
              <a:spcAft>
                <a:spcPts val="1200"/>
              </a:spcAft>
              <a:buNone/>
            </a:pPr>
            <a:r>
              <a:rPr lang="en-GB" dirty="0"/>
              <a:t>Very effective tyrosinase inhibitor </a:t>
            </a:r>
            <a:br>
              <a:rPr lang="en-GB" dirty="0"/>
            </a:br>
            <a:r>
              <a:rPr lang="en-GB" dirty="0"/>
              <a:t>at low concentrations</a:t>
            </a:r>
          </a:p>
          <a:p>
            <a:pPr marL="540000" indent="0">
              <a:spcBef>
                <a:spcPts val="0"/>
              </a:spcBef>
              <a:spcAft>
                <a:spcPts val="2400"/>
              </a:spcAft>
              <a:buNone/>
            </a:pPr>
            <a:r>
              <a:rPr lang="en-GB" dirty="0"/>
              <a:t>More effective than arbutin alone</a:t>
            </a:r>
          </a:p>
          <a:p>
            <a:pPr marL="0" indent="0">
              <a:spcBef>
                <a:spcPts val="0"/>
              </a:spcBef>
              <a:spcAft>
                <a:spcPts val="1200"/>
              </a:spcAft>
              <a:buNone/>
            </a:pPr>
            <a:r>
              <a:rPr lang="en-GB" sz="2400" dirty="0">
                <a:latin typeface="Fira Sans Medium" panose="020B0503050000020004" pitchFamily="34" charset="0"/>
              </a:rPr>
              <a:t>Benefits</a:t>
            </a:r>
          </a:p>
          <a:p>
            <a:pPr marL="540000" indent="0">
              <a:spcBef>
                <a:spcPts val="0"/>
              </a:spcBef>
              <a:spcAft>
                <a:spcPts val="1200"/>
              </a:spcAft>
              <a:buNone/>
            </a:pPr>
            <a:r>
              <a:rPr lang="en-GB" dirty="0"/>
              <a:t>Skin complexion appears more even, </a:t>
            </a:r>
            <a:br>
              <a:rPr lang="en-GB" dirty="0"/>
            </a:br>
            <a:r>
              <a:rPr lang="en-GB" dirty="0"/>
              <a:t>radiant and youthful</a:t>
            </a:r>
          </a:p>
        </p:txBody>
      </p:sp>
      <p:sp>
        <p:nvSpPr>
          <p:cNvPr id="6" name="Text Placeholder 2">
            <a:extLst>
              <a:ext uri="{FF2B5EF4-FFF2-40B4-BE49-F238E27FC236}">
                <a16:creationId xmlns:a16="http://schemas.microsoft.com/office/drawing/2014/main" id="{9E368651-C532-354E-966F-EBFDB0CD5E08}"/>
              </a:ext>
            </a:extLst>
          </p:cNvPr>
          <p:cNvSpPr>
            <a:spLocks noGrp="1"/>
          </p:cNvSpPr>
          <p:nvPr>
            <p:ph type="body" sz="quarter" idx="13"/>
          </p:nvPr>
        </p:nvSpPr>
        <p:spPr>
          <a:xfrm>
            <a:off x="468000" y="936876"/>
            <a:ext cx="5275778" cy="369332"/>
          </a:xfrm>
        </p:spPr>
        <p:txBody>
          <a:bodyPr lIns="0" tIns="0" rIns="0" bIns="0"/>
          <a:lstStyle/>
          <a:p>
            <a:r>
              <a:rPr lang="en-GB" dirty="0"/>
              <a:t>The gentle way to get radiant skin</a:t>
            </a:r>
          </a:p>
        </p:txBody>
      </p:sp>
      <p:pic>
        <p:nvPicPr>
          <p:cNvPr id="11" name="Picture Placeholder 10" descr="A person in a blue shirt&#10;&#10;Description automatically generated">
            <a:extLst>
              <a:ext uri="{FF2B5EF4-FFF2-40B4-BE49-F238E27FC236}">
                <a16:creationId xmlns:a16="http://schemas.microsoft.com/office/drawing/2014/main" id="{7A74EEB4-51AD-A148-91B6-B4123CB13493}"/>
              </a:ext>
            </a:extLst>
          </p:cNvPr>
          <p:cNvPicPr>
            <a:picLocks noGrp="1" noChangeAspect="1"/>
          </p:cNvPicPr>
          <p:nvPr>
            <p:ph type="pic" sz="quarter" idx="17"/>
          </p:nvPr>
        </p:nvPicPr>
        <p:blipFill rotWithShape="1">
          <a:blip r:embed="rId2"/>
          <a:srcRect l="12042" r="28806"/>
          <a:stretch/>
        </p:blipFill>
        <p:spPr>
          <a:xfrm>
            <a:off x="6097411" y="0"/>
            <a:ext cx="6094589" cy="6858000"/>
          </a:xfrm>
        </p:spPr>
      </p:pic>
      <p:pic>
        <p:nvPicPr>
          <p:cNvPr id="13" name="Picture 12" descr="A picture containing drawing&#10;&#10;Description automatically generated">
            <a:extLst>
              <a:ext uri="{FF2B5EF4-FFF2-40B4-BE49-F238E27FC236}">
                <a16:creationId xmlns:a16="http://schemas.microsoft.com/office/drawing/2014/main" id="{BBD2F220-7190-6D4F-B889-E0FA804E7F4E}"/>
              </a:ext>
            </a:extLst>
          </p:cNvPr>
          <p:cNvPicPr>
            <a:picLocks noChangeAspect="1"/>
          </p:cNvPicPr>
          <p:nvPr/>
        </p:nvPicPr>
        <p:blipFill>
          <a:blip r:embed="rId3"/>
          <a:stretch>
            <a:fillRect/>
          </a:stretch>
        </p:blipFill>
        <p:spPr>
          <a:xfrm>
            <a:off x="468000" y="1923227"/>
            <a:ext cx="369333" cy="369333"/>
          </a:xfrm>
          <a:prstGeom prst="rect">
            <a:avLst/>
          </a:prstGeom>
        </p:spPr>
      </p:pic>
      <p:pic>
        <p:nvPicPr>
          <p:cNvPr id="14" name="Picture 13" descr="A picture containing drawing&#10;&#10;Description automatically generated">
            <a:extLst>
              <a:ext uri="{FF2B5EF4-FFF2-40B4-BE49-F238E27FC236}">
                <a16:creationId xmlns:a16="http://schemas.microsoft.com/office/drawing/2014/main" id="{08357122-4E5B-5B4B-AB1F-05A0492E6C2C}"/>
              </a:ext>
            </a:extLst>
          </p:cNvPr>
          <p:cNvPicPr>
            <a:picLocks noChangeAspect="1"/>
          </p:cNvPicPr>
          <p:nvPr/>
        </p:nvPicPr>
        <p:blipFill>
          <a:blip r:embed="rId3"/>
          <a:stretch>
            <a:fillRect/>
          </a:stretch>
        </p:blipFill>
        <p:spPr>
          <a:xfrm>
            <a:off x="468000" y="2909579"/>
            <a:ext cx="369333" cy="369333"/>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19091E37-0E7F-BA45-BB86-980AA8BBE98D}"/>
              </a:ext>
            </a:extLst>
          </p:cNvPr>
          <p:cNvPicPr>
            <a:picLocks noChangeAspect="1"/>
          </p:cNvPicPr>
          <p:nvPr/>
        </p:nvPicPr>
        <p:blipFill>
          <a:blip r:embed="rId3"/>
          <a:stretch>
            <a:fillRect/>
          </a:stretch>
        </p:blipFill>
        <p:spPr>
          <a:xfrm>
            <a:off x="468000" y="3600260"/>
            <a:ext cx="369333" cy="369333"/>
          </a:xfrm>
          <a:prstGeom prst="rect">
            <a:avLst/>
          </a:prstGeom>
        </p:spPr>
      </p:pic>
      <p:pic>
        <p:nvPicPr>
          <p:cNvPr id="16" name="Picture 15" descr="A picture containing drawing&#10;&#10;Description automatically generated">
            <a:extLst>
              <a:ext uri="{FF2B5EF4-FFF2-40B4-BE49-F238E27FC236}">
                <a16:creationId xmlns:a16="http://schemas.microsoft.com/office/drawing/2014/main" id="{1FB17B9F-8E51-D148-B9C8-F04D931411AF}"/>
              </a:ext>
            </a:extLst>
          </p:cNvPr>
          <p:cNvPicPr>
            <a:picLocks noChangeAspect="1"/>
          </p:cNvPicPr>
          <p:nvPr/>
        </p:nvPicPr>
        <p:blipFill>
          <a:blip r:embed="rId3"/>
          <a:stretch>
            <a:fillRect/>
          </a:stretch>
        </p:blipFill>
        <p:spPr>
          <a:xfrm>
            <a:off x="468000" y="4651114"/>
            <a:ext cx="369333" cy="369333"/>
          </a:xfrm>
          <a:prstGeom prst="rect">
            <a:avLst/>
          </a:prstGeom>
        </p:spPr>
      </p:pic>
    </p:spTree>
    <p:extLst>
      <p:ext uri="{BB962C8B-B14F-4D97-AF65-F5344CB8AC3E}">
        <p14:creationId xmlns:p14="http://schemas.microsoft.com/office/powerpoint/2010/main" val="2311030600"/>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559EB5-7C83-E44B-9C31-6DD11E4991FE}"/>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C50C849-B97A-2B45-B78A-6D9C352F693C}" type="slidenum">
              <a:rPr kumimoji="0" lang="en-US" sz="800" b="0" i="0" u="none" strike="noStrike" kern="1200" cap="none" spc="0" normalizeH="0" baseline="0" noProof="0" smtClean="0">
                <a:ln>
                  <a:noFill/>
                </a:ln>
                <a:solidFill>
                  <a:srgbClr val="FFFFFF"/>
                </a:solidFill>
                <a:effectLst/>
                <a:uLnTx/>
                <a:uFillTx/>
                <a:latin typeface="Fira Sans" panose="020B05030500000200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dirty="0">
              <a:ln>
                <a:noFill/>
              </a:ln>
              <a:solidFill>
                <a:srgbClr val="FFFFFF"/>
              </a:solidFill>
              <a:effectLst/>
              <a:uLnTx/>
              <a:uFillTx/>
              <a:latin typeface="Fira Sans" panose="020B0503050000020004" pitchFamily="34" charset="0"/>
              <a:ea typeface="+mn-ea"/>
              <a:cs typeface="+mn-cs"/>
            </a:endParaRPr>
          </a:p>
        </p:txBody>
      </p:sp>
      <p:sp>
        <p:nvSpPr>
          <p:cNvPr id="7" name="Text Placeholder 6">
            <a:extLst>
              <a:ext uri="{FF2B5EF4-FFF2-40B4-BE49-F238E27FC236}">
                <a16:creationId xmlns:a16="http://schemas.microsoft.com/office/drawing/2014/main" id="{5962238C-095A-D142-AA30-7D1A0B7DDED3}"/>
              </a:ext>
            </a:extLst>
          </p:cNvPr>
          <p:cNvSpPr>
            <a:spLocks noGrp="1"/>
          </p:cNvSpPr>
          <p:nvPr>
            <p:ph type="body" sz="quarter" idx="4294967295"/>
          </p:nvPr>
        </p:nvSpPr>
        <p:spPr>
          <a:xfrm>
            <a:off x="468000" y="468313"/>
            <a:ext cx="11268075" cy="387350"/>
          </a:xfrm>
          <a:prstGeom prst="rect">
            <a:avLst/>
          </a:prstGeom>
        </p:spPr>
        <p:txBody>
          <a:bodyPr lIns="0" tIns="0" rIns="0" bIns="0" anchor="t" anchorCtr="0">
            <a:spAutoFit/>
          </a:bodyPr>
          <a:lstStyle/>
          <a:p>
            <a:pPr marL="0" indent="0">
              <a:buNone/>
            </a:pPr>
            <a:r>
              <a:rPr lang="en-GB" sz="2800" dirty="0">
                <a:solidFill>
                  <a:schemeClr val="bg1"/>
                </a:solidFill>
                <a:latin typeface="Fira Sans Medium" panose="020B0503050000020004" pitchFamily="34" charset="0"/>
              </a:rPr>
              <a:t>Disclaimer</a:t>
            </a:r>
          </a:p>
        </p:txBody>
      </p:sp>
      <p:sp>
        <p:nvSpPr>
          <p:cNvPr id="5" name="Text Placeholder 16">
            <a:extLst>
              <a:ext uri="{FF2B5EF4-FFF2-40B4-BE49-F238E27FC236}">
                <a16:creationId xmlns:a16="http://schemas.microsoft.com/office/drawing/2014/main" id="{FE095219-EAA9-FF46-AAA2-7224AADFB174}"/>
              </a:ext>
            </a:extLst>
          </p:cNvPr>
          <p:cNvSpPr txBox="1">
            <a:spLocks/>
          </p:cNvSpPr>
          <p:nvPr/>
        </p:nvSpPr>
        <p:spPr>
          <a:xfrm>
            <a:off x="468000" y="1008000"/>
            <a:ext cx="11158850" cy="2246769"/>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Clr>
                <a:srgbClr val="007E4B"/>
              </a:buClr>
              <a:buNone/>
              <a:defRPr/>
            </a:pPr>
            <a:r>
              <a:rPr lang="en-GB" sz="1400" dirty="0">
                <a:solidFill>
                  <a:schemeClr val="bg1"/>
                </a:solidFill>
              </a:rPr>
              <a:t>Copyright © 2020 DSM Nutritional Products, 4002 Basel, Switzerland. </a:t>
            </a:r>
          </a:p>
          <a:p>
            <a:pPr marL="0" indent="0">
              <a:spcBef>
                <a:spcPts val="0"/>
              </a:spcBef>
              <a:spcAft>
                <a:spcPts val="1200"/>
              </a:spcAft>
              <a:buClr>
                <a:srgbClr val="007E4B"/>
              </a:buClr>
              <a:buNone/>
              <a:defRPr/>
            </a:pPr>
            <a:r>
              <a:rPr lang="en-GB" sz="1400" dirty="0" err="1">
                <a:solidFill>
                  <a:schemeClr val="bg1"/>
                </a:solidFill>
              </a:rPr>
              <a:t>www.dsm.com</a:t>
            </a:r>
            <a:r>
              <a:rPr lang="en-GB" sz="1400" dirty="0">
                <a:solidFill>
                  <a:schemeClr val="bg1"/>
                </a:solidFill>
              </a:rPr>
              <a:t>/personal-care. All rights reserved.</a:t>
            </a:r>
          </a:p>
          <a:p>
            <a:pPr marL="0" indent="0">
              <a:spcBef>
                <a:spcPts val="0"/>
              </a:spcBef>
              <a:spcAft>
                <a:spcPts val="1200"/>
              </a:spcAft>
              <a:buClr>
                <a:srgbClr val="007E4B"/>
              </a:buClr>
              <a:buNone/>
              <a:defRPr/>
            </a:pPr>
            <a:r>
              <a:rPr lang="en-GB" sz="1400" dirty="0">
                <a:solidFill>
                  <a:schemeClr val="bg1"/>
                </a:solidFill>
              </a:rPr>
              <a:t>DSM has used diligent care to ensure that the information provided herein is accurate and up-to-date, however, DSM makes no representation or warranty, either expressly or implied, of the accuracy, reliability, or completeness thereof. The information provided herein contains scientific and product information for business to business use and does not constitute or provide scientific or medical advice, diagnosis or recommendation for treatment. Country or region-specific information should be considered when </a:t>
            </a:r>
            <a:r>
              <a:rPr lang="en-GB" sz="1400" dirty="0" err="1">
                <a:solidFill>
                  <a:schemeClr val="bg1"/>
                </a:solidFill>
              </a:rPr>
              <a:t>labeling</a:t>
            </a:r>
            <a:r>
              <a:rPr lang="en-GB" sz="1400" dirty="0">
                <a:solidFill>
                  <a:schemeClr val="bg1"/>
                </a:solidFill>
              </a:rPr>
              <a:t> or advertising to final consumer. In no event shall DSM be liable for any damages arising from or reliance upon, or use of, any information provided herein. The content of this document is subject to change without further notice. Please contact your local DSM representative for further details. All trademarks listed in this document are either (registered) trademarks of, or trademarks licensed by, the DSM group of companies in the Netherlands and/or other countries, unless explicitly stated otherwise.</a:t>
            </a:r>
          </a:p>
        </p:txBody>
      </p:sp>
      <p:sp>
        <p:nvSpPr>
          <p:cNvPr id="8" name="Text Placeholder 6">
            <a:extLst>
              <a:ext uri="{FF2B5EF4-FFF2-40B4-BE49-F238E27FC236}">
                <a16:creationId xmlns:a16="http://schemas.microsoft.com/office/drawing/2014/main" id="{CAD6B3C9-B46D-3144-8498-ED79591114F7}"/>
              </a:ext>
            </a:extLst>
          </p:cNvPr>
          <p:cNvSpPr txBox="1">
            <a:spLocks/>
          </p:cNvSpPr>
          <p:nvPr/>
        </p:nvSpPr>
        <p:spPr>
          <a:xfrm>
            <a:off x="468000" y="3541378"/>
            <a:ext cx="11268075" cy="387798"/>
          </a:xfrm>
          <a:prstGeom prst="rect">
            <a:avLst/>
          </a:prstGeom>
        </p:spPr>
        <p:txBody>
          <a:bodyPr lIns="0" tIns="0" rIns="0" bIns="0" anchor="t" anchorCtr="0">
            <a:spAutoFit/>
          </a:bodyPr>
          <a:lstStyle>
            <a:lvl1pPr marL="0" indent="0" algn="l" defTabSz="914400" rtl="0" eaLnBrk="1" latinLnBrk="0" hangingPunct="1">
              <a:lnSpc>
                <a:spcPct val="90000"/>
              </a:lnSpc>
              <a:spcBef>
                <a:spcPts val="1000"/>
              </a:spcBef>
              <a:buFont typeface="Arial" panose="020B0604020202020204" pitchFamily="34" charset="0"/>
              <a:buNone/>
              <a:defRPr sz="3200" b="0" i="0" kern="1200">
                <a:solidFill>
                  <a:schemeClr val="bg1"/>
                </a:solidFill>
                <a:latin typeface="Fira Sans Medium" panose="020B05030500000200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200" b="0" i="0" kern="1200">
                <a:solidFill>
                  <a:schemeClr val="tx1"/>
                </a:solidFill>
                <a:latin typeface="Fira Sans Medium"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800" dirty="0"/>
              <a:t>Disclaimer Formulation Guideline</a:t>
            </a:r>
          </a:p>
        </p:txBody>
      </p:sp>
      <p:sp>
        <p:nvSpPr>
          <p:cNvPr id="9" name="Text Placeholder 16">
            <a:extLst>
              <a:ext uri="{FF2B5EF4-FFF2-40B4-BE49-F238E27FC236}">
                <a16:creationId xmlns:a16="http://schemas.microsoft.com/office/drawing/2014/main" id="{82BA4F27-2A22-9647-B283-EEE23A651C77}"/>
              </a:ext>
            </a:extLst>
          </p:cNvPr>
          <p:cNvSpPr txBox="1">
            <a:spLocks/>
          </p:cNvSpPr>
          <p:nvPr/>
        </p:nvSpPr>
        <p:spPr>
          <a:xfrm>
            <a:off x="468000" y="4084078"/>
            <a:ext cx="11158850" cy="1357295"/>
          </a:xfrm>
          <a:prstGeom prst="rect">
            <a:avLst/>
          </a:prstGeom>
        </p:spPr>
        <p:txBody>
          <a:bodyPr wrap="square" lIns="0" tIns="0" rIns="0" bIns="0" anchor="t" anchorCtr="0">
            <a:spAutoFit/>
          </a:bodyPr>
          <a:lstStyle>
            <a:lvl1pPr marL="228600" indent="-228600" algn="l" defTabSz="914400" rtl="0" eaLnBrk="1" latinLnBrk="0" hangingPunct="1">
              <a:lnSpc>
                <a:spcPct val="90000"/>
              </a:lnSpc>
              <a:spcBef>
                <a:spcPts val="1000"/>
              </a:spcBef>
              <a:buClr>
                <a:schemeClr val="tx1"/>
              </a:buClr>
              <a:buFont typeface="Arial" panose="020B0604020202020204" pitchFamily="34" charset="0"/>
              <a:buChar char="•"/>
              <a:defRPr sz="2000" b="0" i="0" kern="1200">
                <a:solidFill>
                  <a:schemeClr val="tx1"/>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18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1200"/>
              </a:spcAft>
              <a:buClr>
                <a:srgbClr val="007E4B"/>
              </a:buClr>
              <a:buNone/>
              <a:defRPr/>
            </a:pPr>
            <a:r>
              <a:rPr lang="en-GB" sz="1400" dirty="0">
                <a:solidFill>
                  <a:schemeClr val="bg1"/>
                </a:solidFill>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2842302988"/>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6329685"/>
      </p:ext>
    </p:extLst>
  </p:cSld>
  <p:clrMapOvr>
    <a:masterClrMapping/>
  </p:clrMapOvr>
  <p:transition spd="slow">
    <p:wipe dir="r"/>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DSM_Bioactives">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666</Words>
  <Application>Microsoft Office PowerPoint</Application>
  <PresentationFormat>Widescreen</PresentationFormat>
  <Paragraphs>48</Paragraphs>
  <Slides>9</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9</vt:i4>
      </vt:variant>
    </vt:vector>
  </HeadingPairs>
  <TitlesOfParts>
    <vt:vector size="15" baseType="lpstr">
      <vt:lpstr>Arial</vt:lpstr>
      <vt:lpstr>Calibri</vt:lpstr>
      <vt:lpstr>Fira Sans</vt:lpstr>
      <vt:lpstr>Fira Sans Medium</vt:lpstr>
      <vt:lpstr>DSM_Bioactives</vt:lpstr>
      <vt:lpstr>think-cell Slide</vt:lpstr>
      <vt:lpstr>MELFADE® PF</vt:lpstr>
      <vt:lpstr>MELFADE® PF</vt:lpstr>
      <vt:lpstr>Bearberry leaf</vt:lpstr>
      <vt:lpstr>Magnesium Ascorbyl Phosphate is a multi-functioning form of vitamin C</vt:lpstr>
      <vt:lpstr>MELFADE® PF inhibits tyrosinase at very low concentrations</vt:lpstr>
      <vt:lpstr>MELFADE® PF</vt:lpstr>
      <vt:lpstr>MELFADE® PF</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Milly Austin</dc:creator>
  <cp:lastModifiedBy>Meisinger, Marie-Sophie</cp:lastModifiedBy>
  <cp:revision>67</cp:revision>
  <dcterms:created xsi:type="dcterms:W3CDTF">2020-07-27T17:09:52Z</dcterms:created>
  <dcterms:modified xsi:type="dcterms:W3CDTF">2021-05-12T19:36:25Z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2021-05-12T19:36:19Z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d2096249-433e-4ab9-95f0-aa07826e5a1d</vt:lpwstr>
  </property>
  <property fmtid="{D5CDD505-2E9C-101B-9397-08002B2CF9AE}" pid="8" name="MSIP_Label_2ff753fd-faf2-4608-9b59-553f003adcdf_ContentBits">
    <vt:lpwstr>0</vt:lpwstr>
  </property>
</Properties>
</file>