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ov" ContentType="video/quicktime"/>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3.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4.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5.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6.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7.xml" ContentType="application/vnd.openxmlformats-officedocument.themeOverride+xml"/>
  <Override PartName="/ppt/notesSlides/notesSlide1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 id="2147483759" r:id="rId6"/>
    <p:sldMasterId id="2147483805" r:id="rId7"/>
  </p:sldMasterIdLst>
  <p:notesMasterIdLst>
    <p:notesMasterId r:id="rId61"/>
  </p:notesMasterIdLst>
  <p:sldIdLst>
    <p:sldId id="259" r:id="rId8"/>
    <p:sldId id="2147483216" r:id="rId9"/>
    <p:sldId id="2147473016" r:id="rId10"/>
    <p:sldId id="2147482587" r:id="rId11"/>
    <p:sldId id="2147482603" r:id="rId12"/>
    <p:sldId id="2147473013" r:id="rId13"/>
    <p:sldId id="2147482627" r:id="rId14"/>
    <p:sldId id="2147483218" r:id="rId15"/>
    <p:sldId id="312" r:id="rId16"/>
    <p:sldId id="2147482632" r:id="rId17"/>
    <p:sldId id="2147482626" r:id="rId18"/>
    <p:sldId id="2444" r:id="rId19"/>
    <p:sldId id="2147482647" r:id="rId20"/>
    <p:sldId id="2147472778" r:id="rId21"/>
    <p:sldId id="2147483644" r:id="rId22"/>
    <p:sldId id="2147483219" r:id="rId23"/>
    <p:sldId id="2147483220" r:id="rId24"/>
    <p:sldId id="2147483284" r:id="rId25"/>
    <p:sldId id="2147483261" r:id="rId26"/>
    <p:sldId id="2147483262" r:id="rId27"/>
    <p:sldId id="2147483263" r:id="rId28"/>
    <p:sldId id="2147483264" r:id="rId29"/>
    <p:sldId id="2147482655" r:id="rId30"/>
    <p:sldId id="2147483223" r:id="rId31"/>
    <p:sldId id="2147472578" r:id="rId32"/>
    <p:sldId id="2147472597" r:id="rId33"/>
    <p:sldId id="2147482649" r:id="rId34"/>
    <p:sldId id="2147482656" r:id="rId35"/>
    <p:sldId id="2147483225" r:id="rId36"/>
    <p:sldId id="2147483226" r:id="rId37"/>
    <p:sldId id="2147483640" r:id="rId38"/>
    <p:sldId id="2147483285" r:id="rId39"/>
    <p:sldId id="282" r:id="rId40"/>
    <p:sldId id="283" r:id="rId41"/>
    <p:sldId id="2147483232" r:id="rId42"/>
    <p:sldId id="2147483231" r:id="rId43"/>
    <p:sldId id="2147483230" r:id="rId44"/>
    <p:sldId id="2147483227" r:id="rId45"/>
    <p:sldId id="2147482657" r:id="rId46"/>
    <p:sldId id="2147483241" r:id="rId47"/>
    <p:sldId id="2147483242" r:id="rId48"/>
    <p:sldId id="2147483243" r:id="rId49"/>
    <p:sldId id="2147483237" r:id="rId50"/>
    <p:sldId id="2147482602" r:id="rId51"/>
    <p:sldId id="2147482658" r:id="rId52"/>
    <p:sldId id="2147483238" r:id="rId53"/>
    <p:sldId id="2147483239" r:id="rId54"/>
    <p:sldId id="2147483240" r:id="rId55"/>
    <p:sldId id="2147482390" r:id="rId56"/>
    <p:sldId id="2147483236" r:id="rId57"/>
    <p:sldId id="2147482634" r:id="rId58"/>
    <p:sldId id="2147483286" r:id="rId59"/>
    <p:sldId id="2147483639"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F5534C1-16FA-4259-BAB2-A578710558E0}">
          <p14:sldIdLst>
            <p14:sldId id="259"/>
            <p14:sldId id="2147483216"/>
          </p14:sldIdLst>
        </p14:section>
        <p14:section name="Dry skin &amp; hydration" id="{68CF6313-9A43-44A9-9323-4206949D1446}">
          <p14:sldIdLst>
            <p14:sldId id="2147473016"/>
            <p14:sldId id="2147482587"/>
            <p14:sldId id="2147482603"/>
            <p14:sldId id="2147473013"/>
            <p14:sldId id="2147482627"/>
            <p14:sldId id="2147483218"/>
            <p14:sldId id="312"/>
          </p14:sldIdLst>
        </p14:section>
        <p14:section name="PENTAVITIN properties" id="{9BABFB69-53E3-4B05-AB01-5EDDBD138151}">
          <p14:sldIdLst>
            <p14:sldId id="2147482632"/>
            <p14:sldId id="2147482626"/>
            <p14:sldId id="2444"/>
            <p14:sldId id="2147482647"/>
            <p14:sldId id="2147472778"/>
            <p14:sldId id="2147483644"/>
          </p14:sldIdLst>
        </p14:section>
        <p14:section name="Mode of action" id="{0E8930A1-A7DE-4702-A959-85451D868605}">
          <p14:sldIdLst>
            <p14:sldId id="2147483219"/>
            <p14:sldId id="2147483220"/>
            <p14:sldId id="2147483284"/>
            <p14:sldId id="2147483261"/>
            <p14:sldId id="2147483262"/>
            <p14:sldId id="2147483263"/>
            <p14:sldId id="2147483264"/>
          </p14:sldIdLst>
        </p14:section>
        <p14:section name="Microbiome" id="{0EC97D68-2EC8-4F0D-AEDB-0CAC84E067DD}">
          <p14:sldIdLst>
            <p14:sldId id="2147482655"/>
            <p14:sldId id="2147483223"/>
            <p14:sldId id="2147472578"/>
            <p14:sldId id="2147472597"/>
            <p14:sldId id="2147482649"/>
          </p14:sldIdLst>
        </p14:section>
        <p14:section name="Facial &amp; Body Care" id="{1F48C1C4-C978-4B44-8215-68A7C1247F5A}">
          <p14:sldIdLst>
            <p14:sldId id="2147482656"/>
            <p14:sldId id="2147483225"/>
            <p14:sldId id="2147483226"/>
            <p14:sldId id="2147483640"/>
            <p14:sldId id="2147483285"/>
            <p14:sldId id="282"/>
            <p14:sldId id="283"/>
            <p14:sldId id="2147483232"/>
            <p14:sldId id="2147483231"/>
            <p14:sldId id="2147483230"/>
            <p14:sldId id="2147483227"/>
          </p14:sldIdLst>
        </p14:section>
        <p14:section name="Rinse-off" id="{672CAA52-5D69-4ACA-9B55-A5C3CB1684A8}">
          <p14:sldIdLst>
            <p14:sldId id="2147482657"/>
            <p14:sldId id="2147483241"/>
            <p14:sldId id="2147483242"/>
            <p14:sldId id="2147483243"/>
            <p14:sldId id="2147483237"/>
            <p14:sldId id="2147482602"/>
          </p14:sldIdLst>
        </p14:section>
        <p14:section name="Scalp Care" id="{A900138C-5CE6-474C-8E72-BB022FF5F371}">
          <p14:sldIdLst>
            <p14:sldId id="2147482658"/>
            <p14:sldId id="2147483238"/>
            <p14:sldId id="2147483239"/>
            <p14:sldId id="2147483240"/>
            <p14:sldId id="2147482390"/>
            <p14:sldId id="2147483236"/>
            <p14:sldId id="2147482634"/>
            <p14:sldId id="2147483286"/>
            <p14:sldId id="214748363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26921C-5376-F5B9-E812-8FCA786E7705}" name="Anastasia Biel" initials="AB" userId="S::Anastasia.Biel@dsm-firmenich.com::4969d011-70ee-4a2f-96d4-7d7d40a4c8e7" providerId="AD"/>
  <p188:author id="{9080AA39-C6B6-9A83-09DB-2C6B8CA893C2}" name="Beatrice Albanese" initials="BA" userId="S::Beatrice.Albanese@dsm-firmenich.com::cf8a0dcc-7a34-4e2d-a3d2-85706be59435" providerId="AD"/>
  <p188:author id="{B4400EC5-F082-F808-E811-8D94579EA382}" name="Mathieu Moulin" initials="MM" userId="S::Mathieu.Moulin@dsm-firmenich.com::8a3c87ec-8a02-4479-8891-5886153d335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F9AD0"/>
    <a:srgbClr val="296D98"/>
    <a:srgbClr val="CBE7F5"/>
    <a:srgbClr val="80C1E8"/>
    <a:srgbClr val="4FA4D7"/>
    <a:srgbClr val="39759C"/>
    <a:srgbClr val="FFFFFF"/>
    <a:srgbClr val="39769D"/>
    <a:srgbClr val="50A4D6"/>
    <a:srgbClr val="248A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444" autoAdjust="0"/>
  </p:normalViewPr>
  <p:slideViewPr>
    <p:cSldViewPr snapToGrid="0">
      <p:cViewPr varScale="1">
        <p:scale>
          <a:sx n="82" d="100"/>
          <a:sy n="82" d="100"/>
        </p:scale>
        <p:origin x="1596"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viewProps" Target="view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microsoft.com/office/2018/10/relationships/authors" Target="author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703D20AE-90AE-4C74-BB80-742CA35F1309}"/>
    <pc:docChg chg="delMainMaster">
      <pc:chgData name="Marie-Sophie Meisinger" userId="286e1ad8-c636-4702-a91e-982a33a1b0e7" providerId="ADAL" clId="{703D20AE-90AE-4C74-BB80-742CA35F1309}" dt="2026-04-08T15:11:15.778" v="0" actId="2696"/>
      <pc:docMkLst>
        <pc:docMk/>
      </pc:docMkLst>
      <pc:sldMasterChg chg="del">
        <pc:chgData name="Marie-Sophie Meisinger" userId="286e1ad8-c636-4702-a91e-982a33a1b0e7" providerId="ADAL" clId="{703D20AE-90AE-4C74-BB80-742CA35F1309}" dt="2026-04-08T15:11:15.778" v="0" actId="2696"/>
        <pc:sldMasterMkLst>
          <pc:docMk/>
          <pc:sldMasterMk cId="3339045070" sldId="2147483754"/>
        </pc:sldMasterMkLst>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445713332719139"/>
          <c:y val="6.2656754012364507E-2"/>
          <c:w val="0.77985912964067572"/>
          <c:h val="0.56730689879117768"/>
        </c:manualLayout>
      </c:layout>
      <c:lineChart>
        <c:grouping val="standard"/>
        <c:varyColors val="0"/>
        <c:ser>
          <c:idx val="0"/>
          <c:order val="0"/>
          <c:tx>
            <c:strRef>
              <c:f>Sheet1!$C$43</c:f>
              <c:strCache>
                <c:ptCount val="1"/>
                <c:pt idx="0">
                  <c:v>Cream Cleanser without PENTAVITIN® </c:v>
                </c:pt>
              </c:strCache>
            </c:strRef>
          </c:tx>
          <c:spPr>
            <a:ln w="12700" cap="rnd">
              <a:solidFill>
                <a:sysClr val="windowText" lastClr="000000">
                  <a:lumMod val="50000"/>
                  <a:lumOff val="50000"/>
                </a:sysClr>
              </a:solidFill>
              <a:round/>
            </a:ln>
            <a:effectLst/>
          </c:spPr>
          <c:marker>
            <c:symbol val="circle"/>
            <c:size val="3"/>
            <c:spPr>
              <a:solidFill>
                <a:schemeClr val="bg1">
                  <a:lumMod val="65000"/>
                </a:schemeClr>
              </a:solidFill>
              <a:ln w="9525">
                <a:solidFill>
                  <a:schemeClr val="tx1">
                    <a:lumMod val="50000"/>
                    <a:lumOff val="50000"/>
                  </a:schemeClr>
                </a:solidFill>
              </a:ln>
              <a:effectLst/>
            </c:spPr>
          </c:marker>
          <c:cat>
            <c:numRef>
              <c:f>Sheet1!$B$44:$B$50</c:f>
              <c:numCache>
                <c:formatCode>General</c:formatCode>
                <c:ptCount val="7"/>
                <c:pt idx="0">
                  <c:v>0</c:v>
                </c:pt>
                <c:pt idx="1">
                  <c:v>10</c:v>
                </c:pt>
                <c:pt idx="2">
                  <c:v>20</c:v>
                </c:pt>
                <c:pt idx="3">
                  <c:v>30</c:v>
                </c:pt>
                <c:pt idx="4">
                  <c:v>40</c:v>
                </c:pt>
                <c:pt idx="5">
                  <c:v>50</c:v>
                </c:pt>
                <c:pt idx="6">
                  <c:v>60</c:v>
                </c:pt>
              </c:numCache>
            </c:numRef>
          </c:cat>
          <c:val>
            <c:numRef>
              <c:f>Sheet1!$C$44:$C$50</c:f>
              <c:numCache>
                <c:formatCode>General</c:formatCode>
                <c:ptCount val="7"/>
                <c:pt idx="0">
                  <c:v>0</c:v>
                </c:pt>
                <c:pt idx="1">
                  <c:v>518</c:v>
                </c:pt>
                <c:pt idx="2">
                  <c:v>601</c:v>
                </c:pt>
                <c:pt idx="3">
                  <c:v>614</c:v>
                </c:pt>
                <c:pt idx="4">
                  <c:v>633</c:v>
                </c:pt>
                <c:pt idx="5">
                  <c:v>633</c:v>
                </c:pt>
                <c:pt idx="6">
                  <c:v>640</c:v>
                </c:pt>
              </c:numCache>
            </c:numRef>
          </c:val>
          <c:smooth val="0"/>
          <c:extLst>
            <c:ext xmlns:c16="http://schemas.microsoft.com/office/drawing/2014/chart" uri="{C3380CC4-5D6E-409C-BE32-E72D297353CC}">
              <c16:uniqueId val="{00000000-8B4F-4836-81DC-951EAEDF7649}"/>
            </c:ext>
          </c:extLst>
        </c:ser>
        <c:ser>
          <c:idx val="1"/>
          <c:order val="1"/>
          <c:tx>
            <c:strRef>
              <c:f>Sheet1!$D$43</c:f>
              <c:strCache>
                <c:ptCount val="1"/>
                <c:pt idx="0">
                  <c:v>Cream Cleanser with 0.5% PENTAVITIN®</c:v>
                </c:pt>
              </c:strCache>
            </c:strRef>
          </c:tx>
          <c:spPr>
            <a:ln w="12700" cap="rnd">
              <a:solidFill>
                <a:srgbClr val="48A2CF"/>
              </a:solidFill>
              <a:round/>
            </a:ln>
            <a:effectLst/>
          </c:spPr>
          <c:marker>
            <c:symbol val="circle"/>
            <c:size val="3"/>
            <c:spPr>
              <a:solidFill>
                <a:srgbClr val="48A2CF">
                  <a:lumMod val="75000"/>
                </a:srgbClr>
              </a:solidFill>
              <a:ln w="0">
                <a:solidFill>
                  <a:srgbClr val="48A2CF"/>
                </a:solidFill>
              </a:ln>
              <a:effectLst/>
            </c:spPr>
          </c:marker>
          <c:cat>
            <c:numRef>
              <c:f>Sheet1!$B$44:$B$50</c:f>
              <c:numCache>
                <c:formatCode>General</c:formatCode>
                <c:ptCount val="7"/>
                <c:pt idx="0">
                  <c:v>0</c:v>
                </c:pt>
                <c:pt idx="1">
                  <c:v>10</c:v>
                </c:pt>
                <c:pt idx="2">
                  <c:v>20</c:v>
                </c:pt>
                <c:pt idx="3">
                  <c:v>30</c:v>
                </c:pt>
                <c:pt idx="4">
                  <c:v>40</c:v>
                </c:pt>
                <c:pt idx="5">
                  <c:v>50</c:v>
                </c:pt>
                <c:pt idx="6">
                  <c:v>60</c:v>
                </c:pt>
              </c:numCache>
            </c:numRef>
          </c:cat>
          <c:val>
            <c:numRef>
              <c:f>Sheet1!$D$44:$D$50</c:f>
              <c:numCache>
                <c:formatCode>General</c:formatCode>
                <c:ptCount val="7"/>
                <c:pt idx="0">
                  <c:v>0</c:v>
                </c:pt>
                <c:pt idx="1">
                  <c:v>741</c:v>
                </c:pt>
                <c:pt idx="2">
                  <c:v>768</c:v>
                </c:pt>
                <c:pt idx="3">
                  <c:v>770</c:v>
                </c:pt>
                <c:pt idx="4">
                  <c:v>771</c:v>
                </c:pt>
                <c:pt idx="5">
                  <c:v>770</c:v>
                </c:pt>
                <c:pt idx="6">
                  <c:v>771</c:v>
                </c:pt>
              </c:numCache>
            </c:numRef>
          </c:val>
          <c:smooth val="0"/>
          <c:extLst>
            <c:ext xmlns:c16="http://schemas.microsoft.com/office/drawing/2014/chart" uri="{C3380CC4-5D6E-409C-BE32-E72D297353CC}">
              <c16:uniqueId val="{00000001-8B4F-4836-81DC-951EAEDF7649}"/>
            </c:ext>
          </c:extLst>
        </c:ser>
        <c:dLbls>
          <c:showLegendKey val="0"/>
          <c:showVal val="0"/>
          <c:showCatName val="0"/>
          <c:showSerName val="0"/>
          <c:showPercent val="0"/>
          <c:showBubbleSize val="0"/>
        </c:dLbls>
        <c:marker val="1"/>
        <c:smooth val="0"/>
        <c:axId val="889678368"/>
        <c:axId val="889676568"/>
      </c:lineChart>
      <c:catAx>
        <c:axId val="889678368"/>
        <c:scaling>
          <c:orientation val="minMax"/>
        </c:scaling>
        <c:delete val="0"/>
        <c:axPos val="b"/>
        <c:title>
          <c:tx>
            <c:rich>
              <a:bodyPr rot="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r>
                  <a:rPr lang="en-US" sz="600"/>
                  <a:t>Stirring cycle</a:t>
                </a:r>
              </a:p>
            </c:rich>
          </c:tx>
          <c:overlay val="0"/>
          <c:spPr>
            <a:noFill/>
            <a:ln>
              <a:noFill/>
            </a:ln>
            <a:effectLst/>
          </c:spPr>
          <c:txPr>
            <a:bodyPr rot="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889676568"/>
        <c:crosses val="autoZero"/>
        <c:auto val="1"/>
        <c:lblAlgn val="ctr"/>
        <c:lblOffset val="100"/>
        <c:noMultiLvlLbl val="0"/>
      </c:catAx>
      <c:valAx>
        <c:axId val="8896765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r>
                  <a:rPr lang="en-US" sz="600"/>
                  <a:t>Foam volume in ml</a:t>
                </a:r>
              </a:p>
            </c:rich>
          </c:tx>
          <c:overlay val="0"/>
          <c:spPr>
            <a:noFill/>
            <a:ln>
              <a:noFill/>
            </a:ln>
            <a:effectLst/>
          </c:spPr>
          <c:txPr>
            <a:bodyPr rot="-54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889678368"/>
        <c:crosses val="autoZero"/>
        <c:crossBetween val="midCat"/>
      </c:valAx>
      <c:spPr>
        <a:noFill/>
        <a:ln>
          <a:noFill/>
        </a:ln>
        <a:effectLst/>
      </c:spPr>
    </c:plotArea>
    <c:legend>
      <c:legendPos val="b"/>
      <c:layout>
        <c:manualLayout>
          <c:xMode val="edge"/>
          <c:yMode val="edge"/>
          <c:x val="9.6386801622229679E-2"/>
          <c:y val="0.87077225482160603"/>
          <c:w val="0.80722639675554064"/>
          <c:h val="6.7816792268989651E-2"/>
        </c:manualLayout>
      </c:layout>
      <c:overlay val="0"/>
      <c:spPr>
        <a:noFill/>
        <a:ln>
          <a:noFill/>
        </a:ln>
        <a:effectLst/>
      </c:spPr>
      <c:txPr>
        <a:bodyPr rot="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Crystal Goats Milk Soap without PENTAVITIN®  </c:v>
                </c:pt>
              </c:strCache>
            </c:strRef>
          </c:tx>
          <c:spPr>
            <a:ln w="12700" cap="rnd">
              <a:solidFill>
                <a:schemeClr val="bg1">
                  <a:lumMod val="50000"/>
                </a:schemeClr>
              </a:solidFill>
              <a:round/>
            </a:ln>
            <a:effectLst/>
          </c:spPr>
          <c:marker>
            <c:symbol val="circle"/>
            <c:size val="3"/>
            <c:spPr>
              <a:solidFill>
                <a:schemeClr val="bg1">
                  <a:lumMod val="50000"/>
                </a:schemeClr>
              </a:solidFill>
              <a:ln w="9525">
                <a:noFill/>
              </a:ln>
              <a:effectLst/>
            </c:spPr>
          </c:marker>
          <c:cat>
            <c:numRef>
              <c:f>Sheet1!$A$2:$A$8</c:f>
              <c:numCache>
                <c:formatCode>General</c:formatCode>
                <c:ptCount val="7"/>
                <c:pt idx="0">
                  <c:v>0</c:v>
                </c:pt>
                <c:pt idx="1">
                  <c:v>10</c:v>
                </c:pt>
                <c:pt idx="2">
                  <c:v>20</c:v>
                </c:pt>
                <c:pt idx="3">
                  <c:v>30</c:v>
                </c:pt>
                <c:pt idx="4">
                  <c:v>40</c:v>
                </c:pt>
                <c:pt idx="5">
                  <c:v>50</c:v>
                </c:pt>
                <c:pt idx="6">
                  <c:v>60</c:v>
                </c:pt>
              </c:numCache>
            </c:numRef>
          </c:cat>
          <c:val>
            <c:numRef>
              <c:f>Sheet1!$B$2:$B$8</c:f>
              <c:numCache>
                <c:formatCode>General</c:formatCode>
                <c:ptCount val="7"/>
                <c:pt idx="0">
                  <c:v>0</c:v>
                </c:pt>
                <c:pt idx="1">
                  <c:v>180</c:v>
                </c:pt>
                <c:pt idx="2">
                  <c:v>220</c:v>
                </c:pt>
                <c:pt idx="3">
                  <c:v>230</c:v>
                </c:pt>
                <c:pt idx="4">
                  <c:v>240</c:v>
                </c:pt>
                <c:pt idx="5">
                  <c:v>260</c:v>
                </c:pt>
                <c:pt idx="6">
                  <c:v>270</c:v>
                </c:pt>
              </c:numCache>
            </c:numRef>
          </c:val>
          <c:smooth val="0"/>
          <c:extLst>
            <c:ext xmlns:c16="http://schemas.microsoft.com/office/drawing/2014/chart" uri="{C3380CC4-5D6E-409C-BE32-E72D297353CC}">
              <c16:uniqueId val="{00000000-C4E3-4DDB-884F-BDA82EC8330A}"/>
            </c:ext>
          </c:extLst>
        </c:ser>
        <c:ser>
          <c:idx val="1"/>
          <c:order val="1"/>
          <c:tx>
            <c:strRef>
              <c:f>Sheet1!$C$1</c:f>
              <c:strCache>
                <c:ptCount val="1"/>
                <c:pt idx="0">
                  <c:v>Crystal Goats Milk Soap with 0.2% PENTAVITIN®</c:v>
                </c:pt>
              </c:strCache>
            </c:strRef>
          </c:tx>
          <c:spPr>
            <a:ln w="12700" cap="rnd">
              <a:solidFill>
                <a:schemeClr val="accent1"/>
              </a:solidFill>
              <a:round/>
            </a:ln>
            <a:effectLst/>
          </c:spPr>
          <c:marker>
            <c:symbol val="circle"/>
            <c:size val="3"/>
            <c:spPr>
              <a:solidFill>
                <a:schemeClr val="accent2">
                  <a:lumMod val="25000"/>
                  <a:lumOff val="75000"/>
                </a:schemeClr>
              </a:solidFill>
              <a:ln w="9525">
                <a:solidFill>
                  <a:schemeClr val="accent1"/>
                </a:solidFill>
              </a:ln>
              <a:effectLst/>
            </c:spPr>
          </c:marker>
          <c:cat>
            <c:numRef>
              <c:f>Sheet1!$A$2:$A$8</c:f>
              <c:numCache>
                <c:formatCode>General</c:formatCode>
                <c:ptCount val="7"/>
                <c:pt idx="0">
                  <c:v>0</c:v>
                </c:pt>
                <c:pt idx="1">
                  <c:v>10</c:v>
                </c:pt>
                <c:pt idx="2">
                  <c:v>20</c:v>
                </c:pt>
                <c:pt idx="3">
                  <c:v>30</c:v>
                </c:pt>
                <c:pt idx="4">
                  <c:v>40</c:v>
                </c:pt>
                <c:pt idx="5">
                  <c:v>50</c:v>
                </c:pt>
                <c:pt idx="6">
                  <c:v>60</c:v>
                </c:pt>
              </c:numCache>
            </c:numRef>
          </c:cat>
          <c:val>
            <c:numRef>
              <c:f>Sheet1!$C$2:$C$8</c:f>
              <c:numCache>
                <c:formatCode>General</c:formatCode>
                <c:ptCount val="7"/>
                <c:pt idx="0">
                  <c:v>0</c:v>
                </c:pt>
                <c:pt idx="1">
                  <c:v>450</c:v>
                </c:pt>
                <c:pt idx="2">
                  <c:v>580</c:v>
                </c:pt>
                <c:pt idx="3">
                  <c:v>650</c:v>
                </c:pt>
                <c:pt idx="4">
                  <c:v>700</c:v>
                </c:pt>
                <c:pt idx="5">
                  <c:v>720</c:v>
                </c:pt>
                <c:pt idx="6">
                  <c:v>748</c:v>
                </c:pt>
              </c:numCache>
            </c:numRef>
          </c:val>
          <c:smooth val="0"/>
          <c:extLst>
            <c:ext xmlns:c16="http://schemas.microsoft.com/office/drawing/2014/chart" uri="{C3380CC4-5D6E-409C-BE32-E72D297353CC}">
              <c16:uniqueId val="{00000001-C4E3-4DDB-884F-BDA82EC8330A}"/>
            </c:ext>
          </c:extLst>
        </c:ser>
        <c:dLbls>
          <c:showLegendKey val="0"/>
          <c:showVal val="0"/>
          <c:showCatName val="0"/>
          <c:showSerName val="0"/>
          <c:showPercent val="0"/>
          <c:showBubbleSize val="0"/>
        </c:dLbls>
        <c:marker val="1"/>
        <c:smooth val="0"/>
        <c:axId val="1091869256"/>
        <c:axId val="1091868896"/>
      </c:lineChart>
      <c:catAx>
        <c:axId val="1091869256"/>
        <c:scaling>
          <c:orientation val="minMax"/>
        </c:scaling>
        <c:delete val="0"/>
        <c:axPos val="b"/>
        <c:title>
          <c:tx>
            <c:rich>
              <a:bodyPr rot="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r>
                  <a:rPr lang="en-US"/>
                  <a:t>Stirring cycle</a:t>
                </a:r>
              </a:p>
            </c:rich>
          </c:tx>
          <c:overlay val="0"/>
          <c:spPr>
            <a:noFill/>
            <a:ln>
              <a:noFill/>
            </a:ln>
            <a:effectLst/>
          </c:spPr>
          <c:txPr>
            <a:bodyPr rot="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1091868896"/>
        <c:crosses val="autoZero"/>
        <c:auto val="1"/>
        <c:lblAlgn val="ctr"/>
        <c:lblOffset val="100"/>
        <c:noMultiLvlLbl val="0"/>
      </c:catAx>
      <c:valAx>
        <c:axId val="1091868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r>
                  <a:rPr lang="en-US"/>
                  <a:t>Foam volume in ml</a:t>
                </a:r>
              </a:p>
            </c:rich>
          </c:tx>
          <c:overlay val="0"/>
          <c:spPr>
            <a:noFill/>
            <a:ln>
              <a:noFill/>
            </a:ln>
            <a:effectLst/>
          </c:spPr>
          <c:txPr>
            <a:bodyPr rot="-54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109186925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6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lvl="1" algn="l" rtl="0">
              <a:defRPr sz="1862" b="0" i="0" u="none" strike="noStrike" kern="1200" spc="0" baseline="0">
                <a:solidFill>
                  <a:prstClr val="black">
                    <a:lumMod val="65000"/>
                    <a:lumOff val="35000"/>
                  </a:prstClr>
                </a:solidFill>
                <a:latin typeface="+mn-lt"/>
                <a:ea typeface="+mn-ea"/>
                <a:cs typeface="+mn-cs"/>
              </a:defRPr>
            </a:pPr>
            <a:r>
              <a:rPr lang="en-US" sz="1200" b="1">
                <a:solidFill>
                  <a:schemeClr val="tx1"/>
                </a:solidFill>
              </a:rPr>
              <a:t>Evolution</a:t>
            </a:r>
            <a:r>
              <a:rPr lang="en-US" sz="1200" b="1" baseline="0">
                <a:solidFill>
                  <a:schemeClr val="tx1"/>
                </a:solidFill>
              </a:rPr>
              <a:t> of the moisturization</a:t>
            </a:r>
            <a:br>
              <a:rPr lang="en-US" sz="1200" b="1" baseline="0">
                <a:solidFill>
                  <a:schemeClr val="tx1"/>
                </a:solidFill>
              </a:rPr>
            </a:br>
            <a:r>
              <a:rPr lang="en-US" sz="1200" b="1" baseline="0">
                <a:solidFill>
                  <a:schemeClr val="tx1"/>
                </a:solidFill>
              </a:rPr>
              <a:t>by capacitance average results</a:t>
            </a:r>
            <a:br>
              <a:rPr lang="en-US" sz="1200" b="1" baseline="0">
                <a:solidFill>
                  <a:schemeClr val="tx1"/>
                </a:solidFill>
              </a:rPr>
            </a:br>
            <a:r>
              <a:rPr lang="en-US" sz="1200" b="1" baseline="0">
                <a:solidFill>
                  <a:schemeClr val="tx1"/>
                </a:solidFill>
              </a:rPr>
              <a:t>on forehead/cheek</a:t>
            </a:r>
            <a:endParaRPr lang="en-US" sz="1200" b="1">
              <a:solidFill>
                <a:schemeClr val="tx1"/>
              </a:solidFill>
            </a:endParaRPr>
          </a:p>
        </c:rich>
      </c:tx>
      <c:layout>
        <c:manualLayout>
          <c:xMode val="edge"/>
          <c:yMode val="edge"/>
          <c:x val="4.2766374752637719E-2"/>
          <c:y val="2.1050732380961151E-2"/>
        </c:manualLayout>
      </c:layout>
      <c:overlay val="0"/>
      <c:spPr>
        <a:noFill/>
        <a:ln>
          <a:noFill/>
        </a:ln>
        <a:effectLst/>
      </c:spPr>
      <c:txPr>
        <a:bodyPr rot="0" spcFirstLastPara="1" vertOverflow="ellipsis" vert="horz" wrap="square" anchor="ctr" anchorCtr="1"/>
        <a:lstStyle/>
        <a:p>
          <a:pPr lvl="1" algn="l" rtl="0">
            <a:defRPr sz="1862" b="0" i="0" u="none" strike="noStrike" kern="1200" spc="0" baseline="0">
              <a:solidFill>
                <a:prstClr val="black">
                  <a:lumMod val="65000"/>
                  <a:lumOff val="35000"/>
                </a:prst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1"/>
            <c:invertIfNegative val="0"/>
            <c:bubble3D val="0"/>
            <c:spPr>
              <a:solidFill>
                <a:srgbClr val="307297"/>
              </a:solidFill>
              <a:ln>
                <a:noFill/>
              </a:ln>
              <a:effectLst/>
            </c:spPr>
            <c:extLst>
              <c:ext xmlns:c16="http://schemas.microsoft.com/office/drawing/2014/chart" uri="{C3380CC4-5D6E-409C-BE32-E72D297353CC}">
                <c16:uniqueId val="{00000003-F5A9-48FA-A125-CB2295C28A7B}"/>
              </c:ext>
            </c:extLst>
          </c:dPt>
          <c:cat>
            <c:strRef>
              <c:f>Sheet1!$A$2:$A$3</c:f>
              <c:strCache>
                <c:ptCount val="2"/>
                <c:pt idx="0">
                  <c:v>Day 0</c:v>
                </c:pt>
                <c:pt idx="1">
                  <c:v>Day 7</c:v>
                </c:pt>
              </c:strCache>
            </c:strRef>
          </c:cat>
          <c:val>
            <c:numRef>
              <c:f>Sheet1!$B$2:$B$3</c:f>
              <c:numCache>
                <c:formatCode>General</c:formatCode>
                <c:ptCount val="2"/>
                <c:pt idx="0">
                  <c:v>49</c:v>
                </c:pt>
                <c:pt idx="1">
                  <c:v>55</c:v>
                </c:pt>
              </c:numCache>
            </c:numRef>
          </c:val>
          <c:extLst>
            <c:ext xmlns:c16="http://schemas.microsoft.com/office/drawing/2014/chart" uri="{C3380CC4-5D6E-409C-BE32-E72D297353CC}">
              <c16:uniqueId val="{00000000-F5A9-48FA-A125-CB2295C28A7B}"/>
            </c:ext>
          </c:extLst>
        </c:ser>
        <c:dLbls>
          <c:showLegendKey val="0"/>
          <c:showVal val="0"/>
          <c:showCatName val="0"/>
          <c:showSerName val="0"/>
          <c:showPercent val="0"/>
          <c:showBubbleSize val="0"/>
        </c:dLbls>
        <c:gapWidth val="90"/>
        <c:overlap val="-27"/>
        <c:axId val="1129410976"/>
        <c:axId val="1129411336"/>
      </c:barChart>
      <c:catAx>
        <c:axId val="112941097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kumimoji="0" lang="en-GB" sz="1200" b="1" i="0" u="none" strike="noStrike" kern="1200" cap="none" spc="0" normalizeH="0" baseline="0" noProof="0">
                    <a:ln>
                      <a:noFill/>
                    </a:ln>
                    <a:solidFill>
                      <a:schemeClr val="tx1"/>
                    </a:solidFill>
                    <a:effectLst/>
                    <a:uLnTx/>
                    <a:uFillTx/>
                    <a:latin typeface="DM Sans" pitchFamily="2" charset="0"/>
                  </a:rPr>
                  <a:t>PENTAVITIN® </a:t>
                </a:r>
                <a:endParaRPr lang="en-US" sz="1200">
                  <a:solidFill>
                    <a:schemeClr val="tx1"/>
                  </a:solidFill>
                </a:endParaRP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60"/>
          <c:min val="4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b="1">
                    <a:solidFill>
                      <a:schemeClr val="tx1"/>
                    </a:solidFill>
                  </a:rPr>
                  <a:t>Capacitance (arbitrary units)</a:t>
                </a:r>
              </a:p>
            </c:rich>
          </c:tx>
          <c:layout>
            <c:manualLayout>
              <c:xMode val="edge"/>
              <c:yMode val="edge"/>
              <c:x val="2.439324211157123E-2"/>
              <c:y val="0.27079711357574726"/>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lvl="1" algn="l" rtl="0">
              <a:defRPr sz="1862" b="0" i="0" u="none" strike="noStrike" kern="1200" spc="0" baseline="0">
                <a:solidFill>
                  <a:prstClr val="black">
                    <a:lumMod val="65000"/>
                    <a:lumOff val="35000"/>
                  </a:prstClr>
                </a:solidFill>
                <a:latin typeface="+mn-lt"/>
                <a:ea typeface="+mn-ea"/>
                <a:cs typeface="+mn-cs"/>
              </a:defRPr>
            </a:pPr>
            <a:r>
              <a:rPr lang="en-US" sz="1200" b="1">
                <a:solidFill>
                  <a:schemeClr val="tx1"/>
                </a:solidFill>
              </a:rPr>
              <a:t>Evolution</a:t>
            </a:r>
            <a:r>
              <a:rPr lang="en-US" sz="1200" b="1" baseline="0">
                <a:solidFill>
                  <a:schemeClr val="tx1"/>
                </a:solidFill>
              </a:rPr>
              <a:t> </a:t>
            </a:r>
            <a:r>
              <a:rPr lang="en-US" sz="1200" b="1" i="1" u="none" strike="noStrike" kern="1200" spc="0" baseline="0" err="1">
                <a:solidFill>
                  <a:schemeClr val="tx1"/>
                </a:solidFill>
              </a:rPr>
              <a:t>Stophylococus</a:t>
            </a:r>
            <a:r>
              <a:rPr lang="en-US" sz="1200" b="1" i="1" u="none" strike="noStrike" kern="1200" spc="0" baseline="0">
                <a:solidFill>
                  <a:schemeClr val="tx1"/>
                </a:solidFill>
              </a:rPr>
              <a:t> Epidermis </a:t>
            </a:r>
            <a:r>
              <a:rPr lang="en-US" sz="1200" b="1" baseline="0">
                <a:solidFill>
                  <a:schemeClr val="tx1"/>
                </a:solidFill>
              </a:rPr>
              <a:t>average results on forehead/cheek</a:t>
            </a:r>
            <a:endParaRPr lang="en-US" sz="1200" b="1">
              <a:solidFill>
                <a:schemeClr val="tx1"/>
              </a:solidFill>
            </a:endParaRPr>
          </a:p>
        </c:rich>
      </c:tx>
      <c:layout>
        <c:manualLayout>
          <c:xMode val="edge"/>
          <c:yMode val="edge"/>
          <c:x val="4.2766374752637719E-2"/>
          <c:y val="2.1050732380961151E-2"/>
        </c:manualLayout>
      </c:layout>
      <c:overlay val="0"/>
      <c:spPr>
        <a:noFill/>
        <a:ln>
          <a:noFill/>
        </a:ln>
        <a:effectLst/>
      </c:spPr>
      <c:txPr>
        <a:bodyPr rot="0" spcFirstLastPara="1" vertOverflow="ellipsis" vert="horz" wrap="square" anchor="ctr" anchorCtr="1"/>
        <a:lstStyle/>
        <a:p>
          <a:pPr lvl="1" algn="l" rtl="0">
            <a:defRPr sz="1862" b="0" i="0" u="none" strike="noStrike" kern="1200" spc="0" baseline="0">
              <a:solidFill>
                <a:prstClr val="black">
                  <a:lumMod val="65000"/>
                  <a:lumOff val="35000"/>
                </a:prst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1"/>
            <c:invertIfNegative val="0"/>
            <c:bubble3D val="0"/>
            <c:spPr>
              <a:solidFill>
                <a:srgbClr val="307297"/>
              </a:solidFill>
              <a:ln>
                <a:noFill/>
              </a:ln>
              <a:effectLst/>
            </c:spPr>
            <c:extLst>
              <c:ext xmlns:c16="http://schemas.microsoft.com/office/drawing/2014/chart" uri="{C3380CC4-5D6E-409C-BE32-E72D297353CC}">
                <c16:uniqueId val="{00000001-3832-413F-B34F-8FEF82DC2EDE}"/>
              </c:ext>
            </c:extLst>
          </c:dPt>
          <c:cat>
            <c:strRef>
              <c:f>Sheet1!$A$2:$A$3</c:f>
              <c:strCache>
                <c:ptCount val="2"/>
                <c:pt idx="0">
                  <c:v>Day 0</c:v>
                </c:pt>
                <c:pt idx="1">
                  <c:v>Day 7</c:v>
                </c:pt>
              </c:strCache>
            </c:strRef>
          </c:cat>
          <c:val>
            <c:numRef>
              <c:f>Sheet1!$B$2:$B$3</c:f>
              <c:numCache>
                <c:formatCode>General</c:formatCode>
                <c:ptCount val="2"/>
                <c:pt idx="0">
                  <c:v>4</c:v>
                </c:pt>
                <c:pt idx="1">
                  <c:v>10</c:v>
                </c:pt>
              </c:numCache>
            </c:numRef>
          </c:val>
          <c:extLst>
            <c:ext xmlns:c16="http://schemas.microsoft.com/office/drawing/2014/chart" uri="{C3380CC4-5D6E-409C-BE32-E72D297353CC}">
              <c16:uniqueId val="{00000002-3832-413F-B34F-8FEF82DC2EDE}"/>
            </c:ext>
          </c:extLst>
        </c:ser>
        <c:dLbls>
          <c:showLegendKey val="0"/>
          <c:showVal val="0"/>
          <c:showCatName val="0"/>
          <c:showSerName val="0"/>
          <c:showPercent val="0"/>
          <c:showBubbleSize val="0"/>
        </c:dLbls>
        <c:gapWidth val="90"/>
        <c:overlap val="-27"/>
        <c:axId val="1129410976"/>
        <c:axId val="1129411336"/>
      </c:barChart>
      <c:catAx>
        <c:axId val="112941097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kumimoji="0" lang="en-GB" sz="1200" b="1" i="0" u="none" strike="noStrike" kern="1200" cap="none" spc="0" normalizeH="0" baseline="0" noProof="0">
                    <a:ln>
                      <a:noFill/>
                    </a:ln>
                    <a:solidFill>
                      <a:schemeClr val="tx1"/>
                    </a:solidFill>
                    <a:effectLst/>
                    <a:uLnTx/>
                    <a:uFillTx/>
                    <a:latin typeface="DM Sans" pitchFamily="2" charset="0"/>
                  </a:rPr>
                  <a:t>PENTAVITIN® </a:t>
                </a:r>
                <a:endParaRPr lang="en-US" sz="1200">
                  <a:solidFill>
                    <a:schemeClr val="tx1"/>
                  </a:solidFill>
                </a:endParaRP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12"/>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b="1" i="1" err="1">
                    <a:solidFill>
                      <a:schemeClr val="tx1"/>
                    </a:solidFill>
                  </a:rPr>
                  <a:t>Stophylococus</a:t>
                </a:r>
                <a:r>
                  <a:rPr lang="en-US" sz="900" b="1" i="1" baseline="0">
                    <a:solidFill>
                      <a:schemeClr val="tx1"/>
                    </a:solidFill>
                  </a:rPr>
                  <a:t> Epidermis</a:t>
                </a:r>
                <a:r>
                  <a:rPr lang="en-US" sz="900" b="1" i="1">
                    <a:solidFill>
                      <a:schemeClr val="tx1"/>
                    </a:solidFill>
                  </a:rPr>
                  <a:t> </a:t>
                </a:r>
                <a:r>
                  <a:rPr lang="en-US" sz="900" b="1">
                    <a:solidFill>
                      <a:schemeClr val="tx1"/>
                    </a:solidFill>
                  </a:rPr>
                  <a:t>(percent)</a:t>
                </a:r>
              </a:p>
            </c:rich>
          </c:tx>
          <c:layout>
            <c:manualLayout>
              <c:xMode val="edge"/>
              <c:yMode val="edge"/>
              <c:x val="2.439324211157123E-2"/>
              <c:y val="0.18774865863666776"/>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lvl="1" algn="l" rtl="0">
              <a:defRPr sz="1862" b="0" i="0" u="none" strike="noStrike" kern="1200" spc="0" baseline="0">
                <a:solidFill>
                  <a:prstClr val="black">
                    <a:lumMod val="65000"/>
                    <a:lumOff val="35000"/>
                  </a:prstClr>
                </a:solidFill>
                <a:latin typeface="+mn-lt"/>
                <a:ea typeface="+mn-ea"/>
                <a:cs typeface="+mn-cs"/>
              </a:defRPr>
            </a:pPr>
            <a:r>
              <a:rPr lang="en-US" sz="1200" b="1">
                <a:solidFill>
                  <a:schemeClr val="tx1"/>
                </a:solidFill>
              </a:rPr>
              <a:t>Evolution</a:t>
            </a:r>
            <a:r>
              <a:rPr lang="en-US" sz="1200" b="1" baseline="0">
                <a:solidFill>
                  <a:schemeClr val="tx1"/>
                </a:solidFill>
              </a:rPr>
              <a:t> </a:t>
            </a:r>
            <a:r>
              <a:rPr lang="en-US" sz="1200" b="1" i="1" u="none" strike="noStrike" kern="1200" spc="0" baseline="0" err="1">
                <a:solidFill>
                  <a:schemeClr val="tx1"/>
                </a:solidFill>
              </a:rPr>
              <a:t>Stophylococus</a:t>
            </a:r>
            <a:r>
              <a:rPr lang="en-US" sz="1200" b="1" i="1" u="none" strike="noStrike" kern="1200" spc="0" baseline="0">
                <a:solidFill>
                  <a:schemeClr val="tx1"/>
                </a:solidFill>
              </a:rPr>
              <a:t> Aureus </a:t>
            </a:r>
            <a:r>
              <a:rPr lang="en-US" sz="1200" b="1" baseline="0">
                <a:solidFill>
                  <a:schemeClr val="tx1"/>
                </a:solidFill>
              </a:rPr>
              <a:t>average results on forehead/cheek</a:t>
            </a:r>
            <a:endParaRPr lang="en-US" sz="1200" b="1">
              <a:solidFill>
                <a:schemeClr val="tx1"/>
              </a:solidFill>
            </a:endParaRPr>
          </a:p>
        </c:rich>
      </c:tx>
      <c:layout>
        <c:manualLayout>
          <c:xMode val="edge"/>
          <c:yMode val="edge"/>
          <c:x val="4.2766374752637719E-2"/>
          <c:y val="2.1050732380961151E-2"/>
        </c:manualLayout>
      </c:layout>
      <c:overlay val="0"/>
      <c:spPr>
        <a:noFill/>
        <a:ln>
          <a:noFill/>
        </a:ln>
        <a:effectLst/>
      </c:spPr>
      <c:txPr>
        <a:bodyPr rot="0" spcFirstLastPara="1" vertOverflow="ellipsis" vert="horz" wrap="square" anchor="ctr" anchorCtr="1"/>
        <a:lstStyle/>
        <a:p>
          <a:pPr lvl="1" algn="l" rtl="0">
            <a:defRPr sz="1862" b="0" i="0" u="none" strike="noStrike" kern="1200" spc="0" baseline="0">
              <a:solidFill>
                <a:prstClr val="black">
                  <a:lumMod val="65000"/>
                  <a:lumOff val="35000"/>
                </a:prst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1"/>
            <c:invertIfNegative val="0"/>
            <c:bubble3D val="0"/>
            <c:spPr>
              <a:solidFill>
                <a:srgbClr val="307297"/>
              </a:solidFill>
              <a:ln>
                <a:noFill/>
              </a:ln>
              <a:effectLst/>
            </c:spPr>
            <c:extLst>
              <c:ext xmlns:c16="http://schemas.microsoft.com/office/drawing/2014/chart" uri="{C3380CC4-5D6E-409C-BE32-E72D297353CC}">
                <c16:uniqueId val="{00000001-A2D6-448B-92E6-561FE4E9FAEC}"/>
              </c:ext>
            </c:extLst>
          </c:dPt>
          <c:cat>
            <c:strRef>
              <c:f>Sheet1!$A$2:$A$3</c:f>
              <c:strCache>
                <c:ptCount val="2"/>
                <c:pt idx="0">
                  <c:v>Day 0</c:v>
                </c:pt>
                <c:pt idx="1">
                  <c:v>Day 7</c:v>
                </c:pt>
              </c:strCache>
            </c:strRef>
          </c:cat>
          <c:val>
            <c:numRef>
              <c:f>Sheet1!$B$2:$B$3</c:f>
              <c:numCache>
                <c:formatCode>General</c:formatCode>
                <c:ptCount val="2"/>
                <c:pt idx="0">
                  <c:v>0.12</c:v>
                </c:pt>
                <c:pt idx="1">
                  <c:v>0.06</c:v>
                </c:pt>
              </c:numCache>
            </c:numRef>
          </c:val>
          <c:extLst>
            <c:ext xmlns:c16="http://schemas.microsoft.com/office/drawing/2014/chart" uri="{C3380CC4-5D6E-409C-BE32-E72D297353CC}">
              <c16:uniqueId val="{00000002-A2D6-448B-92E6-561FE4E9FAEC}"/>
            </c:ext>
          </c:extLst>
        </c:ser>
        <c:dLbls>
          <c:showLegendKey val="0"/>
          <c:showVal val="0"/>
          <c:showCatName val="0"/>
          <c:showSerName val="0"/>
          <c:showPercent val="0"/>
          <c:showBubbleSize val="0"/>
        </c:dLbls>
        <c:gapWidth val="90"/>
        <c:overlap val="-27"/>
        <c:axId val="1129410976"/>
        <c:axId val="1129411336"/>
      </c:barChart>
      <c:catAx>
        <c:axId val="112941097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kumimoji="0" lang="en-GB" sz="1200" b="1" i="0" u="none" strike="noStrike" kern="1200" cap="none" spc="0" normalizeH="0" baseline="0" noProof="0">
                    <a:ln>
                      <a:noFill/>
                    </a:ln>
                    <a:solidFill>
                      <a:schemeClr val="tx1"/>
                    </a:solidFill>
                    <a:effectLst/>
                    <a:uLnTx/>
                    <a:uFillTx/>
                    <a:latin typeface="DM Sans" pitchFamily="2" charset="0"/>
                  </a:rPr>
                  <a:t>PENTAVITIN® </a:t>
                </a:r>
                <a:endParaRPr lang="en-US" sz="1200">
                  <a:solidFill>
                    <a:schemeClr val="tx1"/>
                  </a:solidFill>
                </a:endParaRP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0.14000000000000001"/>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b="1" i="1" err="1">
                    <a:solidFill>
                      <a:schemeClr val="tx1"/>
                    </a:solidFill>
                  </a:rPr>
                  <a:t>Stophylococus</a:t>
                </a:r>
                <a:r>
                  <a:rPr lang="en-US" sz="900" b="1" i="1" baseline="0">
                    <a:solidFill>
                      <a:schemeClr val="tx1"/>
                    </a:solidFill>
                  </a:rPr>
                  <a:t> Aureus</a:t>
                </a:r>
                <a:r>
                  <a:rPr lang="en-US" sz="900" b="1" i="1">
                    <a:solidFill>
                      <a:schemeClr val="tx1"/>
                    </a:solidFill>
                  </a:rPr>
                  <a:t> </a:t>
                </a:r>
                <a:r>
                  <a:rPr lang="en-US" sz="900" b="1">
                    <a:solidFill>
                      <a:schemeClr val="tx1"/>
                    </a:solidFill>
                  </a:rPr>
                  <a:t>(percent)</a:t>
                </a:r>
              </a:p>
            </c:rich>
          </c:tx>
          <c:layout>
            <c:manualLayout>
              <c:xMode val="edge"/>
              <c:yMode val="edge"/>
              <c:x val="2.439324211157123E-2"/>
              <c:y val="0.18774865863666776"/>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Sheet1!$C$175</c:f>
              <c:strCache>
                <c:ptCount val="1"/>
                <c:pt idx="0">
                  <c:v>% St. Aureus</c:v>
                </c:pt>
              </c:strCache>
            </c:strRef>
          </c:tx>
          <c:spPr>
            <a:solidFill>
              <a:srgbClr val="89C7E8"/>
            </a:solidFill>
            <a:ln>
              <a:noFill/>
            </a:ln>
            <a:effectLst/>
          </c:spPr>
          <c:invertIfNegative val="0"/>
          <c:cat>
            <c:multiLvlStrRef>
              <c:f>Sheet1!$D$173:$K$174</c:f>
              <c:multiLvlStrCache>
                <c:ptCount val="8"/>
                <c:lvl>
                  <c:pt idx="0">
                    <c:v>D0</c:v>
                  </c:pt>
                  <c:pt idx="1">
                    <c:v>D0 1h</c:v>
                  </c:pt>
                  <c:pt idx="2">
                    <c:v>D0 24h</c:v>
                  </c:pt>
                  <c:pt idx="3">
                    <c:v>D7 12h</c:v>
                  </c:pt>
                  <c:pt idx="4">
                    <c:v>D0</c:v>
                  </c:pt>
                  <c:pt idx="5">
                    <c:v>D0 1h</c:v>
                  </c:pt>
                  <c:pt idx="6">
                    <c:v>D0 24h</c:v>
                  </c:pt>
                  <c:pt idx="7">
                    <c:v>D7 12h</c:v>
                  </c:pt>
                </c:lvl>
                <c:lvl>
                  <c:pt idx="0">
                    <c:v>Body Wash Placebo</c:v>
                  </c:pt>
                  <c:pt idx="4">
                    <c:v>Body Wash + PENTAVITIN® (0.5%)</c:v>
                  </c:pt>
                </c:lvl>
              </c:multiLvlStrCache>
            </c:multiLvlStrRef>
          </c:cat>
          <c:val>
            <c:numRef>
              <c:f>Sheet1!$D$175:$K$175</c:f>
              <c:numCache>
                <c:formatCode>0%</c:formatCode>
                <c:ptCount val="8"/>
                <c:pt idx="0">
                  <c:v>1</c:v>
                </c:pt>
                <c:pt idx="1">
                  <c:v>0.16</c:v>
                </c:pt>
                <c:pt idx="2">
                  <c:v>0.71</c:v>
                </c:pt>
                <c:pt idx="3">
                  <c:v>0.28999999999999998</c:v>
                </c:pt>
                <c:pt idx="4">
                  <c:v>1</c:v>
                </c:pt>
                <c:pt idx="5">
                  <c:v>0.19</c:v>
                </c:pt>
                <c:pt idx="6">
                  <c:v>0</c:v>
                </c:pt>
                <c:pt idx="7">
                  <c:v>0.33</c:v>
                </c:pt>
              </c:numCache>
            </c:numRef>
          </c:val>
          <c:extLst>
            <c:ext xmlns:c16="http://schemas.microsoft.com/office/drawing/2014/chart" uri="{C3380CC4-5D6E-409C-BE32-E72D297353CC}">
              <c16:uniqueId val="{00000000-B2CD-45B6-8000-E3122D725E93}"/>
            </c:ext>
          </c:extLst>
        </c:ser>
        <c:ser>
          <c:idx val="1"/>
          <c:order val="1"/>
          <c:tx>
            <c:strRef>
              <c:f>Sheet1!$C$176</c:f>
              <c:strCache>
                <c:ptCount val="1"/>
                <c:pt idx="0">
                  <c:v>% St. Epidermidis</c:v>
                </c:pt>
              </c:strCache>
            </c:strRef>
          </c:tx>
          <c:spPr>
            <a:solidFill>
              <a:srgbClr val="307297"/>
            </a:solidFill>
            <a:ln>
              <a:noFill/>
            </a:ln>
            <a:effectLst/>
          </c:spPr>
          <c:invertIfNegative val="0"/>
          <c:cat>
            <c:multiLvlStrRef>
              <c:f>Sheet1!$D$173:$K$174</c:f>
              <c:multiLvlStrCache>
                <c:ptCount val="8"/>
                <c:lvl>
                  <c:pt idx="0">
                    <c:v>D0</c:v>
                  </c:pt>
                  <c:pt idx="1">
                    <c:v>D0 1h</c:v>
                  </c:pt>
                  <c:pt idx="2">
                    <c:v>D0 24h</c:v>
                  </c:pt>
                  <c:pt idx="3">
                    <c:v>D7 12h</c:v>
                  </c:pt>
                  <c:pt idx="4">
                    <c:v>D0</c:v>
                  </c:pt>
                  <c:pt idx="5">
                    <c:v>D0 1h</c:v>
                  </c:pt>
                  <c:pt idx="6">
                    <c:v>D0 24h</c:v>
                  </c:pt>
                  <c:pt idx="7">
                    <c:v>D7 12h</c:v>
                  </c:pt>
                </c:lvl>
                <c:lvl>
                  <c:pt idx="0">
                    <c:v>Body Wash Placebo</c:v>
                  </c:pt>
                  <c:pt idx="4">
                    <c:v>Body Wash + PENTAVITIN® (0.5%)</c:v>
                  </c:pt>
                </c:lvl>
              </c:multiLvlStrCache>
            </c:multiLvlStrRef>
          </c:cat>
          <c:val>
            <c:numRef>
              <c:f>Sheet1!$D$176:$K$176</c:f>
              <c:numCache>
                <c:formatCode>0%</c:formatCode>
                <c:ptCount val="8"/>
                <c:pt idx="0">
                  <c:v>1</c:v>
                </c:pt>
                <c:pt idx="1">
                  <c:v>0.19</c:v>
                </c:pt>
                <c:pt idx="2">
                  <c:v>1.01</c:v>
                </c:pt>
                <c:pt idx="3">
                  <c:v>0.36</c:v>
                </c:pt>
                <c:pt idx="4">
                  <c:v>1</c:v>
                </c:pt>
                <c:pt idx="5">
                  <c:v>0.35</c:v>
                </c:pt>
                <c:pt idx="6">
                  <c:v>1.74</c:v>
                </c:pt>
                <c:pt idx="7">
                  <c:v>1.1399999999999999</c:v>
                </c:pt>
              </c:numCache>
            </c:numRef>
          </c:val>
          <c:extLst>
            <c:ext xmlns:c16="http://schemas.microsoft.com/office/drawing/2014/chart" uri="{C3380CC4-5D6E-409C-BE32-E72D297353CC}">
              <c16:uniqueId val="{00000001-B2CD-45B6-8000-E3122D725E93}"/>
            </c:ext>
          </c:extLst>
        </c:ser>
        <c:dLbls>
          <c:showLegendKey val="0"/>
          <c:showVal val="0"/>
          <c:showCatName val="0"/>
          <c:showSerName val="0"/>
          <c:showPercent val="0"/>
          <c:showBubbleSize val="0"/>
        </c:dLbls>
        <c:gapWidth val="219"/>
        <c:overlap val="-27"/>
        <c:axId val="734361408"/>
        <c:axId val="734361736"/>
      </c:barChart>
      <c:catAx>
        <c:axId val="734361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fr-FR"/>
          </a:p>
        </c:txPr>
        <c:crossAx val="734361736"/>
        <c:crosses val="autoZero"/>
        <c:auto val="1"/>
        <c:lblAlgn val="ctr"/>
        <c:lblOffset val="100"/>
        <c:noMultiLvlLbl val="0"/>
      </c:catAx>
      <c:valAx>
        <c:axId val="734361736"/>
        <c:scaling>
          <c:orientation val="minMax"/>
          <c:max val="1.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r>
                  <a:rPr lang="en-US" sz="800" b="1">
                    <a:solidFill>
                      <a:schemeClr val="tx1"/>
                    </a:solidFill>
                  </a:rPr>
                  <a:t>Change from D0 (%)</a:t>
                </a:r>
              </a:p>
            </c:rich>
          </c:tx>
          <c:overlay val="0"/>
          <c:spPr>
            <a:noFill/>
            <a:ln>
              <a:noFill/>
            </a:ln>
            <a:effectLst/>
          </c:spPr>
          <c:txPr>
            <a:bodyPr rot="-5400000" spcFirstLastPara="1" vertOverflow="ellipsis" vert="horz" wrap="square" anchor="ctr" anchorCtr="1"/>
            <a:lstStyle/>
            <a:p>
              <a:pPr>
                <a:defRPr sz="800" b="1" i="0" u="none" strike="noStrike" kern="1200" baseline="0">
                  <a:solidFill>
                    <a:schemeClr val="tx1"/>
                  </a:solidFill>
                  <a:latin typeface="+mn-lt"/>
                  <a:ea typeface="+mn-ea"/>
                  <a:cs typeface="+mn-cs"/>
                </a:defRPr>
              </a:pPr>
              <a:endParaRPr lang="fr-FR"/>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fr-FR"/>
          </a:p>
        </c:txPr>
        <c:crossAx val="734361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r-FR"/>
        </a:p>
      </c:txPr>
    </c:legend>
    <c:plotVisOnly val="1"/>
    <c:dispBlanksAs val="gap"/>
    <c:showDLblsOverMax val="0"/>
  </c:chart>
  <c:spPr>
    <a:noFill/>
    <a:ln>
      <a:noFill/>
    </a:ln>
    <a:effectLst/>
  </c:spPr>
  <c:txPr>
    <a:bodyPr/>
    <a:lstStyle/>
    <a:p>
      <a:pPr>
        <a:defRPr sz="700">
          <a:latin typeface="+mn-lt"/>
        </a:defRPr>
      </a:pPr>
      <a:endParaRPr lang="fr-FR"/>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Sheet1!$C$174</c:f>
              <c:strCache>
                <c:ptCount val="1"/>
                <c:pt idx="0">
                  <c:v>Body wash placebo</c:v>
                </c:pt>
              </c:strCache>
            </c:strRef>
          </c:tx>
          <c:spPr>
            <a:solidFill>
              <a:srgbClr val="89C7E8"/>
            </a:solidFill>
            <a:ln>
              <a:noFill/>
            </a:ln>
            <a:effectLst/>
          </c:spPr>
          <c:invertIfNegative val="0"/>
          <c:cat>
            <c:strRef>
              <c:f>Sheet1!$D$173:$G$173</c:f>
              <c:strCache>
                <c:ptCount val="4"/>
                <c:pt idx="0">
                  <c:v>D0</c:v>
                </c:pt>
                <c:pt idx="1">
                  <c:v>D0 1h</c:v>
                </c:pt>
                <c:pt idx="2">
                  <c:v>D0 24h</c:v>
                </c:pt>
                <c:pt idx="3">
                  <c:v>D7 </c:v>
                </c:pt>
              </c:strCache>
            </c:strRef>
          </c:cat>
          <c:val>
            <c:numRef>
              <c:f>Sheet1!$D$174:$G$174</c:f>
              <c:numCache>
                <c:formatCode>0%</c:formatCode>
                <c:ptCount val="4"/>
                <c:pt idx="0">
                  <c:v>1</c:v>
                </c:pt>
                <c:pt idx="1">
                  <c:v>0.82</c:v>
                </c:pt>
                <c:pt idx="2">
                  <c:v>0.91</c:v>
                </c:pt>
                <c:pt idx="3">
                  <c:v>0.81</c:v>
                </c:pt>
              </c:numCache>
            </c:numRef>
          </c:val>
          <c:extLst>
            <c:ext xmlns:c16="http://schemas.microsoft.com/office/drawing/2014/chart" uri="{C3380CC4-5D6E-409C-BE32-E72D297353CC}">
              <c16:uniqueId val="{00000000-3FFA-4511-9686-FC29DAA6C8B2}"/>
            </c:ext>
          </c:extLst>
        </c:ser>
        <c:ser>
          <c:idx val="1"/>
          <c:order val="1"/>
          <c:tx>
            <c:strRef>
              <c:f>Sheet1!$C$175</c:f>
              <c:strCache>
                <c:ptCount val="1"/>
                <c:pt idx="0">
                  <c:v>Body wash 0,5% PENTAVITIN</c:v>
                </c:pt>
              </c:strCache>
            </c:strRef>
          </c:tx>
          <c:spPr>
            <a:solidFill>
              <a:srgbClr val="307297"/>
            </a:solidFill>
            <a:ln>
              <a:noFill/>
            </a:ln>
            <a:effectLst/>
          </c:spPr>
          <c:invertIfNegative val="0"/>
          <c:cat>
            <c:strRef>
              <c:f>Sheet1!$D$173:$G$173</c:f>
              <c:strCache>
                <c:ptCount val="4"/>
                <c:pt idx="0">
                  <c:v>D0</c:v>
                </c:pt>
                <c:pt idx="1">
                  <c:v>D0 1h</c:v>
                </c:pt>
                <c:pt idx="2">
                  <c:v>D0 24h</c:v>
                </c:pt>
                <c:pt idx="3">
                  <c:v>D7 </c:v>
                </c:pt>
              </c:strCache>
            </c:strRef>
          </c:cat>
          <c:val>
            <c:numRef>
              <c:f>Sheet1!$D$175:$G$175</c:f>
              <c:numCache>
                <c:formatCode>0%</c:formatCode>
                <c:ptCount val="4"/>
                <c:pt idx="0">
                  <c:v>1</c:v>
                </c:pt>
                <c:pt idx="1">
                  <c:v>0.76</c:v>
                </c:pt>
                <c:pt idx="2">
                  <c:v>0.84</c:v>
                </c:pt>
                <c:pt idx="3">
                  <c:v>0.74</c:v>
                </c:pt>
              </c:numCache>
            </c:numRef>
          </c:val>
          <c:extLst>
            <c:ext xmlns:c16="http://schemas.microsoft.com/office/drawing/2014/chart" uri="{C3380CC4-5D6E-409C-BE32-E72D297353CC}">
              <c16:uniqueId val="{00000001-3FFA-4511-9686-FC29DAA6C8B2}"/>
            </c:ext>
          </c:extLst>
        </c:ser>
        <c:dLbls>
          <c:showLegendKey val="0"/>
          <c:showVal val="0"/>
          <c:showCatName val="0"/>
          <c:showSerName val="0"/>
          <c:showPercent val="0"/>
          <c:showBubbleSize val="0"/>
        </c:dLbls>
        <c:gapWidth val="60"/>
        <c:axId val="734361408"/>
        <c:axId val="734361736"/>
      </c:barChart>
      <c:catAx>
        <c:axId val="734361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fr-FR"/>
          </a:p>
        </c:txPr>
        <c:crossAx val="734361736"/>
        <c:crosses val="autoZero"/>
        <c:auto val="1"/>
        <c:lblAlgn val="ctr"/>
        <c:lblOffset val="100"/>
        <c:noMultiLvlLbl val="0"/>
      </c:catAx>
      <c:valAx>
        <c:axId val="734361736"/>
        <c:scaling>
          <c:orientation val="minMax"/>
          <c:max val="1.05"/>
          <c:min val="0.700000000000000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sz="1000" b="1">
                    <a:solidFill>
                      <a:schemeClr val="tx1"/>
                    </a:solidFill>
                  </a:rPr>
                  <a:t>TEWL (% change from D0)</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fr-FR"/>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crossAx val="734361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r-FR"/>
        </a:p>
      </c:txPr>
    </c:legend>
    <c:plotVisOnly val="1"/>
    <c:dispBlanksAs val="gap"/>
    <c:showDLblsOverMax val="0"/>
  </c:chart>
  <c:spPr>
    <a:noFill/>
    <a:ln>
      <a:noFill/>
    </a:ln>
    <a:effectLst/>
  </c:spPr>
  <c:txPr>
    <a:bodyPr/>
    <a:lstStyle/>
    <a:p>
      <a:pPr>
        <a:defRPr sz="700">
          <a:latin typeface="+mn-lt"/>
        </a:defRPr>
      </a:pPr>
      <a:endParaRPr lang="fr-FR"/>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Sheet1!$C$174</c:f>
              <c:strCache>
                <c:ptCount val="1"/>
                <c:pt idx="0">
                  <c:v>Control</c:v>
                </c:pt>
              </c:strCache>
            </c:strRef>
          </c:tx>
          <c:spPr>
            <a:solidFill>
              <a:srgbClr val="89C7E8"/>
            </a:solidFill>
            <a:ln>
              <a:noFill/>
            </a:ln>
            <a:effectLst/>
          </c:spPr>
          <c:invertIfNegative val="0"/>
          <c:cat>
            <c:strRef>
              <c:f>Sheet1!$D$173:$E$173</c:f>
              <c:strCache>
                <c:ptCount val="2"/>
                <c:pt idx="0">
                  <c:v>T 0</c:v>
                </c:pt>
                <c:pt idx="1">
                  <c:v>T 4w</c:v>
                </c:pt>
              </c:strCache>
            </c:strRef>
          </c:cat>
          <c:val>
            <c:numRef>
              <c:f>Sheet1!$D$174:$E$174</c:f>
              <c:numCache>
                <c:formatCode>0</c:formatCode>
                <c:ptCount val="2"/>
                <c:pt idx="0">
                  <c:v>15</c:v>
                </c:pt>
                <c:pt idx="1">
                  <c:v>27</c:v>
                </c:pt>
              </c:numCache>
            </c:numRef>
          </c:val>
          <c:extLst>
            <c:ext xmlns:c16="http://schemas.microsoft.com/office/drawing/2014/chart" uri="{C3380CC4-5D6E-409C-BE32-E72D297353CC}">
              <c16:uniqueId val="{00000000-3D61-43CD-B475-6B29C7E0A3CE}"/>
            </c:ext>
          </c:extLst>
        </c:ser>
        <c:ser>
          <c:idx val="1"/>
          <c:order val="1"/>
          <c:tx>
            <c:strRef>
              <c:f>Sheet1!$C$175</c:f>
              <c:strCache>
                <c:ptCount val="1"/>
                <c:pt idx="0">
                  <c:v>PENTAVITIN® </c:v>
                </c:pt>
              </c:strCache>
            </c:strRef>
          </c:tx>
          <c:spPr>
            <a:solidFill>
              <a:srgbClr val="307297"/>
            </a:solidFill>
            <a:ln>
              <a:noFill/>
            </a:ln>
            <a:effectLst/>
          </c:spPr>
          <c:invertIfNegative val="0"/>
          <c:cat>
            <c:strRef>
              <c:f>Sheet1!$D$173:$E$173</c:f>
              <c:strCache>
                <c:ptCount val="2"/>
                <c:pt idx="0">
                  <c:v>T 0</c:v>
                </c:pt>
                <c:pt idx="1">
                  <c:v>T 4w</c:v>
                </c:pt>
              </c:strCache>
            </c:strRef>
          </c:cat>
          <c:val>
            <c:numRef>
              <c:f>Sheet1!$D$175:$E$175</c:f>
              <c:numCache>
                <c:formatCode>0</c:formatCode>
                <c:ptCount val="2"/>
                <c:pt idx="0">
                  <c:v>13</c:v>
                </c:pt>
                <c:pt idx="1">
                  <c:v>22</c:v>
                </c:pt>
              </c:numCache>
            </c:numRef>
          </c:val>
          <c:extLst>
            <c:ext xmlns:c16="http://schemas.microsoft.com/office/drawing/2014/chart" uri="{C3380CC4-5D6E-409C-BE32-E72D297353CC}">
              <c16:uniqueId val="{00000001-3D61-43CD-B475-6B29C7E0A3CE}"/>
            </c:ext>
          </c:extLst>
        </c:ser>
        <c:dLbls>
          <c:showLegendKey val="0"/>
          <c:showVal val="0"/>
          <c:showCatName val="0"/>
          <c:showSerName val="0"/>
          <c:showPercent val="0"/>
          <c:showBubbleSize val="0"/>
        </c:dLbls>
        <c:gapWidth val="60"/>
        <c:axId val="734361408"/>
        <c:axId val="734361736"/>
      </c:barChart>
      <c:catAx>
        <c:axId val="734361408"/>
        <c:scaling>
          <c:orientation val="minMax"/>
        </c:scaling>
        <c:delete val="1"/>
        <c:axPos val="b"/>
        <c:numFmt formatCode="General" sourceLinked="1"/>
        <c:majorTickMark val="none"/>
        <c:minorTickMark val="none"/>
        <c:tickLblPos val="nextTo"/>
        <c:crossAx val="734361736"/>
        <c:crosses val="autoZero"/>
        <c:auto val="1"/>
        <c:lblAlgn val="ctr"/>
        <c:lblOffset val="100"/>
        <c:noMultiLvlLbl val="0"/>
      </c:catAx>
      <c:valAx>
        <c:axId val="734361736"/>
        <c:scaling>
          <c:orientation val="minMax"/>
          <c:max val="3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sz="1100" b="1">
                    <a:solidFill>
                      <a:schemeClr val="tx1"/>
                    </a:solidFill>
                  </a:rPr>
                  <a:t>TEWL</a:t>
                </a:r>
                <a:r>
                  <a:rPr lang="en-US" sz="1100" b="1" baseline="0">
                    <a:solidFill>
                      <a:schemeClr val="tx1"/>
                    </a:solidFill>
                  </a:rPr>
                  <a:t> [g/m</a:t>
                </a:r>
                <a:r>
                  <a:rPr lang="en-US" sz="1100" b="1" baseline="30000">
                    <a:solidFill>
                      <a:schemeClr val="tx1"/>
                    </a:solidFill>
                  </a:rPr>
                  <a:t>2</a:t>
                </a:r>
                <a:r>
                  <a:rPr lang="en-US" sz="1100" b="1" baseline="0">
                    <a:solidFill>
                      <a:schemeClr val="tx1"/>
                    </a:solidFill>
                  </a:rPr>
                  <a:t>/h]</a:t>
                </a:r>
              </a:p>
            </c:rich>
          </c:tx>
          <c:layout>
            <c:manualLayout>
              <c:xMode val="edge"/>
              <c:yMode val="edge"/>
              <c:x val="2.5607537451252653E-2"/>
              <c:y val="0.43029766362810046"/>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fr-FR"/>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crossAx val="734361408"/>
        <c:crosses val="autoZero"/>
        <c:crossBetween val="between"/>
      </c:valAx>
      <c:spPr>
        <a:noFill/>
        <a:ln>
          <a:noFill/>
        </a:ln>
        <a:effectLst/>
      </c:spPr>
    </c:plotArea>
    <c:legend>
      <c:legendPos val="t"/>
      <c:legendEntry>
        <c:idx val="0"/>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r-FR"/>
          </a:p>
        </c:txPr>
      </c:legendEntry>
      <c:legendEntry>
        <c:idx val="1"/>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r-FR"/>
          </a:p>
        </c:txPr>
      </c:legendEntry>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r-FR"/>
        </a:p>
      </c:txPr>
    </c:legend>
    <c:plotVisOnly val="1"/>
    <c:dispBlanksAs val="gap"/>
    <c:showDLblsOverMax val="0"/>
  </c:chart>
  <c:spPr>
    <a:noFill/>
    <a:ln>
      <a:noFill/>
    </a:ln>
    <a:effectLst/>
  </c:spPr>
  <c:txPr>
    <a:bodyPr/>
    <a:lstStyle/>
    <a:p>
      <a:pPr>
        <a:defRPr sz="700">
          <a:latin typeface="+mn-lt"/>
        </a:defRPr>
      </a:pPr>
      <a:endParaRPr lang="fr-FR"/>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1200" b="1" i="0" u="none" strike="noStrike" kern="1200" baseline="0">
                <a:solidFill>
                  <a:schemeClr val="tx1">
                    <a:lumMod val="65000"/>
                    <a:lumOff val="35000"/>
                  </a:schemeClr>
                </a:solidFill>
                <a:latin typeface="+mn-lt"/>
                <a:ea typeface="+mn-ea"/>
                <a:cs typeface="+mn-cs"/>
              </a:defRPr>
            </a:pPr>
            <a:r>
              <a:rPr lang="en-US" sz="1200" b="1">
                <a:solidFill>
                  <a:schemeClr val="tx1"/>
                </a:solidFill>
                <a:latin typeface="DM Sans" pitchFamily="2" charset="0"/>
              </a:rPr>
              <a:t>Improvement in the signs of dry skin conditions</a:t>
            </a:r>
          </a:p>
          <a:p>
            <a:pPr algn="l">
              <a:defRPr sz="1200"/>
            </a:pPr>
            <a:r>
              <a:rPr lang="en-US" sz="1200" b="1" baseline="0">
                <a:solidFill>
                  <a:schemeClr val="tx1"/>
                </a:solidFill>
                <a:latin typeface="DM Sans" pitchFamily="2" charset="0"/>
              </a:rPr>
              <a:t> according Kligman’s clinical grading</a:t>
            </a:r>
            <a:endParaRPr lang="en-US" sz="1200" b="1">
              <a:solidFill>
                <a:schemeClr val="tx1"/>
              </a:solidFill>
              <a:latin typeface="DM Sans" pitchFamily="2" charset="0"/>
            </a:endParaRPr>
          </a:p>
        </c:rich>
      </c:tx>
      <c:overlay val="0"/>
      <c:spPr>
        <a:noFill/>
        <a:ln>
          <a:noFill/>
        </a:ln>
        <a:effectLst/>
      </c:spPr>
      <c:txPr>
        <a:bodyPr rot="0" spcFirstLastPara="1" vertOverflow="ellipsis" vert="horz" wrap="square" anchor="ctr" anchorCtr="1"/>
        <a:lstStyle/>
        <a:p>
          <a:pPr algn="l">
            <a:defRPr sz="1200" b="1" i="0" u="none" strike="noStrike" kern="120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spPr>
            <a:solidFill>
              <a:srgbClr val="48A2CF"/>
            </a:solidFill>
            <a:ln>
              <a:noFill/>
            </a:ln>
            <a:effectLst/>
          </c:spPr>
          <c:invertIfNegative val="0"/>
          <c:dPt>
            <c:idx val="1"/>
            <c:invertIfNegative val="0"/>
            <c:bubble3D val="0"/>
            <c:spPr>
              <a:solidFill>
                <a:srgbClr val="0B3C56">
                  <a:lumMod val="75000"/>
                  <a:lumOff val="25000"/>
                </a:srgbClr>
              </a:solidFill>
              <a:ln>
                <a:noFill/>
              </a:ln>
              <a:effectLst/>
            </c:spPr>
            <c:extLst>
              <c:ext xmlns:c16="http://schemas.microsoft.com/office/drawing/2014/chart" uri="{C3380CC4-5D6E-409C-BE32-E72D297353CC}">
                <c16:uniqueId val="{00000001-478E-4031-B9C1-AB3D00F1B9E1}"/>
              </c:ext>
            </c:extLst>
          </c:dPt>
          <c:dPt>
            <c:idx val="2"/>
            <c:invertIfNegative val="0"/>
            <c:bubble3D val="0"/>
            <c:spPr>
              <a:solidFill>
                <a:srgbClr val="0B3C56">
                  <a:lumMod val="90000"/>
                  <a:lumOff val="10000"/>
                </a:srgbClr>
              </a:solidFill>
              <a:ln>
                <a:noFill/>
              </a:ln>
              <a:effectLst/>
            </c:spPr>
            <c:extLst>
              <c:ext xmlns:c16="http://schemas.microsoft.com/office/drawing/2014/chart" uri="{C3380CC4-5D6E-409C-BE32-E72D297353CC}">
                <c16:uniqueId val="{00000003-478E-4031-B9C1-AB3D00F1B9E1}"/>
              </c:ext>
            </c:extLst>
          </c:dPt>
          <c:cat>
            <c:strRef>
              <c:f>Sheet1!$B$128:$B$130</c:f>
              <c:strCache>
                <c:ptCount val="3"/>
                <c:pt idx="0">
                  <c:v>4 week treatment</c:v>
                </c:pt>
                <c:pt idx="1">
                  <c:v>72 hours after last treatment</c:v>
                </c:pt>
                <c:pt idx="2">
                  <c:v>144 hours after last treatment </c:v>
                </c:pt>
              </c:strCache>
            </c:strRef>
          </c:cat>
          <c:val>
            <c:numRef>
              <c:f>Sheet1!$C$128:$C$130</c:f>
              <c:numCache>
                <c:formatCode>General</c:formatCode>
                <c:ptCount val="3"/>
                <c:pt idx="0">
                  <c:v>20</c:v>
                </c:pt>
                <c:pt idx="1">
                  <c:v>20</c:v>
                </c:pt>
                <c:pt idx="2">
                  <c:v>18</c:v>
                </c:pt>
              </c:numCache>
            </c:numRef>
          </c:val>
          <c:extLst>
            <c:ext xmlns:c16="http://schemas.microsoft.com/office/drawing/2014/chart" uri="{C3380CC4-5D6E-409C-BE32-E72D297353CC}">
              <c16:uniqueId val="{00000004-478E-4031-B9C1-AB3D00F1B9E1}"/>
            </c:ext>
          </c:extLst>
        </c:ser>
        <c:dLbls>
          <c:showLegendKey val="0"/>
          <c:showVal val="0"/>
          <c:showCatName val="0"/>
          <c:showSerName val="0"/>
          <c:showPercent val="0"/>
          <c:showBubbleSize val="0"/>
        </c:dLbls>
        <c:gapWidth val="60"/>
        <c:overlap val="-24"/>
        <c:axId val="771301480"/>
        <c:axId val="771298240"/>
      </c:barChart>
      <c:catAx>
        <c:axId val="77130148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r-FR"/>
          </a:p>
        </c:txPr>
        <c:crossAx val="771298240"/>
        <c:crosses val="autoZero"/>
        <c:auto val="1"/>
        <c:lblAlgn val="ctr"/>
        <c:lblOffset val="100"/>
        <c:noMultiLvlLbl val="0"/>
      </c:catAx>
      <c:valAx>
        <c:axId val="771298240"/>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b="1">
                    <a:solidFill>
                      <a:schemeClr val="tx1"/>
                    </a:solidFill>
                  </a:rPr>
                  <a:t>Improvement vs control (%)</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7713014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Sheet1!$C$174</c:f>
              <c:strCache>
                <c:ptCount val="1"/>
                <c:pt idx="0">
                  <c:v>Placebo</c:v>
                </c:pt>
              </c:strCache>
            </c:strRef>
          </c:tx>
          <c:spPr>
            <a:solidFill>
              <a:srgbClr val="89C7E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Sheet1!$D$173:$E$173</c:f>
              <c:strCache>
                <c:ptCount val="2"/>
                <c:pt idx="0">
                  <c:v>1 hour</c:v>
                </c:pt>
                <c:pt idx="1">
                  <c:v>T 4w</c:v>
                </c:pt>
              </c:strCache>
            </c:strRef>
          </c:cat>
          <c:val>
            <c:numRef>
              <c:f>Sheet1!$D$174:$E$174</c:f>
              <c:numCache>
                <c:formatCode>0.0</c:formatCode>
                <c:ptCount val="2"/>
                <c:pt idx="0">
                  <c:v>107.8</c:v>
                </c:pt>
                <c:pt idx="1">
                  <c:v>96.8</c:v>
                </c:pt>
              </c:numCache>
            </c:numRef>
          </c:val>
          <c:extLst>
            <c:ext xmlns:c16="http://schemas.microsoft.com/office/drawing/2014/chart" uri="{C3380CC4-5D6E-409C-BE32-E72D297353CC}">
              <c16:uniqueId val="{00000000-D8BD-4146-A644-381251BBE20D}"/>
            </c:ext>
          </c:extLst>
        </c:ser>
        <c:ser>
          <c:idx val="1"/>
          <c:order val="1"/>
          <c:tx>
            <c:strRef>
              <c:f>Sheet1!$C$175</c:f>
              <c:strCache>
                <c:ptCount val="1"/>
                <c:pt idx="0">
                  <c:v>PENTAVITIN®</c:v>
                </c:pt>
              </c:strCache>
            </c:strRef>
          </c:tx>
          <c:spPr>
            <a:solidFill>
              <a:srgbClr val="30729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Sheet1!$D$173:$E$173</c:f>
              <c:strCache>
                <c:ptCount val="2"/>
                <c:pt idx="0">
                  <c:v>1 hour</c:v>
                </c:pt>
                <c:pt idx="1">
                  <c:v>T 4w</c:v>
                </c:pt>
              </c:strCache>
            </c:strRef>
          </c:cat>
          <c:val>
            <c:numRef>
              <c:f>Sheet1!$D$175:$E$175</c:f>
              <c:numCache>
                <c:formatCode>0.0</c:formatCode>
                <c:ptCount val="2"/>
                <c:pt idx="0">
                  <c:v>116.9</c:v>
                </c:pt>
                <c:pt idx="1">
                  <c:v>110.9</c:v>
                </c:pt>
              </c:numCache>
            </c:numRef>
          </c:val>
          <c:extLst>
            <c:ext xmlns:c16="http://schemas.microsoft.com/office/drawing/2014/chart" uri="{C3380CC4-5D6E-409C-BE32-E72D297353CC}">
              <c16:uniqueId val="{00000001-D8BD-4146-A644-381251BBE20D}"/>
            </c:ext>
          </c:extLst>
        </c:ser>
        <c:dLbls>
          <c:dLblPos val="outEnd"/>
          <c:showLegendKey val="0"/>
          <c:showVal val="1"/>
          <c:showCatName val="0"/>
          <c:showSerName val="0"/>
          <c:showPercent val="0"/>
          <c:showBubbleSize val="0"/>
        </c:dLbls>
        <c:gapWidth val="60"/>
        <c:axId val="734361408"/>
        <c:axId val="734361736"/>
      </c:barChart>
      <c:catAx>
        <c:axId val="734361408"/>
        <c:scaling>
          <c:orientation val="minMax"/>
        </c:scaling>
        <c:delete val="1"/>
        <c:axPos val="b"/>
        <c:numFmt formatCode="General" sourceLinked="1"/>
        <c:majorTickMark val="none"/>
        <c:minorTickMark val="none"/>
        <c:tickLblPos val="nextTo"/>
        <c:crossAx val="734361736"/>
        <c:crosses val="autoZero"/>
        <c:auto val="1"/>
        <c:lblAlgn val="ctr"/>
        <c:lblOffset val="100"/>
        <c:noMultiLvlLbl val="0"/>
      </c:catAx>
      <c:valAx>
        <c:axId val="734361736"/>
        <c:scaling>
          <c:orientation val="minMax"/>
          <c:max val="120"/>
          <c:min val="9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sz="1100" b="1" baseline="0">
                    <a:solidFill>
                      <a:schemeClr val="tx1"/>
                    </a:solidFill>
                  </a:rPr>
                  <a:t>% hydration level compared to untreated</a:t>
                </a:r>
              </a:p>
            </c:rich>
          </c:tx>
          <c:layout>
            <c:manualLayout>
              <c:xMode val="edge"/>
              <c:yMode val="edge"/>
              <c:x val="2.560757300064297E-2"/>
              <c:y val="0.13043357803173575"/>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fr-FR"/>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crossAx val="734361408"/>
        <c:crosses val="autoZero"/>
        <c:crossBetween val="between"/>
      </c:valAx>
      <c:spPr>
        <a:noFill/>
        <a:ln>
          <a:noFill/>
        </a:ln>
        <a:effectLst/>
      </c:spPr>
    </c:plotArea>
    <c:legend>
      <c:legendPos val="t"/>
      <c:legendEntry>
        <c:idx val="0"/>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r-FR"/>
          </a:p>
        </c:txPr>
      </c:legendEntry>
      <c:legendEntry>
        <c:idx val="1"/>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r-FR"/>
          </a:p>
        </c:txPr>
      </c:legendEntry>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r-FR"/>
        </a:p>
      </c:txPr>
    </c:legend>
    <c:plotVisOnly val="1"/>
    <c:dispBlanksAs val="gap"/>
    <c:showDLblsOverMax val="0"/>
  </c:chart>
  <c:spPr>
    <a:noFill/>
    <a:ln>
      <a:noFill/>
    </a:ln>
    <a:effectLst/>
  </c:spPr>
  <c:txPr>
    <a:bodyPr/>
    <a:lstStyle/>
    <a:p>
      <a:pPr>
        <a:defRPr sz="700">
          <a:latin typeface="+mn-lt"/>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BC6BE3-12D0-4D79-9E5D-C03C323E0526}" type="datetimeFigureOut">
              <a:rPr lang="en-US" smtClean="0"/>
              <a:t>4/8/2026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DDF81D-718E-489C-89C3-44C6A4182524}" type="slidenum">
              <a:rPr lang="en-US" smtClean="0"/>
              <a:t>‹#›</a:t>
            </a:fld>
            <a:endParaRPr lang="en-US"/>
          </a:p>
        </p:txBody>
      </p:sp>
    </p:spTree>
    <p:extLst>
      <p:ext uri="{BB962C8B-B14F-4D97-AF65-F5344CB8AC3E}">
        <p14:creationId xmlns:p14="http://schemas.microsoft.com/office/powerpoint/2010/main" val="3782969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B05EFF53-B5E9-4C67-9F80-34173122F7DF}" type="slidenum">
              <a:rPr lang="en-GB" smtClean="0"/>
              <a:t>3</a:t>
            </a:fld>
            <a:endParaRPr lang="en-GB"/>
          </a:p>
        </p:txBody>
      </p:sp>
    </p:spTree>
    <p:extLst>
      <p:ext uri="{BB962C8B-B14F-4D97-AF65-F5344CB8AC3E}">
        <p14:creationId xmlns:p14="http://schemas.microsoft.com/office/powerpoint/2010/main" val="3681888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0967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B05EFF53-B5E9-4C67-9F80-34173122F7DF}" type="slidenum">
              <a:rPr lang="en-GB" smtClean="0"/>
              <a:t>10</a:t>
            </a:fld>
            <a:endParaRPr lang="en-GB"/>
          </a:p>
        </p:txBody>
      </p:sp>
    </p:spTree>
    <p:extLst>
      <p:ext uri="{BB962C8B-B14F-4D97-AF65-F5344CB8AC3E}">
        <p14:creationId xmlns:p14="http://schemas.microsoft.com/office/powerpoint/2010/main" val="345573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5EFF53-B5E9-4C67-9F80-34173122F7DF}" type="slidenum">
              <a:rPr lang="en-GB" smtClean="0"/>
              <a:t>14</a:t>
            </a:fld>
            <a:endParaRPr lang="en-GB"/>
          </a:p>
        </p:txBody>
      </p:sp>
    </p:spTree>
    <p:extLst>
      <p:ext uri="{BB962C8B-B14F-4D97-AF65-F5344CB8AC3E}">
        <p14:creationId xmlns:p14="http://schemas.microsoft.com/office/powerpoint/2010/main" val="1627815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126C1-BEB1-AE24-6183-986A0BAE1F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35BAAB-326C-2521-8D6F-6E3595F2EB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FABC7C-9047-F7D6-FEEC-E5572126CD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20AC86-7541-70C0-F535-018F0FCDB2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DF81D-718E-489C-89C3-44C6A418252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18889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E9091-5857-17E9-5266-4BF22AADCF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396041-2535-9D55-1AF0-EDCF73186D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43CC6B-2B07-A432-4E38-FC027DFCE5FD}"/>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24A9285F-A012-DF3B-1984-C6775F4BFEB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322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1089851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2246950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81688-243A-176F-0AA7-E895D43E3E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E1DFE6-C185-6796-48F5-777ABCE69E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A7F71B-81A6-B7BD-B04E-C9DECEE24209}"/>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2944FBFF-915B-EA0D-1F48-A6E5CB1FDF1F}"/>
              </a:ext>
            </a:extLst>
          </p:cNvPr>
          <p:cNvSpPr>
            <a:spLocks noGrp="1"/>
          </p:cNvSpPr>
          <p:nvPr>
            <p:ph type="sldNum" sz="quarter" idx="5"/>
          </p:nvPr>
        </p:nvSpPr>
        <p:spPr/>
        <p:txBody>
          <a:bodyPr/>
          <a:lstStyle/>
          <a:p>
            <a:fld id="{B05EFF53-B5E9-4C67-9F80-34173122F7DF}" type="slidenum">
              <a:rPr lang="en-GB" smtClean="0"/>
              <a:t>24</a:t>
            </a:fld>
            <a:endParaRPr lang="en-GB"/>
          </a:p>
        </p:txBody>
      </p:sp>
    </p:spTree>
    <p:extLst>
      <p:ext uri="{BB962C8B-B14F-4D97-AF65-F5344CB8AC3E}">
        <p14:creationId xmlns:p14="http://schemas.microsoft.com/office/powerpoint/2010/main" val="3833512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B05EFF53-B5E9-4C67-9F80-34173122F7DF}" type="slidenum">
              <a:rPr lang="en-GB" smtClean="0"/>
              <a:t>25</a:t>
            </a:fld>
            <a:endParaRPr lang="en-GB"/>
          </a:p>
        </p:txBody>
      </p:sp>
    </p:spTree>
    <p:extLst>
      <p:ext uri="{BB962C8B-B14F-4D97-AF65-F5344CB8AC3E}">
        <p14:creationId xmlns:p14="http://schemas.microsoft.com/office/powerpoint/2010/main" val="2947638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8352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DDF81D-718E-489C-89C3-44C6A4182524}" type="slidenum">
              <a:rPr lang="en-US" smtClean="0"/>
              <a:t>31</a:t>
            </a:fld>
            <a:endParaRPr lang="en-US"/>
          </a:p>
        </p:txBody>
      </p:sp>
    </p:spTree>
    <p:extLst>
      <p:ext uri="{BB962C8B-B14F-4D97-AF65-F5344CB8AC3E}">
        <p14:creationId xmlns:p14="http://schemas.microsoft.com/office/powerpoint/2010/main" val="1228026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620C5-04FD-796F-6BB4-B485419D0A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43F3D7-5A8F-8A96-7171-62FBD62B54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E8B845-3526-D0DB-6028-B5A007B64F4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A9D91C4-61B6-72CC-7B2C-5CDE4ED5316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4746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DDF81D-718E-489C-89C3-44C6A4182524}" type="slidenum">
              <a:rPr lang="en-US" smtClean="0"/>
              <a:t>33</a:t>
            </a:fld>
            <a:endParaRPr lang="en-US"/>
          </a:p>
        </p:txBody>
      </p:sp>
    </p:spTree>
    <p:extLst>
      <p:ext uri="{BB962C8B-B14F-4D97-AF65-F5344CB8AC3E}">
        <p14:creationId xmlns:p14="http://schemas.microsoft.com/office/powerpoint/2010/main" val="27440837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DDF81D-718E-489C-89C3-44C6A4182524}" type="slidenum">
              <a:rPr lang="en-US" smtClean="0"/>
              <a:t>40</a:t>
            </a:fld>
            <a:endParaRPr lang="en-US"/>
          </a:p>
        </p:txBody>
      </p:sp>
    </p:spTree>
    <p:extLst>
      <p:ext uri="{BB962C8B-B14F-4D97-AF65-F5344CB8AC3E}">
        <p14:creationId xmlns:p14="http://schemas.microsoft.com/office/powerpoint/2010/main" val="12737346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B05EFF53-B5E9-4C67-9F80-34173122F7DF}" type="slidenum">
              <a:rPr lang="en-GB" smtClean="0"/>
              <a:t>44</a:t>
            </a:fld>
            <a:endParaRPr lang="en-GB"/>
          </a:p>
        </p:txBody>
      </p:sp>
    </p:spTree>
    <p:extLst>
      <p:ext uri="{BB962C8B-B14F-4D97-AF65-F5344CB8AC3E}">
        <p14:creationId xmlns:p14="http://schemas.microsoft.com/office/powerpoint/2010/main" val="31428910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4264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30664334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307297"/>
                </a:solidFill>
              </a:defRPr>
            </a:lvl1pPr>
          </a:lstStyle>
          <a:p>
            <a:r>
              <a:rPr lang="en-US"/>
              <a:t>Slide title</a:t>
            </a:r>
            <a:endParaRPr lang="en-GB"/>
          </a:p>
        </p:txBody>
      </p:sp>
    </p:spTree>
    <p:extLst>
      <p:ext uri="{BB962C8B-B14F-4D97-AF65-F5344CB8AC3E}">
        <p14:creationId xmlns:p14="http://schemas.microsoft.com/office/powerpoint/2010/main" val="3736544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C7E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307297"/>
                </a:solidFill>
              </a:defRPr>
            </a:lvl1pPr>
          </a:lstStyle>
          <a:p>
            <a:r>
              <a:rPr lang="en-US"/>
              <a:t>Slide title</a:t>
            </a:r>
            <a:endParaRPr lang="en-GB"/>
          </a:p>
        </p:txBody>
      </p:sp>
    </p:spTree>
    <p:extLst>
      <p:ext uri="{BB962C8B-B14F-4D97-AF65-F5344CB8AC3E}">
        <p14:creationId xmlns:p14="http://schemas.microsoft.com/office/powerpoint/2010/main" val="191056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C7E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307297"/>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485858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89C7E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307297"/>
                </a:solidFill>
              </a:defRPr>
            </a:lvl1pPr>
          </a:lstStyle>
          <a:p>
            <a:r>
              <a:rPr lang="en-US"/>
              <a:t>Slide title</a:t>
            </a:r>
            <a:endParaRPr lang="en-GB"/>
          </a:p>
        </p:txBody>
      </p:sp>
      <p:sp>
        <p:nvSpPr>
          <p:cNvPr id="2" name="TextBox 1">
            <a:extLst>
              <a:ext uri="{FF2B5EF4-FFF2-40B4-BE49-F238E27FC236}">
                <a16:creationId xmlns:a16="http://schemas.microsoft.com/office/drawing/2014/main" id="{DA233C7B-75DB-1BFE-F726-5DAEB409F57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B3978F"/>
                </a:solidFill>
              </a:rPr>
              <a:t> | </a:t>
            </a:r>
            <a:r>
              <a:rPr lang="en-US" sz="950" spc="10"/>
              <a:t>The science of nature</a:t>
            </a:r>
          </a:p>
        </p:txBody>
      </p:sp>
    </p:spTree>
    <p:extLst>
      <p:ext uri="{BB962C8B-B14F-4D97-AF65-F5344CB8AC3E}">
        <p14:creationId xmlns:p14="http://schemas.microsoft.com/office/powerpoint/2010/main" val="2953955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ext Placeholder 2">
            <a:extLst>
              <a:ext uri="{FF2B5EF4-FFF2-40B4-BE49-F238E27FC236}">
                <a16:creationId xmlns:a16="http://schemas.microsoft.com/office/drawing/2014/main" id="{4F2238A5-EC21-EC49-14CB-68ECF6EB89D6}"/>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89C7E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7C6EF6D-D802-F96D-F70D-78DFE4E7DD25}"/>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307297"/>
                </a:solidFill>
              </a:defRPr>
            </a:lvl1pPr>
          </a:lstStyle>
          <a:p>
            <a:r>
              <a:rPr lang="en-US"/>
              <a:t>Slide title</a:t>
            </a:r>
            <a:endParaRPr lang="en-GB"/>
          </a:p>
        </p:txBody>
      </p:sp>
      <p:sp>
        <p:nvSpPr>
          <p:cNvPr id="6" name="TextBox 5">
            <a:extLst>
              <a:ext uri="{FF2B5EF4-FFF2-40B4-BE49-F238E27FC236}">
                <a16:creationId xmlns:a16="http://schemas.microsoft.com/office/drawing/2014/main" id="{888B564D-0C98-C7A3-F675-7F6DD153E1D7}"/>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B3978F"/>
                </a:solidFill>
              </a:rPr>
              <a:t> | </a:t>
            </a:r>
            <a:r>
              <a:rPr lang="en-US" sz="950" spc="10"/>
              <a:t>The science of nature</a:t>
            </a:r>
          </a:p>
        </p:txBody>
      </p:sp>
    </p:spTree>
    <p:extLst>
      <p:ext uri="{BB962C8B-B14F-4D97-AF65-F5344CB8AC3E}">
        <p14:creationId xmlns:p14="http://schemas.microsoft.com/office/powerpoint/2010/main" val="4108792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05611"/>
            <a:ext cx="10398637" cy="288767"/>
          </a:xfrm>
          <a:prstGeom prst="rect">
            <a:avLst/>
          </a:prstGeom>
        </p:spPr>
        <p:txBody>
          <a:bodyPr lIns="0" tIns="0" rIns="0" bIns="0" anchor="t" anchorCtr="0">
            <a:noAutofit/>
          </a:bodyPr>
          <a:lstStyle>
            <a:lvl1pPr marL="0" indent="0">
              <a:buNone/>
              <a:defRPr sz="2200" b="0">
                <a:solidFill>
                  <a:srgbClr val="CBE7F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pic>
        <p:nvPicPr>
          <p:cNvPr id="10" name="Picture 9">
            <a:extLst>
              <a:ext uri="{FF2B5EF4-FFF2-40B4-BE49-F238E27FC236}">
                <a16:creationId xmlns:a16="http://schemas.microsoft.com/office/drawing/2014/main" id="{98D15C98-E463-99AC-BD06-6C447E251CA5}"/>
              </a:ext>
            </a:extLst>
          </p:cNvPr>
          <p:cNvPicPr>
            <a:picLocks noChangeAspect="1"/>
          </p:cNvPicPr>
          <p:nvPr userDrawn="1"/>
        </p:nvPicPr>
        <p:blipFill>
          <a:blip r:embed="rId2"/>
          <a:srcRect l="15767" t="17544" r="13576" b="11799"/>
          <a:stretch/>
        </p:blipFill>
        <p:spPr>
          <a:xfrm>
            <a:off x="7441533" y="2468829"/>
            <a:ext cx="4750467" cy="3155894"/>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a:prstGeom prst="rect">
            <a:avLst/>
          </a:prstGeom>
        </p:spPr>
        <p:txBody>
          <a:bodyPr lIns="0" tIns="0" rIns="0" bIns="0" anchor="t">
            <a:noAutofit/>
          </a:bodyPr>
          <a:lstStyle>
            <a:lvl1pPr>
              <a:lnSpc>
                <a:spcPct val="90000"/>
              </a:lnSpc>
              <a:defRPr sz="3000" b="1">
                <a:solidFill>
                  <a:srgbClr val="CBE7F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Box 1">
            <a:extLst>
              <a:ext uri="{FF2B5EF4-FFF2-40B4-BE49-F238E27FC236}">
                <a16:creationId xmlns:a16="http://schemas.microsoft.com/office/drawing/2014/main" id="{C5D7C7D0-3F52-FC54-06A5-5B7317AE7CC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chemeClr val="bg1"/>
                </a:solidFill>
              </a:rPr>
              <a:t> | </a:t>
            </a:r>
            <a:r>
              <a:rPr lang="en-US" sz="950" spc="10">
                <a:solidFill>
                  <a:schemeClr val="bg1"/>
                </a:solidFill>
              </a:rPr>
              <a:t>The science of nature</a:t>
            </a:r>
          </a:p>
        </p:txBody>
      </p:sp>
    </p:spTree>
    <p:extLst>
      <p:ext uri="{BB962C8B-B14F-4D97-AF65-F5344CB8AC3E}">
        <p14:creationId xmlns:p14="http://schemas.microsoft.com/office/powerpoint/2010/main" val="2261288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5_Title onl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02C781-D4D4-0FC0-63A0-A48E21B11D3C}"/>
              </a:ext>
            </a:extLst>
          </p:cNvPr>
          <p:cNvPicPr>
            <a:picLocks noChangeAspect="1"/>
          </p:cNvPicPr>
          <p:nvPr userDrawn="1"/>
        </p:nvPicPr>
        <p:blipFill>
          <a:blip r:embed="rId2"/>
          <a:srcRect l="67032" r="21026"/>
          <a:stretch/>
        </p:blipFill>
        <p:spPr>
          <a:xfrm>
            <a:off x="0" y="0"/>
            <a:ext cx="1228396" cy="6858000"/>
          </a:xfrm>
          <a:prstGeom prst="rect">
            <a:avLst/>
          </a:prstGeom>
        </p:spPr>
      </p:pic>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1343024" y="605611"/>
            <a:ext cx="8064500" cy="288767"/>
          </a:xfrm>
          <a:prstGeom prst="rect">
            <a:avLst/>
          </a:prstGeom>
        </p:spPr>
        <p:txBody>
          <a:bodyPr lIns="0" tIns="0" rIns="0" bIns="0" anchor="t" anchorCtr="0">
            <a:noAutofit/>
          </a:bodyPr>
          <a:lstStyle>
            <a:lvl1pPr marL="0" indent="0">
              <a:buNone/>
              <a:defRPr sz="2200" b="0">
                <a:solidFill>
                  <a:srgbClr val="89C7E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1343025" y="302400"/>
            <a:ext cx="8064500" cy="303211"/>
          </a:xfrm>
          <a:prstGeom prst="rect">
            <a:avLst/>
          </a:prstGeom>
        </p:spPr>
        <p:txBody>
          <a:bodyPr lIns="0" tIns="0" rIns="0" bIns="0" anchor="t" anchorCtr="0"/>
          <a:lstStyle>
            <a:lvl1pPr>
              <a:defRPr sz="2500">
                <a:solidFill>
                  <a:srgbClr val="307297"/>
                </a:solidFill>
              </a:defRPr>
            </a:lvl1pPr>
          </a:lstStyle>
          <a:p>
            <a:r>
              <a:rPr lang="en-US"/>
              <a:t>Slide title</a:t>
            </a:r>
            <a:endParaRPr lang="en-GB"/>
          </a:p>
        </p:txBody>
      </p:sp>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4" name="Text Placeholder 6">
            <a:extLst>
              <a:ext uri="{FF2B5EF4-FFF2-40B4-BE49-F238E27FC236}">
                <a16:creationId xmlns:a16="http://schemas.microsoft.com/office/drawing/2014/main" id="{41D369C0-DB6F-2CFB-D6CD-C2FEF79B8A18}"/>
              </a:ext>
            </a:extLst>
          </p:cNvPr>
          <p:cNvSpPr>
            <a:spLocks noGrp="1"/>
          </p:cNvSpPr>
          <p:nvPr>
            <p:ph type="body" sz="quarter" idx="23" hasCustomPrompt="1"/>
          </p:nvPr>
        </p:nvSpPr>
        <p:spPr>
          <a:xfrm>
            <a:off x="1343024" y="1260000"/>
            <a:ext cx="6998088"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2" name="TextBox 1">
            <a:extLst>
              <a:ext uri="{FF2B5EF4-FFF2-40B4-BE49-F238E27FC236}">
                <a16:creationId xmlns:a16="http://schemas.microsoft.com/office/drawing/2014/main" id="{19AC3CF5-1AA3-720C-C14C-39CEE493DA1E}"/>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chemeClr val="bg1"/>
                </a:solidFill>
              </a:rPr>
              <a:t> | </a:t>
            </a:r>
            <a:r>
              <a:rPr lang="en-US" sz="950" spc="10"/>
              <a:t>The science of nature</a:t>
            </a:r>
          </a:p>
        </p:txBody>
      </p:sp>
    </p:spTree>
    <p:extLst>
      <p:ext uri="{BB962C8B-B14F-4D97-AF65-F5344CB8AC3E}">
        <p14:creationId xmlns:p14="http://schemas.microsoft.com/office/powerpoint/2010/main" val="2899062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2_Quote 1">
    <p:bg>
      <p:bgPr>
        <a:solidFill>
          <a:srgbClr val="307297"/>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B1205387-D338-2DFC-0C16-A364D0218C7A}"/>
              </a:ext>
            </a:extLst>
          </p:cNvPr>
          <p:cNvGrpSpPr/>
          <p:nvPr userDrawn="1"/>
        </p:nvGrpSpPr>
        <p:grpSpPr>
          <a:xfrm rot="5400000">
            <a:off x="-2014289" y="2275971"/>
            <a:ext cx="6855772" cy="2308292"/>
            <a:chOff x="1" y="1824238"/>
            <a:chExt cx="12191999" cy="4104962"/>
          </a:xfrm>
          <a:solidFill>
            <a:srgbClr val="89C7E8"/>
          </a:solidFill>
        </p:grpSpPr>
        <p:sp>
          <p:nvSpPr>
            <p:cNvPr id="19" name="Freeform: Shape 2">
              <a:extLst>
                <a:ext uri="{FF2B5EF4-FFF2-40B4-BE49-F238E27FC236}">
                  <a16:creationId xmlns:a16="http://schemas.microsoft.com/office/drawing/2014/main" id="{5EB18F88-D4F4-423D-6405-A1BEC095D75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grpFill/>
            <a:ln w="28575">
              <a:solidFill>
                <a:srgbClr val="89C7E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Freeform: Shape 6">
              <a:extLst>
                <a:ext uri="{FF2B5EF4-FFF2-40B4-BE49-F238E27FC236}">
                  <a16:creationId xmlns:a16="http://schemas.microsoft.com/office/drawing/2014/main" id="{CE03A0ED-43B1-A039-E266-526B43C4CB8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grpFill/>
            <a:ln w="28575">
              <a:solidFill>
                <a:srgbClr val="89C7E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2" name="Oval 21">
              <a:extLst>
                <a:ext uri="{FF2B5EF4-FFF2-40B4-BE49-F238E27FC236}">
                  <a16:creationId xmlns:a16="http://schemas.microsoft.com/office/drawing/2014/main" id="{B84B2A9D-63E0-BD7A-3057-B2617B2E2083}"/>
                </a:ext>
              </a:extLst>
            </p:cNvPr>
            <p:cNvSpPr>
              <a:spLocks noChangeAspect="1"/>
            </p:cNvSpPr>
            <p:nvPr userDrawn="1"/>
          </p:nvSpPr>
          <p:spPr>
            <a:xfrm>
              <a:off x="1664474" y="1824238"/>
              <a:ext cx="4104000" cy="4104000"/>
            </a:xfrm>
            <a:prstGeom prst="ellipse">
              <a:avLst/>
            </a:prstGeom>
            <a:grpFill/>
            <a:ln w="28575">
              <a:solidFill>
                <a:srgbClr val="89C7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19367" y="605611"/>
            <a:ext cx="10398637" cy="288767"/>
          </a:xfrm>
          <a:prstGeom prst="rect">
            <a:avLst/>
          </a:prstGeom>
        </p:spPr>
        <p:txBody>
          <a:bodyPr lIns="0" tIns="0" rIns="0" bIns="0" anchor="t" anchorCtr="0">
            <a:noAutofit/>
          </a:bodyPr>
          <a:lstStyle>
            <a:lvl1pPr marL="0" indent="0">
              <a:buNone/>
              <a:defRPr sz="2200" b="0">
                <a:solidFill>
                  <a:srgbClr val="F0F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19368"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4" name="Text Placeholder 6">
            <a:extLst>
              <a:ext uri="{FF2B5EF4-FFF2-40B4-BE49-F238E27FC236}">
                <a16:creationId xmlns:a16="http://schemas.microsoft.com/office/drawing/2014/main" id="{9676D01E-BF11-8F7A-EC38-E9539F5F6D98}"/>
              </a:ext>
            </a:extLst>
          </p:cNvPr>
          <p:cNvSpPr>
            <a:spLocks noGrp="1"/>
          </p:cNvSpPr>
          <p:nvPr>
            <p:ph type="body" sz="quarter" idx="26" hasCustomPrompt="1"/>
          </p:nvPr>
        </p:nvSpPr>
        <p:spPr>
          <a:xfrm>
            <a:off x="5337853" y="1587090"/>
            <a:ext cx="4739268" cy="5025347"/>
          </a:xfrm>
          <a:prstGeom prst="rect">
            <a:avLst/>
          </a:prstGeom>
        </p:spPr>
        <p:txBody>
          <a:bodyPr lIns="0" tIns="0" rIns="0" bIns="0"/>
          <a:lstStyle>
            <a:lvl1pPr>
              <a:spcAft>
                <a:spcPts val="1000"/>
              </a:spcAft>
              <a:defRPr sz="1400" b="0">
                <a:solidFill>
                  <a:schemeClr val="bg1"/>
                </a:solidFill>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p>
          <a:p>
            <a:pPr lvl="0"/>
            <a:endParaRPr lang="en-US"/>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a:t>
            </a:r>
            <a:endParaRPr lang="en-GB"/>
          </a:p>
          <a:p>
            <a:pPr lvl="0"/>
            <a:endParaRPr lang="en-GB"/>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a:p>
            <a:pPr lvl="0"/>
            <a:endParaRPr lang="en-US"/>
          </a:p>
        </p:txBody>
      </p:sp>
      <p:sp>
        <p:nvSpPr>
          <p:cNvPr id="9" name="Text Placeholder 6">
            <a:extLst>
              <a:ext uri="{FF2B5EF4-FFF2-40B4-BE49-F238E27FC236}">
                <a16:creationId xmlns:a16="http://schemas.microsoft.com/office/drawing/2014/main" id="{BC2F385B-261E-1F8B-337C-E322EA219F40}"/>
              </a:ext>
            </a:extLst>
          </p:cNvPr>
          <p:cNvSpPr>
            <a:spLocks noGrp="1"/>
          </p:cNvSpPr>
          <p:nvPr>
            <p:ph type="body" sz="quarter" idx="27" hasCustomPrompt="1"/>
          </p:nvPr>
        </p:nvSpPr>
        <p:spPr>
          <a:xfrm>
            <a:off x="3019367" y="1587090"/>
            <a:ext cx="1641843" cy="5025347"/>
          </a:xfrm>
          <a:prstGeom prst="rect">
            <a:avLst/>
          </a:prstGeom>
        </p:spPr>
        <p:txBody>
          <a:bodyPr lIns="0" tIns="0" rIns="0" bIns="0"/>
          <a:lstStyle>
            <a:lvl1pPr>
              <a:spcAft>
                <a:spcPts val="1000"/>
              </a:spcAft>
              <a:defRPr sz="1200" b="0">
                <a:solidFill>
                  <a:srgbClr val="F0F0F0"/>
                </a:solidFill>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p>
          <a:p>
            <a:pPr lvl="0"/>
            <a:endParaRPr lang="en-US"/>
          </a:p>
          <a:p>
            <a:pPr lvl="0"/>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endParaRPr lang="en-US"/>
          </a:p>
          <a:p>
            <a:pPr lvl="0"/>
            <a:endParaRPr lang="en-US"/>
          </a:p>
          <a:p>
            <a:pPr lvl="0"/>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endParaRPr lang="en-US"/>
          </a:p>
        </p:txBody>
      </p:sp>
      <p:sp>
        <p:nvSpPr>
          <p:cNvPr id="2" name="TextBox 1">
            <a:extLst>
              <a:ext uri="{FF2B5EF4-FFF2-40B4-BE49-F238E27FC236}">
                <a16:creationId xmlns:a16="http://schemas.microsoft.com/office/drawing/2014/main" id="{B548FF11-216E-BE9E-B21E-8C73CC7A55C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chemeClr val="bg1"/>
                </a:solidFill>
              </a:rPr>
              <a:t> | </a:t>
            </a:r>
            <a:r>
              <a:rPr lang="en-US" sz="950" spc="10">
                <a:solidFill>
                  <a:schemeClr val="bg1"/>
                </a:solidFill>
              </a:rPr>
              <a:t>The science of nature</a:t>
            </a:r>
          </a:p>
        </p:txBody>
      </p:sp>
    </p:spTree>
    <p:extLst>
      <p:ext uri="{BB962C8B-B14F-4D97-AF65-F5344CB8AC3E}">
        <p14:creationId xmlns:p14="http://schemas.microsoft.com/office/powerpoint/2010/main" val="3755999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3_Table of Contents">
    <p:spTree>
      <p:nvGrpSpPr>
        <p:cNvPr id="1" name=""/>
        <p:cNvGrpSpPr/>
        <p:nvPr/>
      </p:nvGrpSpPr>
      <p:grpSpPr>
        <a:xfrm>
          <a:off x="0" y="0"/>
          <a:ext cx="0" cy="0"/>
          <a:chOff x="0" y="0"/>
          <a:chExt cx="0" cy="0"/>
        </a:xfrm>
      </p:grpSpPr>
      <p:sp>
        <p:nvSpPr>
          <p:cNvPr id="14" name="Picture Placeholder 57">
            <a:extLst>
              <a:ext uri="{FF2B5EF4-FFF2-40B4-BE49-F238E27FC236}">
                <a16:creationId xmlns:a16="http://schemas.microsoft.com/office/drawing/2014/main" id="{BB452FD3-E8D1-F475-3FFF-65D8F7ADA3BC}"/>
              </a:ext>
            </a:extLst>
          </p:cNvPr>
          <p:cNvSpPr>
            <a:spLocks noGrp="1"/>
          </p:cNvSpPr>
          <p:nvPr>
            <p:ph type="pic" sz="quarter" idx="34"/>
          </p:nvPr>
        </p:nvSpPr>
        <p:spPr>
          <a:xfrm>
            <a:off x="8574084" y="0"/>
            <a:ext cx="3617913" cy="6858000"/>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a:xfrm>
            <a:off x="302401" y="6450807"/>
            <a:ext cx="338400" cy="104794"/>
          </a:xfrm>
        </p:spPr>
        <p:txBody>
          <a:bodyPr/>
          <a:lstStyle/>
          <a:p>
            <a:fld id="{5BA3E189-2F3A-42E5-B572-3520703B6186}" type="slidenum">
              <a:rPr lang="en-GB" smtClean="0"/>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1883906" y="302400"/>
            <a:ext cx="6690178" cy="900112"/>
          </a:xfrm>
          <a:prstGeom prst="rect">
            <a:avLst/>
          </a:prstGeom>
        </p:spPr>
        <p:txBody>
          <a:bodyPr lIns="0" tIns="0" rIns="0" bIns="0">
            <a:noAutofit/>
          </a:bodyPr>
          <a:lstStyle>
            <a:lvl1pPr>
              <a:lnSpc>
                <a:spcPct val="90000"/>
              </a:lnSpc>
              <a:defRPr sz="5700">
                <a:latin typeface="+mj-lt"/>
              </a:defRPr>
            </a:lvl1pPr>
          </a:lstStyle>
          <a:p>
            <a:pPr lvl="0"/>
            <a:r>
              <a:rPr lang="en-US"/>
              <a:t>Index</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pic>
        <p:nvPicPr>
          <p:cNvPr id="16" name="Picture 12">
            <a:extLst>
              <a:ext uri="{FF2B5EF4-FFF2-40B4-BE49-F238E27FC236}">
                <a16:creationId xmlns:a16="http://schemas.microsoft.com/office/drawing/2014/main" id="{82A3D72E-BA31-DF8C-5156-99478B06F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631231" y="6208276"/>
            <a:ext cx="2510023" cy="485060"/>
          </a:xfrm>
          <a:prstGeom prst="rect">
            <a:avLst/>
          </a:prstGeom>
        </p:spPr>
      </p:pic>
      <p:sp>
        <p:nvSpPr>
          <p:cNvPr id="17" name="Text Placeholder 10">
            <a:extLst>
              <a:ext uri="{FF2B5EF4-FFF2-40B4-BE49-F238E27FC236}">
                <a16:creationId xmlns:a16="http://schemas.microsoft.com/office/drawing/2014/main" id="{F394322B-AE80-7F82-0723-486B51EA39CD}"/>
              </a:ext>
            </a:extLst>
          </p:cNvPr>
          <p:cNvSpPr>
            <a:spLocks noGrp="1"/>
          </p:cNvSpPr>
          <p:nvPr>
            <p:ph type="body" sz="quarter" idx="35" hasCustomPrompt="1"/>
          </p:nvPr>
        </p:nvSpPr>
        <p:spPr>
          <a:xfrm>
            <a:off x="1883907" y="1234590"/>
            <a:ext cx="858838" cy="659765"/>
          </a:xfrm>
          <a:prstGeom prst="rect">
            <a:avLst/>
          </a:prstGeom>
        </p:spPr>
        <p:txBody>
          <a:bodyPr lIns="0" tIns="0" rIns="0" bIns="0" anchor="ctr">
            <a:noAutofit/>
          </a:bodyPr>
          <a:lstStyle>
            <a:lvl1pPr>
              <a:defRPr sz="4300">
                <a:solidFill>
                  <a:srgbClr val="CBE7F5"/>
                </a:solidFill>
                <a:latin typeface="DM Sans Medium" pitchFamily="2" charset="0"/>
              </a:defRPr>
            </a:lvl1pPr>
          </a:lstStyle>
          <a:p>
            <a:pPr lvl="0"/>
            <a:r>
              <a:rPr lang="en-US"/>
              <a:t>01</a:t>
            </a:r>
            <a:endParaRPr lang="en-GB"/>
          </a:p>
        </p:txBody>
      </p:sp>
      <p:sp>
        <p:nvSpPr>
          <p:cNvPr id="20" name="Text Placeholder 10">
            <a:extLst>
              <a:ext uri="{FF2B5EF4-FFF2-40B4-BE49-F238E27FC236}">
                <a16:creationId xmlns:a16="http://schemas.microsoft.com/office/drawing/2014/main" id="{31FA48AA-F3E8-A523-6647-37C979785730}"/>
              </a:ext>
            </a:extLst>
          </p:cNvPr>
          <p:cNvSpPr>
            <a:spLocks noGrp="1"/>
          </p:cNvSpPr>
          <p:nvPr>
            <p:ph type="body" sz="quarter" idx="36" hasCustomPrompt="1"/>
          </p:nvPr>
        </p:nvSpPr>
        <p:spPr>
          <a:xfrm>
            <a:off x="1883907" y="1869061"/>
            <a:ext cx="858838" cy="658800"/>
          </a:xfrm>
          <a:prstGeom prst="rect">
            <a:avLst/>
          </a:prstGeom>
        </p:spPr>
        <p:txBody>
          <a:bodyPr lIns="0" tIns="0" rIns="0" bIns="0" anchor="ctr">
            <a:noAutofit/>
          </a:bodyPr>
          <a:lstStyle>
            <a:lvl1pPr>
              <a:defRPr sz="4300">
                <a:solidFill>
                  <a:srgbClr val="89C7E8"/>
                </a:solidFill>
                <a:latin typeface="DM Sans Medium" pitchFamily="2" charset="0"/>
              </a:defRPr>
            </a:lvl1pPr>
          </a:lstStyle>
          <a:p>
            <a:pPr lvl="0"/>
            <a:r>
              <a:rPr lang="en-US"/>
              <a:t>02</a:t>
            </a:r>
            <a:endParaRPr lang="en-GB"/>
          </a:p>
        </p:txBody>
      </p:sp>
      <p:sp>
        <p:nvSpPr>
          <p:cNvPr id="21" name="Text Placeholder 10">
            <a:extLst>
              <a:ext uri="{FF2B5EF4-FFF2-40B4-BE49-F238E27FC236}">
                <a16:creationId xmlns:a16="http://schemas.microsoft.com/office/drawing/2014/main" id="{1C0DE237-F9AB-8B3B-CC38-D771F92032FD}"/>
              </a:ext>
            </a:extLst>
          </p:cNvPr>
          <p:cNvSpPr>
            <a:spLocks noGrp="1"/>
          </p:cNvSpPr>
          <p:nvPr>
            <p:ph type="body" sz="quarter" idx="37" hasCustomPrompt="1"/>
          </p:nvPr>
        </p:nvSpPr>
        <p:spPr>
          <a:xfrm>
            <a:off x="1883907" y="2502661"/>
            <a:ext cx="858838" cy="658800"/>
          </a:xfrm>
          <a:prstGeom prst="rect">
            <a:avLst/>
          </a:prstGeom>
        </p:spPr>
        <p:txBody>
          <a:bodyPr lIns="0" tIns="0" rIns="0" bIns="0" anchor="ctr">
            <a:noAutofit/>
          </a:bodyPr>
          <a:lstStyle>
            <a:lvl1pPr>
              <a:defRPr sz="4300">
                <a:solidFill>
                  <a:srgbClr val="3F9AD0"/>
                </a:solidFill>
                <a:latin typeface="DM Sans Medium" pitchFamily="2" charset="0"/>
              </a:defRPr>
            </a:lvl1pPr>
          </a:lstStyle>
          <a:p>
            <a:pPr lvl="0"/>
            <a:r>
              <a:rPr lang="en-US"/>
              <a:t>03</a:t>
            </a:r>
            <a:endParaRPr lang="en-GB"/>
          </a:p>
        </p:txBody>
      </p:sp>
      <p:sp>
        <p:nvSpPr>
          <p:cNvPr id="22" name="Text Placeholder 10">
            <a:extLst>
              <a:ext uri="{FF2B5EF4-FFF2-40B4-BE49-F238E27FC236}">
                <a16:creationId xmlns:a16="http://schemas.microsoft.com/office/drawing/2014/main" id="{018C98F3-DBDC-C81A-CA9D-88F65658613D}"/>
              </a:ext>
            </a:extLst>
          </p:cNvPr>
          <p:cNvSpPr>
            <a:spLocks noGrp="1"/>
          </p:cNvSpPr>
          <p:nvPr>
            <p:ph type="body" sz="quarter" idx="38" hasCustomPrompt="1"/>
          </p:nvPr>
        </p:nvSpPr>
        <p:spPr>
          <a:xfrm>
            <a:off x="2799893" y="1234590"/>
            <a:ext cx="5774190" cy="659765"/>
          </a:xfrm>
          <a:prstGeom prst="rect">
            <a:avLst/>
          </a:prstGeom>
        </p:spPr>
        <p:txBody>
          <a:bodyPr lIns="0" tIns="0" rIns="0" bIns="0" anchor="ctr">
            <a:noAutofit/>
          </a:bodyPr>
          <a:lstStyle>
            <a:lvl1pPr>
              <a:defRPr sz="4300">
                <a:solidFill>
                  <a:srgbClr val="CBE7F5"/>
                </a:solidFill>
                <a:latin typeface="DM Sans Medium" pitchFamily="2" charset="0"/>
              </a:defRPr>
            </a:lvl1pPr>
          </a:lstStyle>
          <a:p>
            <a:pPr lvl="0"/>
            <a:r>
              <a:rPr lang="en-US"/>
              <a:t>Chapter title</a:t>
            </a:r>
            <a:endParaRPr lang="en-GB"/>
          </a:p>
        </p:txBody>
      </p:sp>
      <p:sp>
        <p:nvSpPr>
          <p:cNvPr id="24" name="Text Placeholder 10">
            <a:extLst>
              <a:ext uri="{FF2B5EF4-FFF2-40B4-BE49-F238E27FC236}">
                <a16:creationId xmlns:a16="http://schemas.microsoft.com/office/drawing/2014/main" id="{CFB8E180-F25A-D33A-F9F9-7E8A25F2BDDE}"/>
              </a:ext>
            </a:extLst>
          </p:cNvPr>
          <p:cNvSpPr>
            <a:spLocks noGrp="1"/>
          </p:cNvSpPr>
          <p:nvPr>
            <p:ph type="body" sz="quarter" idx="39" hasCustomPrompt="1"/>
          </p:nvPr>
        </p:nvSpPr>
        <p:spPr>
          <a:xfrm>
            <a:off x="2799892" y="1868161"/>
            <a:ext cx="5774190" cy="659765"/>
          </a:xfrm>
          <a:prstGeom prst="rect">
            <a:avLst/>
          </a:prstGeom>
        </p:spPr>
        <p:txBody>
          <a:bodyPr lIns="0" tIns="0" rIns="0" bIns="0" anchor="ctr">
            <a:noAutofit/>
          </a:bodyPr>
          <a:lstStyle>
            <a:lvl1pPr>
              <a:defRPr sz="4300">
                <a:solidFill>
                  <a:srgbClr val="89C7E8"/>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156DBA0C-4743-3CD8-DC7D-DF8CAFBD16DF}"/>
              </a:ext>
            </a:extLst>
          </p:cNvPr>
          <p:cNvSpPr>
            <a:spLocks noGrp="1"/>
          </p:cNvSpPr>
          <p:nvPr>
            <p:ph type="body" sz="quarter" idx="40" hasCustomPrompt="1"/>
          </p:nvPr>
        </p:nvSpPr>
        <p:spPr>
          <a:xfrm>
            <a:off x="2799891" y="2501733"/>
            <a:ext cx="5774190" cy="658492"/>
          </a:xfrm>
          <a:prstGeom prst="rect">
            <a:avLst/>
          </a:prstGeom>
        </p:spPr>
        <p:txBody>
          <a:bodyPr lIns="0" tIns="0" rIns="0" bIns="0" anchor="ctr">
            <a:noAutofit/>
          </a:bodyPr>
          <a:lstStyle>
            <a:lvl1pPr>
              <a:defRPr sz="4300">
                <a:solidFill>
                  <a:srgbClr val="3F9AD0"/>
                </a:solidFill>
                <a:latin typeface="DM Sans Medium" pitchFamily="2" charset="0"/>
              </a:defRPr>
            </a:lvl1pPr>
          </a:lstStyle>
          <a:p>
            <a:pPr lvl="0"/>
            <a:r>
              <a:rPr lang="en-US"/>
              <a:t>Chapter title</a:t>
            </a:r>
            <a:endParaRPr lang="en-GB"/>
          </a:p>
        </p:txBody>
      </p:sp>
      <p:sp>
        <p:nvSpPr>
          <p:cNvPr id="26" name="Text Placeholder 10">
            <a:extLst>
              <a:ext uri="{FF2B5EF4-FFF2-40B4-BE49-F238E27FC236}">
                <a16:creationId xmlns:a16="http://schemas.microsoft.com/office/drawing/2014/main" id="{B06EEF03-572C-881C-998B-C25FC92F05BD}"/>
              </a:ext>
            </a:extLst>
          </p:cNvPr>
          <p:cNvSpPr>
            <a:spLocks noGrp="1"/>
          </p:cNvSpPr>
          <p:nvPr>
            <p:ph type="body" sz="quarter" idx="41" hasCustomPrompt="1"/>
          </p:nvPr>
        </p:nvSpPr>
        <p:spPr>
          <a:xfrm>
            <a:off x="1883906" y="3137620"/>
            <a:ext cx="858837" cy="658800"/>
          </a:xfrm>
          <a:prstGeom prst="rect">
            <a:avLst/>
          </a:prstGeom>
        </p:spPr>
        <p:txBody>
          <a:bodyPr lIns="0" tIns="0" rIns="0" bIns="0" anchor="ctr">
            <a:noAutofit/>
          </a:bodyPr>
          <a:lstStyle>
            <a:lvl1pPr>
              <a:defRPr sz="4300">
                <a:solidFill>
                  <a:srgbClr val="296D98"/>
                </a:solidFill>
                <a:latin typeface="DM Sans Medium" pitchFamily="2" charset="0"/>
              </a:defRPr>
            </a:lvl1pPr>
          </a:lstStyle>
          <a:p>
            <a:pPr lvl="0"/>
            <a:r>
              <a:rPr lang="en-US"/>
              <a:t>04</a:t>
            </a:r>
            <a:endParaRPr lang="en-GB"/>
          </a:p>
        </p:txBody>
      </p:sp>
      <p:sp>
        <p:nvSpPr>
          <p:cNvPr id="31" name="Text Placeholder 10">
            <a:extLst>
              <a:ext uri="{FF2B5EF4-FFF2-40B4-BE49-F238E27FC236}">
                <a16:creationId xmlns:a16="http://schemas.microsoft.com/office/drawing/2014/main" id="{3CBB301A-5F89-59AA-F285-3BE3FBB9AB01}"/>
              </a:ext>
            </a:extLst>
          </p:cNvPr>
          <p:cNvSpPr>
            <a:spLocks noGrp="1"/>
          </p:cNvSpPr>
          <p:nvPr>
            <p:ph type="body" sz="quarter" idx="42" hasCustomPrompt="1"/>
          </p:nvPr>
        </p:nvSpPr>
        <p:spPr>
          <a:xfrm>
            <a:off x="2799890" y="3136692"/>
            <a:ext cx="5774190" cy="658492"/>
          </a:xfrm>
          <a:prstGeom prst="rect">
            <a:avLst/>
          </a:prstGeom>
        </p:spPr>
        <p:txBody>
          <a:bodyPr lIns="0" tIns="0" rIns="0" bIns="0" anchor="ctr">
            <a:noAutofit/>
          </a:bodyPr>
          <a:lstStyle>
            <a:lvl1pPr>
              <a:defRPr sz="4300">
                <a:solidFill>
                  <a:srgbClr val="296D98"/>
                </a:solidFill>
                <a:latin typeface="DM Sans Medium" pitchFamily="2" charset="0"/>
              </a:defRPr>
            </a:lvl1pPr>
          </a:lstStyle>
          <a:p>
            <a:pPr lvl="0"/>
            <a:r>
              <a:rPr lang="en-US"/>
              <a:t>Chapter title</a:t>
            </a:r>
            <a:endParaRPr lang="en-GB"/>
          </a:p>
        </p:txBody>
      </p:sp>
      <p:sp>
        <p:nvSpPr>
          <p:cNvPr id="32" name="Text Placeholder 10">
            <a:extLst>
              <a:ext uri="{FF2B5EF4-FFF2-40B4-BE49-F238E27FC236}">
                <a16:creationId xmlns:a16="http://schemas.microsoft.com/office/drawing/2014/main" id="{522A3387-64D7-2A4E-EB25-0DD90EF0CAF5}"/>
              </a:ext>
            </a:extLst>
          </p:cNvPr>
          <p:cNvSpPr>
            <a:spLocks noGrp="1"/>
          </p:cNvSpPr>
          <p:nvPr>
            <p:ph type="body" sz="quarter" idx="43" hasCustomPrompt="1"/>
          </p:nvPr>
        </p:nvSpPr>
        <p:spPr>
          <a:xfrm>
            <a:off x="1883906" y="3769861"/>
            <a:ext cx="858837" cy="658800"/>
          </a:xfrm>
          <a:prstGeom prst="rect">
            <a:avLst/>
          </a:prstGeom>
        </p:spPr>
        <p:txBody>
          <a:bodyPr lIns="0" tIns="0" rIns="0" bIns="0" anchor="ctr">
            <a:noAutofit/>
          </a:bodyPr>
          <a:lstStyle>
            <a:lvl1pPr>
              <a:defRPr sz="4300">
                <a:solidFill>
                  <a:srgbClr val="053957"/>
                </a:solidFill>
                <a:latin typeface="DM Sans Medium" pitchFamily="2" charset="0"/>
              </a:defRPr>
            </a:lvl1pPr>
          </a:lstStyle>
          <a:p>
            <a:pPr lvl="0"/>
            <a:r>
              <a:rPr lang="en-US"/>
              <a:t>05</a:t>
            </a:r>
            <a:endParaRPr lang="en-GB"/>
          </a:p>
        </p:txBody>
      </p:sp>
      <p:sp>
        <p:nvSpPr>
          <p:cNvPr id="33" name="Text Placeholder 10">
            <a:extLst>
              <a:ext uri="{FF2B5EF4-FFF2-40B4-BE49-F238E27FC236}">
                <a16:creationId xmlns:a16="http://schemas.microsoft.com/office/drawing/2014/main" id="{D731AB70-7752-F308-1CC2-7E3BB0AF291F}"/>
              </a:ext>
            </a:extLst>
          </p:cNvPr>
          <p:cNvSpPr>
            <a:spLocks noGrp="1"/>
          </p:cNvSpPr>
          <p:nvPr>
            <p:ph type="body" sz="quarter" idx="44" hasCustomPrompt="1"/>
          </p:nvPr>
        </p:nvSpPr>
        <p:spPr>
          <a:xfrm>
            <a:off x="2799890" y="3769861"/>
            <a:ext cx="5774190" cy="658492"/>
          </a:xfrm>
          <a:prstGeom prst="rect">
            <a:avLst/>
          </a:prstGeom>
        </p:spPr>
        <p:txBody>
          <a:bodyPr lIns="0" tIns="0" rIns="0" bIns="0" anchor="ctr">
            <a:noAutofit/>
          </a:bodyPr>
          <a:lstStyle>
            <a:lvl1pPr>
              <a:defRPr sz="4300">
                <a:solidFill>
                  <a:srgbClr val="053957"/>
                </a:solidFill>
                <a:latin typeface="DM Sans Medium" pitchFamily="2" charset="0"/>
              </a:defRPr>
            </a:lvl1pPr>
          </a:lstStyle>
          <a:p>
            <a:pPr lvl="0"/>
            <a:r>
              <a:rPr lang="en-US"/>
              <a:t>Chapter title</a:t>
            </a:r>
            <a:endParaRPr lang="en-GB"/>
          </a:p>
        </p:txBody>
      </p:sp>
      <p:sp>
        <p:nvSpPr>
          <p:cNvPr id="34" name="Text Placeholder 10">
            <a:extLst>
              <a:ext uri="{FF2B5EF4-FFF2-40B4-BE49-F238E27FC236}">
                <a16:creationId xmlns:a16="http://schemas.microsoft.com/office/drawing/2014/main" id="{134AB4D5-176E-F70E-EEE5-7DFB80F93B75}"/>
              </a:ext>
            </a:extLst>
          </p:cNvPr>
          <p:cNvSpPr>
            <a:spLocks noGrp="1"/>
          </p:cNvSpPr>
          <p:nvPr>
            <p:ph type="body" sz="quarter" idx="25" hasCustomPrompt="1"/>
          </p:nvPr>
        </p:nvSpPr>
        <p:spPr>
          <a:xfrm>
            <a:off x="1883906" y="4403182"/>
            <a:ext cx="858837" cy="658800"/>
          </a:xfrm>
          <a:prstGeom prst="rect">
            <a:avLst/>
          </a:prstGeom>
        </p:spPr>
        <p:txBody>
          <a:bodyPr lIns="0" tIns="0" rIns="0" bIns="0" anchor="ctr">
            <a:noAutofit/>
          </a:bodyPr>
          <a:lstStyle>
            <a:lvl1pPr>
              <a:defRPr sz="4300">
                <a:solidFill>
                  <a:srgbClr val="C6E3F4"/>
                </a:solidFill>
                <a:latin typeface="DM Sans Medium" pitchFamily="2" charset="0"/>
              </a:defRPr>
            </a:lvl1pPr>
          </a:lstStyle>
          <a:p>
            <a:pPr lvl="0"/>
            <a:r>
              <a:rPr lang="en-US"/>
              <a:t>06</a:t>
            </a:r>
            <a:endParaRPr lang="en-GB"/>
          </a:p>
        </p:txBody>
      </p:sp>
      <p:sp>
        <p:nvSpPr>
          <p:cNvPr id="35" name="Text Placeholder 10">
            <a:extLst>
              <a:ext uri="{FF2B5EF4-FFF2-40B4-BE49-F238E27FC236}">
                <a16:creationId xmlns:a16="http://schemas.microsoft.com/office/drawing/2014/main" id="{AE16BF3A-B1B7-2741-EC85-D5D822A2A68D}"/>
              </a:ext>
            </a:extLst>
          </p:cNvPr>
          <p:cNvSpPr>
            <a:spLocks noGrp="1"/>
          </p:cNvSpPr>
          <p:nvPr>
            <p:ph type="body" sz="quarter" idx="26" hasCustomPrompt="1"/>
          </p:nvPr>
        </p:nvSpPr>
        <p:spPr>
          <a:xfrm>
            <a:off x="2799890" y="4402254"/>
            <a:ext cx="5774190" cy="658492"/>
          </a:xfrm>
          <a:prstGeom prst="rect">
            <a:avLst/>
          </a:prstGeom>
        </p:spPr>
        <p:txBody>
          <a:bodyPr lIns="0" tIns="0" rIns="0" bIns="0" anchor="ctr">
            <a:noAutofit/>
          </a:bodyPr>
          <a:lstStyle>
            <a:lvl1pPr>
              <a:defRPr sz="4300">
                <a:solidFill>
                  <a:srgbClr val="C6E3F4"/>
                </a:solidFill>
                <a:latin typeface="DM Sans Medium" pitchFamily="2" charset="0"/>
              </a:defRPr>
            </a:lvl1pPr>
          </a:lstStyle>
          <a:p>
            <a:pPr lvl="0"/>
            <a:r>
              <a:rPr lang="en-US"/>
              <a:t>Chapter title</a:t>
            </a:r>
            <a:endParaRPr lang="en-GB"/>
          </a:p>
        </p:txBody>
      </p:sp>
      <p:sp>
        <p:nvSpPr>
          <p:cNvPr id="36" name="Text Placeholder 10">
            <a:extLst>
              <a:ext uri="{FF2B5EF4-FFF2-40B4-BE49-F238E27FC236}">
                <a16:creationId xmlns:a16="http://schemas.microsoft.com/office/drawing/2014/main" id="{6A781F38-5CBB-7398-4FDF-4FD93AB6CE27}"/>
              </a:ext>
            </a:extLst>
          </p:cNvPr>
          <p:cNvSpPr>
            <a:spLocks noGrp="1"/>
          </p:cNvSpPr>
          <p:nvPr>
            <p:ph type="body" sz="quarter" idx="45" hasCustomPrompt="1"/>
          </p:nvPr>
        </p:nvSpPr>
        <p:spPr>
          <a:xfrm>
            <a:off x="1883906" y="5037061"/>
            <a:ext cx="858837" cy="658800"/>
          </a:xfrm>
          <a:prstGeom prst="rect">
            <a:avLst/>
          </a:prstGeom>
        </p:spPr>
        <p:txBody>
          <a:bodyPr lIns="0" tIns="0" rIns="0" bIns="0" anchor="ctr">
            <a:noAutofit/>
          </a:bodyPr>
          <a:lstStyle>
            <a:lvl1pPr>
              <a:defRPr sz="4300">
                <a:solidFill>
                  <a:srgbClr val="89C7E8"/>
                </a:solidFill>
                <a:latin typeface="DM Sans Medium" pitchFamily="2" charset="0"/>
              </a:defRPr>
            </a:lvl1pPr>
          </a:lstStyle>
          <a:p>
            <a:pPr lvl="0"/>
            <a:r>
              <a:rPr lang="en-US"/>
              <a:t>07</a:t>
            </a:r>
            <a:endParaRPr lang="en-GB"/>
          </a:p>
        </p:txBody>
      </p:sp>
      <p:sp>
        <p:nvSpPr>
          <p:cNvPr id="37" name="Text Placeholder 10">
            <a:extLst>
              <a:ext uri="{FF2B5EF4-FFF2-40B4-BE49-F238E27FC236}">
                <a16:creationId xmlns:a16="http://schemas.microsoft.com/office/drawing/2014/main" id="{DA4F957C-7214-C7C2-F8D0-4A1C82BDC2D2}"/>
              </a:ext>
            </a:extLst>
          </p:cNvPr>
          <p:cNvSpPr>
            <a:spLocks noGrp="1"/>
          </p:cNvSpPr>
          <p:nvPr>
            <p:ph type="body" sz="quarter" idx="28" hasCustomPrompt="1"/>
          </p:nvPr>
        </p:nvSpPr>
        <p:spPr>
          <a:xfrm>
            <a:off x="2799890" y="5037061"/>
            <a:ext cx="5774190" cy="658492"/>
          </a:xfrm>
          <a:prstGeom prst="rect">
            <a:avLst/>
          </a:prstGeom>
        </p:spPr>
        <p:txBody>
          <a:bodyPr lIns="0" tIns="0" rIns="0" bIns="0" anchor="ctr">
            <a:noAutofit/>
          </a:bodyPr>
          <a:lstStyle>
            <a:lvl1pPr>
              <a:defRPr sz="4300">
                <a:solidFill>
                  <a:srgbClr val="89C7E8"/>
                </a:solidFill>
                <a:latin typeface="DM Sans Medium" pitchFamily="2" charset="0"/>
              </a:defRPr>
            </a:lvl1pPr>
          </a:lstStyle>
          <a:p>
            <a:pPr lvl="0"/>
            <a:r>
              <a:rPr lang="en-US"/>
              <a:t>Chapter title</a:t>
            </a:r>
            <a:endParaRPr lang="en-GB"/>
          </a:p>
        </p:txBody>
      </p:sp>
      <p:sp>
        <p:nvSpPr>
          <p:cNvPr id="38" name="TextBox 37">
            <a:extLst>
              <a:ext uri="{FF2B5EF4-FFF2-40B4-BE49-F238E27FC236}">
                <a16:creationId xmlns:a16="http://schemas.microsoft.com/office/drawing/2014/main" id="{1C07768F-E135-DE46-31B7-6757006622F7}"/>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tx1"/>
                </a:solidFill>
              </a:rPr>
              <a:t>Naturals</a:t>
            </a:r>
            <a:r>
              <a:rPr lang="en-US" sz="950" spc="-20">
                <a:solidFill>
                  <a:schemeClr val="tx1"/>
                </a:solidFill>
              </a:rPr>
              <a:t> | </a:t>
            </a:r>
            <a:r>
              <a:rPr lang="en-US" sz="950" spc="10">
                <a:solidFill>
                  <a:schemeClr val="tx1"/>
                </a:solidFill>
              </a:rPr>
              <a:t>The science of nature</a:t>
            </a:r>
          </a:p>
        </p:txBody>
      </p:sp>
    </p:spTree>
    <p:extLst>
      <p:ext uri="{BB962C8B-B14F-4D97-AF65-F5344CB8AC3E}">
        <p14:creationId xmlns:p14="http://schemas.microsoft.com/office/powerpoint/2010/main" val="3864423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5903847"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89C7E8"/>
              </a:buClr>
              <a:defRPr sz="2000"/>
            </a:lvl2pPr>
            <a:lvl3pPr>
              <a:spcAft>
                <a:spcPts val="1000"/>
              </a:spcAft>
              <a:buClr>
                <a:srgbClr val="F78B18"/>
              </a:buClr>
              <a:defRPr sz="2000"/>
            </a:lvl3pPr>
            <a:lvl4pPr>
              <a:spcAft>
                <a:spcPts val="1000"/>
              </a:spcAft>
              <a:buClr>
                <a:srgbClr val="F78B18"/>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1"/>
            <a:r>
              <a:rPr lang="en-US"/>
              <a:t>Bullet point</a:t>
            </a:r>
          </a:p>
          <a:p>
            <a:pPr lvl="1"/>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C7E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307297"/>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349792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3F9AD0"/>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3F9A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3F9AD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3F9AD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6832224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180817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7_Title Slide (White Logo)">
    <p:bg>
      <p:bgPr>
        <a:solidFill>
          <a:srgbClr val="48A2CF"/>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133B4165-EE5B-6FB6-59F7-42BD23F2F623}"/>
              </a:ext>
            </a:extLst>
          </p:cNvPr>
          <p:cNvSpPr>
            <a:spLocks noGrp="1"/>
          </p:cNvSpPr>
          <p:nvPr>
            <p:ph type="pic" sz="quarter" idx="25" hasCustomPrompt="1"/>
          </p:nvPr>
        </p:nvSpPr>
        <p:spPr>
          <a:xfrm>
            <a:off x="6172200" y="0"/>
            <a:ext cx="6019800" cy="6858000"/>
          </a:xfrm>
          <a:prstGeom prst="rect">
            <a:avLst/>
          </a:prstGeom>
        </p:spPr>
        <p:txBody>
          <a:bodyPr/>
          <a:lstStyle>
            <a:lvl1pPr algn="ctr">
              <a:defRPr b="1">
                <a:solidFill>
                  <a:srgbClr val="FFFFFF"/>
                </a:solidFill>
              </a:defRPr>
            </a:lvl1pPr>
          </a:lstStyle>
          <a:p>
            <a:br>
              <a:rPr lang="en-US"/>
            </a:br>
            <a:br>
              <a:rPr lang="en-US"/>
            </a:br>
            <a:br>
              <a:rPr lang="en-US"/>
            </a:br>
            <a:br>
              <a:rPr lang="en-US"/>
            </a:br>
            <a:br>
              <a:rPr lang="en-US"/>
            </a:br>
            <a:br>
              <a:rPr lang="en-US"/>
            </a:br>
            <a:br>
              <a:rPr lang="en-US"/>
            </a:br>
            <a:r>
              <a:rPr lang="en-US"/>
              <a:t>TALENT HERE</a:t>
            </a:r>
          </a:p>
        </p:txBody>
      </p:sp>
      <p:sp>
        <p:nvSpPr>
          <p:cNvPr id="8" name="Title 1">
            <a:extLst>
              <a:ext uri="{FF2B5EF4-FFF2-40B4-BE49-F238E27FC236}">
                <a16:creationId xmlns:a16="http://schemas.microsoft.com/office/drawing/2014/main" id="{AB6880B7-A51F-E27F-2AB8-3F7EF1457BC1}"/>
              </a:ext>
            </a:extLst>
          </p:cNvPr>
          <p:cNvSpPr>
            <a:spLocks noGrp="1"/>
          </p:cNvSpPr>
          <p:nvPr>
            <p:ph type="title" hasCustomPrompt="1"/>
          </p:nvPr>
        </p:nvSpPr>
        <p:spPr>
          <a:xfrm>
            <a:off x="302400" y="391300"/>
            <a:ext cx="11376077" cy="900111"/>
          </a:xfrm>
          <a:prstGeom prst="rect">
            <a:avLst/>
          </a:prstGeom>
        </p:spPr>
        <p:txBody>
          <a:bodyPr anchor="t">
            <a:noAutofit/>
          </a:bodyPr>
          <a:lstStyle>
            <a:lvl1pPr>
              <a:defRPr sz="8000" b="0">
                <a:solidFill>
                  <a:schemeClr val="bg1"/>
                </a:solidFill>
              </a:defRPr>
            </a:lvl1pPr>
          </a:lstStyle>
          <a:p>
            <a:r>
              <a:rPr lang="en-US"/>
              <a:t>INGREDIENT</a:t>
            </a:r>
            <a:endParaRPr lang="en-GB"/>
          </a:p>
        </p:txBody>
      </p:sp>
      <p:sp>
        <p:nvSpPr>
          <p:cNvPr id="11" name="Picture Placeholder 13">
            <a:extLst>
              <a:ext uri="{FF2B5EF4-FFF2-40B4-BE49-F238E27FC236}">
                <a16:creationId xmlns:a16="http://schemas.microsoft.com/office/drawing/2014/main" id="{89F8DA99-0917-AC11-A390-3036D7ADFF4B}"/>
              </a:ext>
            </a:extLst>
          </p:cNvPr>
          <p:cNvSpPr>
            <a:spLocks noGrp="1"/>
          </p:cNvSpPr>
          <p:nvPr>
            <p:ph type="pic" sz="quarter" idx="26" hasCustomPrompt="1"/>
          </p:nvPr>
        </p:nvSpPr>
        <p:spPr>
          <a:xfrm>
            <a:off x="0" y="2438400"/>
            <a:ext cx="2498725" cy="3340608"/>
          </a:xfrm>
          <a:prstGeom prst="rect">
            <a:avLst/>
          </a:prstGeom>
        </p:spPr>
        <p:txBody>
          <a:bodyPr anchor="ctr"/>
          <a:lstStyle>
            <a:lvl1pPr algn="ctr">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Ingredient/science here</a:t>
            </a:r>
          </a:p>
          <a:p>
            <a:endParaRPr lang="en-US"/>
          </a:p>
        </p:txBody>
      </p:sp>
      <p:sp>
        <p:nvSpPr>
          <p:cNvPr id="12" name="Picture Placeholder 13">
            <a:extLst>
              <a:ext uri="{FF2B5EF4-FFF2-40B4-BE49-F238E27FC236}">
                <a16:creationId xmlns:a16="http://schemas.microsoft.com/office/drawing/2014/main" id="{8D110186-24A7-A3E3-2E19-DBBAD51873A8}"/>
              </a:ext>
            </a:extLst>
          </p:cNvPr>
          <p:cNvSpPr>
            <a:spLocks noGrp="1"/>
          </p:cNvSpPr>
          <p:nvPr>
            <p:ph type="pic" sz="quarter" idx="27" hasCustomPrompt="1"/>
          </p:nvPr>
        </p:nvSpPr>
        <p:spPr>
          <a:xfrm>
            <a:off x="2517013" y="1391241"/>
            <a:ext cx="2498725" cy="3340607"/>
          </a:xfrm>
          <a:prstGeom prst="rect">
            <a:avLst/>
          </a:prstGeom>
        </p:spPr>
        <p:txBody>
          <a:bodyPr anchor="ctr"/>
          <a:lstStyle>
            <a:lvl1pPr algn="l">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Ingredient/science here</a:t>
            </a:r>
          </a:p>
          <a:p>
            <a:endParaRPr lang="en-US"/>
          </a:p>
        </p:txBody>
      </p:sp>
      <p:sp>
        <p:nvSpPr>
          <p:cNvPr id="15" name="Text Placeholder 37">
            <a:extLst>
              <a:ext uri="{FF2B5EF4-FFF2-40B4-BE49-F238E27FC236}">
                <a16:creationId xmlns:a16="http://schemas.microsoft.com/office/drawing/2014/main" id="{CD398FD4-ABF7-65C1-7917-62D7418F655A}"/>
              </a:ext>
            </a:extLst>
          </p:cNvPr>
          <p:cNvSpPr>
            <a:spLocks noGrp="1"/>
          </p:cNvSpPr>
          <p:nvPr>
            <p:ph type="body" sz="quarter" idx="29" hasCustomPrompt="1"/>
          </p:nvPr>
        </p:nvSpPr>
        <p:spPr>
          <a:xfrm>
            <a:off x="4746568" y="1357309"/>
            <a:ext cx="3013090" cy="900113"/>
          </a:xfrm>
          <a:prstGeom prst="rect">
            <a:avLst/>
          </a:prstGeom>
        </p:spPr>
        <p:txBody>
          <a:bodyPr/>
          <a:lstStyle>
            <a:lvl1pPr>
              <a:defRPr sz="8000">
                <a:solidFill>
                  <a:schemeClr val="bg1"/>
                </a:solidFill>
              </a:defRPr>
            </a:lvl1pPr>
            <a:lvl2pPr>
              <a:defRPr sz="8000"/>
            </a:lvl2pPr>
            <a:lvl3pPr>
              <a:defRPr sz="8000"/>
            </a:lvl3pPr>
            <a:lvl4pPr>
              <a:defRPr sz="8000"/>
            </a:lvl4pPr>
            <a:lvl5pPr>
              <a:defRPr sz="8000"/>
            </a:lvl5pPr>
          </a:lstStyle>
          <a:p>
            <a:pPr lvl="0"/>
            <a:r>
              <a:rPr lang="en-US"/>
              <a:t>NAME</a:t>
            </a:r>
          </a:p>
        </p:txBody>
      </p:sp>
      <p:pic>
        <p:nvPicPr>
          <p:cNvPr id="4" name="Picture 3">
            <a:extLst>
              <a:ext uri="{FF2B5EF4-FFF2-40B4-BE49-F238E27FC236}">
                <a16:creationId xmlns:a16="http://schemas.microsoft.com/office/drawing/2014/main" id="{96E28528-499E-BE72-577E-738D9BE2CEF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02398" y="6440359"/>
            <a:ext cx="1720670" cy="137330"/>
          </a:xfrm>
          <a:prstGeom prst="rect">
            <a:avLst/>
          </a:prstGeom>
        </p:spPr>
      </p:pic>
      <p:sp>
        <p:nvSpPr>
          <p:cNvPr id="16" name="Text Placeholder 40">
            <a:extLst>
              <a:ext uri="{FF2B5EF4-FFF2-40B4-BE49-F238E27FC236}">
                <a16:creationId xmlns:a16="http://schemas.microsoft.com/office/drawing/2014/main" id="{C0F956D7-BD5F-E724-38C7-9055BB0BA373}"/>
              </a:ext>
            </a:extLst>
          </p:cNvPr>
          <p:cNvSpPr>
            <a:spLocks noGrp="1"/>
          </p:cNvSpPr>
          <p:nvPr>
            <p:ph type="body" sz="quarter" idx="30" hasCustomPrompt="1"/>
          </p:nvPr>
        </p:nvSpPr>
        <p:spPr>
          <a:xfrm>
            <a:off x="328514" y="1724025"/>
            <a:ext cx="3055938" cy="533400"/>
          </a:xfrm>
          <a:prstGeom prst="rect">
            <a:avLst/>
          </a:prstGeom>
        </p:spPr>
        <p:txBody>
          <a:bodyPr/>
          <a:lstStyle>
            <a:lvl1pPr>
              <a:defRPr sz="2000" i="1">
                <a:solidFill>
                  <a:schemeClr val="bg1"/>
                </a:solidFill>
                <a:latin typeface="Lora Italic" pitchFamily="2" charset="77"/>
              </a:defRPr>
            </a:lvl1pPr>
            <a:lvl2pPr>
              <a:defRPr sz="2000"/>
            </a:lvl2pPr>
            <a:lvl3pPr>
              <a:defRPr sz="2000"/>
            </a:lvl3pPr>
            <a:lvl4pPr>
              <a:defRPr sz="2000"/>
            </a:lvl4pPr>
            <a:lvl5pPr>
              <a:defRPr sz="2000"/>
            </a:lvl5pPr>
          </a:lstStyle>
          <a:p>
            <a:pPr lvl="0"/>
            <a:r>
              <a:rPr lang="en-US"/>
              <a:t>Ingredient</a:t>
            </a:r>
            <a:br>
              <a:rPr lang="en-US"/>
            </a:br>
            <a:r>
              <a:rPr lang="en-US"/>
              <a:t>headline here</a:t>
            </a:r>
          </a:p>
        </p:txBody>
      </p:sp>
    </p:spTree>
    <p:extLst>
      <p:ext uri="{BB962C8B-B14F-4D97-AF65-F5344CB8AC3E}">
        <p14:creationId xmlns:p14="http://schemas.microsoft.com/office/powerpoint/2010/main" val="3843562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605691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3_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89C7E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307297"/>
                </a:solidFill>
              </a:defRPr>
            </a:lvl1pPr>
          </a:lstStyle>
          <a:p>
            <a:r>
              <a:rPr lang="en-US"/>
              <a:t>Slide title</a:t>
            </a:r>
            <a:endParaRPr lang="en-GB"/>
          </a:p>
        </p:txBody>
      </p:sp>
      <p:sp>
        <p:nvSpPr>
          <p:cNvPr id="2" name="TextBox 1">
            <a:extLst>
              <a:ext uri="{FF2B5EF4-FFF2-40B4-BE49-F238E27FC236}">
                <a16:creationId xmlns:a16="http://schemas.microsoft.com/office/drawing/2014/main" id="{DA233C7B-75DB-1BFE-F726-5DAEB409F57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B3978F"/>
                </a:solidFill>
              </a:rPr>
              <a:t> | </a:t>
            </a:r>
            <a:r>
              <a:rPr lang="en-US" sz="950" spc="10"/>
              <a:t>The science of nature</a:t>
            </a:r>
          </a:p>
        </p:txBody>
      </p:sp>
    </p:spTree>
    <p:extLst>
      <p:ext uri="{BB962C8B-B14F-4D97-AF65-F5344CB8AC3E}">
        <p14:creationId xmlns:p14="http://schemas.microsoft.com/office/powerpoint/2010/main" val="3014391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5903847"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89C7E8"/>
              </a:buClr>
              <a:defRPr sz="2000"/>
            </a:lvl2pPr>
            <a:lvl3pPr>
              <a:spcAft>
                <a:spcPts val="1000"/>
              </a:spcAft>
              <a:buClr>
                <a:srgbClr val="F78B18"/>
              </a:buClr>
              <a:defRPr sz="2000"/>
            </a:lvl3pPr>
            <a:lvl4pPr>
              <a:spcAft>
                <a:spcPts val="1000"/>
              </a:spcAft>
              <a:buClr>
                <a:srgbClr val="F78B18"/>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1"/>
            <a:r>
              <a:rPr lang="en-US"/>
              <a:t>Bullet point</a:t>
            </a:r>
          </a:p>
          <a:p>
            <a:pPr lvl="1"/>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C7E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307297"/>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947362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7" Type="http://schemas.openxmlformats.org/officeDocument/2006/relationships/image" Target="../media/image11.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13.emf"/><Relationship Id="rId5" Type="http://schemas.openxmlformats.org/officeDocument/2006/relationships/oleObject" Target="../embeddings/oleObject1.bin"/><Relationship Id="rId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16">
            <a:extLst>
              <a:ext uri="{96DAC541-7B7A-43D3-8B79-37D633B846F1}">
                <asvg:svgBlip xmlns:asvg="http://schemas.microsoft.com/office/drawing/2016/SVG/main" r:embed="rId17"/>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B3978F"/>
                </a:solidFill>
              </a:rPr>
              <a:t> | </a:t>
            </a:r>
            <a:r>
              <a:rPr lang="en-US" sz="950" spc="10"/>
              <a:t>The science of nature</a:t>
            </a:r>
          </a:p>
        </p:txBody>
      </p:sp>
    </p:spTree>
    <p:extLst>
      <p:ext uri="{BB962C8B-B14F-4D97-AF65-F5344CB8AC3E}">
        <p14:creationId xmlns:p14="http://schemas.microsoft.com/office/powerpoint/2010/main" val="1710478272"/>
      </p:ext>
    </p:extLst>
  </p:cSld>
  <p:clrMap bg1="lt1" tx1="dk1" bg2="lt2" tx2="dk2" accent1="accent1" accent2="accent2" accent3="accent3" accent4="accent4" accent5="accent5" accent6="accent6" hlink="hlink" folHlink="folHlink"/>
  <p:sldLayoutIdLst>
    <p:sldLayoutId id="2147483661" r:id="rId1"/>
    <p:sldLayoutId id="2147483686" r:id="rId2"/>
    <p:sldLayoutId id="2147483706" r:id="rId3"/>
    <p:sldLayoutId id="2147483710" r:id="rId4"/>
    <p:sldLayoutId id="2147483691" r:id="rId5"/>
    <p:sldLayoutId id="2147483692" r:id="rId6"/>
    <p:sldLayoutId id="2147483694" r:id="rId7"/>
    <p:sldLayoutId id="2147483713" r:id="rId8"/>
    <p:sldLayoutId id="2147483715" r:id="rId9"/>
    <p:sldLayoutId id="2147483718" r:id="rId10"/>
    <p:sldLayoutId id="2147483721" r:id="rId11"/>
    <p:sldLayoutId id="2147483701" r:id="rId12"/>
    <p:sldLayoutId id="2147483737" r:id="rId13"/>
    <p:sldLayoutId id="2147483739" r:id="rId14"/>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5AB4CF8-E204-44F1-8FC6-9604A88AC8E2}"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951451791"/>
      </p:ext>
    </p:extLst>
  </p:cSld>
  <p:clrMap bg1="lt1" tx1="dk1" bg2="lt2" tx2="dk2" accent1="accent1" accent2="accent2" accent3="accent3" accent4="accent4" accent5="accent5" accent6="accent6" hlink="hlink" folHlink="folHlink"/>
  <p:sldLayoutIdLst>
    <p:sldLayoutId id="2147483765" r:id="rId1"/>
  </p:sldLayoutIdLst>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87AFC41-3FAF-5DE1-55C2-5FEB0191624F}"/>
              </a:ext>
            </a:extLst>
          </p:cNvPr>
          <p:cNvGraphicFramePr>
            <a:graphicFrameLocks noChangeAspect="1"/>
          </p:cNvGraphicFramePr>
          <p:nvPr userDrawn="1">
            <p:custDataLst>
              <p:tags r:id="rId4"/>
            </p:custDataLst>
            <p:extLst>
              <p:ext uri="{D42A27DB-BD31-4B8C-83A1-F6EECF244321}">
                <p14:modId xmlns:p14="http://schemas.microsoft.com/office/powerpoint/2010/main" val="1914330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8" imgH="278" progId="TCLayout.ActiveDocument.1">
                  <p:embed/>
                </p:oleObj>
              </mc:Choice>
              <mc:Fallback>
                <p:oleObj name="think-cell Slide" r:id="rId5" imgW="278" imgH="278" progId="TCLayout.ActiveDocument.1">
                  <p:embed/>
                  <p:pic>
                    <p:nvPicPr>
                      <p:cNvPr id="5" name="think-cell data - do not delete" hidden="1">
                        <a:extLst>
                          <a:ext uri="{FF2B5EF4-FFF2-40B4-BE49-F238E27FC236}">
                            <a16:creationId xmlns:a16="http://schemas.microsoft.com/office/drawing/2014/main" id="{B87AFC41-3FAF-5DE1-55C2-5FEB0191624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7" name="TextBox 6">
            <a:extLst>
              <a:ext uri="{FF2B5EF4-FFF2-40B4-BE49-F238E27FC236}">
                <a16:creationId xmlns:a16="http://schemas.microsoft.com/office/drawing/2014/main" id="{5AA08F1E-1230-5F99-BFF0-AC55E5AA2491}"/>
              </a:ext>
            </a:extLst>
          </p:cNvPr>
          <p:cNvSpPr txBox="1"/>
          <p:nvPr>
            <p:extLst>
              <p:ext uri="{1162E1C5-73C7-4A58-AE30-91384D911F3F}">
                <p184:classification xmlns:p184="http://schemas.microsoft.com/office/powerpoint/2018/4/main" val="hdr"/>
              </p:ext>
            </p:extLst>
          </p:nvPr>
        </p:nvSpPr>
        <p:spPr>
          <a:xfrm>
            <a:off x="11393488" y="317500"/>
            <a:ext cx="515937" cy="182880"/>
          </a:xfrm>
          <a:prstGeom prst="rect">
            <a:avLst/>
          </a:prstGeom>
        </p:spPr>
        <p:txBody>
          <a:bodyPr horzOverflow="overflow" lIns="0" tIns="0" rIns="0" bIns="0">
            <a:spAutoFit/>
          </a:bodyPr>
          <a:lstStyle/>
          <a:p>
            <a:pPr algn="l"/>
            <a:r>
              <a:rPr lang="en-US" sz="1200">
                <a:solidFill>
                  <a:srgbClr val="800080"/>
                </a:solidFill>
                <a:latin typeface="Calibri" panose="020F0502020204030204" pitchFamily="34" charset="0"/>
                <a:ea typeface="Calibri" panose="020F0502020204030204" pitchFamily="34" charset="0"/>
                <a:cs typeface="Calibri" panose="020F0502020204030204" pitchFamily="34" charset="0"/>
              </a:rPr>
              <a:t>internal</a:t>
            </a:r>
          </a:p>
        </p:txBody>
      </p:sp>
    </p:spTree>
    <p:extLst>
      <p:ext uri="{BB962C8B-B14F-4D97-AF65-F5344CB8AC3E}">
        <p14:creationId xmlns:p14="http://schemas.microsoft.com/office/powerpoint/2010/main" val="1915919223"/>
      </p:ext>
    </p:extLst>
  </p:cSld>
  <p:clrMap bg1="lt1" tx1="dk1" bg2="lt2" tx2="dk2" accent1="accent1" accent2="accent2" accent3="accent3" accent4="accent4" accent5="accent5" accent6="accent6" hlink="hlink" folHlink="folHlink"/>
  <p:sldLayoutIdLst>
    <p:sldLayoutId id="2147483858" r:id="rId1"/>
    <p:sldLayoutId id="2147483864" r:id="rId2"/>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 Target="slide3.xml"/><Relationship Id="rId7"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0.xml"/><Relationship Id="rId6" Type="http://schemas.openxmlformats.org/officeDocument/2006/relationships/slide" Target="slide45.xml"/><Relationship Id="rId11" Type="http://schemas.openxmlformats.org/officeDocument/2006/relationships/slide" Target="slide23.xml"/><Relationship Id="rId5" Type="http://schemas.openxmlformats.org/officeDocument/2006/relationships/slide" Target="slide39.xml"/><Relationship Id="rId10" Type="http://schemas.openxmlformats.org/officeDocument/2006/relationships/slide" Target="slide16.xml"/><Relationship Id="rId4" Type="http://schemas.openxmlformats.org/officeDocument/2006/relationships/slide" Target="slide28.xml"/><Relationship Id="rId9" Type="http://schemas.openxmlformats.org/officeDocument/2006/relationships/slide" Target="slide10.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7.jpeg"/><Relationship Id="rId5" Type="http://schemas.openxmlformats.org/officeDocument/2006/relationships/image" Target="file:///E:\data\data\Rivers\1.bmp" TargetMode="External"/><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s>
</file>

<file path=ppt/slides/_rels/slide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 Id="rId5" Type="http://schemas.openxmlformats.org/officeDocument/2006/relationships/image" Target="../media/image32.jpe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slideLayout" Target="../slideLayouts/slideLayout3.xml"/><Relationship Id="rId1" Type="http://schemas.openxmlformats.org/officeDocument/2006/relationships/tags" Target="../tags/tag2.xml"/><Relationship Id="rId6" Type="http://schemas.openxmlformats.org/officeDocument/2006/relationships/image" Target="../media/image35.png"/><Relationship Id="rId5" Type="http://schemas.openxmlformats.org/officeDocument/2006/relationships/image" Target="../media/image34.png"/><Relationship Id="rId4" Type="http://schemas.microsoft.com/office/2007/relationships/hdphoto" Target="../media/hdphoto1.wdp"/><Relationship Id="rId9"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4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3.jpeg"/><Relationship Id="rId5" Type="http://schemas.openxmlformats.org/officeDocument/2006/relationships/image" Target="../media/image42.png"/><Relationship Id="rId10" Type="http://schemas.openxmlformats.org/officeDocument/2006/relationships/image" Target="../media/image46.jpeg"/><Relationship Id="rId4" Type="http://schemas.openxmlformats.org/officeDocument/2006/relationships/image" Target="../media/image41.png"/><Relationship Id="rId9" Type="http://schemas.openxmlformats.org/officeDocument/2006/relationships/image" Target="../media/image45.png"/></Relationships>
</file>

<file path=ppt/slides/_rels/slide1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svg"/><Relationship Id="rId4" Type="http://schemas.openxmlformats.org/officeDocument/2006/relationships/image" Target="../media/image49.png"/><Relationship Id="rId9" Type="http://schemas.openxmlformats.org/officeDocument/2006/relationships/image" Target="../media/image54.png"/></Relationships>
</file>

<file path=ppt/slides/_rels/slide1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jpeg"/><Relationship Id="rId7" Type="http://schemas.openxmlformats.org/officeDocument/2006/relationships/image" Target="../media/image61.png"/><Relationship Id="rId12" Type="http://schemas.openxmlformats.org/officeDocument/2006/relationships/image" Target="../media/image66.sv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svg"/><Relationship Id="rId10" Type="http://schemas.openxmlformats.org/officeDocument/2006/relationships/image" Target="../media/image64.svg"/><Relationship Id="rId4" Type="http://schemas.openxmlformats.org/officeDocument/2006/relationships/image" Target="../media/image58.png"/><Relationship Id="rId9" Type="http://schemas.openxmlformats.org/officeDocument/2006/relationships/image" Target="../media/image63.png"/></Relationships>
</file>

<file path=ppt/slides/_rels/slide15.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slideLayout" Target="../slideLayouts/slideLayout11.xml"/><Relationship Id="rId7" Type="http://schemas.openxmlformats.org/officeDocument/2006/relationships/image" Target="../media/image2.svg"/><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1.png"/><Relationship Id="rId5" Type="http://schemas.openxmlformats.org/officeDocument/2006/relationships/image" Target="../media/image67.png"/><Relationship Id="rId10" Type="http://schemas.openxmlformats.org/officeDocument/2006/relationships/chart" Target="../charts/chart2.xml"/><Relationship Id="rId4" Type="http://schemas.openxmlformats.org/officeDocument/2006/relationships/notesSlide" Target="../notesSlides/notesSlide5.xml"/><Relationship Id="rId9"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4.xml"/><Relationship Id="rId5" Type="http://schemas.openxmlformats.org/officeDocument/2006/relationships/image" Target="../media/image72.png"/><Relationship Id="rId4" Type="http://schemas.openxmlformats.org/officeDocument/2006/relationships/image" Target="../media/image71.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2.sv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7.png"/><Relationship Id="rId1" Type="http://schemas.openxmlformats.org/officeDocument/2006/relationships/slideLayout" Target="../slideLayouts/slideLayout11.xml"/><Relationship Id="rId6" Type="http://schemas.openxmlformats.org/officeDocument/2006/relationships/image" Target="../media/image73.png"/><Relationship Id="rId5" Type="http://schemas.openxmlformats.org/officeDocument/2006/relationships/image" Target="../media/image75.png"/><Relationship Id="rId4" Type="http://schemas.openxmlformats.org/officeDocument/2006/relationships/image" Target="../media/image2.svg"/></Relationships>
</file>

<file path=ppt/slides/_rels/slide1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2.svg"/><Relationship Id="rId7" Type="http://schemas.openxmlformats.org/officeDocument/2006/relationships/image" Target="../media/image79.tiff"/><Relationship Id="rId2" Type="http://schemas.openxmlformats.org/officeDocument/2006/relationships/image" Target="../media/image1.png"/><Relationship Id="rId1" Type="http://schemas.openxmlformats.org/officeDocument/2006/relationships/slideLayout" Target="../slideLayouts/slideLayout11.xml"/><Relationship Id="rId6" Type="http://schemas.openxmlformats.org/officeDocument/2006/relationships/image" Target="../media/image78.tiff"/><Relationship Id="rId5" Type="http://schemas.openxmlformats.org/officeDocument/2006/relationships/image" Target="../media/image77.tiff"/><Relationship Id="rId4" Type="http://schemas.openxmlformats.org/officeDocument/2006/relationships/image" Target="../media/image76.tiff"/><Relationship Id="rId9" Type="http://schemas.openxmlformats.org/officeDocument/2006/relationships/image" Target="../media/image73.png"/></Relationships>
</file>

<file path=ppt/slides/_rels/slide20.xml.rels><?xml version="1.0" encoding="UTF-8" standalone="yes"?>
<Relationships xmlns="http://schemas.openxmlformats.org/package/2006/relationships"><Relationship Id="rId8" Type="http://schemas.openxmlformats.org/officeDocument/2006/relationships/image" Target="../media/image85.tiff"/><Relationship Id="rId3" Type="http://schemas.openxmlformats.org/officeDocument/2006/relationships/image" Target="../media/image1.png"/><Relationship Id="rId7" Type="http://schemas.openxmlformats.org/officeDocument/2006/relationships/image" Target="../media/image84.tiff"/><Relationship Id="rId2" Type="http://schemas.openxmlformats.org/officeDocument/2006/relationships/image" Target="../media/image81.png"/><Relationship Id="rId1" Type="http://schemas.openxmlformats.org/officeDocument/2006/relationships/slideLayout" Target="../slideLayouts/slideLayout11.xml"/><Relationship Id="rId6" Type="http://schemas.openxmlformats.org/officeDocument/2006/relationships/image" Target="../media/image83.tiff"/><Relationship Id="rId5" Type="http://schemas.openxmlformats.org/officeDocument/2006/relationships/image" Target="../media/image82.tiff"/><Relationship Id="rId4" Type="http://schemas.openxmlformats.org/officeDocument/2006/relationships/image" Target="../media/image2.svg"/><Relationship Id="rId9" Type="http://schemas.openxmlformats.org/officeDocument/2006/relationships/image" Target="../media/image73.png"/></Relationships>
</file>

<file path=ppt/slides/_rels/slide21.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2.svg"/><Relationship Id="rId3" Type="http://schemas.openxmlformats.org/officeDocument/2006/relationships/image" Target="../media/image86.png"/><Relationship Id="rId7" Type="http://schemas.openxmlformats.org/officeDocument/2006/relationships/image" Target="../media/image90.png"/><Relationship Id="rId12"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89.png"/><Relationship Id="rId11" Type="http://schemas.openxmlformats.org/officeDocument/2006/relationships/image" Target="../media/image94.png"/><Relationship Id="rId5" Type="http://schemas.openxmlformats.org/officeDocument/2006/relationships/image" Target="../media/image88.png"/><Relationship Id="rId10" Type="http://schemas.openxmlformats.org/officeDocument/2006/relationships/image" Target="../media/image93.png"/><Relationship Id="rId4" Type="http://schemas.openxmlformats.org/officeDocument/2006/relationships/image" Target="../media/image87.jpeg"/><Relationship Id="rId9" Type="http://schemas.openxmlformats.org/officeDocument/2006/relationships/image" Target="../media/image92.png"/><Relationship Id="rId14" Type="http://schemas.openxmlformats.org/officeDocument/2006/relationships/image" Target="../media/image73.png"/></Relationships>
</file>

<file path=ppt/slides/_rels/slide2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96.png"/></Relationships>
</file>

<file path=ppt/slides/_rels/slide2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4.xml"/><Relationship Id="rId5" Type="http://schemas.openxmlformats.org/officeDocument/2006/relationships/image" Target="../media/image72.png"/><Relationship Id="rId4" Type="http://schemas.openxmlformats.org/officeDocument/2006/relationships/image" Target="../media/image71.jpeg"/></Relationships>
</file>

<file path=ppt/slides/_rels/slide24.xml.rels><?xml version="1.0" encoding="UTF-8" standalone="yes"?>
<Relationships xmlns="http://schemas.openxmlformats.org/package/2006/relationships"><Relationship Id="rId8" Type="http://schemas.openxmlformats.org/officeDocument/2006/relationships/image" Target="../media/image101.svg"/><Relationship Id="rId3" Type="http://schemas.openxmlformats.org/officeDocument/2006/relationships/image" Target="../media/image97.jpeg"/><Relationship Id="rId7" Type="http://schemas.openxmlformats.org/officeDocument/2006/relationships/image" Target="../media/image10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99.svg"/><Relationship Id="rId11" Type="http://schemas.openxmlformats.org/officeDocument/2006/relationships/image" Target="../media/image104.svg"/><Relationship Id="rId5" Type="http://schemas.openxmlformats.org/officeDocument/2006/relationships/image" Target="../media/image98.png"/><Relationship Id="rId10" Type="http://schemas.openxmlformats.org/officeDocument/2006/relationships/image" Target="../media/image103.png"/><Relationship Id="rId4" Type="http://schemas.openxmlformats.org/officeDocument/2006/relationships/image" Target="../media/image73.png"/><Relationship Id="rId9" Type="http://schemas.openxmlformats.org/officeDocument/2006/relationships/image" Target="../media/image102.png"/></Relationships>
</file>

<file path=ppt/slides/_rels/slide25.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5.png"/><Relationship Id="rId7" Type="http://schemas.microsoft.com/office/2007/relationships/hdphoto" Target="../media/hdphoto2.wdp"/><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07.png"/><Relationship Id="rId5" Type="http://schemas.openxmlformats.org/officeDocument/2006/relationships/image" Target="../media/image106.jpeg"/><Relationship Id="rId10" Type="http://schemas.openxmlformats.org/officeDocument/2006/relationships/image" Target="../media/image73.png"/><Relationship Id="rId4" Type="http://schemas.openxmlformats.org/officeDocument/2006/relationships/image" Target="../media/image11.png"/><Relationship Id="rId9" Type="http://schemas.openxmlformats.org/officeDocument/2006/relationships/image" Target="../media/image109.png"/></Relationships>
</file>

<file path=ppt/slides/_rels/slide2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chart" Target="../charts/chart7.xml"/><Relationship Id="rId5" Type="http://schemas.openxmlformats.org/officeDocument/2006/relationships/image" Target="../media/image67.png"/><Relationship Id="rId4" Type="http://schemas.openxmlformats.org/officeDocument/2006/relationships/chart" Target="../charts/chart6.xml"/></Relationships>
</file>

<file path=ppt/slides/_rels/slide2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4.xml"/><Relationship Id="rId5" Type="http://schemas.openxmlformats.org/officeDocument/2006/relationships/image" Target="../media/image72.png"/><Relationship Id="rId4" Type="http://schemas.openxmlformats.org/officeDocument/2006/relationships/image" Target="../media/image71.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7.png"/><Relationship Id="rId1" Type="http://schemas.openxmlformats.org/officeDocument/2006/relationships/slideLayout" Target="../slideLayouts/slideLayout11.xml"/><Relationship Id="rId5" Type="http://schemas.openxmlformats.org/officeDocument/2006/relationships/chart" Target="../charts/chart8.xml"/><Relationship Id="rId4" Type="http://schemas.openxmlformats.org/officeDocument/2006/relationships/image" Target="../media/image2.sv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7.png"/><Relationship Id="rId1" Type="http://schemas.openxmlformats.org/officeDocument/2006/relationships/slideLayout" Target="../slideLayouts/slideLayout11.xml"/><Relationship Id="rId5" Type="http://schemas.openxmlformats.org/officeDocument/2006/relationships/chart" Target="../charts/chart9.xml"/><Relationship Id="rId4" Type="http://schemas.openxmlformats.org/officeDocument/2006/relationships/image" Target="../media/image2.svg"/></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110.png"/><Relationship Id="rId5" Type="http://schemas.openxmlformats.org/officeDocument/2006/relationships/image" Target="../media/image2.sv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112.png"/></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114.pn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113.png"/><Relationship Id="rId5" Type="http://schemas.openxmlformats.org/officeDocument/2006/relationships/image" Target="../media/image2.sv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7.png"/><Relationship Id="rId2" Type="http://schemas.openxmlformats.org/officeDocument/2006/relationships/image" Target="../media/image67.png"/><Relationship Id="rId1" Type="http://schemas.openxmlformats.org/officeDocument/2006/relationships/slideLayout" Target="../slideLayouts/slideLayout17.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2.sv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0.png"/><Relationship Id="rId2" Type="http://schemas.openxmlformats.org/officeDocument/2006/relationships/image" Target="../media/image67.png"/><Relationship Id="rId1" Type="http://schemas.openxmlformats.org/officeDocument/2006/relationships/slideLayout" Target="../slideLayouts/slideLayout11.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2.sv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7.png"/><Relationship Id="rId1" Type="http://schemas.openxmlformats.org/officeDocument/2006/relationships/slideLayout" Target="../slideLayouts/slideLayout11.xml"/><Relationship Id="rId5" Type="http://schemas.openxmlformats.org/officeDocument/2006/relationships/chart" Target="../charts/chart10.xml"/><Relationship Id="rId4" Type="http://schemas.openxmlformats.org/officeDocument/2006/relationships/image" Target="../media/image2.sv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1.png"/><Relationship Id="rId1" Type="http://schemas.openxmlformats.org/officeDocument/2006/relationships/slideLayout" Target="../slideLayouts/slideLayout11.xml"/><Relationship Id="rId5" Type="http://schemas.openxmlformats.org/officeDocument/2006/relationships/image" Target="../media/image67.png"/><Relationship Id="rId4" Type="http://schemas.openxmlformats.org/officeDocument/2006/relationships/image" Target="../media/image2.sv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7.png"/><Relationship Id="rId1" Type="http://schemas.openxmlformats.org/officeDocument/2006/relationships/slideLayout" Target="../slideLayouts/slideLayout11.xml"/><Relationship Id="rId5" Type="http://schemas.openxmlformats.org/officeDocument/2006/relationships/image" Target="../media/image122.png"/><Relationship Id="rId4" Type="http://schemas.openxmlformats.org/officeDocument/2006/relationships/image" Target="../media/image2.svg"/></Relationships>
</file>

<file path=ppt/slides/_rels/slide3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4.xml"/><Relationship Id="rId5" Type="http://schemas.openxmlformats.org/officeDocument/2006/relationships/image" Target="../media/image72.png"/><Relationship Id="rId4" Type="http://schemas.openxmlformats.org/officeDocument/2006/relationships/image" Target="../media/image71.jpe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123.png"/><Relationship Id="rId5" Type="http://schemas.openxmlformats.org/officeDocument/2006/relationships/image" Target="../media/image67.png"/><Relationship Id="rId4" Type="http://schemas.openxmlformats.org/officeDocument/2006/relationships/image" Target="../media/image2.svg"/></Relationships>
</file>

<file path=ppt/slides/_rels/slide4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1.xml"/><Relationship Id="rId5" Type="http://schemas.openxmlformats.org/officeDocument/2006/relationships/image" Target="../media/image124.png"/><Relationship Id="rId4" Type="http://schemas.openxmlformats.org/officeDocument/2006/relationships/image" Target="../media/image67.png"/></Relationships>
</file>

<file path=ppt/slides/_rels/slide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1.xml"/><Relationship Id="rId5" Type="http://schemas.openxmlformats.org/officeDocument/2006/relationships/image" Target="../media/image125.png"/><Relationship Id="rId4" Type="http://schemas.openxmlformats.org/officeDocument/2006/relationships/image" Target="../media/image67.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6.png"/><Relationship Id="rId1" Type="http://schemas.openxmlformats.org/officeDocument/2006/relationships/slideLayout" Target="../slideLayouts/slideLayout11.xml"/><Relationship Id="rId5" Type="http://schemas.openxmlformats.org/officeDocument/2006/relationships/image" Target="../media/image67.png"/><Relationship Id="rId4" Type="http://schemas.openxmlformats.org/officeDocument/2006/relationships/image" Target="../media/image2.svg"/></Relationships>
</file>

<file path=ppt/slides/_rels/slide44.xml.rels><?xml version="1.0" encoding="UTF-8" standalone="yes"?>
<Relationships xmlns="http://schemas.openxmlformats.org/package/2006/relationships"><Relationship Id="rId8" Type="http://schemas.openxmlformats.org/officeDocument/2006/relationships/image" Target="../media/image128.png"/><Relationship Id="rId3" Type="http://schemas.microsoft.com/office/2007/relationships/media" Target="../media/media4.mp4"/><Relationship Id="rId7" Type="http://schemas.openxmlformats.org/officeDocument/2006/relationships/image" Target="../media/image127.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notesSlide" Target="../notesSlides/notesSlide16.xml"/><Relationship Id="rId5" Type="http://schemas.openxmlformats.org/officeDocument/2006/relationships/slideLayout" Target="../slideLayouts/slideLayout3.xml"/><Relationship Id="rId10" Type="http://schemas.openxmlformats.org/officeDocument/2006/relationships/image" Target="../media/image67.png"/><Relationship Id="rId4" Type="http://schemas.openxmlformats.org/officeDocument/2006/relationships/video" Target="../media/media4.mp4"/><Relationship Id="rId9" Type="http://schemas.openxmlformats.org/officeDocument/2006/relationships/image" Target="../media/image129.png"/></Relationships>
</file>

<file path=ppt/slides/_rels/slide4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4.xml"/><Relationship Id="rId5" Type="http://schemas.openxmlformats.org/officeDocument/2006/relationships/image" Target="../media/image72.png"/><Relationship Id="rId4" Type="http://schemas.openxmlformats.org/officeDocument/2006/relationships/image" Target="../media/image71.jpeg"/></Relationships>
</file>

<file path=ppt/slides/_rels/slide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1.xml"/><Relationship Id="rId5" Type="http://schemas.openxmlformats.org/officeDocument/2006/relationships/image" Target="../media/image130.png"/><Relationship Id="rId4" Type="http://schemas.openxmlformats.org/officeDocument/2006/relationships/image" Target="../media/image67.png"/></Relationships>
</file>

<file path=ppt/slides/_rels/slide4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1.xml"/><Relationship Id="rId5" Type="http://schemas.openxmlformats.org/officeDocument/2006/relationships/image" Target="../media/image131.png"/><Relationship Id="rId4" Type="http://schemas.openxmlformats.org/officeDocument/2006/relationships/image" Target="../media/image67.png"/></Relationships>
</file>

<file path=ppt/slides/_rels/slide4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1.xml"/><Relationship Id="rId5" Type="http://schemas.openxmlformats.org/officeDocument/2006/relationships/image" Target="../media/image132.png"/><Relationship Id="rId4" Type="http://schemas.openxmlformats.org/officeDocument/2006/relationships/image" Target="../media/image67.png"/></Relationships>
</file>

<file path=ppt/slides/_rels/slide49.xml.rels><?xml version="1.0" encoding="UTF-8" standalone="yes"?>
<Relationships xmlns="http://schemas.openxmlformats.org/package/2006/relationships"><Relationship Id="rId8" Type="http://schemas.openxmlformats.org/officeDocument/2006/relationships/image" Target="../media/image136.png"/><Relationship Id="rId13" Type="http://schemas.microsoft.com/office/2007/relationships/hdphoto" Target="../media/hdphoto8.wdp"/><Relationship Id="rId3" Type="http://schemas.microsoft.com/office/2007/relationships/hdphoto" Target="../media/hdphoto3.wdp"/><Relationship Id="rId7" Type="http://schemas.microsoft.com/office/2007/relationships/hdphoto" Target="../media/hdphoto5.wdp"/><Relationship Id="rId12" Type="http://schemas.openxmlformats.org/officeDocument/2006/relationships/image" Target="../media/image138.png"/><Relationship Id="rId2" Type="http://schemas.openxmlformats.org/officeDocument/2006/relationships/image" Target="../media/image133.png"/><Relationship Id="rId1" Type="http://schemas.openxmlformats.org/officeDocument/2006/relationships/slideLayout" Target="../slideLayouts/slideLayout9.xml"/><Relationship Id="rId6" Type="http://schemas.openxmlformats.org/officeDocument/2006/relationships/image" Target="../media/image135.png"/><Relationship Id="rId11" Type="http://schemas.microsoft.com/office/2007/relationships/hdphoto" Target="../media/hdphoto7.wdp"/><Relationship Id="rId5" Type="http://schemas.microsoft.com/office/2007/relationships/hdphoto" Target="../media/hdphoto4.wdp"/><Relationship Id="rId10" Type="http://schemas.openxmlformats.org/officeDocument/2006/relationships/image" Target="../media/image137.png"/><Relationship Id="rId4" Type="http://schemas.openxmlformats.org/officeDocument/2006/relationships/image" Target="../media/image134.png"/><Relationship Id="rId9" Type="http://schemas.microsoft.com/office/2007/relationships/hdphoto" Target="../media/hdphoto6.wdp"/><Relationship Id="rId14" Type="http://schemas.openxmlformats.org/officeDocument/2006/relationships/image" Target="../media/image67.png"/></Relationships>
</file>

<file path=ppt/slides/_rels/slide50.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2.xml"/><Relationship Id="rId5" Type="http://schemas.openxmlformats.org/officeDocument/2006/relationships/image" Target="../media/image141.png"/><Relationship Id="rId4" Type="http://schemas.openxmlformats.org/officeDocument/2006/relationships/image" Target="../media/image67.png"/></Relationships>
</file>

<file path=ppt/slides/_rels/slide51.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142.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5.xml"/><Relationship Id="rId1" Type="http://schemas.openxmlformats.org/officeDocument/2006/relationships/themeOverride" Target="../theme/themeOverride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7352B-0383-83C3-20C6-626456CD217A}"/>
            </a:ext>
          </a:extLst>
        </p:cNvPr>
        <p:cNvGrpSpPr/>
        <p:nvPr/>
      </p:nvGrpSpPr>
      <p:grpSpPr>
        <a:xfrm>
          <a:off x="0" y="0"/>
          <a:ext cx="0" cy="0"/>
          <a:chOff x="0" y="0"/>
          <a:chExt cx="0" cy="0"/>
        </a:xfrm>
      </p:grpSpPr>
      <p:pic>
        <p:nvPicPr>
          <p:cNvPr id="3" name="Picture 2" descr="A person with her eyes closed and her hands on her face&#10;&#10;Description automatically generated">
            <a:extLst>
              <a:ext uri="{FF2B5EF4-FFF2-40B4-BE49-F238E27FC236}">
                <a16:creationId xmlns:a16="http://schemas.microsoft.com/office/drawing/2014/main" id="{A0A48EDE-2DB1-C3B0-DA41-6F856F8DADE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DEB29DB5-1A46-D2E6-D4E8-9A7FE70CEBE0}"/>
              </a:ext>
            </a:extLst>
          </p:cNvPr>
          <p:cNvSpPr txBox="1"/>
          <p:nvPr/>
        </p:nvSpPr>
        <p:spPr>
          <a:xfrm>
            <a:off x="206454" y="6019624"/>
            <a:ext cx="1132862"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2026</a:t>
            </a:r>
            <a:endParaRPr lang="en-CH" sz="1100" dirty="0">
              <a:solidFill>
                <a:schemeClr val="bg1"/>
              </a:solidFill>
            </a:endParaRPr>
          </a:p>
        </p:txBody>
      </p:sp>
    </p:spTree>
    <p:extLst>
      <p:ext uri="{BB962C8B-B14F-4D97-AF65-F5344CB8AC3E}">
        <p14:creationId xmlns:p14="http://schemas.microsoft.com/office/powerpoint/2010/main" val="911877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5B490-F229-9279-1409-F75459F15A3D}"/>
            </a:ext>
          </a:extLst>
        </p:cNvPr>
        <p:cNvGrpSpPr/>
        <p:nvPr/>
      </p:nvGrpSpPr>
      <p:grpSpPr>
        <a:xfrm>
          <a:off x="0" y="0"/>
          <a:ext cx="0" cy="0"/>
          <a:chOff x="0" y="0"/>
          <a:chExt cx="0" cy="0"/>
        </a:xfrm>
      </p:grpSpPr>
      <p:pic>
        <p:nvPicPr>
          <p:cNvPr id="41" name="Picture Placeholder 40">
            <a:extLst>
              <a:ext uri="{FF2B5EF4-FFF2-40B4-BE49-F238E27FC236}">
                <a16:creationId xmlns:a16="http://schemas.microsoft.com/office/drawing/2014/main" id="{EFA71893-C714-42AB-70A7-89134E2A1230}"/>
              </a:ext>
            </a:extLst>
          </p:cNvPr>
          <p:cNvPicPr>
            <a:picLocks noGrp="1" noChangeAspect="1"/>
          </p:cNvPicPr>
          <p:nvPr>
            <p:ph type="pic" sz="quarter" idx="34"/>
          </p:nvPr>
        </p:nvPicPr>
        <p:blipFill>
          <a:blip r:embed="rId2"/>
          <a:srcRect l="52201" r="12753"/>
          <a:stretch/>
        </p:blipFill>
        <p:spPr>
          <a:xfrm>
            <a:off x="8574084" y="0"/>
            <a:ext cx="3617913" cy="6858000"/>
          </a:xfrm>
        </p:spPr>
      </p:pic>
      <p:sp>
        <p:nvSpPr>
          <p:cNvPr id="2" name="Slide Number Placeholder 1">
            <a:extLst>
              <a:ext uri="{FF2B5EF4-FFF2-40B4-BE49-F238E27FC236}">
                <a16:creationId xmlns:a16="http://schemas.microsoft.com/office/drawing/2014/main" id="{E424A8B2-2493-1F25-A26C-E1C494D0718A}"/>
              </a:ext>
            </a:extLst>
          </p:cNvPr>
          <p:cNvSpPr>
            <a:spLocks noGrp="1"/>
          </p:cNvSpPr>
          <p:nvPr>
            <p:ph type="sldNum" sz="quarter" idx="12"/>
          </p:nvPr>
        </p:nvSpPr>
        <p:spPr/>
        <p:txBody>
          <a:bodyPr/>
          <a:lstStyle/>
          <a:p>
            <a:fld id="{5BA3E189-2F3A-42E5-B572-3520703B6186}" type="slidenum">
              <a:rPr lang="en-GB" smtClean="0"/>
              <a:t>2</a:t>
            </a:fld>
            <a:endParaRPr lang="en-GB"/>
          </a:p>
        </p:txBody>
      </p:sp>
      <p:sp>
        <p:nvSpPr>
          <p:cNvPr id="4" name="Text Placeholder 3">
            <a:extLst>
              <a:ext uri="{FF2B5EF4-FFF2-40B4-BE49-F238E27FC236}">
                <a16:creationId xmlns:a16="http://schemas.microsoft.com/office/drawing/2014/main" id="{DB28B332-9DD9-AD40-E0CC-A95A1A7AF89D}"/>
              </a:ext>
            </a:extLst>
          </p:cNvPr>
          <p:cNvSpPr>
            <a:spLocks noGrp="1"/>
          </p:cNvSpPr>
          <p:nvPr>
            <p:ph type="body" sz="quarter" idx="20"/>
          </p:nvPr>
        </p:nvSpPr>
        <p:spPr>
          <a:xfrm>
            <a:off x="302401" y="302400"/>
            <a:ext cx="6690178" cy="900112"/>
          </a:xfrm>
        </p:spPr>
        <p:txBody>
          <a:bodyPr/>
          <a:lstStyle/>
          <a:p>
            <a:r>
              <a:rPr lang="en-US" sz="3600" b="1" kern="1200" dirty="0">
                <a:solidFill>
                  <a:srgbClr val="307297"/>
                </a:solidFill>
                <a:ea typeface="+mj-ea"/>
                <a:cs typeface="+mj-cs"/>
              </a:rPr>
              <a:t>Index</a:t>
            </a:r>
          </a:p>
        </p:txBody>
      </p:sp>
      <p:sp>
        <p:nvSpPr>
          <p:cNvPr id="9" name="Text Placeholder 8">
            <a:extLst>
              <a:ext uri="{FF2B5EF4-FFF2-40B4-BE49-F238E27FC236}">
                <a16:creationId xmlns:a16="http://schemas.microsoft.com/office/drawing/2014/main" id="{A5F0922B-2650-38A5-F744-806EB07DF9C4}"/>
              </a:ext>
            </a:extLst>
          </p:cNvPr>
          <p:cNvSpPr>
            <a:spLocks noGrp="1"/>
          </p:cNvSpPr>
          <p:nvPr>
            <p:ph type="body" sz="quarter" idx="36"/>
          </p:nvPr>
        </p:nvSpPr>
        <p:spPr>
          <a:xfrm>
            <a:off x="302401" y="1730383"/>
            <a:ext cx="858838" cy="658800"/>
          </a:xfrm>
        </p:spPr>
        <p:txBody>
          <a:bodyPr/>
          <a:lstStyle/>
          <a:p>
            <a:r>
              <a:rPr lang="en-US" sz="3200"/>
              <a:t>02</a:t>
            </a:r>
          </a:p>
        </p:txBody>
      </p:sp>
      <p:sp>
        <p:nvSpPr>
          <p:cNvPr id="10" name="Text Placeholder 9">
            <a:extLst>
              <a:ext uri="{FF2B5EF4-FFF2-40B4-BE49-F238E27FC236}">
                <a16:creationId xmlns:a16="http://schemas.microsoft.com/office/drawing/2014/main" id="{338C0A18-BE4D-FF3F-B200-85AF570316CB}"/>
              </a:ext>
            </a:extLst>
          </p:cNvPr>
          <p:cNvSpPr>
            <a:spLocks noGrp="1"/>
          </p:cNvSpPr>
          <p:nvPr>
            <p:ph type="body" sz="quarter" idx="37"/>
          </p:nvPr>
        </p:nvSpPr>
        <p:spPr>
          <a:xfrm>
            <a:off x="302401" y="3965721"/>
            <a:ext cx="858838" cy="658800"/>
          </a:xfrm>
        </p:spPr>
        <p:txBody>
          <a:bodyPr/>
          <a:lstStyle/>
          <a:p>
            <a:r>
              <a:rPr lang="en-US" sz="3200"/>
              <a:t>03</a:t>
            </a:r>
          </a:p>
        </p:txBody>
      </p:sp>
      <p:sp>
        <p:nvSpPr>
          <p:cNvPr id="11" name="Text Placeholder 10">
            <a:extLst>
              <a:ext uri="{FF2B5EF4-FFF2-40B4-BE49-F238E27FC236}">
                <a16:creationId xmlns:a16="http://schemas.microsoft.com/office/drawing/2014/main" id="{93AAE51E-216C-E5AB-DC24-420AD682C37D}"/>
              </a:ext>
            </a:extLst>
          </p:cNvPr>
          <p:cNvSpPr>
            <a:spLocks noGrp="1"/>
          </p:cNvSpPr>
          <p:nvPr>
            <p:ph type="body" sz="quarter" idx="38"/>
          </p:nvPr>
        </p:nvSpPr>
        <p:spPr>
          <a:xfrm>
            <a:off x="1218387" y="1095912"/>
            <a:ext cx="5774190" cy="659765"/>
          </a:xfrm>
        </p:spPr>
        <p:txBody>
          <a:bodyPr/>
          <a:lstStyle/>
          <a:p>
            <a:r>
              <a:rPr lang="en-US" sz="3200" dirty="0">
                <a:solidFill>
                  <a:srgbClr val="296D98"/>
                </a:solidFill>
                <a:hlinkClick r:id="rId3" action="ppaction://hlinksldjump">
                  <a:extLst>
                    <a:ext uri="{A12FA001-AC4F-418D-AE19-62706E023703}">
                      <ahyp:hlinkClr xmlns:ahyp="http://schemas.microsoft.com/office/drawing/2018/hyperlinkcolor" val="tx"/>
                    </a:ext>
                  </a:extLst>
                </a:hlinkClick>
              </a:rPr>
              <a:t>Dry skin &amp; hydration</a:t>
            </a:r>
            <a:endParaRPr lang="en-US" sz="3200" dirty="0">
              <a:solidFill>
                <a:srgbClr val="296D98"/>
              </a:solidFill>
            </a:endParaRPr>
          </a:p>
        </p:txBody>
      </p:sp>
      <p:sp>
        <p:nvSpPr>
          <p:cNvPr id="12" name="Text Placeholder 11">
            <a:extLst>
              <a:ext uri="{FF2B5EF4-FFF2-40B4-BE49-F238E27FC236}">
                <a16:creationId xmlns:a16="http://schemas.microsoft.com/office/drawing/2014/main" id="{494E4A91-9E58-EB51-3AB1-580D380ACF71}"/>
              </a:ext>
            </a:extLst>
          </p:cNvPr>
          <p:cNvSpPr>
            <a:spLocks noGrp="1"/>
          </p:cNvSpPr>
          <p:nvPr>
            <p:ph type="body" sz="quarter" idx="39"/>
          </p:nvPr>
        </p:nvSpPr>
        <p:spPr>
          <a:xfrm>
            <a:off x="1218386" y="1729483"/>
            <a:ext cx="5774190" cy="659765"/>
          </a:xfrm>
        </p:spPr>
        <p:txBody>
          <a:bodyPr/>
          <a:lstStyle/>
          <a:p>
            <a:r>
              <a:rPr lang="en-US" sz="3200"/>
              <a:t>Introducing </a:t>
            </a:r>
            <a:r>
              <a:rPr lang="en-US" sz="3200" err="1"/>
              <a:t>Pentavitin</a:t>
            </a:r>
            <a:endParaRPr lang="en-US" sz="3200"/>
          </a:p>
        </p:txBody>
      </p:sp>
      <p:sp>
        <p:nvSpPr>
          <p:cNvPr id="13" name="Text Placeholder 12">
            <a:extLst>
              <a:ext uri="{FF2B5EF4-FFF2-40B4-BE49-F238E27FC236}">
                <a16:creationId xmlns:a16="http://schemas.microsoft.com/office/drawing/2014/main" id="{6D9703BB-F908-780F-218A-435A48925820}"/>
              </a:ext>
            </a:extLst>
          </p:cNvPr>
          <p:cNvSpPr>
            <a:spLocks noGrp="1"/>
          </p:cNvSpPr>
          <p:nvPr>
            <p:ph type="body" sz="quarter" idx="40"/>
          </p:nvPr>
        </p:nvSpPr>
        <p:spPr>
          <a:xfrm>
            <a:off x="1218385" y="3964793"/>
            <a:ext cx="7508202" cy="983020"/>
          </a:xfrm>
        </p:spPr>
        <p:txBody>
          <a:bodyPr anchor="t"/>
          <a:lstStyle/>
          <a:p>
            <a:r>
              <a:rPr lang="en-US" sz="3200"/>
              <a:t>Benefits cross applications</a:t>
            </a:r>
          </a:p>
          <a:p>
            <a:endParaRPr lang="en-US" sz="3200"/>
          </a:p>
        </p:txBody>
      </p:sp>
      <p:sp>
        <p:nvSpPr>
          <p:cNvPr id="15" name="Text Placeholder 14">
            <a:extLst>
              <a:ext uri="{FF2B5EF4-FFF2-40B4-BE49-F238E27FC236}">
                <a16:creationId xmlns:a16="http://schemas.microsoft.com/office/drawing/2014/main" id="{9A16D487-6BE5-3E4A-DF1B-CDDD56775121}"/>
              </a:ext>
            </a:extLst>
          </p:cNvPr>
          <p:cNvSpPr>
            <a:spLocks noGrp="1"/>
          </p:cNvSpPr>
          <p:nvPr>
            <p:ph type="body" sz="quarter" idx="42"/>
          </p:nvPr>
        </p:nvSpPr>
        <p:spPr>
          <a:xfrm>
            <a:off x="1218384" y="4618567"/>
            <a:ext cx="5774190" cy="658492"/>
          </a:xfrm>
        </p:spPr>
        <p:txBody>
          <a:bodyPr anchor="t"/>
          <a:lstStyle/>
          <a:p>
            <a:r>
              <a:rPr lang="en-US" sz="2400">
                <a:hlinkClick r:id="rId4" action="ppaction://hlinksldjump"/>
              </a:rPr>
              <a:t>a. Facial &amp; Body Care</a:t>
            </a:r>
            <a:endParaRPr lang="en-US" sz="2400"/>
          </a:p>
          <a:p>
            <a:endParaRPr lang="en-US" sz="2400"/>
          </a:p>
        </p:txBody>
      </p:sp>
      <p:sp>
        <p:nvSpPr>
          <p:cNvPr id="35" name="Text Placeholder 34">
            <a:extLst>
              <a:ext uri="{FF2B5EF4-FFF2-40B4-BE49-F238E27FC236}">
                <a16:creationId xmlns:a16="http://schemas.microsoft.com/office/drawing/2014/main" id="{0F09AD7F-09EB-064B-2D34-894E63262ECE}"/>
              </a:ext>
            </a:extLst>
          </p:cNvPr>
          <p:cNvSpPr>
            <a:spLocks noGrp="1"/>
          </p:cNvSpPr>
          <p:nvPr>
            <p:ph type="body" sz="quarter" idx="44"/>
          </p:nvPr>
        </p:nvSpPr>
        <p:spPr>
          <a:xfrm>
            <a:off x="1218384" y="5155486"/>
            <a:ext cx="5774190" cy="658492"/>
          </a:xfrm>
        </p:spPr>
        <p:txBody>
          <a:bodyPr anchor="t"/>
          <a:lstStyle/>
          <a:p>
            <a:r>
              <a:rPr lang="en-US" sz="2400">
                <a:hlinkClick r:id="rId5" action="ppaction://hlinksldjump"/>
              </a:rPr>
              <a:t>b. Rinse-off</a:t>
            </a:r>
            <a:endParaRPr lang="en-US" sz="2400"/>
          </a:p>
          <a:p>
            <a:endParaRPr lang="en-US" sz="2400"/>
          </a:p>
        </p:txBody>
      </p:sp>
      <p:sp>
        <p:nvSpPr>
          <p:cNvPr id="6" name="Text Placeholder 5">
            <a:extLst>
              <a:ext uri="{FF2B5EF4-FFF2-40B4-BE49-F238E27FC236}">
                <a16:creationId xmlns:a16="http://schemas.microsoft.com/office/drawing/2014/main" id="{8DCFFED0-54A6-300F-2D76-DB79BBFAF6F3}"/>
              </a:ext>
            </a:extLst>
          </p:cNvPr>
          <p:cNvSpPr>
            <a:spLocks noGrp="1"/>
          </p:cNvSpPr>
          <p:nvPr>
            <p:ph type="body" sz="quarter" idx="26"/>
          </p:nvPr>
        </p:nvSpPr>
        <p:spPr>
          <a:xfrm>
            <a:off x="1218384" y="5691629"/>
            <a:ext cx="5774190" cy="658492"/>
          </a:xfrm>
        </p:spPr>
        <p:txBody>
          <a:bodyPr anchor="t"/>
          <a:lstStyle/>
          <a:p>
            <a:r>
              <a:rPr lang="en-US" sz="2400">
                <a:solidFill>
                  <a:srgbClr val="89C7E8"/>
                </a:solidFill>
                <a:hlinkClick r:id="rId6" action="ppaction://hlinksldjump"/>
              </a:rPr>
              <a:t>c. Scalp Care</a:t>
            </a:r>
            <a:endParaRPr lang="en-US" sz="2400">
              <a:solidFill>
                <a:srgbClr val="89C7E8"/>
              </a:solidFill>
            </a:endParaRPr>
          </a:p>
        </p:txBody>
      </p:sp>
      <p:sp>
        <p:nvSpPr>
          <p:cNvPr id="8" name="Text Placeholder 7">
            <a:extLst>
              <a:ext uri="{FF2B5EF4-FFF2-40B4-BE49-F238E27FC236}">
                <a16:creationId xmlns:a16="http://schemas.microsoft.com/office/drawing/2014/main" id="{7D0C7825-CE48-999C-8D86-F4333DE6B5F4}"/>
              </a:ext>
            </a:extLst>
          </p:cNvPr>
          <p:cNvSpPr>
            <a:spLocks noGrp="1"/>
          </p:cNvSpPr>
          <p:nvPr>
            <p:ph type="body" sz="quarter" idx="35"/>
          </p:nvPr>
        </p:nvSpPr>
        <p:spPr>
          <a:xfrm>
            <a:off x="302401" y="1095912"/>
            <a:ext cx="858838" cy="659765"/>
          </a:xfrm>
        </p:spPr>
        <p:txBody>
          <a:bodyPr/>
          <a:lstStyle/>
          <a:p>
            <a:r>
              <a:rPr lang="en-US" sz="3200">
                <a:solidFill>
                  <a:srgbClr val="307297"/>
                </a:solidFill>
              </a:rPr>
              <a:t>01</a:t>
            </a:r>
          </a:p>
        </p:txBody>
      </p:sp>
      <p:pic>
        <p:nvPicPr>
          <p:cNvPr id="42" name="Picture 12">
            <a:extLst>
              <a:ext uri="{FF2B5EF4-FFF2-40B4-BE49-F238E27FC236}">
                <a16:creationId xmlns:a16="http://schemas.microsoft.com/office/drawing/2014/main" id="{210B8AF2-3590-FF91-E0B7-D73C8977FF36}"/>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532948" y="6208276"/>
            <a:ext cx="2510023" cy="485060"/>
          </a:xfrm>
          <a:prstGeom prst="rect">
            <a:avLst/>
          </a:prstGeom>
        </p:spPr>
      </p:pic>
      <p:sp>
        <p:nvSpPr>
          <p:cNvPr id="26" name="Text Placeholder 14">
            <a:extLst>
              <a:ext uri="{FF2B5EF4-FFF2-40B4-BE49-F238E27FC236}">
                <a16:creationId xmlns:a16="http://schemas.microsoft.com/office/drawing/2014/main" id="{6B37DC57-E065-0A46-842E-D7BA2960223D}"/>
              </a:ext>
            </a:extLst>
          </p:cNvPr>
          <p:cNvSpPr txBox="1">
            <a:spLocks/>
          </p:cNvSpPr>
          <p:nvPr/>
        </p:nvSpPr>
        <p:spPr>
          <a:xfrm>
            <a:off x="1218387" y="2355938"/>
            <a:ext cx="5774190" cy="658492"/>
          </a:xfrm>
          <a:prstGeom prst="rect">
            <a:avLst/>
          </a:prstGeom>
        </p:spPr>
        <p:txBody>
          <a:bodyPr lIns="0" tIns="0" rIns="0" bIns="0" anchor="t">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rgbClr val="296D98"/>
                </a:solidFill>
                <a:latin typeface="DM Sans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400">
                <a:solidFill>
                  <a:srgbClr val="3F9AD0"/>
                </a:solidFill>
                <a:hlinkClick r:id="rId9" action="ppaction://hlinksldjump">
                  <a:extLst>
                    <a:ext uri="{A12FA001-AC4F-418D-AE19-62706E023703}">
                      <ahyp:hlinkClr xmlns:ahyp="http://schemas.microsoft.com/office/drawing/2018/hyperlinkcolor" val="tx"/>
                    </a:ext>
                  </a:extLst>
                </a:hlinkClick>
              </a:rPr>
              <a:t>a. Product Properties</a:t>
            </a:r>
            <a:endParaRPr lang="en-US" sz="2400">
              <a:solidFill>
                <a:srgbClr val="3F9AD0"/>
              </a:solidFill>
            </a:endParaRPr>
          </a:p>
          <a:p>
            <a:endParaRPr lang="en-US" sz="2400"/>
          </a:p>
        </p:txBody>
      </p:sp>
      <p:sp>
        <p:nvSpPr>
          <p:cNvPr id="27" name="Text Placeholder 34">
            <a:extLst>
              <a:ext uri="{FF2B5EF4-FFF2-40B4-BE49-F238E27FC236}">
                <a16:creationId xmlns:a16="http://schemas.microsoft.com/office/drawing/2014/main" id="{9D53A8A7-F667-07DF-DF38-F6AD2A340463}"/>
              </a:ext>
            </a:extLst>
          </p:cNvPr>
          <p:cNvSpPr txBox="1">
            <a:spLocks/>
          </p:cNvSpPr>
          <p:nvPr/>
        </p:nvSpPr>
        <p:spPr>
          <a:xfrm>
            <a:off x="1218387" y="2892857"/>
            <a:ext cx="5774190" cy="658492"/>
          </a:xfrm>
          <a:prstGeom prst="rect">
            <a:avLst/>
          </a:prstGeom>
        </p:spPr>
        <p:txBody>
          <a:bodyPr lIns="0" tIns="0" rIns="0" bIns="0" anchor="t">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rgbClr val="053957"/>
                </a:solidFill>
                <a:latin typeface="DM Sans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400">
                <a:solidFill>
                  <a:srgbClr val="307297"/>
                </a:solidFill>
                <a:hlinkClick r:id="rId10" action="ppaction://hlinksldjump">
                  <a:extLst>
                    <a:ext uri="{A12FA001-AC4F-418D-AE19-62706E023703}">
                      <ahyp:hlinkClr xmlns:ahyp="http://schemas.microsoft.com/office/drawing/2018/hyperlinkcolor" val="tx"/>
                    </a:ext>
                  </a:extLst>
                </a:hlinkClick>
              </a:rPr>
              <a:t>b. Mode of Action</a:t>
            </a:r>
            <a:endParaRPr lang="en-US" sz="2400">
              <a:solidFill>
                <a:srgbClr val="307297"/>
              </a:solidFill>
            </a:endParaRPr>
          </a:p>
          <a:p>
            <a:endParaRPr lang="en-US" sz="2400"/>
          </a:p>
        </p:txBody>
      </p:sp>
      <p:sp>
        <p:nvSpPr>
          <p:cNvPr id="28" name="Text Placeholder 5">
            <a:extLst>
              <a:ext uri="{FF2B5EF4-FFF2-40B4-BE49-F238E27FC236}">
                <a16:creationId xmlns:a16="http://schemas.microsoft.com/office/drawing/2014/main" id="{56F0B4C9-A466-03D0-A97F-56715D48F90F}"/>
              </a:ext>
            </a:extLst>
          </p:cNvPr>
          <p:cNvSpPr txBox="1">
            <a:spLocks/>
          </p:cNvSpPr>
          <p:nvPr/>
        </p:nvSpPr>
        <p:spPr>
          <a:xfrm>
            <a:off x="1218387" y="3429000"/>
            <a:ext cx="5774190" cy="658492"/>
          </a:xfrm>
          <a:prstGeom prst="rect">
            <a:avLst/>
          </a:prstGeom>
        </p:spPr>
        <p:txBody>
          <a:bodyPr lIns="0" tIns="0" rIns="0" bIns="0" anchor="t">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rgbClr val="C6E3F4"/>
                </a:solidFill>
                <a:latin typeface="DM Sans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400">
                <a:solidFill>
                  <a:srgbClr val="89C7E8"/>
                </a:solidFill>
                <a:hlinkClick r:id="rId11" action="ppaction://hlinksldjump"/>
              </a:rPr>
              <a:t>c. Microbiome</a:t>
            </a:r>
            <a:endParaRPr lang="en-US" sz="2400">
              <a:solidFill>
                <a:srgbClr val="89C7E8"/>
              </a:solidFill>
            </a:endParaRPr>
          </a:p>
        </p:txBody>
      </p:sp>
    </p:spTree>
    <p:extLst>
      <p:ext uri="{BB962C8B-B14F-4D97-AF65-F5344CB8AC3E}">
        <p14:creationId xmlns:p14="http://schemas.microsoft.com/office/powerpoint/2010/main" val="1108568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4785E14-AAB2-CA1A-0DCB-D784ABD02688}"/>
              </a:ext>
            </a:extLst>
          </p:cNvPr>
          <p:cNvSpPr txBox="1"/>
          <p:nvPr/>
        </p:nvSpPr>
        <p:spPr>
          <a:xfrm>
            <a:off x="302400" y="971760"/>
            <a:ext cx="6322408" cy="1231106"/>
          </a:xfrm>
          <a:prstGeom prst="rect">
            <a:avLst/>
          </a:prstGeom>
          <a:noFill/>
        </p:spPr>
        <p:txBody>
          <a:bodyPr wrap="square" lIns="0" tIns="0" rIns="0" bIns="0" rtlCol="0" anchor="t" anchorCtr="0">
            <a:spAutoFit/>
          </a:bodyPr>
          <a:lstStyle/>
          <a:p>
            <a:pPr>
              <a:defRPr/>
            </a:pPr>
            <a:r>
              <a:rPr lang="en-US" sz="1600" b="1" kern="0">
                <a:solidFill>
                  <a:prstClr val="black">
                    <a:lumMod val="50000"/>
                  </a:prstClr>
                </a:solidFill>
              </a:rPr>
              <a:t>Dry skin is skin that doesn't have enough moisture </a:t>
            </a:r>
          </a:p>
          <a:p>
            <a:pPr>
              <a:defRPr/>
            </a:pPr>
            <a:r>
              <a:rPr lang="en-US" sz="1600" b="1" kern="0">
                <a:solidFill>
                  <a:prstClr val="black">
                    <a:lumMod val="50000"/>
                  </a:prstClr>
                </a:solidFill>
              </a:rPr>
              <a:t>and oil in it </a:t>
            </a:r>
            <a:r>
              <a:rPr lang="en-US" sz="1600" kern="0">
                <a:solidFill>
                  <a:prstClr val="black">
                    <a:lumMod val="50000"/>
                  </a:prstClr>
                </a:solidFill>
              </a:rPr>
              <a:t>to keep it feeling soft.</a:t>
            </a:r>
          </a:p>
          <a:p>
            <a:pPr marL="0" marR="0" lvl="0" indent="0" defTabSz="914400" eaLnBrk="1" fontAlgn="auto" latinLnBrk="0" hangingPunct="1">
              <a:lnSpc>
                <a:spcPct val="100000"/>
              </a:lnSpc>
              <a:spcBef>
                <a:spcPts val="0"/>
              </a:spcBef>
              <a:spcAft>
                <a:spcPts val="0"/>
              </a:spcAft>
              <a:buClrTx/>
              <a:buSzTx/>
              <a:buFontTx/>
              <a:buNone/>
              <a:tabLst/>
              <a:defRPr/>
            </a:pPr>
            <a:endParaRPr lang="en-US" sz="1600" b="1" kern="0">
              <a:solidFill>
                <a:prstClr val="black">
                  <a:lumMod val="50000"/>
                </a:prstClr>
              </a:solidFil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lumMod val="50000"/>
                  </a:prstClr>
                </a:solidFill>
                <a:effectLst/>
                <a:uLnTx/>
                <a:uFillTx/>
              </a:rPr>
              <a:t>Dry skin is nature’s way of warning you </a:t>
            </a:r>
            <a:r>
              <a:rPr kumimoji="0" lang="en-US" sz="1600" b="0" i="0" u="none" strike="noStrike" kern="0" cap="none" spc="0" normalizeH="0" baseline="0" noProof="0">
                <a:ln>
                  <a:noFill/>
                </a:ln>
                <a:solidFill>
                  <a:prstClr val="black">
                    <a:lumMod val="50000"/>
                  </a:prstClr>
                </a:solidFill>
                <a:effectLst/>
                <a:uLnTx/>
                <a:uFillTx/>
              </a:rPr>
              <a:t>that the protective elements of your skin barrier is not working properly anymore.</a:t>
            </a:r>
          </a:p>
        </p:txBody>
      </p:sp>
      <p:sp>
        <p:nvSpPr>
          <p:cNvPr id="4" name="Slide Number Placeholder 7">
            <a:extLst>
              <a:ext uri="{FF2B5EF4-FFF2-40B4-BE49-F238E27FC236}">
                <a16:creationId xmlns:a16="http://schemas.microsoft.com/office/drawing/2014/main" id="{8C264EE7-D549-37DF-5B10-8403724D96FC}"/>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7" name="Picture Placeholder 6" descr="A person with salt on her face&#10;&#10;Description automatically generated">
            <a:extLst>
              <a:ext uri="{FF2B5EF4-FFF2-40B4-BE49-F238E27FC236}">
                <a16:creationId xmlns:a16="http://schemas.microsoft.com/office/drawing/2014/main" id="{8318ADE3-7F0F-39CF-761B-7845C138C29E}"/>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l="10185" r="10185"/>
          <a:stretch/>
        </p:blipFill>
        <p:spPr/>
      </p:pic>
      <p:sp>
        <p:nvSpPr>
          <p:cNvPr id="2" name="Title 1">
            <a:extLst>
              <a:ext uri="{FF2B5EF4-FFF2-40B4-BE49-F238E27FC236}">
                <a16:creationId xmlns:a16="http://schemas.microsoft.com/office/drawing/2014/main" id="{AA1B5C9E-F0FF-C972-407F-7EA443C2B678}"/>
              </a:ext>
            </a:extLst>
          </p:cNvPr>
          <p:cNvSpPr>
            <a:spLocks noGrp="1"/>
          </p:cNvSpPr>
          <p:nvPr>
            <p:ph type="title"/>
          </p:nvPr>
        </p:nvSpPr>
        <p:spPr>
          <a:xfrm>
            <a:off x="302401" y="302401"/>
            <a:ext cx="6242778" cy="106000"/>
          </a:xfrm>
        </p:spPr>
        <p:txBody>
          <a:bodyPr/>
          <a:lstStyle/>
          <a:p>
            <a:r>
              <a:rPr lang="en-US" dirty="0"/>
              <a:t>Dry skin affects millions of people!</a:t>
            </a:r>
            <a:br>
              <a:rPr lang="en-US" dirty="0"/>
            </a:br>
            <a:endParaRPr lang="en-US" dirty="0"/>
          </a:p>
        </p:txBody>
      </p:sp>
      <p:sp>
        <p:nvSpPr>
          <p:cNvPr id="10" name="Rectangle 9">
            <a:extLst>
              <a:ext uri="{FF2B5EF4-FFF2-40B4-BE49-F238E27FC236}">
                <a16:creationId xmlns:a16="http://schemas.microsoft.com/office/drawing/2014/main" id="{FE52CBCE-538E-E038-FAD1-95F730C22A8E}"/>
              </a:ext>
            </a:extLst>
          </p:cNvPr>
          <p:cNvSpPr/>
          <p:nvPr/>
        </p:nvSpPr>
        <p:spPr>
          <a:xfrm>
            <a:off x="302399" y="2360775"/>
            <a:ext cx="7035027" cy="3768844"/>
          </a:xfrm>
          <a:prstGeom prst="rect">
            <a:avLst/>
          </a:prstGeom>
          <a:solidFill>
            <a:srgbClr val="3F9A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D7D3DC5-AC52-700A-8DA3-315E79D7A9C8}"/>
              </a:ext>
            </a:extLst>
          </p:cNvPr>
          <p:cNvSpPr txBox="1"/>
          <p:nvPr/>
        </p:nvSpPr>
        <p:spPr>
          <a:xfrm>
            <a:off x="423498" y="2644759"/>
            <a:ext cx="2368458" cy="3200876"/>
          </a:xfrm>
          <a:prstGeom prst="rect">
            <a:avLst/>
          </a:prstGeom>
          <a:noFill/>
        </p:spPr>
        <p:txBody>
          <a:bodyPr wrap="square" lIns="0" tIns="0" rIns="0" bIns="0" rtlCol="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sng" strike="noStrike" kern="0" cap="none" spc="0" normalizeH="0" baseline="0" noProof="0">
                <a:ln>
                  <a:noFill/>
                </a:ln>
                <a:solidFill>
                  <a:schemeClr val="bg1"/>
                </a:solidFill>
                <a:effectLst/>
                <a:uLnTx/>
                <a:uFillTx/>
              </a:rPr>
              <a:t>Dry skin feels: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0">
                <a:solidFill>
                  <a:schemeClr val="bg1"/>
                </a:solidFill>
              </a:rPr>
              <a:t>Tight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0">
                <a:solidFill>
                  <a:schemeClr val="bg1"/>
                </a:solidFill>
              </a:rPr>
              <a:t>Rough</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0">
                <a:solidFill>
                  <a:schemeClr val="bg1"/>
                </a:solidFill>
              </a:rPr>
              <a:t>Itchy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0">
                <a:solidFill>
                  <a:schemeClr val="bg1"/>
                </a:solidFill>
              </a:rPr>
              <a:t>Irritated</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kern="0">
              <a:solidFill>
                <a:schemeClr val="bg1"/>
              </a:solidFill>
            </a:endParaRPr>
          </a:p>
          <a:p>
            <a:pPr marL="0" marR="0" lvl="0" indent="0" defTabSz="914400" eaLnBrk="1" fontAlgn="auto" latinLnBrk="0" hangingPunct="1">
              <a:lnSpc>
                <a:spcPct val="100000"/>
              </a:lnSpc>
              <a:spcBef>
                <a:spcPts val="0"/>
              </a:spcBef>
              <a:spcAft>
                <a:spcPts val="0"/>
              </a:spcAft>
              <a:buClrTx/>
              <a:buSzTx/>
              <a:buFontTx/>
              <a:buNone/>
              <a:tabLst/>
              <a:defRPr/>
            </a:pPr>
            <a:r>
              <a:rPr lang="en-US" sz="1600" b="1" u="sng" kern="0">
                <a:solidFill>
                  <a:schemeClr val="bg1"/>
                </a:solidFill>
              </a:rPr>
              <a:t>Dry skin looks: </a:t>
            </a:r>
          </a:p>
          <a:p>
            <a:pPr marL="342900" indent="-342900">
              <a:buFont typeface="Arial" panose="020B0604020202020204" pitchFamily="34" charset="0"/>
              <a:buChar char="•"/>
            </a:pPr>
            <a:r>
              <a:rPr lang="en-US" sz="1600" kern="0">
                <a:solidFill>
                  <a:schemeClr val="bg1"/>
                </a:solidFill>
              </a:rPr>
              <a:t>Less healthy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0">
                <a:solidFill>
                  <a:schemeClr val="bg1"/>
                </a:solidFill>
              </a:rPr>
              <a:t>Dull</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chemeClr val="bg1"/>
                </a:solidFill>
                <a:effectLst/>
                <a:uLnTx/>
                <a:uFillTx/>
              </a:rPr>
              <a:t>Older</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a:ln>
                  <a:noFill/>
                </a:ln>
                <a:solidFill>
                  <a:schemeClr val="bg1"/>
                </a:solidFill>
                <a:effectLst/>
                <a:uLnTx/>
                <a:uFillTx/>
              </a:rPr>
              <a:t>Slight to severe</a:t>
            </a:r>
            <a:br>
              <a:rPr kumimoji="0" lang="en-US" sz="1600" b="0" i="0" u="none" strike="noStrike" kern="0" cap="none" spc="0" normalizeH="0" baseline="0" noProof="0">
                <a:ln>
                  <a:noFill/>
                </a:ln>
                <a:solidFill>
                  <a:schemeClr val="bg1"/>
                </a:solidFill>
                <a:effectLst/>
                <a:uLnTx/>
                <a:uFillTx/>
              </a:rPr>
            </a:br>
            <a:r>
              <a:rPr kumimoji="0" lang="en-US" sz="1600" b="0" i="0" u="none" strike="noStrike" kern="0" cap="none" spc="0" normalizeH="0" baseline="0" noProof="0">
                <a:ln>
                  <a:noFill/>
                </a:ln>
                <a:solidFill>
                  <a:schemeClr val="bg1"/>
                </a:solidFill>
                <a:effectLst/>
                <a:uLnTx/>
                <a:uFillTx/>
              </a:rPr>
              <a:t>flaking,</a:t>
            </a:r>
            <a:r>
              <a:rPr lang="en-US" sz="1600" kern="0">
                <a:solidFill>
                  <a:schemeClr val="bg1"/>
                </a:solidFill>
              </a:rPr>
              <a:t> scaling</a:t>
            </a:r>
            <a:br>
              <a:rPr lang="en-US" sz="1600" kern="0">
                <a:solidFill>
                  <a:schemeClr val="bg1"/>
                </a:solidFill>
              </a:rPr>
            </a:br>
            <a:r>
              <a:rPr lang="en-US" sz="1600" kern="0">
                <a:solidFill>
                  <a:schemeClr val="bg1"/>
                </a:solidFill>
              </a:rPr>
              <a:t>or cracked </a:t>
            </a:r>
          </a:p>
        </p:txBody>
      </p:sp>
      <p:pic>
        <p:nvPicPr>
          <p:cNvPr id="17" name="Picture 16" descr="E:\data\data\Rivers\1.bmp">
            <a:extLst>
              <a:ext uri="{FF2B5EF4-FFF2-40B4-BE49-F238E27FC236}">
                <a16:creationId xmlns:a16="http://schemas.microsoft.com/office/drawing/2014/main" id="{35A01A97-A54A-34B2-67D8-BC6C90E40422}"/>
              </a:ext>
            </a:extLst>
          </p:cNvPr>
          <p:cNvPicPr>
            <a:picLocks noChangeAspect="1" noChangeArrowheads="1"/>
          </p:cNvPicPr>
          <p:nvPr/>
        </p:nvPicPr>
        <p:blipFill>
          <a:blip r:embed="rId4" r:link="rId5" cstate="print">
            <a:extLst>
              <a:ext uri="{28A0092B-C50C-407E-A947-70E740481C1C}">
                <a14:useLocalDpi xmlns:a14="http://schemas.microsoft.com/office/drawing/2010/main"/>
              </a:ext>
            </a:extLst>
          </a:blip>
          <a:srcRect/>
          <a:stretch>
            <a:fillRect/>
          </a:stretch>
        </p:blipFill>
        <p:spPr bwMode="auto">
          <a:xfrm>
            <a:off x="3005195" y="2360775"/>
            <a:ext cx="1849379" cy="1200249"/>
          </a:xfrm>
          <a:prstGeom prst="rect">
            <a:avLst/>
          </a:prstGeom>
          <a:noFill/>
          <a:ln w="9525">
            <a:noFill/>
            <a:miter lim="800000"/>
            <a:headEnd/>
            <a:tailEnd/>
          </a:ln>
          <a:effectLst>
            <a:outerShdw blurRad="50800" dist="38100" dir="2700000" algn="tl" rotWithShape="0">
              <a:prstClr val="black">
                <a:alpha val="0"/>
              </a:prstClr>
            </a:outerShdw>
            <a:reflection stA="0" endPos="65000" dist="50800" dir="5400000" sy="-100000" algn="bl" rotWithShape="0"/>
          </a:effectLst>
        </p:spPr>
      </p:pic>
      <p:pic>
        <p:nvPicPr>
          <p:cNvPr id="3" name="Picture 44" descr="dry+skin+hands+cracked">
            <a:extLst>
              <a:ext uri="{FF2B5EF4-FFF2-40B4-BE49-F238E27FC236}">
                <a16:creationId xmlns:a16="http://schemas.microsoft.com/office/drawing/2014/main" id="{261F6066-13CE-8D15-F4C9-F5D81D680154}"/>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3005195" y="3606443"/>
            <a:ext cx="1849379" cy="1200249"/>
          </a:xfrm>
          <a:prstGeom prst="rect">
            <a:avLst/>
          </a:prstGeom>
          <a:noFill/>
          <a:ln>
            <a:noFill/>
          </a:ln>
          <a:effectLst>
            <a:outerShdw dist="35921" dir="2700000" algn="ctr" rotWithShape="0">
              <a:srgbClr val="808080">
                <a:alpha val="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9" descr="cracked-skin-heels">
            <a:extLst>
              <a:ext uri="{FF2B5EF4-FFF2-40B4-BE49-F238E27FC236}">
                <a16:creationId xmlns:a16="http://schemas.microsoft.com/office/drawing/2014/main" id="{3993FDB1-6170-FAF9-6A4F-E4FCB6327468}"/>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3005195" y="4864143"/>
            <a:ext cx="1849379" cy="127750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6108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close-up of a person's face&#10;&#10;Description automatically generated">
            <a:extLst>
              <a:ext uri="{FF2B5EF4-FFF2-40B4-BE49-F238E27FC236}">
                <a16:creationId xmlns:a16="http://schemas.microsoft.com/office/drawing/2014/main" id="{19DD2C85-DF6C-0B6C-568A-6B43F669CA01}"/>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l="10161" r="10161"/>
          <a:stretch/>
        </p:blipFill>
        <p:spPr/>
      </p:pic>
      <p:sp>
        <p:nvSpPr>
          <p:cNvPr id="10" name="Slide Number Placeholder 7">
            <a:extLst>
              <a:ext uri="{FF2B5EF4-FFF2-40B4-BE49-F238E27FC236}">
                <a16:creationId xmlns:a16="http://schemas.microsoft.com/office/drawing/2014/main" id="{D7CE4158-363A-5907-4C25-55120C7A9CD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1" name="Text Placeholder 10">
            <a:extLst>
              <a:ext uri="{FF2B5EF4-FFF2-40B4-BE49-F238E27FC236}">
                <a16:creationId xmlns:a16="http://schemas.microsoft.com/office/drawing/2014/main" id="{F82B9EB0-E464-A06B-64C6-4BB2D9D2E119}"/>
              </a:ext>
            </a:extLst>
          </p:cNvPr>
          <p:cNvSpPr>
            <a:spLocks noGrp="1"/>
          </p:cNvSpPr>
          <p:nvPr>
            <p:ph type="body" sz="quarter" idx="25"/>
          </p:nvPr>
        </p:nvSpPr>
        <p:spPr/>
        <p:txBody>
          <a:bodyPr/>
          <a:lstStyle/>
          <a:p>
            <a:r>
              <a:rPr lang="en-US"/>
              <a:t>*American Academy of Dermatology Association</a:t>
            </a:r>
          </a:p>
          <a:p>
            <a:endParaRPr lang="en-US"/>
          </a:p>
        </p:txBody>
      </p:sp>
      <p:sp>
        <p:nvSpPr>
          <p:cNvPr id="4" name="Title 3">
            <a:extLst>
              <a:ext uri="{FF2B5EF4-FFF2-40B4-BE49-F238E27FC236}">
                <a16:creationId xmlns:a16="http://schemas.microsoft.com/office/drawing/2014/main" id="{F9382898-5F53-0740-8435-E8EEAEC017BD}"/>
              </a:ext>
            </a:extLst>
          </p:cNvPr>
          <p:cNvSpPr>
            <a:spLocks noGrp="1"/>
          </p:cNvSpPr>
          <p:nvPr>
            <p:ph type="title"/>
          </p:nvPr>
        </p:nvSpPr>
        <p:spPr/>
        <p:txBody>
          <a:bodyPr/>
          <a:lstStyle/>
          <a:p>
            <a:r>
              <a:rPr lang="en-US"/>
              <a:t>What to know about dry skin … </a:t>
            </a:r>
            <a:br>
              <a:rPr lang="en-US"/>
            </a:br>
            <a:endParaRPr lang="en-US"/>
          </a:p>
        </p:txBody>
      </p:sp>
      <p:sp>
        <p:nvSpPr>
          <p:cNvPr id="3" name="TextBox 2">
            <a:extLst>
              <a:ext uri="{FF2B5EF4-FFF2-40B4-BE49-F238E27FC236}">
                <a16:creationId xmlns:a16="http://schemas.microsoft.com/office/drawing/2014/main" id="{DBC32DD7-41B0-0362-2078-66822C4968E2}"/>
              </a:ext>
            </a:extLst>
          </p:cNvPr>
          <p:cNvSpPr txBox="1"/>
          <p:nvPr/>
        </p:nvSpPr>
        <p:spPr>
          <a:xfrm>
            <a:off x="302400" y="1089691"/>
            <a:ext cx="5297016" cy="2462213"/>
          </a:xfrm>
          <a:prstGeom prst="rect">
            <a:avLst/>
          </a:prstGeom>
          <a:noFill/>
        </p:spPr>
        <p:txBody>
          <a:bodyPr wrap="square" lIns="0" tIns="0" rIns="0" bIns="0" rtlCol="0" anchor="t" anchorCtr="0">
            <a:spAutoFit/>
          </a:bodyPr>
          <a:lstStyle/>
          <a:p>
            <a:r>
              <a:rPr lang="en-US" sz="1600" b="1" kern="0">
                <a:solidFill>
                  <a:srgbClr val="3F9AD0"/>
                </a:solidFill>
                <a:latin typeface="DM Sans"/>
              </a:rPr>
              <a:t>Some people are more at risk of dry skin*</a:t>
            </a:r>
          </a:p>
          <a:p>
            <a:pPr marL="285750" indent="-285750" algn="l">
              <a:buFont typeface="Arial" panose="020B0604020202020204" pitchFamily="34" charset="0"/>
              <a:buChar char="•"/>
            </a:pPr>
            <a:endParaRPr lang="en-US" sz="1600" kern="0">
              <a:solidFill>
                <a:prstClr val="black">
                  <a:lumMod val="50000"/>
                </a:prstClr>
              </a:solidFill>
              <a:latin typeface="DM Sans"/>
            </a:endParaRPr>
          </a:p>
          <a:p>
            <a:pPr marL="285750" indent="-285750" algn="l">
              <a:buClr>
                <a:srgbClr val="3F9AD0"/>
              </a:buClr>
              <a:buFont typeface="Arial" panose="020B0604020202020204" pitchFamily="34" charset="0"/>
              <a:buChar char="•"/>
            </a:pPr>
            <a:r>
              <a:rPr lang="en-US" sz="1600" kern="0">
                <a:solidFill>
                  <a:prstClr val="black">
                    <a:lumMod val="50000"/>
                  </a:prstClr>
                </a:solidFill>
                <a:latin typeface="DM Sans"/>
              </a:rPr>
              <a:t>People over 40 — as people get older, their skin makes less NMF (Natural Moisturizing Factor) and oil</a:t>
            </a:r>
          </a:p>
          <a:p>
            <a:pPr marL="285750" indent="-285750" algn="l">
              <a:buClr>
                <a:srgbClr val="3F9AD0"/>
              </a:buClr>
              <a:buFont typeface="Arial" panose="020B0604020202020204" pitchFamily="34" charset="0"/>
              <a:buChar char="•"/>
            </a:pPr>
            <a:r>
              <a:rPr lang="en-US" sz="1600" kern="0">
                <a:solidFill>
                  <a:prstClr val="black">
                    <a:lumMod val="50000"/>
                  </a:prstClr>
                </a:solidFill>
                <a:latin typeface="DM Sans"/>
              </a:rPr>
              <a:t>People with brown, black, or fair skin</a:t>
            </a:r>
          </a:p>
          <a:p>
            <a:pPr marL="285750" indent="-285750" algn="l">
              <a:buClr>
                <a:srgbClr val="3F9AD0"/>
              </a:buClr>
              <a:buFont typeface="Arial" panose="020B0604020202020204" pitchFamily="34" charset="0"/>
              <a:buChar char="•"/>
            </a:pPr>
            <a:r>
              <a:rPr lang="en-US" sz="1600" kern="0">
                <a:solidFill>
                  <a:prstClr val="black">
                    <a:lumMod val="50000"/>
                  </a:prstClr>
                </a:solidFill>
                <a:latin typeface="DM Sans"/>
              </a:rPr>
              <a:t>People with jobs that mean their hands are in water a lot, such as nurses and hairdressers</a:t>
            </a:r>
          </a:p>
          <a:p>
            <a:pPr marL="285750" indent="-285750" algn="l">
              <a:buClr>
                <a:srgbClr val="3F9AD0"/>
              </a:buClr>
              <a:buFont typeface="Arial" panose="020B0604020202020204" pitchFamily="34" charset="0"/>
              <a:buChar char="•"/>
            </a:pPr>
            <a:r>
              <a:rPr lang="en-US" sz="1600" kern="0">
                <a:solidFill>
                  <a:prstClr val="black">
                    <a:lumMod val="50000"/>
                  </a:prstClr>
                </a:solidFill>
                <a:latin typeface="DM Sans"/>
              </a:rPr>
              <a:t>People who live in cold climates</a:t>
            </a:r>
          </a:p>
          <a:p>
            <a:pPr marL="285750" indent="-285750" algn="l">
              <a:buClr>
                <a:srgbClr val="3F9AD0"/>
              </a:buClr>
              <a:buFont typeface="Arial" panose="020B0604020202020204" pitchFamily="34" charset="0"/>
              <a:buChar char="•"/>
            </a:pPr>
            <a:r>
              <a:rPr lang="en-US" sz="1600" kern="0">
                <a:solidFill>
                  <a:prstClr val="black">
                    <a:lumMod val="50000"/>
                  </a:prstClr>
                </a:solidFill>
                <a:latin typeface="DM Sans"/>
              </a:rPr>
              <a:t>People who smoke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kern="0">
              <a:solidFill>
                <a:prstClr val="black">
                  <a:lumMod val="50000"/>
                </a:prstClr>
              </a:solidFill>
              <a:latin typeface="DM Sans"/>
            </a:endParaRPr>
          </a:p>
        </p:txBody>
      </p:sp>
      <p:sp>
        <p:nvSpPr>
          <p:cNvPr id="6" name="TextBox 5">
            <a:extLst>
              <a:ext uri="{FF2B5EF4-FFF2-40B4-BE49-F238E27FC236}">
                <a16:creationId xmlns:a16="http://schemas.microsoft.com/office/drawing/2014/main" id="{8383180E-2839-E2C8-CCEA-CCFC3AF12EEC}"/>
              </a:ext>
            </a:extLst>
          </p:cNvPr>
          <p:cNvSpPr txBox="1"/>
          <p:nvPr/>
        </p:nvSpPr>
        <p:spPr>
          <a:xfrm>
            <a:off x="302400" y="3564551"/>
            <a:ext cx="5091533" cy="2462213"/>
          </a:xfrm>
          <a:prstGeom prst="rect">
            <a:avLst/>
          </a:prstGeom>
          <a:noFill/>
        </p:spPr>
        <p:txBody>
          <a:bodyPr wrap="square" lIns="0" tIns="0" rIns="0" bIns="0" rtlCol="0" anchor="t" anchorCtr="0">
            <a:spAutoFit/>
          </a:bodyPr>
          <a:lstStyle/>
          <a:p>
            <a:pPr marL="285750" indent="-285750" algn="l">
              <a:buFont typeface="Arial" panose="020B0604020202020204" pitchFamily="34" charset="0"/>
              <a:buChar char="•"/>
            </a:pPr>
            <a:endParaRPr lang="en-US" sz="1600" kern="0">
              <a:solidFill>
                <a:prstClr val="black">
                  <a:lumMod val="50000"/>
                </a:prstClr>
              </a:solidFill>
              <a:latin typeface="DM Sans"/>
            </a:endParaRPr>
          </a:p>
          <a:p>
            <a:pPr algn="l"/>
            <a:r>
              <a:rPr lang="en-US" sz="1600" b="1" kern="0">
                <a:solidFill>
                  <a:srgbClr val="3F9AD0"/>
                </a:solidFill>
                <a:latin typeface="DM Sans"/>
              </a:rPr>
              <a:t>Causes of dry skin include:</a:t>
            </a:r>
          </a:p>
          <a:p>
            <a:pPr algn="l"/>
            <a:endParaRPr lang="en-US" sz="1600" b="1" kern="0">
              <a:solidFill>
                <a:prstClr val="black">
                  <a:lumMod val="50000"/>
                </a:prstClr>
              </a:solidFill>
              <a:latin typeface="DM Sans"/>
            </a:endParaRPr>
          </a:p>
          <a:p>
            <a:pPr marL="285750" indent="-285750" algn="l">
              <a:buClr>
                <a:srgbClr val="3F9AD0"/>
              </a:buClr>
              <a:buFont typeface="Arial" panose="020B0604020202020204" pitchFamily="34" charset="0"/>
              <a:buChar char="•"/>
            </a:pPr>
            <a:r>
              <a:rPr lang="en-US" sz="1600" kern="0">
                <a:solidFill>
                  <a:prstClr val="black">
                    <a:lumMod val="50000"/>
                  </a:prstClr>
                </a:solidFill>
                <a:latin typeface="DM Sans"/>
              </a:rPr>
              <a:t>Living in cold, dry conditions</a:t>
            </a:r>
          </a:p>
          <a:p>
            <a:pPr marL="285750" indent="-285750" algn="l">
              <a:buClr>
                <a:srgbClr val="3F9AD0"/>
              </a:buClr>
              <a:buFont typeface="Arial" panose="020B0604020202020204" pitchFamily="34" charset="0"/>
              <a:buChar char="•"/>
            </a:pPr>
            <a:r>
              <a:rPr lang="en-US" sz="1600" kern="0">
                <a:solidFill>
                  <a:prstClr val="black">
                    <a:lumMod val="50000"/>
                  </a:prstClr>
                </a:solidFill>
                <a:latin typeface="DM Sans"/>
              </a:rPr>
              <a:t>Using heat sources, such as central heating, that dry out the air</a:t>
            </a:r>
          </a:p>
          <a:p>
            <a:pPr marL="285750" indent="-285750">
              <a:buClr>
                <a:srgbClr val="3F9AD0"/>
              </a:buClr>
              <a:buFont typeface="Arial" panose="020B0604020202020204" pitchFamily="34" charset="0"/>
              <a:buChar char="•"/>
            </a:pPr>
            <a:r>
              <a:rPr lang="en-US" sz="1600" kern="0">
                <a:solidFill>
                  <a:prstClr val="black">
                    <a:lumMod val="50000"/>
                  </a:prstClr>
                </a:solidFill>
              </a:rPr>
              <a:t>Using harsh deodorants or cleaning products</a:t>
            </a:r>
          </a:p>
          <a:p>
            <a:pPr marL="285750" indent="-285750">
              <a:buClr>
                <a:srgbClr val="3F9AD0"/>
              </a:buClr>
              <a:buFont typeface="Arial" panose="020B0604020202020204" pitchFamily="34" charset="0"/>
              <a:buChar char="•"/>
            </a:pPr>
            <a:r>
              <a:rPr lang="en-US" sz="1600" kern="0">
                <a:solidFill>
                  <a:prstClr val="black">
                    <a:lumMod val="50000"/>
                  </a:prstClr>
                </a:solidFill>
              </a:rPr>
              <a:t>Taking long, hot showers or baths</a:t>
            </a:r>
          </a:p>
          <a:p>
            <a:pPr marL="285750" indent="-285750" algn="l">
              <a:buFont typeface="Arial" panose="020B0604020202020204" pitchFamily="34" charset="0"/>
              <a:buChar char="•"/>
            </a:pPr>
            <a:endParaRPr lang="en-US" sz="1600" kern="0">
              <a:solidFill>
                <a:prstClr val="black">
                  <a:lumMod val="50000"/>
                </a:prstClr>
              </a:solidFill>
              <a:latin typeface="DM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kern="0">
              <a:solidFill>
                <a:prstClr val="black">
                  <a:lumMod val="50000"/>
                </a:prstClr>
              </a:solidFill>
              <a:latin typeface="DM Sans"/>
            </a:endParaRPr>
          </a:p>
        </p:txBody>
      </p:sp>
    </p:spTree>
    <p:extLst>
      <p:ext uri="{BB962C8B-B14F-4D97-AF65-F5344CB8AC3E}">
        <p14:creationId xmlns:p14="http://schemas.microsoft.com/office/powerpoint/2010/main" val="7785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CB823B3-E062-6E4F-B235-B05E059D429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effectLst/>
              <a:uLnTx/>
              <a:uFillTx/>
              <a:latin typeface="DM Sans"/>
              <a:ea typeface="+mn-ea"/>
              <a:cs typeface="+mn-cs"/>
            </a:endParaRPr>
          </a:p>
        </p:txBody>
      </p:sp>
      <p:sp>
        <p:nvSpPr>
          <p:cNvPr id="4" name="Title 3">
            <a:extLst>
              <a:ext uri="{FF2B5EF4-FFF2-40B4-BE49-F238E27FC236}">
                <a16:creationId xmlns:a16="http://schemas.microsoft.com/office/drawing/2014/main" id="{AB6B5BC6-C908-1241-9B06-CDBCBA2B5DED}"/>
              </a:ext>
            </a:extLst>
          </p:cNvPr>
          <p:cNvSpPr>
            <a:spLocks noGrp="1"/>
          </p:cNvSpPr>
          <p:nvPr>
            <p:ph type="title"/>
          </p:nvPr>
        </p:nvSpPr>
        <p:spPr/>
        <p:txBody>
          <a:bodyPr/>
          <a:lstStyle/>
          <a:p>
            <a:r>
              <a:rPr lang="en-GB"/>
              <a:t>People with dry skin need …</a:t>
            </a:r>
          </a:p>
        </p:txBody>
      </p:sp>
      <p:pic>
        <p:nvPicPr>
          <p:cNvPr id="48" name="Picture Placeholder 47">
            <a:extLst>
              <a:ext uri="{FF2B5EF4-FFF2-40B4-BE49-F238E27FC236}">
                <a16:creationId xmlns:a16="http://schemas.microsoft.com/office/drawing/2014/main" id="{8F3242C8-3257-2580-E31D-1AF1504505A4}"/>
              </a:ext>
            </a:extLst>
          </p:cNvPr>
          <p:cNvPicPr>
            <a:picLocks noGrp="1" noChangeAspect="1"/>
          </p:cNvPicPr>
          <p:nvPr>
            <p:ph type="pic" sz="quarter" idx="4294967295"/>
          </p:nvPr>
        </p:nvPicPr>
        <p:blipFill rotWithShape="1">
          <a:blip r:embed="rId3" cstate="print">
            <a:extLst>
              <a:ext uri="{28A0092B-C50C-407E-A947-70E740481C1C}">
                <a14:useLocalDpi xmlns:a14="http://schemas.microsoft.com/office/drawing/2010/main"/>
              </a:ext>
            </a:extLst>
          </a:blip>
          <a:srcRect l="582" r="582"/>
          <a:stretch/>
        </p:blipFill>
        <p:spPr>
          <a:xfrm>
            <a:off x="6165850" y="0"/>
            <a:ext cx="6026150" cy="6858000"/>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p:spPr>
      </p:pic>
      <p:grpSp>
        <p:nvGrpSpPr>
          <p:cNvPr id="25" name="Group 24">
            <a:extLst>
              <a:ext uri="{FF2B5EF4-FFF2-40B4-BE49-F238E27FC236}">
                <a16:creationId xmlns:a16="http://schemas.microsoft.com/office/drawing/2014/main" id="{45C27626-5D6D-03DD-1538-8570D10FE022}"/>
              </a:ext>
            </a:extLst>
          </p:cNvPr>
          <p:cNvGrpSpPr/>
          <p:nvPr/>
        </p:nvGrpSpPr>
        <p:grpSpPr>
          <a:xfrm>
            <a:off x="360944" y="1114286"/>
            <a:ext cx="5080223" cy="4675328"/>
            <a:chOff x="540952" y="1342800"/>
            <a:chExt cx="5080223" cy="4675328"/>
          </a:xfrm>
        </p:grpSpPr>
        <p:grpSp>
          <p:nvGrpSpPr>
            <p:cNvPr id="22" name="Group 21">
              <a:extLst>
                <a:ext uri="{FF2B5EF4-FFF2-40B4-BE49-F238E27FC236}">
                  <a16:creationId xmlns:a16="http://schemas.microsoft.com/office/drawing/2014/main" id="{59513360-C46A-197E-EDCF-77CC9876524C}"/>
                </a:ext>
              </a:extLst>
            </p:cNvPr>
            <p:cNvGrpSpPr/>
            <p:nvPr/>
          </p:nvGrpSpPr>
          <p:grpSpPr>
            <a:xfrm>
              <a:off x="2250541" y="1342800"/>
              <a:ext cx="1686679" cy="1519768"/>
              <a:chOff x="1814414" y="1342800"/>
              <a:chExt cx="1686679" cy="1519768"/>
            </a:xfrm>
          </p:grpSpPr>
          <p:pic>
            <p:nvPicPr>
              <p:cNvPr id="9" name="Picture 8">
                <a:extLst>
                  <a:ext uri="{FF2B5EF4-FFF2-40B4-BE49-F238E27FC236}">
                    <a16:creationId xmlns:a16="http://schemas.microsoft.com/office/drawing/2014/main" id="{75AE3AE2-A167-FA4B-B89C-FBA8CB040E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2118684" y="1342800"/>
                <a:ext cx="1078138" cy="1078138"/>
              </a:xfrm>
              <a:prstGeom prst="rect">
                <a:avLst/>
              </a:prstGeom>
            </p:spPr>
          </p:pic>
          <p:sp>
            <p:nvSpPr>
              <p:cNvPr id="2" name="TextBox 1">
                <a:extLst>
                  <a:ext uri="{FF2B5EF4-FFF2-40B4-BE49-F238E27FC236}">
                    <a16:creationId xmlns:a16="http://schemas.microsoft.com/office/drawing/2014/main" id="{4D6E671A-CA4B-1012-34B9-84CCDA27CC9C}"/>
                  </a:ext>
                </a:extLst>
              </p:cNvPr>
              <p:cNvSpPr txBox="1"/>
              <p:nvPr/>
            </p:nvSpPr>
            <p:spPr>
              <a:xfrm>
                <a:off x="1814414" y="2388042"/>
                <a:ext cx="168667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bg1"/>
                    </a:solidFill>
                    <a:effectLst/>
                    <a:uLnTx/>
                    <a:uFillTx/>
                    <a:latin typeface="DM Sans"/>
                    <a:ea typeface="+mn-ea"/>
                    <a:cs typeface="+mn-cs"/>
                  </a:rPr>
                  <a:t>Desired outcome</a:t>
                </a:r>
                <a:endParaRPr kumimoji="0" lang="en-NL" sz="1400" b="1" i="0" u="none" strike="noStrike" kern="1200" cap="none" spc="0" normalizeH="0" baseline="0" noProof="0">
                  <a:ln>
                    <a:noFill/>
                  </a:ln>
                  <a:solidFill>
                    <a:schemeClr val="bg1"/>
                  </a:solidFill>
                  <a:effectLst/>
                  <a:uLnTx/>
                  <a:uFillTx/>
                  <a:latin typeface="DM Sans"/>
                  <a:ea typeface="+mn-ea"/>
                  <a:cs typeface="+mn-cs"/>
                </a:endParaRPr>
              </a:p>
            </p:txBody>
          </p:sp>
          <p:sp>
            <p:nvSpPr>
              <p:cNvPr id="3" name="TextBox 2">
                <a:extLst>
                  <a:ext uri="{FF2B5EF4-FFF2-40B4-BE49-F238E27FC236}">
                    <a16:creationId xmlns:a16="http://schemas.microsoft.com/office/drawing/2014/main" id="{348F5F93-C13B-0F92-9434-BE3892B95703}"/>
                  </a:ext>
                </a:extLst>
              </p:cNvPr>
              <p:cNvSpPr txBox="1"/>
              <p:nvPr/>
            </p:nvSpPr>
            <p:spPr>
              <a:xfrm>
                <a:off x="1887350" y="2600958"/>
                <a:ext cx="1540807"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bg1"/>
                    </a:solidFill>
                    <a:effectLst/>
                    <a:uLnTx/>
                    <a:uFillTx/>
                    <a:latin typeface="DM Sans"/>
                    <a:ea typeface="+mn-ea"/>
                    <a:cs typeface="+mn-cs"/>
                  </a:rPr>
                  <a:t>Quick &amp; long-lasting</a:t>
                </a:r>
                <a:endParaRPr kumimoji="0" lang="en-NL" sz="1100" b="0" i="0" u="none" strike="noStrike" kern="1200" cap="none" spc="0" normalizeH="0" baseline="0" noProof="0">
                  <a:ln>
                    <a:noFill/>
                  </a:ln>
                  <a:solidFill>
                    <a:schemeClr val="bg1"/>
                  </a:solidFill>
                  <a:effectLst/>
                  <a:uLnTx/>
                  <a:uFillTx/>
                  <a:latin typeface="DM Sans"/>
                  <a:ea typeface="+mn-ea"/>
                  <a:cs typeface="+mn-cs"/>
                </a:endParaRPr>
              </a:p>
            </p:txBody>
          </p:sp>
        </p:grpSp>
        <p:grpSp>
          <p:nvGrpSpPr>
            <p:cNvPr id="23" name="Group 22">
              <a:extLst>
                <a:ext uri="{FF2B5EF4-FFF2-40B4-BE49-F238E27FC236}">
                  <a16:creationId xmlns:a16="http://schemas.microsoft.com/office/drawing/2014/main" id="{68128F18-5694-A4E1-9B9B-E9E58F89825D}"/>
                </a:ext>
              </a:extLst>
            </p:cNvPr>
            <p:cNvGrpSpPr/>
            <p:nvPr/>
          </p:nvGrpSpPr>
          <p:grpSpPr>
            <a:xfrm>
              <a:off x="540952" y="2960126"/>
              <a:ext cx="1729961" cy="1519768"/>
              <a:chOff x="2854532" y="-90904"/>
              <a:chExt cx="1729961" cy="1519768"/>
            </a:xfrm>
          </p:grpSpPr>
          <p:pic>
            <p:nvPicPr>
              <p:cNvPr id="6" name="Picture 8">
                <a:extLst>
                  <a:ext uri="{FF2B5EF4-FFF2-40B4-BE49-F238E27FC236}">
                    <a16:creationId xmlns:a16="http://schemas.microsoft.com/office/drawing/2014/main" id="{96073785-1E08-9891-FCE0-D026AB5332C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3219438" y="-90904"/>
                <a:ext cx="1078138" cy="1078138"/>
              </a:xfrm>
              <a:prstGeom prst="rect">
                <a:avLst/>
              </a:prstGeom>
            </p:spPr>
          </p:pic>
          <p:sp>
            <p:nvSpPr>
              <p:cNvPr id="7" name="TextBox 6">
                <a:extLst>
                  <a:ext uri="{FF2B5EF4-FFF2-40B4-BE49-F238E27FC236}">
                    <a16:creationId xmlns:a16="http://schemas.microsoft.com/office/drawing/2014/main" id="{691B9F03-5C9A-7194-F729-5ABDF20CEFAB}"/>
                  </a:ext>
                </a:extLst>
              </p:cNvPr>
              <p:cNvSpPr txBox="1"/>
              <p:nvPr/>
            </p:nvSpPr>
            <p:spPr>
              <a:xfrm>
                <a:off x="3234974" y="954338"/>
                <a:ext cx="998991"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bg1"/>
                    </a:solidFill>
                    <a:effectLst/>
                    <a:uLnTx/>
                    <a:uFillTx/>
                    <a:latin typeface="DM Sans"/>
                    <a:ea typeface="+mn-ea"/>
                    <a:cs typeface="+mn-cs"/>
                  </a:rPr>
                  <a:t>Key need</a:t>
                </a:r>
                <a:endParaRPr kumimoji="0" lang="en-NL" sz="1400" b="1" i="0" u="none" strike="noStrike" kern="1200" cap="none" spc="0" normalizeH="0" baseline="0" noProof="0">
                  <a:ln>
                    <a:noFill/>
                  </a:ln>
                  <a:solidFill>
                    <a:schemeClr val="bg1"/>
                  </a:solidFill>
                  <a:effectLst/>
                  <a:uLnTx/>
                  <a:uFillTx/>
                  <a:latin typeface="DM Sans"/>
                  <a:ea typeface="+mn-ea"/>
                  <a:cs typeface="+mn-cs"/>
                </a:endParaRPr>
              </a:p>
            </p:txBody>
          </p:sp>
          <p:sp>
            <p:nvSpPr>
              <p:cNvPr id="8" name="TextBox 7">
                <a:extLst>
                  <a:ext uri="{FF2B5EF4-FFF2-40B4-BE49-F238E27FC236}">
                    <a16:creationId xmlns:a16="http://schemas.microsoft.com/office/drawing/2014/main" id="{4DF3F454-5CCF-9B28-C66D-0763B682F10E}"/>
                  </a:ext>
                </a:extLst>
              </p:cNvPr>
              <p:cNvSpPr txBox="1"/>
              <p:nvPr/>
            </p:nvSpPr>
            <p:spPr>
              <a:xfrm>
                <a:off x="2854532" y="1167254"/>
                <a:ext cx="1729961"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bg1"/>
                    </a:solidFill>
                    <a:effectLst/>
                    <a:uLnTx/>
                    <a:uFillTx/>
                    <a:latin typeface="DM Sans"/>
                    <a:ea typeface="+mn-ea"/>
                    <a:cs typeface="+mn-cs"/>
                  </a:rPr>
                  <a:t>Get dry skin back to life</a:t>
                </a:r>
                <a:endParaRPr kumimoji="0" lang="en-NL" sz="1100" b="0" i="0" u="none" strike="noStrike" kern="1200" cap="none" spc="0" normalizeH="0" baseline="0" noProof="0">
                  <a:ln>
                    <a:noFill/>
                  </a:ln>
                  <a:solidFill>
                    <a:schemeClr val="bg1"/>
                  </a:solidFill>
                  <a:effectLst/>
                  <a:uLnTx/>
                  <a:uFillTx/>
                  <a:latin typeface="DM Sans"/>
                  <a:ea typeface="+mn-ea"/>
                  <a:cs typeface="+mn-cs"/>
                </a:endParaRPr>
              </a:p>
            </p:txBody>
          </p:sp>
        </p:grpSp>
        <p:grpSp>
          <p:nvGrpSpPr>
            <p:cNvPr id="24" name="Group 23">
              <a:extLst>
                <a:ext uri="{FF2B5EF4-FFF2-40B4-BE49-F238E27FC236}">
                  <a16:creationId xmlns:a16="http://schemas.microsoft.com/office/drawing/2014/main" id="{3F0E396A-D94D-4C4D-5988-62CECB90A4A9}"/>
                </a:ext>
              </a:extLst>
            </p:cNvPr>
            <p:cNvGrpSpPr/>
            <p:nvPr/>
          </p:nvGrpSpPr>
          <p:grpSpPr>
            <a:xfrm>
              <a:off x="3868771" y="2987326"/>
              <a:ext cx="1752404" cy="1519768"/>
              <a:chOff x="4372685" y="756707"/>
              <a:chExt cx="1752404" cy="1519768"/>
            </a:xfrm>
          </p:grpSpPr>
          <p:pic>
            <p:nvPicPr>
              <p:cNvPr id="10" name="Picture 8">
                <a:extLst>
                  <a:ext uri="{FF2B5EF4-FFF2-40B4-BE49-F238E27FC236}">
                    <a16:creationId xmlns:a16="http://schemas.microsoft.com/office/drawing/2014/main" id="{12634E80-750F-B620-D515-952C4958FDE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4748807" y="756707"/>
                <a:ext cx="1078138" cy="1078138"/>
              </a:xfrm>
              <a:prstGeom prst="rect">
                <a:avLst/>
              </a:prstGeom>
            </p:spPr>
          </p:pic>
          <p:sp>
            <p:nvSpPr>
              <p:cNvPr id="12" name="TextBox 11">
                <a:extLst>
                  <a:ext uri="{FF2B5EF4-FFF2-40B4-BE49-F238E27FC236}">
                    <a16:creationId xmlns:a16="http://schemas.microsoft.com/office/drawing/2014/main" id="{F0552855-A552-DE87-9442-800C62CE3471}"/>
                  </a:ext>
                </a:extLst>
              </p:cNvPr>
              <p:cNvSpPr txBox="1"/>
              <p:nvPr/>
            </p:nvSpPr>
            <p:spPr>
              <a:xfrm>
                <a:off x="4438936" y="1801949"/>
                <a:ext cx="1649812"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bg1"/>
                    </a:solidFill>
                    <a:effectLst/>
                    <a:uLnTx/>
                    <a:uFillTx/>
                    <a:latin typeface="DM Sans"/>
                    <a:ea typeface="+mn-ea"/>
                    <a:cs typeface="+mn-cs"/>
                  </a:rPr>
                  <a:t>Trouble shooting</a:t>
                </a:r>
                <a:endParaRPr kumimoji="0" lang="en-NL" sz="1400" b="1" i="0" u="none" strike="noStrike" kern="1200" cap="none" spc="0" normalizeH="0" baseline="0" noProof="0">
                  <a:ln>
                    <a:noFill/>
                  </a:ln>
                  <a:solidFill>
                    <a:schemeClr val="bg1"/>
                  </a:solidFill>
                  <a:effectLst/>
                  <a:uLnTx/>
                  <a:uFillTx/>
                  <a:latin typeface="DM Sans"/>
                  <a:ea typeface="+mn-ea"/>
                  <a:cs typeface="+mn-cs"/>
                </a:endParaRPr>
              </a:p>
            </p:txBody>
          </p:sp>
          <p:sp>
            <p:nvSpPr>
              <p:cNvPr id="14" name="TextBox 13">
                <a:extLst>
                  <a:ext uri="{FF2B5EF4-FFF2-40B4-BE49-F238E27FC236}">
                    <a16:creationId xmlns:a16="http://schemas.microsoft.com/office/drawing/2014/main" id="{12C74F9E-04C0-CB73-416B-75A0385F5AAC}"/>
                  </a:ext>
                </a:extLst>
              </p:cNvPr>
              <p:cNvSpPr txBox="1"/>
              <p:nvPr/>
            </p:nvSpPr>
            <p:spPr>
              <a:xfrm>
                <a:off x="4372685" y="2014865"/>
                <a:ext cx="1752404"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bg1"/>
                    </a:solidFill>
                    <a:effectLst/>
                    <a:uLnTx/>
                    <a:uFillTx/>
                    <a:latin typeface="DM Sans"/>
                    <a:ea typeface="+mn-ea"/>
                    <a:cs typeface="+mn-cs"/>
                  </a:rPr>
                  <a:t>Targeted problem areas</a:t>
                </a:r>
                <a:endParaRPr kumimoji="0" lang="en-NL" sz="1100" b="0" i="0" u="none" strike="noStrike" kern="1200" cap="none" spc="0" normalizeH="0" baseline="0" noProof="0">
                  <a:ln>
                    <a:noFill/>
                  </a:ln>
                  <a:solidFill>
                    <a:schemeClr val="bg1"/>
                  </a:solidFill>
                  <a:effectLst/>
                  <a:uLnTx/>
                  <a:uFillTx/>
                  <a:latin typeface="DM Sans"/>
                  <a:ea typeface="+mn-ea"/>
                  <a:cs typeface="+mn-cs"/>
                </a:endParaRPr>
              </a:p>
            </p:txBody>
          </p:sp>
        </p:grpSp>
        <p:grpSp>
          <p:nvGrpSpPr>
            <p:cNvPr id="20" name="Group 19">
              <a:extLst>
                <a:ext uri="{FF2B5EF4-FFF2-40B4-BE49-F238E27FC236}">
                  <a16:creationId xmlns:a16="http://schemas.microsoft.com/office/drawing/2014/main" id="{7B704F04-C580-96C3-3385-7CBEE1666F7A}"/>
                </a:ext>
              </a:extLst>
            </p:cNvPr>
            <p:cNvGrpSpPr/>
            <p:nvPr/>
          </p:nvGrpSpPr>
          <p:grpSpPr>
            <a:xfrm>
              <a:off x="2157566" y="4665109"/>
              <a:ext cx="1872629" cy="1353019"/>
              <a:chOff x="4129410" y="4925231"/>
              <a:chExt cx="1872629" cy="1353019"/>
            </a:xfrm>
          </p:grpSpPr>
          <p:pic>
            <p:nvPicPr>
              <p:cNvPr id="17" name="Picture 8">
                <a:extLst>
                  <a:ext uri="{FF2B5EF4-FFF2-40B4-BE49-F238E27FC236}">
                    <a16:creationId xmlns:a16="http://schemas.microsoft.com/office/drawing/2014/main" id="{51B186D4-28A6-A2E3-7FBF-33D727E9A2D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4526655" y="4925231"/>
                <a:ext cx="1078138" cy="1078138"/>
              </a:xfrm>
              <a:prstGeom prst="rect">
                <a:avLst/>
              </a:prstGeom>
            </p:spPr>
          </p:pic>
          <p:sp>
            <p:nvSpPr>
              <p:cNvPr id="18" name="TextBox 17">
                <a:extLst>
                  <a:ext uri="{FF2B5EF4-FFF2-40B4-BE49-F238E27FC236}">
                    <a16:creationId xmlns:a16="http://schemas.microsoft.com/office/drawing/2014/main" id="{BA315371-7B69-826D-05AD-6413AD14BBAD}"/>
                  </a:ext>
                </a:extLst>
              </p:cNvPr>
              <p:cNvSpPr txBox="1"/>
              <p:nvPr/>
            </p:nvSpPr>
            <p:spPr>
              <a:xfrm>
                <a:off x="4129410" y="5970473"/>
                <a:ext cx="187262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bg1"/>
                    </a:solidFill>
                    <a:effectLst/>
                    <a:uLnTx/>
                    <a:uFillTx/>
                    <a:latin typeface="DM Sans"/>
                    <a:ea typeface="+mn-ea"/>
                    <a:cs typeface="+mn-cs"/>
                  </a:rPr>
                  <a:t>Smile &amp; confidence</a:t>
                </a:r>
                <a:endParaRPr kumimoji="0" lang="en-NL" sz="1400" b="1" i="0" u="none" strike="noStrike" kern="1200" cap="none" spc="0" normalizeH="0" baseline="0" noProof="0">
                  <a:ln>
                    <a:noFill/>
                  </a:ln>
                  <a:solidFill>
                    <a:schemeClr val="bg1"/>
                  </a:solidFill>
                  <a:effectLst/>
                  <a:uLnTx/>
                  <a:uFillTx/>
                  <a:latin typeface="DM Sans"/>
                  <a:ea typeface="+mn-ea"/>
                  <a:cs typeface="+mn-cs"/>
                </a:endParaRPr>
              </a:p>
            </p:txBody>
          </p:sp>
        </p:grpSp>
      </p:grpSp>
    </p:spTree>
    <p:extLst>
      <p:ext uri="{BB962C8B-B14F-4D97-AF65-F5344CB8AC3E}">
        <p14:creationId xmlns:p14="http://schemas.microsoft.com/office/powerpoint/2010/main" val="1395868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DBB894-75C5-9597-D417-5569EECF510A}"/>
              </a:ext>
            </a:extLst>
          </p:cNvPr>
          <p:cNvSpPr txBox="1"/>
          <p:nvPr/>
        </p:nvSpPr>
        <p:spPr>
          <a:xfrm>
            <a:off x="783064" y="1506321"/>
            <a:ext cx="5157473" cy="1243170"/>
          </a:xfrm>
          <a:prstGeom prst="roundRect">
            <a:avLst>
              <a:gd name="adj" fmla="val 50000"/>
            </a:avLst>
          </a:prstGeom>
          <a:solidFill>
            <a:srgbClr val="3F9AD0"/>
          </a:solidFill>
          <a:ln w="25400">
            <a:noFill/>
          </a:ln>
        </p:spPr>
        <p:txBody>
          <a:bodyPr wrap="square" lIns="1007999" tIns="72000" rIns="36000" bIns="72000" anchor="ctr" anchorCtr="0">
            <a:spAutoFit/>
          </a:bodyPr>
          <a:lstStyle/>
          <a:p>
            <a:pPr marR="0" lvl="0" fontAlgn="auto">
              <a:lnSpc>
                <a:spcPct val="100000"/>
              </a:lnSpc>
              <a:spcBef>
                <a:spcPts val="0"/>
              </a:spcBef>
              <a:spcAft>
                <a:spcPts val="0"/>
              </a:spcAft>
              <a:buClrTx/>
              <a:buSzTx/>
              <a:tabLst/>
              <a:defRPr/>
            </a:pPr>
            <a:r>
              <a:rPr lang="en-US" sz="1600" b="1" kern="0">
                <a:solidFill>
                  <a:schemeClr val="bg1"/>
                </a:solidFill>
                <a:latin typeface="DM Sans"/>
              </a:rPr>
              <a:t>of consumers are actively looking for skin care products that are created</a:t>
            </a:r>
            <a:br>
              <a:rPr lang="en-US" sz="1600" b="1" kern="0">
                <a:solidFill>
                  <a:schemeClr val="bg1"/>
                </a:solidFill>
                <a:latin typeface="DM Sans"/>
              </a:rPr>
            </a:br>
            <a:r>
              <a:rPr lang="en-US" sz="1600" b="1" kern="0">
                <a:solidFill>
                  <a:schemeClr val="bg1"/>
                </a:solidFill>
                <a:latin typeface="DM Sans"/>
              </a:rPr>
              <a:t>for dry skin</a:t>
            </a:r>
            <a:endParaRPr lang="en-CH" sz="1600" b="1" kern="0">
              <a:solidFill>
                <a:schemeClr val="bg1"/>
              </a:solidFill>
              <a:latin typeface="DM Sans"/>
            </a:endParaRPr>
          </a:p>
        </p:txBody>
      </p:sp>
      <p:pic>
        <p:nvPicPr>
          <p:cNvPr id="18" name="Picture Placeholder 17" descr="A close-up of a person's face&#10;&#10;Description automatically generated">
            <a:extLst>
              <a:ext uri="{FF2B5EF4-FFF2-40B4-BE49-F238E27FC236}">
                <a16:creationId xmlns:a16="http://schemas.microsoft.com/office/drawing/2014/main" id="{D11E3EE3-FE39-0142-60AD-D7C092FC7DC9}"/>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l="577" r="577"/>
          <a:stretch/>
        </p:blipFill>
        <p:spPr/>
      </p:pic>
      <p:sp>
        <p:nvSpPr>
          <p:cNvPr id="2" name="Title 1">
            <a:extLst>
              <a:ext uri="{FF2B5EF4-FFF2-40B4-BE49-F238E27FC236}">
                <a16:creationId xmlns:a16="http://schemas.microsoft.com/office/drawing/2014/main" id="{2540E828-D714-7EFA-8F70-E3FEB8D075F7}"/>
              </a:ext>
            </a:extLst>
          </p:cNvPr>
          <p:cNvSpPr>
            <a:spLocks noGrp="1"/>
          </p:cNvSpPr>
          <p:nvPr>
            <p:ph type="title"/>
          </p:nvPr>
        </p:nvSpPr>
        <p:spPr/>
        <p:txBody>
          <a:bodyPr/>
          <a:lstStyle/>
          <a:p>
            <a:r>
              <a:rPr lang="en-US">
                <a:latin typeface="+mj-lt"/>
              </a:rPr>
              <a:t>High demand for skin care products</a:t>
            </a:r>
            <a:br>
              <a:rPr lang="en-US">
                <a:latin typeface="+mj-lt"/>
              </a:rPr>
            </a:br>
            <a:r>
              <a:rPr lang="en-US">
                <a:latin typeface="+mj-lt"/>
              </a:rPr>
              <a:t>for dry skin </a:t>
            </a:r>
            <a:br>
              <a:rPr lang="en-US"/>
            </a:br>
            <a:endParaRPr lang="en-US"/>
          </a:p>
        </p:txBody>
      </p:sp>
      <p:grpSp>
        <p:nvGrpSpPr>
          <p:cNvPr id="26" name="Group 25">
            <a:extLst>
              <a:ext uri="{FF2B5EF4-FFF2-40B4-BE49-F238E27FC236}">
                <a16:creationId xmlns:a16="http://schemas.microsoft.com/office/drawing/2014/main" id="{859866D7-24C4-FB03-9660-611DFBD7C271}"/>
              </a:ext>
            </a:extLst>
          </p:cNvPr>
          <p:cNvGrpSpPr>
            <a:grpSpLocks noChangeAspect="1"/>
          </p:cNvGrpSpPr>
          <p:nvPr/>
        </p:nvGrpSpPr>
        <p:grpSpPr>
          <a:xfrm flipH="1">
            <a:off x="249252" y="1128193"/>
            <a:ext cx="1454496" cy="1616531"/>
            <a:chOff x="684499" y="3924262"/>
            <a:chExt cx="1620645" cy="1801191"/>
          </a:xfrm>
        </p:grpSpPr>
        <p:sp>
          <p:nvSpPr>
            <p:cNvPr id="27" name="Oval 26">
              <a:extLst>
                <a:ext uri="{FF2B5EF4-FFF2-40B4-BE49-F238E27FC236}">
                  <a16:creationId xmlns:a16="http://schemas.microsoft.com/office/drawing/2014/main" id="{43FE8FEE-E728-3D6E-692E-ACFA8101759E}"/>
                </a:ext>
              </a:extLst>
            </p:cNvPr>
            <p:cNvSpPr>
              <a:spLocks noChangeAspect="1"/>
            </p:cNvSpPr>
            <p:nvPr/>
          </p:nvSpPr>
          <p:spPr>
            <a:xfrm>
              <a:off x="684499" y="4334608"/>
              <a:ext cx="1390845" cy="1390845"/>
            </a:xfrm>
            <a:prstGeom prst="ellipse">
              <a:avLst/>
            </a:prstGeom>
            <a:solidFill>
              <a:srgbClr val="CBE7F5"/>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8" name="Oval 27">
              <a:extLst>
                <a:ext uri="{FF2B5EF4-FFF2-40B4-BE49-F238E27FC236}">
                  <a16:creationId xmlns:a16="http://schemas.microsoft.com/office/drawing/2014/main" id="{4B76C8BF-01F3-FA95-B05F-1005A520D93D}"/>
                </a:ext>
              </a:extLst>
            </p:cNvPr>
            <p:cNvSpPr>
              <a:spLocks noChangeAspect="1"/>
            </p:cNvSpPr>
            <p:nvPr/>
          </p:nvSpPr>
          <p:spPr>
            <a:xfrm>
              <a:off x="757628" y="4480168"/>
              <a:ext cx="1154291" cy="1154291"/>
            </a:xfrm>
            <a:prstGeom prst="ellipse">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29" name="Group 28">
              <a:extLst>
                <a:ext uri="{FF2B5EF4-FFF2-40B4-BE49-F238E27FC236}">
                  <a16:creationId xmlns:a16="http://schemas.microsoft.com/office/drawing/2014/main" id="{C02C7D31-B240-CD75-4097-A0C6A05E0E02}"/>
                </a:ext>
              </a:extLst>
            </p:cNvPr>
            <p:cNvGrpSpPr/>
            <p:nvPr/>
          </p:nvGrpSpPr>
          <p:grpSpPr>
            <a:xfrm>
              <a:off x="914302" y="3924262"/>
              <a:ext cx="1390842" cy="1165044"/>
              <a:chOff x="388416" y="3499796"/>
              <a:chExt cx="1740028" cy="1457530"/>
            </a:xfrm>
          </p:grpSpPr>
          <p:sp>
            <p:nvSpPr>
              <p:cNvPr id="30" name="TextBox 29">
                <a:extLst>
                  <a:ext uri="{FF2B5EF4-FFF2-40B4-BE49-F238E27FC236}">
                    <a16:creationId xmlns:a16="http://schemas.microsoft.com/office/drawing/2014/main" id="{D2868C3F-5AE7-58B3-5353-4C37F9131753}"/>
                  </a:ext>
                </a:extLst>
              </p:cNvPr>
              <p:cNvSpPr txBox="1"/>
              <p:nvPr/>
            </p:nvSpPr>
            <p:spPr>
              <a:xfrm>
                <a:off x="388416" y="3499796"/>
                <a:ext cx="1740028" cy="858057"/>
              </a:xfrm>
              <a:prstGeom prst="rect">
                <a:avLst/>
              </a:prstGeom>
              <a:noFill/>
              <a:ln>
                <a:noFill/>
              </a:ln>
            </p:spPr>
            <p:txBody>
              <a:bodyPr wrap="square" lIns="0" tIns="0" rIns="0" bIns="0" anchor="b" anchorCtr="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3F9AD0"/>
                    </a:solidFill>
                    <a:effectLst/>
                    <a:uLnTx/>
                    <a:uFillTx/>
                    <a:latin typeface="DM Sans"/>
                    <a:ea typeface="+mn-ea"/>
                    <a:cs typeface="+mn-cs"/>
                  </a:rPr>
                  <a:t>83</a:t>
                </a:r>
                <a:r>
                  <a:rPr kumimoji="0" lang="en-US" sz="2400" b="1" i="0" u="none" strike="noStrike" kern="1200" cap="none" spc="0" normalizeH="0" baseline="0" noProof="0">
                    <a:ln>
                      <a:noFill/>
                    </a:ln>
                    <a:solidFill>
                      <a:srgbClr val="3F9AD0"/>
                    </a:solidFill>
                    <a:effectLst/>
                    <a:uLnTx/>
                    <a:uFillTx/>
                    <a:latin typeface="DM Sans"/>
                    <a:ea typeface="+mn-ea"/>
                    <a:cs typeface="+mn-cs"/>
                  </a:rPr>
                  <a:t>%</a:t>
                </a:r>
              </a:p>
            </p:txBody>
          </p:sp>
          <p:cxnSp>
            <p:nvCxnSpPr>
              <p:cNvPr id="31" name="Elbow Connector 30">
                <a:extLst>
                  <a:ext uri="{FF2B5EF4-FFF2-40B4-BE49-F238E27FC236}">
                    <a16:creationId xmlns:a16="http://schemas.microsoft.com/office/drawing/2014/main" id="{1A45E4C1-1A80-AF56-701D-657225B9CCDE}"/>
                  </a:ext>
                </a:extLst>
              </p:cNvPr>
              <p:cNvCxnSpPr>
                <a:cxnSpLocks/>
              </p:cNvCxnSpPr>
              <p:nvPr/>
            </p:nvCxnSpPr>
            <p:spPr>
              <a:xfrm rot="5400000">
                <a:off x="1068947" y="4322667"/>
                <a:ext cx="527343" cy="741976"/>
              </a:xfrm>
              <a:prstGeom prst="bentConnector2">
                <a:avLst/>
              </a:prstGeom>
              <a:ln w="25400">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grpSp>
      </p:grpSp>
      <p:sp>
        <p:nvSpPr>
          <p:cNvPr id="15" name="TextBox 14">
            <a:extLst>
              <a:ext uri="{FF2B5EF4-FFF2-40B4-BE49-F238E27FC236}">
                <a16:creationId xmlns:a16="http://schemas.microsoft.com/office/drawing/2014/main" id="{40059A29-C513-5DA0-5EF6-F2734B099181}"/>
              </a:ext>
            </a:extLst>
          </p:cNvPr>
          <p:cNvSpPr txBox="1"/>
          <p:nvPr/>
        </p:nvSpPr>
        <p:spPr>
          <a:xfrm>
            <a:off x="302397" y="2942383"/>
            <a:ext cx="6093912"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0">
                <a:solidFill>
                  <a:srgbClr val="3F9AD0"/>
                </a:solidFill>
                <a:latin typeface="DM Sans"/>
              </a:rPr>
              <a:t>Some examples … </a:t>
            </a:r>
            <a:endParaRPr lang="en-CH" sz="1600" b="1" kern="0">
              <a:solidFill>
                <a:srgbClr val="3F9AD0"/>
              </a:solidFill>
              <a:latin typeface="DM Sans"/>
            </a:endParaRPr>
          </a:p>
        </p:txBody>
      </p:sp>
      <p:sp>
        <p:nvSpPr>
          <p:cNvPr id="5" name="Slide Number Placeholder 7">
            <a:extLst>
              <a:ext uri="{FF2B5EF4-FFF2-40B4-BE49-F238E27FC236}">
                <a16:creationId xmlns:a16="http://schemas.microsoft.com/office/drawing/2014/main" id="{645A1CD9-335C-5E36-B1DA-D615678ACAFE}"/>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grpSp>
        <p:nvGrpSpPr>
          <p:cNvPr id="10" name="Group 9">
            <a:extLst>
              <a:ext uri="{FF2B5EF4-FFF2-40B4-BE49-F238E27FC236}">
                <a16:creationId xmlns:a16="http://schemas.microsoft.com/office/drawing/2014/main" id="{D167450B-A28D-BA03-5B65-0598B582DCF9}"/>
              </a:ext>
            </a:extLst>
          </p:cNvPr>
          <p:cNvGrpSpPr/>
          <p:nvPr/>
        </p:nvGrpSpPr>
        <p:grpSpPr>
          <a:xfrm>
            <a:off x="302397" y="3229872"/>
            <a:ext cx="5638140" cy="3105545"/>
            <a:chOff x="372715" y="3342725"/>
            <a:chExt cx="4872117" cy="2683612"/>
          </a:xfrm>
        </p:grpSpPr>
        <p:pic>
          <p:nvPicPr>
            <p:cNvPr id="1034" name="Picture 10">
              <a:extLst>
                <a:ext uri="{FF2B5EF4-FFF2-40B4-BE49-F238E27FC236}">
                  <a16:creationId xmlns:a16="http://schemas.microsoft.com/office/drawing/2014/main" id="{7A5099C3-5B3E-006C-D48A-5E9A66D5D533}"/>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72715" y="3430978"/>
              <a:ext cx="1964169" cy="2595359"/>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7111A1BF-3362-6065-3351-2EE448D44492}"/>
                </a:ext>
              </a:extLst>
            </p:cNvPr>
            <p:cNvGrpSpPr/>
            <p:nvPr/>
          </p:nvGrpSpPr>
          <p:grpSpPr>
            <a:xfrm>
              <a:off x="1868199" y="3342725"/>
              <a:ext cx="3376633" cy="2683612"/>
              <a:chOff x="245110" y="3153945"/>
              <a:chExt cx="3376633" cy="2683612"/>
            </a:xfrm>
          </p:grpSpPr>
          <p:pic>
            <p:nvPicPr>
              <p:cNvPr id="3" name="Picture 2">
                <a:extLst>
                  <a:ext uri="{FF2B5EF4-FFF2-40B4-BE49-F238E27FC236}">
                    <a16:creationId xmlns:a16="http://schemas.microsoft.com/office/drawing/2014/main" id="{92A1E8EF-1148-96A7-3099-EEE9B43B1A30}"/>
                  </a:ext>
                </a:extLst>
              </p:cNvPr>
              <p:cNvPicPr>
                <a:picLocks noChangeAspect="1"/>
              </p:cNvPicPr>
              <p:nvPr/>
            </p:nvPicPr>
            <p:blipFill>
              <a:blip r:embed="rId4"/>
              <a:stretch>
                <a:fillRect/>
              </a:stretch>
            </p:blipFill>
            <p:spPr>
              <a:xfrm>
                <a:off x="245110" y="3153945"/>
                <a:ext cx="3376633" cy="2683612"/>
              </a:xfrm>
              <a:prstGeom prst="rect">
                <a:avLst/>
              </a:prstGeom>
            </p:spPr>
          </p:pic>
          <p:pic>
            <p:nvPicPr>
              <p:cNvPr id="8" name="Picture 7" descr="A picture containing cup, toiletry, table, sitting&#10;&#10;Description automatically generated">
                <a:extLst>
                  <a:ext uri="{FF2B5EF4-FFF2-40B4-BE49-F238E27FC236}">
                    <a16:creationId xmlns:a16="http://schemas.microsoft.com/office/drawing/2014/main" id="{743AD7DD-430D-BE94-C955-8E3C1B873BC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6127" y="3158350"/>
                <a:ext cx="1253711" cy="1253711"/>
              </a:xfrm>
              <a:prstGeom prst="rect">
                <a:avLst/>
              </a:prstGeom>
            </p:spPr>
          </p:pic>
        </p:grpSp>
      </p:grpSp>
    </p:spTree>
    <p:extLst>
      <p:ext uri="{BB962C8B-B14F-4D97-AF65-F5344CB8AC3E}">
        <p14:creationId xmlns:p14="http://schemas.microsoft.com/office/powerpoint/2010/main" val="1553311115"/>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B04A65E1-55E9-3C4B-9AEA-D9FFC2F6E624}"/>
              </a:ext>
            </a:extLst>
          </p:cNvPr>
          <p:cNvSpPr/>
          <p:nvPr/>
        </p:nvSpPr>
        <p:spPr>
          <a:xfrm>
            <a:off x="7834964" y="0"/>
            <a:ext cx="4357036"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6343330-14BF-6DFD-EA13-892CE11CF88F}"/>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250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366901" y="1298184"/>
            <a:ext cx="3308137" cy="422378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4" name="Rectangle 3">
            <a:extLst>
              <a:ext uri="{FF2B5EF4-FFF2-40B4-BE49-F238E27FC236}">
                <a16:creationId xmlns:a16="http://schemas.microsoft.com/office/drawing/2014/main" id="{0538E072-02E3-A253-9C11-1DB6B84FFEE7}"/>
              </a:ext>
            </a:extLst>
          </p:cNvPr>
          <p:cNvSpPr txBox="1">
            <a:spLocks noChangeArrowheads="1"/>
          </p:cNvSpPr>
          <p:nvPr>
            <p:custDataLst>
              <p:tags r:id="rId1"/>
            </p:custDataLst>
          </p:nvPr>
        </p:nvSpPr>
        <p:spPr bwMode="auto">
          <a:xfrm>
            <a:off x="302398" y="1366099"/>
            <a:ext cx="5823961" cy="70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fontAlgn="base">
              <a:lnSpc>
                <a:spcPct val="95000"/>
              </a:lnSpc>
              <a:spcBef>
                <a:spcPct val="0"/>
              </a:spcBef>
              <a:spcAft>
                <a:spcPct val="0"/>
              </a:spcAft>
              <a:defRPr sz="3200" b="1">
                <a:solidFill>
                  <a:schemeClr val="tx2"/>
                </a:solidFill>
                <a:latin typeface="+mj-lt"/>
                <a:ea typeface="+mj-ea"/>
                <a:cs typeface="+mj-cs"/>
              </a:defRPr>
            </a:lvl1pPr>
            <a:lvl2pPr algn="l" rtl="0" fontAlgn="base">
              <a:lnSpc>
                <a:spcPct val="95000"/>
              </a:lnSpc>
              <a:spcBef>
                <a:spcPct val="0"/>
              </a:spcBef>
              <a:spcAft>
                <a:spcPct val="0"/>
              </a:spcAft>
              <a:defRPr sz="3200" b="1">
                <a:solidFill>
                  <a:schemeClr val="tx2"/>
                </a:solidFill>
                <a:latin typeface="Trebuchet MS" pitchFamily="34" charset="0"/>
                <a:cs typeface="Arial" charset="0"/>
              </a:defRPr>
            </a:lvl2pPr>
            <a:lvl3pPr algn="l" rtl="0" fontAlgn="base">
              <a:lnSpc>
                <a:spcPct val="95000"/>
              </a:lnSpc>
              <a:spcBef>
                <a:spcPct val="0"/>
              </a:spcBef>
              <a:spcAft>
                <a:spcPct val="0"/>
              </a:spcAft>
              <a:defRPr sz="3200" b="1">
                <a:solidFill>
                  <a:schemeClr val="tx2"/>
                </a:solidFill>
                <a:latin typeface="Trebuchet MS" pitchFamily="34" charset="0"/>
                <a:cs typeface="Arial" charset="0"/>
              </a:defRPr>
            </a:lvl3pPr>
            <a:lvl4pPr algn="l" rtl="0" fontAlgn="base">
              <a:lnSpc>
                <a:spcPct val="95000"/>
              </a:lnSpc>
              <a:spcBef>
                <a:spcPct val="0"/>
              </a:spcBef>
              <a:spcAft>
                <a:spcPct val="0"/>
              </a:spcAft>
              <a:defRPr sz="3200" b="1">
                <a:solidFill>
                  <a:schemeClr val="tx2"/>
                </a:solidFill>
                <a:latin typeface="Trebuchet MS" pitchFamily="34" charset="0"/>
                <a:cs typeface="Arial" charset="0"/>
              </a:defRPr>
            </a:lvl4pPr>
            <a:lvl5pPr algn="l" rtl="0" fontAlgn="base">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defTabSz="913554" rtl="0" eaLnBrk="1" fontAlgn="base" latinLnBrk="0" hangingPunct="1">
              <a:lnSpc>
                <a:spcPct val="95000"/>
              </a:lnSpc>
              <a:spcBef>
                <a:spcPct val="0"/>
              </a:spcBef>
              <a:spcAft>
                <a:spcPct val="0"/>
              </a:spcAft>
              <a:buClrTx/>
              <a:buSzTx/>
              <a:buFontTx/>
              <a:buNone/>
              <a:tabLst/>
              <a:defRPr/>
            </a:pPr>
            <a:r>
              <a:rPr kumimoji="0" lang="en-GB" altLang="nl-NL" sz="1600" i="0" u="none" strike="noStrike" kern="1200" cap="none" spc="0" normalizeH="0" baseline="0" noProof="0" err="1">
                <a:ln>
                  <a:noFill/>
                </a:ln>
                <a:solidFill>
                  <a:srgbClr val="89C7E8"/>
                </a:solidFill>
                <a:effectLst/>
                <a:uLnTx/>
                <a:uFillTx/>
                <a:latin typeface="DM Sans"/>
                <a:ea typeface="+mj-ea"/>
              </a:rPr>
              <a:t>dsm-firmenich</a:t>
            </a:r>
            <a:r>
              <a:rPr kumimoji="0" lang="en-GB" altLang="nl-NL" sz="1600" i="0" u="none" strike="noStrike" kern="1200" cap="none" spc="0" normalizeH="0" baseline="0" noProof="0">
                <a:ln>
                  <a:noFill/>
                </a:ln>
                <a:solidFill>
                  <a:srgbClr val="89C7E8"/>
                </a:solidFill>
                <a:effectLst/>
                <a:uLnTx/>
                <a:uFillTx/>
                <a:latin typeface="DM Sans"/>
                <a:ea typeface="+mj-ea"/>
              </a:rPr>
              <a:t> facial </a:t>
            </a:r>
            <a:r>
              <a:rPr kumimoji="0" lang="en-GB" altLang="nl-NL" sz="1600" i="0" u="none" strike="noStrike" kern="1200" cap="none" spc="0" normalizeH="0" baseline="0" noProof="0" err="1">
                <a:ln>
                  <a:noFill/>
                </a:ln>
                <a:solidFill>
                  <a:srgbClr val="89C7E8"/>
                </a:solidFill>
                <a:effectLst/>
                <a:uLnTx/>
                <a:uFillTx/>
                <a:latin typeface="DM Sans"/>
                <a:ea typeface="+mj-ea"/>
              </a:rPr>
              <a:t>color</a:t>
            </a:r>
            <a:r>
              <a:rPr kumimoji="0" lang="en-GB" altLang="nl-NL" sz="1600" i="0" u="none" strike="noStrike" kern="1200" cap="none" spc="0" normalizeH="0" baseline="0" noProof="0">
                <a:ln>
                  <a:noFill/>
                </a:ln>
                <a:solidFill>
                  <a:srgbClr val="89C7E8"/>
                </a:solidFill>
                <a:effectLst/>
                <a:uLnTx/>
                <a:uFillTx/>
                <a:latin typeface="DM Sans"/>
                <a:ea typeface="+mj-ea"/>
              </a:rPr>
              <a:t> hydration mapping technology </a:t>
            </a:r>
          </a:p>
          <a:p>
            <a:pPr marL="0" marR="0" lvl="0" indent="0" defTabSz="913554" rtl="0" eaLnBrk="1" fontAlgn="base" latinLnBrk="0" hangingPunct="1">
              <a:lnSpc>
                <a:spcPct val="95000"/>
              </a:lnSpc>
              <a:spcBef>
                <a:spcPct val="0"/>
              </a:spcBef>
              <a:spcAft>
                <a:spcPct val="0"/>
              </a:spcAft>
              <a:buClrTx/>
              <a:buSzTx/>
              <a:buFontTx/>
              <a:buNone/>
              <a:tabLst/>
              <a:defRPr/>
            </a:pPr>
            <a:r>
              <a:rPr kumimoji="0" lang="en-US" altLang="nl-NL" sz="1600" b="0" i="0" u="none" strike="noStrike" kern="1200" cap="none" spc="0" normalizeH="0" baseline="0" noProof="0">
                <a:ln>
                  <a:noFill/>
                </a:ln>
                <a:solidFill>
                  <a:sysClr val="windowText" lastClr="000000"/>
                </a:solidFill>
                <a:effectLst/>
                <a:uLnTx/>
                <a:uFillTx/>
                <a:latin typeface="DM Sans"/>
                <a:ea typeface="+mj-ea"/>
              </a:rPr>
              <a:t>displays complex hydration data in an easy-to-understand way with a "wow" effect</a:t>
            </a:r>
            <a:r>
              <a:rPr kumimoji="0" lang="en-GB" altLang="nl-NL" sz="1600" b="0" i="0" u="none" strike="noStrike" kern="1200" cap="none" spc="0" normalizeH="0" baseline="0" noProof="0">
                <a:ln>
                  <a:noFill/>
                </a:ln>
                <a:solidFill>
                  <a:sysClr val="windowText" lastClr="000000"/>
                </a:solidFill>
                <a:effectLst/>
                <a:uLnTx/>
                <a:uFillTx/>
                <a:latin typeface="DM Sans"/>
                <a:ea typeface="+mj-ea"/>
              </a:rPr>
              <a:t> </a:t>
            </a:r>
            <a:endParaRPr kumimoji="0" lang="en-US" altLang="nl-NL" sz="1600" b="0" i="0" u="none" strike="noStrike" kern="0" cap="none" spc="0" normalizeH="0" baseline="0" noProof="0">
              <a:ln>
                <a:noFill/>
              </a:ln>
              <a:solidFill>
                <a:srgbClr val="0070BA"/>
              </a:solidFill>
              <a:effectLst/>
              <a:uLnTx/>
              <a:uFillTx/>
              <a:latin typeface="Trebuchet MS"/>
              <a:ea typeface="+mj-ea"/>
              <a:cs typeface="Arial"/>
            </a:endParaRPr>
          </a:p>
        </p:txBody>
      </p:sp>
      <p:pic>
        <p:nvPicPr>
          <p:cNvPr id="7" name="Picture 3">
            <a:extLst>
              <a:ext uri="{FF2B5EF4-FFF2-40B4-BE49-F238E27FC236}">
                <a16:creationId xmlns:a16="http://schemas.microsoft.com/office/drawing/2014/main" id="{9EF39887-E226-171C-218E-F91BB124FC04}"/>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2873331" y="2434381"/>
            <a:ext cx="2370607" cy="2774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a:extLst>
              <a:ext uri="{FF2B5EF4-FFF2-40B4-BE49-F238E27FC236}">
                <a16:creationId xmlns:a16="http://schemas.microsoft.com/office/drawing/2014/main" id="{98A61CFD-008A-BBEF-E654-037DDAA2D69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773462" y="2491264"/>
            <a:ext cx="1893507" cy="2725195"/>
          </a:xfrm>
          <a:prstGeom prst="rect">
            <a:avLst/>
          </a:prstGeom>
        </p:spPr>
      </p:pic>
      <p:sp>
        <p:nvSpPr>
          <p:cNvPr id="11" name="Arrow: Right 10">
            <a:extLst>
              <a:ext uri="{FF2B5EF4-FFF2-40B4-BE49-F238E27FC236}">
                <a16:creationId xmlns:a16="http://schemas.microsoft.com/office/drawing/2014/main" id="{34D1EEE4-008B-4307-863F-A431D208BDD1}"/>
              </a:ext>
            </a:extLst>
          </p:cNvPr>
          <p:cNvSpPr/>
          <p:nvPr/>
        </p:nvSpPr>
        <p:spPr>
          <a:xfrm>
            <a:off x="2466112" y="3621519"/>
            <a:ext cx="391198" cy="400535"/>
          </a:xfrm>
          <a:prstGeom prst="rightArrow">
            <a:avLst/>
          </a:prstGeom>
          <a:solidFill>
            <a:srgbClr val="3F9A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2" name="Picture 11">
            <a:extLst>
              <a:ext uri="{FF2B5EF4-FFF2-40B4-BE49-F238E27FC236}">
                <a16:creationId xmlns:a16="http://schemas.microsoft.com/office/drawing/2014/main" id="{1DEBEFD4-8DCC-154C-CA8C-E8DAC1D1C6C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2398" y="2536110"/>
            <a:ext cx="2041791" cy="2673227"/>
          </a:xfrm>
          <a:prstGeom prst="rect">
            <a:avLst/>
          </a:prstGeom>
        </p:spPr>
      </p:pic>
      <p:sp>
        <p:nvSpPr>
          <p:cNvPr id="14" name="Arrow: Right 13">
            <a:extLst>
              <a:ext uri="{FF2B5EF4-FFF2-40B4-BE49-F238E27FC236}">
                <a16:creationId xmlns:a16="http://schemas.microsoft.com/office/drawing/2014/main" id="{E0CF43C7-CFB8-CB9A-88D3-84C526DE7264}"/>
              </a:ext>
            </a:extLst>
          </p:cNvPr>
          <p:cNvSpPr/>
          <p:nvPr/>
        </p:nvSpPr>
        <p:spPr>
          <a:xfrm>
            <a:off x="5298267" y="3621519"/>
            <a:ext cx="391198" cy="400535"/>
          </a:xfrm>
          <a:prstGeom prst="rightArrow">
            <a:avLst/>
          </a:prstGeom>
          <a:solidFill>
            <a:srgbClr val="3F9A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Text Placeholder 6">
            <a:extLst>
              <a:ext uri="{FF2B5EF4-FFF2-40B4-BE49-F238E27FC236}">
                <a16:creationId xmlns:a16="http://schemas.microsoft.com/office/drawing/2014/main" id="{73FBB683-AF76-AAE8-04EE-AD712DB49183}"/>
              </a:ext>
            </a:extLst>
          </p:cNvPr>
          <p:cNvSpPr txBox="1">
            <a:spLocks/>
          </p:cNvSpPr>
          <p:nvPr/>
        </p:nvSpPr>
        <p:spPr>
          <a:xfrm>
            <a:off x="5773462" y="5395738"/>
            <a:ext cx="1893507" cy="497097"/>
          </a:xfrm>
          <a:prstGeom prst="rect">
            <a:avLst/>
          </a:prstGeom>
          <a:solidFill>
            <a:srgbClr val="3F9AD0"/>
          </a:solidFill>
        </p:spPr>
        <p:txBody>
          <a:bodyPr wrap="square" lIns="108000" tIns="108000" rIns="108000" bIns="108000" anchor="ctr">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prstClr val="white"/>
              </a:buClr>
              <a:buSzTx/>
              <a:buFont typeface="Arial" panose="020B0604020202020204" pitchFamily="34" charset="0"/>
              <a:buNone/>
              <a:tabLst/>
              <a:defRPr/>
            </a:pPr>
            <a:r>
              <a:rPr kumimoji="0" lang="en-GB" sz="1000" b="1" i="0" u="none" strike="noStrike" kern="1200" cap="none" spc="0" normalizeH="0" baseline="0" noProof="0">
                <a:ln>
                  <a:noFill/>
                </a:ln>
                <a:solidFill>
                  <a:prstClr val="white"/>
                </a:solidFill>
                <a:effectLst/>
                <a:uLnTx/>
                <a:uFillTx/>
                <a:latin typeface="DM Sans"/>
                <a:ea typeface="+mn-ea"/>
                <a:cs typeface="+mn-cs"/>
              </a:rPr>
              <a:t>Facial </a:t>
            </a:r>
            <a:r>
              <a:rPr kumimoji="0" lang="en-GB" sz="1000" b="1" i="0" u="none" strike="noStrike" kern="1200" cap="none" spc="0" normalizeH="0" baseline="0" noProof="0" err="1">
                <a:ln>
                  <a:noFill/>
                </a:ln>
                <a:solidFill>
                  <a:prstClr val="white"/>
                </a:solidFill>
                <a:effectLst/>
                <a:uLnTx/>
                <a:uFillTx/>
                <a:latin typeface="DM Sans"/>
                <a:ea typeface="+mn-ea"/>
                <a:cs typeface="+mn-cs"/>
              </a:rPr>
              <a:t>Color</a:t>
            </a:r>
            <a:r>
              <a:rPr kumimoji="0" lang="en-GB" sz="1000" b="1" i="0" u="none" strike="noStrike" kern="1200" cap="none" spc="0" normalizeH="0" baseline="0" noProof="0">
                <a:ln>
                  <a:noFill/>
                </a:ln>
                <a:solidFill>
                  <a:prstClr val="white"/>
                </a:solidFill>
                <a:effectLst/>
                <a:uLnTx/>
                <a:uFillTx/>
                <a:latin typeface="DM Sans"/>
                <a:ea typeface="+mn-ea"/>
                <a:cs typeface="+mn-cs"/>
              </a:rPr>
              <a:t> </a:t>
            </a:r>
            <a:br>
              <a:rPr kumimoji="0" lang="en-GB" sz="1000" b="1" i="0" u="none" strike="noStrike" kern="1200" cap="none" spc="0" normalizeH="0" baseline="0" noProof="0">
                <a:ln>
                  <a:noFill/>
                </a:ln>
                <a:solidFill>
                  <a:prstClr val="white"/>
                </a:solidFill>
                <a:effectLst/>
                <a:uLnTx/>
                <a:uFillTx/>
                <a:latin typeface="DM Sans"/>
                <a:ea typeface="+mn-ea"/>
                <a:cs typeface="+mn-cs"/>
              </a:rPr>
            </a:br>
            <a:r>
              <a:rPr kumimoji="0" lang="en-GB" sz="1000" b="1" i="0" u="none" strike="noStrike" kern="1200" cap="none" spc="0" normalizeH="0" baseline="0" noProof="0">
                <a:ln>
                  <a:noFill/>
                </a:ln>
                <a:solidFill>
                  <a:prstClr val="white"/>
                </a:solidFill>
                <a:effectLst/>
                <a:uLnTx/>
                <a:uFillTx/>
                <a:latin typeface="DM Sans"/>
                <a:ea typeface="+mn-ea"/>
                <a:cs typeface="+mn-cs"/>
              </a:rPr>
              <a:t>Hydration Mapping</a:t>
            </a:r>
          </a:p>
        </p:txBody>
      </p:sp>
      <p:sp>
        <p:nvSpPr>
          <p:cNvPr id="13" name="Text Placeholder 6">
            <a:extLst>
              <a:ext uri="{FF2B5EF4-FFF2-40B4-BE49-F238E27FC236}">
                <a16:creationId xmlns:a16="http://schemas.microsoft.com/office/drawing/2014/main" id="{08C0788B-1C83-2E35-50D5-CF317D9A0458}"/>
              </a:ext>
            </a:extLst>
          </p:cNvPr>
          <p:cNvSpPr txBox="1">
            <a:spLocks/>
          </p:cNvSpPr>
          <p:nvPr/>
        </p:nvSpPr>
        <p:spPr>
          <a:xfrm>
            <a:off x="2873331" y="5395738"/>
            <a:ext cx="2370606" cy="497097"/>
          </a:xfrm>
          <a:prstGeom prst="rect">
            <a:avLst/>
          </a:prstGeom>
          <a:solidFill>
            <a:srgbClr val="3F9AD0"/>
          </a:solidFill>
        </p:spPr>
        <p:txBody>
          <a:bodyPr wrap="square" lIns="108000" tIns="108000" rIns="108000" bIns="108000" anchor="ctr">
            <a:spAutoFit/>
          </a:bodyPr>
          <a:lstStyle>
            <a:defPPr>
              <a:defRPr lang="en-US"/>
            </a:defPPr>
            <a:lvl1pPr marR="0" lvl="0" indent="0" fontAlgn="auto">
              <a:lnSpc>
                <a:spcPct val="90000"/>
              </a:lnSpc>
              <a:spcBef>
                <a:spcPts val="0"/>
              </a:spcBef>
              <a:spcAft>
                <a:spcPts val="1200"/>
              </a:spcAft>
              <a:buClr>
                <a:prstClr val="white"/>
              </a:buClr>
              <a:buSzTx/>
              <a:buFont typeface="Arial" panose="020B0604020202020204" pitchFamily="34" charset="0"/>
              <a:buNone/>
              <a:tabLst/>
              <a:defRPr kumimoji="0" sz="1000" b="0" i="0" u="none" strike="noStrike" cap="none" spc="0" normalizeH="0" baseline="0">
                <a:ln>
                  <a:noFill/>
                </a:ln>
                <a:solidFill>
                  <a:prstClr val="white"/>
                </a:solidFill>
                <a:effectLst/>
                <a:uLnTx/>
                <a:uFillTx/>
                <a:latin typeface="DM Sans"/>
              </a:defRPr>
            </a:lvl1pPr>
            <a:lvl2pPr marL="685800" indent="-228600">
              <a:lnSpc>
                <a:spcPct val="90000"/>
              </a:lnSpc>
              <a:spcBef>
                <a:spcPts val="500"/>
              </a:spcBef>
              <a:buClr>
                <a:schemeClr val="bg1"/>
              </a:buClr>
              <a:buFont typeface="Arial" panose="020B0604020202020204" pitchFamily="34" charset="0"/>
              <a:buChar char="•"/>
              <a:defRPr b="0" i="0">
                <a:solidFill>
                  <a:schemeClr val="bg1"/>
                </a:solidFill>
              </a:defRPr>
            </a:lvl2pPr>
            <a:lvl3pPr marL="1143000" indent="-228600">
              <a:lnSpc>
                <a:spcPct val="90000"/>
              </a:lnSpc>
              <a:spcBef>
                <a:spcPts val="500"/>
              </a:spcBef>
              <a:buClr>
                <a:schemeClr val="bg1"/>
              </a:buClr>
              <a:buFont typeface="Arial" panose="020B0604020202020204" pitchFamily="34" charset="0"/>
              <a:buChar char="•"/>
              <a:defRPr b="0" i="0">
                <a:solidFill>
                  <a:schemeClr val="bg1"/>
                </a:solidFill>
              </a:defRPr>
            </a:lvl3pPr>
            <a:lvl4pPr marL="1600200" indent="-228600">
              <a:lnSpc>
                <a:spcPct val="90000"/>
              </a:lnSpc>
              <a:spcBef>
                <a:spcPts val="500"/>
              </a:spcBef>
              <a:buClr>
                <a:schemeClr val="bg1"/>
              </a:buClr>
              <a:buFont typeface="Arial" panose="020B0604020202020204" pitchFamily="34" charset="0"/>
              <a:buChar char="•"/>
              <a:defRPr b="0" i="0">
                <a:solidFill>
                  <a:schemeClr val="bg1"/>
                </a:solidFill>
              </a:defRPr>
            </a:lvl4pPr>
            <a:lvl5pPr marL="2057400" indent="-228600">
              <a:lnSpc>
                <a:spcPct val="90000"/>
              </a:lnSpc>
              <a:spcBef>
                <a:spcPts val="500"/>
              </a:spcBef>
              <a:buClr>
                <a:schemeClr val="bg1"/>
              </a:buClr>
              <a:buFont typeface="Arial" panose="020B0604020202020204" pitchFamily="34" charset="0"/>
              <a:buChar char="•"/>
              <a:defRPr b="0" i="0">
                <a:solidFill>
                  <a:schemeClr val="bg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b="1"/>
              <a:t>CORNEOMETER or SCICON readings </a:t>
            </a:r>
          </a:p>
        </p:txBody>
      </p:sp>
      <p:sp>
        <p:nvSpPr>
          <p:cNvPr id="15" name="Text Placeholder 6">
            <a:extLst>
              <a:ext uri="{FF2B5EF4-FFF2-40B4-BE49-F238E27FC236}">
                <a16:creationId xmlns:a16="http://schemas.microsoft.com/office/drawing/2014/main" id="{25D92918-1DD9-CAE7-DADB-9AA5550F36EF}"/>
              </a:ext>
            </a:extLst>
          </p:cNvPr>
          <p:cNvSpPr txBox="1">
            <a:spLocks/>
          </p:cNvSpPr>
          <p:nvPr/>
        </p:nvSpPr>
        <p:spPr>
          <a:xfrm>
            <a:off x="302398" y="5401103"/>
            <a:ext cx="2041791" cy="497097"/>
          </a:xfrm>
          <a:prstGeom prst="rect">
            <a:avLst/>
          </a:prstGeom>
          <a:solidFill>
            <a:srgbClr val="3F9AD0"/>
          </a:solidFill>
        </p:spPr>
        <p:txBody>
          <a:bodyPr wrap="square" lIns="108000" tIns="108000" rIns="108000" bIns="108000" anchor="ctr">
            <a:spAutoFit/>
          </a:bodyPr>
          <a:lstStyle>
            <a:defPPr>
              <a:defRPr lang="en-US"/>
            </a:defPPr>
            <a:lvl1pPr marR="0" lvl="0" indent="0" fontAlgn="auto">
              <a:lnSpc>
                <a:spcPct val="90000"/>
              </a:lnSpc>
              <a:spcBef>
                <a:spcPts val="0"/>
              </a:spcBef>
              <a:spcAft>
                <a:spcPts val="1200"/>
              </a:spcAft>
              <a:buClr>
                <a:prstClr val="white"/>
              </a:buClr>
              <a:buSzTx/>
              <a:buFont typeface="Arial" panose="020B0604020202020204" pitchFamily="34" charset="0"/>
              <a:buNone/>
              <a:tabLst/>
              <a:defRPr kumimoji="0" sz="1000" b="0" i="0" u="none" strike="noStrike" cap="none" spc="0" normalizeH="0" baseline="0">
                <a:ln>
                  <a:noFill/>
                </a:ln>
                <a:solidFill>
                  <a:prstClr val="white"/>
                </a:solidFill>
                <a:effectLst/>
                <a:uLnTx/>
                <a:uFillTx/>
                <a:latin typeface="DM Sans"/>
              </a:defRPr>
            </a:lvl1pPr>
            <a:lvl2pPr marL="685800" indent="-228600">
              <a:lnSpc>
                <a:spcPct val="90000"/>
              </a:lnSpc>
              <a:spcBef>
                <a:spcPts val="500"/>
              </a:spcBef>
              <a:buClr>
                <a:schemeClr val="bg1"/>
              </a:buClr>
              <a:buFont typeface="Arial" panose="020B0604020202020204" pitchFamily="34" charset="0"/>
              <a:buChar char="•"/>
              <a:defRPr b="0" i="0">
                <a:solidFill>
                  <a:schemeClr val="bg1"/>
                </a:solidFill>
              </a:defRPr>
            </a:lvl2pPr>
            <a:lvl3pPr marL="1143000" indent="-228600">
              <a:lnSpc>
                <a:spcPct val="90000"/>
              </a:lnSpc>
              <a:spcBef>
                <a:spcPts val="500"/>
              </a:spcBef>
              <a:buClr>
                <a:schemeClr val="bg1"/>
              </a:buClr>
              <a:buFont typeface="Arial" panose="020B0604020202020204" pitchFamily="34" charset="0"/>
              <a:buChar char="•"/>
              <a:defRPr b="0" i="0">
                <a:solidFill>
                  <a:schemeClr val="bg1"/>
                </a:solidFill>
              </a:defRPr>
            </a:lvl3pPr>
            <a:lvl4pPr marL="1600200" indent="-228600">
              <a:lnSpc>
                <a:spcPct val="90000"/>
              </a:lnSpc>
              <a:spcBef>
                <a:spcPts val="500"/>
              </a:spcBef>
              <a:buClr>
                <a:schemeClr val="bg1"/>
              </a:buClr>
              <a:buFont typeface="Arial" panose="020B0604020202020204" pitchFamily="34" charset="0"/>
              <a:buChar char="•"/>
              <a:defRPr b="0" i="0">
                <a:solidFill>
                  <a:schemeClr val="bg1"/>
                </a:solidFill>
              </a:defRPr>
            </a:lvl4pPr>
            <a:lvl5pPr marL="2057400" indent="-228600">
              <a:lnSpc>
                <a:spcPct val="90000"/>
              </a:lnSpc>
              <a:spcBef>
                <a:spcPts val="500"/>
              </a:spcBef>
              <a:buClr>
                <a:schemeClr val="bg1"/>
              </a:buClr>
              <a:buFont typeface="Arial" panose="020B0604020202020204" pitchFamily="34" charset="0"/>
              <a:buChar char="•"/>
              <a:defRPr b="0" i="0">
                <a:solidFill>
                  <a:schemeClr val="bg1"/>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b="1"/>
              <a:t>30 </a:t>
            </a:r>
            <a:r>
              <a:rPr lang="en-GB" b="1" err="1"/>
              <a:t>measurings</a:t>
            </a:r>
            <a:r>
              <a:rPr lang="en-GB" b="1"/>
              <a:t> sites on the face are selected</a:t>
            </a:r>
          </a:p>
        </p:txBody>
      </p:sp>
      <p:sp>
        <p:nvSpPr>
          <p:cNvPr id="21" name="Text Placeholder 20">
            <a:extLst>
              <a:ext uri="{FF2B5EF4-FFF2-40B4-BE49-F238E27FC236}">
                <a16:creationId xmlns:a16="http://schemas.microsoft.com/office/drawing/2014/main" id="{B69C9662-EA2C-344C-D4CB-E1E101C5565F}"/>
              </a:ext>
            </a:extLst>
          </p:cNvPr>
          <p:cNvSpPr>
            <a:spLocks noGrp="1"/>
          </p:cNvSpPr>
          <p:nvPr>
            <p:ph type="body" sz="quarter" idx="24"/>
          </p:nvPr>
        </p:nvSpPr>
        <p:spPr>
          <a:xfrm>
            <a:off x="302398" y="6214540"/>
            <a:ext cx="5578638" cy="337592"/>
          </a:xfrm>
        </p:spPr>
        <p:txBody>
          <a:bodyPr/>
          <a:lstStyle/>
          <a:p>
            <a:r>
              <a:rPr lang="en-US" err="1"/>
              <a:t>dsm-firmenich</a:t>
            </a:r>
            <a:r>
              <a:rPr lang="en-US"/>
              <a:t> R. Voegeli et al; International Journal of Cosmetic Science, 2015, 37, 595-605</a:t>
            </a:r>
          </a:p>
          <a:p>
            <a:endParaRPr lang="en-US"/>
          </a:p>
        </p:txBody>
      </p:sp>
      <p:sp>
        <p:nvSpPr>
          <p:cNvPr id="17" name="Title 3">
            <a:extLst>
              <a:ext uri="{FF2B5EF4-FFF2-40B4-BE49-F238E27FC236}">
                <a16:creationId xmlns:a16="http://schemas.microsoft.com/office/drawing/2014/main" id="{528D00C2-8F77-DF93-1718-AACFA1EEE1A0}"/>
              </a:ext>
            </a:extLst>
          </p:cNvPr>
          <p:cNvSpPr>
            <a:spLocks noGrp="1"/>
          </p:cNvSpPr>
          <p:nvPr>
            <p:ph type="title"/>
          </p:nvPr>
        </p:nvSpPr>
        <p:spPr/>
        <p:txBody>
          <a:bodyPr/>
          <a:lstStyle/>
          <a:p>
            <a:r>
              <a:rPr lang="en-GB"/>
              <a:t>And this is… </a:t>
            </a:r>
            <a:br>
              <a:rPr lang="en-GB"/>
            </a:br>
            <a:r>
              <a:rPr lang="en-GB"/>
              <a:t>what </a:t>
            </a:r>
            <a:r>
              <a:rPr lang="en-GB" err="1"/>
              <a:t>dsm-firmenich</a:t>
            </a:r>
            <a:r>
              <a:rPr lang="en-GB"/>
              <a:t> scientists discovered </a:t>
            </a:r>
          </a:p>
        </p:txBody>
      </p:sp>
      <p:sp>
        <p:nvSpPr>
          <p:cNvPr id="5" name="Slide Number Placeholder 7">
            <a:extLst>
              <a:ext uri="{FF2B5EF4-FFF2-40B4-BE49-F238E27FC236}">
                <a16:creationId xmlns:a16="http://schemas.microsoft.com/office/drawing/2014/main" id="{05DAA80D-3B85-6140-1658-6879D3BCF331}"/>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23" name="Picture 12">
            <a:extLst>
              <a:ext uri="{FF2B5EF4-FFF2-40B4-BE49-F238E27FC236}">
                <a16:creationId xmlns:a16="http://schemas.microsoft.com/office/drawing/2014/main" id="{FC2A3ECC-1E36-E9C3-F807-174158292846}"/>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9532948" y="6208276"/>
            <a:ext cx="2510023" cy="485060"/>
          </a:xfrm>
          <a:prstGeom prst="rect">
            <a:avLst/>
          </a:prstGeom>
        </p:spPr>
      </p:pic>
      <p:sp>
        <p:nvSpPr>
          <p:cNvPr id="29" name="Rectangle 28">
            <a:extLst>
              <a:ext uri="{FF2B5EF4-FFF2-40B4-BE49-F238E27FC236}">
                <a16:creationId xmlns:a16="http://schemas.microsoft.com/office/drawing/2014/main" id="{B8723D0F-EA80-8C69-1C9D-B09B44B3063A}"/>
              </a:ext>
            </a:extLst>
          </p:cNvPr>
          <p:cNvSpPr/>
          <p:nvPr/>
        </p:nvSpPr>
        <p:spPr>
          <a:xfrm>
            <a:off x="5771777" y="5006798"/>
            <a:ext cx="1893507" cy="209662"/>
          </a:xfrm>
          <a:prstGeom prst="rect">
            <a:avLst/>
          </a:prstGeom>
          <a:gradFill flip="none" rotWithShape="1">
            <a:gsLst>
              <a:gs pos="0">
                <a:srgbClr val="C61F17"/>
              </a:gs>
              <a:gs pos="100000">
                <a:srgbClr val="073B9F"/>
              </a:gs>
              <a:gs pos="74000">
                <a:srgbClr val="4494C9"/>
              </a:gs>
              <a:gs pos="25000">
                <a:srgbClr val="FEBF2C"/>
              </a:gs>
              <a:gs pos="5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FFFFFF">
                  <a:lumMod val="50000"/>
                </a:srgbClr>
              </a:solidFill>
              <a:effectLst/>
              <a:uLnTx/>
              <a:uFillTx/>
              <a:latin typeface="Fira Sans" panose="020B0503050000020004" pitchFamily="34" charset="0"/>
              <a:ea typeface="Fira Sans" panose="020B0503050000020004" pitchFamily="34" charset="0"/>
              <a:cs typeface="+mn-cs"/>
            </a:endParaRPr>
          </a:p>
        </p:txBody>
      </p:sp>
    </p:spTree>
    <p:extLst>
      <p:ext uri="{BB962C8B-B14F-4D97-AF65-F5344CB8AC3E}">
        <p14:creationId xmlns:p14="http://schemas.microsoft.com/office/powerpoint/2010/main" val="475277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FD778-A8E2-E919-061E-BA2E43E05F16}"/>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C5EC22C9-D0E3-DAE1-6F2E-36ABE092963D}"/>
              </a:ext>
            </a:extLst>
          </p:cNvPr>
          <p:cNvSpPr/>
          <p:nvPr/>
        </p:nvSpPr>
        <p:spPr>
          <a:xfrm>
            <a:off x="7019925" y="0"/>
            <a:ext cx="5172075"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20">
            <a:extLst>
              <a:ext uri="{FF2B5EF4-FFF2-40B4-BE49-F238E27FC236}">
                <a16:creationId xmlns:a16="http://schemas.microsoft.com/office/drawing/2014/main" id="{09F3B72F-D471-C048-0BD3-520063AA0740}"/>
              </a:ext>
            </a:extLst>
          </p:cNvPr>
          <p:cNvSpPr>
            <a:spLocks noGrp="1"/>
          </p:cNvSpPr>
          <p:nvPr>
            <p:ph type="body" sz="quarter" idx="24"/>
          </p:nvPr>
        </p:nvSpPr>
        <p:spPr>
          <a:xfrm>
            <a:off x="302398" y="6214540"/>
            <a:ext cx="5578638" cy="337592"/>
          </a:xfrm>
        </p:spPr>
        <p:txBody>
          <a:bodyPr/>
          <a:lstStyle/>
          <a:p>
            <a:r>
              <a:rPr lang="en-US" err="1"/>
              <a:t>dsm-firmenich</a:t>
            </a:r>
            <a:r>
              <a:rPr lang="en-US"/>
              <a:t>  Voegeli et al. 2019 review article in IJCS; 41, 411 - 424</a:t>
            </a:r>
          </a:p>
          <a:p>
            <a:endParaRPr lang="en-US"/>
          </a:p>
        </p:txBody>
      </p:sp>
      <p:sp>
        <p:nvSpPr>
          <p:cNvPr id="17" name="Title 3">
            <a:extLst>
              <a:ext uri="{FF2B5EF4-FFF2-40B4-BE49-F238E27FC236}">
                <a16:creationId xmlns:a16="http://schemas.microsoft.com/office/drawing/2014/main" id="{02519A87-B9D8-A4ED-B141-81E205E19321}"/>
              </a:ext>
            </a:extLst>
          </p:cNvPr>
          <p:cNvSpPr>
            <a:spLocks noGrp="1"/>
          </p:cNvSpPr>
          <p:nvPr>
            <p:ph type="title"/>
          </p:nvPr>
        </p:nvSpPr>
        <p:spPr>
          <a:xfrm>
            <a:off x="302401" y="302400"/>
            <a:ext cx="7308074" cy="792975"/>
          </a:xfrm>
        </p:spPr>
        <p:txBody>
          <a:bodyPr/>
          <a:lstStyle/>
          <a:p>
            <a:r>
              <a:rPr lang="en-US"/>
              <a:t>Facial Color Hydration Mapping shows</a:t>
            </a:r>
            <a:br>
              <a:rPr lang="en-US"/>
            </a:br>
            <a:r>
              <a:rPr lang="en-US"/>
              <a:t>the need of a moisturizer for problem areas</a:t>
            </a:r>
            <a:endParaRPr lang="en-GB"/>
          </a:p>
        </p:txBody>
      </p:sp>
      <p:sp>
        <p:nvSpPr>
          <p:cNvPr id="5" name="Slide Number Placeholder 7">
            <a:extLst>
              <a:ext uri="{FF2B5EF4-FFF2-40B4-BE49-F238E27FC236}">
                <a16:creationId xmlns:a16="http://schemas.microsoft.com/office/drawing/2014/main" id="{4F2AC726-25A2-E940-67D2-EBDA7377A937}"/>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23" name="Picture 12">
            <a:extLst>
              <a:ext uri="{FF2B5EF4-FFF2-40B4-BE49-F238E27FC236}">
                <a16:creationId xmlns:a16="http://schemas.microsoft.com/office/drawing/2014/main" id="{3456DF5B-806D-9DDD-1252-CD0C55A8600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6" name="TextBox 5">
            <a:extLst>
              <a:ext uri="{FF2B5EF4-FFF2-40B4-BE49-F238E27FC236}">
                <a16:creationId xmlns:a16="http://schemas.microsoft.com/office/drawing/2014/main" id="{CFF3AD4C-9101-C851-7771-62F92F445950}"/>
              </a:ext>
            </a:extLst>
          </p:cNvPr>
          <p:cNvSpPr txBox="1"/>
          <p:nvPr/>
        </p:nvSpPr>
        <p:spPr>
          <a:xfrm>
            <a:off x="302400" y="1331641"/>
            <a:ext cx="5297016" cy="2708434"/>
          </a:xfrm>
          <a:prstGeom prst="rect">
            <a:avLst/>
          </a:prstGeom>
          <a:noFill/>
        </p:spPr>
        <p:txBody>
          <a:bodyPr wrap="square" lIns="0" tIns="0" rIns="0" bIns="0" rtlCol="0" anchor="t" anchorCtr="0">
            <a:spAutoFit/>
          </a:bodyPr>
          <a:lstStyle/>
          <a:p>
            <a:pPr marL="285750" indent="-285750" algn="l">
              <a:buClr>
                <a:srgbClr val="3F9AD0"/>
              </a:buClr>
              <a:buFont typeface="Arial" panose="020B0604020202020204" pitchFamily="34" charset="0"/>
              <a:buChar char="•"/>
            </a:pPr>
            <a:r>
              <a:rPr lang="en-US" kern="0">
                <a:solidFill>
                  <a:prstClr val="black">
                    <a:lumMod val="50000"/>
                  </a:prstClr>
                </a:solidFill>
                <a:latin typeface="DM Sans"/>
              </a:rPr>
              <a:t>Facial hydration is much more complex than generally described</a:t>
            </a:r>
          </a:p>
          <a:p>
            <a:pPr marL="285750" indent="-285750" algn="l">
              <a:buClr>
                <a:srgbClr val="3F9AD0"/>
              </a:buClr>
              <a:buFont typeface="Arial" panose="020B0604020202020204" pitchFamily="34" charset="0"/>
              <a:buChar char="•"/>
            </a:pPr>
            <a:endParaRPr lang="en-US" kern="0">
              <a:solidFill>
                <a:prstClr val="black">
                  <a:lumMod val="50000"/>
                </a:prstClr>
              </a:solidFill>
              <a:latin typeface="DM Sans"/>
            </a:endParaRPr>
          </a:p>
          <a:p>
            <a:pPr marL="285750" indent="-285750" algn="l">
              <a:buClr>
                <a:srgbClr val="3F9AD0"/>
              </a:buClr>
              <a:buFont typeface="Arial" panose="020B0604020202020204" pitchFamily="34" charset="0"/>
              <a:buChar char="•"/>
            </a:pPr>
            <a:r>
              <a:rPr kumimoji="0" lang="en-GB" i="0" u="none" strike="noStrike" kern="1200" cap="none" spc="0" normalizeH="0" baseline="0" noProof="0">
                <a:ln>
                  <a:noFill/>
                </a:ln>
                <a:solidFill>
                  <a:sysClr val="windowText" lastClr="000000"/>
                </a:solidFill>
                <a:effectLst/>
                <a:uLnTx/>
                <a:uFillTx/>
                <a:latin typeface="DM Sans"/>
                <a:ea typeface="+mn-ea"/>
                <a:cs typeface="+mn-cs"/>
              </a:rPr>
              <a:t>Remarkable differences exist within short distances and between different ethnic groups</a:t>
            </a:r>
          </a:p>
          <a:p>
            <a:pPr marL="285750" indent="-285750" algn="l">
              <a:buClr>
                <a:srgbClr val="3F9AD0"/>
              </a:buClr>
              <a:buFont typeface="Arial" panose="020B0604020202020204" pitchFamily="34" charset="0"/>
              <a:buChar char="•"/>
            </a:pPr>
            <a:endParaRPr kumimoji="0" lang="en-GB" i="0" u="none" strike="noStrike" kern="1200" cap="none" spc="0" normalizeH="0" baseline="0" noProof="0">
              <a:ln>
                <a:noFill/>
              </a:ln>
              <a:solidFill>
                <a:sysClr val="windowText" lastClr="000000"/>
              </a:solidFill>
              <a:effectLst/>
              <a:uLnTx/>
              <a:uFillTx/>
              <a:latin typeface="DM Sans"/>
              <a:ea typeface="+mn-ea"/>
              <a:cs typeface="+mn-cs"/>
            </a:endParaRPr>
          </a:p>
          <a:p>
            <a:pPr marL="285750" indent="-285750">
              <a:buClr>
                <a:srgbClr val="3F9AD0"/>
              </a:buClr>
              <a:buFont typeface="Arial" panose="020B0604020202020204" pitchFamily="34" charset="0"/>
              <a:buChar char="•"/>
            </a:pPr>
            <a:r>
              <a:rPr kumimoji="0" lang="en-GB" i="0" u="none" strike="noStrike" kern="1200" cap="none" spc="0" normalizeH="0" baseline="0" noProof="0">
                <a:ln>
                  <a:noFill/>
                </a:ln>
                <a:solidFill>
                  <a:sysClr val="windowText" lastClr="000000"/>
                </a:solidFill>
                <a:effectLst/>
                <a:uLnTx/>
                <a:uFillTx/>
                <a:latin typeface="DM Sans"/>
                <a:ea typeface="+mn-ea"/>
                <a:cs typeface="+mn-cs"/>
              </a:rPr>
              <a:t>Very dry skin around the nasolabial fold area in all four ethnic groups.</a:t>
            </a:r>
          </a:p>
          <a:p>
            <a:pPr marL="285750" indent="-285750" algn="l">
              <a:buClr>
                <a:srgbClr val="3F9AD0"/>
              </a:buClr>
              <a:buFont typeface="Arial" panose="020B0604020202020204" pitchFamily="34" charset="0"/>
              <a:buChar char="•"/>
            </a:pPr>
            <a:endParaRPr lang="en-US" sz="1600" kern="0">
              <a:solidFill>
                <a:prstClr val="black">
                  <a:lumMod val="50000"/>
                </a:prstClr>
              </a:solidFill>
              <a:latin typeface="DM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kern="0">
              <a:solidFill>
                <a:prstClr val="black">
                  <a:lumMod val="50000"/>
                </a:prstClr>
              </a:solidFill>
              <a:latin typeface="DM Sans"/>
            </a:endParaRPr>
          </a:p>
        </p:txBody>
      </p:sp>
      <p:grpSp>
        <p:nvGrpSpPr>
          <p:cNvPr id="9" name="Group 8">
            <a:extLst>
              <a:ext uri="{FF2B5EF4-FFF2-40B4-BE49-F238E27FC236}">
                <a16:creationId xmlns:a16="http://schemas.microsoft.com/office/drawing/2014/main" id="{2E9A7F5B-DB2C-4AC3-E83E-ECC5435BA2E1}"/>
              </a:ext>
            </a:extLst>
          </p:cNvPr>
          <p:cNvGrpSpPr/>
          <p:nvPr/>
        </p:nvGrpSpPr>
        <p:grpSpPr>
          <a:xfrm>
            <a:off x="7019921" y="1107259"/>
            <a:ext cx="5172079" cy="5020793"/>
            <a:chOff x="7013016" y="1625335"/>
            <a:chExt cx="4501436" cy="4089380"/>
          </a:xfrm>
        </p:grpSpPr>
        <p:pic>
          <p:nvPicPr>
            <p:cNvPr id="10" name="Picture 9">
              <a:extLst>
                <a:ext uri="{FF2B5EF4-FFF2-40B4-BE49-F238E27FC236}">
                  <a16:creationId xmlns:a16="http://schemas.microsoft.com/office/drawing/2014/main" id="{DE0C6A65-9E92-6219-A9E3-09D13A2D7ED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013019" y="2175021"/>
              <a:ext cx="4501431" cy="3192218"/>
            </a:xfrm>
            <a:prstGeom prst="rect">
              <a:avLst/>
            </a:prstGeom>
          </p:spPr>
        </p:pic>
        <p:sp>
          <p:nvSpPr>
            <p:cNvPr id="16" name="Rectangle 15">
              <a:extLst>
                <a:ext uri="{FF2B5EF4-FFF2-40B4-BE49-F238E27FC236}">
                  <a16:creationId xmlns:a16="http://schemas.microsoft.com/office/drawing/2014/main" id="{48DE9E9D-87BA-CE68-7C53-5D9248D7D03C}"/>
                </a:ext>
              </a:extLst>
            </p:cNvPr>
            <p:cNvSpPr/>
            <p:nvPr/>
          </p:nvSpPr>
          <p:spPr>
            <a:xfrm>
              <a:off x="7013018" y="1625335"/>
              <a:ext cx="4501431" cy="56965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Skin hydration </a:t>
              </a:r>
              <a:r>
                <a:rPr kumimoji="0" lang="en-GB" sz="1200" b="1" i="0" u="none" strike="noStrike" kern="1200" cap="none" spc="0" normalizeH="0" baseline="0" noProof="0" err="1">
                  <a:ln>
                    <a:noFill/>
                  </a:ln>
                  <a:solidFill>
                    <a:srgbClr val="FFFFFF"/>
                  </a:solidFill>
                  <a:effectLst/>
                  <a:uLnTx/>
                  <a:uFillTx/>
                  <a:latin typeface="+mj-lt"/>
                  <a:ea typeface="Fira Sans" panose="020B0503050000020004" pitchFamily="34" charset="0"/>
                  <a:cs typeface="+mn-cs"/>
                </a:rPr>
                <a:t>color</a:t>
              </a:r>
              <a:r>
                <a:rPr kumimoji="0" lang="en-GB" sz="12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 maps of four ethnic groups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(Chinese, Caucasian, Indian, African)</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 living in the highly-polluted city of Pretoria**, South Africa   </a:t>
              </a:r>
            </a:p>
          </p:txBody>
        </p:sp>
        <p:sp>
          <p:nvSpPr>
            <p:cNvPr id="18" name="Rectangle 17">
              <a:extLst>
                <a:ext uri="{FF2B5EF4-FFF2-40B4-BE49-F238E27FC236}">
                  <a16:creationId xmlns:a16="http://schemas.microsoft.com/office/drawing/2014/main" id="{B66FB592-237E-ABC1-E967-F3899DED4E08}"/>
                </a:ext>
              </a:extLst>
            </p:cNvPr>
            <p:cNvSpPr/>
            <p:nvPr/>
          </p:nvSpPr>
          <p:spPr>
            <a:xfrm>
              <a:off x="7013018" y="5367239"/>
              <a:ext cx="4501431" cy="34747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FFFFFF">
                    <a:lumMod val="50000"/>
                  </a:srgbClr>
                </a:solidFill>
                <a:effectLst/>
                <a:uLnTx/>
                <a:uFillTx/>
                <a:latin typeface="Fira Sans" panose="020B0503050000020004" pitchFamily="34" charset="0"/>
                <a:ea typeface="Fira Sans" panose="020B0503050000020004" pitchFamily="34" charset="0"/>
                <a:cs typeface="+mn-cs"/>
              </a:endParaRPr>
            </a:p>
          </p:txBody>
        </p:sp>
        <p:sp>
          <p:nvSpPr>
            <p:cNvPr id="19" name="Rectangle 18">
              <a:extLst>
                <a:ext uri="{FF2B5EF4-FFF2-40B4-BE49-F238E27FC236}">
                  <a16:creationId xmlns:a16="http://schemas.microsoft.com/office/drawing/2014/main" id="{B830B0C4-42C5-A2C0-54DE-1508FB3B72BE}"/>
                </a:ext>
              </a:extLst>
            </p:cNvPr>
            <p:cNvSpPr/>
            <p:nvPr/>
          </p:nvSpPr>
          <p:spPr>
            <a:xfrm>
              <a:off x="7013016" y="5407399"/>
              <a:ext cx="4501436" cy="307314"/>
            </a:xfrm>
            <a:prstGeom prst="rect">
              <a:avLst/>
            </a:prstGeom>
            <a:gradFill flip="none" rotWithShape="1">
              <a:gsLst>
                <a:gs pos="0">
                  <a:srgbClr val="C61F17"/>
                </a:gs>
                <a:gs pos="100000">
                  <a:srgbClr val="073B9F"/>
                </a:gs>
                <a:gs pos="74000">
                  <a:srgbClr val="4494C9"/>
                </a:gs>
                <a:gs pos="25000">
                  <a:srgbClr val="FEBF2C"/>
                </a:gs>
                <a:gs pos="5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FFFFFF">
                    <a:lumMod val="50000"/>
                  </a:srgbClr>
                </a:solidFill>
                <a:effectLst/>
                <a:uLnTx/>
                <a:uFillTx/>
                <a:latin typeface="Fira Sans" panose="020B0503050000020004" pitchFamily="34" charset="0"/>
                <a:ea typeface="Fira Sans" panose="020B0503050000020004" pitchFamily="34" charset="0"/>
                <a:cs typeface="+mn-cs"/>
              </a:endParaRPr>
            </a:p>
          </p:txBody>
        </p:sp>
        <p:sp>
          <p:nvSpPr>
            <p:cNvPr id="20" name="TextBox 19">
              <a:extLst>
                <a:ext uri="{FF2B5EF4-FFF2-40B4-BE49-F238E27FC236}">
                  <a16:creationId xmlns:a16="http://schemas.microsoft.com/office/drawing/2014/main" id="{3A2499A1-DA27-E672-AC1E-FC597ED40487}"/>
                </a:ext>
              </a:extLst>
            </p:cNvPr>
            <p:cNvSpPr txBox="1"/>
            <p:nvPr/>
          </p:nvSpPr>
          <p:spPr>
            <a:xfrm>
              <a:off x="7359947" y="5504638"/>
              <a:ext cx="713022" cy="125340"/>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Very dry</a:t>
              </a:r>
            </a:p>
          </p:txBody>
        </p:sp>
        <p:sp>
          <p:nvSpPr>
            <p:cNvPr id="24" name="TextBox 23">
              <a:extLst>
                <a:ext uri="{FF2B5EF4-FFF2-40B4-BE49-F238E27FC236}">
                  <a16:creationId xmlns:a16="http://schemas.microsoft.com/office/drawing/2014/main" id="{F24A572B-3AE6-A398-0B14-080DCDD5C5B3}"/>
                </a:ext>
              </a:extLst>
            </p:cNvPr>
            <p:cNvSpPr txBox="1"/>
            <p:nvPr/>
          </p:nvSpPr>
          <p:spPr>
            <a:xfrm>
              <a:off x="9231343" y="5504638"/>
              <a:ext cx="1964188" cy="125340"/>
            </a:xfrm>
            <a:prstGeom prst="rect">
              <a:avLst/>
            </a:prstGeom>
            <a:noFill/>
          </p:spPr>
          <p:txBody>
            <a:bodyPr wrap="square" lIns="0" tIns="0" rIns="0" bIns="0" rtlCol="0" anchor="t"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Well hydrated</a:t>
              </a:r>
            </a:p>
          </p:txBody>
        </p:sp>
        <p:sp>
          <p:nvSpPr>
            <p:cNvPr id="26" name="Plus 22">
              <a:extLst>
                <a:ext uri="{FF2B5EF4-FFF2-40B4-BE49-F238E27FC236}">
                  <a16:creationId xmlns:a16="http://schemas.microsoft.com/office/drawing/2014/main" id="{1408D885-3C48-D12D-0E3D-B67EDEEC0597}"/>
                </a:ext>
              </a:extLst>
            </p:cNvPr>
            <p:cNvSpPr/>
            <p:nvPr/>
          </p:nvSpPr>
          <p:spPr>
            <a:xfrm>
              <a:off x="11227810" y="5476361"/>
              <a:ext cx="167397" cy="17983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lumMod val="50000"/>
                  </a:srgbClr>
                </a:solidFill>
                <a:effectLst/>
                <a:uLnTx/>
                <a:uFillTx/>
                <a:latin typeface="Fira Sans" panose="020B0503050000020004" pitchFamily="34" charset="0"/>
                <a:ea typeface="Fira Sans" panose="020B0503050000020004" pitchFamily="34" charset="0"/>
                <a:cs typeface="+mn-cs"/>
              </a:endParaRPr>
            </a:p>
          </p:txBody>
        </p:sp>
        <p:sp>
          <p:nvSpPr>
            <p:cNvPr id="27" name="Minus 23">
              <a:extLst>
                <a:ext uri="{FF2B5EF4-FFF2-40B4-BE49-F238E27FC236}">
                  <a16:creationId xmlns:a16="http://schemas.microsoft.com/office/drawing/2014/main" id="{4B491A0D-3903-CFB8-0414-49487D9F475A}"/>
                </a:ext>
              </a:extLst>
            </p:cNvPr>
            <p:cNvSpPr/>
            <p:nvPr/>
          </p:nvSpPr>
          <p:spPr>
            <a:xfrm>
              <a:off x="7137697" y="5470821"/>
              <a:ext cx="165964" cy="196956"/>
            </a:xfrm>
            <a:prstGeom prst="mathMin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lumMod val="50000"/>
                  </a:srgbClr>
                </a:solidFill>
                <a:effectLst/>
                <a:uLnTx/>
                <a:uFillTx/>
                <a:latin typeface="Fira Sans" panose="020B0503050000020004" pitchFamily="34" charset="0"/>
                <a:ea typeface="Fira Sans" panose="020B0503050000020004" pitchFamily="34" charset="0"/>
                <a:cs typeface="+mn-cs"/>
              </a:endParaRPr>
            </a:p>
          </p:txBody>
        </p:sp>
      </p:grpSp>
    </p:spTree>
    <p:extLst>
      <p:ext uri="{BB962C8B-B14F-4D97-AF65-F5344CB8AC3E}">
        <p14:creationId xmlns:p14="http://schemas.microsoft.com/office/powerpoint/2010/main" val="184766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0C127A4A-DBF5-832F-D623-412A8E56FDFF}"/>
              </a:ext>
            </a:extLst>
          </p:cNvPr>
          <p:cNvSpPr/>
          <p:nvPr/>
        </p:nvSpPr>
        <p:spPr>
          <a:xfrm>
            <a:off x="1" y="2305050"/>
            <a:ext cx="12192000" cy="4552950"/>
          </a:xfrm>
          <a:prstGeom prst="rect">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9</a:t>
            </a:fld>
            <a:endParaRPr lang="en-US"/>
          </a:p>
        </p:txBody>
      </p:sp>
      <p:sp>
        <p:nvSpPr>
          <p:cNvPr id="2" name="Text Placeholder 1">
            <a:extLst>
              <a:ext uri="{FF2B5EF4-FFF2-40B4-BE49-F238E27FC236}">
                <a16:creationId xmlns:a16="http://schemas.microsoft.com/office/drawing/2014/main" id="{F30F1209-5BE1-2A15-1D79-476981C292FA}"/>
              </a:ext>
            </a:extLst>
          </p:cNvPr>
          <p:cNvSpPr>
            <a:spLocks noGrp="1"/>
          </p:cNvSpPr>
          <p:nvPr>
            <p:ph type="body" sz="quarter" idx="12"/>
          </p:nvPr>
        </p:nvSpPr>
        <p:spPr>
          <a:xfrm>
            <a:off x="302400" y="1260000"/>
            <a:ext cx="10003650" cy="896885"/>
          </a:xfrm>
        </p:spPr>
        <p:txBody>
          <a:bodyPr/>
          <a:lstStyle/>
          <a:p>
            <a:r>
              <a:rPr lang="en-US" sz="1800" b="1"/>
              <a:t>Our discovery</a:t>
            </a:r>
          </a:p>
          <a:p>
            <a:r>
              <a:rPr lang="en-US" sz="1800"/>
              <a:t>Chinese women have excessively dry skin particularly in the lower part of the face </a:t>
            </a:r>
          </a:p>
          <a:p>
            <a:endParaRPr lang="en-US"/>
          </a:p>
        </p:txBody>
      </p:sp>
      <p:sp>
        <p:nvSpPr>
          <p:cNvPr id="5" name="Text Placeholder 4">
            <a:extLst>
              <a:ext uri="{FF2B5EF4-FFF2-40B4-BE49-F238E27FC236}">
                <a16:creationId xmlns:a16="http://schemas.microsoft.com/office/drawing/2014/main" id="{4314D8CA-4A6D-AA47-9F1B-08CC18EDDC57}"/>
              </a:ext>
            </a:extLst>
          </p:cNvPr>
          <p:cNvSpPr>
            <a:spLocks noGrp="1"/>
          </p:cNvSpPr>
          <p:nvPr>
            <p:ph type="body" idx="11"/>
          </p:nvPr>
        </p:nvSpPr>
        <p:spPr/>
        <p:txBody>
          <a:bodyPr/>
          <a:lstStyle/>
          <a:p>
            <a:r>
              <a:rPr lang="en-GB" b="0"/>
              <a:t>Beijing/China</a:t>
            </a:r>
          </a:p>
        </p:txBody>
      </p:sp>
      <p:sp>
        <p:nvSpPr>
          <p:cNvPr id="4" name="Title 3">
            <a:extLst>
              <a:ext uri="{FF2B5EF4-FFF2-40B4-BE49-F238E27FC236}">
                <a16:creationId xmlns:a16="http://schemas.microsoft.com/office/drawing/2014/main" id="{C8169D1C-98AD-234B-BEE0-F3E791B69769}"/>
              </a:ext>
            </a:extLst>
          </p:cNvPr>
          <p:cNvSpPr>
            <a:spLocks noGrp="1"/>
          </p:cNvSpPr>
          <p:nvPr>
            <p:ph type="title"/>
          </p:nvPr>
        </p:nvSpPr>
        <p:spPr/>
        <p:txBody>
          <a:bodyPr/>
          <a:lstStyle/>
          <a:p>
            <a:r>
              <a:rPr lang="en-GB"/>
              <a:t>Facial </a:t>
            </a:r>
            <a:r>
              <a:rPr lang="en-GB" err="1"/>
              <a:t>Color</a:t>
            </a:r>
            <a:r>
              <a:rPr lang="en-GB"/>
              <a:t> Mapping Hydration Study</a:t>
            </a:r>
          </a:p>
        </p:txBody>
      </p:sp>
      <p:pic>
        <p:nvPicPr>
          <p:cNvPr id="18" name="Picture 17">
            <a:extLst>
              <a:ext uri="{FF2B5EF4-FFF2-40B4-BE49-F238E27FC236}">
                <a16:creationId xmlns:a16="http://schemas.microsoft.com/office/drawing/2014/main" id="{C3B43007-8DE7-6942-8C21-5DC1B17CCE5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1625" y="2776852"/>
            <a:ext cx="3236321" cy="2329851"/>
          </a:xfrm>
          <a:prstGeom prst="rect">
            <a:avLst/>
          </a:prstGeom>
        </p:spPr>
      </p:pic>
      <p:pic>
        <p:nvPicPr>
          <p:cNvPr id="20" name="Picture 19">
            <a:extLst>
              <a:ext uri="{FF2B5EF4-FFF2-40B4-BE49-F238E27FC236}">
                <a16:creationId xmlns:a16="http://schemas.microsoft.com/office/drawing/2014/main" id="{0A21C49A-235A-7C42-9B01-A529F130098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69508" y="2776851"/>
            <a:ext cx="3236321" cy="2329851"/>
          </a:xfrm>
          <a:prstGeom prst="rect">
            <a:avLst/>
          </a:prstGeom>
        </p:spPr>
      </p:pic>
      <p:pic>
        <p:nvPicPr>
          <p:cNvPr id="21" name="Picture 20">
            <a:extLst>
              <a:ext uri="{FF2B5EF4-FFF2-40B4-BE49-F238E27FC236}">
                <a16:creationId xmlns:a16="http://schemas.microsoft.com/office/drawing/2014/main" id="{9422E91A-30F6-214C-A095-0E2FFA1629B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54056" y="2776851"/>
            <a:ext cx="3236321" cy="2329851"/>
          </a:xfrm>
          <a:prstGeom prst="rect">
            <a:avLst/>
          </a:prstGeom>
        </p:spPr>
      </p:pic>
      <p:grpSp>
        <p:nvGrpSpPr>
          <p:cNvPr id="26" name="Group 25">
            <a:extLst>
              <a:ext uri="{FF2B5EF4-FFF2-40B4-BE49-F238E27FC236}">
                <a16:creationId xmlns:a16="http://schemas.microsoft.com/office/drawing/2014/main" id="{DE4F1390-DC11-0222-AB71-D9E511498FC3}"/>
              </a:ext>
            </a:extLst>
          </p:cNvPr>
          <p:cNvGrpSpPr/>
          <p:nvPr/>
        </p:nvGrpSpPr>
        <p:grpSpPr>
          <a:xfrm>
            <a:off x="301625" y="5100355"/>
            <a:ext cx="3236321" cy="223001"/>
            <a:chOff x="301625" y="5309470"/>
            <a:chExt cx="5026980" cy="346388"/>
          </a:xfrm>
        </p:grpSpPr>
        <p:sp>
          <p:nvSpPr>
            <p:cNvPr id="17" name="Rectangle 16">
              <a:extLst>
                <a:ext uri="{FF2B5EF4-FFF2-40B4-BE49-F238E27FC236}">
                  <a16:creationId xmlns:a16="http://schemas.microsoft.com/office/drawing/2014/main" id="{D8F8E484-B660-1ADE-932D-E91B5C35491B}"/>
                </a:ext>
              </a:extLst>
            </p:cNvPr>
            <p:cNvSpPr/>
            <p:nvPr/>
          </p:nvSpPr>
          <p:spPr>
            <a:xfrm>
              <a:off x="301625" y="5309470"/>
              <a:ext cx="5026980" cy="346388"/>
            </a:xfrm>
            <a:prstGeom prst="rect">
              <a:avLst/>
            </a:prstGeom>
            <a:gradFill flip="none" rotWithShape="1">
              <a:gsLst>
                <a:gs pos="0">
                  <a:srgbClr val="C61F17"/>
                </a:gs>
                <a:gs pos="100000">
                  <a:srgbClr val="073B9F"/>
                </a:gs>
                <a:gs pos="74000">
                  <a:srgbClr val="4494C9"/>
                </a:gs>
                <a:gs pos="25000">
                  <a:srgbClr val="FEBF2C"/>
                </a:gs>
                <a:gs pos="5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FFFFFF">
                    <a:lumMod val="50000"/>
                  </a:srgbClr>
                </a:solidFill>
                <a:effectLst/>
                <a:uLnTx/>
                <a:uFillTx/>
                <a:latin typeface="Fira Sans" panose="020B0503050000020004" pitchFamily="34" charset="0"/>
                <a:ea typeface="Fira Sans" panose="020B0503050000020004" pitchFamily="34" charset="0"/>
                <a:cs typeface="+mn-cs"/>
              </a:endParaRPr>
            </a:p>
          </p:txBody>
        </p:sp>
        <p:sp>
          <p:nvSpPr>
            <p:cNvPr id="19" name="TextBox 18">
              <a:extLst>
                <a:ext uri="{FF2B5EF4-FFF2-40B4-BE49-F238E27FC236}">
                  <a16:creationId xmlns:a16="http://schemas.microsoft.com/office/drawing/2014/main" id="{8F8B4347-7EEE-DE33-0D32-95D0F1049AE6}"/>
                </a:ext>
              </a:extLst>
            </p:cNvPr>
            <p:cNvSpPr txBox="1"/>
            <p:nvPr/>
          </p:nvSpPr>
          <p:spPr>
            <a:xfrm>
              <a:off x="641532" y="5382750"/>
              <a:ext cx="808007" cy="21513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Very dry</a:t>
              </a:r>
            </a:p>
          </p:txBody>
        </p:sp>
        <p:sp>
          <p:nvSpPr>
            <p:cNvPr id="23" name="TextBox 22">
              <a:extLst>
                <a:ext uri="{FF2B5EF4-FFF2-40B4-BE49-F238E27FC236}">
                  <a16:creationId xmlns:a16="http://schemas.microsoft.com/office/drawing/2014/main" id="{6FC6229A-BB47-0E3F-F717-83B145172AF4}"/>
                </a:ext>
              </a:extLst>
            </p:cNvPr>
            <p:cNvSpPr txBox="1"/>
            <p:nvPr/>
          </p:nvSpPr>
          <p:spPr>
            <a:xfrm>
              <a:off x="2811467" y="5382750"/>
              <a:ext cx="2225847" cy="215131"/>
            </a:xfrm>
            <a:prstGeom prst="rect">
              <a:avLst/>
            </a:prstGeom>
            <a:noFill/>
          </p:spPr>
          <p:txBody>
            <a:bodyPr wrap="square" lIns="0" tIns="0" rIns="0" bIns="0" rtlCol="0" anchor="t"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Well hydrated</a:t>
              </a:r>
            </a:p>
          </p:txBody>
        </p:sp>
        <p:sp>
          <p:nvSpPr>
            <p:cNvPr id="24" name="Plus 22">
              <a:extLst>
                <a:ext uri="{FF2B5EF4-FFF2-40B4-BE49-F238E27FC236}">
                  <a16:creationId xmlns:a16="http://schemas.microsoft.com/office/drawing/2014/main" id="{000EF88B-DFDF-7340-2908-18346A4EB71E}"/>
                </a:ext>
              </a:extLst>
            </p:cNvPr>
            <p:cNvSpPr/>
            <p:nvPr/>
          </p:nvSpPr>
          <p:spPr>
            <a:xfrm>
              <a:off x="5077042" y="5381312"/>
              <a:ext cx="189697" cy="202704"/>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lumMod val="50000"/>
                  </a:srgbClr>
                </a:solidFill>
                <a:effectLst/>
                <a:uLnTx/>
                <a:uFillTx/>
                <a:latin typeface="Fira Sans" panose="020B0503050000020004" pitchFamily="34" charset="0"/>
                <a:ea typeface="Fira Sans" panose="020B0503050000020004" pitchFamily="34" charset="0"/>
                <a:cs typeface="+mn-cs"/>
              </a:endParaRPr>
            </a:p>
          </p:txBody>
        </p:sp>
        <p:sp>
          <p:nvSpPr>
            <p:cNvPr id="25" name="Minus 23">
              <a:extLst>
                <a:ext uri="{FF2B5EF4-FFF2-40B4-BE49-F238E27FC236}">
                  <a16:creationId xmlns:a16="http://schemas.microsoft.com/office/drawing/2014/main" id="{BF09C643-AC3A-4E33-FBD3-A673EB607F7C}"/>
                </a:ext>
              </a:extLst>
            </p:cNvPr>
            <p:cNvSpPr/>
            <p:nvPr/>
          </p:nvSpPr>
          <p:spPr>
            <a:xfrm>
              <a:off x="377542" y="5376232"/>
              <a:ext cx="188073" cy="221999"/>
            </a:xfrm>
            <a:prstGeom prst="mathMin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lumMod val="50000"/>
                  </a:srgbClr>
                </a:solidFill>
                <a:effectLst/>
                <a:uLnTx/>
                <a:uFillTx/>
                <a:latin typeface="Fira Sans" panose="020B0503050000020004" pitchFamily="34" charset="0"/>
                <a:ea typeface="Fira Sans" panose="020B0503050000020004" pitchFamily="34" charset="0"/>
                <a:cs typeface="+mn-cs"/>
              </a:endParaRPr>
            </a:p>
          </p:txBody>
        </p:sp>
      </p:grpSp>
      <p:grpSp>
        <p:nvGrpSpPr>
          <p:cNvPr id="33" name="Group 32">
            <a:extLst>
              <a:ext uri="{FF2B5EF4-FFF2-40B4-BE49-F238E27FC236}">
                <a16:creationId xmlns:a16="http://schemas.microsoft.com/office/drawing/2014/main" id="{B7F0F45A-DCE7-892F-FEA0-CBCBAEAF2669}"/>
              </a:ext>
            </a:extLst>
          </p:cNvPr>
          <p:cNvGrpSpPr/>
          <p:nvPr/>
        </p:nvGrpSpPr>
        <p:grpSpPr>
          <a:xfrm>
            <a:off x="4469508" y="5100357"/>
            <a:ext cx="3236321" cy="223001"/>
            <a:chOff x="301625" y="5309473"/>
            <a:chExt cx="5026980" cy="346388"/>
          </a:xfrm>
        </p:grpSpPr>
        <p:sp>
          <p:nvSpPr>
            <p:cNvPr id="34" name="Rectangle 33">
              <a:extLst>
                <a:ext uri="{FF2B5EF4-FFF2-40B4-BE49-F238E27FC236}">
                  <a16:creationId xmlns:a16="http://schemas.microsoft.com/office/drawing/2014/main" id="{C32229A5-C11D-76B0-B8D4-0A588FB955A4}"/>
                </a:ext>
              </a:extLst>
            </p:cNvPr>
            <p:cNvSpPr/>
            <p:nvPr/>
          </p:nvSpPr>
          <p:spPr>
            <a:xfrm>
              <a:off x="301625" y="5309473"/>
              <a:ext cx="5026980" cy="346388"/>
            </a:xfrm>
            <a:prstGeom prst="rect">
              <a:avLst/>
            </a:prstGeom>
            <a:gradFill flip="none" rotWithShape="1">
              <a:gsLst>
                <a:gs pos="0">
                  <a:srgbClr val="C61F17"/>
                </a:gs>
                <a:gs pos="100000">
                  <a:srgbClr val="073B9F"/>
                </a:gs>
                <a:gs pos="74000">
                  <a:srgbClr val="4494C9"/>
                </a:gs>
                <a:gs pos="25000">
                  <a:srgbClr val="FEBF2C"/>
                </a:gs>
                <a:gs pos="5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FFFFFF">
                    <a:lumMod val="50000"/>
                  </a:srgbClr>
                </a:solidFill>
                <a:effectLst/>
                <a:uLnTx/>
                <a:uFillTx/>
                <a:latin typeface="Fira Sans" panose="020B0503050000020004" pitchFamily="34" charset="0"/>
                <a:ea typeface="Fira Sans" panose="020B0503050000020004" pitchFamily="34" charset="0"/>
                <a:cs typeface="+mn-cs"/>
              </a:endParaRPr>
            </a:p>
          </p:txBody>
        </p:sp>
        <p:sp>
          <p:nvSpPr>
            <p:cNvPr id="35" name="TextBox 34">
              <a:extLst>
                <a:ext uri="{FF2B5EF4-FFF2-40B4-BE49-F238E27FC236}">
                  <a16:creationId xmlns:a16="http://schemas.microsoft.com/office/drawing/2014/main" id="{EA60F02D-AABF-B214-8F96-F4282E0FCD49}"/>
                </a:ext>
              </a:extLst>
            </p:cNvPr>
            <p:cNvSpPr txBox="1"/>
            <p:nvPr/>
          </p:nvSpPr>
          <p:spPr>
            <a:xfrm>
              <a:off x="641532" y="5382750"/>
              <a:ext cx="808007" cy="21513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Very dry</a:t>
              </a:r>
            </a:p>
          </p:txBody>
        </p:sp>
        <p:sp>
          <p:nvSpPr>
            <p:cNvPr id="36" name="TextBox 35">
              <a:extLst>
                <a:ext uri="{FF2B5EF4-FFF2-40B4-BE49-F238E27FC236}">
                  <a16:creationId xmlns:a16="http://schemas.microsoft.com/office/drawing/2014/main" id="{BA50A4F9-1C5E-B028-CB24-038B53539A05}"/>
                </a:ext>
              </a:extLst>
            </p:cNvPr>
            <p:cNvSpPr txBox="1"/>
            <p:nvPr/>
          </p:nvSpPr>
          <p:spPr>
            <a:xfrm>
              <a:off x="2811467" y="5382750"/>
              <a:ext cx="2225847" cy="215131"/>
            </a:xfrm>
            <a:prstGeom prst="rect">
              <a:avLst/>
            </a:prstGeom>
            <a:noFill/>
          </p:spPr>
          <p:txBody>
            <a:bodyPr wrap="square" lIns="0" tIns="0" rIns="0" bIns="0" rtlCol="0" anchor="t"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Well hydrated</a:t>
              </a:r>
            </a:p>
          </p:txBody>
        </p:sp>
        <p:sp>
          <p:nvSpPr>
            <p:cNvPr id="37" name="Plus 22">
              <a:extLst>
                <a:ext uri="{FF2B5EF4-FFF2-40B4-BE49-F238E27FC236}">
                  <a16:creationId xmlns:a16="http://schemas.microsoft.com/office/drawing/2014/main" id="{72D79AF6-B98B-1D11-B73D-AF8BB37ACF0A}"/>
                </a:ext>
              </a:extLst>
            </p:cNvPr>
            <p:cNvSpPr/>
            <p:nvPr/>
          </p:nvSpPr>
          <p:spPr>
            <a:xfrm>
              <a:off x="5077042" y="5381312"/>
              <a:ext cx="189697" cy="202704"/>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lumMod val="50000"/>
                  </a:srgbClr>
                </a:solidFill>
                <a:effectLst/>
                <a:uLnTx/>
                <a:uFillTx/>
                <a:latin typeface="Fira Sans" panose="020B0503050000020004" pitchFamily="34" charset="0"/>
                <a:ea typeface="Fira Sans" panose="020B0503050000020004" pitchFamily="34" charset="0"/>
                <a:cs typeface="+mn-cs"/>
              </a:endParaRPr>
            </a:p>
          </p:txBody>
        </p:sp>
        <p:sp>
          <p:nvSpPr>
            <p:cNvPr id="38" name="Minus 23">
              <a:extLst>
                <a:ext uri="{FF2B5EF4-FFF2-40B4-BE49-F238E27FC236}">
                  <a16:creationId xmlns:a16="http://schemas.microsoft.com/office/drawing/2014/main" id="{BA39C3DA-AE98-EDDC-06CF-7C29A22871AF}"/>
                </a:ext>
              </a:extLst>
            </p:cNvPr>
            <p:cNvSpPr/>
            <p:nvPr/>
          </p:nvSpPr>
          <p:spPr>
            <a:xfrm>
              <a:off x="377542" y="5376232"/>
              <a:ext cx="188073" cy="221999"/>
            </a:xfrm>
            <a:prstGeom prst="mathMin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lumMod val="50000"/>
                  </a:srgbClr>
                </a:solidFill>
                <a:effectLst/>
                <a:uLnTx/>
                <a:uFillTx/>
                <a:latin typeface="Fira Sans" panose="020B0503050000020004" pitchFamily="34" charset="0"/>
                <a:ea typeface="Fira Sans" panose="020B0503050000020004" pitchFamily="34" charset="0"/>
                <a:cs typeface="+mn-cs"/>
              </a:endParaRPr>
            </a:p>
          </p:txBody>
        </p:sp>
      </p:grpSp>
      <p:grpSp>
        <p:nvGrpSpPr>
          <p:cNvPr id="39" name="Group 38">
            <a:extLst>
              <a:ext uri="{FF2B5EF4-FFF2-40B4-BE49-F238E27FC236}">
                <a16:creationId xmlns:a16="http://schemas.microsoft.com/office/drawing/2014/main" id="{D3FE16FD-954A-ED7B-B1A3-4FED231CF374}"/>
              </a:ext>
            </a:extLst>
          </p:cNvPr>
          <p:cNvGrpSpPr/>
          <p:nvPr/>
        </p:nvGrpSpPr>
        <p:grpSpPr>
          <a:xfrm>
            <a:off x="8654056" y="5100355"/>
            <a:ext cx="3236321" cy="223001"/>
            <a:chOff x="301625" y="5309470"/>
            <a:chExt cx="5026980" cy="346388"/>
          </a:xfrm>
        </p:grpSpPr>
        <p:sp>
          <p:nvSpPr>
            <p:cNvPr id="40" name="Rectangle 39">
              <a:extLst>
                <a:ext uri="{FF2B5EF4-FFF2-40B4-BE49-F238E27FC236}">
                  <a16:creationId xmlns:a16="http://schemas.microsoft.com/office/drawing/2014/main" id="{AE0345DE-2124-5BAD-110E-1BEA1B03E958}"/>
                </a:ext>
              </a:extLst>
            </p:cNvPr>
            <p:cNvSpPr/>
            <p:nvPr/>
          </p:nvSpPr>
          <p:spPr>
            <a:xfrm>
              <a:off x="301625" y="5309470"/>
              <a:ext cx="5026980" cy="346388"/>
            </a:xfrm>
            <a:prstGeom prst="rect">
              <a:avLst/>
            </a:prstGeom>
            <a:gradFill flip="none" rotWithShape="1">
              <a:gsLst>
                <a:gs pos="0">
                  <a:srgbClr val="C61F17"/>
                </a:gs>
                <a:gs pos="100000">
                  <a:srgbClr val="073B9F"/>
                </a:gs>
                <a:gs pos="74000">
                  <a:srgbClr val="4494C9"/>
                </a:gs>
                <a:gs pos="25000">
                  <a:srgbClr val="FEBF2C"/>
                </a:gs>
                <a:gs pos="5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FFFFFF">
                    <a:lumMod val="50000"/>
                  </a:srgbClr>
                </a:solidFill>
                <a:effectLst/>
                <a:uLnTx/>
                <a:uFillTx/>
                <a:latin typeface="Fira Sans" panose="020B0503050000020004" pitchFamily="34" charset="0"/>
                <a:ea typeface="Fira Sans" panose="020B0503050000020004" pitchFamily="34" charset="0"/>
                <a:cs typeface="+mn-cs"/>
              </a:endParaRPr>
            </a:p>
          </p:txBody>
        </p:sp>
        <p:sp>
          <p:nvSpPr>
            <p:cNvPr id="41" name="TextBox 40">
              <a:extLst>
                <a:ext uri="{FF2B5EF4-FFF2-40B4-BE49-F238E27FC236}">
                  <a16:creationId xmlns:a16="http://schemas.microsoft.com/office/drawing/2014/main" id="{8716C395-FBFC-2450-10D7-D9BA42673BED}"/>
                </a:ext>
              </a:extLst>
            </p:cNvPr>
            <p:cNvSpPr txBox="1"/>
            <p:nvPr/>
          </p:nvSpPr>
          <p:spPr>
            <a:xfrm>
              <a:off x="641532" y="5382750"/>
              <a:ext cx="808007" cy="215131"/>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Very dry</a:t>
              </a:r>
            </a:p>
          </p:txBody>
        </p:sp>
        <p:sp>
          <p:nvSpPr>
            <p:cNvPr id="42" name="TextBox 41">
              <a:extLst>
                <a:ext uri="{FF2B5EF4-FFF2-40B4-BE49-F238E27FC236}">
                  <a16:creationId xmlns:a16="http://schemas.microsoft.com/office/drawing/2014/main" id="{716F4958-B458-092A-52E9-849574B2F9F8}"/>
                </a:ext>
              </a:extLst>
            </p:cNvPr>
            <p:cNvSpPr txBox="1"/>
            <p:nvPr/>
          </p:nvSpPr>
          <p:spPr>
            <a:xfrm>
              <a:off x="2811467" y="5382750"/>
              <a:ext cx="2225847" cy="215131"/>
            </a:xfrm>
            <a:prstGeom prst="rect">
              <a:avLst/>
            </a:prstGeom>
            <a:noFill/>
          </p:spPr>
          <p:txBody>
            <a:bodyPr wrap="square" lIns="0" tIns="0" rIns="0" bIns="0" rtlCol="0" anchor="t"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Well hydrated</a:t>
              </a:r>
            </a:p>
          </p:txBody>
        </p:sp>
        <p:sp>
          <p:nvSpPr>
            <p:cNvPr id="43" name="Plus 22">
              <a:extLst>
                <a:ext uri="{FF2B5EF4-FFF2-40B4-BE49-F238E27FC236}">
                  <a16:creationId xmlns:a16="http://schemas.microsoft.com/office/drawing/2014/main" id="{7A4F53D6-2276-5666-4F56-F30BBBC82904}"/>
                </a:ext>
              </a:extLst>
            </p:cNvPr>
            <p:cNvSpPr/>
            <p:nvPr/>
          </p:nvSpPr>
          <p:spPr>
            <a:xfrm>
              <a:off x="5077042" y="5381312"/>
              <a:ext cx="189697" cy="202704"/>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lumMod val="50000"/>
                  </a:srgbClr>
                </a:solidFill>
                <a:effectLst/>
                <a:uLnTx/>
                <a:uFillTx/>
                <a:latin typeface="Fira Sans" panose="020B0503050000020004" pitchFamily="34" charset="0"/>
                <a:ea typeface="Fira Sans" panose="020B0503050000020004" pitchFamily="34" charset="0"/>
                <a:cs typeface="+mn-cs"/>
              </a:endParaRPr>
            </a:p>
          </p:txBody>
        </p:sp>
        <p:sp>
          <p:nvSpPr>
            <p:cNvPr id="44" name="Minus 23">
              <a:extLst>
                <a:ext uri="{FF2B5EF4-FFF2-40B4-BE49-F238E27FC236}">
                  <a16:creationId xmlns:a16="http://schemas.microsoft.com/office/drawing/2014/main" id="{CF31C3B1-22E2-61CE-33DC-4FEC5815F4B9}"/>
                </a:ext>
              </a:extLst>
            </p:cNvPr>
            <p:cNvSpPr/>
            <p:nvPr/>
          </p:nvSpPr>
          <p:spPr>
            <a:xfrm>
              <a:off x="377542" y="5376232"/>
              <a:ext cx="188073" cy="221999"/>
            </a:xfrm>
            <a:prstGeom prst="mathMin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lumMod val="50000"/>
                  </a:srgbClr>
                </a:solidFill>
                <a:effectLst/>
                <a:uLnTx/>
                <a:uFillTx/>
                <a:latin typeface="Fira Sans" panose="020B0503050000020004" pitchFamily="34" charset="0"/>
                <a:ea typeface="Fira Sans" panose="020B0503050000020004" pitchFamily="34" charset="0"/>
                <a:cs typeface="+mn-cs"/>
              </a:endParaRPr>
            </a:p>
          </p:txBody>
        </p:sp>
      </p:grpSp>
      <p:pic>
        <p:nvPicPr>
          <p:cNvPr id="46" name="Picture 12">
            <a:extLst>
              <a:ext uri="{FF2B5EF4-FFF2-40B4-BE49-F238E27FC236}">
                <a16:creationId xmlns:a16="http://schemas.microsoft.com/office/drawing/2014/main" id="{496BA5C3-5B8F-851C-33B8-D48F4F80C8E2}"/>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9532948" y="6208276"/>
            <a:ext cx="2510023" cy="485060"/>
          </a:xfrm>
          <a:prstGeom prst="rect">
            <a:avLst/>
          </a:prstGeom>
        </p:spPr>
      </p:pic>
      <p:sp>
        <p:nvSpPr>
          <p:cNvPr id="47" name="TextBox 46">
            <a:extLst>
              <a:ext uri="{FF2B5EF4-FFF2-40B4-BE49-F238E27FC236}">
                <a16:creationId xmlns:a16="http://schemas.microsoft.com/office/drawing/2014/main" id="{EF9B3870-5ECC-AC5F-4FAC-F266CA043D75}"/>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B3978F"/>
                </a:solidFill>
              </a:rPr>
              <a:t> | </a:t>
            </a:r>
            <a:r>
              <a:rPr lang="en-US" sz="950" spc="10"/>
              <a:t>The science of nature</a:t>
            </a:r>
          </a:p>
        </p:txBody>
      </p:sp>
    </p:spTree>
    <p:extLst>
      <p:ext uri="{BB962C8B-B14F-4D97-AF65-F5344CB8AC3E}">
        <p14:creationId xmlns:p14="http://schemas.microsoft.com/office/powerpoint/2010/main" val="1387612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7352B-0383-83C3-20C6-626456CD217A}"/>
            </a:ext>
          </a:extLst>
        </p:cNvPr>
        <p:cNvGrpSpPr/>
        <p:nvPr/>
      </p:nvGrpSpPr>
      <p:grpSpPr>
        <a:xfrm>
          <a:off x="0" y="0"/>
          <a:ext cx="0" cy="0"/>
          <a:chOff x="0" y="0"/>
          <a:chExt cx="0" cy="0"/>
        </a:xfrm>
      </p:grpSpPr>
      <p:pic>
        <p:nvPicPr>
          <p:cNvPr id="3" name="Picture 2" descr="A person with her eyes closed and her hands on her face&#10;&#10;Description automatically generated">
            <a:extLst>
              <a:ext uri="{FF2B5EF4-FFF2-40B4-BE49-F238E27FC236}">
                <a16:creationId xmlns:a16="http://schemas.microsoft.com/office/drawing/2014/main" id="{A0A48EDE-2DB1-C3B0-DA41-6F856F8DADE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26559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6" name="Straight Connector 75">
            <a:extLst>
              <a:ext uri="{FF2B5EF4-FFF2-40B4-BE49-F238E27FC236}">
                <a16:creationId xmlns:a16="http://schemas.microsoft.com/office/drawing/2014/main" id="{6F0F2F5A-AE69-4C2C-91A9-F07DCB268D59}"/>
              </a:ext>
            </a:extLst>
          </p:cNvPr>
          <p:cNvCxnSpPr>
            <a:cxnSpLocks/>
          </p:cNvCxnSpPr>
          <p:nvPr/>
        </p:nvCxnSpPr>
        <p:spPr>
          <a:xfrm flipH="1">
            <a:off x="3021047" y="3726871"/>
            <a:ext cx="1" cy="2160000"/>
          </a:xfrm>
          <a:prstGeom prst="line">
            <a:avLst/>
          </a:prstGeom>
          <a:ln w="25400">
            <a:solidFill>
              <a:srgbClr val="89C7E8"/>
            </a:solidFill>
            <a:tailEnd type="oval"/>
          </a:ln>
        </p:spPr>
        <p:style>
          <a:lnRef idx="1">
            <a:schemeClr val="accent1"/>
          </a:lnRef>
          <a:fillRef idx="0">
            <a:schemeClr val="accent1"/>
          </a:fillRef>
          <a:effectRef idx="0">
            <a:schemeClr val="accent1"/>
          </a:effectRef>
          <a:fontRef idx="minor">
            <a:schemeClr val="tx1"/>
          </a:fontRef>
        </p:style>
      </p:cxnSp>
      <p:sp>
        <p:nvSpPr>
          <p:cNvPr id="36" name="Right Arrow 7">
            <a:extLst>
              <a:ext uri="{FF2B5EF4-FFF2-40B4-BE49-F238E27FC236}">
                <a16:creationId xmlns:a16="http://schemas.microsoft.com/office/drawing/2014/main" id="{7A71ABA6-C8C9-44EF-9B34-FD4D9B1D48BA}"/>
              </a:ext>
            </a:extLst>
          </p:cNvPr>
          <p:cNvSpPr/>
          <p:nvPr/>
        </p:nvSpPr>
        <p:spPr>
          <a:xfrm>
            <a:off x="704850" y="3432142"/>
            <a:ext cx="10750550" cy="360000"/>
          </a:xfrm>
          <a:prstGeom prst="rightArrow">
            <a:avLst/>
          </a:prstGeom>
          <a:solidFill>
            <a:srgbClr val="89C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170B7"/>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731BBA32-F812-A246-8976-FEEC6E514C31}"/>
              </a:ext>
            </a:extLst>
          </p:cNvPr>
          <p:cNvGrpSpPr/>
          <p:nvPr/>
        </p:nvGrpSpPr>
        <p:grpSpPr>
          <a:xfrm>
            <a:off x="2701799" y="1370990"/>
            <a:ext cx="461752" cy="2385152"/>
            <a:chOff x="2460489" y="1370990"/>
            <a:chExt cx="461752" cy="2385152"/>
          </a:xfrm>
        </p:grpSpPr>
        <p:cxnSp>
          <p:nvCxnSpPr>
            <p:cNvPr id="73" name="Straight Connector 72">
              <a:extLst>
                <a:ext uri="{FF2B5EF4-FFF2-40B4-BE49-F238E27FC236}">
                  <a16:creationId xmlns:a16="http://schemas.microsoft.com/office/drawing/2014/main" id="{651E6094-FB43-4845-98BC-A08C8A8C0B03}"/>
                </a:ext>
              </a:extLst>
            </p:cNvPr>
            <p:cNvCxnSpPr>
              <a:cxnSpLocks/>
            </p:cNvCxnSpPr>
            <p:nvPr/>
          </p:nvCxnSpPr>
          <p:spPr>
            <a:xfrm flipH="1" flipV="1">
              <a:off x="2776782" y="1395954"/>
              <a:ext cx="1" cy="2160000"/>
            </a:xfrm>
            <a:prstGeom prst="line">
              <a:avLst/>
            </a:prstGeom>
            <a:ln w="25400">
              <a:solidFill>
                <a:srgbClr val="89C7E8"/>
              </a:solidFill>
              <a:tailEnd type="ova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D3C4215-6EB5-415F-83AF-7C3DE4AFAA67}"/>
                </a:ext>
              </a:extLst>
            </p:cNvPr>
            <p:cNvSpPr txBox="1"/>
            <p:nvPr/>
          </p:nvSpPr>
          <p:spPr>
            <a:xfrm rot="16200000">
              <a:off x="2086939" y="1744540"/>
              <a:ext cx="1060450" cy="313350"/>
            </a:xfrm>
            <a:prstGeom prst="rect">
              <a:avLst/>
            </a:prstGeom>
            <a:noFill/>
          </p:spPr>
          <p:txBody>
            <a:bodyPr wrap="square" lIns="0" tIns="0" rIns="90000" bIns="3600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07297"/>
                  </a:solidFill>
                  <a:effectLst/>
                  <a:uLnTx/>
                  <a:uFillTx/>
                  <a:latin typeface="+mj-lt"/>
                  <a:ea typeface="+mn-ea"/>
                  <a:cs typeface="+mn-cs"/>
                </a:rPr>
                <a:t>2012</a:t>
              </a:r>
            </a:p>
          </p:txBody>
        </p:sp>
        <p:sp>
          <p:nvSpPr>
            <p:cNvPr id="63" name="Oval 62">
              <a:extLst>
                <a:ext uri="{FF2B5EF4-FFF2-40B4-BE49-F238E27FC236}">
                  <a16:creationId xmlns:a16="http://schemas.microsoft.com/office/drawing/2014/main" id="{F8F1B986-46F9-FF48-BAE4-899B79A3A545}"/>
                </a:ext>
              </a:extLst>
            </p:cNvPr>
            <p:cNvSpPr/>
            <p:nvPr/>
          </p:nvSpPr>
          <p:spPr>
            <a:xfrm>
              <a:off x="2634241" y="3468142"/>
              <a:ext cx="288000" cy="288000"/>
            </a:xfrm>
            <a:prstGeom prst="ellipse">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07297"/>
                </a:solidFill>
                <a:effectLst/>
                <a:uLnTx/>
                <a:uFillTx/>
                <a:latin typeface="+mj-lt"/>
                <a:ea typeface="+mn-ea"/>
                <a:cs typeface="+mn-cs"/>
              </a:endParaRPr>
            </a:p>
          </p:txBody>
        </p:sp>
      </p:grpSp>
      <p:sp>
        <p:nvSpPr>
          <p:cNvPr id="28" name="Text Placeholder 27">
            <a:extLst>
              <a:ext uri="{FF2B5EF4-FFF2-40B4-BE49-F238E27FC236}">
                <a16:creationId xmlns:a16="http://schemas.microsoft.com/office/drawing/2014/main" id="{947A7AAC-A3D3-1171-22E7-4E181B08D250}"/>
              </a:ext>
            </a:extLst>
          </p:cNvPr>
          <p:cNvSpPr>
            <a:spLocks noGrp="1"/>
          </p:cNvSpPr>
          <p:nvPr>
            <p:ph type="body" idx="11"/>
          </p:nvPr>
        </p:nvSpPr>
        <p:spPr/>
        <p:txBody>
          <a:bodyPr/>
          <a:lstStyle/>
          <a:p>
            <a:r>
              <a:rPr lang="en-US"/>
              <a:t>Since 1982 …</a:t>
            </a:r>
          </a:p>
          <a:p>
            <a:endParaRPr lang="en-US"/>
          </a:p>
        </p:txBody>
      </p:sp>
      <p:sp>
        <p:nvSpPr>
          <p:cNvPr id="27" name="Title 26">
            <a:extLst>
              <a:ext uri="{FF2B5EF4-FFF2-40B4-BE49-F238E27FC236}">
                <a16:creationId xmlns:a16="http://schemas.microsoft.com/office/drawing/2014/main" id="{BFA2A155-0C59-7BA4-2C9B-400B54FB8FFE}"/>
              </a:ext>
            </a:extLst>
          </p:cNvPr>
          <p:cNvSpPr>
            <a:spLocks noGrp="1"/>
          </p:cNvSpPr>
          <p:nvPr>
            <p:ph type="title"/>
          </p:nvPr>
        </p:nvSpPr>
        <p:spPr>
          <a:xfrm>
            <a:off x="302401" y="302400"/>
            <a:ext cx="8064500" cy="298671"/>
          </a:xfrm>
        </p:spPr>
        <p:txBody>
          <a:bodyPr/>
          <a:lstStyle/>
          <a:p>
            <a:r>
              <a:rPr lang="en-US"/>
              <a:t>PENTAVITIN®</a:t>
            </a:r>
            <a:br>
              <a:rPr lang="en-US"/>
            </a:br>
            <a:endParaRPr lang="en-US"/>
          </a:p>
        </p:txBody>
      </p:sp>
      <p:sp>
        <p:nvSpPr>
          <p:cNvPr id="50" name="Slide Number Placeholder 1">
            <a:extLst>
              <a:ext uri="{FF2B5EF4-FFF2-40B4-BE49-F238E27FC236}">
                <a16:creationId xmlns:a16="http://schemas.microsoft.com/office/drawing/2014/main" id="{7C343DD5-8E9E-5D49-900F-9F79FA60B179}"/>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cxnSp>
        <p:nvCxnSpPr>
          <p:cNvPr id="71" name="Straight Connector 70">
            <a:extLst>
              <a:ext uri="{FF2B5EF4-FFF2-40B4-BE49-F238E27FC236}">
                <a16:creationId xmlns:a16="http://schemas.microsoft.com/office/drawing/2014/main" id="{6EAADE25-37AA-49AC-8107-1EA01A7E37A0}"/>
              </a:ext>
            </a:extLst>
          </p:cNvPr>
          <p:cNvCxnSpPr>
            <a:cxnSpLocks/>
          </p:cNvCxnSpPr>
          <p:nvPr/>
        </p:nvCxnSpPr>
        <p:spPr>
          <a:xfrm flipV="1">
            <a:off x="688152" y="1406958"/>
            <a:ext cx="10859" cy="2195540"/>
          </a:xfrm>
          <a:prstGeom prst="line">
            <a:avLst/>
          </a:prstGeom>
          <a:ln w="25400">
            <a:solidFill>
              <a:srgbClr val="89C7E8"/>
            </a:solidFill>
            <a:tailEnd type="ova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7A8AE04C-78D3-4D9F-AEC3-25511A91136B}"/>
              </a:ext>
            </a:extLst>
          </p:cNvPr>
          <p:cNvCxnSpPr>
            <a:cxnSpLocks/>
          </p:cNvCxnSpPr>
          <p:nvPr/>
        </p:nvCxnSpPr>
        <p:spPr>
          <a:xfrm flipH="1">
            <a:off x="1171566" y="3726871"/>
            <a:ext cx="1" cy="2160000"/>
          </a:xfrm>
          <a:prstGeom prst="line">
            <a:avLst/>
          </a:prstGeom>
          <a:ln w="25400">
            <a:solidFill>
              <a:srgbClr val="89C7E8"/>
            </a:solidFill>
            <a:tailEnd type="ova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F3E3CA1B-2E15-40EC-82E8-70E6CF459994}"/>
              </a:ext>
            </a:extLst>
          </p:cNvPr>
          <p:cNvSpPr txBox="1"/>
          <p:nvPr/>
        </p:nvSpPr>
        <p:spPr>
          <a:xfrm rot="16200000">
            <a:off x="10800" y="1744539"/>
            <a:ext cx="1060450" cy="313350"/>
          </a:xfrm>
          <a:prstGeom prst="rect">
            <a:avLst/>
          </a:prstGeom>
          <a:noFill/>
        </p:spPr>
        <p:txBody>
          <a:bodyPr wrap="square" lIns="0" tIns="0" rIns="90000" bIns="3600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07297"/>
                </a:solidFill>
                <a:effectLst/>
                <a:uLnTx/>
                <a:uFillTx/>
                <a:latin typeface="+mj-lt"/>
                <a:ea typeface="+mn-ea"/>
                <a:cs typeface="+mn-cs"/>
              </a:rPr>
              <a:t>1970s</a:t>
            </a:r>
          </a:p>
        </p:txBody>
      </p:sp>
      <p:sp>
        <p:nvSpPr>
          <p:cNvPr id="83" name="TextBox 82">
            <a:extLst>
              <a:ext uri="{FF2B5EF4-FFF2-40B4-BE49-F238E27FC236}">
                <a16:creationId xmlns:a16="http://schemas.microsoft.com/office/drawing/2014/main" id="{00E094A3-332C-407F-A96A-3BF7180AB6B1}"/>
              </a:ext>
            </a:extLst>
          </p:cNvPr>
          <p:cNvSpPr txBox="1"/>
          <p:nvPr/>
        </p:nvSpPr>
        <p:spPr>
          <a:xfrm rot="16200000">
            <a:off x="508842" y="4190306"/>
            <a:ext cx="1060450" cy="313350"/>
          </a:xfrm>
          <a:prstGeom prst="rect">
            <a:avLst/>
          </a:prstGeom>
          <a:noFill/>
        </p:spPr>
        <p:txBody>
          <a:bodyPr wrap="square" lIns="0" tIns="0" rIns="0" bIns="36000" rtlCol="0" anchor="t"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07297"/>
                </a:solidFill>
                <a:effectLst/>
                <a:uLnTx/>
                <a:uFillTx/>
                <a:latin typeface="+mj-lt"/>
                <a:ea typeface="+mn-ea"/>
                <a:cs typeface="+mn-cs"/>
              </a:rPr>
              <a:t>1982</a:t>
            </a:r>
          </a:p>
        </p:txBody>
      </p:sp>
      <p:sp>
        <p:nvSpPr>
          <p:cNvPr id="85" name="TextBox 84">
            <a:extLst>
              <a:ext uri="{FF2B5EF4-FFF2-40B4-BE49-F238E27FC236}">
                <a16:creationId xmlns:a16="http://schemas.microsoft.com/office/drawing/2014/main" id="{6006ADFE-F3FF-4ACD-B093-664D4429A197}"/>
              </a:ext>
            </a:extLst>
          </p:cNvPr>
          <p:cNvSpPr txBox="1"/>
          <p:nvPr/>
        </p:nvSpPr>
        <p:spPr>
          <a:xfrm rot="16200000">
            <a:off x="2313998" y="4190306"/>
            <a:ext cx="1060450" cy="313350"/>
          </a:xfrm>
          <a:prstGeom prst="rect">
            <a:avLst/>
          </a:prstGeom>
          <a:noFill/>
        </p:spPr>
        <p:txBody>
          <a:bodyPr wrap="square" lIns="0" tIns="0" rIns="0" bIns="36000" rtlCol="0" anchor="t"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07297"/>
                </a:solidFill>
                <a:effectLst/>
                <a:uLnTx/>
                <a:uFillTx/>
                <a:latin typeface="+mj-lt"/>
                <a:ea typeface="+mn-ea"/>
                <a:cs typeface="+mn-cs"/>
              </a:rPr>
              <a:t>2012</a:t>
            </a:r>
          </a:p>
        </p:txBody>
      </p:sp>
      <p:sp>
        <p:nvSpPr>
          <p:cNvPr id="87" name="TextBox 86">
            <a:extLst>
              <a:ext uri="{FF2B5EF4-FFF2-40B4-BE49-F238E27FC236}">
                <a16:creationId xmlns:a16="http://schemas.microsoft.com/office/drawing/2014/main" id="{1925D01F-7C95-44FB-8498-CAB5A627EEF6}"/>
              </a:ext>
            </a:extLst>
          </p:cNvPr>
          <p:cNvSpPr txBox="1"/>
          <p:nvPr/>
        </p:nvSpPr>
        <p:spPr>
          <a:xfrm>
            <a:off x="1164296" y="3839002"/>
            <a:ext cx="1550542" cy="369332"/>
          </a:xfrm>
          <a:prstGeom prst="rect">
            <a:avLst/>
          </a:prstGeom>
          <a:noFill/>
        </p:spPr>
        <p:txBody>
          <a:bodyPr wrap="square" lIns="108000" tIns="0" rIns="0" bIns="0" rtlCol="0" anchor="t"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1200" b="1" i="0" u="none" strike="noStrike" kern="1200" cap="none" spc="0" normalizeH="0" baseline="0" noProof="0">
                <a:ln>
                  <a:noFill/>
                </a:ln>
                <a:solidFill>
                  <a:srgbClr val="307297"/>
                </a:solidFill>
                <a:effectLst/>
                <a:uLnTx/>
                <a:uFillTx/>
                <a:latin typeface="+mj-lt"/>
                <a:ea typeface="+mn-ea"/>
                <a:cs typeface="+mn-cs"/>
              </a:rPr>
              <a:t>PENTAVITIN®                Launch</a:t>
            </a:r>
            <a:endParaRPr kumimoji="0" lang="en-US" sz="1200" b="0" i="0" u="none" strike="noStrike" kern="1200" cap="none" spc="0" normalizeH="0" baseline="0" noProof="0">
              <a:ln>
                <a:noFill/>
              </a:ln>
              <a:solidFill>
                <a:srgbClr val="307297"/>
              </a:solidFill>
              <a:effectLst/>
              <a:uLnTx/>
              <a:uFillTx/>
              <a:latin typeface="+mj-lt"/>
              <a:ea typeface="+mn-ea"/>
              <a:cs typeface="+mn-cs"/>
            </a:endParaRPr>
          </a:p>
        </p:txBody>
      </p:sp>
      <p:sp>
        <p:nvSpPr>
          <p:cNvPr id="89" name="TextBox 88">
            <a:extLst>
              <a:ext uri="{FF2B5EF4-FFF2-40B4-BE49-F238E27FC236}">
                <a16:creationId xmlns:a16="http://schemas.microsoft.com/office/drawing/2014/main" id="{374616CA-61E9-4857-BF5E-D0CFEB19D2C9}"/>
              </a:ext>
            </a:extLst>
          </p:cNvPr>
          <p:cNvSpPr txBox="1"/>
          <p:nvPr/>
        </p:nvSpPr>
        <p:spPr>
          <a:xfrm>
            <a:off x="3094561" y="1370989"/>
            <a:ext cx="2045280" cy="941283"/>
          </a:xfrm>
          <a:prstGeom prst="rect">
            <a:avLst/>
          </a:prstGeom>
          <a:noFill/>
        </p:spPr>
        <p:txBody>
          <a:bodyPr wrap="square" lIns="108000" tIns="0" rIns="0" bIns="0"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200" b="1" i="0" u="none" strike="noStrike" kern="1200" cap="none" spc="0" normalizeH="0" baseline="0" noProof="0">
                <a:ln>
                  <a:noFill/>
                </a:ln>
                <a:solidFill>
                  <a:srgbClr val="307297"/>
                </a:solidFill>
                <a:effectLst/>
                <a:uLnTx/>
                <a:uFillTx/>
                <a:latin typeface="+mj-lt"/>
                <a:ea typeface="+mn-ea"/>
                <a:cs typeface="+mn-cs"/>
              </a:rPr>
              <a:t>72-hour long-lasting </a:t>
            </a:r>
            <a:br>
              <a:rPr kumimoji="0" lang="en-US" sz="1200" b="1" i="0" u="none" strike="noStrike" kern="1200" cap="none" spc="0" normalizeH="0" baseline="0" noProof="0">
                <a:ln>
                  <a:noFill/>
                </a:ln>
                <a:solidFill>
                  <a:srgbClr val="307297"/>
                </a:solidFill>
                <a:effectLst/>
                <a:uLnTx/>
                <a:uFillTx/>
                <a:latin typeface="+mj-lt"/>
                <a:ea typeface="+mn-ea"/>
                <a:cs typeface="+mn-cs"/>
              </a:rPr>
            </a:br>
            <a:r>
              <a:rPr kumimoji="0" lang="en-US" sz="1200" b="1" i="0" u="none" strike="noStrike" kern="1200" cap="none" spc="0" normalizeH="0" baseline="0" noProof="0">
                <a:ln>
                  <a:noFill/>
                </a:ln>
                <a:solidFill>
                  <a:srgbClr val="307297"/>
                </a:solidFill>
                <a:effectLst/>
                <a:uLnTx/>
                <a:uFillTx/>
                <a:latin typeface="+mj-lt"/>
                <a:ea typeface="+mn-ea"/>
                <a:cs typeface="+mn-cs"/>
              </a:rPr>
              <a:t>deep hydration</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100" b="0" i="0" u="none" strike="noStrike" kern="1200" cap="none" spc="0" normalizeH="0" baseline="0" noProof="0">
                <a:ln>
                  <a:noFill/>
                </a:ln>
                <a:solidFill>
                  <a:srgbClr val="307297"/>
                </a:solidFill>
                <a:effectLst/>
                <a:uLnTx/>
                <a:uFillTx/>
                <a:latin typeface="+mj-lt"/>
                <a:ea typeface="+mn-ea"/>
                <a:cs typeface="+mn-cs"/>
              </a:rPr>
              <a:t>BSB Award for the Most Innovative Raw Material in the Natural Products Category</a:t>
            </a:r>
          </a:p>
        </p:txBody>
      </p:sp>
      <p:sp>
        <p:nvSpPr>
          <p:cNvPr id="90" name="TextBox 89">
            <a:extLst>
              <a:ext uri="{FF2B5EF4-FFF2-40B4-BE49-F238E27FC236}">
                <a16:creationId xmlns:a16="http://schemas.microsoft.com/office/drawing/2014/main" id="{61AE1FB3-B7B2-42CB-9DC0-F2FAC9695696}"/>
              </a:ext>
            </a:extLst>
          </p:cNvPr>
          <p:cNvSpPr txBox="1"/>
          <p:nvPr/>
        </p:nvSpPr>
        <p:spPr>
          <a:xfrm>
            <a:off x="5685465" y="1370989"/>
            <a:ext cx="1624508" cy="892552"/>
          </a:xfrm>
          <a:prstGeom prst="rect">
            <a:avLst/>
          </a:prstGeom>
          <a:noFill/>
        </p:spPr>
        <p:txBody>
          <a:bodyPr wrap="square" lIns="108000" tIns="0" rIns="0" bIns="0"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200" b="1" i="0" u="none" strike="noStrike" kern="1200" cap="none" spc="0" normalizeH="0" baseline="0" noProof="0">
                <a:ln>
                  <a:noFill/>
                </a:ln>
                <a:solidFill>
                  <a:srgbClr val="307297"/>
                </a:solidFill>
                <a:effectLst/>
                <a:uLnTx/>
                <a:uFillTx/>
                <a:latin typeface="+mj-lt"/>
                <a:ea typeface="+mn-ea"/>
                <a:cs typeface="+mn-cs"/>
              </a:rPr>
              <a:t>Novel facial color mapping technology </a:t>
            </a:r>
            <a:r>
              <a:rPr kumimoji="0" lang="en-US" sz="1100" b="0" i="0" u="none" strike="noStrike" kern="1200" cap="none" spc="0" normalizeH="0" baseline="0" noProof="0">
                <a:ln>
                  <a:noFill/>
                </a:ln>
                <a:solidFill>
                  <a:srgbClr val="307297"/>
                </a:solidFill>
                <a:effectLst/>
                <a:uLnTx/>
                <a:uFillTx/>
                <a:latin typeface="+mj-lt"/>
                <a:ea typeface="+mn-ea"/>
                <a:cs typeface="+mn-cs"/>
              </a:rPr>
              <a:t>makes PENTAVITIN</a:t>
            </a:r>
            <a:r>
              <a:rPr kumimoji="0" lang="en-US" sz="1100" b="0" i="0" u="none" strike="noStrike" kern="1200" cap="none" spc="0" normalizeH="0" baseline="30000" noProof="0">
                <a:ln>
                  <a:noFill/>
                </a:ln>
                <a:solidFill>
                  <a:srgbClr val="307297"/>
                </a:solidFill>
                <a:effectLst/>
                <a:uLnTx/>
                <a:uFillTx/>
                <a:latin typeface="+mj-lt"/>
                <a:ea typeface="+mn-ea"/>
                <a:cs typeface="+mn-cs"/>
              </a:rPr>
              <a:t>®</a:t>
            </a:r>
            <a:r>
              <a:rPr kumimoji="0" lang="en-US" sz="1100" b="0" i="0" u="none" strike="noStrike" kern="1200" cap="none" spc="0" normalizeH="0" baseline="0" noProof="0">
                <a:ln>
                  <a:noFill/>
                </a:ln>
                <a:solidFill>
                  <a:srgbClr val="307297"/>
                </a:solidFill>
                <a:effectLst/>
                <a:uLnTx/>
                <a:uFillTx/>
                <a:latin typeface="+mj-lt"/>
                <a:ea typeface="+mn-ea"/>
                <a:cs typeface="+mn-cs"/>
              </a:rPr>
              <a:t> benefits visible</a:t>
            </a:r>
            <a:endParaRPr kumimoji="0" lang="en-GB" sz="1100" b="1" i="0" u="none" strike="noStrike" kern="1200" cap="none" spc="0" normalizeH="0" baseline="0" noProof="0">
              <a:ln>
                <a:noFill/>
              </a:ln>
              <a:solidFill>
                <a:srgbClr val="307297"/>
              </a:solidFill>
              <a:effectLst/>
              <a:uLnTx/>
              <a:uFillTx/>
              <a:latin typeface="+mj-lt"/>
              <a:ea typeface="+mn-ea"/>
              <a:cs typeface="+mn-cs"/>
            </a:endParaRPr>
          </a:p>
        </p:txBody>
      </p:sp>
      <p:sp>
        <p:nvSpPr>
          <p:cNvPr id="91" name="TextBox 90">
            <a:extLst>
              <a:ext uri="{FF2B5EF4-FFF2-40B4-BE49-F238E27FC236}">
                <a16:creationId xmlns:a16="http://schemas.microsoft.com/office/drawing/2014/main" id="{E653CE71-F25C-46AF-8FE9-98B1530D31F2}"/>
              </a:ext>
            </a:extLst>
          </p:cNvPr>
          <p:cNvSpPr txBox="1"/>
          <p:nvPr/>
        </p:nvSpPr>
        <p:spPr>
          <a:xfrm>
            <a:off x="8322175" y="1370988"/>
            <a:ext cx="2245755" cy="369332"/>
          </a:xfrm>
          <a:prstGeom prst="rect">
            <a:avLst/>
          </a:prstGeom>
          <a:noFill/>
        </p:spPr>
        <p:txBody>
          <a:bodyPr wrap="square" lIns="108000" tIns="0" rIns="0" bIns="0" rtlCol="0" anchor="t"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200" b="1" i="0" u="none" strike="noStrike" kern="1200" cap="none" spc="0" normalizeH="0" baseline="0" noProof="0">
                <a:ln>
                  <a:noFill/>
                </a:ln>
                <a:solidFill>
                  <a:srgbClr val="307297"/>
                </a:solidFill>
                <a:effectLst/>
                <a:uLnTx/>
                <a:uFillTx/>
                <a:latin typeface="+mj-lt"/>
                <a:ea typeface="+mn-ea"/>
                <a:cs typeface="+mn-cs"/>
              </a:rPr>
              <a:t>New discoveries for body              and scalp care</a:t>
            </a:r>
          </a:p>
        </p:txBody>
      </p:sp>
      <p:sp>
        <p:nvSpPr>
          <p:cNvPr id="93" name="TextBox 92">
            <a:extLst>
              <a:ext uri="{FF2B5EF4-FFF2-40B4-BE49-F238E27FC236}">
                <a16:creationId xmlns:a16="http://schemas.microsoft.com/office/drawing/2014/main" id="{F0A22797-62D7-4518-9FDE-1A647AC7B5F1}"/>
              </a:ext>
            </a:extLst>
          </p:cNvPr>
          <p:cNvSpPr txBox="1"/>
          <p:nvPr/>
        </p:nvSpPr>
        <p:spPr>
          <a:xfrm>
            <a:off x="3025806" y="3816756"/>
            <a:ext cx="2457047" cy="618118"/>
          </a:xfrm>
          <a:prstGeom prst="rect">
            <a:avLst/>
          </a:prstGeom>
          <a:noFill/>
        </p:spPr>
        <p:txBody>
          <a:bodyPr wrap="square" lIns="108000" tIns="0" rIns="0" bIns="0" rtlCol="0" anchor="t"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1200" b="1" i="0" u="none" strike="noStrike" kern="1200" cap="none" spc="0" normalizeH="0" baseline="0" noProof="0">
                <a:ln>
                  <a:noFill/>
                </a:ln>
                <a:solidFill>
                  <a:srgbClr val="307297"/>
                </a:solidFill>
                <a:effectLst/>
                <a:uLnTx/>
                <a:uFillTx/>
                <a:latin typeface="+mj-lt"/>
                <a:ea typeface="+mn-ea"/>
                <a:cs typeface="+mn-cs"/>
              </a:rPr>
              <a:t>Soothing &amp; anti-irritation </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1200" b="0" i="0" u="none" strike="noStrike" kern="1200" cap="none" spc="0" normalizeH="0" baseline="0" noProof="0">
                <a:ln>
                  <a:noFill/>
                </a:ln>
                <a:solidFill>
                  <a:srgbClr val="307297"/>
                </a:solidFill>
                <a:effectLst/>
                <a:uLnTx/>
                <a:uFillTx/>
                <a:latin typeface="+mj-lt"/>
                <a:ea typeface="+mn-ea"/>
                <a:cs typeface="+mn-cs"/>
              </a:rPr>
              <a:t>China Personal Care </a:t>
            </a:r>
            <a:br>
              <a:rPr kumimoji="0" lang="en-GB" sz="1200" b="0" i="0" u="none" strike="noStrike" kern="1200" cap="none" spc="0" normalizeH="0" baseline="0" noProof="0">
                <a:ln>
                  <a:noFill/>
                </a:ln>
                <a:solidFill>
                  <a:srgbClr val="307297"/>
                </a:solidFill>
                <a:effectLst/>
                <a:uLnTx/>
                <a:uFillTx/>
                <a:latin typeface="+mj-lt"/>
                <a:ea typeface="+mn-ea"/>
                <a:cs typeface="+mn-cs"/>
              </a:rPr>
            </a:br>
            <a:r>
              <a:rPr kumimoji="0" lang="en-GB" sz="1200" b="0" i="0" u="none" strike="noStrike" kern="1200" cap="none" spc="0" normalizeH="0" baseline="0" noProof="0">
                <a:ln>
                  <a:noFill/>
                </a:ln>
                <a:solidFill>
                  <a:srgbClr val="307297"/>
                </a:solidFill>
                <a:effectLst/>
                <a:uLnTx/>
                <a:uFillTx/>
                <a:latin typeface="+mj-lt"/>
                <a:ea typeface="+mn-ea"/>
                <a:cs typeface="+mn-cs"/>
              </a:rPr>
              <a:t>&amp; Cosmetics Innovation Award </a:t>
            </a:r>
          </a:p>
        </p:txBody>
      </p:sp>
      <p:pic>
        <p:nvPicPr>
          <p:cNvPr id="16" name="Picture 15">
            <a:extLst>
              <a:ext uri="{FF2B5EF4-FFF2-40B4-BE49-F238E27FC236}">
                <a16:creationId xmlns:a16="http://schemas.microsoft.com/office/drawing/2014/main" id="{5BECA7C3-8802-4681-868D-585DB0AEA4E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128459" y="4577485"/>
            <a:ext cx="2128671" cy="1461639"/>
          </a:xfrm>
          <a:prstGeom prst="rect">
            <a:avLst/>
          </a:prstGeom>
        </p:spPr>
      </p:pic>
      <p:sp>
        <p:nvSpPr>
          <p:cNvPr id="96" name="Text Placeholder 10">
            <a:extLst>
              <a:ext uri="{FF2B5EF4-FFF2-40B4-BE49-F238E27FC236}">
                <a16:creationId xmlns:a16="http://schemas.microsoft.com/office/drawing/2014/main" id="{6CEBD90F-EE57-4290-9D0A-7D80380567E8}"/>
              </a:ext>
            </a:extLst>
          </p:cNvPr>
          <p:cNvSpPr txBox="1">
            <a:spLocks/>
          </p:cNvSpPr>
          <p:nvPr/>
        </p:nvSpPr>
        <p:spPr>
          <a:xfrm>
            <a:off x="830667" y="1370989"/>
            <a:ext cx="2110948" cy="2333459"/>
          </a:xfrm>
          <a:prstGeom prst="rect">
            <a:avLst/>
          </a:prstGeom>
        </p:spPr>
        <p:txBody>
          <a:bodyPr wrap="square" lIns="108000" tIns="0" rIns="0" bIns="0" anchor="t" anchorCtr="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500"/>
              </a:spcAft>
              <a:buClr>
                <a:srgbClr val="FFFFFF"/>
              </a:buClr>
              <a:buSzTx/>
              <a:buFont typeface="Arial" panose="020B0604020202020204" pitchFamily="34" charset="0"/>
              <a:buNone/>
              <a:tabLst/>
              <a:defRPr/>
            </a:pPr>
            <a:r>
              <a:rPr kumimoji="0" lang="en-US" sz="1200" b="1" i="0" u="none" strike="noStrike" kern="1200" cap="none" spc="0" normalizeH="0" baseline="0" noProof="0">
                <a:ln>
                  <a:noFill/>
                </a:ln>
                <a:solidFill>
                  <a:srgbClr val="307297"/>
                </a:solidFill>
                <a:effectLst/>
                <a:uLnTx/>
                <a:uFillTx/>
                <a:latin typeface="+mj-lt"/>
                <a:ea typeface="+mn-ea"/>
                <a:cs typeface="+mn-cs"/>
              </a:rPr>
              <a:t>Sugar isomerization technology</a:t>
            </a:r>
          </a:p>
          <a:p>
            <a:pPr marL="0" marR="0" lvl="0" indent="0" algn="l" defTabSz="914400" rtl="0" eaLnBrk="1" fontAlgn="auto" latinLnBrk="0" hangingPunct="1">
              <a:lnSpc>
                <a:spcPct val="90000"/>
              </a:lnSpc>
              <a:spcBef>
                <a:spcPts val="0"/>
              </a:spcBef>
              <a:spcAft>
                <a:spcPts val="500"/>
              </a:spcAft>
              <a:buClr>
                <a:srgbClr val="FFFFFF"/>
              </a:buClr>
              <a:buSzTx/>
              <a:buFont typeface="Arial" panose="020B0604020202020204" pitchFamily="34" charset="0"/>
              <a:buNone/>
              <a:tabLst/>
              <a:defRPr/>
            </a:pPr>
            <a:r>
              <a:rPr kumimoji="0" lang="en-US" sz="1100" b="0" i="0" u="none" strike="noStrike" kern="1200" cap="none" spc="0" normalizeH="0" baseline="0" noProof="0">
                <a:ln>
                  <a:noFill/>
                </a:ln>
                <a:solidFill>
                  <a:srgbClr val="307297"/>
                </a:solidFill>
                <a:effectLst/>
                <a:uLnTx/>
                <a:uFillTx/>
                <a:latin typeface="+mj-lt"/>
                <a:ea typeface="+mn-ea"/>
                <a:cs typeface="+mn-cs"/>
              </a:rPr>
              <a:t>Start to evaluate </a:t>
            </a:r>
            <a:r>
              <a:rPr kumimoji="0" lang="en-GB" sz="1100" b="0" i="0" u="none" strike="noStrike" kern="1200" cap="none" spc="0" normalizeH="0" baseline="0" noProof="0">
                <a:ln>
                  <a:noFill/>
                </a:ln>
                <a:solidFill>
                  <a:srgbClr val="307297"/>
                </a:solidFill>
                <a:effectLst/>
                <a:uLnTx/>
                <a:uFillTx/>
                <a:latin typeface="+mj-lt"/>
                <a:ea typeface="+mn-ea"/>
                <a:cs typeface="+mn-cs"/>
              </a:rPr>
              <a:t>sugar isomerisation technology                  for the Beauty industry</a:t>
            </a:r>
          </a:p>
          <a:p>
            <a:pPr marL="0" marR="0" lvl="0" indent="0" algn="l" defTabSz="914400" rtl="0" eaLnBrk="1" fontAlgn="auto" latinLnBrk="0" hangingPunct="1">
              <a:lnSpc>
                <a:spcPct val="90000"/>
              </a:lnSpc>
              <a:spcBef>
                <a:spcPts val="0"/>
              </a:spcBef>
              <a:spcAft>
                <a:spcPts val="500"/>
              </a:spcAft>
              <a:buClr>
                <a:srgbClr val="FFFFFF"/>
              </a:buClr>
              <a:buSzTx/>
              <a:buFont typeface="Arial" panose="020B0604020202020204" pitchFamily="34" charset="0"/>
              <a:buNone/>
              <a:tabLst/>
              <a:defRPr/>
            </a:pPr>
            <a:endParaRPr kumimoji="0" lang="en-GB" sz="1100" b="0" i="0" u="none" strike="noStrike" kern="1200" cap="none" spc="0" normalizeH="0" baseline="0" noProof="0">
              <a:ln>
                <a:noFill/>
              </a:ln>
              <a:solidFill>
                <a:srgbClr val="307297"/>
              </a:solidFill>
              <a:effectLst/>
              <a:uLnTx/>
              <a:uFillTx/>
              <a:latin typeface="+mj-lt"/>
              <a:ea typeface="+mn-ea"/>
              <a:cs typeface="+mn-cs"/>
            </a:endParaRPr>
          </a:p>
          <a:p>
            <a:pPr marL="0" marR="0" lvl="0" indent="0" algn="l" defTabSz="914400" rtl="0" eaLnBrk="1" fontAlgn="auto" latinLnBrk="0" hangingPunct="1">
              <a:lnSpc>
                <a:spcPct val="90000"/>
              </a:lnSpc>
              <a:spcBef>
                <a:spcPts val="0"/>
              </a:spcBef>
              <a:spcAft>
                <a:spcPts val="500"/>
              </a:spcAft>
              <a:buClr>
                <a:srgbClr val="FFFFFF"/>
              </a:buClr>
              <a:buSzTx/>
              <a:buFont typeface="Arial" panose="020B0604020202020204" pitchFamily="34" charset="0"/>
              <a:buNone/>
              <a:tabLst/>
              <a:defRPr/>
            </a:pPr>
            <a:r>
              <a:rPr kumimoji="0" lang="en-GB" sz="1200" b="1" i="0" u="none" strike="noStrike" kern="1200" cap="none" spc="0" normalizeH="0" baseline="0" noProof="0">
                <a:ln>
                  <a:noFill/>
                </a:ln>
                <a:solidFill>
                  <a:srgbClr val="307297"/>
                </a:solidFill>
                <a:effectLst/>
                <a:uLnTx/>
                <a:uFillTx/>
                <a:latin typeface="+mj-lt"/>
                <a:ea typeface="+mn-ea"/>
                <a:cs typeface="+mn-cs"/>
              </a:rPr>
              <a:t>Patented/</a:t>
            </a:r>
            <a:r>
              <a:rPr kumimoji="0" lang="en-US" sz="1200" b="1" i="0" u="none" strike="noStrike" kern="1200" cap="none" spc="0" normalizeH="0" baseline="0" noProof="0">
                <a:ln>
                  <a:noFill/>
                </a:ln>
                <a:solidFill>
                  <a:srgbClr val="307297"/>
                </a:solidFill>
                <a:effectLst/>
                <a:uLnTx/>
                <a:uFillTx/>
                <a:latin typeface="+mj-lt"/>
                <a:ea typeface="+mn-ea"/>
                <a:cs typeface="+mn-cs"/>
              </a:rPr>
              <a:t>Padberg et al</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200" b="0" i="0" u="none" strike="noStrike" kern="1200" cap="none" spc="0" normalizeH="0" baseline="0" noProof="0">
                <a:ln>
                  <a:noFill/>
                </a:ln>
                <a:solidFill>
                  <a:srgbClr val="307297"/>
                </a:solidFill>
                <a:effectLst/>
                <a:uLnTx/>
                <a:uFillTx/>
                <a:latin typeface="+mj-lt"/>
                <a:ea typeface="+mn-ea"/>
                <a:cs typeface="+mn-cs"/>
              </a:rPr>
              <a:t>Influence of the bonding</a:t>
            </a:r>
            <a:br>
              <a:rPr kumimoji="0" lang="en-US" sz="1200" b="0" i="0" u="none" strike="noStrike" kern="1200" cap="none" spc="0" normalizeH="0" baseline="0" noProof="0">
                <a:ln>
                  <a:noFill/>
                </a:ln>
                <a:solidFill>
                  <a:srgbClr val="307297"/>
                </a:solidFill>
                <a:effectLst/>
                <a:uLnTx/>
                <a:uFillTx/>
                <a:latin typeface="+mj-lt"/>
                <a:ea typeface="+mn-ea"/>
                <a:cs typeface="+mn-cs"/>
              </a:rPr>
            </a:br>
            <a:r>
              <a:rPr kumimoji="0" lang="en-US" sz="1200" b="0" i="0" u="none" strike="noStrike" kern="1200" cap="none" spc="0" normalizeH="0" baseline="0" noProof="0">
                <a:ln>
                  <a:noFill/>
                </a:ln>
                <a:solidFill>
                  <a:srgbClr val="307297"/>
                </a:solidFill>
                <a:effectLst/>
                <a:uLnTx/>
                <a:uFillTx/>
                <a:latin typeface="+mj-lt"/>
                <a:ea typeface="+mn-ea"/>
                <a:cs typeface="+mn-cs"/>
              </a:rPr>
              <a:t>of sugars to keratin on the water retention of the stratum corneum</a:t>
            </a:r>
          </a:p>
          <a:p>
            <a:pPr marL="0" marR="0" lvl="0" indent="0" algn="l" defTabSz="914400" rtl="0" eaLnBrk="1" fontAlgn="auto" latinLnBrk="0" hangingPunct="1">
              <a:lnSpc>
                <a:spcPct val="90000"/>
              </a:lnSpc>
              <a:spcBef>
                <a:spcPts val="0"/>
              </a:spcBef>
              <a:spcAft>
                <a:spcPts val="500"/>
              </a:spcAft>
              <a:buClr>
                <a:srgbClr val="FFFFFF"/>
              </a:buClr>
              <a:buSzTx/>
              <a:buFont typeface="Arial" panose="020B0604020202020204" pitchFamily="34" charset="0"/>
              <a:buNone/>
              <a:tabLst/>
              <a:defRPr/>
            </a:pPr>
            <a:endParaRPr kumimoji="0" lang="en-GB" sz="1200" b="1" i="0" u="none" strike="noStrike" kern="1200" cap="none" spc="0" normalizeH="0" baseline="0" noProof="0">
              <a:ln>
                <a:noFill/>
              </a:ln>
              <a:solidFill>
                <a:srgbClr val="307297"/>
              </a:solidFill>
              <a:effectLst/>
              <a:uLnTx/>
              <a:uFillTx/>
              <a:latin typeface="+mj-lt"/>
              <a:ea typeface="+mn-ea"/>
              <a:cs typeface="+mn-cs"/>
            </a:endParaRPr>
          </a:p>
        </p:txBody>
      </p:sp>
      <p:pic>
        <p:nvPicPr>
          <p:cNvPr id="101" name="Pentavitin_1%">
            <a:hlinkClick r:id="" action="ppaction://media"/>
            <a:extLst>
              <a:ext uri="{FF2B5EF4-FFF2-40B4-BE49-F238E27FC236}">
                <a16:creationId xmlns:a16="http://schemas.microsoft.com/office/drawing/2014/main" id="{EEFE026C-2276-45E1-9C22-5F78BEC6C2E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4352" t="-19" r="4352" b="-19"/>
          <a:stretch/>
        </p:blipFill>
        <p:spPr>
          <a:xfrm>
            <a:off x="5836196" y="2238782"/>
            <a:ext cx="1345873" cy="1106064"/>
          </a:xfrm>
          <a:prstGeom prst="rect">
            <a:avLst/>
          </a:prstGeom>
        </p:spPr>
      </p:pic>
      <p:sp>
        <p:nvSpPr>
          <p:cNvPr id="103" name="TextBox 102">
            <a:extLst>
              <a:ext uri="{FF2B5EF4-FFF2-40B4-BE49-F238E27FC236}">
                <a16:creationId xmlns:a16="http://schemas.microsoft.com/office/drawing/2014/main" id="{FFD9FDCA-CAE6-4430-87AE-2CA2FA87DDB8}"/>
              </a:ext>
            </a:extLst>
          </p:cNvPr>
          <p:cNvSpPr txBox="1"/>
          <p:nvPr/>
        </p:nvSpPr>
        <p:spPr>
          <a:xfrm>
            <a:off x="6572231" y="3816756"/>
            <a:ext cx="2097949" cy="802784"/>
          </a:xfrm>
          <a:prstGeom prst="rect">
            <a:avLst/>
          </a:prstGeom>
          <a:noFill/>
        </p:spPr>
        <p:txBody>
          <a:bodyPr wrap="square" lIns="108000" tIns="0" rIns="0" bIns="0" rtlCol="0" anchor="t"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1200" b="1" i="0" u="none" strike="noStrike" kern="1200" cap="none" spc="0" normalizeH="0" baseline="0" noProof="0">
                <a:ln>
                  <a:noFill/>
                </a:ln>
                <a:solidFill>
                  <a:srgbClr val="307297"/>
                </a:solidFill>
                <a:effectLst/>
                <a:uLnTx/>
                <a:uFillTx/>
                <a:latin typeface="+mj-lt"/>
                <a:ea typeface="+mn-ea"/>
                <a:cs typeface="+mn-cs"/>
              </a:rPr>
              <a:t>Fully sustainable</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200" b="0" i="0" u="none" strike="noStrike" kern="1200" cap="none" spc="0" normalizeH="0" baseline="0" noProof="0">
                <a:ln>
                  <a:noFill/>
                </a:ln>
                <a:solidFill>
                  <a:srgbClr val="307297"/>
                </a:solidFill>
                <a:effectLst/>
                <a:uLnTx/>
                <a:uFillTx/>
                <a:latin typeface="+mj-lt"/>
                <a:ea typeface="+mn-ea"/>
                <a:cs typeface="+mn-cs"/>
              </a:rPr>
              <a:t>One of the lowest carbon footprints in the industry for a moisturizing ingredient </a:t>
            </a:r>
            <a:endParaRPr kumimoji="0" lang="en-GB" sz="1200" b="0" i="0" u="none" strike="noStrike" kern="1200" cap="none" spc="0" normalizeH="0" baseline="0" noProof="0">
              <a:ln>
                <a:noFill/>
              </a:ln>
              <a:solidFill>
                <a:srgbClr val="307297"/>
              </a:solidFill>
              <a:effectLst/>
              <a:uLnTx/>
              <a:uFillTx/>
              <a:latin typeface="+mj-lt"/>
              <a:ea typeface="+mn-ea"/>
              <a:cs typeface="+mn-cs"/>
            </a:endParaRPr>
          </a:p>
        </p:txBody>
      </p:sp>
      <p:grpSp>
        <p:nvGrpSpPr>
          <p:cNvPr id="7" name="Group 6">
            <a:extLst>
              <a:ext uri="{FF2B5EF4-FFF2-40B4-BE49-F238E27FC236}">
                <a16:creationId xmlns:a16="http://schemas.microsoft.com/office/drawing/2014/main" id="{EFFCEC7D-C718-494F-ABD8-15BC4B2B30FB}"/>
              </a:ext>
            </a:extLst>
          </p:cNvPr>
          <p:cNvGrpSpPr/>
          <p:nvPr/>
        </p:nvGrpSpPr>
        <p:grpSpPr>
          <a:xfrm>
            <a:off x="5353716" y="1370989"/>
            <a:ext cx="457350" cy="2385153"/>
            <a:chOff x="5710485" y="1370989"/>
            <a:chExt cx="457350" cy="2385153"/>
          </a:xfrm>
        </p:grpSpPr>
        <p:sp>
          <p:nvSpPr>
            <p:cNvPr id="82" name="TextBox 81">
              <a:extLst>
                <a:ext uri="{FF2B5EF4-FFF2-40B4-BE49-F238E27FC236}">
                  <a16:creationId xmlns:a16="http://schemas.microsoft.com/office/drawing/2014/main" id="{B625CDA4-CC3E-4831-B38E-89E032AF385B}"/>
                </a:ext>
              </a:extLst>
            </p:cNvPr>
            <p:cNvSpPr txBox="1"/>
            <p:nvPr/>
          </p:nvSpPr>
          <p:spPr>
            <a:xfrm rot="16200000">
              <a:off x="5336935" y="1744539"/>
              <a:ext cx="1060450" cy="313350"/>
            </a:xfrm>
            <a:prstGeom prst="rect">
              <a:avLst/>
            </a:prstGeom>
            <a:noFill/>
          </p:spPr>
          <p:txBody>
            <a:bodyPr wrap="square" lIns="0" tIns="0" rIns="90000" bIns="3600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07297"/>
                  </a:solidFill>
                  <a:effectLst/>
                  <a:uLnTx/>
                  <a:uFillTx/>
                  <a:latin typeface="+mj-lt"/>
                  <a:ea typeface="+mn-ea"/>
                  <a:cs typeface="+mn-cs"/>
                </a:rPr>
                <a:t>2015</a:t>
              </a:r>
            </a:p>
          </p:txBody>
        </p:sp>
        <p:grpSp>
          <p:nvGrpSpPr>
            <p:cNvPr id="6" name="Group 5">
              <a:extLst>
                <a:ext uri="{FF2B5EF4-FFF2-40B4-BE49-F238E27FC236}">
                  <a16:creationId xmlns:a16="http://schemas.microsoft.com/office/drawing/2014/main" id="{FA5A9715-9A63-ED43-80AF-CC1BB253D8F1}"/>
                </a:ext>
              </a:extLst>
            </p:cNvPr>
            <p:cNvGrpSpPr/>
            <p:nvPr/>
          </p:nvGrpSpPr>
          <p:grpSpPr>
            <a:xfrm>
              <a:off x="5879835" y="1417180"/>
              <a:ext cx="288000" cy="2338962"/>
              <a:chOff x="5879835" y="1417180"/>
              <a:chExt cx="288000" cy="2338962"/>
            </a:xfrm>
          </p:grpSpPr>
          <p:cxnSp>
            <p:nvCxnSpPr>
              <p:cNvPr id="77" name="Straight Connector 76">
                <a:extLst>
                  <a:ext uri="{FF2B5EF4-FFF2-40B4-BE49-F238E27FC236}">
                    <a16:creationId xmlns:a16="http://schemas.microsoft.com/office/drawing/2014/main" id="{220AEA1B-E363-48F0-AF1F-A99E121E97AE}"/>
                  </a:ext>
                </a:extLst>
              </p:cNvPr>
              <p:cNvCxnSpPr>
                <a:cxnSpLocks/>
              </p:cNvCxnSpPr>
              <p:nvPr/>
            </p:nvCxnSpPr>
            <p:spPr>
              <a:xfrm flipH="1" flipV="1">
                <a:off x="6030286" y="1417180"/>
                <a:ext cx="1" cy="2160000"/>
              </a:xfrm>
              <a:prstGeom prst="line">
                <a:avLst/>
              </a:prstGeom>
              <a:ln w="25400">
                <a:solidFill>
                  <a:srgbClr val="89C7E8"/>
                </a:solidFill>
                <a:tailEnd type="oval"/>
              </a:ln>
            </p:spPr>
            <p:style>
              <a:lnRef idx="1">
                <a:schemeClr val="accent1"/>
              </a:lnRef>
              <a:fillRef idx="0">
                <a:schemeClr val="accent1"/>
              </a:fillRef>
              <a:effectRef idx="0">
                <a:schemeClr val="accent1"/>
              </a:effectRef>
              <a:fontRef idx="minor">
                <a:schemeClr val="tx1"/>
              </a:fontRef>
            </p:style>
          </p:cxnSp>
          <p:sp>
            <p:nvSpPr>
              <p:cNvPr id="97" name="Oval 96">
                <a:extLst>
                  <a:ext uri="{FF2B5EF4-FFF2-40B4-BE49-F238E27FC236}">
                    <a16:creationId xmlns:a16="http://schemas.microsoft.com/office/drawing/2014/main" id="{672750DC-6145-1946-A6C0-8A64DC366216}"/>
                  </a:ext>
                </a:extLst>
              </p:cNvPr>
              <p:cNvSpPr/>
              <p:nvPr/>
            </p:nvSpPr>
            <p:spPr>
              <a:xfrm>
                <a:off x="5879835" y="3468142"/>
                <a:ext cx="288000" cy="288000"/>
              </a:xfrm>
              <a:prstGeom prst="ellipse">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07297"/>
                  </a:solidFill>
                  <a:effectLst/>
                  <a:uLnTx/>
                  <a:uFillTx/>
                  <a:latin typeface="+mj-lt"/>
                  <a:ea typeface="+mn-ea"/>
                  <a:cs typeface="+mn-cs"/>
                </a:endParaRPr>
              </a:p>
            </p:txBody>
          </p:sp>
        </p:grpSp>
      </p:grpSp>
      <p:grpSp>
        <p:nvGrpSpPr>
          <p:cNvPr id="9" name="Group 8">
            <a:extLst>
              <a:ext uri="{FF2B5EF4-FFF2-40B4-BE49-F238E27FC236}">
                <a16:creationId xmlns:a16="http://schemas.microsoft.com/office/drawing/2014/main" id="{8D0BA7BF-B7D1-3245-93AF-94E1FC342F1F}"/>
              </a:ext>
            </a:extLst>
          </p:cNvPr>
          <p:cNvGrpSpPr/>
          <p:nvPr/>
        </p:nvGrpSpPr>
        <p:grpSpPr>
          <a:xfrm>
            <a:off x="6279632" y="3468142"/>
            <a:ext cx="435346" cy="2415129"/>
            <a:chOff x="7164464" y="3468142"/>
            <a:chExt cx="435346" cy="2415129"/>
          </a:xfrm>
        </p:grpSpPr>
        <p:sp>
          <p:nvSpPr>
            <p:cNvPr id="86" name="TextBox 85">
              <a:extLst>
                <a:ext uri="{FF2B5EF4-FFF2-40B4-BE49-F238E27FC236}">
                  <a16:creationId xmlns:a16="http://schemas.microsoft.com/office/drawing/2014/main" id="{C828A611-EFB9-4CC0-BA6C-8D650D69E721}"/>
                </a:ext>
              </a:extLst>
            </p:cNvPr>
            <p:cNvSpPr txBox="1"/>
            <p:nvPr/>
          </p:nvSpPr>
          <p:spPr>
            <a:xfrm rot="16200000">
              <a:off x="6790914" y="4190307"/>
              <a:ext cx="1060450" cy="313350"/>
            </a:xfrm>
            <a:prstGeom prst="rect">
              <a:avLst/>
            </a:prstGeom>
            <a:noFill/>
            <a:ln>
              <a:noFill/>
            </a:ln>
          </p:spPr>
          <p:txBody>
            <a:bodyPr wrap="square" lIns="0" tIns="0" rIns="0" bIns="36000" rtlCol="0" anchor="t"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07297"/>
                  </a:solidFill>
                  <a:effectLst/>
                  <a:uLnTx/>
                  <a:uFillTx/>
                  <a:latin typeface="+mj-lt"/>
                  <a:ea typeface="+mn-ea"/>
                  <a:cs typeface="+mn-cs"/>
                </a:rPr>
                <a:t>2017</a:t>
              </a:r>
            </a:p>
          </p:txBody>
        </p:sp>
        <p:grpSp>
          <p:nvGrpSpPr>
            <p:cNvPr id="8" name="Group 7">
              <a:extLst>
                <a:ext uri="{FF2B5EF4-FFF2-40B4-BE49-F238E27FC236}">
                  <a16:creationId xmlns:a16="http://schemas.microsoft.com/office/drawing/2014/main" id="{DC9E38FA-5524-9143-BCFE-A5CE2D94F246}"/>
                </a:ext>
              </a:extLst>
            </p:cNvPr>
            <p:cNvGrpSpPr/>
            <p:nvPr/>
          </p:nvGrpSpPr>
          <p:grpSpPr>
            <a:xfrm>
              <a:off x="7311810" y="3468142"/>
              <a:ext cx="288000" cy="2415129"/>
              <a:chOff x="7311810" y="3468142"/>
              <a:chExt cx="288000" cy="2415129"/>
            </a:xfrm>
          </p:grpSpPr>
          <p:cxnSp>
            <p:nvCxnSpPr>
              <p:cNvPr id="78" name="Straight Connector 77">
                <a:extLst>
                  <a:ext uri="{FF2B5EF4-FFF2-40B4-BE49-F238E27FC236}">
                    <a16:creationId xmlns:a16="http://schemas.microsoft.com/office/drawing/2014/main" id="{CBDEF770-5A19-41B4-B8B7-77309C7518EF}"/>
                  </a:ext>
                </a:extLst>
              </p:cNvPr>
              <p:cNvCxnSpPr>
                <a:cxnSpLocks/>
              </p:cNvCxnSpPr>
              <p:nvPr/>
            </p:nvCxnSpPr>
            <p:spPr>
              <a:xfrm flipH="1">
                <a:off x="7455810" y="3726871"/>
                <a:ext cx="1" cy="2156400"/>
              </a:xfrm>
              <a:prstGeom prst="line">
                <a:avLst/>
              </a:prstGeom>
              <a:ln w="25400">
                <a:solidFill>
                  <a:srgbClr val="89C7E8"/>
                </a:solidFill>
                <a:tailEnd type="oval"/>
              </a:ln>
            </p:spPr>
            <p:style>
              <a:lnRef idx="1">
                <a:schemeClr val="accent1"/>
              </a:lnRef>
              <a:fillRef idx="0">
                <a:schemeClr val="accent1"/>
              </a:fillRef>
              <a:effectRef idx="0">
                <a:schemeClr val="accent1"/>
              </a:effectRef>
              <a:fontRef idx="minor">
                <a:schemeClr val="tx1"/>
              </a:fontRef>
            </p:style>
          </p:cxnSp>
          <p:sp>
            <p:nvSpPr>
              <p:cNvPr id="104" name="Oval 103">
                <a:extLst>
                  <a:ext uri="{FF2B5EF4-FFF2-40B4-BE49-F238E27FC236}">
                    <a16:creationId xmlns:a16="http://schemas.microsoft.com/office/drawing/2014/main" id="{7D1E94E2-6C16-F94D-A9BE-3C5078371921}"/>
                  </a:ext>
                </a:extLst>
              </p:cNvPr>
              <p:cNvSpPr/>
              <p:nvPr/>
            </p:nvSpPr>
            <p:spPr>
              <a:xfrm>
                <a:off x="7311810" y="3468142"/>
                <a:ext cx="288000" cy="288000"/>
              </a:xfrm>
              <a:prstGeom prst="ellipse">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07297"/>
                  </a:solidFill>
                  <a:effectLst/>
                  <a:uLnTx/>
                  <a:uFillTx/>
                  <a:latin typeface="+mj-lt"/>
                  <a:ea typeface="+mn-ea"/>
                  <a:cs typeface="+mn-cs"/>
                </a:endParaRPr>
              </a:p>
            </p:txBody>
          </p:sp>
        </p:grpSp>
      </p:grpSp>
      <p:grpSp>
        <p:nvGrpSpPr>
          <p:cNvPr id="13" name="Group 12">
            <a:extLst>
              <a:ext uri="{FF2B5EF4-FFF2-40B4-BE49-F238E27FC236}">
                <a16:creationId xmlns:a16="http://schemas.microsoft.com/office/drawing/2014/main" id="{E1C5A83D-F8D5-4245-829D-B46B76F8739B}"/>
              </a:ext>
            </a:extLst>
          </p:cNvPr>
          <p:cNvGrpSpPr/>
          <p:nvPr/>
        </p:nvGrpSpPr>
        <p:grpSpPr>
          <a:xfrm>
            <a:off x="8858276" y="3468142"/>
            <a:ext cx="423289" cy="2415129"/>
            <a:chOff x="9479893" y="3468142"/>
            <a:chExt cx="423289" cy="2415129"/>
          </a:xfrm>
        </p:grpSpPr>
        <p:sp>
          <p:nvSpPr>
            <p:cNvPr id="84" name="TextBox 83">
              <a:extLst>
                <a:ext uri="{FF2B5EF4-FFF2-40B4-BE49-F238E27FC236}">
                  <a16:creationId xmlns:a16="http://schemas.microsoft.com/office/drawing/2014/main" id="{BD5C6484-9DB3-4097-9B42-75FD5E3C4C69}"/>
                </a:ext>
              </a:extLst>
            </p:cNvPr>
            <p:cNvSpPr txBox="1"/>
            <p:nvPr/>
          </p:nvSpPr>
          <p:spPr>
            <a:xfrm rot="16200000">
              <a:off x="9106343" y="4190306"/>
              <a:ext cx="1060450" cy="313350"/>
            </a:xfrm>
            <a:prstGeom prst="rect">
              <a:avLst/>
            </a:prstGeom>
            <a:noFill/>
            <a:ln>
              <a:noFill/>
            </a:ln>
          </p:spPr>
          <p:txBody>
            <a:bodyPr wrap="square" lIns="0" tIns="0" rIns="0" bIns="36000" rtlCol="0" anchor="t"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307297"/>
                  </a:solidFill>
                  <a:effectLst/>
                  <a:uLnTx/>
                  <a:uFillTx/>
                  <a:latin typeface="+mj-lt"/>
                  <a:ea typeface="+mn-ea"/>
                  <a:cs typeface="+mn-cs"/>
                </a:rPr>
                <a:t>2024</a:t>
              </a:r>
            </a:p>
          </p:txBody>
        </p:sp>
        <p:grpSp>
          <p:nvGrpSpPr>
            <p:cNvPr id="12" name="Group 11">
              <a:extLst>
                <a:ext uri="{FF2B5EF4-FFF2-40B4-BE49-F238E27FC236}">
                  <a16:creationId xmlns:a16="http://schemas.microsoft.com/office/drawing/2014/main" id="{1A2CAFF3-EE16-3640-8949-656ADE7F95CC}"/>
                </a:ext>
              </a:extLst>
            </p:cNvPr>
            <p:cNvGrpSpPr/>
            <p:nvPr/>
          </p:nvGrpSpPr>
          <p:grpSpPr>
            <a:xfrm>
              <a:off x="9615182" y="3468142"/>
              <a:ext cx="288000" cy="2415129"/>
              <a:chOff x="9615182" y="3468142"/>
              <a:chExt cx="288000" cy="2415129"/>
            </a:xfrm>
          </p:grpSpPr>
          <p:cxnSp>
            <p:nvCxnSpPr>
              <p:cNvPr id="74" name="Straight Connector 73">
                <a:extLst>
                  <a:ext uri="{FF2B5EF4-FFF2-40B4-BE49-F238E27FC236}">
                    <a16:creationId xmlns:a16="http://schemas.microsoft.com/office/drawing/2014/main" id="{6A0FA9B6-FD10-4856-B699-5D028AF4DC82}"/>
                  </a:ext>
                </a:extLst>
              </p:cNvPr>
              <p:cNvCxnSpPr>
                <a:cxnSpLocks/>
              </p:cNvCxnSpPr>
              <p:nvPr/>
            </p:nvCxnSpPr>
            <p:spPr>
              <a:xfrm>
                <a:off x="9759183" y="3726871"/>
                <a:ext cx="0" cy="2156400"/>
              </a:xfrm>
              <a:prstGeom prst="line">
                <a:avLst/>
              </a:prstGeom>
              <a:ln w="25400">
                <a:solidFill>
                  <a:srgbClr val="89C7E8"/>
                </a:solidFill>
                <a:tailEnd type="oval"/>
              </a:ln>
            </p:spPr>
            <p:style>
              <a:lnRef idx="1">
                <a:schemeClr val="accent1"/>
              </a:lnRef>
              <a:fillRef idx="0">
                <a:schemeClr val="accent1"/>
              </a:fillRef>
              <a:effectRef idx="0">
                <a:schemeClr val="accent1"/>
              </a:effectRef>
              <a:fontRef idx="minor">
                <a:schemeClr val="tx1"/>
              </a:fontRef>
            </p:style>
          </p:cxnSp>
          <p:sp>
            <p:nvSpPr>
              <p:cNvPr id="108" name="Oval 107">
                <a:extLst>
                  <a:ext uri="{FF2B5EF4-FFF2-40B4-BE49-F238E27FC236}">
                    <a16:creationId xmlns:a16="http://schemas.microsoft.com/office/drawing/2014/main" id="{48FEBAD6-6747-8349-9F13-A28C7D246DEA}"/>
                  </a:ext>
                </a:extLst>
              </p:cNvPr>
              <p:cNvSpPr/>
              <p:nvPr/>
            </p:nvSpPr>
            <p:spPr>
              <a:xfrm>
                <a:off x="9615182" y="3468142"/>
                <a:ext cx="288000" cy="288000"/>
              </a:xfrm>
              <a:prstGeom prst="ellipse">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07297"/>
                  </a:solidFill>
                  <a:effectLst/>
                  <a:uLnTx/>
                  <a:uFillTx/>
                  <a:latin typeface="+mj-lt"/>
                  <a:ea typeface="+mn-ea"/>
                  <a:cs typeface="+mn-cs"/>
                </a:endParaRPr>
              </a:p>
            </p:txBody>
          </p:sp>
        </p:grpSp>
      </p:grpSp>
      <p:grpSp>
        <p:nvGrpSpPr>
          <p:cNvPr id="11" name="Group 10">
            <a:extLst>
              <a:ext uri="{FF2B5EF4-FFF2-40B4-BE49-F238E27FC236}">
                <a16:creationId xmlns:a16="http://schemas.microsoft.com/office/drawing/2014/main" id="{6909FE11-582A-F74E-9728-B30BFE922F78}"/>
              </a:ext>
            </a:extLst>
          </p:cNvPr>
          <p:cNvGrpSpPr/>
          <p:nvPr/>
        </p:nvGrpSpPr>
        <p:grpSpPr>
          <a:xfrm>
            <a:off x="7964050" y="1370989"/>
            <a:ext cx="498083" cy="2385153"/>
            <a:chOff x="8796666" y="1370989"/>
            <a:chExt cx="498083" cy="2385153"/>
          </a:xfrm>
        </p:grpSpPr>
        <p:sp>
          <p:nvSpPr>
            <p:cNvPr id="102" name="TextBox 101">
              <a:extLst>
                <a:ext uri="{FF2B5EF4-FFF2-40B4-BE49-F238E27FC236}">
                  <a16:creationId xmlns:a16="http://schemas.microsoft.com/office/drawing/2014/main" id="{4A471D7E-2DC7-419A-A5A4-7A2C362C997E}"/>
                </a:ext>
              </a:extLst>
            </p:cNvPr>
            <p:cNvSpPr txBox="1"/>
            <p:nvPr/>
          </p:nvSpPr>
          <p:spPr>
            <a:xfrm rot="16200000">
              <a:off x="8226876" y="1940779"/>
              <a:ext cx="1452930" cy="313350"/>
            </a:xfrm>
            <a:prstGeom prst="rect">
              <a:avLst/>
            </a:prstGeom>
            <a:noFill/>
          </p:spPr>
          <p:txBody>
            <a:bodyPr wrap="square" lIns="0" tIns="0" rIns="90000" bIns="3600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07297"/>
                  </a:solidFill>
                  <a:effectLst/>
                  <a:uLnTx/>
                  <a:uFillTx/>
                  <a:latin typeface="+mj-lt"/>
                  <a:ea typeface="+mn-ea"/>
                  <a:cs typeface="+mn-cs"/>
                </a:rPr>
                <a:t>2019–2022</a:t>
              </a:r>
            </a:p>
          </p:txBody>
        </p:sp>
        <p:grpSp>
          <p:nvGrpSpPr>
            <p:cNvPr id="10" name="Group 9">
              <a:extLst>
                <a:ext uri="{FF2B5EF4-FFF2-40B4-BE49-F238E27FC236}">
                  <a16:creationId xmlns:a16="http://schemas.microsoft.com/office/drawing/2014/main" id="{311B3400-4A40-FD42-9CAB-735EC10DE090}"/>
                </a:ext>
              </a:extLst>
            </p:cNvPr>
            <p:cNvGrpSpPr/>
            <p:nvPr/>
          </p:nvGrpSpPr>
          <p:grpSpPr>
            <a:xfrm>
              <a:off x="9006749" y="1389062"/>
              <a:ext cx="288000" cy="2367080"/>
              <a:chOff x="9006749" y="1389062"/>
              <a:chExt cx="288000" cy="2367080"/>
            </a:xfrm>
          </p:grpSpPr>
          <p:cxnSp>
            <p:nvCxnSpPr>
              <p:cNvPr id="75" name="Straight Connector 74">
                <a:extLst>
                  <a:ext uri="{FF2B5EF4-FFF2-40B4-BE49-F238E27FC236}">
                    <a16:creationId xmlns:a16="http://schemas.microsoft.com/office/drawing/2014/main" id="{372D5446-20EF-4A24-B9CB-D3E7B42DA1D5}"/>
                  </a:ext>
                </a:extLst>
              </p:cNvPr>
              <p:cNvCxnSpPr>
                <a:cxnSpLocks/>
              </p:cNvCxnSpPr>
              <p:nvPr/>
            </p:nvCxnSpPr>
            <p:spPr>
              <a:xfrm flipH="1" flipV="1">
                <a:off x="9150749" y="1389062"/>
                <a:ext cx="1" cy="2160000"/>
              </a:xfrm>
              <a:prstGeom prst="line">
                <a:avLst/>
              </a:prstGeom>
              <a:ln w="25400">
                <a:solidFill>
                  <a:srgbClr val="89C7E8"/>
                </a:solidFill>
                <a:tailEnd type="oval"/>
              </a:ln>
            </p:spPr>
            <p:style>
              <a:lnRef idx="1">
                <a:schemeClr val="accent1"/>
              </a:lnRef>
              <a:fillRef idx="0">
                <a:schemeClr val="accent1"/>
              </a:fillRef>
              <a:effectRef idx="0">
                <a:schemeClr val="accent1"/>
              </a:effectRef>
              <a:fontRef idx="minor">
                <a:schemeClr val="tx1"/>
              </a:fontRef>
            </p:style>
          </p:cxnSp>
          <p:sp>
            <p:nvSpPr>
              <p:cNvPr id="111" name="Oval 110">
                <a:extLst>
                  <a:ext uri="{FF2B5EF4-FFF2-40B4-BE49-F238E27FC236}">
                    <a16:creationId xmlns:a16="http://schemas.microsoft.com/office/drawing/2014/main" id="{DA32674D-3124-BA4F-A23F-8737FC14D478}"/>
                  </a:ext>
                </a:extLst>
              </p:cNvPr>
              <p:cNvSpPr/>
              <p:nvPr/>
            </p:nvSpPr>
            <p:spPr>
              <a:xfrm>
                <a:off x="9006749" y="3468142"/>
                <a:ext cx="288000" cy="288000"/>
              </a:xfrm>
              <a:prstGeom prst="ellipse">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07297"/>
                  </a:solidFill>
                  <a:effectLst/>
                  <a:uLnTx/>
                  <a:uFillTx/>
                  <a:latin typeface="+mj-lt"/>
                  <a:ea typeface="+mn-ea"/>
                  <a:cs typeface="+mn-cs"/>
                </a:endParaRPr>
              </a:p>
            </p:txBody>
          </p:sp>
        </p:grpSp>
      </p:grpSp>
      <p:sp>
        <p:nvSpPr>
          <p:cNvPr id="41" name="Oval 40">
            <a:extLst>
              <a:ext uri="{FF2B5EF4-FFF2-40B4-BE49-F238E27FC236}">
                <a16:creationId xmlns:a16="http://schemas.microsoft.com/office/drawing/2014/main" id="{855C8FC1-7C20-4B2B-8812-24C1500CB751}"/>
              </a:ext>
            </a:extLst>
          </p:cNvPr>
          <p:cNvSpPr/>
          <p:nvPr/>
        </p:nvSpPr>
        <p:spPr>
          <a:xfrm>
            <a:off x="549581" y="3468142"/>
            <a:ext cx="288000" cy="288000"/>
          </a:xfrm>
          <a:prstGeom prst="ellipse">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170B7"/>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58A2248A-27EE-41FB-A372-48C5D60198F9}"/>
              </a:ext>
            </a:extLst>
          </p:cNvPr>
          <p:cNvSpPr/>
          <p:nvPr/>
        </p:nvSpPr>
        <p:spPr>
          <a:xfrm>
            <a:off x="1017652" y="3468142"/>
            <a:ext cx="288000" cy="288000"/>
          </a:xfrm>
          <a:prstGeom prst="ellipse">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170B7"/>
              </a:solidFill>
              <a:effectLst/>
              <a:uLnTx/>
              <a:uFillTx/>
              <a:latin typeface="Calibri" panose="020F0502020204030204"/>
              <a:ea typeface="+mn-ea"/>
              <a:cs typeface="+mn-cs"/>
            </a:endParaRPr>
          </a:p>
        </p:txBody>
      </p:sp>
      <p:pic>
        <p:nvPicPr>
          <p:cNvPr id="18" name="Picture 17" descr="A group of men in suits&#10;&#10;Description automatically generated with low confidence">
            <a:extLst>
              <a:ext uri="{FF2B5EF4-FFF2-40B4-BE49-F238E27FC236}">
                <a16:creationId xmlns:a16="http://schemas.microsoft.com/office/drawing/2014/main" id="{1BAF6186-71B8-BD45-BD0B-0E70FBCB3BF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210113" y="2378933"/>
            <a:ext cx="1759053" cy="1032714"/>
          </a:xfrm>
          <a:prstGeom prst="rect">
            <a:avLst/>
          </a:prstGeom>
        </p:spPr>
      </p:pic>
      <p:sp>
        <p:nvSpPr>
          <p:cNvPr id="23" name="TextBox 22">
            <a:extLst>
              <a:ext uri="{FF2B5EF4-FFF2-40B4-BE49-F238E27FC236}">
                <a16:creationId xmlns:a16="http://schemas.microsoft.com/office/drawing/2014/main" id="{165969B6-A196-D190-50A1-4C2CB67EDC8F}"/>
              </a:ext>
            </a:extLst>
          </p:cNvPr>
          <p:cNvSpPr txBox="1"/>
          <p:nvPr/>
        </p:nvSpPr>
        <p:spPr>
          <a:xfrm>
            <a:off x="9138734" y="3816755"/>
            <a:ext cx="1956229" cy="866904"/>
          </a:xfrm>
          <a:prstGeom prst="rect">
            <a:avLst/>
          </a:prstGeom>
          <a:noFill/>
        </p:spPr>
        <p:txBody>
          <a:bodyPr wrap="square" lIns="108000" tIns="0" rIns="0" bIns="0" rtlCol="0" anchor="t"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200" b="1" i="0" u="none" strike="noStrike" kern="1200" cap="none" spc="0" normalizeH="0" baseline="0" noProof="0">
                <a:ln>
                  <a:noFill/>
                </a:ln>
                <a:solidFill>
                  <a:srgbClr val="307297"/>
                </a:solidFill>
                <a:effectLst/>
                <a:uLnTx/>
                <a:uFillTx/>
                <a:latin typeface="+mj-lt"/>
                <a:ea typeface="+mn-ea"/>
                <a:cs typeface="+mn-cs"/>
              </a:rPr>
              <a:t>Helps to repair sun damaged skin</a:t>
            </a:r>
          </a:p>
          <a:p>
            <a:pPr marL="0" marR="0" lvl="0" indent="0" algn="l" defTabSz="914400" rtl="0" eaLnBrk="1" fontAlgn="auto" latinLnBrk="0" hangingPunct="1">
              <a:lnSpc>
                <a:spcPct val="100000"/>
              </a:lnSpc>
              <a:spcBef>
                <a:spcPts val="0"/>
              </a:spcBef>
              <a:spcAft>
                <a:spcPts val="500"/>
              </a:spcAft>
              <a:buClrTx/>
              <a:buSzTx/>
              <a:buFontTx/>
              <a:buNone/>
              <a:tabLst/>
              <a:defRPr/>
            </a:pPr>
            <a:endParaRPr kumimoji="0" lang="en-US" sz="1200" b="1" i="0" u="none" strike="noStrike" kern="1200" cap="none" spc="0" normalizeH="0" baseline="0" noProof="0">
              <a:ln>
                <a:noFill/>
              </a:ln>
              <a:solidFill>
                <a:srgbClr val="307297"/>
              </a:solidFill>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endParaRPr kumimoji="0" lang="en-GB" sz="1200" b="1" i="0" u="none" strike="noStrike" kern="1200" cap="none" spc="0" normalizeH="0" baseline="0" noProof="0">
              <a:ln>
                <a:noFill/>
              </a:ln>
              <a:solidFill>
                <a:srgbClr val="307297"/>
              </a:solidFill>
              <a:effectLst/>
              <a:uLnTx/>
              <a:uFillTx/>
              <a:latin typeface="+mj-lt"/>
              <a:ea typeface="+mn-ea"/>
              <a:cs typeface="+mn-cs"/>
            </a:endParaRPr>
          </a:p>
        </p:txBody>
      </p:sp>
      <p:pic>
        <p:nvPicPr>
          <p:cNvPr id="17" name="Picture 16">
            <a:extLst>
              <a:ext uri="{FF2B5EF4-FFF2-40B4-BE49-F238E27FC236}">
                <a16:creationId xmlns:a16="http://schemas.microsoft.com/office/drawing/2014/main" id="{A18276CD-2552-8DEE-FAD2-0394DBDA07E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462133" y="1820200"/>
            <a:ext cx="1232421" cy="1515390"/>
          </a:xfrm>
          <a:prstGeom prst="rect">
            <a:avLst/>
          </a:prstGeom>
          <a:ln>
            <a:noFill/>
          </a:ln>
          <a:effectLst>
            <a:outerShdw blurRad="190500" algn="tl" rotWithShape="0">
              <a:srgbClr val="000000">
                <a:alpha val="0"/>
              </a:srgbClr>
            </a:outerShdw>
          </a:effectLst>
        </p:spPr>
      </p:pic>
      <p:pic>
        <p:nvPicPr>
          <p:cNvPr id="5" name="Picture 4">
            <a:extLst>
              <a:ext uri="{FF2B5EF4-FFF2-40B4-BE49-F238E27FC236}">
                <a16:creationId xmlns:a16="http://schemas.microsoft.com/office/drawing/2014/main" id="{94AAFB11-83EC-1335-2177-553CDD5D0BF3}"/>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14" name="Picture 13">
            <a:extLst>
              <a:ext uri="{FF2B5EF4-FFF2-40B4-BE49-F238E27FC236}">
                <a16:creationId xmlns:a16="http://schemas.microsoft.com/office/drawing/2014/main" id="{88C7C805-F814-8BBF-F76E-71E4D0C2EF85}"/>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687807" y="4659998"/>
            <a:ext cx="2247484" cy="1264210"/>
          </a:xfrm>
          <a:prstGeom prst="rect">
            <a:avLst/>
          </a:prstGeom>
        </p:spPr>
      </p:pic>
      <p:pic>
        <p:nvPicPr>
          <p:cNvPr id="3" name="Picture 2" descr="A red and white logo&#10;&#10;Description automatically generated">
            <a:extLst>
              <a:ext uri="{FF2B5EF4-FFF2-40B4-BE49-F238E27FC236}">
                <a16:creationId xmlns:a16="http://schemas.microsoft.com/office/drawing/2014/main" id="{228F6F96-32DA-EEAB-6CC6-A50579C2B0DB}"/>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9388286" y="4470704"/>
            <a:ext cx="1402650" cy="1402650"/>
          </a:xfrm>
          <a:prstGeom prst="rect">
            <a:avLst/>
          </a:prstGeom>
        </p:spPr>
      </p:pic>
      <p:sp>
        <p:nvSpPr>
          <p:cNvPr id="32" name="Slide Number Placeholder 2">
            <a:extLst>
              <a:ext uri="{FF2B5EF4-FFF2-40B4-BE49-F238E27FC236}">
                <a16:creationId xmlns:a16="http://schemas.microsoft.com/office/drawing/2014/main" id="{FE9AE03D-43F7-5290-52C6-0B7ED49EAE3B}"/>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11</a:t>
            </a:fld>
            <a:endParaRPr lang="en-US"/>
          </a:p>
        </p:txBody>
      </p:sp>
    </p:spTree>
    <p:extLst>
      <p:ext uri="{BB962C8B-B14F-4D97-AF65-F5344CB8AC3E}">
        <p14:creationId xmlns:p14="http://schemas.microsoft.com/office/powerpoint/2010/main" val="39001730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623" fill="hold"/>
                                        <p:tgtEl>
                                          <p:spTgt spid="10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1"/>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C5B13B8-4F27-7E7B-7B84-FA710FCDC538}"/>
              </a:ext>
            </a:extLst>
          </p:cNvPr>
          <p:cNvSpPr>
            <a:spLocks noGrp="1"/>
          </p:cNvSpPr>
          <p:nvPr>
            <p:ph type="body" sz="quarter" idx="23"/>
          </p:nvPr>
        </p:nvSpPr>
        <p:spPr>
          <a:xfrm>
            <a:off x="302399" y="6252389"/>
            <a:ext cx="3528001" cy="116604"/>
          </a:xfrm>
        </p:spPr>
        <p:txBody>
          <a:bodyPr/>
          <a:lstStyle/>
          <a:p>
            <a:r>
              <a:rPr lang="en-GB"/>
              <a:t>* in vitro  ** in vivo</a:t>
            </a:r>
          </a:p>
        </p:txBody>
      </p:sp>
      <p:sp>
        <p:nvSpPr>
          <p:cNvPr id="4" name="Text Placeholder 3">
            <a:extLst>
              <a:ext uri="{FF2B5EF4-FFF2-40B4-BE49-F238E27FC236}">
                <a16:creationId xmlns:a16="http://schemas.microsoft.com/office/drawing/2014/main" id="{2DC42F3E-523B-F39D-9A40-6821C14C721F}"/>
              </a:ext>
            </a:extLst>
          </p:cNvPr>
          <p:cNvSpPr>
            <a:spLocks noGrp="1"/>
          </p:cNvSpPr>
          <p:nvPr>
            <p:ph type="body" idx="11"/>
          </p:nvPr>
        </p:nvSpPr>
        <p:spPr/>
        <p:txBody>
          <a:bodyPr/>
          <a:lstStyle/>
          <a:p>
            <a:r>
              <a:rPr lang="en-GB" b="0"/>
              <a:t>ID card</a:t>
            </a:r>
          </a:p>
        </p:txBody>
      </p:sp>
      <p:grpSp>
        <p:nvGrpSpPr>
          <p:cNvPr id="8" name="Group 7">
            <a:extLst>
              <a:ext uri="{FF2B5EF4-FFF2-40B4-BE49-F238E27FC236}">
                <a16:creationId xmlns:a16="http://schemas.microsoft.com/office/drawing/2014/main" id="{59DA2700-1B85-0996-B4E0-353DCD9973CF}"/>
              </a:ext>
            </a:extLst>
          </p:cNvPr>
          <p:cNvGrpSpPr/>
          <p:nvPr/>
        </p:nvGrpSpPr>
        <p:grpSpPr>
          <a:xfrm>
            <a:off x="289504" y="2026566"/>
            <a:ext cx="11596372" cy="903019"/>
            <a:chOff x="0" y="2286165"/>
            <a:chExt cx="11889600" cy="903019"/>
          </a:xfrm>
        </p:grpSpPr>
        <p:sp>
          <p:nvSpPr>
            <p:cNvPr id="9" name="Rectangle 8">
              <a:extLst>
                <a:ext uri="{FF2B5EF4-FFF2-40B4-BE49-F238E27FC236}">
                  <a16:creationId xmlns:a16="http://schemas.microsoft.com/office/drawing/2014/main" id="{1E0B3E01-89C4-AA73-03E3-1708C33FD2B8}"/>
                </a:ext>
              </a:extLst>
            </p:cNvPr>
            <p:cNvSpPr/>
            <p:nvPr/>
          </p:nvSpPr>
          <p:spPr>
            <a:xfrm>
              <a:off x="0" y="2286165"/>
              <a:ext cx="11889600" cy="903019"/>
            </a:xfrm>
            <a:prstGeom prst="rect">
              <a:avLst/>
            </a:prstGeom>
            <a:solidFill>
              <a:srgbClr val="CBE7F5"/>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TECHNOLOGY:</a:t>
              </a:r>
            </a:p>
          </p:txBody>
        </p:sp>
        <p:sp>
          <p:nvSpPr>
            <p:cNvPr id="16" name="TextBox 15">
              <a:extLst>
                <a:ext uri="{FF2B5EF4-FFF2-40B4-BE49-F238E27FC236}">
                  <a16:creationId xmlns:a16="http://schemas.microsoft.com/office/drawing/2014/main" id="{2EF5898C-3FEB-5BC1-BFE9-E269CED76FD9}"/>
                </a:ext>
              </a:extLst>
            </p:cNvPr>
            <p:cNvSpPr txBox="1"/>
            <p:nvPr/>
          </p:nvSpPr>
          <p:spPr>
            <a:xfrm>
              <a:off x="2134218" y="2306624"/>
              <a:ext cx="8522388" cy="79452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Skin identical sugar complex, produced sustainably using sophisticated sugar technology</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100% of natural origin </a:t>
              </a:r>
            </a:p>
            <a:p>
              <a:pPr marL="0" marR="0" lvl="0" indent="0" algn="l" defTabSz="914400" rtl="0" eaLnBrk="1" fontAlgn="auto" latinLnBrk="0" hangingPunct="1">
                <a:lnSpc>
                  <a:spcPct val="100000"/>
                </a:lnSpc>
                <a:spcBef>
                  <a:spcPts val="0"/>
                </a:spcBef>
                <a:spcAft>
                  <a:spcPts val="300"/>
                </a:spcAft>
                <a:buClrTx/>
                <a:buSzTx/>
                <a:buFontTx/>
                <a:buNone/>
                <a:tabLst/>
                <a:defRPr/>
              </a:pPr>
              <a:r>
                <a:rPr lang="en-US" sz="1200">
                  <a:solidFill>
                    <a:prstClr val="black"/>
                  </a:solidFill>
                  <a:latin typeface="DM Sans" pitchFamily="2" charset="0"/>
                  <a:ea typeface="Fira Sans Book" panose="020B0503050000020004" pitchFamily="34" charset="0"/>
                </a:rPr>
                <a:t>E</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dible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maize kernels derived</a:t>
              </a:r>
            </a:p>
          </p:txBody>
        </p:sp>
      </p:grpSp>
      <p:grpSp>
        <p:nvGrpSpPr>
          <p:cNvPr id="17" name="Group 16">
            <a:extLst>
              <a:ext uri="{FF2B5EF4-FFF2-40B4-BE49-F238E27FC236}">
                <a16:creationId xmlns:a16="http://schemas.microsoft.com/office/drawing/2014/main" id="{00FFAD3B-AE05-7F31-897C-3BB92C8D4EFA}"/>
              </a:ext>
            </a:extLst>
          </p:cNvPr>
          <p:cNvGrpSpPr/>
          <p:nvPr/>
        </p:nvGrpSpPr>
        <p:grpSpPr>
          <a:xfrm>
            <a:off x="290308" y="3700061"/>
            <a:ext cx="11596374" cy="1533188"/>
            <a:chOff x="0" y="4030273"/>
            <a:chExt cx="11889600" cy="1533188"/>
          </a:xfrm>
        </p:grpSpPr>
        <p:sp>
          <p:nvSpPr>
            <p:cNvPr id="18" name="Rectangle 17">
              <a:extLst>
                <a:ext uri="{FF2B5EF4-FFF2-40B4-BE49-F238E27FC236}">
                  <a16:creationId xmlns:a16="http://schemas.microsoft.com/office/drawing/2014/main" id="{8FAA5C7E-89C7-2516-AD0D-1D828963B426}"/>
                </a:ext>
              </a:extLst>
            </p:cNvPr>
            <p:cNvSpPr/>
            <p:nvPr/>
          </p:nvSpPr>
          <p:spPr>
            <a:xfrm>
              <a:off x="0" y="4030273"/>
              <a:ext cx="11889600" cy="1266448"/>
            </a:xfrm>
            <a:prstGeom prst="rect">
              <a:avLst/>
            </a:prstGeom>
            <a:solidFill>
              <a:srgbClr val="CBE7F5"/>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BENEFITS:</a:t>
              </a:r>
            </a:p>
          </p:txBody>
        </p:sp>
        <p:sp>
          <p:nvSpPr>
            <p:cNvPr id="19" name="TextBox 18">
              <a:extLst>
                <a:ext uri="{FF2B5EF4-FFF2-40B4-BE49-F238E27FC236}">
                  <a16:creationId xmlns:a16="http://schemas.microsoft.com/office/drawing/2014/main" id="{3A73519E-B889-D17A-4BD1-61B9987B981A}"/>
                </a:ext>
              </a:extLst>
            </p:cNvPr>
            <p:cNvSpPr txBox="1"/>
            <p:nvPr/>
          </p:nvSpPr>
          <p:spPr>
            <a:xfrm>
              <a:off x="6257976" y="4053712"/>
              <a:ext cx="5621618" cy="1202328"/>
            </a:xfrm>
            <a:prstGeom prst="rect">
              <a:avLst/>
            </a:prstGeom>
            <a:noFill/>
          </p:spPr>
          <p:txBody>
            <a:bodyPr wrap="square" lIns="0" tIns="90000" rIns="0" bIns="72000" rtlCol="0">
              <a:spAutoFit/>
            </a:bodyPr>
            <a:lstStyle/>
            <a:p>
              <a:pPr marL="285750" indent="-285750">
                <a:spcAft>
                  <a:spcPts val="300"/>
                </a:spcAft>
                <a:buClr>
                  <a:srgbClr val="48A2CF"/>
                </a:buClr>
                <a:buFont typeface="Wingdings" panose="05000000000000000000" pitchFamily="2" charset="2"/>
                <a:buChar char="l"/>
                <a:defRPr/>
              </a:pPr>
              <a:r>
                <a:rPr lang="en-US" sz="1200" dirty="0">
                  <a:solidFill>
                    <a:prstClr val="black"/>
                  </a:solidFill>
                  <a:latin typeface="DM Sans" pitchFamily="2" charset="0"/>
                  <a:ea typeface="Fira Sans Book" panose="020B0503050000020004" pitchFamily="34" charset="0"/>
                </a:rPr>
                <a:t>Boosts your skin’s natural moisturizers for supple, dewy-fresh skin*</a:t>
              </a:r>
            </a:p>
            <a:p>
              <a:pPr marL="285750" indent="-285750">
                <a:spcAft>
                  <a:spcPts val="300"/>
                </a:spcAft>
                <a:buClr>
                  <a:srgbClr val="48A2CF"/>
                </a:buClr>
                <a:buFont typeface="Wingdings" panose="05000000000000000000" pitchFamily="2" charset="2"/>
                <a:buChar char="l"/>
                <a:defRPr/>
              </a:pPr>
              <a:r>
                <a:rPr lang="en-US" sz="1200" dirty="0">
                  <a:solidFill>
                    <a:prstClr val="black"/>
                  </a:solidFill>
                  <a:latin typeface="DM Sans" pitchFamily="2" charset="0"/>
                  <a:ea typeface="Fira Sans Book" panose="020B0503050000020004" pitchFamily="34" charset="0"/>
                </a:rPr>
                <a:t>Hydration is instant and lasts for up to 72 hours**</a:t>
              </a:r>
            </a:p>
            <a:p>
              <a:pPr marL="285750" indent="-285750">
                <a:spcAft>
                  <a:spcPts val="300"/>
                </a:spcAft>
                <a:buClr>
                  <a:srgbClr val="48A2CF"/>
                </a:buClr>
                <a:buFont typeface="Wingdings" panose="05000000000000000000" pitchFamily="2" charset="2"/>
                <a:buChar char="l"/>
                <a:defRPr/>
              </a:pPr>
              <a:r>
                <a:rPr lang="en-US" sz="1200" dirty="0">
                  <a:solidFill>
                    <a:prstClr val="black"/>
                  </a:solidFill>
                  <a:latin typeface="DM Sans" pitchFamily="2" charset="0"/>
                  <a:ea typeface="Fira Sans Book" panose="020B0503050000020004" pitchFamily="34" charset="0"/>
                </a:rPr>
                <a:t>This versatile active helps to soothe the skin, but also enhances its barrier and repairs sun-damaged skin*</a:t>
              </a:r>
            </a:p>
            <a:p>
              <a:pPr marL="285750" indent="-285750">
                <a:spcAft>
                  <a:spcPts val="300"/>
                </a:spcAft>
                <a:buClr>
                  <a:srgbClr val="48A2CF"/>
                </a:buClr>
                <a:buFont typeface="Wingdings" panose="05000000000000000000" pitchFamily="2" charset="2"/>
                <a:buChar char="l"/>
                <a:defRPr/>
              </a:pPr>
              <a:r>
                <a:rPr lang="en-US" sz="1200" dirty="0">
                  <a:solidFill>
                    <a:prstClr val="black"/>
                  </a:solidFill>
                  <a:latin typeface="DM Sans" pitchFamily="2" charset="0"/>
                  <a:ea typeface="Fira Sans Book" panose="020B0503050000020004" pitchFamily="34" charset="0"/>
                </a:rPr>
                <a:t>Relieves itchy, flaky, sensitive skin, helping it to feel soft and smooth**</a:t>
              </a:r>
            </a:p>
          </p:txBody>
        </p:sp>
        <p:sp>
          <p:nvSpPr>
            <p:cNvPr id="20" name="TextBox 19">
              <a:extLst>
                <a:ext uri="{FF2B5EF4-FFF2-40B4-BE49-F238E27FC236}">
                  <a16:creationId xmlns:a16="http://schemas.microsoft.com/office/drawing/2014/main" id="{98902B37-6ACD-8585-9E43-F46805B97ED2}"/>
                </a:ext>
              </a:extLst>
            </p:cNvPr>
            <p:cNvSpPr txBox="1"/>
            <p:nvPr/>
          </p:nvSpPr>
          <p:spPr>
            <a:xfrm>
              <a:off x="2114622" y="4030273"/>
              <a:ext cx="3952863" cy="1533188"/>
            </a:xfrm>
            <a:prstGeom prst="rect">
              <a:avLst/>
            </a:prstGeom>
            <a:noFill/>
          </p:spPr>
          <p:txBody>
            <a:bodyPr wrap="square" lIns="0" tIns="90000" rIns="0" bIns="72000" rtlCol="0">
              <a:spAutoFit/>
            </a:bodyPr>
            <a:lstStyle/>
            <a:p>
              <a:pPr marL="285750" indent="-285750">
                <a:spcAft>
                  <a:spcPts val="300"/>
                </a:spcAft>
                <a:buClr>
                  <a:srgbClr val="48A2CF"/>
                </a:buClr>
                <a:buFont typeface="Wingdings" panose="05000000000000000000" pitchFamily="2" charset="2"/>
                <a:buChar char="l"/>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It binds to keratin </a:t>
              </a:r>
              <a:r>
                <a:rPr kumimoji="0" lang="en-US" sz="120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and gives back vitality to your skin (</a:t>
              </a: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vital keratin</a:t>
              </a:r>
              <a:r>
                <a:rPr kumimoji="0" lang="en-US" sz="120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meaning hydration continues long after application (</a:t>
              </a: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moisture magnet</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p>
            <a:p>
              <a:pPr marL="285750" indent="-285750">
                <a:spcAft>
                  <a:spcPts val="300"/>
                </a:spcAft>
                <a:buClr>
                  <a:srgbClr val="48A2CF"/>
                </a:buClr>
                <a:buFont typeface="Wingdings" panose="05000000000000000000" pitchFamily="2" charset="2"/>
                <a:buChar char="l"/>
                <a:defRPr/>
              </a:pPr>
              <a:r>
                <a:rPr kumimoji="0" lang="en-US" sz="120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Unlike </a:t>
              </a:r>
              <a:r>
                <a:rPr lang="en-US" sz="1200">
                  <a:solidFill>
                    <a:prstClr val="black"/>
                  </a:solidFill>
                  <a:latin typeface="DM Sans" pitchFamily="2" charset="0"/>
                  <a:ea typeface="Fira Sans Book" panose="020B0503050000020004" pitchFamily="34" charset="0"/>
                </a:rPr>
                <a:t>Glycerin and </a:t>
              </a:r>
              <a:r>
                <a:rPr kumimoji="0" lang="en-US" sz="120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Hyaluronic Acid</a:t>
              </a: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it can’t be washed away</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r>
                <a:rPr lang="en-US" sz="1200">
                  <a:solidFill>
                    <a:prstClr val="black"/>
                  </a:solidFill>
                  <a:latin typeface="DM Sans" pitchFamily="2" charset="0"/>
                  <a:ea typeface="Fira Sans Book" panose="020B0503050000020004" pitchFamily="34" charset="0"/>
                </a:rPr>
                <a:t>meaning it keeps working even if you miss a day*</a:t>
              </a:r>
            </a:p>
            <a:p>
              <a:pPr marL="285750" marR="0" lvl="0" indent="-285750" algn="l" defTabSz="914400" rtl="0" eaLnBrk="1" fontAlgn="auto" latinLnBrk="0" hangingPunct="1">
                <a:lnSpc>
                  <a:spcPct val="100000"/>
                </a:lnSpc>
                <a:spcBef>
                  <a:spcPts val="0"/>
                </a:spcBef>
                <a:spcAft>
                  <a:spcPts val="300"/>
                </a:spcAft>
                <a:buClr>
                  <a:srgbClr val="48A2CF"/>
                </a:buClr>
                <a:buSzTx/>
                <a:buFont typeface="Wingdings" panose="05000000000000000000" pitchFamily="2" charset="2"/>
                <a:buChar char="l"/>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sp>
        <p:nvSpPr>
          <p:cNvPr id="21" name="Rectangle 20">
            <a:extLst>
              <a:ext uri="{FF2B5EF4-FFF2-40B4-BE49-F238E27FC236}">
                <a16:creationId xmlns:a16="http://schemas.microsoft.com/office/drawing/2014/main" id="{0B43BC35-91F0-5772-86D2-E80674E6AC22}"/>
              </a:ext>
            </a:extLst>
          </p:cNvPr>
          <p:cNvSpPr/>
          <p:nvPr/>
        </p:nvSpPr>
        <p:spPr>
          <a:xfrm>
            <a:off x="289448" y="5065292"/>
            <a:ext cx="11594090" cy="867912"/>
          </a:xfrm>
          <a:prstGeom prst="rect">
            <a:avLst/>
          </a:prstGeom>
          <a:solidFill>
            <a:srgbClr val="CBE7F5"/>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b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CERTIFICATION</a:t>
            </a:r>
            <a:endParaRPr kumimoji="0" lang="en-US" sz="1400" b="0" i="0" u="none" strike="noStrike" kern="0" cap="none" spc="0" normalizeH="0" baseline="0" noProof="0">
              <a:ln>
                <a:noFill/>
              </a:ln>
              <a:solidFill>
                <a:prstClr val="black"/>
              </a:solidFill>
              <a:effectLst/>
              <a:uLnTx/>
              <a:uFillTx/>
              <a:latin typeface="DM Sans" pitchFamily="2" charset="0"/>
              <a:ea typeface="+mn-ea"/>
              <a:cs typeface="+mn-cs"/>
            </a:endParaRPr>
          </a:p>
        </p:txBody>
      </p:sp>
      <p:grpSp>
        <p:nvGrpSpPr>
          <p:cNvPr id="22" name="Group 21">
            <a:extLst>
              <a:ext uri="{FF2B5EF4-FFF2-40B4-BE49-F238E27FC236}">
                <a16:creationId xmlns:a16="http://schemas.microsoft.com/office/drawing/2014/main" id="{4BBCD8B2-9C77-C0CB-7EAC-C2053F470E7C}"/>
              </a:ext>
            </a:extLst>
          </p:cNvPr>
          <p:cNvGrpSpPr/>
          <p:nvPr/>
        </p:nvGrpSpPr>
        <p:grpSpPr>
          <a:xfrm>
            <a:off x="302398" y="1271804"/>
            <a:ext cx="11589565" cy="632052"/>
            <a:chOff x="-25599" y="2558933"/>
            <a:chExt cx="11889600" cy="385200"/>
          </a:xfrm>
        </p:grpSpPr>
        <p:sp>
          <p:nvSpPr>
            <p:cNvPr id="23" name="Rectangle 22">
              <a:extLst>
                <a:ext uri="{FF2B5EF4-FFF2-40B4-BE49-F238E27FC236}">
                  <a16:creationId xmlns:a16="http://schemas.microsoft.com/office/drawing/2014/main" id="{C0F84A2F-902F-C38A-DD57-663CE40E1E20}"/>
                </a:ext>
              </a:extLst>
            </p:cNvPr>
            <p:cNvSpPr/>
            <p:nvPr/>
          </p:nvSpPr>
          <p:spPr>
            <a:xfrm>
              <a:off x="-25599" y="2558933"/>
              <a:ext cx="11889600" cy="385200"/>
            </a:xfrm>
            <a:prstGeom prst="rect">
              <a:avLst/>
            </a:prstGeom>
            <a:solidFill>
              <a:srgbClr val="CBE7F5"/>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INCI NAME:</a:t>
              </a:r>
            </a:p>
          </p:txBody>
        </p:sp>
        <p:sp>
          <p:nvSpPr>
            <p:cNvPr id="24" name="TextBox 23">
              <a:extLst>
                <a:ext uri="{FF2B5EF4-FFF2-40B4-BE49-F238E27FC236}">
                  <a16:creationId xmlns:a16="http://schemas.microsoft.com/office/drawing/2014/main" id="{68E3C2DB-656B-92CE-E269-63DA023C5F51}"/>
                </a:ext>
              </a:extLst>
            </p:cNvPr>
            <p:cNvSpPr txBox="1"/>
            <p:nvPr/>
          </p:nvSpPr>
          <p:spPr>
            <a:xfrm>
              <a:off x="2097472" y="2575524"/>
              <a:ext cx="8904100" cy="2122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Saccharide </a:t>
              </a:r>
              <a:r>
                <a:rPr kumimoji="0" lang="en-US" sz="12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Isomerate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Aqua, Citric Acid, Sodium Citrate, </a:t>
              </a:r>
            </a:p>
          </p:txBody>
        </p:sp>
      </p:grpSp>
      <p:grpSp>
        <p:nvGrpSpPr>
          <p:cNvPr id="25" name="Group 24">
            <a:extLst>
              <a:ext uri="{FF2B5EF4-FFF2-40B4-BE49-F238E27FC236}">
                <a16:creationId xmlns:a16="http://schemas.microsoft.com/office/drawing/2014/main" id="{CE2CA775-A41F-2085-3140-7F855E3992AE}"/>
              </a:ext>
            </a:extLst>
          </p:cNvPr>
          <p:cNvGrpSpPr/>
          <p:nvPr/>
        </p:nvGrpSpPr>
        <p:grpSpPr>
          <a:xfrm>
            <a:off x="289504" y="3028370"/>
            <a:ext cx="11596372" cy="572906"/>
            <a:chOff x="0" y="3331675"/>
            <a:chExt cx="11889600" cy="572906"/>
          </a:xfrm>
        </p:grpSpPr>
        <p:sp>
          <p:nvSpPr>
            <p:cNvPr id="26" name="Rectangle 25">
              <a:extLst>
                <a:ext uri="{FF2B5EF4-FFF2-40B4-BE49-F238E27FC236}">
                  <a16:creationId xmlns:a16="http://schemas.microsoft.com/office/drawing/2014/main" id="{72A7F453-D4CC-9702-EA42-A717DBF61FBB}"/>
                </a:ext>
              </a:extLst>
            </p:cNvPr>
            <p:cNvSpPr/>
            <p:nvPr/>
          </p:nvSpPr>
          <p:spPr>
            <a:xfrm>
              <a:off x="0" y="3331675"/>
              <a:ext cx="11889600" cy="572906"/>
            </a:xfrm>
            <a:prstGeom prst="rect">
              <a:avLst/>
            </a:prstGeom>
            <a:solidFill>
              <a:srgbClr val="CBE7F5"/>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TECHNICAL:</a:t>
              </a:r>
            </a:p>
          </p:txBody>
        </p:sp>
        <p:sp>
          <p:nvSpPr>
            <p:cNvPr id="27" name="TextBox 26">
              <a:extLst>
                <a:ext uri="{FF2B5EF4-FFF2-40B4-BE49-F238E27FC236}">
                  <a16:creationId xmlns:a16="http://schemas.microsoft.com/office/drawing/2014/main" id="{DFE4A7EA-2CE7-ACD3-9CD1-3E34FA791477}"/>
                </a:ext>
              </a:extLst>
            </p:cNvPr>
            <p:cNvSpPr txBox="1"/>
            <p:nvPr/>
          </p:nvSpPr>
          <p:spPr>
            <a:xfrm>
              <a:off x="2134219" y="3340889"/>
              <a:ext cx="1333692" cy="532914"/>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Liquid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3 - 10</a:t>
              </a:r>
            </a:p>
          </p:txBody>
        </p:sp>
        <p:sp>
          <p:nvSpPr>
            <p:cNvPr id="28" name="Rectangle 27">
              <a:extLst>
                <a:ext uri="{FF2B5EF4-FFF2-40B4-BE49-F238E27FC236}">
                  <a16:creationId xmlns:a16="http://schemas.microsoft.com/office/drawing/2014/main" id="{191EB88F-3FB3-1880-85AF-081120FBD727}"/>
                </a:ext>
              </a:extLst>
            </p:cNvPr>
            <p:cNvSpPr/>
            <p:nvPr/>
          </p:nvSpPr>
          <p:spPr>
            <a:xfrm>
              <a:off x="4130844" y="3340889"/>
              <a:ext cx="1470005" cy="532914"/>
            </a:xfrm>
            <a:prstGeom prst="rect">
              <a:avLst/>
            </a:prstGeom>
          </p:spPr>
          <p:txBody>
            <a:bodyPr wrap="square" lIns="0" tIns="90000" rIns="0" bIns="72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 0.2 - 5%</a:t>
              </a:r>
              <a:b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b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29" name="Rectangle 28">
              <a:extLst>
                <a:ext uri="{FF2B5EF4-FFF2-40B4-BE49-F238E27FC236}">
                  <a16:creationId xmlns:a16="http://schemas.microsoft.com/office/drawing/2014/main" id="{EF637EB7-881A-B112-0F78-9151E9181F29}"/>
                </a:ext>
              </a:extLst>
            </p:cNvPr>
            <p:cNvSpPr/>
            <p:nvPr/>
          </p:nvSpPr>
          <p:spPr>
            <a:xfrm>
              <a:off x="6213690" y="3340889"/>
              <a:ext cx="4491733" cy="532914"/>
            </a:xfrm>
            <a:prstGeom prst="rect">
              <a:avLst/>
            </a:prstGeom>
          </p:spPr>
          <p:txBody>
            <a:bodyPr wrap="square" lIns="0" tIns="90000" rIns="0" bIns="72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Soluble in water at all ratios and in alcohol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Biodegradable: Expected to be biodegradable </a:t>
              </a:r>
            </a:p>
          </p:txBody>
        </p:sp>
      </p:grpSp>
      <p:pic>
        <p:nvPicPr>
          <p:cNvPr id="30" name="Picture 29" descr="Logo&#10;&#10;Description automatically generated">
            <a:extLst>
              <a:ext uri="{FF2B5EF4-FFF2-40B4-BE49-F238E27FC236}">
                <a16:creationId xmlns:a16="http://schemas.microsoft.com/office/drawing/2014/main" id="{7252EFD6-AB70-B859-0101-0D86AE47D71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17705" y="5177198"/>
            <a:ext cx="869475" cy="646582"/>
          </a:xfrm>
          <a:prstGeom prst="rect">
            <a:avLst/>
          </a:prstGeom>
        </p:spPr>
      </p:pic>
      <p:pic>
        <p:nvPicPr>
          <p:cNvPr id="31" name="Picture 30">
            <a:extLst>
              <a:ext uri="{FF2B5EF4-FFF2-40B4-BE49-F238E27FC236}">
                <a16:creationId xmlns:a16="http://schemas.microsoft.com/office/drawing/2014/main" id="{C346C957-418E-0A08-D221-84A96052706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405495" y="5208255"/>
            <a:ext cx="766723" cy="576000"/>
          </a:xfrm>
          <a:prstGeom prst="rect">
            <a:avLst/>
          </a:prstGeom>
          <a:ln>
            <a:noFill/>
          </a:ln>
          <a:effectLst/>
        </p:spPr>
      </p:pic>
      <p:pic>
        <p:nvPicPr>
          <p:cNvPr id="32" name="Picture 31" descr="Logo&#10;&#10;Description automatically generated">
            <a:extLst>
              <a:ext uri="{FF2B5EF4-FFF2-40B4-BE49-F238E27FC236}">
                <a16:creationId xmlns:a16="http://schemas.microsoft.com/office/drawing/2014/main" id="{C3C84A09-2F02-BAFF-A3CD-B51C2654B6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90533" y="5186156"/>
            <a:ext cx="638115" cy="638115"/>
          </a:xfrm>
          <a:prstGeom prst="rect">
            <a:avLst/>
          </a:prstGeom>
        </p:spPr>
      </p:pic>
      <p:sp>
        <p:nvSpPr>
          <p:cNvPr id="33" name="Rectangle 32">
            <a:extLst>
              <a:ext uri="{FF2B5EF4-FFF2-40B4-BE49-F238E27FC236}">
                <a16:creationId xmlns:a16="http://schemas.microsoft.com/office/drawing/2014/main" id="{AC99681A-A048-EC65-E00E-3C4E18210619}"/>
              </a:ext>
            </a:extLst>
          </p:cNvPr>
          <p:cNvSpPr/>
          <p:nvPr/>
        </p:nvSpPr>
        <p:spPr>
          <a:xfrm>
            <a:off x="3741443" y="5092167"/>
            <a:ext cx="3041216" cy="307777"/>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400" b="0" i="0" u="none" strike="noStrike" kern="1200" cap="none" spc="0" normalizeH="0" baseline="0" noProof="0">
              <a:ln>
                <a:noFill/>
              </a:ln>
              <a:solidFill>
                <a:srgbClr val="7C807E"/>
              </a:solidFill>
              <a:effectLst/>
              <a:uLnTx/>
              <a:uFillTx/>
              <a:latin typeface="DM Sans" pitchFamily="2" charset="0"/>
              <a:ea typeface="+mn-ea"/>
              <a:cs typeface="+mn-cs"/>
            </a:endParaRPr>
          </a:p>
        </p:txBody>
      </p:sp>
      <p:grpSp>
        <p:nvGrpSpPr>
          <p:cNvPr id="35" name="Group 34">
            <a:extLst>
              <a:ext uri="{FF2B5EF4-FFF2-40B4-BE49-F238E27FC236}">
                <a16:creationId xmlns:a16="http://schemas.microsoft.com/office/drawing/2014/main" id="{1EE6266C-880C-8580-8355-EF2E691ACC9E}"/>
              </a:ext>
            </a:extLst>
          </p:cNvPr>
          <p:cNvGrpSpPr/>
          <p:nvPr/>
        </p:nvGrpSpPr>
        <p:grpSpPr>
          <a:xfrm>
            <a:off x="3565251" y="5163010"/>
            <a:ext cx="1868656" cy="612000"/>
            <a:chOff x="470214" y="5342320"/>
            <a:chExt cx="1868656" cy="612000"/>
          </a:xfrm>
        </p:grpSpPr>
        <p:pic>
          <p:nvPicPr>
            <p:cNvPr id="36" name="Picture 35" descr="Logo, company name&#10;&#10;Description automatically generated">
              <a:extLst>
                <a:ext uri="{FF2B5EF4-FFF2-40B4-BE49-F238E27FC236}">
                  <a16:creationId xmlns:a16="http://schemas.microsoft.com/office/drawing/2014/main" id="{9DF3087D-99F4-D6B0-0B38-0201004D7B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0214" y="5342320"/>
              <a:ext cx="788001" cy="612000"/>
            </a:xfrm>
            <a:prstGeom prst="rect">
              <a:avLst/>
            </a:prstGeom>
          </p:spPr>
        </p:pic>
        <p:sp>
          <p:nvSpPr>
            <p:cNvPr id="37" name="Rectangle 36">
              <a:extLst>
                <a:ext uri="{FF2B5EF4-FFF2-40B4-BE49-F238E27FC236}">
                  <a16:creationId xmlns:a16="http://schemas.microsoft.com/office/drawing/2014/main" id="{8AD1A0B9-B460-4ABB-5AF1-7C8C3E5763A3}"/>
                </a:ext>
              </a:extLst>
            </p:cNvPr>
            <p:cNvSpPr/>
            <p:nvPr/>
          </p:nvSpPr>
          <p:spPr>
            <a:xfrm>
              <a:off x="1356027" y="5402321"/>
              <a:ext cx="982843" cy="500137"/>
            </a:xfrm>
            <a:prstGeom prst="rect">
              <a:avLst/>
            </a:prstGeom>
          </p:spPr>
          <p:txBody>
            <a:bodyPr wrap="square" lIns="108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a:ln>
                    <a:noFill/>
                  </a:ln>
                  <a:solidFill>
                    <a:prstClr val="black"/>
                  </a:solidFill>
                  <a:effectLst/>
                  <a:uLnTx/>
                  <a:uFillTx/>
                  <a:latin typeface="DM Sans" pitchFamily="2" charset="0"/>
                  <a:ea typeface="+mn-ea"/>
                  <a:cs typeface="+mn-cs"/>
                </a:rPr>
                <a:t>Raw material verified by ECOCERT GREENLIFE, conform to the COSMOS Standard</a:t>
              </a:r>
            </a:p>
          </p:txBody>
        </p:sp>
      </p:grpSp>
      <p:grpSp>
        <p:nvGrpSpPr>
          <p:cNvPr id="38" name="Group 37">
            <a:extLst>
              <a:ext uri="{FF2B5EF4-FFF2-40B4-BE49-F238E27FC236}">
                <a16:creationId xmlns:a16="http://schemas.microsoft.com/office/drawing/2014/main" id="{4A9768A2-0842-19AD-1049-9594B612FA88}"/>
              </a:ext>
            </a:extLst>
          </p:cNvPr>
          <p:cNvGrpSpPr/>
          <p:nvPr/>
        </p:nvGrpSpPr>
        <p:grpSpPr>
          <a:xfrm>
            <a:off x="5752222" y="5163010"/>
            <a:ext cx="1147168" cy="648000"/>
            <a:chOff x="2411783" y="5369989"/>
            <a:chExt cx="1147168" cy="648000"/>
          </a:xfrm>
        </p:grpSpPr>
        <p:sp>
          <p:nvSpPr>
            <p:cNvPr id="39" name="TextBox 38">
              <a:extLst>
                <a:ext uri="{FF2B5EF4-FFF2-40B4-BE49-F238E27FC236}">
                  <a16:creationId xmlns:a16="http://schemas.microsoft.com/office/drawing/2014/main" id="{FC3E1F75-B1AE-32F7-3868-2BBFA86BF56A}"/>
                </a:ext>
              </a:extLst>
            </p:cNvPr>
            <p:cNvSpPr txBox="1"/>
            <p:nvPr/>
          </p:nvSpPr>
          <p:spPr>
            <a:xfrm>
              <a:off x="3002279" y="5565522"/>
              <a:ext cx="556672" cy="200055"/>
            </a:xfrm>
            <a:prstGeom prst="rect">
              <a:avLst/>
            </a:prstGeom>
            <a:noFill/>
          </p:spPr>
          <p:txBody>
            <a:bodyPr wrap="square" lIns="10800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a:ln>
                    <a:noFill/>
                  </a:ln>
                  <a:solidFill>
                    <a:prstClr val="black"/>
                  </a:solidFill>
                  <a:effectLst/>
                  <a:uLnTx/>
                  <a:uFillTx/>
                  <a:latin typeface="DM Sans" pitchFamily="2" charset="0"/>
                  <a:ea typeface="+mn-ea"/>
                  <a:cs typeface="+mn-cs"/>
                </a:rPr>
                <a:t>NATRUE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a:ln>
                    <a:noFill/>
                  </a:ln>
                  <a:solidFill>
                    <a:prstClr val="black"/>
                  </a:solidFill>
                  <a:effectLst/>
                  <a:uLnTx/>
                  <a:uFillTx/>
                  <a:latin typeface="DM Sans" pitchFamily="2" charset="0"/>
                  <a:ea typeface="+mn-ea"/>
                  <a:cs typeface="+mn-cs"/>
                </a:rPr>
                <a:t>Approved</a:t>
              </a:r>
            </a:p>
          </p:txBody>
        </p:sp>
        <p:pic>
          <p:nvPicPr>
            <p:cNvPr id="40" name="Picture 39">
              <a:extLst>
                <a:ext uri="{FF2B5EF4-FFF2-40B4-BE49-F238E27FC236}">
                  <a16:creationId xmlns:a16="http://schemas.microsoft.com/office/drawing/2014/main" id="{5DFEDAA3-A805-A0FA-CC0B-4C413B5E4711}"/>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2411783" y="5369989"/>
              <a:ext cx="648000" cy="648000"/>
            </a:xfrm>
            <a:prstGeom prst="rect">
              <a:avLst/>
            </a:prstGeom>
          </p:spPr>
        </p:pic>
      </p:grpSp>
      <p:pic>
        <p:nvPicPr>
          <p:cNvPr id="41" name="Picture 4">
            <a:extLst>
              <a:ext uri="{FF2B5EF4-FFF2-40B4-BE49-F238E27FC236}">
                <a16:creationId xmlns:a16="http://schemas.microsoft.com/office/drawing/2014/main" id="{E19559C2-6216-B672-B840-83AE7C2C5555}"/>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1413279" y="5186432"/>
            <a:ext cx="346110" cy="6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41" descr="A green circle with white text&#10;&#10;Description automatically generated">
            <a:extLst>
              <a:ext uri="{FF2B5EF4-FFF2-40B4-BE49-F238E27FC236}">
                <a16:creationId xmlns:a16="http://schemas.microsoft.com/office/drawing/2014/main" id="{A2722BF7-D574-FD0D-41B7-C32F48657018}"/>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0446963" y="5177198"/>
            <a:ext cx="648000" cy="648000"/>
          </a:xfrm>
          <a:prstGeom prst="rect">
            <a:avLst/>
          </a:prstGeom>
        </p:spPr>
      </p:pic>
      <p:pic>
        <p:nvPicPr>
          <p:cNvPr id="7" name="Graphic 6">
            <a:extLst>
              <a:ext uri="{FF2B5EF4-FFF2-40B4-BE49-F238E27FC236}">
                <a16:creationId xmlns:a16="http://schemas.microsoft.com/office/drawing/2014/main" id="{2DC3EFD1-E112-37F2-7267-75B1041A9A8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73943" y="5108665"/>
            <a:ext cx="1042107" cy="792000"/>
          </a:xfrm>
          <a:prstGeom prst="rect">
            <a:avLst/>
          </a:prstGeom>
        </p:spPr>
      </p:pic>
      <p:sp>
        <p:nvSpPr>
          <p:cNvPr id="13" name="Title 26">
            <a:extLst>
              <a:ext uri="{FF2B5EF4-FFF2-40B4-BE49-F238E27FC236}">
                <a16:creationId xmlns:a16="http://schemas.microsoft.com/office/drawing/2014/main" id="{E84F8317-1EE0-7503-2B8B-BA7E3DF37400}"/>
              </a:ext>
            </a:extLst>
          </p:cNvPr>
          <p:cNvSpPr>
            <a:spLocks noGrp="1"/>
          </p:cNvSpPr>
          <p:nvPr>
            <p:ph type="title"/>
          </p:nvPr>
        </p:nvSpPr>
        <p:spPr>
          <a:xfrm>
            <a:off x="302401" y="302400"/>
            <a:ext cx="8064500" cy="298671"/>
          </a:xfrm>
        </p:spPr>
        <p:txBody>
          <a:bodyPr/>
          <a:lstStyle/>
          <a:p>
            <a:r>
              <a:rPr lang="en-US"/>
              <a:t>PENTAVITIN®</a:t>
            </a:r>
            <a:br>
              <a:rPr lang="en-US"/>
            </a:br>
            <a:endParaRPr lang="en-US"/>
          </a:p>
        </p:txBody>
      </p:sp>
      <p:sp>
        <p:nvSpPr>
          <p:cNvPr id="14" name="Slide Number Placeholder 2">
            <a:extLst>
              <a:ext uri="{FF2B5EF4-FFF2-40B4-BE49-F238E27FC236}">
                <a16:creationId xmlns:a16="http://schemas.microsoft.com/office/drawing/2014/main" id="{01E6D556-B265-D0C2-F774-A6A17BB86217}"/>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12</a:t>
            </a:fld>
            <a:endParaRPr lang="en-US"/>
          </a:p>
        </p:txBody>
      </p:sp>
    </p:spTree>
    <p:extLst>
      <p:ext uri="{BB962C8B-B14F-4D97-AF65-F5344CB8AC3E}">
        <p14:creationId xmlns:p14="http://schemas.microsoft.com/office/powerpoint/2010/main" val="1837383596"/>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495D32-F596-7B7E-D8CA-0C4B45987F8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7" name="Picture 6" descr="A diagram of a diagram&#10;&#10;AI-generated content may be incorrect.">
            <a:extLst>
              <a:ext uri="{FF2B5EF4-FFF2-40B4-BE49-F238E27FC236}">
                <a16:creationId xmlns:a16="http://schemas.microsoft.com/office/drawing/2014/main" id="{1D6716F7-D0BF-921F-6CA0-0F517771E73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Tree>
    <p:extLst>
      <p:ext uri="{BB962C8B-B14F-4D97-AF65-F5344CB8AC3E}">
        <p14:creationId xmlns:p14="http://schemas.microsoft.com/office/powerpoint/2010/main" val="848582476"/>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4781C409-9DA1-FE2B-7A17-189C348EAA55}"/>
              </a:ext>
            </a:extLst>
          </p:cNvPr>
          <p:cNvSpPr/>
          <p:nvPr/>
        </p:nvSpPr>
        <p:spPr>
          <a:xfrm>
            <a:off x="9379697" y="6232218"/>
            <a:ext cx="2658416" cy="49211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Placeholder 16" descr="A close up of a bowl&#10;&#10;Description automatically generated">
            <a:extLst>
              <a:ext uri="{FF2B5EF4-FFF2-40B4-BE49-F238E27FC236}">
                <a16:creationId xmlns:a16="http://schemas.microsoft.com/office/drawing/2014/main" id="{9B6C8AB6-9CFD-954E-B919-D2AD7EF62AB0}"/>
              </a:ext>
            </a:extLst>
          </p:cNvPr>
          <p:cNvPicPr>
            <a:picLocks noGrp="1" noChangeAspect="1"/>
          </p:cNvPicPr>
          <p:nvPr>
            <p:ph type="pic" sz="quarter" idx="21"/>
          </p:nvPr>
        </p:nvPicPr>
        <p:blipFill rotWithShape="1">
          <a:blip r:embed="rId3" cstate="print">
            <a:extLst>
              <a:ext uri="{28A0092B-C50C-407E-A947-70E740481C1C}">
                <a14:useLocalDpi xmlns:a14="http://schemas.microsoft.com/office/drawing/2010/main"/>
              </a:ext>
            </a:extLst>
          </a:blip>
          <a:srcRect l="14" r="14"/>
          <a:stretch/>
        </p:blipFill>
        <p:spPr>
          <a:ln w="38100" cap="sq">
            <a:noFill/>
            <a:prstDash val="solid"/>
            <a:miter lim="800000"/>
          </a:ln>
          <a:effectLst>
            <a:outerShdw blurRad="50800" dist="38100" dir="2700000" algn="tl" rotWithShape="0">
              <a:srgbClr val="000000">
                <a:alpha val="0"/>
              </a:srgbClr>
            </a:outerShdw>
          </a:effectLst>
        </p:spPr>
      </p:pic>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pPr lvl="0"/>
            <a:fld id="{EC50C849-B97A-2B45-B78A-6D9C352F693C}" type="slidenum">
              <a:rPr lang="en-US" noProof="0" smtClean="0"/>
              <a:pPr lvl="0"/>
              <a:t>14</a:t>
            </a:fld>
            <a:endParaRPr lang="en-US" noProof="0"/>
          </a:p>
        </p:txBody>
      </p:sp>
      <p:sp>
        <p:nvSpPr>
          <p:cNvPr id="3" name="Text Placeholder 2">
            <a:extLst>
              <a:ext uri="{FF2B5EF4-FFF2-40B4-BE49-F238E27FC236}">
                <a16:creationId xmlns:a16="http://schemas.microsoft.com/office/drawing/2014/main" id="{AF0BB127-836D-024D-BA17-9772C326E941}"/>
              </a:ext>
            </a:extLst>
          </p:cNvPr>
          <p:cNvSpPr>
            <a:spLocks noGrp="1"/>
          </p:cNvSpPr>
          <p:nvPr>
            <p:ph type="body" idx="11"/>
          </p:nvPr>
        </p:nvSpPr>
        <p:spPr/>
        <p:txBody>
          <a:bodyPr/>
          <a:lstStyle/>
          <a:p>
            <a:r>
              <a:rPr lang="en-GB" b="0"/>
              <a:t>Easy to use</a:t>
            </a:r>
          </a:p>
        </p:txBody>
      </p:sp>
      <p:sp>
        <p:nvSpPr>
          <p:cNvPr id="2" name="Title 1">
            <a:extLst>
              <a:ext uri="{FF2B5EF4-FFF2-40B4-BE49-F238E27FC236}">
                <a16:creationId xmlns:a16="http://schemas.microsoft.com/office/drawing/2014/main" id="{6F0FA52D-59F4-2247-907C-2EA8DD9886CE}"/>
              </a:ext>
            </a:extLst>
          </p:cNvPr>
          <p:cNvSpPr>
            <a:spLocks noGrp="1"/>
          </p:cNvSpPr>
          <p:nvPr>
            <p:ph type="title"/>
          </p:nvPr>
        </p:nvSpPr>
        <p:spPr/>
        <p:txBody>
          <a:bodyPr/>
          <a:lstStyle/>
          <a:p>
            <a:r>
              <a:rPr lang="en-GB"/>
              <a:t>PENTAVITIN</a:t>
            </a:r>
            <a:r>
              <a:rPr lang="en-GB" b="0"/>
              <a:t>® </a:t>
            </a:r>
          </a:p>
        </p:txBody>
      </p:sp>
      <p:sp>
        <p:nvSpPr>
          <p:cNvPr id="20" name="TextBox 19">
            <a:extLst>
              <a:ext uri="{FF2B5EF4-FFF2-40B4-BE49-F238E27FC236}">
                <a16:creationId xmlns:a16="http://schemas.microsoft.com/office/drawing/2014/main" id="{009C14DE-1CFF-4441-AC89-A5907C4DF38F}"/>
              </a:ext>
            </a:extLst>
          </p:cNvPr>
          <p:cNvSpPr txBox="1"/>
          <p:nvPr/>
        </p:nvSpPr>
        <p:spPr>
          <a:xfrm>
            <a:off x="1081643" y="1351140"/>
            <a:ext cx="4486478" cy="246221"/>
          </a:xfrm>
          <a:prstGeom prst="rect">
            <a:avLst/>
          </a:prstGeom>
          <a:noFill/>
        </p:spPr>
        <p:txBody>
          <a:bodyPr wrap="square" lIns="0" tIns="0" rIns="0" bIns="0" rtlCol="0" anchor="ctr" anchorCtr="0">
            <a:sp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GB" sz="1600" b="1" i="0" u="none" strike="noStrike" kern="1200" cap="none" spc="0" normalizeH="0" baseline="0" noProof="0">
                <a:ln>
                  <a:noFill/>
                </a:ln>
                <a:effectLst/>
                <a:uLnTx/>
                <a:uFillTx/>
                <a:ea typeface="+mn-ea"/>
                <a:cs typeface="Arial"/>
              </a:rPr>
              <a:t>Soluble in water </a:t>
            </a:r>
            <a:r>
              <a:rPr kumimoji="0" lang="en-GB" sz="1600" b="0" i="0" u="none" strike="noStrike" kern="1200" cap="none" spc="0" normalizeH="0" baseline="0" noProof="0">
                <a:ln>
                  <a:noFill/>
                </a:ln>
                <a:effectLst/>
                <a:uLnTx/>
                <a:uFillTx/>
                <a:ea typeface="+mn-ea"/>
                <a:cs typeface="Arial"/>
              </a:rPr>
              <a:t>at all ratios</a:t>
            </a:r>
          </a:p>
        </p:txBody>
      </p:sp>
      <p:sp>
        <p:nvSpPr>
          <p:cNvPr id="24" name="TextBox 23">
            <a:extLst>
              <a:ext uri="{FF2B5EF4-FFF2-40B4-BE49-F238E27FC236}">
                <a16:creationId xmlns:a16="http://schemas.microsoft.com/office/drawing/2014/main" id="{7F03FDA1-8632-3341-BE50-4F5CABD22D24}"/>
              </a:ext>
            </a:extLst>
          </p:cNvPr>
          <p:cNvSpPr txBox="1"/>
          <p:nvPr/>
        </p:nvSpPr>
        <p:spPr>
          <a:xfrm>
            <a:off x="1081643" y="2348279"/>
            <a:ext cx="5111750" cy="246221"/>
          </a:xfrm>
          <a:prstGeom prst="rect">
            <a:avLst/>
          </a:prstGeom>
          <a:noFill/>
        </p:spPr>
        <p:txBody>
          <a:bodyPr wrap="square" lIns="0" tIns="0" rIns="0" bIns="0" rtlCol="0" anchor="ctr" anchorCtr="0">
            <a:sp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GB" sz="1600" b="1" i="0" u="none" strike="noStrike" kern="1200" cap="none" spc="0" normalizeH="0" baseline="0" noProof="0">
                <a:ln>
                  <a:noFill/>
                </a:ln>
                <a:effectLst/>
                <a:uLnTx/>
                <a:uFillTx/>
                <a:ea typeface="+mn-ea"/>
                <a:cs typeface="Arial"/>
              </a:rPr>
              <a:t>Stable in formulation </a:t>
            </a:r>
            <a:r>
              <a:rPr kumimoji="0" lang="en-GB" sz="1600" b="0" i="0" u="none" strike="noStrike" kern="1200" cap="none" spc="0" normalizeH="0" baseline="0" noProof="0">
                <a:ln>
                  <a:noFill/>
                </a:ln>
                <a:effectLst/>
                <a:uLnTx/>
                <a:uFillTx/>
                <a:ea typeface="+mn-ea"/>
                <a:cs typeface="Arial"/>
              </a:rPr>
              <a:t>containing alcohol</a:t>
            </a:r>
          </a:p>
        </p:txBody>
      </p:sp>
      <p:sp>
        <p:nvSpPr>
          <p:cNvPr id="26" name="TextBox 25">
            <a:extLst>
              <a:ext uri="{FF2B5EF4-FFF2-40B4-BE49-F238E27FC236}">
                <a16:creationId xmlns:a16="http://schemas.microsoft.com/office/drawing/2014/main" id="{94D9E6B7-FF2E-F744-A334-C91B5ED45FD9}"/>
              </a:ext>
            </a:extLst>
          </p:cNvPr>
          <p:cNvSpPr txBox="1"/>
          <p:nvPr/>
        </p:nvSpPr>
        <p:spPr>
          <a:xfrm>
            <a:off x="1081642" y="3219183"/>
            <a:ext cx="5497514" cy="492443"/>
          </a:xfrm>
          <a:prstGeom prst="rect">
            <a:avLst/>
          </a:prstGeom>
          <a:noFill/>
        </p:spPr>
        <p:txBody>
          <a:bodyPr wrap="square" lIns="0" tIns="0" rIns="0" bIns="0" rtlCol="0" anchor="ctr" anchorCtr="0">
            <a:sp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GB" sz="1600" b="0" i="0" u="none" strike="noStrike" kern="1200" cap="none" spc="0" normalizeH="0" baseline="0" noProof="0">
                <a:ln>
                  <a:noFill/>
                </a:ln>
                <a:effectLst/>
                <a:uLnTx/>
                <a:uFillTx/>
                <a:ea typeface="+mn-ea"/>
                <a:cs typeface="Arial"/>
              </a:rPr>
              <a:t>Can be added during the manufacturing process </a:t>
            </a:r>
            <a:r>
              <a:rPr kumimoji="0" lang="en-GB" sz="1600" b="1" i="0" u="none" strike="noStrike" kern="1200" cap="none" spc="0" normalizeH="0" baseline="0" noProof="0">
                <a:ln>
                  <a:noFill/>
                </a:ln>
                <a:effectLst/>
                <a:uLnTx/>
                <a:uFillTx/>
                <a:ea typeface="+mn-ea"/>
                <a:cs typeface="Arial"/>
              </a:rPr>
              <a:t>at any time (&lt; 60°C) </a:t>
            </a:r>
            <a:r>
              <a:rPr kumimoji="0" lang="en-GB" sz="1600" b="0" i="0" u="none" strike="noStrike" kern="1200" cap="none" spc="0" normalizeH="0" baseline="0" noProof="0">
                <a:ln>
                  <a:noFill/>
                </a:ln>
                <a:effectLst/>
                <a:uLnTx/>
                <a:uFillTx/>
                <a:ea typeface="+mn-ea"/>
                <a:cs typeface="Arial"/>
              </a:rPr>
              <a:t>to the aqueous phase of a formulation</a:t>
            </a:r>
          </a:p>
        </p:txBody>
      </p:sp>
      <p:sp>
        <p:nvSpPr>
          <p:cNvPr id="28" name="TextBox 27">
            <a:extLst>
              <a:ext uri="{FF2B5EF4-FFF2-40B4-BE49-F238E27FC236}">
                <a16:creationId xmlns:a16="http://schemas.microsoft.com/office/drawing/2014/main" id="{6ED4C681-0FA4-414B-B28E-480D02F762F7}"/>
              </a:ext>
            </a:extLst>
          </p:cNvPr>
          <p:cNvSpPr txBox="1"/>
          <p:nvPr/>
        </p:nvSpPr>
        <p:spPr>
          <a:xfrm>
            <a:off x="1081641" y="4242521"/>
            <a:ext cx="5497513" cy="738664"/>
          </a:xfrm>
          <a:prstGeom prst="rect">
            <a:avLst/>
          </a:prstGeom>
          <a:noFill/>
        </p:spPr>
        <p:txBody>
          <a:bodyPr wrap="square" lIns="0" tIns="0" rIns="0" bIns="0" rtlCol="0" anchor="ctr" anchorCtr="0">
            <a:sp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GB" sz="1600" b="0" i="0" u="none" strike="noStrike" kern="1200" cap="none" spc="0" normalizeH="0" baseline="0" noProof="0">
                <a:ln>
                  <a:noFill/>
                </a:ln>
                <a:effectLst/>
                <a:uLnTx/>
                <a:uFillTx/>
                <a:ea typeface="+mn-ea"/>
                <a:cs typeface="Arial"/>
              </a:rPr>
              <a:t>It is recommended to add it below </a:t>
            </a:r>
            <a:r>
              <a:rPr kumimoji="0" lang="en-GB" sz="1600" b="1" i="0" u="none" strike="noStrike" kern="1200" cap="none" spc="0" normalizeH="0" baseline="0" noProof="0">
                <a:ln>
                  <a:noFill/>
                </a:ln>
                <a:effectLst/>
                <a:uLnTx/>
                <a:uFillTx/>
                <a:ea typeface="+mn-ea"/>
                <a:cs typeface="Arial"/>
              </a:rPr>
              <a:t>40°C</a:t>
            </a:r>
            <a:r>
              <a:rPr kumimoji="0" lang="en-GB" sz="1600" b="0" i="0" u="none" strike="noStrike" kern="1200" cap="none" spc="0" normalizeH="0" baseline="0" noProof="0">
                <a:ln>
                  <a:noFill/>
                </a:ln>
                <a:effectLst/>
                <a:uLnTx/>
                <a:uFillTx/>
                <a:ea typeface="+mn-ea"/>
                <a:cs typeface="Arial"/>
              </a:rPr>
              <a:t> to avoid unnecessary heating of the active and to use amine-free formulation</a:t>
            </a:r>
          </a:p>
        </p:txBody>
      </p:sp>
      <p:sp>
        <p:nvSpPr>
          <p:cNvPr id="30" name="TextBox 29">
            <a:extLst>
              <a:ext uri="{FF2B5EF4-FFF2-40B4-BE49-F238E27FC236}">
                <a16:creationId xmlns:a16="http://schemas.microsoft.com/office/drawing/2014/main" id="{96C0C8DC-8CC1-F648-93A6-C4E766823CC3}"/>
              </a:ext>
            </a:extLst>
          </p:cNvPr>
          <p:cNvSpPr txBox="1"/>
          <p:nvPr/>
        </p:nvSpPr>
        <p:spPr>
          <a:xfrm>
            <a:off x="1081642" y="5512080"/>
            <a:ext cx="4486478" cy="246221"/>
          </a:xfrm>
          <a:prstGeom prst="rect">
            <a:avLst/>
          </a:prstGeom>
          <a:noFill/>
        </p:spPr>
        <p:txBody>
          <a:bodyPr wrap="square" lIns="0" tIns="0" rIns="0" bIns="0" rtlCol="0" anchor="ctr" anchorCtr="0">
            <a:sp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GB" sz="1600" b="0" i="0" u="none" strike="noStrike" kern="1200" cap="none" spc="0" normalizeH="0" baseline="0" noProof="0">
                <a:ln>
                  <a:noFill/>
                </a:ln>
                <a:effectLst/>
                <a:uLnTx/>
                <a:uFillTx/>
                <a:ea typeface="+mn-ea"/>
                <a:cs typeface="Arial"/>
              </a:rPr>
              <a:t>Recommended dosage </a:t>
            </a:r>
            <a:r>
              <a:rPr kumimoji="0" lang="en-GB" sz="1600" b="1" i="0" u="none" strike="noStrike" kern="1200" cap="none" spc="0" normalizeH="0" baseline="0" noProof="0">
                <a:ln>
                  <a:noFill/>
                </a:ln>
                <a:effectLst/>
                <a:uLnTx/>
                <a:uFillTx/>
                <a:ea typeface="+mn-ea"/>
                <a:cs typeface="Arial"/>
              </a:rPr>
              <a:t>0.2 - 5%</a:t>
            </a:r>
          </a:p>
        </p:txBody>
      </p:sp>
      <p:pic>
        <p:nvPicPr>
          <p:cNvPr id="6" name="Graphic 5">
            <a:extLst>
              <a:ext uri="{FF2B5EF4-FFF2-40B4-BE49-F238E27FC236}">
                <a16:creationId xmlns:a16="http://schemas.microsoft.com/office/drawing/2014/main" id="{8D6C4138-B5DE-482B-679D-C70F4B68EC1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5724" y="5406138"/>
            <a:ext cx="457200" cy="457200"/>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E16C34FB-ED1C-03CD-282A-9BDCADC1FD62}"/>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307826" y="4286385"/>
            <a:ext cx="538306" cy="538306"/>
          </a:xfrm>
          <a:prstGeom prst="rect">
            <a:avLst/>
          </a:prstGeom>
        </p:spPr>
      </p:pic>
      <p:pic>
        <p:nvPicPr>
          <p:cNvPr id="10" name="Graphic 9">
            <a:extLst>
              <a:ext uri="{FF2B5EF4-FFF2-40B4-BE49-F238E27FC236}">
                <a16:creationId xmlns:a16="http://schemas.microsoft.com/office/drawing/2014/main" id="{9DD4F256-9C30-A3DE-570C-0D7D859BE24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5724" y="1245580"/>
            <a:ext cx="457200" cy="457200"/>
          </a:xfrm>
          <a:prstGeom prst="rect">
            <a:avLst/>
          </a:prstGeom>
        </p:spPr>
      </p:pic>
      <p:pic>
        <p:nvPicPr>
          <p:cNvPr id="13" name="Graphic 12">
            <a:extLst>
              <a:ext uri="{FF2B5EF4-FFF2-40B4-BE49-F238E27FC236}">
                <a16:creationId xmlns:a16="http://schemas.microsoft.com/office/drawing/2014/main" id="{F3BB00C5-E844-4E47-E8BD-BF25F6157C3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45724" y="2242789"/>
            <a:ext cx="457200" cy="457200"/>
          </a:xfrm>
          <a:prstGeom prst="rect">
            <a:avLst/>
          </a:prstGeom>
        </p:spPr>
      </p:pic>
      <p:pic>
        <p:nvPicPr>
          <p:cNvPr id="15" name="Graphic 14">
            <a:extLst>
              <a:ext uri="{FF2B5EF4-FFF2-40B4-BE49-F238E27FC236}">
                <a16:creationId xmlns:a16="http://schemas.microsoft.com/office/drawing/2014/main" id="{4F1A3A65-4589-95F3-C42B-D809B8E565D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45724" y="3242655"/>
            <a:ext cx="457200" cy="457200"/>
          </a:xfrm>
          <a:prstGeom prst="rect">
            <a:avLst/>
          </a:prstGeom>
        </p:spPr>
      </p:pic>
    </p:spTree>
    <p:extLst>
      <p:ext uri="{BB962C8B-B14F-4D97-AF65-F5344CB8AC3E}">
        <p14:creationId xmlns:p14="http://schemas.microsoft.com/office/powerpoint/2010/main" val="1581280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82C16-9162-CD82-FF00-EC8CB6D7F23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BEBC2EB-B3AC-8F6D-6572-FC472F584368}"/>
              </a:ext>
            </a:extLst>
          </p:cNvPr>
          <p:cNvPicPr>
            <a:picLocks noChangeAspect="1"/>
          </p:cNvPicPr>
          <p:nvPr/>
        </p:nvPicPr>
        <p:blipFill>
          <a:blip r:embed="rId5"/>
          <a:srcRect/>
          <a:stretch/>
        </p:blipFill>
        <p:spPr>
          <a:xfrm>
            <a:off x="10921775" y="304640"/>
            <a:ext cx="962684" cy="419894"/>
          </a:xfrm>
          <a:prstGeom prst="rect">
            <a:avLst/>
          </a:prstGeom>
        </p:spPr>
      </p:pic>
      <p:sp>
        <p:nvSpPr>
          <p:cNvPr id="5" name="Rectangle 4">
            <a:extLst>
              <a:ext uri="{FF2B5EF4-FFF2-40B4-BE49-F238E27FC236}">
                <a16:creationId xmlns:a16="http://schemas.microsoft.com/office/drawing/2014/main" id="{C71A41DA-688D-D233-D8FB-B327CA26931F}"/>
              </a:ext>
            </a:extLst>
          </p:cNvPr>
          <p:cNvSpPr/>
          <p:nvPr/>
        </p:nvSpPr>
        <p:spPr>
          <a:xfrm>
            <a:off x="6657506" y="-2660"/>
            <a:ext cx="5534493"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7" name="Picture 12">
            <a:extLst>
              <a:ext uri="{FF2B5EF4-FFF2-40B4-BE49-F238E27FC236}">
                <a16:creationId xmlns:a16="http://schemas.microsoft.com/office/drawing/2014/main" id="{9F5F0932-60EA-A6C9-BF68-4E725BFCEA54}"/>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532948" y="6208276"/>
            <a:ext cx="2510023" cy="485060"/>
          </a:xfrm>
          <a:prstGeom prst="rect">
            <a:avLst/>
          </a:prstGeom>
        </p:spPr>
      </p:pic>
      <p:sp>
        <p:nvSpPr>
          <p:cNvPr id="23" name="Title 14">
            <a:extLst>
              <a:ext uri="{FF2B5EF4-FFF2-40B4-BE49-F238E27FC236}">
                <a16:creationId xmlns:a16="http://schemas.microsoft.com/office/drawing/2014/main" id="{4A8BE273-597D-0567-A9AD-000B0CFD1265}"/>
              </a:ext>
            </a:extLst>
          </p:cNvPr>
          <p:cNvSpPr>
            <a:spLocks noGrp="1"/>
          </p:cNvSpPr>
          <p:nvPr>
            <p:ph type="title"/>
          </p:nvPr>
        </p:nvSpPr>
        <p:spPr>
          <a:xfrm>
            <a:off x="302400" y="302400"/>
            <a:ext cx="6413505" cy="229247"/>
          </a:xfrm>
        </p:spPr>
        <p:txBody>
          <a:bodyPr/>
          <a:lstStyle/>
          <a:p>
            <a:r>
              <a:rPr lang="en-US" dirty="0"/>
              <a:t>Patented for boosting foam </a:t>
            </a:r>
            <a:br>
              <a:rPr lang="en-US" dirty="0"/>
            </a:br>
            <a:r>
              <a:rPr lang="en-US" dirty="0"/>
              <a:t>performance</a:t>
            </a:r>
            <a:br>
              <a:rPr lang="en-US" dirty="0"/>
            </a:br>
            <a:br>
              <a:rPr lang="en-US" dirty="0"/>
            </a:br>
            <a:endParaRPr lang="en-US" dirty="0"/>
          </a:p>
        </p:txBody>
      </p:sp>
      <p:sp>
        <p:nvSpPr>
          <p:cNvPr id="6" name="Slide Number Placeholder 1">
            <a:extLst>
              <a:ext uri="{FF2B5EF4-FFF2-40B4-BE49-F238E27FC236}">
                <a16:creationId xmlns:a16="http://schemas.microsoft.com/office/drawing/2014/main" id="{FED3D03F-390C-AB3B-CB87-04A597BDF83E}"/>
              </a:ext>
            </a:extLst>
          </p:cNvPr>
          <p:cNvSpPr>
            <a:spLocks noGrp="1"/>
          </p:cNvSpPr>
          <p:nvPr>
            <p:ph type="sldNum" sz="quarter" idx="10"/>
          </p:nvPr>
        </p:nvSpPr>
        <p:spPr>
          <a:xfrm>
            <a:off x="302400" y="6439655"/>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1000" b="0" i="0" u="none" strike="noStrike" kern="1200" cap="none" spc="0" normalizeH="0" baseline="0" noProof="0">
              <a:ln>
                <a:noFill/>
              </a:ln>
              <a:solidFill>
                <a:prstClr val="black"/>
              </a:solidFill>
              <a:effectLst/>
              <a:uLnTx/>
              <a:uFillTx/>
              <a:latin typeface="DM Sans"/>
              <a:ea typeface="+mn-ea"/>
              <a:cs typeface="+mn-cs"/>
            </a:endParaRPr>
          </a:p>
        </p:txBody>
      </p:sp>
      <p:sp>
        <p:nvSpPr>
          <p:cNvPr id="8" name="TextBox 7">
            <a:extLst>
              <a:ext uri="{FF2B5EF4-FFF2-40B4-BE49-F238E27FC236}">
                <a16:creationId xmlns:a16="http://schemas.microsoft.com/office/drawing/2014/main" id="{120F0A86-7E16-2E76-9E80-CE66293E3A6A}"/>
              </a:ext>
            </a:extLst>
          </p:cNvPr>
          <p:cNvSpPr txBox="1"/>
          <p:nvPr/>
        </p:nvSpPr>
        <p:spPr>
          <a:xfrm>
            <a:off x="220426" y="3132256"/>
            <a:ext cx="6632198" cy="1600438"/>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
                <a:schemeClr val="tx1"/>
              </a:buClr>
              <a:buSzTx/>
              <a:tabLst/>
              <a:defRPr/>
            </a:pPr>
            <a:r>
              <a:rPr lang="en-US" sz="1400" b="1" kern="0" dirty="0">
                <a:solidFill>
                  <a:prstClr val="black"/>
                </a:solidFill>
                <a:latin typeface="DM Sans"/>
                <a:ea typeface="Fira Sans Book" panose="020B0503050000020004" pitchFamily="34" charset="0"/>
              </a:rPr>
              <a:t>Granted patents for improving foaming properties </a:t>
            </a:r>
          </a:p>
          <a:p>
            <a:pPr marL="285750" marR="0" lvl="0" indent="-2857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400" kern="0" dirty="0">
                <a:solidFill>
                  <a:prstClr val="black"/>
                </a:solidFill>
                <a:latin typeface="DM Sans"/>
                <a:ea typeface="Fira Sans Book" panose="020B0503050000020004" pitchFamily="34" charset="0"/>
              </a:rPr>
              <a:t>China: CN115298296B (0.1–5% PENTAVITIN®)</a:t>
            </a:r>
          </a:p>
          <a:p>
            <a:pPr marL="285750" marR="0" lvl="0" indent="-2857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400" kern="0" dirty="0">
                <a:solidFill>
                  <a:prstClr val="black"/>
                </a:solidFill>
                <a:latin typeface="DM Sans"/>
                <a:ea typeface="Fira Sans Book" panose="020B0503050000020004" pitchFamily="34" charset="0"/>
              </a:rPr>
              <a:t>US: US12496261B2 (0.01–10% PENTAVITIN®)</a:t>
            </a:r>
          </a:p>
          <a:p>
            <a:pPr lvl="0">
              <a:buClr>
                <a:schemeClr val="tx1"/>
              </a:buClr>
              <a:defRPr/>
            </a:pPr>
            <a:r>
              <a:rPr lang="en-US" sz="1400" b="1" kern="0" dirty="0">
                <a:solidFill>
                  <a:prstClr val="black"/>
                </a:solidFill>
                <a:ea typeface="Fira Sans Book" panose="020B0503050000020004" pitchFamily="34" charset="0"/>
              </a:rPr>
              <a:t>Pending patents</a:t>
            </a:r>
            <a:endParaRPr lang="en-US" sz="1400" kern="0" dirty="0">
              <a:solidFill>
                <a:prstClr val="black"/>
              </a:solidFill>
              <a:latin typeface="DM Sans"/>
              <a:ea typeface="Fira Sans Book" panose="020B0503050000020004" pitchFamily="34" charset="0"/>
            </a:endParaRPr>
          </a:p>
          <a:p>
            <a:pPr marL="285750" marR="0" lvl="0" indent="-2857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1400" kern="0" dirty="0">
                <a:solidFill>
                  <a:prstClr val="black"/>
                </a:solidFill>
                <a:latin typeface="DM Sans"/>
                <a:ea typeface="Fira Sans Book" panose="020B0503050000020004" pitchFamily="34" charset="0"/>
              </a:rPr>
              <a:t>Europe, Korea, Japan</a:t>
            </a:r>
          </a:p>
          <a:p>
            <a:pPr marL="285750" marR="0" lvl="0" indent="-2857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endParaRPr lang="en-US" sz="1400" kern="0" dirty="0">
              <a:solidFill>
                <a:prstClr val="black"/>
              </a:solidFill>
              <a:latin typeface="DM Sans"/>
              <a:ea typeface="Fira Sans Book" panose="020B0503050000020004" pitchFamily="34" charset="0"/>
            </a:endParaRPr>
          </a:p>
          <a:p>
            <a:pPr marL="285750" marR="0" lvl="0" indent="-28575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endParaRPr lang="en-US" sz="1400" b="1" kern="0" dirty="0">
              <a:solidFill>
                <a:prstClr val="black"/>
              </a:solidFill>
              <a:latin typeface="DM Sans"/>
              <a:ea typeface="Fira Sans Book" panose="020B0503050000020004" pitchFamily="34" charset="0"/>
            </a:endParaRPr>
          </a:p>
        </p:txBody>
      </p:sp>
      <p:pic>
        <p:nvPicPr>
          <p:cNvPr id="10" name="IMG_8057">
            <a:hlinkClick r:id="" action="ppaction://media"/>
            <a:extLst>
              <a:ext uri="{FF2B5EF4-FFF2-40B4-BE49-F238E27FC236}">
                <a16:creationId xmlns:a16="http://schemas.microsoft.com/office/drawing/2014/main" id="{9701387A-3FCD-3AA1-7F4F-0EBF3640AB3C}"/>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302400" y="4705561"/>
            <a:ext cx="2781994" cy="1564871"/>
          </a:xfrm>
          <a:prstGeom prst="rect">
            <a:avLst/>
          </a:prstGeom>
        </p:spPr>
      </p:pic>
      <p:sp>
        <p:nvSpPr>
          <p:cNvPr id="14" name="TextBox 13">
            <a:extLst>
              <a:ext uri="{FF2B5EF4-FFF2-40B4-BE49-F238E27FC236}">
                <a16:creationId xmlns:a16="http://schemas.microsoft.com/office/drawing/2014/main" id="{178FAB87-B070-BB54-2827-C0DEAA2794A1}"/>
              </a:ext>
            </a:extLst>
          </p:cNvPr>
          <p:cNvSpPr txBox="1"/>
          <p:nvPr/>
        </p:nvSpPr>
        <p:spPr>
          <a:xfrm>
            <a:off x="6791713" y="730798"/>
            <a:ext cx="5062499" cy="307777"/>
          </a:xfrm>
          <a:prstGeom prst="rect">
            <a:avLst/>
          </a:prstGeom>
          <a:noFill/>
        </p:spPr>
        <p:txBody>
          <a:bodyPr wrap="square" lIns="0" tIns="0" rIns="0" bIns="0" rtlCol="0" anchor="t" anchorCtr="0">
            <a:sp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lang="en-GB" sz="1000" b="1" kern="0" dirty="0">
                <a:solidFill>
                  <a:prstClr val="black"/>
                </a:solidFill>
                <a:latin typeface="DM Sans"/>
                <a:ea typeface="Fira Sans Book" panose="020B0503050000020004" pitchFamily="34" charset="0"/>
              </a:rPr>
              <a:t>Crystal Goats Milk Soap </a:t>
            </a:r>
            <a:r>
              <a:rPr kumimoji="0" lang="en-US" sz="1000" b="0" i="0" u="none" strike="noStrike" kern="0" cap="none" spc="0" normalizeH="0" baseline="0" noProof="0" dirty="0">
                <a:ln>
                  <a:noFill/>
                </a:ln>
                <a:solidFill>
                  <a:prstClr val="black"/>
                </a:solidFill>
                <a:effectLst/>
                <a:uLnTx/>
                <a:uFillTx/>
                <a:latin typeface="DM Sans"/>
                <a:ea typeface="Fira Sans Book" panose="020B0503050000020004" pitchFamily="34" charset="0"/>
                <a:cs typeface="+mn-cs"/>
              </a:rPr>
              <a:t>with 0.2% PENTAVITIN® shows higher foam volume compared to the same formula without PENTAVITIN®.</a:t>
            </a:r>
            <a:endParaRPr kumimoji="0" lang="en-GB" sz="1000" b="0" i="0" u="none" strike="noStrike" kern="0" cap="none" spc="0" normalizeH="0" baseline="0" noProof="0" dirty="0">
              <a:ln>
                <a:noFill/>
              </a:ln>
              <a:solidFill>
                <a:prstClr val="black"/>
              </a:solidFill>
              <a:effectLst/>
              <a:uLnTx/>
              <a:uFillTx/>
              <a:latin typeface="DM Sans"/>
              <a:ea typeface="Fira Sans Book" panose="020B0503050000020004" pitchFamily="34" charset="0"/>
              <a:cs typeface="+mn-cs"/>
            </a:endParaRPr>
          </a:p>
        </p:txBody>
      </p:sp>
      <p:sp>
        <p:nvSpPr>
          <p:cNvPr id="19" name="TextBox 18">
            <a:extLst>
              <a:ext uri="{FF2B5EF4-FFF2-40B4-BE49-F238E27FC236}">
                <a16:creationId xmlns:a16="http://schemas.microsoft.com/office/drawing/2014/main" id="{08D53B88-4054-BEE1-CF2E-372FB1674776}"/>
              </a:ext>
            </a:extLst>
          </p:cNvPr>
          <p:cNvSpPr txBox="1"/>
          <p:nvPr/>
        </p:nvSpPr>
        <p:spPr>
          <a:xfrm>
            <a:off x="6800562" y="3513281"/>
            <a:ext cx="5325785" cy="307777"/>
          </a:xfrm>
          <a:prstGeom prst="rect">
            <a:avLst/>
          </a:prstGeom>
          <a:noFill/>
        </p:spPr>
        <p:txBody>
          <a:bodyPr wrap="square" lIns="0" tIns="0" rIns="0" bIns="0" rtlCol="0" anchor="t" anchorCtr="0">
            <a:sp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US" sz="1000" b="1" i="0" u="none" strike="noStrike" kern="0" cap="none" spc="0" normalizeH="0" baseline="0" noProof="0" dirty="0">
                <a:ln>
                  <a:noFill/>
                </a:ln>
                <a:solidFill>
                  <a:prstClr val="black"/>
                </a:solidFill>
                <a:effectLst/>
                <a:uLnTx/>
                <a:uFillTx/>
                <a:latin typeface="DM Sans"/>
                <a:ea typeface="Fira Sans Book" panose="020B0503050000020004" pitchFamily="34" charset="0"/>
                <a:cs typeface="+mn-cs"/>
              </a:rPr>
              <a:t>Cream </a:t>
            </a:r>
            <a:r>
              <a:rPr lang="en-US" sz="1000" b="1" kern="0" dirty="0">
                <a:solidFill>
                  <a:prstClr val="black"/>
                </a:solidFill>
                <a:latin typeface="DM Sans"/>
                <a:ea typeface="Fira Sans Book" panose="020B0503050000020004" pitchFamily="34" charset="0"/>
              </a:rPr>
              <a:t>C</a:t>
            </a:r>
            <a:r>
              <a:rPr kumimoji="0" lang="en-US" sz="1000" b="1" i="0" u="none" strike="noStrike" kern="0" cap="none" spc="0" normalizeH="0" baseline="0" noProof="0" dirty="0" err="1">
                <a:ln>
                  <a:noFill/>
                </a:ln>
                <a:solidFill>
                  <a:prstClr val="black"/>
                </a:solidFill>
                <a:effectLst/>
                <a:uLnTx/>
                <a:uFillTx/>
                <a:latin typeface="DM Sans"/>
                <a:ea typeface="Fira Sans Book" panose="020B0503050000020004" pitchFamily="34" charset="0"/>
                <a:cs typeface="+mn-cs"/>
              </a:rPr>
              <a:t>leanser</a:t>
            </a:r>
            <a:r>
              <a:rPr kumimoji="0" lang="en-US" sz="1000" b="1" i="0" u="none" strike="noStrike" kern="0" cap="none" spc="0" normalizeH="0" baseline="0" noProof="0" dirty="0">
                <a:ln>
                  <a:noFill/>
                </a:ln>
                <a:solidFill>
                  <a:prstClr val="black"/>
                </a:solidFill>
                <a:effectLst/>
                <a:uLnTx/>
                <a:uFillTx/>
                <a:latin typeface="DM Sans"/>
                <a:ea typeface="Fira Sans Book" panose="020B0503050000020004" pitchFamily="34" charset="0"/>
                <a:cs typeface="+mn-cs"/>
              </a:rPr>
              <a:t> </a:t>
            </a:r>
            <a:r>
              <a:rPr kumimoji="0" lang="en-US" sz="1000" b="0" i="0" u="none" strike="noStrike" kern="0" cap="none" spc="0" normalizeH="0" baseline="0" noProof="0" dirty="0">
                <a:ln>
                  <a:noFill/>
                </a:ln>
                <a:solidFill>
                  <a:prstClr val="black"/>
                </a:solidFill>
                <a:effectLst/>
                <a:uLnTx/>
                <a:uFillTx/>
                <a:latin typeface="DM Sans"/>
                <a:ea typeface="Fira Sans Book" panose="020B0503050000020004" pitchFamily="34" charset="0"/>
                <a:cs typeface="+mn-cs"/>
              </a:rPr>
              <a:t>with 0.5% PENTAVITIN® demonstrates enhanced foam generation compared to the same formula without PENTAVITIN®.</a:t>
            </a:r>
            <a:endParaRPr kumimoji="0" lang="en-GB" sz="1000" b="0" i="0" u="none" strike="noStrike" kern="0" cap="none" spc="0" normalizeH="0" baseline="0" noProof="0" dirty="0">
              <a:ln>
                <a:noFill/>
              </a:ln>
              <a:solidFill>
                <a:prstClr val="black"/>
              </a:solidFill>
              <a:effectLst/>
              <a:uLnTx/>
              <a:uFillTx/>
              <a:latin typeface="DM Sans"/>
              <a:ea typeface="Fira Sans Book" panose="020B0503050000020004" pitchFamily="34" charset="0"/>
              <a:cs typeface="+mn-cs"/>
            </a:endParaRPr>
          </a:p>
        </p:txBody>
      </p:sp>
      <p:sp>
        <p:nvSpPr>
          <p:cNvPr id="21" name="TextBox 20">
            <a:extLst>
              <a:ext uri="{FF2B5EF4-FFF2-40B4-BE49-F238E27FC236}">
                <a16:creationId xmlns:a16="http://schemas.microsoft.com/office/drawing/2014/main" id="{61DBE659-2C4D-4CC1-4B26-C6E1973E022F}"/>
              </a:ext>
            </a:extLst>
          </p:cNvPr>
          <p:cNvSpPr txBox="1"/>
          <p:nvPr/>
        </p:nvSpPr>
        <p:spPr>
          <a:xfrm>
            <a:off x="3588587" y="5576808"/>
            <a:ext cx="3264037" cy="289053"/>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400" kern="0" dirty="0">
              <a:solidFill>
                <a:prstClr val="black"/>
              </a:solidFill>
              <a:latin typeface="DM Sans"/>
              <a:ea typeface="Fira Sans Book" panose="020B0503050000020004" pitchFamily="34" charset="0"/>
            </a:endParaRPr>
          </a:p>
        </p:txBody>
      </p:sp>
      <p:graphicFrame>
        <p:nvGraphicFramePr>
          <p:cNvPr id="22" name="Table 21">
            <a:extLst>
              <a:ext uri="{FF2B5EF4-FFF2-40B4-BE49-F238E27FC236}">
                <a16:creationId xmlns:a16="http://schemas.microsoft.com/office/drawing/2014/main" id="{F7619264-58FD-9420-2935-AEA30A90ED4A}"/>
              </a:ext>
            </a:extLst>
          </p:cNvPr>
          <p:cNvGraphicFramePr>
            <a:graphicFrameLocks noGrp="1"/>
          </p:cNvGraphicFramePr>
          <p:nvPr>
            <p:extLst>
              <p:ext uri="{D42A27DB-BD31-4B8C-83A1-F6EECF244321}">
                <p14:modId xmlns:p14="http://schemas.microsoft.com/office/powerpoint/2010/main" val="812407207"/>
              </p:ext>
            </p:extLst>
          </p:nvPr>
        </p:nvGraphicFramePr>
        <p:xfrm>
          <a:off x="9793808" y="1572912"/>
          <a:ext cx="2398191" cy="1493520"/>
        </p:xfrm>
        <a:graphic>
          <a:graphicData uri="http://schemas.openxmlformats.org/drawingml/2006/table">
            <a:tbl>
              <a:tblPr firstRow="1" bandRow="1">
                <a:tableStyleId>{2D5ABB26-0587-4C30-8999-92F81FD0307C}</a:tableStyleId>
              </a:tblPr>
              <a:tblGrid>
                <a:gridCol w="1706286">
                  <a:extLst>
                    <a:ext uri="{9D8B030D-6E8A-4147-A177-3AD203B41FA5}">
                      <a16:colId xmlns:a16="http://schemas.microsoft.com/office/drawing/2014/main" val="1185383752"/>
                    </a:ext>
                  </a:extLst>
                </a:gridCol>
                <a:gridCol w="691905">
                  <a:extLst>
                    <a:ext uri="{9D8B030D-6E8A-4147-A177-3AD203B41FA5}">
                      <a16:colId xmlns:a16="http://schemas.microsoft.com/office/drawing/2014/main" val="2597517635"/>
                    </a:ext>
                  </a:extLst>
                </a:gridCol>
              </a:tblGrid>
              <a:tr h="18355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de-CH" sz="800" b="1" dirty="0" err="1">
                          <a:solidFill>
                            <a:schemeClr val="tx1"/>
                          </a:solidFill>
                          <a:latin typeface="DM Sans" pitchFamily="2" charset="0"/>
                          <a:ea typeface="Fira Sans" panose="020B0503050000020004" pitchFamily="34" charset="0"/>
                        </a:rPr>
                        <a:t>Ingredients</a:t>
                      </a:r>
                      <a:endParaRPr lang="en-GB" sz="800" b="1" dirty="0">
                        <a:solidFill>
                          <a:schemeClr val="tx1"/>
                        </a:solidFill>
                        <a:latin typeface="DM Sans" pitchFamily="2" charset="0"/>
                        <a:ea typeface="Fira Sans" panose="020B0503050000020004" pitchFamily="34" charset="0"/>
                      </a:endParaRPr>
                    </a:p>
                  </a:txBody>
                  <a:tcPr marT="0" marB="0"/>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de-CH" sz="800" b="1" dirty="0">
                          <a:solidFill>
                            <a:schemeClr val="tx1"/>
                          </a:solidFill>
                          <a:latin typeface="DM Sans" pitchFamily="2" charset="0"/>
                        </a:rPr>
                        <a:t>% w / w </a:t>
                      </a:r>
                      <a:endParaRPr lang="en-GB" sz="800" b="1" dirty="0">
                        <a:solidFill>
                          <a:schemeClr val="tx1"/>
                        </a:solidFill>
                        <a:latin typeface="DM Sans" pitchFamily="2" charset="0"/>
                        <a:ea typeface="Fira Sans" panose="020B0503050000020004" pitchFamily="34" charset="0"/>
                      </a:endParaRPr>
                    </a:p>
                  </a:txBody>
                  <a:tcPr/>
                </a:tc>
                <a:extLst>
                  <a:ext uri="{0D108BD9-81ED-4DB2-BD59-A6C34878D82A}">
                    <a16:rowId xmlns:a16="http://schemas.microsoft.com/office/drawing/2014/main" val="334521372"/>
                  </a:ext>
                </a:extLst>
              </a:tr>
              <a:tr h="91777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800" b="0" dirty="0">
                          <a:latin typeface="DM Sans" pitchFamily="2" charset="0"/>
                          <a:ea typeface="Fira Sans" panose="020B0503050000020004" pitchFamily="34" charset="0"/>
                        </a:rPr>
                        <a:t>aqua, </a:t>
                      </a:r>
                      <a:r>
                        <a:rPr lang="en-GB" sz="800" b="0" dirty="0" err="1">
                          <a:latin typeface="DM Sans" pitchFamily="2" charset="0"/>
                          <a:ea typeface="Fira Sans" panose="020B0503050000020004" pitchFamily="34" charset="0"/>
                        </a:rPr>
                        <a:t>glycerin</a:t>
                      </a:r>
                      <a:r>
                        <a:rPr lang="en-GB" sz="800" b="0" dirty="0">
                          <a:latin typeface="DM Sans" pitchFamily="2" charset="0"/>
                          <a:ea typeface="Fira Sans" panose="020B0503050000020004" pitchFamily="34" charset="0"/>
                        </a:rPr>
                        <a:t>, sodium stearate, sorbitol, sodium laurate, goat milk, propylene glycol, sodium </a:t>
                      </a:r>
                      <a:r>
                        <a:rPr lang="en-GB" sz="800" b="0" dirty="0" err="1">
                          <a:latin typeface="DM Sans" pitchFamily="2" charset="0"/>
                          <a:ea typeface="Fira Sans" panose="020B0503050000020004" pitchFamily="34" charset="0"/>
                        </a:rPr>
                        <a:t>laureth</a:t>
                      </a:r>
                      <a:r>
                        <a:rPr lang="en-GB" sz="800" b="0" dirty="0">
                          <a:latin typeface="DM Sans" pitchFamily="2" charset="0"/>
                          <a:ea typeface="Fira Sans" panose="020B0503050000020004" pitchFamily="34" charset="0"/>
                        </a:rPr>
                        <a:t> </a:t>
                      </a:r>
                      <a:r>
                        <a:rPr lang="en-GB" sz="800" b="0" dirty="0" err="1">
                          <a:latin typeface="DM Sans" pitchFamily="2" charset="0"/>
                          <a:ea typeface="Fira Sans" panose="020B0503050000020004" pitchFamily="34" charset="0"/>
                        </a:rPr>
                        <a:t>sulfate</a:t>
                      </a:r>
                      <a:r>
                        <a:rPr lang="en-GB" sz="800" b="0" dirty="0">
                          <a:latin typeface="DM Sans" pitchFamily="2" charset="0"/>
                          <a:ea typeface="Fira Sans" panose="020B0503050000020004" pitchFamily="34" charset="0"/>
                        </a:rPr>
                        <a:t>, sodium chloride, sodium lauryl </a:t>
                      </a:r>
                      <a:r>
                        <a:rPr lang="en-GB" sz="800" b="0" dirty="0" err="1">
                          <a:latin typeface="DM Sans" pitchFamily="2" charset="0"/>
                          <a:ea typeface="Fira Sans" panose="020B0503050000020004" pitchFamily="34" charset="0"/>
                        </a:rPr>
                        <a:t>sulfate</a:t>
                      </a:r>
                      <a:r>
                        <a:rPr lang="en-GB" sz="800" b="0" dirty="0">
                          <a:latin typeface="DM Sans" pitchFamily="2" charset="0"/>
                          <a:ea typeface="Fira Sans" panose="020B0503050000020004" pitchFamily="34" charset="0"/>
                        </a:rPr>
                        <a:t>, titanium dioxide, stearic acid, lauric acid, </a:t>
                      </a:r>
                      <a:r>
                        <a:rPr lang="en-GB" sz="800" b="0" dirty="0" err="1">
                          <a:latin typeface="DM Sans" pitchFamily="2" charset="0"/>
                          <a:ea typeface="Fira Sans" panose="020B0503050000020004" pitchFamily="34" charset="0"/>
                        </a:rPr>
                        <a:t>pentasodium</a:t>
                      </a:r>
                      <a:r>
                        <a:rPr lang="en-GB" sz="800" b="0" dirty="0">
                          <a:latin typeface="DM Sans" pitchFamily="2" charset="0"/>
                          <a:ea typeface="Fira Sans" panose="020B0503050000020004" pitchFamily="34" charset="0"/>
                        </a:rPr>
                        <a:t> </a:t>
                      </a:r>
                      <a:r>
                        <a:rPr lang="en-GB" sz="800" b="0" dirty="0" err="1">
                          <a:latin typeface="DM Sans" pitchFamily="2" charset="0"/>
                          <a:ea typeface="Fira Sans" panose="020B0503050000020004" pitchFamily="34" charset="0"/>
                        </a:rPr>
                        <a:t>pentetate</a:t>
                      </a:r>
                      <a:r>
                        <a:rPr lang="en-GB" sz="800" b="0" dirty="0">
                          <a:latin typeface="DM Sans" pitchFamily="2" charset="0"/>
                          <a:ea typeface="Fira Sans" panose="020B0503050000020004" pitchFamily="34" charset="0"/>
                        </a:rPr>
                        <a:t>, tetrasodium etidronate</a:t>
                      </a:r>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CH" sz="800" b="0" dirty="0">
                          <a:latin typeface="DM Sans" pitchFamily="2" charset="0"/>
                          <a:ea typeface="Fira Sans" panose="020B0503050000020004" pitchFamily="34" charset="0"/>
                        </a:rPr>
                        <a:t>99.8</a:t>
                      </a:r>
                      <a:endParaRPr lang="en-GB" sz="800" b="0" dirty="0">
                        <a:latin typeface="DM Sans" pitchFamily="2" charset="0"/>
                        <a:ea typeface="Fira Sans" panose="020B0503050000020004" pitchFamily="34" charset="0"/>
                      </a:endParaRPr>
                    </a:p>
                  </a:txBody>
                  <a:tcPr/>
                </a:tc>
                <a:extLst>
                  <a:ext uri="{0D108BD9-81ED-4DB2-BD59-A6C34878D82A}">
                    <a16:rowId xmlns:a16="http://schemas.microsoft.com/office/drawing/2014/main" val="513706692"/>
                  </a:ext>
                </a:extLst>
              </a:tr>
              <a:tr h="18355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GB" sz="800" b="0" dirty="0">
                          <a:solidFill>
                            <a:schemeClr val="accent1">
                              <a:lumMod val="75000"/>
                            </a:schemeClr>
                          </a:solidFill>
                          <a:latin typeface="DM Sans" pitchFamily="2" charset="0"/>
                        </a:rPr>
                        <a:t>PENTAVITIN®</a:t>
                      </a:r>
                      <a:endParaRPr lang="en-GB" sz="800" b="0" dirty="0">
                        <a:solidFill>
                          <a:schemeClr val="accent1">
                            <a:lumMod val="75000"/>
                          </a:schemeClr>
                        </a:solidFill>
                        <a:latin typeface="DM Sans" pitchFamily="2" charset="0"/>
                        <a:ea typeface="Fira Sans" panose="020B0503050000020004" pitchFamily="34" charset="0"/>
                      </a:endParaRP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GB" sz="800" b="0" dirty="0">
                          <a:solidFill>
                            <a:schemeClr val="accent1">
                              <a:lumMod val="75000"/>
                            </a:schemeClr>
                          </a:solidFill>
                          <a:latin typeface="DM Sans" pitchFamily="2" charset="0"/>
                        </a:rPr>
                        <a:t>0.2%</a:t>
                      </a:r>
                      <a:endParaRPr lang="en-GB" sz="800" b="0" dirty="0">
                        <a:solidFill>
                          <a:schemeClr val="accent1">
                            <a:lumMod val="75000"/>
                          </a:schemeClr>
                        </a:solidFill>
                        <a:latin typeface="DM Sans" pitchFamily="2" charset="0"/>
                        <a:ea typeface="Fira Sans" panose="020B0503050000020004" pitchFamily="34" charset="0"/>
                      </a:endParaRPr>
                    </a:p>
                  </a:txBody>
                  <a:tcPr/>
                </a:tc>
                <a:extLst>
                  <a:ext uri="{0D108BD9-81ED-4DB2-BD59-A6C34878D82A}">
                    <a16:rowId xmlns:a16="http://schemas.microsoft.com/office/drawing/2014/main" val="1171241229"/>
                  </a:ext>
                </a:extLst>
              </a:tr>
            </a:tbl>
          </a:graphicData>
        </a:graphic>
      </p:graphicFrame>
      <p:sp>
        <p:nvSpPr>
          <p:cNvPr id="25" name="TextBox 24">
            <a:extLst>
              <a:ext uri="{FF2B5EF4-FFF2-40B4-BE49-F238E27FC236}">
                <a16:creationId xmlns:a16="http://schemas.microsoft.com/office/drawing/2014/main" id="{CCF9D91C-BE9E-707A-C6F6-F06371D1046B}"/>
              </a:ext>
            </a:extLst>
          </p:cNvPr>
          <p:cNvSpPr txBox="1"/>
          <p:nvPr/>
        </p:nvSpPr>
        <p:spPr>
          <a:xfrm>
            <a:off x="6791712" y="1241749"/>
            <a:ext cx="105172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prstClr val="black"/>
                </a:solidFill>
                <a:effectLst/>
                <a:uLnTx/>
                <a:uFillTx/>
                <a:latin typeface="DM Sans"/>
                <a:ea typeface="Fira Sans Book" panose="020B0503050000020004" pitchFamily="34" charset="0"/>
                <a:cs typeface="+mn-cs"/>
              </a:rPr>
              <a:t>Results </a:t>
            </a:r>
            <a:endParaRPr kumimoji="0" lang="en-US" sz="800" b="1" i="0" u="none" strike="noStrike" kern="0" cap="none" spc="0" normalizeH="0" baseline="0" noProof="0" dirty="0">
              <a:ln>
                <a:noFill/>
              </a:ln>
              <a:solidFill>
                <a:prstClr val="black"/>
              </a:solidFill>
              <a:effectLst/>
              <a:uLnTx/>
              <a:uFillTx/>
              <a:latin typeface="DM Sans"/>
              <a:ea typeface="Fira Sans Book" panose="020B0503050000020004" pitchFamily="34" charset="0"/>
              <a:cs typeface="+mn-cs"/>
            </a:endParaRPr>
          </a:p>
        </p:txBody>
      </p:sp>
      <p:sp>
        <p:nvSpPr>
          <p:cNvPr id="27" name="TextBox 26">
            <a:extLst>
              <a:ext uri="{FF2B5EF4-FFF2-40B4-BE49-F238E27FC236}">
                <a16:creationId xmlns:a16="http://schemas.microsoft.com/office/drawing/2014/main" id="{FF72B200-5146-0350-3484-01A8A64D4871}"/>
              </a:ext>
            </a:extLst>
          </p:cNvPr>
          <p:cNvSpPr txBox="1"/>
          <p:nvPr/>
        </p:nvSpPr>
        <p:spPr>
          <a:xfrm>
            <a:off x="9728155" y="1241749"/>
            <a:ext cx="239819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kern="0" dirty="0">
                <a:solidFill>
                  <a:prstClr val="black"/>
                </a:solidFill>
                <a:latin typeface="DM Sans"/>
                <a:ea typeface="Fira Sans Book" panose="020B0503050000020004" pitchFamily="34" charset="0"/>
              </a:rPr>
              <a:t>Crystal Goats Milk Soap 0.2% PENTAVITIN®</a:t>
            </a:r>
            <a:endParaRPr kumimoji="0" lang="en-US" sz="800" b="1" i="0" u="none" strike="noStrike" kern="0" cap="none" spc="0" normalizeH="0" baseline="0" noProof="0" dirty="0">
              <a:ln>
                <a:noFill/>
              </a:ln>
              <a:solidFill>
                <a:prstClr val="black"/>
              </a:solidFill>
              <a:effectLst/>
              <a:uLnTx/>
              <a:uFillTx/>
              <a:latin typeface="DM Sans"/>
              <a:ea typeface="Fira Sans Book" panose="020B0503050000020004" pitchFamily="34" charset="0"/>
              <a:cs typeface="+mn-cs"/>
            </a:endParaRPr>
          </a:p>
        </p:txBody>
      </p:sp>
      <p:sp>
        <p:nvSpPr>
          <p:cNvPr id="29" name="TextBox 28">
            <a:extLst>
              <a:ext uri="{FF2B5EF4-FFF2-40B4-BE49-F238E27FC236}">
                <a16:creationId xmlns:a16="http://schemas.microsoft.com/office/drawing/2014/main" id="{21BB65BB-2C67-679F-3658-9EA3F092143C}"/>
              </a:ext>
            </a:extLst>
          </p:cNvPr>
          <p:cNvSpPr txBox="1"/>
          <p:nvPr/>
        </p:nvSpPr>
        <p:spPr>
          <a:xfrm>
            <a:off x="6657506" y="311113"/>
            <a:ext cx="6098058"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t>PENTAVITIN® enhances foam volume across cleansing formats</a:t>
            </a:r>
          </a:p>
        </p:txBody>
      </p:sp>
      <p:graphicFrame>
        <p:nvGraphicFramePr>
          <p:cNvPr id="31" name="Table 30">
            <a:extLst>
              <a:ext uri="{FF2B5EF4-FFF2-40B4-BE49-F238E27FC236}">
                <a16:creationId xmlns:a16="http://schemas.microsoft.com/office/drawing/2014/main" id="{DC852413-A580-78EA-6A1C-8200904DE11C}"/>
              </a:ext>
            </a:extLst>
          </p:cNvPr>
          <p:cNvGraphicFramePr>
            <a:graphicFrameLocks noGrp="1"/>
          </p:cNvGraphicFramePr>
          <p:nvPr>
            <p:extLst>
              <p:ext uri="{D42A27DB-BD31-4B8C-83A1-F6EECF244321}">
                <p14:modId xmlns:p14="http://schemas.microsoft.com/office/powerpoint/2010/main" val="1862545304"/>
              </p:ext>
            </p:extLst>
          </p:nvPr>
        </p:nvGraphicFramePr>
        <p:xfrm>
          <a:off x="9744288" y="4452164"/>
          <a:ext cx="2354973" cy="1804945"/>
        </p:xfrm>
        <a:graphic>
          <a:graphicData uri="http://schemas.openxmlformats.org/drawingml/2006/table">
            <a:tbl>
              <a:tblPr firstRow="1" bandRow="1">
                <a:tableStyleId>{2D5ABB26-0587-4C30-8999-92F81FD0307C}</a:tableStyleId>
              </a:tblPr>
              <a:tblGrid>
                <a:gridCol w="1810711">
                  <a:extLst>
                    <a:ext uri="{9D8B030D-6E8A-4147-A177-3AD203B41FA5}">
                      <a16:colId xmlns:a16="http://schemas.microsoft.com/office/drawing/2014/main" val="1185383752"/>
                    </a:ext>
                  </a:extLst>
                </a:gridCol>
                <a:gridCol w="544262">
                  <a:extLst>
                    <a:ext uri="{9D8B030D-6E8A-4147-A177-3AD203B41FA5}">
                      <a16:colId xmlns:a16="http://schemas.microsoft.com/office/drawing/2014/main" val="2597517635"/>
                    </a:ext>
                  </a:extLst>
                </a:gridCol>
              </a:tblGrid>
              <a:tr h="12242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de-CH" sz="800" b="0" dirty="0" err="1">
                          <a:solidFill>
                            <a:schemeClr val="tx1"/>
                          </a:solidFill>
                          <a:latin typeface="DM Sans" pitchFamily="2" charset="0"/>
                          <a:ea typeface="Fira Sans" panose="020B0503050000020004" pitchFamily="34" charset="0"/>
                        </a:rPr>
                        <a:t>Ingredients</a:t>
                      </a:r>
                      <a:endParaRPr lang="en-GB" sz="800" b="0" dirty="0">
                        <a:solidFill>
                          <a:schemeClr val="tx1"/>
                        </a:solidFill>
                        <a:latin typeface="DM Sans" pitchFamily="2" charset="0"/>
                        <a:ea typeface="Fira Sans" panose="020B0503050000020004" pitchFamily="34" charset="0"/>
                      </a:endParaRPr>
                    </a:p>
                  </a:txBody>
                  <a:tcPr marT="0" marB="0"/>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de-CH" sz="800" b="0" dirty="0">
                          <a:solidFill>
                            <a:schemeClr val="tx1"/>
                          </a:solidFill>
                          <a:latin typeface="DM Sans" pitchFamily="2" charset="0"/>
                        </a:rPr>
                        <a:t>% w / w </a:t>
                      </a:r>
                      <a:endParaRPr lang="en-GB" sz="800" b="0" dirty="0">
                        <a:solidFill>
                          <a:schemeClr val="tx1"/>
                        </a:solidFill>
                        <a:latin typeface="DM Sans" pitchFamily="2" charset="0"/>
                        <a:ea typeface="Fira Sans" panose="020B0503050000020004" pitchFamily="34" charset="0"/>
                      </a:endParaRPr>
                    </a:p>
                  </a:txBody>
                  <a:tcPr marT="0" marB="0"/>
                </a:tc>
                <a:extLst>
                  <a:ext uri="{0D108BD9-81ED-4DB2-BD59-A6C34878D82A}">
                    <a16:rowId xmlns:a16="http://schemas.microsoft.com/office/drawing/2014/main" val="334521372"/>
                  </a:ext>
                </a:extLst>
              </a:tr>
              <a:tr h="12242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CH" sz="800" b="0" dirty="0">
                          <a:latin typeface="DM Sans" pitchFamily="2" charset="0"/>
                          <a:ea typeface="Fira Sans" panose="020B0503050000020004" pitchFamily="34" charset="0"/>
                        </a:rPr>
                        <a:t>Aqua</a:t>
                      </a:r>
                      <a:endParaRPr lang="en-GB" sz="800" b="0" dirty="0">
                        <a:latin typeface="DM Sans" pitchFamily="2" charset="0"/>
                        <a:ea typeface="Fira Sans" panose="020B0503050000020004" pitchFamily="34" charset="0"/>
                      </a:endParaRPr>
                    </a:p>
                  </a:txBody>
                  <a:tcPr marT="0" marB="0"/>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800" b="0" dirty="0">
                          <a:latin typeface="DM Sans" pitchFamily="2" charset="0"/>
                          <a:ea typeface="Fira Sans" panose="020B0503050000020004" pitchFamily="34" charset="0"/>
                        </a:rPr>
                        <a:t>23.78</a:t>
                      </a:r>
                    </a:p>
                  </a:txBody>
                  <a:tcPr marT="0" marB="0"/>
                </a:tc>
                <a:extLst>
                  <a:ext uri="{0D108BD9-81ED-4DB2-BD59-A6C34878D82A}">
                    <a16:rowId xmlns:a16="http://schemas.microsoft.com/office/drawing/2014/main" val="513706692"/>
                  </a:ext>
                </a:extLst>
              </a:tr>
              <a:tr h="12242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CH" sz="800" b="0" dirty="0" err="1">
                          <a:latin typeface="DM Sans" pitchFamily="2" charset="0"/>
                          <a:ea typeface="Fira Sans" panose="020B0503050000020004" pitchFamily="34" charset="0"/>
                        </a:rPr>
                        <a:t>Disodium</a:t>
                      </a:r>
                      <a:r>
                        <a:rPr lang="de-CH" sz="800" b="0" dirty="0">
                          <a:latin typeface="DM Sans" pitchFamily="2" charset="0"/>
                          <a:ea typeface="Fira Sans" panose="020B0503050000020004" pitchFamily="34" charset="0"/>
                        </a:rPr>
                        <a:t> EDTA</a:t>
                      </a:r>
                      <a:endParaRPr lang="en-GB" sz="800" b="0" dirty="0">
                        <a:latin typeface="DM Sans" pitchFamily="2" charset="0"/>
                        <a:ea typeface="Fira Sans" panose="020B0503050000020004" pitchFamily="34" charset="0"/>
                      </a:endParaRPr>
                    </a:p>
                  </a:txBody>
                  <a:tcPr marT="0" marB="0"/>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800" b="0" dirty="0">
                          <a:latin typeface="DM Sans" pitchFamily="2" charset="0"/>
                          <a:ea typeface="Fira Sans" panose="020B0503050000020004" pitchFamily="34" charset="0"/>
                        </a:rPr>
                        <a:t>0.05</a:t>
                      </a:r>
                    </a:p>
                  </a:txBody>
                  <a:tcPr marT="0" marB="0"/>
                </a:tc>
                <a:extLst>
                  <a:ext uri="{0D108BD9-81ED-4DB2-BD59-A6C34878D82A}">
                    <a16:rowId xmlns:a16="http://schemas.microsoft.com/office/drawing/2014/main" val="3278582484"/>
                  </a:ext>
                </a:extLst>
              </a:tr>
              <a:tr h="12242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CH" sz="800" b="0" dirty="0">
                          <a:latin typeface="DM Sans" pitchFamily="2" charset="0"/>
                          <a:ea typeface="Fira Sans" panose="020B0503050000020004" pitchFamily="34" charset="0"/>
                        </a:rPr>
                        <a:t>Glycerin</a:t>
                      </a:r>
                      <a:endParaRPr lang="en-GB" sz="800" b="0" dirty="0">
                        <a:latin typeface="DM Sans" pitchFamily="2" charset="0"/>
                        <a:ea typeface="Fira Sans" panose="020B0503050000020004" pitchFamily="34" charset="0"/>
                      </a:endParaRPr>
                    </a:p>
                  </a:txBody>
                  <a:tcPr marT="0" marB="0"/>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800" b="0" dirty="0">
                          <a:latin typeface="DM Sans" pitchFamily="2" charset="0"/>
                          <a:ea typeface="Fira Sans" panose="020B0503050000020004" pitchFamily="34" charset="0"/>
                        </a:rPr>
                        <a:t>25.00</a:t>
                      </a:r>
                    </a:p>
                  </a:txBody>
                  <a:tcPr marT="0" marB="0"/>
                </a:tc>
                <a:extLst>
                  <a:ext uri="{0D108BD9-81ED-4DB2-BD59-A6C34878D82A}">
                    <a16:rowId xmlns:a16="http://schemas.microsoft.com/office/drawing/2014/main" val="573939908"/>
                  </a:ext>
                </a:extLst>
              </a:tr>
              <a:tr h="12242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CH" sz="800" b="0" dirty="0" err="1">
                          <a:latin typeface="DM Sans" pitchFamily="2" charset="0"/>
                          <a:ea typeface="Fira Sans" panose="020B0503050000020004" pitchFamily="34" charset="0"/>
                        </a:rPr>
                        <a:t>Myristic</a:t>
                      </a:r>
                      <a:r>
                        <a:rPr lang="de-CH" sz="800" b="0" dirty="0">
                          <a:latin typeface="DM Sans" pitchFamily="2" charset="0"/>
                          <a:ea typeface="Fira Sans" panose="020B0503050000020004" pitchFamily="34" charset="0"/>
                        </a:rPr>
                        <a:t> </a:t>
                      </a:r>
                      <a:r>
                        <a:rPr lang="de-CH" sz="800" b="0" dirty="0" err="1">
                          <a:latin typeface="DM Sans" pitchFamily="2" charset="0"/>
                          <a:ea typeface="Fira Sans" panose="020B0503050000020004" pitchFamily="34" charset="0"/>
                        </a:rPr>
                        <a:t>acid</a:t>
                      </a:r>
                      <a:endParaRPr lang="en-GB" sz="800" b="0" dirty="0">
                        <a:latin typeface="DM Sans" pitchFamily="2" charset="0"/>
                        <a:ea typeface="Fira Sans" panose="020B0503050000020004" pitchFamily="34" charset="0"/>
                      </a:endParaRPr>
                    </a:p>
                  </a:txBody>
                  <a:tcPr marT="0" marB="0"/>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800" b="0" dirty="0">
                          <a:latin typeface="DM Sans" pitchFamily="2" charset="0"/>
                          <a:ea typeface="Fira Sans" panose="020B0503050000020004" pitchFamily="34" charset="0"/>
                        </a:rPr>
                        <a:t>25.00</a:t>
                      </a:r>
                    </a:p>
                  </a:txBody>
                  <a:tcPr marT="0" marB="0"/>
                </a:tc>
                <a:extLst>
                  <a:ext uri="{0D108BD9-81ED-4DB2-BD59-A6C34878D82A}">
                    <a16:rowId xmlns:a16="http://schemas.microsoft.com/office/drawing/2014/main" val="1216925162"/>
                  </a:ext>
                </a:extLst>
              </a:tr>
              <a:tr h="12242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GB" sz="800" b="0" dirty="0">
                          <a:solidFill>
                            <a:schemeClr val="tx1"/>
                          </a:solidFill>
                          <a:latin typeface="DM Sans" pitchFamily="2" charset="0"/>
                          <a:ea typeface="Fira Sans" panose="020B0503050000020004" pitchFamily="34" charset="0"/>
                        </a:rPr>
                        <a:t>Stearic acid</a:t>
                      </a:r>
                    </a:p>
                  </a:txBody>
                  <a:tcPr marT="0" marB="0"/>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GB" sz="800" b="0" dirty="0">
                          <a:solidFill>
                            <a:schemeClr val="tx1"/>
                          </a:solidFill>
                          <a:latin typeface="DM Sans" pitchFamily="2" charset="0"/>
                          <a:ea typeface="Fira Sans" panose="020B0503050000020004" pitchFamily="34" charset="0"/>
                        </a:rPr>
                        <a:t>5.50</a:t>
                      </a:r>
                    </a:p>
                  </a:txBody>
                  <a:tcPr marT="0" marB="0"/>
                </a:tc>
                <a:extLst>
                  <a:ext uri="{0D108BD9-81ED-4DB2-BD59-A6C34878D82A}">
                    <a16:rowId xmlns:a16="http://schemas.microsoft.com/office/drawing/2014/main" val="1171241229"/>
                  </a:ext>
                </a:extLst>
              </a:tr>
              <a:tr h="12242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CH" sz="800" b="0" dirty="0" err="1">
                          <a:latin typeface="DM Sans" pitchFamily="2" charset="0"/>
                          <a:ea typeface="Fira Sans" panose="020B0503050000020004" pitchFamily="34" charset="0"/>
                        </a:rPr>
                        <a:t>Glyceryl</a:t>
                      </a:r>
                      <a:r>
                        <a:rPr lang="de-CH" sz="800" b="0" dirty="0">
                          <a:latin typeface="DM Sans" pitchFamily="2" charset="0"/>
                          <a:ea typeface="Fira Sans" panose="020B0503050000020004" pitchFamily="34" charset="0"/>
                        </a:rPr>
                        <a:t> Stearate, PEG-100 Stearate</a:t>
                      </a:r>
                      <a:endParaRPr lang="en-GB" sz="800" b="0" dirty="0">
                        <a:latin typeface="DM Sans" pitchFamily="2" charset="0"/>
                        <a:ea typeface="Fira Sans" panose="020B0503050000020004" pitchFamily="34" charset="0"/>
                      </a:endParaRPr>
                    </a:p>
                  </a:txBody>
                  <a:tcPr marT="0" marB="0"/>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800" b="0" dirty="0">
                          <a:latin typeface="DM Sans" pitchFamily="2" charset="0"/>
                          <a:ea typeface="Fira Sans" panose="020B0503050000020004" pitchFamily="34" charset="0"/>
                        </a:rPr>
                        <a:t>3.00</a:t>
                      </a:r>
                    </a:p>
                  </a:txBody>
                  <a:tcPr marT="0" marB="0"/>
                </a:tc>
                <a:extLst>
                  <a:ext uri="{0D108BD9-81ED-4DB2-BD59-A6C34878D82A}">
                    <a16:rowId xmlns:a16="http://schemas.microsoft.com/office/drawing/2014/main" val="2617448649"/>
                  </a:ext>
                </a:extLst>
              </a:tr>
              <a:tr h="12242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de-CH" sz="800" b="0" dirty="0">
                          <a:latin typeface="DM Sans" pitchFamily="2" charset="0"/>
                          <a:ea typeface="Fira Sans" panose="020B0503050000020004" pitchFamily="34" charset="0"/>
                        </a:rPr>
                        <a:t>PEG-150</a:t>
                      </a:r>
                      <a:endParaRPr lang="en-GB" sz="800" b="0" dirty="0">
                        <a:latin typeface="DM Sans" pitchFamily="2" charset="0"/>
                        <a:ea typeface="Fira Sans" panose="020B0503050000020004" pitchFamily="34" charset="0"/>
                      </a:endParaRPr>
                    </a:p>
                  </a:txBody>
                  <a:tcPr marT="0" marB="0"/>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800" b="0" dirty="0">
                          <a:latin typeface="DM Sans" pitchFamily="2" charset="0"/>
                          <a:ea typeface="Fira Sans" panose="020B0503050000020004" pitchFamily="34" charset="0"/>
                        </a:rPr>
                        <a:t>5.00</a:t>
                      </a:r>
                    </a:p>
                  </a:txBody>
                  <a:tcPr marT="0" marB="0"/>
                </a:tc>
                <a:extLst>
                  <a:ext uri="{0D108BD9-81ED-4DB2-BD59-A6C34878D82A}">
                    <a16:rowId xmlns:a16="http://schemas.microsoft.com/office/drawing/2014/main" val="3290375735"/>
                  </a:ext>
                </a:extLst>
              </a:tr>
              <a:tr h="122429">
                <a:tc>
                  <a:txBody>
                    <a:bodyPr/>
                    <a:lstStyle/>
                    <a:p>
                      <a:r>
                        <a:rPr lang="en-GB" sz="800" b="0" dirty="0" err="1">
                          <a:latin typeface="DM Sans" pitchFamily="2" charset="0"/>
                          <a:ea typeface="Fira Sans" panose="020B0503050000020004" pitchFamily="34" charset="0"/>
                        </a:rPr>
                        <a:t>Potasium</a:t>
                      </a:r>
                      <a:r>
                        <a:rPr lang="en-GB" sz="800" b="0" dirty="0">
                          <a:latin typeface="DM Sans" pitchFamily="2" charset="0"/>
                          <a:ea typeface="Fira Sans" panose="020B0503050000020004" pitchFamily="34" charset="0"/>
                        </a:rPr>
                        <a:t> Hydroxide</a:t>
                      </a:r>
                    </a:p>
                  </a:txBody>
                  <a:tcPr marT="0" marB="0"/>
                </a:tc>
                <a:tc>
                  <a:txBody>
                    <a:bodyPr/>
                    <a:lstStyle/>
                    <a:p>
                      <a:r>
                        <a:rPr lang="en-GB" sz="800" b="0" dirty="0">
                          <a:latin typeface="DM Sans" pitchFamily="2" charset="0"/>
                          <a:ea typeface="Fira Sans" panose="020B0503050000020004" pitchFamily="34" charset="0"/>
                        </a:rPr>
                        <a:t>5.17</a:t>
                      </a:r>
                    </a:p>
                  </a:txBody>
                  <a:tcPr marT="0" marB="0"/>
                </a:tc>
                <a:extLst>
                  <a:ext uri="{0D108BD9-81ED-4DB2-BD59-A6C34878D82A}">
                    <a16:rowId xmlns:a16="http://schemas.microsoft.com/office/drawing/2014/main" val="1641195517"/>
                  </a:ext>
                </a:extLst>
              </a:tr>
              <a:tr h="122429">
                <a:tc>
                  <a:txBody>
                    <a:bodyPr/>
                    <a:lstStyle/>
                    <a:p>
                      <a:r>
                        <a:rPr lang="en-GB" sz="800" b="0" dirty="0">
                          <a:latin typeface="DM Sans" pitchFamily="2" charset="0"/>
                          <a:ea typeface="Fira Sans" panose="020B0503050000020004" pitchFamily="34" charset="0"/>
                        </a:rPr>
                        <a:t>Polyquaternium-7</a:t>
                      </a:r>
                    </a:p>
                  </a:txBody>
                  <a:tcPr marT="0" marB="0"/>
                </a:tc>
                <a:tc>
                  <a:txBody>
                    <a:bodyPr/>
                    <a:lstStyle/>
                    <a:p>
                      <a:r>
                        <a:rPr lang="en-GB" sz="800" b="0" dirty="0">
                          <a:latin typeface="DM Sans" pitchFamily="2" charset="0"/>
                          <a:ea typeface="Fira Sans" panose="020B0503050000020004" pitchFamily="34" charset="0"/>
                        </a:rPr>
                        <a:t>2.00</a:t>
                      </a:r>
                    </a:p>
                  </a:txBody>
                  <a:tcPr marT="0" marB="0"/>
                </a:tc>
                <a:extLst>
                  <a:ext uri="{0D108BD9-81ED-4DB2-BD59-A6C34878D82A}">
                    <a16:rowId xmlns:a16="http://schemas.microsoft.com/office/drawing/2014/main" val="4097010731"/>
                  </a:ext>
                </a:extLst>
              </a:tr>
              <a:tr h="122429">
                <a:tc>
                  <a:txBody>
                    <a:bodyPr/>
                    <a:lstStyle/>
                    <a:p>
                      <a:r>
                        <a:rPr lang="en-GB" sz="800" b="0" dirty="0" err="1">
                          <a:latin typeface="DM Sans" pitchFamily="2" charset="0"/>
                          <a:ea typeface="Fira Sans" panose="020B0503050000020004" pitchFamily="34" charset="0"/>
                        </a:rPr>
                        <a:t>Cocamidopropyl</a:t>
                      </a:r>
                      <a:r>
                        <a:rPr lang="en-GB" sz="800" b="0" dirty="0">
                          <a:latin typeface="DM Sans" pitchFamily="2" charset="0"/>
                          <a:ea typeface="Fira Sans" panose="020B0503050000020004" pitchFamily="34" charset="0"/>
                        </a:rPr>
                        <a:t> Betaine</a:t>
                      </a:r>
                    </a:p>
                  </a:txBody>
                  <a:tcPr marT="0" marB="0"/>
                </a:tc>
                <a:tc>
                  <a:txBody>
                    <a:bodyPr/>
                    <a:lstStyle/>
                    <a:p>
                      <a:r>
                        <a:rPr lang="en-GB" sz="800" b="0" dirty="0">
                          <a:latin typeface="DM Sans" pitchFamily="2" charset="0"/>
                          <a:ea typeface="Fira Sans" panose="020B0503050000020004" pitchFamily="34" charset="0"/>
                        </a:rPr>
                        <a:t>3.00</a:t>
                      </a:r>
                    </a:p>
                  </a:txBody>
                  <a:tcPr marT="0" marB="0"/>
                </a:tc>
                <a:extLst>
                  <a:ext uri="{0D108BD9-81ED-4DB2-BD59-A6C34878D82A}">
                    <a16:rowId xmlns:a16="http://schemas.microsoft.com/office/drawing/2014/main" val="4113850892"/>
                  </a:ext>
                </a:extLst>
              </a:tr>
              <a:tr h="122429">
                <a:tc>
                  <a:txBody>
                    <a:bodyPr/>
                    <a:lstStyle/>
                    <a:p>
                      <a:r>
                        <a:rPr lang="en-GB" sz="800" b="0" dirty="0">
                          <a:latin typeface="DM Sans" pitchFamily="2" charset="0"/>
                          <a:ea typeface="Fira Sans" panose="020B0503050000020004" pitchFamily="34" charset="0"/>
                        </a:rPr>
                        <a:t>Olive Oil PEG-8 Esters</a:t>
                      </a:r>
                    </a:p>
                  </a:txBody>
                  <a:tcPr marT="0" marB="0"/>
                </a:tc>
                <a:tc>
                  <a:txBody>
                    <a:bodyPr/>
                    <a:lstStyle/>
                    <a:p>
                      <a:r>
                        <a:rPr lang="en-GB" sz="800" b="0" dirty="0">
                          <a:latin typeface="DM Sans" pitchFamily="2" charset="0"/>
                          <a:ea typeface="Fira Sans" panose="020B0503050000020004" pitchFamily="34" charset="0"/>
                        </a:rPr>
                        <a:t>2.00</a:t>
                      </a:r>
                    </a:p>
                  </a:txBody>
                  <a:tcPr marT="0" marB="0"/>
                </a:tc>
                <a:extLst>
                  <a:ext uri="{0D108BD9-81ED-4DB2-BD59-A6C34878D82A}">
                    <a16:rowId xmlns:a16="http://schemas.microsoft.com/office/drawing/2014/main" val="948771184"/>
                  </a:ext>
                </a:extLst>
              </a:tr>
              <a:tr h="214386">
                <a:tc>
                  <a:txBody>
                    <a:bodyPr/>
                    <a:lstStyle/>
                    <a:p>
                      <a:pPr marL="0" algn="l" defTabSz="914400" rtl="0" eaLnBrk="1" latinLnBrk="0" hangingPunct="1"/>
                      <a:r>
                        <a:rPr lang="en-GB" sz="800" b="0" kern="1200" dirty="0">
                          <a:solidFill>
                            <a:schemeClr val="accent1">
                              <a:lumMod val="75000"/>
                            </a:schemeClr>
                          </a:solidFill>
                          <a:latin typeface="DM Sans" pitchFamily="2" charset="0"/>
                          <a:ea typeface="+mn-ea"/>
                          <a:cs typeface="+mn-cs"/>
                        </a:rPr>
                        <a:t>PENTAVITIN</a:t>
                      </a:r>
                    </a:p>
                  </a:txBody>
                  <a:tcPr marT="0" marB="0"/>
                </a:tc>
                <a:tc>
                  <a:txBody>
                    <a:bodyPr/>
                    <a:lstStyle/>
                    <a:p>
                      <a:r>
                        <a:rPr lang="en-GB" sz="800" b="0" dirty="0">
                          <a:solidFill>
                            <a:schemeClr val="accent1">
                              <a:lumMod val="75000"/>
                            </a:schemeClr>
                          </a:solidFill>
                          <a:latin typeface="DM Sans" pitchFamily="2" charset="0"/>
                          <a:ea typeface="Fira Sans" panose="020B0503050000020004" pitchFamily="34" charset="0"/>
                        </a:rPr>
                        <a:t>0.50</a:t>
                      </a:r>
                    </a:p>
                  </a:txBody>
                  <a:tcPr marT="0" marB="0"/>
                </a:tc>
                <a:extLst>
                  <a:ext uri="{0D108BD9-81ED-4DB2-BD59-A6C34878D82A}">
                    <a16:rowId xmlns:a16="http://schemas.microsoft.com/office/drawing/2014/main" val="2670570514"/>
                  </a:ext>
                </a:extLst>
              </a:tr>
            </a:tbl>
          </a:graphicData>
        </a:graphic>
      </p:graphicFrame>
      <p:sp>
        <p:nvSpPr>
          <p:cNvPr id="32" name="TextBox 31">
            <a:extLst>
              <a:ext uri="{FF2B5EF4-FFF2-40B4-BE49-F238E27FC236}">
                <a16:creationId xmlns:a16="http://schemas.microsoft.com/office/drawing/2014/main" id="{B3B8BE0B-3392-537A-39D2-A4CD5E389712}"/>
              </a:ext>
            </a:extLst>
          </p:cNvPr>
          <p:cNvSpPr txBox="1"/>
          <p:nvPr/>
        </p:nvSpPr>
        <p:spPr>
          <a:xfrm>
            <a:off x="6791713" y="3996023"/>
            <a:ext cx="105172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prstClr val="black"/>
                </a:solidFill>
                <a:effectLst/>
                <a:uLnTx/>
                <a:uFillTx/>
                <a:latin typeface="DM Sans"/>
                <a:ea typeface="Fira Sans Book" panose="020B0503050000020004" pitchFamily="34" charset="0"/>
                <a:cs typeface="+mn-cs"/>
              </a:rPr>
              <a:t>Results</a:t>
            </a:r>
            <a:r>
              <a:rPr kumimoji="0" lang="en-GB" sz="800" b="0" i="0" u="none" strike="noStrike" kern="0" cap="none" spc="0" normalizeH="0" baseline="0" noProof="0" dirty="0">
                <a:ln>
                  <a:noFill/>
                </a:ln>
                <a:solidFill>
                  <a:prstClr val="black"/>
                </a:solidFill>
                <a:effectLst/>
                <a:uLnTx/>
                <a:uFillTx/>
                <a:latin typeface="DM Sans"/>
                <a:ea typeface="Fira Sans Book" panose="020B0503050000020004" pitchFamily="34" charset="0"/>
                <a:cs typeface="+mn-cs"/>
              </a:rPr>
              <a:t> </a:t>
            </a:r>
            <a:endParaRPr kumimoji="0" lang="en-US" sz="800" b="0" i="0" u="none" strike="noStrike" kern="1200" cap="none" spc="0" normalizeH="0" baseline="0" noProof="0" dirty="0">
              <a:ln>
                <a:noFill/>
              </a:ln>
              <a:solidFill>
                <a:prstClr val="black"/>
              </a:solidFill>
              <a:effectLst/>
              <a:uLnTx/>
              <a:uFillTx/>
              <a:latin typeface="DM Sans"/>
              <a:ea typeface="+mn-ea"/>
              <a:cs typeface="+mn-cs"/>
            </a:endParaRPr>
          </a:p>
        </p:txBody>
      </p:sp>
      <p:sp>
        <p:nvSpPr>
          <p:cNvPr id="33" name="TextBox 32">
            <a:extLst>
              <a:ext uri="{FF2B5EF4-FFF2-40B4-BE49-F238E27FC236}">
                <a16:creationId xmlns:a16="http://schemas.microsoft.com/office/drawing/2014/main" id="{9203C40C-B429-861D-B9AA-9A10B4F4F85D}"/>
              </a:ext>
            </a:extLst>
          </p:cNvPr>
          <p:cNvSpPr txBox="1"/>
          <p:nvPr/>
        </p:nvSpPr>
        <p:spPr>
          <a:xfrm>
            <a:off x="9775896" y="4028889"/>
            <a:ext cx="2697886"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a:ln>
                  <a:noFill/>
                </a:ln>
                <a:solidFill>
                  <a:prstClr val="black"/>
                </a:solidFill>
                <a:effectLst/>
                <a:uLnTx/>
                <a:uFillTx/>
                <a:latin typeface="DM Sans"/>
                <a:ea typeface="Fira Sans Book" panose="020B0503050000020004" pitchFamily="34" charset="0"/>
                <a:cs typeface="+mn-cs"/>
              </a:rPr>
              <a:t>Cream cleanser with 0.5% PENTAVITIN® </a:t>
            </a:r>
            <a:endParaRPr kumimoji="0" lang="en-US" sz="800" b="0" i="0" u="none" strike="noStrike" kern="1200" cap="none" spc="0" normalizeH="0" baseline="0" noProof="0" dirty="0">
              <a:ln>
                <a:noFill/>
              </a:ln>
              <a:solidFill>
                <a:prstClr val="black"/>
              </a:solidFill>
              <a:effectLst/>
              <a:uLnTx/>
              <a:uFillTx/>
              <a:latin typeface="DM Sans"/>
              <a:ea typeface="+mn-ea"/>
              <a:cs typeface="+mn-cs"/>
            </a:endParaRPr>
          </a:p>
        </p:txBody>
      </p:sp>
      <p:sp>
        <p:nvSpPr>
          <p:cNvPr id="36" name="TextBox 35">
            <a:extLst>
              <a:ext uri="{FF2B5EF4-FFF2-40B4-BE49-F238E27FC236}">
                <a16:creationId xmlns:a16="http://schemas.microsoft.com/office/drawing/2014/main" id="{7C436C07-C77F-EBD1-FD2F-1FFCCC2F9F63}"/>
              </a:ext>
            </a:extLst>
          </p:cNvPr>
          <p:cNvSpPr txBox="1"/>
          <p:nvPr/>
        </p:nvSpPr>
        <p:spPr>
          <a:xfrm>
            <a:off x="11547328" y="6153445"/>
            <a:ext cx="1040625" cy="18466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SK-E-800010-1</a:t>
            </a:r>
            <a:endParaRPr kumimoji="0" lang="en-US" sz="600" b="0" i="0" u="none" strike="noStrike" kern="1200" cap="none" spc="0" normalizeH="0" baseline="0" noProof="0" dirty="0">
              <a:ln>
                <a:noFill/>
              </a:ln>
              <a:solidFill>
                <a:prstClr val="black"/>
              </a:solidFill>
              <a:effectLst/>
              <a:uLnTx/>
              <a:uFillTx/>
              <a:latin typeface="DM Sans"/>
              <a:ea typeface="+mn-ea"/>
              <a:cs typeface="+mn-cs"/>
            </a:endParaRPr>
          </a:p>
        </p:txBody>
      </p:sp>
      <p:graphicFrame>
        <p:nvGraphicFramePr>
          <p:cNvPr id="13" name="Chart 12">
            <a:extLst>
              <a:ext uri="{FF2B5EF4-FFF2-40B4-BE49-F238E27FC236}">
                <a16:creationId xmlns:a16="http://schemas.microsoft.com/office/drawing/2014/main" id="{719693D6-BC97-9EB6-EA36-709FDF83CD57}"/>
              </a:ext>
            </a:extLst>
          </p:cNvPr>
          <p:cNvGraphicFramePr>
            <a:graphicFrameLocks/>
          </p:cNvGraphicFramePr>
          <p:nvPr>
            <p:extLst>
              <p:ext uri="{D42A27DB-BD31-4B8C-83A1-F6EECF244321}">
                <p14:modId xmlns:p14="http://schemas.microsoft.com/office/powerpoint/2010/main" val="3863620120"/>
              </p:ext>
            </p:extLst>
          </p:nvPr>
        </p:nvGraphicFramePr>
        <p:xfrm>
          <a:off x="6657506" y="4153669"/>
          <a:ext cx="2989754" cy="2393218"/>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8" name="Chart 17">
            <a:extLst>
              <a:ext uri="{FF2B5EF4-FFF2-40B4-BE49-F238E27FC236}">
                <a16:creationId xmlns:a16="http://schemas.microsoft.com/office/drawing/2014/main" id="{8006F702-3AF6-BB6F-50F6-ADDE2E086FF9}"/>
              </a:ext>
            </a:extLst>
          </p:cNvPr>
          <p:cNvGraphicFramePr>
            <a:graphicFrameLocks/>
          </p:cNvGraphicFramePr>
          <p:nvPr>
            <p:extLst>
              <p:ext uri="{D42A27DB-BD31-4B8C-83A1-F6EECF244321}">
                <p14:modId xmlns:p14="http://schemas.microsoft.com/office/powerpoint/2010/main" val="3142508973"/>
              </p:ext>
            </p:extLst>
          </p:nvPr>
        </p:nvGraphicFramePr>
        <p:xfrm>
          <a:off x="6569504" y="1430179"/>
          <a:ext cx="3020437" cy="2046197"/>
        </p:xfrm>
        <a:graphic>
          <a:graphicData uri="http://schemas.openxmlformats.org/drawingml/2006/chart">
            <c:chart xmlns:c="http://schemas.openxmlformats.org/drawingml/2006/chart" xmlns:r="http://schemas.openxmlformats.org/officeDocument/2006/relationships" r:id="rId10"/>
          </a:graphicData>
        </a:graphic>
      </p:graphicFrame>
      <p:sp>
        <p:nvSpPr>
          <p:cNvPr id="11" name="Text Placeholder 16">
            <a:extLst>
              <a:ext uri="{FF2B5EF4-FFF2-40B4-BE49-F238E27FC236}">
                <a16:creationId xmlns:a16="http://schemas.microsoft.com/office/drawing/2014/main" id="{4084665B-8BB1-81E7-B30B-4CCEEEA2F460}"/>
              </a:ext>
            </a:extLst>
          </p:cNvPr>
          <p:cNvSpPr txBox="1">
            <a:spLocks/>
          </p:cNvSpPr>
          <p:nvPr/>
        </p:nvSpPr>
        <p:spPr>
          <a:xfrm>
            <a:off x="231347" y="1134529"/>
            <a:ext cx="6007454" cy="1868955"/>
          </a:xfrm>
          <a:prstGeom prst="rect">
            <a:avLst/>
          </a:prstGeom>
          <a:solidFill>
            <a:srgbClr val="307297"/>
          </a:solidFill>
        </p:spPr>
        <p:txBody>
          <a:bodyPr wrap="square" lIns="182880" tIns="72000" rIns="90000" bIns="72000" anchor="b" anchorCtr="0">
            <a:sp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89C7E8"/>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F78B18"/>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rgbClr val="F78B18"/>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DM Sans" pitchFamily="2" charset="0"/>
                <a:ea typeface="+mn-ea"/>
                <a:cs typeface="+mn-cs"/>
              </a:rPr>
              <a:t> </a:t>
            </a:r>
            <a:r>
              <a:rPr lang="en-GB" sz="1400" b="1" kern="1200" dirty="0">
                <a:solidFill>
                  <a:prstClr val="white"/>
                </a:solidFill>
                <a:latin typeface="DM Sans" pitchFamily="2" charset="0"/>
              </a:rPr>
              <a:t>Method</a:t>
            </a:r>
            <a:r>
              <a:rPr kumimoji="0" lang="en-GB" sz="1400" b="1" i="0" u="none" strike="noStrike" kern="1200" cap="none" spc="0" normalizeH="0" baseline="0" noProof="0" dirty="0">
                <a:ln>
                  <a:noFill/>
                </a:ln>
                <a:solidFill>
                  <a:prstClr val="white"/>
                </a:solidFill>
                <a:effectLst/>
                <a:uLnTx/>
                <a:uFillTx/>
                <a:latin typeface="DM Sans" pitchFamily="2" charset="0"/>
                <a:ea typeface="+mn-ea"/>
                <a:cs typeface="+mn-cs"/>
              </a:rPr>
              <a:t>  </a:t>
            </a:r>
            <a:endPar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endParaRP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rPr>
              <a:t>Foam generation and decay were measured with the SITA Foam Tester R‑2000 under fully automated, standardized conditions.</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rPr>
              <a:t>Key test </a:t>
            </a:r>
            <a:r>
              <a:rPr lang="en-US" sz="1400" kern="1200" dirty="0">
                <a:solidFill>
                  <a:prstClr val="white"/>
                </a:solidFill>
                <a:latin typeface="DM Sans" pitchFamily="2" charset="0"/>
              </a:rPr>
              <a:t>p</a:t>
            </a:r>
            <a:r>
              <a:rPr kumimoji="0" lang="en-US" sz="1400" b="0" i="0" u="none" strike="noStrike" kern="1200" cap="none" spc="0" normalizeH="0" baseline="0" noProof="0" dirty="0" err="1">
                <a:ln>
                  <a:noFill/>
                </a:ln>
                <a:solidFill>
                  <a:prstClr val="white"/>
                </a:solidFill>
                <a:effectLst/>
                <a:uLnTx/>
                <a:uFillTx/>
                <a:latin typeface="DM Sans" pitchFamily="2" charset="0"/>
                <a:ea typeface="+mn-ea"/>
                <a:cs typeface="+mn-cs"/>
              </a:rPr>
              <a:t>arameters</a:t>
            </a:r>
            <a:endPar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endParaRPr>
          </a:p>
          <a:p>
            <a:pPr marL="533400" lvl="1" indent="-171450" fontAlgn="base">
              <a:lnSpc>
                <a:spcPct val="100000"/>
              </a:lnSpc>
              <a:spcBef>
                <a:spcPct val="0"/>
              </a:spcBef>
              <a:spcAft>
                <a:spcPct val="0"/>
              </a:spcAft>
              <a:buClrTx/>
              <a:buSzTx/>
              <a:buFont typeface="Arial" panose="020B0604020202020204" pitchFamily="34" charset="0"/>
              <a:buChar char="•"/>
              <a:defRPr/>
            </a:pPr>
            <a:r>
              <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rPr>
              <a:t>5 g/L in tap water </a:t>
            </a:r>
          </a:p>
          <a:p>
            <a:pPr marL="533400" lvl="1" indent="-171450" fontAlgn="base">
              <a:lnSpc>
                <a:spcPct val="100000"/>
              </a:lnSpc>
              <a:spcBef>
                <a:spcPct val="0"/>
              </a:spcBef>
              <a:spcAft>
                <a:spcPct val="0"/>
              </a:spcAft>
              <a:buClrTx/>
              <a:buSzTx/>
              <a:buFont typeface="Arial" panose="020B0604020202020204" pitchFamily="34" charset="0"/>
              <a:buChar char="•"/>
              <a:defRPr/>
            </a:pPr>
            <a:r>
              <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rPr>
              <a:t>Sample volume: 250 mL at 25 °C</a:t>
            </a:r>
          </a:p>
          <a:p>
            <a:pPr marL="533400" lvl="1" indent="-171450" fontAlgn="base">
              <a:lnSpc>
                <a:spcPct val="100000"/>
              </a:lnSpc>
              <a:spcBef>
                <a:spcPct val="0"/>
              </a:spcBef>
              <a:spcAft>
                <a:spcPct val="0"/>
              </a:spcAft>
              <a:buClrTx/>
              <a:buSzTx/>
              <a:buFont typeface="Arial" panose="020B0604020202020204" pitchFamily="34" charset="0"/>
              <a:buChar char="•"/>
              <a:defRPr/>
            </a:pPr>
            <a:r>
              <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rPr>
              <a:t>Stirring: 60 × 10 s at 1500 rpm</a:t>
            </a:r>
          </a:p>
          <a:p>
            <a:pPr marL="533400" lvl="1" indent="-171450" fontAlgn="base">
              <a:lnSpc>
                <a:spcPct val="100000"/>
              </a:lnSpc>
              <a:spcBef>
                <a:spcPct val="0"/>
              </a:spcBef>
              <a:spcAft>
                <a:spcPct val="0"/>
              </a:spcAft>
              <a:buClrTx/>
              <a:buSzTx/>
              <a:buFont typeface="Arial" panose="020B0604020202020204" pitchFamily="34" charset="0"/>
              <a:buChar char="•"/>
              <a:defRPr/>
            </a:pPr>
            <a:r>
              <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rPr>
              <a:t>Foam decay: 10 s intervals, max. 10 min</a:t>
            </a:r>
          </a:p>
        </p:txBody>
      </p:sp>
      <p:sp>
        <p:nvSpPr>
          <p:cNvPr id="17" name="TextBox 16">
            <a:extLst>
              <a:ext uri="{FF2B5EF4-FFF2-40B4-BE49-F238E27FC236}">
                <a16:creationId xmlns:a16="http://schemas.microsoft.com/office/drawing/2014/main" id="{6ABDBA2B-2049-7D2F-7404-E656318A664F}"/>
              </a:ext>
            </a:extLst>
          </p:cNvPr>
          <p:cNvSpPr txBox="1"/>
          <p:nvPr/>
        </p:nvSpPr>
        <p:spPr>
          <a:xfrm>
            <a:off x="192150" y="4320490"/>
            <a:ext cx="6377354" cy="307777"/>
          </a:xfrm>
          <a:prstGeom prst="rect">
            <a:avLst/>
          </a:prstGeom>
          <a:noFill/>
        </p:spPr>
        <p:txBody>
          <a:bodyPr wrap="square">
            <a:spAutoFit/>
          </a:bodyPr>
          <a:lstStyle/>
          <a:p>
            <a:r>
              <a:rPr lang="en-US" sz="1400" b="1" kern="0" dirty="0">
                <a:solidFill>
                  <a:prstClr val="black"/>
                </a:solidFill>
                <a:latin typeface="DM Sans"/>
                <a:ea typeface="Fira Sans Book" panose="020B0503050000020004" pitchFamily="34" charset="0"/>
              </a:rPr>
              <a:t>Superior foam volume with 0.2% PENTAVITIN® in a soap bar</a:t>
            </a:r>
          </a:p>
        </p:txBody>
      </p:sp>
      <p:sp>
        <p:nvSpPr>
          <p:cNvPr id="20" name="TextBox 19">
            <a:extLst>
              <a:ext uri="{FF2B5EF4-FFF2-40B4-BE49-F238E27FC236}">
                <a16:creationId xmlns:a16="http://schemas.microsoft.com/office/drawing/2014/main" id="{C81414E5-39E3-BF96-BF34-35F692F16841}"/>
              </a:ext>
            </a:extLst>
          </p:cNvPr>
          <p:cNvSpPr txBox="1"/>
          <p:nvPr/>
        </p:nvSpPr>
        <p:spPr>
          <a:xfrm>
            <a:off x="11308672" y="3276421"/>
            <a:ext cx="1040625" cy="18466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SK-E-101338-26</a:t>
            </a:r>
            <a:endParaRPr kumimoji="0" lang="en-US" sz="600"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29397414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0" fill="hold"/>
                                        <p:tgtEl>
                                          <p:spTgt spid="10"/>
                                        </p:tgtEl>
                                      </p:cBhvr>
                                    </p:cmd>
                                  </p:childTnLst>
                                </p:cTn>
                              </p:par>
                            </p:childTnLst>
                          </p:cTn>
                        </p:par>
                      </p:childTnLst>
                    </p:cTn>
                  </p:par>
                </p:childTnLst>
              </p:cTn>
              <p:nextCondLst>
                <p:cond evt="onClick" delay="0">
                  <p:tgtEl>
                    <p:spTgt spid="10"/>
                  </p:tgtEl>
                </p:cond>
              </p:nextCondLst>
            </p:seq>
            <p:video>
              <p:cMediaNode vol="80000">
                <p:cTn id="7" fill="hold" display="0">
                  <p:stCondLst>
                    <p:cond delay="indefinite"/>
                  </p:stCondLst>
                </p:cTn>
                <p:tgtEl>
                  <p:spTgt spid="10"/>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65BBB-AFBB-9598-D90E-CD7F919467EF}"/>
            </a:ext>
          </a:extLst>
        </p:cNvPr>
        <p:cNvGrpSpPr/>
        <p:nvPr/>
      </p:nvGrpSpPr>
      <p:grpSpPr>
        <a:xfrm>
          <a:off x="0" y="0"/>
          <a:ext cx="0" cy="0"/>
          <a:chOff x="0" y="0"/>
          <a:chExt cx="0" cy="0"/>
        </a:xfrm>
      </p:grpSpPr>
      <p:pic>
        <p:nvPicPr>
          <p:cNvPr id="35" name="Espaço Reservado para Imagem 34" descr="Uma imagem contendo grande, água, grupo&#10;&#10;Descrição gerada automaticamente">
            <a:extLst>
              <a:ext uri="{FF2B5EF4-FFF2-40B4-BE49-F238E27FC236}">
                <a16:creationId xmlns:a16="http://schemas.microsoft.com/office/drawing/2014/main" id="{6961889F-5F5F-B8A0-5C58-2ECBA188BC2C}"/>
              </a:ext>
            </a:extLst>
          </p:cNvPr>
          <p:cNvPicPr>
            <a:picLocks noGrp="1" noChangeAspect="1"/>
          </p:cNvPicPr>
          <p:nvPr>
            <p:ph type="pic" sz="quarter" idx="26"/>
          </p:nvPr>
        </p:nvPicPr>
        <p:blipFill rotWithShape="1">
          <a:blip r:embed="rId2" cstate="print">
            <a:extLst>
              <a:ext uri="{28A0092B-C50C-407E-A947-70E740481C1C}">
                <a14:useLocalDpi xmlns:a14="http://schemas.microsoft.com/office/drawing/2010/main"/>
              </a:ext>
            </a:extLst>
          </a:blip>
          <a:srcRect/>
          <a:stretch/>
        </p:blipFill>
        <p:spPr>
          <a:xfrm flipH="1">
            <a:off x="0" y="2438400"/>
            <a:ext cx="2498725" cy="3340608"/>
          </a:xfrm>
        </p:spPr>
      </p:pic>
      <p:pic>
        <p:nvPicPr>
          <p:cNvPr id="37" name="Espaço Reservado para Imagem 36" descr="Uma imagem contendo pequeno, mesa, azul, luz&#10;&#10;Descrição gerada automaticamente">
            <a:extLst>
              <a:ext uri="{FF2B5EF4-FFF2-40B4-BE49-F238E27FC236}">
                <a16:creationId xmlns:a16="http://schemas.microsoft.com/office/drawing/2014/main" id="{4C5D1097-D407-0415-5BD3-660463AA63F9}"/>
              </a:ext>
            </a:extLst>
          </p:cNvPr>
          <p:cNvPicPr>
            <a:picLocks noGrp="1" noChangeAspect="1"/>
          </p:cNvPicPr>
          <p:nvPr>
            <p:ph type="pic" sz="quarter" idx="27"/>
          </p:nvPr>
        </p:nvPicPr>
        <p:blipFill rotWithShape="1">
          <a:blip r:embed="rId3" cstate="print">
            <a:extLst>
              <a:ext uri="{28A0092B-C50C-407E-A947-70E740481C1C}">
                <a14:useLocalDpi xmlns:a14="http://schemas.microsoft.com/office/drawing/2010/main"/>
              </a:ext>
            </a:extLst>
          </a:blip>
          <a:srcRect/>
          <a:stretch/>
        </p:blipFill>
        <p:spPr>
          <a:xfrm>
            <a:off x="2517013" y="1391241"/>
            <a:ext cx="2498725" cy="3340607"/>
          </a:xfrm>
        </p:spPr>
      </p:pic>
      <p:pic>
        <p:nvPicPr>
          <p:cNvPr id="17" name="Picture Placeholder 16">
            <a:extLst>
              <a:ext uri="{FF2B5EF4-FFF2-40B4-BE49-F238E27FC236}">
                <a16:creationId xmlns:a16="http://schemas.microsoft.com/office/drawing/2014/main" id="{C842A276-F71D-A5B6-202D-FD9579FD5F6C}"/>
              </a:ext>
            </a:extLst>
          </p:cNvPr>
          <p:cNvPicPr>
            <a:picLocks noGrp="1" noChangeAspect="1"/>
          </p:cNvPicPr>
          <p:nvPr>
            <p:ph type="pic" sz="quarter" idx="25"/>
          </p:nvPr>
        </p:nvPicPr>
        <p:blipFill rotWithShape="1">
          <a:blip r:embed="rId4" cstate="print">
            <a:extLst>
              <a:ext uri="{28A0092B-C50C-407E-A947-70E740481C1C}">
                <a14:useLocalDpi xmlns:a14="http://schemas.microsoft.com/office/drawing/2010/main"/>
              </a:ext>
            </a:extLst>
          </a:blip>
          <a:srcRect/>
          <a:stretch/>
        </p:blipFill>
        <p:spPr>
          <a:xfrm>
            <a:off x="6172200" y="0"/>
            <a:ext cx="6019800" cy="6858000"/>
          </a:xfrm>
        </p:spPr>
      </p:pic>
      <p:sp>
        <p:nvSpPr>
          <p:cNvPr id="3" name="Title 2">
            <a:extLst>
              <a:ext uri="{FF2B5EF4-FFF2-40B4-BE49-F238E27FC236}">
                <a16:creationId xmlns:a16="http://schemas.microsoft.com/office/drawing/2014/main" id="{F0EB2FD3-CC4F-1745-BCE9-926363CA58E0}"/>
              </a:ext>
            </a:extLst>
          </p:cNvPr>
          <p:cNvSpPr>
            <a:spLocks noGrp="1"/>
          </p:cNvSpPr>
          <p:nvPr>
            <p:ph type="title"/>
          </p:nvPr>
        </p:nvSpPr>
        <p:spPr/>
        <p:txBody>
          <a:bodyPr/>
          <a:lstStyle/>
          <a:p>
            <a:r>
              <a:rPr lang="en-US" spc="-300"/>
              <a:t>PENTAVITIN®</a:t>
            </a:r>
          </a:p>
        </p:txBody>
      </p:sp>
      <p:sp>
        <p:nvSpPr>
          <p:cNvPr id="7" name="Text Placeholder 6">
            <a:extLst>
              <a:ext uri="{FF2B5EF4-FFF2-40B4-BE49-F238E27FC236}">
                <a16:creationId xmlns:a16="http://schemas.microsoft.com/office/drawing/2014/main" id="{68676C46-E34A-E9EA-D176-17D1E26E4032}"/>
              </a:ext>
            </a:extLst>
          </p:cNvPr>
          <p:cNvSpPr>
            <a:spLocks noGrp="1"/>
          </p:cNvSpPr>
          <p:nvPr>
            <p:ph type="body" sz="quarter" idx="30"/>
          </p:nvPr>
        </p:nvSpPr>
        <p:spPr/>
        <p:txBody>
          <a:bodyPr/>
          <a:lstStyle/>
          <a:p>
            <a:r>
              <a:rPr lang="en-US"/>
              <a:t>Mode of action </a:t>
            </a:r>
          </a:p>
        </p:txBody>
      </p:sp>
      <p:sp>
        <p:nvSpPr>
          <p:cNvPr id="8" name="Oval 7">
            <a:extLst>
              <a:ext uri="{FF2B5EF4-FFF2-40B4-BE49-F238E27FC236}">
                <a16:creationId xmlns:a16="http://schemas.microsoft.com/office/drawing/2014/main" id="{31DAA145-E3F0-8F0A-2C79-5A46BCF3B00D}"/>
              </a:ext>
            </a:extLst>
          </p:cNvPr>
          <p:cNvSpPr/>
          <p:nvPr/>
        </p:nvSpPr>
        <p:spPr>
          <a:xfrm>
            <a:off x="2354378" y="2675981"/>
            <a:ext cx="2787418" cy="2787418"/>
          </a:xfrm>
          <a:prstGeom prst="ellipse">
            <a:avLst/>
          </a:prstGeom>
          <a:noFill/>
          <a:ln w="12700">
            <a:solidFill>
              <a:srgbClr val="CBE7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9" name="Oval 8">
            <a:extLst>
              <a:ext uri="{FF2B5EF4-FFF2-40B4-BE49-F238E27FC236}">
                <a16:creationId xmlns:a16="http://schemas.microsoft.com/office/drawing/2014/main" id="{134B8E11-024F-D0DC-8344-1378AA05BD6F}"/>
              </a:ext>
            </a:extLst>
          </p:cNvPr>
          <p:cNvSpPr/>
          <p:nvPr/>
        </p:nvSpPr>
        <p:spPr>
          <a:xfrm>
            <a:off x="-151078" y="2675981"/>
            <a:ext cx="2787418" cy="2787418"/>
          </a:xfrm>
          <a:prstGeom prst="ellipse">
            <a:avLst/>
          </a:prstGeom>
          <a:noFill/>
          <a:ln w="12700">
            <a:solidFill>
              <a:srgbClr val="CBE7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0" name="Oval 9">
            <a:extLst>
              <a:ext uri="{FF2B5EF4-FFF2-40B4-BE49-F238E27FC236}">
                <a16:creationId xmlns:a16="http://schemas.microsoft.com/office/drawing/2014/main" id="{41472E8C-3949-8289-12DD-AEE09B8B8442}"/>
              </a:ext>
            </a:extLst>
          </p:cNvPr>
          <p:cNvSpPr/>
          <p:nvPr/>
        </p:nvSpPr>
        <p:spPr>
          <a:xfrm>
            <a:off x="5719370" y="2675981"/>
            <a:ext cx="2787418" cy="2787418"/>
          </a:xfrm>
          <a:prstGeom prst="ellipse">
            <a:avLst/>
          </a:prstGeom>
          <a:noFill/>
          <a:ln w="12700">
            <a:solidFill>
              <a:srgbClr val="CBE7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8" name="Picture 17">
            <a:extLst>
              <a:ext uri="{FF2B5EF4-FFF2-40B4-BE49-F238E27FC236}">
                <a16:creationId xmlns:a16="http://schemas.microsoft.com/office/drawing/2014/main" id="{208286E6-1E4C-47A7-7239-75AE850931C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187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524E4-984F-E02B-DE84-B8A87429510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FE17F7E-FED4-ECED-5537-D0B9AA6AD468}"/>
              </a:ext>
            </a:extLst>
          </p:cNvPr>
          <p:cNvSpPr>
            <a:spLocks/>
          </p:cNvSpPr>
          <p:nvPr/>
        </p:nvSpPr>
        <p:spPr>
          <a:xfrm>
            <a:off x="6096000" y="0"/>
            <a:ext cx="60960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
            <a:extLst>
              <a:ext uri="{FF2B5EF4-FFF2-40B4-BE49-F238E27FC236}">
                <a16:creationId xmlns:a16="http://schemas.microsoft.com/office/drawing/2014/main" id="{5705A342-528E-B83E-ECEA-ECFBCACBE420}"/>
              </a:ext>
            </a:extLst>
          </p:cNvPr>
          <p:cNvSpPr>
            <a:spLocks noGrp="1"/>
          </p:cNvSpPr>
          <p:nvPr>
            <p:ph type="title"/>
          </p:nvPr>
        </p:nvSpPr>
        <p:spPr/>
        <p:txBody>
          <a:bodyPr/>
          <a:lstStyle/>
          <a:p>
            <a:r>
              <a:rPr lang="en-GB" dirty="0"/>
              <a:t>Binding hydration</a:t>
            </a:r>
          </a:p>
        </p:txBody>
      </p:sp>
      <p:sp>
        <p:nvSpPr>
          <p:cNvPr id="5" name="Slide Number Placeholder 4">
            <a:extLst>
              <a:ext uri="{FF2B5EF4-FFF2-40B4-BE49-F238E27FC236}">
                <a16:creationId xmlns:a16="http://schemas.microsoft.com/office/drawing/2014/main" id="{B85C8F86-4D88-B1A5-40BB-A5E68DF69E7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effectLst/>
              <a:uLnTx/>
              <a:uFillTx/>
              <a:latin typeface="DM Sans"/>
              <a:ea typeface="+mn-ea"/>
              <a:cs typeface="+mn-cs"/>
            </a:endParaRPr>
          </a:p>
        </p:txBody>
      </p:sp>
      <p:sp>
        <p:nvSpPr>
          <p:cNvPr id="26" name="TextBox 25">
            <a:extLst>
              <a:ext uri="{FF2B5EF4-FFF2-40B4-BE49-F238E27FC236}">
                <a16:creationId xmlns:a16="http://schemas.microsoft.com/office/drawing/2014/main" id="{661B5CFE-8EE6-6CD4-1E72-448A0C053103}"/>
              </a:ext>
            </a:extLst>
          </p:cNvPr>
          <p:cNvSpPr txBox="1"/>
          <p:nvPr/>
        </p:nvSpPr>
        <p:spPr>
          <a:xfrm>
            <a:off x="1262490" y="1197589"/>
            <a:ext cx="4527675" cy="2308389"/>
          </a:xfrm>
          <a:prstGeom prst="rect">
            <a:avLst/>
          </a:prstGeom>
          <a:noFill/>
        </p:spPr>
        <p:txBody>
          <a:bodyPr wrap="square">
            <a:spAutoFit/>
          </a:bodyPr>
          <a:lstStyle/>
          <a:p>
            <a:pPr marL="361950" marR="0" lvl="1" indent="-361950" algn="l" defTabSz="914400" rtl="0" eaLnBrk="1" fontAlgn="auto" latinLnBrk="0" hangingPunct="1">
              <a:lnSpc>
                <a:spcPct val="90000"/>
              </a:lnSpc>
              <a:spcBef>
                <a:spcPts val="500"/>
              </a:spcBef>
              <a:spcAft>
                <a:spcPts val="1200"/>
              </a:spcAft>
              <a:buClr>
                <a:srgbClr val="307297"/>
              </a:buClr>
              <a:buSzPct val="140000"/>
              <a:buFont typeface="Arial" panose="020B0604020202020204" pitchFamily="34" charset="0"/>
              <a:buChar char="•"/>
              <a:tabLst/>
              <a:defRPr/>
            </a:pPr>
            <a:r>
              <a:rPr lang="en-US">
                <a:solidFill>
                  <a:prstClr val="black"/>
                </a:solidFill>
                <a:latin typeface="DM Sans"/>
                <a:ea typeface="Fira Sans" panose="020B0503050000020004" pitchFamily="34" charset="0"/>
              </a:rPr>
              <a:t>Binds to keratin and gives back vitality to your skin like a Moisture Magnet</a:t>
            </a:r>
            <a:r>
              <a:rPr lang="en-US" baseline="30000">
                <a:solidFill>
                  <a:prstClr val="black"/>
                </a:solidFill>
                <a:latin typeface="DM Sans"/>
                <a:ea typeface="Fira Sans" panose="020B0503050000020004" pitchFamily="34" charset="0"/>
              </a:rPr>
              <a:t>*</a:t>
            </a:r>
          </a:p>
          <a:p>
            <a:pPr marL="361950" marR="0" lvl="1" indent="-361950" algn="l" defTabSz="914400" rtl="0" eaLnBrk="1" fontAlgn="auto" latinLnBrk="0" hangingPunct="1">
              <a:lnSpc>
                <a:spcPct val="90000"/>
              </a:lnSpc>
              <a:spcBef>
                <a:spcPts val="500"/>
              </a:spcBef>
              <a:spcAft>
                <a:spcPts val="1200"/>
              </a:spcAft>
              <a:buClr>
                <a:srgbClr val="307297"/>
              </a:buClr>
              <a:buSzPct val="140000"/>
              <a:buFont typeface="Arial" panose="020B0604020202020204" pitchFamily="34" charset="0"/>
              <a:buChar char="•"/>
              <a:tabLst/>
              <a:defRPr/>
            </a:pPr>
            <a:r>
              <a:rPr lang="en-US">
                <a:solidFill>
                  <a:prstClr val="black"/>
                </a:solidFill>
                <a:latin typeface="DM Sans"/>
                <a:ea typeface="Fira Sans" panose="020B0503050000020004" pitchFamily="34" charset="0"/>
              </a:rPr>
              <a:t>The unique binding mechanism ensures that the active is not washed away but continues to improve skin’s natural hydration ability until removed naturally by desquamation.</a:t>
            </a:r>
          </a:p>
        </p:txBody>
      </p:sp>
      <p:pic>
        <p:nvPicPr>
          <p:cNvPr id="8" name="Picture 12">
            <a:extLst>
              <a:ext uri="{FF2B5EF4-FFF2-40B4-BE49-F238E27FC236}">
                <a16:creationId xmlns:a16="http://schemas.microsoft.com/office/drawing/2014/main" id="{09E03C85-12BD-8FA6-FFB7-94911CBFF164}"/>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18" name="Rectangle 17">
            <a:extLst>
              <a:ext uri="{FF2B5EF4-FFF2-40B4-BE49-F238E27FC236}">
                <a16:creationId xmlns:a16="http://schemas.microsoft.com/office/drawing/2014/main" id="{80649D75-78AC-19AE-61FC-24FE1D33E74E}"/>
              </a:ext>
            </a:extLst>
          </p:cNvPr>
          <p:cNvSpPr/>
          <p:nvPr/>
        </p:nvSpPr>
        <p:spPr>
          <a:xfrm>
            <a:off x="6314504" y="1197589"/>
            <a:ext cx="5658991" cy="523220"/>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sz="900" b="1" i="0" u="none" strike="noStrike" kern="1200" baseline="0">
                <a:solidFill>
                  <a:srgbClr val="4472C4"/>
                </a:solidFill>
                <a:latin typeface="+mn-lt"/>
                <a:ea typeface="+mn-ea"/>
                <a:cs typeface="+mn-cs"/>
              </a:defRPr>
            </a:pPr>
            <a:r>
              <a:rPr kumimoji="0" lang="en-GB" sz="1400" b="1" i="0" u="none" strike="noStrike" kern="1200" cap="none" spc="0" normalizeH="0" baseline="0" noProof="0" dirty="0">
                <a:ln>
                  <a:noFill/>
                </a:ln>
                <a:solidFill>
                  <a:srgbClr val="307297"/>
                </a:solidFill>
                <a:effectLst/>
                <a:uLnTx/>
                <a:uFillTx/>
                <a:latin typeface="DM Sans"/>
                <a:ea typeface="+mn-ea"/>
                <a:cs typeface="+mn-cs"/>
              </a:rPr>
              <a:t>*Binding of PENTAVITIN</a:t>
            </a:r>
            <a:r>
              <a:rPr kumimoji="0" lang="en-GB" sz="1400" b="1" i="0" u="none" strike="noStrike" kern="1200" cap="none" spc="0" normalizeH="0" baseline="30000" noProof="0" dirty="0">
                <a:ln>
                  <a:noFill/>
                </a:ln>
                <a:solidFill>
                  <a:srgbClr val="307297"/>
                </a:solidFill>
                <a:effectLst/>
                <a:uLnTx/>
                <a:uFillTx/>
                <a:latin typeface="DM Sans"/>
                <a:ea typeface="+mn-ea"/>
                <a:cs typeface="+mn-cs"/>
              </a:rPr>
              <a:t>®</a:t>
            </a:r>
            <a:r>
              <a:rPr kumimoji="0" lang="en-GB" sz="1400" b="1" i="0" u="none" strike="noStrike" kern="1200" cap="none" spc="0" normalizeH="0" baseline="0" noProof="0" dirty="0">
                <a:ln>
                  <a:noFill/>
                </a:ln>
                <a:solidFill>
                  <a:srgbClr val="307297"/>
                </a:solidFill>
                <a:effectLst/>
                <a:uLnTx/>
                <a:uFillTx/>
                <a:latin typeface="DM Sans"/>
                <a:ea typeface="+mn-ea"/>
                <a:cs typeface="+mn-cs"/>
              </a:rPr>
              <a:t> to Keratin</a:t>
            </a:r>
            <a:br>
              <a:rPr kumimoji="0" lang="en-GB" sz="1400" b="1" i="0" u="none" strike="noStrike" kern="1200" cap="none" spc="0" normalizeH="0" baseline="0" noProof="0" dirty="0">
                <a:ln>
                  <a:noFill/>
                </a:ln>
                <a:solidFill>
                  <a:srgbClr val="307297"/>
                </a:solidFill>
                <a:effectLst/>
                <a:uLnTx/>
                <a:uFillTx/>
                <a:latin typeface="DM Sans"/>
                <a:ea typeface="+mn-ea"/>
                <a:cs typeface="+mn-cs"/>
              </a:rPr>
            </a:br>
            <a:r>
              <a:rPr kumimoji="0" lang="en-GB" sz="1400" b="1" i="1" u="none" strike="noStrike" kern="1200" cap="none" spc="0" normalizeH="0" baseline="0" noProof="0" dirty="0">
                <a:ln>
                  <a:noFill/>
                </a:ln>
                <a:solidFill>
                  <a:srgbClr val="307297"/>
                </a:solidFill>
                <a:effectLst/>
                <a:uLnTx/>
                <a:uFillTx/>
                <a:latin typeface="DM Sans"/>
                <a:ea typeface="+mn-ea"/>
                <a:cs typeface="+mn-cs"/>
              </a:rPr>
              <a:t>G. Padberg; Journal of the Society of Cosmetic Chemists; 1972</a:t>
            </a:r>
          </a:p>
        </p:txBody>
      </p:sp>
      <p:pic>
        <p:nvPicPr>
          <p:cNvPr id="20" name="Picture 19">
            <a:extLst>
              <a:ext uri="{FF2B5EF4-FFF2-40B4-BE49-F238E27FC236}">
                <a16:creationId xmlns:a16="http://schemas.microsoft.com/office/drawing/2014/main" id="{9645C87D-9015-5D1C-09DA-D2E3F131FAA6}"/>
              </a:ext>
            </a:extLst>
          </p:cNvPr>
          <p:cNvPicPr>
            <a:picLocks noChangeAspect="1"/>
          </p:cNvPicPr>
          <p:nvPr/>
        </p:nvPicPr>
        <p:blipFill>
          <a:blip r:embed="rId5"/>
          <a:srcRect/>
          <a:stretch/>
        </p:blipFill>
        <p:spPr>
          <a:xfrm>
            <a:off x="10920068" y="304640"/>
            <a:ext cx="966098" cy="419894"/>
          </a:xfrm>
          <a:prstGeom prst="rect">
            <a:avLst/>
          </a:prstGeom>
        </p:spPr>
      </p:pic>
      <p:grpSp>
        <p:nvGrpSpPr>
          <p:cNvPr id="1038" name="Group 1037">
            <a:extLst>
              <a:ext uri="{FF2B5EF4-FFF2-40B4-BE49-F238E27FC236}">
                <a16:creationId xmlns:a16="http://schemas.microsoft.com/office/drawing/2014/main" id="{C76CBFC5-C5E1-E15E-1E1A-A782600450EE}"/>
              </a:ext>
            </a:extLst>
          </p:cNvPr>
          <p:cNvGrpSpPr/>
          <p:nvPr/>
        </p:nvGrpSpPr>
        <p:grpSpPr>
          <a:xfrm>
            <a:off x="6266027" y="2045698"/>
            <a:ext cx="5620139" cy="2997164"/>
            <a:chOff x="6266027" y="2045698"/>
            <a:chExt cx="5620139" cy="2997164"/>
          </a:xfrm>
        </p:grpSpPr>
        <p:sp>
          <p:nvSpPr>
            <p:cNvPr id="27" name="TextBox 26">
              <a:extLst>
                <a:ext uri="{FF2B5EF4-FFF2-40B4-BE49-F238E27FC236}">
                  <a16:creationId xmlns:a16="http://schemas.microsoft.com/office/drawing/2014/main" id="{AE426465-0242-5718-14C1-9EE1BD6EF1D3}"/>
                </a:ext>
              </a:extLst>
            </p:cNvPr>
            <p:cNvSpPr txBox="1"/>
            <p:nvPr/>
          </p:nvSpPr>
          <p:spPr>
            <a:xfrm>
              <a:off x="6381781" y="4765863"/>
              <a:ext cx="1313330"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07297"/>
                  </a:solidFill>
                  <a:effectLst/>
                  <a:uLnTx/>
                  <a:uFillTx/>
                  <a:latin typeface="DM Sans"/>
                  <a:ea typeface="+mn-ea"/>
                  <a:cs typeface="+mn-cs"/>
                </a:rPr>
                <a:t>PENTAVITIN®</a:t>
              </a:r>
              <a:endParaRPr kumimoji="0" lang="en-CH" sz="1200" b="1" i="0" u="none" strike="noStrike" kern="1200" cap="none" spc="0" normalizeH="0" baseline="0" noProof="0">
                <a:ln>
                  <a:noFill/>
                </a:ln>
                <a:solidFill>
                  <a:srgbClr val="307297"/>
                </a:solidFill>
                <a:effectLst/>
                <a:uLnTx/>
                <a:uFillTx/>
                <a:latin typeface="DM Sans"/>
                <a:ea typeface="+mn-ea"/>
                <a:cs typeface="+mn-cs"/>
              </a:endParaRPr>
            </a:p>
          </p:txBody>
        </p:sp>
        <p:sp>
          <p:nvSpPr>
            <p:cNvPr id="28" name="Rectangle: Rounded Corners 27">
              <a:extLst>
                <a:ext uri="{FF2B5EF4-FFF2-40B4-BE49-F238E27FC236}">
                  <a16:creationId xmlns:a16="http://schemas.microsoft.com/office/drawing/2014/main" id="{EB1E4712-2BF0-2BAD-7F91-B1645F400269}"/>
                </a:ext>
              </a:extLst>
            </p:cNvPr>
            <p:cNvSpPr/>
            <p:nvPr/>
          </p:nvSpPr>
          <p:spPr>
            <a:xfrm>
              <a:off x="8078893" y="2787034"/>
              <a:ext cx="1313330" cy="440691"/>
            </a:xfrm>
            <a:prstGeom prst="roundRect">
              <a:avLst>
                <a:gd name="adj" fmla="val 50000"/>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NH</a:t>
              </a:r>
              <a:r>
                <a:rPr lang="en-US" baseline="-25000"/>
                <a:t>2</a:t>
              </a:r>
              <a:r>
                <a:rPr lang="en-US"/>
                <a:t>-R2</a:t>
              </a:r>
            </a:p>
          </p:txBody>
        </p:sp>
        <p:sp>
          <p:nvSpPr>
            <p:cNvPr id="29" name="TextBox 28">
              <a:extLst>
                <a:ext uri="{FF2B5EF4-FFF2-40B4-BE49-F238E27FC236}">
                  <a16:creationId xmlns:a16="http://schemas.microsoft.com/office/drawing/2014/main" id="{142490F4-9902-30A8-65BE-BEABB98E3205}"/>
                </a:ext>
              </a:extLst>
            </p:cNvPr>
            <p:cNvSpPr txBox="1"/>
            <p:nvPr/>
          </p:nvSpPr>
          <p:spPr>
            <a:xfrm>
              <a:off x="8029892" y="2322829"/>
              <a:ext cx="141133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solidFill>
                    <a:srgbClr val="307297"/>
                  </a:solidFill>
                  <a:latin typeface="DM Sans"/>
                </a:rPr>
                <a:t>Active sites</a:t>
              </a:r>
              <a:endParaRPr kumimoji="0" lang="en-CH" sz="1600" b="1" i="0" u="none" strike="noStrike" kern="1200" cap="none" spc="0" normalizeH="0" baseline="0" noProof="0">
                <a:ln>
                  <a:noFill/>
                </a:ln>
                <a:solidFill>
                  <a:srgbClr val="307297"/>
                </a:solidFill>
                <a:effectLst/>
                <a:uLnTx/>
                <a:uFillTx/>
                <a:latin typeface="DM Sans"/>
                <a:ea typeface="+mn-ea"/>
                <a:cs typeface="+mn-cs"/>
              </a:endParaRPr>
            </a:p>
          </p:txBody>
        </p:sp>
        <p:cxnSp>
          <p:nvCxnSpPr>
            <p:cNvPr id="1031" name="Straight Connector 1030">
              <a:extLst>
                <a:ext uri="{FF2B5EF4-FFF2-40B4-BE49-F238E27FC236}">
                  <a16:creationId xmlns:a16="http://schemas.microsoft.com/office/drawing/2014/main" id="{E457FBFE-86A8-8D71-2AC5-C7A506F335B7}"/>
                </a:ext>
              </a:extLst>
            </p:cNvPr>
            <p:cNvCxnSpPr>
              <a:cxnSpLocks/>
            </p:cNvCxnSpPr>
            <p:nvPr/>
          </p:nvCxnSpPr>
          <p:spPr>
            <a:xfrm>
              <a:off x="8735557" y="3217716"/>
              <a:ext cx="0" cy="354159"/>
            </a:xfrm>
            <a:prstGeom prst="line">
              <a:avLst/>
            </a:prstGeom>
            <a:ln w="28575">
              <a:solidFill>
                <a:srgbClr val="307297"/>
              </a:solidFill>
              <a:prstDash val="sysDash"/>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A25019C6-F6E4-D8F2-ED30-79E90006B23E}"/>
                </a:ext>
              </a:extLst>
            </p:cNvPr>
            <p:cNvSpPr/>
            <p:nvPr/>
          </p:nvSpPr>
          <p:spPr>
            <a:xfrm>
              <a:off x="8126555" y="3389478"/>
              <a:ext cx="1218005" cy="1218005"/>
            </a:xfrm>
            <a:prstGeom prst="ellipse">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a:solidFill>
                    <a:schemeClr val="bg1"/>
                  </a:solidFill>
                </a:rPr>
                <a:t>Keratin</a:t>
              </a:r>
            </a:p>
          </p:txBody>
        </p:sp>
        <p:sp>
          <p:nvSpPr>
            <p:cNvPr id="31" name="Arrow: Right 30">
              <a:extLst>
                <a:ext uri="{FF2B5EF4-FFF2-40B4-BE49-F238E27FC236}">
                  <a16:creationId xmlns:a16="http://schemas.microsoft.com/office/drawing/2014/main" id="{9E176A85-6E5D-7CB0-EB41-B717BDFC1EB8}"/>
                </a:ext>
              </a:extLst>
            </p:cNvPr>
            <p:cNvSpPr/>
            <p:nvPr/>
          </p:nvSpPr>
          <p:spPr>
            <a:xfrm>
              <a:off x="9637647" y="2807111"/>
              <a:ext cx="858235" cy="400535"/>
            </a:xfrm>
            <a:prstGeom prst="rightArrow">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024" name="Picture 4">
              <a:extLst>
                <a:ext uri="{FF2B5EF4-FFF2-40B4-BE49-F238E27FC236}">
                  <a16:creationId xmlns:a16="http://schemas.microsoft.com/office/drawing/2014/main" id="{F49787F6-C049-A8CB-F8D2-5BEB1CF9F865}"/>
                </a:ext>
              </a:extLst>
            </p:cNvPr>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783093" y="2045698"/>
              <a:ext cx="892816" cy="892816"/>
            </a:xfrm>
            <a:prstGeom prst="rect">
              <a:avLst/>
            </a:prstGeom>
            <a:noFill/>
            <a:extLst>
              <a:ext uri="{909E8E84-426E-40DD-AFC4-6F175D3DCCD1}">
                <a14:hiddenFill xmlns:a14="http://schemas.microsoft.com/office/drawing/2010/main">
                  <a:solidFill>
                    <a:srgbClr val="FFFFFF"/>
                  </a:solidFill>
                </a14:hiddenFill>
              </a:ext>
            </a:extLst>
          </p:spPr>
        </p:pic>
        <p:sp>
          <p:nvSpPr>
            <p:cNvPr id="1025" name="TextBox 1024">
              <a:extLst>
                <a:ext uri="{FF2B5EF4-FFF2-40B4-BE49-F238E27FC236}">
                  <a16:creationId xmlns:a16="http://schemas.microsoft.com/office/drawing/2014/main" id="{2C926084-EA9A-C0CE-67C6-64BA19E92D0B}"/>
                </a:ext>
              </a:extLst>
            </p:cNvPr>
            <p:cNvSpPr txBox="1"/>
            <p:nvPr/>
          </p:nvSpPr>
          <p:spPr>
            <a:xfrm>
              <a:off x="10572836" y="2938514"/>
              <a:ext cx="1313330"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07297"/>
                  </a:solidFill>
                  <a:effectLst/>
                  <a:uLnTx/>
                  <a:uFillTx/>
                  <a:latin typeface="DM Sans"/>
                  <a:ea typeface="+mn-ea"/>
                  <a:cs typeface="+mn-cs"/>
                </a:rPr>
                <a:t>PENTAVITIN®</a:t>
              </a:r>
              <a:endParaRPr kumimoji="0" lang="en-CH" sz="1400" b="1" i="0" u="none" strike="noStrike" kern="1200" cap="none" spc="0" normalizeH="0" baseline="0" noProof="0">
                <a:ln>
                  <a:noFill/>
                </a:ln>
                <a:solidFill>
                  <a:srgbClr val="307297"/>
                </a:solidFill>
                <a:effectLst/>
                <a:uLnTx/>
                <a:uFillTx/>
                <a:latin typeface="DM Sans"/>
                <a:ea typeface="+mn-ea"/>
                <a:cs typeface="+mn-cs"/>
              </a:endParaRPr>
            </a:p>
          </p:txBody>
        </p:sp>
        <p:sp>
          <p:nvSpPr>
            <p:cNvPr id="1029" name="TextBox 1028">
              <a:extLst>
                <a:ext uri="{FF2B5EF4-FFF2-40B4-BE49-F238E27FC236}">
                  <a16:creationId xmlns:a16="http://schemas.microsoft.com/office/drawing/2014/main" id="{13F350F2-BDAC-2727-5FD4-2ED5EDBDC972}"/>
                </a:ext>
              </a:extLst>
            </p:cNvPr>
            <p:cNvSpPr txBox="1"/>
            <p:nvPr/>
          </p:nvSpPr>
          <p:spPr>
            <a:xfrm>
              <a:off x="8078892" y="4765863"/>
              <a:ext cx="1313330"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07297"/>
                  </a:solidFill>
                  <a:effectLst/>
                  <a:uLnTx/>
                  <a:uFillTx/>
                  <a:latin typeface="DM Sans"/>
                  <a:ea typeface="+mn-ea"/>
                  <a:cs typeface="+mn-cs"/>
                </a:rPr>
                <a:t>R2 = lysine</a:t>
              </a:r>
              <a:endParaRPr kumimoji="0" lang="en-CH" sz="1200" b="1" i="0" u="none" strike="noStrike" kern="1200" cap="none" spc="0" normalizeH="0" baseline="0" noProof="0">
                <a:ln>
                  <a:noFill/>
                </a:ln>
                <a:solidFill>
                  <a:srgbClr val="307297"/>
                </a:solidFill>
                <a:effectLst/>
                <a:uLnTx/>
                <a:uFillTx/>
                <a:latin typeface="DM Sans"/>
                <a:ea typeface="+mn-ea"/>
                <a:cs typeface="+mn-cs"/>
              </a:endParaRPr>
            </a:p>
          </p:txBody>
        </p:sp>
        <p:cxnSp>
          <p:nvCxnSpPr>
            <p:cNvPr id="1033" name="Straight Connector 1032">
              <a:extLst>
                <a:ext uri="{FF2B5EF4-FFF2-40B4-BE49-F238E27FC236}">
                  <a16:creationId xmlns:a16="http://schemas.microsoft.com/office/drawing/2014/main" id="{D0D73799-159E-EF23-6FBA-EF260BF67643}"/>
                </a:ext>
              </a:extLst>
            </p:cNvPr>
            <p:cNvCxnSpPr>
              <a:cxnSpLocks/>
            </p:cNvCxnSpPr>
            <p:nvPr/>
          </p:nvCxnSpPr>
          <p:spPr>
            <a:xfrm>
              <a:off x="11229500" y="3207646"/>
              <a:ext cx="0" cy="354159"/>
            </a:xfrm>
            <a:prstGeom prst="line">
              <a:avLst/>
            </a:prstGeom>
            <a:ln w="28575">
              <a:solidFill>
                <a:srgbClr val="307297"/>
              </a:solidFill>
              <a:prstDash val="sysDash"/>
            </a:ln>
          </p:spPr>
          <p:style>
            <a:lnRef idx="1">
              <a:schemeClr val="accent1"/>
            </a:lnRef>
            <a:fillRef idx="0">
              <a:schemeClr val="accent1"/>
            </a:fillRef>
            <a:effectRef idx="0">
              <a:schemeClr val="accent1"/>
            </a:effectRef>
            <a:fontRef idx="minor">
              <a:schemeClr val="tx1"/>
            </a:fontRef>
          </p:style>
        </p:cxnSp>
        <p:cxnSp>
          <p:nvCxnSpPr>
            <p:cNvPr id="1034" name="Straight Connector 1033">
              <a:extLst>
                <a:ext uri="{FF2B5EF4-FFF2-40B4-BE49-F238E27FC236}">
                  <a16:creationId xmlns:a16="http://schemas.microsoft.com/office/drawing/2014/main" id="{6F642343-8468-23B2-E900-1093DE9B786A}"/>
                </a:ext>
              </a:extLst>
            </p:cNvPr>
            <p:cNvCxnSpPr>
              <a:cxnSpLocks/>
            </p:cNvCxnSpPr>
            <p:nvPr/>
          </p:nvCxnSpPr>
          <p:spPr>
            <a:xfrm>
              <a:off x="7038446" y="2247900"/>
              <a:ext cx="0" cy="2247900"/>
            </a:xfrm>
            <a:prstGeom prst="line">
              <a:avLst/>
            </a:prstGeom>
            <a:ln w="28575">
              <a:solidFill>
                <a:srgbClr val="307297"/>
              </a:solidFill>
              <a:prstDash val="sysDash"/>
            </a:ln>
          </p:spPr>
          <p:style>
            <a:lnRef idx="1">
              <a:schemeClr val="accent1"/>
            </a:lnRef>
            <a:fillRef idx="0">
              <a:schemeClr val="accent1"/>
            </a:fillRef>
            <a:effectRef idx="0">
              <a:schemeClr val="accent1"/>
            </a:effectRef>
            <a:fontRef idx="minor">
              <a:schemeClr val="tx1"/>
            </a:fontRef>
          </p:style>
        </p:cxnSp>
        <p:sp>
          <p:nvSpPr>
            <p:cNvPr id="1027" name="Oval 1026">
              <a:extLst>
                <a:ext uri="{FF2B5EF4-FFF2-40B4-BE49-F238E27FC236}">
                  <a16:creationId xmlns:a16="http://schemas.microsoft.com/office/drawing/2014/main" id="{7F2AA5C5-24ED-CE6C-EACD-98485301BD9F}"/>
                </a:ext>
              </a:extLst>
            </p:cNvPr>
            <p:cNvSpPr/>
            <p:nvPr/>
          </p:nvSpPr>
          <p:spPr>
            <a:xfrm>
              <a:off x="10620498" y="3389478"/>
              <a:ext cx="1218005" cy="1218005"/>
            </a:xfrm>
            <a:prstGeom prst="ellipse">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a:solidFill>
                    <a:schemeClr val="bg1"/>
                  </a:solidFill>
                </a:rPr>
                <a:t>Keratin</a:t>
              </a:r>
            </a:p>
          </p:txBody>
        </p:sp>
        <p:sp>
          <p:nvSpPr>
            <p:cNvPr id="22" name="Rectangle: Rounded Corners 21">
              <a:extLst>
                <a:ext uri="{FF2B5EF4-FFF2-40B4-BE49-F238E27FC236}">
                  <a16:creationId xmlns:a16="http://schemas.microsoft.com/office/drawing/2014/main" id="{0ED72475-4D3B-7F97-25CA-ACD52453191C}"/>
                </a:ext>
              </a:extLst>
            </p:cNvPr>
            <p:cNvSpPr/>
            <p:nvPr/>
          </p:nvSpPr>
          <p:spPr>
            <a:xfrm>
              <a:off x="6381781" y="2102484"/>
              <a:ext cx="1313330" cy="440691"/>
            </a:xfrm>
            <a:prstGeom prst="roundRect">
              <a:avLst>
                <a:gd name="adj" fmla="val 50000"/>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CH</a:t>
              </a:r>
              <a:r>
                <a:rPr lang="en-US" baseline="-25000"/>
                <a:t>2</a:t>
              </a:r>
              <a:r>
                <a:rPr lang="en-US"/>
                <a:t>-OH</a:t>
              </a:r>
            </a:p>
          </p:txBody>
        </p:sp>
        <p:sp>
          <p:nvSpPr>
            <p:cNvPr id="23" name="Rectangle: Rounded Corners 22">
              <a:extLst>
                <a:ext uri="{FF2B5EF4-FFF2-40B4-BE49-F238E27FC236}">
                  <a16:creationId xmlns:a16="http://schemas.microsoft.com/office/drawing/2014/main" id="{5DC66A91-BF3D-1B9C-CE3C-4A9FBFBAF3B9}"/>
                </a:ext>
              </a:extLst>
            </p:cNvPr>
            <p:cNvSpPr/>
            <p:nvPr/>
          </p:nvSpPr>
          <p:spPr>
            <a:xfrm>
              <a:off x="6381781" y="2787034"/>
              <a:ext cx="1313330" cy="440691"/>
            </a:xfrm>
            <a:prstGeom prst="roundRect">
              <a:avLst>
                <a:gd name="adj" fmla="val 50000"/>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 = O</a:t>
              </a:r>
            </a:p>
          </p:txBody>
        </p:sp>
        <p:sp>
          <p:nvSpPr>
            <p:cNvPr id="24" name="Rectangle: Rounded Corners 23">
              <a:extLst>
                <a:ext uri="{FF2B5EF4-FFF2-40B4-BE49-F238E27FC236}">
                  <a16:creationId xmlns:a16="http://schemas.microsoft.com/office/drawing/2014/main" id="{61C1B18C-B51A-B294-FD55-086B1D91AF96}"/>
                </a:ext>
              </a:extLst>
            </p:cNvPr>
            <p:cNvSpPr/>
            <p:nvPr/>
          </p:nvSpPr>
          <p:spPr>
            <a:xfrm>
              <a:off x="6381781" y="3476625"/>
              <a:ext cx="1313330" cy="440691"/>
            </a:xfrm>
            <a:prstGeom prst="roundRect">
              <a:avLst>
                <a:gd name="adj" fmla="val 50000"/>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HO-C-H</a:t>
              </a:r>
            </a:p>
          </p:txBody>
        </p:sp>
        <p:sp>
          <p:nvSpPr>
            <p:cNvPr id="25" name="Rectangle: Rounded Corners 24">
              <a:extLst>
                <a:ext uri="{FF2B5EF4-FFF2-40B4-BE49-F238E27FC236}">
                  <a16:creationId xmlns:a16="http://schemas.microsoft.com/office/drawing/2014/main" id="{A37E18E9-8E54-C7AE-E5A1-DD89037D28F4}"/>
                </a:ext>
              </a:extLst>
            </p:cNvPr>
            <p:cNvSpPr/>
            <p:nvPr/>
          </p:nvSpPr>
          <p:spPr>
            <a:xfrm>
              <a:off x="6381781" y="4166216"/>
              <a:ext cx="1313330" cy="440691"/>
            </a:xfrm>
            <a:prstGeom prst="roundRect">
              <a:avLst>
                <a:gd name="adj" fmla="val 50000"/>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R1</a:t>
              </a:r>
            </a:p>
          </p:txBody>
        </p:sp>
        <p:sp>
          <p:nvSpPr>
            <p:cNvPr id="1037" name="Rectangle: Rounded Corners 1036">
              <a:extLst>
                <a:ext uri="{FF2B5EF4-FFF2-40B4-BE49-F238E27FC236}">
                  <a16:creationId xmlns:a16="http://schemas.microsoft.com/office/drawing/2014/main" id="{0B2FCCA6-EA8B-D599-871D-5D3D2E23274B}"/>
                </a:ext>
              </a:extLst>
            </p:cNvPr>
            <p:cNvSpPr/>
            <p:nvPr/>
          </p:nvSpPr>
          <p:spPr>
            <a:xfrm>
              <a:off x="6266027" y="2688591"/>
              <a:ext cx="3266920" cy="623370"/>
            </a:xfrm>
            <a:prstGeom prst="roundRect">
              <a:avLst>
                <a:gd name="adj" fmla="val 50000"/>
              </a:avLst>
            </a:prstGeom>
            <a:noFill/>
            <a:ln w="28575">
              <a:solidFill>
                <a:srgbClr val="3F9AD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4755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96AEC-19DB-95A6-40DB-B21664B0725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6B2D7CF-15A6-74E4-5B9E-19895AC145B8}"/>
              </a:ext>
            </a:extLst>
          </p:cNvPr>
          <p:cNvPicPr>
            <a:picLocks noChangeAspect="1"/>
          </p:cNvPicPr>
          <p:nvPr/>
        </p:nvPicPr>
        <p:blipFill>
          <a:blip r:embed="rId2"/>
          <a:srcRect/>
          <a:stretch/>
        </p:blipFill>
        <p:spPr>
          <a:xfrm>
            <a:off x="10921775" y="304640"/>
            <a:ext cx="962684" cy="419894"/>
          </a:xfrm>
          <a:prstGeom prst="rect">
            <a:avLst/>
          </a:prstGeom>
        </p:spPr>
      </p:pic>
      <p:sp>
        <p:nvSpPr>
          <p:cNvPr id="5" name="Rectangle 4">
            <a:extLst>
              <a:ext uri="{FF2B5EF4-FFF2-40B4-BE49-F238E27FC236}">
                <a16:creationId xmlns:a16="http://schemas.microsoft.com/office/drawing/2014/main" id="{A2656521-B9D0-80BB-261B-3EBAF6C1EAF8}"/>
              </a:ext>
            </a:extLst>
          </p:cNvPr>
          <p:cNvSpPr/>
          <p:nvPr/>
        </p:nvSpPr>
        <p:spPr>
          <a:xfrm>
            <a:off x="6554625" y="8972"/>
            <a:ext cx="5637374"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7" name="Picture 12">
            <a:extLst>
              <a:ext uri="{FF2B5EF4-FFF2-40B4-BE49-F238E27FC236}">
                <a16:creationId xmlns:a16="http://schemas.microsoft.com/office/drawing/2014/main" id="{16105075-57C1-900E-C710-3785CCC007AF}"/>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13" name="Text Placeholder 16">
            <a:extLst>
              <a:ext uri="{FF2B5EF4-FFF2-40B4-BE49-F238E27FC236}">
                <a16:creationId xmlns:a16="http://schemas.microsoft.com/office/drawing/2014/main" id="{322C77A3-1B2A-91CB-5A6D-DA055690266C}"/>
              </a:ext>
            </a:extLst>
          </p:cNvPr>
          <p:cNvSpPr txBox="1">
            <a:spLocks/>
          </p:cNvSpPr>
          <p:nvPr/>
        </p:nvSpPr>
        <p:spPr>
          <a:xfrm>
            <a:off x="498694" y="3687293"/>
            <a:ext cx="5702083" cy="845526"/>
          </a:xfrm>
          <a:prstGeom prst="rect">
            <a:avLst/>
          </a:prstGeom>
        </p:spPr>
        <p:txBody>
          <a:bodyPr lIns="0" tIns="0" rIns="0" bIns="0" anchor="t" anchorCtr="0"/>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89C7E8"/>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F78B18"/>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rgbClr val="F78B18"/>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1000"/>
              </a:spcAft>
              <a:buClr>
                <a:srgbClr val="307297"/>
              </a:buClr>
              <a:buSzPct val="140000"/>
              <a:buFont typeface="Arial" panose="020B0604020202020204" pitchFamily="34" charset="0"/>
              <a:buChar char="•"/>
              <a:tabLst/>
              <a:defRPr/>
            </a:pPr>
            <a:endParaRPr kumimoji="0" lang="en-US" sz="1600" b="0" i="0" u="none" strike="noStrike" kern="0" cap="none" spc="0" normalizeH="0" baseline="0" noProof="0">
              <a:ln>
                <a:noFill/>
              </a:ln>
              <a:solidFill>
                <a:prstClr val="black"/>
              </a:solidFill>
              <a:effectLst/>
              <a:uLnTx/>
              <a:uFillTx/>
              <a:latin typeface="DM Sans"/>
              <a:ea typeface="+mn-ea"/>
              <a:cs typeface="+mn-cs"/>
            </a:endParaRPr>
          </a:p>
          <a:p>
            <a:pPr marL="171450" marR="0" lvl="0" indent="-171450" algn="l" defTabSz="914400" rtl="0" eaLnBrk="1" fontAlgn="auto" latinLnBrk="0" hangingPunct="1">
              <a:lnSpc>
                <a:spcPct val="100000"/>
              </a:lnSpc>
              <a:spcBef>
                <a:spcPts val="0"/>
              </a:spcBef>
              <a:spcAft>
                <a:spcPts val="1000"/>
              </a:spcAft>
              <a:buClr>
                <a:srgbClr val="307297"/>
              </a:buClr>
              <a:buSzPct val="140000"/>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DM Sans"/>
                <a:ea typeface="+mn-ea"/>
                <a:cs typeface="+mn-cs"/>
              </a:rPr>
              <a:t>PENTAVITIN® supports key skin‑barrier pathways at the gene expression level</a:t>
            </a:r>
          </a:p>
          <a:p>
            <a:pPr marL="0" marR="0" lvl="0" indent="0" algn="l" defTabSz="914400" rtl="0" eaLnBrk="1" fontAlgn="auto" latinLnBrk="0" hangingPunct="1">
              <a:lnSpc>
                <a:spcPct val="100000"/>
              </a:lnSpc>
              <a:spcBef>
                <a:spcPts val="0"/>
              </a:spcBef>
              <a:spcAft>
                <a:spcPts val="1000"/>
              </a:spcAft>
              <a:buClr>
                <a:srgbClr val="307297"/>
              </a:buClr>
              <a:buSzPct val="140000"/>
              <a:buFont typeface="Arial" panose="020B0604020202020204" pitchFamily="34" charset="0"/>
              <a:buNone/>
              <a:tabLst/>
              <a:defRPr/>
            </a:pPr>
            <a:endParaRPr kumimoji="0" lang="en-US" sz="1600" b="0" i="0" u="none" strike="noStrike" kern="0" cap="none" spc="0" normalizeH="0" baseline="0" noProof="0">
              <a:ln>
                <a:noFill/>
              </a:ln>
              <a:solidFill>
                <a:prstClr val="black"/>
              </a:solidFill>
              <a:effectLst/>
              <a:uLnTx/>
              <a:uFillTx/>
              <a:latin typeface="DM Sans"/>
              <a:ea typeface="+mn-ea"/>
              <a:cs typeface="+mn-cs"/>
            </a:endParaRPr>
          </a:p>
          <a:p>
            <a:pPr marL="171450" marR="0" lvl="0" indent="-171450" algn="l" defTabSz="914400" rtl="0" eaLnBrk="1" fontAlgn="auto" latinLnBrk="0" hangingPunct="1">
              <a:lnSpc>
                <a:spcPct val="100000"/>
              </a:lnSpc>
              <a:spcBef>
                <a:spcPts val="0"/>
              </a:spcBef>
              <a:spcAft>
                <a:spcPts val="1000"/>
              </a:spcAft>
              <a:buClr>
                <a:srgbClr val="307297"/>
              </a:buClr>
              <a:buSzPct val="140000"/>
              <a:buFont typeface="Arial" panose="020B0604020202020204" pitchFamily="34" charset="0"/>
              <a:buChar char="•"/>
              <a:tabLst/>
              <a:defRPr/>
            </a:pPr>
            <a:endParaRPr kumimoji="0" lang="en-US" sz="1600" b="0" i="0" u="none" strike="noStrike" kern="0" cap="none" spc="0" normalizeH="0" baseline="0" noProof="0">
              <a:ln>
                <a:noFill/>
              </a:ln>
              <a:solidFill>
                <a:prstClr val="black"/>
              </a:solidFill>
              <a:effectLst/>
              <a:uLnTx/>
              <a:uFillTx/>
              <a:latin typeface="DM Sans"/>
              <a:ea typeface="+mn-ea"/>
              <a:cs typeface="+mn-cs"/>
            </a:endParaRPr>
          </a:p>
          <a:p>
            <a:pPr marL="171450" marR="0" lvl="0" indent="-171450" algn="l" defTabSz="914400" rtl="0" eaLnBrk="1" fontAlgn="auto" latinLnBrk="0" hangingPunct="1">
              <a:lnSpc>
                <a:spcPct val="100000"/>
              </a:lnSpc>
              <a:spcBef>
                <a:spcPts val="0"/>
              </a:spcBef>
              <a:spcAft>
                <a:spcPts val="1000"/>
              </a:spcAft>
              <a:buClr>
                <a:srgbClr val="307297"/>
              </a:buClr>
              <a:buSzPct val="140000"/>
              <a:buFont typeface="Arial" panose="020B0604020202020204" pitchFamily="34" charset="0"/>
              <a:buChar char="•"/>
              <a:tabLst/>
              <a:defRPr/>
            </a:pPr>
            <a:endParaRPr kumimoji="0" lang="en-US" sz="1600" b="0" i="0" u="none" strike="noStrike" kern="0" cap="none" spc="0" normalizeH="0" baseline="0" noProof="0">
              <a:ln>
                <a:noFill/>
              </a:ln>
              <a:solidFill>
                <a:prstClr val="black"/>
              </a:solidFill>
              <a:effectLst/>
              <a:uLnTx/>
              <a:uFillTx/>
              <a:latin typeface="DM Sans"/>
              <a:ea typeface="+mn-ea"/>
              <a:cs typeface="+mn-cs"/>
            </a:endParaRPr>
          </a:p>
          <a:p>
            <a:pPr marL="171450" marR="0" lvl="0" indent="-171450" algn="l" defTabSz="914400" rtl="0" eaLnBrk="1" fontAlgn="auto" latinLnBrk="0" hangingPunct="1">
              <a:lnSpc>
                <a:spcPct val="100000"/>
              </a:lnSpc>
              <a:spcBef>
                <a:spcPts val="0"/>
              </a:spcBef>
              <a:spcAft>
                <a:spcPts val="1000"/>
              </a:spcAft>
              <a:buClr>
                <a:srgbClr val="307297"/>
              </a:buClr>
              <a:buSzPct val="140000"/>
              <a:buFont typeface="Arial" panose="020B0604020202020204" pitchFamily="34" charset="0"/>
              <a:buChar char="•"/>
              <a:tabLst/>
              <a:defRPr/>
            </a:pPr>
            <a:endParaRPr kumimoji="0" lang="en-US" sz="1600" b="0" i="0" u="none" strike="noStrike" kern="0" cap="none" spc="0" normalizeH="0" baseline="0" noProof="0">
              <a:ln>
                <a:noFill/>
              </a:ln>
              <a:solidFill>
                <a:prstClr val="black"/>
              </a:solidFill>
              <a:effectLst/>
              <a:uLnTx/>
              <a:uFillTx/>
              <a:latin typeface="DM Sans"/>
              <a:ea typeface="+mn-ea"/>
              <a:cs typeface="+mn-cs"/>
            </a:endParaRPr>
          </a:p>
          <a:p>
            <a:pPr marL="171450" marR="0" lvl="0" indent="-171450" algn="l" defTabSz="914400" rtl="0" eaLnBrk="1" fontAlgn="auto" latinLnBrk="0" hangingPunct="1">
              <a:lnSpc>
                <a:spcPct val="100000"/>
              </a:lnSpc>
              <a:spcBef>
                <a:spcPts val="0"/>
              </a:spcBef>
              <a:spcAft>
                <a:spcPts val="1000"/>
              </a:spcAft>
              <a:buClr>
                <a:srgbClr val="307297"/>
              </a:buClr>
              <a:buSzPct val="140000"/>
              <a:buFont typeface="Arial" panose="020B0604020202020204" pitchFamily="34" charset="0"/>
              <a:buChar char="•"/>
              <a:tabLst/>
              <a:defRPr/>
            </a:pPr>
            <a:endParaRPr kumimoji="0" lang="en-US" sz="1600" b="0" i="0" u="none" strike="noStrike" kern="0" cap="none" spc="0" normalizeH="0" baseline="0" noProof="0">
              <a:ln>
                <a:noFill/>
              </a:ln>
              <a:solidFill>
                <a:prstClr val="black"/>
              </a:solidFill>
              <a:effectLst/>
              <a:uLnTx/>
              <a:uFillTx/>
              <a:latin typeface="DM Sans"/>
              <a:ea typeface="+mn-ea"/>
              <a:cs typeface="+mn-cs"/>
            </a:endParaRPr>
          </a:p>
          <a:p>
            <a:pPr marL="171450" marR="0" lvl="0" indent="-171450" algn="l" defTabSz="914400" rtl="0" eaLnBrk="1" fontAlgn="auto" latinLnBrk="0" hangingPunct="1">
              <a:lnSpc>
                <a:spcPct val="100000"/>
              </a:lnSpc>
              <a:spcBef>
                <a:spcPts val="0"/>
              </a:spcBef>
              <a:spcAft>
                <a:spcPts val="1000"/>
              </a:spcAft>
              <a:buClr>
                <a:srgbClr val="307297"/>
              </a:buClr>
              <a:buSzPct val="140000"/>
              <a:buFont typeface="Arial" panose="020B0604020202020204" pitchFamily="34" charset="0"/>
              <a:buChar char="•"/>
              <a:tabLst/>
              <a:defRPr/>
            </a:pPr>
            <a:endParaRPr kumimoji="0" lang="en-US" sz="1600" b="0"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endParaRPr kumimoji="0" lang="en-US" sz="2400" b="0" i="0" u="none" strike="noStrike" kern="0" cap="none" spc="0" normalizeH="0" baseline="0" noProof="0">
              <a:ln>
                <a:noFill/>
              </a:ln>
              <a:solidFill>
                <a:prstClr val="black"/>
              </a:solidFill>
              <a:effectLst/>
              <a:uLnTx/>
              <a:uFillTx/>
              <a:latin typeface="DM Sans"/>
              <a:ea typeface="+mn-ea"/>
              <a:cs typeface="+mn-cs"/>
            </a:endParaRPr>
          </a:p>
        </p:txBody>
      </p:sp>
      <p:sp>
        <p:nvSpPr>
          <p:cNvPr id="9" name="TextBox 8">
            <a:extLst>
              <a:ext uri="{FF2B5EF4-FFF2-40B4-BE49-F238E27FC236}">
                <a16:creationId xmlns:a16="http://schemas.microsoft.com/office/drawing/2014/main" id="{1768BE72-203F-1FD8-6A76-DEA73CDB52DA}"/>
              </a:ext>
            </a:extLst>
          </p:cNvPr>
          <p:cNvSpPr txBox="1"/>
          <p:nvPr/>
        </p:nvSpPr>
        <p:spPr>
          <a:xfrm>
            <a:off x="6574307" y="4742262"/>
            <a:ext cx="5270429" cy="1468845"/>
          </a:xfrm>
          <a:prstGeom prst="rect">
            <a:avLst/>
          </a:prstGeom>
          <a:solidFill>
            <a:srgbClr val="307297"/>
          </a:solidFill>
        </p:spPr>
        <p:txBody>
          <a:bodyPr wrap="square" lIns="91440" tIns="72000" rIns="90000" bIns="72000" anchor="b" anchorCtr="0">
            <a:spAutoFit/>
          </a:bodyPr>
          <a:lstStyle/>
          <a:p>
            <a:pPr marL="0" marR="0" lvl="0" indent="0" algn="l" defTabSz="914400" rtl="0" eaLnBrk="1" fontAlgn="base" latinLnBrk="0" hangingPunct="1">
              <a:lnSpc>
                <a:spcPct val="100000"/>
              </a:lnSpc>
              <a:spcBef>
                <a:spcPts val="30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DM Sans" pitchFamily="2" charset="0"/>
                <a:ea typeface="+mn-ea"/>
                <a:cs typeface="+mn-cs"/>
              </a:rPr>
              <a:t>In‑vitro gene expression studies show that PENTAVITIN® supports key skin‑barrier pathways:</a:t>
            </a:r>
          </a:p>
          <a:p>
            <a:pPr marL="285750" marR="0" lvl="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en-US" sz="1200" i="0" u="none" strike="noStrike" kern="1200" cap="none" spc="0" normalizeH="0" baseline="0" noProof="0" dirty="0">
                <a:ln>
                  <a:noFill/>
                </a:ln>
                <a:solidFill>
                  <a:prstClr val="white"/>
                </a:solidFill>
                <a:effectLst/>
                <a:uLnTx/>
                <a:uFillTx/>
                <a:latin typeface="DM Sans" pitchFamily="2" charset="0"/>
                <a:ea typeface="+mn-ea"/>
                <a:cs typeface="+mn-cs"/>
              </a:rPr>
              <a:t>Filaggrin: Boosts NMF formation for improved skin hydration</a:t>
            </a:r>
          </a:p>
          <a:p>
            <a:pPr marL="285750" marR="0" lvl="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en-US" sz="1200" i="0" u="none" strike="noStrike" kern="1200" cap="none" spc="0" normalizeH="0" baseline="0" noProof="0" dirty="0">
                <a:ln>
                  <a:noFill/>
                </a:ln>
                <a:solidFill>
                  <a:prstClr val="white"/>
                </a:solidFill>
                <a:effectLst/>
                <a:uLnTx/>
                <a:uFillTx/>
                <a:latin typeface="DM Sans" pitchFamily="2" charset="0"/>
                <a:ea typeface="+mn-ea"/>
                <a:cs typeface="+mn-cs"/>
              </a:rPr>
              <a:t>HAS3: Promotes epidermal hyaluronan synthesis</a:t>
            </a:r>
          </a:p>
          <a:p>
            <a:pPr marL="285750" marR="0" lvl="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en-US" sz="1200" i="0" u="none" strike="noStrike" kern="1200" cap="none" spc="0" normalizeH="0" baseline="0" noProof="0" dirty="0">
                <a:ln>
                  <a:noFill/>
                </a:ln>
                <a:solidFill>
                  <a:prstClr val="white"/>
                </a:solidFill>
                <a:effectLst/>
                <a:uLnTx/>
                <a:uFillTx/>
                <a:latin typeface="DM Sans" pitchFamily="2" charset="0"/>
                <a:ea typeface="+mn-ea"/>
                <a:cs typeface="+mn-cs"/>
              </a:rPr>
              <a:t>Loricrin: Reinforces the cornified envelope structure</a:t>
            </a:r>
          </a:p>
          <a:p>
            <a:pPr marL="285750" marR="0" lvl="0" indent="-285750" algn="l" defTabSz="914400" rtl="0" eaLnBrk="1" fontAlgn="base" latinLnBrk="0" hangingPunct="1">
              <a:lnSpc>
                <a:spcPct val="100000"/>
              </a:lnSpc>
              <a:spcBef>
                <a:spcPts val="300"/>
              </a:spcBef>
              <a:spcAft>
                <a:spcPct val="0"/>
              </a:spcAft>
              <a:buClrTx/>
              <a:buSzTx/>
              <a:buFont typeface="Arial" panose="020B0604020202020204" pitchFamily="34" charset="0"/>
              <a:buChar char="•"/>
              <a:tabLst/>
              <a:defRPr/>
            </a:pPr>
            <a:r>
              <a:rPr kumimoji="0" lang="en-US" sz="1200" i="0" u="none" strike="noStrike" kern="1200" cap="none" spc="0" normalizeH="0" baseline="0" noProof="0" dirty="0">
                <a:ln>
                  <a:noFill/>
                </a:ln>
                <a:solidFill>
                  <a:prstClr val="white"/>
                </a:solidFill>
                <a:effectLst/>
                <a:uLnTx/>
                <a:uFillTx/>
                <a:latin typeface="DM Sans" pitchFamily="2" charset="0"/>
                <a:ea typeface="+mn-ea"/>
                <a:cs typeface="+mn-cs"/>
              </a:rPr>
              <a:t>SMPD1: Supports ceramide synthesis for barrier lipids</a:t>
            </a:r>
          </a:p>
        </p:txBody>
      </p:sp>
      <p:pic>
        <p:nvPicPr>
          <p:cNvPr id="11" name="Picture 10" descr="A graph of blue bars&#10;&#10;AI-generated content may be incorrect.">
            <a:extLst>
              <a:ext uri="{FF2B5EF4-FFF2-40B4-BE49-F238E27FC236}">
                <a16:creationId xmlns:a16="http://schemas.microsoft.com/office/drawing/2014/main" id="{0BBC6CD4-7053-B427-5064-3F7E3484C217}"/>
              </a:ext>
            </a:extLst>
          </p:cNvPr>
          <p:cNvPicPr>
            <a:picLocks noChangeAspect="1"/>
          </p:cNvPicPr>
          <p:nvPr/>
        </p:nvPicPr>
        <p:blipFill>
          <a:blip r:embed="rId5"/>
          <a:srcRect l="19406" r="18789"/>
          <a:stretch/>
        </p:blipFill>
        <p:spPr>
          <a:xfrm>
            <a:off x="6578600" y="1068332"/>
            <a:ext cx="3268363" cy="2974577"/>
          </a:xfrm>
          <a:prstGeom prst="rect">
            <a:avLst/>
          </a:prstGeom>
        </p:spPr>
      </p:pic>
      <p:sp>
        <p:nvSpPr>
          <p:cNvPr id="12" name="TextBox 11">
            <a:extLst>
              <a:ext uri="{FF2B5EF4-FFF2-40B4-BE49-F238E27FC236}">
                <a16:creationId xmlns:a16="http://schemas.microsoft.com/office/drawing/2014/main" id="{E694D7E1-5B14-E29D-6CB5-76BC98578AB1}"/>
              </a:ext>
            </a:extLst>
          </p:cNvPr>
          <p:cNvSpPr txBox="1"/>
          <p:nvPr/>
        </p:nvSpPr>
        <p:spPr>
          <a:xfrm>
            <a:off x="7166700" y="2838197"/>
            <a:ext cx="465835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orbel" panose="020B0503020204020204" pitchFamily="34" charset="0"/>
                <a:ea typeface="+mn-ea"/>
                <a:cs typeface="+mn-cs"/>
              </a:rPr>
              <a:t>-------------------</a:t>
            </a:r>
            <a:endParaRPr kumimoji="0" lang="en-CH" sz="2800" b="0" i="0" u="none" strike="noStrike" kern="1200" cap="none" spc="0" normalizeH="0" baseline="0" noProof="0">
              <a:ln>
                <a:noFill/>
              </a:ln>
              <a:solidFill>
                <a:prstClr val="black"/>
              </a:solidFill>
              <a:effectLst/>
              <a:uLnTx/>
              <a:uFillTx/>
              <a:latin typeface="DM Sans"/>
              <a:ea typeface="+mn-ea"/>
              <a:cs typeface="+mn-cs"/>
            </a:endParaRPr>
          </a:p>
        </p:txBody>
      </p:sp>
      <p:sp>
        <p:nvSpPr>
          <p:cNvPr id="16" name="TextBox 15">
            <a:extLst>
              <a:ext uri="{FF2B5EF4-FFF2-40B4-BE49-F238E27FC236}">
                <a16:creationId xmlns:a16="http://schemas.microsoft.com/office/drawing/2014/main" id="{C86C7DC2-C6D2-9370-BBCE-E52BDB710BA8}"/>
              </a:ext>
            </a:extLst>
          </p:cNvPr>
          <p:cNvSpPr txBox="1"/>
          <p:nvPr/>
        </p:nvSpPr>
        <p:spPr>
          <a:xfrm>
            <a:off x="9612963" y="3002693"/>
            <a:ext cx="96268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Baseline</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sp>
        <p:nvSpPr>
          <p:cNvPr id="18" name="TextBox 17">
            <a:extLst>
              <a:ext uri="{FF2B5EF4-FFF2-40B4-BE49-F238E27FC236}">
                <a16:creationId xmlns:a16="http://schemas.microsoft.com/office/drawing/2014/main" id="{FC8EA6B1-B888-81EB-69E6-63E1B51F0279}"/>
              </a:ext>
            </a:extLst>
          </p:cNvPr>
          <p:cNvSpPr txBox="1"/>
          <p:nvPr/>
        </p:nvSpPr>
        <p:spPr>
          <a:xfrm>
            <a:off x="7004007" y="561070"/>
            <a:ext cx="3268362"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mn-ea"/>
                <a:cs typeface="+mn-cs"/>
              </a:rPr>
              <a:t>Gene expression test </a:t>
            </a:r>
          </a:p>
        </p:txBody>
      </p:sp>
      <p:sp>
        <p:nvSpPr>
          <p:cNvPr id="23" name="Title 14">
            <a:extLst>
              <a:ext uri="{FF2B5EF4-FFF2-40B4-BE49-F238E27FC236}">
                <a16:creationId xmlns:a16="http://schemas.microsoft.com/office/drawing/2014/main" id="{81829144-7E63-BA11-5E00-D2F650641D9F}"/>
              </a:ext>
            </a:extLst>
          </p:cNvPr>
          <p:cNvSpPr>
            <a:spLocks noGrp="1"/>
          </p:cNvSpPr>
          <p:nvPr>
            <p:ph type="title"/>
          </p:nvPr>
        </p:nvSpPr>
        <p:spPr>
          <a:xfrm>
            <a:off x="302401" y="302400"/>
            <a:ext cx="6276200" cy="419894"/>
          </a:xfrm>
        </p:spPr>
        <p:txBody>
          <a:bodyPr/>
          <a:lstStyle/>
          <a:p>
            <a:r>
              <a:rPr lang="en-US"/>
              <a:t>Supporting Skin Hydration and Barrier Integrity at the Gene‑Expression Level</a:t>
            </a:r>
            <a:br>
              <a:rPr lang="en-US"/>
            </a:br>
            <a:br>
              <a:rPr lang="en-US"/>
            </a:br>
            <a:endParaRPr lang="en-US"/>
          </a:p>
        </p:txBody>
      </p:sp>
      <p:sp>
        <p:nvSpPr>
          <p:cNvPr id="26" name="Text Placeholder 16">
            <a:extLst>
              <a:ext uri="{FF2B5EF4-FFF2-40B4-BE49-F238E27FC236}">
                <a16:creationId xmlns:a16="http://schemas.microsoft.com/office/drawing/2014/main" id="{82BDB4CD-3906-0B1D-DDB7-F7289233B8CD}"/>
              </a:ext>
            </a:extLst>
          </p:cNvPr>
          <p:cNvSpPr txBox="1">
            <a:spLocks/>
          </p:cNvSpPr>
          <p:nvPr/>
        </p:nvSpPr>
        <p:spPr>
          <a:xfrm>
            <a:off x="347264" y="1908523"/>
            <a:ext cx="5853513" cy="1653511"/>
          </a:xfrm>
          <a:prstGeom prst="rect">
            <a:avLst/>
          </a:prstGeom>
          <a:solidFill>
            <a:srgbClr val="307297"/>
          </a:solidFill>
        </p:spPr>
        <p:txBody>
          <a:bodyPr wrap="square" lIns="182880" tIns="72000" rIns="90000" bIns="72000" anchor="b" anchorCtr="0">
            <a:sp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89C7E8"/>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F78B18"/>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rgbClr val="F78B18"/>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DM Sans" pitchFamily="2" charset="0"/>
                <a:ea typeface="+mn-ea"/>
                <a:cs typeface="+mn-cs"/>
              </a:rPr>
              <a:t> Gene expression test  </a:t>
            </a:r>
            <a:endPar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endParaRP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rPr>
              <a:t>Model: Normal Human Epidermal Keratinocytes (NHEK)</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rPr>
              <a:t>Method: Quantitative RT‑PCR</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rPr>
              <a:t>Treatment: PENTAVITIN® (0.3%) added directly to assay medium</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rPr>
              <a:t>Replicates: Triplicates</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rPr>
              <a:t>Outcome measured: Expression of genes involved in epidermal differentiation and skin barrier formation</a:t>
            </a:r>
          </a:p>
        </p:txBody>
      </p:sp>
      <p:sp>
        <p:nvSpPr>
          <p:cNvPr id="6" name="Slide Number Placeholder 1">
            <a:extLst>
              <a:ext uri="{FF2B5EF4-FFF2-40B4-BE49-F238E27FC236}">
                <a16:creationId xmlns:a16="http://schemas.microsoft.com/office/drawing/2014/main" id="{1B1DAD43-B211-B9E4-4F5E-C6335BDE5436}"/>
              </a:ext>
            </a:extLst>
          </p:cNvPr>
          <p:cNvSpPr>
            <a:spLocks noGrp="1"/>
          </p:cNvSpPr>
          <p:nvPr>
            <p:ph type="sldNum" sz="quarter" idx="10"/>
          </p:nvPr>
        </p:nvSpPr>
        <p:spPr>
          <a:xfrm>
            <a:off x="302400" y="6439655"/>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GB" sz="1000" b="0" i="0" u="none" strike="noStrike" kern="1200" cap="none" spc="0" normalizeH="0" baseline="0" noProof="0">
              <a:ln>
                <a:noFill/>
              </a:ln>
              <a:solidFill>
                <a:prstClr val="black"/>
              </a:solidFill>
              <a:effectLst/>
              <a:uLnTx/>
              <a:uFillTx/>
              <a:latin typeface="DM Sans"/>
              <a:ea typeface="+mn-ea"/>
              <a:cs typeface="+mn-cs"/>
            </a:endParaRPr>
          </a:p>
        </p:txBody>
      </p:sp>
      <p:pic>
        <p:nvPicPr>
          <p:cNvPr id="2" name="Picture 1">
            <a:extLst>
              <a:ext uri="{FF2B5EF4-FFF2-40B4-BE49-F238E27FC236}">
                <a16:creationId xmlns:a16="http://schemas.microsoft.com/office/drawing/2014/main" id="{B85D082A-1D54-DBC8-51FF-73A717500841}"/>
              </a:ext>
            </a:extLst>
          </p:cNvPr>
          <p:cNvPicPr>
            <a:picLocks noChangeAspect="1"/>
          </p:cNvPicPr>
          <p:nvPr/>
        </p:nvPicPr>
        <p:blipFill>
          <a:blip r:embed="rId6"/>
          <a:srcRect/>
          <a:stretch/>
        </p:blipFill>
        <p:spPr>
          <a:xfrm>
            <a:off x="10920068" y="304640"/>
            <a:ext cx="966098" cy="419894"/>
          </a:xfrm>
          <a:prstGeom prst="rect">
            <a:avLst/>
          </a:prstGeom>
        </p:spPr>
      </p:pic>
    </p:spTree>
    <p:extLst>
      <p:ext uri="{BB962C8B-B14F-4D97-AF65-F5344CB8AC3E}">
        <p14:creationId xmlns:p14="http://schemas.microsoft.com/office/powerpoint/2010/main" val="269162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BDDA7-D132-F24A-D42E-4FA92C39BDB9}"/>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6B0981A9-2771-6825-CE3C-A220BD5FF2EF}"/>
              </a:ext>
            </a:extLst>
          </p:cNvPr>
          <p:cNvSpPr>
            <a:spLocks noGrp="1"/>
          </p:cNvSpPr>
          <p:nvPr>
            <p:ph type="title"/>
          </p:nvPr>
        </p:nvSpPr>
        <p:spPr>
          <a:xfrm>
            <a:off x="302400" y="302400"/>
            <a:ext cx="9912753" cy="1153176"/>
          </a:xfrm>
        </p:spPr>
        <p:txBody>
          <a:bodyPr/>
          <a:lstStyle/>
          <a:p>
            <a:pPr>
              <a:lnSpc>
                <a:spcPct val="100000"/>
              </a:lnSpc>
            </a:pPr>
            <a:r>
              <a:rPr lang="en-US"/>
              <a:t>Boosts Filaggrin Expression in a 3D Epidermal Skin Model under UV Stress</a:t>
            </a:r>
            <a:br>
              <a:rPr lang="en-US"/>
            </a:br>
            <a:br>
              <a:rPr lang="en-US"/>
            </a:br>
            <a:br>
              <a:rPr lang="en-US" b="0"/>
            </a:br>
            <a:endParaRPr lang="en-US" b="0"/>
          </a:p>
        </p:txBody>
      </p:sp>
      <p:pic>
        <p:nvPicPr>
          <p:cNvPr id="4" name="Picture 12">
            <a:extLst>
              <a:ext uri="{FF2B5EF4-FFF2-40B4-BE49-F238E27FC236}">
                <a16:creationId xmlns:a16="http://schemas.microsoft.com/office/drawing/2014/main" id="{A83BC66D-AD82-8F50-14FA-7CFB8C49253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pic>
        <p:nvPicPr>
          <p:cNvPr id="13" name="图片 7" descr="BC1">
            <a:extLst>
              <a:ext uri="{FF2B5EF4-FFF2-40B4-BE49-F238E27FC236}">
                <a16:creationId xmlns:a16="http://schemas.microsoft.com/office/drawing/2014/main" id="{B430D3C8-672B-754D-4B4C-AB0E2CBFCA2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08596" y="2011173"/>
            <a:ext cx="1336261" cy="1125576"/>
          </a:xfrm>
          <a:prstGeom prst="rect">
            <a:avLst/>
          </a:prstGeom>
        </p:spPr>
      </p:pic>
      <p:pic>
        <p:nvPicPr>
          <p:cNvPr id="14" name="图片 6" descr="NC1">
            <a:extLst>
              <a:ext uri="{FF2B5EF4-FFF2-40B4-BE49-F238E27FC236}">
                <a16:creationId xmlns:a16="http://schemas.microsoft.com/office/drawing/2014/main" id="{BA52A29E-C814-5EB4-9D47-0F145FBEE69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822994" y="2011173"/>
            <a:ext cx="1337874" cy="1125576"/>
          </a:xfrm>
          <a:prstGeom prst="rect">
            <a:avLst/>
          </a:prstGeom>
        </p:spPr>
      </p:pic>
      <p:pic>
        <p:nvPicPr>
          <p:cNvPr id="16" name="图片 4" descr="PC1-1">
            <a:extLst>
              <a:ext uri="{FF2B5EF4-FFF2-40B4-BE49-F238E27FC236}">
                <a16:creationId xmlns:a16="http://schemas.microsoft.com/office/drawing/2014/main" id="{6292A31A-1863-A27C-8379-E893C6E2D8B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347145" y="2003103"/>
            <a:ext cx="1338004" cy="1142162"/>
          </a:xfrm>
          <a:prstGeom prst="rect">
            <a:avLst/>
          </a:prstGeom>
        </p:spPr>
      </p:pic>
      <p:pic>
        <p:nvPicPr>
          <p:cNvPr id="18" name="图片 7" descr="样1">
            <a:extLst>
              <a:ext uri="{FF2B5EF4-FFF2-40B4-BE49-F238E27FC236}">
                <a16:creationId xmlns:a16="http://schemas.microsoft.com/office/drawing/2014/main" id="{D021356C-84E0-85A9-1B2C-81075863885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863156" y="2012328"/>
            <a:ext cx="1338002" cy="1139829"/>
          </a:xfrm>
          <a:prstGeom prst="rect">
            <a:avLst/>
          </a:prstGeom>
        </p:spPr>
      </p:pic>
      <p:sp>
        <p:nvSpPr>
          <p:cNvPr id="20" name="TextBox 19">
            <a:extLst>
              <a:ext uri="{FF2B5EF4-FFF2-40B4-BE49-F238E27FC236}">
                <a16:creationId xmlns:a16="http://schemas.microsoft.com/office/drawing/2014/main" id="{6855D615-FBBD-BB72-9C50-1E897CB97E27}"/>
              </a:ext>
            </a:extLst>
          </p:cNvPr>
          <p:cNvSpPr txBox="1"/>
          <p:nvPr/>
        </p:nvSpPr>
        <p:spPr>
          <a:xfrm>
            <a:off x="1729625" y="3194798"/>
            <a:ext cx="159925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UVB irradiated vehicle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 name="TextBox 20">
            <a:extLst>
              <a:ext uri="{FF2B5EF4-FFF2-40B4-BE49-F238E27FC236}">
                <a16:creationId xmlns:a16="http://schemas.microsoft.com/office/drawing/2014/main" id="{CF554E2A-73F2-E6E0-FB67-624BBE9A74BA}"/>
              </a:ext>
            </a:extLst>
          </p:cNvPr>
          <p:cNvSpPr txBox="1"/>
          <p:nvPr/>
        </p:nvSpPr>
        <p:spPr>
          <a:xfrm>
            <a:off x="3261625" y="3194798"/>
            <a:ext cx="1442186"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Positive control</a:t>
            </a:r>
            <a:endParaRPr kumimoji="0" lang="en-CH"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 name="TextBox 21">
            <a:extLst>
              <a:ext uri="{FF2B5EF4-FFF2-40B4-BE49-F238E27FC236}">
                <a16:creationId xmlns:a16="http://schemas.microsoft.com/office/drawing/2014/main" id="{A5CFE412-5E61-6B0A-5A78-BF75BECF2BBF}"/>
              </a:ext>
            </a:extLst>
          </p:cNvPr>
          <p:cNvSpPr txBox="1"/>
          <p:nvPr/>
        </p:nvSpPr>
        <p:spPr>
          <a:xfrm>
            <a:off x="4756464" y="3194798"/>
            <a:ext cx="174513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PENTAVITIN® (0.5%)</a:t>
            </a:r>
            <a:endParaRPr kumimoji="0" lang="en-CH"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 name="TextBox 22">
            <a:extLst>
              <a:ext uri="{FF2B5EF4-FFF2-40B4-BE49-F238E27FC236}">
                <a16:creationId xmlns:a16="http://schemas.microsoft.com/office/drawing/2014/main" id="{512BD976-5171-D316-8D8F-B33E7CC99155}"/>
              </a:ext>
            </a:extLst>
          </p:cNvPr>
          <p:cNvSpPr txBox="1"/>
          <p:nvPr/>
        </p:nvSpPr>
        <p:spPr>
          <a:xfrm>
            <a:off x="302398" y="1279177"/>
            <a:ext cx="4932075" cy="800219"/>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Immunofluorescence (IF) pictures</a:t>
            </a:r>
            <a:endPar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The green IF is the Filaggrin protein expression site, and the stronger the IF intensity the higher the Filaggrin content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p:txBody>
      </p:sp>
      <p:sp>
        <p:nvSpPr>
          <p:cNvPr id="24" name="TextBox 23">
            <a:extLst>
              <a:ext uri="{FF2B5EF4-FFF2-40B4-BE49-F238E27FC236}">
                <a16:creationId xmlns:a16="http://schemas.microsoft.com/office/drawing/2014/main" id="{3ED2B37A-5962-2683-2208-27A3DFE449A2}"/>
              </a:ext>
            </a:extLst>
          </p:cNvPr>
          <p:cNvSpPr txBox="1"/>
          <p:nvPr/>
        </p:nvSpPr>
        <p:spPr>
          <a:xfrm>
            <a:off x="305998" y="3777508"/>
            <a:ext cx="6440133" cy="43088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07297"/>
                </a:solidFill>
                <a:effectLst/>
                <a:uLnTx/>
                <a:uFillTx/>
                <a:latin typeface="DM Sans" pitchFamily="2" charset="0"/>
                <a:ea typeface="Fira Sans" panose="020B0503050000020004" pitchFamily="34" charset="0"/>
                <a:cs typeface="+mn-cs"/>
              </a:rPr>
              <a:t>After UVB-Induced Skin Barrier Damage </a:t>
            </a:r>
            <a:r>
              <a:rPr kumimoji="0" lang="en-US" sz="14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the Filaggrin content</a:t>
            </a:r>
            <a:br>
              <a:rPr kumimoji="0" lang="en-US" sz="14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br>
            <a:r>
              <a:rPr kumimoji="0" lang="en-US" sz="14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is decreased significantly </a:t>
            </a:r>
          </a:p>
        </p:txBody>
      </p:sp>
      <p:sp>
        <p:nvSpPr>
          <p:cNvPr id="25" name="TextBox 24">
            <a:extLst>
              <a:ext uri="{FF2B5EF4-FFF2-40B4-BE49-F238E27FC236}">
                <a16:creationId xmlns:a16="http://schemas.microsoft.com/office/drawing/2014/main" id="{2930D6D9-8A95-17C1-943C-5C658CEC7442}"/>
              </a:ext>
            </a:extLst>
          </p:cNvPr>
          <p:cNvSpPr txBox="1"/>
          <p:nvPr/>
        </p:nvSpPr>
        <p:spPr>
          <a:xfrm>
            <a:off x="205636" y="3194798"/>
            <a:ext cx="159925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Non treated control</a:t>
            </a:r>
            <a:endParaRPr kumimoji="0" lang="en-CH"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 name="TextBox 25">
            <a:extLst>
              <a:ext uri="{FF2B5EF4-FFF2-40B4-BE49-F238E27FC236}">
                <a16:creationId xmlns:a16="http://schemas.microsoft.com/office/drawing/2014/main" id="{F2663AFC-343A-74F9-78C9-B913BFF99970}"/>
              </a:ext>
            </a:extLst>
          </p:cNvPr>
          <p:cNvSpPr txBox="1"/>
          <p:nvPr/>
        </p:nvSpPr>
        <p:spPr>
          <a:xfrm>
            <a:off x="296750" y="4432649"/>
            <a:ext cx="5790002" cy="505287"/>
          </a:xfrm>
          <a:prstGeom prst="rect">
            <a:avLst/>
          </a:prstGeom>
          <a:solidFill>
            <a:srgbClr val="307297"/>
          </a:solidFill>
        </p:spPr>
        <p:txBody>
          <a:bodyPr wrap="square" lIns="288000" tIns="72000" rIns="72000" bIns="72000" anchor="b" anchorCtr="0">
            <a:normAutofit lnSpcReduction="10000"/>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DM Sans" pitchFamily="2" charset="0"/>
                <a:ea typeface="+mn-ea"/>
                <a:cs typeface="+mn-cs"/>
              </a:rPr>
              <a:t>77% increase in Filaggrin </a:t>
            </a: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indicating that PENTAVITIN® boost skin’s natural moisturizer (NMF) and helps to repair UVB-Induced Damaged Skin</a:t>
            </a:r>
          </a:p>
        </p:txBody>
      </p:sp>
      <p:sp>
        <p:nvSpPr>
          <p:cNvPr id="27" name="TextBox 26">
            <a:extLst>
              <a:ext uri="{FF2B5EF4-FFF2-40B4-BE49-F238E27FC236}">
                <a16:creationId xmlns:a16="http://schemas.microsoft.com/office/drawing/2014/main" id="{4ACFB5EC-0C66-2991-629C-57BE09FB552F}"/>
              </a:ext>
            </a:extLst>
          </p:cNvPr>
          <p:cNvSpPr txBox="1"/>
          <p:nvPr/>
        </p:nvSpPr>
        <p:spPr>
          <a:xfrm>
            <a:off x="305998" y="5157031"/>
            <a:ext cx="6440133" cy="43088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pitchFamily="2" charset="0"/>
                <a:ea typeface="SimSun" panose="02010600030101010101" pitchFamily="2" charset="-122"/>
                <a:cs typeface="Calibri" panose="020F0502020204030204" pitchFamily="34" charset="0"/>
              </a:rPr>
              <a:t>The results are </a:t>
            </a:r>
            <a:r>
              <a:rPr kumimoji="0" lang="en-US" sz="14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significant and PENTAVITIN® is at the same level as the benchmark (positive control)​</a:t>
            </a:r>
            <a:endParaRPr kumimoji="0" lang="en-US" sz="11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p:txBody>
      </p:sp>
      <p:sp>
        <p:nvSpPr>
          <p:cNvPr id="31" name="TextBox 30">
            <a:extLst>
              <a:ext uri="{FF2B5EF4-FFF2-40B4-BE49-F238E27FC236}">
                <a16:creationId xmlns:a16="http://schemas.microsoft.com/office/drawing/2014/main" id="{9887B4FA-A01F-5301-45C3-8702152CB2AB}"/>
              </a:ext>
            </a:extLst>
          </p:cNvPr>
          <p:cNvSpPr txBox="1"/>
          <p:nvPr/>
        </p:nvSpPr>
        <p:spPr>
          <a:xfrm>
            <a:off x="6998078" y="4432649"/>
            <a:ext cx="4723713" cy="84638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Positive control: </a:t>
            </a:r>
            <a:r>
              <a:rPr kumimoji="0" lang="en-US" sz="1000" b="0" i="0" u="none" strike="noStrike" kern="1200" cap="none" spc="0" normalizeH="0" baseline="0" noProof="0" err="1">
                <a:ln>
                  <a:noFill/>
                </a:ln>
                <a:solidFill>
                  <a:prstClr val="black"/>
                </a:solidFill>
                <a:effectLst/>
                <a:uLnTx/>
                <a:uFillTx/>
                <a:latin typeface="DM Sans" pitchFamily="2" charset="0"/>
                <a:ea typeface="+mn-ea"/>
                <a:cs typeface="+mn-cs"/>
              </a:rPr>
              <a:t>Pirinixic</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 acid (50 µl) is often used in biochemical assays. It reduces inflammation and triggers epidermal differentiation.</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Significances are expressed by UVB irradiated vehicle vs non treated control as #, P-value &lt; 0.05 and UVB irradiated vehicle vs UVB irradiated positive control level and UVB irradiated PENTAVITIN® as ** P-value &lt; 0.01</a:t>
            </a:r>
          </a:p>
        </p:txBody>
      </p:sp>
      <p:pic>
        <p:nvPicPr>
          <p:cNvPr id="33" name="Picture 32" descr="A graph of blue bars&#10;&#10;AI-generated content may be incorrect.">
            <a:extLst>
              <a:ext uri="{FF2B5EF4-FFF2-40B4-BE49-F238E27FC236}">
                <a16:creationId xmlns:a16="http://schemas.microsoft.com/office/drawing/2014/main" id="{06997AE3-762E-C175-929B-DB094738D068}"/>
              </a:ext>
            </a:extLst>
          </p:cNvPr>
          <p:cNvPicPr>
            <a:picLocks noChangeAspect="1"/>
          </p:cNvPicPr>
          <p:nvPr/>
        </p:nvPicPr>
        <p:blipFill>
          <a:blip r:embed="rId8"/>
          <a:srcRect l="13617" t="18792" r="4900" b="18108"/>
          <a:stretch/>
        </p:blipFill>
        <p:spPr>
          <a:xfrm>
            <a:off x="6554644" y="1437253"/>
            <a:ext cx="5795088" cy="2524392"/>
          </a:xfrm>
          <a:prstGeom prst="rect">
            <a:avLst/>
          </a:prstGeom>
        </p:spPr>
      </p:pic>
      <p:cxnSp>
        <p:nvCxnSpPr>
          <p:cNvPr id="35" name="Straight Connector 34">
            <a:extLst>
              <a:ext uri="{FF2B5EF4-FFF2-40B4-BE49-F238E27FC236}">
                <a16:creationId xmlns:a16="http://schemas.microsoft.com/office/drawing/2014/main" id="{CFCE297D-AD0D-0A0B-4058-E8736F78611C}"/>
              </a:ext>
            </a:extLst>
          </p:cNvPr>
          <p:cNvCxnSpPr>
            <a:cxnSpLocks/>
          </p:cNvCxnSpPr>
          <p:nvPr/>
        </p:nvCxnSpPr>
        <p:spPr>
          <a:xfrm>
            <a:off x="6400800" y="1063692"/>
            <a:ext cx="0" cy="475270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C4927350-F595-04B9-71F9-F48CF3988B95}"/>
              </a:ext>
            </a:extLst>
          </p:cNvPr>
          <p:cNvSpPr txBox="1"/>
          <p:nvPr/>
        </p:nvSpPr>
        <p:spPr>
          <a:xfrm>
            <a:off x="8674272" y="2819007"/>
            <a:ext cx="564399"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 </a:t>
            </a:r>
            <a:endParaRPr kumimoji="0" lang="en-CH" sz="800" b="0" i="0" u="none" strike="noStrike" kern="1200" cap="none" spc="0" normalizeH="0" baseline="0" noProof="0">
              <a:ln>
                <a:noFill/>
              </a:ln>
              <a:solidFill>
                <a:prstClr val="black"/>
              </a:solidFill>
              <a:effectLst/>
              <a:uLnTx/>
              <a:uFillTx/>
              <a:latin typeface="DM Sans"/>
              <a:ea typeface="+mn-ea"/>
              <a:cs typeface="+mn-cs"/>
            </a:endParaRPr>
          </a:p>
        </p:txBody>
      </p:sp>
      <p:cxnSp>
        <p:nvCxnSpPr>
          <p:cNvPr id="40" name="Straight Arrow Connector 39">
            <a:extLst>
              <a:ext uri="{FF2B5EF4-FFF2-40B4-BE49-F238E27FC236}">
                <a16:creationId xmlns:a16="http://schemas.microsoft.com/office/drawing/2014/main" id="{19F79CAC-D4EC-84F5-4B85-33A2597CF701}"/>
              </a:ext>
            </a:extLst>
          </p:cNvPr>
          <p:cNvCxnSpPr>
            <a:cxnSpLocks/>
          </p:cNvCxnSpPr>
          <p:nvPr/>
        </p:nvCxnSpPr>
        <p:spPr>
          <a:xfrm flipV="1">
            <a:off x="10799098" y="2553911"/>
            <a:ext cx="0" cy="468000"/>
          </a:xfrm>
          <a:prstGeom prst="straightConnector1">
            <a:avLst/>
          </a:prstGeom>
          <a:ln w="38100">
            <a:solidFill>
              <a:srgbClr val="39769D"/>
            </a:solidFill>
            <a:tailEnd type="triangle"/>
          </a:ln>
        </p:spPr>
        <p:style>
          <a:lnRef idx="2">
            <a:schemeClr val="accent5"/>
          </a:lnRef>
          <a:fillRef idx="0">
            <a:schemeClr val="accent5"/>
          </a:fillRef>
          <a:effectRef idx="1">
            <a:schemeClr val="accent5"/>
          </a:effectRef>
          <a:fontRef idx="minor">
            <a:schemeClr val="tx1"/>
          </a:fontRef>
        </p:style>
      </p:cxnSp>
      <p:sp>
        <p:nvSpPr>
          <p:cNvPr id="41" name="TextBox 40">
            <a:extLst>
              <a:ext uri="{FF2B5EF4-FFF2-40B4-BE49-F238E27FC236}">
                <a16:creationId xmlns:a16="http://schemas.microsoft.com/office/drawing/2014/main" id="{EBBF281B-3AC8-88C6-649C-D88BC7CB15B8}"/>
              </a:ext>
            </a:extLst>
          </p:cNvPr>
          <p:cNvSpPr txBox="1"/>
          <p:nvPr/>
        </p:nvSpPr>
        <p:spPr>
          <a:xfrm>
            <a:off x="10574004" y="2343863"/>
            <a:ext cx="84540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39769D"/>
                </a:solidFill>
                <a:effectLst/>
                <a:uLnTx/>
                <a:uFillTx/>
                <a:latin typeface="DM Sans" pitchFamily="2" charset="0"/>
                <a:ea typeface="Fira Sans" panose="020B0503050000020004" pitchFamily="34" charset="0"/>
                <a:cs typeface="+mn-cs"/>
              </a:rPr>
              <a:t>+77%</a:t>
            </a:r>
            <a:endParaRPr kumimoji="0" lang="en-CH" sz="1000" b="1" i="0" u="none" strike="noStrike" kern="1200" cap="none" spc="0" normalizeH="0" baseline="0" noProof="0">
              <a:ln>
                <a:noFill/>
              </a:ln>
              <a:solidFill>
                <a:srgbClr val="39769D"/>
              </a:solidFill>
              <a:effectLst/>
              <a:uLnTx/>
              <a:uFillTx/>
              <a:latin typeface="DM Sans" pitchFamily="2" charset="0"/>
              <a:ea typeface="Fira Sans" panose="020B0503050000020004" pitchFamily="34" charset="0"/>
              <a:cs typeface="+mn-cs"/>
            </a:endParaRPr>
          </a:p>
        </p:txBody>
      </p:sp>
      <p:sp>
        <p:nvSpPr>
          <p:cNvPr id="42" name="TextBox 41">
            <a:extLst>
              <a:ext uri="{FF2B5EF4-FFF2-40B4-BE49-F238E27FC236}">
                <a16:creationId xmlns:a16="http://schemas.microsoft.com/office/drawing/2014/main" id="{EAE68D88-EFA1-7B2B-D351-265CE9C03A2A}"/>
              </a:ext>
            </a:extLst>
          </p:cNvPr>
          <p:cNvSpPr txBox="1"/>
          <p:nvPr/>
        </p:nvSpPr>
        <p:spPr>
          <a:xfrm>
            <a:off x="8394964" y="2905936"/>
            <a:ext cx="2908806"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808080"/>
                </a:solidFill>
                <a:effectLst/>
                <a:uLnTx/>
                <a:uFillTx/>
                <a:latin typeface="DM Sans" pitchFamily="2" charset="0"/>
                <a:ea typeface="Fira Sans" panose="020B0503050000020004" pitchFamily="34" charset="0"/>
                <a:cs typeface="+mn-cs"/>
              </a:rPr>
              <a:t>-------------------------------------</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cxnSp>
        <p:nvCxnSpPr>
          <p:cNvPr id="43" name="Straight Arrow Connector 42">
            <a:extLst>
              <a:ext uri="{FF2B5EF4-FFF2-40B4-BE49-F238E27FC236}">
                <a16:creationId xmlns:a16="http://schemas.microsoft.com/office/drawing/2014/main" id="{7507FE44-4811-67C2-2A41-E82F18481DCA}"/>
              </a:ext>
            </a:extLst>
          </p:cNvPr>
          <p:cNvCxnSpPr>
            <a:cxnSpLocks/>
          </p:cNvCxnSpPr>
          <p:nvPr/>
        </p:nvCxnSpPr>
        <p:spPr>
          <a:xfrm>
            <a:off x="8492177" y="2393131"/>
            <a:ext cx="0" cy="648000"/>
          </a:xfrm>
          <a:prstGeom prst="straightConnector1">
            <a:avLst/>
          </a:prstGeom>
          <a:ln w="38100">
            <a:solidFill>
              <a:srgbClr val="50A4D6"/>
            </a:solidFill>
            <a:tailEnd type="triangle"/>
          </a:ln>
        </p:spPr>
        <p:style>
          <a:lnRef idx="2">
            <a:schemeClr val="accent5"/>
          </a:lnRef>
          <a:fillRef idx="0">
            <a:schemeClr val="accent5"/>
          </a:fillRef>
          <a:effectRef idx="1">
            <a:schemeClr val="accent5"/>
          </a:effectRef>
          <a:fontRef idx="minor">
            <a:schemeClr val="tx1"/>
          </a:fontRef>
        </p:style>
      </p:cxnSp>
      <p:sp>
        <p:nvSpPr>
          <p:cNvPr id="44" name="TextBox 43">
            <a:extLst>
              <a:ext uri="{FF2B5EF4-FFF2-40B4-BE49-F238E27FC236}">
                <a16:creationId xmlns:a16="http://schemas.microsoft.com/office/drawing/2014/main" id="{323D47EC-59E6-F8C8-1C4D-7BB38CA7F7AE}"/>
              </a:ext>
            </a:extLst>
          </p:cNvPr>
          <p:cNvSpPr txBox="1"/>
          <p:nvPr/>
        </p:nvSpPr>
        <p:spPr>
          <a:xfrm>
            <a:off x="9849367" y="2231960"/>
            <a:ext cx="564399"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a:t>
            </a:r>
            <a:r>
              <a:rPr kumimoji="0" lang="en-US" altLang="zh-CN" sz="8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 </a:t>
            </a:r>
            <a:endParaRPr kumimoji="0" lang="en-CH" sz="800" b="0" i="0" u="none" strike="noStrike" kern="1200" cap="none" spc="0" normalizeH="0" baseline="0" noProof="0">
              <a:ln>
                <a:noFill/>
              </a:ln>
              <a:solidFill>
                <a:prstClr val="black"/>
              </a:solidFill>
              <a:effectLst/>
              <a:uLnTx/>
              <a:uFillTx/>
              <a:latin typeface="DM Sans"/>
              <a:ea typeface="+mn-ea"/>
              <a:cs typeface="+mn-cs"/>
            </a:endParaRPr>
          </a:p>
        </p:txBody>
      </p:sp>
      <p:sp>
        <p:nvSpPr>
          <p:cNvPr id="45" name="TextBox 44">
            <a:extLst>
              <a:ext uri="{FF2B5EF4-FFF2-40B4-BE49-F238E27FC236}">
                <a16:creationId xmlns:a16="http://schemas.microsoft.com/office/drawing/2014/main" id="{3E19D5AD-38CA-7553-C787-CAF0668C50F3}"/>
              </a:ext>
            </a:extLst>
          </p:cNvPr>
          <p:cNvSpPr txBox="1"/>
          <p:nvPr/>
        </p:nvSpPr>
        <p:spPr>
          <a:xfrm>
            <a:off x="11036298" y="2310602"/>
            <a:ext cx="564399"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a:t>
            </a:r>
            <a:r>
              <a:rPr kumimoji="0" lang="en-US" altLang="zh-CN" sz="8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 </a:t>
            </a:r>
            <a:endParaRPr kumimoji="0" lang="en-CH" sz="800" b="0" i="0" u="none" strike="noStrike" kern="1200" cap="none" spc="0" normalizeH="0" baseline="0" noProof="0">
              <a:ln>
                <a:noFill/>
              </a:ln>
              <a:solidFill>
                <a:prstClr val="black"/>
              </a:solidFill>
              <a:effectLst/>
              <a:uLnTx/>
              <a:uFillTx/>
              <a:latin typeface="DM Sans"/>
              <a:ea typeface="+mn-ea"/>
              <a:cs typeface="+mn-cs"/>
            </a:endParaRPr>
          </a:p>
        </p:txBody>
      </p:sp>
      <p:sp>
        <p:nvSpPr>
          <p:cNvPr id="6" name="Slide Number Placeholder 1">
            <a:extLst>
              <a:ext uri="{FF2B5EF4-FFF2-40B4-BE49-F238E27FC236}">
                <a16:creationId xmlns:a16="http://schemas.microsoft.com/office/drawing/2014/main" id="{414CE254-7491-CD60-2463-4F19A327DC9C}"/>
              </a:ext>
            </a:extLst>
          </p:cNvPr>
          <p:cNvSpPr>
            <a:spLocks noGrp="1"/>
          </p:cNvSpPr>
          <p:nvPr>
            <p:ph type="sldNum" sz="quarter" idx="10"/>
          </p:nvPr>
        </p:nvSpPr>
        <p:spPr>
          <a:xfrm>
            <a:off x="302400" y="6439655"/>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GB" sz="1000" b="0" i="0" u="none" strike="noStrike" kern="1200" cap="none" spc="0" normalizeH="0" baseline="0" noProof="0">
              <a:ln>
                <a:noFill/>
              </a:ln>
              <a:solidFill>
                <a:prstClr val="black"/>
              </a:solidFill>
              <a:effectLst/>
              <a:uLnTx/>
              <a:uFillTx/>
              <a:latin typeface="DM Sans"/>
              <a:ea typeface="+mn-ea"/>
              <a:cs typeface="+mn-cs"/>
            </a:endParaRPr>
          </a:p>
        </p:txBody>
      </p:sp>
      <p:pic>
        <p:nvPicPr>
          <p:cNvPr id="2" name="Picture 1">
            <a:extLst>
              <a:ext uri="{FF2B5EF4-FFF2-40B4-BE49-F238E27FC236}">
                <a16:creationId xmlns:a16="http://schemas.microsoft.com/office/drawing/2014/main" id="{1D954ADC-C2C0-C6FF-3641-862F079BD624}"/>
              </a:ext>
            </a:extLst>
          </p:cNvPr>
          <p:cNvPicPr>
            <a:picLocks noChangeAspect="1"/>
          </p:cNvPicPr>
          <p:nvPr/>
        </p:nvPicPr>
        <p:blipFill>
          <a:blip r:embed="rId9"/>
          <a:srcRect/>
          <a:stretch/>
        </p:blipFill>
        <p:spPr>
          <a:xfrm>
            <a:off x="10921775" y="305382"/>
            <a:ext cx="962684" cy="418410"/>
          </a:xfrm>
          <a:prstGeom prst="rect">
            <a:avLst/>
          </a:prstGeom>
        </p:spPr>
      </p:pic>
    </p:spTree>
    <p:extLst>
      <p:ext uri="{BB962C8B-B14F-4D97-AF65-F5344CB8AC3E}">
        <p14:creationId xmlns:p14="http://schemas.microsoft.com/office/powerpoint/2010/main" val="4253090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C3452-2766-B8C8-0EB8-9208F644244D}"/>
            </a:ext>
          </a:extLst>
        </p:cNvPr>
        <p:cNvGrpSpPr/>
        <p:nvPr/>
      </p:nvGrpSpPr>
      <p:grpSpPr>
        <a:xfrm>
          <a:off x="0" y="0"/>
          <a:ext cx="0" cy="0"/>
          <a:chOff x="0" y="0"/>
          <a:chExt cx="0" cy="0"/>
        </a:xfrm>
      </p:grpSpPr>
      <p:pic>
        <p:nvPicPr>
          <p:cNvPr id="13" name="Picture 12" descr="A screenshot of a graph&#10;&#10;AI-generated content may be incorrect.">
            <a:extLst>
              <a:ext uri="{FF2B5EF4-FFF2-40B4-BE49-F238E27FC236}">
                <a16:creationId xmlns:a16="http://schemas.microsoft.com/office/drawing/2014/main" id="{EA9169B4-393B-319A-DE3C-FA96924294FE}"/>
              </a:ext>
            </a:extLst>
          </p:cNvPr>
          <p:cNvPicPr>
            <a:picLocks noChangeAspect="1"/>
          </p:cNvPicPr>
          <p:nvPr/>
        </p:nvPicPr>
        <p:blipFill>
          <a:blip r:embed="rId2"/>
          <a:srcRect l="12278" t="24367" r="11425" b="22283"/>
          <a:stretch/>
        </p:blipFill>
        <p:spPr>
          <a:xfrm>
            <a:off x="7025003" y="2424359"/>
            <a:ext cx="4575693" cy="1799715"/>
          </a:xfrm>
          <a:prstGeom prst="rect">
            <a:avLst/>
          </a:prstGeom>
        </p:spPr>
      </p:pic>
      <p:pic>
        <p:nvPicPr>
          <p:cNvPr id="4" name="Picture 12">
            <a:extLst>
              <a:ext uri="{FF2B5EF4-FFF2-40B4-BE49-F238E27FC236}">
                <a16:creationId xmlns:a16="http://schemas.microsoft.com/office/drawing/2014/main" id="{D9B7FDD8-7B4E-2758-925C-D457921A05A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24" name="TextBox 23">
            <a:extLst>
              <a:ext uri="{FF2B5EF4-FFF2-40B4-BE49-F238E27FC236}">
                <a16:creationId xmlns:a16="http://schemas.microsoft.com/office/drawing/2014/main" id="{89012D90-80D9-AE64-7F68-ACFF7273F304}"/>
              </a:ext>
            </a:extLst>
          </p:cNvPr>
          <p:cNvSpPr txBox="1"/>
          <p:nvPr/>
        </p:nvSpPr>
        <p:spPr>
          <a:xfrm>
            <a:off x="305999" y="3816693"/>
            <a:ext cx="5940958" cy="64633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07297"/>
                </a:solidFill>
                <a:effectLst/>
                <a:uLnTx/>
                <a:uFillTx/>
                <a:latin typeface="DM Sans" pitchFamily="2" charset="0"/>
                <a:ea typeface="Fira Sans" panose="020B0503050000020004" pitchFamily="34" charset="0"/>
                <a:cs typeface="+mn-cs"/>
              </a:rPr>
              <a:t>After UVB-Induced Skin Barrier Damage </a:t>
            </a:r>
            <a:r>
              <a:rPr kumimoji="0" lang="en-US" sz="14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the Transglutaminase 1 content is decreased significantly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p:txBody>
      </p:sp>
      <p:sp>
        <p:nvSpPr>
          <p:cNvPr id="26" name="TextBox 25">
            <a:extLst>
              <a:ext uri="{FF2B5EF4-FFF2-40B4-BE49-F238E27FC236}">
                <a16:creationId xmlns:a16="http://schemas.microsoft.com/office/drawing/2014/main" id="{5883A9E9-014C-4966-2D45-121FF5CD444F}"/>
              </a:ext>
            </a:extLst>
          </p:cNvPr>
          <p:cNvSpPr txBox="1"/>
          <p:nvPr/>
        </p:nvSpPr>
        <p:spPr>
          <a:xfrm>
            <a:off x="296750" y="4471834"/>
            <a:ext cx="5790002" cy="505287"/>
          </a:xfrm>
          <a:prstGeom prst="rect">
            <a:avLst/>
          </a:prstGeom>
          <a:solidFill>
            <a:srgbClr val="307297"/>
          </a:solidFill>
        </p:spPr>
        <p:txBody>
          <a:bodyPr wrap="square" lIns="288000" tIns="72000" rIns="72000" bIns="72000" anchor="b" anchorCtr="0">
            <a:normAutofit lnSpcReduction="10000"/>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DM Sans" pitchFamily="2" charset="0"/>
                <a:ea typeface="+mn-ea"/>
                <a:cs typeface="+mn-cs"/>
              </a:rPr>
              <a:t>209% increase in Transglutaminase 1 </a:t>
            </a:r>
            <a:r>
              <a:rPr kumimoji="0" lang="en-US" sz="1200" b="0" i="0" u="none" strike="noStrike" kern="1200" cap="none" spc="0" normalizeH="0" baseline="0" noProof="0">
                <a:ln>
                  <a:noFill/>
                </a:ln>
                <a:solidFill>
                  <a:prstClr val="white"/>
                </a:solidFill>
                <a:effectLst/>
                <a:uLnTx/>
                <a:uFillTx/>
                <a:latin typeface="DM Sans" pitchFamily="2" charset="0"/>
                <a:ea typeface="+mn-ea"/>
                <a:cs typeface="+mn-cs"/>
              </a:rPr>
              <a:t>indicating that                       PENTAVITIN® has a strong barrier strengthening effect</a:t>
            </a:r>
          </a:p>
        </p:txBody>
      </p:sp>
      <p:sp>
        <p:nvSpPr>
          <p:cNvPr id="27" name="TextBox 26">
            <a:extLst>
              <a:ext uri="{FF2B5EF4-FFF2-40B4-BE49-F238E27FC236}">
                <a16:creationId xmlns:a16="http://schemas.microsoft.com/office/drawing/2014/main" id="{D975E945-CCBF-7EA0-ADEE-270BF3563E69}"/>
              </a:ext>
            </a:extLst>
          </p:cNvPr>
          <p:cNvSpPr txBox="1"/>
          <p:nvPr/>
        </p:nvSpPr>
        <p:spPr>
          <a:xfrm>
            <a:off x="305998" y="5196216"/>
            <a:ext cx="6440133" cy="43088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pitchFamily="2" charset="0"/>
                <a:ea typeface="SimSun" panose="02010600030101010101" pitchFamily="2" charset="-122"/>
                <a:cs typeface="Calibri" panose="020F0502020204030204" pitchFamily="34" charset="0"/>
              </a:rPr>
              <a:t>The results are significant and PENTAVITIN® is at the same level as the benchmark (positive control)​</a:t>
            </a:r>
          </a:p>
        </p:txBody>
      </p:sp>
      <p:sp>
        <p:nvSpPr>
          <p:cNvPr id="31" name="TextBox 30">
            <a:extLst>
              <a:ext uri="{FF2B5EF4-FFF2-40B4-BE49-F238E27FC236}">
                <a16:creationId xmlns:a16="http://schemas.microsoft.com/office/drawing/2014/main" id="{04DC53BB-EAFA-4D53-7E2D-DBDAB50BCDF9}"/>
              </a:ext>
            </a:extLst>
          </p:cNvPr>
          <p:cNvSpPr txBox="1"/>
          <p:nvPr/>
        </p:nvSpPr>
        <p:spPr>
          <a:xfrm>
            <a:off x="6998078" y="4471834"/>
            <a:ext cx="4723713" cy="84638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Positive control: </a:t>
            </a:r>
            <a:r>
              <a:rPr kumimoji="0" lang="en-US" sz="1000" b="0" i="0" u="none" strike="noStrike" kern="1200" cap="none" spc="0" normalizeH="0" baseline="0" noProof="0" err="1">
                <a:ln>
                  <a:noFill/>
                </a:ln>
                <a:solidFill>
                  <a:prstClr val="black"/>
                </a:solidFill>
                <a:effectLst/>
                <a:uLnTx/>
                <a:uFillTx/>
                <a:latin typeface="DM Sans" pitchFamily="2" charset="0"/>
                <a:ea typeface="+mn-ea"/>
                <a:cs typeface="+mn-cs"/>
              </a:rPr>
              <a:t>Pirinixic</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 acid (50 µl) is often used in biochemical assays. It reduces inflammation and triggers epidermal differentiation.</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Significances are expressed by UVB irradiated vehicle vs non treated control as #, P-value &lt; 0.05 and UVB irradiated vehicle vs UVB irradiated positive control level and UVB irradiated PENTAVITIN® as ** P-value &lt; 0.01</a:t>
            </a:r>
          </a:p>
        </p:txBody>
      </p:sp>
      <p:cxnSp>
        <p:nvCxnSpPr>
          <p:cNvPr id="35" name="Straight Connector 34">
            <a:extLst>
              <a:ext uri="{FF2B5EF4-FFF2-40B4-BE49-F238E27FC236}">
                <a16:creationId xmlns:a16="http://schemas.microsoft.com/office/drawing/2014/main" id="{8423EAA5-4106-BF78-0FFC-D2FC021D6E6F}"/>
              </a:ext>
            </a:extLst>
          </p:cNvPr>
          <p:cNvCxnSpPr>
            <a:cxnSpLocks/>
          </p:cNvCxnSpPr>
          <p:nvPr/>
        </p:nvCxnSpPr>
        <p:spPr>
          <a:xfrm>
            <a:off x="6400800" y="1102877"/>
            <a:ext cx="0" cy="475270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E769BA29-C4A7-272F-CD05-12BFE3123156}"/>
              </a:ext>
            </a:extLst>
          </p:cNvPr>
          <p:cNvSpPr txBox="1"/>
          <p:nvPr/>
        </p:nvSpPr>
        <p:spPr>
          <a:xfrm>
            <a:off x="255133" y="3363162"/>
            <a:ext cx="127951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Blank Control (without UVB)</a:t>
            </a:r>
            <a:endParaRPr kumimoji="0" lang="en-CH"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 name="TextBox 5">
            <a:extLst>
              <a:ext uri="{FF2B5EF4-FFF2-40B4-BE49-F238E27FC236}">
                <a16:creationId xmlns:a16="http://schemas.microsoft.com/office/drawing/2014/main" id="{9627E8F6-5E7E-0812-8FEA-9D99F759355F}"/>
              </a:ext>
            </a:extLst>
          </p:cNvPr>
          <p:cNvSpPr txBox="1"/>
          <p:nvPr/>
        </p:nvSpPr>
        <p:spPr>
          <a:xfrm>
            <a:off x="307631" y="1318362"/>
            <a:ext cx="5624477" cy="984885"/>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Immunofluorescence (IF) pictures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The green IF is the Transglutaminase 1 protein expression site, and the stronger the IF intensity the higher the Transglutaminase 1 content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p:txBody>
      </p:sp>
      <p:pic>
        <p:nvPicPr>
          <p:cNvPr id="7" name="图片 4" descr="BC-1 (1)">
            <a:extLst>
              <a:ext uri="{FF2B5EF4-FFF2-40B4-BE49-F238E27FC236}">
                <a16:creationId xmlns:a16="http://schemas.microsoft.com/office/drawing/2014/main" id="{212E0375-688F-0436-EB55-14A55243279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8283" y="2241538"/>
            <a:ext cx="1310859" cy="1048687"/>
          </a:xfrm>
          <a:prstGeom prst="rect">
            <a:avLst/>
          </a:prstGeom>
        </p:spPr>
      </p:pic>
      <p:pic>
        <p:nvPicPr>
          <p:cNvPr id="8" name="图片 7" descr="NC (1).">
            <a:extLst>
              <a:ext uri="{FF2B5EF4-FFF2-40B4-BE49-F238E27FC236}">
                <a16:creationId xmlns:a16="http://schemas.microsoft.com/office/drawing/2014/main" id="{66CB44F6-8D2D-0BC4-9028-CAD9735B0D0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760571" y="2241538"/>
            <a:ext cx="1310859" cy="1048687"/>
          </a:xfrm>
          <a:prstGeom prst="rect">
            <a:avLst/>
          </a:prstGeom>
        </p:spPr>
      </p:pic>
      <p:pic>
        <p:nvPicPr>
          <p:cNvPr id="9" name="图片 10" descr="PC (1).">
            <a:extLst>
              <a:ext uri="{FF2B5EF4-FFF2-40B4-BE49-F238E27FC236}">
                <a16:creationId xmlns:a16="http://schemas.microsoft.com/office/drawing/2014/main" id="{B698BCD1-1FCE-2CF0-615B-91A00219F3E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239629" y="2241538"/>
            <a:ext cx="1310859" cy="1048687"/>
          </a:xfrm>
          <a:prstGeom prst="rect">
            <a:avLst/>
          </a:prstGeom>
        </p:spPr>
      </p:pic>
      <p:pic>
        <p:nvPicPr>
          <p:cNvPr id="10" name="图片 2" descr="样品 (1).">
            <a:extLst>
              <a:ext uri="{FF2B5EF4-FFF2-40B4-BE49-F238E27FC236}">
                <a16:creationId xmlns:a16="http://schemas.microsoft.com/office/drawing/2014/main" id="{20AEAB64-62CC-7F20-EC8E-15F47FC587A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718687" y="2241538"/>
            <a:ext cx="1310859" cy="1048687"/>
          </a:xfrm>
          <a:prstGeom prst="rect">
            <a:avLst/>
          </a:prstGeom>
        </p:spPr>
      </p:pic>
      <p:sp>
        <p:nvSpPr>
          <p:cNvPr id="11" name="TextBox 10">
            <a:extLst>
              <a:ext uri="{FF2B5EF4-FFF2-40B4-BE49-F238E27FC236}">
                <a16:creationId xmlns:a16="http://schemas.microsoft.com/office/drawing/2014/main" id="{925AA84C-F100-BFD7-57D6-DDF3BB991DC9}"/>
              </a:ext>
            </a:extLst>
          </p:cNvPr>
          <p:cNvSpPr txBox="1"/>
          <p:nvPr/>
        </p:nvSpPr>
        <p:spPr>
          <a:xfrm>
            <a:off x="1683858" y="3367564"/>
            <a:ext cx="1173066"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UVB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(600mJ/cm²)</a:t>
            </a:r>
            <a:endParaRPr kumimoji="0" lang="en-CH"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 name="TextBox 11">
            <a:extLst>
              <a:ext uri="{FF2B5EF4-FFF2-40B4-BE49-F238E27FC236}">
                <a16:creationId xmlns:a16="http://schemas.microsoft.com/office/drawing/2014/main" id="{24C1D19A-FA7C-4259-E3ED-F9620B374250}"/>
              </a:ext>
            </a:extLst>
          </p:cNvPr>
          <p:cNvSpPr txBox="1"/>
          <p:nvPr/>
        </p:nvSpPr>
        <p:spPr>
          <a:xfrm>
            <a:off x="3188177" y="3377751"/>
            <a:ext cx="155908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Positive control</a:t>
            </a:r>
            <a:endParaRPr kumimoji="0" lang="en-CH"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 name="TextBox 16">
            <a:extLst>
              <a:ext uri="{FF2B5EF4-FFF2-40B4-BE49-F238E27FC236}">
                <a16:creationId xmlns:a16="http://schemas.microsoft.com/office/drawing/2014/main" id="{BF979E22-5B16-851A-BF1D-FF34850E41E9}"/>
              </a:ext>
            </a:extLst>
          </p:cNvPr>
          <p:cNvSpPr txBox="1"/>
          <p:nvPr/>
        </p:nvSpPr>
        <p:spPr>
          <a:xfrm>
            <a:off x="4630737" y="3362524"/>
            <a:ext cx="188659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PENTAVITIN® (0.5%)</a:t>
            </a:r>
            <a:endParaRPr kumimoji="0" lang="en-CH"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 name="TextBox 27">
            <a:extLst>
              <a:ext uri="{FF2B5EF4-FFF2-40B4-BE49-F238E27FC236}">
                <a16:creationId xmlns:a16="http://schemas.microsoft.com/office/drawing/2014/main" id="{6D730698-6342-8618-24A3-D1CACF0D2FD1}"/>
              </a:ext>
            </a:extLst>
          </p:cNvPr>
          <p:cNvSpPr txBox="1"/>
          <p:nvPr/>
        </p:nvSpPr>
        <p:spPr>
          <a:xfrm>
            <a:off x="10849534" y="2660203"/>
            <a:ext cx="69028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a:t>
            </a:r>
            <a:endParaRPr kumimoji="0" lang="en-CH"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9" name="TextBox 28">
            <a:extLst>
              <a:ext uri="{FF2B5EF4-FFF2-40B4-BE49-F238E27FC236}">
                <a16:creationId xmlns:a16="http://schemas.microsoft.com/office/drawing/2014/main" id="{8DC72A68-576B-8B24-EB5D-F9CEC3BD0E53}"/>
              </a:ext>
            </a:extLst>
          </p:cNvPr>
          <p:cNvSpPr txBox="1"/>
          <p:nvPr/>
        </p:nvSpPr>
        <p:spPr>
          <a:xfrm>
            <a:off x="8808433" y="3381904"/>
            <a:ext cx="564399"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 </a:t>
            </a:r>
            <a:endParaRPr kumimoji="0" lang="en-CH" sz="800" b="0" i="0" u="none" strike="noStrike" kern="1200" cap="none" spc="0" normalizeH="0" baseline="0" noProof="0">
              <a:ln>
                <a:noFill/>
              </a:ln>
              <a:solidFill>
                <a:prstClr val="black"/>
              </a:solidFill>
              <a:effectLst/>
              <a:uLnTx/>
              <a:uFillTx/>
              <a:latin typeface="DM Sans" pitchFamily="2" charset="77"/>
              <a:ea typeface="+mn-ea"/>
              <a:cs typeface="+mn-cs"/>
            </a:endParaRPr>
          </a:p>
        </p:txBody>
      </p:sp>
      <p:cxnSp>
        <p:nvCxnSpPr>
          <p:cNvPr id="30" name="Straight Arrow Connector 29">
            <a:extLst>
              <a:ext uri="{FF2B5EF4-FFF2-40B4-BE49-F238E27FC236}">
                <a16:creationId xmlns:a16="http://schemas.microsoft.com/office/drawing/2014/main" id="{A7321613-08B8-7C57-CE23-85EF5F4F02E3}"/>
              </a:ext>
            </a:extLst>
          </p:cNvPr>
          <p:cNvCxnSpPr/>
          <p:nvPr/>
        </p:nvCxnSpPr>
        <p:spPr>
          <a:xfrm flipV="1">
            <a:off x="10713158" y="2747483"/>
            <a:ext cx="0" cy="828000"/>
          </a:xfrm>
          <a:prstGeom prst="straightConnector1">
            <a:avLst/>
          </a:prstGeom>
          <a:ln w="38100">
            <a:solidFill>
              <a:srgbClr val="39759C"/>
            </a:solidFill>
            <a:tailEnd type="triangle"/>
          </a:ln>
        </p:spPr>
        <p:style>
          <a:lnRef idx="2">
            <a:schemeClr val="accent5"/>
          </a:lnRef>
          <a:fillRef idx="0">
            <a:schemeClr val="accent5"/>
          </a:fillRef>
          <a:effectRef idx="1">
            <a:schemeClr val="accent5"/>
          </a:effectRef>
          <a:fontRef idx="minor">
            <a:schemeClr val="tx1"/>
          </a:fontRef>
        </p:style>
      </p:cxnSp>
      <p:sp>
        <p:nvSpPr>
          <p:cNvPr id="32" name="TextBox 31">
            <a:extLst>
              <a:ext uri="{FF2B5EF4-FFF2-40B4-BE49-F238E27FC236}">
                <a16:creationId xmlns:a16="http://schemas.microsoft.com/office/drawing/2014/main" id="{1FB9F97E-2965-B567-74A2-80777B6C18FB}"/>
              </a:ext>
            </a:extLst>
          </p:cNvPr>
          <p:cNvSpPr txBox="1"/>
          <p:nvPr/>
        </p:nvSpPr>
        <p:spPr>
          <a:xfrm>
            <a:off x="10134059" y="2924408"/>
            <a:ext cx="66452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39759C"/>
                </a:solidFill>
                <a:effectLst/>
                <a:uLnTx/>
                <a:uFillTx/>
                <a:latin typeface="DM Sans" pitchFamily="2" charset="0"/>
                <a:ea typeface="Fira Sans" panose="020B0503050000020004" pitchFamily="34" charset="0"/>
                <a:cs typeface="+mn-cs"/>
              </a:rPr>
              <a:t>+</a:t>
            </a:r>
            <a:r>
              <a:rPr kumimoji="0" lang="en-US" sz="1000" b="1" i="0" u="none" strike="noStrike" kern="1200" cap="none" spc="0" normalizeH="0" baseline="0" noProof="0">
                <a:ln>
                  <a:noFill/>
                </a:ln>
                <a:solidFill>
                  <a:srgbClr val="39759C"/>
                </a:solidFill>
                <a:effectLst/>
                <a:uLnTx/>
                <a:uFillTx/>
                <a:latin typeface="DM Sans" pitchFamily="2" charset="0"/>
                <a:ea typeface="Fira Sans" panose="020B0503050000020004" pitchFamily="34" charset="0"/>
                <a:cs typeface="+mn-cs"/>
              </a:rPr>
              <a:t>209</a:t>
            </a:r>
            <a:r>
              <a:rPr kumimoji="0" lang="en-US" sz="1000" b="0" i="0" u="none" strike="noStrike" kern="1200" cap="none" spc="0" normalizeH="0" baseline="0" noProof="0">
                <a:ln>
                  <a:noFill/>
                </a:ln>
                <a:solidFill>
                  <a:srgbClr val="39759C"/>
                </a:solidFill>
                <a:effectLst/>
                <a:uLnTx/>
                <a:uFillTx/>
                <a:latin typeface="DM Sans" pitchFamily="2" charset="0"/>
                <a:ea typeface="Fira Sans" panose="020B0503050000020004" pitchFamily="34" charset="0"/>
                <a:cs typeface="+mn-cs"/>
              </a:rPr>
              <a:t>%</a:t>
            </a:r>
            <a:endParaRPr kumimoji="0" lang="en-CH" sz="1000" b="0" i="0" u="none" strike="noStrike" kern="1200" cap="none" spc="0" normalizeH="0" baseline="0" noProof="0">
              <a:ln>
                <a:noFill/>
              </a:ln>
              <a:solidFill>
                <a:srgbClr val="39759C"/>
              </a:solidFill>
              <a:effectLst/>
              <a:uLnTx/>
              <a:uFillTx/>
              <a:latin typeface="DM Sans" pitchFamily="2" charset="77"/>
              <a:ea typeface="+mn-ea"/>
              <a:cs typeface="+mn-cs"/>
            </a:endParaRPr>
          </a:p>
        </p:txBody>
      </p:sp>
      <p:sp>
        <p:nvSpPr>
          <p:cNvPr id="34" name="TextBox 33">
            <a:extLst>
              <a:ext uri="{FF2B5EF4-FFF2-40B4-BE49-F238E27FC236}">
                <a16:creationId xmlns:a16="http://schemas.microsoft.com/office/drawing/2014/main" id="{F26B1948-F20D-9CA0-BF22-35411EE32DCF}"/>
              </a:ext>
            </a:extLst>
          </p:cNvPr>
          <p:cNvSpPr txBox="1"/>
          <p:nvPr/>
        </p:nvSpPr>
        <p:spPr>
          <a:xfrm>
            <a:off x="8651774" y="3455301"/>
            <a:ext cx="2908806"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808080"/>
                </a:solidFill>
                <a:effectLst/>
                <a:uLnTx/>
                <a:uFillTx/>
                <a:latin typeface="DM Sans" pitchFamily="2" charset="0"/>
                <a:ea typeface="Fira Sans" panose="020B0503050000020004" pitchFamily="34" charset="0"/>
                <a:cs typeface="+mn-cs"/>
              </a:rPr>
              <a:t>-------------------------------</a:t>
            </a:r>
            <a:endParaRPr kumimoji="0" lang="en-CH" sz="1000" b="0" i="0" u="none" strike="noStrike" kern="1200" cap="none" spc="0" normalizeH="0" baseline="0" noProof="0">
              <a:ln>
                <a:noFill/>
              </a:ln>
              <a:solidFill>
                <a:srgbClr val="808080"/>
              </a:solidFill>
              <a:effectLst/>
              <a:uLnTx/>
              <a:uFillTx/>
              <a:latin typeface="DM Sans" pitchFamily="2" charset="77"/>
              <a:ea typeface="+mn-ea"/>
              <a:cs typeface="+mn-cs"/>
            </a:endParaRPr>
          </a:p>
        </p:txBody>
      </p:sp>
      <p:sp>
        <p:nvSpPr>
          <p:cNvPr id="36" name="TextBox 35">
            <a:extLst>
              <a:ext uri="{FF2B5EF4-FFF2-40B4-BE49-F238E27FC236}">
                <a16:creationId xmlns:a16="http://schemas.microsoft.com/office/drawing/2014/main" id="{74ABE8B9-E001-8E74-8333-FA7A2FA832D3}"/>
              </a:ext>
            </a:extLst>
          </p:cNvPr>
          <p:cNvSpPr txBox="1"/>
          <p:nvPr/>
        </p:nvSpPr>
        <p:spPr>
          <a:xfrm>
            <a:off x="9825416" y="2729924"/>
            <a:ext cx="69028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a:t>
            </a:r>
            <a:endParaRPr kumimoji="0" lang="en-CH" sz="1000" b="0" i="0" u="none" strike="noStrike" kern="1200" cap="none" spc="0" normalizeH="0" baseline="0" noProof="0">
              <a:ln>
                <a:noFill/>
              </a:ln>
              <a:solidFill>
                <a:prstClr val="black"/>
              </a:solidFill>
              <a:effectLst/>
              <a:uLnTx/>
              <a:uFillTx/>
              <a:latin typeface="DM Sans" pitchFamily="2" charset="77"/>
              <a:ea typeface="+mn-ea"/>
              <a:cs typeface="+mn-cs"/>
            </a:endParaRPr>
          </a:p>
        </p:txBody>
      </p:sp>
      <p:cxnSp>
        <p:nvCxnSpPr>
          <p:cNvPr id="37" name="Straight Arrow Connector 36">
            <a:extLst>
              <a:ext uri="{FF2B5EF4-FFF2-40B4-BE49-F238E27FC236}">
                <a16:creationId xmlns:a16="http://schemas.microsoft.com/office/drawing/2014/main" id="{D7475A19-3A6B-CFE6-2D85-0822E313570E}"/>
              </a:ext>
            </a:extLst>
          </p:cNvPr>
          <p:cNvCxnSpPr>
            <a:cxnSpLocks/>
          </p:cNvCxnSpPr>
          <p:nvPr/>
        </p:nvCxnSpPr>
        <p:spPr>
          <a:xfrm>
            <a:off x="8734713" y="3273348"/>
            <a:ext cx="0" cy="324000"/>
          </a:xfrm>
          <a:prstGeom prst="straightConnector1">
            <a:avLst/>
          </a:prstGeom>
          <a:ln w="38100">
            <a:solidFill>
              <a:srgbClr val="4FA4D7"/>
            </a:solidFill>
            <a:tailEnd type="triangle"/>
          </a:ln>
        </p:spPr>
        <p:style>
          <a:lnRef idx="2">
            <a:schemeClr val="accent5"/>
          </a:lnRef>
          <a:fillRef idx="0">
            <a:schemeClr val="accent5"/>
          </a:fillRef>
          <a:effectRef idx="1">
            <a:schemeClr val="accent5"/>
          </a:effectRef>
          <a:fontRef idx="minor">
            <a:schemeClr val="tx1"/>
          </a:fontRef>
        </p:style>
      </p:cxnSp>
      <p:sp>
        <p:nvSpPr>
          <p:cNvPr id="14" name="Title 14">
            <a:extLst>
              <a:ext uri="{FF2B5EF4-FFF2-40B4-BE49-F238E27FC236}">
                <a16:creationId xmlns:a16="http://schemas.microsoft.com/office/drawing/2014/main" id="{6CAA012B-2FA9-F9A9-BC61-D8B3E11C9A45}"/>
              </a:ext>
            </a:extLst>
          </p:cNvPr>
          <p:cNvSpPr txBox="1">
            <a:spLocks/>
          </p:cNvSpPr>
          <p:nvPr/>
        </p:nvSpPr>
        <p:spPr>
          <a:xfrm>
            <a:off x="302400" y="302400"/>
            <a:ext cx="10213299" cy="1153176"/>
          </a:xfrm>
          <a:prstGeom prst="rect">
            <a:avLst/>
          </a:prstGeom>
        </p:spPr>
        <p:txBody>
          <a:bodyPr lIns="0" tIns="0" rIns="0" bIns="0" anchor="t" anchorCtr="0"/>
          <a:lstStyle>
            <a:lvl1pPr algn="l" defTabSz="914400" rtl="0" eaLnBrk="1" latinLnBrk="0" hangingPunct="1">
              <a:lnSpc>
                <a:spcPct val="90000"/>
              </a:lnSpc>
              <a:spcBef>
                <a:spcPct val="0"/>
              </a:spcBef>
              <a:buNone/>
              <a:defRPr sz="2500" b="1" kern="1200">
                <a:solidFill>
                  <a:srgbClr val="307297"/>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500" b="1" i="0" u="none" strike="noStrike" kern="1200" cap="none" spc="0" normalizeH="0" baseline="0" noProof="0">
                <a:ln>
                  <a:noFill/>
                </a:ln>
                <a:solidFill>
                  <a:srgbClr val="307297"/>
                </a:solidFill>
                <a:effectLst/>
                <a:uLnTx/>
                <a:uFillTx/>
                <a:latin typeface="DM Sans"/>
                <a:ea typeface="+mj-ea"/>
                <a:cs typeface="+mj-cs"/>
              </a:rPr>
              <a:t>Boosts Transglutaminase Expression in a 3D Skin Model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500" b="1" i="0" u="none" strike="noStrike" kern="1200" cap="none" spc="0" normalizeH="0" baseline="0" noProof="0">
                <a:ln>
                  <a:noFill/>
                </a:ln>
                <a:solidFill>
                  <a:srgbClr val="307297"/>
                </a:solidFill>
                <a:effectLst/>
                <a:uLnTx/>
                <a:uFillTx/>
                <a:latin typeface="DM Sans"/>
                <a:ea typeface="+mj-ea"/>
                <a:cs typeface="+mj-cs"/>
              </a:rPr>
              <a:t>under UV Stress</a:t>
            </a:r>
            <a:br>
              <a:rPr kumimoji="0" lang="en-US" sz="2500" b="1" i="0" u="none" strike="noStrike" kern="1200" cap="none" spc="0" normalizeH="0" baseline="0" noProof="0">
                <a:ln>
                  <a:noFill/>
                </a:ln>
                <a:solidFill>
                  <a:srgbClr val="307297"/>
                </a:solidFill>
                <a:effectLst/>
                <a:uLnTx/>
                <a:uFillTx/>
                <a:latin typeface="DM Sans"/>
                <a:ea typeface="+mj-ea"/>
                <a:cs typeface="+mj-cs"/>
              </a:rPr>
            </a:br>
            <a:br>
              <a:rPr kumimoji="0" lang="en-US" sz="2500" b="1" i="0" u="none" strike="noStrike" kern="1200" cap="none" spc="0" normalizeH="0" baseline="0" noProof="0">
                <a:ln>
                  <a:noFill/>
                </a:ln>
                <a:solidFill>
                  <a:srgbClr val="307297"/>
                </a:solidFill>
                <a:effectLst/>
                <a:uLnTx/>
                <a:uFillTx/>
                <a:latin typeface="DM Sans"/>
                <a:ea typeface="+mj-ea"/>
                <a:cs typeface="+mj-cs"/>
              </a:rPr>
            </a:br>
            <a:br>
              <a:rPr kumimoji="0" lang="en-US" sz="2500" b="0" i="0" u="none" strike="noStrike" kern="1200" cap="none" spc="0" normalizeH="0" baseline="0" noProof="0">
                <a:ln>
                  <a:noFill/>
                </a:ln>
                <a:solidFill>
                  <a:srgbClr val="307297"/>
                </a:solidFill>
                <a:effectLst/>
                <a:uLnTx/>
                <a:uFillTx/>
                <a:latin typeface="DM Sans"/>
                <a:ea typeface="+mj-ea"/>
                <a:cs typeface="+mj-cs"/>
              </a:rPr>
            </a:br>
            <a:endParaRPr kumimoji="0" lang="en-US" sz="2500" b="0" i="0" u="none" strike="noStrike" kern="1200" cap="none" spc="0" normalizeH="0" baseline="0" noProof="0">
              <a:ln>
                <a:noFill/>
              </a:ln>
              <a:solidFill>
                <a:srgbClr val="307297"/>
              </a:solidFill>
              <a:effectLst/>
              <a:uLnTx/>
              <a:uFillTx/>
              <a:latin typeface="DM Sans"/>
              <a:ea typeface="+mj-ea"/>
              <a:cs typeface="+mj-cs"/>
            </a:endParaRPr>
          </a:p>
        </p:txBody>
      </p:sp>
      <p:sp>
        <p:nvSpPr>
          <p:cNvPr id="16" name="Slide Number Placeholder 1">
            <a:extLst>
              <a:ext uri="{FF2B5EF4-FFF2-40B4-BE49-F238E27FC236}">
                <a16:creationId xmlns:a16="http://schemas.microsoft.com/office/drawing/2014/main" id="{DDE72936-4B52-C3BB-73F2-EEFDA20832B6}"/>
              </a:ext>
            </a:extLst>
          </p:cNvPr>
          <p:cNvSpPr>
            <a:spLocks noGrp="1"/>
          </p:cNvSpPr>
          <p:nvPr>
            <p:ph type="sldNum" sz="quarter" idx="10"/>
          </p:nvPr>
        </p:nvSpPr>
        <p:spPr>
          <a:xfrm>
            <a:off x="302400" y="6439655"/>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GB" sz="1000" b="0" i="0" u="none" strike="noStrike" kern="1200" cap="none" spc="0" normalizeH="0" baseline="0" noProof="0">
              <a:ln>
                <a:noFill/>
              </a:ln>
              <a:solidFill>
                <a:prstClr val="black"/>
              </a:solidFill>
              <a:effectLst/>
              <a:uLnTx/>
              <a:uFillTx/>
              <a:latin typeface="DM Sans"/>
              <a:ea typeface="+mn-ea"/>
              <a:cs typeface="+mn-cs"/>
            </a:endParaRPr>
          </a:p>
        </p:txBody>
      </p:sp>
      <p:pic>
        <p:nvPicPr>
          <p:cNvPr id="2" name="Picture 1">
            <a:extLst>
              <a:ext uri="{FF2B5EF4-FFF2-40B4-BE49-F238E27FC236}">
                <a16:creationId xmlns:a16="http://schemas.microsoft.com/office/drawing/2014/main" id="{567221BD-CC30-38E6-50FD-4A4C19068E17}"/>
              </a:ext>
            </a:extLst>
          </p:cNvPr>
          <p:cNvPicPr>
            <a:picLocks noChangeAspect="1"/>
          </p:cNvPicPr>
          <p:nvPr/>
        </p:nvPicPr>
        <p:blipFill>
          <a:blip r:embed="rId9"/>
          <a:srcRect/>
          <a:stretch/>
        </p:blipFill>
        <p:spPr>
          <a:xfrm>
            <a:off x="10921775" y="305382"/>
            <a:ext cx="962684" cy="418410"/>
          </a:xfrm>
          <a:prstGeom prst="rect">
            <a:avLst/>
          </a:prstGeom>
        </p:spPr>
      </p:pic>
    </p:spTree>
    <p:extLst>
      <p:ext uri="{BB962C8B-B14F-4D97-AF65-F5344CB8AC3E}">
        <p14:creationId xmlns:p14="http://schemas.microsoft.com/office/powerpoint/2010/main" val="1319843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A screenshot of a graph&#10;&#10;AI-generated content may be incorrect.">
            <a:extLst>
              <a:ext uri="{FF2B5EF4-FFF2-40B4-BE49-F238E27FC236}">
                <a16:creationId xmlns:a16="http://schemas.microsoft.com/office/drawing/2014/main" id="{A166B5BA-F8D1-25B2-3F26-79447671B44A}"/>
              </a:ext>
            </a:extLst>
          </p:cNvPr>
          <p:cNvPicPr>
            <a:picLocks noChangeAspect="1"/>
          </p:cNvPicPr>
          <p:nvPr/>
        </p:nvPicPr>
        <p:blipFill>
          <a:blip r:embed="rId3"/>
          <a:srcRect l="19296" r="21283"/>
          <a:stretch/>
        </p:blipFill>
        <p:spPr>
          <a:xfrm>
            <a:off x="217469" y="1342799"/>
            <a:ext cx="3527610" cy="3339409"/>
          </a:xfrm>
          <a:prstGeom prst="rect">
            <a:avLst/>
          </a:prstGeom>
        </p:spPr>
      </p:pic>
      <p:sp>
        <p:nvSpPr>
          <p:cNvPr id="9" name="TextBox 8">
            <a:extLst>
              <a:ext uri="{FF2B5EF4-FFF2-40B4-BE49-F238E27FC236}">
                <a16:creationId xmlns:a16="http://schemas.microsoft.com/office/drawing/2014/main" id="{8A2CE5A0-C45A-8477-4080-412CB28E54EC}"/>
              </a:ext>
            </a:extLst>
          </p:cNvPr>
          <p:cNvSpPr txBox="1"/>
          <p:nvPr/>
        </p:nvSpPr>
        <p:spPr>
          <a:xfrm>
            <a:off x="3971336" y="2997066"/>
            <a:ext cx="127951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Blank Control (without UVB)</a:t>
            </a:r>
            <a:endParaRPr kumimoji="0" lang="en-CH" sz="900" b="0" i="0" u="none" strike="noStrike" kern="1200" cap="none" spc="0" normalizeH="0" baseline="0" noProof="0">
              <a:ln>
                <a:noFill/>
              </a:ln>
              <a:solidFill>
                <a:prstClr val="black"/>
              </a:solidFill>
              <a:effectLst/>
              <a:uLnTx/>
              <a:uFillTx/>
              <a:latin typeface="DM Sans"/>
              <a:ea typeface="+mn-ea"/>
              <a:cs typeface="+mn-cs"/>
            </a:endParaRPr>
          </a:p>
        </p:txBody>
      </p:sp>
      <p:sp>
        <p:nvSpPr>
          <p:cNvPr id="10" name="TextBox 9">
            <a:extLst>
              <a:ext uri="{FF2B5EF4-FFF2-40B4-BE49-F238E27FC236}">
                <a16:creationId xmlns:a16="http://schemas.microsoft.com/office/drawing/2014/main" id="{64F1C85D-D16B-8BCF-0F4C-AAE25EC61272}"/>
              </a:ext>
            </a:extLst>
          </p:cNvPr>
          <p:cNvSpPr txBox="1"/>
          <p:nvPr/>
        </p:nvSpPr>
        <p:spPr>
          <a:xfrm>
            <a:off x="5165048" y="2981544"/>
            <a:ext cx="147932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UVB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(600mJ/cm</a:t>
            </a:r>
            <a:r>
              <a:rPr kumimoji="0" lang="en-US" sz="900" b="0" i="0" u="none" strike="noStrike" kern="1200" cap="none" spc="0" normalizeH="0" baseline="0" noProof="0">
                <a:ln>
                  <a:noFill/>
                </a:ln>
                <a:solidFill>
                  <a:prstClr val="black"/>
                </a:solidFill>
                <a:effectLst/>
                <a:uLnTx/>
                <a:uFillTx/>
                <a:latin typeface="DM Sans"/>
                <a:ea typeface="Fira Sans" panose="020B0503050000020004" pitchFamily="34" charset="0"/>
                <a:cs typeface="Calibri" panose="020F0502020204030204" pitchFamily="34" charset="0"/>
              </a:rPr>
              <a:t>²</a:t>
            </a:r>
            <a:r>
              <a:rPr kumimoji="0" lang="en-US"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t>
            </a:r>
            <a:endParaRPr kumimoji="0" lang="en-CH" sz="900" b="0" i="0" u="none" strike="noStrike" kern="1200" cap="none" spc="0" normalizeH="0" baseline="0" noProof="0">
              <a:ln>
                <a:noFill/>
              </a:ln>
              <a:solidFill>
                <a:prstClr val="black"/>
              </a:solidFill>
              <a:effectLst/>
              <a:uLnTx/>
              <a:uFillTx/>
              <a:latin typeface="DM Sans"/>
              <a:ea typeface="+mn-ea"/>
              <a:cs typeface="+mn-cs"/>
            </a:endParaRPr>
          </a:p>
        </p:txBody>
      </p:sp>
      <p:sp>
        <p:nvSpPr>
          <p:cNvPr id="11" name="TextBox 10">
            <a:extLst>
              <a:ext uri="{FF2B5EF4-FFF2-40B4-BE49-F238E27FC236}">
                <a16:creationId xmlns:a16="http://schemas.microsoft.com/office/drawing/2014/main" id="{C235CB4E-EB36-655D-F5AF-E526F6B3D41E}"/>
              </a:ext>
            </a:extLst>
          </p:cNvPr>
          <p:cNvSpPr txBox="1"/>
          <p:nvPr/>
        </p:nvSpPr>
        <p:spPr>
          <a:xfrm>
            <a:off x="6437598" y="2986397"/>
            <a:ext cx="1559089"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a:t>
            </a:r>
            <a:r>
              <a:rPr kumimoji="0" lang="en-US" sz="900" b="0"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ositive</a:t>
            </a:r>
            <a:r>
              <a:rPr kumimoji="0" lang="en-US"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control</a:t>
            </a:r>
            <a:endParaRPr kumimoji="0" lang="en-CH"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sp>
        <p:nvSpPr>
          <p:cNvPr id="12" name="TextBox 11">
            <a:extLst>
              <a:ext uri="{FF2B5EF4-FFF2-40B4-BE49-F238E27FC236}">
                <a16:creationId xmlns:a16="http://schemas.microsoft.com/office/drawing/2014/main" id="{1CBEC8BD-1DD2-6FB6-B480-1A66C92D5144}"/>
              </a:ext>
            </a:extLst>
          </p:cNvPr>
          <p:cNvSpPr txBox="1"/>
          <p:nvPr/>
        </p:nvSpPr>
        <p:spPr>
          <a:xfrm>
            <a:off x="7710584" y="2983995"/>
            <a:ext cx="1886593"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PENTAVITIN® (0.5%)</a:t>
            </a:r>
            <a:endParaRPr kumimoji="0" lang="en-CH"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sp>
        <p:nvSpPr>
          <p:cNvPr id="13" name="TextBox 12">
            <a:extLst>
              <a:ext uri="{FF2B5EF4-FFF2-40B4-BE49-F238E27FC236}">
                <a16:creationId xmlns:a16="http://schemas.microsoft.com/office/drawing/2014/main" id="{FEE54B75-F546-D162-546A-73398688BD5C}"/>
              </a:ext>
            </a:extLst>
          </p:cNvPr>
          <p:cNvSpPr txBox="1"/>
          <p:nvPr/>
        </p:nvSpPr>
        <p:spPr>
          <a:xfrm>
            <a:off x="4048879" y="1156826"/>
            <a:ext cx="5107469" cy="67710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Immunohistochemistry (IHF) pictures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The brown IHC is the Keratin 1 expression site, and the stronger the IHC the higher the Keratin 1 content </a:t>
            </a:r>
          </a:p>
        </p:txBody>
      </p:sp>
      <p:sp>
        <p:nvSpPr>
          <p:cNvPr id="18" name="TextBox 17">
            <a:extLst>
              <a:ext uri="{FF2B5EF4-FFF2-40B4-BE49-F238E27FC236}">
                <a16:creationId xmlns:a16="http://schemas.microsoft.com/office/drawing/2014/main" id="{3F8BCC32-68D1-F31C-1B6D-C9A65820A763}"/>
              </a:ext>
            </a:extLst>
          </p:cNvPr>
          <p:cNvSpPr txBox="1"/>
          <p:nvPr/>
        </p:nvSpPr>
        <p:spPr>
          <a:xfrm>
            <a:off x="1406481" y="4043319"/>
            <a:ext cx="2908806"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808080"/>
                </a:solidFill>
                <a:effectLst/>
                <a:uLnTx/>
                <a:uFillTx/>
                <a:latin typeface="DM Sans" pitchFamily="2" charset="0"/>
                <a:ea typeface="Fira Sans" panose="020B0503050000020004" pitchFamily="34" charset="0"/>
                <a:cs typeface="+mn-cs"/>
              </a:rPr>
              <a:t>-----------------------</a:t>
            </a:r>
            <a:endParaRPr kumimoji="0" lang="en-CH" sz="1000" b="0" i="0" u="none" strike="noStrike" kern="1200" cap="none" spc="0" normalizeH="0" baseline="0" noProof="0">
              <a:ln>
                <a:noFill/>
              </a:ln>
              <a:solidFill>
                <a:srgbClr val="808080"/>
              </a:solidFill>
              <a:effectLst/>
              <a:uLnTx/>
              <a:uFillTx/>
              <a:latin typeface="DM Sans" pitchFamily="2" charset="77"/>
              <a:ea typeface="+mn-ea"/>
              <a:cs typeface="+mn-cs"/>
            </a:endParaRPr>
          </a:p>
        </p:txBody>
      </p:sp>
      <p:pic>
        <p:nvPicPr>
          <p:cNvPr id="28" name="图片 4" descr="1">
            <a:extLst>
              <a:ext uri="{FF2B5EF4-FFF2-40B4-BE49-F238E27FC236}">
                <a16:creationId xmlns:a16="http://schemas.microsoft.com/office/drawing/2014/main" id="{D9CC1BFA-E139-8D77-C14E-A138BA5468D5}"/>
              </a:ext>
            </a:extLst>
          </p:cNvPr>
          <p:cNvPicPr/>
          <p:nvPr/>
        </p:nvPicPr>
        <p:blipFill>
          <a:blip r:embed="rId4" cstate="print">
            <a:extLst>
              <a:ext uri="{28A0092B-C50C-407E-A947-70E740481C1C}">
                <a14:useLocalDpi xmlns:a14="http://schemas.microsoft.com/office/drawing/2010/main"/>
              </a:ext>
            </a:extLst>
          </a:blip>
          <a:stretch>
            <a:fillRect/>
          </a:stretch>
        </p:blipFill>
        <p:spPr>
          <a:xfrm rot="10800000">
            <a:off x="4048879" y="2068940"/>
            <a:ext cx="1126541" cy="923300"/>
          </a:xfrm>
          <a:prstGeom prst="rect">
            <a:avLst/>
          </a:prstGeom>
        </p:spPr>
      </p:pic>
      <p:pic>
        <p:nvPicPr>
          <p:cNvPr id="29" name="Picture 28">
            <a:extLst>
              <a:ext uri="{FF2B5EF4-FFF2-40B4-BE49-F238E27FC236}">
                <a16:creationId xmlns:a16="http://schemas.microsoft.com/office/drawing/2014/main" id="{767EDC18-7249-71B4-1177-BA588726100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484545" y="2060439"/>
            <a:ext cx="1174038" cy="930249"/>
          </a:xfrm>
          <a:prstGeom prst="rect">
            <a:avLst/>
          </a:prstGeom>
        </p:spPr>
      </p:pic>
      <p:pic>
        <p:nvPicPr>
          <p:cNvPr id="30" name="Picture 29">
            <a:extLst>
              <a:ext uri="{FF2B5EF4-FFF2-40B4-BE49-F238E27FC236}">
                <a16:creationId xmlns:a16="http://schemas.microsoft.com/office/drawing/2014/main" id="{5035932A-F87F-305F-22FB-C0008937C45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247344" y="2060439"/>
            <a:ext cx="1174038" cy="930249"/>
          </a:xfrm>
          <a:prstGeom prst="rect">
            <a:avLst/>
          </a:prstGeom>
        </p:spPr>
      </p:pic>
      <p:pic>
        <p:nvPicPr>
          <p:cNvPr id="31" name="Picture 30">
            <a:extLst>
              <a:ext uri="{FF2B5EF4-FFF2-40B4-BE49-F238E27FC236}">
                <a16:creationId xmlns:a16="http://schemas.microsoft.com/office/drawing/2014/main" id="{81A47F19-5DA6-1DF4-40BD-A51AB25D4D5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760547" y="2050522"/>
            <a:ext cx="1174038" cy="930248"/>
          </a:xfrm>
          <a:prstGeom prst="rect">
            <a:avLst/>
          </a:prstGeom>
        </p:spPr>
      </p:pic>
      <p:sp>
        <p:nvSpPr>
          <p:cNvPr id="32" name="TextBox 31">
            <a:extLst>
              <a:ext uri="{FF2B5EF4-FFF2-40B4-BE49-F238E27FC236}">
                <a16:creationId xmlns:a16="http://schemas.microsoft.com/office/drawing/2014/main" id="{F92EFB7C-8A15-4B78-1CAF-5ECD1B10C96B}"/>
              </a:ext>
            </a:extLst>
          </p:cNvPr>
          <p:cNvSpPr txBox="1"/>
          <p:nvPr/>
        </p:nvSpPr>
        <p:spPr>
          <a:xfrm>
            <a:off x="3971336" y="4668849"/>
            <a:ext cx="127951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Blank Control (without UVB)</a:t>
            </a:r>
            <a:endParaRPr kumimoji="0" lang="en-CH" sz="900" b="0" i="0" u="none" strike="noStrike" kern="1200" cap="none" spc="0" normalizeH="0" baseline="0" noProof="0">
              <a:ln>
                <a:noFill/>
              </a:ln>
              <a:solidFill>
                <a:prstClr val="black"/>
              </a:solidFill>
              <a:effectLst/>
              <a:uLnTx/>
              <a:uFillTx/>
              <a:latin typeface="DM Sans"/>
              <a:ea typeface="+mn-ea"/>
              <a:cs typeface="+mn-cs"/>
            </a:endParaRPr>
          </a:p>
        </p:txBody>
      </p:sp>
      <p:sp>
        <p:nvSpPr>
          <p:cNvPr id="34" name="TextBox 33">
            <a:extLst>
              <a:ext uri="{FF2B5EF4-FFF2-40B4-BE49-F238E27FC236}">
                <a16:creationId xmlns:a16="http://schemas.microsoft.com/office/drawing/2014/main" id="{4817AD48-7740-CA84-7319-433C1D404648}"/>
              </a:ext>
            </a:extLst>
          </p:cNvPr>
          <p:cNvSpPr txBox="1"/>
          <p:nvPr/>
        </p:nvSpPr>
        <p:spPr>
          <a:xfrm>
            <a:off x="5165048" y="4653327"/>
            <a:ext cx="147932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UVB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(600mJ/cm</a:t>
            </a:r>
            <a:r>
              <a:rPr kumimoji="0" lang="en-US" sz="900" b="0" i="0" u="none" strike="noStrike" kern="1200" cap="none" spc="0" normalizeH="0" baseline="0" noProof="0">
                <a:ln>
                  <a:noFill/>
                </a:ln>
                <a:solidFill>
                  <a:prstClr val="black"/>
                </a:solidFill>
                <a:effectLst/>
                <a:uLnTx/>
                <a:uFillTx/>
                <a:latin typeface="DM Sans"/>
                <a:ea typeface="Fira Sans" panose="020B0503050000020004" pitchFamily="34" charset="0"/>
                <a:cs typeface="Calibri" panose="020F0502020204030204" pitchFamily="34" charset="0"/>
              </a:rPr>
              <a:t>²</a:t>
            </a:r>
            <a:r>
              <a:rPr kumimoji="0" lang="en-US"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t>
            </a:r>
            <a:endParaRPr kumimoji="0" lang="en-CH" sz="900" b="0" i="0" u="none" strike="noStrike" kern="1200" cap="none" spc="0" normalizeH="0" baseline="0" noProof="0">
              <a:ln>
                <a:noFill/>
              </a:ln>
              <a:solidFill>
                <a:prstClr val="black"/>
              </a:solidFill>
              <a:effectLst/>
              <a:uLnTx/>
              <a:uFillTx/>
              <a:latin typeface="DM Sans"/>
              <a:ea typeface="+mn-ea"/>
              <a:cs typeface="+mn-cs"/>
            </a:endParaRPr>
          </a:p>
        </p:txBody>
      </p:sp>
      <p:sp>
        <p:nvSpPr>
          <p:cNvPr id="35" name="TextBox 34">
            <a:extLst>
              <a:ext uri="{FF2B5EF4-FFF2-40B4-BE49-F238E27FC236}">
                <a16:creationId xmlns:a16="http://schemas.microsoft.com/office/drawing/2014/main" id="{4CBB01C0-F320-566A-00E2-D419DC6EB3EA}"/>
              </a:ext>
            </a:extLst>
          </p:cNvPr>
          <p:cNvSpPr txBox="1"/>
          <p:nvPr/>
        </p:nvSpPr>
        <p:spPr>
          <a:xfrm>
            <a:off x="6437598" y="4658180"/>
            <a:ext cx="1559089"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a:t>
            </a:r>
            <a:r>
              <a:rPr kumimoji="0" lang="en-US" sz="900" b="0"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ositive</a:t>
            </a:r>
            <a:r>
              <a:rPr kumimoji="0" lang="en-US"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control</a:t>
            </a:r>
            <a:endParaRPr kumimoji="0" lang="en-CH"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sp>
        <p:nvSpPr>
          <p:cNvPr id="36" name="TextBox 35">
            <a:extLst>
              <a:ext uri="{FF2B5EF4-FFF2-40B4-BE49-F238E27FC236}">
                <a16:creationId xmlns:a16="http://schemas.microsoft.com/office/drawing/2014/main" id="{D4BAE580-1B31-31A0-B3BB-D148CA90958C}"/>
              </a:ext>
            </a:extLst>
          </p:cNvPr>
          <p:cNvSpPr txBox="1"/>
          <p:nvPr/>
        </p:nvSpPr>
        <p:spPr>
          <a:xfrm>
            <a:off x="7710584" y="4655778"/>
            <a:ext cx="1886593"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PENTAVITIN® (0.5%)</a:t>
            </a:r>
            <a:endParaRPr kumimoji="0" lang="en-CH" sz="9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sp>
        <p:nvSpPr>
          <p:cNvPr id="37" name="TextBox 36">
            <a:extLst>
              <a:ext uri="{FF2B5EF4-FFF2-40B4-BE49-F238E27FC236}">
                <a16:creationId xmlns:a16="http://schemas.microsoft.com/office/drawing/2014/main" id="{CA363033-C017-92D4-F0D9-294265420681}"/>
              </a:ext>
            </a:extLst>
          </p:cNvPr>
          <p:cNvSpPr txBox="1"/>
          <p:nvPr/>
        </p:nvSpPr>
        <p:spPr>
          <a:xfrm>
            <a:off x="3975249" y="3363776"/>
            <a:ext cx="4959336"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The brown IHC is the Keratin 10 expression site, and the stronger the IHC the higher the Keratin 10 content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pic>
        <p:nvPicPr>
          <p:cNvPr id="38" name="Picture 37">
            <a:extLst>
              <a:ext uri="{FF2B5EF4-FFF2-40B4-BE49-F238E27FC236}">
                <a16:creationId xmlns:a16="http://schemas.microsoft.com/office/drawing/2014/main" id="{F6ACD272-B8AF-4849-CA06-3E5B47709F89}"/>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059572" y="3765274"/>
            <a:ext cx="1157234" cy="916934"/>
          </a:xfrm>
          <a:prstGeom prst="rect">
            <a:avLst/>
          </a:prstGeom>
        </p:spPr>
      </p:pic>
      <p:pic>
        <p:nvPicPr>
          <p:cNvPr id="39" name="Picture 38">
            <a:extLst>
              <a:ext uri="{FF2B5EF4-FFF2-40B4-BE49-F238E27FC236}">
                <a16:creationId xmlns:a16="http://schemas.microsoft.com/office/drawing/2014/main" id="{5B874C80-9180-4020-7EE2-417DE28B8EA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274776" y="3755077"/>
            <a:ext cx="1155750" cy="912600"/>
          </a:xfrm>
          <a:prstGeom prst="rect">
            <a:avLst/>
          </a:prstGeom>
        </p:spPr>
      </p:pic>
      <p:pic>
        <p:nvPicPr>
          <p:cNvPr id="40" name="Picture 39">
            <a:extLst>
              <a:ext uri="{FF2B5EF4-FFF2-40B4-BE49-F238E27FC236}">
                <a16:creationId xmlns:a16="http://schemas.microsoft.com/office/drawing/2014/main" id="{878A537E-DF5A-F4D2-797F-BC2B09C3CA3C}"/>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502833" y="3759024"/>
            <a:ext cx="1146783" cy="908654"/>
          </a:xfrm>
          <a:prstGeom prst="rect">
            <a:avLst/>
          </a:prstGeom>
        </p:spPr>
      </p:pic>
      <p:pic>
        <p:nvPicPr>
          <p:cNvPr id="41" name="Picture 40">
            <a:extLst>
              <a:ext uri="{FF2B5EF4-FFF2-40B4-BE49-F238E27FC236}">
                <a16:creationId xmlns:a16="http://schemas.microsoft.com/office/drawing/2014/main" id="{8F4853A6-0843-9774-8EBC-6B3CCED75320}"/>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728481" y="3753091"/>
            <a:ext cx="1155750" cy="915758"/>
          </a:xfrm>
          <a:prstGeom prst="rect">
            <a:avLst/>
          </a:prstGeom>
        </p:spPr>
      </p:pic>
      <p:grpSp>
        <p:nvGrpSpPr>
          <p:cNvPr id="66" name="Group 65">
            <a:extLst>
              <a:ext uri="{FF2B5EF4-FFF2-40B4-BE49-F238E27FC236}">
                <a16:creationId xmlns:a16="http://schemas.microsoft.com/office/drawing/2014/main" id="{C7A85244-AD57-A0CF-BA0A-CACB19BDA4F2}"/>
              </a:ext>
            </a:extLst>
          </p:cNvPr>
          <p:cNvGrpSpPr/>
          <p:nvPr/>
        </p:nvGrpSpPr>
        <p:grpSpPr>
          <a:xfrm>
            <a:off x="2777834" y="1994503"/>
            <a:ext cx="1019180" cy="427150"/>
            <a:chOff x="2777834" y="1843338"/>
            <a:chExt cx="1019180" cy="427150"/>
          </a:xfrm>
        </p:grpSpPr>
        <p:sp>
          <p:nvSpPr>
            <p:cNvPr id="14" name="TextBox 13">
              <a:extLst>
                <a:ext uri="{FF2B5EF4-FFF2-40B4-BE49-F238E27FC236}">
                  <a16:creationId xmlns:a16="http://schemas.microsoft.com/office/drawing/2014/main" id="{97E79315-A214-3C0C-D970-D7FCCA56F164}"/>
                </a:ext>
              </a:extLst>
            </p:cNvPr>
            <p:cNvSpPr txBox="1"/>
            <p:nvPr/>
          </p:nvSpPr>
          <p:spPr>
            <a:xfrm>
              <a:off x="3106730" y="1865516"/>
              <a:ext cx="69028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808080"/>
                  </a:solidFill>
                  <a:effectLst/>
                  <a:uLnTx/>
                  <a:uFillTx/>
                  <a:latin typeface="DM Sans" pitchFamily="2" charset="0"/>
                  <a:ea typeface="Fira Sans" panose="020B0503050000020004" pitchFamily="34" charset="0"/>
                  <a:cs typeface="+mn-cs"/>
                </a:rPr>
                <a:t>**</a:t>
              </a:r>
              <a:endParaRPr kumimoji="0" lang="en-CH" sz="1000" b="0" i="0" u="none" strike="noStrike" kern="1200" cap="none" spc="0" normalizeH="0" baseline="0" noProof="0">
                <a:ln>
                  <a:noFill/>
                </a:ln>
                <a:solidFill>
                  <a:srgbClr val="808080"/>
                </a:solidFill>
                <a:effectLst/>
                <a:uLnTx/>
                <a:uFillTx/>
                <a:latin typeface="DM Sans" pitchFamily="2" charset="77"/>
                <a:ea typeface="+mn-ea"/>
                <a:cs typeface="+mn-cs"/>
              </a:endParaRPr>
            </a:p>
          </p:txBody>
        </p:sp>
        <p:cxnSp>
          <p:nvCxnSpPr>
            <p:cNvPr id="15" name="Straight Arrow Connector 14">
              <a:extLst>
                <a:ext uri="{FF2B5EF4-FFF2-40B4-BE49-F238E27FC236}">
                  <a16:creationId xmlns:a16="http://schemas.microsoft.com/office/drawing/2014/main" id="{DA1B3042-2DA2-88BD-DD05-5BCA1E891868}"/>
                </a:ext>
              </a:extLst>
            </p:cNvPr>
            <p:cNvCxnSpPr>
              <a:cxnSpLocks/>
            </p:cNvCxnSpPr>
            <p:nvPr/>
          </p:nvCxnSpPr>
          <p:spPr>
            <a:xfrm flipH="1" flipV="1">
              <a:off x="3003977" y="1987098"/>
              <a:ext cx="3907" cy="283390"/>
            </a:xfrm>
            <a:prstGeom prst="straightConnector1">
              <a:avLst/>
            </a:prstGeom>
            <a:ln w="57150">
              <a:solidFill>
                <a:srgbClr val="248AC1"/>
              </a:solidFill>
              <a:tailEnd type="triangle"/>
            </a:ln>
          </p:spPr>
          <p:style>
            <a:lnRef idx="2">
              <a:schemeClr val="accent5"/>
            </a:lnRef>
            <a:fillRef idx="0">
              <a:schemeClr val="accent5"/>
            </a:fillRef>
            <a:effectRef idx="1">
              <a:schemeClr val="accent5"/>
            </a:effectRef>
            <a:fontRef idx="minor">
              <a:schemeClr val="tx1"/>
            </a:fontRef>
          </p:style>
        </p:cxnSp>
        <p:sp>
          <p:nvSpPr>
            <p:cNvPr id="16" name="TextBox 15">
              <a:extLst>
                <a:ext uri="{FF2B5EF4-FFF2-40B4-BE49-F238E27FC236}">
                  <a16:creationId xmlns:a16="http://schemas.microsoft.com/office/drawing/2014/main" id="{562C5727-B993-8B69-87A0-1CFF603C0913}"/>
                </a:ext>
              </a:extLst>
            </p:cNvPr>
            <p:cNvSpPr txBox="1"/>
            <p:nvPr/>
          </p:nvSpPr>
          <p:spPr>
            <a:xfrm>
              <a:off x="2777834" y="1843338"/>
              <a:ext cx="492903"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248AC1"/>
                  </a:solidFill>
                  <a:effectLst/>
                  <a:uLnTx/>
                  <a:uFillTx/>
                  <a:latin typeface="DM Sans" pitchFamily="2" charset="0"/>
                  <a:ea typeface="Fira Sans" panose="020B0503050000020004" pitchFamily="34" charset="0"/>
                  <a:cs typeface="+mn-cs"/>
                </a:rPr>
                <a:t>+35%</a:t>
              </a:r>
              <a:endParaRPr kumimoji="0" lang="en-CH" sz="800" b="1" i="0" u="none" strike="noStrike" kern="1200" cap="none" spc="0" normalizeH="0" baseline="0" noProof="0">
                <a:ln>
                  <a:noFill/>
                </a:ln>
                <a:solidFill>
                  <a:srgbClr val="248AC1"/>
                </a:solidFill>
                <a:effectLst/>
                <a:uLnTx/>
                <a:uFillTx/>
                <a:latin typeface="DM Sans" pitchFamily="2" charset="77"/>
                <a:ea typeface="+mn-ea"/>
                <a:cs typeface="+mn-cs"/>
              </a:endParaRPr>
            </a:p>
          </p:txBody>
        </p:sp>
      </p:grpSp>
      <p:grpSp>
        <p:nvGrpSpPr>
          <p:cNvPr id="67" name="Group 66">
            <a:extLst>
              <a:ext uri="{FF2B5EF4-FFF2-40B4-BE49-F238E27FC236}">
                <a16:creationId xmlns:a16="http://schemas.microsoft.com/office/drawing/2014/main" id="{46E8D09E-0E9E-500A-E5D5-FFD40CC9D6BF}"/>
              </a:ext>
            </a:extLst>
          </p:cNvPr>
          <p:cNvGrpSpPr/>
          <p:nvPr/>
        </p:nvGrpSpPr>
        <p:grpSpPr>
          <a:xfrm>
            <a:off x="2773455" y="3564598"/>
            <a:ext cx="468858" cy="598003"/>
            <a:chOff x="2806652" y="3568851"/>
            <a:chExt cx="468858" cy="593747"/>
          </a:xfrm>
        </p:grpSpPr>
        <p:cxnSp>
          <p:nvCxnSpPr>
            <p:cNvPr id="25" name="Straight Arrow Connector 24">
              <a:extLst>
                <a:ext uri="{FF2B5EF4-FFF2-40B4-BE49-F238E27FC236}">
                  <a16:creationId xmlns:a16="http://schemas.microsoft.com/office/drawing/2014/main" id="{6C2F8EA3-E66A-488A-0B08-5D4C87416EFB}"/>
                </a:ext>
              </a:extLst>
            </p:cNvPr>
            <p:cNvCxnSpPr/>
            <p:nvPr/>
          </p:nvCxnSpPr>
          <p:spPr>
            <a:xfrm flipV="1">
              <a:off x="3034147" y="3730598"/>
              <a:ext cx="0" cy="432000"/>
            </a:xfrm>
            <a:prstGeom prst="straightConnector1">
              <a:avLst/>
            </a:prstGeom>
            <a:ln w="57150">
              <a:solidFill>
                <a:srgbClr val="248AC1"/>
              </a:solidFill>
              <a:tailEnd type="triangle"/>
            </a:ln>
          </p:spPr>
          <p:style>
            <a:lnRef idx="2">
              <a:schemeClr val="accent5"/>
            </a:lnRef>
            <a:fillRef idx="0">
              <a:schemeClr val="accent5"/>
            </a:fillRef>
            <a:effectRef idx="1">
              <a:schemeClr val="accent5"/>
            </a:effectRef>
            <a:fontRef idx="minor">
              <a:schemeClr val="tx1"/>
            </a:fontRef>
          </p:style>
        </p:cxnSp>
        <p:sp>
          <p:nvSpPr>
            <p:cNvPr id="26" name="TextBox 25">
              <a:extLst>
                <a:ext uri="{FF2B5EF4-FFF2-40B4-BE49-F238E27FC236}">
                  <a16:creationId xmlns:a16="http://schemas.microsoft.com/office/drawing/2014/main" id="{2B449A9A-BDB3-DC24-485A-5B91B6682DAF}"/>
                </a:ext>
              </a:extLst>
            </p:cNvPr>
            <p:cNvSpPr txBox="1"/>
            <p:nvPr/>
          </p:nvSpPr>
          <p:spPr>
            <a:xfrm>
              <a:off x="2806652" y="3568851"/>
              <a:ext cx="46885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248AC1"/>
                  </a:solidFill>
                  <a:effectLst/>
                  <a:uLnTx/>
                  <a:uFillTx/>
                  <a:latin typeface="DM Sans" pitchFamily="2" charset="0"/>
                  <a:ea typeface="Fira Sans" panose="020B0503050000020004" pitchFamily="34" charset="0"/>
                  <a:cs typeface="+mn-cs"/>
                </a:rPr>
                <a:t>+50%</a:t>
              </a:r>
              <a:endParaRPr kumimoji="0" lang="en-CH" sz="800" b="1" i="0" u="none" strike="noStrike" kern="1200" cap="none" spc="0" normalizeH="0" baseline="0" noProof="0">
                <a:ln>
                  <a:noFill/>
                </a:ln>
                <a:solidFill>
                  <a:srgbClr val="248AC1"/>
                </a:solidFill>
                <a:effectLst/>
                <a:uLnTx/>
                <a:uFillTx/>
                <a:latin typeface="DM Sans" pitchFamily="2" charset="77"/>
                <a:ea typeface="+mn-ea"/>
                <a:cs typeface="+mn-cs"/>
              </a:endParaRPr>
            </a:p>
          </p:txBody>
        </p:sp>
      </p:grpSp>
      <p:sp>
        <p:nvSpPr>
          <p:cNvPr id="44" name="TextBox 43">
            <a:extLst>
              <a:ext uri="{FF2B5EF4-FFF2-40B4-BE49-F238E27FC236}">
                <a16:creationId xmlns:a16="http://schemas.microsoft.com/office/drawing/2014/main" id="{C201E5CB-D982-1126-6737-A78596338710}"/>
              </a:ext>
            </a:extLst>
          </p:cNvPr>
          <p:cNvSpPr txBox="1"/>
          <p:nvPr/>
        </p:nvSpPr>
        <p:spPr>
          <a:xfrm>
            <a:off x="330415" y="5120754"/>
            <a:ext cx="3466599" cy="1154162"/>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Positive control: </a:t>
            </a:r>
            <a:r>
              <a:rPr kumimoji="0" lang="en-US" sz="1000" b="0" i="0" u="none" strike="noStrike" kern="1200" cap="none" spc="0" normalizeH="0" baseline="0" noProof="0" err="1">
                <a:ln>
                  <a:noFill/>
                </a:ln>
                <a:solidFill>
                  <a:prstClr val="black"/>
                </a:solidFill>
                <a:effectLst/>
                <a:uLnTx/>
                <a:uFillTx/>
                <a:latin typeface="DM Sans" pitchFamily="2" charset="0"/>
                <a:ea typeface="+mn-ea"/>
                <a:cs typeface="+mn-cs"/>
              </a:rPr>
              <a:t>Pirinixic</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 acid (50 µl) is often used in biochemical assays. It reduces inflammation and triggers epidermal differentiation.</a:t>
            </a:r>
            <a:endParaRPr kumimoji="0" lang="en-US" altLang="zh-CN" sz="1000" b="0" i="0" u="none" strike="noStrike" kern="1200" cap="none" spc="0" normalizeH="0" baseline="0" noProof="0">
              <a:ln>
                <a:noFill/>
              </a:ln>
              <a:solidFill>
                <a:prstClr val="black"/>
              </a:solidFill>
              <a:effectLst/>
              <a:uLnTx/>
              <a:uFillTx/>
              <a:latin typeface="DM Sans" pitchFamily="2" charset="0"/>
              <a:ea typeface="微软雅黑" panose="020B0503020204020204" pitchFamily="34"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altLang="zh-CN" sz="1000" b="0" i="0" u="none" strike="noStrike" kern="1200" cap="none" spc="0" normalizeH="0" baseline="0" noProof="0">
                <a:ln>
                  <a:noFill/>
                </a:ln>
                <a:solidFill>
                  <a:prstClr val="black"/>
                </a:solidFill>
                <a:effectLst/>
                <a:uLnTx/>
                <a:uFillTx/>
                <a:latin typeface="DM Sans" pitchFamily="2" charset="0"/>
                <a:ea typeface="微软雅黑" panose="020B0503020204020204" pitchFamily="34" charset="-122"/>
                <a:cs typeface="Times New Roman" panose="02020603050405020304" pitchFamily="18" charset="0"/>
              </a:rPr>
              <a:t>Significances are expressed by UVB irradiated vehicle vs non treated control as #, *P-value &lt; 0.05 and UVB irradiated vehicle vs UVB irradiated positive control level and UVB irradiated PENTAVITIN® as ** P-value &lt; 0.01</a:t>
            </a:r>
            <a:endParaRPr kumimoji="0" lang="en-CH"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p:txBody>
      </p:sp>
      <p:sp>
        <p:nvSpPr>
          <p:cNvPr id="45" name="TextBox 44">
            <a:extLst>
              <a:ext uri="{FF2B5EF4-FFF2-40B4-BE49-F238E27FC236}">
                <a16:creationId xmlns:a16="http://schemas.microsoft.com/office/drawing/2014/main" id="{FC0D2829-381F-C5C4-5AF4-03AE6D298B6B}"/>
              </a:ext>
            </a:extLst>
          </p:cNvPr>
          <p:cNvSpPr txBox="1"/>
          <p:nvPr/>
        </p:nvSpPr>
        <p:spPr>
          <a:xfrm>
            <a:off x="4059573" y="5126199"/>
            <a:ext cx="8132428" cy="637849"/>
          </a:xfrm>
          <a:prstGeom prst="rect">
            <a:avLst/>
          </a:prstGeom>
          <a:solidFill>
            <a:srgbClr val="307297"/>
          </a:solidFill>
        </p:spPr>
        <p:txBody>
          <a:bodyPr wrap="square" lIns="302400" tIns="72000" rIns="90000" bIns="72000" anchor="b"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pitchFamily="2" charset="0"/>
                <a:ea typeface="+mn-ea"/>
                <a:cs typeface="+mn-cs"/>
              </a:rPr>
              <a:t>35% increase in Keratin 1 and 50% increase in Keratin 10 </a:t>
            </a:r>
            <a:r>
              <a:rPr kumimoji="0" lang="en-US" sz="1600" b="0" i="0" u="none" strike="noStrike" kern="1200" cap="none" spc="0" normalizeH="0" baseline="0" noProof="0">
                <a:ln>
                  <a:noFill/>
                </a:ln>
                <a:solidFill>
                  <a:prstClr val="white"/>
                </a:solidFill>
                <a:effectLst/>
                <a:uLnTx/>
                <a:uFillTx/>
                <a:latin typeface="DM Sans" pitchFamily="2" charset="0"/>
                <a:ea typeface="+mn-ea"/>
                <a:cs typeface="+mn-cs"/>
              </a:rPr>
              <a:t>indicating that PENTAVITIN® has a strong skin barrier recovery and strengthening effect</a:t>
            </a:r>
          </a:p>
        </p:txBody>
      </p:sp>
      <p:sp>
        <p:nvSpPr>
          <p:cNvPr id="53" name="Rectangle 52">
            <a:extLst>
              <a:ext uri="{FF2B5EF4-FFF2-40B4-BE49-F238E27FC236}">
                <a16:creationId xmlns:a16="http://schemas.microsoft.com/office/drawing/2014/main" id="{167CC87F-F422-5571-5DD5-178CB3BA25D6}"/>
              </a:ext>
            </a:extLst>
          </p:cNvPr>
          <p:cNvSpPr/>
          <p:nvPr/>
        </p:nvSpPr>
        <p:spPr>
          <a:xfrm>
            <a:off x="9258865" y="2060439"/>
            <a:ext cx="2646450" cy="1184767"/>
          </a:xfrm>
          <a:prstGeom prst="rect">
            <a:avLst/>
          </a:prstGeom>
          <a:solidFill>
            <a:srgbClr val="3F9A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7" name="TextBox 16">
            <a:extLst>
              <a:ext uri="{FF2B5EF4-FFF2-40B4-BE49-F238E27FC236}">
                <a16:creationId xmlns:a16="http://schemas.microsoft.com/office/drawing/2014/main" id="{C4CB41A4-2C6B-2FBF-0BD1-51289DA9E371}"/>
              </a:ext>
            </a:extLst>
          </p:cNvPr>
          <p:cNvSpPr txBox="1"/>
          <p:nvPr/>
        </p:nvSpPr>
        <p:spPr>
          <a:xfrm>
            <a:off x="9410134" y="2221935"/>
            <a:ext cx="2343912" cy="861774"/>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Fira Sans" panose="020B0503050000020004" pitchFamily="34" charset="0"/>
                <a:cs typeface="+mn-cs"/>
              </a:rPr>
              <a:t>After UVB-Induced Skin Barrier Damage the Keratin 1 and 10 content are decreased significantly. </a:t>
            </a:r>
            <a:endParaRPr kumimoji="0" lang="en-US" sz="1200" b="0" i="0" u="none" strike="noStrike" kern="1200" cap="none" spc="0" normalizeH="0" baseline="0" noProof="0">
              <a:ln>
                <a:noFill/>
              </a:ln>
              <a:solidFill>
                <a:prstClr val="white"/>
              </a:solidFill>
              <a:effectLst/>
              <a:uLnTx/>
              <a:uFillTx/>
              <a:latin typeface="DM Sans" pitchFamily="2" charset="0"/>
              <a:ea typeface="Fira Sans" panose="020B0503050000020004" pitchFamily="34" charset="0"/>
              <a:cs typeface="+mn-cs"/>
            </a:endParaRPr>
          </a:p>
        </p:txBody>
      </p:sp>
      <p:pic>
        <p:nvPicPr>
          <p:cNvPr id="55" name="Picture 12">
            <a:extLst>
              <a:ext uri="{FF2B5EF4-FFF2-40B4-BE49-F238E27FC236}">
                <a16:creationId xmlns:a16="http://schemas.microsoft.com/office/drawing/2014/main" id="{512D3C54-D845-DD9E-7FCB-91755C8E4886}"/>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9532948" y="6208276"/>
            <a:ext cx="2510023" cy="485060"/>
          </a:xfrm>
          <a:prstGeom prst="rect">
            <a:avLst/>
          </a:prstGeom>
        </p:spPr>
      </p:pic>
      <p:grpSp>
        <p:nvGrpSpPr>
          <p:cNvPr id="56" name="Group 55">
            <a:extLst>
              <a:ext uri="{FF2B5EF4-FFF2-40B4-BE49-F238E27FC236}">
                <a16:creationId xmlns:a16="http://schemas.microsoft.com/office/drawing/2014/main" id="{763E9B6B-5145-F301-0E43-846112A0AD46}"/>
              </a:ext>
            </a:extLst>
          </p:cNvPr>
          <p:cNvGrpSpPr/>
          <p:nvPr/>
        </p:nvGrpSpPr>
        <p:grpSpPr>
          <a:xfrm>
            <a:off x="4368500" y="5846120"/>
            <a:ext cx="2968302" cy="647007"/>
            <a:chOff x="9544049" y="4984372"/>
            <a:chExt cx="2968302" cy="647007"/>
          </a:xfrm>
        </p:grpSpPr>
        <p:sp>
          <p:nvSpPr>
            <p:cNvPr id="57" name="Rectangle 7">
              <a:extLst>
                <a:ext uri="{FF2B5EF4-FFF2-40B4-BE49-F238E27FC236}">
                  <a16:creationId xmlns:a16="http://schemas.microsoft.com/office/drawing/2014/main" id="{5F424C96-666B-DA7F-67BE-89BE4846DABC}"/>
                </a:ext>
              </a:extLst>
            </p:cNvPr>
            <p:cNvSpPr>
              <a:spLocks noChangeArrowheads="1"/>
            </p:cNvSpPr>
            <p:nvPr/>
          </p:nvSpPr>
          <p:spPr bwMode="auto">
            <a:xfrm>
              <a:off x="9544049" y="5127379"/>
              <a:ext cx="2968302" cy="504000"/>
            </a:xfrm>
            <a:prstGeom prst="rect">
              <a:avLst/>
            </a:prstGeom>
            <a:solidFill>
              <a:srgbClr val="3F9AD0"/>
            </a:solidFill>
            <a:ln>
              <a:noFill/>
            </a:ln>
            <a:effectLst/>
          </p:spPr>
          <p:txBody>
            <a:bodyPr wrap="square" lIns="180000" tIns="0" rIns="180000" bIns="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Arial"/>
                </a:rPr>
                <a:t>The results are significant</a:t>
              </a:r>
            </a:p>
          </p:txBody>
        </p:sp>
        <p:sp>
          <p:nvSpPr>
            <p:cNvPr id="58" name="Isosceles Triangle 57">
              <a:extLst>
                <a:ext uri="{FF2B5EF4-FFF2-40B4-BE49-F238E27FC236}">
                  <a16:creationId xmlns:a16="http://schemas.microsoft.com/office/drawing/2014/main" id="{EF33ABFF-C723-CBAD-CC90-090CA04DCFC0}"/>
                </a:ext>
              </a:extLst>
            </p:cNvPr>
            <p:cNvSpPr/>
            <p:nvPr/>
          </p:nvSpPr>
          <p:spPr>
            <a:xfrm>
              <a:off x="9696632" y="4984372"/>
              <a:ext cx="223519" cy="143006"/>
            </a:xfrm>
            <a:prstGeom prst="triangle">
              <a:avLst>
                <a:gd name="adj" fmla="val 0"/>
              </a:avLst>
            </a:prstGeom>
            <a:solidFill>
              <a:srgbClr val="3F9A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63" name="TextBox 62">
            <a:extLst>
              <a:ext uri="{FF2B5EF4-FFF2-40B4-BE49-F238E27FC236}">
                <a16:creationId xmlns:a16="http://schemas.microsoft.com/office/drawing/2014/main" id="{DDDC13F2-A7AE-B807-550C-94011FF82A78}"/>
              </a:ext>
            </a:extLst>
          </p:cNvPr>
          <p:cNvSpPr txBox="1"/>
          <p:nvPr/>
        </p:nvSpPr>
        <p:spPr>
          <a:xfrm>
            <a:off x="3063945" y="3621208"/>
            <a:ext cx="69028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808080"/>
                </a:solidFill>
                <a:effectLst/>
                <a:uLnTx/>
                <a:uFillTx/>
                <a:latin typeface="DM Sans" pitchFamily="2" charset="0"/>
                <a:ea typeface="Fira Sans" panose="020B0503050000020004" pitchFamily="34" charset="0"/>
                <a:cs typeface="+mn-cs"/>
              </a:rPr>
              <a:t>**</a:t>
            </a:r>
            <a:endParaRPr kumimoji="0" lang="en-CH" sz="1000" b="0" i="0" u="none" strike="noStrike" kern="1200" cap="none" spc="0" normalizeH="0" baseline="0" noProof="0">
              <a:ln>
                <a:noFill/>
              </a:ln>
              <a:solidFill>
                <a:srgbClr val="808080"/>
              </a:solidFill>
              <a:effectLst/>
              <a:uLnTx/>
              <a:uFillTx/>
              <a:latin typeface="DM Sans" pitchFamily="2" charset="77"/>
              <a:ea typeface="+mn-ea"/>
              <a:cs typeface="+mn-cs"/>
            </a:endParaRPr>
          </a:p>
        </p:txBody>
      </p:sp>
      <p:sp>
        <p:nvSpPr>
          <p:cNvPr id="4" name="Title 14">
            <a:extLst>
              <a:ext uri="{FF2B5EF4-FFF2-40B4-BE49-F238E27FC236}">
                <a16:creationId xmlns:a16="http://schemas.microsoft.com/office/drawing/2014/main" id="{281CE81E-EDCF-F62B-6340-AFAC89C8DA62}"/>
              </a:ext>
            </a:extLst>
          </p:cNvPr>
          <p:cNvSpPr txBox="1">
            <a:spLocks/>
          </p:cNvSpPr>
          <p:nvPr/>
        </p:nvSpPr>
        <p:spPr>
          <a:xfrm>
            <a:off x="302400" y="302400"/>
            <a:ext cx="10213299" cy="1153176"/>
          </a:xfrm>
          <a:prstGeom prst="rect">
            <a:avLst/>
          </a:prstGeom>
        </p:spPr>
        <p:txBody>
          <a:bodyPr lIns="0" tIns="0" rIns="0" bIns="0" anchor="t" anchorCtr="0"/>
          <a:lstStyle>
            <a:lvl1pPr algn="l" defTabSz="914400" rtl="0" eaLnBrk="1" latinLnBrk="0" hangingPunct="1">
              <a:lnSpc>
                <a:spcPct val="90000"/>
              </a:lnSpc>
              <a:spcBef>
                <a:spcPct val="0"/>
              </a:spcBef>
              <a:buNone/>
              <a:defRPr sz="2500" b="1" kern="1200">
                <a:solidFill>
                  <a:srgbClr val="307297"/>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500" b="1" i="0" u="none" strike="noStrike" kern="1200" cap="none" spc="0" normalizeH="0" baseline="0" noProof="0">
                <a:ln>
                  <a:noFill/>
                </a:ln>
                <a:solidFill>
                  <a:srgbClr val="307297"/>
                </a:solidFill>
                <a:effectLst/>
                <a:uLnTx/>
                <a:uFillTx/>
                <a:latin typeface="DM Sans"/>
                <a:ea typeface="+mj-ea"/>
                <a:cs typeface="+mj-cs"/>
              </a:rPr>
              <a:t>Boosts Keratin 1 and 10 Expression in a 3D Skin Model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500" b="1" i="0" u="none" strike="noStrike" kern="1200" cap="none" spc="0" normalizeH="0" baseline="0" noProof="0">
                <a:ln>
                  <a:noFill/>
                </a:ln>
                <a:solidFill>
                  <a:srgbClr val="307297"/>
                </a:solidFill>
                <a:effectLst/>
                <a:uLnTx/>
                <a:uFillTx/>
                <a:latin typeface="DM Sans"/>
                <a:ea typeface="+mj-ea"/>
                <a:cs typeface="+mj-cs"/>
              </a:rPr>
              <a:t>under UV Stress</a:t>
            </a:r>
            <a:br>
              <a:rPr kumimoji="0" lang="en-US" sz="2500" b="1" i="0" u="none" strike="noStrike" kern="1200" cap="none" spc="0" normalizeH="0" baseline="0" noProof="0">
                <a:ln>
                  <a:noFill/>
                </a:ln>
                <a:solidFill>
                  <a:srgbClr val="307297"/>
                </a:solidFill>
                <a:effectLst/>
                <a:uLnTx/>
                <a:uFillTx/>
                <a:latin typeface="DM Sans"/>
                <a:ea typeface="+mj-ea"/>
                <a:cs typeface="+mj-cs"/>
              </a:rPr>
            </a:br>
            <a:br>
              <a:rPr kumimoji="0" lang="en-US" sz="2500" b="1" i="0" u="none" strike="noStrike" kern="1200" cap="none" spc="0" normalizeH="0" baseline="0" noProof="0">
                <a:ln>
                  <a:noFill/>
                </a:ln>
                <a:solidFill>
                  <a:srgbClr val="307297"/>
                </a:solidFill>
                <a:effectLst/>
                <a:uLnTx/>
                <a:uFillTx/>
                <a:latin typeface="DM Sans"/>
                <a:ea typeface="+mj-ea"/>
                <a:cs typeface="+mj-cs"/>
              </a:rPr>
            </a:br>
            <a:br>
              <a:rPr kumimoji="0" lang="en-US" sz="2500" b="0" i="0" u="none" strike="noStrike" kern="1200" cap="none" spc="0" normalizeH="0" baseline="0" noProof="0">
                <a:ln>
                  <a:noFill/>
                </a:ln>
                <a:solidFill>
                  <a:srgbClr val="307297"/>
                </a:solidFill>
                <a:effectLst/>
                <a:uLnTx/>
                <a:uFillTx/>
                <a:latin typeface="DM Sans"/>
                <a:ea typeface="+mj-ea"/>
                <a:cs typeface="+mj-cs"/>
              </a:rPr>
            </a:br>
            <a:endParaRPr kumimoji="0" lang="en-US" sz="2500" b="0" i="0" u="none" strike="noStrike" kern="1200" cap="none" spc="0" normalizeH="0" baseline="0" noProof="0">
              <a:ln>
                <a:noFill/>
              </a:ln>
              <a:solidFill>
                <a:srgbClr val="307297"/>
              </a:solidFill>
              <a:effectLst/>
              <a:uLnTx/>
              <a:uFillTx/>
              <a:latin typeface="DM Sans"/>
              <a:ea typeface="+mj-ea"/>
              <a:cs typeface="+mj-cs"/>
            </a:endParaRPr>
          </a:p>
        </p:txBody>
      </p:sp>
      <p:sp>
        <p:nvSpPr>
          <p:cNvPr id="3" name="Slide Number Placeholder 1">
            <a:extLst>
              <a:ext uri="{FF2B5EF4-FFF2-40B4-BE49-F238E27FC236}">
                <a16:creationId xmlns:a16="http://schemas.microsoft.com/office/drawing/2014/main" id="{A11B987F-247B-C5EB-9E2F-48A7ABD33392}"/>
              </a:ext>
            </a:extLst>
          </p:cNvPr>
          <p:cNvSpPr>
            <a:spLocks noGrp="1"/>
          </p:cNvSpPr>
          <p:nvPr>
            <p:ph type="sldNum" sz="quarter" idx="10"/>
          </p:nvPr>
        </p:nvSpPr>
        <p:spPr>
          <a:xfrm>
            <a:off x="302400" y="6439655"/>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GB" sz="1000" b="0" i="0" u="none" strike="noStrike" kern="1200" cap="none" spc="0" normalizeH="0" baseline="0" noProof="0">
              <a:ln>
                <a:noFill/>
              </a:ln>
              <a:solidFill>
                <a:prstClr val="black"/>
              </a:solidFill>
              <a:effectLst/>
              <a:uLnTx/>
              <a:uFillTx/>
              <a:latin typeface="DM Sans"/>
              <a:ea typeface="+mn-ea"/>
              <a:cs typeface="+mn-cs"/>
            </a:endParaRPr>
          </a:p>
        </p:txBody>
      </p:sp>
      <p:pic>
        <p:nvPicPr>
          <p:cNvPr id="2" name="Picture 1">
            <a:extLst>
              <a:ext uri="{FF2B5EF4-FFF2-40B4-BE49-F238E27FC236}">
                <a16:creationId xmlns:a16="http://schemas.microsoft.com/office/drawing/2014/main" id="{EDD8D180-B907-BF4C-ADC5-90E6A35F75C6}"/>
              </a:ext>
            </a:extLst>
          </p:cNvPr>
          <p:cNvPicPr>
            <a:picLocks noChangeAspect="1"/>
          </p:cNvPicPr>
          <p:nvPr/>
        </p:nvPicPr>
        <p:blipFill>
          <a:blip r:embed="rId14"/>
          <a:srcRect/>
          <a:stretch/>
        </p:blipFill>
        <p:spPr>
          <a:xfrm>
            <a:off x="10921775" y="305382"/>
            <a:ext cx="962684" cy="418410"/>
          </a:xfrm>
          <a:prstGeom prst="rect">
            <a:avLst/>
          </a:prstGeom>
        </p:spPr>
      </p:pic>
    </p:spTree>
    <p:extLst>
      <p:ext uri="{BB962C8B-B14F-4D97-AF65-F5344CB8AC3E}">
        <p14:creationId xmlns:p14="http://schemas.microsoft.com/office/powerpoint/2010/main" val="1382054221"/>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descr="A graph of skincare products&#10;&#10;AI-generated content may be incorrect.">
            <a:extLst>
              <a:ext uri="{FF2B5EF4-FFF2-40B4-BE49-F238E27FC236}">
                <a16:creationId xmlns:a16="http://schemas.microsoft.com/office/drawing/2014/main" id="{9CDB0CD6-FAE1-A17C-F341-67F5750A7DBF}"/>
              </a:ext>
            </a:extLst>
          </p:cNvPr>
          <p:cNvPicPr>
            <a:picLocks noChangeAspect="1"/>
          </p:cNvPicPr>
          <p:nvPr/>
        </p:nvPicPr>
        <p:blipFill>
          <a:blip r:embed="rId3"/>
          <a:stretch>
            <a:fillRect/>
          </a:stretch>
        </p:blipFill>
        <p:spPr>
          <a:xfrm>
            <a:off x="6982862" y="3593158"/>
            <a:ext cx="4339460" cy="2440946"/>
          </a:xfrm>
          <a:prstGeom prst="rect">
            <a:avLst/>
          </a:prstGeom>
        </p:spPr>
      </p:pic>
      <p:pic>
        <p:nvPicPr>
          <p:cNvPr id="37" name="Picture 36" descr="A graph of different sizes of blue bars&#10;&#10;AI-generated content may be incorrect.">
            <a:extLst>
              <a:ext uri="{FF2B5EF4-FFF2-40B4-BE49-F238E27FC236}">
                <a16:creationId xmlns:a16="http://schemas.microsoft.com/office/drawing/2014/main" id="{53990E13-984F-D3D6-9CCB-BF4C9B4A54DC}"/>
              </a:ext>
            </a:extLst>
          </p:cNvPr>
          <p:cNvPicPr>
            <a:picLocks noChangeAspect="1"/>
          </p:cNvPicPr>
          <p:nvPr/>
        </p:nvPicPr>
        <p:blipFill>
          <a:blip r:embed="rId4"/>
          <a:srcRect t="16944"/>
          <a:stretch/>
        </p:blipFill>
        <p:spPr>
          <a:xfrm>
            <a:off x="6948839" y="1432832"/>
            <a:ext cx="4339460" cy="2027353"/>
          </a:xfrm>
          <a:prstGeom prst="rect">
            <a:avLst/>
          </a:prstGeom>
        </p:spPr>
      </p:pic>
      <p:sp>
        <p:nvSpPr>
          <p:cNvPr id="49" name="Text Placeholder 48">
            <a:extLst>
              <a:ext uri="{FF2B5EF4-FFF2-40B4-BE49-F238E27FC236}">
                <a16:creationId xmlns:a16="http://schemas.microsoft.com/office/drawing/2014/main" id="{BECAD3AB-94FF-9377-C798-A89709FE7447}"/>
              </a:ext>
            </a:extLst>
          </p:cNvPr>
          <p:cNvSpPr>
            <a:spLocks noGrp="1"/>
          </p:cNvSpPr>
          <p:nvPr>
            <p:ph type="body" sz="quarter" idx="24"/>
          </p:nvPr>
        </p:nvSpPr>
        <p:spPr>
          <a:xfrm>
            <a:off x="302400" y="5584027"/>
            <a:ext cx="3528001" cy="696502"/>
          </a:xfrm>
        </p:spPr>
        <p:txBody>
          <a:bodyPr/>
          <a:lstStyle/>
          <a:p>
            <a:r>
              <a:rPr lang="en-GB"/>
              <a:t>Significances are expressed by UVB irradiated vehicle vs non treated control as #, P-value &lt; 0.05 and UVB </a:t>
            </a:r>
            <a:r>
              <a:rPr lang="en-GB" err="1"/>
              <a:t>irra</a:t>
            </a:r>
            <a:r>
              <a:rPr lang="en-GB"/>
              <a:t> </a:t>
            </a:r>
            <a:r>
              <a:rPr lang="en-GB" err="1"/>
              <a:t>diated</a:t>
            </a:r>
            <a:r>
              <a:rPr lang="en-GB"/>
              <a:t> vehicle vs UVB irradiated positive control (Dexamethasone 0.01%) as ** P-value &lt; 0.01 and UVB irradiated vehicle vs UVB irradiated PENTAVITIN 0.5% as * P-value &lt; 0.05</a:t>
            </a:r>
          </a:p>
          <a:p>
            <a:endParaRPr lang="en-GB"/>
          </a:p>
        </p:txBody>
      </p:sp>
      <p:sp>
        <p:nvSpPr>
          <p:cNvPr id="5" name="Slide Number Placeholder 4">
            <a:extLst>
              <a:ext uri="{FF2B5EF4-FFF2-40B4-BE49-F238E27FC236}">
                <a16:creationId xmlns:a16="http://schemas.microsoft.com/office/drawing/2014/main" id="{F81A7167-9925-FE22-8F60-EB5C64FA85D1}"/>
              </a:ext>
            </a:extLst>
          </p:cNvPr>
          <p:cNvSpPr txBox="1">
            <a:spLocks/>
          </p:cNvSpPr>
          <p:nvPr/>
        </p:nvSpPr>
        <p:spPr>
          <a:xfrm>
            <a:off x="468000" y="5641306"/>
            <a:ext cx="451163" cy="12311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C807E"/>
              </a:solidFill>
              <a:effectLst/>
              <a:uLnTx/>
              <a:uFillTx/>
              <a:latin typeface="Calibri" panose="020F0502020204030204"/>
              <a:ea typeface="Fira Sans" panose="020B0503050000020004" pitchFamily="34" charset="0"/>
              <a:cs typeface="+mn-cs"/>
            </a:endParaRPr>
          </a:p>
        </p:txBody>
      </p:sp>
      <p:sp>
        <p:nvSpPr>
          <p:cNvPr id="8" name="TextBox 7">
            <a:extLst>
              <a:ext uri="{FF2B5EF4-FFF2-40B4-BE49-F238E27FC236}">
                <a16:creationId xmlns:a16="http://schemas.microsoft.com/office/drawing/2014/main" id="{6FB88CA3-F8C4-0ED0-B3A3-C04E17A2F4E5}"/>
              </a:ext>
            </a:extLst>
          </p:cNvPr>
          <p:cNvSpPr txBox="1"/>
          <p:nvPr/>
        </p:nvSpPr>
        <p:spPr>
          <a:xfrm>
            <a:off x="-1" y="2871953"/>
            <a:ext cx="6069361" cy="884070"/>
          </a:xfrm>
          <a:prstGeom prst="rect">
            <a:avLst/>
          </a:prstGeom>
          <a:solidFill>
            <a:srgbClr val="307297"/>
          </a:solidFill>
        </p:spPr>
        <p:txBody>
          <a:bodyPr wrap="square" lIns="302400" tIns="72000" rIns="90000" bIns="72000" anchor="b"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pitchFamily="2" charset="0"/>
                <a:ea typeface="+mn-ea"/>
                <a:cs typeface="+mn-cs"/>
              </a:rPr>
              <a:t>30% decrease in IL-8 and 26% decrease in TNFα </a:t>
            </a:r>
            <a:r>
              <a:rPr kumimoji="0" lang="en-US" sz="1600" b="0" i="0" u="none" strike="noStrike" kern="1200" cap="none" spc="0" normalizeH="0" baseline="0" noProof="0">
                <a:ln>
                  <a:noFill/>
                </a:ln>
                <a:solidFill>
                  <a:prstClr val="white"/>
                </a:solidFill>
                <a:effectLst/>
                <a:uLnTx/>
                <a:uFillTx/>
                <a:latin typeface="DM Sans" pitchFamily="2" charset="0"/>
                <a:ea typeface="+mn-ea"/>
                <a:cs typeface="+mn-cs"/>
              </a:rPr>
              <a:t>indicating that PENTAVITIN® </a:t>
            </a:r>
            <a:r>
              <a:rPr kumimoji="0" lang="en-US" altLang="zh-CN" sz="1600" b="0" i="0" u="none" strike="noStrike" kern="1200" cap="none" spc="0" normalizeH="0" baseline="0" noProof="0">
                <a:ln>
                  <a:noFill/>
                </a:ln>
                <a:solidFill>
                  <a:prstClr val="white"/>
                </a:solidFill>
                <a:effectLst/>
                <a:uLnTx/>
                <a:uFillTx/>
                <a:latin typeface="DM Sans"/>
                <a:ea typeface="SimSun" panose="02010600030101010101" pitchFamily="2" charset="-122"/>
                <a:cs typeface="Calibri" panose="020F0502020204030204" pitchFamily="34" charset="0"/>
              </a:rPr>
              <a:t>helps to soothe signs of skin redness</a:t>
            </a:r>
            <a:endParaRPr kumimoji="0" lang="en-US" sz="1600" b="1" i="0" u="none" strike="noStrike" kern="1200" cap="none" spc="0" normalizeH="0" baseline="0" noProof="0">
              <a:ln>
                <a:noFill/>
              </a:ln>
              <a:solidFill>
                <a:prstClr val="white"/>
              </a:solidFill>
              <a:effectLst/>
              <a:uLnTx/>
              <a:uFillTx/>
              <a:latin typeface="DM Sans" pitchFamily="2" charset="0"/>
              <a:ea typeface="+mn-ea"/>
              <a:cs typeface="+mn-cs"/>
            </a:endParaRPr>
          </a:p>
        </p:txBody>
      </p:sp>
      <p:sp>
        <p:nvSpPr>
          <p:cNvPr id="13" name="TextBox 12">
            <a:extLst>
              <a:ext uri="{FF2B5EF4-FFF2-40B4-BE49-F238E27FC236}">
                <a16:creationId xmlns:a16="http://schemas.microsoft.com/office/drawing/2014/main" id="{5E36CACC-0972-F0E9-10F1-E278DCD1E0CF}"/>
              </a:ext>
            </a:extLst>
          </p:cNvPr>
          <p:cNvSpPr txBox="1"/>
          <p:nvPr/>
        </p:nvSpPr>
        <p:spPr>
          <a:xfrm>
            <a:off x="285952" y="1862124"/>
            <a:ext cx="5200650" cy="1015663"/>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After UV-Induced stress IL-8 and TNF</a:t>
            </a:r>
            <a:r>
              <a:rPr kumimoji="0" lang="el-GR" sz="1600" b="0" i="0" u="none" strike="noStrike" kern="1200" cap="none" spc="0" normalizeH="0" baseline="0" noProof="0">
                <a:ln>
                  <a:noFill/>
                </a:ln>
                <a:solidFill>
                  <a:prstClr val="black"/>
                </a:solidFill>
                <a:effectLst/>
                <a:uLnTx/>
                <a:uFillTx/>
                <a:ea typeface="Fira Sans" panose="020B0503050000020004" pitchFamily="34" charset="0"/>
                <a:cs typeface="+mn-cs"/>
              </a:rPr>
              <a:t>α </a:t>
            </a: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(pro-inflammatory cytokines triggered by UVB light) levels are increased significantly.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grpSp>
        <p:nvGrpSpPr>
          <p:cNvPr id="51" name="Group 50">
            <a:extLst>
              <a:ext uri="{FF2B5EF4-FFF2-40B4-BE49-F238E27FC236}">
                <a16:creationId xmlns:a16="http://schemas.microsoft.com/office/drawing/2014/main" id="{FA07A1ED-F508-2134-7E3D-094271BE5744}"/>
              </a:ext>
            </a:extLst>
          </p:cNvPr>
          <p:cNvGrpSpPr/>
          <p:nvPr/>
        </p:nvGrpSpPr>
        <p:grpSpPr>
          <a:xfrm>
            <a:off x="7804201" y="1885688"/>
            <a:ext cx="3456525" cy="868980"/>
            <a:chOff x="1287470" y="1902620"/>
            <a:chExt cx="3980674" cy="973345"/>
          </a:xfrm>
        </p:grpSpPr>
        <p:cxnSp>
          <p:nvCxnSpPr>
            <p:cNvPr id="12" name="Straight Arrow Connector 11">
              <a:extLst>
                <a:ext uri="{FF2B5EF4-FFF2-40B4-BE49-F238E27FC236}">
                  <a16:creationId xmlns:a16="http://schemas.microsoft.com/office/drawing/2014/main" id="{C59F8A75-D410-916B-B84F-207AEC066CB4}"/>
                </a:ext>
              </a:extLst>
            </p:cNvPr>
            <p:cNvCxnSpPr>
              <a:cxnSpLocks/>
            </p:cNvCxnSpPr>
            <p:nvPr/>
          </p:nvCxnSpPr>
          <p:spPr>
            <a:xfrm>
              <a:off x="4411391" y="2058158"/>
              <a:ext cx="0" cy="576000"/>
            </a:xfrm>
            <a:prstGeom prst="straightConnector1">
              <a:avLst/>
            </a:prstGeom>
            <a:ln w="38100">
              <a:solidFill>
                <a:srgbClr val="35749D"/>
              </a:solidFill>
              <a:tailEnd type="triangle"/>
            </a:ln>
          </p:spPr>
          <p:style>
            <a:lnRef idx="2">
              <a:schemeClr val="accent5"/>
            </a:lnRef>
            <a:fillRef idx="0">
              <a:schemeClr val="accent5"/>
            </a:fillRef>
            <a:effectRef idx="1">
              <a:schemeClr val="accent5"/>
            </a:effectRef>
            <a:fontRef idx="minor">
              <a:schemeClr val="tx1"/>
            </a:fontRef>
          </p:style>
        </p:cxnSp>
        <p:sp>
          <p:nvSpPr>
            <p:cNvPr id="14" name="TextBox 13">
              <a:extLst>
                <a:ext uri="{FF2B5EF4-FFF2-40B4-BE49-F238E27FC236}">
                  <a16:creationId xmlns:a16="http://schemas.microsoft.com/office/drawing/2014/main" id="{DAAD4BC5-E227-A889-E8AC-FEFD8B05CF54}"/>
                </a:ext>
              </a:extLst>
            </p:cNvPr>
            <p:cNvSpPr txBox="1"/>
            <p:nvPr/>
          </p:nvSpPr>
          <p:spPr>
            <a:xfrm>
              <a:off x="1287470" y="2600173"/>
              <a:ext cx="1811727" cy="2757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808080"/>
                  </a:solidFill>
                  <a:effectLst/>
                  <a:uLnTx/>
                  <a:uFillTx/>
                  <a:latin typeface="DM Sans" pitchFamily="2" charset="0"/>
                  <a:ea typeface="Fira Sans" panose="020B0503050000020004" pitchFamily="34" charset="0"/>
                  <a:cs typeface="+mn-cs"/>
                </a:rPr>
                <a:t>-------------</a:t>
              </a:r>
              <a:endParaRPr kumimoji="0" lang="en-CH" sz="1000" b="0" i="0" u="none" strike="noStrike" kern="1200" cap="none" spc="0" normalizeH="0" baseline="0" noProof="0">
                <a:ln>
                  <a:noFill/>
                </a:ln>
                <a:solidFill>
                  <a:srgbClr val="808080"/>
                </a:solidFill>
                <a:effectLst/>
                <a:uLnTx/>
                <a:uFillTx/>
                <a:latin typeface="DM Sans" pitchFamily="2" charset="77"/>
                <a:ea typeface="+mn-ea"/>
                <a:cs typeface="+mn-cs"/>
              </a:endParaRPr>
            </a:p>
          </p:txBody>
        </p:sp>
        <p:cxnSp>
          <p:nvCxnSpPr>
            <p:cNvPr id="15" name="Straight Arrow Connector 14">
              <a:extLst>
                <a:ext uri="{FF2B5EF4-FFF2-40B4-BE49-F238E27FC236}">
                  <a16:creationId xmlns:a16="http://schemas.microsoft.com/office/drawing/2014/main" id="{D7C7ADA8-EEBA-5714-0EBE-EAE6E1C4C6EB}"/>
                </a:ext>
              </a:extLst>
            </p:cNvPr>
            <p:cNvCxnSpPr>
              <a:cxnSpLocks/>
            </p:cNvCxnSpPr>
            <p:nvPr/>
          </p:nvCxnSpPr>
          <p:spPr>
            <a:xfrm flipV="1">
              <a:off x="2204809" y="2053588"/>
              <a:ext cx="0" cy="648000"/>
            </a:xfrm>
            <a:prstGeom prst="straightConnector1">
              <a:avLst/>
            </a:prstGeom>
            <a:ln w="38100">
              <a:solidFill>
                <a:srgbClr val="4FA4D7"/>
              </a:solidFill>
              <a:tailEnd type="triangle"/>
            </a:ln>
          </p:spPr>
          <p:style>
            <a:lnRef idx="2">
              <a:schemeClr val="accent5"/>
            </a:lnRef>
            <a:fillRef idx="0">
              <a:schemeClr val="accent5"/>
            </a:fillRef>
            <a:effectRef idx="1">
              <a:schemeClr val="accent5"/>
            </a:effectRef>
            <a:fontRef idx="minor">
              <a:schemeClr val="tx1"/>
            </a:fontRef>
          </p:style>
        </p:cxnSp>
        <p:sp>
          <p:nvSpPr>
            <p:cNvPr id="16" name="TextBox 15">
              <a:extLst>
                <a:ext uri="{FF2B5EF4-FFF2-40B4-BE49-F238E27FC236}">
                  <a16:creationId xmlns:a16="http://schemas.microsoft.com/office/drawing/2014/main" id="{6210C65F-9B90-746D-1224-673B75F65EFC}"/>
                </a:ext>
              </a:extLst>
            </p:cNvPr>
            <p:cNvSpPr txBox="1"/>
            <p:nvPr/>
          </p:nvSpPr>
          <p:spPr>
            <a:xfrm>
              <a:off x="2085546" y="1907663"/>
              <a:ext cx="3055322" cy="2757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808080"/>
                  </a:solidFill>
                  <a:effectLst/>
                  <a:uLnTx/>
                  <a:uFillTx/>
                  <a:latin typeface="DM Sans" pitchFamily="2" charset="0"/>
                  <a:ea typeface="Fira Sans" panose="020B0503050000020004" pitchFamily="34" charset="0"/>
                  <a:cs typeface="+mn-cs"/>
                </a:rPr>
                <a:t>-----------------------------------</a:t>
              </a:r>
              <a:endParaRPr kumimoji="0" lang="en-CH" sz="1000" b="0" i="0" u="none" strike="noStrike" kern="1200" cap="none" spc="0" normalizeH="0" baseline="0" noProof="0">
                <a:ln>
                  <a:noFill/>
                </a:ln>
                <a:solidFill>
                  <a:srgbClr val="808080"/>
                </a:solidFill>
                <a:effectLst/>
                <a:uLnTx/>
                <a:uFillTx/>
                <a:latin typeface="DM Sans" pitchFamily="2" charset="77"/>
                <a:ea typeface="+mn-ea"/>
                <a:cs typeface="+mn-cs"/>
              </a:endParaRPr>
            </a:p>
          </p:txBody>
        </p:sp>
        <p:sp>
          <p:nvSpPr>
            <p:cNvPr id="17" name="TextBox 16">
              <a:extLst>
                <a:ext uri="{FF2B5EF4-FFF2-40B4-BE49-F238E27FC236}">
                  <a16:creationId xmlns:a16="http://schemas.microsoft.com/office/drawing/2014/main" id="{71D1573A-DD48-729B-192D-F2FB726D9F0B}"/>
                </a:ext>
              </a:extLst>
            </p:cNvPr>
            <p:cNvSpPr txBox="1"/>
            <p:nvPr/>
          </p:nvSpPr>
          <p:spPr>
            <a:xfrm>
              <a:off x="3522853" y="2181860"/>
              <a:ext cx="690284" cy="2757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808080"/>
                  </a:solidFill>
                  <a:effectLst/>
                  <a:uLnTx/>
                  <a:uFillTx/>
                  <a:latin typeface="DM Sans" pitchFamily="2" charset="0"/>
                  <a:ea typeface="Fira Sans" panose="020B0503050000020004" pitchFamily="34" charset="0"/>
                  <a:cs typeface="+mn-cs"/>
                </a:rPr>
                <a:t> *</a:t>
              </a:r>
              <a:endParaRPr kumimoji="0" lang="en-CH" sz="1000" b="0" i="0" u="none" strike="noStrike" kern="1200" cap="none" spc="0" normalizeH="0" baseline="0" noProof="0">
                <a:ln>
                  <a:noFill/>
                </a:ln>
                <a:solidFill>
                  <a:srgbClr val="808080"/>
                </a:solidFill>
                <a:effectLst/>
                <a:uLnTx/>
                <a:uFillTx/>
                <a:latin typeface="DM Sans" pitchFamily="2" charset="77"/>
                <a:ea typeface="+mn-ea"/>
                <a:cs typeface="+mn-cs"/>
              </a:endParaRPr>
            </a:p>
          </p:txBody>
        </p:sp>
        <p:sp>
          <p:nvSpPr>
            <p:cNvPr id="18" name="TextBox 17">
              <a:extLst>
                <a:ext uri="{FF2B5EF4-FFF2-40B4-BE49-F238E27FC236}">
                  <a16:creationId xmlns:a16="http://schemas.microsoft.com/office/drawing/2014/main" id="{3CA5DEEF-8EE2-DCE4-3AA8-43A62E20C571}"/>
                </a:ext>
              </a:extLst>
            </p:cNvPr>
            <p:cNvSpPr txBox="1"/>
            <p:nvPr/>
          </p:nvSpPr>
          <p:spPr>
            <a:xfrm>
              <a:off x="4409316" y="2238950"/>
              <a:ext cx="845404" cy="2413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5749D"/>
                  </a:solidFill>
                  <a:effectLst/>
                  <a:uLnTx/>
                  <a:uFillTx/>
                  <a:latin typeface="DM Sans" pitchFamily="2" charset="0"/>
                  <a:ea typeface="Fira Sans" panose="020B0503050000020004" pitchFamily="34" charset="0"/>
                  <a:cs typeface="+mn-cs"/>
                </a:rPr>
                <a:t>-30%</a:t>
              </a:r>
              <a:endParaRPr kumimoji="0" lang="en-CH" sz="800" b="1" i="0" u="none" strike="noStrike" kern="1200" cap="none" spc="0" normalizeH="0" baseline="0" noProof="0">
                <a:ln>
                  <a:noFill/>
                </a:ln>
                <a:solidFill>
                  <a:srgbClr val="35749D"/>
                </a:solidFill>
                <a:effectLst/>
                <a:uLnTx/>
                <a:uFillTx/>
                <a:latin typeface="DM Sans" pitchFamily="2" charset="77"/>
                <a:ea typeface="+mn-ea"/>
                <a:cs typeface="+mn-cs"/>
              </a:endParaRPr>
            </a:p>
          </p:txBody>
        </p:sp>
        <p:sp>
          <p:nvSpPr>
            <p:cNvPr id="20" name="TextBox 19">
              <a:extLst>
                <a:ext uri="{FF2B5EF4-FFF2-40B4-BE49-F238E27FC236}">
                  <a16:creationId xmlns:a16="http://schemas.microsoft.com/office/drawing/2014/main" id="{6B88ACB0-F729-ACFF-1DD7-18EA0871A962}"/>
                </a:ext>
              </a:extLst>
            </p:cNvPr>
            <p:cNvSpPr txBox="1"/>
            <p:nvPr/>
          </p:nvSpPr>
          <p:spPr>
            <a:xfrm>
              <a:off x="4577860" y="2428330"/>
              <a:ext cx="690284" cy="2757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808080"/>
                  </a:solidFill>
                  <a:effectLst/>
                  <a:uLnTx/>
                  <a:uFillTx/>
                  <a:latin typeface="DM Sans" pitchFamily="2" charset="0"/>
                  <a:ea typeface="Fira Sans" panose="020B0503050000020004" pitchFamily="34" charset="0"/>
                  <a:cs typeface="+mn-cs"/>
                </a:rPr>
                <a:t>**</a:t>
              </a:r>
              <a:endParaRPr kumimoji="0" lang="en-CH" sz="1000" b="0" i="0" u="none" strike="noStrike" kern="1200" cap="none" spc="0" normalizeH="0" baseline="0" noProof="0">
                <a:ln>
                  <a:noFill/>
                </a:ln>
                <a:solidFill>
                  <a:srgbClr val="808080"/>
                </a:solidFill>
                <a:effectLst/>
                <a:uLnTx/>
                <a:uFillTx/>
                <a:latin typeface="DM Sans" pitchFamily="2" charset="77"/>
                <a:ea typeface="+mn-ea"/>
                <a:cs typeface="+mn-cs"/>
              </a:endParaRPr>
            </a:p>
          </p:txBody>
        </p:sp>
        <p:sp>
          <p:nvSpPr>
            <p:cNvPr id="25" name="TextBox 24">
              <a:extLst>
                <a:ext uri="{FF2B5EF4-FFF2-40B4-BE49-F238E27FC236}">
                  <a16:creationId xmlns:a16="http://schemas.microsoft.com/office/drawing/2014/main" id="{74F4473C-BF71-F2D7-8AA3-A03FCBAA7255}"/>
                </a:ext>
              </a:extLst>
            </p:cNvPr>
            <p:cNvSpPr txBox="1"/>
            <p:nvPr/>
          </p:nvSpPr>
          <p:spPr>
            <a:xfrm>
              <a:off x="2384700" y="1902620"/>
              <a:ext cx="564399" cy="2413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a:ln>
                    <a:noFill/>
                  </a:ln>
                  <a:solidFill>
                    <a:srgbClr val="808080"/>
                  </a:solidFill>
                  <a:effectLst/>
                  <a:uLnTx/>
                  <a:uFillTx/>
                  <a:latin typeface="DM Sans" pitchFamily="2" charset="0"/>
                  <a:ea typeface="Fira Sans" panose="020B0503050000020004" pitchFamily="34" charset="0"/>
                  <a:cs typeface="+mn-cs"/>
                </a:rPr>
                <a:t>## </a:t>
              </a:r>
              <a:endParaRPr kumimoji="0" lang="en-CH" sz="800" b="0" i="0" u="none" strike="noStrike" kern="1200" cap="none" spc="0" normalizeH="0" baseline="0" noProof="0">
                <a:ln>
                  <a:noFill/>
                </a:ln>
                <a:solidFill>
                  <a:srgbClr val="808080"/>
                </a:solidFill>
                <a:effectLst/>
                <a:uLnTx/>
                <a:uFillTx/>
                <a:latin typeface="DM Sans" pitchFamily="2" charset="77"/>
                <a:ea typeface="+mn-ea"/>
                <a:cs typeface="+mn-cs"/>
              </a:endParaRPr>
            </a:p>
          </p:txBody>
        </p:sp>
      </p:grpSp>
      <p:grpSp>
        <p:nvGrpSpPr>
          <p:cNvPr id="52" name="Group 51">
            <a:extLst>
              <a:ext uri="{FF2B5EF4-FFF2-40B4-BE49-F238E27FC236}">
                <a16:creationId xmlns:a16="http://schemas.microsoft.com/office/drawing/2014/main" id="{A0CFFAB8-C05A-DCBD-ED05-0541C34C4C63}"/>
              </a:ext>
            </a:extLst>
          </p:cNvPr>
          <p:cNvGrpSpPr/>
          <p:nvPr/>
        </p:nvGrpSpPr>
        <p:grpSpPr>
          <a:xfrm>
            <a:off x="7776506" y="4396918"/>
            <a:ext cx="3511919" cy="906653"/>
            <a:chOff x="1255575" y="4293596"/>
            <a:chExt cx="4044468" cy="1020698"/>
          </a:xfrm>
        </p:grpSpPr>
        <p:sp>
          <p:nvSpPr>
            <p:cNvPr id="19" name="TextBox 18">
              <a:extLst>
                <a:ext uri="{FF2B5EF4-FFF2-40B4-BE49-F238E27FC236}">
                  <a16:creationId xmlns:a16="http://schemas.microsoft.com/office/drawing/2014/main" id="{C1BBE9BF-570D-A325-4CF5-18AEBEA0D729}"/>
                </a:ext>
              </a:extLst>
            </p:cNvPr>
            <p:cNvSpPr txBox="1"/>
            <p:nvPr/>
          </p:nvSpPr>
          <p:spPr>
            <a:xfrm>
              <a:off x="1255575" y="5037102"/>
              <a:ext cx="2908806" cy="2771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808080"/>
                  </a:solidFill>
                  <a:effectLst/>
                  <a:uLnTx/>
                  <a:uFillTx/>
                  <a:latin typeface="DM Sans" pitchFamily="2" charset="0"/>
                  <a:ea typeface="Fira Sans" panose="020B0503050000020004" pitchFamily="34" charset="0"/>
                  <a:cs typeface="+mn-cs"/>
                </a:rPr>
                <a:t>-------------</a:t>
              </a:r>
              <a:endParaRPr kumimoji="0" lang="en-CH" sz="1000" b="0" i="0" u="none" strike="noStrike" kern="1200" cap="none" spc="0" normalizeH="0" baseline="0" noProof="0">
                <a:ln>
                  <a:noFill/>
                </a:ln>
                <a:solidFill>
                  <a:srgbClr val="808080"/>
                </a:solidFill>
                <a:effectLst/>
                <a:uLnTx/>
                <a:uFillTx/>
                <a:latin typeface="DM Sans" pitchFamily="2" charset="77"/>
                <a:ea typeface="+mn-ea"/>
                <a:cs typeface="+mn-cs"/>
              </a:endParaRPr>
            </a:p>
          </p:txBody>
        </p:sp>
        <p:sp>
          <p:nvSpPr>
            <p:cNvPr id="21" name="TextBox 20">
              <a:extLst>
                <a:ext uri="{FF2B5EF4-FFF2-40B4-BE49-F238E27FC236}">
                  <a16:creationId xmlns:a16="http://schemas.microsoft.com/office/drawing/2014/main" id="{F33A5B16-1656-5374-9ADE-CDA58B3D8C52}"/>
                </a:ext>
              </a:extLst>
            </p:cNvPr>
            <p:cNvSpPr txBox="1"/>
            <p:nvPr/>
          </p:nvSpPr>
          <p:spPr>
            <a:xfrm>
              <a:off x="2387331" y="4293596"/>
              <a:ext cx="564399" cy="2425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a:ln>
                    <a:noFill/>
                  </a:ln>
                  <a:solidFill>
                    <a:srgbClr val="808080"/>
                  </a:solidFill>
                  <a:effectLst/>
                  <a:uLnTx/>
                  <a:uFillTx/>
                  <a:latin typeface="DM Sans" pitchFamily="2" charset="0"/>
                  <a:ea typeface="Fira Sans" panose="020B0503050000020004" pitchFamily="34" charset="0"/>
                  <a:cs typeface="+mn-cs"/>
                </a:rPr>
                <a:t>## </a:t>
              </a:r>
              <a:endParaRPr kumimoji="0" lang="en-CH" sz="800" b="0" i="0" u="none" strike="noStrike" kern="1200" cap="none" spc="0" normalizeH="0" baseline="0" noProof="0">
                <a:ln>
                  <a:noFill/>
                </a:ln>
                <a:solidFill>
                  <a:srgbClr val="808080"/>
                </a:solidFill>
                <a:effectLst/>
                <a:uLnTx/>
                <a:uFillTx/>
                <a:latin typeface="DM Sans" pitchFamily="2" charset="77"/>
                <a:ea typeface="+mn-ea"/>
                <a:cs typeface="+mn-cs"/>
              </a:endParaRPr>
            </a:p>
          </p:txBody>
        </p:sp>
        <p:sp>
          <p:nvSpPr>
            <p:cNvPr id="22" name="TextBox 21">
              <a:extLst>
                <a:ext uri="{FF2B5EF4-FFF2-40B4-BE49-F238E27FC236}">
                  <a16:creationId xmlns:a16="http://schemas.microsoft.com/office/drawing/2014/main" id="{A396CDF8-EBD7-A129-C89F-4296CD9F8DD5}"/>
                </a:ext>
              </a:extLst>
            </p:cNvPr>
            <p:cNvSpPr txBox="1"/>
            <p:nvPr/>
          </p:nvSpPr>
          <p:spPr>
            <a:xfrm>
              <a:off x="3517295" y="5037102"/>
              <a:ext cx="690284" cy="2771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808080"/>
                  </a:solidFill>
                  <a:effectLst/>
                  <a:uLnTx/>
                  <a:uFillTx/>
                  <a:latin typeface="DM Sans" pitchFamily="2" charset="0"/>
                  <a:ea typeface="Fira Sans" panose="020B0503050000020004" pitchFamily="34" charset="0"/>
                  <a:cs typeface="+mn-cs"/>
                </a:rPr>
                <a:t>**</a:t>
              </a:r>
              <a:endParaRPr kumimoji="0" lang="en-CH" sz="1000" b="0" i="0" u="none" strike="noStrike" kern="1200" cap="none" spc="0" normalizeH="0" baseline="0" noProof="0">
                <a:ln>
                  <a:noFill/>
                </a:ln>
                <a:solidFill>
                  <a:srgbClr val="808080"/>
                </a:solidFill>
                <a:effectLst/>
                <a:uLnTx/>
                <a:uFillTx/>
                <a:latin typeface="DM Sans" pitchFamily="2" charset="77"/>
                <a:ea typeface="+mn-ea"/>
                <a:cs typeface="+mn-cs"/>
              </a:endParaRPr>
            </a:p>
          </p:txBody>
        </p:sp>
        <p:sp>
          <p:nvSpPr>
            <p:cNvPr id="23" name="TextBox 22">
              <a:extLst>
                <a:ext uri="{FF2B5EF4-FFF2-40B4-BE49-F238E27FC236}">
                  <a16:creationId xmlns:a16="http://schemas.microsoft.com/office/drawing/2014/main" id="{19C78A42-21A7-2E72-3611-33AE7F831270}"/>
                </a:ext>
              </a:extLst>
            </p:cNvPr>
            <p:cNvSpPr txBox="1"/>
            <p:nvPr/>
          </p:nvSpPr>
          <p:spPr>
            <a:xfrm>
              <a:off x="4609759" y="4790881"/>
              <a:ext cx="690284" cy="2771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808080"/>
                  </a:solidFill>
                  <a:effectLst/>
                  <a:uLnTx/>
                  <a:uFillTx/>
                  <a:latin typeface="DM Sans" pitchFamily="2" charset="0"/>
                  <a:ea typeface="Fira Sans" panose="020B0503050000020004" pitchFamily="34" charset="0"/>
                  <a:cs typeface="+mn-cs"/>
                </a:rPr>
                <a:t>*</a:t>
              </a:r>
              <a:endParaRPr kumimoji="0" lang="en-CH" sz="1000" b="0" i="0" u="none" strike="noStrike" kern="1200" cap="none" spc="0" normalizeH="0" baseline="0" noProof="0">
                <a:ln>
                  <a:noFill/>
                </a:ln>
                <a:solidFill>
                  <a:srgbClr val="808080"/>
                </a:solidFill>
                <a:effectLst/>
                <a:uLnTx/>
                <a:uFillTx/>
                <a:latin typeface="DM Sans" pitchFamily="2" charset="77"/>
                <a:ea typeface="+mn-ea"/>
                <a:cs typeface="+mn-cs"/>
              </a:endParaRPr>
            </a:p>
          </p:txBody>
        </p:sp>
        <p:cxnSp>
          <p:nvCxnSpPr>
            <p:cNvPr id="24" name="Straight Arrow Connector 23">
              <a:extLst>
                <a:ext uri="{FF2B5EF4-FFF2-40B4-BE49-F238E27FC236}">
                  <a16:creationId xmlns:a16="http://schemas.microsoft.com/office/drawing/2014/main" id="{A062DDD1-6D59-B8FA-7BB7-E15E2969A270}"/>
                </a:ext>
              </a:extLst>
            </p:cNvPr>
            <p:cNvCxnSpPr>
              <a:cxnSpLocks/>
            </p:cNvCxnSpPr>
            <p:nvPr/>
          </p:nvCxnSpPr>
          <p:spPr>
            <a:xfrm flipV="1">
              <a:off x="2193333" y="4479035"/>
              <a:ext cx="0" cy="684000"/>
            </a:xfrm>
            <a:prstGeom prst="straightConnector1">
              <a:avLst/>
            </a:prstGeom>
            <a:ln w="38100">
              <a:solidFill>
                <a:srgbClr val="4FA4D7"/>
              </a:solidFill>
              <a:tailEnd type="triangle"/>
            </a:ln>
          </p:spPr>
          <p:style>
            <a:lnRef idx="2">
              <a:schemeClr val="accent5"/>
            </a:lnRef>
            <a:fillRef idx="0">
              <a:schemeClr val="accent5"/>
            </a:fillRef>
            <a:effectRef idx="1">
              <a:schemeClr val="accent5"/>
            </a:effectRef>
            <a:fontRef idx="minor">
              <a:schemeClr val="tx1"/>
            </a:fontRef>
          </p:style>
        </p:cxnSp>
        <p:sp>
          <p:nvSpPr>
            <p:cNvPr id="26" name="TextBox 25">
              <a:extLst>
                <a:ext uri="{FF2B5EF4-FFF2-40B4-BE49-F238E27FC236}">
                  <a16:creationId xmlns:a16="http://schemas.microsoft.com/office/drawing/2014/main" id="{513A7AF9-824D-2454-4BA1-BC826DD88129}"/>
                </a:ext>
              </a:extLst>
            </p:cNvPr>
            <p:cNvSpPr txBox="1"/>
            <p:nvPr/>
          </p:nvSpPr>
          <p:spPr>
            <a:xfrm>
              <a:off x="2096020" y="4293596"/>
              <a:ext cx="2908807" cy="2771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808080"/>
                  </a:solidFill>
                  <a:effectLst/>
                  <a:uLnTx/>
                  <a:uFillTx/>
                  <a:latin typeface="DM Sans" pitchFamily="2" charset="0"/>
                  <a:ea typeface="Fira Sans" panose="020B0503050000020004" pitchFamily="34" charset="0"/>
                  <a:cs typeface="+mn-cs"/>
                </a:rPr>
                <a:t>-----------------------------------</a:t>
              </a:r>
              <a:endParaRPr kumimoji="0" lang="en-CH" sz="1000" b="0" i="0" u="none" strike="noStrike" kern="1200" cap="none" spc="0" normalizeH="0" baseline="0" noProof="0">
                <a:ln>
                  <a:noFill/>
                </a:ln>
                <a:solidFill>
                  <a:srgbClr val="808080"/>
                </a:solidFill>
                <a:effectLst/>
                <a:uLnTx/>
                <a:uFillTx/>
                <a:latin typeface="DM Sans" pitchFamily="2" charset="77"/>
                <a:ea typeface="+mn-ea"/>
                <a:cs typeface="+mn-cs"/>
              </a:endParaRPr>
            </a:p>
          </p:txBody>
        </p:sp>
        <p:cxnSp>
          <p:nvCxnSpPr>
            <p:cNvPr id="28" name="Straight Arrow Connector 27">
              <a:extLst>
                <a:ext uri="{FF2B5EF4-FFF2-40B4-BE49-F238E27FC236}">
                  <a16:creationId xmlns:a16="http://schemas.microsoft.com/office/drawing/2014/main" id="{E08636BA-C63B-D6DF-4201-B87626B98DC9}"/>
                </a:ext>
              </a:extLst>
            </p:cNvPr>
            <p:cNvCxnSpPr>
              <a:cxnSpLocks/>
            </p:cNvCxnSpPr>
            <p:nvPr/>
          </p:nvCxnSpPr>
          <p:spPr>
            <a:xfrm>
              <a:off x="4450186" y="4476676"/>
              <a:ext cx="0" cy="504000"/>
            </a:xfrm>
            <a:prstGeom prst="straightConnector1">
              <a:avLst/>
            </a:prstGeom>
            <a:ln w="38100">
              <a:solidFill>
                <a:srgbClr val="35749D"/>
              </a:solidFill>
              <a:tailEnd type="triangle"/>
            </a:ln>
          </p:spPr>
          <p:style>
            <a:lnRef idx="2">
              <a:schemeClr val="accent5"/>
            </a:lnRef>
            <a:fillRef idx="0">
              <a:schemeClr val="accent5"/>
            </a:fillRef>
            <a:effectRef idx="1">
              <a:schemeClr val="accent5"/>
            </a:effectRef>
            <a:fontRef idx="minor">
              <a:schemeClr val="tx1"/>
            </a:fontRef>
          </p:style>
        </p:cxnSp>
        <p:sp>
          <p:nvSpPr>
            <p:cNvPr id="29" name="TextBox 28">
              <a:extLst>
                <a:ext uri="{FF2B5EF4-FFF2-40B4-BE49-F238E27FC236}">
                  <a16:creationId xmlns:a16="http://schemas.microsoft.com/office/drawing/2014/main" id="{40401B2B-FA72-A5BC-946D-8A47083AEF8F}"/>
                </a:ext>
              </a:extLst>
            </p:cNvPr>
            <p:cNvSpPr txBox="1"/>
            <p:nvPr/>
          </p:nvSpPr>
          <p:spPr>
            <a:xfrm>
              <a:off x="4422740" y="4582197"/>
              <a:ext cx="845404" cy="2425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5749D"/>
                  </a:solidFill>
                  <a:effectLst/>
                  <a:uLnTx/>
                  <a:uFillTx/>
                  <a:latin typeface="DM Sans" pitchFamily="2" charset="0"/>
                  <a:ea typeface="Fira Sans" panose="020B0503050000020004" pitchFamily="34" charset="0"/>
                  <a:cs typeface="+mn-cs"/>
                </a:rPr>
                <a:t>-26%</a:t>
              </a:r>
              <a:endParaRPr kumimoji="0" lang="en-CH" sz="800" b="1" i="0" u="none" strike="noStrike" kern="1200" cap="none" spc="0" normalizeH="0" baseline="0" noProof="0">
                <a:ln>
                  <a:noFill/>
                </a:ln>
                <a:solidFill>
                  <a:srgbClr val="35749D"/>
                </a:solidFill>
                <a:effectLst/>
                <a:uLnTx/>
                <a:uFillTx/>
                <a:latin typeface="DM Sans" pitchFamily="2" charset="77"/>
                <a:ea typeface="+mn-ea"/>
                <a:cs typeface="+mn-cs"/>
              </a:endParaRPr>
            </a:p>
          </p:txBody>
        </p:sp>
      </p:grpSp>
      <p:grpSp>
        <p:nvGrpSpPr>
          <p:cNvPr id="33" name="Group 32">
            <a:extLst>
              <a:ext uri="{FF2B5EF4-FFF2-40B4-BE49-F238E27FC236}">
                <a16:creationId xmlns:a16="http://schemas.microsoft.com/office/drawing/2014/main" id="{F2BE753E-A9CA-AABB-3269-E8A5F37F7F31}"/>
              </a:ext>
            </a:extLst>
          </p:cNvPr>
          <p:cNvGrpSpPr/>
          <p:nvPr/>
        </p:nvGrpSpPr>
        <p:grpSpPr>
          <a:xfrm>
            <a:off x="275987" y="3919983"/>
            <a:ext cx="2968302" cy="647007"/>
            <a:chOff x="9544049" y="4984372"/>
            <a:chExt cx="2968302" cy="647007"/>
          </a:xfrm>
        </p:grpSpPr>
        <p:sp>
          <p:nvSpPr>
            <p:cNvPr id="34" name="Rectangle 7">
              <a:extLst>
                <a:ext uri="{FF2B5EF4-FFF2-40B4-BE49-F238E27FC236}">
                  <a16:creationId xmlns:a16="http://schemas.microsoft.com/office/drawing/2014/main" id="{C89375F5-3CB9-9491-16E8-034241DC201E}"/>
                </a:ext>
              </a:extLst>
            </p:cNvPr>
            <p:cNvSpPr>
              <a:spLocks noChangeArrowheads="1"/>
            </p:cNvSpPr>
            <p:nvPr/>
          </p:nvSpPr>
          <p:spPr bwMode="auto">
            <a:xfrm>
              <a:off x="9544049" y="5127379"/>
              <a:ext cx="2968302" cy="504000"/>
            </a:xfrm>
            <a:prstGeom prst="rect">
              <a:avLst/>
            </a:prstGeom>
            <a:solidFill>
              <a:srgbClr val="3F9AD0"/>
            </a:solidFill>
            <a:ln>
              <a:noFill/>
            </a:ln>
            <a:effectLst/>
          </p:spPr>
          <p:txBody>
            <a:bodyPr wrap="square" lIns="180000" tIns="0" rIns="180000" bIns="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Arial"/>
                </a:rPr>
                <a:t>The results are significant</a:t>
              </a:r>
            </a:p>
          </p:txBody>
        </p:sp>
        <p:sp>
          <p:nvSpPr>
            <p:cNvPr id="35" name="Isosceles Triangle 34">
              <a:extLst>
                <a:ext uri="{FF2B5EF4-FFF2-40B4-BE49-F238E27FC236}">
                  <a16:creationId xmlns:a16="http://schemas.microsoft.com/office/drawing/2014/main" id="{1743F959-ED61-690B-B5D7-3E284C513EDB}"/>
                </a:ext>
              </a:extLst>
            </p:cNvPr>
            <p:cNvSpPr/>
            <p:nvPr/>
          </p:nvSpPr>
          <p:spPr>
            <a:xfrm>
              <a:off x="9696632" y="4984372"/>
              <a:ext cx="223519" cy="143006"/>
            </a:xfrm>
            <a:prstGeom prst="triangle">
              <a:avLst>
                <a:gd name="adj" fmla="val 0"/>
              </a:avLst>
            </a:prstGeom>
            <a:solidFill>
              <a:srgbClr val="3F9A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2" name="Title 14">
            <a:extLst>
              <a:ext uri="{FF2B5EF4-FFF2-40B4-BE49-F238E27FC236}">
                <a16:creationId xmlns:a16="http://schemas.microsoft.com/office/drawing/2014/main" id="{F7606238-C8C6-B150-730F-96EB73A3FE0F}"/>
              </a:ext>
            </a:extLst>
          </p:cNvPr>
          <p:cNvSpPr txBox="1">
            <a:spLocks/>
          </p:cNvSpPr>
          <p:nvPr/>
        </p:nvSpPr>
        <p:spPr>
          <a:xfrm>
            <a:off x="302400" y="302400"/>
            <a:ext cx="10213299" cy="1153176"/>
          </a:xfrm>
          <a:prstGeom prst="rect">
            <a:avLst/>
          </a:prstGeom>
        </p:spPr>
        <p:txBody>
          <a:bodyPr lIns="0" tIns="0" rIns="0" bIns="0" anchor="t" anchorCtr="0"/>
          <a:lstStyle>
            <a:lvl1pPr algn="l" defTabSz="914400" rtl="0" eaLnBrk="1" latinLnBrk="0" hangingPunct="1">
              <a:lnSpc>
                <a:spcPct val="90000"/>
              </a:lnSpc>
              <a:spcBef>
                <a:spcPct val="0"/>
              </a:spcBef>
              <a:buNone/>
              <a:defRPr sz="2500" b="1" kern="1200">
                <a:solidFill>
                  <a:srgbClr val="307297"/>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500" b="1" i="0" u="none" strike="noStrike" kern="1200" cap="none" spc="0" normalizeH="0" baseline="0" noProof="0">
                <a:ln>
                  <a:noFill/>
                </a:ln>
                <a:solidFill>
                  <a:srgbClr val="307297"/>
                </a:solidFill>
                <a:effectLst/>
                <a:uLnTx/>
                <a:uFillTx/>
                <a:latin typeface="DM Sans"/>
                <a:ea typeface="+mj-ea"/>
                <a:cs typeface="+mj-cs"/>
              </a:rPr>
              <a:t>Decreases proinflammatory cytokines IL‑8 and TNFα in a 3D Skin Model under UV Stress</a:t>
            </a:r>
            <a:br>
              <a:rPr kumimoji="0" lang="en-US" sz="2500" b="1" i="0" u="none" strike="noStrike" kern="1200" cap="none" spc="0" normalizeH="0" baseline="0" noProof="0">
                <a:ln>
                  <a:noFill/>
                </a:ln>
                <a:solidFill>
                  <a:srgbClr val="307297"/>
                </a:solidFill>
                <a:effectLst/>
                <a:uLnTx/>
                <a:uFillTx/>
                <a:latin typeface="DM Sans"/>
                <a:ea typeface="+mj-ea"/>
                <a:cs typeface="+mj-cs"/>
              </a:rPr>
            </a:br>
            <a:br>
              <a:rPr kumimoji="0" lang="en-US" sz="2500" b="1" i="0" u="none" strike="noStrike" kern="1200" cap="none" spc="0" normalizeH="0" baseline="0" noProof="0">
                <a:ln>
                  <a:noFill/>
                </a:ln>
                <a:solidFill>
                  <a:srgbClr val="307297"/>
                </a:solidFill>
                <a:effectLst/>
                <a:uLnTx/>
                <a:uFillTx/>
                <a:latin typeface="DM Sans"/>
                <a:ea typeface="+mj-ea"/>
                <a:cs typeface="+mj-cs"/>
              </a:rPr>
            </a:br>
            <a:br>
              <a:rPr kumimoji="0" lang="en-US" sz="2500" b="0" i="0" u="none" strike="noStrike" kern="1200" cap="none" spc="0" normalizeH="0" baseline="0" noProof="0">
                <a:ln>
                  <a:noFill/>
                </a:ln>
                <a:solidFill>
                  <a:srgbClr val="307297"/>
                </a:solidFill>
                <a:effectLst/>
                <a:uLnTx/>
                <a:uFillTx/>
                <a:latin typeface="DM Sans"/>
                <a:ea typeface="+mj-ea"/>
                <a:cs typeface="+mj-cs"/>
              </a:rPr>
            </a:br>
            <a:endParaRPr kumimoji="0" lang="en-US" sz="2500" b="0" i="0" u="none" strike="noStrike" kern="1200" cap="none" spc="0" normalizeH="0" baseline="0" noProof="0">
              <a:ln>
                <a:noFill/>
              </a:ln>
              <a:solidFill>
                <a:srgbClr val="307297"/>
              </a:solidFill>
              <a:effectLst/>
              <a:uLnTx/>
              <a:uFillTx/>
              <a:latin typeface="DM Sans"/>
              <a:ea typeface="+mj-ea"/>
              <a:cs typeface="+mj-cs"/>
            </a:endParaRPr>
          </a:p>
        </p:txBody>
      </p:sp>
      <p:sp>
        <p:nvSpPr>
          <p:cNvPr id="6" name="Slide Number Placeholder 1">
            <a:extLst>
              <a:ext uri="{FF2B5EF4-FFF2-40B4-BE49-F238E27FC236}">
                <a16:creationId xmlns:a16="http://schemas.microsoft.com/office/drawing/2014/main" id="{CC10513E-F0CA-F184-7FF4-D4B1910DC30E}"/>
              </a:ext>
            </a:extLst>
          </p:cNvPr>
          <p:cNvSpPr>
            <a:spLocks noGrp="1"/>
          </p:cNvSpPr>
          <p:nvPr>
            <p:ph type="sldNum" sz="quarter" idx="10"/>
          </p:nvPr>
        </p:nvSpPr>
        <p:spPr>
          <a:xfrm>
            <a:off x="302400" y="6439655"/>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GB" sz="1000" b="0" i="0" u="none" strike="noStrike" kern="1200" cap="none" spc="0" normalizeH="0" baseline="0" noProof="0">
              <a:ln>
                <a:noFill/>
              </a:ln>
              <a:solidFill>
                <a:prstClr val="black"/>
              </a:solidFill>
              <a:effectLst/>
              <a:uLnTx/>
              <a:uFillTx/>
              <a:latin typeface="DM Sans"/>
              <a:ea typeface="+mn-ea"/>
              <a:cs typeface="+mn-cs"/>
            </a:endParaRPr>
          </a:p>
        </p:txBody>
      </p:sp>
      <p:pic>
        <p:nvPicPr>
          <p:cNvPr id="3" name="Picture 2">
            <a:extLst>
              <a:ext uri="{FF2B5EF4-FFF2-40B4-BE49-F238E27FC236}">
                <a16:creationId xmlns:a16="http://schemas.microsoft.com/office/drawing/2014/main" id="{FB0E6F03-672D-F7F9-FEA2-CF75B2D9AA4B}"/>
              </a:ext>
            </a:extLst>
          </p:cNvPr>
          <p:cNvPicPr>
            <a:picLocks noChangeAspect="1"/>
          </p:cNvPicPr>
          <p:nvPr/>
        </p:nvPicPr>
        <p:blipFill>
          <a:blip r:embed="rId5"/>
          <a:srcRect/>
          <a:stretch/>
        </p:blipFill>
        <p:spPr>
          <a:xfrm>
            <a:off x="10921775" y="305382"/>
            <a:ext cx="962684" cy="418410"/>
          </a:xfrm>
          <a:prstGeom prst="rect">
            <a:avLst/>
          </a:prstGeom>
        </p:spPr>
      </p:pic>
    </p:spTree>
    <p:extLst>
      <p:ext uri="{BB962C8B-B14F-4D97-AF65-F5344CB8AC3E}">
        <p14:creationId xmlns:p14="http://schemas.microsoft.com/office/powerpoint/2010/main" val="2864351975"/>
      </p:ext>
    </p:extLst>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65BBB-AFBB-9598-D90E-CD7F919467EF}"/>
            </a:ext>
          </a:extLst>
        </p:cNvPr>
        <p:cNvGrpSpPr/>
        <p:nvPr/>
      </p:nvGrpSpPr>
      <p:grpSpPr>
        <a:xfrm>
          <a:off x="0" y="0"/>
          <a:ext cx="0" cy="0"/>
          <a:chOff x="0" y="0"/>
          <a:chExt cx="0" cy="0"/>
        </a:xfrm>
      </p:grpSpPr>
      <p:pic>
        <p:nvPicPr>
          <p:cNvPr id="35" name="Espaço Reservado para Imagem 34" descr="Uma imagem contendo grande, água, grupo&#10;&#10;Descrição gerada automaticamente">
            <a:extLst>
              <a:ext uri="{FF2B5EF4-FFF2-40B4-BE49-F238E27FC236}">
                <a16:creationId xmlns:a16="http://schemas.microsoft.com/office/drawing/2014/main" id="{6961889F-5F5F-B8A0-5C58-2ECBA188BC2C}"/>
              </a:ext>
            </a:extLst>
          </p:cNvPr>
          <p:cNvPicPr>
            <a:picLocks noGrp="1" noChangeAspect="1"/>
          </p:cNvPicPr>
          <p:nvPr>
            <p:ph type="pic" sz="quarter" idx="26"/>
          </p:nvPr>
        </p:nvPicPr>
        <p:blipFill rotWithShape="1">
          <a:blip r:embed="rId2" cstate="print">
            <a:extLst>
              <a:ext uri="{28A0092B-C50C-407E-A947-70E740481C1C}">
                <a14:useLocalDpi xmlns:a14="http://schemas.microsoft.com/office/drawing/2010/main"/>
              </a:ext>
            </a:extLst>
          </a:blip>
          <a:srcRect/>
          <a:stretch/>
        </p:blipFill>
        <p:spPr>
          <a:xfrm flipH="1">
            <a:off x="0" y="2438400"/>
            <a:ext cx="2498725" cy="3340608"/>
          </a:xfrm>
        </p:spPr>
      </p:pic>
      <p:pic>
        <p:nvPicPr>
          <p:cNvPr id="37" name="Espaço Reservado para Imagem 36" descr="Uma imagem contendo pequeno, mesa, azul, luz&#10;&#10;Descrição gerada automaticamente">
            <a:extLst>
              <a:ext uri="{FF2B5EF4-FFF2-40B4-BE49-F238E27FC236}">
                <a16:creationId xmlns:a16="http://schemas.microsoft.com/office/drawing/2014/main" id="{4C5D1097-D407-0415-5BD3-660463AA63F9}"/>
              </a:ext>
            </a:extLst>
          </p:cNvPr>
          <p:cNvPicPr>
            <a:picLocks noGrp="1" noChangeAspect="1"/>
          </p:cNvPicPr>
          <p:nvPr>
            <p:ph type="pic" sz="quarter" idx="27"/>
          </p:nvPr>
        </p:nvPicPr>
        <p:blipFill rotWithShape="1">
          <a:blip r:embed="rId3" cstate="print">
            <a:extLst>
              <a:ext uri="{28A0092B-C50C-407E-A947-70E740481C1C}">
                <a14:useLocalDpi xmlns:a14="http://schemas.microsoft.com/office/drawing/2010/main"/>
              </a:ext>
            </a:extLst>
          </a:blip>
          <a:srcRect/>
          <a:stretch/>
        </p:blipFill>
        <p:spPr>
          <a:xfrm>
            <a:off x="2517013" y="1391241"/>
            <a:ext cx="2498725" cy="3340607"/>
          </a:xfrm>
        </p:spPr>
      </p:pic>
      <p:pic>
        <p:nvPicPr>
          <p:cNvPr id="17" name="Picture Placeholder 16">
            <a:extLst>
              <a:ext uri="{FF2B5EF4-FFF2-40B4-BE49-F238E27FC236}">
                <a16:creationId xmlns:a16="http://schemas.microsoft.com/office/drawing/2014/main" id="{C842A276-F71D-A5B6-202D-FD9579FD5F6C}"/>
              </a:ext>
            </a:extLst>
          </p:cNvPr>
          <p:cNvPicPr>
            <a:picLocks noGrp="1" noChangeAspect="1"/>
          </p:cNvPicPr>
          <p:nvPr>
            <p:ph type="pic" sz="quarter" idx="25"/>
          </p:nvPr>
        </p:nvPicPr>
        <p:blipFill rotWithShape="1">
          <a:blip r:embed="rId4" cstate="print">
            <a:extLst>
              <a:ext uri="{28A0092B-C50C-407E-A947-70E740481C1C}">
                <a14:useLocalDpi xmlns:a14="http://schemas.microsoft.com/office/drawing/2010/main"/>
              </a:ext>
            </a:extLst>
          </a:blip>
          <a:srcRect/>
          <a:stretch/>
        </p:blipFill>
        <p:spPr>
          <a:xfrm>
            <a:off x="6172200" y="0"/>
            <a:ext cx="6019800" cy="6858000"/>
          </a:xfrm>
        </p:spPr>
      </p:pic>
      <p:sp>
        <p:nvSpPr>
          <p:cNvPr id="3" name="Title 2">
            <a:extLst>
              <a:ext uri="{FF2B5EF4-FFF2-40B4-BE49-F238E27FC236}">
                <a16:creationId xmlns:a16="http://schemas.microsoft.com/office/drawing/2014/main" id="{F0EB2FD3-CC4F-1745-BCE9-926363CA58E0}"/>
              </a:ext>
            </a:extLst>
          </p:cNvPr>
          <p:cNvSpPr>
            <a:spLocks noGrp="1"/>
          </p:cNvSpPr>
          <p:nvPr>
            <p:ph type="title"/>
          </p:nvPr>
        </p:nvSpPr>
        <p:spPr/>
        <p:txBody>
          <a:bodyPr/>
          <a:lstStyle/>
          <a:p>
            <a:r>
              <a:rPr lang="en-US" spc="-300"/>
              <a:t>PENTAVITIN®</a:t>
            </a:r>
          </a:p>
        </p:txBody>
      </p:sp>
      <p:sp>
        <p:nvSpPr>
          <p:cNvPr id="7" name="Text Placeholder 6">
            <a:extLst>
              <a:ext uri="{FF2B5EF4-FFF2-40B4-BE49-F238E27FC236}">
                <a16:creationId xmlns:a16="http://schemas.microsoft.com/office/drawing/2014/main" id="{68676C46-E34A-E9EA-D176-17D1E26E4032}"/>
              </a:ext>
            </a:extLst>
          </p:cNvPr>
          <p:cNvSpPr>
            <a:spLocks noGrp="1"/>
          </p:cNvSpPr>
          <p:nvPr>
            <p:ph type="body" sz="quarter" idx="30"/>
          </p:nvPr>
        </p:nvSpPr>
        <p:spPr/>
        <p:txBody>
          <a:bodyPr/>
          <a:lstStyle/>
          <a:p>
            <a:r>
              <a:rPr lang="en-US"/>
              <a:t>Microbiome</a:t>
            </a:r>
          </a:p>
        </p:txBody>
      </p:sp>
      <p:sp>
        <p:nvSpPr>
          <p:cNvPr id="8" name="Oval 7">
            <a:extLst>
              <a:ext uri="{FF2B5EF4-FFF2-40B4-BE49-F238E27FC236}">
                <a16:creationId xmlns:a16="http://schemas.microsoft.com/office/drawing/2014/main" id="{31DAA145-E3F0-8F0A-2C79-5A46BCF3B00D}"/>
              </a:ext>
            </a:extLst>
          </p:cNvPr>
          <p:cNvSpPr/>
          <p:nvPr/>
        </p:nvSpPr>
        <p:spPr>
          <a:xfrm>
            <a:off x="2354378" y="2675981"/>
            <a:ext cx="2787418" cy="2787418"/>
          </a:xfrm>
          <a:prstGeom prst="ellipse">
            <a:avLst/>
          </a:prstGeom>
          <a:noFill/>
          <a:ln w="12700">
            <a:solidFill>
              <a:srgbClr val="CBE7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9" name="Oval 8">
            <a:extLst>
              <a:ext uri="{FF2B5EF4-FFF2-40B4-BE49-F238E27FC236}">
                <a16:creationId xmlns:a16="http://schemas.microsoft.com/office/drawing/2014/main" id="{134B8E11-024F-D0DC-8344-1378AA05BD6F}"/>
              </a:ext>
            </a:extLst>
          </p:cNvPr>
          <p:cNvSpPr/>
          <p:nvPr/>
        </p:nvSpPr>
        <p:spPr>
          <a:xfrm>
            <a:off x="-151078" y="2675981"/>
            <a:ext cx="2787418" cy="2787418"/>
          </a:xfrm>
          <a:prstGeom prst="ellipse">
            <a:avLst/>
          </a:prstGeom>
          <a:noFill/>
          <a:ln w="12700">
            <a:solidFill>
              <a:srgbClr val="CBE7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0" name="Oval 9">
            <a:extLst>
              <a:ext uri="{FF2B5EF4-FFF2-40B4-BE49-F238E27FC236}">
                <a16:creationId xmlns:a16="http://schemas.microsoft.com/office/drawing/2014/main" id="{41472E8C-3949-8289-12DD-AEE09B8B8442}"/>
              </a:ext>
            </a:extLst>
          </p:cNvPr>
          <p:cNvSpPr/>
          <p:nvPr/>
        </p:nvSpPr>
        <p:spPr>
          <a:xfrm>
            <a:off x="5719370" y="2675981"/>
            <a:ext cx="2787418" cy="2787418"/>
          </a:xfrm>
          <a:prstGeom prst="ellipse">
            <a:avLst/>
          </a:prstGeom>
          <a:noFill/>
          <a:ln w="12700">
            <a:solidFill>
              <a:srgbClr val="CBE7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8" name="Picture 17">
            <a:extLst>
              <a:ext uri="{FF2B5EF4-FFF2-40B4-BE49-F238E27FC236}">
                <a16:creationId xmlns:a16="http://schemas.microsoft.com/office/drawing/2014/main" id="{208286E6-1E4C-47A7-7239-75AE850931C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746135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C3A0C-AD0A-2929-CA45-580A46D7D75C}"/>
            </a:ext>
          </a:extLst>
        </p:cNvPr>
        <p:cNvGrpSpPr/>
        <p:nvPr/>
      </p:nvGrpSpPr>
      <p:grpSpPr>
        <a:xfrm>
          <a:off x="0" y="0"/>
          <a:ext cx="0" cy="0"/>
          <a:chOff x="0" y="0"/>
          <a:chExt cx="0" cy="0"/>
        </a:xfrm>
      </p:grpSpPr>
      <p:sp>
        <p:nvSpPr>
          <p:cNvPr id="4" name="Slide Number Placeholder 7">
            <a:extLst>
              <a:ext uri="{FF2B5EF4-FFF2-40B4-BE49-F238E27FC236}">
                <a16:creationId xmlns:a16="http://schemas.microsoft.com/office/drawing/2014/main" id="{FAE6AEE8-BADD-FC9D-3B1E-1E30915BEC74}"/>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schemeClr val="bg1"/>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GB" sz="1300" b="0" i="0" u="none" strike="noStrike" kern="1200" cap="none" spc="0" normalizeH="0" baseline="0" noProof="0">
              <a:ln>
                <a:noFill/>
              </a:ln>
              <a:solidFill>
                <a:schemeClr val="bg1"/>
              </a:solidFill>
              <a:effectLst/>
              <a:uLnTx/>
              <a:uFillTx/>
              <a:latin typeface="DM Sans"/>
              <a:ea typeface="+mn-ea"/>
              <a:cs typeface="+mn-cs"/>
            </a:endParaRPr>
          </a:p>
        </p:txBody>
      </p:sp>
      <p:sp>
        <p:nvSpPr>
          <p:cNvPr id="2" name="Title 1">
            <a:extLst>
              <a:ext uri="{FF2B5EF4-FFF2-40B4-BE49-F238E27FC236}">
                <a16:creationId xmlns:a16="http://schemas.microsoft.com/office/drawing/2014/main" id="{9A6CADB2-5B59-9C19-389A-FB3036EDC856}"/>
              </a:ext>
            </a:extLst>
          </p:cNvPr>
          <p:cNvSpPr>
            <a:spLocks noGrp="1"/>
          </p:cNvSpPr>
          <p:nvPr>
            <p:ph type="title"/>
          </p:nvPr>
        </p:nvSpPr>
        <p:spPr/>
        <p:txBody>
          <a:bodyPr/>
          <a:lstStyle/>
          <a:p>
            <a:r>
              <a:rPr lang="en-US" dirty="0"/>
              <a:t>Microbiome friendly</a:t>
            </a:r>
            <a:r>
              <a:rPr lang="en-US" baseline="30000" dirty="0"/>
              <a:t>1</a:t>
            </a:r>
            <a:r>
              <a:rPr lang="en-US" dirty="0"/>
              <a:t> </a:t>
            </a:r>
            <a:br>
              <a:rPr lang="en-US" dirty="0"/>
            </a:br>
            <a:endParaRPr lang="en-US" dirty="0"/>
          </a:p>
        </p:txBody>
      </p:sp>
      <p:pic>
        <p:nvPicPr>
          <p:cNvPr id="9" name="Picture Placeholder 11" descr="A person with her eyes closed&#10;&#10;AI-generated content may be incorrect.">
            <a:extLst>
              <a:ext uri="{FF2B5EF4-FFF2-40B4-BE49-F238E27FC236}">
                <a16:creationId xmlns:a16="http://schemas.microsoft.com/office/drawing/2014/main" id="{0075383E-1F03-D5BE-BFB4-66DBAD042D4C}"/>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a:ext>
            </a:extLst>
          </a:blip>
          <a:srcRect/>
          <a:stretch>
            <a:fillRect/>
          </a:stretch>
        </p:blipFill>
        <p:spPr>
          <a:xfrm>
            <a:off x="7337425" y="0"/>
            <a:ext cx="4854575" cy="6858000"/>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p:spPr>
      </p:pic>
      <p:sp>
        <p:nvSpPr>
          <p:cNvPr id="13" name="Text Placeholder 8">
            <a:extLst>
              <a:ext uri="{FF2B5EF4-FFF2-40B4-BE49-F238E27FC236}">
                <a16:creationId xmlns:a16="http://schemas.microsoft.com/office/drawing/2014/main" id="{95141B08-6CD9-D47E-4523-5A1DDC415F6B}"/>
              </a:ext>
            </a:extLst>
          </p:cNvPr>
          <p:cNvSpPr txBox="1">
            <a:spLocks/>
          </p:cNvSpPr>
          <p:nvPr/>
        </p:nvSpPr>
        <p:spPr>
          <a:xfrm>
            <a:off x="302400" y="5545043"/>
            <a:ext cx="5872065" cy="348171"/>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dirty="0">
                <a:solidFill>
                  <a:schemeClr val="bg1"/>
                </a:solidFill>
              </a:rPr>
              <a:t>Source: www.mymicrobiome.info/mymicrobiome-standard-18-10-tests-skin-microbiome-friendly.html</a:t>
            </a:r>
          </a:p>
          <a:p>
            <a:endParaRPr lang="en-US" dirty="0">
              <a:solidFill>
                <a:schemeClr val="bg1"/>
              </a:solidFill>
            </a:endParaRPr>
          </a:p>
        </p:txBody>
      </p:sp>
      <p:pic>
        <p:nvPicPr>
          <p:cNvPr id="14" name="Picture 13">
            <a:extLst>
              <a:ext uri="{FF2B5EF4-FFF2-40B4-BE49-F238E27FC236}">
                <a16:creationId xmlns:a16="http://schemas.microsoft.com/office/drawing/2014/main" id="{B02F3CC1-B988-633E-D429-B76EF0913B61}"/>
              </a:ext>
            </a:extLst>
          </p:cNvPr>
          <p:cNvPicPr>
            <a:picLocks noChangeAspect="1"/>
          </p:cNvPicPr>
          <p:nvPr/>
        </p:nvPicPr>
        <p:blipFill>
          <a:blip r:embed="rId4"/>
          <a:srcRect/>
          <a:stretch/>
        </p:blipFill>
        <p:spPr>
          <a:xfrm>
            <a:off x="10921775" y="305382"/>
            <a:ext cx="962684" cy="418410"/>
          </a:xfrm>
          <a:prstGeom prst="rect">
            <a:avLst/>
          </a:prstGeom>
        </p:spPr>
      </p:pic>
      <p:sp>
        <p:nvSpPr>
          <p:cNvPr id="15" name="Text Placeholder 6">
            <a:extLst>
              <a:ext uri="{FF2B5EF4-FFF2-40B4-BE49-F238E27FC236}">
                <a16:creationId xmlns:a16="http://schemas.microsoft.com/office/drawing/2014/main" id="{289EF356-3626-1A0D-013B-760597B23ECA}"/>
              </a:ext>
            </a:extLst>
          </p:cNvPr>
          <p:cNvSpPr txBox="1">
            <a:spLocks/>
          </p:cNvSpPr>
          <p:nvPr/>
        </p:nvSpPr>
        <p:spPr>
          <a:xfrm>
            <a:off x="1191848" y="1406565"/>
            <a:ext cx="4821386" cy="369332"/>
          </a:xfrm>
          <a:prstGeom prst="rect">
            <a:avLst/>
          </a:prstGeom>
        </p:spPr>
        <p:txBody>
          <a:bodyPr lIns="0" tIns="0" rIns="0" bIns="0"/>
          <a:lstStyle>
            <a:lvl1pPr marL="0" indent="0" algn="l" defTabSz="914400" rtl="0" eaLnBrk="1" latinLnBrk="0" hangingPunct="1">
              <a:lnSpc>
                <a:spcPct val="90000"/>
              </a:lnSpc>
              <a:spcBef>
                <a:spcPts val="1000"/>
              </a:spcBef>
              <a:spcAft>
                <a:spcPts val="0"/>
              </a:spcAft>
              <a:buFont typeface="Arial" panose="020B0604020202020204" pitchFamily="34" charset="0"/>
              <a:buNone/>
              <a:defRPr sz="2400" b="0" i="1" kern="1200">
                <a:solidFill>
                  <a:schemeClr val="accent6"/>
                </a:solidFill>
                <a:latin typeface="Fira Sans" panose="020B0503050000020004" pitchFamily="34" charset="0"/>
                <a:ea typeface="+mn-ea"/>
                <a:cs typeface="+mn-cs"/>
              </a:defRPr>
            </a:lvl1pPr>
            <a:lvl2pPr marL="0" indent="0" algn="l" defTabSz="914400" rtl="0" eaLnBrk="1" latinLnBrk="0" hangingPunct="1">
              <a:lnSpc>
                <a:spcPct val="90000"/>
              </a:lnSpc>
              <a:spcBef>
                <a:spcPts val="500"/>
              </a:spcBef>
              <a:spcAft>
                <a:spcPts val="0"/>
              </a:spcAft>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spcAft>
                <a:spcPts val="0"/>
              </a:spcAft>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500" b="1" i="0" u="none" strike="noStrike" kern="0" cap="none" spc="0" normalizeH="0" baseline="0" noProof="0">
                <a:ln>
                  <a:noFill/>
                </a:ln>
                <a:solidFill>
                  <a:schemeClr val="bg1"/>
                </a:solidFill>
                <a:effectLst/>
                <a:uLnTx/>
                <a:uFillTx/>
                <a:latin typeface="DM Sans" pitchFamily="2" charset="0"/>
                <a:ea typeface="+mn-ea"/>
                <a:cs typeface="+mn-cs"/>
              </a:rPr>
              <a:t>Tested according to </a:t>
            </a:r>
            <a:r>
              <a:rPr kumimoji="0" lang="en-GB" sz="1500" b="1" i="0" u="none" strike="noStrike" kern="0" cap="none" spc="0" normalizeH="0" baseline="0" noProof="0" err="1">
                <a:ln>
                  <a:noFill/>
                </a:ln>
                <a:solidFill>
                  <a:schemeClr val="bg1"/>
                </a:solidFill>
                <a:effectLst/>
                <a:uLnTx/>
                <a:uFillTx/>
                <a:latin typeface="DM Sans" pitchFamily="2" charset="0"/>
                <a:ea typeface="+mn-ea"/>
                <a:cs typeface="+mn-cs"/>
              </a:rPr>
              <a:t>MyMicrobiome</a:t>
            </a:r>
            <a:r>
              <a:rPr kumimoji="0" lang="en-GB" sz="1500" b="1" i="0" u="none" strike="noStrike" kern="0" cap="none" spc="0" normalizeH="0" baseline="0" noProof="0">
                <a:ln>
                  <a:noFill/>
                </a:ln>
                <a:solidFill>
                  <a:schemeClr val="bg1"/>
                </a:solidFill>
                <a:effectLst/>
                <a:uLnTx/>
                <a:uFillTx/>
                <a:latin typeface="DM Sans" pitchFamily="2" charset="0"/>
                <a:ea typeface="+mn-ea"/>
                <a:cs typeface="+mn-cs"/>
              </a:rPr>
              <a:t> Standard 18.10*</a:t>
            </a:r>
          </a:p>
        </p:txBody>
      </p:sp>
      <p:sp>
        <p:nvSpPr>
          <p:cNvPr id="16" name="Rectangle 15">
            <a:extLst>
              <a:ext uri="{FF2B5EF4-FFF2-40B4-BE49-F238E27FC236}">
                <a16:creationId xmlns:a16="http://schemas.microsoft.com/office/drawing/2014/main" id="{7EC9DBE7-E338-087B-2E3D-7B78387F5FA7}"/>
              </a:ext>
            </a:extLst>
          </p:cNvPr>
          <p:cNvSpPr/>
          <p:nvPr/>
        </p:nvSpPr>
        <p:spPr>
          <a:xfrm>
            <a:off x="428732" y="3496250"/>
            <a:ext cx="2059180" cy="1015663"/>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bg1"/>
                </a:solidFill>
                <a:effectLst/>
                <a:uLnTx/>
                <a:uFillTx/>
                <a:latin typeface="DM Sans" pitchFamily="2" charset="0"/>
                <a:ea typeface="+mn-ea"/>
                <a:cs typeface="+mn-cs"/>
              </a:rPr>
              <a:t>PENTAVITIN® (3%)</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bg1"/>
                </a:solidFill>
                <a:effectLst/>
                <a:uLnTx/>
                <a:uFillTx/>
                <a:latin typeface="DM Sans" pitchFamily="2" charset="0"/>
                <a:ea typeface="+mn-ea"/>
                <a:cs typeface="+mn-cs"/>
              </a:rPr>
              <a:t>respects the natural diversity of the skin microbiome</a:t>
            </a:r>
            <a:r>
              <a:rPr kumimoji="0" lang="fr-FR" sz="1200" b="0" i="0" u="none" strike="noStrike" kern="1200" cap="none" spc="0" normalizeH="0" baseline="0" noProof="0">
                <a:ln>
                  <a:noFill/>
                </a:ln>
                <a:solidFill>
                  <a:schemeClr val="bg1"/>
                </a:solidFill>
                <a:effectLst/>
                <a:uLnTx/>
                <a:uFillTx/>
                <a:latin typeface="DM Sans" pitchFamily="2" charset="0"/>
                <a:ea typeface="+mn-ea"/>
                <a:cs typeface="+mn-cs"/>
              </a:rPr>
              <a:t> </a:t>
            </a:r>
            <a:endParaRPr kumimoji="0" lang="en-GB" sz="1200" b="0" i="0" u="none" strike="noStrike" kern="1200" cap="none" spc="0" normalizeH="0" baseline="0" noProof="0">
              <a:ln>
                <a:noFill/>
              </a:ln>
              <a:solidFill>
                <a:schemeClr val="bg1"/>
              </a:solidFill>
              <a:effectLst/>
              <a:uLnTx/>
              <a:uFillTx/>
              <a:latin typeface="DM Sans"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chemeClr val="bg1"/>
              </a:solidFill>
              <a:effectLst/>
              <a:uLnTx/>
              <a:uFillTx/>
              <a:latin typeface="DM Sans" pitchFamily="2" charset="0"/>
              <a:ea typeface="Fira Sans Light" panose="020B0403050000020004" pitchFamily="34" charset="0"/>
              <a:cs typeface="+mn-cs"/>
            </a:endParaRPr>
          </a:p>
        </p:txBody>
      </p:sp>
      <p:grpSp>
        <p:nvGrpSpPr>
          <p:cNvPr id="19" name="Group 18">
            <a:extLst>
              <a:ext uri="{FF2B5EF4-FFF2-40B4-BE49-F238E27FC236}">
                <a16:creationId xmlns:a16="http://schemas.microsoft.com/office/drawing/2014/main" id="{D860C5B7-68C8-2BAE-1724-1158CC0239CB}"/>
              </a:ext>
            </a:extLst>
          </p:cNvPr>
          <p:cNvGrpSpPr/>
          <p:nvPr/>
        </p:nvGrpSpPr>
        <p:grpSpPr>
          <a:xfrm>
            <a:off x="1191847" y="1854878"/>
            <a:ext cx="4832350" cy="254000"/>
            <a:chOff x="1437247" y="2464034"/>
            <a:chExt cx="4832350" cy="254000"/>
          </a:xfrm>
        </p:grpSpPr>
        <p:cxnSp>
          <p:nvCxnSpPr>
            <p:cNvPr id="20" name="Straight Connector 19">
              <a:extLst>
                <a:ext uri="{FF2B5EF4-FFF2-40B4-BE49-F238E27FC236}">
                  <a16:creationId xmlns:a16="http://schemas.microsoft.com/office/drawing/2014/main" id="{1DF7D838-9AEC-9F5C-738D-394503889905}"/>
                </a:ext>
              </a:extLst>
            </p:cNvPr>
            <p:cNvCxnSpPr/>
            <p:nvPr/>
          </p:nvCxnSpPr>
          <p:spPr>
            <a:xfrm>
              <a:off x="1437247" y="2464034"/>
              <a:ext cx="4832350" cy="0"/>
            </a:xfrm>
            <a:prstGeom prst="line">
              <a:avLst/>
            </a:prstGeom>
            <a:noFill/>
            <a:ln w="9525" cap="flat" cmpd="sng" algn="ctr">
              <a:solidFill>
                <a:schemeClr val="bg1"/>
              </a:solidFill>
              <a:prstDash val="solid"/>
              <a:miter lim="800000"/>
            </a:ln>
            <a:effectLst/>
          </p:spPr>
        </p:cxnSp>
        <p:cxnSp>
          <p:nvCxnSpPr>
            <p:cNvPr id="21" name="Straight Connector 20">
              <a:extLst>
                <a:ext uri="{FF2B5EF4-FFF2-40B4-BE49-F238E27FC236}">
                  <a16:creationId xmlns:a16="http://schemas.microsoft.com/office/drawing/2014/main" id="{08D3ABA8-C985-FD6C-1328-196856DFB65B}"/>
                </a:ext>
              </a:extLst>
            </p:cNvPr>
            <p:cNvCxnSpPr/>
            <p:nvPr/>
          </p:nvCxnSpPr>
          <p:spPr>
            <a:xfrm>
              <a:off x="1437247" y="2464034"/>
              <a:ext cx="0" cy="254000"/>
            </a:xfrm>
            <a:prstGeom prst="line">
              <a:avLst/>
            </a:prstGeom>
            <a:noFill/>
            <a:ln w="9525" cap="flat" cmpd="sng" algn="ctr">
              <a:solidFill>
                <a:schemeClr val="bg1"/>
              </a:solidFill>
              <a:prstDash val="solid"/>
              <a:miter lim="800000"/>
              <a:headEnd type="oval" w="sm" len="sm"/>
              <a:tailEnd type="oval" w="sm" len="sm"/>
            </a:ln>
            <a:effectLst/>
          </p:spPr>
        </p:cxnSp>
        <p:cxnSp>
          <p:nvCxnSpPr>
            <p:cNvPr id="22" name="Straight Connector 21">
              <a:extLst>
                <a:ext uri="{FF2B5EF4-FFF2-40B4-BE49-F238E27FC236}">
                  <a16:creationId xmlns:a16="http://schemas.microsoft.com/office/drawing/2014/main" id="{F2FAFD7F-CE79-FC44-DA43-9AB7F8374ED8}"/>
                </a:ext>
              </a:extLst>
            </p:cNvPr>
            <p:cNvCxnSpPr/>
            <p:nvPr/>
          </p:nvCxnSpPr>
          <p:spPr>
            <a:xfrm>
              <a:off x="6258633" y="2464034"/>
              <a:ext cx="0" cy="254000"/>
            </a:xfrm>
            <a:prstGeom prst="line">
              <a:avLst/>
            </a:prstGeom>
            <a:noFill/>
            <a:ln w="9525" cap="flat" cmpd="sng" algn="ctr">
              <a:solidFill>
                <a:schemeClr val="bg1"/>
              </a:solidFill>
              <a:prstDash val="solid"/>
              <a:miter lim="800000"/>
              <a:headEnd type="oval" w="sm" len="sm"/>
              <a:tailEnd type="oval" w="sm" len="sm"/>
            </a:ln>
            <a:effectLst/>
          </p:spPr>
        </p:cxnSp>
        <p:cxnSp>
          <p:nvCxnSpPr>
            <p:cNvPr id="23" name="Straight Connector 22">
              <a:extLst>
                <a:ext uri="{FF2B5EF4-FFF2-40B4-BE49-F238E27FC236}">
                  <a16:creationId xmlns:a16="http://schemas.microsoft.com/office/drawing/2014/main" id="{4D5672F9-40AD-BC9C-65D7-473E60921D02}"/>
                </a:ext>
              </a:extLst>
            </p:cNvPr>
            <p:cNvCxnSpPr/>
            <p:nvPr/>
          </p:nvCxnSpPr>
          <p:spPr>
            <a:xfrm>
              <a:off x="3853422" y="2464034"/>
              <a:ext cx="0" cy="254000"/>
            </a:xfrm>
            <a:prstGeom prst="line">
              <a:avLst/>
            </a:prstGeom>
            <a:noFill/>
            <a:ln w="9525" cap="flat" cmpd="sng" algn="ctr">
              <a:solidFill>
                <a:schemeClr val="bg1"/>
              </a:solidFill>
              <a:prstDash val="solid"/>
              <a:miter lim="800000"/>
              <a:headEnd type="oval" w="sm" len="sm"/>
              <a:tailEnd type="oval" w="sm" len="sm"/>
            </a:ln>
            <a:effectLst/>
          </p:spPr>
        </p:cxnSp>
      </p:grpSp>
      <p:sp>
        <p:nvSpPr>
          <p:cNvPr id="27" name="Rectangle 26">
            <a:extLst>
              <a:ext uri="{FF2B5EF4-FFF2-40B4-BE49-F238E27FC236}">
                <a16:creationId xmlns:a16="http://schemas.microsoft.com/office/drawing/2014/main" id="{42E4DC23-2041-BDD9-8E36-1738CFB442B4}"/>
              </a:ext>
            </a:extLst>
          </p:cNvPr>
          <p:cNvSpPr/>
          <p:nvPr/>
        </p:nvSpPr>
        <p:spPr>
          <a:xfrm>
            <a:off x="5141014" y="3533555"/>
            <a:ext cx="2196411" cy="1569660"/>
          </a:xfrm>
          <a:prstGeom prst="rect">
            <a:avLst/>
          </a:prstGeom>
        </p:spPr>
        <p:txBody>
          <a:bodyPr wrap="square" lIns="91440" tIns="45720" rIns="91440" bIns="4572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bg1"/>
                </a:solidFill>
                <a:effectLst/>
                <a:uLnTx/>
                <a:uFillTx/>
                <a:latin typeface="DM Sans" pitchFamily="2" charset="0"/>
                <a:ea typeface="+mn-ea"/>
                <a:cs typeface="+mn-cs"/>
              </a:rPr>
              <a:t>PENTAVITIN® (3%)</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bg1"/>
                </a:solidFill>
                <a:effectLst/>
                <a:uLnTx/>
                <a:uFillTx/>
                <a:latin typeface="DM Sans" pitchFamily="2" charset="0"/>
                <a:ea typeface="+mn-ea"/>
                <a:cs typeface="+mn-cs"/>
              </a:rPr>
              <a:t>respects the balance between skin-friendly bacteria such as </a:t>
            </a:r>
            <a:r>
              <a:rPr kumimoji="0" lang="en-GB" sz="1200" b="0" i="1" u="none" strike="noStrike" kern="1200" cap="none" spc="0" normalizeH="0" baseline="0" noProof="0">
                <a:ln>
                  <a:noFill/>
                </a:ln>
                <a:solidFill>
                  <a:schemeClr val="bg1"/>
                </a:solidFill>
                <a:effectLst/>
                <a:uLnTx/>
                <a:uFillTx/>
                <a:latin typeface="DM Sans" pitchFamily="2" charset="0"/>
                <a:ea typeface="+mn-ea"/>
                <a:cs typeface="+mn-cs"/>
              </a:rPr>
              <a:t>Staphylococcus epidermidis </a:t>
            </a:r>
            <a:r>
              <a:rPr kumimoji="0" lang="en-GB" sz="1200" b="0" i="0" u="none" strike="noStrike" kern="1200" cap="none" spc="0" normalizeH="0" baseline="0" noProof="0">
                <a:ln>
                  <a:noFill/>
                </a:ln>
                <a:solidFill>
                  <a:schemeClr val="bg1"/>
                </a:solidFill>
                <a:effectLst/>
                <a:uLnTx/>
                <a:uFillTx/>
                <a:latin typeface="DM Sans" pitchFamily="2" charset="0"/>
                <a:ea typeface="+mn-ea"/>
                <a:cs typeface="+mn-cs"/>
              </a:rPr>
              <a:t>and skin-harmful bacteria such as </a:t>
            </a:r>
            <a:r>
              <a:rPr kumimoji="0" lang="en-GB" sz="1200" b="0" i="1" u="none" strike="noStrike" kern="1200" cap="none" spc="0" normalizeH="0" baseline="0" noProof="0">
                <a:ln>
                  <a:noFill/>
                </a:ln>
                <a:solidFill>
                  <a:schemeClr val="bg1"/>
                </a:solidFill>
                <a:effectLst/>
                <a:uLnTx/>
                <a:uFillTx/>
                <a:latin typeface="DM Sans" pitchFamily="2" charset="0"/>
                <a:ea typeface="+mn-ea"/>
                <a:cs typeface="+mn-cs"/>
              </a:rPr>
              <a:t>Staphylococcus aureus </a:t>
            </a:r>
            <a:r>
              <a:rPr kumimoji="0" lang="en-GB" sz="1200" b="0" i="0" u="none" strike="noStrike" kern="1200" cap="none" spc="0" normalizeH="0" baseline="0" noProof="0">
                <a:ln>
                  <a:noFill/>
                </a:ln>
                <a:solidFill>
                  <a:schemeClr val="bg1"/>
                </a:solidFill>
                <a:effectLst/>
                <a:uLnTx/>
                <a:uFillTx/>
                <a:latin typeface="DM Sans" pitchFamily="2" charset="0"/>
                <a:ea typeface="+mn-ea"/>
                <a:cs typeface="+mn-cs"/>
              </a:rPr>
              <a:t> </a:t>
            </a:r>
            <a:endParaRPr kumimoji="0" lang="en-US" sz="1200" b="0" i="0" u="none" strike="noStrike" kern="1200" cap="none" spc="0" normalizeH="0" baseline="0" noProof="0">
              <a:ln>
                <a:noFill/>
              </a:ln>
              <a:solidFill>
                <a:schemeClr val="bg1"/>
              </a:solidFill>
              <a:effectLst/>
              <a:uLnTx/>
              <a:uFillTx/>
              <a:latin typeface="DM Sans" pitchFamily="2" charset="0"/>
              <a:ea typeface="+mn-ea"/>
              <a:cs typeface="+mn-cs"/>
            </a:endParaRPr>
          </a:p>
        </p:txBody>
      </p:sp>
      <p:sp>
        <p:nvSpPr>
          <p:cNvPr id="28" name="Rectangle 27">
            <a:extLst>
              <a:ext uri="{FF2B5EF4-FFF2-40B4-BE49-F238E27FC236}">
                <a16:creationId xmlns:a16="http://schemas.microsoft.com/office/drawing/2014/main" id="{955DCDA9-2F86-D380-6F9F-F753D8A6DC34}"/>
              </a:ext>
            </a:extLst>
          </p:cNvPr>
          <p:cNvSpPr/>
          <p:nvPr/>
        </p:nvSpPr>
        <p:spPr>
          <a:xfrm>
            <a:off x="2720227" y="3502730"/>
            <a:ext cx="1858470" cy="1015663"/>
          </a:xfrm>
          <a:prstGeom prst="rect">
            <a:avLst/>
          </a:prstGeom>
        </p:spPr>
        <p:txBody>
          <a:bodyPr wrap="square" lIns="91440" tIns="45720" rIns="91440" bIns="4572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bg1"/>
                </a:solidFill>
                <a:effectLst/>
                <a:uLnTx/>
                <a:uFillTx/>
                <a:latin typeface="DM Sans" pitchFamily="2" charset="0"/>
                <a:ea typeface="+mn-ea"/>
                <a:cs typeface="+mn-cs"/>
              </a:rPr>
              <a:t>PENTAVITIN® (3%)</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chemeClr val="bg1"/>
                </a:solidFill>
                <a:effectLst/>
                <a:uLnTx/>
                <a:uFillTx/>
                <a:latin typeface="DM Sans" pitchFamily="2" charset="0"/>
                <a:ea typeface="+mn-ea"/>
                <a:cs typeface="+mn-cs"/>
              </a:rPr>
              <a:t>doesn’t interfere with the growth behaviour of the natural skin microbiome</a:t>
            </a:r>
            <a:r>
              <a:rPr kumimoji="0" lang="fr-FR" sz="1200" b="0" i="0" u="none" strike="noStrike" kern="1200" cap="none" spc="0" normalizeH="0" baseline="0" noProof="0">
                <a:ln>
                  <a:noFill/>
                </a:ln>
                <a:solidFill>
                  <a:schemeClr val="bg1"/>
                </a:solidFill>
                <a:effectLst/>
                <a:uLnTx/>
                <a:uFillTx/>
                <a:latin typeface="DM Sans" pitchFamily="2" charset="0"/>
                <a:ea typeface="+mn-ea"/>
                <a:cs typeface="+mn-cs"/>
              </a:rPr>
              <a:t> </a:t>
            </a:r>
          </a:p>
        </p:txBody>
      </p:sp>
      <p:sp>
        <p:nvSpPr>
          <p:cNvPr id="53" name="Rectangle: Rounded Corners 52">
            <a:extLst>
              <a:ext uri="{FF2B5EF4-FFF2-40B4-BE49-F238E27FC236}">
                <a16:creationId xmlns:a16="http://schemas.microsoft.com/office/drawing/2014/main" id="{2DA3F33B-F91B-D874-806E-D5FCC6888A3D}"/>
              </a:ext>
            </a:extLst>
          </p:cNvPr>
          <p:cNvSpPr/>
          <p:nvPr/>
        </p:nvSpPr>
        <p:spPr>
          <a:xfrm>
            <a:off x="590530" y="2189323"/>
            <a:ext cx="1218005" cy="1218005"/>
          </a:xfrm>
          <a:prstGeom prst="roundRect">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chemeClr val="bg1"/>
              </a:solidFill>
            </a:endParaRPr>
          </a:p>
          <a:p>
            <a:pPr algn="ctr"/>
            <a:endParaRPr lang="en-US" sz="1200" b="1">
              <a:solidFill>
                <a:schemeClr val="bg1"/>
              </a:solidFill>
            </a:endParaRPr>
          </a:p>
          <a:p>
            <a:pPr algn="ctr"/>
            <a:endParaRPr lang="en-US" sz="1200" b="1">
              <a:solidFill>
                <a:schemeClr val="bg1"/>
              </a:solidFill>
            </a:endParaRPr>
          </a:p>
          <a:p>
            <a:pPr algn="ctr"/>
            <a:r>
              <a:rPr lang="en-US" sz="1200" b="1">
                <a:solidFill>
                  <a:schemeClr val="bg1"/>
                </a:solidFill>
              </a:rPr>
              <a:t>Diversity</a:t>
            </a:r>
          </a:p>
        </p:txBody>
      </p:sp>
      <p:sp>
        <p:nvSpPr>
          <p:cNvPr id="54" name="Rectangle: Rounded Corners 53">
            <a:extLst>
              <a:ext uri="{FF2B5EF4-FFF2-40B4-BE49-F238E27FC236}">
                <a16:creationId xmlns:a16="http://schemas.microsoft.com/office/drawing/2014/main" id="{D5D4075F-7454-6A17-8AB0-A6C6C8F173F1}"/>
              </a:ext>
            </a:extLst>
          </p:cNvPr>
          <p:cNvSpPr/>
          <p:nvPr/>
        </p:nvSpPr>
        <p:spPr>
          <a:xfrm>
            <a:off x="2999019" y="2189323"/>
            <a:ext cx="1218005" cy="1218005"/>
          </a:xfrm>
          <a:prstGeom prst="roundRect">
            <a:avLst/>
          </a:prstGeom>
          <a:solidFill>
            <a:srgbClr val="4FA4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chemeClr val="bg1"/>
              </a:solidFill>
            </a:endParaRPr>
          </a:p>
          <a:p>
            <a:pPr algn="ctr"/>
            <a:endParaRPr lang="en-US" sz="1200" b="1">
              <a:solidFill>
                <a:schemeClr val="bg1"/>
              </a:solidFill>
            </a:endParaRPr>
          </a:p>
          <a:p>
            <a:pPr algn="ctr"/>
            <a:endParaRPr lang="en-US" sz="1200" b="1">
              <a:solidFill>
                <a:schemeClr val="bg1"/>
              </a:solidFill>
            </a:endParaRPr>
          </a:p>
          <a:p>
            <a:pPr algn="ctr"/>
            <a:r>
              <a:rPr lang="en-US" sz="1200" b="1">
                <a:solidFill>
                  <a:schemeClr val="bg1"/>
                </a:solidFill>
              </a:rPr>
              <a:t>Vitality</a:t>
            </a:r>
          </a:p>
        </p:txBody>
      </p:sp>
      <p:sp>
        <p:nvSpPr>
          <p:cNvPr id="55" name="Rectangle: Rounded Corners 54">
            <a:extLst>
              <a:ext uri="{FF2B5EF4-FFF2-40B4-BE49-F238E27FC236}">
                <a16:creationId xmlns:a16="http://schemas.microsoft.com/office/drawing/2014/main" id="{466922CB-E16B-93DB-E237-45D49C80EED8}"/>
              </a:ext>
            </a:extLst>
          </p:cNvPr>
          <p:cNvSpPr/>
          <p:nvPr/>
        </p:nvSpPr>
        <p:spPr>
          <a:xfrm>
            <a:off x="5404230" y="2189323"/>
            <a:ext cx="1218005" cy="1218005"/>
          </a:xfrm>
          <a:prstGeom prst="roundRect">
            <a:avLst/>
          </a:prstGeom>
          <a:solidFill>
            <a:srgbClr val="0539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b="1">
              <a:solidFill>
                <a:schemeClr val="bg1"/>
              </a:solidFill>
            </a:endParaRPr>
          </a:p>
          <a:p>
            <a:pPr algn="ctr"/>
            <a:endParaRPr lang="en-US" sz="1200" b="1">
              <a:solidFill>
                <a:schemeClr val="bg1"/>
              </a:solidFill>
            </a:endParaRPr>
          </a:p>
          <a:p>
            <a:pPr algn="ctr"/>
            <a:endParaRPr lang="en-US" sz="1200" b="1">
              <a:solidFill>
                <a:schemeClr val="bg1"/>
              </a:solidFill>
            </a:endParaRPr>
          </a:p>
          <a:p>
            <a:pPr algn="ctr"/>
            <a:r>
              <a:rPr lang="en-US" sz="1200" b="1">
                <a:solidFill>
                  <a:schemeClr val="bg1"/>
                </a:solidFill>
              </a:rPr>
              <a:t>Balance</a:t>
            </a:r>
          </a:p>
        </p:txBody>
      </p:sp>
      <p:pic>
        <p:nvPicPr>
          <p:cNvPr id="88" name="Graphic 87">
            <a:extLst>
              <a:ext uri="{FF2B5EF4-FFF2-40B4-BE49-F238E27FC236}">
                <a16:creationId xmlns:a16="http://schemas.microsoft.com/office/drawing/2014/main" id="{064B0078-FC5E-F259-A530-3A7802F71CC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6113" y="2401903"/>
            <a:ext cx="491468" cy="491468"/>
          </a:xfrm>
          <a:prstGeom prst="rect">
            <a:avLst/>
          </a:prstGeom>
        </p:spPr>
      </p:pic>
      <p:pic>
        <p:nvPicPr>
          <p:cNvPr id="90" name="Graphic 89">
            <a:extLst>
              <a:ext uri="{FF2B5EF4-FFF2-40B4-BE49-F238E27FC236}">
                <a16:creationId xmlns:a16="http://schemas.microsoft.com/office/drawing/2014/main" id="{F87DDA5C-A930-077E-3AFA-0C1F4D0EC75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84632" y="2436171"/>
            <a:ext cx="457200" cy="457200"/>
          </a:xfrm>
          <a:prstGeom prst="rect">
            <a:avLst/>
          </a:prstGeom>
        </p:spPr>
      </p:pic>
      <p:pic>
        <p:nvPicPr>
          <p:cNvPr id="92" name="Picture 91" descr="A white lines in a circle&#10;&#10;AI-generated content may be incorrect.">
            <a:extLst>
              <a:ext uri="{FF2B5EF4-FFF2-40B4-BE49-F238E27FC236}">
                <a16:creationId xmlns:a16="http://schemas.microsoft.com/office/drawing/2014/main" id="{7AEA193C-EB48-FE9B-D79B-8A300A1D723A}"/>
              </a:ext>
            </a:extLst>
          </p:cNvPr>
          <p:cNvPicPr>
            <a:picLocks noChangeAspect="1"/>
          </p:cNvPicPr>
          <p:nvPr/>
        </p:nvPicPr>
        <p:blipFill>
          <a:blip r:embed="rId9"/>
          <a:stretch>
            <a:fillRect/>
          </a:stretch>
        </p:blipFill>
        <p:spPr>
          <a:xfrm>
            <a:off x="3421210" y="2470325"/>
            <a:ext cx="237183" cy="237183"/>
          </a:xfrm>
          <a:prstGeom prst="rect">
            <a:avLst/>
          </a:prstGeom>
        </p:spPr>
      </p:pic>
      <p:pic>
        <p:nvPicPr>
          <p:cNvPr id="94" name="Graphic 93">
            <a:extLst>
              <a:ext uri="{FF2B5EF4-FFF2-40B4-BE49-F238E27FC236}">
                <a16:creationId xmlns:a16="http://schemas.microsoft.com/office/drawing/2014/main" id="{E752B474-1ACE-53D2-C97A-46D32582751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275905" y="2312363"/>
            <a:ext cx="690212" cy="690212"/>
          </a:xfrm>
          <a:prstGeom prst="rect">
            <a:avLst/>
          </a:prstGeom>
        </p:spPr>
      </p:pic>
      <p:sp>
        <p:nvSpPr>
          <p:cNvPr id="3" name="TextBox 2">
            <a:extLst>
              <a:ext uri="{FF2B5EF4-FFF2-40B4-BE49-F238E27FC236}">
                <a16:creationId xmlns:a16="http://schemas.microsoft.com/office/drawing/2014/main" id="{90EF555C-EDCF-F56E-F958-BC5FF6BEDECF}"/>
              </a:ext>
            </a:extLst>
          </p:cNvPr>
          <p:cNvSpPr txBox="1"/>
          <p:nvPr/>
        </p:nvSpPr>
        <p:spPr>
          <a:xfrm>
            <a:off x="170010" y="5893628"/>
            <a:ext cx="6502400" cy="338554"/>
          </a:xfrm>
          <a:prstGeom prst="rect">
            <a:avLst/>
          </a:prstGeom>
          <a:noFill/>
        </p:spPr>
        <p:txBody>
          <a:bodyPr wrap="square">
            <a:spAutoFit/>
          </a:bodyPr>
          <a:lstStyle/>
          <a:p>
            <a:r>
              <a:rPr lang="en-US" sz="800" baseline="30000" dirty="0">
                <a:solidFill>
                  <a:schemeClr val="bg1"/>
                </a:solidFill>
              </a:rPr>
              <a:t>1</a:t>
            </a:r>
            <a:r>
              <a:rPr lang="en-US" sz="800" dirty="0">
                <a:solidFill>
                  <a:schemeClr val="bg1"/>
                </a:solidFill>
              </a:rPr>
              <a:t> Unilever patent WO2020052916A1 covers the topical use of saccharide </a:t>
            </a:r>
            <a:r>
              <a:rPr lang="en-US" sz="800" dirty="0" err="1">
                <a:solidFill>
                  <a:schemeClr val="bg1"/>
                </a:solidFill>
              </a:rPr>
              <a:t>isomerate</a:t>
            </a:r>
            <a:r>
              <a:rPr lang="en-US" sz="800" dirty="0">
                <a:solidFill>
                  <a:schemeClr val="bg1"/>
                </a:solidFill>
              </a:rPr>
              <a:t> as a prebiotic.</a:t>
            </a:r>
          </a:p>
          <a:p>
            <a:r>
              <a:rPr lang="en-US" sz="800" dirty="0">
                <a:solidFill>
                  <a:schemeClr val="bg1"/>
                </a:solidFill>
              </a:rPr>
              <a:t>China: patent </a:t>
            </a:r>
            <a:r>
              <a:rPr lang="en-US" sz="800" kern="0" dirty="0">
                <a:solidFill>
                  <a:schemeClr val="bg1"/>
                </a:solidFill>
                <a:latin typeface="DM Sans" pitchFamily="2" charset="0"/>
              </a:rPr>
              <a:t>granted, Europe: EP application remains pending</a:t>
            </a:r>
          </a:p>
        </p:txBody>
      </p:sp>
    </p:spTree>
    <p:extLst>
      <p:ext uri="{BB962C8B-B14F-4D97-AF65-F5344CB8AC3E}">
        <p14:creationId xmlns:p14="http://schemas.microsoft.com/office/powerpoint/2010/main" val="494900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descr="A screenshot of a graph&#10;&#10;AI-generated content may be incorrect.">
            <a:extLst>
              <a:ext uri="{FF2B5EF4-FFF2-40B4-BE49-F238E27FC236}">
                <a16:creationId xmlns:a16="http://schemas.microsoft.com/office/drawing/2014/main" id="{E99A8D10-1CF6-9603-D9DD-DF4B6F63159B}"/>
              </a:ext>
            </a:extLst>
          </p:cNvPr>
          <p:cNvPicPr>
            <a:picLocks noChangeAspect="1"/>
          </p:cNvPicPr>
          <p:nvPr/>
        </p:nvPicPr>
        <p:blipFill>
          <a:blip r:embed="rId3"/>
          <a:stretch>
            <a:fillRect/>
          </a:stretch>
        </p:blipFill>
        <p:spPr>
          <a:xfrm>
            <a:off x="4388444" y="1360636"/>
            <a:ext cx="7197267" cy="4048463"/>
          </a:xfrm>
          <a:prstGeom prst="rect">
            <a:avLst/>
          </a:prstGeom>
        </p:spPr>
      </p:pic>
      <p:sp>
        <p:nvSpPr>
          <p:cNvPr id="50" name="Slide Number Placeholder 1">
            <a:extLst>
              <a:ext uri="{FF2B5EF4-FFF2-40B4-BE49-F238E27FC236}">
                <a16:creationId xmlns:a16="http://schemas.microsoft.com/office/drawing/2014/main" id="{7C343DD5-8E9E-5D49-900F-9F79FA60B179}"/>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pic>
        <p:nvPicPr>
          <p:cNvPr id="2" name="Picture 1">
            <a:extLst>
              <a:ext uri="{FF2B5EF4-FFF2-40B4-BE49-F238E27FC236}">
                <a16:creationId xmlns:a16="http://schemas.microsoft.com/office/drawing/2014/main" id="{9836D4B0-9D2D-513E-6828-7016662F674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29" name="Picture 28" descr="Diagram&#10;&#10;Description automatically generated">
            <a:extLst>
              <a:ext uri="{FF2B5EF4-FFF2-40B4-BE49-F238E27FC236}">
                <a16:creationId xmlns:a16="http://schemas.microsoft.com/office/drawing/2014/main" id="{9CC32F97-E1F3-39F6-AE0F-F5999E110A3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0399" y="1351263"/>
            <a:ext cx="3305575" cy="4377666"/>
          </a:xfrm>
          <a:prstGeom prst="rect">
            <a:avLst/>
          </a:prstGeom>
        </p:spPr>
      </p:pic>
      <p:sp>
        <p:nvSpPr>
          <p:cNvPr id="11" name="Slide Number Placeholder 7">
            <a:extLst>
              <a:ext uri="{FF2B5EF4-FFF2-40B4-BE49-F238E27FC236}">
                <a16:creationId xmlns:a16="http://schemas.microsoft.com/office/drawing/2014/main" id="{5D7AD4F8-3F96-DD13-03F4-40C941BE8DE0}"/>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solidFill>
                  <a:prstClr val="black"/>
                </a:solidFill>
                <a:latin typeface="DM Sans"/>
              </a:rPr>
              <a:pPr/>
              <a:t>25</a:t>
            </a:fld>
            <a:endParaRPr lang="en-GB">
              <a:solidFill>
                <a:prstClr val="black"/>
              </a:solidFill>
              <a:latin typeface="DM Sans"/>
            </a:endParaRPr>
          </a:p>
        </p:txBody>
      </p:sp>
      <p:sp>
        <p:nvSpPr>
          <p:cNvPr id="13" name="Rectangle 12">
            <a:extLst>
              <a:ext uri="{FF2B5EF4-FFF2-40B4-BE49-F238E27FC236}">
                <a16:creationId xmlns:a16="http://schemas.microsoft.com/office/drawing/2014/main" id="{765BDFB7-48E6-893E-6E4C-CB23006002CF}"/>
              </a:ext>
            </a:extLst>
          </p:cNvPr>
          <p:cNvSpPr/>
          <p:nvPr/>
        </p:nvSpPr>
        <p:spPr>
          <a:xfrm>
            <a:off x="4508056" y="1553284"/>
            <a:ext cx="2796634" cy="369332"/>
          </a:xfrm>
          <a:prstGeom prst="rect">
            <a:avLst/>
          </a:prstGeom>
          <a:noFill/>
          <a:ln w="25400">
            <a:noFill/>
          </a:ln>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Fira Sans" panose="020B0503050000020004" pitchFamily="34" charset="0"/>
                <a:cs typeface="+mn-cs"/>
              </a:rPr>
              <a:t>Evolution of Cytokeratin-1 in a microbiota colonized 3D skin model</a:t>
            </a:r>
          </a:p>
        </p:txBody>
      </p:sp>
      <p:sp>
        <p:nvSpPr>
          <p:cNvPr id="15" name="Rectangle 14">
            <a:extLst>
              <a:ext uri="{FF2B5EF4-FFF2-40B4-BE49-F238E27FC236}">
                <a16:creationId xmlns:a16="http://schemas.microsoft.com/office/drawing/2014/main" id="{11B624E3-0816-79C1-C43A-006A287B94EB}"/>
              </a:ext>
            </a:extLst>
          </p:cNvPr>
          <p:cNvSpPr/>
          <p:nvPr/>
        </p:nvSpPr>
        <p:spPr>
          <a:xfrm>
            <a:off x="8678488" y="1553284"/>
            <a:ext cx="2686968" cy="369332"/>
          </a:xfrm>
          <a:prstGeom prst="rect">
            <a:avLst/>
          </a:prstGeom>
          <a:noFill/>
          <a:ln w="25400">
            <a:noFill/>
          </a:ln>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Fira Sans" panose="020B0503050000020004" pitchFamily="34" charset="0"/>
                <a:cs typeface="+mn-cs"/>
              </a:rPr>
              <a:t>Evolution of Filaggrin in a microbiota colonized 3D skin model </a:t>
            </a:r>
          </a:p>
        </p:txBody>
      </p:sp>
      <p:sp>
        <p:nvSpPr>
          <p:cNvPr id="16" name="TextBox 15">
            <a:extLst>
              <a:ext uri="{FF2B5EF4-FFF2-40B4-BE49-F238E27FC236}">
                <a16:creationId xmlns:a16="http://schemas.microsoft.com/office/drawing/2014/main" id="{ED388C41-E8B5-2EF7-C551-530907C9022C}"/>
              </a:ext>
            </a:extLst>
          </p:cNvPr>
          <p:cNvSpPr txBox="1"/>
          <p:nvPr/>
        </p:nvSpPr>
        <p:spPr>
          <a:xfrm>
            <a:off x="4388444" y="4854183"/>
            <a:ext cx="6977012" cy="964367"/>
          </a:xfrm>
          <a:prstGeom prst="rect">
            <a:avLst/>
          </a:prstGeom>
          <a:noFill/>
        </p:spPr>
        <p:txBody>
          <a:bodyPr wrap="square" lIns="0" tIns="0" rIns="0" bIns="0" rtlCol="0" anchor="ctr" anchorCtr="0">
            <a:spAutoFit/>
          </a:bodyPr>
          <a:lstStyle/>
          <a:p>
            <a:pPr marL="285750" indent="-285750" fontAlgn="base">
              <a:spcBef>
                <a:spcPct val="0"/>
              </a:spcBef>
              <a:spcAft>
                <a:spcPts val="400"/>
              </a:spcAft>
              <a:buClr>
                <a:srgbClr val="307297"/>
              </a:buClr>
              <a:buFont typeface="Arial" panose="020B0604020202020204" pitchFamily="34" charset="0"/>
              <a:buChar char="•"/>
              <a:defRPr/>
            </a:pPr>
            <a:r>
              <a:rPr lang="en-US" sz="1400">
                <a:solidFill>
                  <a:srgbClr val="000000"/>
                </a:solidFill>
                <a:latin typeface="DM Sans"/>
                <a:cs typeface="Arial"/>
              </a:rPr>
              <a:t>Boosts Filaggrin and Keratin 1 (Cytokeratin-1)                                                                  and helps to keep Staphylococcus Aureus on a low level</a:t>
            </a:r>
          </a:p>
          <a:p>
            <a:pPr marL="285750" indent="-285750" fontAlgn="base">
              <a:spcBef>
                <a:spcPct val="0"/>
              </a:spcBef>
              <a:spcAft>
                <a:spcPts val="400"/>
              </a:spcAft>
              <a:buClr>
                <a:srgbClr val="307297"/>
              </a:buClr>
              <a:buFont typeface="Arial" panose="020B0604020202020204" pitchFamily="34" charset="0"/>
              <a:buChar char="•"/>
              <a:defRPr/>
            </a:pPr>
            <a:r>
              <a:rPr lang="en-US" sz="1400">
                <a:solidFill>
                  <a:srgbClr val="000000"/>
                </a:solidFill>
                <a:latin typeface="DM Sans"/>
                <a:cs typeface="Arial"/>
              </a:rPr>
              <a:t>Forms a strong moisture-barrier and strengthens the skin barrier</a:t>
            </a:r>
          </a:p>
          <a:p>
            <a:pPr marL="285750" indent="-285750" fontAlgn="base">
              <a:spcBef>
                <a:spcPct val="0"/>
              </a:spcBef>
              <a:spcAft>
                <a:spcPts val="400"/>
              </a:spcAft>
              <a:buClr>
                <a:srgbClr val="307297"/>
              </a:buClr>
              <a:buFont typeface="Arial" panose="020B0604020202020204" pitchFamily="34" charset="0"/>
              <a:buChar char="•"/>
              <a:defRPr/>
            </a:pPr>
            <a:r>
              <a:rPr lang="en-US" sz="1400">
                <a:solidFill>
                  <a:srgbClr val="000000"/>
                </a:solidFill>
                <a:latin typeface="DM Sans"/>
                <a:cs typeface="Arial"/>
              </a:rPr>
              <a:t>Helps to reduce dry skin conditions</a:t>
            </a:r>
          </a:p>
        </p:txBody>
      </p:sp>
      <p:sp>
        <p:nvSpPr>
          <p:cNvPr id="7" name="Text Placeholder 6">
            <a:extLst>
              <a:ext uri="{FF2B5EF4-FFF2-40B4-BE49-F238E27FC236}">
                <a16:creationId xmlns:a16="http://schemas.microsoft.com/office/drawing/2014/main" id="{5CD2052F-8062-5230-B13D-9880C9B01113}"/>
              </a:ext>
            </a:extLst>
          </p:cNvPr>
          <p:cNvSpPr>
            <a:spLocks noGrp="1"/>
          </p:cNvSpPr>
          <p:nvPr>
            <p:ph type="body" idx="11"/>
          </p:nvPr>
        </p:nvSpPr>
        <p:spPr>
          <a:xfrm>
            <a:off x="302399" y="605611"/>
            <a:ext cx="11560737" cy="400384"/>
          </a:xfrm>
        </p:spPr>
        <p:txBody>
          <a:bodyPr/>
          <a:lstStyle/>
          <a:p>
            <a:r>
              <a:rPr lang="en-US"/>
              <a:t>Tested on a St. Aureus colonized 3D skin model to mimic dry skin conditions </a:t>
            </a:r>
          </a:p>
        </p:txBody>
      </p:sp>
      <p:sp>
        <p:nvSpPr>
          <p:cNvPr id="5" name="Title 4">
            <a:extLst>
              <a:ext uri="{FF2B5EF4-FFF2-40B4-BE49-F238E27FC236}">
                <a16:creationId xmlns:a16="http://schemas.microsoft.com/office/drawing/2014/main" id="{09C0BAA3-B174-8C4F-D744-56EEB4A2A1A5}"/>
              </a:ext>
            </a:extLst>
          </p:cNvPr>
          <p:cNvSpPr>
            <a:spLocks noGrp="1"/>
          </p:cNvSpPr>
          <p:nvPr>
            <p:ph type="title"/>
          </p:nvPr>
        </p:nvSpPr>
        <p:spPr>
          <a:xfrm>
            <a:off x="302400" y="302401"/>
            <a:ext cx="11889600" cy="244998"/>
          </a:xfrm>
        </p:spPr>
        <p:txBody>
          <a:bodyPr/>
          <a:lstStyle/>
          <a:p>
            <a:r>
              <a:rPr lang="en-US"/>
              <a:t>Reduces dry skin conditions in the best possible way</a:t>
            </a:r>
          </a:p>
        </p:txBody>
      </p:sp>
      <p:pic>
        <p:nvPicPr>
          <p:cNvPr id="19" name="Picture 18" descr="A diagram of skin layers&#10;&#10;AI-generated content may be incorrect.">
            <a:extLst>
              <a:ext uri="{FF2B5EF4-FFF2-40B4-BE49-F238E27FC236}">
                <a16:creationId xmlns:a16="http://schemas.microsoft.com/office/drawing/2014/main" id="{3263F04E-3D0B-5CE4-CB33-0FC2E4F0AA9F}"/>
              </a:ext>
            </a:extLst>
          </p:cNvPr>
          <p:cNvPicPr>
            <a:picLocks noChangeAspect="1"/>
          </p:cNvPicPr>
          <p:nvPr/>
        </p:nvPicPr>
        <p:blipFill>
          <a:blip r:embed="rId6">
            <a:extLst>
              <a:ext uri="{BEBA8EAE-BF5A-486C-A8C5-ECC9F3942E4B}">
                <a14:imgProps xmlns:a14="http://schemas.microsoft.com/office/drawing/2010/main">
                  <a14:imgLayer r:embed="rId7">
                    <a14:imgEffect>
                      <a14:saturation sat="83000"/>
                    </a14:imgEffect>
                  </a14:imgLayer>
                </a14:imgProps>
              </a:ext>
            </a:extLst>
          </a:blip>
          <a:srcRect l="26748" r="26828"/>
          <a:stretch/>
        </p:blipFill>
        <p:spPr>
          <a:xfrm>
            <a:off x="302399" y="1089431"/>
            <a:ext cx="3848152" cy="4662622"/>
          </a:xfrm>
          <a:prstGeom prst="rect">
            <a:avLst/>
          </a:prstGeom>
        </p:spPr>
      </p:pic>
      <p:grpSp>
        <p:nvGrpSpPr>
          <p:cNvPr id="34" name="Group 33">
            <a:extLst>
              <a:ext uri="{FF2B5EF4-FFF2-40B4-BE49-F238E27FC236}">
                <a16:creationId xmlns:a16="http://schemas.microsoft.com/office/drawing/2014/main" id="{C7454F6E-21D7-1EDB-2FA5-CE60E9B552F5}"/>
              </a:ext>
            </a:extLst>
          </p:cNvPr>
          <p:cNvGrpSpPr/>
          <p:nvPr/>
        </p:nvGrpSpPr>
        <p:grpSpPr>
          <a:xfrm>
            <a:off x="235919" y="5839811"/>
            <a:ext cx="2121277" cy="350192"/>
            <a:chOff x="282810" y="5839811"/>
            <a:chExt cx="2121277" cy="350192"/>
          </a:xfrm>
        </p:grpSpPr>
        <p:pic>
          <p:nvPicPr>
            <p:cNvPr id="9" name="Picture 8">
              <a:extLst>
                <a:ext uri="{FF2B5EF4-FFF2-40B4-BE49-F238E27FC236}">
                  <a16:creationId xmlns:a16="http://schemas.microsoft.com/office/drawing/2014/main" id="{6FBEA712-8A04-BBC4-A676-0749CFF7370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r="67767" b="5839"/>
            <a:stretch/>
          </p:blipFill>
          <p:spPr>
            <a:xfrm>
              <a:off x="980517" y="5839811"/>
              <a:ext cx="358167" cy="293761"/>
            </a:xfrm>
            <a:prstGeom prst="rect">
              <a:avLst/>
            </a:prstGeom>
          </p:spPr>
        </p:pic>
        <p:pic>
          <p:nvPicPr>
            <p:cNvPr id="3" name="Picture 2" descr="A picture containing night sky&#10;&#10;Description automatically generated">
              <a:extLst>
                <a:ext uri="{FF2B5EF4-FFF2-40B4-BE49-F238E27FC236}">
                  <a16:creationId xmlns:a16="http://schemas.microsoft.com/office/drawing/2014/main" id="{AE922A46-052B-2D0F-9741-852DCF3E84AC}"/>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282810" y="6055625"/>
              <a:ext cx="1458473" cy="134378"/>
            </a:xfrm>
            <a:prstGeom prst="rect">
              <a:avLst/>
            </a:prstGeom>
          </p:spPr>
        </p:pic>
        <p:sp>
          <p:nvSpPr>
            <p:cNvPr id="21" name="Rectangle 20">
              <a:extLst>
                <a:ext uri="{FF2B5EF4-FFF2-40B4-BE49-F238E27FC236}">
                  <a16:creationId xmlns:a16="http://schemas.microsoft.com/office/drawing/2014/main" id="{ED5EA199-667F-EFAF-0893-13A173CBF50F}"/>
                </a:ext>
              </a:extLst>
            </p:cNvPr>
            <p:cNvSpPr/>
            <p:nvPr/>
          </p:nvSpPr>
          <p:spPr>
            <a:xfrm>
              <a:off x="1363461" y="5894855"/>
              <a:ext cx="1040626" cy="153888"/>
            </a:xfrm>
            <a:prstGeom prst="rect">
              <a:avLst/>
            </a:prstGeom>
            <a:noFill/>
            <a:ln w="25400">
              <a:noFill/>
            </a:ln>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effectLst/>
                  <a:uLnTx/>
                  <a:uFillTx/>
                  <a:ea typeface="Fira Sans" panose="020B0503050000020004" pitchFamily="34" charset="0"/>
                  <a:cs typeface="+mn-cs"/>
                </a:rPr>
                <a:t>PENTAVITIN® </a:t>
              </a:r>
            </a:p>
          </p:txBody>
        </p:sp>
        <p:sp>
          <p:nvSpPr>
            <p:cNvPr id="22" name="Rectangle 21">
              <a:extLst>
                <a:ext uri="{FF2B5EF4-FFF2-40B4-BE49-F238E27FC236}">
                  <a16:creationId xmlns:a16="http://schemas.microsoft.com/office/drawing/2014/main" id="{51587E39-53DE-B610-E42D-6C428D767B8D}"/>
                </a:ext>
              </a:extLst>
            </p:cNvPr>
            <p:cNvSpPr/>
            <p:nvPr/>
          </p:nvSpPr>
          <p:spPr>
            <a:xfrm>
              <a:off x="349808" y="5894855"/>
              <a:ext cx="1040626" cy="153888"/>
            </a:xfrm>
            <a:prstGeom prst="rect">
              <a:avLst/>
            </a:prstGeom>
            <a:noFill/>
            <a:ln w="25400">
              <a:noFill/>
            </a:ln>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effectLst/>
                  <a:uLnTx/>
                  <a:uFillTx/>
                  <a:ea typeface="Fira Sans" panose="020B0503050000020004" pitchFamily="34" charset="0"/>
                  <a:cs typeface="+mn-cs"/>
                </a:rPr>
                <a:t>BACTERIA</a:t>
              </a:r>
            </a:p>
          </p:txBody>
        </p:sp>
      </p:grpSp>
      <p:pic>
        <p:nvPicPr>
          <p:cNvPr id="23" name="Picture 22">
            <a:extLst>
              <a:ext uri="{FF2B5EF4-FFF2-40B4-BE49-F238E27FC236}">
                <a16:creationId xmlns:a16="http://schemas.microsoft.com/office/drawing/2014/main" id="{0AC75C40-EE87-0964-E76D-CCA28F3DE211}"/>
              </a:ext>
            </a:extLst>
          </p:cNvPr>
          <p:cNvPicPr>
            <a:picLocks noChangeAspect="1"/>
          </p:cNvPicPr>
          <p:nvPr/>
        </p:nvPicPr>
        <p:blipFill>
          <a:blip r:embed="rId10"/>
          <a:srcRect/>
          <a:stretch/>
        </p:blipFill>
        <p:spPr>
          <a:xfrm>
            <a:off x="10921775" y="305382"/>
            <a:ext cx="962684" cy="418410"/>
          </a:xfrm>
          <a:prstGeom prst="rect">
            <a:avLst/>
          </a:prstGeom>
        </p:spPr>
      </p:pic>
    </p:spTree>
    <p:extLst>
      <p:ext uri="{BB962C8B-B14F-4D97-AF65-F5344CB8AC3E}">
        <p14:creationId xmlns:p14="http://schemas.microsoft.com/office/powerpoint/2010/main" val="3558175126"/>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lide Number Placeholder 1">
            <a:extLst>
              <a:ext uri="{FF2B5EF4-FFF2-40B4-BE49-F238E27FC236}">
                <a16:creationId xmlns:a16="http://schemas.microsoft.com/office/drawing/2014/main" id="{7C343DD5-8E9E-5D49-900F-9F79FA60B179}"/>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pic>
        <p:nvPicPr>
          <p:cNvPr id="2" name="Picture 1">
            <a:extLst>
              <a:ext uri="{FF2B5EF4-FFF2-40B4-BE49-F238E27FC236}">
                <a16:creationId xmlns:a16="http://schemas.microsoft.com/office/drawing/2014/main" id="{9836D4B0-9D2D-513E-6828-7016662F674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5" name="TextBox 54">
            <a:extLst>
              <a:ext uri="{FF2B5EF4-FFF2-40B4-BE49-F238E27FC236}">
                <a16:creationId xmlns:a16="http://schemas.microsoft.com/office/drawing/2014/main" id="{DB89A8D2-97BF-27B0-11DA-A90BC835E5C2}"/>
              </a:ext>
            </a:extLst>
          </p:cNvPr>
          <p:cNvSpPr txBox="1"/>
          <p:nvPr/>
        </p:nvSpPr>
        <p:spPr>
          <a:xfrm>
            <a:off x="496506" y="1655401"/>
            <a:ext cx="2928182"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tab pos="1104900" algn="l"/>
              </a:tabLst>
              <a:defRPr/>
            </a:pPr>
            <a:r>
              <a:rPr kumimoji="0" lang="en-GB" b="1" u="none" strike="noStrike" kern="1200" cap="none" spc="0" normalizeH="0" baseline="0" noProof="0">
                <a:ln>
                  <a:noFill/>
                </a:ln>
                <a:solidFill>
                  <a:srgbClr val="307297"/>
                </a:solidFill>
                <a:effectLst/>
                <a:uLnTx/>
                <a:uFillTx/>
                <a:latin typeface="+mj-lt"/>
                <a:ea typeface="+mn-ea"/>
                <a:cs typeface="+mn-cs"/>
              </a:rPr>
              <a:t>Skin hydration </a:t>
            </a:r>
            <a:r>
              <a:rPr kumimoji="0" lang="en-GB" b="1" u="none" strike="noStrike" kern="1200" cap="none" spc="0" normalizeH="0" baseline="0" noProof="0">
                <a:ln>
                  <a:noFill/>
                </a:ln>
                <a:solidFill>
                  <a:srgbClr val="307297"/>
                </a:solidFill>
                <a:effectLst/>
                <a:uLnTx/>
                <a:uFillTx/>
                <a:latin typeface="+mj-lt"/>
                <a:ea typeface="Fira Sans" panose="020B0503050000020004" pitchFamily="34" charset="0"/>
                <a:cs typeface="+mn-cs"/>
              </a:rPr>
              <a:t>↑</a:t>
            </a:r>
            <a:endParaRPr kumimoji="0" lang="en-GB" b="1" u="none" strike="noStrike" kern="1200" cap="none" spc="0" normalizeH="0" baseline="0" noProof="0">
              <a:ln>
                <a:noFill/>
              </a:ln>
              <a:solidFill>
                <a:srgbClr val="307297"/>
              </a:solidFill>
              <a:effectLst/>
              <a:uLnTx/>
              <a:uFillTx/>
              <a:latin typeface="+mj-lt"/>
              <a:ea typeface="+mn-ea"/>
              <a:cs typeface="+mn-cs"/>
            </a:endParaRPr>
          </a:p>
        </p:txBody>
      </p:sp>
      <p:sp>
        <p:nvSpPr>
          <p:cNvPr id="6" name="Slide Number Placeholder 6">
            <a:extLst>
              <a:ext uri="{FF2B5EF4-FFF2-40B4-BE49-F238E27FC236}">
                <a16:creationId xmlns:a16="http://schemas.microsoft.com/office/drawing/2014/main" id="{901DD229-D5F4-C4E2-19FA-A94D8BE35CE4}"/>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solidFill>
                  <a:prstClr val="black"/>
                </a:solidFill>
                <a:latin typeface="DM Sans"/>
              </a:rPr>
              <a:pPr/>
              <a:t>26</a:t>
            </a:fld>
            <a:endParaRPr lang="en-US">
              <a:solidFill>
                <a:prstClr val="black"/>
              </a:solidFill>
              <a:latin typeface="DM Sans"/>
            </a:endParaRPr>
          </a:p>
        </p:txBody>
      </p:sp>
      <p:sp>
        <p:nvSpPr>
          <p:cNvPr id="5" name="Title 4">
            <a:extLst>
              <a:ext uri="{FF2B5EF4-FFF2-40B4-BE49-F238E27FC236}">
                <a16:creationId xmlns:a16="http://schemas.microsoft.com/office/drawing/2014/main" id="{793981A7-EE55-BDAB-2793-02CB7361A7AC}"/>
              </a:ext>
            </a:extLst>
          </p:cNvPr>
          <p:cNvSpPr>
            <a:spLocks noGrp="1"/>
          </p:cNvSpPr>
          <p:nvPr>
            <p:ph type="title"/>
          </p:nvPr>
        </p:nvSpPr>
        <p:spPr>
          <a:xfrm>
            <a:off x="302401" y="302400"/>
            <a:ext cx="8894151" cy="778564"/>
          </a:xfrm>
        </p:spPr>
        <p:txBody>
          <a:bodyPr/>
          <a:lstStyle/>
          <a:p>
            <a:r>
              <a:rPr lang="en-US" dirty="0"/>
              <a:t>Hydrated skin and a rebalanced microbiome after 7 days</a:t>
            </a:r>
            <a:br>
              <a:rPr lang="en-US" dirty="0"/>
            </a:br>
            <a:endParaRPr lang="en-US" dirty="0"/>
          </a:p>
        </p:txBody>
      </p:sp>
      <p:pic>
        <p:nvPicPr>
          <p:cNvPr id="11" name="Picture 10">
            <a:extLst>
              <a:ext uri="{FF2B5EF4-FFF2-40B4-BE49-F238E27FC236}">
                <a16:creationId xmlns:a16="http://schemas.microsoft.com/office/drawing/2014/main" id="{B02271E4-16C5-089F-2CC0-F3C90AE997E2}"/>
              </a:ext>
            </a:extLst>
          </p:cNvPr>
          <p:cNvPicPr>
            <a:picLocks noChangeAspect="1"/>
          </p:cNvPicPr>
          <p:nvPr/>
        </p:nvPicPr>
        <p:blipFill>
          <a:blip r:embed="rId3"/>
          <a:srcRect/>
          <a:stretch/>
        </p:blipFill>
        <p:spPr>
          <a:xfrm>
            <a:off x="10921775" y="304640"/>
            <a:ext cx="962684" cy="419894"/>
          </a:xfrm>
          <a:prstGeom prst="rect">
            <a:avLst/>
          </a:prstGeom>
        </p:spPr>
      </p:pic>
      <p:graphicFrame>
        <p:nvGraphicFramePr>
          <p:cNvPr id="17" name="Chart 16">
            <a:extLst>
              <a:ext uri="{FF2B5EF4-FFF2-40B4-BE49-F238E27FC236}">
                <a16:creationId xmlns:a16="http://schemas.microsoft.com/office/drawing/2014/main" id="{31694944-2014-9933-C625-2060BA10C81E}"/>
              </a:ext>
            </a:extLst>
          </p:cNvPr>
          <p:cNvGraphicFramePr/>
          <p:nvPr>
            <p:extLst>
              <p:ext uri="{D42A27DB-BD31-4B8C-83A1-F6EECF244321}">
                <p14:modId xmlns:p14="http://schemas.microsoft.com/office/powerpoint/2010/main" val="2787914524"/>
              </p:ext>
            </p:extLst>
          </p:nvPr>
        </p:nvGraphicFramePr>
        <p:xfrm>
          <a:off x="314572" y="2045811"/>
          <a:ext cx="3644452" cy="3364301"/>
        </p:xfrm>
        <a:graphic>
          <a:graphicData uri="http://schemas.openxmlformats.org/drawingml/2006/chart">
            <c:chart xmlns:c="http://schemas.openxmlformats.org/drawingml/2006/chart" xmlns:r="http://schemas.openxmlformats.org/officeDocument/2006/relationships" r:id="rId4"/>
          </a:graphicData>
        </a:graphic>
      </p:graphicFrame>
      <p:cxnSp>
        <p:nvCxnSpPr>
          <p:cNvPr id="19" name="Straight Arrow Connector 18">
            <a:extLst>
              <a:ext uri="{FF2B5EF4-FFF2-40B4-BE49-F238E27FC236}">
                <a16:creationId xmlns:a16="http://schemas.microsoft.com/office/drawing/2014/main" id="{EBD16359-FB83-91A3-6746-B22C5E9BA775}"/>
              </a:ext>
            </a:extLst>
          </p:cNvPr>
          <p:cNvCxnSpPr>
            <a:cxnSpLocks/>
          </p:cNvCxnSpPr>
          <p:nvPr/>
        </p:nvCxnSpPr>
        <p:spPr>
          <a:xfrm flipV="1">
            <a:off x="1676186" y="3524466"/>
            <a:ext cx="0" cy="630620"/>
          </a:xfrm>
          <a:prstGeom prst="straightConnector1">
            <a:avLst/>
          </a:prstGeom>
          <a:ln w="76200">
            <a:solidFill>
              <a:srgbClr val="4FA4D7"/>
            </a:solidFill>
            <a:tailEnd type="triangle"/>
          </a:ln>
        </p:spPr>
        <p:style>
          <a:lnRef idx="2">
            <a:schemeClr val="accent5"/>
          </a:lnRef>
          <a:fillRef idx="0">
            <a:schemeClr val="accent5"/>
          </a:fillRef>
          <a:effectRef idx="1">
            <a:schemeClr val="accent5"/>
          </a:effectRef>
          <a:fontRef idx="minor">
            <a:schemeClr val="tx1"/>
          </a:fontRef>
        </p:style>
      </p:cxnSp>
      <p:sp>
        <p:nvSpPr>
          <p:cNvPr id="23" name="TextBox 22">
            <a:extLst>
              <a:ext uri="{FF2B5EF4-FFF2-40B4-BE49-F238E27FC236}">
                <a16:creationId xmlns:a16="http://schemas.microsoft.com/office/drawing/2014/main" id="{44F776A9-A2A7-6F7C-0A34-537EF3D586DE}"/>
              </a:ext>
            </a:extLst>
          </p:cNvPr>
          <p:cNvSpPr txBox="1"/>
          <p:nvPr/>
        </p:nvSpPr>
        <p:spPr>
          <a:xfrm>
            <a:off x="4393390" y="1655401"/>
            <a:ext cx="2928182"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tab pos="1104900" algn="l"/>
              </a:tabLst>
              <a:defRPr/>
            </a:pPr>
            <a:r>
              <a:rPr kumimoji="0" lang="en-GB" b="1" i="1" u="none" strike="noStrike" kern="1200" cap="none" spc="0" normalizeH="0" baseline="0" noProof="0">
                <a:ln>
                  <a:noFill/>
                </a:ln>
                <a:solidFill>
                  <a:srgbClr val="307297"/>
                </a:solidFill>
                <a:effectLst/>
                <a:uLnTx/>
                <a:uFillTx/>
                <a:latin typeface="+mj-lt"/>
                <a:ea typeface="+mn-ea"/>
                <a:cs typeface="+mn-cs"/>
              </a:rPr>
              <a:t>St. Epidermidis ↑</a:t>
            </a:r>
          </a:p>
        </p:txBody>
      </p:sp>
      <p:graphicFrame>
        <p:nvGraphicFramePr>
          <p:cNvPr id="24" name="Chart 23">
            <a:extLst>
              <a:ext uri="{FF2B5EF4-FFF2-40B4-BE49-F238E27FC236}">
                <a16:creationId xmlns:a16="http://schemas.microsoft.com/office/drawing/2014/main" id="{63D0942F-2639-FF58-3FAC-46747FCA0593}"/>
              </a:ext>
            </a:extLst>
          </p:cNvPr>
          <p:cNvGraphicFramePr/>
          <p:nvPr>
            <p:extLst>
              <p:ext uri="{D42A27DB-BD31-4B8C-83A1-F6EECF244321}">
                <p14:modId xmlns:p14="http://schemas.microsoft.com/office/powerpoint/2010/main" val="1333379721"/>
              </p:ext>
            </p:extLst>
          </p:nvPr>
        </p:nvGraphicFramePr>
        <p:xfrm>
          <a:off x="4211456" y="2045811"/>
          <a:ext cx="3644452" cy="3364301"/>
        </p:xfrm>
        <a:graphic>
          <a:graphicData uri="http://schemas.openxmlformats.org/drawingml/2006/chart">
            <c:chart xmlns:c="http://schemas.openxmlformats.org/drawingml/2006/chart" xmlns:r="http://schemas.openxmlformats.org/officeDocument/2006/relationships" r:id="rId5"/>
          </a:graphicData>
        </a:graphic>
      </p:graphicFrame>
      <p:cxnSp>
        <p:nvCxnSpPr>
          <p:cNvPr id="25" name="Straight Arrow Connector 24">
            <a:extLst>
              <a:ext uri="{FF2B5EF4-FFF2-40B4-BE49-F238E27FC236}">
                <a16:creationId xmlns:a16="http://schemas.microsoft.com/office/drawing/2014/main" id="{09BF08EB-6A78-5A7E-2A50-DC23E5A50F25}"/>
              </a:ext>
            </a:extLst>
          </p:cNvPr>
          <p:cNvCxnSpPr>
            <a:cxnSpLocks/>
          </p:cNvCxnSpPr>
          <p:nvPr/>
        </p:nvCxnSpPr>
        <p:spPr>
          <a:xfrm flipV="1">
            <a:off x="5552609" y="3022597"/>
            <a:ext cx="0" cy="953814"/>
          </a:xfrm>
          <a:prstGeom prst="straightConnector1">
            <a:avLst/>
          </a:prstGeom>
          <a:ln w="76200">
            <a:solidFill>
              <a:srgbClr val="4FA4D7"/>
            </a:solidFill>
            <a:tailEnd type="triangle"/>
          </a:ln>
        </p:spPr>
        <p:style>
          <a:lnRef idx="2">
            <a:schemeClr val="accent5"/>
          </a:lnRef>
          <a:fillRef idx="0">
            <a:schemeClr val="accent5"/>
          </a:fillRef>
          <a:effectRef idx="1">
            <a:schemeClr val="accent5"/>
          </a:effectRef>
          <a:fontRef idx="minor">
            <a:schemeClr val="tx1"/>
          </a:fontRef>
        </p:style>
      </p:cxnSp>
      <p:sp>
        <p:nvSpPr>
          <p:cNvPr id="29" name="TextBox 28">
            <a:extLst>
              <a:ext uri="{FF2B5EF4-FFF2-40B4-BE49-F238E27FC236}">
                <a16:creationId xmlns:a16="http://schemas.microsoft.com/office/drawing/2014/main" id="{AD67091E-F3C3-E9A7-A9BE-166EC4BE7AB0}"/>
              </a:ext>
            </a:extLst>
          </p:cNvPr>
          <p:cNvSpPr txBox="1"/>
          <p:nvPr/>
        </p:nvSpPr>
        <p:spPr>
          <a:xfrm>
            <a:off x="8232978" y="1655401"/>
            <a:ext cx="2928182"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400"/>
              </a:spcAft>
              <a:buClrTx/>
              <a:buSzTx/>
              <a:buFontTx/>
              <a:buNone/>
              <a:tabLst>
                <a:tab pos="1104900" algn="l"/>
              </a:tabLst>
              <a:defRPr/>
            </a:pPr>
            <a:r>
              <a:rPr kumimoji="0" lang="en-GB" b="1" i="1" u="none" strike="noStrike" kern="1200" cap="none" spc="0" normalizeH="0" baseline="0" noProof="0">
                <a:ln>
                  <a:noFill/>
                </a:ln>
                <a:solidFill>
                  <a:srgbClr val="307297"/>
                </a:solidFill>
                <a:effectLst/>
                <a:uLnTx/>
                <a:uFillTx/>
                <a:latin typeface="+mj-lt"/>
                <a:ea typeface="+mn-ea"/>
                <a:cs typeface="+mn-cs"/>
              </a:rPr>
              <a:t>St. Aureus level ↓</a:t>
            </a:r>
          </a:p>
        </p:txBody>
      </p:sp>
      <p:graphicFrame>
        <p:nvGraphicFramePr>
          <p:cNvPr id="30" name="Chart 29">
            <a:extLst>
              <a:ext uri="{FF2B5EF4-FFF2-40B4-BE49-F238E27FC236}">
                <a16:creationId xmlns:a16="http://schemas.microsoft.com/office/drawing/2014/main" id="{B9C8D93D-C48E-8E93-A9C2-DE6392E959FA}"/>
              </a:ext>
            </a:extLst>
          </p:cNvPr>
          <p:cNvGraphicFramePr/>
          <p:nvPr>
            <p:extLst>
              <p:ext uri="{D42A27DB-BD31-4B8C-83A1-F6EECF244321}">
                <p14:modId xmlns:p14="http://schemas.microsoft.com/office/powerpoint/2010/main" val="2505799967"/>
              </p:ext>
            </p:extLst>
          </p:nvPr>
        </p:nvGraphicFramePr>
        <p:xfrm>
          <a:off x="8051044" y="2045811"/>
          <a:ext cx="3644452" cy="3364301"/>
        </p:xfrm>
        <a:graphic>
          <a:graphicData uri="http://schemas.openxmlformats.org/drawingml/2006/chart">
            <c:chart xmlns:c="http://schemas.openxmlformats.org/drawingml/2006/chart" xmlns:r="http://schemas.openxmlformats.org/officeDocument/2006/relationships" r:id="rId6"/>
          </a:graphicData>
        </a:graphic>
      </p:graphicFrame>
      <p:cxnSp>
        <p:nvCxnSpPr>
          <p:cNvPr id="31" name="Straight Arrow Connector 30">
            <a:extLst>
              <a:ext uri="{FF2B5EF4-FFF2-40B4-BE49-F238E27FC236}">
                <a16:creationId xmlns:a16="http://schemas.microsoft.com/office/drawing/2014/main" id="{8D216BD9-182E-3EF2-1E0A-E25597C6FF29}"/>
              </a:ext>
            </a:extLst>
          </p:cNvPr>
          <p:cNvCxnSpPr>
            <a:cxnSpLocks/>
          </p:cNvCxnSpPr>
          <p:nvPr/>
        </p:nvCxnSpPr>
        <p:spPr>
          <a:xfrm>
            <a:off x="10864962" y="2975776"/>
            <a:ext cx="0" cy="785236"/>
          </a:xfrm>
          <a:prstGeom prst="straightConnector1">
            <a:avLst/>
          </a:prstGeom>
          <a:ln w="76200">
            <a:solidFill>
              <a:srgbClr val="307297"/>
            </a:solidFill>
            <a:tailEnd type="triangle"/>
          </a:ln>
        </p:spPr>
        <p:style>
          <a:lnRef idx="2">
            <a:schemeClr val="accent5"/>
          </a:lnRef>
          <a:fillRef idx="0">
            <a:schemeClr val="accent5"/>
          </a:fillRef>
          <a:effectRef idx="1">
            <a:schemeClr val="accent5"/>
          </a:effectRef>
          <a:fontRef idx="minor">
            <a:schemeClr val="tx1"/>
          </a:fontRef>
        </p:style>
      </p:cxnSp>
      <p:cxnSp>
        <p:nvCxnSpPr>
          <p:cNvPr id="38" name="Straight Connector 37">
            <a:extLst>
              <a:ext uri="{FF2B5EF4-FFF2-40B4-BE49-F238E27FC236}">
                <a16:creationId xmlns:a16="http://schemas.microsoft.com/office/drawing/2014/main" id="{6482C8E5-D62F-3927-B497-BB7D098A74D9}"/>
              </a:ext>
            </a:extLst>
          </p:cNvPr>
          <p:cNvCxnSpPr>
            <a:cxnSpLocks/>
          </p:cNvCxnSpPr>
          <p:nvPr/>
        </p:nvCxnSpPr>
        <p:spPr>
          <a:xfrm>
            <a:off x="4102100" y="1455576"/>
            <a:ext cx="0" cy="475270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EB677D2-1568-7E32-E81B-E10990ED94A1}"/>
              </a:ext>
            </a:extLst>
          </p:cNvPr>
          <p:cNvCxnSpPr>
            <a:cxnSpLocks/>
          </p:cNvCxnSpPr>
          <p:nvPr/>
        </p:nvCxnSpPr>
        <p:spPr>
          <a:xfrm>
            <a:off x="7995300" y="1455576"/>
            <a:ext cx="0" cy="475270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Text Placeholder 13">
            <a:extLst>
              <a:ext uri="{FF2B5EF4-FFF2-40B4-BE49-F238E27FC236}">
                <a16:creationId xmlns:a16="http://schemas.microsoft.com/office/drawing/2014/main" id="{A3CB43D8-6FF2-5494-AB04-F907A0AE84B5}"/>
              </a:ext>
            </a:extLst>
          </p:cNvPr>
          <p:cNvSpPr txBox="1">
            <a:spLocks/>
          </p:cNvSpPr>
          <p:nvPr/>
        </p:nvSpPr>
        <p:spPr>
          <a:xfrm>
            <a:off x="302400" y="632880"/>
            <a:ext cx="8064500" cy="288767"/>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89C7E8"/>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Tested in a leave-on </a:t>
            </a:r>
            <a:r>
              <a:rPr lang="en-US" dirty="0" err="1"/>
              <a:t>peoduct</a:t>
            </a:r>
            <a:endParaRPr lang="en-US" dirty="0"/>
          </a:p>
          <a:p>
            <a:endParaRPr lang="en-US" dirty="0"/>
          </a:p>
        </p:txBody>
      </p:sp>
    </p:spTree>
    <p:extLst>
      <p:ext uri="{BB962C8B-B14F-4D97-AF65-F5344CB8AC3E}">
        <p14:creationId xmlns:p14="http://schemas.microsoft.com/office/powerpoint/2010/main" val="3367430977"/>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lide Number Placeholder 1">
            <a:extLst>
              <a:ext uri="{FF2B5EF4-FFF2-40B4-BE49-F238E27FC236}">
                <a16:creationId xmlns:a16="http://schemas.microsoft.com/office/drawing/2014/main" id="{7C343DD5-8E9E-5D49-900F-9F79FA60B179}"/>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pic>
        <p:nvPicPr>
          <p:cNvPr id="2" name="Picture 1">
            <a:extLst>
              <a:ext uri="{FF2B5EF4-FFF2-40B4-BE49-F238E27FC236}">
                <a16:creationId xmlns:a16="http://schemas.microsoft.com/office/drawing/2014/main" id="{9836D4B0-9D2D-513E-6828-7016662F674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4" name="Chart 3">
            <a:extLst>
              <a:ext uri="{FF2B5EF4-FFF2-40B4-BE49-F238E27FC236}">
                <a16:creationId xmlns:a16="http://schemas.microsoft.com/office/drawing/2014/main" id="{0733FFDE-56BC-1AC3-FA53-6CFA2038B932}"/>
              </a:ext>
            </a:extLst>
          </p:cNvPr>
          <p:cNvGraphicFramePr>
            <a:graphicFrameLocks/>
          </p:cNvGraphicFramePr>
          <p:nvPr>
            <p:extLst>
              <p:ext uri="{D42A27DB-BD31-4B8C-83A1-F6EECF244321}">
                <p14:modId xmlns:p14="http://schemas.microsoft.com/office/powerpoint/2010/main" val="2028405880"/>
              </p:ext>
            </p:extLst>
          </p:nvPr>
        </p:nvGraphicFramePr>
        <p:xfrm>
          <a:off x="302400" y="2877080"/>
          <a:ext cx="4736307" cy="314722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4B30F33D-1A9A-E3EA-B053-0B92281D0149}"/>
              </a:ext>
            </a:extLst>
          </p:cNvPr>
          <p:cNvSpPr txBox="1"/>
          <p:nvPr/>
        </p:nvSpPr>
        <p:spPr>
          <a:xfrm>
            <a:off x="468000" y="1565275"/>
            <a:ext cx="5615884" cy="9694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1" u="none" strike="noStrike" kern="1200" cap="none" spc="0" normalizeH="0" baseline="0" noProof="0">
                <a:ln>
                  <a:noFill/>
                </a:ln>
                <a:solidFill>
                  <a:srgbClr val="307297"/>
                </a:solidFill>
                <a:effectLst/>
                <a:uLnTx/>
                <a:uFillTx/>
                <a:latin typeface="+mj-lt"/>
                <a:ea typeface="+mn-ea"/>
                <a:cs typeface="+mn-cs"/>
              </a:rPr>
              <a:t>St. Epidermidis levels </a:t>
            </a:r>
            <a:r>
              <a:rPr kumimoji="0" lang="en-US" sz="1600" b="1" i="1" u="none" strike="noStrike" kern="1200" cap="none" spc="0" normalizeH="0" baseline="0" noProof="0">
                <a:ln>
                  <a:noFill/>
                </a:ln>
                <a:solidFill>
                  <a:srgbClr val="307297"/>
                </a:solidFill>
                <a:effectLst/>
                <a:uLnTx/>
                <a:uFillTx/>
                <a:latin typeface="+mj-lt"/>
                <a:ea typeface="Fira Sans" panose="020B0503050000020004" pitchFamily="34" charset="0"/>
                <a:cs typeface="+mn-cs"/>
              </a:rPr>
              <a:t>↑ </a:t>
            </a:r>
            <a:r>
              <a:rPr kumimoji="0" lang="en-US" sz="1600" b="1" i="1" u="none" strike="noStrike" kern="1200" cap="none" spc="0" normalizeH="0" baseline="0" noProof="0">
                <a:ln>
                  <a:noFill/>
                </a:ln>
                <a:solidFill>
                  <a:srgbClr val="89C7E8"/>
                </a:solidFill>
                <a:effectLst/>
                <a:uLnTx/>
                <a:uFillTx/>
                <a:latin typeface="+mj-lt"/>
                <a:ea typeface="+mn-ea"/>
                <a:cs typeface="+mn-cs"/>
              </a:rPr>
              <a:t>St. Aureus levels </a:t>
            </a:r>
            <a:r>
              <a:rPr kumimoji="0" lang="en-US" sz="1600" b="1" i="1" u="none" strike="noStrike" kern="1200" cap="none" spc="0" normalizeH="0" baseline="0" noProof="0">
                <a:ln>
                  <a:noFill/>
                </a:ln>
                <a:solidFill>
                  <a:srgbClr val="89C7E8"/>
                </a:solidFill>
                <a:effectLst/>
                <a:uLnTx/>
                <a:uFillTx/>
                <a:latin typeface="+mj-lt"/>
                <a:ea typeface="Fira Sans Medium" panose="020B0603050000020004" pitchFamily="34" charset="0"/>
                <a:cs typeface="+mn-cs"/>
              </a:rPr>
              <a:t>↓ </a:t>
            </a:r>
            <a:endParaRPr kumimoji="0" lang="en-US" sz="1600" b="1" i="1" u="none" strike="noStrike" kern="1200" cap="none" spc="0" normalizeH="0" baseline="0" noProof="0">
              <a:ln>
                <a:noFill/>
              </a:ln>
              <a:solidFill>
                <a:srgbClr val="89C7E8"/>
              </a:solidFill>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mj-lt"/>
                <a:ea typeface="+mn-ea"/>
                <a:cs typeface="+mn-cs"/>
              </a:rPr>
              <a:t>The body wash formulation with 0.5% PENTAVITIN® keeps Staphylococcus Aureus on a lower level and Staphylococcus Epidermidis on a higher level compared to placebo  </a:t>
            </a:r>
          </a:p>
        </p:txBody>
      </p:sp>
      <p:sp>
        <p:nvSpPr>
          <p:cNvPr id="11" name="TextBox 10">
            <a:extLst>
              <a:ext uri="{FF2B5EF4-FFF2-40B4-BE49-F238E27FC236}">
                <a16:creationId xmlns:a16="http://schemas.microsoft.com/office/drawing/2014/main" id="{F2A7E7B9-5B9C-0E5B-59B5-B4B60F1CECFF}"/>
              </a:ext>
            </a:extLst>
          </p:cNvPr>
          <p:cNvSpPr txBox="1"/>
          <p:nvPr/>
        </p:nvSpPr>
        <p:spPr>
          <a:xfrm rot="5400000">
            <a:off x="1449178" y="4385469"/>
            <a:ext cx="2910999"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srgbClr val="7C807E"/>
                </a:solidFill>
                <a:effectLst/>
                <a:uLnTx/>
                <a:uFillTx/>
                <a:latin typeface="Fira Sans" panose="020B0503050000020004" pitchFamily="34" charset="0"/>
                <a:ea typeface="+mn-ea"/>
                <a:cs typeface="+mn-cs"/>
              </a:rPr>
              <a:t>--------------------</a:t>
            </a:r>
            <a:endParaRPr kumimoji="0" lang="en-CH" sz="1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18" name="Slide Number Placeholder 6">
            <a:extLst>
              <a:ext uri="{FF2B5EF4-FFF2-40B4-BE49-F238E27FC236}">
                <a16:creationId xmlns:a16="http://schemas.microsoft.com/office/drawing/2014/main" id="{1FBF8FF8-A3C9-226A-1049-660155B0735E}"/>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cxnSp>
        <p:nvCxnSpPr>
          <p:cNvPr id="13" name="Straight Arrow Connector 12">
            <a:extLst>
              <a:ext uri="{FF2B5EF4-FFF2-40B4-BE49-F238E27FC236}">
                <a16:creationId xmlns:a16="http://schemas.microsoft.com/office/drawing/2014/main" id="{9639630D-63B6-E1DE-EA41-EFF033A7F4A9}"/>
              </a:ext>
            </a:extLst>
          </p:cNvPr>
          <p:cNvCxnSpPr/>
          <p:nvPr/>
        </p:nvCxnSpPr>
        <p:spPr>
          <a:xfrm>
            <a:off x="3570581" y="4310037"/>
            <a:ext cx="0" cy="1044000"/>
          </a:xfrm>
          <a:prstGeom prst="straightConnector1">
            <a:avLst/>
          </a:prstGeom>
          <a:ln>
            <a:solidFill>
              <a:schemeClr val="tx1">
                <a:lumMod val="95000"/>
                <a:lumOff val="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15" name="Straight Arrow Connector 14">
            <a:extLst>
              <a:ext uri="{FF2B5EF4-FFF2-40B4-BE49-F238E27FC236}">
                <a16:creationId xmlns:a16="http://schemas.microsoft.com/office/drawing/2014/main" id="{4EF07BB1-984B-F8B6-8F1D-D8B607BC7068}"/>
              </a:ext>
            </a:extLst>
          </p:cNvPr>
          <p:cNvCxnSpPr/>
          <p:nvPr/>
        </p:nvCxnSpPr>
        <p:spPr>
          <a:xfrm>
            <a:off x="3954336" y="4293639"/>
            <a:ext cx="0" cy="1332000"/>
          </a:xfrm>
          <a:prstGeom prst="straightConnector1">
            <a:avLst/>
          </a:prstGeom>
          <a:ln>
            <a:solidFill>
              <a:schemeClr val="tx1">
                <a:lumMod val="95000"/>
                <a:lumOff val="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19" name="Straight Arrow Connector 18">
            <a:extLst>
              <a:ext uri="{FF2B5EF4-FFF2-40B4-BE49-F238E27FC236}">
                <a16:creationId xmlns:a16="http://schemas.microsoft.com/office/drawing/2014/main" id="{A064D14A-B76E-7289-2731-B340C6D36D74}"/>
              </a:ext>
            </a:extLst>
          </p:cNvPr>
          <p:cNvCxnSpPr/>
          <p:nvPr/>
        </p:nvCxnSpPr>
        <p:spPr>
          <a:xfrm>
            <a:off x="1574689" y="4308199"/>
            <a:ext cx="0" cy="1116000"/>
          </a:xfrm>
          <a:prstGeom prst="straightConnector1">
            <a:avLst/>
          </a:prstGeom>
          <a:ln>
            <a:solidFill>
              <a:schemeClr val="tx1">
                <a:lumMod val="95000"/>
                <a:lumOff val="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20" name="Straight Arrow Connector 19">
            <a:extLst>
              <a:ext uri="{FF2B5EF4-FFF2-40B4-BE49-F238E27FC236}">
                <a16:creationId xmlns:a16="http://schemas.microsoft.com/office/drawing/2014/main" id="{AC3732F2-3F6F-2FDE-594A-979047E2E67E}"/>
              </a:ext>
            </a:extLst>
          </p:cNvPr>
          <p:cNvCxnSpPr/>
          <p:nvPr/>
        </p:nvCxnSpPr>
        <p:spPr>
          <a:xfrm>
            <a:off x="2068613" y="4302818"/>
            <a:ext cx="0" cy="396000"/>
          </a:xfrm>
          <a:prstGeom prst="straightConnector1">
            <a:avLst/>
          </a:prstGeom>
          <a:ln>
            <a:solidFill>
              <a:schemeClr val="tx1">
                <a:lumMod val="95000"/>
                <a:lumOff val="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21" name="Straight Arrow Connector 20">
            <a:extLst>
              <a:ext uri="{FF2B5EF4-FFF2-40B4-BE49-F238E27FC236}">
                <a16:creationId xmlns:a16="http://schemas.microsoft.com/office/drawing/2014/main" id="{6BBFFE4A-761E-7478-50F4-33557536C840}"/>
              </a:ext>
            </a:extLst>
          </p:cNvPr>
          <p:cNvCxnSpPr/>
          <p:nvPr/>
        </p:nvCxnSpPr>
        <p:spPr>
          <a:xfrm>
            <a:off x="2564372" y="4306361"/>
            <a:ext cx="0" cy="900000"/>
          </a:xfrm>
          <a:prstGeom prst="straightConnector1">
            <a:avLst/>
          </a:prstGeom>
          <a:ln>
            <a:solidFill>
              <a:schemeClr val="tx1">
                <a:lumMod val="95000"/>
                <a:lumOff val="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3" name="Straight Arrow Connector 2">
            <a:extLst>
              <a:ext uri="{FF2B5EF4-FFF2-40B4-BE49-F238E27FC236}">
                <a16:creationId xmlns:a16="http://schemas.microsoft.com/office/drawing/2014/main" id="{E3FFFC9A-E84B-F72B-E5CD-5D9E490A9171}"/>
              </a:ext>
            </a:extLst>
          </p:cNvPr>
          <p:cNvCxnSpPr>
            <a:cxnSpLocks/>
          </p:cNvCxnSpPr>
          <p:nvPr/>
        </p:nvCxnSpPr>
        <p:spPr>
          <a:xfrm flipV="1">
            <a:off x="4097555" y="3317657"/>
            <a:ext cx="0" cy="9923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5395169-EB1F-ACF6-6517-EAEAEABB2AA7}"/>
              </a:ext>
            </a:extLst>
          </p:cNvPr>
          <p:cNvCxnSpPr>
            <a:cxnSpLocks/>
          </p:cNvCxnSpPr>
          <p:nvPr/>
        </p:nvCxnSpPr>
        <p:spPr>
          <a:xfrm flipV="1">
            <a:off x="4598033" y="4136526"/>
            <a:ext cx="0" cy="180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77C7F80-9A41-BB73-1BE8-8DA49A221EFC}"/>
              </a:ext>
            </a:extLst>
          </p:cNvPr>
          <p:cNvCxnSpPr/>
          <p:nvPr/>
        </p:nvCxnSpPr>
        <p:spPr>
          <a:xfrm>
            <a:off x="4538230" y="4293639"/>
            <a:ext cx="0" cy="864000"/>
          </a:xfrm>
          <a:prstGeom prst="straightConnector1">
            <a:avLst/>
          </a:prstGeom>
          <a:ln>
            <a:solidFill>
              <a:schemeClr val="tx1">
                <a:lumMod val="95000"/>
                <a:lumOff val="5000"/>
              </a:schemeClr>
            </a:solidFill>
            <a:tailEnd type="triangle"/>
          </a:ln>
        </p:spPr>
        <p:style>
          <a:lnRef idx="1">
            <a:schemeClr val="accent2"/>
          </a:lnRef>
          <a:fillRef idx="0">
            <a:schemeClr val="accent2"/>
          </a:fillRef>
          <a:effectRef idx="0">
            <a:schemeClr val="accent2"/>
          </a:effectRef>
          <a:fontRef idx="minor">
            <a:schemeClr val="tx1"/>
          </a:fontRef>
        </p:style>
      </p:cxnSp>
      <p:sp>
        <p:nvSpPr>
          <p:cNvPr id="14" name="Text Placeholder 13">
            <a:extLst>
              <a:ext uri="{FF2B5EF4-FFF2-40B4-BE49-F238E27FC236}">
                <a16:creationId xmlns:a16="http://schemas.microsoft.com/office/drawing/2014/main" id="{78CFE05A-1EE0-3666-950E-A268321F7E19}"/>
              </a:ext>
            </a:extLst>
          </p:cNvPr>
          <p:cNvSpPr>
            <a:spLocks noGrp="1"/>
          </p:cNvSpPr>
          <p:nvPr>
            <p:ph type="body" idx="11"/>
          </p:nvPr>
        </p:nvSpPr>
        <p:spPr>
          <a:xfrm>
            <a:off x="302400" y="632880"/>
            <a:ext cx="8064500" cy="288767"/>
          </a:xfrm>
        </p:spPr>
        <p:txBody>
          <a:bodyPr/>
          <a:lstStyle/>
          <a:p>
            <a:r>
              <a:rPr lang="en-US" dirty="0"/>
              <a:t>Tested in a body wash</a:t>
            </a:r>
          </a:p>
          <a:p>
            <a:endParaRPr lang="en-US" dirty="0"/>
          </a:p>
        </p:txBody>
      </p:sp>
      <p:sp>
        <p:nvSpPr>
          <p:cNvPr id="8" name="Title 7">
            <a:extLst>
              <a:ext uri="{FF2B5EF4-FFF2-40B4-BE49-F238E27FC236}">
                <a16:creationId xmlns:a16="http://schemas.microsoft.com/office/drawing/2014/main" id="{B3FB781C-DE3A-DA2A-C736-BEA44FAA434F}"/>
              </a:ext>
            </a:extLst>
          </p:cNvPr>
          <p:cNvSpPr>
            <a:spLocks noGrp="1"/>
          </p:cNvSpPr>
          <p:nvPr>
            <p:ph type="title"/>
          </p:nvPr>
        </p:nvSpPr>
        <p:spPr>
          <a:xfrm>
            <a:off x="302400" y="302400"/>
            <a:ext cx="10619375" cy="589833"/>
          </a:xfrm>
        </p:spPr>
        <p:txBody>
          <a:bodyPr/>
          <a:lstStyle/>
          <a:p>
            <a:r>
              <a:rPr lang="en-US" dirty="0"/>
              <a:t>Instant barrier support and a rebalanced skin microbiome</a:t>
            </a:r>
          </a:p>
        </p:txBody>
      </p:sp>
      <p:pic>
        <p:nvPicPr>
          <p:cNvPr id="23" name="Picture 22">
            <a:extLst>
              <a:ext uri="{FF2B5EF4-FFF2-40B4-BE49-F238E27FC236}">
                <a16:creationId xmlns:a16="http://schemas.microsoft.com/office/drawing/2014/main" id="{F7F392C8-2515-E302-091F-4BBC507093FA}"/>
              </a:ext>
            </a:extLst>
          </p:cNvPr>
          <p:cNvPicPr>
            <a:picLocks noChangeAspect="1"/>
          </p:cNvPicPr>
          <p:nvPr/>
        </p:nvPicPr>
        <p:blipFill>
          <a:blip r:embed="rId5"/>
          <a:srcRect/>
          <a:stretch/>
        </p:blipFill>
        <p:spPr>
          <a:xfrm>
            <a:off x="10921775" y="304640"/>
            <a:ext cx="962684" cy="419894"/>
          </a:xfrm>
          <a:prstGeom prst="rect">
            <a:avLst/>
          </a:prstGeom>
        </p:spPr>
      </p:pic>
      <p:sp>
        <p:nvSpPr>
          <p:cNvPr id="24" name="TextBox 23">
            <a:extLst>
              <a:ext uri="{FF2B5EF4-FFF2-40B4-BE49-F238E27FC236}">
                <a16:creationId xmlns:a16="http://schemas.microsoft.com/office/drawing/2014/main" id="{A253A424-FFA3-D6D8-9462-DCDDD6A63116}"/>
              </a:ext>
            </a:extLst>
          </p:cNvPr>
          <p:cNvSpPr txBox="1"/>
          <p:nvPr/>
        </p:nvSpPr>
        <p:spPr>
          <a:xfrm>
            <a:off x="6268575" y="1562361"/>
            <a:ext cx="5615884" cy="7540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u="none" strike="noStrike" kern="1200" cap="none" spc="0" normalizeH="0" baseline="0" noProof="0">
                <a:ln>
                  <a:noFill/>
                </a:ln>
                <a:solidFill>
                  <a:srgbClr val="307297"/>
                </a:solidFill>
                <a:effectLst/>
                <a:uLnTx/>
                <a:uFillTx/>
                <a:latin typeface="+mj-lt"/>
                <a:ea typeface="+mn-ea"/>
                <a:cs typeface="+mn-cs"/>
              </a:rPr>
              <a:t>Reinforced skin barrier</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mj-lt"/>
                <a:ea typeface="+mn-ea"/>
                <a:cs typeface="+mn-cs"/>
              </a:rPr>
              <a:t>The body wash formulation with 0.5% PENTAVITIN® significantly helps to reinforce skin’s barrier compared to placebo</a:t>
            </a:r>
          </a:p>
        </p:txBody>
      </p:sp>
      <p:graphicFrame>
        <p:nvGraphicFramePr>
          <p:cNvPr id="25" name="Chart 24">
            <a:extLst>
              <a:ext uri="{FF2B5EF4-FFF2-40B4-BE49-F238E27FC236}">
                <a16:creationId xmlns:a16="http://schemas.microsoft.com/office/drawing/2014/main" id="{7E7C511C-4113-78D4-8BEA-B22300C110BD}"/>
              </a:ext>
            </a:extLst>
          </p:cNvPr>
          <p:cNvGraphicFramePr>
            <a:graphicFrameLocks/>
          </p:cNvGraphicFramePr>
          <p:nvPr>
            <p:extLst>
              <p:ext uri="{D42A27DB-BD31-4B8C-83A1-F6EECF244321}">
                <p14:modId xmlns:p14="http://schemas.microsoft.com/office/powerpoint/2010/main" val="312101994"/>
              </p:ext>
            </p:extLst>
          </p:nvPr>
        </p:nvGraphicFramePr>
        <p:xfrm>
          <a:off x="6083884" y="2399235"/>
          <a:ext cx="5455425" cy="3625065"/>
        </p:xfrm>
        <a:graphic>
          <a:graphicData uri="http://schemas.openxmlformats.org/drawingml/2006/chart">
            <c:chart xmlns:c="http://schemas.openxmlformats.org/drawingml/2006/chart" xmlns:r="http://schemas.openxmlformats.org/officeDocument/2006/relationships" r:id="rId6"/>
          </a:graphicData>
        </a:graphic>
      </p:graphicFrame>
      <p:sp>
        <p:nvSpPr>
          <p:cNvPr id="26" name="TextBox 25">
            <a:extLst>
              <a:ext uri="{FF2B5EF4-FFF2-40B4-BE49-F238E27FC236}">
                <a16:creationId xmlns:a16="http://schemas.microsoft.com/office/drawing/2014/main" id="{F85045A6-4C3A-DFED-294E-F0EB2BE5AA51}"/>
              </a:ext>
            </a:extLst>
          </p:cNvPr>
          <p:cNvSpPr txBox="1"/>
          <p:nvPr/>
        </p:nvSpPr>
        <p:spPr>
          <a:xfrm>
            <a:off x="6947902" y="6039631"/>
            <a:ext cx="3893768" cy="477054"/>
          </a:xfrm>
          <a:prstGeom prst="rect">
            <a:avLst/>
          </a:prstGeom>
          <a:noFill/>
        </p:spPr>
        <p:txBody>
          <a:bodyPr wrap="square" lIns="0" tIns="0" rIns="0" bIns="0" rtlCol="0" anchor="ctr" anchorCtr="0">
            <a:spAutoFit/>
          </a:bodyPr>
          <a:lstStyle/>
          <a:p>
            <a:pPr>
              <a:lnSpc>
                <a:spcPts val="1800"/>
              </a:lnSpc>
              <a:buNone/>
            </a:pPr>
            <a:r>
              <a:rPr lang="en-US" sz="1050" b="0" i="0">
                <a:solidFill>
                  <a:srgbClr val="333333"/>
                </a:solidFill>
                <a:effectLst/>
                <a:latin typeface="+mj-lt"/>
              </a:rPr>
              <a:t>*P </a:t>
            </a:r>
            <a:r>
              <a:rPr kumimoji="0" lang="en-US" sz="1050" b="0" i="0" u="sng" strike="noStrike" kern="1200" cap="none" spc="0" normalizeH="0" baseline="0" noProof="0">
                <a:ln>
                  <a:noFill/>
                </a:ln>
                <a:solidFill>
                  <a:prstClr val="black"/>
                </a:solidFill>
                <a:effectLst/>
                <a:uLnTx/>
                <a:uFillTx/>
                <a:latin typeface="DM Sans"/>
                <a:ea typeface="+mn-ea"/>
                <a:cs typeface="+mn-cs"/>
              </a:rPr>
              <a:t>&lt;</a:t>
            </a:r>
            <a:r>
              <a:rPr lang="en-US" sz="1050" b="0" i="0">
                <a:solidFill>
                  <a:srgbClr val="333333"/>
                </a:solidFill>
                <a:effectLst/>
                <a:latin typeface="+mj-lt"/>
              </a:rPr>
              <a:t> 0.1</a:t>
            </a:r>
            <a:r>
              <a:rPr lang="en-US" sz="1050">
                <a:solidFill>
                  <a:srgbClr val="333333"/>
                </a:solidFill>
                <a:latin typeface="+mj-lt"/>
              </a:rPr>
              <a:t> </a:t>
            </a:r>
            <a:r>
              <a:rPr lang="en-US" sz="1050" b="0" i="0">
                <a:solidFill>
                  <a:srgbClr val="383838"/>
                </a:solidFill>
                <a:effectLst/>
                <a:latin typeface="+mj-lt"/>
              </a:rPr>
              <a:t>**p </a:t>
            </a:r>
            <a:r>
              <a:rPr kumimoji="0" lang="en-US" sz="1050" b="0" i="0" u="sng" strike="noStrike" kern="1200" cap="none" spc="0" normalizeH="0" baseline="0" noProof="0">
                <a:ln>
                  <a:noFill/>
                </a:ln>
                <a:solidFill>
                  <a:prstClr val="black"/>
                </a:solidFill>
                <a:effectLst/>
                <a:uLnTx/>
                <a:uFillTx/>
                <a:latin typeface="DM Sans"/>
                <a:ea typeface="+mn-ea"/>
                <a:cs typeface="+mn-cs"/>
              </a:rPr>
              <a:t>&lt;</a:t>
            </a:r>
            <a:r>
              <a:rPr lang="en-US" sz="1050" b="0" i="0">
                <a:solidFill>
                  <a:srgbClr val="383838"/>
                </a:solidFill>
                <a:effectLst/>
                <a:latin typeface="+mj-lt"/>
              </a:rPr>
              <a:t> 0.0</a:t>
            </a:r>
            <a:endParaRPr lang="en-US" sz="1050">
              <a:solidFill>
                <a:srgbClr val="383838"/>
              </a:solidFill>
              <a:effectLst/>
              <a:latin typeface="+mj-lt"/>
            </a:endParaRPr>
          </a:p>
          <a:p>
            <a:pPr fontAlgn="base">
              <a:spcBef>
                <a:spcPct val="0"/>
              </a:spcBef>
              <a:spcAft>
                <a:spcPts val="400"/>
              </a:spcAft>
              <a:buClr>
                <a:srgbClr val="307297"/>
              </a:buClr>
              <a:defRPr/>
            </a:pPr>
            <a:r>
              <a:rPr lang="en-US" sz="1600">
                <a:solidFill>
                  <a:srgbClr val="000000"/>
                </a:solidFill>
                <a:latin typeface="DM Sans"/>
                <a:cs typeface="Arial"/>
              </a:rPr>
              <a:t> </a:t>
            </a:r>
          </a:p>
        </p:txBody>
      </p:sp>
      <p:cxnSp>
        <p:nvCxnSpPr>
          <p:cNvPr id="27" name="Straight Connector 26">
            <a:extLst>
              <a:ext uri="{FF2B5EF4-FFF2-40B4-BE49-F238E27FC236}">
                <a16:creationId xmlns:a16="http://schemas.microsoft.com/office/drawing/2014/main" id="{37104593-5C5B-0C4F-83D4-D182F0A9FB3F}"/>
              </a:ext>
            </a:extLst>
          </p:cNvPr>
          <p:cNvCxnSpPr>
            <a:cxnSpLocks/>
          </p:cNvCxnSpPr>
          <p:nvPr/>
        </p:nvCxnSpPr>
        <p:spPr>
          <a:xfrm>
            <a:off x="5768498" y="1455576"/>
            <a:ext cx="0" cy="475270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C54A751-EFBF-07C5-BB3B-1241ECEC722F}"/>
              </a:ext>
            </a:extLst>
          </p:cNvPr>
          <p:cNvCxnSpPr/>
          <p:nvPr/>
        </p:nvCxnSpPr>
        <p:spPr>
          <a:xfrm>
            <a:off x="10672011" y="4580205"/>
            <a:ext cx="38501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54EF1BE0-2C52-D8FD-1063-78DC72C08F24}"/>
              </a:ext>
            </a:extLst>
          </p:cNvPr>
          <p:cNvSpPr txBox="1"/>
          <p:nvPr/>
        </p:nvSpPr>
        <p:spPr>
          <a:xfrm>
            <a:off x="10797757" y="4420667"/>
            <a:ext cx="133518" cy="231730"/>
          </a:xfrm>
          <a:prstGeom prst="rect">
            <a:avLst/>
          </a:prstGeom>
          <a:noFill/>
        </p:spPr>
        <p:txBody>
          <a:bodyPr wrap="square" lIns="0" tIns="0" rIns="0" bIns="0" rtlCol="0" anchor="ctr" anchorCtr="0">
            <a:spAutoFit/>
          </a:bodyPr>
          <a:lstStyle/>
          <a:p>
            <a:pPr algn="ctr">
              <a:lnSpc>
                <a:spcPts val="1800"/>
              </a:lnSpc>
              <a:buNone/>
            </a:pPr>
            <a:r>
              <a:rPr lang="en-US" sz="1600" b="1" i="0">
                <a:solidFill>
                  <a:srgbClr val="333333"/>
                </a:solidFill>
                <a:effectLst/>
                <a:latin typeface="+mj-lt"/>
              </a:rPr>
              <a:t>*</a:t>
            </a:r>
            <a:endParaRPr lang="en-US" sz="1600" b="1">
              <a:solidFill>
                <a:srgbClr val="000000"/>
              </a:solidFill>
              <a:latin typeface="+mj-lt"/>
              <a:cs typeface="Arial"/>
            </a:endParaRPr>
          </a:p>
        </p:txBody>
      </p:sp>
      <p:cxnSp>
        <p:nvCxnSpPr>
          <p:cNvPr id="33" name="Straight Connector 32">
            <a:extLst>
              <a:ext uri="{FF2B5EF4-FFF2-40B4-BE49-F238E27FC236}">
                <a16:creationId xmlns:a16="http://schemas.microsoft.com/office/drawing/2014/main" id="{77B2AAF7-7F57-3740-B828-A26F54C8BDF0}"/>
              </a:ext>
            </a:extLst>
          </p:cNvPr>
          <p:cNvCxnSpPr/>
          <p:nvPr/>
        </p:nvCxnSpPr>
        <p:spPr>
          <a:xfrm>
            <a:off x="9500938" y="3858660"/>
            <a:ext cx="38501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4E65FA4B-BEA7-0CF1-B66B-9F39004B026C}"/>
              </a:ext>
            </a:extLst>
          </p:cNvPr>
          <p:cNvSpPr txBox="1"/>
          <p:nvPr/>
        </p:nvSpPr>
        <p:spPr>
          <a:xfrm>
            <a:off x="9626684" y="3699122"/>
            <a:ext cx="133518" cy="231730"/>
          </a:xfrm>
          <a:prstGeom prst="rect">
            <a:avLst/>
          </a:prstGeom>
          <a:noFill/>
        </p:spPr>
        <p:txBody>
          <a:bodyPr wrap="square" lIns="0" tIns="0" rIns="0" bIns="0" rtlCol="0" anchor="ctr" anchorCtr="0">
            <a:spAutoFit/>
          </a:bodyPr>
          <a:lstStyle/>
          <a:p>
            <a:pPr algn="ctr">
              <a:lnSpc>
                <a:spcPts val="1800"/>
              </a:lnSpc>
              <a:buNone/>
            </a:pPr>
            <a:r>
              <a:rPr lang="en-US" sz="1600" b="1" i="0">
                <a:solidFill>
                  <a:srgbClr val="333333"/>
                </a:solidFill>
                <a:effectLst/>
                <a:latin typeface="+mj-lt"/>
              </a:rPr>
              <a:t>*</a:t>
            </a:r>
            <a:endParaRPr lang="en-US" sz="1600" b="1">
              <a:solidFill>
                <a:srgbClr val="000000"/>
              </a:solidFill>
              <a:latin typeface="+mj-lt"/>
              <a:cs typeface="Arial"/>
            </a:endParaRPr>
          </a:p>
        </p:txBody>
      </p:sp>
      <p:cxnSp>
        <p:nvCxnSpPr>
          <p:cNvPr id="35" name="Straight Connector 34">
            <a:extLst>
              <a:ext uri="{FF2B5EF4-FFF2-40B4-BE49-F238E27FC236}">
                <a16:creationId xmlns:a16="http://schemas.microsoft.com/office/drawing/2014/main" id="{A69BE1A5-9F31-1220-EB91-05D5CCF97C8E}"/>
              </a:ext>
            </a:extLst>
          </p:cNvPr>
          <p:cNvCxnSpPr/>
          <p:nvPr/>
        </p:nvCxnSpPr>
        <p:spPr>
          <a:xfrm>
            <a:off x="8283200" y="4525716"/>
            <a:ext cx="38501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D0E6063-227A-01A6-3BD4-4C5974C18644}"/>
              </a:ext>
            </a:extLst>
          </p:cNvPr>
          <p:cNvSpPr txBox="1"/>
          <p:nvPr/>
        </p:nvSpPr>
        <p:spPr>
          <a:xfrm>
            <a:off x="8346073" y="4366178"/>
            <a:ext cx="259264" cy="231730"/>
          </a:xfrm>
          <a:prstGeom prst="rect">
            <a:avLst/>
          </a:prstGeom>
          <a:noFill/>
        </p:spPr>
        <p:txBody>
          <a:bodyPr wrap="square" lIns="0" tIns="0" rIns="0" bIns="0" rtlCol="0" anchor="ctr" anchorCtr="0">
            <a:spAutoFit/>
          </a:bodyPr>
          <a:lstStyle/>
          <a:p>
            <a:pPr algn="ctr">
              <a:lnSpc>
                <a:spcPts val="1800"/>
              </a:lnSpc>
              <a:buNone/>
            </a:pPr>
            <a:r>
              <a:rPr lang="en-US" sz="1600" b="1" i="0">
                <a:solidFill>
                  <a:srgbClr val="333333"/>
                </a:solidFill>
                <a:effectLst/>
                <a:latin typeface="+mj-lt"/>
              </a:rPr>
              <a:t>**</a:t>
            </a:r>
            <a:endParaRPr lang="en-US" sz="1600" b="1">
              <a:solidFill>
                <a:srgbClr val="000000"/>
              </a:solidFill>
              <a:latin typeface="+mj-lt"/>
              <a:cs typeface="Arial"/>
            </a:endParaRPr>
          </a:p>
        </p:txBody>
      </p:sp>
    </p:spTree>
    <p:extLst>
      <p:ext uri="{BB962C8B-B14F-4D97-AF65-F5344CB8AC3E}">
        <p14:creationId xmlns:p14="http://schemas.microsoft.com/office/powerpoint/2010/main" val="1883876444"/>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65BBB-AFBB-9598-D90E-CD7F919467EF}"/>
            </a:ext>
          </a:extLst>
        </p:cNvPr>
        <p:cNvGrpSpPr/>
        <p:nvPr/>
      </p:nvGrpSpPr>
      <p:grpSpPr>
        <a:xfrm>
          <a:off x="0" y="0"/>
          <a:ext cx="0" cy="0"/>
          <a:chOff x="0" y="0"/>
          <a:chExt cx="0" cy="0"/>
        </a:xfrm>
      </p:grpSpPr>
      <p:pic>
        <p:nvPicPr>
          <p:cNvPr id="35" name="Espaço Reservado para Imagem 34" descr="Uma imagem contendo grande, água, grupo&#10;&#10;Descrição gerada automaticamente">
            <a:extLst>
              <a:ext uri="{FF2B5EF4-FFF2-40B4-BE49-F238E27FC236}">
                <a16:creationId xmlns:a16="http://schemas.microsoft.com/office/drawing/2014/main" id="{6961889F-5F5F-B8A0-5C58-2ECBA188BC2C}"/>
              </a:ext>
            </a:extLst>
          </p:cNvPr>
          <p:cNvPicPr>
            <a:picLocks noGrp="1" noChangeAspect="1"/>
          </p:cNvPicPr>
          <p:nvPr>
            <p:ph type="pic" sz="quarter" idx="26"/>
          </p:nvPr>
        </p:nvPicPr>
        <p:blipFill rotWithShape="1">
          <a:blip r:embed="rId2" cstate="print">
            <a:extLst>
              <a:ext uri="{28A0092B-C50C-407E-A947-70E740481C1C}">
                <a14:useLocalDpi xmlns:a14="http://schemas.microsoft.com/office/drawing/2010/main"/>
              </a:ext>
            </a:extLst>
          </a:blip>
          <a:srcRect/>
          <a:stretch/>
        </p:blipFill>
        <p:spPr>
          <a:xfrm flipH="1">
            <a:off x="0" y="2438400"/>
            <a:ext cx="2498725" cy="3340608"/>
          </a:xfrm>
        </p:spPr>
      </p:pic>
      <p:pic>
        <p:nvPicPr>
          <p:cNvPr id="37" name="Espaço Reservado para Imagem 36" descr="Uma imagem contendo pequeno, mesa, azul, luz&#10;&#10;Descrição gerada automaticamente">
            <a:extLst>
              <a:ext uri="{FF2B5EF4-FFF2-40B4-BE49-F238E27FC236}">
                <a16:creationId xmlns:a16="http://schemas.microsoft.com/office/drawing/2014/main" id="{4C5D1097-D407-0415-5BD3-660463AA63F9}"/>
              </a:ext>
            </a:extLst>
          </p:cNvPr>
          <p:cNvPicPr>
            <a:picLocks noGrp="1" noChangeAspect="1"/>
          </p:cNvPicPr>
          <p:nvPr>
            <p:ph type="pic" sz="quarter" idx="27"/>
          </p:nvPr>
        </p:nvPicPr>
        <p:blipFill rotWithShape="1">
          <a:blip r:embed="rId3" cstate="print">
            <a:extLst>
              <a:ext uri="{28A0092B-C50C-407E-A947-70E740481C1C}">
                <a14:useLocalDpi xmlns:a14="http://schemas.microsoft.com/office/drawing/2010/main"/>
              </a:ext>
            </a:extLst>
          </a:blip>
          <a:srcRect/>
          <a:stretch/>
        </p:blipFill>
        <p:spPr>
          <a:xfrm>
            <a:off x="2517013" y="1391241"/>
            <a:ext cx="2498725" cy="3340607"/>
          </a:xfrm>
        </p:spPr>
      </p:pic>
      <p:pic>
        <p:nvPicPr>
          <p:cNvPr id="17" name="Picture Placeholder 16">
            <a:extLst>
              <a:ext uri="{FF2B5EF4-FFF2-40B4-BE49-F238E27FC236}">
                <a16:creationId xmlns:a16="http://schemas.microsoft.com/office/drawing/2014/main" id="{C842A276-F71D-A5B6-202D-FD9579FD5F6C}"/>
              </a:ext>
            </a:extLst>
          </p:cNvPr>
          <p:cNvPicPr>
            <a:picLocks noGrp="1" noChangeAspect="1"/>
          </p:cNvPicPr>
          <p:nvPr>
            <p:ph type="pic" sz="quarter" idx="25"/>
          </p:nvPr>
        </p:nvPicPr>
        <p:blipFill rotWithShape="1">
          <a:blip r:embed="rId4" cstate="print">
            <a:extLst>
              <a:ext uri="{28A0092B-C50C-407E-A947-70E740481C1C}">
                <a14:useLocalDpi xmlns:a14="http://schemas.microsoft.com/office/drawing/2010/main"/>
              </a:ext>
            </a:extLst>
          </a:blip>
          <a:srcRect/>
          <a:stretch/>
        </p:blipFill>
        <p:spPr>
          <a:xfrm>
            <a:off x="6172200" y="0"/>
            <a:ext cx="6019800" cy="6858000"/>
          </a:xfrm>
        </p:spPr>
      </p:pic>
      <p:sp>
        <p:nvSpPr>
          <p:cNvPr id="3" name="Title 2">
            <a:extLst>
              <a:ext uri="{FF2B5EF4-FFF2-40B4-BE49-F238E27FC236}">
                <a16:creationId xmlns:a16="http://schemas.microsoft.com/office/drawing/2014/main" id="{F0EB2FD3-CC4F-1745-BCE9-926363CA58E0}"/>
              </a:ext>
            </a:extLst>
          </p:cNvPr>
          <p:cNvSpPr>
            <a:spLocks noGrp="1"/>
          </p:cNvSpPr>
          <p:nvPr>
            <p:ph type="title"/>
          </p:nvPr>
        </p:nvSpPr>
        <p:spPr/>
        <p:txBody>
          <a:bodyPr/>
          <a:lstStyle/>
          <a:p>
            <a:r>
              <a:rPr lang="en-US" spc="-300"/>
              <a:t>PENTAVITIN®</a:t>
            </a:r>
          </a:p>
        </p:txBody>
      </p:sp>
      <p:sp>
        <p:nvSpPr>
          <p:cNvPr id="7" name="Text Placeholder 6">
            <a:extLst>
              <a:ext uri="{FF2B5EF4-FFF2-40B4-BE49-F238E27FC236}">
                <a16:creationId xmlns:a16="http://schemas.microsoft.com/office/drawing/2014/main" id="{68676C46-E34A-E9EA-D176-17D1E26E4032}"/>
              </a:ext>
            </a:extLst>
          </p:cNvPr>
          <p:cNvSpPr>
            <a:spLocks noGrp="1"/>
          </p:cNvSpPr>
          <p:nvPr>
            <p:ph type="body" sz="quarter" idx="30"/>
          </p:nvPr>
        </p:nvSpPr>
        <p:spPr/>
        <p:txBody>
          <a:bodyPr/>
          <a:lstStyle/>
          <a:p>
            <a:r>
              <a:rPr lang="en-US"/>
              <a:t>Facial &amp; Body Care</a:t>
            </a:r>
          </a:p>
        </p:txBody>
      </p:sp>
      <p:sp>
        <p:nvSpPr>
          <p:cNvPr id="8" name="Oval 7">
            <a:extLst>
              <a:ext uri="{FF2B5EF4-FFF2-40B4-BE49-F238E27FC236}">
                <a16:creationId xmlns:a16="http://schemas.microsoft.com/office/drawing/2014/main" id="{31DAA145-E3F0-8F0A-2C79-5A46BCF3B00D}"/>
              </a:ext>
            </a:extLst>
          </p:cNvPr>
          <p:cNvSpPr/>
          <p:nvPr/>
        </p:nvSpPr>
        <p:spPr>
          <a:xfrm>
            <a:off x="2354378" y="2675981"/>
            <a:ext cx="2787418" cy="2787418"/>
          </a:xfrm>
          <a:prstGeom prst="ellipse">
            <a:avLst/>
          </a:prstGeom>
          <a:noFill/>
          <a:ln w="12700">
            <a:solidFill>
              <a:srgbClr val="CBE7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9" name="Oval 8">
            <a:extLst>
              <a:ext uri="{FF2B5EF4-FFF2-40B4-BE49-F238E27FC236}">
                <a16:creationId xmlns:a16="http://schemas.microsoft.com/office/drawing/2014/main" id="{134B8E11-024F-D0DC-8344-1378AA05BD6F}"/>
              </a:ext>
            </a:extLst>
          </p:cNvPr>
          <p:cNvSpPr/>
          <p:nvPr/>
        </p:nvSpPr>
        <p:spPr>
          <a:xfrm>
            <a:off x="-151078" y="2675981"/>
            <a:ext cx="2787418" cy="2787418"/>
          </a:xfrm>
          <a:prstGeom prst="ellipse">
            <a:avLst/>
          </a:prstGeom>
          <a:noFill/>
          <a:ln w="12700">
            <a:solidFill>
              <a:srgbClr val="CBE7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0" name="Oval 9">
            <a:extLst>
              <a:ext uri="{FF2B5EF4-FFF2-40B4-BE49-F238E27FC236}">
                <a16:creationId xmlns:a16="http://schemas.microsoft.com/office/drawing/2014/main" id="{41472E8C-3949-8289-12DD-AEE09B8B8442}"/>
              </a:ext>
            </a:extLst>
          </p:cNvPr>
          <p:cNvSpPr/>
          <p:nvPr/>
        </p:nvSpPr>
        <p:spPr>
          <a:xfrm>
            <a:off x="5719370" y="2675981"/>
            <a:ext cx="2787418" cy="2787418"/>
          </a:xfrm>
          <a:prstGeom prst="ellipse">
            <a:avLst/>
          </a:prstGeom>
          <a:noFill/>
          <a:ln w="12700">
            <a:solidFill>
              <a:srgbClr val="CBE7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8" name="Picture 17">
            <a:extLst>
              <a:ext uri="{FF2B5EF4-FFF2-40B4-BE49-F238E27FC236}">
                <a16:creationId xmlns:a16="http://schemas.microsoft.com/office/drawing/2014/main" id="{208286E6-1E4C-47A7-7239-75AE850931C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67720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0C78F-C4EE-0CCB-EF82-DA9A519AA59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770B20-4945-0F2F-D5A2-7D18D59A7E83}"/>
              </a:ext>
            </a:extLst>
          </p:cNvPr>
          <p:cNvSpPr>
            <a:spLocks noGrp="1"/>
          </p:cNvSpPr>
          <p:nvPr>
            <p:ph type="sldNum" sz="quarter" idx="10"/>
          </p:nvPr>
        </p:nvSpPr>
        <p:spPr/>
        <p:txBody>
          <a:bodyPr/>
          <a:lstStyle/>
          <a:p>
            <a:fld id="{5BA3E189-2F3A-42E5-B572-3520703B6186}" type="slidenum">
              <a:rPr lang="en-GB" smtClean="0"/>
              <a:pPr/>
              <a:t>29</a:t>
            </a:fld>
            <a:endParaRPr lang="en-GB"/>
          </a:p>
        </p:txBody>
      </p:sp>
      <p:sp>
        <p:nvSpPr>
          <p:cNvPr id="17" name="Text Placeholder 16">
            <a:extLst>
              <a:ext uri="{FF2B5EF4-FFF2-40B4-BE49-F238E27FC236}">
                <a16:creationId xmlns:a16="http://schemas.microsoft.com/office/drawing/2014/main" id="{B0D795EE-A770-CCB9-F546-65706F9D5016}"/>
              </a:ext>
            </a:extLst>
          </p:cNvPr>
          <p:cNvSpPr>
            <a:spLocks noGrp="1"/>
          </p:cNvSpPr>
          <p:nvPr>
            <p:ph type="body" sz="quarter" idx="12"/>
          </p:nvPr>
        </p:nvSpPr>
        <p:spPr>
          <a:xfrm>
            <a:off x="302398" y="2789950"/>
            <a:ext cx="5903847" cy="845526"/>
          </a:xfrm>
        </p:spPr>
        <p:txBody>
          <a:bodyPr/>
          <a:lstStyle/>
          <a:p>
            <a:pPr marL="171450" indent="-171450">
              <a:buClr>
                <a:srgbClr val="307297"/>
              </a:buClr>
              <a:buSzPct val="140000"/>
              <a:buFont typeface="Arial" panose="020B0604020202020204" pitchFamily="34" charset="0"/>
              <a:buChar char="•"/>
            </a:pPr>
            <a:r>
              <a:rPr lang="en-US" sz="1600" dirty="0"/>
              <a:t>TEWL showed a </a:t>
            </a:r>
            <a:r>
              <a:rPr lang="en-US" sz="1600" b="1" dirty="0"/>
              <a:t>20% reduction </a:t>
            </a:r>
            <a:r>
              <a:rPr lang="en-US" sz="1600" dirty="0"/>
              <a:t>following a 28 days application</a:t>
            </a:r>
          </a:p>
          <a:p>
            <a:endParaRPr lang="en-US" sz="2400" dirty="0"/>
          </a:p>
        </p:txBody>
      </p:sp>
      <p:sp>
        <p:nvSpPr>
          <p:cNvPr id="15" name="Title 14">
            <a:extLst>
              <a:ext uri="{FF2B5EF4-FFF2-40B4-BE49-F238E27FC236}">
                <a16:creationId xmlns:a16="http://schemas.microsoft.com/office/drawing/2014/main" id="{9F4B2446-7D06-308E-66A7-0BF71829585F}"/>
              </a:ext>
            </a:extLst>
          </p:cNvPr>
          <p:cNvSpPr>
            <a:spLocks noGrp="1"/>
          </p:cNvSpPr>
          <p:nvPr>
            <p:ph type="title"/>
          </p:nvPr>
        </p:nvSpPr>
        <p:spPr>
          <a:xfrm>
            <a:off x="302401" y="302400"/>
            <a:ext cx="6276199" cy="660126"/>
          </a:xfrm>
        </p:spPr>
        <p:txBody>
          <a:bodyPr/>
          <a:lstStyle/>
          <a:p>
            <a:r>
              <a:rPr lang="en-US" dirty="0"/>
              <a:t>Strengthen the skin barrier function</a:t>
            </a:r>
          </a:p>
        </p:txBody>
      </p:sp>
      <p:pic>
        <p:nvPicPr>
          <p:cNvPr id="4" name="Picture 3">
            <a:extLst>
              <a:ext uri="{FF2B5EF4-FFF2-40B4-BE49-F238E27FC236}">
                <a16:creationId xmlns:a16="http://schemas.microsoft.com/office/drawing/2014/main" id="{CAC7060A-8C6F-AA44-3F95-C737B82145C7}"/>
              </a:ext>
            </a:extLst>
          </p:cNvPr>
          <p:cNvPicPr>
            <a:picLocks noChangeAspect="1"/>
          </p:cNvPicPr>
          <p:nvPr/>
        </p:nvPicPr>
        <p:blipFill>
          <a:blip r:embed="rId2"/>
          <a:srcRect/>
          <a:stretch/>
        </p:blipFill>
        <p:spPr>
          <a:xfrm>
            <a:off x="10921775" y="304640"/>
            <a:ext cx="962684" cy="419894"/>
          </a:xfrm>
          <a:prstGeom prst="rect">
            <a:avLst/>
          </a:prstGeom>
        </p:spPr>
      </p:pic>
      <p:sp>
        <p:nvSpPr>
          <p:cNvPr id="5" name="Rectangle 4">
            <a:extLst>
              <a:ext uri="{FF2B5EF4-FFF2-40B4-BE49-F238E27FC236}">
                <a16:creationId xmlns:a16="http://schemas.microsoft.com/office/drawing/2014/main" id="{2D2E6C38-116E-5FD2-E755-2D8A5EE18467}"/>
              </a:ext>
            </a:extLst>
          </p:cNvPr>
          <p:cNvSpPr/>
          <p:nvPr/>
        </p:nvSpPr>
        <p:spPr>
          <a:xfrm>
            <a:off x="6578600"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7" name="Picture 12">
            <a:extLst>
              <a:ext uri="{FF2B5EF4-FFF2-40B4-BE49-F238E27FC236}">
                <a16:creationId xmlns:a16="http://schemas.microsoft.com/office/drawing/2014/main" id="{7076C7AB-7DD6-315B-B0CD-41B0197BCEE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11" name="TextBox 10">
            <a:extLst>
              <a:ext uri="{FF2B5EF4-FFF2-40B4-BE49-F238E27FC236}">
                <a16:creationId xmlns:a16="http://schemas.microsoft.com/office/drawing/2014/main" id="{99A54418-2572-5E8E-2946-1C2B7E631895}"/>
              </a:ext>
            </a:extLst>
          </p:cNvPr>
          <p:cNvSpPr txBox="1"/>
          <p:nvPr/>
        </p:nvSpPr>
        <p:spPr>
          <a:xfrm>
            <a:off x="302398" y="1264926"/>
            <a:ext cx="5793602" cy="1222624"/>
          </a:xfrm>
          <a:prstGeom prst="rect">
            <a:avLst/>
          </a:prstGeom>
          <a:solidFill>
            <a:srgbClr val="307297"/>
          </a:solidFill>
        </p:spPr>
        <p:txBody>
          <a:bodyPr wrap="square" lIns="302400" tIns="72000" rIns="90000" bIns="72000" anchor="b"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i="0" u="none" strike="noStrike" kern="1200" cap="none" spc="0" normalizeH="0" baseline="0" noProof="0">
                <a:ln>
                  <a:noFill/>
                </a:ln>
                <a:solidFill>
                  <a:schemeClr val="bg1"/>
                </a:solidFill>
                <a:effectLst/>
                <a:uLnTx/>
                <a:uFillTx/>
                <a:latin typeface="DM Sans" pitchFamily="2" charset="0"/>
                <a:ea typeface="+mn-ea"/>
                <a:cs typeface="+mn-cs"/>
              </a:rPr>
              <a:t>Tested on 12 female subjects, 40±1 y, evaluated skin area: calf; twice daily application of 1% aqueous </a:t>
            </a:r>
            <a:r>
              <a:rPr kumimoji="0" lang="en-US" sz="1400" b="1" i="0" u="none" strike="noStrike" kern="1200" cap="none" spc="0" normalizeH="0" baseline="0" noProof="0">
                <a:ln>
                  <a:noFill/>
                </a:ln>
                <a:solidFill>
                  <a:schemeClr val="bg1"/>
                </a:solidFill>
                <a:effectLst/>
                <a:uLnTx/>
                <a:uFillTx/>
                <a:latin typeface="DM Sans" pitchFamily="2" charset="0"/>
                <a:ea typeface="+mn-ea"/>
                <a:cs typeface="+mn-cs"/>
              </a:rPr>
              <a:t>PENTAVITIN®,  </a:t>
            </a:r>
            <a:r>
              <a:rPr kumimoji="0" lang="en-US" sz="1400" i="0" u="none" strike="noStrike" kern="1200" cap="none" spc="0" normalizeH="0" baseline="0" noProof="0">
                <a:ln>
                  <a:noFill/>
                </a:ln>
                <a:solidFill>
                  <a:schemeClr val="bg1"/>
                </a:solidFill>
                <a:effectLst/>
                <a:uLnTx/>
                <a:uFillTx/>
                <a:latin typeface="DM Sans" pitchFamily="2" charset="0"/>
                <a:ea typeface="+mn-ea"/>
                <a:cs typeface="+mn-cs"/>
              </a:rPr>
              <a:t>measurements before and after 4w treatment phase, barrier disruption induced by 20 tape </a:t>
            </a:r>
            <a:r>
              <a:rPr kumimoji="0" lang="en-US" sz="1400" i="0" u="none" strike="noStrike" kern="1200" cap="none" spc="0" normalizeH="0" baseline="0" noProof="0" err="1">
                <a:ln>
                  <a:noFill/>
                </a:ln>
                <a:solidFill>
                  <a:schemeClr val="bg1"/>
                </a:solidFill>
                <a:effectLst/>
                <a:uLnTx/>
                <a:uFillTx/>
                <a:latin typeface="DM Sans" pitchFamily="2" charset="0"/>
                <a:ea typeface="+mn-ea"/>
                <a:cs typeface="+mn-cs"/>
              </a:rPr>
              <a:t>strippings</a:t>
            </a:r>
            <a:r>
              <a:rPr kumimoji="0" lang="en-US" sz="1400" i="0" u="none" strike="noStrike" kern="1200" cap="none" spc="0" normalizeH="0" baseline="0" noProof="0">
                <a:ln>
                  <a:noFill/>
                </a:ln>
                <a:solidFill>
                  <a:schemeClr val="bg1"/>
                </a:solidFill>
                <a:effectLst/>
                <a:uLnTx/>
                <a:uFillTx/>
                <a:latin typeface="DM Sans" pitchFamily="2" charset="0"/>
                <a:ea typeface="+mn-ea"/>
                <a:cs typeface="+mn-cs"/>
              </a:rPr>
              <a:t>; assessment of barrier repair by TEWL</a:t>
            </a:r>
          </a:p>
        </p:txBody>
      </p:sp>
      <p:graphicFrame>
        <p:nvGraphicFramePr>
          <p:cNvPr id="18" name="Chart 17">
            <a:extLst>
              <a:ext uri="{FF2B5EF4-FFF2-40B4-BE49-F238E27FC236}">
                <a16:creationId xmlns:a16="http://schemas.microsoft.com/office/drawing/2014/main" id="{FE77974E-9925-5F76-DBFB-56C47C8C8B76}"/>
              </a:ext>
            </a:extLst>
          </p:cNvPr>
          <p:cNvGraphicFramePr>
            <a:graphicFrameLocks/>
          </p:cNvGraphicFramePr>
          <p:nvPr>
            <p:extLst>
              <p:ext uri="{D42A27DB-BD31-4B8C-83A1-F6EECF244321}">
                <p14:modId xmlns:p14="http://schemas.microsoft.com/office/powerpoint/2010/main" val="1596062852"/>
              </p:ext>
            </p:extLst>
          </p:nvPr>
        </p:nvGraphicFramePr>
        <p:xfrm>
          <a:off x="6617890" y="1496603"/>
          <a:ext cx="5455425" cy="3625065"/>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8">
            <a:extLst>
              <a:ext uri="{FF2B5EF4-FFF2-40B4-BE49-F238E27FC236}">
                <a16:creationId xmlns:a16="http://schemas.microsoft.com/office/drawing/2014/main" id="{93B99BBD-CD43-781A-DAE9-6204B4C97DAA}"/>
              </a:ext>
            </a:extLst>
          </p:cNvPr>
          <p:cNvSpPr txBox="1"/>
          <p:nvPr/>
        </p:nvSpPr>
        <p:spPr>
          <a:xfrm>
            <a:off x="7767573" y="5013946"/>
            <a:ext cx="4499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DM Sans"/>
                <a:ea typeface="+mn-ea"/>
                <a:cs typeface="+mn-cs"/>
              </a:rPr>
              <a:t>T 0</a:t>
            </a:r>
            <a:endParaRPr kumimoji="0" lang="en-CH" sz="800" b="1" i="0" u="none" strike="noStrike" kern="1200" cap="none" spc="0" normalizeH="0" baseline="0" noProof="0">
              <a:ln>
                <a:noFill/>
              </a:ln>
              <a:solidFill>
                <a:prstClr val="black"/>
              </a:solidFill>
              <a:effectLst/>
              <a:uLnTx/>
              <a:uFillTx/>
              <a:latin typeface="DM Sans"/>
              <a:ea typeface="+mn-ea"/>
              <a:cs typeface="+mn-cs"/>
            </a:endParaRPr>
          </a:p>
        </p:txBody>
      </p:sp>
      <p:sp>
        <p:nvSpPr>
          <p:cNvPr id="20" name="TextBox 19">
            <a:extLst>
              <a:ext uri="{FF2B5EF4-FFF2-40B4-BE49-F238E27FC236}">
                <a16:creationId xmlns:a16="http://schemas.microsoft.com/office/drawing/2014/main" id="{9AF230C6-6CC1-390D-B96B-0F6321743FB1}"/>
              </a:ext>
            </a:extLst>
          </p:cNvPr>
          <p:cNvSpPr txBox="1"/>
          <p:nvPr/>
        </p:nvSpPr>
        <p:spPr>
          <a:xfrm>
            <a:off x="8670610" y="5013946"/>
            <a:ext cx="4499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DM Sans"/>
                <a:ea typeface="+mn-ea"/>
                <a:cs typeface="+mn-cs"/>
              </a:rPr>
              <a:t>T  4w</a:t>
            </a:r>
            <a:endParaRPr kumimoji="0" lang="en-CH" sz="800" b="1" i="0" u="none" strike="noStrike" kern="1200" cap="none" spc="0" normalizeH="0" baseline="0" noProof="0">
              <a:ln>
                <a:noFill/>
              </a:ln>
              <a:solidFill>
                <a:prstClr val="black"/>
              </a:solidFill>
              <a:effectLst/>
              <a:uLnTx/>
              <a:uFillTx/>
              <a:latin typeface="DM Sans"/>
              <a:ea typeface="+mn-ea"/>
              <a:cs typeface="+mn-cs"/>
            </a:endParaRPr>
          </a:p>
        </p:txBody>
      </p:sp>
      <p:sp>
        <p:nvSpPr>
          <p:cNvPr id="21" name="TextBox 20">
            <a:extLst>
              <a:ext uri="{FF2B5EF4-FFF2-40B4-BE49-F238E27FC236}">
                <a16:creationId xmlns:a16="http://schemas.microsoft.com/office/drawing/2014/main" id="{774FCFD0-3CE7-A33A-00CB-84D526598BEE}"/>
              </a:ext>
            </a:extLst>
          </p:cNvPr>
          <p:cNvSpPr txBox="1"/>
          <p:nvPr/>
        </p:nvSpPr>
        <p:spPr>
          <a:xfrm>
            <a:off x="10114177" y="5013946"/>
            <a:ext cx="4499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DM Sans"/>
                <a:ea typeface="+mn-ea"/>
                <a:cs typeface="+mn-cs"/>
              </a:rPr>
              <a:t>T 0</a:t>
            </a:r>
            <a:endParaRPr kumimoji="0" lang="en-CH" sz="800" b="1" i="0" u="none" strike="noStrike" kern="1200" cap="none" spc="0" normalizeH="0" baseline="0" noProof="0">
              <a:ln>
                <a:noFill/>
              </a:ln>
              <a:solidFill>
                <a:prstClr val="black"/>
              </a:solidFill>
              <a:effectLst/>
              <a:uLnTx/>
              <a:uFillTx/>
              <a:latin typeface="DM Sans"/>
              <a:ea typeface="+mn-ea"/>
              <a:cs typeface="+mn-cs"/>
            </a:endParaRPr>
          </a:p>
        </p:txBody>
      </p:sp>
      <p:sp>
        <p:nvSpPr>
          <p:cNvPr id="22" name="TextBox 21">
            <a:extLst>
              <a:ext uri="{FF2B5EF4-FFF2-40B4-BE49-F238E27FC236}">
                <a16:creationId xmlns:a16="http://schemas.microsoft.com/office/drawing/2014/main" id="{2037E9A5-F887-6ADB-FDBC-2B835EDECDDA}"/>
              </a:ext>
            </a:extLst>
          </p:cNvPr>
          <p:cNvSpPr txBox="1"/>
          <p:nvPr/>
        </p:nvSpPr>
        <p:spPr>
          <a:xfrm>
            <a:off x="11017214" y="5013946"/>
            <a:ext cx="449995" cy="21544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DM Sans"/>
                <a:ea typeface="+mn-ea"/>
                <a:cs typeface="+mn-cs"/>
              </a:rPr>
              <a:t>T  4w</a:t>
            </a:r>
            <a:endParaRPr kumimoji="0" lang="en-CH" sz="800" b="1" i="0" u="none" strike="noStrike" kern="1200" cap="none" spc="0" normalizeH="0" baseline="0" noProof="0">
              <a:ln>
                <a:noFill/>
              </a:ln>
              <a:solidFill>
                <a:prstClr val="black"/>
              </a:solidFill>
              <a:effectLst/>
              <a:uLnTx/>
              <a:uFillTx/>
              <a:latin typeface="DM Sans"/>
              <a:ea typeface="+mn-ea"/>
              <a:cs typeface="+mn-cs"/>
            </a:endParaRPr>
          </a:p>
        </p:txBody>
      </p:sp>
      <p:sp>
        <p:nvSpPr>
          <p:cNvPr id="23" name="TextBox 22">
            <a:extLst>
              <a:ext uri="{FF2B5EF4-FFF2-40B4-BE49-F238E27FC236}">
                <a16:creationId xmlns:a16="http://schemas.microsoft.com/office/drawing/2014/main" id="{F885B598-C389-F89A-25DF-F32D7993F5EB}"/>
              </a:ext>
            </a:extLst>
          </p:cNvPr>
          <p:cNvSpPr txBox="1"/>
          <p:nvPr/>
        </p:nvSpPr>
        <p:spPr>
          <a:xfrm>
            <a:off x="7502869" y="5418750"/>
            <a:ext cx="1785509"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prstClr val="black"/>
                </a:solidFill>
                <a:effectLst/>
                <a:uLnTx/>
                <a:uFillTx/>
                <a:latin typeface="DM Sans"/>
                <a:ea typeface="+mn-ea"/>
                <a:cs typeface="+mn-cs"/>
              </a:rPr>
              <a:t>Before tape stripping</a:t>
            </a:r>
            <a:endParaRPr kumimoji="0" lang="en-CH" sz="1100" i="0" u="none" strike="noStrike" kern="1200" cap="none" spc="0" normalizeH="0" baseline="0" noProof="0">
              <a:ln>
                <a:noFill/>
              </a:ln>
              <a:solidFill>
                <a:prstClr val="black"/>
              </a:solidFill>
              <a:effectLst/>
              <a:uLnTx/>
              <a:uFillTx/>
              <a:latin typeface="DM Sans"/>
              <a:ea typeface="+mn-ea"/>
              <a:cs typeface="+mn-cs"/>
            </a:endParaRPr>
          </a:p>
        </p:txBody>
      </p:sp>
      <p:sp>
        <p:nvSpPr>
          <p:cNvPr id="24" name="TextBox 23">
            <a:extLst>
              <a:ext uri="{FF2B5EF4-FFF2-40B4-BE49-F238E27FC236}">
                <a16:creationId xmlns:a16="http://schemas.microsoft.com/office/drawing/2014/main" id="{D40F4B46-D083-564D-32D8-122D886B1D07}"/>
              </a:ext>
            </a:extLst>
          </p:cNvPr>
          <p:cNvSpPr txBox="1"/>
          <p:nvPr/>
        </p:nvSpPr>
        <p:spPr>
          <a:xfrm>
            <a:off x="9895204" y="5418749"/>
            <a:ext cx="1785509"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prstClr val="black"/>
                </a:solidFill>
                <a:effectLst/>
                <a:uLnTx/>
                <a:uFillTx/>
                <a:latin typeface="DM Sans"/>
                <a:ea typeface="+mn-ea"/>
                <a:cs typeface="+mn-cs"/>
              </a:rPr>
              <a:t>After 20 tape stripping</a:t>
            </a:r>
            <a:endParaRPr kumimoji="0" lang="en-CH" sz="1100" i="0" u="none" strike="noStrike" kern="1200" cap="none" spc="0" normalizeH="0" baseline="0" noProof="0">
              <a:ln>
                <a:noFill/>
              </a:ln>
              <a:solidFill>
                <a:prstClr val="black"/>
              </a:solidFill>
              <a:effectLst/>
              <a:uLnTx/>
              <a:uFillTx/>
              <a:latin typeface="DM Sans"/>
              <a:ea typeface="+mn-ea"/>
              <a:cs typeface="+mn-cs"/>
            </a:endParaRPr>
          </a:p>
        </p:txBody>
      </p:sp>
      <p:cxnSp>
        <p:nvCxnSpPr>
          <p:cNvPr id="28" name="Straight Connector 27">
            <a:extLst>
              <a:ext uri="{FF2B5EF4-FFF2-40B4-BE49-F238E27FC236}">
                <a16:creationId xmlns:a16="http://schemas.microsoft.com/office/drawing/2014/main" id="{B3C8AA20-7E97-373B-8144-1A31844ADE5F}"/>
              </a:ext>
            </a:extLst>
          </p:cNvPr>
          <p:cNvCxnSpPr>
            <a:cxnSpLocks/>
          </p:cNvCxnSpPr>
          <p:nvPr/>
        </p:nvCxnSpPr>
        <p:spPr>
          <a:xfrm>
            <a:off x="7968951" y="3554513"/>
            <a:ext cx="0" cy="2000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80A85D4-6226-FCF3-CFF7-5136D0F1489F}"/>
              </a:ext>
            </a:extLst>
          </p:cNvPr>
          <p:cNvCxnSpPr>
            <a:cxnSpLocks/>
          </p:cNvCxnSpPr>
          <p:nvPr/>
        </p:nvCxnSpPr>
        <p:spPr>
          <a:xfrm flipH="1">
            <a:off x="7890370" y="3756226"/>
            <a:ext cx="15716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38943C7-124E-1CE1-3818-E34FE582385F}"/>
              </a:ext>
            </a:extLst>
          </p:cNvPr>
          <p:cNvCxnSpPr>
            <a:cxnSpLocks/>
          </p:cNvCxnSpPr>
          <p:nvPr/>
        </p:nvCxnSpPr>
        <p:spPr>
          <a:xfrm flipH="1">
            <a:off x="7890370" y="3554513"/>
            <a:ext cx="15716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C02B4CC-82FB-ABDE-72A3-DAAFAB031FD2}"/>
              </a:ext>
            </a:extLst>
          </p:cNvPr>
          <p:cNvCxnSpPr>
            <a:cxnSpLocks/>
          </p:cNvCxnSpPr>
          <p:nvPr/>
        </p:nvCxnSpPr>
        <p:spPr>
          <a:xfrm>
            <a:off x="10311254" y="2317005"/>
            <a:ext cx="0" cy="71271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7CCA6E5-1923-EFEF-84BD-AA1CC6DAE025}"/>
              </a:ext>
            </a:extLst>
          </p:cNvPr>
          <p:cNvCxnSpPr>
            <a:cxnSpLocks/>
          </p:cNvCxnSpPr>
          <p:nvPr/>
        </p:nvCxnSpPr>
        <p:spPr>
          <a:xfrm flipH="1">
            <a:off x="10232673" y="3029716"/>
            <a:ext cx="15716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0075BE7-F780-4F18-8224-CDFD5B62CFA9}"/>
              </a:ext>
            </a:extLst>
          </p:cNvPr>
          <p:cNvCxnSpPr>
            <a:cxnSpLocks/>
          </p:cNvCxnSpPr>
          <p:nvPr/>
        </p:nvCxnSpPr>
        <p:spPr>
          <a:xfrm flipH="1">
            <a:off x="10232673" y="2317005"/>
            <a:ext cx="15716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6E8B4AD-5C5B-8BD6-52E4-8C2721DA1B3E}"/>
              </a:ext>
            </a:extLst>
          </p:cNvPr>
          <p:cNvCxnSpPr>
            <a:cxnSpLocks/>
          </p:cNvCxnSpPr>
          <p:nvPr/>
        </p:nvCxnSpPr>
        <p:spPr>
          <a:xfrm>
            <a:off x="11195174" y="2914996"/>
            <a:ext cx="0" cy="2977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867BB3D-302E-9037-0A40-7F67687EA063}"/>
              </a:ext>
            </a:extLst>
          </p:cNvPr>
          <p:cNvCxnSpPr>
            <a:cxnSpLocks/>
          </p:cNvCxnSpPr>
          <p:nvPr/>
        </p:nvCxnSpPr>
        <p:spPr>
          <a:xfrm flipH="1">
            <a:off x="11116593" y="3212713"/>
            <a:ext cx="15716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FFD2E6B-D510-BBE2-F224-71C2F53B0CC2}"/>
              </a:ext>
            </a:extLst>
          </p:cNvPr>
          <p:cNvCxnSpPr>
            <a:cxnSpLocks/>
          </p:cNvCxnSpPr>
          <p:nvPr/>
        </p:nvCxnSpPr>
        <p:spPr>
          <a:xfrm flipH="1">
            <a:off x="11116593" y="2914996"/>
            <a:ext cx="15716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50699601-3B9E-7B75-E1A1-7E8664CF54B1}"/>
              </a:ext>
            </a:extLst>
          </p:cNvPr>
          <p:cNvCxnSpPr>
            <a:cxnSpLocks/>
          </p:cNvCxnSpPr>
          <p:nvPr/>
        </p:nvCxnSpPr>
        <p:spPr>
          <a:xfrm>
            <a:off x="11195174" y="2487550"/>
            <a:ext cx="0" cy="365568"/>
          </a:xfrm>
          <a:prstGeom prst="straightConnector1">
            <a:avLst/>
          </a:prstGeom>
          <a:ln w="76200">
            <a:solidFill>
              <a:srgbClr val="307297"/>
            </a:solidFill>
            <a:tailEnd type="triangle"/>
          </a:ln>
        </p:spPr>
        <p:style>
          <a:lnRef idx="2">
            <a:schemeClr val="accent5"/>
          </a:lnRef>
          <a:fillRef idx="0">
            <a:schemeClr val="accent5"/>
          </a:fillRef>
          <a:effectRef idx="1">
            <a:schemeClr val="accent5"/>
          </a:effectRef>
          <a:fontRef idx="minor">
            <a:schemeClr val="tx1"/>
          </a:fontRef>
        </p:style>
      </p:cxnSp>
      <p:cxnSp>
        <p:nvCxnSpPr>
          <p:cNvPr id="49" name="Straight Arrow Connector 48">
            <a:extLst>
              <a:ext uri="{FF2B5EF4-FFF2-40B4-BE49-F238E27FC236}">
                <a16:creationId xmlns:a16="http://schemas.microsoft.com/office/drawing/2014/main" id="{2A125A6B-33E9-16BC-4417-A7272A27082C}"/>
              </a:ext>
            </a:extLst>
          </p:cNvPr>
          <p:cNvCxnSpPr>
            <a:cxnSpLocks/>
          </p:cNvCxnSpPr>
          <p:nvPr/>
        </p:nvCxnSpPr>
        <p:spPr>
          <a:xfrm>
            <a:off x="8857577" y="3365538"/>
            <a:ext cx="0" cy="365568"/>
          </a:xfrm>
          <a:prstGeom prst="straightConnector1">
            <a:avLst/>
          </a:prstGeom>
          <a:ln w="76200">
            <a:solidFill>
              <a:srgbClr val="307297"/>
            </a:solidFill>
            <a:tailEnd type="triangle"/>
          </a:ln>
        </p:spPr>
        <p:style>
          <a:lnRef idx="2">
            <a:schemeClr val="accent5"/>
          </a:lnRef>
          <a:fillRef idx="0">
            <a:schemeClr val="accent5"/>
          </a:fillRef>
          <a:effectRef idx="1">
            <a:schemeClr val="accent5"/>
          </a:effectRef>
          <a:fontRef idx="minor">
            <a:schemeClr val="tx1"/>
          </a:fontRef>
        </p:style>
      </p:cxnSp>
      <p:cxnSp>
        <p:nvCxnSpPr>
          <p:cNvPr id="50" name="Straight Connector 49">
            <a:extLst>
              <a:ext uri="{FF2B5EF4-FFF2-40B4-BE49-F238E27FC236}">
                <a16:creationId xmlns:a16="http://schemas.microsoft.com/office/drawing/2014/main" id="{F097C8DE-FAC0-5C21-437E-574481E09718}"/>
              </a:ext>
            </a:extLst>
          </p:cNvPr>
          <p:cNvCxnSpPr>
            <a:cxnSpLocks/>
          </p:cNvCxnSpPr>
          <p:nvPr/>
        </p:nvCxnSpPr>
        <p:spPr>
          <a:xfrm>
            <a:off x="8857577" y="3796560"/>
            <a:ext cx="0" cy="2000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FBC04AF-A12F-0C4C-9F4F-377157C769A2}"/>
              </a:ext>
            </a:extLst>
          </p:cNvPr>
          <p:cNvCxnSpPr>
            <a:cxnSpLocks/>
          </p:cNvCxnSpPr>
          <p:nvPr/>
        </p:nvCxnSpPr>
        <p:spPr>
          <a:xfrm flipH="1">
            <a:off x="8778996" y="3998273"/>
            <a:ext cx="15716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4FA30C1-EFB3-BA7B-DC3D-C4C64C6FF0C1}"/>
              </a:ext>
            </a:extLst>
          </p:cNvPr>
          <p:cNvCxnSpPr>
            <a:cxnSpLocks/>
          </p:cNvCxnSpPr>
          <p:nvPr/>
        </p:nvCxnSpPr>
        <p:spPr>
          <a:xfrm flipH="1">
            <a:off x="8778996" y="3796560"/>
            <a:ext cx="15716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B6E40A5F-727E-6B4F-5771-EA038E74D5F7}"/>
              </a:ext>
            </a:extLst>
          </p:cNvPr>
          <p:cNvSpPr txBox="1"/>
          <p:nvPr/>
        </p:nvSpPr>
        <p:spPr>
          <a:xfrm>
            <a:off x="7918397" y="1562486"/>
            <a:ext cx="653430"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i="0">
                <a:effectLst/>
                <a:latin typeface="+mj-lt"/>
              </a:rPr>
              <a:t>±</a:t>
            </a:r>
            <a:r>
              <a:rPr kumimoji="0" lang="en-US" sz="1100" i="0" u="none" strike="noStrike" kern="1200" cap="none" spc="0" normalizeH="0" baseline="0" noProof="0">
                <a:ln>
                  <a:noFill/>
                </a:ln>
                <a:solidFill>
                  <a:prstClr val="black"/>
                </a:solidFill>
                <a:effectLst/>
                <a:uLnTx/>
                <a:uFillTx/>
                <a:latin typeface="DM Sans"/>
                <a:ea typeface="+mn-ea"/>
                <a:cs typeface="+mn-cs"/>
              </a:rPr>
              <a:t>SEM</a:t>
            </a:r>
            <a:endParaRPr kumimoji="0" lang="en-CH" sz="1100" i="0" u="none" strike="noStrike" kern="1200" cap="none" spc="0" normalizeH="0" baseline="0" noProof="0">
              <a:ln>
                <a:noFill/>
              </a:ln>
              <a:solidFill>
                <a:prstClr val="black"/>
              </a:solidFill>
              <a:effectLst/>
              <a:uLnTx/>
              <a:uFillTx/>
              <a:latin typeface="DM Sans"/>
              <a:ea typeface="+mn-ea"/>
              <a:cs typeface="+mn-cs"/>
            </a:endParaRPr>
          </a:p>
        </p:txBody>
      </p:sp>
      <p:sp>
        <p:nvSpPr>
          <p:cNvPr id="54" name="TextBox 53">
            <a:extLst>
              <a:ext uri="{FF2B5EF4-FFF2-40B4-BE49-F238E27FC236}">
                <a16:creationId xmlns:a16="http://schemas.microsoft.com/office/drawing/2014/main" id="{3C374AD3-B0E6-FECE-187D-1FFFE53E5681}"/>
              </a:ext>
            </a:extLst>
          </p:cNvPr>
          <p:cNvSpPr txBox="1"/>
          <p:nvPr/>
        </p:nvSpPr>
        <p:spPr>
          <a:xfrm>
            <a:off x="8388989" y="3043436"/>
            <a:ext cx="93717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0">
                <a:solidFill>
                  <a:srgbClr val="39759C"/>
                </a:solidFill>
                <a:effectLst/>
                <a:latin typeface="+mj-lt"/>
              </a:rPr>
              <a:t>-20%</a:t>
            </a:r>
            <a:endParaRPr kumimoji="0" lang="en-CH" sz="1400" b="1" i="0" u="none" strike="noStrike" kern="1200" cap="none" spc="0" normalizeH="0" baseline="0" noProof="0">
              <a:ln>
                <a:noFill/>
              </a:ln>
              <a:solidFill>
                <a:srgbClr val="39759C"/>
              </a:solidFill>
              <a:effectLst/>
              <a:uLnTx/>
              <a:uFillTx/>
              <a:latin typeface="DM Sans"/>
              <a:ea typeface="+mn-ea"/>
              <a:cs typeface="+mn-cs"/>
            </a:endParaRPr>
          </a:p>
        </p:txBody>
      </p:sp>
      <p:sp>
        <p:nvSpPr>
          <p:cNvPr id="55" name="TextBox 54">
            <a:extLst>
              <a:ext uri="{FF2B5EF4-FFF2-40B4-BE49-F238E27FC236}">
                <a16:creationId xmlns:a16="http://schemas.microsoft.com/office/drawing/2014/main" id="{F71AEB7B-EDA6-D37E-DACA-9629B5F94EC7}"/>
              </a:ext>
            </a:extLst>
          </p:cNvPr>
          <p:cNvSpPr txBox="1"/>
          <p:nvPr/>
        </p:nvSpPr>
        <p:spPr>
          <a:xfrm>
            <a:off x="10730292" y="2148995"/>
            <a:ext cx="93717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0">
                <a:solidFill>
                  <a:srgbClr val="39759C"/>
                </a:solidFill>
                <a:effectLst/>
                <a:latin typeface="+mj-lt"/>
              </a:rPr>
              <a:t>-20%</a:t>
            </a:r>
            <a:endParaRPr kumimoji="0" lang="en-CH" sz="1400" b="1" i="0" u="none" strike="noStrike" kern="1200" cap="none" spc="0" normalizeH="0" baseline="0" noProof="0">
              <a:ln>
                <a:noFill/>
              </a:ln>
              <a:solidFill>
                <a:srgbClr val="39759C"/>
              </a:solidFill>
              <a:effectLst/>
              <a:uLnTx/>
              <a:uFillTx/>
              <a:latin typeface="DM Sans"/>
              <a:ea typeface="+mn-ea"/>
              <a:cs typeface="+mn-cs"/>
            </a:endParaRPr>
          </a:p>
        </p:txBody>
      </p:sp>
      <p:pic>
        <p:nvPicPr>
          <p:cNvPr id="3" name="Picture 2">
            <a:extLst>
              <a:ext uri="{FF2B5EF4-FFF2-40B4-BE49-F238E27FC236}">
                <a16:creationId xmlns:a16="http://schemas.microsoft.com/office/drawing/2014/main" id="{C11AC8C5-178B-7926-EA89-7F87BCE4CB1E}"/>
              </a:ext>
            </a:extLst>
          </p:cNvPr>
          <p:cNvPicPr>
            <a:picLocks noChangeAspect="1"/>
          </p:cNvPicPr>
          <p:nvPr/>
        </p:nvPicPr>
        <p:blipFill>
          <a:blip r:embed="rId2"/>
          <a:srcRect/>
          <a:stretch/>
        </p:blipFill>
        <p:spPr>
          <a:xfrm>
            <a:off x="10965956" y="302400"/>
            <a:ext cx="962684" cy="419894"/>
          </a:xfrm>
          <a:prstGeom prst="rect">
            <a:avLst/>
          </a:prstGeom>
        </p:spPr>
      </p:pic>
    </p:spTree>
    <p:extLst>
      <p:ext uri="{BB962C8B-B14F-4D97-AF65-F5344CB8AC3E}">
        <p14:creationId xmlns:p14="http://schemas.microsoft.com/office/powerpoint/2010/main" val="835118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E9DC7-E3C7-FDFE-C2C3-F05BEC5B394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51F2F9-A27E-1E29-9D42-946AB9343E2B}"/>
              </a:ext>
            </a:extLst>
          </p:cNvPr>
          <p:cNvSpPr>
            <a:spLocks noGrp="1"/>
          </p:cNvSpPr>
          <p:nvPr>
            <p:ph type="sldNum" sz="quarter" idx="10"/>
          </p:nvPr>
        </p:nvSpPr>
        <p:spPr/>
        <p:txBody>
          <a:bodyPr/>
          <a:lstStyle/>
          <a:p>
            <a:fld id="{5BA3E189-2F3A-42E5-B572-3520703B6186}" type="slidenum">
              <a:rPr lang="en-GB" smtClean="0"/>
              <a:pPr/>
              <a:t>30</a:t>
            </a:fld>
            <a:endParaRPr lang="en-GB"/>
          </a:p>
        </p:txBody>
      </p:sp>
      <p:sp>
        <p:nvSpPr>
          <p:cNvPr id="17" name="Text Placeholder 16">
            <a:extLst>
              <a:ext uri="{FF2B5EF4-FFF2-40B4-BE49-F238E27FC236}">
                <a16:creationId xmlns:a16="http://schemas.microsoft.com/office/drawing/2014/main" id="{D8D2747C-572B-EAB8-D483-26B2AEA2BB4B}"/>
              </a:ext>
            </a:extLst>
          </p:cNvPr>
          <p:cNvSpPr>
            <a:spLocks noGrp="1"/>
          </p:cNvSpPr>
          <p:nvPr>
            <p:ph type="body" sz="quarter" idx="12"/>
          </p:nvPr>
        </p:nvSpPr>
        <p:spPr>
          <a:xfrm>
            <a:off x="358490" y="3729577"/>
            <a:ext cx="5793602" cy="845526"/>
          </a:xfrm>
        </p:spPr>
        <p:txBody>
          <a:bodyPr/>
          <a:lstStyle/>
          <a:p>
            <a:pPr marL="285750" indent="-285750">
              <a:buClr>
                <a:srgbClr val="307297"/>
              </a:buClr>
              <a:buSzPct val="140000"/>
              <a:buFont typeface="Arial" panose="020B0604020202020204" pitchFamily="34" charset="0"/>
              <a:buChar char="•"/>
            </a:pPr>
            <a:r>
              <a:rPr lang="en-US" sz="1600" dirty="0"/>
              <a:t>Significant hydration improvement observed 72 hours after the last application</a:t>
            </a:r>
          </a:p>
          <a:p>
            <a:pPr marL="285750" indent="-285750">
              <a:buClr>
                <a:srgbClr val="307297"/>
              </a:buClr>
              <a:buSzPct val="140000"/>
              <a:buFont typeface="Arial" panose="020B0604020202020204" pitchFamily="34" charset="0"/>
              <a:buChar char="•"/>
            </a:pPr>
            <a:r>
              <a:rPr lang="en-US" sz="1600" dirty="0"/>
              <a:t>Hydration benefits persist for up to 144 hours (6 days) beyond the final use</a:t>
            </a:r>
          </a:p>
          <a:p>
            <a:pPr marL="171450" indent="-171450">
              <a:buClr>
                <a:srgbClr val="307297"/>
              </a:buClr>
              <a:buSzPct val="140000"/>
              <a:buFont typeface="Arial" panose="020B0604020202020204" pitchFamily="34" charset="0"/>
              <a:buChar char="•"/>
            </a:pPr>
            <a:endParaRPr lang="en-US" sz="1600" dirty="0"/>
          </a:p>
          <a:p>
            <a:pPr marL="171450" indent="-171450">
              <a:buClr>
                <a:srgbClr val="307297"/>
              </a:buClr>
              <a:buSzPct val="140000"/>
              <a:buFont typeface="Arial" panose="020B0604020202020204" pitchFamily="34" charset="0"/>
              <a:buChar char="•"/>
            </a:pPr>
            <a:endParaRPr lang="en-US" sz="1600" b="1" dirty="0"/>
          </a:p>
          <a:p>
            <a:endParaRPr lang="en-US" sz="2400" dirty="0"/>
          </a:p>
        </p:txBody>
      </p:sp>
      <p:sp>
        <p:nvSpPr>
          <p:cNvPr id="15" name="Title 14">
            <a:extLst>
              <a:ext uri="{FF2B5EF4-FFF2-40B4-BE49-F238E27FC236}">
                <a16:creationId xmlns:a16="http://schemas.microsoft.com/office/drawing/2014/main" id="{BB6E3A35-5C66-CC8A-F2CB-9139D792D65D}"/>
              </a:ext>
            </a:extLst>
          </p:cNvPr>
          <p:cNvSpPr>
            <a:spLocks noGrp="1"/>
          </p:cNvSpPr>
          <p:nvPr>
            <p:ph type="title"/>
          </p:nvPr>
        </p:nvSpPr>
        <p:spPr>
          <a:xfrm>
            <a:off x="302401" y="302400"/>
            <a:ext cx="6276199" cy="660126"/>
          </a:xfrm>
        </p:spPr>
        <p:txBody>
          <a:bodyPr/>
          <a:lstStyle/>
          <a:p>
            <a:r>
              <a:rPr lang="en-US" dirty="0"/>
              <a:t>Long lasting effect, after stopping the treatment  </a:t>
            </a:r>
          </a:p>
        </p:txBody>
      </p:sp>
      <p:pic>
        <p:nvPicPr>
          <p:cNvPr id="4" name="Picture 3">
            <a:extLst>
              <a:ext uri="{FF2B5EF4-FFF2-40B4-BE49-F238E27FC236}">
                <a16:creationId xmlns:a16="http://schemas.microsoft.com/office/drawing/2014/main" id="{A6F96288-1ADE-DCE4-7EB3-04F9FE10BFCA}"/>
              </a:ext>
            </a:extLst>
          </p:cNvPr>
          <p:cNvPicPr>
            <a:picLocks noChangeAspect="1"/>
          </p:cNvPicPr>
          <p:nvPr/>
        </p:nvPicPr>
        <p:blipFill>
          <a:blip r:embed="rId2"/>
          <a:srcRect/>
          <a:stretch/>
        </p:blipFill>
        <p:spPr>
          <a:xfrm>
            <a:off x="10921775" y="304640"/>
            <a:ext cx="962684" cy="419894"/>
          </a:xfrm>
          <a:prstGeom prst="rect">
            <a:avLst/>
          </a:prstGeom>
        </p:spPr>
      </p:pic>
      <p:sp>
        <p:nvSpPr>
          <p:cNvPr id="5" name="Rectangle 4">
            <a:extLst>
              <a:ext uri="{FF2B5EF4-FFF2-40B4-BE49-F238E27FC236}">
                <a16:creationId xmlns:a16="http://schemas.microsoft.com/office/drawing/2014/main" id="{599EC123-32FB-2263-61D1-867F889C1287}"/>
              </a:ext>
            </a:extLst>
          </p:cNvPr>
          <p:cNvSpPr/>
          <p:nvPr/>
        </p:nvSpPr>
        <p:spPr>
          <a:xfrm>
            <a:off x="6578600"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7" name="Picture 12">
            <a:extLst>
              <a:ext uri="{FF2B5EF4-FFF2-40B4-BE49-F238E27FC236}">
                <a16:creationId xmlns:a16="http://schemas.microsoft.com/office/drawing/2014/main" id="{1DC47AB7-9FE7-039C-3AD1-EC4B8B4E1C4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11" name="TextBox 10">
            <a:extLst>
              <a:ext uri="{FF2B5EF4-FFF2-40B4-BE49-F238E27FC236}">
                <a16:creationId xmlns:a16="http://schemas.microsoft.com/office/drawing/2014/main" id="{C9124C38-1346-17DB-B54A-B231AA7506F5}"/>
              </a:ext>
            </a:extLst>
          </p:cNvPr>
          <p:cNvSpPr txBox="1"/>
          <p:nvPr/>
        </p:nvSpPr>
        <p:spPr>
          <a:xfrm>
            <a:off x="302398" y="1228230"/>
            <a:ext cx="5793602" cy="2115176"/>
          </a:xfrm>
          <a:prstGeom prst="rect">
            <a:avLst/>
          </a:prstGeom>
          <a:solidFill>
            <a:srgbClr val="307297"/>
          </a:solidFill>
        </p:spPr>
        <p:txBody>
          <a:bodyPr wrap="square" lIns="302400" tIns="72000" rIns="90000" bIns="72000" anchor="b"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DM Sans" pitchFamily="2" charset="0"/>
                <a:ea typeface="+mn-ea"/>
                <a:cs typeface="+mn-cs"/>
              </a:rPr>
              <a:t>Test design</a:t>
            </a:r>
          </a:p>
          <a:p>
            <a:pPr lvl="0" fontAlgn="base">
              <a:spcBef>
                <a:spcPct val="0"/>
              </a:spcBef>
              <a:spcAft>
                <a:spcPct val="0"/>
              </a:spcAft>
              <a:defRPr/>
            </a:pPr>
            <a:r>
              <a:rPr lang="en-US" sz="1400" dirty="0">
                <a:solidFill>
                  <a:schemeClr val="bg1"/>
                </a:solidFill>
                <a:latin typeface="DM Sans" pitchFamily="2" charset="0"/>
              </a:rPr>
              <a:t>The study included 12 female subjects (40 ± 1 years) and assessed skin on the calf. Participants applied a 1% aqueous PENTAVITIN® formulation twice daily for 4 weeks. After the treatment phase, skin condition was evaluated during a regression period, with clinical assessments performed 72 h and 144 h after the last application. Skin dryness was graded using Kligman’s clinical grading scale, a well‑established and widely accepted method for evaluating visible signs of dryness.</a:t>
            </a:r>
          </a:p>
        </p:txBody>
      </p:sp>
      <p:graphicFrame>
        <p:nvGraphicFramePr>
          <p:cNvPr id="6" name="Chart 5">
            <a:extLst>
              <a:ext uri="{FF2B5EF4-FFF2-40B4-BE49-F238E27FC236}">
                <a16:creationId xmlns:a16="http://schemas.microsoft.com/office/drawing/2014/main" id="{8C90FDAA-4C28-74C2-5C7D-99D0883AC222}"/>
              </a:ext>
            </a:extLst>
          </p:cNvPr>
          <p:cNvGraphicFramePr>
            <a:graphicFrameLocks/>
          </p:cNvGraphicFramePr>
          <p:nvPr>
            <p:extLst>
              <p:ext uri="{D42A27DB-BD31-4B8C-83A1-F6EECF244321}">
                <p14:modId xmlns:p14="http://schemas.microsoft.com/office/powerpoint/2010/main" val="2140035774"/>
              </p:ext>
            </p:extLst>
          </p:nvPr>
        </p:nvGraphicFramePr>
        <p:xfrm>
          <a:off x="6688845" y="1641243"/>
          <a:ext cx="5432200" cy="3083064"/>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a:extLst>
              <a:ext uri="{FF2B5EF4-FFF2-40B4-BE49-F238E27FC236}">
                <a16:creationId xmlns:a16="http://schemas.microsoft.com/office/drawing/2014/main" id="{FA42635D-0E70-3EF3-04AD-D841744DB646}"/>
              </a:ext>
            </a:extLst>
          </p:cNvPr>
          <p:cNvSpPr txBox="1"/>
          <p:nvPr/>
        </p:nvSpPr>
        <p:spPr>
          <a:xfrm>
            <a:off x="7105183" y="5045346"/>
            <a:ext cx="6097836"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a:ea typeface="+mn-ea"/>
                <a:cs typeface="+mn-cs"/>
              </a:rPr>
              <a:t>* P </a:t>
            </a:r>
            <a:r>
              <a:rPr kumimoji="0" lang="en-US" sz="1000" b="0" i="0" u="sng" strike="noStrike" kern="1200" cap="none" spc="0" normalizeH="0" baseline="0" noProof="0" dirty="0">
                <a:ln>
                  <a:noFill/>
                </a:ln>
                <a:solidFill>
                  <a:prstClr val="black"/>
                </a:solidFill>
                <a:effectLst/>
                <a:uLnTx/>
                <a:uFillTx/>
                <a:latin typeface="DM Sans"/>
                <a:ea typeface="+mn-ea"/>
                <a:cs typeface="+mn-cs"/>
              </a:rPr>
              <a:t>&lt;</a:t>
            </a:r>
            <a:r>
              <a:rPr kumimoji="0" lang="en-US" sz="1000" b="0" i="0" u="none" strike="noStrike" kern="1200" cap="none" spc="0" normalizeH="0" baseline="0" noProof="0" dirty="0">
                <a:ln>
                  <a:noFill/>
                </a:ln>
                <a:solidFill>
                  <a:prstClr val="black"/>
                </a:solidFill>
                <a:effectLst/>
                <a:uLnTx/>
                <a:uFillTx/>
                <a:latin typeface="DM Sans"/>
                <a:ea typeface="+mn-ea"/>
                <a:cs typeface="+mn-cs"/>
              </a:rPr>
              <a:t> 0.1 ** p </a:t>
            </a:r>
            <a:r>
              <a:rPr kumimoji="0" lang="en-US" sz="1000" b="0" i="0" u="sng" strike="noStrike" kern="1200" cap="none" spc="0" normalizeH="0" baseline="0" noProof="0" dirty="0">
                <a:ln>
                  <a:noFill/>
                </a:ln>
                <a:solidFill>
                  <a:prstClr val="black"/>
                </a:solidFill>
                <a:effectLst/>
                <a:uLnTx/>
                <a:uFillTx/>
                <a:latin typeface="DM Sans"/>
                <a:ea typeface="+mn-ea"/>
                <a:cs typeface="+mn-cs"/>
              </a:rPr>
              <a:t>&lt;</a:t>
            </a:r>
            <a:r>
              <a:rPr kumimoji="0" lang="en-US" sz="1000" b="0" i="0" u="none" strike="noStrike" kern="1200" cap="none" spc="0" normalizeH="0" baseline="0" noProof="0" dirty="0">
                <a:ln>
                  <a:noFill/>
                </a:ln>
                <a:solidFill>
                  <a:prstClr val="black"/>
                </a:solidFill>
                <a:effectLst/>
                <a:uLnTx/>
                <a:uFillTx/>
                <a:latin typeface="DM Sans"/>
                <a:ea typeface="+mn-ea"/>
                <a:cs typeface="+mn-cs"/>
              </a:rPr>
              <a:t> 0.01 *** p </a:t>
            </a:r>
            <a:r>
              <a:rPr kumimoji="0" lang="en-US" sz="1000" b="0" i="0" u="sng" strike="noStrike" kern="1200" cap="none" spc="0" normalizeH="0" baseline="0" noProof="0" dirty="0">
                <a:ln>
                  <a:noFill/>
                </a:ln>
                <a:solidFill>
                  <a:prstClr val="black"/>
                </a:solidFill>
                <a:effectLst/>
                <a:uLnTx/>
                <a:uFillTx/>
                <a:latin typeface="DM Sans"/>
                <a:ea typeface="+mn-ea"/>
                <a:cs typeface="+mn-cs"/>
              </a:rPr>
              <a:t>&lt;</a:t>
            </a:r>
            <a:r>
              <a:rPr kumimoji="0" lang="en-US" sz="1000" b="0" i="0" u="none" strike="noStrike" kern="1200" cap="none" spc="0" normalizeH="0" baseline="0" noProof="0" dirty="0">
                <a:ln>
                  <a:noFill/>
                </a:ln>
                <a:solidFill>
                  <a:prstClr val="black"/>
                </a:solidFill>
                <a:effectLst/>
                <a:uLnTx/>
                <a:uFillTx/>
                <a:latin typeface="DM Sans"/>
                <a:ea typeface="+mn-ea"/>
                <a:cs typeface="+mn-cs"/>
              </a:rPr>
              <a:t> 0.001 compared to baseline</a:t>
            </a:r>
            <a:endParaRPr kumimoji="0" lang="en-CH" sz="1000" b="0" i="0" u="none" strike="noStrike" kern="1200" cap="none" spc="0" normalizeH="0" baseline="0" noProof="0" dirty="0">
              <a:ln>
                <a:noFill/>
              </a:ln>
              <a:solidFill>
                <a:prstClr val="black"/>
              </a:solidFill>
              <a:effectLst/>
              <a:uLnTx/>
              <a:uFillTx/>
              <a:latin typeface="DM Sans"/>
              <a:ea typeface="+mn-ea"/>
              <a:cs typeface="+mn-cs"/>
            </a:endParaRPr>
          </a:p>
        </p:txBody>
      </p:sp>
      <p:pic>
        <p:nvPicPr>
          <p:cNvPr id="3" name="Picture 2">
            <a:extLst>
              <a:ext uri="{FF2B5EF4-FFF2-40B4-BE49-F238E27FC236}">
                <a16:creationId xmlns:a16="http://schemas.microsoft.com/office/drawing/2014/main" id="{D9413F7B-9644-E72A-C096-F88C895FD186}"/>
              </a:ext>
            </a:extLst>
          </p:cNvPr>
          <p:cNvPicPr>
            <a:picLocks noChangeAspect="1"/>
          </p:cNvPicPr>
          <p:nvPr/>
        </p:nvPicPr>
        <p:blipFill>
          <a:blip r:embed="rId2"/>
          <a:srcRect/>
          <a:stretch/>
        </p:blipFill>
        <p:spPr>
          <a:xfrm>
            <a:off x="10965956" y="302400"/>
            <a:ext cx="962684" cy="419894"/>
          </a:xfrm>
          <a:prstGeom prst="rect">
            <a:avLst/>
          </a:prstGeom>
        </p:spPr>
      </p:pic>
      <p:sp>
        <p:nvSpPr>
          <p:cNvPr id="10" name="TextBox 9">
            <a:extLst>
              <a:ext uri="{FF2B5EF4-FFF2-40B4-BE49-F238E27FC236}">
                <a16:creationId xmlns:a16="http://schemas.microsoft.com/office/drawing/2014/main" id="{3C963DD8-E295-4D94-5DD2-A1DAB37C45A3}"/>
              </a:ext>
            </a:extLst>
          </p:cNvPr>
          <p:cNvSpPr txBox="1"/>
          <p:nvPr/>
        </p:nvSpPr>
        <p:spPr>
          <a:xfrm>
            <a:off x="9427523" y="2462046"/>
            <a:ext cx="393811" cy="338554"/>
          </a:xfrm>
          <a:prstGeom prst="rect">
            <a:avLst/>
          </a:prstGeom>
          <a:noFill/>
        </p:spPr>
        <p:txBody>
          <a:bodyPr wrap="square">
            <a:spAutoFit/>
          </a:bodyPr>
          <a:lstStyle/>
          <a:p>
            <a:r>
              <a:rPr kumimoji="0" lang="en-US" sz="1600" b="0" i="0" u="none" strike="noStrike" kern="1200" cap="none" spc="0" normalizeH="0" baseline="0" noProof="0" dirty="0">
                <a:ln>
                  <a:noFill/>
                </a:ln>
                <a:solidFill>
                  <a:prstClr val="black"/>
                </a:solidFill>
                <a:effectLst/>
                <a:uLnTx/>
                <a:uFillTx/>
                <a:latin typeface="DM Sans"/>
                <a:ea typeface="+mn-ea"/>
                <a:cs typeface="+mn-cs"/>
              </a:rPr>
              <a:t>*</a:t>
            </a:r>
            <a:endParaRPr lang="en-US" sz="1600" dirty="0"/>
          </a:p>
        </p:txBody>
      </p:sp>
      <p:sp>
        <p:nvSpPr>
          <p:cNvPr id="12" name="TextBox 11">
            <a:extLst>
              <a:ext uri="{FF2B5EF4-FFF2-40B4-BE49-F238E27FC236}">
                <a16:creationId xmlns:a16="http://schemas.microsoft.com/office/drawing/2014/main" id="{91E47F73-6AC1-ED93-2022-409AFBC9D259}"/>
              </a:ext>
            </a:extLst>
          </p:cNvPr>
          <p:cNvSpPr txBox="1"/>
          <p:nvPr/>
        </p:nvSpPr>
        <p:spPr>
          <a:xfrm>
            <a:off x="11009306" y="2631323"/>
            <a:ext cx="393811" cy="338554"/>
          </a:xfrm>
          <a:prstGeom prst="rect">
            <a:avLst/>
          </a:prstGeom>
          <a:noFill/>
        </p:spPr>
        <p:txBody>
          <a:bodyPr wrap="square">
            <a:spAutoFit/>
          </a:bodyPr>
          <a:lstStyle/>
          <a:p>
            <a:r>
              <a:rPr kumimoji="0" lang="en-US" sz="1600" b="0" i="0" u="none" strike="noStrike" kern="1200" cap="none" spc="0" normalizeH="0" baseline="0" noProof="0" dirty="0">
                <a:ln>
                  <a:noFill/>
                </a:ln>
                <a:solidFill>
                  <a:prstClr val="black"/>
                </a:solidFill>
                <a:effectLst/>
                <a:uLnTx/>
                <a:uFillTx/>
                <a:latin typeface="DM Sans"/>
                <a:ea typeface="+mn-ea"/>
                <a:cs typeface="+mn-cs"/>
              </a:rPr>
              <a:t>*</a:t>
            </a:r>
            <a:endParaRPr lang="en-US" sz="1600" dirty="0"/>
          </a:p>
        </p:txBody>
      </p:sp>
    </p:spTree>
    <p:extLst>
      <p:ext uri="{BB962C8B-B14F-4D97-AF65-F5344CB8AC3E}">
        <p14:creationId xmlns:p14="http://schemas.microsoft.com/office/powerpoint/2010/main" val="8606019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FFC65-BB25-C593-65C3-F4AAE83A424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EAB979-D375-58C0-425D-B4D19869B0E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7" name="Text Placeholder 16">
            <a:extLst>
              <a:ext uri="{FF2B5EF4-FFF2-40B4-BE49-F238E27FC236}">
                <a16:creationId xmlns:a16="http://schemas.microsoft.com/office/drawing/2014/main" id="{4B6BB4EE-C27E-5D37-3272-7A91A95C9541}"/>
              </a:ext>
            </a:extLst>
          </p:cNvPr>
          <p:cNvSpPr>
            <a:spLocks noGrp="1"/>
          </p:cNvSpPr>
          <p:nvPr>
            <p:ph type="body" sz="quarter" idx="12"/>
          </p:nvPr>
        </p:nvSpPr>
        <p:spPr>
          <a:xfrm>
            <a:off x="302400" y="3006237"/>
            <a:ext cx="5903847" cy="845526"/>
          </a:xfrm>
        </p:spPr>
        <p:txBody>
          <a:bodyPr/>
          <a:lstStyle/>
          <a:p>
            <a:pPr>
              <a:buClr>
                <a:srgbClr val="307297"/>
              </a:buClr>
              <a:buSzPct val="140000"/>
            </a:pPr>
            <a:r>
              <a:rPr lang="en-US" sz="1600" b="1" dirty="0"/>
              <a:t>Results</a:t>
            </a:r>
          </a:p>
          <a:p>
            <a:pPr marL="171450" indent="-171450">
              <a:spcAft>
                <a:spcPts val="600"/>
              </a:spcAft>
              <a:buClr>
                <a:srgbClr val="307297"/>
              </a:buClr>
              <a:buSzPct val="140000"/>
              <a:buFont typeface="Arial" panose="020B0604020202020204" pitchFamily="34" charset="0"/>
              <a:buChar char="•"/>
            </a:pPr>
            <a:r>
              <a:rPr lang="en-US" sz="1600" dirty="0"/>
              <a:t>PENTAVITIN® </a:t>
            </a:r>
            <a:r>
              <a:rPr lang="en-US" sz="1600" b="1" dirty="0"/>
              <a:t>accelerates the skin’s natural barrier repair</a:t>
            </a:r>
            <a:r>
              <a:rPr lang="en-US" sz="1600" dirty="0"/>
              <a:t>, even under rinse‑off conditions, helping the skin recover faster from daily aggressions.</a:t>
            </a:r>
          </a:p>
          <a:p>
            <a:pPr marL="171450" indent="-171450">
              <a:spcAft>
                <a:spcPts val="600"/>
              </a:spcAft>
              <a:buClr>
                <a:srgbClr val="307297"/>
              </a:buClr>
              <a:buSzPct val="140000"/>
              <a:buFont typeface="Arial" panose="020B0604020202020204" pitchFamily="34" charset="0"/>
              <a:buChar char="•"/>
            </a:pPr>
            <a:r>
              <a:rPr lang="en-US" sz="1600" dirty="0"/>
              <a:t>Skin barrier restored within 3 days</a:t>
            </a:r>
          </a:p>
          <a:p>
            <a:pPr marL="171450" indent="-171450">
              <a:spcAft>
                <a:spcPts val="600"/>
              </a:spcAft>
              <a:buClr>
                <a:srgbClr val="307297"/>
              </a:buClr>
              <a:buSzPct val="140000"/>
              <a:buFont typeface="Arial" panose="020B0604020202020204" pitchFamily="34" charset="0"/>
              <a:buChar char="•"/>
            </a:pPr>
            <a:r>
              <a:rPr lang="en-US" sz="1600" dirty="0"/>
              <a:t>Superior efficacy vs. </a:t>
            </a:r>
            <a:r>
              <a:rPr lang="en-US" sz="1600" dirty="0" err="1"/>
              <a:t>Bisabolol</a:t>
            </a:r>
            <a:r>
              <a:rPr lang="en-US" sz="1600" dirty="0"/>
              <a:t> (0.03%)</a:t>
            </a:r>
          </a:p>
          <a:p>
            <a:pPr marL="171450" indent="-171450">
              <a:buClr>
                <a:srgbClr val="307297"/>
              </a:buClr>
              <a:buSzPct val="140000"/>
              <a:buFont typeface="Arial" panose="020B0604020202020204" pitchFamily="34" charset="0"/>
              <a:buChar char="•"/>
            </a:pPr>
            <a:endParaRPr lang="en-US" sz="1600" dirty="0"/>
          </a:p>
          <a:p>
            <a:pPr marL="171450" indent="-171450">
              <a:buClr>
                <a:srgbClr val="307297"/>
              </a:buClr>
              <a:buSzPct val="140000"/>
              <a:buFont typeface="Arial" panose="020B0604020202020204" pitchFamily="34" charset="0"/>
              <a:buChar char="•"/>
            </a:pPr>
            <a:endParaRPr lang="en-US" sz="1600" dirty="0"/>
          </a:p>
          <a:p>
            <a:pPr marL="171450" indent="-171450">
              <a:buClr>
                <a:srgbClr val="307297"/>
              </a:buClr>
              <a:buSzPct val="140000"/>
              <a:buFont typeface="Arial" panose="020B0604020202020204" pitchFamily="34" charset="0"/>
              <a:buChar char="•"/>
            </a:pPr>
            <a:endParaRPr lang="en-US" sz="1600" dirty="0"/>
          </a:p>
          <a:p>
            <a:pPr marL="171450" indent="-171450">
              <a:buClr>
                <a:srgbClr val="307297"/>
              </a:buClr>
              <a:buSzPct val="140000"/>
              <a:buFont typeface="Arial" panose="020B0604020202020204" pitchFamily="34" charset="0"/>
              <a:buChar char="•"/>
            </a:pPr>
            <a:endParaRPr lang="en-US" sz="1600" b="1" dirty="0"/>
          </a:p>
          <a:p>
            <a:endParaRPr lang="en-US" sz="2400" dirty="0"/>
          </a:p>
        </p:txBody>
      </p:sp>
      <p:sp>
        <p:nvSpPr>
          <p:cNvPr id="15" name="Title 14">
            <a:extLst>
              <a:ext uri="{FF2B5EF4-FFF2-40B4-BE49-F238E27FC236}">
                <a16:creationId xmlns:a16="http://schemas.microsoft.com/office/drawing/2014/main" id="{CD3C5BEE-0D5A-0A0C-8C51-26097EBEEEEE}"/>
              </a:ext>
            </a:extLst>
          </p:cNvPr>
          <p:cNvSpPr>
            <a:spLocks noGrp="1"/>
          </p:cNvSpPr>
          <p:nvPr>
            <p:ph type="title"/>
          </p:nvPr>
        </p:nvSpPr>
        <p:spPr>
          <a:xfrm>
            <a:off x="302402" y="302400"/>
            <a:ext cx="5311000" cy="660126"/>
          </a:xfrm>
        </p:spPr>
        <p:txBody>
          <a:bodyPr/>
          <a:lstStyle/>
          <a:p>
            <a:r>
              <a:rPr lang="en-US" dirty="0"/>
              <a:t>Accelerates skin barrier recovery</a:t>
            </a:r>
          </a:p>
        </p:txBody>
      </p:sp>
      <p:pic>
        <p:nvPicPr>
          <p:cNvPr id="4" name="Picture 3">
            <a:extLst>
              <a:ext uri="{FF2B5EF4-FFF2-40B4-BE49-F238E27FC236}">
                <a16:creationId xmlns:a16="http://schemas.microsoft.com/office/drawing/2014/main" id="{B7FC628B-A158-B0FE-C658-209585F2FC71}"/>
              </a:ext>
            </a:extLst>
          </p:cNvPr>
          <p:cNvPicPr>
            <a:picLocks noChangeAspect="1"/>
          </p:cNvPicPr>
          <p:nvPr/>
        </p:nvPicPr>
        <p:blipFill>
          <a:blip r:embed="rId3"/>
          <a:srcRect/>
          <a:stretch/>
        </p:blipFill>
        <p:spPr>
          <a:xfrm>
            <a:off x="10921775" y="304640"/>
            <a:ext cx="962684" cy="419894"/>
          </a:xfrm>
          <a:prstGeom prst="rect">
            <a:avLst/>
          </a:prstGeom>
        </p:spPr>
      </p:pic>
      <p:sp>
        <p:nvSpPr>
          <p:cNvPr id="5" name="Rectangle 4">
            <a:extLst>
              <a:ext uri="{FF2B5EF4-FFF2-40B4-BE49-F238E27FC236}">
                <a16:creationId xmlns:a16="http://schemas.microsoft.com/office/drawing/2014/main" id="{BF869363-940C-DA2E-1979-BE07E3DA2BD5}"/>
              </a:ext>
            </a:extLst>
          </p:cNvPr>
          <p:cNvSpPr/>
          <p:nvPr/>
        </p:nvSpPr>
        <p:spPr>
          <a:xfrm>
            <a:off x="6578600"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7" name="Picture 12">
            <a:extLst>
              <a:ext uri="{FF2B5EF4-FFF2-40B4-BE49-F238E27FC236}">
                <a16:creationId xmlns:a16="http://schemas.microsoft.com/office/drawing/2014/main" id="{CA8D0B99-8A68-0702-3821-F2A437D9EAA0}"/>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9532948" y="6208276"/>
            <a:ext cx="2510023" cy="485060"/>
          </a:xfrm>
          <a:prstGeom prst="rect">
            <a:avLst/>
          </a:prstGeom>
        </p:spPr>
      </p:pic>
      <p:sp>
        <p:nvSpPr>
          <p:cNvPr id="11" name="TextBox 10">
            <a:extLst>
              <a:ext uri="{FF2B5EF4-FFF2-40B4-BE49-F238E27FC236}">
                <a16:creationId xmlns:a16="http://schemas.microsoft.com/office/drawing/2014/main" id="{26DB0E48-C0EB-9138-0670-4F52D1EE52E7}"/>
              </a:ext>
            </a:extLst>
          </p:cNvPr>
          <p:cNvSpPr txBox="1"/>
          <p:nvPr/>
        </p:nvSpPr>
        <p:spPr>
          <a:xfrm>
            <a:off x="302400" y="1283638"/>
            <a:ext cx="5793602" cy="1468845"/>
          </a:xfrm>
          <a:prstGeom prst="rect">
            <a:avLst/>
          </a:prstGeom>
          <a:solidFill>
            <a:srgbClr val="307297"/>
          </a:solidFill>
        </p:spPr>
        <p:txBody>
          <a:bodyPr wrap="square" lIns="182880" tIns="72000" rIns="90000" bIns="72000" anchor="b"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DM Sans" pitchFamily="2" charset="0"/>
                <a:ea typeface="+mn-ea"/>
                <a:cs typeface="+mn-cs"/>
              </a:rPr>
              <a:t>Test design</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rPr>
              <a:t>18 subjects, age 32-46, skin type II/III, </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rPr>
              <a:t>14 days treatment of 0.2% aqueous PENTAVITIN® solution and 0.03% </a:t>
            </a:r>
            <a:r>
              <a:rPr kumimoji="0" lang="en-US" sz="1400" b="0" i="0" u="none" strike="noStrike" kern="1200" cap="none" spc="0" normalizeH="0" baseline="0" noProof="0" dirty="0" err="1">
                <a:ln>
                  <a:noFill/>
                </a:ln>
                <a:solidFill>
                  <a:prstClr val="white"/>
                </a:solidFill>
                <a:effectLst/>
                <a:uLnTx/>
                <a:uFillTx/>
                <a:latin typeface="DM Sans" pitchFamily="2" charset="0"/>
                <a:ea typeface="+mn-ea"/>
                <a:cs typeface="+mn-cs"/>
              </a:rPr>
              <a:t>Bisabolol</a:t>
            </a:r>
            <a:r>
              <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rPr>
              <a:t> under rinse-off conditions at the forearm </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rPr>
              <a:t>Skin irritation and barrier disruption induced by tape stripping</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rPr>
              <a:t>Assessment of barrier repair by TEWL (</a:t>
            </a:r>
            <a:r>
              <a:rPr kumimoji="0" lang="en-US" sz="1400" b="0" i="0" u="none" strike="noStrike" kern="1200" cap="none" spc="0" normalizeH="0" baseline="0" noProof="0" dirty="0" err="1">
                <a:ln>
                  <a:noFill/>
                </a:ln>
                <a:solidFill>
                  <a:prstClr val="white"/>
                </a:solidFill>
                <a:effectLst/>
                <a:uLnTx/>
                <a:uFillTx/>
                <a:latin typeface="DM Sans" pitchFamily="2" charset="0"/>
                <a:ea typeface="+mn-ea"/>
                <a:cs typeface="+mn-cs"/>
              </a:rPr>
              <a:t>Tewameter</a:t>
            </a:r>
            <a:r>
              <a:rPr kumimoji="0" lang="en-US" sz="1400" b="0" i="0" u="none" strike="noStrike" kern="1200" cap="none" spc="0" normalizeH="0" baseline="0" noProof="0" dirty="0">
                <a:ln>
                  <a:noFill/>
                </a:ln>
                <a:solidFill>
                  <a:prstClr val="white"/>
                </a:solidFill>
                <a:effectLst/>
                <a:uLnTx/>
                <a:uFillTx/>
                <a:latin typeface="DM Sans" pitchFamily="2" charset="0"/>
                <a:ea typeface="+mn-ea"/>
                <a:cs typeface="+mn-cs"/>
              </a:rPr>
              <a:t> TM 300®)</a:t>
            </a:r>
          </a:p>
        </p:txBody>
      </p:sp>
      <p:pic>
        <p:nvPicPr>
          <p:cNvPr id="3" name="Picture 2">
            <a:extLst>
              <a:ext uri="{FF2B5EF4-FFF2-40B4-BE49-F238E27FC236}">
                <a16:creationId xmlns:a16="http://schemas.microsoft.com/office/drawing/2014/main" id="{183F9EC1-439C-744A-0F89-A673140E9650}"/>
              </a:ext>
            </a:extLst>
          </p:cNvPr>
          <p:cNvPicPr>
            <a:picLocks noChangeAspect="1"/>
          </p:cNvPicPr>
          <p:nvPr/>
        </p:nvPicPr>
        <p:blipFill>
          <a:blip r:embed="rId3"/>
          <a:srcRect/>
          <a:stretch/>
        </p:blipFill>
        <p:spPr>
          <a:xfrm>
            <a:off x="10965956" y="302400"/>
            <a:ext cx="962684" cy="419894"/>
          </a:xfrm>
          <a:prstGeom prst="rect">
            <a:avLst/>
          </a:prstGeom>
        </p:spPr>
      </p:pic>
      <p:pic>
        <p:nvPicPr>
          <p:cNvPr id="9" name="Picture 8" descr="A graph of growth and decline&#10;&#10;AI-generated content may be incorrect.">
            <a:extLst>
              <a:ext uri="{FF2B5EF4-FFF2-40B4-BE49-F238E27FC236}">
                <a16:creationId xmlns:a16="http://schemas.microsoft.com/office/drawing/2014/main" id="{78B5692C-2D81-E2E3-9786-34F8E78A6489}"/>
              </a:ext>
            </a:extLst>
          </p:cNvPr>
          <p:cNvPicPr>
            <a:picLocks noChangeAspect="1"/>
          </p:cNvPicPr>
          <p:nvPr/>
        </p:nvPicPr>
        <p:blipFill>
          <a:blip r:embed="rId6"/>
          <a:stretch>
            <a:fillRect/>
          </a:stretch>
        </p:blipFill>
        <p:spPr>
          <a:xfrm>
            <a:off x="6572738" y="1490068"/>
            <a:ext cx="5619262" cy="3160836"/>
          </a:xfrm>
          <a:prstGeom prst="rect">
            <a:avLst/>
          </a:prstGeom>
        </p:spPr>
      </p:pic>
      <p:sp>
        <p:nvSpPr>
          <p:cNvPr id="13" name="TextBox 12">
            <a:extLst>
              <a:ext uri="{FF2B5EF4-FFF2-40B4-BE49-F238E27FC236}">
                <a16:creationId xmlns:a16="http://schemas.microsoft.com/office/drawing/2014/main" id="{1272A5A0-09A6-AB6B-5A79-1598B77D062B}"/>
              </a:ext>
            </a:extLst>
          </p:cNvPr>
          <p:cNvSpPr txBox="1"/>
          <p:nvPr/>
        </p:nvSpPr>
        <p:spPr>
          <a:xfrm>
            <a:off x="6695768" y="1140738"/>
            <a:ext cx="6096000" cy="307777"/>
          </a:xfrm>
          <a:prstGeom prst="rect">
            <a:avLst/>
          </a:prstGeom>
          <a:noFill/>
        </p:spPr>
        <p:txBody>
          <a:bodyPr wrap="square">
            <a:spAutoFit/>
          </a:bodyPr>
          <a:lstStyle/>
          <a:p>
            <a:r>
              <a:rPr lang="en-US" sz="1400" dirty="0"/>
              <a:t>TEWL </a:t>
            </a:r>
            <a:r>
              <a:rPr lang="en-US" sz="1400"/>
              <a:t>recovery study</a:t>
            </a:r>
            <a:endParaRPr lang="en-US" sz="1400" dirty="0"/>
          </a:p>
        </p:txBody>
      </p:sp>
      <p:sp>
        <p:nvSpPr>
          <p:cNvPr id="19" name="Text Placeholder 10">
            <a:extLst>
              <a:ext uri="{FF2B5EF4-FFF2-40B4-BE49-F238E27FC236}">
                <a16:creationId xmlns:a16="http://schemas.microsoft.com/office/drawing/2014/main" id="{210BC3B4-4CAB-EDEC-C7E5-F052A6E8F2AD}"/>
              </a:ext>
            </a:extLst>
          </p:cNvPr>
          <p:cNvSpPr txBox="1">
            <a:spLocks/>
          </p:cNvSpPr>
          <p:nvPr/>
        </p:nvSpPr>
        <p:spPr>
          <a:xfrm>
            <a:off x="6794638" y="4708939"/>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kern="1200" dirty="0">
                <a:solidFill>
                  <a:prstClr val="black"/>
                </a:solidFill>
                <a:ea typeface="Fira Sans Book" panose="020B0503050000020004" pitchFamily="34" charset="0"/>
              </a:rPr>
              <a:t>Full repair skin defined at TEWL levels before stripping</a:t>
            </a:r>
            <a:endParaRPr lang="en-CH" kern="1200" dirty="0">
              <a:solidFill>
                <a:prstClr val="black"/>
              </a:solidFill>
              <a:latin typeface="DM Sans"/>
            </a:endParaRPr>
          </a:p>
          <a:p>
            <a:endParaRPr lang="en-US" dirty="0"/>
          </a:p>
        </p:txBody>
      </p:sp>
    </p:spTree>
    <p:extLst>
      <p:ext uri="{BB962C8B-B14F-4D97-AF65-F5344CB8AC3E}">
        <p14:creationId xmlns:p14="http://schemas.microsoft.com/office/powerpoint/2010/main" val="2327853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4EF30-7811-12DB-8298-0C1AF9580831}"/>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3B4CF684-9239-80DF-B562-FB8DA05F13FC}"/>
              </a:ext>
            </a:extLst>
          </p:cNvPr>
          <p:cNvPicPr>
            <a:picLocks noGrp="1" noChangeAspect="1"/>
          </p:cNvPicPr>
          <p:nvPr>
            <p:ph type="pic" sz="quarter" idx="21"/>
          </p:nvPr>
        </p:nvPicPr>
        <p:blipFill rotWithShape="1">
          <a:blip r:embed="rId3" cstate="print">
            <a:extLst>
              <a:ext uri="{28A0092B-C50C-407E-A947-70E740481C1C}">
                <a14:useLocalDpi xmlns:a14="http://schemas.microsoft.com/office/drawing/2010/main"/>
              </a:ext>
            </a:extLst>
          </a:blip>
          <a:srcRect l="43" r="43"/>
          <a:stretch/>
        </p:blipFill>
        <p:spPr/>
      </p:pic>
      <p:sp>
        <p:nvSpPr>
          <p:cNvPr id="3" name="Slide Number Placeholder 2">
            <a:extLst>
              <a:ext uri="{FF2B5EF4-FFF2-40B4-BE49-F238E27FC236}">
                <a16:creationId xmlns:a16="http://schemas.microsoft.com/office/drawing/2014/main" id="{B3B17493-AA2B-9D7E-FA04-D346F8B9BA45}"/>
              </a:ext>
            </a:extLst>
          </p:cNvPr>
          <p:cNvSpPr>
            <a:spLocks noGrp="1"/>
          </p:cNvSpPr>
          <p:nvPr>
            <p:ph type="sldNum" sz="quarter" idx="10"/>
          </p:nvPr>
        </p:nvSpPr>
        <p:spPr/>
        <p:txBody>
          <a:bodyPr vert="horz"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GB" sz="1000" b="0" i="0" u="none" strike="noStrike" kern="1200" cap="none" spc="0" normalizeH="0" baseline="0" noProof="0">
              <a:ln>
                <a:noFill/>
              </a:ln>
              <a:solidFill>
                <a:prstClr val="black"/>
              </a:solidFill>
              <a:effectLst/>
              <a:uLnTx/>
              <a:uFillTx/>
              <a:latin typeface="DM Sans"/>
              <a:ea typeface="+mn-ea"/>
              <a:cs typeface="+mn-cs"/>
            </a:endParaRPr>
          </a:p>
        </p:txBody>
      </p:sp>
      <p:sp>
        <p:nvSpPr>
          <p:cNvPr id="2" name="Title 1">
            <a:extLst>
              <a:ext uri="{FF2B5EF4-FFF2-40B4-BE49-F238E27FC236}">
                <a16:creationId xmlns:a16="http://schemas.microsoft.com/office/drawing/2014/main" id="{01EC4F03-1588-CD4C-2D1E-A2539961242C}"/>
              </a:ext>
            </a:extLst>
          </p:cNvPr>
          <p:cNvSpPr>
            <a:spLocks noGrp="1"/>
          </p:cNvSpPr>
          <p:nvPr>
            <p:ph type="title"/>
          </p:nvPr>
        </p:nvSpPr>
        <p:spPr>
          <a:xfrm>
            <a:off x="302401" y="302400"/>
            <a:ext cx="6617383" cy="657861"/>
          </a:xfrm>
        </p:spPr>
        <p:txBody>
          <a:bodyPr/>
          <a:lstStyle/>
          <a:p>
            <a:r>
              <a:rPr lang="en-US" dirty="0"/>
              <a:t>PENTAVITIN®: Facial Color‑Mapping Study reveals targeted hydration where skin needs it most</a:t>
            </a:r>
            <a:endParaRPr lang="en-GB" dirty="0"/>
          </a:p>
        </p:txBody>
      </p:sp>
      <p:graphicFrame>
        <p:nvGraphicFramePr>
          <p:cNvPr id="15" name="Table 10">
            <a:extLst>
              <a:ext uri="{FF2B5EF4-FFF2-40B4-BE49-F238E27FC236}">
                <a16:creationId xmlns:a16="http://schemas.microsoft.com/office/drawing/2014/main" id="{42229F35-442C-EC58-E320-0BC8F12E7937}"/>
              </a:ext>
            </a:extLst>
          </p:cNvPr>
          <p:cNvGraphicFramePr>
            <a:graphicFrameLocks noGrp="1"/>
          </p:cNvGraphicFramePr>
          <p:nvPr/>
        </p:nvGraphicFramePr>
        <p:xfrm>
          <a:off x="302399" y="1618122"/>
          <a:ext cx="6868421" cy="4318560"/>
        </p:xfrm>
        <a:graphic>
          <a:graphicData uri="http://schemas.openxmlformats.org/drawingml/2006/table">
            <a:tbl>
              <a:tblPr firstRow="1" bandRow="1">
                <a:tableStyleId>{5940675A-B579-460E-94D1-54222C63F5DA}</a:tableStyleId>
              </a:tblPr>
              <a:tblGrid>
                <a:gridCol w="1718906">
                  <a:extLst>
                    <a:ext uri="{9D8B030D-6E8A-4147-A177-3AD203B41FA5}">
                      <a16:colId xmlns:a16="http://schemas.microsoft.com/office/drawing/2014/main" val="2116177067"/>
                    </a:ext>
                  </a:extLst>
                </a:gridCol>
                <a:gridCol w="5149515">
                  <a:extLst>
                    <a:ext uri="{9D8B030D-6E8A-4147-A177-3AD203B41FA5}">
                      <a16:colId xmlns:a16="http://schemas.microsoft.com/office/drawing/2014/main" val="4242251358"/>
                    </a:ext>
                  </a:extLst>
                </a:gridCol>
              </a:tblGrid>
              <a:tr h="0">
                <a:tc>
                  <a:txBody>
                    <a:bodyPr/>
                    <a:lstStyle/>
                    <a:p>
                      <a:r>
                        <a:rPr lang="en-GB" sz="1200" b="1" i="0">
                          <a:solidFill>
                            <a:schemeClr val="bg1"/>
                          </a:solidFill>
                          <a:latin typeface="+mn-lt"/>
                        </a:rPr>
                        <a:t>Data collection: </a:t>
                      </a:r>
                    </a:p>
                  </a:txBody>
                  <a:tcPr marL="36000" marR="36000" marT="36000" marB="36000">
                    <a:lnL w="12700" cap="flat" cmpd="sng" algn="ctr">
                      <a:noFill/>
                      <a:prstDash val="solid"/>
                      <a:round/>
                      <a:headEnd type="none" w="med" len="med"/>
                      <a:tailEnd type="none" w="med" len="med"/>
                    </a:lnL>
                    <a:lnR w="9525" cap="flat" cmpd="sng" algn="ctr">
                      <a:solidFill>
                        <a:srgbClr val="89C7E8"/>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CBE7F5"/>
                      </a:solidFill>
                      <a:prstDash val="solid"/>
                      <a:round/>
                      <a:headEnd type="none" w="med" len="med"/>
                      <a:tailEnd type="none" w="med" len="med"/>
                    </a:lnB>
                    <a:lnTlToBr w="12700" cmpd="sng">
                      <a:noFill/>
                      <a:prstDash val="solid"/>
                    </a:lnTlToBr>
                    <a:lnBlToTr w="12700" cmpd="sng">
                      <a:noFill/>
                      <a:prstDash val="solid"/>
                    </a:lnBlToTr>
                    <a:solidFill>
                      <a:srgbClr val="307297"/>
                    </a:solidFill>
                  </a:tcPr>
                </a:tc>
                <a:tc>
                  <a:txBody>
                    <a:bodyPr/>
                    <a:lstStyle/>
                    <a:p>
                      <a:pPr lvl="1"/>
                      <a:r>
                        <a:rPr lang="en-GB" sz="1200">
                          <a:solidFill>
                            <a:schemeClr val="tx1"/>
                          </a:solidFill>
                          <a:latin typeface="+mn-lt"/>
                        </a:rPr>
                        <a:t>April-May 2017</a:t>
                      </a:r>
                    </a:p>
                  </a:txBody>
                  <a:tcPr marL="36000" marR="36000" marT="36000" marB="36000">
                    <a:lnL w="9525" cap="flat" cmpd="sng" algn="ctr">
                      <a:solidFill>
                        <a:srgbClr val="89C7E8"/>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89C7E8"/>
                      </a:solidFill>
                      <a:prstDash val="solid"/>
                      <a:round/>
                      <a:headEnd type="none" w="med" len="med"/>
                      <a:tailEnd type="none" w="med" len="med"/>
                    </a:lnB>
                    <a:lnTlToBr w="12700" cmpd="sng">
                      <a:noFill/>
                      <a:prstDash val="solid"/>
                    </a:lnTlToBr>
                    <a:lnBlToTr w="12700" cmpd="sng">
                      <a:noFill/>
                      <a:prstDash val="solid"/>
                    </a:lnBlToTr>
                    <a:solidFill>
                      <a:srgbClr val="CBE7F5">
                        <a:alpha val="30000"/>
                      </a:srgbClr>
                    </a:solidFill>
                  </a:tcPr>
                </a:tc>
                <a:extLst>
                  <a:ext uri="{0D108BD9-81ED-4DB2-BD59-A6C34878D82A}">
                    <a16:rowId xmlns:a16="http://schemas.microsoft.com/office/drawing/2014/main" val="2868523848"/>
                  </a:ext>
                </a:extLst>
              </a:tr>
              <a:tr h="0">
                <a:tc>
                  <a:txBody>
                    <a:bodyPr/>
                    <a:lstStyle/>
                    <a:p>
                      <a:r>
                        <a:rPr lang="en-GB" sz="1200" b="1" i="0">
                          <a:solidFill>
                            <a:schemeClr val="bg1"/>
                          </a:solidFill>
                          <a:latin typeface="+mn-lt"/>
                        </a:rPr>
                        <a:t>Study population:</a:t>
                      </a:r>
                    </a:p>
                  </a:txBody>
                  <a:tcPr marL="36000" marR="36000" marT="36000" marB="36000">
                    <a:lnL w="12700" cap="flat" cmpd="sng" algn="ctr">
                      <a:noFill/>
                      <a:prstDash val="solid"/>
                      <a:round/>
                      <a:headEnd type="none" w="med" len="med"/>
                      <a:tailEnd type="none" w="med" len="med"/>
                    </a:lnL>
                    <a:lnR w="9525" cap="flat" cmpd="sng" algn="ctr">
                      <a:solidFill>
                        <a:srgbClr val="89C7E8"/>
                      </a:solidFill>
                      <a:prstDash val="solid"/>
                      <a:round/>
                      <a:headEnd type="none" w="med" len="med"/>
                      <a:tailEnd type="none" w="med" len="med"/>
                    </a:lnR>
                    <a:lnT w="6350" cap="flat" cmpd="sng" algn="ctr">
                      <a:solidFill>
                        <a:srgbClr val="CBE7F5"/>
                      </a:solidFill>
                      <a:prstDash val="solid"/>
                      <a:round/>
                      <a:headEnd type="none" w="med" len="med"/>
                      <a:tailEnd type="none" w="med" len="med"/>
                    </a:lnT>
                    <a:lnB w="6350" cap="flat" cmpd="sng" algn="ctr">
                      <a:solidFill>
                        <a:srgbClr val="CBE7F5"/>
                      </a:solidFill>
                      <a:prstDash val="solid"/>
                      <a:round/>
                      <a:headEnd type="none" w="med" len="med"/>
                      <a:tailEnd type="none" w="med" len="med"/>
                    </a:lnB>
                    <a:lnTlToBr w="12700" cmpd="sng">
                      <a:noFill/>
                      <a:prstDash val="solid"/>
                    </a:lnTlToBr>
                    <a:lnBlToTr w="12700" cmpd="sng">
                      <a:noFill/>
                      <a:prstDash val="solid"/>
                    </a:lnBlToTr>
                    <a:solidFill>
                      <a:srgbClr val="307297"/>
                    </a:solidFill>
                  </a:tcPr>
                </a:tc>
                <a:tc>
                  <a:txBody>
                    <a:bodyPr/>
                    <a:lstStyle/>
                    <a:p>
                      <a:pPr marL="628650" lvl="1" indent="-171450">
                        <a:buClr>
                          <a:schemeClr val="tx1"/>
                        </a:buClr>
                        <a:buFont typeface="Arial" panose="020B0604020202020204" pitchFamily="34" charset="0"/>
                        <a:buChar char="•"/>
                      </a:pPr>
                      <a:r>
                        <a:rPr lang="en-GB" sz="1200">
                          <a:solidFill>
                            <a:schemeClr val="tx1"/>
                          </a:solidFill>
                          <a:latin typeface="+mn-lt"/>
                        </a:rPr>
                        <a:t>94 Chinese women, 35.0 ± 0.9 years old</a:t>
                      </a:r>
                    </a:p>
                    <a:p>
                      <a:pPr marL="628650" lvl="1" indent="-171450">
                        <a:buClr>
                          <a:schemeClr val="tx1"/>
                        </a:buClr>
                        <a:buSzPct val="90000"/>
                        <a:buFont typeface="Arial" panose="020B0604020202020204" pitchFamily="34" charset="0"/>
                        <a:buChar char="•"/>
                      </a:pPr>
                      <a:r>
                        <a:rPr lang="en-GB" sz="1200">
                          <a:solidFill>
                            <a:schemeClr val="tx1"/>
                          </a:solidFill>
                          <a:latin typeface="+mn-lt"/>
                        </a:rPr>
                        <a:t>Three age and count matched groups</a:t>
                      </a:r>
                    </a:p>
                    <a:p>
                      <a:pPr marL="628650" lvl="1" indent="-171450">
                        <a:buClr>
                          <a:schemeClr val="tx1"/>
                        </a:buClr>
                        <a:buFont typeface="Arial" panose="020B0604020202020204" pitchFamily="34" charset="0"/>
                        <a:buChar char="•"/>
                      </a:pPr>
                      <a:r>
                        <a:rPr lang="en-GB" sz="1200">
                          <a:solidFill>
                            <a:schemeClr val="tx1"/>
                          </a:solidFill>
                          <a:latin typeface="+mn-lt"/>
                        </a:rPr>
                        <a:t>Subjects living in Beijing for &gt;3 years</a:t>
                      </a:r>
                    </a:p>
                  </a:txBody>
                  <a:tcPr marL="36000" marR="36000" marT="36000" marB="36000">
                    <a:lnL w="9525" cap="flat" cmpd="sng" algn="ctr">
                      <a:solidFill>
                        <a:srgbClr val="89C7E8"/>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89C7E8"/>
                      </a:solidFill>
                      <a:prstDash val="solid"/>
                      <a:round/>
                      <a:headEnd type="none" w="med" len="med"/>
                      <a:tailEnd type="none" w="med" len="med"/>
                    </a:lnT>
                    <a:lnB w="9525" cap="flat" cmpd="sng" algn="ctr">
                      <a:solidFill>
                        <a:srgbClr val="89C7E8"/>
                      </a:solidFill>
                      <a:prstDash val="solid"/>
                      <a:round/>
                      <a:headEnd type="none" w="med" len="med"/>
                      <a:tailEnd type="none" w="med" len="med"/>
                    </a:lnB>
                    <a:lnTlToBr w="12700" cmpd="sng">
                      <a:noFill/>
                      <a:prstDash val="solid"/>
                    </a:lnTlToBr>
                    <a:lnBlToTr w="12700" cmpd="sng">
                      <a:noFill/>
                      <a:prstDash val="solid"/>
                    </a:lnBlToTr>
                    <a:solidFill>
                      <a:srgbClr val="CBE7F5">
                        <a:alpha val="30000"/>
                      </a:srgbClr>
                    </a:solidFill>
                  </a:tcPr>
                </a:tc>
                <a:extLst>
                  <a:ext uri="{0D108BD9-81ED-4DB2-BD59-A6C34878D82A}">
                    <a16:rowId xmlns:a16="http://schemas.microsoft.com/office/drawing/2014/main" val="1551957984"/>
                  </a:ext>
                </a:extLst>
              </a:tr>
              <a:tr h="0">
                <a:tc>
                  <a:txBody>
                    <a:bodyPr/>
                    <a:lstStyle/>
                    <a:p>
                      <a:r>
                        <a:rPr lang="en-GB" sz="1200" b="1" i="0">
                          <a:solidFill>
                            <a:schemeClr val="bg1"/>
                          </a:solidFill>
                          <a:latin typeface="+mn-lt"/>
                        </a:rPr>
                        <a:t>Type of study:</a:t>
                      </a:r>
                    </a:p>
                  </a:txBody>
                  <a:tcPr marL="36000" marR="36000" marT="36000" marB="36000">
                    <a:lnL w="12700" cap="flat" cmpd="sng" algn="ctr">
                      <a:noFill/>
                      <a:prstDash val="solid"/>
                      <a:round/>
                      <a:headEnd type="none" w="med" len="med"/>
                      <a:tailEnd type="none" w="med" len="med"/>
                    </a:lnL>
                    <a:lnR w="9525" cap="flat" cmpd="sng" algn="ctr">
                      <a:solidFill>
                        <a:srgbClr val="89C7E8"/>
                      </a:solidFill>
                      <a:prstDash val="solid"/>
                      <a:round/>
                      <a:headEnd type="none" w="med" len="med"/>
                      <a:tailEnd type="none" w="med" len="med"/>
                    </a:lnR>
                    <a:lnT w="6350" cap="flat" cmpd="sng" algn="ctr">
                      <a:solidFill>
                        <a:srgbClr val="CBE7F5"/>
                      </a:solidFill>
                      <a:prstDash val="solid"/>
                      <a:round/>
                      <a:headEnd type="none" w="med" len="med"/>
                      <a:tailEnd type="none" w="med" len="med"/>
                    </a:lnT>
                    <a:lnB w="6350" cap="flat" cmpd="sng" algn="ctr">
                      <a:solidFill>
                        <a:srgbClr val="CBE7F5"/>
                      </a:solidFill>
                      <a:prstDash val="solid"/>
                      <a:round/>
                      <a:headEnd type="none" w="med" len="med"/>
                      <a:tailEnd type="none" w="med" len="med"/>
                    </a:lnB>
                    <a:lnTlToBr w="12700" cmpd="sng">
                      <a:noFill/>
                      <a:prstDash val="solid"/>
                    </a:lnTlToBr>
                    <a:lnBlToTr w="12700" cmpd="sng">
                      <a:noFill/>
                      <a:prstDash val="solid"/>
                    </a:lnBlToTr>
                    <a:solidFill>
                      <a:srgbClr val="307297"/>
                    </a:solidFill>
                  </a:tcPr>
                </a:tc>
                <a:tc>
                  <a:txBody>
                    <a:bodyPr/>
                    <a:lstStyle/>
                    <a:p>
                      <a:pPr lvl="1"/>
                      <a:r>
                        <a:rPr lang="en-GB" sz="1200">
                          <a:solidFill>
                            <a:schemeClr val="tx1"/>
                          </a:solidFill>
                          <a:latin typeface="+mn-lt"/>
                        </a:rPr>
                        <a:t>Randomized, double-blind, placebo-controlled study.</a:t>
                      </a:r>
                    </a:p>
                  </a:txBody>
                  <a:tcPr marL="36000" marR="36000" marT="36000" marB="36000">
                    <a:lnL w="9525" cap="flat" cmpd="sng" algn="ctr">
                      <a:solidFill>
                        <a:srgbClr val="89C7E8"/>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89C7E8"/>
                      </a:solidFill>
                      <a:prstDash val="solid"/>
                      <a:round/>
                      <a:headEnd type="none" w="med" len="med"/>
                      <a:tailEnd type="none" w="med" len="med"/>
                    </a:lnT>
                    <a:lnB w="9525" cap="flat" cmpd="sng" algn="ctr">
                      <a:solidFill>
                        <a:srgbClr val="89C7E8"/>
                      </a:solidFill>
                      <a:prstDash val="solid"/>
                      <a:round/>
                      <a:headEnd type="none" w="med" len="med"/>
                      <a:tailEnd type="none" w="med" len="med"/>
                    </a:lnB>
                    <a:lnTlToBr w="12700" cmpd="sng">
                      <a:noFill/>
                      <a:prstDash val="solid"/>
                    </a:lnTlToBr>
                    <a:lnBlToTr w="12700" cmpd="sng">
                      <a:noFill/>
                      <a:prstDash val="solid"/>
                    </a:lnBlToTr>
                    <a:solidFill>
                      <a:srgbClr val="CBE7F5">
                        <a:alpha val="30000"/>
                      </a:srgbClr>
                    </a:solidFill>
                  </a:tcPr>
                </a:tc>
                <a:extLst>
                  <a:ext uri="{0D108BD9-81ED-4DB2-BD59-A6C34878D82A}">
                    <a16:rowId xmlns:a16="http://schemas.microsoft.com/office/drawing/2014/main" val="477642854"/>
                  </a:ext>
                </a:extLst>
              </a:tr>
              <a:tr h="0">
                <a:tc>
                  <a:txBody>
                    <a:bodyPr/>
                    <a:lstStyle/>
                    <a:p>
                      <a:r>
                        <a:rPr lang="en-GB" sz="1200" b="1" i="0">
                          <a:solidFill>
                            <a:schemeClr val="bg1"/>
                          </a:solidFill>
                          <a:latin typeface="+mn-lt"/>
                        </a:rPr>
                        <a:t>Test products:</a:t>
                      </a:r>
                    </a:p>
                  </a:txBody>
                  <a:tcPr marL="36000" marR="36000" marT="36000" marB="36000">
                    <a:lnL w="12700" cap="flat" cmpd="sng" algn="ctr">
                      <a:noFill/>
                      <a:prstDash val="solid"/>
                      <a:round/>
                      <a:headEnd type="none" w="med" len="med"/>
                      <a:tailEnd type="none" w="med" len="med"/>
                    </a:lnL>
                    <a:lnR w="9525" cap="flat" cmpd="sng" algn="ctr">
                      <a:solidFill>
                        <a:srgbClr val="89C7E8"/>
                      </a:solidFill>
                      <a:prstDash val="solid"/>
                      <a:round/>
                      <a:headEnd type="none" w="med" len="med"/>
                      <a:tailEnd type="none" w="med" len="med"/>
                    </a:lnR>
                    <a:lnT w="6350" cap="flat" cmpd="sng" algn="ctr">
                      <a:solidFill>
                        <a:srgbClr val="CBE7F5"/>
                      </a:solidFill>
                      <a:prstDash val="solid"/>
                      <a:round/>
                      <a:headEnd type="none" w="med" len="med"/>
                      <a:tailEnd type="none" w="med" len="med"/>
                    </a:lnT>
                    <a:lnB w="6350" cap="flat" cmpd="sng" algn="ctr">
                      <a:solidFill>
                        <a:srgbClr val="CBE7F5"/>
                      </a:solidFill>
                      <a:prstDash val="solid"/>
                      <a:round/>
                      <a:headEnd type="none" w="med" len="med"/>
                      <a:tailEnd type="none" w="med" len="med"/>
                    </a:lnB>
                    <a:lnTlToBr w="12700" cmpd="sng">
                      <a:noFill/>
                      <a:prstDash val="solid"/>
                    </a:lnTlToBr>
                    <a:lnBlToTr w="12700" cmpd="sng">
                      <a:noFill/>
                      <a:prstDash val="solid"/>
                    </a:lnBlToTr>
                    <a:solidFill>
                      <a:srgbClr val="307297"/>
                    </a:solidFill>
                  </a:tcPr>
                </a:tc>
                <a:tc>
                  <a:txBody>
                    <a:bodyPr/>
                    <a:lstStyle/>
                    <a:p>
                      <a:pPr lvl="1"/>
                      <a:r>
                        <a:rPr lang="en-GB" sz="1200">
                          <a:solidFill>
                            <a:schemeClr val="tx1"/>
                          </a:solidFill>
                          <a:latin typeface="+mn-lt"/>
                        </a:rPr>
                        <a:t>Placebo, Vehicle with 1% PENTAVITIN</a:t>
                      </a:r>
                      <a:r>
                        <a:rPr lang="en-GB" sz="1200" baseline="30000">
                          <a:solidFill>
                            <a:schemeClr val="tx1"/>
                          </a:solidFill>
                          <a:latin typeface="+mn-lt"/>
                        </a:rPr>
                        <a:t>®</a:t>
                      </a:r>
                      <a:r>
                        <a:rPr lang="en-GB" sz="1200">
                          <a:solidFill>
                            <a:schemeClr val="tx1"/>
                          </a:solidFill>
                          <a:latin typeface="+mn-lt"/>
                        </a:rPr>
                        <a:t>,</a:t>
                      </a:r>
                    </a:p>
                    <a:p>
                      <a:pPr lvl="1"/>
                      <a:r>
                        <a:rPr lang="en-GB" sz="1200">
                          <a:solidFill>
                            <a:schemeClr val="tx1"/>
                          </a:solidFill>
                          <a:latin typeface="+mn-lt"/>
                        </a:rPr>
                        <a:t>Vehicle with 3% PENTAVITIN</a:t>
                      </a:r>
                      <a:r>
                        <a:rPr lang="en-GB" sz="1200" baseline="30000">
                          <a:solidFill>
                            <a:schemeClr val="tx1"/>
                          </a:solidFill>
                          <a:latin typeface="+mn-lt"/>
                        </a:rPr>
                        <a:t>®</a:t>
                      </a:r>
                      <a:r>
                        <a:rPr lang="en-GB" sz="1200">
                          <a:solidFill>
                            <a:schemeClr val="tx1"/>
                          </a:solidFill>
                          <a:latin typeface="+mn-lt"/>
                        </a:rPr>
                        <a:t>.</a:t>
                      </a:r>
                    </a:p>
                  </a:txBody>
                  <a:tcPr marL="36000" marR="36000" marT="36000" marB="36000">
                    <a:lnL w="9525" cap="flat" cmpd="sng" algn="ctr">
                      <a:solidFill>
                        <a:srgbClr val="89C7E8"/>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89C7E8"/>
                      </a:solidFill>
                      <a:prstDash val="solid"/>
                      <a:round/>
                      <a:headEnd type="none" w="med" len="med"/>
                      <a:tailEnd type="none" w="med" len="med"/>
                    </a:lnT>
                    <a:lnB w="9525" cap="flat" cmpd="sng" algn="ctr">
                      <a:solidFill>
                        <a:srgbClr val="89C7E8"/>
                      </a:solidFill>
                      <a:prstDash val="solid"/>
                      <a:round/>
                      <a:headEnd type="none" w="med" len="med"/>
                      <a:tailEnd type="none" w="med" len="med"/>
                    </a:lnB>
                    <a:lnTlToBr w="12700" cmpd="sng">
                      <a:noFill/>
                      <a:prstDash val="solid"/>
                    </a:lnTlToBr>
                    <a:lnBlToTr w="12700" cmpd="sng">
                      <a:noFill/>
                      <a:prstDash val="solid"/>
                    </a:lnBlToTr>
                    <a:solidFill>
                      <a:srgbClr val="CBE7F5">
                        <a:alpha val="30000"/>
                      </a:srgbClr>
                    </a:solidFill>
                  </a:tcPr>
                </a:tc>
                <a:extLst>
                  <a:ext uri="{0D108BD9-81ED-4DB2-BD59-A6C34878D82A}">
                    <a16:rowId xmlns:a16="http://schemas.microsoft.com/office/drawing/2014/main" val="1673799837"/>
                  </a:ext>
                </a:extLst>
              </a:tr>
              <a:tr h="0">
                <a:tc>
                  <a:txBody>
                    <a:bodyPr/>
                    <a:lstStyle/>
                    <a:p>
                      <a:r>
                        <a:rPr lang="en-GB" sz="1200" b="1" i="0">
                          <a:solidFill>
                            <a:schemeClr val="bg1"/>
                          </a:solidFill>
                          <a:latin typeface="+mn-lt"/>
                        </a:rPr>
                        <a:t>Conditioning phase:</a:t>
                      </a:r>
                    </a:p>
                  </a:txBody>
                  <a:tcPr marL="36000" marR="36000" marT="36000" marB="36000">
                    <a:lnL w="12700" cap="flat" cmpd="sng" algn="ctr">
                      <a:noFill/>
                      <a:prstDash val="solid"/>
                      <a:round/>
                      <a:headEnd type="none" w="med" len="med"/>
                      <a:tailEnd type="none" w="med" len="med"/>
                    </a:lnL>
                    <a:lnR w="9525" cap="flat" cmpd="sng" algn="ctr">
                      <a:solidFill>
                        <a:srgbClr val="89C7E8"/>
                      </a:solidFill>
                      <a:prstDash val="solid"/>
                      <a:round/>
                      <a:headEnd type="none" w="med" len="med"/>
                      <a:tailEnd type="none" w="med" len="med"/>
                    </a:lnR>
                    <a:lnT w="6350" cap="flat" cmpd="sng" algn="ctr">
                      <a:solidFill>
                        <a:srgbClr val="CBE7F5"/>
                      </a:solidFill>
                      <a:prstDash val="solid"/>
                      <a:round/>
                      <a:headEnd type="none" w="med" len="med"/>
                      <a:tailEnd type="none" w="med" len="med"/>
                    </a:lnT>
                    <a:lnB w="6350" cap="flat" cmpd="sng" algn="ctr">
                      <a:solidFill>
                        <a:srgbClr val="CBE7F5"/>
                      </a:solidFill>
                      <a:prstDash val="solid"/>
                      <a:round/>
                      <a:headEnd type="none" w="med" len="med"/>
                      <a:tailEnd type="none" w="med" len="med"/>
                    </a:lnB>
                    <a:lnTlToBr w="12700" cmpd="sng">
                      <a:noFill/>
                      <a:prstDash val="solid"/>
                    </a:lnTlToBr>
                    <a:lnBlToTr w="12700" cmpd="sng">
                      <a:noFill/>
                      <a:prstDash val="solid"/>
                    </a:lnBlToTr>
                    <a:solidFill>
                      <a:srgbClr val="307297"/>
                    </a:solidFill>
                  </a:tcPr>
                </a:tc>
                <a:tc>
                  <a:txBody>
                    <a:bodyPr/>
                    <a:lstStyle/>
                    <a:p>
                      <a:pPr lvl="1"/>
                      <a:r>
                        <a:rPr lang="en-GB" sz="1200">
                          <a:solidFill>
                            <a:schemeClr val="tx1"/>
                          </a:solidFill>
                          <a:latin typeface="+mn-lt"/>
                        </a:rPr>
                        <a:t>3 days</a:t>
                      </a:r>
                    </a:p>
                  </a:txBody>
                  <a:tcPr marL="36000" marR="36000" marT="36000" marB="36000">
                    <a:lnL w="9525" cap="flat" cmpd="sng" algn="ctr">
                      <a:solidFill>
                        <a:srgbClr val="89C7E8"/>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89C7E8"/>
                      </a:solidFill>
                      <a:prstDash val="solid"/>
                      <a:round/>
                      <a:headEnd type="none" w="med" len="med"/>
                      <a:tailEnd type="none" w="med" len="med"/>
                    </a:lnT>
                    <a:lnB w="9525" cap="flat" cmpd="sng" algn="ctr">
                      <a:solidFill>
                        <a:srgbClr val="89C7E8"/>
                      </a:solidFill>
                      <a:prstDash val="solid"/>
                      <a:round/>
                      <a:headEnd type="none" w="med" len="med"/>
                      <a:tailEnd type="none" w="med" len="med"/>
                    </a:lnB>
                    <a:lnTlToBr w="12700" cmpd="sng">
                      <a:noFill/>
                      <a:prstDash val="solid"/>
                    </a:lnTlToBr>
                    <a:lnBlToTr w="12700" cmpd="sng">
                      <a:noFill/>
                      <a:prstDash val="solid"/>
                    </a:lnBlToTr>
                    <a:solidFill>
                      <a:srgbClr val="CBE7F5">
                        <a:alpha val="30000"/>
                      </a:srgbClr>
                    </a:solidFill>
                  </a:tcPr>
                </a:tc>
                <a:extLst>
                  <a:ext uri="{0D108BD9-81ED-4DB2-BD59-A6C34878D82A}">
                    <a16:rowId xmlns:a16="http://schemas.microsoft.com/office/drawing/2014/main" val="1455381176"/>
                  </a:ext>
                </a:extLst>
              </a:tr>
              <a:tr h="1548000">
                <a:tc>
                  <a:txBody>
                    <a:bodyPr/>
                    <a:lstStyle/>
                    <a:p>
                      <a:r>
                        <a:rPr lang="en-GB" sz="1200" b="1" i="0">
                          <a:solidFill>
                            <a:schemeClr val="bg1"/>
                          </a:solidFill>
                          <a:latin typeface="+mn-lt"/>
                        </a:rPr>
                        <a:t>Application</a:t>
                      </a:r>
                      <a:r>
                        <a:rPr lang="en-GB" sz="1200" b="1" i="0" baseline="30000">
                          <a:solidFill>
                            <a:schemeClr val="bg1"/>
                          </a:solidFill>
                          <a:latin typeface="+mn-lt"/>
                        </a:rPr>
                        <a:t>*</a:t>
                      </a:r>
                      <a:r>
                        <a:rPr lang="en-GB" sz="1200" b="1" i="0">
                          <a:solidFill>
                            <a:schemeClr val="bg1"/>
                          </a:solidFill>
                          <a:latin typeface="+mn-lt"/>
                        </a:rPr>
                        <a:t>:</a:t>
                      </a:r>
                    </a:p>
                  </a:txBody>
                  <a:tcPr marL="36000" marR="36000" marT="36000" marB="36000">
                    <a:lnL w="12700" cap="flat" cmpd="sng" algn="ctr">
                      <a:noFill/>
                      <a:prstDash val="solid"/>
                      <a:round/>
                      <a:headEnd type="none" w="med" len="med"/>
                      <a:tailEnd type="none" w="med" len="med"/>
                    </a:lnL>
                    <a:lnR w="9525" cap="flat" cmpd="sng" algn="ctr">
                      <a:solidFill>
                        <a:srgbClr val="89C7E8"/>
                      </a:solidFill>
                      <a:prstDash val="solid"/>
                      <a:round/>
                      <a:headEnd type="none" w="med" len="med"/>
                      <a:tailEnd type="none" w="med" len="med"/>
                    </a:lnR>
                    <a:lnT w="6350" cap="flat" cmpd="sng" algn="ctr">
                      <a:solidFill>
                        <a:srgbClr val="CBE7F5"/>
                      </a:solidFill>
                      <a:prstDash val="solid"/>
                      <a:round/>
                      <a:headEnd type="none" w="med" len="med"/>
                      <a:tailEnd type="none" w="med" len="med"/>
                    </a:lnT>
                    <a:lnB w="6350" cap="flat" cmpd="sng" algn="ctr">
                      <a:solidFill>
                        <a:srgbClr val="CBE7F5"/>
                      </a:solidFill>
                      <a:prstDash val="solid"/>
                      <a:round/>
                      <a:headEnd type="none" w="med" len="med"/>
                      <a:tailEnd type="none" w="med" len="med"/>
                    </a:lnB>
                    <a:lnTlToBr w="12700" cmpd="sng">
                      <a:noFill/>
                      <a:prstDash val="solid"/>
                    </a:lnTlToBr>
                    <a:lnBlToTr w="12700" cmpd="sng">
                      <a:noFill/>
                      <a:prstDash val="solid"/>
                    </a:lnBlToTr>
                    <a:solidFill>
                      <a:srgbClr val="307297"/>
                    </a:solidFill>
                  </a:tcPr>
                </a:tc>
                <a:tc>
                  <a:txBody>
                    <a:bodyPr/>
                    <a:lstStyle/>
                    <a:p>
                      <a:pPr lvl="1"/>
                      <a:r>
                        <a:rPr lang="en-GB" sz="1200">
                          <a:solidFill>
                            <a:schemeClr val="tx1"/>
                          </a:solidFill>
                          <a:latin typeface="+mn-lt"/>
                        </a:rPr>
                        <a:t>Test products (0.8 – 1g) were applied twice daily (morning and evening) onto the face.</a:t>
                      </a:r>
                    </a:p>
                  </a:txBody>
                  <a:tcPr marL="36000" marR="36000" marT="36000" marB="36000">
                    <a:lnL w="9525" cap="flat" cmpd="sng" algn="ctr">
                      <a:solidFill>
                        <a:srgbClr val="89C7E8"/>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89C7E8"/>
                      </a:solidFill>
                      <a:prstDash val="solid"/>
                      <a:round/>
                      <a:headEnd type="none" w="med" len="med"/>
                      <a:tailEnd type="none" w="med" len="med"/>
                    </a:lnT>
                    <a:lnB w="9525" cap="flat" cmpd="sng" algn="ctr">
                      <a:solidFill>
                        <a:srgbClr val="89C7E8"/>
                      </a:solidFill>
                      <a:prstDash val="solid"/>
                      <a:round/>
                      <a:headEnd type="none" w="med" len="med"/>
                      <a:tailEnd type="none" w="med" len="med"/>
                    </a:lnB>
                    <a:lnTlToBr w="12700" cmpd="sng">
                      <a:noFill/>
                      <a:prstDash val="solid"/>
                    </a:lnTlToBr>
                    <a:lnBlToTr w="12700" cmpd="sng">
                      <a:noFill/>
                      <a:prstDash val="solid"/>
                    </a:lnBlToTr>
                    <a:solidFill>
                      <a:srgbClr val="CBE7F5">
                        <a:alpha val="30000"/>
                      </a:srgbClr>
                    </a:solidFill>
                  </a:tcPr>
                </a:tc>
                <a:extLst>
                  <a:ext uri="{0D108BD9-81ED-4DB2-BD59-A6C34878D82A}">
                    <a16:rowId xmlns:a16="http://schemas.microsoft.com/office/drawing/2014/main" val="3224549636"/>
                  </a:ext>
                </a:extLst>
              </a:tr>
              <a:tr h="0">
                <a:tc>
                  <a:txBody>
                    <a:bodyPr/>
                    <a:lstStyle/>
                    <a:p>
                      <a:r>
                        <a:rPr lang="en-GB" sz="1200" b="1" i="0">
                          <a:solidFill>
                            <a:schemeClr val="bg1"/>
                          </a:solidFill>
                          <a:latin typeface="+mn-lt"/>
                        </a:rPr>
                        <a:t>Test site:</a:t>
                      </a:r>
                    </a:p>
                  </a:txBody>
                  <a:tcPr marL="36000" marR="36000" marT="36000" marB="36000">
                    <a:lnL w="12700" cap="flat" cmpd="sng" algn="ctr">
                      <a:noFill/>
                      <a:prstDash val="solid"/>
                      <a:round/>
                      <a:headEnd type="none" w="med" len="med"/>
                      <a:tailEnd type="none" w="med" len="med"/>
                    </a:lnL>
                    <a:lnR w="9525" cap="flat" cmpd="sng" algn="ctr">
                      <a:solidFill>
                        <a:srgbClr val="89C7E8"/>
                      </a:solidFill>
                      <a:prstDash val="solid"/>
                      <a:round/>
                      <a:headEnd type="none" w="med" len="med"/>
                      <a:tailEnd type="none" w="med" len="med"/>
                    </a:lnR>
                    <a:lnT w="6350" cap="flat" cmpd="sng" algn="ctr">
                      <a:solidFill>
                        <a:srgbClr val="CBE7F5"/>
                      </a:solidFill>
                      <a:prstDash val="solid"/>
                      <a:round/>
                      <a:headEnd type="none" w="med" len="med"/>
                      <a:tailEnd type="none" w="med" len="med"/>
                    </a:lnT>
                    <a:lnB w="6350" cap="flat" cmpd="sng" algn="ctr">
                      <a:solidFill>
                        <a:srgbClr val="CBE7F5"/>
                      </a:solidFill>
                      <a:prstDash val="solid"/>
                      <a:round/>
                      <a:headEnd type="none" w="med" len="med"/>
                      <a:tailEnd type="none" w="med" len="med"/>
                    </a:lnB>
                    <a:lnTlToBr w="12700" cmpd="sng">
                      <a:noFill/>
                      <a:prstDash val="solid"/>
                    </a:lnTlToBr>
                    <a:lnBlToTr w="12700" cmpd="sng">
                      <a:noFill/>
                      <a:prstDash val="solid"/>
                    </a:lnBlToTr>
                    <a:solidFill>
                      <a:srgbClr val="307297"/>
                    </a:solidFill>
                  </a:tcPr>
                </a:tc>
                <a:tc>
                  <a:txBody>
                    <a:bodyPr/>
                    <a:lstStyle/>
                    <a:p>
                      <a:pPr lvl="1"/>
                      <a:r>
                        <a:rPr lang="en-GB" sz="1200">
                          <a:solidFill>
                            <a:schemeClr val="tx1"/>
                          </a:solidFill>
                          <a:latin typeface="+mn-lt"/>
                        </a:rPr>
                        <a:t>Left side of the face, 30 predefined sites.</a:t>
                      </a:r>
                    </a:p>
                  </a:txBody>
                  <a:tcPr marL="36000" marR="36000" marT="36000" marB="36000">
                    <a:lnL w="9525" cap="flat" cmpd="sng" algn="ctr">
                      <a:solidFill>
                        <a:srgbClr val="89C7E8"/>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89C7E8"/>
                      </a:solidFill>
                      <a:prstDash val="solid"/>
                      <a:round/>
                      <a:headEnd type="none" w="med" len="med"/>
                      <a:tailEnd type="none" w="med" len="med"/>
                    </a:lnT>
                    <a:lnB w="9525" cap="flat" cmpd="sng" algn="ctr">
                      <a:solidFill>
                        <a:srgbClr val="89C7E8"/>
                      </a:solidFill>
                      <a:prstDash val="solid"/>
                      <a:round/>
                      <a:headEnd type="none" w="med" len="med"/>
                      <a:tailEnd type="none" w="med" len="med"/>
                    </a:lnB>
                    <a:lnTlToBr w="12700" cmpd="sng">
                      <a:noFill/>
                      <a:prstDash val="solid"/>
                    </a:lnTlToBr>
                    <a:lnBlToTr w="12700" cmpd="sng">
                      <a:noFill/>
                      <a:prstDash val="solid"/>
                    </a:lnBlToTr>
                    <a:solidFill>
                      <a:srgbClr val="CBE7F5">
                        <a:alpha val="30000"/>
                      </a:srgbClr>
                    </a:solidFill>
                  </a:tcPr>
                </a:tc>
                <a:extLst>
                  <a:ext uri="{0D108BD9-81ED-4DB2-BD59-A6C34878D82A}">
                    <a16:rowId xmlns:a16="http://schemas.microsoft.com/office/drawing/2014/main" val="1531765423"/>
                  </a:ext>
                </a:extLst>
              </a:tr>
              <a:tr h="0">
                <a:tc>
                  <a:txBody>
                    <a:bodyPr/>
                    <a:lstStyle/>
                    <a:p>
                      <a:r>
                        <a:rPr lang="en-GB" sz="1200" b="1" i="0">
                          <a:solidFill>
                            <a:schemeClr val="bg1"/>
                          </a:solidFill>
                          <a:latin typeface="+mn-lt"/>
                        </a:rPr>
                        <a:t>Test parameter:</a:t>
                      </a:r>
                    </a:p>
                  </a:txBody>
                  <a:tcPr marL="36000" marR="36000" marT="36000" marB="36000">
                    <a:lnL w="12700" cap="flat" cmpd="sng" algn="ctr">
                      <a:noFill/>
                      <a:prstDash val="solid"/>
                      <a:round/>
                      <a:headEnd type="none" w="med" len="med"/>
                      <a:tailEnd type="none" w="med" len="med"/>
                    </a:lnL>
                    <a:lnR w="9525" cap="flat" cmpd="sng" algn="ctr">
                      <a:solidFill>
                        <a:srgbClr val="89C7E8"/>
                      </a:solidFill>
                      <a:prstDash val="solid"/>
                      <a:round/>
                      <a:headEnd type="none" w="med" len="med"/>
                      <a:tailEnd type="none" w="med" len="med"/>
                    </a:lnR>
                    <a:lnT w="6350" cap="flat" cmpd="sng" algn="ctr">
                      <a:solidFill>
                        <a:srgbClr val="CBE7F5"/>
                      </a:solidFill>
                      <a:prstDash val="solid"/>
                      <a:round/>
                      <a:headEnd type="none" w="med" len="med"/>
                      <a:tailEnd type="none" w="med" len="med"/>
                    </a:lnT>
                    <a:lnB w="6350" cap="flat" cmpd="sng" algn="ctr">
                      <a:solidFill>
                        <a:srgbClr val="CBE7F5"/>
                      </a:solidFill>
                      <a:prstDash val="solid"/>
                      <a:round/>
                      <a:headEnd type="none" w="med" len="med"/>
                      <a:tailEnd type="none" w="med" len="med"/>
                    </a:lnB>
                    <a:lnTlToBr w="12700" cmpd="sng">
                      <a:noFill/>
                      <a:prstDash val="solid"/>
                    </a:lnTlToBr>
                    <a:lnBlToTr w="12700" cmpd="sng">
                      <a:noFill/>
                      <a:prstDash val="solid"/>
                    </a:lnBlToTr>
                    <a:solidFill>
                      <a:srgbClr val="307297"/>
                    </a:solidFill>
                  </a:tcPr>
                </a:tc>
                <a:tc>
                  <a:txBody>
                    <a:bodyPr/>
                    <a:lstStyle/>
                    <a:p>
                      <a:pPr lvl="1"/>
                      <a:r>
                        <a:rPr lang="en-GB" sz="1200">
                          <a:solidFill>
                            <a:schemeClr val="tx1"/>
                          </a:solidFill>
                          <a:latin typeface="+mn-lt"/>
                        </a:rPr>
                        <a:t>Continuous skin hydration level is visualized with </a:t>
                      </a:r>
                      <a:r>
                        <a:rPr lang="en-GB" sz="1200" err="1">
                          <a:solidFill>
                            <a:schemeClr val="tx1"/>
                          </a:solidFill>
                          <a:latin typeface="+mn-lt"/>
                        </a:rPr>
                        <a:t>color</a:t>
                      </a:r>
                      <a:r>
                        <a:rPr lang="en-GB" sz="1200">
                          <a:solidFill>
                            <a:schemeClr val="tx1"/>
                          </a:solidFill>
                          <a:latin typeface="+mn-lt"/>
                        </a:rPr>
                        <a:t> scales based on SKICON-200 EX* readings.</a:t>
                      </a:r>
                    </a:p>
                  </a:txBody>
                  <a:tcPr marL="36000" marR="36000" marT="36000" marB="36000">
                    <a:lnL w="9525" cap="flat" cmpd="sng" algn="ctr">
                      <a:solidFill>
                        <a:srgbClr val="89C7E8"/>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89C7E8"/>
                      </a:solidFill>
                      <a:prstDash val="solid"/>
                      <a:round/>
                      <a:headEnd type="none" w="med" len="med"/>
                      <a:tailEnd type="none" w="med" len="med"/>
                    </a:lnT>
                    <a:lnB w="9525" cap="flat" cmpd="sng" algn="ctr">
                      <a:solidFill>
                        <a:srgbClr val="89C7E8"/>
                      </a:solidFill>
                      <a:prstDash val="solid"/>
                      <a:round/>
                      <a:headEnd type="none" w="med" len="med"/>
                      <a:tailEnd type="none" w="med" len="med"/>
                    </a:lnB>
                    <a:lnTlToBr w="12700" cmpd="sng">
                      <a:noFill/>
                      <a:prstDash val="solid"/>
                    </a:lnTlToBr>
                    <a:lnBlToTr w="12700" cmpd="sng">
                      <a:noFill/>
                      <a:prstDash val="solid"/>
                    </a:lnBlToTr>
                    <a:solidFill>
                      <a:srgbClr val="CBE7F5">
                        <a:alpha val="30000"/>
                      </a:srgbClr>
                    </a:solidFill>
                  </a:tcPr>
                </a:tc>
                <a:extLst>
                  <a:ext uri="{0D108BD9-81ED-4DB2-BD59-A6C34878D82A}">
                    <a16:rowId xmlns:a16="http://schemas.microsoft.com/office/drawing/2014/main" val="3807229170"/>
                  </a:ext>
                </a:extLst>
              </a:tr>
              <a:tr h="0">
                <a:tc>
                  <a:txBody>
                    <a:bodyPr/>
                    <a:lstStyle/>
                    <a:p>
                      <a:r>
                        <a:rPr lang="en-GB" sz="1200" b="1" i="0">
                          <a:solidFill>
                            <a:schemeClr val="bg1"/>
                          </a:solidFill>
                          <a:latin typeface="+mn-lt"/>
                        </a:rPr>
                        <a:t>Time points:</a:t>
                      </a:r>
                    </a:p>
                  </a:txBody>
                  <a:tcPr marL="36000" marR="36000" marT="36000" marB="36000">
                    <a:lnL w="12700" cap="flat" cmpd="sng" algn="ctr">
                      <a:noFill/>
                      <a:prstDash val="solid"/>
                      <a:round/>
                      <a:headEnd type="none" w="med" len="med"/>
                      <a:tailEnd type="none" w="med" len="med"/>
                    </a:lnL>
                    <a:lnR w="9525" cap="flat" cmpd="sng" algn="ctr">
                      <a:solidFill>
                        <a:srgbClr val="89C7E8"/>
                      </a:solidFill>
                      <a:prstDash val="solid"/>
                      <a:round/>
                      <a:headEnd type="none" w="med" len="med"/>
                      <a:tailEnd type="none" w="med" len="med"/>
                    </a:lnR>
                    <a:lnT w="6350" cap="flat" cmpd="sng" algn="ctr">
                      <a:solidFill>
                        <a:srgbClr val="CBE7F5"/>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07297"/>
                    </a:solidFill>
                  </a:tcPr>
                </a:tc>
                <a:tc>
                  <a:txBody>
                    <a:bodyPr/>
                    <a:lstStyle/>
                    <a:p>
                      <a:pPr lvl="1"/>
                      <a:r>
                        <a:rPr lang="en-GB" sz="1200">
                          <a:solidFill>
                            <a:schemeClr val="tx1"/>
                          </a:solidFill>
                          <a:latin typeface="+mn-lt"/>
                        </a:rPr>
                        <a:t>Baseline, 3 hours, 28 days</a:t>
                      </a:r>
                    </a:p>
                  </a:txBody>
                  <a:tcPr marL="36000" marR="36000" marT="36000" marB="36000">
                    <a:lnL w="9525" cap="flat" cmpd="sng" algn="ctr">
                      <a:solidFill>
                        <a:srgbClr val="89C7E8"/>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89C7E8"/>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E7F5">
                        <a:alpha val="30000"/>
                      </a:srgbClr>
                    </a:solidFill>
                  </a:tcPr>
                </a:tc>
                <a:extLst>
                  <a:ext uri="{0D108BD9-81ED-4DB2-BD59-A6C34878D82A}">
                    <a16:rowId xmlns:a16="http://schemas.microsoft.com/office/drawing/2014/main" val="3838975823"/>
                  </a:ext>
                </a:extLst>
              </a:tr>
            </a:tbl>
          </a:graphicData>
        </a:graphic>
      </p:graphicFrame>
      <p:pic>
        <p:nvPicPr>
          <p:cNvPr id="16" name="Picture 15">
            <a:extLst>
              <a:ext uri="{FF2B5EF4-FFF2-40B4-BE49-F238E27FC236}">
                <a16:creationId xmlns:a16="http://schemas.microsoft.com/office/drawing/2014/main" id="{D6A262EA-8583-781C-285C-9E64ED36F8A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61737" y="3882741"/>
            <a:ext cx="1145596" cy="1002780"/>
          </a:xfrm>
          <a:prstGeom prst="rect">
            <a:avLst/>
          </a:prstGeom>
        </p:spPr>
      </p:pic>
    </p:spTree>
    <p:extLst>
      <p:ext uri="{BB962C8B-B14F-4D97-AF65-F5344CB8AC3E}">
        <p14:creationId xmlns:p14="http://schemas.microsoft.com/office/powerpoint/2010/main" val="24937533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42E19-12E4-4BC2-F714-D054F4D384C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117C40-1315-D61E-F0F9-0AC89EFB18F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5" name="Title 14">
            <a:extLst>
              <a:ext uri="{FF2B5EF4-FFF2-40B4-BE49-F238E27FC236}">
                <a16:creationId xmlns:a16="http://schemas.microsoft.com/office/drawing/2014/main" id="{F170CFE2-86A0-9153-76F3-2EA8D4D2A1CC}"/>
              </a:ext>
            </a:extLst>
          </p:cNvPr>
          <p:cNvSpPr>
            <a:spLocks noGrp="1"/>
          </p:cNvSpPr>
          <p:nvPr>
            <p:ph type="title"/>
          </p:nvPr>
        </p:nvSpPr>
        <p:spPr>
          <a:xfrm>
            <a:off x="302401" y="302400"/>
            <a:ext cx="6276199" cy="660126"/>
          </a:xfrm>
        </p:spPr>
        <p:txBody>
          <a:bodyPr/>
          <a:lstStyle/>
          <a:p>
            <a:r>
              <a:rPr lang="en-US" dirty="0"/>
              <a:t>PENTAVITIN® (1%) demonstrates measurable, visible facial hydration</a:t>
            </a:r>
          </a:p>
        </p:txBody>
      </p:sp>
      <p:pic>
        <p:nvPicPr>
          <p:cNvPr id="4" name="Picture 3">
            <a:extLst>
              <a:ext uri="{FF2B5EF4-FFF2-40B4-BE49-F238E27FC236}">
                <a16:creationId xmlns:a16="http://schemas.microsoft.com/office/drawing/2014/main" id="{446187F9-C93B-4BFA-E3E0-D8C6CD50039F}"/>
              </a:ext>
            </a:extLst>
          </p:cNvPr>
          <p:cNvPicPr>
            <a:picLocks noChangeAspect="1"/>
          </p:cNvPicPr>
          <p:nvPr/>
        </p:nvPicPr>
        <p:blipFill>
          <a:blip r:embed="rId3"/>
          <a:srcRect/>
          <a:stretch/>
        </p:blipFill>
        <p:spPr>
          <a:xfrm>
            <a:off x="10921775" y="304640"/>
            <a:ext cx="962684" cy="419894"/>
          </a:xfrm>
          <a:prstGeom prst="rect">
            <a:avLst/>
          </a:prstGeom>
        </p:spPr>
      </p:pic>
      <p:sp>
        <p:nvSpPr>
          <p:cNvPr id="5" name="Rectangle 4">
            <a:extLst>
              <a:ext uri="{FF2B5EF4-FFF2-40B4-BE49-F238E27FC236}">
                <a16:creationId xmlns:a16="http://schemas.microsoft.com/office/drawing/2014/main" id="{A2D6DBA0-0A55-1FB3-D230-71D5138211BF}"/>
              </a:ext>
            </a:extLst>
          </p:cNvPr>
          <p:cNvSpPr/>
          <p:nvPr/>
        </p:nvSpPr>
        <p:spPr>
          <a:xfrm>
            <a:off x="6578600"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7" name="Picture 12">
            <a:extLst>
              <a:ext uri="{FF2B5EF4-FFF2-40B4-BE49-F238E27FC236}">
                <a16:creationId xmlns:a16="http://schemas.microsoft.com/office/drawing/2014/main" id="{84069827-B199-67EC-7DFF-0BE7E4EA2527}"/>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9532948" y="6208276"/>
            <a:ext cx="2510023" cy="485060"/>
          </a:xfrm>
          <a:prstGeom prst="rect">
            <a:avLst/>
          </a:prstGeom>
        </p:spPr>
      </p:pic>
      <p:sp>
        <p:nvSpPr>
          <p:cNvPr id="11" name="TextBox 10">
            <a:extLst>
              <a:ext uri="{FF2B5EF4-FFF2-40B4-BE49-F238E27FC236}">
                <a16:creationId xmlns:a16="http://schemas.microsoft.com/office/drawing/2014/main" id="{E60AFDC9-65AA-3F63-8ED5-09D1A3AACB3B}"/>
              </a:ext>
            </a:extLst>
          </p:cNvPr>
          <p:cNvSpPr txBox="1"/>
          <p:nvPr/>
        </p:nvSpPr>
        <p:spPr>
          <a:xfrm>
            <a:off x="302398" y="1500927"/>
            <a:ext cx="5968660" cy="791737"/>
          </a:xfrm>
          <a:prstGeom prst="rect">
            <a:avLst/>
          </a:prstGeom>
          <a:solidFill>
            <a:srgbClr val="307297"/>
          </a:solidFill>
        </p:spPr>
        <p:txBody>
          <a:bodyPr wrap="square" lIns="302400" tIns="72000" rIns="90000" bIns="72000" anchor="b"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DM Sans" pitchFamily="2" charset="0"/>
                <a:ea typeface="+mn-ea"/>
                <a:cs typeface="+mn-cs"/>
              </a:rPr>
              <a:t>Three hours after single application of 1% PENTAVITIN® excessively dry cheek area is already significantly more hydrated. </a:t>
            </a:r>
          </a:p>
        </p:txBody>
      </p:sp>
      <p:pic>
        <p:nvPicPr>
          <p:cNvPr id="16" name="Picture 15">
            <a:extLst>
              <a:ext uri="{FF2B5EF4-FFF2-40B4-BE49-F238E27FC236}">
                <a16:creationId xmlns:a16="http://schemas.microsoft.com/office/drawing/2014/main" id="{8B99ED1F-EFCE-E5A9-F7FF-9630AD1E78C8}"/>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02398" y="2787596"/>
            <a:ext cx="4816505" cy="2204640"/>
          </a:xfrm>
          <a:prstGeom prst="rect">
            <a:avLst/>
          </a:prstGeom>
        </p:spPr>
      </p:pic>
      <p:sp>
        <p:nvSpPr>
          <p:cNvPr id="19" name="TextBox 18">
            <a:extLst>
              <a:ext uri="{FF2B5EF4-FFF2-40B4-BE49-F238E27FC236}">
                <a16:creationId xmlns:a16="http://schemas.microsoft.com/office/drawing/2014/main" id="{2D3DF0D0-4282-FDB7-41E5-E5C27C974B5D}"/>
              </a:ext>
            </a:extLst>
          </p:cNvPr>
          <p:cNvSpPr txBox="1"/>
          <p:nvPr/>
        </p:nvSpPr>
        <p:spPr>
          <a:xfrm>
            <a:off x="302398" y="5422956"/>
            <a:ext cx="5968660" cy="576293"/>
          </a:xfrm>
          <a:prstGeom prst="rect">
            <a:avLst/>
          </a:prstGeom>
          <a:solidFill>
            <a:srgbClr val="307297"/>
          </a:solidFill>
        </p:spPr>
        <p:txBody>
          <a:bodyPr wrap="square" lIns="302400" tIns="72000" rIns="90000" bIns="72000" anchor="b"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DM Sans" pitchFamily="2" charset="0"/>
                <a:ea typeface="+mn-ea"/>
                <a:cs typeface="+mn-cs"/>
              </a:rPr>
              <a:t>After twice daily application for 28 days of 1% PENTAVITIN®, there is much better significant hydration to all facial areas.</a:t>
            </a:r>
          </a:p>
        </p:txBody>
      </p:sp>
      <p:sp>
        <p:nvSpPr>
          <p:cNvPr id="20" name="Text Placeholder 6">
            <a:extLst>
              <a:ext uri="{FF2B5EF4-FFF2-40B4-BE49-F238E27FC236}">
                <a16:creationId xmlns:a16="http://schemas.microsoft.com/office/drawing/2014/main" id="{8CA3610E-451F-54DD-864C-FCF6122CA883}"/>
              </a:ext>
            </a:extLst>
          </p:cNvPr>
          <p:cNvSpPr txBox="1">
            <a:spLocks/>
          </p:cNvSpPr>
          <p:nvPr/>
        </p:nvSpPr>
        <p:spPr>
          <a:xfrm>
            <a:off x="297517" y="2758205"/>
            <a:ext cx="1338778" cy="369332"/>
          </a:xfrm>
          <a:prstGeom prst="rect">
            <a:avLst/>
          </a:prstGeom>
        </p:spPr>
        <p:txBody>
          <a:bodyPr lIns="0" tIns="0" rIns="0" bIns="0"/>
          <a:lstStyle>
            <a:lvl1pPr marL="0" indent="0" algn="l" defTabSz="914400" rtl="0" eaLnBrk="1" latinLnBrk="0" hangingPunct="1">
              <a:lnSpc>
                <a:spcPct val="90000"/>
              </a:lnSpc>
              <a:spcBef>
                <a:spcPts val="1000"/>
              </a:spcBef>
              <a:spcAft>
                <a:spcPts val="0"/>
              </a:spcAft>
              <a:buFont typeface="Arial" panose="020B0604020202020204" pitchFamily="34" charset="0"/>
              <a:buNone/>
              <a:defRPr sz="2400" b="0" i="1" kern="1200">
                <a:solidFill>
                  <a:schemeClr val="accent6"/>
                </a:solidFill>
                <a:latin typeface="Fira Sans" panose="020B0503050000020004" pitchFamily="34" charset="0"/>
                <a:ea typeface="+mn-ea"/>
                <a:cs typeface="+mn-cs"/>
              </a:defRPr>
            </a:lvl1pPr>
            <a:lvl2pPr marL="0" indent="0" algn="l" defTabSz="914400" rtl="0" eaLnBrk="1" latinLnBrk="0" hangingPunct="1">
              <a:lnSpc>
                <a:spcPct val="90000"/>
              </a:lnSpc>
              <a:spcBef>
                <a:spcPts val="500"/>
              </a:spcBef>
              <a:spcAft>
                <a:spcPts val="0"/>
              </a:spcAft>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spcAft>
                <a:spcPts val="0"/>
              </a:spcAft>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500" b="1" i="0" u="none" strike="noStrike" kern="0" cap="none" spc="0" normalizeH="0" baseline="0" noProof="0" dirty="0">
                <a:ln>
                  <a:noFill/>
                </a:ln>
                <a:solidFill>
                  <a:prstClr val="black"/>
                </a:solidFill>
                <a:effectLst/>
                <a:uLnTx/>
                <a:uFillTx/>
                <a:latin typeface="DM Sans" pitchFamily="2" charset="0"/>
                <a:ea typeface="+mn-ea"/>
                <a:cs typeface="+mn-cs"/>
              </a:rPr>
              <a:t>Visualisation</a:t>
            </a:r>
          </a:p>
        </p:txBody>
      </p:sp>
      <p:pic>
        <p:nvPicPr>
          <p:cNvPr id="8" name="Picture 7" descr="A graph of blue bars&#10;&#10;AI-generated content may be incorrect.">
            <a:extLst>
              <a:ext uri="{FF2B5EF4-FFF2-40B4-BE49-F238E27FC236}">
                <a16:creationId xmlns:a16="http://schemas.microsoft.com/office/drawing/2014/main" id="{06FE4C45-9A34-B854-2742-A450C79E7D5C}"/>
              </a:ext>
            </a:extLst>
          </p:cNvPr>
          <p:cNvPicPr>
            <a:picLocks noChangeAspect="1"/>
          </p:cNvPicPr>
          <p:nvPr/>
        </p:nvPicPr>
        <p:blipFill>
          <a:blip r:embed="rId7"/>
          <a:stretch>
            <a:fillRect/>
          </a:stretch>
        </p:blipFill>
        <p:spPr>
          <a:xfrm>
            <a:off x="6557029" y="2142411"/>
            <a:ext cx="5905814" cy="3322020"/>
          </a:xfrm>
          <a:prstGeom prst="rect">
            <a:avLst/>
          </a:prstGeom>
        </p:spPr>
      </p:pic>
      <p:sp>
        <p:nvSpPr>
          <p:cNvPr id="9" name="Text Placeholder 6">
            <a:extLst>
              <a:ext uri="{FF2B5EF4-FFF2-40B4-BE49-F238E27FC236}">
                <a16:creationId xmlns:a16="http://schemas.microsoft.com/office/drawing/2014/main" id="{C3246A19-D86F-6C80-5116-C67A7A1D1811}"/>
              </a:ext>
            </a:extLst>
          </p:cNvPr>
          <p:cNvSpPr txBox="1">
            <a:spLocks/>
          </p:cNvSpPr>
          <p:nvPr/>
        </p:nvSpPr>
        <p:spPr>
          <a:xfrm>
            <a:off x="7104107" y="2057588"/>
            <a:ext cx="1458780" cy="402437"/>
          </a:xfrm>
          <a:prstGeom prst="rect">
            <a:avLst/>
          </a:prstGeom>
        </p:spPr>
        <p:txBody>
          <a:bodyPr lIns="0" tIns="0" rIns="0" bIns="0"/>
          <a:lstStyle>
            <a:lvl1pPr marL="0" indent="0" algn="l" defTabSz="914400" rtl="0" eaLnBrk="1" latinLnBrk="0" hangingPunct="1">
              <a:lnSpc>
                <a:spcPct val="90000"/>
              </a:lnSpc>
              <a:spcBef>
                <a:spcPts val="1000"/>
              </a:spcBef>
              <a:spcAft>
                <a:spcPts val="0"/>
              </a:spcAft>
              <a:buFont typeface="Arial" panose="020B0604020202020204" pitchFamily="34" charset="0"/>
              <a:buNone/>
              <a:defRPr sz="2400" b="0" i="1" kern="1200">
                <a:solidFill>
                  <a:schemeClr val="accent6"/>
                </a:solidFill>
                <a:latin typeface="Fira Sans" panose="020B0503050000020004" pitchFamily="34" charset="0"/>
                <a:ea typeface="+mn-ea"/>
                <a:cs typeface="+mn-cs"/>
              </a:defRPr>
            </a:lvl1pPr>
            <a:lvl2pPr marL="0" indent="0" algn="l" defTabSz="914400" rtl="0" eaLnBrk="1" latinLnBrk="0" hangingPunct="1">
              <a:lnSpc>
                <a:spcPct val="90000"/>
              </a:lnSpc>
              <a:spcBef>
                <a:spcPts val="500"/>
              </a:spcBef>
              <a:spcAft>
                <a:spcPts val="0"/>
              </a:spcAft>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spcAft>
                <a:spcPts val="0"/>
              </a:spcAft>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500" b="1" i="0" u="none" strike="noStrike" kern="0" cap="none" spc="0" normalizeH="0" baseline="0" noProof="0">
                <a:ln>
                  <a:noFill/>
                </a:ln>
                <a:solidFill>
                  <a:prstClr val="black"/>
                </a:solidFill>
                <a:effectLst/>
                <a:uLnTx/>
                <a:uFillTx/>
                <a:latin typeface="DM Sans" pitchFamily="2" charset="0"/>
                <a:ea typeface="+mn-ea"/>
                <a:cs typeface="+mn-cs"/>
              </a:rPr>
              <a:t>Data analysis</a:t>
            </a:r>
          </a:p>
        </p:txBody>
      </p:sp>
      <p:pic>
        <p:nvPicPr>
          <p:cNvPr id="12" name="Picture 11">
            <a:extLst>
              <a:ext uri="{FF2B5EF4-FFF2-40B4-BE49-F238E27FC236}">
                <a16:creationId xmlns:a16="http://schemas.microsoft.com/office/drawing/2014/main" id="{5F2252C5-7FDB-3AAB-7714-DD2962DB47D8}"/>
              </a:ext>
            </a:extLst>
          </p:cNvPr>
          <p:cNvPicPr>
            <a:picLocks noChangeAspect="1"/>
          </p:cNvPicPr>
          <p:nvPr/>
        </p:nvPicPr>
        <p:blipFill>
          <a:blip r:embed="rId3"/>
          <a:srcRect/>
          <a:stretch/>
        </p:blipFill>
        <p:spPr>
          <a:xfrm>
            <a:off x="10965956" y="302400"/>
            <a:ext cx="962684" cy="419894"/>
          </a:xfrm>
          <a:prstGeom prst="rect">
            <a:avLst/>
          </a:prstGeom>
        </p:spPr>
      </p:pic>
    </p:spTree>
    <p:extLst>
      <p:ext uri="{BB962C8B-B14F-4D97-AF65-F5344CB8AC3E}">
        <p14:creationId xmlns:p14="http://schemas.microsoft.com/office/powerpoint/2010/main" val="161052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82D9B-DF25-FEDD-882B-30EF4C5D92A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C4A438-FCD8-316B-4F12-2F68913F05D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5" name="Title 14">
            <a:extLst>
              <a:ext uri="{FF2B5EF4-FFF2-40B4-BE49-F238E27FC236}">
                <a16:creationId xmlns:a16="http://schemas.microsoft.com/office/drawing/2014/main" id="{9CE5B4FD-F620-2C15-55A1-882ECDF955F8}"/>
              </a:ext>
            </a:extLst>
          </p:cNvPr>
          <p:cNvSpPr>
            <a:spLocks noGrp="1"/>
          </p:cNvSpPr>
          <p:nvPr>
            <p:ph type="title"/>
          </p:nvPr>
        </p:nvSpPr>
        <p:spPr>
          <a:xfrm>
            <a:off x="302401" y="302400"/>
            <a:ext cx="6276199" cy="660126"/>
          </a:xfrm>
        </p:spPr>
        <p:txBody>
          <a:bodyPr/>
          <a:lstStyle/>
          <a:p>
            <a:r>
              <a:rPr lang="en-US" dirty="0"/>
              <a:t>PENTAVITIN® (3%) enhances hydration performance across the entire face</a:t>
            </a:r>
          </a:p>
        </p:txBody>
      </p:sp>
      <p:pic>
        <p:nvPicPr>
          <p:cNvPr id="4" name="Picture 3">
            <a:extLst>
              <a:ext uri="{FF2B5EF4-FFF2-40B4-BE49-F238E27FC236}">
                <a16:creationId xmlns:a16="http://schemas.microsoft.com/office/drawing/2014/main" id="{C417352E-B153-F927-0DCF-C18287AF4B01}"/>
              </a:ext>
            </a:extLst>
          </p:cNvPr>
          <p:cNvPicPr>
            <a:picLocks noChangeAspect="1"/>
          </p:cNvPicPr>
          <p:nvPr/>
        </p:nvPicPr>
        <p:blipFill>
          <a:blip r:embed="rId2"/>
          <a:srcRect/>
          <a:stretch/>
        </p:blipFill>
        <p:spPr>
          <a:xfrm>
            <a:off x="10921775" y="304640"/>
            <a:ext cx="962684" cy="419894"/>
          </a:xfrm>
          <a:prstGeom prst="rect">
            <a:avLst/>
          </a:prstGeom>
        </p:spPr>
      </p:pic>
      <p:sp>
        <p:nvSpPr>
          <p:cNvPr id="5" name="Rectangle 4">
            <a:extLst>
              <a:ext uri="{FF2B5EF4-FFF2-40B4-BE49-F238E27FC236}">
                <a16:creationId xmlns:a16="http://schemas.microsoft.com/office/drawing/2014/main" id="{61B6749F-D88D-0481-09F7-CDD23BD1336B}"/>
              </a:ext>
            </a:extLst>
          </p:cNvPr>
          <p:cNvSpPr/>
          <p:nvPr/>
        </p:nvSpPr>
        <p:spPr>
          <a:xfrm>
            <a:off x="6578600"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7" name="Picture 12">
            <a:extLst>
              <a:ext uri="{FF2B5EF4-FFF2-40B4-BE49-F238E27FC236}">
                <a16:creationId xmlns:a16="http://schemas.microsoft.com/office/drawing/2014/main" id="{7D34425F-7AB1-0547-F597-7F5DD899229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11" name="TextBox 10">
            <a:extLst>
              <a:ext uri="{FF2B5EF4-FFF2-40B4-BE49-F238E27FC236}">
                <a16:creationId xmlns:a16="http://schemas.microsoft.com/office/drawing/2014/main" id="{A14FFDAF-B9B6-450F-1894-4E27E0951CAE}"/>
              </a:ext>
            </a:extLst>
          </p:cNvPr>
          <p:cNvSpPr txBox="1"/>
          <p:nvPr/>
        </p:nvSpPr>
        <p:spPr>
          <a:xfrm>
            <a:off x="302398" y="1500927"/>
            <a:ext cx="5968660" cy="791737"/>
          </a:xfrm>
          <a:prstGeom prst="rect">
            <a:avLst/>
          </a:prstGeom>
          <a:solidFill>
            <a:srgbClr val="307297"/>
          </a:solidFill>
        </p:spPr>
        <p:txBody>
          <a:bodyPr wrap="square" lIns="302400" tIns="72000" rIns="90000" bIns="72000" anchor="b"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n-ea"/>
                <a:cs typeface="+mn-cs"/>
              </a:rPr>
              <a:t>Three hours after single application of 3% PENTAVITIN® significant hydration boost of forehead, eye region and </a:t>
            </a:r>
            <a:br>
              <a:rPr kumimoji="0" lang="en-US" sz="1400" b="1" i="0" u="none" strike="noStrike" kern="1200" cap="none" spc="0" normalizeH="0" baseline="0" noProof="0">
                <a:ln>
                  <a:noFill/>
                </a:ln>
                <a:solidFill>
                  <a:prstClr val="white"/>
                </a:solidFill>
                <a:effectLst/>
                <a:uLnTx/>
                <a:uFillTx/>
                <a:latin typeface="DM Sans" pitchFamily="2" charset="0"/>
                <a:ea typeface="+mn-ea"/>
                <a:cs typeface="+mn-cs"/>
              </a:rPr>
            </a:br>
            <a:r>
              <a:rPr kumimoji="0" lang="en-US" sz="1400" b="1" i="0" u="none" strike="noStrike" kern="1200" cap="none" spc="0" normalizeH="0" baseline="0" noProof="0">
                <a:ln>
                  <a:noFill/>
                </a:ln>
                <a:solidFill>
                  <a:prstClr val="white"/>
                </a:solidFill>
                <a:effectLst/>
                <a:uLnTx/>
                <a:uFillTx/>
                <a:latin typeface="DM Sans" pitchFamily="2" charset="0"/>
                <a:ea typeface="+mn-ea"/>
                <a:cs typeface="+mn-cs"/>
              </a:rPr>
              <a:t>cheek area.</a:t>
            </a:r>
          </a:p>
        </p:txBody>
      </p:sp>
      <p:sp>
        <p:nvSpPr>
          <p:cNvPr id="19" name="TextBox 18">
            <a:extLst>
              <a:ext uri="{FF2B5EF4-FFF2-40B4-BE49-F238E27FC236}">
                <a16:creationId xmlns:a16="http://schemas.microsoft.com/office/drawing/2014/main" id="{748692E1-A03A-F247-C7D5-A97D4BCC7318}"/>
              </a:ext>
            </a:extLst>
          </p:cNvPr>
          <p:cNvSpPr txBox="1"/>
          <p:nvPr/>
        </p:nvSpPr>
        <p:spPr>
          <a:xfrm>
            <a:off x="302398" y="5422956"/>
            <a:ext cx="5968660" cy="576293"/>
          </a:xfrm>
          <a:prstGeom prst="rect">
            <a:avLst/>
          </a:prstGeom>
          <a:solidFill>
            <a:srgbClr val="307297"/>
          </a:solidFill>
        </p:spPr>
        <p:txBody>
          <a:bodyPr wrap="square" lIns="302400" tIns="72000" rIns="90000" bIns="72000" anchor="b"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pitchFamily="2" charset="0"/>
                <a:ea typeface="+mn-ea"/>
                <a:cs typeface="+mn-cs"/>
              </a:rPr>
              <a:t>After twice daily application for 28 days of 3% PENTAVITIN®, there is  highly significant hydration power to all facial areas.</a:t>
            </a:r>
          </a:p>
        </p:txBody>
      </p:sp>
      <p:sp>
        <p:nvSpPr>
          <p:cNvPr id="20" name="Text Placeholder 6">
            <a:extLst>
              <a:ext uri="{FF2B5EF4-FFF2-40B4-BE49-F238E27FC236}">
                <a16:creationId xmlns:a16="http://schemas.microsoft.com/office/drawing/2014/main" id="{8FC03955-63E6-6065-6CB6-D42AA99DDE58}"/>
              </a:ext>
            </a:extLst>
          </p:cNvPr>
          <p:cNvSpPr txBox="1">
            <a:spLocks/>
          </p:cNvSpPr>
          <p:nvPr/>
        </p:nvSpPr>
        <p:spPr>
          <a:xfrm>
            <a:off x="302398" y="2782322"/>
            <a:ext cx="1338778" cy="369332"/>
          </a:xfrm>
          <a:prstGeom prst="rect">
            <a:avLst/>
          </a:prstGeom>
        </p:spPr>
        <p:txBody>
          <a:bodyPr lIns="0" tIns="0" rIns="0" bIns="0"/>
          <a:lstStyle>
            <a:lvl1pPr marL="0" indent="0" algn="l" defTabSz="914400" rtl="0" eaLnBrk="1" latinLnBrk="0" hangingPunct="1">
              <a:lnSpc>
                <a:spcPct val="90000"/>
              </a:lnSpc>
              <a:spcBef>
                <a:spcPts val="1000"/>
              </a:spcBef>
              <a:spcAft>
                <a:spcPts val="0"/>
              </a:spcAft>
              <a:buFont typeface="Arial" panose="020B0604020202020204" pitchFamily="34" charset="0"/>
              <a:buNone/>
              <a:defRPr sz="2400" b="0" i="1" kern="1200">
                <a:solidFill>
                  <a:schemeClr val="accent6"/>
                </a:solidFill>
                <a:latin typeface="Fira Sans" panose="020B0503050000020004" pitchFamily="34" charset="0"/>
                <a:ea typeface="+mn-ea"/>
                <a:cs typeface="+mn-cs"/>
              </a:defRPr>
            </a:lvl1pPr>
            <a:lvl2pPr marL="0" indent="0" algn="l" defTabSz="914400" rtl="0" eaLnBrk="1" latinLnBrk="0" hangingPunct="1">
              <a:lnSpc>
                <a:spcPct val="90000"/>
              </a:lnSpc>
              <a:spcBef>
                <a:spcPts val="500"/>
              </a:spcBef>
              <a:spcAft>
                <a:spcPts val="0"/>
              </a:spcAft>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spcAft>
                <a:spcPts val="0"/>
              </a:spcAft>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500" b="1" i="0" u="none" strike="noStrike" kern="0" cap="none" spc="0" normalizeH="0" baseline="0" noProof="0" dirty="0">
                <a:ln>
                  <a:noFill/>
                </a:ln>
                <a:solidFill>
                  <a:prstClr val="black"/>
                </a:solidFill>
                <a:effectLst/>
                <a:uLnTx/>
                <a:uFillTx/>
                <a:latin typeface="DM Sans" pitchFamily="2" charset="0"/>
                <a:ea typeface="+mn-ea"/>
                <a:cs typeface="+mn-cs"/>
              </a:rPr>
              <a:t>Visualisation</a:t>
            </a:r>
          </a:p>
        </p:txBody>
      </p:sp>
      <p:sp>
        <p:nvSpPr>
          <p:cNvPr id="22" name="Text Placeholder 6">
            <a:extLst>
              <a:ext uri="{FF2B5EF4-FFF2-40B4-BE49-F238E27FC236}">
                <a16:creationId xmlns:a16="http://schemas.microsoft.com/office/drawing/2014/main" id="{C71D0F55-AE3B-65B8-0E46-3064FE487D9A}"/>
              </a:ext>
            </a:extLst>
          </p:cNvPr>
          <p:cNvSpPr txBox="1">
            <a:spLocks/>
          </p:cNvSpPr>
          <p:nvPr/>
        </p:nvSpPr>
        <p:spPr>
          <a:xfrm>
            <a:off x="7052736" y="2057588"/>
            <a:ext cx="1458780" cy="402437"/>
          </a:xfrm>
          <a:prstGeom prst="rect">
            <a:avLst/>
          </a:prstGeom>
        </p:spPr>
        <p:txBody>
          <a:bodyPr lIns="0" tIns="0" rIns="0" bIns="0"/>
          <a:lstStyle>
            <a:lvl1pPr marL="0" indent="0" algn="l" defTabSz="914400" rtl="0" eaLnBrk="1" latinLnBrk="0" hangingPunct="1">
              <a:lnSpc>
                <a:spcPct val="90000"/>
              </a:lnSpc>
              <a:spcBef>
                <a:spcPts val="1000"/>
              </a:spcBef>
              <a:spcAft>
                <a:spcPts val="0"/>
              </a:spcAft>
              <a:buFont typeface="Arial" panose="020B0604020202020204" pitchFamily="34" charset="0"/>
              <a:buNone/>
              <a:defRPr sz="2400" b="0" i="1" kern="1200">
                <a:solidFill>
                  <a:schemeClr val="accent6"/>
                </a:solidFill>
                <a:latin typeface="Fira Sans" panose="020B0503050000020004" pitchFamily="34" charset="0"/>
                <a:ea typeface="+mn-ea"/>
                <a:cs typeface="+mn-cs"/>
              </a:defRPr>
            </a:lvl1pPr>
            <a:lvl2pPr marL="0" indent="0" algn="l" defTabSz="914400" rtl="0" eaLnBrk="1" latinLnBrk="0" hangingPunct="1">
              <a:lnSpc>
                <a:spcPct val="90000"/>
              </a:lnSpc>
              <a:spcBef>
                <a:spcPts val="500"/>
              </a:spcBef>
              <a:spcAft>
                <a:spcPts val="0"/>
              </a:spcAft>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spcAft>
                <a:spcPts val="0"/>
              </a:spcAft>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500" b="1" i="0" u="none" strike="noStrike" kern="0" cap="none" spc="0" normalizeH="0" baseline="0" noProof="0">
                <a:ln>
                  <a:noFill/>
                </a:ln>
                <a:solidFill>
                  <a:prstClr val="black"/>
                </a:solidFill>
                <a:effectLst/>
                <a:uLnTx/>
                <a:uFillTx/>
                <a:latin typeface="DM Sans" pitchFamily="2" charset="0"/>
                <a:ea typeface="+mn-ea"/>
                <a:cs typeface="+mn-cs"/>
              </a:rPr>
              <a:t>Data analysis</a:t>
            </a:r>
          </a:p>
        </p:txBody>
      </p:sp>
      <p:pic>
        <p:nvPicPr>
          <p:cNvPr id="12" name="Picture 11" descr="A graph of blue bars&#10;&#10;AI-generated content may be incorrect.">
            <a:extLst>
              <a:ext uri="{FF2B5EF4-FFF2-40B4-BE49-F238E27FC236}">
                <a16:creationId xmlns:a16="http://schemas.microsoft.com/office/drawing/2014/main" id="{EBF5EAF6-99CC-C737-927B-A2C5B8D80352}"/>
              </a:ext>
            </a:extLst>
          </p:cNvPr>
          <p:cNvPicPr>
            <a:picLocks noChangeAspect="1"/>
          </p:cNvPicPr>
          <p:nvPr/>
        </p:nvPicPr>
        <p:blipFill>
          <a:blip r:embed="rId5"/>
          <a:srcRect t="8147"/>
          <a:stretch/>
        </p:blipFill>
        <p:spPr>
          <a:xfrm>
            <a:off x="6041061" y="2333288"/>
            <a:ext cx="6688477" cy="3455745"/>
          </a:xfrm>
          <a:prstGeom prst="rect">
            <a:avLst/>
          </a:prstGeom>
        </p:spPr>
      </p:pic>
      <p:pic>
        <p:nvPicPr>
          <p:cNvPr id="13" name="Picture 12">
            <a:extLst>
              <a:ext uri="{FF2B5EF4-FFF2-40B4-BE49-F238E27FC236}">
                <a16:creationId xmlns:a16="http://schemas.microsoft.com/office/drawing/2014/main" id="{20BA2731-600D-104D-C8B1-077CB1B9F4B8}"/>
              </a:ext>
            </a:extLst>
          </p:cNvPr>
          <p:cNvPicPr>
            <a:picLocks noChangeAspect="1"/>
          </p:cNvPicPr>
          <p:nvPr/>
        </p:nvPicPr>
        <p:blipFill>
          <a:blip r:embed="rId2"/>
          <a:srcRect/>
          <a:stretch/>
        </p:blipFill>
        <p:spPr>
          <a:xfrm>
            <a:off x="10965956" y="302400"/>
            <a:ext cx="962684" cy="419894"/>
          </a:xfrm>
          <a:prstGeom prst="rect">
            <a:avLst/>
          </a:prstGeom>
        </p:spPr>
      </p:pic>
      <p:pic>
        <p:nvPicPr>
          <p:cNvPr id="3" name="Picture 2">
            <a:extLst>
              <a:ext uri="{FF2B5EF4-FFF2-40B4-BE49-F238E27FC236}">
                <a16:creationId xmlns:a16="http://schemas.microsoft.com/office/drawing/2014/main" id="{1835130A-5F08-D460-ED6C-AF57B3D8FA37}"/>
              </a:ext>
            </a:extLst>
          </p:cNvPr>
          <p:cNvPicPr>
            <a:picLocks noChangeAspect="1"/>
          </p:cNvPicPr>
          <p:nvPr/>
        </p:nvPicPr>
        <p:blipFill>
          <a:blip r:embed="rId6"/>
          <a:srcRect l="16141" t="54274" r="22146"/>
          <a:stretch>
            <a:fillRect/>
          </a:stretch>
        </p:blipFill>
        <p:spPr>
          <a:xfrm>
            <a:off x="224488" y="2998310"/>
            <a:ext cx="5816573" cy="2156210"/>
          </a:xfrm>
          <a:prstGeom prst="rect">
            <a:avLst/>
          </a:prstGeom>
        </p:spPr>
      </p:pic>
      <p:pic>
        <p:nvPicPr>
          <p:cNvPr id="6" name="Picture 5">
            <a:extLst>
              <a:ext uri="{FF2B5EF4-FFF2-40B4-BE49-F238E27FC236}">
                <a16:creationId xmlns:a16="http://schemas.microsoft.com/office/drawing/2014/main" id="{1CC77BC7-4E29-AAD1-393E-1326EF41EF14}"/>
              </a:ext>
            </a:extLst>
          </p:cNvPr>
          <p:cNvPicPr>
            <a:picLocks noChangeAspect="1"/>
          </p:cNvPicPr>
          <p:nvPr/>
        </p:nvPicPr>
        <p:blipFill>
          <a:blip r:embed="rId7"/>
          <a:srcRect b="88512"/>
          <a:stretch>
            <a:fillRect/>
          </a:stretch>
        </p:blipFill>
        <p:spPr>
          <a:xfrm>
            <a:off x="1719086" y="2791375"/>
            <a:ext cx="4816257" cy="253539"/>
          </a:xfrm>
          <a:prstGeom prst="rect">
            <a:avLst/>
          </a:prstGeom>
        </p:spPr>
      </p:pic>
    </p:spTree>
    <p:extLst>
      <p:ext uri="{BB962C8B-B14F-4D97-AF65-F5344CB8AC3E}">
        <p14:creationId xmlns:p14="http://schemas.microsoft.com/office/powerpoint/2010/main" val="10426882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CEF6B-DA10-5E81-F256-07E76AA0E1F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C3B694-A298-1524-F63E-39F27393A33D}"/>
              </a:ext>
            </a:extLst>
          </p:cNvPr>
          <p:cNvSpPr>
            <a:spLocks noGrp="1"/>
          </p:cNvSpPr>
          <p:nvPr>
            <p:ph type="sldNum" sz="quarter" idx="10"/>
          </p:nvPr>
        </p:nvSpPr>
        <p:spPr/>
        <p:txBody>
          <a:bodyPr/>
          <a:lstStyle/>
          <a:p>
            <a:fld id="{5BA3E189-2F3A-42E5-B572-3520703B6186}" type="slidenum">
              <a:rPr lang="en-GB" smtClean="0"/>
              <a:pPr/>
              <a:t>35</a:t>
            </a:fld>
            <a:endParaRPr lang="en-GB"/>
          </a:p>
        </p:txBody>
      </p:sp>
      <p:sp>
        <p:nvSpPr>
          <p:cNvPr id="15" name="Title 14">
            <a:extLst>
              <a:ext uri="{FF2B5EF4-FFF2-40B4-BE49-F238E27FC236}">
                <a16:creationId xmlns:a16="http://schemas.microsoft.com/office/drawing/2014/main" id="{32C1425E-CA10-B5B3-4282-9CFDD7E297BB}"/>
              </a:ext>
            </a:extLst>
          </p:cNvPr>
          <p:cNvSpPr>
            <a:spLocks noGrp="1"/>
          </p:cNvSpPr>
          <p:nvPr>
            <p:ph type="title"/>
          </p:nvPr>
        </p:nvSpPr>
        <p:spPr>
          <a:xfrm>
            <a:off x="302401" y="302399"/>
            <a:ext cx="6276199" cy="1033105"/>
          </a:xfrm>
        </p:spPr>
        <p:txBody>
          <a:bodyPr/>
          <a:lstStyle/>
          <a:p>
            <a:r>
              <a:rPr lang="en-US" dirty="0"/>
              <a:t>See and feel the difference: </a:t>
            </a:r>
            <a:br>
              <a:rPr lang="en-US" dirty="0"/>
            </a:br>
            <a:r>
              <a:rPr lang="en-US" dirty="0"/>
              <a:t>visibly smoother, more comfortable skin</a:t>
            </a:r>
            <a:br>
              <a:rPr lang="en-US" dirty="0"/>
            </a:br>
            <a:br>
              <a:rPr lang="en-US" dirty="0"/>
            </a:br>
            <a:endParaRPr lang="en-US" dirty="0"/>
          </a:p>
        </p:txBody>
      </p:sp>
      <p:pic>
        <p:nvPicPr>
          <p:cNvPr id="4" name="Picture 3">
            <a:extLst>
              <a:ext uri="{FF2B5EF4-FFF2-40B4-BE49-F238E27FC236}">
                <a16:creationId xmlns:a16="http://schemas.microsoft.com/office/drawing/2014/main" id="{73211DDB-CC53-F4FA-E3D4-48E7792B8800}"/>
              </a:ext>
            </a:extLst>
          </p:cNvPr>
          <p:cNvPicPr>
            <a:picLocks noChangeAspect="1"/>
          </p:cNvPicPr>
          <p:nvPr/>
        </p:nvPicPr>
        <p:blipFill>
          <a:blip r:embed="rId2"/>
          <a:srcRect/>
          <a:stretch/>
        </p:blipFill>
        <p:spPr>
          <a:xfrm>
            <a:off x="10921775" y="304640"/>
            <a:ext cx="962684" cy="419894"/>
          </a:xfrm>
          <a:prstGeom prst="rect">
            <a:avLst/>
          </a:prstGeom>
        </p:spPr>
      </p:pic>
      <p:sp>
        <p:nvSpPr>
          <p:cNvPr id="5" name="Rectangle 4">
            <a:extLst>
              <a:ext uri="{FF2B5EF4-FFF2-40B4-BE49-F238E27FC236}">
                <a16:creationId xmlns:a16="http://schemas.microsoft.com/office/drawing/2014/main" id="{77931E2B-963A-DAB9-E0E0-81BC712923AA}"/>
              </a:ext>
            </a:extLst>
          </p:cNvPr>
          <p:cNvSpPr/>
          <p:nvPr/>
        </p:nvSpPr>
        <p:spPr>
          <a:xfrm>
            <a:off x="6578600"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7" name="Picture 12">
            <a:extLst>
              <a:ext uri="{FF2B5EF4-FFF2-40B4-BE49-F238E27FC236}">
                <a16:creationId xmlns:a16="http://schemas.microsoft.com/office/drawing/2014/main" id="{3289AE74-5C17-3396-5717-CF7C94E1EE83}"/>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pic>
        <p:nvPicPr>
          <p:cNvPr id="9" name="Picture 5">
            <a:extLst>
              <a:ext uri="{FF2B5EF4-FFF2-40B4-BE49-F238E27FC236}">
                <a16:creationId xmlns:a16="http://schemas.microsoft.com/office/drawing/2014/main" id="{80C77F1B-21E6-7754-6DEB-F6C6EB6B8552}"/>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73581" y="2364546"/>
            <a:ext cx="1963636" cy="1963636"/>
          </a:xfrm>
          <a:prstGeom prst="rect">
            <a:avLst/>
          </a:prstGeom>
          <a:ln w="28575" cap="sq">
            <a:noFill/>
            <a:prstDash val="solid"/>
            <a:miter lim="800000"/>
          </a:ln>
          <a:effectLst>
            <a:outerShdw blurRad="50800" dist="254000" dir="2700000" algn="tl" rotWithShape="0">
              <a:srgbClr val="000000">
                <a:alpha val="0"/>
              </a:srgbClr>
            </a:outerShdw>
            <a:reflection endPos="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11" name="Picture 7">
            <a:extLst>
              <a:ext uri="{FF2B5EF4-FFF2-40B4-BE49-F238E27FC236}">
                <a16:creationId xmlns:a16="http://schemas.microsoft.com/office/drawing/2014/main" id="{9AE60A79-652A-2B42-FB69-90FB901B5DA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415361" y="2364546"/>
            <a:ext cx="1963636" cy="1963636"/>
          </a:xfrm>
          <a:prstGeom prst="rect">
            <a:avLst/>
          </a:prstGeom>
          <a:ln w="28575">
            <a:no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A522D5E-39EC-E78B-BAA3-B214237F3C10}"/>
              </a:ext>
            </a:extLst>
          </p:cNvPr>
          <p:cNvSpPr txBox="1"/>
          <p:nvPr/>
        </p:nvSpPr>
        <p:spPr>
          <a:xfrm>
            <a:off x="372806" y="4450746"/>
            <a:ext cx="1963636" cy="924044"/>
          </a:xfrm>
          <a:prstGeom prst="rect">
            <a:avLst/>
          </a:prstGeom>
          <a:solidFill>
            <a:srgbClr val="307297"/>
          </a:solidFill>
        </p:spPr>
        <p:txBody>
          <a:bodyPr wrap="square" lIns="108000" tIns="108000" rIns="108000" bIns="108000" rtlCol="0" anchor="ctr" anchorCtr="0">
            <a:norm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GB" sz="1200" b="0" i="0" u="none" strike="noStrike" kern="1200" cap="none" spc="0" normalizeH="0" baseline="0" noProof="0">
                <a:ln>
                  <a:noFill/>
                </a:ln>
                <a:solidFill>
                  <a:prstClr val="white"/>
                </a:solidFill>
                <a:effectLst/>
                <a:uLnTx/>
                <a:uFillTx/>
                <a:latin typeface="DM Sans"/>
                <a:ea typeface="+mn-ea"/>
                <a:cs typeface="Arial"/>
              </a:rPr>
              <a:t>Before application </a:t>
            </a:r>
            <a:br>
              <a:rPr kumimoji="0" lang="en-GB" sz="1200" b="0" i="0" u="none" strike="noStrike" kern="1200" cap="none" spc="0" normalizeH="0" baseline="0" noProof="0">
                <a:ln>
                  <a:noFill/>
                </a:ln>
                <a:solidFill>
                  <a:prstClr val="white"/>
                </a:solidFill>
                <a:effectLst/>
                <a:uLnTx/>
                <a:uFillTx/>
                <a:latin typeface="DM Sans"/>
                <a:ea typeface="+mn-ea"/>
                <a:cs typeface="Arial"/>
              </a:rPr>
            </a:br>
            <a:r>
              <a:rPr kumimoji="0" lang="en-GB" sz="1200" b="0" i="0" u="none" strike="noStrike" kern="1200" cap="none" spc="0" normalizeH="0" baseline="0" noProof="0">
                <a:ln>
                  <a:noFill/>
                </a:ln>
                <a:solidFill>
                  <a:prstClr val="white"/>
                </a:solidFill>
                <a:effectLst/>
                <a:uLnTx/>
                <a:uFillTx/>
                <a:latin typeface="DM Sans"/>
                <a:ea typeface="+mn-ea"/>
                <a:cs typeface="Arial"/>
              </a:rPr>
              <a:t>(on leg)</a:t>
            </a:r>
          </a:p>
        </p:txBody>
      </p:sp>
      <p:sp>
        <p:nvSpPr>
          <p:cNvPr id="14" name="TextBox 13">
            <a:extLst>
              <a:ext uri="{FF2B5EF4-FFF2-40B4-BE49-F238E27FC236}">
                <a16:creationId xmlns:a16="http://schemas.microsoft.com/office/drawing/2014/main" id="{1C99F89D-8250-3C70-195B-347EBF24F40D}"/>
              </a:ext>
            </a:extLst>
          </p:cNvPr>
          <p:cNvSpPr txBox="1"/>
          <p:nvPr/>
        </p:nvSpPr>
        <p:spPr>
          <a:xfrm>
            <a:off x="3415362" y="4450746"/>
            <a:ext cx="1963635" cy="924044"/>
          </a:xfrm>
          <a:prstGeom prst="rect">
            <a:avLst/>
          </a:prstGeom>
          <a:solidFill>
            <a:srgbClr val="307297"/>
          </a:solidFill>
        </p:spPr>
        <p:txBody>
          <a:bodyPr wrap="square" lIns="108000" tIns="108000" rIns="108000" bIns="108000" rtlCol="0" anchor="ctr" anchorCtr="0">
            <a:noAutofit/>
          </a:bodyPr>
          <a:lstStyle/>
          <a:p>
            <a:pPr marL="0" marR="0" lvl="0" indent="0" algn="l" defTabSz="914400" rtl="0" eaLnBrk="1" fontAlgn="base" latinLnBrk="0" hangingPunct="1">
              <a:lnSpc>
                <a:spcPct val="120000"/>
              </a:lnSpc>
              <a:spcBef>
                <a:spcPct val="0"/>
              </a:spcBef>
              <a:spcAft>
                <a:spcPts val="800"/>
              </a:spcAft>
              <a:buClr>
                <a:srgbClr val="E51F22"/>
              </a:buClr>
              <a:buSzTx/>
              <a:buFontTx/>
              <a:buNone/>
              <a:tabLst/>
              <a:defRPr/>
            </a:pPr>
            <a:r>
              <a:rPr kumimoji="0" lang="en-GB" sz="1200" b="0" i="0" u="none" strike="noStrike" kern="1200" cap="none" spc="0" normalizeH="0" baseline="0" noProof="0" dirty="0">
                <a:ln>
                  <a:noFill/>
                </a:ln>
                <a:solidFill>
                  <a:prstClr val="white"/>
                </a:solidFill>
                <a:effectLst/>
                <a:uLnTx/>
                <a:uFillTx/>
                <a:latin typeface="DM Sans"/>
                <a:ea typeface="+mn-ea"/>
                <a:cs typeface="Arial"/>
              </a:rPr>
              <a:t>After 4 weeks application of 1% PENTAVITIN® </a:t>
            </a:r>
            <a:br>
              <a:rPr kumimoji="0" lang="en-GB" sz="1200" b="0" i="0" u="none" strike="noStrike" kern="1200" cap="none" spc="0" normalizeH="0" baseline="0" noProof="0" dirty="0">
                <a:ln>
                  <a:noFill/>
                </a:ln>
                <a:solidFill>
                  <a:prstClr val="white"/>
                </a:solidFill>
                <a:effectLst/>
                <a:uLnTx/>
                <a:uFillTx/>
                <a:latin typeface="DM Sans"/>
                <a:ea typeface="+mn-ea"/>
                <a:cs typeface="Arial"/>
              </a:rPr>
            </a:br>
            <a:r>
              <a:rPr kumimoji="0" lang="en-GB" sz="1200" b="0" i="0" u="none" strike="noStrike" kern="1200" cap="none" spc="0" normalizeH="0" baseline="0" noProof="0" dirty="0">
                <a:ln>
                  <a:noFill/>
                </a:ln>
                <a:solidFill>
                  <a:prstClr val="white"/>
                </a:solidFill>
                <a:effectLst/>
                <a:uLnTx/>
                <a:uFillTx/>
                <a:latin typeface="DM Sans"/>
                <a:ea typeface="+mn-ea"/>
                <a:cs typeface="Arial"/>
              </a:rPr>
              <a:t>(on leg) </a:t>
            </a:r>
          </a:p>
        </p:txBody>
      </p:sp>
      <p:sp>
        <p:nvSpPr>
          <p:cNvPr id="8" name="TextBox 7">
            <a:extLst>
              <a:ext uri="{FF2B5EF4-FFF2-40B4-BE49-F238E27FC236}">
                <a16:creationId xmlns:a16="http://schemas.microsoft.com/office/drawing/2014/main" id="{DB33F210-07A2-4324-6389-5813EF70E9D6}"/>
              </a:ext>
            </a:extLst>
          </p:cNvPr>
          <p:cNvSpPr txBox="1"/>
          <p:nvPr/>
        </p:nvSpPr>
        <p:spPr>
          <a:xfrm>
            <a:off x="6853103" y="4030392"/>
            <a:ext cx="5084954" cy="710552"/>
          </a:xfrm>
          <a:prstGeom prst="rect">
            <a:avLst/>
          </a:prstGeom>
          <a:solidFill>
            <a:srgbClr val="307297"/>
          </a:solidFill>
        </p:spPr>
        <p:txBody>
          <a:bodyPr wrap="square" lIns="108000" tIns="108000" rIns="108000" bIns="108000" rtlCol="0" anchor="t" anchorCtr="0">
            <a:sp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GB" sz="1600" b="0" i="0" u="none" strike="noStrike" kern="1200" cap="none" spc="0" normalizeH="0" baseline="0" noProof="0" dirty="0">
                <a:ln>
                  <a:noFill/>
                </a:ln>
                <a:solidFill>
                  <a:prstClr val="white"/>
                </a:solidFill>
                <a:effectLst/>
                <a:uLnTx/>
                <a:uFillTx/>
                <a:latin typeface="DM Sans"/>
                <a:ea typeface="+mn-ea"/>
                <a:cs typeface="Arial"/>
              </a:rPr>
              <a:t>Consumer panel (39 – 41 years old) testing confirms the benefits of </a:t>
            </a:r>
            <a:r>
              <a:rPr kumimoji="0" lang="en-GB" sz="1600" b="1" i="0" u="none" strike="noStrike" kern="1200" cap="none" spc="0" normalizeH="0" baseline="0" noProof="0" dirty="0">
                <a:ln>
                  <a:noFill/>
                </a:ln>
                <a:solidFill>
                  <a:prstClr val="white"/>
                </a:solidFill>
                <a:effectLst/>
                <a:uLnTx/>
                <a:uFillTx/>
                <a:latin typeface="DM Sans"/>
                <a:ea typeface="+mn-ea"/>
                <a:cs typeface="Arial"/>
              </a:rPr>
              <a:t>PENTAVITIN</a:t>
            </a:r>
            <a:r>
              <a:rPr kumimoji="0" lang="en-GB" sz="1600" b="1" i="0" u="none" strike="noStrike" kern="1200" cap="none" spc="0" normalizeH="0" baseline="30000" noProof="0" dirty="0">
                <a:ln>
                  <a:noFill/>
                </a:ln>
                <a:solidFill>
                  <a:prstClr val="white"/>
                </a:solidFill>
                <a:effectLst/>
                <a:uLnTx/>
                <a:uFillTx/>
                <a:latin typeface="DM Sans"/>
                <a:ea typeface="+mn-ea"/>
                <a:cs typeface="Arial"/>
              </a:rPr>
              <a:t>®</a:t>
            </a:r>
            <a:r>
              <a:rPr kumimoji="0" lang="en-GB" sz="1600" b="1" i="0" u="none" strike="noStrike" kern="1200" cap="none" spc="0" normalizeH="0" baseline="0" noProof="0" dirty="0">
                <a:ln>
                  <a:noFill/>
                </a:ln>
                <a:solidFill>
                  <a:prstClr val="white"/>
                </a:solidFill>
                <a:effectLst/>
                <a:uLnTx/>
                <a:uFillTx/>
                <a:latin typeface="DM Sans"/>
                <a:ea typeface="+mn-ea"/>
                <a:cs typeface="Arial"/>
              </a:rPr>
              <a:t> (1%)</a:t>
            </a:r>
          </a:p>
        </p:txBody>
      </p:sp>
      <p:pic>
        <p:nvPicPr>
          <p:cNvPr id="10" name="Picture 9">
            <a:extLst>
              <a:ext uri="{FF2B5EF4-FFF2-40B4-BE49-F238E27FC236}">
                <a16:creationId xmlns:a16="http://schemas.microsoft.com/office/drawing/2014/main" id="{449F8A1D-CE19-FD1D-AFF1-B200F3239F48}"/>
              </a:ext>
            </a:extLst>
          </p:cNvPr>
          <p:cNvPicPr>
            <a:picLocks noChangeAspect="1"/>
          </p:cNvPicPr>
          <p:nvPr/>
        </p:nvPicPr>
        <p:blipFill>
          <a:blip r:embed="rId2"/>
          <a:srcRect/>
          <a:stretch/>
        </p:blipFill>
        <p:spPr>
          <a:xfrm>
            <a:off x="10965956" y="302400"/>
            <a:ext cx="962684" cy="419894"/>
          </a:xfrm>
          <a:prstGeom prst="rect">
            <a:avLst/>
          </a:prstGeom>
        </p:spPr>
      </p:pic>
      <p:pic>
        <p:nvPicPr>
          <p:cNvPr id="19" name="Picture 18">
            <a:extLst>
              <a:ext uri="{FF2B5EF4-FFF2-40B4-BE49-F238E27FC236}">
                <a16:creationId xmlns:a16="http://schemas.microsoft.com/office/drawing/2014/main" id="{4C5019D8-4176-1724-EC83-273E15D35DEA}"/>
              </a:ext>
            </a:extLst>
          </p:cNvPr>
          <p:cNvPicPr>
            <a:picLocks noChangeAspect="1"/>
          </p:cNvPicPr>
          <p:nvPr/>
        </p:nvPicPr>
        <p:blipFill>
          <a:blip r:embed="rId7"/>
          <a:srcRect/>
          <a:stretch/>
        </p:blipFill>
        <p:spPr>
          <a:xfrm>
            <a:off x="6578600" y="899481"/>
            <a:ext cx="5473767" cy="3078993"/>
          </a:xfrm>
          <a:prstGeom prst="rect">
            <a:avLst/>
          </a:prstGeom>
        </p:spPr>
      </p:pic>
      <p:sp>
        <p:nvSpPr>
          <p:cNvPr id="13" name="Text Placeholder 16">
            <a:extLst>
              <a:ext uri="{FF2B5EF4-FFF2-40B4-BE49-F238E27FC236}">
                <a16:creationId xmlns:a16="http://schemas.microsoft.com/office/drawing/2014/main" id="{200D052F-721C-572B-8D94-6A55D5302F22}"/>
              </a:ext>
            </a:extLst>
          </p:cNvPr>
          <p:cNvSpPr txBox="1">
            <a:spLocks/>
          </p:cNvSpPr>
          <p:nvPr/>
        </p:nvSpPr>
        <p:spPr>
          <a:xfrm>
            <a:off x="6853103" y="4960219"/>
            <a:ext cx="5793602" cy="1083393"/>
          </a:xfrm>
          <a:prstGeom prst="rect">
            <a:avLst/>
          </a:prstGeom>
        </p:spPr>
        <p:txBody>
          <a:bodyPr lIns="0" tIns="0" rIns="0" bIns="0" anchor="t" anchorCtr="0"/>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89C7E8"/>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F78B18"/>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rgbClr val="F78B18"/>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Aft>
                <a:spcPts val="300"/>
              </a:spcAft>
              <a:buClr>
                <a:srgbClr val="307297"/>
              </a:buClr>
              <a:buSzPct val="140000"/>
            </a:pPr>
            <a:r>
              <a:rPr lang="en-US" sz="1600" b="1" dirty="0"/>
              <a:t>Three key self‑assessment benefits</a:t>
            </a:r>
            <a:endParaRPr lang="en-US" b="1" dirty="0"/>
          </a:p>
          <a:p>
            <a:pPr>
              <a:spcAft>
                <a:spcPts val="300"/>
              </a:spcAft>
              <a:buClr>
                <a:srgbClr val="307297"/>
              </a:buClr>
              <a:buSzPct val="140000"/>
            </a:pPr>
            <a:r>
              <a:rPr lang="en-US" sz="1600" dirty="0"/>
              <a:t>Reduces dry skin conditions</a:t>
            </a:r>
          </a:p>
          <a:p>
            <a:pPr>
              <a:spcAft>
                <a:spcPts val="300"/>
              </a:spcAft>
              <a:buClr>
                <a:srgbClr val="307297"/>
              </a:buClr>
              <a:buSzPct val="140000"/>
            </a:pPr>
            <a:r>
              <a:rPr lang="en-US" sz="1600" dirty="0"/>
              <a:t>Relieves signs of sensitivity including flaking and itching</a:t>
            </a:r>
          </a:p>
          <a:p>
            <a:pPr>
              <a:spcAft>
                <a:spcPts val="300"/>
              </a:spcAft>
              <a:buClr>
                <a:srgbClr val="307297"/>
              </a:buClr>
              <a:buSzPct val="140000"/>
            </a:pPr>
            <a:r>
              <a:rPr lang="en-US" sz="1600" dirty="0"/>
              <a:t>Leaves skin soft and smooth</a:t>
            </a:r>
          </a:p>
        </p:txBody>
      </p:sp>
      <p:sp>
        <p:nvSpPr>
          <p:cNvPr id="3" name="Text Placeholder 16">
            <a:extLst>
              <a:ext uri="{FF2B5EF4-FFF2-40B4-BE49-F238E27FC236}">
                <a16:creationId xmlns:a16="http://schemas.microsoft.com/office/drawing/2014/main" id="{25260875-78FA-F636-199C-7BD483D39628}"/>
              </a:ext>
            </a:extLst>
          </p:cNvPr>
          <p:cNvSpPr txBox="1">
            <a:spLocks/>
          </p:cNvSpPr>
          <p:nvPr/>
        </p:nvSpPr>
        <p:spPr>
          <a:xfrm>
            <a:off x="372806" y="1518324"/>
            <a:ext cx="5793602" cy="439451"/>
          </a:xfrm>
          <a:prstGeom prst="rect">
            <a:avLst/>
          </a:prstGeom>
        </p:spPr>
        <p:txBody>
          <a:bodyPr lIns="0" tIns="0" rIns="0" bIns="0" anchor="t" anchorCtr="0"/>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89C7E8"/>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F78B18"/>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rgbClr val="F78B18"/>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Aft>
                <a:spcPts val="300"/>
              </a:spcAft>
              <a:buClr>
                <a:srgbClr val="307297"/>
              </a:buClr>
              <a:buSzPct val="140000"/>
            </a:pPr>
            <a:r>
              <a:rPr lang="en-US" sz="1600" dirty="0"/>
              <a:t>A before/after comparison on the leg showing a </a:t>
            </a:r>
            <a:r>
              <a:rPr lang="en-US" sz="1600" b="1" dirty="0"/>
              <a:t>visible reduction of dry skin</a:t>
            </a:r>
            <a:r>
              <a:rPr lang="en-US" sz="1600" dirty="0"/>
              <a:t> after 4 weeks with 1% PENTAVITIN®. </a:t>
            </a:r>
            <a:endParaRPr lang="en-US" dirty="0"/>
          </a:p>
        </p:txBody>
      </p:sp>
      <p:sp>
        <p:nvSpPr>
          <p:cNvPr id="17" name="TextBox 16">
            <a:extLst>
              <a:ext uri="{FF2B5EF4-FFF2-40B4-BE49-F238E27FC236}">
                <a16:creationId xmlns:a16="http://schemas.microsoft.com/office/drawing/2014/main" id="{4697724F-CD3F-9C32-6C15-23394D34D045}"/>
              </a:ext>
            </a:extLst>
          </p:cNvPr>
          <p:cNvSpPr txBox="1"/>
          <p:nvPr/>
        </p:nvSpPr>
        <p:spPr>
          <a:xfrm>
            <a:off x="6853103" y="659239"/>
            <a:ext cx="6098058" cy="307777"/>
          </a:xfrm>
          <a:prstGeom prst="rect">
            <a:avLst/>
          </a:prstGeom>
          <a:noFill/>
        </p:spPr>
        <p:txBody>
          <a:bodyPr wrap="square">
            <a:spAutoFit/>
          </a:bodyPr>
          <a:lstStyle/>
          <a:p>
            <a:r>
              <a:rPr lang="en-US" sz="1400" dirty="0"/>
              <a:t>Self‑assessment results </a:t>
            </a:r>
          </a:p>
        </p:txBody>
      </p:sp>
    </p:spTree>
    <p:extLst>
      <p:ext uri="{BB962C8B-B14F-4D97-AF65-F5344CB8AC3E}">
        <p14:creationId xmlns:p14="http://schemas.microsoft.com/office/powerpoint/2010/main" val="42796902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FFF8F-DE74-5CCF-5C59-06078B3971B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04AB4A-D7DF-01E8-5E61-36F48DD4449F}"/>
              </a:ext>
            </a:extLst>
          </p:cNvPr>
          <p:cNvSpPr>
            <a:spLocks noGrp="1"/>
          </p:cNvSpPr>
          <p:nvPr>
            <p:ph type="sldNum" sz="quarter" idx="10"/>
          </p:nvPr>
        </p:nvSpPr>
        <p:spPr/>
        <p:txBody>
          <a:bodyPr/>
          <a:lstStyle/>
          <a:p>
            <a:fld id="{5BA3E189-2F3A-42E5-B572-3520703B6186}" type="slidenum">
              <a:rPr lang="en-GB" smtClean="0"/>
              <a:pPr/>
              <a:t>36</a:t>
            </a:fld>
            <a:endParaRPr lang="en-GB"/>
          </a:p>
        </p:txBody>
      </p:sp>
      <p:sp>
        <p:nvSpPr>
          <p:cNvPr id="15" name="Title 14">
            <a:extLst>
              <a:ext uri="{FF2B5EF4-FFF2-40B4-BE49-F238E27FC236}">
                <a16:creationId xmlns:a16="http://schemas.microsoft.com/office/drawing/2014/main" id="{E90D3F6F-1592-E930-7062-10E43CF4CC9B}"/>
              </a:ext>
            </a:extLst>
          </p:cNvPr>
          <p:cNvSpPr>
            <a:spLocks noGrp="1"/>
          </p:cNvSpPr>
          <p:nvPr>
            <p:ph type="title"/>
          </p:nvPr>
        </p:nvSpPr>
        <p:spPr>
          <a:xfrm>
            <a:off x="302401" y="302399"/>
            <a:ext cx="6276199" cy="1033105"/>
          </a:xfrm>
        </p:spPr>
        <p:txBody>
          <a:bodyPr/>
          <a:lstStyle/>
          <a:p>
            <a:r>
              <a:rPr lang="en-US" dirty="0"/>
              <a:t>Instant hydration boost </a:t>
            </a:r>
            <a:br>
              <a:rPr lang="en-US" dirty="0"/>
            </a:br>
            <a:r>
              <a:rPr lang="en-US" dirty="0"/>
              <a:t>in a hand sanitizer formula</a:t>
            </a:r>
            <a:br>
              <a:rPr lang="en-US" dirty="0"/>
            </a:br>
            <a:endParaRPr lang="en-US" dirty="0"/>
          </a:p>
        </p:txBody>
      </p:sp>
      <p:pic>
        <p:nvPicPr>
          <p:cNvPr id="4" name="Picture 3">
            <a:extLst>
              <a:ext uri="{FF2B5EF4-FFF2-40B4-BE49-F238E27FC236}">
                <a16:creationId xmlns:a16="http://schemas.microsoft.com/office/drawing/2014/main" id="{FBAD5992-1632-163B-1151-04E3E971DC43}"/>
              </a:ext>
            </a:extLst>
          </p:cNvPr>
          <p:cNvPicPr>
            <a:picLocks noChangeAspect="1"/>
          </p:cNvPicPr>
          <p:nvPr/>
        </p:nvPicPr>
        <p:blipFill>
          <a:blip r:embed="rId2"/>
          <a:srcRect/>
          <a:stretch/>
        </p:blipFill>
        <p:spPr>
          <a:xfrm>
            <a:off x="10921775" y="304640"/>
            <a:ext cx="962684" cy="419894"/>
          </a:xfrm>
          <a:prstGeom prst="rect">
            <a:avLst/>
          </a:prstGeom>
        </p:spPr>
      </p:pic>
      <p:sp>
        <p:nvSpPr>
          <p:cNvPr id="5" name="Rectangle 4">
            <a:extLst>
              <a:ext uri="{FF2B5EF4-FFF2-40B4-BE49-F238E27FC236}">
                <a16:creationId xmlns:a16="http://schemas.microsoft.com/office/drawing/2014/main" id="{3B2D25AD-6A79-2692-83AB-B2AEE17D6B26}"/>
              </a:ext>
            </a:extLst>
          </p:cNvPr>
          <p:cNvSpPr/>
          <p:nvPr/>
        </p:nvSpPr>
        <p:spPr>
          <a:xfrm>
            <a:off x="6578600"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7" name="Picture 12">
            <a:extLst>
              <a:ext uri="{FF2B5EF4-FFF2-40B4-BE49-F238E27FC236}">
                <a16:creationId xmlns:a16="http://schemas.microsoft.com/office/drawing/2014/main" id="{1C45DAEF-B0A4-726F-4038-AAA412F6C005}"/>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13" name="Text Placeholder 10">
            <a:extLst>
              <a:ext uri="{FF2B5EF4-FFF2-40B4-BE49-F238E27FC236}">
                <a16:creationId xmlns:a16="http://schemas.microsoft.com/office/drawing/2014/main" id="{8F8A12A3-C9F3-23B8-6A7E-C26AD574D425}"/>
              </a:ext>
            </a:extLst>
          </p:cNvPr>
          <p:cNvSpPr txBox="1">
            <a:spLocks/>
          </p:cNvSpPr>
          <p:nvPr/>
        </p:nvSpPr>
        <p:spPr>
          <a:xfrm>
            <a:off x="6947887" y="975269"/>
            <a:ext cx="4874826" cy="253807"/>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kern="1200" dirty="0">
                <a:latin typeface="+mn-lt"/>
              </a:rPr>
              <a:t>Hydration effect in a hand sanitizer formula containing PENTAVITIN® (1%) compared to placebo sanitizer </a:t>
            </a:r>
          </a:p>
          <a:p>
            <a:endParaRPr lang="en-US" dirty="0"/>
          </a:p>
        </p:txBody>
      </p:sp>
      <p:pic>
        <p:nvPicPr>
          <p:cNvPr id="8" name="Picture 7">
            <a:extLst>
              <a:ext uri="{FF2B5EF4-FFF2-40B4-BE49-F238E27FC236}">
                <a16:creationId xmlns:a16="http://schemas.microsoft.com/office/drawing/2014/main" id="{1A5267B0-AE10-C7FA-3BAF-6B94C82A217D}"/>
              </a:ext>
            </a:extLst>
          </p:cNvPr>
          <p:cNvPicPr>
            <a:picLocks noChangeAspect="1"/>
          </p:cNvPicPr>
          <p:nvPr/>
        </p:nvPicPr>
        <p:blipFill>
          <a:blip r:embed="rId2"/>
          <a:srcRect/>
          <a:stretch/>
        </p:blipFill>
        <p:spPr>
          <a:xfrm>
            <a:off x="10965956" y="302400"/>
            <a:ext cx="962684" cy="419894"/>
          </a:xfrm>
          <a:prstGeom prst="rect">
            <a:avLst/>
          </a:prstGeom>
        </p:spPr>
      </p:pic>
      <p:graphicFrame>
        <p:nvGraphicFramePr>
          <p:cNvPr id="12" name="Chart 11">
            <a:extLst>
              <a:ext uri="{FF2B5EF4-FFF2-40B4-BE49-F238E27FC236}">
                <a16:creationId xmlns:a16="http://schemas.microsoft.com/office/drawing/2014/main" id="{03B52B70-4E81-DF5C-CF9D-BF292D8273FE}"/>
              </a:ext>
            </a:extLst>
          </p:cNvPr>
          <p:cNvGraphicFramePr>
            <a:graphicFrameLocks/>
          </p:cNvGraphicFramePr>
          <p:nvPr>
            <p:extLst>
              <p:ext uri="{D42A27DB-BD31-4B8C-83A1-F6EECF244321}">
                <p14:modId xmlns:p14="http://schemas.microsoft.com/office/powerpoint/2010/main" val="2943022389"/>
              </p:ext>
            </p:extLst>
          </p:nvPr>
        </p:nvGraphicFramePr>
        <p:xfrm>
          <a:off x="7007273" y="1840854"/>
          <a:ext cx="4756054" cy="3176291"/>
        </p:xfrm>
        <a:graphic>
          <a:graphicData uri="http://schemas.openxmlformats.org/drawingml/2006/chart">
            <c:chart xmlns:c="http://schemas.openxmlformats.org/drawingml/2006/chart" xmlns:r="http://schemas.openxmlformats.org/officeDocument/2006/relationships" r:id="rId5"/>
          </a:graphicData>
        </a:graphic>
      </p:graphicFrame>
      <p:sp>
        <p:nvSpPr>
          <p:cNvPr id="14" name="TextBox 13">
            <a:extLst>
              <a:ext uri="{FF2B5EF4-FFF2-40B4-BE49-F238E27FC236}">
                <a16:creationId xmlns:a16="http://schemas.microsoft.com/office/drawing/2014/main" id="{959D8CD5-5DB1-DFE8-987C-3D9565F50299}"/>
              </a:ext>
            </a:extLst>
          </p:cNvPr>
          <p:cNvSpPr txBox="1"/>
          <p:nvPr/>
        </p:nvSpPr>
        <p:spPr>
          <a:xfrm>
            <a:off x="7924801" y="4933101"/>
            <a:ext cx="1466849"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prstClr val="black"/>
                </a:solidFill>
                <a:latin typeface="DM Sans"/>
              </a:rPr>
              <a:t>1</a:t>
            </a:r>
            <a:r>
              <a:rPr kumimoji="0" lang="en-US" sz="1100" i="0" u="none" strike="noStrike" kern="1200" cap="none" spc="0" normalizeH="0" baseline="0" noProof="0">
                <a:ln>
                  <a:noFill/>
                </a:ln>
                <a:solidFill>
                  <a:prstClr val="black"/>
                </a:solidFill>
                <a:effectLst/>
                <a:uLnTx/>
                <a:uFillTx/>
                <a:latin typeface="DM Sans"/>
                <a:ea typeface="+mn-ea"/>
                <a:cs typeface="+mn-cs"/>
              </a:rPr>
              <a:t> hour</a:t>
            </a:r>
            <a:endParaRPr kumimoji="0" lang="en-CH" sz="1100" i="0" u="none" strike="noStrike" kern="1200" cap="none" spc="0" normalizeH="0" baseline="0" noProof="0">
              <a:ln>
                <a:noFill/>
              </a:ln>
              <a:solidFill>
                <a:prstClr val="black"/>
              </a:solidFill>
              <a:effectLst/>
              <a:uLnTx/>
              <a:uFillTx/>
              <a:latin typeface="DM Sans"/>
              <a:ea typeface="+mn-ea"/>
              <a:cs typeface="+mn-cs"/>
            </a:endParaRPr>
          </a:p>
        </p:txBody>
      </p:sp>
      <p:sp>
        <p:nvSpPr>
          <p:cNvPr id="16" name="TextBox 15">
            <a:extLst>
              <a:ext uri="{FF2B5EF4-FFF2-40B4-BE49-F238E27FC236}">
                <a16:creationId xmlns:a16="http://schemas.microsoft.com/office/drawing/2014/main" id="{8AF8F0BF-2EED-47A9-CBFF-A43983A30C56}"/>
              </a:ext>
            </a:extLst>
          </p:cNvPr>
          <p:cNvSpPr txBox="1"/>
          <p:nvPr/>
        </p:nvSpPr>
        <p:spPr>
          <a:xfrm>
            <a:off x="9874250" y="4933101"/>
            <a:ext cx="1546225"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prstClr val="black"/>
                </a:solidFill>
                <a:effectLst/>
                <a:uLnTx/>
                <a:uFillTx/>
                <a:latin typeface="DM Sans"/>
                <a:ea typeface="+mn-ea"/>
                <a:cs typeface="+mn-cs"/>
              </a:rPr>
              <a:t>3 hours</a:t>
            </a:r>
            <a:endParaRPr kumimoji="0" lang="en-CH" sz="1100" i="0" u="none" strike="noStrike" kern="1200" cap="none" spc="0" normalizeH="0" baseline="0" noProof="0">
              <a:ln>
                <a:noFill/>
              </a:ln>
              <a:solidFill>
                <a:prstClr val="black"/>
              </a:solidFill>
              <a:effectLst/>
              <a:uLnTx/>
              <a:uFillTx/>
              <a:latin typeface="DM Sans"/>
              <a:ea typeface="+mn-ea"/>
              <a:cs typeface="+mn-cs"/>
            </a:endParaRPr>
          </a:p>
        </p:txBody>
      </p:sp>
      <p:cxnSp>
        <p:nvCxnSpPr>
          <p:cNvPr id="19" name="Straight Arrow Connector 18">
            <a:extLst>
              <a:ext uri="{FF2B5EF4-FFF2-40B4-BE49-F238E27FC236}">
                <a16:creationId xmlns:a16="http://schemas.microsoft.com/office/drawing/2014/main" id="{6D875FDE-7799-8036-0A75-F1BBF89997EA}"/>
              </a:ext>
            </a:extLst>
          </p:cNvPr>
          <p:cNvCxnSpPr>
            <a:cxnSpLocks/>
            <a:endCxn id="20" idx="2"/>
          </p:cNvCxnSpPr>
          <p:nvPr/>
        </p:nvCxnSpPr>
        <p:spPr>
          <a:xfrm flipV="1">
            <a:off x="10301032" y="3025047"/>
            <a:ext cx="3706" cy="1066060"/>
          </a:xfrm>
          <a:prstGeom prst="straightConnector1">
            <a:avLst/>
          </a:prstGeom>
          <a:ln w="76200">
            <a:solidFill>
              <a:srgbClr val="307297"/>
            </a:solidFill>
            <a:tailEnd type="triangle"/>
          </a:ln>
        </p:spPr>
        <p:style>
          <a:lnRef idx="2">
            <a:schemeClr val="accent5"/>
          </a:lnRef>
          <a:fillRef idx="0">
            <a:schemeClr val="accent5"/>
          </a:fillRef>
          <a:effectRef idx="1">
            <a:schemeClr val="accent5"/>
          </a:effectRef>
          <a:fontRef idx="minor">
            <a:schemeClr val="tx1"/>
          </a:fontRef>
        </p:style>
      </p:cxnSp>
      <p:sp>
        <p:nvSpPr>
          <p:cNvPr id="20" name="TextBox 19">
            <a:extLst>
              <a:ext uri="{FF2B5EF4-FFF2-40B4-BE49-F238E27FC236}">
                <a16:creationId xmlns:a16="http://schemas.microsoft.com/office/drawing/2014/main" id="{240F013F-6B10-10BA-395F-A4C9FC843A41}"/>
              </a:ext>
            </a:extLst>
          </p:cNvPr>
          <p:cNvSpPr txBox="1"/>
          <p:nvPr/>
        </p:nvSpPr>
        <p:spPr>
          <a:xfrm>
            <a:off x="9836150" y="2686493"/>
            <a:ext cx="93717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0">
                <a:solidFill>
                  <a:srgbClr val="39759C"/>
                </a:solidFill>
                <a:effectLst/>
                <a:latin typeface="+mj-lt"/>
              </a:rPr>
              <a:t>+14%</a:t>
            </a:r>
            <a:endParaRPr kumimoji="0" lang="en-CH" sz="1400" b="1" i="0" u="none" strike="noStrike" kern="1200" cap="none" spc="0" normalizeH="0" baseline="0" noProof="0">
              <a:ln>
                <a:noFill/>
              </a:ln>
              <a:solidFill>
                <a:srgbClr val="39759C"/>
              </a:solidFill>
              <a:effectLst/>
              <a:uLnTx/>
              <a:uFillTx/>
              <a:latin typeface="DM Sans"/>
              <a:ea typeface="+mn-ea"/>
              <a:cs typeface="+mn-cs"/>
            </a:endParaRPr>
          </a:p>
        </p:txBody>
      </p:sp>
      <p:cxnSp>
        <p:nvCxnSpPr>
          <p:cNvPr id="23" name="Straight Arrow Connector 22">
            <a:extLst>
              <a:ext uri="{FF2B5EF4-FFF2-40B4-BE49-F238E27FC236}">
                <a16:creationId xmlns:a16="http://schemas.microsoft.com/office/drawing/2014/main" id="{289D9481-387A-89E4-9813-5DFB86B3C2B4}"/>
              </a:ext>
            </a:extLst>
          </p:cNvPr>
          <p:cNvCxnSpPr>
            <a:cxnSpLocks/>
          </p:cNvCxnSpPr>
          <p:nvPr/>
        </p:nvCxnSpPr>
        <p:spPr>
          <a:xfrm flipV="1">
            <a:off x="8359831" y="2533650"/>
            <a:ext cx="0" cy="614027"/>
          </a:xfrm>
          <a:prstGeom prst="straightConnector1">
            <a:avLst/>
          </a:prstGeom>
          <a:ln w="76200">
            <a:solidFill>
              <a:srgbClr val="307297"/>
            </a:solidFill>
            <a:tailEnd type="triangle"/>
          </a:ln>
        </p:spPr>
        <p:style>
          <a:lnRef idx="2">
            <a:schemeClr val="accent5"/>
          </a:lnRef>
          <a:fillRef idx="0">
            <a:schemeClr val="accent5"/>
          </a:fillRef>
          <a:effectRef idx="1">
            <a:schemeClr val="accent5"/>
          </a:effectRef>
          <a:fontRef idx="minor">
            <a:schemeClr val="tx1"/>
          </a:fontRef>
        </p:style>
      </p:cxnSp>
      <p:sp>
        <p:nvSpPr>
          <p:cNvPr id="24" name="TextBox 23">
            <a:extLst>
              <a:ext uri="{FF2B5EF4-FFF2-40B4-BE49-F238E27FC236}">
                <a16:creationId xmlns:a16="http://schemas.microsoft.com/office/drawing/2014/main" id="{0EC377BC-52F9-01D7-E616-F70CB4D0C6E2}"/>
              </a:ext>
            </a:extLst>
          </p:cNvPr>
          <p:cNvSpPr txBox="1"/>
          <p:nvPr/>
        </p:nvSpPr>
        <p:spPr>
          <a:xfrm>
            <a:off x="7891244" y="2268727"/>
            <a:ext cx="93717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0">
                <a:solidFill>
                  <a:srgbClr val="39759C"/>
                </a:solidFill>
                <a:effectLst/>
                <a:latin typeface="+mj-lt"/>
              </a:rPr>
              <a:t>+9%</a:t>
            </a:r>
            <a:endParaRPr kumimoji="0" lang="en-CH" sz="1400" b="1" i="0" u="none" strike="noStrike" kern="1200" cap="none" spc="0" normalizeH="0" baseline="0" noProof="0">
              <a:ln>
                <a:noFill/>
              </a:ln>
              <a:solidFill>
                <a:srgbClr val="39759C"/>
              </a:solidFill>
              <a:effectLst/>
              <a:uLnTx/>
              <a:uFillTx/>
              <a:latin typeface="DM Sans"/>
              <a:ea typeface="+mn-ea"/>
              <a:cs typeface="+mn-cs"/>
            </a:endParaRPr>
          </a:p>
        </p:txBody>
      </p:sp>
      <p:sp>
        <p:nvSpPr>
          <p:cNvPr id="3" name="Text Placeholder 7">
            <a:extLst>
              <a:ext uri="{FF2B5EF4-FFF2-40B4-BE49-F238E27FC236}">
                <a16:creationId xmlns:a16="http://schemas.microsoft.com/office/drawing/2014/main" id="{2076D08C-BB76-6080-6728-9D33A543549D}"/>
              </a:ext>
            </a:extLst>
          </p:cNvPr>
          <p:cNvSpPr txBox="1">
            <a:spLocks/>
          </p:cNvSpPr>
          <p:nvPr/>
        </p:nvSpPr>
        <p:spPr>
          <a:xfrm>
            <a:off x="302398" y="1678848"/>
            <a:ext cx="5847529" cy="429600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800" i="0" u="none" strike="noStrike" kern="0" cap="none" spc="0" normalizeH="0" baseline="0" noProof="0" dirty="0">
                <a:ln>
                  <a:noFill/>
                </a:ln>
                <a:solidFill>
                  <a:prstClr val="black"/>
                </a:solidFill>
                <a:effectLst/>
                <a:uLnTx/>
                <a:uFillTx/>
                <a:latin typeface="DM Sans" pitchFamily="2" charset="0"/>
                <a:ea typeface="+mn-ea"/>
                <a:cs typeface="+mn-cs"/>
              </a:rPr>
              <a:t>The sanitizer formulation with 1% PENTAVITIN® helps prevent the development of skin dryness and noticeably improves hydration compared to untreated skin.</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sz="1800" b="1" i="0" u="none" strike="noStrike" kern="0" cap="none" spc="0" normalizeH="0" baseline="0" noProof="0" dirty="0">
              <a:ln>
                <a:noFill/>
              </a:ln>
              <a:solidFill>
                <a:prstClr val="black"/>
              </a:solidFill>
              <a:effectLst/>
              <a:uLnTx/>
              <a:uFillTx/>
              <a:latin typeface="DM Sans" pitchFamily="2" charset="0"/>
              <a:ea typeface="+mn-ea"/>
              <a:cs typeface="+mn-cs"/>
            </a:endParaRPr>
          </a:p>
          <a:p>
            <a:pPr marL="285750" marR="0" lvl="0" indent="-285750" algn="l" defTabSz="914400" rtl="0" eaLnBrk="1" fontAlgn="auto" latinLnBrk="0" hangingPunct="1">
              <a:lnSpc>
                <a:spcPct val="100000"/>
              </a:lnSpc>
              <a:spcBef>
                <a:spcPts val="0"/>
              </a:spcBef>
              <a:spcAft>
                <a:spcPts val="600"/>
              </a:spcAft>
              <a:buClr>
                <a:srgbClr val="307297"/>
              </a:buClr>
              <a:buSzTx/>
              <a:buFont typeface="Wingdings" panose="05000000000000000000" pitchFamily="2" charset="2"/>
              <a:buChar char="l"/>
              <a:tabLst/>
              <a:defRPr/>
            </a:pPr>
            <a:r>
              <a:rPr kumimoji="0" lang="en-US" sz="1800" b="0" i="0" u="none" strike="noStrike" kern="0" cap="none" spc="0" normalizeH="0" baseline="0" noProof="0" dirty="0">
                <a:ln>
                  <a:noFill/>
                </a:ln>
                <a:solidFill>
                  <a:prstClr val="black"/>
                </a:solidFill>
                <a:effectLst/>
                <a:uLnTx/>
                <a:uFillTx/>
                <a:latin typeface="DM Sans" pitchFamily="2" charset="0"/>
                <a:ea typeface="+mn-ea"/>
                <a:cs typeface="+mn-cs"/>
              </a:rPr>
              <a:t>+9% hydration just 1 hour after use</a:t>
            </a:r>
          </a:p>
          <a:p>
            <a:pPr marL="285750" marR="0" lvl="0" indent="-285750" algn="l" defTabSz="914400" rtl="0" eaLnBrk="1" fontAlgn="auto" latinLnBrk="0" hangingPunct="1">
              <a:lnSpc>
                <a:spcPct val="100000"/>
              </a:lnSpc>
              <a:spcBef>
                <a:spcPts val="0"/>
              </a:spcBef>
              <a:spcAft>
                <a:spcPts val="600"/>
              </a:spcAft>
              <a:buClr>
                <a:srgbClr val="307297"/>
              </a:buClr>
              <a:buSzTx/>
              <a:buFont typeface="Wingdings" panose="05000000000000000000" pitchFamily="2" charset="2"/>
              <a:buChar char="l"/>
              <a:tabLst/>
              <a:defRPr/>
            </a:pPr>
            <a:r>
              <a:rPr kumimoji="0" lang="en-US" sz="1800" b="0" i="0" u="none" strike="noStrike" kern="0" cap="none" spc="0" normalizeH="0" baseline="0" noProof="0" dirty="0">
                <a:ln>
                  <a:noFill/>
                </a:ln>
                <a:solidFill>
                  <a:prstClr val="black"/>
                </a:solidFill>
                <a:effectLst/>
                <a:uLnTx/>
                <a:uFillTx/>
                <a:latin typeface="DM Sans" pitchFamily="2" charset="0"/>
                <a:ea typeface="+mn-ea"/>
                <a:cs typeface="+mn-cs"/>
              </a:rPr>
              <a:t>+14% hydration after 3 hours</a:t>
            </a:r>
          </a:p>
          <a:p>
            <a:pPr marL="285750" marR="0" lvl="0" indent="-285750" algn="l" defTabSz="914400" rtl="0" eaLnBrk="1" fontAlgn="auto" latinLnBrk="0" hangingPunct="1">
              <a:lnSpc>
                <a:spcPct val="100000"/>
              </a:lnSpc>
              <a:spcBef>
                <a:spcPts val="0"/>
              </a:spcBef>
              <a:spcAft>
                <a:spcPts val="600"/>
              </a:spcAft>
              <a:buClr>
                <a:srgbClr val="307297"/>
              </a:buClr>
              <a:buSzTx/>
              <a:buFont typeface="Wingdings" panose="05000000000000000000" pitchFamily="2" charset="2"/>
              <a:buChar char="l"/>
              <a:tabLst/>
              <a:defRPr/>
            </a:pPr>
            <a:r>
              <a:rPr kumimoji="0" lang="en-US" sz="1800" b="0" i="0" u="none" strike="noStrike" kern="0" cap="none" spc="0" normalizeH="0" baseline="0" noProof="0" dirty="0">
                <a:ln>
                  <a:noFill/>
                </a:ln>
                <a:solidFill>
                  <a:prstClr val="black"/>
                </a:solidFill>
                <a:effectLst/>
                <a:uLnTx/>
                <a:uFillTx/>
                <a:latin typeface="DM Sans" pitchFamily="2" charset="0"/>
                <a:ea typeface="+mn-ea"/>
                <a:cs typeface="+mn-cs"/>
              </a:rPr>
              <a:t>Significant improvement vs. sanitizer placebo</a:t>
            </a:r>
            <a:endParaRPr kumimoji="0" lang="en-GB" sz="1800" b="0" i="0" u="none" strike="noStrike" kern="0" cap="none" spc="0" normalizeH="0" baseline="0" noProof="0" dirty="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12415878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50E39-35E8-C5DC-39EC-85BF6973157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6EB22F1-BF18-3F05-7AFF-CD1C138D8387}"/>
              </a:ext>
            </a:extLst>
          </p:cNvPr>
          <p:cNvSpPr/>
          <p:nvPr/>
        </p:nvSpPr>
        <p:spPr>
          <a:xfrm>
            <a:off x="6578600"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8" name="Picture 7" descr="A graph with a blue line&#10;&#10;AI-generated content may be incorrect.">
            <a:extLst>
              <a:ext uri="{FF2B5EF4-FFF2-40B4-BE49-F238E27FC236}">
                <a16:creationId xmlns:a16="http://schemas.microsoft.com/office/drawing/2014/main" id="{C1C1E198-282C-59A1-1C78-9DB2ADB3FD4E}"/>
              </a:ext>
            </a:extLst>
          </p:cNvPr>
          <p:cNvPicPr>
            <a:picLocks noChangeAspect="1"/>
          </p:cNvPicPr>
          <p:nvPr/>
        </p:nvPicPr>
        <p:blipFill>
          <a:blip r:embed="rId2"/>
          <a:stretch>
            <a:fillRect/>
          </a:stretch>
        </p:blipFill>
        <p:spPr>
          <a:xfrm>
            <a:off x="6003533" y="1460662"/>
            <a:ext cx="6413868" cy="3607801"/>
          </a:xfrm>
          <a:prstGeom prst="rect">
            <a:avLst/>
          </a:prstGeom>
        </p:spPr>
      </p:pic>
      <p:sp>
        <p:nvSpPr>
          <p:cNvPr id="2" name="Slide Number Placeholder 1">
            <a:extLst>
              <a:ext uri="{FF2B5EF4-FFF2-40B4-BE49-F238E27FC236}">
                <a16:creationId xmlns:a16="http://schemas.microsoft.com/office/drawing/2014/main" id="{632C571A-6370-0FC3-FC77-81F34CE2E19F}"/>
              </a:ext>
            </a:extLst>
          </p:cNvPr>
          <p:cNvSpPr>
            <a:spLocks noGrp="1"/>
          </p:cNvSpPr>
          <p:nvPr>
            <p:ph type="sldNum" sz="quarter" idx="10"/>
          </p:nvPr>
        </p:nvSpPr>
        <p:spPr/>
        <p:txBody>
          <a:bodyPr/>
          <a:lstStyle/>
          <a:p>
            <a:fld id="{5BA3E189-2F3A-42E5-B572-3520703B6186}" type="slidenum">
              <a:rPr lang="en-GB" smtClean="0"/>
              <a:pPr/>
              <a:t>37</a:t>
            </a:fld>
            <a:endParaRPr lang="en-GB"/>
          </a:p>
        </p:txBody>
      </p:sp>
      <p:sp>
        <p:nvSpPr>
          <p:cNvPr id="15" name="Title 14">
            <a:extLst>
              <a:ext uri="{FF2B5EF4-FFF2-40B4-BE49-F238E27FC236}">
                <a16:creationId xmlns:a16="http://schemas.microsoft.com/office/drawing/2014/main" id="{13959980-FC5B-8D68-F741-48F8A58843E2}"/>
              </a:ext>
            </a:extLst>
          </p:cNvPr>
          <p:cNvSpPr>
            <a:spLocks noGrp="1"/>
          </p:cNvSpPr>
          <p:nvPr>
            <p:ph type="title"/>
          </p:nvPr>
        </p:nvSpPr>
        <p:spPr>
          <a:xfrm>
            <a:off x="302401" y="302400"/>
            <a:ext cx="6276199" cy="660126"/>
          </a:xfrm>
        </p:spPr>
        <p:txBody>
          <a:bodyPr/>
          <a:lstStyle/>
          <a:p>
            <a:r>
              <a:rPr lang="en-US"/>
              <a:t>Effective against irritation caused</a:t>
            </a:r>
            <a:br>
              <a:rPr lang="en-US"/>
            </a:br>
            <a:r>
              <a:rPr lang="en-US"/>
              <a:t>by Lactic acid </a:t>
            </a:r>
            <a:br>
              <a:rPr lang="en-US"/>
            </a:br>
            <a:endParaRPr lang="en-US"/>
          </a:p>
        </p:txBody>
      </p:sp>
      <p:pic>
        <p:nvPicPr>
          <p:cNvPr id="7" name="Picture 12">
            <a:extLst>
              <a:ext uri="{FF2B5EF4-FFF2-40B4-BE49-F238E27FC236}">
                <a16:creationId xmlns:a16="http://schemas.microsoft.com/office/drawing/2014/main" id="{F19042D9-A74A-8497-5A6F-CA50CDDE01A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13" name="Text Placeholder 10">
            <a:extLst>
              <a:ext uri="{FF2B5EF4-FFF2-40B4-BE49-F238E27FC236}">
                <a16:creationId xmlns:a16="http://schemas.microsoft.com/office/drawing/2014/main" id="{02F64CDE-EBE1-20C3-35A5-7691EA8991D2}"/>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t>* </a:t>
            </a:r>
            <a:r>
              <a:rPr lang="en-US" err="1"/>
              <a:t>W.Smith</a:t>
            </a:r>
            <a:r>
              <a:rPr lang="en-US"/>
              <a:t>, SÖFW-Journal, 121;14/95</a:t>
            </a:r>
          </a:p>
          <a:p>
            <a:endParaRPr lang="en-US"/>
          </a:p>
        </p:txBody>
      </p:sp>
      <p:sp>
        <p:nvSpPr>
          <p:cNvPr id="16" name="Text Placeholder 16">
            <a:extLst>
              <a:ext uri="{FF2B5EF4-FFF2-40B4-BE49-F238E27FC236}">
                <a16:creationId xmlns:a16="http://schemas.microsoft.com/office/drawing/2014/main" id="{E1EEEA7F-E11C-1486-386B-41FCAD5567B5}"/>
              </a:ext>
            </a:extLst>
          </p:cNvPr>
          <p:cNvSpPr>
            <a:spLocks noGrp="1"/>
          </p:cNvSpPr>
          <p:nvPr>
            <p:ph type="body" sz="quarter" idx="12"/>
          </p:nvPr>
        </p:nvSpPr>
        <p:spPr>
          <a:xfrm>
            <a:off x="302398" y="3082756"/>
            <a:ext cx="5051655" cy="845526"/>
          </a:xfrm>
        </p:spPr>
        <p:txBody>
          <a:bodyPr/>
          <a:lstStyle/>
          <a:p>
            <a:pPr marL="171450" indent="-171450">
              <a:buClr>
                <a:srgbClr val="307297"/>
              </a:buClr>
              <a:buSzPct val="140000"/>
              <a:buFont typeface="Arial" panose="020B0604020202020204" pitchFamily="34" charset="0"/>
              <a:buChar char="•"/>
            </a:pPr>
            <a:r>
              <a:rPr lang="en-US" sz="1600" dirty="0"/>
              <a:t>Effective against irritation caused by exfoliation with Lactic acid</a:t>
            </a:r>
          </a:p>
          <a:p>
            <a:pPr marL="171450" indent="-171450">
              <a:buClr>
                <a:srgbClr val="307297"/>
              </a:buClr>
              <a:buSzPct val="140000"/>
              <a:buFont typeface="Arial" panose="020B0604020202020204" pitchFamily="34" charset="0"/>
              <a:buChar char="•"/>
            </a:pPr>
            <a:r>
              <a:rPr lang="en-US" sz="1600" dirty="0"/>
              <a:t>22% reduced irritation</a:t>
            </a:r>
          </a:p>
          <a:p>
            <a:endParaRPr lang="en-US" sz="2400" dirty="0"/>
          </a:p>
        </p:txBody>
      </p:sp>
      <p:sp>
        <p:nvSpPr>
          <p:cNvPr id="17" name="TextBox 16">
            <a:extLst>
              <a:ext uri="{FF2B5EF4-FFF2-40B4-BE49-F238E27FC236}">
                <a16:creationId xmlns:a16="http://schemas.microsoft.com/office/drawing/2014/main" id="{4390EF19-7196-11AD-4FA7-AA488ABC5DB9}"/>
              </a:ext>
            </a:extLst>
          </p:cNvPr>
          <p:cNvSpPr txBox="1"/>
          <p:nvPr/>
        </p:nvSpPr>
        <p:spPr>
          <a:xfrm>
            <a:off x="302398" y="1303607"/>
            <a:ext cx="5793602" cy="1438068"/>
          </a:xfrm>
          <a:prstGeom prst="rect">
            <a:avLst/>
          </a:prstGeom>
          <a:solidFill>
            <a:srgbClr val="307297"/>
          </a:solidFill>
        </p:spPr>
        <p:txBody>
          <a:bodyPr wrap="square" lIns="302400" tIns="72000" rIns="90000" bIns="72000" anchor="b"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DM Sans" pitchFamily="2" charset="0"/>
                <a:ea typeface="+mn-ea"/>
                <a:cs typeface="+mn-cs"/>
              </a:rPr>
              <a:t>Lactic acid stinging test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chemeClr val="bg1"/>
              </a:solidFill>
              <a:effectLst/>
              <a:uLnTx/>
              <a:uFillTx/>
              <a:latin typeface="DM Sans" pitchFamily="2"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i="0" u="none" strike="noStrike" kern="1200" cap="none" spc="0" normalizeH="0" baseline="0" noProof="0" dirty="0">
                <a:ln>
                  <a:noFill/>
                </a:ln>
                <a:solidFill>
                  <a:schemeClr val="bg1"/>
                </a:solidFill>
                <a:effectLst/>
                <a:uLnTx/>
                <a:uFillTx/>
                <a:latin typeface="DM Sans" pitchFamily="2" charset="0"/>
                <a:ea typeface="+mn-ea"/>
                <a:cs typeface="+mn-cs"/>
              </a:rPr>
              <a:t>Tested on 12 female subjects, 40-60 y, evaluated skin area: face; 5% lactic acid cream/pH: 3.0 with and without 5% PENTAVITIN®, 4 weeks twice daily application, the  efficacy was evaluated by trained clinician and rated on a 5-point scale (stinging score)</a:t>
            </a:r>
          </a:p>
        </p:txBody>
      </p:sp>
      <p:cxnSp>
        <p:nvCxnSpPr>
          <p:cNvPr id="9" name="Straight Arrow Connector 8">
            <a:extLst>
              <a:ext uri="{FF2B5EF4-FFF2-40B4-BE49-F238E27FC236}">
                <a16:creationId xmlns:a16="http://schemas.microsoft.com/office/drawing/2014/main" id="{3BCCDB66-AEEA-4BE5-D53A-E4F051AA3B63}"/>
              </a:ext>
            </a:extLst>
          </p:cNvPr>
          <p:cNvCxnSpPr>
            <a:cxnSpLocks/>
          </p:cNvCxnSpPr>
          <p:nvPr/>
        </p:nvCxnSpPr>
        <p:spPr>
          <a:xfrm>
            <a:off x="11660424" y="3204759"/>
            <a:ext cx="0" cy="812437"/>
          </a:xfrm>
          <a:prstGeom prst="straightConnector1">
            <a:avLst/>
          </a:prstGeom>
          <a:ln w="76200">
            <a:solidFill>
              <a:srgbClr val="307297"/>
            </a:solidFill>
            <a:tailEnd type="triangle"/>
          </a:ln>
        </p:spPr>
        <p:style>
          <a:lnRef idx="2">
            <a:schemeClr val="accent5"/>
          </a:lnRef>
          <a:fillRef idx="0">
            <a:schemeClr val="accent5"/>
          </a:fillRef>
          <a:effectRef idx="1">
            <a:schemeClr val="accent5"/>
          </a:effectRef>
          <a:fontRef idx="minor">
            <a:schemeClr val="tx1"/>
          </a:fontRef>
        </p:style>
      </p:cxnSp>
      <p:sp>
        <p:nvSpPr>
          <p:cNvPr id="10" name="TextBox 9">
            <a:extLst>
              <a:ext uri="{FF2B5EF4-FFF2-40B4-BE49-F238E27FC236}">
                <a16:creationId xmlns:a16="http://schemas.microsoft.com/office/drawing/2014/main" id="{EA47DFA7-FBCA-D113-B630-6E68977A219B}"/>
              </a:ext>
            </a:extLst>
          </p:cNvPr>
          <p:cNvSpPr txBox="1"/>
          <p:nvPr/>
        </p:nvSpPr>
        <p:spPr>
          <a:xfrm>
            <a:off x="11191836" y="2882657"/>
            <a:ext cx="93717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0">
                <a:solidFill>
                  <a:srgbClr val="39759C"/>
                </a:solidFill>
                <a:effectLst/>
                <a:latin typeface="+mj-lt"/>
              </a:rPr>
              <a:t>-22%</a:t>
            </a:r>
            <a:endParaRPr kumimoji="0" lang="en-CH" sz="1400" b="1" i="0" u="none" strike="noStrike" kern="1200" cap="none" spc="0" normalizeH="0" baseline="0" noProof="0">
              <a:ln>
                <a:noFill/>
              </a:ln>
              <a:solidFill>
                <a:srgbClr val="39759C"/>
              </a:solidFill>
              <a:effectLst/>
              <a:uLnTx/>
              <a:uFillTx/>
              <a:latin typeface="DM Sans"/>
              <a:ea typeface="+mn-ea"/>
              <a:cs typeface="+mn-cs"/>
            </a:endParaRPr>
          </a:p>
        </p:txBody>
      </p:sp>
      <p:pic>
        <p:nvPicPr>
          <p:cNvPr id="18" name="Picture 17">
            <a:extLst>
              <a:ext uri="{FF2B5EF4-FFF2-40B4-BE49-F238E27FC236}">
                <a16:creationId xmlns:a16="http://schemas.microsoft.com/office/drawing/2014/main" id="{1F87EB1B-9B53-0CD7-9F7D-30A24729F3D4}"/>
              </a:ext>
            </a:extLst>
          </p:cNvPr>
          <p:cNvPicPr>
            <a:picLocks noChangeAspect="1"/>
          </p:cNvPicPr>
          <p:nvPr/>
        </p:nvPicPr>
        <p:blipFill>
          <a:blip r:embed="rId5"/>
          <a:srcRect/>
          <a:stretch/>
        </p:blipFill>
        <p:spPr>
          <a:xfrm>
            <a:off x="10965956" y="302400"/>
            <a:ext cx="962684" cy="419894"/>
          </a:xfrm>
          <a:prstGeom prst="rect">
            <a:avLst/>
          </a:prstGeom>
        </p:spPr>
      </p:pic>
      <p:sp>
        <p:nvSpPr>
          <p:cNvPr id="4" name="TextBox 3">
            <a:extLst>
              <a:ext uri="{FF2B5EF4-FFF2-40B4-BE49-F238E27FC236}">
                <a16:creationId xmlns:a16="http://schemas.microsoft.com/office/drawing/2014/main" id="{F23F0C29-11BE-F79B-32C9-644451516B42}"/>
              </a:ext>
            </a:extLst>
          </p:cNvPr>
          <p:cNvSpPr txBox="1"/>
          <p:nvPr/>
        </p:nvSpPr>
        <p:spPr>
          <a:xfrm>
            <a:off x="6781240" y="1415222"/>
            <a:ext cx="6211228" cy="307777"/>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400" dirty="0"/>
              <a:t>Lactic acid stinging test</a:t>
            </a:r>
          </a:p>
        </p:txBody>
      </p:sp>
    </p:spTree>
    <p:extLst>
      <p:ext uri="{BB962C8B-B14F-4D97-AF65-F5344CB8AC3E}">
        <p14:creationId xmlns:p14="http://schemas.microsoft.com/office/powerpoint/2010/main" val="9920135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61AEF-C4D9-23B4-DAA3-EDA94FF8CE1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21AE8CC-6E86-8391-E61F-0DD771291245}"/>
              </a:ext>
            </a:extLst>
          </p:cNvPr>
          <p:cNvSpPr>
            <a:spLocks noGrp="1"/>
          </p:cNvSpPr>
          <p:nvPr>
            <p:ph type="sldNum" sz="quarter" idx="10"/>
          </p:nvPr>
        </p:nvSpPr>
        <p:spPr/>
        <p:txBody>
          <a:bodyPr/>
          <a:lstStyle/>
          <a:p>
            <a:fld id="{5BA3E189-2F3A-42E5-B572-3520703B6186}" type="slidenum">
              <a:rPr lang="en-GB" smtClean="0"/>
              <a:pPr/>
              <a:t>38</a:t>
            </a:fld>
            <a:endParaRPr lang="en-GB"/>
          </a:p>
        </p:txBody>
      </p:sp>
      <p:sp>
        <p:nvSpPr>
          <p:cNvPr id="15" name="Title 14">
            <a:extLst>
              <a:ext uri="{FF2B5EF4-FFF2-40B4-BE49-F238E27FC236}">
                <a16:creationId xmlns:a16="http://schemas.microsoft.com/office/drawing/2014/main" id="{C54B7BFC-1005-DBB7-4B83-37E3482B32CE}"/>
              </a:ext>
            </a:extLst>
          </p:cNvPr>
          <p:cNvSpPr>
            <a:spLocks noGrp="1"/>
          </p:cNvSpPr>
          <p:nvPr>
            <p:ph type="title"/>
          </p:nvPr>
        </p:nvSpPr>
        <p:spPr>
          <a:xfrm>
            <a:off x="302401" y="302400"/>
            <a:ext cx="6276199" cy="660126"/>
          </a:xfrm>
        </p:spPr>
        <p:txBody>
          <a:bodyPr/>
          <a:lstStyle/>
          <a:p>
            <a:r>
              <a:rPr lang="en-US"/>
              <a:t>Feel good after daily showering </a:t>
            </a:r>
          </a:p>
        </p:txBody>
      </p:sp>
      <p:pic>
        <p:nvPicPr>
          <p:cNvPr id="4" name="Picture 3">
            <a:extLst>
              <a:ext uri="{FF2B5EF4-FFF2-40B4-BE49-F238E27FC236}">
                <a16:creationId xmlns:a16="http://schemas.microsoft.com/office/drawing/2014/main" id="{745483D8-B13A-A848-71CD-66443369F39A}"/>
              </a:ext>
            </a:extLst>
          </p:cNvPr>
          <p:cNvPicPr>
            <a:picLocks noChangeAspect="1"/>
          </p:cNvPicPr>
          <p:nvPr/>
        </p:nvPicPr>
        <p:blipFill>
          <a:blip r:embed="rId2"/>
          <a:srcRect/>
          <a:stretch/>
        </p:blipFill>
        <p:spPr>
          <a:xfrm>
            <a:off x="10921775" y="304640"/>
            <a:ext cx="962684" cy="419894"/>
          </a:xfrm>
          <a:prstGeom prst="rect">
            <a:avLst/>
          </a:prstGeom>
        </p:spPr>
      </p:pic>
      <p:sp>
        <p:nvSpPr>
          <p:cNvPr id="5" name="Rectangle 4">
            <a:extLst>
              <a:ext uri="{FF2B5EF4-FFF2-40B4-BE49-F238E27FC236}">
                <a16:creationId xmlns:a16="http://schemas.microsoft.com/office/drawing/2014/main" id="{87271508-8DB4-FC0A-1A62-EC1BFFC32CA4}"/>
              </a:ext>
            </a:extLst>
          </p:cNvPr>
          <p:cNvSpPr>
            <a:spLocks/>
          </p:cNvSpPr>
          <p:nvPr/>
        </p:nvSpPr>
        <p:spPr>
          <a:xfrm>
            <a:off x="5528228" y="0"/>
            <a:ext cx="6663772"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7" name="Picture 12">
            <a:extLst>
              <a:ext uri="{FF2B5EF4-FFF2-40B4-BE49-F238E27FC236}">
                <a16:creationId xmlns:a16="http://schemas.microsoft.com/office/drawing/2014/main" id="{D8B5C184-8912-A8A5-7ADF-01778EC3FEA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3" name="Text Placeholder 6">
            <a:extLst>
              <a:ext uri="{FF2B5EF4-FFF2-40B4-BE49-F238E27FC236}">
                <a16:creationId xmlns:a16="http://schemas.microsoft.com/office/drawing/2014/main" id="{D44520C1-D44F-E42C-4E85-D52A26B3DCF3}"/>
              </a:ext>
            </a:extLst>
          </p:cNvPr>
          <p:cNvSpPr>
            <a:spLocks noGrp="1"/>
          </p:cNvSpPr>
          <p:nvPr>
            <p:ph type="body" idx="11"/>
          </p:nvPr>
        </p:nvSpPr>
        <p:spPr>
          <a:xfrm>
            <a:off x="302399" y="605611"/>
            <a:ext cx="11560737" cy="400384"/>
          </a:xfrm>
        </p:spPr>
        <p:txBody>
          <a:bodyPr/>
          <a:lstStyle/>
          <a:p>
            <a:r>
              <a:rPr lang="en-US"/>
              <a:t>Tested in a body moisturizer</a:t>
            </a:r>
          </a:p>
        </p:txBody>
      </p:sp>
      <p:sp>
        <p:nvSpPr>
          <p:cNvPr id="9" name="Text Placeholder 7">
            <a:extLst>
              <a:ext uri="{FF2B5EF4-FFF2-40B4-BE49-F238E27FC236}">
                <a16:creationId xmlns:a16="http://schemas.microsoft.com/office/drawing/2014/main" id="{FA47461C-AE24-EB33-501E-56E24DD3C183}"/>
              </a:ext>
            </a:extLst>
          </p:cNvPr>
          <p:cNvSpPr txBox="1">
            <a:spLocks/>
          </p:cNvSpPr>
          <p:nvPr/>
        </p:nvSpPr>
        <p:spPr>
          <a:xfrm>
            <a:off x="302398" y="1342800"/>
            <a:ext cx="4329760" cy="429600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600" b="1" i="0" u="none" strike="noStrike" kern="0" cap="none" spc="0" normalizeH="0" baseline="0" noProof="0" dirty="0">
                <a:ln>
                  <a:noFill/>
                </a:ln>
                <a:solidFill>
                  <a:prstClr val="black"/>
                </a:solidFill>
                <a:effectLst/>
                <a:uLnTx/>
                <a:uFillTx/>
                <a:latin typeface="DM Sans" pitchFamily="2" charset="0"/>
                <a:ea typeface="+mn-ea"/>
                <a:cs typeface="+mn-cs"/>
              </a:rPr>
              <a:t>Feel-good with PENTAVITIN</a:t>
            </a:r>
            <a:r>
              <a:rPr kumimoji="0" lang="en-US" sz="1600" b="0" i="0" u="none" strike="noStrike" kern="0" cap="none" spc="0" normalizeH="0" baseline="0" noProof="0" dirty="0">
                <a:ln>
                  <a:noFill/>
                </a:ln>
                <a:solidFill>
                  <a:prstClr val="black"/>
                </a:solidFill>
                <a:effectLst/>
                <a:uLnTx/>
                <a:uFillTx/>
                <a:latin typeface="DM Sans" pitchFamily="2" charset="0"/>
                <a:ea typeface="+mn-ea"/>
                <a:cs typeface="+mn-cs"/>
              </a:rPr>
              <a:t>® </a:t>
            </a:r>
            <a:r>
              <a:rPr kumimoji="0" lang="en-US" sz="1600" b="1" i="0" u="none" strike="noStrike" kern="0" cap="none" spc="0" normalizeH="0" baseline="0" noProof="0" dirty="0">
                <a:ln>
                  <a:noFill/>
                </a:ln>
                <a:solidFill>
                  <a:prstClr val="black"/>
                </a:solidFill>
                <a:effectLst/>
                <a:uLnTx/>
                <a:uFillTx/>
                <a:latin typeface="DM Sans" pitchFamily="2" charset="0"/>
                <a:ea typeface="+mn-ea"/>
                <a:cs typeface="+mn-cs"/>
              </a:rPr>
              <a:t>after daily showering</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US" sz="1500" b="1" i="0" u="none" strike="noStrike" kern="0" cap="none" spc="0" normalizeH="0" baseline="0" noProof="0" dirty="0">
              <a:ln>
                <a:noFill/>
              </a:ln>
              <a:solidFill>
                <a:prstClr val="black"/>
              </a:solidFill>
              <a:effectLst/>
              <a:uLnTx/>
              <a:uFillTx/>
              <a:latin typeface="DM Sans" pitchFamily="2" charset="0"/>
              <a:ea typeface="+mn-ea"/>
              <a:cs typeface="+mn-cs"/>
            </a:endParaRPr>
          </a:p>
          <a:p>
            <a:pPr marL="285750" marR="0" lvl="0" indent="-285750" algn="l" defTabSz="914400" rtl="0" eaLnBrk="1" fontAlgn="auto" latinLnBrk="0" hangingPunct="1">
              <a:lnSpc>
                <a:spcPct val="100000"/>
              </a:lnSpc>
              <a:spcBef>
                <a:spcPts val="0"/>
              </a:spcBef>
              <a:spcAft>
                <a:spcPts val="600"/>
              </a:spcAft>
              <a:buClr>
                <a:srgbClr val="307297"/>
              </a:buClr>
              <a:buSzTx/>
              <a:buFont typeface="Wingdings" panose="05000000000000000000" pitchFamily="2" charset="2"/>
              <a:buChar char="l"/>
              <a:tabLst/>
              <a:defRPr/>
            </a:pPr>
            <a:r>
              <a:rPr kumimoji="0" lang="en-US" sz="1400" b="1" i="0" u="none" strike="noStrike" kern="0" cap="none" spc="0" normalizeH="0" baseline="0" noProof="0" dirty="0">
                <a:ln>
                  <a:noFill/>
                </a:ln>
                <a:solidFill>
                  <a:prstClr val="black"/>
                </a:solidFill>
                <a:effectLst/>
                <a:uLnTx/>
                <a:uFillTx/>
                <a:latin typeface="DM Sans" pitchFamily="2" charset="0"/>
                <a:ea typeface="+mn-ea"/>
                <a:cs typeface="+mn-cs"/>
              </a:rPr>
              <a:t>+ 275% more moisture after single application</a:t>
            </a:r>
            <a:br>
              <a:rPr kumimoji="0" lang="en-US" sz="1400" b="0" i="0" u="none" strike="noStrike" kern="0" cap="none" spc="0" normalizeH="0" baseline="0" noProof="0" dirty="0">
                <a:ln>
                  <a:noFill/>
                </a:ln>
                <a:solidFill>
                  <a:prstClr val="black"/>
                </a:solidFill>
                <a:effectLst/>
                <a:uLnTx/>
                <a:uFillTx/>
                <a:latin typeface="DM Sans" pitchFamily="2" charset="0"/>
                <a:ea typeface="+mn-ea"/>
                <a:cs typeface="+mn-cs"/>
              </a:rPr>
            </a:br>
            <a:r>
              <a:rPr kumimoji="0" lang="en-US" sz="1400" b="0" i="0" u="none" strike="noStrike" kern="0" cap="none" spc="0" normalizeH="0" baseline="0" noProof="0" dirty="0">
                <a:ln>
                  <a:noFill/>
                </a:ln>
                <a:solidFill>
                  <a:prstClr val="black"/>
                </a:solidFill>
                <a:effectLst/>
                <a:uLnTx/>
                <a:uFillTx/>
                <a:latin typeface="DM Sans" pitchFamily="2" charset="0"/>
                <a:ea typeface="+mn-ea"/>
                <a:cs typeface="+mn-cs"/>
              </a:rPr>
              <a:t>Working like a moisture-magnet, PENTAVITIN® (0.2%) in a body moisturizer boosts skin moisture compared to placebo just 8 hours after a single application (T2).</a:t>
            </a:r>
          </a:p>
          <a:p>
            <a:pPr marL="285750" marR="0" lvl="0" indent="-285750" algn="l" defTabSz="914400" rtl="0" eaLnBrk="1" fontAlgn="auto" latinLnBrk="0" hangingPunct="1">
              <a:lnSpc>
                <a:spcPct val="100000"/>
              </a:lnSpc>
              <a:spcBef>
                <a:spcPts val="0"/>
              </a:spcBef>
              <a:spcAft>
                <a:spcPts val="600"/>
              </a:spcAft>
              <a:buClr>
                <a:srgbClr val="307297"/>
              </a:buClr>
              <a:buSzTx/>
              <a:buFont typeface="Wingdings" panose="05000000000000000000" pitchFamily="2" charset="2"/>
              <a:buChar char="l"/>
              <a:tabLst/>
              <a:defRPr/>
            </a:pPr>
            <a:r>
              <a:rPr kumimoji="0" lang="en-US" sz="1400" b="1" i="0" u="none" strike="noStrike" kern="0" cap="none" spc="0" normalizeH="0" baseline="0" noProof="0" dirty="0">
                <a:ln>
                  <a:noFill/>
                </a:ln>
                <a:solidFill>
                  <a:prstClr val="black"/>
                </a:solidFill>
                <a:effectLst/>
                <a:uLnTx/>
                <a:uFillTx/>
                <a:latin typeface="DM Sans" pitchFamily="2" charset="0"/>
                <a:ea typeface="+mn-ea"/>
                <a:cs typeface="+mn-cs"/>
              </a:rPr>
              <a:t>Helps to protect skin against dehydration </a:t>
            </a:r>
            <a:br>
              <a:rPr kumimoji="0" lang="en-US" sz="1400" b="0" i="0" u="none" strike="noStrike" kern="0" cap="none" spc="0" normalizeH="0" baseline="0" noProof="0" dirty="0">
                <a:ln>
                  <a:noFill/>
                </a:ln>
                <a:solidFill>
                  <a:prstClr val="black"/>
                </a:solidFill>
                <a:effectLst/>
                <a:uLnTx/>
                <a:uFillTx/>
                <a:latin typeface="DM Sans" pitchFamily="2" charset="0"/>
                <a:ea typeface="+mn-ea"/>
                <a:cs typeface="+mn-cs"/>
              </a:rPr>
            </a:br>
            <a:r>
              <a:rPr kumimoji="0" lang="en-US" sz="1400" b="0" i="0" u="none" strike="noStrike" kern="0" cap="none" spc="0" normalizeH="0" baseline="0" noProof="0" dirty="0">
                <a:ln>
                  <a:noFill/>
                </a:ln>
                <a:solidFill>
                  <a:prstClr val="black"/>
                </a:solidFill>
                <a:effectLst/>
                <a:uLnTx/>
                <a:uFillTx/>
                <a:latin typeface="DM Sans" pitchFamily="2" charset="0"/>
                <a:ea typeface="+mn-ea"/>
                <a:cs typeface="+mn-cs"/>
              </a:rPr>
              <a:t>PENTAVITIN® (0.2%) in a body moisturizer helps to protect skin against dehydration, even after daily showering (T3 and T5). </a:t>
            </a:r>
          </a:p>
          <a:p>
            <a:pPr marL="285750" marR="0" lvl="0" indent="-285750" algn="l" defTabSz="914400" rtl="0" eaLnBrk="1" fontAlgn="auto" latinLnBrk="0" hangingPunct="1">
              <a:lnSpc>
                <a:spcPct val="100000"/>
              </a:lnSpc>
              <a:spcBef>
                <a:spcPts val="0"/>
              </a:spcBef>
              <a:spcAft>
                <a:spcPts val="600"/>
              </a:spcAft>
              <a:buClr>
                <a:srgbClr val="307297"/>
              </a:buClr>
              <a:buSzTx/>
              <a:buFont typeface="Wingdings" panose="05000000000000000000" pitchFamily="2" charset="2"/>
              <a:buChar char="l"/>
              <a:tabLst/>
              <a:defRPr/>
            </a:pPr>
            <a:r>
              <a:rPr kumimoji="0" lang="en-US" sz="1400" b="1" i="0" u="none" strike="noStrike" kern="0" cap="none" spc="0" normalizeH="0" baseline="0" noProof="0" dirty="0">
                <a:ln>
                  <a:noFill/>
                </a:ln>
                <a:solidFill>
                  <a:prstClr val="black"/>
                </a:solidFill>
                <a:effectLst/>
                <a:uLnTx/>
                <a:uFillTx/>
                <a:latin typeface="DM Sans" pitchFamily="2" charset="0"/>
                <a:ea typeface="+mn-ea"/>
                <a:cs typeface="+mn-cs"/>
              </a:rPr>
              <a:t>Strong cumulative moisture recovery effect</a:t>
            </a:r>
            <a:br>
              <a:rPr kumimoji="0" lang="en-US" sz="1400" b="0" i="0" u="none" strike="noStrike" kern="0" cap="none" spc="0" normalizeH="0" baseline="0" noProof="0" dirty="0">
                <a:ln>
                  <a:noFill/>
                </a:ln>
                <a:solidFill>
                  <a:prstClr val="black"/>
                </a:solidFill>
                <a:effectLst/>
                <a:uLnTx/>
                <a:uFillTx/>
                <a:latin typeface="DM Sans" pitchFamily="2" charset="0"/>
                <a:ea typeface="+mn-ea"/>
                <a:cs typeface="+mn-cs"/>
              </a:rPr>
            </a:br>
            <a:r>
              <a:rPr kumimoji="0" lang="en-US" sz="1400" b="0" i="0" u="none" strike="noStrike" kern="0" cap="none" spc="0" normalizeH="0" baseline="0" noProof="0" dirty="0">
                <a:ln>
                  <a:noFill/>
                </a:ln>
                <a:solidFill>
                  <a:prstClr val="black"/>
                </a:solidFill>
                <a:effectLst/>
                <a:uLnTx/>
                <a:uFillTx/>
                <a:latin typeface="DM Sans" pitchFamily="2" charset="0"/>
                <a:ea typeface="+mn-ea"/>
                <a:cs typeface="+mn-cs"/>
              </a:rPr>
              <a:t>Repeated use of PENTAVITIN® (0.2%) in a body moisturizer (T4 and T6) after daily showering guarantees a strong cumulative moisture recovery effect.</a:t>
            </a:r>
            <a:endParaRPr kumimoji="0" lang="en-GB" sz="1400" b="0" i="0" u="none" strike="noStrike" kern="0" cap="none" spc="0" normalizeH="0" baseline="0" noProof="0" dirty="0">
              <a:ln>
                <a:noFill/>
              </a:ln>
              <a:solidFill>
                <a:prstClr val="black"/>
              </a:solidFill>
              <a:effectLst/>
              <a:uLnTx/>
              <a:uFillTx/>
              <a:latin typeface="DM Sans" pitchFamily="2" charset="0"/>
              <a:ea typeface="+mn-ea"/>
              <a:cs typeface="+mn-cs"/>
            </a:endParaRPr>
          </a:p>
        </p:txBody>
      </p:sp>
      <p:sp>
        <p:nvSpPr>
          <p:cNvPr id="12" name="Text Placeholder 10">
            <a:extLst>
              <a:ext uri="{FF2B5EF4-FFF2-40B4-BE49-F238E27FC236}">
                <a16:creationId xmlns:a16="http://schemas.microsoft.com/office/drawing/2014/main" id="{1FCBE448-BF58-3B15-007E-F01A29EAD1D5}"/>
              </a:ext>
            </a:extLst>
          </p:cNvPr>
          <p:cNvSpPr txBox="1">
            <a:spLocks/>
          </p:cNvSpPr>
          <p:nvPr/>
        </p:nvSpPr>
        <p:spPr>
          <a:xfrm>
            <a:off x="302398" y="6214540"/>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t>All data are normalized against control (untreated)</a:t>
            </a:r>
          </a:p>
          <a:p>
            <a:endParaRPr lang="en-US"/>
          </a:p>
        </p:txBody>
      </p:sp>
      <p:pic>
        <p:nvPicPr>
          <p:cNvPr id="6" name="Picture 5">
            <a:extLst>
              <a:ext uri="{FF2B5EF4-FFF2-40B4-BE49-F238E27FC236}">
                <a16:creationId xmlns:a16="http://schemas.microsoft.com/office/drawing/2014/main" id="{8CD540E9-70DA-4B6F-3E23-1024932BA8DF}"/>
              </a:ext>
            </a:extLst>
          </p:cNvPr>
          <p:cNvPicPr>
            <a:picLocks noChangeAspect="1"/>
          </p:cNvPicPr>
          <p:nvPr/>
        </p:nvPicPr>
        <p:blipFill>
          <a:blip r:embed="rId2"/>
          <a:srcRect/>
          <a:stretch/>
        </p:blipFill>
        <p:spPr>
          <a:xfrm>
            <a:off x="10965956" y="302400"/>
            <a:ext cx="962684" cy="419894"/>
          </a:xfrm>
          <a:prstGeom prst="rect">
            <a:avLst/>
          </a:prstGeom>
        </p:spPr>
      </p:pic>
      <p:pic>
        <p:nvPicPr>
          <p:cNvPr id="11" name="Picture 10" descr="A diagram with blue rectangles and white text&#10;&#10;AI-generated content may be incorrect.">
            <a:extLst>
              <a:ext uri="{FF2B5EF4-FFF2-40B4-BE49-F238E27FC236}">
                <a16:creationId xmlns:a16="http://schemas.microsoft.com/office/drawing/2014/main" id="{3383C1AA-647E-C1EC-2CEB-3632F35ED29F}"/>
              </a:ext>
            </a:extLst>
          </p:cNvPr>
          <p:cNvPicPr>
            <a:picLocks noChangeAspect="1"/>
          </p:cNvPicPr>
          <p:nvPr/>
        </p:nvPicPr>
        <p:blipFill>
          <a:blip r:embed="rId5"/>
          <a:stretch>
            <a:fillRect/>
          </a:stretch>
        </p:blipFill>
        <p:spPr>
          <a:xfrm>
            <a:off x="5436295" y="1611606"/>
            <a:ext cx="6876789" cy="3868194"/>
          </a:xfrm>
          <a:prstGeom prst="rect">
            <a:avLst/>
          </a:prstGeom>
        </p:spPr>
      </p:pic>
    </p:spTree>
    <p:extLst>
      <p:ext uri="{BB962C8B-B14F-4D97-AF65-F5344CB8AC3E}">
        <p14:creationId xmlns:p14="http://schemas.microsoft.com/office/powerpoint/2010/main" val="15033935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65BBB-AFBB-9598-D90E-CD7F919467EF}"/>
            </a:ext>
          </a:extLst>
        </p:cNvPr>
        <p:cNvGrpSpPr/>
        <p:nvPr/>
      </p:nvGrpSpPr>
      <p:grpSpPr>
        <a:xfrm>
          <a:off x="0" y="0"/>
          <a:ext cx="0" cy="0"/>
          <a:chOff x="0" y="0"/>
          <a:chExt cx="0" cy="0"/>
        </a:xfrm>
      </p:grpSpPr>
      <p:pic>
        <p:nvPicPr>
          <p:cNvPr id="35" name="Espaço Reservado para Imagem 34" descr="Uma imagem contendo grande, água, grupo&#10;&#10;Descrição gerada automaticamente">
            <a:extLst>
              <a:ext uri="{FF2B5EF4-FFF2-40B4-BE49-F238E27FC236}">
                <a16:creationId xmlns:a16="http://schemas.microsoft.com/office/drawing/2014/main" id="{6961889F-5F5F-B8A0-5C58-2ECBA188BC2C}"/>
              </a:ext>
            </a:extLst>
          </p:cNvPr>
          <p:cNvPicPr>
            <a:picLocks noGrp="1" noChangeAspect="1"/>
          </p:cNvPicPr>
          <p:nvPr>
            <p:ph type="pic" sz="quarter" idx="26"/>
          </p:nvPr>
        </p:nvPicPr>
        <p:blipFill rotWithShape="1">
          <a:blip r:embed="rId2" cstate="print">
            <a:extLst>
              <a:ext uri="{28A0092B-C50C-407E-A947-70E740481C1C}">
                <a14:useLocalDpi xmlns:a14="http://schemas.microsoft.com/office/drawing/2010/main"/>
              </a:ext>
            </a:extLst>
          </a:blip>
          <a:srcRect/>
          <a:stretch/>
        </p:blipFill>
        <p:spPr>
          <a:xfrm flipH="1">
            <a:off x="0" y="2438400"/>
            <a:ext cx="2498725" cy="3340608"/>
          </a:xfrm>
        </p:spPr>
      </p:pic>
      <p:pic>
        <p:nvPicPr>
          <p:cNvPr id="37" name="Espaço Reservado para Imagem 36" descr="Uma imagem contendo pequeno, mesa, azul, luz&#10;&#10;Descrição gerada automaticamente">
            <a:extLst>
              <a:ext uri="{FF2B5EF4-FFF2-40B4-BE49-F238E27FC236}">
                <a16:creationId xmlns:a16="http://schemas.microsoft.com/office/drawing/2014/main" id="{4C5D1097-D407-0415-5BD3-660463AA63F9}"/>
              </a:ext>
            </a:extLst>
          </p:cNvPr>
          <p:cNvPicPr>
            <a:picLocks noGrp="1" noChangeAspect="1"/>
          </p:cNvPicPr>
          <p:nvPr>
            <p:ph type="pic" sz="quarter" idx="27"/>
          </p:nvPr>
        </p:nvPicPr>
        <p:blipFill rotWithShape="1">
          <a:blip r:embed="rId3" cstate="print">
            <a:extLst>
              <a:ext uri="{28A0092B-C50C-407E-A947-70E740481C1C}">
                <a14:useLocalDpi xmlns:a14="http://schemas.microsoft.com/office/drawing/2010/main"/>
              </a:ext>
            </a:extLst>
          </a:blip>
          <a:srcRect/>
          <a:stretch/>
        </p:blipFill>
        <p:spPr>
          <a:xfrm>
            <a:off x="2517013" y="1391241"/>
            <a:ext cx="2498725" cy="3340607"/>
          </a:xfrm>
        </p:spPr>
      </p:pic>
      <p:pic>
        <p:nvPicPr>
          <p:cNvPr id="17" name="Picture Placeholder 16">
            <a:extLst>
              <a:ext uri="{FF2B5EF4-FFF2-40B4-BE49-F238E27FC236}">
                <a16:creationId xmlns:a16="http://schemas.microsoft.com/office/drawing/2014/main" id="{C842A276-F71D-A5B6-202D-FD9579FD5F6C}"/>
              </a:ext>
            </a:extLst>
          </p:cNvPr>
          <p:cNvPicPr>
            <a:picLocks noGrp="1" noChangeAspect="1"/>
          </p:cNvPicPr>
          <p:nvPr>
            <p:ph type="pic" sz="quarter" idx="25"/>
          </p:nvPr>
        </p:nvPicPr>
        <p:blipFill rotWithShape="1">
          <a:blip r:embed="rId4" cstate="print">
            <a:extLst>
              <a:ext uri="{28A0092B-C50C-407E-A947-70E740481C1C}">
                <a14:useLocalDpi xmlns:a14="http://schemas.microsoft.com/office/drawing/2010/main"/>
              </a:ext>
            </a:extLst>
          </a:blip>
          <a:srcRect/>
          <a:stretch/>
        </p:blipFill>
        <p:spPr>
          <a:xfrm>
            <a:off x="6172200" y="0"/>
            <a:ext cx="6019800" cy="6858000"/>
          </a:xfrm>
        </p:spPr>
      </p:pic>
      <p:sp>
        <p:nvSpPr>
          <p:cNvPr id="3" name="Title 2">
            <a:extLst>
              <a:ext uri="{FF2B5EF4-FFF2-40B4-BE49-F238E27FC236}">
                <a16:creationId xmlns:a16="http://schemas.microsoft.com/office/drawing/2014/main" id="{F0EB2FD3-CC4F-1745-BCE9-926363CA58E0}"/>
              </a:ext>
            </a:extLst>
          </p:cNvPr>
          <p:cNvSpPr>
            <a:spLocks noGrp="1"/>
          </p:cNvSpPr>
          <p:nvPr>
            <p:ph type="title"/>
          </p:nvPr>
        </p:nvSpPr>
        <p:spPr/>
        <p:txBody>
          <a:bodyPr/>
          <a:lstStyle/>
          <a:p>
            <a:r>
              <a:rPr lang="en-US" spc="-300"/>
              <a:t>PENTAVITIN®</a:t>
            </a:r>
          </a:p>
        </p:txBody>
      </p:sp>
      <p:sp>
        <p:nvSpPr>
          <p:cNvPr id="7" name="Text Placeholder 6">
            <a:extLst>
              <a:ext uri="{FF2B5EF4-FFF2-40B4-BE49-F238E27FC236}">
                <a16:creationId xmlns:a16="http://schemas.microsoft.com/office/drawing/2014/main" id="{68676C46-E34A-E9EA-D176-17D1E26E4032}"/>
              </a:ext>
            </a:extLst>
          </p:cNvPr>
          <p:cNvSpPr>
            <a:spLocks noGrp="1"/>
          </p:cNvSpPr>
          <p:nvPr>
            <p:ph type="body" sz="quarter" idx="30"/>
          </p:nvPr>
        </p:nvSpPr>
        <p:spPr/>
        <p:txBody>
          <a:bodyPr/>
          <a:lstStyle/>
          <a:p>
            <a:r>
              <a:rPr lang="en-US"/>
              <a:t>Rinse-off</a:t>
            </a:r>
          </a:p>
        </p:txBody>
      </p:sp>
      <p:sp>
        <p:nvSpPr>
          <p:cNvPr id="8" name="Oval 7">
            <a:extLst>
              <a:ext uri="{FF2B5EF4-FFF2-40B4-BE49-F238E27FC236}">
                <a16:creationId xmlns:a16="http://schemas.microsoft.com/office/drawing/2014/main" id="{31DAA145-E3F0-8F0A-2C79-5A46BCF3B00D}"/>
              </a:ext>
            </a:extLst>
          </p:cNvPr>
          <p:cNvSpPr/>
          <p:nvPr/>
        </p:nvSpPr>
        <p:spPr>
          <a:xfrm>
            <a:off x="2354378" y="2675981"/>
            <a:ext cx="2787418" cy="2787418"/>
          </a:xfrm>
          <a:prstGeom prst="ellipse">
            <a:avLst/>
          </a:prstGeom>
          <a:noFill/>
          <a:ln w="12700">
            <a:solidFill>
              <a:srgbClr val="CBE7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9" name="Oval 8">
            <a:extLst>
              <a:ext uri="{FF2B5EF4-FFF2-40B4-BE49-F238E27FC236}">
                <a16:creationId xmlns:a16="http://schemas.microsoft.com/office/drawing/2014/main" id="{134B8E11-024F-D0DC-8344-1378AA05BD6F}"/>
              </a:ext>
            </a:extLst>
          </p:cNvPr>
          <p:cNvSpPr/>
          <p:nvPr/>
        </p:nvSpPr>
        <p:spPr>
          <a:xfrm>
            <a:off x="-151078" y="2675981"/>
            <a:ext cx="2787418" cy="2787418"/>
          </a:xfrm>
          <a:prstGeom prst="ellipse">
            <a:avLst/>
          </a:prstGeom>
          <a:noFill/>
          <a:ln w="12700">
            <a:solidFill>
              <a:srgbClr val="CBE7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0" name="Oval 9">
            <a:extLst>
              <a:ext uri="{FF2B5EF4-FFF2-40B4-BE49-F238E27FC236}">
                <a16:creationId xmlns:a16="http://schemas.microsoft.com/office/drawing/2014/main" id="{41472E8C-3949-8289-12DD-AEE09B8B8442}"/>
              </a:ext>
            </a:extLst>
          </p:cNvPr>
          <p:cNvSpPr/>
          <p:nvPr/>
        </p:nvSpPr>
        <p:spPr>
          <a:xfrm>
            <a:off x="5719370" y="2675981"/>
            <a:ext cx="2787418" cy="2787418"/>
          </a:xfrm>
          <a:prstGeom prst="ellipse">
            <a:avLst/>
          </a:prstGeom>
          <a:noFill/>
          <a:ln w="12700">
            <a:solidFill>
              <a:srgbClr val="CBE7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8" name="Picture 17">
            <a:extLst>
              <a:ext uri="{FF2B5EF4-FFF2-40B4-BE49-F238E27FC236}">
                <a16:creationId xmlns:a16="http://schemas.microsoft.com/office/drawing/2014/main" id="{208286E6-1E4C-47A7-7239-75AE850931C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58620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968C4-169E-7572-B81A-93E8A5828C5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A382DBB-5391-15D7-B9CA-A297A41F2680}"/>
              </a:ext>
            </a:extLst>
          </p:cNvPr>
          <p:cNvSpPr/>
          <p:nvPr/>
        </p:nvSpPr>
        <p:spPr>
          <a:xfrm>
            <a:off x="6578600"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Slide Number Placeholder 1">
            <a:extLst>
              <a:ext uri="{FF2B5EF4-FFF2-40B4-BE49-F238E27FC236}">
                <a16:creationId xmlns:a16="http://schemas.microsoft.com/office/drawing/2014/main" id="{5CD60FE8-F87D-E2D0-1BA3-2E9F2A559D04}"/>
              </a:ext>
            </a:extLst>
          </p:cNvPr>
          <p:cNvSpPr>
            <a:spLocks noGrp="1"/>
          </p:cNvSpPr>
          <p:nvPr>
            <p:ph type="sldNum" sz="quarter" idx="10"/>
          </p:nvPr>
        </p:nvSpPr>
        <p:spPr/>
        <p:txBody>
          <a:bodyPr/>
          <a:lstStyle/>
          <a:p>
            <a:fld id="{5BA3E189-2F3A-42E5-B572-3520703B6186}" type="slidenum">
              <a:rPr lang="en-GB" smtClean="0"/>
              <a:pPr/>
              <a:t>40</a:t>
            </a:fld>
            <a:endParaRPr lang="en-GB"/>
          </a:p>
        </p:txBody>
      </p:sp>
      <p:sp>
        <p:nvSpPr>
          <p:cNvPr id="15" name="Title 14">
            <a:extLst>
              <a:ext uri="{FF2B5EF4-FFF2-40B4-BE49-F238E27FC236}">
                <a16:creationId xmlns:a16="http://schemas.microsoft.com/office/drawing/2014/main" id="{DF80374A-801C-DB24-3772-7F17F5A02A9B}"/>
              </a:ext>
            </a:extLst>
          </p:cNvPr>
          <p:cNvSpPr>
            <a:spLocks noGrp="1"/>
          </p:cNvSpPr>
          <p:nvPr>
            <p:ph type="title"/>
          </p:nvPr>
        </p:nvSpPr>
        <p:spPr>
          <a:xfrm>
            <a:off x="302402" y="302399"/>
            <a:ext cx="5968658" cy="1079019"/>
          </a:xfrm>
        </p:spPr>
        <p:txBody>
          <a:bodyPr/>
          <a:lstStyle/>
          <a:p>
            <a:r>
              <a:rPr lang="en-US" dirty="0"/>
              <a:t>All‑Day hydration, even after frequent showers</a:t>
            </a:r>
          </a:p>
        </p:txBody>
      </p:sp>
      <p:pic>
        <p:nvPicPr>
          <p:cNvPr id="4" name="Picture 12">
            <a:extLst>
              <a:ext uri="{FF2B5EF4-FFF2-40B4-BE49-F238E27FC236}">
                <a16:creationId xmlns:a16="http://schemas.microsoft.com/office/drawing/2014/main" id="{23DAF79F-D274-2728-BE2D-E02001EFCEA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pic>
        <p:nvPicPr>
          <p:cNvPr id="5" name="Picture 4">
            <a:extLst>
              <a:ext uri="{FF2B5EF4-FFF2-40B4-BE49-F238E27FC236}">
                <a16:creationId xmlns:a16="http://schemas.microsoft.com/office/drawing/2014/main" id="{42BA7C84-9AA9-DF20-3ACC-D67AFD0D9CA7}"/>
              </a:ext>
            </a:extLst>
          </p:cNvPr>
          <p:cNvPicPr>
            <a:picLocks noChangeAspect="1"/>
          </p:cNvPicPr>
          <p:nvPr/>
        </p:nvPicPr>
        <p:blipFill>
          <a:blip r:embed="rId5"/>
          <a:srcRect/>
          <a:stretch/>
        </p:blipFill>
        <p:spPr>
          <a:xfrm>
            <a:off x="10921775" y="304640"/>
            <a:ext cx="962684" cy="419894"/>
          </a:xfrm>
          <a:prstGeom prst="rect">
            <a:avLst/>
          </a:prstGeom>
        </p:spPr>
      </p:pic>
      <p:sp>
        <p:nvSpPr>
          <p:cNvPr id="6" name="Text Placeholder 7">
            <a:extLst>
              <a:ext uri="{FF2B5EF4-FFF2-40B4-BE49-F238E27FC236}">
                <a16:creationId xmlns:a16="http://schemas.microsoft.com/office/drawing/2014/main" id="{35D75A38-3EB7-6A00-F85E-8AFFF3F68E8D}"/>
              </a:ext>
            </a:extLst>
          </p:cNvPr>
          <p:cNvSpPr>
            <a:spLocks noGrp="1"/>
          </p:cNvSpPr>
          <p:nvPr>
            <p:ph type="body" idx="11"/>
          </p:nvPr>
        </p:nvSpPr>
        <p:spPr>
          <a:xfrm>
            <a:off x="302400" y="1020515"/>
            <a:ext cx="8064500" cy="288767"/>
          </a:xfrm>
        </p:spPr>
        <p:txBody>
          <a:bodyPr/>
          <a:lstStyle/>
          <a:p>
            <a:r>
              <a:rPr lang="en-US" dirty="0"/>
              <a:t>Tested in a shower gel</a:t>
            </a:r>
          </a:p>
        </p:txBody>
      </p:sp>
      <p:sp>
        <p:nvSpPr>
          <p:cNvPr id="11" name="Text Placeholder 45">
            <a:extLst>
              <a:ext uri="{FF2B5EF4-FFF2-40B4-BE49-F238E27FC236}">
                <a16:creationId xmlns:a16="http://schemas.microsoft.com/office/drawing/2014/main" id="{8B23B9AA-F2E7-5CBA-CC47-1EF31020A6C3}"/>
              </a:ext>
            </a:extLst>
          </p:cNvPr>
          <p:cNvSpPr txBox="1">
            <a:spLocks/>
          </p:cNvSpPr>
          <p:nvPr/>
        </p:nvSpPr>
        <p:spPr>
          <a:xfrm>
            <a:off x="208271" y="1835182"/>
            <a:ext cx="5730192" cy="4297362"/>
          </a:xfr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b="1" dirty="0">
                <a:solidFill>
                  <a:srgbClr val="307297"/>
                </a:solidFill>
              </a:rPr>
              <a:t>24-hour hydration</a:t>
            </a:r>
          </a:p>
          <a:p>
            <a:pPr>
              <a:spcAft>
                <a:spcPts val="600"/>
              </a:spcAft>
            </a:pPr>
            <a:r>
              <a:rPr lang="en-US" sz="1600" dirty="0"/>
              <a:t>PENTAVITIN® (0.2%, 0.5%) boosts skin hydration for 24 hours after one use.</a:t>
            </a:r>
          </a:p>
          <a:p>
            <a:r>
              <a:rPr lang="en-US" sz="1600" b="1" dirty="0">
                <a:solidFill>
                  <a:srgbClr val="307297"/>
                </a:solidFill>
              </a:rPr>
              <a:t>Dryness prevention</a:t>
            </a:r>
          </a:p>
          <a:p>
            <a:pPr>
              <a:spcAft>
                <a:spcPts val="600"/>
              </a:spcAft>
            </a:pPr>
            <a:r>
              <a:rPr lang="en-US" sz="1600" dirty="0"/>
              <a:t>After one week of frequent showering, PENTAVITIN® formulas keep skin hydrated and help prevent dryness.</a:t>
            </a:r>
            <a:br>
              <a:rPr lang="en-US" sz="1600" dirty="0"/>
            </a:br>
            <a:endParaRPr lang="en-US" sz="1600" dirty="0"/>
          </a:p>
          <a:p>
            <a:r>
              <a:rPr lang="en-US" sz="1600" b="1" dirty="0">
                <a:solidFill>
                  <a:srgbClr val="307297"/>
                </a:solidFill>
              </a:rPr>
              <a:t>Significant effects</a:t>
            </a:r>
          </a:p>
          <a:p>
            <a:pPr marL="285750" indent="-285750">
              <a:buClr>
                <a:srgbClr val="89C7E8"/>
              </a:buClr>
              <a:buFont typeface="Arial" panose="020B0604020202020204" pitchFamily="34" charset="0"/>
              <a:buChar char="•"/>
            </a:pPr>
            <a:r>
              <a:rPr lang="en-US" sz="1600" dirty="0"/>
              <a:t>Placebo causes an immediate hydration drop that does not recover after 7 days.</a:t>
            </a:r>
          </a:p>
          <a:p>
            <a:pPr marL="285750" indent="-285750">
              <a:buClr>
                <a:srgbClr val="89C7E8"/>
              </a:buClr>
              <a:buFont typeface="Arial" panose="020B0604020202020204" pitchFamily="34" charset="0"/>
              <a:buChar char="•"/>
            </a:pPr>
            <a:r>
              <a:rPr lang="en-US" sz="1600" dirty="0"/>
              <a:t>PENTAVITIN® 0.5% delivers significant hydration at all time points vs. placebo.</a:t>
            </a:r>
          </a:p>
          <a:p>
            <a:pPr marL="285750" indent="-285750">
              <a:buClr>
                <a:srgbClr val="89C7E8"/>
              </a:buClr>
              <a:buFont typeface="Arial" panose="020B0604020202020204" pitchFamily="34" charset="0"/>
              <a:buChar char="•"/>
            </a:pPr>
            <a:r>
              <a:rPr lang="en-US" sz="1600" dirty="0"/>
              <a:t>PENTAVITIN® 0.2% shows a significant boost after 1 hour vs. placebo.</a:t>
            </a:r>
          </a:p>
        </p:txBody>
      </p:sp>
      <p:pic>
        <p:nvPicPr>
          <p:cNvPr id="7" name="Picture 6">
            <a:extLst>
              <a:ext uri="{FF2B5EF4-FFF2-40B4-BE49-F238E27FC236}">
                <a16:creationId xmlns:a16="http://schemas.microsoft.com/office/drawing/2014/main" id="{B3DDEE49-EF17-DA2C-34EC-026D9B9E252D}"/>
              </a:ext>
            </a:extLst>
          </p:cNvPr>
          <p:cNvPicPr>
            <a:picLocks noChangeAspect="1"/>
          </p:cNvPicPr>
          <p:nvPr/>
        </p:nvPicPr>
        <p:blipFill>
          <a:blip r:embed="rId6"/>
          <a:srcRect/>
          <a:stretch/>
        </p:blipFill>
        <p:spPr>
          <a:xfrm>
            <a:off x="5646453" y="1381418"/>
            <a:ext cx="7408535" cy="4167300"/>
          </a:xfrm>
          <a:prstGeom prst="rect">
            <a:avLst/>
          </a:prstGeom>
        </p:spPr>
      </p:pic>
    </p:spTree>
    <p:extLst>
      <p:ext uri="{BB962C8B-B14F-4D97-AF65-F5344CB8AC3E}">
        <p14:creationId xmlns:p14="http://schemas.microsoft.com/office/powerpoint/2010/main" val="14988384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20BCD-FDD5-1F72-B5FE-7860B8FA495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5793D39-CC4A-7F08-EE62-10E3B4C897A9}"/>
              </a:ext>
            </a:extLst>
          </p:cNvPr>
          <p:cNvSpPr/>
          <p:nvPr/>
        </p:nvSpPr>
        <p:spPr>
          <a:xfrm>
            <a:off x="6578600"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Slide Number Placeholder 1">
            <a:extLst>
              <a:ext uri="{FF2B5EF4-FFF2-40B4-BE49-F238E27FC236}">
                <a16:creationId xmlns:a16="http://schemas.microsoft.com/office/drawing/2014/main" id="{A7627D86-B5CA-CB88-7EB3-EA43BD4158C3}"/>
              </a:ext>
            </a:extLst>
          </p:cNvPr>
          <p:cNvSpPr>
            <a:spLocks noGrp="1"/>
          </p:cNvSpPr>
          <p:nvPr>
            <p:ph type="sldNum" sz="quarter" idx="10"/>
          </p:nvPr>
        </p:nvSpPr>
        <p:spPr/>
        <p:txBody>
          <a:bodyPr/>
          <a:lstStyle/>
          <a:p>
            <a:fld id="{5BA3E189-2F3A-42E5-B572-3520703B6186}" type="slidenum">
              <a:rPr lang="en-GB" smtClean="0"/>
              <a:pPr/>
              <a:t>41</a:t>
            </a:fld>
            <a:endParaRPr lang="en-GB"/>
          </a:p>
        </p:txBody>
      </p:sp>
      <p:sp>
        <p:nvSpPr>
          <p:cNvPr id="15" name="Title 14">
            <a:extLst>
              <a:ext uri="{FF2B5EF4-FFF2-40B4-BE49-F238E27FC236}">
                <a16:creationId xmlns:a16="http://schemas.microsoft.com/office/drawing/2014/main" id="{F784C754-CC9D-C317-8E55-24960E7D847D}"/>
              </a:ext>
            </a:extLst>
          </p:cNvPr>
          <p:cNvSpPr>
            <a:spLocks noGrp="1"/>
          </p:cNvSpPr>
          <p:nvPr>
            <p:ph type="title"/>
          </p:nvPr>
        </p:nvSpPr>
        <p:spPr>
          <a:xfrm>
            <a:off x="302402" y="302399"/>
            <a:ext cx="6276198" cy="1079019"/>
          </a:xfrm>
        </p:spPr>
        <p:txBody>
          <a:bodyPr/>
          <a:lstStyle/>
          <a:p>
            <a:r>
              <a:rPr lang="en-US" dirty="0"/>
              <a:t>Helps reinforce the skin’s barrier function, even post‑shower </a:t>
            </a:r>
          </a:p>
        </p:txBody>
      </p:sp>
      <p:pic>
        <p:nvPicPr>
          <p:cNvPr id="4" name="Picture 12">
            <a:extLst>
              <a:ext uri="{FF2B5EF4-FFF2-40B4-BE49-F238E27FC236}">
                <a16:creationId xmlns:a16="http://schemas.microsoft.com/office/drawing/2014/main" id="{C0655591-9FD9-390F-31E9-ACE579D0CCF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pic>
        <p:nvPicPr>
          <p:cNvPr id="5" name="Picture 4">
            <a:extLst>
              <a:ext uri="{FF2B5EF4-FFF2-40B4-BE49-F238E27FC236}">
                <a16:creationId xmlns:a16="http://schemas.microsoft.com/office/drawing/2014/main" id="{26DE3553-9B88-F689-D030-D112D7AA7EBD}"/>
              </a:ext>
            </a:extLst>
          </p:cNvPr>
          <p:cNvPicPr>
            <a:picLocks noChangeAspect="1"/>
          </p:cNvPicPr>
          <p:nvPr/>
        </p:nvPicPr>
        <p:blipFill>
          <a:blip r:embed="rId4"/>
          <a:srcRect/>
          <a:stretch/>
        </p:blipFill>
        <p:spPr>
          <a:xfrm>
            <a:off x="10921775" y="304640"/>
            <a:ext cx="962684" cy="419894"/>
          </a:xfrm>
          <a:prstGeom prst="rect">
            <a:avLst/>
          </a:prstGeom>
        </p:spPr>
      </p:pic>
      <p:sp>
        <p:nvSpPr>
          <p:cNvPr id="6" name="Text Placeholder 7">
            <a:extLst>
              <a:ext uri="{FF2B5EF4-FFF2-40B4-BE49-F238E27FC236}">
                <a16:creationId xmlns:a16="http://schemas.microsoft.com/office/drawing/2014/main" id="{1E65F29E-CE71-8F2E-782E-EFF30C6F4C11}"/>
              </a:ext>
            </a:extLst>
          </p:cNvPr>
          <p:cNvSpPr>
            <a:spLocks noGrp="1"/>
          </p:cNvSpPr>
          <p:nvPr>
            <p:ph type="body" idx="11"/>
          </p:nvPr>
        </p:nvSpPr>
        <p:spPr>
          <a:xfrm>
            <a:off x="302400" y="1364342"/>
            <a:ext cx="8064500" cy="288767"/>
          </a:xfrm>
        </p:spPr>
        <p:txBody>
          <a:bodyPr/>
          <a:lstStyle/>
          <a:p>
            <a:r>
              <a:rPr lang="en-US"/>
              <a:t>Tested in a shower gel</a:t>
            </a:r>
          </a:p>
        </p:txBody>
      </p:sp>
      <p:sp>
        <p:nvSpPr>
          <p:cNvPr id="8" name="Text Placeholder 45">
            <a:extLst>
              <a:ext uri="{FF2B5EF4-FFF2-40B4-BE49-F238E27FC236}">
                <a16:creationId xmlns:a16="http://schemas.microsoft.com/office/drawing/2014/main" id="{FDB0C0BD-3E22-CCE7-D1CA-82D8232B9045}"/>
              </a:ext>
            </a:extLst>
          </p:cNvPr>
          <p:cNvSpPr txBox="1">
            <a:spLocks/>
          </p:cNvSpPr>
          <p:nvPr/>
        </p:nvSpPr>
        <p:spPr>
          <a:xfrm>
            <a:off x="224327" y="1835182"/>
            <a:ext cx="5885120" cy="2414089"/>
          </a:xfr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b="1" dirty="0">
                <a:solidFill>
                  <a:srgbClr val="307297"/>
                </a:solidFill>
              </a:rPr>
              <a:t>Reinforced skin barrier</a:t>
            </a:r>
          </a:p>
          <a:p>
            <a:pPr>
              <a:spcAft>
                <a:spcPts val="600"/>
              </a:spcAft>
            </a:pPr>
            <a:r>
              <a:rPr lang="en-US" sz="1600" dirty="0"/>
              <a:t>Shower gels with PENTAVITIN® (0.2%, 0.5%) help reinforce the skin barrier just 1 hour after a single use—and continue to do so even after one week of frequent showering.</a:t>
            </a:r>
          </a:p>
          <a:p>
            <a:pPr>
              <a:spcAft>
                <a:spcPts val="600"/>
              </a:spcAft>
            </a:pPr>
            <a:endParaRPr lang="en-US" sz="1600" dirty="0"/>
          </a:p>
          <a:p>
            <a:r>
              <a:rPr lang="en-US" sz="1600" b="1" dirty="0">
                <a:solidFill>
                  <a:srgbClr val="307297"/>
                </a:solidFill>
              </a:rPr>
              <a:t>Significant effects</a:t>
            </a:r>
          </a:p>
          <a:p>
            <a:pPr>
              <a:buClr>
                <a:srgbClr val="BD69D7"/>
              </a:buClr>
            </a:pPr>
            <a:r>
              <a:rPr lang="en-US" sz="1600" dirty="0"/>
              <a:t>Shower gels with PENTAVITIN® (0.2%, 0.5%) show barrier‑reinforcing benefits compared with untreated skin (D0).</a:t>
            </a:r>
          </a:p>
        </p:txBody>
      </p:sp>
      <p:pic>
        <p:nvPicPr>
          <p:cNvPr id="9" name="Picture 8">
            <a:extLst>
              <a:ext uri="{FF2B5EF4-FFF2-40B4-BE49-F238E27FC236}">
                <a16:creationId xmlns:a16="http://schemas.microsoft.com/office/drawing/2014/main" id="{F4C4F1CF-D396-C120-82F7-C2799E876BAB}"/>
              </a:ext>
            </a:extLst>
          </p:cNvPr>
          <p:cNvPicPr>
            <a:picLocks noChangeAspect="1"/>
          </p:cNvPicPr>
          <p:nvPr/>
        </p:nvPicPr>
        <p:blipFill>
          <a:blip r:embed="rId5"/>
          <a:srcRect/>
          <a:stretch/>
        </p:blipFill>
        <p:spPr>
          <a:xfrm>
            <a:off x="5646453" y="1381418"/>
            <a:ext cx="7408535" cy="4167301"/>
          </a:xfrm>
          <a:prstGeom prst="rect">
            <a:avLst/>
          </a:prstGeom>
        </p:spPr>
      </p:pic>
    </p:spTree>
    <p:extLst>
      <p:ext uri="{BB962C8B-B14F-4D97-AF65-F5344CB8AC3E}">
        <p14:creationId xmlns:p14="http://schemas.microsoft.com/office/powerpoint/2010/main" val="5315203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A01E3-44E3-F2AD-4857-FB2B2C8EB77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725F22A-59EE-0A41-7B84-158163312470}"/>
              </a:ext>
            </a:extLst>
          </p:cNvPr>
          <p:cNvSpPr/>
          <p:nvPr/>
        </p:nvSpPr>
        <p:spPr>
          <a:xfrm>
            <a:off x="6578600"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Slide Number Placeholder 1">
            <a:extLst>
              <a:ext uri="{FF2B5EF4-FFF2-40B4-BE49-F238E27FC236}">
                <a16:creationId xmlns:a16="http://schemas.microsoft.com/office/drawing/2014/main" id="{D2914D5F-7CF7-65F9-C147-BDE171F311AF}"/>
              </a:ext>
            </a:extLst>
          </p:cNvPr>
          <p:cNvSpPr>
            <a:spLocks noGrp="1"/>
          </p:cNvSpPr>
          <p:nvPr>
            <p:ph type="sldNum" sz="quarter" idx="10"/>
          </p:nvPr>
        </p:nvSpPr>
        <p:spPr/>
        <p:txBody>
          <a:bodyPr/>
          <a:lstStyle/>
          <a:p>
            <a:fld id="{5BA3E189-2F3A-42E5-B572-3520703B6186}" type="slidenum">
              <a:rPr lang="en-GB" smtClean="0"/>
              <a:pPr/>
              <a:t>42</a:t>
            </a:fld>
            <a:endParaRPr lang="en-GB"/>
          </a:p>
        </p:txBody>
      </p:sp>
      <p:sp>
        <p:nvSpPr>
          <p:cNvPr id="15" name="Title 14">
            <a:extLst>
              <a:ext uri="{FF2B5EF4-FFF2-40B4-BE49-F238E27FC236}">
                <a16:creationId xmlns:a16="http://schemas.microsoft.com/office/drawing/2014/main" id="{3FDC3870-B34E-16BE-036D-CF64C84D9233}"/>
              </a:ext>
            </a:extLst>
          </p:cNvPr>
          <p:cNvSpPr>
            <a:spLocks noGrp="1"/>
          </p:cNvSpPr>
          <p:nvPr>
            <p:ph type="title"/>
          </p:nvPr>
        </p:nvSpPr>
        <p:spPr>
          <a:xfrm>
            <a:off x="302402" y="302399"/>
            <a:ext cx="6276198" cy="1079019"/>
          </a:xfrm>
        </p:spPr>
        <p:txBody>
          <a:bodyPr/>
          <a:lstStyle/>
          <a:p>
            <a:r>
              <a:rPr lang="en-US" dirty="0"/>
              <a:t>Helps skin move from dry to normal in     1 hour, even with frequent showering</a:t>
            </a:r>
          </a:p>
        </p:txBody>
      </p:sp>
      <p:pic>
        <p:nvPicPr>
          <p:cNvPr id="4" name="Picture 12">
            <a:extLst>
              <a:ext uri="{FF2B5EF4-FFF2-40B4-BE49-F238E27FC236}">
                <a16:creationId xmlns:a16="http://schemas.microsoft.com/office/drawing/2014/main" id="{B2EDB459-095C-98B8-EAA7-66CA8746113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pic>
        <p:nvPicPr>
          <p:cNvPr id="5" name="Picture 4">
            <a:extLst>
              <a:ext uri="{FF2B5EF4-FFF2-40B4-BE49-F238E27FC236}">
                <a16:creationId xmlns:a16="http://schemas.microsoft.com/office/drawing/2014/main" id="{1A5C3CCF-B047-1685-EE87-8C79460E2AC6}"/>
              </a:ext>
            </a:extLst>
          </p:cNvPr>
          <p:cNvPicPr>
            <a:picLocks noChangeAspect="1"/>
          </p:cNvPicPr>
          <p:nvPr/>
        </p:nvPicPr>
        <p:blipFill>
          <a:blip r:embed="rId4"/>
          <a:srcRect/>
          <a:stretch/>
        </p:blipFill>
        <p:spPr>
          <a:xfrm>
            <a:off x="10921775" y="304640"/>
            <a:ext cx="962684" cy="419894"/>
          </a:xfrm>
          <a:prstGeom prst="rect">
            <a:avLst/>
          </a:prstGeom>
        </p:spPr>
      </p:pic>
      <p:sp>
        <p:nvSpPr>
          <p:cNvPr id="6" name="Text Placeholder 7">
            <a:extLst>
              <a:ext uri="{FF2B5EF4-FFF2-40B4-BE49-F238E27FC236}">
                <a16:creationId xmlns:a16="http://schemas.microsoft.com/office/drawing/2014/main" id="{AC56FEDA-6EA2-5CA0-C96C-E6F430C66E47}"/>
              </a:ext>
            </a:extLst>
          </p:cNvPr>
          <p:cNvSpPr>
            <a:spLocks noGrp="1"/>
          </p:cNvSpPr>
          <p:nvPr>
            <p:ph type="body" idx="11"/>
          </p:nvPr>
        </p:nvSpPr>
        <p:spPr>
          <a:xfrm>
            <a:off x="279822" y="991204"/>
            <a:ext cx="8064500" cy="288767"/>
          </a:xfrm>
        </p:spPr>
        <p:txBody>
          <a:bodyPr/>
          <a:lstStyle/>
          <a:p>
            <a:r>
              <a:rPr lang="en-US" dirty="0"/>
              <a:t>Tested in a body wash</a:t>
            </a:r>
          </a:p>
        </p:txBody>
      </p:sp>
      <p:sp>
        <p:nvSpPr>
          <p:cNvPr id="10" name="Text Placeholder 45">
            <a:extLst>
              <a:ext uri="{FF2B5EF4-FFF2-40B4-BE49-F238E27FC236}">
                <a16:creationId xmlns:a16="http://schemas.microsoft.com/office/drawing/2014/main" id="{2A3DD5C8-A2AA-520A-AEF9-759C3E3E3E5E}"/>
              </a:ext>
            </a:extLst>
          </p:cNvPr>
          <p:cNvSpPr txBox="1">
            <a:spLocks/>
          </p:cNvSpPr>
          <p:nvPr/>
        </p:nvSpPr>
        <p:spPr>
          <a:xfrm>
            <a:off x="224327" y="1827924"/>
            <a:ext cx="5246753" cy="4297362"/>
          </a:xfr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600" b="1" dirty="0">
                <a:solidFill>
                  <a:srgbClr val="307297"/>
                </a:solidFill>
              </a:rPr>
              <a:t>Skin moves from dry to normal</a:t>
            </a:r>
          </a:p>
          <a:p>
            <a:pPr>
              <a:spcAft>
                <a:spcPts val="600"/>
              </a:spcAft>
            </a:pPr>
            <a:r>
              <a:rPr lang="en-US" sz="1600" dirty="0"/>
              <a:t>Within 1 hour of showering, body‑wash formulations with PENTAVITIN® (0.2%, 0.5%) help shift skin from dry to normal.</a:t>
            </a:r>
          </a:p>
          <a:p>
            <a:r>
              <a:rPr lang="en-US" sz="1600" b="1" dirty="0">
                <a:solidFill>
                  <a:srgbClr val="307297"/>
                </a:solidFill>
              </a:rPr>
              <a:t>Maintained skin hydration over repeated use</a:t>
            </a:r>
          </a:p>
          <a:p>
            <a:pPr>
              <a:spcAft>
                <a:spcPts val="600"/>
              </a:spcAft>
            </a:pPr>
            <a:r>
              <a:rPr lang="en-US" sz="1600" dirty="0"/>
              <a:t>After 7 days of daily showering, formulations with PENTAVITIN® (0.2%, 0.5%) maintain elevated skin-hydration levels</a:t>
            </a:r>
          </a:p>
          <a:p>
            <a:r>
              <a:rPr lang="en-US" sz="1600" b="1" dirty="0">
                <a:solidFill>
                  <a:srgbClr val="307297"/>
                </a:solidFill>
              </a:rPr>
              <a:t>Significant hydration increase</a:t>
            </a:r>
          </a:p>
          <a:p>
            <a:r>
              <a:rPr lang="en-US" sz="1600" dirty="0"/>
              <a:t>Body‑wash formulations with PENTAVITIN® (0.2%, 0.5%) deliver a statistically significant improvement in skin hydration versus the placebo formulation.</a:t>
            </a:r>
          </a:p>
        </p:txBody>
      </p:sp>
      <p:pic>
        <p:nvPicPr>
          <p:cNvPr id="8" name="Picture 7">
            <a:extLst>
              <a:ext uri="{FF2B5EF4-FFF2-40B4-BE49-F238E27FC236}">
                <a16:creationId xmlns:a16="http://schemas.microsoft.com/office/drawing/2014/main" id="{66E4A487-7D89-37F7-53ED-732142B5DEFF}"/>
              </a:ext>
            </a:extLst>
          </p:cNvPr>
          <p:cNvPicPr>
            <a:picLocks noChangeAspect="1"/>
          </p:cNvPicPr>
          <p:nvPr/>
        </p:nvPicPr>
        <p:blipFill>
          <a:blip r:embed="rId5"/>
          <a:srcRect/>
          <a:stretch/>
        </p:blipFill>
        <p:spPr>
          <a:xfrm>
            <a:off x="5613402" y="1381418"/>
            <a:ext cx="7408535" cy="4167301"/>
          </a:xfrm>
          <a:prstGeom prst="rect">
            <a:avLst/>
          </a:prstGeom>
        </p:spPr>
      </p:pic>
    </p:spTree>
    <p:extLst>
      <p:ext uri="{BB962C8B-B14F-4D97-AF65-F5344CB8AC3E}">
        <p14:creationId xmlns:p14="http://schemas.microsoft.com/office/powerpoint/2010/main" val="19890754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E9D9C-EAFD-54D8-F737-DEE91D96260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0186028-76C4-04DA-5936-77A691F90E63}"/>
              </a:ext>
            </a:extLst>
          </p:cNvPr>
          <p:cNvSpPr/>
          <p:nvPr/>
        </p:nvSpPr>
        <p:spPr>
          <a:xfrm>
            <a:off x="5647764" y="0"/>
            <a:ext cx="6544235"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pic>
        <p:nvPicPr>
          <p:cNvPr id="26" name="Picture 25" descr="A screenshot of a computer screen&#10;&#10;AI-generated content may be incorrect.">
            <a:extLst>
              <a:ext uri="{FF2B5EF4-FFF2-40B4-BE49-F238E27FC236}">
                <a16:creationId xmlns:a16="http://schemas.microsoft.com/office/drawing/2014/main" id="{5009BF17-73C3-1070-2E66-6DEB0F473E78}"/>
              </a:ext>
            </a:extLst>
          </p:cNvPr>
          <p:cNvPicPr>
            <a:picLocks noChangeAspect="1"/>
          </p:cNvPicPr>
          <p:nvPr/>
        </p:nvPicPr>
        <p:blipFill>
          <a:blip r:embed="rId2"/>
          <a:stretch>
            <a:fillRect/>
          </a:stretch>
        </p:blipFill>
        <p:spPr>
          <a:xfrm>
            <a:off x="4853214" y="1579798"/>
            <a:ext cx="8064500" cy="4536281"/>
          </a:xfrm>
          <a:prstGeom prst="rect">
            <a:avLst/>
          </a:prstGeom>
        </p:spPr>
      </p:pic>
      <p:sp>
        <p:nvSpPr>
          <p:cNvPr id="2" name="Slide Number Placeholder 1">
            <a:extLst>
              <a:ext uri="{FF2B5EF4-FFF2-40B4-BE49-F238E27FC236}">
                <a16:creationId xmlns:a16="http://schemas.microsoft.com/office/drawing/2014/main" id="{03E3A5B1-F0BD-0FF5-05CB-FC46A0D84BC1}"/>
              </a:ext>
            </a:extLst>
          </p:cNvPr>
          <p:cNvSpPr>
            <a:spLocks noGrp="1"/>
          </p:cNvSpPr>
          <p:nvPr>
            <p:ph type="sldNum" sz="quarter" idx="10"/>
          </p:nvPr>
        </p:nvSpPr>
        <p:spPr/>
        <p:txBody>
          <a:bodyPr/>
          <a:lstStyle/>
          <a:p>
            <a:fld id="{5BA3E189-2F3A-42E5-B572-3520703B6186}" type="slidenum">
              <a:rPr lang="en-GB" smtClean="0"/>
              <a:pPr/>
              <a:t>43</a:t>
            </a:fld>
            <a:endParaRPr lang="en-GB"/>
          </a:p>
        </p:txBody>
      </p:sp>
      <p:sp>
        <p:nvSpPr>
          <p:cNvPr id="17" name="Text Placeholder 16">
            <a:extLst>
              <a:ext uri="{FF2B5EF4-FFF2-40B4-BE49-F238E27FC236}">
                <a16:creationId xmlns:a16="http://schemas.microsoft.com/office/drawing/2014/main" id="{A87F63A6-88AF-E597-5AF6-65FB5CE1639A}"/>
              </a:ext>
            </a:extLst>
          </p:cNvPr>
          <p:cNvSpPr>
            <a:spLocks noGrp="1"/>
          </p:cNvSpPr>
          <p:nvPr>
            <p:ph type="body" sz="quarter" idx="12"/>
          </p:nvPr>
        </p:nvSpPr>
        <p:spPr>
          <a:xfrm>
            <a:off x="302400" y="1260000"/>
            <a:ext cx="4951193" cy="4297362"/>
          </a:xfrm>
        </p:spPr>
        <p:txBody>
          <a:bodyPr/>
          <a:lstStyle/>
          <a:p>
            <a:pPr marL="285750" indent="-285750">
              <a:buClr>
                <a:srgbClr val="89C7E8"/>
              </a:buClr>
              <a:buSzPct val="140000"/>
              <a:buFont typeface="Arial" panose="020B0604020202020204" pitchFamily="34" charset="0"/>
              <a:buChar char="•"/>
            </a:pPr>
            <a:r>
              <a:rPr lang="en-US" sz="1800" b="1" dirty="0"/>
              <a:t>24-hour moisture boost</a:t>
            </a:r>
            <a:br>
              <a:rPr lang="en-US" sz="1800" dirty="0"/>
            </a:br>
            <a:r>
              <a:rPr lang="en-US" sz="1800" dirty="0"/>
              <a:t>3 times more moisture after one single application of PENTAVITIN</a:t>
            </a:r>
            <a:r>
              <a:rPr lang="en-US" sz="1800" b="1" dirty="0"/>
              <a:t>® </a:t>
            </a:r>
            <a:r>
              <a:rPr lang="en-US" sz="1800" dirty="0"/>
              <a:t>(0.2%) in a moisturizing soap bar compared to placebo at 24 hours.</a:t>
            </a:r>
          </a:p>
          <a:p>
            <a:pPr marL="285750" indent="-285750">
              <a:buClr>
                <a:srgbClr val="89C7E8"/>
              </a:buClr>
              <a:buSzPct val="140000"/>
              <a:buFont typeface="Arial" panose="020B0604020202020204" pitchFamily="34" charset="0"/>
              <a:buChar char="•"/>
            </a:pPr>
            <a:r>
              <a:rPr lang="en-US" sz="1800" b="1" dirty="0"/>
              <a:t>24-hour moisture lock                             </a:t>
            </a:r>
            <a:r>
              <a:rPr lang="en-US" sz="1800" dirty="0"/>
              <a:t>PENTAVITIN® (0.2%) significantly helps to lock in moisture within the skin for up to</a:t>
            </a:r>
            <a:br>
              <a:rPr lang="en-US" sz="1800" dirty="0"/>
            </a:br>
            <a:r>
              <a:rPr lang="en-US" sz="1800" dirty="0"/>
              <a:t>24 hours.</a:t>
            </a:r>
          </a:p>
          <a:p>
            <a:pPr marL="285750" indent="-285750">
              <a:buClr>
                <a:srgbClr val="89C7E8"/>
              </a:buClr>
              <a:buSzPct val="140000"/>
              <a:buFont typeface="Arial" panose="020B0604020202020204" pitchFamily="34" charset="0"/>
              <a:buChar char="•"/>
            </a:pPr>
            <a:r>
              <a:rPr lang="en-US" sz="1800" b="1" dirty="0"/>
              <a:t>Hydration booster of glycerin</a:t>
            </a:r>
            <a:br>
              <a:rPr lang="en-US" sz="1800" dirty="0"/>
            </a:br>
            <a:r>
              <a:rPr lang="en-US" sz="1800" dirty="0"/>
              <a:t>After one single use, PENTAVITIN® (0.2%) significantly boosts the hydration efficacy of a moisturizing soap bar containing 8% glycerin at 24 hours.</a:t>
            </a:r>
          </a:p>
          <a:p>
            <a:endParaRPr lang="en-US" dirty="0"/>
          </a:p>
        </p:txBody>
      </p:sp>
      <p:sp>
        <p:nvSpPr>
          <p:cNvPr id="15" name="Title 14">
            <a:extLst>
              <a:ext uri="{FF2B5EF4-FFF2-40B4-BE49-F238E27FC236}">
                <a16:creationId xmlns:a16="http://schemas.microsoft.com/office/drawing/2014/main" id="{769E518E-3E50-1300-9BCA-AD42282F3146}"/>
              </a:ext>
            </a:extLst>
          </p:cNvPr>
          <p:cNvSpPr>
            <a:spLocks noGrp="1"/>
          </p:cNvSpPr>
          <p:nvPr>
            <p:ph type="title"/>
          </p:nvPr>
        </p:nvSpPr>
        <p:spPr>
          <a:xfrm>
            <a:off x="302401" y="302400"/>
            <a:ext cx="5088749" cy="303211"/>
          </a:xfrm>
        </p:spPr>
        <p:txBody>
          <a:bodyPr/>
          <a:lstStyle/>
          <a:p>
            <a:r>
              <a:rPr lang="en-US"/>
              <a:t>24-hour moisture boost &amp; lock</a:t>
            </a:r>
          </a:p>
        </p:txBody>
      </p:sp>
      <p:pic>
        <p:nvPicPr>
          <p:cNvPr id="4" name="Picture 12">
            <a:extLst>
              <a:ext uri="{FF2B5EF4-FFF2-40B4-BE49-F238E27FC236}">
                <a16:creationId xmlns:a16="http://schemas.microsoft.com/office/drawing/2014/main" id="{2A34209E-DE9A-6F11-4E1A-D99278EB6149}"/>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pic>
        <p:nvPicPr>
          <p:cNvPr id="5" name="Picture 4">
            <a:extLst>
              <a:ext uri="{FF2B5EF4-FFF2-40B4-BE49-F238E27FC236}">
                <a16:creationId xmlns:a16="http://schemas.microsoft.com/office/drawing/2014/main" id="{B074A428-E098-39F4-622B-1E1FA928BBD8}"/>
              </a:ext>
            </a:extLst>
          </p:cNvPr>
          <p:cNvPicPr>
            <a:picLocks noChangeAspect="1"/>
          </p:cNvPicPr>
          <p:nvPr/>
        </p:nvPicPr>
        <p:blipFill>
          <a:blip r:embed="rId5"/>
          <a:srcRect/>
          <a:stretch/>
        </p:blipFill>
        <p:spPr>
          <a:xfrm>
            <a:off x="10921775" y="304640"/>
            <a:ext cx="962684" cy="419894"/>
          </a:xfrm>
          <a:prstGeom prst="rect">
            <a:avLst/>
          </a:prstGeom>
        </p:spPr>
      </p:pic>
      <p:sp>
        <p:nvSpPr>
          <p:cNvPr id="6" name="Text Placeholder 7">
            <a:extLst>
              <a:ext uri="{FF2B5EF4-FFF2-40B4-BE49-F238E27FC236}">
                <a16:creationId xmlns:a16="http://schemas.microsoft.com/office/drawing/2014/main" id="{FB4C1060-2890-C96B-523B-4014791FAA37}"/>
              </a:ext>
            </a:extLst>
          </p:cNvPr>
          <p:cNvSpPr>
            <a:spLocks noGrp="1"/>
          </p:cNvSpPr>
          <p:nvPr>
            <p:ph type="body" idx="11"/>
          </p:nvPr>
        </p:nvSpPr>
        <p:spPr>
          <a:xfrm>
            <a:off x="302400" y="605611"/>
            <a:ext cx="8064500" cy="288767"/>
          </a:xfrm>
        </p:spPr>
        <p:txBody>
          <a:bodyPr/>
          <a:lstStyle/>
          <a:p>
            <a:r>
              <a:rPr lang="en-US"/>
              <a:t>Tested in a soap bar </a:t>
            </a:r>
          </a:p>
        </p:txBody>
      </p:sp>
      <p:grpSp>
        <p:nvGrpSpPr>
          <p:cNvPr id="13" name="Group 12">
            <a:extLst>
              <a:ext uri="{FF2B5EF4-FFF2-40B4-BE49-F238E27FC236}">
                <a16:creationId xmlns:a16="http://schemas.microsoft.com/office/drawing/2014/main" id="{61F6140F-D027-F16D-AD84-9EED6DA98161}"/>
              </a:ext>
            </a:extLst>
          </p:cNvPr>
          <p:cNvGrpSpPr/>
          <p:nvPr/>
        </p:nvGrpSpPr>
        <p:grpSpPr>
          <a:xfrm>
            <a:off x="6151707" y="1498837"/>
            <a:ext cx="5621193" cy="3893752"/>
            <a:chOff x="5566787" y="1619999"/>
            <a:chExt cx="5655597" cy="3917585"/>
          </a:xfrm>
        </p:grpSpPr>
        <p:sp>
          <p:nvSpPr>
            <p:cNvPr id="16" name="TextBox 15">
              <a:extLst>
                <a:ext uri="{FF2B5EF4-FFF2-40B4-BE49-F238E27FC236}">
                  <a16:creationId xmlns:a16="http://schemas.microsoft.com/office/drawing/2014/main" id="{F3E9204F-03AB-FDF4-5842-DD64E23AD66C}"/>
                </a:ext>
              </a:extLst>
            </p:cNvPr>
            <p:cNvSpPr txBox="1"/>
            <p:nvPr/>
          </p:nvSpPr>
          <p:spPr>
            <a:xfrm>
              <a:off x="5566787" y="1620000"/>
              <a:ext cx="2613828" cy="21544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24 hours moisture lock</a:t>
              </a:r>
              <a:endParaRPr kumimoji="0" lang="en-CH" sz="1400" b="1" i="0" u="none" strike="noStrike" kern="1200" cap="none" spc="0" normalizeH="0" baseline="0" noProof="0">
                <a:ln>
                  <a:noFill/>
                </a:ln>
                <a:solidFill>
                  <a:prstClr val="black"/>
                </a:solidFill>
                <a:effectLst/>
                <a:uLnTx/>
                <a:uFillTx/>
                <a:latin typeface="DM Sans"/>
                <a:ea typeface="+mn-ea"/>
                <a:cs typeface="+mn-cs"/>
              </a:endParaRPr>
            </a:p>
          </p:txBody>
        </p:sp>
        <p:sp>
          <p:nvSpPr>
            <p:cNvPr id="18" name="TextBox 17">
              <a:extLst>
                <a:ext uri="{FF2B5EF4-FFF2-40B4-BE49-F238E27FC236}">
                  <a16:creationId xmlns:a16="http://schemas.microsoft.com/office/drawing/2014/main" id="{D817315B-3C60-74B8-F629-25BFF327EA2A}"/>
                </a:ext>
              </a:extLst>
            </p:cNvPr>
            <p:cNvSpPr txBox="1"/>
            <p:nvPr/>
          </p:nvSpPr>
          <p:spPr>
            <a:xfrm>
              <a:off x="8680772" y="1619999"/>
              <a:ext cx="2541612" cy="216763"/>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24 hours moisture boost</a:t>
              </a:r>
              <a:endParaRPr kumimoji="0" lang="en-CH" sz="1400" b="1" i="0" u="none" strike="noStrike" kern="1200" cap="none" spc="0" normalizeH="0" baseline="0" noProof="0">
                <a:ln>
                  <a:noFill/>
                </a:ln>
                <a:solidFill>
                  <a:prstClr val="black"/>
                </a:solidFill>
                <a:effectLst/>
                <a:uLnTx/>
                <a:uFillTx/>
                <a:latin typeface="DM Sans"/>
                <a:ea typeface="+mn-ea"/>
                <a:cs typeface="+mn-cs"/>
              </a:endParaRPr>
            </a:p>
          </p:txBody>
        </p:sp>
        <p:sp>
          <p:nvSpPr>
            <p:cNvPr id="20" name="TextBox 19">
              <a:extLst>
                <a:ext uri="{FF2B5EF4-FFF2-40B4-BE49-F238E27FC236}">
                  <a16:creationId xmlns:a16="http://schemas.microsoft.com/office/drawing/2014/main" id="{824B1652-8965-2F1A-F88E-A4128110D7D2}"/>
                </a:ext>
              </a:extLst>
            </p:cNvPr>
            <p:cNvSpPr txBox="1"/>
            <p:nvPr/>
          </p:nvSpPr>
          <p:spPr>
            <a:xfrm>
              <a:off x="7229900" y="5306752"/>
              <a:ext cx="279493"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7C807E"/>
                  </a:solidFill>
                  <a:effectLst/>
                  <a:uLnTx/>
                  <a:uFillTx/>
                  <a:latin typeface="DM Sans" pitchFamily="2" charset="0"/>
                  <a:ea typeface="+mn-ea"/>
                  <a:cs typeface="+mn-cs"/>
                </a:rPr>
                <a:t>*</a:t>
              </a:r>
              <a:endParaRPr kumimoji="0" lang="en-CH" sz="9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75DE9A04-8AC6-F6F3-2370-C76238B6D037}"/>
                </a:ext>
              </a:extLst>
            </p:cNvPr>
            <p:cNvSpPr txBox="1"/>
            <p:nvPr/>
          </p:nvSpPr>
          <p:spPr>
            <a:xfrm>
              <a:off x="10239801" y="2249404"/>
              <a:ext cx="279493"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7C807E"/>
                  </a:solidFill>
                  <a:effectLst/>
                  <a:uLnTx/>
                  <a:uFillTx/>
                  <a:latin typeface="DM Sans" pitchFamily="2" charset="0"/>
                  <a:ea typeface="+mn-ea"/>
                  <a:cs typeface="+mn-cs"/>
                </a:rPr>
                <a:t>*</a:t>
              </a:r>
              <a:endParaRPr kumimoji="0" lang="en-CH" sz="900" b="0" i="0" u="none" strike="noStrike" kern="1200" cap="none" spc="0" normalizeH="0" baseline="0" noProof="0">
                <a:ln>
                  <a:noFill/>
                </a:ln>
                <a:solidFill>
                  <a:srgbClr val="7C807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112646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C60721-C927-02DD-A1DA-F2B2BAF01D96}"/>
              </a:ext>
            </a:extLst>
          </p:cNvPr>
          <p:cNvPicPr>
            <a:picLocks noChangeAspect="1"/>
          </p:cNvPicPr>
          <p:nvPr/>
        </p:nvPicPr>
        <p:blipFill>
          <a:blip r:embed="rId7"/>
          <a:stretch>
            <a:fillRect/>
          </a:stretch>
        </p:blipFill>
        <p:spPr>
          <a:xfrm>
            <a:off x="1096321" y="2328746"/>
            <a:ext cx="1028700" cy="3705225"/>
          </a:xfrm>
          <a:prstGeom prst="rect">
            <a:avLst/>
          </a:prstGeom>
        </p:spPr>
      </p:pic>
      <p:sp>
        <p:nvSpPr>
          <p:cNvPr id="22" name="Rectangle 21">
            <a:extLst>
              <a:ext uri="{FF2B5EF4-FFF2-40B4-BE49-F238E27FC236}">
                <a16:creationId xmlns:a16="http://schemas.microsoft.com/office/drawing/2014/main" id="{67ABD64C-4A02-53E5-E3D3-FBD6F8EA9F15}"/>
              </a:ext>
            </a:extLst>
          </p:cNvPr>
          <p:cNvSpPr/>
          <p:nvPr/>
        </p:nvSpPr>
        <p:spPr>
          <a:xfrm>
            <a:off x="1988680" y="2084294"/>
            <a:ext cx="7746990" cy="4272354"/>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4426C5AF-95BC-6469-577D-09F23E0221E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8" name="Text Placeholder 7">
            <a:extLst>
              <a:ext uri="{FF2B5EF4-FFF2-40B4-BE49-F238E27FC236}">
                <a16:creationId xmlns:a16="http://schemas.microsoft.com/office/drawing/2014/main" id="{091FE69F-83D1-3F45-310A-1E558D8BD97F}"/>
              </a:ext>
            </a:extLst>
          </p:cNvPr>
          <p:cNvSpPr>
            <a:spLocks noGrp="1"/>
          </p:cNvSpPr>
          <p:nvPr>
            <p:ph type="body" idx="11"/>
          </p:nvPr>
        </p:nvSpPr>
        <p:spPr/>
        <p:txBody>
          <a:bodyPr/>
          <a:lstStyle/>
          <a:p>
            <a:r>
              <a:rPr lang="en-US"/>
              <a:t>Reduces unwanted effects of dryness caused by bar soap </a:t>
            </a:r>
          </a:p>
          <a:p>
            <a:endParaRPr lang="en-US"/>
          </a:p>
        </p:txBody>
      </p:sp>
      <p:sp>
        <p:nvSpPr>
          <p:cNvPr id="6" name="Title 5">
            <a:extLst>
              <a:ext uri="{FF2B5EF4-FFF2-40B4-BE49-F238E27FC236}">
                <a16:creationId xmlns:a16="http://schemas.microsoft.com/office/drawing/2014/main" id="{4B2B62B2-0C6D-1EB9-7EC1-0BB2D1DD570A}"/>
              </a:ext>
            </a:extLst>
          </p:cNvPr>
          <p:cNvSpPr>
            <a:spLocks noGrp="1"/>
          </p:cNvSpPr>
          <p:nvPr>
            <p:ph type="title"/>
          </p:nvPr>
        </p:nvSpPr>
        <p:spPr/>
        <p:txBody>
          <a:bodyPr/>
          <a:lstStyle/>
          <a:p>
            <a:r>
              <a:rPr lang="en-US"/>
              <a:t>Instant body hydration after one single application</a:t>
            </a:r>
          </a:p>
        </p:txBody>
      </p:sp>
      <p:sp>
        <p:nvSpPr>
          <p:cNvPr id="10" name="TextBox 9">
            <a:extLst>
              <a:ext uri="{FF2B5EF4-FFF2-40B4-BE49-F238E27FC236}">
                <a16:creationId xmlns:a16="http://schemas.microsoft.com/office/drawing/2014/main" id="{49575DDF-AC62-2110-2D91-0989E561425E}"/>
              </a:ext>
            </a:extLst>
          </p:cNvPr>
          <p:cNvSpPr txBox="1"/>
          <p:nvPr/>
        </p:nvSpPr>
        <p:spPr>
          <a:xfrm>
            <a:off x="907935" y="2205636"/>
            <a:ext cx="1080745"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1" i="0" u="none" strike="noStrike" kern="1200" cap="none" spc="0" normalizeH="0" baseline="0" noProof="0" err="1">
                <a:ln>
                  <a:noFill/>
                </a:ln>
                <a:solidFill>
                  <a:prstClr val="black"/>
                </a:solidFill>
                <a:effectLst/>
                <a:uLnTx/>
                <a:uFillTx/>
                <a:latin typeface="DM Sans"/>
                <a:ea typeface="+mn-ea"/>
                <a:cs typeface="+mn-cs"/>
              </a:rPr>
              <a:t>Moisture</a:t>
            </a:r>
            <a:r>
              <a:rPr kumimoji="0" lang="de-CH" sz="1000" b="1" i="0" u="none" strike="noStrike" kern="1200" cap="none" spc="0" normalizeH="0" baseline="0" noProof="0">
                <a:ln>
                  <a:noFill/>
                </a:ln>
                <a:solidFill>
                  <a:prstClr val="black"/>
                </a:solidFill>
                <a:effectLst/>
                <a:uLnTx/>
                <a:uFillTx/>
                <a:latin typeface="DM Sans"/>
                <a:ea typeface="+mn-ea"/>
                <a:cs typeface="+mn-cs"/>
              </a:rPr>
              <a:t> </a:t>
            </a:r>
            <a:r>
              <a:rPr kumimoji="0" lang="de-CH" sz="1000" b="1" i="0" u="none" strike="noStrike" kern="1200" cap="none" spc="0" normalizeH="0" baseline="0" noProof="0" err="1">
                <a:ln>
                  <a:noFill/>
                </a:ln>
                <a:solidFill>
                  <a:prstClr val="black"/>
                </a:solidFill>
                <a:effectLst/>
                <a:uLnTx/>
                <a:uFillTx/>
                <a:latin typeface="DM Sans"/>
                <a:ea typeface="+mn-ea"/>
                <a:cs typeface="+mn-cs"/>
              </a:rPr>
              <a:t>units</a:t>
            </a:r>
            <a:endParaRPr kumimoji="0" lang="en-US" sz="1000" b="1" i="0" u="none" strike="noStrike" kern="1200" cap="none" spc="0" normalizeH="0" baseline="0" noProof="0">
              <a:ln>
                <a:noFill/>
              </a:ln>
              <a:solidFill>
                <a:prstClr val="black"/>
              </a:solidFill>
              <a:effectLst/>
              <a:uLnTx/>
              <a:uFillTx/>
              <a:latin typeface="DM Sans"/>
              <a:ea typeface="+mn-ea"/>
              <a:cs typeface="+mn-cs"/>
            </a:endParaRPr>
          </a:p>
        </p:txBody>
      </p:sp>
      <p:sp>
        <p:nvSpPr>
          <p:cNvPr id="11" name="TextBox 10">
            <a:extLst>
              <a:ext uri="{FF2B5EF4-FFF2-40B4-BE49-F238E27FC236}">
                <a16:creationId xmlns:a16="http://schemas.microsoft.com/office/drawing/2014/main" id="{49342917-FA34-8608-3AFB-594C96F42F43}"/>
              </a:ext>
            </a:extLst>
          </p:cNvPr>
          <p:cNvSpPr txBox="1"/>
          <p:nvPr/>
        </p:nvSpPr>
        <p:spPr>
          <a:xfrm rot="16200000">
            <a:off x="502696" y="3066582"/>
            <a:ext cx="1056700"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1" i="0" u="none" strike="noStrike" kern="1200" cap="none" spc="0" normalizeH="0" baseline="0" noProof="0" err="1">
                <a:ln>
                  <a:noFill/>
                </a:ln>
                <a:solidFill>
                  <a:prstClr val="black"/>
                </a:solidFill>
                <a:effectLst/>
                <a:uLnTx/>
                <a:uFillTx/>
                <a:latin typeface="DM Sans"/>
                <a:ea typeface="+mn-ea"/>
                <a:cs typeface="+mn-cs"/>
              </a:rPr>
              <a:t>Hydrated</a:t>
            </a:r>
            <a:r>
              <a:rPr kumimoji="0" lang="de-CH" sz="1000" b="1" i="0" u="none" strike="noStrike" kern="1200" cap="none" spc="0" normalizeH="0" baseline="0" noProof="0">
                <a:ln>
                  <a:noFill/>
                </a:ln>
                <a:solidFill>
                  <a:prstClr val="black"/>
                </a:solidFill>
                <a:effectLst/>
                <a:uLnTx/>
                <a:uFillTx/>
                <a:latin typeface="DM Sans"/>
                <a:ea typeface="+mn-ea"/>
                <a:cs typeface="+mn-cs"/>
              </a:rPr>
              <a:t> </a:t>
            </a:r>
            <a:r>
              <a:rPr kumimoji="0" lang="de-CH" sz="1000" b="1" i="0" u="none" strike="noStrike" kern="1200" cap="none" spc="0" normalizeH="0" baseline="0" noProof="0" err="1">
                <a:ln>
                  <a:noFill/>
                </a:ln>
                <a:solidFill>
                  <a:prstClr val="black"/>
                </a:solidFill>
                <a:effectLst/>
                <a:uLnTx/>
                <a:uFillTx/>
                <a:latin typeface="DM Sans"/>
                <a:ea typeface="+mn-ea"/>
                <a:cs typeface="+mn-cs"/>
              </a:rPr>
              <a:t>skin</a:t>
            </a:r>
            <a:endParaRPr kumimoji="0" lang="en-US" sz="1000" b="1" i="0" u="none" strike="noStrike" kern="1200" cap="none" spc="0" normalizeH="0" baseline="0" noProof="0">
              <a:ln>
                <a:noFill/>
              </a:ln>
              <a:solidFill>
                <a:prstClr val="black"/>
              </a:solidFill>
              <a:effectLst/>
              <a:uLnTx/>
              <a:uFillTx/>
              <a:latin typeface="DM Sans"/>
              <a:ea typeface="+mn-ea"/>
              <a:cs typeface="+mn-cs"/>
            </a:endParaRPr>
          </a:p>
        </p:txBody>
      </p:sp>
      <p:sp>
        <p:nvSpPr>
          <p:cNvPr id="12" name="TextBox 11">
            <a:extLst>
              <a:ext uri="{FF2B5EF4-FFF2-40B4-BE49-F238E27FC236}">
                <a16:creationId xmlns:a16="http://schemas.microsoft.com/office/drawing/2014/main" id="{5D35A724-488F-1467-BF9C-9D583B81D110}"/>
              </a:ext>
            </a:extLst>
          </p:cNvPr>
          <p:cNvSpPr txBox="1"/>
          <p:nvPr/>
        </p:nvSpPr>
        <p:spPr>
          <a:xfrm rot="16200000">
            <a:off x="687844" y="5250781"/>
            <a:ext cx="68640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000" b="1" i="0" u="none" strike="noStrike" kern="1200" cap="none" spc="0" normalizeH="0" baseline="0" noProof="0">
                <a:ln>
                  <a:noFill/>
                </a:ln>
                <a:solidFill>
                  <a:prstClr val="black"/>
                </a:solidFill>
                <a:effectLst/>
                <a:uLnTx/>
                <a:uFillTx/>
                <a:latin typeface="DM Sans"/>
                <a:ea typeface="+mn-ea"/>
                <a:cs typeface="+mn-cs"/>
              </a:rPr>
              <a:t>Dry </a:t>
            </a:r>
            <a:r>
              <a:rPr kumimoji="0" lang="de-CH" sz="1000" b="1" i="0" u="none" strike="noStrike" kern="1200" cap="none" spc="0" normalizeH="0" baseline="0" noProof="0" err="1">
                <a:ln>
                  <a:noFill/>
                </a:ln>
                <a:solidFill>
                  <a:prstClr val="black"/>
                </a:solidFill>
                <a:effectLst/>
                <a:uLnTx/>
                <a:uFillTx/>
                <a:latin typeface="DM Sans"/>
                <a:ea typeface="+mn-ea"/>
                <a:cs typeface="+mn-cs"/>
              </a:rPr>
              <a:t>skin</a:t>
            </a:r>
            <a:endParaRPr kumimoji="0" lang="en-US" sz="1000" b="1" i="0" u="none" strike="noStrike" kern="1200" cap="none" spc="0" normalizeH="0" baseline="0" noProof="0">
              <a:ln>
                <a:noFill/>
              </a:ln>
              <a:solidFill>
                <a:prstClr val="black"/>
              </a:solidFill>
              <a:effectLst/>
              <a:uLnTx/>
              <a:uFillTx/>
              <a:latin typeface="DM Sans"/>
              <a:ea typeface="+mn-ea"/>
              <a:cs typeface="+mn-cs"/>
            </a:endParaRPr>
          </a:p>
        </p:txBody>
      </p:sp>
      <p:sp>
        <p:nvSpPr>
          <p:cNvPr id="13" name="TextBox 12">
            <a:extLst>
              <a:ext uri="{FF2B5EF4-FFF2-40B4-BE49-F238E27FC236}">
                <a16:creationId xmlns:a16="http://schemas.microsoft.com/office/drawing/2014/main" id="{9F504E35-72EF-8203-3E9B-11CE06C8E123}"/>
              </a:ext>
            </a:extLst>
          </p:cNvPr>
          <p:cNvSpPr txBox="1"/>
          <p:nvPr/>
        </p:nvSpPr>
        <p:spPr>
          <a:xfrm>
            <a:off x="2433030" y="5894983"/>
            <a:ext cx="26100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a:ln>
                  <a:noFill/>
                </a:ln>
                <a:solidFill>
                  <a:prstClr val="black"/>
                </a:solidFill>
                <a:effectLst/>
                <a:uLnTx/>
                <a:uFillTx/>
                <a:latin typeface="DM Sans"/>
                <a:ea typeface="+mn-ea"/>
                <a:cs typeface="+mn-cs"/>
              </a:rPr>
              <a:t>After soap (placebo) application</a:t>
            </a:r>
          </a:p>
        </p:txBody>
      </p:sp>
      <p:sp>
        <p:nvSpPr>
          <p:cNvPr id="14" name="TextBox 13">
            <a:extLst>
              <a:ext uri="{FF2B5EF4-FFF2-40B4-BE49-F238E27FC236}">
                <a16:creationId xmlns:a16="http://schemas.microsoft.com/office/drawing/2014/main" id="{B87B7B75-09CE-3166-01EE-262BFE1FF565}"/>
              </a:ext>
            </a:extLst>
          </p:cNvPr>
          <p:cNvSpPr txBox="1"/>
          <p:nvPr/>
        </p:nvSpPr>
        <p:spPr>
          <a:xfrm>
            <a:off x="6345752" y="5894983"/>
            <a:ext cx="2786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a:ln>
                  <a:noFill/>
                </a:ln>
                <a:solidFill>
                  <a:prstClr val="black"/>
                </a:solidFill>
                <a:effectLst/>
                <a:uLnTx/>
                <a:uFillTx/>
                <a:latin typeface="DM Sans"/>
                <a:ea typeface="+mn-ea"/>
                <a:cs typeface="+mn-cs"/>
              </a:rPr>
              <a:t>1 hour after soap application with PENTAVITIN® (0.35%) </a:t>
            </a:r>
          </a:p>
        </p:txBody>
      </p:sp>
      <p:sp>
        <p:nvSpPr>
          <p:cNvPr id="16" name="TextBox 15">
            <a:extLst>
              <a:ext uri="{FF2B5EF4-FFF2-40B4-BE49-F238E27FC236}">
                <a16:creationId xmlns:a16="http://schemas.microsoft.com/office/drawing/2014/main" id="{47A2C0A1-AC58-6FD3-96A5-DA8EBB01BFCD}"/>
              </a:ext>
            </a:extLst>
          </p:cNvPr>
          <p:cNvSpPr txBox="1"/>
          <p:nvPr/>
        </p:nvSpPr>
        <p:spPr>
          <a:xfrm>
            <a:off x="232874" y="1036084"/>
            <a:ext cx="11022313" cy="1107996"/>
          </a:xfrm>
          <a:prstGeom prst="rect">
            <a:avLst/>
          </a:prstGeom>
          <a:noFill/>
        </p:spPr>
        <p:txBody>
          <a:bodyPr wrap="square">
            <a:spAutoFit/>
          </a:bodyPr>
          <a:lstStyle/>
          <a:p>
            <a:r>
              <a:rPr lang="en-US" sz="1400" kern="100">
                <a:effectLst/>
                <a:latin typeface="DM Sans" pitchFamily="2" charset="0"/>
                <a:ea typeface="DM Sans" pitchFamily="2" charset="0"/>
                <a:cs typeface="Arial" panose="020B0604020202020204" pitchFamily="34" charset="0"/>
              </a:rPr>
              <a:t>Evaluation of skin hydration properties of </a:t>
            </a:r>
            <a:r>
              <a:rPr lang="en-US" sz="1400" kern="100">
                <a:latin typeface="DM Sans" pitchFamily="2" charset="0"/>
                <a:ea typeface="DM Sans" pitchFamily="2" charset="0"/>
                <a:cs typeface="Arial" panose="020B0604020202020204" pitchFamily="34" charset="0"/>
              </a:rPr>
              <a:t>a</a:t>
            </a:r>
            <a:r>
              <a:rPr lang="en-US" sz="1400" kern="100">
                <a:effectLst/>
                <a:latin typeface="DM Sans" pitchFamily="2" charset="0"/>
                <a:ea typeface="DM Sans" pitchFamily="2" charset="0"/>
                <a:cs typeface="Arial" panose="020B0604020202020204" pitchFamily="34" charset="0"/>
              </a:rPr>
              <a:t> bar soap product with </a:t>
            </a:r>
            <a:r>
              <a:rPr lang="en-US" sz="1400" b="1" kern="100">
                <a:effectLst/>
                <a:latin typeface="DM Sans" pitchFamily="2" charset="0"/>
                <a:ea typeface="DM Sans" pitchFamily="2" charset="0"/>
                <a:cs typeface="Arial" panose="020B0604020202020204" pitchFamily="34" charset="0"/>
              </a:rPr>
              <a:t>PENTAVITIN</a:t>
            </a:r>
            <a:r>
              <a:rPr lang="en-US" sz="1400" b="1" kern="100" baseline="30000">
                <a:effectLst/>
                <a:latin typeface="DM Sans" pitchFamily="2" charset="0"/>
                <a:ea typeface="DM Sans" pitchFamily="2" charset="0"/>
                <a:cs typeface="Arial" panose="020B0604020202020204" pitchFamily="34" charset="0"/>
              </a:rPr>
              <a:t>®</a:t>
            </a:r>
            <a:r>
              <a:rPr lang="en-US" sz="1400" b="1" kern="100">
                <a:effectLst/>
                <a:latin typeface="DM Sans" pitchFamily="2" charset="0"/>
                <a:ea typeface="DM Sans" pitchFamily="2" charset="0"/>
                <a:cs typeface="Arial" panose="020B0604020202020204" pitchFamily="34" charset="0"/>
              </a:rPr>
              <a:t> </a:t>
            </a:r>
            <a:r>
              <a:rPr lang="en-US" sz="1400" kern="100">
                <a:effectLst/>
                <a:latin typeface="DM Sans" pitchFamily="2" charset="0"/>
                <a:ea typeface="DM Sans" pitchFamily="2" charset="0"/>
                <a:cs typeface="Arial" panose="020B0604020202020204" pitchFamily="34" charset="0"/>
              </a:rPr>
              <a:t>after a single washing procedure (rinse-off application), by means of biometric measurements (</a:t>
            </a:r>
            <a:r>
              <a:rPr lang="en-US" sz="1400" kern="100" err="1">
                <a:effectLst/>
                <a:latin typeface="DM Sans" pitchFamily="2" charset="0"/>
                <a:ea typeface="DM Sans" pitchFamily="2" charset="0"/>
                <a:cs typeface="Arial" panose="020B0604020202020204" pitchFamily="34" charset="0"/>
              </a:rPr>
              <a:t>Dermalab</a:t>
            </a:r>
            <a:r>
              <a:rPr lang="en-US" sz="1400" kern="100">
                <a:effectLst/>
                <a:latin typeface="DM Sans" pitchFamily="2" charset="0"/>
                <a:ea typeface="DM Sans" pitchFamily="2" charset="0"/>
                <a:cs typeface="Arial" panose="020B0604020202020204" pitchFamily="34" charset="0"/>
              </a:rPr>
              <a:t>® Hydration device, CORTEX Technology, DEN). Measurement of 24 predefined sites on the lower leg 1 hour after application. Application was done on both legs on every individual, one leg was washed with placebo soap and the other leg with </a:t>
            </a:r>
            <a:r>
              <a:rPr lang="en-US" sz="1400" b="1" kern="100">
                <a:effectLst/>
                <a:latin typeface="DM Sans" pitchFamily="2" charset="0"/>
                <a:ea typeface="DM Sans" pitchFamily="2" charset="0"/>
                <a:cs typeface="Arial" panose="020B0604020202020204" pitchFamily="34" charset="0"/>
              </a:rPr>
              <a:t>PENTAVITIN</a:t>
            </a:r>
            <a:r>
              <a:rPr lang="en-US" sz="1400" b="1" kern="100" baseline="30000">
                <a:effectLst/>
                <a:latin typeface="DM Sans" pitchFamily="2" charset="0"/>
                <a:ea typeface="DM Sans" pitchFamily="2" charset="0"/>
                <a:cs typeface="Arial" panose="020B0604020202020204" pitchFamily="34" charset="0"/>
              </a:rPr>
              <a:t>® </a:t>
            </a:r>
            <a:r>
              <a:rPr lang="en-US" sz="1400" kern="100">
                <a:effectLst/>
                <a:latin typeface="DM Sans" pitchFamily="2" charset="0"/>
                <a:ea typeface="DM Sans" pitchFamily="2" charset="0"/>
                <a:cs typeface="Arial" panose="020B0604020202020204" pitchFamily="34" charset="0"/>
              </a:rPr>
              <a:t>soap.</a:t>
            </a:r>
            <a:endParaRPr lang="en-CH" sz="1400" kern="100">
              <a:effectLst/>
              <a:latin typeface="DM Sans" pitchFamily="2" charset="0"/>
              <a:ea typeface="DM Sans" pitchFamily="2"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pic>
        <p:nvPicPr>
          <p:cNvPr id="5" name="COSM-04437 - Placebo">
            <a:hlinkClick r:id="" action="ppaction://media"/>
            <a:extLst>
              <a:ext uri="{FF2B5EF4-FFF2-40B4-BE49-F238E27FC236}">
                <a16:creationId xmlns:a16="http://schemas.microsoft.com/office/drawing/2014/main" id="{DC5A1462-ECDC-6DED-DD8C-DE74F010D8E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17614" r="22858"/>
          <a:stretch/>
        </p:blipFill>
        <p:spPr>
          <a:xfrm flipH="1">
            <a:off x="2433030" y="2328746"/>
            <a:ext cx="2786410" cy="3510641"/>
          </a:xfrm>
          <a:prstGeom prst="rect">
            <a:avLst/>
          </a:prstGeom>
        </p:spPr>
      </p:pic>
      <p:pic>
        <p:nvPicPr>
          <p:cNvPr id="15" name="COSM-04437 - Verum">
            <a:hlinkClick r:id="" action="ppaction://media"/>
            <a:extLst>
              <a:ext uri="{FF2B5EF4-FFF2-40B4-BE49-F238E27FC236}">
                <a16:creationId xmlns:a16="http://schemas.microsoft.com/office/drawing/2014/main" id="{A3BC0F43-2BFF-3333-5F37-105756ACE58A}"/>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9"/>
          <a:srcRect l="17713" r="22760"/>
          <a:stretch/>
        </p:blipFill>
        <p:spPr>
          <a:xfrm>
            <a:off x="6345752" y="2304152"/>
            <a:ext cx="2786410" cy="3510642"/>
          </a:xfrm>
          <a:prstGeom prst="rect">
            <a:avLst/>
          </a:prstGeom>
        </p:spPr>
      </p:pic>
      <p:sp>
        <p:nvSpPr>
          <p:cNvPr id="19" name="Rectangle 7">
            <a:extLst>
              <a:ext uri="{FF2B5EF4-FFF2-40B4-BE49-F238E27FC236}">
                <a16:creationId xmlns:a16="http://schemas.microsoft.com/office/drawing/2014/main" id="{252C3458-EBDB-B9A0-9EC5-052FDAA7A8D5}"/>
              </a:ext>
            </a:extLst>
          </p:cNvPr>
          <p:cNvSpPr>
            <a:spLocks noChangeArrowheads="1"/>
          </p:cNvSpPr>
          <p:nvPr/>
        </p:nvSpPr>
        <p:spPr bwMode="auto">
          <a:xfrm>
            <a:off x="9613301" y="2328746"/>
            <a:ext cx="2149641" cy="744295"/>
          </a:xfrm>
          <a:prstGeom prst="rect">
            <a:avLst/>
          </a:prstGeom>
          <a:solidFill>
            <a:srgbClr val="3F9AD0"/>
          </a:solidFill>
          <a:ln>
            <a:noFill/>
          </a:ln>
          <a:effectLst/>
        </p:spPr>
        <p:txBody>
          <a:bodyPr wrap="square" lIns="180000" tIns="0" rIns="180000" bIns="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chemeClr val="bg1"/>
                </a:solidFill>
                <a:effectLst/>
                <a:uLnTx/>
                <a:uFillTx/>
                <a:latin typeface="DM Sans"/>
                <a:ea typeface="Fira Sans" panose="020B0503050000020004" pitchFamily="34" charset="0"/>
                <a:cs typeface="Arial"/>
              </a:rPr>
              <a:t>Visible hydration boost after 1 hour</a:t>
            </a:r>
          </a:p>
        </p:txBody>
      </p:sp>
      <p:sp>
        <p:nvSpPr>
          <p:cNvPr id="20" name="Isosceles Triangle 19">
            <a:extLst>
              <a:ext uri="{FF2B5EF4-FFF2-40B4-BE49-F238E27FC236}">
                <a16:creationId xmlns:a16="http://schemas.microsoft.com/office/drawing/2014/main" id="{FE96595E-D035-22C5-0E5F-536FFF13FD54}"/>
              </a:ext>
            </a:extLst>
          </p:cNvPr>
          <p:cNvSpPr/>
          <p:nvPr/>
        </p:nvSpPr>
        <p:spPr>
          <a:xfrm rot="16200000">
            <a:off x="9430039" y="2553946"/>
            <a:ext cx="223519" cy="143006"/>
          </a:xfrm>
          <a:prstGeom prst="triangle">
            <a:avLst>
              <a:gd name="adj" fmla="val 0"/>
            </a:avLst>
          </a:prstGeom>
          <a:solidFill>
            <a:srgbClr val="3F9A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21" name="Picture 20">
            <a:extLst>
              <a:ext uri="{FF2B5EF4-FFF2-40B4-BE49-F238E27FC236}">
                <a16:creationId xmlns:a16="http://schemas.microsoft.com/office/drawing/2014/main" id="{D8B42421-22FC-1C9D-1F17-5778EF9DD896}"/>
              </a:ext>
            </a:extLst>
          </p:cNvPr>
          <p:cNvPicPr>
            <a:picLocks noChangeAspect="1"/>
          </p:cNvPicPr>
          <p:nvPr/>
        </p:nvPicPr>
        <p:blipFill>
          <a:blip r:embed="rId10"/>
          <a:srcRect/>
          <a:stretch/>
        </p:blipFill>
        <p:spPr>
          <a:xfrm>
            <a:off x="10965956" y="302400"/>
            <a:ext cx="962684" cy="419894"/>
          </a:xfrm>
          <a:prstGeom prst="rect">
            <a:avLst/>
          </a:prstGeom>
        </p:spPr>
      </p:pic>
    </p:spTree>
    <p:extLst>
      <p:ext uri="{BB962C8B-B14F-4D97-AF65-F5344CB8AC3E}">
        <p14:creationId xmlns:p14="http://schemas.microsoft.com/office/powerpoint/2010/main" val="2328458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00" fill="hold"/>
                                        <p:tgtEl>
                                          <p:spTgt spid="5"/>
                                        </p:tgtEl>
                                      </p:cBhvr>
                                    </p:cmd>
                                  </p:childTnLst>
                                </p:cTn>
                              </p:par>
                              <p:par>
                                <p:cTn id="7" presetID="1" presetClass="mediacall" presetSubtype="0" fill="hold" nodeType="withEffect">
                                  <p:stCondLst>
                                    <p:cond delay="0"/>
                                  </p:stCondLst>
                                  <p:childTnLst>
                                    <p:cmd type="call" cmd="playFrom(0.0)">
                                      <p:cBhvr>
                                        <p:cTn id="8" dur="500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5"/>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withEffect">
                                  <p:stCondLst>
                                    <p:cond delay="0"/>
                                  </p:stCondLst>
                                  <p:childTnLst>
                                    <p:cmd type="call" cmd="togglePause">
                                      <p:cBhvr>
                                        <p:cTn id="13" dur="1" fill="hold"/>
                                        <p:tgtEl>
                                          <p:spTgt spid="5"/>
                                        </p:tgtEl>
                                      </p:cBhvr>
                                    </p:cmd>
                                  </p:childTnLst>
                                </p:cTn>
                              </p:par>
                            </p:childTnLst>
                          </p:cTn>
                        </p:par>
                      </p:childTnLst>
                    </p:cTn>
                  </p:par>
                </p:childTnLst>
              </p:cTn>
              <p:nextCondLst>
                <p:cond evt="onClick" delay="0">
                  <p:tgtEl>
                    <p:spTgt spid="5"/>
                  </p:tgtEl>
                </p:cond>
              </p:nextCondLst>
            </p:seq>
            <p:seq concurrent="1" nextAc="seek">
              <p:cTn id="14" restart="whenNotActive" fill="hold" evtFilter="cancelBubble" nodeType="interactiveSeq">
                <p:stCondLst>
                  <p:cond evt="onClick" delay="0">
                    <p:tgtEl>
                      <p:spTgt spid="15"/>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withEffect">
                                  <p:stCondLst>
                                    <p:cond delay="0"/>
                                  </p:stCondLst>
                                  <p:childTnLst>
                                    <p:cmd type="call" cmd="togglePause">
                                      <p:cBhvr>
                                        <p:cTn id="18" dur="1" fill="hold"/>
                                        <p:tgtEl>
                                          <p:spTgt spid="15"/>
                                        </p:tgtEl>
                                      </p:cBhvr>
                                    </p:cmd>
                                  </p:childTnLst>
                                </p:cTn>
                              </p:par>
                            </p:childTnLst>
                          </p:cTn>
                        </p:par>
                      </p:childTnLst>
                    </p:cTn>
                  </p:par>
                </p:childTnLst>
              </p:cTn>
              <p:nextCondLst>
                <p:cond evt="onClick" delay="0">
                  <p:tgtEl>
                    <p:spTgt spid="15"/>
                  </p:tgtEl>
                </p:cond>
              </p:nextCondLst>
            </p:seq>
            <p:video>
              <p:cMediaNode vol="80000">
                <p:cTn id="19" fill="hold" display="0">
                  <p:stCondLst>
                    <p:cond delay="indefinite"/>
                  </p:stCondLst>
                </p:cTn>
                <p:tgtEl>
                  <p:spTgt spid="5"/>
                </p:tgtEl>
              </p:cMediaNode>
            </p:video>
            <p:video>
              <p:cMediaNode vol="80000">
                <p:cTn id="20" fill="hold" display="0">
                  <p:stCondLst>
                    <p:cond delay="indefinite"/>
                  </p:stCondLst>
                </p:cTn>
                <p:tgtEl>
                  <p:spTgt spid="15"/>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65BBB-AFBB-9598-D90E-CD7F919467EF}"/>
            </a:ext>
          </a:extLst>
        </p:cNvPr>
        <p:cNvGrpSpPr/>
        <p:nvPr/>
      </p:nvGrpSpPr>
      <p:grpSpPr>
        <a:xfrm>
          <a:off x="0" y="0"/>
          <a:ext cx="0" cy="0"/>
          <a:chOff x="0" y="0"/>
          <a:chExt cx="0" cy="0"/>
        </a:xfrm>
      </p:grpSpPr>
      <p:pic>
        <p:nvPicPr>
          <p:cNvPr id="35" name="Espaço Reservado para Imagem 34" descr="Uma imagem contendo grande, água, grupo&#10;&#10;Descrição gerada automaticamente">
            <a:extLst>
              <a:ext uri="{FF2B5EF4-FFF2-40B4-BE49-F238E27FC236}">
                <a16:creationId xmlns:a16="http://schemas.microsoft.com/office/drawing/2014/main" id="{6961889F-5F5F-B8A0-5C58-2ECBA188BC2C}"/>
              </a:ext>
            </a:extLst>
          </p:cNvPr>
          <p:cNvPicPr>
            <a:picLocks noGrp="1" noChangeAspect="1"/>
          </p:cNvPicPr>
          <p:nvPr>
            <p:ph type="pic" sz="quarter" idx="26"/>
          </p:nvPr>
        </p:nvPicPr>
        <p:blipFill rotWithShape="1">
          <a:blip r:embed="rId2" cstate="print">
            <a:extLst>
              <a:ext uri="{28A0092B-C50C-407E-A947-70E740481C1C}">
                <a14:useLocalDpi xmlns:a14="http://schemas.microsoft.com/office/drawing/2010/main"/>
              </a:ext>
            </a:extLst>
          </a:blip>
          <a:srcRect/>
          <a:stretch/>
        </p:blipFill>
        <p:spPr>
          <a:xfrm flipH="1">
            <a:off x="0" y="2438400"/>
            <a:ext cx="2498725" cy="3340608"/>
          </a:xfrm>
        </p:spPr>
      </p:pic>
      <p:pic>
        <p:nvPicPr>
          <p:cNvPr id="37" name="Espaço Reservado para Imagem 36" descr="Uma imagem contendo pequeno, mesa, azul, luz&#10;&#10;Descrição gerada automaticamente">
            <a:extLst>
              <a:ext uri="{FF2B5EF4-FFF2-40B4-BE49-F238E27FC236}">
                <a16:creationId xmlns:a16="http://schemas.microsoft.com/office/drawing/2014/main" id="{4C5D1097-D407-0415-5BD3-660463AA63F9}"/>
              </a:ext>
            </a:extLst>
          </p:cNvPr>
          <p:cNvPicPr>
            <a:picLocks noGrp="1" noChangeAspect="1"/>
          </p:cNvPicPr>
          <p:nvPr>
            <p:ph type="pic" sz="quarter" idx="27"/>
          </p:nvPr>
        </p:nvPicPr>
        <p:blipFill rotWithShape="1">
          <a:blip r:embed="rId3" cstate="print">
            <a:extLst>
              <a:ext uri="{28A0092B-C50C-407E-A947-70E740481C1C}">
                <a14:useLocalDpi xmlns:a14="http://schemas.microsoft.com/office/drawing/2010/main"/>
              </a:ext>
            </a:extLst>
          </a:blip>
          <a:srcRect/>
          <a:stretch/>
        </p:blipFill>
        <p:spPr>
          <a:xfrm>
            <a:off x="2517013" y="1391241"/>
            <a:ext cx="2498725" cy="3340607"/>
          </a:xfrm>
        </p:spPr>
      </p:pic>
      <p:pic>
        <p:nvPicPr>
          <p:cNvPr id="17" name="Picture Placeholder 16">
            <a:extLst>
              <a:ext uri="{FF2B5EF4-FFF2-40B4-BE49-F238E27FC236}">
                <a16:creationId xmlns:a16="http://schemas.microsoft.com/office/drawing/2014/main" id="{C842A276-F71D-A5B6-202D-FD9579FD5F6C}"/>
              </a:ext>
            </a:extLst>
          </p:cNvPr>
          <p:cNvPicPr>
            <a:picLocks noGrp="1" noChangeAspect="1"/>
          </p:cNvPicPr>
          <p:nvPr>
            <p:ph type="pic" sz="quarter" idx="25"/>
          </p:nvPr>
        </p:nvPicPr>
        <p:blipFill rotWithShape="1">
          <a:blip r:embed="rId4" cstate="print">
            <a:extLst>
              <a:ext uri="{28A0092B-C50C-407E-A947-70E740481C1C}">
                <a14:useLocalDpi xmlns:a14="http://schemas.microsoft.com/office/drawing/2010/main"/>
              </a:ext>
            </a:extLst>
          </a:blip>
          <a:srcRect/>
          <a:stretch/>
        </p:blipFill>
        <p:spPr>
          <a:xfrm>
            <a:off x="6172200" y="0"/>
            <a:ext cx="6019800" cy="6858000"/>
          </a:xfrm>
        </p:spPr>
      </p:pic>
      <p:sp>
        <p:nvSpPr>
          <p:cNvPr id="3" name="Title 2">
            <a:extLst>
              <a:ext uri="{FF2B5EF4-FFF2-40B4-BE49-F238E27FC236}">
                <a16:creationId xmlns:a16="http://schemas.microsoft.com/office/drawing/2014/main" id="{F0EB2FD3-CC4F-1745-BCE9-926363CA58E0}"/>
              </a:ext>
            </a:extLst>
          </p:cNvPr>
          <p:cNvSpPr>
            <a:spLocks noGrp="1"/>
          </p:cNvSpPr>
          <p:nvPr>
            <p:ph type="title"/>
          </p:nvPr>
        </p:nvSpPr>
        <p:spPr/>
        <p:txBody>
          <a:bodyPr/>
          <a:lstStyle/>
          <a:p>
            <a:r>
              <a:rPr lang="en-US" spc="-300"/>
              <a:t>PENTAVITIN®</a:t>
            </a:r>
          </a:p>
        </p:txBody>
      </p:sp>
      <p:sp>
        <p:nvSpPr>
          <p:cNvPr id="7" name="Text Placeholder 6">
            <a:extLst>
              <a:ext uri="{FF2B5EF4-FFF2-40B4-BE49-F238E27FC236}">
                <a16:creationId xmlns:a16="http://schemas.microsoft.com/office/drawing/2014/main" id="{68676C46-E34A-E9EA-D176-17D1E26E4032}"/>
              </a:ext>
            </a:extLst>
          </p:cNvPr>
          <p:cNvSpPr>
            <a:spLocks noGrp="1"/>
          </p:cNvSpPr>
          <p:nvPr>
            <p:ph type="body" sz="quarter" idx="30"/>
          </p:nvPr>
        </p:nvSpPr>
        <p:spPr/>
        <p:txBody>
          <a:bodyPr/>
          <a:lstStyle/>
          <a:p>
            <a:r>
              <a:rPr lang="en-US"/>
              <a:t>Scalp Care</a:t>
            </a:r>
          </a:p>
        </p:txBody>
      </p:sp>
      <p:sp>
        <p:nvSpPr>
          <p:cNvPr id="8" name="Oval 7">
            <a:extLst>
              <a:ext uri="{FF2B5EF4-FFF2-40B4-BE49-F238E27FC236}">
                <a16:creationId xmlns:a16="http://schemas.microsoft.com/office/drawing/2014/main" id="{31DAA145-E3F0-8F0A-2C79-5A46BCF3B00D}"/>
              </a:ext>
            </a:extLst>
          </p:cNvPr>
          <p:cNvSpPr/>
          <p:nvPr/>
        </p:nvSpPr>
        <p:spPr>
          <a:xfrm>
            <a:off x="2354378" y="2675981"/>
            <a:ext cx="2787418" cy="2787418"/>
          </a:xfrm>
          <a:prstGeom prst="ellipse">
            <a:avLst/>
          </a:prstGeom>
          <a:noFill/>
          <a:ln w="12700">
            <a:solidFill>
              <a:srgbClr val="CBE7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9" name="Oval 8">
            <a:extLst>
              <a:ext uri="{FF2B5EF4-FFF2-40B4-BE49-F238E27FC236}">
                <a16:creationId xmlns:a16="http://schemas.microsoft.com/office/drawing/2014/main" id="{134B8E11-024F-D0DC-8344-1378AA05BD6F}"/>
              </a:ext>
            </a:extLst>
          </p:cNvPr>
          <p:cNvSpPr/>
          <p:nvPr/>
        </p:nvSpPr>
        <p:spPr>
          <a:xfrm>
            <a:off x="-151078" y="2675981"/>
            <a:ext cx="2787418" cy="2787418"/>
          </a:xfrm>
          <a:prstGeom prst="ellipse">
            <a:avLst/>
          </a:prstGeom>
          <a:noFill/>
          <a:ln w="12700">
            <a:solidFill>
              <a:srgbClr val="CBE7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0" name="Oval 9">
            <a:extLst>
              <a:ext uri="{FF2B5EF4-FFF2-40B4-BE49-F238E27FC236}">
                <a16:creationId xmlns:a16="http://schemas.microsoft.com/office/drawing/2014/main" id="{41472E8C-3949-8289-12DD-AEE09B8B8442}"/>
              </a:ext>
            </a:extLst>
          </p:cNvPr>
          <p:cNvSpPr/>
          <p:nvPr/>
        </p:nvSpPr>
        <p:spPr>
          <a:xfrm>
            <a:off x="5719370" y="2675981"/>
            <a:ext cx="2787418" cy="2787418"/>
          </a:xfrm>
          <a:prstGeom prst="ellipse">
            <a:avLst/>
          </a:prstGeom>
          <a:noFill/>
          <a:ln w="12700">
            <a:solidFill>
              <a:srgbClr val="CBE7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8" name="Picture 17">
            <a:extLst>
              <a:ext uri="{FF2B5EF4-FFF2-40B4-BE49-F238E27FC236}">
                <a16:creationId xmlns:a16="http://schemas.microsoft.com/office/drawing/2014/main" id="{208286E6-1E4C-47A7-7239-75AE850931C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7627286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99545-4E22-D340-EDFD-02734B119E4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F1583C8-7630-F74E-EEE4-1D88D5FB21AE}"/>
              </a:ext>
            </a:extLst>
          </p:cNvPr>
          <p:cNvSpPr/>
          <p:nvPr/>
        </p:nvSpPr>
        <p:spPr>
          <a:xfrm>
            <a:off x="6578600"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Slide Number Placeholder 1">
            <a:extLst>
              <a:ext uri="{FF2B5EF4-FFF2-40B4-BE49-F238E27FC236}">
                <a16:creationId xmlns:a16="http://schemas.microsoft.com/office/drawing/2014/main" id="{B673616D-59B4-C610-EFFE-061FC1F93D72}"/>
              </a:ext>
            </a:extLst>
          </p:cNvPr>
          <p:cNvSpPr>
            <a:spLocks noGrp="1"/>
          </p:cNvSpPr>
          <p:nvPr>
            <p:ph type="sldNum" sz="quarter" idx="10"/>
          </p:nvPr>
        </p:nvSpPr>
        <p:spPr/>
        <p:txBody>
          <a:bodyPr/>
          <a:lstStyle/>
          <a:p>
            <a:fld id="{5BA3E189-2F3A-42E5-B572-3520703B6186}" type="slidenum">
              <a:rPr lang="en-GB" smtClean="0"/>
              <a:pPr/>
              <a:t>46</a:t>
            </a:fld>
            <a:endParaRPr lang="en-GB"/>
          </a:p>
        </p:txBody>
      </p:sp>
      <p:sp>
        <p:nvSpPr>
          <p:cNvPr id="17" name="Text Placeholder 16">
            <a:extLst>
              <a:ext uri="{FF2B5EF4-FFF2-40B4-BE49-F238E27FC236}">
                <a16:creationId xmlns:a16="http://schemas.microsoft.com/office/drawing/2014/main" id="{0FA801A9-7E4C-4E1F-F740-D8FD0EA6468E}"/>
              </a:ext>
            </a:extLst>
          </p:cNvPr>
          <p:cNvSpPr>
            <a:spLocks noGrp="1"/>
          </p:cNvSpPr>
          <p:nvPr>
            <p:ph type="body" sz="quarter" idx="12"/>
          </p:nvPr>
        </p:nvSpPr>
        <p:spPr>
          <a:xfrm>
            <a:off x="302400" y="1523911"/>
            <a:ext cx="5688825" cy="4297362"/>
          </a:xfrm>
        </p:spPr>
        <p:txBody>
          <a:bodyPr/>
          <a:lstStyle/>
          <a:p>
            <a:pPr marL="285750" indent="-285750">
              <a:buClr>
                <a:srgbClr val="89C7E8"/>
              </a:buClr>
              <a:buSzPct val="140000"/>
              <a:buFont typeface="Arial" panose="020B0604020202020204" pitchFamily="34" charset="0"/>
              <a:buChar char="•"/>
            </a:pPr>
            <a:r>
              <a:rPr lang="en-US" sz="1800"/>
              <a:t>Use of the shampoo placebo damages the scalp barrier after showering and it is not recovered even after 28 days.</a:t>
            </a:r>
          </a:p>
          <a:p>
            <a:pPr marL="285750" indent="-285750">
              <a:buClr>
                <a:srgbClr val="89C7E8"/>
              </a:buClr>
              <a:buSzPct val="140000"/>
              <a:buFont typeface="Arial" panose="020B0604020202020204" pitchFamily="34" charset="0"/>
              <a:buChar char="•"/>
            </a:pPr>
            <a:endParaRPr lang="en-US" sz="1800"/>
          </a:p>
          <a:p>
            <a:pPr marL="285750" indent="-285750">
              <a:buClr>
                <a:srgbClr val="89C7E8"/>
              </a:buClr>
              <a:buSzPct val="140000"/>
              <a:buFont typeface="Arial" panose="020B0604020202020204" pitchFamily="34" charset="0"/>
              <a:buChar char="•"/>
            </a:pPr>
            <a:r>
              <a:rPr lang="en-US" sz="1800"/>
              <a:t>24 hour (D1) after one single application and even after 28 days of frequent showering, shampoos with 0.2% and 0.5% </a:t>
            </a:r>
            <a:r>
              <a:rPr lang="en-US" sz="1800" b="1"/>
              <a:t>PENTAVITIN® </a:t>
            </a:r>
            <a:r>
              <a:rPr lang="en-US" sz="1800"/>
              <a:t>reinforce the scalp barrier.</a:t>
            </a:r>
          </a:p>
          <a:p>
            <a:pPr marL="285750" indent="-285750">
              <a:buClr>
                <a:srgbClr val="89C7E8"/>
              </a:buClr>
              <a:buSzPct val="140000"/>
              <a:buFont typeface="Arial" panose="020B0604020202020204" pitchFamily="34" charset="0"/>
              <a:buChar char="•"/>
            </a:pPr>
            <a:endParaRPr lang="en-US" sz="1800"/>
          </a:p>
          <a:p>
            <a:pPr marL="285750" indent="-285750">
              <a:buClr>
                <a:srgbClr val="89C7E8"/>
              </a:buClr>
              <a:buSzPct val="140000"/>
              <a:buFont typeface="Arial" panose="020B0604020202020204" pitchFamily="34" charset="0"/>
              <a:buChar char="•"/>
            </a:pPr>
            <a:r>
              <a:rPr lang="en-US" sz="1800" b="1"/>
              <a:t>PENTAVITIN®’s </a:t>
            </a:r>
            <a:r>
              <a:rPr lang="en-US" sz="1800"/>
              <a:t>improvements over the placebo are highly statistically significant.</a:t>
            </a:r>
          </a:p>
          <a:p>
            <a:endParaRPr lang="en-US"/>
          </a:p>
        </p:txBody>
      </p:sp>
      <p:sp>
        <p:nvSpPr>
          <p:cNvPr id="15" name="Title 14">
            <a:extLst>
              <a:ext uri="{FF2B5EF4-FFF2-40B4-BE49-F238E27FC236}">
                <a16:creationId xmlns:a16="http://schemas.microsoft.com/office/drawing/2014/main" id="{86C17EAD-BE77-DC6F-E699-524D535978A6}"/>
              </a:ext>
            </a:extLst>
          </p:cNvPr>
          <p:cNvSpPr>
            <a:spLocks noGrp="1"/>
          </p:cNvSpPr>
          <p:nvPr>
            <p:ph type="title"/>
          </p:nvPr>
        </p:nvSpPr>
        <p:spPr>
          <a:xfrm>
            <a:off x="302401" y="302400"/>
            <a:ext cx="5088749" cy="303211"/>
          </a:xfrm>
        </p:spPr>
        <p:txBody>
          <a:bodyPr/>
          <a:lstStyle/>
          <a:p>
            <a:r>
              <a:rPr lang="en-US"/>
              <a:t>Reinforced scalp barrier</a:t>
            </a:r>
          </a:p>
        </p:txBody>
      </p:sp>
      <p:pic>
        <p:nvPicPr>
          <p:cNvPr id="4" name="Picture 12">
            <a:extLst>
              <a:ext uri="{FF2B5EF4-FFF2-40B4-BE49-F238E27FC236}">
                <a16:creationId xmlns:a16="http://schemas.microsoft.com/office/drawing/2014/main" id="{C1CCE5F5-AEE1-8695-5629-690F1AEED65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pic>
        <p:nvPicPr>
          <p:cNvPr id="5" name="Picture 4">
            <a:extLst>
              <a:ext uri="{FF2B5EF4-FFF2-40B4-BE49-F238E27FC236}">
                <a16:creationId xmlns:a16="http://schemas.microsoft.com/office/drawing/2014/main" id="{AA75731E-C3B2-5A8B-E699-425AEDEC19BC}"/>
              </a:ext>
            </a:extLst>
          </p:cNvPr>
          <p:cNvPicPr>
            <a:picLocks noChangeAspect="1"/>
          </p:cNvPicPr>
          <p:nvPr/>
        </p:nvPicPr>
        <p:blipFill>
          <a:blip r:embed="rId4"/>
          <a:srcRect/>
          <a:stretch/>
        </p:blipFill>
        <p:spPr>
          <a:xfrm>
            <a:off x="10921775" y="304640"/>
            <a:ext cx="962684" cy="419894"/>
          </a:xfrm>
          <a:prstGeom prst="rect">
            <a:avLst/>
          </a:prstGeom>
        </p:spPr>
      </p:pic>
      <p:sp>
        <p:nvSpPr>
          <p:cNvPr id="6" name="Text Placeholder 7">
            <a:extLst>
              <a:ext uri="{FF2B5EF4-FFF2-40B4-BE49-F238E27FC236}">
                <a16:creationId xmlns:a16="http://schemas.microsoft.com/office/drawing/2014/main" id="{8A602F54-BE9B-3E44-550D-5CE90062B7A8}"/>
              </a:ext>
            </a:extLst>
          </p:cNvPr>
          <p:cNvSpPr>
            <a:spLocks noGrp="1"/>
          </p:cNvSpPr>
          <p:nvPr>
            <p:ph type="body" idx="11"/>
          </p:nvPr>
        </p:nvSpPr>
        <p:spPr>
          <a:xfrm>
            <a:off x="302400" y="605611"/>
            <a:ext cx="8064500" cy="288767"/>
          </a:xfrm>
        </p:spPr>
        <p:txBody>
          <a:bodyPr/>
          <a:lstStyle/>
          <a:p>
            <a:r>
              <a:rPr lang="en-US"/>
              <a:t>24 hour after one single application</a:t>
            </a:r>
            <a:br>
              <a:rPr lang="en-US"/>
            </a:br>
            <a:r>
              <a:rPr lang="en-US"/>
              <a:t>and frequent showering</a:t>
            </a:r>
          </a:p>
        </p:txBody>
      </p:sp>
      <p:grpSp>
        <p:nvGrpSpPr>
          <p:cNvPr id="7" name="Group 6">
            <a:extLst>
              <a:ext uri="{FF2B5EF4-FFF2-40B4-BE49-F238E27FC236}">
                <a16:creationId xmlns:a16="http://schemas.microsoft.com/office/drawing/2014/main" id="{BB43C5F4-1984-67A2-4946-9E2DFFCCAA22}"/>
              </a:ext>
            </a:extLst>
          </p:cNvPr>
          <p:cNvGrpSpPr/>
          <p:nvPr/>
        </p:nvGrpSpPr>
        <p:grpSpPr>
          <a:xfrm>
            <a:off x="7239208" y="4831432"/>
            <a:ext cx="2777849" cy="1556481"/>
            <a:chOff x="7239208" y="4831432"/>
            <a:chExt cx="2777849" cy="1556481"/>
          </a:xfrm>
        </p:grpSpPr>
        <p:sp>
          <p:nvSpPr>
            <p:cNvPr id="8" name="TextBox 7">
              <a:extLst>
                <a:ext uri="{FF2B5EF4-FFF2-40B4-BE49-F238E27FC236}">
                  <a16:creationId xmlns:a16="http://schemas.microsoft.com/office/drawing/2014/main" id="{E1ECD350-57E2-2004-A7EC-CACDB35A6975}"/>
                </a:ext>
              </a:extLst>
            </p:cNvPr>
            <p:cNvSpPr txBox="1"/>
            <p:nvPr/>
          </p:nvSpPr>
          <p:spPr>
            <a:xfrm>
              <a:off x="7319066" y="4831432"/>
              <a:ext cx="2697991" cy="992579"/>
            </a:xfrm>
            <a:prstGeom prst="rect">
              <a:avLst/>
            </a:prstGeom>
            <a:noFill/>
          </p:spPr>
          <p:txBody>
            <a:bodyPr wrap="square">
              <a:spAutoFit/>
            </a:bodyPr>
            <a:lstStyle/>
            <a:p>
              <a:pPr>
                <a:lnSpc>
                  <a:spcPct val="150000"/>
                </a:lnSpc>
              </a:pPr>
              <a:r>
                <a:rPr lang="en-US" sz="900"/>
                <a:t>Shampoo Placebo</a:t>
              </a:r>
            </a:p>
            <a:p>
              <a:pPr>
                <a:lnSpc>
                  <a:spcPct val="150000"/>
                </a:lnSpc>
              </a:pPr>
              <a:r>
                <a:rPr lang="en-US" sz="900"/>
                <a:t>Sh. + 0.2% PENTAVITIN®</a:t>
              </a:r>
              <a:br>
                <a:rPr lang="en-US" sz="900"/>
              </a:br>
              <a:r>
                <a:rPr lang="en-US" sz="900"/>
                <a:t>Sh. + 0.5% PENTAVITIN®</a:t>
              </a:r>
            </a:p>
            <a:p>
              <a:endParaRPr lang="en-US" sz="900"/>
            </a:p>
            <a:p>
              <a:r>
                <a:rPr lang="en-US" sz="900"/>
                <a:t> </a:t>
              </a:r>
            </a:p>
          </p:txBody>
        </p:sp>
        <p:sp>
          <p:nvSpPr>
            <p:cNvPr id="9" name="TextBox 8">
              <a:extLst>
                <a:ext uri="{FF2B5EF4-FFF2-40B4-BE49-F238E27FC236}">
                  <a16:creationId xmlns:a16="http://schemas.microsoft.com/office/drawing/2014/main" id="{40FE58EB-E401-F656-459A-B5F74B67D754}"/>
                </a:ext>
              </a:extLst>
            </p:cNvPr>
            <p:cNvSpPr txBox="1"/>
            <p:nvPr/>
          </p:nvSpPr>
          <p:spPr>
            <a:xfrm>
              <a:off x="7319066" y="5603083"/>
              <a:ext cx="2391742" cy="784830"/>
            </a:xfrm>
            <a:prstGeom prst="rect">
              <a:avLst/>
            </a:prstGeom>
            <a:noFill/>
          </p:spPr>
          <p:txBody>
            <a:bodyPr wrap="square">
              <a:spAutoFit/>
            </a:bodyPr>
            <a:lstStyle/>
            <a:p>
              <a:r>
                <a:rPr lang="en-US" sz="900" i="1"/>
                <a:t>n=30 – SEM error bars</a:t>
              </a:r>
              <a:br>
                <a:rPr lang="en-US" sz="900" i="1"/>
              </a:br>
              <a:r>
                <a:rPr lang="en-US" sz="900" i="1"/>
                <a:t>***p &lt; 0.001 </a:t>
              </a:r>
              <a:br>
                <a:rPr lang="en-US" sz="900" i="1"/>
              </a:br>
              <a:br>
                <a:rPr lang="en-US" sz="900" i="1"/>
              </a:br>
              <a:r>
                <a:rPr lang="en-US" sz="900"/>
                <a:t>Reduction versus placebo </a:t>
              </a:r>
            </a:p>
            <a:p>
              <a:r>
                <a:rPr lang="en-US" sz="900"/>
                <a:t> </a:t>
              </a:r>
            </a:p>
          </p:txBody>
        </p:sp>
        <p:sp>
          <p:nvSpPr>
            <p:cNvPr id="10" name="Rectangle 9">
              <a:extLst>
                <a:ext uri="{FF2B5EF4-FFF2-40B4-BE49-F238E27FC236}">
                  <a16:creationId xmlns:a16="http://schemas.microsoft.com/office/drawing/2014/main" id="{FCE1294D-73E1-FBE7-8058-4A4E284262F3}"/>
                </a:ext>
              </a:extLst>
            </p:cNvPr>
            <p:cNvSpPr/>
            <p:nvPr/>
          </p:nvSpPr>
          <p:spPr>
            <a:xfrm>
              <a:off x="7239208" y="4928560"/>
              <a:ext cx="123111" cy="123111"/>
            </a:xfrm>
            <a:prstGeom prst="rect">
              <a:avLst/>
            </a:prstGeom>
            <a:solidFill>
              <a:srgbClr val="80C1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2DFFC45-060F-3D74-2938-31C71694E7F5}"/>
                </a:ext>
              </a:extLst>
            </p:cNvPr>
            <p:cNvSpPr/>
            <p:nvPr/>
          </p:nvSpPr>
          <p:spPr>
            <a:xfrm>
              <a:off x="7239208" y="5129177"/>
              <a:ext cx="123111" cy="123111"/>
            </a:xfrm>
            <a:prstGeom prst="rect">
              <a:avLst/>
            </a:prstGeom>
            <a:solidFill>
              <a:srgbClr val="3F9A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6342DA8-C259-D47E-0B0C-8B3C250C680B}"/>
                </a:ext>
              </a:extLst>
            </p:cNvPr>
            <p:cNvSpPr/>
            <p:nvPr/>
          </p:nvSpPr>
          <p:spPr>
            <a:xfrm>
              <a:off x="7239208" y="5331091"/>
              <a:ext cx="123111" cy="123111"/>
            </a:xfrm>
            <a:prstGeom prst="rect">
              <a:avLst/>
            </a:prstGeom>
            <a:solidFill>
              <a:srgbClr val="296D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a16="http://schemas.microsoft.com/office/drawing/2014/main" id="{375DAA05-6D66-672F-ACCC-AAEC679F1BD0}"/>
              </a:ext>
            </a:extLst>
          </p:cNvPr>
          <p:cNvSpPr txBox="1"/>
          <p:nvPr/>
        </p:nvSpPr>
        <p:spPr>
          <a:xfrm>
            <a:off x="9304541" y="4881394"/>
            <a:ext cx="2697991" cy="230832"/>
          </a:xfrm>
          <a:prstGeom prst="rect">
            <a:avLst/>
          </a:prstGeom>
          <a:noFill/>
        </p:spPr>
        <p:txBody>
          <a:bodyPr wrap="square">
            <a:spAutoFit/>
          </a:bodyPr>
          <a:lstStyle/>
          <a:p>
            <a:pPr algn="r"/>
            <a:r>
              <a:rPr lang="en-US" sz="900"/>
              <a:t>Tewameter TM nano – Dandruff site</a:t>
            </a:r>
          </a:p>
        </p:txBody>
      </p:sp>
      <p:pic>
        <p:nvPicPr>
          <p:cNvPr id="22" name="Picture 21">
            <a:extLst>
              <a:ext uri="{FF2B5EF4-FFF2-40B4-BE49-F238E27FC236}">
                <a16:creationId xmlns:a16="http://schemas.microsoft.com/office/drawing/2014/main" id="{5717B0BA-28F2-154B-B1AC-323A2FCE7C4D}"/>
              </a:ext>
            </a:extLst>
          </p:cNvPr>
          <p:cNvPicPr>
            <a:picLocks noChangeAspect="1"/>
          </p:cNvPicPr>
          <p:nvPr/>
        </p:nvPicPr>
        <p:blipFill>
          <a:blip r:embed="rId5"/>
          <a:srcRect/>
          <a:stretch/>
        </p:blipFill>
        <p:spPr>
          <a:xfrm>
            <a:off x="5798410" y="754246"/>
            <a:ext cx="7173779" cy="4035251"/>
          </a:xfrm>
          <a:prstGeom prst="rect">
            <a:avLst/>
          </a:prstGeom>
        </p:spPr>
      </p:pic>
    </p:spTree>
    <p:extLst>
      <p:ext uri="{BB962C8B-B14F-4D97-AF65-F5344CB8AC3E}">
        <p14:creationId xmlns:p14="http://schemas.microsoft.com/office/powerpoint/2010/main" val="20538305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4448D-3512-916D-4F05-E8A8E1562D9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783310C-1524-7A65-8AE1-6D8BB753AA2E}"/>
              </a:ext>
            </a:extLst>
          </p:cNvPr>
          <p:cNvSpPr/>
          <p:nvPr/>
        </p:nvSpPr>
        <p:spPr>
          <a:xfrm>
            <a:off x="6578600"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Slide Number Placeholder 1">
            <a:extLst>
              <a:ext uri="{FF2B5EF4-FFF2-40B4-BE49-F238E27FC236}">
                <a16:creationId xmlns:a16="http://schemas.microsoft.com/office/drawing/2014/main" id="{19EB4D27-B464-27C1-0190-6326A2F847A6}"/>
              </a:ext>
            </a:extLst>
          </p:cNvPr>
          <p:cNvSpPr>
            <a:spLocks noGrp="1"/>
          </p:cNvSpPr>
          <p:nvPr>
            <p:ph type="sldNum" sz="quarter" idx="10"/>
          </p:nvPr>
        </p:nvSpPr>
        <p:spPr/>
        <p:txBody>
          <a:bodyPr/>
          <a:lstStyle/>
          <a:p>
            <a:fld id="{5BA3E189-2F3A-42E5-B572-3520703B6186}" type="slidenum">
              <a:rPr lang="en-GB" smtClean="0"/>
              <a:pPr/>
              <a:t>47</a:t>
            </a:fld>
            <a:endParaRPr lang="en-GB"/>
          </a:p>
        </p:txBody>
      </p:sp>
      <p:sp>
        <p:nvSpPr>
          <p:cNvPr id="17" name="Text Placeholder 16">
            <a:extLst>
              <a:ext uri="{FF2B5EF4-FFF2-40B4-BE49-F238E27FC236}">
                <a16:creationId xmlns:a16="http://schemas.microsoft.com/office/drawing/2014/main" id="{94D2F232-2D76-3766-AA9C-380693A62965}"/>
              </a:ext>
            </a:extLst>
          </p:cNvPr>
          <p:cNvSpPr>
            <a:spLocks noGrp="1"/>
          </p:cNvSpPr>
          <p:nvPr>
            <p:ph type="body" sz="quarter" idx="12"/>
          </p:nvPr>
        </p:nvSpPr>
        <p:spPr>
          <a:xfrm>
            <a:off x="302400" y="1523911"/>
            <a:ext cx="5688825" cy="4297362"/>
          </a:xfrm>
        </p:spPr>
        <p:txBody>
          <a:bodyPr/>
          <a:lstStyle/>
          <a:p>
            <a:pPr marL="285750" indent="-285750">
              <a:buClr>
                <a:srgbClr val="89C7E8"/>
              </a:buClr>
              <a:buSzPct val="140000"/>
              <a:buFont typeface="Arial" panose="020B0604020202020204" pitchFamily="34" charset="0"/>
              <a:buChar char="•"/>
            </a:pPr>
            <a:r>
              <a:rPr lang="en-US" sz="1800"/>
              <a:t>15% sebum reduction 24 hour (D1) after one single application with a shampoo containing </a:t>
            </a:r>
            <a:r>
              <a:rPr lang="en-US" sz="1800" b="1"/>
              <a:t>PENTAVITIN® </a:t>
            </a:r>
            <a:r>
              <a:rPr lang="en-US" sz="1800"/>
              <a:t>(0.5%) </a:t>
            </a:r>
          </a:p>
          <a:p>
            <a:pPr marL="285750" indent="-285750">
              <a:buClr>
                <a:srgbClr val="89C7E8"/>
              </a:buClr>
              <a:buSzPct val="140000"/>
              <a:buFont typeface="Arial" panose="020B0604020202020204" pitchFamily="34" charset="0"/>
              <a:buChar char="•"/>
            </a:pPr>
            <a:endParaRPr lang="en-US" sz="1800"/>
          </a:p>
          <a:p>
            <a:pPr marL="285750" indent="-285750">
              <a:buClr>
                <a:srgbClr val="89C7E8"/>
              </a:buClr>
              <a:buSzPct val="140000"/>
              <a:buFont typeface="Arial" panose="020B0604020202020204" pitchFamily="34" charset="0"/>
              <a:buChar char="•"/>
            </a:pPr>
            <a:r>
              <a:rPr lang="en-US" sz="1800"/>
              <a:t>37% sebum reduction after frequent showering with a shampoo containing </a:t>
            </a:r>
            <a:r>
              <a:rPr lang="en-US" sz="1800" b="1"/>
              <a:t>PENTAVITIN® </a:t>
            </a:r>
            <a:r>
              <a:rPr lang="en-US" sz="1800"/>
              <a:t>(0.5%) </a:t>
            </a:r>
          </a:p>
          <a:p>
            <a:pPr marL="285750" indent="-285750">
              <a:buClr>
                <a:srgbClr val="89C7E8"/>
              </a:buClr>
              <a:buSzPct val="140000"/>
              <a:buFont typeface="Arial" panose="020B0604020202020204" pitchFamily="34" charset="0"/>
              <a:buChar char="•"/>
            </a:pPr>
            <a:endParaRPr lang="en-US" sz="1800"/>
          </a:p>
          <a:p>
            <a:pPr marL="285750" indent="-285750">
              <a:buClr>
                <a:srgbClr val="89C7E8"/>
              </a:buClr>
              <a:buSzPct val="140000"/>
              <a:buFont typeface="Arial" panose="020B0604020202020204" pitchFamily="34" charset="0"/>
              <a:buChar char="•"/>
            </a:pPr>
            <a:r>
              <a:rPr lang="en-US" sz="1800" b="1"/>
              <a:t>PENTAVITIN®’s </a:t>
            </a:r>
            <a:r>
              <a:rPr lang="en-US" sz="1800"/>
              <a:t>(0.2% and 0.5%) improvements over the placebo are highly statistically significant</a:t>
            </a:r>
          </a:p>
          <a:p>
            <a:endParaRPr lang="en-US"/>
          </a:p>
        </p:txBody>
      </p:sp>
      <p:sp>
        <p:nvSpPr>
          <p:cNvPr id="15" name="Title 14">
            <a:extLst>
              <a:ext uri="{FF2B5EF4-FFF2-40B4-BE49-F238E27FC236}">
                <a16:creationId xmlns:a16="http://schemas.microsoft.com/office/drawing/2014/main" id="{7172B828-9C9A-E481-734C-ED0C4834AE85}"/>
              </a:ext>
            </a:extLst>
          </p:cNvPr>
          <p:cNvSpPr>
            <a:spLocks noGrp="1"/>
          </p:cNvSpPr>
          <p:nvPr>
            <p:ph type="title"/>
          </p:nvPr>
        </p:nvSpPr>
        <p:spPr>
          <a:xfrm>
            <a:off x="302401" y="302400"/>
            <a:ext cx="5088749" cy="303211"/>
          </a:xfrm>
        </p:spPr>
        <p:txBody>
          <a:bodyPr/>
          <a:lstStyle/>
          <a:p>
            <a:r>
              <a:rPr lang="en-US" dirty="0"/>
              <a:t>Scalp sebum reduction</a:t>
            </a:r>
          </a:p>
        </p:txBody>
      </p:sp>
      <p:pic>
        <p:nvPicPr>
          <p:cNvPr id="4" name="Picture 12">
            <a:extLst>
              <a:ext uri="{FF2B5EF4-FFF2-40B4-BE49-F238E27FC236}">
                <a16:creationId xmlns:a16="http://schemas.microsoft.com/office/drawing/2014/main" id="{0B153D4C-B85B-7556-9A2B-012224BB4BF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pic>
        <p:nvPicPr>
          <p:cNvPr id="5" name="Picture 4">
            <a:extLst>
              <a:ext uri="{FF2B5EF4-FFF2-40B4-BE49-F238E27FC236}">
                <a16:creationId xmlns:a16="http://schemas.microsoft.com/office/drawing/2014/main" id="{26FD5470-F3A8-C3A3-D356-DBD5ECFE4334}"/>
              </a:ext>
            </a:extLst>
          </p:cNvPr>
          <p:cNvPicPr>
            <a:picLocks noChangeAspect="1"/>
          </p:cNvPicPr>
          <p:nvPr/>
        </p:nvPicPr>
        <p:blipFill>
          <a:blip r:embed="rId4"/>
          <a:srcRect/>
          <a:stretch/>
        </p:blipFill>
        <p:spPr>
          <a:xfrm>
            <a:off x="10921775" y="304640"/>
            <a:ext cx="962684" cy="419894"/>
          </a:xfrm>
          <a:prstGeom prst="rect">
            <a:avLst/>
          </a:prstGeom>
        </p:spPr>
      </p:pic>
      <p:sp>
        <p:nvSpPr>
          <p:cNvPr id="6" name="Text Placeholder 7">
            <a:extLst>
              <a:ext uri="{FF2B5EF4-FFF2-40B4-BE49-F238E27FC236}">
                <a16:creationId xmlns:a16="http://schemas.microsoft.com/office/drawing/2014/main" id="{11764A83-1E6D-FFBD-8925-D0938EBE6792}"/>
              </a:ext>
            </a:extLst>
          </p:cNvPr>
          <p:cNvSpPr>
            <a:spLocks noGrp="1"/>
          </p:cNvSpPr>
          <p:nvPr>
            <p:ph type="body" idx="11"/>
          </p:nvPr>
        </p:nvSpPr>
        <p:spPr>
          <a:xfrm>
            <a:off x="302400" y="605611"/>
            <a:ext cx="8064500" cy="288767"/>
          </a:xfrm>
        </p:spPr>
        <p:txBody>
          <a:bodyPr/>
          <a:lstStyle/>
          <a:p>
            <a:r>
              <a:rPr lang="en-US"/>
              <a:t>24 hour after one single application</a:t>
            </a:r>
            <a:br>
              <a:rPr lang="en-US"/>
            </a:br>
            <a:r>
              <a:rPr lang="en-US"/>
              <a:t>and frequent showering</a:t>
            </a:r>
          </a:p>
        </p:txBody>
      </p:sp>
      <p:grpSp>
        <p:nvGrpSpPr>
          <p:cNvPr id="7" name="Group 6">
            <a:extLst>
              <a:ext uri="{FF2B5EF4-FFF2-40B4-BE49-F238E27FC236}">
                <a16:creationId xmlns:a16="http://schemas.microsoft.com/office/drawing/2014/main" id="{F680311B-144D-9C96-0208-E3F944864D96}"/>
              </a:ext>
            </a:extLst>
          </p:cNvPr>
          <p:cNvGrpSpPr/>
          <p:nvPr/>
        </p:nvGrpSpPr>
        <p:grpSpPr>
          <a:xfrm>
            <a:off x="7239208" y="4831432"/>
            <a:ext cx="2777849" cy="1556481"/>
            <a:chOff x="7239208" y="4831432"/>
            <a:chExt cx="2777849" cy="1556481"/>
          </a:xfrm>
        </p:grpSpPr>
        <p:sp>
          <p:nvSpPr>
            <p:cNvPr id="8" name="TextBox 7">
              <a:extLst>
                <a:ext uri="{FF2B5EF4-FFF2-40B4-BE49-F238E27FC236}">
                  <a16:creationId xmlns:a16="http://schemas.microsoft.com/office/drawing/2014/main" id="{6E2E3F6F-ECC1-39A3-E7C2-33A313843786}"/>
                </a:ext>
              </a:extLst>
            </p:cNvPr>
            <p:cNvSpPr txBox="1"/>
            <p:nvPr/>
          </p:nvSpPr>
          <p:spPr>
            <a:xfrm>
              <a:off x="7319066" y="4831432"/>
              <a:ext cx="2697991" cy="992579"/>
            </a:xfrm>
            <a:prstGeom prst="rect">
              <a:avLst/>
            </a:prstGeom>
            <a:noFill/>
          </p:spPr>
          <p:txBody>
            <a:bodyPr wrap="square">
              <a:spAutoFit/>
            </a:bodyPr>
            <a:lstStyle/>
            <a:p>
              <a:pPr>
                <a:lnSpc>
                  <a:spcPct val="150000"/>
                </a:lnSpc>
              </a:pPr>
              <a:r>
                <a:rPr lang="en-US" sz="900"/>
                <a:t>Shampoo Placebo</a:t>
              </a:r>
            </a:p>
            <a:p>
              <a:pPr>
                <a:lnSpc>
                  <a:spcPct val="150000"/>
                </a:lnSpc>
              </a:pPr>
              <a:r>
                <a:rPr lang="en-US" sz="900"/>
                <a:t>Sh. + 0.2% PENTAVITIN®</a:t>
              </a:r>
              <a:br>
                <a:rPr lang="en-US" sz="900"/>
              </a:br>
              <a:r>
                <a:rPr lang="en-US" sz="900"/>
                <a:t>Sh. + 0.5% PENTAVITIN®</a:t>
              </a:r>
            </a:p>
            <a:p>
              <a:endParaRPr lang="en-US" sz="900"/>
            </a:p>
            <a:p>
              <a:r>
                <a:rPr lang="en-US" sz="900"/>
                <a:t> </a:t>
              </a:r>
            </a:p>
          </p:txBody>
        </p:sp>
        <p:sp>
          <p:nvSpPr>
            <p:cNvPr id="11" name="TextBox 10">
              <a:extLst>
                <a:ext uri="{FF2B5EF4-FFF2-40B4-BE49-F238E27FC236}">
                  <a16:creationId xmlns:a16="http://schemas.microsoft.com/office/drawing/2014/main" id="{6286A006-D45B-A9A9-9A39-50EA29C0FA75}"/>
                </a:ext>
              </a:extLst>
            </p:cNvPr>
            <p:cNvSpPr txBox="1"/>
            <p:nvPr/>
          </p:nvSpPr>
          <p:spPr>
            <a:xfrm>
              <a:off x="7319066" y="5603083"/>
              <a:ext cx="2391742" cy="784830"/>
            </a:xfrm>
            <a:prstGeom prst="rect">
              <a:avLst/>
            </a:prstGeom>
            <a:noFill/>
          </p:spPr>
          <p:txBody>
            <a:bodyPr wrap="square">
              <a:spAutoFit/>
            </a:bodyPr>
            <a:lstStyle/>
            <a:p>
              <a:r>
                <a:rPr lang="en-US" sz="900" i="1"/>
                <a:t>n=30 – SEM error bars</a:t>
              </a:r>
              <a:br>
                <a:rPr lang="en-US" sz="900" i="1"/>
              </a:br>
              <a:r>
                <a:rPr lang="en-US" sz="900" i="1"/>
                <a:t>***p &lt; 0.001  *p &lt; 0.01</a:t>
              </a:r>
              <a:br>
                <a:rPr lang="en-US" sz="900" i="1"/>
              </a:br>
              <a:br>
                <a:rPr lang="en-US" sz="900"/>
              </a:br>
              <a:r>
                <a:rPr lang="en-US" sz="900"/>
                <a:t>Reduction versus placebo </a:t>
              </a:r>
            </a:p>
            <a:p>
              <a:r>
                <a:rPr lang="en-US" sz="900"/>
                <a:t> </a:t>
              </a:r>
            </a:p>
          </p:txBody>
        </p:sp>
        <p:sp>
          <p:nvSpPr>
            <p:cNvPr id="12" name="Rectangle 11">
              <a:extLst>
                <a:ext uri="{FF2B5EF4-FFF2-40B4-BE49-F238E27FC236}">
                  <a16:creationId xmlns:a16="http://schemas.microsoft.com/office/drawing/2014/main" id="{83C8D41C-81A2-425B-1B44-111ECB046C13}"/>
                </a:ext>
              </a:extLst>
            </p:cNvPr>
            <p:cNvSpPr/>
            <p:nvPr/>
          </p:nvSpPr>
          <p:spPr>
            <a:xfrm>
              <a:off x="7239208" y="4928560"/>
              <a:ext cx="123111" cy="123111"/>
            </a:xfrm>
            <a:prstGeom prst="rect">
              <a:avLst/>
            </a:prstGeom>
            <a:solidFill>
              <a:srgbClr val="80C1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5ED6F9B-77C4-27A8-D075-DC8CA879AA83}"/>
                </a:ext>
              </a:extLst>
            </p:cNvPr>
            <p:cNvSpPr/>
            <p:nvPr/>
          </p:nvSpPr>
          <p:spPr>
            <a:xfrm>
              <a:off x="7239208" y="5129177"/>
              <a:ext cx="123111" cy="123111"/>
            </a:xfrm>
            <a:prstGeom prst="rect">
              <a:avLst/>
            </a:prstGeom>
            <a:solidFill>
              <a:srgbClr val="3F9A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867FF27-83CD-875B-7ABC-D23EE3B4F2C3}"/>
                </a:ext>
              </a:extLst>
            </p:cNvPr>
            <p:cNvSpPr/>
            <p:nvPr/>
          </p:nvSpPr>
          <p:spPr>
            <a:xfrm>
              <a:off x="7239208" y="5331091"/>
              <a:ext cx="123111" cy="123111"/>
            </a:xfrm>
            <a:prstGeom prst="rect">
              <a:avLst/>
            </a:prstGeom>
            <a:solidFill>
              <a:srgbClr val="296D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a:extLst>
              <a:ext uri="{FF2B5EF4-FFF2-40B4-BE49-F238E27FC236}">
                <a16:creationId xmlns:a16="http://schemas.microsoft.com/office/drawing/2014/main" id="{B7C30B29-1B89-3CA5-128E-F71D5B810C40}"/>
              </a:ext>
            </a:extLst>
          </p:cNvPr>
          <p:cNvSpPr txBox="1"/>
          <p:nvPr/>
        </p:nvSpPr>
        <p:spPr>
          <a:xfrm>
            <a:off x="9304541" y="4881394"/>
            <a:ext cx="2697991" cy="230832"/>
          </a:xfrm>
          <a:prstGeom prst="rect">
            <a:avLst/>
          </a:prstGeom>
          <a:noFill/>
        </p:spPr>
        <p:txBody>
          <a:bodyPr wrap="square">
            <a:spAutoFit/>
          </a:bodyPr>
          <a:lstStyle/>
          <a:p>
            <a:pPr algn="r"/>
            <a:r>
              <a:rPr lang="en-US" sz="900" err="1"/>
              <a:t>Meibometer</a:t>
            </a:r>
            <a:r>
              <a:rPr lang="en-US" sz="900"/>
              <a:t> , MB560– Dandruff site</a:t>
            </a:r>
          </a:p>
        </p:txBody>
      </p:sp>
      <p:pic>
        <p:nvPicPr>
          <p:cNvPr id="20" name="Picture 19">
            <a:extLst>
              <a:ext uri="{FF2B5EF4-FFF2-40B4-BE49-F238E27FC236}">
                <a16:creationId xmlns:a16="http://schemas.microsoft.com/office/drawing/2014/main" id="{F8024A51-9E20-9442-B3F1-C8684A11915F}"/>
              </a:ext>
            </a:extLst>
          </p:cNvPr>
          <p:cNvPicPr>
            <a:picLocks noChangeAspect="1"/>
          </p:cNvPicPr>
          <p:nvPr/>
        </p:nvPicPr>
        <p:blipFill>
          <a:blip r:embed="rId5"/>
          <a:srcRect/>
          <a:stretch/>
        </p:blipFill>
        <p:spPr>
          <a:xfrm>
            <a:off x="5798409" y="754246"/>
            <a:ext cx="7173781" cy="4035251"/>
          </a:xfrm>
          <a:prstGeom prst="rect">
            <a:avLst/>
          </a:prstGeom>
        </p:spPr>
      </p:pic>
    </p:spTree>
    <p:extLst>
      <p:ext uri="{BB962C8B-B14F-4D97-AF65-F5344CB8AC3E}">
        <p14:creationId xmlns:p14="http://schemas.microsoft.com/office/powerpoint/2010/main" val="21347991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09A73-A61F-CC98-3C5E-9D39FC3EE73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A8297D3-46D3-ABAA-0B3E-663168FC4EA7}"/>
              </a:ext>
            </a:extLst>
          </p:cNvPr>
          <p:cNvSpPr/>
          <p:nvPr/>
        </p:nvSpPr>
        <p:spPr>
          <a:xfrm>
            <a:off x="6578600" y="0"/>
            <a:ext cx="5613400" cy="6858000"/>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Slide Number Placeholder 1">
            <a:extLst>
              <a:ext uri="{FF2B5EF4-FFF2-40B4-BE49-F238E27FC236}">
                <a16:creationId xmlns:a16="http://schemas.microsoft.com/office/drawing/2014/main" id="{A5A13B93-3CBD-364E-F742-1722E72DDC5C}"/>
              </a:ext>
            </a:extLst>
          </p:cNvPr>
          <p:cNvSpPr>
            <a:spLocks noGrp="1"/>
          </p:cNvSpPr>
          <p:nvPr>
            <p:ph type="sldNum" sz="quarter" idx="10"/>
          </p:nvPr>
        </p:nvSpPr>
        <p:spPr/>
        <p:txBody>
          <a:bodyPr/>
          <a:lstStyle/>
          <a:p>
            <a:fld id="{5BA3E189-2F3A-42E5-B572-3520703B6186}" type="slidenum">
              <a:rPr lang="en-GB" smtClean="0"/>
              <a:pPr/>
              <a:t>48</a:t>
            </a:fld>
            <a:endParaRPr lang="en-GB"/>
          </a:p>
        </p:txBody>
      </p:sp>
      <p:sp>
        <p:nvSpPr>
          <p:cNvPr id="17" name="Text Placeholder 16">
            <a:extLst>
              <a:ext uri="{FF2B5EF4-FFF2-40B4-BE49-F238E27FC236}">
                <a16:creationId xmlns:a16="http://schemas.microsoft.com/office/drawing/2014/main" id="{A4204499-9CB7-B599-8017-0E27A3FFACB6}"/>
              </a:ext>
            </a:extLst>
          </p:cNvPr>
          <p:cNvSpPr>
            <a:spLocks noGrp="1"/>
          </p:cNvSpPr>
          <p:nvPr>
            <p:ph type="body" sz="quarter" idx="12"/>
          </p:nvPr>
        </p:nvSpPr>
        <p:spPr>
          <a:xfrm>
            <a:off x="302400" y="1523911"/>
            <a:ext cx="5688825" cy="4297362"/>
          </a:xfrm>
        </p:spPr>
        <p:txBody>
          <a:bodyPr/>
          <a:lstStyle/>
          <a:p>
            <a:pPr marL="285750" indent="-285750">
              <a:buClr>
                <a:srgbClr val="89C7E8"/>
              </a:buClr>
              <a:buSzPct val="140000"/>
              <a:buFont typeface="Arial" panose="020B0604020202020204" pitchFamily="34" charset="0"/>
              <a:buChar char="•"/>
            </a:pPr>
            <a:r>
              <a:rPr lang="en-US" sz="1800"/>
              <a:t>14% reduction of scalp flaking 24 hour (D1) after one single application with shampoos containing  </a:t>
            </a:r>
            <a:r>
              <a:rPr lang="en-US" sz="1800" b="1"/>
              <a:t>PENTAVITIN® </a:t>
            </a:r>
            <a:r>
              <a:rPr lang="en-US" sz="1800"/>
              <a:t>(0.2% and 0.5%)</a:t>
            </a:r>
          </a:p>
          <a:p>
            <a:pPr marL="285750" indent="-285750">
              <a:buClr>
                <a:srgbClr val="89C7E8"/>
              </a:buClr>
              <a:buSzPct val="140000"/>
              <a:buFont typeface="Arial" panose="020B0604020202020204" pitchFamily="34" charset="0"/>
              <a:buChar char="•"/>
            </a:pPr>
            <a:endParaRPr lang="en-US" sz="1800"/>
          </a:p>
          <a:p>
            <a:pPr marL="285750" indent="-285750">
              <a:buClr>
                <a:srgbClr val="89C7E8"/>
              </a:buClr>
              <a:buSzPct val="140000"/>
              <a:buFont typeface="Arial" panose="020B0604020202020204" pitchFamily="34" charset="0"/>
              <a:buChar char="•"/>
            </a:pPr>
            <a:r>
              <a:rPr lang="en-US" sz="1800"/>
              <a:t>Up to and 55% reduction of scalp flaking after frequent showering with shampoos containing </a:t>
            </a:r>
            <a:r>
              <a:rPr lang="en-US" sz="1800" b="1"/>
              <a:t>PENTAVITIN® </a:t>
            </a:r>
            <a:r>
              <a:rPr lang="en-US" sz="1800"/>
              <a:t>(0.5%)</a:t>
            </a:r>
          </a:p>
          <a:p>
            <a:pPr marL="285750" indent="-285750">
              <a:buClr>
                <a:srgbClr val="89C7E8"/>
              </a:buClr>
              <a:buSzPct val="140000"/>
              <a:buFont typeface="Arial" panose="020B0604020202020204" pitchFamily="34" charset="0"/>
              <a:buChar char="•"/>
            </a:pPr>
            <a:endParaRPr lang="en-US" sz="1800"/>
          </a:p>
          <a:p>
            <a:pPr marL="285750" indent="-285750">
              <a:buClr>
                <a:srgbClr val="89C7E8"/>
              </a:buClr>
              <a:buSzPct val="140000"/>
              <a:buFont typeface="Arial" panose="020B0604020202020204" pitchFamily="34" charset="0"/>
              <a:buChar char="•"/>
            </a:pPr>
            <a:r>
              <a:rPr lang="en-US" sz="1800" b="1"/>
              <a:t>PENTAVITIN®’s </a:t>
            </a:r>
            <a:r>
              <a:rPr lang="en-US" sz="1800"/>
              <a:t>(0.2% and 0.5%) improvements over the placebo are highly statistically significant</a:t>
            </a:r>
          </a:p>
          <a:p>
            <a:endParaRPr lang="en-US"/>
          </a:p>
        </p:txBody>
      </p:sp>
      <p:sp>
        <p:nvSpPr>
          <p:cNvPr id="15" name="Title 14">
            <a:extLst>
              <a:ext uri="{FF2B5EF4-FFF2-40B4-BE49-F238E27FC236}">
                <a16:creationId xmlns:a16="http://schemas.microsoft.com/office/drawing/2014/main" id="{D213D917-83A7-49B0-116D-2B9ED2F76955}"/>
              </a:ext>
            </a:extLst>
          </p:cNvPr>
          <p:cNvSpPr>
            <a:spLocks noGrp="1"/>
          </p:cNvSpPr>
          <p:nvPr>
            <p:ph type="title"/>
          </p:nvPr>
        </p:nvSpPr>
        <p:spPr>
          <a:xfrm>
            <a:off x="302401" y="302400"/>
            <a:ext cx="5088749" cy="303211"/>
          </a:xfrm>
        </p:spPr>
        <p:txBody>
          <a:bodyPr/>
          <a:lstStyle/>
          <a:p>
            <a:r>
              <a:rPr lang="en-US"/>
              <a:t>Reduced scalp flaking</a:t>
            </a:r>
            <a:br>
              <a:rPr lang="en-US"/>
            </a:br>
            <a:endParaRPr lang="en-US"/>
          </a:p>
        </p:txBody>
      </p:sp>
      <p:pic>
        <p:nvPicPr>
          <p:cNvPr id="4" name="Picture 12">
            <a:extLst>
              <a:ext uri="{FF2B5EF4-FFF2-40B4-BE49-F238E27FC236}">
                <a16:creationId xmlns:a16="http://schemas.microsoft.com/office/drawing/2014/main" id="{458E7A39-06EC-29F4-2490-0B3A3D87590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pic>
        <p:nvPicPr>
          <p:cNvPr id="5" name="Picture 4">
            <a:extLst>
              <a:ext uri="{FF2B5EF4-FFF2-40B4-BE49-F238E27FC236}">
                <a16:creationId xmlns:a16="http://schemas.microsoft.com/office/drawing/2014/main" id="{C9905B12-CD8E-1F43-B944-AA2962BBD4FF}"/>
              </a:ext>
            </a:extLst>
          </p:cNvPr>
          <p:cNvPicPr>
            <a:picLocks noChangeAspect="1"/>
          </p:cNvPicPr>
          <p:nvPr/>
        </p:nvPicPr>
        <p:blipFill>
          <a:blip r:embed="rId4"/>
          <a:srcRect/>
          <a:stretch/>
        </p:blipFill>
        <p:spPr>
          <a:xfrm>
            <a:off x="10921775" y="304640"/>
            <a:ext cx="962684" cy="419894"/>
          </a:xfrm>
          <a:prstGeom prst="rect">
            <a:avLst/>
          </a:prstGeom>
        </p:spPr>
      </p:pic>
      <p:sp>
        <p:nvSpPr>
          <p:cNvPr id="6" name="Text Placeholder 7">
            <a:extLst>
              <a:ext uri="{FF2B5EF4-FFF2-40B4-BE49-F238E27FC236}">
                <a16:creationId xmlns:a16="http://schemas.microsoft.com/office/drawing/2014/main" id="{F2220384-AC3F-6372-1BFC-463699D03CF3}"/>
              </a:ext>
            </a:extLst>
          </p:cNvPr>
          <p:cNvSpPr>
            <a:spLocks noGrp="1"/>
          </p:cNvSpPr>
          <p:nvPr>
            <p:ph type="body" idx="11"/>
          </p:nvPr>
        </p:nvSpPr>
        <p:spPr>
          <a:xfrm>
            <a:off x="302400" y="605611"/>
            <a:ext cx="8064500" cy="288767"/>
          </a:xfrm>
        </p:spPr>
        <p:txBody>
          <a:bodyPr/>
          <a:lstStyle/>
          <a:p>
            <a:r>
              <a:rPr lang="en-US"/>
              <a:t>24 hour after one single application</a:t>
            </a:r>
            <a:br>
              <a:rPr lang="en-US"/>
            </a:br>
            <a:r>
              <a:rPr lang="en-US"/>
              <a:t>and frequent showering</a:t>
            </a:r>
          </a:p>
        </p:txBody>
      </p:sp>
      <p:sp>
        <p:nvSpPr>
          <p:cNvPr id="13" name="TextBox 12">
            <a:extLst>
              <a:ext uri="{FF2B5EF4-FFF2-40B4-BE49-F238E27FC236}">
                <a16:creationId xmlns:a16="http://schemas.microsoft.com/office/drawing/2014/main" id="{AD7ABCF8-0368-D147-C55B-E0B98EB8A563}"/>
              </a:ext>
            </a:extLst>
          </p:cNvPr>
          <p:cNvSpPr txBox="1"/>
          <p:nvPr/>
        </p:nvSpPr>
        <p:spPr>
          <a:xfrm>
            <a:off x="9304541" y="4881394"/>
            <a:ext cx="2697991" cy="230832"/>
          </a:xfrm>
          <a:prstGeom prst="rect">
            <a:avLst/>
          </a:prstGeom>
          <a:noFill/>
        </p:spPr>
        <p:txBody>
          <a:bodyPr wrap="square">
            <a:spAutoFit/>
          </a:bodyPr>
          <a:lstStyle/>
          <a:p>
            <a:pPr algn="r"/>
            <a:r>
              <a:rPr lang="en-US" sz="900"/>
              <a:t>Grade of ASFS dandruff - Dermatologist </a:t>
            </a:r>
          </a:p>
        </p:txBody>
      </p:sp>
      <p:pic>
        <p:nvPicPr>
          <p:cNvPr id="10" name="Picture 9" descr="A graph of blue squares&#10;&#10;AI-generated content may be incorrect.">
            <a:extLst>
              <a:ext uri="{FF2B5EF4-FFF2-40B4-BE49-F238E27FC236}">
                <a16:creationId xmlns:a16="http://schemas.microsoft.com/office/drawing/2014/main" id="{5D35E384-DCF3-D708-74AC-54BB9F87AF8A}"/>
              </a:ext>
            </a:extLst>
          </p:cNvPr>
          <p:cNvPicPr>
            <a:picLocks noChangeAspect="1"/>
          </p:cNvPicPr>
          <p:nvPr/>
        </p:nvPicPr>
        <p:blipFill>
          <a:blip r:embed="rId5"/>
          <a:stretch>
            <a:fillRect/>
          </a:stretch>
        </p:blipFill>
        <p:spPr>
          <a:xfrm>
            <a:off x="5798409" y="754246"/>
            <a:ext cx="7173781" cy="4035252"/>
          </a:xfrm>
          <a:prstGeom prst="rect">
            <a:avLst/>
          </a:prstGeom>
        </p:spPr>
      </p:pic>
      <p:grpSp>
        <p:nvGrpSpPr>
          <p:cNvPr id="20" name="Group 19">
            <a:extLst>
              <a:ext uri="{FF2B5EF4-FFF2-40B4-BE49-F238E27FC236}">
                <a16:creationId xmlns:a16="http://schemas.microsoft.com/office/drawing/2014/main" id="{AC0C913B-352C-11F5-4D66-C7D500B8ED7C}"/>
              </a:ext>
            </a:extLst>
          </p:cNvPr>
          <p:cNvGrpSpPr/>
          <p:nvPr/>
        </p:nvGrpSpPr>
        <p:grpSpPr>
          <a:xfrm>
            <a:off x="7239208" y="4831432"/>
            <a:ext cx="2777849" cy="1556481"/>
            <a:chOff x="7239208" y="4831432"/>
            <a:chExt cx="2777849" cy="1556481"/>
          </a:xfrm>
        </p:grpSpPr>
        <p:sp>
          <p:nvSpPr>
            <p:cNvPr id="12" name="TextBox 11">
              <a:extLst>
                <a:ext uri="{FF2B5EF4-FFF2-40B4-BE49-F238E27FC236}">
                  <a16:creationId xmlns:a16="http://schemas.microsoft.com/office/drawing/2014/main" id="{43727D43-878D-68BA-769A-B55F47E9A3C0}"/>
                </a:ext>
              </a:extLst>
            </p:cNvPr>
            <p:cNvSpPr txBox="1"/>
            <p:nvPr/>
          </p:nvSpPr>
          <p:spPr>
            <a:xfrm>
              <a:off x="7319066" y="4831432"/>
              <a:ext cx="2697991" cy="992579"/>
            </a:xfrm>
            <a:prstGeom prst="rect">
              <a:avLst/>
            </a:prstGeom>
            <a:noFill/>
          </p:spPr>
          <p:txBody>
            <a:bodyPr wrap="square">
              <a:spAutoFit/>
            </a:bodyPr>
            <a:lstStyle/>
            <a:p>
              <a:pPr>
                <a:lnSpc>
                  <a:spcPct val="150000"/>
                </a:lnSpc>
              </a:pPr>
              <a:r>
                <a:rPr lang="en-US" sz="900"/>
                <a:t>Shampoo Placebo</a:t>
              </a:r>
            </a:p>
            <a:p>
              <a:pPr>
                <a:lnSpc>
                  <a:spcPct val="150000"/>
                </a:lnSpc>
              </a:pPr>
              <a:r>
                <a:rPr lang="en-US" sz="900"/>
                <a:t>Sh. + 0.2% PENTAVITIN®</a:t>
              </a:r>
              <a:br>
                <a:rPr lang="en-US" sz="900"/>
              </a:br>
              <a:r>
                <a:rPr lang="en-US" sz="900"/>
                <a:t>Sh. + 0.5% PENTAVITIN®</a:t>
              </a:r>
            </a:p>
            <a:p>
              <a:endParaRPr lang="en-US" sz="900"/>
            </a:p>
            <a:p>
              <a:r>
                <a:rPr lang="en-US" sz="900"/>
                <a:t> </a:t>
              </a:r>
            </a:p>
          </p:txBody>
        </p:sp>
        <p:sp>
          <p:nvSpPr>
            <p:cNvPr id="14" name="TextBox 13">
              <a:extLst>
                <a:ext uri="{FF2B5EF4-FFF2-40B4-BE49-F238E27FC236}">
                  <a16:creationId xmlns:a16="http://schemas.microsoft.com/office/drawing/2014/main" id="{2E524E21-2119-637F-4A7C-EEA2DB47ED40}"/>
                </a:ext>
              </a:extLst>
            </p:cNvPr>
            <p:cNvSpPr txBox="1"/>
            <p:nvPr/>
          </p:nvSpPr>
          <p:spPr>
            <a:xfrm>
              <a:off x="7319066" y="5603083"/>
              <a:ext cx="2391742" cy="784830"/>
            </a:xfrm>
            <a:prstGeom prst="rect">
              <a:avLst/>
            </a:prstGeom>
            <a:noFill/>
          </p:spPr>
          <p:txBody>
            <a:bodyPr wrap="square">
              <a:spAutoFit/>
            </a:bodyPr>
            <a:lstStyle/>
            <a:p>
              <a:r>
                <a:rPr lang="en-US" sz="900" i="1"/>
                <a:t>n=30 – SEM error bars</a:t>
              </a:r>
              <a:br>
                <a:rPr lang="en-US" sz="900" i="1"/>
              </a:br>
              <a:r>
                <a:rPr lang="en-US" sz="900" i="1"/>
                <a:t>***p &lt; 0.001  *p &lt; 0.05</a:t>
              </a:r>
              <a:br>
                <a:rPr lang="en-US" sz="900" i="1"/>
              </a:br>
              <a:br>
                <a:rPr lang="en-US" sz="900"/>
              </a:br>
              <a:r>
                <a:rPr lang="en-US" sz="900"/>
                <a:t>Reduction versus placebo </a:t>
              </a:r>
            </a:p>
            <a:p>
              <a:r>
                <a:rPr lang="en-US" sz="900"/>
                <a:t> </a:t>
              </a:r>
            </a:p>
          </p:txBody>
        </p:sp>
        <p:sp>
          <p:nvSpPr>
            <p:cNvPr id="16" name="Rectangle 15">
              <a:extLst>
                <a:ext uri="{FF2B5EF4-FFF2-40B4-BE49-F238E27FC236}">
                  <a16:creationId xmlns:a16="http://schemas.microsoft.com/office/drawing/2014/main" id="{8F71828E-F254-AD49-83FF-66CA9C2CF784}"/>
                </a:ext>
              </a:extLst>
            </p:cNvPr>
            <p:cNvSpPr/>
            <p:nvPr/>
          </p:nvSpPr>
          <p:spPr>
            <a:xfrm>
              <a:off x="7239208" y="4928560"/>
              <a:ext cx="123111" cy="123111"/>
            </a:xfrm>
            <a:prstGeom prst="rect">
              <a:avLst/>
            </a:prstGeom>
            <a:solidFill>
              <a:srgbClr val="80C1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C42A45E-E3A0-DB2D-63EB-D20090F572F2}"/>
                </a:ext>
              </a:extLst>
            </p:cNvPr>
            <p:cNvSpPr/>
            <p:nvPr/>
          </p:nvSpPr>
          <p:spPr>
            <a:xfrm>
              <a:off x="7239208" y="5129177"/>
              <a:ext cx="123111" cy="123111"/>
            </a:xfrm>
            <a:prstGeom prst="rect">
              <a:avLst/>
            </a:prstGeom>
            <a:solidFill>
              <a:srgbClr val="3F9A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3733C9F-29F1-583E-64DF-41CAF189D63E}"/>
                </a:ext>
              </a:extLst>
            </p:cNvPr>
            <p:cNvSpPr/>
            <p:nvPr/>
          </p:nvSpPr>
          <p:spPr>
            <a:xfrm>
              <a:off x="7239208" y="5331091"/>
              <a:ext cx="123111" cy="123111"/>
            </a:xfrm>
            <a:prstGeom prst="rect">
              <a:avLst/>
            </a:prstGeom>
            <a:solidFill>
              <a:srgbClr val="296D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947574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2A73DAE6-FC4C-233A-8449-890931D0C4F2}"/>
              </a:ext>
            </a:extLst>
          </p:cNvPr>
          <p:cNvSpPr>
            <a:spLocks noGrp="1"/>
          </p:cNvSpPr>
          <p:nvPr>
            <p:ph type="body" idx="25"/>
          </p:nvPr>
        </p:nvSpPr>
        <p:spPr>
          <a:xfrm>
            <a:off x="2863358" y="605611"/>
            <a:ext cx="10398637" cy="288767"/>
          </a:xfrm>
        </p:spPr>
        <p:txBody>
          <a:bodyPr/>
          <a:lstStyle/>
          <a:p>
            <a:r>
              <a:rPr lang="en-US"/>
              <a:t>24 hour after one single application and frequent showering </a:t>
            </a:r>
          </a:p>
          <a:p>
            <a:endParaRPr lang="en-US"/>
          </a:p>
        </p:txBody>
      </p:sp>
      <p:sp>
        <p:nvSpPr>
          <p:cNvPr id="3" name="Slide Number Placeholder 2">
            <a:extLst>
              <a:ext uri="{FF2B5EF4-FFF2-40B4-BE49-F238E27FC236}">
                <a16:creationId xmlns:a16="http://schemas.microsoft.com/office/drawing/2014/main" id="{9BA6284A-199D-3AA2-92DC-0C14108D313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en-GB" sz="1300" b="0" i="0" u="none" strike="noStrike" kern="1200" cap="none" spc="0" normalizeH="0" baseline="0" noProof="0">
              <a:ln>
                <a:noFill/>
              </a:ln>
              <a:effectLst/>
              <a:uLnTx/>
              <a:uFillTx/>
              <a:latin typeface="DM Sans"/>
              <a:ea typeface="+mn-ea"/>
              <a:cs typeface="+mn-cs"/>
            </a:endParaRPr>
          </a:p>
        </p:txBody>
      </p:sp>
      <p:sp>
        <p:nvSpPr>
          <p:cNvPr id="2" name="Title 1">
            <a:extLst>
              <a:ext uri="{FF2B5EF4-FFF2-40B4-BE49-F238E27FC236}">
                <a16:creationId xmlns:a16="http://schemas.microsoft.com/office/drawing/2014/main" id="{0CC3E244-A20E-78C2-D1DC-816DA5FF44CE}"/>
              </a:ext>
            </a:extLst>
          </p:cNvPr>
          <p:cNvSpPr>
            <a:spLocks noGrp="1"/>
          </p:cNvSpPr>
          <p:nvPr>
            <p:ph type="title"/>
          </p:nvPr>
        </p:nvSpPr>
        <p:spPr>
          <a:xfrm>
            <a:off x="2863359" y="302400"/>
            <a:ext cx="10398636" cy="303211"/>
          </a:xfrm>
        </p:spPr>
        <p:txBody>
          <a:bodyPr/>
          <a:lstStyle/>
          <a:p>
            <a:r>
              <a:rPr lang="en-US"/>
              <a:t>Visible flaking reduction</a:t>
            </a:r>
            <a:endParaRPr lang="en-NL"/>
          </a:p>
        </p:txBody>
      </p:sp>
      <p:sp>
        <p:nvSpPr>
          <p:cNvPr id="10" name="Rectangle 12">
            <a:extLst>
              <a:ext uri="{FF2B5EF4-FFF2-40B4-BE49-F238E27FC236}">
                <a16:creationId xmlns:a16="http://schemas.microsoft.com/office/drawing/2014/main" id="{B5968657-F8F9-6DC0-8D27-7CE788C0F2C1}"/>
              </a:ext>
            </a:extLst>
          </p:cNvPr>
          <p:cNvSpPr/>
          <p:nvPr/>
        </p:nvSpPr>
        <p:spPr>
          <a:xfrm>
            <a:off x="2863358" y="5554721"/>
            <a:ext cx="1463542" cy="16927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D0 - Before treatment</a:t>
            </a:r>
          </a:p>
        </p:txBody>
      </p:sp>
      <p:sp>
        <p:nvSpPr>
          <p:cNvPr id="11" name="Rectangle 13">
            <a:extLst>
              <a:ext uri="{FF2B5EF4-FFF2-40B4-BE49-F238E27FC236}">
                <a16:creationId xmlns:a16="http://schemas.microsoft.com/office/drawing/2014/main" id="{738BCACB-0ED3-285F-D748-8FA37F187B54}"/>
              </a:ext>
            </a:extLst>
          </p:cNvPr>
          <p:cNvSpPr/>
          <p:nvPr/>
        </p:nvSpPr>
        <p:spPr>
          <a:xfrm>
            <a:off x="5823474" y="5554721"/>
            <a:ext cx="2852537" cy="338554"/>
          </a:xfrm>
          <a:prstGeom prst="rect">
            <a:avLst/>
          </a:prstGeom>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D1 - 24 hours, after just one use of a shampoo with </a:t>
            </a:r>
            <a:r>
              <a:rPr kumimoji="0" lang="en-US" sz="1100" b="1" i="0" u="none" strike="noStrike" kern="1200" cap="none" spc="0" normalizeH="0" baseline="0" noProof="0">
                <a:ln>
                  <a:noFill/>
                </a:ln>
                <a:solidFill>
                  <a:schemeClr val="bg1"/>
                </a:solidFill>
                <a:effectLst/>
                <a:uLnTx/>
                <a:uFillTx/>
                <a:latin typeface="DM Sans"/>
                <a:ea typeface="+mn-ea"/>
                <a:cs typeface="+mn-cs"/>
              </a:rPr>
              <a:t>PENTAVITIN</a:t>
            </a:r>
            <a:r>
              <a:rPr kumimoji="0" lang="en-US" sz="1100" b="1" i="0" u="none" strike="noStrike" kern="1200" cap="none" spc="0" normalizeH="0" baseline="30000" noProof="0">
                <a:ln>
                  <a:noFill/>
                </a:ln>
                <a:solidFill>
                  <a:schemeClr val="bg1"/>
                </a:solidFill>
                <a:effectLst/>
                <a:uLnTx/>
                <a:uFillTx/>
                <a:latin typeface="DM Sans"/>
                <a:ea typeface="+mn-ea"/>
                <a:cs typeface="+mn-cs"/>
              </a:rPr>
              <a:t>®</a:t>
            </a:r>
            <a:r>
              <a:rPr kumimoji="0" lang="en-US" sz="1100" b="1" i="0" u="none" strike="noStrike" kern="1200" cap="none" spc="0" normalizeH="0" baseline="0" noProof="0">
                <a:ln>
                  <a:noFill/>
                </a:ln>
                <a:solidFill>
                  <a:schemeClr val="bg1"/>
                </a:solidFill>
                <a:effectLst/>
                <a:uLnTx/>
                <a:uFillTx/>
                <a:latin typeface="DM Sans"/>
                <a:ea typeface="+mn-ea"/>
                <a:cs typeface="+mn-cs"/>
              </a:rPr>
              <a:t> (0.5%)</a:t>
            </a:r>
          </a:p>
        </p:txBody>
      </p:sp>
      <p:sp>
        <p:nvSpPr>
          <p:cNvPr id="12" name="Rectangle 14">
            <a:extLst>
              <a:ext uri="{FF2B5EF4-FFF2-40B4-BE49-F238E27FC236}">
                <a16:creationId xmlns:a16="http://schemas.microsoft.com/office/drawing/2014/main" id="{902CF967-3552-5489-AE9D-C9AEC72314EA}"/>
              </a:ext>
            </a:extLst>
          </p:cNvPr>
          <p:cNvSpPr/>
          <p:nvPr/>
        </p:nvSpPr>
        <p:spPr>
          <a:xfrm>
            <a:off x="8840120" y="5554721"/>
            <a:ext cx="3092552" cy="338554"/>
          </a:xfrm>
          <a:prstGeom prst="rect">
            <a:avLst/>
          </a:prstGeom>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D28 – 28 days, after frequent showering </a:t>
            </a:r>
            <a:r>
              <a:rPr kumimoji="0" lang="en-US" sz="1100" b="0" i="0" u="none" strike="noStrike" kern="1200" cap="none" spc="0" normalizeH="0" baseline="0" noProof="0" err="1">
                <a:ln>
                  <a:noFill/>
                </a:ln>
                <a:solidFill>
                  <a:schemeClr val="bg1"/>
                </a:solidFill>
                <a:effectLst/>
                <a:uLnTx/>
                <a:uFillTx/>
                <a:latin typeface="DM Sans"/>
                <a:ea typeface="Fira Sans" panose="020B0503050000020004" pitchFamily="34" charset="0"/>
                <a:cs typeface="+mn-cs"/>
              </a:rPr>
              <a:t>witha</a:t>
            </a:r>
            <a:r>
              <a:rPr kumimoji="0" lang="en-US" sz="11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 shampoo containing </a:t>
            </a:r>
            <a:r>
              <a:rPr kumimoji="0" lang="en-US" sz="1100" b="1" i="0" u="none" strike="noStrike" kern="1200" cap="none" spc="0" normalizeH="0" baseline="0" noProof="0">
                <a:ln>
                  <a:noFill/>
                </a:ln>
                <a:solidFill>
                  <a:schemeClr val="bg1"/>
                </a:solidFill>
                <a:effectLst/>
                <a:uLnTx/>
                <a:uFillTx/>
                <a:latin typeface="DM Sans"/>
                <a:ea typeface="+mn-ea"/>
                <a:cs typeface="+mn-cs"/>
              </a:rPr>
              <a:t>PENTAVITIN</a:t>
            </a:r>
            <a:r>
              <a:rPr kumimoji="0" lang="en-US" sz="1100" b="1" i="0" u="none" strike="noStrike" kern="1200" cap="none" spc="0" normalizeH="0" baseline="30000" noProof="0">
                <a:ln>
                  <a:noFill/>
                </a:ln>
                <a:solidFill>
                  <a:schemeClr val="bg1"/>
                </a:solidFill>
                <a:effectLst/>
                <a:uLnTx/>
                <a:uFillTx/>
                <a:latin typeface="DM Sans"/>
                <a:ea typeface="+mn-ea"/>
                <a:cs typeface="+mn-cs"/>
              </a:rPr>
              <a:t>®</a:t>
            </a:r>
            <a:r>
              <a:rPr kumimoji="0" lang="en-US" sz="1100" b="1" i="0" u="none" strike="noStrike" kern="1200" cap="none" spc="0" normalizeH="0" baseline="0" noProof="0">
                <a:ln>
                  <a:noFill/>
                </a:ln>
                <a:solidFill>
                  <a:schemeClr val="bg1"/>
                </a:solidFill>
                <a:effectLst/>
                <a:uLnTx/>
                <a:uFillTx/>
                <a:latin typeface="DM Sans"/>
                <a:ea typeface="+mn-ea"/>
                <a:cs typeface="+mn-cs"/>
              </a:rPr>
              <a:t> (0.5%)</a:t>
            </a:r>
          </a:p>
        </p:txBody>
      </p:sp>
      <p:pic>
        <p:nvPicPr>
          <p:cNvPr id="13" name="Picture 3" descr="A picture containing close, cosmetic, staring&#10;&#10;Description automatically generated">
            <a:extLst>
              <a:ext uri="{FF2B5EF4-FFF2-40B4-BE49-F238E27FC236}">
                <a16:creationId xmlns:a16="http://schemas.microsoft.com/office/drawing/2014/main" id="{0D350F2E-3660-DFAD-BBF5-DF5AA6E68647}"/>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p:blipFill>
        <p:spPr>
          <a:xfrm>
            <a:off x="2844555" y="3837573"/>
            <a:ext cx="2113569" cy="1655131"/>
          </a:xfrm>
          <a:prstGeom prst="rect">
            <a:avLst/>
          </a:prstGeom>
        </p:spPr>
      </p:pic>
      <p:pic>
        <p:nvPicPr>
          <p:cNvPr id="14" name="Picture 5">
            <a:extLst>
              <a:ext uri="{FF2B5EF4-FFF2-40B4-BE49-F238E27FC236}">
                <a16:creationId xmlns:a16="http://schemas.microsoft.com/office/drawing/2014/main" id="{ED1391F8-FC17-86A5-0758-CCDE3FA37D26}"/>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p:blipFill>
        <p:spPr>
          <a:xfrm>
            <a:off x="5825580" y="3837573"/>
            <a:ext cx="2124740" cy="1655131"/>
          </a:xfrm>
          <a:prstGeom prst="rect">
            <a:avLst/>
          </a:prstGeom>
        </p:spPr>
      </p:pic>
      <p:sp>
        <p:nvSpPr>
          <p:cNvPr id="15" name="Rectangle 21">
            <a:extLst>
              <a:ext uri="{FF2B5EF4-FFF2-40B4-BE49-F238E27FC236}">
                <a16:creationId xmlns:a16="http://schemas.microsoft.com/office/drawing/2014/main" id="{37F3DB88-7219-F184-5C56-95441F72D8C4}"/>
              </a:ext>
            </a:extLst>
          </p:cNvPr>
          <p:cNvSpPr/>
          <p:nvPr/>
        </p:nvSpPr>
        <p:spPr>
          <a:xfrm>
            <a:off x="2853046" y="3387143"/>
            <a:ext cx="1463542" cy="169277"/>
          </a:xfrm>
          <a:prstGeom prst="rect">
            <a:avLst/>
          </a:prstGeom>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D0 - Before treatment</a:t>
            </a:r>
          </a:p>
        </p:txBody>
      </p:sp>
      <p:sp>
        <p:nvSpPr>
          <p:cNvPr id="16" name="Rectangle 22">
            <a:extLst>
              <a:ext uri="{FF2B5EF4-FFF2-40B4-BE49-F238E27FC236}">
                <a16:creationId xmlns:a16="http://schemas.microsoft.com/office/drawing/2014/main" id="{4748C1B7-C543-4F5E-ECBD-69F073346C59}"/>
              </a:ext>
            </a:extLst>
          </p:cNvPr>
          <p:cNvSpPr/>
          <p:nvPr/>
        </p:nvSpPr>
        <p:spPr>
          <a:xfrm>
            <a:off x="5830887" y="3387143"/>
            <a:ext cx="2852537" cy="338554"/>
          </a:xfrm>
          <a:prstGeom prst="rect">
            <a:avLst/>
          </a:prstGeom>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D1 - 24 hours, after just one use of a shampoo with </a:t>
            </a:r>
            <a:r>
              <a:rPr kumimoji="0" lang="en-US" sz="1100" b="1" i="0" u="none" strike="noStrike" kern="1200" cap="none" spc="0" normalizeH="0" baseline="0" noProof="0">
                <a:ln>
                  <a:noFill/>
                </a:ln>
                <a:solidFill>
                  <a:schemeClr val="bg1"/>
                </a:solidFill>
                <a:effectLst/>
                <a:uLnTx/>
                <a:uFillTx/>
                <a:latin typeface="DM Sans"/>
                <a:ea typeface="+mn-ea"/>
                <a:cs typeface="+mn-cs"/>
              </a:rPr>
              <a:t>PENTAVITIN</a:t>
            </a:r>
            <a:r>
              <a:rPr kumimoji="0" lang="en-US" sz="1100" b="1" i="0" u="none" strike="noStrike" kern="1200" cap="none" spc="0" normalizeH="0" baseline="30000" noProof="0">
                <a:ln>
                  <a:noFill/>
                </a:ln>
                <a:solidFill>
                  <a:schemeClr val="bg1"/>
                </a:solidFill>
                <a:effectLst/>
                <a:uLnTx/>
                <a:uFillTx/>
                <a:latin typeface="DM Sans"/>
                <a:ea typeface="+mn-ea"/>
                <a:cs typeface="+mn-cs"/>
              </a:rPr>
              <a:t>®</a:t>
            </a:r>
            <a:r>
              <a:rPr kumimoji="0" lang="en-US" sz="1100" b="1" i="0" u="none" strike="noStrike" kern="1200" cap="none" spc="0" normalizeH="0" baseline="0" noProof="0">
                <a:ln>
                  <a:noFill/>
                </a:ln>
                <a:solidFill>
                  <a:schemeClr val="bg1"/>
                </a:solidFill>
                <a:effectLst/>
                <a:uLnTx/>
                <a:uFillTx/>
                <a:latin typeface="DM Sans"/>
                <a:ea typeface="+mn-ea"/>
                <a:cs typeface="+mn-cs"/>
              </a:rPr>
              <a:t> (0.2%)</a:t>
            </a:r>
          </a:p>
        </p:txBody>
      </p:sp>
      <p:sp>
        <p:nvSpPr>
          <p:cNvPr id="17" name="Rectangle 23">
            <a:extLst>
              <a:ext uri="{FF2B5EF4-FFF2-40B4-BE49-F238E27FC236}">
                <a16:creationId xmlns:a16="http://schemas.microsoft.com/office/drawing/2014/main" id="{B3C897C6-E199-61F6-D142-A3B1EDFB4C39}"/>
              </a:ext>
            </a:extLst>
          </p:cNvPr>
          <p:cNvSpPr/>
          <p:nvPr/>
        </p:nvSpPr>
        <p:spPr>
          <a:xfrm>
            <a:off x="8852436" y="3387143"/>
            <a:ext cx="3172038" cy="338554"/>
          </a:xfrm>
          <a:prstGeom prst="rect">
            <a:avLst/>
          </a:prstGeom>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D28 – 28 days, after frequent showering with </a:t>
            </a:r>
            <a:br>
              <a:rPr kumimoji="0" lang="en-US" sz="11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br>
            <a:r>
              <a:rPr kumimoji="0" lang="en-US" sz="11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a shampoo containing </a:t>
            </a:r>
            <a:r>
              <a:rPr kumimoji="0" lang="en-US" sz="1100" b="1" i="0" u="none" strike="noStrike" kern="1200" cap="none" spc="0" normalizeH="0" baseline="0" noProof="0">
                <a:ln>
                  <a:noFill/>
                </a:ln>
                <a:solidFill>
                  <a:schemeClr val="bg1"/>
                </a:solidFill>
                <a:effectLst/>
                <a:uLnTx/>
                <a:uFillTx/>
                <a:latin typeface="DM Sans"/>
                <a:ea typeface="+mn-ea"/>
                <a:cs typeface="+mn-cs"/>
              </a:rPr>
              <a:t>PENTAVITIN</a:t>
            </a:r>
            <a:r>
              <a:rPr kumimoji="0" lang="en-US" sz="1100" b="1" i="0" u="none" strike="noStrike" kern="1200" cap="none" spc="0" normalizeH="0" baseline="30000" noProof="0">
                <a:ln>
                  <a:noFill/>
                </a:ln>
                <a:solidFill>
                  <a:schemeClr val="bg1"/>
                </a:solidFill>
                <a:effectLst/>
                <a:uLnTx/>
                <a:uFillTx/>
                <a:latin typeface="DM Sans"/>
                <a:ea typeface="+mn-ea"/>
                <a:cs typeface="+mn-cs"/>
              </a:rPr>
              <a:t>®</a:t>
            </a:r>
            <a:r>
              <a:rPr kumimoji="0" lang="en-US" sz="1100" b="1" i="0" u="none" strike="noStrike" kern="1200" cap="none" spc="0" normalizeH="0" baseline="0" noProof="0">
                <a:ln>
                  <a:noFill/>
                </a:ln>
                <a:solidFill>
                  <a:schemeClr val="bg1"/>
                </a:solidFill>
                <a:effectLst/>
                <a:uLnTx/>
                <a:uFillTx/>
                <a:latin typeface="DM Sans"/>
                <a:ea typeface="+mn-ea"/>
                <a:cs typeface="+mn-cs"/>
              </a:rPr>
              <a:t> (0.2%)</a:t>
            </a:r>
          </a:p>
        </p:txBody>
      </p:sp>
      <p:pic>
        <p:nvPicPr>
          <p:cNvPr id="18" name="Picture 8">
            <a:extLst>
              <a:ext uri="{FF2B5EF4-FFF2-40B4-BE49-F238E27FC236}">
                <a16:creationId xmlns:a16="http://schemas.microsoft.com/office/drawing/2014/main" id="{5CDCE2B2-1821-D3DD-9542-B2CAA5DDD949}"/>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8837612" y="3837573"/>
            <a:ext cx="2112423" cy="1665051"/>
          </a:xfrm>
          <a:prstGeom prst="rect">
            <a:avLst/>
          </a:prstGeom>
        </p:spPr>
      </p:pic>
      <p:pic>
        <p:nvPicPr>
          <p:cNvPr id="19" name="Picture 25" descr="A picture containing cosmetic&#10;&#10;Description automatically generated">
            <a:extLst>
              <a:ext uri="{FF2B5EF4-FFF2-40B4-BE49-F238E27FC236}">
                <a16:creationId xmlns:a16="http://schemas.microsoft.com/office/drawing/2014/main" id="{023024A6-2137-2648-8215-30236DD50F17}"/>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a:ext>
            </a:extLst>
          </a:blip>
          <a:srcRect/>
          <a:stretch/>
        </p:blipFill>
        <p:spPr>
          <a:xfrm>
            <a:off x="2853046" y="1678455"/>
            <a:ext cx="2109389" cy="1656255"/>
          </a:xfrm>
          <a:prstGeom prst="rect">
            <a:avLst/>
          </a:prstGeom>
        </p:spPr>
      </p:pic>
      <p:pic>
        <p:nvPicPr>
          <p:cNvPr id="20" name="Picture 27">
            <a:extLst>
              <a:ext uri="{FF2B5EF4-FFF2-40B4-BE49-F238E27FC236}">
                <a16:creationId xmlns:a16="http://schemas.microsoft.com/office/drawing/2014/main" id="{D6494EAE-B1A6-F48A-B534-649D11EC9314}"/>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rcRect/>
          <a:stretch/>
        </p:blipFill>
        <p:spPr>
          <a:xfrm>
            <a:off x="5836481" y="1678455"/>
            <a:ext cx="2122210" cy="1656582"/>
          </a:xfrm>
          <a:prstGeom prst="rect">
            <a:avLst/>
          </a:prstGeom>
        </p:spPr>
      </p:pic>
      <p:pic>
        <p:nvPicPr>
          <p:cNvPr id="21" name="Picture 29">
            <a:extLst>
              <a:ext uri="{FF2B5EF4-FFF2-40B4-BE49-F238E27FC236}">
                <a16:creationId xmlns:a16="http://schemas.microsoft.com/office/drawing/2014/main" id="{249E388C-AC42-D7B7-D17B-735F08097103}"/>
              </a:ext>
            </a:extLst>
          </p:cNvPr>
          <p:cNvPicPr>
            <a:picLocks noChangeAspect="1"/>
          </p:cNvPicPr>
          <p:nvPr/>
        </p:nvPicPr>
        <p:blipFill rotWithShape="1">
          <a:blip r:embed="rId12" cstate="screen">
            <a:extLst>
              <a:ext uri="{BEBA8EAE-BF5A-486C-A8C5-ECC9F3942E4B}">
                <a14:imgProps xmlns:a14="http://schemas.microsoft.com/office/drawing/2010/main">
                  <a14:imgLayer r:embed="rId13">
                    <a14:imgEffect>
                      <a14:sharpenSoften amount="50000"/>
                    </a14:imgEffect>
                  </a14:imgLayer>
                </a14:imgProps>
              </a:ext>
              <a:ext uri="{28A0092B-C50C-407E-A947-70E740481C1C}">
                <a14:useLocalDpi xmlns:a14="http://schemas.microsoft.com/office/drawing/2010/main"/>
              </a:ext>
            </a:extLst>
          </a:blip>
          <a:srcRect/>
          <a:stretch/>
        </p:blipFill>
        <p:spPr>
          <a:xfrm>
            <a:off x="8843402" y="1678455"/>
            <a:ext cx="2114670" cy="1669980"/>
          </a:xfrm>
          <a:prstGeom prst="rect">
            <a:avLst/>
          </a:prstGeom>
        </p:spPr>
      </p:pic>
      <p:pic>
        <p:nvPicPr>
          <p:cNvPr id="6" name="Picture 5">
            <a:extLst>
              <a:ext uri="{FF2B5EF4-FFF2-40B4-BE49-F238E27FC236}">
                <a16:creationId xmlns:a16="http://schemas.microsoft.com/office/drawing/2014/main" id="{AA7E2B20-311D-CC4A-D525-5F8C64BE9283}"/>
              </a:ext>
            </a:extLst>
          </p:cNvPr>
          <p:cNvPicPr>
            <a:picLocks noChangeAspect="1"/>
          </p:cNvPicPr>
          <p:nvPr/>
        </p:nvPicPr>
        <p:blipFill>
          <a:blip r:embed="rId14"/>
          <a:srcRect/>
          <a:stretch/>
        </p:blipFill>
        <p:spPr>
          <a:xfrm>
            <a:off x="10965956" y="302400"/>
            <a:ext cx="962684" cy="419894"/>
          </a:xfrm>
          <a:prstGeom prst="rect">
            <a:avLst/>
          </a:prstGeom>
        </p:spPr>
      </p:pic>
    </p:spTree>
    <p:extLst>
      <p:ext uri="{BB962C8B-B14F-4D97-AF65-F5344CB8AC3E}">
        <p14:creationId xmlns:p14="http://schemas.microsoft.com/office/powerpoint/2010/main" val="19413479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06B7-196C-F94A-6E51-49C8CF9AD8A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91C7013-9FB6-B07F-BA33-0FC01D7302F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50</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25" name="Title 24">
            <a:extLst>
              <a:ext uri="{FF2B5EF4-FFF2-40B4-BE49-F238E27FC236}">
                <a16:creationId xmlns:a16="http://schemas.microsoft.com/office/drawing/2014/main" id="{7E02213C-D25E-C260-BD84-88528FF245C2}"/>
              </a:ext>
            </a:extLst>
          </p:cNvPr>
          <p:cNvSpPr>
            <a:spLocks noGrp="1"/>
          </p:cNvSpPr>
          <p:nvPr>
            <p:ph type="title"/>
          </p:nvPr>
        </p:nvSpPr>
        <p:spPr/>
        <p:txBody>
          <a:bodyPr/>
          <a:lstStyle/>
          <a:p>
            <a:r>
              <a:rPr lang="en-US"/>
              <a:t>Fully hydrated scalp after frequent use</a:t>
            </a:r>
            <a:endParaRPr lang="en-GB"/>
          </a:p>
        </p:txBody>
      </p:sp>
      <p:pic>
        <p:nvPicPr>
          <p:cNvPr id="40" name="Picture Placeholder 39" descr="A close-up of a bald head&#10;&#10;Description automatically generated">
            <a:extLst>
              <a:ext uri="{FF2B5EF4-FFF2-40B4-BE49-F238E27FC236}">
                <a16:creationId xmlns:a16="http://schemas.microsoft.com/office/drawing/2014/main" id="{08664B78-5BCE-5B44-8341-7DA20AC2401F}"/>
              </a:ext>
            </a:extLst>
          </p:cNvPr>
          <p:cNvPicPr>
            <a:picLocks noGrp="1" noChangeAspect="1"/>
          </p:cNvPicPr>
          <p:nvPr>
            <p:ph type="pic" sz="quarter" idx="4294967295"/>
          </p:nvPr>
        </p:nvPicPr>
        <p:blipFill>
          <a:blip r:embed="rId2" cstate="print">
            <a:extLst>
              <a:ext uri="{28A0092B-C50C-407E-A947-70E740481C1C}">
                <a14:useLocalDpi xmlns:a14="http://schemas.microsoft.com/office/drawing/2010/main"/>
              </a:ext>
            </a:extLst>
          </a:blip>
          <a:srcRect/>
          <a:stretch>
            <a:fillRect/>
          </a:stretch>
        </p:blipFill>
        <p:spPr>
          <a:xfrm>
            <a:off x="0" y="1362075"/>
            <a:ext cx="5722938" cy="3086100"/>
          </a:xfrm>
        </p:spPr>
      </p:pic>
      <p:pic>
        <p:nvPicPr>
          <p:cNvPr id="42" name="Picture Placeholder 41" descr="A close-up of a bald head&#10;&#10;Description automatically generated">
            <a:extLst>
              <a:ext uri="{FF2B5EF4-FFF2-40B4-BE49-F238E27FC236}">
                <a16:creationId xmlns:a16="http://schemas.microsoft.com/office/drawing/2014/main" id="{11897D26-BD28-A89C-F827-5CE0CE934FAA}"/>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a:ext>
            </a:extLst>
          </a:blip>
          <a:srcRect/>
          <a:stretch>
            <a:fillRect/>
          </a:stretch>
        </p:blipFill>
        <p:spPr>
          <a:xfrm>
            <a:off x="6467475" y="1362075"/>
            <a:ext cx="5724525" cy="3086100"/>
          </a:xfrm>
        </p:spPr>
      </p:pic>
      <p:sp>
        <p:nvSpPr>
          <p:cNvPr id="44" name="TextBox 43">
            <a:extLst>
              <a:ext uri="{FF2B5EF4-FFF2-40B4-BE49-F238E27FC236}">
                <a16:creationId xmlns:a16="http://schemas.microsoft.com/office/drawing/2014/main" id="{B276B3EF-0260-8D06-0E60-27FCFA78F35A}"/>
              </a:ext>
            </a:extLst>
          </p:cNvPr>
          <p:cNvSpPr txBox="1"/>
          <p:nvPr/>
        </p:nvSpPr>
        <p:spPr>
          <a:xfrm>
            <a:off x="300037" y="4183587"/>
            <a:ext cx="139160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Shampoo Placebo</a:t>
            </a:r>
          </a:p>
        </p:txBody>
      </p:sp>
      <p:sp>
        <p:nvSpPr>
          <p:cNvPr id="46" name="TextBox 45">
            <a:extLst>
              <a:ext uri="{FF2B5EF4-FFF2-40B4-BE49-F238E27FC236}">
                <a16:creationId xmlns:a16="http://schemas.microsoft.com/office/drawing/2014/main" id="{F7EE23CB-B617-645F-BF7A-0A74DEEA161A}"/>
              </a:ext>
            </a:extLst>
          </p:cNvPr>
          <p:cNvSpPr txBox="1"/>
          <p:nvPr/>
        </p:nvSpPr>
        <p:spPr>
          <a:xfrm>
            <a:off x="6466837" y="4183587"/>
            <a:ext cx="227349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Shampoo 0.5% PENTAVITIN</a:t>
            </a:r>
            <a:r>
              <a:rPr kumimoji="0" lang="en-US" sz="1000" b="0" i="0" u="none" strike="noStrike" kern="1200" cap="none" spc="0" normalizeH="0" baseline="30000" noProof="0">
                <a:ln>
                  <a:noFill/>
                </a:ln>
                <a:solidFill>
                  <a:prstClr val="black"/>
                </a:solidFill>
                <a:effectLst/>
                <a:uLnTx/>
                <a:uFillTx/>
                <a:latin typeface="DM Sans"/>
                <a:ea typeface="Fira Sans" panose="020B0503050000020004" pitchFamily="34" charset="0"/>
                <a:cs typeface="+mn-cs"/>
              </a:rPr>
              <a:t>®</a:t>
            </a:r>
          </a:p>
        </p:txBody>
      </p:sp>
      <p:sp>
        <p:nvSpPr>
          <p:cNvPr id="51" name="Round Diagonal Corner of Rectangle 11">
            <a:extLst>
              <a:ext uri="{FF2B5EF4-FFF2-40B4-BE49-F238E27FC236}">
                <a16:creationId xmlns:a16="http://schemas.microsoft.com/office/drawing/2014/main" id="{DEE2B052-6619-525E-C15D-C031A0899890}"/>
              </a:ext>
            </a:extLst>
          </p:cNvPr>
          <p:cNvSpPr/>
          <p:nvPr/>
        </p:nvSpPr>
        <p:spPr>
          <a:xfrm>
            <a:off x="300037" y="5558720"/>
            <a:ext cx="11587200" cy="288147"/>
          </a:xfrm>
          <a:prstGeom prst="round2DiagRect">
            <a:avLst>
              <a:gd name="adj1" fmla="val 0"/>
              <a:gd name="adj2" fmla="val 0"/>
            </a:avLst>
          </a:prstGeom>
          <a:solidFill>
            <a:srgbClr val="307297"/>
          </a:solidFill>
          <a:ln w="25400">
            <a:noFill/>
          </a:ln>
        </p:spPr>
        <p:txBody>
          <a:bodyPr wrap="square" lIns="72000" tIns="36000" rIns="72000" bIns="36000">
            <a:spAutoFit/>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DM Sans"/>
                <a:ea typeface="+mn-ea"/>
                <a:cs typeface="+mn-cs"/>
              </a:rPr>
              <a:t>Visible hydration power after 7 days frequent use of  PENTAVITIN® (0.5%) in a shampoo compared to placebo. </a:t>
            </a:r>
          </a:p>
        </p:txBody>
      </p:sp>
      <p:pic>
        <p:nvPicPr>
          <p:cNvPr id="5" name="Picture Placeholder 41" descr="A close-up of a bald head&#10;&#10;Description automatically generated">
            <a:extLst>
              <a:ext uri="{FF2B5EF4-FFF2-40B4-BE49-F238E27FC236}">
                <a16:creationId xmlns:a16="http://schemas.microsoft.com/office/drawing/2014/main" id="{38601BF8-3A6C-22E3-4A0E-16D314296B16}"/>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319200" y="1514900"/>
            <a:ext cx="5725163" cy="3086100"/>
          </a:xfrm>
          <a:solidFill>
            <a:schemeClr val="bg2"/>
          </a:solidFill>
        </p:spPr>
      </p:pic>
      <p:pic>
        <p:nvPicPr>
          <p:cNvPr id="10" name="Picture 9">
            <a:extLst>
              <a:ext uri="{FF2B5EF4-FFF2-40B4-BE49-F238E27FC236}">
                <a16:creationId xmlns:a16="http://schemas.microsoft.com/office/drawing/2014/main" id="{02CE278A-F632-456A-C5C0-260230E7F346}"/>
              </a:ext>
            </a:extLst>
          </p:cNvPr>
          <p:cNvPicPr>
            <a:picLocks noChangeAspect="1"/>
          </p:cNvPicPr>
          <p:nvPr/>
        </p:nvPicPr>
        <p:blipFill>
          <a:blip r:embed="rId4"/>
          <a:srcRect/>
          <a:stretch/>
        </p:blipFill>
        <p:spPr>
          <a:xfrm>
            <a:off x="10965956" y="302400"/>
            <a:ext cx="962684" cy="419894"/>
          </a:xfrm>
          <a:prstGeom prst="rect">
            <a:avLst/>
          </a:prstGeom>
        </p:spPr>
      </p:pic>
      <p:sp>
        <p:nvSpPr>
          <p:cNvPr id="11" name="Text Placeholder 26">
            <a:extLst>
              <a:ext uri="{FF2B5EF4-FFF2-40B4-BE49-F238E27FC236}">
                <a16:creationId xmlns:a16="http://schemas.microsoft.com/office/drawing/2014/main" id="{39842B23-EEC3-0A57-9DCE-92698AEE05C1}"/>
              </a:ext>
            </a:extLst>
          </p:cNvPr>
          <p:cNvSpPr txBox="1">
            <a:spLocks/>
          </p:cNvSpPr>
          <p:nvPr/>
        </p:nvSpPr>
        <p:spPr>
          <a:xfrm>
            <a:off x="302399" y="4572000"/>
            <a:ext cx="4258800" cy="45658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400" b="1"/>
              <a:t>FTIR scalp hydration </a:t>
            </a:r>
            <a:r>
              <a:rPr lang="en-GB" sz="1400" b="1" err="1"/>
              <a:t>color</a:t>
            </a:r>
            <a:r>
              <a:rPr lang="en-GB" sz="1400" b="1"/>
              <a:t> 3D mapping  </a:t>
            </a:r>
          </a:p>
          <a:p>
            <a:r>
              <a:rPr lang="en-GB" sz="1400" b="1"/>
              <a:t>Shampoo placebo / 7 days vs baseline</a:t>
            </a:r>
          </a:p>
          <a:p>
            <a:endParaRPr lang="en-GB" sz="1400" b="1"/>
          </a:p>
        </p:txBody>
      </p:sp>
      <p:sp>
        <p:nvSpPr>
          <p:cNvPr id="12" name="Text Placeholder 27">
            <a:extLst>
              <a:ext uri="{FF2B5EF4-FFF2-40B4-BE49-F238E27FC236}">
                <a16:creationId xmlns:a16="http://schemas.microsoft.com/office/drawing/2014/main" id="{AD893519-7A94-88D7-4F7E-4675EEDDDE9D}"/>
              </a:ext>
            </a:extLst>
          </p:cNvPr>
          <p:cNvSpPr txBox="1">
            <a:spLocks/>
          </p:cNvSpPr>
          <p:nvPr/>
        </p:nvSpPr>
        <p:spPr>
          <a:xfrm>
            <a:off x="6466836" y="4572001"/>
            <a:ext cx="5461803" cy="45658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b="1"/>
              <a:t>FTIR scalp hydration color 3D mapping  </a:t>
            </a:r>
          </a:p>
          <a:p>
            <a:r>
              <a:rPr lang="en-US" sz="1400" b="1"/>
              <a:t>Shampoo with 0.5% PENTAVITIN® / 7 days vs baseline</a:t>
            </a:r>
          </a:p>
          <a:p>
            <a:endParaRPr lang="en-GB" sz="1400" b="1"/>
          </a:p>
        </p:txBody>
      </p:sp>
      <p:sp>
        <p:nvSpPr>
          <p:cNvPr id="13" name="Text Placeholder 30">
            <a:extLst>
              <a:ext uri="{FF2B5EF4-FFF2-40B4-BE49-F238E27FC236}">
                <a16:creationId xmlns:a16="http://schemas.microsoft.com/office/drawing/2014/main" id="{6D49837E-1B78-0590-49CA-2E6AC467E58F}"/>
              </a:ext>
            </a:extLst>
          </p:cNvPr>
          <p:cNvSpPr txBox="1">
            <a:spLocks/>
          </p:cNvSpPr>
          <p:nvPr/>
        </p:nvSpPr>
        <p:spPr>
          <a:xfrm>
            <a:off x="6467475" y="5028585"/>
            <a:ext cx="4258608" cy="1060271"/>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400" b="1">
                <a:solidFill>
                  <a:srgbClr val="4FA4D7"/>
                </a:solidFill>
              </a:rPr>
              <a:t>More hydrated</a:t>
            </a:r>
          </a:p>
        </p:txBody>
      </p:sp>
      <p:sp>
        <p:nvSpPr>
          <p:cNvPr id="14" name="Text Placeholder 31">
            <a:extLst>
              <a:ext uri="{FF2B5EF4-FFF2-40B4-BE49-F238E27FC236}">
                <a16:creationId xmlns:a16="http://schemas.microsoft.com/office/drawing/2014/main" id="{8E1A72C6-BD5E-820D-6183-A700D91961D5}"/>
              </a:ext>
            </a:extLst>
          </p:cNvPr>
          <p:cNvSpPr txBox="1">
            <a:spLocks/>
          </p:cNvSpPr>
          <p:nvPr/>
        </p:nvSpPr>
        <p:spPr>
          <a:xfrm>
            <a:off x="302400" y="5028585"/>
            <a:ext cx="4258800" cy="1060271"/>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400" b="1">
                <a:solidFill>
                  <a:srgbClr val="4FA4D7"/>
                </a:solidFill>
              </a:rPr>
              <a:t>Less hydrated</a:t>
            </a:r>
          </a:p>
        </p:txBody>
      </p:sp>
      <p:pic>
        <p:nvPicPr>
          <p:cNvPr id="2" name="Picture 1">
            <a:extLst>
              <a:ext uri="{FF2B5EF4-FFF2-40B4-BE49-F238E27FC236}">
                <a16:creationId xmlns:a16="http://schemas.microsoft.com/office/drawing/2014/main" id="{D144E6BC-4B21-A962-9F7D-CB5051F4B86D}"/>
              </a:ext>
            </a:extLst>
          </p:cNvPr>
          <p:cNvPicPr>
            <a:picLocks noChangeAspect="1"/>
          </p:cNvPicPr>
          <p:nvPr/>
        </p:nvPicPr>
        <p:blipFill>
          <a:blip r:embed="rId5"/>
          <a:srcRect t="24185" b="24185"/>
          <a:stretch/>
        </p:blipFill>
        <p:spPr>
          <a:xfrm>
            <a:off x="0" y="774715"/>
            <a:ext cx="12192000" cy="3540834"/>
          </a:xfrm>
          <a:prstGeom prst="rect">
            <a:avLst/>
          </a:prstGeom>
        </p:spPr>
      </p:pic>
    </p:spTree>
    <p:extLst>
      <p:ext uri="{BB962C8B-B14F-4D97-AF65-F5344CB8AC3E}">
        <p14:creationId xmlns:p14="http://schemas.microsoft.com/office/powerpoint/2010/main" val="4146824534"/>
      </p:ext>
    </p:extLst>
  </p:cSld>
  <p:clrMapOvr>
    <a:masterClrMapping/>
  </p:clrMapOvr>
  <p:transition spd="med">
    <p:pull/>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46642EB-BBBE-2D54-B5C5-A0EC74782BD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25" name="Title 24">
            <a:extLst>
              <a:ext uri="{FF2B5EF4-FFF2-40B4-BE49-F238E27FC236}">
                <a16:creationId xmlns:a16="http://schemas.microsoft.com/office/drawing/2014/main" id="{7421DE05-F96C-2846-544C-B36FA5C3BB86}"/>
              </a:ext>
            </a:extLst>
          </p:cNvPr>
          <p:cNvSpPr>
            <a:spLocks noGrp="1"/>
          </p:cNvSpPr>
          <p:nvPr>
            <p:ph type="title"/>
          </p:nvPr>
        </p:nvSpPr>
        <p:spPr/>
        <p:txBody>
          <a:bodyPr/>
          <a:lstStyle/>
          <a:p>
            <a:r>
              <a:rPr lang="en-US"/>
              <a:t>Visible sebum reduction after frequent use</a:t>
            </a:r>
            <a:br>
              <a:rPr lang="en-US"/>
            </a:br>
            <a:endParaRPr lang="en-GB"/>
          </a:p>
        </p:txBody>
      </p:sp>
      <p:pic>
        <p:nvPicPr>
          <p:cNvPr id="40" name="Picture Placeholder 39" descr="A close-up of a bald head&#10;&#10;Description automatically generated">
            <a:extLst>
              <a:ext uri="{FF2B5EF4-FFF2-40B4-BE49-F238E27FC236}">
                <a16:creationId xmlns:a16="http://schemas.microsoft.com/office/drawing/2014/main" id="{EA7DECC3-BB58-6272-7D9B-B8F6E816FBF6}"/>
              </a:ext>
            </a:extLst>
          </p:cNvPr>
          <p:cNvPicPr>
            <a:picLocks noGrp="1" noChangeAspect="1"/>
          </p:cNvPicPr>
          <p:nvPr>
            <p:ph type="pic" sz="quarter" idx="4294967295"/>
          </p:nvPr>
        </p:nvPicPr>
        <p:blipFill>
          <a:blip r:embed="rId2" cstate="print">
            <a:extLst>
              <a:ext uri="{28A0092B-C50C-407E-A947-70E740481C1C}">
                <a14:useLocalDpi xmlns:a14="http://schemas.microsoft.com/office/drawing/2010/main"/>
              </a:ext>
            </a:extLst>
          </a:blip>
          <a:srcRect/>
          <a:stretch>
            <a:fillRect/>
          </a:stretch>
        </p:blipFill>
        <p:spPr>
          <a:xfrm>
            <a:off x="0" y="1362075"/>
            <a:ext cx="5722938" cy="3086100"/>
          </a:xfrm>
        </p:spPr>
      </p:pic>
      <p:pic>
        <p:nvPicPr>
          <p:cNvPr id="42" name="Picture Placeholder 41" descr="A close-up of a bald head&#10;&#10;Description automatically generated">
            <a:extLst>
              <a:ext uri="{FF2B5EF4-FFF2-40B4-BE49-F238E27FC236}">
                <a16:creationId xmlns:a16="http://schemas.microsoft.com/office/drawing/2014/main" id="{0E1C1DB9-66F8-528A-5616-0366806FC6BC}"/>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a:ext>
            </a:extLst>
          </a:blip>
          <a:srcRect/>
          <a:stretch>
            <a:fillRect/>
          </a:stretch>
        </p:blipFill>
        <p:spPr>
          <a:xfrm>
            <a:off x="6467475" y="1362075"/>
            <a:ext cx="5724525" cy="3086100"/>
          </a:xfrm>
        </p:spPr>
      </p:pic>
      <p:sp>
        <p:nvSpPr>
          <p:cNvPr id="44" name="TextBox 43">
            <a:extLst>
              <a:ext uri="{FF2B5EF4-FFF2-40B4-BE49-F238E27FC236}">
                <a16:creationId xmlns:a16="http://schemas.microsoft.com/office/drawing/2014/main" id="{966DB2BB-12D0-41D4-3A70-3AFBAC347CA1}"/>
              </a:ext>
            </a:extLst>
          </p:cNvPr>
          <p:cNvSpPr txBox="1"/>
          <p:nvPr/>
        </p:nvSpPr>
        <p:spPr>
          <a:xfrm>
            <a:off x="300037" y="4183587"/>
            <a:ext cx="139160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Shampoo Placebo</a:t>
            </a:r>
          </a:p>
        </p:txBody>
      </p:sp>
      <p:sp>
        <p:nvSpPr>
          <p:cNvPr id="46" name="TextBox 45">
            <a:extLst>
              <a:ext uri="{FF2B5EF4-FFF2-40B4-BE49-F238E27FC236}">
                <a16:creationId xmlns:a16="http://schemas.microsoft.com/office/drawing/2014/main" id="{2696A698-7975-DEC8-79AC-1F8A518FBD87}"/>
              </a:ext>
            </a:extLst>
          </p:cNvPr>
          <p:cNvSpPr txBox="1"/>
          <p:nvPr/>
        </p:nvSpPr>
        <p:spPr>
          <a:xfrm>
            <a:off x="6466837" y="4183587"/>
            <a:ext cx="227349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Shampoo 0.5% PENTAVITIN</a:t>
            </a:r>
            <a:r>
              <a:rPr kumimoji="0" lang="en-US" sz="1000" b="0" i="0" u="none" strike="noStrike" kern="1200" cap="none" spc="0" normalizeH="0" baseline="30000" noProof="0">
                <a:ln>
                  <a:noFill/>
                </a:ln>
                <a:solidFill>
                  <a:prstClr val="black"/>
                </a:solidFill>
                <a:effectLst/>
                <a:uLnTx/>
                <a:uFillTx/>
                <a:latin typeface="DM Sans"/>
                <a:ea typeface="Fira Sans" panose="020B0503050000020004" pitchFamily="34" charset="0"/>
                <a:cs typeface="+mn-cs"/>
              </a:rPr>
              <a:t>®</a:t>
            </a:r>
          </a:p>
        </p:txBody>
      </p:sp>
      <p:sp>
        <p:nvSpPr>
          <p:cNvPr id="51" name="Round Diagonal Corner of Rectangle 11">
            <a:extLst>
              <a:ext uri="{FF2B5EF4-FFF2-40B4-BE49-F238E27FC236}">
                <a16:creationId xmlns:a16="http://schemas.microsoft.com/office/drawing/2014/main" id="{BBE41829-E28D-ADAF-AA79-3E86A121E406}"/>
              </a:ext>
            </a:extLst>
          </p:cNvPr>
          <p:cNvSpPr/>
          <p:nvPr/>
        </p:nvSpPr>
        <p:spPr>
          <a:xfrm>
            <a:off x="300037" y="5558720"/>
            <a:ext cx="11587200" cy="288147"/>
          </a:xfrm>
          <a:prstGeom prst="round2DiagRect">
            <a:avLst>
              <a:gd name="adj1" fmla="val 0"/>
              <a:gd name="adj2" fmla="val 0"/>
            </a:avLst>
          </a:prstGeom>
          <a:solidFill>
            <a:srgbClr val="307297"/>
          </a:solidFill>
          <a:ln w="25400">
            <a:noFill/>
          </a:ln>
        </p:spPr>
        <p:txBody>
          <a:bodyPr wrap="square" lIns="72000" tIns="36000" rIns="72000" bIns="36000">
            <a:spAutoFit/>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DM Sans"/>
                <a:ea typeface="+mn-ea"/>
                <a:cs typeface="+mn-cs"/>
              </a:rPr>
              <a:t>After 7-days frequent use of PENTAVITIN</a:t>
            </a:r>
            <a:r>
              <a:rPr kumimoji="0" lang="en-US" sz="1400" b="1" i="0" u="none" strike="noStrike" kern="1200" cap="none" spc="0" normalizeH="0" baseline="30000" noProof="0">
                <a:ln>
                  <a:noFill/>
                </a:ln>
                <a:solidFill>
                  <a:srgbClr val="FFFFFF"/>
                </a:solidFill>
                <a:effectLst/>
                <a:uLnTx/>
                <a:uFillTx/>
                <a:latin typeface="DM Sans"/>
                <a:ea typeface="+mn-ea"/>
                <a:cs typeface="+mn-cs"/>
              </a:rPr>
              <a:t>®</a:t>
            </a:r>
            <a:r>
              <a:rPr kumimoji="0" lang="en-US" sz="1400" b="1" i="0" u="none" strike="noStrike" kern="1200" cap="none" spc="0" normalizeH="0" baseline="0" noProof="0">
                <a:ln>
                  <a:noFill/>
                </a:ln>
                <a:solidFill>
                  <a:srgbClr val="FFFFFF"/>
                </a:solidFill>
                <a:effectLst/>
                <a:uLnTx/>
                <a:uFillTx/>
                <a:latin typeface="DM Sans"/>
                <a:ea typeface="+mn-ea"/>
                <a:cs typeface="+mn-cs"/>
              </a:rPr>
              <a:t> (0.5%) in a shampoo, visible reduction in sebum observed on scalp.  </a:t>
            </a:r>
          </a:p>
        </p:txBody>
      </p:sp>
      <p:pic>
        <p:nvPicPr>
          <p:cNvPr id="5" name="Picture Placeholder 41" descr="A close-up of a bald head&#10;&#10;Description automatically generated">
            <a:extLst>
              <a:ext uri="{FF2B5EF4-FFF2-40B4-BE49-F238E27FC236}">
                <a16:creationId xmlns:a16="http://schemas.microsoft.com/office/drawing/2014/main" id="{6FC07D65-5591-909E-3F23-6AB9A60AAAA9}"/>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319200" y="1514900"/>
            <a:ext cx="5725163" cy="3086100"/>
          </a:xfrm>
          <a:solidFill>
            <a:schemeClr val="bg2"/>
          </a:solidFill>
        </p:spPr>
      </p:pic>
      <p:pic>
        <p:nvPicPr>
          <p:cNvPr id="7" name="Picture 6" descr="A close-up of a bald head&#10;&#10;AI-generated content may be incorrect.">
            <a:extLst>
              <a:ext uri="{FF2B5EF4-FFF2-40B4-BE49-F238E27FC236}">
                <a16:creationId xmlns:a16="http://schemas.microsoft.com/office/drawing/2014/main" id="{93588BC8-D48F-93E4-D3B9-89BAAA42172E}"/>
              </a:ext>
            </a:extLst>
          </p:cNvPr>
          <p:cNvPicPr>
            <a:picLocks noChangeAspect="1"/>
          </p:cNvPicPr>
          <p:nvPr/>
        </p:nvPicPr>
        <p:blipFill>
          <a:blip r:embed="rId4"/>
          <a:srcRect t="23347" b="25022"/>
          <a:stretch/>
        </p:blipFill>
        <p:spPr>
          <a:xfrm>
            <a:off x="0" y="734374"/>
            <a:ext cx="12192000" cy="3540834"/>
          </a:xfrm>
          <a:prstGeom prst="rect">
            <a:avLst/>
          </a:prstGeom>
        </p:spPr>
      </p:pic>
      <p:pic>
        <p:nvPicPr>
          <p:cNvPr id="10" name="Picture 9">
            <a:extLst>
              <a:ext uri="{FF2B5EF4-FFF2-40B4-BE49-F238E27FC236}">
                <a16:creationId xmlns:a16="http://schemas.microsoft.com/office/drawing/2014/main" id="{18B3A7A4-9A25-F49E-E530-93AE8169A291}"/>
              </a:ext>
            </a:extLst>
          </p:cNvPr>
          <p:cNvPicPr>
            <a:picLocks noChangeAspect="1"/>
          </p:cNvPicPr>
          <p:nvPr/>
        </p:nvPicPr>
        <p:blipFill>
          <a:blip r:embed="rId5"/>
          <a:srcRect/>
          <a:stretch/>
        </p:blipFill>
        <p:spPr>
          <a:xfrm>
            <a:off x="10965956" y="302400"/>
            <a:ext cx="962684" cy="419894"/>
          </a:xfrm>
          <a:prstGeom prst="rect">
            <a:avLst/>
          </a:prstGeom>
        </p:spPr>
      </p:pic>
      <p:sp>
        <p:nvSpPr>
          <p:cNvPr id="11" name="Text Placeholder 26">
            <a:extLst>
              <a:ext uri="{FF2B5EF4-FFF2-40B4-BE49-F238E27FC236}">
                <a16:creationId xmlns:a16="http://schemas.microsoft.com/office/drawing/2014/main" id="{1F5FCAE4-E257-C547-57FA-D7D1F7987879}"/>
              </a:ext>
            </a:extLst>
          </p:cNvPr>
          <p:cNvSpPr txBox="1">
            <a:spLocks/>
          </p:cNvSpPr>
          <p:nvPr/>
        </p:nvSpPr>
        <p:spPr>
          <a:xfrm>
            <a:off x="302399" y="4572001"/>
            <a:ext cx="4258800" cy="302598"/>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400" b="1"/>
              <a:t>FTIR scalp sebum color 3D mapping Shampoo placebo / 7 days vs baseline</a:t>
            </a:r>
          </a:p>
          <a:p>
            <a:endParaRPr lang="en-GB" sz="1400" b="1"/>
          </a:p>
        </p:txBody>
      </p:sp>
      <p:sp>
        <p:nvSpPr>
          <p:cNvPr id="12" name="Text Placeholder 27">
            <a:extLst>
              <a:ext uri="{FF2B5EF4-FFF2-40B4-BE49-F238E27FC236}">
                <a16:creationId xmlns:a16="http://schemas.microsoft.com/office/drawing/2014/main" id="{BF548D80-9696-800D-DCA7-BED6A1A1A9EF}"/>
              </a:ext>
            </a:extLst>
          </p:cNvPr>
          <p:cNvSpPr txBox="1">
            <a:spLocks/>
          </p:cNvSpPr>
          <p:nvPr/>
        </p:nvSpPr>
        <p:spPr>
          <a:xfrm>
            <a:off x="6466837" y="4572001"/>
            <a:ext cx="4258608" cy="305322"/>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400" b="1"/>
              <a:t>FTIR scalp sebum color 3D mapping Shampoo placebo / 7 days vs baseline</a:t>
            </a:r>
          </a:p>
          <a:p>
            <a:endParaRPr lang="en-GB" sz="1400" b="1"/>
          </a:p>
        </p:txBody>
      </p:sp>
      <p:sp>
        <p:nvSpPr>
          <p:cNvPr id="13" name="Text Placeholder 30">
            <a:extLst>
              <a:ext uri="{FF2B5EF4-FFF2-40B4-BE49-F238E27FC236}">
                <a16:creationId xmlns:a16="http://schemas.microsoft.com/office/drawing/2014/main" id="{70FAB737-83DC-04DE-172C-EE2B1FCD531E}"/>
              </a:ext>
            </a:extLst>
          </p:cNvPr>
          <p:cNvSpPr txBox="1">
            <a:spLocks/>
          </p:cNvSpPr>
          <p:nvPr/>
        </p:nvSpPr>
        <p:spPr>
          <a:xfrm>
            <a:off x="6467475" y="5028585"/>
            <a:ext cx="4258608" cy="1060271"/>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400" b="1">
                <a:solidFill>
                  <a:srgbClr val="4FA4D7"/>
                </a:solidFill>
              </a:rPr>
              <a:t>Less sebum</a:t>
            </a:r>
          </a:p>
        </p:txBody>
      </p:sp>
      <p:sp>
        <p:nvSpPr>
          <p:cNvPr id="14" name="Text Placeholder 31">
            <a:extLst>
              <a:ext uri="{FF2B5EF4-FFF2-40B4-BE49-F238E27FC236}">
                <a16:creationId xmlns:a16="http://schemas.microsoft.com/office/drawing/2014/main" id="{50553104-FEE8-59C9-909A-AD17D8FB1EB0}"/>
              </a:ext>
            </a:extLst>
          </p:cNvPr>
          <p:cNvSpPr txBox="1">
            <a:spLocks/>
          </p:cNvSpPr>
          <p:nvPr/>
        </p:nvSpPr>
        <p:spPr>
          <a:xfrm>
            <a:off x="302400" y="5028585"/>
            <a:ext cx="4258800" cy="1060271"/>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400" b="1">
                <a:solidFill>
                  <a:srgbClr val="4FA4D7"/>
                </a:solidFill>
              </a:rPr>
              <a:t>More sebum</a:t>
            </a:r>
          </a:p>
        </p:txBody>
      </p:sp>
    </p:spTree>
    <p:extLst>
      <p:ext uri="{BB962C8B-B14F-4D97-AF65-F5344CB8AC3E}">
        <p14:creationId xmlns:p14="http://schemas.microsoft.com/office/powerpoint/2010/main" val="549409063"/>
      </p:ext>
    </p:extLst>
  </p:cSld>
  <p:clrMapOvr>
    <a:masterClrMapping/>
  </p:clrMapOvr>
  <p:transition spd="med">
    <p:pull/>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BC0B52-1570-9D4E-BF43-DF936E3FFAA7}"/>
              </a:ext>
            </a:extLst>
          </p:cNvPr>
          <p:cNvSpPr>
            <a:spLocks noGrp="1"/>
          </p:cNvSpPr>
          <p:nvPr>
            <p:ph type="ctrTitle"/>
          </p:nvPr>
        </p:nvSpPr>
        <p:spPr/>
        <p:txBody>
          <a:bodyPr>
            <a:normAutofit/>
          </a:bodyPr>
          <a:lstStyle/>
          <a:p>
            <a:r>
              <a:rPr lang="en-US"/>
              <a:t>Disclaimer</a:t>
            </a:r>
          </a:p>
        </p:txBody>
      </p:sp>
      <p:sp>
        <p:nvSpPr>
          <p:cNvPr id="4" name="Text Placeholder 3">
            <a:extLst>
              <a:ext uri="{FF2B5EF4-FFF2-40B4-BE49-F238E27FC236}">
                <a16:creationId xmlns:a16="http://schemas.microsoft.com/office/drawing/2014/main" id="{D5D50F34-A940-B46C-A760-84AE1F134BD0}"/>
              </a:ext>
            </a:extLst>
          </p:cNvPr>
          <p:cNvSpPr>
            <a:spLocks noGrp="1"/>
          </p:cNvSpPr>
          <p:nvPr>
            <p:ph type="body" sz="quarter" idx="11"/>
          </p:nvPr>
        </p:nvSpPr>
        <p:spPr>
          <a:xfrm>
            <a:off x="300036" y="1121578"/>
            <a:ext cx="11589563" cy="1069976"/>
          </a:xfrm>
        </p:spPr>
        <p:txBody>
          <a:bodyPr anchor="t" anchorCtr="0"/>
          <a:lstStyle/>
          <a:p>
            <a:r>
              <a:rPr lang="en-US" sz="1200"/>
              <a:t>Copyright © dsm-firmenich Switzerland AG, 2026, 4002 Basel, Switzerland. </a:t>
            </a:r>
          </a:p>
          <a:p>
            <a:r>
              <a:rPr lang="en-US" sz="1200"/>
              <a:t>www.dsm-firmenich.com. All rights reserved.</a:t>
            </a:r>
          </a:p>
        </p:txBody>
      </p:sp>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6" name="Text Placeholder 3">
            <a:extLst>
              <a:ext uri="{FF2B5EF4-FFF2-40B4-BE49-F238E27FC236}">
                <a16:creationId xmlns:a16="http://schemas.microsoft.com/office/drawing/2014/main" id="{38A39046-AB71-8845-1390-99B46BCC0C15}"/>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8" name="Title 2">
            <a:extLst>
              <a:ext uri="{FF2B5EF4-FFF2-40B4-BE49-F238E27FC236}">
                <a16:creationId xmlns:a16="http://schemas.microsoft.com/office/drawing/2014/main" id="{992F649D-137D-8DD4-9E12-A148215D5C20}"/>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11" name="Text Placeholder 1">
            <a:extLst>
              <a:ext uri="{FF2B5EF4-FFF2-40B4-BE49-F238E27FC236}">
                <a16:creationId xmlns:a16="http://schemas.microsoft.com/office/drawing/2014/main" id="{C5AE6A80-9645-E109-481C-79E29366D218}"/>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Switzerland AG, 2026.</a:t>
            </a:r>
          </a:p>
        </p:txBody>
      </p:sp>
      <p:grpSp>
        <p:nvGrpSpPr>
          <p:cNvPr id="2" name="Group 1">
            <a:extLst>
              <a:ext uri="{FF2B5EF4-FFF2-40B4-BE49-F238E27FC236}">
                <a16:creationId xmlns:a16="http://schemas.microsoft.com/office/drawing/2014/main" id="{A6FCFED5-08FA-1746-FAAE-236CEA2DEA89}"/>
              </a:ext>
            </a:extLst>
          </p:cNvPr>
          <p:cNvGrpSpPr/>
          <p:nvPr/>
        </p:nvGrpSpPr>
        <p:grpSpPr>
          <a:xfrm>
            <a:off x="17183" y="6402918"/>
            <a:ext cx="1783497" cy="230832"/>
            <a:chOff x="17183" y="6402918"/>
            <a:chExt cx="1783497" cy="230832"/>
          </a:xfrm>
        </p:grpSpPr>
        <p:grpSp>
          <p:nvGrpSpPr>
            <p:cNvPr id="5" name="Graphic 14">
              <a:extLst>
                <a:ext uri="{FF2B5EF4-FFF2-40B4-BE49-F238E27FC236}">
                  <a16:creationId xmlns:a16="http://schemas.microsoft.com/office/drawing/2014/main" id="{E031DB3F-6CE0-C9E6-FC9F-12DA6FC81697}"/>
                </a:ext>
              </a:extLst>
            </p:cNvPr>
            <p:cNvGrpSpPr/>
            <p:nvPr userDrawn="1"/>
          </p:nvGrpSpPr>
          <p:grpSpPr>
            <a:xfrm>
              <a:off x="302398" y="6478560"/>
              <a:ext cx="1498282" cy="101280"/>
              <a:chOff x="7116965" y="5198681"/>
              <a:chExt cx="1418939" cy="95916"/>
            </a:xfrm>
            <a:solidFill>
              <a:srgbClr val="FFFFFF"/>
            </a:solidFill>
          </p:grpSpPr>
          <p:grpSp>
            <p:nvGrpSpPr>
              <p:cNvPr id="10" name="Graphic 14">
                <a:extLst>
                  <a:ext uri="{FF2B5EF4-FFF2-40B4-BE49-F238E27FC236}">
                    <a16:creationId xmlns:a16="http://schemas.microsoft.com/office/drawing/2014/main" id="{0AC9DE43-417C-2602-D5F7-EBF167BEDB7B}"/>
                  </a:ext>
                </a:extLst>
              </p:cNvPr>
              <p:cNvGrpSpPr/>
              <p:nvPr/>
            </p:nvGrpSpPr>
            <p:grpSpPr>
              <a:xfrm>
                <a:off x="7116965" y="5204587"/>
                <a:ext cx="305466" cy="68960"/>
                <a:chOff x="7116965" y="5204587"/>
                <a:chExt cx="305466" cy="68960"/>
              </a:xfrm>
              <a:grpFill/>
            </p:grpSpPr>
            <p:sp>
              <p:nvSpPr>
                <p:cNvPr id="38" name="Freeform: Shape 37">
                  <a:extLst>
                    <a:ext uri="{FF2B5EF4-FFF2-40B4-BE49-F238E27FC236}">
                      <a16:creationId xmlns:a16="http://schemas.microsoft.com/office/drawing/2014/main" id="{438C7372-DBF9-E3F2-4410-41667AE68AEF}"/>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9" name="Freeform: Shape 38">
                  <a:extLst>
                    <a:ext uri="{FF2B5EF4-FFF2-40B4-BE49-F238E27FC236}">
                      <a16:creationId xmlns:a16="http://schemas.microsoft.com/office/drawing/2014/main" id="{2DA1933E-D053-8BBB-377B-3CD5D17C74A7}"/>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0" name="Freeform: Shape 39">
                  <a:extLst>
                    <a:ext uri="{FF2B5EF4-FFF2-40B4-BE49-F238E27FC236}">
                      <a16:creationId xmlns:a16="http://schemas.microsoft.com/office/drawing/2014/main" id="{7207C1C3-41B0-BB3F-5262-5373B41C4A62}"/>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1" name="Freeform: Shape 40">
                  <a:extLst>
                    <a:ext uri="{FF2B5EF4-FFF2-40B4-BE49-F238E27FC236}">
                      <a16:creationId xmlns:a16="http://schemas.microsoft.com/office/drawing/2014/main" id="{F7DCA63E-F7F8-53BC-1CA5-585819BA0285}"/>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2" name="Freeform: Shape 41">
                  <a:extLst>
                    <a:ext uri="{FF2B5EF4-FFF2-40B4-BE49-F238E27FC236}">
                      <a16:creationId xmlns:a16="http://schemas.microsoft.com/office/drawing/2014/main" id="{E643E19D-9E2F-F85D-DE1E-C8DBA59F7A32}"/>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2" name="Freeform: Shape 11">
                <a:extLst>
                  <a:ext uri="{FF2B5EF4-FFF2-40B4-BE49-F238E27FC236}">
                    <a16:creationId xmlns:a16="http://schemas.microsoft.com/office/drawing/2014/main" id="{BD26316E-11C1-40C3-3975-60A25204E22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3" name="Graphic 14">
                <a:extLst>
                  <a:ext uri="{FF2B5EF4-FFF2-40B4-BE49-F238E27FC236}">
                    <a16:creationId xmlns:a16="http://schemas.microsoft.com/office/drawing/2014/main" id="{15953B7E-8442-917A-AF12-AFDC48EDEAB0}"/>
                  </a:ext>
                </a:extLst>
              </p:cNvPr>
              <p:cNvGrpSpPr/>
              <p:nvPr/>
            </p:nvGrpSpPr>
            <p:grpSpPr>
              <a:xfrm>
                <a:off x="7447578" y="5198681"/>
                <a:ext cx="270319" cy="73723"/>
                <a:chOff x="7447578" y="5198681"/>
                <a:chExt cx="270319" cy="73723"/>
              </a:xfrm>
              <a:grpFill/>
            </p:grpSpPr>
            <p:sp>
              <p:nvSpPr>
                <p:cNvPr id="35" name="Freeform: Shape 34">
                  <a:extLst>
                    <a:ext uri="{FF2B5EF4-FFF2-40B4-BE49-F238E27FC236}">
                      <a16:creationId xmlns:a16="http://schemas.microsoft.com/office/drawing/2014/main" id="{899E1A0C-F751-ECF2-A8A2-36ADFE2C46CA}"/>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AF32F2DC-0109-41E8-7DB8-DBA0C7F282FE}"/>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7" name="Freeform: Shape 36">
                  <a:extLst>
                    <a:ext uri="{FF2B5EF4-FFF2-40B4-BE49-F238E27FC236}">
                      <a16:creationId xmlns:a16="http://schemas.microsoft.com/office/drawing/2014/main" id="{315AECA1-90CF-404E-E264-35EE0B9DAB8E}"/>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4" name="Freeform: Shape 13">
                <a:extLst>
                  <a:ext uri="{FF2B5EF4-FFF2-40B4-BE49-F238E27FC236}">
                    <a16:creationId xmlns:a16="http://schemas.microsoft.com/office/drawing/2014/main" id="{6ED34162-2A90-6A79-AA68-B32788BF3B78}"/>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5" name="Graphic 14">
                <a:extLst>
                  <a:ext uri="{FF2B5EF4-FFF2-40B4-BE49-F238E27FC236}">
                    <a16:creationId xmlns:a16="http://schemas.microsoft.com/office/drawing/2014/main" id="{CC66BFC0-73AB-AFEE-8E26-2A4E35CAF51A}"/>
                  </a:ext>
                </a:extLst>
              </p:cNvPr>
              <p:cNvGrpSpPr/>
              <p:nvPr/>
            </p:nvGrpSpPr>
            <p:grpSpPr>
              <a:xfrm>
                <a:off x="7505300" y="5198681"/>
                <a:ext cx="578453" cy="73723"/>
                <a:chOff x="7505300" y="5198681"/>
                <a:chExt cx="578453" cy="73723"/>
              </a:xfrm>
              <a:grpFill/>
            </p:grpSpPr>
            <p:sp>
              <p:nvSpPr>
                <p:cNvPr id="27" name="Freeform: Shape 26">
                  <a:extLst>
                    <a:ext uri="{FF2B5EF4-FFF2-40B4-BE49-F238E27FC236}">
                      <a16:creationId xmlns:a16="http://schemas.microsoft.com/office/drawing/2014/main" id="{EE635A8D-4D18-E8BE-DB8D-6306642928A7}"/>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1264D375-AB9B-0D6C-253D-5A970B983C48}"/>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9" name="Freeform: Shape 28">
                  <a:extLst>
                    <a:ext uri="{FF2B5EF4-FFF2-40B4-BE49-F238E27FC236}">
                      <a16:creationId xmlns:a16="http://schemas.microsoft.com/office/drawing/2014/main" id="{298A6D65-7556-7783-1045-A9D5776F647C}"/>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9A29FE84-9552-C82C-5E05-9E61665074B6}"/>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B7A404CC-D91F-013C-6C80-B39CB25CF64B}"/>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2" name="Freeform: Shape 31">
                  <a:extLst>
                    <a:ext uri="{FF2B5EF4-FFF2-40B4-BE49-F238E27FC236}">
                      <a16:creationId xmlns:a16="http://schemas.microsoft.com/office/drawing/2014/main" id="{7D40C457-3CB3-8525-172F-7BD1B97C2C9D}"/>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3" name="Freeform: Shape 32">
                  <a:extLst>
                    <a:ext uri="{FF2B5EF4-FFF2-40B4-BE49-F238E27FC236}">
                      <a16:creationId xmlns:a16="http://schemas.microsoft.com/office/drawing/2014/main" id="{C30499F5-D334-FFDD-68E0-3E99B6761687}"/>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EDE4783B-754F-DD17-AFA4-BFFF0821DAA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6" name="Freeform: Shape 15">
                <a:extLst>
                  <a:ext uri="{FF2B5EF4-FFF2-40B4-BE49-F238E27FC236}">
                    <a16:creationId xmlns:a16="http://schemas.microsoft.com/office/drawing/2014/main" id="{F9205038-E286-1D4B-8A68-A3B0D195325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7" name="Graphic 14">
                <a:extLst>
                  <a:ext uri="{FF2B5EF4-FFF2-40B4-BE49-F238E27FC236}">
                    <a16:creationId xmlns:a16="http://schemas.microsoft.com/office/drawing/2014/main" id="{9BDAB4C1-E313-E222-8113-0CF66B5AEDA8}"/>
                  </a:ext>
                </a:extLst>
              </p:cNvPr>
              <p:cNvGrpSpPr/>
              <p:nvPr/>
            </p:nvGrpSpPr>
            <p:grpSpPr>
              <a:xfrm>
                <a:off x="7905540" y="5220017"/>
                <a:ext cx="352043" cy="52387"/>
                <a:chOff x="7905540" y="5220017"/>
                <a:chExt cx="352043" cy="52387"/>
              </a:xfrm>
              <a:grpFill/>
            </p:grpSpPr>
            <p:sp>
              <p:nvSpPr>
                <p:cNvPr id="25" name="Freeform: Shape 24">
                  <a:extLst>
                    <a:ext uri="{FF2B5EF4-FFF2-40B4-BE49-F238E27FC236}">
                      <a16:creationId xmlns:a16="http://schemas.microsoft.com/office/drawing/2014/main" id="{3F369F03-29C9-5331-859E-607317D089DB}"/>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6" name="Freeform: Shape 25">
                  <a:extLst>
                    <a:ext uri="{FF2B5EF4-FFF2-40B4-BE49-F238E27FC236}">
                      <a16:creationId xmlns:a16="http://schemas.microsoft.com/office/drawing/2014/main" id="{609B768F-0B46-E34A-19BC-B489390AF216}"/>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8" name="Graphic 14">
                <a:extLst>
                  <a:ext uri="{FF2B5EF4-FFF2-40B4-BE49-F238E27FC236}">
                    <a16:creationId xmlns:a16="http://schemas.microsoft.com/office/drawing/2014/main" id="{C1256B00-C592-DAB8-3293-CCC051582F47}"/>
                  </a:ext>
                </a:extLst>
              </p:cNvPr>
              <p:cNvGrpSpPr/>
              <p:nvPr/>
            </p:nvGrpSpPr>
            <p:grpSpPr>
              <a:xfrm>
                <a:off x="8280920" y="5223256"/>
                <a:ext cx="254984" cy="71342"/>
                <a:chOff x="8280920" y="5223256"/>
                <a:chExt cx="254984" cy="71342"/>
              </a:xfrm>
              <a:grpFill/>
            </p:grpSpPr>
            <p:sp>
              <p:nvSpPr>
                <p:cNvPr id="19" name="Freeform: Shape 18">
                  <a:extLst>
                    <a:ext uri="{FF2B5EF4-FFF2-40B4-BE49-F238E27FC236}">
                      <a16:creationId xmlns:a16="http://schemas.microsoft.com/office/drawing/2014/main" id="{2CBDC984-F961-303C-1633-F3B961FE5AF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0" name="Freeform: Shape 19">
                  <a:extLst>
                    <a:ext uri="{FF2B5EF4-FFF2-40B4-BE49-F238E27FC236}">
                      <a16:creationId xmlns:a16="http://schemas.microsoft.com/office/drawing/2014/main" id="{10BD12D2-6F54-834E-CC36-79721044E1EF}"/>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1" name="Freeform: Shape 20">
                  <a:extLst>
                    <a:ext uri="{FF2B5EF4-FFF2-40B4-BE49-F238E27FC236}">
                      <a16:creationId xmlns:a16="http://schemas.microsoft.com/office/drawing/2014/main" id="{4B375F5B-4D69-73AB-FD93-BD4BE3F8C290}"/>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2" name="Freeform: Shape 21">
                  <a:extLst>
                    <a:ext uri="{FF2B5EF4-FFF2-40B4-BE49-F238E27FC236}">
                      <a16:creationId xmlns:a16="http://schemas.microsoft.com/office/drawing/2014/main" id="{D6BC43B2-63A4-D0F3-37A7-EE4BD4E5F7DE}"/>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3" name="Freeform: Shape 22">
                  <a:extLst>
                    <a:ext uri="{FF2B5EF4-FFF2-40B4-BE49-F238E27FC236}">
                      <a16:creationId xmlns:a16="http://schemas.microsoft.com/office/drawing/2014/main" id="{D0205C9A-F9DE-6777-C1FA-9BDF18C6C8FA}"/>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4" name="Freeform: Shape 23">
                  <a:extLst>
                    <a:ext uri="{FF2B5EF4-FFF2-40B4-BE49-F238E27FC236}">
                      <a16:creationId xmlns:a16="http://schemas.microsoft.com/office/drawing/2014/main" id="{8E2AA465-0CDD-920E-4887-8492FB993818}"/>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9" name="TextBox 8">
              <a:extLst>
                <a:ext uri="{FF2B5EF4-FFF2-40B4-BE49-F238E27FC236}">
                  <a16:creationId xmlns:a16="http://schemas.microsoft.com/office/drawing/2014/main" id="{41491F00-E34C-C05A-81C9-45E67D508BF6}"/>
                </a:ext>
              </a:extLst>
            </p:cNvPr>
            <p:cNvSpPr txBox="1"/>
            <p:nvPr userDrawn="1"/>
          </p:nvSpPr>
          <p:spPr>
            <a:xfrm>
              <a:off x="17183" y="6402918"/>
              <a:ext cx="613514" cy="230832"/>
            </a:xfrm>
            <a:prstGeom prst="rect">
              <a:avLst/>
            </a:prstGeom>
            <a:solidFill>
              <a:srgbClr val="307297"/>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white"/>
                  </a:solidFill>
                  <a:effectLst/>
                  <a:uLnTx/>
                  <a:uFillTx/>
                  <a:latin typeface="DM Sans"/>
                  <a:ea typeface="+mn-ea"/>
                  <a:cs typeface="+mn-cs"/>
                </a:rPr>
                <a:t>©</a:t>
              </a:r>
              <a:r>
                <a:rPr kumimoji="0" lang="en-GB" sz="700" b="0" i="0" u="none" strike="noStrike" kern="1200" cap="none" spc="0" normalizeH="0" baseline="0" noProof="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2442579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F062586-8077-6861-B24C-F594F00E7208}"/>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013F8F6F-A68C-85EB-69ED-051BB8D29555}"/>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766DCDE5-72B2-CEEE-5C6D-14B4074B3467}"/>
                  </a:ext>
                </a:extLst>
              </p:cNvPr>
              <p:cNvGrpSpPr/>
              <p:nvPr/>
            </p:nvGrpSpPr>
            <p:grpSpPr>
              <a:xfrm>
                <a:off x="7116965" y="5204587"/>
                <a:ext cx="305466" cy="68960"/>
                <a:chOff x="7116965" y="5204587"/>
                <a:chExt cx="305466" cy="68960"/>
              </a:xfrm>
              <a:grpFill/>
            </p:grpSpPr>
            <p:sp>
              <p:nvSpPr>
                <p:cNvPr id="32" name="Freeform: Shape 31">
                  <a:extLst>
                    <a:ext uri="{FF2B5EF4-FFF2-40B4-BE49-F238E27FC236}">
                      <a16:creationId xmlns:a16="http://schemas.microsoft.com/office/drawing/2014/main" id="{DDD8D44D-94FB-D496-A15F-A4790100FE94}"/>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3" name="Freeform: Shape 32">
                  <a:extLst>
                    <a:ext uri="{FF2B5EF4-FFF2-40B4-BE49-F238E27FC236}">
                      <a16:creationId xmlns:a16="http://schemas.microsoft.com/office/drawing/2014/main" id="{0F4AC733-4AC1-7A22-1DE0-1421CB8832C9}"/>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7010D0D3-89EB-02B4-327C-A233BAF538E9}"/>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5" name="Freeform: Shape 34">
                  <a:extLst>
                    <a:ext uri="{FF2B5EF4-FFF2-40B4-BE49-F238E27FC236}">
                      <a16:creationId xmlns:a16="http://schemas.microsoft.com/office/drawing/2014/main" id="{F54E0E13-9141-FEA2-1526-C50E46596E2E}"/>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88599E05-2BFD-A46C-51E0-7A86405B28ED}"/>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 name="Freeform: Shape 5">
                <a:extLst>
                  <a:ext uri="{FF2B5EF4-FFF2-40B4-BE49-F238E27FC236}">
                    <a16:creationId xmlns:a16="http://schemas.microsoft.com/office/drawing/2014/main" id="{56D544AB-6554-1F03-D24B-21D1514C14A0}"/>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7" name="Graphic 14">
                <a:extLst>
                  <a:ext uri="{FF2B5EF4-FFF2-40B4-BE49-F238E27FC236}">
                    <a16:creationId xmlns:a16="http://schemas.microsoft.com/office/drawing/2014/main" id="{35AB934A-5693-FA09-541B-6976FB84FA1C}"/>
                  </a:ext>
                </a:extLst>
              </p:cNvPr>
              <p:cNvGrpSpPr/>
              <p:nvPr/>
            </p:nvGrpSpPr>
            <p:grpSpPr>
              <a:xfrm>
                <a:off x="7447578" y="5198681"/>
                <a:ext cx="270319" cy="73723"/>
                <a:chOff x="7447578" y="5198681"/>
                <a:chExt cx="270319" cy="73723"/>
              </a:xfrm>
              <a:grpFill/>
            </p:grpSpPr>
            <p:sp>
              <p:nvSpPr>
                <p:cNvPr id="29" name="Freeform: Shape 28">
                  <a:extLst>
                    <a:ext uri="{FF2B5EF4-FFF2-40B4-BE49-F238E27FC236}">
                      <a16:creationId xmlns:a16="http://schemas.microsoft.com/office/drawing/2014/main" id="{8D3CE04B-4F4F-15DF-7C35-008251788E9A}"/>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13CB5100-2BD7-DE8D-655B-338DC0CB4C23}"/>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C7CFF768-8756-40A5-24B8-B111065943C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8" name="Freeform: Shape 7">
                <a:extLst>
                  <a:ext uri="{FF2B5EF4-FFF2-40B4-BE49-F238E27FC236}">
                    <a16:creationId xmlns:a16="http://schemas.microsoft.com/office/drawing/2014/main" id="{E55DCD75-39F9-943D-0477-F7E488F62100}"/>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9" name="Graphic 14">
                <a:extLst>
                  <a:ext uri="{FF2B5EF4-FFF2-40B4-BE49-F238E27FC236}">
                    <a16:creationId xmlns:a16="http://schemas.microsoft.com/office/drawing/2014/main" id="{B1B3B118-EAF0-C8FA-BC36-02A6CE4BC00A}"/>
                  </a:ext>
                </a:extLst>
              </p:cNvPr>
              <p:cNvGrpSpPr/>
              <p:nvPr/>
            </p:nvGrpSpPr>
            <p:grpSpPr>
              <a:xfrm>
                <a:off x="7505300" y="5198681"/>
                <a:ext cx="578453" cy="73723"/>
                <a:chOff x="7505300" y="5198681"/>
                <a:chExt cx="578453" cy="73723"/>
              </a:xfrm>
              <a:grpFill/>
            </p:grpSpPr>
            <p:sp>
              <p:nvSpPr>
                <p:cNvPr id="21" name="Freeform: Shape 20">
                  <a:extLst>
                    <a:ext uri="{FF2B5EF4-FFF2-40B4-BE49-F238E27FC236}">
                      <a16:creationId xmlns:a16="http://schemas.microsoft.com/office/drawing/2014/main" id="{9886F9A7-4748-9206-3430-95B00BB5F78A}"/>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2" name="Freeform: Shape 21">
                  <a:extLst>
                    <a:ext uri="{FF2B5EF4-FFF2-40B4-BE49-F238E27FC236}">
                      <a16:creationId xmlns:a16="http://schemas.microsoft.com/office/drawing/2014/main" id="{F3D50581-79D2-09AA-20B8-7C4CC080C4E8}"/>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3" name="Freeform: Shape 22">
                  <a:extLst>
                    <a:ext uri="{FF2B5EF4-FFF2-40B4-BE49-F238E27FC236}">
                      <a16:creationId xmlns:a16="http://schemas.microsoft.com/office/drawing/2014/main" id="{53FD83A4-C04D-64A1-0910-99DB88C58945}"/>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4" name="Freeform: Shape 23">
                  <a:extLst>
                    <a:ext uri="{FF2B5EF4-FFF2-40B4-BE49-F238E27FC236}">
                      <a16:creationId xmlns:a16="http://schemas.microsoft.com/office/drawing/2014/main" id="{FC49E915-0ADC-AF1D-CF20-6FFC1E956CD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5" name="Freeform: Shape 24">
                  <a:extLst>
                    <a:ext uri="{FF2B5EF4-FFF2-40B4-BE49-F238E27FC236}">
                      <a16:creationId xmlns:a16="http://schemas.microsoft.com/office/drawing/2014/main" id="{01002045-658D-D638-02E3-E98EBD3879D1}"/>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6" name="Freeform: Shape 25">
                  <a:extLst>
                    <a:ext uri="{FF2B5EF4-FFF2-40B4-BE49-F238E27FC236}">
                      <a16:creationId xmlns:a16="http://schemas.microsoft.com/office/drawing/2014/main" id="{0F4E1696-8A9D-BAE3-975E-60415DB6C26E}"/>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7" name="Freeform: Shape 26">
                  <a:extLst>
                    <a:ext uri="{FF2B5EF4-FFF2-40B4-BE49-F238E27FC236}">
                      <a16:creationId xmlns:a16="http://schemas.microsoft.com/office/drawing/2014/main" id="{A4E60416-2DB0-526B-E7DB-8ACB19FAD54D}"/>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583F7D61-2E43-8ED8-776C-B3446DF7B5C3}"/>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0" name="Freeform: Shape 9">
                <a:extLst>
                  <a:ext uri="{FF2B5EF4-FFF2-40B4-BE49-F238E27FC236}">
                    <a16:creationId xmlns:a16="http://schemas.microsoft.com/office/drawing/2014/main" id="{789FF22E-E5BE-C051-BA21-6F667AC33651}"/>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1" name="Graphic 14">
                <a:extLst>
                  <a:ext uri="{FF2B5EF4-FFF2-40B4-BE49-F238E27FC236}">
                    <a16:creationId xmlns:a16="http://schemas.microsoft.com/office/drawing/2014/main" id="{2D1F117D-15E8-EEC8-619F-04B39615793E}"/>
                  </a:ext>
                </a:extLst>
              </p:cNvPr>
              <p:cNvGrpSpPr/>
              <p:nvPr/>
            </p:nvGrpSpPr>
            <p:grpSpPr>
              <a:xfrm>
                <a:off x="7905540" y="5220017"/>
                <a:ext cx="352043" cy="52387"/>
                <a:chOff x="7905540" y="5220017"/>
                <a:chExt cx="352043" cy="52387"/>
              </a:xfrm>
              <a:grpFill/>
            </p:grpSpPr>
            <p:sp>
              <p:nvSpPr>
                <p:cNvPr id="19" name="Freeform: Shape 18">
                  <a:extLst>
                    <a:ext uri="{FF2B5EF4-FFF2-40B4-BE49-F238E27FC236}">
                      <a16:creationId xmlns:a16="http://schemas.microsoft.com/office/drawing/2014/main" id="{DE7DC9A5-ACD7-D949-9082-0C578D680968}"/>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0" name="Freeform: Shape 19">
                  <a:extLst>
                    <a:ext uri="{FF2B5EF4-FFF2-40B4-BE49-F238E27FC236}">
                      <a16:creationId xmlns:a16="http://schemas.microsoft.com/office/drawing/2014/main" id="{254C22F8-D54B-A5E0-8625-B1B90A2AF5E6}"/>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2" name="Graphic 14">
                <a:extLst>
                  <a:ext uri="{FF2B5EF4-FFF2-40B4-BE49-F238E27FC236}">
                    <a16:creationId xmlns:a16="http://schemas.microsoft.com/office/drawing/2014/main" id="{A774921D-3A6F-EA8D-6D4B-DFA722D56E61}"/>
                  </a:ext>
                </a:extLst>
              </p:cNvPr>
              <p:cNvGrpSpPr/>
              <p:nvPr/>
            </p:nvGrpSpPr>
            <p:grpSpPr>
              <a:xfrm>
                <a:off x="8280920" y="5223256"/>
                <a:ext cx="254984" cy="71342"/>
                <a:chOff x="8280920" y="5223256"/>
                <a:chExt cx="254984" cy="71342"/>
              </a:xfrm>
              <a:grpFill/>
            </p:grpSpPr>
            <p:sp>
              <p:nvSpPr>
                <p:cNvPr id="13" name="Freeform: Shape 12">
                  <a:extLst>
                    <a:ext uri="{FF2B5EF4-FFF2-40B4-BE49-F238E27FC236}">
                      <a16:creationId xmlns:a16="http://schemas.microsoft.com/office/drawing/2014/main" id="{C1D93D44-870C-7A5F-BBDD-52E7B7AE1349}"/>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4" name="Freeform: Shape 13">
                  <a:extLst>
                    <a:ext uri="{FF2B5EF4-FFF2-40B4-BE49-F238E27FC236}">
                      <a16:creationId xmlns:a16="http://schemas.microsoft.com/office/drawing/2014/main" id="{4536A3E0-98DE-ACA7-51D1-27229A8244FC}"/>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5" name="Freeform: Shape 14">
                  <a:extLst>
                    <a:ext uri="{FF2B5EF4-FFF2-40B4-BE49-F238E27FC236}">
                      <a16:creationId xmlns:a16="http://schemas.microsoft.com/office/drawing/2014/main" id="{45E28322-54E3-8E43-7726-B7896BCFD218}"/>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6" name="Freeform: Shape 15">
                  <a:extLst>
                    <a:ext uri="{FF2B5EF4-FFF2-40B4-BE49-F238E27FC236}">
                      <a16:creationId xmlns:a16="http://schemas.microsoft.com/office/drawing/2014/main" id="{1B5EF3E2-7A85-D5DB-9927-F3DE1CE96ED9}"/>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Freeform: Shape 16">
                  <a:extLst>
                    <a:ext uri="{FF2B5EF4-FFF2-40B4-BE49-F238E27FC236}">
                      <a16:creationId xmlns:a16="http://schemas.microsoft.com/office/drawing/2014/main" id="{D6ED08B8-A41B-23A1-E45A-5E800527E9BF}"/>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8" name="Freeform: Shape 17">
                  <a:extLst>
                    <a:ext uri="{FF2B5EF4-FFF2-40B4-BE49-F238E27FC236}">
                      <a16:creationId xmlns:a16="http://schemas.microsoft.com/office/drawing/2014/main" id="{136D0ABA-6172-0491-41DB-B734C3DD1505}"/>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4" name="TextBox 3">
              <a:extLst>
                <a:ext uri="{FF2B5EF4-FFF2-40B4-BE49-F238E27FC236}">
                  <a16:creationId xmlns:a16="http://schemas.microsoft.com/office/drawing/2014/main" id="{62DED350-D2F7-D4EA-C3D9-FFAB5186EEF0}"/>
                </a:ext>
              </a:extLst>
            </p:cNvPr>
            <p:cNvSpPr txBox="1"/>
            <p:nvPr userDrawn="1"/>
          </p:nvSpPr>
          <p:spPr>
            <a:xfrm>
              <a:off x="17183" y="6402918"/>
              <a:ext cx="613514" cy="230832"/>
            </a:xfrm>
            <a:prstGeom prst="rect">
              <a:avLst/>
            </a:prstGeom>
            <a:solidFill>
              <a:srgbClr val="307297"/>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white"/>
                  </a:solidFill>
                  <a:effectLst/>
                  <a:uLnTx/>
                  <a:uFillTx/>
                  <a:latin typeface="DM Sans"/>
                  <a:ea typeface="+mn-ea"/>
                  <a:cs typeface="+mn-cs"/>
                </a:rPr>
                <a:t>©</a:t>
              </a:r>
              <a:r>
                <a:rPr kumimoji="0" lang="en-GB" sz="700" b="0" i="0" u="none" strike="noStrike" kern="1200" cap="none" spc="0" normalizeH="0" baseline="0" noProof="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5586924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_xo072yqDk6enjSMM0FSwg"/>
</p:tagLst>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5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3.xml><?xml version="1.0" encoding="utf-8"?>
<?mso-contentType ?>
<SharedContentType xmlns="Microsoft.SharePoint.Taxonomy.ContentTypeSync" SourceId="1e82cb03-88f0-48bb-a65d-3e95f13147ee"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E0E306-1F77-43DF-8A00-F1259CB1FE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1F7E80F-DF3E-475F-82A3-044EE108A844}">
  <ds:schemaRefs>
    <ds:schemaRef ds:uri="b90a2e66-408a-4fa2-a9cf-bd33f75e05e3"/>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bcfbf75d-7e6c-463e-9135-7f47c6067b30"/>
    <ds:schemaRef ds:uri="5a2251cd-bd5e-462d-8f0e-b8d48ef43808"/>
    <ds:schemaRef ds:uri="http://www.w3.org/XML/1998/namespace"/>
  </ds:schemaRefs>
</ds:datastoreItem>
</file>

<file path=customXml/itemProps3.xml><?xml version="1.0" encoding="utf-8"?>
<ds:datastoreItem xmlns:ds="http://schemas.openxmlformats.org/officeDocument/2006/customXml" ds:itemID="{03B460FC-8D55-4A18-9780-F73B1B074227}">
  <ds:schemaRefs>
    <ds:schemaRef ds:uri="Microsoft.SharePoint.Taxonomy.ContentTypeSync"/>
  </ds:schemaRefs>
</ds:datastoreItem>
</file>

<file path=customXml/itemProps4.xml><?xml version="1.0" encoding="utf-8"?>
<ds:datastoreItem xmlns:ds="http://schemas.openxmlformats.org/officeDocument/2006/customXml" ds:itemID="{DD7406DF-4399-46FB-8F0D-DD53CEA5B6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2661</TotalTime>
  <Words>5077</Words>
  <Application>Microsoft Office PowerPoint</Application>
  <PresentationFormat>Widescreen</PresentationFormat>
  <Paragraphs>688</Paragraphs>
  <Slides>53</Slides>
  <Notes>17</Notes>
  <HiddenSlides>0</HiddenSlides>
  <MMClips>4</MMClips>
  <ScaleCrop>false</ScaleCrop>
  <HeadingPairs>
    <vt:vector size="8" baseType="variant">
      <vt:variant>
        <vt:lpstr>Fonts Used</vt:lpstr>
      </vt:variant>
      <vt:variant>
        <vt:i4>13</vt:i4>
      </vt:variant>
      <vt:variant>
        <vt:lpstr>Theme</vt:lpstr>
      </vt:variant>
      <vt:variant>
        <vt:i4>3</vt:i4>
      </vt:variant>
      <vt:variant>
        <vt:lpstr>Embedded OLE Servers</vt:lpstr>
      </vt:variant>
      <vt:variant>
        <vt:i4>1</vt:i4>
      </vt:variant>
      <vt:variant>
        <vt:lpstr>Slide Titles</vt:lpstr>
      </vt:variant>
      <vt:variant>
        <vt:i4>53</vt:i4>
      </vt:variant>
    </vt:vector>
  </HeadingPairs>
  <TitlesOfParts>
    <vt:vector size="70" baseType="lpstr">
      <vt:lpstr>Aptos</vt:lpstr>
      <vt:lpstr>Arial</vt:lpstr>
      <vt:lpstr>Calibri</vt:lpstr>
      <vt:lpstr>Corbel</vt:lpstr>
      <vt:lpstr>DM Sans</vt:lpstr>
      <vt:lpstr>DM Sans Bold</vt:lpstr>
      <vt:lpstr>DM Sans Medium</vt:lpstr>
      <vt:lpstr>Fira Sans</vt:lpstr>
      <vt:lpstr>Fira Sans Book</vt:lpstr>
      <vt:lpstr>Lora</vt:lpstr>
      <vt:lpstr>Lora Italic</vt:lpstr>
      <vt:lpstr>Trebuchet MS</vt:lpstr>
      <vt:lpstr>Wingdings</vt:lpstr>
      <vt:lpstr>dsm-firmenich</vt:lpstr>
      <vt:lpstr>1_dsm-firmenich</vt:lpstr>
      <vt:lpstr>5_dsm-firmenich</vt:lpstr>
      <vt:lpstr>think-cell Slide</vt:lpstr>
      <vt:lpstr>PowerPoint Presentation</vt:lpstr>
      <vt:lpstr>PowerPoint Presentation</vt:lpstr>
      <vt:lpstr>Dry skin affects millions of people! </vt:lpstr>
      <vt:lpstr>What to know about dry skin …  </vt:lpstr>
      <vt:lpstr>People with dry skin need …</vt:lpstr>
      <vt:lpstr>High demand for skin care products for dry skin  </vt:lpstr>
      <vt:lpstr>And this is…  what dsm-firmenich scientists discovered </vt:lpstr>
      <vt:lpstr>Facial Color Hydration Mapping shows the need of a moisturizer for problem areas</vt:lpstr>
      <vt:lpstr>Facial Color Mapping Hydration Study</vt:lpstr>
      <vt:lpstr>PowerPoint Presentation</vt:lpstr>
      <vt:lpstr>PENTAVITIN® </vt:lpstr>
      <vt:lpstr>PENTAVITIN® </vt:lpstr>
      <vt:lpstr>PowerPoint Presentation</vt:lpstr>
      <vt:lpstr>PENTAVITIN® </vt:lpstr>
      <vt:lpstr>Patented for boosting foam  performance  </vt:lpstr>
      <vt:lpstr>PENTAVITIN®</vt:lpstr>
      <vt:lpstr>Binding hydration</vt:lpstr>
      <vt:lpstr>Supporting Skin Hydration and Barrier Integrity at the Gene‑Expression Level  </vt:lpstr>
      <vt:lpstr>Boosts Filaggrin Expression in a 3D Epidermal Skin Model under UV Stress   </vt:lpstr>
      <vt:lpstr>PowerPoint Presentation</vt:lpstr>
      <vt:lpstr>PowerPoint Presentation</vt:lpstr>
      <vt:lpstr>PowerPoint Presentation</vt:lpstr>
      <vt:lpstr>PENTAVITIN®</vt:lpstr>
      <vt:lpstr>Microbiome friendly1  </vt:lpstr>
      <vt:lpstr>Reduces dry skin conditions in the best possible way</vt:lpstr>
      <vt:lpstr>Hydrated skin and a rebalanced microbiome after 7 days </vt:lpstr>
      <vt:lpstr>Instant barrier support and a rebalanced skin microbiome</vt:lpstr>
      <vt:lpstr>PENTAVITIN®</vt:lpstr>
      <vt:lpstr>Strengthen the skin barrier function</vt:lpstr>
      <vt:lpstr>Long lasting effect, after stopping the treatment  </vt:lpstr>
      <vt:lpstr>Accelerates skin barrier recovery</vt:lpstr>
      <vt:lpstr>PENTAVITIN®: Facial Color‑Mapping Study reveals targeted hydration where skin needs it most</vt:lpstr>
      <vt:lpstr>PENTAVITIN® (1%) demonstrates measurable, visible facial hydration</vt:lpstr>
      <vt:lpstr>PENTAVITIN® (3%) enhances hydration performance across the entire face</vt:lpstr>
      <vt:lpstr>See and feel the difference:  visibly smoother, more comfortable skin  </vt:lpstr>
      <vt:lpstr>Instant hydration boost  in a hand sanitizer formula </vt:lpstr>
      <vt:lpstr>Effective against irritation caused by Lactic acid  </vt:lpstr>
      <vt:lpstr>Feel good after daily showering </vt:lpstr>
      <vt:lpstr>PENTAVITIN®</vt:lpstr>
      <vt:lpstr>All‑Day hydration, even after frequent showers</vt:lpstr>
      <vt:lpstr>Helps reinforce the skin’s barrier function, even post‑shower </vt:lpstr>
      <vt:lpstr>Helps skin move from dry to normal in     1 hour, even with frequent showering</vt:lpstr>
      <vt:lpstr>24-hour moisture boost &amp; lock</vt:lpstr>
      <vt:lpstr>Instant body hydration after one single application</vt:lpstr>
      <vt:lpstr>PENTAVITIN®</vt:lpstr>
      <vt:lpstr>Reinforced scalp barrier</vt:lpstr>
      <vt:lpstr>Scalp sebum reduction</vt:lpstr>
      <vt:lpstr>Reduced scalp flaking </vt:lpstr>
      <vt:lpstr>Visible flaking reduction</vt:lpstr>
      <vt:lpstr>Fully hydrated scalp after frequent use</vt:lpstr>
      <vt:lpstr>Visible sebum reduction after frequent use </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pentavitin_smart moisturizer from head to toe_2026-04</dc:title>
  <dc:creator>hamish shand</dc:creator>
  <cp:lastModifiedBy>Marie-Sophie Meisinger</cp:lastModifiedBy>
  <cp:revision>6</cp:revision>
  <dcterms:created xsi:type="dcterms:W3CDTF">2022-12-19T17:02:11Z</dcterms:created>
  <dcterms:modified xsi:type="dcterms:W3CDTF">2026-04-08T15:11:55Z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2022-12-20T15:38:14Z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d3d23774-a9ad-43ab-a79d-a6d394f11342</vt:lpwstr>
  </property>
  <property fmtid="{D5CDD505-2E9C-101B-9397-08002B2CF9AE}" pid="8" name="MSIP_Label_2ff753fd-faf2-4608-9b59-553f003adcdf_ContentBits">
    <vt:lpwstr>0</vt:lpwstr>
  </property>
  <property fmtid="{D5CDD505-2E9C-101B-9397-08002B2CF9AE}" pid="9" name="ContentTypeId">
    <vt:lpwstr>0x0101000A165892B6C05D4182809F9FEE12DD6A</vt:lpwstr>
  </property>
  <property fmtid="{D5CDD505-2E9C-101B-9397-08002B2CF9AE}" pid="10" name="MediaServiceImageTags">
    <vt:lpwstr/>
  </property>
</Properties>
</file>