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5.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0.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1.xml" ContentType="application/vnd.openxmlformats-officedocument.presentationml.notesSl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3.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4.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25.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32.xml" ContentType="application/vnd.openxmlformats-officedocument.presentationml.notesSlide+xml"/>
  <Override PartName="/ppt/charts/chart26.xml" ContentType="application/vnd.openxmlformats-officedocument.drawingml.chart+xml"/>
  <Override PartName="/ppt/notesSlides/notesSlide33.xml" ContentType="application/vnd.openxmlformats-officedocument.presentationml.notesSlide+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drawings/drawing2.xml" ContentType="application/vnd.openxmlformats-officedocument.drawingml.chartshapes+xml"/>
  <Override PartName="/ppt/charts/chart30.xml" ContentType="application/vnd.openxmlformats-officedocument.drawingml.chart+xml"/>
  <Override PartName="/ppt/charts/chart31.xml" ContentType="application/vnd.openxmlformats-officedocument.drawingml.chart+xml"/>
  <Override PartName="/ppt/drawings/drawing3.xml" ContentType="application/vnd.openxmlformats-officedocument.drawingml.chartshapes+xml"/>
  <Override PartName="/ppt/charts/chart32.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7" r:id="rId5"/>
  </p:sldMasterIdLst>
  <p:notesMasterIdLst>
    <p:notesMasterId r:id="rId84"/>
  </p:notesMasterIdLst>
  <p:sldIdLst>
    <p:sldId id="275" r:id="rId6"/>
    <p:sldId id="2147482729" r:id="rId7"/>
    <p:sldId id="2147482730" r:id="rId8"/>
    <p:sldId id="2134808143" r:id="rId9"/>
    <p:sldId id="2147482767" r:id="rId10"/>
    <p:sldId id="2147482731" r:id="rId11"/>
    <p:sldId id="2147482664" r:id="rId12"/>
    <p:sldId id="2147482665" r:id="rId13"/>
    <p:sldId id="2147482732" r:id="rId14"/>
    <p:sldId id="2134808172" r:id="rId15"/>
    <p:sldId id="2147482750" r:id="rId16"/>
    <p:sldId id="2147482751" r:id="rId17"/>
    <p:sldId id="2147482752" r:id="rId18"/>
    <p:sldId id="2147482753" r:id="rId19"/>
    <p:sldId id="2147482754" r:id="rId20"/>
    <p:sldId id="2147482755" r:id="rId21"/>
    <p:sldId id="2147482756" r:id="rId22"/>
    <p:sldId id="2147482757" r:id="rId23"/>
    <p:sldId id="2147482758" r:id="rId24"/>
    <p:sldId id="2147482759" r:id="rId25"/>
    <p:sldId id="2147482760" r:id="rId26"/>
    <p:sldId id="2147482761" r:id="rId27"/>
    <p:sldId id="2147482762" r:id="rId28"/>
    <p:sldId id="2147482763" r:id="rId29"/>
    <p:sldId id="2147482764" r:id="rId30"/>
    <p:sldId id="2147482765" r:id="rId31"/>
    <p:sldId id="2147482766" r:id="rId32"/>
    <p:sldId id="2134808083" r:id="rId33"/>
    <p:sldId id="2147482733" r:id="rId34"/>
    <p:sldId id="2147482734" r:id="rId35"/>
    <p:sldId id="2147482735" r:id="rId36"/>
    <p:sldId id="2147482736" r:id="rId37"/>
    <p:sldId id="2147482737" r:id="rId38"/>
    <p:sldId id="2147482738" r:id="rId39"/>
    <p:sldId id="2147482739" r:id="rId40"/>
    <p:sldId id="282" r:id="rId41"/>
    <p:sldId id="399" r:id="rId42"/>
    <p:sldId id="400" r:id="rId43"/>
    <p:sldId id="401" r:id="rId44"/>
    <p:sldId id="2147482744" r:id="rId45"/>
    <p:sldId id="2147482745" r:id="rId46"/>
    <p:sldId id="2147482746" r:id="rId47"/>
    <p:sldId id="2147482747" r:id="rId48"/>
    <p:sldId id="2147482748" r:id="rId49"/>
    <p:sldId id="2147482749" r:id="rId50"/>
    <p:sldId id="2134808086" r:id="rId51"/>
    <p:sldId id="2147482668" r:id="rId52"/>
    <p:sldId id="2147482669" r:id="rId53"/>
    <p:sldId id="2147482768" r:id="rId54"/>
    <p:sldId id="2147482769" r:id="rId55"/>
    <p:sldId id="2147483209" r:id="rId56"/>
    <p:sldId id="2147483210" r:id="rId57"/>
    <p:sldId id="2147483211" r:id="rId58"/>
    <p:sldId id="2147483212" r:id="rId59"/>
    <p:sldId id="2147483213" r:id="rId60"/>
    <p:sldId id="2134808123" r:id="rId61"/>
    <p:sldId id="2134808124" r:id="rId62"/>
    <p:sldId id="406" r:id="rId63"/>
    <p:sldId id="2147483217" r:id="rId64"/>
    <p:sldId id="2147483218" r:id="rId65"/>
    <p:sldId id="2147483219" r:id="rId66"/>
    <p:sldId id="2147483220" r:id="rId67"/>
    <p:sldId id="2147483221" r:id="rId68"/>
    <p:sldId id="2147472526" r:id="rId69"/>
    <p:sldId id="2134808115" r:id="rId70"/>
    <p:sldId id="2147482721" r:id="rId71"/>
    <p:sldId id="2147482363" r:id="rId72"/>
    <p:sldId id="2147472541" r:id="rId73"/>
    <p:sldId id="2147472542" r:id="rId74"/>
    <p:sldId id="2147472543" r:id="rId75"/>
    <p:sldId id="2147472544" r:id="rId76"/>
    <p:sldId id="2147472545" r:id="rId77"/>
    <p:sldId id="2147472546" r:id="rId78"/>
    <p:sldId id="2147472547" r:id="rId79"/>
    <p:sldId id="2147472548" r:id="rId80"/>
    <p:sldId id="2147472549" r:id="rId81"/>
    <p:sldId id="2147472863" r:id="rId82"/>
    <p:sldId id="2147482718" r:id="rId83"/>
  </p:sldIdLst>
  <p:sldSz cx="12192000" cy="6858000"/>
  <p:notesSz cx="6858000" cy="9144000"/>
  <p:embeddedFontLst>
    <p:embeddedFont>
      <p:font typeface="DM Sans" pitchFamily="2" charset="0"/>
      <p:regular r:id="rId85"/>
      <p:bold r:id="rId86"/>
      <p:italic r:id="rId87"/>
      <p:boldItalic r:id="rId88"/>
    </p:embeddedFont>
    <p:embeddedFont>
      <p:font typeface="DM Sans 14pt" panose="020B0604020202020204" charset="0"/>
      <p:regular r:id="rId89"/>
      <p:bold r:id="rId90"/>
      <p:italic r:id="rId91"/>
      <p:boldItalic r:id="rId92"/>
    </p:embeddedFont>
    <p:embeddedFont>
      <p:font typeface="DM Sans Bold" charset="0"/>
      <p:regular r:id="rId93"/>
      <p:bold r:id="rId94"/>
      <p:italic r:id="rId95"/>
      <p:boldItalic r:id="rId96"/>
    </p:embeddedFont>
    <p:embeddedFont>
      <p:font typeface="DM Sans Medium" pitchFamily="2" charset="0"/>
      <p:regular r:id="rId97"/>
      <p:italic r:id="rId98"/>
    </p:embeddedFont>
    <p:embeddedFont>
      <p:font typeface="Fira Sans" panose="020B0503050000020004" pitchFamily="34" charset="0"/>
      <p:regular r:id="rId99"/>
      <p:bold r:id="rId100"/>
      <p:italic r:id="rId101"/>
      <p:boldItalic r:id="rId102"/>
    </p:embeddedFont>
    <p:embeddedFont>
      <p:font typeface="Fira Sans Book" panose="020B0503050000020004" pitchFamily="34" charset="0"/>
      <p:regular r:id="rId103"/>
      <p:italic r:id="rId104"/>
    </p:embeddedFont>
    <p:embeddedFont>
      <p:font typeface="Fira Sans Medium" panose="020B0603050000020004" pitchFamily="34" charset="0"/>
      <p:regular r:id="rId105"/>
      <p:italic r:id="rId106"/>
    </p:embeddedFont>
    <p:embeddedFont>
      <p:font typeface="Fira Sans SemiBold" panose="020B0603050000020004" pitchFamily="34" charset="0"/>
      <p:bold r:id="rId107"/>
      <p:boldItalic r:id="rId108"/>
    </p:embeddedFont>
    <p:embeddedFont>
      <p:font typeface="Franklin Gothic Heavy" panose="020B0903020102020204" pitchFamily="34" charset="0"/>
      <p:regular r:id="rId109"/>
      <p:italic r:id="rId110"/>
    </p:embeddedFont>
    <p:embeddedFont>
      <p:font typeface="Lora" pitchFamily="2" charset="0"/>
      <p:regular r:id="rId111"/>
      <p:bold r:id="rId112"/>
      <p:italic r:id="rId113"/>
      <p:boldItalic r:id="rId114"/>
    </p:embeddedFont>
    <p:embeddedFont>
      <p:font typeface="Roboto" panose="02000000000000000000" pitchFamily="2" charset="0"/>
      <p:regular r:id="rId115"/>
      <p:bold r:id="rId116"/>
      <p:italic r:id="rId117"/>
      <p:boldItalic r:id="rId118"/>
    </p:embeddedFont>
    <p:embeddedFont>
      <p:font typeface="Trebuchet MS" panose="020B0603020202020204" pitchFamily="34" charset="0"/>
      <p:regular r:id="rId119"/>
      <p:bold r:id="rId120"/>
      <p:italic r:id="rId121"/>
      <p:boldItalic r:id="rId1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EPHA CB range" id="{654DA76D-31E8-4527-9900-8F0CEFD1594D}">
          <p14:sldIdLst>
            <p14:sldId id="275"/>
            <p14:sldId id="2147482729"/>
            <p14:sldId id="2147482730"/>
            <p14:sldId id="2134808143"/>
            <p14:sldId id="2147482767"/>
            <p14:sldId id="2147482731"/>
            <p14:sldId id="2147482664"/>
            <p14:sldId id="2147482665"/>
            <p14:sldId id="2147482732"/>
          </p14:sldIdLst>
        </p14:section>
        <p14:section name="PEPHA-TIGHT CB" id="{4AABE4C7-CFA0-44B0-B46D-DBE7A09BED25}">
          <p14:sldIdLst>
            <p14:sldId id="2134808172"/>
            <p14:sldId id="2147482750"/>
            <p14:sldId id="2147482751"/>
            <p14:sldId id="2147482752"/>
            <p14:sldId id="2147482753"/>
            <p14:sldId id="2147482754"/>
            <p14:sldId id="2147482755"/>
            <p14:sldId id="2147482756"/>
            <p14:sldId id="2147482757"/>
            <p14:sldId id="2147482758"/>
            <p14:sldId id="2147482759"/>
            <p14:sldId id="2147482760"/>
            <p14:sldId id="2147482761"/>
            <p14:sldId id="2147482762"/>
            <p14:sldId id="2147482763"/>
            <p14:sldId id="2147482764"/>
            <p14:sldId id="2147482765"/>
            <p14:sldId id="2147482766"/>
          </p14:sldIdLst>
        </p14:section>
        <p14:section name="PEPHA-CTIVE CB" id="{A1DA22C6-FD93-4006-9D4B-07002443BCA6}">
          <p14:sldIdLst>
            <p14:sldId id="2134808083"/>
            <p14:sldId id="2147482733"/>
            <p14:sldId id="2147482734"/>
            <p14:sldId id="2147482735"/>
            <p14:sldId id="2147482736"/>
            <p14:sldId id="2147482737"/>
            <p14:sldId id="2147482738"/>
            <p14:sldId id="2147482739"/>
            <p14:sldId id="282"/>
            <p14:sldId id="399"/>
            <p14:sldId id="400"/>
            <p14:sldId id="401"/>
            <p14:sldId id="2147482744"/>
            <p14:sldId id="2147482745"/>
            <p14:sldId id="2147482746"/>
            <p14:sldId id="2147482747"/>
            <p14:sldId id="2147482748"/>
            <p14:sldId id="2147482749"/>
          </p14:sldIdLst>
        </p14:section>
        <p14:section name="PEPHA-AGE CB" id="{D302AA0E-384E-4C21-89B0-54AD75CBCCB9}">
          <p14:sldIdLst>
            <p14:sldId id="2134808086"/>
            <p14:sldId id="2147482668"/>
            <p14:sldId id="2147482669"/>
            <p14:sldId id="2147482768"/>
            <p14:sldId id="2147482769"/>
            <p14:sldId id="2147483209"/>
            <p14:sldId id="2147483210"/>
            <p14:sldId id="2147483211"/>
            <p14:sldId id="2147483212"/>
            <p14:sldId id="2147483213"/>
            <p14:sldId id="2134808123"/>
            <p14:sldId id="2134808124"/>
            <p14:sldId id="406"/>
            <p14:sldId id="2147483217"/>
            <p14:sldId id="2147483218"/>
            <p14:sldId id="2147483219"/>
            <p14:sldId id="2147483220"/>
            <p14:sldId id="2147483221"/>
            <p14:sldId id="2147472526"/>
            <p14:sldId id="2134808115"/>
          </p14:sldIdLst>
        </p14:section>
        <p14:section name="DEEP BEAUTY LINE-UP" id="{0665DE87-C015-4589-B794-7394E74C9812}">
          <p14:sldIdLst>
            <p14:sldId id="2147482721"/>
            <p14:sldId id="2147482363"/>
            <p14:sldId id="2147472541"/>
            <p14:sldId id="2147472542"/>
            <p14:sldId id="2147472543"/>
            <p14:sldId id="2147472544"/>
            <p14:sldId id="2147472545"/>
            <p14:sldId id="2147472546"/>
            <p14:sldId id="2147472547"/>
            <p14:sldId id="2147472548"/>
            <p14:sldId id="2147472549"/>
            <p14:sldId id="2147472863"/>
            <p14:sldId id="2147482718"/>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7FF70B6-10A3-2875-63ED-AAE370D1DFE8}" name="Karolina Strojny" initials="KS" userId="S::karolina.strojny@vim-group.com::76e827dd-946f-488b-88e6-4c70dcf5e0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7C7C"/>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7" autoAdjust="0"/>
    <p:restoredTop sz="74452" autoAdjust="0"/>
  </p:normalViewPr>
  <p:slideViewPr>
    <p:cSldViewPr snapToGrid="0">
      <p:cViewPr varScale="1">
        <p:scale>
          <a:sx n="115" d="100"/>
          <a:sy n="115" d="100"/>
        </p:scale>
        <p:origin x="4110" y="96"/>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117" Type="http://schemas.openxmlformats.org/officeDocument/2006/relationships/font" Target="fonts/font33.fntdata"/><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notesMaster" Target="notesMasters/notesMaster1.xml"/><Relationship Id="rId89" Type="http://schemas.openxmlformats.org/officeDocument/2006/relationships/font" Target="fonts/font5.fntdata"/><Relationship Id="rId112" Type="http://schemas.openxmlformats.org/officeDocument/2006/relationships/font" Target="fonts/font28.fntdata"/><Relationship Id="rId16" Type="http://schemas.openxmlformats.org/officeDocument/2006/relationships/slide" Target="slides/slide11.xml"/><Relationship Id="rId107" Type="http://schemas.openxmlformats.org/officeDocument/2006/relationships/font" Target="fonts/font23.fntdata"/><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font" Target="fonts/font18.fntdata"/><Relationship Id="rId123" Type="http://schemas.openxmlformats.org/officeDocument/2006/relationships/presProps" Target="presProps.xml"/><Relationship Id="rId128" Type="http://schemas.microsoft.com/office/2018/10/relationships/authors" Target="authors.xml"/><Relationship Id="rId5" Type="http://schemas.openxmlformats.org/officeDocument/2006/relationships/slideMaster" Target="slideMasters/slideMaster1.xml"/><Relationship Id="rId90" Type="http://schemas.openxmlformats.org/officeDocument/2006/relationships/font" Target="fonts/font6.fntdata"/><Relationship Id="rId95" Type="http://schemas.openxmlformats.org/officeDocument/2006/relationships/font" Target="fonts/font11.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font" Target="fonts/font16.fntdata"/><Relationship Id="rId105" Type="http://schemas.openxmlformats.org/officeDocument/2006/relationships/font" Target="fonts/font21.fntdata"/><Relationship Id="rId113" Type="http://schemas.openxmlformats.org/officeDocument/2006/relationships/font" Target="fonts/font29.fntdata"/><Relationship Id="rId118" Type="http://schemas.openxmlformats.org/officeDocument/2006/relationships/font" Target="fonts/font34.fntdata"/><Relationship Id="rId12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font" Target="fonts/font1.fntdata"/><Relationship Id="rId93" Type="http://schemas.openxmlformats.org/officeDocument/2006/relationships/font" Target="fonts/font9.fntdata"/><Relationship Id="rId98" Type="http://schemas.openxmlformats.org/officeDocument/2006/relationships/font" Target="fonts/font14.fntdata"/><Relationship Id="rId121" Type="http://schemas.openxmlformats.org/officeDocument/2006/relationships/font" Target="fonts/font37.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font" Target="fonts/font19.fntdata"/><Relationship Id="rId108" Type="http://schemas.openxmlformats.org/officeDocument/2006/relationships/font" Target="fonts/font24.fntdata"/><Relationship Id="rId116" Type="http://schemas.openxmlformats.org/officeDocument/2006/relationships/font" Target="fonts/font32.fntdata"/><Relationship Id="rId124"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font" Target="fonts/font4.fntdata"/><Relationship Id="rId91" Type="http://schemas.openxmlformats.org/officeDocument/2006/relationships/font" Target="fonts/font7.fntdata"/><Relationship Id="rId96" Type="http://schemas.openxmlformats.org/officeDocument/2006/relationships/font" Target="fonts/font12.fntdata"/><Relationship Id="rId111" Type="http://schemas.openxmlformats.org/officeDocument/2006/relationships/font" Target="fonts/font27.fnt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font" Target="fonts/font22.fntdata"/><Relationship Id="rId114" Type="http://schemas.openxmlformats.org/officeDocument/2006/relationships/font" Target="fonts/font30.fntdata"/><Relationship Id="rId119" Type="http://schemas.openxmlformats.org/officeDocument/2006/relationships/font" Target="fonts/font35.fntdata"/><Relationship Id="rId127" Type="http://schemas.microsoft.com/office/2016/11/relationships/changesInfo" Target="changesInfos/changesInfo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font" Target="fonts/font2.fntdata"/><Relationship Id="rId94" Type="http://schemas.openxmlformats.org/officeDocument/2006/relationships/font" Target="fonts/font10.fntdata"/><Relationship Id="rId99" Type="http://schemas.openxmlformats.org/officeDocument/2006/relationships/font" Target="fonts/font15.fntdata"/><Relationship Id="rId101" Type="http://schemas.openxmlformats.org/officeDocument/2006/relationships/font" Target="fonts/font17.fntdata"/><Relationship Id="rId122" Type="http://schemas.openxmlformats.org/officeDocument/2006/relationships/font" Target="fonts/font38.fntdata"/><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font" Target="fonts/font25.fntdata"/><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font" Target="fonts/font13.fntdata"/><Relationship Id="rId104" Type="http://schemas.openxmlformats.org/officeDocument/2006/relationships/font" Target="fonts/font20.fntdata"/><Relationship Id="rId120" Type="http://schemas.openxmlformats.org/officeDocument/2006/relationships/font" Target="fonts/font36.fntdata"/><Relationship Id="rId125"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font" Target="fonts/font8.fntdata"/><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font" Target="fonts/font3.fntdata"/><Relationship Id="rId110" Type="http://schemas.openxmlformats.org/officeDocument/2006/relationships/font" Target="fonts/font26.fntdata"/><Relationship Id="rId115" Type="http://schemas.openxmlformats.org/officeDocument/2006/relationships/font" Target="fonts/font31.fntdata"/><Relationship Id="rId61" Type="http://schemas.openxmlformats.org/officeDocument/2006/relationships/slide" Target="slides/slide56.xml"/><Relationship Id="rId82" Type="http://schemas.openxmlformats.org/officeDocument/2006/relationships/slide" Target="slides/slide7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4969d011-70ee-4a2f-96d4-7d7d40a4c8e7" providerId="ADAL" clId="{651DB117-777D-4760-83B8-7B11F40F524C}"/>
    <pc:docChg chg="undo custSel modSld modMainMaster">
      <pc:chgData name="Anastasia Biel" userId="4969d011-70ee-4a2f-96d4-7d7d40a4c8e7" providerId="ADAL" clId="{651DB117-777D-4760-83B8-7B11F40F524C}" dt="2025-06-30T12:59:11.839" v="14" actId="1036"/>
      <pc:docMkLst>
        <pc:docMk/>
      </pc:docMkLst>
      <pc:sldChg chg="addSp delSp modSp mod modClrScheme chgLayout">
        <pc:chgData name="Anastasia Biel" userId="4969d011-70ee-4a2f-96d4-7d7d40a4c8e7" providerId="ADAL" clId="{651DB117-777D-4760-83B8-7B11F40F524C}" dt="2025-06-30T12:56:07.030" v="2" actId="478"/>
        <pc:sldMkLst>
          <pc:docMk/>
          <pc:sldMk cId="65406698" sldId="2147482736"/>
        </pc:sldMkLst>
        <pc:spChg chg="mod ord">
          <ac:chgData name="Anastasia Biel" userId="4969d011-70ee-4a2f-96d4-7d7d40a4c8e7" providerId="ADAL" clId="{651DB117-777D-4760-83B8-7B11F40F524C}" dt="2025-06-30T12:56:02.107" v="0" actId="700"/>
          <ac:spMkLst>
            <pc:docMk/>
            <pc:sldMk cId="65406698" sldId="2147482736"/>
            <ac:spMk id="2" creationId="{D6189A64-B8C2-75C3-324F-B345B9D5A2DD}"/>
          </ac:spMkLst>
        </pc:spChg>
        <pc:spChg chg="mod ord">
          <ac:chgData name="Anastasia Biel" userId="4969d011-70ee-4a2f-96d4-7d7d40a4c8e7" providerId="ADAL" clId="{651DB117-777D-4760-83B8-7B11F40F524C}" dt="2025-06-30T12:56:02.107" v="0" actId="700"/>
          <ac:spMkLst>
            <pc:docMk/>
            <pc:sldMk cId="65406698" sldId="2147482736"/>
            <ac:spMk id="4" creationId="{EDDC1660-ECC2-2937-A45D-B8C18D8F9D0A}"/>
          </ac:spMkLst>
        </pc:spChg>
        <pc:spChg chg="mod ord">
          <ac:chgData name="Anastasia Biel" userId="4969d011-70ee-4a2f-96d4-7d7d40a4c8e7" providerId="ADAL" clId="{651DB117-777D-4760-83B8-7B11F40F524C}" dt="2025-06-30T12:56:02.107" v="0" actId="700"/>
          <ac:spMkLst>
            <pc:docMk/>
            <pc:sldMk cId="65406698" sldId="2147482736"/>
            <ac:spMk id="9" creationId="{253594D4-1560-3207-9B54-53C9A832905D}"/>
          </ac:spMkLst>
        </pc:spChg>
        <pc:picChg chg="mod ord">
          <ac:chgData name="Anastasia Biel" userId="4969d011-70ee-4a2f-96d4-7d7d40a4c8e7" providerId="ADAL" clId="{651DB117-777D-4760-83B8-7B11F40F524C}" dt="2025-06-30T12:56:02.107" v="0" actId="700"/>
          <ac:picMkLst>
            <pc:docMk/>
            <pc:sldMk cId="65406698" sldId="2147482736"/>
            <ac:picMk id="5" creationId="{F5EC72BF-72FB-155B-F223-34EA10B07298}"/>
          </ac:picMkLst>
        </pc:picChg>
      </pc:sldChg>
      <pc:sldChg chg="modSp mod">
        <pc:chgData name="Anastasia Biel" userId="4969d011-70ee-4a2f-96d4-7d7d40a4c8e7" providerId="ADAL" clId="{651DB117-777D-4760-83B8-7B11F40F524C}" dt="2025-06-30T12:59:11.839" v="14" actId="1036"/>
        <pc:sldMkLst>
          <pc:docMk/>
          <pc:sldMk cId="2560896478" sldId="2147482737"/>
        </pc:sldMkLst>
        <pc:picChg chg="mod">
          <ac:chgData name="Anastasia Biel" userId="4969d011-70ee-4a2f-96d4-7d7d40a4c8e7" providerId="ADAL" clId="{651DB117-777D-4760-83B8-7B11F40F524C}" dt="2025-06-30T12:59:11.839" v="14" actId="1036"/>
          <ac:picMkLst>
            <pc:docMk/>
            <pc:sldMk cId="2560896478" sldId="2147482737"/>
            <ac:picMk id="7" creationId="{E8937956-6086-1734-0CAA-0ABFDFCD452A}"/>
          </ac:picMkLst>
        </pc:picChg>
      </pc:sldChg>
      <pc:sldChg chg="addSp modSp">
        <pc:chgData name="Anastasia Biel" userId="4969d011-70ee-4a2f-96d4-7d7d40a4c8e7" providerId="ADAL" clId="{651DB117-777D-4760-83B8-7B11F40F524C}" dt="2025-06-30T12:57:26.395" v="10"/>
        <pc:sldMkLst>
          <pc:docMk/>
          <pc:sldMk cId="724319709" sldId="2147482745"/>
        </pc:sldMkLst>
      </pc:sldChg>
      <pc:sldChg chg="addSp delSp modSp mod modClrScheme chgLayout">
        <pc:chgData name="Anastasia Biel" userId="4969d011-70ee-4a2f-96d4-7d7d40a4c8e7" providerId="ADAL" clId="{651DB117-777D-4760-83B8-7B11F40F524C}" dt="2025-06-30T12:57:29.463" v="11"/>
        <pc:sldMkLst>
          <pc:docMk/>
          <pc:sldMk cId="771837317" sldId="2147482746"/>
        </pc:sldMkLst>
        <pc:spChg chg="mod ord">
          <ac:chgData name="Anastasia Biel" userId="4969d011-70ee-4a2f-96d4-7d7d40a4c8e7" providerId="ADAL" clId="{651DB117-777D-4760-83B8-7B11F40F524C}" dt="2025-06-30T12:57:11.239" v="9" actId="700"/>
          <ac:spMkLst>
            <pc:docMk/>
            <pc:sldMk cId="771837317" sldId="2147482746"/>
            <ac:spMk id="2" creationId="{59999D1C-EBC8-43AD-A19B-BF1C0CB7C39E}"/>
          </ac:spMkLst>
        </pc:spChg>
        <pc:spChg chg="mod ord">
          <ac:chgData name="Anastasia Biel" userId="4969d011-70ee-4a2f-96d4-7d7d40a4c8e7" providerId="ADAL" clId="{651DB117-777D-4760-83B8-7B11F40F524C}" dt="2025-06-30T12:57:11.239" v="9" actId="700"/>
          <ac:spMkLst>
            <pc:docMk/>
            <pc:sldMk cId="771837317" sldId="2147482746"/>
            <ac:spMk id="3" creationId="{E125EEB2-E739-95C8-5201-EFC39746A943}"/>
          </ac:spMkLst>
        </pc:spChg>
        <pc:spChg chg="mod ord">
          <ac:chgData name="Anastasia Biel" userId="4969d011-70ee-4a2f-96d4-7d7d40a4c8e7" providerId="ADAL" clId="{651DB117-777D-4760-83B8-7B11F40F524C}" dt="2025-06-30T12:57:11.239" v="9" actId="700"/>
          <ac:spMkLst>
            <pc:docMk/>
            <pc:sldMk cId="771837317" sldId="2147482746"/>
            <ac:spMk id="4" creationId="{94324999-9E47-243E-DD46-1CFF23504756}"/>
          </ac:spMkLst>
        </pc:spChg>
        <pc:spChg chg="add mod">
          <ac:chgData name="Anastasia Biel" userId="4969d011-70ee-4a2f-96d4-7d7d40a4c8e7" providerId="ADAL" clId="{651DB117-777D-4760-83B8-7B11F40F524C}" dt="2025-06-30T12:57:29.463" v="11"/>
          <ac:spMkLst>
            <pc:docMk/>
            <pc:sldMk cId="771837317" sldId="2147482746"/>
            <ac:spMk id="8" creationId="{24715555-CEEF-3422-DF33-5B6D6920C4ED}"/>
          </ac:spMkLst>
        </pc:spChg>
        <pc:spChg chg="mod ord">
          <ac:chgData name="Anastasia Biel" userId="4969d011-70ee-4a2f-96d4-7d7d40a4c8e7" providerId="ADAL" clId="{651DB117-777D-4760-83B8-7B11F40F524C}" dt="2025-06-30T12:57:11.239" v="9" actId="700"/>
          <ac:spMkLst>
            <pc:docMk/>
            <pc:sldMk cId="771837317" sldId="2147482746"/>
            <ac:spMk id="24" creationId="{C9FD7BD7-31DB-47A5-0ACB-DB6EFE7A5A03}"/>
          </ac:spMkLst>
        </pc:spChg>
      </pc:sldChg>
      <pc:sldChg chg="addSp modSp">
        <pc:chgData name="Anastasia Biel" userId="4969d011-70ee-4a2f-96d4-7d7d40a4c8e7" providerId="ADAL" clId="{651DB117-777D-4760-83B8-7B11F40F524C}" dt="2025-06-30T12:57:34.410" v="12"/>
        <pc:sldMkLst>
          <pc:docMk/>
          <pc:sldMk cId="3637083591" sldId="2147482748"/>
        </pc:sldMkLst>
        <pc:spChg chg="add mod">
          <ac:chgData name="Anastasia Biel" userId="4969d011-70ee-4a2f-96d4-7d7d40a4c8e7" providerId="ADAL" clId="{651DB117-777D-4760-83B8-7B11F40F524C}" dt="2025-06-30T12:57:34.410" v="12"/>
          <ac:spMkLst>
            <pc:docMk/>
            <pc:sldMk cId="3637083591" sldId="2147482748"/>
            <ac:spMk id="3" creationId="{E4A2B521-9CF4-1216-B251-CAF7DA11E823}"/>
          </ac:spMkLst>
        </pc:spChg>
      </pc:sldChg>
      <pc:sldChg chg="addSp modSp">
        <pc:chgData name="Anastasia Biel" userId="4969d011-70ee-4a2f-96d4-7d7d40a4c8e7" providerId="ADAL" clId="{651DB117-777D-4760-83B8-7B11F40F524C}" dt="2025-06-30T12:58:00.960" v="13"/>
        <pc:sldMkLst>
          <pc:docMk/>
          <pc:sldMk cId="289271991" sldId="2147482764"/>
        </pc:sldMkLst>
        <pc:spChg chg="add mod">
          <ac:chgData name="Anastasia Biel" userId="4969d011-70ee-4a2f-96d4-7d7d40a4c8e7" providerId="ADAL" clId="{651DB117-777D-4760-83B8-7B11F40F524C}" dt="2025-06-30T12:58:00.960" v="13"/>
          <ac:spMkLst>
            <pc:docMk/>
            <pc:sldMk cId="289271991" sldId="2147482764"/>
            <ac:spMk id="3" creationId="{A6A1F96C-74C9-7AE0-58D0-B11EB1F3402F}"/>
          </ac:spMkLst>
        </pc:spChg>
      </pc:sldChg>
      <pc:sldMasterChg chg="modSldLayout">
        <pc:chgData name="Anastasia Biel" userId="4969d011-70ee-4a2f-96d4-7d7d40a4c8e7" providerId="ADAL" clId="{651DB117-777D-4760-83B8-7B11F40F524C}" dt="2025-06-30T12:56:27.220" v="7" actId="478"/>
        <pc:sldMasterMkLst>
          <pc:docMk/>
          <pc:sldMasterMk cId="4197159848" sldId="2147483757"/>
        </pc:sldMasterMkLst>
        <pc:sldLayoutChg chg="modSp mod">
          <pc:chgData name="Anastasia Biel" userId="4969d011-70ee-4a2f-96d4-7d7d40a4c8e7" providerId="ADAL" clId="{651DB117-777D-4760-83B8-7B11F40F524C}" dt="2025-06-30T12:56:21.490" v="5" actId="2711"/>
          <pc:sldLayoutMkLst>
            <pc:docMk/>
            <pc:sldMasterMk cId="4197159848" sldId="2147483757"/>
            <pc:sldLayoutMk cId="2336234239" sldId="2147484192"/>
          </pc:sldLayoutMkLst>
          <pc:spChg chg="mod">
            <ac:chgData name="Anastasia Biel" userId="4969d011-70ee-4a2f-96d4-7d7d40a4c8e7" providerId="ADAL" clId="{651DB117-777D-4760-83B8-7B11F40F524C}" dt="2025-06-30T12:56:17.924" v="3" actId="2711"/>
            <ac:spMkLst>
              <pc:docMk/>
              <pc:sldMasterMk cId="4197159848" sldId="2147483757"/>
              <pc:sldLayoutMk cId="2336234239" sldId="2147484192"/>
              <ac:spMk id="6" creationId="{3559293B-23F0-273A-8224-8C4B08C560F1}"/>
            </ac:spMkLst>
          </pc:spChg>
          <pc:spChg chg="mod">
            <ac:chgData name="Anastasia Biel" userId="4969d011-70ee-4a2f-96d4-7d7d40a4c8e7" providerId="ADAL" clId="{651DB117-777D-4760-83B8-7B11F40F524C}" dt="2025-06-30T12:56:21.490" v="5" actId="2711"/>
            <ac:spMkLst>
              <pc:docMk/>
              <pc:sldMasterMk cId="4197159848" sldId="2147483757"/>
              <pc:sldLayoutMk cId="2336234239" sldId="2147484192"/>
              <ac:spMk id="7" creationId="{0FC13A84-C989-2C56-F801-9BF906166603}"/>
            </ac:spMkLst>
          </pc:spChg>
        </pc:sldLayoutChg>
        <pc:sldLayoutChg chg="delSp mod">
          <pc:chgData name="Anastasia Biel" userId="4969d011-70ee-4a2f-96d4-7d7d40a4c8e7" providerId="ADAL" clId="{651DB117-777D-4760-83B8-7B11F40F524C}" dt="2025-06-30T12:56:27.220" v="7" actId="478"/>
          <pc:sldLayoutMkLst>
            <pc:docMk/>
            <pc:sldMasterMk cId="4197159848" sldId="2147483757"/>
            <pc:sldLayoutMk cId="3748229223" sldId="2147484194"/>
          </pc:sldLayoutMkLst>
        </pc:sldLayoutChg>
      </pc:sldMasterChg>
    </pc:docChg>
  </pc:docChgLst>
  <pc:docChgLst>
    <pc:chgData name="Anastasia Biel" userId="4969d011-70ee-4a2f-96d4-7d7d40a4c8e7" providerId="ADAL" clId="{69F75505-01A3-481F-B4BD-BDB1B8EB1446}"/>
    <pc:docChg chg="undo custSel addSld delSld modSld sldOrd modMainMaster modSection">
      <pc:chgData name="Anastasia Biel" userId="4969d011-70ee-4a2f-96d4-7d7d40a4c8e7" providerId="ADAL" clId="{69F75505-01A3-481F-B4BD-BDB1B8EB1446}" dt="2025-06-30T09:18:26.478" v="323" actId="47"/>
      <pc:docMkLst>
        <pc:docMk/>
      </pc:docMkLst>
      <pc:sldChg chg="modSp mod">
        <pc:chgData name="Anastasia Biel" userId="4969d011-70ee-4a2f-96d4-7d7d40a4c8e7" providerId="ADAL" clId="{69F75505-01A3-481F-B4BD-BDB1B8EB1446}" dt="2025-06-25T16:08:13.773" v="8" actId="20577"/>
        <pc:sldMkLst>
          <pc:docMk/>
          <pc:sldMk cId="612419427" sldId="275"/>
        </pc:sldMkLst>
        <pc:spChg chg="mod">
          <ac:chgData name="Anastasia Biel" userId="4969d011-70ee-4a2f-96d4-7d7d40a4c8e7" providerId="ADAL" clId="{69F75505-01A3-481F-B4BD-BDB1B8EB1446}" dt="2025-06-25T16:08:13.773" v="8" actId="20577"/>
          <ac:spMkLst>
            <pc:docMk/>
            <pc:sldMk cId="612419427" sldId="275"/>
            <ac:spMk id="33" creationId="{19CC9059-5FC7-4C63-1902-4ED13B3078CB}"/>
          </ac:spMkLst>
        </pc:spChg>
      </pc:sldChg>
      <pc:sldChg chg="del">
        <pc:chgData name="Anastasia Biel" userId="4969d011-70ee-4a2f-96d4-7d7d40a4c8e7" providerId="ADAL" clId="{69F75505-01A3-481F-B4BD-BDB1B8EB1446}" dt="2025-06-25T16:09:23.486" v="22" actId="47"/>
        <pc:sldMkLst>
          <pc:docMk/>
          <pc:sldMk cId="1188613612" sldId="278"/>
        </pc:sldMkLst>
      </pc:sldChg>
      <pc:sldChg chg="add del">
        <pc:chgData name="Anastasia Biel" userId="4969d011-70ee-4a2f-96d4-7d7d40a4c8e7" providerId="ADAL" clId="{69F75505-01A3-481F-B4BD-BDB1B8EB1446}" dt="2025-06-25T16:20:02.892" v="101"/>
        <pc:sldMkLst>
          <pc:docMk/>
          <pc:sldMk cId="2194077127" sldId="282"/>
        </pc:sldMkLst>
      </pc:sldChg>
      <pc:sldChg chg="del">
        <pc:chgData name="Anastasia Biel" userId="4969d011-70ee-4a2f-96d4-7d7d40a4c8e7" providerId="ADAL" clId="{69F75505-01A3-481F-B4BD-BDB1B8EB1446}" dt="2025-06-26T17:00:50.616" v="285" actId="47"/>
        <pc:sldMkLst>
          <pc:docMk/>
          <pc:sldMk cId="1691052787" sldId="385"/>
        </pc:sldMkLst>
      </pc:sldChg>
      <pc:sldChg chg="del">
        <pc:chgData name="Anastasia Biel" userId="4969d011-70ee-4a2f-96d4-7d7d40a4c8e7" providerId="ADAL" clId="{69F75505-01A3-481F-B4BD-BDB1B8EB1446}" dt="2025-06-25T16:13:32.387" v="68" actId="47"/>
        <pc:sldMkLst>
          <pc:docMk/>
          <pc:sldMk cId="909440020" sldId="389"/>
        </pc:sldMkLst>
      </pc:sldChg>
      <pc:sldChg chg="del">
        <pc:chgData name="Anastasia Biel" userId="4969d011-70ee-4a2f-96d4-7d7d40a4c8e7" providerId="ADAL" clId="{69F75505-01A3-481F-B4BD-BDB1B8EB1446}" dt="2025-06-25T16:13:42.538" v="72" actId="47"/>
        <pc:sldMkLst>
          <pc:docMk/>
          <pc:sldMk cId="146221834" sldId="393"/>
        </pc:sldMkLst>
      </pc:sldChg>
      <pc:sldChg chg="del">
        <pc:chgData name="Anastasia Biel" userId="4969d011-70ee-4a2f-96d4-7d7d40a4c8e7" providerId="ADAL" clId="{69F75505-01A3-481F-B4BD-BDB1B8EB1446}" dt="2025-06-25T16:13:26.697" v="66" actId="47"/>
        <pc:sldMkLst>
          <pc:docMk/>
          <pc:sldMk cId="4083334357" sldId="394"/>
        </pc:sldMkLst>
      </pc:sldChg>
      <pc:sldChg chg="del">
        <pc:chgData name="Anastasia Biel" userId="4969d011-70ee-4a2f-96d4-7d7d40a4c8e7" providerId="ADAL" clId="{69F75505-01A3-481F-B4BD-BDB1B8EB1446}" dt="2025-06-25T16:13:21.026" v="64" actId="47"/>
        <pc:sldMkLst>
          <pc:docMk/>
          <pc:sldMk cId="3507924586" sldId="396"/>
        </pc:sldMkLst>
      </pc:sldChg>
      <pc:sldChg chg="del">
        <pc:chgData name="Anastasia Biel" userId="4969d011-70ee-4a2f-96d4-7d7d40a4c8e7" providerId="ADAL" clId="{69F75505-01A3-481F-B4BD-BDB1B8EB1446}" dt="2025-06-26T17:03:11.647" v="308" actId="47"/>
        <pc:sldMkLst>
          <pc:docMk/>
          <pc:sldMk cId="2337384817" sldId="398"/>
        </pc:sldMkLst>
      </pc:sldChg>
      <pc:sldChg chg="add del">
        <pc:chgData name="Anastasia Biel" userId="4969d011-70ee-4a2f-96d4-7d7d40a4c8e7" providerId="ADAL" clId="{69F75505-01A3-481F-B4BD-BDB1B8EB1446}" dt="2025-06-25T16:20:02.892" v="101"/>
        <pc:sldMkLst>
          <pc:docMk/>
          <pc:sldMk cId="1887717199" sldId="399"/>
        </pc:sldMkLst>
      </pc:sldChg>
      <pc:sldChg chg="add del">
        <pc:chgData name="Anastasia Biel" userId="4969d011-70ee-4a2f-96d4-7d7d40a4c8e7" providerId="ADAL" clId="{69F75505-01A3-481F-B4BD-BDB1B8EB1446}" dt="2025-06-25T16:20:02.892" v="101"/>
        <pc:sldMkLst>
          <pc:docMk/>
          <pc:sldMk cId="2045000910" sldId="400"/>
        </pc:sldMkLst>
      </pc:sldChg>
      <pc:sldChg chg="add del">
        <pc:chgData name="Anastasia Biel" userId="4969d011-70ee-4a2f-96d4-7d7d40a4c8e7" providerId="ADAL" clId="{69F75505-01A3-481F-B4BD-BDB1B8EB1446}" dt="2025-06-25T16:20:02.892" v="101"/>
        <pc:sldMkLst>
          <pc:docMk/>
          <pc:sldMk cId="2749168813" sldId="401"/>
        </pc:sldMkLst>
      </pc:sldChg>
      <pc:sldChg chg="del">
        <pc:chgData name="Anastasia Biel" userId="4969d011-70ee-4a2f-96d4-7d7d40a4c8e7" providerId="ADAL" clId="{69F75505-01A3-481F-B4BD-BDB1B8EB1446}" dt="2025-06-25T16:14:49.654" v="84" actId="47"/>
        <pc:sldMkLst>
          <pc:docMk/>
          <pc:sldMk cId="1122615030" sldId="403"/>
        </pc:sldMkLst>
      </pc:sldChg>
      <pc:sldChg chg="del">
        <pc:chgData name="Anastasia Biel" userId="4969d011-70ee-4a2f-96d4-7d7d40a4c8e7" providerId="ADAL" clId="{69F75505-01A3-481F-B4BD-BDB1B8EB1446}" dt="2025-06-25T16:14:54.538" v="86" actId="47"/>
        <pc:sldMkLst>
          <pc:docMk/>
          <pc:sldMk cId="1484979220" sldId="404"/>
        </pc:sldMkLst>
      </pc:sldChg>
      <pc:sldChg chg="del">
        <pc:chgData name="Anastasia Biel" userId="4969d011-70ee-4a2f-96d4-7d7d40a4c8e7" providerId="ADAL" clId="{69F75505-01A3-481F-B4BD-BDB1B8EB1446}" dt="2025-06-25T16:15:01.967" v="88" actId="47"/>
        <pc:sldMkLst>
          <pc:docMk/>
          <pc:sldMk cId="1983384883" sldId="405"/>
        </pc:sldMkLst>
      </pc:sldChg>
      <pc:sldChg chg="add del">
        <pc:chgData name="Anastasia Biel" userId="4969d011-70ee-4a2f-96d4-7d7d40a4c8e7" providerId="ADAL" clId="{69F75505-01A3-481F-B4BD-BDB1B8EB1446}" dt="2025-06-30T09:16:37.286" v="313"/>
        <pc:sldMkLst>
          <pc:docMk/>
          <pc:sldMk cId="3632363767" sldId="406"/>
        </pc:sldMkLst>
      </pc:sldChg>
      <pc:sldChg chg="add del">
        <pc:chgData name="Anastasia Biel" userId="4969d011-70ee-4a2f-96d4-7d7d40a4c8e7" providerId="ADAL" clId="{69F75505-01A3-481F-B4BD-BDB1B8EB1446}" dt="2025-06-26T17:03:21.811" v="311"/>
        <pc:sldMkLst>
          <pc:docMk/>
          <pc:sldMk cId="1632090369" sldId="2134808115"/>
        </pc:sldMkLst>
      </pc:sldChg>
      <pc:sldChg chg="del">
        <pc:chgData name="Anastasia Biel" userId="4969d011-70ee-4a2f-96d4-7d7d40a4c8e7" providerId="ADAL" clId="{69F75505-01A3-481F-B4BD-BDB1B8EB1446}" dt="2025-06-26T17:02:41.732" v="304" actId="47"/>
        <pc:sldMkLst>
          <pc:docMk/>
          <pc:sldMk cId="3365349511" sldId="2134808116"/>
        </pc:sldMkLst>
      </pc:sldChg>
      <pc:sldChg chg="del">
        <pc:chgData name="Anastasia Biel" userId="4969d011-70ee-4a2f-96d4-7d7d40a4c8e7" providerId="ADAL" clId="{69F75505-01A3-481F-B4BD-BDB1B8EB1446}" dt="2025-06-26T17:02:41.732" v="304" actId="47"/>
        <pc:sldMkLst>
          <pc:docMk/>
          <pc:sldMk cId="4107014050" sldId="2134808117"/>
        </pc:sldMkLst>
      </pc:sldChg>
      <pc:sldChg chg="del">
        <pc:chgData name="Anastasia Biel" userId="4969d011-70ee-4a2f-96d4-7d7d40a4c8e7" providerId="ADAL" clId="{69F75505-01A3-481F-B4BD-BDB1B8EB1446}" dt="2025-06-26T17:03:04.324" v="306" actId="47"/>
        <pc:sldMkLst>
          <pc:docMk/>
          <pc:sldMk cId="3979459923" sldId="2134808118"/>
        </pc:sldMkLst>
      </pc:sldChg>
      <pc:sldChg chg="del">
        <pc:chgData name="Anastasia Biel" userId="4969d011-70ee-4a2f-96d4-7d7d40a4c8e7" providerId="ADAL" clId="{69F75505-01A3-481F-B4BD-BDB1B8EB1446}" dt="2025-06-26T17:01:49.228" v="298" actId="47"/>
        <pc:sldMkLst>
          <pc:docMk/>
          <pc:sldMk cId="710147803" sldId="2134808120"/>
        </pc:sldMkLst>
      </pc:sldChg>
      <pc:sldChg chg="del">
        <pc:chgData name="Anastasia Biel" userId="4969d011-70ee-4a2f-96d4-7d7d40a4c8e7" providerId="ADAL" clId="{69F75505-01A3-481F-B4BD-BDB1B8EB1446}" dt="2025-06-26T17:02:03.562" v="300" actId="47"/>
        <pc:sldMkLst>
          <pc:docMk/>
          <pc:sldMk cId="3839084584" sldId="2134808121"/>
        </pc:sldMkLst>
      </pc:sldChg>
      <pc:sldChg chg="del">
        <pc:chgData name="Anastasia Biel" userId="4969d011-70ee-4a2f-96d4-7d7d40a4c8e7" providerId="ADAL" clId="{69F75505-01A3-481F-B4BD-BDB1B8EB1446}" dt="2025-06-26T17:02:11.399" v="302" actId="47"/>
        <pc:sldMkLst>
          <pc:docMk/>
          <pc:sldMk cId="113496012" sldId="2134808122"/>
        </pc:sldMkLst>
      </pc:sldChg>
      <pc:sldChg chg="modSp add del mod">
        <pc:chgData name="Anastasia Biel" userId="4969d011-70ee-4a2f-96d4-7d7d40a4c8e7" providerId="ADAL" clId="{69F75505-01A3-481F-B4BD-BDB1B8EB1446}" dt="2025-06-30T09:17:28.576" v="316" actId="27918"/>
        <pc:sldMkLst>
          <pc:docMk/>
          <pc:sldMk cId="283141689" sldId="2134808123"/>
        </pc:sldMkLst>
        <pc:spChg chg="mod">
          <ac:chgData name="Anastasia Biel" userId="4969d011-70ee-4a2f-96d4-7d7d40a4c8e7" providerId="ADAL" clId="{69F75505-01A3-481F-B4BD-BDB1B8EB1446}" dt="2025-06-30T09:16:54.026" v="314" actId="1037"/>
          <ac:spMkLst>
            <pc:docMk/>
            <pc:sldMk cId="283141689" sldId="2134808123"/>
            <ac:spMk id="27" creationId="{B75DF387-3BA4-4021-F4BC-CB8EF59D481D}"/>
          </ac:spMkLst>
        </pc:spChg>
      </pc:sldChg>
      <pc:sldChg chg="add del">
        <pc:chgData name="Anastasia Biel" userId="4969d011-70ee-4a2f-96d4-7d7d40a4c8e7" providerId="ADAL" clId="{69F75505-01A3-481F-B4BD-BDB1B8EB1446}" dt="2025-06-30T09:16:37.286" v="313"/>
        <pc:sldMkLst>
          <pc:docMk/>
          <pc:sldMk cId="2290131205" sldId="2134808124"/>
        </pc:sldMkLst>
      </pc:sldChg>
      <pc:sldChg chg="del">
        <pc:chgData name="Anastasia Biel" userId="4969d011-70ee-4a2f-96d4-7d7d40a4c8e7" providerId="ADAL" clId="{69F75505-01A3-481F-B4BD-BDB1B8EB1446}" dt="2025-06-26T17:00:59.823" v="287" actId="47"/>
        <pc:sldMkLst>
          <pc:docMk/>
          <pc:sldMk cId="3761759216" sldId="2134808134"/>
        </pc:sldMkLst>
      </pc:sldChg>
      <pc:sldChg chg="del">
        <pc:chgData name="Anastasia Biel" userId="4969d011-70ee-4a2f-96d4-7d7d40a4c8e7" providerId="ADAL" clId="{69F75505-01A3-481F-B4BD-BDB1B8EB1446}" dt="2025-06-26T17:01:37.762" v="296" actId="47"/>
        <pc:sldMkLst>
          <pc:docMk/>
          <pc:sldMk cId="2434822258" sldId="2134808135"/>
        </pc:sldMkLst>
      </pc:sldChg>
      <pc:sldChg chg="del">
        <pc:chgData name="Anastasia Biel" userId="4969d011-70ee-4a2f-96d4-7d7d40a4c8e7" providerId="ADAL" clId="{69F75505-01A3-481F-B4BD-BDB1B8EB1446}" dt="2025-06-25T16:13:37.967" v="70" actId="47"/>
        <pc:sldMkLst>
          <pc:docMk/>
          <pc:sldMk cId="1018527152" sldId="2134808137"/>
        </pc:sldMkLst>
      </pc:sldChg>
      <pc:sldChg chg="del">
        <pc:chgData name="Anastasia Biel" userId="4969d011-70ee-4a2f-96d4-7d7d40a4c8e7" providerId="ADAL" clId="{69F75505-01A3-481F-B4BD-BDB1B8EB1446}" dt="2025-06-26T17:01:30.246" v="294" actId="47"/>
        <pc:sldMkLst>
          <pc:docMk/>
          <pc:sldMk cId="2822816420" sldId="2134808138"/>
        </pc:sldMkLst>
      </pc:sldChg>
      <pc:sldChg chg="del">
        <pc:chgData name="Anastasia Biel" userId="4969d011-70ee-4a2f-96d4-7d7d40a4c8e7" providerId="ADAL" clId="{69F75505-01A3-481F-B4BD-BDB1B8EB1446}" dt="2025-06-25T16:14:44.208" v="82" actId="47"/>
        <pc:sldMkLst>
          <pc:docMk/>
          <pc:sldMk cId="295392081" sldId="2134808139"/>
        </pc:sldMkLst>
      </pc:sldChg>
      <pc:sldChg chg="addSp delSp modSp mod">
        <pc:chgData name="Anastasia Biel" userId="4969d011-70ee-4a2f-96d4-7d7d40a4c8e7" providerId="ADAL" clId="{69F75505-01A3-481F-B4BD-BDB1B8EB1446}" dt="2025-06-25T16:12:47.516" v="61" actId="478"/>
        <pc:sldMkLst>
          <pc:docMk/>
          <pc:sldMk cId="1836082999" sldId="2134808143"/>
        </pc:sldMkLst>
        <pc:spChg chg="mod">
          <ac:chgData name="Anastasia Biel" userId="4969d011-70ee-4a2f-96d4-7d7d40a4c8e7" providerId="ADAL" clId="{69F75505-01A3-481F-B4BD-BDB1B8EB1446}" dt="2025-06-25T16:08:42.293" v="14" actId="207"/>
          <ac:spMkLst>
            <pc:docMk/>
            <pc:sldMk cId="1836082999" sldId="2134808143"/>
            <ac:spMk id="14" creationId="{826A7EF8-05B3-FEC9-1AC2-1AE72EADB874}"/>
          </ac:spMkLst>
        </pc:spChg>
      </pc:sldChg>
      <pc:sldChg chg="del">
        <pc:chgData name="Anastasia Biel" userId="4969d011-70ee-4a2f-96d4-7d7d40a4c8e7" providerId="ADAL" clId="{69F75505-01A3-481F-B4BD-BDB1B8EB1446}" dt="2025-06-26T13:04:13.874" v="121" actId="47"/>
        <pc:sldMkLst>
          <pc:docMk/>
          <pc:sldMk cId="650626234" sldId="2134808176"/>
        </pc:sldMkLst>
      </pc:sldChg>
      <pc:sldChg chg="del">
        <pc:chgData name="Anastasia Biel" userId="4969d011-70ee-4a2f-96d4-7d7d40a4c8e7" providerId="ADAL" clId="{69F75505-01A3-481F-B4BD-BDB1B8EB1446}" dt="2025-06-25T16:15:13.097" v="90" actId="47"/>
        <pc:sldMkLst>
          <pc:docMk/>
          <pc:sldMk cId="1037714414" sldId="2147472525"/>
        </pc:sldMkLst>
      </pc:sldChg>
      <pc:sldChg chg="add">
        <pc:chgData name="Anastasia Biel" userId="4969d011-70ee-4a2f-96d4-7d7d40a4c8e7" providerId="ADAL" clId="{69F75505-01A3-481F-B4BD-BDB1B8EB1446}" dt="2025-06-26T17:03:15.977" v="309"/>
        <pc:sldMkLst>
          <pc:docMk/>
          <pc:sldMk cId="2892781974" sldId="2147472526"/>
        </pc:sldMkLst>
      </pc:sldChg>
      <pc:sldChg chg="addSp modSp">
        <pc:chgData name="Anastasia Biel" userId="4969d011-70ee-4a2f-96d4-7d7d40a4c8e7" providerId="ADAL" clId="{69F75505-01A3-481F-B4BD-BDB1B8EB1446}" dt="2025-06-26T13:15:52.472" v="162"/>
        <pc:sldMkLst>
          <pc:docMk/>
          <pc:sldMk cId="2969786093" sldId="2147472541"/>
        </pc:sldMkLst>
      </pc:sldChg>
      <pc:sldChg chg="del">
        <pc:chgData name="Anastasia Biel" userId="4969d011-70ee-4a2f-96d4-7d7d40a4c8e7" providerId="ADAL" clId="{69F75505-01A3-481F-B4BD-BDB1B8EB1446}" dt="2025-06-25T16:08:34.920" v="12" actId="47"/>
        <pc:sldMkLst>
          <pc:docMk/>
          <pc:sldMk cId="3348729520" sldId="2147472574"/>
        </pc:sldMkLst>
      </pc:sldChg>
      <pc:sldChg chg="del">
        <pc:chgData name="Anastasia Biel" userId="4969d011-70ee-4a2f-96d4-7d7d40a4c8e7" providerId="ADAL" clId="{69F75505-01A3-481F-B4BD-BDB1B8EB1446}" dt="2025-06-26T13:04:01.116" v="117" actId="47"/>
        <pc:sldMkLst>
          <pc:docMk/>
          <pc:sldMk cId="2528685031" sldId="2147472583"/>
        </pc:sldMkLst>
      </pc:sldChg>
      <pc:sldChg chg="add">
        <pc:chgData name="Anastasia Biel" userId="4969d011-70ee-4a2f-96d4-7d7d40a4c8e7" providerId="ADAL" clId="{69F75505-01A3-481F-B4BD-BDB1B8EB1446}" dt="2025-06-25T16:15:34.508" v="93"/>
        <pc:sldMkLst>
          <pc:docMk/>
          <pc:sldMk cId="690762756" sldId="2147472863"/>
        </pc:sldMkLst>
      </pc:sldChg>
      <pc:sldChg chg="del">
        <pc:chgData name="Anastasia Biel" userId="4969d011-70ee-4a2f-96d4-7d7d40a4c8e7" providerId="ADAL" clId="{69F75505-01A3-481F-B4BD-BDB1B8EB1446}" dt="2025-06-26T13:04:40.076" v="127" actId="47"/>
        <pc:sldMkLst>
          <pc:docMk/>
          <pc:sldMk cId="3924259325" sldId="2147482351"/>
        </pc:sldMkLst>
      </pc:sldChg>
      <pc:sldChg chg="del">
        <pc:chgData name="Anastasia Biel" userId="4969d011-70ee-4a2f-96d4-7d7d40a4c8e7" providerId="ADAL" clId="{69F75505-01A3-481F-B4BD-BDB1B8EB1446}" dt="2025-06-26T13:04:46.234" v="129" actId="47"/>
        <pc:sldMkLst>
          <pc:docMk/>
          <pc:sldMk cId="2034123203" sldId="2147482353"/>
        </pc:sldMkLst>
      </pc:sldChg>
      <pc:sldChg chg="del">
        <pc:chgData name="Anastasia Biel" userId="4969d011-70ee-4a2f-96d4-7d7d40a4c8e7" providerId="ADAL" clId="{69F75505-01A3-481F-B4BD-BDB1B8EB1446}" dt="2025-06-26T13:04:53.623" v="131" actId="47"/>
        <pc:sldMkLst>
          <pc:docMk/>
          <pc:sldMk cId="2257736360" sldId="2147482354"/>
        </pc:sldMkLst>
      </pc:sldChg>
      <pc:sldChg chg="del">
        <pc:chgData name="Anastasia Biel" userId="4969d011-70ee-4a2f-96d4-7d7d40a4c8e7" providerId="ADAL" clId="{69F75505-01A3-481F-B4BD-BDB1B8EB1446}" dt="2025-06-26T13:05:00.977" v="133" actId="47"/>
        <pc:sldMkLst>
          <pc:docMk/>
          <pc:sldMk cId="1512769720" sldId="2147482355"/>
        </pc:sldMkLst>
      </pc:sldChg>
      <pc:sldChg chg="del">
        <pc:chgData name="Anastasia Biel" userId="4969d011-70ee-4a2f-96d4-7d7d40a4c8e7" providerId="ADAL" clId="{69F75505-01A3-481F-B4BD-BDB1B8EB1446}" dt="2025-06-26T13:05:07.979" v="135" actId="47"/>
        <pc:sldMkLst>
          <pc:docMk/>
          <pc:sldMk cId="36532550" sldId="2147482356"/>
        </pc:sldMkLst>
      </pc:sldChg>
      <pc:sldChg chg="del">
        <pc:chgData name="Anastasia Biel" userId="4969d011-70ee-4a2f-96d4-7d7d40a4c8e7" providerId="ADAL" clId="{69F75505-01A3-481F-B4BD-BDB1B8EB1446}" dt="2025-06-26T13:05:38.771" v="139" actId="47"/>
        <pc:sldMkLst>
          <pc:docMk/>
          <pc:sldMk cId="1581867609" sldId="2147482357"/>
        </pc:sldMkLst>
      </pc:sldChg>
      <pc:sldChg chg="modSp del mod">
        <pc:chgData name="Anastasia Biel" userId="4969d011-70ee-4a2f-96d4-7d7d40a4c8e7" providerId="ADAL" clId="{69F75505-01A3-481F-B4BD-BDB1B8EB1446}" dt="2025-06-26T13:05:46.827" v="141" actId="47"/>
        <pc:sldMkLst>
          <pc:docMk/>
          <pc:sldMk cId="2052007433" sldId="2147482358"/>
        </pc:sldMkLst>
      </pc:sldChg>
      <pc:sldChg chg="addSp delSp modSp mod modClrScheme chgLayout">
        <pc:chgData name="Anastasia Biel" userId="4969d011-70ee-4a2f-96d4-7d7d40a4c8e7" providerId="ADAL" clId="{69F75505-01A3-481F-B4BD-BDB1B8EB1446}" dt="2025-06-26T13:15:59.590" v="164" actId="34135"/>
        <pc:sldMkLst>
          <pc:docMk/>
          <pc:sldMk cId="2420135607" sldId="2147482363"/>
        </pc:sldMkLst>
        <pc:spChg chg="mod ord">
          <ac:chgData name="Anastasia Biel" userId="4969d011-70ee-4a2f-96d4-7d7d40a4c8e7" providerId="ADAL" clId="{69F75505-01A3-481F-B4BD-BDB1B8EB1446}" dt="2025-06-26T13:15:19.579" v="161" actId="700"/>
          <ac:spMkLst>
            <pc:docMk/>
            <pc:sldMk cId="2420135607" sldId="2147482363"/>
            <ac:spMk id="3" creationId="{5246C4DB-27DF-B95F-3B7A-D178E24D9092}"/>
          </ac:spMkLst>
        </pc:spChg>
        <pc:spChg chg="add mod">
          <ac:chgData name="Anastasia Biel" userId="4969d011-70ee-4a2f-96d4-7d7d40a4c8e7" providerId="ADAL" clId="{69F75505-01A3-481F-B4BD-BDB1B8EB1446}" dt="2025-06-26T13:15:59.590" v="164" actId="34135"/>
          <ac:spMkLst>
            <pc:docMk/>
            <pc:sldMk cId="2420135607" sldId="2147482363"/>
            <ac:spMk id="6" creationId="{49917B67-3698-04D6-545C-AE3625F6D7C1}"/>
          </ac:spMkLst>
        </pc:spChg>
        <pc:spChg chg="mod ord">
          <ac:chgData name="Anastasia Biel" userId="4969d011-70ee-4a2f-96d4-7d7d40a4c8e7" providerId="ADAL" clId="{69F75505-01A3-481F-B4BD-BDB1B8EB1446}" dt="2025-06-26T13:15:19.579" v="161" actId="700"/>
          <ac:spMkLst>
            <pc:docMk/>
            <pc:sldMk cId="2420135607" sldId="2147482363"/>
            <ac:spMk id="10" creationId="{B7FE5C00-618E-0773-46E0-ECEB186E8781}"/>
          </ac:spMkLst>
        </pc:spChg>
        <pc:spChg chg="mod ord">
          <ac:chgData name="Anastasia Biel" userId="4969d011-70ee-4a2f-96d4-7d7d40a4c8e7" providerId="ADAL" clId="{69F75505-01A3-481F-B4BD-BDB1B8EB1446}" dt="2025-06-26T13:15:19.579" v="161" actId="700"/>
          <ac:spMkLst>
            <pc:docMk/>
            <pc:sldMk cId="2420135607" sldId="2147482363"/>
            <ac:spMk id="14" creationId="{48EA46EB-02C1-9FC0-34FC-5280A3B8F7E9}"/>
          </ac:spMkLst>
        </pc:spChg>
        <pc:picChg chg="mod ord">
          <ac:chgData name="Anastasia Biel" userId="4969d011-70ee-4a2f-96d4-7d7d40a4c8e7" providerId="ADAL" clId="{69F75505-01A3-481F-B4BD-BDB1B8EB1446}" dt="2025-06-26T13:15:19.579" v="161" actId="700"/>
          <ac:picMkLst>
            <pc:docMk/>
            <pc:sldMk cId="2420135607" sldId="2147482363"/>
            <ac:picMk id="4" creationId="{2EB6F3AA-4DE5-0B9E-1488-21436C41EA76}"/>
          </ac:picMkLst>
        </pc:picChg>
      </pc:sldChg>
      <pc:sldChg chg="modSp del mod">
        <pc:chgData name="Anastasia Biel" userId="4969d011-70ee-4a2f-96d4-7d7d40a4c8e7" providerId="ADAL" clId="{69F75505-01A3-481F-B4BD-BDB1B8EB1446}" dt="2025-06-26T13:05:19.652" v="137" actId="47"/>
        <pc:sldMkLst>
          <pc:docMk/>
          <pc:sldMk cId="1592797896" sldId="2147482369"/>
        </pc:sldMkLst>
      </pc:sldChg>
      <pc:sldChg chg="del">
        <pc:chgData name="Anastasia Biel" userId="4969d011-70ee-4a2f-96d4-7d7d40a4c8e7" providerId="ADAL" clId="{69F75505-01A3-481F-B4BD-BDB1B8EB1446}" dt="2025-06-26T13:04:32.470" v="125" actId="47"/>
        <pc:sldMkLst>
          <pc:docMk/>
          <pc:sldMk cId="226421523" sldId="2147482370"/>
        </pc:sldMkLst>
      </pc:sldChg>
      <pc:sldChg chg="add del setBg">
        <pc:chgData name="Anastasia Biel" userId="4969d011-70ee-4a2f-96d4-7d7d40a4c8e7" providerId="ADAL" clId="{69F75505-01A3-481F-B4BD-BDB1B8EB1446}" dt="2025-06-25T16:11:24.138" v="28"/>
        <pc:sldMkLst>
          <pc:docMk/>
          <pc:sldMk cId="711964651" sldId="2147482570"/>
        </pc:sldMkLst>
      </pc:sldChg>
      <pc:sldChg chg="del">
        <pc:chgData name="Anastasia Biel" userId="4969d011-70ee-4a2f-96d4-7d7d40a4c8e7" providerId="ADAL" clId="{69F75505-01A3-481F-B4BD-BDB1B8EB1446}" dt="2025-06-26T17:03:07.986" v="307" actId="47"/>
        <pc:sldMkLst>
          <pc:docMk/>
          <pc:sldMk cId="2042987720" sldId="2147482572"/>
        </pc:sldMkLst>
      </pc:sldChg>
      <pc:sldChg chg="del">
        <pc:chgData name="Anastasia Biel" userId="4969d011-70ee-4a2f-96d4-7d7d40a4c8e7" providerId="ADAL" clId="{69F75505-01A3-481F-B4BD-BDB1B8EB1446}" dt="2025-06-26T13:03:06.957" v="107" actId="47"/>
        <pc:sldMkLst>
          <pc:docMk/>
          <pc:sldMk cId="387753440" sldId="2147482663"/>
        </pc:sldMkLst>
      </pc:sldChg>
      <pc:sldChg chg="addSp modSp mod">
        <pc:chgData name="Anastasia Biel" userId="4969d011-70ee-4a2f-96d4-7d7d40a4c8e7" providerId="ADAL" clId="{69F75505-01A3-481F-B4BD-BDB1B8EB1446}" dt="2025-06-26T13:18:52.872" v="208" actId="1076"/>
        <pc:sldMkLst>
          <pc:docMk/>
          <pc:sldMk cId="2393695188" sldId="2147482664"/>
        </pc:sldMkLst>
        <pc:spChg chg="mod">
          <ac:chgData name="Anastasia Biel" userId="4969d011-70ee-4a2f-96d4-7d7d40a4c8e7" providerId="ADAL" clId="{69F75505-01A3-481F-B4BD-BDB1B8EB1446}" dt="2025-06-26T13:18:52.872" v="208" actId="1076"/>
          <ac:spMkLst>
            <pc:docMk/>
            <pc:sldMk cId="2393695188" sldId="2147482664"/>
            <ac:spMk id="3" creationId="{BFEA92C1-6470-46B8-5280-B14977EE4ADC}"/>
          </ac:spMkLst>
        </pc:spChg>
        <pc:spChg chg="mod">
          <ac:chgData name="Anastasia Biel" userId="4969d011-70ee-4a2f-96d4-7d7d40a4c8e7" providerId="ADAL" clId="{69F75505-01A3-481F-B4BD-BDB1B8EB1446}" dt="2025-06-26T13:17:04.313" v="174" actId="207"/>
          <ac:spMkLst>
            <pc:docMk/>
            <pc:sldMk cId="2393695188" sldId="2147482664"/>
            <ac:spMk id="4" creationId="{9C9B0280-0BB5-71EC-DB41-E9B6D1529B89}"/>
          </ac:spMkLst>
        </pc:spChg>
        <pc:spChg chg="add mod ord">
          <ac:chgData name="Anastasia Biel" userId="4969d011-70ee-4a2f-96d4-7d7d40a4c8e7" providerId="ADAL" clId="{69F75505-01A3-481F-B4BD-BDB1B8EB1446}" dt="2025-06-26T13:18:52.872" v="208" actId="1076"/>
          <ac:spMkLst>
            <pc:docMk/>
            <pc:sldMk cId="2393695188" sldId="2147482664"/>
            <ac:spMk id="5" creationId="{9B0A0B72-D471-3C4E-9978-32359A287A06}"/>
          </ac:spMkLst>
        </pc:spChg>
        <pc:spChg chg="mod">
          <ac:chgData name="Anastasia Biel" userId="4969d011-70ee-4a2f-96d4-7d7d40a4c8e7" providerId="ADAL" clId="{69F75505-01A3-481F-B4BD-BDB1B8EB1446}" dt="2025-06-26T13:18:52.872" v="208" actId="1076"/>
          <ac:spMkLst>
            <pc:docMk/>
            <pc:sldMk cId="2393695188" sldId="2147482664"/>
            <ac:spMk id="10" creationId="{A5891617-3CF5-F57F-015F-291A220A4CF5}"/>
          </ac:spMkLst>
        </pc:spChg>
        <pc:spChg chg="mod">
          <ac:chgData name="Anastasia Biel" userId="4969d011-70ee-4a2f-96d4-7d7d40a4c8e7" providerId="ADAL" clId="{69F75505-01A3-481F-B4BD-BDB1B8EB1446}" dt="2025-06-26T13:18:52.872" v="208" actId="1076"/>
          <ac:spMkLst>
            <pc:docMk/>
            <pc:sldMk cId="2393695188" sldId="2147482664"/>
            <ac:spMk id="12" creationId="{88C95B6B-6707-5509-DA15-62E5D16AF658}"/>
          </ac:spMkLst>
        </pc:spChg>
        <pc:picChg chg="mod">
          <ac:chgData name="Anastasia Biel" userId="4969d011-70ee-4a2f-96d4-7d7d40a4c8e7" providerId="ADAL" clId="{69F75505-01A3-481F-B4BD-BDB1B8EB1446}" dt="2025-06-26T13:18:52.872" v="208" actId="1076"/>
          <ac:picMkLst>
            <pc:docMk/>
            <pc:sldMk cId="2393695188" sldId="2147482664"/>
            <ac:picMk id="6" creationId="{A83E6702-5DE6-0D51-C8E5-490591EDBE96}"/>
          </ac:picMkLst>
        </pc:picChg>
        <pc:picChg chg="mod">
          <ac:chgData name="Anastasia Biel" userId="4969d011-70ee-4a2f-96d4-7d7d40a4c8e7" providerId="ADAL" clId="{69F75505-01A3-481F-B4BD-BDB1B8EB1446}" dt="2025-06-26T13:18:52.872" v="208" actId="1076"/>
          <ac:picMkLst>
            <pc:docMk/>
            <pc:sldMk cId="2393695188" sldId="2147482664"/>
            <ac:picMk id="9" creationId="{7947C243-CE3F-9B5B-2C72-6AC8AD3E0D68}"/>
          </ac:picMkLst>
        </pc:picChg>
        <pc:picChg chg="mod">
          <ac:chgData name="Anastasia Biel" userId="4969d011-70ee-4a2f-96d4-7d7d40a4c8e7" providerId="ADAL" clId="{69F75505-01A3-481F-B4BD-BDB1B8EB1446}" dt="2025-06-26T13:18:52.872" v="208" actId="1076"/>
          <ac:picMkLst>
            <pc:docMk/>
            <pc:sldMk cId="2393695188" sldId="2147482664"/>
            <ac:picMk id="13" creationId="{2BB3E359-2099-48AC-C24C-7AED4EA89A95}"/>
          </ac:picMkLst>
        </pc:picChg>
      </pc:sldChg>
      <pc:sldChg chg="modSp mod">
        <pc:chgData name="Anastasia Biel" userId="4969d011-70ee-4a2f-96d4-7d7d40a4c8e7" providerId="ADAL" clId="{69F75505-01A3-481F-B4BD-BDB1B8EB1446}" dt="2025-06-26T13:22:05.970" v="281" actId="1035"/>
        <pc:sldMkLst>
          <pc:docMk/>
          <pc:sldMk cId="74936072" sldId="2147482665"/>
        </pc:sldMkLst>
        <pc:spChg chg="mod">
          <ac:chgData name="Anastasia Biel" userId="4969d011-70ee-4a2f-96d4-7d7d40a4c8e7" providerId="ADAL" clId="{69F75505-01A3-481F-B4BD-BDB1B8EB1446}" dt="2025-06-26T13:20:00.058" v="252" actId="1035"/>
          <ac:spMkLst>
            <pc:docMk/>
            <pc:sldMk cId="74936072" sldId="2147482665"/>
            <ac:spMk id="7" creationId="{F8725FF4-E1FF-53E6-6120-CDD1065FD408}"/>
          </ac:spMkLst>
        </pc:spChg>
        <pc:spChg chg="mod">
          <ac:chgData name="Anastasia Biel" userId="4969d011-70ee-4a2f-96d4-7d7d40a4c8e7" providerId="ADAL" clId="{69F75505-01A3-481F-B4BD-BDB1B8EB1446}" dt="2025-06-26T13:20:10.570" v="256" actId="207"/>
          <ac:spMkLst>
            <pc:docMk/>
            <pc:sldMk cId="74936072" sldId="2147482665"/>
            <ac:spMk id="10" creationId="{3BCE971B-F315-0C16-0036-81EEA6D44FA9}"/>
          </ac:spMkLst>
        </pc:spChg>
        <pc:spChg chg="mod">
          <ac:chgData name="Anastasia Biel" userId="4969d011-70ee-4a2f-96d4-7d7d40a4c8e7" providerId="ADAL" clId="{69F75505-01A3-481F-B4BD-BDB1B8EB1446}" dt="2025-06-26T13:20:13.184" v="257" actId="207"/>
          <ac:spMkLst>
            <pc:docMk/>
            <pc:sldMk cId="74936072" sldId="2147482665"/>
            <ac:spMk id="11" creationId="{C53444AE-3268-62E2-AC7A-15CD06D088B5}"/>
          </ac:spMkLst>
        </pc:spChg>
        <pc:spChg chg="mod">
          <ac:chgData name="Anastasia Biel" userId="4969d011-70ee-4a2f-96d4-7d7d40a4c8e7" providerId="ADAL" clId="{69F75505-01A3-481F-B4BD-BDB1B8EB1446}" dt="2025-06-26T13:22:01.290" v="280" actId="1076"/>
          <ac:spMkLst>
            <pc:docMk/>
            <pc:sldMk cId="74936072" sldId="2147482665"/>
            <ac:spMk id="12" creationId="{21D318B9-8804-25E3-09B6-B12AAA3C1EE2}"/>
          </ac:spMkLst>
        </pc:spChg>
        <pc:spChg chg="mod">
          <ac:chgData name="Anastasia Biel" userId="4969d011-70ee-4a2f-96d4-7d7d40a4c8e7" providerId="ADAL" clId="{69F75505-01A3-481F-B4BD-BDB1B8EB1446}" dt="2025-06-26T13:22:01.290" v="280" actId="1076"/>
          <ac:spMkLst>
            <pc:docMk/>
            <pc:sldMk cId="74936072" sldId="2147482665"/>
            <ac:spMk id="13" creationId="{6C5BEF63-86EF-3717-0DA2-E6171EC7F68F}"/>
          </ac:spMkLst>
        </pc:spChg>
        <pc:spChg chg="mod">
          <ac:chgData name="Anastasia Biel" userId="4969d011-70ee-4a2f-96d4-7d7d40a4c8e7" providerId="ADAL" clId="{69F75505-01A3-481F-B4BD-BDB1B8EB1446}" dt="2025-06-26T13:22:01.290" v="280" actId="1076"/>
          <ac:spMkLst>
            <pc:docMk/>
            <pc:sldMk cId="74936072" sldId="2147482665"/>
            <ac:spMk id="14" creationId="{78732904-A074-CA0B-4252-7A4D60332D78}"/>
          </ac:spMkLst>
        </pc:spChg>
        <pc:spChg chg="mod">
          <ac:chgData name="Anastasia Biel" userId="4969d011-70ee-4a2f-96d4-7d7d40a4c8e7" providerId="ADAL" clId="{69F75505-01A3-481F-B4BD-BDB1B8EB1446}" dt="2025-06-26T13:20:52.594" v="266" actId="12"/>
          <ac:spMkLst>
            <pc:docMk/>
            <pc:sldMk cId="74936072" sldId="2147482665"/>
            <ac:spMk id="19" creationId="{02B9B153-158B-B50D-F060-4676BCF2B063}"/>
          </ac:spMkLst>
        </pc:spChg>
        <pc:spChg chg="mod">
          <ac:chgData name="Anastasia Biel" userId="4969d011-70ee-4a2f-96d4-7d7d40a4c8e7" providerId="ADAL" clId="{69F75505-01A3-481F-B4BD-BDB1B8EB1446}" dt="2025-06-26T13:21:14.689" v="269" actId="12"/>
          <ac:spMkLst>
            <pc:docMk/>
            <pc:sldMk cId="74936072" sldId="2147482665"/>
            <ac:spMk id="23" creationId="{C4FEE9DC-AFD7-0358-47F7-B86C22BB9441}"/>
          </ac:spMkLst>
        </pc:spChg>
        <pc:spChg chg="mod">
          <ac:chgData name="Anastasia Biel" userId="4969d011-70ee-4a2f-96d4-7d7d40a4c8e7" providerId="ADAL" clId="{69F75505-01A3-481F-B4BD-BDB1B8EB1446}" dt="2025-06-26T13:21:39.331" v="272" actId="12"/>
          <ac:spMkLst>
            <pc:docMk/>
            <pc:sldMk cId="74936072" sldId="2147482665"/>
            <ac:spMk id="25" creationId="{70985E02-1E01-40D3-9543-B68F823A84EA}"/>
          </ac:spMkLst>
        </pc:spChg>
        <pc:spChg chg="mod">
          <ac:chgData name="Anastasia Biel" userId="4969d011-70ee-4a2f-96d4-7d7d40a4c8e7" providerId="ADAL" clId="{69F75505-01A3-481F-B4BD-BDB1B8EB1446}" dt="2025-06-26T13:22:05.970" v="281" actId="1035"/>
          <ac:spMkLst>
            <pc:docMk/>
            <pc:sldMk cId="74936072" sldId="2147482665"/>
            <ac:spMk id="26" creationId="{4D23C3D3-FBCC-30B0-6785-67397F1209F8}"/>
          </ac:spMkLst>
        </pc:spChg>
      </pc:sldChg>
      <pc:sldChg chg="del">
        <pc:chgData name="Anastasia Biel" userId="4969d011-70ee-4a2f-96d4-7d7d40a4c8e7" providerId="ADAL" clId="{69F75505-01A3-481F-B4BD-BDB1B8EB1446}" dt="2025-06-25T16:09:37.788" v="24" actId="47"/>
        <pc:sldMkLst>
          <pc:docMk/>
          <pc:sldMk cId="3819467459" sldId="2147482666"/>
        </pc:sldMkLst>
      </pc:sldChg>
      <pc:sldChg chg="del">
        <pc:chgData name="Anastasia Biel" userId="4969d011-70ee-4a2f-96d4-7d7d40a4c8e7" providerId="ADAL" clId="{69F75505-01A3-481F-B4BD-BDB1B8EB1446}" dt="2025-06-26T17:01:07.306" v="289" actId="47"/>
        <pc:sldMkLst>
          <pc:docMk/>
          <pc:sldMk cId="832955887" sldId="2147482667"/>
        </pc:sldMkLst>
      </pc:sldChg>
      <pc:sldChg chg="add">
        <pc:chgData name="Anastasia Biel" userId="4969d011-70ee-4a2f-96d4-7d7d40a4c8e7" providerId="ADAL" clId="{69F75505-01A3-481F-B4BD-BDB1B8EB1446}" dt="2025-06-26T17:00:49.016" v="284"/>
        <pc:sldMkLst>
          <pc:docMk/>
          <pc:sldMk cId="2068506367" sldId="2147482668"/>
        </pc:sldMkLst>
      </pc:sldChg>
      <pc:sldChg chg="add">
        <pc:chgData name="Anastasia Biel" userId="4969d011-70ee-4a2f-96d4-7d7d40a4c8e7" providerId="ADAL" clId="{69F75505-01A3-481F-B4BD-BDB1B8EB1446}" dt="2025-06-26T17:00:57.533" v="286"/>
        <pc:sldMkLst>
          <pc:docMk/>
          <pc:sldMk cId="3605132305" sldId="2147482669"/>
        </pc:sldMkLst>
      </pc:sldChg>
      <pc:sldChg chg="del">
        <pc:chgData name="Anastasia Biel" userId="4969d011-70ee-4a2f-96d4-7d7d40a4c8e7" providerId="ADAL" clId="{69F75505-01A3-481F-B4BD-BDB1B8EB1446}" dt="2025-06-26T13:04:07.333" v="119" actId="47"/>
        <pc:sldMkLst>
          <pc:docMk/>
          <pc:sldMk cId="3976900009" sldId="2147482713"/>
        </pc:sldMkLst>
      </pc:sldChg>
      <pc:sldChg chg="del">
        <pc:chgData name="Anastasia Biel" userId="4969d011-70ee-4a2f-96d4-7d7d40a4c8e7" providerId="ADAL" clId="{69F75505-01A3-481F-B4BD-BDB1B8EB1446}" dt="2025-06-26T13:04:24.765" v="123" actId="47"/>
        <pc:sldMkLst>
          <pc:docMk/>
          <pc:sldMk cId="2439446684" sldId="2147482714"/>
        </pc:sldMkLst>
      </pc:sldChg>
      <pc:sldChg chg="modSp del mod">
        <pc:chgData name="Anastasia Biel" userId="4969d011-70ee-4a2f-96d4-7d7d40a4c8e7" providerId="ADAL" clId="{69F75505-01A3-481F-B4BD-BDB1B8EB1446}" dt="2025-06-26T13:06:17.119" v="148" actId="47"/>
        <pc:sldMkLst>
          <pc:docMk/>
          <pc:sldMk cId="1535077112" sldId="2147482715"/>
        </pc:sldMkLst>
      </pc:sldChg>
      <pc:sldChg chg="modSp del mod">
        <pc:chgData name="Anastasia Biel" userId="4969d011-70ee-4a2f-96d4-7d7d40a4c8e7" providerId="ADAL" clId="{69F75505-01A3-481F-B4BD-BDB1B8EB1446}" dt="2025-06-26T13:05:53.782" v="143" actId="47"/>
        <pc:sldMkLst>
          <pc:docMk/>
          <pc:sldMk cId="3124636853" sldId="2147482716"/>
        </pc:sldMkLst>
      </pc:sldChg>
      <pc:sldChg chg="del">
        <pc:chgData name="Anastasia Biel" userId="4969d011-70ee-4a2f-96d4-7d7d40a4c8e7" providerId="ADAL" clId="{69F75505-01A3-481F-B4BD-BDB1B8EB1446}" dt="2025-06-25T16:15:36.326" v="94" actId="47"/>
        <pc:sldMkLst>
          <pc:docMk/>
          <pc:sldMk cId="3486091042" sldId="2147482719"/>
        </pc:sldMkLst>
      </pc:sldChg>
      <pc:sldChg chg="modSp del mod">
        <pc:chgData name="Anastasia Biel" userId="4969d011-70ee-4a2f-96d4-7d7d40a4c8e7" providerId="ADAL" clId="{69F75505-01A3-481F-B4BD-BDB1B8EB1446}" dt="2025-06-26T13:06:06.737" v="146" actId="47"/>
        <pc:sldMkLst>
          <pc:docMk/>
          <pc:sldMk cId="2725230763" sldId="2147482720"/>
        </pc:sldMkLst>
      </pc:sldChg>
      <pc:sldChg chg="addSp delSp modSp mod">
        <pc:chgData name="Anastasia Biel" userId="4969d011-70ee-4a2f-96d4-7d7d40a4c8e7" providerId="ADAL" clId="{69F75505-01A3-481F-B4BD-BDB1B8EB1446}" dt="2025-06-26T13:16:12.649" v="171" actId="1036"/>
        <pc:sldMkLst>
          <pc:docMk/>
          <pc:sldMk cId="1859861253" sldId="2147482721"/>
        </pc:sldMkLst>
        <pc:spChg chg="mod">
          <ac:chgData name="Anastasia Biel" userId="4969d011-70ee-4a2f-96d4-7d7d40a4c8e7" providerId="ADAL" clId="{69F75505-01A3-481F-B4BD-BDB1B8EB1446}" dt="2025-06-26T13:16:12.649" v="171" actId="1036"/>
          <ac:spMkLst>
            <pc:docMk/>
            <pc:sldMk cId="1859861253" sldId="2147482721"/>
            <ac:spMk id="2" creationId="{F8AB8F10-E3B3-8740-8240-B9C76178165C}"/>
          </ac:spMkLst>
        </pc:spChg>
        <pc:spChg chg="add mod">
          <ac:chgData name="Anastasia Biel" userId="4969d011-70ee-4a2f-96d4-7d7d40a4c8e7" providerId="ADAL" clId="{69F75505-01A3-481F-B4BD-BDB1B8EB1446}" dt="2025-06-26T13:16:06.561" v="166" actId="207"/>
          <ac:spMkLst>
            <pc:docMk/>
            <pc:sldMk cId="1859861253" sldId="2147482721"/>
            <ac:spMk id="3" creationId="{0DEC0808-A1EC-CD34-E3B6-0629561AC5E3}"/>
          </ac:spMkLst>
        </pc:spChg>
        <pc:spChg chg="mod">
          <ac:chgData name="Anastasia Biel" userId="4969d011-70ee-4a2f-96d4-7d7d40a4c8e7" providerId="ADAL" clId="{69F75505-01A3-481F-B4BD-BDB1B8EB1446}" dt="2025-06-25T16:16:38.104" v="98" actId="1076"/>
          <ac:spMkLst>
            <pc:docMk/>
            <pc:sldMk cId="1859861253" sldId="2147482721"/>
            <ac:spMk id="4" creationId="{4CF96339-F443-8A4F-A609-A778AF3A8A80}"/>
          </ac:spMkLst>
        </pc:spChg>
        <pc:picChg chg="mod">
          <ac:chgData name="Anastasia Biel" userId="4969d011-70ee-4a2f-96d4-7d7d40a4c8e7" providerId="ADAL" clId="{69F75505-01A3-481F-B4BD-BDB1B8EB1446}" dt="2025-06-25T16:16:35.954" v="97" actId="14100"/>
          <ac:picMkLst>
            <pc:docMk/>
            <pc:sldMk cId="1859861253" sldId="2147482721"/>
            <ac:picMk id="6" creationId="{A71E44D3-F997-53D1-285D-CC1C989A784B}"/>
          </ac:picMkLst>
        </pc:picChg>
      </pc:sldChg>
      <pc:sldChg chg="addSp delSp modSp del mod">
        <pc:chgData name="Anastasia Biel" userId="4969d011-70ee-4a2f-96d4-7d7d40a4c8e7" providerId="ADAL" clId="{69F75505-01A3-481F-B4BD-BDB1B8EB1446}" dt="2025-06-26T13:16:53.889" v="173" actId="47"/>
        <pc:sldMkLst>
          <pc:docMk/>
          <pc:sldMk cId="1502623034" sldId="2147482723"/>
        </pc:sldMkLst>
      </pc:sldChg>
      <pc:sldChg chg="del">
        <pc:chgData name="Anastasia Biel" userId="4969d011-70ee-4a2f-96d4-7d7d40a4c8e7" providerId="ADAL" clId="{69F75505-01A3-481F-B4BD-BDB1B8EB1446}" dt="2025-06-25T16:08:25.464" v="10" actId="47"/>
        <pc:sldMkLst>
          <pc:docMk/>
          <pc:sldMk cId="3104203031" sldId="2147482724"/>
        </pc:sldMkLst>
      </pc:sldChg>
      <pc:sldChg chg="del">
        <pc:chgData name="Anastasia Biel" userId="4969d011-70ee-4a2f-96d4-7d7d40a4c8e7" providerId="ADAL" clId="{69F75505-01A3-481F-B4BD-BDB1B8EB1446}" dt="2025-06-26T17:01:24.303" v="292" actId="47"/>
        <pc:sldMkLst>
          <pc:docMk/>
          <pc:sldMk cId="2600820417" sldId="2147482725"/>
        </pc:sldMkLst>
      </pc:sldChg>
      <pc:sldChg chg="del">
        <pc:chgData name="Anastasia Biel" userId="4969d011-70ee-4a2f-96d4-7d7d40a4c8e7" providerId="ADAL" clId="{69F75505-01A3-481F-B4BD-BDB1B8EB1446}" dt="2025-06-25T16:11:30.221" v="30" actId="47"/>
        <pc:sldMkLst>
          <pc:docMk/>
          <pc:sldMk cId="3592242735" sldId="2147482726"/>
        </pc:sldMkLst>
      </pc:sldChg>
      <pc:sldChg chg="del">
        <pc:chgData name="Anastasia Biel" userId="4969d011-70ee-4a2f-96d4-7d7d40a4c8e7" providerId="ADAL" clId="{69F75505-01A3-481F-B4BD-BDB1B8EB1446}" dt="2025-06-26T17:03:17.139" v="310" actId="47"/>
        <pc:sldMkLst>
          <pc:docMk/>
          <pc:sldMk cId="3348831333" sldId="2147482727"/>
        </pc:sldMkLst>
      </pc:sldChg>
      <pc:sldChg chg="del">
        <pc:chgData name="Anastasia Biel" userId="4969d011-70ee-4a2f-96d4-7d7d40a4c8e7" providerId="ADAL" clId="{69F75505-01A3-481F-B4BD-BDB1B8EB1446}" dt="2025-06-26T17:03:22.898" v="312" actId="47"/>
        <pc:sldMkLst>
          <pc:docMk/>
          <pc:sldMk cId="1647980081" sldId="2147482728"/>
        </pc:sldMkLst>
      </pc:sldChg>
      <pc:sldChg chg="add setBg">
        <pc:chgData name="Anastasia Biel" userId="4969d011-70ee-4a2f-96d4-7d7d40a4c8e7" providerId="ADAL" clId="{69F75505-01A3-481F-B4BD-BDB1B8EB1446}" dt="2025-06-25T16:08:23.402" v="9"/>
        <pc:sldMkLst>
          <pc:docMk/>
          <pc:sldMk cId="175036182" sldId="2147482729"/>
        </pc:sldMkLst>
      </pc:sldChg>
      <pc:sldChg chg="add">
        <pc:chgData name="Anastasia Biel" userId="4969d011-70ee-4a2f-96d4-7d7d40a4c8e7" providerId="ADAL" clId="{69F75505-01A3-481F-B4BD-BDB1B8EB1446}" dt="2025-06-25T16:08:31.768" v="11"/>
        <pc:sldMkLst>
          <pc:docMk/>
          <pc:sldMk cId="1657115603" sldId="2147482730"/>
        </pc:sldMkLst>
      </pc:sldChg>
      <pc:sldChg chg="add">
        <pc:chgData name="Anastasia Biel" userId="4969d011-70ee-4a2f-96d4-7d7d40a4c8e7" providerId="ADAL" clId="{69F75505-01A3-481F-B4BD-BDB1B8EB1446}" dt="2025-06-25T16:09:20.971" v="21"/>
        <pc:sldMkLst>
          <pc:docMk/>
          <pc:sldMk cId="1110433717" sldId="2147482731"/>
        </pc:sldMkLst>
      </pc:sldChg>
      <pc:sldChg chg="add">
        <pc:chgData name="Anastasia Biel" userId="4969d011-70ee-4a2f-96d4-7d7d40a4c8e7" providerId="ADAL" clId="{69F75505-01A3-481F-B4BD-BDB1B8EB1446}" dt="2025-06-25T16:09:36.188" v="23"/>
        <pc:sldMkLst>
          <pc:docMk/>
          <pc:sldMk cId="626455258" sldId="2147482732"/>
        </pc:sldMkLst>
      </pc:sldChg>
      <pc:sldChg chg="add setBg">
        <pc:chgData name="Anastasia Biel" userId="4969d011-70ee-4a2f-96d4-7d7d40a4c8e7" providerId="ADAL" clId="{69F75505-01A3-481F-B4BD-BDB1B8EB1446}" dt="2025-06-25T16:11:09.995" v="25"/>
        <pc:sldMkLst>
          <pc:docMk/>
          <pc:sldMk cId="3718565902" sldId="2147482733"/>
        </pc:sldMkLst>
      </pc:sldChg>
      <pc:sldChg chg="add">
        <pc:chgData name="Anastasia Biel" userId="4969d011-70ee-4a2f-96d4-7d7d40a4c8e7" providerId="ADAL" clId="{69F75505-01A3-481F-B4BD-BDB1B8EB1446}" dt="2025-06-25T16:11:28.064" v="29"/>
        <pc:sldMkLst>
          <pc:docMk/>
          <pc:sldMk cId="1423394608" sldId="2147482734"/>
        </pc:sldMkLst>
      </pc:sldChg>
      <pc:sldChg chg="add">
        <pc:chgData name="Anastasia Biel" userId="4969d011-70ee-4a2f-96d4-7d7d40a4c8e7" providerId="ADAL" clId="{69F75505-01A3-481F-B4BD-BDB1B8EB1446}" dt="2025-06-25T16:13:19.261" v="63"/>
        <pc:sldMkLst>
          <pc:docMk/>
          <pc:sldMk cId="3923765263" sldId="2147482735"/>
        </pc:sldMkLst>
      </pc:sldChg>
      <pc:sldChg chg="add">
        <pc:chgData name="Anastasia Biel" userId="4969d011-70ee-4a2f-96d4-7d7d40a4c8e7" providerId="ADAL" clId="{69F75505-01A3-481F-B4BD-BDB1B8EB1446}" dt="2025-06-25T16:13:25.608" v="65"/>
        <pc:sldMkLst>
          <pc:docMk/>
          <pc:sldMk cId="65406698" sldId="2147482736"/>
        </pc:sldMkLst>
      </pc:sldChg>
      <pc:sldChg chg="modSp add">
        <pc:chgData name="Anastasia Biel" userId="4969d011-70ee-4a2f-96d4-7d7d40a4c8e7" providerId="ADAL" clId="{69F75505-01A3-481F-B4BD-BDB1B8EB1446}" dt="2025-06-26T13:23:24.018" v="283"/>
        <pc:sldMkLst>
          <pc:docMk/>
          <pc:sldMk cId="2560896478" sldId="2147482737"/>
        </pc:sldMkLst>
        <pc:picChg chg="mod">
          <ac:chgData name="Anastasia Biel" userId="4969d011-70ee-4a2f-96d4-7d7d40a4c8e7" providerId="ADAL" clId="{69F75505-01A3-481F-B4BD-BDB1B8EB1446}" dt="2025-06-26T13:23:24.018" v="283"/>
          <ac:picMkLst>
            <pc:docMk/>
            <pc:sldMk cId="2560896478" sldId="2147482737"/>
            <ac:picMk id="7" creationId="{E8937956-6086-1734-0CAA-0ABFDFCD452A}"/>
          </ac:picMkLst>
        </pc:picChg>
      </pc:sldChg>
      <pc:sldChg chg="add">
        <pc:chgData name="Anastasia Biel" userId="4969d011-70ee-4a2f-96d4-7d7d40a4c8e7" providerId="ADAL" clId="{69F75505-01A3-481F-B4BD-BDB1B8EB1446}" dt="2025-06-25T16:13:37.017" v="69"/>
        <pc:sldMkLst>
          <pc:docMk/>
          <pc:sldMk cId="1253319791" sldId="2147482738"/>
        </pc:sldMkLst>
      </pc:sldChg>
      <pc:sldChg chg="add">
        <pc:chgData name="Anastasia Biel" userId="4969d011-70ee-4a2f-96d4-7d7d40a4c8e7" providerId="ADAL" clId="{69F75505-01A3-481F-B4BD-BDB1B8EB1446}" dt="2025-06-25T16:13:41.555" v="71"/>
        <pc:sldMkLst>
          <pc:docMk/>
          <pc:sldMk cId="109053468" sldId="2147482739"/>
        </pc:sldMkLst>
      </pc:sldChg>
      <pc:sldChg chg="add del">
        <pc:chgData name="Anastasia Biel" userId="4969d011-70ee-4a2f-96d4-7d7d40a4c8e7" providerId="ADAL" clId="{69F75505-01A3-481F-B4BD-BDB1B8EB1446}" dt="2025-06-25T16:20:11.577" v="104" actId="47"/>
        <pc:sldMkLst>
          <pc:docMk/>
          <pc:sldMk cId="3601355191" sldId="2147482740"/>
        </pc:sldMkLst>
      </pc:sldChg>
      <pc:sldChg chg="add del">
        <pc:chgData name="Anastasia Biel" userId="4969d011-70ee-4a2f-96d4-7d7d40a4c8e7" providerId="ADAL" clId="{69F75505-01A3-481F-B4BD-BDB1B8EB1446}" dt="2025-06-25T16:20:11.577" v="104" actId="47"/>
        <pc:sldMkLst>
          <pc:docMk/>
          <pc:sldMk cId="948783751" sldId="2147482741"/>
        </pc:sldMkLst>
      </pc:sldChg>
      <pc:sldChg chg="add del">
        <pc:chgData name="Anastasia Biel" userId="4969d011-70ee-4a2f-96d4-7d7d40a4c8e7" providerId="ADAL" clId="{69F75505-01A3-481F-B4BD-BDB1B8EB1446}" dt="2025-06-25T16:20:11.577" v="104" actId="47"/>
        <pc:sldMkLst>
          <pc:docMk/>
          <pc:sldMk cId="2518762141" sldId="2147482742"/>
        </pc:sldMkLst>
      </pc:sldChg>
      <pc:sldChg chg="add del">
        <pc:chgData name="Anastasia Biel" userId="4969d011-70ee-4a2f-96d4-7d7d40a4c8e7" providerId="ADAL" clId="{69F75505-01A3-481F-B4BD-BDB1B8EB1446}" dt="2025-06-25T16:20:11.577" v="104" actId="47"/>
        <pc:sldMkLst>
          <pc:docMk/>
          <pc:sldMk cId="1544962420" sldId="2147482743"/>
        </pc:sldMkLst>
      </pc:sldChg>
      <pc:sldChg chg="add">
        <pc:chgData name="Anastasia Biel" userId="4969d011-70ee-4a2f-96d4-7d7d40a4c8e7" providerId="ADAL" clId="{69F75505-01A3-481F-B4BD-BDB1B8EB1446}" dt="2025-06-25T16:14:43.255" v="81"/>
        <pc:sldMkLst>
          <pc:docMk/>
          <pc:sldMk cId="3352585681" sldId="2147482744"/>
        </pc:sldMkLst>
      </pc:sldChg>
      <pc:sldChg chg="add">
        <pc:chgData name="Anastasia Biel" userId="4969d011-70ee-4a2f-96d4-7d7d40a4c8e7" providerId="ADAL" clId="{69F75505-01A3-481F-B4BD-BDB1B8EB1446}" dt="2025-06-25T16:14:48.675" v="83"/>
        <pc:sldMkLst>
          <pc:docMk/>
          <pc:sldMk cId="724319709" sldId="2147482745"/>
        </pc:sldMkLst>
      </pc:sldChg>
      <pc:sldChg chg="add">
        <pc:chgData name="Anastasia Biel" userId="4969d011-70ee-4a2f-96d4-7d7d40a4c8e7" providerId="ADAL" clId="{69F75505-01A3-481F-B4BD-BDB1B8EB1446}" dt="2025-06-25T16:14:53.490" v="85"/>
        <pc:sldMkLst>
          <pc:docMk/>
          <pc:sldMk cId="771837317" sldId="2147482746"/>
        </pc:sldMkLst>
      </pc:sldChg>
      <pc:sldChg chg="add">
        <pc:chgData name="Anastasia Biel" userId="4969d011-70ee-4a2f-96d4-7d7d40a4c8e7" providerId="ADAL" clId="{69F75505-01A3-481F-B4BD-BDB1B8EB1446}" dt="2025-06-25T16:15:00.438" v="87"/>
        <pc:sldMkLst>
          <pc:docMk/>
          <pc:sldMk cId="2737446287" sldId="2147482747"/>
        </pc:sldMkLst>
      </pc:sldChg>
      <pc:sldChg chg="add">
        <pc:chgData name="Anastasia Biel" userId="4969d011-70ee-4a2f-96d4-7d7d40a4c8e7" providerId="ADAL" clId="{69F75505-01A3-481F-B4BD-BDB1B8EB1446}" dt="2025-06-25T16:15:10.635" v="89"/>
        <pc:sldMkLst>
          <pc:docMk/>
          <pc:sldMk cId="3637083591" sldId="2147482748"/>
        </pc:sldMkLst>
      </pc:sldChg>
      <pc:sldChg chg="add">
        <pc:chgData name="Anastasia Biel" userId="4969d011-70ee-4a2f-96d4-7d7d40a4c8e7" providerId="ADAL" clId="{69F75505-01A3-481F-B4BD-BDB1B8EB1446}" dt="2025-06-25T16:15:18.920" v="91"/>
        <pc:sldMkLst>
          <pc:docMk/>
          <pc:sldMk cId="129099621" sldId="2147482749"/>
        </pc:sldMkLst>
      </pc:sldChg>
      <pc:sldChg chg="modSp add mod setBg">
        <pc:chgData name="Anastasia Biel" userId="4969d011-70ee-4a2f-96d4-7d7d40a4c8e7" providerId="ADAL" clId="{69F75505-01A3-481F-B4BD-BDB1B8EB1446}" dt="2025-06-26T13:03:36.700" v="115" actId="14100"/>
        <pc:sldMkLst>
          <pc:docMk/>
          <pc:sldMk cId="542444595" sldId="2147482750"/>
        </pc:sldMkLst>
        <pc:spChg chg="mod">
          <ac:chgData name="Anastasia Biel" userId="4969d011-70ee-4a2f-96d4-7d7d40a4c8e7" providerId="ADAL" clId="{69F75505-01A3-481F-B4BD-BDB1B8EB1446}" dt="2025-06-26T13:03:18.796" v="108" actId="207"/>
          <ac:spMkLst>
            <pc:docMk/>
            <pc:sldMk cId="542444595" sldId="2147482750"/>
            <ac:spMk id="9" creationId="{B6542806-09F6-17EA-9AC9-E4DAAFDD8864}"/>
          </ac:spMkLst>
        </pc:spChg>
        <pc:spChg chg="mod">
          <ac:chgData name="Anastasia Biel" userId="4969d011-70ee-4a2f-96d4-7d7d40a4c8e7" providerId="ADAL" clId="{69F75505-01A3-481F-B4BD-BDB1B8EB1446}" dt="2025-06-26T13:03:24.202" v="111" actId="207"/>
          <ac:spMkLst>
            <pc:docMk/>
            <pc:sldMk cId="542444595" sldId="2147482750"/>
            <ac:spMk id="12" creationId="{BF1C7E4B-C781-F163-3E60-5FD6CB568769}"/>
          </ac:spMkLst>
        </pc:spChg>
        <pc:spChg chg="mod">
          <ac:chgData name="Anastasia Biel" userId="4969d011-70ee-4a2f-96d4-7d7d40a4c8e7" providerId="ADAL" clId="{69F75505-01A3-481F-B4BD-BDB1B8EB1446}" dt="2025-06-26T13:03:26.274" v="112" actId="207"/>
          <ac:spMkLst>
            <pc:docMk/>
            <pc:sldMk cId="542444595" sldId="2147482750"/>
            <ac:spMk id="15" creationId="{0B8B850D-D585-BC31-B729-0724662D64BF}"/>
          </ac:spMkLst>
        </pc:spChg>
        <pc:spChg chg="mod">
          <ac:chgData name="Anastasia Biel" userId="4969d011-70ee-4a2f-96d4-7d7d40a4c8e7" providerId="ADAL" clId="{69F75505-01A3-481F-B4BD-BDB1B8EB1446}" dt="2025-06-26T13:03:20.433" v="109" actId="207"/>
          <ac:spMkLst>
            <pc:docMk/>
            <pc:sldMk cId="542444595" sldId="2147482750"/>
            <ac:spMk id="17" creationId="{5832DA76-EE10-D653-DE07-35A59498B509}"/>
          </ac:spMkLst>
        </pc:spChg>
        <pc:spChg chg="mod">
          <ac:chgData name="Anastasia Biel" userId="4969d011-70ee-4a2f-96d4-7d7d40a4c8e7" providerId="ADAL" clId="{69F75505-01A3-481F-B4BD-BDB1B8EB1446}" dt="2025-06-26T13:03:20.433" v="109" actId="207"/>
          <ac:spMkLst>
            <pc:docMk/>
            <pc:sldMk cId="542444595" sldId="2147482750"/>
            <ac:spMk id="18" creationId="{1CC2DD10-E20D-685C-0D58-CD22456BF63B}"/>
          </ac:spMkLst>
        </pc:spChg>
        <pc:spChg chg="mod">
          <ac:chgData name="Anastasia Biel" userId="4969d011-70ee-4a2f-96d4-7d7d40a4c8e7" providerId="ADAL" clId="{69F75505-01A3-481F-B4BD-BDB1B8EB1446}" dt="2025-06-26T13:03:22.060" v="110" actId="207"/>
          <ac:spMkLst>
            <pc:docMk/>
            <pc:sldMk cId="542444595" sldId="2147482750"/>
            <ac:spMk id="20" creationId="{3256E957-3BB6-E204-FE68-E966F4D23665}"/>
          </ac:spMkLst>
        </pc:spChg>
        <pc:spChg chg="mod">
          <ac:chgData name="Anastasia Biel" userId="4969d011-70ee-4a2f-96d4-7d7d40a4c8e7" providerId="ADAL" clId="{69F75505-01A3-481F-B4BD-BDB1B8EB1446}" dt="2025-06-26T13:03:22.060" v="110" actId="207"/>
          <ac:spMkLst>
            <pc:docMk/>
            <pc:sldMk cId="542444595" sldId="2147482750"/>
            <ac:spMk id="22" creationId="{0DFF31E0-5A5D-CCFE-C44B-6253AFAF3ABE}"/>
          </ac:spMkLst>
        </pc:spChg>
        <pc:spChg chg="mod">
          <ac:chgData name="Anastasia Biel" userId="4969d011-70ee-4a2f-96d4-7d7d40a4c8e7" providerId="ADAL" clId="{69F75505-01A3-481F-B4BD-BDB1B8EB1446}" dt="2025-06-26T13:03:36.700" v="115" actId="14100"/>
          <ac:spMkLst>
            <pc:docMk/>
            <pc:sldMk cId="542444595" sldId="2147482750"/>
            <ac:spMk id="23" creationId="{1B237B56-15B9-1389-ACA7-15AB1F129A20}"/>
          </ac:spMkLst>
        </pc:spChg>
        <pc:grpChg chg="mod">
          <ac:chgData name="Anastasia Biel" userId="4969d011-70ee-4a2f-96d4-7d7d40a4c8e7" providerId="ADAL" clId="{69F75505-01A3-481F-B4BD-BDB1B8EB1446}" dt="2025-06-26T13:03:20.433" v="109" actId="207"/>
          <ac:grpSpMkLst>
            <pc:docMk/>
            <pc:sldMk cId="542444595" sldId="2147482750"/>
            <ac:grpSpMk id="16" creationId="{3494D9F3-D8D0-8B6C-F0C7-FA30D22636CA}"/>
          </ac:grpSpMkLst>
        </pc:grpChg>
        <pc:grpChg chg="mod">
          <ac:chgData name="Anastasia Biel" userId="4969d011-70ee-4a2f-96d4-7d7d40a4c8e7" providerId="ADAL" clId="{69F75505-01A3-481F-B4BD-BDB1B8EB1446}" dt="2025-06-26T13:03:32.426" v="114" actId="14100"/>
          <ac:grpSpMkLst>
            <pc:docMk/>
            <pc:sldMk cId="542444595" sldId="2147482750"/>
            <ac:grpSpMk id="19" creationId="{521354A3-8592-0FA3-145E-671B1D7F03CE}"/>
          </ac:grpSpMkLst>
        </pc:grpChg>
      </pc:sldChg>
      <pc:sldChg chg="add">
        <pc:chgData name="Anastasia Biel" userId="4969d011-70ee-4a2f-96d4-7d7d40a4c8e7" providerId="ADAL" clId="{69F75505-01A3-481F-B4BD-BDB1B8EB1446}" dt="2025-06-26T13:03:59.550" v="116"/>
        <pc:sldMkLst>
          <pc:docMk/>
          <pc:sldMk cId="3667275414" sldId="2147482751"/>
        </pc:sldMkLst>
      </pc:sldChg>
      <pc:sldChg chg="add">
        <pc:chgData name="Anastasia Biel" userId="4969d011-70ee-4a2f-96d4-7d7d40a4c8e7" providerId="ADAL" clId="{69F75505-01A3-481F-B4BD-BDB1B8EB1446}" dt="2025-06-26T13:04:06.024" v="118"/>
        <pc:sldMkLst>
          <pc:docMk/>
          <pc:sldMk cId="1027869316" sldId="2147482752"/>
        </pc:sldMkLst>
      </pc:sldChg>
      <pc:sldChg chg="add">
        <pc:chgData name="Anastasia Biel" userId="4969d011-70ee-4a2f-96d4-7d7d40a4c8e7" providerId="ADAL" clId="{69F75505-01A3-481F-B4BD-BDB1B8EB1446}" dt="2025-06-26T13:04:12.058" v="120"/>
        <pc:sldMkLst>
          <pc:docMk/>
          <pc:sldMk cId="1863369890" sldId="2147482753"/>
        </pc:sldMkLst>
      </pc:sldChg>
      <pc:sldChg chg="add">
        <pc:chgData name="Anastasia Biel" userId="4969d011-70ee-4a2f-96d4-7d7d40a4c8e7" providerId="ADAL" clId="{69F75505-01A3-481F-B4BD-BDB1B8EB1446}" dt="2025-06-26T13:04:21.796" v="122"/>
        <pc:sldMkLst>
          <pc:docMk/>
          <pc:sldMk cId="4069699589" sldId="2147482754"/>
        </pc:sldMkLst>
      </pc:sldChg>
      <pc:sldChg chg="add">
        <pc:chgData name="Anastasia Biel" userId="4969d011-70ee-4a2f-96d4-7d7d40a4c8e7" providerId="ADAL" clId="{69F75505-01A3-481F-B4BD-BDB1B8EB1446}" dt="2025-06-26T13:04:31.026" v="124"/>
        <pc:sldMkLst>
          <pc:docMk/>
          <pc:sldMk cId="3540703177" sldId="2147482755"/>
        </pc:sldMkLst>
      </pc:sldChg>
      <pc:sldChg chg="add">
        <pc:chgData name="Anastasia Biel" userId="4969d011-70ee-4a2f-96d4-7d7d40a4c8e7" providerId="ADAL" clId="{69F75505-01A3-481F-B4BD-BDB1B8EB1446}" dt="2025-06-26T13:04:38.142" v="126"/>
        <pc:sldMkLst>
          <pc:docMk/>
          <pc:sldMk cId="1579351290" sldId="2147482756"/>
        </pc:sldMkLst>
      </pc:sldChg>
      <pc:sldChg chg="add">
        <pc:chgData name="Anastasia Biel" userId="4969d011-70ee-4a2f-96d4-7d7d40a4c8e7" providerId="ADAL" clId="{69F75505-01A3-481F-B4BD-BDB1B8EB1446}" dt="2025-06-26T13:04:44.817" v="128"/>
        <pc:sldMkLst>
          <pc:docMk/>
          <pc:sldMk cId="3834167596" sldId="2147482757"/>
        </pc:sldMkLst>
      </pc:sldChg>
      <pc:sldChg chg="add">
        <pc:chgData name="Anastasia Biel" userId="4969d011-70ee-4a2f-96d4-7d7d40a4c8e7" providerId="ADAL" clId="{69F75505-01A3-481F-B4BD-BDB1B8EB1446}" dt="2025-06-26T13:04:51.533" v="130"/>
        <pc:sldMkLst>
          <pc:docMk/>
          <pc:sldMk cId="241732380" sldId="2147482758"/>
        </pc:sldMkLst>
      </pc:sldChg>
      <pc:sldChg chg="add">
        <pc:chgData name="Anastasia Biel" userId="4969d011-70ee-4a2f-96d4-7d7d40a4c8e7" providerId="ADAL" clId="{69F75505-01A3-481F-B4BD-BDB1B8EB1446}" dt="2025-06-26T13:04:59.763" v="132"/>
        <pc:sldMkLst>
          <pc:docMk/>
          <pc:sldMk cId="155744195" sldId="2147482759"/>
        </pc:sldMkLst>
      </pc:sldChg>
      <pc:sldChg chg="add">
        <pc:chgData name="Anastasia Biel" userId="4969d011-70ee-4a2f-96d4-7d7d40a4c8e7" providerId="ADAL" clId="{69F75505-01A3-481F-B4BD-BDB1B8EB1446}" dt="2025-06-26T13:05:06.806" v="134"/>
        <pc:sldMkLst>
          <pc:docMk/>
          <pc:sldMk cId="2843739700" sldId="2147482760"/>
        </pc:sldMkLst>
      </pc:sldChg>
      <pc:sldChg chg="add">
        <pc:chgData name="Anastasia Biel" userId="4969d011-70ee-4a2f-96d4-7d7d40a4c8e7" providerId="ADAL" clId="{69F75505-01A3-481F-B4BD-BDB1B8EB1446}" dt="2025-06-26T13:05:18.173" v="136"/>
        <pc:sldMkLst>
          <pc:docMk/>
          <pc:sldMk cId="3488578151" sldId="2147482761"/>
        </pc:sldMkLst>
      </pc:sldChg>
      <pc:sldChg chg="add">
        <pc:chgData name="Anastasia Biel" userId="4969d011-70ee-4a2f-96d4-7d7d40a4c8e7" providerId="ADAL" clId="{69F75505-01A3-481F-B4BD-BDB1B8EB1446}" dt="2025-06-26T13:05:37.078" v="138"/>
        <pc:sldMkLst>
          <pc:docMk/>
          <pc:sldMk cId="395539997" sldId="2147482762"/>
        </pc:sldMkLst>
      </pc:sldChg>
      <pc:sldChg chg="add">
        <pc:chgData name="Anastasia Biel" userId="4969d011-70ee-4a2f-96d4-7d7d40a4c8e7" providerId="ADAL" clId="{69F75505-01A3-481F-B4BD-BDB1B8EB1446}" dt="2025-06-26T13:05:45.051" v="140"/>
        <pc:sldMkLst>
          <pc:docMk/>
          <pc:sldMk cId="519212584" sldId="2147482763"/>
        </pc:sldMkLst>
      </pc:sldChg>
      <pc:sldChg chg="add">
        <pc:chgData name="Anastasia Biel" userId="4969d011-70ee-4a2f-96d4-7d7d40a4c8e7" providerId="ADAL" clId="{69F75505-01A3-481F-B4BD-BDB1B8EB1446}" dt="2025-06-26T13:05:52.271" v="142"/>
        <pc:sldMkLst>
          <pc:docMk/>
          <pc:sldMk cId="289271991" sldId="2147482764"/>
        </pc:sldMkLst>
      </pc:sldChg>
      <pc:sldChg chg="add setBg">
        <pc:chgData name="Anastasia Biel" userId="4969d011-70ee-4a2f-96d4-7d7d40a4c8e7" providerId="ADAL" clId="{69F75505-01A3-481F-B4BD-BDB1B8EB1446}" dt="2025-06-26T13:06:05.667" v="145"/>
        <pc:sldMkLst>
          <pc:docMk/>
          <pc:sldMk cId="3130125183" sldId="2147482765"/>
        </pc:sldMkLst>
      </pc:sldChg>
      <pc:sldChg chg="modSp add mod">
        <pc:chgData name="Anastasia Biel" userId="4969d011-70ee-4a2f-96d4-7d7d40a4c8e7" providerId="ADAL" clId="{69F75505-01A3-481F-B4BD-BDB1B8EB1446}" dt="2025-06-26T13:06:34.103" v="150" actId="12"/>
        <pc:sldMkLst>
          <pc:docMk/>
          <pc:sldMk cId="470048821" sldId="2147482766"/>
        </pc:sldMkLst>
        <pc:spChg chg="mod">
          <ac:chgData name="Anastasia Biel" userId="4969d011-70ee-4a2f-96d4-7d7d40a4c8e7" providerId="ADAL" clId="{69F75505-01A3-481F-B4BD-BDB1B8EB1446}" dt="2025-06-26T13:06:34.103" v="150" actId="12"/>
          <ac:spMkLst>
            <pc:docMk/>
            <pc:sldMk cId="470048821" sldId="2147482766"/>
            <ac:spMk id="13" creationId="{184A1B92-4446-44C6-806B-20FCCAAACE33}"/>
          </ac:spMkLst>
        </pc:spChg>
      </pc:sldChg>
      <pc:sldChg chg="add">
        <pc:chgData name="Anastasia Biel" userId="4969d011-70ee-4a2f-96d4-7d7d40a4c8e7" providerId="ADAL" clId="{69F75505-01A3-481F-B4BD-BDB1B8EB1446}" dt="2025-06-26T13:16:48.683" v="172"/>
        <pc:sldMkLst>
          <pc:docMk/>
          <pc:sldMk cId="2108296248" sldId="2147482767"/>
        </pc:sldMkLst>
      </pc:sldChg>
      <pc:sldChg chg="add setBg">
        <pc:chgData name="Anastasia Biel" userId="4969d011-70ee-4a2f-96d4-7d7d40a4c8e7" providerId="ADAL" clId="{69F75505-01A3-481F-B4BD-BDB1B8EB1446}" dt="2025-06-26T17:01:15.524" v="290"/>
        <pc:sldMkLst>
          <pc:docMk/>
          <pc:sldMk cId="1422230231" sldId="2147482768"/>
        </pc:sldMkLst>
      </pc:sldChg>
      <pc:sldChg chg="add">
        <pc:chgData name="Anastasia Biel" userId="4969d011-70ee-4a2f-96d4-7d7d40a4c8e7" providerId="ADAL" clId="{69F75505-01A3-481F-B4BD-BDB1B8EB1446}" dt="2025-06-26T17:01:20.882" v="291"/>
        <pc:sldMkLst>
          <pc:docMk/>
          <pc:sldMk cId="752651328" sldId="2147482769"/>
        </pc:sldMkLst>
      </pc:sldChg>
      <pc:sldChg chg="add">
        <pc:chgData name="Anastasia Biel" userId="4969d011-70ee-4a2f-96d4-7d7d40a4c8e7" providerId="ADAL" clId="{69F75505-01A3-481F-B4BD-BDB1B8EB1446}" dt="2025-06-26T17:01:28.991" v="293"/>
        <pc:sldMkLst>
          <pc:docMk/>
          <pc:sldMk cId="2242316946" sldId="2147483209"/>
        </pc:sldMkLst>
      </pc:sldChg>
      <pc:sldChg chg="add">
        <pc:chgData name="Anastasia Biel" userId="4969d011-70ee-4a2f-96d4-7d7d40a4c8e7" providerId="ADAL" clId="{69F75505-01A3-481F-B4BD-BDB1B8EB1446}" dt="2025-06-26T17:01:36.438" v="295"/>
        <pc:sldMkLst>
          <pc:docMk/>
          <pc:sldMk cId="3565911189" sldId="2147483210"/>
        </pc:sldMkLst>
      </pc:sldChg>
      <pc:sldChg chg="add">
        <pc:chgData name="Anastasia Biel" userId="4969d011-70ee-4a2f-96d4-7d7d40a4c8e7" providerId="ADAL" clId="{69F75505-01A3-481F-B4BD-BDB1B8EB1446}" dt="2025-06-26T17:01:44.805" v="297"/>
        <pc:sldMkLst>
          <pc:docMk/>
          <pc:sldMk cId="1246289324" sldId="2147483211"/>
        </pc:sldMkLst>
      </pc:sldChg>
      <pc:sldChg chg="add">
        <pc:chgData name="Anastasia Biel" userId="4969d011-70ee-4a2f-96d4-7d7d40a4c8e7" providerId="ADAL" clId="{69F75505-01A3-481F-B4BD-BDB1B8EB1446}" dt="2025-06-26T17:01:58.853" v="299"/>
        <pc:sldMkLst>
          <pc:docMk/>
          <pc:sldMk cId="1680835461" sldId="2147483212"/>
        </pc:sldMkLst>
      </pc:sldChg>
      <pc:sldChg chg="add">
        <pc:chgData name="Anastasia Biel" userId="4969d011-70ee-4a2f-96d4-7d7d40a4c8e7" providerId="ADAL" clId="{69F75505-01A3-481F-B4BD-BDB1B8EB1446}" dt="2025-06-26T17:02:10.010" v="301"/>
        <pc:sldMkLst>
          <pc:docMk/>
          <pc:sldMk cId="110467050" sldId="2147483213"/>
        </pc:sldMkLst>
      </pc:sldChg>
      <pc:sldChg chg="add del">
        <pc:chgData name="Anastasia Biel" userId="4969d011-70ee-4a2f-96d4-7d7d40a4c8e7" providerId="ADAL" clId="{69F75505-01A3-481F-B4BD-BDB1B8EB1446}" dt="2025-06-30T09:17:39.304" v="317" actId="47"/>
        <pc:sldMkLst>
          <pc:docMk/>
          <pc:sldMk cId="2239453351" sldId="2147483214"/>
        </pc:sldMkLst>
      </pc:sldChg>
      <pc:sldChg chg="add del ord">
        <pc:chgData name="Anastasia Biel" userId="4969d011-70ee-4a2f-96d4-7d7d40a4c8e7" providerId="ADAL" clId="{69F75505-01A3-481F-B4BD-BDB1B8EB1446}" dt="2025-06-30T09:18:00.728" v="320" actId="47"/>
        <pc:sldMkLst>
          <pc:docMk/>
          <pc:sldMk cId="579930216" sldId="2147483215"/>
        </pc:sldMkLst>
      </pc:sldChg>
      <pc:sldChg chg="add del">
        <pc:chgData name="Anastasia Biel" userId="4969d011-70ee-4a2f-96d4-7d7d40a4c8e7" providerId="ADAL" clId="{69F75505-01A3-481F-B4BD-BDB1B8EB1446}" dt="2025-06-30T09:18:26.478" v="323" actId="47"/>
        <pc:sldMkLst>
          <pc:docMk/>
          <pc:sldMk cId="1842143253" sldId="2147483216"/>
        </pc:sldMkLst>
      </pc:sldChg>
      <pc:sldChg chg="add">
        <pc:chgData name="Anastasia Biel" userId="4969d011-70ee-4a2f-96d4-7d7d40a4c8e7" providerId="ADAL" clId="{69F75505-01A3-481F-B4BD-BDB1B8EB1446}" dt="2025-06-26T17:02:35.325" v="303"/>
        <pc:sldMkLst>
          <pc:docMk/>
          <pc:sldMk cId="1933108603" sldId="2147483217"/>
        </pc:sldMkLst>
      </pc:sldChg>
      <pc:sldChg chg="add">
        <pc:chgData name="Anastasia Biel" userId="4969d011-70ee-4a2f-96d4-7d7d40a4c8e7" providerId="ADAL" clId="{69F75505-01A3-481F-B4BD-BDB1B8EB1446}" dt="2025-06-26T17:02:35.325" v="303"/>
        <pc:sldMkLst>
          <pc:docMk/>
          <pc:sldMk cId="1773950552" sldId="2147483218"/>
        </pc:sldMkLst>
      </pc:sldChg>
      <pc:sldChg chg="add">
        <pc:chgData name="Anastasia Biel" userId="4969d011-70ee-4a2f-96d4-7d7d40a4c8e7" providerId="ADAL" clId="{69F75505-01A3-481F-B4BD-BDB1B8EB1446}" dt="2025-06-26T17:03:02.028" v="305"/>
        <pc:sldMkLst>
          <pc:docMk/>
          <pc:sldMk cId="1946709414" sldId="2147483219"/>
        </pc:sldMkLst>
      </pc:sldChg>
      <pc:sldChg chg="add">
        <pc:chgData name="Anastasia Biel" userId="4969d011-70ee-4a2f-96d4-7d7d40a4c8e7" providerId="ADAL" clId="{69F75505-01A3-481F-B4BD-BDB1B8EB1446}" dt="2025-06-26T17:03:02.028" v="305"/>
        <pc:sldMkLst>
          <pc:docMk/>
          <pc:sldMk cId="2222186924" sldId="2147483220"/>
        </pc:sldMkLst>
      </pc:sldChg>
      <pc:sldChg chg="add">
        <pc:chgData name="Anastasia Biel" userId="4969d011-70ee-4a2f-96d4-7d7d40a4c8e7" providerId="ADAL" clId="{69F75505-01A3-481F-B4BD-BDB1B8EB1446}" dt="2025-06-26T17:03:02.028" v="305"/>
        <pc:sldMkLst>
          <pc:docMk/>
          <pc:sldMk cId="888133776" sldId="2147483221"/>
        </pc:sldMkLst>
      </pc:sldChg>
      <pc:sldMasterChg chg="addSp modSp delSldLayout modSldLayout">
        <pc:chgData name="Anastasia Biel" userId="4969d011-70ee-4a2f-96d4-7d7d40a4c8e7" providerId="ADAL" clId="{69F75505-01A3-481F-B4BD-BDB1B8EB1446}" dt="2025-06-25T16:15:36.326" v="94" actId="47"/>
        <pc:sldMasterMkLst>
          <pc:docMk/>
          <pc:sldMasterMk cId="4197159848" sldId="2147483757"/>
        </pc:sldMasterMkLst>
        <pc:spChg chg="add mod">
          <ac:chgData name="Anastasia Biel" userId="4969d011-70ee-4a2f-96d4-7d7d40a4c8e7" providerId="ADAL" clId="{69F75505-01A3-481F-B4BD-BDB1B8EB1446}" dt="2025-06-25T16:12:30.488" v="58"/>
          <ac:spMkLst>
            <pc:docMk/>
            <pc:sldMasterMk cId="4197159848" sldId="2147483757"/>
            <ac:spMk id="4" creationId="{78EC6598-7019-8952-5AC8-1E2591F734C5}"/>
          </ac:spMkLst>
        </pc:spChg>
        <pc:sldLayoutChg chg="addSp modSp">
          <pc:chgData name="Anastasia Biel" userId="4969d011-70ee-4a2f-96d4-7d7d40a4c8e7" providerId="ADAL" clId="{69F75505-01A3-481F-B4BD-BDB1B8EB1446}" dt="2025-06-25T16:12:44.726" v="60"/>
          <pc:sldLayoutMkLst>
            <pc:docMk/>
            <pc:sldMasterMk cId="4197159848" sldId="2147483757"/>
            <pc:sldLayoutMk cId="3548304431" sldId="2147483789"/>
          </pc:sldLayoutMkLst>
          <pc:spChg chg="add mod">
            <ac:chgData name="Anastasia Biel" userId="4969d011-70ee-4a2f-96d4-7d7d40a4c8e7" providerId="ADAL" clId="{69F75505-01A3-481F-B4BD-BDB1B8EB1446}" dt="2025-06-25T16:12:44.726" v="60"/>
            <ac:spMkLst>
              <pc:docMk/>
              <pc:sldMasterMk cId="4197159848" sldId="2147483757"/>
              <pc:sldLayoutMk cId="3548304431" sldId="2147483789"/>
              <ac:spMk id="4" creationId="{E07212DA-82F6-282B-FFBF-6AA3A5750244}"/>
            </ac:spMkLst>
          </pc:spChg>
        </pc:sldLayoutChg>
        <pc:sldLayoutChg chg="addSp delSp modSp mod">
          <pc:chgData name="Anastasia Biel" userId="4969d011-70ee-4a2f-96d4-7d7d40a4c8e7" providerId="ADAL" clId="{69F75505-01A3-481F-B4BD-BDB1B8EB1446}" dt="2025-06-25T16:12:55.251" v="62" actId="478"/>
          <pc:sldLayoutMkLst>
            <pc:docMk/>
            <pc:sldMasterMk cId="4197159848" sldId="2147483757"/>
            <pc:sldLayoutMk cId="1267701637" sldId="2147484195"/>
          </pc:sldLayoutMkLst>
        </pc:sldLayoutChg>
        <pc:sldLayoutChg chg="del">
          <pc:chgData name="Anastasia Biel" userId="4969d011-70ee-4a2f-96d4-7d7d40a4c8e7" providerId="ADAL" clId="{69F75505-01A3-481F-B4BD-BDB1B8EB1446}" dt="2025-06-25T16:15:36.326" v="94" actId="47"/>
          <pc:sldLayoutMkLst>
            <pc:docMk/>
            <pc:sldMasterMk cId="4197159848" sldId="2147483757"/>
            <pc:sldLayoutMk cId="1224417939" sldId="2147484196"/>
          </pc:sldLayoutMkLst>
        </pc:sldLayoutChg>
      </pc:sldMasterChg>
    </pc:docChg>
  </pc:docChgLst>
  <pc:docChgLst>
    <pc:chgData name="Anastasia Biel" userId="S::anastasia.biel@dsm-firmenich.com::4969d011-70ee-4a2f-96d4-7d7d40a4c8e7" providerId="AD" clId="Web-{AC028F93-CE34-4E9A-D586-C0023E7D2687}"/>
    <pc:docChg chg="modSld">
      <pc:chgData name="Anastasia Biel" userId="S::anastasia.biel@dsm-firmenich.com::4969d011-70ee-4a2f-96d4-7d7d40a4c8e7" providerId="AD" clId="Web-{AC028F93-CE34-4E9A-D586-C0023E7D2687}" dt="2025-06-30T12:52:31.631" v="1" actId="20577"/>
      <pc:docMkLst>
        <pc:docMk/>
      </pc:docMkLst>
      <pc:sldChg chg="modSp">
        <pc:chgData name="Anastasia Biel" userId="S::anastasia.biel@dsm-firmenich.com::4969d011-70ee-4a2f-96d4-7d7d40a4c8e7" providerId="AD" clId="Web-{AC028F93-CE34-4E9A-D586-C0023E7D2687}" dt="2025-06-30T12:52:31.631" v="1" actId="20577"/>
        <pc:sldMkLst>
          <pc:docMk/>
          <pc:sldMk cId="612419427" sldId="275"/>
        </pc:sldMkLst>
        <pc:spChg chg="mod">
          <ac:chgData name="Anastasia Biel" userId="S::anastasia.biel@dsm-firmenich.com::4969d011-70ee-4a2f-96d4-7d7d40a4c8e7" providerId="AD" clId="Web-{AC028F93-CE34-4E9A-D586-C0023E7D2687}" dt="2025-06-30T12:52:31.631" v="1" actId="20577"/>
          <ac:spMkLst>
            <pc:docMk/>
            <pc:sldMk cId="612419427" sldId="275"/>
            <ac:spMk id="33" creationId="{19CC9059-5FC7-4C63-1902-4ED13B3078CB}"/>
          </ac:spMkLst>
        </pc:spChg>
      </pc:sldChg>
    </pc:docChg>
  </pc:docChgLst>
  <pc:docChgLst>
    <pc:chgData name="Marie-Sophie Meisinger" userId="286e1ad8-c636-4702-a91e-982a33a1b0e7" providerId="ADAL" clId="{4E2412F4-7262-41F1-9AA5-DF921E261F34}"/>
    <pc:docChg chg="custSel modSld">
      <pc:chgData name="Marie-Sophie Meisinger" userId="286e1ad8-c636-4702-a91e-982a33a1b0e7" providerId="ADAL" clId="{4E2412F4-7262-41F1-9AA5-DF921E261F34}" dt="2025-07-29T15:05:49.975" v="87" actId="20577"/>
      <pc:docMkLst>
        <pc:docMk/>
      </pc:docMkLst>
      <pc:sldChg chg="modNotesTx">
        <pc:chgData name="Marie-Sophie Meisinger" userId="286e1ad8-c636-4702-a91e-982a33a1b0e7" providerId="ADAL" clId="{4E2412F4-7262-41F1-9AA5-DF921E261F34}" dt="2025-07-29T15:04:56.901" v="62" actId="20577"/>
        <pc:sldMkLst>
          <pc:docMk/>
          <pc:sldMk cId="2194077127" sldId="282"/>
        </pc:sldMkLst>
      </pc:sldChg>
      <pc:sldChg chg="modNotesTx">
        <pc:chgData name="Marie-Sophie Meisinger" userId="286e1ad8-c636-4702-a91e-982a33a1b0e7" providerId="ADAL" clId="{4E2412F4-7262-41F1-9AA5-DF921E261F34}" dt="2025-07-29T15:05:18.777" v="74" actId="33524"/>
        <pc:sldMkLst>
          <pc:docMk/>
          <pc:sldMk cId="1887717199" sldId="399"/>
        </pc:sldMkLst>
      </pc:sldChg>
      <pc:sldChg chg="modNotesTx">
        <pc:chgData name="Marie-Sophie Meisinger" userId="286e1ad8-c636-4702-a91e-982a33a1b0e7" providerId="ADAL" clId="{4E2412F4-7262-41F1-9AA5-DF921E261F34}" dt="2025-07-29T15:05:36.828" v="84" actId="20577"/>
        <pc:sldMkLst>
          <pc:docMk/>
          <pc:sldMk cId="2045000910" sldId="400"/>
        </pc:sldMkLst>
      </pc:sldChg>
      <pc:sldChg chg="modNotesTx">
        <pc:chgData name="Marie-Sophie Meisinger" userId="286e1ad8-c636-4702-a91e-982a33a1b0e7" providerId="ADAL" clId="{4E2412F4-7262-41F1-9AA5-DF921E261F34}" dt="2025-07-29T14:54:32.777" v="19" actId="20577"/>
        <pc:sldMkLst>
          <pc:docMk/>
          <pc:sldMk cId="2749168813" sldId="401"/>
        </pc:sldMkLst>
      </pc:sldChg>
      <pc:sldChg chg="modNotesTx">
        <pc:chgData name="Marie-Sophie Meisinger" userId="286e1ad8-c636-4702-a91e-982a33a1b0e7" providerId="ADAL" clId="{4E2412F4-7262-41F1-9AA5-DF921E261F34}" dt="2025-07-29T14:53:41.787" v="10" actId="20577"/>
        <pc:sldMkLst>
          <pc:docMk/>
          <pc:sldMk cId="3923765263" sldId="2147482735"/>
        </pc:sldMkLst>
      </pc:sldChg>
      <pc:sldChg chg="modNotesTx">
        <pc:chgData name="Marie-Sophie Meisinger" userId="286e1ad8-c636-4702-a91e-982a33a1b0e7" providerId="ADAL" clId="{4E2412F4-7262-41F1-9AA5-DF921E261F34}" dt="2025-07-29T14:54:01.362" v="11" actId="33524"/>
        <pc:sldMkLst>
          <pc:docMk/>
          <pc:sldMk cId="2560896478" sldId="2147482737"/>
        </pc:sldMkLst>
      </pc:sldChg>
      <pc:sldChg chg="modNotesTx">
        <pc:chgData name="Marie-Sophie Meisinger" userId="286e1ad8-c636-4702-a91e-982a33a1b0e7" providerId="ADAL" clId="{4E2412F4-7262-41F1-9AA5-DF921E261F34}" dt="2025-07-29T14:54:46.570" v="25" actId="20577"/>
        <pc:sldMkLst>
          <pc:docMk/>
          <pc:sldMk cId="3352585681" sldId="2147482744"/>
        </pc:sldMkLst>
      </pc:sldChg>
      <pc:sldChg chg="modNotesTx">
        <pc:chgData name="Marie-Sophie Meisinger" userId="286e1ad8-c636-4702-a91e-982a33a1b0e7" providerId="ADAL" clId="{4E2412F4-7262-41F1-9AA5-DF921E261F34}" dt="2025-07-29T15:05:49.975" v="87" actId="20577"/>
        <pc:sldMkLst>
          <pc:docMk/>
          <pc:sldMk cId="724319709" sldId="2147482745"/>
        </pc:sldMkLst>
      </pc:sldChg>
      <pc:sldChg chg="modNotesTx">
        <pc:chgData name="Marie-Sophie Meisinger" userId="286e1ad8-c636-4702-a91e-982a33a1b0e7" providerId="ADAL" clId="{4E2412F4-7262-41F1-9AA5-DF921E261F34}" dt="2025-07-29T14:55:05.815" v="31" actId="20577"/>
        <pc:sldMkLst>
          <pc:docMk/>
          <pc:sldMk cId="771837317" sldId="2147482746"/>
        </pc:sldMkLst>
      </pc:sldChg>
      <pc:sldChg chg="modNotesTx">
        <pc:chgData name="Marie-Sophie Meisinger" userId="286e1ad8-c636-4702-a91e-982a33a1b0e7" providerId="ADAL" clId="{4E2412F4-7262-41F1-9AA5-DF921E261F34}" dt="2025-07-29T14:55:12.890" v="34" actId="20577"/>
        <pc:sldMkLst>
          <pc:docMk/>
          <pc:sldMk cId="2737446287" sldId="2147482747"/>
        </pc:sldMkLst>
      </pc:sldChg>
      <pc:sldChg chg="modNotesTx">
        <pc:chgData name="Marie-Sophie Meisinger" userId="286e1ad8-c636-4702-a91e-982a33a1b0e7" providerId="ADAL" clId="{4E2412F4-7262-41F1-9AA5-DF921E261F34}" dt="2025-07-29T15:04:06.557" v="44" actId="20577"/>
        <pc:sldMkLst>
          <pc:docMk/>
          <pc:sldMk cId="241732380" sldId="2147482758"/>
        </pc:sldMkLst>
      </pc:sldChg>
      <pc:sldChg chg="modNotesTx">
        <pc:chgData name="Marie-Sophie Meisinger" userId="286e1ad8-c636-4702-a91e-982a33a1b0e7" providerId="ADAL" clId="{4E2412F4-7262-41F1-9AA5-DF921E261F34}" dt="2025-07-29T15:04:16.942" v="48" actId="313"/>
        <pc:sldMkLst>
          <pc:docMk/>
          <pc:sldMk cId="2843739700" sldId="2147482760"/>
        </pc:sldMkLst>
      </pc:sldChg>
      <pc:sldChg chg="modNotesTx">
        <pc:chgData name="Marie-Sophie Meisinger" userId="286e1ad8-c636-4702-a91e-982a33a1b0e7" providerId="ADAL" clId="{4E2412F4-7262-41F1-9AA5-DF921E261F34}" dt="2025-07-29T14:52:49.210" v="6" actId="313"/>
        <pc:sldMkLst>
          <pc:docMk/>
          <pc:sldMk cId="3488578151" sldId="2147482761"/>
        </pc:sldMkLst>
      </pc:sldChg>
      <pc:sldChg chg="modNotesTx">
        <pc:chgData name="Marie-Sophie Meisinger" userId="286e1ad8-c636-4702-a91e-982a33a1b0e7" providerId="ADAL" clId="{4E2412F4-7262-41F1-9AA5-DF921E261F34}" dt="2025-07-29T14:53:12.003" v="7" actId="6549"/>
        <pc:sldMkLst>
          <pc:docMk/>
          <pc:sldMk cId="470048821" sldId="2147482766"/>
        </pc:sldMkLst>
      </pc:sldChg>
      <pc:sldChg chg="modNotesTx">
        <pc:chgData name="Marie-Sophie Meisinger" userId="286e1ad8-c636-4702-a91e-982a33a1b0e7" providerId="ADAL" clId="{4E2412F4-7262-41F1-9AA5-DF921E261F34}" dt="2025-07-29T14:55:42.240" v="37" actId="20577"/>
        <pc:sldMkLst>
          <pc:docMk/>
          <pc:sldMk cId="110467050" sldId="2147483213"/>
        </pc:sldMkLst>
      </pc:sldChg>
      <pc:sldChg chg="modNotesTx">
        <pc:chgData name="Marie-Sophie Meisinger" userId="286e1ad8-c636-4702-a91e-982a33a1b0e7" providerId="ADAL" clId="{4E2412F4-7262-41F1-9AA5-DF921E261F34}" dt="2025-07-29T14:56:00.694" v="41" actId="313"/>
        <pc:sldMkLst>
          <pc:docMk/>
          <pc:sldMk cId="1933108603" sldId="214748321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582428\Downloads\us-consumer-perceptions.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oleObject" Target="file:///C:\Users\582428\Downloads\Algae_COmpanies_2020-2024.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0.xml"/><Relationship Id="rId1" Type="http://schemas.microsoft.com/office/2011/relationships/chartStyle" Target="style10.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1.xml"/><Relationship Id="rId1" Type="http://schemas.microsoft.com/office/2011/relationships/chartStyle" Target="style1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1.xml"/><Relationship Id="rId1" Type="http://schemas.microsoft.com/office/2011/relationships/chartStyle" Target="style21.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2.xml"/><Relationship Id="rId1" Type="http://schemas.microsoft.com/office/2011/relationships/chartStyle" Target="style22.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3.xml"/><Relationship Id="rId1" Type="http://schemas.microsoft.com/office/2011/relationships/chartStyle" Target="style23.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4.xml"/><Relationship Id="rId1" Type="http://schemas.microsoft.com/office/2011/relationships/chartStyle" Target="style24.xml"/></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9.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6.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31.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28.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lang="en-GB" sz="1400" b="0" i="0" u="none" strike="noStrike" kern="1200" spc="0" baseline="0" noProof="0">
                <a:solidFill>
                  <a:schemeClr val="tx1">
                    <a:lumMod val="65000"/>
                    <a:lumOff val="35000"/>
                  </a:schemeClr>
                </a:solidFill>
                <a:latin typeface="+mn-lt"/>
                <a:ea typeface="+mn-ea"/>
                <a:cs typeface="+mn-cs"/>
              </a:defRPr>
            </a:pPr>
            <a:r>
              <a:rPr lang="fr-FR" sz="1200" b="1" dirty="0">
                <a:solidFill>
                  <a:schemeClr val="tx1"/>
                </a:solidFill>
              </a:rPr>
              <a:t>US consumer perception of marine </a:t>
            </a:r>
            <a:r>
              <a:rPr lang="fr-FR" sz="1200" b="1" dirty="0" err="1">
                <a:solidFill>
                  <a:schemeClr val="tx1"/>
                </a:solidFill>
              </a:rPr>
              <a:t>ingredients</a:t>
            </a:r>
            <a:r>
              <a:rPr lang="fr-FR" sz="1200" b="1" dirty="0">
                <a:solidFill>
                  <a:schemeClr val="tx1"/>
                </a:solidFill>
              </a:rPr>
              <a:t> by </a:t>
            </a:r>
            <a:r>
              <a:rPr lang="fr-FR" sz="1200" b="1" dirty="0" err="1">
                <a:solidFill>
                  <a:schemeClr val="tx1"/>
                </a:solidFill>
              </a:rPr>
              <a:t>age</a:t>
            </a:r>
            <a:r>
              <a:rPr lang="fr-FR" sz="1200" b="1" dirty="0">
                <a:solidFill>
                  <a:schemeClr val="tx1"/>
                </a:solidFill>
              </a:rPr>
              <a:t> (2023)</a:t>
            </a:r>
          </a:p>
        </c:rich>
      </c:tx>
      <c:layout>
        <c:manualLayout>
          <c:xMode val="edge"/>
          <c:yMode val="edge"/>
          <c:x val="7.2004541132529104E-2"/>
          <c:y val="2.9414092129414284E-2"/>
        </c:manualLayout>
      </c:layout>
      <c:overlay val="0"/>
      <c:spPr>
        <a:noFill/>
        <a:ln>
          <a:noFill/>
        </a:ln>
        <a:effectLst/>
      </c:spPr>
      <c:txPr>
        <a:bodyPr rot="0" spcFirstLastPara="1" vertOverflow="ellipsis" vert="horz" wrap="square" anchor="ctr" anchorCtr="1"/>
        <a:lstStyle/>
        <a:p>
          <a:pPr algn="l">
            <a:defRPr lang="en-GB" sz="1400" b="0" i="0" u="none" strike="noStrike" kern="1200" spc="0" baseline="0" noProof="0">
              <a:solidFill>
                <a:schemeClr val="tx1">
                  <a:lumMod val="65000"/>
                  <a:lumOff val="35000"/>
                </a:schemeClr>
              </a:solidFill>
              <a:latin typeface="+mn-lt"/>
              <a:ea typeface="+mn-ea"/>
              <a:cs typeface="+mn-cs"/>
            </a:defRPr>
          </a:pPr>
          <a:endParaRPr lang="en-CH"/>
        </a:p>
      </c:txPr>
    </c:title>
    <c:autoTitleDeleted val="0"/>
    <c:plotArea>
      <c:layout/>
      <c:barChart>
        <c:barDir val="col"/>
        <c:grouping val="clustered"/>
        <c:varyColors val="0"/>
        <c:ser>
          <c:idx val="0"/>
          <c:order val="0"/>
          <c:tx>
            <c:strRef>
              <c:f>'us-consumer-perceptions'!$B$1</c:f>
              <c:strCache>
                <c:ptCount val="1"/>
                <c:pt idx="0">
                  <c:v>18-24</c:v>
                </c:pt>
              </c:strCache>
            </c:strRef>
          </c:tx>
          <c:spPr>
            <a:solidFill>
              <a:srgbClr val="084337"/>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'us-consumer-perceptions'!$B$2:$B$4</c:f>
              <c:numCache>
                <c:formatCode>General</c:formatCode>
                <c:ptCount val="3"/>
                <c:pt idx="0">
                  <c:v>21</c:v>
                </c:pt>
                <c:pt idx="1">
                  <c:v>28</c:v>
                </c:pt>
                <c:pt idx="2">
                  <c:v>28</c:v>
                </c:pt>
              </c:numCache>
            </c:numRef>
          </c:val>
          <c:extLst>
            <c:ext xmlns:c16="http://schemas.microsoft.com/office/drawing/2014/chart" uri="{C3380CC4-5D6E-409C-BE32-E72D297353CC}">
              <c16:uniqueId val="{00000000-7756-4107-9940-8399C9A6E55F}"/>
            </c:ext>
          </c:extLst>
        </c:ser>
        <c:ser>
          <c:idx val="1"/>
          <c:order val="1"/>
          <c:tx>
            <c:strRef>
              <c:f>'us-consumer-perceptions'!$C$1</c:f>
              <c:strCache>
                <c:ptCount val="1"/>
                <c:pt idx="0">
                  <c:v>25-34</c:v>
                </c:pt>
              </c:strCache>
            </c:strRef>
          </c:tx>
          <c:spPr>
            <a:solidFill>
              <a:srgbClr val="C3E6E1"/>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'us-consumer-perceptions'!$C$2:$C$4</c:f>
              <c:numCache>
                <c:formatCode>General</c:formatCode>
                <c:ptCount val="3"/>
                <c:pt idx="0">
                  <c:v>21</c:v>
                </c:pt>
                <c:pt idx="1">
                  <c:v>30</c:v>
                </c:pt>
                <c:pt idx="2">
                  <c:v>31</c:v>
                </c:pt>
              </c:numCache>
            </c:numRef>
          </c:val>
          <c:extLst>
            <c:ext xmlns:c16="http://schemas.microsoft.com/office/drawing/2014/chart" uri="{C3380CC4-5D6E-409C-BE32-E72D297353CC}">
              <c16:uniqueId val="{00000001-7756-4107-9940-8399C9A6E55F}"/>
            </c:ext>
          </c:extLst>
        </c:ser>
        <c:ser>
          <c:idx val="2"/>
          <c:order val="2"/>
          <c:tx>
            <c:strRef>
              <c:f>'us-consumer-perceptions'!$D$1</c:f>
              <c:strCache>
                <c:ptCount val="1"/>
                <c:pt idx="0">
                  <c:v>35-44</c:v>
                </c:pt>
              </c:strCache>
            </c:strRef>
          </c:tx>
          <c:spPr>
            <a:solidFill>
              <a:srgbClr val="76D0C2"/>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'us-consumer-perceptions'!$D$2:$D$4</c:f>
              <c:numCache>
                <c:formatCode>General</c:formatCode>
                <c:ptCount val="3"/>
                <c:pt idx="0">
                  <c:v>18</c:v>
                </c:pt>
                <c:pt idx="1">
                  <c:v>27</c:v>
                </c:pt>
                <c:pt idx="2">
                  <c:v>29</c:v>
                </c:pt>
              </c:numCache>
            </c:numRef>
          </c:val>
          <c:extLst>
            <c:ext xmlns:c16="http://schemas.microsoft.com/office/drawing/2014/chart" uri="{C3380CC4-5D6E-409C-BE32-E72D297353CC}">
              <c16:uniqueId val="{00000002-7756-4107-9940-8399C9A6E55F}"/>
            </c:ext>
          </c:extLst>
        </c:ser>
        <c:ser>
          <c:idx val="3"/>
          <c:order val="3"/>
          <c:tx>
            <c:strRef>
              <c:f>'us-consumer-perceptions'!$E$1</c:f>
              <c:strCache>
                <c:ptCount val="1"/>
                <c:pt idx="0">
                  <c:v>45-54</c:v>
                </c:pt>
              </c:strCache>
            </c:strRef>
          </c:tx>
          <c:spPr>
            <a:solidFill>
              <a:srgbClr val="44B4A1"/>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'us-consumer-perceptions'!$E$2:$E$4</c:f>
              <c:numCache>
                <c:formatCode>General</c:formatCode>
                <c:ptCount val="3"/>
                <c:pt idx="0">
                  <c:v>19</c:v>
                </c:pt>
                <c:pt idx="1">
                  <c:v>24</c:v>
                </c:pt>
                <c:pt idx="2">
                  <c:v>28</c:v>
                </c:pt>
              </c:numCache>
            </c:numRef>
          </c:val>
          <c:extLst>
            <c:ext xmlns:c16="http://schemas.microsoft.com/office/drawing/2014/chart" uri="{C3380CC4-5D6E-409C-BE32-E72D297353CC}">
              <c16:uniqueId val="{00000003-7756-4107-9940-8399C9A6E55F}"/>
            </c:ext>
          </c:extLst>
        </c:ser>
        <c:ser>
          <c:idx val="4"/>
          <c:order val="4"/>
          <c:tx>
            <c:strRef>
              <c:f>'us-consumer-perceptions'!$F$1</c:f>
              <c:strCache>
                <c:ptCount val="1"/>
                <c:pt idx="0">
                  <c:v>55-64</c:v>
                </c:pt>
              </c:strCache>
            </c:strRef>
          </c:tx>
          <c:spPr>
            <a:solidFill>
              <a:srgbClr val="277E6E"/>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'us-consumer-perceptions'!$F$2:$F$4</c:f>
              <c:numCache>
                <c:formatCode>General</c:formatCode>
                <c:ptCount val="3"/>
                <c:pt idx="0">
                  <c:v>9</c:v>
                </c:pt>
                <c:pt idx="1">
                  <c:v>16</c:v>
                </c:pt>
                <c:pt idx="2">
                  <c:v>26</c:v>
                </c:pt>
              </c:numCache>
            </c:numRef>
          </c:val>
          <c:extLst>
            <c:ext xmlns:c16="http://schemas.microsoft.com/office/drawing/2014/chart" uri="{C3380CC4-5D6E-409C-BE32-E72D297353CC}">
              <c16:uniqueId val="{00000004-7756-4107-9940-8399C9A6E55F}"/>
            </c:ext>
          </c:extLst>
        </c:ser>
        <c:ser>
          <c:idx val="5"/>
          <c:order val="5"/>
          <c:tx>
            <c:strRef>
              <c:f>'us-consumer-perceptions'!$G$1</c:f>
              <c:strCache>
                <c:ptCount val="1"/>
                <c:pt idx="0">
                  <c:v>65+</c:v>
                </c:pt>
              </c:strCache>
            </c:strRef>
          </c:tx>
          <c:spPr>
            <a:solidFill>
              <a:srgbClr val="084337"/>
            </a:solidFill>
            <a:ln>
              <a:noFill/>
            </a:ln>
            <a:effectLst/>
          </c:spPr>
          <c:invertIfNegative val="0"/>
          <c:dLbls>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75000"/>
                        <a:lumOff val="25000"/>
                      </a:schemeClr>
                    </a:solidFill>
                    <a:latin typeface="+mn-lt"/>
                    <a:ea typeface="+mn-ea"/>
                    <a:cs typeface="+mn-cs"/>
                  </a:defRPr>
                </a:pPr>
                <a:endParaRPr lang="en-CH"/>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'us-consumer-perceptions'!$A$2:$A$4</c:f>
              <c:strCache>
                <c:ptCount val="3"/>
                <c:pt idx="0">
                  <c:v>Something I look for in the products I purchase</c:v>
                </c:pt>
                <c:pt idx="1">
                  <c:v>Effective</c:v>
                </c:pt>
                <c:pt idx="2">
                  <c:v>Safe to use</c:v>
                </c:pt>
              </c:strCache>
            </c:strRef>
          </c:cat>
          <c:val>
            <c:numRef>
              <c:f>'us-consumer-perceptions'!$G$2:$G$4</c:f>
              <c:numCache>
                <c:formatCode>General</c:formatCode>
                <c:ptCount val="3"/>
                <c:pt idx="0">
                  <c:v>4</c:v>
                </c:pt>
                <c:pt idx="1">
                  <c:v>9</c:v>
                </c:pt>
                <c:pt idx="2">
                  <c:v>22</c:v>
                </c:pt>
              </c:numCache>
            </c:numRef>
          </c:val>
          <c:extLst>
            <c:ext xmlns:c16="http://schemas.microsoft.com/office/drawing/2014/chart" uri="{C3380CC4-5D6E-409C-BE32-E72D297353CC}">
              <c16:uniqueId val="{00000005-7756-4107-9940-8399C9A6E55F}"/>
            </c:ext>
          </c:extLst>
        </c:ser>
        <c:dLbls>
          <c:dLblPos val="outEnd"/>
          <c:showLegendKey val="0"/>
          <c:showVal val="1"/>
          <c:showCatName val="0"/>
          <c:showSerName val="0"/>
          <c:showPercent val="0"/>
          <c:showBubbleSize val="0"/>
        </c:dLbls>
        <c:gapWidth val="75"/>
        <c:overlap val="-25"/>
        <c:axId val="763539016"/>
        <c:axId val="763540096"/>
      </c:barChart>
      <c:catAx>
        <c:axId val="76353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en-GB" sz="900" b="0" i="0" u="none" strike="noStrike" kern="1200" baseline="0" noProof="0">
                <a:solidFill>
                  <a:schemeClr val="tx1">
                    <a:lumMod val="65000"/>
                    <a:lumOff val="35000"/>
                  </a:schemeClr>
                </a:solidFill>
                <a:latin typeface="+mn-lt"/>
                <a:ea typeface="+mn-ea"/>
                <a:cs typeface="+mn-cs"/>
              </a:defRPr>
            </a:pPr>
            <a:endParaRPr lang="en-CH"/>
          </a:p>
        </c:txPr>
        <c:crossAx val="763540096"/>
        <c:crosses val="autoZero"/>
        <c:auto val="1"/>
        <c:lblAlgn val="ctr"/>
        <c:lblOffset val="100"/>
        <c:noMultiLvlLbl val="0"/>
      </c:catAx>
      <c:valAx>
        <c:axId val="763540096"/>
        <c:scaling>
          <c:orientation val="minMax"/>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GB" sz="1000" b="0" i="0" u="none" strike="noStrike" kern="1200" baseline="0" noProof="0">
                    <a:solidFill>
                      <a:schemeClr val="tx1">
                        <a:lumMod val="65000"/>
                        <a:lumOff val="35000"/>
                      </a:schemeClr>
                    </a:solidFill>
                    <a:latin typeface="+mn-lt"/>
                    <a:ea typeface="+mn-ea"/>
                    <a:cs typeface="+mn-cs"/>
                  </a:defRPr>
                </a:pPr>
                <a:r>
                  <a:rPr lang="fr-FR" sz="800" b="1" dirty="0">
                    <a:solidFill>
                      <a:schemeClr val="tx1"/>
                    </a:solidFill>
                  </a:rPr>
                  <a:t>% of </a:t>
                </a:r>
                <a:r>
                  <a:rPr lang="fr-FR" sz="800" b="1" dirty="0" err="1">
                    <a:solidFill>
                      <a:schemeClr val="tx1"/>
                    </a:solidFill>
                  </a:rPr>
                  <a:t>consumers</a:t>
                </a:r>
                <a:endParaRPr lang="fr-FR" sz="800" b="1" dirty="0">
                  <a:solidFill>
                    <a:schemeClr val="tx1"/>
                  </a:solidFill>
                </a:endParaRPr>
              </a:p>
            </c:rich>
          </c:tx>
          <c:overlay val="0"/>
          <c:spPr>
            <a:noFill/>
            <a:ln>
              <a:noFill/>
            </a:ln>
            <a:effectLst/>
          </c:spPr>
          <c:txPr>
            <a:bodyPr rot="-5400000" spcFirstLastPara="1" vertOverflow="ellipsis" vert="horz" wrap="square" anchor="ctr" anchorCtr="1"/>
            <a:lstStyle/>
            <a:p>
              <a:pPr>
                <a:defRPr lang="en-GB" sz="1000" b="0" i="0" u="none" strike="noStrike" kern="1200" baseline="0" noProof="0">
                  <a:solidFill>
                    <a:schemeClr val="tx1">
                      <a:lumMod val="65000"/>
                      <a:lumOff val="35000"/>
                    </a:schemeClr>
                  </a:solidFill>
                  <a:latin typeface="+mn-lt"/>
                  <a:ea typeface="+mn-ea"/>
                  <a:cs typeface="+mn-cs"/>
                </a:defRPr>
              </a:pPr>
              <a:endParaRPr lang="fr-FR"/>
            </a:p>
          </c:txPr>
        </c:title>
        <c:numFmt formatCode="General" sourceLinked="1"/>
        <c:majorTickMark val="none"/>
        <c:minorTickMark val="none"/>
        <c:tickLblPos val="nextTo"/>
        <c:crossAx val="76353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en-GB" sz="900" b="0" i="0" u="none" strike="noStrike" kern="1200" baseline="0" noProof="0">
              <a:solidFill>
                <a:schemeClr val="tx1">
                  <a:lumMod val="65000"/>
                  <a:lumOff val="35000"/>
                </a:schemeClr>
              </a:solidFill>
              <a:latin typeface="+mn-lt"/>
              <a:ea typeface="+mn-ea"/>
              <a:cs typeface="+mn-cs"/>
            </a:defRPr>
          </a:pPr>
          <a:endParaRPr lang="en-CH"/>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lang="en-GB" noProof="0"/>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lang="en-US" sz="1100" b="0" i="0" u="none" strike="noStrike" kern="1200" spc="0" baseline="0">
                <a:solidFill>
                  <a:prstClr val="black">
                    <a:lumMod val="65000"/>
                    <a:lumOff val="35000"/>
                  </a:prstClr>
                </a:solidFill>
                <a:latin typeface="+mn-lt"/>
                <a:ea typeface="+mn-ea"/>
                <a:cs typeface="+mn-cs"/>
              </a:defRPr>
            </a:pPr>
            <a:r>
              <a:rPr lang="en-US" sz="1200" b="1" i="0" u="none" strike="noStrike" kern="1200" spc="0" baseline="0" dirty="0">
                <a:solidFill>
                  <a:schemeClr val="tx1"/>
                </a:solidFill>
                <a:latin typeface="+mn-lt"/>
                <a:ea typeface="+mn-ea"/>
                <a:cs typeface="+mn-cs"/>
              </a:rPr>
              <a:t>Penetration of launches with marine ingredients in Beauty &amp; Care, 2019-24</a:t>
            </a:r>
          </a:p>
        </c:rich>
      </c:tx>
      <c:overlay val="0"/>
    </c:title>
    <c:autoTitleDeleted val="0"/>
    <c:plotArea>
      <c:layout/>
      <c:barChart>
        <c:barDir val="col"/>
        <c:grouping val="clustered"/>
        <c:varyColors val="0"/>
        <c:ser>
          <c:idx val="0"/>
          <c:order val="0"/>
          <c:tx>
            <c:strRef>
              <c:f>Sheet1!$B$1</c:f>
              <c:strCache>
                <c:ptCount val="1"/>
                <c:pt idx="0">
                  <c:v>Apr 2019-Mar 2020</c:v>
                </c:pt>
              </c:strCache>
            </c:strRef>
          </c:tx>
          <c:spPr>
            <a:solidFill>
              <a:srgbClr val="277E6E"/>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France</c:v>
                </c:pt>
                <c:pt idx="1">
                  <c:v>US</c:v>
                </c:pt>
                <c:pt idx="2">
                  <c:v>UK</c:v>
                </c:pt>
                <c:pt idx="3">
                  <c:v>Germany</c:v>
                </c:pt>
                <c:pt idx="4">
                  <c:v>China</c:v>
                </c:pt>
              </c:strCache>
            </c:strRef>
          </c:cat>
          <c:val>
            <c:numRef>
              <c:f>Sheet1!$B$2:$B$6</c:f>
              <c:numCache>
                <c:formatCode>General</c:formatCode>
                <c:ptCount val="5"/>
                <c:pt idx="0">
                  <c:v>3</c:v>
                </c:pt>
                <c:pt idx="1">
                  <c:v>3</c:v>
                </c:pt>
                <c:pt idx="2">
                  <c:v>3</c:v>
                </c:pt>
                <c:pt idx="3">
                  <c:v>3</c:v>
                </c:pt>
                <c:pt idx="4">
                  <c:v>2</c:v>
                </c:pt>
              </c:numCache>
            </c:numRef>
          </c:val>
          <c:extLst>
            <c:ext xmlns:c16="http://schemas.microsoft.com/office/drawing/2014/chart" uri="{C3380CC4-5D6E-409C-BE32-E72D297353CC}">
              <c16:uniqueId val="{00000005-FA31-46C6-A1CE-5B1B55CDDD00}"/>
            </c:ext>
          </c:extLst>
        </c:ser>
        <c:ser>
          <c:idx val="1"/>
          <c:order val="1"/>
          <c:tx>
            <c:strRef>
              <c:f>Sheet1!$C$1</c:f>
              <c:strCache>
                <c:ptCount val="1"/>
                <c:pt idx="0">
                  <c:v>Apr 2023-Mar 2024</c:v>
                </c:pt>
              </c:strCache>
            </c:strRef>
          </c:tx>
          <c:spPr>
            <a:solidFill>
              <a:srgbClr val="084337"/>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France</c:v>
                </c:pt>
                <c:pt idx="1">
                  <c:v>US</c:v>
                </c:pt>
                <c:pt idx="2">
                  <c:v>UK</c:v>
                </c:pt>
                <c:pt idx="3">
                  <c:v>Germany</c:v>
                </c:pt>
                <c:pt idx="4">
                  <c:v>China</c:v>
                </c:pt>
              </c:strCache>
            </c:strRef>
          </c:cat>
          <c:val>
            <c:numRef>
              <c:f>Sheet1!$C$2:$C$6</c:f>
              <c:numCache>
                <c:formatCode>General</c:formatCode>
                <c:ptCount val="5"/>
                <c:pt idx="0">
                  <c:v>5</c:v>
                </c:pt>
                <c:pt idx="1">
                  <c:v>4</c:v>
                </c:pt>
                <c:pt idx="2">
                  <c:v>4</c:v>
                </c:pt>
                <c:pt idx="3">
                  <c:v>4</c:v>
                </c:pt>
                <c:pt idx="4">
                  <c:v>3</c:v>
                </c:pt>
              </c:numCache>
            </c:numRef>
          </c:val>
          <c:extLst>
            <c:ext xmlns:c16="http://schemas.microsoft.com/office/drawing/2014/chart" uri="{C3380CC4-5D6E-409C-BE32-E72D297353CC}">
              <c16:uniqueId val="{0000000B-FA31-46C6-A1CE-5B1B55CDDD00}"/>
            </c:ext>
          </c:extLst>
        </c:ser>
        <c:dLbls>
          <c:dLblPos val="outEnd"/>
          <c:showLegendKey val="0"/>
          <c:showVal val="1"/>
          <c:showCatName val="0"/>
          <c:showSerName val="0"/>
          <c:showPercent val="0"/>
          <c:showBubbleSize val="0"/>
        </c:dLbls>
        <c:gapWidth val="75"/>
        <c:overlap val="-25"/>
        <c:axId val="67451136"/>
        <c:axId val="66437120"/>
      </c:barChart>
      <c:catAx>
        <c:axId val="67451136"/>
        <c:scaling>
          <c:orientation val="minMax"/>
        </c:scaling>
        <c:delete val="0"/>
        <c:axPos val="b"/>
        <c:numFmt formatCode="General" sourceLinked="1"/>
        <c:majorTickMark val="none"/>
        <c:minorTickMark val="none"/>
        <c:tickLblPos val="nextTo"/>
        <c:spPr>
          <a:ln>
            <a:solidFill>
              <a:srgbClr val="848484"/>
            </a:solidFill>
          </a:ln>
        </c:spPr>
        <c:crossAx val="66437120"/>
        <c:crosses val="autoZero"/>
        <c:auto val="0"/>
        <c:lblAlgn val="ctr"/>
        <c:lblOffset val="100"/>
        <c:noMultiLvlLbl val="0"/>
      </c:catAx>
      <c:valAx>
        <c:axId val="66437120"/>
        <c:scaling>
          <c:orientation val="minMax"/>
          <c:max val="7"/>
          <c:min val="0"/>
        </c:scaling>
        <c:delete val="1"/>
        <c:axPos val="l"/>
        <c:majorGridlines/>
        <c:title>
          <c:tx>
            <c:rich>
              <a:bodyPr/>
              <a:lstStyle/>
              <a:p>
                <a:pPr>
                  <a:defRPr/>
                </a:pPr>
                <a:r>
                  <a:rPr lang="fr-FR" dirty="0">
                    <a:solidFill>
                      <a:schemeClr val="tx1"/>
                    </a:solidFill>
                  </a:rPr>
                  <a:t>% of </a:t>
                </a:r>
                <a:r>
                  <a:rPr lang="fr-FR" dirty="0" err="1">
                    <a:solidFill>
                      <a:schemeClr val="tx1"/>
                    </a:solidFill>
                  </a:rPr>
                  <a:t>launches</a:t>
                </a:r>
                <a:endParaRPr lang="fr-FR" dirty="0">
                  <a:solidFill>
                    <a:schemeClr val="tx1"/>
                  </a:solidFill>
                </a:endParaRPr>
              </a:p>
            </c:rich>
          </c:tx>
          <c:overlay val="0"/>
        </c:title>
        <c:numFmt formatCode="General" sourceLinked="1"/>
        <c:majorTickMark val="none"/>
        <c:minorTickMark val="none"/>
        <c:tickLblPos val="nextTo"/>
        <c:crossAx val="67451136"/>
        <c:crosses val="autoZero"/>
        <c:crossBetween val="between"/>
        <c:majorUnit val="2"/>
      </c:valAx>
    </c:plotArea>
    <c:legend>
      <c:legendPos val="b"/>
      <c:overlay val="0"/>
    </c:legend>
    <c:plotVisOnly val="1"/>
    <c:dispBlanksAs val="zero"/>
    <c:showDLblsOverMax val="1"/>
  </c:chart>
  <c:spPr>
    <a:noFill/>
  </c:spPr>
  <c:txPr>
    <a:bodyPr/>
    <a:lstStyle/>
    <a:p>
      <a:pPr>
        <a:defRPr sz="800" smtId="4294967295">
          <a:solidFill>
            <a:srgbClr val="7C7C7C"/>
          </a:solidFill>
        </a:defRPr>
      </a:pPr>
      <a:endParaRPr lang="en-CH"/>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l">
              <a:defRPr sz="1100" b="0" i="0" u="none" strike="noStrike" kern="1200" spc="0" baseline="0">
                <a:solidFill>
                  <a:schemeClr val="tx1">
                    <a:lumMod val="65000"/>
                    <a:lumOff val="35000"/>
                  </a:schemeClr>
                </a:solidFill>
                <a:latin typeface="+mn-lt"/>
                <a:ea typeface="+mn-ea"/>
                <a:cs typeface="+mn-cs"/>
              </a:defRPr>
            </a:pPr>
            <a:r>
              <a:rPr lang="en-US" sz="1200" b="1" dirty="0">
                <a:solidFill>
                  <a:schemeClr val="tx1"/>
                </a:solidFill>
              </a:rPr>
              <a:t>Most</a:t>
            </a:r>
            <a:r>
              <a:rPr lang="en-US" sz="1200" b="1" baseline="0" dirty="0">
                <a:solidFill>
                  <a:schemeClr val="tx1"/>
                </a:solidFill>
              </a:rPr>
              <a:t> active companies in skincare with algae  (Launches 2020-2024)</a:t>
            </a:r>
            <a:endParaRPr lang="en-US" sz="1200" b="1" dirty="0">
              <a:solidFill>
                <a:schemeClr val="tx1"/>
              </a:solidFill>
            </a:endParaRPr>
          </a:p>
        </c:rich>
      </c:tx>
      <c:overlay val="0"/>
      <c:spPr>
        <a:noFill/>
        <a:ln>
          <a:noFill/>
        </a:ln>
        <a:effectLst/>
      </c:spPr>
      <c:txPr>
        <a:bodyPr rot="0" spcFirstLastPara="1" vertOverflow="ellipsis" vert="horz" wrap="square" anchor="ctr" anchorCtr="1"/>
        <a:lstStyle/>
        <a:p>
          <a:pPr algn="l">
            <a:defRPr sz="11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ParentCompanies!$G$6</c:f>
              <c:strCache>
                <c:ptCount val="1"/>
                <c:pt idx="0">
                  <c:v>Number of Variants</c:v>
                </c:pt>
              </c:strCache>
            </c:strRef>
          </c:tx>
          <c:spPr>
            <a:solidFill>
              <a:srgbClr val="44B4A1"/>
            </a:solidFill>
            <a:ln>
              <a:noFill/>
            </a:ln>
            <a:effectLst/>
          </c:spPr>
          <c:invertIfNegative val="0"/>
          <c:cat>
            <c:strRef>
              <c:f>ParentCompanies!$F$12:$F$26</c:f>
              <c:strCache>
                <c:ptCount val="15"/>
                <c:pt idx="0">
                  <c:v>Shiseido</c:v>
                </c:pt>
                <c:pt idx="1">
                  <c:v>Amorepacific</c:v>
                </c:pt>
                <c:pt idx="2">
                  <c:v>LVMH</c:v>
                </c:pt>
                <c:pt idx="3">
                  <c:v>Clinique</c:v>
                </c:pt>
                <c:pt idx="4">
                  <c:v>Rohto Pharmaceutical</c:v>
                </c:pt>
                <c:pt idx="5">
                  <c:v>Yves Rocher</c:v>
                </c:pt>
                <c:pt idx="6">
                  <c:v>Natura &amp;Co</c:v>
                </c:pt>
                <c:pt idx="7">
                  <c:v>Laboratoires de Biarritz</c:v>
                </c:pt>
                <c:pt idx="8">
                  <c:v>Avon</c:v>
                </c:pt>
                <c:pt idx="9">
                  <c:v>Kosé</c:v>
                </c:pt>
                <c:pt idx="10">
                  <c:v>L'Oréal</c:v>
                </c:pt>
                <c:pt idx="11">
                  <c:v>Groupe Yves Rocher</c:v>
                </c:pt>
                <c:pt idx="12">
                  <c:v>Unilever</c:v>
                </c:pt>
                <c:pt idx="13">
                  <c:v>WLBS</c:v>
                </c:pt>
                <c:pt idx="14">
                  <c:v>Estée Lauder</c:v>
                </c:pt>
              </c:strCache>
            </c:strRef>
          </c:cat>
          <c:val>
            <c:numRef>
              <c:f>ParentCompanies!$G$12:$G$26</c:f>
              <c:numCache>
                <c:formatCode>#,##0</c:formatCode>
                <c:ptCount val="15"/>
                <c:pt idx="0">
                  <c:v>34</c:v>
                </c:pt>
                <c:pt idx="1">
                  <c:v>34</c:v>
                </c:pt>
                <c:pt idx="2">
                  <c:v>39</c:v>
                </c:pt>
                <c:pt idx="3">
                  <c:v>41</c:v>
                </c:pt>
                <c:pt idx="4">
                  <c:v>42</c:v>
                </c:pt>
                <c:pt idx="5">
                  <c:v>46</c:v>
                </c:pt>
                <c:pt idx="6">
                  <c:v>48</c:v>
                </c:pt>
                <c:pt idx="7">
                  <c:v>53</c:v>
                </c:pt>
                <c:pt idx="8">
                  <c:v>54</c:v>
                </c:pt>
                <c:pt idx="9">
                  <c:v>58</c:v>
                </c:pt>
                <c:pt idx="10">
                  <c:v>61</c:v>
                </c:pt>
                <c:pt idx="11">
                  <c:v>63</c:v>
                </c:pt>
                <c:pt idx="12">
                  <c:v>75</c:v>
                </c:pt>
                <c:pt idx="13">
                  <c:v>177</c:v>
                </c:pt>
                <c:pt idx="14">
                  <c:v>196</c:v>
                </c:pt>
              </c:numCache>
            </c:numRef>
          </c:val>
          <c:extLst>
            <c:ext xmlns:c16="http://schemas.microsoft.com/office/drawing/2014/chart" uri="{C3380CC4-5D6E-409C-BE32-E72D297353CC}">
              <c16:uniqueId val="{00000000-1A20-4A2E-9F1D-0A7BAFAA27B5}"/>
            </c:ext>
          </c:extLst>
        </c:ser>
        <c:dLbls>
          <c:showLegendKey val="0"/>
          <c:showVal val="0"/>
          <c:showCatName val="0"/>
          <c:showSerName val="0"/>
          <c:showPercent val="0"/>
          <c:showBubbleSize val="0"/>
        </c:dLbls>
        <c:gapWidth val="182"/>
        <c:axId val="867310656"/>
        <c:axId val="867314976"/>
      </c:barChart>
      <c:catAx>
        <c:axId val="8673106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CH"/>
          </a:p>
        </c:txPr>
        <c:crossAx val="867314976"/>
        <c:crosses val="autoZero"/>
        <c:auto val="1"/>
        <c:lblAlgn val="ctr"/>
        <c:lblOffset val="100"/>
        <c:noMultiLvlLbl val="0"/>
      </c:catAx>
      <c:valAx>
        <c:axId val="867314976"/>
        <c:scaling>
          <c:orientation val="minMax"/>
          <c:max val="20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86731065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2520-4241-9BBA-1F4D2E1B9DD8}"/>
              </c:ext>
            </c:extLst>
          </c:dPt>
          <c:dPt>
            <c:idx val="1"/>
            <c:bubble3D val="0"/>
            <c:spPr>
              <a:solidFill>
                <a:srgbClr val="C3E6E1"/>
              </a:solidFill>
              <a:ln>
                <a:noFill/>
              </a:ln>
              <a:effectLst/>
            </c:spPr>
            <c:extLst>
              <c:ext xmlns:c16="http://schemas.microsoft.com/office/drawing/2014/chart" uri="{C3380CC4-5D6E-409C-BE32-E72D297353CC}">
                <c16:uniqueId val="{00000003-2520-4241-9BBA-1F4D2E1B9DD8}"/>
              </c:ext>
            </c:extLst>
          </c:dPt>
          <c:cat>
            <c:strRef>
              <c:f>Sheet1!$A$2:$A$3</c:f>
              <c:strCache>
                <c:ptCount val="2"/>
                <c:pt idx="0">
                  <c:v>Category 1</c:v>
                </c:pt>
                <c:pt idx="1">
                  <c:v>Category 2</c:v>
                </c:pt>
              </c:strCache>
            </c:strRef>
          </c:cat>
          <c:val>
            <c:numRef>
              <c:f>Sheet1!$B$2:$B$3</c:f>
              <c:numCache>
                <c:formatCode>General</c:formatCode>
                <c:ptCount val="2"/>
                <c:pt idx="0">
                  <c:v>41</c:v>
                </c:pt>
                <c:pt idx="1">
                  <c:v>59</c:v>
                </c:pt>
              </c:numCache>
            </c:numRef>
          </c:val>
          <c:extLst>
            <c:ext xmlns:c16="http://schemas.microsoft.com/office/drawing/2014/chart" uri="{C3380CC4-5D6E-409C-BE32-E72D297353CC}">
              <c16:uniqueId val="{00000004-2520-4241-9BBA-1F4D2E1B9DD8}"/>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2520-4241-9BBA-1F4D2E1B9DD8}"/>
              </c:ext>
            </c:extLst>
          </c:dPt>
          <c:dPt>
            <c:idx val="1"/>
            <c:bubble3D val="0"/>
            <c:spPr>
              <a:solidFill>
                <a:schemeClr val="accent2"/>
              </a:solidFill>
              <a:ln>
                <a:noFill/>
              </a:ln>
              <a:effectLst/>
            </c:spPr>
            <c:extLst>
              <c:ext xmlns:c16="http://schemas.microsoft.com/office/drawing/2014/chart" uri="{C3380CC4-5D6E-409C-BE32-E72D297353CC}">
                <c16:uniqueId val="{00000008-2520-4241-9BBA-1F4D2E1B9DD8}"/>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2520-4241-9BBA-1F4D2E1B9DD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04E9-429C-BDCE-BBCE558CD421}"/>
              </c:ext>
            </c:extLst>
          </c:dPt>
          <c:dPt>
            <c:idx val="1"/>
            <c:bubble3D val="0"/>
            <c:spPr>
              <a:solidFill>
                <a:srgbClr val="C3E6E1"/>
              </a:solidFill>
              <a:ln>
                <a:noFill/>
              </a:ln>
              <a:effectLst/>
            </c:spPr>
            <c:extLst>
              <c:ext xmlns:c16="http://schemas.microsoft.com/office/drawing/2014/chart" uri="{C3380CC4-5D6E-409C-BE32-E72D297353CC}">
                <c16:uniqueId val="{00000003-04E9-429C-BDCE-BBCE558CD421}"/>
              </c:ext>
            </c:extLst>
          </c:dPt>
          <c:cat>
            <c:strRef>
              <c:f>Sheet1!$A$2:$A$3</c:f>
              <c:strCache>
                <c:ptCount val="2"/>
                <c:pt idx="0">
                  <c:v>Category 1</c:v>
                </c:pt>
                <c:pt idx="1">
                  <c:v>Category 2</c:v>
                </c:pt>
              </c:strCache>
            </c:strRef>
          </c:cat>
          <c:val>
            <c:numRef>
              <c:f>Sheet1!$B$2:$B$3</c:f>
              <c:numCache>
                <c:formatCode>General</c:formatCode>
                <c:ptCount val="2"/>
                <c:pt idx="0">
                  <c:v>58</c:v>
                </c:pt>
                <c:pt idx="1">
                  <c:v>42</c:v>
                </c:pt>
              </c:numCache>
            </c:numRef>
          </c:val>
          <c:extLst>
            <c:ext xmlns:c16="http://schemas.microsoft.com/office/drawing/2014/chart" uri="{C3380CC4-5D6E-409C-BE32-E72D297353CC}">
              <c16:uniqueId val="{00000004-04E9-429C-BDCE-BBCE558CD421}"/>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04E9-429C-BDCE-BBCE558CD421}"/>
              </c:ext>
            </c:extLst>
          </c:dPt>
          <c:dPt>
            <c:idx val="1"/>
            <c:bubble3D val="0"/>
            <c:spPr>
              <a:solidFill>
                <a:schemeClr val="accent2"/>
              </a:solidFill>
              <a:ln>
                <a:noFill/>
              </a:ln>
              <a:effectLst/>
            </c:spPr>
            <c:extLst>
              <c:ext xmlns:c16="http://schemas.microsoft.com/office/drawing/2014/chart" uri="{C3380CC4-5D6E-409C-BE32-E72D297353CC}">
                <c16:uniqueId val="{00000008-04E9-429C-BDCE-BBCE558CD421}"/>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04E9-429C-BDCE-BBCE558CD42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8C8B-436F-BD12-BF07868BD787}"/>
              </c:ext>
            </c:extLst>
          </c:dPt>
          <c:dPt>
            <c:idx val="1"/>
            <c:bubble3D val="0"/>
            <c:spPr>
              <a:solidFill>
                <a:srgbClr val="C3E6E1"/>
              </a:solidFill>
              <a:ln>
                <a:noFill/>
              </a:ln>
              <a:effectLst/>
            </c:spPr>
            <c:extLst>
              <c:ext xmlns:c16="http://schemas.microsoft.com/office/drawing/2014/chart" uri="{C3380CC4-5D6E-409C-BE32-E72D297353CC}">
                <c16:uniqueId val="{00000003-8C8B-436F-BD12-BF07868BD787}"/>
              </c:ext>
            </c:extLst>
          </c:dPt>
          <c:cat>
            <c:strRef>
              <c:f>Sheet1!$A$2:$A$3</c:f>
              <c:strCache>
                <c:ptCount val="2"/>
                <c:pt idx="0">
                  <c:v>Category 1</c:v>
                </c:pt>
                <c:pt idx="1">
                  <c:v>Category 2</c:v>
                </c:pt>
              </c:strCache>
            </c:strRef>
          </c:cat>
          <c:val>
            <c:numRef>
              <c:f>Sheet1!$B$2:$B$3</c:f>
              <c:numCache>
                <c:formatCode>General</c:formatCode>
                <c:ptCount val="2"/>
                <c:pt idx="0">
                  <c:v>51</c:v>
                </c:pt>
                <c:pt idx="1">
                  <c:v>49</c:v>
                </c:pt>
              </c:numCache>
            </c:numRef>
          </c:val>
          <c:extLst>
            <c:ext xmlns:c16="http://schemas.microsoft.com/office/drawing/2014/chart" uri="{C3380CC4-5D6E-409C-BE32-E72D297353CC}">
              <c16:uniqueId val="{00000004-8C8B-436F-BD12-BF07868BD787}"/>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8C8B-436F-BD12-BF07868BD787}"/>
              </c:ext>
            </c:extLst>
          </c:dPt>
          <c:dPt>
            <c:idx val="1"/>
            <c:bubble3D val="0"/>
            <c:spPr>
              <a:solidFill>
                <a:schemeClr val="accent2"/>
              </a:solidFill>
              <a:ln>
                <a:noFill/>
              </a:ln>
              <a:effectLst/>
            </c:spPr>
            <c:extLst>
              <c:ext xmlns:c16="http://schemas.microsoft.com/office/drawing/2014/chart" uri="{C3380CC4-5D6E-409C-BE32-E72D297353CC}">
                <c16:uniqueId val="{00000008-8C8B-436F-BD12-BF07868BD78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8C8B-436F-BD12-BF07868BD78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c:v>
                </c:pt>
              </c:strCache>
            </c:strRef>
          </c:tx>
          <c:spPr>
            <a:solidFill>
              <a:srgbClr val="277E6E"/>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5837-4095-A20F-E7F9B5314550}"/>
              </c:ext>
            </c:extLst>
          </c:dPt>
          <c:dPt>
            <c:idx val="1"/>
            <c:invertIfNegative val="0"/>
            <c:bubble3D val="0"/>
            <c:spPr>
              <a:solidFill>
                <a:srgbClr val="277E6E"/>
              </a:solidFill>
              <a:ln>
                <a:noFill/>
              </a:ln>
              <a:effectLst/>
            </c:spPr>
            <c:extLst>
              <c:ext xmlns:c16="http://schemas.microsoft.com/office/drawing/2014/chart" uri="{C3380CC4-5D6E-409C-BE32-E72D297353CC}">
                <c16:uniqueId val="{00000003-5837-4095-A20F-E7F9B5314550}"/>
              </c:ext>
            </c:extLst>
          </c:dPt>
          <c:dPt>
            <c:idx val="2"/>
            <c:invertIfNegative val="0"/>
            <c:bubble3D val="0"/>
            <c:spPr>
              <a:solidFill>
                <a:srgbClr val="277E6E"/>
              </a:solidFill>
              <a:ln>
                <a:noFill/>
              </a:ln>
              <a:effectLst/>
            </c:spPr>
            <c:extLst>
              <c:ext xmlns:c16="http://schemas.microsoft.com/office/drawing/2014/chart" uri="{C3380CC4-5D6E-409C-BE32-E72D297353CC}">
                <c16:uniqueId val="{00000005-5837-4095-A20F-E7F9B5314550}"/>
              </c:ext>
            </c:extLst>
          </c:dPt>
          <c:dLbls>
            <c:dLbl>
              <c:idx val="0"/>
              <c:delete val="1"/>
              <c:extLst>
                <c:ext xmlns:c15="http://schemas.microsoft.com/office/drawing/2012/chart" uri="{CE6537A1-D6FC-4f65-9D91-7224C49458BB}"/>
                <c:ext xmlns:c16="http://schemas.microsoft.com/office/drawing/2014/chart" uri="{C3380CC4-5D6E-409C-BE32-E72D297353CC}">
                  <c16:uniqueId val="{00000001-5837-4095-A20F-E7F9B5314550}"/>
                </c:ext>
              </c:extLst>
            </c:dLbl>
            <c:dLbl>
              <c:idx val="1"/>
              <c:tx>
                <c:rich>
                  <a:bodyPr/>
                  <a:lstStyle/>
                  <a:p>
                    <a:r>
                      <a:rPr lang="en-US"/>
                      <a:t>+250%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837-4095-A20F-E7F9B5314550}"/>
                </c:ext>
              </c:extLst>
            </c:dLbl>
            <c:dLbl>
              <c:idx val="2"/>
              <c:tx>
                <c:rich>
                  <a:bodyPr/>
                  <a:lstStyle/>
                  <a:p>
                    <a:r>
                      <a:rPr lang="en-US"/>
                      <a:t>+350%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837-4095-A20F-E7F9B5314550}"/>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0.00</c:formatCode>
                <c:ptCount val="3"/>
                <c:pt idx="0" formatCode="0">
                  <c:v>0</c:v>
                </c:pt>
                <c:pt idx="1">
                  <c:v>1.25</c:v>
                </c:pt>
                <c:pt idx="2">
                  <c:v>2.5</c:v>
                </c:pt>
              </c:numCache>
            </c:numRef>
          </c:cat>
          <c:val>
            <c:numRef>
              <c:f>Sheet1!$B$2:$B$4</c:f>
              <c:numCache>
                <c:formatCode>General</c:formatCode>
                <c:ptCount val="3"/>
                <c:pt idx="0">
                  <c:v>100</c:v>
                </c:pt>
                <c:pt idx="1">
                  <c:v>350</c:v>
                </c:pt>
                <c:pt idx="2">
                  <c:v>450</c:v>
                </c:pt>
              </c:numCache>
            </c:numRef>
          </c:val>
          <c:extLst>
            <c:ext xmlns:c16="http://schemas.microsoft.com/office/drawing/2014/chart" uri="{C3380CC4-5D6E-409C-BE32-E72D297353CC}">
              <c16:uniqueId val="{0000000A-5837-4095-A20F-E7F9B5314550}"/>
            </c:ext>
          </c:extLst>
        </c:ser>
        <c:dLbls>
          <c:showLegendKey val="0"/>
          <c:showVal val="0"/>
          <c:showCatName val="0"/>
          <c:showSerName val="0"/>
          <c:showPercent val="0"/>
          <c:showBubbleSize val="0"/>
        </c:dLbls>
        <c:gapWidth val="49"/>
        <c:overlap val="-75"/>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u="none" strike="noStrike" kern="1200" baseline="0" dirty="0">
                    <a:solidFill>
                      <a:schemeClr val="tx1"/>
                    </a:solidFill>
                    <a:latin typeface="DM Sans" pitchFamily="2" charset="0"/>
                  </a:rPr>
                  <a:t>PEPHA®-TIGHT CB </a:t>
                </a:r>
                <a:endParaRPr lang="en-US" sz="1600" b="1" dirty="0">
                  <a:solidFill>
                    <a:schemeClr val="tx1"/>
                  </a:solidFill>
                  <a:latin typeface="DM Sans" pitchFamily="2" charset="0"/>
                </a:endParaRPr>
              </a:p>
            </c:rich>
          </c:tx>
          <c:layout>
            <c:manualLayout>
              <c:xMode val="edge"/>
              <c:yMode val="edge"/>
              <c:x val="0.35376575189556497"/>
              <c:y val="0.87173973108275993"/>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500"/>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Fibroblasts proliferation (%)</a:t>
                </a:r>
              </a:p>
            </c:rich>
          </c:tx>
          <c:layout>
            <c:manualLayout>
              <c:xMode val="edge"/>
              <c:yMode val="edge"/>
              <c:x val="2.9372986767106503E-3"/>
              <c:y val="0.12094156220903408"/>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04345069333093"/>
          <c:y val="4.4986993381083307E-2"/>
          <c:w val="0.82795654930666907"/>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084337"/>
              </a:solidFill>
              <a:ln>
                <a:noFill/>
              </a:ln>
              <a:effectLst/>
            </c:spPr>
            <c:extLst>
              <c:ext xmlns:c16="http://schemas.microsoft.com/office/drawing/2014/chart" uri="{C3380CC4-5D6E-409C-BE32-E72D297353CC}">
                <c16:uniqueId val="{00000001-5C4A-4469-9183-EF29FB70CB74}"/>
              </c:ext>
            </c:extLst>
          </c:dPt>
          <c:dPt>
            <c:idx val="1"/>
            <c:invertIfNegative val="0"/>
            <c:bubble3D val="0"/>
            <c:spPr>
              <a:solidFill>
                <a:srgbClr val="084337"/>
              </a:solidFill>
              <a:ln>
                <a:noFill/>
              </a:ln>
              <a:effectLst/>
            </c:spPr>
            <c:extLst>
              <c:ext xmlns:c16="http://schemas.microsoft.com/office/drawing/2014/chart" uri="{C3380CC4-5D6E-409C-BE32-E72D297353CC}">
                <c16:uniqueId val="{00000003-5C4A-4469-9183-EF29FB70CB74}"/>
              </c:ext>
            </c:extLst>
          </c:dPt>
          <c:dPt>
            <c:idx val="2"/>
            <c:invertIfNegative val="0"/>
            <c:bubble3D val="0"/>
            <c:spPr>
              <a:solidFill>
                <a:srgbClr val="084337"/>
              </a:solidFill>
              <a:ln>
                <a:noFill/>
              </a:ln>
              <a:effectLst/>
            </c:spPr>
            <c:extLst>
              <c:ext xmlns:c16="http://schemas.microsoft.com/office/drawing/2014/chart" uri="{C3380CC4-5D6E-409C-BE32-E72D297353CC}">
                <c16:uniqueId val="{00000005-5C4A-4469-9183-EF29FB70CB74}"/>
              </c:ext>
            </c:extLst>
          </c:dPt>
          <c:dLbls>
            <c:dLbl>
              <c:idx val="0"/>
              <c:delete val="1"/>
              <c:extLst>
                <c:ext xmlns:c15="http://schemas.microsoft.com/office/drawing/2012/chart" uri="{CE6537A1-D6FC-4f65-9D91-7224C49458BB}"/>
                <c:ext xmlns:c16="http://schemas.microsoft.com/office/drawing/2014/chart" uri="{C3380CC4-5D6E-409C-BE32-E72D297353CC}">
                  <c16:uniqueId val="{00000001-5C4A-4469-9183-EF29FB70CB74}"/>
                </c:ext>
              </c:extLst>
            </c:dLbl>
            <c:dLbl>
              <c:idx val="1"/>
              <c:tx>
                <c:rich>
                  <a:bodyPr/>
                  <a:lstStyle/>
                  <a:p>
                    <a:r>
                      <a:rPr lang="en-US" dirty="0"/>
                      <a:t>+30%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5C4A-4469-9183-EF29FB70CB74}"/>
                </c:ext>
              </c:extLst>
            </c:dLbl>
            <c:dLbl>
              <c:idx val="2"/>
              <c:tx>
                <c:rich>
                  <a:bodyPr/>
                  <a:lstStyle/>
                  <a:p>
                    <a:r>
                      <a:rPr lang="en-US" dirty="0"/>
                      <a:t>+40%</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5C4A-4469-9183-EF29FB70CB74}"/>
                </c:ext>
              </c:extLst>
            </c:dLbl>
            <c:dLbl>
              <c:idx val="3"/>
              <c:tx>
                <c:rich>
                  <a:bodyPr/>
                  <a:lstStyle/>
                  <a:p>
                    <a:r>
                      <a:rPr lang="en-US"/>
                      <a:t>+70%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5C4A-4469-9183-EF29FB70CB74}"/>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0.0</c:formatCode>
                <c:ptCount val="4"/>
                <c:pt idx="0" formatCode="0">
                  <c:v>0</c:v>
                </c:pt>
                <c:pt idx="1">
                  <c:v>0.5</c:v>
                </c:pt>
                <c:pt idx="2" formatCode="0">
                  <c:v>1</c:v>
                </c:pt>
                <c:pt idx="3" formatCode="0">
                  <c:v>2</c:v>
                </c:pt>
              </c:numCache>
            </c:numRef>
          </c:cat>
          <c:val>
            <c:numRef>
              <c:f>Sheet1!$B$2:$B$5</c:f>
              <c:numCache>
                <c:formatCode>General</c:formatCode>
                <c:ptCount val="4"/>
                <c:pt idx="0">
                  <c:v>100</c:v>
                </c:pt>
                <c:pt idx="1">
                  <c:v>130</c:v>
                </c:pt>
                <c:pt idx="2">
                  <c:v>140</c:v>
                </c:pt>
                <c:pt idx="3">
                  <c:v>170</c:v>
                </c:pt>
              </c:numCache>
            </c:numRef>
          </c:val>
          <c:extLst>
            <c:ext xmlns:c16="http://schemas.microsoft.com/office/drawing/2014/chart" uri="{C3380CC4-5D6E-409C-BE32-E72D297353CC}">
              <c16:uniqueId val="{00000006-5C4A-4469-9183-EF29FB70CB74}"/>
            </c:ext>
          </c:extLst>
        </c:ser>
        <c:dLbls>
          <c:showLegendKey val="0"/>
          <c:showVal val="0"/>
          <c:showCatName val="0"/>
          <c:showSerName val="0"/>
          <c:showPercent val="0"/>
          <c:showBubbleSize val="0"/>
        </c:dLbls>
        <c:gapWidth val="89"/>
        <c:overlap val="-75"/>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u="none" strike="noStrike" kern="1200" baseline="0" dirty="0">
                    <a:solidFill>
                      <a:schemeClr val="tx1"/>
                    </a:solidFill>
                    <a:latin typeface="DM Sans" pitchFamily="2" charset="0"/>
                  </a:rPr>
                  <a:t>PEPHA®-TIGHT CB </a:t>
                </a:r>
                <a:endParaRPr lang="en-US" sz="1600" b="1" dirty="0">
                  <a:solidFill>
                    <a:schemeClr val="tx1"/>
                  </a:solidFill>
                  <a:latin typeface="DM Sans" pitchFamily="2" charset="0"/>
                </a:endParaRPr>
              </a:p>
            </c:rich>
          </c:tx>
          <c:layout>
            <c:manualLayout>
              <c:xMode val="edge"/>
              <c:yMode val="edge"/>
              <c:x val="0.36833563043524042"/>
              <c:y val="0.87582945775376753"/>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180"/>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Collagen-I synthesis/control (%)</a:t>
                </a:r>
              </a:p>
            </c:rich>
          </c:tx>
          <c:layout>
            <c:manualLayout>
              <c:xMode val="edge"/>
              <c:yMode val="edge"/>
              <c:x val="1.2161284395096363E-2"/>
              <c:y val="4.323678358132534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04345069333093"/>
          <c:y val="4.4986993381083307E-2"/>
          <c:w val="0.82795654930666907"/>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084337"/>
              </a:solidFill>
              <a:ln>
                <a:noFill/>
              </a:ln>
              <a:effectLst/>
            </c:spPr>
            <c:extLst>
              <c:ext xmlns:c16="http://schemas.microsoft.com/office/drawing/2014/chart" uri="{C3380CC4-5D6E-409C-BE32-E72D297353CC}">
                <c16:uniqueId val="{00000001-924A-4050-BCA1-BA30FFE58A3B}"/>
              </c:ext>
            </c:extLst>
          </c:dPt>
          <c:dPt>
            <c:idx val="1"/>
            <c:invertIfNegative val="0"/>
            <c:bubble3D val="0"/>
            <c:spPr>
              <a:solidFill>
                <a:srgbClr val="084337"/>
              </a:solidFill>
              <a:ln>
                <a:noFill/>
              </a:ln>
              <a:effectLst/>
            </c:spPr>
            <c:extLst>
              <c:ext xmlns:c16="http://schemas.microsoft.com/office/drawing/2014/chart" uri="{C3380CC4-5D6E-409C-BE32-E72D297353CC}">
                <c16:uniqueId val="{00000003-924A-4050-BCA1-BA30FFE58A3B}"/>
              </c:ext>
            </c:extLst>
          </c:dPt>
          <c:dPt>
            <c:idx val="2"/>
            <c:invertIfNegative val="0"/>
            <c:bubble3D val="0"/>
            <c:spPr>
              <a:solidFill>
                <a:srgbClr val="084337"/>
              </a:solidFill>
              <a:ln>
                <a:noFill/>
              </a:ln>
              <a:effectLst/>
            </c:spPr>
            <c:extLst>
              <c:ext xmlns:c16="http://schemas.microsoft.com/office/drawing/2014/chart" uri="{C3380CC4-5D6E-409C-BE32-E72D297353CC}">
                <c16:uniqueId val="{00000005-924A-4050-BCA1-BA30FFE58A3B}"/>
              </c:ext>
            </c:extLst>
          </c:dPt>
          <c:cat>
            <c:numRef>
              <c:f>Sheet1!$A$2:$A$6</c:f>
              <c:numCache>
                <c:formatCode>0.00</c:formatCode>
                <c:ptCount val="5"/>
                <c:pt idx="0" formatCode="0">
                  <c:v>0</c:v>
                </c:pt>
                <c:pt idx="1">
                  <c:v>0.25</c:v>
                </c:pt>
                <c:pt idx="2" formatCode="0.0">
                  <c:v>0.5</c:v>
                </c:pt>
                <c:pt idx="3" formatCode="0">
                  <c:v>1</c:v>
                </c:pt>
                <c:pt idx="4" formatCode="General">
                  <c:v>2</c:v>
                </c:pt>
              </c:numCache>
            </c:numRef>
          </c:cat>
          <c:val>
            <c:numRef>
              <c:f>Sheet1!$B$2:$B$6</c:f>
              <c:numCache>
                <c:formatCode>General</c:formatCode>
                <c:ptCount val="5"/>
                <c:pt idx="0">
                  <c:v>100</c:v>
                </c:pt>
                <c:pt idx="1">
                  <c:v>90</c:v>
                </c:pt>
                <c:pt idx="2">
                  <c:v>82</c:v>
                </c:pt>
                <c:pt idx="3">
                  <c:v>78</c:v>
                </c:pt>
                <c:pt idx="4">
                  <c:v>58</c:v>
                </c:pt>
              </c:numCache>
            </c:numRef>
          </c:val>
          <c:extLst>
            <c:ext xmlns:c16="http://schemas.microsoft.com/office/drawing/2014/chart" uri="{C3380CC4-5D6E-409C-BE32-E72D297353CC}">
              <c16:uniqueId val="{00000007-924A-4050-BCA1-BA30FFE58A3B}"/>
            </c:ext>
          </c:extLst>
        </c:ser>
        <c:dLbls>
          <c:showLegendKey val="0"/>
          <c:showVal val="0"/>
          <c:showCatName val="0"/>
          <c:showSerName val="0"/>
          <c:showPercent val="0"/>
          <c:showBubbleSize val="0"/>
        </c:dLbls>
        <c:gapWidth val="49"/>
        <c:overlap val="-75"/>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u="none" strike="noStrike" kern="1200" baseline="0" dirty="0">
                    <a:solidFill>
                      <a:schemeClr val="tx1"/>
                    </a:solidFill>
                    <a:latin typeface="DM Sans" pitchFamily="2" charset="0"/>
                  </a:rPr>
                  <a:t>PEPHA®-TIGHT CB </a:t>
                </a:r>
                <a:endParaRPr lang="en-US" sz="1600" b="1" dirty="0">
                  <a:solidFill>
                    <a:schemeClr val="tx1"/>
                  </a:solidFill>
                  <a:latin typeface="DM Sans" pitchFamily="2" charset="0"/>
                </a:endParaRPr>
              </a:p>
            </c:rich>
          </c:tx>
          <c:layout>
            <c:manualLayout>
              <c:xMode val="edge"/>
              <c:yMode val="edge"/>
              <c:x val="0.36833563043524042"/>
              <c:y val="0.87582945775376753"/>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110"/>
          <c:min val="5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Intracellular stress/control (%)</a:t>
                </a:r>
              </a:p>
            </c:rich>
          </c:tx>
          <c:layout>
            <c:manualLayout>
              <c:xMode val="edge"/>
              <c:yMode val="edge"/>
              <c:x val="1.2161284395096363E-2"/>
              <c:y val="4.323678358132534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04345069333093"/>
          <c:y val="4.4986993381083307E-2"/>
          <c:w val="0.82795654930666907"/>
          <c:h val="0.74742556536445903"/>
        </c:manualLayout>
      </c:layout>
      <c:barChart>
        <c:barDir val="col"/>
        <c:grouping val="clustered"/>
        <c:varyColors val="0"/>
        <c:ser>
          <c:idx val="0"/>
          <c:order val="0"/>
          <c:tx>
            <c:strRef>
              <c:f>Sheet1!$B$1</c:f>
              <c:strCache>
                <c:ptCount val="1"/>
                <c:pt idx="0">
                  <c:v> </c:v>
                </c:pt>
              </c:strCache>
            </c:strRef>
          </c:tx>
          <c:spPr>
            <a:solidFill>
              <a:srgbClr val="277E6E"/>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5FE6-4FA8-B204-CECB5CB6819D}"/>
              </c:ext>
            </c:extLst>
          </c:dPt>
          <c:dPt>
            <c:idx val="1"/>
            <c:invertIfNegative val="0"/>
            <c:bubble3D val="0"/>
            <c:spPr>
              <a:solidFill>
                <a:srgbClr val="44B4A1"/>
              </a:solidFill>
              <a:ln>
                <a:noFill/>
              </a:ln>
              <a:effectLst/>
            </c:spPr>
            <c:extLst>
              <c:ext xmlns:c16="http://schemas.microsoft.com/office/drawing/2014/chart" uri="{C3380CC4-5D6E-409C-BE32-E72D297353CC}">
                <c16:uniqueId val="{00000003-5FE6-4FA8-B204-CECB5CB6819D}"/>
              </c:ext>
            </c:extLst>
          </c:dPt>
          <c:dPt>
            <c:idx val="2"/>
            <c:invertIfNegative val="0"/>
            <c:bubble3D val="0"/>
            <c:spPr>
              <a:solidFill>
                <a:srgbClr val="084337"/>
              </a:solidFill>
              <a:ln>
                <a:noFill/>
              </a:ln>
              <a:effectLst/>
            </c:spPr>
            <c:extLst>
              <c:ext xmlns:c16="http://schemas.microsoft.com/office/drawing/2014/chart" uri="{C3380CC4-5D6E-409C-BE32-E72D297353CC}">
                <c16:uniqueId val="{00000005-5FE6-4FA8-B204-CECB5CB6819D}"/>
              </c:ext>
            </c:extLst>
          </c:dPt>
          <c:dPt>
            <c:idx val="3"/>
            <c:invertIfNegative val="0"/>
            <c:bubble3D val="0"/>
            <c:spPr>
              <a:solidFill>
                <a:srgbClr val="084337"/>
              </a:solidFill>
              <a:ln>
                <a:noFill/>
              </a:ln>
              <a:effectLst/>
            </c:spPr>
            <c:extLst>
              <c:ext xmlns:c16="http://schemas.microsoft.com/office/drawing/2014/chart" uri="{C3380CC4-5D6E-409C-BE32-E72D297353CC}">
                <c16:uniqueId val="{00000007-5FE6-4FA8-B204-CECB5CB6819D}"/>
              </c:ext>
            </c:extLst>
          </c:dPt>
          <c:dPt>
            <c:idx val="4"/>
            <c:invertIfNegative val="0"/>
            <c:bubble3D val="0"/>
            <c:spPr>
              <a:solidFill>
                <a:srgbClr val="084337"/>
              </a:solidFill>
              <a:ln>
                <a:noFill/>
              </a:ln>
              <a:effectLst/>
            </c:spPr>
            <c:extLst>
              <c:ext xmlns:c16="http://schemas.microsoft.com/office/drawing/2014/chart" uri="{C3380CC4-5D6E-409C-BE32-E72D297353CC}">
                <c16:uniqueId val="{00000008-5FE6-4FA8-B204-CECB5CB6819D}"/>
              </c:ext>
            </c:extLst>
          </c:dPt>
          <c:dLbls>
            <c:dLbl>
              <c:idx val="1"/>
              <c:layout>
                <c:manualLayout>
                  <c:x val="0"/>
                  <c:y val="6.30941777105388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FE6-4FA8-B204-CECB5CB6819D}"/>
                </c:ext>
              </c:extLst>
            </c:dLbl>
            <c:spPr>
              <a:noFill/>
              <a:ln>
                <a:noFill/>
              </a:ln>
              <a:effectLst/>
            </c:spPr>
            <c:txPr>
              <a:bodyPr rot="0" spcFirstLastPara="1" vertOverflow="ellipsis" vert="horz" wrap="square" lIns="38100" tIns="19050" rIns="38100" bIns="19050" anchor="ctr" anchorCtr="1">
                <a:spAutoFit/>
              </a:bodyPr>
              <a:lstStyle/>
              <a:p>
                <a:pPr>
                  <a:defRPr sz="8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Control unstressed</c:v>
                </c:pt>
                <c:pt idx="1">
                  <c:v>Urban dust stress</c:v>
                </c:pt>
                <c:pt idx="2">
                  <c:v>0.01</c:v>
                </c:pt>
                <c:pt idx="3">
                  <c:v>0.03</c:v>
                </c:pt>
                <c:pt idx="4">
                  <c:v>0.10</c:v>
                </c:pt>
              </c:strCache>
            </c:strRef>
          </c:cat>
          <c:val>
            <c:numRef>
              <c:f>Sheet1!$B$2:$B$6</c:f>
              <c:numCache>
                <c:formatCode>General</c:formatCode>
                <c:ptCount val="5"/>
                <c:pt idx="0">
                  <c:v>100</c:v>
                </c:pt>
                <c:pt idx="1">
                  <c:v>53.4</c:v>
                </c:pt>
                <c:pt idx="2">
                  <c:v>67.7</c:v>
                </c:pt>
                <c:pt idx="3">
                  <c:v>66.7</c:v>
                </c:pt>
                <c:pt idx="4">
                  <c:v>68.2</c:v>
                </c:pt>
              </c:numCache>
            </c:numRef>
          </c:val>
          <c:extLst>
            <c:ext xmlns:c16="http://schemas.microsoft.com/office/drawing/2014/chart" uri="{C3380CC4-5D6E-409C-BE32-E72D297353CC}">
              <c16:uniqueId val="{00000006-5FE6-4FA8-B204-CECB5CB6819D}"/>
            </c:ext>
          </c:extLst>
        </c:ser>
        <c:dLbls>
          <c:dLblPos val="inEnd"/>
          <c:showLegendKey val="0"/>
          <c:showVal val="1"/>
          <c:showCatName val="0"/>
          <c:showSerName val="0"/>
          <c:showPercent val="0"/>
          <c:showBubbleSize val="0"/>
        </c:dLbls>
        <c:gapWidth val="49"/>
        <c:overlap val="-75"/>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u="none" strike="noStrike" kern="1200" baseline="0" dirty="0">
                    <a:solidFill>
                      <a:schemeClr val="tx1"/>
                    </a:solidFill>
                    <a:latin typeface="DM Sans" pitchFamily="2" charset="0"/>
                  </a:rPr>
                  <a:t>PEPHA®-TIGHT CB   (%)</a:t>
                </a:r>
                <a:endParaRPr lang="en-US" sz="1600" b="1" dirty="0">
                  <a:solidFill>
                    <a:schemeClr val="tx1"/>
                  </a:solidFill>
                  <a:latin typeface="DM Sans" pitchFamily="2" charset="0"/>
                </a:endParaRPr>
              </a:p>
            </c:rich>
          </c:tx>
          <c:layout>
            <c:manualLayout>
              <c:xMode val="edge"/>
              <c:yMode val="edge"/>
              <c:x val="0.5803661809209486"/>
              <c:y val="0.85129109772772205"/>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100"/>
          <c:min val="5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Cell Viability (%)</a:t>
                </a:r>
              </a:p>
            </c:rich>
          </c:tx>
          <c:layout>
            <c:manualLayout>
              <c:xMode val="edge"/>
              <c:yMode val="edge"/>
              <c:x val="1.2161216965249147E-2"/>
              <c:y val="0.25999229714472671"/>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CC84-4A61-B668-7197001E0631}"/>
              </c:ext>
            </c:extLst>
          </c:dPt>
          <c:dPt>
            <c:idx val="1"/>
            <c:invertIfNegative val="0"/>
            <c:bubble3D val="0"/>
            <c:spPr>
              <a:solidFill>
                <a:srgbClr val="084337"/>
              </a:solidFill>
              <a:ln>
                <a:noFill/>
              </a:ln>
              <a:effectLst/>
            </c:spPr>
            <c:extLst>
              <c:ext xmlns:c16="http://schemas.microsoft.com/office/drawing/2014/chart" uri="{C3380CC4-5D6E-409C-BE32-E72D297353CC}">
                <c16:uniqueId val="{00000003-CC84-4A61-B668-7197001E0631}"/>
              </c:ext>
            </c:extLst>
          </c:dPt>
          <c:dLbls>
            <c:delete val="1"/>
          </c:dLbls>
          <c:cat>
            <c:strRef>
              <c:f>Sheet1!$A$2:$A$3</c:f>
              <c:strCache>
                <c:ptCount val="2"/>
                <c:pt idx="0">
                  <c:v> Placebo</c:v>
                </c:pt>
                <c:pt idx="1">
                  <c:v> 3% PEPHA®-TIGHT CB</c:v>
                </c:pt>
              </c:strCache>
            </c:strRef>
          </c:cat>
          <c:val>
            <c:numRef>
              <c:f>Sheet1!$B$2:$B$3</c:f>
              <c:numCache>
                <c:formatCode>0</c:formatCode>
                <c:ptCount val="2"/>
                <c:pt idx="0">
                  <c:v>-0.8</c:v>
                </c:pt>
                <c:pt idx="1">
                  <c:v>3</c:v>
                </c:pt>
              </c:numCache>
            </c:numRef>
          </c:val>
          <c:extLst>
            <c:ext xmlns:c16="http://schemas.microsoft.com/office/drawing/2014/chart" uri="{C3380CC4-5D6E-409C-BE32-E72D297353CC}">
              <c16:uniqueId val="{00000004-CC84-4A61-B668-7197001E0631}"/>
            </c:ext>
          </c:extLst>
        </c:ser>
        <c:dLbls>
          <c:dLblPos val="inEnd"/>
          <c:showLegendKey val="0"/>
          <c:showVal val="1"/>
          <c:showCatName val="0"/>
          <c:showSerName val="0"/>
          <c:showPercent val="0"/>
          <c:showBubbleSize val="0"/>
        </c:dLbls>
        <c:gapWidth val="159"/>
        <c:overlap val="-75"/>
        <c:axId val="1129410976"/>
        <c:axId val="1129411336"/>
      </c:barChart>
      <c:catAx>
        <c:axId val="1129410976"/>
        <c:scaling>
          <c:orientation val="minMax"/>
        </c:scaling>
        <c:delete val="1"/>
        <c:axPos val="b"/>
        <c:numFmt formatCode="General" sourceLinked="1"/>
        <c:majorTickMark val="none"/>
        <c:minorTickMark val="none"/>
        <c:tickLblPos val="nextTo"/>
        <c:crossAx val="1129411336"/>
        <c:crosses val="autoZero"/>
        <c:auto val="1"/>
        <c:lblAlgn val="ctr"/>
        <c:lblOffset val="100"/>
        <c:noMultiLvlLbl val="0"/>
      </c:catAx>
      <c:valAx>
        <c:axId val="1129411336"/>
        <c:scaling>
          <c:orientation val="minMax"/>
          <c:max val="4"/>
          <c:min val="-1"/>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050" b="1" i="0" dirty="0">
                    <a:solidFill>
                      <a:schemeClr val="tx1"/>
                    </a:solidFill>
                  </a:rPr>
                  <a:t>Average Texture</a:t>
                </a:r>
                <a:br>
                  <a:rPr lang="en-US" sz="1050" b="1" i="0" dirty="0">
                    <a:solidFill>
                      <a:schemeClr val="tx1"/>
                    </a:solidFill>
                  </a:rPr>
                </a:br>
                <a:r>
                  <a:rPr lang="en-US" sz="1050" b="1" i="0" dirty="0">
                    <a:solidFill>
                      <a:schemeClr val="tx1"/>
                    </a:solidFill>
                  </a:rPr>
                  <a:t>homogeneity</a:t>
                </a:r>
              </a:p>
            </c:rich>
          </c:tx>
          <c:layout>
            <c:manualLayout>
              <c:xMode val="edge"/>
              <c:yMode val="edge"/>
              <c:x val="6.6893765573345129E-2"/>
              <c:y val="9.0726044708815942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017B-4C5F-91FC-0A29C7E50B04}"/>
              </c:ext>
            </c:extLst>
          </c:dPt>
          <c:dPt>
            <c:idx val="1"/>
            <c:invertIfNegative val="0"/>
            <c:bubble3D val="0"/>
            <c:spPr>
              <a:solidFill>
                <a:srgbClr val="084337"/>
              </a:solidFill>
              <a:ln>
                <a:noFill/>
              </a:ln>
              <a:effectLst/>
            </c:spPr>
            <c:extLst>
              <c:ext xmlns:c16="http://schemas.microsoft.com/office/drawing/2014/chart" uri="{C3380CC4-5D6E-409C-BE32-E72D297353CC}">
                <c16:uniqueId val="{00000003-017B-4C5F-91FC-0A29C7E50B04}"/>
              </c:ext>
            </c:extLst>
          </c:dPt>
          <c:dLbls>
            <c:delete val="1"/>
          </c:dLbls>
          <c:cat>
            <c:strRef>
              <c:f>Sheet1!$A$2:$A$3</c:f>
              <c:strCache>
                <c:ptCount val="2"/>
                <c:pt idx="0">
                  <c:v> Placebo</c:v>
                </c:pt>
                <c:pt idx="1">
                  <c:v> 3% PEPHA®-TIGHT CB</c:v>
                </c:pt>
              </c:strCache>
            </c:strRef>
          </c:cat>
          <c:val>
            <c:numRef>
              <c:f>Sheet1!$B$2:$B$3</c:f>
              <c:numCache>
                <c:formatCode>0</c:formatCode>
                <c:ptCount val="2"/>
                <c:pt idx="0">
                  <c:v>0.8</c:v>
                </c:pt>
                <c:pt idx="1">
                  <c:v>3</c:v>
                </c:pt>
              </c:numCache>
            </c:numRef>
          </c:val>
          <c:extLst>
            <c:ext xmlns:c16="http://schemas.microsoft.com/office/drawing/2014/chart" uri="{C3380CC4-5D6E-409C-BE32-E72D297353CC}">
              <c16:uniqueId val="{00000004-017B-4C5F-91FC-0A29C7E50B04}"/>
            </c:ext>
          </c:extLst>
        </c:ser>
        <c:dLbls>
          <c:dLblPos val="inEnd"/>
          <c:showLegendKey val="0"/>
          <c:showVal val="1"/>
          <c:showCatName val="0"/>
          <c:showSerName val="0"/>
          <c:showPercent val="0"/>
          <c:showBubbleSize val="0"/>
        </c:dLbls>
        <c:gapWidth val="159"/>
        <c:overlap val="-75"/>
        <c:axId val="1129410976"/>
        <c:axId val="1129411336"/>
      </c:barChart>
      <c:catAx>
        <c:axId val="112941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4"/>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050" b="1" i="0" dirty="0">
                    <a:solidFill>
                      <a:schemeClr val="tx1"/>
                    </a:solidFill>
                  </a:rPr>
                  <a:t>Skin</a:t>
                </a:r>
                <a:r>
                  <a:rPr lang="en-US" sz="1050" b="1" i="0" baseline="0" dirty="0">
                    <a:solidFill>
                      <a:schemeClr val="tx1"/>
                    </a:solidFill>
                  </a:rPr>
                  <a:t> smoothness evolution [</a:t>
                </a:r>
                <a:r>
                  <a:rPr lang="en-US" sz="1050" b="1" i="0" baseline="0" dirty="0" err="1">
                    <a:solidFill>
                      <a:schemeClr val="tx1"/>
                    </a:solidFill>
                  </a:rPr>
                  <a:t>dSpa</a:t>
                </a:r>
                <a:r>
                  <a:rPr lang="en-US" sz="1050" b="1" i="0" baseline="0" dirty="0">
                    <a:solidFill>
                      <a:schemeClr val="tx1"/>
                    </a:solidFill>
                  </a:rPr>
                  <a:t>] (%)</a:t>
                </a:r>
                <a:endParaRPr lang="en-US" sz="1050" b="1" i="0" dirty="0">
                  <a:solidFill>
                    <a:schemeClr val="tx1"/>
                  </a:solidFill>
                </a:endParaRPr>
              </a:p>
            </c:rich>
          </c:tx>
          <c:layout>
            <c:manualLayout>
              <c:xMode val="edge"/>
              <c:yMode val="edge"/>
              <c:x val="6.6893765573345129E-2"/>
              <c:y val="9.0726044708815942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09F9-479A-829C-49F82DE98017}"/>
              </c:ext>
            </c:extLst>
          </c:dPt>
          <c:dPt>
            <c:idx val="1"/>
            <c:invertIfNegative val="0"/>
            <c:bubble3D val="0"/>
            <c:spPr>
              <a:solidFill>
                <a:srgbClr val="084337"/>
              </a:solidFill>
              <a:ln>
                <a:noFill/>
              </a:ln>
              <a:effectLst/>
            </c:spPr>
            <c:extLst>
              <c:ext xmlns:c16="http://schemas.microsoft.com/office/drawing/2014/chart" uri="{C3380CC4-5D6E-409C-BE32-E72D297353CC}">
                <c16:uniqueId val="{00000003-09F9-479A-829C-49F82DE98017}"/>
              </c:ext>
            </c:extLst>
          </c:dPt>
          <c:dLbls>
            <c:delete val="1"/>
          </c:dLbls>
          <c:cat>
            <c:strRef>
              <c:f>Sheet1!$A$2:$A$3</c:f>
              <c:strCache>
                <c:ptCount val="2"/>
                <c:pt idx="0">
                  <c:v> Placebo</c:v>
                </c:pt>
                <c:pt idx="1">
                  <c:v> 3% PEPHA®-TIGHT CB</c:v>
                </c:pt>
              </c:strCache>
            </c:strRef>
          </c:cat>
          <c:val>
            <c:numRef>
              <c:f>Sheet1!$B$2:$B$3</c:f>
              <c:numCache>
                <c:formatCode>0.000</c:formatCode>
                <c:ptCount val="2"/>
                <c:pt idx="0">
                  <c:v>-1.4999999999999999E-2</c:v>
                </c:pt>
                <c:pt idx="1">
                  <c:v>7.0000000000000001E-3</c:v>
                </c:pt>
              </c:numCache>
            </c:numRef>
          </c:val>
          <c:extLst>
            <c:ext xmlns:c16="http://schemas.microsoft.com/office/drawing/2014/chart" uri="{C3380CC4-5D6E-409C-BE32-E72D297353CC}">
              <c16:uniqueId val="{00000004-09F9-479A-829C-49F82DE98017}"/>
            </c:ext>
          </c:extLst>
        </c:ser>
        <c:dLbls>
          <c:dLblPos val="inEnd"/>
          <c:showLegendKey val="0"/>
          <c:showVal val="1"/>
          <c:showCatName val="0"/>
          <c:showSerName val="0"/>
          <c:showPercent val="0"/>
          <c:showBubbleSize val="0"/>
        </c:dLbls>
        <c:gapWidth val="90"/>
        <c:overlap val="-75"/>
        <c:axId val="1129410976"/>
        <c:axId val="1129411336"/>
      </c:barChart>
      <c:catAx>
        <c:axId val="1129410976"/>
        <c:scaling>
          <c:orientation val="minMax"/>
        </c:scaling>
        <c:delete val="1"/>
        <c:axPos val="b"/>
        <c:numFmt formatCode="General" sourceLinked="1"/>
        <c:majorTickMark val="none"/>
        <c:minorTickMark val="none"/>
        <c:tickLblPos val="nextTo"/>
        <c:crossAx val="1129411336"/>
        <c:crosses val="autoZero"/>
        <c:auto val="1"/>
        <c:lblAlgn val="ctr"/>
        <c:lblOffset val="100"/>
        <c:noMultiLvlLbl val="0"/>
      </c:catAx>
      <c:valAx>
        <c:axId val="1129411336"/>
        <c:scaling>
          <c:orientation val="minMax"/>
          <c:min val="-2.0000000000000004E-2"/>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b="1" i="0" dirty="0">
                    <a:solidFill>
                      <a:schemeClr val="tx1"/>
                    </a:solidFill>
                  </a:rPr>
                  <a:t>Evolution of skin elasticity vs baseline [</a:t>
                </a:r>
                <a:r>
                  <a:rPr lang="en-US" sz="800" b="1" i="0" dirty="0" err="1">
                    <a:solidFill>
                      <a:schemeClr val="tx1"/>
                    </a:solidFill>
                  </a:rPr>
                  <a:t>a.u</a:t>
                </a:r>
                <a:r>
                  <a:rPr lang="en-US" sz="800" b="1" i="0" dirty="0">
                    <a:solidFill>
                      <a:schemeClr val="tx1"/>
                    </a:solidFill>
                  </a:rPr>
                  <a:t>.]</a:t>
                </a:r>
              </a:p>
            </c:rich>
          </c:tx>
          <c:layout>
            <c:manualLayout>
              <c:xMode val="edge"/>
              <c:yMode val="edge"/>
              <c:x val="0"/>
              <c:y val="9.072607026738187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7FBC-4BE9-BDA1-024DB2FE5700}"/>
              </c:ext>
            </c:extLst>
          </c:dPt>
          <c:dPt>
            <c:idx val="1"/>
            <c:invertIfNegative val="0"/>
            <c:bubble3D val="0"/>
            <c:spPr>
              <a:solidFill>
                <a:srgbClr val="084337"/>
              </a:solidFill>
              <a:ln>
                <a:noFill/>
              </a:ln>
              <a:effectLst/>
            </c:spPr>
            <c:extLst>
              <c:ext xmlns:c16="http://schemas.microsoft.com/office/drawing/2014/chart" uri="{C3380CC4-5D6E-409C-BE32-E72D297353CC}">
                <c16:uniqueId val="{00000003-7FBC-4BE9-BDA1-024DB2FE5700}"/>
              </c:ext>
            </c:extLst>
          </c:dPt>
          <c:dLbls>
            <c:delete val="1"/>
          </c:dLbls>
          <c:cat>
            <c:strRef>
              <c:f>Sheet1!$A$2:$A$3</c:f>
              <c:strCache>
                <c:ptCount val="2"/>
                <c:pt idx="0">
                  <c:v> Placebo</c:v>
                </c:pt>
                <c:pt idx="1">
                  <c:v> 3% PEPHA®-TIGHT CB</c:v>
                </c:pt>
              </c:strCache>
            </c:strRef>
          </c:cat>
          <c:val>
            <c:numRef>
              <c:f>Sheet1!$B$2:$B$3</c:f>
              <c:numCache>
                <c:formatCode>0.000</c:formatCode>
                <c:ptCount val="2"/>
                <c:pt idx="0">
                  <c:v>5.0000000000000001E-3</c:v>
                </c:pt>
                <c:pt idx="1">
                  <c:v>0.03</c:v>
                </c:pt>
              </c:numCache>
            </c:numRef>
          </c:val>
          <c:extLst>
            <c:ext xmlns:c16="http://schemas.microsoft.com/office/drawing/2014/chart" uri="{C3380CC4-5D6E-409C-BE32-E72D297353CC}">
              <c16:uniqueId val="{00000004-7FBC-4BE9-BDA1-024DB2FE5700}"/>
            </c:ext>
          </c:extLst>
        </c:ser>
        <c:dLbls>
          <c:dLblPos val="inEnd"/>
          <c:showLegendKey val="0"/>
          <c:showVal val="1"/>
          <c:showCatName val="0"/>
          <c:showSerName val="0"/>
          <c:showPercent val="0"/>
          <c:showBubbleSize val="0"/>
        </c:dLbls>
        <c:gapWidth val="90"/>
        <c:overlap val="-75"/>
        <c:axId val="1129410976"/>
        <c:axId val="1129411336"/>
      </c:barChart>
      <c:catAx>
        <c:axId val="1129410976"/>
        <c:scaling>
          <c:orientation val="minMax"/>
        </c:scaling>
        <c:delete val="1"/>
        <c:axPos val="b"/>
        <c:numFmt formatCode="General" sourceLinked="1"/>
        <c:majorTickMark val="none"/>
        <c:minorTickMark val="none"/>
        <c:tickLblPos val="nextTo"/>
        <c:crossAx val="1129411336"/>
        <c:crosses val="autoZero"/>
        <c:auto val="1"/>
        <c:lblAlgn val="ctr"/>
        <c:lblOffset val="100"/>
        <c:noMultiLvlLbl val="0"/>
      </c:catAx>
      <c:valAx>
        <c:axId val="1129411336"/>
        <c:scaling>
          <c:orientation val="minMax"/>
          <c:max val="3.5000000000000003E-2"/>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b="1" i="0" dirty="0">
                    <a:solidFill>
                      <a:schemeClr val="tx1"/>
                    </a:solidFill>
                  </a:rPr>
                  <a:t>Evolution of skin elasticity vs baseline [</a:t>
                </a:r>
                <a:r>
                  <a:rPr lang="en-US" sz="800" b="1" i="0" dirty="0" err="1">
                    <a:solidFill>
                      <a:schemeClr val="tx1"/>
                    </a:solidFill>
                  </a:rPr>
                  <a:t>a.u</a:t>
                </a:r>
                <a:r>
                  <a:rPr lang="en-US" sz="800" b="1" i="0" dirty="0">
                    <a:solidFill>
                      <a:schemeClr val="tx1"/>
                    </a:solidFill>
                  </a:rPr>
                  <a:t>.]</a:t>
                </a:r>
              </a:p>
            </c:rich>
          </c:tx>
          <c:layout>
            <c:manualLayout>
              <c:xMode val="edge"/>
              <c:yMode val="edge"/>
              <c:x val="0"/>
              <c:y val="9.072607026738187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CD80-4B23-A66F-7C9E7C8E1AEE}"/>
              </c:ext>
            </c:extLst>
          </c:dPt>
          <c:dPt>
            <c:idx val="1"/>
            <c:invertIfNegative val="0"/>
            <c:bubble3D val="0"/>
            <c:spPr>
              <a:solidFill>
                <a:srgbClr val="084337"/>
              </a:solidFill>
              <a:ln>
                <a:noFill/>
              </a:ln>
              <a:effectLst/>
            </c:spPr>
            <c:extLst>
              <c:ext xmlns:c16="http://schemas.microsoft.com/office/drawing/2014/chart" uri="{C3380CC4-5D6E-409C-BE32-E72D297353CC}">
                <c16:uniqueId val="{00000003-CD80-4B23-A66F-7C9E7C8E1AEE}"/>
              </c:ext>
            </c:extLst>
          </c:dPt>
          <c:dLbls>
            <c:delete val="1"/>
          </c:dLbls>
          <c:cat>
            <c:strRef>
              <c:f>Sheet1!$A$2:$A$3</c:f>
              <c:strCache>
                <c:ptCount val="2"/>
                <c:pt idx="0">
                  <c:v> Placebo</c:v>
                </c:pt>
                <c:pt idx="1">
                  <c:v> 3% PEPHA®-TIGHT CB</c:v>
                </c:pt>
              </c:strCache>
            </c:strRef>
          </c:cat>
          <c:val>
            <c:numRef>
              <c:f>Sheet1!$B$2:$B$3</c:f>
              <c:numCache>
                <c:formatCode>0.000</c:formatCode>
                <c:ptCount val="2"/>
                <c:pt idx="0">
                  <c:v>-2.1999999999999999E-2</c:v>
                </c:pt>
                <c:pt idx="1">
                  <c:v>1.7000000000000001E-2</c:v>
                </c:pt>
              </c:numCache>
            </c:numRef>
          </c:val>
          <c:extLst>
            <c:ext xmlns:c16="http://schemas.microsoft.com/office/drawing/2014/chart" uri="{C3380CC4-5D6E-409C-BE32-E72D297353CC}">
              <c16:uniqueId val="{00000004-CD80-4B23-A66F-7C9E7C8E1AEE}"/>
            </c:ext>
          </c:extLst>
        </c:ser>
        <c:dLbls>
          <c:dLblPos val="inEnd"/>
          <c:showLegendKey val="0"/>
          <c:showVal val="1"/>
          <c:showCatName val="0"/>
          <c:showSerName val="0"/>
          <c:showPercent val="0"/>
          <c:showBubbleSize val="0"/>
        </c:dLbls>
        <c:gapWidth val="90"/>
        <c:overlap val="-75"/>
        <c:axId val="1129410976"/>
        <c:axId val="1129411336"/>
      </c:barChart>
      <c:catAx>
        <c:axId val="1129410976"/>
        <c:scaling>
          <c:orientation val="minMax"/>
        </c:scaling>
        <c:delete val="1"/>
        <c:axPos val="b"/>
        <c:numFmt formatCode="General" sourceLinked="1"/>
        <c:majorTickMark val="none"/>
        <c:minorTickMark val="none"/>
        <c:tickLblPos val="nextTo"/>
        <c:crossAx val="1129411336"/>
        <c:crosses val="autoZero"/>
        <c:auto val="1"/>
        <c:lblAlgn val="ctr"/>
        <c:lblOffset val="100"/>
        <c:noMultiLvlLbl val="0"/>
      </c:catAx>
      <c:valAx>
        <c:axId val="1129411336"/>
        <c:scaling>
          <c:orientation val="minMax"/>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b="1" i="0" dirty="0">
                    <a:solidFill>
                      <a:schemeClr val="tx1"/>
                    </a:solidFill>
                  </a:rPr>
                  <a:t>Evolution of skin elasticity vs baseline [</a:t>
                </a:r>
                <a:r>
                  <a:rPr lang="en-US" sz="800" b="1" i="0" dirty="0" err="1">
                    <a:solidFill>
                      <a:schemeClr val="tx1"/>
                    </a:solidFill>
                  </a:rPr>
                  <a:t>a.u</a:t>
                </a:r>
                <a:r>
                  <a:rPr lang="en-US" sz="800" b="1" i="0" dirty="0">
                    <a:solidFill>
                      <a:schemeClr val="tx1"/>
                    </a:solidFill>
                  </a:rPr>
                  <a:t>.]</a:t>
                </a:r>
              </a:p>
            </c:rich>
          </c:tx>
          <c:layout>
            <c:manualLayout>
              <c:xMode val="edge"/>
              <c:yMode val="edge"/>
              <c:x val="0"/>
              <c:y val="9.072607026738187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400959585691715"/>
          <c:y val="8.6324340333112384E-2"/>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84AE-4BE9-99B0-146F5A8CC5BF}"/>
              </c:ext>
            </c:extLst>
          </c:dPt>
          <c:dPt>
            <c:idx val="1"/>
            <c:invertIfNegative val="0"/>
            <c:bubble3D val="0"/>
            <c:spPr>
              <a:solidFill>
                <a:srgbClr val="084337"/>
              </a:solidFill>
              <a:ln>
                <a:noFill/>
              </a:ln>
              <a:effectLst/>
            </c:spPr>
            <c:extLst>
              <c:ext xmlns:c16="http://schemas.microsoft.com/office/drawing/2014/chart" uri="{C3380CC4-5D6E-409C-BE32-E72D297353CC}">
                <c16:uniqueId val="{00000003-84AE-4BE9-99B0-146F5A8CC5BF}"/>
              </c:ext>
            </c:extLst>
          </c:dPt>
          <c:dLbls>
            <c:delete val="1"/>
          </c:dLbls>
          <c:cat>
            <c:strRef>
              <c:f>Sheet1!$A$2:$A$3</c:f>
              <c:strCache>
                <c:ptCount val="2"/>
                <c:pt idx="0">
                  <c:v> Placebo</c:v>
                </c:pt>
                <c:pt idx="1">
                  <c:v> 3% PEPHA®-TIGHT CB</c:v>
                </c:pt>
              </c:strCache>
            </c:strRef>
          </c:cat>
          <c:val>
            <c:numRef>
              <c:f>Sheet1!$B$2:$B$3</c:f>
              <c:numCache>
                <c:formatCode>0.000</c:formatCode>
                <c:ptCount val="2"/>
                <c:pt idx="0">
                  <c:v>-5.0000000000000001E-3</c:v>
                </c:pt>
                <c:pt idx="1">
                  <c:v>8.0000000000000002E-3</c:v>
                </c:pt>
              </c:numCache>
            </c:numRef>
          </c:val>
          <c:extLst>
            <c:ext xmlns:c16="http://schemas.microsoft.com/office/drawing/2014/chart" uri="{C3380CC4-5D6E-409C-BE32-E72D297353CC}">
              <c16:uniqueId val="{00000004-84AE-4BE9-99B0-146F5A8CC5BF}"/>
            </c:ext>
          </c:extLst>
        </c:ser>
        <c:dLbls>
          <c:dLblPos val="inEnd"/>
          <c:showLegendKey val="0"/>
          <c:showVal val="1"/>
          <c:showCatName val="0"/>
          <c:showSerName val="0"/>
          <c:showPercent val="0"/>
          <c:showBubbleSize val="0"/>
        </c:dLbls>
        <c:gapWidth val="90"/>
        <c:overlap val="-75"/>
        <c:axId val="1129410976"/>
        <c:axId val="1129411336"/>
      </c:barChart>
      <c:catAx>
        <c:axId val="1129410976"/>
        <c:scaling>
          <c:orientation val="minMax"/>
        </c:scaling>
        <c:delete val="1"/>
        <c:axPos val="b"/>
        <c:numFmt formatCode="General" sourceLinked="1"/>
        <c:majorTickMark val="none"/>
        <c:minorTickMark val="none"/>
        <c:tickLblPos val="nextTo"/>
        <c:crossAx val="1129411336"/>
        <c:crosses val="autoZero"/>
        <c:auto val="1"/>
        <c:lblAlgn val="ctr"/>
        <c:lblOffset val="100"/>
        <c:noMultiLvlLbl val="0"/>
      </c:catAx>
      <c:valAx>
        <c:axId val="1129411336"/>
        <c:scaling>
          <c:orientation val="minMax"/>
          <c:min val="-6.0000000000000019E-3"/>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800" b="1" i="0" dirty="0">
                    <a:solidFill>
                      <a:schemeClr val="tx1"/>
                    </a:solidFill>
                  </a:rPr>
                  <a:t>Evolution of skin elasticity vs baseline [</a:t>
                </a:r>
                <a:r>
                  <a:rPr lang="en-US" sz="800" b="1" i="0" dirty="0" err="1">
                    <a:solidFill>
                      <a:schemeClr val="tx1"/>
                    </a:solidFill>
                  </a:rPr>
                  <a:t>a.u</a:t>
                </a:r>
                <a:r>
                  <a:rPr lang="en-US" sz="800" b="1" i="0" dirty="0">
                    <a:solidFill>
                      <a:schemeClr val="tx1"/>
                    </a:solidFill>
                  </a:rPr>
                  <a:t>.]</a:t>
                </a:r>
              </a:p>
            </c:rich>
          </c:tx>
          <c:layout>
            <c:manualLayout>
              <c:xMode val="edge"/>
              <c:yMode val="edge"/>
              <c:x val="0"/>
              <c:y val="9.0726070267381873E-2"/>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00" sourceLinked="1"/>
        <c:majorTickMark val="none"/>
        <c:minorTickMark val="none"/>
        <c:tickLblPos val="nextTo"/>
        <c:spPr>
          <a:noFill/>
          <a:ln>
            <a:noFill/>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73450540881239"/>
          <c:y val="0.16614530702254374"/>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44B4A1"/>
            </a:solidFill>
            <a:ln>
              <a:noFill/>
            </a:ln>
            <a:effectLst/>
          </c:spPr>
          <c:invertIfNegative val="0"/>
          <c:dPt>
            <c:idx val="0"/>
            <c:invertIfNegative val="0"/>
            <c:bubble3D val="0"/>
            <c:spPr>
              <a:solidFill>
                <a:srgbClr val="44B4A1"/>
              </a:solidFill>
              <a:ln>
                <a:noFill/>
              </a:ln>
              <a:effectLst/>
            </c:spPr>
            <c:extLst>
              <c:ext xmlns:c16="http://schemas.microsoft.com/office/drawing/2014/chart" uri="{C3380CC4-5D6E-409C-BE32-E72D297353CC}">
                <c16:uniqueId val="{00000001-E396-4B66-817E-C118C70955B7}"/>
              </c:ext>
            </c:extLst>
          </c:dPt>
          <c:dPt>
            <c:idx val="1"/>
            <c:invertIfNegative val="0"/>
            <c:bubble3D val="0"/>
            <c:spPr>
              <a:solidFill>
                <a:srgbClr val="44B4A1"/>
              </a:solidFill>
              <a:ln>
                <a:noFill/>
              </a:ln>
              <a:effectLst/>
            </c:spPr>
            <c:extLst>
              <c:ext xmlns:c16="http://schemas.microsoft.com/office/drawing/2014/chart" uri="{C3380CC4-5D6E-409C-BE32-E72D297353CC}">
                <c16:uniqueId val="{00000003-E396-4B66-817E-C118C70955B7}"/>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c:v>
                </c:pt>
                <c:pt idx="1">
                  <c:v> </c:v>
                </c:pt>
              </c:strCache>
            </c:strRef>
          </c:cat>
          <c:val>
            <c:numRef>
              <c:f>Sheet1!$B$2:$B$3</c:f>
              <c:numCache>
                <c:formatCode>General</c:formatCode>
                <c:ptCount val="2"/>
                <c:pt idx="0">
                  <c:v>59</c:v>
                </c:pt>
                <c:pt idx="1">
                  <c:v>70</c:v>
                </c:pt>
              </c:numCache>
            </c:numRef>
          </c:val>
          <c:extLst>
            <c:ext xmlns:c16="http://schemas.microsoft.com/office/drawing/2014/chart" uri="{C3380CC4-5D6E-409C-BE32-E72D297353CC}">
              <c16:uniqueId val="{00000004-E396-4B66-817E-C118C70955B7}"/>
            </c:ext>
          </c:extLst>
        </c:ser>
        <c:dLbls>
          <c:dLblPos val="inEnd"/>
          <c:showLegendKey val="0"/>
          <c:showVal val="1"/>
          <c:showCatName val="0"/>
          <c:showSerName val="0"/>
          <c:showPercent val="0"/>
          <c:showBubbleSize val="0"/>
        </c:dLbls>
        <c:gapWidth val="49"/>
        <c:overlap val="-75"/>
        <c:axId val="1129410976"/>
        <c:axId val="1129411336"/>
      </c:barChart>
      <c:catAx>
        <c:axId val="112941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80"/>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a:t>
                </a:r>
              </a:p>
            </c:rich>
          </c:tx>
          <c:layout>
            <c:manualLayout>
              <c:xMode val="edge"/>
              <c:yMode val="edge"/>
              <c:x val="0"/>
              <c:y val="0.4540959785039659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73450540881239"/>
          <c:y val="0.16614530702254374"/>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084337"/>
            </a:solidFill>
            <a:ln>
              <a:noFill/>
            </a:ln>
            <a:effectLst/>
          </c:spPr>
          <c:invertIfNegative val="0"/>
          <c:dPt>
            <c:idx val="0"/>
            <c:invertIfNegative val="0"/>
            <c:bubble3D val="0"/>
            <c:spPr>
              <a:solidFill>
                <a:srgbClr val="084337"/>
              </a:solidFill>
              <a:ln>
                <a:noFill/>
              </a:ln>
              <a:effectLst/>
            </c:spPr>
            <c:extLst>
              <c:ext xmlns:c16="http://schemas.microsoft.com/office/drawing/2014/chart" uri="{C3380CC4-5D6E-409C-BE32-E72D297353CC}">
                <c16:uniqueId val="{00000001-61DB-41D1-9D36-D16BEABCD175}"/>
              </c:ext>
            </c:extLst>
          </c:dPt>
          <c:dPt>
            <c:idx val="1"/>
            <c:invertIfNegative val="0"/>
            <c:bubble3D val="0"/>
            <c:spPr>
              <a:solidFill>
                <a:srgbClr val="084337"/>
              </a:solidFill>
              <a:ln>
                <a:noFill/>
              </a:ln>
              <a:effectLst/>
            </c:spPr>
            <c:extLst>
              <c:ext xmlns:c16="http://schemas.microsoft.com/office/drawing/2014/chart" uri="{C3380CC4-5D6E-409C-BE32-E72D297353CC}">
                <c16:uniqueId val="{00000003-61DB-41D1-9D36-D16BEABCD175}"/>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c:v>
                </c:pt>
                <c:pt idx="1">
                  <c:v> </c:v>
                </c:pt>
              </c:strCache>
            </c:strRef>
          </c:cat>
          <c:val>
            <c:numRef>
              <c:f>Sheet1!$B$2:$B$3</c:f>
              <c:numCache>
                <c:formatCode>General</c:formatCode>
                <c:ptCount val="2"/>
                <c:pt idx="0">
                  <c:v>63</c:v>
                </c:pt>
                <c:pt idx="1">
                  <c:v>63</c:v>
                </c:pt>
              </c:numCache>
            </c:numRef>
          </c:val>
          <c:extLst>
            <c:ext xmlns:c16="http://schemas.microsoft.com/office/drawing/2014/chart" uri="{C3380CC4-5D6E-409C-BE32-E72D297353CC}">
              <c16:uniqueId val="{00000004-61DB-41D1-9D36-D16BEABCD175}"/>
            </c:ext>
          </c:extLst>
        </c:ser>
        <c:dLbls>
          <c:dLblPos val="inEnd"/>
          <c:showLegendKey val="0"/>
          <c:showVal val="1"/>
          <c:showCatName val="0"/>
          <c:showSerName val="0"/>
          <c:showPercent val="0"/>
          <c:showBubbleSize val="0"/>
        </c:dLbls>
        <c:gapWidth val="49"/>
        <c:overlap val="-75"/>
        <c:axId val="1129410976"/>
        <c:axId val="1129411336"/>
      </c:barChart>
      <c:catAx>
        <c:axId val="112941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80"/>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a:t>
                </a:r>
              </a:p>
            </c:rich>
          </c:tx>
          <c:layout>
            <c:manualLayout>
              <c:xMode val="edge"/>
              <c:yMode val="edge"/>
              <c:x val="0"/>
              <c:y val="0.4540959785039659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673450540881239"/>
          <c:y val="0.16614530702254374"/>
          <c:w val="0.75561975128498615"/>
          <c:h val="0.74742556536445903"/>
        </c:manualLayout>
      </c:layout>
      <c:barChart>
        <c:barDir val="col"/>
        <c:grouping val="clustered"/>
        <c:varyColors val="0"/>
        <c:ser>
          <c:idx val="0"/>
          <c:order val="0"/>
          <c:tx>
            <c:strRef>
              <c:f>Sheet1!$B$1</c:f>
              <c:strCache>
                <c:ptCount val="1"/>
                <c:pt idx="0">
                  <c:v> </c:v>
                </c:pt>
              </c:strCache>
            </c:strRef>
          </c:tx>
          <c:spPr>
            <a:solidFill>
              <a:srgbClr val="277E6E"/>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5504-4B8D-83B1-4E49BCDDC5F8}"/>
              </c:ext>
            </c:extLst>
          </c:dPt>
          <c:dPt>
            <c:idx val="1"/>
            <c:invertIfNegative val="0"/>
            <c:bubble3D val="0"/>
            <c:spPr>
              <a:solidFill>
                <a:srgbClr val="277E6E"/>
              </a:solidFill>
              <a:ln>
                <a:noFill/>
              </a:ln>
              <a:effectLst/>
            </c:spPr>
            <c:extLst>
              <c:ext xmlns:c16="http://schemas.microsoft.com/office/drawing/2014/chart" uri="{C3380CC4-5D6E-409C-BE32-E72D297353CC}">
                <c16:uniqueId val="{00000003-5504-4B8D-83B1-4E49BCDDC5F8}"/>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 </c:v>
                </c:pt>
                <c:pt idx="1">
                  <c:v> </c:v>
                </c:pt>
              </c:strCache>
            </c:strRef>
          </c:cat>
          <c:val>
            <c:numRef>
              <c:f>Sheet1!$B$2:$B$3</c:f>
              <c:numCache>
                <c:formatCode>General</c:formatCode>
                <c:ptCount val="2"/>
                <c:pt idx="0">
                  <c:v>59</c:v>
                </c:pt>
                <c:pt idx="1">
                  <c:v>70</c:v>
                </c:pt>
              </c:numCache>
            </c:numRef>
          </c:val>
          <c:extLst>
            <c:ext xmlns:c16="http://schemas.microsoft.com/office/drawing/2014/chart" uri="{C3380CC4-5D6E-409C-BE32-E72D297353CC}">
              <c16:uniqueId val="{00000006-5504-4B8D-83B1-4E49BCDDC5F8}"/>
            </c:ext>
          </c:extLst>
        </c:ser>
        <c:dLbls>
          <c:dLblPos val="inEnd"/>
          <c:showLegendKey val="0"/>
          <c:showVal val="1"/>
          <c:showCatName val="0"/>
          <c:showSerName val="0"/>
          <c:showPercent val="0"/>
          <c:showBubbleSize val="0"/>
        </c:dLbls>
        <c:gapWidth val="49"/>
        <c:overlap val="-75"/>
        <c:axId val="1129410976"/>
        <c:axId val="1129411336"/>
      </c:barChart>
      <c:catAx>
        <c:axId val="112941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80"/>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a:t>
                </a:r>
              </a:p>
            </c:rich>
          </c:tx>
          <c:layout>
            <c:manualLayout>
              <c:xMode val="edge"/>
              <c:yMode val="edge"/>
              <c:x val="0"/>
              <c:y val="0.45409597850396594"/>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6182-4568-8679-EC5650E32479}"/>
              </c:ext>
            </c:extLst>
          </c:dPt>
          <c:dPt>
            <c:idx val="1"/>
            <c:bubble3D val="0"/>
            <c:spPr>
              <a:solidFill>
                <a:srgbClr val="44B4A1"/>
              </a:solidFill>
              <a:ln>
                <a:noFill/>
              </a:ln>
              <a:effectLst/>
            </c:spPr>
            <c:extLst>
              <c:ext xmlns:c16="http://schemas.microsoft.com/office/drawing/2014/chart" uri="{C3380CC4-5D6E-409C-BE32-E72D297353CC}">
                <c16:uniqueId val="{00000003-6182-4568-8679-EC5650E32479}"/>
              </c:ext>
            </c:extLst>
          </c:dPt>
          <c:cat>
            <c:strRef>
              <c:f>Sheet1!$A$2:$A$3</c:f>
              <c:strCache>
                <c:ptCount val="2"/>
                <c:pt idx="0">
                  <c:v>Category 1</c:v>
                </c:pt>
                <c:pt idx="1">
                  <c:v>Category 2</c:v>
                </c:pt>
              </c:strCache>
            </c:strRef>
          </c:cat>
          <c:val>
            <c:numRef>
              <c:f>Sheet1!$B$2:$B$3</c:f>
              <c:numCache>
                <c:formatCode>General</c:formatCode>
                <c:ptCount val="2"/>
                <c:pt idx="0">
                  <c:v>26</c:v>
                </c:pt>
                <c:pt idx="1">
                  <c:v>74</c:v>
                </c:pt>
              </c:numCache>
            </c:numRef>
          </c:val>
          <c:extLst>
            <c:ext xmlns:c16="http://schemas.microsoft.com/office/drawing/2014/chart" uri="{C3380CC4-5D6E-409C-BE32-E72D297353CC}">
              <c16:uniqueId val="{00000004-6182-4568-8679-EC5650E32479}"/>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6182-4568-8679-EC5650E32479}"/>
              </c:ext>
            </c:extLst>
          </c:dPt>
          <c:dPt>
            <c:idx val="1"/>
            <c:bubble3D val="0"/>
            <c:spPr>
              <a:solidFill>
                <a:schemeClr val="accent2"/>
              </a:solidFill>
              <a:ln>
                <a:noFill/>
              </a:ln>
              <a:effectLst/>
            </c:spPr>
            <c:extLst>
              <c:ext xmlns:c16="http://schemas.microsoft.com/office/drawing/2014/chart" uri="{C3380CC4-5D6E-409C-BE32-E72D297353CC}">
                <c16:uniqueId val="{00000008-6182-4568-8679-EC5650E32479}"/>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6182-4568-8679-EC5650E3247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4F43-4E50-9EA5-C8D06600B041}"/>
              </c:ext>
            </c:extLst>
          </c:dPt>
          <c:dPt>
            <c:idx val="1"/>
            <c:bubble3D val="0"/>
            <c:spPr>
              <a:solidFill>
                <a:srgbClr val="44B4A1"/>
              </a:solidFill>
              <a:ln>
                <a:noFill/>
              </a:ln>
              <a:effectLst/>
            </c:spPr>
            <c:extLst>
              <c:ext xmlns:c16="http://schemas.microsoft.com/office/drawing/2014/chart" uri="{C3380CC4-5D6E-409C-BE32-E72D297353CC}">
                <c16:uniqueId val="{00000003-4F43-4E50-9EA5-C8D06600B041}"/>
              </c:ext>
            </c:extLst>
          </c:dPt>
          <c:cat>
            <c:strRef>
              <c:f>Sheet1!$A$2:$A$3</c:f>
              <c:strCache>
                <c:ptCount val="2"/>
                <c:pt idx="0">
                  <c:v>Category 1</c:v>
                </c:pt>
                <c:pt idx="1">
                  <c:v>Category 2</c:v>
                </c:pt>
              </c:strCache>
            </c:strRef>
          </c:cat>
          <c:val>
            <c:numRef>
              <c:f>Sheet1!$B$2:$B$3</c:f>
              <c:numCache>
                <c:formatCode>General</c:formatCode>
                <c:ptCount val="2"/>
                <c:pt idx="0">
                  <c:v>21</c:v>
                </c:pt>
                <c:pt idx="1">
                  <c:v>79</c:v>
                </c:pt>
              </c:numCache>
            </c:numRef>
          </c:val>
          <c:extLst>
            <c:ext xmlns:c16="http://schemas.microsoft.com/office/drawing/2014/chart" uri="{C3380CC4-5D6E-409C-BE32-E72D297353CC}">
              <c16:uniqueId val="{00000004-4F43-4E50-9EA5-C8D06600B041}"/>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4F43-4E50-9EA5-C8D06600B041}"/>
              </c:ext>
            </c:extLst>
          </c:dPt>
          <c:dPt>
            <c:idx val="1"/>
            <c:bubble3D val="0"/>
            <c:spPr>
              <a:solidFill>
                <a:schemeClr val="accent2"/>
              </a:solidFill>
              <a:ln>
                <a:noFill/>
              </a:ln>
              <a:effectLst/>
            </c:spPr>
            <c:extLst>
              <c:ext xmlns:c16="http://schemas.microsoft.com/office/drawing/2014/chart" uri="{C3380CC4-5D6E-409C-BE32-E72D297353CC}">
                <c16:uniqueId val="{00000008-4F43-4E50-9EA5-C8D06600B041}"/>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4F43-4E50-9EA5-C8D06600B04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7BEC-4DC2-85F1-BD252ADF1597}"/>
              </c:ext>
            </c:extLst>
          </c:dPt>
          <c:dPt>
            <c:idx val="1"/>
            <c:bubble3D val="0"/>
            <c:spPr>
              <a:solidFill>
                <a:srgbClr val="44B4A1"/>
              </a:solidFill>
              <a:ln>
                <a:noFill/>
              </a:ln>
              <a:effectLst/>
            </c:spPr>
            <c:extLst>
              <c:ext xmlns:c16="http://schemas.microsoft.com/office/drawing/2014/chart" uri="{C3380CC4-5D6E-409C-BE32-E72D297353CC}">
                <c16:uniqueId val="{00000003-7BEC-4DC2-85F1-BD252ADF1597}"/>
              </c:ext>
            </c:extLst>
          </c:dPt>
          <c:cat>
            <c:strRef>
              <c:f>Sheet1!$A$2:$A$3</c:f>
              <c:strCache>
                <c:ptCount val="2"/>
                <c:pt idx="0">
                  <c:v>Category 1</c:v>
                </c:pt>
                <c:pt idx="1">
                  <c:v>Category 2</c:v>
                </c:pt>
              </c:strCache>
            </c:strRef>
          </c:cat>
          <c:val>
            <c:numRef>
              <c:f>Sheet1!$B$2:$B$3</c:f>
              <c:numCache>
                <c:formatCode>General</c:formatCode>
                <c:ptCount val="2"/>
                <c:pt idx="0">
                  <c:v>15</c:v>
                </c:pt>
                <c:pt idx="1">
                  <c:v>85</c:v>
                </c:pt>
              </c:numCache>
            </c:numRef>
          </c:val>
          <c:extLst>
            <c:ext xmlns:c16="http://schemas.microsoft.com/office/drawing/2014/chart" uri="{C3380CC4-5D6E-409C-BE32-E72D297353CC}">
              <c16:uniqueId val="{00000004-7BEC-4DC2-85F1-BD252ADF1597}"/>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7BEC-4DC2-85F1-BD252ADF1597}"/>
              </c:ext>
            </c:extLst>
          </c:dPt>
          <c:dPt>
            <c:idx val="1"/>
            <c:bubble3D val="0"/>
            <c:spPr>
              <a:solidFill>
                <a:schemeClr val="accent2"/>
              </a:solidFill>
              <a:ln>
                <a:noFill/>
              </a:ln>
              <a:effectLst/>
            </c:spPr>
            <c:extLst>
              <c:ext xmlns:c16="http://schemas.microsoft.com/office/drawing/2014/chart" uri="{C3380CC4-5D6E-409C-BE32-E72D297353CC}">
                <c16:uniqueId val="{00000008-7BEC-4DC2-85F1-BD252ADF159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7BEC-4DC2-85F1-BD252ADF159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084337"/>
              </a:solidFill>
              <a:ln>
                <a:noFill/>
              </a:ln>
              <a:effectLst/>
            </c:spPr>
            <c:extLst>
              <c:ext xmlns:c16="http://schemas.microsoft.com/office/drawing/2014/chart" uri="{C3380CC4-5D6E-409C-BE32-E72D297353CC}">
                <c16:uniqueId val="{00000001-67AE-4CD3-942E-079BC414BC76}"/>
              </c:ext>
            </c:extLst>
          </c:dPt>
          <c:dPt>
            <c:idx val="1"/>
            <c:bubble3D val="0"/>
            <c:spPr>
              <a:solidFill>
                <a:srgbClr val="44B4A1"/>
              </a:solidFill>
              <a:ln>
                <a:noFill/>
              </a:ln>
              <a:effectLst/>
            </c:spPr>
            <c:extLst>
              <c:ext xmlns:c16="http://schemas.microsoft.com/office/drawing/2014/chart" uri="{C3380CC4-5D6E-409C-BE32-E72D297353CC}">
                <c16:uniqueId val="{00000003-67AE-4CD3-942E-079BC414BC76}"/>
              </c:ext>
            </c:extLst>
          </c:dPt>
          <c:cat>
            <c:strRef>
              <c:f>Sheet1!$A$2:$A$3</c:f>
              <c:strCache>
                <c:ptCount val="2"/>
                <c:pt idx="0">
                  <c:v>Category 1</c:v>
                </c:pt>
                <c:pt idx="1">
                  <c:v>Category 2</c:v>
                </c:pt>
              </c:strCache>
            </c:strRef>
          </c:cat>
          <c:val>
            <c:numRef>
              <c:f>Sheet1!$B$2:$B$3</c:f>
              <c:numCache>
                <c:formatCode>General</c:formatCode>
                <c:ptCount val="2"/>
                <c:pt idx="0">
                  <c:v>24</c:v>
                </c:pt>
                <c:pt idx="1">
                  <c:v>76</c:v>
                </c:pt>
              </c:numCache>
            </c:numRef>
          </c:val>
          <c:extLst>
            <c:ext xmlns:c16="http://schemas.microsoft.com/office/drawing/2014/chart" uri="{C3380CC4-5D6E-409C-BE32-E72D297353CC}">
              <c16:uniqueId val="{00000004-67AE-4CD3-942E-079BC414BC76}"/>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67AE-4CD3-942E-079BC414BC76}"/>
              </c:ext>
            </c:extLst>
          </c:dPt>
          <c:dPt>
            <c:idx val="1"/>
            <c:bubble3D val="0"/>
            <c:spPr>
              <a:solidFill>
                <a:schemeClr val="accent2"/>
              </a:solidFill>
              <a:ln>
                <a:noFill/>
              </a:ln>
              <a:effectLst/>
            </c:spPr>
            <c:extLst>
              <c:ext xmlns:c16="http://schemas.microsoft.com/office/drawing/2014/chart" uri="{C3380CC4-5D6E-409C-BE32-E72D297353CC}">
                <c16:uniqueId val="{00000008-67AE-4CD3-942E-079BC414BC76}"/>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67AE-4CD3-942E-079BC414BC7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600" b="1" dirty="0">
                <a:solidFill>
                  <a:schemeClr val="tx1"/>
                </a:solidFill>
              </a:rPr>
              <a:t>Volunteers (%)</a:t>
            </a:r>
            <a:endParaRPr lang="en-US" b="1" dirty="0">
              <a:solidFill>
                <a:schemeClr val="tx1"/>
              </a:solidFill>
            </a:endParaRPr>
          </a:p>
        </c:rich>
      </c:tx>
      <c:layout>
        <c:manualLayout>
          <c:xMode val="edge"/>
          <c:yMode val="edge"/>
          <c:x val="0.44958227432404779"/>
          <c:y val="1.0326410995142201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8-1433-49BF-A7D6-D1450DD21B0D}"/>
              </c:ext>
            </c:extLst>
          </c:dPt>
          <c:dPt>
            <c:idx val="1"/>
            <c:invertIfNegative val="0"/>
            <c:bubble3D val="0"/>
            <c:spPr>
              <a:solidFill>
                <a:srgbClr val="277E6E"/>
              </a:solidFill>
              <a:ln>
                <a:noFill/>
              </a:ln>
              <a:effectLst/>
            </c:spPr>
            <c:extLst>
              <c:ext xmlns:c16="http://schemas.microsoft.com/office/drawing/2014/chart" uri="{C3380CC4-5D6E-409C-BE32-E72D297353CC}">
                <c16:uniqueId val="{00000007-1433-49BF-A7D6-D1450DD21B0D}"/>
              </c:ext>
            </c:extLst>
          </c:dPt>
          <c:dPt>
            <c:idx val="2"/>
            <c:invertIfNegative val="0"/>
            <c:bubble3D val="0"/>
            <c:spPr>
              <a:solidFill>
                <a:srgbClr val="277E6E"/>
              </a:solidFill>
              <a:ln>
                <a:noFill/>
              </a:ln>
              <a:effectLst/>
            </c:spPr>
            <c:extLst>
              <c:ext xmlns:c16="http://schemas.microsoft.com/office/drawing/2014/chart" uri="{C3380CC4-5D6E-409C-BE32-E72D297353CC}">
                <c16:uniqueId val="{00000006-1433-49BF-A7D6-D1450DD21B0D}"/>
              </c:ext>
            </c:extLst>
          </c:dPt>
          <c:dPt>
            <c:idx val="4"/>
            <c:invertIfNegative val="0"/>
            <c:bubble3D val="0"/>
            <c:spPr>
              <a:solidFill>
                <a:srgbClr val="084337"/>
              </a:solidFill>
              <a:ln>
                <a:noFill/>
              </a:ln>
              <a:effectLst/>
            </c:spPr>
            <c:extLst>
              <c:ext xmlns:c16="http://schemas.microsoft.com/office/drawing/2014/chart" uri="{C3380CC4-5D6E-409C-BE32-E72D297353CC}">
                <c16:uniqueId val="{00000005-1433-49BF-A7D6-D1450DD21B0D}"/>
              </c:ext>
            </c:extLst>
          </c:dPt>
          <c:dPt>
            <c:idx val="5"/>
            <c:invertIfNegative val="0"/>
            <c:bubble3D val="0"/>
            <c:spPr>
              <a:solidFill>
                <a:srgbClr val="084337"/>
              </a:solidFill>
              <a:ln>
                <a:noFill/>
              </a:ln>
              <a:effectLst/>
            </c:spPr>
            <c:extLst>
              <c:ext xmlns:c16="http://schemas.microsoft.com/office/drawing/2014/chart" uri="{C3380CC4-5D6E-409C-BE32-E72D297353CC}">
                <c16:uniqueId val="{00000004-1433-49BF-A7D6-D1450DD21B0D}"/>
              </c:ext>
            </c:extLst>
          </c:dPt>
          <c:dPt>
            <c:idx val="6"/>
            <c:invertIfNegative val="0"/>
            <c:bubble3D val="0"/>
            <c:spPr>
              <a:solidFill>
                <a:srgbClr val="084337"/>
              </a:solidFill>
              <a:ln>
                <a:noFill/>
              </a:ln>
              <a:effectLst/>
            </c:spPr>
            <c:extLst>
              <c:ext xmlns:c16="http://schemas.microsoft.com/office/drawing/2014/chart" uri="{C3380CC4-5D6E-409C-BE32-E72D297353CC}">
                <c16:uniqueId val="{00000003-1433-49BF-A7D6-D1450DD21B0D}"/>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Brighter skin</c:v>
                </c:pt>
                <c:pt idx="1">
                  <c:v>Skin more luminous 2</c:v>
                </c:pt>
                <c:pt idx="2">
                  <c:v>Better skin tone</c:v>
                </c:pt>
                <c:pt idx="4">
                  <c:v>Fresher skin complexion</c:v>
                </c:pt>
                <c:pt idx="5">
                  <c:v>Skin more radiant</c:v>
                </c:pt>
                <c:pt idx="6">
                  <c:v>More moisturized skin</c:v>
                </c:pt>
              </c:strCache>
            </c:strRef>
          </c:cat>
          <c:val>
            <c:numRef>
              <c:f>Sheet1!$B$2:$B$8</c:f>
              <c:numCache>
                <c:formatCode>General</c:formatCode>
                <c:ptCount val="7"/>
                <c:pt idx="0">
                  <c:v>80</c:v>
                </c:pt>
                <c:pt idx="1">
                  <c:v>87</c:v>
                </c:pt>
                <c:pt idx="2">
                  <c:v>80</c:v>
                </c:pt>
                <c:pt idx="3">
                  <c:v>0</c:v>
                </c:pt>
                <c:pt idx="4">
                  <c:v>70</c:v>
                </c:pt>
                <c:pt idx="5">
                  <c:v>67</c:v>
                </c:pt>
                <c:pt idx="6">
                  <c:v>73</c:v>
                </c:pt>
              </c:numCache>
            </c:numRef>
          </c:val>
          <c:extLst>
            <c:ext xmlns:c16="http://schemas.microsoft.com/office/drawing/2014/chart" uri="{C3380CC4-5D6E-409C-BE32-E72D297353CC}">
              <c16:uniqueId val="{00000000-1433-49BF-A7D6-D1450DD21B0D}"/>
            </c:ext>
          </c:extLst>
        </c:ser>
        <c:dLbls>
          <c:dLblPos val="inEnd"/>
          <c:showLegendKey val="0"/>
          <c:showVal val="1"/>
          <c:showCatName val="0"/>
          <c:showSerName val="0"/>
          <c:showPercent val="0"/>
          <c:showBubbleSize val="0"/>
        </c:dLbls>
        <c:gapWidth val="50"/>
        <c:overlap val="8"/>
        <c:axId val="808220912"/>
        <c:axId val="808220192"/>
      </c:barChart>
      <c:catAx>
        <c:axId val="8082209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crossAx val="808220192"/>
        <c:crosses val="autoZero"/>
        <c:auto val="1"/>
        <c:lblAlgn val="ctr"/>
        <c:lblOffset val="100"/>
        <c:noMultiLvlLbl val="0"/>
      </c:catAx>
      <c:valAx>
        <c:axId val="808220192"/>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crossAx val="8082209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c:v>
                </c:pt>
              </c:strCache>
            </c:strRef>
          </c:tx>
          <c:spPr>
            <a:solidFill>
              <a:srgbClr val="277E6E"/>
            </a:solidFill>
            <a:ln>
              <a:noFill/>
            </a:ln>
            <a:effectLst/>
          </c:spPr>
          <c:invertIfNegative val="0"/>
          <c:dPt>
            <c:idx val="0"/>
            <c:invertIfNegative val="0"/>
            <c:bubble3D val="0"/>
            <c:spPr>
              <a:solidFill>
                <a:srgbClr val="084337"/>
              </a:solidFill>
              <a:ln>
                <a:noFill/>
              </a:ln>
              <a:effectLst/>
            </c:spPr>
            <c:extLst>
              <c:ext xmlns:c16="http://schemas.microsoft.com/office/drawing/2014/chart" uri="{C3380CC4-5D6E-409C-BE32-E72D297353CC}">
                <c16:uniqueId val="{00000001-D9FF-44B0-820F-7A68ACF7DFB7}"/>
              </c:ext>
            </c:extLst>
          </c:dPt>
          <c:dPt>
            <c:idx val="1"/>
            <c:invertIfNegative val="0"/>
            <c:bubble3D val="0"/>
            <c:spPr>
              <a:solidFill>
                <a:srgbClr val="084337"/>
              </a:solidFill>
              <a:ln>
                <a:noFill/>
              </a:ln>
              <a:effectLst/>
            </c:spPr>
            <c:extLst>
              <c:ext xmlns:c16="http://schemas.microsoft.com/office/drawing/2014/chart" uri="{C3380CC4-5D6E-409C-BE32-E72D297353CC}">
                <c16:uniqueId val="{00000003-D9FF-44B0-820F-7A68ACF7DFB7}"/>
              </c:ext>
            </c:extLst>
          </c:dPt>
          <c:dPt>
            <c:idx val="2"/>
            <c:invertIfNegative val="0"/>
            <c:bubble3D val="0"/>
            <c:spPr>
              <a:solidFill>
                <a:srgbClr val="277E6E"/>
              </a:solidFill>
              <a:ln>
                <a:noFill/>
              </a:ln>
              <a:effectLst/>
            </c:spPr>
            <c:extLst>
              <c:ext xmlns:c16="http://schemas.microsoft.com/office/drawing/2014/chart" uri="{C3380CC4-5D6E-409C-BE32-E72D297353CC}">
                <c16:uniqueId val="{00000005-D9FF-44B0-820F-7A68ACF7DFB7}"/>
              </c:ext>
            </c:extLst>
          </c:dPt>
          <c:dPt>
            <c:idx val="3"/>
            <c:invertIfNegative val="0"/>
            <c:bubble3D val="0"/>
            <c:spPr>
              <a:solidFill>
                <a:srgbClr val="44B4A1"/>
              </a:solidFill>
              <a:ln>
                <a:noFill/>
              </a:ln>
              <a:effectLst/>
            </c:spPr>
            <c:extLst>
              <c:ext xmlns:c16="http://schemas.microsoft.com/office/drawing/2014/chart" uri="{C3380CC4-5D6E-409C-BE32-E72D297353CC}">
                <c16:uniqueId val="{00000007-D9FF-44B0-820F-7A68ACF7DFB7}"/>
              </c:ext>
            </c:extLst>
          </c:dPt>
          <c:dLbls>
            <c:dLbl>
              <c:idx val="0"/>
              <c:delete val="1"/>
              <c:extLst>
                <c:ext xmlns:c15="http://schemas.microsoft.com/office/drawing/2012/chart" uri="{CE6537A1-D6FC-4f65-9D91-7224C49458BB}"/>
                <c:ext xmlns:c16="http://schemas.microsoft.com/office/drawing/2014/chart" uri="{C3380CC4-5D6E-409C-BE32-E72D297353CC}">
                  <c16:uniqueId val="{00000001-D9FF-44B0-820F-7A68ACF7DFB7}"/>
                </c:ext>
              </c:extLst>
            </c:dLbl>
            <c:dLbl>
              <c:idx val="1"/>
              <c:delete val="1"/>
              <c:extLst>
                <c:ext xmlns:c15="http://schemas.microsoft.com/office/drawing/2012/chart" uri="{CE6537A1-D6FC-4f65-9D91-7224C49458BB}"/>
                <c:ext xmlns:c16="http://schemas.microsoft.com/office/drawing/2014/chart" uri="{C3380CC4-5D6E-409C-BE32-E72D297353CC}">
                  <c16:uniqueId val="{00000003-D9FF-44B0-820F-7A68ACF7DFB7}"/>
                </c:ext>
              </c:extLst>
            </c:dLbl>
            <c:dLbl>
              <c:idx val="2"/>
              <c:tx>
                <c:rich>
                  <a:bodyPr/>
                  <a:lstStyle/>
                  <a:p>
                    <a:r>
                      <a:rPr lang="en-US" dirty="0"/>
                      <a:t>-32%</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9FF-44B0-820F-7A68ACF7DFB7}"/>
                </c:ext>
              </c:extLst>
            </c:dLbl>
            <c:dLbl>
              <c:idx val="3"/>
              <c:tx>
                <c:rich>
                  <a:bodyPr/>
                  <a:lstStyle/>
                  <a:p>
                    <a:r>
                      <a:rPr lang="en-US"/>
                      <a:t>-35%</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9FF-44B0-820F-7A68ACF7DFB7}"/>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errBars>
            <c:errBarType val="plus"/>
            <c:errValType val="cust"/>
            <c:noEndCap val="0"/>
            <c:plus>
              <c:numLit>
                <c:formatCode>General</c:formatCode>
                <c:ptCount val="1"/>
                <c:pt idx="0">
                  <c:v>0.2</c:v>
                </c:pt>
              </c:numLit>
            </c:plus>
            <c:minus>
              <c:numLit>
                <c:formatCode>General</c:formatCode>
                <c:ptCount val="1"/>
                <c:pt idx="0">
                  <c:v>1</c:v>
                </c:pt>
              </c:numLit>
            </c:minus>
            <c:spPr>
              <a:noFill/>
              <a:ln w="12700" cap="flat" cmpd="sng" algn="ctr">
                <a:solidFill>
                  <a:schemeClr val="tx1"/>
                </a:solidFill>
                <a:round/>
              </a:ln>
              <a:effectLst/>
            </c:spPr>
          </c:errBars>
          <c:cat>
            <c:strRef>
              <c:f>Sheet1!$A$2:$A$5</c:f>
              <c:strCache>
                <c:ptCount val="4"/>
                <c:pt idx="0">
                  <c:v>Non-irradiated</c:v>
                </c:pt>
                <c:pt idx="1">
                  <c:v>Irradiated</c:v>
                </c:pt>
                <c:pt idx="2">
                  <c:v>1.0</c:v>
                </c:pt>
                <c:pt idx="3">
                  <c:v>3.0</c:v>
                </c:pt>
              </c:strCache>
            </c:strRef>
          </c:cat>
          <c:val>
            <c:numRef>
              <c:f>Sheet1!$B$2:$B$5</c:f>
              <c:numCache>
                <c:formatCode>0.0</c:formatCode>
                <c:ptCount val="4"/>
                <c:pt idx="0">
                  <c:v>0.2</c:v>
                </c:pt>
                <c:pt idx="1">
                  <c:v>4</c:v>
                </c:pt>
                <c:pt idx="2">
                  <c:v>2.72</c:v>
                </c:pt>
                <c:pt idx="3">
                  <c:v>2.6</c:v>
                </c:pt>
              </c:numCache>
            </c:numRef>
          </c:val>
          <c:extLst>
            <c:ext xmlns:c16="http://schemas.microsoft.com/office/drawing/2014/chart" uri="{C3380CC4-5D6E-409C-BE32-E72D297353CC}">
              <c16:uniqueId val="{00000006-D9FF-44B0-820F-7A68ACF7DFB7}"/>
            </c:ext>
          </c:extLst>
        </c:ser>
        <c:dLbls>
          <c:showLegendKey val="0"/>
          <c:showVal val="0"/>
          <c:showCatName val="0"/>
          <c:showSerName val="0"/>
          <c:showPercent val="0"/>
          <c:showBubbleSize val="0"/>
        </c:dLbls>
        <c:gapWidth val="49"/>
        <c:overlap val="-75"/>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u="none" strike="noStrike" kern="1200" baseline="0" dirty="0">
                    <a:solidFill>
                      <a:schemeClr val="tx1"/>
                    </a:solidFill>
                    <a:latin typeface="DM Sans" pitchFamily="2" charset="0"/>
                  </a:rPr>
                  <a:t>PEPHA®-AGE CB (%) </a:t>
                </a:r>
                <a:endParaRPr lang="en-US" sz="1600" b="1" dirty="0">
                  <a:solidFill>
                    <a:schemeClr val="tx1"/>
                  </a:solidFill>
                  <a:latin typeface="DM Sans" pitchFamily="2" charset="0"/>
                </a:endParaRPr>
              </a:p>
            </c:rich>
          </c:tx>
          <c:layout>
            <c:manualLayout>
              <c:xMode val="edge"/>
              <c:yMode val="edge"/>
              <c:x val="0.34893477245373222"/>
              <c:y val="0.90317490471944295"/>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4.5"/>
          <c:min val="0"/>
        </c:scaling>
        <c:delete val="0"/>
        <c:axPos val="l"/>
        <c:majorGridlines>
          <c:spPr>
            <a:ln w="9525" cap="flat" cmpd="sng" algn="ctr">
              <a:solidFill>
                <a:schemeClr val="tx1">
                  <a:lumMod val="50000"/>
                  <a:lumOff val="50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ROS score</a:t>
                </a:r>
              </a:p>
            </c:rich>
          </c:tx>
          <c:layout>
            <c:manualLayout>
              <c:xMode val="edge"/>
              <c:yMode val="edge"/>
              <c:x val="2.9374306725278338E-3"/>
              <c:y val="0.33440892020319091"/>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Carbonylated Protein Units</c:v>
                </c:pt>
              </c:strCache>
            </c:strRef>
          </c:tx>
          <c:invertIfNegative val="1"/>
          <c:dPt>
            <c:idx val="0"/>
            <c:invertIfNegative val="1"/>
            <c:bubble3D val="0"/>
            <c:spPr>
              <a:solidFill>
                <a:srgbClr val="084337"/>
              </a:solidFill>
            </c:spPr>
            <c:extLst>
              <c:ext xmlns:c16="http://schemas.microsoft.com/office/drawing/2014/chart" uri="{C3380CC4-5D6E-409C-BE32-E72D297353CC}">
                <c16:uniqueId val="{00000004-FC11-4A39-B34F-17D6873ED5DC}"/>
              </c:ext>
            </c:extLst>
          </c:dPt>
          <c:dPt>
            <c:idx val="1"/>
            <c:invertIfNegative val="1"/>
            <c:bubble3D val="0"/>
            <c:spPr>
              <a:solidFill>
                <a:srgbClr val="084337"/>
              </a:solidFill>
            </c:spPr>
            <c:extLst>
              <c:ext xmlns:c16="http://schemas.microsoft.com/office/drawing/2014/chart" uri="{C3380CC4-5D6E-409C-BE32-E72D297353CC}">
                <c16:uniqueId val="{00000003-FC11-4A39-B34F-17D6873ED5DC}"/>
              </c:ext>
            </c:extLst>
          </c:dPt>
          <c:dPt>
            <c:idx val="2"/>
            <c:invertIfNegative val="1"/>
            <c:bubble3D val="0"/>
            <c:spPr>
              <a:solidFill>
                <a:srgbClr val="277E6E"/>
              </a:solidFill>
            </c:spPr>
            <c:extLst>
              <c:ext xmlns:c16="http://schemas.microsoft.com/office/drawing/2014/chart" uri="{C3380CC4-5D6E-409C-BE32-E72D297353CC}">
                <c16:uniqueId val="{00000001-FC11-4A39-B34F-17D6873ED5DC}"/>
              </c:ext>
            </c:extLst>
          </c:dPt>
          <c:dPt>
            <c:idx val="3"/>
            <c:invertIfNegative val="1"/>
            <c:bubble3D val="0"/>
            <c:spPr>
              <a:solidFill>
                <a:srgbClr val="44B4A1"/>
              </a:solidFill>
            </c:spPr>
            <c:extLst>
              <c:ext xmlns:c16="http://schemas.microsoft.com/office/drawing/2014/chart" uri="{C3380CC4-5D6E-409C-BE32-E72D297353CC}">
                <c16:uniqueId val="{00000002-FC11-4A39-B34F-17D6873ED5DC}"/>
              </c:ext>
            </c:extLst>
          </c:dPt>
          <c:dLbls>
            <c:dLbl>
              <c:idx val="0"/>
              <c:tx>
                <c:rich>
                  <a:bodyPr/>
                  <a:lstStyle/>
                  <a:p>
                    <a:r>
                      <a:rPr lang="en-US"/>
                      <a:t>-70%</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C11-4A39-B34F-17D6873ED5DC}"/>
                </c:ext>
              </c:extLst>
            </c:dLbl>
            <c:dLbl>
              <c:idx val="1"/>
              <c:delete val="1"/>
              <c:extLst>
                <c:ext xmlns:c15="http://schemas.microsoft.com/office/drawing/2012/chart" uri="{CE6537A1-D6FC-4f65-9D91-7224C49458BB}"/>
                <c:ext xmlns:c16="http://schemas.microsoft.com/office/drawing/2014/chart" uri="{C3380CC4-5D6E-409C-BE32-E72D297353CC}">
                  <c16:uniqueId val="{00000003-FC11-4A39-B34F-17D6873ED5DC}"/>
                </c:ext>
              </c:extLst>
            </c:dLbl>
            <c:dLbl>
              <c:idx val="2"/>
              <c:tx>
                <c:rich>
                  <a:bodyPr/>
                  <a:lstStyle/>
                  <a:p>
                    <a:r>
                      <a:rPr lang="en-US"/>
                      <a:t>-61%</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C11-4A39-B34F-17D6873ED5DC}"/>
                </c:ext>
              </c:extLst>
            </c:dLbl>
            <c:dLbl>
              <c:idx val="3"/>
              <c:tx>
                <c:rich>
                  <a:bodyPr/>
                  <a:lstStyle/>
                  <a:p>
                    <a:r>
                      <a:rPr lang="en-US"/>
                      <a:t>-59%</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C11-4A39-B34F-17D6873ED5DC}"/>
                </c:ext>
              </c:extLst>
            </c:dLbl>
            <c:spPr>
              <a:noFill/>
              <a:ln>
                <a:noFill/>
              </a:ln>
              <a:effectLst/>
            </c:spPr>
            <c:txPr>
              <a:bodyPr wrap="square" lIns="38100" tIns="19050" rIns="38100" bIns="19050" anchor="ctr">
                <a:spAutoFit/>
              </a:bodyPr>
              <a:lstStyle/>
              <a:p>
                <a:pPr>
                  <a:defRPr sz="105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plus"/>
            <c:errValType val="fixedVal"/>
            <c:noEndCap val="0"/>
            <c:val val="0.1"/>
            <c:spPr>
              <a:ln w="12700"/>
            </c:spPr>
          </c:errBars>
          <c:cat>
            <c:strRef>
              <c:f>Sheet1!$A$2:$A$5</c:f>
              <c:strCache>
                <c:ptCount val="4"/>
                <c:pt idx="0">
                  <c:v>Non-Irradiated</c:v>
                </c:pt>
                <c:pt idx="1">
                  <c:v>Irradiated</c:v>
                </c:pt>
                <c:pt idx="2">
                  <c:v>1.0</c:v>
                </c:pt>
                <c:pt idx="3">
                  <c:v>3.0</c:v>
                </c:pt>
              </c:strCache>
            </c:strRef>
          </c:cat>
          <c:val>
            <c:numRef>
              <c:f>Sheet1!$B$2:$B$5</c:f>
              <c:numCache>
                <c:formatCode>General</c:formatCode>
                <c:ptCount val="4"/>
                <c:pt idx="0">
                  <c:v>0.3</c:v>
                </c:pt>
                <c:pt idx="1">
                  <c:v>1</c:v>
                </c:pt>
                <c:pt idx="2">
                  <c:v>0.39</c:v>
                </c:pt>
                <c:pt idx="3">
                  <c:v>0.41</c:v>
                </c:pt>
              </c:numCache>
            </c:numRef>
          </c:val>
          <c:extLst>
            <c:ext xmlns:c16="http://schemas.microsoft.com/office/drawing/2014/chart" uri="{C3380CC4-5D6E-409C-BE32-E72D297353CC}">
              <c16:uniqueId val="{00000000-FC11-4A39-B34F-17D6873ED5DC}"/>
            </c:ext>
          </c:extLst>
        </c:ser>
        <c:dLbls>
          <c:showLegendKey val="0"/>
          <c:showVal val="0"/>
          <c:showCatName val="0"/>
          <c:showSerName val="0"/>
          <c:showPercent val="0"/>
          <c:showBubbleSize val="0"/>
        </c:dLbls>
        <c:gapWidth val="50"/>
        <c:axId val="-2068027336"/>
        <c:axId val="-2113994440"/>
      </c:barChart>
      <c:catAx>
        <c:axId val="-2068027336"/>
        <c:scaling>
          <c:orientation val="minMax"/>
        </c:scaling>
        <c:delete val="0"/>
        <c:axPos val="b"/>
        <c:title>
          <c:tx>
            <c:rich>
              <a:bodyPr/>
              <a:lstStyle/>
              <a:p>
                <a:pPr>
                  <a:defRPr/>
                </a:pPr>
                <a:r>
                  <a:rPr lang="en-US" sz="1200" b="1" i="0" u="none" strike="noStrike" kern="1200" baseline="0" dirty="0">
                    <a:solidFill>
                      <a:schemeClr val="tx1"/>
                    </a:solidFill>
                    <a:latin typeface="DM Sans" pitchFamily="2" charset="0"/>
                  </a:rPr>
                  <a:t>PEPHA®-AGE CB (%) </a:t>
                </a:r>
                <a:endParaRPr lang="en-US" sz="1600" b="1" i="0" u="none" strike="noStrike" kern="1200" baseline="0" dirty="0">
                  <a:solidFill>
                    <a:schemeClr val="tx1"/>
                  </a:solidFill>
                  <a:latin typeface="DM Sans" pitchFamily="2" charset="0"/>
                </a:endParaRPr>
              </a:p>
            </c:rich>
          </c:tx>
          <c:layout>
            <c:manualLayout>
              <c:xMode val="edge"/>
              <c:yMode val="edge"/>
              <c:x val="0.37987541789965845"/>
              <c:y val="0.9104751566702447"/>
            </c:manualLayout>
          </c:layout>
          <c:overlay val="0"/>
        </c:title>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1"/>
        </c:scaling>
        <c:delete val="0"/>
        <c:axPos val="l"/>
        <c:majorGridlines>
          <c:spPr>
            <a:ln>
              <a:solidFill>
                <a:schemeClr val="bg2">
                  <a:lumMod val="75000"/>
                </a:schemeClr>
              </a:solidFill>
            </a:ln>
          </c:spPr>
        </c:majorGridlines>
        <c:title>
          <c:tx>
            <c:rich>
              <a:bodyPr/>
              <a:lstStyle/>
              <a:p>
                <a:pPr>
                  <a:defRPr/>
                </a:pPr>
                <a:r>
                  <a:rPr lang="en-US" sz="1200" dirty="0"/>
                  <a:t>Carbonylated Protein Units</a:t>
                </a:r>
              </a:p>
            </c:rich>
          </c:tx>
          <c:overlay val="0"/>
        </c:title>
        <c:numFmt formatCode="General" sourceLinked="1"/>
        <c:majorTickMark val="out"/>
        <c:minorTickMark val="none"/>
        <c:tickLblPos val="nextTo"/>
        <c:spPr>
          <a:ln>
            <a:noFill/>
          </a:ln>
        </c:spPr>
        <c:txPr>
          <a:bodyPr/>
          <a:lstStyle/>
          <a:p>
            <a:pPr>
              <a:defRPr sz="900">
                <a:solidFill>
                  <a:schemeClr val="bg2">
                    <a:lumMod val="50000"/>
                  </a:schemeClr>
                </a:solidFill>
              </a:defRPr>
            </a:pPr>
            <a:endParaRPr lang="en-US"/>
          </a:p>
        </c:txPr>
        <c:crossAx val="-2068027336"/>
        <c:crosses val="autoZero"/>
        <c:crossBetween val="between"/>
        <c:majorUnit val="0.2"/>
      </c:valAx>
    </c:plotArea>
    <c:plotVisOnly val="1"/>
    <c:dispBlanksAs val="gap"/>
    <c:showDLblsOverMax val="1"/>
  </c:chart>
  <c:txPr>
    <a:bodyPr/>
    <a:lstStyle/>
    <a:p>
      <a:pPr>
        <a:defRPr sz="1800"/>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3D0C-4F26-B4BB-DC11AD3F95DD}"/>
              </c:ext>
            </c:extLst>
          </c:dPt>
          <c:dLbls>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plus"/>
            <c:errValType val="percentage"/>
            <c:noEndCap val="0"/>
            <c:val val="5"/>
            <c:spPr>
              <a:ln w="12700"/>
            </c:spPr>
          </c:errBars>
          <c:cat>
            <c:strRef>
              <c:f>Sheet1!$A$2:$A$6</c:f>
              <c:strCache>
                <c:ptCount val="5"/>
                <c:pt idx="0">
                  <c:v>Control</c:v>
                </c:pt>
                <c:pt idx="1">
                  <c:v>0.000001</c:v>
                </c:pt>
                <c:pt idx="2">
                  <c:v>0.00001</c:v>
                </c:pt>
                <c:pt idx="3">
                  <c:v>0.0001</c:v>
                </c:pt>
                <c:pt idx="4">
                  <c:v>0.001</c:v>
                </c:pt>
              </c:strCache>
            </c:strRef>
          </c:cat>
          <c:val>
            <c:numRef>
              <c:f>Sheet1!$B$2:$B$6</c:f>
              <c:numCache>
                <c:formatCode>General</c:formatCode>
                <c:ptCount val="5"/>
                <c:pt idx="0">
                  <c:v>100</c:v>
                </c:pt>
                <c:pt idx="1">
                  <c:v>109</c:v>
                </c:pt>
                <c:pt idx="2">
                  <c:v>120</c:v>
                </c:pt>
                <c:pt idx="3">
                  <c:v>122</c:v>
                </c:pt>
                <c:pt idx="4">
                  <c:v>127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3D0C-4F26-B4BB-DC11AD3F95DD}"/>
            </c:ext>
          </c:extLst>
        </c:ser>
        <c:dLbls>
          <c:dLblPos val="inEnd"/>
          <c:showLegendKey val="0"/>
          <c:showVal val="1"/>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150"/>
          <c:min val="50"/>
        </c:scaling>
        <c:delete val="0"/>
        <c:axPos val="l"/>
        <c:majorGridlines/>
        <c:title>
          <c:tx>
            <c:rich>
              <a:bodyPr/>
              <a:lstStyle/>
              <a:p>
                <a:pPr>
                  <a:defRPr sz="1200"/>
                </a:pPr>
                <a:r>
                  <a:rPr lang="en-US" sz="1200" dirty="0"/>
                  <a:t>Cell Viability (%)</a:t>
                </a:r>
              </a:p>
            </c:rich>
          </c:tx>
          <c:overlay val="0"/>
        </c:title>
        <c:numFmt formatCode="General"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25"/>
      </c:valAx>
    </c:plotArea>
    <c:plotVisOnly val="1"/>
    <c:dispBlanksAs val="gap"/>
    <c:showDLblsOverMax val="1"/>
  </c:chart>
  <c:txPr>
    <a:bodyPr/>
    <a:lstStyle/>
    <a:p>
      <a:pPr>
        <a:defRPr sz="1800"/>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28B9-4984-A527-515F15474CA7}"/>
              </c:ext>
            </c:extLst>
          </c:dPt>
          <c:dLbls>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plus"/>
            <c:errValType val="percentage"/>
            <c:noEndCap val="0"/>
            <c:val val="5"/>
            <c:spPr>
              <a:ln w="12700"/>
            </c:spPr>
          </c:errBars>
          <c:cat>
            <c:strRef>
              <c:f>Sheet1!$A$2:$A$6</c:f>
              <c:strCache>
                <c:ptCount val="5"/>
                <c:pt idx="0">
                  <c:v>Control</c:v>
                </c:pt>
                <c:pt idx="1">
                  <c:v>0.000001</c:v>
                </c:pt>
                <c:pt idx="2">
                  <c:v>0.00001</c:v>
                </c:pt>
                <c:pt idx="3">
                  <c:v>0.0001</c:v>
                </c:pt>
                <c:pt idx="4">
                  <c:v>0.001</c:v>
                </c:pt>
              </c:strCache>
            </c:strRef>
          </c:cat>
          <c:val>
            <c:numRef>
              <c:f>Sheet1!$B$2:$B$6</c:f>
              <c:numCache>
                <c:formatCode>General</c:formatCode>
                <c:ptCount val="5"/>
                <c:pt idx="0">
                  <c:v>100</c:v>
                </c:pt>
                <c:pt idx="1">
                  <c:v>110</c:v>
                </c:pt>
                <c:pt idx="2">
                  <c:v>123</c:v>
                </c:pt>
                <c:pt idx="3">
                  <c:v>129</c:v>
                </c:pt>
                <c:pt idx="4">
                  <c:v>134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28B9-4984-A527-515F15474CA7}"/>
            </c:ext>
          </c:extLst>
        </c:ser>
        <c:dLbls>
          <c:dLblPos val="inEnd"/>
          <c:showLegendKey val="0"/>
          <c:showVal val="1"/>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150"/>
          <c:min val="50"/>
        </c:scaling>
        <c:delete val="0"/>
        <c:axPos val="l"/>
        <c:majorGridlines/>
        <c:title>
          <c:tx>
            <c:rich>
              <a:bodyPr/>
              <a:lstStyle/>
              <a:p>
                <a:pPr>
                  <a:defRPr sz="1200"/>
                </a:pPr>
                <a:r>
                  <a:rPr lang="en-US" sz="1200" dirty="0"/>
                  <a:t>Total Collagen (%)</a:t>
                </a:r>
              </a:p>
            </c:rich>
          </c:tx>
          <c:overlay val="0"/>
        </c:title>
        <c:numFmt formatCode="General"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25"/>
      </c:valAx>
    </c:plotArea>
    <c:plotVisOnly val="1"/>
    <c:dispBlanksAs val="gap"/>
    <c:showDLblsOverMax val="1"/>
  </c:chart>
  <c:txPr>
    <a:bodyPr/>
    <a:lstStyle/>
    <a:p>
      <a:pPr>
        <a:defRPr sz="1800"/>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45683156184234"/>
          <c:y val="7.2122619811572558E-2"/>
          <c:w val="0.81554316843815766"/>
          <c:h val="0.71523632935617787"/>
        </c:manualLayout>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415A-46AC-A8B5-2E47754E2997}"/>
              </c:ext>
            </c:extLst>
          </c:dPt>
          <c:dLbls>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Vehicle control</c:v>
                </c:pt>
                <c:pt idx="1">
                  <c:v>0.05 Retinoic acid (%)</c:v>
                </c:pt>
                <c:pt idx="2">
                  <c:v>0.01</c:v>
                </c:pt>
                <c:pt idx="3">
                  <c:v>0.1</c:v>
                </c:pt>
                <c:pt idx="4">
                  <c:v>1</c:v>
                </c:pt>
              </c:strCache>
            </c:strRef>
          </c:cat>
          <c:val>
            <c:numRef>
              <c:f>Sheet1!$B$2:$B$6</c:f>
              <c:numCache>
                <c:formatCode>General</c:formatCode>
                <c:ptCount val="5"/>
                <c:pt idx="0">
                  <c:v>100</c:v>
                </c:pt>
                <c:pt idx="1">
                  <c:v>144</c:v>
                </c:pt>
                <c:pt idx="2">
                  <c:v>110</c:v>
                </c:pt>
                <c:pt idx="3">
                  <c:v>121</c:v>
                </c:pt>
                <c:pt idx="4">
                  <c:v>129</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415A-46AC-A8B5-2E47754E2997}"/>
            </c:ext>
          </c:extLst>
        </c:ser>
        <c:dLbls>
          <c:dLblPos val="inEnd"/>
          <c:showLegendKey val="0"/>
          <c:showVal val="1"/>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150"/>
          <c:min val="50"/>
        </c:scaling>
        <c:delete val="0"/>
        <c:axPos val="l"/>
        <c:majorGridlines/>
        <c:title>
          <c:tx>
            <c:rich>
              <a:bodyPr/>
              <a:lstStyle/>
              <a:p>
                <a:pPr>
                  <a:defRPr sz="1200"/>
                </a:pPr>
                <a:r>
                  <a:rPr lang="en-US" sz="1200" dirty="0"/>
                  <a:t>Collagen III (% vs control)</a:t>
                </a:r>
              </a:p>
            </c:rich>
          </c:tx>
          <c:overlay val="0"/>
        </c:title>
        <c:numFmt formatCode="General"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25"/>
      </c:valAx>
    </c:plotArea>
    <c:plotVisOnly val="1"/>
    <c:dispBlanksAs val="gap"/>
    <c:showDLblsOverMax val="1"/>
  </c:chart>
  <c:txPr>
    <a:bodyPr/>
    <a:lstStyle/>
    <a:p>
      <a:pPr>
        <a:defRPr sz="1800"/>
      </a:pPr>
      <a:endParaRPr lang="en-US"/>
    </a:p>
  </c:txPr>
  <c:externalData r:id="rId1">
    <c:autoUpdate val="0"/>
  </c:externalData>
  <c:userShapes r:id="rId2"/>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45683156184237"/>
          <c:y val="7.2122619811572558E-2"/>
          <c:w val="0.81554316843815766"/>
          <c:h val="0.71523632935617787"/>
        </c:manualLayout>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3129-417D-82EF-1B5D17FDAAF4}"/>
              </c:ext>
            </c:extLst>
          </c:dPt>
          <c:dLbls>
            <c:dLbl>
              <c:idx val="4"/>
              <c:layout>
                <c:manualLayout>
                  <c:x val="0"/>
                  <c:y val="7.490788696768371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129-417D-82EF-1B5D17FDAAF4}"/>
                </c:ext>
              </c:extLst>
            </c:dLbl>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Contol</c:v>
                </c:pt>
                <c:pt idx="1">
                  <c:v>0.000001</c:v>
                </c:pt>
                <c:pt idx="2">
                  <c:v>0.00001</c:v>
                </c:pt>
                <c:pt idx="3">
                  <c:v>0.0001</c:v>
                </c:pt>
                <c:pt idx="4">
                  <c:v>0.001</c:v>
                </c:pt>
              </c:strCache>
            </c:strRef>
          </c:cat>
          <c:val>
            <c:numRef>
              <c:f>Sheet1!$B$2:$B$6</c:f>
              <c:numCache>
                <c:formatCode>General</c:formatCode>
                <c:ptCount val="5"/>
                <c:pt idx="0">
                  <c:v>100</c:v>
                </c:pt>
                <c:pt idx="1">
                  <c:v>149</c:v>
                </c:pt>
                <c:pt idx="2">
                  <c:v>156</c:v>
                </c:pt>
                <c:pt idx="3">
                  <c:v>150</c:v>
                </c:pt>
                <c:pt idx="4">
                  <c:v>133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3129-417D-82EF-1B5D17FDAAF4}"/>
            </c:ext>
          </c:extLst>
        </c:ser>
        <c:dLbls>
          <c:dLblPos val="inEnd"/>
          <c:showLegendKey val="0"/>
          <c:showVal val="1"/>
          <c:showCatName val="0"/>
          <c:showSerName val="0"/>
          <c:showPercent val="0"/>
          <c:showBubbleSize val="0"/>
        </c:dLbls>
        <c:gapWidth val="4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450"/>
          <c:min val="0"/>
        </c:scaling>
        <c:delete val="0"/>
        <c:axPos val="l"/>
        <c:majorGridlines/>
        <c:title>
          <c:tx>
            <c:rich>
              <a:bodyPr/>
              <a:lstStyle/>
              <a:p>
                <a:pPr>
                  <a:defRPr sz="1200"/>
                </a:pPr>
                <a:r>
                  <a:rPr lang="en-US" sz="1200" dirty="0"/>
                  <a:t>Cell Viability (%)</a:t>
                </a:r>
              </a:p>
            </c:rich>
          </c:tx>
          <c:layout>
            <c:manualLayout>
              <c:xMode val="edge"/>
              <c:yMode val="edge"/>
              <c:x val="5.22976104850955E-2"/>
              <c:y val="0.19968063024947608"/>
            </c:manualLayout>
          </c:layout>
          <c:overlay val="0"/>
        </c:title>
        <c:numFmt formatCode="General"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50"/>
      </c:valAx>
    </c:plotArea>
    <c:plotVisOnly val="1"/>
    <c:dispBlanksAs val="gap"/>
    <c:showDLblsOverMax val="1"/>
  </c:chart>
  <c:txPr>
    <a:bodyPr/>
    <a:lstStyle/>
    <a:p>
      <a:pPr>
        <a:defRPr sz="1800"/>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445683156184237"/>
          <c:y val="7.2122619811572558E-2"/>
          <c:w val="0.81554316843815766"/>
          <c:h val="0.71523632935617787"/>
        </c:manualLayout>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30EB-4213-9060-57538B932419}"/>
              </c:ext>
            </c:extLst>
          </c:dPt>
          <c:dLbls>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Contol</c:v>
                </c:pt>
                <c:pt idx="1">
                  <c:v>0.000001</c:v>
                </c:pt>
                <c:pt idx="2">
                  <c:v>0.00001</c:v>
                </c:pt>
                <c:pt idx="3">
                  <c:v>0.0001</c:v>
                </c:pt>
                <c:pt idx="4">
                  <c:v>0.001</c:v>
                </c:pt>
              </c:strCache>
            </c:strRef>
          </c:cat>
          <c:val>
            <c:numRef>
              <c:f>Sheet1!$B$2:$B$6</c:f>
              <c:numCache>
                <c:formatCode>General</c:formatCode>
                <c:ptCount val="5"/>
                <c:pt idx="0">
                  <c:v>100</c:v>
                </c:pt>
                <c:pt idx="1">
                  <c:v>268</c:v>
                </c:pt>
                <c:pt idx="2">
                  <c:v>270</c:v>
                </c:pt>
                <c:pt idx="3">
                  <c:v>297</c:v>
                </c:pt>
                <c:pt idx="4">
                  <c:v>304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30EB-4213-9060-57538B932419}"/>
            </c:ext>
          </c:extLst>
        </c:ser>
        <c:dLbls>
          <c:dLblPos val="inEnd"/>
          <c:showLegendKey val="0"/>
          <c:showVal val="1"/>
          <c:showCatName val="0"/>
          <c:showSerName val="0"/>
          <c:showPercent val="0"/>
          <c:showBubbleSize val="0"/>
        </c:dLbls>
        <c:gapWidth val="4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450"/>
          <c:min val="0"/>
        </c:scaling>
        <c:delete val="0"/>
        <c:axPos val="l"/>
        <c:majorGridlines/>
        <c:title>
          <c:tx>
            <c:rich>
              <a:bodyPr/>
              <a:lstStyle/>
              <a:p>
                <a:pPr>
                  <a:defRPr sz="1200"/>
                </a:pPr>
                <a:r>
                  <a:rPr lang="en-US" sz="1200" dirty="0"/>
                  <a:t>Cell Viability (%)</a:t>
                </a:r>
              </a:p>
            </c:rich>
          </c:tx>
          <c:layout>
            <c:manualLayout>
              <c:xMode val="edge"/>
              <c:yMode val="edge"/>
              <c:x val="5.22976104850955E-2"/>
              <c:y val="0.19968063024947608"/>
            </c:manualLayout>
          </c:layout>
          <c:overlay val="0"/>
        </c:title>
        <c:numFmt formatCode="General"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50"/>
      </c:valAx>
    </c:plotArea>
    <c:plotVisOnly val="1"/>
    <c:dispBlanksAs val="gap"/>
    <c:showDLblsOverMax val="1"/>
  </c:chart>
  <c:txPr>
    <a:bodyPr/>
    <a:lstStyle/>
    <a:p>
      <a:pPr>
        <a:defRPr sz="1800"/>
      </a:pPr>
      <a:endParaRPr lang="en-US"/>
    </a:p>
  </c:txPr>
  <c:externalData r:id="rId1">
    <c:autoUpdate val="0"/>
  </c:externalData>
  <c:userShapes r:id="rId2"/>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Cell Viability (%)</c:v>
                </c:pt>
              </c:strCache>
            </c:strRef>
          </c:tx>
          <c:spPr>
            <a:solidFill>
              <a:srgbClr val="084337"/>
            </a:solidFill>
          </c:spPr>
          <c:invertIfNegative val="1"/>
          <c:dPt>
            <c:idx val="0"/>
            <c:invertIfNegative val="1"/>
            <c:bubble3D val="0"/>
            <c:spPr>
              <a:solidFill>
                <a:srgbClr val="277E6E"/>
              </a:solidFill>
            </c:spPr>
            <c:extLst>
              <c:ext xmlns:c16="http://schemas.microsoft.com/office/drawing/2014/chart" uri="{C3380CC4-5D6E-409C-BE32-E72D297353CC}">
                <c16:uniqueId val="{00000001-DE9A-44D2-9329-71035A6D9579}"/>
              </c:ext>
            </c:extLst>
          </c:dPt>
          <c:dPt>
            <c:idx val="1"/>
            <c:invertIfNegative val="1"/>
            <c:bubble3D val="0"/>
            <c:spPr>
              <a:solidFill>
                <a:srgbClr val="277E6E"/>
              </a:solidFill>
            </c:spPr>
            <c:extLst>
              <c:ext xmlns:c16="http://schemas.microsoft.com/office/drawing/2014/chart" uri="{C3380CC4-5D6E-409C-BE32-E72D297353CC}">
                <c16:uniqueId val="{00000003-DE9A-44D2-9329-71035A6D9579}"/>
              </c:ext>
            </c:extLst>
          </c:dPt>
          <c:dPt>
            <c:idx val="3"/>
            <c:invertIfNegative val="1"/>
            <c:bubble3D val="0"/>
            <c:spPr>
              <a:solidFill>
                <a:srgbClr val="44B4A1"/>
              </a:solidFill>
            </c:spPr>
            <c:extLst>
              <c:ext xmlns:c16="http://schemas.microsoft.com/office/drawing/2014/chart" uri="{C3380CC4-5D6E-409C-BE32-E72D297353CC}">
                <c16:uniqueId val="{00000004-DE9A-44D2-9329-71035A6D9579}"/>
              </c:ext>
            </c:extLst>
          </c:dPt>
          <c:dPt>
            <c:idx val="4"/>
            <c:invertIfNegative val="1"/>
            <c:bubble3D val="0"/>
            <c:spPr>
              <a:solidFill>
                <a:srgbClr val="44B4A1"/>
              </a:solidFill>
            </c:spPr>
            <c:extLst>
              <c:ext xmlns:c16="http://schemas.microsoft.com/office/drawing/2014/chart" uri="{C3380CC4-5D6E-409C-BE32-E72D297353CC}">
                <c16:uniqueId val="{00000006-DE9A-44D2-9329-71035A6D9579}"/>
              </c:ext>
            </c:extLst>
          </c:dPt>
          <c:dLbls>
            <c:spPr>
              <a:noFill/>
              <a:ln>
                <a:noFill/>
              </a:ln>
              <a:effectLst/>
            </c:spPr>
            <c:txPr>
              <a:bodyPr wrap="square" lIns="38100" tIns="19050" rIns="38100" bIns="19050" anchor="ctr">
                <a:spAutoFit/>
              </a:bodyPr>
              <a:lstStyle/>
              <a:p>
                <a:pPr>
                  <a:defRPr sz="900" b="1">
                    <a:solidFill>
                      <a:schemeClr val="bg1"/>
                    </a:solidFill>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errBars>
            <c:errBarType val="plus"/>
            <c:errValType val="percentage"/>
            <c:noEndCap val="0"/>
            <c:val val="10"/>
            <c:spPr>
              <a:ln w="12700"/>
            </c:spPr>
          </c:errBars>
          <c:cat>
            <c:strRef>
              <c:f>Sheet1!$A$2:$A$6</c:f>
              <c:strCache>
                <c:ptCount val="5"/>
                <c:pt idx="0">
                  <c:v>Control (no UV)</c:v>
                </c:pt>
                <c:pt idx="1">
                  <c:v>Vehicle (DMSO)</c:v>
                </c:pt>
                <c:pt idx="2">
                  <c:v>Sun cream (SPF 50+)</c:v>
                </c:pt>
                <c:pt idx="3">
                  <c:v>0.1  Scenedesmus dry extract</c:v>
                </c:pt>
                <c:pt idx="4">
                  <c:v>1 Scenedesmus dry extract</c:v>
                </c:pt>
              </c:strCache>
            </c:strRef>
          </c:cat>
          <c:val>
            <c:numRef>
              <c:f>Sheet1!$B$2:$B$6</c:f>
              <c:numCache>
                <c:formatCode>0.0</c:formatCode>
                <c:ptCount val="5"/>
                <c:pt idx="0">
                  <c:v>29.6</c:v>
                </c:pt>
                <c:pt idx="1">
                  <c:v>100</c:v>
                </c:pt>
                <c:pt idx="2">
                  <c:v>79</c:v>
                </c:pt>
                <c:pt idx="3">
                  <c:v>75.3</c:v>
                </c:pt>
                <c:pt idx="4">
                  <c:v>63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DE9A-44D2-9329-71035A6D9579}"/>
            </c:ext>
          </c:extLst>
        </c:ser>
        <c:dLbls>
          <c:dLblPos val="inEnd"/>
          <c:showLegendKey val="0"/>
          <c:showVal val="1"/>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900"/>
            </a:pPr>
            <a:endParaRPr lang="en-US"/>
          </a:p>
        </c:txPr>
        <c:crossAx val="-2113994440"/>
        <c:crosses val="autoZero"/>
        <c:auto val="1"/>
        <c:lblAlgn val="ctr"/>
        <c:lblOffset val="100"/>
        <c:noMultiLvlLbl val="0"/>
      </c:catAx>
      <c:valAx>
        <c:axId val="-2113994440"/>
        <c:scaling>
          <c:orientation val="minMax"/>
          <c:max val="100"/>
          <c:min val="0"/>
        </c:scaling>
        <c:delete val="0"/>
        <c:axPos val="l"/>
        <c:majorGridlines/>
        <c:title>
          <c:tx>
            <c:rich>
              <a:bodyPr/>
              <a:lstStyle/>
              <a:p>
                <a:pPr>
                  <a:defRPr sz="1200"/>
                </a:pPr>
                <a:r>
                  <a:rPr lang="en-US" sz="1200" dirty="0"/>
                  <a:t>Sunburn Cells (score %)</a:t>
                </a:r>
              </a:p>
            </c:rich>
          </c:tx>
          <c:overlay val="0"/>
        </c:title>
        <c:numFmt formatCode="0.0" sourceLinked="1"/>
        <c:majorTickMark val="out"/>
        <c:minorTickMark val="none"/>
        <c:tickLblPos val="nextTo"/>
        <c:spPr>
          <a:ln>
            <a:noFill/>
          </a:ln>
        </c:spPr>
        <c:txPr>
          <a:bodyPr/>
          <a:lstStyle/>
          <a:p>
            <a:pPr>
              <a:defRPr sz="900">
                <a:solidFill>
                  <a:schemeClr val="tx1">
                    <a:lumMod val="65000"/>
                    <a:lumOff val="35000"/>
                  </a:schemeClr>
                </a:solidFill>
              </a:defRPr>
            </a:pPr>
            <a:endParaRPr lang="en-US"/>
          </a:p>
        </c:txPr>
        <c:crossAx val="-2068027336"/>
        <c:crosses val="autoZero"/>
        <c:crossBetween val="between"/>
        <c:majorUnit val="25"/>
      </c:valAx>
    </c:plotArea>
    <c:plotVisOnly val="1"/>
    <c:dispBlanksAs val="gap"/>
    <c:showDLblsOverMax val="1"/>
  </c:chart>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0.52963</cdr:x>
      <cdr:y>0.74416</cdr:y>
    </cdr:from>
    <cdr:to>
      <cdr:x>0.64157</cdr:x>
      <cdr:y>0.79088</cdr:y>
    </cdr:to>
    <cdr:sp macro="" textlink="">
      <cdr:nvSpPr>
        <cdr:cNvPr id="2" name="Rectangle 1">
          <a:extLst xmlns:a="http://schemas.openxmlformats.org/drawingml/2006/main">
            <a:ext uri="{FF2B5EF4-FFF2-40B4-BE49-F238E27FC236}">
              <a16:creationId xmlns:a16="http://schemas.microsoft.com/office/drawing/2014/main" id="{CCE8E0AA-331A-BB74-2BD1-5F306EDB33ED}"/>
            </a:ext>
          </a:extLst>
        </cdr:cNvPr>
        <cdr:cNvSpPr/>
      </cdr:nvSpPr>
      <cdr:spPr>
        <a:xfrm xmlns:a="http://schemas.openxmlformats.org/drawingml/2006/main">
          <a:off x="2410991" y="2310856"/>
          <a:ext cx="509531" cy="145111"/>
        </a:xfrm>
        <a:prstGeom xmlns:a="http://schemas.openxmlformats.org/drawingml/2006/main" prst="rect">
          <a:avLst/>
        </a:prstGeom>
        <a:solidFill xmlns:a="http://schemas.openxmlformats.org/drawingml/2006/main">
          <a:srgbClr val="44B4A1"/>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dr:relSizeAnchor xmlns:cdr="http://schemas.openxmlformats.org/drawingml/2006/chartDrawing">
    <cdr:from>
      <cdr:x>0.69547</cdr:x>
      <cdr:y>0.74416</cdr:y>
    </cdr:from>
    <cdr:to>
      <cdr:x>0.8077</cdr:x>
      <cdr:y>0.79088</cdr:y>
    </cdr:to>
    <cdr:sp macro="" textlink="">
      <cdr:nvSpPr>
        <cdr:cNvPr id="3" name="Rectangle 2">
          <a:extLst xmlns:a="http://schemas.openxmlformats.org/drawingml/2006/main">
            <a:ext uri="{FF2B5EF4-FFF2-40B4-BE49-F238E27FC236}">
              <a16:creationId xmlns:a16="http://schemas.microsoft.com/office/drawing/2014/main" id="{09B8AE10-84AD-FE83-F624-3EB82E5195EF}"/>
            </a:ext>
          </a:extLst>
        </cdr:cNvPr>
        <cdr:cNvSpPr/>
      </cdr:nvSpPr>
      <cdr:spPr>
        <a:xfrm xmlns:a="http://schemas.openxmlformats.org/drawingml/2006/main">
          <a:off x="3165906" y="2310857"/>
          <a:ext cx="510908" cy="145111"/>
        </a:xfrm>
        <a:prstGeom xmlns:a="http://schemas.openxmlformats.org/drawingml/2006/main" prst="rect">
          <a:avLst/>
        </a:prstGeom>
        <a:solidFill xmlns:a="http://schemas.openxmlformats.org/drawingml/2006/main">
          <a:srgbClr val="44B4A1"/>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dr:relSizeAnchor xmlns:cdr="http://schemas.openxmlformats.org/drawingml/2006/chartDrawing">
    <cdr:from>
      <cdr:x>0.86082</cdr:x>
      <cdr:y>0.74435</cdr:y>
    </cdr:from>
    <cdr:to>
      <cdr:x>0.97275</cdr:x>
      <cdr:y>0.79108</cdr:y>
    </cdr:to>
    <cdr:sp macro="" textlink="">
      <cdr:nvSpPr>
        <cdr:cNvPr id="4" name="Rectangle 3">
          <a:extLst xmlns:a="http://schemas.openxmlformats.org/drawingml/2006/main">
            <a:ext uri="{FF2B5EF4-FFF2-40B4-BE49-F238E27FC236}">
              <a16:creationId xmlns:a16="http://schemas.microsoft.com/office/drawing/2014/main" id="{89E8303F-E42F-AC3B-8BEB-F2BCBCBD1A0E}"/>
            </a:ext>
          </a:extLst>
        </cdr:cNvPr>
        <cdr:cNvSpPr/>
      </cdr:nvSpPr>
      <cdr:spPr>
        <a:xfrm xmlns:a="http://schemas.openxmlformats.org/drawingml/2006/main">
          <a:off x="3918600" y="2311460"/>
          <a:ext cx="509531" cy="145111"/>
        </a:xfrm>
        <a:prstGeom xmlns:a="http://schemas.openxmlformats.org/drawingml/2006/main" prst="rect">
          <a:avLst/>
        </a:prstGeom>
        <a:solidFill xmlns:a="http://schemas.openxmlformats.org/drawingml/2006/main">
          <a:srgbClr val="44B4A1"/>
        </a:solidFill>
        <a:ln xmlns:a="http://schemas.openxmlformats.org/drawingml/2006/main">
          <a:no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en-US" kern="1200"/>
        </a:p>
      </cdr:txBody>
    </cdr:sp>
  </cdr:relSizeAnchor>
</c:userShapes>
</file>

<file path=ppt/drawings/drawing2.xml><?xml version="1.0" encoding="utf-8"?>
<c:userShapes xmlns:c="http://schemas.openxmlformats.org/drawingml/2006/chart">
  <cdr:relSizeAnchor xmlns:cdr="http://schemas.openxmlformats.org/drawingml/2006/chartDrawing">
    <cdr:from>
      <cdr:x>0.43002</cdr:x>
      <cdr:y>0.07074</cdr:y>
    </cdr:from>
    <cdr:to>
      <cdr:x>0.43002</cdr:x>
      <cdr:y>0.11587</cdr:y>
    </cdr:to>
    <cdr:cxnSp macro="">
      <cdr:nvCxnSpPr>
        <cdr:cNvPr id="2" name="Straight Connector 1">
          <a:extLst xmlns:a="http://schemas.openxmlformats.org/drawingml/2006/main">
            <a:ext uri="{FF2B5EF4-FFF2-40B4-BE49-F238E27FC236}">
              <a16:creationId xmlns:a16="http://schemas.microsoft.com/office/drawing/2014/main" id="{AF8E95CE-3B44-984F-BF87-33A3DE1548E0}"/>
            </a:ext>
          </a:extLst>
        </cdr:cNvPr>
        <cdr:cNvCxnSpPr/>
      </cdr:nvCxnSpPr>
      <cdr:spPr>
        <a:xfrm xmlns:a="http://schemas.openxmlformats.org/drawingml/2006/main" flipV="1">
          <a:off x="1937091" y="199305"/>
          <a:ext cx="0" cy="127147"/>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0.41947</cdr:x>
      <cdr:y>0.07294</cdr:y>
    </cdr:from>
    <cdr:to>
      <cdr:x>0.44057</cdr:x>
      <cdr:y>0.07294</cdr:y>
    </cdr:to>
    <cdr:cxnSp macro="">
      <cdr:nvCxnSpPr>
        <cdr:cNvPr id="3" name="Straight Connector 2">
          <a:extLst xmlns:a="http://schemas.openxmlformats.org/drawingml/2006/main">
            <a:ext uri="{FF2B5EF4-FFF2-40B4-BE49-F238E27FC236}">
              <a16:creationId xmlns:a16="http://schemas.microsoft.com/office/drawing/2014/main" id="{5AEFF5C3-8E22-6F06-487F-759BE94755B6}"/>
            </a:ext>
          </a:extLst>
        </cdr:cNvPr>
        <cdr:cNvCxnSpPr/>
      </cdr:nvCxnSpPr>
      <cdr:spPr>
        <a:xfrm xmlns:a="http://schemas.openxmlformats.org/drawingml/2006/main">
          <a:off x="1889560" y="205501"/>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0.91937</cdr:x>
      <cdr:y>0.19607</cdr:y>
    </cdr:from>
    <cdr:to>
      <cdr:x>0.91937</cdr:x>
      <cdr:y>0.22498</cdr:y>
    </cdr:to>
    <cdr:cxnSp macro="">
      <cdr:nvCxnSpPr>
        <cdr:cNvPr id="4" name="Straight Connector 3">
          <a:extLst xmlns:a="http://schemas.openxmlformats.org/drawingml/2006/main">
            <a:ext uri="{FF2B5EF4-FFF2-40B4-BE49-F238E27FC236}">
              <a16:creationId xmlns:a16="http://schemas.microsoft.com/office/drawing/2014/main" id="{F3D8188C-FA3B-3BF1-BF56-209D8DAC959B}"/>
            </a:ext>
          </a:extLst>
        </cdr:cNvPr>
        <cdr:cNvCxnSpPr/>
      </cdr:nvCxnSpPr>
      <cdr:spPr>
        <a:xfrm xmlns:a="http://schemas.openxmlformats.org/drawingml/2006/main" flipV="1">
          <a:off x="4141478" y="552406"/>
          <a:ext cx="0" cy="81449"/>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0.90882</cdr:x>
      <cdr:y>0.19827</cdr:y>
    </cdr:from>
    <cdr:to>
      <cdr:x>0.92992</cdr:x>
      <cdr:y>0.19827</cdr:y>
    </cdr:to>
    <cdr:cxnSp macro="">
      <cdr:nvCxnSpPr>
        <cdr:cNvPr id="5" name="Straight Connector 4">
          <a:extLst xmlns:a="http://schemas.openxmlformats.org/drawingml/2006/main">
            <a:ext uri="{FF2B5EF4-FFF2-40B4-BE49-F238E27FC236}">
              <a16:creationId xmlns:a16="http://schemas.microsoft.com/office/drawing/2014/main" id="{67A01597-4A76-CE36-05CE-83A6AF5764DD}"/>
            </a:ext>
          </a:extLst>
        </cdr:cNvPr>
        <cdr:cNvCxnSpPr/>
      </cdr:nvCxnSpPr>
      <cdr:spPr>
        <a:xfrm xmlns:a="http://schemas.openxmlformats.org/drawingml/2006/main">
          <a:off x="4093947" y="558602"/>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0.58973</cdr:x>
      <cdr:y>0.13729</cdr:y>
    </cdr:from>
    <cdr:to>
      <cdr:x>0.58973</cdr:x>
      <cdr:y>0.35872</cdr:y>
    </cdr:to>
    <cdr:cxnSp macro="">
      <cdr:nvCxnSpPr>
        <cdr:cNvPr id="10" name="Straight Connector 9">
          <a:extLst xmlns:a="http://schemas.openxmlformats.org/drawingml/2006/main">
            <a:ext uri="{FF2B5EF4-FFF2-40B4-BE49-F238E27FC236}">
              <a16:creationId xmlns:a16="http://schemas.microsoft.com/office/drawing/2014/main" id="{FAD86EDC-458C-39AA-6D66-1437D82A7294}"/>
            </a:ext>
          </a:extLst>
        </cdr:cNvPr>
        <cdr:cNvCxnSpPr/>
      </cdr:nvCxnSpPr>
      <cdr:spPr>
        <a:xfrm xmlns:a="http://schemas.openxmlformats.org/drawingml/2006/main" flipV="1">
          <a:off x="2978619" y="444226"/>
          <a:ext cx="0" cy="716503"/>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0.58031</cdr:x>
      <cdr:y>0.13841</cdr:y>
    </cdr:from>
    <cdr:to>
      <cdr:x>0.59914</cdr:x>
      <cdr:y>0.13841</cdr:y>
    </cdr:to>
    <cdr:cxnSp macro="">
      <cdr:nvCxnSpPr>
        <cdr:cNvPr id="11" name="Straight Connector 10">
          <a:extLst xmlns:a="http://schemas.openxmlformats.org/drawingml/2006/main">
            <a:ext uri="{FF2B5EF4-FFF2-40B4-BE49-F238E27FC236}">
              <a16:creationId xmlns:a16="http://schemas.microsoft.com/office/drawing/2014/main" id="{FED86762-8BC9-CF47-C218-A2E97E7031DE}"/>
            </a:ext>
          </a:extLst>
        </cdr:cNvPr>
        <cdr:cNvCxnSpPr/>
      </cdr:nvCxnSpPr>
      <cdr:spPr>
        <a:xfrm xmlns:a="http://schemas.openxmlformats.org/drawingml/2006/main">
          <a:off x="2931088" y="447855"/>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0.75347</cdr:x>
      <cdr:y>0.08915</cdr:y>
    </cdr:from>
    <cdr:to>
      <cdr:x>0.75347</cdr:x>
      <cdr:y>0.31697</cdr:y>
    </cdr:to>
    <cdr:cxnSp macro="">
      <cdr:nvCxnSpPr>
        <cdr:cNvPr id="13" name="Straight Connector 12">
          <a:extLst xmlns:a="http://schemas.openxmlformats.org/drawingml/2006/main">
            <a:ext uri="{FF2B5EF4-FFF2-40B4-BE49-F238E27FC236}">
              <a16:creationId xmlns:a16="http://schemas.microsoft.com/office/drawing/2014/main" id="{9C619C9A-3102-8875-026E-4EEA1C666DF2}"/>
            </a:ext>
          </a:extLst>
        </cdr:cNvPr>
        <cdr:cNvCxnSpPr/>
      </cdr:nvCxnSpPr>
      <cdr:spPr>
        <a:xfrm xmlns:a="http://schemas.openxmlformats.org/drawingml/2006/main" flipV="1">
          <a:off x="3805654" y="288477"/>
          <a:ext cx="0" cy="737157"/>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0.74406</cdr:x>
      <cdr:y>0.09126</cdr:y>
    </cdr:from>
    <cdr:to>
      <cdr:x>0.76288</cdr:x>
      <cdr:y>0.09126</cdr:y>
    </cdr:to>
    <cdr:cxnSp macro="">
      <cdr:nvCxnSpPr>
        <cdr:cNvPr id="14" name="Straight Connector 13">
          <a:extLst xmlns:a="http://schemas.openxmlformats.org/drawingml/2006/main">
            <a:ext uri="{FF2B5EF4-FFF2-40B4-BE49-F238E27FC236}">
              <a16:creationId xmlns:a16="http://schemas.microsoft.com/office/drawing/2014/main" id="{0FB4B7BF-B643-95F0-B05A-FBA5CA793BD6}"/>
            </a:ext>
          </a:extLst>
        </cdr:cNvPr>
        <cdr:cNvCxnSpPr/>
      </cdr:nvCxnSpPr>
      <cdr:spPr>
        <a:xfrm xmlns:a="http://schemas.openxmlformats.org/drawingml/2006/main">
          <a:off x="3758123" y="295307"/>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0.9175</cdr:x>
      <cdr:y>0.10701</cdr:y>
    </cdr:from>
    <cdr:to>
      <cdr:x>0.9175</cdr:x>
      <cdr:y>0.30472</cdr:y>
    </cdr:to>
    <cdr:cxnSp macro="">
      <cdr:nvCxnSpPr>
        <cdr:cNvPr id="19" name="Straight Connector 18">
          <a:extLst xmlns:a="http://schemas.openxmlformats.org/drawingml/2006/main">
            <a:ext uri="{FF2B5EF4-FFF2-40B4-BE49-F238E27FC236}">
              <a16:creationId xmlns:a16="http://schemas.microsoft.com/office/drawing/2014/main" id="{DC54C5FC-8794-B5CE-09B1-6E8867BC1A12}"/>
            </a:ext>
          </a:extLst>
        </cdr:cNvPr>
        <cdr:cNvCxnSpPr/>
      </cdr:nvCxnSpPr>
      <cdr:spPr>
        <a:xfrm xmlns:a="http://schemas.openxmlformats.org/drawingml/2006/main" flipV="1">
          <a:off x="4634155" y="346255"/>
          <a:ext cx="0" cy="639744"/>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0.90809</cdr:x>
      <cdr:y>0.10925</cdr:y>
    </cdr:from>
    <cdr:to>
      <cdr:x>0.92691</cdr:x>
      <cdr:y>0.10925</cdr:y>
    </cdr:to>
    <cdr:cxnSp macro="">
      <cdr:nvCxnSpPr>
        <cdr:cNvPr id="20" name="Straight Connector 19">
          <a:extLst xmlns:a="http://schemas.openxmlformats.org/drawingml/2006/main">
            <a:ext uri="{FF2B5EF4-FFF2-40B4-BE49-F238E27FC236}">
              <a16:creationId xmlns:a16="http://schemas.microsoft.com/office/drawing/2014/main" id="{1E6DA266-C8BC-517F-87D1-DEA002FF5DAE}"/>
            </a:ext>
          </a:extLst>
        </cdr:cNvPr>
        <cdr:cNvCxnSpPr/>
      </cdr:nvCxnSpPr>
      <cdr:spPr>
        <a:xfrm xmlns:a="http://schemas.openxmlformats.org/drawingml/2006/main">
          <a:off x="4586624" y="353513"/>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0.2681</cdr:x>
      <cdr:y>0.59023</cdr:y>
    </cdr:from>
    <cdr:to>
      <cdr:x>0.2681</cdr:x>
      <cdr:y>0.62952</cdr:y>
    </cdr:to>
    <cdr:cxnSp macro="">
      <cdr:nvCxnSpPr>
        <cdr:cNvPr id="22" name="Straight Connector 21">
          <a:extLst xmlns:a="http://schemas.openxmlformats.org/drawingml/2006/main">
            <a:ext uri="{FF2B5EF4-FFF2-40B4-BE49-F238E27FC236}">
              <a16:creationId xmlns:a16="http://schemas.microsoft.com/office/drawing/2014/main" id="{C1FB913D-665A-81BC-9FD9-812798FC6E02}"/>
            </a:ext>
          </a:extLst>
        </cdr:cNvPr>
        <cdr:cNvCxnSpPr/>
      </cdr:nvCxnSpPr>
      <cdr:spPr>
        <a:xfrm xmlns:a="http://schemas.openxmlformats.org/drawingml/2006/main" flipV="1">
          <a:off x="1354140" y="1909850"/>
          <a:ext cx="0" cy="127147"/>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0.25869</cdr:x>
      <cdr:y>0.59215</cdr:y>
    </cdr:from>
    <cdr:to>
      <cdr:x>0.27751</cdr:x>
      <cdr:y>0.59215</cdr:y>
    </cdr:to>
    <cdr:cxnSp macro="">
      <cdr:nvCxnSpPr>
        <cdr:cNvPr id="24" name="Straight Connector 23">
          <a:extLst xmlns:a="http://schemas.openxmlformats.org/drawingml/2006/main">
            <a:ext uri="{FF2B5EF4-FFF2-40B4-BE49-F238E27FC236}">
              <a16:creationId xmlns:a16="http://schemas.microsoft.com/office/drawing/2014/main" id="{79E2EE90-A09B-FBD7-C003-7D3B6967DCFF}"/>
            </a:ext>
          </a:extLst>
        </cdr:cNvPr>
        <cdr:cNvCxnSpPr/>
      </cdr:nvCxnSpPr>
      <cdr:spPr>
        <a:xfrm xmlns:a="http://schemas.openxmlformats.org/drawingml/2006/main">
          <a:off x="1306609" y="1916046"/>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0.42931</cdr:x>
      <cdr:y>0.09925</cdr:y>
    </cdr:from>
    <cdr:to>
      <cdr:x>0.42931</cdr:x>
      <cdr:y>0.3632</cdr:y>
    </cdr:to>
    <cdr:cxnSp macro="">
      <cdr:nvCxnSpPr>
        <cdr:cNvPr id="3" name="Straight Connector 2">
          <a:extLst xmlns:a="http://schemas.openxmlformats.org/drawingml/2006/main">
            <a:ext uri="{FF2B5EF4-FFF2-40B4-BE49-F238E27FC236}">
              <a16:creationId xmlns:a16="http://schemas.microsoft.com/office/drawing/2014/main" id="{6AB38788-E037-BD1B-9CFA-74E3F39F6C6F}"/>
            </a:ext>
          </a:extLst>
        </cdr:cNvPr>
        <cdr:cNvCxnSpPr/>
      </cdr:nvCxnSpPr>
      <cdr:spPr>
        <a:xfrm xmlns:a="http://schemas.openxmlformats.org/drawingml/2006/main" flipV="1">
          <a:off x="2168364" y="321134"/>
          <a:ext cx="0" cy="85411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0.4199</cdr:x>
      <cdr:y>0.10019</cdr:y>
    </cdr:from>
    <cdr:to>
      <cdr:x>0.43872</cdr:x>
      <cdr:y>0.10019</cdr:y>
    </cdr:to>
    <cdr:cxnSp macro="">
      <cdr:nvCxnSpPr>
        <cdr:cNvPr id="6" name="Straight Connector 5">
          <a:extLst xmlns:a="http://schemas.openxmlformats.org/drawingml/2006/main">
            <a:ext uri="{FF2B5EF4-FFF2-40B4-BE49-F238E27FC236}">
              <a16:creationId xmlns:a16="http://schemas.microsoft.com/office/drawing/2014/main" id="{8319C38F-62B6-E1F1-5401-02FD76610802}"/>
            </a:ext>
          </a:extLst>
        </cdr:cNvPr>
        <cdr:cNvCxnSpPr/>
      </cdr:nvCxnSpPr>
      <cdr:spPr>
        <a:xfrm xmlns:a="http://schemas.openxmlformats.org/drawingml/2006/main">
          <a:off x="2120833" y="324205"/>
          <a:ext cx="95063" cy="0"/>
        </a:xfrm>
        <a:prstGeom xmlns:a="http://schemas.openxmlformats.org/drawingml/2006/main" prst="line">
          <a:avLst/>
        </a:prstGeom>
        <a:ln xmlns:a="http://schemas.openxmlformats.org/drawingml/2006/main" w="15875">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29/07/2025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s://unsplash.com/fr/photos/une-etagere-remplie-de-nombreuses-bouteilles-et-pots-OX9Coy_NBig?utm_content=creditCopyText&amp;utm_medium=referral&amp;utm_source=unsplash" TargetMode="External"/><Relationship Id="rId3" Type="http://schemas.openxmlformats.org/officeDocument/2006/relationships/hyperlink" Target="https://unsplash.com/fr/@markodepino?utm_content=creditCopyText&amp;utm_medium=referral&amp;utm_source=unsplash" TargetMode="External"/><Relationship Id="rId7" Type="http://schemas.openxmlformats.org/officeDocument/2006/relationships/hyperlink" Target="https://unsplash.com/fr/@yohanmarion?utm_content=creditCopyText&amp;utm_medium=referral&amp;utm_source=unsplash"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unsplash.com/fr/photos/ZnUQ3bzAPXQ?utm_content=creditCopyText&amp;utm_medium=referral&amp;utm_source=unsplash" TargetMode="External"/><Relationship Id="rId5" Type="http://schemas.openxmlformats.org/officeDocument/2006/relationships/hyperlink" Target="https://unsplash.com/fr/@eprouzet?utm_content=creditCopyText&amp;utm_medium=referral&amp;utm_source=unsplash" TargetMode="External"/><Relationship Id="rId4" Type="http://schemas.openxmlformats.org/officeDocument/2006/relationships/hyperlink" Target="https://unsplash.com/fr/photos/beaucoup-de-bulles-flottant-dans-un-liquide-jaune-gleYxIKPCFo?utm_content=creditCopyText&amp;utm_medium=referral&amp;utm_source=unsplash"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7306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Algae also tick the box of naturality and sustainability, which are the must-have for conscious consumers</a:t>
            </a:r>
          </a:p>
          <a:p>
            <a:r>
              <a:rPr lang="en-US"/>
              <a:t>Consumers start understanding that natural doesn’t mean necessarily sustainable and lab-grown solutions are becoming the next natural in sustainability, because they allow preserving the biodiversity of the environment</a:t>
            </a:r>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98928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lang="fr-FR" dirty="0"/>
              <a:t>Photo de </a:t>
            </a:r>
            <a:r>
              <a:rPr lang="fr-FR" dirty="0">
                <a:hlinkClick r:id="rId3"/>
              </a:rPr>
              <a:t>Marcos Acosta</a:t>
            </a:r>
            <a:r>
              <a:rPr lang="fr-FR" dirty="0"/>
              <a:t> sur </a:t>
            </a:r>
            <a:r>
              <a:rPr lang="fr-FR" dirty="0" err="1">
                <a:hlinkClick r:id="rId4"/>
              </a:rPr>
              <a:t>Unsplash</a:t>
            </a:r>
            <a:r>
              <a:rPr lang="fr-FR" dirty="0"/>
              <a:t> </a:t>
            </a: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lang="fr-FR" dirty="0"/>
              <a:t>Photo de </a:t>
            </a:r>
            <a:r>
              <a:rPr lang="fr-FR" dirty="0" err="1">
                <a:hlinkClick r:id="rId5"/>
              </a:rPr>
              <a:t>Eric</a:t>
            </a:r>
            <a:r>
              <a:rPr lang="fr-FR" dirty="0">
                <a:hlinkClick r:id="rId5"/>
              </a:rPr>
              <a:t> </a:t>
            </a:r>
            <a:r>
              <a:rPr lang="fr-FR" dirty="0" err="1">
                <a:hlinkClick r:id="rId5"/>
              </a:rPr>
              <a:t>Prouzet</a:t>
            </a:r>
            <a:r>
              <a:rPr lang="fr-FR" dirty="0"/>
              <a:t> sur </a:t>
            </a:r>
            <a:r>
              <a:rPr lang="fr-FR" dirty="0" err="1">
                <a:hlinkClick r:id="rId6"/>
              </a:rPr>
              <a:t>Unsplash</a:t>
            </a:r>
            <a:r>
              <a:rPr lang="fr-FR" dirty="0"/>
              <a:t> </a:t>
            </a: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lang="fr-FR" dirty="0"/>
              <a:t>Photo de </a:t>
            </a:r>
            <a:r>
              <a:rPr lang="fr-FR" dirty="0">
                <a:hlinkClick r:id="rId7"/>
              </a:rPr>
              <a:t>Yohan Marion</a:t>
            </a:r>
            <a:r>
              <a:rPr lang="fr-FR" dirty="0"/>
              <a:t> sur </a:t>
            </a:r>
            <a:r>
              <a:rPr lang="fr-FR" dirty="0" err="1">
                <a:hlinkClick r:id="rId8"/>
              </a:rPr>
              <a:t>Unsplash</a:t>
            </a:r>
            <a:r>
              <a:rPr lang="fr-FR" dirty="0"/>
              <a:t> </a:t>
            </a: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endParaRPr kumimoji="0" lang="fr-FR" sz="1200" b="0" i="0" u="none" strike="noStrike" kern="1200" cap="none" spc="0" normalizeH="0" baseline="0" noProof="0" dirty="0">
              <a:ln>
                <a:noFill/>
              </a:ln>
              <a:solidFill>
                <a:prstClr val="black">
                  <a:lumMod val="75000"/>
                </a:prstClr>
              </a:solidFill>
              <a:effectLst/>
              <a:uLnTx/>
              <a:uFillTx/>
              <a:latin typeface="DM Sans"/>
              <a:ea typeface="+mn-ea"/>
              <a:cs typeface="+mn-cs"/>
            </a:endParaRP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The </a:t>
            </a:r>
            <a:r>
              <a:rPr kumimoji="0" lang="en-US" sz="1200" b="1" i="0" u="none" strike="noStrike" kern="1200" cap="none" spc="0" normalizeH="0" baseline="0" noProof="0" dirty="0">
                <a:ln>
                  <a:noFill/>
                </a:ln>
                <a:solidFill>
                  <a:prstClr val="black">
                    <a:lumMod val="75000"/>
                  </a:prstClr>
                </a:solidFill>
                <a:effectLst/>
                <a:uLnTx/>
                <a:uFillTx/>
                <a:latin typeface="DM Sans"/>
                <a:ea typeface="+mn-ea"/>
                <a:cs typeface="+mn-cs"/>
              </a:rPr>
              <a:t>Microalgae</a:t>
            </a: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 is produced in photobioreactors and grows in water on sunlight, carbon dioxide from the air, and some nutrients. It is natural up to the solvent used for the extraction of the algae, as only water is used. </a:t>
            </a: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endParaRP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By using biotechnology to produce the microalgae, we are making a more sustainable choice compared to open ponds culture:</a:t>
            </a:r>
          </a:p>
          <a:p>
            <a:pPr marL="457200" marR="0" lvl="0" indent="-4572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A safer choice because photobioreactors are less susceptible to contamination </a:t>
            </a:r>
          </a:p>
          <a:p>
            <a:pPr marL="457200" marR="0" lvl="0" indent="-4572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A lower impact on terrestrial diversity, as the construction of the open ponds is usually associated with a destruction of local fauna habitat </a:t>
            </a:r>
          </a:p>
          <a:p>
            <a:pPr marL="457200" marR="0" lvl="0" indent="-4572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The energy used for the photobioreactors is mostly renewable</a:t>
            </a: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endParaRPr>
          </a:p>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The </a:t>
            </a:r>
            <a:r>
              <a:rPr kumimoji="0" lang="en-US" sz="1200" b="1" i="0" u="none" strike="noStrike" kern="1200" cap="none" spc="0" normalizeH="0" baseline="0" noProof="0" dirty="0">
                <a:ln>
                  <a:noFill/>
                </a:ln>
                <a:solidFill>
                  <a:prstClr val="black">
                    <a:lumMod val="75000"/>
                  </a:prstClr>
                </a:solidFill>
                <a:effectLst/>
                <a:uLnTx/>
                <a:uFillTx/>
                <a:latin typeface="DM Sans"/>
                <a:ea typeface="+mn-ea"/>
                <a:cs typeface="+mn-cs"/>
              </a:rPr>
              <a:t>Pullulan</a:t>
            </a: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 is produced by fermentation of tapioca starch (manioc), an alternative to using starch from grains.</a:t>
            </a:r>
          </a:p>
          <a:p>
            <a:pPr marL="0" marR="0" lvl="0" indent="0" algn="l" defTabSz="914400" rtl="0" eaLnBrk="1" fontAlgn="auto" latinLnBrk="0" hangingPunct="1">
              <a:lnSpc>
                <a:spcPct val="90000"/>
              </a:lnSpc>
              <a:spcBef>
                <a:spcPts val="1000"/>
              </a:spcBef>
              <a:spcAft>
                <a:spcPts val="1000"/>
              </a:spcAft>
              <a:buClr>
                <a:srgbClr val="7C807E"/>
              </a:buClr>
              <a:buSzTx/>
              <a:buFont typeface="Arial" panose="020B0604020202020204" pitchFamily="34" charset="0"/>
              <a:buNone/>
              <a:tabLst/>
              <a:defRPr/>
            </a:pP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Those are preserved in </a:t>
            </a:r>
            <a:r>
              <a:rPr kumimoji="0" lang="en-US" sz="1200" b="0" i="0" u="none" strike="noStrike" kern="1200" cap="none" spc="0" normalizeH="0" baseline="0" noProof="0" dirty="0" err="1">
                <a:ln>
                  <a:noFill/>
                </a:ln>
                <a:solidFill>
                  <a:prstClr val="black">
                    <a:lumMod val="75000"/>
                  </a:prstClr>
                </a:solidFill>
                <a:effectLst/>
                <a:uLnTx/>
                <a:uFillTx/>
                <a:latin typeface="DM Sans"/>
                <a:ea typeface="+mn-ea"/>
                <a:cs typeface="+mn-cs"/>
              </a:rPr>
              <a:t>Pentylene</a:t>
            </a:r>
            <a:r>
              <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rPr>
              <a:t> Glycol, produced from corn cobs, therefore valorizing a residual stream after the extraction of the more valuable materials from the crop.</a:t>
            </a:r>
          </a:p>
          <a:p>
            <a:pPr marL="0" marR="0" lvl="0" indent="0" algn="l" defTabSz="914400" rtl="0" eaLnBrk="1" fontAlgn="auto" latinLnBrk="0" hangingPunct="1">
              <a:lnSpc>
                <a:spcPct val="90000"/>
              </a:lnSpc>
              <a:spcBef>
                <a:spcPts val="1000"/>
              </a:spcBef>
              <a:spcAft>
                <a:spcPts val="1000"/>
              </a:spcAft>
              <a:buClr>
                <a:srgbClr val="7C807E"/>
              </a:buClr>
              <a:buSzTx/>
              <a:buFont typeface="Arial" panose="020B0604020202020204" pitchFamily="34" charset="0"/>
              <a:buNone/>
              <a:tabLst/>
              <a:defRPr/>
            </a:pPr>
            <a:r>
              <a:rPr kumimoji="0" lang="en-US" sz="1100" b="1" i="0" u="none" strike="noStrike" kern="1200" cap="none" spc="0" normalizeH="0" baseline="0" noProof="0" dirty="0">
                <a:ln>
                  <a:noFill/>
                </a:ln>
                <a:solidFill>
                  <a:prstClr val="black">
                    <a:lumMod val="50000"/>
                  </a:prstClr>
                </a:solidFill>
                <a:effectLst/>
                <a:uLnTx/>
                <a:uFillTx/>
                <a:latin typeface="DM Sans"/>
                <a:ea typeface="+mn-lt"/>
                <a:cs typeface="Times New Roman"/>
              </a:rPr>
              <a:t>PEPHA®-TIGHT CB is a very powerful combination of anti-ageing effects, based on biological sources, processed with biotechnology and fitting in a net zero climate change policy. All production processes are operated under mild conditions without hazardous chemical substances and generate only small amounts of non-hazardous waste. </a:t>
            </a:r>
            <a:endParaRPr kumimoji="0" lang="en-US" sz="1200" b="0" i="0" u="none" strike="noStrike" kern="1200" cap="none" spc="0" normalizeH="0" baseline="0" noProof="0" dirty="0">
              <a:ln>
                <a:noFill/>
              </a:ln>
              <a:solidFill>
                <a:prstClr val="black">
                  <a:lumMod val="75000"/>
                </a:prstClr>
              </a:solidFill>
              <a:effectLst/>
              <a:uLnTx/>
              <a:uFillTx/>
              <a:latin typeface="DM Sans"/>
              <a:ea typeface="+mn-ea"/>
              <a:cs typeface="+mn-cs"/>
            </a:endParaRPr>
          </a:p>
          <a:p>
            <a:endParaRPr lang="en-CH" dirty="0"/>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77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2870463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defRPr/>
            </a:pPr>
            <a:r>
              <a:rPr lang="en-GB" sz="1200" noProof="0" dirty="0">
                <a:solidFill>
                  <a:schemeClr val="tx2"/>
                </a:solidFill>
              </a:rPr>
              <a:t>Used in the dsm-firmenich assay and research Standard Reference Material ® (SRM) 1649b “urban dust” is an authentic surrogate for urban air pollution of the National Institute of Standards and Technology (Gaithersburg, MD, USA). SRM1649b was prepared from atmospheric particulate material collected in the Washington, DC area.</a:t>
            </a:r>
          </a:p>
          <a:p>
            <a:pPr marL="285750" indent="-285750">
              <a:defRPr/>
            </a:pPr>
            <a:r>
              <a:rPr lang="en-GB" sz="1200" noProof="0" dirty="0">
                <a:solidFill>
                  <a:schemeClr val="tx2"/>
                </a:solidFill>
              </a:rPr>
              <a:t>The particles contain certified ingredients, i.e. 23 PAHs, 13 PCB (polychlorinated biphenyls), 3 heavy metals</a:t>
            </a:r>
          </a:p>
          <a:p>
            <a:pPr marL="285750" indent="-285750">
              <a:defRPr/>
            </a:pPr>
            <a:r>
              <a:rPr lang="en-GB" sz="1200" noProof="0" dirty="0">
                <a:solidFill>
                  <a:schemeClr val="tx2"/>
                </a:solidFill>
              </a:rPr>
              <a:t>SRM1649b was resuspended in DMSO (100 mg/ml), stirred for 1 hour. After centrifugation the supernatant was added to cell culture (0.3 mg/ml final).</a:t>
            </a:r>
          </a:p>
          <a:p>
            <a:pPr marL="285750" indent="-285750">
              <a:defRPr/>
            </a:pPr>
            <a:endParaRPr lang="en-GB" sz="1200" noProof="0" dirty="0">
              <a:solidFill>
                <a:schemeClr val="tx2"/>
              </a:solidFill>
            </a:endParaRPr>
          </a:p>
          <a:p>
            <a:pPr marL="285750" indent="-285750">
              <a:defRPr/>
            </a:pPr>
            <a:r>
              <a:rPr lang="en-GB" sz="1200" noProof="0" dirty="0">
                <a:solidFill>
                  <a:schemeClr val="tx2"/>
                </a:solidFill>
              </a:rPr>
              <a:t>For ROS assay: 24 hours incubation with compound. Then add H2O2 and do DCF assay.</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650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a:t>Baseline measurements were taken. </a:t>
            </a:r>
          </a:p>
          <a:p>
            <a:pPr algn="l"/>
            <a:r>
              <a:rPr lang="en-US"/>
              <a:t>Further measurements were taken:</a:t>
            </a:r>
          </a:p>
          <a:p>
            <a:pPr algn="l"/>
            <a:r>
              <a:rPr lang="en-US"/>
              <a:t>- Immediately, within min after first product application</a:t>
            </a:r>
          </a:p>
          <a:p>
            <a:pPr algn="l"/>
            <a:r>
              <a:rPr lang="en-US"/>
              <a:t>- At day 1 or 12 </a:t>
            </a:r>
            <a:r>
              <a:rPr lang="en-US" err="1"/>
              <a:t>hrs</a:t>
            </a:r>
            <a:r>
              <a:rPr lang="en-US"/>
              <a:t> after second product application  </a:t>
            </a:r>
          </a:p>
          <a:p>
            <a:endParaRPr lang="en-CH"/>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8864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err="1"/>
              <a:t>SkinCam</a:t>
            </a:r>
            <a:r>
              <a:rPr lang="en-GB" noProof="0" dirty="0"/>
              <a:t> takes an image of the skin surface and show how the irregularities of the skin texture evolve. After PEPHA-TIGHT CB application, skin surface appear smoother and texture more homogeneous </a:t>
            </a:r>
          </a:p>
          <a:p>
            <a:endParaRPr lang="en-GB"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 p=0.062 vs placebo</a:t>
            </a:r>
          </a:p>
          <a:p>
            <a:endParaRPr lang="en-CH"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0211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An airstream (representing a strain) is blown perpendicularly to the cheek: it pushes the skin inwards forming a kind of “hole” in the cheek. </a:t>
            </a:r>
          </a:p>
          <a:p>
            <a:r>
              <a:rPr lang="en-US" sz="1200"/>
              <a:t>The firmer &amp; more lifted is the skin, the more it’s able to resist the airstream, as shown for Volunteer 39 in the pic</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642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latin typeface="DM Sans" pitchFamily="2" charset="0"/>
              </a:rPr>
              <a:t>Cutometer applies a vacuum to the skin</a:t>
            </a:r>
            <a:r>
              <a:rPr lang="en-US" dirty="0">
                <a:latin typeface="DM Sans" pitchFamily="2" charset="0"/>
              </a:rPr>
              <a:t>, </a:t>
            </a:r>
            <a:r>
              <a:rPr lang="en-CH" dirty="0">
                <a:latin typeface="DM Sans" pitchFamily="2" charset="0"/>
              </a:rPr>
              <a:t>pulls on the skin</a:t>
            </a:r>
            <a:r>
              <a:rPr lang="en-US" dirty="0">
                <a:latin typeface="DM Sans" pitchFamily="2" charset="0"/>
              </a:rPr>
              <a:t> and then</a:t>
            </a:r>
            <a:r>
              <a:rPr lang="en-CH" dirty="0">
                <a:latin typeface="DM Sans" pitchFamily="2" charset="0"/>
              </a:rPr>
              <a:t> lets it go. The time, velocity and return to the original position are measured and from this the elasticity is calculated. Elastic skin </a:t>
            </a:r>
            <a:r>
              <a:rPr lang="en-US" dirty="0">
                <a:latin typeface="DM Sans" pitchFamily="2" charset="0"/>
              </a:rPr>
              <a:t>can </a:t>
            </a:r>
            <a:r>
              <a:rPr lang="en-CH" dirty="0">
                <a:latin typeface="DM Sans" pitchFamily="2" charset="0"/>
              </a:rPr>
              <a:t>bounce back to its original position fully and fast. Here we see an improvement of this with the 3% PEPHA-TIGHT</a:t>
            </a:r>
            <a:r>
              <a:rPr lang="en-US" dirty="0">
                <a:latin typeface="DM Sans" pitchFamily="2" charset="0"/>
              </a:rPr>
              <a:t> CB</a:t>
            </a:r>
            <a:r>
              <a:rPr lang="en-CH" dirty="0">
                <a:latin typeface="DM Sans" pitchFamily="2" charset="0"/>
              </a:rPr>
              <a:t> formulation.</a:t>
            </a:r>
            <a:endParaRPr lang="en-CH"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4386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latin typeface="DM Sans" pitchFamily="2" charset="0"/>
              </a:rPr>
              <a:t>Cutometer applies a vacuum to the skin</a:t>
            </a:r>
            <a:r>
              <a:rPr lang="en-US" dirty="0">
                <a:latin typeface="DM Sans" pitchFamily="2" charset="0"/>
              </a:rPr>
              <a:t>, </a:t>
            </a:r>
            <a:r>
              <a:rPr lang="en-CH" dirty="0">
                <a:latin typeface="DM Sans" pitchFamily="2" charset="0"/>
              </a:rPr>
              <a:t>pulls on the skin</a:t>
            </a:r>
            <a:r>
              <a:rPr lang="en-US" dirty="0">
                <a:latin typeface="DM Sans" pitchFamily="2" charset="0"/>
              </a:rPr>
              <a:t> and then</a:t>
            </a:r>
            <a:r>
              <a:rPr lang="en-CH" dirty="0">
                <a:latin typeface="DM Sans" pitchFamily="2" charset="0"/>
              </a:rPr>
              <a:t> lets it go. The time, velocity and return to the original position are measured and from this the elasticity is calculated. Elastic skin </a:t>
            </a:r>
            <a:r>
              <a:rPr lang="en-US" dirty="0">
                <a:latin typeface="DM Sans" pitchFamily="2" charset="0"/>
              </a:rPr>
              <a:t>can </a:t>
            </a:r>
            <a:r>
              <a:rPr lang="en-CH" dirty="0">
                <a:latin typeface="DM Sans" pitchFamily="2" charset="0"/>
              </a:rPr>
              <a:t>bounce back to its original position fully and fast. Here we see an improvement of this with the 3% PEPHA</a:t>
            </a:r>
            <a:r>
              <a:rPr lang="en-US" dirty="0">
                <a:latin typeface="DM Sans" pitchFamily="2" charset="0"/>
              </a:rPr>
              <a:t>®</a:t>
            </a:r>
            <a:r>
              <a:rPr lang="en-CH" dirty="0">
                <a:latin typeface="DM Sans" pitchFamily="2" charset="0"/>
              </a:rPr>
              <a:t>-TIGHT</a:t>
            </a:r>
            <a:r>
              <a:rPr lang="en-US" dirty="0">
                <a:latin typeface="DM Sans" pitchFamily="2" charset="0"/>
              </a:rPr>
              <a:t> CB</a:t>
            </a:r>
            <a:r>
              <a:rPr lang="en-CH" dirty="0">
                <a:latin typeface="DM Sans" pitchFamily="2" charset="0"/>
              </a:rPr>
              <a:t> formulation.</a:t>
            </a:r>
            <a:endParaRPr lang="en-CH"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0705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23374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3111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5732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t>The microalgae </a:t>
            </a:r>
            <a:r>
              <a:rPr lang="en-US" i="1" err="1"/>
              <a:t>Dunaliella</a:t>
            </a:r>
            <a:r>
              <a:rPr lang="en-US" i="1"/>
              <a:t> salina </a:t>
            </a:r>
            <a:r>
              <a:rPr lang="en-US" i="0"/>
              <a:t>is a very small unicellular microalgae.</a:t>
            </a:r>
          </a:p>
          <a:p>
            <a:r>
              <a:rPr lang="en-US" i="0"/>
              <a:t>It was first discovered in 1838 by </a:t>
            </a:r>
            <a:r>
              <a:rPr lang="en-US" i="0" err="1"/>
              <a:t>Dunal</a:t>
            </a:r>
            <a:r>
              <a:rPr lang="en-US" i="0" baseline="0"/>
              <a:t> </a:t>
            </a:r>
            <a:r>
              <a:rPr lang="en-US" i="0"/>
              <a:t>in the salters of Montpellier, on the Mediterranean coast of France. </a:t>
            </a:r>
          </a:p>
          <a:p>
            <a:endParaRPr lang="en-US" i="1"/>
          </a:p>
          <a:p>
            <a:r>
              <a:rPr lang="en-US"/>
              <a:t>It naturally grows in salt lakes with up to 30% salinity (this is nine times higher than regular sea water). It is therefore constantly exposed to harsh environmental conditions, such as high osmotic pressures, elevated oxygen levels, and high UV irradiation.</a:t>
            </a:r>
          </a:p>
          <a:p>
            <a:endParaRPr lang="en-US"/>
          </a:p>
          <a:p>
            <a:r>
              <a:rPr lang="en-US"/>
              <a:t>To withstand these conditions, the microalgae produce high levels of energy through photosynthesis.</a:t>
            </a:r>
          </a:p>
          <a:p>
            <a:endParaRPr lang="en-US"/>
          </a:p>
          <a:p>
            <a:r>
              <a:rPr lang="en-US" i="1" err="1"/>
              <a:t>Dunaliella</a:t>
            </a:r>
            <a:r>
              <a:rPr lang="en-US" i="1"/>
              <a:t> salina </a:t>
            </a:r>
            <a:r>
              <a:rPr lang="en-US"/>
              <a:t>key protective compounds:</a:t>
            </a:r>
          </a:p>
          <a:p>
            <a:pPr marL="171450" indent="-171450">
              <a:buFontTx/>
              <a:buChar char="-"/>
            </a:pPr>
            <a:r>
              <a:rPr lang="en-US" b="1"/>
              <a:t>β-carotene is a type of pro-vitamin A, responsible for inhibiting the production of free radicals from ultraviolet light</a:t>
            </a:r>
            <a:r>
              <a:rPr lang="en-US"/>
              <a:t>.</a:t>
            </a:r>
          </a:p>
          <a:p>
            <a:pPr marL="0" indent="0">
              <a:buFontTx/>
              <a:buNone/>
            </a:pPr>
            <a:r>
              <a:rPr lang="en-US"/>
              <a:t>Among various carotenoid-rich microalgae, </a:t>
            </a:r>
            <a:r>
              <a:rPr lang="en-US" i="1" err="1"/>
              <a:t>Dunaliella</a:t>
            </a:r>
            <a:r>
              <a:rPr lang="en-US" i="1"/>
              <a:t> salina </a:t>
            </a:r>
            <a:r>
              <a:rPr lang="en-US"/>
              <a:t>has the greatest carotene concentration making up ~10% algal dry weight.</a:t>
            </a:r>
          </a:p>
          <a:p>
            <a:pPr marL="0" indent="0">
              <a:buFontTx/>
              <a:buNone/>
            </a:pPr>
            <a:r>
              <a:rPr lang="en-US"/>
              <a:t>- </a:t>
            </a:r>
            <a:r>
              <a:rPr lang="en-US" b="1"/>
              <a:t>Glycerol is a compatible solute in which not only contributes to osmotic balance of the cell but also maintains enzyme activity.</a:t>
            </a:r>
          </a:p>
          <a:p>
            <a:endParaRPr lang="de-CH"/>
          </a:p>
          <a:p>
            <a:endParaRPr lang="fr-FR"/>
          </a:p>
        </p:txBody>
      </p:sp>
      <p:sp>
        <p:nvSpPr>
          <p:cNvPr id="4" name="Espace réservé du numéro de diapositive 3"/>
          <p:cNvSpPr>
            <a:spLocks noGrp="1"/>
          </p:cNvSpPr>
          <p:nvPr>
            <p:ph type="sldNum" sz="quarter" idx="5"/>
          </p:nvPr>
        </p:nvSpPr>
        <p:spPr/>
        <p:txBody>
          <a:bodyPr/>
          <a:lstStyle/>
          <a:p>
            <a:fld id="{B05EFF53-B5E9-4C67-9F80-34173122F7DF}" type="slidenum">
              <a:rPr lang="en-GB" smtClean="0"/>
              <a:t>30</a:t>
            </a:fld>
            <a:endParaRPr lang="en-GB"/>
          </a:p>
        </p:txBody>
      </p:sp>
    </p:spTree>
    <p:extLst>
      <p:ext uri="{BB962C8B-B14F-4D97-AF65-F5344CB8AC3E}">
        <p14:creationId xmlns:p14="http://schemas.microsoft.com/office/powerpoint/2010/main" val="3467202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PEPHA®-CTIVE CB is composed of a powerful and complex cocktail</a:t>
            </a:r>
            <a:r>
              <a:rPr lang="en-US" baseline="0" dirty="0"/>
              <a:t> of active compounds.</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This slide represents the main compounds.</a:t>
            </a:r>
            <a:r>
              <a:rPr lang="en-US" baseline="0" dirty="0"/>
              <a:t> </a:t>
            </a:r>
            <a:r>
              <a:rPr lang="en-US" dirty="0"/>
              <a:t>Additionally, vitamins,</a:t>
            </a:r>
            <a:r>
              <a:rPr lang="en-US" baseline="0" dirty="0"/>
              <a:t> co-factors, enzymes are also part of the composition, but were not individually quantified.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a:t>Source: internal analysis 2006</a:t>
            </a:r>
            <a:endParaRPr lang="en-US" dirty="0"/>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814290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Carbohydrates play</a:t>
            </a:r>
            <a:r>
              <a:rPr lang="en-US" baseline="0" dirty="0"/>
              <a:t> an essential role in the cellular metabolism, communication, and structure.</a:t>
            </a:r>
          </a:p>
          <a:p>
            <a:r>
              <a:rPr lang="en-US" baseline="0" dirty="0"/>
              <a:t>This key role was broadly communicated by L’Oréal with the launch of Yves Saint Laurent new product “Forever Youth Liberator”:</a:t>
            </a:r>
          </a:p>
          <a:p>
            <a:endParaRPr lang="en-US" baseline="0" dirty="0"/>
          </a:p>
          <a:p>
            <a:r>
              <a:rPr lang="en-US" i="1" baseline="0" dirty="0"/>
              <a:t>“Glycobiology is one of the 10 sciences that will change future medicine according to the Massachusetts Institute of Technology. Glycobiology has to do with the structure, metabolism and biological role of glycans found in living beings. Glycans are macromolecules formed by chains of complex sugar. Research has demonstrated that glycans are present in the organism at three levels: in other words on the cell’s surface inside the cell and between the cells. This particularity gives them three functions concerning the skin: metabolism of the cells, communication between the cells and the structure of the tissues which plays on the aspect of the skin.</a:t>
            </a:r>
          </a:p>
          <a:p>
            <a:r>
              <a:rPr lang="en-US" i="1" baseline="0" dirty="0"/>
              <a:t>Used in cosmetics and skincare for the first time, glycobiology has become an innovative scientific field which helps better understand and combat visible signs of ageing. Found naturally in the skin, glycans are responsible for the transmission for the youth messages of the cells. With age, the rate and quantity of glycans diminishes, hindering the skin’s regeneration process. The first signs of ageing appear: wrinkles, loss of tone, and dull complexion.”</a:t>
            </a:r>
          </a:p>
          <a:p>
            <a:r>
              <a:rPr lang="en-US" i="0" baseline="0" dirty="0"/>
              <a:t>Source: http://magazine.loreal-finance.com/en/glycobiology-used-first-time-cosmetics.htm</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733000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Mitochondria act as the power plants of the cell. They are the sites of cellular respiration which ultimately generate fuel in the form of ATP (Adenosine Triphosphate) for the cell’s activities.</a:t>
            </a:r>
          </a:p>
          <a:p>
            <a:r>
              <a:rPr lang="en-US" dirty="0"/>
              <a:t>Normal ageing processes and a person's lifestyle, as well as exposure to UV radiation can cause the release of free radicals, which in turn causes the mitochondria to decrease their activity. As a consequence, cells are not supplied with enough energy to maintain cell turnover. The result is dull, tired-looking skin.</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673698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Natural luminous looking skin has a balanced energy metabolism that is responsible for the ability of cells to revitalize, to proliferate, to differentiate, and to manage cell turnover. Fully energized skin is luminous and</a:t>
            </a:r>
            <a:r>
              <a:rPr lang="en-US" baseline="0"/>
              <a:t> </a:t>
            </a:r>
            <a:r>
              <a:rPr lang="en-US"/>
              <a:t>looks youthful.</a:t>
            </a:r>
          </a:p>
          <a:p>
            <a:r>
              <a:rPr lang="en-US"/>
              <a:t>Over time, essential energy processes in the skin slow down, leading to a reduced cell turnover; the skin looks tired and dull. Now the skin needs energy.</a:t>
            </a:r>
          </a:p>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6897495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Aim:</a:t>
            </a:r>
          </a:p>
          <a:p>
            <a:r>
              <a:rPr lang="en-US" u="none" dirty="0"/>
              <a:t>Determination</a:t>
            </a:r>
            <a:r>
              <a:rPr lang="en-US" u="none" baseline="0" dirty="0"/>
              <a:t> of the influence of PEPHA®-CTIVE CB on the polarization of mitochondria of </a:t>
            </a:r>
            <a:r>
              <a:rPr lang="en-US" u="none" baseline="0" dirty="0" err="1"/>
              <a:t>HaCaT</a:t>
            </a:r>
            <a:r>
              <a:rPr lang="en-US" u="none" baseline="0" dirty="0"/>
              <a:t> keratinocytes stressed by incubation with hydrogen peroxide.</a:t>
            </a:r>
          </a:p>
          <a:p>
            <a:r>
              <a:rPr lang="en-US" u="none" baseline="0" dirty="0" err="1"/>
              <a:t>HaCaT</a:t>
            </a:r>
            <a:r>
              <a:rPr lang="en-US" u="none" baseline="0" dirty="0"/>
              <a:t> cell is a cell type belonging to an immortal human keratinocyte line.</a:t>
            </a:r>
          </a:p>
          <a:p>
            <a:r>
              <a:rPr lang="en-US" u="none" baseline="0" dirty="0"/>
              <a:t>Polarization of mitochondria membrane was indicated with the fluorescent dye JC-1 from Molecular Probes by fluorescence microscopy and in a quantitative way with a fluorescence microplate reader.</a:t>
            </a:r>
          </a:p>
          <a:p>
            <a:endParaRPr lang="en-US" u="none" dirty="0"/>
          </a:p>
          <a:p>
            <a:r>
              <a:rPr lang="en-US" u="sng" dirty="0"/>
              <a:t>Results</a:t>
            </a:r>
            <a:r>
              <a:rPr lang="en-US" dirty="0"/>
              <a:t>:</a:t>
            </a:r>
          </a:p>
          <a:p>
            <a:r>
              <a:rPr lang="en-US" dirty="0"/>
              <a:t>The fluorescent dye accumulates in the mitochondria of healthy cells as red aggregates.</a:t>
            </a:r>
          </a:p>
          <a:p>
            <a:r>
              <a:rPr lang="en-US" dirty="0"/>
              <a:t>If the mitochondria are stressed, the mitochondrial membrane potential gets depolarized, which means that they lose their activity: the fluorescent dye can no longer accumulate in the mitochondria and remains in the cytoplasm in a monomeric form which fluoresces in green.</a:t>
            </a:r>
          </a:p>
          <a:p>
            <a:r>
              <a:rPr lang="en-US" dirty="0"/>
              <a:t>After incubation with PEPHA®-CTIVE CB there is no depolarization detectable, which is to be seen on the red coloration of the picture. The mitochondria treated with PEPHA®-CTIVE CB are active and have their full integrity.</a:t>
            </a:r>
          </a:p>
          <a:p>
            <a:r>
              <a:rPr lang="en-US" dirty="0"/>
              <a:t>It can be concluded that PEPHA®-CTIVE CB has a protection effect on the mitochondria.</a:t>
            </a:r>
          </a:p>
          <a:p>
            <a:endParaRPr lang="en-US" u="sng" dirty="0"/>
          </a:p>
          <a:p>
            <a:endParaRPr lang="en-US" dirty="0"/>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4224398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Aim:</a:t>
            </a:r>
          </a:p>
          <a:p>
            <a:r>
              <a:rPr lang="en-US" u="none" dirty="0"/>
              <a:t>Determination</a:t>
            </a:r>
            <a:r>
              <a:rPr lang="en-US" u="none" baseline="0" dirty="0"/>
              <a:t> of the influence of PEPHA®-CTIVE CB on the polarization of mitochondria of </a:t>
            </a:r>
            <a:r>
              <a:rPr lang="en-US" u="none" baseline="0" dirty="0" err="1"/>
              <a:t>HaCaT</a:t>
            </a:r>
            <a:r>
              <a:rPr lang="en-US" u="none" baseline="0" dirty="0"/>
              <a:t> keratinocytes stressed by incubation with hydrogen peroxide.</a:t>
            </a:r>
          </a:p>
          <a:p>
            <a:r>
              <a:rPr lang="en-US" u="none" baseline="0" dirty="0" err="1"/>
              <a:t>HaCaT</a:t>
            </a:r>
            <a:r>
              <a:rPr lang="en-US" u="none" baseline="0" dirty="0"/>
              <a:t> cell is a cell type belonging to an immortal human keratinocyte line.</a:t>
            </a:r>
          </a:p>
          <a:p>
            <a:r>
              <a:rPr lang="en-US" u="none" baseline="0" dirty="0"/>
              <a:t>Polarization of mitochondria membrane was indicated with the fluorescent dye JC-1 from Molecular Probes by fluorescence microscopy and in a quantitative way with a fluorescence microplate reader.</a:t>
            </a:r>
          </a:p>
          <a:p>
            <a:endParaRPr lang="en-US" u="none" dirty="0"/>
          </a:p>
          <a:p>
            <a:r>
              <a:rPr lang="en-US" u="sng" dirty="0"/>
              <a:t>Results</a:t>
            </a:r>
            <a:r>
              <a:rPr lang="en-US" dirty="0"/>
              <a:t>:</a:t>
            </a:r>
          </a:p>
          <a:p>
            <a:r>
              <a:rPr lang="en-US" dirty="0"/>
              <a:t>The fluorescent dye accumulates in the mitochondria of healthy cells as red aggregates.</a:t>
            </a:r>
          </a:p>
          <a:p>
            <a:r>
              <a:rPr lang="en-US" dirty="0"/>
              <a:t>If the mitochondria are stressed, the mitochondrial membrane potential gets depolarized, which means that they lose their activity: the fluorescent dye can no longer accumulate in the mitochondria and remains in the cytoplasm in a monomeric form which fluoresces in green.</a:t>
            </a:r>
          </a:p>
          <a:p>
            <a:r>
              <a:rPr lang="en-US" dirty="0"/>
              <a:t>After incubation with PEPHA®-CTIVE CB there is no depolarization detectable, which is to be seen on the red coloration of the picture. The mitochondria treated with PEPHA®-CTIVE CB are active and have their full integrity.</a:t>
            </a:r>
          </a:p>
          <a:p>
            <a:r>
              <a:rPr lang="en-US" dirty="0"/>
              <a:t>It can be concluded that PEPHA®-CTIVE CB has a protection effect on the mitochondria.</a:t>
            </a:r>
          </a:p>
          <a:p>
            <a:endParaRPr lang="en-US" u="sng" dirty="0"/>
          </a:p>
          <a:p>
            <a:endParaRPr lang="en-US" dirty="0"/>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121574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Aim of the assay:</a:t>
            </a:r>
          </a:p>
          <a:p>
            <a:r>
              <a:rPr lang="en-US" u="none" dirty="0"/>
              <a:t>Determination of the influence of </a:t>
            </a:r>
            <a:r>
              <a:rPr lang="en-US" dirty="0"/>
              <a:t>PEPHA®-CTIVE CB on the content of ATP (Adenosine Triphosphate) of confluent cultures of the human keratinocyte cell line </a:t>
            </a:r>
            <a:r>
              <a:rPr lang="en-US" dirty="0" err="1"/>
              <a:t>HaCaT</a:t>
            </a:r>
            <a:r>
              <a:rPr lang="en-US" dirty="0"/>
              <a:t>.</a:t>
            </a:r>
          </a:p>
          <a:p>
            <a:r>
              <a:rPr lang="en-US" dirty="0"/>
              <a:t>The cells were incubated with PEPHA®-CTIVE CB for 48</a:t>
            </a:r>
            <a:r>
              <a:rPr lang="en-US" baseline="0" dirty="0"/>
              <a:t> hours.</a:t>
            </a:r>
            <a:endParaRPr lang="en-US" u="none" dirty="0"/>
          </a:p>
          <a:p>
            <a:endParaRPr lang="en-US" u="sng" dirty="0"/>
          </a:p>
          <a:p>
            <a:r>
              <a:rPr lang="en-US" u="sng" dirty="0"/>
              <a:t>Results</a:t>
            </a:r>
            <a:r>
              <a:rPr lang="en-US" dirty="0"/>
              <a:t>:</a:t>
            </a:r>
          </a:p>
          <a:p>
            <a:r>
              <a:rPr lang="en-US" dirty="0"/>
              <a:t>PEPHA®-CTIVE CB dose-dependently increases the ATP-content of keratinocytes up to more than 140%. It can be concluded that PEPHA®-CTIVE CB has a stimulating effect on the mitochondria to produce ATP.</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774532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u="sng" baseline="0" dirty="0"/>
              <a:t>Fibroblasts proliferation</a:t>
            </a:r>
            <a:endParaRPr lang="en-US" u="sng" dirty="0"/>
          </a:p>
          <a:p>
            <a:r>
              <a:rPr lang="en-US" u="sng" dirty="0"/>
              <a:t>Aim of the assay:</a:t>
            </a:r>
          </a:p>
          <a:p>
            <a:r>
              <a:rPr lang="en-US" u="none" dirty="0"/>
              <a:t>Determination of the influence of PEPHA®-CTIVE CB on the proliferation of normal human fibroblasts from skin.</a:t>
            </a: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The cells were incubated with PEPHA®-CTIVE CB for 24</a:t>
            </a:r>
            <a:r>
              <a:rPr lang="en-US" baseline="0" dirty="0"/>
              <a:t> hours.</a:t>
            </a:r>
            <a:endParaRPr lang="en-US" u="none" dirty="0"/>
          </a:p>
          <a:p>
            <a:endParaRPr lang="en-US" u="sng" dirty="0"/>
          </a:p>
          <a:p>
            <a:r>
              <a:rPr lang="en-US" u="sng" dirty="0"/>
              <a:t>Results</a:t>
            </a:r>
            <a:r>
              <a:rPr lang="en-US" dirty="0"/>
              <a:t>:</a:t>
            </a:r>
          </a:p>
          <a:p>
            <a:r>
              <a:rPr lang="en-US" dirty="0"/>
              <a:t>PEPHA®-CTIVE CB dose-dependently increases the proliferation rate of fibroblasts up to 320%.</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556582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sng" kern="1200" dirty="0">
                <a:solidFill>
                  <a:schemeClr val="tx1"/>
                </a:solidFill>
                <a:effectLst/>
                <a:latin typeface="Arial" charset="0"/>
                <a:ea typeface="+mn-ea"/>
                <a:cs typeface="Arial" charset="0"/>
              </a:rPr>
              <a:t>Aim</a:t>
            </a:r>
            <a:r>
              <a:rPr lang="en-GB" sz="1200" kern="1200" dirty="0">
                <a:solidFill>
                  <a:schemeClr val="tx1"/>
                </a:solidFill>
                <a:effectLst/>
                <a:latin typeface="Arial" charset="0"/>
                <a:ea typeface="+mn-ea"/>
                <a:cs typeface="Arial" charset="0"/>
              </a:rPr>
              <a:t>:</a:t>
            </a:r>
          </a:p>
          <a:p>
            <a:r>
              <a:rPr lang="en-GB" sz="1200" kern="1200" dirty="0">
                <a:solidFill>
                  <a:schemeClr val="tx1"/>
                </a:solidFill>
                <a:effectLst/>
                <a:latin typeface="Arial" charset="0"/>
                <a:ea typeface="+mn-ea"/>
                <a:cs typeface="Arial" charset="0"/>
              </a:rPr>
              <a:t>The aim of the study was to determine the influence of PEPHA</a:t>
            </a:r>
            <a:r>
              <a:rPr lang="en-GB" sz="1200" kern="1200" baseline="30000" dirty="0">
                <a:solidFill>
                  <a:schemeClr val="tx1"/>
                </a:solidFill>
                <a:effectLst/>
                <a:latin typeface="Arial" charset="0"/>
                <a:ea typeface="+mn-ea"/>
                <a:cs typeface="Arial" charset="0"/>
              </a:rPr>
              <a:t>®</a:t>
            </a:r>
            <a:r>
              <a:rPr lang="en-GB" sz="1200" kern="1200" dirty="0">
                <a:solidFill>
                  <a:schemeClr val="tx1"/>
                </a:solidFill>
                <a:effectLst/>
                <a:latin typeface="Arial" charset="0"/>
                <a:ea typeface="+mn-ea"/>
                <a:cs typeface="Arial" charset="0"/>
              </a:rPr>
              <a:t>-CTIVE CB on cell turnover by evaluating the speed of epidermal renewal.</a:t>
            </a:r>
            <a:endParaRPr lang="en-US" sz="1200" kern="1200" dirty="0">
              <a:solidFill>
                <a:schemeClr val="tx1"/>
              </a:solidFill>
              <a:effectLst/>
              <a:latin typeface="Arial" charset="0"/>
              <a:ea typeface="+mn-ea"/>
              <a:cs typeface="Arial" charset="0"/>
            </a:endParaRPr>
          </a:p>
          <a:p>
            <a:endParaRPr lang="en-GB" sz="1200" kern="1200" dirty="0">
              <a:solidFill>
                <a:schemeClr val="tx1"/>
              </a:solidFill>
              <a:effectLst/>
              <a:latin typeface="Arial" charset="0"/>
              <a:ea typeface="+mn-ea"/>
              <a:cs typeface="Arial" charset="0"/>
            </a:endParaRPr>
          </a:p>
          <a:p>
            <a:r>
              <a:rPr lang="en-GB" sz="1200" u="sng" kern="1200" dirty="0" err="1">
                <a:solidFill>
                  <a:schemeClr val="tx1"/>
                </a:solidFill>
                <a:effectLst/>
                <a:latin typeface="Arial" charset="0"/>
                <a:ea typeface="+mn-ea"/>
                <a:cs typeface="Arial" charset="0"/>
              </a:rPr>
              <a:t>Protocole</a:t>
            </a:r>
            <a:r>
              <a:rPr lang="en-GB" sz="1200" kern="1200" dirty="0">
                <a:solidFill>
                  <a:schemeClr val="tx1"/>
                </a:solidFill>
                <a:effectLst/>
                <a:latin typeface="Arial" charset="0"/>
                <a:ea typeface="+mn-ea"/>
                <a:cs typeface="Arial" charset="0"/>
              </a:rPr>
              <a:t>:</a:t>
            </a:r>
          </a:p>
          <a:p>
            <a:r>
              <a:rPr lang="en-GB" sz="1200" kern="1200" dirty="0">
                <a:solidFill>
                  <a:schemeClr val="tx1"/>
                </a:solidFill>
                <a:effectLst/>
                <a:latin typeface="Arial" charset="0"/>
                <a:ea typeface="+mn-ea"/>
                <a:cs typeface="Arial" charset="0"/>
              </a:rPr>
              <a:t>20 volunteers applied a cream containing 3% PEPHA</a:t>
            </a:r>
            <a:r>
              <a:rPr lang="en-GB" sz="1200" kern="1200" baseline="30000" dirty="0">
                <a:solidFill>
                  <a:schemeClr val="tx1"/>
                </a:solidFill>
                <a:effectLst/>
                <a:latin typeface="Arial" charset="0"/>
                <a:ea typeface="+mn-ea"/>
                <a:cs typeface="Arial" charset="0"/>
              </a:rPr>
              <a:t>®</a:t>
            </a:r>
            <a:r>
              <a:rPr lang="en-GB" sz="1200" kern="1200" dirty="0">
                <a:solidFill>
                  <a:schemeClr val="tx1"/>
                </a:solidFill>
                <a:effectLst/>
                <a:latin typeface="Arial" charset="0"/>
                <a:ea typeface="+mn-ea"/>
                <a:cs typeface="Arial" charset="0"/>
              </a:rPr>
              <a:t>-CTIVE CB to one forearm over 4 weeks. A placebo was applied to the second forearm. After the first 2 weeks, a self-tanning formulation containing dihydroxyacetone (DHA) was applied on both forearms in order to give the skin a brown tint. The degree of fading due to desquamation was then measured for each arm to determine the comparative rate of cell turnover.</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788724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sng" kern="1200" dirty="0">
                <a:solidFill>
                  <a:schemeClr val="tx1"/>
                </a:solidFill>
                <a:effectLst/>
                <a:latin typeface="Arial" charset="0"/>
                <a:ea typeface="+mn-ea"/>
                <a:cs typeface="Arial" charset="0"/>
              </a:rPr>
              <a:t>Results</a:t>
            </a:r>
            <a:r>
              <a:rPr lang="en-GB" sz="1200" kern="1200" dirty="0">
                <a:solidFill>
                  <a:schemeClr val="tx1"/>
                </a:solidFill>
                <a:effectLst/>
                <a:latin typeface="Arial" charset="0"/>
                <a:ea typeface="+mn-ea"/>
                <a:cs typeface="Arial" charset="0"/>
              </a:rPr>
              <a:t>:</a:t>
            </a:r>
          </a:p>
          <a:p>
            <a:r>
              <a:rPr lang="en-US" sz="1200" kern="1200" dirty="0">
                <a:solidFill>
                  <a:schemeClr val="tx1"/>
                </a:solidFill>
                <a:effectLst/>
                <a:latin typeface="Arial" charset="0"/>
                <a:ea typeface="+mn-ea"/>
                <a:cs typeface="Arial" charset="0"/>
              </a:rPr>
              <a:t>On days 21 and 25, the skin treated with PEPHA®-CTIVE CB showed the same level of skin rejuvenation as the skin treated with a placebo on days 25 and 28 respectively.</a:t>
            </a:r>
          </a:p>
          <a:p>
            <a:r>
              <a:rPr lang="en-US" sz="1200" kern="1200" dirty="0">
                <a:solidFill>
                  <a:schemeClr val="tx1"/>
                </a:solidFill>
                <a:effectLst/>
                <a:latin typeface="Arial" charset="0"/>
                <a:ea typeface="+mn-ea"/>
                <a:cs typeface="Arial" charset="0"/>
              </a:rPr>
              <a:t>PEPHA®-CTIVE CB thus significantly (p&lt;0.01) increases cell turnover, </a:t>
            </a:r>
            <a:r>
              <a:rPr lang="en-US" sz="1200" b="1" kern="1200" dirty="0">
                <a:solidFill>
                  <a:schemeClr val="tx1"/>
                </a:solidFill>
                <a:effectLst/>
                <a:latin typeface="Arial" charset="0"/>
                <a:ea typeface="+mn-ea"/>
                <a:cs typeface="Arial" charset="0"/>
              </a:rPr>
              <a:t>inducing faster skin renewal by 4 to 5 days</a:t>
            </a:r>
            <a:r>
              <a:rPr lang="en-US" sz="1200" kern="1200" dirty="0">
                <a:solidFill>
                  <a:schemeClr val="tx1"/>
                </a:solidFill>
                <a:effectLst/>
                <a:latin typeface="Arial" charset="0"/>
                <a:ea typeface="+mn-ea"/>
                <a:cs typeface="Arial" charset="0"/>
              </a:rPr>
              <a:t>. The result is a fresher looking appearance.</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7196350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study was carried out on 30 volunteers presenting a dull skin complexion. A cream containing 3% PEPHA®-CTIVE CB was applied on half of face twice a day over 28 days.</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461244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Results</a:t>
            </a:r>
            <a:r>
              <a:rPr lang="en-US" dirty="0"/>
              <a:t>:</a:t>
            </a:r>
          </a:p>
          <a:p>
            <a:r>
              <a:rPr lang="en-US" dirty="0"/>
              <a:t>PEPHA®-CTIVE CB received an excellent rating from the volunteers and dermatologists in all tested parameters.</a:t>
            </a:r>
          </a:p>
          <a:p>
            <a:r>
              <a:rPr lang="en-US" dirty="0"/>
              <a:t>This demonstrates its outstanding ability to </a:t>
            </a:r>
            <a:r>
              <a:rPr lang="en-US" b="1" dirty="0"/>
              <a:t>visibly improve skin’s luminosity and the overall complexion</a:t>
            </a:r>
            <a:r>
              <a:rPr lang="en-US" dirty="0"/>
              <a:t>.</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642110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Trebuchet MS" panose="020B0603020202020204" pitchFamily="34" charset="0"/>
              </a:rPr>
              <a:t>The natural dose of blue light you get within one hour from European midsummer sun is 60 J/cm</a:t>
            </a:r>
            <a:r>
              <a:rPr lang="en-GB" baseline="30000" dirty="0">
                <a:latin typeface="Trebuchet MS" panose="020B0603020202020204" pitchFamily="34" charset="0"/>
              </a:rPr>
              <a:t>2 / </a:t>
            </a:r>
            <a:r>
              <a:rPr lang="en-GB" dirty="0">
                <a:latin typeface="Trebuchet MS" panose="020B0603020202020204" pitchFamily="34" charset="0"/>
              </a:rPr>
              <a:t>17mW/cm</a:t>
            </a:r>
            <a:r>
              <a:rPr lang="en-GB" baseline="30000" dirty="0">
                <a:latin typeface="Trebuchet MS" panose="020B0603020202020204" pitchFamily="34" charset="0"/>
              </a:rPr>
              <a:t>2</a:t>
            </a:r>
            <a:r>
              <a:rPr lang="en-GB" dirty="0">
                <a:latin typeface="Trebuchet MS" panose="020B0603020202020204" pitchFamily="34" charset="0"/>
              </a:rPr>
              <a:t>x3600s=60J/cm</a:t>
            </a:r>
            <a:r>
              <a:rPr lang="en-GB" baseline="30000" dirty="0">
                <a:latin typeface="Trebuchet MS" panose="020B0603020202020204" pitchFamily="34" charset="0"/>
              </a:rPr>
              <a:t>2</a:t>
            </a:r>
          </a:p>
          <a:p>
            <a:r>
              <a:rPr lang="en-GB" dirty="0"/>
              <a:t>60J/cm2 from a smartphone represents 416hours exposure (60J/40uW=1.5*10</a:t>
            </a:r>
            <a:r>
              <a:rPr lang="en-GB" baseline="30000" dirty="0"/>
              <a:t>6</a:t>
            </a:r>
            <a:r>
              <a:rPr lang="en-GB" dirty="0"/>
              <a:t>/3600)</a:t>
            </a:r>
          </a:p>
          <a:p>
            <a:r>
              <a:rPr lang="en-GB" dirty="0"/>
              <a:t>Be careful not to confuse radiometric (irradiance) and photometric (luminance) values</a:t>
            </a:r>
          </a:p>
          <a:p>
            <a:pPr marL="0" marR="0" lvl="0" indent="0" algn="l" defTabSz="914400" rtl="0" eaLnBrk="1" fontAlgn="auto" latinLnBrk="0" hangingPunct="1">
              <a:lnSpc>
                <a:spcPct val="100000"/>
              </a:lnSpc>
              <a:spcBef>
                <a:spcPts val="0"/>
              </a:spcBef>
              <a:spcAft>
                <a:spcPts val="800"/>
              </a:spcAft>
              <a:buClrTx/>
              <a:buSzTx/>
              <a:buFontTx/>
              <a:buNone/>
              <a:tabLst/>
              <a:defRPr/>
            </a:pPr>
            <a:r>
              <a:rPr lang="en-GB" noProof="0" dirty="0"/>
              <a:t>Sun radiation is composed by 5% UV, 50% visible and 45% IR</a:t>
            </a:r>
          </a:p>
          <a:p>
            <a:pPr>
              <a:spcAft>
                <a:spcPts val="800"/>
              </a:spcAft>
            </a:pPr>
            <a:r>
              <a:rPr lang="en-GB" b="1" dirty="0">
                <a:solidFill>
                  <a:srgbClr val="009F91"/>
                </a:solidFill>
                <a:latin typeface="Trebuchet MS" panose="020B0603020202020204" pitchFamily="34" charset="0"/>
              </a:rPr>
              <a:t>Smartphone: </a:t>
            </a:r>
            <a:r>
              <a:rPr lang="en-GB" dirty="0">
                <a:latin typeface="Trebuchet MS" panose="020B0603020202020204" pitchFamily="34" charset="0"/>
              </a:rPr>
              <a:t>40 </a:t>
            </a:r>
            <a:r>
              <a:rPr lang="en-GB" dirty="0" err="1">
                <a:latin typeface="Trebuchet MS" panose="020B0603020202020204" pitchFamily="34" charset="0"/>
              </a:rPr>
              <a:t>μW</a:t>
            </a:r>
            <a:r>
              <a:rPr lang="en-GB" dirty="0">
                <a:latin typeface="Trebuchet MS" panose="020B0603020202020204" pitchFamily="34" charset="0"/>
              </a:rPr>
              <a:t>/cm2  </a:t>
            </a:r>
            <a:r>
              <a:rPr lang="en-GB" b="1" dirty="0">
                <a:solidFill>
                  <a:srgbClr val="009F91"/>
                </a:solidFill>
                <a:latin typeface="Trebuchet MS" panose="020B0603020202020204" pitchFamily="34" charset="0"/>
              </a:rPr>
              <a:t>LCD monitor: </a:t>
            </a:r>
            <a:r>
              <a:rPr lang="en-GB" dirty="0">
                <a:latin typeface="Trebuchet MS" panose="020B0603020202020204" pitchFamily="34" charset="0"/>
              </a:rPr>
              <a:t>about 80 </a:t>
            </a:r>
            <a:r>
              <a:rPr lang="en-GB" dirty="0" err="1">
                <a:latin typeface="Trebuchet MS" panose="020B0603020202020204" pitchFamily="34" charset="0"/>
              </a:rPr>
              <a:t>μW</a:t>
            </a:r>
            <a:r>
              <a:rPr lang="en-GB" dirty="0">
                <a:latin typeface="Trebuchet MS" panose="020B0603020202020204" pitchFamily="34" charset="0"/>
              </a:rPr>
              <a:t>/cm</a:t>
            </a:r>
            <a:r>
              <a:rPr lang="en-GB" baseline="30000" dirty="0">
                <a:latin typeface="Trebuchet MS" panose="020B0603020202020204" pitchFamily="34" charset="0"/>
              </a:rPr>
              <a:t>2</a:t>
            </a:r>
            <a:r>
              <a:rPr lang="en-GB" dirty="0">
                <a:latin typeface="Trebuchet MS" panose="020B0603020202020204" pitchFamily="34" charset="0"/>
              </a:rPr>
              <a:t> </a:t>
            </a:r>
            <a:r>
              <a:rPr lang="en-GB" b="1" dirty="0">
                <a:solidFill>
                  <a:srgbClr val="009F91"/>
                </a:solidFill>
                <a:latin typeface="Trebuchet MS" panose="020B0603020202020204" pitchFamily="34" charset="0"/>
              </a:rPr>
              <a:t>LED: </a:t>
            </a:r>
            <a:r>
              <a:rPr lang="en-GB" dirty="0">
                <a:latin typeface="Trebuchet MS" panose="020B0603020202020204" pitchFamily="34" charset="0"/>
              </a:rPr>
              <a:t>about 400 </a:t>
            </a:r>
            <a:r>
              <a:rPr lang="en-GB" dirty="0" err="1">
                <a:latin typeface="Trebuchet MS" panose="020B0603020202020204" pitchFamily="34" charset="0"/>
              </a:rPr>
              <a:t>μW</a:t>
            </a:r>
            <a:r>
              <a:rPr lang="en-GB" dirty="0">
                <a:latin typeface="Trebuchet MS" panose="020B0603020202020204" pitchFamily="34" charset="0"/>
              </a:rPr>
              <a:t>/cm</a:t>
            </a:r>
            <a:r>
              <a:rPr lang="en-GB" baseline="30000" dirty="0">
                <a:latin typeface="Trebuchet MS" panose="020B0603020202020204" pitchFamily="34" charset="0"/>
              </a:rPr>
              <a:t>2</a:t>
            </a:r>
            <a:r>
              <a:rPr lang="en-GB" dirty="0">
                <a:latin typeface="Trebuchet MS" panose="020B0603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baseline="30000" dirty="0">
              <a:latin typeface="Trebuchet MS" panose="020B0603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30000" dirty="0">
              <a:latin typeface="Trebuchet MS" panose="020B0603020202020204" pitchFamily="34" charset="0"/>
            </a:endParaRP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5964017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ffectLst/>
              </a:rPr>
              <a:t>During the daytime, the light that comes into our eyes releases enzymes in the morning, bringing melatonin levels down and helping us wake up. A consistent cycle of rest and wake, regulated by melatonin, comprises our circadian rhythm</a:t>
            </a:r>
          </a:p>
          <a:p>
            <a:r>
              <a:rPr lang="en-US" dirty="0">
                <a:effectLst/>
              </a:rPr>
              <a:t>415-455nm range is the most harmful compared to range 380-400</a:t>
            </a:r>
            <a:endParaRPr lang="de-CH" dirty="0"/>
          </a:p>
          <a:p>
            <a:pPr marL="0" indent="0">
              <a:spcAft>
                <a:spcPts val="600"/>
              </a:spcAft>
              <a:buClr>
                <a:srgbClr val="009F91"/>
              </a:buClr>
              <a:buFont typeface="Arial" panose="020B0604020202020204" pitchFamily="34" charset="0"/>
              <a:buNone/>
            </a:pPr>
            <a:endParaRPr lang="en-GB" b="1" i="1" spc="100" dirty="0">
              <a:solidFill>
                <a:srgbClr val="009F91"/>
              </a:solidFill>
              <a:latin typeface="Franklin Gothic Heavy" panose="020B0603020102020204" pitchFamily="34" charset="0"/>
              <a:cs typeface="Arial" charset="0"/>
            </a:endParaRPr>
          </a:p>
          <a:p>
            <a:pPr marL="0" indent="0">
              <a:spcAft>
                <a:spcPts val="600"/>
              </a:spcAft>
              <a:buClr>
                <a:srgbClr val="009F91"/>
              </a:buClr>
              <a:buFont typeface="Arial" panose="020B0604020202020204" pitchFamily="34" charset="0"/>
              <a:buNone/>
            </a:pPr>
            <a:r>
              <a:rPr lang="en-GB" b="1" i="1" spc="100" dirty="0">
                <a:solidFill>
                  <a:srgbClr val="009F91"/>
                </a:solidFill>
                <a:latin typeface="Franklin Gothic Heavy" panose="020B0603020102020204" pitchFamily="34" charset="0"/>
                <a:cs typeface="Arial" charset="0"/>
              </a:rPr>
              <a:t>POSITIVE EFFECT ON HUMAN HEALTH:</a:t>
            </a:r>
          </a:p>
          <a:p>
            <a:pPr marL="0" indent="0">
              <a:spcAft>
                <a:spcPts val="600"/>
              </a:spcAft>
              <a:buClr>
                <a:srgbClr val="009F91"/>
              </a:buClr>
              <a:buFont typeface="Arial" panose="020B0604020202020204" pitchFamily="34" charset="0"/>
              <a:buNone/>
            </a:pPr>
            <a:r>
              <a:rPr lang="en-GB" sz="1200" dirty="0">
                <a:latin typeface="Trebuchet MS" panose="020B0603020202020204" pitchFamily="34" charset="0"/>
              </a:rPr>
              <a:t>Regulate our sleeping patterns (to stay awake all day)</a:t>
            </a:r>
          </a:p>
          <a:p>
            <a:pPr marL="0" indent="0">
              <a:spcAft>
                <a:spcPts val="600"/>
              </a:spcAft>
              <a:buClr>
                <a:srgbClr val="009F91"/>
              </a:buClr>
              <a:buFont typeface="Arial" panose="020B0604020202020204" pitchFamily="34" charset="0"/>
              <a:buNone/>
            </a:pPr>
            <a:r>
              <a:rPr lang="en-GB" sz="1200" dirty="0">
                <a:latin typeface="Trebuchet MS" panose="020B0603020202020204" pitchFamily="34" charset="0"/>
              </a:rPr>
              <a:t>Acne care</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7398811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24517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Scenedesmus’ meaning comes from skene (tent) and demos (bind) as the algae has the tendency to be colonized (4 – 8 cells)</a:t>
            </a:r>
          </a:p>
          <a:p>
            <a:endParaRPr lang="en-GB" noProof="0" dirty="0"/>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34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auto">
              <a:spcBef>
                <a:spcPts val="0"/>
              </a:spcBef>
              <a:spcAft>
                <a:spcPts val="0"/>
              </a:spcAft>
            </a:pPr>
            <a:r>
              <a:rPr lang="en-GB" b="1" noProof="0" dirty="0">
                <a:solidFill>
                  <a:prstClr val="black"/>
                </a:solidFill>
                <a:ea typeface="Times New Roman" panose="02020603050405020304" pitchFamily="18" charset="0"/>
              </a:rPr>
              <a:t>Evaluation of reactive oxygen species (ROS)</a:t>
            </a:r>
            <a:endParaRPr lang="en-GB" b="1" noProof="0" dirty="0">
              <a:solidFill>
                <a:prstClr val="black"/>
              </a:solidFill>
              <a:ea typeface="Calibri" panose="020F0502020204030204" pitchFamily="34" charset="0"/>
            </a:endParaRPr>
          </a:p>
          <a:p>
            <a:pPr algn="just" fontAlgn="auto">
              <a:spcBef>
                <a:spcPts val="0"/>
              </a:spcBef>
              <a:spcAft>
                <a:spcPts val="0"/>
              </a:spcAft>
            </a:pPr>
            <a:r>
              <a:rPr lang="en-GB" noProof="0" dirty="0">
                <a:solidFill>
                  <a:prstClr val="black"/>
                </a:solidFill>
                <a:ea typeface="Calibri" panose="020F0502020204030204" pitchFamily="34" charset="0"/>
              </a:rPr>
              <a:t>Following the paper of </a:t>
            </a:r>
            <a:r>
              <a:rPr lang="en-GB" noProof="0" dirty="0" err="1">
                <a:solidFill>
                  <a:prstClr val="black"/>
                </a:solidFill>
                <a:ea typeface="Calibri" panose="020F0502020204030204" pitchFamily="34" charset="0"/>
              </a:rPr>
              <a:t>Marionnet</a:t>
            </a:r>
            <a:r>
              <a:rPr lang="en-GB" noProof="0" dirty="0">
                <a:solidFill>
                  <a:prstClr val="black"/>
                </a:solidFill>
                <a:ea typeface="Calibri" panose="020F0502020204030204" pitchFamily="34" charset="0"/>
              </a:rPr>
              <a:t> et al (</a:t>
            </a:r>
            <a:r>
              <a:rPr lang="en-GB" noProof="0" dirty="0" err="1">
                <a:solidFill>
                  <a:prstClr val="black"/>
                </a:solidFill>
                <a:ea typeface="Calibri" panose="020F0502020204030204" pitchFamily="34" charset="0"/>
              </a:rPr>
              <a:t>Plos</a:t>
            </a:r>
            <a:r>
              <a:rPr lang="en-GB" noProof="0" dirty="0">
                <a:solidFill>
                  <a:prstClr val="black"/>
                </a:solidFill>
                <a:ea typeface="Calibri" panose="020F0502020204030204" pitchFamily="34" charset="0"/>
              </a:rPr>
              <a:t> One, 9. 2014) the detection probe DCFH-DA has been applied in the culture medium for 30 minutes before the irradiation.  </a:t>
            </a:r>
            <a:r>
              <a:rPr lang="en-GB" noProof="0" dirty="0" err="1">
                <a:solidFill>
                  <a:prstClr val="black"/>
                </a:solidFill>
                <a:ea typeface="Calibri" panose="020F0502020204030204" pitchFamily="34" charset="0"/>
              </a:rPr>
              <a:t>Dichlorofluorescein</a:t>
            </a:r>
            <a:r>
              <a:rPr lang="en-GB" noProof="0" dirty="0">
                <a:solidFill>
                  <a:prstClr val="black"/>
                </a:solidFill>
                <a:ea typeface="Calibri" panose="020F0502020204030204" pitchFamily="34" charset="0"/>
              </a:rPr>
              <a:t> diacetate (DCFH-DA) reacts with ROS becoming fluorescent. After changing the medium, blue light irradiation (380-470nm, max at 420nm) has been applied. 24h post-irradiation, the skin samples are harvested, cryo-fixed and cut at the cryostat for subsequent image acquisition and analysis. </a:t>
            </a:r>
          </a:p>
          <a:p>
            <a:pPr algn="just" fontAlgn="auto">
              <a:spcBef>
                <a:spcPts val="0"/>
              </a:spcBef>
              <a:spcAft>
                <a:spcPts val="0"/>
              </a:spcAft>
            </a:pPr>
            <a:r>
              <a:rPr lang="en-GB" noProof="0" dirty="0">
                <a:solidFill>
                  <a:prstClr val="black"/>
                </a:solidFill>
                <a:ea typeface="Calibri" panose="020F0502020204030204" pitchFamily="34" charset="0"/>
              </a:rPr>
              <a:t>The analysis of fluorescence is performed within the dermis area. The </a:t>
            </a:r>
            <a:r>
              <a:rPr lang="en-GB" noProof="0" dirty="0" err="1">
                <a:solidFill>
                  <a:prstClr val="black"/>
                </a:solidFill>
                <a:ea typeface="Calibri" panose="020F0502020204030204" pitchFamily="34" charset="0"/>
              </a:rPr>
              <a:t>analyzed</a:t>
            </a:r>
            <a:r>
              <a:rPr lang="en-GB" noProof="0" dirty="0">
                <a:solidFill>
                  <a:prstClr val="black"/>
                </a:solidFill>
                <a:ea typeface="Calibri" panose="020F0502020204030204" pitchFamily="34" charset="0"/>
              </a:rPr>
              <a:t> area is selected from the upper part by following the perimeter of the basal lamina, to the deep dermis, by carefully avoiding the risk of including irregularities and agglomerates, such as blood vessels, sebaceous glands, hair follicles, etc.</a:t>
            </a:r>
          </a:p>
          <a:p>
            <a:pPr algn="just" fontAlgn="auto">
              <a:spcBef>
                <a:spcPts val="0"/>
              </a:spcBef>
              <a:spcAft>
                <a:spcPts val="0"/>
              </a:spcAft>
            </a:pPr>
            <a:r>
              <a:rPr lang="en-GB" noProof="0" dirty="0">
                <a:solidFill>
                  <a:prstClr val="black"/>
                </a:solidFill>
                <a:ea typeface="Calibri" panose="020F0502020204030204" pitchFamily="34" charset="0"/>
              </a:rPr>
              <a:t>For each skin sample two sections have been taken and fluorescent image acquired. For each image the upper dermis has been </a:t>
            </a:r>
            <a:r>
              <a:rPr lang="en-GB" noProof="0" dirty="0" err="1">
                <a:solidFill>
                  <a:prstClr val="black"/>
                </a:solidFill>
                <a:ea typeface="Calibri" panose="020F0502020204030204" pitchFamily="34" charset="0"/>
              </a:rPr>
              <a:t>analyzed</a:t>
            </a:r>
            <a:r>
              <a:rPr lang="en-GB" noProof="0" dirty="0">
                <a:solidFill>
                  <a:prstClr val="black"/>
                </a:solidFill>
                <a:ea typeface="Calibri" panose="020F0502020204030204" pitchFamily="34" charset="0"/>
              </a:rPr>
              <a:t> by evaluating the fluorescence through modified Image-J application (NIH, USA). The obtained value has been normalized upon the dimension of the selected area</a:t>
            </a:r>
            <a:endParaRPr lang="en-GB" noProof="0" dirty="0"/>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36477478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latin typeface="Trebuchet MS" panose="020B0703020202090204" pitchFamily="34" charset="0"/>
              </a:rPr>
              <a:t>Analysis and quantification of carbonylated proteins with Western plot anti body detection (visualized by staining)</a:t>
            </a:r>
          </a:p>
          <a:p>
            <a:pPr marL="31541" marR="0" lvl="0" indent="0" algn="just" defTabSz="914400" rtl="0" eaLnBrk="1" fontAlgn="auto" latinLnBrk="0" hangingPunct="1">
              <a:lnSpc>
                <a:spcPct val="100000"/>
              </a:lnSpc>
              <a:spcBef>
                <a:spcPts val="0"/>
              </a:spcBef>
              <a:spcAft>
                <a:spcPts val="155"/>
              </a:spcAft>
              <a:buClrTx/>
              <a:buSzTx/>
              <a:buFontTx/>
              <a:buNone/>
              <a:tabLst/>
              <a:defRPr/>
            </a:pPr>
            <a:r>
              <a:rPr lang="en-GB" sz="1200" noProof="0" dirty="0">
                <a:solidFill>
                  <a:srgbClr val="222222"/>
                </a:solidFill>
                <a:latin typeface="Arial" panose="020B0604020202020204" pitchFamily="34" charset="0"/>
              </a:rPr>
              <a:t>The modification of amino acids such as histidine, cysteine, and lysine in proteins to carbonyl derivatives is known as protein carbonylation. Oxidative stress triggers protein carbonylation. Carbonylated proteins are missing their functionality.</a:t>
            </a:r>
            <a:endParaRPr lang="en-GB" sz="1200" noProof="0" dirty="0"/>
          </a:p>
          <a:p>
            <a:pPr marL="31541" marR="0" lvl="0" indent="0" algn="just" defTabSz="914400" rtl="0" eaLnBrk="1" fontAlgn="auto" latinLnBrk="0" hangingPunct="1">
              <a:lnSpc>
                <a:spcPct val="100000"/>
              </a:lnSpc>
              <a:spcBef>
                <a:spcPts val="0"/>
              </a:spcBef>
              <a:spcAft>
                <a:spcPts val="155"/>
              </a:spcAft>
              <a:buClrTx/>
              <a:buSzTx/>
              <a:buFontTx/>
              <a:buNone/>
              <a:tabLst/>
              <a:defRPr/>
            </a:pPr>
            <a:endParaRPr lang="en-GB" noProof="0" dirty="0"/>
          </a:p>
          <a:p>
            <a:pPr marL="31541" marR="0" lvl="0" indent="0" algn="just" defTabSz="914400" rtl="0" eaLnBrk="1" fontAlgn="auto" latinLnBrk="0" hangingPunct="1">
              <a:lnSpc>
                <a:spcPct val="100000"/>
              </a:lnSpc>
              <a:spcBef>
                <a:spcPts val="0"/>
              </a:spcBef>
              <a:spcAft>
                <a:spcPts val="155"/>
              </a:spcAft>
              <a:buClrTx/>
              <a:buSzTx/>
              <a:buFontTx/>
              <a:buNone/>
              <a:tabLst/>
              <a:defRPr/>
            </a:pPr>
            <a:r>
              <a:rPr lang="en-GB" b="1" noProof="0" dirty="0">
                <a:solidFill>
                  <a:prstClr val="black"/>
                </a:solidFill>
                <a:ea typeface="Times New Roman" panose="02020603050405020304" pitchFamily="18" charset="0"/>
              </a:rPr>
              <a:t>Evaluation of carbonylated proteins</a:t>
            </a:r>
          </a:p>
          <a:p>
            <a:pPr marL="31541" algn="just" fontAlgn="auto">
              <a:spcBef>
                <a:spcPts val="0"/>
              </a:spcBef>
              <a:spcAft>
                <a:spcPts val="155"/>
              </a:spcAft>
            </a:pPr>
            <a:r>
              <a:rPr lang="en-GB" noProof="0" dirty="0">
                <a:solidFill>
                  <a:prstClr val="black"/>
                </a:solidFill>
                <a:ea typeface="Calibri" panose="020F0502020204030204" pitchFamily="34" charset="0"/>
              </a:rPr>
              <a:t>Carbonylated proteins were extracted from tissues 48h post-irradiation with blue light (380-470nm, max at 420nm). After harvesting, the frozen skin samples have been weighted and minced. The skin samples for each tested condition have been pooled and processed together by homogenization in cold extraction buffer. Total cell lysates have been recovered by centrifugation. </a:t>
            </a:r>
          </a:p>
          <a:p>
            <a:pPr marL="31541" algn="just" fontAlgn="auto">
              <a:spcBef>
                <a:spcPts val="0"/>
              </a:spcBef>
              <a:spcAft>
                <a:spcPts val="155"/>
              </a:spcAft>
            </a:pPr>
            <a:r>
              <a:rPr lang="en-GB" noProof="0" dirty="0">
                <a:solidFill>
                  <a:prstClr val="black"/>
                </a:solidFill>
                <a:ea typeface="Calibri" panose="020F0502020204030204" pitchFamily="34" charset="0"/>
              </a:rPr>
              <a:t>Carbonylated proteins in skin samples have been determined by “</a:t>
            </a:r>
            <a:r>
              <a:rPr lang="en-GB" noProof="0" dirty="0" err="1">
                <a:solidFill>
                  <a:prstClr val="black"/>
                </a:solidFill>
                <a:ea typeface="Calibri" panose="020F0502020204030204" pitchFamily="34" charset="0"/>
              </a:rPr>
              <a:t>OxyBlot</a:t>
            </a:r>
            <a:r>
              <a:rPr lang="en-GB" noProof="0" dirty="0">
                <a:solidFill>
                  <a:prstClr val="black"/>
                </a:solidFill>
                <a:ea typeface="Calibri" panose="020F0502020204030204" pitchFamily="34" charset="0"/>
              </a:rPr>
              <a:t> Protein Oxidation Detection Kit” (Millipore, #S7150) according to the manufacturers  instructions by western blot and chemiluminescence detection.</a:t>
            </a:r>
          </a:p>
          <a:p>
            <a:pPr marL="31541" algn="just" fontAlgn="auto">
              <a:spcBef>
                <a:spcPts val="0"/>
              </a:spcBef>
              <a:spcAft>
                <a:spcPts val="155"/>
              </a:spcAft>
            </a:pPr>
            <a:r>
              <a:rPr lang="en-GB" noProof="0" dirty="0">
                <a:solidFill>
                  <a:prstClr val="black"/>
                </a:solidFill>
                <a:ea typeface="Calibri" panose="020F0502020204030204" pitchFamily="34" charset="0"/>
              </a:rPr>
              <a:t>The extent of the carbonyl content obtained for each sample have been normalized on actin protein signal band.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noProof="0" dirty="0">
              <a:latin typeface="Trebuchet MS" panose="020B0703020202090204" pitchFamily="34" charset="0"/>
            </a:endParaRP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7711202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Scenedesmus dry extract = 2,5% PEPHA®-AGE CB (concentration has to be multiplied by 40)</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40194546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latin typeface="Trebuchet MS" panose="020B0703020202090204" pitchFamily="34" charset="0"/>
              </a:rPr>
              <a:t>Study for 28 days in Mauritius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latin typeface="Trebuchet MS" panose="020B0703020202090204" pitchFamily="34" charset="0"/>
              </a:rPr>
              <a:t>21 - 41 years old (mean 32, mainly millennials)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latin typeface="Trebuchet MS" panose="020B0703020202090204" pitchFamily="34" charset="0"/>
              </a:rPr>
              <a:t>Exposition on forearm (4x6cm)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solidFill>
                  <a:srgbClr val="0070BA"/>
                </a:solidFill>
                <a:latin typeface="Trebuchet MS" panose="020B0603020202020204" pitchFamily="34" charset="0"/>
              </a:rPr>
              <a:t>450 nm (peak in blue light with LED and electronic devices) </a:t>
            </a:r>
          </a:p>
          <a:p>
            <a:r>
              <a:rPr lang="en-GB" sz="1200" noProof="0" dirty="0">
                <a:latin typeface="Trebuchet MS" panose="020B0703020202090204" pitchFamily="34" charset="0"/>
              </a:rPr>
              <a:t>Application of </a:t>
            </a:r>
            <a:r>
              <a:rPr lang="en-GB" sz="1200" b="1" i="1" noProof="0" dirty="0">
                <a:solidFill>
                  <a:srgbClr val="0070BA"/>
                </a:solidFill>
                <a:latin typeface="Franklin Gothic Heavy" panose="020B0603020102020204" pitchFamily="34" charset="0"/>
              </a:rPr>
              <a:t>PEPHA</a:t>
            </a:r>
            <a:r>
              <a:rPr lang="en-GB" sz="1200" b="1" i="1" baseline="30000" noProof="0" dirty="0">
                <a:solidFill>
                  <a:srgbClr val="0070BA"/>
                </a:solidFill>
                <a:latin typeface="Franklin Gothic Heavy" panose="020B0603020102020204" pitchFamily="34" charset="0"/>
              </a:rPr>
              <a:t>®</a:t>
            </a:r>
            <a:r>
              <a:rPr lang="en-GB" sz="1200" b="1" i="1" noProof="0" dirty="0">
                <a:solidFill>
                  <a:srgbClr val="0070BA"/>
                </a:solidFill>
                <a:latin typeface="Franklin Gothic Heavy" panose="020B0603020102020204" pitchFamily="34" charset="0"/>
              </a:rPr>
              <a:t>-AGE CB </a:t>
            </a:r>
            <a:r>
              <a:rPr lang="en-GB" sz="1200" noProof="0" dirty="0">
                <a:latin typeface="Trebuchet MS" panose="020B0703020202090204" pitchFamily="34" charset="0"/>
              </a:rPr>
              <a:t>during 6 days before blue light exposure to strengthen the skin by pre-conditioning it and continuing all along the study</a:t>
            </a:r>
          </a:p>
          <a:p>
            <a:endParaRPr lang="de-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1972798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rgbClr val="0070BA"/>
                </a:solidFill>
                <a:latin typeface="Trebuchet MS" panose="020B0703020202090204" pitchFamily="34" charset="0"/>
              </a:rPr>
              <a:t>Reminder: at D4, not anymore blue light irradiation</a:t>
            </a:r>
          </a:p>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22807674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5894446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19298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375138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36920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17804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9058303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7417774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283080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138241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890651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491301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4" name="TextBox 3">
            <a:extLst>
              <a:ext uri="{FF2B5EF4-FFF2-40B4-BE49-F238E27FC236}">
                <a16:creationId xmlns:a16="http://schemas.microsoft.com/office/drawing/2014/main" id="{E07212DA-82F6-282B-FFBF-6AA3A5750244}"/>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Biotech</a:t>
            </a:r>
            <a:r>
              <a:rPr lang="en-US" sz="950" spc="-20" dirty="0"/>
              <a:t> | Nature, enhanced by science</a:t>
            </a:r>
            <a:endParaRPr lang="en-US" sz="950" spc="10" dirty="0"/>
          </a:p>
        </p:txBody>
      </p:sp>
    </p:spTree>
    <p:extLst>
      <p:ext uri="{BB962C8B-B14F-4D97-AF65-F5344CB8AC3E}">
        <p14:creationId xmlns:p14="http://schemas.microsoft.com/office/powerpoint/2010/main" val="354830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21670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1437569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blipFill dpi="0" rotWithShape="1">
            <a:blip r:embed="rId2" cstate="print">
              <a:extLst>
                <a:ext uri="{28A0092B-C50C-407E-A947-70E740481C1C}">
                  <a14:useLocalDpi xmlns:a14="http://schemas.microsoft.com/office/drawing/2010/main"/>
                </a:ext>
              </a:extLst>
            </a:blip>
            <a:srcRect/>
            <a:stretch>
              <a:fillRect/>
            </a:stretch>
          </a:blip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blipFill dpi="0" rotWithShape="1">
            <a:blip r:embed="rId3" cstate="print">
              <a:extLst>
                <a:ext uri="{28A0092B-C50C-407E-A947-70E740481C1C}">
                  <a14:useLocalDpi xmlns:a14="http://schemas.microsoft.com/office/drawing/2010/main"/>
                </a:ext>
              </a:extLst>
            </a:blip>
            <a:srcRect/>
            <a:stretch>
              <a:fillRect/>
            </a:stretch>
          </a:blip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blipFill dpi="0" rotWithShape="1">
            <a:blip r:embed="rId4" cstate="print">
              <a:extLst>
                <a:ext uri="{28A0092B-C50C-407E-A947-70E740481C1C}">
                  <a14:useLocalDpi xmlns:a14="http://schemas.microsoft.com/office/drawing/2010/main"/>
                </a:ext>
              </a:extLst>
            </a:blip>
            <a:srcRect/>
            <a:stretch>
              <a:fillRect/>
            </a:stretch>
          </a:blip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223804"/>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3" name="Text Placeholder 10">
            <a:extLst>
              <a:ext uri="{FF2B5EF4-FFF2-40B4-BE49-F238E27FC236}">
                <a16:creationId xmlns:a16="http://schemas.microsoft.com/office/drawing/2014/main" id="{928C323A-285C-AECA-4794-FD3AEA00713B}"/>
              </a:ext>
            </a:extLst>
          </p:cNvPr>
          <p:cNvSpPr>
            <a:spLocks noGrp="1"/>
          </p:cNvSpPr>
          <p:nvPr>
            <p:ph type="body" sz="quarter" idx="23" hasCustomPrompt="1"/>
          </p:nvPr>
        </p:nvSpPr>
        <p:spPr>
          <a:xfrm>
            <a:off x="302399" y="6093396"/>
            <a:ext cx="3528001" cy="116604"/>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AAB74504-3E7E-4818-FE98-AFD229D9E5BF}"/>
              </a:ext>
            </a:extLst>
          </p:cNvPr>
          <p:cNvSpPr>
            <a:spLocks noGrp="1"/>
          </p:cNvSpPr>
          <p:nvPr>
            <p:ph type="body" sz="quarter" idx="24" hasCustomPrompt="1"/>
          </p:nvPr>
        </p:nvSpPr>
        <p:spPr>
          <a:xfrm>
            <a:off x="302398" y="6214540"/>
            <a:ext cx="3528001" cy="121588"/>
          </a:xfrm>
        </p:spPr>
        <p:txBody>
          <a:bodyPr/>
          <a:lstStyle>
            <a:lvl1pPr>
              <a:defRPr sz="800">
                <a:latin typeface="Fira Sans" panose="020B0503050000020004" pitchFamily="34" charset="0"/>
              </a:defRPr>
            </a:lvl1pPr>
            <a:lvl5pPr>
              <a:defRPr sz="800">
                <a:solidFill>
                  <a:schemeClr val="tx1"/>
                </a:solidFill>
                <a:latin typeface="Fira Sans" panose="020B0503050000020004" pitchFamily="34" charset="0"/>
              </a:defRPr>
            </a:lvl5pPr>
          </a:lstStyle>
          <a:p>
            <a:pPr lvl="0"/>
            <a:r>
              <a:rPr lang="fr-FR"/>
              <a:t>Source: xxx</a:t>
            </a:r>
          </a:p>
          <a:p>
            <a:pPr lvl="4"/>
            <a:endParaRPr lang="en-GB"/>
          </a:p>
        </p:txBody>
      </p:sp>
    </p:spTree>
    <p:extLst>
      <p:ext uri="{BB962C8B-B14F-4D97-AF65-F5344CB8AC3E}">
        <p14:creationId xmlns:p14="http://schemas.microsoft.com/office/powerpoint/2010/main" val="3268342352"/>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6" name="Text Placeholder 10">
            <a:extLst>
              <a:ext uri="{FF2B5EF4-FFF2-40B4-BE49-F238E27FC236}">
                <a16:creationId xmlns:a16="http://schemas.microsoft.com/office/drawing/2014/main" id="{3559293B-23F0-273A-8224-8C4B08C560F1}"/>
              </a:ext>
            </a:extLst>
          </p:cNvPr>
          <p:cNvSpPr>
            <a:spLocks noGrp="1"/>
          </p:cNvSpPr>
          <p:nvPr>
            <p:ph type="body" sz="quarter" idx="23" hasCustomPrompt="1"/>
          </p:nvPr>
        </p:nvSpPr>
        <p:spPr>
          <a:xfrm>
            <a:off x="302399" y="6093396"/>
            <a:ext cx="3528001" cy="116604"/>
          </a:xfrm>
        </p:spPr>
        <p:txBody>
          <a:bodyPr/>
          <a:lstStyle>
            <a:lvl1pPr>
              <a:defRPr sz="800">
                <a:latin typeface="+mj-lt"/>
              </a:defRPr>
            </a:lvl1pPr>
            <a:lvl5pPr>
              <a:defRPr sz="800">
                <a:solidFill>
                  <a:schemeClr val="tx1"/>
                </a:solidFill>
                <a:latin typeface="Fira Sans" panose="020B0503050000020004" pitchFamily="34" charset="0"/>
              </a:defRPr>
            </a:lvl5pPr>
          </a:lstStyle>
          <a:p>
            <a:pPr lvl="0"/>
            <a:r>
              <a:rPr lang="fr-FR" dirty="0"/>
              <a:t>Note: 1. xxx</a:t>
            </a:r>
          </a:p>
          <a:p>
            <a:pPr lvl="4"/>
            <a:endParaRPr lang="en-GB" dirty="0"/>
          </a:p>
        </p:txBody>
      </p:sp>
      <p:sp>
        <p:nvSpPr>
          <p:cNvPr id="7" name="Text Placeholder 10">
            <a:extLst>
              <a:ext uri="{FF2B5EF4-FFF2-40B4-BE49-F238E27FC236}">
                <a16:creationId xmlns:a16="http://schemas.microsoft.com/office/drawing/2014/main" id="{0FC13A84-C989-2C56-F801-9BF906166603}"/>
              </a:ext>
            </a:extLst>
          </p:cNvPr>
          <p:cNvSpPr>
            <a:spLocks noGrp="1"/>
          </p:cNvSpPr>
          <p:nvPr>
            <p:ph type="body" sz="quarter" idx="24" hasCustomPrompt="1"/>
          </p:nvPr>
        </p:nvSpPr>
        <p:spPr>
          <a:xfrm>
            <a:off x="302399" y="6214810"/>
            <a:ext cx="3528001" cy="121588"/>
          </a:xfrm>
        </p:spPr>
        <p:txBody>
          <a:bodyPr/>
          <a:lstStyle>
            <a:lvl1pPr>
              <a:defRPr sz="800">
                <a:latin typeface="+mj-lt"/>
              </a:defRPr>
            </a:lvl1pPr>
            <a:lvl5pPr>
              <a:defRPr sz="800">
                <a:solidFill>
                  <a:schemeClr val="tx1"/>
                </a:solidFill>
                <a:latin typeface="Fira Sans" panose="020B0503050000020004" pitchFamily="34" charset="0"/>
              </a:defRPr>
            </a:lvl5pPr>
          </a:lstStyle>
          <a:p>
            <a:pPr lvl="0"/>
            <a:r>
              <a:rPr lang="fr-FR" dirty="0"/>
              <a:t>Source: xxx</a:t>
            </a:r>
          </a:p>
          <a:p>
            <a:pPr lvl="4"/>
            <a:endParaRPr lang="en-GB" dirty="0"/>
          </a:p>
        </p:txBody>
      </p:sp>
    </p:spTree>
    <p:extLst>
      <p:ext uri="{BB962C8B-B14F-4D97-AF65-F5344CB8AC3E}">
        <p14:creationId xmlns:p14="http://schemas.microsoft.com/office/powerpoint/2010/main" val="2336234239"/>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Title Slide 23">
    <p:bg>
      <p:bgPr>
        <a:solidFill>
          <a:schemeClr val="bg1"/>
        </a:solidFill>
        <a:effectLst/>
      </p:bgPr>
    </p:bg>
    <p:spTree>
      <p:nvGrpSpPr>
        <p:cNvPr id="1" name=""/>
        <p:cNvGrpSpPr/>
        <p:nvPr/>
      </p:nvGrpSpPr>
      <p:grpSpPr>
        <a:xfrm>
          <a:off x="0" y="0"/>
          <a:ext cx="0" cy="0"/>
          <a:chOff x="0" y="0"/>
          <a:chExt cx="0" cy="0"/>
        </a:xfrm>
      </p:grpSpPr>
      <p:sp>
        <p:nvSpPr>
          <p:cNvPr id="5" name="Picture Placeholder 1">
            <a:extLst>
              <a:ext uri="{FF2B5EF4-FFF2-40B4-BE49-F238E27FC236}">
                <a16:creationId xmlns:a16="http://schemas.microsoft.com/office/drawing/2014/main" id="{DC65F0CE-7C4E-D9DD-5843-5F1F59E1D65B}"/>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blipFill dpi="0" rotWithShape="1">
            <a:blip r:embed="rId2" cstate="print">
              <a:extLst>
                <a:ext uri="{28A0092B-C50C-407E-A947-70E740481C1C}">
                  <a14:useLocalDpi xmlns:a14="http://schemas.microsoft.com/office/drawing/2010/main"/>
                </a:ext>
              </a:extLst>
            </a:blip>
            <a:srcRect/>
            <a:stretch>
              <a:fillRect/>
            </a:stretch>
          </a:blip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tx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29-7-2025</a:t>
            </a:fld>
            <a:endParaRPr lang="en-GB"/>
          </a:p>
        </p:txBody>
      </p:sp>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tx1"/>
                </a:solidFill>
                <a:latin typeface="+mj-lt"/>
              </a:defRPr>
            </a:lvl1pPr>
          </a:lstStyle>
          <a:p>
            <a:pPr lvl="0"/>
            <a:r>
              <a:rPr lang="en-US"/>
              <a:t>Presenter name</a:t>
            </a:r>
            <a:endParaRPr lang="en-GB"/>
          </a:p>
        </p:txBody>
      </p:sp>
    </p:spTree>
    <p:extLst>
      <p:ext uri="{BB962C8B-B14F-4D97-AF65-F5344CB8AC3E}">
        <p14:creationId xmlns:p14="http://schemas.microsoft.com/office/powerpoint/2010/main" val="3961236843"/>
      </p:ext>
    </p:extLst>
  </p:cSld>
  <p:clrMapOvr>
    <a:masterClrMapping/>
  </p:clrMapOvr>
  <p:hf hdr="0" ft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EC50C849-B97A-2B45-B78A-6D9C352F693C}" type="slidenum">
              <a:rPr lang="en-US" smtClean="0"/>
              <a:pPr/>
              <a:t>‹#›</a:t>
            </a:fld>
            <a:endParaRPr lang="en-US"/>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blipFill dpi="0" rotWithShape="1">
            <a:blip r:embed="rId2" cstate="print">
              <a:extLst>
                <a:ext uri="{28A0092B-C50C-407E-A947-70E740481C1C}">
                  <a14:useLocalDpi xmlns:a14="http://schemas.microsoft.com/office/drawing/2010/main"/>
                </a:ext>
              </a:extLst>
            </a:blip>
            <a:srcRect/>
            <a:stretch>
              <a:fillRect/>
            </a:stretch>
          </a:blipFill>
        </p:spPr>
        <p:txBody>
          <a:bodyPr wrap="square">
            <a:noAutofit/>
          </a:bodyPr>
          <a:lstStyle>
            <a:lvl1pPr algn="ctr">
              <a:defRPr/>
            </a:lvl1pPr>
          </a:lstStyle>
          <a:p>
            <a:r>
              <a:rPr lang="en-GB"/>
              <a:t> </a:t>
            </a:r>
          </a:p>
        </p:txBody>
      </p:sp>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374822922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feugiat</a:t>
            </a:r>
            <a:r>
              <a:rPr lang="en-GB"/>
              <a:t> </a:t>
            </a:r>
            <a:r>
              <a:rPr lang="en-GB" err="1"/>
              <a:t>purus</a:t>
            </a:r>
            <a:r>
              <a:rPr lang="en-GB"/>
              <a:t> </a:t>
            </a:r>
            <a:r>
              <a:rPr lang="en-GB" err="1"/>
              <a:t>diam</a:t>
            </a:r>
            <a:r>
              <a:rPr lang="en-GB"/>
              <a:t>, </a:t>
            </a:r>
            <a:r>
              <a:rPr lang="en-GB" err="1"/>
              <a:t>eget</a:t>
            </a:r>
            <a:r>
              <a:rPr lang="en-GB"/>
              <a:t> </a:t>
            </a:r>
            <a:r>
              <a:rPr lang="en-GB" err="1"/>
              <a:t>lobortis</a:t>
            </a:r>
            <a:r>
              <a:rPr lang="en-GB"/>
              <a:t> </a:t>
            </a:r>
            <a:r>
              <a:rPr lang="en-GB" err="1"/>
              <a:t>nulla</a:t>
            </a:r>
            <a:r>
              <a:rPr lang="en-GB"/>
              <a:t> </a:t>
            </a:r>
            <a:r>
              <a:rPr lang="en-GB" err="1"/>
              <a:t>laoreet</a:t>
            </a:r>
            <a:r>
              <a:rPr lang="en-GB"/>
              <a:t> sed. </a:t>
            </a:r>
            <a:r>
              <a:rPr lang="en-GB" err="1"/>
              <a:t>Phasellus</a:t>
            </a:r>
            <a:r>
              <a:rPr lang="en-GB"/>
              <a:t> </a:t>
            </a:r>
            <a:r>
              <a:rPr lang="en-GB" err="1"/>
              <a:t>imperdiet</a:t>
            </a:r>
            <a:r>
              <a:rPr lang="en-GB"/>
              <a:t> </a:t>
            </a:r>
            <a:r>
              <a:rPr lang="en-GB" err="1"/>
              <a:t>tincidunt</a:t>
            </a:r>
            <a:r>
              <a:rPr lang="en-GB"/>
              <a:t> </a:t>
            </a:r>
            <a:r>
              <a:rPr lang="en-GB" err="1"/>
              <a:t>placerat</a:t>
            </a:r>
            <a:r>
              <a:rPr lang="en-GB"/>
              <a:t>. </a:t>
            </a:r>
            <a:r>
              <a:rPr lang="en-GB" err="1"/>
              <a:t>Mauris</a:t>
            </a:r>
            <a:r>
              <a:rPr lang="en-GB"/>
              <a:t> </a:t>
            </a:r>
            <a:r>
              <a:rPr lang="en-GB" err="1"/>
              <a:t>nec</a:t>
            </a:r>
            <a:r>
              <a:rPr lang="en-GB"/>
              <a:t> </a:t>
            </a:r>
            <a:r>
              <a:rPr lang="en-GB" err="1"/>
              <a:t>tincidunt</a:t>
            </a:r>
            <a:r>
              <a:rPr lang="en-GB"/>
              <a:t> </a:t>
            </a:r>
            <a:r>
              <a:rPr lang="en-GB" err="1"/>
              <a:t>nulla</a:t>
            </a:r>
            <a:r>
              <a:rPr lang="en-GB"/>
              <a:t>. Sed a </a:t>
            </a:r>
            <a:r>
              <a:rPr lang="en-GB" err="1"/>
              <a:t>nisl</a:t>
            </a:r>
            <a:r>
              <a:rPr lang="en-GB"/>
              <a:t> </a:t>
            </a:r>
            <a:r>
              <a:rPr lang="en-GB" err="1"/>
              <a:t>augue</a:t>
            </a:r>
            <a:r>
              <a:rPr lang="en-GB"/>
              <a:t>. </a:t>
            </a:r>
            <a:r>
              <a:rPr lang="en-GB" err="1"/>
              <a:t>Vivamus</a:t>
            </a:r>
            <a:r>
              <a:rPr lang="en-GB"/>
              <a:t> </a:t>
            </a:r>
            <a:br>
              <a:rPr lang="en-GB"/>
            </a:br>
            <a:r>
              <a:rPr lang="en-GB"/>
              <a:t>ligula </a:t>
            </a:r>
            <a:r>
              <a:rPr lang="en-GB" err="1"/>
              <a:t>diam</a:t>
            </a:r>
            <a:r>
              <a:rPr lang="en-GB"/>
              <a:t>, </a:t>
            </a:r>
            <a:r>
              <a:rPr lang="en-GB" err="1"/>
              <a:t>interdum</a:t>
            </a:r>
            <a:r>
              <a:rPr lang="en-GB"/>
              <a:t> et </a:t>
            </a:r>
            <a:r>
              <a:rPr lang="en-GB" err="1"/>
              <a:t>tortor</a:t>
            </a:r>
            <a:r>
              <a:rPr lang="en-GB"/>
              <a:t>.</a:t>
            </a:r>
          </a:p>
        </p:txBody>
      </p:sp>
    </p:spTree>
    <p:extLst>
      <p:ext uri="{BB962C8B-B14F-4D97-AF65-F5344CB8AC3E}">
        <p14:creationId xmlns:p14="http://schemas.microsoft.com/office/powerpoint/2010/main" val="1267701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2AF8D953-6B8E-1B56-98FA-83EFD825B5EA}"/>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1513776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_Title Slide (White Logo)">
    <p:bg>
      <p:bgPr>
        <a:solidFill>
          <a:srgbClr val="084337"/>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a:br>
            <a:br>
              <a:rPr lang="en-US"/>
            </a:br>
            <a:br>
              <a:rPr lang="en-US"/>
            </a:br>
            <a:br>
              <a:rPr lang="en-US"/>
            </a:br>
            <a:br>
              <a:rPr lang="en-US"/>
            </a:br>
            <a:br>
              <a:rPr lang="en-US"/>
            </a:br>
            <a:br>
              <a:rPr lang="en-US"/>
            </a:br>
            <a:r>
              <a:rPr lang="en-US"/>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a:t>INGREDIENT</a:t>
            </a:r>
            <a:endParaRPr lang="en-GB"/>
          </a:p>
        </p:txBody>
      </p:sp>
      <p:sp>
        <p:nvSpPr>
          <p:cNvPr id="11" name="Picture Placeholder 13">
            <a:extLst>
              <a:ext uri="{FF2B5EF4-FFF2-40B4-BE49-F238E27FC236}">
                <a16:creationId xmlns:a16="http://schemas.microsoft.com/office/drawing/2014/main" id="{89F8DA99-0917-AC11-A390-3036D7ADFF4B}"/>
              </a:ext>
            </a:extLst>
          </p:cNvPr>
          <p:cNvSpPr>
            <a:spLocks noGrp="1"/>
          </p:cNvSpPr>
          <p:nvPr>
            <p:ph type="pic" sz="quarter" idx="26" hasCustomPrompt="1"/>
          </p:nvPr>
        </p:nvSpPr>
        <p:spPr>
          <a:xfrm>
            <a:off x="0" y="2438400"/>
            <a:ext cx="2498725" cy="3041650"/>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2" name="Picture Placeholder 13">
            <a:extLst>
              <a:ext uri="{FF2B5EF4-FFF2-40B4-BE49-F238E27FC236}">
                <a16:creationId xmlns:a16="http://schemas.microsoft.com/office/drawing/2014/main" id="{8D110186-24A7-A3E3-2E19-DBBAD51873A8}"/>
              </a:ext>
            </a:extLst>
          </p:cNvPr>
          <p:cNvSpPr>
            <a:spLocks noGrp="1"/>
          </p:cNvSpPr>
          <p:nvPr>
            <p:ph type="pic" sz="quarter" idx="27" hasCustomPrompt="1"/>
          </p:nvPr>
        </p:nvSpPr>
        <p:spPr>
          <a:xfrm>
            <a:off x="2632841" y="2438400"/>
            <a:ext cx="3386960" cy="3041650"/>
          </a:xfrm>
          <a:prstGeom prst="rect">
            <a:avLst/>
          </a:prstGeom>
        </p:spPr>
        <p:txBody>
          <a:bodyPr anchor="ctr"/>
          <a:lstStyle>
            <a:lvl1pPr algn="l">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a:t>NAME</a:t>
            </a:r>
          </a:p>
        </p:txBody>
      </p:sp>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pitchFamily="2" charset="77"/>
              </a:defRPr>
            </a:lvl1pPr>
            <a:lvl2pPr>
              <a:defRPr sz="2000"/>
            </a:lvl2pPr>
            <a:lvl3pPr>
              <a:defRPr sz="2000"/>
            </a:lvl3pPr>
            <a:lvl4pPr>
              <a:defRPr sz="2000"/>
            </a:lvl4pPr>
            <a:lvl5pPr>
              <a:defRPr sz="2000"/>
            </a:lvl5pPr>
          </a:lstStyle>
          <a:p>
            <a:pPr lvl="0"/>
            <a:r>
              <a:rPr lang="en-US"/>
              <a:t>Ingredient</a:t>
            </a:r>
            <a:br>
              <a:rPr lang="en-US"/>
            </a:br>
            <a:r>
              <a:rPr lang="en-US"/>
              <a:t>headline here</a:t>
            </a:r>
          </a:p>
        </p:txBody>
      </p:sp>
      <p:pic>
        <p:nvPicPr>
          <p:cNvPr id="4" name="Picture 3">
            <a:extLst>
              <a:ext uri="{FF2B5EF4-FFF2-40B4-BE49-F238E27FC236}">
                <a16:creationId xmlns:a16="http://schemas.microsoft.com/office/drawing/2014/main" id="{DFC96341-F04C-B465-FA30-27FAD6E412CC}"/>
              </a:ext>
            </a:extLst>
          </p:cNvPr>
          <p:cNvPicPr>
            <a:picLocks noChangeAspect="1"/>
          </p:cNvPicPr>
          <p:nvPr userDrawn="1"/>
        </p:nvPicPr>
        <p:blipFill>
          <a:blip r:embed="rId2"/>
          <a:stretch>
            <a:fillRect/>
          </a:stretch>
        </p:blipFill>
        <p:spPr>
          <a:xfrm>
            <a:off x="302398" y="6439337"/>
            <a:ext cx="2170925" cy="146426"/>
          </a:xfrm>
          <a:prstGeom prst="rect">
            <a:avLst/>
          </a:prstGeom>
        </p:spPr>
      </p:pic>
    </p:spTree>
    <p:extLst>
      <p:ext uri="{BB962C8B-B14F-4D97-AF65-F5344CB8AC3E}">
        <p14:creationId xmlns:p14="http://schemas.microsoft.com/office/powerpoint/2010/main" val="31184439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3_Quote 1">
    <p:bg>
      <p:bgPr>
        <a:solidFill>
          <a:srgbClr val="08433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rgbClr val="277E6E"/>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dirty="0"/>
              <a:t>Name</a:t>
            </a:r>
            <a:br>
              <a:rPr lang="en-US" dirty="0"/>
            </a:br>
            <a:r>
              <a:rPr lang="en-US" dirty="0"/>
              <a:t>Surname</a:t>
            </a:r>
            <a:endParaRPr lang="en-GB" dirty="0"/>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4"/>
            <a:r>
              <a:rPr lang="en-GB" dirty="0"/>
              <a:t> </a:t>
            </a:r>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4"/>
            <a:r>
              <a:rPr lang="en-GB" dirty="0"/>
              <a:t> </a:t>
            </a:r>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dirty="0"/>
              <a:t> </a:t>
            </a:r>
          </a:p>
        </p:txBody>
      </p:sp>
    </p:spTree>
    <p:extLst>
      <p:ext uri="{BB962C8B-B14F-4D97-AF65-F5344CB8AC3E}">
        <p14:creationId xmlns:p14="http://schemas.microsoft.com/office/powerpoint/2010/main" val="15187258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C02C781-D4D4-0FC0-63A0-A48E21B11D3C}"/>
              </a:ext>
            </a:extLst>
          </p:cNvPr>
          <p:cNvPicPr>
            <a:picLocks noChangeAspect="1"/>
          </p:cNvPicPr>
          <p:nvPr userDrawn="1"/>
        </p:nvPicPr>
        <p:blipFill>
          <a:blip r:embed="rId2"/>
          <a:srcRect l="43283" r="44217"/>
          <a:stretch/>
        </p:blipFill>
        <p:spPr>
          <a:xfrm>
            <a:off x="0" y="0"/>
            <a:ext cx="1143000" cy="6858000"/>
          </a:xfrm>
          <a:prstGeom prst="rect">
            <a:avLst/>
          </a:prstGeom>
        </p:spPr>
      </p:pic>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1343024" y="605611"/>
            <a:ext cx="8064500" cy="288767"/>
          </a:xfrm>
          <a:prstGeom prst="rect">
            <a:avLst/>
          </a:prstGeom>
        </p:spPr>
        <p:txBody>
          <a:bodyPr lIns="0" tIns="0" rIns="0" bIns="0" anchor="t" anchorCtr="0">
            <a:noAutofit/>
          </a:bodyPr>
          <a:lstStyle>
            <a:lvl1pPr marL="0" indent="0">
              <a:buNone/>
              <a:defRPr sz="2200" b="0">
                <a:solidFill>
                  <a:srgbClr val="08433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1343025" y="302400"/>
            <a:ext cx="8064500" cy="303211"/>
          </a:xfrm>
          <a:prstGeom prst="rect">
            <a:avLst/>
          </a:prstGeom>
        </p:spPr>
        <p:txBody>
          <a:bodyPr lIns="0" tIns="0" rIns="0" bIns="0" anchor="t" anchorCtr="0"/>
          <a:lstStyle>
            <a:lvl1pPr>
              <a:defRPr sz="2500">
                <a:solidFill>
                  <a:schemeClr val="tx1"/>
                </a:solidFill>
              </a:defRPr>
            </a:lvl1pPr>
          </a:lstStyle>
          <a:p>
            <a:r>
              <a:rPr lang="en-US" dirty="0"/>
              <a:t>Slide title</a:t>
            </a:r>
            <a:endParaRPr lang="en-GB" dirty="0"/>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4" name="Text Placeholder 6">
            <a:extLst>
              <a:ext uri="{FF2B5EF4-FFF2-40B4-BE49-F238E27FC236}">
                <a16:creationId xmlns:a16="http://schemas.microsoft.com/office/drawing/2014/main" id="{41D369C0-DB6F-2CFB-D6CD-C2FEF79B8A18}"/>
              </a:ext>
            </a:extLst>
          </p:cNvPr>
          <p:cNvSpPr>
            <a:spLocks noGrp="1"/>
          </p:cNvSpPr>
          <p:nvPr>
            <p:ph type="body" sz="quarter" idx="23" hasCustomPrompt="1"/>
          </p:nvPr>
        </p:nvSpPr>
        <p:spPr>
          <a:xfrm>
            <a:off x="1343024" y="1260000"/>
            <a:ext cx="6998088"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
        <p:nvSpPr>
          <p:cNvPr id="6" name="TextBox 5">
            <a:extLst>
              <a:ext uri="{FF2B5EF4-FFF2-40B4-BE49-F238E27FC236}">
                <a16:creationId xmlns:a16="http://schemas.microsoft.com/office/drawing/2014/main" id="{7F8AF0EC-366A-4EA3-9BBB-B5934A7726E1}"/>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a:t>
            </a:r>
            <a:r>
              <a:rPr lang="en-US" sz="950" spc="-20" dirty="0">
                <a:solidFill>
                  <a:schemeClr val="tx1"/>
                </a:solidFill>
              </a:rPr>
              <a:t>Nature, enhanced by science</a:t>
            </a:r>
            <a:endParaRPr lang="en-US" sz="950" spc="10" dirty="0">
              <a:solidFill>
                <a:schemeClr val="tx1"/>
              </a:solidFill>
            </a:endParaRPr>
          </a:p>
        </p:txBody>
      </p:sp>
    </p:spTree>
    <p:extLst>
      <p:ext uri="{BB962C8B-B14F-4D97-AF65-F5344CB8AC3E}">
        <p14:creationId xmlns:p14="http://schemas.microsoft.com/office/powerpoint/2010/main" val="40001855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4_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672DA8-6FE1-43C5-DCEB-C2AFF86C6B05}"/>
              </a:ext>
            </a:extLst>
          </p:cNvPr>
          <p:cNvPicPr>
            <a:picLocks noChangeAspect="1"/>
          </p:cNvPicPr>
          <p:nvPr userDrawn="1"/>
        </p:nvPicPr>
        <p:blipFill>
          <a:blip r:embed="rId2"/>
          <a:srcRect l="32370" r="32370"/>
          <a:stretch/>
        </p:blipFill>
        <p:spPr>
          <a:xfrm>
            <a:off x="8967842" y="0"/>
            <a:ext cx="3224158"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08433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dirty="0"/>
              <a:t>Slide title</a:t>
            </a:r>
            <a:endParaRPr lang="en-GB" dirty="0"/>
          </a:p>
        </p:txBody>
      </p:sp>
      <p:pic>
        <p:nvPicPr>
          <p:cNvPr id="3" name="Picture 12">
            <a:extLst>
              <a:ext uri="{FF2B5EF4-FFF2-40B4-BE49-F238E27FC236}">
                <a16:creationId xmlns:a16="http://schemas.microsoft.com/office/drawing/2014/main" id="{CD0DD2A8-B6A3-0705-33FB-CDBBFDA6712A}"/>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6" name="Text Placeholder 6">
            <a:extLst>
              <a:ext uri="{FF2B5EF4-FFF2-40B4-BE49-F238E27FC236}">
                <a16:creationId xmlns:a16="http://schemas.microsoft.com/office/drawing/2014/main" id="{AA183FD9-2169-3E28-8B30-B63E0C79C48A}"/>
              </a:ext>
            </a:extLst>
          </p:cNvPr>
          <p:cNvSpPr>
            <a:spLocks noGrp="1"/>
          </p:cNvSpPr>
          <p:nvPr>
            <p:ph type="body" sz="quarter" idx="25" hasCustomPrompt="1"/>
          </p:nvPr>
        </p:nvSpPr>
        <p:spPr>
          <a:xfrm>
            <a:off x="302400" y="1260000"/>
            <a:ext cx="7235824"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r>
              <a:rPr lang="en-US" dirty="0"/>
              <a:t>. </a:t>
            </a:r>
            <a:endParaRPr lang="en-GB" dirty="0"/>
          </a:p>
        </p:txBody>
      </p:sp>
      <p:sp>
        <p:nvSpPr>
          <p:cNvPr id="4" name="TextBox 3">
            <a:extLst>
              <a:ext uri="{FF2B5EF4-FFF2-40B4-BE49-F238E27FC236}">
                <a16:creationId xmlns:a16="http://schemas.microsoft.com/office/drawing/2014/main" id="{5F876161-23E3-562D-6C83-FB0E53D4C99B}"/>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Biotech</a:t>
            </a:r>
            <a:r>
              <a:rPr lang="en-US" sz="950" spc="-20" dirty="0">
                <a:solidFill>
                  <a:schemeClr val="tx1"/>
                </a:solidFill>
              </a:rPr>
              <a:t> | Nature, enhanced by science</a:t>
            </a:r>
            <a:endParaRPr lang="en-US" sz="950" spc="10" dirty="0">
              <a:solidFill>
                <a:schemeClr val="tx1"/>
              </a:solidFill>
            </a:endParaRPr>
          </a:p>
        </p:txBody>
      </p:sp>
    </p:spTree>
    <p:extLst>
      <p:ext uri="{BB962C8B-B14F-4D97-AF65-F5344CB8AC3E}">
        <p14:creationId xmlns:p14="http://schemas.microsoft.com/office/powerpoint/2010/main" val="3522258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294545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2_Quote 1">
    <p:bg>
      <p:bgPr>
        <a:solidFill>
          <a:srgbClr val="084337"/>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B1205387-D338-2DFC-0C16-A364D0218C7A}"/>
              </a:ext>
            </a:extLst>
          </p:cNvPr>
          <p:cNvGrpSpPr/>
          <p:nvPr userDrawn="1"/>
        </p:nvGrpSpPr>
        <p:grpSpPr>
          <a:xfrm rot="5400000">
            <a:off x="-2014289" y="2275971"/>
            <a:ext cx="6855772" cy="2308292"/>
            <a:chOff x="1" y="1824238"/>
            <a:chExt cx="12191999" cy="4104962"/>
          </a:xfrm>
          <a:solidFill>
            <a:srgbClr val="44B4A1"/>
          </a:solidFill>
        </p:grpSpPr>
        <p:sp>
          <p:nvSpPr>
            <p:cNvPr id="19" name="Freeform: Shape 2">
              <a:extLst>
                <a:ext uri="{FF2B5EF4-FFF2-40B4-BE49-F238E27FC236}">
                  <a16:creationId xmlns:a16="http://schemas.microsoft.com/office/drawing/2014/main" id="{5EB18F88-D4F4-423D-6405-A1BEC095D75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grp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1" name="Freeform: Shape 6">
              <a:extLst>
                <a:ext uri="{FF2B5EF4-FFF2-40B4-BE49-F238E27FC236}">
                  <a16:creationId xmlns:a16="http://schemas.microsoft.com/office/drawing/2014/main" id="{CE03A0ED-43B1-A039-E266-526B43C4CB8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grp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2" name="Oval 21">
              <a:extLst>
                <a:ext uri="{FF2B5EF4-FFF2-40B4-BE49-F238E27FC236}">
                  <a16:creationId xmlns:a16="http://schemas.microsoft.com/office/drawing/2014/main" id="{B84B2A9D-63E0-BD7A-3057-B2617B2E2083}"/>
                </a:ext>
              </a:extLst>
            </p:cNvPr>
            <p:cNvSpPr>
              <a:spLocks noChangeAspect="1"/>
            </p:cNvSpPr>
            <p:nvPr userDrawn="1"/>
          </p:nvSpPr>
          <p:spPr>
            <a:xfrm>
              <a:off x="1664474" y="1824238"/>
              <a:ext cx="4104000" cy="4104000"/>
            </a:xfrm>
            <a:prstGeom prst="ellipse">
              <a:avLst/>
            </a:prstGeom>
            <a:grp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19367" y="605611"/>
            <a:ext cx="10398637" cy="288767"/>
          </a:xfrm>
          <a:prstGeom prst="rect">
            <a:avLst/>
          </a:prstGeom>
        </p:spPr>
        <p:txBody>
          <a:bodyPr lIns="0" tIns="0" rIns="0" bIns="0" anchor="t" anchorCtr="0">
            <a:noAutofit/>
          </a:bodyPr>
          <a:lstStyle>
            <a:lvl1pPr marL="0" indent="0">
              <a:buNone/>
              <a:defRPr sz="2200" b="0">
                <a:solidFill>
                  <a:srgbClr val="F0F0F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19368"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4" name="Text Placeholder 6">
            <a:extLst>
              <a:ext uri="{FF2B5EF4-FFF2-40B4-BE49-F238E27FC236}">
                <a16:creationId xmlns:a16="http://schemas.microsoft.com/office/drawing/2014/main" id="{9676D01E-BF11-8F7A-EC38-E9539F5F6D98}"/>
              </a:ext>
            </a:extLst>
          </p:cNvPr>
          <p:cNvSpPr>
            <a:spLocks noGrp="1"/>
          </p:cNvSpPr>
          <p:nvPr>
            <p:ph type="body" sz="quarter" idx="26" hasCustomPrompt="1"/>
          </p:nvPr>
        </p:nvSpPr>
        <p:spPr>
          <a:xfrm>
            <a:off x="5337853" y="1587090"/>
            <a:ext cx="4739268" cy="5025347"/>
          </a:xfrm>
          <a:prstGeom prst="rect">
            <a:avLst/>
          </a:prstGeom>
        </p:spPr>
        <p:txBody>
          <a:bodyPr lIns="0" tIns="0" rIns="0" bIns="0"/>
          <a:lstStyle>
            <a:lvl1pPr>
              <a:spcAft>
                <a:spcPts val="1000"/>
              </a:spcAft>
              <a:defRPr sz="1400" b="0">
                <a:solidFill>
                  <a:schemeClr val="bg1"/>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p>
          <a:p>
            <a:pPr lvl="0"/>
            <a:endParaRPr lang="en-US"/>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a:t>
            </a:r>
            <a:endParaRPr lang="en-GB"/>
          </a:p>
          <a:p>
            <a:pPr lvl="0"/>
            <a:endParaRPr lang="en-GB"/>
          </a:p>
          <a:p>
            <a:pPr marL="0" marR="0" lvl="0" indent="0" algn="l" defTabSz="914400" rtl="0" eaLnBrk="1" fontAlgn="auto" latinLnBrk="0" hangingPunct="1">
              <a:lnSpc>
                <a:spcPct val="100000"/>
              </a:lnSpc>
              <a:spcBef>
                <a:spcPts val="0"/>
              </a:spcBef>
              <a:spcAft>
                <a:spcPts val="1000"/>
              </a:spcAft>
              <a:buClrTx/>
              <a:buSzTx/>
              <a:buFont typeface="Arial" panose="020B0604020202020204" pitchFamily="34" charset="0"/>
              <a:buNone/>
              <a:tabLst/>
              <a:defRPr/>
            </a:pPr>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a:p>
            <a:pPr lvl="0"/>
            <a:endParaRPr lang="en-US"/>
          </a:p>
        </p:txBody>
      </p:sp>
      <p:sp>
        <p:nvSpPr>
          <p:cNvPr id="9" name="Text Placeholder 6">
            <a:extLst>
              <a:ext uri="{FF2B5EF4-FFF2-40B4-BE49-F238E27FC236}">
                <a16:creationId xmlns:a16="http://schemas.microsoft.com/office/drawing/2014/main" id="{BC2F385B-261E-1F8B-337C-E322EA219F40}"/>
              </a:ext>
            </a:extLst>
          </p:cNvPr>
          <p:cNvSpPr>
            <a:spLocks noGrp="1"/>
          </p:cNvSpPr>
          <p:nvPr>
            <p:ph type="body" sz="quarter" idx="27" hasCustomPrompt="1"/>
          </p:nvPr>
        </p:nvSpPr>
        <p:spPr>
          <a:xfrm>
            <a:off x="3019367" y="1587090"/>
            <a:ext cx="1641843" cy="5025347"/>
          </a:xfrm>
          <a:prstGeom prst="rect">
            <a:avLst/>
          </a:prstGeom>
        </p:spPr>
        <p:txBody>
          <a:bodyPr lIns="0" tIns="0" rIns="0" bIns="0"/>
          <a:lstStyle>
            <a:lvl1pPr>
              <a:spcAft>
                <a:spcPts val="1000"/>
              </a:spcAft>
              <a:defRPr sz="1200" b="0">
                <a:solidFill>
                  <a:srgbClr val="F0F0F0"/>
                </a:solidFill>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dirty="0"/>
              <a:t>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 </a:t>
            </a:r>
          </a:p>
          <a:p>
            <a:pPr lvl="0"/>
            <a:endParaRPr lang="en-US" dirty="0"/>
          </a:p>
          <a:p>
            <a:pPr lvl="0"/>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endParaRPr lang="en-US" dirty="0"/>
          </a:p>
          <a:p>
            <a:pPr lvl="0"/>
            <a:endParaRPr lang="en-US" dirty="0"/>
          </a:p>
          <a:p>
            <a:pPr lvl="0"/>
            <a:r>
              <a:rPr lang="en-US" dirty="0" err="1"/>
              <a:t>Curabitur</a:t>
            </a:r>
            <a:r>
              <a:rPr lang="en-US" dirty="0"/>
              <a:t> </a:t>
            </a:r>
            <a:r>
              <a:rPr lang="en-US" dirty="0" err="1"/>
              <a:t>tristique</a:t>
            </a:r>
            <a:r>
              <a:rPr lang="en-US" dirty="0"/>
              <a:t> </a:t>
            </a:r>
            <a:r>
              <a:rPr lang="en-US" dirty="0" err="1"/>
              <a:t>augue</a:t>
            </a:r>
            <a:r>
              <a:rPr lang="en-US" dirty="0"/>
              <a:t> sit </a:t>
            </a:r>
            <a:r>
              <a:rPr lang="en-US" dirty="0" err="1"/>
              <a:t>amet</a:t>
            </a:r>
            <a:r>
              <a:rPr lang="en-US" dirty="0"/>
              <a:t> magna </a:t>
            </a:r>
            <a:r>
              <a:rPr lang="en-US" dirty="0" err="1"/>
              <a:t>commodo</a:t>
            </a:r>
            <a:r>
              <a:rPr lang="en-US" dirty="0"/>
              <a:t> maximus. Integer </a:t>
            </a:r>
            <a:r>
              <a:rPr lang="en-US" dirty="0" err="1"/>
              <a:t>felis</a:t>
            </a:r>
            <a:r>
              <a:rPr lang="en-US" dirty="0"/>
              <a:t> </a:t>
            </a:r>
            <a:r>
              <a:rPr lang="en-US" dirty="0" err="1"/>
              <a:t>metus</a:t>
            </a:r>
            <a:r>
              <a:rPr lang="en-US" dirty="0"/>
              <a:t>, </a:t>
            </a:r>
            <a:r>
              <a:rPr lang="en-US" dirty="0" err="1"/>
              <a:t>commodo</a:t>
            </a:r>
            <a:r>
              <a:rPr lang="en-US" dirty="0"/>
              <a:t> et dictum at, </a:t>
            </a:r>
            <a:r>
              <a:rPr lang="en-US" dirty="0" err="1"/>
              <a:t>finibus</a:t>
            </a:r>
            <a:r>
              <a:rPr lang="en-US" dirty="0"/>
              <a:t> et </a:t>
            </a:r>
            <a:r>
              <a:rPr lang="en-US" dirty="0" err="1"/>
              <a:t>felis</a:t>
            </a:r>
            <a:endParaRPr lang="en-US" dirty="0"/>
          </a:p>
        </p:txBody>
      </p:sp>
      <p:sp>
        <p:nvSpPr>
          <p:cNvPr id="3" name="TextBox 2">
            <a:extLst>
              <a:ext uri="{FF2B5EF4-FFF2-40B4-BE49-F238E27FC236}">
                <a16:creationId xmlns:a16="http://schemas.microsoft.com/office/drawing/2014/main" id="{3A99328E-06BF-44B3-56AC-F56DF771F388}"/>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Tree>
    <p:extLst>
      <p:ext uri="{BB962C8B-B14F-4D97-AF65-F5344CB8AC3E}">
        <p14:creationId xmlns:p14="http://schemas.microsoft.com/office/powerpoint/2010/main" val="2153733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2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5170898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7_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102703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25"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78EC6598-7019-8952-5AC8-1E2591F734C5}"/>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Biotech</a:t>
            </a:r>
            <a:r>
              <a:rPr lang="en-US" sz="950" spc="-20" dirty="0"/>
              <a:t> | Nature, enhanced by science</a:t>
            </a:r>
            <a:endParaRPr lang="en-US" sz="950" spc="10" dirty="0"/>
          </a:p>
        </p:txBody>
      </p:sp>
    </p:spTree>
    <p:extLst>
      <p:ext uri="{BB962C8B-B14F-4D97-AF65-F5344CB8AC3E}">
        <p14:creationId xmlns:p14="http://schemas.microsoft.com/office/powerpoint/2010/main" val="4197159848"/>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78" r:id="rId3"/>
    <p:sldLayoutId id="2147483783" r:id="rId4"/>
    <p:sldLayoutId id="2147483784" r:id="rId5"/>
    <p:sldLayoutId id="2147483788" r:id="rId6"/>
    <p:sldLayoutId id="2147483789" r:id="rId7"/>
    <p:sldLayoutId id="2147483790" r:id="rId8"/>
    <p:sldLayoutId id="2147483795" r:id="rId9"/>
    <p:sldLayoutId id="2147484191" r:id="rId10"/>
    <p:sldLayoutId id="2147484192" r:id="rId11"/>
    <p:sldLayoutId id="2147484193" r:id="rId12"/>
    <p:sldLayoutId id="2147484194" r:id="rId13"/>
    <p:sldLayoutId id="2147484195" r:id="rId14"/>
    <p:sldLayoutId id="2147484197" r:id="rId15"/>
    <p:sldLayoutId id="2147484198" r:id="rId16"/>
    <p:sldLayoutId id="2147484199" r:id="rId17"/>
    <p:sldLayoutId id="2147484200" r:id="rId18"/>
    <p:sldLayoutId id="2147484201" r:id="rId19"/>
    <p:sldLayoutId id="2147484202" r:id="rId20"/>
    <p:sldLayoutId id="2147484203" r:id="rId21"/>
    <p:sldLayoutId id="2147484204" r:id="rId22"/>
    <p:sldLayoutId id="2147484205" r:id="rId23"/>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hyperlink" Target="https://reports.mintel.com/display/952632/" TargetMode="External"/><Relationship Id="rId7" Type="http://schemas.openxmlformats.org/officeDocument/2006/relationships/chart" Target="../charts/chart5.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chart" Target="../charts/chart4.xml"/><Relationship Id="rId5" Type="http://schemas.openxmlformats.org/officeDocument/2006/relationships/hyperlink" Target="https://reports.mintel.com/display/972606/" TargetMode="External"/><Relationship Id="rId4" Type="http://schemas.openxmlformats.org/officeDocument/2006/relationships/hyperlink" Target="https://data.mintel.com/databook/bpc-big-conversation-europe-2020-january-2020/#Q19b"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29.png"/><Relationship Id="rId7" Type="http://schemas.openxmlformats.org/officeDocument/2006/relationships/image" Target="../media/image14.png"/><Relationship Id="rId2" Type="http://schemas.openxmlformats.org/officeDocument/2006/relationships/image" Target="../media/image28.png"/><Relationship Id="rId1" Type="http://schemas.openxmlformats.org/officeDocument/2006/relationships/slideLayout" Target="../slideLayouts/slideLayout4.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11.png"/><Relationship Id="rId1" Type="http://schemas.openxmlformats.org/officeDocument/2006/relationships/slideLayout" Target="../slideLayouts/slideLayout4.xml"/><Relationship Id="rId5" Type="http://schemas.openxmlformats.org/officeDocument/2006/relationships/image" Target="../media/image44.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46.png"/><Relationship Id="rId4" Type="http://schemas.openxmlformats.org/officeDocument/2006/relationships/image" Target="../media/image45.svg"/></Relationships>
</file>

<file path=ppt/slides/_rels/slide16.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chart" Target="../charts/chart10.xml"/><Relationship Id="rId4" Type="http://schemas.openxmlformats.org/officeDocument/2006/relationships/chart" Target="../charts/chart9.xml"/></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5.png"/><Relationship Id="rId18" Type="http://schemas.openxmlformats.org/officeDocument/2006/relationships/image" Target="../media/image58.png"/><Relationship Id="rId3" Type="http://schemas.openxmlformats.org/officeDocument/2006/relationships/chart" Target="../charts/chart11.xml"/><Relationship Id="rId21" Type="http://schemas.microsoft.com/office/2007/relationships/hdphoto" Target="../media/hdphoto9.wdp"/><Relationship Id="rId7" Type="http://schemas.microsoft.com/office/2007/relationships/hdphoto" Target="../media/hdphoto3.wdp"/><Relationship Id="rId12" Type="http://schemas.openxmlformats.org/officeDocument/2006/relationships/image" Target="../media/image54.png"/><Relationship Id="rId17" Type="http://schemas.microsoft.com/office/2007/relationships/hdphoto" Target="../media/hdphoto7.wdp"/><Relationship Id="rId2" Type="http://schemas.openxmlformats.org/officeDocument/2006/relationships/notesSlide" Target="../notesSlides/notesSlide7.xml"/><Relationship Id="rId16" Type="http://schemas.openxmlformats.org/officeDocument/2006/relationships/image" Target="../media/image57.png"/><Relationship Id="rId20" Type="http://schemas.openxmlformats.org/officeDocument/2006/relationships/image" Target="../media/image59.png"/><Relationship Id="rId1" Type="http://schemas.openxmlformats.org/officeDocument/2006/relationships/slideLayout" Target="../slideLayouts/slideLayout9.xml"/><Relationship Id="rId6" Type="http://schemas.openxmlformats.org/officeDocument/2006/relationships/image" Target="../media/image51.png"/><Relationship Id="rId11" Type="http://schemas.microsoft.com/office/2007/relationships/hdphoto" Target="../media/hdphoto5.wdp"/><Relationship Id="rId24" Type="http://schemas.openxmlformats.org/officeDocument/2006/relationships/chart" Target="../charts/chart12.xml"/><Relationship Id="rId5" Type="http://schemas.microsoft.com/office/2007/relationships/hdphoto" Target="../media/hdphoto2.wdp"/><Relationship Id="rId15" Type="http://schemas.microsoft.com/office/2007/relationships/hdphoto" Target="../media/hdphoto6.wdp"/><Relationship Id="rId23" Type="http://schemas.openxmlformats.org/officeDocument/2006/relationships/image" Target="../media/image49.png"/><Relationship Id="rId10" Type="http://schemas.openxmlformats.org/officeDocument/2006/relationships/image" Target="../media/image53.png"/><Relationship Id="rId19" Type="http://schemas.microsoft.com/office/2007/relationships/hdphoto" Target="../media/hdphoto8.wdp"/><Relationship Id="rId4" Type="http://schemas.openxmlformats.org/officeDocument/2006/relationships/image" Target="../media/image50.png"/><Relationship Id="rId9" Type="http://schemas.microsoft.com/office/2007/relationships/hdphoto" Target="../media/hdphoto4.wdp"/><Relationship Id="rId14" Type="http://schemas.openxmlformats.org/officeDocument/2006/relationships/image" Target="../media/image56.png"/><Relationship Id="rId22" Type="http://schemas.openxmlformats.org/officeDocument/2006/relationships/image" Target="../media/image60.png"/></Relationships>
</file>

<file path=ppt/slides/_rels/slide20.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 Id="rId9" Type="http://schemas.openxmlformats.org/officeDocument/2006/relationships/image" Target="../media/image49.png"/></Relationships>
</file>

<file path=ppt/slides/_rels/slide21.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chart" Target="../charts/chart13.xml"/><Relationship Id="rId7" Type="http://schemas.openxmlformats.org/officeDocument/2006/relationships/image" Target="../media/image67.png"/><Relationship Id="rId12"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chart" Target="../charts/chart16.xml"/><Relationship Id="rId11" Type="http://schemas.openxmlformats.org/officeDocument/2006/relationships/image" Target="../media/image49.png"/><Relationship Id="rId5" Type="http://schemas.openxmlformats.org/officeDocument/2006/relationships/chart" Target="../charts/chart15.xml"/><Relationship Id="rId10" Type="http://schemas.openxmlformats.org/officeDocument/2006/relationships/image" Target="../media/image70.png"/><Relationship Id="rId4" Type="http://schemas.openxmlformats.org/officeDocument/2006/relationships/chart" Target="../charts/chart14.xml"/><Relationship Id="rId9" Type="http://schemas.openxmlformats.org/officeDocument/2006/relationships/image" Target="../media/image69.png"/></Relationships>
</file>

<file path=ppt/slides/_rels/slide22.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chart" Target="../charts/chart19.xml"/><Relationship Id="rId4"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chart" Target="../charts/chart23.xml"/><Relationship Id="rId3" Type="http://schemas.openxmlformats.org/officeDocument/2006/relationships/image" Target="../media/image71.png"/><Relationship Id="rId7" Type="http://schemas.openxmlformats.org/officeDocument/2006/relationships/chart" Target="../charts/chart22.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chart" Target="../charts/chart21.xml"/><Relationship Id="rId5" Type="http://schemas.openxmlformats.org/officeDocument/2006/relationships/chart" Target="../charts/chart20.xml"/><Relationship Id="rId4" Type="http://schemas.openxmlformats.org/officeDocument/2006/relationships/image" Target="../media/image72.png"/><Relationship Id="rId9" Type="http://schemas.openxmlformats.org/officeDocument/2006/relationships/image" Target="../media/image49.png"/></Relationships>
</file>

<file path=ppt/slides/_rels/slide2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7.png"/><Relationship Id="rId7" Type="http://schemas.openxmlformats.org/officeDocument/2006/relationships/image" Target="../media/image79.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30.png"/><Relationship Id="rId5" Type="http://schemas.openxmlformats.org/officeDocument/2006/relationships/image" Target="../media/image29.png"/><Relationship Id="rId10" Type="http://schemas.openxmlformats.org/officeDocument/2006/relationships/image" Target="../media/image15.svg"/><Relationship Id="rId4" Type="http://schemas.openxmlformats.org/officeDocument/2006/relationships/image" Target="../media/image78.png"/><Relationship Id="rId9" Type="http://schemas.openxmlformats.org/officeDocument/2006/relationships/image" Target="../media/image14.png"/></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82.png"/><Relationship Id="rId5" Type="http://schemas.microsoft.com/office/2007/relationships/hdphoto" Target="../media/hdphoto10.wdp"/><Relationship Id="rId4" Type="http://schemas.openxmlformats.org/officeDocument/2006/relationships/image" Target="../media/image81.png"/></Relationships>
</file>

<file path=ppt/slides/_rels/slide31.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hyperlink" Target="http://en.wikipedia.org/wiki/File:L-alanine-3D-balls.png" TargetMode="External"/><Relationship Id="rId7" Type="http://schemas.openxmlformats.org/officeDocument/2006/relationships/hyperlink" Target="http://en.wikipedia.org/wiki/File:L-Glutamic-acid-zwitterion-3D-balls.png"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84.png"/><Relationship Id="rId5" Type="http://schemas.openxmlformats.org/officeDocument/2006/relationships/hyperlink" Target="http://en.wikipedia.org/wiki/File:L-aspartic-acid-3D-balls.png" TargetMode="External"/><Relationship Id="rId10" Type="http://schemas.openxmlformats.org/officeDocument/2006/relationships/image" Target="../media/image87.png"/><Relationship Id="rId4" Type="http://schemas.openxmlformats.org/officeDocument/2006/relationships/image" Target="../media/image83.png"/><Relationship Id="rId9" Type="http://schemas.openxmlformats.org/officeDocument/2006/relationships/image" Target="../media/image86.png"/></Relationships>
</file>

<file path=ppt/slides/_rels/slide3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89.png"/></Relationships>
</file>

<file path=ppt/slides/_rels/slide3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microsoft.com/office/2007/relationships/hdphoto" Target="../media/hdphoto11.wdp"/><Relationship Id="rId5" Type="http://schemas.openxmlformats.org/officeDocument/2006/relationships/image" Target="../media/image93.png"/><Relationship Id="rId4" Type="http://schemas.openxmlformats.org/officeDocument/2006/relationships/image" Target="../media/image92.png"/></Relationships>
</file>

<file path=ppt/slides/_rels/slide3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95.jpeg"/><Relationship Id="rId7" Type="http://schemas.microsoft.com/office/2007/relationships/hdphoto" Target="../media/hdphoto11.wdp"/><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93.png"/><Relationship Id="rId5" Type="http://schemas.openxmlformats.org/officeDocument/2006/relationships/image" Target="../media/image49.png"/><Relationship Id="rId4" Type="http://schemas.openxmlformats.org/officeDocument/2006/relationships/image" Target="../media/image96.jpeg"/></Relationships>
</file>

<file path=ppt/slides/_rels/slide3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97.png"/><Relationship Id="rId5" Type="http://schemas.openxmlformats.org/officeDocument/2006/relationships/image" Target="../media/image49.png"/><Relationship Id="rId4" Type="http://schemas.microsoft.com/office/2007/relationships/hdphoto" Target="../media/hdphoto11.wdp"/></Relationships>
</file>

<file path=ppt/slides/_rels/slide38.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49.png"/><Relationship Id="rId7" Type="http://schemas.microsoft.com/office/2007/relationships/hdphoto" Target="../media/hdphoto11.wdp"/><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93.png"/><Relationship Id="rId5" Type="http://schemas.openxmlformats.org/officeDocument/2006/relationships/image" Target="../media/image99.png"/><Relationship Id="rId4" Type="http://schemas.openxmlformats.org/officeDocument/2006/relationships/image" Target="../media/image98.png"/><Relationship Id="rId9" Type="http://schemas.openxmlformats.org/officeDocument/2006/relationships/image" Target="../media/image101.svg"/></Relationships>
</file>

<file path=ppt/slides/_rels/slide39.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3.png"/><Relationship Id="rId7"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101.svg"/><Relationship Id="rId5" Type="http://schemas.openxmlformats.org/officeDocument/2006/relationships/image" Target="../media/image100.png"/><Relationship Id="rId4" Type="http://schemas.microsoft.com/office/2007/relationships/hdphoto" Target="../media/hdphoto11.wdp"/></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03.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microsoft.com/office/2007/relationships/hdphoto" Target="../media/hdphoto12.wdp"/><Relationship Id="rId4" Type="http://schemas.openxmlformats.org/officeDocument/2006/relationships/image" Target="../media/image104.png"/></Relationships>
</file>

<file path=ppt/slides/_rels/slide4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chart" Target="../charts/chart24.xml"/></Relationships>
</file>

<file path=ppt/slides/_rels/slide4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8" Type="http://schemas.openxmlformats.org/officeDocument/2006/relationships/image" Target="../media/image111.svg"/><Relationship Id="rId3" Type="http://schemas.openxmlformats.org/officeDocument/2006/relationships/image" Target="../media/image11.png"/><Relationship Id="rId7" Type="http://schemas.openxmlformats.org/officeDocument/2006/relationships/image" Target="../media/image110.png"/><Relationship Id="rId12" Type="http://schemas.openxmlformats.org/officeDocument/2006/relationships/image" Target="../media/image115.png"/><Relationship Id="rId2" Type="http://schemas.openxmlformats.org/officeDocument/2006/relationships/notesSlide" Target="../notesSlides/notesSlide27.xml"/><Relationship Id="rId1" Type="http://schemas.openxmlformats.org/officeDocument/2006/relationships/slideLayout" Target="../slideLayouts/slideLayout20.xml"/><Relationship Id="rId6" Type="http://schemas.openxmlformats.org/officeDocument/2006/relationships/image" Target="../media/image109.svg"/><Relationship Id="rId11" Type="http://schemas.openxmlformats.org/officeDocument/2006/relationships/image" Target="../media/image114.png"/><Relationship Id="rId5" Type="http://schemas.openxmlformats.org/officeDocument/2006/relationships/image" Target="../media/image108.png"/><Relationship Id="rId10" Type="http://schemas.openxmlformats.org/officeDocument/2006/relationships/image" Target="../media/image113.svg"/><Relationship Id="rId4" Type="http://schemas.openxmlformats.org/officeDocument/2006/relationships/image" Target="../media/image45.svg"/><Relationship Id="rId9" Type="http://schemas.openxmlformats.org/officeDocument/2006/relationships/image" Target="../media/image112.png"/></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0.xml"/><Relationship Id="rId5" Type="http://schemas.openxmlformats.org/officeDocument/2006/relationships/image" Target="../media/image116.png"/><Relationship Id="rId4" Type="http://schemas.openxmlformats.org/officeDocument/2006/relationships/image" Target="../media/image45.svg"/></Relationships>
</file>

<file path=ppt/slides/_rels/slide4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7.png"/><Relationship Id="rId7" Type="http://schemas.openxmlformats.org/officeDocument/2006/relationships/image" Target="../media/image120.svg"/><Relationship Id="rId2" Type="http://schemas.openxmlformats.org/officeDocument/2006/relationships/notesSlide" Target="../notesSlides/notesSlide29.xml"/><Relationship Id="rId1" Type="http://schemas.openxmlformats.org/officeDocument/2006/relationships/slideLayout" Target="../slideLayouts/slideLayout20.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29.png"/><Relationship Id="rId9" Type="http://schemas.openxmlformats.org/officeDocument/2006/relationships/image" Target="../media/image15.svg"/></Relationships>
</file>

<file path=ppt/slides/_rels/slide50.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12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11.png"/><Relationship Id="rId1" Type="http://schemas.openxmlformats.org/officeDocument/2006/relationships/slideLayout" Target="../slideLayouts/slideLayout20.xml"/><Relationship Id="rId4" Type="http://schemas.openxmlformats.org/officeDocument/2006/relationships/image" Target="../media/image123.png"/></Relationships>
</file>

<file path=ppt/slides/_rels/slide53.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image" Target="../media/image124.png"/><Relationship Id="rId7" Type="http://schemas.openxmlformats.org/officeDocument/2006/relationships/image" Target="../media/image126.png"/><Relationship Id="rId2" Type="http://schemas.openxmlformats.org/officeDocument/2006/relationships/notesSlide" Target="../notesSlides/notesSlide31.xml"/><Relationship Id="rId1" Type="http://schemas.openxmlformats.org/officeDocument/2006/relationships/slideLayout" Target="../slideLayouts/slideLayout20.xml"/><Relationship Id="rId6" Type="http://schemas.microsoft.com/office/2007/relationships/hdphoto" Target="../media/hdphoto14.wdp"/><Relationship Id="rId5" Type="http://schemas.openxmlformats.org/officeDocument/2006/relationships/image" Target="../media/image125.png"/><Relationship Id="rId4" Type="http://schemas.microsoft.com/office/2007/relationships/hdphoto" Target="../media/hdphoto13.wdp"/></Relationships>
</file>

<file path=ppt/slides/_rels/slide5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2.xml"/><Relationship Id="rId1" Type="http://schemas.openxmlformats.org/officeDocument/2006/relationships/slideLayout" Target="../slideLayouts/slideLayout20.xml"/><Relationship Id="rId4" Type="http://schemas.openxmlformats.org/officeDocument/2006/relationships/chart" Target="../charts/chart26.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20.xml"/><Relationship Id="rId5" Type="http://schemas.openxmlformats.org/officeDocument/2006/relationships/chart" Target="../charts/chart28.xml"/><Relationship Id="rId4" Type="http://schemas.openxmlformats.org/officeDocument/2006/relationships/chart" Target="../charts/chart27.xml"/></Relationships>
</file>

<file path=ppt/slides/_rels/slide56.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image" Target="../media/image126.png"/><Relationship Id="rId1" Type="http://schemas.openxmlformats.org/officeDocument/2006/relationships/slideLayout" Target="../slideLayouts/slideLayout20.xml"/><Relationship Id="rId4" Type="http://schemas.openxmlformats.org/officeDocument/2006/relationships/image" Target="../media/image127.png"/></Relationships>
</file>

<file path=ppt/slides/_rels/slide57.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image" Target="../media/image47.png"/><Relationship Id="rId1" Type="http://schemas.openxmlformats.org/officeDocument/2006/relationships/slideLayout" Target="../slideLayouts/slideLayout20.xml"/><Relationship Id="rId4" Type="http://schemas.openxmlformats.org/officeDocument/2006/relationships/chart" Target="../charts/chart31.xml"/></Relationships>
</file>

<file path=ppt/slides/_rels/slide58.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11.png"/><Relationship Id="rId1" Type="http://schemas.openxmlformats.org/officeDocument/2006/relationships/slideLayout" Target="../slideLayouts/slideLayout20.xml"/><Relationship Id="rId5" Type="http://schemas.openxmlformats.org/officeDocument/2006/relationships/chart" Target="../charts/chart32.xml"/><Relationship Id="rId4" Type="http://schemas.openxmlformats.org/officeDocument/2006/relationships/image" Target="../media/image47.png"/></Relationships>
</file>

<file path=ppt/slides/_rels/slide5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34.xml"/><Relationship Id="rId1" Type="http://schemas.openxmlformats.org/officeDocument/2006/relationships/slideLayout" Target="../slideLayouts/slideLayout22.xml"/><Relationship Id="rId5" Type="http://schemas.openxmlformats.org/officeDocument/2006/relationships/image" Target="../media/image129.png"/><Relationship Id="rId4" Type="http://schemas.openxmlformats.org/officeDocument/2006/relationships/image" Target="../media/image49.png"/></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5.xml"/><Relationship Id="rId1" Type="http://schemas.openxmlformats.org/officeDocument/2006/relationships/slideLayout" Target="../slideLayouts/slideLayout20.xml"/><Relationship Id="rId5" Type="http://schemas.microsoft.com/office/2007/relationships/hdphoto" Target="../media/hdphoto15.wdp"/><Relationship Id="rId4" Type="http://schemas.openxmlformats.org/officeDocument/2006/relationships/image" Target="../media/image130.png"/></Relationships>
</file>

<file path=ppt/slides/_rels/slide61.xml.rels><?xml version="1.0" encoding="UTF-8" standalone="yes"?>
<Relationships xmlns="http://schemas.openxmlformats.org/package/2006/relationships"><Relationship Id="rId8" Type="http://schemas.openxmlformats.org/officeDocument/2006/relationships/image" Target="../media/image134.png"/><Relationship Id="rId3" Type="http://schemas.microsoft.com/office/2007/relationships/hdphoto" Target="../media/hdphoto16.wdp"/><Relationship Id="rId7" Type="http://schemas.microsoft.com/office/2007/relationships/hdphoto" Target="../media/hdphoto18.wdp"/><Relationship Id="rId2" Type="http://schemas.openxmlformats.org/officeDocument/2006/relationships/image" Target="../media/image131.png"/><Relationship Id="rId1" Type="http://schemas.openxmlformats.org/officeDocument/2006/relationships/slideLayout" Target="../slideLayouts/slideLayout20.xml"/><Relationship Id="rId6" Type="http://schemas.openxmlformats.org/officeDocument/2006/relationships/image" Target="../media/image133.png"/><Relationship Id="rId5" Type="http://schemas.microsoft.com/office/2007/relationships/hdphoto" Target="../media/hdphoto17.wdp"/><Relationship Id="rId10" Type="http://schemas.openxmlformats.org/officeDocument/2006/relationships/image" Target="../media/image49.png"/><Relationship Id="rId4" Type="http://schemas.openxmlformats.org/officeDocument/2006/relationships/image" Target="../media/image132.png"/><Relationship Id="rId9" Type="http://schemas.microsoft.com/office/2007/relationships/hdphoto" Target="../media/hdphoto19.wdp"/></Relationships>
</file>

<file path=ppt/slides/_rels/slide62.xml.rels><?xml version="1.0" encoding="UTF-8" standalone="yes"?>
<Relationships xmlns="http://schemas.openxmlformats.org/package/2006/relationships"><Relationship Id="rId8" Type="http://schemas.openxmlformats.org/officeDocument/2006/relationships/image" Target="../media/image138.png"/><Relationship Id="rId3" Type="http://schemas.microsoft.com/office/2007/relationships/hdphoto" Target="../media/hdphoto20.wdp"/><Relationship Id="rId7" Type="http://schemas.microsoft.com/office/2007/relationships/hdphoto" Target="../media/hdphoto22.wdp"/><Relationship Id="rId2" Type="http://schemas.openxmlformats.org/officeDocument/2006/relationships/image" Target="../media/image135.png"/><Relationship Id="rId1" Type="http://schemas.openxmlformats.org/officeDocument/2006/relationships/slideLayout" Target="../slideLayouts/slideLayout20.xml"/><Relationship Id="rId6" Type="http://schemas.openxmlformats.org/officeDocument/2006/relationships/image" Target="../media/image137.png"/><Relationship Id="rId5" Type="http://schemas.microsoft.com/office/2007/relationships/hdphoto" Target="../media/hdphoto21.wdp"/><Relationship Id="rId10" Type="http://schemas.openxmlformats.org/officeDocument/2006/relationships/image" Target="../media/image49.png"/><Relationship Id="rId4" Type="http://schemas.openxmlformats.org/officeDocument/2006/relationships/image" Target="../media/image136.png"/><Relationship Id="rId9" Type="http://schemas.microsoft.com/office/2007/relationships/hdphoto" Target="../media/hdphoto23.wdp"/></Relationships>
</file>

<file path=ppt/slides/_rels/slide63.xml.rels><?xml version="1.0" encoding="UTF-8" standalone="yes"?>
<Relationships xmlns="http://schemas.openxmlformats.org/package/2006/relationships"><Relationship Id="rId3" Type="http://schemas.openxmlformats.org/officeDocument/2006/relationships/image" Target="../media/image11.png"/><Relationship Id="rId7" Type="http://schemas.microsoft.com/office/2007/relationships/hdphoto" Target="../media/hdphoto24.wdp"/><Relationship Id="rId2" Type="http://schemas.openxmlformats.org/officeDocument/2006/relationships/notesSlide" Target="../notesSlides/notesSlide36.xml"/><Relationship Id="rId1" Type="http://schemas.openxmlformats.org/officeDocument/2006/relationships/slideLayout" Target="../slideLayouts/slideLayout20.xml"/><Relationship Id="rId6" Type="http://schemas.openxmlformats.org/officeDocument/2006/relationships/image" Target="../media/image139.png"/><Relationship Id="rId5" Type="http://schemas.openxmlformats.org/officeDocument/2006/relationships/image" Target="../media/image49.png"/><Relationship Id="rId4" Type="http://schemas.openxmlformats.org/officeDocument/2006/relationships/image" Target="../media/image45.svg"/></Relationships>
</file>

<file path=ppt/slides/_rels/slide64.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jpe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4.jpe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149.png"/><Relationship Id="rId4" Type="http://schemas.openxmlformats.org/officeDocument/2006/relationships/image" Target="../media/image148.png"/></Relationships>
</file>

<file path=ppt/slides/_rels/slide7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0.png"/><Relationship Id="rId1" Type="http://schemas.openxmlformats.org/officeDocument/2006/relationships/slideLayout" Target="../slideLayouts/slideLayout4.xml"/><Relationship Id="rId4" Type="http://schemas.openxmlformats.org/officeDocument/2006/relationships/image" Target="../media/image152.png"/></Relationships>
</file>

<file path=ppt/slides/_rels/slide72.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149.png"/><Relationship Id="rId4" Type="http://schemas.openxmlformats.org/officeDocument/2006/relationships/image" Target="../media/image154.png"/></Relationships>
</file>

<file path=ppt/slides/_rels/slide73.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149.png"/></Relationships>
</file>

<file path=ppt/slides/_rels/slide7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149.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6BA74-826D-8137-2575-0CF0981F0FC6}"/>
            </a:ext>
          </a:extLst>
        </p:cNvPr>
        <p:cNvGrpSpPr/>
        <p:nvPr/>
      </p:nvGrpSpPr>
      <p:grpSpPr>
        <a:xfrm>
          <a:off x="0" y="0"/>
          <a:ext cx="0" cy="0"/>
          <a:chOff x="0" y="0"/>
          <a:chExt cx="0" cy="0"/>
        </a:xfrm>
      </p:grpSpPr>
      <p:pic>
        <p:nvPicPr>
          <p:cNvPr id="35" name="Picture 34">
            <a:extLst>
              <a:ext uri="{FF2B5EF4-FFF2-40B4-BE49-F238E27FC236}">
                <a16:creationId xmlns:a16="http://schemas.microsoft.com/office/drawing/2014/main" id="{364BA65D-9806-0FA6-47B9-98B47E915C88}"/>
              </a:ext>
            </a:extLst>
          </p:cNvPr>
          <p:cNvPicPr>
            <a:picLocks noChangeAspect="1"/>
          </p:cNvPicPr>
          <p:nvPr/>
        </p:nvPicPr>
        <p:blipFill>
          <a:blip r:embed="rId2"/>
          <a:stretch>
            <a:fillRect/>
          </a:stretch>
        </p:blipFill>
        <p:spPr>
          <a:xfrm>
            <a:off x="0" y="0"/>
            <a:ext cx="12192000" cy="6858000"/>
          </a:xfrm>
          <a:prstGeom prst="rect">
            <a:avLst/>
          </a:prstGeom>
        </p:spPr>
      </p:pic>
      <p:sp>
        <p:nvSpPr>
          <p:cNvPr id="33" name="TextBox 32">
            <a:extLst>
              <a:ext uri="{FF2B5EF4-FFF2-40B4-BE49-F238E27FC236}">
                <a16:creationId xmlns:a16="http://schemas.microsoft.com/office/drawing/2014/main" id="{19CC9059-5FC7-4C63-1902-4ED13B3078CB}"/>
              </a:ext>
            </a:extLst>
          </p:cNvPr>
          <p:cNvSpPr txBox="1"/>
          <p:nvPr/>
        </p:nvSpPr>
        <p:spPr>
          <a:xfrm>
            <a:off x="198228" y="6043972"/>
            <a:ext cx="1132862" cy="261610"/>
          </a:xfrm>
          <a:prstGeom prst="rect">
            <a:avLst/>
          </a:prstGeom>
          <a:noFill/>
        </p:spPr>
        <p:txBody>
          <a:bodyPr wrap="square" lIns="91440" tIns="45720" rIns="91440" bIns="45720" rtlCol="0" anchor="t">
            <a:spAutoFit/>
          </a:bodyPr>
          <a:lstStyle/>
          <a:p>
            <a:r>
              <a:rPr lang="en-US" sz="1100" dirty="0">
                <a:solidFill>
                  <a:schemeClr val="bg1"/>
                </a:solidFill>
              </a:rPr>
              <a:t>June 2025</a:t>
            </a:r>
            <a:endParaRPr lang="en-CH" sz="1100" dirty="0">
              <a:solidFill>
                <a:schemeClr val="bg1"/>
              </a:solidFill>
            </a:endParaRPr>
          </a:p>
        </p:txBody>
      </p:sp>
    </p:spTree>
    <p:extLst>
      <p:ext uri="{BB962C8B-B14F-4D97-AF65-F5344CB8AC3E}">
        <p14:creationId xmlns:p14="http://schemas.microsoft.com/office/powerpoint/2010/main" val="612419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erson floating in water&#10;&#10;Description automatically generated">
            <a:extLst>
              <a:ext uri="{FF2B5EF4-FFF2-40B4-BE49-F238E27FC236}">
                <a16:creationId xmlns:a16="http://schemas.microsoft.com/office/drawing/2014/main" id="{57AA6D51-E04B-1858-51C2-D39EACA886FC}"/>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4CF96339-F443-8A4F-A609-A778AF3A8A80}"/>
              </a:ext>
            </a:extLst>
          </p:cNvPr>
          <p:cNvSpPr>
            <a:spLocks noGrp="1"/>
          </p:cNvSpPr>
          <p:nvPr>
            <p:ph type="ctrTitle"/>
          </p:nvPr>
        </p:nvSpPr>
        <p:spPr/>
        <p:txBody>
          <a:bodyPr/>
          <a:lstStyle/>
          <a:p>
            <a:r>
              <a:rPr lang="en-GB" sz="5400" dirty="0"/>
              <a:t>Algae are becoming a major skincare ingredient…</a:t>
            </a:r>
          </a:p>
        </p:txBody>
      </p:sp>
      <p:sp>
        <p:nvSpPr>
          <p:cNvPr id="3" name="TextBox 2">
            <a:extLst>
              <a:ext uri="{FF2B5EF4-FFF2-40B4-BE49-F238E27FC236}">
                <a16:creationId xmlns:a16="http://schemas.microsoft.com/office/drawing/2014/main" id="{9121003C-A7FC-4861-24A2-6B561537D284}"/>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
        <p:nvSpPr>
          <p:cNvPr id="7" name="Slide Number Placeholder 10">
            <a:extLst>
              <a:ext uri="{FF2B5EF4-FFF2-40B4-BE49-F238E27FC236}">
                <a16:creationId xmlns:a16="http://schemas.microsoft.com/office/drawing/2014/main" id="{06623579-54F7-3DB9-6E26-44AAEBFB8330}"/>
              </a:ext>
            </a:extLst>
          </p:cNvPr>
          <p:cNvSpPr txBox="1">
            <a:spLocks/>
          </p:cNvSpPr>
          <p:nvPr/>
        </p:nvSpPr>
        <p:spPr>
          <a:xfrm>
            <a:off x="302400" y="6491716"/>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2</a:t>
            </a:fld>
            <a:endParaRPr lang="en-GB" dirty="0">
              <a:latin typeface="DM Sans"/>
            </a:endParaRPr>
          </a:p>
        </p:txBody>
      </p:sp>
    </p:spTree>
    <p:extLst>
      <p:ext uri="{BB962C8B-B14F-4D97-AF65-F5344CB8AC3E}">
        <p14:creationId xmlns:p14="http://schemas.microsoft.com/office/powerpoint/2010/main" val="175036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43DEF0D-ED34-671D-38FE-EF0A6B3FDC80}"/>
              </a:ext>
            </a:extLst>
          </p:cNvPr>
          <p:cNvPicPr>
            <a:picLocks noGrp="1" noChangeAspect="1"/>
          </p:cNvPicPr>
          <p:nvPr>
            <p:ph type="pic" sz="quarter" idx="25"/>
          </p:nvPr>
        </p:nvPicPr>
        <p:blipFill rotWithShape="1">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p:blipFill>
        <p:spPr/>
      </p:pic>
      <p:grpSp>
        <p:nvGrpSpPr>
          <p:cNvPr id="8" name="Group 7">
            <a:extLst>
              <a:ext uri="{FF2B5EF4-FFF2-40B4-BE49-F238E27FC236}">
                <a16:creationId xmlns:a16="http://schemas.microsoft.com/office/drawing/2014/main" id="{2857763A-196D-0597-6B90-F754A34A38DC}"/>
              </a:ext>
            </a:extLst>
          </p:cNvPr>
          <p:cNvGrpSpPr/>
          <p:nvPr/>
        </p:nvGrpSpPr>
        <p:grpSpPr>
          <a:xfrm>
            <a:off x="3391787" y="1877113"/>
            <a:ext cx="8194200" cy="3674150"/>
            <a:chOff x="3053013" y="1491334"/>
            <a:chExt cx="6627164" cy="4178007"/>
          </a:xfrm>
        </p:grpSpPr>
        <p:sp>
          <p:nvSpPr>
            <p:cNvPr id="9" name="Rounded Rectangle 3">
              <a:extLst>
                <a:ext uri="{FF2B5EF4-FFF2-40B4-BE49-F238E27FC236}">
                  <a16:creationId xmlns:a16="http://schemas.microsoft.com/office/drawing/2014/main" id="{96CCF862-F41B-48D1-23D5-FF3295003B9C}"/>
                </a:ext>
              </a:extLst>
            </p:cNvPr>
            <p:cNvSpPr/>
            <p:nvPr/>
          </p:nvSpPr>
          <p:spPr>
            <a:xfrm>
              <a:off x="3053013" y="1491334"/>
              <a:ext cx="5724586" cy="641830"/>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Oldest plant surviving  geological ordeals </a:t>
              </a:r>
            </a:p>
          </p:txBody>
        </p:sp>
        <p:sp>
          <p:nvSpPr>
            <p:cNvPr id="10" name="Rounded Rectangle 30">
              <a:extLst>
                <a:ext uri="{FF2B5EF4-FFF2-40B4-BE49-F238E27FC236}">
                  <a16:creationId xmlns:a16="http://schemas.microsoft.com/office/drawing/2014/main" id="{B138ECBB-6B2B-6027-6B84-A5796F960598}"/>
                </a:ext>
              </a:extLst>
            </p:cNvPr>
            <p:cNvSpPr/>
            <p:nvPr/>
          </p:nvSpPr>
          <p:spPr>
            <a:xfrm>
              <a:off x="3215790" y="5027511"/>
              <a:ext cx="5561808" cy="641830"/>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Source of effective </a:t>
              </a:r>
              <a:r>
                <a:rPr kumimoji="0" lang="en-GB" sz="1600" b="1" i="0" u="none" strike="noStrike" kern="1200" cap="none" spc="0" normalizeH="0" baseline="0" noProof="0" err="1">
                  <a:ln>
                    <a:noFill/>
                  </a:ln>
                  <a:solidFill>
                    <a:srgbClr val="FFFFFF"/>
                  </a:solidFill>
                  <a:effectLst/>
                  <a:uLnTx/>
                  <a:uFillTx/>
                  <a:latin typeface="DM Sans"/>
                  <a:ea typeface="Fira Sans SemiBold" panose="020B0603050000020004" pitchFamily="34" charset="0"/>
                  <a:cs typeface="+mn-cs"/>
                </a:rPr>
                <a:t>Bioactives</a:t>
              </a:r>
              <a:endPar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for pharmaceuticals, nutraceuticals and skincare</a:t>
              </a:r>
            </a:p>
          </p:txBody>
        </p:sp>
        <p:sp>
          <p:nvSpPr>
            <p:cNvPr id="11" name="Rounded Rectangle 33">
              <a:extLst>
                <a:ext uri="{FF2B5EF4-FFF2-40B4-BE49-F238E27FC236}">
                  <a16:creationId xmlns:a16="http://schemas.microsoft.com/office/drawing/2014/main" id="{6BE27DE2-6F37-E123-5FC8-D3D67F967B43}"/>
                </a:ext>
              </a:extLst>
            </p:cNvPr>
            <p:cNvSpPr/>
            <p:nvPr/>
          </p:nvSpPr>
          <p:spPr>
            <a:xfrm>
              <a:off x="3955931" y="2524844"/>
              <a:ext cx="5424385" cy="922827"/>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Very stable, resistant and resilient organisms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For thousands years, microalgae has been able to survive under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stress of different environments</a:t>
              </a:r>
              <a:endParaRPr kumimoji="0" lang="en-GB"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2" name="Rounded Rectangle 37">
              <a:extLst>
                <a:ext uri="{FF2B5EF4-FFF2-40B4-BE49-F238E27FC236}">
                  <a16:creationId xmlns:a16="http://schemas.microsoft.com/office/drawing/2014/main" id="{3459A376-5D99-17E4-6AE5-BDEF52CCABB7}"/>
                </a:ext>
              </a:extLst>
            </p:cNvPr>
            <p:cNvSpPr/>
            <p:nvPr/>
          </p:nvSpPr>
          <p:spPr>
            <a:xfrm>
              <a:off x="4024724" y="3890813"/>
              <a:ext cx="5655453" cy="641830"/>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Rich in nutrients, like Vitamins &amp; Minerals</a:t>
              </a:r>
            </a:p>
          </p:txBody>
        </p:sp>
      </p:grpSp>
      <p:pic>
        <p:nvPicPr>
          <p:cNvPr id="3" name="Picture 2" descr="A green circle with white border&#10;&#10;Description automatically generated">
            <a:extLst>
              <a:ext uri="{FF2B5EF4-FFF2-40B4-BE49-F238E27FC236}">
                <a16:creationId xmlns:a16="http://schemas.microsoft.com/office/drawing/2014/main" id="{4782B0D1-9347-9D65-EFEA-E9CCB214A24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335399" y="1871161"/>
            <a:ext cx="3790640" cy="3790640"/>
          </a:xfrm>
          <a:prstGeom prst="rect">
            <a:avLst/>
          </a:prstGeom>
        </p:spPr>
      </p:pic>
      <p:sp>
        <p:nvSpPr>
          <p:cNvPr id="14" name="Rectangle 13">
            <a:extLst>
              <a:ext uri="{FF2B5EF4-FFF2-40B4-BE49-F238E27FC236}">
                <a16:creationId xmlns:a16="http://schemas.microsoft.com/office/drawing/2014/main" id="{B1908812-A7D4-7C43-5C50-0ABD626954B8}"/>
              </a:ext>
            </a:extLst>
          </p:cNvPr>
          <p:cNvSpPr/>
          <p:nvPr/>
        </p:nvSpPr>
        <p:spPr>
          <a:xfrm>
            <a:off x="1475569" y="3597524"/>
            <a:ext cx="3510300" cy="1231106"/>
          </a:xfrm>
          <a:prstGeom prst="rect">
            <a:avLst/>
          </a:prstGeom>
          <a:effectLst/>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More than 70% of the earth</a:t>
            </a:r>
            <a:b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b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is covered by water.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It provides many unique environments and</a:t>
            </a:r>
            <a:b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br>
            <a:r>
              <a:rPr kumimoji="0" lang="en-US"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rich resources.</a:t>
            </a:r>
            <a:endParaRPr kumimoji="0" lang="en-US" sz="1050" b="0" i="0" u="none" strike="noStrike" kern="1200" cap="none" spc="0" normalizeH="0" baseline="30000" noProof="0">
              <a:ln>
                <a:noFill/>
              </a:ln>
              <a:solidFill>
                <a:srgbClr val="FFFFFF"/>
              </a:solidFill>
              <a:effectLst/>
              <a:uLnTx/>
              <a:uFillTx/>
              <a:latin typeface="DM Sans"/>
              <a:ea typeface="Fira Sans SemiBold" panose="020B0603050000020004" pitchFamily="34" charset="0"/>
              <a:cs typeface="+mn-cs"/>
            </a:endParaRPr>
          </a:p>
        </p:txBody>
      </p:sp>
      <p:sp>
        <p:nvSpPr>
          <p:cNvPr id="15" name="Rectangle 14">
            <a:extLst>
              <a:ext uri="{FF2B5EF4-FFF2-40B4-BE49-F238E27FC236}">
                <a16:creationId xmlns:a16="http://schemas.microsoft.com/office/drawing/2014/main" id="{9D285094-68DD-5177-3E77-636987144524}"/>
              </a:ext>
            </a:extLst>
          </p:cNvPr>
          <p:cNvSpPr/>
          <p:nvPr/>
        </p:nvSpPr>
        <p:spPr>
          <a:xfrm>
            <a:off x="2523795" y="2736086"/>
            <a:ext cx="1413849" cy="430887"/>
          </a:xfrm>
          <a:prstGeom prst="rect">
            <a:avLst/>
          </a:prstGeom>
          <a:effectLst/>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 normalizeH="0" baseline="0" noProof="0">
                <a:ln>
                  <a:noFill/>
                </a:ln>
                <a:solidFill>
                  <a:srgbClr val="7C807E"/>
                </a:solidFill>
                <a:effectLst/>
                <a:uLnTx/>
                <a:uFillTx/>
                <a:latin typeface="DM Sans"/>
                <a:ea typeface="Fira Sans SemiBold" panose="020B0603050000020004" pitchFamily="34" charset="0"/>
                <a:cs typeface="+mn-cs"/>
              </a:rPr>
              <a:t> </a:t>
            </a:r>
            <a:r>
              <a:rPr kumimoji="0" lang="en-US" sz="2800" b="1" i="0" u="none" strike="noStrike" kern="1200" cap="none" spc="100" normalizeH="0" baseline="0" noProof="0">
                <a:ln>
                  <a:noFill/>
                </a:ln>
                <a:solidFill>
                  <a:srgbClr val="FFFFFF"/>
                </a:solidFill>
                <a:effectLst/>
                <a:uLnTx/>
                <a:uFillTx/>
                <a:latin typeface="DM Sans"/>
                <a:ea typeface="Fira Sans SemiBold" panose="020B0603050000020004" pitchFamily="34" charset="0"/>
                <a:cs typeface="+mn-cs"/>
              </a:rPr>
              <a:t>ALGAE </a:t>
            </a:r>
            <a:endParaRPr kumimoji="0" lang="de-CH" sz="2800" b="1" i="0" u="none" strike="noStrike" kern="1200" cap="none" spc="10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6" name="Title 5">
            <a:extLst>
              <a:ext uri="{FF2B5EF4-FFF2-40B4-BE49-F238E27FC236}">
                <a16:creationId xmlns:a16="http://schemas.microsoft.com/office/drawing/2014/main" id="{A5D2B1E6-07AF-6AEB-1267-B8118E2B04CA}"/>
              </a:ext>
            </a:extLst>
          </p:cNvPr>
          <p:cNvSpPr txBox="1">
            <a:spLocks/>
          </p:cNvSpPr>
          <p:nvPr/>
        </p:nvSpPr>
        <p:spPr>
          <a:xfrm>
            <a:off x="467999" y="468000"/>
            <a:ext cx="11256001" cy="44319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800" b="1" i="0" u="none" strike="noStrike" kern="1200" cap="none" spc="0" normalizeH="0" baseline="0" noProof="0">
                <a:ln>
                  <a:noFill/>
                </a:ln>
                <a:solidFill>
                  <a:prstClr val="white"/>
                </a:solidFill>
                <a:effectLst/>
                <a:uLnTx/>
                <a:uFillTx/>
                <a:latin typeface="DM Sans"/>
                <a:ea typeface="+mj-ea"/>
                <a:cs typeface="+mj-cs"/>
              </a:rPr>
              <a:t>A story of natural resilience</a:t>
            </a:r>
          </a:p>
        </p:txBody>
      </p:sp>
      <p:sp>
        <p:nvSpPr>
          <p:cNvPr id="4" name="TextBox 3">
            <a:extLst>
              <a:ext uri="{FF2B5EF4-FFF2-40B4-BE49-F238E27FC236}">
                <a16:creationId xmlns:a16="http://schemas.microsoft.com/office/drawing/2014/main" id="{C298D59F-64CA-851F-FACA-BC33A6CEF943}"/>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
        <p:nvSpPr>
          <p:cNvPr id="5" name="Slide Number Placeholder 10">
            <a:extLst>
              <a:ext uri="{FF2B5EF4-FFF2-40B4-BE49-F238E27FC236}">
                <a16:creationId xmlns:a16="http://schemas.microsoft.com/office/drawing/2014/main" id="{FF7FE194-5370-AC6F-10B9-F2B99B22C5C5}"/>
              </a:ext>
            </a:extLst>
          </p:cNvPr>
          <p:cNvSpPr txBox="1">
            <a:spLocks/>
          </p:cNvSpPr>
          <p:nvPr/>
        </p:nvSpPr>
        <p:spPr>
          <a:xfrm>
            <a:off x="302400" y="6491716"/>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3</a:t>
            </a:fld>
            <a:endParaRPr lang="en-GB" dirty="0">
              <a:latin typeface="DM Sans"/>
            </a:endParaRPr>
          </a:p>
        </p:txBody>
      </p:sp>
    </p:spTree>
    <p:extLst>
      <p:ext uri="{BB962C8B-B14F-4D97-AF65-F5344CB8AC3E}">
        <p14:creationId xmlns:p14="http://schemas.microsoft.com/office/powerpoint/2010/main" val="1657115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A major ally for the </a:t>
            </a:r>
            <a:r>
              <a:rPr lang="it-IT" err="1"/>
              <a:t>skin</a:t>
            </a:r>
            <a:r>
              <a:rPr lang="it-IT"/>
              <a:t>!</a:t>
            </a:r>
          </a:p>
        </p:txBody>
      </p:sp>
      <p:sp>
        <p:nvSpPr>
          <p:cNvPr id="3" name="Slide Number Placeholder 4">
            <a:extLst>
              <a:ext uri="{FF2B5EF4-FFF2-40B4-BE49-F238E27FC236}">
                <a16:creationId xmlns:a16="http://schemas.microsoft.com/office/drawing/2014/main" id="{F7E58133-385E-796B-6764-9B996764412B}"/>
              </a:ext>
            </a:extLst>
          </p:cNvPr>
          <p:cNvSpPr>
            <a:spLocks noGrp="1"/>
          </p:cNvSpPr>
          <p:nvPr>
            <p:ph type="sldNum" sz="quarter" idx="10"/>
          </p:nvPr>
        </p:nvSpPr>
        <p:spPr/>
        <p:txBody>
          <a:bodyPr/>
          <a:lstStyle/>
          <a:p>
            <a:pPr lvl="0"/>
            <a:fld id="{E118D48E-C7CB-6244-969D-7BAEA9B6226C}" type="slidenum">
              <a:rPr lang="en-US" noProof="0" smtClean="0"/>
              <a:pPr lvl="0"/>
              <a:t>4</a:t>
            </a:fld>
            <a:endParaRPr lang="en-US" noProof="0"/>
          </a:p>
        </p:txBody>
      </p:sp>
      <p:pic>
        <p:nvPicPr>
          <p:cNvPr id="10" name="Picture Placeholder 9" descr="A close-up of a person&#10;&#10;Description automatically generated">
            <a:extLst>
              <a:ext uri="{FF2B5EF4-FFF2-40B4-BE49-F238E27FC236}">
                <a16:creationId xmlns:a16="http://schemas.microsoft.com/office/drawing/2014/main" id="{0FDA9D37-E051-FDE8-11F9-E8475156F00C}"/>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a:fillRect/>
          </a:stretch>
        </p:blipFill>
        <p:spPr/>
      </p:pic>
      <p:sp>
        <p:nvSpPr>
          <p:cNvPr id="14" name="Text Placeholder 13">
            <a:extLst>
              <a:ext uri="{FF2B5EF4-FFF2-40B4-BE49-F238E27FC236}">
                <a16:creationId xmlns:a16="http://schemas.microsoft.com/office/drawing/2014/main" id="{826A7EF8-05B3-FEC9-1AC2-1AE72EADB874}"/>
              </a:ext>
            </a:extLst>
          </p:cNvPr>
          <p:cNvSpPr>
            <a:spLocks noGrp="1"/>
          </p:cNvSpPr>
          <p:nvPr>
            <p:ph type="body" idx="11"/>
          </p:nvPr>
        </p:nvSpPr>
        <p:spPr>
          <a:xfrm>
            <a:off x="301625" y="604838"/>
            <a:ext cx="5328000" cy="288925"/>
          </a:xfrm>
        </p:spPr>
        <p:txBody>
          <a:bodyPr/>
          <a:lstStyle/>
          <a:p>
            <a:r>
              <a:rPr lang="en-US" b="0" dirty="0">
                <a:solidFill>
                  <a:srgbClr val="084337"/>
                </a:solidFill>
              </a:rPr>
              <a:t>The skincare benefits of algae are well-known</a:t>
            </a:r>
          </a:p>
        </p:txBody>
      </p:sp>
      <p:sp>
        <p:nvSpPr>
          <p:cNvPr id="4" name="Segnaposto testo 3"/>
          <p:cNvSpPr>
            <a:spLocks noGrp="1"/>
          </p:cNvSpPr>
          <p:nvPr>
            <p:ph type="body" sz="quarter" idx="23"/>
          </p:nvPr>
        </p:nvSpPr>
        <p:spPr>
          <a:xfrm>
            <a:off x="301624" y="1343025"/>
            <a:ext cx="5594209" cy="3478357"/>
          </a:xfrm>
        </p:spPr>
        <p:txBody>
          <a:bodyPr/>
          <a:lstStyle/>
          <a:p>
            <a:pPr lvl="0"/>
            <a:r>
              <a:rPr lang="en-US" b="0" noProof="0" dirty="0"/>
              <a:t>Algae are superfood for healthy looking skin!</a:t>
            </a:r>
          </a:p>
          <a:p>
            <a:pPr lvl="0"/>
            <a:endParaRPr lang="en-US" b="0" noProof="0" dirty="0"/>
          </a:p>
          <a:p>
            <a:pPr lvl="0"/>
            <a:r>
              <a:rPr lang="en-US" b="0" noProof="0" dirty="0"/>
              <a:t>An abundant source of amino acids, vitamins, minerals, antioxidants and essential fatty acids.</a:t>
            </a:r>
          </a:p>
          <a:p>
            <a:pPr lvl="0"/>
            <a:endParaRPr lang="en-US" b="0" noProof="0" dirty="0"/>
          </a:p>
          <a:p>
            <a:pPr lvl="0"/>
            <a:r>
              <a:rPr lang="en-US" b="0" noProof="0" dirty="0"/>
              <a:t>They are known and proven to provide a wide range of highly sought-after skincare benefits, including skin firming, restoration and boosting of Collagen synthesis, skin radiance and protection from blue light which causes skin hyperpigmentation and redness. </a:t>
            </a:r>
            <a:endParaRPr lang="it-IT" b="0" dirty="0"/>
          </a:p>
        </p:txBody>
      </p:sp>
    </p:spTree>
    <p:extLst>
      <p:ext uri="{BB962C8B-B14F-4D97-AF65-F5344CB8AC3E}">
        <p14:creationId xmlns:p14="http://schemas.microsoft.com/office/powerpoint/2010/main" val="1836082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CA4F2-915C-CB2E-F5F7-18340F2861B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11FCF12-8D1E-60CE-3F03-5380E22EED98}"/>
              </a:ext>
            </a:extLst>
          </p:cNvPr>
          <p:cNvSpPr/>
          <p:nvPr/>
        </p:nvSpPr>
        <p:spPr>
          <a:xfrm>
            <a:off x="0" y="1197589"/>
            <a:ext cx="12192000" cy="2795605"/>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1EEA8ABE-8E55-40D3-B180-C5F86A80BE60}"/>
              </a:ext>
            </a:extLst>
          </p:cNvPr>
          <p:cNvCxnSpPr>
            <a:cxnSpLocks/>
          </p:cNvCxnSpPr>
          <p:nvPr/>
        </p:nvCxnSpPr>
        <p:spPr>
          <a:xfrm>
            <a:off x="3941721" y="1197589"/>
            <a:ext cx="0" cy="4604782"/>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9097478-3D10-3E71-9D22-4D4CBB0E8DBE}"/>
              </a:ext>
            </a:extLst>
          </p:cNvPr>
          <p:cNvCxnSpPr>
            <a:cxnSpLocks/>
          </p:cNvCxnSpPr>
          <p:nvPr/>
        </p:nvCxnSpPr>
        <p:spPr>
          <a:xfrm>
            <a:off x="7994738" y="1197589"/>
            <a:ext cx="0" cy="4604782"/>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sp>
        <p:nvSpPr>
          <p:cNvPr id="27" name="Text Placeholder 26">
            <a:extLst>
              <a:ext uri="{FF2B5EF4-FFF2-40B4-BE49-F238E27FC236}">
                <a16:creationId xmlns:a16="http://schemas.microsoft.com/office/drawing/2014/main" id="{C42F4CC5-DC04-5770-CC47-6F48BC068988}"/>
              </a:ext>
            </a:extLst>
          </p:cNvPr>
          <p:cNvSpPr>
            <a:spLocks noGrp="1"/>
          </p:cNvSpPr>
          <p:nvPr>
            <p:ph type="body" sz="quarter" idx="12"/>
          </p:nvPr>
        </p:nvSpPr>
        <p:spPr>
          <a:xfrm>
            <a:off x="489271" y="4062255"/>
            <a:ext cx="3268030" cy="438375"/>
          </a:xfrm>
        </p:spPr>
        <p:txBody>
          <a:bodyPr/>
          <a:lstStyle/>
          <a:p>
            <a:r>
              <a:rPr lang="en-US" sz="1400" b="1" dirty="0">
                <a:solidFill>
                  <a:srgbClr val="084337"/>
                </a:solidFill>
              </a:rPr>
              <a:t>Uncover the potential of emerging marine beauty</a:t>
            </a:r>
          </a:p>
        </p:txBody>
      </p:sp>
      <p:sp>
        <p:nvSpPr>
          <p:cNvPr id="26" name="Text Placeholder 25">
            <a:extLst>
              <a:ext uri="{FF2B5EF4-FFF2-40B4-BE49-F238E27FC236}">
                <a16:creationId xmlns:a16="http://schemas.microsoft.com/office/drawing/2014/main" id="{FEDE60D8-F643-8AD4-DFBF-9EE6617CF78F}"/>
              </a:ext>
            </a:extLst>
          </p:cNvPr>
          <p:cNvSpPr>
            <a:spLocks noGrp="1"/>
          </p:cNvSpPr>
          <p:nvPr>
            <p:ph type="body" idx="11"/>
          </p:nvPr>
        </p:nvSpPr>
        <p:spPr>
          <a:xfrm>
            <a:off x="302400" y="615255"/>
            <a:ext cx="11587200" cy="311018"/>
          </a:xfrm>
        </p:spPr>
        <p:txBody>
          <a:bodyPr/>
          <a:lstStyle/>
          <a:p>
            <a:r>
              <a:rPr lang="en-US" b="0" dirty="0">
                <a:solidFill>
                  <a:srgbClr val="084337"/>
                </a:solidFill>
              </a:rPr>
              <a:t>A dynamic and attractive solution for brands &amp; consumers</a:t>
            </a:r>
          </a:p>
        </p:txBody>
      </p:sp>
      <p:sp>
        <p:nvSpPr>
          <p:cNvPr id="25" name="Title 24">
            <a:extLst>
              <a:ext uri="{FF2B5EF4-FFF2-40B4-BE49-F238E27FC236}">
                <a16:creationId xmlns:a16="http://schemas.microsoft.com/office/drawing/2014/main" id="{ECAAC34C-75B6-FF93-6FD4-BB9F2563DEE7}"/>
              </a:ext>
            </a:extLst>
          </p:cNvPr>
          <p:cNvSpPr>
            <a:spLocks noGrp="1"/>
          </p:cNvSpPr>
          <p:nvPr>
            <p:ph type="title"/>
          </p:nvPr>
        </p:nvSpPr>
        <p:spPr/>
        <p:txBody>
          <a:bodyPr/>
          <a:lstStyle/>
          <a:p>
            <a:r>
              <a:rPr lang="en-GB"/>
              <a:t>Algae keeps buzzing in latest skincare innovation</a:t>
            </a:r>
            <a:endParaRPr lang="en-US"/>
          </a:p>
        </p:txBody>
      </p:sp>
      <p:sp>
        <p:nvSpPr>
          <p:cNvPr id="28" name="Text Placeholder 27">
            <a:extLst>
              <a:ext uri="{FF2B5EF4-FFF2-40B4-BE49-F238E27FC236}">
                <a16:creationId xmlns:a16="http://schemas.microsoft.com/office/drawing/2014/main" id="{A753C7B4-5DC9-09F9-0159-A2B2502CC9D9}"/>
              </a:ext>
            </a:extLst>
          </p:cNvPr>
          <p:cNvSpPr>
            <a:spLocks noGrp="1"/>
          </p:cNvSpPr>
          <p:nvPr>
            <p:ph type="body" sz="quarter" idx="18"/>
          </p:nvPr>
        </p:nvSpPr>
        <p:spPr>
          <a:xfrm>
            <a:off x="489271" y="4578411"/>
            <a:ext cx="3268030" cy="1223927"/>
          </a:xfrm>
        </p:spPr>
        <p:txBody>
          <a:bodyPr/>
          <a:lstStyle/>
          <a:p>
            <a:r>
              <a:rPr lang="en-US" sz="1100" kern="1200" dirty="0">
                <a:solidFill>
                  <a:prstClr val="black"/>
                </a:solidFill>
                <a:latin typeface="DM Sans"/>
              </a:rPr>
              <a:t>Despite ongoing consumer interest, the use of marine ingredients remains relatively small.</a:t>
            </a:r>
          </a:p>
          <a:p>
            <a:endParaRPr lang="en-US" sz="1100" kern="1200" dirty="0">
              <a:solidFill>
                <a:prstClr val="black"/>
              </a:solidFill>
              <a:latin typeface="DM Sans"/>
            </a:endParaRPr>
          </a:p>
          <a:p>
            <a:r>
              <a:rPr lang="en-US" sz="1100" kern="1200" dirty="0">
                <a:solidFill>
                  <a:prstClr val="black"/>
                </a:solidFill>
                <a:latin typeface="DM Sans"/>
              </a:rPr>
              <a:t>However, the segment has grown in key beauty markets such as France, the US and the UK in recent years, indicating promising expectations for expansion.</a:t>
            </a:r>
            <a:endParaRPr lang="en-US" sz="1100" dirty="0"/>
          </a:p>
        </p:txBody>
      </p:sp>
      <p:sp>
        <p:nvSpPr>
          <p:cNvPr id="29" name="Text Placeholder 28">
            <a:extLst>
              <a:ext uri="{FF2B5EF4-FFF2-40B4-BE49-F238E27FC236}">
                <a16:creationId xmlns:a16="http://schemas.microsoft.com/office/drawing/2014/main" id="{9B051783-C995-A0B1-E6E7-D2C4A4285FF5}"/>
              </a:ext>
            </a:extLst>
          </p:cNvPr>
          <p:cNvSpPr>
            <a:spLocks noGrp="1"/>
          </p:cNvSpPr>
          <p:nvPr>
            <p:ph type="body" sz="quarter" idx="19"/>
          </p:nvPr>
        </p:nvSpPr>
        <p:spPr>
          <a:xfrm>
            <a:off x="4444509" y="4062255"/>
            <a:ext cx="3271592" cy="438375"/>
          </a:xfrm>
        </p:spPr>
        <p:txBody>
          <a:bodyPr/>
          <a:lstStyle/>
          <a:p>
            <a:r>
              <a:rPr lang="en-US" sz="1400" b="1" dirty="0">
                <a:solidFill>
                  <a:srgbClr val="084337"/>
                </a:solidFill>
              </a:rPr>
              <a:t>Younger consumers' positive perception</a:t>
            </a:r>
          </a:p>
        </p:txBody>
      </p:sp>
      <p:sp>
        <p:nvSpPr>
          <p:cNvPr id="30" name="Text Placeholder 29">
            <a:extLst>
              <a:ext uri="{FF2B5EF4-FFF2-40B4-BE49-F238E27FC236}">
                <a16:creationId xmlns:a16="http://schemas.microsoft.com/office/drawing/2014/main" id="{631B88D7-AB27-6301-0D3C-B75A6F6FE0C2}"/>
              </a:ext>
            </a:extLst>
          </p:cNvPr>
          <p:cNvSpPr>
            <a:spLocks noGrp="1"/>
          </p:cNvSpPr>
          <p:nvPr>
            <p:ph type="body" sz="quarter" idx="20"/>
          </p:nvPr>
        </p:nvSpPr>
        <p:spPr>
          <a:xfrm>
            <a:off x="4444509" y="4578411"/>
            <a:ext cx="3363821" cy="1267501"/>
          </a:xfrm>
        </p:spPr>
        <p:txBody>
          <a:bodyPr/>
          <a:lstStyle/>
          <a:p>
            <a:r>
              <a:rPr lang="en-US" sz="1100" kern="1200" dirty="0">
                <a:solidFill>
                  <a:prstClr val="black"/>
                </a:solidFill>
                <a:latin typeface="DM Sans"/>
              </a:rPr>
              <a:t>Marine ingredients have been gaining more attention in beauty products. </a:t>
            </a:r>
          </a:p>
          <a:p>
            <a:endParaRPr lang="en-US" sz="1100" kern="1200" dirty="0">
              <a:solidFill>
                <a:prstClr val="black"/>
              </a:solidFill>
              <a:latin typeface="DM Sans"/>
            </a:endParaRPr>
          </a:p>
          <a:p>
            <a:r>
              <a:rPr lang="en-US" sz="1100" kern="1200" dirty="0">
                <a:solidFill>
                  <a:prstClr val="black"/>
                </a:solidFill>
                <a:latin typeface="DM Sans"/>
              </a:rPr>
              <a:t>This is especially so among younger consumers, more of whom perceive these ingredients positively (30% of US consumers aged 25-34 find them effective compared to only 9% of those aged 65+.</a:t>
            </a:r>
            <a:endParaRPr lang="en-US" sz="1100" dirty="0"/>
          </a:p>
        </p:txBody>
      </p:sp>
      <p:sp>
        <p:nvSpPr>
          <p:cNvPr id="31" name="Text Placeholder 30">
            <a:extLst>
              <a:ext uri="{FF2B5EF4-FFF2-40B4-BE49-F238E27FC236}">
                <a16:creationId xmlns:a16="http://schemas.microsoft.com/office/drawing/2014/main" id="{5630618E-1E38-44BE-3297-34D622E1D604}"/>
              </a:ext>
            </a:extLst>
          </p:cNvPr>
          <p:cNvSpPr>
            <a:spLocks noGrp="1"/>
          </p:cNvSpPr>
          <p:nvPr>
            <p:ph type="body" sz="quarter" idx="21"/>
          </p:nvPr>
        </p:nvSpPr>
        <p:spPr>
          <a:xfrm>
            <a:off x="8338517" y="4062255"/>
            <a:ext cx="3515639" cy="438375"/>
          </a:xfrm>
        </p:spPr>
        <p:txBody>
          <a:bodyPr/>
          <a:lstStyle/>
          <a:p>
            <a:r>
              <a:rPr lang="en-US" sz="1400" b="1" dirty="0">
                <a:solidFill>
                  <a:srgbClr val="084337"/>
                </a:solidFill>
              </a:rPr>
              <a:t>Key industry players feature &amp; claim “algae” in latest innovations</a:t>
            </a:r>
          </a:p>
        </p:txBody>
      </p:sp>
      <p:sp>
        <p:nvSpPr>
          <p:cNvPr id="32" name="Text Placeholder 31">
            <a:extLst>
              <a:ext uri="{FF2B5EF4-FFF2-40B4-BE49-F238E27FC236}">
                <a16:creationId xmlns:a16="http://schemas.microsoft.com/office/drawing/2014/main" id="{2756B819-60FF-33F8-0C59-443584609651}"/>
              </a:ext>
            </a:extLst>
          </p:cNvPr>
          <p:cNvSpPr>
            <a:spLocks noGrp="1"/>
          </p:cNvSpPr>
          <p:nvPr>
            <p:ph type="body" sz="quarter" idx="22"/>
          </p:nvPr>
        </p:nvSpPr>
        <p:spPr>
          <a:xfrm>
            <a:off x="8332583" y="4578411"/>
            <a:ext cx="3515639" cy="1457780"/>
          </a:xfrm>
        </p:spPr>
        <p:txBody>
          <a:bodyPr/>
          <a:lstStyle/>
          <a:p>
            <a:r>
              <a:rPr lang="en-US" sz="1100" kern="1200" dirty="0">
                <a:solidFill>
                  <a:prstClr val="black"/>
                </a:solidFill>
                <a:latin typeface="DM Sans"/>
              </a:rPr>
              <a:t>Algae remain a popular ingredient claimed by brands across the globes from key industry players. Mainly claimed by botanical &amp; marine brands.</a:t>
            </a:r>
          </a:p>
          <a:p>
            <a:endParaRPr lang="en-US" sz="1100" kern="1200" dirty="0">
              <a:solidFill>
                <a:prstClr val="black"/>
              </a:solidFill>
              <a:latin typeface="DM Sans"/>
            </a:endParaRPr>
          </a:p>
          <a:p>
            <a:r>
              <a:rPr lang="en-US" sz="1100" kern="1200" dirty="0">
                <a:solidFill>
                  <a:prstClr val="black"/>
                </a:solidFill>
                <a:latin typeface="DM Sans"/>
              </a:rPr>
              <a:t>Social media data indicates that global consumers primarily associate marine ingredients with keywords such as health, natural, vitamins and hydration.</a:t>
            </a:r>
          </a:p>
        </p:txBody>
      </p:sp>
      <p:sp>
        <p:nvSpPr>
          <p:cNvPr id="7" name="Slide Number Placeholder 1">
            <a:extLst>
              <a:ext uri="{FF2B5EF4-FFF2-40B4-BE49-F238E27FC236}">
                <a16:creationId xmlns:a16="http://schemas.microsoft.com/office/drawing/2014/main" id="{8AC7776F-52C7-614C-527B-56263A20D04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graphicFrame>
        <p:nvGraphicFramePr>
          <p:cNvPr id="3" name="Graphique 2">
            <a:extLst>
              <a:ext uri="{FF2B5EF4-FFF2-40B4-BE49-F238E27FC236}">
                <a16:creationId xmlns:a16="http://schemas.microsoft.com/office/drawing/2014/main" id="{3808F332-2B9E-31B2-89CD-0A5734A45C06}"/>
              </a:ext>
            </a:extLst>
          </p:cNvPr>
          <p:cNvGraphicFramePr>
            <a:graphicFrameLocks/>
          </p:cNvGraphicFramePr>
          <p:nvPr/>
        </p:nvGraphicFramePr>
        <p:xfrm>
          <a:off x="3922901" y="1303978"/>
          <a:ext cx="3979624" cy="2590595"/>
        </p:xfrm>
        <a:graphic>
          <a:graphicData uri="http://schemas.openxmlformats.org/drawingml/2006/chart">
            <c:chart xmlns:c="http://schemas.openxmlformats.org/drawingml/2006/chart" xmlns:r="http://schemas.openxmlformats.org/officeDocument/2006/relationships" r:id="rId3"/>
          </a:graphicData>
        </a:graphic>
      </p:graphicFrame>
      <p:sp>
        <p:nvSpPr>
          <p:cNvPr id="17" name="ZoneTexte 16">
            <a:extLst>
              <a:ext uri="{FF2B5EF4-FFF2-40B4-BE49-F238E27FC236}">
                <a16:creationId xmlns:a16="http://schemas.microsoft.com/office/drawing/2014/main" id="{2DF38BB7-AEC9-8C97-0D2B-8BE56FDA19F9}"/>
              </a:ext>
            </a:extLst>
          </p:cNvPr>
          <p:cNvSpPr txBox="1"/>
          <p:nvPr/>
        </p:nvSpPr>
        <p:spPr>
          <a:xfrm>
            <a:off x="221221" y="6010382"/>
            <a:ext cx="7249265" cy="415498"/>
          </a:xfrm>
          <a:prstGeom prst="rect">
            <a:avLst/>
          </a:prstGeom>
          <a:noFill/>
        </p:spPr>
        <p:txBody>
          <a:bodyPr wrap="square">
            <a:spAutoFit/>
          </a:bodyPr>
          <a:lstStyle/>
          <a:p>
            <a:r>
              <a:rPr lang="en-US" sz="700" b="1" dirty="0"/>
              <a:t>Sources: </a:t>
            </a:r>
            <a:r>
              <a:rPr lang="en-US" sz="700" dirty="0"/>
              <a:t>Mintel GNPD (algae/kelp/seaweed; total), April 2019-March 2024</a:t>
            </a:r>
          </a:p>
          <a:p>
            <a:r>
              <a:rPr lang="en-US" sz="700" i="0" dirty="0">
                <a:effectLst/>
              </a:rPr>
              <a:t>Kantar Profiles/Mintel, November 2023 / </a:t>
            </a:r>
            <a:r>
              <a:rPr lang="en-US" sz="700" dirty="0">
                <a:effectLst/>
              </a:rPr>
              <a:t>US: 1,970 internet users aged 18+ who have used BPC products in the past 12 months</a:t>
            </a:r>
            <a:endParaRPr lang="en-US" sz="700" i="0" dirty="0">
              <a:effectLst/>
            </a:endParaRPr>
          </a:p>
          <a:p>
            <a:r>
              <a:rPr lang="en-US" sz="700" dirty="0">
                <a:effectLst/>
              </a:rPr>
              <a:t>Mintel GNPD Face/Neck Innovations featuring &amp; claiming “algae” in the last 5 yrs / </a:t>
            </a:r>
            <a:r>
              <a:rPr lang="en-US" sz="700" dirty="0" err="1"/>
              <a:t>Infegy</a:t>
            </a:r>
            <a:r>
              <a:rPr lang="en-US" sz="700" dirty="0"/>
              <a:t> Atlas/Mintel, April 2021-March 2024</a:t>
            </a:r>
            <a:endParaRPr lang="fr-FR" sz="700" dirty="0"/>
          </a:p>
        </p:txBody>
      </p:sp>
      <p:graphicFrame>
        <p:nvGraphicFramePr>
          <p:cNvPr id="2" name="ChartObject" descr="chart">
            <a:extLst>
              <a:ext uri="{FF2B5EF4-FFF2-40B4-BE49-F238E27FC236}">
                <a16:creationId xmlns:a16="http://schemas.microsoft.com/office/drawing/2014/main" id="{F8CD0B6A-1748-DAA9-E611-D48D3EB7E99F}"/>
              </a:ext>
            </a:extLst>
          </p:cNvPr>
          <p:cNvGraphicFramePr/>
          <p:nvPr/>
        </p:nvGraphicFramePr>
        <p:xfrm>
          <a:off x="120021" y="1291888"/>
          <a:ext cx="3701680" cy="25905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Graphique 5">
            <a:extLst>
              <a:ext uri="{FF2B5EF4-FFF2-40B4-BE49-F238E27FC236}">
                <a16:creationId xmlns:a16="http://schemas.microsoft.com/office/drawing/2014/main" id="{1619753F-371B-F998-68B2-C7C549DA71F8}"/>
              </a:ext>
            </a:extLst>
          </p:cNvPr>
          <p:cNvGraphicFramePr>
            <a:graphicFrameLocks/>
          </p:cNvGraphicFramePr>
          <p:nvPr/>
        </p:nvGraphicFramePr>
        <p:xfrm>
          <a:off x="8193024" y="1303978"/>
          <a:ext cx="3564969" cy="281082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0829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205B39-9218-2749-2BFC-5C440ADCA50D}"/>
              </a:ext>
            </a:extLst>
          </p:cNvPr>
          <p:cNvSpPr/>
          <p:nvPr/>
        </p:nvSpPr>
        <p:spPr>
          <a:xfrm>
            <a:off x="0" y="1269702"/>
            <a:ext cx="12192000" cy="413029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itle 28">
            <a:extLst>
              <a:ext uri="{FF2B5EF4-FFF2-40B4-BE49-F238E27FC236}">
                <a16:creationId xmlns:a16="http://schemas.microsoft.com/office/drawing/2014/main" id="{95DA6576-AE77-0EFD-1E58-E94EDE2C470A}"/>
              </a:ext>
            </a:extLst>
          </p:cNvPr>
          <p:cNvSpPr>
            <a:spLocks noGrp="1"/>
          </p:cNvSpPr>
          <p:nvPr>
            <p:ph type="title"/>
          </p:nvPr>
        </p:nvSpPr>
        <p:spPr>
          <a:effectLst/>
        </p:spPr>
        <p:txBody>
          <a:bodyPr/>
          <a:lstStyle/>
          <a:p>
            <a:r>
              <a:rPr lang="en-US"/>
              <a:t>Ticking the box of naturality and sustainability</a:t>
            </a:r>
          </a:p>
        </p:txBody>
      </p:sp>
      <p:sp>
        <p:nvSpPr>
          <p:cNvPr id="5" name="Slide Number Placeholder 4">
            <a:extLst>
              <a:ext uri="{FF2B5EF4-FFF2-40B4-BE49-F238E27FC236}">
                <a16:creationId xmlns:a16="http://schemas.microsoft.com/office/drawing/2014/main" id="{CC2AB28F-6FDB-144A-9A55-13F52C3819C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27" name="Text Placeholder 26">
            <a:extLst>
              <a:ext uri="{FF2B5EF4-FFF2-40B4-BE49-F238E27FC236}">
                <a16:creationId xmlns:a16="http://schemas.microsoft.com/office/drawing/2014/main" id="{9FEB8D85-7D01-077C-87C6-D43A0EDBF29F}"/>
              </a:ext>
            </a:extLst>
          </p:cNvPr>
          <p:cNvSpPr>
            <a:spLocks noGrp="1"/>
          </p:cNvSpPr>
          <p:nvPr>
            <p:ph type="body" idx="11"/>
          </p:nvPr>
        </p:nvSpPr>
        <p:spPr>
          <a:effectLst/>
        </p:spPr>
        <p:txBody>
          <a:bodyPr/>
          <a:lstStyle/>
          <a:p>
            <a:r>
              <a:rPr lang="en-US" b="0" dirty="0">
                <a:solidFill>
                  <a:srgbClr val="084337"/>
                </a:solidFill>
              </a:rPr>
              <a:t>Consumers are seeking natural and ethical ingredients </a:t>
            </a:r>
          </a:p>
        </p:txBody>
      </p:sp>
      <p:sp>
        <p:nvSpPr>
          <p:cNvPr id="55" name="Text Placeholder 54">
            <a:extLst>
              <a:ext uri="{FF2B5EF4-FFF2-40B4-BE49-F238E27FC236}">
                <a16:creationId xmlns:a16="http://schemas.microsoft.com/office/drawing/2014/main" id="{85CDAB3C-3362-F482-E984-F5E28E8B1A03}"/>
              </a:ext>
            </a:extLst>
          </p:cNvPr>
          <p:cNvSpPr>
            <a:spLocks noGrp="1"/>
          </p:cNvSpPr>
          <p:nvPr>
            <p:ph type="body" sz="quarter" idx="23"/>
          </p:nvPr>
        </p:nvSpPr>
        <p:spPr>
          <a:xfrm>
            <a:off x="302399" y="6241505"/>
            <a:ext cx="3528001" cy="116604"/>
          </a:xfrm>
        </p:spPr>
        <p:txBody>
          <a:bodyPr/>
          <a:lstStyle/>
          <a:p>
            <a:r>
              <a:rPr lang="en-GB" dirty="0"/>
              <a:t>Source: Lightspeed/Mintel</a:t>
            </a:r>
          </a:p>
          <a:p>
            <a:endParaRPr lang="en-GB" dirty="0"/>
          </a:p>
        </p:txBody>
      </p:sp>
      <p:sp>
        <p:nvSpPr>
          <p:cNvPr id="16" name="column_text1" descr="column_text1">
            <a:extLst>
              <a:ext uri="{FF2B5EF4-FFF2-40B4-BE49-F238E27FC236}">
                <a16:creationId xmlns:a16="http://schemas.microsoft.com/office/drawing/2014/main" id="{03C4BA1F-7F0D-48F6-8A6C-A042C6F0244D}"/>
              </a:ext>
            </a:extLst>
          </p:cNvPr>
          <p:cNvSpPr txBox="1">
            <a:spLocks/>
          </p:cNvSpPr>
          <p:nvPr/>
        </p:nvSpPr>
        <p:spPr>
          <a:xfrm>
            <a:off x="0" y="4237830"/>
            <a:ext cx="12192000" cy="1405468"/>
          </a:xfrm>
          <a:prstGeom prst="rect">
            <a:avLst/>
          </a:prstGeom>
          <a:solidFill>
            <a:srgbClr val="277E6E"/>
          </a:solidFill>
          <a:ln>
            <a:noFill/>
          </a:ln>
          <a:effectLst/>
        </p:spPr>
        <p:txBody>
          <a:bodyPr wrap="square" lIns="360000" tIns="0" rIns="0" bIns="0" anchor="ctr">
            <a:noAutofit/>
          </a:bodyPr>
          <a:lstStyle>
            <a:lvl1pPr marL="0" indent="0" algn="l" rtl="0" eaLnBrk="1" fontAlgn="base" hangingPunct="1">
              <a:spcBef>
                <a:spcPct val="20000"/>
              </a:spcBef>
              <a:spcAft>
                <a:spcPct val="0"/>
              </a:spcAft>
              <a:buFont typeface="Arial" pitchFamily="34" charset="0"/>
              <a:buNone/>
              <a:defRPr sz="1200" kern="1200">
                <a:solidFill>
                  <a:schemeClr val="tx1"/>
                </a:solidFill>
                <a:latin typeface="Trebuchet MS"/>
                <a:ea typeface="ＭＳ Ｐゴシック" charset="0"/>
                <a:cs typeface="Trebuchet M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ts val="800"/>
              </a:spcAft>
              <a:buClrTx/>
              <a:buSzTx/>
              <a:buFont typeface="Arial" pitchFamily="34" charset="0"/>
              <a:buNone/>
              <a:tabLst/>
              <a:defRPr/>
            </a:pPr>
            <a:r>
              <a:rPr kumimoji="0" lang="en-US" sz="1800" b="1" i="0" u="none" strike="noStrike" kern="1200" cap="none" spc="0" normalizeH="0" baseline="0" noProof="0" dirty="0">
                <a:ln>
                  <a:noFill/>
                </a:ln>
                <a:solidFill>
                  <a:prstClr val="white"/>
                </a:solidFill>
                <a:effectLst/>
                <a:uLnTx/>
                <a:uFillTx/>
                <a:latin typeface="DM Sans"/>
                <a:ea typeface="ＭＳ Ｐゴシック" charset="0"/>
                <a:cs typeface="+mn-cs"/>
              </a:rPr>
              <a:t>Lab-grown</a:t>
            </a:r>
            <a:r>
              <a:rPr kumimoji="0" lang="en-US" sz="1800" b="0" i="0" u="none" strike="noStrike" kern="1200" cap="none" spc="0" normalizeH="0" baseline="0" noProof="0" dirty="0">
                <a:ln>
                  <a:noFill/>
                </a:ln>
                <a:solidFill>
                  <a:prstClr val="white"/>
                </a:solidFill>
                <a:effectLst/>
                <a:uLnTx/>
                <a:uFillTx/>
                <a:latin typeface="DM Sans"/>
                <a:ea typeface="ＭＳ Ｐゴシック" charset="0"/>
                <a:cs typeface="+mn-cs"/>
              </a:rPr>
              <a:t> is the </a:t>
            </a:r>
            <a:r>
              <a:rPr kumimoji="0" lang="en-US" sz="1800" b="1" i="0" u="none" strike="noStrike" kern="1200" cap="none" spc="0" normalizeH="0" baseline="0" noProof="0" dirty="0">
                <a:ln>
                  <a:noFill/>
                </a:ln>
                <a:solidFill>
                  <a:prstClr val="white"/>
                </a:solidFill>
                <a:effectLst/>
                <a:uLnTx/>
                <a:uFillTx/>
                <a:latin typeface="DM Sans"/>
                <a:ea typeface="ＭＳ Ｐゴシック" charset="0"/>
                <a:cs typeface="+mn-cs"/>
              </a:rPr>
              <a:t>next-natural </a:t>
            </a:r>
            <a:r>
              <a:rPr kumimoji="0" lang="en-US" sz="1800" b="0" i="0" u="none" strike="noStrike" kern="1200" cap="none" spc="0" normalizeH="0" baseline="0" noProof="0" dirty="0">
                <a:ln>
                  <a:noFill/>
                </a:ln>
                <a:solidFill>
                  <a:prstClr val="white"/>
                </a:solidFill>
                <a:effectLst/>
                <a:uLnTx/>
                <a:uFillTx/>
                <a:latin typeface="DM Sans"/>
                <a:ea typeface="ＭＳ Ｐゴシック" charset="0"/>
                <a:cs typeface="+mn-cs"/>
              </a:rPr>
              <a:t>in sustainability</a:t>
            </a:r>
          </a:p>
          <a:p>
            <a:pPr marL="0" marR="0" lvl="0" indent="0" algn="l" defTabSz="914400" rtl="0" eaLnBrk="1" fontAlgn="base" latinLnBrk="0" hangingPunct="1">
              <a:lnSpc>
                <a:spcPct val="100000"/>
              </a:lnSpc>
              <a:spcBef>
                <a:spcPts val="0"/>
              </a:spcBef>
              <a:spcAft>
                <a:spcPts val="800"/>
              </a:spcAft>
              <a:buClrTx/>
              <a:buSzTx/>
              <a:buFont typeface="Arial" pitchFamily="34" charset="0"/>
              <a:buNone/>
              <a:tabLst/>
              <a:defRPr/>
            </a:pPr>
            <a:r>
              <a:rPr kumimoji="0" lang="en-US" sz="1800" b="1" i="0" u="none" strike="noStrike" kern="1200" cap="none" spc="0" normalizeH="0" baseline="0" noProof="0" dirty="0">
                <a:ln>
                  <a:noFill/>
                </a:ln>
                <a:solidFill>
                  <a:prstClr val="white"/>
                </a:solidFill>
                <a:effectLst/>
                <a:uLnTx/>
                <a:uFillTx/>
                <a:latin typeface="DM Sans"/>
                <a:ea typeface="Fira Sans" panose="020B0503050000020004" pitchFamily="34" charset="0"/>
              </a:rPr>
              <a:t>Algae </a:t>
            </a:r>
            <a:r>
              <a:rPr kumimoji="0" lang="en-US" sz="1800" b="0" i="0" u="none" strike="noStrike" kern="1200" cap="none" spc="0" normalizeH="0" baseline="0" noProof="0" dirty="0">
                <a:ln>
                  <a:noFill/>
                </a:ln>
                <a:solidFill>
                  <a:prstClr val="white"/>
                </a:solidFill>
                <a:effectLst/>
                <a:uLnTx/>
                <a:uFillTx/>
                <a:latin typeface="DM Sans"/>
                <a:ea typeface="Fira Sans" panose="020B0503050000020004" pitchFamily="34" charset="0"/>
              </a:rPr>
              <a:t>can be lab-grown, the key to true sustainability as we reassess our relationship with oceans and planet. </a:t>
            </a:r>
          </a:p>
          <a:p>
            <a:pPr marL="0" marR="0" lvl="0" indent="0" algn="l" defTabSz="914400" rtl="0" eaLnBrk="1" fontAlgn="base" latinLnBrk="0" hangingPunct="1">
              <a:lnSpc>
                <a:spcPct val="100000"/>
              </a:lnSpc>
              <a:spcBef>
                <a:spcPts val="0"/>
              </a:spcBef>
              <a:spcAft>
                <a:spcPts val="800"/>
              </a:spcAft>
              <a:buClrTx/>
              <a:buSzTx/>
              <a:buFont typeface="Arial" pitchFamily="34" charset="0"/>
              <a:buNone/>
              <a:tabLst/>
              <a:defRPr/>
            </a:pPr>
            <a:r>
              <a:rPr kumimoji="0" lang="en-US" sz="1800" b="1" i="0" u="none" strike="noStrike" kern="1200" cap="none" spc="0" normalizeH="0" baseline="0" noProof="0" dirty="0">
                <a:ln>
                  <a:noFill/>
                </a:ln>
                <a:solidFill>
                  <a:prstClr val="white"/>
                </a:solidFill>
                <a:effectLst/>
                <a:uLnTx/>
                <a:uFillTx/>
                <a:latin typeface="DM Sans"/>
                <a:ea typeface="Fira Sans" panose="020B0503050000020004" pitchFamily="34" charset="0"/>
              </a:rPr>
              <a:t>Consumers </a:t>
            </a:r>
            <a:r>
              <a:rPr kumimoji="0" lang="en-US" sz="1800" b="0" i="0" u="none" strike="noStrike" kern="1200" cap="none" spc="0" normalizeH="0" baseline="0" noProof="0" dirty="0">
                <a:ln>
                  <a:noFill/>
                </a:ln>
                <a:solidFill>
                  <a:prstClr val="white"/>
                </a:solidFill>
                <a:effectLst/>
                <a:uLnTx/>
                <a:uFillTx/>
                <a:latin typeface="DM Sans"/>
                <a:ea typeface="Fira Sans" panose="020B0503050000020004" pitchFamily="34" charset="0"/>
              </a:rPr>
              <a:t>will be accepting of lab-grown alternatives, perceived as natural and sustainable.</a:t>
            </a:r>
          </a:p>
        </p:txBody>
      </p:sp>
      <p:sp>
        <p:nvSpPr>
          <p:cNvPr id="10" name="stat_follow_on1" descr="stat_follow_on1">
            <a:extLst>
              <a:ext uri="{FF2B5EF4-FFF2-40B4-BE49-F238E27FC236}">
                <a16:creationId xmlns:a16="http://schemas.microsoft.com/office/drawing/2014/main" id="{3F61405B-BD5C-441B-997A-F38ADAE6F05B}"/>
              </a:ext>
            </a:extLst>
          </p:cNvPr>
          <p:cNvSpPr txBox="1">
            <a:spLocks/>
          </p:cNvSpPr>
          <p:nvPr/>
        </p:nvSpPr>
        <p:spPr>
          <a:xfrm>
            <a:off x="2012979" y="2318627"/>
            <a:ext cx="2033173" cy="1111202"/>
          </a:xfrm>
          <a:prstGeom prst="rect">
            <a:avLst/>
          </a:prstGeom>
        </p:spPr>
        <p:txBody>
          <a:bodyPr lIns="0" tIns="0" rIns="0" bIns="0">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of facial skincare users say it is important for their products to </a:t>
            </a: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hlinkClick r:id="rId3">
                  <a:extLst>
                    <a:ext uri="{A12FA001-AC4F-418D-AE19-62706E023703}">
                      <ahyp:hlinkClr xmlns:ahyp="http://schemas.microsoft.com/office/drawing/2018/hyperlinkcolor" val="tx"/>
                    </a:ext>
                  </a:extLst>
                </a:hlinkClick>
              </a:rPr>
              <a:t>﻿</a:t>
            </a: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contain natural ingredients</a:t>
            </a:r>
            <a:endPar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hlinkClick r:id="rId3">
                <a:extLst>
                  <a:ext uri="{A12FA001-AC4F-418D-AE19-62706E023703}">
                    <ahyp:hlinkClr xmlns:ahyp="http://schemas.microsoft.com/office/drawing/2018/hyperlinkcolor" val="tx"/>
                  </a:ext>
                </a:extLst>
              </a:hlinkClick>
            </a:endParaRPr>
          </a:p>
        </p:txBody>
      </p:sp>
      <p:sp>
        <p:nvSpPr>
          <p:cNvPr id="17" name="stat_title1" descr="stat_title1">
            <a:extLst>
              <a:ext uri="{FF2B5EF4-FFF2-40B4-BE49-F238E27FC236}">
                <a16:creationId xmlns:a16="http://schemas.microsoft.com/office/drawing/2014/main" id="{46899B2D-0AC4-4B8C-A158-85D034BC805B}"/>
              </a:ext>
            </a:extLst>
          </p:cNvPr>
          <p:cNvSpPr txBox="1">
            <a:spLocks/>
          </p:cNvSpPr>
          <p:nvPr/>
        </p:nvSpPr>
        <p:spPr>
          <a:xfrm>
            <a:off x="302399" y="1611795"/>
            <a:ext cx="1710579" cy="281039"/>
          </a:xfrm>
          <a:prstGeom prst="rect">
            <a:avLst/>
          </a:prstGeom>
          <a:effectLst/>
        </p:spPr>
        <p:txBody>
          <a:bodyPr lIns="0" tIns="0" rIns="0" bIns="0" anchor="t">
            <a:spAutoFit/>
          </a:bodyPr>
          <a:lstStyle>
            <a:lvl1pPr marL="0" indent="0" algn="ctr" defTabSz="914400" rtl="0" eaLnBrk="1" latinLnBrk="0" hangingPunct="1">
              <a:lnSpc>
                <a:spcPct val="90000"/>
              </a:lnSpc>
              <a:spcBef>
                <a:spcPts val="1000"/>
              </a:spcBef>
              <a:spcAft>
                <a:spcPts val="0"/>
              </a:spcAft>
              <a:buFont typeface="Arial" panose="020B0604020202020204" pitchFamily="34" charset="0"/>
              <a:buNone/>
              <a:defRPr sz="1100" b="0" i="1" kern="1200" cap="all" baseline="0">
                <a:solidFill>
                  <a:srgbClr val="7F7F7F"/>
                </a:solidFill>
                <a:latin typeface="Trebuchet MS"/>
                <a:ea typeface="+mn-ea"/>
                <a:cs typeface="Trebuchet M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In the US</a:t>
            </a:r>
          </a:p>
        </p:txBody>
      </p:sp>
      <p:sp>
        <p:nvSpPr>
          <p:cNvPr id="15" name="stat_follow_on3" descr="stat_follow_on3">
            <a:extLst>
              <a:ext uri="{FF2B5EF4-FFF2-40B4-BE49-F238E27FC236}">
                <a16:creationId xmlns:a16="http://schemas.microsoft.com/office/drawing/2014/main" id="{7DEB6E2A-C871-4C3D-9E7F-26C7C89DD006}"/>
              </a:ext>
            </a:extLst>
          </p:cNvPr>
          <p:cNvSpPr txBox="1">
            <a:spLocks/>
          </p:cNvSpPr>
          <p:nvPr/>
        </p:nvSpPr>
        <p:spPr>
          <a:xfrm>
            <a:off x="10179021" y="2318627"/>
            <a:ext cx="1817321" cy="1554400"/>
          </a:xfrm>
          <a:prstGeom prst="rect">
            <a:avLst/>
          </a:prstGeom>
        </p:spPr>
        <p:txBody>
          <a:bodyPr wrap="square" lIns="0" tIns="0" rIns="0" bIns="0">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rPr>
              <a:t>of </a:t>
            </a: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hlinkClick r:id="rId4">
                  <a:extLst>
                    <a:ext uri="{A12FA001-AC4F-418D-AE19-62706E023703}">
                      <ahyp:hlinkClr xmlns:ahyp="http://schemas.microsoft.com/office/drawing/2018/hyperlinkcolor" val="tx"/>
                    </a:ext>
                  </a:extLst>
                </a:hlinkClick>
              </a:rPr>
              <a:t>﻿adults</a:t>
            </a: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rPr>
              <a:t> would be willing to buy BPC made exclusively with lab-grown ingredients if they are better for the planet</a:t>
            </a:r>
          </a:p>
        </p:txBody>
      </p:sp>
      <p:sp>
        <p:nvSpPr>
          <p:cNvPr id="19" name="stat_title3" descr="stat_title3">
            <a:extLst>
              <a:ext uri="{FF2B5EF4-FFF2-40B4-BE49-F238E27FC236}">
                <a16:creationId xmlns:a16="http://schemas.microsoft.com/office/drawing/2014/main" id="{ABEEB38E-E1F7-4D74-8043-95D9233E254B}"/>
              </a:ext>
            </a:extLst>
          </p:cNvPr>
          <p:cNvSpPr txBox="1">
            <a:spLocks/>
          </p:cNvSpPr>
          <p:nvPr/>
        </p:nvSpPr>
        <p:spPr>
          <a:xfrm>
            <a:off x="8847013" y="1634506"/>
            <a:ext cx="1817321" cy="281039"/>
          </a:xfrm>
          <a:prstGeom prst="rect">
            <a:avLst/>
          </a:prstGeom>
          <a:effectLst/>
        </p:spPr>
        <p:txBody>
          <a:bodyPr lIns="0" tIns="0" rIns="0" bIns="0" anchor="t">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DM Sans"/>
                <a:ea typeface="Fira Sans" panose="020B0503050000020004" pitchFamily="34" charset="0"/>
              </a:rPr>
              <a:t>In Spain</a:t>
            </a:r>
          </a:p>
        </p:txBody>
      </p:sp>
      <p:sp>
        <p:nvSpPr>
          <p:cNvPr id="12" name="stat_follow_on3" descr="stat_follow_on3">
            <a:extLst>
              <a:ext uri="{FF2B5EF4-FFF2-40B4-BE49-F238E27FC236}">
                <a16:creationId xmlns:a16="http://schemas.microsoft.com/office/drawing/2014/main" id="{93959984-43F1-4DDE-87B7-1C3ED9C1C697}"/>
              </a:ext>
            </a:extLst>
          </p:cNvPr>
          <p:cNvSpPr txBox="1">
            <a:spLocks/>
          </p:cNvSpPr>
          <p:nvPr/>
        </p:nvSpPr>
        <p:spPr>
          <a:xfrm>
            <a:off x="6140617" y="2314557"/>
            <a:ext cx="1908749" cy="1111202"/>
          </a:xfrm>
          <a:prstGeom prst="rect">
            <a:avLst/>
          </a:prstGeom>
        </p:spPr>
        <p:txBody>
          <a:bodyPr lIns="0" tIns="0" rIns="0" bIns="0">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rPr>
              <a:t>of Gen Z beauty users always look for products that are environmentally friendly</a:t>
            </a:r>
            <a:endParaRPr kumimoji="0" lang="en-US" sz="1600" b="0" i="0" u="none" strike="noStrike" kern="1200" cap="none" spc="0" normalizeH="0" baseline="0" noProof="0">
              <a:ln>
                <a:noFill/>
              </a:ln>
              <a:solidFill>
                <a:prstClr val="black"/>
              </a:solidFill>
              <a:effectLst/>
              <a:uLnTx/>
              <a:uFillTx/>
              <a:latin typeface="DM Sans"/>
              <a:ea typeface="Fira Sans" panose="020B0503050000020004" pitchFamily="34" charset="0"/>
              <a:cs typeface="Arial" pitchFamily="34" charset="0"/>
              <a:hlinkClick r:id="rId5">
                <a:extLst>
                  <a:ext uri="{A12FA001-AC4F-418D-AE19-62706E023703}">
                    <ahyp:hlinkClr xmlns:ahyp="http://schemas.microsoft.com/office/drawing/2018/hyperlinkcolor" val="tx"/>
                  </a:ext>
                </a:extLst>
              </a:hlinkClick>
            </a:endParaRPr>
          </a:p>
        </p:txBody>
      </p:sp>
      <p:sp>
        <p:nvSpPr>
          <p:cNvPr id="18" name="stat_title3" descr="stat_title3">
            <a:extLst>
              <a:ext uri="{FF2B5EF4-FFF2-40B4-BE49-F238E27FC236}">
                <a16:creationId xmlns:a16="http://schemas.microsoft.com/office/drawing/2014/main" id="{634EF6F2-C26E-498C-A120-102935BC3F8D}"/>
              </a:ext>
            </a:extLst>
          </p:cNvPr>
          <p:cNvSpPr txBox="1">
            <a:spLocks/>
          </p:cNvSpPr>
          <p:nvPr/>
        </p:nvSpPr>
        <p:spPr>
          <a:xfrm>
            <a:off x="4719374" y="1634506"/>
            <a:ext cx="1421243" cy="281039"/>
          </a:xfrm>
          <a:prstGeom prst="rect">
            <a:avLst/>
          </a:prstGeom>
          <a:effectLst/>
        </p:spPr>
        <p:txBody>
          <a:bodyPr lIns="0" tIns="0" rIns="0" bIns="0" anchor="t">
            <a:spAutoFit/>
          </a:bodyPr>
          <a:lstStyle>
            <a:lvl1pPr marL="0" indent="0" algn="ctr" defTabSz="914400" rtl="0" eaLnBrk="1" latinLnBrk="0" hangingPunct="1">
              <a:lnSpc>
                <a:spcPct val="90000"/>
              </a:lnSpc>
              <a:spcBef>
                <a:spcPts val="1000"/>
              </a:spcBef>
              <a:buFont typeface="Arial" panose="020B0604020202020204" pitchFamily="34" charset="0"/>
              <a:buNone/>
              <a:defRPr sz="1100" kern="1200" cap="all" baseline="0">
                <a:solidFill>
                  <a:srgbClr val="7F7F7F"/>
                </a:solidFill>
                <a:latin typeface="Trebuchet MS"/>
                <a:ea typeface="+mn-ea"/>
                <a:cs typeface="Trebuchet M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pitchFamily="34" charset="0"/>
              </a:rPr>
              <a:t>In the UK</a:t>
            </a:r>
          </a:p>
        </p:txBody>
      </p:sp>
      <p:graphicFrame>
        <p:nvGraphicFramePr>
          <p:cNvPr id="57" name="Chart 56">
            <a:extLst>
              <a:ext uri="{FF2B5EF4-FFF2-40B4-BE49-F238E27FC236}">
                <a16:creationId xmlns:a16="http://schemas.microsoft.com/office/drawing/2014/main" id="{46D3F4D2-835A-4A0F-15BF-5DF751D647B1}"/>
              </a:ext>
            </a:extLst>
          </p:cNvPr>
          <p:cNvGraphicFramePr/>
          <p:nvPr/>
        </p:nvGraphicFramePr>
        <p:xfrm>
          <a:off x="-208511" y="2242115"/>
          <a:ext cx="2325646" cy="1467159"/>
        </p:xfrm>
        <a:graphic>
          <a:graphicData uri="http://schemas.openxmlformats.org/drawingml/2006/chart">
            <c:chart xmlns:c="http://schemas.openxmlformats.org/drawingml/2006/chart" xmlns:r="http://schemas.openxmlformats.org/officeDocument/2006/relationships" r:id="rId6"/>
          </a:graphicData>
        </a:graphic>
      </p:graphicFrame>
      <p:sp>
        <p:nvSpPr>
          <p:cNvPr id="58" name="TextBox 57">
            <a:extLst>
              <a:ext uri="{FF2B5EF4-FFF2-40B4-BE49-F238E27FC236}">
                <a16:creationId xmlns:a16="http://schemas.microsoft.com/office/drawing/2014/main" id="{714F03B0-FBE3-76BB-75DA-7DA193812357}"/>
              </a:ext>
            </a:extLst>
          </p:cNvPr>
          <p:cNvSpPr txBox="1"/>
          <p:nvPr/>
        </p:nvSpPr>
        <p:spPr>
          <a:xfrm>
            <a:off x="491483" y="2744862"/>
            <a:ext cx="9256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DM Sans"/>
                <a:ea typeface="+mn-ea"/>
                <a:cs typeface="+mn-cs"/>
              </a:rPr>
              <a:t>41%</a:t>
            </a:r>
          </a:p>
        </p:txBody>
      </p:sp>
      <p:graphicFrame>
        <p:nvGraphicFramePr>
          <p:cNvPr id="59" name="Chart 58">
            <a:extLst>
              <a:ext uri="{FF2B5EF4-FFF2-40B4-BE49-F238E27FC236}">
                <a16:creationId xmlns:a16="http://schemas.microsoft.com/office/drawing/2014/main" id="{B1C6EA0F-E5C5-467A-B175-592803B1833B}"/>
              </a:ext>
            </a:extLst>
          </p:cNvPr>
          <p:cNvGraphicFramePr/>
          <p:nvPr/>
        </p:nvGraphicFramePr>
        <p:xfrm>
          <a:off x="4158340" y="2236328"/>
          <a:ext cx="2325646" cy="1467159"/>
        </p:xfrm>
        <a:graphic>
          <a:graphicData uri="http://schemas.openxmlformats.org/drawingml/2006/chart">
            <c:chart xmlns:c="http://schemas.openxmlformats.org/drawingml/2006/chart" xmlns:r="http://schemas.openxmlformats.org/officeDocument/2006/relationships" r:id="rId7"/>
          </a:graphicData>
        </a:graphic>
      </p:graphicFrame>
      <p:sp>
        <p:nvSpPr>
          <p:cNvPr id="60" name="TextBox 59">
            <a:extLst>
              <a:ext uri="{FF2B5EF4-FFF2-40B4-BE49-F238E27FC236}">
                <a16:creationId xmlns:a16="http://schemas.microsoft.com/office/drawing/2014/main" id="{D299DD9C-E1A4-A1D4-955C-7FFD0EEF5C57}"/>
              </a:ext>
            </a:extLst>
          </p:cNvPr>
          <p:cNvSpPr txBox="1"/>
          <p:nvPr/>
        </p:nvSpPr>
        <p:spPr>
          <a:xfrm>
            <a:off x="4858334" y="2739075"/>
            <a:ext cx="9256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DM Sans"/>
                <a:ea typeface="+mn-ea"/>
                <a:cs typeface="+mn-cs"/>
              </a:rPr>
              <a:t>58%</a:t>
            </a:r>
          </a:p>
        </p:txBody>
      </p:sp>
      <p:graphicFrame>
        <p:nvGraphicFramePr>
          <p:cNvPr id="61" name="Chart 60">
            <a:extLst>
              <a:ext uri="{FF2B5EF4-FFF2-40B4-BE49-F238E27FC236}">
                <a16:creationId xmlns:a16="http://schemas.microsoft.com/office/drawing/2014/main" id="{F045A249-AC74-B21B-6C5D-92FBC0508271}"/>
              </a:ext>
            </a:extLst>
          </p:cNvPr>
          <p:cNvGraphicFramePr/>
          <p:nvPr/>
        </p:nvGraphicFramePr>
        <p:xfrm>
          <a:off x="8254590" y="2236328"/>
          <a:ext cx="2325646" cy="1467159"/>
        </p:xfrm>
        <a:graphic>
          <a:graphicData uri="http://schemas.openxmlformats.org/drawingml/2006/chart">
            <c:chart xmlns:c="http://schemas.openxmlformats.org/drawingml/2006/chart" xmlns:r="http://schemas.openxmlformats.org/officeDocument/2006/relationships" r:id="rId8"/>
          </a:graphicData>
        </a:graphic>
      </p:graphicFrame>
      <p:sp>
        <p:nvSpPr>
          <p:cNvPr id="62" name="TextBox 61">
            <a:extLst>
              <a:ext uri="{FF2B5EF4-FFF2-40B4-BE49-F238E27FC236}">
                <a16:creationId xmlns:a16="http://schemas.microsoft.com/office/drawing/2014/main" id="{B60478A2-DA03-974F-1EDF-44F0241867F7}"/>
              </a:ext>
            </a:extLst>
          </p:cNvPr>
          <p:cNvSpPr txBox="1"/>
          <p:nvPr/>
        </p:nvSpPr>
        <p:spPr>
          <a:xfrm>
            <a:off x="8954584" y="2739075"/>
            <a:ext cx="92565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DM Sans"/>
                <a:ea typeface="+mn-ea"/>
                <a:cs typeface="+mn-cs"/>
              </a:rPr>
              <a:t>51%</a:t>
            </a:r>
          </a:p>
        </p:txBody>
      </p:sp>
    </p:spTree>
    <p:extLst>
      <p:ext uri="{BB962C8B-B14F-4D97-AF65-F5344CB8AC3E}">
        <p14:creationId xmlns:p14="http://schemas.microsoft.com/office/powerpoint/2010/main" val="1110433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B0A0B72-D471-3C4E-9978-32359A287A06}"/>
              </a:ext>
            </a:extLst>
          </p:cNvPr>
          <p:cNvSpPr/>
          <p:nvPr/>
        </p:nvSpPr>
        <p:spPr>
          <a:xfrm>
            <a:off x="0" y="1441849"/>
            <a:ext cx="12192000" cy="4461485"/>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5A701C76-4D58-F190-5604-EB9A3FC0809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BFEA92C1-6470-46B8-5280-B14977EE4ADC}"/>
              </a:ext>
            </a:extLst>
          </p:cNvPr>
          <p:cNvSpPr>
            <a:spLocks noGrp="1"/>
          </p:cNvSpPr>
          <p:nvPr>
            <p:ph type="body" sz="quarter" idx="12"/>
          </p:nvPr>
        </p:nvSpPr>
        <p:spPr>
          <a:xfrm>
            <a:off x="626868" y="4958772"/>
            <a:ext cx="2858925" cy="302599"/>
          </a:xfrm>
        </p:spPr>
        <p:txBody>
          <a:bodyPr/>
          <a:lstStyle/>
          <a:p>
            <a:r>
              <a:rPr lang="en-US" sz="2400" b="1" dirty="0">
                <a:solidFill>
                  <a:srgbClr val="C3E6E1"/>
                </a:solidFill>
              </a:rPr>
              <a:t>PEPHA®-TIGHT CB</a:t>
            </a:r>
          </a:p>
          <a:p>
            <a:r>
              <a:rPr lang="en-US" sz="2000" dirty="0">
                <a:solidFill>
                  <a:schemeClr val="bg1"/>
                </a:solidFill>
              </a:rPr>
              <a:t>Skin tightening</a:t>
            </a:r>
          </a:p>
        </p:txBody>
      </p:sp>
      <p:sp>
        <p:nvSpPr>
          <p:cNvPr id="4" name="Text Placeholder 3">
            <a:extLst>
              <a:ext uri="{FF2B5EF4-FFF2-40B4-BE49-F238E27FC236}">
                <a16:creationId xmlns:a16="http://schemas.microsoft.com/office/drawing/2014/main" id="{9C9B0280-0BB5-71EC-DB41-E9B6D1529B89}"/>
              </a:ext>
            </a:extLst>
          </p:cNvPr>
          <p:cNvSpPr>
            <a:spLocks noGrp="1"/>
          </p:cNvSpPr>
          <p:nvPr>
            <p:ph type="body" idx="11"/>
          </p:nvPr>
        </p:nvSpPr>
        <p:spPr/>
        <p:txBody>
          <a:bodyPr/>
          <a:lstStyle/>
          <a:p>
            <a:r>
              <a:rPr lang="en-US" b="0" dirty="0">
                <a:solidFill>
                  <a:srgbClr val="084337"/>
                </a:solidFill>
              </a:rPr>
              <a:t>The power of algae for healthy-looking skin</a:t>
            </a:r>
          </a:p>
        </p:txBody>
      </p:sp>
      <p:sp>
        <p:nvSpPr>
          <p:cNvPr id="8" name="Title 7">
            <a:extLst>
              <a:ext uri="{FF2B5EF4-FFF2-40B4-BE49-F238E27FC236}">
                <a16:creationId xmlns:a16="http://schemas.microsoft.com/office/drawing/2014/main" id="{3AEFBA7E-36FE-C801-65DB-566F19BC74FF}"/>
              </a:ext>
            </a:extLst>
          </p:cNvPr>
          <p:cNvSpPr>
            <a:spLocks noGrp="1"/>
          </p:cNvSpPr>
          <p:nvPr>
            <p:ph type="title"/>
          </p:nvPr>
        </p:nvSpPr>
        <p:spPr/>
        <p:txBody>
          <a:bodyPr/>
          <a:lstStyle/>
          <a:p>
            <a:r>
              <a:rPr lang="en-US" err="1"/>
              <a:t>dsm-firmenich</a:t>
            </a:r>
            <a:r>
              <a:rPr lang="en-US"/>
              <a:t> PEPHA® CB Range: 3 products &amp; skin benefits </a:t>
            </a:r>
          </a:p>
        </p:txBody>
      </p:sp>
      <p:sp>
        <p:nvSpPr>
          <p:cNvPr id="10" name="Text Placeholder 9">
            <a:extLst>
              <a:ext uri="{FF2B5EF4-FFF2-40B4-BE49-F238E27FC236}">
                <a16:creationId xmlns:a16="http://schemas.microsoft.com/office/drawing/2014/main" id="{A5891617-3CF5-F57F-015F-291A220A4CF5}"/>
              </a:ext>
            </a:extLst>
          </p:cNvPr>
          <p:cNvSpPr>
            <a:spLocks noGrp="1"/>
          </p:cNvSpPr>
          <p:nvPr>
            <p:ph type="body" sz="quarter" idx="18"/>
          </p:nvPr>
        </p:nvSpPr>
        <p:spPr>
          <a:xfrm>
            <a:off x="4672666" y="4958772"/>
            <a:ext cx="2858925" cy="302597"/>
          </a:xfrm>
        </p:spPr>
        <p:txBody>
          <a:bodyPr/>
          <a:lstStyle/>
          <a:p>
            <a:r>
              <a:rPr lang="en-US" sz="2400" b="1" dirty="0">
                <a:solidFill>
                  <a:srgbClr val="C3E6E1"/>
                </a:solidFill>
              </a:rPr>
              <a:t>PEPHA®-CTIVE CB</a:t>
            </a:r>
          </a:p>
          <a:p>
            <a:r>
              <a:rPr lang="en-US" sz="2000" dirty="0">
                <a:solidFill>
                  <a:schemeClr val="bg1"/>
                </a:solidFill>
              </a:rPr>
              <a:t>Skin energizing</a:t>
            </a:r>
          </a:p>
        </p:txBody>
      </p:sp>
      <p:sp>
        <p:nvSpPr>
          <p:cNvPr id="12" name="Text Placeholder 11">
            <a:extLst>
              <a:ext uri="{FF2B5EF4-FFF2-40B4-BE49-F238E27FC236}">
                <a16:creationId xmlns:a16="http://schemas.microsoft.com/office/drawing/2014/main" id="{88C95B6B-6707-5509-DA15-62E5D16AF658}"/>
              </a:ext>
            </a:extLst>
          </p:cNvPr>
          <p:cNvSpPr>
            <a:spLocks noGrp="1"/>
          </p:cNvSpPr>
          <p:nvPr>
            <p:ph type="body" sz="quarter" idx="19"/>
          </p:nvPr>
        </p:nvSpPr>
        <p:spPr>
          <a:xfrm>
            <a:off x="8701332" y="4958772"/>
            <a:ext cx="2791422" cy="302597"/>
          </a:xfrm>
        </p:spPr>
        <p:txBody>
          <a:bodyPr/>
          <a:lstStyle/>
          <a:p>
            <a:r>
              <a:rPr lang="en-US" sz="2400" b="1" dirty="0">
                <a:solidFill>
                  <a:srgbClr val="C3E6E1"/>
                </a:solidFill>
              </a:rPr>
              <a:t>PEPHA®-AGE CB</a:t>
            </a:r>
          </a:p>
          <a:p>
            <a:r>
              <a:rPr lang="en-US" sz="2000" dirty="0">
                <a:solidFill>
                  <a:schemeClr val="bg1"/>
                </a:solidFill>
              </a:rPr>
              <a:t>Skin protection</a:t>
            </a:r>
          </a:p>
        </p:txBody>
      </p:sp>
      <p:pic>
        <p:nvPicPr>
          <p:cNvPr id="6" name="Image 5" descr="Une image contenant Visage humain, personne, sourcil, cil&#10;&#10;Le contenu généré par l’IA peut être incorrect.">
            <a:extLst>
              <a:ext uri="{FF2B5EF4-FFF2-40B4-BE49-F238E27FC236}">
                <a16:creationId xmlns:a16="http://schemas.microsoft.com/office/drawing/2014/main" id="{A83E6702-5DE6-0D51-C8E5-490591EDBE96}"/>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8701332" y="1728210"/>
            <a:ext cx="2863800" cy="3096000"/>
          </a:xfrm>
          <a:prstGeom prst="rect">
            <a:avLst/>
          </a:prstGeom>
          <a:scene3d>
            <a:camera prst="orthographicFront">
              <a:rot lat="0" lon="10800000" rev="0"/>
            </a:camera>
            <a:lightRig rig="threePt" dir="t"/>
          </a:scene3d>
        </p:spPr>
      </p:pic>
      <p:pic>
        <p:nvPicPr>
          <p:cNvPr id="9" name="Image 8" descr="Une image contenant Visage humain, personne, peau, sourcil&#10;&#10;Le contenu généré par l’IA peut être incorrect.">
            <a:extLst>
              <a:ext uri="{FF2B5EF4-FFF2-40B4-BE49-F238E27FC236}">
                <a16:creationId xmlns:a16="http://schemas.microsoft.com/office/drawing/2014/main" id="{7947C243-CE3F-9B5B-2C72-6AC8AD3E0D68}"/>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26868" y="1728210"/>
            <a:ext cx="2863800" cy="3096000"/>
          </a:xfrm>
          <a:prstGeom prst="rect">
            <a:avLst/>
          </a:prstGeom>
          <a:scene3d>
            <a:camera prst="orthographicFront">
              <a:rot lat="0" lon="10800000" rev="0"/>
            </a:camera>
            <a:lightRig rig="threePt" dir="t"/>
          </a:scene3d>
        </p:spPr>
      </p:pic>
      <p:pic>
        <p:nvPicPr>
          <p:cNvPr id="13" name="Image 12" descr="Une image contenant personne, Visage humain, plein air, peau&#10;&#10;Le contenu généré par l’IA peut être incorrect.">
            <a:extLst>
              <a:ext uri="{FF2B5EF4-FFF2-40B4-BE49-F238E27FC236}">
                <a16:creationId xmlns:a16="http://schemas.microsoft.com/office/drawing/2014/main" id="{2BB3E359-2099-48AC-C24C-7AED4EA89A95}"/>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4672667" y="1728210"/>
            <a:ext cx="2846665" cy="3096000"/>
          </a:xfrm>
          <a:prstGeom prst="rect">
            <a:avLst/>
          </a:prstGeom>
        </p:spPr>
      </p:pic>
    </p:spTree>
    <p:extLst>
      <p:ext uri="{BB962C8B-B14F-4D97-AF65-F5344CB8AC3E}">
        <p14:creationId xmlns:p14="http://schemas.microsoft.com/office/powerpoint/2010/main" val="2393695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1B41F9-0118-76C8-4FC5-0E20D32258F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itle 3">
            <a:extLst>
              <a:ext uri="{FF2B5EF4-FFF2-40B4-BE49-F238E27FC236}">
                <a16:creationId xmlns:a16="http://schemas.microsoft.com/office/drawing/2014/main" id="{00093177-A5B7-21D2-07EB-2DAC6B1C2382}"/>
              </a:ext>
            </a:extLst>
          </p:cNvPr>
          <p:cNvSpPr>
            <a:spLocks noGrp="1"/>
          </p:cNvSpPr>
          <p:nvPr>
            <p:ph type="title"/>
          </p:nvPr>
        </p:nvSpPr>
        <p:spPr/>
        <p:txBody>
          <a:bodyPr/>
          <a:lstStyle/>
          <a:p>
            <a:r>
              <a:rPr lang="en-US" err="1"/>
              <a:t>dsm-firmenich</a:t>
            </a:r>
            <a:r>
              <a:rPr lang="en-US"/>
              <a:t> PEPHA® CB Range</a:t>
            </a:r>
          </a:p>
        </p:txBody>
      </p:sp>
      <p:sp>
        <p:nvSpPr>
          <p:cNvPr id="7" name="Rectangle 6">
            <a:extLst>
              <a:ext uri="{FF2B5EF4-FFF2-40B4-BE49-F238E27FC236}">
                <a16:creationId xmlns:a16="http://schemas.microsoft.com/office/drawing/2014/main" id="{F8725FF4-E1FF-53E6-6120-CDD1065FD408}"/>
              </a:ext>
            </a:extLst>
          </p:cNvPr>
          <p:cNvSpPr/>
          <p:nvPr/>
        </p:nvSpPr>
        <p:spPr>
          <a:xfrm>
            <a:off x="280020" y="1079768"/>
            <a:ext cx="3621902" cy="5105400"/>
          </a:xfrm>
          <a:prstGeom prst="rect">
            <a:avLst/>
          </a:prstGeom>
          <a:solidFill>
            <a:srgbClr val="C3E6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Rectangle 9">
            <a:extLst>
              <a:ext uri="{FF2B5EF4-FFF2-40B4-BE49-F238E27FC236}">
                <a16:creationId xmlns:a16="http://schemas.microsoft.com/office/drawing/2014/main" id="{3BCE971B-F315-0C16-0036-81EEA6D44FA9}"/>
              </a:ext>
            </a:extLst>
          </p:cNvPr>
          <p:cNvSpPr/>
          <p:nvPr/>
        </p:nvSpPr>
        <p:spPr>
          <a:xfrm>
            <a:off x="4285049" y="1079767"/>
            <a:ext cx="3621902" cy="5105399"/>
          </a:xfrm>
          <a:prstGeom prst="rect">
            <a:avLst/>
          </a:prstGeom>
          <a:solidFill>
            <a:srgbClr val="C3E6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Rectangle 10">
            <a:extLst>
              <a:ext uri="{FF2B5EF4-FFF2-40B4-BE49-F238E27FC236}">
                <a16:creationId xmlns:a16="http://schemas.microsoft.com/office/drawing/2014/main" id="{C53444AE-3268-62E2-AC7A-15CD06D088B5}"/>
              </a:ext>
            </a:extLst>
          </p:cNvPr>
          <p:cNvSpPr/>
          <p:nvPr/>
        </p:nvSpPr>
        <p:spPr>
          <a:xfrm>
            <a:off x="8267700" y="1079768"/>
            <a:ext cx="3621902" cy="5105398"/>
          </a:xfrm>
          <a:prstGeom prst="rect">
            <a:avLst/>
          </a:prstGeom>
          <a:solidFill>
            <a:srgbClr val="C3E6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2" name="Segnaposto testo 3">
            <a:extLst>
              <a:ext uri="{FF2B5EF4-FFF2-40B4-BE49-F238E27FC236}">
                <a16:creationId xmlns:a16="http://schemas.microsoft.com/office/drawing/2014/main" id="{21D318B9-8804-25E3-09B6-B12AAA3C1EE2}"/>
              </a:ext>
            </a:extLst>
          </p:cNvPr>
          <p:cNvSpPr txBox="1">
            <a:spLocks/>
          </p:cNvSpPr>
          <p:nvPr/>
        </p:nvSpPr>
        <p:spPr>
          <a:xfrm>
            <a:off x="8225677" y="772012"/>
            <a:ext cx="3680142" cy="245873"/>
          </a:xfrm>
          <a:prstGeom prst="rect">
            <a:avLst/>
          </a:prstGeom>
        </p:spPr>
        <p:txBody>
          <a:bodyPr lIns="0" tIns="0" rIns="0" bIns="0"/>
          <a:lstStyle>
            <a:lvl1pPr marL="355271" indent="-355271" algn="l" rtl="0" eaLnBrk="1" fontAlgn="base" hangingPunct="1">
              <a:lnSpc>
                <a:spcPct val="100000"/>
              </a:lnSpc>
              <a:spcBef>
                <a:spcPts val="0"/>
              </a:spcBef>
              <a:spcAft>
                <a:spcPts val="799"/>
              </a:spcAft>
              <a:buClr>
                <a:srgbClr val="808282"/>
              </a:buClr>
              <a:buChar char="•"/>
              <a:defRPr sz="2000" b="0" i="0" kern="1200">
                <a:solidFill>
                  <a:srgbClr val="808282"/>
                </a:solidFill>
                <a:latin typeface="Fira Sans" panose="020B0503050000020004" pitchFamily="34" charset="0"/>
                <a:ea typeface="+mn-ea"/>
                <a:cs typeface="+mn-cs"/>
              </a:defRPr>
            </a:lvl1pPr>
            <a:lvl2pPr marL="653446" indent="-298175" algn="l" rtl="0" eaLnBrk="1" fontAlgn="base" hangingPunct="1">
              <a:lnSpc>
                <a:spcPct val="100000"/>
              </a:lnSpc>
              <a:spcBef>
                <a:spcPts val="0"/>
              </a:spcBef>
              <a:spcAft>
                <a:spcPts val="799"/>
              </a:spcAft>
              <a:buClr>
                <a:srgbClr val="808282"/>
              </a:buClr>
              <a:buChar char="–"/>
              <a:defRPr sz="1800" b="0" i="0" kern="1200">
                <a:solidFill>
                  <a:srgbClr val="808282"/>
                </a:solidFill>
                <a:latin typeface="Fira Sans" panose="020B0503050000020004" pitchFamily="34" charset="0"/>
                <a:ea typeface="+mn-ea"/>
                <a:cs typeface="+mn-cs"/>
              </a:defRPr>
            </a:lvl2pPr>
            <a:lvl3pPr marL="1015060" indent="-298175" algn="l" rtl="0" eaLnBrk="1" fontAlgn="base" hangingPunct="1">
              <a:lnSpc>
                <a:spcPct val="100000"/>
              </a:lnSpc>
              <a:spcBef>
                <a:spcPts val="0"/>
              </a:spcBef>
              <a:spcAft>
                <a:spcPts val="799"/>
              </a:spcAft>
              <a:buClr>
                <a:srgbClr val="808282"/>
              </a:buClr>
              <a:buChar char="•"/>
              <a:defRPr sz="1800" b="0" i="0" kern="1200">
                <a:solidFill>
                  <a:srgbClr val="808282"/>
                </a:solidFill>
                <a:latin typeface="Fira Sans" panose="020B0503050000020004" pitchFamily="34" charset="0"/>
                <a:ea typeface="+mn-ea"/>
                <a:cs typeface="+mn-cs"/>
              </a:defRPr>
            </a:lvl3pPr>
            <a:lvl4pPr marL="1344955" indent="-272798" algn="l" rtl="0" eaLnBrk="1" fontAlgn="base" hangingPunct="1">
              <a:lnSpc>
                <a:spcPct val="100000"/>
              </a:lnSpc>
              <a:spcBef>
                <a:spcPts val="0"/>
              </a:spcBef>
              <a:spcAft>
                <a:spcPts val="799"/>
              </a:spcAft>
              <a:buClr>
                <a:srgbClr val="808282"/>
              </a:buClr>
              <a:buFont typeface="Calibri" panose="020F0502020204030204" pitchFamily="34" charset="0"/>
              <a:buChar char="-"/>
              <a:defRPr sz="1800" b="0" i="0" kern="1200">
                <a:solidFill>
                  <a:srgbClr val="808282"/>
                </a:solidFill>
                <a:latin typeface="Fira Sans" panose="020B0503050000020004" pitchFamily="34" charset="0"/>
                <a:ea typeface="+mn-ea"/>
                <a:cs typeface="+mn-cs"/>
              </a:defRPr>
            </a:lvl4pPr>
            <a:lvl5pPr marL="1344955" indent="-272798" algn="l" rtl="0" eaLnBrk="1" fontAlgn="base" hangingPunct="1">
              <a:lnSpc>
                <a:spcPct val="100000"/>
              </a:lnSpc>
              <a:spcBef>
                <a:spcPts val="0"/>
              </a:spcBef>
              <a:spcAft>
                <a:spcPts val="799"/>
              </a:spcAft>
              <a:buClr>
                <a:srgbClr val="808282"/>
              </a:buClr>
              <a:buFont typeface="Calibri" panose="020F0502020204030204" pitchFamily="34" charset="0"/>
              <a:buChar char="-"/>
              <a:defRPr sz="1800" b="0" i="0" kern="1200">
                <a:solidFill>
                  <a:srgbClr val="808282"/>
                </a:solidFill>
                <a:latin typeface="Fira Sans" panose="020B0503050000020004" pitchFamily="34" charset="0"/>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kumimoji="0" lang="en-US" sz="1800" b="1" i="0" u="none" strike="noStrike" kern="1200" cap="none" spc="0" normalizeH="0" baseline="0" noProof="0" dirty="0">
                <a:ln>
                  <a:noFill/>
                </a:ln>
                <a:solidFill>
                  <a:srgbClr val="084337"/>
                </a:solidFill>
                <a:effectLst/>
                <a:uLnTx/>
                <a:uFillTx/>
                <a:latin typeface="DM Sans"/>
                <a:ea typeface="+mn-ea"/>
                <a:cs typeface="+mn-cs"/>
              </a:rPr>
              <a:t>PEPHA</a:t>
            </a:r>
            <a:r>
              <a:rPr kumimoji="0" lang="en-US" sz="1800" b="1" i="0" u="none" strike="noStrike" kern="1200" cap="none" spc="0" normalizeH="0" baseline="30000" noProof="0" dirty="0">
                <a:ln>
                  <a:noFill/>
                </a:ln>
                <a:solidFill>
                  <a:srgbClr val="084337"/>
                </a:solidFill>
                <a:effectLst/>
                <a:uLnTx/>
                <a:uFillTx/>
                <a:latin typeface="DM Sans"/>
                <a:ea typeface="+mn-ea"/>
                <a:cs typeface="+mn-cs"/>
              </a:rPr>
              <a:t>®</a:t>
            </a:r>
            <a:r>
              <a:rPr kumimoji="0" lang="en-US" sz="1800" b="1" i="0" u="none" strike="noStrike" kern="1200" cap="none" spc="0" normalizeH="0" baseline="0" noProof="0" dirty="0">
                <a:ln>
                  <a:noFill/>
                </a:ln>
                <a:solidFill>
                  <a:srgbClr val="084337"/>
                </a:solidFill>
                <a:effectLst/>
                <a:uLnTx/>
                <a:uFillTx/>
                <a:latin typeface="DM Sans"/>
                <a:ea typeface="+mn-ea"/>
                <a:cs typeface="+mn-cs"/>
              </a:rPr>
              <a:t>-AGE CB</a:t>
            </a:r>
            <a:endParaRPr kumimoji="0" lang="it-IT" sz="1800" b="1" i="0" u="none" strike="noStrike" kern="1200" cap="none" spc="0" normalizeH="0" baseline="0" noProof="0" dirty="0">
              <a:ln>
                <a:noFill/>
              </a:ln>
              <a:solidFill>
                <a:srgbClr val="084337"/>
              </a:solidFill>
              <a:effectLst/>
              <a:uLnTx/>
              <a:uFillTx/>
              <a:latin typeface="DM Sans"/>
              <a:ea typeface="+mn-ea"/>
              <a:cs typeface="+mn-cs"/>
            </a:endParaRPr>
          </a:p>
        </p:txBody>
      </p:sp>
      <p:sp>
        <p:nvSpPr>
          <p:cNvPr id="13" name="Segnaposto testo 3">
            <a:extLst>
              <a:ext uri="{FF2B5EF4-FFF2-40B4-BE49-F238E27FC236}">
                <a16:creationId xmlns:a16="http://schemas.microsoft.com/office/drawing/2014/main" id="{6C5BEF63-86EF-3717-0DA2-E6171EC7F68F}"/>
              </a:ext>
            </a:extLst>
          </p:cNvPr>
          <p:cNvSpPr txBox="1">
            <a:spLocks/>
          </p:cNvSpPr>
          <p:nvPr/>
        </p:nvSpPr>
        <p:spPr>
          <a:xfrm>
            <a:off x="4290517" y="772012"/>
            <a:ext cx="2897112" cy="367075"/>
          </a:xfrm>
          <a:prstGeom prst="rect">
            <a:avLst/>
          </a:prstGeom>
        </p:spPr>
        <p:txBody>
          <a:bodyPr lIns="0" tIns="0" rIns="0" bIns="0" anchor="t"/>
          <a:lstStyle>
            <a:lvl1pPr marL="355271" indent="-355271" algn="l" rtl="0" eaLnBrk="1" fontAlgn="base" hangingPunct="1">
              <a:lnSpc>
                <a:spcPct val="100000"/>
              </a:lnSpc>
              <a:spcBef>
                <a:spcPts val="0"/>
              </a:spcBef>
              <a:spcAft>
                <a:spcPts val="799"/>
              </a:spcAft>
              <a:buClr>
                <a:srgbClr val="808282"/>
              </a:buClr>
              <a:buChar char="•"/>
              <a:defRPr sz="2000" b="0" i="0" kern="1200">
                <a:solidFill>
                  <a:srgbClr val="808282"/>
                </a:solidFill>
                <a:latin typeface="Fira Sans" panose="020B0503050000020004" pitchFamily="34" charset="0"/>
                <a:ea typeface="+mn-ea"/>
                <a:cs typeface="+mn-cs"/>
              </a:defRPr>
            </a:lvl1pPr>
            <a:lvl2pPr marL="653446" indent="-298175" algn="l" rtl="0" eaLnBrk="1" fontAlgn="base" hangingPunct="1">
              <a:lnSpc>
                <a:spcPct val="100000"/>
              </a:lnSpc>
              <a:spcBef>
                <a:spcPts val="0"/>
              </a:spcBef>
              <a:spcAft>
                <a:spcPts val="799"/>
              </a:spcAft>
              <a:buClr>
                <a:srgbClr val="808282"/>
              </a:buClr>
              <a:buChar char="–"/>
              <a:defRPr sz="1800" b="0" i="0" kern="1200">
                <a:solidFill>
                  <a:srgbClr val="808282"/>
                </a:solidFill>
                <a:latin typeface="Fira Sans" panose="020B0503050000020004" pitchFamily="34" charset="0"/>
                <a:ea typeface="+mn-ea"/>
                <a:cs typeface="+mn-cs"/>
              </a:defRPr>
            </a:lvl2pPr>
            <a:lvl3pPr marL="1015060" indent="-298175" algn="l" rtl="0" eaLnBrk="1" fontAlgn="base" hangingPunct="1">
              <a:lnSpc>
                <a:spcPct val="100000"/>
              </a:lnSpc>
              <a:spcBef>
                <a:spcPts val="0"/>
              </a:spcBef>
              <a:spcAft>
                <a:spcPts val="799"/>
              </a:spcAft>
              <a:buClr>
                <a:srgbClr val="808282"/>
              </a:buClr>
              <a:buChar char="•"/>
              <a:defRPr sz="1800" b="0" i="0" kern="1200">
                <a:solidFill>
                  <a:srgbClr val="808282"/>
                </a:solidFill>
                <a:latin typeface="Fira Sans" panose="020B0503050000020004" pitchFamily="34" charset="0"/>
                <a:ea typeface="+mn-ea"/>
                <a:cs typeface="+mn-cs"/>
              </a:defRPr>
            </a:lvl3pPr>
            <a:lvl4pPr marL="1344955" indent="-272798" algn="l" rtl="0" eaLnBrk="1" fontAlgn="base" hangingPunct="1">
              <a:lnSpc>
                <a:spcPct val="100000"/>
              </a:lnSpc>
              <a:spcBef>
                <a:spcPts val="0"/>
              </a:spcBef>
              <a:spcAft>
                <a:spcPts val="799"/>
              </a:spcAft>
              <a:buClr>
                <a:srgbClr val="808282"/>
              </a:buClr>
              <a:buFont typeface="Calibri" panose="020F0502020204030204" pitchFamily="34" charset="0"/>
              <a:buChar char="-"/>
              <a:defRPr sz="1800" b="0" i="0" kern="1200">
                <a:solidFill>
                  <a:srgbClr val="808282"/>
                </a:solidFill>
                <a:latin typeface="Fira Sans" panose="020B0503050000020004" pitchFamily="34" charset="0"/>
                <a:ea typeface="+mn-ea"/>
                <a:cs typeface="+mn-cs"/>
              </a:defRPr>
            </a:lvl4pPr>
            <a:lvl5pPr marL="1344955" indent="-272798" algn="l" rtl="0" eaLnBrk="1" fontAlgn="base" hangingPunct="1">
              <a:lnSpc>
                <a:spcPct val="100000"/>
              </a:lnSpc>
              <a:spcBef>
                <a:spcPts val="0"/>
              </a:spcBef>
              <a:spcAft>
                <a:spcPts val="799"/>
              </a:spcAft>
              <a:buClr>
                <a:srgbClr val="808282"/>
              </a:buClr>
              <a:buFont typeface="Calibri" panose="020F0502020204030204" pitchFamily="34" charset="0"/>
              <a:buChar char="-"/>
              <a:defRPr sz="1800" b="0" i="0" kern="1200">
                <a:solidFill>
                  <a:srgbClr val="808282"/>
                </a:solidFill>
                <a:latin typeface="Fira Sans" panose="020B0503050000020004" pitchFamily="34" charset="0"/>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kumimoji="0" lang="en-US" sz="1800" b="1" i="0" u="none" strike="noStrike" kern="1200" cap="none" spc="0" normalizeH="0" baseline="0" noProof="0" dirty="0">
                <a:ln>
                  <a:noFill/>
                </a:ln>
                <a:solidFill>
                  <a:srgbClr val="084337"/>
                </a:solidFill>
                <a:effectLst/>
                <a:uLnTx/>
                <a:uFillTx/>
                <a:latin typeface="DM Sans"/>
                <a:ea typeface="+mn-ea"/>
                <a:cs typeface="+mn-cs"/>
              </a:rPr>
              <a:t>PEPHA</a:t>
            </a:r>
            <a:r>
              <a:rPr kumimoji="0" lang="en-US" sz="1800" b="1" i="0" u="none" strike="noStrike" kern="1200" cap="none" spc="0" normalizeH="0" baseline="30000" noProof="0" dirty="0">
                <a:ln>
                  <a:noFill/>
                </a:ln>
                <a:solidFill>
                  <a:srgbClr val="084337"/>
                </a:solidFill>
                <a:effectLst/>
                <a:uLnTx/>
                <a:uFillTx/>
                <a:latin typeface="DM Sans"/>
                <a:ea typeface="+mn-ea"/>
                <a:cs typeface="+mn-cs"/>
              </a:rPr>
              <a:t>®</a:t>
            </a:r>
            <a:r>
              <a:rPr kumimoji="0" lang="en-US" sz="1800" b="1" i="0" u="none" strike="noStrike" kern="1200" cap="none" spc="0" normalizeH="0" baseline="0" noProof="0" dirty="0">
                <a:ln>
                  <a:noFill/>
                </a:ln>
                <a:solidFill>
                  <a:srgbClr val="084337"/>
                </a:solidFill>
                <a:effectLst/>
                <a:uLnTx/>
                <a:uFillTx/>
                <a:latin typeface="DM Sans"/>
                <a:ea typeface="+mn-ea"/>
                <a:cs typeface="+mn-cs"/>
              </a:rPr>
              <a:t>-CTIVE CB</a:t>
            </a:r>
            <a:endParaRPr kumimoji="0" lang="it-IT" sz="1800" b="1" i="0" u="none" strike="noStrike" kern="1200" cap="none" spc="0" normalizeH="0" baseline="0" noProof="0" dirty="0">
              <a:ln>
                <a:noFill/>
              </a:ln>
              <a:solidFill>
                <a:srgbClr val="084337"/>
              </a:solidFill>
              <a:effectLst/>
              <a:uLnTx/>
              <a:uFillTx/>
              <a:latin typeface="DM Sans"/>
              <a:ea typeface="+mn-ea"/>
              <a:cs typeface="+mn-cs"/>
            </a:endParaRPr>
          </a:p>
        </p:txBody>
      </p:sp>
      <p:sp>
        <p:nvSpPr>
          <p:cNvPr id="14" name="Segnaposto testo 3">
            <a:extLst>
              <a:ext uri="{FF2B5EF4-FFF2-40B4-BE49-F238E27FC236}">
                <a16:creationId xmlns:a16="http://schemas.microsoft.com/office/drawing/2014/main" id="{78732904-A074-CA0B-4252-7A4D60332D78}"/>
              </a:ext>
            </a:extLst>
          </p:cNvPr>
          <p:cNvSpPr txBox="1">
            <a:spLocks/>
          </p:cNvSpPr>
          <p:nvPr/>
        </p:nvSpPr>
        <p:spPr>
          <a:xfrm>
            <a:off x="302398" y="772012"/>
            <a:ext cx="2897112" cy="367075"/>
          </a:xfrm>
          <a:prstGeom prst="rect">
            <a:avLst/>
          </a:prstGeom>
        </p:spPr>
        <p:txBody>
          <a:bodyPr lIns="0" tIns="0" rIns="0" bIns="0"/>
          <a:lstStyle>
            <a:lvl1pPr marL="252000" indent="-2520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538163"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804863" indent="-266700"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1076325" indent="-271463" algn="l" defTabSz="914400" rtl="0" eaLnBrk="1" latinLnBrk="0" hangingPunct="1">
              <a:lnSpc>
                <a:spcPct val="100000"/>
              </a:lnSpc>
              <a:spcBef>
                <a:spcPts val="0"/>
              </a:spcBef>
              <a:spcAft>
                <a:spcPts val="300"/>
              </a:spcAft>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
                <a:srgbClr val="7C807E"/>
              </a:buClr>
              <a:buSzTx/>
              <a:buFont typeface="Arial" panose="020B0604020202020204" pitchFamily="34" charset="0"/>
              <a:buNone/>
              <a:tabLst/>
              <a:defRPr/>
            </a:pPr>
            <a:r>
              <a:rPr kumimoji="0" lang="en-US" sz="1800" b="1" i="0" u="none" strike="noStrike" kern="1200" cap="none" spc="0" normalizeH="0" baseline="0" noProof="0" dirty="0">
                <a:ln>
                  <a:noFill/>
                </a:ln>
                <a:solidFill>
                  <a:srgbClr val="084337"/>
                </a:solidFill>
                <a:effectLst/>
                <a:uLnTx/>
                <a:uFillTx/>
                <a:latin typeface="DM Sans"/>
                <a:ea typeface="+mn-ea"/>
                <a:cs typeface="+mn-cs"/>
              </a:rPr>
              <a:t>PEPHA</a:t>
            </a:r>
            <a:r>
              <a:rPr kumimoji="0" lang="en-US" sz="1800" b="1" i="0" u="none" strike="noStrike" kern="1200" cap="none" spc="0" normalizeH="0" baseline="30000" noProof="0" dirty="0">
                <a:ln>
                  <a:noFill/>
                </a:ln>
                <a:solidFill>
                  <a:srgbClr val="084337"/>
                </a:solidFill>
                <a:effectLst/>
                <a:uLnTx/>
                <a:uFillTx/>
                <a:latin typeface="DM Sans"/>
                <a:ea typeface="+mn-ea"/>
                <a:cs typeface="+mn-cs"/>
              </a:rPr>
              <a:t>®</a:t>
            </a:r>
            <a:r>
              <a:rPr kumimoji="0" lang="en-US" sz="1800" b="1" i="0" u="none" strike="noStrike" kern="1200" cap="none" spc="0" normalizeH="0" baseline="0" noProof="0" dirty="0">
                <a:ln>
                  <a:noFill/>
                </a:ln>
                <a:solidFill>
                  <a:srgbClr val="084337"/>
                </a:solidFill>
                <a:effectLst/>
                <a:uLnTx/>
                <a:uFillTx/>
                <a:latin typeface="DM Sans"/>
                <a:ea typeface="+mn-ea"/>
                <a:cs typeface="+mn-cs"/>
              </a:rPr>
              <a:t>-TIGHT CB</a:t>
            </a:r>
            <a:endParaRPr kumimoji="0" lang="it-IT" sz="1800" b="1" i="0" u="none" strike="noStrike" kern="1200" cap="none" spc="0" normalizeH="0" baseline="0" noProof="0" dirty="0">
              <a:ln>
                <a:noFill/>
              </a:ln>
              <a:solidFill>
                <a:srgbClr val="084337"/>
              </a:solidFill>
              <a:effectLst/>
              <a:uLnTx/>
              <a:uFillTx/>
              <a:latin typeface="DM Sans"/>
              <a:ea typeface="+mn-ea"/>
              <a:cs typeface="+mn-cs"/>
            </a:endParaRPr>
          </a:p>
        </p:txBody>
      </p:sp>
      <p:sp>
        <p:nvSpPr>
          <p:cNvPr id="19" name="TextBox 18">
            <a:extLst>
              <a:ext uri="{FF2B5EF4-FFF2-40B4-BE49-F238E27FC236}">
                <a16:creationId xmlns:a16="http://schemas.microsoft.com/office/drawing/2014/main" id="{02B9B153-158B-B50D-F060-4676BCF2B063}"/>
              </a:ext>
            </a:extLst>
          </p:cNvPr>
          <p:cNvSpPr txBox="1"/>
          <p:nvPr/>
        </p:nvSpPr>
        <p:spPr>
          <a:xfrm>
            <a:off x="328927" y="1170138"/>
            <a:ext cx="3524088" cy="4939814"/>
          </a:xfrm>
          <a:prstGeom prst="rect">
            <a:avLst/>
          </a:prstGeom>
          <a:noFill/>
        </p:spPr>
        <p:txBody>
          <a:bodyPr wrap="square">
            <a:spAutoFit/>
          </a:bodyPr>
          <a:lstStyle/>
          <a:p>
            <a:pPr marL="0" marR="0" lvl="0" indent="0" algn="l" defTabSz="914400" rtl="0" eaLnBrk="1" fontAlgn="auto" latinLnBrk="0" hangingPunct="1">
              <a:lnSpc>
                <a:spcPct val="100000"/>
              </a:lnSpc>
              <a:spcBef>
                <a:spcPts val="300"/>
              </a:spcBef>
              <a:spcAft>
                <a:spcPts val="200"/>
              </a:spcAft>
              <a:buClr>
                <a:srgbClr val="FFAB4D"/>
              </a:buClr>
              <a:buSzTx/>
              <a:buFontTx/>
              <a:buNone/>
              <a:tabLst/>
              <a:defRPr/>
            </a:pPr>
            <a:r>
              <a:rPr kumimoji="0" lang="en-GB" sz="1400" b="1" i="0" u="none" strike="noStrike" kern="1200" cap="none" spc="0" normalizeH="0" baseline="0" noProof="0" dirty="0">
                <a:ln>
                  <a:noFill/>
                </a:ln>
                <a:effectLst/>
                <a:uLnTx/>
                <a:uFillTx/>
                <a:latin typeface="DM Sans"/>
                <a:ea typeface="Fira Sans" panose="020B0503050000020004" pitchFamily="34" charset="0"/>
                <a:cs typeface="+mn-cs"/>
              </a:rPr>
              <a:t>SKIN BENEFIT</a:t>
            </a:r>
          </a:p>
          <a:p>
            <a:pPr marL="0" marR="0" lvl="0" indent="0" algn="l" defTabSz="914400" rtl="0" eaLnBrk="1" fontAlgn="auto" latinLnBrk="0" hangingPunct="1">
              <a:lnSpc>
                <a:spcPct val="100000"/>
              </a:lnSpc>
              <a:spcBef>
                <a:spcPts val="0"/>
              </a:spcBef>
              <a:spcAft>
                <a:spcPts val="200"/>
              </a:spcAft>
              <a:buClr>
                <a:srgbClr val="FFAB4D"/>
              </a:buClr>
              <a:buSzTx/>
              <a:buFontTx/>
              <a:buNone/>
              <a:tabLst/>
              <a:defRPr/>
            </a:pPr>
            <a:r>
              <a:rPr kumimoji="0" lang="en-GB" sz="1200" b="1" i="1" u="none" strike="noStrike" kern="1200" cap="none" spc="0" normalizeH="0" baseline="0" noProof="0" dirty="0">
                <a:ln>
                  <a:noFill/>
                </a:ln>
                <a:effectLst/>
                <a:uLnTx/>
                <a:uFillTx/>
                <a:latin typeface="DM Sans"/>
                <a:ea typeface="Fira Sans" panose="020B0503050000020004" pitchFamily="34" charset="0"/>
                <a:cs typeface="+mn-cs"/>
              </a:rPr>
              <a:t>Immediate</a:t>
            </a:r>
            <a:r>
              <a:rPr kumimoji="0" lang="en-GB" sz="1200" b="1" i="1" u="none" strike="noStrike" kern="1200" cap="none" spc="0" normalizeH="0" baseline="30000" noProof="0" dirty="0">
                <a:ln>
                  <a:noFill/>
                </a:ln>
                <a:effectLst/>
                <a:uLnTx/>
                <a:uFillTx/>
                <a:latin typeface="DM Sans"/>
                <a:ea typeface="Fira Sans" panose="020B0503050000020004" pitchFamily="34" charset="0"/>
                <a:cs typeface="+mn-cs"/>
              </a:rPr>
              <a:t>1</a:t>
            </a:r>
            <a:r>
              <a:rPr kumimoji="0" lang="en-GB" sz="1200" b="1" i="1" u="none" strike="noStrike" kern="1200" cap="none" spc="0" normalizeH="0" baseline="0" noProof="0" dirty="0">
                <a:ln>
                  <a:noFill/>
                </a:ln>
                <a:effectLst/>
                <a:uLnTx/>
                <a:uFillTx/>
                <a:latin typeface="DM Sans"/>
                <a:ea typeface="Fira Sans" panose="020B0503050000020004" pitchFamily="34" charset="0"/>
                <a:cs typeface="+mn-cs"/>
              </a:rPr>
              <a:t> &amp; long-lasting tightening and firming</a:t>
            </a:r>
          </a:p>
          <a:p>
            <a:pPr marL="0" marR="0" lvl="0" indent="0" algn="l" defTabSz="914400" rtl="0" eaLnBrk="1" fontAlgn="auto" latinLnBrk="0" hangingPunct="1">
              <a:lnSpc>
                <a:spcPct val="100000"/>
              </a:lnSpc>
              <a:spcBef>
                <a:spcPts val="0"/>
              </a:spcBef>
              <a:spcAft>
                <a:spcPts val="200"/>
              </a:spcAft>
              <a:buClr>
                <a:srgbClr val="FFAB4D"/>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ORIGIN</a:t>
            </a:r>
          </a:p>
          <a:p>
            <a:pPr marL="144000" marR="0" lvl="0" indent="-144000" algn="l" defTabSz="914400" rtl="0" eaLnBrk="1" fontAlgn="auto" latinLnBrk="0" hangingPunct="1">
              <a:lnSpc>
                <a:spcPct val="100000"/>
              </a:lnSpc>
              <a:spcBef>
                <a:spcPts val="0"/>
              </a:spcBef>
              <a:spcAft>
                <a:spcPts val="200"/>
              </a:spcAft>
              <a:buClr>
                <a:srgbClr val="084337"/>
              </a:buClr>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100% naturally-derived origin (ISO 16128)</a:t>
            </a:r>
          </a:p>
          <a:p>
            <a:pPr marL="144000" marR="0" lvl="0" indent="-144000" algn="l" defTabSz="914400" rtl="0" eaLnBrk="1" fontAlgn="auto" latinLnBrk="0" hangingPunct="1">
              <a:lnSpc>
                <a:spcPct val="100000"/>
              </a:lnSpc>
              <a:spcBef>
                <a:spcPts val="0"/>
              </a:spcBef>
              <a:spcAft>
                <a:spcPts val="200"/>
              </a:spcAft>
              <a:buClr>
                <a:srgbClr val="084337"/>
              </a:buClr>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Derived from </a:t>
            </a:r>
            <a:r>
              <a:rPr kumimoji="0" lang="en-GB" sz="1100" b="1" i="1" u="none" strike="noStrike" kern="1200" cap="none" spc="0" normalizeH="0" baseline="0" noProof="0" dirty="0" err="1">
                <a:ln>
                  <a:noFill/>
                </a:ln>
                <a:effectLst/>
                <a:uLnTx/>
                <a:uFillTx/>
                <a:latin typeface="DM Sans"/>
                <a:ea typeface="Fira Sans" panose="020B0503050000020004" pitchFamily="34" charset="0"/>
                <a:cs typeface="+mn-cs"/>
              </a:rPr>
              <a:t>Nannochloropsis</a:t>
            </a:r>
            <a:r>
              <a:rPr kumimoji="0" lang="en-GB" sz="1100" b="1" i="1" u="none" strike="noStrike" kern="1200" cap="none" spc="0" normalizeH="0" baseline="0" noProof="0" dirty="0">
                <a:ln>
                  <a:noFill/>
                </a:ln>
                <a:effectLst/>
                <a:uLnTx/>
                <a:uFillTx/>
                <a:latin typeface="DM Sans"/>
                <a:ea typeface="Fira Sans" panose="020B0503050000020004" pitchFamily="34" charset="0"/>
                <a:cs typeface="+mn-cs"/>
              </a:rPr>
              <a:t> </a:t>
            </a:r>
            <a:r>
              <a:rPr kumimoji="0" lang="en-GB" sz="1100" b="1" i="1" u="none" strike="noStrike" kern="1200" cap="none" spc="0" normalizeH="0" baseline="0" noProof="0" dirty="0" err="1">
                <a:ln>
                  <a:noFill/>
                </a:ln>
                <a:effectLst/>
                <a:uLnTx/>
                <a:uFillTx/>
                <a:latin typeface="DM Sans"/>
                <a:ea typeface="Fira Sans" panose="020B0503050000020004" pitchFamily="34" charset="0"/>
                <a:cs typeface="+mn-cs"/>
              </a:rPr>
              <a:t>oculata</a:t>
            </a:r>
            <a:r>
              <a:rPr kumimoji="0" lang="en-GB" sz="1100" b="1" i="1" u="none" strike="noStrike" kern="1200" cap="none" spc="0" normalizeH="0" baseline="0" noProof="0" dirty="0">
                <a:ln>
                  <a:noFill/>
                </a:ln>
                <a:effectLst/>
                <a:uLnTx/>
                <a:uFillTx/>
                <a:latin typeface="DM Sans"/>
                <a:ea typeface="Fira Sans" panose="020B0503050000020004" pitchFamily="34" charset="0"/>
                <a:cs typeface="+mn-cs"/>
              </a:rPr>
              <a:t> </a:t>
            </a: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microalgae and high performing polysaccharide</a:t>
            </a:r>
          </a:p>
          <a:p>
            <a:pPr marL="0" marR="0" lvl="0" indent="0" algn="l" defTabSz="914400" rtl="0" eaLnBrk="1" fontAlgn="auto" latinLnBrk="0" hangingPunct="1">
              <a:lnSpc>
                <a:spcPct val="100000"/>
              </a:lnSpc>
              <a:spcBef>
                <a:spcPts val="300"/>
              </a:spcBef>
              <a:spcAft>
                <a:spcPts val="200"/>
              </a:spcAft>
              <a:buClr>
                <a:srgbClr val="FFAB4D"/>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BIOTECH</a:t>
            </a:r>
          </a:p>
          <a:p>
            <a:pPr marL="144000" marR="0" lvl="0" indent="-144000" algn="l" defTabSz="914400" rtl="0" eaLnBrk="1" fontAlgn="auto" latinLnBrk="0" hangingPunct="1">
              <a:lnSpc>
                <a:spcPct val="100000"/>
              </a:lnSpc>
              <a:spcBef>
                <a:spcPts val="0"/>
              </a:spcBef>
              <a:spcAft>
                <a:spcPts val="200"/>
              </a:spcAft>
              <a:buClr>
                <a:srgbClr val="084337"/>
              </a:buClr>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DM Sans"/>
                <a:ea typeface="Fira Sans" panose="020B0503050000020004" pitchFamily="34" charset="0"/>
                <a:cs typeface="+mn-cs"/>
              </a:rPr>
              <a:t>Sustainably farmed in photo-bioreactors, guaranteeing maximum quality (no risk of contamination, reproducibility of process, fully traceable)</a:t>
            </a:r>
          </a:p>
          <a:p>
            <a:pPr marL="144000" marR="0" lvl="0" indent="-144000" algn="l" defTabSz="914400" rtl="0" eaLnBrk="1" fontAlgn="auto" latinLnBrk="0" hangingPunct="1">
              <a:lnSpc>
                <a:spcPct val="100000"/>
              </a:lnSpc>
              <a:spcBef>
                <a:spcPts val="0"/>
              </a:spcBef>
              <a:spcAft>
                <a:spcPts val="200"/>
              </a:spcAft>
              <a:buClr>
                <a:srgbClr val="084337"/>
              </a:buClr>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Polysaccharides obtained from natural fermentation of tapioca starch </a:t>
            </a:r>
          </a:p>
          <a:p>
            <a:pPr marL="0" marR="0" lvl="0" indent="0" algn="l" defTabSz="914400" rtl="0" eaLnBrk="1" fontAlgn="auto" latinLnBrk="0" hangingPunct="1">
              <a:lnSpc>
                <a:spcPct val="100000"/>
              </a:lnSpc>
              <a:spcBef>
                <a:spcPts val="300"/>
              </a:spcBef>
              <a:spcAft>
                <a:spcPts val="200"/>
              </a:spcAft>
              <a:buClr>
                <a:srgbClr val="FFAB4D"/>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DEMONSTRATED EFFICACY</a:t>
            </a:r>
          </a:p>
          <a:p>
            <a:pPr marL="144000" marR="0" lvl="0" indent="-144000" algn="l" defTabSz="914400" rtl="0" eaLnBrk="0" fontAlgn="auto" latinLnBrk="0" hangingPunct="0">
              <a:lnSpc>
                <a:spcPct val="100000"/>
              </a:lnSpc>
              <a:spcBef>
                <a:spcPts val="0"/>
              </a:spcBef>
              <a:spcAft>
                <a:spcPts val="200"/>
              </a:spcAft>
              <a:buClr>
                <a:srgbClr val="084337"/>
              </a:buClr>
              <a:buSzTx/>
              <a:buFontTx/>
              <a:buChar char="•"/>
              <a:tabLst/>
              <a:defRPr/>
            </a:pPr>
            <a:r>
              <a:rPr kumimoji="0" lang="en-US" sz="1100" b="1" i="1" u="none" strike="noStrike" kern="1200" cap="none" spc="0" normalizeH="0" baseline="0" noProof="0" dirty="0">
                <a:ln>
                  <a:noFill/>
                </a:ln>
                <a:effectLst/>
                <a:uLnTx/>
                <a:uFillTx/>
                <a:latin typeface="DM Sans"/>
                <a:ea typeface="Fira Sans" panose="020B0503050000020004" pitchFamily="34" charset="0"/>
                <a:cs typeface="+mn-cs"/>
              </a:rPr>
              <a:t>In vitro </a:t>
            </a:r>
            <a:r>
              <a:rPr kumimoji="0" lang="en-US" sz="1100" b="0" i="0" u="none" strike="noStrike" kern="1200" cap="none" spc="0" normalizeH="0" baseline="0" noProof="0" dirty="0">
                <a:ln>
                  <a:noFill/>
                </a:ln>
                <a:effectLst/>
                <a:uLnTx/>
                <a:uFillTx/>
                <a:latin typeface="DM Sans"/>
                <a:ea typeface="Fira Sans" panose="020B0503050000020004" pitchFamily="34" charset="0"/>
                <a:cs typeface="+mn-cs"/>
              </a:rPr>
              <a:t>Stimulates fibroblasts’ proliferation and Collagen-I; Protects the skin against oxidative stress and urban dust</a:t>
            </a:r>
          </a:p>
          <a:p>
            <a:pPr marL="144000" marR="0" lvl="0" indent="-144000" algn="l" defTabSz="914400" rtl="0" eaLnBrk="0" fontAlgn="auto" latinLnBrk="0" hangingPunct="0">
              <a:lnSpc>
                <a:spcPct val="100000"/>
              </a:lnSpc>
              <a:spcBef>
                <a:spcPts val="0"/>
              </a:spcBef>
              <a:spcAft>
                <a:spcPts val="200"/>
              </a:spcAft>
              <a:buClr>
                <a:srgbClr val="084337"/>
              </a:buClr>
              <a:buSzTx/>
              <a:buFontTx/>
              <a:buChar char="•"/>
              <a:tabLst/>
              <a:defRPr/>
            </a:pPr>
            <a:r>
              <a:rPr kumimoji="0" lang="en-US" sz="1100" b="1" i="1" u="none" strike="noStrike" kern="1200" cap="none" spc="0" normalizeH="0" baseline="0" noProof="0" dirty="0">
                <a:ln>
                  <a:noFill/>
                </a:ln>
                <a:effectLst/>
                <a:uLnTx/>
                <a:uFillTx/>
                <a:latin typeface="DM Sans"/>
                <a:ea typeface="Fira Sans" panose="020B0503050000020004" pitchFamily="34" charset="0"/>
                <a:cs typeface="+mn-cs"/>
              </a:rPr>
              <a:t>In vivo Short-term </a:t>
            </a:r>
            <a:r>
              <a:rPr kumimoji="0" lang="en-US" sz="1100" b="0" i="0" u="none" strike="noStrike" kern="1200" cap="none" spc="0" normalizeH="0" baseline="0" noProof="0" dirty="0">
                <a:ln>
                  <a:noFill/>
                </a:ln>
                <a:effectLst/>
                <a:uLnTx/>
                <a:uFillTx/>
                <a:latin typeface="DM Sans"/>
                <a:ea typeface="Fira Sans" panose="020B0503050000020004" pitchFamily="34" charset="0"/>
                <a:cs typeface="+mn-cs"/>
              </a:rPr>
              <a:t>Flawless skin after 1 application. Long-lasting lifting result up to 12hrs, already with 2 applications.  </a:t>
            </a:r>
            <a:r>
              <a:rPr kumimoji="0" lang="en-US" sz="1100" b="1" i="1" u="none" strike="noStrike" kern="1200" cap="none" spc="0" normalizeH="0" baseline="0" noProof="0" dirty="0">
                <a:ln>
                  <a:noFill/>
                </a:ln>
                <a:effectLst/>
                <a:uLnTx/>
                <a:uFillTx/>
                <a:latin typeface="DM Sans"/>
                <a:ea typeface="Fira Sans" panose="020B0503050000020004" pitchFamily="34" charset="0"/>
                <a:cs typeface="+mn-cs"/>
              </a:rPr>
              <a:t>Long-term</a:t>
            </a:r>
            <a:r>
              <a:rPr kumimoji="0" lang="en-US" sz="1100" b="0" i="0" u="none" strike="noStrike" kern="1200" cap="none" spc="0" normalizeH="0" baseline="0" noProof="0" dirty="0">
                <a:ln>
                  <a:noFill/>
                </a:ln>
                <a:effectLst/>
                <a:uLnTx/>
                <a:uFillTx/>
                <a:latin typeface="DM Sans"/>
                <a:ea typeface="Fira Sans" panose="020B0503050000020004" pitchFamily="34" charset="0"/>
                <a:cs typeface="+mn-cs"/>
              </a:rPr>
              <a:t> With regular usage wrinkles reduction by over -20%</a:t>
            </a:r>
          </a:p>
          <a:p>
            <a:pPr marL="0" marR="0" lvl="0" indent="0" algn="l" defTabSz="914400" rtl="0" eaLnBrk="1" fontAlgn="auto" latinLnBrk="0" hangingPunct="1">
              <a:lnSpc>
                <a:spcPct val="100000"/>
              </a:lnSpc>
              <a:spcBef>
                <a:spcPts val="300"/>
              </a:spcBef>
              <a:spcAft>
                <a:spcPts val="200"/>
              </a:spcAft>
              <a:buClr>
                <a:srgbClr val="FFAB4D"/>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RECOMMENDED DOSAGE  </a:t>
            </a: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1–5%</a:t>
            </a:r>
          </a:p>
          <a:p>
            <a:pPr marL="0" marR="0" lvl="0" indent="0" algn="l" defTabSz="914400" rtl="0" eaLnBrk="1" fontAlgn="auto" latinLnBrk="0" hangingPunct="1">
              <a:lnSpc>
                <a:spcPct val="100000"/>
              </a:lnSpc>
              <a:spcBef>
                <a:spcPts val="300"/>
              </a:spcBef>
              <a:spcAft>
                <a:spcPts val="200"/>
              </a:spcAft>
              <a:buClr>
                <a:srgbClr val="FFAB4D"/>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INCI</a:t>
            </a:r>
            <a:r>
              <a:rPr kumimoji="0" lang="en-GB" sz="1200" b="0" i="0" u="none" strike="noStrike" kern="1200" cap="none" spc="0" normalizeH="0" baseline="0" noProof="0" dirty="0">
                <a:ln>
                  <a:noFill/>
                </a:ln>
                <a:effectLst/>
                <a:uLnTx/>
                <a:uFillTx/>
                <a:latin typeface="DM Sans"/>
                <a:ea typeface="Fira Sans" panose="020B0503050000020004" pitchFamily="34" charset="0"/>
                <a:cs typeface="+mn-cs"/>
              </a:rPr>
              <a:t>  </a:t>
            </a:r>
            <a:r>
              <a:rPr kumimoji="0" lang="en-GB" sz="1100" b="0" i="1" u="none" strike="noStrike" kern="1200" cap="none" spc="0" normalizeH="0" baseline="0" noProof="0" dirty="0" err="1">
                <a:ln>
                  <a:noFill/>
                </a:ln>
                <a:effectLst/>
                <a:uLnTx/>
                <a:uFillTx/>
                <a:latin typeface="DM Sans"/>
                <a:ea typeface="Fira Sans" panose="020B0503050000020004" pitchFamily="34" charset="0"/>
                <a:cs typeface="+mn-cs"/>
              </a:rPr>
              <a:t>Nannochloropsis</a:t>
            </a:r>
            <a:r>
              <a:rPr kumimoji="0" lang="en-GB" sz="1100" b="0" i="1" u="none" strike="noStrike" kern="1200" cap="none" spc="0" normalizeH="0" baseline="0" noProof="0" dirty="0">
                <a:ln>
                  <a:noFill/>
                </a:ln>
                <a:effectLst/>
                <a:uLnTx/>
                <a:uFillTx/>
                <a:latin typeface="DM Sans"/>
                <a:ea typeface="Fira Sans" panose="020B0503050000020004" pitchFamily="34" charset="0"/>
                <a:cs typeface="+mn-cs"/>
              </a:rPr>
              <a:t> </a:t>
            </a:r>
            <a:r>
              <a:rPr kumimoji="0" lang="en-GB" sz="1100" b="0" i="1" u="none" strike="noStrike" kern="1200" cap="none" spc="0" normalizeH="0" baseline="0" noProof="0" dirty="0" err="1">
                <a:ln>
                  <a:noFill/>
                </a:ln>
                <a:effectLst/>
                <a:uLnTx/>
                <a:uFillTx/>
                <a:latin typeface="DM Sans"/>
                <a:ea typeface="Fira Sans" panose="020B0503050000020004" pitchFamily="34" charset="0"/>
                <a:cs typeface="+mn-cs"/>
              </a:rPr>
              <a:t>oculata</a:t>
            </a:r>
            <a:r>
              <a:rPr kumimoji="0" lang="en-GB" sz="1100" b="0" i="1" u="none" strike="noStrike" kern="1200" cap="none" spc="0" normalizeH="0" baseline="0" noProof="0" dirty="0">
                <a:ln>
                  <a:noFill/>
                </a:ln>
                <a:effectLst/>
                <a:uLnTx/>
                <a:uFillTx/>
                <a:latin typeface="DM Sans"/>
                <a:ea typeface="Fira Sans" panose="020B0503050000020004" pitchFamily="34" charset="0"/>
                <a:cs typeface="+mn-cs"/>
              </a:rPr>
              <a:t> </a:t>
            </a: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extract, Pullulan - </a:t>
            </a:r>
            <a:r>
              <a:rPr kumimoji="0" lang="en-GB" sz="1100" b="1" i="0" u="none" strike="noStrike" kern="1200" cap="none" spc="0" normalizeH="0" baseline="0" noProof="0" dirty="0">
                <a:ln>
                  <a:noFill/>
                </a:ln>
                <a:effectLst/>
                <a:uLnTx/>
                <a:uFillTx/>
                <a:latin typeface="DM Sans"/>
                <a:ea typeface="Fira Sans" panose="020B0503050000020004" pitchFamily="34" charset="0"/>
                <a:cs typeface="+mn-cs"/>
              </a:rPr>
              <a:t>China listed</a:t>
            </a:r>
            <a:endParaRPr kumimoji="0" lang="en-US" sz="1100" b="1" i="0" u="none" strike="noStrike" kern="1200" cap="none" spc="0" normalizeH="0" baseline="0" noProof="0" dirty="0">
              <a:ln>
                <a:noFill/>
              </a:ln>
              <a:effectLst/>
              <a:uLnTx/>
              <a:uFillTx/>
              <a:latin typeface="DM Sans"/>
              <a:ea typeface="+mn-ea"/>
              <a:cs typeface="+mn-cs"/>
            </a:endParaRPr>
          </a:p>
        </p:txBody>
      </p:sp>
      <p:sp>
        <p:nvSpPr>
          <p:cNvPr id="23" name="TextBox 22">
            <a:extLst>
              <a:ext uri="{FF2B5EF4-FFF2-40B4-BE49-F238E27FC236}">
                <a16:creationId xmlns:a16="http://schemas.microsoft.com/office/drawing/2014/main" id="{C4FEE9DC-AFD7-0358-47F7-B86C22BB9441}"/>
              </a:ext>
            </a:extLst>
          </p:cNvPr>
          <p:cNvSpPr txBox="1"/>
          <p:nvPr/>
        </p:nvSpPr>
        <p:spPr>
          <a:xfrm>
            <a:off x="4362003" y="1170138"/>
            <a:ext cx="3467995" cy="4575612"/>
          </a:xfrm>
          <a:prstGeom prst="rect">
            <a:avLst/>
          </a:prstGeom>
          <a:noFill/>
        </p:spPr>
        <p:txBody>
          <a:bodyPr wrap="square">
            <a:spAutoFit/>
          </a:bodyPr>
          <a:lstStyle/>
          <a:p>
            <a:pPr marL="0" marR="0" lvl="0" indent="0" algn="l" defTabSz="914400" rtl="0" eaLnBrk="1" fontAlgn="auto" latinLnBrk="0" hangingPunct="1">
              <a:lnSpc>
                <a:spcPct val="100000"/>
              </a:lnSpc>
              <a:spcBef>
                <a:spcPts val="300"/>
              </a:spcBef>
              <a:spcAft>
                <a:spcPts val="200"/>
              </a:spcAft>
              <a:buClr>
                <a:srgbClr val="F08B1F"/>
              </a:buClr>
              <a:buSzTx/>
              <a:buFontTx/>
              <a:buNone/>
              <a:tabLst/>
              <a:defRPr/>
            </a:pPr>
            <a:r>
              <a:rPr kumimoji="0" lang="en-GB" sz="1400" b="1" i="0" u="none" strike="noStrike" kern="1200" cap="none" spc="0" normalizeH="0" baseline="0" noProof="0" dirty="0">
                <a:ln>
                  <a:noFill/>
                </a:ln>
                <a:effectLst/>
                <a:uLnTx/>
                <a:uFillTx/>
                <a:latin typeface="DM Sans"/>
                <a:ea typeface="Fira Sans" panose="020B0503050000020004" pitchFamily="34" charset="0"/>
                <a:cs typeface="+mn-cs"/>
              </a:rPr>
              <a:t>SKIN BENEFIT</a:t>
            </a:r>
          </a:p>
          <a:p>
            <a:pPr marL="0" marR="0" lvl="0" indent="0" algn="l" defTabSz="914400" rtl="0" eaLnBrk="1" fontAlgn="auto" latinLnBrk="0" hangingPunct="1">
              <a:lnSpc>
                <a:spcPct val="100000"/>
              </a:lnSpc>
              <a:spcBef>
                <a:spcPts val="0"/>
              </a:spcBef>
              <a:spcAft>
                <a:spcPts val="200"/>
              </a:spcAft>
              <a:buClr>
                <a:srgbClr val="F08B1F"/>
              </a:buClr>
              <a:buSzTx/>
              <a:buFontTx/>
              <a:buNone/>
              <a:tabLst/>
              <a:defRPr/>
            </a:pPr>
            <a:r>
              <a:rPr kumimoji="0" lang="en-US" sz="1200" b="1" i="1" u="none" strike="noStrike" kern="1200" cap="none" spc="0" normalizeH="0" baseline="0" noProof="0" dirty="0">
                <a:ln>
                  <a:noFill/>
                </a:ln>
                <a:effectLst/>
                <a:uLnTx/>
                <a:uFillTx/>
                <a:latin typeface="DM Sans"/>
                <a:ea typeface="Fira Sans" panose="020B0503050000020004" pitchFamily="34" charset="0"/>
                <a:cs typeface="+mn-cs"/>
              </a:rPr>
              <a:t>Energizes skin for revived, glowing complexion</a:t>
            </a:r>
          </a:p>
          <a:p>
            <a:pPr marL="0" marR="0" lvl="0" indent="0" algn="l" defTabSz="914400" rtl="0" eaLnBrk="1" fontAlgn="auto" latinLnBrk="0" hangingPunct="1">
              <a:lnSpc>
                <a:spcPct val="100000"/>
              </a:lnSpc>
              <a:spcBef>
                <a:spcPts val="0"/>
              </a:spcBef>
              <a:spcAft>
                <a:spcPts val="200"/>
              </a:spcAft>
              <a:buClr>
                <a:srgbClr val="F08B1F"/>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ORIGIN</a:t>
            </a:r>
          </a:p>
          <a:p>
            <a:pPr marL="144000" marR="0" lvl="0" indent="-144000" algn="l" defTabSz="914400" rtl="0" eaLnBrk="1" fontAlgn="auto" latinLnBrk="0" hangingPunct="1">
              <a:lnSpc>
                <a:spcPct val="100000"/>
              </a:lnSpc>
              <a:spcBef>
                <a:spcPts val="0"/>
              </a:spcBef>
              <a:spcAft>
                <a:spcPts val="200"/>
              </a:spcAft>
              <a:buClr>
                <a:srgbClr val="084337"/>
              </a:buClr>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100% naturally-derived origin (ISO 16128)</a:t>
            </a:r>
          </a:p>
          <a:p>
            <a:pPr marL="144000" marR="0" lvl="0" indent="-144000" algn="l" defTabSz="914400" rtl="0" eaLnBrk="1" fontAlgn="auto" latinLnBrk="0" hangingPunct="1">
              <a:lnSpc>
                <a:spcPct val="100000"/>
              </a:lnSpc>
              <a:spcBef>
                <a:spcPts val="0"/>
              </a:spcBef>
              <a:spcAft>
                <a:spcPts val="200"/>
              </a:spcAft>
              <a:buClr>
                <a:srgbClr val="084337"/>
              </a:buClr>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Derived from </a:t>
            </a:r>
            <a:r>
              <a:rPr kumimoji="0" lang="en-US" sz="1100" b="1" i="1" u="none" strike="noStrike" kern="1200" cap="none" spc="0" normalizeH="0" baseline="0" noProof="0" dirty="0" err="1">
                <a:ln>
                  <a:noFill/>
                </a:ln>
                <a:effectLst/>
                <a:uLnTx/>
                <a:uFillTx/>
                <a:latin typeface="DM Sans"/>
                <a:ea typeface="Fira Sans" panose="020B0503050000020004" pitchFamily="34" charset="0"/>
                <a:cs typeface="+mn-cs"/>
              </a:rPr>
              <a:t>Dunaliella</a:t>
            </a:r>
            <a:r>
              <a:rPr kumimoji="0" lang="en-US" sz="1100" b="1" i="1" u="none" strike="noStrike" kern="1200" cap="none" spc="0" normalizeH="0" baseline="0" noProof="0" dirty="0">
                <a:ln>
                  <a:noFill/>
                </a:ln>
                <a:effectLst/>
                <a:uLnTx/>
                <a:uFillTx/>
                <a:latin typeface="DM Sans"/>
                <a:ea typeface="Fira Sans" panose="020B0503050000020004" pitchFamily="34" charset="0"/>
                <a:cs typeface="+mn-cs"/>
              </a:rPr>
              <a:t> salina </a:t>
            </a: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microalgae</a:t>
            </a:r>
            <a:endParaRPr kumimoji="0" lang="en-GB" sz="1100" b="1" i="1" u="none" strike="noStrike" kern="1200" cap="none" spc="0" normalizeH="0" baseline="0" noProof="0" dirty="0">
              <a:ln>
                <a:noFill/>
              </a:ln>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300"/>
              </a:spcBef>
              <a:spcAft>
                <a:spcPts val="200"/>
              </a:spcAft>
              <a:buClr>
                <a:srgbClr val="F08B1F"/>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BIOTECH</a:t>
            </a:r>
          </a:p>
          <a:p>
            <a:pPr marL="171450" marR="0" lvl="0" indent="-171450" algn="l" defTabSz="914400" rtl="0" eaLnBrk="1" fontAlgn="auto" latinLnBrk="0" hangingPunct="1">
              <a:lnSpc>
                <a:spcPct val="100000"/>
              </a:lnSpc>
              <a:spcBef>
                <a:spcPts val="0"/>
              </a:spcBef>
              <a:spcAft>
                <a:spcPts val="200"/>
              </a:spcAft>
              <a:buClr>
                <a:srgbClr val="084337"/>
              </a:buClr>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DM Sans"/>
                <a:ea typeface="Fira Sans" panose="020B0503050000020004" pitchFamily="34" charset="0"/>
                <a:cs typeface="+mn-cs"/>
              </a:rPr>
              <a:t>Sustainably farmed in photo-bioreactors, guaranteeing maximum quality (no risk of contamination, reproducibility of process, fully traceable). Cultivated in controlled conditions, optimally exposed to the right cellular stress: high salinity, high light intensity, nutrient deprivation, and extreme temperatures</a:t>
            </a:r>
          </a:p>
          <a:p>
            <a:pPr marL="0" marR="0" lvl="0" indent="0" algn="l" defTabSz="914400" rtl="0" eaLnBrk="1" fontAlgn="auto" latinLnBrk="0" hangingPunct="1">
              <a:lnSpc>
                <a:spcPct val="100000"/>
              </a:lnSpc>
              <a:spcBef>
                <a:spcPts val="300"/>
              </a:spcBef>
              <a:spcAft>
                <a:spcPts val="200"/>
              </a:spcAft>
              <a:buClr>
                <a:srgbClr val="F08B1F"/>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DEMONSTRATED EFFICACY</a:t>
            </a:r>
          </a:p>
          <a:p>
            <a:pPr marL="144000" marR="0" lvl="0" indent="-144000" algn="l" defTabSz="914400" rtl="0" eaLnBrk="0" fontAlgn="auto" latinLnBrk="0" hangingPunct="0">
              <a:lnSpc>
                <a:spcPct val="100000"/>
              </a:lnSpc>
              <a:spcBef>
                <a:spcPts val="0"/>
              </a:spcBef>
              <a:spcAft>
                <a:spcPts val="200"/>
              </a:spcAft>
              <a:buClr>
                <a:srgbClr val="084337"/>
              </a:buClr>
              <a:buSzTx/>
              <a:buFontTx/>
              <a:buChar char="•"/>
              <a:tabLst/>
              <a:defRPr/>
            </a:pPr>
            <a:r>
              <a:rPr kumimoji="0" lang="en-US" sz="1100" b="1" i="1" u="none" strike="noStrike" kern="1200" cap="none" spc="0" normalizeH="0" baseline="0" noProof="0" dirty="0">
                <a:ln>
                  <a:noFill/>
                </a:ln>
                <a:effectLst/>
                <a:uLnTx/>
                <a:uFillTx/>
                <a:latin typeface="DM Sans"/>
                <a:ea typeface="Fira Sans" panose="020B0503050000020004" pitchFamily="34" charset="0"/>
                <a:cs typeface="+mn-cs"/>
              </a:rPr>
              <a:t>In vitro </a:t>
            </a:r>
            <a:r>
              <a:rPr kumimoji="0" lang="en-US" sz="1100" b="0" i="0" u="none" strike="noStrike" kern="1200" cap="none" spc="0" normalizeH="0" baseline="0" noProof="0" dirty="0">
                <a:ln>
                  <a:noFill/>
                </a:ln>
                <a:effectLst/>
                <a:uLnTx/>
                <a:uFillTx/>
                <a:latin typeface="DM Sans"/>
                <a:ea typeface="Fira Sans" panose="020B0503050000020004" pitchFamily="34" charset="0"/>
                <a:cs typeface="+mn-cs"/>
              </a:rPr>
              <a:t>Protects the mitochondria against oxidative stress; Increases the energy content in keratinocytes; Stimulates fibroblasts’ proliferation</a:t>
            </a:r>
          </a:p>
          <a:p>
            <a:pPr marL="144000" marR="0" lvl="0" indent="-144000" algn="l" defTabSz="914400" rtl="0" eaLnBrk="0" fontAlgn="auto" latinLnBrk="0" hangingPunct="0">
              <a:lnSpc>
                <a:spcPct val="100000"/>
              </a:lnSpc>
              <a:spcBef>
                <a:spcPts val="0"/>
              </a:spcBef>
              <a:spcAft>
                <a:spcPts val="200"/>
              </a:spcAft>
              <a:buClr>
                <a:srgbClr val="084337"/>
              </a:buClr>
              <a:buSzTx/>
              <a:buFontTx/>
              <a:buChar char="•"/>
              <a:tabLst/>
              <a:defRPr/>
            </a:pPr>
            <a:r>
              <a:rPr kumimoji="0" lang="en-US" sz="1100" b="1" i="1" u="none" strike="noStrike" kern="1200" cap="none" spc="0" normalizeH="0" baseline="0" noProof="0" dirty="0">
                <a:ln>
                  <a:noFill/>
                </a:ln>
                <a:effectLst/>
                <a:uLnTx/>
                <a:uFillTx/>
                <a:latin typeface="DM Sans"/>
                <a:ea typeface="Fira Sans" panose="020B0503050000020004" pitchFamily="34" charset="0"/>
                <a:cs typeface="+mn-cs"/>
              </a:rPr>
              <a:t>In vivo </a:t>
            </a:r>
            <a:r>
              <a:rPr kumimoji="0" lang="en-US" sz="1100" b="0" i="0" u="none" strike="noStrike" kern="1200" cap="none" spc="0" normalizeH="0" baseline="0" noProof="0" dirty="0">
                <a:ln>
                  <a:noFill/>
                </a:ln>
                <a:effectLst/>
                <a:uLnTx/>
                <a:uFillTx/>
                <a:latin typeface="DM Sans"/>
                <a:ea typeface="Fira Sans" panose="020B0503050000020004" pitchFamily="34" charset="0"/>
                <a:cs typeface="+mn-cs"/>
              </a:rPr>
              <a:t>Induce faster skin renewal and visibly improves skin’s luminosity</a:t>
            </a:r>
          </a:p>
          <a:p>
            <a:pPr marL="0" marR="0" lvl="0" indent="0" algn="l" defTabSz="914400" rtl="0" eaLnBrk="1" fontAlgn="auto" latinLnBrk="0" hangingPunct="1">
              <a:lnSpc>
                <a:spcPct val="100000"/>
              </a:lnSpc>
              <a:spcBef>
                <a:spcPts val="300"/>
              </a:spcBef>
              <a:spcAft>
                <a:spcPts val="200"/>
              </a:spcAft>
              <a:buClr>
                <a:srgbClr val="F08B1F"/>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RECOMMENDED DOSAGE </a:t>
            </a: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1–3%</a:t>
            </a:r>
          </a:p>
          <a:p>
            <a:pPr marL="0" marR="0" lvl="0" indent="0" algn="l" defTabSz="914400" rtl="0" eaLnBrk="1" fontAlgn="auto" latinLnBrk="0" hangingPunct="1">
              <a:lnSpc>
                <a:spcPct val="100000"/>
              </a:lnSpc>
              <a:spcBef>
                <a:spcPts val="300"/>
              </a:spcBef>
              <a:spcAft>
                <a:spcPts val="200"/>
              </a:spcAft>
              <a:buClr>
                <a:srgbClr val="F08B1F"/>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INCI</a:t>
            </a:r>
            <a:r>
              <a:rPr kumimoji="0" lang="en-GB" sz="1200" b="0" i="0" u="none" strike="noStrike" kern="1200" cap="none" spc="0" normalizeH="0" baseline="0" noProof="0" dirty="0">
                <a:ln>
                  <a:noFill/>
                </a:ln>
                <a:effectLst/>
                <a:uLnTx/>
                <a:uFillTx/>
                <a:latin typeface="DM Sans"/>
                <a:ea typeface="Fira Sans" panose="020B0503050000020004" pitchFamily="34" charset="0"/>
                <a:cs typeface="+mn-cs"/>
              </a:rPr>
              <a:t> </a:t>
            </a:r>
            <a:r>
              <a:rPr kumimoji="0" lang="en-GB" sz="1100" b="0" i="1" u="none" strike="noStrike" kern="1200" cap="none" spc="0" normalizeH="0" baseline="0" noProof="0" dirty="0" err="1">
                <a:ln>
                  <a:noFill/>
                </a:ln>
                <a:effectLst/>
                <a:uLnTx/>
                <a:uFillTx/>
                <a:latin typeface="DM Sans"/>
                <a:ea typeface="Fira Sans" panose="020B0503050000020004" pitchFamily="34" charset="0"/>
                <a:cs typeface="+mn-cs"/>
              </a:rPr>
              <a:t>Dunaliella</a:t>
            </a:r>
            <a:r>
              <a:rPr kumimoji="0" lang="en-GB" sz="1100" b="0" i="1" u="none" strike="noStrike" kern="1200" cap="none" spc="0" normalizeH="0" baseline="0" noProof="0" dirty="0">
                <a:ln>
                  <a:noFill/>
                </a:ln>
                <a:effectLst/>
                <a:uLnTx/>
                <a:uFillTx/>
                <a:latin typeface="DM Sans"/>
                <a:ea typeface="Fira Sans" panose="020B0503050000020004" pitchFamily="34" charset="0"/>
                <a:cs typeface="+mn-cs"/>
              </a:rPr>
              <a:t> salina </a:t>
            </a: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Extract - </a:t>
            </a:r>
            <a:r>
              <a:rPr kumimoji="0" lang="en-GB" sz="1100" b="1" i="0" u="none" strike="noStrike" kern="1200" cap="none" spc="0" normalizeH="0" baseline="0" noProof="0" dirty="0">
                <a:ln>
                  <a:noFill/>
                </a:ln>
                <a:effectLst/>
                <a:uLnTx/>
                <a:uFillTx/>
                <a:latin typeface="DM Sans"/>
                <a:ea typeface="Fira Sans" panose="020B0503050000020004" pitchFamily="34" charset="0"/>
                <a:cs typeface="+mn-cs"/>
              </a:rPr>
              <a:t>China listed</a:t>
            </a:r>
            <a:endParaRPr kumimoji="0" lang="en-US" sz="1100" b="1" i="0" u="none" strike="noStrike" kern="1200" cap="none" spc="0" normalizeH="0" baseline="0" noProof="0" dirty="0">
              <a:ln>
                <a:noFill/>
              </a:ln>
              <a:effectLst/>
              <a:uLnTx/>
              <a:uFillTx/>
              <a:latin typeface="DM Sans"/>
              <a:ea typeface="+mn-ea"/>
              <a:cs typeface="+mn-cs"/>
            </a:endParaRPr>
          </a:p>
        </p:txBody>
      </p:sp>
      <p:sp>
        <p:nvSpPr>
          <p:cNvPr id="25" name="TextBox 24">
            <a:extLst>
              <a:ext uri="{FF2B5EF4-FFF2-40B4-BE49-F238E27FC236}">
                <a16:creationId xmlns:a16="http://schemas.microsoft.com/office/drawing/2014/main" id="{70985E02-1E01-40D3-9543-B68F823A84EA}"/>
              </a:ext>
            </a:extLst>
          </p:cNvPr>
          <p:cNvSpPr txBox="1"/>
          <p:nvPr/>
        </p:nvSpPr>
        <p:spPr>
          <a:xfrm>
            <a:off x="8284257" y="1170138"/>
            <a:ext cx="3588789" cy="3713837"/>
          </a:xfrm>
          <a:prstGeom prst="rect">
            <a:avLst/>
          </a:prstGeom>
          <a:noFill/>
        </p:spPr>
        <p:txBody>
          <a:bodyPr wrap="square">
            <a:spAutoFit/>
          </a:bodyPr>
          <a:lstStyle/>
          <a:p>
            <a:pPr marL="0" marR="0" lvl="0" indent="0" algn="l" defTabSz="914400" rtl="0" eaLnBrk="1" fontAlgn="auto" latinLnBrk="0" hangingPunct="1">
              <a:lnSpc>
                <a:spcPct val="100000"/>
              </a:lnSpc>
              <a:spcBef>
                <a:spcPts val="300"/>
              </a:spcBef>
              <a:spcAft>
                <a:spcPts val="200"/>
              </a:spcAft>
              <a:buClr>
                <a:srgbClr val="494E8A"/>
              </a:buClr>
              <a:buSzTx/>
              <a:buFontTx/>
              <a:buNone/>
              <a:tabLst/>
              <a:defRPr/>
            </a:pPr>
            <a:r>
              <a:rPr kumimoji="0" lang="en-GB" sz="1400" b="1" i="0" u="none" strike="noStrike" kern="1200" cap="none" spc="0" normalizeH="0" baseline="0" noProof="0" dirty="0">
                <a:ln>
                  <a:noFill/>
                </a:ln>
                <a:effectLst/>
                <a:uLnTx/>
                <a:uFillTx/>
                <a:latin typeface="DM Sans"/>
                <a:ea typeface="Fira Sans" panose="020B0503050000020004" pitchFamily="34" charset="0"/>
                <a:cs typeface="+mn-cs"/>
              </a:rPr>
              <a:t>SKIN BENEFIT</a:t>
            </a:r>
          </a:p>
          <a:p>
            <a:pPr marL="0" marR="0" lvl="0" indent="0" algn="l" defTabSz="914400" rtl="0" eaLnBrk="1" fontAlgn="auto" latinLnBrk="0" hangingPunct="1">
              <a:lnSpc>
                <a:spcPct val="100000"/>
              </a:lnSpc>
              <a:spcBef>
                <a:spcPts val="0"/>
              </a:spcBef>
              <a:spcAft>
                <a:spcPts val="200"/>
              </a:spcAft>
              <a:buClr>
                <a:srgbClr val="494E8A"/>
              </a:buClr>
              <a:buSzTx/>
              <a:buFontTx/>
              <a:buNone/>
              <a:tabLst/>
              <a:defRPr/>
            </a:pPr>
            <a:r>
              <a:rPr kumimoji="0" lang="en-US" sz="1200" b="1" i="1" u="none" strike="noStrike" kern="1200" cap="none" spc="0" normalizeH="0" baseline="0" noProof="0" dirty="0">
                <a:ln>
                  <a:noFill/>
                </a:ln>
                <a:effectLst/>
                <a:uLnTx/>
                <a:uFillTx/>
                <a:latin typeface="DM Sans"/>
                <a:ea typeface="Fira Sans" panose="020B0503050000020004" pitchFamily="34" charset="0"/>
                <a:cs typeface="+mn-cs"/>
              </a:rPr>
              <a:t>Protects from blue light and UV skin damages</a:t>
            </a:r>
          </a:p>
          <a:p>
            <a:pPr marL="0" marR="0" lvl="0" indent="0" algn="l" defTabSz="914400" rtl="0" eaLnBrk="1" fontAlgn="auto" latinLnBrk="0" hangingPunct="1">
              <a:lnSpc>
                <a:spcPct val="100000"/>
              </a:lnSpc>
              <a:spcBef>
                <a:spcPts val="0"/>
              </a:spcBef>
              <a:spcAft>
                <a:spcPts val="200"/>
              </a:spcAft>
              <a:buClr>
                <a:srgbClr val="494E8A"/>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ORIGIN</a:t>
            </a:r>
          </a:p>
          <a:p>
            <a:pPr marL="144000" marR="0" lvl="0" indent="-144000" algn="l" defTabSz="914400" rtl="0" eaLnBrk="1" fontAlgn="auto" latinLnBrk="0" hangingPunct="1">
              <a:lnSpc>
                <a:spcPct val="100000"/>
              </a:lnSpc>
              <a:spcBef>
                <a:spcPts val="0"/>
              </a:spcBef>
              <a:spcAft>
                <a:spcPts val="200"/>
              </a:spcAft>
              <a:buClr>
                <a:srgbClr val="084337"/>
              </a:buClr>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100% naturally-derived origin (ISO 16128)</a:t>
            </a:r>
          </a:p>
          <a:p>
            <a:pPr marL="143510" marR="0" lvl="0" indent="-143510" algn="l" defTabSz="914400" rtl="0" eaLnBrk="1" fontAlgn="auto" latinLnBrk="0" hangingPunct="1">
              <a:lnSpc>
                <a:spcPct val="100000"/>
              </a:lnSpc>
              <a:spcBef>
                <a:spcPts val="0"/>
              </a:spcBef>
              <a:spcAft>
                <a:spcPts val="200"/>
              </a:spcAft>
              <a:buClr>
                <a:srgbClr val="084337"/>
              </a:buClr>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Derived from </a:t>
            </a:r>
            <a:r>
              <a:rPr kumimoji="0" lang="en-GB" sz="1100" b="1" i="1" u="none" strike="noStrike" kern="1200" cap="none" spc="0" normalizeH="0" baseline="0" noProof="0" dirty="0">
                <a:ln>
                  <a:noFill/>
                </a:ln>
                <a:effectLst/>
                <a:uLnTx/>
                <a:uFillTx/>
                <a:latin typeface="DM Sans"/>
                <a:ea typeface="Fira Sans" panose="020B0503050000020004" pitchFamily="34" charset="0"/>
                <a:cs typeface="+mn-cs"/>
              </a:rPr>
              <a:t>Scenedesmus </a:t>
            </a:r>
            <a:r>
              <a:rPr kumimoji="0" lang="en-GB" sz="1100" b="1" i="1" u="none" strike="noStrike" kern="1200" cap="none" spc="0" normalizeH="0" baseline="0" noProof="0" dirty="0" err="1">
                <a:ln>
                  <a:noFill/>
                </a:ln>
                <a:effectLst/>
                <a:uLnTx/>
                <a:uFillTx/>
                <a:latin typeface="DM Sans"/>
                <a:ea typeface="Fira Sans" panose="020B0503050000020004" pitchFamily="34" charset="0"/>
                <a:cs typeface="+mn-cs"/>
              </a:rPr>
              <a:t>rubescens</a:t>
            </a:r>
            <a:r>
              <a:rPr kumimoji="0" lang="en-GB" sz="1100" b="1" i="1" u="none" strike="noStrike" kern="1200" cap="none" spc="0" normalizeH="0" baseline="0" noProof="0" dirty="0">
                <a:ln>
                  <a:noFill/>
                </a:ln>
                <a:effectLst/>
                <a:uLnTx/>
                <a:uFillTx/>
                <a:latin typeface="DM Sans"/>
                <a:ea typeface="Fira Sans" panose="020B0503050000020004" pitchFamily="34" charset="0"/>
                <a:cs typeface="+mn-cs"/>
              </a:rPr>
              <a:t> </a:t>
            </a: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microalgae</a:t>
            </a:r>
          </a:p>
          <a:p>
            <a:pPr marL="0" marR="0" lvl="0" indent="0" algn="l" defTabSz="914400" rtl="0" eaLnBrk="1" fontAlgn="auto" latinLnBrk="0" hangingPunct="1">
              <a:lnSpc>
                <a:spcPct val="100000"/>
              </a:lnSpc>
              <a:spcBef>
                <a:spcPts val="300"/>
              </a:spcBef>
              <a:spcAft>
                <a:spcPts val="200"/>
              </a:spcAft>
              <a:buClr>
                <a:srgbClr val="494E8A"/>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BIOTECH</a:t>
            </a:r>
          </a:p>
          <a:p>
            <a:pPr marL="144000" marR="0" lvl="0" indent="-144000" algn="l" defTabSz="914400" rtl="0" eaLnBrk="1" fontAlgn="auto" latinLnBrk="0" hangingPunct="1">
              <a:lnSpc>
                <a:spcPct val="100000"/>
              </a:lnSpc>
              <a:spcBef>
                <a:spcPts val="0"/>
              </a:spcBef>
              <a:spcAft>
                <a:spcPts val="200"/>
              </a:spcAft>
              <a:buClr>
                <a:srgbClr val="084337"/>
              </a:buClr>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DM Sans"/>
                <a:ea typeface="Fira Sans" panose="020B0503050000020004" pitchFamily="34" charset="0"/>
                <a:cs typeface="+mn-cs"/>
              </a:rPr>
              <a:t>Sustainably farmed in photo-bioreactors, guaranteeing maximum quality (no risk of contamination, reproducibility of process, fully traceable)</a:t>
            </a:r>
            <a:endParaRPr kumimoji="0" lang="en-GB" sz="1100" b="0" i="0" u="none" strike="noStrike" kern="1200" cap="none" spc="0" normalizeH="0" baseline="0" noProof="0" dirty="0">
              <a:ln>
                <a:noFill/>
              </a:ln>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300"/>
              </a:spcBef>
              <a:spcAft>
                <a:spcPts val="200"/>
              </a:spcAft>
              <a:buClr>
                <a:srgbClr val="494E8A"/>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DEMONSTRATED EFFICACY</a:t>
            </a:r>
          </a:p>
          <a:p>
            <a:pPr marL="144000" marR="0" lvl="0" indent="-144000" algn="l" defTabSz="914400" rtl="0" eaLnBrk="0" fontAlgn="auto" latinLnBrk="0" hangingPunct="0">
              <a:lnSpc>
                <a:spcPct val="100000"/>
              </a:lnSpc>
              <a:spcBef>
                <a:spcPts val="0"/>
              </a:spcBef>
              <a:spcAft>
                <a:spcPts val="200"/>
              </a:spcAft>
              <a:buClr>
                <a:srgbClr val="084337"/>
              </a:buClr>
              <a:buSzTx/>
              <a:buFontTx/>
              <a:buChar char="•"/>
              <a:tabLst/>
              <a:defRPr/>
            </a:pPr>
            <a:r>
              <a:rPr kumimoji="0" lang="en-US" sz="1100" b="1" i="1" u="none" strike="noStrike" kern="1200" cap="none" spc="0" normalizeH="0" baseline="0" noProof="0" dirty="0">
                <a:ln>
                  <a:noFill/>
                </a:ln>
                <a:effectLst/>
                <a:uLnTx/>
                <a:uFillTx/>
                <a:latin typeface="DM Sans"/>
                <a:ea typeface="Fira Sans" panose="020B0503050000020004" pitchFamily="34" charset="0"/>
                <a:cs typeface="+mn-cs"/>
              </a:rPr>
              <a:t>In vitro </a:t>
            </a:r>
            <a:r>
              <a:rPr kumimoji="0" lang="en-US" sz="1100" b="1" i="0" u="none" strike="noStrike" kern="1200" cap="none" spc="0" normalizeH="0" baseline="0" noProof="0" dirty="0">
                <a:ln>
                  <a:noFill/>
                </a:ln>
                <a:effectLst/>
                <a:uLnTx/>
                <a:uFillTx/>
                <a:latin typeface="DM Sans"/>
                <a:ea typeface="Fira Sans" panose="020B0503050000020004" pitchFamily="34" charset="0"/>
                <a:cs typeface="+mn-cs"/>
              </a:rPr>
              <a:t>&amp; </a:t>
            </a:r>
            <a:r>
              <a:rPr kumimoji="0" lang="en-US" sz="1100" b="1" i="1" u="none" strike="noStrike" kern="1200" cap="none" spc="0" normalizeH="0" baseline="0" noProof="0" dirty="0">
                <a:ln>
                  <a:noFill/>
                </a:ln>
                <a:effectLst/>
                <a:uLnTx/>
                <a:uFillTx/>
                <a:latin typeface="DM Sans"/>
                <a:ea typeface="Fira Sans" panose="020B0503050000020004" pitchFamily="34" charset="0"/>
                <a:cs typeface="+mn-cs"/>
              </a:rPr>
              <a:t>ex vivo </a:t>
            </a:r>
            <a:r>
              <a:rPr kumimoji="0" lang="en-US" sz="1100" b="0" i="0" u="none" strike="noStrike" kern="1200" cap="none" spc="0" normalizeH="0" baseline="0" noProof="0" dirty="0">
                <a:ln>
                  <a:noFill/>
                </a:ln>
                <a:effectLst/>
                <a:uLnTx/>
                <a:uFillTx/>
                <a:latin typeface="DM Sans"/>
                <a:ea typeface="Fira Sans" panose="020B0503050000020004" pitchFamily="34" charset="0"/>
                <a:cs typeface="+mn-cs"/>
              </a:rPr>
              <a:t>Prevents skin premature aging; Boosts skin’s own defenses against blue light</a:t>
            </a:r>
          </a:p>
          <a:p>
            <a:pPr marL="144000" marR="0" lvl="0" indent="-144000" algn="l" defTabSz="914400" rtl="0" eaLnBrk="0" fontAlgn="auto" latinLnBrk="0" hangingPunct="0">
              <a:lnSpc>
                <a:spcPct val="100000"/>
              </a:lnSpc>
              <a:spcBef>
                <a:spcPts val="0"/>
              </a:spcBef>
              <a:spcAft>
                <a:spcPts val="200"/>
              </a:spcAft>
              <a:buClr>
                <a:srgbClr val="084337"/>
              </a:buClr>
              <a:buSzTx/>
              <a:buFontTx/>
              <a:buChar char="•"/>
              <a:tabLst/>
              <a:defRPr/>
            </a:pPr>
            <a:r>
              <a:rPr kumimoji="0" lang="en-US" sz="1100" b="1" i="1" u="none" strike="noStrike" kern="1200" cap="none" spc="0" normalizeH="0" baseline="0" noProof="0" dirty="0">
                <a:ln>
                  <a:noFill/>
                </a:ln>
                <a:effectLst/>
                <a:uLnTx/>
                <a:uFillTx/>
                <a:latin typeface="DM Sans"/>
                <a:ea typeface="Fira Sans" panose="020B0503050000020004" pitchFamily="34" charset="0"/>
                <a:cs typeface="+mn-cs"/>
              </a:rPr>
              <a:t>In vivo </a:t>
            </a:r>
            <a:r>
              <a:rPr kumimoji="0" lang="en-US" sz="1100" b="0" i="0" u="none" strike="noStrike" kern="1200" cap="none" spc="0" normalizeH="0" baseline="0" noProof="0" dirty="0">
                <a:ln>
                  <a:noFill/>
                </a:ln>
                <a:effectLst/>
                <a:uLnTx/>
                <a:uFillTx/>
                <a:latin typeface="DM Sans"/>
                <a:ea typeface="Fira Sans" panose="020B0503050000020004" pitchFamily="34" charset="0"/>
                <a:cs typeface="+mn-cs"/>
              </a:rPr>
              <a:t>Reduces blue light induced skin pigmentation (dark spots); evens skin tone </a:t>
            </a:r>
            <a:endParaRPr kumimoji="0" lang="en-GB" sz="1100" b="0" i="0" u="none" strike="noStrike" kern="1200" cap="none" spc="0" normalizeH="0" baseline="0" noProof="0" dirty="0">
              <a:ln>
                <a:noFill/>
              </a:ln>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300"/>
              </a:spcBef>
              <a:spcAft>
                <a:spcPts val="200"/>
              </a:spcAft>
              <a:buClr>
                <a:srgbClr val="494E8A"/>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RECOMMENDED DOSAGE </a:t>
            </a: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1–3%</a:t>
            </a:r>
          </a:p>
          <a:p>
            <a:pPr marL="0" marR="0" lvl="0" indent="0" algn="l" defTabSz="914400" rtl="0" eaLnBrk="1" fontAlgn="auto" latinLnBrk="0" hangingPunct="1">
              <a:lnSpc>
                <a:spcPct val="100000"/>
              </a:lnSpc>
              <a:spcBef>
                <a:spcPts val="300"/>
              </a:spcBef>
              <a:spcAft>
                <a:spcPts val="200"/>
              </a:spcAft>
              <a:buClr>
                <a:srgbClr val="494E8A"/>
              </a:buClr>
              <a:buSzTx/>
              <a:buFontTx/>
              <a:buNone/>
              <a:tabLst/>
              <a:defRPr/>
            </a:pPr>
            <a:r>
              <a:rPr kumimoji="0" lang="en-GB" sz="1200" b="1" i="0" u="none" strike="noStrike" kern="1200" cap="none" spc="0" normalizeH="0" baseline="0" noProof="0" dirty="0">
                <a:ln>
                  <a:noFill/>
                </a:ln>
                <a:effectLst/>
                <a:uLnTx/>
                <a:uFillTx/>
                <a:latin typeface="DM Sans"/>
                <a:ea typeface="Fira Sans" panose="020B0503050000020004" pitchFamily="34" charset="0"/>
                <a:cs typeface="+mn-cs"/>
              </a:rPr>
              <a:t>INCI</a:t>
            </a:r>
            <a:r>
              <a:rPr kumimoji="0" lang="en-GB" sz="1200" b="0" i="0" u="none" strike="noStrike" kern="1200" cap="none" spc="0" normalizeH="0" baseline="0" noProof="0" dirty="0">
                <a:ln>
                  <a:noFill/>
                </a:ln>
                <a:effectLst/>
                <a:uLnTx/>
                <a:uFillTx/>
                <a:latin typeface="DM Sans"/>
                <a:ea typeface="Fira Sans" panose="020B0503050000020004" pitchFamily="34" charset="0"/>
                <a:cs typeface="+mn-cs"/>
              </a:rPr>
              <a:t> </a:t>
            </a:r>
            <a:r>
              <a:rPr kumimoji="0" lang="en-GB" sz="1100" b="0" i="1" u="none" strike="noStrike" kern="1200" cap="none" spc="0" normalizeH="0" baseline="0" noProof="0" dirty="0">
                <a:ln>
                  <a:noFill/>
                </a:ln>
                <a:effectLst/>
                <a:uLnTx/>
                <a:uFillTx/>
                <a:latin typeface="DM Sans"/>
                <a:ea typeface="Fira Sans" panose="020B0503050000020004" pitchFamily="34" charset="0"/>
                <a:cs typeface="+mn-cs"/>
              </a:rPr>
              <a:t>Scenedesmus </a:t>
            </a:r>
            <a:r>
              <a:rPr kumimoji="0" lang="en-GB" sz="1100" b="0" i="1" u="none" strike="noStrike" kern="1200" cap="none" spc="0" normalizeH="0" baseline="0" noProof="0" dirty="0" err="1">
                <a:ln>
                  <a:noFill/>
                </a:ln>
                <a:effectLst/>
                <a:uLnTx/>
                <a:uFillTx/>
                <a:latin typeface="DM Sans"/>
                <a:ea typeface="Fira Sans" panose="020B0503050000020004" pitchFamily="34" charset="0"/>
                <a:cs typeface="+mn-cs"/>
              </a:rPr>
              <a:t>rubescens</a:t>
            </a:r>
            <a:r>
              <a:rPr kumimoji="0" lang="en-GB" sz="1100" b="0" i="1" u="none" strike="noStrike" kern="1200" cap="none" spc="0" normalizeH="0" baseline="0" noProof="0" dirty="0">
                <a:ln>
                  <a:noFill/>
                </a:ln>
                <a:effectLst/>
                <a:uLnTx/>
                <a:uFillTx/>
                <a:latin typeface="DM Sans"/>
                <a:ea typeface="Fira Sans" panose="020B0503050000020004" pitchFamily="34" charset="0"/>
                <a:cs typeface="+mn-cs"/>
              </a:rPr>
              <a:t> </a:t>
            </a:r>
            <a:r>
              <a:rPr kumimoji="0" lang="en-GB" sz="1100" b="0" i="0" u="none" strike="noStrike" kern="1200" cap="none" spc="0" normalizeH="0" baseline="0" noProof="0" dirty="0">
                <a:ln>
                  <a:noFill/>
                </a:ln>
                <a:effectLst/>
                <a:uLnTx/>
                <a:uFillTx/>
                <a:latin typeface="DM Sans"/>
                <a:ea typeface="Fira Sans" panose="020B0503050000020004" pitchFamily="34" charset="0"/>
                <a:cs typeface="+mn-cs"/>
              </a:rPr>
              <a:t>Extract</a:t>
            </a:r>
            <a:endParaRPr kumimoji="0" lang="en-US" sz="1100" b="0" i="0" u="none" strike="noStrike" kern="1200" cap="none" spc="0" normalizeH="0" baseline="0" noProof="0" dirty="0">
              <a:ln>
                <a:noFill/>
              </a:ln>
              <a:effectLst/>
              <a:uLnTx/>
              <a:uFillTx/>
              <a:latin typeface="DM Sans"/>
              <a:ea typeface="+mn-ea"/>
              <a:cs typeface="+mn-cs"/>
            </a:endParaRPr>
          </a:p>
        </p:txBody>
      </p:sp>
      <p:sp>
        <p:nvSpPr>
          <p:cNvPr id="26" name="TextBox 25">
            <a:extLst>
              <a:ext uri="{FF2B5EF4-FFF2-40B4-BE49-F238E27FC236}">
                <a16:creationId xmlns:a16="http://schemas.microsoft.com/office/drawing/2014/main" id="{4D23C3D3-FBCC-30B0-6785-67397F1209F8}"/>
              </a:ext>
            </a:extLst>
          </p:cNvPr>
          <p:cNvSpPr txBox="1"/>
          <p:nvPr/>
        </p:nvSpPr>
        <p:spPr>
          <a:xfrm>
            <a:off x="191832" y="6235544"/>
            <a:ext cx="10874752" cy="20005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30000" noProof="0" dirty="0">
                <a:ln>
                  <a:noFill/>
                </a:ln>
                <a:solidFill>
                  <a:prstClr val="black"/>
                </a:solidFill>
                <a:effectLst/>
                <a:uLnTx/>
                <a:uFillTx/>
                <a:latin typeface="DM Sans"/>
                <a:ea typeface="+mn-ea"/>
                <a:cs typeface="+mn-cs"/>
              </a:rPr>
              <a:t>1 </a:t>
            </a:r>
            <a:r>
              <a:rPr kumimoji="0" lang="en-US" sz="700" b="0" i="0" u="none" strike="noStrike" kern="1200" cap="none" spc="0" normalizeH="0" baseline="0" noProof="0" dirty="0">
                <a:ln>
                  <a:noFill/>
                </a:ln>
                <a:solidFill>
                  <a:prstClr val="black"/>
                </a:solidFill>
                <a:effectLst/>
                <a:uLnTx/>
                <a:uFillTx/>
                <a:latin typeface="DM Sans"/>
                <a:ea typeface="+mn-ea"/>
                <a:cs typeface="+mn-cs"/>
              </a:rPr>
              <a:t>Based on </a:t>
            </a:r>
            <a:r>
              <a:rPr kumimoji="0" lang="en-US" sz="700" b="0" i="0" u="none" strike="noStrike" kern="1200" cap="none" spc="0" normalizeH="0" baseline="0" noProof="0" dirty="0" err="1">
                <a:ln>
                  <a:noFill/>
                </a:ln>
                <a:solidFill>
                  <a:prstClr val="black"/>
                </a:solidFill>
                <a:effectLst/>
                <a:uLnTx/>
                <a:uFillTx/>
                <a:latin typeface="DM Sans"/>
                <a:ea typeface="+mn-ea"/>
                <a:cs typeface="+mn-cs"/>
              </a:rPr>
              <a:t>dsm</a:t>
            </a:r>
            <a:r>
              <a:rPr kumimoji="0" lang="en-US" sz="700" b="0" i="0" u="none" strike="noStrike" kern="1200" cap="none" spc="0" normalizeH="0" baseline="0" noProof="0" dirty="0">
                <a:ln>
                  <a:noFill/>
                </a:ln>
                <a:solidFill>
                  <a:prstClr val="black"/>
                </a:solidFill>
                <a:effectLst/>
                <a:uLnTx/>
                <a:uFillTx/>
                <a:latin typeface="DM Sans"/>
                <a:ea typeface="+mn-ea"/>
                <a:cs typeface="+mn-cs"/>
              </a:rPr>
              <a:t>-Firmenich clinical study where improvements in skin smoothness and texture homogeneity were detected already within 15min from 1</a:t>
            </a:r>
            <a:r>
              <a:rPr kumimoji="0" lang="en-US" sz="700" b="0" i="0" u="none" strike="noStrike" kern="1200" cap="none" spc="0" normalizeH="0" baseline="30000" noProof="0" dirty="0">
                <a:ln>
                  <a:noFill/>
                </a:ln>
                <a:solidFill>
                  <a:prstClr val="black"/>
                </a:solidFill>
                <a:effectLst/>
                <a:uLnTx/>
                <a:uFillTx/>
                <a:latin typeface="DM Sans"/>
                <a:ea typeface="+mn-ea"/>
                <a:cs typeface="+mn-cs"/>
              </a:rPr>
              <a:t>st</a:t>
            </a:r>
            <a:r>
              <a:rPr kumimoji="0" lang="en-US" sz="700" b="0" i="0" u="none" strike="noStrike" kern="1200" cap="none" spc="0" normalizeH="0" baseline="0" noProof="0" dirty="0">
                <a:ln>
                  <a:noFill/>
                </a:ln>
                <a:solidFill>
                  <a:prstClr val="black"/>
                </a:solidFill>
                <a:effectLst/>
                <a:uLnTx/>
                <a:uFillTx/>
                <a:latin typeface="DM Sans"/>
                <a:ea typeface="+mn-ea"/>
                <a:cs typeface="+mn-cs"/>
              </a:rPr>
              <a:t> product application</a:t>
            </a:r>
            <a:endParaRPr kumimoji="0" lang="en-CH" sz="7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74936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26E403-32C1-BDBE-47D5-D2E3C8E99A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76F78578-78AF-B298-3E03-98DF5C7C3846}"/>
              </a:ext>
            </a:extLst>
          </p:cNvPr>
          <p:cNvSpPr>
            <a:spLocks noGrp="1"/>
          </p:cNvSpPr>
          <p:nvPr>
            <p:ph type="body" idx="11"/>
          </p:nvPr>
        </p:nvSpPr>
        <p:spPr/>
        <p:txBody>
          <a:bodyPr/>
          <a:lstStyle/>
          <a:p>
            <a:r>
              <a:rPr lang="en-US" b="0" dirty="0">
                <a:solidFill>
                  <a:srgbClr val="084337"/>
                </a:solidFill>
              </a:rPr>
              <a:t>A special growth by photobioreactors, for maximum quality &amp; sustainability</a:t>
            </a:r>
          </a:p>
        </p:txBody>
      </p:sp>
      <p:sp>
        <p:nvSpPr>
          <p:cNvPr id="4" name="Title 3">
            <a:extLst>
              <a:ext uri="{FF2B5EF4-FFF2-40B4-BE49-F238E27FC236}">
                <a16:creationId xmlns:a16="http://schemas.microsoft.com/office/drawing/2014/main" id="{229E1F93-12B7-5BA4-370A-7909D98AF3AB}"/>
              </a:ext>
            </a:extLst>
          </p:cNvPr>
          <p:cNvSpPr>
            <a:spLocks noGrp="1"/>
          </p:cNvSpPr>
          <p:nvPr>
            <p:ph type="title"/>
          </p:nvPr>
        </p:nvSpPr>
        <p:spPr/>
        <p:txBody>
          <a:bodyPr/>
          <a:lstStyle/>
          <a:p>
            <a:r>
              <a:rPr lang="en-US" sz="2400" dirty="0"/>
              <a:t>The production process</a:t>
            </a:r>
          </a:p>
        </p:txBody>
      </p:sp>
      <p:sp>
        <p:nvSpPr>
          <p:cNvPr id="8" name="Text Box 18">
            <a:extLst>
              <a:ext uri="{FF2B5EF4-FFF2-40B4-BE49-F238E27FC236}">
                <a16:creationId xmlns:a16="http://schemas.microsoft.com/office/drawing/2014/main" id="{5EAC54D1-FD81-1D36-836E-05E3B5A04A18}"/>
              </a:ext>
            </a:extLst>
          </p:cNvPr>
          <p:cNvSpPr txBox="1">
            <a:spLocks noChangeArrowheads="1"/>
          </p:cNvSpPr>
          <p:nvPr/>
        </p:nvSpPr>
        <p:spPr bwMode="auto">
          <a:xfrm>
            <a:off x="8292347" y="1843950"/>
            <a:ext cx="3421338"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tabLst>
                <a:tab pos="263525" algn="l"/>
              </a:tabLst>
              <a:defRPr>
                <a:solidFill>
                  <a:schemeClr val="tx1"/>
                </a:solidFill>
                <a:latin typeface="Trebuchet MS" pitchFamily="34" charset="0"/>
                <a:cs typeface="Arial" charset="0"/>
              </a:defRPr>
            </a:lvl1pPr>
            <a:lvl2pPr marL="742950" indent="-285750" eaLnBrk="0" hangingPunct="0">
              <a:tabLst>
                <a:tab pos="263525" algn="l"/>
              </a:tabLst>
              <a:defRPr>
                <a:solidFill>
                  <a:schemeClr val="tx1"/>
                </a:solidFill>
                <a:latin typeface="Trebuchet MS" pitchFamily="34" charset="0"/>
                <a:cs typeface="Arial" charset="0"/>
              </a:defRPr>
            </a:lvl2pPr>
            <a:lvl3pPr marL="1143000" indent="-228600" eaLnBrk="0" hangingPunct="0">
              <a:tabLst>
                <a:tab pos="263525" algn="l"/>
              </a:tabLst>
              <a:defRPr>
                <a:solidFill>
                  <a:schemeClr val="tx1"/>
                </a:solidFill>
                <a:latin typeface="Trebuchet MS" pitchFamily="34" charset="0"/>
                <a:cs typeface="Arial" charset="0"/>
              </a:defRPr>
            </a:lvl3pPr>
            <a:lvl4pPr marL="1600200" indent="-228600" eaLnBrk="0" hangingPunct="0">
              <a:tabLst>
                <a:tab pos="263525" algn="l"/>
              </a:tabLst>
              <a:defRPr>
                <a:solidFill>
                  <a:schemeClr val="tx1"/>
                </a:solidFill>
                <a:latin typeface="Trebuchet MS" pitchFamily="34" charset="0"/>
                <a:cs typeface="Arial" charset="0"/>
              </a:defRPr>
            </a:lvl4pPr>
            <a:lvl5pPr marL="2057400" indent="-228600" eaLnBrk="0" hangingPunct="0">
              <a:tabLst>
                <a:tab pos="263525" algn="l"/>
              </a:tabLst>
              <a:defRPr>
                <a:solidFill>
                  <a:schemeClr val="tx1"/>
                </a:solidFill>
                <a:latin typeface="Trebuchet MS" pitchFamily="34" charset="0"/>
                <a:cs typeface="Arial" charset="0"/>
              </a:defRPr>
            </a:lvl5pPr>
            <a:lvl6pPr marL="25146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6pPr>
            <a:lvl7pPr marL="29718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7pPr>
            <a:lvl8pPr marL="34290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8pPr>
            <a:lvl9pPr marL="3886200" indent="-228600" eaLnBrk="0" fontAlgn="base" hangingPunct="0">
              <a:spcBef>
                <a:spcPct val="0"/>
              </a:spcBef>
              <a:spcAft>
                <a:spcPct val="0"/>
              </a:spcAft>
              <a:tabLst>
                <a:tab pos="263525" algn="l"/>
              </a:tabLst>
              <a:defRPr>
                <a:solidFill>
                  <a:schemeClr val="tx1"/>
                </a:solidFill>
                <a:latin typeface="Trebuchet MS" pitchFamily="34" charset="0"/>
                <a:cs typeface="Arial" charset="0"/>
              </a:defRPr>
            </a:lvl9pPr>
          </a:lstStyle>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dirty="0">
                <a:ln>
                  <a:noFill/>
                </a:ln>
                <a:solidFill>
                  <a:srgbClr val="000000"/>
                </a:solidFill>
                <a:effectLst/>
                <a:uLnTx/>
                <a:uFillTx/>
                <a:latin typeface="DM Sans"/>
                <a:ea typeface="Fira Sans" panose="020B0503050000020004" pitchFamily="34" charset="0"/>
                <a:cs typeface="Arial" charset="0"/>
              </a:rPr>
              <a:t>Maximizes the optimal </a:t>
            </a:r>
            <a:br>
              <a:rPr kumimoji="0" lang="en-US" sz="1600" b="0" i="0" u="none" strike="noStrike" kern="1200" cap="none" spc="0" normalizeH="0" baseline="0" noProof="0" dirty="0">
                <a:ln>
                  <a:noFill/>
                </a:ln>
                <a:solidFill>
                  <a:srgbClr val="000000"/>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dirty="0">
                <a:ln>
                  <a:noFill/>
                </a:ln>
                <a:solidFill>
                  <a:srgbClr val="000000"/>
                </a:solidFill>
                <a:effectLst/>
                <a:uLnTx/>
                <a:uFillTx/>
                <a:latin typeface="DM Sans"/>
                <a:ea typeface="Fira Sans" panose="020B0503050000020004" pitchFamily="34" charset="0"/>
                <a:cs typeface="Arial" charset="0"/>
              </a:rPr>
              <a:t>growth conditions by </a:t>
            </a:r>
            <a:br>
              <a:rPr kumimoji="0" lang="en-US" sz="1600" b="0" i="0" u="none" strike="noStrike" kern="1200" cap="none" spc="0" normalizeH="0" baseline="0" noProof="0" dirty="0">
                <a:ln>
                  <a:noFill/>
                </a:ln>
                <a:solidFill>
                  <a:srgbClr val="000000"/>
                </a:solidFill>
                <a:effectLst/>
                <a:uLnTx/>
                <a:uFillTx/>
                <a:latin typeface="DM Sans"/>
                <a:ea typeface="Fira Sans" panose="020B0503050000020004" pitchFamily="34" charset="0"/>
                <a:cs typeface="Arial" charset="0"/>
              </a:rPr>
            </a:br>
            <a:r>
              <a:rPr kumimoji="0" lang="en-US" sz="1600" b="0" i="0" u="none" strike="noStrike" kern="1200" cap="none" spc="0" normalizeH="0" baseline="0" noProof="0" dirty="0">
                <a:ln>
                  <a:noFill/>
                </a:ln>
                <a:solidFill>
                  <a:srgbClr val="000000"/>
                </a:solidFill>
                <a:effectLst/>
                <a:uLnTx/>
                <a:uFillTx/>
                <a:latin typeface="DM Sans"/>
                <a:ea typeface="Fira Sans" panose="020B0503050000020004" pitchFamily="34" charset="0"/>
                <a:cs typeface="Arial" charset="0"/>
              </a:rPr>
              <a:t>providing sufficient light and minimizes the contamination risk: </a:t>
            </a:r>
            <a:r>
              <a:rPr kumimoji="0" lang="en-US" sz="1600" b="1" i="0" u="none" strike="noStrike" kern="1200" cap="none" spc="0" normalizeH="0" baseline="0" noProof="0" dirty="0">
                <a:ln>
                  <a:noFill/>
                </a:ln>
                <a:solidFill>
                  <a:srgbClr val="000000"/>
                </a:solidFill>
                <a:effectLst/>
                <a:uLnTx/>
                <a:uFillTx/>
                <a:latin typeface="DM Sans"/>
                <a:ea typeface="Fira Sans" panose="020B0503050000020004" pitchFamily="34" charset="0"/>
                <a:cs typeface="Arial" charset="0"/>
              </a:rPr>
              <a:t>purity, high quality and high content of active substances </a:t>
            </a:r>
            <a:r>
              <a:rPr kumimoji="0" lang="en-US" sz="1600" b="0" i="0" u="none" strike="noStrike" kern="1200" cap="none" spc="0" normalizeH="0" baseline="0" noProof="0" dirty="0">
                <a:ln>
                  <a:noFill/>
                </a:ln>
                <a:solidFill>
                  <a:srgbClr val="000000"/>
                </a:solidFill>
                <a:effectLst/>
                <a:uLnTx/>
                <a:uFillTx/>
                <a:latin typeface="DM Sans"/>
                <a:ea typeface="Fira Sans" panose="020B0503050000020004" pitchFamily="34" charset="0"/>
                <a:cs typeface="Arial" charset="0"/>
              </a:rPr>
              <a:t>are ensured</a:t>
            </a:r>
          </a:p>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dirty="0">
                <a:ln>
                  <a:noFill/>
                </a:ln>
                <a:solidFill>
                  <a:srgbClr val="000000"/>
                </a:solidFill>
                <a:effectLst/>
                <a:uLnTx/>
                <a:uFillTx/>
                <a:latin typeface="DM Sans"/>
                <a:ea typeface="Fira Sans" panose="020B0503050000020004" pitchFamily="34" charset="0"/>
                <a:cs typeface="Arial" charset="0"/>
              </a:rPr>
              <a:t>Enables standardization</a:t>
            </a:r>
          </a:p>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dirty="0">
                <a:ln>
                  <a:noFill/>
                </a:ln>
                <a:solidFill>
                  <a:srgbClr val="000000"/>
                </a:solidFill>
                <a:effectLst/>
                <a:uLnTx/>
                <a:uFillTx/>
                <a:latin typeface="DM Sans"/>
                <a:ea typeface="Fira Sans" panose="020B0503050000020004" pitchFamily="34" charset="0"/>
                <a:cs typeface="Arial" charset="0"/>
              </a:rPr>
              <a:t>Respects biodiversity</a:t>
            </a:r>
          </a:p>
          <a:p>
            <a:pPr marL="274320" marR="0" lvl="0" indent="-274320" algn="l" defTabSz="914400" rtl="0" eaLnBrk="1" fontAlgn="auto" latinLnBrk="0" hangingPunct="1">
              <a:lnSpc>
                <a:spcPct val="100000"/>
              </a:lnSpc>
              <a:spcBef>
                <a:spcPts val="0"/>
              </a:spcBef>
              <a:spcAft>
                <a:spcPts val="1200"/>
              </a:spcAft>
              <a:buClr>
                <a:srgbClr val="084337"/>
              </a:buClr>
              <a:buSzPct val="140000"/>
              <a:buFont typeface="Arial" panose="020B0604020202020204" pitchFamily="34" charset="0"/>
              <a:buChar char="•"/>
              <a:tabLst>
                <a:tab pos="263525" algn="l"/>
              </a:tabLst>
              <a:defRPr/>
            </a:pPr>
            <a:r>
              <a:rPr kumimoji="0" lang="en-US" sz="1600" b="0" i="0" u="none" strike="noStrike" kern="1200" cap="none" spc="0" normalizeH="0" baseline="0" noProof="0" dirty="0">
                <a:ln>
                  <a:noFill/>
                </a:ln>
                <a:solidFill>
                  <a:srgbClr val="000000"/>
                </a:solidFill>
                <a:effectLst/>
                <a:uLnTx/>
                <a:uFillTx/>
                <a:latin typeface="DM Sans"/>
                <a:ea typeface="Fira Sans" panose="020B0503050000020004" pitchFamily="34" charset="0"/>
                <a:cs typeface="Arial" charset="0"/>
              </a:rPr>
              <a:t>High level of renewable sources of energy</a:t>
            </a:r>
          </a:p>
        </p:txBody>
      </p:sp>
      <p:grpSp>
        <p:nvGrpSpPr>
          <p:cNvPr id="12" name="Group 11">
            <a:extLst>
              <a:ext uri="{FF2B5EF4-FFF2-40B4-BE49-F238E27FC236}">
                <a16:creationId xmlns:a16="http://schemas.microsoft.com/office/drawing/2014/main" id="{549CAB20-8FC2-9DBE-C2E0-44B0E0F91B64}"/>
              </a:ext>
            </a:extLst>
          </p:cNvPr>
          <p:cNvGrpSpPr/>
          <p:nvPr/>
        </p:nvGrpSpPr>
        <p:grpSpPr>
          <a:xfrm>
            <a:off x="661012" y="1447435"/>
            <a:ext cx="6696348" cy="4449792"/>
            <a:chOff x="1086347" y="1409937"/>
            <a:chExt cx="6696348" cy="4449792"/>
          </a:xfrm>
        </p:grpSpPr>
        <p:pic>
          <p:nvPicPr>
            <p:cNvPr id="7" name="Picture 6">
              <a:extLst>
                <a:ext uri="{FF2B5EF4-FFF2-40B4-BE49-F238E27FC236}">
                  <a16:creationId xmlns:a16="http://schemas.microsoft.com/office/drawing/2014/main" id="{C11BB9EA-482C-7212-34FC-CB31C151226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86347" y="1703068"/>
              <a:ext cx="6696348" cy="3766696"/>
            </a:xfrm>
            <a:prstGeom prst="rect">
              <a:avLst/>
            </a:prstGeom>
          </p:spPr>
        </p:pic>
        <p:sp>
          <p:nvSpPr>
            <p:cNvPr id="9" name="Text Box 11">
              <a:extLst>
                <a:ext uri="{FF2B5EF4-FFF2-40B4-BE49-F238E27FC236}">
                  <a16:creationId xmlns:a16="http://schemas.microsoft.com/office/drawing/2014/main" id="{2B8C93E9-D996-B4CA-7F3C-61C2C23E09EA}"/>
                </a:ext>
              </a:extLst>
            </p:cNvPr>
            <p:cNvSpPr txBox="1">
              <a:spLocks noChangeArrowheads="1"/>
            </p:cNvSpPr>
            <p:nvPr/>
          </p:nvSpPr>
          <p:spPr bwMode="auto">
            <a:xfrm>
              <a:off x="1528907" y="1409937"/>
              <a:ext cx="1590496" cy="432000"/>
            </a:xfrm>
            <a:prstGeom prst="rect">
              <a:avLst/>
            </a:prstGeom>
            <a:noFill/>
            <a:ln>
              <a:noFill/>
            </a:ln>
            <a:effectLst/>
          </p:spPr>
          <p:txBody>
            <a:bodyPr wrap="square" lIns="0" tIns="0" rIns="0" bIns="0" anchor="ctr" anchorCtr="0">
              <a:no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Fira Sans" panose="020B0503050000020004" pitchFamily="34" charset="0"/>
                  <a:cs typeface="Arial" charset="0"/>
                </a:rPr>
                <a:t>Preculture</a:t>
              </a:r>
            </a:p>
          </p:txBody>
        </p:sp>
        <p:sp>
          <p:nvSpPr>
            <p:cNvPr id="10" name="Text Box 12">
              <a:extLst>
                <a:ext uri="{FF2B5EF4-FFF2-40B4-BE49-F238E27FC236}">
                  <a16:creationId xmlns:a16="http://schemas.microsoft.com/office/drawing/2014/main" id="{80D8B2D7-FAE0-A9BF-B174-58795D306117}"/>
                </a:ext>
              </a:extLst>
            </p:cNvPr>
            <p:cNvSpPr txBox="1">
              <a:spLocks noChangeArrowheads="1"/>
            </p:cNvSpPr>
            <p:nvPr/>
          </p:nvSpPr>
          <p:spPr bwMode="auto">
            <a:xfrm>
              <a:off x="3584343" y="5283436"/>
              <a:ext cx="1743267" cy="576293"/>
            </a:xfrm>
            <a:prstGeom prst="rect">
              <a:avLst/>
            </a:prstGeom>
            <a:noFill/>
            <a:ln>
              <a:noFill/>
            </a:ln>
            <a:effectLst/>
          </p:spPr>
          <p:txBody>
            <a:bodyPr wrap="square" lIns="0" tIns="72000" rIns="0" bIns="7200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Fira Sans" panose="020B0503050000020004" pitchFamily="34" charset="0"/>
                  <a:cs typeface="Arial" charset="0"/>
                </a:rPr>
                <a:t>Cultivation in huge </a:t>
              </a:r>
              <a:br>
                <a:rPr kumimoji="0" lang="en-US" sz="1400" b="1" i="0" u="none" strike="noStrike" kern="1200" cap="none" spc="0" normalizeH="0" baseline="0" noProof="0" dirty="0">
                  <a:ln>
                    <a:noFill/>
                  </a:ln>
                  <a:solidFill>
                    <a:srgbClr val="084337"/>
                  </a:solidFill>
                  <a:effectLst/>
                  <a:uLnTx/>
                  <a:uFillTx/>
                  <a:latin typeface="DM Sans"/>
                  <a:ea typeface="Fira Sans" panose="020B0503050000020004" pitchFamily="34" charset="0"/>
                  <a:cs typeface="Arial" charset="0"/>
                </a:rPr>
              </a:br>
              <a:r>
                <a:rPr kumimoji="0" lang="en-US" sz="1400" b="1" i="0" u="none" strike="noStrike" kern="1200" cap="none" spc="0" normalizeH="0" baseline="0" noProof="0" dirty="0">
                  <a:ln>
                    <a:noFill/>
                  </a:ln>
                  <a:solidFill>
                    <a:srgbClr val="084337"/>
                  </a:solidFill>
                  <a:effectLst/>
                  <a:uLnTx/>
                  <a:uFillTx/>
                  <a:latin typeface="DM Sans"/>
                  <a:ea typeface="Fira Sans" panose="020B0503050000020004" pitchFamily="34" charset="0"/>
                  <a:cs typeface="Arial" charset="0"/>
                </a:rPr>
                <a:t>photobioreactor</a:t>
              </a:r>
            </a:p>
          </p:txBody>
        </p:sp>
        <p:sp>
          <p:nvSpPr>
            <p:cNvPr id="11" name="Text Box 13">
              <a:extLst>
                <a:ext uri="{FF2B5EF4-FFF2-40B4-BE49-F238E27FC236}">
                  <a16:creationId xmlns:a16="http://schemas.microsoft.com/office/drawing/2014/main" id="{ACAD2162-F007-B804-5C7D-A9B7F297F2BC}"/>
                </a:ext>
              </a:extLst>
            </p:cNvPr>
            <p:cNvSpPr txBox="1">
              <a:spLocks noChangeArrowheads="1"/>
            </p:cNvSpPr>
            <p:nvPr/>
          </p:nvSpPr>
          <p:spPr bwMode="auto">
            <a:xfrm>
              <a:off x="5765059" y="1409937"/>
              <a:ext cx="1602109" cy="429038"/>
            </a:xfrm>
            <a:prstGeom prst="rect">
              <a:avLst/>
            </a:prstGeom>
            <a:noFill/>
            <a:ln>
              <a:noFill/>
            </a:ln>
            <a:effectLst/>
          </p:spPr>
          <p:txBody>
            <a:bodyPr wrap="square" lIns="0" tIns="0" rIns="0" bIns="0" anchor="ctr" anchorCtr="0">
              <a:no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dirty="0">
                  <a:ln>
                    <a:noFill/>
                  </a:ln>
                  <a:solidFill>
                    <a:srgbClr val="084337"/>
                  </a:solidFill>
                  <a:effectLst/>
                  <a:uLnTx/>
                  <a:uFillTx/>
                  <a:latin typeface="DM Sans"/>
                  <a:ea typeface="Fira Sans" panose="020B0503050000020004" pitchFamily="34" charset="0"/>
                  <a:cs typeface="Arial" charset="0"/>
                </a:rPr>
                <a:t>Hot water </a:t>
              </a:r>
              <a:br>
                <a:rPr kumimoji="0" lang="en-US" sz="1400" b="1" i="0" u="none" strike="noStrike" kern="1200" cap="none" spc="0" normalizeH="0" baseline="0" noProof="0" dirty="0">
                  <a:ln>
                    <a:noFill/>
                  </a:ln>
                  <a:solidFill>
                    <a:srgbClr val="084337"/>
                  </a:solidFill>
                  <a:effectLst/>
                  <a:uLnTx/>
                  <a:uFillTx/>
                  <a:latin typeface="DM Sans"/>
                  <a:ea typeface="Fira Sans" panose="020B0503050000020004" pitchFamily="34" charset="0"/>
                  <a:cs typeface="Arial" charset="0"/>
                </a:rPr>
              </a:br>
              <a:r>
                <a:rPr kumimoji="0" lang="en-US" sz="1400" b="1" i="0" u="none" strike="noStrike" kern="1200" cap="none" spc="0" normalizeH="0" baseline="0" noProof="0" dirty="0">
                  <a:ln>
                    <a:noFill/>
                  </a:ln>
                  <a:solidFill>
                    <a:srgbClr val="084337"/>
                  </a:solidFill>
                  <a:effectLst/>
                  <a:uLnTx/>
                  <a:uFillTx/>
                  <a:latin typeface="DM Sans"/>
                  <a:ea typeface="Fira Sans" panose="020B0503050000020004" pitchFamily="34" charset="0"/>
                  <a:cs typeface="Arial" charset="0"/>
                </a:rPr>
                <a:t>extraction</a:t>
              </a:r>
            </a:p>
          </p:txBody>
        </p:sp>
      </p:grpSp>
    </p:spTree>
    <p:extLst>
      <p:ext uri="{BB962C8B-B14F-4D97-AF65-F5344CB8AC3E}">
        <p14:creationId xmlns:p14="http://schemas.microsoft.com/office/powerpoint/2010/main" val="626455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fruit, Visage humain, personne&#10;&#10;Le contenu généré par l’IA peut être incorrect.">
            <a:extLst>
              <a:ext uri="{FF2B5EF4-FFF2-40B4-BE49-F238E27FC236}">
                <a16:creationId xmlns:a16="http://schemas.microsoft.com/office/drawing/2014/main" id="{D729E0A8-37E5-1AF3-A1E5-404AFB4898CB}"/>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20" y="10"/>
            <a:ext cx="12191980" cy="685799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noFill/>
        </p:spPr>
      </p:pic>
    </p:spTree>
    <p:extLst>
      <p:ext uri="{BB962C8B-B14F-4D97-AF65-F5344CB8AC3E}">
        <p14:creationId xmlns:p14="http://schemas.microsoft.com/office/powerpoint/2010/main" val="1554949605"/>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84337"/>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A2CD9E-570D-E984-3FAF-5F1D9BC28C16}"/>
              </a:ext>
            </a:extLst>
          </p:cNvPr>
          <p:cNvSpPr/>
          <p:nvPr/>
        </p:nvSpPr>
        <p:spPr>
          <a:xfrm>
            <a:off x="449943" y="6208276"/>
            <a:ext cx="11593028" cy="649724"/>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09BA79A-182C-6232-5168-CC678D1A364E}"/>
              </a:ext>
            </a:extLst>
          </p:cNvPr>
          <p:cNvSpPr>
            <a:spLocks noGrp="1"/>
          </p:cNvSpPr>
          <p:nvPr>
            <p:ph type="title"/>
          </p:nvPr>
        </p:nvSpPr>
        <p:spPr/>
        <p:txBody>
          <a:bodyPr/>
          <a:lstStyle/>
          <a:p>
            <a:r>
              <a:rPr lang="en-US" dirty="0">
                <a:solidFill>
                  <a:schemeClr val="bg1"/>
                </a:solidFill>
              </a:rPr>
              <a:t>PEPHA®-TIGHT CB</a:t>
            </a:r>
          </a:p>
        </p:txBody>
      </p:sp>
      <p:sp>
        <p:nvSpPr>
          <p:cNvPr id="3" name="Slide Number Placeholder 2">
            <a:extLst>
              <a:ext uri="{FF2B5EF4-FFF2-40B4-BE49-F238E27FC236}">
                <a16:creationId xmlns:a16="http://schemas.microsoft.com/office/drawing/2014/main" id="{A6A991D0-6DCE-D7EF-F302-AF8B1CFE993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schemeClr val="bg1"/>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dirty="0">
              <a:ln>
                <a:noFill/>
              </a:ln>
              <a:solidFill>
                <a:schemeClr val="bg1"/>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A98CB062-DE9E-F518-87FD-FA4FF88D639F}"/>
              </a:ext>
            </a:extLst>
          </p:cNvPr>
          <p:cNvSpPr>
            <a:spLocks noGrp="1"/>
          </p:cNvSpPr>
          <p:nvPr>
            <p:ph type="body" idx="11"/>
          </p:nvPr>
        </p:nvSpPr>
        <p:spPr/>
        <p:txBody>
          <a:bodyPr/>
          <a:lstStyle/>
          <a:p>
            <a:r>
              <a:rPr lang="en-US" b="0" dirty="0">
                <a:solidFill>
                  <a:schemeClr val="bg1"/>
                </a:solidFill>
              </a:rPr>
              <a:t>ID Card</a:t>
            </a:r>
          </a:p>
        </p:txBody>
      </p:sp>
      <p:grpSp>
        <p:nvGrpSpPr>
          <p:cNvPr id="8" name="Group 7">
            <a:extLst>
              <a:ext uri="{FF2B5EF4-FFF2-40B4-BE49-F238E27FC236}">
                <a16:creationId xmlns:a16="http://schemas.microsoft.com/office/drawing/2014/main" id="{7966FC2B-A45B-5333-9506-F8DA9B8DC24B}"/>
              </a:ext>
            </a:extLst>
          </p:cNvPr>
          <p:cNvGrpSpPr/>
          <p:nvPr/>
        </p:nvGrpSpPr>
        <p:grpSpPr>
          <a:xfrm>
            <a:off x="134685" y="1782081"/>
            <a:ext cx="11911372" cy="1996391"/>
            <a:chOff x="0" y="2215184"/>
            <a:chExt cx="11911372" cy="1996391"/>
          </a:xfrm>
        </p:grpSpPr>
        <p:sp>
          <p:nvSpPr>
            <p:cNvPr id="9" name="Rectangle 8">
              <a:extLst>
                <a:ext uri="{FF2B5EF4-FFF2-40B4-BE49-F238E27FC236}">
                  <a16:creationId xmlns:a16="http://schemas.microsoft.com/office/drawing/2014/main" id="{B6542806-09F6-17EA-9AC9-E4DAAFDD8864}"/>
                </a:ext>
              </a:extLst>
            </p:cNvPr>
            <p:cNvSpPr/>
            <p:nvPr/>
          </p:nvSpPr>
          <p:spPr>
            <a:xfrm>
              <a:off x="0" y="2217585"/>
              <a:ext cx="11889600" cy="1232028"/>
            </a:xfrm>
            <a:prstGeom prst="rect">
              <a:avLst/>
            </a:prstGeom>
            <a:solidFill>
              <a:srgbClr val="C3E6E1"/>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effectLst/>
                  <a:uLnTx/>
                  <a:uFillTx/>
                  <a:latin typeface="DM Sans Bold" pitchFamily="2" charset="0"/>
                  <a:ea typeface="+mn-ea"/>
                  <a:cs typeface="+mn-cs"/>
                </a:rPr>
                <a:t>TECHNOLOGY:</a:t>
              </a:r>
            </a:p>
          </p:txBody>
        </p:sp>
        <p:sp>
          <p:nvSpPr>
            <p:cNvPr id="10" name="TextBox 49">
              <a:extLst>
                <a:ext uri="{FF2B5EF4-FFF2-40B4-BE49-F238E27FC236}">
                  <a16:creationId xmlns:a16="http://schemas.microsoft.com/office/drawing/2014/main" id="{C7211CE5-E6D0-A5C1-2857-4E9E04DAA568}"/>
                </a:ext>
              </a:extLst>
            </p:cNvPr>
            <p:cNvSpPr txBox="1"/>
            <p:nvPr/>
          </p:nvSpPr>
          <p:spPr>
            <a:xfrm>
              <a:off x="2134218" y="2215184"/>
              <a:ext cx="9777154" cy="1996391"/>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US" sz="1300" b="0" i="0" u="none" strike="noStrike" kern="1200" cap="none" spc="0" normalizeH="0" baseline="0" noProof="0" dirty="0">
                  <a:ln>
                    <a:noFill/>
                  </a:ln>
                  <a:solidFill>
                    <a:prstClr val="black"/>
                  </a:solidFill>
                  <a:effectLst/>
                  <a:uLnTx/>
                  <a:uFillTx/>
                  <a:latin typeface="DM Sans"/>
                  <a:ea typeface="+mn-ea"/>
                  <a:cs typeface="+mn-cs"/>
                </a:rPr>
                <a:t>Sustainably farmed in photo-bioreactors, guaranteeing maximum quality (no risk of contamination, reproducibility of process, fully traceable)</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US" sz="1300" b="0" i="0" u="none" strike="noStrike" kern="1200" cap="none" spc="0" normalizeH="0" baseline="0" noProof="0" dirty="0">
                  <a:ln>
                    <a:noFill/>
                  </a:ln>
                  <a:solidFill>
                    <a:prstClr val="black"/>
                  </a:solidFill>
                  <a:effectLst/>
                  <a:uLnTx/>
                  <a:uFillTx/>
                  <a:latin typeface="DM Sans"/>
                  <a:ea typeface="+mn-ea"/>
                  <a:cs typeface="+mn-cs"/>
                </a:rPr>
                <a:t>Derived from </a:t>
              </a:r>
              <a:r>
                <a:rPr kumimoji="0" lang="en-US" sz="1300" b="0" i="0" u="none" strike="noStrike" kern="1200" cap="none" spc="0" normalizeH="0" baseline="0" noProof="0" dirty="0" err="1">
                  <a:ln>
                    <a:noFill/>
                  </a:ln>
                  <a:solidFill>
                    <a:prstClr val="black"/>
                  </a:solidFill>
                  <a:effectLst/>
                  <a:uLnTx/>
                  <a:uFillTx/>
                  <a:latin typeface="DM Sans"/>
                  <a:ea typeface="+mn-ea"/>
                  <a:cs typeface="+mn-cs"/>
                </a:rPr>
                <a:t>Nannochloropsis</a:t>
              </a:r>
              <a:r>
                <a:rPr kumimoji="0" lang="en-US" sz="1300" b="0" i="0" u="none" strike="noStrike" kern="1200" cap="none" spc="0" normalizeH="0" baseline="0" noProof="0" dirty="0">
                  <a:ln>
                    <a:noFill/>
                  </a:ln>
                  <a:solidFill>
                    <a:prstClr val="black"/>
                  </a:solidFill>
                  <a:effectLst/>
                  <a:uLnTx/>
                  <a:uFillTx/>
                  <a:latin typeface="DM Sans"/>
                  <a:ea typeface="+mn-ea"/>
                  <a:cs typeface="+mn-cs"/>
                </a:rPr>
                <a:t> </a:t>
              </a:r>
              <a:r>
                <a:rPr kumimoji="0" lang="en-US" sz="1300" b="0" i="0" u="none" strike="noStrike" kern="1200" cap="none" spc="0" normalizeH="0" baseline="0" noProof="0" dirty="0" err="1">
                  <a:ln>
                    <a:noFill/>
                  </a:ln>
                  <a:solidFill>
                    <a:prstClr val="black"/>
                  </a:solidFill>
                  <a:effectLst/>
                  <a:uLnTx/>
                  <a:uFillTx/>
                  <a:latin typeface="DM Sans"/>
                  <a:ea typeface="+mn-ea"/>
                  <a:cs typeface="+mn-cs"/>
                </a:rPr>
                <a:t>oculata</a:t>
              </a:r>
              <a:r>
                <a:rPr kumimoji="0" lang="en-US" sz="1300" b="0" i="0" u="none" strike="noStrike" kern="1200" cap="none" spc="0" normalizeH="0" baseline="0" noProof="0" dirty="0">
                  <a:ln>
                    <a:noFill/>
                  </a:ln>
                  <a:solidFill>
                    <a:prstClr val="black"/>
                  </a:solidFill>
                  <a:effectLst/>
                  <a:uLnTx/>
                  <a:uFillTx/>
                  <a:latin typeface="DM Sans"/>
                  <a:ea typeface="+mn-ea"/>
                  <a:cs typeface="+mn-cs"/>
                </a:rPr>
                <a:t> microalgae and high performing polysaccharide</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US" sz="1300" b="0" i="0" u="none" strike="noStrike" kern="1200" cap="none" spc="0" normalizeH="0" baseline="0" noProof="0" dirty="0">
                  <a:ln>
                    <a:noFill/>
                  </a:ln>
                  <a:solidFill>
                    <a:prstClr val="black"/>
                  </a:solidFill>
                  <a:effectLst/>
                  <a:uLnTx/>
                  <a:uFillTx/>
                  <a:latin typeface="DM Sans"/>
                  <a:ea typeface="+mn-ea"/>
                  <a:cs typeface="+mn-cs"/>
                </a:rPr>
                <a:t>Polysaccharides obtained from natural fermentation of tapioca starch </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r>
                <a:rPr kumimoji="0" lang="en-GB" sz="1300" b="0" i="0" u="none" strike="noStrike" kern="1200" cap="none" spc="0" normalizeH="0" baseline="0" noProof="0" dirty="0">
                  <a:ln>
                    <a:noFill/>
                  </a:ln>
                  <a:solidFill>
                    <a:prstClr val="black"/>
                  </a:solidFill>
                  <a:effectLst/>
                  <a:uLnTx/>
                  <a:uFillTx/>
                  <a:latin typeface="DM Sans"/>
                  <a:ea typeface="+mn-ea"/>
                  <a:cs typeface="+mn-cs"/>
                </a:rPr>
                <a:t>100% naturally-derived origin (ISO 16128)</a:t>
              </a:r>
            </a:p>
            <a:p>
              <a:pPr marL="0" marR="0" lvl="0" indent="0" algn="l" defTabSz="914400" rtl="0" eaLnBrk="1" fontAlgn="auto" latinLnBrk="0" hangingPunct="1">
                <a:lnSpc>
                  <a:spcPct val="90000"/>
                </a:lnSpc>
                <a:spcBef>
                  <a:spcPts val="200"/>
                </a:spcBef>
                <a:spcAft>
                  <a:spcPts val="200"/>
                </a:spcAft>
                <a:buClr>
                  <a:srgbClr val="B2BF00"/>
                </a:buClr>
                <a:buSzPct val="90000"/>
                <a:buFontTx/>
                <a:buNone/>
                <a:tabLst/>
                <a:defRPr/>
              </a:pPr>
              <a:endParaRPr kumimoji="0" lang="en-GB" sz="14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dirty="0">
                <a:ln>
                  <a:noFill/>
                </a:ln>
                <a:solidFill>
                  <a:prstClr val="black"/>
                </a:solidFill>
                <a:effectLst/>
                <a:highlight>
                  <a:srgbClr val="FFFF00"/>
                </a:highlight>
                <a:uLnTx/>
                <a:uFillTx/>
                <a:latin typeface="DM Sans" pitchFamily="2" charset="0"/>
                <a:ea typeface="Fira Sans Book" panose="020B0503050000020004" pitchFamily="34" charset="0"/>
                <a:cs typeface="+mn-cs"/>
              </a:endParaRPr>
            </a:p>
          </p:txBody>
        </p:sp>
      </p:grpSp>
      <p:sp>
        <p:nvSpPr>
          <p:cNvPr id="12" name="Rectangle 11">
            <a:extLst>
              <a:ext uri="{FF2B5EF4-FFF2-40B4-BE49-F238E27FC236}">
                <a16:creationId xmlns:a16="http://schemas.microsoft.com/office/drawing/2014/main" id="{BF1C7E4B-C781-F163-3E60-5FD6CB568769}"/>
              </a:ext>
            </a:extLst>
          </p:cNvPr>
          <p:cNvSpPr/>
          <p:nvPr/>
        </p:nvSpPr>
        <p:spPr>
          <a:xfrm>
            <a:off x="134685" y="3675147"/>
            <a:ext cx="11889600" cy="909382"/>
          </a:xfrm>
          <a:prstGeom prst="rect">
            <a:avLst/>
          </a:prstGeom>
          <a:solidFill>
            <a:srgbClr val="C3E6E1"/>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effectLst/>
                <a:uLnTx/>
                <a:uFillTx/>
                <a:latin typeface="DM Sans Bold" pitchFamily="2" charset="0"/>
                <a:ea typeface="+mn-ea"/>
                <a:cs typeface="+mn-cs"/>
              </a:rPr>
              <a:t>BENEFITS:</a:t>
            </a:r>
          </a:p>
        </p:txBody>
      </p:sp>
      <p:sp>
        <p:nvSpPr>
          <p:cNvPr id="15" name="Rectangle 14">
            <a:extLst>
              <a:ext uri="{FF2B5EF4-FFF2-40B4-BE49-F238E27FC236}">
                <a16:creationId xmlns:a16="http://schemas.microsoft.com/office/drawing/2014/main" id="{0B8B850D-D585-BC31-B729-0724662D64BF}"/>
              </a:ext>
            </a:extLst>
          </p:cNvPr>
          <p:cNvSpPr/>
          <p:nvPr/>
        </p:nvSpPr>
        <p:spPr>
          <a:xfrm>
            <a:off x="134685" y="4630440"/>
            <a:ext cx="11887260" cy="867912"/>
          </a:xfrm>
          <a:prstGeom prst="rect">
            <a:avLst/>
          </a:prstGeom>
          <a:solidFill>
            <a:srgbClr val="C3E6E1"/>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effectLst/>
                <a:uLnTx/>
                <a:uFillTx/>
                <a:latin typeface="DM Sans Bold" pitchFamily="2" charset="0"/>
                <a:ea typeface="+mn-ea"/>
                <a:cs typeface="+mn-cs"/>
              </a:rPr>
              <a:t>REGISTRATION</a:t>
            </a:r>
            <a:br>
              <a:rPr kumimoji="0" lang="en-US" sz="1400" b="0" i="0" u="none" strike="noStrike" kern="0" cap="none" spc="100" normalizeH="0" baseline="0" noProof="0" dirty="0">
                <a:ln>
                  <a:noFill/>
                </a:ln>
                <a:effectLst/>
                <a:uLnTx/>
                <a:uFillTx/>
                <a:latin typeface="DM Sans Bold" pitchFamily="2" charset="0"/>
                <a:ea typeface="+mn-ea"/>
                <a:cs typeface="+mn-cs"/>
              </a:rPr>
            </a:br>
            <a:r>
              <a:rPr kumimoji="0" lang="en-US" sz="1400" b="0" i="0" u="none" strike="noStrike" kern="0" cap="none" spc="100" normalizeH="0" baseline="0" noProof="0" dirty="0">
                <a:ln>
                  <a:noFill/>
                </a:ln>
                <a:effectLst/>
                <a:uLnTx/>
                <a:uFillTx/>
                <a:latin typeface="DM Sans Bold" pitchFamily="2" charset="0"/>
                <a:ea typeface="+mn-ea"/>
                <a:cs typeface="+mn-cs"/>
              </a:rPr>
              <a:t>CERTIFICATION</a:t>
            </a:r>
            <a:br>
              <a:rPr kumimoji="0" lang="en-US" sz="1400" b="0" i="0" u="none" strike="noStrike" kern="0" cap="none" spc="100" normalizeH="0" baseline="0" noProof="0" dirty="0">
                <a:ln>
                  <a:noFill/>
                </a:ln>
                <a:effectLst/>
                <a:uLnTx/>
                <a:uFillTx/>
                <a:latin typeface="Fira Sans Medium"/>
                <a:ea typeface="+mn-ea"/>
                <a:cs typeface="+mn-cs"/>
              </a:rPr>
            </a:br>
            <a:endParaRPr kumimoji="0" lang="en-US" sz="1400" b="0" i="0" u="none" strike="noStrike" kern="0" cap="none" spc="0" normalizeH="0" baseline="0" noProof="0" dirty="0">
              <a:ln>
                <a:noFill/>
              </a:ln>
              <a:effectLst/>
              <a:uLnTx/>
              <a:uFillTx/>
              <a:latin typeface="Fira Sans"/>
              <a:ea typeface="+mn-ea"/>
              <a:cs typeface="+mn-cs"/>
            </a:endParaRPr>
          </a:p>
        </p:txBody>
      </p:sp>
      <p:grpSp>
        <p:nvGrpSpPr>
          <p:cNvPr id="16" name="Group 15">
            <a:extLst>
              <a:ext uri="{FF2B5EF4-FFF2-40B4-BE49-F238E27FC236}">
                <a16:creationId xmlns:a16="http://schemas.microsoft.com/office/drawing/2014/main" id="{3494D9F3-D8D0-8B6C-F0C7-FA30D22636CA}"/>
              </a:ext>
            </a:extLst>
          </p:cNvPr>
          <p:cNvGrpSpPr/>
          <p:nvPr/>
        </p:nvGrpSpPr>
        <p:grpSpPr>
          <a:xfrm>
            <a:off x="134685" y="1098299"/>
            <a:ext cx="11882621" cy="644775"/>
            <a:chOff x="-25599" y="2558933"/>
            <a:chExt cx="11889600" cy="392954"/>
          </a:xfrm>
          <a:solidFill>
            <a:srgbClr val="C3E6E1"/>
          </a:solidFill>
        </p:grpSpPr>
        <p:sp>
          <p:nvSpPr>
            <p:cNvPr id="17" name="Rectangle 16">
              <a:extLst>
                <a:ext uri="{FF2B5EF4-FFF2-40B4-BE49-F238E27FC236}">
                  <a16:creationId xmlns:a16="http://schemas.microsoft.com/office/drawing/2014/main" id="{5832DA76-EE10-D653-DE07-35A59498B509}"/>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effectLst/>
                  <a:uLnTx/>
                  <a:uFillTx/>
                  <a:latin typeface="DM Sans Bold" pitchFamily="2" charset="0"/>
                  <a:ea typeface="+mn-ea"/>
                  <a:cs typeface="+mn-cs"/>
                </a:rPr>
                <a:t>INCI NAME:</a:t>
              </a:r>
            </a:p>
          </p:txBody>
        </p:sp>
        <p:sp>
          <p:nvSpPr>
            <p:cNvPr id="18" name="TextBox 70">
              <a:extLst>
                <a:ext uri="{FF2B5EF4-FFF2-40B4-BE49-F238E27FC236}">
                  <a16:creationId xmlns:a16="http://schemas.microsoft.com/office/drawing/2014/main" id="{1CC2DD10-E20D-685C-0D58-CD22456BF63B}"/>
                </a:ext>
              </a:extLst>
            </p:cNvPr>
            <p:cNvSpPr txBox="1"/>
            <p:nvPr/>
          </p:nvSpPr>
          <p:spPr>
            <a:xfrm>
              <a:off x="2134219" y="2575524"/>
              <a:ext cx="8867351" cy="376363"/>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err="1">
                  <a:ln>
                    <a:noFill/>
                  </a:ln>
                  <a:solidFill>
                    <a:prstClr val="black"/>
                  </a:solidFill>
                  <a:effectLst/>
                  <a:uLnTx/>
                  <a:uFillTx/>
                  <a:latin typeface="DM Sans"/>
                  <a:ea typeface="+mn-ea"/>
                  <a:cs typeface="+mn-cs"/>
                </a:rPr>
                <a:t>Nannochloropsis</a:t>
              </a:r>
              <a:r>
                <a:rPr kumimoji="0" lang="en-GB" sz="1300" b="0" i="0" u="none" strike="noStrike" kern="1200" cap="none" spc="0" normalizeH="0" baseline="0" noProof="0">
                  <a:ln>
                    <a:noFill/>
                  </a:ln>
                  <a:solidFill>
                    <a:prstClr val="black"/>
                  </a:solidFill>
                  <a:effectLst/>
                  <a:uLnTx/>
                  <a:uFillTx/>
                  <a:latin typeface="DM Sans"/>
                  <a:ea typeface="+mn-ea"/>
                  <a:cs typeface="+mn-cs"/>
                </a:rPr>
                <a:t> </a:t>
              </a:r>
              <a:r>
                <a:rPr kumimoji="0" lang="en-GB" sz="1300" b="0" i="0" u="none" strike="noStrike" kern="1200" cap="none" spc="0" normalizeH="0" baseline="0" noProof="0" err="1">
                  <a:ln>
                    <a:noFill/>
                  </a:ln>
                  <a:solidFill>
                    <a:prstClr val="black"/>
                  </a:solidFill>
                  <a:effectLst/>
                  <a:uLnTx/>
                  <a:uFillTx/>
                  <a:latin typeface="DM Sans"/>
                  <a:ea typeface="+mn-ea"/>
                  <a:cs typeface="+mn-cs"/>
                </a:rPr>
                <a:t>Oculata</a:t>
              </a:r>
              <a:r>
                <a:rPr kumimoji="0" lang="en-GB" sz="1300" b="0" i="0" u="none" strike="noStrike" kern="1200" cap="none" spc="0" normalizeH="0" baseline="0" noProof="0">
                  <a:ln>
                    <a:noFill/>
                  </a:ln>
                  <a:solidFill>
                    <a:prstClr val="black"/>
                  </a:solidFill>
                  <a:effectLst/>
                  <a:uLnTx/>
                  <a:uFillTx/>
                  <a:latin typeface="DM Sans"/>
                  <a:ea typeface="+mn-ea"/>
                  <a:cs typeface="+mn-cs"/>
                </a:rPr>
                <a:t> Extract, Pullulan, </a:t>
              </a:r>
              <a:r>
                <a:rPr kumimoji="0" lang="en-GB" sz="1300" b="0" i="0" u="none" strike="noStrike" kern="1200" cap="none" spc="0" normalizeH="0" baseline="0" noProof="0" err="1">
                  <a:ln>
                    <a:noFill/>
                  </a:ln>
                  <a:solidFill>
                    <a:prstClr val="black"/>
                  </a:solidFill>
                  <a:effectLst/>
                  <a:uLnTx/>
                  <a:uFillTx/>
                  <a:latin typeface="DM Sans"/>
                  <a:ea typeface="+mn-ea"/>
                  <a:cs typeface="+mn-cs"/>
                </a:rPr>
                <a:t>Pentylene</a:t>
              </a:r>
              <a:r>
                <a:rPr kumimoji="0" lang="en-GB" sz="1300" b="0" i="0" u="none" strike="noStrike" kern="1200" cap="none" spc="0" normalizeH="0" baseline="0" noProof="0">
                  <a:ln>
                    <a:noFill/>
                  </a:ln>
                  <a:solidFill>
                    <a:prstClr val="black"/>
                  </a:solidFill>
                  <a:effectLst/>
                  <a:uLnTx/>
                  <a:uFillTx/>
                  <a:latin typeface="DM Sans"/>
                  <a:ea typeface="+mn-ea"/>
                  <a:cs typeface="+mn-cs"/>
                </a:rPr>
                <a:t> Glycol, Citric Acid, Aqua</a:t>
              </a: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19" name="Group 18">
            <a:extLst>
              <a:ext uri="{FF2B5EF4-FFF2-40B4-BE49-F238E27FC236}">
                <a16:creationId xmlns:a16="http://schemas.microsoft.com/office/drawing/2014/main" id="{521354A3-8592-0FA3-145E-671B1D7F03CE}"/>
              </a:ext>
            </a:extLst>
          </p:cNvPr>
          <p:cNvGrpSpPr/>
          <p:nvPr/>
        </p:nvGrpSpPr>
        <p:grpSpPr>
          <a:xfrm>
            <a:off x="134685" y="3044502"/>
            <a:ext cx="11888826" cy="577580"/>
            <a:chOff x="0" y="3327001"/>
            <a:chExt cx="11889600" cy="577580"/>
          </a:xfrm>
          <a:solidFill>
            <a:srgbClr val="C3E6E1"/>
          </a:solidFill>
        </p:grpSpPr>
        <p:sp>
          <p:nvSpPr>
            <p:cNvPr id="20" name="Rectangle 19">
              <a:extLst>
                <a:ext uri="{FF2B5EF4-FFF2-40B4-BE49-F238E27FC236}">
                  <a16:creationId xmlns:a16="http://schemas.microsoft.com/office/drawing/2014/main" id="{3256E957-3BB6-E204-FE68-E966F4D23665}"/>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effectLst/>
                  <a:uLnTx/>
                  <a:uFillTx/>
                  <a:latin typeface="DM Sans Bold" pitchFamily="2" charset="0"/>
                  <a:ea typeface="+mn-ea"/>
                  <a:cs typeface="+mn-cs"/>
                </a:rPr>
                <a:t>TECHNICAL:</a:t>
              </a:r>
            </a:p>
          </p:txBody>
        </p:sp>
        <p:sp>
          <p:nvSpPr>
            <p:cNvPr id="22" name="Rectangle 21">
              <a:extLst>
                <a:ext uri="{FF2B5EF4-FFF2-40B4-BE49-F238E27FC236}">
                  <a16:creationId xmlns:a16="http://schemas.microsoft.com/office/drawing/2014/main" id="{0DFF31E0-5A5D-CCFE-C44B-6253AFAF3ABE}"/>
                </a:ext>
              </a:extLst>
            </p:cNvPr>
            <p:cNvSpPr/>
            <p:nvPr/>
          </p:nvSpPr>
          <p:spPr>
            <a:xfrm>
              <a:off x="7395894" y="3337427"/>
              <a:ext cx="2608988" cy="563692"/>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3.5 – 7.5</a:t>
              </a:r>
              <a:b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23" name="Rectangle 22">
              <a:extLst>
                <a:ext uri="{FF2B5EF4-FFF2-40B4-BE49-F238E27FC236}">
                  <a16:creationId xmlns:a16="http://schemas.microsoft.com/office/drawing/2014/main" id="{1B237B56-15B9-1389-ACA7-15AB1F129A20}"/>
                </a:ext>
              </a:extLst>
            </p:cNvPr>
            <p:cNvSpPr/>
            <p:nvPr/>
          </p:nvSpPr>
          <p:spPr>
            <a:xfrm>
              <a:off x="9337618" y="3327001"/>
              <a:ext cx="2545778" cy="363637"/>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Solubility: Soluble in water</a:t>
              </a:r>
            </a:p>
          </p:txBody>
        </p:sp>
      </p:grpSp>
      <p:sp>
        <p:nvSpPr>
          <p:cNvPr id="5" name="TextBox 4">
            <a:extLst>
              <a:ext uri="{FF2B5EF4-FFF2-40B4-BE49-F238E27FC236}">
                <a16:creationId xmlns:a16="http://schemas.microsoft.com/office/drawing/2014/main" id="{03F65931-6E4A-F605-142D-CB31685745F6}"/>
              </a:ext>
            </a:extLst>
          </p:cNvPr>
          <p:cNvSpPr txBox="1"/>
          <p:nvPr/>
        </p:nvSpPr>
        <p:spPr>
          <a:xfrm>
            <a:off x="5460216" y="3634157"/>
            <a:ext cx="6597099" cy="802218"/>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a:solidFill>
                  <a:prstClr val="black"/>
                </a:solidFill>
                <a:latin typeface="DM Sans"/>
                <a:ea typeface="Fira Sans Book" panose="020B0503050000020004" pitchFamily="34" charset="0"/>
              </a:rPr>
              <a:t>Short-term: Flawless skin after 1 application. Long-lasting lifting result up to 12hrs, already with 2 applications***.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lang="en-US" sz="1300">
                <a:solidFill>
                  <a:prstClr val="black"/>
                </a:solidFill>
                <a:latin typeface="DM Sans"/>
                <a:ea typeface="Fira Sans Book" panose="020B0503050000020004" pitchFamily="34" charset="0"/>
              </a:rPr>
              <a:t>Long-term: With regular usage wrinkles reduction by over -20%</a:t>
            </a:r>
          </a:p>
        </p:txBody>
      </p:sp>
      <p:sp>
        <p:nvSpPr>
          <p:cNvPr id="33" name="TextBox 32">
            <a:extLst>
              <a:ext uri="{FF2B5EF4-FFF2-40B4-BE49-F238E27FC236}">
                <a16:creationId xmlns:a16="http://schemas.microsoft.com/office/drawing/2014/main" id="{18FC334D-5745-EA58-F0BD-A6EEA47356F5}"/>
              </a:ext>
            </a:extLst>
          </p:cNvPr>
          <p:cNvSpPr txBox="1"/>
          <p:nvPr/>
        </p:nvSpPr>
        <p:spPr>
          <a:xfrm>
            <a:off x="2268903" y="3058392"/>
            <a:ext cx="4963720" cy="76374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Form: Transparent to turbid yellow to amber highly viscous liquid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Use level: 1–5%</a:t>
            </a:r>
            <a:b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br>
            <a:endPar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endParaRPr>
          </a:p>
        </p:txBody>
      </p:sp>
      <p:pic>
        <p:nvPicPr>
          <p:cNvPr id="13" name="Picture 18" descr="A close up of a sign&#10;&#10;Description automatically generated">
            <a:extLst>
              <a:ext uri="{FF2B5EF4-FFF2-40B4-BE49-F238E27FC236}">
                <a16:creationId xmlns:a16="http://schemas.microsoft.com/office/drawing/2014/main" id="{8E256E4D-55AC-D1CF-FE36-215253826B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68088" y="4713052"/>
            <a:ext cx="764535" cy="636406"/>
          </a:xfrm>
          <a:prstGeom prst="rect">
            <a:avLst/>
          </a:prstGeom>
          <a:ln>
            <a:noFill/>
          </a:ln>
          <a:effectLst/>
        </p:spPr>
      </p:pic>
      <p:sp>
        <p:nvSpPr>
          <p:cNvPr id="14" name="Subtitle 2">
            <a:extLst>
              <a:ext uri="{FF2B5EF4-FFF2-40B4-BE49-F238E27FC236}">
                <a16:creationId xmlns:a16="http://schemas.microsoft.com/office/drawing/2014/main" id="{8B85B822-56D3-DEF5-77B4-0665A1BE5938}"/>
              </a:ext>
            </a:extLst>
          </p:cNvPr>
          <p:cNvSpPr txBox="1">
            <a:spLocks/>
          </p:cNvSpPr>
          <p:nvPr/>
        </p:nvSpPr>
        <p:spPr bwMode="white">
          <a:xfrm>
            <a:off x="4181950" y="4770417"/>
            <a:ext cx="991918" cy="615091"/>
          </a:xfrm>
        </p:spPr>
        <p:txBody>
          <a:bodyPr lIns="0" tIns="0" rIns="0" bIns="0" anchor="b"/>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800" b="0" i="0" u="none" strike="noStrike" kern="1200" cap="none" spc="0" normalizeH="0" baseline="0" noProof="0">
                <a:ln>
                  <a:noFill/>
                </a:ln>
                <a:solidFill>
                  <a:prstClr val="black"/>
                </a:solidFill>
                <a:effectLst/>
                <a:uLnTx/>
                <a:uFillTx/>
                <a:latin typeface="DM Sans"/>
                <a:ea typeface="+mn-ea"/>
                <a:cs typeface="+mn-cs"/>
              </a:rPr>
              <a:t>Raw material verified by ECOCERT GREENLIFE, conform to the COSMOS Standard</a:t>
            </a:r>
          </a:p>
        </p:txBody>
      </p:sp>
      <p:pic>
        <p:nvPicPr>
          <p:cNvPr id="24" name="Picture 4" descr="Logo&#10;&#10;Description automatically generated">
            <a:extLst>
              <a:ext uri="{FF2B5EF4-FFF2-40B4-BE49-F238E27FC236}">
                <a16:creationId xmlns:a16="http://schemas.microsoft.com/office/drawing/2014/main" id="{50AF1480-F261-1645-5A86-B0944635CB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62341" y="4727484"/>
            <a:ext cx="546899" cy="633842"/>
          </a:xfrm>
          <a:prstGeom prst="rect">
            <a:avLst/>
          </a:prstGeom>
        </p:spPr>
      </p:pic>
      <p:pic>
        <p:nvPicPr>
          <p:cNvPr id="27" name="Picture 26" descr="A green and white logo&#10;&#10;Description automatically generated">
            <a:extLst>
              <a:ext uri="{FF2B5EF4-FFF2-40B4-BE49-F238E27FC236}">
                <a16:creationId xmlns:a16="http://schemas.microsoft.com/office/drawing/2014/main" id="{C5719BC6-8B6D-7812-F0B5-E092D62DAB8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60216" y="4731644"/>
            <a:ext cx="752542" cy="667449"/>
          </a:xfrm>
          <a:prstGeom prst="rect">
            <a:avLst/>
          </a:prstGeom>
        </p:spPr>
      </p:pic>
      <p:sp>
        <p:nvSpPr>
          <p:cNvPr id="31" name="Text Placeholder 23">
            <a:extLst>
              <a:ext uri="{FF2B5EF4-FFF2-40B4-BE49-F238E27FC236}">
                <a16:creationId xmlns:a16="http://schemas.microsoft.com/office/drawing/2014/main" id="{81D689D8-6020-693C-F6E5-85330BD76C5C}"/>
              </a:ext>
            </a:extLst>
          </p:cNvPr>
          <p:cNvSpPr>
            <a:spLocks noGrp="1"/>
          </p:cNvSpPr>
          <p:nvPr>
            <p:ph type="body" sz="quarter" idx="23"/>
          </p:nvPr>
        </p:nvSpPr>
        <p:spPr>
          <a:xfrm>
            <a:off x="302398" y="5871262"/>
            <a:ext cx="4860000" cy="116604"/>
          </a:xfrm>
        </p:spPr>
        <p:txBody>
          <a:bodyPr/>
          <a:lstStyle/>
          <a:p>
            <a:r>
              <a:rPr lang="en-GB" baseline="30000" dirty="0">
                <a:solidFill>
                  <a:schemeClr val="bg1"/>
                </a:solidFill>
              </a:rPr>
              <a:t>1</a:t>
            </a:r>
            <a:r>
              <a:rPr lang="en-GB" dirty="0">
                <a:solidFill>
                  <a:schemeClr val="bg1"/>
                </a:solidFill>
              </a:rPr>
              <a:t> Based on </a:t>
            </a:r>
            <a:r>
              <a:rPr lang="en-GB" dirty="0" err="1">
                <a:solidFill>
                  <a:schemeClr val="bg1"/>
                </a:solidFill>
              </a:rPr>
              <a:t>dsm-firmenich</a:t>
            </a:r>
            <a:r>
              <a:rPr lang="en-GB" dirty="0">
                <a:solidFill>
                  <a:schemeClr val="bg1"/>
                </a:solidFill>
              </a:rPr>
              <a:t> clinical study where improvements in skin smoothness and texture homogeneity were detected already within 15min from 1st product application</a:t>
            </a:r>
          </a:p>
          <a:p>
            <a:endParaRPr lang="en-GB" dirty="0"/>
          </a:p>
        </p:txBody>
      </p:sp>
      <p:sp>
        <p:nvSpPr>
          <p:cNvPr id="6" name="TextBox 5">
            <a:extLst>
              <a:ext uri="{FF2B5EF4-FFF2-40B4-BE49-F238E27FC236}">
                <a16:creationId xmlns:a16="http://schemas.microsoft.com/office/drawing/2014/main" id="{0A0077D1-0740-CA9A-9663-3A22E45D5AED}"/>
              </a:ext>
            </a:extLst>
          </p:cNvPr>
          <p:cNvSpPr txBox="1"/>
          <p:nvPr/>
        </p:nvSpPr>
        <p:spPr>
          <a:xfrm>
            <a:off x="2209666" y="3635746"/>
            <a:ext cx="3191313" cy="1002273"/>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Stimulates fibroblasts’ proliferation and Collagen I*</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Protects the skin against oxidative stress and urban dust*</a:t>
            </a:r>
          </a:p>
        </p:txBody>
      </p:sp>
      <p:sp>
        <p:nvSpPr>
          <p:cNvPr id="7" name="Text Placeholder 5">
            <a:extLst>
              <a:ext uri="{FF2B5EF4-FFF2-40B4-BE49-F238E27FC236}">
                <a16:creationId xmlns:a16="http://schemas.microsoft.com/office/drawing/2014/main" id="{952384B5-9D0F-15A6-8DF0-81535E81D2AF}"/>
              </a:ext>
            </a:extLst>
          </p:cNvPr>
          <p:cNvSpPr>
            <a:spLocks noGrp="1"/>
          </p:cNvSpPr>
          <p:nvPr>
            <p:ph type="body" sz="quarter" idx="24"/>
          </p:nvPr>
        </p:nvSpPr>
        <p:spPr>
          <a:xfrm>
            <a:off x="302398" y="6214540"/>
            <a:ext cx="3528001" cy="121588"/>
          </a:xfrm>
        </p:spPr>
        <p:txBody>
          <a:bodyPr/>
          <a:lstStyle/>
          <a:p>
            <a:r>
              <a:rPr lang="en-GB" i="1" dirty="0">
                <a:solidFill>
                  <a:schemeClr val="bg1"/>
                </a:solidFill>
                <a:latin typeface="+mn-lt"/>
              </a:rPr>
              <a:t>* in vitro  ** ex vivo *** in vivo</a:t>
            </a:r>
          </a:p>
        </p:txBody>
      </p:sp>
      <p:pic>
        <p:nvPicPr>
          <p:cNvPr id="25" name="Graphic 24">
            <a:extLst>
              <a:ext uri="{FF2B5EF4-FFF2-40B4-BE49-F238E27FC236}">
                <a16:creationId xmlns:a16="http://schemas.microsoft.com/office/drawing/2014/main" id="{BED76990-AE4B-13C4-67AB-A0AD9558D3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65421" y="4681962"/>
            <a:ext cx="1042109" cy="792000"/>
          </a:xfrm>
          <a:prstGeom prst="rect">
            <a:avLst/>
          </a:prstGeom>
        </p:spPr>
      </p:pic>
      <p:pic>
        <p:nvPicPr>
          <p:cNvPr id="21" name="Picture 12">
            <a:extLst>
              <a:ext uri="{FF2B5EF4-FFF2-40B4-BE49-F238E27FC236}">
                <a16:creationId xmlns:a16="http://schemas.microsoft.com/office/drawing/2014/main" id="{226D93A4-1EE7-FB83-0D1C-ED112049FC16}"/>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532948" y="6208276"/>
            <a:ext cx="2510023" cy="485060"/>
          </a:xfrm>
          <a:prstGeom prst="rect">
            <a:avLst/>
          </a:prstGeom>
        </p:spPr>
      </p:pic>
      <p:sp>
        <p:nvSpPr>
          <p:cNvPr id="29" name="TextBox 28">
            <a:extLst>
              <a:ext uri="{FF2B5EF4-FFF2-40B4-BE49-F238E27FC236}">
                <a16:creationId xmlns:a16="http://schemas.microsoft.com/office/drawing/2014/main" id="{17258AC4-6DCE-FCB9-6F9D-1E58ACD23DED}"/>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Tree>
    <p:extLst>
      <p:ext uri="{BB962C8B-B14F-4D97-AF65-F5344CB8AC3E}">
        <p14:creationId xmlns:p14="http://schemas.microsoft.com/office/powerpoint/2010/main" val="542444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Blur blurry green plant&#10;&#10;Description automatically generated">
            <a:extLst>
              <a:ext uri="{FF2B5EF4-FFF2-40B4-BE49-F238E27FC236}">
                <a16:creationId xmlns:a16="http://schemas.microsoft.com/office/drawing/2014/main" id="{A809B02F-4252-EFA0-812B-EC6629B0C0C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itle 2">
            <a:extLst>
              <a:ext uri="{FF2B5EF4-FFF2-40B4-BE49-F238E27FC236}">
                <a16:creationId xmlns:a16="http://schemas.microsoft.com/office/drawing/2014/main" id="{651115BB-3ED4-3B3F-FF0E-761502A41A7C}"/>
              </a:ext>
            </a:extLst>
          </p:cNvPr>
          <p:cNvSpPr txBox="1">
            <a:spLocks/>
          </p:cNvSpPr>
          <p:nvPr/>
        </p:nvSpPr>
        <p:spPr>
          <a:xfrm>
            <a:off x="407011" y="319554"/>
            <a:ext cx="11256001" cy="44319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894934" dist="38100" dir="2700000" algn="tl" rotWithShape="0">
                    <a:prstClr val="black"/>
                  </a:outerShdw>
                </a:effectLst>
                <a:uLnTx/>
                <a:uFillTx/>
                <a:latin typeface="DM Sans"/>
                <a:ea typeface="+mj-ea"/>
                <a:cs typeface="+mj-cs"/>
              </a:rPr>
              <a:t>The algae</a:t>
            </a:r>
          </a:p>
        </p:txBody>
      </p:sp>
      <p:sp>
        <p:nvSpPr>
          <p:cNvPr id="8" name="Text Placeholder 26">
            <a:extLst>
              <a:ext uri="{FF2B5EF4-FFF2-40B4-BE49-F238E27FC236}">
                <a16:creationId xmlns:a16="http://schemas.microsoft.com/office/drawing/2014/main" id="{6082A56D-9A70-E410-24CA-8826B935038D}"/>
              </a:ext>
            </a:extLst>
          </p:cNvPr>
          <p:cNvSpPr txBox="1">
            <a:spLocks/>
          </p:cNvSpPr>
          <p:nvPr/>
        </p:nvSpPr>
        <p:spPr>
          <a:xfrm>
            <a:off x="311318" y="683639"/>
            <a:ext cx="11258864" cy="369332"/>
          </a:xfrm>
          <a:prstGeom prst="rect">
            <a:avLst/>
          </a:prstGeom>
          <a:effectLst/>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1" u="none" strike="noStrike" kern="0" cap="none" spc="0" normalizeH="0" baseline="0" noProof="0" dirty="0" err="1">
                <a:ln>
                  <a:noFill/>
                </a:ln>
                <a:solidFill>
                  <a:prstClr val="white"/>
                </a:solidFill>
                <a:effectLst/>
                <a:uLnTx/>
                <a:uFillTx/>
                <a:latin typeface="DM Sans"/>
                <a:ea typeface="+mn-ea"/>
                <a:cs typeface="+mn-cs"/>
              </a:rPr>
              <a:t>Nannochloropsis</a:t>
            </a:r>
            <a:r>
              <a:rPr kumimoji="0" lang="en-US" sz="2800" b="0" i="1" u="none" strike="noStrike" kern="0" cap="none" spc="0" normalizeH="0" baseline="0" noProof="0" dirty="0">
                <a:ln>
                  <a:noFill/>
                </a:ln>
                <a:solidFill>
                  <a:prstClr val="white"/>
                </a:solidFill>
                <a:effectLst/>
                <a:uLnTx/>
                <a:uFillTx/>
                <a:latin typeface="DM Sans"/>
                <a:ea typeface="+mn-ea"/>
                <a:cs typeface="+mn-cs"/>
              </a:rPr>
              <a:t> </a:t>
            </a:r>
            <a:r>
              <a:rPr kumimoji="0" lang="en-US" sz="2800" b="0" i="1" u="none" strike="noStrike" kern="0" cap="none" spc="0" normalizeH="0" baseline="0" noProof="0" dirty="0" err="1">
                <a:ln>
                  <a:noFill/>
                </a:ln>
                <a:solidFill>
                  <a:prstClr val="white"/>
                </a:solidFill>
                <a:effectLst/>
                <a:uLnTx/>
                <a:uFillTx/>
                <a:latin typeface="DM Sans"/>
                <a:ea typeface="+mn-ea"/>
                <a:cs typeface="+mn-cs"/>
              </a:rPr>
              <a:t>Oculata</a:t>
            </a:r>
            <a:endParaRPr kumimoji="0" lang="en-US" sz="2800" b="0" i="1" u="none" strike="noStrike" kern="0" cap="none" spc="0" normalizeH="0" baseline="0" noProof="0" dirty="0">
              <a:ln>
                <a:noFill/>
              </a:ln>
              <a:solidFill>
                <a:prstClr val="white"/>
              </a:solidFill>
              <a:effectLst/>
              <a:uLnTx/>
              <a:uFillTx/>
              <a:latin typeface="DM Sans"/>
              <a:ea typeface="+mn-ea"/>
              <a:cs typeface="+mn-cs"/>
            </a:endParaRPr>
          </a:p>
        </p:txBody>
      </p:sp>
      <p:grpSp>
        <p:nvGrpSpPr>
          <p:cNvPr id="9" name="Group 8">
            <a:extLst>
              <a:ext uri="{FF2B5EF4-FFF2-40B4-BE49-F238E27FC236}">
                <a16:creationId xmlns:a16="http://schemas.microsoft.com/office/drawing/2014/main" id="{AD512BCC-E0F1-88E5-584A-768FB19FC91E}"/>
              </a:ext>
            </a:extLst>
          </p:cNvPr>
          <p:cNvGrpSpPr/>
          <p:nvPr/>
        </p:nvGrpSpPr>
        <p:grpSpPr>
          <a:xfrm>
            <a:off x="2753834" y="1848476"/>
            <a:ext cx="8643147" cy="3665057"/>
            <a:chOff x="2624671" y="1501677"/>
            <a:chExt cx="6990252" cy="4167665"/>
          </a:xfrm>
        </p:grpSpPr>
        <p:sp>
          <p:nvSpPr>
            <p:cNvPr id="10" name="Rounded Rectangle 3">
              <a:extLst>
                <a:ext uri="{FF2B5EF4-FFF2-40B4-BE49-F238E27FC236}">
                  <a16:creationId xmlns:a16="http://schemas.microsoft.com/office/drawing/2014/main" id="{CC983E30-2C7A-5D2B-7765-9CDB87E29956}"/>
                </a:ext>
              </a:extLst>
            </p:cNvPr>
            <p:cNvSpPr/>
            <p:nvPr/>
          </p:nvSpPr>
          <p:spPr>
            <a:xfrm>
              <a:off x="2813853" y="1501677"/>
              <a:ext cx="6801070" cy="641830"/>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Lives in both </a:t>
              </a:r>
              <a:r>
                <a:rPr kumimoji="0" lang="en-GB" sz="1600" b="0" i="0" u="none" strike="noStrike" kern="1200" cap="all" spc="0" normalizeH="0" baseline="0" noProof="0" dirty="0">
                  <a:ln>
                    <a:noFill/>
                  </a:ln>
                  <a:solidFill>
                    <a:prstClr val="white"/>
                  </a:solidFill>
                  <a:effectLst/>
                  <a:uLnTx/>
                  <a:uFillTx/>
                  <a:latin typeface="DM Sans"/>
                  <a:ea typeface="Fira Sans" panose="020B0503050000020004" pitchFamily="34" charset="0"/>
                  <a:cs typeface="+mn-cs"/>
                </a:rPr>
                <a:t>marine</a:t>
              </a:r>
              <a:r>
                <a:rPr kumimoji="0" lang="en-GB" sz="16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 and </a:t>
              </a:r>
              <a:r>
                <a:rPr kumimoji="0" lang="en-GB" sz="1600" b="0" i="0" u="none" strike="noStrike" kern="1200" cap="all" spc="0" normalizeH="0" baseline="0" noProof="0" dirty="0">
                  <a:ln>
                    <a:noFill/>
                  </a:ln>
                  <a:solidFill>
                    <a:prstClr val="white"/>
                  </a:solidFill>
                  <a:effectLst/>
                  <a:uLnTx/>
                  <a:uFillTx/>
                  <a:latin typeface="DM Sans"/>
                  <a:ea typeface="Fira Sans" panose="020B0503050000020004" pitchFamily="34" charset="0"/>
                  <a:cs typeface="+mn-cs"/>
                </a:rPr>
                <a:t>freshwater lakes</a:t>
              </a:r>
              <a:endParaRPr kumimoji="0" lang="en-GB" sz="1600" b="0" i="0" u="none" strike="noStrike" kern="1200" cap="none" spc="0" normalizeH="0" baseline="0" noProof="0" dirty="0">
                <a:ln>
                  <a:noFill/>
                </a:ln>
                <a:solidFill>
                  <a:srgbClr val="FFFFFF"/>
                </a:solidFill>
                <a:effectLst/>
                <a:uLnTx/>
                <a:uFillTx/>
                <a:latin typeface="DM Sans"/>
                <a:ea typeface="Fira Sans SemiBold" panose="020B0603050000020004" pitchFamily="34" charset="0"/>
                <a:cs typeface="+mn-cs"/>
              </a:endParaRPr>
            </a:p>
          </p:txBody>
        </p:sp>
        <p:sp>
          <p:nvSpPr>
            <p:cNvPr id="11" name="Rounded Rectangle 30">
              <a:extLst>
                <a:ext uri="{FF2B5EF4-FFF2-40B4-BE49-F238E27FC236}">
                  <a16:creationId xmlns:a16="http://schemas.microsoft.com/office/drawing/2014/main" id="{3F94ACEF-1D29-02F0-2C32-0A1A6689B526}"/>
                </a:ext>
              </a:extLst>
            </p:cNvPr>
            <p:cNvSpPr/>
            <p:nvPr/>
          </p:nvSpPr>
          <p:spPr>
            <a:xfrm>
              <a:off x="2624671" y="4625960"/>
              <a:ext cx="6990251" cy="1043382"/>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Supplies the skin with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ESSENTIAL AMINO ACIDS</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PRECIOUS VITAMINS</a:t>
              </a:r>
            </a:p>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   </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(especially vitamins C and B12) and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POWERFUL ANTIOXIDANTS</a:t>
              </a:r>
              <a:endParaRPr kumimoji="0" lang="en-GB"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2" name="Rounded Rectangle 33">
              <a:extLst>
                <a:ext uri="{FF2B5EF4-FFF2-40B4-BE49-F238E27FC236}">
                  <a16:creationId xmlns:a16="http://schemas.microsoft.com/office/drawing/2014/main" id="{47DA5151-4BBA-B2ED-9FD0-3A47BF59DD1D}"/>
                </a:ext>
              </a:extLst>
            </p:cNvPr>
            <p:cNvSpPr/>
            <p:nvPr/>
          </p:nvSpPr>
          <p:spPr>
            <a:xfrm>
              <a:off x="3699572" y="2493334"/>
              <a:ext cx="5915351" cy="816875"/>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Used for several decades to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PRODUCE NUTRACEUTICALS </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and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FEED SUPPLEMENTS</a:t>
              </a:r>
              <a:endPar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3" name="Rounded Rectangle 37">
              <a:extLst>
                <a:ext uri="{FF2B5EF4-FFF2-40B4-BE49-F238E27FC236}">
                  <a16:creationId xmlns:a16="http://schemas.microsoft.com/office/drawing/2014/main" id="{726B2411-0A9E-232C-FCE9-B6089AFD0479}"/>
                </a:ext>
              </a:extLst>
            </p:cNvPr>
            <p:cNvSpPr/>
            <p:nvPr/>
          </p:nvSpPr>
          <p:spPr>
            <a:xfrm>
              <a:off x="3798396" y="3640227"/>
              <a:ext cx="5816526" cy="652173"/>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 </a:t>
              </a:r>
              <a:r>
                <a:rPr kumimoji="0" lang="en-GB" sz="1600" b="0" i="0" u="none" strike="noStrike" kern="1200" cap="all" spc="0" normalizeH="0" baseline="0" noProof="0">
                  <a:ln>
                    <a:noFill/>
                  </a:ln>
                  <a:solidFill>
                    <a:prstClr val="white"/>
                  </a:solidFill>
                  <a:effectLst/>
                  <a:uLnTx/>
                  <a:uFillTx/>
                  <a:latin typeface="DM Sans"/>
                  <a:ea typeface="Fira Sans" panose="020B0503050000020004" pitchFamily="34" charset="0"/>
                  <a:cs typeface="+mn-cs"/>
                </a:rPr>
                <a:t>STRONG COCCOID CELL WALL </a:t>
              </a: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that protects its </a:t>
              </a:r>
              <a:r>
                <a:rPr kumimoji="0" lang="en-GB" sz="160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bioactives</a:t>
              </a:r>
              <a:endPar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grpSp>
      <p:pic>
        <p:nvPicPr>
          <p:cNvPr id="4" name="Picture 3" descr="A close-up of green cells&#10;&#10;Description automatically generated">
            <a:extLst>
              <a:ext uri="{FF2B5EF4-FFF2-40B4-BE49-F238E27FC236}">
                <a16:creationId xmlns:a16="http://schemas.microsoft.com/office/drawing/2014/main" id="{DFD24ECB-4146-B632-14A7-33F16B1D61A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95019" y="1765603"/>
            <a:ext cx="3851601" cy="3851601"/>
          </a:xfrm>
          <a:prstGeom prst="rect">
            <a:avLst/>
          </a:prstGeom>
        </p:spPr>
      </p:pic>
      <p:sp>
        <p:nvSpPr>
          <p:cNvPr id="2" name="TextBox 1">
            <a:extLst>
              <a:ext uri="{FF2B5EF4-FFF2-40B4-BE49-F238E27FC236}">
                <a16:creationId xmlns:a16="http://schemas.microsoft.com/office/drawing/2014/main" id="{7B3376CA-2F25-566B-2C1C-0FA9B9886D74}"/>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
        <p:nvSpPr>
          <p:cNvPr id="3" name="Slide Number Placeholder 2">
            <a:extLst>
              <a:ext uri="{FF2B5EF4-FFF2-40B4-BE49-F238E27FC236}">
                <a16:creationId xmlns:a16="http://schemas.microsoft.com/office/drawing/2014/main" id="{0C87B689-4B6E-55FD-D048-CB58CDC828DE}"/>
              </a:ext>
            </a:extLst>
          </p:cNvPr>
          <p:cNvSpPr txBox="1">
            <a:spLocks/>
          </p:cNvSpPr>
          <p:nvPr/>
        </p:nvSpPr>
        <p:spPr>
          <a:xfrm>
            <a:off x="302400" y="6482340"/>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12</a:t>
            </a:fld>
            <a:endParaRPr lang="en-GB" dirty="0">
              <a:latin typeface="DM Sans"/>
            </a:endParaRPr>
          </a:p>
        </p:txBody>
      </p:sp>
    </p:spTree>
    <p:extLst>
      <p:ext uri="{BB962C8B-B14F-4D97-AF65-F5344CB8AC3E}">
        <p14:creationId xmlns:p14="http://schemas.microsoft.com/office/powerpoint/2010/main" val="3667275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CA4F2-915C-CB2E-F5F7-18340F2861B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2869B82-9F34-FA83-1215-7769477B8D1A}"/>
              </a:ext>
            </a:extLst>
          </p:cNvPr>
          <p:cNvSpPr/>
          <p:nvPr/>
        </p:nvSpPr>
        <p:spPr>
          <a:xfrm>
            <a:off x="0" y="1303987"/>
            <a:ext cx="12192000" cy="2806937"/>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26">
            <a:extLst>
              <a:ext uri="{FF2B5EF4-FFF2-40B4-BE49-F238E27FC236}">
                <a16:creationId xmlns:a16="http://schemas.microsoft.com/office/drawing/2014/main" id="{C42F4CC5-DC04-5770-CC47-6F48BC068988}"/>
              </a:ext>
            </a:extLst>
          </p:cNvPr>
          <p:cNvSpPr>
            <a:spLocks noGrp="1"/>
          </p:cNvSpPr>
          <p:nvPr>
            <p:ph type="body" sz="quarter" idx="12"/>
          </p:nvPr>
        </p:nvSpPr>
        <p:spPr>
          <a:xfrm>
            <a:off x="690201" y="4203247"/>
            <a:ext cx="2795285" cy="321590"/>
          </a:xfrm>
        </p:spPr>
        <p:txBody>
          <a:bodyPr/>
          <a:lstStyle/>
          <a:p>
            <a:r>
              <a:rPr lang="en-US" b="1" dirty="0">
                <a:solidFill>
                  <a:srgbClr val="084337"/>
                </a:solidFill>
              </a:rPr>
              <a:t>Microalgae</a:t>
            </a:r>
          </a:p>
        </p:txBody>
      </p:sp>
      <p:sp>
        <p:nvSpPr>
          <p:cNvPr id="26" name="Text Placeholder 25">
            <a:extLst>
              <a:ext uri="{FF2B5EF4-FFF2-40B4-BE49-F238E27FC236}">
                <a16:creationId xmlns:a16="http://schemas.microsoft.com/office/drawing/2014/main" id="{FEDE60D8-F643-8AD4-DFBF-9EE6617CF78F}"/>
              </a:ext>
            </a:extLst>
          </p:cNvPr>
          <p:cNvSpPr>
            <a:spLocks noGrp="1"/>
          </p:cNvSpPr>
          <p:nvPr>
            <p:ph type="body" idx="11"/>
          </p:nvPr>
        </p:nvSpPr>
        <p:spPr>
          <a:xfrm>
            <a:off x="302400" y="605610"/>
            <a:ext cx="11587200" cy="523219"/>
          </a:xfrm>
        </p:spPr>
        <p:txBody>
          <a:bodyPr/>
          <a:lstStyle/>
          <a:p>
            <a:r>
              <a:rPr lang="en-US" b="0" dirty="0">
                <a:solidFill>
                  <a:srgbClr val="084337"/>
                </a:solidFill>
              </a:rPr>
              <a:t>A concentrated mixture of powerful functional ingredients produced by biotechnologies, fully naturally derived &amp; renewable</a:t>
            </a:r>
          </a:p>
        </p:txBody>
      </p:sp>
      <p:sp>
        <p:nvSpPr>
          <p:cNvPr id="25" name="Title 24">
            <a:extLst>
              <a:ext uri="{FF2B5EF4-FFF2-40B4-BE49-F238E27FC236}">
                <a16:creationId xmlns:a16="http://schemas.microsoft.com/office/drawing/2014/main" id="{ECAAC34C-75B6-FF93-6FD4-BB9F2563DEE7}"/>
              </a:ext>
            </a:extLst>
          </p:cNvPr>
          <p:cNvSpPr>
            <a:spLocks noGrp="1"/>
          </p:cNvSpPr>
          <p:nvPr>
            <p:ph type="title"/>
          </p:nvPr>
        </p:nvSpPr>
        <p:spPr/>
        <p:txBody>
          <a:bodyPr/>
          <a:lstStyle/>
          <a:p>
            <a:r>
              <a:rPr lang="en-GB"/>
              <a:t>Unique combination for efficacy &amp; sustainability</a:t>
            </a:r>
            <a:endParaRPr lang="en-US"/>
          </a:p>
        </p:txBody>
      </p:sp>
      <p:sp>
        <p:nvSpPr>
          <p:cNvPr id="28" name="Text Placeholder 27">
            <a:extLst>
              <a:ext uri="{FF2B5EF4-FFF2-40B4-BE49-F238E27FC236}">
                <a16:creationId xmlns:a16="http://schemas.microsoft.com/office/drawing/2014/main" id="{A753C7B4-5DC9-09F9-0159-A2B2502CC9D9}"/>
              </a:ext>
            </a:extLst>
          </p:cNvPr>
          <p:cNvSpPr>
            <a:spLocks noGrp="1"/>
          </p:cNvSpPr>
          <p:nvPr>
            <p:ph type="body" sz="quarter" idx="18"/>
          </p:nvPr>
        </p:nvSpPr>
        <p:spPr>
          <a:xfrm>
            <a:off x="690201" y="4524837"/>
            <a:ext cx="2795613" cy="1599610"/>
          </a:xfrm>
        </p:spPr>
        <p:txBody>
          <a:bodyPr/>
          <a:lstStyle/>
          <a:p>
            <a:r>
              <a:rPr lang="en-GB" sz="1400" kern="1200" dirty="0">
                <a:solidFill>
                  <a:prstClr val="black"/>
                </a:solidFill>
                <a:latin typeface="DM Sans"/>
              </a:rPr>
              <a:t>Produced in photobioreactor</a:t>
            </a:r>
            <a:br>
              <a:rPr lang="en-GB" sz="1400" kern="1200" dirty="0">
                <a:solidFill>
                  <a:prstClr val="black"/>
                </a:solidFill>
                <a:latin typeface="DM Sans"/>
              </a:rPr>
            </a:br>
            <a:r>
              <a:rPr lang="en-GB" sz="1400" kern="1200" dirty="0">
                <a:solidFill>
                  <a:prstClr val="black"/>
                </a:solidFill>
                <a:latin typeface="DM Sans"/>
              </a:rPr>
              <a:t>as a more sustainable solution compared to open ponds cultivation</a:t>
            </a:r>
          </a:p>
          <a:p>
            <a:pPr marL="171450" indent="-171450">
              <a:buClr>
                <a:srgbClr val="084337"/>
              </a:buClr>
              <a:buSzPct val="140000"/>
              <a:buFont typeface="Arial" panose="020B0604020202020204" pitchFamily="34" charset="0"/>
              <a:buChar char="•"/>
            </a:pPr>
            <a:r>
              <a:rPr lang="en-GB" sz="1400" kern="1200" dirty="0">
                <a:solidFill>
                  <a:prstClr val="black"/>
                </a:solidFill>
                <a:latin typeface="DM Sans"/>
              </a:rPr>
              <a:t>Safer and better quality</a:t>
            </a:r>
          </a:p>
          <a:p>
            <a:pPr marL="171450" indent="-171450">
              <a:buClr>
                <a:srgbClr val="084337"/>
              </a:buClr>
              <a:buSzPct val="140000"/>
              <a:buFont typeface="Arial" panose="020B0604020202020204" pitchFamily="34" charset="0"/>
              <a:buChar char="•"/>
            </a:pPr>
            <a:r>
              <a:rPr lang="en-GB" sz="1400" kern="1200" dirty="0">
                <a:solidFill>
                  <a:prstClr val="black"/>
                </a:solidFill>
                <a:latin typeface="DM Sans"/>
              </a:rPr>
              <a:t>More respectful of terrestrial biodiversity</a:t>
            </a:r>
          </a:p>
          <a:p>
            <a:pPr marL="171450" indent="-171450">
              <a:buClr>
                <a:srgbClr val="084337"/>
              </a:buClr>
              <a:buSzPct val="140000"/>
              <a:buFont typeface="Arial" panose="020B0604020202020204" pitchFamily="34" charset="0"/>
              <a:buChar char="•"/>
            </a:pPr>
            <a:r>
              <a:rPr lang="en-GB" sz="1400" kern="1200" dirty="0">
                <a:solidFill>
                  <a:prstClr val="black"/>
                </a:solidFill>
                <a:latin typeface="DM Sans"/>
              </a:rPr>
              <a:t>Use of renewable energy</a:t>
            </a:r>
            <a:endParaRPr lang="en-US" sz="1400" dirty="0"/>
          </a:p>
        </p:txBody>
      </p:sp>
      <p:sp>
        <p:nvSpPr>
          <p:cNvPr id="29" name="Text Placeholder 28">
            <a:extLst>
              <a:ext uri="{FF2B5EF4-FFF2-40B4-BE49-F238E27FC236}">
                <a16:creationId xmlns:a16="http://schemas.microsoft.com/office/drawing/2014/main" id="{9B051783-C995-A0B1-E6E7-D2C4A4285FF5}"/>
              </a:ext>
            </a:extLst>
          </p:cNvPr>
          <p:cNvSpPr>
            <a:spLocks noGrp="1"/>
          </p:cNvSpPr>
          <p:nvPr>
            <p:ph type="body" sz="quarter" idx="19"/>
          </p:nvPr>
        </p:nvSpPr>
        <p:spPr>
          <a:xfrm>
            <a:off x="4649677" y="4203245"/>
            <a:ext cx="2795613" cy="302597"/>
          </a:xfrm>
        </p:spPr>
        <p:txBody>
          <a:bodyPr/>
          <a:lstStyle/>
          <a:p>
            <a:r>
              <a:rPr lang="en-US" b="1" dirty="0">
                <a:solidFill>
                  <a:srgbClr val="084337"/>
                </a:solidFill>
              </a:rPr>
              <a:t>Pullulan</a:t>
            </a:r>
          </a:p>
        </p:txBody>
      </p:sp>
      <p:sp>
        <p:nvSpPr>
          <p:cNvPr id="30" name="Text Placeholder 29">
            <a:extLst>
              <a:ext uri="{FF2B5EF4-FFF2-40B4-BE49-F238E27FC236}">
                <a16:creationId xmlns:a16="http://schemas.microsoft.com/office/drawing/2014/main" id="{631B88D7-AB27-6301-0D3C-B75A6F6FE0C2}"/>
              </a:ext>
            </a:extLst>
          </p:cNvPr>
          <p:cNvSpPr>
            <a:spLocks noGrp="1"/>
          </p:cNvSpPr>
          <p:nvPr>
            <p:ph type="body" sz="quarter" idx="20"/>
          </p:nvPr>
        </p:nvSpPr>
        <p:spPr>
          <a:xfrm>
            <a:off x="4649677" y="4524837"/>
            <a:ext cx="2796095" cy="523220"/>
          </a:xfrm>
        </p:spPr>
        <p:txBody>
          <a:bodyPr/>
          <a:lstStyle/>
          <a:p>
            <a:r>
              <a:rPr lang="en-GB" sz="1400" kern="1200" dirty="0">
                <a:solidFill>
                  <a:prstClr val="black"/>
                </a:solidFill>
                <a:latin typeface="DM Sans"/>
              </a:rPr>
              <a:t>Fermentation of tapioca starch</a:t>
            </a:r>
            <a:endParaRPr lang="en-US" sz="1400" dirty="0"/>
          </a:p>
        </p:txBody>
      </p:sp>
      <p:sp>
        <p:nvSpPr>
          <p:cNvPr id="31" name="Text Placeholder 30">
            <a:extLst>
              <a:ext uri="{FF2B5EF4-FFF2-40B4-BE49-F238E27FC236}">
                <a16:creationId xmlns:a16="http://schemas.microsoft.com/office/drawing/2014/main" id="{5630618E-1E38-44BE-3297-34D622E1D604}"/>
              </a:ext>
            </a:extLst>
          </p:cNvPr>
          <p:cNvSpPr>
            <a:spLocks noGrp="1"/>
          </p:cNvSpPr>
          <p:nvPr>
            <p:ph type="body" sz="quarter" idx="21"/>
          </p:nvPr>
        </p:nvSpPr>
        <p:spPr>
          <a:xfrm>
            <a:off x="8609481" y="4203245"/>
            <a:ext cx="2795613" cy="302597"/>
          </a:xfrm>
        </p:spPr>
        <p:txBody>
          <a:bodyPr/>
          <a:lstStyle/>
          <a:p>
            <a:r>
              <a:rPr lang="en-US" b="1" dirty="0" err="1">
                <a:solidFill>
                  <a:srgbClr val="084337"/>
                </a:solidFill>
              </a:rPr>
              <a:t>Pentylene</a:t>
            </a:r>
            <a:r>
              <a:rPr lang="en-US" b="1" dirty="0">
                <a:solidFill>
                  <a:srgbClr val="084337"/>
                </a:solidFill>
              </a:rPr>
              <a:t> Glycol</a:t>
            </a:r>
          </a:p>
        </p:txBody>
      </p:sp>
      <p:sp>
        <p:nvSpPr>
          <p:cNvPr id="32" name="Text Placeholder 31">
            <a:extLst>
              <a:ext uri="{FF2B5EF4-FFF2-40B4-BE49-F238E27FC236}">
                <a16:creationId xmlns:a16="http://schemas.microsoft.com/office/drawing/2014/main" id="{2756B819-60FF-33F8-0C59-443584609651}"/>
              </a:ext>
            </a:extLst>
          </p:cNvPr>
          <p:cNvSpPr>
            <a:spLocks noGrp="1"/>
          </p:cNvSpPr>
          <p:nvPr>
            <p:ph type="body" sz="quarter" idx="22"/>
          </p:nvPr>
        </p:nvSpPr>
        <p:spPr>
          <a:xfrm>
            <a:off x="8609480" y="4505842"/>
            <a:ext cx="2795613" cy="914488"/>
          </a:xfrm>
        </p:spPr>
        <p:txBody>
          <a:bodyPr/>
          <a:lstStyle/>
          <a:p>
            <a:r>
              <a:rPr kumimoji="0" lang="en-GB" sz="1400" b="0" i="0" u="none" strike="noStrike" kern="1200" cap="none" spc="0" normalizeH="0" baseline="0" noProof="0" dirty="0">
                <a:ln>
                  <a:noFill/>
                </a:ln>
                <a:solidFill>
                  <a:prstClr val="black"/>
                </a:solidFill>
                <a:effectLst/>
                <a:uLnTx/>
                <a:uFillTx/>
                <a:latin typeface="DM Sans"/>
                <a:ea typeface="+mn-ea"/>
                <a:cs typeface="+mn-cs"/>
              </a:rPr>
              <a:t>Produced from valorised and naturally-derived material</a:t>
            </a:r>
          </a:p>
          <a:p>
            <a:endParaRPr lang="en-US" dirty="0"/>
          </a:p>
        </p:txBody>
      </p:sp>
      <p:pic>
        <p:nvPicPr>
          <p:cNvPr id="12" name="Image 11" descr="Une image contenant plein air, personne, eau, natation&#10;&#10;Description générée automatiquement">
            <a:extLst>
              <a:ext uri="{FF2B5EF4-FFF2-40B4-BE49-F238E27FC236}">
                <a16:creationId xmlns:a16="http://schemas.microsoft.com/office/drawing/2014/main" id="{704CA420-448F-3B31-EA73-9ED8F0AF42B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650159" y="1760967"/>
            <a:ext cx="2795613" cy="2342700"/>
          </a:xfrm>
          <a:prstGeom prst="rect">
            <a:avLst/>
          </a:prstGeom>
        </p:spPr>
      </p:pic>
      <p:sp>
        <p:nvSpPr>
          <p:cNvPr id="8" name="ZoneTexte 7">
            <a:extLst>
              <a:ext uri="{FF2B5EF4-FFF2-40B4-BE49-F238E27FC236}">
                <a16:creationId xmlns:a16="http://schemas.microsoft.com/office/drawing/2014/main" id="{951BF081-3C94-E006-1E9D-A1BB3241D11F}"/>
              </a:ext>
            </a:extLst>
          </p:cNvPr>
          <p:cNvSpPr txBox="1"/>
          <p:nvPr/>
        </p:nvSpPr>
        <p:spPr>
          <a:xfrm>
            <a:off x="0" y="1306552"/>
            <a:ext cx="12192000" cy="369332"/>
          </a:xfrm>
          <a:prstGeom prst="rect">
            <a:avLst/>
          </a:prstGeom>
          <a:solidFill>
            <a:srgbClr val="084337"/>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a:ea typeface="+mn-ea"/>
                <a:cs typeface="+mn-cs"/>
              </a:rPr>
              <a:t>A transparent concentrated mixture with 3 powerful functional ingredients</a:t>
            </a:r>
          </a:p>
        </p:txBody>
      </p:sp>
      <p:pic>
        <p:nvPicPr>
          <p:cNvPr id="10" name="Image 9" descr="Une image contenant plante, fleur, edelweiss, plein air&#10;&#10;Description générée automatiquement">
            <a:extLst>
              <a:ext uri="{FF2B5EF4-FFF2-40B4-BE49-F238E27FC236}">
                <a16:creationId xmlns:a16="http://schemas.microsoft.com/office/drawing/2014/main" id="{318270A3-A550-2A72-D3D2-25027C35F39A}"/>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rot="5400000">
            <a:off x="8832312" y="1538140"/>
            <a:ext cx="2349955" cy="2795613"/>
          </a:xfrm>
          <a:prstGeom prst="rect">
            <a:avLst/>
          </a:prstGeom>
        </p:spPr>
      </p:pic>
      <p:pic>
        <p:nvPicPr>
          <p:cNvPr id="18" name="Image 17" descr="Une image contenant nourriture, maïs, Maïs en épi, Grains de maïs&#10;&#10;Description générée automatiquement">
            <a:extLst>
              <a:ext uri="{FF2B5EF4-FFF2-40B4-BE49-F238E27FC236}">
                <a16:creationId xmlns:a16="http://schemas.microsoft.com/office/drawing/2014/main" id="{1A56EB33-A272-DE10-DAC5-41F7B98E047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609482" y="1779986"/>
            <a:ext cx="2795614" cy="2323681"/>
          </a:xfrm>
          <a:prstGeom prst="rect">
            <a:avLst/>
          </a:prstGeom>
        </p:spPr>
      </p:pic>
      <p:sp>
        <p:nvSpPr>
          <p:cNvPr id="7" name="Slide Number Placeholder 1">
            <a:extLst>
              <a:ext uri="{FF2B5EF4-FFF2-40B4-BE49-F238E27FC236}">
                <a16:creationId xmlns:a16="http://schemas.microsoft.com/office/drawing/2014/main" id="{8AC7776F-52C7-614C-527B-56263A20D045}"/>
              </a:ext>
            </a:extLst>
          </p:cNvPr>
          <p:cNvSpPr txBox="1">
            <a:spLocks/>
          </p:cNvSpPr>
          <p:nvPr/>
        </p:nvSpPr>
        <p:spPr>
          <a:xfrm>
            <a:off x="302400" y="6450806"/>
            <a:ext cx="1040625" cy="109061"/>
          </a:xfrm>
          <a:prstGeom prst="rect">
            <a:avLst/>
          </a:prstGeom>
        </p:spPr>
        <p:txBody>
          <a:bodyPr vert="horz" lIns="0" tIns="0" rIns="0" bIns="0" rtlCol="0" anchor="ct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14" name="Picture 3" descr="A close-up of green cells&#10;&#10;Description automatically generated">
            <a:extLst>
              <a:ext uri="{FF2B5EF4-FFF2-40B4-BE49-F238E27FC236}">
                <a16:creationId xmlns:a16="http://schemas.microsoft.com/office/drawing/2014/main" id="{E2BAC5AA-AD2E-77EA-3AEE-1F15E5A3AF3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690202" y="1760966"/>
            <a:ext cx="2796095" cy="2342701"/>
          </a:xfrm>
          <a:prstGeom prst="rect">
            <a:avLst/>
          </a:prstGeom>
        </p:spPr>
      </p:pic>
      <p:pic>
        <p:nvPicPr>
          <p:cNvPr id="1026" name="Picture 2" descr="What Is Tapioca and What Is It Good For?">
            <a:extLst>
              <a:ext uri="{FF2B5EF4-FFF2-40B4-BE49-F238E27FC236}">
                <a16:creationId xmlns:a16="http://schemas.microsoft.com/office/drawing/2014/main" id="{FDD3D910-F03A-4CE9-DE5C-EC2DEC6D953A}"/>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4649677" y="1754761"/>
            <a:ext cx="2796095" cy="2323682"/>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descr="Une image contenant intérieur, mur, vase, bouteille&#10;&#10;Description générée automatiquement">
            <a:extLst>
              <a:ext uri="{FF2B5EF4-FFF2-40B4-BE49-F238E27FC236}">
                <a16:creationId xmlns:a16="http://schemas.microsoft.com/office/drawing/2014/main" id="{3BC3FA6A-2680-424A-1A90-314B720E1CFC}"/>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4649678" y="1754761"/>
            <a:ext cx="2795614" cy="2343434"/>
          </a:xfrm>
          <a:prstGeom prst="rect">
            <a:avLst/>
          </a:prstGeom>
        </p:spPr>
      </p:pic>
      <p:pic>
        <p:nvPicPr>
          <p:cNvPr id="6" name="Picture 5" descr="A diagram of a photobiological experiment&#10;&#10;AI-generated content may be incorrect.">
            <a:extLst>
              <a:ext uri="{FF2B5EF4-FFF2-40B4-BE49-F238E27FC236}">
                <a16:creationId xmlns:a16="http://schemas.microsoft.com/office/drawing/2014/main" id="{4E2F6511-2483-9C86-9261-BF1FBDD35284}"/>
              </a:ext>
            </a:extLst>
          </p:cNvPr>
          <p:cNvPicPr>
            <a:picLocks noChangeAspect="1"/>
          </p:cNvPicPr>
          <p:nvPr/>
        </p:nvPicPr>
        <p:blipFill>
          <a:blip r:embed="rId9">
            <a:extLst>
              <a:ext uri="{28A0092B-C50C-407E-A947-70E740481C1C}">
                <a14:useLocalDpi xmlns:a14="http://schemas.microsoft.com/office/drawing/2010/main" val="0"/>
              </a:ext>
            </a:extLst>
          </a:blip>
          <a:srcRect l="20498" t="17362" r="18368" b="19034"/>
          <a:stretch/>
        </p:blipFill>
        <p:spPr>
          <a:xfrm>
            <a:off x="3178099" y="4752488"/>
            <a:ext cx="3369126" cy="1971698"/>
          </a:xfrm>
          <a:prstGeom prst="rect">
            <a:avLst/>
          </a:prstGeom>
        </p:spPr>
      </p:pic>
    </p:spTree>
    <p:extLst>
      <p:ext uri="{BB962C8B-B14F-4D97-AF65-F5344CB8AC3E}">
        <p14:creationId xmlns:p14="http://schemas.microsoft.com/office/powerpoint/2010/main" val="1027869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B6C665-3797-A0D2-A93D-C46FBE9DB9A6}"/>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3" name="Title 2">
            <a:extLst>
              <a:ext uri="{FF2B5EF4-FFF2-40B4-BE49-F238E27FC236}">
                <a16:creationId xmlns:a16="http://schemas.microsoft.com/office/drawing/2014/main" id="{BB480743-E2FC-23D6-18FD-DBC429FE2A80}"/>
              </a:ext>
            </a:extLst>
          </p:cNvPr>
          <p:cNvSpPr>
            <a:spLocks noGrp="1"/>
          </p:cNvSpPr>
          <p:nvPr>
            <p:ph type="title"/>
          </p:nvPr>
        </p:nvSpPr>
        <p:spPr/>
        <p:txBody>
          <a:bodyPr/>
          <a:lstStyle/>
          <a:p>
            <a:r>
              <a:rPr lang="en-US"/>
              <a:t>Over time skin works less efficiently</a:t>
            </a:r>
          </a:p>
        </p:txBody>
      </p:sp>
      <p:sp>
        <p:nvSpPr>
          <p:cNvPr id="32" name="Slide Number Placeholder 7">
            <a:extLst>
              <a:ext uri="{FF2B5EF4-FFF2-40B4-BE49-F238E27FC236}">
                <a16:creationId xmlns:a16="http://schemas.microsoft.com/office/drawing/2014/main" id="{C6D6379F-8F0C-AADB-6112-74DA1489403E}"/>
              </a:ext>
            </a:extLst>
          </p:cNvPr>
          <p:cNvSpPr>
            <a:spLocks noGrp="1"/>
          </p:cNvSpPr>
          <p:nvPr>
            <p:ph type="sldNum" sz="quarter" idx="10"/>
          </p:nvPr>
        </p:nvSpPr>
        <p:spPr/>
        <p:txBody>
          <a:bodyPr/>
          <a:lstStyle/>
          <a:p>
            <a:fld id="{5BA3E189-2F3A-42E5-B572-3520703B6186}" type="slidenum">
              <a:rPr lang="en-GB" smtClean="0"/>
              <a:pPr/>
              <a:t>14</a:t>
            </a:fld>
            <a:endParaRPr lang="en-GB"/>
          </a:p>
        </p:txBody>
      </p:sp>
      <p:sp>
        <p:nvSpPr>
          <p:cNvPr id="30" name="Text Placeholder 29">
            <a:extLst>
              <a:ext uri="{FF2B5EF4-FFF2-40B4-BE49-F238E27FC236}">
                <a16:creationId xmlns:a16="http://schemas.microsoft.com/office/drawing/2014/main" id="{88778E5B-F23F-3302-276D-FB27286BE32A}"/>
              </a:ext>
            </a:extLst>
          </p:cNvPr>
          <p:cNvSpPr>
            <a:spLocks noGrp="1"/>
          </p:cNvSpPr>
          <p:nvPr>
            <p:ph type="body" idx="11"/>
          </p:nvPr>
        </p:nvSpPr>
        <p:spPr>
          <a:xfrm>
            <a:off x="302400" y="605611"/>
            <a:ext cx="6083886" cy="628103"/>
          </a:xfrm>
        </p:spPr>
        <p:txBody>
          <a:bodyPr anchor="t"/>
          <a:lstStyle/>
          <a:p>
            <a:r>
              <a:rPr lang="da-DK" b="0" dirty="0">
                <a:solidFill>
                  <a:srgbClr val="084337"/>
                </a:solidFill>
              </a:rPr>
              <a:t>Reference: Asserin et al. (2015) J Cosmet Dermatol, 14, 291-301</a:t>
            </a:r>
          </a:p>
        </p:txBody>
      </p:sp>
      <p:sp>
        <p:nvSpPr>
          <p:cNvPr id="24" name="Text Placeholder 23">
            <a:extLst>
              <a:ext uri="{FF2B5EF4-FFF2-40B4-BE49-F238E27FC236}">
                <a16:creationId xmlns:a16="http://schemas.microsoft.com/office/drawing/2014/main" id="{EEC8C9C8-C476-6151-AAE4-1C709F9CAC27}"/>
              </a:ext>
            </a:extLst>
          </p:cNvPr>
          <p:cNvSpPr>
            <a:spLocks noGrp="1"/>
          </p:cNvSpPr>
          <p:nvPr>
            <p:ph type="body" sz="quarter" idx="23"/>
          </p:nvPr>
        </p:nvSpPr>
        <p:spPr>
          <a:xfrm>
            <a:off x="302399" y="6252389"/>
            <a:ext cx="3528001" cy="116604"/>
          </a:xfrm>
        </p:spPr>
        <p:txBody>
          <a:bodyPr/>
          <a:lstStyle/>
          <a:p>
            <a:r>
              <a:rPr lang="it-IT" dirty="0" err="1"/>
              <a:t>Papakonstantinou</a:t>
            </a:r>
            <a:r>
              <a:rPr lang="it-IT" dirty="0"/>
              <a:t> et al. (2012) </a:t>
            </a:r>
            <a:r>
              <a:rPr lang="it-IT" dirty="0" err="1"/>
              <a:t>Dermato-Endocrinol</a:t>
            </a:r>
            <a:r>
              <a:rPr lang="it-IT" dirty="0"/>
              <a:t> 4:3, 253–258</a:t>
            </a:r>
          </a:p>
        </p:txBody>
      </p:sp>
      <p:sp>
        <p:nvSpPr>
          <p:cNvPr id="27" name="TextBox 26">
            <a:extLst>
              <a:ext uri="{FF2B5EF4-FFF2-40B4-BE49-F238E27FC236}">
                <a16:creationId xmlns:a16="http://schemas.microsoft.com/office/drawing/2014/main" id="{E33FF81E-A313-5ECF-F9E8-FD054C2E4954}"/>
              </a:ext>
            </a:extLst>
          </p:cNvPr>
          <p:cNvSpPr txBox="1"/>
          <p:nvPr/>
        </p:nvSpPr>
        <p:spPr>
          <a:xfrm>
            <a:off x="302399" y="1342800"/>
            <a:ext cx="6276201" cy="738664"/>
          </a:xfrm>
          <a:prstGeom prst="rect">
            <a:avLst/>
          </a:prstGeom>
          <a:noFill/>
        </p:spPr>
        <p:txBody>
          <a:bodyPr wrap="square" lIns="0" tIns="0" rIns="0" bIns="0" rtlCol="0">
            <a:spAutoFit/>
          </a:bodyPr>
          <a:lstStyle/>
          <a:p>
            <a:r>
              <a:rPr lang="en-GB" sz="1600" b="1" dirty="0"/>
              <a:t>Profound changes occur in the structure of the dermis and epidermis, through processes of intrinsic and extrinsic aging, leading to the appearance of wrinkles and the loss of tone</a:t>
            </a:r>
          </a:p>
        </p:txBody>
      </p:sp>
      <p:sp>
        <p:nvSpPr>
          <p:cNvPr id="31" name="TextBox 30">
            <a:extLst>
              <a:ext uri="{FF2B5EF4-FFF2-40B4-BE49-F238E27FC236}">
                <a16:creationId xmlns:a16="http://schemas.microsoft.com/office/drawing/2014/main" id="{F27599A3-A22B-3050-89C9-DB65782867C0}"/>
              </a:ext>
            </a:extLst>
          </p:cNvPr>
          <p:cNvSpPr txBox="1"/>
          <p:nvPr/>
        </p:nvSpPr>
        <p:spPr>
          <a:xfrm>
            <a:off x="301625" y="2345467"/>
            <a:ext cx="5794375" cy="2113014"/>
          </a:xfrm>
          <a:prstGeom prst="rect">
            <a:avLst/>
          </a:prstGeom>
          <a:noFill/>
        </p:spPr>
        <p:txBody>
          <a:bodyPr wrap="square" lIns="0" tIns="0" rIns="0" bIns="0" rtlCol="0">
            <a:spAutoFit/>
          </a:bodyPr>
          <a:lstStyle/>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sz="1600" dirty="0"/>
              <a:t>With age, the Collagen density in the Dermis decreases and its network becomes increasingly fragmented, presenting shorter and less </a:t>
            </a:r>
            <a:br>
              <a:rPr lang="en-GB" sz="1600" dirty="0"/>
            </a:br>
            <a:r>
              <a:rPr lang="en-GB" sz="1600" dirty="0"/>
              <a:t>organized fibres.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sz="1600" dirty="0"/>
              <a:t>An increase in Matrix Metalloproteinase (MMP) expression accelerates the Collagen degradation. </a:t>
            </a:r>
            <a:br>
              <a:rPr lang="en-GB" sz="1600" dirty="0"/>
            </a:br>
            <a:r>
              <a:rPr lang="en-GB" sz="1600" dirty="0"/>
              <a:t>In parallel, the synthesis of new extracellular matrix components by dermal fibroblasts slows down, failing to adequately replace the degraded matrix. </a:t>
            </a:r>
          </a:p>
        </p:txBody>
      </p:sp>
      <p:pic>
        <p:nvPicPr>
          <p:cNvPr id="4" name="Picture 12">
            <a:extLst>
              <a:ext uri="{FF2B5EF4-FFF2-40B4-BE49-F238E27FC236}">
                <a16:creationId xmlns:a16="http://schemas.microsoft.com/office/drawing/2014/main" id="{0509E885-B01F-CF42-5D4C-3C5C1B9ACA3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6" name="Picture 5" descr="A diagram of skin layers&#10;&#10;AI-generated content may be incorrect.">
            <a:extLst>
              <a:ext uri="{FF2B5EF4-FFF2-40B4-BE49-F238E27FC236}">
                <a16:creationId xmlns:a16="http://schemas.microsoft.com/office/drawing/2014/main" id="{D141D03E-F816-9F1A-7D06-B9FA08C2B29F}"/>
              </a:ext>
            </a:extLst>
          </p:cNvPr>
          <p:cNvPicPr>
            <a:picLocks noChangeAspect="1"/>
          </p:cNvPicPr>
          <p:nvPr/>
        </p:nvPicPr>
        <p:blipFill>
          <a:blip r:embed="rId4">
            <a:extLst>
              <a:ext uri="{28A0092B-C50C-407E-A947-70E740481C1C}">
                <a14:useLocalDpi xmlns:a14="http://schemas.microsoft.com/office/drawing/2010/main" val="0"/>
              </a:ext>
            </a:extLst>
          </a:blip>
          <a:srcRect l="12013" r="12013"/>
          <a:stretch/>
        </p:blipFill>
        <p:spPr>
          <a:xfrm>
            <a:off x="6578600" y="2420554"/>
            <a:ext cx="5613400" cy="4156081"/>
          </a:xfrm>
          <a:prstGeom prst="rect">
            <a:avLst/>
          </a:prstGeom>
        </p:spPr>
      </p:pic>
      <p:pic>
        <p:nvPicPr>
          <p:cNvPr id="8" name="Picture 7" descr="A graph with a line&#10;&#10;AI-generated content may be incorrect.">
            <a:extLst>
              <a:ext uri="{FF2B5EF4-FFF2-40B4-BE49-F238E27FC236}">
                <a16:creationId xmlns:a16="http://schemas.microsoft.com/office/drawing/2014/main" id="{147EBB69-B90E-464F-419A-1F21287FA5C3}"/>
              </a:ext>
            </a:extLst>
          </p:cNvPr>
          <p:cNvPicPr>
            <a:picLocks noChangeAspect="1"/>
          </p:cNvPicPr>
          <p:nvPr/>
        </p:nvPicPr>
        <p:blipFill>
          <a:blip r:embed="rId5">
            <a:extLst>
              <a:ext uri="{28A0092B-C50C-407E-A947-70E740481C1C}">
                <a14:useLocalDpi xmlns:a14="http://schemas.microsoft.com/office/drawing/2010/main" val="0"/>
              </a:ext>
            </a:extLst>
          </a:blip>
          <a:srcRect l="11277" t="19367" r="8826" b="14230"/>
          <a:stretch/>
        </p:blipFill>
        <p:spPr>
          <a:xfrm>
            <a:off x="6578600" y="454467"/>
            <a:ext cx="5613400" cy="2624248"/>
          </a:xfrm>
          <a:prstGeom prst="rect">
            <a:avLst/>
          </a:prstGeom>
        </p:spPr>
      </p:pic>
    </p:spTree>
    <p:extLst>
      <p:ext uri="{BB962C8B-B14F-4D97-AF65-F5344CB8AC3E}">
        <p14:creationId xmlns:p14="http://schemas.microsoft.com/office/powerpoint/2010/main" val="1863369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693A72-6FFC-6B9A-68FF-29B490843DF6}"/>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6" name="Picture 12">
            <a:extLst>
              <a:ext uri="{FF2B5EF4-FFF2-40B4-BE49-F238E27FC236}">
                <a16:creationId xmlns:a16="http://schemas.microsoft.com/office/drawing/2014/main" id="{4078A180-B13B-539B-400F-6F2DA91ACF7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4" name="Title 3">
            <a:extLst>
              <a:ext uri="{FF2B5EF4-FFF2-40B4-BE49-F238E27FC236}">
                <a16:creationId xmlns:a16="http://schemas.microsoft.com/office/drawing/2014/main" id="{0A82C97D-627D-4EF0-AEE0-09FA4F37797D}"/>
              </a:ext>
            </a:extLst>
          </p:cNvPr>
          <p:cNvSpPr>
            <a:spLocks noGrp="1"/>
          </p:cNvSpPr>
          <p:nvPr>
            <p:ph type="title"/>
          </p:nvPr>
        </p:nvSpPr>
        <p:spPr/>
        <p:txBody>
          <a:bodyPr/>
          <a:lstStyle/>
          <a:p>
            <a:r>
              <a:rPr lang="en-US"/>
              <a:t>How does it work?</a:t>
            </a:r>
          </a:p>
        </p:txBody>
      </p:sp>
      <p:sp>
        <p:nvSpPr>
          <p:cNvPr id="2" name="Slide Number Placeholder 4">
            <a:extLst>
              <a:ext uri="{FF2B5EF4-FFF2-40B4-BE49-F238E27FC236}">
                <a16:creationId xmlns:a16="http://schemas.microsoft.com/office/drawing/2014/main" id="{E4A76206-9C85-C205-5AE8-B6E932F10FE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20699B92-464A-BF95-9164-7266BBE07EC4}"/>
              </a:ext>
            </a:extLst>
          </p:cNvPr>
          <p:cNvSpPr>
            <a:spLocks noGrp="1"/>
          </p:cNvSpPr>
          <p:nvPr>
            <p:ph type="body" idx="11"/>
          </p:nvPr>
        </p:nvSpPr>
        <p:spPr>
          <a:xfrm>
            <a:off x="302400" y="605611"/>
            <a:ext cx="5613400" cy="874846"/>
          </a:xfrm>
        </p:spPr>
        <p:txBody>
          <a:bodyPr wrap="square" lIns="0" tIns="0" rIns="0" bIns="0" anchor="t"/>
          <a:lstStyle/>
          <a:p>
            <a:r>
              <a:rPr lang="en-US" b="0" dirty="0">
                <a:solidFill>
                  <a:srgbClr val="084337"/>
                </a:solidFill>
              </a:rPr>
              <a:t>PEPHA®-TIGHT CB combines short- and long-term efficacy</a:t>
            </a:r>
          </a:p>
        </p:txBody>
      </p:sp>
      <p:sp>
        <p:nvSpPr>
          <p:cNvPr id="14" name="Text Box 22">
            <a:extLst>
              <a:ext uri="{FF2B5EF4-FFF2-40B4-BE49-F238E27FC236}">
                <a16:creationId xmlns:a16="http://schemas.microsoft.com/office/drawing/2014/main" id="{4416C315-E617-45BE-8225-C2B83C8948AC}"/>
              </a:ext>
            </a:extLst>
          </p:cNvPr>
          <p:cNvSpPr txBox="1">
            <a:spLocks noChangeArrowheads="1"/>
          </p:cNvSpPr>
          <p:nvPr/>
        </p:nvSpPr>
        <p:spPr bwMode="auto">
          <a:xfrm>
            <a:off x="302400" y="1480457"/>
            <a:ext cx="4820991" cy="2872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Trebuchet MS" pitchFamily="34" charset="0"/>
                <a:cs typeface="Arial" charset="0"/>
              </a:defRPr>
            </a:lvl1pPr>
            <a:lvl2pPr marL="742950" indent="-285750" eaLnBrk="0" hangingPunct="0">
              <a:defRPr>
                <a:solidFill>
                  <a:schemeClr val="tx1"/>
                </a:solidFill>
                <a:latin typeface="Trebuchet MS" pitchFamily="34" charset="0"/>
                <a:cs typeface="Arial" charset="0"/>
              </a:defRPr>
            </a:lvl2pPr>
            <a:lvl3pPr marL="1143000" indent="-228600" eaLnBrk="0" hangingPunct="0">
              <a:defRPr>
                <a:solidFill>
                  <a:schemeClr val="tx1"/>
                </a:solidFill>
                <a:latin typeface="Trebuchet MS" pitchFamily="34" charset="0"/>
                <a:cs typeface="Arial" charset="0"/>
              </a:defRPr>
            </a:lvl3pPr>
            <a:lvl4pPr marL="1600200" indent="-228600" eaLnBrk="0" hangingPunct="0">
              <a:defRPr>
                <a:solidFill>
                  <a:schemeClr val="tx1"/>
                </a:solidFill>
                <a:latin typeface="Trebuchet MS" pitchFamily="34" charset="0"/>
                <a:cs typeface="Arial" charset="0"/>
              </a:defRPr>
            </a:lvl4pPr>
            <a:lvl5pPr marL="2057400" indent="-228600" eaLnBrk="0" hangingPunct="0">
              <a:defRPr>
                <a:solidFill>
                  <a:schemeClr val="tx1"/>
                </a:solidFill>
                <a:latin typeface="Trebuchet MS" pitchFamily="34" charset="0"/>
                <a:cs typeface="Arial" charset="0"/>
              </a:defRPr>
            </a:lvl5pPr>
            <a:lvl6pPr marL="2514600" indent="-228600" eaLnBrk="0" fontAlgn="base" hangingPunct="0">
              <a:spcBef>
                <a:spcPct val="0"/>
              </a:spcBef>
              <a:spcAft>
                <a:spcPct val="0"/>
              </a:spcAft>
              <a:defRPr>
                <a:solidFill>
                  <a:schemeClr val="tx1"/>
                </a:solidFill>
                <a:latin typeface="Trebuchet MS" pitchFamily="34" charset="0"/>
                <a:cs typeface="Arial" charset="0"/>
              </a:defRPr>
            </a:lvl6pPr>
            <a:lvl7pPr marL="2971800" indent="-228600" eaLnBrk="0" fontAlgn="base" hangingPunct="0">
              <a:spcBef>
                <a:spcPct val="0"/>
              </a:spcBef>
              <a:spcAft>
                <a:spcPct val="0"/>
              </a:spcAft>
              <a:defRPr>
                <a:solidFill>
                  <a:schemeClr val="tx1"/>
                </a:solidFill>
                <a:latin typeface="Trebuchet MS" pitchFamily="34" charset="0"/>
                <a:cs typeface="Arial" charset="0"/>
              </a:defRPr>
            </a:lvl7pPr>
            <a:lvl8pPr marL="3429000" indent="-228600" eaLnBrk="0" fontAlgn="base" hangingPunct="0">
              <a:spcBef>
                <a:spcPct val="0"/>
              </a:spcBef>
              <a:spcAft>
                <a:spcPct val="0"/>
              </a:spcAft>
              <a:defRPr>
                <a:solidFill>
                  <a:schemeClr val="tx1"/>
                </a:solidFill>
                <a:latin typeface="Trebuchet MS" pitchFamily="34" charset="0"/>
                <a:cs typeface="Arial" charset="0"/>
              </a:defRPr>
            </a:lvl8pPr>
            <a:lvl9pPr marL="3886200" indent="-228600" eaLnBrk="0" fontAlgn="base" hangingPunct="0">
              <a:spcBef>
                <a:spcPct val="0"/>
              </a:spcBef>
              <a:spcAft>
                <a:spcPct val="0"/>
              </a:spcAft>
              <a:defRPr>
                <a:solidFill>
                  <a:schemeClr val="tx1"/>
                </a:solidFill>
                <a:latin typeface="Trebuchet MS" pitchFamily="34" charset="0"/>
                <a:cs typeface="Arial" charset="0"/>
              </a:defRPr>
            </a:lvl9pPr>
          </a:lstStyle>
          <a:p>
            <a:pPr marL="0" marR="0" lvl="0" indent="0" algn="l" defTabSz="914400" rtl="0" eaLnBrk="0" fontAlgn="auto" latinLnBrk="0" hangingPunct="0">
              <a:lnSpc>
                <a:spcPct val="100000"/>
              </a:lnSpc>
              <a:spcBef>
                <a:spcPts val="0"/>
              </a:spcBef>
              <a:spcAft>
                <a:spcPts val="500"/>
              </a:spcAft>
              <a:buClrTx/>
              <a:buSzTx/>
              <a:buFontTx/>
              <a:buNone/>
              <a:tabLst/>
              <a:defRPr/>
            </a:pPr>
            <a:r>
              <a:rPr kumimoji="0" lang="en-US" sz="1600" b="1" i="0" u="none" strike="noStrike" kern="1200" cap="none" spc="0" normalizeH="0" baseline="0" noProof="0" dirty="0">
                <a:ln>
                  <a:noFill/>
                </a:ln>
                <a:solidFill>
                  <a:srgbClr val="44B4A1"/>
                </a:solidFill>
                <a:effectLst/>
                <a:uLnTx/>
                <a:uFillTx/>
                <a:latin typeface="DM Sans"/>
                <a:ea typeface="+mn-ea"/>
                <a:cs typeface="Arial" charset="0"/>
              </a:rPr>
              <a:t>1. Short-term, with 1 application: </a:t>
            </a:r>
          </a:p>
          <a:p>
            <a:pPr marL="0" marR="0" lvl="0" indent="0" algn="l" defTabSz="914400" rtl="0" eaLnBrk="0" fontAlgn="auto" latinLnBrk="0" hangingPunct="0">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PEPHA</a:t>
            </a:r>
            <a:r>
              <a:rPr kumimoji="0" lang="en-US" sz="1600" b="0" i="0" u="none" strike="noStrike" kern="1200" cap="none" spc="0" normalizeH="0" baseline="30000" noProof="0" dirty="0">
                <a:ln>
                  <a:noFill/>
                </a:ln>
                <a:solidFill>
                  <a:prstClr val="black"/>
                </a:solidFill>
                <a:effectLst/>
                <a:uLnTx/>
                <a:uFillTx/>
                <a:latin typeface="DM Sans"/>
                <a:ea typeface="+mn-ea"/>
                <a:cs typeface="Arial" charset="0"/>
              </a:rPr>
              <a:t>®</a:t>
            </a: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-TIGHT CB </a:t>
            </a:r>
            <a:r>
              <a:rPr kumimoji="0" lang="en-US" sz="1600" b="1" i="0" u="none" strike="noStrike" kern="1200" cap="none" spc="0" normalizeH="0" baseline="0" noProof="0" dirty="0">
                <a:ln>
                  <a:noFill/>
                </a:ln>
                <a:solidFill>
                  <a:prstClr val="black"/>
                </a:solidFill>
                <a:effectLst/>
                <a:uLnTx/>
                <a:uFillTx/>
                <a:latin typeface="DM Sans"/>
                <a:ea typeface="+mn-ea"/>
                <a:cs typeface="Arial" charset="0"/>
              </a:rPr>
              <a:t>forms a thin film on the skin</a:t>
            </a: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 exerting an </a:t>
            </a:r>
            <a:r>
              <a:rPr kumimoji="0" lang="en-US" sz="1600" b="1" i="0" u="none" strike="noStrike" kern="1200" cap="none" spc="0" normalizeH="0" baseline="0" noProof="0" dirty="0">
                <a:ln>
                  <a:noFill/>
                </a:ln>
                <a:solidFill>
                  <a:prstClr val="black"/>
                </a:solidFill>
                <a:effectLst/>
                <a:uLnTx/>
                <a:uFillTx/>
                <a:latin typeface="DM Sans"/>
                <a:ea typeface="+mn-ea"/>
                <a:cs typeface="Arial" charset="0"/>
              </a:rPr>
              <a:t>instant and long-lasting perceptible skin smoothing &amp; lifting effect.</a:t>
            </a:r>
            <a:endParaRPr kumimoji="0" lang="en-US" sz="1600" b="1" i="0" u="none" strike="noStrike" kern="1200" cap="none" spc="0" normalizeH="0" baseline="0" noProof="0" dirty="0">
              <a:ln>
                <a:noFill/>
              </a:ln>
              <a:solidFill>
                <a:prstClr val="black"/>
              </a:solidFill>
              <a:effectLst/>
              <a:uLnTx/>
              <a:uFillTx/>
              <a:latin typeface="DM Sans"/>
              <a:ea typeface="+mn-ea"/>
              <a:cs typeface="Arial" charset="0"/>
              <a:sym typeface="Wingdings" pitchFamily="2" charset="2"/>
            </a:endParaRPr>
          </a:p>
          <a:p>
            <a:pPr marL="0" marR="0" lvl="0" indent="0" algn="l" defTabSz="914400" rtl="0" eaLnBrk="0" fontAlgn="auto" latinLnBrk="0" hangingPunct="0">
              <a:lnSpc>
                <a:spcPct val="100000"/>
              </a:lnSpc>
              <a:spcBef>
                <a:spcPts val="1000"/>
              </a:spcBef>
              <a:spcAft>
                <a:spcPts val="500"/>
              </a:spcAft>
              <a:buClrTx/>
              <a:buSzTx/>
              <a:buFontTx/>
              <a:buNone/>
              <a:tabLst/>
              <a:defRPr/>
            </a:pPr>
            <a:r>
              <a:rPr kumimoji="0" lang="en-US" sz="1600" b="1" i="0" u="none" strike="noStrike" kern="1200" cap="none" spc="0" normalizeH="0" baseline="0" noProof="0" dirty="0">
                <a:ln>
                  <a:noFill/>
                </a:ln>
                <a:solidFill>
                  <a:srgbClr val="44B4A1"/>
                </a:solidFill>
                <a:effectLst/>
                <a:uLnTx/>
                <a:uFillTx/>
                <a:latin typeface="DM Sans"/>
                <a:ea typeface="+mn-ea"/>
                <a:cs typeface="Arial" charset="0"/>
                <a:sym typeface="Wingdings" pitchFamily="2" charset="2"/>
              </a:rPr>
              <a:t>2. Long-term, with regular applications:</a:t>
            </a:r>
            <a:endParaRPr kumimoji="0" lang="en-US" sz="1600" b="1" i="0" u="none" strike="noStrike" kern="1200" cap="none" spc="0" normalizeH="0" baseline="0" noProof="0" dirty="0">
              <a:ln>
                <a:noFill/>
              </a:ln>
              <a:solidFill>
                <a:srgbClr val="44B4A1"/>
              </a:solidFill>
              <a:effectLst/>
              <a:uLnTx/>
              <a:uFillTx/>
              <a:latin typeface="DM Sans"/>
              <a:ea typeface="+mn-ea"/>
              <a:cs typeface="Arial" charset="0"/>
            </a:endParaRPr>
          </a:p>
          <a:p>
            <a:pPr marL="0" marR="0" lvl="0" indent="0" algn="l" defTabSz="914400" rtl="0" eaLnBrk="0" fontAlgn="auto" latinLnBrk="0" hangingPunct="0">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PEPHA</a:t>
            </a:r>
            <a:r>
              <a:rPr kumimoji="0" lang="en-US" sz="1600" b="0" i="0" u="none" strike="noStrike" kern="1200" cap="none" spc="0" normalizeH="0" baseline="30000" noProof="0" dirty="0">
                <a:ln>
                  <a:noFill/>
                </a:ln>
                <a:solidFill>
                  <a:prstClr val="black"/>
                </a:solidFill>
                <a:effectLst/>
                <a:uLnTx/>
                <a:uFillTx/>
                <a:latin typeface="DM Sans"/>
                <a:ea typeface="+mn-ea"/>
                <a:cs typeface="Arial" charset="0"/>
              </a:rPr>
              <a:t>®</a:t>
            </a: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-TIGHT CB acts as a </a:t>
            </a:r>
            <a:r>
              <a:rPr kumimoji="0" lang="en-US" sz="1600" b="1" i="0" u="none" strike="noStrike" kern="1200" cap="none" spc="0" normalizeH="0" baseline="0" noProof="0" dirty="0">
                <a:ln>
                  <a:noFill/>
                </a:ln>
                <a:solidFill>
                  <a:prstClr val="black"/>
                </a:solidFill>
                <a:effectLst/>
                <a:uLnTx/>
                <a:uFillTx/>
                <a:latin typeface="DM Sans"/>
                <a:ea typeface="+mn-ea"/>
                <a:cs typeface="Arial" charset="0"/>
              </a:rPr>
              <a:t>protective shield</a:t>
            </a: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 against oxidative stress, helps to </a:t>
            </a:r>
            <a:r>
              <a:rPr kumimoji="0" lang="en-US" sz="1600" b="1" i="0" u="none" strike="noStrike" kern="1200" cap="none" spc="0" normalizeH="0" baseline="0" noProof="0" dirty="0">
                <a:ln>
                  <a:noFill/>
                </a:ln>
                <a:solidFill>
                  <a:prstClr val="black"/>
                </a:solidFill>
                <a:effectLst/>
                <a:uLnTx/>
                <a:uFillTx/>
                <a:latin typeface="DM Sans"/>
                <a:ea typeface="+mn-ea"/>
                <a:cs typeface="Arial" charset="0"/>
              </a:rPr>
              <a:t>stimulate the formation of Collagen I</a:t>
            </a:r>
            <a:r>
              <a:rPr kumimoji="0" lang="en-US" sz="1600" b="0" i="0" u="none" strike="noStrike" kern="1200" cap="none" spc="0" normalizeH="0" baseline="0" noProof="0" dirty="0">
                <a:ln>
                  <a:noFill/>
                </a:ln>
                <a:solidFill>
                  <a:prstClr val="black"/>
                </a:solidFill>
                <a:effectLst/>
                <a:uLnTx/>
                <a:uFillTx/>
                <a:latin typeface="DM Sans"/>
                <a:ea typeface="+mn-ea"/>
                <a:cs typeface="Arial" charset="0"/>
              </a:rPr>
              <a:t>, an essential part of the skin’s connective tissue, </a:t>
            </a:r>
            <a:r>
              <a:rPr kumimoji="0" lang="en-US" sz="1600" b="1" i="0" u="none" strike="noStrike" kern="1200" cap="none" spc="0" normalizeH="0" baseline="0" noProof="0" dirty="0">
                <a:ln>
                  <a:noFill/>
                </a:ln>
                <a:solidFill>
                  <a:prstClr val="black"/>
                </a:solidFill>
                <a:effectLst/>
                <a:uLnTx/>
                <a:uFillTx/>
                <a:latin typeface="DM Sans"/>
                <a:ea typeface="+mn-ea"/>
                <a:cs typeface="Arial" charset="0"/>
              </a:rPr>
              <a:t>helping reducing wrinkles &amp; improving skin elasticity.</a:t>
            </a:r>
            <a:endParaRPr kumimoji="0" lang="en-US" sz="1600" b="1" i="0" u="none" strike="noStrike" kern="1200" cap="none" spc="0" normalizeH="0" baseline="0" noProof="0" dirty="0">
              <a:ln>
                <a:noFill/>
              </a:ln>
              <a:solidFill>
                <a:prstClr val="black"/>
              </a:solidFill>
              <a:effectLst/>
              <a:uLnTx/>
              <a:uFillTx/>
              <a:latin typeface="DM Sans"/>
              <a:ea typeface="+mn-ea"/>
              <a:cs typeface="Arial" charset="0"/>
              <a:sym typeface="Wingdings" pitchFamily="2" charset="2"/>
            </a:endParaRPr>
          </a:p>
        </p:txBody>
      </p:sp>
      <p:pic>
        <p:nvPicPr>
          <p:cNvPr id="8" name="Picture 7" descr="A diagram of skin structure&#10;&#10;AI-generated content may be incorrect.">
            <a:extLst>
              <a:ext uri="{FF2B5EF4-FFF2-40B4-BE49-F238E27FC236}">
                <a16:creationId xmlns:a16="http://schemas.microsoft.com/office/drawing/2014/main" id="{4106F6A8-0724-0C58-AAE9-2730E40DCFA2}"/>
              </a:ext>
            </a:extLst>
          </p:cNvPr>
          <p:cNvPicPr>
            <a:picLocks noChangeAspect="1"/>
          </p:cNvPicPr>
          <p:nvPr/>
        </p:nvPicPr>
        <p:blipFill>
          <a:blip r:embed="rId5">
            <a:extLst>
              <a:ext uri="{28A0092B-C50C-407E-A947-70E740481C1C}">
                <a14:useLocalDpi xmlns:a14="http://schemas.microsoft.com/office/drawing/2010/main" val="0"/>
              </a:ext>
            </a:extLst>
          </a:blip>
          <a:srcRect l="24414" r="14234"/>
          <a:stretch/>
        </p:blipFill>
        <p:spPr>
          <a:xfrm>
            <a:off x="6652172" y="718003"/>
            <a:ext cx="5613400" cy="5146655"/>
          </a:xfrm>
          <a:prstGeom prst="rect">
            <a:avLst/>
          </a:prstGeom>
        </p:spPr>
      </p:pic>
    </p:spTree>
    <p:extLst>
      <p:ext uri="{BB962C8B-B14F-4D97-AF65-F5344CB8AC3E}">
        <p14:creationId xmlns:p14="http://schemas.microsoft.com/office/powerpoint/2010/main" val="4069699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0EDF283-FB12-EC98-C61A-8CF725DF19F6}"/>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7" name="Picture 12">
            <a:extLst>
              <a:ext uri="{FF2B5EF4-FFF2-40B4-BE49-F238E27FC236}">
                <a16:creationId xmlns:a16="http://schemas.microsoft.com/office/drawing/2014/main" id="{90FE2147-7485-A9BB-7BA3-74F91C66DF4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itle 1">
            <a:extLst>
              <a:ext uri="{FF2B5EF4-FFF2-40B4-BE49-F238E27FC236}">
                <a16:creationId xmlns:a16="http://schemas.microsoft.com/office/drawing/2014/main" id="{BE57694B-7DDF-ADE0-8BB8-1EEE3B26842B}"/>
              </a:ext>
            </a:extLst>
          </p:cNvPr>
          <p:cNvSpPr>
            <a:spLocks noGrp="1"/>
          </p:cNvSpPr>
          <p:nvPr>
            <p:ph type="title"/>
          </p:nvPr>
        </p:nvSpPr>
        <p:spPr>
          <a:xfrm>
            <a:off x="302401" y="302400"/>
            <a:ext cx="5793600" cy="418410"/>
          </a:xfrm>
        </p:spPr>
        <p:txBody>
          <a:bodyPr/>
          <a:lstStyle/>
          <a:p>
            <a:r>
              <a:rPr lang="en-US" dirty="0"/>
              <a:t>Highly increases fibroblasts proliferation and Collagen-I synthesis </a:t>
            </a:r>
            <a:endParaRPr lang="en-NL" dirty="0"/>
          </a:p>
        </p:txBody>
      </p:sp>
      <p:sp>
        <p:nvSpPr>
          <p:cNvPr id="3" name="Slide Number Placeholder 2">
            <a:extLst>
              <a:ext uri="{FF2B5EF4-FFF2-40B4-BE49-F238E27FC236}">
                <a16:creationId xmlns:a16="http://schemas.microsoft.com/office/drawing/2014/main" id="{B7711A33-0B41-9BB1-1AAD-0D0287ACEEA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9" name="Text Placeholder 9">
            <a:extLst>
              <a:ext uri="{FF2B5EF4-FFF2-40B4-BE49-F238E27FC236}">
                <a16:creationId xmlns:a16="http://schemas.microsoft.com/office/drawing/2014/main" id="{B6701A46-269C-AB9D-8D05-B0FDD7BD8E8F}"/>
              </a:ext>
            </a:extLst>
          </p:cNvPr>
          <p:cNvSpPr txBox="1">
            <a:spLocks/>
          </p:cNvSpPr>
          <p:nvPr/>
        </p:nvSpPr>
        <p:spPr>
          <a:xfrm>
            <a:off x="302398" y="1370207"/>
            <a:ext cx="5258429" cy="374940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0" cap="none" spc="0" normalizeH="0" baseline="0" noProof="0" dirty="0">
                <a:ln>
                  <a:noFill/>
                </a:ln>
                <a:solidFill>
                  <a:prstClr val="black"/>
                </a:solidFill>
                <a:effectLst/>
                <a:uLnTx/>
                <a:uFillTx/>
                <a:latin typeface="DM Sans" pitchFamily="2" charset="0"/>
                <a:ea typeface="+mn-ea"/>
                <a:cs typeface="+mn-cs"/>
              </a:rPr>
              <a:t>Stimulation of fibroblasts proliferation by 350% and Collagen-I by 70%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0" cap="none" spc="0" normalizeH="0" baseline="0" noProof="0" dirty="0">
                <a:ln>
                  <a:noFill/>
                </a:ln>
                <a:solidFill>
                  <a:prstClr val="black"/>
                </a:solidFill>
                <a:effectLst/>
                <a:uLnTx/>
                <a:uFillTx/>
                <a:latin typeface="DM Sans" pitchFamily="2" charset="0"/>
                <a:ea typeface="+mn-ea"/>
                <a:cs typeface="+mn-cs"/>
              </a:rPr>
              <a:t>Aged skin is characterized by a decline of cell number and proliferative cells. Therefore, less ECM is produced, leading to a lack of structural components, such as collagen fibers. The skin gets thinner, less resilient and less firm.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0" cap="none" spc="0" normalizeH="0" baseline="0" noProof="0" dirty="0">
              <a:ln>
                <a:noFill/>
              </a:ln>
              <a:solidFill>
                <a:prstClr val="black"/>
              </a:solidFill>
              <a:effectLst/>
              <a:uLnTx/>
              <a:uFillTx/>
              <a:latin typeface="DM Sans"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0" cap="none" spc="0" normalizeH="0" baseline="0" noProof="0" dirty="0">
                <a:ln>
                  <a:noFill/>
                </a:ln>
                <a:solidFill>
                  <a:prstClr val="black"/>
                </a:solidFill>
                <a:effectLst/>
                <a:uLnTx/>
                <a:uFillTx/>
                <a:latin typeface="DM Sans" pitchFamily="2" charset="0"/>
                <a:ea typeface="+mn-ea"/>
                <a:cs typeface="+mn-cs"/>
              </a:rPr>
              <a:t>Results: </a:t>
            </a:r>
          </a:p>
          <a:p>
            <a:pPr marL="806450" marR="0" lvl="2" indent="-355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Increase in cell proliferation of human </a:t>
            </a:r>
            <a:br>
              <a:rPr kumimoji="0" lang="en-US" sz="1600" b="0" i="0" u="none" strike="noStrike" kern="1200" cap="none" spc="0" normalizeH="0" baseline="0" noProof="0" dirty="0">
                <a:ln>
                  <a:noFill/>
                </a:ln>
                <a:solidFill>
                  <a:prstClr val="black"/>
                </a:solidFill>
                <a:effectLst/>
                <a:uLnTx/>
                <a:uFillTx/>
                <a:latin typeface="DM Sans"/>
                <a:ea typeface="+mn-ea"/>
                <a:cs typeface="+mn-cs"/>
              </a:rPr>
            </a:br>
            <a:r>
              <a:rPr kumimoji="0" lang="en-US" sz="1600" b="0" i="0" u="none" strike="noStrike" kern="1200" cap="none" spc="0" normalizeH="0" baseline="0" noProof="0" dirty="0">
                <a:ln>
                  <a:noFill/>
                </a:ln>
                <a:solidFill>
                  <a:prstClr val="black"/>
                </a:solidFill>
                <a:effectLst/>
                <a:uLnTx/>
                <a:uFillTx/>
                <a:latin typeface="DM Sans"/>
                <a:ea typeface="+mn-ea"/>
                <a:cs typeface="+mn-cs"/>
              </a:rPr>
              <a:t>fibroblasts, and consequently support for </a:t>
            </a:r>
            <a:br>
              <a:rPr kumimoji="0" lang="en-US" sz="1600" b="0" i="0" u="none" strike="noStrike" kern="1200" cap="none" spc="0" normalizeH="0" baseline="0" noProof="0" dirty="0">
                <a:ln>
                  <a:noFill/>
                </a:ln>
                <a:solidFill>
                  <a:prstClr val="black"/>
                </a:solidFill>
                <a:effectLst/>
                <a:uLnTx/>
                <a:uFillTx/>
                <a:latin typeface="DM Sans"/>
                <a:ea typeface="+mn-ea"/>
                <a:cs typeface="+mn-cs"/>
              </a:rPr>
            </a:br>
            <a:r>
              <a:rPr kumimoji="0" lang="en-US" sz="1600" b="0" i="0" u="none" strike="noStrike" kern="1200" cap="none" spc="0" normalizeH="0" baseline="0" noProof="0" dirty="0">
                <a:ln>
                  <a:noFill/>
                </a:ln>
                <a:solidFill>
                  <a:prstClr val="black"/>
                </a:solidFill>
                <a:effectLst/>
                <a:uLnTx/>
                <a:uFillTx/>
                <a:latin typeface="DM Sans"/>
                <a:ea typeface="+mn-ea"/>
                <a:cs typeface="+mn-cs"/>
              </a:rPr>
              <a:t>collagen production increase. </a:t>
            </a:r>
          </a:p>
          <a:p>
            <a:pPr marL="806450" marR="0" lvl="2" indent="-355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Stimulation of Collagen-I synthesis in human fibroblasts, improving the structure of the connective tissue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0" cap="none" spc="0" normalizeH="0" baseline="0" noProof="0" dirty="0">
              <a:ln>
                <a:noFill/>
              </a:ln>
              <a:solidFill>
                <a:prstClr val="black"/>
              </a:solidFill>
              <a:effectLst/>
              <a:uLnTx/>
              <a:uFillTx/>
              <a:latin typeface="DM Sans" pitchFamily="2" charset="0"/>
              <a:ea typeface="+mn-ea"/>
              <a:cs typeface="+mn-cs"/>
            </a:endParaRPr>
          </a:p>
        </p:txBody>
      </p:sp>
      <p:sp>
        <p:nvSpPr>
          <p:cNvPr id="10" name="Text Placeholder 10">
            <a:extLst>
              <a:ext uri="{FF2B5EF4-FFF2-40B4-BE49-F238E27FC236}">
                <a16:creationId xmlns:a16="http://schemas.microsoft.com/office/drawing/2014/main" id="{949B2A7E-178D-3427-30EC-968FE4606AB7}"/>
              </a:ext>
            </a:extLst>
          </p:cNvPr>
          <p:cNvSpPr txBox="1">
            <a:spLocks/>
          </p:cNvSpPr>
          <p:nvPr/>
        </p:nvSpPr>
        <p:spPr>
          <a:xfrm>
            <a:off x="6977078" y="6347039"/>
            <a:ext cx="3528001" cy="425655"/>
          </a:xfrm>
          <a:prstGeom prst="rect">
            <a:avLst/>
          </a:prstGeom>
        </p:spPr>
        <p:txBody>
          <a:bodyPr vert="horz" wrap="square" lIns="0" tIns="0" rIns="0" bIns="0" rtlCol="0">
            <a:noAutofit/>
          </a:bodyPr>
          <a:lstStyle>
            <a:lvl1pPr marL="0" indent="0" algn="r"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dirty="0">
                <a:ln>
                  <a:noFill/>
                </a:ln>
                <a:solidFill>
                  <a:prstClr val="black"/>
                </a:solidFill>
                <a:effectLst/>
                <a:uLnTx/>
                <a:uFillTx/>
                <a:latin typeface="DM Sans"/>
                <a:ea typeface="+mn-ea"/>
                <a:cs typeface="+mn-cs"/>
              </a:rPr>
              <a:t>**p&lt;0.01 against 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800" b="0" i="0" u="none" strike="noStrike" kern="0" cap="none" spc="0" normalizeH="0" baseline="0" noProof="0" dirty="0">
                <a:ln>
                  <a:noFill/>
                </a:ln>
                <a:solidFill>
                  <a:prstClr val="black"/>
                </a:solidFill>
                <a:effectLst/>
                <a:uLnTx/>
                <a:uFillTx/>
                <a:latin typeface="DM Sans"/>
                <a:ea typeface="+mn-ea"/>
                <a:cs typeface="+mn-cs"/>
              </a:rPr>
              <a:t>***p&lt;0.001 against 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800" b="0" i="0" u="none" strike="noStrike" kern="0" cap="none" spc="0" normalizeH="0" baseline="0" noProof="0" dirty="0">
              <a:ln>
                <a:noFill/>
              </a:ln>
              <a:solidFill>
                <a:prstClr val="black"/>
              </a:solidFill>
              <a:effectLst/>
              <a:uLnTx/>
              <a:uFillTx/>
              <a:latin typeface="DM Sans"/>
              <a:ea typeface="+mn-ea"/>
              <a:cs typeface="+mn-cs"/>
            </a:endParaRPr>
          </a:p>
        </p:txBody>
      </p:sp>
      <p:pic>
        <p:nvPicPr>
          <p:cNvPr id="5" name="Picture 4">
            <a:extLst>
              <a:ext uri="{FF2B5EF4-FFF2-40B4-BE49-F238E27FC236}">
                <a16:creationId xmlns:a16="http://schemas.microsoft.com/office/drawing/2014/main" id="{FE7DA5CA-8FC4-BC15-E1DB-07A74A1879C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graphicFrame>
        <p:nvGraphicFramePr>
          <p:cNvPr id="4" name="Chart 3">
            <a:extLst>
              <a:ext uri="{FF2B5EF4-FFF2-40B4-BE49-F238E27FC236}">
                <a16:creationId xmlns:a16="http://schemas.microsoft.com/office/drawing/2014/main" id="{88BFDE06-9BE4-0DE6-FA7B-253E8123B58E}"/>
              </a:ext>
            </a:extLst>
          </p:cNvPr>
          <p:cNvGraphicFramePr/>
          <p:nvPr/>
        </p:nvGraphicFramePr>
        <p:xfrm>
          <a:off x="6977078" y="302400"/>
          <a:ext cx="3404707" cy="310534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DDB20E37-1D1A-68AB-7721-C8FF1A19754C}"/>
              </a:ext>
            </a:extLst>
          </p:cNvPr>
          <p:cNvGraphicFramePr/>
          <p:nvPr/>
        </p:nvGraphicFramePr>
        <p:xfrm>
          <a:off x="6958778" y="3298893"/>
          <a:ext cx="4130567" cy="3105342"/>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3540703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5603B4E-F4F9-8A40-CFA9-EB86EE9533C5}"/>
              </a:ext>
            </a:extLst>
          </p:cNvPr>
          <p:cNvSpPr/>
          <p:nvPr/>
        </p:nvSpPr>
        <p:spPr>
          <a:xfrm>
            <a:off x="0" y="805055"/>
            <a:ext cx="12192000" cy="338141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3F0E26-38B7-FD35-53EF-968A517B9A46}"/>
              </a:ext>
            </a:extLst>
          </p:cNvPr>
          <p:cNvSpPr>
            <a:spLocks noGrp="1"/>
          </p:cNvSpPr>
          <p:nvPr>
            <p:ph type="title"/>
          </p:nvPr>
        </p:nvSpPr>
        <p:spPr/>
        <p:txBody>
          <a:bodyPr/>
          <a:lstStyle/>
          <a:p>
            <a:r>
              <a:rPr lang="en-US" dirty="0"/>
              <a:t>Protects the skin against stressors</a:t>
            </a:r>
            <a:br>
              <a:rPr lang="en-US" dirty="0"/>
            </a:br>
            <a:endParaRPr lang="en-GB" dirty="0"/>
          </a:p>
        </p:txBody>
      </p:sp>
      <p:sp>
        <p:nvSpPr>
          <p:cNvPr id="3" name="Slide Number Placeholder 2">
            <a:extLst>
              <a:ext uri="{FF2B5EF4-FFF2-40B4-BE49-F238E27FC236}">
                <a16:creationId xmlns:a16="http://schemas.microsoft.com/office/drawing/2014/main" id="{DC65A61A-60D4-48B0-DAF4-811E7BBBD9E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8A4A2AA1-7B70-286B-F84D-6F7CBEB56903}"/>
              </a:ext>
            </a:extLst>
          </p:cNvPr>
          <p:cNvSpPr>
            <a:spLocks noGrp="1"/>
          </p:cNvSpPr>
          <p:nvPr>
            <p:ph type="body" sz="quarter" idx="23"/>
          </p:nvPr>
        </p:nvSpPr>
        <p:spPr>
          <a:xfrm>
            <a:off x="1095270" y="853403"/>
            <a:ext cx="4552176" cy="288767"/>
          </a:xfrm>
        </p:spPr>
        <p:txBody>
          <a:bodyPr/>
          <a:lstStyle/>
          <a:p>
            <a:r>
              <a:rPr lang="en-GB" sz="1200" dirty="0"/>
              <a:t>Protection against oxidative stress</a:t>
            </a:r>
          </a:p>
        </p:txBody>
      </p:sp>
      <p:sp>
        <p:nvSpPr>
          <p:cNvPr id="7" name="Text Placeholder 6">
            <a:extLst>
              <a:ext uri="{FF2B5EF4-FFF2-40B4-BE49-F238E27FC236}">
                <a16:creationId xmlns:a16="http://schemas.microsoft.com/office/drawing/2014/main" id="{B78AD1DC-6F03-AE56-BDC6-3E389F45070F}"/>
              </a:ext>
            </a:extLst>
          </p:cNvPr>
          <p:cNvSpPr>
            <a:spLocks noGrp="1"/>
          </p:cNvSpPr>
          <p:nvPr>
            <p:ph type="body" sz="quarter" idx="24"/>
          </p:nvPr>
        </p:nvSpPr>
        <p:spPr>
          <a:xfrm>
            <a:off x="302398" y="4456231"/>
            <a:ext cx="5793602" cy="1948960"/>
          </a:xfrm>
        </p:spPr>
        <p:txBody>
          <a:bodyPr/>
          <a:lstStyle/>
          <a:p>
            <a:r>
              <a:rPr lang="en-US" sz="1050" dirty="0"/>
              <a:t>Reactive Oxygen Species (ROS) are known to accelerate the aging process.</a:t>
            </a:r>
            <a:br>
              <a:rPr lang="en-US" sz="1050" dirty="0"/>
            </a:br>
            <a:r>
              <a:rPr lang="en-US" sz="1050" dirty="0"/>
              <a:t>In addition, aged cells are less able to protect themselves against oxidative stress.</a:t>
            </a:r>
            <a:br>
              <a:rPr lang="en-US" sz="1050" dirty="0"/>
            </a:br>
            <a:r>
              <a:rPr lang="en-US" sz="1050" dirty="0"/>
              <a:t>This leads to an accelerated collagen breakdown and cross-linking of proteins. The skin gets thinner and less resilient. In vitro protection was measured by the ROS assay:</a:t>
            </a:r>
            <a:br>
              <a:rPr lang="en-US" sz="1050" dirty="0"/>
            </a:br>
            <a:r>
              <a:rPr lang="en-US" sz="1050" dirty="0"/>
              <a:t>Human fibroblasts were exposed to hydrogen peroxide (H2O2) to induce an intracellular oxidative stress. The release of ROS was quantified by fluorescence staining.</a:t>
            </a:r>
          </a:p>
          <a:p>
            <a:endParaRPr lang="en-US" sz="1100" b="1" dirty="0"/>
          </a:p>
          <a:p>
            <a:r>
              <a:rPr lang="en-US" sz="1100" b="1" dirty="0"/>
              <a:t>Results: </a:t>
            </a:r>
          </a:p>
          <a:p>
            <a:r>
              <a:rPr lang="en-US" sz="1200" dirty="0"/>
              <a:t>Dose dependent protection of human fibroblasts from oxidative stress, and consequently, protection of the collagen fiber network from damaging processes.</a:t>
            </a:r>
          </a:p>
        </p:txBody>
      </p:sp>
      <p:sp>
        <p:nvSpPr>
          <p:cNvPr id="14" name="Text Placeholder 6">
            <a:extLst>
              <a:ext uri="{FF2B5EF4-FFF2-40B4-BE49-F238E27FC236}">
                <a16:creationId xmlns:a16="http://schemas.microsoft.com/office/drawing/2014/main" id="{2E0B109C-D3CC-9408-4A5B-02085B9D7626}"/>
              </a:ext>
            </a:extLst>
          </p:cNvPr>
          <p:cNvSpPr txBox="1">
            <a:spLocks/>
          </p:cNvSpPr>
          <p:nvPr/>
        </p:nvSpPr>
        <p:spPr>
          <a:xfrm>
            <a:off x="6573264" y="4456231"/>
            <a:ext cx="5141471" cy="194896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0" i="0" u="none" strike="noStrike" kern="0" cap="none" spc="0" normalizeH="0" baseline="0" noProof="0" dirty="0">
                <a:ln>
                  <a:noFill/>
                </a:ln>
                <a:solidFill>
                  <a:prstClr val="black"/>
                </a:solidFill>
                <a:effectLst/>
                <a:uLnTx/>
                <a:uFillTx/>
                <a:latin typeface="DM Sans"/>
                <a:ea typeface="+mn-ea"/>
                <a:cs typeface="+mn-cs"/>
              </a:rPr>
              <a:t>Used in the </a:t>
            </a:r>
            <a:r>
              <a:rPr kumimoji="0" lang="en-US" sz="1050" b="0" i="0" u="none" strike="noStrike" kern="0" cap="none" spc="0" normalizeH="0" baseline="0" noProof="0" dirty="0" err="1">
                <a:ln>
                  <a:noFill/>
                </a:ln>
                <a:solidFill>
                  <a:prstClr val="black"/>
                </a:solidFill>
                <a:effectLst/>
                <a:uLnTx/>
                <a:uFillTx/>
                <a:latin typeface="DM Sans"/>
                <a:ea typeface="+mn-ea"/>
                <a:cs typeface="+mn-cs"/>
              </a:rPr>
              <a:t>dsm-firmenich</a:t>
            </a:r>
            <a:r>
              <a:rPr kumimoji="0" lang="en-US" sz="1050" b="0" i="0" u="none" strike="noStrike" kern="0" cap="none" spc="0" normalizeH="0" baseline="0" noProof="0" dirty="0">
                <a:ln>
                  <a:noFill/>
                </a:ln>
                <a:solidFill>
                  <a:prstClr val="black"/>
                </a:solidFill>
                <a:effectLst/>
                <a:uLnTx/>
                <a:uFillTx/>
                <a:latin typeface="DM Sans"/>
                <a:ea typeface="+mn-ea"/>
                <a:cs typeface="+mn-cs"/>
              </a:rPr>
              <a:t> assay and research Standard Reference Material ® (SRM) 1649b “urban dust” is an authentic surrogate for urban air pollution of the National Institute of Standards and Technology (Gaithersburg, MD, USA).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100" b="1" i="0" u="none" strike="noStrike" kern="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100" b="1" i="0" u="none" strike="noStrike" kern="0" cap="none" spc="0" normalizeH="0" baseline="0" noProof="0" dirty="0">
                <a:ln>
                  <a:noFill/>
                </a:ln>
                <a:solidFill>
                  <a:prstClr val="black"/>
                </a:solidFill>
                <a:effectLst/>
                <a:uLnTx/>
                <a:uFillTx/>
                <a:latin typeface="DM Sans"/>
                <a:ea typeface="+mn-ea"/>
                <a:cs typeface="+mn-cs"/>
              </a:rPr>
              <a:t>Results: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With PEPHA®-TIGHT CB, cell viability improves up to +30%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vs stressed cells</a:t>
            </a:r>
            <a:br>
              <a:rPr kumimoji="0" lang="en-US" sz="1200" b="0" i="0" u="none" strike="noStrike" kern="0" cap="none" spc="0" normalizeH="0" baseline="0" noProof="0" dirty="0">
                <a:ln>
                  <a:noFill/>
                </a:ln>
                <a:solidFill>
                  <a:prstClr val="black"/>
                </a:solidFill>
                <a:effectLst/>
                <a:uLnTx/>
                <a:uFillTx/>
                <a:latin typeface="DM Sans"/>
                <a:ea typeface="+mn-ea"/>
                <a:cs typeface="+mn-cs"/>
              </a:rPr>
            </a:br>
            <a:br>
              <a:rPr kumimoji="0" lang="en-US" sz="1200" b="0" i="0" u="none" strike="noStrike" kern="0" cap="none" spc="0" normalizeH="0" baseline="0" noProof="0" dirty="0">
                <a:ln>
                  <a:noFill/>
                </a:ln>
                <a:solidFill>
                  <a:prstClr val="black"/>
                </a:solidFill>
                <a:effectLst/>
                <a:uLnTx/>
                <a:uFillTx/>
                <a:latin typeface="DM Sans"/>
                <a:ea typeface="+mn-ea"/>
                <a:cs typeface="+mn-cs"/>
              </a:rPr>
            </a:br>
            <a:r>
              <a:rPr lang="en-US" sz="800" b="0" i="1" dirty="0">
                <a:effectLst/>
              </a:rPr>
              <a:t>Urban dust: SRM16495 extract, Mean ± SD, It=3, Student t-test, ** p 0.01 vs. urban dust stressed cells</a:t>
            </a:r>
            <a:endParaRPr kumimoji="0" lang="en-US" sz="1200" b="0" i="1" u="none" strike="noStrike" kern="0" cap="none" spc="0" normalizeH="0" baseline="0" noProof="0" dirty="0">
              <a:ln>
                <a:noFill/>
              </a:ln>
              <a:effectLst/>
              <a:uLnTx/>
              <a:uFillTx/>
              <a:latin typeface="DM Sans"/>
              <a:ea typeface="+mn-ea"/>
              <a:cs typeface="+mn-cs"/>
            </a:endParaRPr>
          </a:p>
        </p:txBody>
      </p:sp>
      <p:sp>
        <p:nvSpPr>
          <p:cNvPr id="15" name="Text Placeholder 5">
            <a:extLst>
              <a:ext uri="{FF2B5EF4-FFF2-40B4-BE49-F238E27FC236}">
                <a16:creationId xmlns:a16="http://schemas.microsoft.com/office/drawing/2014/main" id="{AA071FEA-A6DE-4580-9D0A-BA2CC24F7DA4}"/>
              </a:ext>
            </a:extLst>
          </p:cNvPr>
          <p:cNvSpPr txBox="1">
            <a:spLocks/>
          </p:cNvSpPr>
          <p:nvPr/>
        </p:nvSpPr>
        <p:spPr>
          <a:xfrm>
            <a:off x="7305958" y="853403"/>
            <a:ext cx="5141470"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0" cap="none" spc="0" normalizeH="0" baseline="0" noProof="0" dirty="0">
                <a:ln>
                  <a:noFill/>
                </a:ln>
                <a:solidFill>
                  <a:prstClr val="black"/>
                </a:solidFill>
                <a:effectLst/>
                <a:uLnTx/>
                <a:uFillTx/>
                <a:latin typeface="DM Sans"/>
                <a:ea typeface="+mn-ea"/>
                <a:cs typeface="+mn-cs"/>
              </a:rPr>
              <a:t>Protection of cell viability against urban dust</a:t>
            </a:r>
          </a:p>
        </p:txBody>
      </p:sp>
      <p:pic>
        <p:nvPicPr>
          <p:cNvPr id="5" name="Picture 4">
            <a:extLst>
              <a:ext uri="{FF2B5EF4-FFF2-40B4-BE49-F238E27FC236}">
                <a16:creationId xmlns:a16="http://schemas.microsoft.com/office/drawing/2014/main" id="{6805D603-54FB-3ACF-0E91-6F222E544CA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cxnSp>
        <p:nvCxnSpPr>
          <p:cNvPr id="8" name="Straight Connector 7">
            <a:extLst>
              <a:ext uri="{FF2B5EF4-FFF2-40B4-BE49-F238E27FC236}">
                <a16:creationId xmlns:a16="http://schemas.microsoft.com/office/drawing/2014/main" id="{D99FE1E2-3D0D-2115-768C-311C17C18E1A}"/>
              </a:ext>
            </a:extLst>
          </p:cNvPr>
          <p:cNvCxnSpPr>
            <a:cxnSpLocks/>
          </p:cNvCxnSpPr>
          <p:nvPr/>
        </p:nvCxnSpPr>
        <p:spPr>
          <a:xfrm>
            <a:off x="6209364" y="1342800"/>
            <a:ext cx="0" cy="4697688"/>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graphicFrame>
        <p:nvGraphicFramePr>
          <p:cNvPr id="4" name="Chart 3">
            <a:extLst>
              <a:ext uri="{FF2B5EF4-FFF2-40B4-BE49-F238E27FC236}">
                <a16:creationId xmlns:a16="http://schemas.microsoft.com/office/drawing/2014/main" id="{EDD42412-867C-35C7-AEE6-D8C253197CF1}"/>
              </a:ext>
            </a:extLst>
          </p:cNvPr>
          <p:cNvGraphicFramePr/>
          <p:nvPr/>
        </p:nvGraphicFramePr>
        <p:xfrm>
          <a:off x="302398" y="1213892"/>
          <a:ext cx="4552176" cy="31053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9550FCFB-8008-AA90-E111-7426F36C17D9}"/>
              </a:ext>
            </a:extLst>
          </p:cNvPr>
          <p:cNvGraphicFramePr/>
          <p:nvPr/>
        </p:nvGraphicFramePr>
        <p:xfrm>
          <a:off x="6573264" y="1209891"/>
          <a:ext cx="4552176" cy="3105342"/>
        </p:xfrm>
        <a:graphic>
          <a:graphicData uri="http://schemas.openxmlformats.org/drawingml/2006/chart">
            <c:chart xmlns:c="http://schemas.openxmlformats.org/drawingml/2006/chart" xmlns:r="http://schemas.openxmlformats.org/officeDocument/2006/relationships" r:id="rId5"/>
          </a:graphicData>
        </a:graphic>
      </p:graphicFrame>
      <p:cxnSp>
        <p:nvCxnSpPr>
          <p:cNvPr id="11" name="Straight Connector 10">
            <a:extLst>
              <a:ext uri="{FF2B5EF4-FFF2-40B4-BE49-F238E27FC236}">
                <a16:creationId xmlns:a16="http://schemas.microsoft.com/office/drawing/2014/main" id="{DA845A1E-38AF-AE54-B0C7-44252C91D163}"/>
              </a:ext>
            </a:extLst>
          </p:cNvPr>
          <p:cNvCxnSpPr>
            <a:cxnSpLocks/>
          </p:cNvCxnSpPr>
          <p:nvPr/>
        </p:nvCxnSpPr>
        <p:spPr>
          <a:xfrm>
            <a:off x="7368989" y="3515368"/>
            <a:ext cx="3788725"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86603E5-3940-0ADD-DB50-F0DFB52FB1F0}"/>
              </a:ext>
            </a:extLst>
          </p:cNvPr>
          <p:cNvCxnSpPr>
            <a:cxnSpLocks/>
          </p:cNvCxnSpPr>
          <p:nvPr/>
        </p:nvCxnSpPr>
        <p:spPr>
          <a:xfrm flipV="1">
            <a:off x="8494375" y="3198537"/>
            <a:ext cx="0" cy="31145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01EB8B0-5104-0445-6CA6-9508BD67C803}"/>
              </a:ext>
            </a:extLst>
          </p:cNvPr>
          <p:cNvCxnSpPr>
            <a:cxnSpLocks/>
          </p:cNvCxnSpPr>
          <p:nvPr/>
        </p:nvCxnSpPr>
        <p:spPr>
          <a:xfrm flipV="1">
            <a:off x="9241835" y="2680977"/>
            <a:ext cx="0" cy="17209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0589D84-20AA-9F91-AFFE-E9D4DC5DFA11}"/>
              </a:ext>
            </a:extLst>
          </p:cNvPr>
          <p:cNvCxnSpPr>
            <a:cxnSpLocks/>
          </p:cNvCxnSpPr>
          <p:nvPr/>
        </p:nvCxnSpPr>
        <p:spPr>
          <a:xfrm flipV="1">
            <a:off x="9991182" y="2759169"/>
            <a:ext cx="0" cy="13592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1C96A55-8C25-4FEF-CE9C-4694AA865D79}"/>
              </a:ext>
            </a:extLst>
          </p:cNvPr>
          <p:cNvCxnSpPr>
            <a:cxnSpLocks/>
          </p:cNvCxnSpPr>
          <p:nvPr/>
        </p:nvCxnSpPr>
        <p:spPr>
          <a:xfrm>
            <a:off x="10757542" y="2811524"/>
            <a:ext cx="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806C85B-0279-7882-C352-D4C8781FB61A}"/>
              </a:ext>
            </a:extLst>
          </p:cNvPr>
          <p:cNvCxnSpPr>
            <a:cxnSpLocks/>
          </p:cNvCxnSpPr>
          <p:nvPr/>
        </p:nvCxnSpPr>
        <p:spPr>
          <a:xfrm flipV="1">
            <a:off x="7735850" y="1031348"/>
            <a:ext cx="0" cy="31145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0E1DF14-8FB8-C413-6432-124388456F0B}"/>
              </a:ext>
            </a:extLst>
          </p:cNvPr>
          <p:cNvCxnSpPr>
            <a:cxnSpLocks/>
          </p:cNvCxnSpPr>
          <p:nvPr/>
        </p:nvCxnSpPr>
        <p:spPr>
          <a:xfrm flipV="1">
            <a:off x="10746010" y="2766563"/>
            <a:ext cx="0" cy="6109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DED6AC8-0077-07E6-0B9F-7EDECE0DD356}"/>
              </a:ext>
            </a:extLst>
          </p:cNvPr>
          <p:cNvCxnSpPr>
            <a:cxnSpLocks/>
          </p:cNvCxnSpPr>
          <p:nvPr/>
        </p:nvCxnSpPr>
        <p:spPr>
          <a:xfrm>
            <a:off x="9176102" y="2675008"/>
            <a:ext cx="13146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3D3DB8D-B4B4-92CF-DDAB-CE09DE34D576}"/>
              </a:ext>
            </a:extLst>
          </p:cNvPr>
          <p:cNvCxnSpPr>
            <a:cxnSpLocks/>
          </p:cNvCxnSpPr>
          <p:nvPr/>
        </p:nvCxnSpPr>
        <p:spPr>
          <a:xfrm>
            <a:off x="9930828" y="2757316"/>
            <a:ext cx="13146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1DC378A-9EF9-B32B-74E7-FD270685C33D}"/>
              </a:ext>
            </a:extLst>
          </p:cNvPr>
          <p:cNvCxnSpPr>
            <a:cxnSpLocks/>
          </p:cNvCxnSpPr>
          <p:nvPr/>
        </p:nvCxnSpPr>
        <p:spPr>
          <a:xfrm>
            <a:off x="10680277" y="2766563"/>
            <a:ext cx="13146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C9FB5DC-7373-2ACE-DD19-B80CD1DEAD27}"/>
              </a:ext>
            </a:extLst>
          </p:cNvPr>
          <p:cNvCxnSpPr>
            <a:cxnSpLocks/>
          </p:cNvCxnSpPr>
          <p:nvPr/>
        </p:nvCxnSpPr>
        <p:spPr>
          <a:xfrm>
            <a:off x="8428642" y="3198537"/>
            <a:ext cx="13146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6F7932D-2B9B-8894-2BAD-233F32F4B0C6}"/>
              </a:ext>
            </a:extLst>
          </p:cNvPr>
          <p:cNvCxnSpPr>
            <a:cxnSpLocks/>
          </p:cNvCxnSpPr>
          <p:nvPr/>
        </p:nvCxnSpPr>
        <p:spPr>
          <a:xfrm>
            <a:off x="7670117" y="1031278"/>
            <a:ext cx="131465"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3DADD273-9FA2-9A90-29FF-1636BE11E9C1}"/>
              </a:ext>
            </a:extLst>
          </p:cNvPr>
          <p:cNvCxnSpPr>
            <a:cxnSpLocks/>
          </p:cNvCxnSpPr>
          <p:nvPr/>
        </p:nvCxnSpPr>
        <p:spPr>
          <a:xfrm flipV="1">
            <a:off x="10364821" y="2797112"/>
            <a:ext cx="0" cy="589869"/>
          </a:xfrm>
          <a:prstGeom prst="straightConnector1">
            <a:avLst/>
          </a:prstGeom>
          <a:ln w="22225">
            <a:solidFill>
              <a:srgbClr val="084337"/>
            </a:solidFill>
            <a:tailEnd type="triangle"/>
          </a:ln>
        </p:spPr>
        <p:style>
          <a:lnRef idx="1">
            <a:schemeClr val="accent1"/>
          </a:lnRef>
          <a:fillRef idx="0">
            <a:schemeClr val="accent1"/>
          </a:fillRef>
          <a:effectRef idx="0">
            <a:schemeClr val="accent1"/>
          </a:effectRef>
          <a:fontRef idx="minor">
            <a:schemeClr val="tx1"/>
          </a:fontRef>
        </p:style>
      </p:cxnSp>
      <p:sp>
        <p:nvSpPr>
          <p:cNvPr id="39" name="Text Placeholder 6">
            <a:extLst>
              <a:ext uri="{FF2B5EF4-FFF2-40B4-BE49-F238E27FC236}">
                <a16:creationId xmlns:a16="http://schemas.microsoft.com/office/drawing/2014/main" id="{3AA205FF-F686-5C15-8A31-B6A8E919E272}"/>
              </a:ext>
            </a:extLst>
          </p:cNvPr>
          <p:cNvSpPr txBox="1">
            <a:spLocks/>
          </p:cNvSpPr>
          <p:nvPr/>
        </p:nvSpPr>
        <p:spPr>
          <a:xfrm>
            <a:off x="10088347" y="2605896"/>
            <a:ext cx="583587" cy="18905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00" b="1" i="0" u="none" strike="noStrike" kern="0" cap="none" spc="0" normalizeH="0" baseline="0" noProof="0" dirty="0">
                <a:ln>
                  <a:noFill/>
                </a:ln>
                <a:solidFill>
                  <a:srgbClr val="084337"/>
                </a:solidFill>
                <a:effectLst/>
                <a:uLnTx/>
                <a:uFillTx/>
                <a:latin typeface="DM Sans"/>
                <a:ea typeface="+mn-ea"/>
                <a:cs typeface="+mn-cs"/>
              </a:rPr>
              <a:t>+30%</a:t>
            </a:r>
            <a:endParaRPr kumimoji="0" lang="en-US" sz="1100" b="1" i="0" u="none" strike="noStrike" kern="0" cap="none" spc="0" normalizeH="0" baseline="0" noProof="0" dirty="0">
              <a:ln>
                <a:noFill/>
              </a:ln>
              <a:solidFill>
                <a:srgbClr val="084337"/>
              </a:solidFill>
              <a:effectLst/>
              <a:uLnTx/>
              <a:uFillTx/>
              <a:latin typeface="DM Sans"/>
              <a:ea typeface="+mn-ea"/>
              <a:cs typeface="+mn-cs"/>
            </a:endParaRPr>
          </a:p>
        </p:txBody>
      </p:sp>
      <p:cxnSp>
        <p:nvCxnSpPr>
          <p:cNvPr id="40" name="Straight Connector 39">
            <a:extLst>
              <a:ext uri="{FF2B5EF4-FFF2-40B4-BE49-F238E27FC236}">
                <a16:creationId xmlns:a16="http://schemas.microsoft.com/office/drawing/2014/main" id="{98EE94E6-76DF-A0E7-1214-DBA8249B02BF}"/>
              </a:ext>
            </a:extLst>
          </p:cNvPr>
          <p:cNvCxnSpPr>
            <a:cxnSpLocks/>
          </p:cNvCxnSpPr>
          <p:nvPr/>
        </p:nvCxnSpPr>
        <p:spPr>
          <a:xfrm>
            <a:off x="8183880" y="1870457"/>
            <a:ext cx="2941560"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1" name="Text Placeholder 6">
            <a:extLst>
              <a:ext uri="{FF2B5EF4-FFF2-40B4-BE49-F238E27FC236}">
                <a16:creationId xmlns:a16="http://schemas.microsoft.com/office/drawing/2014/main" id="{B878FF90-4D56-E487-16C2-33C6C30B1B91}"/>
              </a:ext>
            </a:extLst>
          </p:cNvPr>
          <p:cNvSpPr txBox="1">
            <a:spLocks/>
          </p:cNvSpPr>
          <p:nvPr/>
        </p:nvSpPr>
        <p:spPr>
          <a:xfrm>
            <a:off x="9876693" y="1635432"/>
            <a:ext cx="935049" cy="18905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solidFill>
                  <a:srgbClr val="084337"/>
                </a:solidFill>
                <a:latin typeface="DM Sans"/>
              </a:rPr>
              <a:t>+Urban Dust</a:t>
            </a:r>
            <a:endParaRPr kumimoji="0" lang="en-US" sz="1050" b="1" i="0" u="none" strike="noStrike" kern="0" cap="none" spc="0" normalizeH="0" baseline="0" noProof="0" dirty="0">
              <a:ln>
                <a:noFill/>
              </a:ln>
              <a:solidFill>
                <a:srgbClr val="084337"/>
              </a:solidFill>
              <a:effectLst/>
              <a:uLnTx/>
              <a:uFillTx/>
              <a:latin typeface="DM Sans"/>
              <a:ea typeface="+mn-ea"/>
              <a:cs typeface="+mn-cs"/>
            </a:endParaRPr>
          </a:p>
        </p:txBody>
      </p:sp>
      <p:sp>
        <p:nvSpPr>
          <p:cNvPr id="43" name="Text Placeholder 6">
            <a:extLst>
              <a:ext uri="{FF2B5EF4-FFF2-40B4-BE49-F238E27FC236}">
                <a16:creationId xmlns:a16="http://schemas.microsoft.com/office/drawing/2014/main" id="{731545DD-175A-CA61-922B-082AB3A85AE7}"/>
              </a:ext>
            </a:extLst>
          </p:cNvPr>
          <p:cNvSpPr txBox="1">
            <a:spLocks/>
          </p:cNvSpPr>
          <p:nvPr/>
        </p:nvSpPr>
        <p:spPr>
          <a:xfrm>
            <a:off x="9132395" y="2583087"/>
            <a:ext cx="232326" cy="7251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dirty="0">
                <a:latin typeface="DM Sans"/>
              </a:rPr>
              <a:t>**</a:t>
            </a:r>
            <a:endParaRPr kumimoji="0" lang="en-US" sz="1000" b="1" i="0" u="none" strike="noStrike" kern="0" cap="none" spc="0" normalizeH="0" baseline="0" noProof="0" dirty="0">
              <a:ln>
                <a:noFill/>
              </a:ln>
              <a:effectLst/>
              <a:uLnTx/>
              <a:uFillTx/>
              <a:latin typeface="DM Sans"/>
              <a:ea typeface="+mn-ea"/>
              <a:cs typeface="+mn-cs"/>
            </a:endParaRPr>
          </a:p>
        </p:txBody>
      </p:sp>
      <p:sp>
        <p:nvSpPr>
          <p:cNvPr id="44" name="Text Placeholder 6">
            <a:extLst>
              <a:ext uri="{FF2B5EF4-FFF2-40B4-BE49-F238E27FC236}">
                <a16:creationId xmlns:a16="http://schemas.microsoft.com/office/drawing/2014/main" id="{6C8D2D6B-68C9-9716-023D-331AAA8AD91B}"/>
              </a:ext>
            </a:extLst>
          </p:cNvPr>
          <p:cNvSpPr txBox="1">
            <a:spLocks/>
          </p:cNvSpPr>
          <p:nvPr/>
        </p:nvSpPr>
        <p:spPr>
          <a:xfrm>
            <a:off x="9876693" y="2647997"/>
            <a:ext cx="232326" cy="7251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dirty="0">
                <a:latin typeface="DM Sans"/>
              </a:rPr>
              <a:t>**</a:t>
            </a:r>
            <a:endParaRPr kumimoji="0" lang="en-US" sz="1000" b="1" i="0" u="none" strike="noStrike" kern="0" cap="none" spc="0" normalizeH="0" baseline="0" noProof="0" dirty="0">
              <a:ln>
                <a:noFill/>
              </a:ln>
              <a:effectLst/>
              <a:uLnTx/>
              <a:uFillTx/>
              <a:latin typeface="DM Sans"/>
              <a:ea typeface="+mn-ea"/>
              <a:cs typeface="+mn-cs"/>
            </a:endParaRPr>
          </a:p>
        </p:txBody>
      </p:sp>
      <p:sp>
        <p:nvSpPr>
          <p:cNvPr id="45" name="Text Placeholder 6">
            <a:extLst>
              <a:ext uri="{FF2B5EF4-FFF2-40B4-BE49-F238E27FC236}">
                <a16:creationId xmlns:a16="http://schemas.microsoft.com/office/drawing/2014/main" id="{CB8F845A-3771-C895-5FDA-4CE247AEE1CB}"/>
              </a:ext>
            </a:extLst>
          </p:cNvPr>
          <p:cNvSpPr txBox="1">
            <a:spLocks/>
          </p:cNvSpPr>
          <p:nvPr/>
        </p:nvSpPr>
        <p:spPr>
          <a:xfrm>
            <a:off x="10627713" y="2666941"/>
            <a:ext cx="232326" cy="7251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800" b="1" dirty="0">
                <a:latin typeface="DM Sans"/>
              </a:rPr>
              <a:t>**</a:t>
            </a:r>
            <a:endParaRPr kumimoji="0" lang="en-US" sz="1000" b="1" i="0" u="none" strike="noStrike" kern="0" cap="none" spc="0" normalizeH="0" baseline="0" noProof="0" dirty="0">
              <a:ln>
                <a:noFill/>
              </a:ln>
              <a:effectLst/>
              <a:uLnTx/>
              <a:uFillTx/>
              <a:latin typeface="DM Sans"/>
              <a:ea typeface="+mn-ea"/>
              <a:cs typeface="+mn-cs"/>
            </a:endParaRPr>
          </a:p>
        </p:txBody>
      </p:sp>
    </p:spTree>
    <p:extLst>
      <p:ext uri="{BB962C8B-B14F-4D97-AF65-F5344CB8AC3E}">
        <p14:creationId xmlns:p14="http://schemas.microsoft.com/office/powerpoint/2010/main" val="1579351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2849EB0-E219-BB81-370F-747BAEEF4C00}"/>
              </a:ext>
            </a:extLst>
          </p:cNvPr>
          <p:cNvSpPr/>
          <p:nvPr/>
        </p:nvSpPr>
        <p:spPr>
          <a:xfrm>
            <a:off x="0" y="3237874"/>
            <a:ext cx="12192000" cy="2924165"/>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8">
            <a:extLst>
              <a:ext uri="{FF2B5EF4-FFF2-40B4-BE49-F238E27FC236}">
                <a16:creationId xmlns:a16="http://schemas.microsoft.com/office/drawing/2014/main" id="{E34F1FA2-4887-2AD3-7A2F-162A8C4321BC}"/>
              </a:ext>
            </a:extLst>
          </p:cNvPr>
          <p:cNvSpPr>
            <a:spLocks noGrp="1"/>
          </p:cNvSpPr>
          <p:nvPr>
            <p:ph type="title"/>
          </p:nvPr>
        </p:nvSpPr>
        <p:spPr/>
        <p:txBody>
          <a:bodyPr/>
          <a:lstStyle/>
          <a:p>
            <a:r>
              <a:rPr lang="en-GB"/>
              <a:t>Short-term </a:t>
            </a:r>
            <a:r>
              <a:rPr lang="en-GB" i="1"/>
              <a:t>in vivo </a:t>
            </a:r>
            <a:r>
              <a:rPr lang="en-GB"/>
              <a:t>Study</a:t>
            </a:r>
          </a:p>
        </p:txBody>
      </p:sp>
      <p:sp>
        <p:nvSpPr>
          <p:cNvPr id="3" name="Slide Number Placeholder 2">
            <a:extLst>
              <a:ext uri="{FF2B5EF4-FFF2-40B4-BE49-F238E27FC236}">
                <a16:creationId xmlns:a16="http://schemas.microsoft.com/office/drawing/2014/main" id="{880A7DB4-AAD6-3517-37F5-0C9777F1E4C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grpSp>
        <p:nvGrpSpPr>
          <p:cNvPr id="112" name="Group 111">
            <a:extLst>
              <a:ext uri="{FF2B5EF4-FFF2-40B4-BE49-F238E27FC236}">
                <a16:creationId xmlns:a16="http://schemas.microsoft.com/office/drawing/2014/main" id="{CFAC6F7F-BA9D-7682-5F26-5A751E52822E}"/>
              </a:ext>
            </a:extLst>
          </p:cNvPr>
          <p:cNvGrpSpPr/>
          <p:nvPr/>
        </p:nvGrpSpPr>
        <p:grpSpPr>
          <a:xfrm>
            <a:off x="1793048" y="3576188"/>
            <a:ext cx="8888095" cy="2443160"/>
            <a:chOff x="3991592" y="2777963"/>
            <a:chExt cx="8036277" cy="2049218"/>
          </a:xfrm>
        </p:grpSpPr>
        <p:sp>
          <p:nvSpPr>
            <p:cNvPr id="59" name="TextBox 58">
              <a:extLst>
                <a:ext uri="{FF2B5EF4-FFF2-40B4-BE49-F238E27FC236}">
                  <a16:creationId xmlns:a16="http://schemas.microsoft.com/office/drawing/2014/main" id="{AE301534-9CEF-5F04-C7B4-59AAA2225B42}"/>
                </a:ext>
              </a:extLst>
            </p:cNvPr>
            <p:cNvSpPr txBox="1"/>
            <p:nvPr/>
          </p:nvSpPr>
          <p:spPr>
            <a:xfrm>
              <a:off x="3991592" y="3941997"/>
              <a:ext cx="1084471" cy="8851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Baseline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Measurement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prstClr val="black"/>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sng" strike="noStrike" kern="0" cap="none" spc="0" normalizeH="0" baseline="0" noProof="0" dirty="0">
                  <a:ln>
                    <a:noFill/>
                  </a:ln>
                  <a:solidFill>
                    <a:prstClr val="black"/>
                  </a:solidFill>
                  <a:effectLst/>
                  <a:uLnTx/>
                  <a:uFillTx/>
                  <a:latin typeface="DM Sans"/>
                  <a:ea typeface="+mn-ea"/>
                  <a:cs typeface="+mn-cs"/>
                </a:rPr>
                <a:t>T 0</a:t>
              </a:r>
              <a:endParaRPr kumimoji="0" lang="en-US" sz="1200" b="1" i="0" u="sng" strike="noStrike" kern="0" cap="none" spc="0" normalizeH="0" baseline="0" noProof="0" dirty="0">
                <a:ln>
                  <a:noFill/>
                </a:ln>
                <a:solidFill>
                  <a:prstClr val="black"/>
                </a:solidFill>
                <a:effectLst/>
                <a:uLnTx/>
                <a:uFillTx/>
                <a:latin typeface="DM Sans"/>
                <a:ea typeface="+mn-ea"/>
                <a:cs typeface="+mn-cs"/>
              </a:endParaRPr>
            </a:p>
          </p:txBody>
        </p:sp>
        <p:sp>
          <p:nvSpPr>
            <p:cNvPr id="60" name="TextBox 59">
              <a:extLst>
                <a:ext uri="{FF2B5EF4-FFF2-40B4-BE49-F238E27FC236}">
                  <a16:creationId xmlns:a16="http://schemas.microsoft.com/office/drawing/2014/main" id="{C096FE1E-41CC-1D3B-9B58-971A76383FD8}"/>
                </a:ext>
              </a:extLst>
            </p:cNvPr>
            <p:cNvSpPr txBox="1"/>
            <p:nvPr/>
          </p:nvSpPr>
          <p:spPr>
            <a:xfrm>
              <a:off x="5107328" y="3941997"/>
              <a:ext cx="904519" cy="5996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Morning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Product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application</a:t>
              </a:r>
            </a:p>
          </p:txBody>
        </p:sp>
        <p:sp>
          <p:nvSpPr>
            <p:cNvPr id="61" name="TextBox 60">
              <a:extLst>
                <a:ext uri="{FF2B5EF4-FFF2-40B4-BE49-F238E27FC236}">
                  <a16:creationId xmlns:a16="http://schemas.microsoft.com/office/drawing/2014/main" id="{1A952D6C-83CA-4488-CD16-DBC03827C25F}"/>
                </a:ext>
              </a:extLst>
            </p:cNvPr>
            <p:cNvSpPr txBox="1"/>
            <p:nvPr/>
          </p:nvSpPr>
          <p:spPr>
            <a:xfrm>
              <a:off x="6857139" y="3941997"/>
              <a:ext cx="1155856" cy="82807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1</a:t>
              </a:r>
              <a:r>
                <a:rPr kumimoji="0" lang="en-US" sz="1200" b="0" i="0" u="none" strike="noStrike" kern="0" cap="none" spc="0" normalizeH="0" baseline="30000" noProof="0" dirty="0">
                  <a:ln>
                    <a:noFill/>
                  </a:ln>
                  <a:solidFill>
                    <a:prstClr val="black"/>
                  </a:solidFill>
                  <a:effectLst/>
                  <a:uLnTx/>
                  <a:uFillTx/>
                  <a:latin typeface="DM Sans"/>
                  <a:ea typeface="+mn-ea"/>
                  <a:cs typeface="+mn-cs"/>
                </a:rPr>
                <a:t>st</a:t>
              </a:r>
              <a:r>
                <a:rPr kumimoji="0" lang="en-US" sz="1200" b="0" i="0" u="none" strike="noStrike" kern="0" cap="none" spc="0" normalizeH="0" baseline="0" noProof="0" dirty="0">
                  <a:ln>
                    <a:noFill/>
                  </a:ln>
                  <a:solidFill>
                    <a:prstClr val="black"/>
                  </a:solidFill>
                  <a:effectLst/>
                  <a:uLnTx/>
                  <a:uFillTx/>
                  <a:latin typeface="DM Sans"/>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DM Sans"/>
                  <a:ea typeface="+mn-ea"/>
                  <a:cs typeface="+mn-cs"/>
                </a:rPr>
                <a:t>Measurements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black"/>
                </a:solidFill>
                <a:effectLst/>
                <a:highlight>
                  <a:srgbClr val="008000"/>
                </a:highligh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sng" strike="noStrike" kern="0" cap="none" spc="0" normalizeH="0" baseline="0" noProof="0" dirty="0">
                  <a:ln>
                    <a:noFill/>
                  </a:ln>
                  <a:solidFill>
                    <a:prstClr val="black"/>
                  </a:solidFill>
                  <a:effectLst/>
                  <a:uLnTx/>
                  <a:uFillTx/>
                  <a:latin typeface="DM Sans"/>
                  <a:ea typeface="+mn-ea"/>
                  <a:cs typeface="+mn-cs"/>
                </a:rPr>
                <a:t>T Imm</a:t>
              </a:r>
            </a:p>
          </p:txBody>
        </p:sp>
        <p:sp>
          <p:nvSpPr>
            <p:cNvPr id="62" name="TextBox 61">
              <a:extLst>
                <a:ext uri="{FF2B5EF4-FFF2-40B4-BE49-F238E27FC236}">
                  <a16:creationId xmlns:a16="http://schemas.microsoft.com/office/drawing/2014/main" id="{497703A7-0355-A9F3-4A6C-C084E858DB17}"/>
                </a:ext>
              </a:extLst>
            </p:cNvPr>
            <p:cNvSpPr txBox="1"/>
            <p:nvPr/>
          </p:nvSpPr>
          <p:spPr>
            <a:xfrm>
              <a:off x="8507288" y="3941997"/>
              <a:ext cx="906005" cy="5996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Evening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Product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application</a:t>
              </a:r>
            </a:p>
          </p:txBody>
        </p:sp>
        <p:sp>
          <p:nvSpPr>
            <p:cNvPr id="63" name="TextBox 62">
              <a:extLst>
                <a:ext uri="{FF2B5EF4-FFF2-40B4-BE49-F238E27FC236}">
                  <a16:creationId xmlns:a16="http://schemas.microsoft.com/office/drawing/2014/main" id="{4EF3CF39-E968-B7D0-3B89-E2363EE96C9E}"/>
                </a:ext>
              </a:extLst>
            </p:cNvPr>
            <p:cNvSpPr txBox="1"/>
            <p:nvPr/>
          </p:nvSpPr>
          <p:spPr>
            <a:xfrm>
              <a:off x="9975229" y="3941997"/>
              <a:ext cx="2052640" cy="88518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2</a:t>
              </a:r>
              <a:r>
                <a:rPr kumimoji="0" lang="en-US" sz="1200" b="0" i="0" u="none" strike="noStrike" kern="0" cap="none" spc="0" normalizeH="0" baseline="30000" noProof="0">
                  <a:ln>
                    <a:noFill/>
                  </a:ln>
                  <a:solidFill>
                    <a:prstClr val="black"/>
                  </a:solidFill>
                  <a:effectLst/>
                  <a:uLnTx/>
                  <a:uFillTx/>
                  <a:latin typeface="DM Sans"/>
                  <a:ea typeface="+mn-ea"/>
                  <a:cs typeface="+mn-cs"/>
                </a:rPr>
                <a:t>nd</a:t>
              </a:r>
              <a:r>
                <a:rPr kumimoji="0" lang="en-US" sz="1200" b="0" i="0" u="none" strike="noStrike" kern="0" cap="none" spc="0" normalizeH="0" baseline="0" noProof="0">
                  <a:ln>
                    <a:noFill/>
                  </a:ln>
                  <a:solidFill>
                    <a:prstClr val="black"/>
                  </a:solidFill>
                  <a:effectLst/>
                  <a:uLnTx/>
                  <a:uFillTx/>
                  <a:latin typeface="DM Sans"/>
                  <a:ea typeface="+mn-ea"/>
                  <a:cs typeface="+mn-cs"/>
                </a:rPr>
                <a:t>  Measurements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DM Sans"/>
                  <a:ea typeface="+mn-ea"/>
                  <a:cs typeface="+mn-cs"/>
                </a:rPr>
                <a:t>The morning of the day after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a:ln>
                  <a:noFill/>
                </a:ln>
                <a:solidFill>
                  <a:prstClr val="black"/>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sng" strike="noStrike" kern="0" cap="none" spc="0" normalizeH="0" baseline="0" noProof="0">
                  <a:ln>
                    <a:noFill/>
                  </a:ln>
                  <a:solidFill>
                    <a:prstClr val="black"/>
                  </a:solidFill>
                  <a:effectLst/>
                  <a:uLnTx/>
                  <a:uFillTx/>
                  <a:latin typeface="DM Sans"/>
                  <a:ea typeface="+mn-ea"/>
                  <a:cs typeface="+mn-cs"/>
                </a:rPr>
                <a:t>T 1</a:t>
              </a:r>
            </a:p>
          </p:txBody>
        </p:sp>
        <p:cxnSp>
          <p:nvCxnSpPr>
            <p:cNvPr id="70" name="Straight Connector 69">
              <a:extLst>
                <a:ext uri="{FF2B5EF4-FFF2-40B4-BE49-F238E27FC236}">
                  <a16:creationId xmlns:a16="http://schemas.microsoft.com/office/drawing/2014/main" id="{1D375693-A9A7-B03B-94BC-E050944E64BD}"/>
                </a:ext>
              </a:extLst>
            </p:cNvPr>
            <p:cNvCxnSpPr>
              <a:cxnSpLocks/>
            </p:cNvCxnSpPr>
            <p:nvPr/>
          </p:nvCxnSpPr>
          <p:spPr>
            <a:xfrm>
              <a:off x="9014036" y="3329278"/>
              <a:ext cx="469017" cy="0"/>
            </a:xfrm>
            <a:prstGeom prst="line">
              <a:avLst/>
            </a:prstGeom>
            <a:noFill/>
            <a:ln w="190500" cap="flat" cmpd="sng" algn="ctr">
              <a:gradFill flip="none" rotWithShape="1">
                <a:gsLst>
                  <a:gs pos="44000">
                    <a:srgbClr val="007E4B">
                      <a:alpha val="34000"/>
                    </a:srgbClr>
                  </a:gs>
                  <a:gs pos="11000">
                    <a:srgbClr val="007E4B"/>
                  </a:gs>
                  <a:gs pos="72000">
                    <a:srgbClr val="007E4B">
                      <a:alpha val="0"/>
                    </a:srgbClr>
                  </a:gs>
                </a:gsLst>
                <a:lin ang="0" scaled="1"/>
                <a:tileRect/>
              </a:gradFill>
              <a:prstDash val="solid"/>
              <a:miter lim="800000"/>
            </a:ln>
            <a:effectLst/>
          </p:spPr>
        </p:cxnSp>
        <p:cxnSp>
          <p:nvCxnSpPr>
            <p:cNvPr id="71" name="Straight Connector 70">
              <a:extLst>
                <a:ext uri="{FF2B5EF4-FFF2-40B4-BE49-F238E27FC236}">
                  <a16:creationId xmlns:a16="http://schemas.microsoft.com/office/drawing/2014/main" id="{9A01D778-B17B-2535-3C8F-BE440D977573}"/>
                </a:ext>
              </a:extLst>
            </p:cNvPr>
            <p:cNvCxnSpPr>
              <a:cxnSpLocks/>
            </p:cNvCxnSpPr>
            <p:nvPr/>
          </p:nvCxnSpPr>
          <p:spPr>
            <a:xfrm>
              <a:off x="4614387" y="3325869"/>
              <a:ext cx="1214600" cy="1778"/>
            </a:xfrm>
            <a:prstGeom prst="line">
              <a:avLst/>
            </a:prstGeom>
            <a:noFill/>
            <a:ln w="190500" cap="flat" cmpd="sng" algn="ctr">
              <a:solidFill>
                <a:srgbClr val="277E6E"/>
              </a:solidFill>
              <a:prstDash val="solid"/>
              <a:miter lim="800000"/>
            </a:ln>
            <a:effectLst/>
          </p:spPr>
        </p:cxnSp>
        <p:sp>
          <p:nvSpPr>
            <p:cNvPr id="85" name="TextBox 84">
              <a:extLst>
                <a:ext uri="{FF2B5EF4-FFF2-40B4-BE49-F238E27FC236}">
                  <a16:creationId xmlns:a16="http://schemas.microsoft.com/office/drawing/2014/main" id="{1DC10B38-C5F2-9454-F931-A04B360EA144}"/>
                </a:ext>
              </a:extLst>
            </p:cNvPr>
            <p:cNvSpPr txBox="1"/>
            <p:nvPr/>
          </p:nvSpPr>
          <p:spPr>
            <a:xfrm>
              <a:off x="8487191" y="2792053"/>
              <a:ext cx="1582307" cy="3140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808080">
                      <a:lumMod val="50000"/>
                    </a:srgbClr>
                  </a:solidFill>
                  <a:effectLst/>
                  <a:uLnTx/>
                  <a:uFillTx/>
                  <a:latin typeface="DM Sans"/>
                  <a:ea typeface="+mn-ea"/>
                  <a:cs typeface="+mn-cs"/>
                </a:rPr>
                <a:t>Up to</a:t>
              </a:r>
              <a:endParaRPr kumimoji="0" lang="en-CH" sz="1600" b="1" i="0" u="none" strike="noStrike" kern="0" cap="none" spc="0" normalizeH="0" baseline="0" noProof="0">
                <a:ln>
                  <a:noFill/>
                </a:ln>
                <a:solidFill>
                  <a:srgbClr val="808080">
                    <a:lumMod val="50000"/>
                  </a:srgbClr>
                </a:solidFill>
                <a:effectLst/>
                <a:uLnTx/>
                <a:uFillTx/>
                <a:latin typeface="DM Sans"/>
                <a:ea typeface="+mn-ea"/>
                <a:cs typeface="+mn-cs"/>
              </a:endParaRPr>
            </a:p>
          </p:txBody>
        </p:sp>
        <p:sp>
          <p:nvSpPr>
            <p:cNvPr id="88" name="TextBox 87">
              <a:extLst>
                <a:ext uri="{FF2B5EF4-FFF2-40B4-BE49-F238E27FC236}">
                  <a16:creationId xmlns:a16="http://schemas.microsoft.com/office/drawing/2014/main" id="{DB45468C-CEA7-42DF-64FE-A90761221DD1}"/>
                </a:ext>
              </a:extLst>
            </p:cNvPr>
            <p:cNvSpPr txBox="1"/>
            <p:nvPr/>
          </p:nvSpPr>
          <p:spPr>
            <a:xfrm>
              <a:off x="9278344" y="3150430"/>
              <a:ext cx="1010177" cy="3712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prstClr val="black"/>
                  </a:solidFill>
                  <a:effectLst/>
                  <a:uLnTx/>
                  <a:uFillTx/>
                  <a:latin typeface="DM Sans"/>
                  <a:ea typeface="+mn-ea"/>
                  <a:cs typeface="+mn-cs"/>
                </a:rPr>
                <a:t>12hrs</a:t>
              </a:r>
            </a:p>
          </p:txBody>
        </p:sp>
        <p:cxnSp>
          <p:nvCxnSpPr>
            <p:cNvPr id="75" name="Straight Connector 74">
              <a:extLst>
                <a:ext uri="{FF2B5EF4-FFF2-40B4-BE49-F238E27FC236}">
                  <a16:creationId xmlns:a16="http://schemas.microsoft.com/office/drawing/2014/main" id="{8B1D1BC6-ED53-0AB7-9443-7A31505C1A2D}"/>
                </a:ext>
              </a:extLst>
            </p:cNvPr>
            <p:cNvCxnSpPr>
              <a:cxnSpLocks/>
            </p:cNvCxnSpPr>
            <p:nvPr/>
          </p:nvCxnSpPr>
          <p:spPr>
            <a:xfrm flipH="1">
              <a:off x="6916955" y="3325869"/>
              <a:ext cx="2141730" cy="6818"/>
            </a:xfrm>
            <a:prstGeom prst="line">
              <a:avLst/>
            </a:prstGeom>
            <a:noFill/>
            <a:ln w="190500" cap="flat" cmpd="sng" algn="ctr">
              <a:solidFill>
                <a:srgbClr val="277E6E"/>
              </a:solidFill>
              <a:prstDash val="solid"/>
              <a:miter lim="800000"/>
            </a:ln>
            <a:effectLst/>
          </p:spPr>
        </p:cxnSp>
        <p:cxnSp>
          <p:nvCxnSpPr>
            <p:cNvPr id="79" name="Straight Connector 78">
              <a:extLst>
                <a:ext uri="{FF2B5EF4-FFF2-40B4-BE49-F238E27FC236}">
                  <a16:creationId xmlns:a16="http://schemas.microsoft.com/office/drawing/2014/main" id="{8668643F-2A61-829E-C32A-0E0A4C789C31}"/>
                </a:ext>
              </a:extLst>
            </p:cNvPr>
            <p:cNvCxnSpPr>
              <a:cxnSpLocks/>
            </p:cNvCxnSpPr>
            <p:nvPr/>
          </p:nvCxnSpPr>
          <p:spPr>
            <a:xfrm flipH="1">
              <a:off x="10500597" y="3336033"/>
              <a:ext cx="434314" cy="0"/>
            </a:xfrm>
            <a:prstGeom prst="line">
              <a:avLst/>
            </a:prstGeom>
            <a:noFill/>
            <a:ln w="190500" cap="flat" cmpd="sng" algn="ctr">
              <a:solidFill>
                <a:srgbClr val="277E6E"/>
              </a:solidFill>
              <a:prstDash val="solid"/>
              <a:miter lim="800000"/>
            </a:ln>
            <a:effectLst/>
          </p:spPr>
        </p:cxnSp>
        <p:grpSp>
          <p:nvGrpSpPr>
            <p:cNvPr id="89" name="Group 88">
              <a:extLst>
                <a:ext uri="{FF2B5EF4-FFF2-40B4-BE49-F238E27FC236}">
                  <a16:creationId xmlns:a16="http://schemas.microsoft.com/office/drawing/2014/main" id="{6A10F651-8224-ECD4-DD40-712F0DEBCBC7}"/>
                </a:ext>
              </a:extLst>
            </p:cNvPr>
            <p:cNvGrpSpPr/>
            <p:nvPr/>
          </p:nvGrpSpPr>
          <p:grpSpPr>
            <a:xfrm>
              <a:off x="4394040" y="3170909"/>
              <a:ext cx="296512" cy="771091"/>
              <a:chOff x="2448000" y="3582000"/>
              <a:chExt cx="180000" cy="468097"/>
            </a:xfrm>
            <a:solidFill>
              <a:srgbClr val="44B4A1"/>
            </a:solidFill>
          </p:grpSpPr>
          <p:sp>
            <p:nvSpPr>
              <p:cNvPr id="90" name="Freeform: Shape 6">
                <a:extLst>
                  <a:ext uri="{FF2B5EF4-FFF2-40B4-BE49-F238E27FC236}">
                    <a16:creationId xmlns:a16="http://schemas.microsoft.com/office/drawing/2014/main" id="{4D03FCAE-50C0-7998-AF17-67EDA5059381}"/>
                  </a:ext>
                </a:extLst>
              </p:cNvPr>
              <p:cNvSpPr/>
              <p:nvPr/>
            </p:nvSpPr>
            <p:spPr>
              <a:xfrm>
                <a:off x="2448000" y="3582000"/>
                <a:ext cx="180000" cy="180000"/>
              </a:xfrm>
              <a:custGeom>
                <a:avLst/>
                <a:gdLst>
                  <a:gd name="connsiteX0" fmla="*/ 1378550 w 1378549"/>
                  <a:gd name="connsiteY0" fmla="*/ 689275 h 1378550"/>
                  <a:gd name="connsiteX1" fmla="*/ 689275 w 1378549"/>
                  <a:gd name="connsiteY1" fmla="*/ 1378551 h 1378550"/>
                  <a:gd name="connsiteX2" fmla="*/ 0 w 1378549"/>
                  <a:gd name="connsiteY2" fmla="*/ 689275 h 1378550"/>
                  <a:gd name="connsiteX3" fmla="*/ 689275 w 1378549"/>
                  <a:gd name="connsiteY3" fmla="*/ 0 h 1378550"/>
                  <a:gd name="connsiteX4" fmla="*/ 1378550 w 1378549"/>
                  <a:gd name="connsiteY4" fmla="*/ 689275 h 137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49" h="1378550">
                    <a:moveTo>
                      <a:pt x="1378550" y="689275"/>
                    </a:moveTo>
                    <a:cubicBezTo>
                      <a:pt x="1378550" y="1069952"/>
                      <a:pt x="1069951" y="1378551"/>
                      <a:pt x="689275" y="1378551"/>
                    </a:cubicBezTo>
                    <a:cubicBezTo>
                      <a:pt x="308599" y="1378551"/>
                      <a:pt x="0" y="1069952"/>
                      <a:pt x="0" y="689275"/>
                    </a:cubicBezTo>
                    <a:cubicBezTo>
                      <a:pt x="0" y="308599"/>
                      <a:pt x="308599" y="0"/>
                      <a:pt x="689275" y="0"/>
                    </a:cubicBezTo>
                    <a:cubicBezTo>
                      <a:pt x="1069951" y="0"/>
                      <a:pt x="1378550" y="308599"/>
                      <a:pt x="1378550" y="689275"/>
                    </a:cubicBezTo>
                    <a:close/>
                  </a:path>
                </a:pathLst>
              </a:custGeom>
              <a:solidFill>
                <a:srgbClr val="084337"/>
              </a:solidFill>
              <a:ln w="12783" cap="flat">
                <a:solidFill>
                  <a:srgbClr val="08433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cxnSp>
            <p:nvCxnSpPr>
              <p:cNvPr id="91" name="Straight Connector 90">
                <a:extLst>
                  <a:ext uri="{FF2B5EF4-FFF2-40B4-BE49-F238E27FC236}">
                    <a16:creationId xmlns:a16="http://schemas.microsoft.com/office/drawing/2014/main" id="{C1A3E0FE-6178-5EAE-A9AC-150AE4AB5902}"/>
                  </a:ext>
                </a:extLst>
              </p:cNvPr>
              <p:cNvCxnSpPr>
                <a:cxnSpLocks/>
                <a:stCxn id="59" idx="0"/>
              </p:cNvCxnSpPr>
              <p:nvPr/>
            </p:nvCxnSpPr>
            <p:spPr>
              <a:xfrm flipV="1">
                <a:off x="2532859" y="3762000"/>
                <a:ext cx="5140" cy="288097"/>
              </a:xfrm>
              <a:prstGeom prst="line">
                <a:avLst/>
              </a:prstGeom>
              <a:grpFill/>
              <a:ln>
                <a:solidFill>
                  <a:srgbClr val="084337"/>
                </a:solidFill>
              </a:ln>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10C11F9B-F8D3-5963-E4B8-97049AD066ED}"/>
                </a:ext>
              </a:extLst>
            </p:cNvPr>
            <p:cNvGrpSpPr/>
            <p:nvPr/>
          </p:nvGrpSpPr>
          <p:grpSpPr>
            <a:xfrm>
              <a:off x="5398830" y="3170909"/>
              <a:ext cx="296512" cy="771091"/>
              <a:chOff x="2448000" y="3582000"/>
              <a:chExt cx="180000" cy="468097"/>
            </a:xfrm>
            <a:solidFill>
              <a:srgbClr val="44B4A1"/>
            </a:solidFill>
          </p:grpSpPr>
          <p:sp>
            <p:nvSpPr>
              <p:cNvPr id="94" name="Freeform: Shape 6">
                <a:extLst>
                  <a:ext uri="{FF2B5EF4-FFF2-40B4-BE49-F238E27FC236}">
                    <a16:creationId xmlns:a16="http://schemas.microsoft.com/office/drawing/2014/main" id="{0984798A-DEDA-B9E0-DA2B-5FC6345BA3B7}"/>
                  </a:ext>
                </a:extLst>
              </p:cNvPr>
              <p:cNvSpPr/>
              <p:nvPr/>
            </p:nvSpPr>
            <p:spPr>
              <a:xfrm>
                <a:off x="2448000" y="3582000"/>
                <a:ext cx="180000" cy="180000"/>
              </a:xfrm>
              <a:custGeom>
                <a:avLst/>
                <a:gdLst>
                  <a:gd name="connsiteX0" fmla="*/ 1378550 w 1378549"/>
                  <a:gd name="connsiteY0" fmla="*/ 689275 h 1378550"/>
                  <a:gd name="connsiteX1" fmla="*/ 689275 w 1378549"/>
                  <a:gd name="connsiteY1" fmla="*/ 1378551 h 1378550"/>
                  <a:gd name="connsiteX2" fmla="*/ 0 w 1378549"/>
                  <a:gd name="connsiteY2" fmla="*/ 689275 h 1378550"/>
                  <a:gd name="connsiteX3" fmla="*/ 689275 w 1378549"/>
                  <a:gd name="connsiteY3" fmla="*/ 0 h 1378550"/>
                  <a:gd name="connsiteX4" fmla="*/ 1378550 w 1378549"/>
                  <a:gd name="connsiteY4" fmla="*/ 689275 h 137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49" h="1378550">
                    <a:moveTo>
                      <a:pt x="1378550" y="689275"/>
                    </a:moveTo>
                    <a:cubicBezTo>
                      <a:pt x="1378550" y="1069952"/>
                      <a:pt x="1069951" y="1378551"/>
                      <a:pt x="689275" y="1378551"/>
                    </a:cubicBezTo>
                    <a:cubicBezTo>
                      <a:pt x="308599" y="1378551"/>
                      <a:pt x="0" y="1069952"/>
                      <a:pt x="0" y="689275"/>
                    </a:cubicBezTo>
                    <a:cubicBezTo>
                      <a:pt x="0" y="308599"/>
                      <a:pt x="308599" y="0"/>
                      <a:pt x="689275" y="0"/>
                    </a:cubicBezTo>
                    <a:cubicBezTo>
                      <a:pt x="1069951" y="0"/>
                      <a:pt x="1378550" y="308599"/>
                      <a:pt x="1378550" y="689275"/>
                    </a:cubicBezTo>
                    <a:close/>
                  </a:path>
                </a:pathLst>
              </a:custGeom>
              <a:solidFill>
                <a:srgbClr val="084337"/>
              </a:solidFill>
              <a:ln w="12783" cap="flat">
                <a:solidFill>
                  <a:srgbClr val="08433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cxnSp>
            <p:nvCxnSpPr>
              <p:cNvPr id="95" name="Straight Connector 94">
                <a:extLst>
                  <a:ext uri="{FF2B5EF4-FFF2-40B4-BE49-F238E27FC236}">
                    <a16:creationId xmlns:a16="http://schemas.microsoft.com/office/drawing/2014/main" id="{2E8C9CA0-B805-BCAE-7108-C92BA2AB45E8}"/>
                  </a:ext>
                </a:extLst>
              </p:cNvPr>
              <p:cNvCxnSpPr>
                <a:cxnSpLocks/>
              </p:cNvCxnSpPr>
              <p:nvPr/>
            </p:nvCxnSpPr>
            <p:spPr>
              <a:xfrm flipV="1">
                <a:off x="2532859" y="3762000"/>
                <a:ext cx="5140" cy="288097"/>
              </a:xfrm>
              <a:prstGeom prst="line">
                <a:avLst/>
              </a:prstGeom>
              <a:grpFill/>
              <a:ln>
                <a:solidFill>
                  <a:srgbClr val="084337"/>
                </a:solidFill>
              </a:ln>
            </p:spPr>
            <p:style>
              <a:lnRef idx="1">
                <a:schemeClr val="accent1"/>
              </a:lnRef>
              <a:fillRef idx="0">
                <a:schemeClr val="accent1"/>
              </a:fillRef>
              <a:effectRef idx="0">
                <a:schemeClr val="accent1"/>
              </a:effectRef>
              <a:fontRef idx="minor">
                <a:schemeClr val="tx1"/>
              </a:fontRef>
            </p:style>
          </p:cxnSp>
        </p:grpSp>
        <p:grpSp>
          <p:nvGrpSpPr>
            <p:cNvPr id="96" name="Group 95">
              <a:extLst>
                <a:ext uri="{FF2B5EF4-FFF2-40B4-BE49-F238E27FC236}">
                  <a16:creationId xmlns:a16="http://schemas.microsoft.com/office/drawing/2014/main" id="{BB780BD4-0674-E1EC-E7CA-852544A36265}"/>
                </a:ext>
              </a:extLst>
            </p:cNvPr>
            <p:cNvGrpSpPr/>
            <p:nvPr/>
          </p:nvGrpSpPr>
          <p:grpSpPr>
            <a:xfrm>
              <a:off x="7273010" y="3170909"/>
              <a:ext cx="296512" cy="771091"/>
              <a:chOff x="2448000" y="3582000"/>
              <a:chExt cx="180000" cy="468097"/>
            </a:xfrm>
            <a:solidFill>
              <a:srgbClr val="44B4A1"/>
            </a:solidFill>
          </p:grpSpPr>
          <p:sp>
            <p:nvSpPr>
              <p:cNvPr id="97" name="Freeform: Shape 6">
                <a:extLst>
                  <a:ext uri="{FF2B5EF4-FFF2-40B4-BE49-F238E27FC236}">
                    <a16:creationId xmlns:a16="http://schemas.microsoft.com/office/drawing/2014/main" id="{80FE3FB3-C812-297E-A432-C13F39821E24}"/>
                  </a:ext>
                </a:extLst>
              </p:cNvPr>
              <p:cNvSpPr/>
              <p:nvPr/>
            </p:nvSpPr>
            <p:spPr>
              <a:xfrm>
                <a:off x="2448000" y="3582000"/>
                <a:ext cx="180000" cy="180000"/>
              </a:xfrm>
              <a:custGeom>
                <a:avLst/>
                <a:gdLst>
                  <a:gd name="connsiteX0" fmla="*/ 1378550 w 1378549"/>
                  <a:gd name="connsiteY0" fmla="*/ 689275 h 1378550"/>
                  <a:gd name="connsiteX1" fmla="*/ 689275 w 1378549"/>
                  <a:gd name="connsiteY1" fmla="*/ 1378551 h 1378550"/>
                  <a:gd name="connsiteX2" fmla="*/ 0 w 1378549"/>
                  <a:gd name="connsiteY2" fmla="*/ 689275 h 1378550"/>
                  <a:gd name="connsiteX3" fmla="*/ 689275 w 1378549"/>
                  <a:gd name="connsiteY3" fmla="*/ 0 h 1378550"/>
                  <a:gd name="connsiteX4" fmla="*/ 1378550 w 1378549"/>
                  <a:gd name="connsiteY4" fmla="*/ 689275 h 137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49" h="1378550">
                    <a:moveTo>
                      <a:pt x="1378550" y="689275"/>
                    </a:moveTo>
                    <a:cubicBezTo>
                      <a:pt x="1378550" y="1069952"/>
                      <a:pt x="1069951" y="1378551"/>
                      <a:pt x="689275" y="1378551"/>
                    </a:cubicBezTo>
                    <a:cubicBezTo>
                      <a:pt x="308599" y="1378551"/>
                      <a:pt x="0" y="1069952"/>
                      <a:pt x="0" y="689275"/>
                    </a:cubicBezTo>
                    <a:cubicBezTo>
                      <a:pt x="0" y="308599"/>
                      <a:pt x="308599" y="0"/>
                      <a:pt x="689275" y="0"/>
                    </a:cubicBezTo>
                    <a:cubicBezTo>
                      <a:pt x="1069951" y="0"/>
                      <a:pt x="1378550" y="308599"/>
                      <a:pt x="1378550" y="689275"/>
                    </a:cubicBezTo>
                    <a:close/>
                  </a:path>
                </a:pathLst>
              </a:custGeom>
              <a:solidFill>
                <a:srgbClr val="084337"/>
              </a:solidFill>
              <a:ln w="12783" cap="flat">
                <a:solidFill>
                  <a:srgbClr val="08433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cxnSp>
            <p:nvCxnSpPr>
              <p:cNvPr id="98" name="Straight Connector 97">
                <a:extLst>
                  <a:ext uri="{FF2B5EF4-FFF2-40B4-BE49-F238E27FC236}">
                    <a16:creationId xmlns:a16="http://schemas.microsoft.com/office/drawing/2014/main" id="{DD179AA2-2997-491B-6B9E-146AB74E913F}"/>
                  </a:ext>
                </a:extLst>
              </p:cNvPr>
              <p:cNvCxnSpPr>
                <a:cxnSpLocks/>
              </p:cNvCxnSpPr>
              <p:nvPr/>
            </p:nvCxnSpPr>
            <p:spPr>
              <a:xfrm flipV="1">
                <a:off x="2532859" y="3762000"/>
                <a:ext cx="5140" cy="288097"/>
              </a:xfrm>
              <a:prstGeom prst="line">
                <a:avLst/>
              </a:prstGeom>
              <a:grpFill/>
              <a:ln>
                <a:solidFill>
                  <a:srgbClr val="084337"/>
                </a:solidFill>
              </a:ln>
            </p:spPr>
            <p:style>
              <a:lnRef idx="1">
                <a:schemeClr val="accent1"/>
              </a:lnRef>
              <a:fillRef idx="0">
                <a:schemeClr val="accent1"/>
              </a:fillRef>
              <a:effectRef idx="0">
                <a:schemeClr val="accent1"/>
              </a:effectRef>
              <a:fontRef idx="minor">
                <a:schemeClr val="tx1"/>
              </a:fontRef>
            </p:style>
          </p:cxnSp>
        </p:grpSp>
        <p:grpSp>
          <p:nvGrpSpPr>
            <p:cNvPr id="99" name="Group 98">
              <a:extLst>
                <a:ext uri="{FF2B5EF4-FFF2-40B4-BE49-F238E27FC236}">
                  <a16:creationId xmlns:a16="http://schemas.microsoft.com/office/drawing/2014/main" id="{6A5D68E4-2751-081D-2BF7-6C1280DC7594}"/>
                </a:ext>
              </a:extLst>
            </p:cNvPr>
            <p:cNvGrpSpPr/>
            <p:nvPr/>
          </p:nvGrpSpPr>
          <p:grpSpPr>
            <a:xfrm>
              <a:off x="8802161" y="3170905"/>
              <a:ext cx="296512" cy="771093"/>
              <a:chOff x="2448000" y="3582000"/>
              <a:chExt cx="180000" cy="468099"/>
            </a:xfrm>
            <a:solidFill>
              <a:srgbClr val="44B4A1"/>
            </a:solidFill>
          </p:grpSpPr>
          <p:sp>
            <p:nvSpPr>
              <p:cNvPr id="100" name="Freeform: Shape 6">
                <a:extLst>
                  <a:ext uri="{FF2B5EF4-FFF2-40B4-BE49-F238E27FC236}">
                    <a16:creationId xmlns:a16="http://schemas.microsoft.com/office/drawing/2014/main" id="{18C7AA7C-E400-C148-8233-099903D2D4BD}"/>
                  </a:ext>
                </a:extLst>
              </p:cNvPr>
              <p:cNvSpPr/>
              <p:nvPr/>
            </p:nvSpPr>
            <p:spPr>
              <a:xfrm>
                <a:off x="2448000" y="3582000"/>
                <a:ext cx="180000" cy="180000"/>
              </a:xfrm>
              <a:custGeom>
                <a:avLst/>
                <a:gdLst>
                  <a:gd name="connsiteX0" fmla="*/ 1378550 w 1378549"/>
                  <a:gd name="connsiteY0" fmla="*/ 689275 h 1378550"/>
                  <a:gd name="connsiteX1" fmla="*/ 689275 w 1378549"/>
                  <a:gd name="connsiteY1" fmla="*/ 1378551 h 1378550"/>
                  <a:gd name="connsiteX2" fmla="*/ 0 w 1378549"/>
                  <a:gd name="connsiteY2" fmla="*/ 689275 h 1378550"/>
                  <a:gd name="connsiteX3" fmla="*/ 689275 w 1378549"/>
                  <a:gd name="connsiteY3" fmla="*/ 0 h 1378550"/>
                  <a:gd name="connsiteX4" fmla="*/ 1378550 w 1378549"/>
                  <a:gd name="connsiteY4" fmla="*/ 689275 h 137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49" h="1378550">
                    <a:moveTo>
                      <a:pt x="1378550" y="689275"/>
                    </a:moveTo>
                    <a:cubicBezTo>
                      <a:pt x="1378550" y="1069952"/>
                      <a:pt x="1069951" y="1378551"/>
                      <a:pt x="689275" y="1378551"/>
                    </a:cubicBezTo>
                    <a:cubicBezTo>
                      <a:pt x="308599" y="1378551"/>
                      <a:pt x="0" y="1069952"/>
                      <a:pt x="0" y="689275"/>
                    </a:cubicBezTo>
                    <a:cubicBezTo>
                      <a:pt x="0" y="308599"/>
                      <a:pt x="308599" y="0"/>
                      <a:pt x="689275" y="0"/>
                    </a:cubicBezTo>
                    <a:cubicBezTo>
                      <a:pt x="1069951" y="0"/>
                      <a:pt x="1378550" y="308599"/>
                      <a:pt x="1378550" y="689275"/>
                    </a:cubicBezTo>
                    <a:close/>
                  </a:path>
                </a:pathLst>
              </a:custGeom>
              <a:solidFill>
                <a:srgbClr val="084337"/>
              </a:solidFill>
              <a:ln w="12783" cap="flat">
                <a:solidFill>
                  <a:srgbClr val="08433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cxnSp>
            <p:nvCxnSpPr>
              <p:cNvPr id="101" name="Straight Connector 100">
                <a:extLst>
                  <a:ext uri="{FF2B5EF4-FFF2-40B4-BE49-F238E27FC236}">
                    <a16:creationId xmlns:a16="http://schemas.microsoft.com/office/drawing/2014/main" id="{221F50E0-9A1F-F70F-9C81-1842EC8F1891}"/>
                  </a:ext>
                </a:extLst>
              </p:cNvPr>
              <p:cNvCxnSpPr>
                <a:cxnSpLocks/>
              </p:cNvCxnSpPr>
              <p:nvPr/>
            </p:nvCxnSpPr>
            <p:spPr>
              <a:xfrm flipV="1">
                <a:off x="2532859" y="3762000"/>
                <a:ext cx="5140" cy="288097"/>
              </a:xfrm>
              <a:prstGeom prst="line">
                <a:avLst/>
              </a:prstGeom>
              <a:grpFill/>
              <a:ln>
                <a:solidFill>
                  <a:srgbClr val="084337"/>
                </a:solidFill>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3F0F4CD4-0A3B-117E-1CBD-1ACE967BB223}"/>
                </a:ext>
              </a:extLst>
            </p:cNvPr>
            <p:cNvGrpSpPr/>
            <p:nvPr/>
          </p:nvGrpSpPr>
          <p:grpSpPr>
            <a:xfrm>
              <a:off x="10852889" y="3170909"/>
              <a:ext cx="296512" cy="771091"/>
              <a:chOff x="2448000" y="3582000"/>
              <a:chExt cx="180000" cy="468097"/>
            </a:xfrm>
            <a:solidFill>
              <a:srgbClr val="44B4A1"/>
            </a:solidFill>
          </p:grpSpPr>
          <p:sp>
            <p:nvSpPr>
              <p:cNvPr id="103" name="Freeform: Shape 6">
                <a:extLst>
                  <a:ext uri="{FF2B5EF4-FFF2-40B4-BE49-F238E27FC236}">
                    <a16:creationId xmlns:a16="http://schemas.microsoft.com/office/drawing/2014/main" id="{31EC85D2-81E9-0E6C-E7F3-B27EA4236DED}"/>
                  </a:ext>
                </a:extLst>
              </p:cNvPr>
              <p:cNvSpPr/>
              <p:nvPr/>
            </p:nvSpPr>
            <p:spPr>
              <a:xfrm>
                <a:off x="2448000" y="3582000"/>
                <a:ext cx="180000" cy="180000"/>
              </a:xfrm>
              <a:custGeom>
                <a:avLst/>
                <a:gdLst>
                  <a:gd name="connsiteX0" fmla="*/ 1378550 w 1378549"/>
                  <a:gd name="connsiteY0" fmla="*/ 689275 h 1378550"/>
                  <a:gd name="connsiteX1" fmla="*/ 689275 w 1378549"/>
                  <a:gd name="connsiteY1" fmla="*/ 1378551 h 1378550"/>
                  <a:gd name="connsiteX2" fmla="*/ 0 w 1378549"/>
                  <a:gd name="connsiteY2" fmla="*/ 689275 h 1378550"/>
                  <a:gd name="connsiteX3" fmla="*/ 689275 w 1378549"/>
                  <a:gd name="connsiteY3" fmla="*/ 0 h 1378550"/>
                  <a:gd name="connsiteX4" fmla="*/ 1378550 w 1378549"/>
                  <a:gd name="connsiteY4" fmla="*/ 689275 h 1378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8549" h="1378550">
                    <a:moveTo>
                      <a:pt x="1378550" y="689275"/>
                    </a:moveTo>
                    <a:cubicBezTo>
                      <a:pt x="1378550" y="1069952"/>
                      <a:pt x="1069951" y="1378551"/>
                      <a:pt x="689275" y="1378551"/>
                    </a:cubicBezTo>
                    <a:cubicBezTo>
                      <a:pt x="308599" y="1378551"/>
                      <a:pt x="0" y="1069952"/>
                      <a:pt x="0" y="689275"/>
                    </a:cubicBezTo>
                    <a:cubicBezTo>
                      <a:pt x="0" y="308599"/>
                      <a:pt x="308599" y="0"/>
                      <a:pt x="689275" y="0"/>
                    </a:cubicBezTo>
                    <a:cubicBezTo>
                      <a:pt x="1069951" y="0"/>
                      <a:pt x="1378550" y="308599"/>
                      <a:pt x="1378550" y="689275"/>
                    </a:cubicBezTo>
                    <a:close/>
                  </a:path>
                </a:pathLst>
              </a:custGeom>
              <a:solidFill>
                <a:srgbClr val="084337"/>
              </a:solidFill>
              <a:ln w="12783" cap="flat">
                <a:solidFill>
                  <a:srgbClr val="084337"/>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cxnSp>
            <p:nvCxnSpPr>
              <p:cNvPr id="104" name="Straight Connector 103">
                <a:extLst>
                  <a:ext uri="{FF2B5EF4-FFF2-40B4-BE49-F238E27FC236}">
                    <a16:creationId xmlns:a16="http://schemas.microsoft.com/office/drawing/2014/main" id="{CC2180E7-4C7F-A226-F05C-1D114EDF5D40}"/>
                  </a:ext>
                </a:extLst>
              </p:cNvPr>
              <p:cNvCxnSpPr>
                <a:cxnSpLocks/>
              </p:cNvCxnSpPr>
              <p:nvPr/>
            </p:nvCxnSpPr>
            <p:spPr>
              <a:xfrm flipV="1">
                <a:off x="2532859" y="3762000"/>
                <a:ext cx="5140" cy="288097"/>
              </a:xfrm>
              <a:prstGeom prst="line">
                <a:avLst/>
              </a:prstGeom>
              <a:grpFill/>
              <a:ln>
                <a:solidFill>
                  <a:srgbClr val="084337"/>
                </a:solidFill>
              </a:ln>
            </p:spPr>
            <p:style>
              <a:lnRef idx="1">
                <a:schemeClr val="accent1"/>
              </a:lnRef>
              <a:fillRef idx="0">
                <a:schemeClr val="accent1"/>
              </a:fillRef>
              <a:effectRef idx="0">
                <a:schemeClr val="accent1"/>
              </a:effectRef>
              <a:fontRef idx="minor">
                <a:schemeClr val="tx1"/>
              </a:fontRef>
            </p:style>
          </p:cxnSp>
        </p:grpSp>
        <p:pic>
          <p:nvPicPr>
            <p:cNvPr id="87" name="Picture 86" descr="A picture containing text&#10;&#10;Description automatically generated">
              <a:extLst>
                <a:ext uri="{FF2B5EF4-FFF2-40B4-BE49-F238E27FC236}">
                  <a16:creationId xmlns:a16="http://schemas.microsoft.com/office/drawing/2014/main" id="{A7DE2BF8-E395-335D-9290-B95653A753FF}"/>
                </a:ext>
              </a:extLst>
            </p:cNvPr>
            <p:cNvPicPr>
              <a:picLocks noChangeAspect="1"/>
            </p:cNvPicPr>
            <p:nvPr/>
          </p:nvPicPr>
          <p:blipFill>
            <a:blip r:embed="rId3" cstate="screen">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9438453" y="2799107"/>
              <a:ext cx="1075247" cy="968284"/>
            </a:xfrm>
            <a:prstGeom prst="rect">
              <a:avLst/>
            </a:prstGeom>
          </p:spPr>
        </p:pic>
        <p:grpSp>
          <p:nvGrpSpPr>
            <p:cNvPr id="73" name="Group 72">
              <a:extLst>
                <a:ext uri="{FF2B5EF4-FFF2-40B4-BE49-F238E27FC236}">
                  <a16:creationId xmlns:a16="http://schemas.microsoft.com/office/drawing/2014/main" id="{4B2A0AF3-8E55-13F7-7A75-5A3190C174CA}"/>
                </a:ext>
              </a:extLst>
            </p:cNvPr>
            <p:cNvGrpSpPr/>
            <p:nvPr/>
          </p:nvGrpSpPr>
          <p:grpSpPr>
            <a:xfrm>
              <a:off x="4912255" y="2777963"/>
              <a:ext cx="2111195" cy="968284"/>
              <a:chOff x="1158574" y="3671911"/>
              <a:chExt cx="2275579" cy="1043678"/>
            </a:xfrm>
          </p:grpSpPr>
          <p:grpSp>
            <p:nvGrpSpPr>
              <p:cNvPr id="81" name="Group 80">
                <a:extLst>
                  <a:ext uri="{FF2B5EF4-FFF2-40B4-BE49-F238E27FC236}">
                    <a16:creationId xmlns:a16="http://schemas.microsoft.com/office/drawing/2014/main" id="{6B109CBD-9DB7-85AA-743E-831F89F6C063}"/>
                  </a:ext>
                </a:extLst>
              </p:cNvPr>
              <p:cNvGrpSpPr/>
              <p:nvPr/>
            </p:nvGrpSpPr>
            <p:grpSpPr>
              <a:xfrm>
                <a:off x="2036684" y="3671911"/>
                <a:ext cx="1397469" cy="1043678"/>
                <a:chOff x="7935926" y="3352758"/>
                <a:chExt cx="1697743" cy="1267933"/>
              </a:xfrm>
            </p:grpSpPr>
            <p:pic>
              <p:nvPicPr>
                <p:cNvPr id="83" name="Picture 82" descr="A picture containing text&#10;&#10;Description automatically generated">
                  <a:extLst>
                    <a:ext uri="{FF2B5EF4-FFF2-40B4-BE49-F238E27FC236}">
                      <a16:creationId xmlns:a16="http://schemas.microsoft.com/office/drawing/2014/main" id="{3105CD75-BDD5-5D3A-F8CE-32FA32E4FC4F}"/>
                    </a:ext>
                  </a:extLst>
                </p:cNvPr>
                <p:cNvPicPr>
                  <a:picLocks noChangeAspect="1"/>
                </p:cNvPicPr>
                <p:nvPr/>
              </p:nvPicPr>
              <p:blipFill>
                <a:blip r:embed="rId3" cstate="screen">
                  <a:duotone>
                    <a:prstClr val="black"/>
                    <a:srgbClr val="44B4A1">
                      <a:tint val="45000"/>
                      <a:satMod val="400000"/>
                    </a:srgbClr>
                  </a:duotone>
                  <a:extLst>
                    <a:ext uri="{28A0092B-C50C-407E-A947-70E740481C1C}">
                      <a14:useLocalDpi xmlns:a14="http://schemas.microsoft.com/office/drawing/2010/main"/>
                    </a:ext>
                  </a:extLst>
                </a:blip>
                <a:stretch>
                  <a:fillRect/>
                </a:stretch>
              </p:blipFill>
              <p:spPr>
                <a:xfrm>
                  <a:off x="8225672" y="3352758"/>
                  <a:ext cx="1407997" cy="1267933"/>
                </a:xfrm>
                <a:prstGeom prst="rect">
                  <a:avLst/>
                </a:prstGeom>
              </p:spPr>
            </p:pic>
            <p:sp>
              <p:nvSpPr>
                <p:cNvPr id="84" name="TextBox 83">
                  <a:extLst>
                    <a:ext uri="{FF2B5EF4-FFF2-40B4-BE49-F238E27FC236}">
                      <a16:creationId xmlns:a16="http://schemas.microsoft.com/office/drawing/2014/main" id="{E8D10EF7-F7C3-A10D-5223-D29E09B42DAA}"/>
                    </a:ext>
                  </a:extLst>
                </p:cNvPr>
                <p:cNvSpPr txBox="1"/>
                <p:nvPr/>
              </p:nvSpPr>
              <p:spPr>
                <a:xfrm>
                  <a:off x="7935926" y="3812804"/>
                  <a:ext cx="1322789" cy="4860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prstClr val="black"/>
                      </a:solidFill>
                      <a:effectLst/>
                      <a:uLnTx/>
                      <a:uFillTx/>
                      <a:latin typeface="DM Sans"/>
                      <a:ea typeface="+mn-ea"/>
                      <a:cs typeface="+mn-cs"/>
                    </a:rPr>
                    <a:t>15mins</a:t>
                  </a:r>
                </a:p>
              </p:txBody>
            </p:sp>
          </p:grpSp>
          <p:sp>
            <p:nvSpPr>
              <p:cNvPr id="82" name="TextBox 81">
                <a:extLst>
                  <a:ext uri="{FF2B5EF4-FFF2-40B4-BE49-F238E27FC236}">
                    <a16:creationId xmlns:a16="http://schemas.microsoft.com/office/drawing/2014/main" id="{6FB963AE-6A09-6FD9-FC66-2408E32B6779}"/>
                  </a:ext>
                </a:extLst>
              </p:cNvPr>
              <p:cNvSpPr txBox="1"/>
              <p:nvPr/>
            </p:nvSpPr>
            <p:spPr>
              <a:xfrm>
                <a:off x="1158574" y="3687098"/>
                <a:ext cx="1705510"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808080">
                        <a:lumMod val="50000"/>
                      </a:srgbClr>
                    </a:solidFill>
                    <a:effectLst/>
                    <a:uLnTx/>
                    <a:uFillTx/>
                    <a:latin typeface="DM Sans"/>
                    <a:ea typeface="+mn-ea"/>
                    <a:cs typeface="+mn-cs"/>
                  </a:rPr>
                  <a:t>Within</a:t>
                </a:r>
                <a:endParaRPr kumimoji="0" lang="en-CH" sz="1600" b="1" i="0" u="none" strike="noStrike" kern="0" cap="none" spc="0" normalizeH="0" baseline="0" noProof="0" dirty="0">
                  <a:ln>
                    <a:noFill/>
                  </a:ln>
                  <a:solidFill>
                    <a:srgbClr val="808080">
                      <a:lumMod val="50000"/>
                    </a:srgbClr>
                  </a:solidFill>
                  <a:effectLst/>
                  <a:uLnTx/>
                  <a:uFillTx/>
                  <a:latin typeface="DM Sans"/>
                  <a:ea typeface="+mn-ea"/>
                  <a:cs typeface="+mn-cs"/>
                </a:endParaRPr>
              </a:p>
            </p:txBody>
          </p:sp>
        </p:grpSp>
      </p:grpSp>
      <p:sp>
        <p:nvSpPr>
          <p:cNvPr id="14" name="Text Placeholder 13">
            <a:extLst>
              <a:ext uri="{FF2B5EF4-FFF2-40B4-BE49-F238E27FC236}">
                <a16:creationId xmlns:a16="http://schemas.microsoft.com/office/drawing/2014/main" id="{A4F52A0A-0265-D608-509D-B7181ECC120C}"/>
              </a:ext>
            </a:extLst>
          </p:cNvPr>
          <p:cNvSpPr>
            <a:spLocks noGrp="1"/>
          </p:cNvSpPr>
          <p:nvPr>
            <p:ph type="body" idx="11"/>
          </p:nvPr>
        </p:nvSpPr>
        <p:spPr/>
        <p:txBody>
          <a:bodyPr/>
          <a:lstStyle/>
          <a:p>
            <a:r>
              <a:rPr lang="en-US" b="0" dirty="0">
                <a:solidFill>
                  <a:srgbClr val="084337"/>
                </a:solidFill>
              </a:rPr>
              <a:t>Study design, Spring 2022 (Lyon, France)</a:t>
            </a:r>
          </a:p>
        </p:txBody>
      </p:sp>
      <p:sp>
        <p:nvSpPr>
          <p:cNvPr id="16" name="TextBox 15">
            <a:extLst>
              <a:ext uri="{FF2B5EF4-FFF2-40B4-BE49-F238E27FC236}">
                <a16:creationId xmlns:a16="http://schemas.microsoft.com/office/drawing/2014/main" id="{5F0279E6-4511-8907-C46C-413A0CB147D9}"/>
              </a:ext>
            </a:extLst>
          </p:cNvPr>
          <p:cNvSpPr txBox="1"/>
          <p:nvPr/>
        </p:nvSpPr>
        <p:spPr>
          <a:xfrm>
            <a:off x="304766" y="1278671"/>
            <a:ext cx="9705508"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Randomized double-blind, mono-center study. Caucasian female volunteers.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Two groups:</a:t>
            </a:r>
          </a:p>
          <a:p>
            <a:pPr marL="285750" marR="0" lvl="0" indent="-285750" algn="l" defTabSz="914400" rtl="0" eaLnBrk="1" fontAlgn="auto" latinLnBrk="0" hangingPunct="1">
              <a:lnSpc>
                <a:spcPct val="100000"/>
              </a:lnSpc>
              <a:spcBef>
                <a:spcPts val="0"/>
              </a:spcBef>
              <a:spcAft>
                <a:spcPts val="0"/>
              </a:spcAft>
              <a:buClr>
                <a:srgbClr val="084337"/>
              </a:buClr>
              <a:buSzTx/>
              <a:buFont typeface="Wingdings" panose="05000000000000000000" pitchFamily="2" charset="2"/>
              <a:buChar char="l"/>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Placebo &amp; 3% PEPHA®-TIGHT CB</a:t>
            </a:r>
          </a:p>
          <a:p>
            <a:pPr marL="285750" marR="0" lvl="0" indent="-285750" algn="l" defTabSz="914400" rtl="0" eaLnBrk="1" fontAlgn="auto" latinLnBrk="0" hangingPunct="1">
              <a:lnSpc>
                <a:spcPct val="100000"/>
              </a:lnSpc>
              <a:spcBef>
                <a:spcPts val="0"/>
              </a:spcBef>
              <a:spcAft>
                <a:spcPts val="0"/>
              </a:spcAft>
              <a:buClr>
                <a:srgbClr val="084337"/>
              </a:buClr>
              <a:buSzTx/>
              <a:buFont typeface="Wingdings" panose="05000000000000000000" pitchFamily="2" charset="2"/>
              <a:buChar char="l"/>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27 volunteers by group, 40-65 years (mean 55 years)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Twice daily product application</a:t>
            </a:r>
          </a:p>
        </p:txBody>
      </p:sp>
      <p:pic>
        <p:nvPicPr>
          <p:cNvPr id="4" name="Picture 3">
            <a:extLst>
              <a:ext uri="{FF2B5EF4-FFF2-40B4-BE49-F238E27FC236}">
                <a16:creationId xmlns:a16="http://schemas.microsoft.com/office/drawing/2014/main" id="{C119F817-9E4A-18ED-18B5-54692C9DBA2A}"/>
              </a:ext>
            </a:extLst>
          </p:cNvPr>
          <p:cNvPicPr>
            <a:picLocks noChangeAspect="1"/>
          </p:cNvPicPr>
          <p:nvPr/>
        </p:nvPicPr>
        <p:blipFill>
          <a:blip r:embed="rId4"/>
          <a:srcRect/>
          <a:stretch/>
        </p:blipFill>
        <p:spPr>
          <a:xfrm>
            <a:off x="10965956" y="302400"/>
            <a:ext cx="962684" cy="419894"/>
          </a:xfrm>
          <a:prstGeom prst="rect">
            <a:avLst/>
          </a:prstGeom>
        </p:spPr>
      </p:pic>
    </p:spTree>
    <p:extLst>
      <p:ext uri="{BB962C8B-B14F-4D97-AF65-F5344CB8AC3E}">
        <p14:creationId xmlns:p14="http://schemas.microsoft.com/office/powerpoint/2010/main" val="3834167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3A6B2C0B-440E-B537-1111-E691C4AED98B}"/>
              </a:ext>
            </a:extLst>
          </p:cNvPr>
          <p:cNvGraphicFramePr/>
          <p:nvPr/>
        </p:nvGraphicFramePr>
        <p:xfrm>
          <a:off x="5760108" y="1593175"/>
          <a:ext cx="4166173" cy="1901192"/>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Placeholder 11">
            <a:extLst>
              <a:ext uri="{FF2B5EF4-FFF2-40B4-BE49-F238E27FC236}">
                <a16:creationId xmlns:a16="http://schemas.microsoft.com/office/drawing/2014/main" id="{1FE56683-E869-6BF3-9438-3032F164F999}"/>
              </a:ext>
            </a:extLst>
          </p:cNvPr>
          <p:cNvSpPr>
            <a:spLocks noGrp="1"/>
          </p:cNvSpPr>
          <p:nvPr>
            <p:ph type="body" idx="11"/>
          </p:nvPr>
        </p:nvSpPr>
        <p:spPr/>
        <p:txBody>
          <a:bodyPr/>
          <a:lstStyle/>
          <a:p>
            <a:r>
              <a:rPr lang="en-GB" b="0" dirty="0" err="1">
                <a:solidFill>
                  <a:srgbClr val="084337"/>
                </a:solidFill>
              </a:rPr>
              <a:t>SkinCam</a:t>
            </a:r>
            <a:r>
              <a:rPr lang="en-GB" b="0" dirty="0">
                <a:solidFill>
                  <a:srgbClr val="084337"/>
                </a:solidFill>
              </a:rPr>
              <a:t> measurement </a:t>
            </a:r>
          </a:p>
        </p:txBody>
      </p:sp>
      <p:sp>
        <p:nvSpPr>
          <p:cNvPr id="11" name="Title 10">
            <a:extLst>
              <a:ext uri="{FF2B5EF4-FFF2-40B4-BE49-F238E27FC236}">
                <a16:creationId xmlns:a16="http://schemas.microsoft.com/office/drawing/2014/main" id="{A4924763-215D-52EB-F0BD-070079DC59C8}"/>
              </a:ext>
            </a:extLst>
          </p:cNvPr>
          <p:cNvSpPr>
            <a:spLocks noGrp="1"/>
          </p:cNvSpPr>
          <p:nvPr>
            <p:ph type="title"/>
          </p:nvPr>
        </p:nvSpPr>
        <p:spPr/>
        <p:txBody>
          <a:bodyPr/>
          <a:lstStyle/>
          <a:p>
            <a:r>
              <a:rPr lang="en-US"/>
              <a:t>Flawless skin in minutes with PEPHA</a:t>
            </a:r>
            <a:r>
              <a:rPr lang="en-US" b="0"/>
              <a:t>®</a:t>
            </a:r>
            <a:r>
              <a:rPr lang="en-US"/>
              <a:t>-TIGHT CB </a:t>
            </a:r>
            <a:endParaRPr lang="en-GB"/>
          </a:p>
        </p:txBody>
      </p:sp>
      <p:sp>
        <p:nvSpPr>
          <p:cNvPr id="23" name="TextBox 22">
            <a:extLst>
              <a:ext uri="{FF2B5EF4-FFF2-40B4-BE49-F238E27FC236}">
                <a16:creationId xmlns:a16="http://schemas.microsoft.com/office/drawing/2014/main" id="{C588E178-84FA-18E0-08B9-0F83FF2D9273}"/>
              </a:ext>
            </a:extLst>
          </p:cNvPr>
          <p:cNvSpPr txBox="1"/>
          <p:nvPr/>
        </p:nvSpPr>
        <p:spPr>
          <a:xfrm>
            <a:off x="4151985" y="2838642"/>
            <a:ext cx="1638835"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a:ea typeface="+mn-ea"/>
                <a:cs typeface="+mn-cs"/>
              </a:rPr>
              <a:t>Measurement area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a:ea typeface="+mn-ea"/>
                <a:cs typeface="+mn-cs"/>
              </a:rPr>
              <a:t> </a:t>
            </a:r>
            <a:r>
              <a:rPr kumimoji="0" lang="en-US" sz="1200" b="0" i="0" u="none" strike="noStrike" kern="1200" cap="none" spc="0" normalizeH="0" baseline="0" noProof="0" dirty="0">
                <a:ln>
                  <a:noFill/>
                </a:ln>
                <a:solidFill>
                  <a:prstClr val="black"/>
                </a:solidFill>
                <a:effectLst/>
                <a:uLnTx/>
                <a:uFillTx/>
                <a:latin typeface="DM Sans"/>
                <a:ea typeface="+mn-ea"/>
                <a:cs typeface="+mn-cs"/>
              </a:rPr>
              <a:t>(Under eye)</a:t>
            </a:r>
          </a:p>
        </p:txBody>
      </p:sp>
      <p:sp>
        <p:nvSpPr>
          <p:cNvPr id="26" name="TextBox 25">
            <a:extLst>
              <a:ext uri="{FF2B5EF4-FFF2-40B4-BE49-F238E27FC236}">
                <a16:creationId xmlns:a16="http://schemas.microsoft.com/office/drawing/2014/main" id="{98C234A5-1AA8-518A-ACDC-5E046C2BF865}"/>
              </a:ext>
            </a:extLst>
          </p:cNvPr>
          <p:cNvSpPr txBox="1"/>
          <p:nvPr/>
        </p:nvSpPr>
        <p:spPr>
          <a:xfrm>
            <a:off x="7310636" y="4844720"/>
            <a:ext cx="1212507" cy="1538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Baseline</a:t>
            </a:r>
          </a:p>
        </p:txBody>
      </p:sp>
      <p:pic>
        <p:nvPicPr>
          <p:cNvPr id="28" name="Picture 27" descr="A picture containing graphical user interface&#10;&#10;Description automatically generated">
            <a:extLst>
              <a:ext uri="{FF2B5EF4-FFF2-40B4-BE49-F238E27FC236}">
                <a16:creationId xmlns:a16="http://schemas.microsoft.com/office/drawing/2014/main" id="{CA4136B3-B026-57F8-9F04-F00DD2FA2F80}"/>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p:blipFill>
        <p:spPr>
          <a:xfrm>
            <a:off x="8494648" y="3898331"/>
            <a:ext cx="1160820" cy="911982"/>
          </a:xfrm>
          <a:prstGeom prst="rect">
            <a:avLst/>
          </a:prstGeom>
        </p:spPr>
      </p:pic>
      <p:sp>
        <p:nvSpPr>
          <p:cNvPr id="29" name="TextBox 28">
            <a:extLst>
              <a:ext uri="{FF2B5EF4-FFF2-40B4-BE49-F238E27FC236}">
                <a16:creationId xmlns:a16="http://schemas.microsoft.com/office/drawing/2014/main" id="{6A5A772E-77D0-A3B8-D904-E2B2B305DB8E}"/>
              </a:ext>
            </a:extLst>
          </p:cNvPr>
          <p:cNvSpPr txBox="1"/>
          <p:nvPr/>
        </p:nvSpPr>
        <p:spPr>
          <a:xfrm>
            <a:off x="8528056" y="4844720"/>
            <a:ext cx="1942859"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Immediately after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 application</a:t>
            </a:r>
          </a:p>
        </p:txBody>
      </p:sp>
      <p:sp>
        <p:nvSpPr>
          <p:cNvPr id="30" name="TextBox 29">
            <a:extLst>
              <a:ext uri="{FF2B5EF4-FFF2-40B4-BE49-F238E27FC236}">
                <a16:creationId xmlns:a16="http://schemas.microsoft.com/office/drawing/2014/main" id="{9C206326-F27A-C490-0743-BF8B15BB1904}"/>
              </a:ext>
            </a:extLst>
          </p:cNvPr>
          <p:cNvSpPr txBox="1"/>
          <p:nvPr/>
        </p:nvSpPr>
        <p:spPr>
          <a:xfrm>
            <a:off x="6074937" y="3958124"/>
            <a:ext cx="977832"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a:ea typeface="+mn-ea"/>
                <a:cs typeface="+mn-cs"/>
              </a:rPr>
              <a:t>Volunteer 09</a:t>
            </a:r>
          </a:p>
        </p:txBody>
      </p:sp>
      <p:pic>
        <p:nvPicPr>
          <p:cNvPr id="31" name="Picture 30" descr="A picture containing graphical user interface&#10;&#10;Description automatically generated">
            <a:extLst>
              <a:ext uri="{FF2B5EF4-FFF2-40B4-BE49-F238E27FC236}">
                <a16:creationId xmlns:a16="http://schemas.microsoft.com/office/drawing/2014/main" id="{B0957125-3026-EE43-9FF6-65C5E623772B}"/>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8500977" y="5213317"/>
            <a:ext cx="1154491" cy="911983"/>
          </a:xfrm>
          <a:prstGeom prst="rect">
            <a:avLst/>
          </a:prstGeom>
        </p:spPr>
      </p:pic>
      <p:sp>
        <p:nvSpPr>
          <p:cNvPr id="32" name="TextBox 31">
            <a:extLst>
              <a:ext uri="{FF2B5EF4-FFF2-40B4-BE49-F238E27FC236}">
                <a16:creationId xmlns:a16="http://schemas.microsoft.com/office/drawing/2014/main" id="{F2486380-3522-CBDE-8A2E-B02AF5D26D80}"/>
              </a:ext>
            </a:extLst>
          </p:cNvPr>
          <p:cNvSpPr txBox="1"/>
          <p:nvPr/>
        </p:nvSpPr>
        <p:spPr>
          <a:xfrm>
            <a:off x="6092079" y="5212750"/>
            <a:ext cx="963405"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Volunteer 58</a:t>
            </a:r>
          </a:p>
        </p:txBody>
      </p:sp>
      <p:pic>
        <p:nvPicPr>
          <p:cNvPr id="33" name="Picture 32" descr="A picture containing graphical user interface&#10;&#10;Description automatically generated">
            <a:extLst>
              <a:ext uri="{FF2B5EF4-FFF2-40B4-BE49-F238E27FC236}">
                <a16:creationId xmlns:a16="http://schemas.microsoft.com/office/drawing/2014/main" id="{35FB8800-CDCD-DE21-4AB8-5B1FC2E3407B}"/>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a:ext>
            </a:extLst>
          </a:blip>
          <a:srcRect/>
          <a:stretch/>
        </p:blipFill>
        <p:spPr>
          <a:xfrm>
            <a:off x="7290362" y="3898331"/>
            <a:ext cx="1152513" cy="911982"/>
          </a:xfrm>
          <a:prstGeom prst="rect">
            <a:avLst/>
          </a:prstGeom>
        </p:spPr>
      </p:pic>
      <p:pic>
        <p:nvPicPr>
          <p:cNvPr id="34" name="Picture 33" descr="A picture containing graphical user interface&#10;&#10;Description automatically generated">
            <a:extLst>
              <a:ext uri="{FF2B5EF4-FFF2-40B4-BE49-F238E27FC236}">
                <a16:creationId xmlns:a16="http://schemas.microsoft.com/office/drawing/2014/main" id="{423E35E1-3E9E-AD65-25DE-3435D22D250C}"/>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a:ext>
            </a:extLst>
          </a:blip>
          <a:srcRect/>
          <a:stretch/>
        </p:blipFill>
        <p:spPr>
          <a:xfrm>
            <a:off x="7310636" y="5213317"/>
            <a:ext cx="1144207" cy="911983"/>
          </a:xfrm>
          <a:prstGeom prst="rect">
            <a:avLst/>
          </a:prstGeom>
        </p:spPr>
      </p:pic>
      <p:sp>
        <p:nvSpPr>
          <p:cNvPr id="35" name="TextBox 34">
            <a:extLst>
              <a:ext uri="{FF2B5EF4-FFF2-40B4-BE49-F238E27FC236}">
                <a16:creationId xmlns:a16="http://schemas.microsoft.com/office/drawing/2014/main" id="{22CAF10D-BF43-23A1-E914-907FE9746650}"/>
              </a:ext>
            </a:extLst>
          </p:cNvPr>
          <p:cNvSpPr txBox="1"/>
          <p:nvPr/>
        </p:nvSpPr>
        <p:spPr>
          <a:xfrm>
            <a:off x="9935500" y="2838642"/>
            <a:ext cx="1638835" cy="33855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Measurement area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 </a:t>
            </a:r>
            <a:r>
              <a:rPr kumimoji="0" lang="en-US" sz="1200" b="0" i="0" u="none" strike="noStrike" kern="1200" cap="none" spc="0" normalizeH="0" baseline="0" noProof="0">
                <a:ln>
                  <a:noFill/>
                </a:ln>
                <a:solidFill>
                  <a:prstClr val="black"/>
                </a:solidFill>
                <a:effectLst/>
                <a:uLnTx/>
                <a:uFillTx/>
                <a:latin typeface="DM Sans"/>
                <a:ea typeface="+mn-ea"/>
                <a:cs typeface="+mn-cs"/>
              </a:rPr>
              <a:t>(Neck)</a:t>
            </a:r>
          </a:p>
        </p:txBody>
      </p:sp>
      <p:sp>
        <p:nvSpPr>
          <p:cNvPr id="36" name="TextBox 35">
            <a:extLst>
              <a:ext uri="{FF2B5EF4-FFF2-40B4-BE49-F238E27FC236}">
                <a16:creationId xmlns:a16="http://schemas.microsoft.com/office/drawing/2014/main" id="{33701FCD-F771-E274-D171-CDE737C97000}"/>
              </a:ext>
            </a:extLst>
          </p:cNvPr>
          <p:cNvSpPr txBox="1"/>
          <p:nvPr/>
        </p:nvSpPr>
        <p:spPr>
          <a:xfrm>
            <a:off x="9926281" y="4085361"/>
            <a:ext cx="1579673" cy="186204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prstClr val="black"/>
                </a:solidFill>
                <a:effectLst/>
                <a:uLnTx/>
                <a:uFillTx/>
                <a:latin typeface="DM Sans"/>
                <a:ea typeface="+mn-ea"/>
                <a:cs typeface="+mn-cs"/>
              </a:rPr>
              <a:t>SkinCam</a:t>
            </a:r>
            <a:r>
              <a:rPr kumimoji="0" lang="en-US" sz="1100" b="0" i="0" u="none" strike="noStrike" kern="1200" cap="none" spc="0" normalizeH="0" baseline="0" noProof="0">
                <a:ln>
                  <a:noFill/>
                </a:ln>
                <a:solidFill>
                  <a:prstClr val="black"/>
                </a:solidFill>
                <a:effectLst/>
                <a:uLnTx/>
                <a:uFillTx/>
                <a:latin typeface="DM Sans"/>
                <a:ea typeface="+mn-ea"/>
                <a:cs typeface="+mn-cs"/>
              </a:rPr>
              <a:t> takes an image of the skin surface and shows how the irregularities of the skin texture evolve.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After PEPHA®-TIGHT CB application, skin surface appears smoother and texture more homogeneous </a:t>
            </a:r>
          </a:p>
        </p:txBody>
      </p:sp>
      <p:pic>
        <p:nvPicPr>
          <p:cNvPr id="37" name="Picture 36">
            <a:extLst>
              <a:ext uri="{FF2B5EF4-FFF2-40B4-BE49-F238E27FC236}">
                <a16:creationId xmlns:a16="http://schemas.microsoft.com/office/drawing/2014/main" id="{5DA007E8-5FF9-6205-B718-CD9445107DEE}"/>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4482967" y="1435620"/>
            <a:ext cx="976871" cy="1370770"/>
          </a:xfrm>
          <a:prstGeom prst="rect">
            <a:avLst/>
          </a:prstGeom>
        </p:spPr>
      </p:pic>
      <p:pic>
        <p:nvPicPr>
          <p:cNvPr id="38" name="Picture 37">
            <a:extLst>
              <a:ext uri="{FF2B5EF4-FFF2-40B4-BE49-F238E27FC236}">
                <a16:creationId xmlns:a16="http://schemas.microsoft.com/office/drawing/2014/main" id="{D49ECB09-3BC2-9A1E-36D1-7BA31316103B}"/>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10239803" y="1439018"/>
            <a:ext cx="976871" cy="1370770"/>
          </a:xfrm>
          <a:prstGeom prst="rect">
            <a:avLst/>
          </a:prstGeom>
        </p:spPr>
      </p:pic>
      <p:pic>
        <p:nvPicPr>
          <p:cNvPr id="40" name="Picture 39">
            <a:extLst>
              <a:ext uri="{FF2B5EF4-FFF2-40B4-BE49-F238E27FC236}">
                <a16:creationId xmlns:a16="http://schemas.microsoft.com/office/drawing/2014/main" id="{21FF5B6E-F39F-C22A-DD47-1DACDBCBD4B5}"/>
              </a:ext>
            </a:extLst>
          </p:cNvPr>
          <p:cNvPicPr>
            <a:picLocks noChangeAspect="1"/>
          </p:cNvPicPr>
          <p:nvPr/>
        </p:nvPicPr>
        <p:blipFill rotWithShape="1">
          <a:blip r:embed="rId14" cstate="screen">
            <a:extLst>
              <a:ext uri="{BEBA8EAE-BF5A-486C-A8C5-ECC9F3942E4B}">
                <a14:imgProps xmlns:a14="http://schemas.microsoft.com/office/drawing/2010/main">
                  <a14:imgLayer r:embed="rId15">
                    <a14:imgEffect>
                      <a14:sharpenSoften amount="50000"/>
                    </a14:imgEffect>
                  </a14:imgLayer>
                </a14:imgProps>
              </a:ext>
              <a:ext uri="{28A0092B-C50C-407E-A947-70E740481C1C}">
                <a14:useLocalDpi xmlns:a14="http://schemas.microsoft.com/office/drawing/2010/main"/>
              </a:ext>
            </a:extLst>
          </a:blip>
          <a:srcRect/>
          <a:stretch/>
        </p:blipFill>
        <p:spPr>
          <a:xfrm>
            <a:off x="1462277" y="3869289"/>
            <a:ext cx="1065047" cy="908040"/>
          </a:xfrm>
          <a:prstGeom prst="rect">
            <a:avLst/>
          </a:prstGeom>
        </p:spPr>
      </p:pic>
      <p:pic>
        <p:nvPicPr>
          <p:cNvPr id="41" name="Picture 40">
            <a:extLst>
              <a:ext uri="{FF2B5EF4-FFF2-40B4-BE49-F238E27FC236}">
                <a16:creationId xmlns:a16="http://schemas.microsoft.com/office/drawing/2014/main" id="{41E0E588-3D92-1B70-243D-C6A977F8104E}"/>
              </a:ext>
            </a:extLst>
          </p:cNvPr>
          <p:cNvPicPr>
            <a:picLocks noChangeAspect="1"/>
          </p:cNvPicPr>
          <p:nvPr/>
        </p:nvPicPr>
        <p:blipFill rotWithShape="1">
          <a:blip r:embed="rId16" cstate="screen">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a:ext>
            </a:extLst>
          </a:blip>
          <a:srcRect/>
          <a:stretch/>
        </p:blipFill>
        <p:spPr>
          <a:xfrm>
            <a:off x="3018964" y="3898331"/>
            <a:ext cx="1065047" cy="908040"/>
          </a:xfrm>
          <a:prstGeom prst="rect">
            <a:avLst/>
          </a:prstGeom>
        </p:spPr>
      </p:pic>
      <p:sp>
        <p:nvSpPr>
          <p:cNvPr id="42" name="TextBox 41">
            <a:extLst>
              <a:ext uri="{FF2B5EF4-FFF2-40B4-BE49-F238E27FC236}">
                <a16:creationId xmlns:a16="http://schemas.microsoft.com/office/drawing/2014/main" id="{7DEE1D7E-7EDD-B649-48B3-CC2E6F96E9F0}"/>
              </a:ext>
            </a:extLst>
          </p:cNvPr>
          <p:cNvSpPr txBox="1"/>
          <p:nvPr/>
        </p:nvSpPr>
        <p:spPr>
          <a:xfrm>
            <a:off x="330651" y="3900695"/>
            <a:ext cx="921727"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Volunteer 19</a:t>
            </a:r>
          </a:p>
        </p:txBody>
      </p:sp>
      <p:pic>
        <p:nvPicPr>
          <p:cNvPr id="43" name="Picture 42">
            <a:extLst>
              <a:ext uri="{FF2B5EF4-FFF2-40B4-BE49-F238E27FC236}">
                <a16:creationId xmlns:a16="http://schemas.microsoft.com/office/drawing/2014/main" id="{CD7447C0-4187-E0DC-02A3-DE93129C9923}"/>
              </a:ext>
            </a:extLst>
          </p:cNvPr>
          <p:cNvPicPr>
            <a:picLocks noChangeAspect="1"/>
          </p:cNvPicPr>
          <p:nvPr/>
        </p:nvPicPr>
        <p:blipFill rotWithShape="1">
          <a:blip r:embed="rId18" cstate="screen">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a:ext>
            </a:extLst>
          </a:blip>
          <a:srcRect/>
          <a:stretch/>
        </p:blipFill>
        <p:spPr>
          <a:xfrm>
            <a:off x="1460766" y="5213317"/>
            <a:ext cx="1070343" cy="878998"/>
          </a:xfrm>
          <a:prstGeom prst="rect">
            <a:avLst/>
          </a:prstGeom>
        </p:spPr>
      </p:pic>
      <p:pic>
        <p:nvPicPr>
          <p:cNvPr id="44" name="Picture 43">
            <a:extLst>
              <a:ext uri="{FF2B5EF4-FFF2-40B4-BE49-F238E27FC236}">
                <a16:creationId xmlns:a16="http://schemas.microsoft.com/office/drawing/2014/main" id="{1D06EBDF-5813-6C28-150D-C8BF9D85546F}"/>
              </a:ext>
            </a:extLst>
          </p:cNvPr>
          <p:cNvPicPr>
            <a:picLocks noChangeAspect="1"/>
          </p:cNvPicPr>
          <p:nvPr/>
        </p:nvPicPr>
        <p:blipFill rotWithShape="1">
          <a:blip r:embed="rId20" cstate="screen">
            <a:extLst>
              <a:ext uri="{BEBA8EAE-BF5A-486C-A8C5-ECC9F3942E4B}">
                <a14:imgProps xmlns:a14="http://schemas.microsoft.com/office/drawing/2010/main">
                  <a14:imgLayer r:embed="rId21">
                    <a14:imgEffect>
                      <a14:sharpenSoften amount="50000"/>
                    </a14:imgEffect>
                  </a14:imgLayer>
                </a14:imgProps>
              </a:ext>
              <a:ext uri="{28A0092B-C50C-407E-A947-70E740481C1C}">
                <a14:useLocalDpi xmlns:a14="http://schemas.microsoft.com/office/drawing/2010/main"/>
              </a:ext>
            </a:extLst>
          </a:blip>
          <a:srcRect/>
          <a:stretch/>
        </p:blipFill>
        <p:spPr>
          <a:xfrm>
            <a:off x="3018964" y="5213317"/>
            <a:ext cx="1070116" cy="878810"/>
          </a:xfrm>
          <a:prstGeom prst="rect">
            <a:avLst/>
          </a:prstGeom>
        </p:spPr>
      </p:pic>
      <p:sp>
        <p:nvSpPr>
          <p:cNvPr id="45" name="TextBox 44">
            <a:extLst>
              <a:ext uri="{FF2B5EF4-FFF2-40B4-BE49-F238E27FC236}">
                <a16:creationId xmlns:a16="http://schemas.microsoft.com/office/drawing/2014/main" id="{26A18BCE-C594-E743-18A2-0B0B604F1DFB}"/>
              </a:ext>
            </a:extLst>
          </p:cNvPr>
          <p:cNvSpPr txBox="1"/>
          <p:nvPr/>
        </p:nvSpPr>
        <p:spPr>
          <a:xfrm>
            <a:off x="330651" y="5212750"/>
            <a:ext cx="960199"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Volunteer 36</a:t>
            </a:r>
          </a:p>
        </p:txBody>
      </p:sp>
      <p:sp>
        <p:nvSpPr>
          <p:cNvPr id="46" name="TextBox 45">
            <a:extLst>
              <a:ext uri="{FF2B5EF4-FFF2-40B4-BE49-F238E27FC236}">
                <a16:creationId xmlns:a16="http://schemas.microsoft.com/office/drawing/2014/main" id="{6F12F9C6-B373-40E7-8C48-C0092453D40B}"/>
              </a:ext>
            </a:extLst>
          </p:cNvPr>
          <p:cNvSpPr txBox="1"/>
          <p:nvPr/>
        </p:nvSpPr>
        <p:spPr>
          <a:xfrm>
            <a:off x="3024123" y="4844720"/>
            <a:ext cx="1111092"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Immediately after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1 application</a:t>
            </a:r>
          </a:p>
        </p:txBody>
      </p:sp>
      <p:sp>
        <p:nvSpPr>
          <p:cNvPr id="47" name="TextBox 46">
            <a:extLst>
              <a:ext uri="{FF2B5EF4-FFF2-40B4-BE49-F238E27FC236}">
                <a16:creationId xmlns:a16="http://schemas.microsoft.com/office/drawing/2014/main" id="{BB17D1A8-CF60-2D89-13E8-AB75A08B9B64}"/>
              </a:ext>
            </a:extLst>
          </p:cNvPr>
          <p:cNvSpPr txBox="1"/>
          <p:nvPr/>
        </p:nvSpPr>
        <p:spPr>
          <a:xfrm>
            <a:off x="1468169" y="4844720"/>
            <a:ext cx="1212507" cy="15388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Baseline</a:t>
            </a:r>
          </a:p>
        </p:txBody>
      </p:sp>
      <p:pic>
        <p:nvPicPr>
          <p:cNvPr id="7" name="Image 6">
            <a:extLst>
              <a:ext uri="{FF2B5EF4-FFF2-40B4-BE49-F238E27FC236}">
                <a16:creationId xmlns:a16="http://schemas.microsoft.com/office/drawing/2014/main" id="{E889E3E6-934A-673C-F082-2EC1A96A103C}"/>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10492137" y="838538"/>
            <a:ext cx="1399826" cy="649487"/>
          </a:xfrm>
          <a:prstGeom prst="rect">
            <a:avLst/>
          </a:prstGeom>
        </p:spPr>
      </p:pic>
      <p:sp>
        <p:nvSpPr>
          <p:cNvPr id="10" name="TextBox 16">
            <a:extLst>
              <a:ext uri="{FF2B5EF4-FFF2-40B4-BE49-F238E27FC236}">
                <a16:creationId xmlns:a16="http://schemas.microsoft.com/office/drawing/2014/main" id="{5CD995DD-3E28-CB54-D92C-CD4643CC04F2}"/>
              </a:ext>
            </a:extLst>
          </p:cNvPr>
          <p:cNvSpPr txBox="1"/>
          <p:nvPr/>
        </p:nvSpPr>
        <p:spPr>
          <a:xfrm>
            <a:off x="217635" y="1249965"/>
            <a:ext cx="435407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solidFill>
                <a:effectLst/>
                <a:uLnTx/>
                <a:uFillTx/>
                <a:latin typeface="DM Sans"/>
                <a:ea typeface="+mn-ea"/>
                <a:cs typeface="+mn-cs"/>
              </a:rPr>
              <a:t>Skin Smoothness Improvement below eye</a:t>
            </a:r>
          </a:p>
        </p:txBody>
      </p:sp>
      <p:sp>
        <p:nvSpPr>
          <p:cNvPr id="13" name="TextBox 17">
            <a:extLst>
              <a:ext uri="{FF2B5EF4-FFF2-40B4-BE49-F238E27FC236}">
                <a16:creationId xmlns:a16="http://schemas.microsoft.com/office/drawing/2014/main" id="{CE0D3776-DD40-BC1E-5FFF-E315501ADED1}"/>
              </a:ext>
            </a:extLst>
          </p:cNvPr>
          <p:cNvSpPr txBox="1"/>
          <p:nvPr/>
        </p:nvSpPr>
        <p:spPr>
          <a:xfrm>
            <a:off x="5968450" y="1249965"/>
            <a:ext cx="420179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prstClr val="black"/>
                </a:solidFill>
                <a:effectLst/>
                <a:uLnTx/>
                <a:uFillTx/>
                <a:latin typeface="DM Sans"/>
                <a:ea typeface="+mn-ea"/>
                <a:cs typeface="+mn-cs"/>
              </a:rPr>
              <a:t>Skin Texture Improvement on Neck Area</a:t>
            </a:r>
          </a:p>
        </p:txBody>
      </p:sp>
      <p:sp>
        <p:nvSpPr>
          <p:cNvPr id="14" name="TextBox 22">
            <a:extLst>
              <a:ext uri="{FF2B5EF4-FFF2-40B4-BE49-F238E27FC236}">
                <a16:creationId xmlns:a16="http://schemas.microsoft.com/office/drawing/2014/main" id="{7CF0F7AB-A683-5C7A-15F8-A2BE916D643B}"/>
              </a:ext>
            </a:extLst>
          </p:cNvPr>
          <p:cNvSpPr txBox="1"/>
          <p:nvPr/>
        </p:nvSpPr>
        <p:spPr>
          <a:xfrm>
            <a:off x="847099" y="3532152"/>
            <a:ext cx="3756992" cy="276999"/>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Immediately after 1 application</a:t>
            </a:r>
          </a:p>
        </p:txBody>
      </p:sp>
      <p:sp>
        <p:nvSpPr>
          <p:cNvPr id="15" name="TextBox 25">
            <a:extLst>
              <a:ext uri="{FF2B5EF4-FFF2-40B4-BE49-F238E27FC236}">
                <a16:creationId xmlns:a16="http://schemas.microsoft.com/office/drawing/2014/main" id="{EB0B5686-88A1-97AF-1C52-0F9DDDE8BACA}"/>
              </a:ext>
            </a:extLst>
          </p:cNvPr>
          <p:cNvSpPr txBox="1"/>
          <p:nvPr/>
        </p:nvSpPr>
        <p:spPr>
          <a:xfrm>
            <a:off x="6257798" y="3532152"/>
            <a:ext cx="3756992" cy="276999"/>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Immediately after 1 application</a:t>
            </a:r>
          </a:p>
        </p:txBody>
      </p:sp>
      <p:grpSp>
        <p:nvGrpSpPr>
          <p:cNvPr id="25" name="Groupe 24">
            <a:extLst>
              <a:ext uri="{FF2B5EF4-FFF2-40B4-BE49-F238E27FC236}">
                <a16:creationId xmlns:a16="http://schemas.microsoft.com/office/drawing/2014/main" id="{CA555EA6-3E17-F1C3-F4AE-0F53EA16B070}"/>
              </a:ext>
            </a:extLst>
          </p:cNvPr>
          <p:cNvGrpSpPr/>
          <p:nvPr/>
        </p:nvGrpSpPr>
        <p:grpSpPr>
          <a:xfrm>
            <a:off x="1290850" y="1732173"/>
            <a:ext cx="3373381" cy="307777"/>
            <a:chOff x="-2002964" y="-2169771"/>
            <a:chExt cx="3373381" cy="307777"/>
          </a:xfrm>
        </p:grpSpPr>
        <p:sp>
          <p:nvSpPr>
            <p:cNvPr id="24" name="TextBox 23">
              <a:extLst>
                <a:ext uri="{FF2B5EF4-FFF2-40B4-BE49-F238E27FC236}">
                  <a16:creationId xmlns:a16="http://schemas.microsoft.com/office/drawing/2014/main" id="{5B5412D2-58C9-486A-EF00-A38D3676B6B6}"/>
                </a:ext>
              </a:extLst>
            </p:cNvPr>
            <p:cNvSpPr txBox="1"/>
            <p:nvPr/>
          </p:nvSpPr>
          <p:spPr>
            <a:xfrm>
              <a:off x="-855072" y="-2169771"/>
              <a:ext cx="222548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4x </a:t>
              </a:r>
              <a:r>
                <a:rPr kumimoji="0" lang="en-US" sz="1100" b="0" i="0" u="none" strike="noStrike" kern="1200" cap="none" spc="0" normalizeH="0" baseline="0" noProof="0" dirty="0">
                  <a:ln>
                    <a:noFill/>
                  </a:ln>
                  <a:solidFill>
                    <a:prstClr val="black"/>
                  </a:solidFill>
                  <a:effectLst/>
                  <a:uLnTx/>
                  <a:uFillTx/>
                  <a:latin typeface="DM Sans"/>
                  <a:ea typeface="+mn-ea"/>
                  <a:cs typeface="+mn-cs"/>
                </a:rPr>
                <a:t>better than placebo</a:t>
              </a:r>
            </a:p>
          </p:txBody>
        </p:sp>
        <p:sp>
          <p:nvSpPr>
            <p:cNvPr id="48" name="TextBox 47">
              <a:extLst>
                <a:ext uri="{FF2B5EF4-FFF2-40B4-BE49-F238E27FC236}">
                  <a16:creationId xmlns:a16="http://schemas.microsoft.com/office/drawing/2014/main" id="{2CCBDBE9-788B-C5E6-B1D6-2522B169BCD8}"/>
                </a:ext>
              </a:extLst>
            </p:cNvPr>
            <p:cNvSpPr txBox="1"/>
            <p:nvPr/>
          </p:nvSpPr>
          <p:spPr>
            <a:xfrm>
              <a:off x="-2002964" y="-2109896"/>
              <a:ext cx="100219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black"/>
                  </a:solidFill>
                  <a:effectLst/>
                  <a:uLnTx/>
                  <a:uFillTx/>
                  <a:latin typeface="DM Sans"/>
                  <a:ea typeface="+mn-ea"/>
                  <a:cs typeface="+mn-cs"/>
                </a:rPr>
                <a:t>$</a:t>
              </a:r>
              <a:r>
                <a:rPr kumimoji="0" lang="en-US" sz="800" b="0" i="0" u="none" strike="noStrike" kern="1200" cap="none" spc="0" normalizeH="0" baseline="0" noProof="0" dirty="0">
                  <a:ln>
                    <a:noFill/>
                  </a:ln>
                  <a:solidFill>
                    <a:prstClr val="black"/>
                  </a:solidFill>
                  <a:effectLst/>
                  <a:uLnTx/>
                  <a:uFillTx/>
                  <a:latin typeface="DM Sans"/>
                  <a:ea typeface="+mn-ea"/>
                  <a:cs typeface="+mn-cs"/>
                </a:rPr>
                <a:t>p&lt;0.1 vs placebo</a:t>
              </a:r>
            </a:p>
          </p:txBody>
        </p:sp>
      </p:grpSp>
      <p:grpSp>
        <p:nvGrpSpPr>
          <p:cNvPr id="27" name="Groupe 26">
            <a:extLst>
              <a:ext uri="{FF2B5EF4-FFF2-40B4-BE49-F238E27FC236}">
                <a16:creationId xmlns:a16="http://schemas.microsoft.com/office/drawing/2014/main" id="{0B2BA4D5-C34F-078D-16DF-AF2DD341BBC7}"/>
              </a:ext>
            </a:extLst>
          </p:cNvPr>
          <p:cNvGrpSpPr/>
          <p:nvPr/>
        </p:nvGrpSpPr>
        <p:grpSpPr>
          <a:xfrm>
            <a:off x="7052769" y="3201051"/>
            <a:ext cx="2850255" cy="261610"/>
            <a:chOff x="9744849" y="411117"/>
            <a:chExt cx="2850255" cy="261610"/>
          </a:xfrm>
        </p:grpSpPr>
        <p:sp>
          <p:nvSpPr>
            <p:cNvPr id="19" name="TextBox 21">
              <a:extLst>
                <a:ext uri="{FF2B5EF4-FFF2-40B4-BE49-F238E27FC236}">
                  <a16:creationId xmlns:a16="http://schemas.microsoft.com/office/drawing/2014/main" id="{A392C7AB-0B98-1FFA-DFE9-F7B72B7B12B5}"/>
                </a:ext>
              </a:extLst>
            </p:cNvPr>
            <p:cNvSpPr txBox="1"/>
            <p:nvPr/>
          </p:nvSpPr>
          <p:spPr>
            <a:xfrm>
              <a:off x="10934072" y="411117"/>
              <a:ext cx="1661032"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3% PEPHA®-TIGHT CB</a:t>
              </a:r>
            </a:p>
          </p:txBody>
        </p:sp>
        <p:sp>
          <p:nvSpPr>
            <p:cNvPr id="18" name="TextBox 20">
              <a:extLst>
                <a:ext uri="{FF2B5EF4-FFF2-40B4-BE49-F238E27FC236}">
                  <a16:creationId xmlns:a16="http://schemas.microsoft.com/office/drawing/2014/main" id="{CBDB4781-EF88-5604-EBF7-339C5974F330}"/>
                </a:ext>
              </a:extLst>
            </p:cNvPr>
            <p:cNvSpPr txBox="1"/>
            <p:nvPr/>
          </p:nvSpPr>
          <p:spPr>
            <a:xfrm>
              <a:off x="9744849" y="411117"/>
              <a:ext cx="734496"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Placebo</a:t>
              </a:r>
            </a:p>
          </p:txBody>
        </p:sp>
      </p:grpSp>
      <p:pic>
        <p:nvPicPr>
          <p:cNvPr id="4" name="Picture 3">
            <a:extLst>
              <a:ext uri="{FF2B5EF4-FFF2-40B4-BE49-F238E27FC236}">
                <a16:creationId xmlns:a16="http://schemas.microsoft.com/office/drawing/2014/main" id="{BDF0C103-2DF7-B6AA-6AE8-2568135564DB}"/>
              </a:ext>
            </a:extLst>
          </p:cNvPr>
          <p:cNvPicPr>
            <a:picLocks noChangeAspect="1"/>
          </p:cNvPicPr>
          <p:nvPr/>
        </p:nvPicPr>
        <p:blipFill>
          <a:blip r:embed="rId23"/>
          <a:srcRect/>
          <a:stretch/>
        </p:blipFill>
        <p:spPr>
          <a:xfrm>
            <a:off x="10965956" y="302400"/>
            <a:ext cx="962684" cy="419894"/>
          </a:xfrm>
          <a:prstGeom prst="rect">
            <a:avLst/>
          </a:prstGeom>
        </p:spPr>
      </p:pic>
      <p:cxnSp>
        <p:nvCxnSpPr>
          <p:cNvPr id="5" name="Straight Connector 4">
            <a:extLst>
              <a:ext uri="{FF2B5EF4-FFF2-40B4-BE49-F238E27FC236}">
                <a16:creationId xmlns:a16="http://schemas.microsoft.com/office/drawing/2014/main" id="{7D46A50B-C4D9-C4EA-3E9B-EADF44995572}"/>
              </a:ext>
            </a:extLst>
          </p:cNvPr>
          <p:cNvCxnSpPr>
            <a:cxnSpLocks/>
          </p:cNvCxnSpPr>
          <p:nvPr/>
        </p:nvCxnSpPr>
        <p:spPr>
          <a:xfrm>
            <a:off x="5715342" y="1342800"/>
            <a:ext cx="0" cy="4697688"/>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sp>
        <p:nvSpPr>
          <p:cNvPr id="6" name="Slide Number Placeholder 1">
            <a:extLst>
              <a:ext uri="{FF2B5EF4-FFF2-40B4-BE49-F238E27FC236}">
                <a16:creationId xmlns:a16="http://schemas.microsoft.com/office/drawing/2014/main" id="{6B631C7B-67FB-BFF4-D2E7-D8C2E81C99E6}"/>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graphicFrame>
        <p:nvGraphicFramePr>
          <p:cNvPr id="2" name="Chart 1">
            <a:extLst>
              <a:ext uri="{FF2B5EF4-FFF2-40B4-BE49-F238E27FC236}">
                <a16:creationId xmlns:a16="http://schemas.microsoft.com/office/drawing/2014/main" id="{B92FDB76-7847-BBC8-01BD-279443C8D104}"/>
              </a:ext>
            </a:extLst>
          </p:cNvPr>
          <p:cNvGraphicFramePr/>
          <p:nvPr/>
        </p:nvGraphicFramePr>
        <p:xfrm>
          <a:off x="90709" y="1591999"/>
          <a:ext cx="4166173" cy="1768555"/>
        </p:xfrm>
        <a:graphic>
          <a:graphicData uri="http://schemas.openxmlformats.org/drawingml/2006/chart">
            <c:chart xmlns:c="http://schemas.openxmlformats.org/drawingml/2006/chart" xmlns:r="http://schemas.openxmlformats.org/officeDocument/2006/relationships" r:id="rId24"/>
          </a:graphicData>
        </a:graphic>
      </p:graphicFrame>
    </p:spTree>
    <p:extLst>
      <p:ext uri="{BB962C8B-B14F-4D97-AF65-F5344CB8AC3E}">
        <p14:creationId xmlns:p14="http://schemas.microsoft.com/office/powerpoint/2010/main" val="241732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AA0E0AC-A970-2FE7-F8C3-560363BEED09}"/>
              </a:ext>
            </a:extLst>
          </p:cNvPr>
          <p:cNvSpPr/>
          <p:nvPr/>
        </p:nvSpPr>
        <p:spPr>
          <a:xfrm>
            <a:off x="1" y="5383389"/>
            <a:ext cx="12192000" cy="643733"/>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screen shot of a video game&#10;&#10;AI-generated content may be incorrect.">
            <a:extLst>
              <a:ext uri="{FF2B5EF4-FFF2-40B4-BE49-F238E27FC236}">
                <a16:creationId xmlns:a16="http://schemas.microsoft.com/office/drawing/2014/main" id="{50B5D4E7-0A74-666D-B147-48F7BEA2DDBD}"/>
              </a:ext>
            </a:extLst>
          </p:cNvPr>
          <p:cNvPicPr>
            <a:picLocks noChangeAspect="1"/>
          </p:cNvPicPr>
          <p:nvPr/>
        </p:nvPicPr>
        <p:blipFill>
          <a:blip r:embed="rId3">
            <a:extLst>
              <a:ext uri="{28A0092B-C50C-407E-A947-70E740481C1C}">
                <a14:useLocalDpi xmlns:a14="http://schemas.microsoft.com/office/drawing/2010/main" val="0"/>
              </a:ext>
            </a:extLst>
          </a:blip>
          <a:srcRect l="20494" t="13088" r="20615" b="6230"/>
          <a:stretch/>
        </p:blipFill>
        <p:spPr>
          <a:xfrm>
            <a:off x="6187847" y="2151852"/>
            <a:ext cx="3487716" cy="2687777"/>
          </a:xfrm>
          <a:prstGeom prst="rect">
            <a:avLst/>
          </a:prstGeom>
        </p:spPr>
      </p:pic>
      <p:pic>
        <p:nvPicPr>
          <p:cNvPr id="6" name="Picture 5" descr="A screenshot of a video game&#10;&#10;AI-generated content may be incorrect.">
            <a:extLst>
              <a:ext uri="{FF2B5EF4-FFF2-40B4-BE49-F238E27FC236}">
                <a16:creationId xmlns:a16="http://schemas.microsoft.com/office/drawing/2014/main" id="{361C0359-06B0-79E8-7A7F-D9DDBD226297}"/>
              </a:ext>
            </a:extLst>
          </p:cNvPr>
          <p:cNvPicPr>
            <a:picLocks noChangeAspect="1"/>
          </p:cNvPicPr>
          <p:nvPr/>
        </p:nvPicPr>
        <p:blipFill>
          <a:blip r:embed="rId4">
            <a:extLst>
              <a:ext uri="{28A0092B-C50C-407E-A947-70E740481C1C}">
                <a14:useLocalDpi xmlns:a14="http://schemas.microsoft.com/office/drawing/2010/main" val="0"/>
              </a:ext>
            </a:extLst>
          </a:blip>
          <a:srcRect l="23244" t="16408" r="21904" b="12195"/>
          <a:stretch/>
        </p:blipFill>
        <p:spPr>
          <a:xfrm>
            <a:off x="2167228" y="2174906"/>
            <a:ext cx="3472151" cy="2542210"/>
          </a:xfrm>
          <a:prstGeom prst="rect">
            <a:avLst/>
          </a:prstGeom>
        </p:spPr>
      </p:pic>
      <p:pic>
        <p:nvPicPr>
          <p:cNvPr id="55" name="Image 54">
            <a:extLst>
              <a:ext uri="{FF2B5EF4-FFF2-40B4-BE49-F238E27FC236}">
                <a16:creationId xmlns:a16="http://schemas.microsoft.com/office/drawing/2014/main" id="{371615CF-D491-FFC9-EF5E-36D1436188F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577796" y="826575"/>
            <a:ext cx="1311804" cy="648000"/>
          </a:xfrm>
          <a:prstGeom prst="rect">
            <a:avLst/>
          </a:prstGeom>
        </p:spPr>
      </p:pic>
      <p:sp>
        <p:nvSpPr>
          <p:cNvPr id="2" name="Slide Number Placeholder 1">
            <a:extLst>
              <a:ext uri="{FF2B5EF4-FFF2-40B4-BE49-F238E27FC236}">
                <a16:creationId xmlns:a16="http://schemas.microsoft.com/office/drawing/2014/main" id="{2E3FCBC3-131F-11AB-5D4B-72858A91A97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139C8E53-EE0F-71B6-BBEC-A74B11EF029F}"/>
              </a:ext>
            </a:extLst>
          </p:cNvPr>
          <p:cNvSpPr>
            <a:spLocks noGrp="1"/>
          </p:cNvSpPr>
          <p:nvPr>
            <p:ph type="body" idx="11"/>
          </p:nvPr>
        </p:nvSpPr>
        <p:spPr/>
        <p:txBody>
          <a:bodyPr/>
          <a:lstStyle/>
          <a:p>
            <a:r>
              <a:rPr lang="en-GB" b="0" dirty="0" err="1">
                <a:solidFill>
                  <a:srgbClr val="084337"/>
                </a:solidFill>
              </a:rPr>
              <a:t>SkinFlex</a:t>
            </a:r>
            <a:r>
              <a:rPr lang="en-GB" b="0" dirty="0">
                <a:solidFill>
                  <a:srgbClr val="084337"/>
                </a:solidFill>
              </a:rPr>
              <a:t> measurement </a:t>
            </a:r>
          </a:p>
        </p:txBody>
      </p:sp>
      <p:sp>
        <p:nvSpPr>
          <p:cNvPr id="8" name="Title 7">
            <a:extLst>
              <a:ext uri="{FF2B5EF4-FFF2-40B4-BE49-F238E27FC236}">
                <a16:creationId xmlns:a16="http://schemas.microsoft.com/office/drawing/2014/main" id="{000732FE-9551-A0DE-1A02-EE4CD7A82850}"/>
              </a:ext>
            </a:extLst>
          </p:cNvPr>
          <p:cNvSpPr>
            <a:spLocks noGrp="1"/>
          </p:cNvSpPr>
          <p:nvPr>
            <p:ph type="title"/>
          </p:nvPr>
        </p:nvSpPr>
        <p:spPr/>
        <p:txBody>
          <a:bodyPr/>
          <a:lstStyle/>
          <a:p>
            <a:r>
              <a:rPr lang="en-US"/>
              <a:t>Significant long-lasting lifting effect with PEPHA</a:t>
            </a:r>
            <a:r>
              <a:rPr lang="en-US" b="0"/>
              <a:t>®</a:t>
            </a:r>
            <a:r>
              <a:rPr lang="en-US"/>
              <a:t>-TIGHT CB</a:t>
            </a:r>
            <a:endParaRPr lang="en-GB"/>
          </a:p>
        </p:txBody>
      </p:sp>
      <p:sp>
        <p:nvSpPr>
          <p:cNvPr id="16" name="TextBox 15">
            <a:extLst>
              <a:ext uri="{FF2B5EF4-FFF2-40B4-BE49-F238E27FC236}">
                <a16:creationId xmlns:a16="http://schemas.microsoft.com/office/drawing/2014/main" id="{04D8584E-BFF7-2767-8B9F-5235A2D79981}"/>
              </a:ext>
            </a:extLst>
          </p:cNvPr>
          <p:cNvSpPr txBox="1"/>
          <p:nvPr/>
        </p:nvSpPr>
        <p:spPr>
          <a:xfrm>
            <a:off x="9752379" y="2092779"/>
            <a:ext cx="1078821"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DM Sans"/>
                <a:ea typeface="+mn-ea"/>
                <a:cs typeface="+mn-cs"/>
              </a:rPr>
              <a:t>Volunteer 39</a:t>
            </a:r>
          </a:p>
        </p:txBody>
      </p:sp>
      <p:sp>
        <p:nvSpPr>
          <p:cNvPr id="17" name="TextBox 16">
            <a:extLst>
              <a:ext uri="{FF2B5EF4-FFF2-40B4-BE49-F238E27FC236}">
                <a16:creationId xmlns:a16="http://schemas.microsoft.com/office/drawing/2014/main" id="{3FBE5767-742A-2274-741B-F6E1B123A963}"/>
              </a:ext>
            </a:extLst>
          </p:cNvPr>
          <p:cNvSpPr txBox="1"/>
          <p:nvPr/>
        </p:nvSpPr>
        <p:spPr>
          <a:xfrm>
            <a:off x="10672600" y="4023038"/>
            <a:ext cx="936005"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T1 </a:t>
            </a:r>
          </a:p>
        </p:txBody>
      </p:sp>
      <p:sp>
        <p:nvSpPr>
          <p:cNvPr id="18" name="TextBox 17">
            <a:extLst>
              <a:ext uri="{FF2B5EF4-FFF2-40B4-BE49-F238E27FC236}">
                <a16:creationId xmlns:a16="http://schemas.microsoft.com/office/drawing/2014/main" id="{568BD365-785D-AFA7-FD0A-FA67A15B0B0D}"/>
              </a:ext>
            </a:extLst>
          </p:cNvPr>
          <p:cNvSpPr txBox="1"/>
          <p:nvPr/>
        </p:nvSpPr>
        <p:spPr>
          <a:xfrm>
            <a:off x="9752379" y="4023038"/>
            <a:ext cx="920221" cy="2539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Baseline T0</a:t>
            </a:r>
          </a:p>
        </p:txBody>
      </p:sp>
      <p:sp>
        <p:nvSpPr>
          <p:cNvPr id="19" name="TextBox 18">
            <a:extLst>
              <a:ext uri="{FF2B5EF4-FFF2-40B4-BE49-F238E27FC236}">
                <a16:creationId xmlns:a16="http://schemas.microsoft.com/office/drawing/2014/main" id="{A4FFB087-F781-6724-0127-9B2FFA7FFE1B}"/>
              </a:ext>
            </a:extLst>
          </p:cNvPr>
          <p:cNvSpPr txBox="1"/>
          <p:nvPr/>
        </p:nvSpPr>
        <p:spPr>
          <a:xfrm>
            <a:off x="1941723" y="5522453"/>
            <a:ext cx="10373279" cy="369332"/>
          </a:xfrm>
          <a:prstGeom prst="rect">
            <a:avLst/>
          </a:prstGeom>
          <a:noFill/>
        </p:spPr>
        <p:txBody>
          <a:bodyPr wrap="square" lIns="0" tIns="0" rIns="0" bIns="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DM Sans"/>
                <a:ea typeface="+mn-ea"/>
                <a:cs typeface="+mn-cs"/>
              </a:rPr>
              <a:t>An airstream is blown perpendicularly to the cheek: it pushes the skin inwards forming a kind of “hole” in the cheek.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chemeClr val="bg1"/>
                </a:solidFill>
                <a:effectLst/>
                <a:uLnTx/>
                <a:uFillTx/>
                <a:latin typeface="DM Sans"/>
                <a:ea typeface="+mn-ea"/>
                <a:cs typeface="+mn-cs"/>
              </a:rPr>
              <a:t>The firmer &amp; more lifted is the skin, the more it’s able to resist the airstream, as shown for Volunteer 39 in the pic</a:t>
            </a:r>
          </a:p>
        </p:txBody>
      </p:sp>
      <p:sp>
        <p:nvSpPr>
          <p:cNvPr id="20" name="TextBox 19">
            <a:extLst>
              <a:ext uri="{FF2B5EF4-FFF2-40B4-BE49-F238E27FC236}">
                <a16:creationId xmlns:a16="http://schemas.microsoft.com/office/drawing/2014/main" id="{222A1D19-E442-24CC-AA38-D72C7D2E4048}"/>
              </a:ext>
            </a:extLst>
          </p:cNvPr>
          <p:cNvSpPr txBox="1"/>
          <p:nvPr/>
        </p:nvSpPr>
        <p:spPr>
          <a:xfrm>
            <a:off x="9752379" y="2292835"/>
            <a:ext cx="2596378"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Skin deformation upon strain</a:t>
            </a:r>
          </a:p>
        </p:txBody>
      </p:sp>
      <p:sp>
        <p:nvSpPr>
          <p:cNvPr id="23" name="TextBox 22">
            <a:extLst>
              <a:ext uri="{FF2B5EF4-FFF2-40B4-BE49-F238E27FC236}">
                <a16:creationId xmlns:a16="http://schemas.microsoft.com/office/drawing/2014/main" id="{513B6DF0-ADB0-BB62-1E28-E7FEF1DE0531}"/>
              </a:ext>
            </a:extLst>
          </p:cNvPr>
          <p:cNvSpPr txBox="1"/>
          <p:nvPr/>
        </p:nvSpPr>
        <p:spPr>
          <a:xfrm>
            <a:off x="549402" y="1434345"/>
            <a:ext cx="4231928" cy="24622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mn-ea"/>
                <a:cs typeface="+mn-cs"/>
              </a:rPr>
              <a:t>PEPHA-TIGHT CB is 13X</a:t>
            </a:r>
            <a:r>
              <a:rPr kumimoji="0" lang="en-US" sz="1600" b="0" i="0" u="none" strike="noStrike" kern="1200" cap="none" spc="0" normalizeH="0" baseline="0" noProof="0">
                <a:ln>
                  <a:noFill/>
                </a:ln>
                <a:solidFill>
                  <a:prstClr val="black"/>
                </a:solidFill>
                <a:effectLst/>
                <a:uLnTx/>
                <a:uFillTx/>
                <a:latin typeface="DM Sans"/>
                <a:ea typeface="+mn-ea"/>
                <a:cs typeface="+mn-cs"/>
              </a:rPr>
              <a:t> better than placebo</a:t>
            </a:r>
          </a:p>
        </p:txBody>
      </p:sp>
      <p:grpSp>
        <p:nvGrpSpPr>
          <p:cNvPr id="56" name="Groupe 55">
            <a:extLst>
              <a:ext uri="{FF2B5EF4-FFF2-40B4-BE49-F238E27FC236}">
                <a16:creationId xmlns:a16="http://schemas.microsoft.com/office/drawing/2014/main" id="{68393188-36D8-A159-E67E-CAF56F06F353}"/>
              </a:ext>
            </a:extLst>
          </p:cNvPr>
          <p:cNvGrpSpPr/>
          <p:nvPr/>
        </p:nvGrpSpPr>
        <p:grpSpPr>
          <a:xfrm>
            <a:off x="306054" y="2356152"/>
            <a:ext cx="1680403" cy="1852568"/>
            <a:chOff x="333106" y="2014093"/>
            <a:chExt cx="1680403" cy="1852568"/>
          </a:xfrm>
        </p:grpSpPr>
        <p:sp>
          <p:nvSpPr>
            <p:cNvPr id="26" name="TextBox 25">
              <a:extLst>
                <a:ext uri="{FF2B5EF4-FFF2-40B4-BE49-F238E27FC236}">
                  <a16:creationId xmlns:a16="http://schemas.microsoft.com/office/drawing/2014/main" id="{64D3599D-1EFB-5A4F-7236-AAD54B9E7DCA}"/>
                </a:ext>
              </a:extLst>
            </p:cNvPr>
            <p:cNvSpPr txBox="1"/>
            <p:nvPr/>
          </p:nvSpPr>
          <p:spPr>
            <a:xfrm>
              <a:off x="645674" y="3668053"/>
              <a:ext cx="136783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solidFill>
                  <a:effectLst/>
                  <a:uLnTx/>
                  <a:uFillTx/>
                  <a:latin typeface="DM Sans"/>
                  <a:ea typeface="+mn-ea"/>
                  <a:cs typeface="+mn-cs"/>
                </a:rPr>
                <a:t>Measurement area</a:t>
              </a:r>
            </a:p>
          </p:txBody>
        </p:sp>
        <p:sp>
          <p:nvSpPr>
            <p:cNvPr id="27" name="Oval 26">
              <a:extLst>
                <a:ext uri="{FF2B5EF4-FFF2-40B4-BE49-F238E27FC236}">
                  <a16:creationId xmlns:a16="http://schemas.microsoft.com/office/drawing/2014/main" id="{9E0500F3-F79B-2DF1-9E6B-B7D30F18E77D}"/>
                </a:ext>
              </a:extLst>
            </p:cNvPr>
            <p:cNvSpPr/>
            <p:nvPr/>
          </p:nvSpPr>
          <p:spPr>
            <a:xfrm>
              <a:off x="333106" y="3631028"/>
              <a:ext cx="235633" cy="235633"/>
            </a:xfrm>
            <a:prstGeom prst="ellipse">
              <a:avLst/>
            </a:prstGeom>
            <a:solidFill>
              <a:srgbClr val="FF0000">
                <a:alpha val="20000"/>
              </a:srgb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pic>
          <p:nvPicPr>
            <p:cNvPr id="28" name="Picture 27">
              <a:extLst>
                <a:ext uri="{FF2B5EF4-FFF2-40B4-BE49-F238E27FC236}">
                  <a16:creationId xmlns:a16="http://schemas.microsoft.com/office/drawing/2014/main" id="{05E899E9-33E6-492A-04C7-45676B482223}"/>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362556" y="2014093"/>
              <a:ext cx="1085210" cy="1522795"/>
            </a:xfrm>
            <a:prstGeom prst="rect">
              <a:avLst/>
            </a:prstGeom>
          </p:spPr>
        </p:pic>
      </p:grpSp>
      <p:grpSp>
        <p:nvGrpSpPr>
          <p:cNvPr id="29" name="Group 28">
            <a:extLst>
              <a:ext uri="{FF2B5EF4-FFF2-40B4-BE49-F238E27FC236}">
                <a16:creationId xmlns:a16="http://schemas.microsoft.com/office/drawing/2014/main" id="{BB042B50-C28F-CC6E-F1F1-1B93BFF2A9C2}"/>
              </a:ext>
            </a:extLst>
          </p:cNvPr>
          <p:cNvGrpSpPr/>
          <p:nvPr/>
        </p:nvGrpSpPr>
        <p:grpSpPr>
          <a:xfrm>
            <a:off x="9771715" y="2534631"/>
            <a:ext cx="1774611" cy="1543278"/>
            <a:chOff x="8974243" y="2674699"/>
            <a:chExt cx="2025752" cy="1761682"/>
          </a:xfrm>
        </p:grpSpPr>
        <p:grpSp>
          <p:nvGrpSpPr>
            <p:cNvPr id="30" name="Group 29">
              <a:extLst>
                <a:ext uri="{FF2B5EF4-FFF2-40B4-BE49-F238E27FC236}">
                  <a16:creationId xmlns:a16="http://schemas.microsoft.com/office/drawing/2014/main" id="{9D5B80B8-7D05-0D79-954A-15839B74956A}"/>
                </a:ext>
              </a:extLst>
            </p:cNvPr>
            <p:cNvGrpSpPr/>
            <p:nvPr/>
          </p:nvGrpSpPr>
          <p:grpSpPr>
            <a:xfrm>
              <a:off x="8974243" y="2674699"/>
              <a:ext cx="2025752" cy="1761682"/>
              <a:chOff x="6314818" y="1342177"/>
              <a:chExt cx="2530594" cy="2200714"/>
            </a:xfrm>
          </p:grpSpPr>
          <p:grpSp>
            <p:nvGrpSpPr>
              <p:cNvPr id="32" name="Group 31">
                <a:extLst>
                  <a:ext uri="{FF2B5EF4-FFF2-40B4-BE49-F238E27FC236}">
                    <a16:creationId xmlns:a16="http://schemas.microsoft.com/office/drawing/2014/main" id="{5F7F1504-F31B-F96C-E281-0CCAB2987D09}"/>
                  </a:ext>
                </a:extLst>
              </p:cNvPr>
              <p:cNvGrpSpPr/>
              <p:nvPr/>
            </p:nvGrpSpPr>
            <p:grpSpPr>
              <a:xfrm>
                <a:off x="6314818" y="1357873"/>
                <a:ext cx="2530594" cy="2101418"/>
                <a:chOff x="918000" y="1972661"/>
                <a:chExt cx="4588512" cy="3810324"/>
              </a:xfrm>
            </p:grpSpPr>
            <p:pic>
              <p:nvPicPr>
                <p:cNvPr id="34" name="Picture 33" descr="A picture containing worm&#10;&#10;Description automatically generated">
                  <a:extLst>
                    <a:ext uri="{FF2B5EF4-FFF2-40B4-BE49-F238E27FC236}">
                      <a16:creationId xmlns:a16="http://schemas.microsoft.com/office/drawing/2014/main" id="{74D845E4-3335-29BE-3D56-E582E4C3D107}"/>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2152" r="-9034"/>
                <a:stretch/>
              </p:blipFill>
              <p:spPr>
                <a:xfrm>
                  <a:off x="918000" y="1972661"/>
                  <a:ext cx="2480520" cy="3810324"/>
                </a:xfrm>
                <a:prstGeom prst="rect">
                  <a:avLst/>
                </a:prstGeom>
              </p:spPr>
            </p:pic>
            <p:pic>
              <p:nvPicPr>
                <p:cNvPr id="35" name="Picture 34">
                  <a:extLst>
                    <a:ext uri="{FF2B5EF4-FFF2-40B4-BE49-F238E27FC236}">
                      <a16:creationId xmlns:a16="http://schemas.microsoft.com/office/drawing/2014/main" id="{9702BABE-2226-E3B6-593E-AFC937D48282}"/>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r="-1524"/>
                <a:stretch/>
              </p:blipFill>
              <p:spPr>
                <a:xfrm>
                  <a:off x="2666301" y="1974174"/>
                  <a:ext cx="2840211" cy="3808687"/>
                </a:xfrm>
                <a:prstGeom prst="rect">
                  <a:avLst/>
                </a:prstGeom>
              </p:spPr>
            </p:pic>
          </p:grpSp>
          <p:cxnSp>
            <p:nvCxnSpPr>
              <p:cNvPr id="33" name="Straight Connector 32">
                <a:extLst>
                  <a:ext uri="{FF2B5EF4-FFF2-40B4-BE49-F238E27FC236}">
                    <a16:creationId xmlns:a16="http://schemas.microsoft.com/office/drawing/2014/main" id="{D0F6CB33-7027-B356-5105-33D9974EA038}"/>
                  </a:ext>
                </a:extLst>
              </p:cNvPr>
              <p:cNvCxnSpPr>
                <a:cxnSpLocks/>
              </p:cNvCxnSpPr>
              <p:nvPr/>
            </p:nvCxnSpPr>
            <p:spPr>
              <a:xfrm flipH="1">
                <a:off x="7566512" y="1342177"/>
                <a:ext cx="0" cy="2200714"/>
              </a:xfrm>
              <a:prstGeom prst="line">
                <a:avLst/>
              </a:prstGeom>
              <a:ln w="25400">
                <a:solidFill>
                  <a:srgbClr val="92D050"/>
                </a:solidFill>
                <a:prstDash val="dash"/>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id="{1C14B4AD-9D23-BEDF-FB82-ED88E9B55844}"/>
                </a:ext>
              </a:extLst>
            </p:cNvPr>
            <p:cNvSpPr/>
            <p:nvPr/>
          </p:nvSpPr>
          <p:spPr>
            <a:xfrm>
              <a:off x="8987890" y="2687264"/>
              <a:ext cx="1987099" cy="1682140"/>
            </a:xfrm>
            <a:prstGeom prst="rect">
              <a:avLst/>
            </a:prstGeom>
            <a:noFill/>
            <a:ln w="158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grpSp>
      <p:cxnSp>
        <p:nvCxnSpPr>
          <p:cNvPr id="36" name="Straight Arrow Connector 35">
            <a:extLst>
              <a:ext uri="{FF2B5EF4-FFF2-40B4-BE49-F238E27FC236}">
                <a16:creationId xmlns:a16="http://schemas.microsoft.com/office/drawing/2014/main" id="{F186DAEC-B663-80E5-EB2F-E7DEB9877F2B}"/>
              </a:ext>
            </a:extLst>
          </p:cNvPr>
          <p:cNvCxnSpPr>
            <a:cxnSpLocks/>
          </p:cNvCxnSpPr>
          <p:nvPr/>
        </p:nvCxnSpPr>
        <p:spPr>
          <a:xfrm flipH="1">
            <a:off x="11289551" y="3321121"/>
            <a:ext cx="390557" cy="0"/>
          </a:xfrm>
          <a:prstGeom prst="straightConnector1">
            <a:avLst/>
          </a:prstGeom>
          <a:ln w="28575">
            <a:solidFill>
              <a:srgbClr val="007E4B"/>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16">
            <a:extLst>
              <a:ext uri="{FF2B5EF4-FFF2-40B4-BE49-F238E27FC236}">
                <a16:creationId xmlns:a16="http://schemas.microsoft.com/office/drawing/2014/main" id="{CF75DE26-B86B-9827-97CF-91B4FFE08368}"/>
              </a:ext>
            </a:extLst>
          </p:cNvPr>
          <p:cNvSpPr txBox="1"/>
          <p:nvPr/>
        </p:nvSpPr>
        <p:spPr>
          <a:xfrm>
            <a:off x="4324911" y="2383655"/>
            <a:ext cx="115288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DM Sans"/>
                <a:ea typeface="+mn-ea"/>
                <a:cs typeface="+mn-cs"/>
              </a:rPr>
              <a:t>*p&lt;0.05 vs placebo</a:t>
            </a:r>
          </a:p>
        </p:txBody>
      </p:sp>
      <p:sp>
        <p:nvSpPr>
          <p:cNvPr id="44" name="TextBox 33">
            <a:extLst>
              <a:ext uri="{FF2B5EF4-FFF2-40B4-BE49-F238E27FC236}">
                <a16:creationId xmlns:a16="http://schemas.microsoft.com/office/drawing/2014/main" id="{A2E6E44A-3A30-516B-010C-83EE6FB6ED6E}"/>
              </a:ext>
            </a:extLst>
          </p:cNvPr>
          <p:cNvSpPr txBox="1"/>
          <p:nvPr/>
        </p:nvSpPr>
        <p:spPr>
          <a:xfrm>
            <a:off x="8371169" y="2383655"/>
            <a:ext cx="115288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DM Sans"/>
                <a:ea typeface="+mn-ea"/>
                <a:cs typeface="+mn-cs"/>
              </a:rPr>
              <a:t>*p&lt;0.05 vs placebo</a:t>
            </a:r>
          </a:p>
        </p:txBody>
      </p:sp>
      <p:sp>
        <p:nvSpPr>
          <p:cNvPr id="45" name="TextBox 10">
            <a:extLst>
              <a:ext uri="{FF2B5EF4-FFF2-40B4-BE49-F238E27FC236}">
                <a16:creationId xmlns:a16="http://schemas.microsoft.com/office/drawing/2014/main" id="{ABEBCA9B-3FC5-1354-30DC-2BFAB04B08A1}"/>
              </a:ext>
            </a:extLst>
          </p:cNvPr>
          <p:cNvSpPr txBox="1"/>
          <p:nvPr/>
        </p:nvSpPr>
        <p:spPr>
          <a:xfrm>
            <a:off x="6767704" y="1932323"/>
            <a:ext cx="2359941"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Decrease in skin sagging </a:t>
            </a:r>
          </a:p>
        </p:txBody>
      </p:sp>
      <p:sp>
        <p:nvSpPr>
          <p:cNvPr id="46" name="TextBox 11">
            <a:extLst>
              <a:ext uri="{FF2B5EF4-FFF2-40B4-BE49-F238E27FC236}">
                <a16:creationId xmlns:a16="http://schemas.microsoft.com/office/drawing/2014/main" id="{90BD49A4-2A18-0720-C594-898D76F46494}"/>
              </a:ext>
            </a:extLst>
          </p:cNvPr>
          <p:cNvSpPr txBox="1"/>
          <p:nvPr/>
        </p:nvSpPr>
        <p:spPr>
          <a:xfrm>
            <a:off x="2751625" y="1932323"/>
            <a:ext cx="2331087"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Increase in skin firmness</a:t>
            </a:r>
          </a:p>
        </p:txBody>
      </p:sp>
      <p:sp>
        <p:nvSpPr>
          <p:cNvPr id="47" name="TextBox 14">
            <a:extLst>
              <a:ext uri="{FF2B5EF4-FFF2-40B4-BE49-F238E27FC236}">
                <a16:creationId xmlns:a16="http://schemas.microsoft.com/office/drawing/2014/main" id="{4E409CC9-0D22-9118-0449-764DE34541D4}"/>
              </a:ext>
            </a:extLst>
          </p:cNvPr>
          <p:cNvSpPr txBox="1"/>
          <p:nvPr/>
        </p:nvSpPr>
        <p:spPr>
          <a:xfrm rot="16200000">
            <a:off x="1026262" y="3076101"/>
            <a:ext cx="2061783" cy="430887"/>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Skin firmness improvement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 vs baseline</a:t>
            </a:r>
          </a:p>
        </p:txBody>
      </p:sp>
      <p:sp>
        <p:nvSpPr>
          <p:cNvPr id="48" name="TextBox 15">
            <a:extLst>
              <a:ext uri="{FF2B5EF4-FFF2-40B4-BE49-F238E27FC236}">
                <a16:creationId xmlns:a16="http://schemas.microsoft.com/office/drawing/2014/main" id="{E30BF9A3-79F1-89C7-DA3A-0D6D4C74B6AC}"/>
              </a:ext>
            </a:extLst>
          </p:cNvPr>
          <p:cNvSpPr txBox="1"/>
          <p:nvPr/>
        </p:nvSpPr>
        <p:spPr>
          <a:xfrm rot="16200000">
            <a:off x="5231087" y="3076101"/>
            <a:ext cx="1702710" cy="430887"/>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Skin sagging decrease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Vs. baseline [mm]</a:t>
            </a:r>
          </a:p>
        </p:txBody>
      </p:sp>
      <p:sp>
        <p:nvSpPr>
          <p:cNvPr id="49" name="TextBox 17">
            <a:extLst>
              <a:ext uri="{FF2B5EF4-FFF2-40B4-BE49-F238E27FC236}">
                <a16:creationId xmlns:a16="http://schemas.microsoft.com/office/drawing/2014/main" id="{C99595EB-0330-0BD4-9F0B-ABC549F6A67A}"/>
              </a:ext>
            </a:extLst>
          </p:cNvPr>
          <p:cNvSpPr txBox="1"/>
          <p:nvPr/>
        </p:nvSpPr>
        <p:spPr>
          <a:xfrm>
            <a:off x="2578677" y="4703486"/>
            <a:ext cx="2699778" cy="461665"/>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12 </a:t>
            </a:r>
            <a:r>
              <a:rPr kumimoji="0" lang="en-US" sz="1200" b="0" i="0" u="none" strike="noStrike" kern="1200" cap="none" spc="0" normalizeH="0" baseline="0" noProof="0" err="1">
                <a:ln>
                  <a:noFill/>
                </a:ln>
                <a:solidFill>
                  <a:prstClr val="black"/>
                </a:solidFill>
                <a:effectLst/>
                <a:uLnTx/>
                <a:uFillTx/>
                <a:latin typeface="DM Sans"/>
                <a:ea typeface="+mn-ea"/>
                <a:cs typeface="+mn-cs"/>
              </a:rPr>
              <a:t>hrs</a:t>
            </a:r>
            <a:r>
              <a:rPr kumimoji="0" lang="en-US" sz="1200" b="0" i="0" u="none" strike="noStrike" kern="1200" cap="none" spc="0" normalizeH="0" baseline="0" noProof="0">
                <a:ln>
                  <a:noFill/>
                </a:ln>
                <a:solidFill>
                  <a:prstClr val="black"/>
                </a:solidFill>
                <a:effectLst/>
                <a:uLnTx/>
                <a:uFillTx/>
                <a:latin typeface="DM Sans"/>
                <a:ea typeface="+mn-ea"/>
                <a:cs typeface="+mn-cs"/>
              </a:rPr>
              <a:t> after 2</a:t>
            </a:r>
            <a:r>
              <a:rPr kumimoji="0" lang="en-US" sz="1200" b="0" i="0" u="none" strike="noStrike" kern="1200" cap="none" spc="0" normalizeH="0" baseline="30000" noProof="0">
                <a:ln>
                  <a:noFill/>
                </a:ln>
                <a:solidFill>
                  <a:prstClr val="black"/>
                </a:solidFill>
                <a:effectLst/>
                <a:uLnTx/>
                <a:uFillTx/>
                <a:latin typeface="DM Sans"/>
                <a:ea typeface="+mn-ea"/>
                <a:cs typeface="+mn-cs"/>
              </a:rPr>
              <a:t>nd</a:t>
            </a:r>
            <a:r>
              <a:rPr kumimoji="0" lang="en-US" sz="1200" b="0" i="0" u="none" strike="noStrike" kern="1200" cap="none" spc="0" normalizeH="0" baseline="0" noProof="0">
                <a:ln>
                  <a:noFill/>
                </a:ln>
                <a:solidFill>
                  <a:prstClr val="black"/>
                </a:solidFill>
                <a:effectLst/>
                <a:uLnTx/>
                <a:uFillTx/>
                <a:latin typeface="DM Sans"/>
                <a:ea typeface="+mn-ea"/>
                <a:cs typeface="+mn-cs"/>
              </a:rPr>
              <a:t> product application</a:t>
            </a:r>
          </a:p>
        </p:txBody>
      </p:sp>
      <p:sp>
        <p:nvSpPr>
          <p:cNvPr id="50" name="TextBox 18">
            <a:extLst>
              <a:ext uri="{FF2B5EF4-FFF2-40B4-BE49-F238E27FC236}">
                <a16:creationId xmlns:a16="http://schemas.microsoft.com/office/drawing/2014/main" id="{5C134DC2-7DEB-4B7B-6C29-1DBE137755A8}"/>
              </a:ext>
            </a:extLst>
          </p:cNvPr>
          <p:cNvSpPr txBox="1"/>
          <p:nvPr/>
        </p:nvSpPr>
        <p:spPr>
          <a:xfrm>
            <a:off x="6571222" y="4703486"/>
            <a:ext cx="2699778" cy="461665"/>
          </a:xfrm>
          <a:prstGeom prst="rect">
            <a:avLst/>
          </a:prstGeom>
          <a:solidFill>
            <a:schemeClr val="bg1"/>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12 </a:t>
            </a:r>
            <a:r>
              <a:rPr kumimoji="0" lang="en-US" sz="1200" b="0" i="0" u="none" strike="noStrike" kern="1200" cap="none" spc="0" normalizeH="0" baseline="0" noProof="0" dirty="0" err="1">
                <a:ln>
                  <a:noFill/>
                </a:ln>
                <a:solidFill>
                  <a:prstClr val="black"/>
                </a:solidFill>
                <a:effectLst/>
                <a:uLnTx/>
                <a:uFillTx/>
                <a:latin typeface="DM Sans"/>
                <a:ea typeface="+mn-ea"/>
                <a:cs typeface="+mn-cs"/>
              </a:rPr>
              <a:t>hrs</a:t>
            </a:r>
            <a:r>
              <a:rPr kumimoji="0" lang="en-US" sz="1200" b="0" i="0" u="none" strike="noStrike" kern="1200" cap="none" spc="0" normalizeH="0" baseline="0" noProof="0" dirty="0">
                <a:ln>
                  <a:noFill/>
                </a:ln>
                <a:solidFill>
                  <a:prstClr val="black"/>
                </a:solidFill>
                <a:effectLst/>
                <a:uLnTx/>
                <a:uFillTx/>
                <a:latin typeface="DM Sans"/>
                <a:ea typeface="+mn-ea"/>
                <a:cs typeface="+mn-cs"/>
              </a:rPr>
              <a:t> after 2</a:t>
            </a:r>
            <a:r>
              <a:rPr kumimoji="0" lang="en-US" sz="1200" b="0" i="0" u="none" strike="noStrike" kern="1200" cap="none" spc="0" normalizeH="0" baseline="30000" noProof="0" dirty="0">
                <a:ln>
                  <a:noFill/>
                </a:ln>
                <a:solidFill>
                  <a:prstClr val="black"/>
                </a:solidFill>
                <a:effectLst/>
                <a:uLnTx/>
                <a:uFillTx/>
                <a:latin typeface="DM Sans"/>
                <a:ea typeface="+mn-ea"/>
                <a:cs typeface="+mn-cs"/>
              </a:rPr>
              <a:t>nd</a:t>
            </a:r>
            <a:r>
              <a:rPr kumimoji="0" lang="en-US" sz="1200" b="0" i="0" u="none" strike="noStrike" kern="1200" cap="none" spc="0" normalizeH="0" baseline="0" noProof="0" dirty="0">
                <a:ln>
                  <a:noFill/>
                </a:ln>
                <a:solidFill>
                  <a:prstClr val="black"/>
                </a:solidFill>
                <a:effectLst/>
                <a:uLnTx/>
                <a:uFillTx/>
                <a:latin typeface="DM Sans"/>
                <a:ea typeface="+mn-ea"/>
                <a:cs typeface="+mn-cs"/>
              </a:rPr>
              <a:t> product application</a:t>
            </a:r>
          </a:p>
        </p:txBody>
      </p:sp>
      <p:sp>
        <p:nvSpPr>
          <p:cNvPr id="51" name="TextBox 19">
            <a:extLst>
              <a:ext uri="{FF2B5EF4-FFF2-40B4-BE49-F238E27FC236}">
                <a16:creationId xmlns:a16="http://schemas.microsoft.com/office/drawing/2014/main" id="{0042F0D3-F9CB-FDE5-5EF6-920EB6C5C0B5}"/>
              </a:ext>
            </a:extLst>
          </p:cNvPr>
          <p:cNvSpPr txBox="1"/>
          <p:nvPr/>
        </p:nvSpPr>
        <p:spPr>
          <a:xfrm>
            <a:off x="2923081" y="4441876"/>
            <a:ext cx="734496"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Placebo</a:t>
            </a:r>
          </a:p>
        </p:txBody>
      </p:sp>
      <p:sp>
        <p:nvSpPr>
          <p:cNvPr id="52" name="TextBox 20">
            <a:extLst>
              <a:ext uri="{FF2B5EF4-FFF2-40B4-BE49-F238E27FC236}">
                <a16:creationId xmlns:a16="http://schemas.microsoft.com/office/drawing/2014/main" id="{5555CA3D-7C58-3B00-3EA1-F53E9B1227F5}"/>
              </a:ext>
            </a:extLst>
          </p:cNvPr>
          <p:cNvSpPr txBox="1"/>
          <p:nvPr/>
        </p:nvSpPr>
        <p:spPr>
          <a:xfrm>
            <a:off x="3825354" y="4438373"/>
            <a:ext cx="1661032"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3% PEPHA®-TIGHT CB</a:t>
            </a:r>
          </a:p>
        </p:txBody>
      </p:sp>
      <p:sp>
        <p:nvSpPr>
          <p:cNvPr id="53" name="TextBox 21">
            <a:extLst>
              <a:ext uri="{FF2B5EF4-FFF2-40B4-BE49-F238E27FC236}">
                <a16:creationId xmlns:a16="http://schemas.microsoft.com/office/drawing/2014/main" id="{938760BA-98B5-83E8-5C4C-0A209E5DADBF}"/>
              </a:ext>
            </a:extLst>
          </p:cNvPr>
          <p:cNvSpPr txBox="1"/>
          <p:nvPr/>
        </p:nvSpPr>
        <p:spPr>
          <a:xfrm>
            <a:off x="7001943" y="4459009"/>
            <a:ext cx="734496"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Placebo</a:t>
            </a:r>
          </a:p>
        </p:txBody>
      </p:sp>
      <p:sp>
        <p:nvSpPr>
          <p:cNvPr id="54" name="TextBox 22">
            <a:extLst>
              <a:ext uri="{FF2B5EF4-FFF2-40B4-BE49-F238E27FC236}">
                <a16:creationId xmlns:a16="http://schemas.microsoft.com/office/drawing/2014/main" id="{D424141C-4FAA-08C5-7540-47235E262EC9}"/>
              </a:ext>
            </a:extLst>
          </p:cNvPr>
          <p:cNvSpPr txBox="1"/>
          <p:nvPr/>
        </p:nvSpPr>
        <p:spPr>
          <a:xfrm>
            <a:off x="7881914" y="4455506"/>
            <a:ext cx="1661032" cy="261610"/>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DM Sans"/>
                <a:ea typeface="+mn-ea"/>
                <a:cs typeface="+mn-cs"/>
              </a:rPr>
              <a:t>3% PEPHA®-TIGHT CB</a:t>
            </a:r>
          </a:p>
        </p:txBody>
      </p:sp>
      <p:pic>
        <p:nvPicPr>
          <p:cNvPr id="4" name="Picture 3">
            <a:extLst>
              <a:ext uri="{FF2B5EF4-FFF2-40B4-BE49-F238E27FC236}">
                <a16:creationId xmlns:a16="http://schemas.microsoft.com/office/drawing/2014/main" id="{63EDB059-0763-FADA-E9F5-302781434682}"/>
              </a:ext>
            </a:extLst>
          </p:cNvPr>
          <p:cNvPicPr>
            <a:picLocks noChangeAspect="1"/>
          </p:cNvPicPr>
          <p:nvPr/>
        </p:nvPicPr>
        <p:blipFill>
          <a:blip r:embed="rId9"/>
          <a:srcRect/>
          <a:stretch/>
        </p:blipFill>
        <p:spPr>
          <a:xfrm>
            <a:off x="10965956" y="302400"/>
            <a:ext cx="962684" cy="419894"/>
          </a:xfrm>
          <a:prstGeom prst="rect">
            <a:avLst/>
          </a:prstGeom>
        </p:spPr>
      </p:pic>
      <p:cxnSp>
        <p:nvCxnSpPr>
          <p:cNvPr id="10" name="Straight Connector 9">
            <a:extLst>
              <a:ext uri="{FF2B5EF4-FFF2-40B4-BE49-F238E27FC236}">
                <a16:creationId xmlns:a16="http://schemas.microsoft.com/office/drawing/2014/main" id="{3B3A2A44-41FE-98BE-6DDA-F7880A3985A0}"/>
              </a:ext>
            </a:extLst>
          </p:cNvPr>
          <p:cNvCxnSpPr>
            <a:cxnSpLocks/>
          </p:cNvCxnSpPr>
          <p:nvPr/>
        </p:nvCxnSpPr>
        <p:spPr>
          <a:xfrm>
            <a:off x="5739392" y="1342800"/>
            <a:ext cx="0" cy="3909424"/>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744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25C8335-B82F-2520-3723-A23553B58C93}"/>
              </a:ext>
            </a:extLst>
          </p:cNvPr>
          <p:cNvSpPr/>
          <p:nvPr/>
        </p:nvSpPr>
        <p:spPr>
          <a:xfrm>
            <a:off x="1" y="1342800"/>
            <a:ext cx="2370631" cy="4697688"/>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Chart 9">
            <a:extLst>
              <a:ext uri="{FF2B5EF4-FFF2-40B4-BE49-F238E27FC236}">
                <a16:creationId xmlns:a16="http://schemas.microsoft.com/office/drawing/2014/main" id="{1D0D0124-DAAB-C2F8-A0B8-477202396621}"/>
              </a:ext>
            </a:extLst>
          </p:cNvPr>
          <p:cNvGraphicFramePr/>
          <p:nvPr/>
        </p:nvGraphicFramePr>
        <p:xfrm>
          <a:off x="7600545" y="4019283"/>
          <a:ext cx="2967160" cy="17569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hart 8">
            <a:extLst>
              <a:ext uri="{FF2B5EF4-FFF2-40B4-BE49-F238E27FC236}">
                <a16:creationId xmlns:a16="http://schemas.microsoft.com/office/drawing/2014/main" id="{C3554C0F-BAE5-2627-A71D-36285929E1B6}"/>
              </a:ext>
            </a:extLst>
          </p:cNvPr>
          <p:cNvGraphicFramePr/>
          <p:nvPr/>
        </p:nvGraphicFramePr>
        <p:xfrm>
          <a:off x="7600398" y="1588602"/>
          <a:ext cx="2967160" cy="175698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a:extLst>
              <a:ext uri="{FF2B5EF4-FFF2-40B4-BE49-F238E27FC236}">
                <a16:creationId xmlns:a16="http://schemas.microsoft.com/office/drawing/2014/main" id="{06B39334-17FD-C766-690D-6E918092E8BF}"/>
              </a:ext>
            </a:extLst>
          </p:cNvPr>
          <p:cNvGraphicFramePr/>
          <p:nvPr/>
        </p:nvGraphicFramePr>
        <p:xfrm>
          <a:off x="2555271" y="4027873"/>
          <a:ext cx="2967160" cy="175698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 name="Chart 2">
            <a:extLst>
              <a:ext uri="{FF2B5EF4-FFF2-40B4-BE49-F238E27FC236}">
                <a16:creationId xmlns:a16="http://schemas.microsoft.com/office/drawing/2014/main" id="{B8C5C549-FECB-1388-D32E-CF8BD00ABFFC}"/>
              </a:ext>
            </a:extLst>
          </p:cNvPr>
          <p:cNvGraphicFramePr/>
          <p:nvPr/>
        </p:nvGraphicFramePr>
        <p:xfrm>
          <a:off x="2549868" y="1511578"/>
          <a:ext cx="2967160" cy="1756985"/>
        </p:xfrm>
        <a:graphic>
          <a:graphicData uri="http://schemas.openxmlformats.org/drawingml/2006/chart">
            <c:chart xmlns:c="http://schemas.openxmlformats.org/drawingml/2006/chart" xmlns:r="http://schemas.openxmlformats.org/officeDocument/2006/relationships" r:id="rId6"/>
          </a:graphicData>
        </a:graphic>
      </p:graphicFrame>
      <p:sp>
        <p:nvSpPr>
          <p:cNvPr id="8" name="Title 7">
            <a:extLst>
              <a:ext uri="{FF2B5EF4-FFF2-40B4-BE49-F238E27FC236}">
                <a16:creationId xmlns:a16="http://schemas.microsoft.com/office/drawing/2014/main" id="{2DE68133-BE81-032D-CF18-AF6F9E725222}"/>
              </a:ext>
            </a:extLst>
          </p:cNvPr>
          <p:cNvSpPr>
            <a:spLocks noGrp="1"/>
          </p:cNvSpPr>
          <p:nvPr>
            <p:ph type="title"/>
          </p:nvPr>
        </p:nvSpPr>
        <p:spPr>
          <a:xfrm>
            <a:off x="302400" y="302400"/>
            <a:ext cx="9241650" cy="303211"/>
          </a:xfrm>
        </p:spPr>
        <p:txBody>
          <a:bodyPr/>
          <a:lstStyle/>
          <a:p>
            <a:r>
              <a:rPr lang="en-US"/>
              <a:t>Skin gains elasticity in critical facial areas with PEPHA</a:t>
            </a:r>
            <a:r>
              <a:rPr lang="en-US" b="0"/>
              <a:t>®</a:t>
            </a:r>
            <a:r>
              <a:rPr lang="en-US"/>
              <a:t>-TIGHT CB</a:t>
            </a:r>
            <a:endParaRPr lang="en-GB"/>
          </a:p>
        </p:txBody>
      </p:sp>
      <p:sp>
        <p:nvSpPr>
          <p:cNvPr id="2" name="Slide Number Placeholder 1">
            <a:extLst>
              <a:ext uri="{FF2B5EF4-FFF2-40B4-BE49-F238E27FC236}">
                <a16:creationId xmlns:a16="http://schemas.microsoft.com/office/drawing/2014/main" id="{A35C9E47-4CB7-8CD5-9028-80D541E05BA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1" name="Text Placeholder 30">
            <a:extLst>
              <a:ext uri="{FF2B5EF4-FFF2-40B4-BE49-F238E27FC236}">
                <a16:creationId xmlns:a16="http://schemas.microsoft.com/office/drawing/2014/main" id="{E79DA699-E1B0-38C8-CE55-72E96D657A00}"/>
              </a:ext>
            </a:extLst>
          </p:cNvPr>
          <p:cNvSpPr>
            <a:spLocks noGrp="1"/>
          </p:cNvSpPr>
          <p:nvPr>
            <p:ph type="body" sz="quarter" idx="23"/>
          </p:nvPr>
        </p:nvSpPr>
        <p:spPr>
          <a:xfrm>
            <a:off x="302401" y="2250550"/>
            <a:ext cx="1800651" cy="2699822"/>
          </a:xfrm>
        </p:spPr>
        <p:txBody>
          <a:bodyPr/>
          <a:lstStyle/>
          <a:p>
            <a:r>
              <a:rPr lang="en-US" sz="1200" dirty="0">
                <a:solidFill>
                  <a:schemeClr val="bg1"/>
                </a:solidFill>
              </a:rPr>
              <a:t>The Cutometer applies</a:t>
            </a:r>
            <a:br>
              <a:rPr lang="en-US" sz="1200" dirty="0">
                <a:solidFill>
                  <a:schemeClr val="bg1"/>
                </a:solidFill>
              </a:rPr>
            </a:br>
            <a:r>
              <a:rPr lang="en-US" sz="1200" dirty="0">
                <a:solidFill>
                  <a:schemeClr val="bg1"/>
                </a:solidFill>
              </a:rPr>
              <a:t>a vacuum to the skin, pulls on the skin and then lets it go. The time, velocity and return to the original position are measured, from this the elasticity is calculated. Elastic skin can bounce back to its original position fully and fast. with PEPHA®-TIGHT CB, we see an improvement of this skin behavior.</a:t>
            </a:r>
          </a:p>
          <a:p>
            <a:endParaRPr lang="en-GB" sz="1200" dirty="0"/>
          </a:p>
        </p:txBody>
      </p:sp>
      <p:grpSp>
        <p:nvGrpSpPr>
          <p:cNvPr id="35" name="Group 34">
            <a:extLst>
              <a:ext uri="{FF2B5EF4-FFF2-40B4-BE49-F238E27FC236}">
                <a16:creationId xmlns:a16="http://schemas.microsoft.com/office/drawing/2014/main" id="{FDE064FB-8433-875D-AAAD-3A4CFBE11605}"/>
              </a:ext>
            </a:extLst>
          </p:cNvPr>
          <p:cNvGrpSpPr/>
          <p:nvPr/>
        </p:nvGrpSpPr>
        <p:grpSpPr>
          <a:xfrm>
            <a:off x="5495023" y="6223066"/>
            <a:ext cx="1981541" cy="227354"/>
            <a:chOff x="8996972" y="1829296"/>
            <a:chExt cx="1981541" cy="227354"/>
          </a:xfrm>
        </p:grpSpPr>
        <p:sp>
          <p:nvSpPr>
            <p:cNvPr id="19" name="TextBox 18">
              <a:extLst>
                <a:ext uri="{FF2B5EF4-FFF2-40B4-BE49-F238E27FC236}">
                  <a16:creationId xmlns:a16="http://schemas.microsoft.com/office/drawing/2014/main" id="{43F93EBE-9ADC-EC7C-A8AF-42B923CED86C}"/>
                </a:ext>
              </a:extLst>
            </p:cNvPr>
            <p:cNvSpPr txBox="1"/>
            <p:nvPr/>
          </p:nvSpPr>
          <p:spPr>
            <a:xfrm>
              <a:off x="9283063" y="1871984"/>
              <a:ext cx="1695450"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a:ea typeface="+mn-ea"/>
                  <a:cs typeface="+mn-cs"/>
                </a:rPr>
                <a:t>Measurement area</a:t>
              </a:r>
            </a:p>
          </p:txBody>
        </p:sp>
        <p:sp>
          <p:nvSpPr>
            <p:cNvPr id="25" name="Oval 24">
              <a:extLst>
                <a:ext uri="{FF2B5EF4-FFF2-40B4-BE49-F238E27FC236}">
                  <a16:creationId xmlns:a16="http://schemas.microsoft.com/office/drawing/2014/main" id="{1C74225B-5AAD-FE17-E299-F3388E9008BA}"/>
                </a:ext>
              </a:extLst>
            </p:cNvPr>
            <p:cNvSpPr/>
            <p:nvPr/>
          </p:nvSpPr>
          <p:spPr>
            <a:xfrm>
              <a:off x="8996972" y="1829296"/>
              <a:ext cx="215673" cy="215673"/>
            </a:xfrm>
            <a:prstGeom prst="ellipse">
              <a:avLst/>
            </a:prstGeom>
            <a:solidFill>
              <a:srgbClr val="FF0000">
                <a:alpha val="20000"/>
              </a:srgbClr>
            </a:solid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1" name="Espace réservé du texte 10">
            <a:extLst>
              <a:ext uri="{FF2B5EF4-FFF2-40B4-BE49-F238E27FC236}">
                <a16:creationId xmlns:a16="http://schemas.microsoft.com/office/drawing/2014/main" id="{D6CCBFFE-1280-C632-A929-A97AB56EEC8F}"/>
              </a:ext>
            </a:extLst>
          </p:cNvPr>
          <p:cNvSpPr>
            <a:spLocks noGrp="1"/>
          </p:cNvSpPr>
          <p:nvPr>
            <p:ph type="body" idx="11"/>
          </p:nvPr>
        </p:nvSpPr>
        <p:spPr>
          <a:xfrm>
            <a:off x="302399" y="605611"/>
            <a:ext cx="3221548" cy="288767"/>
          </a:xfrm>
        </p:spPr>
        <p:txBody>
          <a:bodyPr/>
          <a:lstStyle/>
          <a:p>
            <a:r>
              <a:rPr lang="en-GB" b="0" dirty="0">
                <a:solidFill>
                  <a:srgbClr val="084337"/>
                </a:solidFill>
              </a:rPr>
              <a:t>Cutometer measurement </a:t>
            </a:r>
          </a:p>
        </p:txBody>
      </p:sp>
      <p:pic>
        <p:nvPicPr>
          <p:cNvPr id="73" name="Picture 25">
            <a:extLst>
              <a:ext uri="{FF2B5EF4-FFF2-40B4-BE49-F238E27FC236}">
                <a16:creationId xmlns:a16="http://schemas.microsoft.com/office/drawing/2014/main" id="{BDDC2F6F-325C-1AF2-8982-6A19C6D3A96E}"/>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10728761" y="1597770"/>
            <a:ext cx="1182015" cy="1658633"/>
          </a:xfrm>
          <a:prstGeom prst="rect">
            <a:avLst/>
          </a:prstGeom>
        </p:spPr>
      </p:pic>
      <p:pic>
        <p:nvPicPr>
          <p:cNvPr id="74" name="Picture 27">
            <a:extLst>
              <a:ext uri="{FF2B5EF4-FFF2-40B4-BE49-F238E27FC236}">
                <a16:creationId xmlns:a16="http://schemas.microsoft.com/office/drawing/2014/main" id="{75C527ED-E059-59D5-030E-EC8C1BA12578}"/>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5718560" y="4006612"/>
            <a:ext cx="1182015" cy="1658633"/>
          </a:xfrm>
          <a:prstGeom prst="rect">
            <a:avLst/>
          </a:prstGeom>
        </p:spPr>
      </p:pic>
      <p:pic>
        <p:nvPicPr>
          <p:cNvPr id="75" name="Picture 29">
            <a:extLst>
              <a:ext uri="{FF2B5EF4-FFF2-40B4-BE49-F238E27FC236}">
                <a16:creationId xmlns:a16="http://schemas.microsoft.com/office/drawing/2014/main" id="{0423B89A-CAEE-0BB5-94F8-2DC4A88F2393}"/>
              </a:ext>
            </a:extLst>
          </p:cNvPr>
          <p:cNvPicPr>
            <a:picLocks noChangeAspect="1"/>
          </p:cNvPicPr>
          <p:nvPr/>
        </p:nvPicPr>
        <p:blipFill>
          <a:blip r:embed="rId9">
            <a:extLst>
              <a:ext uri="{28A0092B-C50C-407E-A947-70E740481C1C}">
                <a14:useLocalDpi xmlns:a14="http://schemas.microsoft.com/office/drawing/2010/main"/>
              </a:ext>
            </a:extLst>
          </a:blip>
          <a:srcRect/>
          <a:stretch/>
        </p:blipFill>
        <p:spPr>
          <a:xfrm>
            <a:off x="10728761" y="4006612"/>
            <a:ext cx="1182015" cy="1658633"/>
          </a:xfrm>
          <a:prstGeom prst="rect">
            <a:avLst/>
          </a:prstGeom>
        </p:spPr>
      </p:pic>
      <p:pic>
        <p:nvPicPr>
          <p:cNvPr id="76" name="Picture 31">
            <a:extLst>
              <a:ext uri="{FF2B5EF4-FFF2-40B4-BE49-F238E27FC236}">
                <a16:creationId xmlns:a16="http://schemas.microsoft.com/office/drawing/2014/main" id="{F5D4206E-983C-847A-6688-CA827ED61145}"/>
              </a:ext>
            </a:extLst>
          </p:cNvPr>
          <p:cNvPicPr>
            <a:picLocks noChangeAspect="1"/>
          </p:cNvPicPr>
          <p:nvPr/>
        </p:nvPicPr>
        <p:blipFill>
          <a:blip r:embed="rId10">
            <a:extLst>
              <a:ext uri="{28A0092B-C50C-407E-A947-70E740481C1C}">
                <a14:useLocalDpi xmlns:a14="http://schemas.microsoft.com/office/drawing/2010/main"/>
              </a:ext>
            </a:extLst>
          </a:blip>
          <a:srcRect/>
          <a:stretch/>
        </p:blipFill>
        <p:spPr>
          <a:xfrm>
            <a:off x="5718560" y="1597770"/>
            <a:ext cx="1182015" cy="1658633"/>
          </a:xfrm>
          <a:prstGeom prst="rect">
            <a:avLst/>
          </a:prstGeom>
        </p:spPr>
      </p:pic>
      <p:sp>
        <p:nvSpPr>
          <p:cNvPr id="77" name="TextBox 20">
            <a:extLst>
              <a:ext uri="{FF2B5EF4-FFF2-40B4-BE49-F238E27FC236}">
                <a16:creationId xmlns:a16="http://schemas.microsoft.com/office/drawing/2014/main" id="{C1AA9BEA-1A41-84CD-4566-9AA9096F0183}"/>
              </a:ext>
            </a:extLst>
          </p:cNvPr>
          <p:cNvSpPr txBox="1"/>
          <p:nvPr/>
        </p:nvSpPr>
        <p:spPr>
          <a:xfrm>
            <a:off x="8217885" y="1566923"/>
            <a:ext cx="2061462" cy="12311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PEPHA-TIGHTCB is 6X</a:t>
            </a:r>
            <a:r>
              <a:rPr kumimoji="0" lang="en-US" sz="800" b="0" i="0" u="none" strike="noStrike" kern="0" cap="none" spc="0" normalizeH="0" baseline="0" noProof="0" dirty="0">
                <a:ln>
                  <a:noFill/>
                </a:ln>
                <a:effectLst/>
                <a:uLnTx/>
                <a:uFillTx/>
                <a:latin typeface="DM Sans"/>
                <a:ea typeface="+mn-ea"/>
                <a:cs typeface="+mn-cs"/>
              </a:rPr>
              <a:t> better than placebo</a:t>
            </a:r>
          </a:p>
        </p:txBody>
      </p:sp>
      <p:sp>
        <p:nvSpPr>
          <p:cNvPr id="79" name="TextBox 1">
            <a:extLst>
              <a:ext uri="{FF2B5EF4-FFF2-40B4-BE49-F238E27FC236}">
                <a16:creationId xmlns:a16="http://schemas.microsoft.com/office/drawing/2014/main" id="{51447858-7105-22DC-999F-1E91DD803E45}"/>
              </a:ext>
            </a:extLst>
          </p:cNvPr>
          <p:cNvSpPr txBox="1"/>
          <p:nvPr/>
        </p:nvSpPr>
        <p:spPr>
          <a:xfrm>
            <a:off x="2962155" y="1307202"/>
            <a:ext cx="2347117" cy="276999"/>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DM Sans"/>
                <a:ea typeface="+mn-ea"/>
                <a:cs typeface="+mn-cs"/>
              </a:rPr>
              <a:t>    Elasticity (nasolabial fold)</a:t>
            </a:r>
          </a:p>
        </p:txBody>
      </p:sp>
      <p:sp>
        <p:nvSpPr>
          <p:cNvPr id="80" name="Rectangle 79">
            <a:extLst>
              <a:ext uri="{FF2B5EF4-FFF2-40B4-BE49-F238E27FC236}">
                <a16:creationId xmlns:a16="http://schemas.microsoft.com/office/drawing/2014/main" id="{580B9EDB-6BBD-FA20-F4C8-DCEA2589E78E}"/>
              </a:ext>
            </a:extLst>
          </p:cNvPr>
          <p:cNvSpPr/>
          <p:nvPr/>
        </p:nvSpPr>
        <p:spPr>
          <a:xfrm>
            <a:off x="8211671" y="1305303"/>
            <a:ext cx="1774609" cy="216136"/>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a:ea typeface="+mn-ea"/>
              <a:cs typeface="+mn-cs"/>
            </a:endParaRPr>
          </a:p>
        </p:txBody>
      </p:sp>
      <p:sp>
        <p:nvSpPr>
          <p:cNvPr id="81" name="TextBox 3">
            <a:extLst>
              <a:ext uri="{FF2B5EF4-FFF2-40B4-BE49-F238E27FC236}">
                <a16:creationId xmlns:a16="http://schemas.microsoft.com/office/drawing/2014/main" id="{845648A6-D772-1415-51B9-A106674E47A9}"/>
              </a:ext>
            </a:extLst>
          </p:cNvPr>
          <p:cNvSpPr txBox="1"/>
          <p:nvPr/>
        </p:nvSpPr>
        <p:spPr>
          <a:xfrm>
            <a:off x="8144555" y="1305303"/>
            <a:ext cx="164019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a:ln>
                  <a:noFill/>
                </a:ln>
                <a:solidFill>
                  <a:prstClr val="black"/>
                </a:solidFill>
                <a:effectLst/>
                <a:uLnTx/>
                <a:uFillTx/>
                <a:latin typeface="DM Sans"/>
                <a:ea typeface="+mn-ea"/>
                <a:cs typeface="+mn-cs"/>
              </a:rPr>
              <a:t>    Elasticity (eyelid)</a:t>
            </a:r>
          </a:p>
        </p:txBody>
      </p:sp>
      <p:sp>
        <p:nvSpPr>
          <p:cNvPr id="82" name="Rectangle 81">
            <a:extLst>
              <a:ext uri="{FF2B5EF4-FFF2-40B4-BE49-F238E27FC236}">
                <a16:creationId xmlns:a16="http://schemas.microsoft.com/office/drawing/2014/main" id="{1DD262D3-4F83-4826-43CA-DCF93A594936}"/>
              </a:ext>
            </a:extLst>
          </p:cNvPr>
          <p:cNvSpPr/>
          <p:nvPr/>
        </p:nvSpPr>
        <p:spPr>
          <a:xfrm>
            <a:off x="7957984" y="3796554"/>
            <a:ext cx="2138669" cy="216431"/>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a:ea typeface="+mn-ea"/>
              <a:cs typeface="+mn-cs"/>
            </a:endParaRPr>
          </a:p>
        </p:txBody>
      </p:sp>
      <p:sp>
        <p:nvSpPr>
          <p:cNvPr id="83" name="TextBox 8">
            <a:extLst>
              <a:ext uri="{FF2B5EF4-FFF2-40B4-BE49-F238E27FC236}">
                <a16:creationId xmlns:a16="http://schemas.microsoft.com/office/drawing/2014/main" id="{07437196-74BB-B16C-EF6A-B02068A2AC38}"/>
              </a:ext>
            </a:extLst>
          </p:cNvPr>
          <p:cNvSpPr txBox="1"/>
          <p:nvPr/>
        </p:nvSpPr>
        <p:spPr>
          <a:xfrm>
            <a:off x="8019504" y="3766271"/>
            <a:ext cx="233429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DM Sans"/>
                <a:ea typeface="+mn-ea"/>
                <a:cs typeface="+mn-cs"/>
              </a:rPr>
              <a:t>    Elasticity (posterior </a:t>
            </a:r>
            <a:r>
              <a:rPr kumimoji="0" lang="en-US" sz="1200" b="1" i="0" u="none" strike="noStrike" kern="0" cap="none" spc="0" normalizeH="0" baseline="0" noProof="0" dirty="0" err="1">
                <a:ln>
                  <a:noFill/>
                </a:ln>
                <a:solidFill>
                  <a:prstClr val="black"/>
                </a:solidFill>
                <a:effectLst/>
                <a:uLnTx/>
                <a:uFillTx/>
                <a:latin typeface="DM Sans"/>
                <a:ea typeface="+mn-ea"/>
                <a:cs typeface="+mn-cs"/>
              </a:rPr>
              <a:t>jawlin</a:t>
            </a:r>
            <a:r>
              <a:rPr kumimoji="0" lang="en-US" sz="1200" b="1" i="0" u="none" strike="noStrike" kern="0" cap="none" spc="0" normalizeH="0" baseline="0" noProof="0" dirty="0">
                <a:ln>
                  <a:noFill/>
                </a:ln>
                <a:solidFill>
                  <a:prstClr val="black"/>
                </a:solidFill>
                <a:effectLst/>
                <a:uLnTx/>
                <a:uFillTx/>
                <a:latin typeface="DM Sans"/>
                <a:ea typeface="+mn-ea"/>
                <a:cs typeface="+mn-cs"/>
              </a:rPr>
              <a:t>)</a:t>
            </a:r>
          </a:p>
        </p:txBody>
      </p:sp>
      <p:sp>
        <p:nvSpPr>
          <p:cNvPr id="84" name="Rectangle 83">
            <a:extLst>
              <a:ext uri="{FF2B5EF4-FFF2-40B4-BE49-F238E27FC236}">
                <a16:creationId xmlns:a16="http://schemas.microsoft.com/office/drawing/2014/main" id="{2A64BCFD-FBEE-EA60-31EA-06055BF574F4}"/>
              </a:ext>
            </a:extLst>
          </p:cNvPr>
          <p:cNvSpPr/>
          <p:nvPr/>
        </p:nvSpPr>
        <p:spPr>
          <a:xfrm>
            <a:off x="2983147" y="3790181"/>
            <a:ext cx="2138669" cy="216431"/>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DM Sans"/>
              <a:ea typeface="+mn-ea"/>
              <a:cs typeface="+mn-cs"/>
            </a:endParaRPr>
          </a:p>
        </p:txBody>
      </p:sp>
      <p:sp>
        <p:nvSpPr>
          <p:cNvPr id="85" name="TextBox 10">
            <a:extLst>
              <a:ext uri="{FF2B5EF4-FFF2-40B4-BE49-F238E27FC236}">
                <a16:creationId xmlns:a16="http://schemas.microsoft.com/office/drawing/2014/main" id="{0AE28EE4-3166-D7B6-3AA2-3336F1504ED7}"/>
              </a:ext>
            </a:extLst>
          </p:cNvPr>
          <p:cNvSpPr txBox="1"/>
          <p:nvPr/>
        </p:nvSpPr>
        <p:spPr>
          <a:xfrm>
            <a:off x="3087189" y="3768920"/>
            <a:ext cx="222208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DM Sans"/>
                <a:ea typeface="+mn-ea"/>
                <a:cs typeface="+mn-cs"/>
              </a:rPr>
              <a:t>Elasticity (anterior jawline)</a:t>
            </a:r>
          </a:p>
        </p:txBody>
      </p:sp>
      <p:grpSp>
        <p:nvGrpSpPr>
          <p:cNvPr id="86" name="Group 19">
            <a:extLst>
              <a:ext uri="{FF2B5EF4-FFF2-40B4-BE49-F238E27FC236}">
                <a16:creationId xmlns:a16="http://schemas.microsoft.com/office/drawing/2014/main" id="{3AC16EA2-1BF4-89D0-4ED9-083A11FBD4AE}"/>
              </a:ext>
            </a:extLst>
          </p:cNvPr>
          <p:cNvGrpSpPr/>
          <p:nvPr/>
        </p:nvGrpSpPr>
        <p:grpSpPr>
          <a:xfrm>
            <a:off x="8131494" y="3103803"/>
            <a:ext cx="2425825" cy="503314"/>
            <a:chOff x="2538162" y="3305861"/>
            <a:chExt cx="2425825" cy="503314"/>
          </a:xfrm>
        </p:grpSpPr>
        <p:sp>
          <p:nvSpPr>
            <p:cNvPr id="87" name="TextBox 16">
              <a:extLst>
                <a:ext uri="{FF2B5EF4-FFF2-40B4-BE49-F238E27FC236}">
                  <a16:creationId xmlns:a16="http://schemas.microsoft.com/office/drawing/2014/main" id="{8E249129-BC52-6A8F-F795-9CE2BFE3B305}"/>
                </a:ext>
              </a:extLst>
            </p:cNvPr>
            <p:cNvSpPr txBox="1"/>
            <p:nvPr/>
          </p:nvSpPr>
          <p:spPr>
            <a:xfrm>
              <a:off x="2920216" y="3305861"/>
              <a:ext cx="585417"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Placebo</a:t>
              </a:r>
            </a:p>
          </p:txBody>
        </p:sp>
        <p:sp>
          <p:nvSpPr>
            <p:cNvPr id="88" name="TextBox 17">
              <a:extLst>
                <a:ext uri="{FF2B5EF4-FFF2-40B4-BE49-F238E27FC236}">
                  <a16:creationId xmlns:a16="http://schemas.microsoft.com/office/drawing/2014/main" id="{E73C2BCC-07BC-C4F2-4B00-8D094C71EFA6}"/>
                </a:ext>
              </a:extLst>
            </p:cNvPr>
            <p:cNvSpPr txBox="1"/>
            <p:nvPr/>
          </p:nvSpPr>
          <p:spPr>
            <a:xfrm>
              <a:off x="3705309" y="3305861"/>
              <a:ext cx="1258678"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3% PEPHA®-TIGHT CB</a:t>
              </a:r>
            </a:p>
          </p:txBody>
        </p:sp>
        <p:sp>
          <p:nvSpPr>
            <p:cNvPr id="89" name="TextBox 18">
              <a:extLst>
                <a:ext uri="{FF2B5EF4-FFF2-40B4-BE49-F238E27FC236}">
                  <a16:creationId xmlns:a16="http://schemas.microsoft.com/office/drawing/2014/main" id="{DB02B213-9F40-33FC-06A1-468220F53DAC}"/>
                </a:ext>
              </a:extLst>
            </p:cNvPr>
            <p:cNvSpPr txBox="1"/>
            <p:nvPr/>
          </p:nvSpPr>
          <p:spPr>
            <a:xfrm>
              <a:off x="2538162" y="3470621"/>
              <a:ext cx="2334293" cy="338554"/>
            </a:xfrm>
            <a:prstGeom prst="rect">
              <a:avLst/>
            </a:prstGeom>
            <a:solidFill>
              <a:sysClr val="window" lastClr="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12hrs after 2</a:t>
              </a:r>
              <a:r>
                <a:rPr kumimoji="0" lang="en-US" sz="800" b="0" i="0" u="none" strike="noStrike" kern="0" cap="none" spc="0" normalizeH="0" baseline="30000" noProof="0">
                  <a:ln>
                    <a:noFill/>
                  </a:ln>
                  <a:solidFill>
                    <a:prstClr val="black"/>
                  </a:solidFill>
                  <a:effectLst/>
                  <a:uLnTx/>
                  <a:uFillTx/>
                  <a:latin typeface="DM Sans"/>
                  <a:ea typeface="+mn-ea"/>
                  <a:cs typeface="+mn-cs"/>
                </a:rPr>
                <a:t>nd</a:t>
              </a:r>
              <a:r>
                <a:rPr kumimoji="0" lang="en-US" sz="800" b="0" i="0" u="none" strike="noStrike" kern="0" cap="none" spc="0" normalizeH="0" baseline="0" noProof="0">
                  <a:ln>
                    <a:noFill/>
                  </a:ln>
                  <a:solidFill>
                    <a:prstClr val="black"/>
                  </a:solidFill>
                  <a:effectLst/>
                  <a:uLnTx/>
                  <a:uFillTx/>
                  <a:latin typeface="DM Sans"/>
                  <a:ea typeface="+mn-ea"/>
                  <a:cs typeface="+mn-cs"/>
                </a:rPr>
                <a:t> product application</a:t>
              </a:r>
            </a:p>
          </p:txBody>
        </p:sp>
      </p:grpSp>
      <p:grpSp>
        <p:nvGrpSpPr>
          <p:cNvPr id="90" name="Group 23">
            <a:extLst>
              <a:ext uri="{FF2B5EF4-FFF2-40B4-BE49-F238E27FC236}">
                <a16:creationId xmlns:a16="http://schemas.microsoft.com/office/drawing/2014/main" id="{EA410925-1706-6957-8B30-47045CE337EC}"/>
              </a:ext>
            </a:extLst>
          </p:cNvPr>
          <p:cNvGrpSpPr/>
          <p:nvPr/>
        </p:nvGrpSpPr>
        <p:grpSpPr>
          <a:xfrm>
            <a:off x="3141893" y="5528811"/>
            <a:ext cx="2353130" cy="560194"/>
            <a:chOff x="2538162" y="3248981"/>
            <a:chExt cx="2353130" cy="560194"/>
          </a:xfrm>
        </p:grpSpPr>
        <p:sp>
          <p:nvSpPr>
            <p:cNvPr id="91" name="TextBox 24">
              <a:extLst>
                <a:ext uri="{FF2B5EF4-FFF2-40B4-BE49-F238E27FC236}">
                  <a16:creationId xmlns:a16="http://schemas.microsoft.com/office/drawing/2014/main" id="{53950CCE-682C-D0E0-C48D-60E89E5BEC09}"/>
                </a:ext>
              </a:extLst>
            </p:cNvPr>
            <p:cNvSpPr txBox="1"/>
            <p:nvPr/>
          </p:nvSpPr>
          <p:spPr>
            <a:xfrm>
              <a:off x="2868048" y="3248981"/>
              <a:ext cx="585417"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Placebo</a:t>
              </a:r>
            </a:p>
          </p:txBody>
        </p:sp>
        <p:sp>
          <p:nvSpPr>
            <p:cNvPr id="92" name="TextBox 26">
              <a:extLst>
                <a:ext uri="{FF2B5EF4-FFF2-40B4-BE49-F238E27FC236}">
                  <a16:creationId xmlns:a16="http://schemas.microsoft.com/office/drawing/2014/main" id="{6F65FBFA-04C3-5494-D1F6-2A8806EDDDEE}"/>
                </a:ext>
              </a:extLst>
            </p:cNvPr>
            <p:cNvSpPr txBox="1"/>
            <p:nvPr/>
          </p:nvSpPr>
          <p:spPr>
            <a:xfrm>
              <a:off x="3632614" y="3248981"/>
              <a:ext cx="1258678"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3% PEPHA®-TIGHT CB</a:t>
              </a:r>
            </a:p>
          </p:txBody>
        </p:sp>
        <p:sp>
          <p:nvSpPr>
            <p:cNvPr id="93" name="TextBox 28">
              <a:extLst>
                <a:ext uri="{FF2B5EF4-FFF2-40B4-BE49-F238E27FC236}">
                  <a16:creationId xmlns:a16="http://schemas.microsoft.com/office/drawing/2014/main" id="{81BE4A29-B9E6-72B1-8910-AB813BC8145C}"/>
                </a:ext>
              </a:extLst>
            </p:cNvPr>
            <p:cNvSpPr txBox="1"/>
            <p:nvPr/>
          </p:nvSpPr>
          <p:spPr>
            <a:xfrm>
              <a:off x="2538162" y="3470621"/>
              <a:ext cx="2334293" cy="338554"/>
            </a:xfrm>
            <a:prstGeom prst="rect">
              <a:avLst/>
            </a:prstGeom>
            <a:solidFill>
              <a:sysClr val="window" lastClr="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12hrs after 2</a:t>
              </a:r>
              <a:r>
                <a:rPr kumimoji="0" lang="en-US" sz="800" b="0" i="0" u="none" strike="noStrike" kern="0" cap="none" spc="0" normalizeH="0" baseline="30000" noProof="0">
                  <a:ln>
                    <a:noFill/>
                  </a:ln>
                  <a:solidFill>
                    <a:prstClr val="black"/>
                  </a:solidFill>
                  <a:effectLst/>
                  <a:uLnTx/>
                  <a:uFillTx/>
                  <a:latin typeface="DM Sans"/>
                  <a:ea typeface="+mn-ea"/>
                  <a:cs typeface="+mn-cs"/>
                </a:rPr>
                <a:t>nd</a:t>
              </a:r>
              <a:r>
                <a:rPr kumimoji="0" lang="en-US" sz="800" b="0" i="0" u="none" strike="noStrike" kern="0" cap="none" spc="0" normalizeH="0" baseline="0" noProof="0">
                  <a:ln>
                    <a:noFill/>
                  </a:ln>
                  <a:solidFill>
                    <a:prstClr val="black"/>
                  </a:solidFill>
                  <a:effectLst/>
                  <a:uLnTx/>
                  <a:uFillTx/>
                  <a:latin typeface="DM Sans"/>
                  <a:ea typeface="+mn-ea"/>
                  <a:cs typeface="+mn-cs"/>
                </a:rPr>
                <a:t> product application</a:t>
              </a:r>
            </a:p>
          </p:txBody>
        </p:sp>
      </p:grpSp>
      <p:grpSp>
        <p:nvGrpSpPr>
          <p:cNvPr id="94" name="Group 30">
            <a:extLst>
              <a:ext uri="{FF2B5EF4-FFF2-40B4-BE49-F238E27FC236}">
                <a16:creationId xmlns:a16="http://schemas.microsoft.com/office/drawing/2014/main" id="{44945A01-54C9-A254-8FC6-1B461071A95D}"/>
              </a:ext>
            </a:extLst>
          </p:cNvPr>
          <p:cNvGrpSpPr/>
          <p:nvPr/>
        </p:nvGrpSpPr>
        <p:grpSpPr>
          <a:xfrm>
            <a:off x="3167200" y="3014474"/>
            <a:ext cx="2318464" cy="593778"/>
            <a:chOff x="2650372" y="3215397"/>
            <a:chExt cx="2318464" cy="593778"/>
          </a:xfrm>
        </p:grpSpPr>
        <p:sp>
          <p:nvSpPr>
            <p:cNvPr id="95" name="TextBox 34">
              <a:extLst>
                <a:ext uri="{FF2B5EF4-FFF2-40B4-BE49-F238E27FC236}">
                  <a16:creationId xmlns:a16="http://schemas.microsoft.com/office/drawing/2014/main" id="{2B018DA2-FAFF-06D9-0315-BDD825651FE0}"/>
                </a:ext>
              </a:extLst>
            </p:cNvPr>
            <p:cNvSpPr txBox="1"/>
            <p:nvPr/>
          </p:nvSpPr>
          <p:spPr>
            <a:xfrm>
              <a:off x="2925065" y="3215397"/>
              <a:ext cx="585417"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Placebo</a:t>
              </a:r>
            </a:p>
          </p:txBody>
        </p:sp>
        <p:sp>
          <p:nvSpPr>
            <p:cNvPr id="96" name="TextBox 35">
              <a:extLst>
                <a:ext uri="{FF2B5EF4-FFF2-40B4-BE49-F238E27FC236}">
                  <a16:creationId xmlns:a16="http://schemas.microsoft.com/office/drawing/2014/main" id="{72B109A2-15A3-2B7A-B4DD-91916C888772}"/>
                </a:ext>
              </a:extLst>
            </p:cNvPr>
            <p:cNvSpPr txBox="1"/>
            <p:nvPr/>
          </p:nvSpPr>
          <p:spPr>
            <a:xfrm>
              <a:off x="3710158" y="3215397"/>
              <a:ext cx="1258678"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3% PEPHA®-TIGHT CB</a:t>
              </a:r>
            </a:p>
          </p:txBody>
        </p:sp>
        <p:sp>
          <p:nvSpPr>
            <p:cNvPr id="97" name="TextBox 36">
              <a:extLst>
                <a:ext uri="{FF2B5EF4-FFF2-40B4-BE49-F238E27FC236}">
                  <a16:creationId xmlns:a16="http://schemas.microsoft.com/office/drawing/2014/main" id="{AC81B05A-B16F-B9CD-BF18-B51C21C4ED41}"/>
                </a:ext>
              </a:extLst>
            </p:cNvPr>
            <p:cNvSpPr txBox="1"/>
            <p:nvPr/>
          </p:nvSpPr>
          <p:spPr>
            <a:xfrm>
              <a:off x="2650372" y="3470621"/>
              <a:ext cx="2275763" cy="338554"/>
            </a:xfrm>
            <a:prstGeom prst="rect">
              <a:avLst/>
            </a:prstGeom>
            <a:solidFill>
              <a:sysClr val="window" lastClr="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prstClr val="black"/>
                  </a:solidFill>
                  <a:effectLst/>
                  <a:uLnTx/>
                  <a:uFillTx/>
                  <a:latin typeface="DM Sans"/>
                  <a:ea typeface="+mn-ea"/>
                  <a:cs typeface="+mn-cs"/>
                </a:rPr>
                <a:t>12hrs after 2</a:t>
              </a:r>
              <a:r>
                <a:rPr kumimoji="0" lang="en-US" sz="800" b="0" i="0" u="none" strike="noStrike" kern="0" cap="none" spc="0" normalizeH="0" baseline="30000" noProof="0" dirty="0">
                  <a:ln>
                    <a:noFill/>
                  </a:ln>
                  <a:solidFill>
                    <a:prstClr val="black"/>
                  </a:solidFill>
                  <a:effectLst/>
                  <a:uLnTx/>
                  <a:uFillTx/>
                  <a:latin typeface="DM Sans"/>
                  <a:ea typeface="+mn-ea"/>
                  <a:cs typeface="+mn-cs"/>
                </a:rPr>
                <a:t>nd</a:t>
              </a:r>
              <a:r>
                <a:rPr kumimoji="0" lang="en-US" sz="800" b="0" i="0" u="none" strike="noStrike" kern="0" cap="none" spc="0" normalizeH="0" baseline="0" noProof="0" dirty="0">
                  <a:ln>
                    <a:noFill/>
                  </a:ln>
                  <a:solidFill>
                    <a:prstClr val="black"/>
                  </a:solidFill>
                  <a:effectLst/>
                  <a:uLnTx/>
                  <a:uFillTx/>
                  <a:latin typeface="DM Sans"/>
                  <a:ea typeface="+mn-ea"/>
                  <a:cs typeface="+mn-cs"/>
                </a:rPr>
                <a:t> product application</a:t>
              </a:r>
            </a:p>
          </p:txBody>
        </p:sp>
      </p:grpSp>
      <p:grpSp>
        <p:nvGrpSpPr>
          <p:cNvPr id="98" name="Group 37">
            <a:extLst>
              <a:ext uri="{FF2B5EF4-FFF2-40B4-BE49-F238E27FC236}">
                <a16:creationId xmlns:a16="http://schemas.microsoft.com/office/drawing/2014/main" id="{11618BE4-B320-7BEC-B13F-68E5E156C6FD}"/>
              </a:ext>
            </a:extLst>
          </p:cNvPr>
          <p:cNvGrpSpPr/>
          <p:nvPr/>
        </p:nvGrpSpPr>
        <p:grpSpPr>
          <a:xfrm>
            <a:off x="8131494" y="5489770"/>
            <a:ext cx="2425825" cy="584283"/>
            <a:chOff x="2538162" y="3224892"/>
            <a:chExt cx="2425825" cy="584283"/>
          </a:xfrm>
        </p:grpSpPr>
        <p:sp>
          <p:nvSpPr>
            <p:cNvPr id="99" name="TextBox 38">
              <a:extLst>
                <a:ext uri="{FF2B5EF4-FFF2-40B4-BE49-F238E27FC236}">
                  <a16:creationId xmlns:a16="http://schemas.microsoft.com/office/drawing/2014/main" id="{2A54E4CF-D5E6-E27A-DDE9-BC2482F11444}"/>
                </a:ext>
              </a:extLst>
            </p:cNvPr>
            <p:cNvSpPr txBox="1"/>
            <p:nvPr/>
          </p:nvSpPr>
          <p:spPr>
            <a:xfrm>
              <a:off x="2920216" y="3224892"/>
              <a:ext cx="585417"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Placebo</a:t>
              </a:r>
            </a:p>
          </p:txBody>
        </p:sp>
        <p:sp>
          <p:nvSpPr>
            <p:cNvPr id="100" name="TextBox 39">
              <a:extLst>
                <a:ext uri="{FF2B5EF4-FFF2-40B4-BE49-F238E27FC236}">
                  <a16:creationId xmlns:a16="http://schemas.microsoft.com/office/drawing/2014/main" id="{EF8F0818-F05F-0171-ADE4-8C5BDB201BF3}"/>
                </a:ext>
              </a:extLst>
            </p:cNvPr>
            <p:cNvSpPr txBox="1"/>
            <p:nvPr/>
          </p:nvSpPr>
          <p:spPr>
            <a:xfrm>
              <a:off x="3705309" y="3224892"/>
              <a:ext cx="1258678" cy="215444"/>
            </a:xfrm>
            <a:prstGeom prst="rect">
              <a:avLst/>
            </a:prstGeom>
            <a:solidFill>
              <a:sysClr val="window" lastClr="FFFFFF"/>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a:ln>
                    <a:noFill/>
                  </a:ln>
                  <a:effectLst/>
                  <a:uLnTx/>
                  <a:uFillTx/>
                  <a:latin typeface="DM Sans"/>
                  <a:ea typeface="+mn-ea"/>
                  <a:cs typeface="+mn-cs"/>
                </a:rPr>
                <a:t>3% PEPHA®-TIGHT CB</a:t>
              </a:r>
            </a:p>
          </p:txBody>
        </p:sp>
        <p:sp>
          <p:nvSpPr>
            <p:cNvPr id="101" name="TextBox 40">
              <a:extLst>
                <a:ext uri="{FF2B5EF4-FFF2-40B4-BE49-F238E27FC236}">
                  <a16:creationId xmlns:a16="http://schemas.microsoft.com/office/drawing/2014/main" id="{5813ECF7-B85E-DBD2-3E75-539C71232032}"/>
                </a:ext>
              </a:extLst>
            </p:cNvPr>
            <p:cNvSpPr txBox="1"/>
            <p:nvPr/>
          </p:nvSpPr>
          <p:spPr>
            <a:xfrm>
              <a:off x="2538162" y="3470621"/>
              <a:ext cx="2334293" cy="338554"/>
            </a:xfrm>
            <a:prstGeom prst="rect">
              <a:avLst/>
            </a:prstGeom>
            <a:solidFill>
              <a:sysClr val="window" lastClr="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prstClr val="black"/>
                  </a:solidFill>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12hrs after 2</a:t>
              </a:r>
              <a:r>
                <a:rPr kumimoji="0" lang="en-US" sz="800" b="0" i="0" u="none" strike="noStrike" kern="0" cap="none" spc="0" normalizeH="0" baseline="30000" noProof="0">
                  <a:ln>
                    <a:noFill/>
                  </a:ln>
                  <a:solidFill>
                    <a:prstClr val="black"/>
                  </a:solidFill>
                  <a:effectLst/>
                  <a:uLnTx/>
                  <a:uFillTx/>
                  <a:latin typeface="DM Sans"/>
                  <a:ea typeface="+mn-ea"/>
                  <a:cs typeface="+mn-cs"/>
                </a:rPr>
                <a:t>nd</a:t>
              </a:r>
              <a:r>
                <a:rPr kumimoji="0" lang="en-US" sz="800" b="0" i="0" u="none" strike="noStrike" kern="0" cap="none" spc="0" normalizeH="0" baseline="0" noProof="0">
                  <a:ln>
                    <a:noFill/>
                  </a:ln>
                  <a:solidFill>
                    <a:prstClr val="black"/>
                  </a:solidFill>
                  <a:effectLst/>
                  <a:uLnTx/>
                  <a:uFillTx/>
                  <a:latin typeface="DM Sans"/>
                  <a:ea typeface="+mn-ea"/>
                  <a:cs typeface="+mn-cs"/>
                </a:rPr>
                <a:t> product application</a:t>
              </a:r>
            </a:p>
          </p:txBody>
        </p:sp>
      </p:grpSp>
      <p:pic>
        <p:nvPicPr>
          <p:cNvPr id="4" name="Picture 3">
            <a:extLst>
              <a:ext uri="{FF2B5EF4-FFF2-40B4-BE49-F238E27FC236}">
                <a16:creationId xmlns:a16="http://schemas.microsoft.com/office/drawing/2014/main" id="{D566F75D-5F31-CB9E-730E-AC8755C9544D}"/>
              </a:ext>
            </a:extLst>
          </p:cNvPr>
          <p:cNvPicPr>
            <a:picLocks noChangeAspect="1"/>
          </p:cNvPicPr>
          <p:nvPr/>
        </p:nvPicPr>
        <p:blipFill>
          <a:blip r:embed="rId11"/>
          <a:srcRect/>
          <a:stretch/>
        </p:blipFill>
        <p:spPr>
          <a:xfrm>
            <a:off x="10965956" y="302400"/>
            <a:ext cx="962684" cy="419894"/>
          </a:xfrm>
          <a:prstGeom prst="rect">
            <a:avLst/>
          </a:prstGeom>
        </p:spPr>
      </p:pic>
      <p:pic>
        <p:nvPicPr>
          <p:cNvPr id="5" name="Image 54">
            <a:extLst>
              <a:ext uri="{FF2B5EF4-FFF2-40B4-BE49-F238E27FC236}">
                <a16:creationId xmlns:a16="http://schemas.microsoft.com/office/drawing/2014/main" id="{114A7C85-FAA0-EB27-FEDF-4B1BE3762C67}"/>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577796" y="826575"/>
            <a:ext cx="1311804" cy="648000"/>
          </a:xfrm>
          <a:prstGeom prst="rect">
            <a:avLst/>
          </a:prstGeom>
        </p:spPr>
      </p:pic>
      <p:cxnSp>
        <p:nvCxnSpPr>
          <p:cNvPr id="6" name="Straight Connector 5">
            <a:extLst>
              <a:ext uri="{FF2B5EF4-FFF2-40B4-BE49-F238E27FC236}">
                <a16:creationId xmlns:a16="http://schemas.microsoft.com/office/drawing/2014/main" id="{6823ED15-313F-0336-D100-0E24D849AD00}"/>
              </a:ext>
            </a:extLst>
          </p:cNvPr>
          <p:cNvCxnSpPr>
            <a:cxnSpLocks/>
          </p:cNvCxnSpPr>
          <p:nvPr/>
        </p:nvCxnSpPr>
        <p:spPr>
          <a:xfrm>
            <a:off x="7139408" y="1342800"/>
            <a:ext cx="0" cy="4697688"/>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85E31F7-F5FC-0353-C35C-A4BC072B1B28}"/>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Biotech</a:t>
            </a:r>
            <a:r>
              <a:rPr lang="en-US" sz="950" spc="-20" dirty="0"/>
              <a:t> | Nature, enhanced by science</a:t>
            </a:r>
            <a:endParaRPr lang="en-US" sz="950" spc="10" dirty="0"/>
          </a:p>
        </p:txBody>
      </p:sp>
      <p:cxnSp>
        <p:nvCxnSpPr>
          <p:cNvPr id="15" name="Straight Connector 14">
            <a:extLst>
              <a:ext uri="{FF2B5EF4-FFF2-40B4-BE49-F238E27FC236}">
                <a16:creationId xmlns:a16="http://schemas.microsoft.com/office/drawing/2014/main" id="{FBC8FFA4-3907-99A0-937E-F897D3C48BFA}"/>
              </a:ext>
            </a:extLst>
          </p:cNvPr>
          <p:cNvCxnSpPr>
            <a:cxnSpLocks/>
          </p:cNvCxnSpPr>
          <p:nvPr/>
        </p:nvCxnSpPr>
        <p:spPr>
          <a:xfrm>
            <a:off x="3194241" y="4763255"/>
            <a:ext cx="2248722"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3E2420F-665A-F9E0-0A36-3BE6C71F9B61}"/>
              </a:ext>
            </a:extLst>
          </p:cNvPr>
          <p:cNvCxnSpPr>
            <a:cxnSpLocks/>
          </p:cNvCxnSpPr>
          <p:nvPr/>
        </p:nvCxnSpPr>
        <p:spPr>
          <a:xfrm>
            <a:off x="3194241" y="2477255"/>
            <a:ext cx="2248722"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FBE6712-8646-76B4-E4F8-53B8E19601F5}"/>
              </a:ext>
            </a:extLst>
          </p:cNvPr>
          <p:cNvCxnSpPr>
            <a:cxnSpLocks/>
          </p:cNvCxnSpPr>
          <p:nvPr/>
        </p:nvCxnSpPr>
        <p:spPr>
          <a:xfrm>
            <a:off x="8238085" y="4616110"/>
            <a:ext cx="2248722"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3739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718848B-A1F2-A6C8-7774-320AE6582D4E}"/>
              </a:ext>
            </a:extLst>
          </p:cNvPr>
          <p:cNvSpPr/>
          <p:nvPr/>
        </p:nvSpPr>
        <p:spPr>
          <a:xfrm>
            <a:off x="1" y="1220176"/>
            <a:ext cx="12192000" cy="49418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9" name="Chart 18">
            <a:extLst>
              <a:ext uri="{FF2B5EF4-FFF2-40B4-BE49-F238E27FC236}">
                <a16:creationId xmlns:a16="http://schemas.microsoft.com/office/drawing/2014/main" id="{C7A4C536-3821-2383-71FE-9CDD02D7156A}"/>
              </a:ext>
            </a:extLst>
          </p:cNvPr>
          <p:cNvGraphicFramePr/>
          <p:nvPr/>
        </p:nvGraphicFramePr>
        <p:xfrm>
          <a:off x="7771014" y="2092926"/>
          <a:ext cx="3797069" cy="322961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a:extLst>
              <a:ext uri="{FF2B5EF4-FFF2-40B4-BE49-F238E27FC236}">
                <a16:creationId xmlns:a16="http://schemas.microsoft.com/office/drawing/2014/main" id="{B65C4DE7-DD70-CE95-F8C7-CB1A7E09E958}"/>
              </a:ext>
            </a:extLst>
          </p:cNvPr>
          <p:cNvGraphicFramePr/>
          <p:nvPr/>
        </p:nvGraphicFramePr>
        <p:xfrm>
          <a:off x="3850140" y="2079966"/>
          <a:ext cx="3797069" cy="322961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Chart 1">
            <a:extLst>
              <a:ext uri="{FF2B5EF4-FFF2-40B4-BE49-F238E27FC236}">
                <a16:creationId xmlns:a16="http://schemas.microsoft.com/office/drawing/2014/main" id="{F6A12D81-73B1-47F0-AB89-216A24FCB5F7}"/>
              </a:ext>
            </a:extLst>
          </p:cNvPr>
          <p:cNvGraphicFramePr/>
          <p:nvPr/>
        </p:nvGraphicFramePr>
        <p:xfrm>
          <a:off x="203719" y="2075713"/>
          <a:ext cx="3797069" cy="3229619"/>
        </p:xfrm>
        <a:graphic>
          <a:graphicData uri="http://schemas.openxmlformats.org/drawingml/2006/chart">
            <c:chart xmlns:c="http://schemas.openxmlformats.org/drawingml/2006/chart" xmlns:r="http://schemas.openxmlformats.org/officeDocument/2006/relationships" r:id="rId5"/>
          </a:graphicData>
        </a:graphic>
      </p:graphicFrame>
      <p:sp>
        <p:nvSpPr>
          <p:cNvPr id="3" name="Slide Number Placeholder 2">
            <a:extLst>
              <a:ext uri="{FF2B5EF4-FFF2-40B4-BE49-F238E27FC236}">
                <a16:creationId xmlns:a16="http://schemas.microsoft.com/office/drawing/2014/main" id="{3EFB8392-5204-482B-12CA-FD04E6AFBCA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3" name="Text Placeholder 12">
            <a:extLst>
              <a:ext uri="{FF2B5EF4-FFF2-40B4-BE49-F238E27FC236}">
                <a16:creationId xmlns:a16="http://schemas.microsoft.com/office/drawing/2014/main" id="{A9FE6CAB-A6B0-A5A8-5B7B-0C962A9FE9A9}"/>
              </a:ext>
            </a:extLst>
          </p:cNvPr>
          <p:cNvSpPr>
            <a:spLocks noGrp="1"/>
          </p:cNvSpPr>
          <p:nvPr>
            <p:ph type="body" sz="quarter" idx="12"/>
          </p:nvPr>
        </p:nvSpPr>
        <p:spPr>
          <a:xfrm>
            <a:off x="302400" y="1663547"/>
            <a:ext cx="9225812" cy="399206"/>
          </a:xfrm>
        </p:spPr>
        <p:txBody>
          <a:bodyPr/>
          <a:lstStyle/>
          <a:p>
            <a:r>
              <a:rPr lang="en-GB" sz="1800" b="1" dirty="0"/>
              <a:t>% of affirmative answers to «My skin looks &amp; feels firmer with PEPHA®-TIGHT CB»</a:t>
            </a:r>
          </a:p>
        </p:txBody>
      </p:sp>
      <p:sp>
        <p:nvSpPr>
          <p:cNvPr id="12" name="Text Placeholder 11">
            <a:extLst>
              <a:ext uri="{FF2B5EF4-FFF2-40B4-BE49-F238E27FC236}">
                <a16:creationId xmlns:a16="http://schemas.microsoft.com/office/drawing/2014/main" id="{ECFC7943-9FAF-A381-A862-2B03874E5FB9}"/>
              </a:ext>
            </a:extLst>
          </p:cNvPr>
          <p:cNvSpPr>
            <a:spLocks noGrp="1"/>
          </p:cNvSpPr>
          <p:nvPr>
            <p:ph type="body" idx="11"/>
          </p:nvPr>
        </p:nvSpPr>
        <p:spPr/>
        <p:txBody>
          <a:bodyPr/>
          <a:lstStyle/>
          <a:p>
            <a:r>
              <a:rPr lang="en-GB" b="0" dirty="0">
                <a:solidFill>
                  <a:srgbClr val="084337"/>
                </a:solidFill>
              </a:rPr>
              <a:t>Qualitative questionnaire, for immediate &amp; long-lasting perception</a:t>
            </a:r>
          </a:p>
        </p:txBody>
      </p:sp>
      <p:sp>
        <p:nvSpPr>
          <p:cNvPr id="11" name="Title 10">
            <a:extLst>
              <a:ext uri="{FF2B5EF4-FFF2-40B4-BE49-F238E27FC236}">
                <a16:creationId xmlns:a16="http://schemas.microsoft.com/office/drawing/2014/main" id="{59B3B4CA-AA09-340A-8621-B3940B026B15}"/>
              </a:ext>
            </a:extLst>
          </p:cNvPr>
          <p:cNvSpPr>
            <a:spLocks noGrp="1"/>
          </p:cNvSpPr>
          <p:nvPr>
            <p:ph type="title"/>
          </p:nvPr>
        </p:nvSpPr>
        <p:spPr/>
        <p:txBody>
          <a:bodyPr/>
          <a:lstStyle/>
          <a:p>
            <a:r>
              <a:rPr lang="en-GB" dirty="0"/>
              <a:t>Consumers perceive the improvement</a:t>
            </a:r>
          </a:p>
        </p:txBody>
      </p:sp>
      <p:sp>
        <p:nvSpPr>
          <p:cNvPr id="9" name="TextBox 34">
            <a:extLst>
              <a:ext uri="{FF2B5EF4-FFF2-40B4-BE49-F238E27FC236}">
                <a16:creationId xmlns:a16="http://schemas.microsoft.com/office/drawing/2014/main" id="{61A80ED8-3817-0717-1E96-68F947577195}"/>
              </a:ext>
            </a:extLst>
          </p:cNvPr>
          <p:cNvSpPr txBox="1"/>
          <p:nvPr/>
        </p:nvSpPr>
        <p:spPr>
          <a:xfrm>
            <a:off x="306010" y="2139735"/>
            <a:ext cx="1532471"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dirty="0">
                <a:ln>
                  <a:noFill/>
                </a:ln>
                <a:solidFill>
                  <a:prstClr val="black"/>
                </a:solidFill>
                <a:effectLst/>
                <a:uLnTx/>
                <a:uFillTx/>
                <a:latin typeface="DM Sans"/>
                <a:ea typeface="+mn-ea"/>
                <a:cs typeface="+mn-cs"/>
              </a:rPr>
              <a:t>Overall facial skin</a:t>
            </a:r>
          </a:p>
        </p:txBody>
      </p:sp>
      <p:sp>
        <p:nvSpPr>
          <p:cNvPr id="10" name="TextBox 37">
            <a:extLst>
              <a:ext uri="{FF2B5EF4-FFF2-40B4-BE49-F238E27FC236}">
                <a16:creationId xmlns:a16="http://schemas.microsoft.com/office/drawing/2014/main" id="{E0486B94-A350-5220-80BB-A3F934A66641}"/>
              </a:ext>
            </a:extLst>
          </p:cNvPr>
          <p:cNvSpPr txBox="1"/>
          <p:nvPr/>
        </p:nvSpPr>
        <p:spPr>
          <a:xfrm>
            <a:off x="4237797" y="2139735"/>
            <a:ext cx="1824217"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dirty="0">
                <a:ln>
                  <a:noFill/>
                </a:ln>
                <a:solidFill>
                  <a:prstClr val="black"/>
                </a:solidFill>
                <a:effectLst/>
                <a:uLnTx/>
                <a:uFillTx/>
                <a:latin typeface="DM Sans"/>
                <a:ea typeface="+mn-ea"/>
                <a:cs typeface="+mn-cs"/>
              </a:rPr>
              <a:t>Skin around the eyes</a:t>
            </a:r>
          </a:p>
        </p:txBody>
      </p:sp>
      <p:sp>
        <p:nvSpPr>
          <p:cNvPr id="14" name="TextBox 40">
            <a:extLst>
              <a:ext uri="{FF2B5EF4-FFF2-40B4-BE49-F238E27FC236}">
                <a16:creationId xmlns:a16="http://schemas.microsoft.com/office/drawing/2014/main" id="{06409649-BEDF-B07C-1130-C2242D77B12B}"/>
              </a:ext>
            </a:extLst>
          </p:cNvPr>
          <p:cNvSpPr txBox="1"/>
          <p:nvPr/>
        </p:nvSpPr>
        <p:spPr>
          <a:xfrm>
            <a:off x="8066598" y="2139735"/>
            <a:ext cx="1452321"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dirty="0">
                <a:ln>
                  <a:noFill/>
                </a:ln>
                <a:solidFill>
                  <a:prstClr val="black"/>
                </a:solidFill>
                <a:effectLst/>
                <a:uLnTx/>
                <a:uFillTx/>
                <a:latin typeface="DM Sans"/>
                <a:ea typeface="+mn-ea"/>
                <a:cs typeface="+mn-cs"/>
              </a:rPr>
              <a:t>Neck &amp; neckline</a:t>
            </a:r>
          </a:p>
        </p:txBody>
      </p:sp>
      <p:sp>
        <p:nvSpPr>
          <p:cNvPr id="16" name="TextBox 1">
            <a:extLst>
              <a:ext uri="{FF2B5EF4-FFF2-40B4-BE49-F238E27FC236}">
                <a16:creationId xmlns:a16="http://schemas.microsoft.com/office/drawing/2014/main" id="{E5F7815B-4A3C-9D9C-441B-B34E40217BD5}"/>
              </a:ext>
            </a:extLst>
          </p:cNvPr>
          <p:cNvSpPr txBox="1"/>
          <p:nvPr/>
        </p:nvSpPr>
        <p:spPr>
          <a:xfrm>
            <a:off x="623917" y="5083826"/>
            <a:ext cx="1725433"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immediate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Within minutes after 1</a:t>
            </a:r>
            <a:r>
              <a:rPr kumimoji="0" lang="en-US" sz="1000" b="0" i="0" u="none" strike="noStrike" kern="1200" cap="none" spc="0" normalizeH="0" baseline="30000" noProof="0" dirty="0">
                <a:ln>
                  <a:noFill/>
                </a:ln>
                <a:effectLst/>
                <a:uLnTx/>
                <a:uFillTx/>
                <a:latin typeface="DM Sans"/>
                <a:ea typeface="+mn-ea"/>
                <a:cs typeface="+mn-cs"/>
              </a:rPr>
              <a:t>st</a:t>
            </a:r>
            <a:r>
              <a:rPr kumimoji="0" lang="en-US" sz="1000" b="0" i="0" u="none" strike="noStrike" kern="1200" cap="none" spc="0" normalizeH="0" baseline="0" noProof="0" dirty="0">
                <a:ln>
                  <a:noFill/>
                </a:ln>
                <a:effectLst/>
                <a:uLnTx/>
                <a:uFillTx/>
                <a:latin typeface="DM Sans"/>
                <a:ea typeface="+mn-ea"/>
                <a:cs typeface="+mn-cs"/>
              </a:rPr>
              <a:t> product application</a:t>
            </a:r>
          </a:p>
        </p:txBody>
      </p:sp>
      <p:sp>
        <p:nvSpPr>
          <p:cNvPr id="22" name="TextBox 8">
            <a:extLst>
              <a:ext uri="{FF2B5EF4-FFF2-40B4-BE49-F238E27FC236}">
                <a16:creationId xmlns:a16="http://schemas.microsoft.com/office/drawing/2014/main" id="{A8336629-2991-0217-8867-FACBB992DB83}"/>
              </a:ext>
            </a:extLst>
          </p:cNvPr>
          <p:cNvSpPr txBox="1"/>
          <p:nvPr/>
        </p:nvSpPr>
        <p:spPr>
          <a:xfrm>
            <a:off x="2186609" y="5083826"/>
            <a:ext cx="1407457"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12hrs after 2</a:t>
            </a:r>
            <a:r>
              <a:rPr kumimoji="0" lang="en-US" sz="1000" b="0" i="0" u="none" strike="noStrike" kern="1200" cap="none" spc="0" normalizeH="0" baseline="30000" noProof="0" dirty="0">
                <a:ln>
                  <a:noFill/>
                </a:ln>
                <a:effectLst/>
                <a:uLnTx/>
                <a:uFillTx/>
                <a:latin typeface="DM Sans"/>
                <a:ea typeface="+mn-ea"/>
                <a:cs typeface="+mn-cs"/>
              </a:rPr>
              <a:t>nd</a:t>
            </a:r>
            <a:r>
              <a:rPr kumimoji="0" lang="en-US" sz="1000" b="0" i="0" u="none" strike="noStrike" kern="1200" cap="none" spc="0" normalizeH="0" baseline="0" noProof="0" dirty="0">
                <a:ln>
                  <a:noFill/>
                </a:ln>
                <a:effectLst/>
                <a:uLnTx/>
                <a:uFillTx/>
                <a:latin typeface="DM Sans"/>
                <a:ea typeface="+mn-ea"/>
                <a:cs typeface="+mn-cs"/>
              </a:rPr>
              <a:t> product application </a:t>
            </a:r>
          </a:p>
        </p:txBody>
      </p:sp>
      <p:sp>
        <p:nvSpPr>
          <p:cNvPr id="25" name="TextBox 16">
            <a:extLst>
              <a:ext uri="{FF2B5EF4-FFF2-40B4-BE49-F238E27FC236}">
                <a16:creationId xmlns:a16="http://schemas.microsoft.com/office/drawing/2014/main" id="{77D302A2-CAAE-2480-791B-B2AE66CDE1C4}"/>
              </a:ext>
            </a:extLst>
          </p:cNvPr>
          <p:cNvSpPr txBox="1"/>
          <p:nvPr/>
        </p:nvSpPr>
        <p:spPr>
          <a:xfrm>
            <a:off x="4237797" y="5083826"/>
            <a:ext cx="1725433"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immediate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Within minutes after 1</a:t>
            </a:r>
            <a:r>
              <a:rPr kumimoji="0" lang="en-US" sz="1000" b="0" i="0" u="none" strike="noStrike" kern="1200" cap="none" spc="0" normalizeH="0" baseline="30000" noProof="0" dirty="0">
                <a:ln>
                  <a:noFill/>
                </a:ln>
                <a:effectLst/>
                <a:uLnTx/>
                <a:uFillTx/>
                <a:latin typeface="DM Sans"/>
                <a:ea typeface="+mn-ea"/>
                <a:cs typeface="+mn-cs"/>
              </a:rPr>
              <a:t>st</a:t>
            </a:r>
            <a:r>
              <a:rPr kumimoji="0" lang="en-US" sz="1000" b="0" i="0" u="none" strike="noStrike" kern="1200" cap="none" spc="0" normalizeH="0" baseline="0" noProof="0" dirty="0">
                <a:ln>
                  <a:noFill/>
                </a:ln>
                <a:effectLst/>
                <a:uLnTx/>
                <a:uFillTx/>
                <a:latin typeface="DM Sans"/>
                <a:ea typeface="+mn-ea"/>
                <a:cs typeface="+mn-cs"/>
              </a:rPr>
              <a:t> product application</a:t>
            </a:r>
          </a:p>
        </p:txBody>
      </p:sp>
      <p:sp>
        <p:nvSpPr>
          <p:cNvPr id="26" name="TextBox 17">
            <a:extLst>
              <a:ext uri="{FF2B5EF4-FFF2-40B4-BE49-F238E27FC236}">
                <a16:creationId xmlns:a16="http://schemas.microsoft.com/office/drawing/2014/main" id="{84584973-0C36-644A-BBB6-283720A9BBB6}"/>
              </a:ext>
            </a:extLst>
          </p:cNvPr>
          <p:cNvSpPr txBox="1"/>
          <p:nvPr/>
        </p:nvSpPr>
        <p:spPr>
          <a:xfrm>
            <a:off x="5800489" y="5083826"/>
            <a:ext cx="1407457"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12hrs after 2</a:t>
            </a:r>
            <a:r>
              <a:rPr kumimoji="0" lang="en-US" sz="1000" b="0" i="0" u="none" strike="noStrike" kern="1200" cap="none" spc="0" normalizeH="0" baseline="30000" noProof="0" dirty="0">
                <a:ln>
                  <a:noFill/>
                </a:ln>
                <a:effectLst/>
                <a:uLnTx/>
                <a:uFillTx/>
                <a:latin typeface="DM Sans"/>
                <a:ea typeface="+mn-ea"/>
                <a:cs typeface="+mn-cs"/>
              </a:rPr>
              <a:t>nd</a:t>
            </a:r>
            <a:r>
              <a:rPr kumimoji="0" lang="en-US" sz="1000" b="0" i="0" u="none" strike="noStrike" kern="1200" cap="none" spc="0" normalizeH="0" baseline="0" noProof="0" dirty="0">
                <a:ln>
                  <a:noFill/>
                </a:ln>
                <a:effectLst/>
                <a:uLnTx/>
                <a:uFillTx/>
                <a:latin typeface="DM Sans"/>
                <a:ea typeface="+mn-ea"/>
                <a:cs typeface="+mn-cs"/>
              </a:rPr>
              <a:t> product application </a:t>
            </a:r>
          </a:p>
        </p:txBody>
      </p:sp>
      <p:sp>
        <p:nvSpPr>
          <p:cNvPr id="28" name="TextBox 21">
            <a:extLst>
              <a:ext uri="{FF2B5EF4-FFF2-40B4-BE49-F238E27FC236}">
                <a16:creationId xmlns:a16="http://schemas.microsoft.com/office/drawing/2014/main" id="{0D10C8C1-DAC0-7091-7FC1-C1EF61D29B0C}"/>
              </a:ext>
            </a:extLst>
          </p:cNvPr>
          <p:cNvSpPr txBox="1"/>
          <p:nvPr/>
        </p:nvSpPr>
        <p:spPr>
          <a:xfrm>
            <a:off x="8216011" y="5083826"/>
            <a:ext cx="1725433"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immediate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Within minutes after 1</a:t>
            </a:r>
            <a:r>
              <a:rPr kumimoji="0" lang="en-US" sz="1000" b="0" i="0" u="none" strike="noStrike" kern="1200" cap="none" spc="0" normalizeH="0" baseline="30000" noProof="0" dirty="0">
                <a:ln>
                  <a:noFill/>
                </a:ln>
                <a:effectLst/>
                <a:uLnTx/>
                <a:uFillTx/>
                <a:latin typeface="DM Sans"/>
                <a:ea typeface="+mn-ea"/>
                <a:cs typeface="+mn-cs"/>
              </a:rPr>
              <a:t>st</a:t>
            </a:r>
            <a:r>
              <a:rPr kumimoji="0" lang="en-US" sz="1000" b="0" i="0" u="none" strike="noStrike" kern="1200" cap="none" spc="0" normalizeH="0" baseline="0" noProof="0" dirty="0">
                <a:ln>
                  <a:noFill/>
                </a:ln>
                <a:effectLst/>
                <a:uLnTx/>
                <a:uFillTx/>
                <a:latin typeface="DM Sans"/>
                <a:ea typeface="+mn-ea"/>
                <a:cs typeface="+mn-cs"/>
              </a:rPr>
              <a:t> product application</a:t>
            </a:r>
          </a:p>
        </p:txBody>
      </p:sp>
      <p:sp>
        <p:nvSpPr>
          <p:cNvPr id="29" name="TextBox 22">
            <a:extLst>
              <a:ext uri="{FF2B5EF4-FFF2-40B4-BE49-F238E27FC236}">
                <a16:creationId xmlns:a16="http://schemas.microsoft.com/office/drawing/2014/main" id="{D4E30A6F-0F79-CCCC-B0DA-EA5C498BE1EC}"/>
              </a:ext>
            </a:extLst>
          </p:cNvPr>
          <p:cNvSpPr txBox="1"/>
          <p:nvPr/>
        </p:nvSpPr>
        <p:spPr>
          <a:xfrm>
            <a:off x="9778703" y="5083826"/>
            <a:ext cx="1407457"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effectLst/>
                <a:uLnTx/>
                <a:uFillTx/>
                <a:latin typeface="DM Sans"/>
                <a:ea typeface="+mn-ea"/>
                <a:cs typeface="+mn-cs"/>
              </a:rPr>
              <a:t>Time 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DM Sans"/>
                <a:ea typeface="+mn-ea"/>
                <a:cs typeface="+mn-cs"/>
              </a:rPr>
              <a:t>12hrs after 2</a:t>
            </a:r>
            <a:r>
              <a:rPr kumimoji="0" lang="en-US" sz="1000" b="0" i="0" u="none" strike="noStrike" kern="1200" cap="none" spc="0" normalizeH="0" baseline="30000" noProof="0" dirty="0">
                <a:ln>
                  <a:noFill/>
                </a:ln>
                <a:effectLst/>
                <a:uLnTx/>
                <a:uFillTx/>
                <a:latin typeface="DM Sans"/>
                <a:ea typeface="+mn-ea"/>
                <a:cs typeface="+mn-cs"/>
              </a:rPr>
              <a:t>nd</a:t>
            </a:r>
            <a:r>
              <a:rPr kumimoji="0" lang="en-US" sz="1000" b="0" i="0" u="none" strike="noStrike" kern="1200" cap="none" spc="0" normalizeH="0" baseline="0" noProof="0" dirty="0">
                <a:ln>
                  <a:noFill/>
                </a:ln>
                <a:effectLst/>
                <a:uLnTx/>
                <a:uFillTx/>
                <a:latin typeface="DM Sans"/>
                <a:ea typeface="+mn-ea"/>
                <a:cs typeface="+mn-cs"/>
              </a:rPr>
              <a:t> product application </a:t>
            </a:r>
          </a:p>
        </p:txBody>
      </p:sp>
      <p:pic>
        <p:nvPicPr>
          <p:cNvPr id="4" name="Picture 3">
            <a:extLst>
              <a:ext uri="{FF2B5EF4-FFF2-40B4-BE49-F238E27FC236}">
                <a16:creationId xmlns:a16="http://schemas.microsoft.com/office/drawing/2014/main" id="{E60619B5-1BE2-DAC5-1068-E0C1FF8AC9BA}"/>
              </a:ext>
            </a:extLst>
          </p:cNvPr>
          <p:cNvPicPr>
            <a:picLocks noChangeAspect="1"/>
          </p:cNvPicPr>
          <p:nvPr/>
        </p:nvPicPr>
        <p:blipFill>
          <a:blip r:embed="rId6"/>
          <a:srcRect/>
          <a:stretch/>
        </p:blipFill>
        <p:spPr>
          <a:xfrm>
            <a:off x="10965956" y="302400"/>
            <a:ext cx="962684" cy="419894"/>
          </a:xfrm>
          <a:prstGeom prst="rect">
            <a:avLst/>
          </a:prstGeom>
        </p:spPr>
      </p:pic>
    </p:spTree>
    <p:extLst>
      <p:ext uri="{BB962C8B-B14F-4D97-AF65-F5344CB8AC3E}">
        <p14:creationId xmlns:p14="http://schemas.microsoft.com/office/powerpoint/2010/main" val="34885781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shot of a graph&#10;&#10;AI-generated content may be incorrect.">
            <a:extLst>
              <a:ext uri="{FF2B5EF4-FFF2-40B4-BE49-F238E27FC236}">
                <a16:creationId xmlns:a16="http://schemas.microsoft.com/office/drawing/2014/main" id="{9EAC59CD-C4B3-6989-9ACE-7FF4A82A910C}"/>
              </a:ext>
            </a:extLst>
          </p:cNvPr>
          <p:cNvPicPr>
            <a:picLocks noChangeAspect="1"/>
          </p:cNvPicPr>
          <p:nvPr/>
        </p:nvPicPr>
        <p:blipFill>
          <a:blip r:embed="rId3">
            <a:extLst>
              <a:ext uri="{28A0092B-C50C-407E-A947-70E740481C1C}">
                <a14:useLocalDpi xmlns:a14="http://schemas.microsoft.com/office/drawing/2010/main" val="0"/>
              </a:ext>
            </a:extLst>
          </a:blip>
          <a:srcRect l="19928" t="15109" r="17778" b="22912"/>
          <a:stretch/>
        </p:blipFill>
        <p:spPr>
          <a:xfrm>
            <a:off x="5353975" y="3530280"/>
            <a:ext cx="4428052" cy="2478176"/>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92651E24-10CD-907E-2A33-8AA1A440235D}"/>
              </a:ext>
            </a:extLst>
          </p:cNvPr>
          <p:cNvPicPr>
            <a:picLocks noChangeAspect="1"/>
          </p:cNvPicPr>
          <p:nvPr/>
        </p:nvPicPr>
        <p:blipFill>
          <a:blip r:embed="rId4">
            <a:extLst>
              <a:ext uri="{28A0092B-C50C-407E-A947-70E740481C1C}">
                <a14:useLocalDpi xmlns:a14="http://schemas.microsoft.com/office/drawing/2010/main" val="0"/>
              </a:ext>
            </a:extLst>
          </a:blip>
          <a:srcRect l="17565" r="19083"/>
          <a:stretch/>
        </p:blipFill>
        <p:spPr>
          <a:xfrm>
            <a:off x="77482" y="2899941"/>
            <a:ext cx="4498356" cy="3994136"/>
          </a:xfrm>
          <a:prstGeom prst="rect">
            <a:avLst/>
          </a:prstGeom>
        </p:spPr>
      </p:pic>
      <p:sp>
        <p:nvSpPr>
          <p:cNvPr id="11" name="Title 10">
            <a:extLst>
              <a:ext uri="{FF2B5EF4-FFF2-40B4-BE49-F238E27FC236}">
                <a16:creationId xmlns:a16="http://schemas.microsoft.com/office/drawing/2014/main" id="{7BC877FD-3551-75AE-39A5-AE47A96B6158}"/>
              </a:ext>
            </a:extLst>
          </p:cNvPr>
          <p:cNvSpPr>
            <a:spLocks noGrp="1"/>
          </p:cNvSpPr>
          <p:nvPr>
            <p:ph type="title"/>
          </p:nvPr>
        </p:nvSpPr>
        <p:spPr/>
        <p:txBody>
          <a:bodyPr/>
          <a:lstStyle/>
          <a:p>
            <a:r>
              <a:rPr lang="en-US" dirty="0"/>
              <a:t>Long-term well-aging result with regular usage of PEPHA</a:t>
            </a:r>
            <a:r>
              <a:rPr lang="en-US" b="0" dirty="0"/>
              <a:t>®</a:t>
            </a:r>
            <a:r>
              <a:rPr lang="en-US" dirty="0"/>
              <a:t>-TIGHT CB</a:t>
            </a:r>
            <a:endParaRPr lang="en-GB" dirty="0"/>
          </a:p>
        </p:txBody>
      </p:sp>
      <p:sp>
        <p:nvSpPr>
          <p:cNvPr id="3" name="Slide Number Placeholder 2">
            <a:extLst>
              <a:ext uri="{FF2B5EF4-FFF2-40B4-BE49-F238E27FC236}">
                <a16:creationId xmlns:a16="http://schemas.microsoft.com/office/drawing/2014/main" id="{B0C9A4D6-2AFA-53B7-F3BD-C20509E447A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2" name="Text Placeholder 11">
            <a:extLst>
              <a:ext uri="{FF2B5EF4-FFF2-40B4-BE49-F238E27FC236}">
                <a16:creationId xmlns:a16="http://schemas.microsoft.com/office/drawing/2014/main" id="{A5ACD8FC-7ABC-9DE8-B518-C1BC7C77BBB1}"/>
              </a:ext>
            </a:extLst>
          </p:cNvPr>
          <p:cNvSpPr>
            <a:spLocks noGrp="1"/>
          </p:cNvSpPr>
          <p:nvPr>
            <p:ph type="body" idx="11"/>
          </p:nvPr>
        </p:nvSpPr>
        <p:spPr/>
        <p:txBody>
          <a:bodyPr/>
          <a:lstStyle/>
          <a:p>
            <a:r>
              <a:rPr lang="en-GB" b="0" dirty="0">
                <a:solidFill>
                  <a:srgbClr val="084337"/>
                </a:solidFill>
              </a:rPr>
              <a:t>Profilometer and Cutometer measurement</a:t>
            </a:r>
          </a:p>
        </p:txBody>
      </p:sp>
      <p:sp>
        <p:nvSpPr>
          <p:cNvPr id="39" name="TextBox 38">
            <a:extLst>
              <a:ext uri="{FF2B5EF4-FFF2-40B4-BE49-F238E27FC236}">
                <a16:creationId xmlns:a16="http://schemas.microsoft.com/office/drawing/2014/main" id="{2F68EDB1-89C6-C226-616B-FB6E08032E1B}"/>
              </a:ext>
            </a:extLst>
          </p:cNvPr>
          <p:cNvSpPr txBox="1"/>
          <p:nvPr/>
        </p:nvSpPr>
        <p:spPr>
          <a:xfrm>
            <a:off x="7665236" y="3851847"/>
            <a:ext cx="947407" cy="202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prstClr val="black"/>
                </a:solidFill>
                <a:effectLst/>
                <a:uLnTx/>
                <a:uFillTx/>
                <a:latin typeface="DM Sans"/>
                <a:ea typeface="+mn-ea"/>
                <a:cs typeface="+mn-cs"/>
              </a:rPr>
              <a:t>$</a:t>
            </a:r>
            <a:r>
              <a:rPr kumimoji="0" lang="en-US" sz="800" b="0" i="0" u="none" strike="noStrike" kern="1200" cap="none" spc="0" normalizeH="0" baseline="0" noProof="0">
                <a:ln>
                  <a:noFill/>
                </a:ln>
                <a:solidFill>
                  <a:prstClr val="black"/>
                </a:solidFill>
                <a:effectLst/>
                <a:uLnTx/>
                <a:uFillTx/>
                <a:latin typeface="DM Sans"/>
                <a:ea typeface="+mn-ea"/>
                <a:cs typeface="+mn-cs"/>
              </a:rPr>
              <a:t>p&lt;0.1 vs baseline</a:t>
            </a:r>
          </a:p>
        </p:txBody>
      </p:sp>
      <p:graphicFrame>
        <p:nvGraphicFramePr>
          <p:cNvPr id="58" name="Chart 57">
            <a:extLst>
              <a:ext uri="{FF2B5EF4-FFF2-40B4-BE49-F238E27FC236}">
                <a16:creationId xmlns:a16="http://schemas.microsoft.com/office/drawing/2014/main" id="{EFF5390C-D60C-EDF9-F11C-4ADBFA0F9F89}"/>
              </a:ext>
            </a:extLst>
          </p:cNvPr>
          <p:cNvGraphicFramePr/>
          <p:nvPr/>
        </p:nvGraphicFramePr>
        <p:xfrm>
          <a:off x="345613" y="1707350"/>
          <a:ext cx="1940206" cy="1224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9" name="Chart 58">
            <a:extLst>
              <a:ext uri="{FF2B5EF4-FFF2-40B4-BE49-F238E27FC236}">
                <a16:creationId xmlns:a16="http://schemas.microsoft.com/office/drawing/2014/main" id="{EB5F979E-B1A7-12B6-F51F-F6625DC19849}"/>
              </a:ext>
            </a:extLst>
          </p:cNvPr>
          <p:cNvGraphicFramePr/>
          <p:nvPr/>
        </p:nvGraphicFramePr>
        <p:xfrm>
          <a:off x="2376742" y="1707350"/>
          <a:ext cx="1940206" cy="1224000"/>
        </p:xfrm>
        <a:graphic>
          <a:graphicData uri="http://schemas.openxmlformats.org/drawingml/2006/chart">
            <c:chart xmlns:c="http://schemas.openxmlformats.org/drawingml/2006/chart" xmlns:r="http://schemas.openxmlformats.org/officeDocument/2006/relationships" r:id="rId6"/>
          </a:graphicData>
        </a:graphic>
      </p:graphicFrame>
      <p:sp>
        <p:nvSpPr>
          <p:cNvPr id="60" name="TextBox 59">
            <a:extLst>
              <a:ext uri="{FF2B5EF4-FFF2-40B4-BE49-F238E27FC236}">
                <a16:creationId xmlns:a16="http://schemas.microsoft.com/office/drawing/2014/main" id="{C903DDDC-3382-BD71-A902-0E5A4AF7262C}"/>
              </a:ext>
            </a:extLst>
          </p:cNvPr>
          <p:cNvSpPr txBox="1"/>
          <p:nvPr/>
        </p:nvSpPr>
        <p:spPr>
          <a:xfrm>
            <a:off x="3015565"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21%</a:t>
            </a:r>
          </a:p>
        </p:txBody>
      </p:sp>
      <p:graphicFrame>
        <p:nvGraphicFramePr>
          <p:cNvPr id="61" name="Chart 60">
            <a:extLst>
              <a:ext uri="{FF2B5EF4-FFF2-40B4-BE49-F238E27FC236}">
                <a16:creationId xmlns:a16="http://schemas.microsoft.com/office/drawing/2014/main" id="{CCAC29F6-99FE-2385-0906-885C4A7F0531}"/>
              </a:ext>
            </a:extLst>
          </p:cNvPr>
          <p:cNvGraphicFramePr/>
          <p:nvPr/>
        </p:nvGraphicFramePr>
        <p:xfrm>
          <a:off x="5343465" y="1692676"/>
          <a:ext cx="1940206" cy="12240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2" name="Chart 61">
            <a:extLst>
              <a:ext uri="{FF2B5EF4-FFF2-40B4-BE49-F238E27FC236}">
                <a16:creationId xmlns:a16="http://schemas.microsoft.com/office/drawing/2014/main" id="{A93F7387-1043-FC3B-301B-472EDFC06659}"/>
              </a:ext>
            </a:extLst>
          </p:cNvPr>
          <p:cNvGraphicFramePr/>
          <p:nvPr/>
        </p:nvGraphicFramePr>
        <p:xfrm>
          <a:off x="7382150" y="1698720"/>
          <a:ext cx="1940206" cy="1224000"/>
        </p:xfrm>
        <a:graphic>
          <a:graphicData uri="http://schemas.openxmlformats.org/drawingml/2006/chart">
            <c:chart xmlns:c="http://schemas.openxmlformats.org/drawingml/2006/chart" xmlns:r="http://schemas.openxmlformats.org/officeDocument/2006/relationships" r:id="rId8"/>
          </a:graphicData>
        </a:graphic>
      </p:graphicFrame>
      <p:sp>
        <p:nvSpPr>
          <p:cNvPr id="63" name="TextBox 62">
            <a:extLst>
              <a:ext uri="{FF2B5EF4-FFF2-40B4-BE49-F238E27FC236}">
                <a16:creationId xmlns:a16="http://schemas.microsoft.com/office/drawing/2014/main" id="{4059115A-5F20-E01F-AEF7-BA3597462E46}"/>
              </a:ext>
            </a:extLst>
          </p:cNvPr>
          <p:cNvSpPr txBox="1"/>
          <p:nvPr/>
        </p:nvSpPr>
        <p:spPr>
          <a:xfrm>
            <a:off x="5987275"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15%</a:t>
            </a:r>
          </a:p>
        </p:txBody>
      </p:sp>
      <p:sp>
        <p:nvSpPr>
          <p:cNvPr id="64" name="TextBox 63">
            <a:extLst>
              <a:ext uri="{FF2B5EF4-FFF2-40B4-BE49-F238E27FC236}">
                <a16:creationId xmlns:a16="http://schemas.microsoft.com/office/drawing/2014/main" id="{BD793968-80B4-94A4-CE5B-83F55E0783E4}"/>
              </a:ext>
            </a:extLst>
          </p:cNvPr>
          <p:cNvSpPr txBox="1"/>
          <p:nvPr/>
        </p:nvSpPr>
        <p:spPr>
          <a:xfrm>
            <a:off x="8030948"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24%</a:t>
            </a:r>
          </a:p>
        </p:txBody>
      </p:sp>
      <p:sp>
        <p:nvSpPr>
          <p:cNvPr id="65" name="Text Placeholder 2">
            <a:extLst>
              <a:ext uri="{FF2B5EF4-FFF2-40B4-BE49-F238E27FC236}">
                <a16:creationId xmlns:a16="http://schemas.microsoft.com/office/drawing/2014/main" id="{2AA9846F-F93F-E738-94C4-6FA871E691B7}"/>
              </a:ext>
            </a:extLst>
          </p:cNvPr>
          <p:cNvSpPr txBox="1">
            <a:spLocks/>
          </p:cNvSpPr>
          <p:nvPr/>
        </p:nvSpPr>
        <p:spPr>
          <a:xfrm>
            <a:off x="840466" y="1434255"/>
            <a:ext cx="3369286" cy="21544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prstClr val="black"/>
                </a:solidFill>
                <a:effectLst/>
                <a:uLnTx/>
                <a:uFillTx/>
                <a:latin typeface="DM Sans"/>
                <a:ea typeface="+mn-ea"/>
                <a:cs typeface="+mn-cs"/>
              </a:rPr>
              <a:t>Wrinkle reduction (profilometry): </a:t>
            </a:r>
          </a:p>
        </p:txBody>
      </p:sp>
      <p:sp>
        <p:nvSpPr>
          <p:cNvPr id="67" name="Text Placeholder 2">
            <a:extLst>
              <a:ext uri="{FF2B5EF4-FFF2-40B4-BE49-F238E27FC236}">
                <a16:creationId xmlns:a16="http://schemas.microsoft.com/office/drawing/2014/main" id="{B1621D6D-CF43-F1BE-9E21-86C4C55BCFA0}"/>
              </a:ext>
            </a:extLst>
          </p:cNvPr>
          <p:cNvSpPr txBox="1">
            <a:spLocks/>
          </p:cNvSpPr>
          <p:nvPr/>
        </p:nvSpPr>
        <p:spPr>
          <a:xfrm>
            <a:off x="5681511" y="1435390"/>
            <a:ext cx="4076857" cy="21544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400" b="1" i="0" u="none" strike="noStrike" kern="1200" cap="none" spc="0" normalizeH="0" baseline="0" noProof="0" dirty="0">
                <a:ln>
                  <a:noFill/>
                </a:ln>
                <a:solidFill>
                  <a:prstClr val="black"/>
                </a:solidFill>
                <a:effectLst/>
                <a:uLnTx/>
                <a:uFillTx/>
                <a:latin typeface="DM Sans"/>
                <a:ea typeface="+mn-ea"/>
                <a:cs typeface="+mn-cs"/>
              </a:rPr>
              <a:t>Skin firming (</a:t>
            </a:r>
            <a:r>
              <a:rPr kumimoji="0" lang="en-GB" sz="1400" b="1" i="0" u="none" strike="noStrike" kern="1200" cap="none" spc="0" normalizeH="0" baseline="0" noProof="0" dirty="0" err="1">
                <a:ln>
                  <a:noFill/>
                </a:ln>
                <a:solidFill>
                  <a:prstClr val="black"/>
                </a:solidFill>
                <a:effectLst/>
                <a:uLnTx/>
                <a:uFillTx/>
                <a:latin typeface="DM Sans"/>
                <a:ea typeface="+mn-ea"/>
                <a:cs typeface="+mn-cs"/>
              </a:rPr>
              <a:t>cutometry</a:t>
            </a:r>
            <a:r>
              <a:rPr kumimoji="0" lang="en-GB" sz="1400" b="1" i="0" u="none" strike="noStrike" kern="1200" cap="none" spc="0" normalizeH="0" baseline="0" noProof="0" dirty="0">
                <a:ln>
                  <a:noFill/>
                </a:ln>
                <a:solidFill>
                  <a:prstClr val="black"/>
                </a:solidFill>
                <a:effectLst/>
                <a:uLnTx/>
                <a:uFillTx/>
                <a:latin typeface="DM Sans"/>
                <a:ea typeface="+mn-ea"/>
                <a:cs typeface="+mn-cs"/>
              </a:rPr>
              <a:t>):</a:t>
            </a:r>
          </a:p>
        </p:txBody>
      </p:sp>
      <p:sp>
        <p:nvSpPr>
          <p:cNvPr id="69" name="TextBox 68">
            <a:extLst>
              <a:ext uri="{FF2B5EF4-FFF2-40B4-BE49-F238E27FC236}">
                <a16:creationId xmlns:a16="http://schemas.microsoft.com/office/drawing/2014/main" id="{BDAC9F47-EF03-CB7C-3333-592A3EDB749F}"/>
              </a:ext>
            </a:extLst>
          </p:cNvPr>
          <p:cNvSpPr txBox="1"/>
          <p:nvPr/>
        </p:nvSpPr>
        <p:spPr>
          <a:xfrm>
            <a:off x="965386" y="2126260"/>
            <a:ext cx="6976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DM Sans"/>
                <a:ea typeface="+mn-ea"/>
                <a:cs typeface="+mn-cs"/>
              </a:rPr>
              <a:t>26%</a:t>
            </a:r>
          </a:p>
        </p:txBody>
      </p:sp>
      <p:sp>
        <p:nvSpPr>
          <p:cNvPr id="70" name="Text Placeholder 2">
            <a:extLst>
              <a:ext uri="{FF2B5EF4-FFF2-40B4-BE49-F238E27FC236}">
                <a16:creationId xmlns:a16="http://schemas.microsoft.com/office/drawing/2014/main" id="{7A90ED7A-5E58-8933-8E3F-84A2BA54C383}"/>
              </a:ext>
            </a:extLst>
          </p:cNvPr>
          <p:cNvSpPr txBox="1">
            <a:spLocks/>
          </p:cNvSpPr>
          <p:nvPr/>
        </p:nvSpPr>
        <p:spPr>
          <a:xfrm>
            <a:off x="836283" y="2841676"/>
            <a:ext cx="1282358"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latin typeface="DM Sans"/>
                <a:ea typeface="+mn-ea"/>
                <a:cs typeface="+mn-cs"/>
              </a:rPr>
              <a:t>reduction of wrinkle surface</a:t>
            </a:r>
          </a:p>
        </p:txBody>
      </p:sp>
      <p:sp>
        <p:nvSpPr>
          <p:cNvPr id="71" name="Text Placeholder 2">
            <a:extLst>
              <a:ext uri="{FF2B5EF4-FFF2-40B4-BE49-F238E27FC236}">
                <a16:creationId xmlns:a16="http://schemas.microsoft.com/office/drawing/2014/main" id="{90A1533D-F741-5B85-0517-4BCB4F250586}"/>
              </a:ext>
            </a:extLst>
          </p:cNvPr>
          <p:cNvSpPr txBox="1">
            <a:spLocks/>
          </p:cNvSpPr>
          <p:nvPr/>
        </p:nvSpPr>
        <p:spPr>
          <a:xfrm>
            <a:off x="2880471" y="2841676"/>
            <a:ext cx="1282358"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latin typeface="DM Sans"/>
                <a:ea typeface="+mn-ea"/>
                <a:cs typeface="+mn-cs"/>
              </a:rPr>
              <a:t>reduction of wrinkle length </a:t>
            </a:r>
          </a:p>
        </p:txBody>
      </p:sp>
      <p:sp>
        <p:nvSpPr>
          <p:cNvPr id="72" name="Text Placeholder 2">
            <a:extLst>
              <a:ext uri="{FF2B5EF4-FFF2-40B4-BE49-F238E27FC236}">
                <a16:creationId xmlns:a16="http://schemas.microsoft.com/office/drawing/2014/main" id="{225B51C7-DC69-027F-3A3C-BCDDD22ACF6D}"/>
              </a:ext>
            </a:extLst>
          </p:cNvPr>
          <p:cNvSpPr txBox="1">
            <a:spLocks/>
          </p:cNvSpPr>
          <p:nvPr/>
        </p:nvSpPr>
        <p:spPr>
          <a:xfrm>
            <a:off x="5881920" y="2841676"/>
            <a:ext cx="1081472"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latin typeface="DM Sans"/>
                <a:ea typeface="+mn-ea"/>
                <a:cs typeface="+mn-cs"/>
              </a:rPr>
              <a:t>improvement of elasticity</a:t>
            </a:r>
          </a:p>
        </p:txBody>
      </p:sp>
      <p:sp>
        <p:nvSpPr>
          <p:cNvPr id="73" name="Text Placeholder 2">
            <a:extLst>
              <a:ext uri="{FF2B5EF4-FFF2-40B4-BE49-F238E27FC236}">
                <a16:creationId xmlns:a16="http://schemas.microsoft.com/office/drawing/2014/main" id="{EB843025-8276-2B83-FD68-06DD633185C6}"/>
              </a:ext>
            </a:extLst>
          </p:cNvPr>
          <p:cNvSpPr txBox="1">
            <a:spLocks/>
          </p:cNvSpPr>
          <p:nvPr/>
        </p:nvSpPr>
        <p:spPr>
          <a:xfrm>
            <a:off x="7893864" y="2841677"/>
            <a:ext cx="1081472"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1" i="0" u="none" strike="noStrike" kern="1200" cap="none" spc="0" normalizeH="0" baseline="0" noProof="0">
                <a:ln>
                  <a:noFill/>
                </a:ln>
                <a:solidFill>
                  <a:srgbClr val="000000"/>
                </a:solidFill>
                <a:effectLst/>
                <a:uLnTx/>
                <a:uFillTx/>
                <a:latin typeface="DM Sans"/>
                <a:ea typeface="+mn-ea"/>
                <a:cs typeface="+mn-cs"/>
              </a:rPr>
              <a:t>improvement of tonicity</a:t>
            </a:r>
          </a:p>
        </p:txBody>
      </p:sp>
      <p:sp>
        <p:nvSpPr>
          <p:cNvPr id="15" name="TextBox 29">
            <a:extLst>
              <a:ext uri="{FF2B5EF4-FFF2-40B4-BE49-F238E27FC236}">
                <a16:creationId xmlns:a16="http://schemas.microsoft.com/office/drawing/2014/main" id="{96EC62B6-2493-9E48-5D16-0EE05D976777}"/>
              </a:ext>
            </a:extLst>
          </p:cNvPr>
          <p:cNvSpPr txBox="1"/>
          <p:nvPr/>
        </p:nvSpPr>
        <p:spPr>
          <a:xfrm>
            <a:off x="5730498" y="4168387"/>
            <a:ext cx="1007007"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a:ln>
                  <a:noFill/>
                </a:ln>
                <a:solidFill>
                  <a:srgbClr val="000000"/>
                </a:solidFill>
                <a:effectLst/>
                <a:uLnTx/>
                <a:uFillTx/>
                <a:latin typeface="DM Sans"/>
                <a:ea typeface="+mn-ea"/>
                <a:cs typeface="+mn-cs"/>
              </a:rPr>
              <a:t>$</a:t>
            </a:r>
            <a:r>
              <a:rPr kumimoji="0" lang="en-US" sz="800" b="0" i="0" u="none" strike="noStrike" kern="1200" cap="none" spc="0" normalizeH="0" baseline="0" noProof="0">
                <a:ln>
                  <a:noFill/>
                </a:ln>
                <a:solidFill>
                  <a:srgbClr val="000000"/>
                </a:solidFill>
                <a:effectLst/>
                <a:uLnTx/>
                <a:uFillTx/>
                <a:latin typeface="DM Sans"/>
                <a:ea typeface="+mn-ea"/>
                <a:cs typeface="+mn-cs"/>
              </a:rPr>
              <a:t>p&lt;0.1 vs baseline</a:t>
            </a:r>
          </a:p>
        </p:txBody>
      </p:sp>
      <p:sp>
        <p:nvSpPr>
          <p:cNvPr id="16" name="TextBox 60">
            <a:extLst>
              <a:ext uri="{FF2B5EF4-FFF2-40B4-BE49-F238E27FC236}">
                <a16:creationId xmlns:a16="http://schemas.microsoft.com/office/drawing/2014/main" id="{12C29983-242C-197A-30BF-FCD45B9EF50B}"/>
              </a:ext>
            </a:extLst>
          </p:cNvPr>
          <p:cNvSpPr txBox="1"/>
          <p:nvPr/>
        </p:nvSpPr>
        <p:spPr>
          <a:xfrm>
            <a:off x="772971" y="3708546"/>
            <a:ext cx="3701654"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Visible wrinkle reduction after 2 months </a:t>
            </a:r>
          </a:p>
        </p:txBody>
      </p:sp>
      <p:sp>
        <p:nvSpPr>
          <p:cNvPr id="17" name="TextBox 61">
            <a:extLst>
              <a:ext uri="{FF2B5EF4-FFF2-40B4-BE49-F238E27FC236}">
                <a16:creationId xmlns:a16="http://schemas.microsoft.com/office/drawing/2014/main" id="{C4CC1C8B-1F62-05D0-4A8E-8FE5BBA7C0F8}"/>
              </a:ext>
            </a:extLst>
          </p:cNvPr>
          <p:cNvSpPr txBox="1"/>
          <p:nvPr/>
        </p:nvSpPr>
        <p:spPr>
          <a:xfrm>
            <a:off x="5522160" y="3708546"/>
            <a:ext cx="4243469" cy="307777"/>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Lond-term skin firming results after 2 months!</a:t>
            </a:r>
          </a:p>
        </p:txBody>
      </p:sp>
      <p:sp>
        <p:nvSpPr>
          <p:cNvPr id="18" name="TextBox 62">
            <a:extLst>
              <a:ext uri="{FF2B5EF4-FFF2-40B4-BE49-F238E27FC236}">
                <a16:creationId xmlns:a16="http://schemas.microsoft.com/office/drawing/2014/main" id="{5074FF15-79B3-2DB9-FC36-CCC4FDFAA741}"/>
              </a:ext>
            </a:extLst>
          </p:cNvPr>
          <p:cNvSpPr txBox="1"/>
          <p:nvPr/>
        </p:nvSpPr>
        <p:spPr>
          <a:xfrm>
            <a:off x="755781" y="5788470"/>
            <a:ext cx="1892410" cy="276999"/>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DM Sans"/>
                <a:ea typeface="+mn-ea"/>
                <a:cs typeface="+mn-cs"/>
              </a:rPr>
              <a:t>Wrinkle Surface</a:t>
            </a:r>
          </a:p>
        </p:txBody>
      </p:sp>
      <p:sp>
        <p:nvSpPr>
          <p:cNvPr id="19" name="TextBox 63">
            <a:extLst>
              <a:ext uri="{FF2B5EF4-FFF2-40B4-BE49-F238E27FC236}">
                <a16:creationId xmlns:a16="http://schemas.microsoft.com/office/drawing/2014/main" id="{4A57E734-F7D5-D8FA-928F-956A6AAA7A87}"/>
              </a:ext>
            </a:extLst>
          </p:cNvPr>
          <p:cNvSpPr txBox="1"/>
          <p:nvPr/>
        </p:nvSpPr>
        <p:spPr>
          <a:xfrm>
            <a:off x="2902984" y="5788470"/>
            <a:ext cx="1306768"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DM Sans"/>
                <a:ea typeface="+mn-ea"/>
                <a:cs typeface="+mn-cs"/>
              </a:rPr>
              <a:t>Wrinkle Length</a:t>
            </a:r>
          </a:p>
        </p:txBody>
      </p:sp>
      <p:sp>
        <p:nvSpPr>
          <p:cNvPr id="20" name="TextBox 64">
            <a:extLst>
              <a:ext uri="{FF2B5EF4-FFF2-40B4-BE49-F238E27FC236}">
                <a16:creationId xmlns:a16="http://schemas.microsoft.com/office/drawing/2014/main" id="{E9465442-A8AE-1F28-002E-9C96CE4900D1}"/>
              </a:ext>
            </a:extLst>
          </p:cNvPr>
          <p:cNvSpPr txBox="1"/>
          <p:nvPr/>
        </p:nvSpPr>
        <p:spPr>
          <a:xfrm>
            <a:off x="6371447" y="5794980"/>
            <a:ext cx="877163"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DM Sans"/>
                <a:ea typeface="+mn-ea"/>
                <a:cs typeface="+mn-cs"/>
              </a:rPr>
              <a:t>Elasticity</a:t>
            </a:r>
          </a:p>
        </p:txBody>
      </p:sp>
      <p:sp>
        <p:nvSpPr>
          <p:cNvPr id="21" name="TextBox 65">
            <a:extLst>
              <a:ext uri="{FF2B5EF4-FFF2-40B4-BE49-F238E27FC236}">
                <a16:creationId xmlns:a16="http://schemas.microsoft.com/office/drawing/2014/main" id="{4490B1D3-8E79-D773-CCFA-D86D538BC1CD}"/>
              </a:ext>
            </a:extLst>
          </p:cNvPr>
          <p:cNvSpPr txBox="1"/>
          <p:nvPr/>
        </p:nvSpPr>
        <p:spPr>
          <a:xfrm>
            <a:off x="8223843" y="5783630"/>
            <a:ext cx="793807"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DM Sans"/>
                <a:ea typeface="+mn-ea"/>
                <a:cs typeface="+mn-cs"/>
              </a:rPr>
              <a:t>Tonicity</a:t>
            </a:r>
          </a:p>
        </p:txBody>
      </p:sp>
      <p:pic>
        <p:nvPicPr>
          <p:cNvPr id="4" name="Picture 3">
            <a:extLst>
              <a:ext uri="{FF2B5EF4-FFF2-40B4-BE49-F238E27FC236}">
                <a16:creationId xmlns:a16="http://schemas.microsoft.com/office/drawing/2014/main" id="{31142D10-06C6-B2C7-D7A1-288D338E78AF}"/>
              </a:ext>
            </a:extLst>
          </p:cNvPr>
          <p:cNvPicPr>
            <a:picLocks noChangeAspect="1"/>
          </p:cNvPicPr>
          <p:nvPr/>
        </p:nvPicPr>
        <p:blipFill>
          <a:blip r:embed="rId9"/>
          <a:srcRect/>
          <a:stretch/>
        </p:blipFill>
        <p:spPr>
          <a:xfrm>
            <a:off x="10965956" y="302400"/>
            <a:ext cx="962684" cy="419894"/>
          </a:xfrm>
          <a:prstGeom prst="rect">
            <a:avLst/>
          </a:prstGeom>
        </p:spPr>
      </p:pic>
      <p:cxnSp>
        <p:nvCxnSpPr>
          <p:cNvPr id="5" name="Straight Connector 4">
            <a:extLst>
              <a:ext uri="{FF2B5EF4-FFF2-40B4-BE49-F238E27FC236}">
                <a16:creationId xmlns:a16="http://schemas.microsoft.com/office/drawing/2014/main" id="{A93958A9-8359-AC85-1FE1-16E17963F497}"/>
              </a:ext>
            </a:extLst>
          </p:cNvPr>
          <p:cNvCxnSpPr>
            <a:cxnSpLocks/>
          </p:cNvCxnSpPr>
          <p:nvPr/>
        </p:nvCxnSpPr>
        <p:spPr>
          <a:xfrm>
            <a:off x="5002879" y="1342800"/>
            <a:ext cx="0" cy="4697688"/>
          </a:xfrm>
          <a:prstGeom prst="line">
            <a:avLst/>
          </a:prstGeom>
          <a:ln w="12700">
            <a:solidFill>
              <a:srgbClr val="084337"/>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AE86D802-CCB8-56BA-2246-32519613D06C}"/>
              </a:ext>
            </a:extLst>
          </p:cNvPr>
          <p:cNvGrpSpPr/>
          <p:nvPr/>
        </p:nvGrpSpPr>
        <p:grpSpPr>
          <a:xfrm>
            <a:off x="9153687" y="2560925"/>
            <a:ext cx="2774953" cy="1011880"/>
            <a:chOff x="14329236" y="1699177"/>
            <a:chExt cx="2774953" cy="1011880"/>
          </a:xfrm>
        </p:grpSpPr>
        <p:sp>
          <p:nvSpPr>
            <p:cNvPr id="24" name="Rectangle 7">
              <a:extLst>
                <a:ext uri="{FF2B5EF4-FFF2-40B4-BE49-F238E27FC236}">
                  <a16:creationId xmlns:a16="http://schemas.microsoft.com/office/drawing/2014/main" id="{8967D123-4DB1-DB61-2AB3-7319B5D91FF6}"/>
                </a:ext>
              </a:extLst>
            </p:cNvPr>
            <p:cNvSpPr>
              <a:spLocks noChangeArrowheads="1"/>
            </p:cNvSpPr>
            <p:nvPr/>
          </p:nvSpPr>
          <p:spPr bwMode="auto">
            <a:xfrm>
              <a:off x="14329236" y="1831710"/>
              <a:ext cx="2774953" cy="879347"/>
            </a:xfrm>
            <a:prstGeom prst="rect">
              <a:avLst/>
            </a:prstGeom>
            <a:solidFill>
              <a:srgbClr val="084337"/>
            </a:solidFill>
            <a:ln>
              <a:noFill/>
            </a:ln>
            <a:effectLst/>
          </p:spPr>
          <p:txBody>
            <a:bodyPr wrap="square" lIns="180000" tIns="0" rIns="180000" bIns="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Cream with 3% PEPHA®-TIGHT CB applied on the face twice daily over</a:t>
              </a:r>
              <a:b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br>
              <a: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2 months. 13 female volunteers</a:t>
              </a:r>
              <a:b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br>
              <a: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30-55y.o., mean 40yrs. </a:t>
              </a:r>
            </a:p>
          </p:txBody>
        </p:sp>
        <p:sp>
          <p:nvSpPr>
            <p:cNvPr id="25" name="Isosceles Triangle 24">
              <a:extLst>
                <a:ext uri="{FF2B5EF4-FFF2-40B4-BE49-F238E27FC236}">
                  <a16:creationId xmlns:a16="http://schemas.microsoft.com/office/drawing/2014/main" id="{5ECFE3A0-AF4E-4072-E99B-2D5EA37CD02C}"/>
                </a:ext>
              </a:extLst>
            </p:cNvPr>
            <p:cNvSpPr/>
            <p:nvPr/>
          </p:nvSpPr>
          <p:spPr>
            <a:xfrm>
              <a:off x="14481819" y="1699177"/>
              <a:ext cx="223519" cy="143006"/>
            </a:xfrm>
            <a:prstGeom prst="triangle">
              <a:avLst>
                <a:gd name="adj" fmla="val 0"/>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spTree>
    <p:extLst>
      <p:ext uri="{BB962C8B-B14F-4D97-AF65-F5344CB8AC3E}">
        <p14:creationId xmlns:p14="http://schemas.microsoft.com/office/powerpoint/2010/main" val="3955399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29516-0DB3-F3BC-3525-137BDBCDA770}"/>
              </a:ext>
            </a:extLst>
          </p:cNvPr>
          <p:cNvSpPr>
            <a:spLocks noGrp="1"/>
          </p:cNvSpPr>
          <p:nvPr>
            <p:ph type="title"/>
          </p:nvPr>
        </p:nvSpPr>
        <p:spPr/>
        <p:txBody>
          <a:bodyPr/>
          <a:lstStyle/>
          <a:p>
            <a:r>
              <a:rPr lang="en-GB"/>
              <a:t>Formulation Guidelines</a:t>
            </a:r>
          </a:p>
        </p:txBody>
      </p:sp>
      <p:sp>
        <p:nvSpPr>
          <p:cNvPr id="3" name="Slide Number Placeholder 2">
            <a:extLst>
              <a:ext uri="{FF2B5EF4-FFF2-40B4-BE49-F238E27FC236}">
                <a16:creationId xmlns:a16="http://schemas.microsoft.com/office/drawing/2014/main" id="{CE43A47F-C70E-DB63-0D93-0F5DE1B019E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C019720A-0BBD-94D8-477A-985144A53649}"/>
              </a:ext>
            </a:extLst>
          </p:cNvPr>
          <p:cNvSpPr>
            <a:spLocks noGrp="1"/>
          </p:cNvSpPr>
          <p:nvPr>
            <p:ph type="body" idx="11"/>
          </p:nvPr>
        </p:nvSpPr>
        <p:spPr/>
        <p:txBody>
          <a:bodyPr/>
          <a:lstStyle/>
          <a:p>
            <a:r>
              <a:rPr lang="en-GB" b="0" dirty="0">
                <a:solidFill>
                  <a:srgbClr val="084337"/>
                </a:solidFill>
              </a:rPr>
              <a:t>PEPHA®-TIGHT CB</a:t>
            </a:r>
          </a:p>
        </p:txBody>
      </p:sp>
      <p:sp>
        <p:nvSpPr>
          <p:cNvPr id="10" name="Text Placeholder 9">
            <a:extLst>
              <a:ext uri="{FF2B5EF4-FFF2-40B4-BE49-F238E27FC236}">
                <a16:creationId xmlns:a16="http://schemas.microsoft.com/office/drawing/2014/main" id="{100D38D4-F510-B0E4-42DC-971A56127263}"/>
              </a:ext>
            </a:extLst>
          </p:cNvPr>
          <p:cNvSpPr>
            <a:spLocks noGrp="1"/>
          </p:cNvSpPr>
          <p:nvPr>
            <p:ph type="body" sz="quarter" idx="24"/>
          </p:nvPr>
        </p:nvSpPr>
        <p:spPr>
          <a:xfrm>
            <a:off x="302398" y="1368128"/>
            <a:ext cx="5303923" cy="3749408"/>
          </a:xfrm>
        </p:spPr>
        <p:txBody>
          <a:bodyPr/>
          <a:lstStyle/>
          <a:p>
            <a:r>
              <a:rPr lang="en-US" sz="1600" b="1" dirty="0"/>
              <a:t>INCI name (active): </a:t>
            </a:r>
            <a:br>
              <a:rPr lang="en-US" sz="1600" dirty="0"/>
            </a:br>
            <a:r>
              <a:rPr lang="en-US" sz="1600" dirty="0" err="1"/>
              <a:t>Nannochloropsis</a:t>
            </a:r>
            <a:r>
              <a:rPr lang="en-US" sz="1600" dirty="0"/>
              <a:t> </a:t>
            </a:r>
            <a:r>
              <a:rPr lang="en-US" sz="1600" dirty="0" err="1"/>
              <a:t>oculata</a:t>
            </a:r>
            <a:r>
              <a:rPr lang="en-US" sz="1600" dirty="0"/>
              <a:t> Extract, Pullulan</a:t>
            </a:r>
          </a:p>
          <a:p>
            <a:pPr lvl="2">
              <a:buClr>
                <a:srgbClr val="084337"/>
              </a:buClr>
            </a:pPr>
            <a:r>
              <a:rPr lang="en-US" sz="1600" dirty="0"/>
              <a:t>Viscous, yellowish to amber solution</a:t>
            </a:r>
          </a:p>
          <a:p>
            <a:pPr lvl="2">
              <a:buClr>
                <a:srgbClr val="084337"/>
              </a:buClr>
            </a:pPr>
            <a:r>
              <a:rPr lang="en-US" sz="1600" dirty="0"/>
              <a:t>Stable at pH ranges from 3.5 to 7.5</a:t>
            </a:r>
          </a:p>
          <a:p>
            <a:pPr lvl="2">
              <a:buClr>
                <a:srgbClr val="084337"/>
              </a:buClr>
            </a:pPr>
            <a:r>
              <a:rPr lang="en-US" sz="1600" dirty="0"/>
              <a:t>Should be processed below 50°C</a:t>
            </a:r>
          </a:p>
          <a:p>
            <a:pPr lvl="2">
              <a:buClr>
                <a:srgbClr val="084337"/>
              </a:buClr>
            </a:pPr>
            <a:r>
              <a:rPr lang="en-US" sz="1600" dirty="0"/>
              <a:t>Suggested concentration: 1–5%</a:t>
            </a:r>
          </a:p>
          <a:p>
            <a:endParaRPr lang="en-US" sz="1600" dirty="0"/>
          </a:p>
          <a:p>
            <a:r>
              <a:rPr lang="en-US" sz="1600" b="1" dirty="0"/>
              <a:t>Cosmetic application</a:t>
            </a:r>
          </a:p>
          <a:p>
            <a:pPr lvl="2">
              <a:buClr>
                <a:srgbClr val="084337"/>
              </a:buClr>
            </a:pPr>
            <a:r>
              <a:rPr lang="en-US" sz="1600" dirty="0"/>
              <a:t>Facial skin tightening products</a:t>
            </a:r>
          </a:p>
          <a:p>
            <a:pPr lvl="2">
              <a:buClr>
                <a:srgbClr val="084337"/>
              </a:buClr>
            </a:pPr>
            <a:r>
              <a:rPr lang="en-US" sz="1600" dirty="0"/>
              <a:t>Protective care for long-term firmer skin</a:t>
            </a:r>
          </a:p>
          <a:p>
            <a:pPr lvl="2">
              <a:buClr>
                <a:srgbClr val="084337"/>
              </a:buClr>
            </a:pPr>
            <a:r>
              <a:rPr lang="en-US" sz="1600" dirty="0"/>
              <a:t>Firming and lifting Neck &amp; Décolleté formulations</a:t>
            </a:r>
          </a:p>
          <a:p>
            <a:pPr lvl="2">
              <a:buClr>
                <a:srgbClr val="084337"/>
              </a:buClr>
            </a:pPr>
            <a:r>
              <a:rPr lang="en-US" sz="1600" dirty="0"/>
              <a:t>Added value for anti-wrinkle products</a:t>
            </a:r>
          </a:p>
          <a:p>
            <a:endParaRPr lang="en-US" dirty="0"/>
          </a:p>
          <a:p>
            <a:endParaRPr lang="en-US" dirty="0"/>
          </a:p>
        </p:txBody>
      </p:sp>
      <p:sp>
        <p:nvSpPr>
          <p:cNvPr id="13" name="Text Placeholder 12">
            <a:extLst>
              <a:ext uri="{FF2B5EF4-FFF2-40B4-BE49-F238E27FC236}">
                <a16:creationId xmlns:a16="http://schemas.microsoft.com/office/drawing/2014/main" id="{9BB17BA4-5913-984D-933E-0B5F323A2000}"/>
              </a:ext>
            </a:extLst>
          </p:cNvPr>
          <p:cNvSpPr>
            <a:spLocks noGrp="1"/>
          </p:cNvSpPr>
          <p:nvPr>
            <p:ph type="body" sz="quarter" idx="4294967295"/>
          </p:nvPr>
        </p:nvSpPr>
        <p:spPr>
          <a:xfrm>
            <a:off x="9528212" y="894378"/>
            <a:ext cx="2361387" cy="184667"/>
          </a:xfrm>
        </p:spPr>
        <p:txBody>
          <a:bodyPr/>
          <a:lstStyle/>
          <a:p>
            <a:endParaRPr lang="en-GB"/>
          </a:p>
        </p:txBody>
      </p:sp>
      <p:pic>
        <p:nvPicPr>
          <p:cNvPr id="7" name="Picture Placeholder 6" descr="A person dripping a drop of oil into their face&#10;&#10;Description automatically generated">
            <a:extLst>
              <a:ext uri="{FF2B5EF4-FFF2-40B4-BE49-F238E27FC236}">
                <a16:creationId xmlns:a16="http://schemas.microsoft.com/office/drawing/2014/main" id="{B2246D48-F033-22B5-AB65-D1D65A3F19A8}"/>
              </a:ext>
            </a:extLst>
          </p:cNvPr>
          <p:cNvPicPr>
            <a:picLocks noGrp="1" noChangeAspect="1"/>
          </p:cNvPicPr>
          <p:nvPr>
            <p:ph type="pic" sz="quarter" idx="22"/>
          </p:nvPr>
        </p:nvPicPr>
        <p:blipFill>
          <a:blip r:embed="rId2"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519212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F4B9238-E2B4-9E46-99E5-FE33EBE57ED5}"/>
              </a:ext>
            </a:extLst>
          </p:cNvPr>
          <p:cNvSpPr>
            <a:spLocks noGrp="1"/>
          </p:cNvSpPr>
          <p:nvPr>
            <p:ph type="title"/>
          </p:nvPr>
        </p:nvSpPr>
        <p:spPr/>
        <p:txBody>
          <a:bodyPr/>
          <a:lstStyle/>
          <a:p>
            <a:r>
              <a:rPr lang="en-US" sz="2400"/>
              <a:t>PEPHA®-TIGHT CB</a:t>
            </a:r>
          </a:p>
        </p:txBody>
      </p:sp>
      <p:sp>
        <p:nvSpPr>
          <p:cNvPr id="2" name="Slide Number Placeholder 1">
            <a:extLst>
              <a:ext uri="{FF2B5EF4-FFF2-40B4-BE49-F238E27FC236}">
                <a16:creationId xmlns:a16="http://schemas.microsoft.com/office/drawing/2014/main" id="{4C40F041-E28C-70CA-8685-FD19F8099F6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BD337363-4735-068A-EAD8-075F1EC9B5CE}"/>
              </a:ext>
            </a:extLst>
          </p:cNvPr>
          <p:cNvSpPr>
            <a:spLocks noGrp="1"/>
          </p:cNvSpPr>
          <p:nvPr>
            <p:ph type="body" sz="quarter" idx="12"/>
          </p:nvPr>
        </p:nvSpPr>
        <p:spPr>
          <a:xfrm>
            <a:off x="302397" y="675119"/>
            <a:ext cx="6537671" cy="465461"/>
          </a:xfrm>
          <a:prstGeom prst="rect">
            <a:avLst/>
          </a:prstGeom>
        </p:spPr>
        <p:txBody>
          <a:bodyPr lIns="0" tIns="0"/>
          <a:lstStyle/>
          <a:p>
            <a:pPr marL="0" indent="0">
              <a:buNone/>
            </a:pPr>
            <a:r>
              <a:rPr lang="en-US" sz="2000" dirty="0">
                <a:solidFill>
                  <a:srgbClr val="084337"/>
                </a:solidFill>
                <a:latin typeface="+mj-lt"/>
              </a:rPr>
              <a:t>Supported marketing claims</a:t>
            </a:r>
          </a:p>
        </p:txBody>
      </p:sp>
      <p:pic>
        <p:nvPicPr>
          <p:cNvPr id="15" name="Picture Placeholder 14" descr="A person with her hair blowing in the wind&#10;&#10;Description automatically generated">
            <a:extLst>
              <a:ext uri="{FF2B5EF4-FFF2-40B4-BE49-F238E27FC236}">
                <a16:creationId xmlns:a16="http://schemas.microsoft.com/office/drawing/2014/main" id="{78A5FC44-3174-5CFF-F853-DF4AD5A3252F}"/>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7" name="Text Placeholder 6">
            <a:extLst>
              <a:ext uri="{FF2B5EF4-FFF2-40B4-BE49-F238E27FC236}">
                <a16:creationId xmlns:a16="http://schemas.microsoft.com/office/drawing/2014/main" id="{BAA1A5A5-22F9-4241-82D9-17C13EF79CFA}"/>
              </a:ext>
            </a:extLst>
          </p:cNvPr>
          <p:cNvSpPr>
            <a:spLocks noGrp="1"/>
          </p:cNvSpPr>
          <p:nvPr>
            <p:ph type="body" idx="11"/>
          </p:nvPr>
        </p:nvSpPr>
        <p:spPr>
          <a:xfrm>
            <a:off x="302398" y="1519145"/>
            <a:ext cx="6537671" cy="3999153"/>
          </a:xfrm>
        </p:spPr>
        <p:txBody>
          <a:bodyPr anchor="t"/>
          <a:lstStyle/>
          <a:p>
            <a:pPr marL="285750" indent="-285750">
              <a:buClr>
                <a:srgbClr val="084337"/>
              </a:buClr>
              <a:buSzPct val="140000"/>
              <a:buFont typeface="Arial" panose="020B0604020202020204" pitchFamily="34" charset="0"/>
              <a:buChar char="•"/>
            </a:pPr>
            <a:r>
              <a:rPr lang="en-US" b="0" dirty="0">
                <a:latin typeface="+mj-lt"/>
              </a:rPr>
              <a:t>Flawless skin within minutes</a:t>
            </a:r>
            <a:r>
              <a:rPr lang="en-US" b="0" baseline="30000" dirty="0">
                <a:latin typeface="+mj-lt"/>
              </a:rPr>
              <a:t>1</a:t>
            </a:r>
          </a:p>
          <a:p>
            <a:pPr marL="285750" indent="-285750">
              <a:buClr>
                <a:srgbClr val="084337"/>
              </a:buClr>
              <a:buSzPct val="140000"/>
              <a:buFont typeface="Arial" panose="020B0604020202020204" pitchFamily="34" charset="0"/>
              <a:buChar char="•"/>
            </a:pPr>
            <a:endParaRPr lang="en-US" b="0" dirty="0">
              <a:latin typeface="+mj-lt"/>
            </a:endParaRPr>
          </a:p>
          <a:p>
            <a:pPr marL="285750" indent="-285750">
              <a:buClr>
                <a:srgbClr val="084337"/>
              </a:buClr>
              <a:buSzPct val="140000"/>
              <a:buFont typeface="Arial" panose="020B0604020202020204" pitchFamily="34" charset="0"/>
              <a:buChar char="•"/>
            </a:pPr>
            <a:r>
              <a:rPr lang="en-US" b="0" dirty="0">
                <a:latin typeface="+mj-lt"/>
              </a:rPr>
              <a:t>With just 1 application, </a:t>
            </a:r>
            <a:r>
              <a:rPr kumimoji="0" lang="en-US" b="0" i="0" u="none" strike="noStrike" kern="1200" cap="none" spc="0" normalizeH="0" baseline="0" noProof="0" dirty="0">
                <a:ln>
                  <a:noFill/>
                </a:ln>
                <a:effectLst/>
                <a:uLnTx/>
                <a:uFillTx/>
                <a:latin typeface="+mj-lt"/>
                <a:ea typeface="+mn-ea"/>
                <a:cs typeface="+mn-cs"/>
              </a:rPr>
              <a:t>skin surface appears smoother and texture more homogeneous</a:t>
            </a:r>
          </a:p>
          <a:p>
            <a:pPr marL="285750" indent="-285750">
              <a:buClr>
                <a:srgbClr val="084337"/>
              </a:buClr>
              <a:buSzPct val="140000"/>
              <a:buFont typeface="Arial" panose="020B0604020202020204" pitchFamily="34" charset="0"/>
              <a:buChar char="•"/>
            </a:pPr>
            <a:endParaRPr lang="en-US" b="0" dirty="0">
              <a:latin typeface="+mj-lt"/>
            </a:endParaRPr>
          </a:p>
          <a:p>
            <a:pPr marL="285750" indent="-285750">
              <a:buClr>
                <a:srgbClr val="084337"/>
              </a:buClr>
              <a:buSzPct val="140000"/>
              <a:buFont typeface="Arial" panose="020B0604020202020204" pitchFamily="34" charset="0"/>
              <a:buChar char="•"/>
            </a:pPr>
            <a:r>
              <a:rPr kumimoji="0" lang="en-US" b="0" i="0" u="none" strike="noStrike" kern="1200" cap="none" spc="0" normalizeH="0" baseline="0" noProof="0" dirty="0">
                <a:ln>
                  <a:noFill/>
                </a:ln>
                <a:effectLst/>
                <a:uLnTx/>
                <a:uFillTx/>
                <a:latin typeface="+mj-lt"/>
                <a:ea typeface="+mn-ea"/>
                <a:cs typeface="+mn-cs"/>
              </a:rPr>
              <a:t>Long-lasting lifting effect, up to 12hrs from last application </a:t>
            </a:r>
          </a:p>
          <a:p>
            <a:pPr marL="285750" indent="-285750">
              <a:buClr>
                <a:srgbClr val="084337"/>
              </a:buClr>
              <a:buSzPct val="140000"/>
              <a:buFont typeface="Arial" panose="020B0604020202020204" pitchFamily="34" charset="0"/>
              <a:buChar char="•"/>
            </a:pPr>
            <a:endParaRPr lang="en-US" b="0" dirty="0">
              <a:latin typeface="+mj-lt"/>
            </a:endParaRPr>
          </a:p>
          <a:p>
            <a:pPr marL="285750" indent="-285750">
              <a:buClr>
                <a:srgbClr val="084337"/>
              </a:buClr>
              <a:buSzPct val="140000"/>
              <a:buFont typeface="Arial" panose="020B0604020202020204" pitchFamily="34" charset="0"/>
              <a:buChar char="•"/>
            </a:pPr>
            <a:r>
              <a:rPr lang="en-US" b="0" dirty="0">
                <a:latin typeface="+mj-lt"/>
              </a:rPr>
              <a:t>Skin gains elasticity in critical facial areas</a:t>
            </a:r>
          </a:p>
          <a:p>
            <a:pPr marL="285750" indent="-285750">
              <a:buClr>
                <a:srgbClr val="084337"/>
              </a:buClr>
              <a:buSzPct val="140000"/>
              <a:buFont typeface="Arial" panose="020B0604020202020204" pitchFamily="34" charset="0"/>
              <a:buChar char="•"/>
            </a:pPr>
            <a:endParaRPr lang="en-US" b="0" dirty="0">
              <a:latin typeface="+mj-lt"/>
            </a:endParaRPr>
          </a:p>
          <a:p>
            <a:pPr marL="285750" indent="-285750">
              <a:buClr>
                <a:srgbClr val="084337"/>
              </a:buClr>
              <a:buSzPct val="140000"/>
              <a:buFont typeface="Arial" panose="020B0604020202020204" pitchFamily="34" charset="0"/>
              <a:buChar char="•"/>
            </a:pPr>
            <a:r>
              <a:rPr lang="en-US" b="0" dirty="0">
                <a:latin typeface="+mj-lt"/>
              </a:rPr>
              <a:t>After multiple applications, long-term well-aging effect with wrinkles reduction by over -20%</a:t>
            </a:r>
          </a:p>
        </p:txBody>
      </p:sp>
      <p:sp>
        <p:nvSpPr>
          <p:cNvPr id="8" name="TextBox 7">
            <a:extLst>
              <a:ext uri="{FF2B5EF4-FFF2-40B4-BE49-F238E27FC236}">
                <a16:creationId xmlns:a16="http://schemas.microsoft.com/office/drawing/2014/main" id="{A964ED81-02C6-4B84-8173-02B8A8524C57}"/>
              </a:ext>
            </a:extLst>
          </p:cNvPr>
          <p:cNvSpPr txBox="1"/>
          <p:nvPr/>
        </p:nvSpPr>
        <p:spPr>
          <a:xfrm>
            <a:off x="241649" y="6079085"/>
            <a:ext cx="531732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black"/>
                </a:solidFill>
                <a:effectLst/>
                <a:uLnTx/>
                <a:uFillTx/>
                <a:latin typeface="DM Sans"/>
                <a:ea typeface="+mn-ea"/>
                <a:cs typeface="+mn-cs"/>
              </a:rPr>
              <a:t>1 </a:t>
            </a:r>
            <a:r>
              <a:rPr kumimoji="0" lang="en-US" sz="800" b="0" i="0" u="none" strike="noStrike" kern="1200" cap="none" spc="0" normalizeH="0" baseline="0" noProof="0" dirty="0">
                <a:ln>
                  <a:noFill/>
                </a:ln>
                <a:solidFill>
                  <a:prstClr val="black"/>
                </a:solidFill>
                <a:effectLst/>
                <a:uLnTx/>
                <a:uFillTx/>
                <a:latin typeface="DM Sans"/>
                <a:ea typeface="+mn-ea"/>
                <a:cs typeface="+mn-cs"/>
              </a:rPr>
              <a:t>Based on </a:t>
            </a:r>
            <a:r>
              <a:rPr kumimoji="0" lang="en-US" sz="800" b="0" i="0" u="none" strike="noStrike" kern="1200" cap="none" spc="0" normalizeH="0" baseline="0" noProof="0" dirty="0" err="1">
                <a:ln>
                  <a:noFill/>
                </a:ln>
                <a:solidFill>
                  <a:prstClr val="black"/>
                </a:solidFill>
                <a:effectLst/>
                <a:uLnTx/>
                <a:uFillTx/>
                <a:latin typeface="DM Sans"/>
                <a:ea typeface="+mn-ea"/>
                <a:cs typeface="+mn-cs"/>
              </a:rPr>
              <a:t>dsm-firmenich</a:t>
            </a:r>
            <a:r>
              <a:rPr kumimoji="0" lang="en-US" sz="800" b="0" i="0" u="none" strike="noStrike" kern="1200" cap="none" spc="0" normalizeH="0" baseline="0" noProof="0" dirty="0">
                <a:ln>
                  <a:noFill/>
                </a:ln>
                <a:solidFill>
                  <a:prstClr val="black"/>
                </a:solidFill>
                <a:effectLst/>
                <a:uLnTx/>
                <a:uFillTx/>
                <a:latin typeface="DM Sans"/>
                <a:ea typeface="+mn-ea"/>
                <a:cs typeface="+mn-cs"/>
              </a:rPr>
              <a:t> clinical study where improvements in skin smoothness and texture homogeneity were detected already within 15min from 1</a:t>
            </a:r>
            <a:r>
              <a:rPr kumimoji="0" lang="en-US" sz="800" b="0" i="0" u="none" strike="noStrike" kern="1200" cap="none" spc="0" normalizeH="0" baseline="30000" noProof="0" dirty="0">
                <a:ln>
                  <a:noFill/>
                </a:ln>
                <a:solidFill>
                  <a:prstClr val="black"/>
                </a:solidFill>
                <a:effectLst/>
                <a:uLnTx/>
                <a:uFillTx/>
                <a:latin typeface="DM Sans"/>
                <a:ea typeface="+mn-ea"/>
                <a:cs typeface="+mn-cs"/>
              </a:rPr>
              <a:t>st</a:t>
            </a:r>
            <a:r>
              <a:rPr kumimoji="0" lang="en-US" sz="800" b="0" i="0" u="none" strike="noStrike" kern="1200" cap="none" spc="0" normalizeH="0" baseline="0" noProof="0" dirty="0">
                <a:ln>
                  <a:noFill/>
                </a:ln>
                <a:solidFill>
                  <a:prstClr val="black"/>
                </a:solidFill>
                <a:effectLst/>
                <a:uLnTx/>
                <a:uFillTx/>
                <a:latin typeface="DM Sans"/>
                <a:ea typeface="+mn-ea"/>
                <a:cs typeface="+mn-cs"/>
              </a:rPr>
              <a:t> product application</a:t>
            </a:r>
            <a:endParaRPr kumimoji="0" lang="en-CH" sz="800" b="0" i="0" u="none" strike="noStrike" kern="1200" cap="none" spc="0" normalizeH="0" baseline="0" noProof="0" dirty="0">
              <a:ln>
                <a:noFill/>
              </a:ln>
              <a:solidFill>
                <a:prstClr val="black"/>
              </a:solidFill>
              <a:effectLst/>
              <a:uLnTx/>
              <a:uFillTx/>
              <a:latin typeface="DM Sans"/>
              <a:ea typeface="+mn-ea"/>
              <a:cs typeface="+mn-cs"/>
            </a:endParaRPr>
          </a:p>
        </p:txBody>
      </p:sp>
      <p:sp>
        <p:nvSpPr>
          <p:cNvPr id="3" name="TextBox 2">
            <a:extLst>
              <a:ext uri="{FF2B5EF4-FFF2-40B4-BE49-F238E27FC236}">
                <a16:creationId xmlns:a16="http://schemas.microsoft.com/office/drawing/2014/main" id="{A6A1F96C-74C9-7AE0-58D0-B11EB1F3402F}"/>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Biotech</a:t>
            </a:r>
            <a:r>
              <a:rPr lang="en-US" sz="950" spc="-20" dirty="0"/>
              <a:t> | Nature, enhanced by science</a:t>
            </a:r>
            <a:endParaRPr lang="en-US" sz="950" spc="10" dirty="0"/>
          </a:p>
        </p:txBody>
      </p:sp>
    </p:spTree>
    <p:extLst>
      <p:ext uri="{BB962C8B-B14F-4D97-AF65-F5344CB8AC3E}">
        <p14:creationId xmlns:p14="http://schemas.microsoft.com/office/powerpoint/2010/main" val="289271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C3E6E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2F11EC-998F-2B6B-6074-1E602AE2331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C0198AD7-1F36-169D-8511-88363104D82D}"/>
              </a:ext>
            </a:extLst>
          </p:cNvPr>
          <p:cNvSpPr>
            <a:spLocks noGrp="1"/>
          </p:cNvSpPr>
          <p:nvPr>
            <p:ph type="body" idx="11"/>
          </p:nvPr>
        </p:nvSpPr>
        <p:spPr/>
        <p:txBody>
          <a:bodyPr/>
          <a:lstStyle/>
          <a:p>
            <a:r>
              <a:rPr lang="en-US" sz="1800" b="0" dirty="0">
                <a:solidFill>
                  <a:srgbClr val="084337"/>
                </a:solidFill>
                <a:latin typeface="+mj-lt"/>
              </a:rPr>
              <a:t>This ingredient serves different market trends &amp; products’ narratives</a:t>
            </a:r>
          </a:p>
        </p:txBody>
      </p:sp>
      <p:sp>
        <p:nvSpPr>
          <p:cNvPr id="4" name="Title 3">
            <a:extLst>
              <a:ext uri="{FF2B5EF4-FFF2-40B4-BE49-F238E27FC236}">
                <a16:creationId xmlns:a16="http://schemas.microsoft.com/office/drawing/2014/main" id="{38854098-0C0E-B34B-5D9C-5D34E58D0C7B}"/>
              </a:ext>
            </a:extLst>
          </p:cNvPr>
          <p:cNvSpPr>
            <a:spLocks noGrp="1"/>
          </p:cNvSpPr>
          <p:nvPr>
            <p:ph type="title"/>
          </p:nvPr>
        </p:nvSpPr>
        <p:spPr/>
        <p:txBody>
          <a:bodyPr/>
          <a:lstStyle/>
          <a:p>
            <a:r>
              <a:rPr lang="en-US" dirty="0"/>
              <a:t>PEPHA®-TIGHT CB B2C potential </a:t>
            </a:r>
          </a:p>
        </p:txBody>
      </p:sp>
      <p:sp>
        <p:nvSpPr>
          <p:cNvPr id="7" name="Text Placeholder 6">
            <a:extLst>
              <a:ext uri="{FF2B5EF4-FFF2-40B4-BE49-F238E27FC236}">
                <a16:creationId xmlns:a16="http://schemas.microsoft.com/office/drawing/2014/main" id="{5F2FD40F-93D5-A555-A38F-2F44A468C727}"/>
              </a:ext>
            </a:extLst>
          </p:cNvPr>
          <p:cNvSpPr txBox="1">
            <a:spLocks/>
          </p:cNvSpPr>
          <p:nvPr/>
        </p:nvSpPr>
        <p:spPr>
          <a:xfrm>
            <a:off x="245120" y="1346574"/>
            <a:ext cx="3663106" cy="4567793"/>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DM San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1"/>
                </a:solidFill>
                <a:effectLst/>
                <a:uLnTx/>
                <a:uFillTx/>
                <a:latin typeface="DM Sans"/>
                <a:ea typeface="+mn-ea"/>
                <a:cs typeface="+mn-cs"/>
              </a:rPr>
              <a:t>Fast Beauty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Looking for rapid &amp; perceivable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skin improvements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Consumers want</a:t>
            </a:r>
            <a:r>
              <a:rPr kumimoji="0" lang="en-US" sz="1400" b="0" i="0" u="none" strike="noStrike" kern="1200" cap="none" spc="0" normalizeH="0" baseline="0" noProof="0" dirty="0">
                <a:ln>
                  <a:noFill/>
                </a:ln>
                <a:solidFill>
                  <a:schemeClr val="bg1"/>
                </a:solidFill>
                <a:effectLst/>
                <a:uLnTx/>
                <a:uFillTx/>
                <a:latin typeface="DM Sans"/>
                <a:ea typeface="+mn-ea"/>
                <a:cs typeface="+mn-cs"/>
              </a:rPr>
              <a:t> instant gratification and fast visible results. Consumption can also be occasion driven (e.g. a special meeting, a night out, the wedding day…and consumers want to look at their best). </a:t>
            </a: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We offer:</a:t>
            </a:r>
            <a:r>
              <a:rPr kumimoji="0" lang="en-US" sz="1400" b="0" i="0" u="none" strike="noStrike" kern="1200" cap="none" spc="0" normalizeH="0" baseline="0" noProof="0" dirty="0">
                <a:ln>
                  <a:noFill/>
                </a:ln>
                <a:solidFill>
                  <a:schemeClr val="bg1"/>
                </a:solidFill>
                <a:effectLst/>
                <a:uLnTx/>
                <a:uFillTx/>
                <a:latin typeface="DM Sans"/>
                <a:ea typeface="+mn-ea"/>
                <a:cs typeface="+mn-cs"/>
              </a:rPr>
              <a:t> PEPHA-TIGHT® provides smoother skin texture &amp; flawless skin within minutes from 1</a:t>
            </a:r>
            <a:r>
              <a:rPr kumimoji="0" lang="en-US" sz="1400" b="0" i="0" u="none" strike="noStrike" kern="1200" cap="none" spc="0" normalizeH="0" baseline="30000" noProof="0" dirty="0">
                <a:ln>
                  <a:noFill/>
                </a:ln>
                <a:solidFill>
                  <a:schemeClr val="bg1"/>
                </a:solidFill>
                <a:effectLst/>
                <a:uLnTx/>
                <a:uFillTx/>
                <a:latin typeface="DM Sans"/>
                <a:ea typeface="+mn-ea"/>
                <a:cs typeface="+mn-cs"/>
              </a:rPr>
              <a:t>st</a:t>
            </a:r>
            <a:r>
              <a:rPr kumimoji="0" lang="en-US" sz="1400" b="0" i="0" u="none" strike="noStrike" kern="1200" cap="none" spc="0" normalizeH="0" baseline="0" noProof="0" dirty="0">
                <a:ln>
                  <a:noFill/>
                </a:ln>
                <a:solidFill>
                  <a:schemeClr val="bg1"/>
                </a:solidFill>
                <a:effectLst/>
                <a:uLnTx/>
                <a:uFillTx/>
                <a:latin typeface="DM Sans"/>
                <a:ea typeface="+mn-ea"/>
                <a:cs typeface="+mn-cs"/>
              </a:rPr>
              <a:t> application. Long-lasting lifting effect, proven to last up to 12hrs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DM Sans"/>
              <a:ea typeface="+mn-ea"/>
              <a:cs typeface="+mn-cs"/>
            </a:endParaRPr>
          </a:p>
        </p:txBody>
      </p:sp>
      <p:sp>
        <p:nvSpPr>
          <p:cNvPr id="5" name="Text Placeholder 6">
            <a:extLst>
              <a:ext uri="{FF2B5EF4-FFF2-40B4-BE49-F238E27FC236}">
                <a16:creationId xmlns:a16="http://schemas.microsoft.com/office/drawing/2014/main" id="{8F67C6D2-A43D-7119-9D25-1E95F4A7335D}"/>
              </a:ext>
            </a:extLst>
          </p:cNvPr>
          <p:cNvSpPr txBox="1">
            <a:spLocks/>
          </p:cNvSpPr>
          <p:nvPr/>
        </p:nvSpPr>
        <p:spPr>
          <a:xfrm>
            <a:off x="4264447" y="1346575"/>
            <a:ext cx="3663106" cy="4567794"/>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DM San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DM Sans"/>
                <a:ea typeface="+mn-ea"/>
                <a:cs typeface="+mn-cs"/>
              </a:rPr>
              <a:t>Good Beauty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Looking for transparency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solutions that can make a positive impact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1"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Consumers want:</a:t>
            </a:r>
            <a:r>
              <a:rPr kumimoji="0" lang="en-US" sz="1400" b="0" i="0" u="none" strike="noStrike" kern="1200" cap="none" spc="0" normalizeH="0" baseline="0" noProof="0" dirty="0">
                <a:ln>
                  <a:noFill/>
                </a:ln>
                <a:solidFill>
                  <a:schemeClr val="bg1"/>
                </a:solidFill>
                <a:effectLst/>
                <a:uLnTx/>
                <a:uFillTx/>
                <a:latin typeface="DM Sans"/>
                <a:ea typeface="+mn-ea"/>
                <a:cs typeface="+mn-cs"/>
              </a:rPr>
              <a:t> compromised-free solutions, good for the skin &amp; for the planet. </a:t>
            </a: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We offer:</a:t>
            </a:r>
            <a:r>
              <a:rPr kumimoji="0" lang="en-US" sz="1400" b="0" i="0" u="none" strike="noStrike" kern="1200" cap="none" spc="0" normalizeH="0" baseline="0" noProof="0" dirty="0">
                <a:ln>
                  <a:noFill/>
                </a:ln>
                <a:solidFill>
                  <a:schemeClr val="bg1"/>
                </a:solidFill>
                <a:effectLst/>
                <a:uLnTx/>
                <a:uFillTx/>
                <a:latin typeface="DM Sans"/>
                <a:ea typeface="+mn-ea"/>
                <a:cs typeface="+mn-cs"/>
              </a:rPr>
              <a:t> PEPHA-TIGHT® combines efficacy and sustainability. </a:t>
            </a:r>
          </a:p>
          <a:p>
            <a:pPr marL="538163" marR="0" lvl="1" indent="-2714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chemeClr val="bg1"/>
                </a:solidFill>
                <a:effectLst/>
                <a:uLnTx/>
                <a:uFillTx/>
                <a:latin typeface="DM Sans"/>
                <a:ea typeface="+mn-ea"/>
                <a:cs typeface="+mn-cs"/>
              </a:rPr>
              <a:t>Rapid and long-lasting visible results, already with 1 application. </a:t>
            </a:r>
          </a:p>
          <a:p>
            <a:pPr marL="538163" marR="0" lvl="1" indent="-2714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chemeClr val="bg1"/>
                </a:solidFill>
                <a:effectLst/>
                <a:uLnTx/>
                <a:uFillTx/>
                <a:latin typeface="DM Sans"/>
                <a:ea typeface="+mn-ea"/>
                <a:cs typeface="+mn-cs"/>
              </a:rPr>
              <a:t>Derived from microalgae and high performing polysaccharides, produced by biotechnologies, fully naturally-derived &amp; renewable. Vegan-friendly, COSMOS approved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bg1"/>
              </a:solidFill>
              <a:effectLst/>
              <a:uLnTx/>
              <a:uFillTx/>
              <a:latin typeface="DM Sans"/>
              <a:ea typeface="+mn-ea"/>
              <a:cs typeface="+mn-cs"/>
            </a:endParaRPr>
          </a:p>
        </p:txBody>
      </p:sp>
      <p:sp>
        <p:nvSpPr>
          <p:cNvPr id="6" name="Text Placeholder 6">
            <a:extLst>
              <a:ext uri="{FF2B5EF4-FFF2-40B4-BE49-F238E27FC236}">
                <a16:creationId xmlns:a16="http://schemas.microsoft.com/office/drawing/2014/main" id="{7AFA7CB6-1BA6-4596-2921-FC58D23E9DCC}"/>
              </a:ext>
            </a:extLst>
          </p:cNvPr>
          <p:cNvSpPr txBox="1">
            <a:spLocks/>
          </p:cNvSpPr>
          <p:nvPr/>
        </p:nvSpPr>
        <p:spPr>
          <a:xfrm>
            <a:off x="8283774" y="1346574"/>
            <a:ext cx="3663106" cy="4567794"/>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defPPr>
              <a:defRPr lang="en-US"/>
            </a:defPPr>
            <a:lvl1pPr marR="0" lvl="0" indent="0" algn="ctr" fontAlgn="auto">
              <a:lnSpc>
                <a:spcPct val="100000"/>
              </a:lnSpc>
              <a:spcBef>
                <a:spcPts val="0"/>
              </a:spcBef>
              <a:spcAft>
                <a:spcPts val="0"/>
              </a:spcAft>
              <a:buClrTx/>
              <a:buSzTx/>
              <a:buFontTx/>
              <a:buNone/>
              <a:tabLst/>
              <a:defRPr kumimoji="0" b="0" i="0" u="none" strike="noStrike" cap="none" spc="0" normalizeH="0" baseline="0">
                <a:ln>
                  <a:noFill/>
                </a:ln>
                <a:solidFill>
                  <a:prstClr val="white"/>
                </a:solidFill>
                <a:effectLst/>
                <a:uLnTx/>
                <a:uFillTx/>
                <a:latin typeface="DM San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chemeClr val="bg1"/>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DM Sans"/>
                <a:ea typeface="+mn-ea"/>
                <a:cs typeface="+mn-cs"/>
              </a:rPr>
              <a:t>Healthy Beauty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Beautiful skin starts with healthy skin</a:t>
            </a: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Consumers want:</a:t>
            </a:r>
            <a:r>
              <a:rPr kumimoji="0" lang="en-US" sz="1400" b="0" i="0" u="none" strike="noStrike" kern="1200" cap="none" spc="0" normalizeH="0" baseline="0" noProof="0" dirty="0">
                <a:ln>
                  <a:noFill/>
                </a:ln>
                <a:solidFill>
                  <a:schemeClr val="bg1"/>
                </a:solidFill>
                <a:effectLst/>
                <a:uLnTx/>
                <a:uFillTx/>
                <a:latin typeface="DM Sans"/>
                <a:ea typeface="+mn-ea"/>
                <a:cs typeface="+mn-cs"/>
              </a:rPr>
              <a:t> solutions that goes beyond the superficial, as they know that beautiful skin starts with healthy skin </a:t>
            </a: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1" i="0" u="none" strike="noStrike" kern="1200" cap="none" spc="0" normalizeH="0" baseline="0" noProof="0" dirty="0">
              <a:ln>
                <a:noFill/>
              </a:ln>
              <a:solidFill>
                <a:schemeClr val="bg1"/>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chemeClr val="bg1"/>
                </a:solidFill>
                <a:effectLst/>
                <a:uLnTx/>
                <a:uFillTx/>
                <a:latin typeface="DM Sans"/>
                <a:ea typeface="+mn-ea"/>
                <a:cs typeface="+mn-cs"/>
              </a:rPr>
              <a:t>We offer:</a:t>
            </a:r>
            <a:r>
              <a:rPr kumimoji="0" lang="en-US" sz="1400" b="0" i="0" u="none" strike="noStrike" kern="1200" cap="none" spc="0" normalizeH="0" baseline="0" noProof="0" dirty="0">
                <a:ln>
                  <a:noFill/>
                </a:ln>
                <a:solidFill>
                  <a:schemeClr val="bg1"/>
                </a:solidFill>
                <a:effectLst/>
                <a:uLnTx/>
                <a:uFillTx/>
                <a:latin typeface="DM Sans"/>
                <a:ea typeface="+mn-ea"/>
                <a:cs typeface="+mn-cs"/>
              </a:rPr>
              <a:t> PEPHA-TIGHT® microalgae, superfood for more resilient and healthy-looking skin. It delivers smoother &amp; lifter skin already after few applications. Additionally, with a more regular consumption, it can act as a protective shield against oxidative stress and pollution, for long-term well-aging effects. This 2 in 1 proposition, might also serve the “minimal beauty” positioning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DM Sans"/>
              <a:ea typeface="+mn-ea"/>
              <a:cs typeface="+mn-cs"/>
            </a:endParaRPr>
          </a:p>
        </p:txBody>
      </p:sp>
    </p:spTree>
    <p:extLst>
      <p:ext uri="{BB962C8B-B14F-4D97-AF65-F5344CB8AC3E}">
        <p14:creationId xmlns:p14="http://schemas.microsoft.com/office/powerpoint/2010/main" val="3130125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2A6767D-EFCF-C562-36C9-13B0E49A8960}"/>
              </a:ext>
            </a:extLst>
          </p:cNvPr>
          <p:cNvSpPr>
            <a:spLocks noGrp="1"/>
          </p:cNvSpPr>
          <p:nvPr>
            <p:ph type="title"/>
          </p:nvPr>
        </p:nvSpPr>
        <p:spPr/>
        <p:txBody>
          <a:bodyPr/>
          <a:lstStyle/>
          <a:p>
            <a:r>
              <a:rPr lang="en-US" sz="2400" dirty="0" err="1">
                <a:ea typeface="Fira Sans SemiBold" panose="020B0603050000020004" pitchFamily="34" charset="0"/>
              </a:rPr>
              <a:t>dsm-firmenich</a:t>
            </a:r>
            <a:r>
              <a:rPr lang="en-US" sz="2400" dirty="0">
                <a:ea typeface="Fira Sans SemiBold" panose="020B0603050000020004" pitchFamily="34" charset="0"/>
              </a:rPr>
              <a:t> solution: PEPHA</a:t>
            </a:r>
            <a:r>
              <a:rPr lang="en-US" sz="2400" baseline="30000" dirty="0">
                <a:ea typeface="Fira Sans SemiBold" panose="020B0603050000020004" pitchFamily="34" charset="0"/>
              </a:rPr>
              <a:t>®</a:t>
            </a:r>
            <a:r>
              <a:rPr lang="en-US" sz="2400" dirty="0">
                <a:ea typeface="Fira Sans SemiBold" panose="020B0603050000020004" pitchFamily="34" charset="0"/>
              </a:rPr>
              <a:t>-TIGHT CB</a:t>
            </a:r>
            <a:endParaRPr lang="en-US" sz="2400" dirty="0"/>
          </a:p>
        </p:txBody>
      </p:sp>
      <p:sp>
        <p:nvSpPr>
          <p:cNvPr id="2" name="Slide Number Placeholder 1">
            <a:extLst>
              <a:ext uri="{FF2B5EF4-FFF2-40B4-BE49-F238E27FC236}">
                <a16:creationId xmlns:a16="http://schemas.microsoft.com/office/drawing/2014/main" id="{3C0E36EA-9137-F965-B4F8-41A5824C6DFA}"/>
              </a:ext>
            </a:extLst>
          </p:cNvPr>
          <p:cNvSpPr>
            <a:spLocks noGrp="1"/>
          </p:cNvSpPr>
          <p:nvPr>
            <p:ph type="sldNum" sz="quarter" idx="10"/>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10700FA5-20DD-8DD1-2F5C-4A7E36450F01}"/>
              </a:ext>
            </a:extLst>
          </p:cNvPr>
          <p:cNvSpPr>
            <a:spLocks noGrp="1"/>
          </p:cNvSpPr>
          <p:nvPr>
            <p:ph type="body" idx="11"/>
          </p:nvPr>
        </p:nvSpPr>
        <p:spPr>
          <a:prstGeom prst="rect">
            <a:avLst/>
          </a:prstGeom>
        </p:spPr>
        <p:txBody>
          <a:bodyPr lIns="0" tIns="0" rIns="0" bIns="0"/>
          <a:lstStyle/>
          <a:p>
            <a:pPr marL="0" indent="0">
              <a:buNone/>
            </a:pPr>
            <a:r>
              <a:rPr lang="en-US" sz="2000" b="0" dirty="0">
                <a:solidFill>
                  <a:srgbClr val="084337"/>
                </a:solidFill>
                <a:latin typeface="+mj-lt"/>
              </a:rPr>
              <a:t>The fast lane to superior skin tightening</a:t>
            </a:r>
          </a:p>
        </p:txBody>
      </p:sp>
      <p:pic>
        <p:nvPicPr>
          <p:cNvPr id="5" name="Picture Placeholder 4" descr="A person in a white robe touching her face&#10;&#10;Description automatically generated">
            <a:extLst>
              <a:ext uri="{FF2B5EF4-FFF2-40B4-BE49-F238E27FC236}">
                <a16:creationId xmlns:a16="http://schemas.microsoft.com/office/drawing/2014/main" id="{FDF790E3-70DD-6701-EE74-5151F4657B8A}"/>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a:fillRect/>
          </a:stretch>
        </p:blipFill>
        <p:spPr>
          <a:xfrm>
            <a:off x="7337425" y="0"/>
            <a:ext cx="4854575" cy="6858000"/>
          </a:xfrm>
        </p:spPr>
      </p:pic>
      <p:sp>
        <p:nvSpPr>
          <p:cNvPr id="6" name="TextBox 5">
            <a:extLst>
              <a:ext uri="{FF2B5EF4-FFF2-40B4-BE49-F238E27FC236}">
                <a16:creationId xmlns:a16="http://schemas.microsoft.com/office/drawing/2014/main" id="{FFB68A61-097F-4679-8595-2AA6EBE9AD5F}"/>
              </a:ext>
            </a:extLst>
          </p:cNvPr>
          <p:cNvSpPr txBox="1"/>
          <p:nvPr/>
        </p:nvSpPr>
        <p:spPr>
          <a:xfrm>
            <a:off x="222762" y="6055469"/>
            <a:ext cx="421154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30000" noProof="0" dirty="0">
                <a:ln>
                  <a:noFill/>
                </a:ln>
                <a:solidFill>
                  <a:prstClr val="black"/>
                </a:solidFill>
                <a:effectLst/>
                <a:uLnTx/>
                <a:uFillTx/>
                <a:latin typeface="DM Sans"/>
                <a:ea typeface="+mn-ea"/>
                <a:cs typeface="+mn-cs"/>
              </a:rPr>
              <a:t>1 </a:t>
            </a:r>
            <a:r>
              <a:rPr kumimoji="0" lang="en-US" sz="800" b="0" i="0" u="none" strike="noStrike" kern="1200" cap="none" spc="0" normalizeH="0" baseline="0" noProof="0" dirty="0">
                <a:ln>
                  <a:noFill/>
                </a:ln>
                <a:solidFill>
                  <a:prstClr val="black"/>
                </a:solidFill>
                <a:effectLst/>
                <a:uLnTx/>
                <a:uFillTx/>
                <a:latin typeface="DM Sans"/>
                <a:ea typeface="+mn-ea"/>
                <a:cs typeface="+mn-cs"/>
              </a:rPr>
              <a:t>Based on </a:t>
            </a:r>
            <a:r>
              <a:rPr lang="en-US" sz="800" dirty="0" err="1">
                <a:solidFill>
                  <a:prstClr val="black"/>
                </a:solidFill>
                <a:latin typeface="DM Sans"/>
              </a:rPr>
              <a:t>dsm-firmenich</a:t>
            </a:r>
            <a:r>
              <a:rPr kumimoji="0" lang="en-US" sz="800" b="0" i="0" u="none" strike="noStrike" kern="1200" cap="none" spc="0" normalizeH="0" baseline="0" noProof="0" dirty="0">
                <a:ln>
                  <a:noFill/>
                </a:ln>
                <a:solidFill>
                  <a:prstClr val="black"/>
                </a:solidFill>
                <a:effectLst/>
                <a:uLnTx/>
                <a:uFillTx/>
                <a:latin typeface="DM Sans"/>
                <a:ea typeface="+mn-ea"/>
                <a:cs typeface="+mn-cs"/>
              </a:rPr>
              <a:t> clinical study where improvements in skin smoothness and texture homogeneity were detected already within 15min from 1</a:t>
            </a:r>
            <a:r>
              <a:rPr kumimoji="0" lang="en-US" sz="800" b="0" i="0" u="none" strike="noStrike" kern="1200" cap="none" spc="0" normalizeH="0" baseline="30000" noProof="0" dirty="0">
                <a:ln>
                  <a:noFill/>
                </a:ln>
                <a:solidFill>
                  <a:prstClr val="black"/>
                </a:solidFill>
                <a:effectLst/>
                <a:uLnTx/>
                <a:uFillTx/>
                <a:latin typeface="DM Sans"/>
                <a:ea typeface="+mn-ea"/>
                <a:cs typeface="+mn-cs"/>
              </a:rPr>
              <a:t>st</a:t>
            </a:r>
            <a:r>
              <a:rPr kumimoji="0" lang="en-US" sz="800" b="0" i="0" u="none" strike="noStrike" kern="1200" cap="none" spc="0" normalizeH="0" baseline="0" noProof="0" dirty="0">
                <a:ln>
                  <a:noFill/>
                </a:ln>
                <a:solidFill>
                  <a:prstClr val="black"/>
                </a:solidFill>
                <a:effectLst/>
                <a:uLnTx/>
                <a:uFillTx/>
                <a:latin typeface="DM Sans"/>
                <a:ea typeface="+mn-ea"/>
                <a:cs typeface="+mn-cs"/>
              </a:rPr>
              <a:t> product application</a:t>
            </a:r>
            <a:endParaRPr kumimoji="0" lang="en-CH" sz="800" b="0" i="0" u="none" strike="noStrike" kern="1200" cap="none" spc="0" normalizeH="0" baseline="0" noProof="0" dirty="0">
              <a:ln>
                <a:noFill/>
              </a:ln>
              <a:solidFill>
                <a:prstClr val="black"/>
              </a:solidFill>
              <a:effectLst/>
              <a:uLnTx/>
              <a:uFillTx/>
              <a:latin typeface="DM Sans"/>
              <a:ea typeface="+mn-ea"/>
              <a:cs typeface="+mn-cs"/>
            </a:endParaRPr>
          </a:p>
        </p:txBody>
      </p:sp>
      <p:sp>
        <p:nvSpPr>
          <p:cNvPr id="13" name="Rounded Rectangle 8">
            <a:extLst>
              <a:ext uri="{FF2B5EF4-FFF2-40B4-BE49-F238E27FC236}">
                <a16:creationId xmlns:a16="http://schemas.microsoft.com/office/drawing/2014/main" id="{184A1B92-4446-44C6-806B-20FCCAAACE33}"/>
              </a:ext>
            </a:extLst>
          </p:cNvPr>
          <p:cNvSpPr/>
          <p:nvPr/>
        </p:nvSpPr>
        <p:spPr bwMode="auto">
          <a:xfrm>
            <a:off x="302398" y="1130612"/>
            <a:ext cx="6440471" cy="4406197"/>
          </a:xfrm>
          <a:prstGeom prst="roundRect">
            <a:avLst>
              <a:gd name="adj" fmla="val 0"/>
            </a:avLst>
          </a:prstGeom>
          <a:noFill/>
          <a:ln w="3175">
            <a:noFill/>
          </a:ln>
          <a:effectLst/>
        </p:spPr>
        <p:txBody>
          <a:bodyPr vert="horz" wrap="square" lIns="0" tIns="45720" rIns="91440" bIns="45720" numCol="1" rtlCol="0" anchor="t" anchorCtr="0" compatLnSpc="1">
            <a:prstTxWarp prst="textNoShape">
              <a:avLst/>
            </a:prstTxWarp>
          </a:bodyPr>
          <a:lstStyle/>
          <a:p>
            <a:pPr marL="0" marR="0" lvl="0" indent="0" algn="l" defTabSz="914400" rtl="0" eaLnBrk="0" fontAlgn="auto" latinLnBrk="0" hangingPunct="0">
              <a:lnSpc>
                <a:spcPct val="100000"/>
              </a:lnSpc>
              <a:spcBef>
                <a:spcPts val="0"/>
              </a:spcBef>
              <a:spcAft>
                <a:spcPts val="600"/>
              </a:spcAft>
              <a:buClrTx/>
              <a:buSzTx/>
              <a:buFontTx/>
              <a:buNone/>
              <a:tabLst/>
              <a:defRPr/>
            </a:pPr>
            <a:r>
              <a:rPr lang="en-US" sz="1600" b="1" i="1" kern="0" dirty="0">
                <a:solidFill>
                  <a:prstClr val="black"/>
                </a:solidFill>
                <a:latin typeface="DM Sans"/>
                <a:ea typeface="Fira Sans" panose="020B0503050000020004" pitchFamily="34" charset="0"/>
                <a:cs typeface="Arial"/>
              </a:rPr>
              <a:t>i</a:t>
            </a:r>
            <a:r>
              <a:rPr kumimoji="0" lang="en-US" sz="1600" b="1" i="1"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n vitro</a:t>
            </a: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 PEPHA</a:t>
            </a:r>
            <a:r>
              <a:rPr kumimoji="0" lang="en-US" sz="1600" b="0" i="0" u="none" strike="noStrike" kern="0" cap="none" spc="0" normalizeH="0" baseline="30000" noProof="0" dirty="0">
                <a:ln>
                  <a:noFill/>
                </a:ln>
                <a:solidFill>
                  <a:prstClr val="black"/>
                </a:solidFill>
                <a:effectLst/>
                <a:uLnTx/>
                <a:uFillTx/>
                <a:latin typeface="DM Sans"/>
                <a:ea typeface="Fira Sans" panose="020B0503050000020004" pitchFamily="34" charset="0"/>
                <a:cs typeface="Arial"/>
              </a:rPr>
              <a:t>®</a:t>
            </a: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-TIGHT CB:</a:t>
            </a:r>
          </a:p>
          <a:p>
            <a:pPr marL="342900" marR="0" lvl="0" indent="-342900" algn="l" defTabSz="914400" rtl="0" eaLnBrk="0" fontAlgn="auto" latinLnBrk="0" hangingPunct="0">
              <a:lnSpc>
                <a:spcPct val="100000"/>
              </a:lnSpc>
              <a:spcBef>
                <a:spcPts val="0"/>
              </a:spcBef>
              <a:spcAft>
                <a:spcPts val="300"/>
              </a:spcAft>
              <a:buClrTx/>
              <a:buSzTx/>
              <a:buFontTx/>
              <a:buChar char="•"/>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Stimulates Fibroblasts’ proliferation by +350% and Collagen-I by +70% </a:t>
            </a:r>
          </a:p>
          <a:p>
            <a:pPr marL="342900" marR="0" lvl="0" indent="-342900" algn="l" defTabSz="914400" rtl="0" eaLnBrk="0" fontAlgn="auto" latinLnBrk="0" hangingPunct="0">
              <a:lnSpc>
                <a:spcPct val="100000"/>
              </a:lnSpc>
              <a:spcBef>
                <a:spcPts val="0"/>
              </a:spcBef>
              <a:spcAft>
                <a:spcPts val="1500"/>
              </a:spcAft>
              <a:buClrTx/>
              <a:buSzTx/>
              <a:buFontTx/>
              <a:buChar char="•"/>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Protects the skin against oxidative stress and urban dust</a:t>
            </a:r>
          </a:p>
          <a:p>
            <a:pPr marL="0" marR="0" lvl="0" indent="0" algn="l" defTabSz="914400" rtl="0" eaLnBrk="0" fontAlgn="auto" latinLnBrk="0" hangingPunct="0">
              <a:lnSpc>
                <a:spcPct val="100000"/>
              </a:lnSpc>
              <a:spcBef>
                <a:spcPts val="0"/>
              </a:spcBef>
              <a:spcAft>
                <a:spcPts val="600"/>
              </a:spcAft>
              <a:buClrTx/>
              <a:buSzTx/>
              <a:buFontTx/>
              <a:buNone/>
              <a:tabLst/>
              <a:defRPr/>
            </a:pPr>
            <a:r>
              <a:rPr lang="en-US" sz="1600" b="1" i="1" kern="0" dirty="0">
                <a:solidFill>
                  <a:prstClr val="black"/>
                </a:solidFill>
                <a:latin typeface="DM Sans"/>
                <a:ea typeface="Fira Sans" panose="020B0503050000020004" pitchFamily="34" charset="0"/>
                <a:cs typeface="Arial"/>
              </a:rPr>
              <a:t>i</a:t>
            </a:r>
            <a:r>
              <a:rPr kumimoji="0" lang="en-US" sz="1600" b="1" i="1"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n vivo</a:t>
            </a: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 PEPHA</a:t>
            </a:r>
            <a:r>
              <a:rPr kumimoji="0" lang="en-US" sz="1600" b="0" i="0" u="none" strike="noStrike" kern="0" cap="none" spc="0" normalizeH="0" baseline="30000" noProof="0" dirty="0">
                <a:ln>
                  <a:noFill/>
                </a:ln>
                <a:solidFill>
                  <a:prstClr val="black"/>
                </a:solidFill>
                <a:effectLst/>
                <a:uLnTx/>
                <a:uFillTx/>
                <a:latin typeface="DM Sans"/>
                <a:ea typeface="Fira Sans" panose="020B0503050000020004" pitchFamily="34" charset="0"/>
                <a:cs typeface="Arial"/>
              </a:rPr>
              <a:t>®</a:t>
            </a: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-TIGHT CB:</a:t>
            </a:r>
          </a:p>
          <a:p>
            <a:pPr marL="342900" marR="0" lvl="0" indent="-342900" algn="l" defTabSz="914400" rtl="0" eaLnBrk="0" fontAlgn="auto" latinLnBrk="0" hangingPunct="0">
              <a:lnSpc>
                <a:spcPct val="100000"/>
              </a:lnSpc>
              <a:spcBef>
                <a:spcPts val="0"/>
              </a:spcBef>
              <a:spcAft>
                <a:spcPts val="300"/>
              </a:spcAft>
              <a:buClrTx/>
              <a:buSzTx/>
              <a:buFontTx/>
              <a:buChar char="•"/>
              <a:tabLst/>
              <a:defRPr/>
            </a:pPr>
            <a:r>
              <a:rPr kumimoji="0" lang="en-US" sz="16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Within minutes from 1</a:t>
            </a:r>
            <a:r>
              <a:rPr kumimoji="0" lang="en-US" sz="1600" b="1" i="0" u="none" strike="noStrike" kern="0" cap="none" spc="0" normalizeH="0" baseline="30000" noProof="0" dirty="0">
                <a:ln>
                  <a:noFill/>
                </a:ln>
                <a:solidFill>
                  <a:prstClr val="black"/>
                </a:solidFill>
                <a:effectLst/>
                <a:uLnTx/>
                <a:uFillTx/>
                <a:latin typeface="DM Sans"/>
                <a:ea typeface="Fira Sans" panose="020B0503050000020004" pitchFamily="34" charset="0"/>
                <a:cs typeface="Arial"/>
              </a:rPr>
              <a:t>st</a:t>
            </a:r>
            <a:r>
              <a:rPr kumimoji="0" lang="en-US" sz="16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 application:</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Visibly smoothens skin texture for an immediate</a:t>
            </a:r>
            <a:r>
              <a:rPr kumimoji="0" lang="en-US" sz="1600" b="0" i="0" u="none" strike="noStrike" kern="0" cap="none" spc="0" normalizeH="0" baseline="30000" noProof="0" dirty="0">
                <a:ln>
                  <a:noFill/>
                </a:ln>
                <a:solidFill>
                  <a:prstClr val="black"/>
                </a:solidFill>
                <a:effectLst/>
                <a:uLnTx/>
                <a:uFillTx/>
                <a:latin typeface="DM Sans"/>
                <a:ea typeface="Fira Sans" panose="020B0503050000020004" pitchFamily="34" charset="0"/>
                <a:cs typeface="Arial"/>
              </a:rPr>
              <a:t>1</a:t>
            </a: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 flawless effect</a:t>
            </a:r>
          </a:p>
          <a:p>
            <a:pPr marL="342900" marR="0" lvl="0" indent="-342900" algn="l" defTabSz="914400" rtl="0" eaLnBrk="0" fontAlgn="auto" latinLnBrk="0" hangingPunct="0">
              <a:lnSpc>
                <a:spcPct val="100000"/>
              </a:lnSpc>
              <a:spcBef>
                <a:spcPts val="0"/>
              </a:spcBef>
              <a:spcAft>
                <a:spcPts val="300"/>
              </a:spcAft>
              <a:buClrTx/>
              <a:buSzTx/>
              <a:buFont typeface="Arial" panose="020B0604020202020204" pitchFamily="34" charset="0"/>
              <a:buChar char="•"/>
              <a:tabLst/>
              <a:defRPr/>
            </a:pPr>
            <a:r>
              <a:rPr kumimoji="0" lang="en-US" sz="16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Up to 12hrs long-lasting effect:</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Skin looks and feels firmer, more lifted and more elastic already after 2 applications</a:t>
            </a:r>
          </a:p>
          <a:p>
            <a:pPr marL="342900" marR="0" lvl="0" indent="-342900" algn="l" defTabSz="914400" rtl="0" eaLnBrk="0" fontAlgn="auto" latinLnBrk="0" hangingPunct="0">
              <a:lnSpc>
                <a:spcPct val="100000"/>
              </a:lnSpc>
              <a:spcBef>
                <a:spcPts val="0"/>
              </a:spcBef>
              <a:spcAft>
                <a:spcPts val="300"/>
              </a:spcAft>
              <a:buClrTx/>
              <a:buSzTx/>
              <a:buFontTx/>
              <a:buChar char="•"/>
              <a:tabLst/>
              <a:defRPr/>
            </a:pPr>
            <a:r>
              <a:rPr kumimoji="0" lang="en-US" sz="16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Long-term result, after 2 months treatment: </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Reduces the wrinkles’ surface by -26% and length by -21%</a:t>
            </a:r>
          </a:p>
          <a:p>
            <a:pPr marL="800100" marR="0" lvl="1" indent="-342900" algn="l" defTabSz="914400" rtl="0" eaLnBrk="0" fontAlgn="auto" latinLnBrk="0" hangingPunct="0">
              <a:lnSpc>
                <a:spcPct val="100000"/>
              </a:lnSpc>
              <a:spcBef>
                <a:spcPts val="0"/>
              </a:spcBef>
              <a:spcAft>
                <a:spcPts val="300"/>
              </a:spcAft>
              <a:buClrTx/>
              <a:buSzTx/>
              <a:buFont typeface="Courier New" panose="02070309020205020404" pitchFamily="49" charset="0"/>
              <a:buChar char="o"/>
              <a:tabLst/>
              <a:defRPr/>
            </a:pPr>
            <a:r>
              <a:rPr kumimoji="0" lang="en-US" sz="1600" b="0" i="0" u="none" strike="noStrike" kern="0" cap="none" spc="0" normalizeH="0" baseline="0" noProof="0" dirty="0">
                <a:ln>
                  <a:noFill/>
                </a:ln>
                <a:solidFill>
                  <a:prstClr val="black"/>
                </a:solidFill>
                <a:effectLst/>
                <a:uLnTx/>
                <a:uFillTx/>
                <a:latin typeface="DM Sans"/>
                <a:ea typeface="Fira Sans" panose="020B0503050000020004" pitchFamily="34" charset="0"/>
                <a:cs typeface="Arial"/>
              </a:rPr>
              <a:t>Improves skin elasticity by 15% and tonicity by 24%</a:t>
            </a:r>
          </a:p>
        </p:txBody>
      </p:sp>
    </p:spTree>
    <p:extLst>
      <p:ext uri="{BB962C8B-B14F-4D97-AF65-F5344CB8AC3E}">
        <p14:creationId xmlns:p14="http://schemas.microsoft.com/office/powerpoint/2010/main" val="470048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Une image contenant texte, Visage humain, affiche, personne&#10;&#10;Le contenu généré par l’IA peut être incorrect.">
            <a:extLst>
              <a:ext uri="{FF2B5EF4-FFF2-40B4-BE49-F238E27FC236}">
                <a16:creationId xmlns:a16="http://schemas.microsoft.com/office/drawing/2014/main" id="{4BA169E5-58E1-B0AA-B902-55B75801126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67" y="0"/>
            <a:ext cx="12187066" cy="6858000"/>
          </a:xfrm>
          <a:prstGeom prst="rect">
            <a:avLst/>
          </a:prstGeom>
        </p:spPr>
      </p:pic>
    </p:spTree>
    <p:extLst>
      <p:ext uri="{BB962C8B-B14F-4D97-AF65-F5344CB8AC3E}">
        <p14:creationId xmlns:p14="http://schemas.microsoft.com/office/powerpoint/2010/main" val="3288495824"/>
      </p:ext>
    </p:extLst>
  </p:cSld>
  <p:clrMapOvr>
    <a:masterClrMapping/>
  </p:clrMapOvr>
  <p:transition spd="slow">
    <p:cove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solidFill>
                  <a:schemeClr val="bg1"/>
                </a:solidFill>
              </a:rPr>
              <a:pPr/>
              <a:t>29</a:t>
            </a:fld>
            <a:endParaRPr lang="en-GB" dirty="0">
              <a:solidFill>
                <a:schemeClr val="bg1"/>
              </a:solidFill>
            </a:endParaRPr>
          </a:p>
        </p:txBody>
      </p:sp>
      <p:sp>
        <p:nvSpPr>
          <p:cNvPr id="17" name="Text Placeholder 16">
            <a:extLst>
              <a:ext uri="{FF2B5EF4-FFF2-40B4-BE49-F238E27FC236}">
                <a16:creationId xmlns:a16="http://schemas.microsoft.com/office/drawing/2014/main" id="{CBBC8E66-FEC6-276F-0177-6185B93648D7}"/>
              </a:ext>
            </a:extLst>
          </p:cNvPr>
          <p:cNvSpPr>
            <a:spLocks noGrp="1"/>
          </p:cNvSpPr>
          <p:nvPr>
            <p:ph type="body" sz="quarter" idx="13"/>
          </p:nvPr>
        </p:nvSpPr>
        <p:spPr/>
        <p:txBody>
          <a:bodyPr/>
          <a:lstStyle/>
          <a:p>
            <a:endParaRPr lang="en-US"/>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b="0" dirty="0">
                <a:solidFill>
                  <a:schemeClr val="bg1"/>
                </a:solidFill>
              </a:rPr>
              <a:t>ID Card</a:t>
            </a:r>
          </a:p>
        </p:txBody>
      </p:sp>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dirty="0">
                <a:solidFill>
                  <a:schemeClr val="bg1"/>
                </a:solidFill>
                <a:ea typeface="+mn-ea"/>
                <a:cs typeface="+mn-cs"/>
              </a:rPr>
              <a:t>PEPHA</a:t>
            </a:r>
            <a:r>
              <a:rPr lang="en-US" b="0" dirty="0">
                <a:solidFill>
                  <a:schemeClr val="bg1"/>
                </a:solidFill>
                <a:ea typeface="+mn-ea"/>
                <a:cs typeface="+mn-cs"/>
              </a:rPr>
              <a:t>®</a:t>
            </a:r>
            <a:r>
              <a:rPr lang="en-US" dirty="0">
                <a:solidFill>
                  <a:schemeClr val="bg1"/>
                </a:solidFill>
                <a:ea typeface="+mn-ea"/>
                <a:cs typeface="+mn-cs"/>
              </a:rPr>
              <a:t>-CTIVE CB</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203746"/>
            <a:ext cx="11600096" cy="1717854"/>
            <a:chOff x="0" y="2230424"/>
            <a:chExt cx="11889600" cy="1717854"/>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64394"/>
              <a:ext cx="11889600" cy="1148341"/>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0" spc="100">
                  <a:latin typeface="DM Sans Bold" pitchFamily="2" charset="0"/>
                </a:rPr>
                <a:t>TECHNOLOGY</a:t>
              </a:r>
              <a:r>
                <a:rPr kumimoji="0" lang="en-US" sz="1400" b="0" i="0" u="none" strike="noStrike" kern="0" cap="none" spc="100" normalizeH="0" baseline="0" noProof="0">
                  <a:ln>
                    <a:noFill/>
                  </a:ln>
                  <a:effectLst/>
                  <a:uLnTx/>
                  <a:uFillTx/>
                  <a:latin typeface="DM Sans Bold" pitchFamily="2" charset="0"/>
                  <a:ea typeface="+mn-ea"/>
                  <a:cs typeface="+mn-cs"/>
                </a:rPr>
                <a:t>:</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6" y="2230424"/>
              <a:ext cx="9363333" cy="1717854"/>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GB" sz="1300" b="0" i="0" u="none" strike="noStrike" kern="1200" cap="none" spc="0" normalizeH="0" baseline="0" noProof="0" dirty="0">
                  <a:ln>
                    <a:noFill/>
                  </a:ln>
                  <a:effectLst/>
                  <a:uLnTx/>
                  <a:uFillTx/>
                  <a:latin typeface="DM Sans" pitchFamily="2" charset="0"/>
                  <a:ea typeface="Fira Sans Book" panose="020B0503050000020004" pitchFamily="34" charset="0"/>
                </a:rPr>
                <a:t>Sustainably farmed in photo-bioreactors, guaranteeing maximum quality (no risk of contamination, reproducibility of process, fully traceable). Cultivated in controlled conditions, optimally exposed to the right cellular stress: high salinity, high light intensity, nutrient deprivation, and extreme temperatures</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GB" sz="1300" b="0" i="0" u="none" strike="noStrike" kern="1200" cap="none" spc="0" normalizeH="0" baseline="0" noProof="0" dirty="0">
                  <a:ln>
                    <a:noFill/>
                  </a:ln>
                  <a:effectLst/>
                  <a:uLnTx/>
                  <a:uFillTx/>
                  <a:latin typeface="DM Sans" pitchFamily="2" charset="0"/>
                  <a:ea typeface="Fira Sans Book" panose="020B0503050000020004" pitchFamily="34" charset="0"/>
                </a:rPr>
                <a:t>Derived from </a:t>
              </a:r>
              <a:r>
                <a:rPr kumimoji="0" lang="en-GB" sz="1300" b="0" i="0" u="none" strike="noStrike" kern="1200" cap="none" spc="0" normalizeH="0" baseline="0" noProof="0" dirty="0" err="1">
                  <a:ln>
                    <a:noFill/>
                  </a:ln>
                  <a:effectLst/>
                  <a:uLnTx/>
                  <a:uFillTx/>
                  <a:latin typeface="DM Sans" pitchFamily="2" charset="0"/>
                  <a:ea typeface="Fira Sans Book" panose="020B0503050000020004" pitchFamily="34" charset="0"/>
                </a:rPr>
                <a:t>Dunaliella</a:t>
              </a:r>
              <a:r>
                <a:rPr kumimoji="0" lang="en-GB" sz="1300" b="0" i="0" u="none" strike="noStrike" kern="1200" cap="none" spc="0" normalizeH="0" baseline="0" noProof="0" dirty="0">
                  <a:ln>
                    <a:noFill/>
                  </a:ln>
                  <a:effectLst/>
                  <a:uLnTx/>
                  <a:uFillTx/>
                  <a:latin typeface="DM Sans" pitchFamily="2" charset="0"/>
                  <a:ea typeface="Fira Sans Book" panose="020B0503050000020004" pitchFamily="34" charset="0"/>
                </a:rPr>
                <a:t> salina microalgae</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dirty="0">
                  <a:ln>
                    <a:noFill/>
                  </a:ln>
                  <a:effectLst/>
                  <a:uLnTx/>
                  <a:uFillTx/>
                  <a:latin typeface="DM Sans" pitchFamily="2" charset="0"/>
                  <a:ea typeface="Fira Sans Book" panose="020B0503050000020004" pitchFamily="34" charset="0"/>
                </a:rPr>
                <a:t>100% naturally-derived origin (ISO 16128)</a:t>
              </a: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GB" sz="1300" b="0" i="0" u="none" strike="noStrike" kern="1200" cap="none" spc="0" normalizeH="0" baseline="0" noProof="0" dirty="0">
                <a:ln>
                  <a:noFill/>
                </a:ln>
                <a:effectLst/>
                <a:uLnTx/>
                <a:uFillTx/>
                <a:latin typeface="DM Sans 14pt" pitchFamily="2" charset="0"/>
                <a:ea typeface="Fira Sans Book" panose="020B0503050000020004" pitchFamily="34" charset="0"/>
                <a:cs typeface="+mn-cs"/>
              </a:endParaRP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GB" sz="1300" b="0" i="0" u="none" strike="noStrike" kern="1200" cap="none" spc="0" normalizeH="0" baseline="0" noProof="0" dirty="0">
                <a:ln>
                  <a:noFill/>
                </a:ln>
                <a:effectLst/>
                <a:uLnTx/>
                <a:uFillTx/>
                <a:latin typeface="DM Sans 14pt" pitchFamily="2" charset="0"/>
                <a:ea typeface="Fira Sans Book" panose="020B05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4087431"/>
            <a:ext cx="11600096" cy="926948"/>
            <a:chOff x="0" y="4154845"/>
            <a:chExt cx="11889600" cy="1115672"/>
          </a:xfrm>
          <a:solidFill>
            <a:srgbClr val="C3E6E1"/>
          </a:solidFill>
        </p:grpSpPr>
        <p:sp>
          <p:nvSpPr>
            <p:cNvPr id="55" name="Rectangle 54">
              <a:extLst>
                <a:ext uri="{FF2B5EF4-FFF2-40B4-BE49-F238E27FC236}">
                  <a16:creationId xmlns:a16="http://schemas.microsoft.com/office/drawing/2014/main" id="{7171883A-B39C-3CC0-7BB7-E00620DF26CE}"/>
                </a:ext>
              </a:extLst>
            </p:cNvPr>
            <p:cNvSpPr/>
            <p:nvPr/>
          </p:nvSpPr>
          <p:spPr>
            <a:xfrm>
              <a:off x="0" y="4154845"/>
              <a:ext cx="11889600" cy="1115672"/>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Benefits:</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369574" y="4160147"/>
              <a:ext cx="5039337" cy="1011852"/>
            </a:xfrm>
            <a:prstGeom prst="rect">
              <a:avLst/>
            </a:prstGeom>
            <a:grp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Protects the mitochondria against oxidative stress*</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Increases the energy content in keratinocytes*</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Stimulates fibroblasts’ proliferation</a:t>
              </a:r>
              <a:r>
                <a:rPr kumimoji="0" lang="en-US" sz="1300" b="0" i="0" u="none" strike="noStrike" kern="1200" cap="none" spc="0" normalizeH="0" baseline="0" noProof="0" dirty="0">
                  <a:ln>
                    <a:noFill/>
                  </a:ln>
                  <a:effectLst/>
                  <a:uLnTx/>
                  <a:uFillTx/>
                  <a:latin typeface="DM Sans 14pt" pitchFamily="2" charset="0"/>
                  <a:ea typeface="Fira Sans Book" panose="020B0503050000020004" pitchFamily="34" charset="0"/>
                  <a:cs typeface="+mn-cs"/>
                </a:rPr>
                <a:t>*</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6" y="5047838"/>
            <a:ext cx="11597813" cy="867912"/>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DM Sans" pitchFamily="2" charset="0"/>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570040"/>
            <a:ext cx="11593287" cy="632052"/>
            <a:chOff x="-25599" y="2558933"/>
            <a:chExt cx="11889600" cy="385200"/>
          </a:xfrm>
          <a:solidFill>
            <a:srgbClr val="C3E6E1"/>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8621667" cy="221616"/>
            </a:xfrm>
            <a:prstGeom prst="rect">
              <a:avLst/>
            </a:prstGeom>
            <a:grp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lang="en-US" sz="1300" dirty="0" err="1">
                  <a:latin typeface="DM Sans" pitchFamily="2" charset="0"/>
                  <a:ea typeface="Fira Sans Book" panose="020B0503050000020004" pitchFamily="34" charset="0"/>
                </a:rPr>
                <a:t>Dunaliella</a:t>
              </a:r>
              <a:r>
                <a:rPr lang="en-US" sz="1300" dirty="0">
                  <a:latin typeface="DM Sans" pitchFamily="2" charset="0"/>
                  <a:ea typeface="Fira Sans Book" panose="020B0503050000020004" pitchFamily="34" charset="0"/>
                </a:rPr>
                <a:t> Salina Extract, Aqua, Citric Acid, </a:t>
              </a:r>
              <a:r>
                <a:rPr lang="en-US" sz="1300" dirty="0" err="1">
                  <a:latin typeface="DM Sans" pitchFamily="2" charset="0"/>
                  <a:ea typeface="Fira Sans Book" panose="020B0503050000020004" pitchFamily="34" charset="0"/>
                </a:rPr>
                <a:t>Pentylene</a:t>
              </a:r>
              <a:r>
                <a:rPr lang="en-US" sz="1300" dirty="0">
                  <a:latin typeface="DM Sans" pitchFamily="2" charset="0"/>
                  <a:ea typeface="Fira Sans Book" panose="020B0503050000020004" pitchFamily="34" charset="0"/>
                </a:rPr>
                <a:t> Glycol</a:t>
              </a:r>
            </a:p>
          </p:txBody>
        </p:sp>
      </p:grpSp>
      <p:sp>
        <p:nvSpPr>
          <p:cNvPr id="73" name="Rectangle 72">
            <a:extLst>
              <a:ext uri="{FF2B5EF4-FFF2-40B4-BE49-F238E27FC236}">
                <a16:creationId xmlns:a16="http://schemas.microsoft.com/office/drawing/2014/main" id="{DC1BB80F-2BD9-1E09-E998-96CD77629201}"/>
              </a:ext>
            </a:extLst>
          </p:cNvPr>
          <p:cNvSpPr/>
          <p:nvPr/>
        </p:nvSpPr>
        <p:spPr>
          <a:xfrm>
            <a:off x="302398" y="3424570"/>
            <a:ext cx="11587202" cy="617584"/>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pic>
        <p:nvPicPr>
          <p:cNvPr id="4" name="Picture 3">
            <a:extLst>
              <a:ext uri="{FF2B5EF4-FFF2-40B4-BE49-F238E27FC236}">
                <a16:creationId xmlns:a16="http://schemas.microsoft.com/office/drawing/2014/main" id="{6B9A86D0-95E3-B235-F327-E916ADFF865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772578" y="5072302"/>
            <a:ext cx="878400" cy="659897"/>
          </a:xfrm>
          <a:prstGeom prst="rect">
            <a:avLst/>
          </a:prstGeom>
          <a:noFill/>
        </p:spPr>
      </p:pic>
      <p:pic>
        <p:nvPicPr>
          <p:cNvPr id="9" name="Picture 8">
            <a:extLst>
              <a:ext uri="{FF2B5EF4-FFF2-40B4-BE49-F238E27FC236}">
                <a16:creationId xmlns:a16="http://schemas.microsoft.com/office/drawing/2014/main" id="{E0FB6520-2DCD-BF0F-D13F-A45734BF9186}"/>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5792748" y="5157409"/>
            <a:ext cx="887380" cy="659897"/>
          </a:xfrm>
          <a:prstGeom prst="rect">
            <a:avLst/>
          </a:prstGeom>
        </p:spPr>
      </p:pic>
      <p:pic>
        <p:nvPicPr>
          <p:cNvPr id="12" name="Picture 4" descr="Logo&#10;&#10;Description automatically generated">
            <a:extLst>
              <a:ext uri="{FF2B5EF4-FFF2-40B4-BE49-F238E27FC236}">
                <a16:creationId xmlns:a16="http://schemas.microsoft.com/office/drawing/2014/main" id="{424FA7C9-DA0A-CC56-FB45-4B728E7986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20213" y="5111054"/>
            <a:ext cx="562690" cy="652144"/>
          </a:xfrm>
          <a:prstGeom prst="rect">
            <a:avLst/>
          </a:prstGeom>
        </p:spPr>
      </p:pic>
      <p:sp>
        <p:nvSpPr>
          <p:cNvPr id="13" name="Subtitle 2">
            <a:extLst>
              <a:ext uri="{FF2B5EF4-FFF2-40B4-BE49-F238E27FC236}">
                <a16:creationId xmlns:a16="http://schemas.microsoft.com/office/drawing/2014/main" id="{A9F3FE4A-9A29-CAF8-AEC7-CC71FFB01398}"/>
              </a:ext>
            </a:extLst>
          </p:cNvPr>
          <p:cNvSpPr txBox="1">
            <a:spLocks/>
          </p:cNvSpPr>
          <p:nvPr/>
        </p:nvSpPr>
        <p:spPr bwMode="white">
          <a:xfrm>
            <a:off x="4553913" y="5209961"/>
            <a:ext cx="1013177" cy="625364"/>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800" b="0" i="1" u="none" strike="noStrike" kern="1200" cap="none" spc="0" normalizeH="0" baseline="0" noProof="0" dirty="0">
                <a:ln>
                  <a:noFill/>
                </a:ln>
                <a:solidFill>
                  <a:schemeClr val="tx1"/>
                </a:solidFill>
                <a:effectLst/>
                <a:uLnTx/>
                <a:uFillTx/>
                <a:latin typeface="+mn-lt"/>
                <a:ea typeface="+mn-ea"/>
                <a:cs typeface="+mn-cs"/>
              </a:rPr>
              <a:t>Raw material verified by ECOCERT GREENLIFE, conform to the COSMOS Standard</a:t>
            </a:r>
          </a:p>
        </p:txBody>
      </p:sp>
      <p:pic>
        <p:nvPicPr>
          <p:cNvPr id="19" name="Picture 18" descr="A green and white logo&#10;&#10;Description automatically generated">
            <a:extLst>
              <a:ext uri="{FF2B5EF4-FFF2-40B4-BE49-F238E27FC236}">
                <a16:creationId xmlns:a16="http://schemas.microsoft.com/office/drawing/2014/main" id="{A8187164-2828-57DC-7B26-B043D2C671E5}"/>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848628" y="5123731"/>
            <a:ext cx="752542" cy="667449"/>
          </a:xfrm>
          <a:prstGeom prst="rect">
            <a:avLst/>
          </a:prstGeom>
        </p:spPr>
      </p:pic>
      <p:sp>
        <p:nvSpPr>
          <p:cNvPr id="21" name="TextBox 20">
            <a:extLst>
              <a:ext uri="{FF2B5EF4-FFF2-40B4-BE49-F238E27FC236}">
                <a16:creationId xmlns:a16="http://schemas.microsoft.com/office/drawing/2014/main" id="{435C8DE1-4531-8839-4288-DC571DE1E2D3}"/>
              </a:ext>
            </a:extLst>
          </p:cNvPr>
          <p:cNvSpPr txBox="1"/>
          <p:nvPr/>
        </p:nvSpPr>
        <p:spPr>
          <a:xfrm>
            <a:off x="2647949" y="3446014"/>
            <a:ext cx="3144799" cy="763746"/>
          </a:xfrm>
          <a:prstGeom prst="rect">
            <a:avLst/>
          </a:prstGeom>
          <a:noFill/>
        </p:spPr>
        <p:txBody>
          <a:bodyPr wrap="square" lIns="0" tIns="90000" rIns="0" bIns="72000" rtlCol="0">
            <a:spAutoFit/>
          </a:bodyPr>
          <a:lstStyle/>
          <a:p>
            <a:pPr>
              <a:defRPr/>
            </a:pPr>
            <a:r>
              <a:rPr lang="en-US" sz="1300" dirty="0">
                <a:solidFill>
                  <a:prstClr val="black"/>
                </a:solidFill>
                <a:ea typeface="Fira Sans Book" panose="020B0503050000020004" pitchFamily="34" charset="0"/>
              </a:rPr>
              <a:t>Form: Yellowish clear liquid</a:t>
            </a:r>
          </a:p>
          <a:p>
            <a:pPr>
              <a:defRPr/>
            </a:pPr>
            <a:r>
              <a:rPr lang="en-US" sz="1300" dirty="0">
                <a:solidFill>
                  <a:prstClr val="black"/>
                </a:solidFill>
                <a:ea typeface="Fira Sans Book" panose="020B0503050000020004" pitchFamily="34" charset="0"/>
              </a:rPr>
              <a:t>Use level: 1–3%</a:t>
            </a:r>
            <a:br>
              <a:rPr lang="en-US" sz="1300" dirty="0">
                <a:solidFill>
                  <a:prstClr val="black"/>
                </a:solidFill>
                <a:ea typeface="Fira Sans Book" panose="020B0503050000020004" pitchFamily="34" charset="0"/>
              </a:rPr>
            </a:br>
            <a:endParaRPr lang="en-US" sz="1300" dirty="0">
              <a:solidFill>
                <a:prstClr val="black"/>
              </a:solidFill>
              <a:ea typeface="Fira Sans Book" panose="020B0503050000020004" pitchFamily="34" charset="0"/>
            </a:endParaRPr>
          </a:p>
        </p:txBody>
      </p:sp>
      <p:sp>
        <p:nvSpPr>
          <p:cNvPr id="22" name="Rectangle 21">
            <a:extLst>
              <a:ext uri="{FF2B5EF4-FFF2-40B4-BE49-F238E27FC236}">
                <a16:creationId xmlns:a16="http://schemas.microsoft.com/office/drawing/2014/main" id="{9F6D7D6C-6285-DCF5-1A04-034D36E15C5E}"/>
              </a:ext>
            </a:extLst>
          </p:cNvPr>
          <p:cNvSpPr/>
          <p:nvPr/>
        </p:nvSpPr>
        <p:spPr>
          <a:xfrm>
            <a:off x="6095999" y="3449684"/>
            <a:ext cx="2608818"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300">
                <a:solidFill>
                  <a:prstClr val="black"/>
                </a:solidFill>
                <a:ea typeface="Fira Sans Book" panose="020B0503050000020004" pitchFamily="34" charset="0"/>
              </a:rPr>
              <a:t>pH of use: 3.0 – 6.0</a:t>
            </a:r>
            <a:br>
              <a:rPr lang="en-US" sz="1300">
                <a:solidFill>
                  <a:prstClr val="black"/>
                </a:solidFill>
                <a:ea typeface="Fira Sans Book" panose="020B0503050000020004" pitchFamily="34" charset="0"/>
              </a:rPr>
            </a:br>
            <a:r>
              <a:rPr lang="en-US" sz="1300">
                <a:solidFill>
                  <a:prstClr val="black"/>
                </a:solidFill>
                <a:ea typeface="Fira Sans Book" panose="020B0503050000020004" pitchFamily="34" charset="0"/>
              </a:rPr>
              <a:t>Preservative: Free</a:t>
            </a:r>
          </a:p>
        </p:txBody>
      </p:sp>
      <p:sp>
        <p:nvSpPr>
          <p:cNvPr id="23" name="Rectangle 22">
            <a:extLst>
              <a:ext uri="{FF2B5EF4-FFF2-40B4-BE49-F238E27FC236}">
                <a16:creationId xmlns:a16="http://schemas.microsoft.com/office/drawing/2014/main" id="{81A27849-F944-85B2-E577-93128F7D83E5}"/>
              </a:ext>
            </a:extLst>
          </p:cNvPr>
          <p:cNvSpPr/>
          <p:nvPr/>
        </p:nvSpPr>
        <p:spPr>
          <a:xfrm>
            <a:off x="8650978" y="3471944"/>
            <a:ext cx="4491441"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300">
                <a:solidFill>
                  <a:prstClr val="black"/>
                </a:solidFill>
                <a:ea typeface="Fira Sans Book" panose="020B0503050000020004" pitchFamily="34" charset="0"/>
              </a:rPr>
              <a:t>Solubility: Soluble in water</a:t>
            </a:r>
          </a:p>
        </p:txBody>
      </p:sp>
      <p:sp>
        <p:nvSpPr>
          <p:cNvPr id="25" name="TextBox 24">
            <a:extLst>
              <a:ext uri="{FF2B5EF4-FFF2-40B4-BE49-F238E27FC236}">
                <a16:creationId xmlns:a16="http://schemas.microsoft.com/office/drawing/2014/main" id="{81DBA0EE-A868-3DD3-6B4E-FDE58FE01D1C}"/>
              </a:ext>
            </a:extLst>
          </p:cNvPr>
          <p:cNvSpPr txBox="1"/>
          <p:nvPr/>
        </p:nvSpPr>
        <p:spPr>
          <a:xfrm>
            <a:off x="7660416" y="4037123"/>
            <a:ext cx="4013081" cy="763746"/>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dirty="0">
                <a:ln>
                  <a:noFill/>
                </a:ln>
                <a:effectLst/>
                <a:uLnTx/>
                <a:uFillTx/>
                <a:latin typeface="DM Sans" pitchFamily="2" charset="0"/>
                <a:ea typeface="Fira Sans Book" panose="020B0503050000020004" pitchFamily="34" charset="0"/>
              </a:rPr>
              <a:t>Induces faster skin renewal by 4 to 5 days, for a Induce faster skin renewal and visibly improves skin’s luminosity</a:t>
            </a:r>
            <a:r>
              <a:rPr lang="en-US" sz="1300" dirty="0">
                <a:latin typeface="DM Sans" pitchFamily="2" charset="0"/>
                <a:ea typeface="Fira Sans Book" panose="020B0503050000020004" pitchFamily="34" charset="0"/>
              </a:rPr>
              <a:t>***</a:t>
            </a:r>
            <a:endParaRPr kumimoji="0" lang="en-US" sz="1300" b="0" i="0" u="none" strike="noStrike" kern="1200" cap="none" spc="0" normalizeH="0" baseline="0" noProof="0" dirty="0">
              <a:ln>
                <a:noFill/>
              </a:ln>
              <a:effectLst/>
              <a:uLnTx/>
              <a:uFillTx/>
              <a:latin typeface="DM Sans" pitchFamily="2" charset="0"/>
              <a:ea typeface="Fira Sans Book" panose="020B0503050000020004" pitchFamily="34" charset="0"/>
            </a:endParaRPr>
          </a:p>
        </p:txBody>
      </p:sp>
      <p:sp>
        <p:nvSpPr>
          <p:cNvPr id="2" name="Text Placeholder 5">
            <a:extLst>
              <a:ext uri="{FF2B5EF4-FFF2-40B4-BE49-F238E27FC236}">
                <a16:creationId xmlns:a16="http://schemas.microsoft.com/office/drawing/2014/main" id="{49D406FE-1495-8A96-52E2-CFEE64AB0D14}"/>
              </a:ext>
            </a:extLst>
          </p:cNvPr>
          <p:cNvSpPr txBox="1">
            <a:spLocks/>
          </p:cNvSpPr>
          <p:nvPr/>
        </p:nvSpPr>
        <p:spPr>
          <a:xfrm>
            <a:off x="302398" y="6214540"/>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1" u="none" strike="noStrike" kern="0" cap="none" spc="0" normalizeH="0" baseline="0" noProof="0" dirty="0">
                <a:ln>
                  <a:noFill/>
                </a:ln>
                <a:solidFill>
                  <a:schemeClr val="bg1"/>
                </a:solidFill>
                <a:effectLst/>
                <a:uLnTx/>
                <a:uFillTx/>
                <a:latin typeface="DM Sans"/>
                <a:ea typeface="+mn-ea"/>
                <a:cs typeface="+mn-cs"/>
              </a:rPr>
              <a:t>* in vitro  ** ex vivo *** in vivo</a:t>
            </a:r>
          </a:p>
        </p:txBody>
      </p:sp>
      <p:pic>
        <p:nvPicPr>
          <p:cNvPr id="5" name="Graphic 4">
            <a:extLst>
              <a:ext uri="{FF2B5EF4-FFF2-40B4-BE49-F238E27FC236}">
                <a16:creationId xmlns:a16="http://schemas.microsoft.com/office/drawing/2014/main" id="{0A98C825-4C68-73F6-3B2B-DC595372B1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11394" y="5073784"/>
            <a:ext cx="1042108" cy="792000"/>
          </a:xfrm>
          <a:prstGeom prst="rect">
            <a:avLst/>
          </a:prstGeom>
        </p:spPr>
      </p:pic>
      <p:sp>
        <p:nvSpPr>
          <p:cNvPr id="6" name="Rectangle 5">
            <a:extLst>
              <a:ext uri="{FF2B5EF4-FFF2-40B4-BE49-F238E27FC236}">
                <a16:creationId xmlns:a16="http://schemas.microsoft.com/office/drawing/2014/main" id="{42F00560-5627-36C5-C230-632A2E586BF4}"/>
              </a:ext>
            </a:extLst>
          </p:cNvPr>
          <p:cNvSpPr/>
          <p:nvPr/>
        </p:nvSpPr>
        <p:spPr>
          <a:xfrm>
            <a:off x="9127173" y="6208276"/>
            <a:ext cx="2915798" cy="649724"/>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12">
            <a:extLst>
              <a:ext uri="{FF2B5EF4-FFF2-40B4-BE49-F238E27FC236}">
                <a16:creationId xmlns:a16="http://schemas.microsoft.com/office/drawing/2014/main" id="{5389992D-934C-6B62-86EF-D7692415154F}"/>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9532948" y="6208276"/>
            <a:ext cx="2510023" cy="485060"/>
          </a:xfrm>
          <a:prstGeom prst="rect">
            <a:avLst/>
          </a:prstGeom>
        </p:spPr>
      </p:pic>
      <p:sp>
        <p:nvSpPr>
          <p:cNvPr id="26" name="TextBox 25">
            <a:extLst>
              <a:ext uri="{FF2B5EF4-FFF2-40B4-BE49-F238E27FC236}">
                <a16:creationId xmlns:a16="http://schemas.microsoft.com/office/drawing/2014/main" id="{E8ADBAA2-48B0-FABB-3DA1-3016749E0C25}"/>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
        <p:nvSpPr>
          <p:cNvPr id="27" name="Slide Number Placeholder 10">
            <a:extLst>
              <a:ext uri="{FF2B5EF4-FFF2-40B4-BE49-F238E27FC236}">
                <a16:creationId xmlns:a16="http://schemas.microsoft.com/office/drawing/2014/main" id="{C805BFE0-98EC-D2C9-A391-BE5DC55C5DF4}"/>
              </a:ext>
            </a:extLst>
          </p:cNvPr>
          <p:cNvSpPr txBox="1">
            <a:spLocks/>
          </p:cNvSpPr>
          <p:nvPr/>
        </p:nvSpPr>
        <p:spPr>
          <a:xfrm>
            <a:off x="302400" y="6491716"/>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29</a:t>
            </a:fld>
            <a:endParaRPr lang="en-GB" dirty="0">
              <a:latin typeface="DM Sans"/>
            </a:endParaRPr>
          </a:p>
        </p:txBody>
      </p:sp>
    </p:spTree>
    <p:extLst>
      <p:ext uri="{BB962C8B-B14F-4D97-AF65-F5344CB8AC3E}">
        <p14:creationId xmlns:p14="http://schemas.microsoft.com/office/powerpoint/2010/main" val="3718565902"/>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Blur blurry green plant&#10;&#10;Description automatically generated">
            <a:extLst>
              <a:ext uri="{FF2B5EF4-FFF2-40B4-BE49-F238E27FC236}">
                <a16:creationId xmlns:a16="http://schemas.microsoft.com/office/drawing/2014/main" id="{A809B02F-4252-EFA0-812B-EC6629B0C0C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itle 2">
            <a:extLst>
              <a:ext uri="{FF2B5EF4-FFF2-40B4-BE49-F238E27FC236}">
                <a16:creationId xmlns:a16="http://schemas.microsoft.com/office/drawing/2014/main" id="{651115BB-3ED4-3B3F-FF0E-761502A41A7C}"/>
              </a:ext>
            </a:extLst>
          </p:cNvPr>
          <p:cNvSpPr txBox="1">
            <a:spLocks/>
          </p:cNvSpPr>
          <p:nvPr/>
        </p:nvSpPr>
        <p:spPr>
          <a:xfrm>
            <a:off x="407011" y="319554"/>
            <a:ext cx="11256001" cy="44319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894934" dist="38100" dir="2700000" algn="tl" rotWithShape="0">
                    <a:prstClr val="black"/>
                  </a:outerShdw>
                </a:effectLst>
                <a:uLnTx/>
                <a:uFillTx/>
                <a:latin typeface="DM Sans"/>
                <a:ea typeface="+mj-ea"/>
                <a:cs typeface="+mj-cs"/>
              </a:rPr>
              <a:t>The algae</a:t>
            </a:r>
          </a:p>
        </p:txBody>
      </p:sp>
      <p:sp>
        <p:nvSpPr>
          <p:cNvPr id="8" name="Text Placeholder 26">
            <a:extLst>
              <a:ext uri="{FF2B5EF4-FFF2-40B4-BE49-F238E27FC236}">
                <a16:creationId xmlns:a16="http://schemas.microsoft.com/office/drawing/2014/main" id="{6082A56D-9A70-E410-24CA-8826B935038D}"/>
              </a:ext>
            </a:extLst>
          </p:cNvPr>
          <p:cNvSpPr txBox="1">
            <a:spLocks/>
          </p:cNvSpPr>
          <p:nvPr/>
        </p:nvSpPr>
        <p:spPr>
          <a:xfrm>
            <a:off x="311318" y="683639"/>
            <a:ext cx="11258864" cy="369332"/>
          </a:xfrm>
          <a:prstGeom prst="rect">
            <a:avLst/>
          </a:prstGeom>
          <a:effectLst/>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1" u="none" strike="noStrike" kern="0" cap="none" spc="0" normalizeH="0" baseline="0" noProof="0" dirty="0" err="1">
                <a:ln>
                  <a:noFill/>
                </a:ln>
                <a:solidFill>
                  <a:prstClr val="white"/>
                </a:solidFill>
                <a:effectLst/>
                <a:uLnTx/>
                <a:uFillTx/>
                <a:latin typeface="DM Sans"/>
                <a:ea typeface="+mn-ea"/>
                <a:cs typeface="+mn-cs"/>
              </a:rPr>
              <a:t>Dunaliella</a:t>
            </a:r>
            <a:r>
              <a:rPr kumimoji="0" lang="en-US" sz="2800" b="0" i="1" u="none" strike="noStrike" kern="0" cap="none" spc="0" normalizeH="0" baseline="0" noProof="0" dirty="0">
                <a:ln>
                  <a:noFill/>
                </a:ln>
                <a:solidFill>
                  <a:prstClr val="white"/>
                </a:solidFill>
                <a:effectLst/>
                <a:uLnTx/>
                <a:uFillTx/>
                <a:latin typeface="DM Sans"/>
                <a:ea typeface="+mn-ea"/>
                <a:cs typeface="+mn-cs"/>
              </a:rPr>
              <a:t> salina</a:t>
            </a:r>
          </a:p>
        </p:txBody>
      </p:sp>
      <p:grpSp>
        <p:nvGrpSpPr>
          <p:cNvPr id="5" name="Groupe 4">
            <a:extLst>
              <a:ext uri="{FF2B5EF4-FFF2-40B4-BE49-F238E27FC236}">
                <a16:creationId xmlns:a16="http://schemas.microsoft.com/office/drawing/2014/main" id="{FA7B4FB8-4FF5-FA07-46C1-69B83A13B262}"/>
              </a:ext>
            </a:extLst>
          </p:cNvPr>
          <p:cNvGrpSpPr/>
          <p:nvPr/>
        </p:nvGrpSpPr>
        <p:grpSpPr>
          <a:xfrm>
            <a:off x="2753834" y="1793844"/>
            <a:ext cx="8643147" cy="3822673"/>
            <a:chOff x="2753834" y="1793844"/>
            <a:chExt cx="8643147" cy="3822673"/>
          </a:xfrm>
        </p:grpSpPr>
        <p:sp>
          <p:nvSpPr>
            <p:cNvPr id="10" name="Rounded Rectangle 3">
              <a:extLst>
                <a:ext uri="{FF2B5EF4-FFF2-40B4-BE49-F238E27FC236}">
                  <a16:creationId xmlns:a16="http://schemas.microsoft.com/office/drawing/2014/main" id="{CC983E30-2C7A-5D2B-7765-9CDB87E29956}"/>
                </a:ext>
              </a:extLst>
            </p:cNvPr>
            <p:cNvSpPr/>
            <p:nvPr/>
          </p:nvSpPr>
          <p:spPr>
            <a:xfrm>
              <a:off x="2987748" y="1793844"/>
              <a:ext cx="8409232" cy="564427"/>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Dunaliella</a:t>
              </a:r>
              <a:r>
                <a:rPr kumimoji="0" lang="en-US" sz="1600" b="0" i="1" u="none" strike="noStrike" kern="1200" cap="none" spc="0" normalizeH="0" baseline="0" noProof="0">
                  <a:ln>
                    <a:noFill/>
                  </a:ln>
                  <a:solidFill>
                    <a:prstClr val="white"/>
                  </a:solidFill>
                  <a:effectLst/>
                  <a:uLnTx/>
                  <a:uFillTx/>
                  <a:latin typeface="DM Sans"/>
                  <a:ea typeface="Fira Sans" panose="020B0503050000020004" pitchFamily="34" charset="0"/>
                  <a:cs typeface="+mn-cs"/>
                </a:rPr>
                <a:t> salina </a:t>
              </a: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is a very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small unicellular microalga </a:t>
              </a: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in </a:t>
              </a:r>
              <a:b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b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the green algae family</a:t>
              </a:r>
            </a:p>
          </p:txBody>
        </p:sp>
        <p:sp>
          <p:nvSpPr>
            <p:cNvPr id="11" name="Rounded Rectangle 30">
              <a:extLst>
                <a:ext uri="{FF2B5EF4-FFF2-40B4-BE49-F238E27FC236}">
                  <a16:creationId xmlns:a16="http://schemas.microsoft.com/office/drawing/2014/main" id="{3F94ACEF-1D29-02F0-2C32-0A1A6689B526}"/>
                </a:ext>
              </a:extLst>
            </p:cNvPr>
            <p:cNvSpPr/>
            <p:nvPr/>
          </p:nvSpPr>
          <p:spPr>
            <a:xfrm>
              <a:off x="2753834" y="4698964"/>
              <a:ext cx="8643146" cy="917553"/>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a:t>
              </a:r>
              <a:r>
                <a:rPr lang="en-US" sz="1600"/>
                <a:t>To withstand these conditions, the microalgae </a:t>
              </a:r>
              <a:r>
                <a:rPr lang="en-US" sz="1600" b="1"/>
                <a:t>produces high levels of energy</a:t>
              </a:r>
              <a:r>
                <a:rPr lang="en-US" sz="1600"/>
                <a:t> through photosynthesis and adapts by generating large amounts of beta-carotene, which gives it (and so the water) a pinkish color</a:t>
              </a:r>
              <a:endParaRPr kumimoji="0" lang="en-GB" sz="12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sp>
          <p:nvSpPr>
            <p:cNvPr id="12" name="Rounded Rectangle 33">
              <a:extLst>
                <a:ext uri="{FF2B5EF4-FFF2-40B4-BE49-F238E27FC236}">
                  <a16:creationId xmlns:a16="http://schemas.microsoft.com/office/drawing/2014/main" id="{47DA5151-4BBA-B2ED-9FD0-3A47BF59DD1D}"/>
                </a:ext>
              </a:extLst>
            </p:cNvPr>
            <p:cNvSpPr/>
            <p:nvPr/>
          </p:nvSpPr>
          <p:spPr>
            <a:xfrm>
              <a:off x="4082903" y="2575080"/>
              <a:ext cx="7314078" cy="718362"/>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It was first discovered in 1838 by </a:t>
              </a:r>
              <a:r>
                <a:rPr kumimoji="0" lang="en-US" sz="160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Dunal</a:t>
              </a: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in the salters of Montpellier, on the Mediterranean coast of France. </a:t>
              </a:r>
            </a:p>
          </p:txBody>
        </p:sp>
        <p:sp>
          <p:nvSpPr>
            <p:cNvPr id="13" name="Rounded Rectangle 37">
              <a:extLst>
                <a:ext uri="{FF2B5EF4-FFF2-40B4-BE49-F238E27FC236}">
                  <a16:creationId xmlns:a16="http://schemas.microsoft.com/office/drawing/2014/main" id="{726B2411-0A9E-232C-FCE9-B6089AFD0479}"/>
                </a:ext>
              </a:extLst>
            </p:cNvPr>
            <p:cNvSpPr/>
            <p:nvPr/>
          </p:nvSpPr>
          <p:spPr>
            <a:xfrm>
              <a:off x="4205095" y="3510251"/>
              <a:ext cx="7191885" cy="971903"/>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Naturally grows in salt lakes with up to 30% salinity (9x higher than regular sea water) and </a:t>
              </a:r>
              <a:r>
                <a:rPr lang="en-US" sz="1600" b="1"/>
                <a:t>constantly exposed to harsh environmental conditions </a:t>
              </a:r>
              <a:r>
                <a:rPr lang="en-US" sz="1600"/>
                <a:t>(High osmotic pressure, elevated oxygen levels and high UV irradiation).</a:t>
              </a:r>
              <a:endPar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endParaRPr>
            </a:p>
          </p:txBody>
        </p:sp>
      </p:grpSp>
      <p:pic>
        <p:nvPicPr>
          <p:cNvPr id="2" name="Picture 20" descr="A picture containing grass, outdoor, nature&#10;&#10;Description automatically generated">
            <a:extLst>
              <a:ext uri="{FF2B5EF4-FFF2-40B4-BE49-F238E27FC236}">
                <a16:creationId xmlns:a16="http://schemas.microsoft.com/office/drawing/2014/main" id="{62C34E60-78E9-FE3D-D412-C67DC28E368E}"/>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37000"/>
                    </a14:imgEffect>
                  </a14:imgLayer>
                </a14:imgProps>
              </a:ext>
              <a:ext uri="{28A0092B-C50C-407E-A947-70E740481C1C}">
                <a14:useLocalDpi xmlns:a14="http://schemas.microsoft.com/office/drawing/2010/main"/>
              </a:ext>
            </a:extLst>
          </a:blip>
          <a:srcRect/>
          <a:stretch/>
        </p:blipFill>
        <p:spPr>
          <a:xfrm>
            <a:off x="789975" y="1765204"/>
            <a:ext cx="3856645" cy="3852000"/>
          </a:xfrm>
          <a:prstGeom prst="ellipse">
            <a:avLst/>
          </a:prstGeom>
          <a:ln w="38100">
            <a:solidFill>
              <a:schemeClr val="bg1"/>
            </a:solidFill>
          </a:ln>
          <a:effectLst/>
        </p:spPr>
      </p:pic>
      <p:pic>
        <p:nvPicPr>
          <p:cNvPr id="3" name="Picture 1">
            <a:extLst>
              <a:ext uri="{FF2B5EF4-FFF2-40B4-BE49-F238E27FC236}">
                <a16:creationId xmlns:a16="http://schemas.microsoft.com/office/drawing/2014/main" id="{7EDDF304-0AC3-1ED9-4A6C-0C43F7068742}"/>
              </a:ext>
            </a:extLst>
          </p:cNvPr>
          <p:cNvPicPr>
            <a:picLocks noChangeAspect="1"/>
          </p:cNvPicPr>
          <p:nvPr/>
        </p:nvPicPr>
        <p:blipFill>
          <a:blip r:embed="rId6" cstate="screen">
            <a:extLst>
              <a:ext uri="{28A0092B-C50C-407E-A947-70E740481C1C}">
                <a14:useLocalDpi xmlns:a14="http://schemas.microsoft.com/office/drawing/2010/main"/>
              </a:ext>
            </a:extLst>
          </a:blip>
          <a:srcRect r="13376" b="15392"/>
          <a:stretch/>
        </p:blipFill>
        <p:spPr>
          <a:xfrm rot="840019">
            <a:off x="1724639" y="3024372"/>
            <a:ext cx="2058388" cy="2220779"/>
          </a:xfrm>
          <a:prstGeom prst="rect">
            <a:avLst/>
          </a:prstGeom>
        </p:spPr>
      </p:pic>
      <p:sp>
        <p:nvSpPr>
          <p:cNvPr id="4" name="TextBox 3">
            <a:extLst>
              <a:ext uri="{FF2B5EF4-FFF2-40B4-BE49-F238E27FC236}">
                <a16:creationId xmlns:a16="http://schemas.microsoft.com/office/drawing/2014/main" id="{9D3A5410-E00A-36E6-26F7-EF26F88FE611}"/>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
        <p:nvSpPr>
          <p:cNvPr id="6" name="Slide Number Placeholder 10">
            <a:extLst>
              <a:ext uri="{FF2B5EF4-FFF2-40B4-BE49-F238E27FC236}">
                <a16:creationId xmlns:a16="http://schemas.microsoft.com/office/drawing/2014/main" id="{C999EECE-0256-C93D-FD15-0A84F69735EC}"/>
              </a:ext>
            </a:extLst>
          </p:cNvPr>
          <p:cNvSpPr txBox="1">
            <a:spLocks/>
          </p:cNvSpPr>
          <p:nvPr/>
        </p:nvSpPr>
        <p:spPr>
          <a:xfrm>
            <a:off x="302400" y="6491716"/>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30</a:t>
            </a:fld>
            <a:endParaRPr lang="en-GB" dirty="0">
              <a:latin typeface="DM Sans"/>
            </a:endParaRPr>
          </a:p>
        </p:txBody>
      </p:sp>
    </p:spTree>
    <p:extLst>
      <p:ext uri="{BB962C8B-B14F-4D97-AF65-F5344CB8AC3E}">
        <p14:creationId xmlns:p14="http://schemas.microsoft.com/office/powerpoint/2010/main" val="14233946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766CEC-ABEC-1F07-081F-7F879F8F1966}"/>
              </a:ext>
            </a:extLst>
          </p:cNvPr>
          <p:cNvSpPr>
            <a:spLocks noGrp="1"/>
          </p:cNvSpPr>
          <p:nvPr>
            <p:ph type="title"/>
          </p:nvPr>
        </p:nvSpPr>
        <p:spPr/>
        <p:txBody>
          <a:bodyPr/>
          <a:lstStyle/>
          <a:p>
            <a:r>
              <a:rPr lang="en-US" dirty="0"/>
              <a:t>Unique Amino Acids composition</a:t>
            </a:r>
          </a:p>
        </p:txBody>
      </p:sp>
      <p:sp>
        <p:nvSpPr>
          <p:cNvPr id="2" name="Slide Number Placeholder 4">
            <a:extLst>
              <a:ext uri="{FF2B5EF4-FFF2-40B4-BE49-F238E27FC236}">
                <a16:creationId xmlns:a16="http://schemas.microsoft.com/office/drawing/2014/main" id="{9DA402ED-BD21-58FB-E236-8DCCAB7575F5}"/>
              </a:ext>
            </a:extLst>
          </p:cNvPr>
          <p:cNvSpPr>
            <a:spLocks noGrp="1"/>
          </p:cNvSpPr>
          <p:nvPr>
            <p:ph type="sldNum" sz="quarter" idx="10"/>
          </p:nvPr>
        </p:nvSpPr>
        <p:spPr/>
        <p:txBody>
          <a:bodyPr/>
          <a:lstStyle/>
          <a:p>
            <a:pPr lvl="0"/>
            <a:fld id="{E118D48E-C7CB-6244-969D-7BAEA9B6226C}" type="slidenum">
              <a:rPr lang="en-US" noProof="0" smtClean="0"/>
              <a:pPr lvl="0"/>
              <a:t>31</a:t>
            </a:fld>
            <a:endParaRPr lang="en-US" noProof="0"/>
          </a:p>
        </p:txBody>
      </p:sp>
      <p:sp>
        <p:nvSpPr>
          <p:cNvPr id="5" name="Text Placeholder 4">
            <a:extLst>
              <a:ext uri="{FF2B5EF4-FFF2-40B4-BE49-F238E27FC236}">
                <a16:creationId xmlns:a16="http://schemas.microsoft.com/office/drawing/2014/main" id="{6203542B-E274-5D7D-42FC-F58852E5B14D}"/>
              </a:ext>
            </a:extLst>
          </p:cNvPr>
          <p:cNvSpPr>
            <a:spLocks noGrp="1"/>
          </p:cNvSpPr>
          <p:nvPr>
            <p:ph type="body" idx="11"/>
          </p:nvPr>
        </p:nvSpPr>
        <p:spPr/>
        <p:txBody>
          <a:bodyPr/>
          <a:lstStyle/>
          <a:p>
            <a:r>
              <a:rPr lang="en-US" b="0" dirty="0">
                <a:solidFill>
                  <a:srgbClr val="084337"/>
                </a:solidFill>
              </a:rPr>
              <a:t>PEPHA®-CTIVE CB</a:t>
            </a:r>
          </a:p>
        </p:txBody>
      </p:sp>
      <p:sp>
        <p:nvSpPr>
          <p:cNvPr id="7" name="Rounded Rectangle 7">
            <a:extLst>
              <a:ext uri="{FF2B5EF4-FFF2-40B4-BE49-F238E27FC236}">
                <a16:creationId xmlns:a16="http://schemas.microsoft.com/office/drawing/2014/main" id="{B7B3DB7F-565D-05CE-D7F2-9D3AAC6A064C}"/>
              </a:ext>
            </a:extLst>
          </p:cNvPr>
          <p:cNvSpPr/>
          <p:nvPr/>
        </p:nvSpPr>
        <p:spPr bwMode="auto">
          <a:xfrm>
            <a:off x="0" y="5400000"/>
            <a:ext cx="6885542"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US"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Amino acids, proteins, carbohydrates, and minerals are fundamental</a:t>
            </a:r>
            <a:br>
              <a:rPr kumimoji="0" lang="en-US"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br>
            <a:r>
              <a:rPr kumimoji="0" lang="en-US"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bio-catalysts and building blocks for the cellular metabolism, e.g. ATP synthesis</a:t>
            </a:r>
          </a:p>
        </p:txBody>
      </p:sp>
      <p:sp>
        <p:nvSpPr>
          <p:cNvPr id="24" name="TextBox 23">
            <a:extLst>
              <a:ext uri="{FF2B5EF4-FFF2-40B4-BE49-F238E27FC236}">
                <a16:creationId xmlns:a16="http://schemas.microsoft.com/office/drawing/2014/main" id="{A330C3C4-ADD8-BC8D-4FA7-F5207E9E9DC5}"/>
              </a:ext>
            </a:extLst>
          </p:cNvPr>
          <p:cNvSpPr txBox="1"/>
          <p:nvPr/>
        </p:nvSpPr>
        <p:spPr>
          <a:xfrm>
            <a:off x="301625" y="3711493"/>
            <a:ext cx="3483429" cy="246221"/>
          </a:xfrm>
          <a:prstGeom prst="rect">
            <a:avLst/>
          </a:prstGeom>
          <a:noFill/>
        </p:spPr>
        <p:txBody>
          <a:bodyPr wrap="square" lIns="0" tIns="0" rIns="0" bIns="0" rtlCol="0">
            <a:spAutoFit/>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effectLst/>
                <a:uLnTx/>
                <a:uFillTx/>
                <a:latin typeface="+mj-lt"/>
                <a:ea typeface="Fira Sans" panose="020B0503050000020004" pitchFamily="34" charset="0"/>
                <a:cs typeface="Arial" charset="0"/>
              </a:rPr>
              <a:t>Essential to cell energy production:</a:t>
            </a:r>
          </a:p>
        </p:txBody>
      </p:sp>
      <p:grpSp>
        <p:nvGrpSpPr>
          <p:cNvPr id="28" name="Group 27">
            <a:extLst>
              <a:ext uri="{FF2B5EF4-FFF2-40B4-BE49-F238E27FC236}">
                <a16:creationId xmlns:a16="http://schemas.microsoft.com/office/drawing/2014/main" id="{4E4509C3-8FC9-382A-B5A4-592F148366EE}"/>
              </a:ext>
            </a:extLst>
          </p:cNvPr>
          <p:cNvGrpSpPr/>
          <p:nvPr/>
        </p:nvGrpSpPr>
        <p:grpSpPr>
          <a:xfrm>
            <a:off x="249793" y="4153759"/>
            <a:ext cx="742131" cy="917946"/>
            <a:chOff x="9265349" y="4698806"/>
            <a:chExt cx="742131" cy="917946"/>
          </a:xfrm>
        </p:grpSpPr>
        <p:pic>
          <p:nvPicPr>
            <p:cNvPr id="17" name="Picture 10" descr="http://upload.wikimedia.org/wikipedia/commons/thumb/5/5c/L-alanine-3D-balls.png/170px-L-alanine-3D-balls.png">
              <a:hlinkClick r:id="rId3" tooltip="Ball-and-stick model of the L-isomer"/>
              <a:extLst>
                <a:ext uri="{FF2B5EF4-FFF2-40B4-BE49-F238E27FC236}">
                  <a16:creationId xmlns:a16="http://schemas.microsoft.com/office/drawing/2014/main" id="{FF808757-4F0B-F2ED-2E92-761EDF6BCFB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300236" y="4698806"/>
              <a:ext cx="707244" cy="75353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1B485556-FA9E-CEF4-AC2A-3D30D0C58F04}"/>
                </a:ext>
              </a:extLst>
            </p:cNvPr>
            <p:cNvSpPr txBox="1"/>
            <p:nvPr/>
          </p:nvSpPr>
          <p:spPr>
            <a:xfrm>
              <a:off x="9265349" y="5339753"/>
              <a:ext cx="707245" cy="276999"/>
            </a:xfrm>
            <a:prstGeom prst="rect">
              <a:avLst/>
            </a:prstGeom>
            <a:noFill/>
          </p:spPr>
          <p:txBody>
            <a:bodyPr wrap="none" rtlCol="0">
              <a:spAutoFit/>
            </a:bodyPr>
            <a:lstStyle/>
            <a:p>
              <a:pPr algn="l"/>
              <a:r>
                <a:rPr lang="en-US" sz="1200">
                  <a:solidFill>
                    <a:schemeClr val="tx1">
                      <a:lumMod val="75000"/>
                    </a:schemeClr>
                  </a:solidFill>
                </a:rPr>
                <a:t>Alanine</a:t>
              </a:r>
            </a:p>
          </p:txBody>
        </p:sp>
      </p:grpSp>
      <p:grpSp>
        <p:nvGrpSpPr>
          <p:cNvPr id="30" name="Group 29">
            <a:extLst>
              <a:ext uri="{FF2B5EF4-FFF2-40B4-BE49-F238E27FC236}">
                <a16:creationId xmlns:a16="http://schemas.microsoft.com/office/drawing/2014/main" id="{FCE36965-47A2-80FC-A35E-3C449EE6BA06}"/>
              </a:ext>
            </a:extLst>
          </p:cNvPr>
          <p:cNvGrpSpPr/>
          <p:nvPr/>
        </p:nvGrpSpPr>
        <p:grpSpPr>
          <a:xfrm>
            <a:off x="2765072" y="4038021"/>
            <a:ext cx="1083951" cy="1024555"/>
            <a:chOff x="2412213" y="4152969"/>
            <a:chExt cx="1083951" cy="1024555"/>
          </a:xfrm>
        </p:grpSpPr>
        <p:pic>
          <p:nvPicPr>
            <p:cNvPr id="19" name="Picture 4" descr="http://upload.wikimedia.org/wikipedia/commons/thumb/9/93/L-aspartic-acid-3D-balls.png/180px-L-aspartic-acid-3D-balls.png">
              <a:hlinkClick r:id="rId5" tooltip="Ball-and-stick model of the L-isomer"/>
              <a:extLst>
                <a:ext uri="{FF2B5EF4-FFF2-40B4-BE49-F238E27FC236}">
                  <a16:creationId xmlns:a16="http://schemas.microsoft.com/office/drawing/2014/main" id="{89AC1EF9-2B92-884F-D21A-966DB90F9F2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412214" y="4152969"/>
              <a:ext cx="915326" cy="809249"/>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5853CD58-A5A7-B25D-A191-5ABF3412F8D2}"/>
                </a:ext>
              </a:extLst>
            </p:cNvPr>
            <p:cNvSpPr txBox="1"/>
            <p:nvPr/>
          </p:nvSpPr>
          <p:spPr>
            <a:xfrm>
              <a:off x="2412213" y="4900525"/>
              <a:ext cx="1083951" cy="276999"/>
            </a:xfrm>
            <a:prstGeom prst="rect">
              <a:avLst/>
            </a:prstGeom>
            <a:noFill/>
          </p:spPr>
          <p:txBody>
            <a:bodyPr wrap="none" rtlCol="0">
              <a:spAutoFit/>
            </a:bodyPr>
            <a:lstStyle/>
            <a:p>
              <a:pPr algn="l"/>
              <a:r>
                <a:rPr lang="en-US" sz="1200">
                  <a:solidFill>
                    <a:schemeClr val="tx1">
                      <a:lumMod val="75000"/>
                    </a:schemeClr>
                  </a:solidFill>
                </a:rPr>
                <a:t>Aspartic acid</a:t>
              </a:r>
            </a:p>
          </p:txBody>
        </p:sp>
      </p:grpSp>
      <p:grpSp>
        <p:nvGrpSpPr>
          <p:cNvPr id="29" name="Group 28">
            <a:extLst>
              <a:ext uri="{FF2B5EF4-FFF2-40B4-BE49-F238E27FC236}">
                <a16:creationId xmlns:a16="http://schemas.microsoft.com/office/drawing/2014/main" id="{B74CC9B0-B896-8F53-9865-5B19F475893D}"/>
              </a:ext>
            </a:extLst>
          </p:cNvPr>
          <p:cNvGrpSpPr/>
          <p:nvPr/>
        </p:nvGrpSpPr>
        <p:grpSpPr>
          <a:xfrm>
            <a:off x="1336612" y="4153759"/>
            <a:ext cx="1179015" cy="911903"/>
            <a:chOff x="2781857" y="4221951"/>
            <a:chExt cx="1179015" cy="911903"/>
          </a:xfrm>
        </p:grpSpPr>
        <p:pic>
          <p:nvPicPr>
            <p:cNvPr id="16" name="Picture 6" descr="http://upload.wikimedia.org/wikipedia/commons/thumb/1/17/L-Glutamic-acid-zwitterion-3D-balls.png/200px-L-Glutamic-acid-zwitterion-3D-balls.png">
              <a:hlinkClick r:id="rId7" tooltip="Ball-and-stick model of the zwitterion"/>
              <a:extLst>
                <a:ext uri="{FF2B5EF4-FFF2-40B4-BE49-F238E27FC236}">
                  <a16:creationId xmlns:a16="http://schemas.microsoft.com/office/drawing/2014/main" id="{DD13D962-8C0F-E1D6-2E9B-AEA483B8B839}"/>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rot="20796684">
              <a:off x="2781857" y="4221951"/>
              <a:ext cx="1179015" cy="72212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9390F944-8658-D863-E8A5-EB3224CF22F3}"/>
                </a:ext>
              </a:extLst>
            </p:cNvPr>
            <p:cNvSpPr txBox="1"/>
            <p:nvPr/>
          </p:nvSpPr>
          <p:spPr>
            <a:xfrm>
              <a:off x="2800239" y="4856855"/>
              <a:ext cx="1136850" cy="276999"/>
            </a:xfrm>
            <a:prstGeom prst="rect">
              <a:avLst/>
            </a:prstGeom>
            <a:noFill/>
          </p:spPr>
          <p:txBody>
            <a:bodyPr wrap="none" rtlCol="0">
              <a:spAutoFit/>
            </a:bodyPr>
            <a:lstStyle/>
            <a:p>
              <a:pPr algn="l"/>
              <a:r>
                <a:rPr lang="en-US" sz="1200">
                  <a:solidFill>
                    <a:schemeClr val="tx1">
                      <a:lumMod val="75000"/>
                    </a:schemeClr>
                  </a:solidFill>
                </a:rPr>
                <a:t>Glutamic acid</a:t>
              </a:r>
            </a:p>
          </p:txBody>
        </p:sp>
      </p:grpSp>
      <p:pic>
        <p:nvPicPr>
          <p:cNvPr id="8" name="Picture 7" descr="A screenshot of a computer&#10;&#10;AI-generated content may be incorrect.">
            <a:extLst>
              <a:ext uri="{FF2B5EF4-FFF2-40B4-BE49-F238E27FC236}">
                <a16:creationId xmlns:a16="http://schemas.microsoft.com/office/drawing/2014/main" id="{2183DA46-E323-5E7C-65BB-80D0172DEEF6}"/>
              </a:ext>
            </a:extLst>
          </p:cNvPr>
          <p:cNvPicPr>
            <a:picLocks noChangeAspect="1"/>
          </p:cNvPicPr>
          <p:nvPr/>
        </p:nvPicPr>
        <p:blipFill>
          <a:blip r:embed="rId9">
            <a:extLst>
              <a:ext uri="{28A0092B-C50C-407E-A947-70E740481C1C}">
                <a14:useLocalDpi xmlns:a14="http://schemas.microsoft.com/office/drawing/2010/main" val="0"/>
              </a:ext>
            </a:extLst>
          </a:blip>
          <a:srcRect l="12940" t="21686" r="13573" b="25594"/>
          <a:stretch/>
        </p:blipFill>
        <p:spPr>
          <a:xfrm>
            <a:off x="99153" y="1115736"/>
            <a:ext cx="5946716" cy="2399712"/>
          </a:xfrm>
          <a:prstGeom prst="rect">
            <a:avLst/>
          </a:prstGeom>
        </p:spPr>
      </p:pic>
      <p:pic>
        <p:nvPicPr>
          <p:cNvPr id="11" name="Picture 10" descr="A screenshot of a computer&#10;&#10;AI-generated content may be incorrect.">
            <a:extLst>
              <a:ext uri="{FF2B5EF4-FFF2-40B4-BE49-F238E27FC236}">
                <a16:creationId xmlns:a16="http://schemas.microsoft.com/office/drawing/2014/main" id="{C57C3B8A-C91F-117C-49FA-091BFF31C5C5}"/>
              </a:ext>
            </a:extLst>
          </p:cNvPr>
          <p:cNvPicPr>
            <a:picLocks noChangeAspect="1"/>
          </p:cNvPicPr>
          <p:nvPr/>
        </p:nvPicPr>
        <p:blipFill>
          <a:blip r:embed="rId10">
            <a:extLst>
              <a:ext uri="{28A0092B-C50C-407E-A947-70E740481C1C}">
                <a14:useLocalDpi xmlns:a14="http://schemas.microsoft.com/office/drawing/2010/main" val="0"/>
              </a:ext>
            </a:extLst>
          </a:blip>
          <a:srcRect l="10524" r="9613"/>
          <a:stretch/>
        </p:blipFill>
        <p:spPr>
          <a:xfrm>
            <a:off x="6443825" y="1093826"/>
            <a:ext cx="5535114" cy="3898549"/>
          </a:xfrm>
          <a:prstGeom prst="rect">
            <a:avLst/>
          </a:prstGeom>
        </p:spPr>
      </p:pic>
      <p:cxnSp>
        <p:nvCxnSpPr>
          <p:cNvPr id="12" name="Straight Connector 11">
            <a:extLst>
              <a:ext uri="{FF2B5EF4-FFF2-40B4-BE49-F238E27FC236}">
                <a16:creationId xmlns:a16="http://schemas.microsoft.com/office/drawing/2014/main" id="{DF3C95B3-C73B-BB1A-ECB2-5CBB6F31EE89}"/>
              </a:ext>
            </a:extLst>
          </p:cNvPr>
          <p:cNvCxnSpPr>
            <a:cxnSpLocks/>
          </p:cNvCxnSpPr>
          <p:nvPr/>
        </p:nvCxnSpPr>
        <p:spPr>
          <a:xfrm>
            <a:off x="6284292" y="991518"/>
            <a:ext cx="0" cy="4166272"/>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765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4">
            <a:extLst>
              <a:ext uri="{FF2B5EF4-FFF2-40B4-BE49-F238E27FC236}">
                <a16:creationId xmlns:a16="http://schemas.microsoft.com/office/drawing/2014/main" id="{D6189A64-B8C2-75C3-324F-B345B9D5A2DD}"/>
              </a:ext>
            </a:extLst>
          </p:cNvPr>
          <p:cNvSpPr>
            <a:spLocks noGrp="1"/>
          </p:cNvSpPr>
          <p:nvPr>
            <p:ph type="sldNum" sz="quarter" idx="10"/>
          </p:nvPr>
        </p:nvSpPr>
        <p:spPr/>
        <p:txBody>
          <a:bodyPr/>
          <a:lstStyle/>
          <a:p>
            <a:pPr lvl="0"/>
            <a:fld id="{E118D48E-C7CB-6244-969D-7BAEA9B6226C}" type="slidenum">
              <a:rPr lang="en-US" noProof="0" smtClean="0"/>
              <a:pPr lvl="0"/>
              <a:t>32</a:t>
            </a:fld>
            <a:endParaRPr lang="en-US" noProof="0"/>
          </a:p>
        </p:txBody>
      </p:sp>
      <p:sp>
        <p:nvSpPr>
          <p:cNvPr id="4" name="Text Placeholder 3">
            <a:extLst>
              <a:ext uri="{FF2B5EF4-FFF2-40B4-BE49-F238E27FC236}">
                <a16:creationId xmlns:a16="http://schemas.microsoft.com/office/drawing/2014/main" id="{EDDC1660-ECC2-2937-A45D-B8C18D8F9D0A}"/>
              </a:ext>
            </a:extLst>
          </p:cNvPr>
          <p:cNvSpPr>
            <a:spLocks noGrp="1"/>
          </p:cNvSpPr>
          <p:nvPr>
            <p:ph type="body" idx="11"/>
          </p:nvPr>
        </p:nvSpPr>
        <p:spPr/>
        <p:txBody>
          <a:bodyPr/>
          <a:lstStyle/>
          <a:p>
            <a:r>
              <a:rPr lang="en-US" b="0" dirty="0">
                <a:solidFill>
                  <a:srgbClr val="084337"/>
                </a:solidFill>
              </a:rPr>
              <a:t>Source of cellular energy</a:t>
            </a:r>
          </a:p>
        </p:txBody>
      </p:sp>
      <p:sp>
        <p:nvSpPr>
          <p:cNvPr id="9" name="Title 8">
            <a:extLst>
              <a:ext uri="{FF2B5EF4-FFF2-40B4-BE49-F238E27FC236}">
                <a16:creationId xmlns:a16="http://schemas.microsoft.com/office/drawing/2014/main" id="{253594D4-1560-3207-9B54-53C9A832905D}"/>
              </a:ext>
            </a:extLst>
          </p:cNvPr>
          <p:cNvSpPr>
            <a:spLocks noGrp="1"/>
          </p:cNvSpPr>
          <p:nvPr>
            <p:ph type="title"/>
          </p:nvPr>
        </p:nvSpPr>
        <p:spPr/>
        <p:txBody>
          <a:bodyPr/>
          <a:lstStyle/>
          <a:p>
            <a:r>
              <a:rPr lang="en-US"/>
              <a:t>PEPHA</a:t>
            </a:r>
            <a:r>
              <a:rPr lang="en-US" b="0"/>
              <a:t>®</a:t>
            </a:r>
            <a:r>
              <a:rPr lang="en-US"/>
              <a:t>-CTIVE CB’s Carbohydrates</a:t>
            </a:r>
          </a:p>
        </p:txBody>
      </p:sp>
      <p:pic>
        <p:nvPicPr>
          <p:cNvPr id="5" name="Picture Placeholder 4" descr="A person smiling with her hair in a bun&#10;&#10;Description automatically generated">
            <a:extLst>
              <a:ext uri="{FF2B5EF4-FFF2-40B4-BE49-F238E27FC236}">
                <a16:creationId xmlns:a16="http://schemas.microsoft.com/office/drawing/2014/main" id="{F5EC72BF-72FB-155B-F223-34EA10B07298}"/>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a:ext>
            </a:extLst>
          </a:blip>
          <a:srcRect/>
          <a:stretch>
            <a:fillRect/>
          </a:stretch>
        </p:blipFill>
        <p:spPr>
          <a:xfrm>
            <a:off x="7337425" y="0"/>
            <a:ext cx="4854575" cy="6858000"/>
          </a:xfrm>
        </p:spPr>
      </p:pic>
      <p:sp>
        <p:nvSpPr>
          <p:cNvPr id="38" name="Rounded Rectangle 7">
            <a:extLst>
              <a:ext uri="{FF2B5EF4-FFF2-40B4-BE49-F238E27FC236}">
                <a16:creationId xmlns:a16="http://schemas.microsoft.com/office/drawing/2014/main" id="{973E0EEE-5A70-6177-2EEB-4F0B758AC42E}"/>
              </a:ext>
            </a:extLst>
          </p:cNvPr>
          <p:cNvSpPr/>
          <p:nvPr/>
        </p:nvSpPr>
        <p:spPr bwMode="auto">
          <a:xfrm>
            <a:off x="1" y="5400000"/>
            <a:ext cx="5465618"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Essential role of carbohydrates for cells metabolism, communication, and structure</a:t>
            </a:r>
          </a:p>
        </p:txBody>
      </p:sp>
      <p:pic>
        <p:nvPicPr>
          <p:cNvPr id="7" name="Picture 6" descr="A pie chart with a number of different colored circles&#10;&#10;AI-generated content may be incorrect.">
            <a:extLst>
              <a:ext uri="{FF2B5EF4-FFF2-40B4-BE49-F238E27FC236}">
                <a16:creationId xmlns:a16="http://schemas.microsoft.com/office/drawing/2014/main" id="{79B872B1-E5C5-E9AB-F8AB-890F365793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558" y="583577"/>
            <a:ext cx="8770992" cy="4933683"/>
          </a:xfrm>
          <a:prstGeom prst="rect">
            <a:avLst/>
          </a:prstGeom>
        </p:spPr>
      </p:pic>
    </p:spTree>
    <p:extLst>
      <p:ext uri="{BB962C8B-B14F-4D97-AF65-F5344CB8AC3E}">
        <p14:creationId xmlns:p14="http://schemas.microsoft.com/office/powerpoint/2010/main" val="654066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diagram of a cell&#10;&#10;AI-generated content may be incorrect.">
            <a:extLst>
              <a:ext uri="{FF2B5EF4-FFF2-40B4-BE49-F238E27FC236}">
                <a16:creationId xmlns:a16="http://schemas.microsoft.com/office/drawing/2014/main" id="{E8937956-6086-1734-0CAA-0ABFDFCD452A}"/>
              </a:ext>
            </a:extLst>
          </p:cNvPr>
          <p:cNvPicPr>
            <a:picLocks noChangeAspect="1"/>
          </p:cNvPicPr>
          <p:nvPr/>
        </p:nvPicPr>
        <p:blipFill>
          <a:blip r:embed="rId3">
            <a:duotone>
              <a:schemeClr val="accent4">
                <a:shade val="45000"/>
                <a:satMod val="135000"/>
              </a:schemeClr>
              <a:prstClr val="white"/>
            </a:duotone>
          </a:blip>
          <a:srcRect b="665"/>
          <a:stretch/>
        </p:blipFill>
        <p:spPr>
          <a:xfrm>
            <a:off x="0" y="503374"/>
            <a:ext cx="3957637" cy="5896992"/>
          </a:xfrm>
          <a:prstGeom prst="rect">
            <a:avLst/>
          </a:prstGeom>
        </p:spPr>
      </p:pic>
      <p:sp>
        <p:nvSpPr>
          <p:cNvPr id="5" name="Title 4">
            <a:extLst>
              <a:ext uri="{FF2B5EF4-FFF2-40B4-BE49-F238E27FC236}">
                <a16:creationId xmlns:a16="http://schemas.microsoft.com/office/drawing/2014/main" id="{19AAF78B-8E20-5D2D-2486-9EBC36D6B1AD}"/>
              </a:ext>
            </a:extLst>
          </p:cNvPr>
          <p:cNvSpPr>
            <a:spLocks noGrp="1"/>
          </p:cNvSpPr>
          <p:nvPr>
            <p:ph type="title"/>
          </p:nvPr>
        </p:nvSpPr>
        <p:spPr/>
        <p:txBody>
          <a:bodyPr/>
          <a:lstStyle/>
          <a:p>
            <a:r>
              <a:rPr lang="en-US"/>
              <a:t>Mitochondria</a:t>
            </a:r>
          </a:p>
        </p:txBody>
      </p:sp>
      <p:sp>
        <p:nvSpPr>
          <p:cNvPr id="3" name="Slide Number Placeholder 4">
            <a:extLst>
              <a:ext uri="{FF2B5EF4-FFF2-40B4-BE49-F238E27FC236}">
                <a16:creationId xmlns:a16="http://schemas.microsoft.com/office/drawing/2014/main" id="{C0EA11CD-5A62-A4AE-ABD6-9E2CC3D90465}"/>
              </a:ext>
            </a:extLst>
          </p:cNvPr>
          <p:cNvSpPr>
            <a:spLocks noGrp="1"/>
          </p:cNvSpPr>
          <p:nvPr>
            <p:ph type="sldNum" sz="quarter" idx="10"/>
          </p:nvPr>
        </p:nvSpPr>
        <p:spPr/>
        <p:txBody>
          <a:bodyPr/>
          <a:lstStyle/>
          <a:p>
            <a:pPr lvl="0"/>
            <a:fld id="{E118D48E-C7CB-6244-969D-7BAEA9B6226C}" type="slidenum">
              <a:rPr lang="en-US" noProof="0" smtClean="0"/>
              <a:pPr lvl="0"/>
              <a:t>33</a:t>
            </a:fld>
            <a:endParaRPr lang="en-US" noProof="0"/>
          </a:p>
        </p:txBody>
      </p:sp>
      <p:sp>
        <p:nvSpPr>
          <p:cNvPr id="2" name="Text Placeholder 1">
            <a:extLst>
              <a:ext uri="{FF2B5EF4-FFF2-40B4-BE49-F238E27FC236}">
                <a16:creationId xmlns:a16="http://schemas.microsoft.com/office/drawing/2014/main" id="{C8A41E58-A802-E453-C62E-D2BC273F0B48}"/>
              </a:ext>
            </a:extLst>
          </p:cNvPr>
          <p:cNvSpPr>
            <a:spLocks noGrp="1"/>
          </p:cNvSpPr>
          <p:nvPr>
            <p:ph type="body" idx="11"/>
          </p:nvPr>
        </p:nvSpPr>
        <p:spPr/>
        <p:txBody>
          <a:bodyPr/>
          <a:lstStyle/>
          <a:p>
            <a:r>
              <a:rPr lang="en-US" b="0" dirty="0">
                <a:solidFill>
                  <a:srgbClr val="084337"/>
                </a:solidFill>
              </a:rPr>
              <a:t>The secret power within cells</a:t>
            </a:r>
          </a:p>
        </p:txBody>
      </p:sp>
      <p:sp>
        <p:nvSpPr>
          <p:cNvPr id="9" name="Slide Number Placeholder 3">
            <a:extLst>
              <a:ext uri="{FF2B5EF4-FFF2-40B4-BE49-F238E27FC236}">
                <a16:creationId xmlns:a16="http://schemas.microsoft.com/office/drawing/2014/main" id="{24F139EE-B2C6-451C-8660-53B456E7549A}"/>
              </a:ext>
            </a:extLst>
          </p:cNvPr>
          <p:cNvSpPr txBox="1">
            <a:spLocks/>
          </p:cNvSpPr>
          <p:nvPr/>
        </p:nvSpPr>
        <p:spPr>
          <a:xfrm>
            <a:off x="4867275" y="6379492"/>
            <a:ext cx="952500"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3EFAC820-8C9E-47F6-A16A-1A79397C8FED}" type="slidenum">
              <a:rPr kumimoji="0" lang="en-US" altLang="en-US" sz="800" b="0" i="0" u="none" strike="noStrike" kern="1200" cap="none" spc="0" normalizeH="0" baseline="0" noProof="0" smtClean="0">
                <a:ln>
                  <a:noFill/>
                </a:ln>
                <a:solidFill>
                  <a:srgbClr val="FFFFFF"/>
                </a:solidFill>
                <a:effectLst/>
                <a:uLnTx/>
                <a:uFillTx/>
                <a:latin typeface="DM Sans" pitchFamily="2" charset="0"/>
                <a:ea typeface="Fira Sans" panose="020B0503050000020004" pitchFamily="34" charset="0"/>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altLang="en-US" sz="800" b="0" i="0" u="none" strike="noStrike" kern="1200" cap="none" spc="0" normalizeH="0" baseline="0" noProof="0">
              <a:ln>
                <a:noFill/>
              </a:ln>
              <a:solidFill>
                <a:srgbClr val="FFFFFF"/>
              </a:solidFill>
              <a:effectLst/>
              <a:uLnTx/>
              <a:uFillTx/>
              <a:latin typeface="DM Sans" pitchFamily="2" charset="0"/>
              <a:ea typeface="Fira Sans" panose="020B0503050000020004" pitchFamily="34" charset="0"/>
              <a:cs typeface="+mn-cs"/>
            </a:endParaRPr>
          </a:p>
        </p:txBody>
      </p:sp>
      <p:sp>
        <p:nvSpPr>
          <p:cNvPr id="11" name="Rounded Rectangle 7">
            <a:extLst>
              <a:ext uri="{FF2B5EF4-FFF2-40B4-BE49-F238E27FC236}">
                <a16:creationId xmlns:a16="http://schemas.microsoft.com/office/drawing/2014/main" id="{31412370-9797-43F5-AA91-CB61AAF37122}"/>
              </a:ext>
            </a:extLst>
          </p:cNvPr>
          <p:cNvSpPr/>
          <p:nvPr/>
        </p:nvSpPr>
        <p:spPr bwMode="auto">
          <a:xfrm>
            <a:off x="4469448" y="1961713"/>
            <a:ext cx="7144728" cy="1147082"/>
          </a:xfrm>
          <a:prstGeom prst="roundRect">
            <a:avLst>
              <a:gd name="adj" fmla="val 0"/>
            </a:avLst>
          </a:prstGeom>
          <a:noFill/>
          <a:ln w="3175">
            <a:noFill/>
          </a:ln>
          <a:effectLst/>
        </p:spPr>
        <p:txBody>
          <a:bodyPr vert="horz" wrap="square" lIns="0" tIns="0" rIns="0" bIns="0" numCol="1" rtlCol="0" anchor="t" anchorCtr="0" compatLnSpc="1">
            <a:prstTxWarp prst="textNoShape">
              <a:avLst/>
            </a:prstTxWarp>
          </a:bodyPr>
          <a:lstStyle/>
          <a:p>
            <a:pPr marR="0" lvl="0" defTabSz="914400" rtl="0" eaLnBrk="1" fontAlgn="auto" latinLnBrk="0" hangingPunct="1">
              <a:lnSpc>
                <a:spcPct val="100000"/>
              </a:lnSpc>
              <a:spcBef>
                <a:spcPts val="1200"/>
              </a:spcBef>
              <a:spcAft>
                <a:spcPts val="0"/>
              </a:spcAft>
              <a:buClr>
                <a:schemeClr val="accent3"/>
              </a:buClr>
              <a:buSzTx/>
              <a:tabLst/>
              <a:defRPr/>
            </a:pPr>
            <a:r>
              <a:rPr kumimoji="0" lang="en-US" b="0" i="0" u="none" strike="noStrike" kern="1200" cap="none" spc="0" normalizeH="0" baseline="0" noProof="0" dirty="0">
                <a:ln>
                  <a:noFill/>
                </a:ln>
                <a:effectLst/>
                <a:uLnTx/>
                <a:uFillTx/>
                <a:ea typeface="Fira Sans" panose="020B0503050000020004" pitchFamily="34" charset="0"/>
                <a:cs typeface="+mn-cs"/>
              </a:rPr>
              <a:t>Mitochondria are the </a:t>
            </a:r>
            <a:r>
              <a:rPr kumimoji="0" lang="en-US" b="1" i="0" u="none" strike="noStrike" kern="1200" cap="none" spc="0" normalizeH="0" baseline="0" noProof="0" dirty="0">
                <a:ln>
                  <a:noFill/>
                </a:ln>
                <a:solidFill>
                  <a:srgbClr val="084337"/>
                </a:solidFill>
                <a:effectLst/>
                <a:uLnTx/>
                <a:uFillTx/>
                <a:ea typeface="Fira Sans" panose="020B0503050000020004" pitchFamily="34" charset="0"/>
                <a:cs typeface="+mn-cs"/>
              </a:rPr>
              <a:t>power stations of skin cells, </a:t>
            </a:r>
            <a:r>
              <a:rPr kumimoji="0" lang="en-US" b="0" i="0" u="none" strike="noStrike" kern="1200" cap="none" spc="0" normalizeH="0" baseline="0" noProof="0" dirty="0">
                <a:ln>
                  <a:noFill/>
                </a:ln>
                <a:effectLst/>
                <a:uLnTx/>
                <a:uFillTx/>
                <a:ea typeface="Fira Sans" panose="020B0503050000020004" pitchFamily="34" charset="0"/>
                <a:cs typeface="+mn-cs"/>
              </a:rPr>
              <a:t>responsible to produce ATP.</a:t>
            </a:r>
          </a:p>
          <a:p>
            <a:pPr marR="0" lvl="0" defTabSz="914400" rtl="0" eaLnBrk="1" fontAlgn="auto" latinLnBrk="0" hangingPunct="1">
              <a:lnSpc>
                <a:spcPct val="100000"/>
              </a:lnSpc>
              <a:spcBef>
                <a:spcPts val="1200"/>
              </a:spcBef>
              <a:spcAft>
                <a:spcPts val="0"/>
              </a:spcAft>
              <a:buClr>
                <a:schemeClr val="accent3"/>
              </a:buClr>
              <a:buSzTx/>
              <a:tabLst/>
              <a:defRPr/>
            </a:pPr>
            <a:r>
              <a:rPr kumimoji="0" lang="en-US" b="0" i="0" u="none" strike="noStrike" kern="1200" cap="none" spc="0" normalizeH="0" baseline="0" noProof="0" dirty="0">
                <a:ln>
                  <a:noFill/>
                </a:ln>
                <a:effectLst/>
                <a:uLnTx/>
                <a:uFillTx/>
                <a:ea typeface="Fira Sans" panose="020B0503050000020004" pitchFamily="34" charset="0"/>
                <a:cs typeface="+mn-cs"/>
              </a:rPr>
              <a:t>ATP is necessary to maintain the functionality of cells.</a:t>
            </a:r>
          </a:p>
        </p:txBody>
      </p:sp>
      <p:sp>
        <p:nvSpPr>
          <p:cNvPr id="6" name="Rounded Rectangle 7">
            <a:extLst>
              <a:ext uri="{FF2B5EF4-FFF2-40B4-BE49-F238E27FC236}">
                <a16:creationId xmlns:a16="http://schemas.microsoft.com/office/drawing/2014/main" id="{3D642233-D99E-E739-89D7-D2448BB3F84F}"/>
              </a:ext>
            </a:extLst>
          </p:cNvPr>
          <p:cNvSpPr/>
          <p:nvPr/>
        </p:nvSpPr>
        <p:spPr bwMode="auto">
          <a:xfrm>
            <a:off x="4469447" y="3359061"/>
            <a:ext cx="7144729" cy="1375562"/>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08000" tIns="72000" rIns="108000" bIns="72000" numCol="1" rtlCol="0" anchor="ctr" anchorCtr="0" compatLnSpc="1">
            <a:prstTxWarp prst="textNoShape">
              <a:avLst/>
            </a:prstTxWarp>
          </a:bodyPr>
          <a:lstStyle/>
          <a:p>
            <a:pPr marR="0" lvl="0" defTabSz="914400" rtl="0" eaLnBrk="1" fontAlgn="auto" latinLnBrk="0" hangingPunct="1">
              <a:lnSpc>
                <a:spcPct val="100000"/>
              </a:lnSpc>
              <a:spcBef>
                <a:spcPts val="1200"/>
              </a:spcBef>
              <a:spcAft>
                <a:spcPts val="0"/>
              </a:spcAft>
              <a:buClr>
                <a:schemeClr val="accent3"/>
              </a:buClr>
              <a:buSzTx/>
              <a:tabLst/>
              <a:defRPr/>
            </a:pPr>
            <a:r>
              <a:rPr kumimoji="0" lang="en-US" b="0" i="0" u="none" strike="noStrike" kern="1200" cap="none" spc="0" normalizeH="0" baseline="0" noProof="0" dirty="0">
                <a:ln>
                  <a:noFill/>
                </a:ln>
                <a:solidFill>
                  <a:schemeClr val="bg1"/>
                </a:solidFill>
                <a:effectLst/>
                <a:uLnTx/>
                <a:uFillTx/>
                <a:ea typeface="Fira Sans" panose="020B0503050000020004" pitchFamily="34" charset="0"/>
              </a:rPr>
              <a:t>Over time, the </a:t>
            </a:r>
            <a:r>
              <a:rPr kumimoji="0" lang="en-US" b="1" i="0" u="none" strike="noStrike" kern="1200" cap="none" spc="0" normalizeH="0" baseline="0" noProof="0" dirty="0">
                <a:ln>
                  <a:noFill/>
                </a:ln>
                <a:solidFill>
                  <a:schemeClr val="bg1"/>
                </a:solidFill>
                <a:effectLst/>
                <a:uLnTx/>
                <a:uFillTx/>
                <a:ea typeface="Fira Sans" panose="020B0503050000020004" pitchFamily="34" charset="0"/>
                <a:cs typeface="+mn-cs"/>
              </a:rPr>
              <a:t>mitochondria </a:t>
            </a:r>
            <a:r>
              <a:rPr lang="en-US" b="1" dirty="0">
                <a:solidFill>
                  <a:schemeClr val="bg1"/>
                </a:solidFill>
                <a:ea typeface="Fira Sans" panose="020B0503050000020004" pitchFamily="34" charset="0"/>
              </a:rPr>
              <a:t>lose</a:t>
            </a:r>
            <a:r>
              <a:rPr kumimoji="0" lang="en-US" b="1" i="0" u="none" strike="noStrike" kern="1200" cap="none" spc="0" normalizeH="0" baseline="0" noProof="0" dirty="0">
                <a:ln>
                  <a:noFill/>
                </a:ln>
                <a:solidFill>
                  <a:schemeClr val="bg1"/>
                </a:solidFill>
                <a:effectLst/>
                <a:uLnTx/>
                <a:uFillTx/>
                <a:ea typeface="Fira Sans" panose="020B0503050000020004" pitchFamily="34" charset="0"/>
                <a:cs typeface="+mn-cs"/>
              </a:rPr>
              <a:t> their activity</a:t>
            </a:r>
            <a:r>
              <a:rPr kumimoji="0" lang="en-US" b="0" i="0" u="none" strike="noStrike" kern="1200" cap="none" spc="0" normalizeH="0" baseline="0" noProof="0" dirty="0">
                <a:ln>
                  <a:noFill/>
                </a:ln>
                <a:solidFill>
                  <a:schemeClr val="bg1"/>
                </a:solidFill>
                <a:effectLst/>
                <a:uLnTx/>
                <a:uFillTx/>
                <a:ea typeface="Fira Sans" panose="020B0503050000020004" pitchFamily="34" charset="0"/>
              </a:rPr>
              <a:t>.</a:t>
            </a:r>
          </a:p>
          <a:p>
            <a:pPr marR="0" lvl="0" defTabSz="914400" rtl="0" eaLnBrk="1" fontAlgn="auto" latinLnBrk="0" hangingPunct="1">
              <a:lnSpc>
                <a:spcPct val="100000"/>
              </a:lnSpc>
              <a:spcBef>
                <a:spcPts val="1200"/>
              </a:spcBef>
              <a:spcAft>
                <a:spcPts val="0"/>
              </a:spcAft>
              <a:buClr>
                <a:schemeClr val="accent3"/>
              </a:buClr>
              <a:buSzTx/>
              <a:tabLst/>
              <a:defRPr/>
            </a:pPr>
            <a:r>
              <a:rPr kumimoji="0" lang="en-US" b="0" i="0" u="none" strike="noStrike" kern="1200" cap="none" spc="0" normalizeH="0" baseline="0" noProof="0" dirty="0">
                <a:ln>
                  <a:noFill/>
                </a:ln>
                <a:solidFill>
                  <a:schemeClr val="bg1"/>
                </a:solidFill>
                <a:effectLst/>
                <a:uLnTx/>
                <a:uFillTx/>
                <a:ea typeface="Fira Sans" panose="020B0503050000020004" pitchFamily="34" charset="0"/>
                <a:cs typeface="+mn-cs"/>
              </a:rPr>
              <a:t>The skin cells are not sufficiently supplied with energy anymore, their </a:t>
            </a:r>
            <a:r>
              <a:rPr kumimoji="0" lang="en-US" b="1" i="0" u="none" strike="noStrike" kern="1200" cap="none" spc="0" normalizeH="0" baseline="0" noProof="0" dirty="0">
                <a:ln>
                  <a:noFill/>
                </a:ln>
                <a:solidFill>
                  <a:schemeClr val="bg1"/>
                </a:solidFill>
                <a:effectLst/>
                <a:uLnTx/>
                <a:uFillTx/>
                <a:ea typeface="Fira Sans" panose="020B0503050000020004" pitchFamily="34" charset="0"/>
                <a:cs typeface="+mn-cs"/>
              </a:rPr>
              <a:t>functionality is reduced</a:t>
            </a:r>
            <a:r>
              <a:rPr kumimoji="0" lang="en-US" b="0" i="0" u="none" strike="noStrike" kern="1200" cap="none" spc="0" normalizeH="0" baseline="0" noProof="0" dirty="0">
                <a:ln>
                  <a:noFill/>
                </a:ln>
                <a:solidFill>
                  <a:schemeClr val="bg1"/>
                </a:solidFill>
                <a:effectLst/>
                <a:uLnTx/>
                <a:uFillTx/>
                <a:ea typeface="Fira Sans" panose="020B0503050000020004" pitchFamily="34" charset="0"/>
                <a:cs typeface="+mn-cs"/>
              </a:rPr>
              <a:t>.</a:t>
            </a:r>
          </a:p>
        </p:txBody>
      </p:sp>
    </p:spTree>
    <p:extLst>
      <p:ext uri="{BB962C8B-B14F-4D97-AF65-F5344CB8AC3E}">
        <p14:creationId xmlns:p14="http://schemas.microsoft.com/office/powerpoint/2010/main" val="2560896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9659267-FAE9-7BC5-43F4-0702047F146E}"/>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5" name="Title 4">
            <a:extLst>
              <a:ext uri="{FF2B5EF4-FFF2-40B4-BE49-F238E27FC236}">
                <a16:creationId xmlns:a16="http://schemas.microsoft.com/office/drawing/2014/main" id="{BE25C102-889E-0425-EC1E-9DAEFA76CD2D}"/>
              </a:ext>
            </a:extLst>
          </p:cNvPr>
          <p:cNvSpPr>
            <a:spLocks noGrp="1"/>
          </p:cNvSpPr>
          <p:nvPr>
            <p:ph type="title"/>
          </p:nvPr>
        </p:nvSpPr>
        <p:spPr/>
        <p:txBody>
          <a:bodyPr/>
          <a:lstStyle/>
          <a:p>
            <a:r>
              <a:rPr lang="en-US"/>
              <a:t>Feeling a power blackout?</a:t>
            </a:r>
          </a:p>
        </p:txBody>
      </p:sp>
      <p:sp>
        <p:nvSpPr>
          <p:cNvPr id="3" name="Slide Number Placeholder 4">
            <a:extLst>
              <a:ext uri="{FF2B5EF4-FFF2-40B4-BE49-F238E27FC236}">
                <a16:creationId xmlns:a16="http://schemas.microsoft.com/office/drawing/2014/main" id="{3539EB9D-013A-E11E-C872-A09791DB19C8}"/>
              </a:ext>
            </a:extLst>
          </p:cNvPr>
          <p:cNvSpPr>
            <a:spLocks noGrp="1"/>
          </p:cNvSpPr>
          <p:nvPr>
            <p:ph type="sldNum" sz="quarter" idx="10"/>
          </p:nvPr>
        </p:nvSpPr>
        <p:spPr/>
        <p:txBody>
          <a:bodyPr/>
          <a:lstStyle/>
          <a:p>
            <a:pPr lvl="0"/>
            <a:fld id="{E118D48E-C7CB-6244-969D-7BAEA9B6226C}" type="slidenum">
              <a:rPr lang="en-US" noProof="0" smtClean="0"/>
              <a:pPr lvl="0"/>
              <a:t>34</a:t>
            </a:fld>
            <a:endParaRPr lang="en-US" noProof="0"/>
          </a:p>
        </p:txBody>
      </p:sp>
      <p:sp>
        <p:nvSpPr>
          <p:cNvPr id="2" name="Text Placeholder 1">
            <a:extLst>
              <a:ext uri="{FF2B5EF4-FFF2-40B4-BE49-F238E27FC236}">
                <a16:creationId xmlns:a16="http://schemas.microsoft.com/office/drawing/2014/main" id="{1970760B-EA2D-FE02-3511-43AF648D68A5}"/>
              </a:ext>
            </a:extLst>
          </p:cNvPr>
          <p:cNvSpPr>
            <a:spLocks noGrp="1"/>
          </p:cNvSpPr>
          <p:nvPr>
            <p:ph type="body" idx="11"/>
          </p:nvPr>
        </p:nvSpPr>
        <p:spPr/>
        <p:txBody>
          <a:bodyPr/>
          <a:lstStyle/>
          <a:p>
            <a:r>
              <a:rPr lang="en-US"/>
              <a:t>When skin gets dull &amp; tired</a:t>
            </a:r>
          </a:p>
        </p:txBody>
      </p:sp>
      <p:pic>
        <p:nvPicPr>
          <p:cNvPr id="22" name="Picture 2">
            <a:extLst>
              <a:ext uri="{FF2B5EF4-FFF2-40B4-BE49-F238E27FC236}">
                <a16:creationId xmlns:a16="http://schemas.microsoft.com/office/drawing/2014/main" id="{62D211B2-E6AC-4860-AC61-F8534F5BF2E4}"/>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350397" y="4541059"/>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a:extLst>
              <a:ext uri="{FF2B5EF4-FFF2-40B4-BE49-F238E27FC236}">
                <a16:creationId xmlns:a16="http://schemas.microsoft.com/office/drawing/2014/main" id="{1677BE74-44F7-6D52-1A99-88AC3D59FBC0}"/>
              </a:ext>
            </a:extLst>
          </p:cNvPr>
          <p:cNvCxnSpPr/>
          <p:nvPr/>
        </p:nvCxnSpPr>
        <p:spPr>
          <a:xfrm flipH="1">
            <a:off x="3775589" y="2431329"/>
            <a:ext cx="1494503" cy="0"/>
          </a:xfrm>
          <a:prstGeom prst="line">
            <a:avLst/>
          </a:prstGeom>
          <a:ln w="19050">
            <a:solidFill>
              <a:srgbClr val="084337"/>
            </a:solidFill>
            <a:prstDash val="dash"/>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64A126B7-7372-2CB4-C293-252371DBA740}"/>
              </a:ext>
            </a:extLst>
          </p:cNvPr>
          <p:cNvSpPr/>
          <p:nvPr/>
        </p:nvSpPr>
        <p:spPr>
          <a:xfrm>
            <a:off x="5211099" y="2382168"/>
            <a:ext cx="98322" cy="98322"/>
          </a:xfrm>
          <a:prstGeom prst="ellipse">
            <a:avLst/>
          </a:prstGeom>
          <a:solidFill>
            <a:srgbClr val="084337"/>
          </a:solidFill>
          <a:ln>
            <a:solidFill>
              <a:srgbClr val="9D283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25" name="Rounded Rectangle 4">
            <a:extLst>
              <a:ext uri="{FF2B5EF4-FFF2-40B4-BE49-F238E27FC236}">
                <a16:creationId xmlns:a16="http://schemas.microsoft.com/office/drawing/2014/main" id="{B7B65F00-4C09-497D-8490-27753796EE41}"/>
              </a:ext>
            </a:extLst>
          </p:cNvPr>
          <p:cNvSpPr/>
          <p:nvPr/>
        </p:nvSpPr>
        <p:spPr bwMode="auto">
          <a:xfrm>
            <a:off x="301625" y="2408902"/>
            <a:ext cx="3572287" cy="2038266"/>
          </a:xfrm>
          <a:prstGeom prst="roundRect">
            <a:avLst>
              <a:gd name="adj" fmla="val 0"/>
            </a:avLst>
          </a:prstGeom>
          <a:solidFill>
            <a:srgbClr val="C3E6E1"/>
          </a:solidFill>
          <a:ln w="3175">
            <a:noFill/>
          </a:ln>
          <a:effectLst/>
        </p:spPr>
        <p:txBody>
          <a:bodyPr vert="horz" wrap="square" lIns="144000" tIns="108000" rIns="91440" bIns="108000" numCol="1" rtlCol="0" anchor="t" anchorCtr="0" compatLnSpc="1">
            <a:prstTxWarp prst="textNoShape">
              <a:avLst/>
            </a:prstTxWarp>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effectLst/>
                <a:uLnTx/>
                <a:uFillTx/>
                <a:ea typeface="Fira Sans" panose="020B0503050000020004" pitchFamily="34" charset="0"/>
                <a:cs typeface="+mn-cs"/>
              </a:rPr>
              <a:t>Energized &amp; luminous skin</a:t>
            </a:r>
          </a:p>
          <a:p>
            <a:pPr marL="184150" indent="-184150" rtl="0" eaLnBrk="1" fontAlgn="t"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Cell</a:t>
            </a:r>
            <a:r>
              <a:rPr lang="en-US" sz="1600" b="0" i="0" u="none" strike="noStrike" kern="1200" baseline="0">
                <a:effectLst/>
                <a:ea typeface="Fira Sans" panose="020B0503050000020004" pitchFamily="34" charset="0"/>
              </a:rPr>
              <a:t> respiration</a:t>
            </a:r>
            <a:endParaRPr lang="en-GB" sz="1600" b="0" i="0" u="none" strike="noStrike">
              <a:effectLst/>
            </a:endParaRPr>
          </a:p>
          <a:p>
            <a:pPr marL="184150" indent="-184150" rtl="0" eaLnBrk="1" fontAlgn="t"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Energy metabolism</a:t>
            </a:r>
            <a:endParaRPr lang="en-GB" sz="1600" b="0" i="0" u="none" strike="noStrike">
              <a:effectLst/>
            </a:endParaRPr>
          </a:p>
          <a:p>
            <a:pPr marL="184150" marR="0" indent="-184150" rtl="0" eaLnBrk="1" fontAlgn="auto"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Cell</a:t>
            </a:r>
            <a:r>
              <a:rPr lang="en-US" sz="1600" b="0" i="0" u="none" strike="noStrike" kern="1200" baseline="0">
                <a:effectLst/>
                <a:ea typeface="Fira Sans" panose="020B0503050000020004" pitchFamily="34" charset="0"/>
              </a:rPr>
              <a:t> turnover</a:t>
            </a:r>
          </a:p>
          <a:p>
            <a:pPr>
              <a:spcAft>
                <a:spcPts val="600"/>
              </a:spcAft>
            </a:pPr>
            <a:r>
              <a:rPr kumimoji="0" lang="en-US" sz="1600" b="1" i="0" u="none" strike="noStrike" kern="1200" cap="none" spc="0" normalizeH="0" baseline="0" noProof="0">
                <a:ln>
                  <a:noFill/>
                </a:ln>
                <a:effectLst/>
                <a:uLnTx/>
                <a:uFillTx/>
                <a:ea typeface="Fira Sans" panose="020B0503050000020004" pitchFamily="34" charset="0"/>
                <a:cs typeface="+mn-cs"/>
              </a:rPr>
              <a:t>Luminous, Youthful-</a:t>
            </a:r>
            <a:br>
              <a:rPr kumimoji="0" lang="en-US" sz="1600" b="1" i="0" u="none" strike="noStrike" kern="1200" cap="none" spc="0" normalizeH="0" baseline="0" noProof="0">
                <a:ln>
                  <a:noFill/>
                </a:ln>
                <a:effectLst/>
                <a:uLnTx/>
                <a:uFillTx/>
                <a:ea typeface="Fira Sans" panose="020B0503050000020004" pitchFamily="34" charset="0"/>
                <a:cs typeface="+mn-cs"/>
              </a:rPr>
            </a:br>
            <a:r>
              <a:rPr kumimoji="0" lang="en-US" sz="1600" b="1" i="0" u="none" strike="noStrike" kern="1200" cap="none" spc="0" normalizeH="0" baseline="0" noProof="0">
                <a:ln>
                  <a:noFill/>
                </a:ln>
                <a:effectLst/>
                <a:uLnTx/>
                <a:uFillTx/>
                <a:ea typeface="Fira Sans" panose="020B0503050000020004" pitchFamily="34" charset="0"/>
                <a:cs typeface="+mn-cs"/>
              </a:rPr>
              <a:t>looking skin</a:t>
            </a:r>
          </a:p>
          <a:p>
            <a:pPr marR="0" rtl="0" eaLnBrk="1" fontAlgn="auto" latinLnBrk="0" hangingPunct="1">
              <a:spcBef>
                <a:spcPts val="0"/>
              </a:spcBef>
              <a:spcAft>
                <a:spcPts val="600"/>
              </a:spcAft>
            </a:pPr>
            <a:endParaRPr lang="en-GB" sz="1600" b="0" i="0" u="none" strike="noStrike">
              <a:effectLst/>
            </a:endParaRPr>
          </a:p>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800" i="0" u="none" strike="noStrike" kern="1200" cap="none" spc="0" normalizeH="0" baseline="0" noProof="0">
              <a:ln>
                <a:noFill/>
              </a:ln>
              <a:effectLst/>
              <a:uLnTx/>
              <a:uFillTx/>
              <a:ea typeface="Fira Sans" panose="020B0503050000020004" pitchFamily="34" charset="0"/>
              <a:cs typeface="+mn-cs"/>
            </a:endParaRPr>
          </a:p>
        </p:txBody>
      </p:sp>
      <p:pic>
        <p:nvPicPr>
          <p:cNvPr id="36" name="Picture 3">
            <a:extLst>
              <a:ext uri="{FF2B5EF4-FFF2-40B4-BE49-F238E27FC236}">
                <a16:creationId xmlns:a16="http://schemas.microsoft.com/office/drawing/2014/main" id="{EE7F7D3E-93F1-404F-8DBA-41B09F135314}"/>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301625" y="4535658"/>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ight Arrow 7">
            <a:extLst>
              <a:ext uri="{FF2B5EF4-FFF2-40B4-BE49-F238E27FC236}">
                <a16:creationId xmlns:a16="http://schemas.microsoft.com/office/drawing/2014/main" id="{02A67A04-E040-B828-754F-EFAF0719BB46}"/>
              </a:ext>
            </a:extLst>
          </p:cNvPr>
          <p:cNvSpPr/>
          <p:nvPr/>
        </p:nvSpPr>
        <p:spPr>
          <a:xfrm rot="16200000">
            <a:off x="3034613" y="3110554"/>
            <a:ext cx="2126750" cy="54646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rgbClr val="084337"/>
              </a:solidFill>
            </a:endParaRPr>
          </a:p>
        </p:txBody>
      </p:sp>
      <p:cxnSp>
        <p:nvCxnSpPr>
          <p:cNvPr id="11" name="Straight Connector 10">
            <a:extLst>
              <a:ext uri="{FF2B5EF4-FFF2-40B4-BE49-F238E27FC236}">
                <a16:creationId xmlns:a16="http://schemas.microsoft.com/office/drawing/2014/main" id="{5B0D1BC4-6B75-A4B2-4128-780DFDE87B2B}"/>
              </a:ext>
            </a:extLst>
          </p:cNvPr>
          <p:cNvCxnSpPr/>
          <p:nvPr/>
        </p:nvCxnSpPr>
        <p:spPr>
          <a:xfrm flipH="1">
            <a:off x="6844042" y="2431329"/>
            <a:ext cx="1494503" cy="0"/>
          </a:xfrm>
          <a:prstGeom prst="line">
            <a:avLst/>
          </a:prstGeom>
          <a:ln w="19050">
            <a:solidFill>
              <a:srgbClr val="084337"/>
            </a:solidFill>
            <a:prstDash val="dash"/>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A8DF3BF2-DD86-4100-7ED6-CD5B9F385441}"/>
              </a:ext>
            </a:extLst>
          </p:cNvPr>
          <p:cNvSpPr/>
          <p:nvPr/>
        </p:nvSpPr>
        <p:spPr>
          <a:xfrm>
            <a:off x="6776304" y="2385177"/>
            <a:ext cx="98322" cy="98322"/>
          </a:xfrm>
          <a:prstGeom prst="ellipse">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0" name="Rounded Rectangle 4">
            <a:extLst>
              <a:ext uri="{FF2B5EF4-FFF2-40B4-BE49-F238E27FC236}">
                <a16:creationId xmlns:a16="http://schemas.microsoft.com/office/drawing/2014/main" id="{25DD71A9-1792-20AE-C97E-924C86BCC327}"/>
              </a:ext>
            </a:extLst>
          </p:cNvPr>
          <p:cNvSpPr/>
          <p:nvPr/>
        </p:nvSpPr>
        <p:spPr bwMode="auto">
          <a:xfrm>
            <a:off x="8237371" y="2408903"/>
            <a:ext cx="3652227" cy="2038266"/>
          </a:xfrm>
          <a:prstGeom prst="roundRect">
            <a:avLst>
              <a:gd name="adj" fmla="val 0"/>
            </a:avLst>
          </a:prstGeom>
          <a:solidFill>
            <a:srgbClr val="C3E6E1"/>
          </a:solidFill>
          <a:ln w="3175">
            <a:noFill/>
          </a:ln>
          <a:effectLst/>
        </p:spPr>
        <p:txBody>
          <a:bodyPr vert="horz" wrap="square" lIns="144000" tIns="108000" rIns="91440" bIns="108000" numCol="1" rtlCol="0" anchor="t" anchorCtr="0" compatLnSpc="1">
            <a:prstTxWarp prst="textNoShape">
              <a:avLst/>
            </a:prstTxWarp>
          </a:bodyPr>
          <a:lstStyle/>
          <a:p>
            <a:pPr marL="0" marR="0" lvl="0" indent="0" defTabSz="914400" rtl="0" eaLnBrk="1" fontAlgn="base" latinLnBrk="0" hangingPunct="1">
              <a:lnSpc>
                <a:spcPct val="100000"/>
              </a:lnSpc>
              <a:spcBef>
                <a:spcPct val="0"/>
              </a:spcBef>
              <a:spcAft>
                <a:spcPts val="600"/>
              </a:spcAft>
              <a:buClrTx/>
              <a:buSzTx/>
              <a:buFontTx/>
              <a:buNone/>
              <a:tabLst/>
              <a:defRPr/>
            </a:pPr>
            <a:r>
              <a:rPr kumimoji="0" lang="en-US" sz="1800" b="1" i="0" u="none" strike="noStrike" kern="1200" cap="none" spc="0" normalizeH="0" baseline="0" noProof="0">
                <a:ln>
                  <a:noFill/>
                </a:ln>
                <a:effectLst/>
                <a:uLnTx/>
                <a:uFillTx/>
                <a:ea typeface="Fira Sans" panose="020B0503050000020004" pitchFamily="34" charset="0"/>
                <a:cs typeface="Arial" charset="0"/>
              </a:rPr>
              <a:t>Tired &amp; dull Skin</a:t>
            </a:r>
          </a:p>
          <a:p>
            <a:pPr marL="184150" indent="-184150" rtl="0" eaLnBrk="1" fontAlgn="t"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Cell</a:t>
            </a:r>
            <a:r>
              <a:rPr lang="en-US" sz="1600" b="0" i="0" u="none" strike="noStrike" kern="1200" baseline="0">
                <a:effectLst/>
                <a:ea typeface="Fira Sans" panose="020B0503050000020004" pitchFamily="34" charset="0"/>
              </a:rPr>
              <a:t> respiration</a:t>
            </a:r>
            <a:endParaRPr lang="en-GB" sz="1600" b="0" i="0" u="none" strike="noStrike">
              <a:effectLst/>
            </a:endParaRPr>
          </a:p>
          <a:p>
            <a:pPr marL="184150" indent="-184150" rtl="0" eaLnBrk="1" fontAlgn="t"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Energy metabolism</a:t>
            </a:r>
            <a:endParaRPr lang="en-GB" sz="1600" b="0" i="0" u="none" strike="noStrike">
              <a:effectLst/>
            </a:endParaRPr>
          </a:p>
          <a:p>
            <a:pPr marL="184150" marR="0" indent="-184150" rtl="0" eaLnBrk="1" fontAlgn="auto" latinLnBrk="0" hangingPunct="1">
              <a:spcBef>
                <a:spcPts val="0"/>
              </a:spcBef>
              <a:spcAft>
                <a:spcPts val="600"/>
              </a:spcAft>
              <a:buFont typeface="Arial" panose="020B0604020202020204" pitchFamily="34" charset="0"/>
              <a:buChar char="•"/>
            </a:pPr>
            <a:r>
              <a:rPr lang="en-US" sz="1600" b="0" i="0" u="none" strike="noStrike" kern="1200">
                <a:effectLst/>
                <a:ea typeface="Fira Sans" panose="020B0503050000020004" pitchFamily="34" charset="0"/>
              </a:rPr>
              <a:t>Cell</a:t>
            </a:r>
            <a:r>
              <a:rPr lang="en-US" sz="1600" b="0" i="0" u="none" strike="noStrike" kern="1200" baseline="0">
                <a:effectLst/>
                <a:ea typeface="Fira Sans" panose="020B0503050000020004" pitchFamily="34" charset="0"/>
              </a:rPr>
              <a:t> turnover</a:t>
            </a:r>
          </a:p>
          <a:p>
            <a:pPr>
              <a:spcAft>
                <a:spcPts val="600"/>
              </a:spcAft>
            </a:pPr>
            <a:r>
              <a:rPr kumimoji="0" lang="en-US" sz="1600" b="1" i="0" u="none" strike="noStrike" kern="1200" cap="none" spc="0" normalizeH="0" baseline="0" noProof="0">
                <a:ln>
                  <a:noFill/>
                </a:ln>
                <a:effectLst/>
                <a:uLnTx/>
                <a:uFillTx/>
                <a:ea typeface="Fira Sans" panose="020B0503050000020004" pitchFamily="34" charset="0"/>
                <a:cs typeface="+mn-cs"/>
              </a:rPr>
              <a:t>Atonic, dull and </a:t>
            </a:r>
            <a:br>
              <a:rPr kumimoji="0" lang="en-US" sz="1600" b="1" i="0" u="none" strike="noStrike" kern="1200" cap="none" spc="0" normalizeH="0" baseline="0" noProof="0">
                <a:ln>
                  <a:noFill/>
                </a:ln>
                <a:effectLst/>
                <a:uLnTx/>
                <a:uFillTx/>
                <a:ea typeface="Fira Sans" panose="020B0503050000020004" pitchFamily="34" charset="0"/>
                <a:cs typeface="+mn-cs"/>
              </a:rPr>
            </a:br>
            <a:r>
              <a:rPr kumimoji="0" lang="en-US" sz="1600" b="1" i="0" u="none" strike="noStrike" kern="1200" cap="none" spc="0" normalizeH="0" baseline="0" noProof="0">
                <a:ln>
                  <a:noFill/>
                </a:ln>
                <a:effectLst/>
                <a:uLnTx/>
                <a:uFillTx/>
                <a:ea typeface="Fira Sans" panose="020B0503050000020004" pitchFamily="34" charset="0"/>
                <a:cs typeface="+mn-cs"/>
              </a:rPr>
              <a:t>stressed-looking skin</a:t>
            </a:r>
            <a:endParaRPr lang="en-GB" sz="1600" b="1" i="0" u="none" strike="noStrike">
              <a:effectLst/>
            </a:endParaRPr>
          </a:p>
        </p:txBody>
      </p:sp>
      <p:sp>
        <p:nvSpPr>
          <p:cNvPr id="4" name="Right Arrow 3">
            <a:extLst>
              <a:ext uri="{FF2B5EF4-FFF2-40B4-BE49-F238E27FC236}">
                <a16:creationId xmlns:a16="http://schemas.microsoft.com/office/drawing/2014/main" id="{001B82E5-66DA-7D91-F1AE-70A13A104BF2}"/>
              </a:ext>
            </a:extLst>
          </p:cNvPr>
          <p:cNvSpPr/>
          <p:nvPr/>
        </p:nvSpPr>
        <p:spPr>
          <a:xfrm rot="5400000">
            <a:off x="6959755" y="3204449"/>
            <a:ext cx="2126752" cy="54646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4" name="Right Arrow 13">
            <a:extLst>
              <a:ext uri="{FF2B5EF4-FFF2-40B4-BE49-F238E27FC236}">
                <a16:creationId xmlns:a16="http://schemas.microsoft.com/office/drawing/2014/main" id="{276AD88E-33CB-B13D-1935-85602B1834A2}"/>
              </a:ext>
            </a:extLst>
          </p:cNvPr>
          <p:cNvSpPr/>
          <p:nvPr/>
        </p:nvSpPr>
        <p:spPr>
          <a:xfrm rot="16200000">
            <a:off x="383611" y="2893788"/>
            <a:ext cx="227253" cy="15611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5" name="Right Arrow 14">
            <a:extLst>
              <a:ext uri="{FF2B5EF4-FFF2-40B4-BE49-F238E27FC236}">
                <a16:creationId xmlns:a16="http://schemas.microsoft.com/office/drawing/2014/main" id="{18CB7DA9-7D93-B144-1D93-86BB4E2DD68C}"/>
              </a:ext>
            </a:extLst>
          </p:cNvPr>
          <p:cNvSpPr/>
          <p:nvPr/>
        </p:nvSpPr>
        <p:spPr>
          <a:xfrm rot="16200000">
            <a:off x="383612" y="3227799"/>
            <a:ext cx="227253" cy="15611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6" name="Right Arrow 15">
            <a:extLst>
              <a:ext uri="{FF2B5EF4-FFF2-40B4-BE49-F238E27FC236}">
                <a16:creationId xmlns:a16="http://schemas.microsoft.com/office/drawing/2014/main" id="{3C35C6E9-7D60-C809-CBBC-684EDC84C5B8}"/>
              </a:ext>
            </a:extLst>
          </p:cNvPr>
          <p:cNvSpPr/>
          <p:nvPr/>
        </p:nvSpPr>
        <p:spPr>
          <a:xfrm rot="16200000">
            <a:off x="383611" y="3552999"/>
            <a:ext cx="227253" cy="156117"/>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7" name="Right Arrow 16">
            <a:extLst>
              <a:ext uri="{FF2B5EF4-FFF2-40B4-BE49-F238E27FC236}">
                <a16:creationId xmlns:a16="http://schemas.microsoft.com/office/drawing/2014/main" id="{5D3B95B1-DB4E-6443-EED6-5D82451240E2}"/>
              </a:ext>
            </a:extLst>
          </p:cNvPr>
          <p:cNvSpPr/>
          <p:nvPr/>
        </p:nvSpPr>
        <p:spPr>
          <a:xfrm rot="5400000">
            <a:off x="8299815" y="2913277"/>
            <a:ext cx="227253" cy="15611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8" name="Right Arrow 17">
            <a:extLst>
              <a:ext uri="{FF2B5EF4-FFF2-40B4-BE49-F238E27FC236}">
                <a16:creationId xmlns:a16="http://schemas.microsoft.com/office/drawing/2014/main" id="{87F36F74-19D8-9661-96C6-DCF838B222C6}"/>
              </a:ext>
            </a:extLst>
          </p:cNvPr>
          <p:cNvSpPr/>
          <p:nvPr/>
        </p:nvSpPr>
        <p:spPr>
          <a:xfrm rot="5400000">
            <a:off x="8299816" y="3247288"/>
            <a:ext cx="227253" cy="156118"/>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9" name="Right Arrow 18">
            <a:extLst>
              <a:ext uri="{FF2B5EF4-FFF2-40B4-BE49-F238E27FC236}">
                <a16:creationId xmlns:a16="http://schemas.microsoft.com/office/drawing/2014/main" id="{6FAF91F0-F42A-4D04-02C1-B12A8720ACF6}"/>
              </a:ext>
            </a:extLst>
          </p:cNvPr>
          <p:cNvSpPr/>
          <p:nvPr/>
        </p:nvSpPr>
        <p:spPr>
          <a:xfrm rot="5400000">
            <a:off x="8299815" y="3572488"/>
            <a:ext cx="227253" cy="156117"/>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pic>
        <p:nvPicPr>
          <p:cNvPr id="28" name="Picture 27">
            <a:extLst>
              <a:ext uri="{FF2B5EF4-FFF2-40B4-BE49-F238E27FC236}">
                <a16:creationId xmlns:a16="http://schemas.microsoft.com/office/drawing/2014/main" id="{B36410E5-8469-3CDA-7E2E-9ED596B2BD6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2533197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40DB8B-FE7D-5209-DEFF-070EEE198DAF}"/>
              </a:ext>
            </a:extLst>
          </p:cNvPr>
          <p:cNvSpPr>
            <a:spLocks noGrp="1"/>
          </p:cNvSpPr>
          <p:nvPr>
            <p:ph type="title"/>
          </p:nvPr>
        </p:nvSpPr>
        <p:spPr/>
        <p:txBody>
          <a:bodyPr/>
          <a:lstStyle/>
          <a:p>
            <a:r>
              <a:rPr lang="en-US"/>
              <a:t>dsm-firmenich solution: PEPHA</a:t>
            </a:r>
            <a:r>
              <a:rPr lang="en-US" b="0"/>
              <a:t>®</a:t>
            </a:r>
            <a:r>
              <a:rPr lang="en-US"/>
              <a:t>-CTIVE CB</a:t>
            </a:r>
          </a:p>
        </p:txBody>
      </p:sp>
      <p:sp>
        <p:nvSpPr>
          <p:cNvPr id="2" name="Slide Number Placeholder 4">
            <a:extLst>
              <a:ext uri="{FF2B5EF4-FFF2-40B4-BE49-F238E27FC236}">
                <a16:creationId xmlns:a16="http://schemas.microsoft.com/office/drawing/2014/main" id="{1E8396F1-5222-41CF-534F-6700C1B75F0A}"/>
              </a:ext>
            </a:extLst>
          </p:cNvPr>
          <p:cNvSpPr>
            <a:spLocks noGrp="1"/>
          </p:cNvSpPr>
          <p:nvPr>
            <p:ph type="sldNum" sz="quarter" idx="10"/>
          </p:nvPr>
        </p:nvSpPr>
        <p:spPr/>
        <p:txBody>
          <a:bodyPr/>
          <a:lstStyle/>
          <a:p>
            <a:pPr lvl="0"/>
            <a:fld id="{E118D48E-C7CB-6244-969D-7BAEA9B6226C}" type="slidenum">
              <a:rPr lang="en-US" noProof="0" smtClean="0"/>
              <a:pPr lvl="0"/>
              <a:t>35</a:t>
            </a:fld>
            <a:endParaRPr lang="en-US" noProof="0"/>
          </a:p>
        </p:txBody>
      </p:sp>
      <p:sp>
        <p:nvSpPr>
          <p:cNvPr id="15" name="Text Placeholder 14">
            <a:extLst>
              <a:ext uri="{FF2B5EF4-FFF2-40B4-BE49-F238E27FC236}">
                <a16:creationId xmlns:a16="http://schemas.microsoft.com/office/drawing/2014/main" id="{BDEF4622-DBD6-115B-C461-EDB03A00A1BA}"/>
              </a:ext>
            </a:extLst>
          </p:cNvPr>
          <p:cNvSpPr>
            <a:spLocks noGrp="1"/>
          </p:cNvSpPr>
          <p:nvPr>
            <p:ph type="body" sz="quarter" idx="12"/>
          </p:nvPr>
        </p:nvSpPr>
        <p:spPr/>
        <p:txBody>
          <a:bodyPr/>
          <a:lstStyle/>
          <a:p>
            <a:r>
              <a:rPr lang="en-GB" b="1" dirty="0"/>
              <a:t>In vitro PEPHA</a:t>
            </a:r>
            <a:r>
              <a:rPr lang="en-GB" dirty="0"/>
              <a:t>®</a:t>
            </a:r>
            <a:r>
              <a:rPr lang="en-GB" b="1" dirty="0"/>
              <a:t>-CTIVE CB:</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dirty="0"/>
              <a:t>Protects the mitochondria against oxidative stress caused by free radicals</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dirty="0"/>
              <a:t>Increases the ATP content in keratinocytes up to +140%</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dirty="0"/>
              <a:t>Increases the proliferation rate of fibroblasts up to +320%</a:t>
            </a:r>
          </a:p>
          <a:p>
            <a:endParaRPr lang="en-GB" dirty="0"/>
          </a:p>
          <a:p>
            <a:r>
              <a:rPr lang="en-GB" b="1" dirty="0"/>
              <a:t>In vivo PEPHA</a:t>
            </a:r>
            <a:r>
              <a:rPr lang="en-GB" dirty="0"/>
              <a:t>®</a:t>
            </a:r>
            <a:r>
              <a:rPr lang="en-GB" b="1" dirty="0"/>
              <a:t>-CTIVE CB:</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dirty="0"/>
              <a:t>Induces faster skin renewal by 4 to 5 days, for a fresher looking appearance</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GB" dirty="0"/>
              <a:t>Visibly improves skin’s luminosity for more than 4 out of 5 consumers</a:t>
            </a:r>
          </a:p>
          <a:p>
            <a:endParaRPr lang="en-GB" dirty="0"/>
          </a:p>
        </p:txBody>
      </p:sp>
      <p:pic>
        <p:nvPicPr>
          <p:cNvPr id="5" name="Picture Placeholder 4" descr="A close-up of a person's face&#10;&#10;Description automatically generated">
            <a:extLst>
              <a:ext uri="{FF2B5EF4-FFF2-40B4-BE49-F238E27FC236}">
                <a16:creationId xmlns:a16="http://schemas.microsoft.com/office/drawing/2014/main" id="{650C9993-F8FE-7E29-DE60-1E35CCC5DF49}"/>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4" name="Text Placeholder 3">
            <a:extLst>
              <a:ext uri="{FF2B5EF4-FFF2-40B4-BE49-F238E27FC236}">
                <a16:creationId xmlns:a16="http://schemas.microsoft.com/office/drawing/2014/main" id="{3FCCE6A7-FB35-9C05-7DCB-EE0E1073D890}"/>
              </a:ext>
            </a:extLst>
          </p:cNvPr>
          <p:cNvSpPr>
            <a:spLocks noGrp="1"/>
          </p:cNvSpPr>
          <p:nvPr>
            <p:ph type="body" idx="11"/>
          </p:nvPr>
        </p:nvSpPr>
        <p:spPr/>
        <p:txBody>
          <a:bodyPr/>
          <a:lstStyle/>
          <a:p>
            <a:r>
              <a:rPr lang="en-US" b="0" dirty="0">
                <a:solidFill>
                  <a:srgbClr val="084337"/>
                </a:solidFill>
              </a:rPr>
              <a:t>The secret of a natural glowing skin</a:t>
            </a:r>
          </a:p>
        </p:txBody>
      </p:sp>
    </p:spTree>
    <p:extLst>
      <p:ext uri="{BB962C8B-B14F-4D97-AF65-F5344CB8AC3E}">
        <p14:creationId xmlns:p14="http://schemas.microsoft.com/office/powerpoint/2010/main" val="1090534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84E7FF-E0A3-37C5-9DFC-96BF90558BCF}"/>
              </a:ext>
            </a:extLst>
          </p:cNvPr>
          <p:cNvSpPr>
            <a:spLocks noGrp="1"/>
          </p:cNvSpPr>
          <p:nvPr>
            <p:ph type="title"/>
          </p:nvPr>
        </p:nvSpPr>
        <p:spPr/>
        <p:txBody>
          <a:bodyPr/>
          <a:lstStyle/>
          <a:p>
            <a:r>
              <a:rPr lang="en-US"/>
              <a:t>Cell’s battery protection</a:t>
            </a:r>
            <a:br>
              <a:rPr lang="en-US"/>
            </a:br>
            <a:endParaRPr lang="en-US"/>
          </a:p>
        </p:txBody>
      </p:sp>
      <p:sp>
        <p:nvSpPr>
          <p:cNvPr id="3" name="Slide Number Placeholder 4">
            <a:extLst>
              <a:ext uri="{FF2B5EF4-FFF2-40B4-BE49-F238E27FC236}">
                <a16:creationId xmlns:a16="http://schemas.microsoft.com/office/drawing/2014/main" id="{1F8A9CE0-E278-BCC8-2446-9C955E597591}"/>
              </a:ext>
            </a:extLst>
          </p:cNvPr>
          <p:cNvSpPr>
            <a:spLocks noGrp="1"/>
          </p:cNvSpPr>
          <p:nvPr>
            <p:ph type="sldNum" sz="quarter" idx="10"/>
          </p:nvPr>
        </p:nvSpPr>
        <p:spPr/>
        <p:txBody>
          <a:bodyPr/>
          <a:lstStyle/>
          <a:p>
            <a:pPr lvl="0"/>
            <a:fld id="{E118D48E-C7CB-6244-969D-7BAEA9B6226C}" type="slidenum">
              <a:rPr lang="en-US" noProof="0" smtClean="0"/>
              <a:pPr lvl="0"/>
              <a:t>36</a:t>
            </a:fld>
            <a:endParaRPr lang="en-US" noProof="0"/>
          </a:p>
        </p:txBody>
      </p:sp>
      <p:sp>
        <p:nvSpPr>
          <p:cNvPr id="2" name="Text Placeholder 1">
            <a:extLst>
              <a:ext uri="{FF2B5EF4-FFF2-40B4-BE49-F238E27FC236}">
                <a16:creationId xmlns:a16="http://schemas.microsoft.com/office/drawing/2014/main" id="{2ABE5178-0BF2-BAB2-E211-FBE5E5EE5A06}"/>
              </a:ext>
            </a:extLst>
          </p:cNvPr>
          <p:cNvSpPr>
            <a:spLocks noGrp="1"/>
          </p:cNvSpPr>
          <p:nvPr>
            <p:ph type="body" idx="11"/>
          </p:nvPr>
        </p:nvSpPr>
        <p:spPr/>
        <p:txBody>
          <a:bodyPr/>
          <a:lstStyle/>
          <a:p>
            <a:r>
              <a:rPr lang="en-US" b="0" dirty="0">
                <a:solidFill>
                  <a:srgbClr val="084337"/>
                </a:solidFill>
              </a:rPr>
              <a:t>PEPHA®-CTIVE CB</a:t>
            </a:r>
          </a:p>
        </p:txBody>
      </p:sp>
      <p:pic>
        <p:nvPicPr>
          <p:cNvPr id="10" name="Picture 8" descr="04-11-26Bild337(kontrolle)1000x">
            <a:extLst>
              <a:ext uri="{FF2B5EF4-FFF2-40B4-BE49-F238E27FC236}">
                <a16:creationId xmlns:a16="http://schemas.microsoft.com/office/drawing/2014/main" id="{2ECA6573-009A-46A7-8D79-53F87079ECD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1625" y="1723155"/>
            <a:ext cx="2184920" cy="1743894"/>
          </a:xfrm>
          <a:prstGeom prst="roundRect">
            <a:avLst>
              <a:gd name="adj" fmla="val 0"/>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1" name="Picture 9" descr="04-11-26Bild340(-SOD-1%)1000x">
            <a:extLst>
              <a:ext uri="{FF2B5EF4-FFF2-40B4-BE49-F238E27FC236}">
                <a16:creationId xmlns:a16="http://schemas.microsoft.com/office/drawing/2014/main" id="{DD68F22E-9941-47EA-BF2C-F65E483F365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12360" y="1727649"/>
            <a:ext cx="2182652" cy="1743895"/>
          </a:xfrm>
          <a:prstGeom prst="roundRect">
            <a:avLst>
              <a:gd name="adj" fmla="val 0"/>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sp>
        <p:nvSpPr>
          <p:cNvPr id="12" name="Text Box 11">
            <a:extLst>
              <a:ext uri="{FF2B5EF4-FFF2-40B4-BE49-F238E27FC236}">
                <a16:creationId xmlns:a16="http://schemas.microsoft.com/office/drawing/2014/main" id="{04C58A9A-94C3-4F93-9F80-85346C0C78C1}"/>
              </a:ext>
            </a:extLst>
          </p:cNvPr>
          <p:cNvSpPr txBox="1">
            <a:spLocks noChangeArrowheads="1"/>
          </p:cNvSpPr>
          <p:nvPr/>
        </p:nvSpPr>
        <p:spPr bwMode="auto">
          <a:xfrm>
            <a:off x="301625" y="3601183"/>
            <a:ext cx="2278528" cy="850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0083" rIns="80165" bIns="40083">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marL="0" marR="0" lvl="0" indent="0" algn="l" defTabSz="801688" rtl="0" eaLnBrk="1" fontAlgn="auto" latinLnBrk="0" hangingPunct="1">
              <a:lnSpc>
                <a:spcPct val="100000"/>
              </a:lnSpc>
              <a:spcBef>
                <a:spcPts val="1200"/>
              </a:spcBef>
              <a:spcAft>
                <a:spcPts val="600"/>
              </a:spcAft>
              <a:buClrTx/>
              <a:buSzTx/>
              <a:buFontTx/>
              <a:buNone/>
              <a:tabLst/>
              <a:defRPr/>
            </a:pPr>
            <a:r>
              <a:rPr kumimoji="0" lang="en-GB" altLang="en-US" sz="1600" i="0" u="none" strike="noStrike" kern="1200" cap="none" spc="0" normalizeH="0" baseline="0" noProof="0" dirty="0">
                <a:ln>
                  <a:noFill/>
                </a:ln>
                <a:effectLst/>
                <a:uLnTx/>
                <a:uFillTx/>
                <a:latin typeface="+mn-lt"/>
                <a:ea typeface="Fira Sans" panose="020B0503050000020004" pitchFamily="34" charset="0"/>
                <a:cs typeface="Arial" charset="0"/>
              </a:rPr>
              <a:t>Control</a:t>
            </a:r>
          </a:p>
          <a:p>
            <a:pPr marL="0" marR="0" lvl="0" indent="0" algn="l" defTabSz="801688"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dirty="0">
                <a:ln>
                  <a:noFill/>
                </a:ln>
                <a:effectLst/>
                <a:uLnTx/>
                <a:uFillTx/>
                <a:latin typeface="+mn-lt"/>
                <a:ea typeface="Fira Sans" panose="020B0503050000020004" pitchFamily="34" charset="0"/>
                <a:cs typeface="Arial" charset="0"/>
              </a:rPr>
              <a:t>Stressed with 500 </a:t>
            </a:r>
            <a:r>
              <a:rPr kumimoji="0" lang="en-GB" altLang="en-US" sz="1200" b="0" i="0" u="none" strike="noStrike" kern="1200" cap="none" spc="0" normalizeH="0" baseline="0" noProof="0" dirty="0" err="1">
                <a:ln>
                  <a:noFill/>
                </a:ln>
                <a:effectLst/>
                <a:uLnTx/>
                <a:uFillTx/>
                <a:latin typeface="+mn-lt"/>
                <a:ea typeface="Fira Sans" panose="020B0503050000020004" pitchFamily="34" charset="0"/>
                <a:cs typeface="Arial" charset="0"/>
              </a:rPr>
              <a:t>μmol</a:t>
            </a:r>
            <a:r>
              <a:rPr kumimoji="0" lang="en-GB" altLang="en-US" sz="1200" b="0" i="0" u="none" strike="noStrike" kern="1200" cap="none" spc="0" normalizeH="0" baseline="0" noProof="0" dirty="0">
                <a:ln>
                  <a:noFill/>
                </a:ln>
                <a:effectLst/>
                <a:uLnTx/>
                <a:uFillTx/>
                <a:latin typeface="+mn-lt"/>
                <a:ea typeface="Fira Sans" panose="020B0503050000020004" pitchFamily="34" charset="0"/>
                <a:cs typeface="Arial" charset="0"/>
              </a:rPr>
              <a:t> H</a:t>
            </a:r>
            <a:r>
              <a:rPr kumimoji="0" lang="en-GB" altLang="en-US" sz="1200" b="0" i="0" u="none" strike="noStrike" kern="1200" cap="none" spc="0" normalizeH="0" baseline="-25000" noProof="0" dirty="0">
                <a:ln>
                  <a:noFill/>
                </a:ln>
                <a:effectLst/>
                <a:uLnTx/>
                <a:uFillTx/>
                <a:latin typeface="+mn-lt"/>
                <a:ea typeface="Fira Sans" panose="020B0503050000020004" pitchFamily="34" charset="0"/>
                <a:cs typeface="Arial" charset="0"/>
              </a:rPr>
              <a:t>2</a:t>
            </a:r>
            <a:r>
              <a:rPr kumimoji="0" lang="en-GB" altLang="en-US" sz="1200" b="0" i="0" u="none" strike="noStrike" kern="1200" cap="none" spc="0" normalizeH="0" baseline="0" noProof="0" dirty="0">
                <a:ln>
                  <a:noFill/>
                </a:ln>
                <a:effectLst/>
                <a:uLnTx/>
                <a:uFillTx/>
                <a:latin typeface="+mn-lt"/>
                <a:ea typeface="Fira Sans" panose="020B0503050000020004" pitchFamily="34" charset="0"/>
                <a:cs typeface="Arial" charset="0"/>
              </a:rPr>
              <a:t>O</a:t>
            </a:r>
            <a:r>
              <a:rPr kumimoji="0" lang="en-GB" altLang="en-US" sz="1200" b="0" i="0" u="none" strike="noStrike" kern="1200" cap="none" spc="0" normalizeH="0" baseline="-25000" noProof="0" dirty="0">
                <a:ln>
                  <a:noFill/>
                </a:ln>
                <a:effectLst/>
                <a:uLnTx/>
                <a:uFillTx/>
                <a:latin typeface="+mn-lt"/>
                <a:ea typeface="Fira Sans" panose="020B0503050000020004" pitchFamily="34" charset="0"/>
                <a:cs typeface="Arial" charset="0"/>
              </a:rPr>
              <a:t>2 </a:t>
            </a:r>
          </a:p>
          <a:p>
            <a:pPr marL="0" marR="0" lvl="0" indent="0" algn="l" defTabSz="801688" rtl="0" eaLnBrk="1" fontAlgn="auto" latinLnBrk="0" hangingPunct="1">
              <a:lnSpc>
                <a:spcPct val="100000"/>
              </a:lnSpc>
              <a:spcBef>
                <a:spcPts val="600"/>
              </a:spcBef>
              <a:spcAft>
                <a:spcPts val="0"/>
              </a:spcAft>
              <a:buClrTx/>
              <a:buSzTx/>
              <a:buFontTx/>
              <a:buNone/>
              <a:tabLst/>
              <a:defRPr/>
            </a:pPr>
            <a:r>
              <a:rPr kumimoji="0" lang="en-GB" altLang="en-US" sz="1200" b="0" i="0" u="none" strike="noStrike" kern="1200" cap="none" spc="0" normalizeH="0" baseline="0" noProof="0" dirty="0">
                <a:ln>
                  <a:noFill/>
                </a:ln>
                <a:effectLst/>
                <a:uLnTx/>
                <a:uFillTx/>
                <a:latin typeface="+mn-lt"/>
                <a:ea typeface="Fira Sans" panose="020B0503050000020004" pitchFamily="34" charset="0"/>
                <a:cs typeface="Arial" charset="0"/>
                <a:sym typeface="Wingdings"/>
              </a:rPr>
              <a:t> </a:t>
            </a:r>
            <a:r>
              <a:rPr kumimoji="0" lang="en-GB" altLang="en-US" sz="1200" b="1" i="0" u="none" strike="noStrike" kern="1200" cap="none" spc="0" normalizeH="0" baseline="0" noProof="0" dirty="0">
                <a:ln>
                  <a:noFill/>
                </a:ln>
                <a:solidFill>
                  <a:srgbClr val="084337"/>
                </a:solidFill>
                <a:effectLst/>
                <a:uLnTx/>
                <a:uFillTx/>
                <a:latin typeface="+mn-lt"/>
                <a:ea typeface="Fira Sans" panose="020B0503050000020004" pitchFamily="34" charset="0"/>
                <a:cs typeface="Arial" charset="0"/>
                <a:sym typeface="Wingdings"/>
              </a:rPr>
              <a:t>Visible </a:t>
            </a:r>
            <a:r>
              <a:rPr kumimoji="0" lang="en-GB" altLang="en-US" sz="1200" b="1" i="0" u="none" strike="noStrike" kern="1200" cap="none" spc="0" normalizeH="0" baseline="0" noProof="0" dirty="0">
                <a:ln>
                  <a:noFill/>
                </a:ln>
                <a:solidFill>
                  <a:srgbClr val="084337"/>
                </a:solidFill>
                <a:effectLst/>
                <a:uLnTx/>
                <a:uFillTx/>
                <a:latin typeface="+mn-lt"/>
                <a:ea typeface="Fira Sans" panose="020B0503050000020004" pitchFamily="34" charset="0"/>
                <a:cs typeface="Arial" charset="0"/>
              </a:rPr>
              <a:t>green staining</a:t>
            </a:r>
            <a:endParaRPr kumimoji="0" lang="en-GB" altLang="en-US" sz="1200" b="1" i="0" u="none" strike="noStrike" kern="1200" cap="none" spc="0" normalizeH="0" baseline="-25000" noProof="0" dirty="0">
              <a:ln>
                <a:noFill/>
              </a:ln>
              <a:solidFill>
                <a:srgbClr val="084337"/>
              </a:solidFill>
              <a:effectLst/>
              <a:uLnTx/>
              <a:uFillTx/>
              <a:latin typeface="+mn-lt"/>
              <a:ea typeface="Fira Sans" panose="020B0503050000020004" pitchFamily="34" charset="0"/>
              <a:cs typeface="Arial" charset="0"/>
            </a:endParaRPr>
          </a:p>
        </p:txBody>
      </p:sp>
      <p:sp>
        <p:nvSpPr>
          <p:cNvPr id="13" name="Text Box 11">
            <a:extLst>
              <a:ext uri="{FF2B5EF4-FFF2-40B4-BE49-F238E27FC236}">
                <a16:creationId xmlns:a16="http://schemas.microsoft.com/office/drawing/2014/main" id="{3386AAEF-9852-41FB-8BB6-C49BA7165D95}"/>
              </a:ext>
            </a:extLst>
          </p:cNvPr>
          <p:cNvSpPr txBox="1">
            <a:spLocks noChangeArrowheads="1"/>
          </p:cNvSpPr>
          <p:nvPr/>
        </p:nvSpPr>
        <p:spPr bwMode="auto">
          <a:xfrm>
            <a:off x="2712360" y="3601183"/>
            <a:ext cx="2240743" cy="850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0083" rIns="80165" bIns="40083">
            <a:spAutoFit/>
          </a:bodyPr>
          <a:lstStyle>
            <a:lvl1pPr defTabSz="801688">
              <a:defRPr>
                <a:solidFill>
                  <a:schemeClr val="tx1"/>
                </a:solidFill>
                <a:latin typeface="Arial" charset="0"/>
                <a:cs typeface="Arial" charset="0"/>
              </a:defRPr>
            </a:lvl1pPr>
            <a:lvl2pPr marL="742950" indent="-285750" defTabSz="801688">
              <a:defRPr>
                <a:solidFill>
                  <a:schemeClr val="tx1"/>
                </a:solidFill>
                <a:latin typeface="Arial" charset="0"/>
                <a:cs typeface="Arial" charset="0"/>
              </a:defRPr>
            </a:lvl2pPr>
            <a:lvl3pPr marL="1143000" indent="-228600" defTabSz="801688">
              <a:defRPr>
                <a:solidFill>
                  <a:schemeClr val="tx1"/>
                </a:solidFill>
                <a:latin typeface="Arial" charset="0"/>
                <a:cs typeface="Arial" charset="0"/>
              </a:defRPr>
            </a:lvl3pPr>
            <a:lvl4pPr marL="1600200" indent="-228600" defTabSz="801688">
              <a:defRPr>
                <a:solidFill>
                  <a:schemeClr val="tx1"/>
                </a:solidFill>
                <a:latin typeface="Arial" charset="0"/>
                <a:cs typeface="Arial" charset="0"/>
              </a:defRPr>
            </a:lvl4pPr>
            <a:lvl5pPr marL="2057400" indent="-228600" defTabSz="801688">
              <a:defRPr>
                <a:solidFill>
                  <a:schemeClr val="tx1"/>
                </a:solidFill>
                <a:latin typeface="Arial" charset="0"/>
                <a:cs typeface="Arial" charset="0"/>
              </a:defRPr>
            </a:lvl5pPr>
            <a:lvl6pPr marL="2514600" indent="-228600" defTabSz="801688" eaLnBrk="0" fontAlgn="base" hangingPunct="0">
              <a:spcBef>
                <a:spcPct val="0"/>
              </a:spcBef>
              <a:spcAft>
                <a:spcPct val="0"/>
              </a:spcAft>
              <a:defRPr>
                <a:solidFill>
                  <a:schemeClr val="tx1"/>
                </a:solidFill>
                <a:latin typeface="Arial" charset="0"/>
                <a:cs typeface="Arial" charset="0"/>
              </a:defRPr>
            </a:lvl6pPr>
            <a:lvl7pPr marL="2971800" indent="-228600" defTabSz="801688" eaLnBrk="0" fontAlgn="base" hangingPunct="0">
              <a:spcBef>
                <a:spcPct val="0"/>
              </a:spcBef>
              <a:spcAft>
                <a:spcPct val="0"/>
              </a:spcAft>
              <a:defRPr>
                <a:solidFill>
                  <a:schemeClr val="tx1"/>
                </a:solidFill>
                <a:latin typeface="Arial" charset="0"/>
                <a:cs typeface="Arial" charset="0"/>
              </a:defRPr>
            </a:lvl7pPr>
            <a:lvl8pPr marL="3429000" indent="-228600" defTabSz="801688" eaLnBrk="0" fontAlgn="base" hangingPunct="0">
              <a:spcBef>
                <a:spcPct val="0"/>
              </a:spcBef>
              <a:spcAft>
                <a:spcPct val="0"/>
              </a:spcAft>
              <a:defRPr>
                <a:solidFill>
                  <a:schemeClr val="tx1"/>
                </a:solidFill>
                <a:latin typeface="Arial" charset="0"/>
                <a:cs typeface="Arial" charset="0"/>
              </a:defRPr>
            </a:lvl8pPr>
            <a:lvl9pPr marL="3886200" indent="-228600" defTabSz="801688" eaLnBrk="0" fontAlgn="base" hangingPunct="0">
              <a:spcBef>
                <a:spcPct val="0"/>
              </a:spcBef>
              <a:spcAft>
                <a:spcPct val="0"/>
              </a:spcAft>
              <a:defRPr>
                <a:solidFill>
                  <a:schemeClr val="tx1"/>
                </a:solidFill>
                <a:latin typeface="Arial" charset="0"/>
                <a:cs typeface="Arial" charset="0"/>
              </a:defRPr>
            </a:lvl9pPr>
          </a:lstStyle>
          <a:p>
            <a:pPr marL="0" marR="0" lvl="0" indent="0" algn="l" defTabSz="801688" rtl="0" eaLnBrk="1" fontAlgn="auto" latinLnBrk="0" hangingPunct="1">
              <a:lnSpc>
                <a:spcPct val="100000"/>
              </a:lnSpc>
              <a:spcBef>
                <a:spcPts val="1200"/>
              </a:spcBef>
              <a:spcAft>
                <a:spcPts val="600"/>
              </a:spcAft>
              <a:buClrTx/>
              <a:buSzTx/>
              <a:buFontTx/>
              <a:buNone/>
              <a:tabLst/>
              <a:defRPr/>
            </a:pPr>
            <a:r>
              <a:rPr kumimoji="0" lang="en-GB" altLang="en-US" sz="1600" i="0" u="none" strike="noStrike" kern="1200" cap="none" spc="0" normalizeH="0" baseline="0" noProof="0" dirty="0">
                <a:ln>
                  <a:noFill/>
                </a:ln>
                <a:effectLst/>
                <a:uLnTx/>
                <a:uFillTx/>
                <a:latin typeface="+mn-lt"/>
                <a:ea typeface="Fira Sans" panose="020B0503050000020004" pitchFamily="34" charset="0"/>
                <a:cs typeface="Arial" charset="0"/>
              </a:rPr>
              <a:t>1% PEPHA</a:t>
            </a:r>
            <a:r>
              <a:rPr kumimoji="0" lang="en-GB" altLang="en-US" sz="1600" i="0" u="none" strike="noStrike" kern="1200" cap="none" spc="0" normalizeH="0" baseline="30000" noProof="0" dirty="0">
                <a:ln>
                  <a:noFill/>
                </a:ln>
                <a:effectLst/>
                <a:uLnTx/>
                <a:uFillTx/>
                <a:latin typeface="+mn-lt"/>
                <a:ea typeface="Fira Sans" panose="020B0503050000020004" pitchFamily="34" charset="0"/>
                <a:cs typeface="Arial" charset="0"/>
              </a:rPr>
              <a:t>®</a:t>
            </a:r>
            <a:r>
              <a:rPr kumimoji="0" lang="en-GB" altLang="en-US" sz="1600" i="0" u="none" strike="noStrike" kern="1200" cap="none" spc="0" normalizeH="0" baseline="0" noProof="0" dirty="0">
                <a:ln>
                  <a:noFill/>
                </a:ln>
                <a:effectLst/>
                <a:uLnTx/>
                <a:uFillTx/>
                <a:latin typeface="+mn-lt"/>
                <a:ea typeface="Fira Sans" panose="020B0503050000020004" pitchFamily="34" charset="0"/>
                <a:cs typeface="Arial" charset="0"/>
              </a:rPr>
              <a:t>-CTIVE CB</a:t>
            </a:r>
          </a:p>
          <a:p>
            <a:pPr marL="0" marR="0" lvl="0" indent="0" algn="l" defTabSz="801688" rtl="0" eaLnBrk="1" fontAlgn="auto" latinLnBrk="0" hangingPunct="1">
              <a:lnSpc>
                <a:spcPct val="100000"/>
              </a:lnSpc>
              <a:spcBef>
                <a:spcPts val="0"/>
              </a:spcBef>
              <a:spcAft>
                <a:spcPts val="600"/>
              </a:spcAft>
              <a:buClrTx/>
              <a:buSzTx/>
              <a:buFontTx/>
              <a:buNone/>
              <a:tabLst/>
              <a:defRPr/>
            </a:pPr>
            <a:r>
              <a:rPr kumimoji="0" lang="en-GB" altLang="en-US" sz="1200" b="0" i="0" u="none" strike="noStrike" kern="1200" cap="none" spc="0" normalizeH="0" baseline="0" noProof="0" dirty="0">
                <a:ln>
                  <a:noFill/>
                </a:ln>
                <a:effectLst/>
                <a:uLnTx/>
                <a:uFillTx/>
                <a:latin typeface="+mn-lt"/>
                <a:ea typeface="Fira Sans" panose="020B0503050000020004" pitchFamily="34" charset="0"/>
                <a:cs typeface="Arial" charset="0"/>
              </a:rPr>
              <a:t>Stressed with 500 </a:t>
            </a:r>
            <a:r>
              <a:rPr kumimoji="0" lang="en-GB" altLang="en-US" sz="1200" b="0" i="0" u="none" strike="noStrike" kern="1200" cap="none" spc="0" normalizeH="0" baseline="0" noProof="0" dirty="0" err="1">
                <a:ln>
                  <a:noFill/>
                </a:ln>
                <a:effectLst/>
                <a:uLnTx/>
                <a:uFillTx/>
                <a:latin typeface="+mn-lt"/>
                <a:ea typeface="Fira Sans" panose="020B0503050000020004" pitchFamily="34" charset="0"/>
                <a:cs typeface="Arial" charset="0"/>
              </a:rPr>
              <a:t>μmol</a:t>
            </a:r>
            <a:r>
              <a:rPr kumimoji="0" lang="en-GB" altLang="en-US" sz="1200" b="0" i="0" u="none" strike="noStrike" kern="1200" cap="none" spc="0" normalizeH="0" baseline="0" noProof="0" dirty="0">
                <a:ln>
                  <a:noFill/>
                </a:ln>
                <a:effectLst/>
                <a:uLnTx/>
                <a:uFillTx/>
                <a:latin typeface="+mn-lt"/>
                <a:ea typeface="Fira Sans" panose="020B0503050000020004" pitchFamily="34" charset="0"/>
                <a:cs typeface="Arial" charset="0"/>
              </a:rPr>
              <a:t> H</a:t>
            </a:r>
            <a:r>
              <a:rPr kumimoji="0" lang="en-GB" altLang="en-US" sz="1200" b="0" i="0" u="none" strike="noStrike" kern="1200" cap="none" spc="0" normalizeH="0" baseline="-25000" noProof="0" dirty="0">
                <a:ln>
                  <a:noFill/>
                </a:ln>
                <a:effectLst/>
                <a:uLnTx/>
                <a:uFillTx/>
                <a:latin typeface="+mn-lt"/>
                <a:ea typeface="Fira Sans" panose="020B0503050000020004" pitchFamily="34" charset="0"/>
                <a:cs typeface="Arial" charset="0"/>
              </a:rPr>
              <a:t>2</a:t>
            </a:r>
            <a:r>
              <a:rPr kumimoji="0" lang="en-GB" altLang="en-US" sz="1200" b="0" i="0" u="none" strike="noStrike" kern="1200" cap="none" spc="0" normalizeH="0" baseline="0" noProof="0" dirty="0">
                <a:ln>
                  <a:noFill/>
                </a:ln>
                <a:effectLst/>
                <a:uLnTx/>
                <a:uFillTx/>
                <a:latin typeface="+mn-lt"/>
                <a:ea typeface="Fira Sans" panose="020B0503050000020004" pitchFamily="34" charset="0"/>
                <a:cs typeface="Arial" charset="0"/>
              </a:rPr>
              <a:t>O</a:t>
            </a:r>
            <a:r>
              <a:rPr kumimoji="0" lang="en-GB" altLang="en-US" sz="1200" b="0" i="0" u="none" strike="noStrike" kern="1200" cap="none" spc="0" normalizeH="0" baseline="-25000" noProof="0" dirty="0">
                <a:ln>
                  <a:noFill/>
                </a:ln>
                <a:effectLst/>
                <a:uLnTx/>
                <a:uFillTx/>
                <a:latin typeface="+mn-lt"/>
                <a:ea typeface="Fira Sans" panose="020B0503050000020004" pitchFamily="34" charset="0"/>
                <a:cs typeface="Arial" charset="0"/>
              </a:rPr>
              <a:t>2 </a:t>
            </a:r>
          </a:p>
          <a:p>
            <a:pPr marL="0" marR="0" lvl="0" indent="0" algn="l" defTabSz="801688"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noProof="0" dirty="0">
                <a:ln>
                  <a:noFill/>
                </a:ln>
                <a:effectLst/>
                <a:uLnTx/>
                <a:uFillTx/>
                <a:latin typeface="+mn-lt"/>
                <a:ea typeface="Fira Sans" panose="020B0503050000020004" pitchFamily="34" charset="0"/>
                <a:cs typeface="Arial" charset="0"/>
                <a:sym typeface="Wingdings"/>
              </a:rPr>
              <a:t> </a:t>
            </a:r>
            <a:r>
              <a:rPr kumimoji="0" lang="en-GB" altLang="en-US" sz="1200" b="1" i="0" u="none" strike="noStrike" kern="1200" cap="none" spc="0" normalizeH="0" baseline="0" noProof="0" dirty="0">
                <a:ln>
                  <a:noFill/>
                </a:ln>
                <a:solidFill>
                  <a:srgbClr val="084337"/>
                </a:solidFill>
                <a:effectLst/>
                <a:uLnTx/>
                <a:uFillTx/>
                <a:latin typeface="+mn-lt"/>
                <a:ea typeface="Fira Sans" panose="020B0503050000020004" pitchFamily="34" charset="0"/>
                <a:cs typeface="Arial" charset="0"/>
                <a:sym typeface="Wingdings"/>
              </a:rPr>
              <a:t>No visible </a:t>
            </a:r>
            <a:r>
              <a:rPr kumimoji="0" lang="en-GB" altLang="en-US" sz="1200" b="1" i="0" u="none" strike="noStrike" kern="1200" cap="none" spc="0" normalizeH="0" baseline="0" noProof="0" dirty="0">
                <a:ln>
                  <a:noFill/>
                </a:ln>
                <a:solidFill>
                  <a:srgbClr val="084337"/>
                </a:solidFill>
                <a:effectLst/>
                <a:uLnTx/>
                <a:uFillTx/>
                <a:latin typeface="+mn-lt"/>
                <a:ea typeface="Fira Sans" panose="020B0503050000020004" pitchFamily="34" charset="0"/>
                <a:cs typeface="Arial" charset="0"/>
              </a:rPr>
              <a:t>green staining</a:t>
            </a:r>
            <a:endParaRPr kumimoji="0" lang="en-GB" altLang="en-US" sz="1200" b="1" i="0" u="none" strike="noStrike" kern="1200" cap="none" spc="0" normalizeH="0" baseline="-25000" noProof="0" dirty="0">
              <a:ln>
                <a:noFill/>
              </a:ln>
              <a:solidFill>
                <a:srgbClr val="084337"/>
              </a:solidFill>
              <a:effectLst/>
              <a:uLnTx/>
              <a:uFillTx/>
              <a:latin typeface="+mn-lt"/>
              <a:ea typeface="Fira Sans" panose="020B0503050000020004" pitchFamily="34" charset="0"/>
              <a:cs typeface="Arial" charset="0"/>
            </a:endParaRPr>
          </a:p>
        </p:txBody>
      </p:sp>
      <p:sp>
        <p:nvSpPr>
          <p:cNvPr id="19" name="TextBox 18">
            <a:extLst>
              <a:ext uri="{FF2B5EF4-FFF2-40B4-BE49-F238E27FC236}">
                <a16:creationId xmlns:a16="http://schemas.microsoft.com/office/drawing/2014/main" id="{0766880E-02CC-4251-A7CE-0D67E6EF48A2}"/>
              </a:ext>
            </a:extLst>
          </p:cNvPr>
          <p:cNvSpPr txBox="1"/>
          <p:nvPr/>
        </p:nvSpPr>
        <p:spPr>
          <a:xfrm>
            <a:off x="302400" y="1342800"/>
            <a:ext cx="3030339"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ea typeface="Fira Sans" panose="020B0503050000020004" pitchFamily="34" charset="0"/>
                <a:cs typeface="+mn-cs"/>
              </a:rPr>
              <a:t>Fluorescence microscopy</a:t>
            </a:r>
          </a:p>
        </p:txBody>
      </p:sp>
      <p:sp>
        <p:nvSpPr>
          <p:cNvPr id="20" name="Rectangle 19">
            <a:extLst>
              <a:ext uri="{FF2B5EF4-FFF2-40B4-BE49-F238E27FC236}">
                <a16:creationId xmlns:a16="http://schemas.microsoft.com/office/drawing/2014/main" id="{B86009E2-B28C-4C9B-BA4A-2D5C0A7F18C8}"/>
              </a:ext>
            </a:extLst>
          </p:cNvPr>
          <p:cNvSpPr/>
          <p:nvPr/>
        </p:nvSpPr>
        <p:spPr>
          <a:xfrm>
            <a:off x="6096000" y="1723624"/>
            <a:ext cx="5793599" cy="1909882"/>
          </a:xfrm>
          <a:prstGeom prst="rect">
            <a:avLst/>
          </a:prstGeom>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lang="en-US" sz="1600" i="1" dirty="0">
                <a:ea typeface="Fira Sans" panose="020B0503050000020004" pitchFamily="34" charset="0"/>
              </a:rPr>
              <a:t>i</a:t>
            </a:r>
            <a:r>
              <a:rPr kumimoji="0" lang="en-US" sz="1600" b="0" i="1" u="none" strike="noStrike" kern="1200" cap="none" spc="0" normalizeH="0" baseline="0" noProof="0" dirty="0">
                <a:ln>
                  <a:noFill/>
                </a:ln>
                <a:effectLst/>
                <a:uLnTx/>
                <a:uFillTx/>
                <a:ea typeface="Fira Sans" panose="020B0503050000020004" pitchFamily="34" charset="0"/>
              </a:rPr>
              <a:t>n vitro </a:t>
            </a:r>
            <a:r>
              <a:rPr kumimoji="0" lang="en-US" sz="1600" b="0" i="0" u="none" strike="noStrike" kern="1200" cap="none" spc="0" normalizeH="0" baseline="0" noProof="0" dirty="0">
                <a:ln>
                  <a:noFill/>
                </a:ln>
                <a:effectLst/>
                <a:uLnTx/>
                <a:uFillTx/>
                <a:ea typeface="Fira Sans" panose="020B0503050000020004" pitchFamily="34" charset="0"/>
              </a:rPr>
              <a:t>assay with </a:t>
            </a:r>
            <a:r>
              <a:rPr kumimoji="0" lang="en-US" sz="1600" b="1" i="0" u="none" strike="noStrike" kern="1200" cap="none" spc="0" normalizeH="0" baseline="0" noProof="0" dirty="0">
                <a:ln>
                  <a:noFill/>
                </a:ln>
                <a:effectLst/>
                <a:uLnTx/>
                <a:uFillTx/>
                <a:ea typeface="Fira Sans" panose="020B0503050000020004" pitchFamily="34" charset="0"/>
              </a:rPr>
              <a:t>human keratinocytes </a:t>
            </a:r>
            <a:r>
              <a:rPr kumimoji="0" lang="en-US" sz="1600" b="1" i="0" u="none" strike="noStrike" kern="1200" cap="none" spc="0" normalizeH="0" baseline="0" noProof="0" dirty="0" err="1">
                <a:ln>
                  <a:noFill/>
                </a:ln>
                <a:effectLst/>
                <a:uLnTx/>
                <a:uFillTx/>
                <a:ea typeface="Fira Sans" panose="020B0503050000020004" pitchFamily="34" charset="0"/>
              </a:rPr>
              <a:t>HaCaT</a:t>
            </a:r>
            <a:endParaRPr kumimoji="0" lang="en-US" sz="1600" b="1" i="0" u="none" strike="noStrike" kern="1200" cap="none" spc="0" normalizeH="0" baseline="0" noProof="0" dirty="0">
              <a:ln>
                <a:noFill/>
              </a:ln>
              <a:effectLst/>
              <a:uLnTx/>
              <a:uFillTx/>
              <a:ea typeface="Fira Sans" panose="020B0503050000020004" pitchFamily="34" charset="0"/>
            </a:endParaRP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dirty="0">
                <a:ln>
                  <a:noFill/>
                </a:ln>
                <a:effectLst/>
                <a:uLnTx/>
                <a:uFillTx/>
                <a:ea typeface="Fira Sans" panose="020B0503050000020004" pitchFamily="34" charset="0"/>
              </a:rPr>
              <a:t>Cells treated with PEPHA</a:t>
            </a:r>
            <a:r>
              <a:rPr kumimoji="0" lang="en-US" sz="1600" b="0" i="0" u="none" strike="noStrike" kern="1200" cap="none" spc="0" normalizeH="0" baseline="30000" noProof="0" dirty="0">
                <a:ln>
                  <a:noFill/>
                </a:ln>
                <a:effectLst/>
                <a:uLnTx/>
                <a:uFillTx/>
                <a:ea typeface="Fira Sans" panose="020B0503050000020004" pitchFamily="34" charset="0"/>
              </a:rPr>
              <a:t>®</a:t>
            </a:r>
            <a:r>
              <a:rPr kumimoji="0" lang="en-US" sz="1600" b="0" i="0" u="none" strike="noStrike" kern="1200" cap="none" spc="0" normalizeH="0" baseline="0" noProof="0" dirty="0">
                <a:ln>
                  <a:noFill/>
                </a:ln>
                <a:effectLst/>
                <a:uLnTx/>
                <a:uFillTx/>
                <a:ea typeface="Fira Sans" panose="020B0503050000020004" pitchFamily="34" charset="0"/>
              </a:rPr>
              <a:t>-CTIVE CB vs. untreated cells</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dirty="0">
                <a:ln>
                  <a:noFill/>
                </a:ln>
                <a:effectLst/>
                <a:uLnTx/>
                <a:uFillTx/>
                <a:ea typeface="Fira Sans" panose="020B0503050000020004" pitchFamily="34" charset="0"/>
              </a:rPr>
              <a:t>24 hours incubation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1" i="0" u="none" strike="noStrike" kern="1200" cap="none" spc="0" normalizeH="0" baseline="0" noProof="0" dirty="0">
                <a:ln>
                  <a:noFill/>
                </a:ln>
                <a:effectLst/>
                <a:uLnTx/>
                <a:uFillTx/>
                <a:ea typeface="Fira Sans" panose="020B0503050000020004" pitchFamily="34" charset="0"/>
              </a:rPr>
              <a:t>Oxidative stress </a:t>
            </a:r>
            <a:r>
              <a:rPr kumimoji="0" lang="en-US" sz="1600" b="0" i="0" u="none" strike="noStrike" kern="1200" cap="none" spc="0" normalizeH="0" baseline="0" noProof="0" dirty="0">
                <a:ln>
                  <a:noFill/>
                </a:ln>
                <a:effectLst/>
                <a:uLnTx/>
                <a:uFillTx/>
                <a:ea typeface="Fira Sans" panose="020B0503050000020004" pitchFamily="34" charset="0"/>
              </a:rPr>
              <a:t>with 500 </a:t>
            </a:r>
            <a:r>
              <a:rPr kumimoji="0" lang="en-GB" altLang="en-US" sz="1600" b="0" i="0" u="none" strike="noStrike" kern="1200" cap="none" spc="0" normalizeH="0" baseline="0" noProof="0" dirty="0" err="1">
                <a:ln>
                  <a:noFill/>
                </a:ln>
                <a:effectLst/>
                <a:uLnTx/>
                <a:uFillTx/>
                <a:ea typeface="Fira Sans" panose="020B0503050000020004" pitchFamily="34" charset="0"/>
                <a:cs typeface="Arial" charset="0"/>
              </a:rPr>
              <a:t>μmol</a:t>
            </a:r>
            <a:r>
              <a:rPr kumimoji="0" lang="en-US" sz="1600" b="0" i="0" u="none" strike="noStrike" kern="1200" cap="none" spc="0" normalizeH="0" baseline="0" noProof="0" dirty="0">
                <a:ln>
                  <a:noFill/>
                </a:ln>
                <a:effectLst/>
                <a:uLnTx/>
                <a:uFillTx/>
                <a:ea typeface="Fira Sans" panose="020B0503050000020004" pitchFamily="34" charset="0"/>
              </a:rPr>
              <a:t> H</a:t>
            </a:r>
            <a:r>
              <a:rPr kumimoji="0" lang="en-US" sz="1600" b="0" i="0" u="none" strike="noStrike" kern="1200" cap="none" spc="0" normalizeH="0" baseline="-25000" noProof="0" dirty="0">
                <a:ln>
                  <a:noFill/>
                </a:ln>
                <a:effectLst/>
                <a:uLnTx/>
                <a:uFillTx/>
                <a:ea typeface="Fira Sans" panose="020B0503050000020004" pitchFamily="34" charset="0"/>
              </a:rPr>
              <a:t>2</a:t>
            </a:r>
            <a:r>
              <a:rPr kumimoji="0" lang="en-US" sz="1600" b="0" i="0" u="none" strike="noStrike" kern="1200" cap="none" spc="0" normalizeH="0" baseline="0" noProof="0" dirty="0">
                <a:ln>
                  <a:noFill/>
                </a:ln>
                <a:effectLst/>
                <a:uLnTx/>
                <a:uFillTx/>
                <a:ea typeface="Fira Sans" panose="020B0503050000020004" pitchFamily="34" charset="0"/>
              </a:rPr>
              <a:t>O</a:t>
            </a:r>
            <a:r>
              <a:rPr kumimoji="0" lang="en-US" sz="1600" b="0" i="0" u="none" strike="noStrike" kern="1200" cap="none" spc="0" normalizeH="0" baseline="-25000" noProof="0" dirty="0">
                <a:ln>
                  <a:noFill/>
                </a:ln>
                <a:effectLst/>
                <a:uLnTx/>
                <a:uFillTx/>
                <a:ea typeface="Fira Sans" panose="020B0503050000020004" pitchFamily="34" charset="0"/>
              </a:rPr>
              <a:t>2</a:t>
            </a:r>
            <a:r>
              <a:rPr kumimoji="0" lang="en-US" sz="1600" b="0" i="0" u="none" strike="noStrike" kern="1200" cap="none" spc="0" normalizeH="0" baseline="0" noProof="0" dirty="0">
                <a:ln>
                  <a:noFill/>
                </a:ln>
                <a:effectLst/>
                <a:uLnTx/>
                <a:uFillTx/>
                <a:ea typeface="Fira Sans" panose="020B0503050000020004" pitchFamily="34" charset="0"/>
              </a:rPr>
              <a:t> </a:t>
            </a:r>
            <a:endParaRPr kumimoji="0" lang="en-US" sz="1600" b="0" i="0" u="none" strike="noStrike" kern="1200" cap="none" spc="0" normalizeH="0" baseline="30000" noProof="0" dirty="0">
              <a:ln>
                <a:noFill/>
              </a:ln>
              <a:effectLst/>
              <a:uLnTx/>
              <a:uFillTx/>
              <a:ea typeface="Fira Sans" panose="020B0503050000020004" pitchFamily="34" charset="0"/>
            </a:endParaRP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tab pos="273050" algn="l"/>
              </a:tabLst>
              <a:defRPr/>
            </a:pPr>
            <a:r>
              <a:rPr kumimoji="0" lang="en-US" sz="1600" b="0" i="0" u="none" strike="noStrike" kern="1200" cap="none" spc="0" normalizeH="0" baseline="0" noProof="0" dirty="0">
                <a:ln>
                  <a:noFill/>
                </a:ln>
                <a:effectLst/>
                <a:uLnTx/>
                <a:uFillTx/>
                <a:ea typeface="Fira Sans" panose="020B0503050000020004" pitchFamily="34" charset="0"/>
              </a:rPr>
              <a:t>Mitochondria polarization indicated by fluorescence</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tab pos="273050" algn="l"/>
              </a:tabLst>
              <a:defRPr/>
            </a:pPr>
            <a:r>
              <a:rPr kumimoji="0" lang="en-US" sz="1600" b="1" i="0" u="none" strike="noStrike" kern="1200" cap="none" spc="0" normalizeH="0" baseline="0" noProof="0" dirty="0">
                <a:ln>
                  <a:noFill/>
                </a:ln>
                <a:effectLst/>
                <a:uLnTx/>
                <a:uFillTx/>
                <a:ea typeface="Fira Sans" panose="020B0503050000020004" pitchFamily="34" charset="0"/>
              </a:rPr>
              <a:t>Healthy mitochondria appear red</a:t>
            </a:r>
          </a:p>
        </p:txBody>
      </p:sp>
      <p:sp>
        <p:nvSpPr>
          <p:cNvPr id="36" name="Rounded Rectangle 7">
            <a:extLst>
              <a:ext uri="{FF2B5EF4-FFF2-40B4-BE49-F238E27FC236}">
                <a16:creationId xmlns:a16="http://schemas.microsoft.com/office/drawing/2014/main" id="{731061FF-87D6-0B90-A91A-6927FEA57A88}"/>
              </a:ext>
            </a:extLst>
          </p:cNvPr>
          <p:cNvSpPr/>
          <p:nvPr/>
        </p:nvSpPr>
        <p:spPr bwMode="auto">
          <a:xfrm>
            <a:off x="1" y="5400000"/>
            <a:ext cx="6096000"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PEPHA®-CTIVE CB visibly protects the mitochondria against oxidative stress caused by free radicals</a:t>
            </a:r>
          </a:p>
        </p:txBody>
      </p:sp>
      <p:pic>
        <p:nvPicPr>
          <p:cNvPr id="6" name="Picture 5">
            <a:extLst>
              <a:ext uri="{FF2B5EF4-FFF2-40B4-BE49-F238E27FC236}">
                <a16:creationId xmlns:a16="http://schemas.microsoft.com/office/drawing/2014/main" id="{B614FF9A-CCE8-E76D-4BF7-C95B48B2402F}"/>
              </a:ext>
            </a:extLst>
          </p:cNvPr>
          <p:cNvPicPr>
            <a:picLocks noChangeAspect="1"/>
          </p:cNvPicPr>
          <p:nvPr/>
        </p:nvPicPr>
        <p:blipFill>
          <a:blip r:embed="rId5"/>
          <a:srcRect/>
          <a:stretch/>
        </p:blipFill>
        <p:spPr>
          <a:xfrm>
            <a:off x="10965956" y="302400"/>
            <a:ext cx="962684" cy="419894"/>
          </a:xfrm>
          <a:prstGeom prst="rect">
            <a:avLst/>
          </a:prstGeom>
        </p:spPr>
      </p:pic>
      <p:grpSp>
        <p:nvGrpSpPr>
          <p:cNvPr id="4" name="Group 3">
            <a:extLst>
              <a:ext uri="{FF2B5EF4-FFF2-40B4-BE49-F238E27FC236}">
                <a16:creationId xmlns:a16="http://schemas.microsoft.com/office/drawing/2014/main" id="{9FBA6251-1C1C-8AF3-A8FB-BBBB6604FA9B}"/>
              </a:ext>
            </a:extLst>
          </p:cNvPr>
          <p:cNvGrpSpPr/>
          <p:nvPr/>
        </p:nvGrpSpPr>
        <p:grpSpPr>
          <a:xfrm rot="5400000">
            <a:off x="9468005" y="-30562"/>
            <a:ext cx="942879" cy="1493837"/>
            <a:chOff x="7525004" y="-2081864"/>
            <a:chExt cx="942879" cy="1493837"/>
          </a:xfrm>
        </p:grpSpPr>
        <p:pic>
          <p:nvPicPr>
            <p:cNvPr id="14" name="Picture 3">
              <a:extLst>
                <a:ext uri="{FF2B5EF4-FFF2-40B4-BE49-F238E27FC236}">
                  <a16:creationId xmlns:a16="http://schemas.microsoft.com/office/drawing/2014/main" id="{BC82E4D6-1C02-D049-2C5B-6BFC2715D359}"/>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a:fillRect/>
            </a:stretch>
          </p:blipFill>
          <p:spPr bwMode="auto">
            <a:xfrm rot="16200000">
              <a:off x="7074154" y="-1631014"/>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xtBox 14">
              <a:extLst>
                <a:ext uri="{FF2B5EF4-FFF2-40B4-BE49-F238E27FC236}">
                  <a16:creationId xmlns:a16="http://schemas.microsoft.com/office/drawing/2014/main" id="{3723364E-04A5-1556-9D48-03DEE2B5563C}"/>
                </a:ext>
              </a:extLst>
            </p:cNvPr>
            <p:cNvSpPr txBox="1"/>
            <p:nvPr/>
          </p:nvSpPr>
          <p:spPr>
            <a:xfrm rot="16200000">
              <a:off x="7613743" y="-1479517"/>
              <a:ext cx="136972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mj-lt"/>
                  <a:ea typeface="Fira Sans" panose="020B0503050000020004" pitchFamily="34" charset="0"/>
                </a:rPr>
                <a:t>P</a:t>
              </a:r>
              <a:r>
                <a:rPr kumimoji="0" lang="en-US" sz="1600" b="1" i="0" u="none" strike="noStrike" kern="1200" cap="none" spc="0" normalizeH="0" baseline="0" noProof="0" dirty="0" err="1">
                  <a:ln>
                    <a:noFill/>
                  </a:ln>
                  <a:effectLst/>
                  <a:uLnTx/>
                  <a:uFillTx/>
                  <a:latin typeface="+mj-lt"/>
                  <a:ea typeface="Fira Sans" panose="020B0503050000020004" pitchFamily="34" charset="0"/>
                  <a:cs typeface="+mn-cs"/>
                </a:rPr>
                <a:t>rotection</a:t>
              </a:r>
              <a:endParaRPr kumimoji="0" lang="en-US" sz="1600" b="1" i="0" u="none" strike="noStrike" kern="1200" cap="none" spc="0" normalizeH="0" baseline="0" noProof="0" dirty="0">
                <a:ln>
                  <a:noFill/>
                </a:ln>
                <a:effectLst/>
                <a:uLnTx/>
                <a:uFillTx/>
                <a:latin typeface="+mj-lt"/>
                <a:ea typeface="Fira Sans" panose="020B0503050000020004" pitchFamily="34" charset="0"/>
                <a:cs typeface="+mn-cs"/>
              </a:endParaRPr>
            </a:p>
          </p:txBody>
        </p:sp>
      </p:grpSp>
      <p:pic>
        <p:nvPicPr>
          <p:cNvPr id="16" name="Picture 3">
            <a:extLst>
              <a:ext uri="{FF2B5EF4-FFF2-40B4-BE49-F238E27FC236}">
                <a16:creationId xmlns:a16="http://schemas.microsoft.com/office/drawing/2014/main" id="{6C87F88B-B6FC-BB81-5A9A-EAB4AE104953}"/>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a:fillRect/>
          </a:stretch>
        </p:blipFill>
        <p:spPr bwMode="auto">
          <a:xfrm>
            <a:off x="9192527" y="244917"/>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4077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7E5B28D1-1FF3-EE68-D451-E59B67ED426B}"/>
              </a:ext>
            </a:extLst>
          </p:cNvPr>
          <p:cNvSpPr>
            <a:spLocks noGrp="1"/>
          </p:cNvSpPr>
          <p:nvPr>
            <p:ph type="title"/>
          </p:nvPr>
        </p:nvSpPr>
        <p:spPr/>
        <p:txBody>
          <a:bodyPr/>
          <a:lstStyle/>
          <a:p>
            <a:r>
              <a:rPr lang="en-US"/>
              <a:t>Cell’s battery protection up to 150%</a:t>
            </a:r>
            <a:br>
              <a:rPr lang="en-US"/>
            </a:br>
            <a:endParaRPr lang="en-US"/>
          </a:p>
        </p:txBody>
      </p:sp>
      <p:sp>
        <p:nvSpPr>
          <p:cNvPr id="3" name="Slide Number Placeholder 4">
            <a:extLst>
              <a:ext uri="{FF2B5EF4-FFF2-40B4-BE49-F238E27FC236}">
                <a16:creationId xmlns:a16="http://schemas.microsoft.com/office/drawing/2014/main" id="{76B95D21-493C-294B-EBE7-452C58C82456}"/>
              </a:ext>
            </a:extLst>
          </p:cNvPr>
          <p:cNvSpPr>
            <a:spLocks noGrp="1"/>
          </p:cNvSpPr>
          <p:nvPr>
            <p:ph type="sldNum" sz="quarter" idx="10"/>
          </p:nvPr>
        </p:nvSpPr>
        <p:spPr/>
        <p:txBody>
          <a:bodyPr/>
          <a:lstStyle/>
          <a:p>
            <a:pPr lvl="0"/>
            <a:fld id="{E118D48E-C7CB-6244-969D-7BAEA9B6226C}" type="slidenum">
              <a:rPr lang="en-US" noProof="0" smtClean="0"/>
              <a:pPr lvl="0"/>
              <a:t>37</a:t>
            </a:fld>
            <a:endParaRPr lang="en-US" noProof="0"/>
          </a:p>
        </p:txBody>
      </p:sp>
      <p:sp>
        <p:nvSpPr>
          <p:cNvPr id="2" name="Text Placeholder 1">
            <a:extLst>
              <a:ext uri="{FF2B5EF4-FFF2-40B4-BE49-F238E27FC236}">
                <a16:creationId xmlns:a16="http://schemas.microsoft.com/office/drawing/2014/main" id="{DF329E07-AA3C-603F-C859-0673E98CBD18}"/>
              </a:ext>
            </a:extLst>
          </p:cNvPr>
          <p:cNvSpPr>
            <a:spLocks noGrp="1"/>
          </p:cNvSpPr>
          <p:nvPr>
            <p:ph type="body" idx="11"/>
          </p:nvPr>
        </p:nvSpPr>
        <p:spPr/>
        <p:txBody>
          <a:bodyPr/>
          <a:lstStyle/>
          <a:p>
            <a:r>
              <a:rPr lang="en-US" b="0" dirty="0">
                <a:solidFill>
                  <a:srgbClr val="084337"/>
                </a:solidFill>
              </a:rPr>
              <a:t>PEPHA®-CTIVE CB</a:t>
            </a:r>
          </a:p>
        </p:txBody>
      </p:sp>
      <p:sp>
        <p:nvSpPr>
          <p:cNvPr id="12" name="TextBox 11">
            <a:extLst>
              <a:ext uri="{FF2B5EF4-FFF2-40B4-BE49-F238E27FC236}">
                <a16:creationId xmlns:a16="http://schemas.microsoft.com/office/drawing/2014/main" id="{A6E0CFCD-26EC-4A35-B3E7-E2A5366F701A}"/>
              </a:ext>
            </a:extLst>
          </p:cNvPr>
          <p:cNvSpPr txBox="1"/>
          <p:nvPr/>
        </p:nvSpPr>
        <p:spPr>
          <a:xfrm>
            <a:off x="5924179" y="1600513"/>
            <a:ext cx="3030339"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mj-lt"/>
                <a:ea typeface="Fira Sans" panose="020B0503050000020004" pitchFamily="34" charset="0"/>
                <a:cs typeface="+mn-cs"/>
              </a:rPr>
              <a:t>Quantitative assay</a:t>
            </a:r>
          </a:p>
        </p:txBody>
      </p:sp>
      <p:sp>
        <p:nvSpPr>
          <p:cNvPr id="26" name="Rounded Rectangle 7">
            <a:extLst>
              <a:ext uri="{FF2B5EF4-FFF2-40B4-BE49-F238E27FC236}">
                <a16:creationId xmlns:a16="http://schemas.microsoft.com/office/drawing/2014/main" id="{7AE2B3A1-10FB-C833-5EB6-538357FEF85A}"/>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PEPHA®-CTIVE CB dose-dependently protects the mitochondria against </a:t>
            </a:r>
            <a:br>
              <a:rPr kumimoji="0" lang="en-GB"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br>
            <a:r>
              <a:rPr kumimoji="0" lang="en-GB"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oxidative stress caused by free radicals</a:t>
            </a:r>
          </a:p>
        </p:txBody>
      </p:sp>
      <p:grpSp>
        <p:nvGrpSpPr>
          <p:cNvPr id="27" name="Group 26">
            <a:extLst>
              <a:ext uri="{FF2B5EF4-FFF2-40B4-BE49-F238E27FC236}">
                <a16:creationId xmlns:a16="http://schemas.microsoft.com/office/drawing/2014/main" id="{4E204997-681A-797E-EAF6-3BF475665E54}"/>
              </a:ext>
            </a:extLst>
          </p:cNvPr>
          <p:cNvGrpSpPr/>
          <p:nvPr/>
        </p:nvGrpSpPr>
        <p:grpSpPr>
          <a:xfrm rot="5400000">
            <a:off x="9468005" y="-30562"/>
            <a:ext cx="942879" cy="1493837"/>
            <a:chOff x="7525004" y="-2081864"/>
            <a:chExt cx="942879" cy="1493837"/>
          </a:xfrm>
        </p:grpSpPr>
        <p:pic>
          <p:nvPicPr>
            <p:cNvPr id="28" name="Picture 3">
              <a:extLst>
                <a:ext uri="{FF2B5EF4-FFF2-40B4-BE49-F238E27FC236}">
                  <a16:creationId xmlns:a16="http://schemas.microsoft.com/office/drawing/2014/main" id="{D575135B-0540-388C-E3C9-C87D1B679B5B}"/>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rot="16200000">
              <a:off x="7074154" y="-1631014"/>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28">
              <a:extLst>
                <a:ext uri="{FF2B5EF4-FFF2-40B4-BE49-F238E27FC236}">
                  <a16:creationId xmlns:a16="http://schemas.microsoft.com/office/drawing/2014/main" id="{6F43F5B5-CB58-E10F-A60A-096DE0F9EC62}"/>
                </a:ext>
              </a:extLst>
            </p:cNvPr>
            <p:cNvSpPr txBox="1"/>
            <p:nvPr/>
          </p:nvSpPr>
          <p:spPr>
            <a:xfrm rot="16200000">
              <a:off x="7613743" y="-1479517"/>
              <a:ext cx="136972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latin typeface="+mj-lt"/>
                  <a:ea typeface="Fira Sans" panose="020B0503050000020004" pitchFamily="34" charset="0"/>
                </a:rPr>
                <a:t>P</a:t>
              </a:r>
              <a:r>
                <a:rPr kumimoji="0" lang="en-US" sz="1600" b="1" i="0" u="none" strike="noStrike" kern="1200" cap="none" spc="0" normalizeH="0" baseline="0" noProof="0" dirty="0" err="1">
                  <a:ln>
                    <a:noFill/>
                  </a:ln>
                  <a:effectLst/>
                  <a:uLnTx/>
                  <a:uFillTx/>
                  <a:latin typeface="+mj-lt"/>
                  <a:ea typeface="Fira Sans" panose="020B0503050000020004" pitchFamily="34" charset="0"/>
                  <a:cs typeface="+mn-cs"/>
                </a:rPr>
                <a:t>rotection</a:t>
              </a:r>
              <a:endParaRPr kumimoji="0" lang="en-US" sz="1600" b="1" i="0" u="none" strike="noStrike" kern="1200" cap="none" spc="0" normalizeH="0" baseline="0" noProof="0" dirty="0">
                <a:ln>
                  <a:noFill/>
                </a:ln>
                <a:effectLst/>
                <a:uLnTx/>
                <a:uFillTx/>
                <a:latin typeface="+mj-lt"/>
                <a:ea typeface="Fira Sans" panose="020B0503050000020004" pitchFamily="34" charset="0"/>
                <a:cs typeface="+mn-cs"/>
              </a:endParaRPr>
            </a:p>
          </p:txBody>
        </p:sp>
      </p:grpSp>
      <p:sp>
        <p:nvSpPr>
          <p:cNvPr id="30" name="Rectangle 29">
            <a:extLst>
              <a:ext uri="{FF2B5EF4-FFF2-40B4-BE49-F238E27FC236}">
                <a16:creationId xmlns:a16="http://schemas.microsoft.com/office/drawing/2014/main" id="{9AAA1EED-B56F-112D-E421-CE306D98CA82}"/>
              </a:ext>
            </a:extLst>
          </p:cNvPr>
          <p:cNvSpPr/>
          <p:nvPr/>
        </p:nvSpPr>
        <p:spPr>
          <a:xfrm>
            <a:off x="302400" y="1723624"/>
            <a:ext cx="5093944" cy="2016065"/>
          </a:xfrm>
          <a:prstGeom prst="rect">
            <a:avLst/>
          </a:prstGeom>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lang="en-US" sz="1600" i="1" dirty="0">
                <a:ea typeface="Fira Sans" panose="020B0503050000020004" pitchFamily="34" charset="0"/>
              </a:rPr>
              <a:t>i</a:t>
            </a:r>
            <a:r>
              <a:rPr kumimoji="0" lang="en-US" sz="1600" b="0" i="1" u="none" strike="noStrike" kern="1200" cap="none" spc="0" normalizeH="0" baseline="0" noProof="0" dirty="0">
                <a:ln>
                  <a:noFill/>
                </a:ln>
                <a:effectLst/>
                <a:uLnTx/>
                <a:uFillTx/>
                <a:ea typeface="Fira Sans" panose="020B0503050000020004" pitchFamily="34" charset="0"/>
              </a:rPr>
              <a:t>n vitro </a:t>
            </a:r>
            <a:r>
              <a:rPr kumimoji="0" lang="en-US" sz="1600" b="0" u="none" strike="noStrike" kern="1200" cap="none" spc="0" normalizeH="0" baseline="0" noProof="0" dirty="0">
                <a:ln>
                  <a:noFill/>
                </a:ln>
                <a:effectLst/>
                <a:uLnTx/>
                <a:uFillTx/>
                <a:ea typeface="Fira Sans" panose="020B0503050000020004" pitchFamily="34" charset="0"/>
              </a:rPr>
              <a:t>assay with </a:t>
            </a:r>
            <a:r>
              <a:rPr kumimoji="0" lang="en-US" sz="1600" b="1" u="none" strike="noStrike" kern="1200" cap="none" spc="0" normalizeH="0" baseline="0" noProof="0" dirty="0">
                <a:ln>
                  <a:noFill/>
                </a:ln>
                <a:effectLst/>
                <a:uLnTx/>
                <a:uFillTx/>
                <a:ea typeface="Fira Sans" panose="020B0503050000020004" pitchFamily="34" charset="0"/>
              </a:rPr>
              <a:t>human keratinocytes </a:t>
            </a:r>
            <a:r>
              <a:rPr kumimoji="0" lang="en-US" sz="1600" b="1" u="none" strike="noStrike" kern="1200" cap="none" spc="0" normalizeH="0" baseline="0" noProof="0" dirty="0" err="1">
                <a:ln>
                  <a:noFill/>
                </a:ln>
                <a:effectLst/>
                <a:uLnTx/>
                <a:uFillTx/>
                <a:ea typeface="Fira Sans" panose="020B0503050000020004" pitchFamily="34" charset="0"/>
              </a:rPr>
              <a:t>HaCaT</a:t>
            </a:r>
            <a:endParaRPr kumimoji="0" lang="en-US" sz="1600" b="1" u="none" strike="noStrike" kern="1200" cap="none" spc="0" normalizeH="0" baseline="0" noProof="0" dirty="0">
              <a:ln>
                <a:noFill/>
              </a:ln>
              <a:effectLst/>
              <a:uLnTx/>
              <a:uFillTx/>
              <a:ea typeface="Fira Sans" panose="020B0503050000020004" pitchFamily="34" charset="0"/>
            </a:endParaRP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u="none" strike="noStrike" kern="1200" cap="none" spc="0" normalizeH="0" baseline="0" noProof="0" dirty="0">
                <a:ln>
                  <a:noFill/>
                </a:ln>
                <a:effectLst/>
                <a:uLnTx/>
                <a:uFillTx/>
                <a:ea typeface="Fira Sans" panose="020B0503050000020004" pitchFamily="34" charset="0"/>
              </a:rPr>
              <a:t>Cells treated with PEPHA®-CTIVE CB vs. untreated cells (control)</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u="none" strike="noStrike" kern="1200" cap="none" spc="0" normalizeH="0" baseline="0" noProof="0" dirty="0">
                <a:ln>
                  <a:noFill/>
                </a:ln>
                <a:effectLst/>
                <a:uLnTx/>
                <a:uFillTx/>
                <a:ea typeface="Fira Sans" panose="020B0503050000020004" pitchFamily="34" charset="0"/>
              </a:rPr>
              <a:t>24 hours incubation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1" u="none" strike="noStrike" kern="1200" cap="none" spc="0" normalizeH="0" baseline="0" noProof="0" dirty="0">
                <a:ln>
                  <a:noFill/>
                </a:ln>
                <a:effectLst/>
                <a:uLnTx/>
                <a:uFillTx/>
                <a:ea typeface="Fira Sans" panose="020B0503050000020004" pitchFamily="34" charset="0"/>
              </a:rPr>
              <a:t>Oxidative stress </a:t>
            </a:r>
            <a:r>
              <a:rPr kumimoji="0" lang="en-US" sz="1600" b="0" u="none" strike="noStrike" kern="1200" cap="none" spc="0" normalizeH="0" baseline="0" noProof="0" dirty="0">
                <a:ln>
                  <a:noFill/>
                </a:ln>
                <a:effectLst/>
                <a:uLnTx/>
                <a:uFillTx/>
                <a:ea typeface="Fira Sans" panose="020B0503050000020004" pitchFamily="34" charset="0"/>
              </a:rPr>
              <a:t>with 2mM H2O2 </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u="none" strike="noStrike" kern="1200" cap="none" spc="0" normalizeH="0" baseline="0" noProof="0" dirty="0">
                <a:ln>
                  <a:noFill/>
                </a:ln>
                <a:effectLst/>
                <a:uLnTx/>
                <a:uFillTx/>
                <a:ea typeface="Fira Sans" panose="020B0503050000020004" pitchFamily="34" charset="0"/>
              </a:rPr>
              <a:t>Mitochondria polarization indicated by fluorescence</a:t>
            </a:r>
          </a:p>
        </p:txBody>
      </p:sp>
      <p:pic>
        <p:nvPicPr>
          <p:cNvPr id="5" name="Picture 4">
            <a:extLst>
              <a:ext uri="{FF2B5EF4-FFF2-40B4-BE49-F238E27FC236}">
                <a16:creationId xmlns:a16="http://schemas.microsoft.com/office/drawing/2014/main" id="{89E892A5-C5A2-92D7-345A-8220A2679E39}"/>
              </a:ext>
            </a:extLst>
          </p:cNvPr>
          <p:cNvPicPr>
            <a:picLocks noChangeAspect="1"/>
          </p:cNvPicPr>
          <p:nvPr/>
        </p:nvPicPr>
        <p:blipFill>
          <a:blip r:embed="rId5"/>
          <a:srcRect/>
          <a:stretch/>
        </p:blipFill>
        <p:spPr>
          <a:xfrm>
            <a:off x="10965956" y="302400"/>
            <a:ext cx="962684" cy="419894"/>
          </a:xfrm>
          <a:prstGeom prst="rect">
            <a:avLst/>
          </a:prstGeom>
        </p:spPr>
      </p:pic>
      <p:pic>
        <p:nvPicPr>
          <p:cNvPr id="7" name="Picture 6" descr="A graph with different colored squares&#10;&#10;AI-generated content may be incorrect.">
            <a:extLst>
              <a:ext uri="{FF2B5EF4-FFF2-40B4-BE49-F238E27FC236}">
                <a16:creationId xmlns:a16="http://schemas.microsoft.com/office/drawing/2014/main" id="{3DC378A0-DDFF-71A3-C0F8-5A26985116F9}"/>
              </a:ext>
            </a:extLst>
          </p:cNvPr>
          <p:cNvPicPr>
            <a:picLocks noChangeAspect="1"/>
          </p:cNvPicPr>
          <p:nvPr/>
        </p:nvPicPr>
        <p:blipFill>
          <a:blip r:embed="rId6">
            <a:extLst>
              <a:ext uri="{28A0092B-C50C-407E-A947-70E740481C1C}">
                <a14:useLocalDpi xmlns:a14="http://schemas.microsoft.com/office/drawing/2010/main" val="0"/>
              </a:ext>
            </a:extLst>
          </a:blip>
          <a:srcRect t="9406"/>
          <a:stretch/>
        </p:blipFill>
        <p:spPr>
          <a:xfrm>
            <a:off x="4994313" y="1767692"/>
            <a:ext cx="7197687" cy="3667875"/>
          </a:xfrm>
          <a:prstGeom prst="rect">
            <a:avLst/>
          </a:prstGeom>
        </p:spPr>
      </p:pic>
      <p:pic>
        <p:nvPicPr>
          <p:cNvPr id="9" name="Picture 3">
            <a:extLst>
              <a:ext uri="{FF2B5EF4-FFF2-40B4-BE49-F238E27FC236}">
                <a16:creationId xmlns:a16="http://schemas.microsoft.com/office/drawing/2014/main" id="{CBC0D2A8-2928-34CF-3A0B-7006016F29E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9192527" y="244917"/>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77171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613AED13-0892-D1F3-D6EF-1C50769ECB85}"/>
              </a:ext>
            </a:extLst>
          </p:cNvPr>
          <p:cNvSpPr>
            <a:spLocks noGrp="1"/>
          </p:cNvSpPr>
          <p:nvPr>
            <p:ph type="title"/>
          </p:nvPr>
        </p:nvSpPr>
        <p:spPr/>
        <p:txBody>
          <a:bodyPr/>
          <a:lstStyle/>
          <a:p>
            <a:r>
              <a:rPr lang="en-US" dirty="0"/>
              <a:t>Cellular energy activation up to 140%</a:t>
            </a:r>
          </a:p>
        </p:txBody>
      </p:sp>
      <p:sp>
        <p:nvSpPr>
          <p:cNvPr id="3" name="Slide Number Placeholder 4">
            <a:extLst>
              <a:ext uri="{FF2B5EF4-FFF2-40B4-BE49-F238E27FC236}">
                <a16:creationId xmlns:a16="http://schemas.microsoft.com/office/drawing/2014/main" id="{5BD708CE-CE7B-920F-E470-0CAAFDA9F223}"/>
              </a:ext>
            </a:extLst>
          </p:cNvPr>
          <p:cNvSpPr>
            <a:spLocks noGrp="1"/>
          </p:cNvSpPr>
          <p:nvPr>
            <p:ph type="sldNum" sz="quarter" idx="10"/>
          </p:nvPr>
        </p:nvSpPr>
        <p:spPr/>
        <p:txBody>
          <a:bodyPr/>
          <a:lstStyle/>
          <a:p>
            <a:pPr lvl="0"/>
            <a:fld id="{E118D48E-C7CB-6244-969D-7BAEA9B6226C}" type="slidenum">
              <a:rPr lang="en-US" noProof="0" smtClean="0"/>
              <a:pPr lvl="0"/>
              <a:t>38</a:t>
            </a:fld>
            <a:endParaRPr lang="en-US" noProof="0"/>
          </a:p>
        </p:txBody>
      </p:sp>
      <p:sp>
        <p:nvSpPr>
          <p:cNvPr id="2" name="Text Placeholder 1">
            <a:extLst>
              <a:ext uri="{FF2B5EF4-FFF2-40B4-BE49-F238E27FC236}">
                <a16:creationId xmlns:a16="http://schemas.microsoft.com/office/drawing/2014/main" id="{19F154F4-B223-8D15-18AB-C144194E6B00}"/>
              </a:ext>
            </a:extLst>
          </p:cNvPr>
          <p:cNvSpPr>
            <a:spLocks noGrp="1"/>
          </p:cNvSpPr>
          <p:nvPr>
            <p:ph type="body" idx="11"/>
          </p:nvPr>
        </p:nvSpPr>
        <p:spPr/>
        <p:txBody>
          <a:bodyPr/>
          <a:lstStyle/>
          <a:p>
            <a:r>
              <a:rPr lang="en-US"/>
              <a:t>PEPHA</a:t>
            </a:r>
            <a:r>
              <a:rPr lang="en-US" b="0"/>
              <a:t>®</a:t>
            </a:r>
            <a:r>
              <a:rPr lang="en-US"/>
              <a:t>-CTIVE CB</a:t>
            </a:r>
          </a:p>
        </p:txBody>
      </p:sp>
      <p:sp>
        <p:nvSpPr>
          <p:cNvPr id="31" name="Rounded Rectangle 7">
            <a:extLst>
              <a:ext uri="{FF2B5EF4-FFF2-40B4-BE49-F238E27FC236}">
                <a16:creationId xmlns:a16="http://schemas.microsoft.com/office/drawing/2014/main" id="{A56909C9-7DEA-ED5A-915E-B003BAB166DC}"/>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PEPHA®-CTIVE CB significantly und dose-dependently increases the ATP content up to 140%</a:t>
            </a:r>
          </a:p>
        </p:txBody>
      </p:sp>
      <p:sp>
        <p:nvSpPr>
          <p:cNvPr id="37" name="Rectangle 36">
            <a:extLst>
              <a:ext uri="{FF2B5EF4-FFF2-40B4-BE49-F238E27FC236}">
                <a16:creationId xmlns:a16="http://schemas.microsoft.com/office/drawing/2014/main" id="{63F9374B-CEB8-954A-629D-56778ABDB720}"/>
              </a:ext>
            </a:extLst>
          </p:cNvPr>
          <p:cNvSpPr/>
          <p:nvPr/>
        </p:nvSpPr>
        <p:spPr>
          <a:xfrm>
            <a:off x="6795655" y="1723624"/>
            <a:ext cx="5093944" cy="1457450"/>
          </a:xfrm>
          <a:prstGeom prst="rect">
            <a:avLst/>
          </a:prstGeom>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lang="en-GB" sz="1600" i="1" dirty="0">
                <a:ea typeface="Fira Sans" panose="020B0503050000020004" pitchFamily="34" charset="0"/>
              </a:rPr>
              <a:t>i</a:t>
            </a:r>
            <a:r>
              <a:rPr kumimoji="0" lang="en-GB" sz="1600" b="0" i="1" u="none" strike="noStrike" kern="1200" cap="none" spc="0" normalizeH="0" baseline="0" noProof="0" dirty="0">
                <a:ln>
                  <a:noFill/>
                </a:ln>
                <a:effectLst/>
                <a:uLnTx/>
                <a:uFillTx/>
                <a:ea typeface="Fira Sans" panose="020B0503050000020004" pitchFamily="34" charset="0"/>
              </a:rPr>
              <a:t>n vitro </a:t>
            </a:r>
            <a:r>
              <a:rPr kumimoji="0" lang="en-GB" sz="1600" b="0" u="none" strike="noStrike" kern="1200" cap="none" spc="0" normalizeH="0" baseline="0" noProof="0" dirty="0">
                <a:ln>
                  <a:noFill/>
                </a:ln>
                <a:effectLst/>
                <a:uLnTx/>
                <a:uFillTx/>
                <a:ea typeface="Fira Sans" panose="020B0503050000020004" pitchFamily="34" charset="0"/>
              </a:rPr>
              <a:t>assay with </a:t>
            </a:r>
            <a:r>
              <a:rPr kumimoji="0" lang="en-GB" sz="1600" b="1" u="none" strike="noStrike" kern="1200" cap="none" spc="0" normalizeH="0" baseline="0" noProof="0" dirty="0">
                <a:ln>
                  <a:noFill/>
                </a:ln>
                <a:effectLst/>
                <a:uLnTx/>
                <a:uFillTx/>
                <a:ea typeface="Fira Sans" panose="020B0503050000020004" pitchFamily="34" charset="0"/>
              </a:rPr>
              <a:t>human keratinocytes </a:t>
            </a:r>
            <a:r>
              <a:rPr kumimoji="0" lang="en-GB" sz="1600" b="1" u="none" strike="noStrike" kern="1200" cap="none" spc="0" normalizeH="0" baseline="0" noProof="0" dirty="0" err="1">
                <a:ln>
                  <a:noFill/>
                </a:ln>
                <a:effectLst/>
                <a:uLnTx/>
                <a:uFillTx/>
                <a:ea typeface="Fira Sans" panose="020B0503050000020004" pitchFamily="34" charset="0"/>
              </a:rPr>
              <a:t>HaCaT</a:t>
            </a:r>
            <a:endParaRPr kumimoji="0" lang="en-GB" sz="1600" b="1" u="none" strike="noStrike" kern="1200" cap="none" spc="0" normalizeH="0" baseline="0" noProof="0" dirty="0">
              <a:ln>
                <a:noFill/>
              </a:ln>
              <a:effectLst/>
              <a:uLnTx/>
              <a:uFillTx/>
              <a:ea typeface="Fira Sans" panose="020B0503050000020004" pitchFamily="34" charset="0"/>
            </a:endParaRP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dirty="0">
                <a:ln>
                  <a:noFill/>
                </a:ln>
                <a:effectLst/>
                <a:uLnTx/>
                <a:uFillTx/>
                <a:ea typeface="Fira Sans" panose="020B0503050000020004" pitchFamily="34" charset="0"/>
              </a:rPr>
              <a:t>Cells treated with PEPHA®-CTIVE CB vs. untreated cells (control)</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dirty="0">
                <a:ln>
                  <a:noFill/>
                </a:ln>
                <a:effectLst/>
                <a:uLnTx/>
                <a:uFillTx/>
                <a:ea typeface="Fira Sans" panose="020B0503050000020004" pitchFamily="34" charset="0"/>
              </a:rPr>
              <a:t>48 hours incubation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dirty="0">
                <a:ln>
                  <a:noFill/>
                </a:ln>
                <a:effectLst/>
                <a:uLnTx/>
                <a:uFillTx/>
                <a:ea typeface="Fira Sans" panose="020B0503050000020004" pitchFamily="34" charset="0"/>
              </a:rPr>
              <a:t>Measurement of cellular ATP content</a:t>
            </a:r>
            <a:endParaRPr kumimoji="0" lang="en-US" sz="1600" b="0" u="none" strike="noStrike" kern="1200" cap="none" spc="0" normalizeH="0" baseline="0" noProof="0" dirty="0">
              <a:ln>
                <a:noFill/>
              </a:ln>
              <a:effectLst/>
              <a:uLnTx/>
              <a:uFillTx/>
              <a:ea typeface="Fira Sans" panose="020B0503050000020004" pitchFamily="34" charset="0"/>
            </a:endParaRPr>
          </a:p>
        </p:txBody>
      </p:sp>
      <p:pic>
        <p:nvPicPr>
          <p:cNvPr id="5" name="Picture 4">
            <a:extLst>
              <a:ext uri="{FF2B5EF4-FFF2-40B4-BE49-F238E27FC236}">
                <a16:creationId xmlns:a16="http://schemas.microsoft.com/office/drawing/2014/main" id="{CEB4C424-3501-24FD-4026-86E11EE4DFF2}"/>
              </a:ext>
            </a:extLst>
          </p:cNvPr>
          <p:cNvPicPr>
            <a:picLocks noChangeAspect="1"/>
          </p:cNvPicPr>
          <p:nvPr/>
        </p:nvPicPr>
        <p:blipFill>
          <a:blip r:embed="rId3"/>
          <a:srcRect/>
          <a:stretch/>
        </p:blipFill>
        <p:spPr>
          <a:xfrm>
            <a:off x="10965956" y="302400"/>
            <a:ext cx="962684" cy="419894"/>
          </a:xfrm>
          <a:prstGeom prst="rect">
            <a:avLst/>
          </a:prstGeom>
        </p:spPr>
      </p:pic>
      <p:pic>
        <p:nvPicPr>
          <p:cNvPr id="19" name="Picture 18" descr="A graph of a bar chart&#10;&#10;AI-generated content may be incorrect.">
            <a:extLst>
              <a:ext uri="{FF2B5EF4-FFF2-40B4-BE49-F238E27FC236}">
                <a16:creationId xmlns:a16="http://schemas.microsoft.com/office/drawing/2014/main" id="{35B9E87B-0DD3-DB6D-18D0-FD00F8D0C46D}"/>
              </a:ext>
            </a:extLst>
          </p:cNvPr>
          <p:cNvPicPr>
            <a:picLocks noChangeAspect="1"/>
          </p:cNvPicPr>
          <p:nvPr/>
        </p:nvPicPr>
        <p:blipFill>
          <a:blip r:embed="rId4">
            <a:extLst>
              <a:ext uri="{28A0092B-C50C-407E-A947-70E740481C1C}">
                <a14:useLocalDpi xmlns:a14="http://schemas.microsoft.com/office/drawing/2010/main" val="0"/>
              </a:ext>
            </a:extLst>
          </a:blip>
          <a:srcRect l="15087" r="10464" b="27571"/>
          <a:stretch/>
        </p:blipFill>
        <p:spPr>
          <a:xfrm>
            <a:off x="302400" y="985265"/>
            <a:ext cx="6060241" cy="3316385"/>
          </a:xfrm>
          <a:prstGeom prst="rect">
            <a:avLst/>
          </a:prstGeom>
        </p:spPr>
      </p:pic>
      <p:pic>
        <p:nvPicPr>
          <p:cNvPr id="21" name="Picture 20" descr="A graph of different colored squares&#10;&#10;AI-generated content may be incorrect.">
            <a:extLst>
              <a:ext uri="{FF2B5EF4-FFF2-40B4-BE49-F238E27FC236}">
                <a16:creationId xmlns:a16="http://schemas.microsoft.com/office/drawing/2014/main" id="{39697B4D-CC77-91E8-3160-24799516E2C2}"/>
              </a:ext>
            </a:extLst>
          </p:cNvPr>
          <p:cNvPicPr>
            <a:picLocks noChangeAspect="1"/>
          </p:cNvPicPr>
          <p:nvPr/>
        </p:nvPicPr>
        <p:blipFill>
          <a:blip r:embed="rId5">
            <a:extLst>
              <a:ext uri="{28A0092B-C50C-407E-A947-70E740481C1C}">
                <a14:useLocalDpi xmlns:a14="http://schemas.microsoft.com/office/drawing/2010/main" val="0"/>
              </a:ext>
            </a:extLst>
          </a:blip>
          <a:srcRect t="72615" b="11649"/>
          <a:stretch/>
        </p:blipFill>
        <p:spPr>
          <a:xfrm>
            <a:off x="-903385" y="4301650"/>
            <a:ext cx="8119304" cy="718696"/>
          </a:xfrm>
          <a:prstGeom prst="rect">
            <a:avLst/>
          </a:prstGeom>
        </p:spPr>
      </p:pic>
      <p:grpSp>
        <p:nvGrpSpPr>
          <p:cNvPr id="4" name="Group 3">
            <a:extLst>
              <a:ext uri="{FF2B5EF4-FFF2-40B4-BE49-F238E27FC236}">
                <a16:creationId xmlns:a16="http://schemas.microsoft.com/office/drawing/2014/main" id="{B90766AD-BC17-7A13-E04E-4F5889C2F8F4}"/>
              </a:ext>
            </a:extLst>
          </p:cNvPr>
          <p:cNvGrpSpPr/>
          <p:nvPr/>
        </p:nvGrpSpPr>
        <p:grpSpPr>
          <a:xfrm>
            <a:off x="9159477" y="244916"/>
            <a:ext cx="1526886" cy="946421"/>
            <a:chOff x="7997942" y="244916"/>
            <a:chExt cx="1526886" cy="946421"/>
          </a:xfrm>
        </p:grpSpPr>
        <p:grpSp>
          <p:nvGrpSpPr>
            <p:cNvPr id="6" name="Group 5">
              <a:extLst>
                <a:ext uri="{FF2B5EF4-FFF2-40B4-BE49-F238E27FC236}">
                  <a16:creationId xmlns:a16="http://schemas.microsoft.com/office/drawing/2014/main" id="{44101636-A4CB-96FD-5F8A-661E43D4C606}"/>
                </a:ext>
              </a:extLst>
            </p:cNvPr>
            <p:cNvGrpSpPr/>
            <p:nvPr/>
          </p:nvGrpSpPr>
          <p:grpSpPr>
            <a:xfrm rot="5400000">
              <a:off x="8288174" y="-45316"/>
              <a:ext cx="946421" cy="1526886"/>
              <a:chOff x="7525004" y="-2081864"/>
              <a:chExt cx="946421" cy="1526886"/>
            </a:xfrm>
          </p:grpSpPr>
          <p:pic>
            <p:nvPicPr>
              <p:cNvPr id="8" name="Picture 3">
                <a:extLst>
                  <a:ext uri="{FF2B5EF4-FFF2-40B4-BE49-F238E27FC236}">
                    <a16:creationId xmlns:a16="http://schemas.microsoft.com/office/drawing/2014/main" id="{71AFAFCB-F5E3-57F1-2765-AAAA19BB6E57}"/>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rcRect/>
              <a:stretch>
                <a:fillRect/>
              </a:stretch>
            </p:blipFill>
            <p:spPr bwMode="auto">
              <a:xfrm rot="16200000">
                <a:off x="7074154" y="-1631014"/>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a:extLst>
                  <a:ext uri="{FF2B5EF4-FFF2-40B4-BE49-F238E27FC236}">
                    <a16:creationId xmlns:a16="http://schemas.microsoft.com/office/drawing/2014/main" id="{97416327-7B17-21B6-22BB-326E727D7DBB}"/>
                  </a:ext>
                </a:extLst>
              </p:cNvPr>
              <p:cNvSpPr txBox="1"/>
              <p:nvPr/>
            </p:nvSpPr>
            <p:spPr>
              <a:xfrm rot="16200000">
                <a:off x="7617285" y="-1409117"/>
                <a:ext cx="1369725"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mj-lt"/>
                    <a:ea typeface="Fira Sans" panose="020B0503050000020004" pitchFamily="34" charset="0"/>
                    <a:cs typeface="+mn-cs"/>
                  </a:rPr>
                  <a:t>Activation</a:t>
                </a:r>
              </a:p>
            </p:txBody>
          </p:sp>
        </p:grpSp>
        <p:pic>
          <p:nvPicPr>
            <p:cNvPr id="7" name="Graphic 6">
              <a:extLst>
                <a:ext uri="{FF2B5EF4-FFF2-40B4-BE49-F238E27FC236}">
                  <a16:creationId xmlns:a16="http://schemas.microsoft.com/office/drawing/2014/main" id="{1875796E-58A3-F14F-97CF-14DFA217F64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79786" y="893446"/>
              <a:ext cx="252000" cy="252000"/>
            </a:xfrm>
            <a:prstGeom prst="rect">
              <a:avLst/>
            </a:prstGeom>
          </p:spPr>
        </p:pic>
      </p:grpSp>
    </p:spTree>
    <p:extLst>
      <p:ext uri="{BB962C8B-B14F-4D97-AF65-F5344CB8AC3E}">
        <p14:creationId xmlns:p14="http://schemas.microsoft.com/office/powerpoint/2010/main" val="20450009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BF847F9-61AB-8938-D30B-B68744563944}"/>
              </a:ext>
            </a:extLst>
          </p:cNvPr>
          <p:cNvSpPr>
            <a:spLocks noGrp="1"/>
          </p:cNvSpPr>
          <p:nvPr>
            <p:ph type="title"/>
          </p:nvPr>
        </p:nvSpPr>
        <p:spPr/>
        <p:txBody>
          <a:bodyPr/>
          <a:lstStyle/>
          <a:p>
            <a:r>
              <a:rPr lang="en-US"/>
              <a:t>Cellular proliferation up to 320%</a:t>
            </a:r>
          </a:p>
        </p:txBody>
      </p:sp>
      <p:sp>
        <p:nvSpPr>
          <p:cNvPr id="3" name="Slide Number Placeholder 4">
            <a:extLst>
              <a:ext uri="{FF2B5EF4-FFF2-40B4-BE49-F238E27FC236}">
                <a16:creationId xmlns:a16="http://schemas.microsoft.com/office/drawing/2014/main" id="{F5375057-C268-D414-A41E-380B236A7016}"/>
              </a:ext>
            </a:extLst>
          </p:cNvPr>
          <p:cNvSpPr>
            <a:spLocks noGrp="1"/>
          </p:cNvSpPr>
          <p:nvPr>
            <p:ph type="sldNum" sz="quarter" idx="10"/>
          </p:nvPr>
        </p:nvSpPr>
        <p:spPr/>
        <p:txBody>
          <a:bodyPr/>
          <a:lstStyle/>
          <a:p>
            <a:pPr lvl="0"/>
            <a:fld id="{E118D48E-C7CB-6244-969D-7BAEA9B6226C}" type="slidenum">
              <a:rPr lang="en-US" noProof="0" smtClean="0"/>
              <a:pPr lvl="0"/>
              <a:t>39</a:t>
            </a:fld>
            <a:endParaRPr lang="en-US" noProof="0"/>
          </a:p>
        </p:txBody>
      </p:sp>
      <p:sp>
        <p:nvSpPr>
          <p:cNvPr id="2" name="Text Placeholder 1">
            <a:extLst>
              <a:ext uri="{FF2B5EF4-FFF2-40B4-BE49-F238E27FC236}">
                <a16:creationId xmlns:a16="http://schemas.microsoft.com/office/drawing/2014/main" id="{FBC48B99-3CB6-1DA6-BF0F-C0DD59A4B84B}"/>
              </a:ext>
            </a:extLst>
          </p:cNvPr>
          <p:cNvSpPr>
            <a:spLocks noGrp="1"/>
          </p:cNvSpPr>
          <p:nvPr>
            <p:ph type="body" idx="11"/>
          </p:nvPr>
        </p:nvSpPr>
        <p:spPr/>
        <p:txBody>
          <a:bodyPr/>
          <a:lstStyle/>
          <a:p>
            <a:r>
              <a:rPr lang="en-US" b="0" dirty="0">
                <a:solidFill>
                  <a:srgbClr val="084337"/>
                </a:solidFill>
              </a:rPr>
              <a:t>PEPHA®-CTIVE CB</a:t>
            </a:r>
          </a:p>
        </p:txBody>
      </p:sp>
      <p:sp>
        <p:nvSpPr>
          <p:cNvPr id="9" name="Rounded Rectangle 7">
            <a:extLst>
              <a:ext uri="{FF2B5EF4-FFF2-40B4-BE49-F238E27FC236}">
                <a16:creationId xmlns:a16="http://schemas.microsoft.com/office/drawing/2014/main" id="{AD0C34B0-B820-30F9-F0AA-06EA9245FBDE}"/>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PEPHA®-CTIVE CB significantly increases the fibroblast proliferation up to 320%</a:t>
            </a:r>
          </a:p>
        </p:txBody>
      </p:sp>
      <p:grpSp>
        <p:nvGrpSpPr>
          <p:cNvPr id="4" name="Group 3">
            <a:extLst>
              <a:ext uri="{FF2B5EF4-FFF2-40B4-BE49-F238E27FC236}">
                <a16:creationId xmlns:a16="http://schemas.microsoft.com/office/drawing/2014/main" id="{81FDAD2B-519A-A168-FDC2-FDC68CC01FF3}"/>
              </a:ext>
            </a:extLst>
          </p:cNvPr>
          <p:cNvGrpSpPr/>
          <p:nvPr/>
        </p:nvGrpSpPr>
        <p:grpSpPr>
          <a:xfrm>
            <a:off x="9159477" y="244916"/>
            <a:ext cx="1526886" cy="946421"/>
            <a:chOff x="7997942" y="244916"/>
            <a:chExt cx="1526886" cy="946421"/>
          </a:xfrm>
        </p:grpSpPr>
        <p:grpSp>
          <p:nvGrpSpPr>
            <p:cNvPr id="13" name="Group 12">
              <a:extLst>
                <a:ext uri="{FF2B5EF4-FFF2-40B4-BE49-F238E27FC236}">
                  <a16:creationId xmlns:a16="http://schemas.microsoft.com/office/drawing/2014/main" id="{A9DA83F4-7187-B442-23B1-D46008B22E76}"/>
                </a:ext>
              </a:extLst>
            </p:cNvPr>
            <p:cNvGrpSpPr/>
            <p:nvPr/>
          </p:nvGrpSpPr>
          <p:grpSpPr>
            <a:xfrm rot="5400000">
              <a:off x="8288174" y="-45316"/>
              <a:ext cx="946421" cy="1526886"/>
              <a:chOff x="7525004" y="-2081864"/>
              <a:chExt cx="946421" cy="1526886"/>
            </a:xfrm>
          </p:grpSpPr>
          <p:pic>
            <p:nvPicPr>
              <p:cNvPr id="14" name="Picture 3">
                <a:extLst>
                  <a:ext uri="{FF2B5EF4-FFF2-40B4-BE49-F238E27FC236}">
                    <a16:creationId xmlns:a16="http://schemas.microsoft.com/office/drawing/2014/main" id="{47FE123D-83A1-DC52-9E84-51C733F688B7}"/>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rot="16200000">
                <a:off x="7074154" y="-1631014"/>
                <a:ext cx="1493837" cy="592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a:extLst>
                  <a:ext uri="{FF2B5EF4-FFF2-40B4-BE49-F238E27FC236}">
                    <a16:creationId xmlns:a16="http://schemas.microsoft.com/office/drawing/2014/main" id="{A9940F99-6EC0-BB70-76DD-745C39FCE798}"/>
                  </a:ext>
                </a:extLst>
              </p:cNvPr>
              <p:cNvSpPr txBox="1"/>
              <p:nvPr/>
            </p:nvSpPr>
            <p:spPr>
              <a:xfrm rot="16200000">
                <a:off x="7617285" y="-1409117"/>
                <a:ext cx="1369725"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mj-lt"/>
                    <a:ea typeface="Fira Sans" panose="020B0503050000020004" pitchFamily="34" charset="0"/>
                    <a:cs typeface="+mn-cs"/>
                  </a:rPr>
                  <a:t>Activation</a:t>
                </a:r>
              </a:p>
            </p:txBody>
          </p:sp>
        </p:grpSp>
        <p:pic>
          <p:nvPicPr>
            <p:cNvPr id="19" name="Graphic 18">
              <a:extLst>
                <a:ext uri="{FF2B5EF4-FFF2-40B4-BE49-F238E27FC236}">
                  <a16:creationId xmlns:a16="http://schemas.microsoft.com/office/drawing/2014/main" id="{E7507D02-E767-9748-3F3B-624EFC69903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79786" y="893446"/>
              <a:ext cx="252000" cy="252000"/>
            </a:xfrm>
            <a:prstGeom prst="rect">
              <a:avLst/>
            </a:prstGeom>
          </p:spPr>
        </p:pic>
      </p:grpSp>
      <p:sp>
        <p:nvSpPr>
          <p:cNvPr id="26" name="Rectangle 25">
            <a:extLst>
              <a:ext uri="{FF2B5EF4-FFF2-40B4-BE49-F238E27FC236}">
                <a16:creationId xmlns:a16="http://schemas.microsoft.com/office/drawing/2014/main" id="{1B7C8E2D-3624-5465-82E4-910303ECCD22}"/>
              </a:ext>
            </a:extLst>
          </p:cNvPr>
          <p:cNvSpPr/>
          <p:nvPr/>
        </p:nvSpPr>
        <p:spPr>
          <a:xfrm>
            <a:off x="301625" y="1723624"/>
            <a:ext cx="4072071" cy="1679049"/>
          </a:xfrm>
          <a:prstGeom prst="rect">
            <a:avLst/>
          </a:prstGeom>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lang="en-GB" sz="1600" i="1" dirty="0">
                <a:ea typeface="Fira Sans" panose="020B0503050000020004" pitchFamily="34" charset="0"/>
              </a:rPr>
              <a:t>i</a:t>
            </a:r>
            <a:r>
              <a:rPr kumimoji="0" lang="en-GB" sz="1600" b="0" i="1" u="none" strike="noStrike" kern="1200" cap="none" spc="0" normalizeH="0" baseline="0" noProof="0" dirty="0">
                <a:ln>
                  <a:noFill/>
                </a:ln>
                <a:effectLst/>
                <a:uLnTx/>
                <a:uFillTx/>
                <a:ea typeface="Fira Sans" panose="020B0503050000020004" pitchFamily="34" charset="0"/>
              </a:rPr>
              <a:t>n vitro </a:t>
            </a:r>
            <a:r>
              <a:rPr kumimoji="0" lang="en-GB" sz="1600" b="0" u="none" strike="noStrike" kern="1200" cap="none" spc="0" normalizeH="0" baseline="0" noProof="0" dirty="0">
                <a:ln>
                  <a:noFill/>
                </a:ln>
                <a:effectLst/>
                <a:uLnTx/>
                <a:uFillTx/>
                <a:ea typeface="Fira Sans" panose="020B0503050000020004" pitchFamily="34" charset="0"/>
              </a:rPr>
              <a:t>assay with </a:t>
            </a:r>
            <a:r>
              <a:rPr kumimoji="0" lang="en-GB" sz="1600" b="1" u="none" strike="noStrike" kern="1200" cap="none" spc="0" normalizeH="0" baseline="0" noProof="0" dirty="0">
                <a:ln>
                  <a:noFill/>
                </a:ln>
                <a:effectLst/>
                <a:uLnTx/>
                <a:uFillTx/>
                <a:ea typeface="Fira Sans" panose="020B0503050000020004" pitchFamily="34" charset="0"/>
              </a:rPr>
              <a:t>normal human fibroblasts from skin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dirty="0">
                <a:ln>
                  <a:noFill/>
                </a:ln>
                <a:effectLst/>
                <a:uLnTx/>
                <a:uFillTx/>
                <a:ea typeface="Fira Sans" panose="020B0503050000020004" pitchFamily="34" charset="0"/>
              </a:rPr>
              <a:t>Cells treated with PEPHA®-CTIVE CB vs. untreated cells (control)</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dirty="0">
                <a:ln>
                  <a:noFill/>
                </a:ln>
                <a:effectLst/>
                <a:uLnTx/>
                <a:uFillTx/>
                <a:ea typeface="Fira Sans" panose="020B0503050000020004" pitchFamily="34" charset="0"/>
              </a:rPr>
              <a:t>24 hours incubation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u="none" strike="noStrike" kern="1200" cap="none" spc="0" normalizeH="0" baseline="0" noProof="0" dirty="0">
                <a:ln>
                  <a:noFill/>
                </a:ln>
                <a:effectLst/>
                <a:uLnTx/>
                <a:uFillTx/>
                <a:ea typeface="Fira Sans" panose="020B0503050000020004" pitchFamily="34" charset="0"/>
              </a:rPr>
              <a:t>Fibroblasts quantification by ELISA</a:t>
            </a:r>
          </a:p>
        </p:txBody>
      </p:sp>
      <p:pic>
        <p:nvPicPr>
          <p:cNvPr id="6" name="Picture 5">
            <a:extLst>
              <a:ext uri="{FF2B5EF4-FFF2-40B4-BE49-F238E27FC236}">
                <a16:creationId xmlns:a16="http://schemas.microsoft.com/office/drawing/2014/main" id="{3A5FB1F6-1DCB-76BB-505E-0738831A66FE}"/>
              </a:ext>
            </a:extLst>
          </p:cNvPr>
          <p:cNvPicPr>
            <a:picLocks noChangeAspect="1"/>
          </p:cNvPicPr>
          <p:nvPr/>
        </p:nvPicPr>
        <p:blipFill>
          <a:blip r:embed="rId7"/>
          <a:srcRect/>
          <a:stretch/>
        </p:blipFill>
        <p:spPr>
          <a:xfrm>
            <a:off x="10965956" y="302400"/>
            <a:ext cx="962684" cy="419894"/>
          </a:xfrm>
          <a:prstGeom prst="rect">
            <a:avLst/>
          </a:prstGeom>
        </p:spPr>
      </p:pic>
      <p:pic>
        <p:nvPicPr>
          <p:cNvPr id="22" name="Picture 21" descr="A graph of a bar graph&#10;&#10;AI-generated content may be incorrect.">
            <a:extLst>
              <a:ext uri="{FF2B5EF4-FFF2-40B4-BE49-F238E27FC236}">
                <a16:creationId xmlns:a16="http://schemas.microsoft.com/office/drawing/2014/main" id="{A0ECEAF3-7D3E-77B6-8323-0324871487D2}"/>
              </a:ext>
            </a:extLst>
          </p:cNvPr>
          <p:cNvPicPr>
            <a:picLocks noChangeAspect="1"/>
          </p:cNvPicPr>
          <p:nvPr/>
        </p:nvPicPr>
        <p:blipFill>
          <a:blip r:embed="rId8">
            <a:extLst>
              <a:ext uri="{28A0092B-C50C-407E-A947-70E740481C1C}">
                <a14:useLocalDpi xmlns:a14="http://schemas.microsoft.com/office/drawing/2010/main" val="0"/>
              </a:ext>
            </a:extLst>
          </a:blip>
          <a:srcRect l="14399" t="18525" r="9765" b="17886"/>
          <a:stretch/>
        </p:blipFill>
        <p:spPr>
          <a:xfrm>
            <a:off x="4291282" y="1438509"/>
            <a:ext cx="7940417" cy="3745230"/>
          </a:xfrm>
          <a:prstGeom prst="rect">
            <a:avLst/>
          </a:prstGeom>
        </p:spPr>
      </p:pic>
    </p:spTree>
    <p:extLst>
      <p:ext uri="{BB962C8B-B14F-4D97-AF65-F5344CB8AC3E}">
        <p14:creationId xmlns:p14="http://schemas.microsoft.com/office/powerpoint/2010/main" val="27491688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69DC0-4BFD-1ABC-CBC7-D85E2E5C7341}"/>
              </a:ext>
            </a:extLst>
          </p:cNvPr>
          <p:cNvSpPr>
            <a:spLocks noGrp="1"/>
          </p:cNvSpPr>
          <p:nvPr>
            <p:ph type="title"/>
          </p:nvPr>
        </p:nvSpPr>
        <p:spPr/>
        <p:txBody>
          <a:bodyPr/>
          <a:lstStyle/>
          <a:p>
            <a:r>
              <a:rPr lang="en-US"/>
              <a:t>Skin renewal</a:t>
            </a:r>
          </a:p>
        </p:txBody>
      </p:sp>
      <p:sp>
        <p:nvSpPr>
          <p:cNvPr id="3" name="Slide Number Placeholder 4">
            <a:extLst>
              <a:ext uri="{FF2B5EF4-FFF2-40B4-BE49-F238E27FC236}">
                <a16:creationId xmlns:a16="http://schemas.microsoft.com/office/drawing/2014/main" id="{66947F82-B86B-52E9-3B41-EB60341F83F7}"/>
              </a:ext>
            </a:extLst>
          </p:cNvPr>
          <p:cNvSpPr>
            <a:spLocks noGrp="1"/>
          </p:cNvSpPr>
          <p:nvPr>
            <p:ph type="sldNum" sz="quarter" idx="10"/>
          </p:nvPr>
        </p:nvSpPr>
        <p:spPr/>
        <p:txBody>
          <a:bodyPr/>
          <a:lstStyle/>
          <a:p>
            <a:pPr lvl="0"/>
            <a:fld id="{E118D48E-C7CB-6244-969D-7BAEA9B6226C}" type="slidenum">
              <a:rPr lang="en-US" noProof="0" smtClean="0"/>
              <a:pPr lvl="0"/>
              <a:t>40</a:t>
            </a:fld>
            <a:endParaRPr lang="en-US" noProof="0"/>
          </a:p>
        </p:txBody>
      </p:sp>
      <p:sp>
        <p:nvSpPr>
          <p:cNvPr id="4" name="Text Placeholder 3">
            <a:extLst>
              <a:ext uri="{FF2B5EF4-FFF2-40B4-BE49-F238E27FC236}">
                <a16:creationId xmlns:a16="http://schemas.microsoft.com/office/drawing/2014/main" id="{71724DA9-0B85-EEF7-12B6-73546A3115E5}"/>
              </a:ext>
            </a:extLst>
          </p:cNvPr>
          <p:cNvSpPr>
            <a:spLocks noGrp="1"/>
          </p:cNvSpPr>
          <p:nvPr>
            <p:ph type="body" idx="11"/>
          </p:nvPr>
        </p:nvSpPr>
        <p:spPr/>
        <p:txBody>
          <a:bodyPr/>
          <a:lstStyle/>
          <a:p>
            <a:r>
              <a:rPr lang="en-US" b="0" dirty="0">
                <a:solidFill>
                  <a:srgbClr val="084337"/>
                </a:solidFill>
              </a:rPr>
              <a:t>Study design</a:t>
            </a:r>
          </a:p>
        </p:txBody>
      </p:sp>
      <p:sp>
        <p:nvSpPr>
          <p:cNvPr id="9" name="Content Placeholder 2">
            <a:extLst>
              <a:ext uri="{FF2B5EF4-FFF2-40B4-BE49-F238E27FC236}">
                <a16:creationId xmlns:a16="http://schemas.microsoft.com/office/drawing/2014/main" id="{45AAD4CD-FDC5-02EE-A462-5E14CF845C2B}"/>
              </a:ext>
            </a:extLst>
          </p:cNvPr>
          <p:cNvSpPr txBox="1">
            <a:spLocks/>
          </p:cNvSpPr>
          <p:nvPr/>
        </p:nvSpPr>
        <p:spPr bwMode="auto">
          <a:xfrm>
            <a:off x="302400" y="1342800"/>
            <a:ext cx="11258863" cy="2380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363600" indent="-363600">
              <a:lnSpc>
                <a:spcPct val="90000"/>
              </a:lnSpc>
              <a:spcBef>
                <a:spcPts val="500"/>
              </a:spcBef>
              <a:spcAft>
                <a:spcPts val="400"/>
              </a:spcAft>
              <a:buClr>
                <a:srgbClr val="084337"/>
              </a:buClr>
              <a:buSzPct val="90000"/>
              <a:buFont typeface="Wingdings" panose="05000000000000000000" pitchFamily="2" charset="2"/>
              <a:buChar char="l"/>
              <a:defRPr/>
            </a:pPr>
            <a:r>
              <a:rPr kumimoji="0" lang="en-US" sz="1600" b="0" i="0" u="none" strike="noStrike" kern="0" cap="none" spc="0" normalizeH="0" baseline="0" noProof="0" dirty="0">
                <a:ln>
                  <a:noFill/>
                </a:ln>
                <a:effectLst/>
                <a:uLnTx/>
                <a:uFillTx/>
                <a:ea typeface="Fira Sans" panose="020B0503050000020004" pitchFamily="34" charset="0"/>
                <a:cs typeface="Arial"/>
              </a:rPr>
              <a:t>20 female volunteers, 22 – 65 years old</a:t>
            </a:r>
          </a:p>
          <a:p>
            <a:pPr marL="363600" indent="-363600">
              <a:lnSpc>
                <a:spcPct val="90000"/>
              </a:lnSpc>
              <a:spcBef>
                <a:spcPts val="500"/>
              </a:spcBef>
              <a:spcAft>
                <a:spcPts val="400"/>
              </a:spcAft>
              <a:buClr>
                <a:srgbClr val="084337"/>
              </a:buClr>
              <a:buSzPct val="90000"/>
              <a:buFont typeface="Wingdings" panose="05000000000000000000" pitchFamily="2" charset="2"/>
              <a:buChar char="l"/>
              <a:defRPr/>
            </a:pPr>
            <a:r>
              <a:rPr kumimoji="0" lang="en-US" sz="1600" b="0" i="0" u="none" strike="noStrike" kern="0" cap="none" spc="0" normalizeH="0" baseline="0" noProof="0" dirty="0">
                <a:ln>
                  <a:noFill/>
                </a:ln>
                <a:effectLst/>
                <a:uLnTx/>
                <a:uFillTx/>
                <a:ea typeface="Fira Sans" panose="020B0503050000020004" pitchFamily="34" charset="0"/>
                <a:cs typeface="Arial"/>
              </a:rPr>
              <a:t>Placebo controlled study; 3% PEPHA</a:t>
            </a:r>
            <a:r>
              <a:rPr kumimoji="0" lang="en-US" sz="1600" b="0" i="0" u="none" strike="noStrike" kern="0" cap="none" spc="0" normalizeH="0" baseline="30000" noProof="0" dirty="0">
                <a:ln>
                  <a:noFill/>
                </a:ln>
                <a:effectLst/>
                <a:uLnTx/>
                <a:uFillTx/>
                <a:ea typeface="Fira Sans" panose="020B0503050000020004" pitchFamily="34" charset="0"/>
                <a:cs typeface="Arial"/>
              </a:rPr>
              <a:t>®</a:t>
            </a:r>
            <a:r>
              <a:rPr kumimoji="0" lang="en-US" sz="1600" b="0" i="0" u="none" strike="noStrike" kern="0" cap="none" spc="0" normalizeH="0" baseline="0" noProof="0" dirty="0">
                <a:ln>
                  <a:noFill/>
                </a:ln>
                <a:effectLst/>
                <a:uLnTx/>
                <a:uFillTx/>
                <a:ea typeface="Fira Sans" panose="020B0503050000020004" pitchFamily="34" charset="0"/>
                <a:cs typeface="Arial"/>
              </a:rPr>
              <a:t>-CTIVE CB in a cosmetic formulation</a:t>
            </a:r>
          </a:p>
          <a:p>
            <a:pPr marL="363600" indent="-363600">
              <a:lnSpc>
                <a:spcPct val="90000"/>
              </a:lnSpc>
              <a:spcBef>
                <a:spcPts val="500"/>
              </a:spcBef>
              <a:spcAft>
                <a:spcPts val="400"/>
              </a:spcAft>
              <a:buClr>
                <a:srgbClr val="084337"/>
              </a:buClr>
              <a:buSzPct val="90000"/>
              <a:buFont typeface="Wingdings" panose="05000000000000000000" pitchFamily="2" charset="2"/>
              <a:buChar char="l"/>
              <a:tabLst>
                <a:tab pos="1685925" algn="l"/>
                <a:tab pos="1909763" algn="l"/>
              </a:tabLst>
              <a:defRPr/>
            </a:pPr>
            <a:r>
              <a:rPr kumimoji="0" lang="en-US" sz="1600" i="0" u="none" strike="noStrike" kern="0" cap="none" spc="0" normalizeH="0" baseline="0" noProof="0" dirty="0">
                <a:ln>
                  <a:noFill/>
                </a:ln>
                <a:effectLst/>
                <a:uLnTx/>
                <a:uFillTx/>
                <a:ea typeface="Fira Sans" panose="020B0503050000020004" pitchFamily="34" charset="0"/>
                <a:cs typeface="Arial"/>
              </a:rPr>
              <a:t>Application:</a:t>
            </a:r>
            <a:r>
              <a:rPr kumimoji="0" lang="en-US" sz="1600" b="0" i="0" u="none" strike="noStrike" kern="0" cap="none" spc="0" normalizeH="0" baseline="0" noProof="0" dirty="0">
                <a:ln>
                  <a:noFill/>
                </a:ln>
                <a:effectLst/>
                <a:uLnTx/>
                <a:uFillTx/>
                <a:ea typeface="Fira Sans" panose="020B0503050000020004" pitchFamily="34" charset="0"/>
                <a:cs typeface="Arial"/>
              </a:rPr>
              <a:t>	 	</a:t>
            </a:r>
            <a:r>
              <a:rPr kumimoji="0" lang="en-US" sz="1600" b="0" i="0" u="none" strike="noStrike" kern="0" cap="none" spc="0" normalizeH="0" baseline="0" noProof="0" dirty="0">
                <a:ln>
                  <a:noFill/>
                </a:ln>
                <a:effectLst/>
                <a:uLnTx/>
                <a:uFillTx/>
                <a:ea typeface="Fira Sans" panose="020B0503050000020004" pitchFamily="34" charset="0"/>
                <a:cs typeface="Arial"/>
                <a:sym typeface="Wingdings"/>
              </a:rPr>
              <a:t>1.</a:t>
            </a:r>
            <a:r>
              <a:rPr kumimoji="0" lang="en-US" sz="1600" b="0" i="0" u="none" strike="noStrike" kern="0" cap="none" spc="0" normalizeH="0" baseline="0" noProof="0" dirty="0">
                <a:ln>
                  <a:noFill/>
                </a:ln>
                <a:effectLst/>
                <a:uLnTx/>
                <a:uFillTx/>
                <a:ea typeface="Fira Sans" panose="020B0503050000020004" pitchFamily="34" charset="0"/>
                <a:cs typeface="Arial"/>
              </a:rPr>
              <a:t>  </a:t>
            </a:r>
            <a:r>
              <a:rPr kumimoji="0" lang="en-US" sz="1600" b="1" i="0" u="none" strike="noStrike" kern="0" cap="none" spc="0" normalizeH="0" baseline="0" noProof="0" dirty="0">
                <a:ln>
                  <a:noFill/>
                </a:ln>
                <a:solidFill>
                  <a:srgbClr val="084337"/>
                </a:solidFill>
                <a:effectLst/>
                <a:uLnTx/>
                <a:uFillTx/>
                <a:ea typeface="Fira Sans" panose="020B0503050000020004" pitchFamily="34" charset="0"/>
                <a:cs typeface="Arial"/>
              </a:rPr>
              <a:t>Day 0 – Day 28</a:t>
            </a:r>
            <a:r>
              <a:rPr kumimoji="0" lang="en-US" sz="1600" b="0" i="0" u="none" strike="noStrike" kern="0" cap="none" spc="0" normalizeH="0" baseline="0" noProof="0" dirty="0">
                <a:ln>
                  <a:noFill/>
                </a:ln>
                <a:solidFill>
                  <a:srgbClr val="084337"/>
                </a:solidFill>
                <a:effectLst/>
                <a:uLnTx/>
                <a:uFillTx/>
                <a:ea typeface="Fira Sans" panose="020B0503050000020004" pitchFamily="34" charset="0"/>
                <a:cs typeface="Arial"/>
              </a:rPr>
              <a:t>: </a:t>
            </a:r>
            <a:r>
              <a:rPr kumimoji="0" lang="en-US" sz="1600" b="0" i="0" u="none" strike="noStrike" kern="0" cap="none" spc="0" normalizeH="0" baseline="0" noProof="0" dirty="0">
                <a:ln>
                  <a:noFill/>
                </a:ln>
                <a:effectLst/>
                <a:uLnTx/>
                <a:uFillTx/>
                <a:ea typeface="Fira Sans" panose="020B0503050000020004" pitchFamily="34" charset="0"/>
                <a:cs typeface="Arial"/>
              </a:rPr>
              <a:t>across 4 weeks, randomized daily application of the PEPHA</a:t>
            </a:r>
            <a:r>
              <a:rPr kumimoji="0" lang="en-US" sz="1600" b="0" i="0" u="none" strike="noStrike" kern="0" cap="none" spc="0" normalizeH="0" baseline="30000" noProof="0" dirty="0">
                <a:ln>
                  <a:noFill/>
                </a:ln>
                <a:effectLst/>
                <a:uLnTx/>
                <a:uFillTx/>
                <a:ea typeface="Fira Sans" panose="020B0503050000020004" pitchFamily="34" charset="0"/>
                <a:cs typeface="Arial"/>
              </a:rPr>
              <a:t>®</a:t>
            </a:r>
            <a:r>
              <a:rPr kumimoji="0" lang="en-US" sz="1600" b="0" i="0" u="none" strike="noStrike" kern="0" cap="none" spc="0" normalizeH="0" baseline="0" noProof="0" dirty="0">
                <a:ln>
                  <a:noFill/>
                </a:ln>
                <a:effectLst/>
                <a:uLnTx/>
                <a:uFillTx/>
                <a:ea typeface="Fira Sans" panose="020B0503050000020004" pitchFamily="34" charset="0"/>
                <a:cs typeface="Arial"/>
              </a:rPr>
              <a:t>-CTIVE CB</a:t>
            </a:r>
            <a:br>
              <a:rPr kumimoji="0" lang="en-US" sz="1600" b="0" i="0" u="none" strike="noStrike" kern="0" cap="none" spc="0" normalizeH="0" baseline="0" noProof="0" dirty="0">
                <a:ln>
                  <a:noFill/>
                </a:ln>
                <a:effectLst/>
                <a:uLnTx/>
                <a:uFillTx/>
                <a:ea typeface="Fira Sans" panose="020B0503050000020004" pitchFamily="34" charset="0"/>
                <a:cs typeface="Arial"/>
              </a:rPr>
            </a:br>
            <a:r>
              <a:rPr kumimoji="0" lang="en-US" sz="1600" b="0" i="0" u="none" strike="noStrike" kern="0" cap="none" spc="0" normalizeH="0" baseline="0" noProof="0" dirty="0">
                <a:ln>
                  <a:noFill/>
                </a:ln>
                <a:effectLst/>
                <a:uLnTx/>
                <a:uFillTx/>
                <a:ea typeface="Fira Sans" panose="020B0503050000020004" pitchFamily="34" charset="0"/>
                <a:cs typeface="Arial"/>
              </a:rPr>
              <a:t>		formulation on one forearm, and of the placebo on the second forearm;</a:t>
            </a:r>
          </a:p>
          <a:p>
            <a:pPr marL="363600" marR="0" lvl="0" indent="-363600" algn="l" defTabSz="914400" rtl="0" eaLnBrk="0" fontAlgn="base" latinLnBrk="0" hangingPunct="0">
              <a:lnSpc>
                <a:spcPct val="90000"/>
              </a:lnSpc>
              <a:spcBef>
                <a:spcPts val="500"/>
              </a:spcBef>
              <a:spcAft>
                <a:spcPts val="400"/>
              </a:spcAft>
              <a:buClr>
                <a:schemeClr val="bg1"/>
              </a:buClr>
              <a:buSzPct val="90000"/>
              <a:buFont typeface="Wingdings" panose="05000000000000000000" pitchFamily="2" charset="2"/>
              <a:buChar char="l"/>
              <a:tabLst>
                <a:tab pos="1685925" algn="l"/>
                <a:tab pos="1909763" algn="l"/>
              </a:tabLst>
              <a:defRPr/>
            </a:pPr>
            <a:r>
              <a:rPr kumimoji="0" lang="en-US" sz="1600" b="0" i="0" u="none" strike="noStrike" kern="0" cap="none" spc="0" normalizeH="0" baseline="0" noProof="0" dirty="0">
                <a:ln>
                  <a:noFill/>
                </a:ln>
                <a:effectLst/>
                <a:uLnTx/>
                <a:uFillTx/>
                <a:ea typeface="Fira Sans" panose="020B0503050000020004" pitchFamily="34" charset="0"/>
                <a:cs typeface="Arial"/>
              </a:rPr>
              <a:t>		2.  </a:t>
            </a:r>
            <a:r>
              <a:rPr kumimoji="0" lang="en-US" sz="1600" b="1" i="0" u="none" strike="noStrike" kern="0" cap="none" spc="0" normalizeH="0" baseline="0" noProof="0" dirty="0">
                <a:ln>
                  <a:noFill/>
                </a:ln>
                <a:solidFill>
                  <a:srgbClr val="084337"/>
                </a:solidFill>
                <a:effectLst/>
                <a:uLnTx/>
                <a:uFillTx/>
                <a:ea typeface="Fira Sans" panose="020B0503050000020004" pitchFamily="34" charset="0"/>
                <a:cs typeface="Arial"/>
              </a:rPr>
              <a:t>Day 14</a:t>
            </a:r>
            <a:r>
              <a:rPr kumimoji="0" lang="en-US" sz="1600" b="0" i="0" u="none" strike="noStrike" kern="0" cap="none" spc="0" normalizeH="0" baseline="0" noProof="0" dirty="0">
                <a:ln>
                  <a:noFill/>
                </a:ln>
                <a:solidFill>
                  <a:srgbClr val="084337"/>
                </a:solidFill>
                <a:effectLst/>
                <a:uLnTx/>
                <a:uFillTx/>
                <a:ea typeface="Fira Sans" panose="020B0503050000020004" pitchFamily="34" charset="0"/>
                <a:cs typeface="Arial"/>
              </a:rPr>
              <a:t>: </a:t>
            </a:r>
            <a:r>
              <a:rPr kumimoji="0" lang="en-US" sz="1600" b="0" i="0" u="none" strike="noStrike" kern="0" cap="none" spc="0" normalizeH="0" baseline="0" noProof="0" dirty="0">
                <a:ln>
                  <a:noFill/>
                </a:ln>
                <a:effectLst/>
                <a:uLnTx/>
                <a:uFillTx/>
                <a:ea typeface="Fira Sans" panose="020B0503050000020004" pitchFamily="34" charset="0"/>
                <a:cs typeface="Arial"/>
              </a:rPr>
              <a:t>after the first 2 weeks, tanning of the skin with a unique application of a DHA </a:t>
            </a:r>
            <a:br>
              <a:rPr kumimoji="0" lang="en-US" sz="1600" b="0" i="0" u="none" strike="noStrike" kern="0" cap="none" spc="0" normalizeH="0" baseline="0" noProof="0" dirty="0">
                <a:ln>
                  <a:noFill/>
                </a:ln>
                <a:effectLst/>
                <a:uLnTx/>
                <a:uFillTx/>
                <a:ea typeface="Fira Sans" panose="020B0503050000020004" pitchFamily="34" charset="0"/>
                <a:cs typeface="Arial"/>
              </a:rPr>
            </a:br>
            <a:r>
              <a:rPr kumimoji="0" lang="en-US" sz="1600" b="0" i="0" u="none" strike="noStrike" kern="0" cap="none" spc="0" normalizeH="0" baseline="0" noProof="0" dirty="0">
                <a:ln>
                  <a:noFill/>
                </a:ln>
                <a:effectLst/>
                <a:uLnTx/>
                <a:uFillTx/>
                <a:ea typeface="Fira Sans" panose="020B0503050000020004" pitchFamily="34" charset="0"/>
                <a:cs typeface="Arial"/>
              </a:rPr>
              <a:t>		formulation (on both forearms);</a:t>
            </a:r>
          </a:p>
          <a:p>
            <a:pPr marL="363600" marR="0" lvl="0" indent="-363600" algn="l" defTabSz="914400" rtl="0" eaLnBrk="0" fontAlgn="base" latinLnBrk="0" hangingPunct="0">
              <a:lnSpc>
                <a:spcPct val="90000"/>
              </a:lnSpc>
              <a:spcBef>
                <a:spcPts val="500"/>
              </a:spcBef>
              <a:spcAft>
                <a:spcPts val="400"/>
              </a:spcAft>
              <a:buClr>
                <a:schemeClr val="bg1"/>
              </a:buClr>
              <a:buSzPct val="90000"/>
              <a:buFont typeface="Wingdings" panose="05000000000000000000" pitchFamily="2" charset="2"/>
              <a:buChar char="l"/>
              <a:tabLst>
                <a:tab pos="1685925" algn="l"/>
                <a:tab pos="1909763" algn="l"/>
              </a:tabLst>
              <a:defRPr/>
            </a:pPr>
            <a:r>
              <a:rPr kumimoji="0" lang="en-US" sz="1600" b="0" i="0" u="none" strike="noStrike" kern="0" cap="none" spc="0" normalizeH="0" baseline="0" noProof="0" dirty="0">
                <a:ln>
                  <a:noFill/>
                </a:ln>
                <a:effectLst/>
                <a:uLnTx/>
                <a:uFillTx/>
                <a:ea typeface="Fira Sans" panose="020B0503050000020004" pitchFamily="34" charset="0"/>
                <a:cs typeface="Arial"/>
              </a:rPr>
              <a:t>		3.  </a:t>
            </a:r>
            <a:r>
              <a:rPr kumimoji="0" lang="en-US" sz="1600" b="1" i="0" u="none" strike="noStrike" kern="0" cap="none" spc="0" normalizeH="0" baseline="0" noProof="0" dirty="0">
                <a:ln>
                  <a:noFill/>
                </a:ln>
                <a:solidFill>
                  <a:srgbClr val="084337"/>
                </a:solidFill>
                <a:effectLst/>
                <a:uLnTx/>
                <a:uFillTx/>
                <a:ea typeface="Fira Sans" panose="020B0503050000020004" pitchFamily="34" charset="0"/>
                <a:cs typeface="Arial"/>
              </a:rPr>
              <a:t>Days 15, 18, 21, 23, 25, 28</a:t>
            </a:r>
            <a:r>
              <a:rPr kumimoji="0" lang="en-US" sz="1600" b="0" i="0" u="none" strike="noStrike" kern="0" cap="none" spc="0" normalizeH="0" baseline="0" noProof="0" dirty="0">
                <a:ln>
                  <a:noFill/>
                </a:ln>
                <a:solidFill>
                  <a:srgbClr val="084337"/>
                </a:solidFill>
                <a:effectLst/>
                <a:uLnTx/>
                <a:uFillTx/>
                <a:ea typeface="Fira Sans" panose="020B0503050000020004" pitchFamily="34" charset="0"/>
                <a:cs typeface="Arial"/>
              </a:rPr>
              <a:t>: </a:t>
            </a:r>
            <a:r>
              <a:rPr kumimoji="0" lang="en-US" sz="1600" b="0" i="0" u="none" strike="noStrike" kern="0" cap="none" spc="0" normalizeH="0" baseline="0" noProof="0" dirty="0">
                <a:ln>
                  <a:noFill/>
                </a:ln>
                <a:effectLst/>
                <a:uLnTx/>
                <a:uFillTx/>
                <a:ea typeface="Fira Sans" panose="020B0503050000020004" pitchFamily="34" charset="0"/>
                <a:cs typeface="Arial"/>
              </a:rPr>
              <a:t>measurement of skin discoloration, correlated to the skin renewal</a:t>
            </a:r>
          </a:p>
          <a:p>
            <a:pPr marL="363600" indent="-363600">
              <a:lnSpc>
                <a:spcPct val="90000"/>
              </a:lnSpc>
              <a:spcBef>
                <a:spcPts val="500"/>
              </a:spcBef>
              <a:spcAft>
                <a:spcPts val="400"/>
              </a:spcAft>
              <a:buClr>
                <a:srgbClr val="084337"/>
              </a:buClr>
              <a:buSzPct val="90000"/>
              <a:buFont typeface="Wingdings" panose="05000000000000000000" pitchFamily="2" charset="2"/>
              <a:buChar char="l"/>
              <a:defRPr/>
            </a:pPr>
            <a:r>
              <a:rPr kumimoji="0" lang="en-US" sz="1600" i="0" u="none" strike="noStrike" kern="0" cap="none" spc="0" normalizeH="0" baseline="0" noProof="0" dirty="0">
                <a:ln>
                  <a:noFill/>
                </a:ln>
                <a:effectLst/>
                <a:uLnTx/>
                <a:uFillTx/>
                <a:ea typeface="Fira Sans" panose="020B0503050000020004" pitchFamily="34" charset="0"/>
                <a:cs typeface="Arial"/>
              </a:rPr>
              <a:t>Parameters:</a:t>
            </a:r>
            <a:r>
              <a:rPr lang="en-US" sz="1600" kern="0" dirty="0">
                <a:ea typeface="Fira Sans" panose="020B0503050000020004" pitchFamily="34" charset="0"/>
                <a:cs typeface="Arial"/>
              </a:rPr>
              <a:t> </a:t>
            </a:r>
            <a:r>
              <a:rPr kumimoji="0" lang="en-US" sz="1600" b="0" i="0" u="none" strike="noStrike" kern="0" cap="none" spc="0" normalizeH="0" baseline="0" noProof="0" dirty="0">
                <a:ln>
                  <a:noFill/>
                </a:ln>
                <a:effectLst/>
                <a:uLnTx/>
                <a:uFillTx/>
                <a:ea typeface="Fira Sans" panose="020B0503050000020004" pitchFamily="34" charset="0"/>
                <a:cs typeface="Arial"/>
              </a:rPr>
              <a:t>Skin coloration (Chromameter)</a:t>
            </a:r>
          </a:p>
        </p:txBody>
      </p:sp>
      <p:pic>
        <p:nvPicPr>
          <p:cNvPr id="6" name="Picture 5">
            <a:extLst>
              <a:ext uri="{FF2B5EF4-FFF2-40B4-BE49-F238E27FC236}">
                <a16:creationId xmlns:a16="http://schemas.microsoft.com/office/drawing/2014/main" id="{91CC3E27-AE30-CC3A-1FBA-7408355391DB}"/>
              </a:ext>
            </a:extLst>
          </p:cNvPr>
          <p:cNvPicPr>
            <a:picLocks noChangeAspect="1"/>
          </p:cNvPicPr>
          <p:nvPr/>
        </p:nvPicPr>
        <p:blipFill>
          <a:blip r:embed="rId3"/>
          <a:srcRect/>
          <a:stretch/>
        </p:blipFill>
        <p:spPr>
          <a:xfrm>
            <a:off x="10965956" y="302400"/>
            <a:ext cx="962684" cy="419894"/>
          </a:xfrm>
          <a:prstGeom prst="rect">
            <a:avLst/>
          </a:prstGeom>
        </p:spPr>
      </p:pic>
      <p:pic>
        <p:nvPicPr>
          <p:cNvPr id="8" name="Picture 7" descr="A screenshot of a video game&#10;&#10;AI-generated content may be incorrect.">
            <a:extLst>
              <a:ext uri="{FF2B5EF4-FFF2-40B4-BE49-F238E27FC236}">
                <a16:creationId xmlns:a16="http://schemas.microsoft.com/office/drawing/2014/main" id="{3BE5F01A-80B2-F941-652D-E34C8B8C0DD8}"/>
              </a:ext>
            </a:extLst>
          </p:cNvPr>
          <p:cNvPicPr>
            <a:picLocks noChangeAspect="1"/>
          </p:cNvPicPr>
          <p:nvPr/>
        </p:nvPicPr>
        <p:blipFill>
          <a:blip r:embed="rId4">
            <a:extLst>
              <a:ext uri="{28A0092B-C50C-407E-A947-70E740481C1C}">
                <a14:useLocalDpi xmlns:a14="http://schemas.microsoft.com/office/drawing/2010/main" val="0"/>
              </a:ext>
            </a:extLst>
          </a:blip>
          <a:srcRect t="30222" b="26189"/>
          <a:stretch/>
        </p:blipFill>
        <p:spPr>
          <a:xfrm>
            <a:off x="613022" y="3762126"/>
            <a:ext cx="10965956" cy="2688680"/>
          </a:xfrm>
          <a:prstGeom prst="rect">
            <a:avLst/>
          </a:prstGeom>
        </p:spPr>
      </p:pic>
    </p:spTree>
    <p:extLst>
      <p:ext uri="{BB962C8B-B14F-4D97-AF65-F5344CB8AC3E}">
        <p14:creationId xmlns:p14="http://schemas.microsoft.com/office/powerpoint/2010/main" val="33525856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C3A94E7-8F17-1A01-81FC-9672C4D80BE0}"/>
              </a:ext>
            </a:extLst>
          </p:cNvPr>
          <p:cNvSpPr/>
          <p:nvPr/>
        </p:nvSpPr>
        <p:spPr>
          <a:xfrm>
            <a:off x="0" y="1269702"/>
            <a:ext cx="12192000" cy="413029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5C8C13-C5B2-31D6-392F-2A8A31DD8D1C}"/>
              </a:ext>
            </a:extLst>
          </p:cNvPr>
          <p:cNvSpPr>
            <a:spLocks noGrp="1"/>
          </p:cNvSpPr>
          <p:nvPr>
            <p:ph type="title"/>
          </p:nvPr>
        </p:nvSpPr>
        <p:spPr/>
        <p:txBody>
          <a:bodyPr/>
          <a:lstStyle/>
          <a:p>
            <a:r>
              <a:rPr lang="en-US"/>
              <a:t>5 days faster skin renewal for luminous looking skin</a:t>
            </a:r>
          </a:p>
        </p:txBody>
      </p:sp>
      <p:sp>
        <p:nvSpPr>
          <p:cNvPr id="4" name="Slide Number Placeholder 4">
            <a:extLst>
              <a:ext uri="{FF2B5EF4-FFF2-40B4-BE49-F238E27FC236}">
                <a16:creationId xmlns:a16="http://schemas.microsoft.com/office/drawing/2014/main" id="{B8A84AE7-887E-B421-5C65-AF8CF0C0071B}"/>
              </a:ext>
            </a:extLst>
          </p:cNvPr>
          <p:cNvSpPr>
            <a:spLocks noGrp="1"/>
          </p:cNvSpPr>
          <p:nvPr>
            <p:ph type="sldNum" sz="quarter" idx="10"/>
          </p:nvPr>
        </p:nvSpPr>
        <p:spPr/>
        <p:txBody>
          <a:bodyPr/>
          <a:lstStyle/>
          <a:p>
            <a:pPr lvl="0"/>
            <a:fld id="{E118D48E-C7CB-6244-969D-7BAEA9B6226C}" type="slidenum">
              <a:rPr lang="en-US" noProof="0" smtClean="0"/>
              <a:pPr lvl="0"/>
              <a:t>41</a:t>
            </a:fld>
            <a:endParaRPr lang="en-US" noProof="0"/>
          </a:p>
        </p:txBody>
      </p:sp>
      <p:sp>
        <p:nvSpPr>
          <p:cNvPr id="3" name="Text Placeholder 2">
            <a:extLst>
              <a:ext uri="{FF2B5EF4-FFF2-40B4-BE49-F238E27FC236}">
                <a16:creationId xmlns:a16="http://schemas.microsoft.com/office/drawing/2014/main" id="{03B7FC2E-D4FE-8680-AD43-83CBBD15B0A9}"/>
              </a:ext>
            </a:extLst>
          </p:cNvPr>
          <p:cNvSpPr>
            <a:spLocks noGrp="1"/>
          </p:cNvSpPr>
          <p:nvPr>
            <p:ph type="body" idx="11"/>
          </p:nvPr>
        </p:nvSpPr>
        <p:spPr/>
        <p:txBody>
          <a:bodyPr/>
          <a:lstStyle/>
          <a:p>
            <a:r>
              <a:rPr lang="en-US" b="0" dirty="0">
                <a:solidFill>
                  <a:srgbClr val="084337"/>
                </a:solidFill>
              </a:rPr>
              <a:t>PEPHA®-CTIVE CB</a:t>
            </a:r>
          </a:p>
        </p:txBody>
      </p:sp>
      <p:sp>
        <p:nvSpPr>
          <p:cNvPr id="8" name="Oval 7">
            <a:extLst>
              <a:ext uri="{FF2B5EF4-FFF2-40B4-BE49-F238E27FC236}">
                <a16:creationId xmlns:a16="http://schemas.microsoft.com/office/drawing/2014/main" id="{0CE9D0E2-B433-882D-6157-C26E366ECC6E}"/>
              </a:ext>
            </a:extLst>
          </p:cNvPr>
          <p:cNvSpPr/>
          <p:nvPr/>
        </p:nvSpPr>
        <p:spPr>
          <a:xfrm>
            <a:off x="9006348" y="109496"/>
            <a:ext cx="1465007" cy="1160206"/>
          </a:xfrm>
          <a:prstGeom prst="ellipse">
            <a:avLst/>
          </a:prstGeom>
          <a:gradFill flip="none" rotWithShape="1">
            <a:gsLst>
              <a:gs pos="0">
                <a:schemeClr val="bg1"/>
              </a:gs>
              <a:gs pos="6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7" name="Rounded Rectangle 7">
            <a:extLst>
              <a:ext uri="{FF2B5EF4-FFF2-40B4-BE49-F238E27FC236}">
                <a16:creationId xmlns:a16="http://schemas.microsoft.com/office/drawing/2014/main" id="{CB6733E6-2267-9C0B-A5AA-2710681D3AA1}"/>
              </a:ext>
            </a:extLst>
          </p:cNvPr>
          <p:cNvSpPr/>
          <p:nvPr/>
        </p:nvSpPr>
        <p:spPr bwMode="auto">
          <a:xfrm>
            <a:off x="0" y="5400000"/>
            <a:ext cx="12192000"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1735200" lvl="3" indent="-363600" fontAlgn="base">
              <a:lnSpc>
                <a:spcPct val="90000"/>
              </a:lnSpc>
              <a:spcBef>
                <a:spcPts val="200"/>
              </a:spcBef>
              <a:spcAft>
                <a:spcPts val="200"/>
              </a:spcAft>
              <a:buClr>
                <a:srgbClr val="FFFFFF"/>
              </a:buClr>
              <a:buSzPct val="90000"/>
              <a:buFont typeface="Wingdings" panose="05000000000000000000" pitchFamily="2" charset="2"/>
              <a:buChar char="l"/>
              <a:defRPr/>
            </a:pPr>
            <a:r>
              <a:rPr kumimoji="0" lang="en-GB"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PEPHA®-CTIVE CB visibly increased the skin renewal, inducing a faster skin renewal by 4 to 5 days.</a:t>
            </a:r>
          </a:p>
          <a:p>
            <a:pPr marL="1735200" lvl="3" indent="-363600" fontAlgn="base">
              <a:lnSpc>
                <a:spcPct val="90000"/>
              </a:lnSpc>
              <a:spcBef>
                <a:spcPts val="200"/>
              </a:spcBef>
              <a:spcAft>
                <a:spcPts val="200"/>
              </a:spcAft>
              <a:buClr>
                <a:srgbClr val="FFFFFF"/>
              </a:buClr>
              <a:buSzPct val="90000"/>
              <a:buFont typeface="Wingdings" panose="05000000000000000000" pitchFamily="2" charset="2"/>
              <a:buChar char="l"/>
              <a:defRPr/>
            </a:pPr>
            <a:r>
              <a:rPr kumimoji="0" lang="en-GB"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Result is a luminous looking appearance.</a:t>
            </a:r>
          </a:p>
        </p:txBody>
      </p:sp>
      <p:pic>
        <p:nvPicPr>
          <p:cNvPr id="6" name="Picture 5">
            <a:extLst>
              <a:ext uri="{FF2B5EF4-FFF2-40B4-BE49-F238E27FC236}">
                <a16:creationId xmlns:a16="http://schemas.microsoft.com/office/drawing/2014/main" id="{DFFE0C43-1C6A-346A-6519-ED8892EB432B}"/>
              </a:ext>
            </a:extLst>
          </p:cNvPr>
          <p:cNvPicPr>
            <a:picLocks noChangeAspect="1"/>
          </p:cNvPicPr>
          <p:nvPr/>
        </p:nvPicPr>
        <p:blipFill>
          <a:blip r:embed="rId3"/>
          <a:srcRect/>
          <a:stretch/>
        </p:blipFill>
        <p:spPr>
          <a:xfrm>
            <a:off x="10965956" y="302400"/>
            <a:ext cx="962684" cy="419894"/>
          </a:xfrm>
          <a:prstGeom prst="rect">
            <a:avLst/>
          </a:prstGeom>
        </p:spPr>
      </p:pic>
      <p:pic>
        <p:nvPicPr>
          <p:cNvPr id="10" name="Picture 9" descr="A graph with arrows pointing to the top&#10;&#10;AI-generated content may be incorrect.">
            <a:extLst>
              <a:ext uri="{FF2B5EF4-FFF2-40B4-BE49-F238E27FC236}">
                <a16:creationId xmlns:a16="http://schemas.microsoft.com/office/drawing/2014/main" id="{05C3F418-F15D-6EBF-23BD-C8AD441EB53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rcRect t="16262" b="21407"/>
          <a:stretch/>
        </p:blipFill>
        <p:spPr>
          <a:xfrm>
            <a:off x="364991" y="1335804"/>
            <a:ext cx="11115358" cy="3897210"/>
          </a:xfrm>
          <a:prstGeom prst="rect">
            <a:avLst/>
          </a:prstGeom>
        </p:spPr>
      </p:pic>
    </p:spTree>
    <p:extLst>
      <p:ext uri="{BB962C8B-B14F-4D97-AF65-F5344CB8AC3E}">
        <p14:creationId xmlns:p14="http://schemas.microsoft.com/office/powerpoint/2010/main" val="7243197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C9FD7BD7-31DB-47A5-0ACB-DB6EFE7A5A03}"/>
              </a:ext>
            </a:extLst>
          </p:cNvPr>
          <p:cNvSpPr>
            <a:spLocks noGrp="1"/>
          </p:cNvSpPr>
          <p:nvPr>
            <p:ph type="body" sz="quarter" idx="12"/>
          </p:nvPr>
        </p:nvSpPr>
        <p:spPr>
          <a:xfrm>
            <a:off x="302400" y="1342799"/>
            <a:ext cx="6537671" cy="4461671"/>
          </a:xfrm>
        </p:spPr>
        <p:txBody>
          <a:bodyPr/>
          <a:lstStyle/>
          <a:p>
            <a:pPr>
              <a:spcAft>
                <a:spcPts val="600"/>
              </a:spcAft>
            </a:pPr>
            <a:r>
              <a:rPr lang="en-GB" b="1" dirty="0"/>
              <a:t>Volunteers</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dirty="0"/>
              <a:t>30 female volunteers, 35 – 60 years old</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dirty="0"/>
              <a:t>Presenting a dull skin complexion</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dirty="0"/>
              <a:t>Phototype I to III</a:t>
            </a:r>
          </a:p>
          <a:p>
            <a:pPr>
              <a:spcBef>
                <a:spcPts val="600"/>
              </a:spcBef>
              <a:spcAft>
                <a:spcPts val="600"/>
              </a:spcAft>
            </a:pPr>
            <a:r>
              <a:rPr lang="en-GB" b="1" dirty="0"/>
              <a:t>Formulation	</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dirty="0"/>
              <a:t>3% PEPHA®-CTIVE CB in a cosmetic formulation</a:t>
            </a:r>
          </a:p>
          <a:p>
            <a:pPr>
              <a:spcBef>
                <a:spcPts val="600"/>
              </a:spcBef>
              <a:spcAft>
                <a:spcPts val="600"/>
              </a:spcAft>
            </a:pPr>
            <a:r>
              <a:rPr lang="en-GB" b="1" dirty="0"/>
              <a:t>Application</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dirty="0"/>
              <a:t>Randomized half-face application</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dirty="0"/>
              <a:t>Twice daily</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dirty="0"/>
              <a:t>28 days</a:t>
            </a:r>
          </a:p>
          <a:p>
            <a:pPr>
              <a:spcBef>
                <a:spcPts val="600"/>
              </a:spcBef>
              <a:spcAft>
                <a:spcPts val="600"/>
              </a:spcAft>
            </a:pPr>
            <a:r>
              <a:rPr lang="en-GB" b="1" dirty="0"/>
              <a:t>Parameters</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dirty="0"/>
              <a:t>Evaluation of the CLBT-Parameters (Colour, Luminosity, </a:t>
            </a:r>
            <a:br>
              <a:rPr lang="en-GB" dirty="0"/>
            </a:br>
            <a:r>
              <a:rPr lang="en-GB" dirty="0"/>
              <a:t>Brightness, Transparency) by trained professionals</a:t>
            </a:r>
          </a:p>
          <a:p>
            <a:pPr marL="363600" indent="-363600">
              <a:lnSpc>
                <a:spcPct val="90000"/>
              </a:lnSpc>
              <a:spcBef>
                <a:spcPts val="200"/>
              </a:spcBef>
              <a:spcAft>
                <a:spcPts val="200"/>
              </a:spcAft>
              <a:buClr>
                <a:srgbClr val="084337"/>
              </a:buClr>
              <a:buSzPct val="90000"/>
              <a:buFont typeface="Wingdings" panose="05000000000000000000" pitchFamily="2" charset="2"/>
              <a:buChar char="l"/>
            </a:pPr>
            <a:r>
              <a:rPr lang="en-GB" dirty="0"/>
              <a:t>Self-evaluation questionnaire</a:t>
            </a:r>
          </a:p>
          <a:p>
            <a:endParaRPr lang="en-GB" dirty="0"/>
          </a:p>
        </p:txBody>
      </p:sp>
      <p:sp>
        <p:nvSpPr>
          <p:cNvPr id="3" name="Text Placeholder 2">
            <a:extLst>
              <a:ext uri="{FF2B5EF4-FFF2-40B4-BE49-F238E27FC236}">
                <a16:creationId xmlns:a16="http://schemas.microsoft.com/office/drawing/2014/main" id="{E125EEB2-E739-95C8-5201-EFC39746A943}"/>
              </a:ext>
            </a:extLst>
          </p:cNvPr>
          <p:cNvSpPr>
            <a:spLocks noGrp="1"/>
          </p:cNvSpPr>
          <p:nvPr>
            <p:ph type="body" idx="11"/>
          </p:nvPr>
        </p:nvSpPr>
        <p:spPr/>
        <p:txBody>
          <a:bodyPr/>
          <a:lstStyle/>
          <a:p>
            <a:r>
              <a:rPr lang="en-US" b="0" dirty="0">
                <a:solidFill>
                  <a:srgbClr val="084337"/>
                </a:solidFill>
              </a:rPr>
              <a:t>PEPHA®-CTIVE CB</a:t>
            </a:r>
          </a:p>
        </p:txBody>
      </p:sp>
      <p:sp>
        <p:nvSpPr>
          <p:cNvPr id="2" name="Title 1">
            <a:extLst>
              <a:ext uri="{FF2B5EF4-FFF2-40B4-BE49-F238E27FC236}">
                <a16:creationId xmlns:a16="http://schemas.microsoft.com/office/drawing/2014/main" id="{59999D1C-EBC8-43AD-A19B-BF1C0CB7C39E}"/>
              </a:ext>
            </a:extLst>
          </p:cNvPr>
          <p:cNvSpPr>
            <a:spLocks noGrp="1"/>
          </p:cNvSpPr>
          <p:nvPr>
            <p:ph type="title"/>
          </p:nvPr>
        </p:nvSpPr>
        <p:spPr/>
        <p:txBody>
          <a:bodyPr/>
          <a:lstStyle/>
          <a:p>
            <a:r>
              <a:rPr lang="en-US"/>
              <a:t>Skin complexion</a:t>
            </a:r>
          </a:p>
        </p:txBody>
      </p:sp>
      <p:sp>
        <p:nvSpPr>
          <p:cNvPr id="4" name="Slide Number Placeholder 4">
            <a:extLst>
              <a:ext uri="{FF2B5EF4-FFF2-40B4-BE49-F238E27FC236}">
                <a16:creationId xmlns:a16="http://schemas.microsoft.com/office/drawing/2014/main" id="{94324999-9E47-243E-DD46-1CFF23504756}"/>
              </a:ext>
            </a:extLst>
          </p:cNvPr>
          <p:cNvSpPr>
            <a:spLocks noGrp="1"/>
          </p:cNvSpPr>
          <p:nvPr>
            <p:ph type="sldNum" sz="quarter" idx="10"/>
          </p:nvPr>
        </p:nvSpPr>
        <p:spPr/>
        <p:txBody>
          <a:bodyPr/>
          <a:lstStyle/>
          <a:p>
            <a:pPr lvl="0"/>
            <a:fld id="{E118D48E-C7CB-6244-969D-7BAEA9B6226C}" type="slidenum">
              <a:rPr lang="en-US" noProof="0" smtClean="0"/>
              <a:pPr lvl="0"/>
              <a:t>42</a:t>
            </a:fld>
            <a:endParaRPr lang="en-US" noProof="0"/>
          </a:p>
        </p:txBody>
      </p:sp>
      <p:sp>
        <p:nvSpPr>
          <p:cNvPr id="5" name="Rectangle 4">
            <a:extLst>
              <a:ext uri="{FF2B5EF4-FFF2-40B4-BE49-F238E27FC236}">
                <a16:creationId xmlns:a16="http://schemas.microsoft.com/office/drawing/2014/main" id="{50A3CA67-36BF-4638-5F72-88FD74005B3B}"/>
              </a:ext>
            </a:extLst>
          </p:cNvPr>
          <p:cNvSpPr/>
          <p:nvPr/>
        </p:nvSpPr>
        <p:spPr>
          <a:xfrm>
            <a:off x="10180320" y="116365"/>
            <a:ext cx="2011680" cy="454909"/>
          </a:xfrm>
          <a:prstGeom prst="rect">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Ins="36000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black"/>
                </a:solidFill>
                <a:effectLst/>
                <a:uLnTx/>
                <a:uFillTx/>
                <a:latin typeface="DM Sans"/>
                <a:ea typeface="+mn-ea"/>
                <a:cs typeface="+mn-cs"/>
              </a:rPr>
              <a:t>In vivo </a:t>
            </a:r>
            <a:r>
              <a:rPr kumimoji="0" lang="en-US" sz="1600" b="0" i="0" u="none" strike="noStrike" kern="1200" cap="none" spc="0" normalizeH="0" baseline="0" noProof="0">
                <a:ln>
                  <a:noFill/>
                </a:ln>
                <a:solidFill>
                  <a:prstClr val="black"/>
                </a:solidFill>
                <a:effectLst/>
                <a:uLnTx/>
                <a:uFillTx/>
                <a:latin typeface="DM Sans"/>
                <a:ea typeface="+mn-ea"/>
                <a:cs typeface="+mn-cs"/>
              </a:rPr>
              <a:t>efficacy</a:t>
            </a:r>
            <a:endParaRPr kumimoji="0" lang="en-CH" sz="1600" b="0" i="0" u="none" strike="noStrike" kern="1200" cap="none" spc="0" normalizeH="0" baseline="0" noProof="0">
              <a:ln>
                <a:noFill/>
              </a:ln>
              <a:solidFill>
                <a:prstClr val="black"/>
              </a:solidFill>
              <a:effectLst/>
              <a:uLnTx/>
              <a:uFillTx/>
              <a:latin typeface="DM Sans"/>
              <a:ea typeface="+mn-ea"/>
              <a:cs typeface="+mn-cs"/>
            </a:endParaRPr>
          </a:p>
        </p:txBody>
      </p:sp>
      <p:pic>
        <p:nvPicPr>
          <p:cNvPr id="9" name="Picture Placeholder 5" descr="A person smiling with her hand on her face&#10;&#10;Description automatically generated">
            <a:extLst>
              <a:ext uri="{FF2B5EF4-FFF2-40B4-BE49-F238E27FC236}">
                <a16:creationId xmlns:a16="http://schemas.microsoft.com/office/drawing/2014/main" id="{E2D60AF0-1A76-0D27-2A62-3F677710670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337426"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pic>
      <p:pic>
        <p:nvPicPr>
          <p:cNvPr id="7" name="Picture 6">
            <a:extLst>
              <a:ext uri="{FF2B5EF4-FFF2-40B4-BE49-F238E27FC236}">
                <a16:creationId xmlns:a16="http://schemas.microsoft.com/office/drawing/2014/main" id="{AA563161-868A-32F3-8BDA-0F29B165F761}"/>
              </a:ext>
            </a:extLst>
          </p:cNvPr>
          <p:cNvPicPr>
            <a:picLocks noChangeAspect="1"/>
          </p:cNvPicPr>
          <p:nvPr/>
        </p:nvPicPr>
        <p:blipFill>
          <a:blip r:embed="rId4"/>
          <a:srcRect/>
          <a:stretch/>
        </p:blipFill>
        <p:spPr>
          <a:xfrm>
            <a:off x="10965956" y="302400"/>
            <a:ext cx="962684" cy="419894"/>
          </a:xfrm>
          <a:prstGeom prst="rect">
            <a:avLst/>
          </a:prstGeom>
        </p:spPr>
      </p:pic>
      <p:sp>
        <p:nvSpPr>
          <p:cNvPr id="8" name="TextBox 7">
            <a:extLst>
              <a:ext uri="{FF2B5EF4-FFF2-40B4-BE49-F238E27FC236}">
                <a16:creationId xmlns:a16="http://schemas.microsoft.com/office/drawing/2014/main" id="{24715555-CEEF-3422-DF33-5B6D6920C4ED}"/>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Biotech</a:t>
            </a:r>
            <a:r>
              <a:rPr lang="en-US" sz="950" spc="-20" dirty="0"/>
              <a:t> | Nature, enhanced by science</a:t>
            </a:r>
            <a:endParaRPr lang="en-US" sz="950" spc="10" dirty="0"/>
          </a:p>
        </p:txBody>
      </p:sp>
    </p:spTree>
    <p:extLst>
      <p:ext uri="{BB962C8B-B14F-4D97-AF65-F5344CB8AC3E}">
        <p14:creationId xmlns:p14="http://schemas.microsoft.com/office/powerpoint/2010/main" val="7718373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12117A8-347F-EA02-EB9E-7152C1D91BC3}"/>
              </a:ext>
            </a:extLst>
          </p:cNvPr>
          <p:cNvSpPr>
            <a:spLocks noGrp="1"/>
          </p:cNvSpPr>
          <p:nvPr>
            <p:ph type="body" idx="11"/>
          </p:nvPr>
        </p:nvSpPr>
        <p:spPr/>
        <p:txBody>
          <a:bodyPr/>
          <a:lstStyle/>
          <a:p>
            <a:r>
              <a:rPr lang="en-US" b="0" dirty="0">
                <a:solidFill>
                  <a:srgbClr val="084337"/>
                </a:solidFill>
              </a:rPr>
              <a:t>PEPHA®-CTIVE CB</a:t>
            </a:r>
          </a:p>
          <a:p>
            <a:endParaRPr lang="en-US" dirty="0"/>
          </a:p>
        </p:txBody>
      </p:sp>
      <p:sp>
        <p:nvSpPr>
          <p:cNvPr id="2" name="Title 1">
            <a:extLst>
              <a:ext uri="{FF2B5EF4-FFF2-40B4-BE49-F238E27FC236}">
                <a16:creationId xmlns:a16="http://schemas.microsoft.com/office/drawing/2014/main" id="{A8AE928A-7177-434C-AB72-03BD88491C93}"/>
              </a:ext>
            </a:extLst>
          </p:cNvPr>
          <p:cNvSpPr>
            <a:spLocks noGrp="1"/>
          </p:cNvSpPr>
          <p:nvPr>
            <p:ph type="title"/>
          </p:nvPr>
        </p:nvSpPr>
        <p:spPr/>
        <p:txBody>
          <a:bodyPr/>
          <a:lstStyle/>
          <a:p>
            <a:r>
              <a:rPr lang="en-US" dirty="0"/>
              <a:t>Perfect luminous skin with the microalgae power</a:t>
            </a:r>
          </a:p>
        </p:txBody>
      </p:sp>
      <p:sp>
        <p:nvSpPr>
          <p:cNvPr id="4" name="Slide Number Placeholder 4">
            <a:extLst>
              <a:ext uri="{FF2B5EF4-FFF2-40B4-BE49-F238E27FC236}">
                <a16:creationId xmlns:a16="http://schemas.microsoft.com/office/drawing/2014/main" id="{695AB034-6AF3-DD5B-6596-06D127E61777}"/>
              </a:ext>
            </a:extLst>
          </p:cNvPr>
          <p:cNvSpPr>
            <a:spLocks noGrp="1"/>
          </p:cNvSpPr>
          <p:nvPr>
            <p:ph type="sldNum" sz="quarter" idx="10"/>
          </p:nvPr>
        </p:nvSpPr>
        <p:spPr/>
        <p:txBody>
          <a:bodyPr/>
          <a:lstStyle/>
          <a:p>
            <a:pPr lvl="0"/>
            <a:fld id="{E118D48E-C7CB-6244-969D-7BAEA9B6226C}" type="slidenum">
              <a:rPr lang="en-US" noProof="0" smtClean="0"/>
              <a:pPr lvl="0"/>
              <a:t>43</a:t>
            </a:fld>
            <a:endParaRPr lang="en-US" noProof="0"/>
          </a:p>
        </p:txBody>
      </p:sp>
      <p:sp>
        <p:nvSpPr>
          <p:cNvPr id="7" name="Oval 6">
            <a:extLst>
              <a:ext uri="{FF2B5EF4-FFF2-40B4-BE49-F238E27FC236}">
                <a16:creationId xmlns:a16="http://schemas.microsoft.com/office/drawing/2014/main" id="{1B70AA26-7040-C147-2E18-6D08D27FA3BB}"/>
              </a:ext>
            </a:extLst>
          </p:cNvPr>
          <p:cNvSpPr/>
          <p:nvPr/>
        </p:nvSpPr>
        <p:spPr>
          <a:xfrm>
            <a:off x="9006348" y="109496"/>
            <a:ext cx="1465007" cy="1160206"/>
          </a:xfrm>
          <a:prstGeom prst="ellipse">
            <a:avLst/>
          </a:prstGeom>
          <a:gradFill flip="none" rotWithShape="1">
            <a:gsLst>
              <a:gs pos="0">
                <a:schemeClr val="bg1"/>
              </a:gs>
              <a:gs pos="6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32" name="Rounded Rectangle 7">
            <a:extLst>
              <a:ext uri="{FF2B5EF4-FFF2-40B4-BE49-F238E27FC236}">
                <a16:creationId xmlns:a16="http://schemas.microsoft.com/office/drawing/2014/main" id="{D30B181E-9373-BD05-8B5A-9729BF8492D2}"/>
              </a:ext>
            </a:extLst>
          </p:cNvPr>
          <p:cNvSpPr/>
          <p:nvPr/>
        </p:nvSpPr>
        <p:spPr bwMode="auto">
          <a:xfrm>
            <a:off x="1343024" y="5480546"/>
            <a:ext cx="8208818"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363600" marR="0" lvl="0" indent="-363600" algn="l" defTabSz="914400" rtl="0" eaLnBrk="1" fontAlgn="base" latinLnBrk="0" hangingPunct="1">
              <a:lnSpc>
                <a:spcPct val="90000"/>
              </a:lnSpc>
              <a:spcBef>
                <a:spcPts val="200"/>
              </a:spcBef>
              <a:spcAft>
                <a:spcPts val="200"/>
              </a:spcAft>
              <a:buClr>
                <a:schemeClr val="bg1"/>
              </a:buClr>
              <a:buSzPct val="90000"/>
              <a:buFont typeface="Wingdings" panose="05000000000000000000" pitchFamily="2" charset="2"/>
              <a:buChar char="l"/>
              <a:tabLst/>
              <a:defRPr/>
            </a:pPr>
            <a:r>
              <a:rPr kumimoji="0" lang="en-GB"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PEPHA®-CTIVE CB visibly improves skin’s luminosity for more than 4 out of 5 consumers.</a:t>
            </a:r>
          </a:p>
          <a:p>
            <a:pPr marL="363600" marR="0" lvl="0" indent="-363600" algn="l" defTabSz="914400" rtl="0" eaLnBrk="1" fontAlgn="base" latinLnBrk="0" hangingPunct="1">
              <a:lnSpc>
                <a:spcPct val="90000"/>
              </a:lnSpc>
              <a:spcBef>
                <a:spcPts val="200"/>
              </a:spcBef>
              <a:spcAft>
                <a:spcPts val="200"/>
              </a:spcAft>
              <a:buClr>
                <a:schemeClr val="bg1"/>
              </a:buClr>
              <a:buSzPct val="90000"/>
              <a:buFont typeface="Wingdings" panose="05000000000000000000" pitchFamily="2" charset="2"/>
              <a:buChar char="l"/>
              <a:tabLst/>
              <a:defRPr/>
            </a:pPr>
            <a:r>
              <a:rPr kumimoji="0" lang="en-GB" altLang="ja-JP" sz="1400" b="0" i="0" u="none" strike="noStrike" kern="0" cap="none" spc="0" normalizeH="0" baseline="0" noProof="0" dirty="0">
                <a:ln>
                  <a:noFill/>
                </a:ln>
                <a:solidFill>
                  <a:schemeClr val="bg1"/>
                </a:solidFill>
                <a:effectLst/>
                <a:uLnTx/>
                <a:uFillTx/>
                <a:latin typeface="+mj-lt"/>
                <a:ea typeface="Fira Sans" panose="020B0503050000020004" pitchFamily="34" charset="0"/>
                <a:cs typeface="Arial" charset="0"/>
              </a:rPr>
              <a:t>Excellent acceptance among uses, with a significant improvement in skin complexion.</a:t>
            </a:r>
          </a:p>
        </p:txBody>
      </p:sp>
      <p:pic>
        <p:nvPicPr>
          <p:cNvPr id="6" name="Picture 5">
            <a:extLst>
              <a:ext uri="{FF2B5EF4-FFF2-40B4-BE49-F238E27FC236}">
                <a16:creationId xmlns:a16="http://schemas.microsoft.com/office/drawing/2014/main" id="{B3D02012-A819-0094-E0E3-FAB150DB52DD}"/>
              </a:ext>
            </a:extLst>
          </p:cNvPr>
          <p:cNvPicPr>
            <a:picLocks noChangeAspect="1"/>
          </p:cNvPicPr>
          <p:nvPr/>
        </p:nvPicPr>
        <p:blipFill>
          <a:blip r:embed="rId3"/>
          <a:srcRect/>
          <a:stretch/>
        </p:blipFill>
        <p:spPr>
          <a:xfrm>
            <a:off x="10965956" y="302400"/>
            <a:ext cx="962684" cy="419894"/>
          </a:xfrm>
          <a:prstGeom prst="rect">
            <a:avLst/>
          </a:prstGeom>
        </p:spPr>
      </p:pic>
      <p:grpSp>
        <p:nvGrpSpPr>
          <p:cNvPr id="17" name="Group 16">
            <a:extLst>
              <a:ext uri="{FF2B5EF4-FFF2-40B4-BE49-F238E27FC236}">
                <a16:creationId xmlns:a16="http://schemas.microsoft.com/office/drawing/2014/main" id="{12277576-F758-E36D-91B1-A237DC7581C6}"/>
              </a:ext>
            </a:extLst>
          </p:cNvPr>
          <p:cNvGrpSpPr/>
          <p:nvPr/>
        </p:nvGrpSpPr>
        <p:grpSpPr>
          <a:xfrm>
            <a:off x="1343024" y="1089262"/>
            <a:ext cx="6753954" cy="4115854"/>
            <a:chOff x="1254889" y="1089262"/>
            <a:chExt cx="6753954" cy="4115854"/>
          </a:xfrm>
        </p:grpSpPr>
        <p:graphicFrame>
          <p:nvGraphicFramePr>
            <p:cNvPr id="13" name="Chart 12">
              <a:extLst>
                <a:ext uri="{FF2B5EF4-FFF2-40B4-BE49-F238E27FC236}">
                  <a16:creationId xmlns:a16="http://schemas.microsoft.com/office/drawing/2014/main" id="{27E38135-CA9C-3669-8026-097246931253}"/>
                </a:ext>
              </a:extLst>
            </p:cNvPr>
            <p:cNvGraphicFramePr/>
            <p:nvPr/>
          </p:nvGraphicFramePr>
          <p:xfrm>
            <a:off x="1254889" y="1089262"/>
            <a:ext cx="6753954" cy="4115854"/>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a:extLst>
                <a:ext uri="{FF2B5EF4-FFF2-40B4-BE49-F238E27FC236}">
                  <a16:creationId xmlns:a16="http://schemas.microsoft.com/office/drawing/2014/main" id="{47EFCBF4-A3C1-6AE7-F975-5FE0489201C3}"/>
                </a:ext>
              </a:extLst>
            </p:cNvPr>
            <p:cNvSpPr txBox="1"/>
            <p:nvPr/>
          </p:nvSpPr>
          <p:spPr>
            <a:xfrm>
              <a:off x="3194587" y="1422362"/>
              <a:ext cx="1369725" cy="27699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84337"/>
                  </a:solidFill>
                  <a:effectLst/>
                  <a:uLnTx/>
                  <a:uFillTx/>
                  <a:latin typeface="+mj-lt"/>
                  <a:ea typeface="Fira Sans" panose="020B0503050000020004" pitchFamily="34" charset="0"/>
                  <a:cs typeface="+mn-cs"/>
                </a:rPr>
                <a:t>Clinical study</a:t>
              </a:r>
            </a:p>
          </p:txBody>
        </p:sp>
        <p:sp>
          <p:nvSpPr>
            <p:cNvPr id="16" name="TextBox 15">
              <a:extLst>
                <a:ext uri="{FF2B5EF4-FFF2-40B4-BE49-F238E27FC236}">
                  <a16:creationId xmlns:a16="http://schemas.microsoft.com/office/drawing/2014/main" id="{17F2478F-298F-5414-E3E2-B2E28CC49107}"/>
                </a:ext>
              </a:extLst>
            </p:cNvPr>
            <p:cNvSpPr txBox="1"/>
            <p:nvPr/>
          </p:nvSpPr>
          <p:spPr>
            <a:xfrm>
              <a:off x="3194586" y="3087103"/>
              <a:ext cx="1369725" cy="46166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77E6E"/>
                  </a:solidFill>
                  <a:effectLst/>
                  <a:uLnTx/>
                  <a:uFillTx/>
                  <a:latin typeface="+mj-lt"/>
                  <a:ea typeface="Fira Sans" panose="020B0503050000020004" pitchFamily="34" charset="0"/>
                  <a:cs typeface="+mn-cs"/>
                </a:rPr>
                <a:t>Self-evaluation questionnaire</a:t>
              </a:r>
            </a:p>
          </p:txBody>
        </p:sp>
      </p:grpSp>
    </p:spTree>
    <p:extLst>
      <p:ext uri="{BB962C8B-B14F-4D97-AF65-F5344CB8AC3E}">
        <p14:creationId xmlns:p14="http://schemas.microsoft.com/office/powerpoint/2010/main" val="27374462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FC1EFC7-0759-453F-84E3-F73607536608}"/>
              </a:ext>
            </a:extLst>
          </p:cNvPr>
          <p:cNvSpPr>
            <a:spLocks noGrp="1"/>
          </p:cNvSpPr>
          <p:nvPr>
            <p:ph type="title"/>
          </p:nvPr>
        </p:nvSpPr>
        <p:spPr/>
        <p:txBody>
          <a:bodyPr/>
          <a:lstStyle/>
          <a:p>
            <a:r>
              <a:rPr lang="en-US"/>
              <a:t>Formulation Guidelines</a:t>
            </a:r>
            <a:br>
              <a:rPr lang="en-US"/>
            </a:br>
            <a:endParaRPr lang="en-US"/>
          </a:p>
        </p:txBody>
      </p:sp>
      <p:sp>
        <p:nvSpPr>
          <p:cNvPr id="2" name="Slide Number Placeholder 4">
            <a:extLst>
              <a:ext uri="{FF2B5EF4-FFF2-40B4-BE49-F238E27FC236}">
                <a16:creationId xmlns:a16="http://schemas.microsoft.com/office/drawing/2014/main" id="{2BD76CAB-9B76-63B0-44D2-9AF6456C5504}"/>
              </a:ext>
            </a:extLst>
          </p:cNvPr>
          <p:cNvSpPr>
            <a:spLocks noGrp="1"/>
          </p:cNvSpPr>
          <p:nvPr>
            <p:ph type="sldNum" sz="quarter" idx="10"/>
          </p:nvPr>
        </p:nvSpPr>
        <p:spPr/>
        <p:txBody>
          <a:bodyPr/>
          <a:lstStyle/>
          <a:p>
            <a:pPr lvl="0"/>
            <a:fld id="{E118D48E-C7CB-6244-969D-7BAEA9B6226C}" type="slidenum">
              <a:rPr lang="en-US" noProof="0" smtClean="0"/>
              <a:pPr lvl="0"/>
              <a:t>44</a:t>
            </a:fld>
            <a:endParaRPr lang="en-US" noProof="0"/>
          </a:p>
        </p:txBody>
      </p:sp>
      <p:sp>
        <p:nvSpPr>
          <p:cNvPr id="16" name="Text Placeholder 6">
            <a:extLst>
              <a:ext uri="{FF2B5EF4-FFF2-40B4-BE49-F238E27FC236}">
                <a16:creationId xmlns:a16="http://schemas.microsoft.com/office/drawing/2014/main" id="{61B0E165-BA1E-6B83-99F7-E43AAC008A98}"/>
              </a:ext>
            </a:extLst>
          </p:cNvPr>
          <p:cNvSpPr>
            <a:spLocks noGrp="1"/>
          </p:cNvSpPr>
          <p:nvPr>
            <p:ph type="body" sz="quarter" idx="12"/>
          </p:nvPr>
        </p:nvSpPr>
        <p:spPr/>
        <p:txBody>
          <a:bodyPr/>
          <a:lstStyle/>
          <a:p>
            <a:r>
              <a:rPr lang="en-GB" b="1" dirty="0"/>
              <a:t>INCI name (active): </a:t>
            </a:r>
            <a:r>
              <a:rPr lang="en-US" dirty="0" err="1"/>
              <a:t>Dunaliella</a:t>
            </a:r>
            <a:r>
              <a:rPr lang="en-US" dirty="0"/>
              <a:t> Salina Extract</a:t>
            </a:r>
            <a:endParaRPr lang="en-GB" dirty="0"/>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dirty="0"/>
              <a:t>Clear, yellowish liquid</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dirty="0"/>
              <a:t>Stable at pH ranges from 3.0 to 6.0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dirty="0"/>
              <a:t>Should be processed below 50°C</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dirty="0"/>
              <a:t>Suggested concentration: 1–3 %</a:t>
            </a:r>
          </a:p>
          <a:p>
            <a:endParaRPr lang="en-US" dirty="0"/>
          </a:p>
          <a:p>
            <a:r>
              <a:rPr lang="en-US" b="1" dirty="0"/>
              <a:t>Cosmetic application</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dirty="0"/>
              <a:t>Skin energizing facial product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dirty="0"/>
              <a:t>Glow, radiance enhancer</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dirty="0"/>
              <a:t>Protective day care for fresher and radiant looking skin</a:t>
            </a:r>
          </a:p>
        </p:txBody>
      </p:sp>
      <p:pic>
        <p:nvPicPr>
          <p:cNvPr id="5" name="Picture Placeholder 4" descr="A person dripping a drop of oil into their face&#10;&#10;Description automatically generated">
            <a:extLst>
              <a:ext uri="{FF2B5EF4-FFF2-40B4-BE49-F238E27FC236}">
                <a16:creationId xmlns:a16="http://schemas.microsoft.com/office/drawing/2014/main" id="{C57D4AA7-4713-5015-8574-6144E4597B7A}"/>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4" name="Text Placeholder 3">
            <a:extLst>
              <a:ext uri="{FF2B5EF4-FFF2-40B4-BE49-F238E27FC236}">
                <a16:creationId xmlns:a16="http://schemas.microsoft.com/office/drawing/2014/main" id="{AE3019AA-274C-5143-8855-E6F8F9085750}"/>
              </a:ext>
            </a:extLst>
          </p:cNvPr>
          <p:cNvSpPr>
            <a:spLocks noGrp="1"/>
          </p:cNvSpPr>
          <p:nvPr>
            <p:ph type="body" idx="11"/>
          </p:nvPr>
        </p:nvSpPr>
        <p:spPr/>
        <p:txBody>
          <a:bodyPr/>
          <a:lstStyle/>
          <a:p>
            <a:r>
              <a:rPr lang="en-US" b="0" dirty="0">
                <a:solidFill>
                  <a:srgbClr val="084337"/>
                </a:solidFill>
              </a:rPr>
              <a:t>PEPHA®-CTIVE CB</a:t>
            </a:r>
            <a:endParaRPr lang="en-GB" b="0" dirty="0">
              <a:solidFill>
                <a:srgbClr val="084337"/>
              </a:solidFill>
            </a:endParaRPr>
          </a:p>
        </p:txBody>
      </p:sp>
      <p:sp>
        <p:nvSpPr>
          <p:cNvPr id="3" name="TextBox 2">
            <a:extLst>
              <a:ext uri="{FF2B5EF4-FFF2-40B4-BE49-F238E27FC236}">
                <a16:creationId xmlns:a16="http://schemas.microsoft.com/office/drawing/2014/main" id="{E4A2B521-9CF4-1216-B251-CAF7DA11E823}"/>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Biotech</a:t>
            </a:r>
            <a:r>
              <a:rPr lang="en-US" sz="950" spc="-20" dirty="0"/>
              <a:t> | Nature, enhanced by science</a:t>
            </a:r>
            <a:endParaRPr lang="en-US" sz="950" spc="10" dirty="0"/>
          </a:p>
        </p:txBody>
      </p:sp>
    </p:spTree>
    <p:extLst>
      <p:ext uri="{BB962C8B-B14F-4D97-AF65-F5344CB8AC3E}">
        <p14:creationId xmlns:p14="http://schemas.microsoft.com/office/powerpoint/2010/main" val="3637083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4">
            <a:extLst>
              <a:ext uri="{FF2B5EF4-FFF2-40B4-BE49-F238E27FC236}">
                <a16:creationId xmlns:a16="http://schemas.microsoft.com/office/drawing/2014/main" id="{0484823C-1A15-3751-2E9B-8DC9F748F220}"/>
              </a:ext>
            </a:extLst>
          </p:cNvPr>
          <p:cNvSpPr>
            <a:spLocks noGrp="1"/>
          </p:cNvSpPr>
          <p:nvPr>
            <p:ph type="sldNum" sz="quarter" idx="10"/>
          </p:nvPr>
        </p:nvSpPr>
        <p:spPr/>
        <p:txBody>
          <a:bodyPr/>
          <a:lstStyle/>
          <a:p>
            <a:pPr lvl="0"/>
            <a:fld id="{E118D48E-C7CB-6244-969D-7BAEA9B6226C}" type="slidenum">
              <a:rPr lang="en-US" noProof="0" smtClean="0"/>
              <a:pPr lvl="0"/>
              <a:t>45</a:t>
            </a:fld>
            <a:endParaRPr lang="en-US" noProof="0"/>
          </a:p>
        </p:txBody>
      </p:sp>
      <p:sp>
        <p:nvSpPr>
          <p:cNvPr id="5" name="Text Placeholder 4">
            <a:extLst>
              <a:ext uri="{FF2B5EF4-FFF2-40B4-BE49-F238E27FC236}">
                <a16:creationId xmlns:a16="http://schemas.microsoft.com/office/drawing/2014/main" id="{7E44AAE3-3153-F90B-3051-A7204394AB95}"/>
              </a:ext>
            </a:extLst>
          </p:cNvPr>
          <p:cNvSpPr>
            <a:spLocks noGrp="1"/>
          </p:cNvSpPr>
          <p:nvPr>
            <p:ph type="body" idx="11"/>
          </p:nvPr>
        </p:nvSpPr>
        <p:spPr/>
        <p:txBody>
          <a:bodyPr/>
          <a:lstStyle/>
          <a:p>
            <a:r>
              <a:rPr lang="en-US" sz="1800" b="0" dirty="0">
                <a:solidFill>
                  <a:srgbClr val="084337"/>
                </a:solidFill>
              </a:rPr>
              <a:t>Supported marketing claims</a:t>
            </a:r>
          </a:p>
        </p:txBody>
      </p:sp>
      <p:sp>
        <p:nvSpPr>
          <p:cNvPr id="6" name="Title 5">
            <a:extLst>
              <a:ext uri="{FF2B5EF4-FFF2-40B4-BE49-F238E27FC236}">
                <a16:creationId xmlns:a16="http://schemas.microsoft.com/office/drawing/2014/main" id="{1F4B9238-E2B4-9E46-99E5-FE33EBE57ED5}"/>
              </a:ext>
            </a:extLst>
          </p:cNvPr>
          <p:cNvSpPr>
            <a:spLocks noGrp="1"/>
          </p:cNvSpPr>
          <p:nvPr>
            <p:ph type="title"/>
          </p:nvPr>
        </p:nvSpPr>
        <p:spPr/>
        <p:txBody>
          <a:bodyPr/>
          <a:lstStyle/>
          <a:p>
            <a:r>
              <a:rPr lang="en-US" sz="2000" dirty="0"/>
              <a:t>PEPHA</a:t>
            </a:r>
            <a:r>
              <a:rPr lang="en-US" sz="2000" b="0" dirty="0"/>
              <a:t>®</a:t>
            </a:r>
            <a:r>
              <a:rPr lang="en-US" sz="2000" dirty="0"/>
              <a:t>-CTIVE</a:t>
            </a:r>
          </a:p>
        </p:txBody>
      </p:sp>
      <p:sp>
        <p:nvSpPr>
          <p:cNvPr id="7" name="Text Placeholder 6">
            <a:extLst>
              <a:ext uri="{FF2B5EF4-FFF2-40B4-BE49-F238E27FC236}">
                <a16:creationId xmlns:a16="http://schemas.microsoft.com/office/drawing/2014/main" id="{747529FC-470F-F5C9-A700-918B4EB516AD}"/>
              </a:ext>
            </a:extLst>
          </p:cNvPr>
          <p:cNvSpPr>
            <a:spLocks noGrp="1"/>
          </p:cNvSpPr>
          <p:nvPr>
            <p:ph type="body" sz="quarter" idx="25"/>
          </p:nvPr>
        </p:nvSpPr>
        <p:spPr/>
        <p:txBody>
          <a:bodyPr/>
          <a:lstStyle/>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sz="1800" dirty="0"/>
              <a:t>Clinically proven to improve skin glow on 9 users out of 10</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sz="1800" dirty="0"/>
              <a:t>It accelerates skin cell turnover for fresher looking skin… faster!</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sz="1800" dirty="0"/>
              <a:t>80% of users showed a visible improvement in skin brightness in Clinical Study</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sz="1800" dirty="0"/>
              <a:t>Excellent acceptance among users, with a significant perceived improvement in skin complexion</a:t>
            </a:r>
          </a:p>
          <a:p>
            <a:endParaRPr lang="en-US" dirty="0"/>
          </a:p>
        </p:txBody>
      </p:sp>
    </p:spTree>
    <p:extLst>
      <p:ext uri="{BB962C8B-B14F-4D97-AF65-F5344CB8AC3E}">
        <p14:creationId xmlns:p14="http://schemas.microsoft.com/office/powerpoint/2010/main" val="1290996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descr="Une image contenant texte, Visage humain, femme, capture d’écran&#10;&#10;Le contenu généré par l’IA peut être incorrect.">
            <a:extLst>
              <a:ext uri="{FF2B5EF4-FFF2-40B4-BE49-F238E27FC236}">
                <a16:creationId xmlns:a16="http://schemas.microsoft.com/office/drawing/2014/main" id="{3C397E9C-945A-B9D2-FB61-9310CFFED1B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639" y="0"/>
            <a:ext cx="12180722" cy="6858000"/>
          </a:xfrm>
          <a:prstGeom prst="rect">
            <a:avLst/>
          </a:prstGeom>
        </p:spPr>
      </p:pic>
    </p:spTree>
    <p:extLst>
      <p:ext uri="{BB962C8B-B14F-4D97-AF65-F5344CB8AC3E}">
        <p14:creationId xmlns:p14="http://schemas.microsoft.com/office/powerpoint/2010/main" val="3478085034"/>
      </p:ext>
    </p:extLst>
  </p:cSld>
  <p:clrMapOvr>
    <a:masterClrMapping/>
  </p:clrMapOvr>
  <p:transition spd="slow">
    <p:cove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E7081FF-8B65-E063-78CE-98A955A5C54D}"/>
              </a:ext>
            </a:extLst>
          </p:cNvPr>
          <p:cNvSpPr/>
          <p:nvPr/>
        </p:nvSpPr>
        <p:spPr>
          <a:xfrm>
            <a:off x="7739912" y="0"/>
            <a:ext cx="4452088"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9" name="Picture 12">
            <a:extLst>
              <a:ext uri="{FF2B5EF4-FFF2-40B4-BE49-F238E27FC236}">
                <a16:creationId xmlns:a16="http://schemas.microsoft.com/office/drawing/2014/main" id="{2A981C2A-FFD0-5D52-C0FA-91A3D477A3EC}"/>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7" name="Rounded Rectangle 26">
            <a:extLst>
              <a:ext uri="{FF2B5EF4-FFF2-40B4-BE49-F238E27FC236}">
                <a16:creationId xmlns:a16="http://schemas.microsoft.com/office/drawing/2014/main" id="{47457C62-8607-9AE0-644B-DE732EEF3299}"/>
              </a:ext>
            </a:extLst>
          </p:cNvPr>
          <p:cNvSpPr/>
          <p:nvPr/>
        </p:nvSpPr>
        <p:spPr>
          <a:xfrm>
            <a:off x="2677644" y="4981971"/>
            <a:ext cx="2271486" cy="733178"/>
          </a:xfrm>
          <a:prstGeom prst="roundRect">
            <a:avLst>
              <a:gd name="adj" fmla="val 0"/>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28" name="Rounded Rectangle 27">
            <a:extLst>
              <a:ext uri="{FF2B5EF4-FFF2-40B4-BE49-F238E27FC236}">
                <a16:creationId xmlns:a16="http://schemas.microsoft.com/office/drawing/2014/main" id="{1517A4E8-CB2C-9E06-7099-F0C7FFB56D4E}"/>
              </a:ext>
            </a:extLst>
          </p:cNvPr>
          <p:cNvSpPr/>
          <p:nvPr/>
        </p:nvSpPr>
        <p:spPr>
          <a:xfrm>
            <a:off x="301625" y="4981971"/>
            <a:ext cx="2271486" cy="733178"/>
          </a:xfrm>
          <a:prstGeom prst="roundRect">
            <a:avLst>
              <a:gd name="adj" fmla="val 0"/>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26" name="Rounded Rectangle 25">
            <a:extLst>
              <a:ext uri="{FF2B5EF4-FFF2-40B4-BE49-F238E27FC236}">
                <a16:creationId xmlns:a16="http://schemas.microsoft.com/office/drawing/2014/main" id="{B02091B7-0F07-8621-31FB-809A959CF058}"/>
              </a:ext>
            </a:extLst>
          </p:cNvPr>
          <p:cNvSpPr/>
          <p:nvPr/>
        </p:nvSpPr>
        <p:spPr>
          <a:xfrm>
            <a:off x="5053663" y="4981971"/>
            <a:ext cx="2271486" cy="745194"/>
          </a:xfrm>
          <a:prstGeom prst="roundRect">
            <a:avLst>
              <a:gd name="adj" fmla="val 0"/>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11" name="Tekstvak 21">
            <a:extLst>
              <a:ext uri="{FF2B5EF4-FFF2-40B4-BE49-F238E27FC236}">
                <a16:creationId xmlns:a16="http://schemas.microsoft.com/office/drawing/2014/main" id="{2F363AE9-66C8-45C3-9ED7-523C19C3AC52}"/>
              </a:ext>
            </a:extLst>
          </p:cNvPr>
          <p:cNvSpPr txBox="1"/>
          <p:nvPr/>
        </p:nvSpPr>
        <p:spPr>
          <a:xfrm>
            <a:off x="302400" y="1342800"/>
            <a:ext cx="7245433"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25-30% </a:t>
            </a:r>
            <a:r>
              <a:rPr kumimoji="0" lang="en-GB" sz="1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of solar radiation reaching the earth’s surface is blue light</a:t>
            </a:r>
          </a:p>
        </p:txBody>
      </p:sp>
      <p:sp>
        <p:nvSpPr>
          <p:cNvPr id="12" name="Tekstvak 9">
            <a:extLst>
              <a:ext uri="{FF2B5EF4-FFF2-40B4-BE49-F238E27FC236}">
                <a16:creationId xmlns:a16="http://schemas.microsoft.com/office/drawing/2014/main" id="{9D1766E3-63D2-4831-890F-F809CF44E691}"/>
              </a:ext>
            </a:extLst>
          </p:cNvPr>
          <p:cNvSpPr txBox="1"/>
          <p:nvPr/>
        </p:nvSpPr>
        <p:spPr>
          <a:xfrm>
            <a:off x="301625" y="4197286"/>
            <a:ext cx="9421278" cy="342594"/>
          </a:xfrm>
          <a:prstGeom prst="rect">
            <a:avLst/>
          </a:prstGeom>
          <a:noFill/>
        </p:spPr>
        <p:txBody>
          <a:bodyPr wrap="square" lIns="0" tIns="0" rIns="0" bIns="0" rtlCol="0">
            <a:spAutoFit/>
          </a:bodyPr>
          <a:lstStyle/>
          <a:p>
            <a:pPr marL="0" marR="0" lvl="0" indent="0" algn="l" defTabSz="914400" rtl="0" eaLnBrk="1" fontAlgn="base" latinLnBrk="0" hangingPunct="1">
              <a:lnSpc>
                <a:spcPts val="2800"/>
              </a:lnSpc>
              <a:spcBef>
                <a:spcPct val="0"/>
              </a:spcBef>
              <a:spcAft>
                <a:spcPct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Source of blue light high energy visible (HEV 400 – 500NM)</a:t>
            </a:r>
          </a:p>
        </p:txBody>
      </p:sp>
      <p:sp>
        <p:nvSpPr>
          <p:cNvPr id="14" name="Tekstvak 21">
            <a:extLst>
              <a:ext uri="{FF2B5EF4-FFF2-40B4-BE49-F238E27FC236}">
                <a16:creationId xmlns:a16="http://schemas.microsoft.com/office/drawing/2014/main" id="{D1C420DC-2DE1-46F1-B508-7FF9E8151024}"/>
              </a:ext>
            </a:extLst>
          </p:cNvPr>
          <p:cNvSpPr txBox="1"/>
          <p:nvPr/>
        </p:nvSpPr>
        <p:spPr>
          <a:xfrm>
            <a:off x="1089643" y="5154213"/>
            <a:ext cx="1229572"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25-30% blue</a:t>
            </a:r>
            <a:br>
              <a:rPr kumimoji="0" lang="en-GB"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br>
            <a:r>
              <a:rPr kumimoji="0" lang="en-GB"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light emission</a:t>
            </a:r>
          </a:p>
        </p:txBody>
      </p:sp>
      <p:sp>
        <p:nvSpPr>
          <p:cNvPr id="15" name="Tekstvak 21">
            <a:extLst>
              <a:ext uri="{FF2B5EF4-FFF2-40B4-BE49-F238E27FC236}">
                <a16:creationId xmlns:a16="http://schemas.microsoft.com/office/drawing/2014/main" id="{965E7E0D-8C7F-49DA-99FE-B52FB15D287D}"/>
              </a:ext>
            </a:extLst>
          </p:cNvPr>
          <p:cNvSpPr txBox="1"/>
          <p:nvPr/>
        </p:nvSpPr>
        <p:spPr>
          <a:xfrm>
            <a:off x="3433652" y="5154212"/>
            <a:ext cx="1484479"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35% blue</a:t>
            </a:r>
            <a:br>
              <a:rPr kumimoji="0" lang="en-GB"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br>
            <a:r>
              <a:rPr kumimoji="0" lang="en-GB"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light emission</a:t>
            </a:r>
          </a:p>
        </p:txBody>
      </p:sp>
      <p:sp>
        <p:nvSpPr>
          <p:cNvPr id="16" name="Tekstvak 21">
            <a:extLst>
              <a:ext uri="{FF2B5EF4-FFF2-40B4-BE49-F238E27FC236}">
                <a16:creationId xmlns:a16="http://schemas.microsoft.com/office/drawing/2014/main" id="{63F593AF-1AAC-4486-BED3-2B9A277B72A1}"/>
              </a:ext>
            </a:extLst>
          </p:cNvPr>
          <p:cNvSpPr txBox="1"/>
          <p:nvPr/>
        </p:nvSpPr>
        <p:spPr>
          <a:xfrm>
            <a:off x="5777661" y="5154212"/>
            <a:ext cx="1259518" cy="4308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35% blue</a:t>
            </a:r>
            <a:br>
              <a:rPr kumimoji="0" lang="en-GB"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br>
            <a:r>
              <a:rPr kumimoji="0" lang="en-GB" sz="14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light emission</a:t>
            </a:r>
          </a:p>
        </p:txBody>
      </p:sp>
      <p:sp>
        <p:nvSpPr>
          <p:cNvPr id="48" name="Tekstvak 21">
            <a:extLst>
              <a:ext uri="{FF2B5EF4-FFF2-40B4-BE49-F238E27FC236}">
                <a16:creationId xmlns:a16="http://schemas.microsoft.com/office/drawing/2014/main" id="{8ABB8DD7-AAD0-46E1-9DF1-427B2A326C23}"/>
              </a:ext>
            </a:extLst>
          </p:cNvPr>
          <p:cNvSpPr txBox="1"/>
          <p:nvPr/>
        </p:nvSpPr>
        <p:spPr>
          <a:xfrm>
            <a:off x="301625" y="5815445"/>
            <a:ext cx="8168102"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Indirect sun (Blue light 17mW/cm2) is about 100-fold more intense than electronic devices</a:t>
            </a:r>
          </a:p>
        </p:txBody>
      </p:sp>
      <p:sp>
        <p:nvSpPr>
          <p:cNvPr id="2" name="Oval 1">
            <a:extLst>
              <a:ext uri="{FF2B5EF4-FFF2-40B4-BE49-F238E27FC236}">
                <a16:creationId xmlns:a16="http://schemas.microsoft.com/office/drawing/2014/main" id="{1A6B9858-6D36-E6DA-6210-23C60B2F9310}"/>
              </a:ext>
            </a:extLst>
          </p:cNvPr>
          <p:cNvSpPr/>
          <p:nvPr/>
        </p:nvSpPr>
        <p:spPr>
          <a:xfrm>
            <a:off x="8631831" y="-104478"/>
            <a:ext cx="2782586" cy="1504814"/>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4" name="Oval 3">
            <a:extLst>
              <a:ext uri="{FF2B5EF4-FFF2-40B4-BE49-F238E27FC236}">
                <a16:creationId xmlns:a16="http://schemas.microsoft.com/office/drawing/2014/main" id="{5F3E1002-E3AB-8EC3-2936-0CB892932BF6}"/>
              </a:ext>
            </a:extLst>
          </p:cNvPr>
          <p:cNvSpPr/>
          <p:nvPr/>
        </p:nvSpPr>
        <p:spPr>
          <a:xfrm>
            <a:off x="10023124" y="109496"/>
            <a:ext cx="1465007" cy="1160206"/>
          </a:xfrm>
          <a:prstGeom prst="ellipse">
            <a:avLst/>
          </a:prstGeom>
          <a:gradFill flip="none" rotWithShape="1">
            <a:gsLst>
              <a:gs pos="0">
                <a:schemeClr val="bg1"/>
              </a:gs>
              <a:gs pos="6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3" name="Title 2">
            <a:extLst>
              <a:ext uri="{FF2B5EF4-FFF2-40B4-BE49-F238E27FC236}">
                <a16:creationId xmlns:a16="http://schemas.microsoft.com/office/drawing/2014/main" id="{AB9B8BFC-688F-5896-DD81-7D0518F9B9F3}"/>
              </a:ext>
            </a:extLst>
          </p:cNvPr>
          <p:cNvSpPr>
            <a:spLocks noGrp="1"/>
          </p:cNvSpPr>
          <p:nvPr>
            <p:ph type="title"/>
          </p:nvPr>
        </p:nvSpPr>
        <p:spPr/>
        <p:txBody>
          <a:bodyPr/>
          <a:lstStyle/>
          <a:p>
            <a:r>
              <a:rPr lang="en-US"/>
              <a:t>We’re exposed to different forms of blue light every day…</a:t>
            </a:r>
          </a:p>
        </p:txBody>
      </p:sp>
      <p:sp>
        <p:nvSpPr>
          <p:cNvPr id="5" name="Slide Number Placeholder 4">
            <a:extLst>
              <a:ext uri="{FF2B5EF4-FFF2-40B4-BE49-F238E27FC236}">
                <a16:creationId xmlns:a16="http://schemas.microsoft.com/office/drawing/2014/main" id="{305425A1-C68D-D3ED-D3D7-EB99C6EFC97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5A16CD2A-5739-D56E-8523-1CFF66329AF8}"/>
              </a:ext>
            </a:extLst>
          </p:cNvPr>
          <p:cNvSpPr txBox="1"/>
          <p:nvPr/>
        </p:nvSpPr>
        <p:spPr>
          <a:xfrm>
            <a:off x="301625" y="4672991"/>
            <a:ext cx="1064394"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Natural light</a:t>
            </a:r>
          </a:p>
        </p:txBody>
      </p:sp>
      <p:sp>
        <p:nvSpPr>
          <p:cNvPr id="20" name="TextBox 19">
            <a:extLst>
              <a:ext uri="{FF2B5EF4-FFF2-40B4-BE49-F238E27FC236}">
                <a16:creationId xmlns:a16="http://schemas.microsoft.com/office/drawing/2014/main" id="{11FA7F56-1A41-67FE-9F69-87B149EA1AE1}"/>
              </a:ext>
            </a:extLst>
          </p:cNvPr>
          <p:cNvSpPr txBox="1"/>
          <p:nvPr/>
        </p:nvSpPr>
        <p:spPr>
          <a:xfrm>
            <a:off x="2677644" y="4672057"/>
            <a:ext cx="1538883"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Artificial light LED</a:t>
            </a:r>
          </a:p>
        </p:txBody>
      </p:sp>
      <p:sp>
        <p:nvSpPr>
          <p:cNvPr id="21" name="TextBox 20">
            <a:extLst>
              <a:ext uri="{FF2B5EF4-FFF2-40B4-BE49-F238E27FC236}">
                <a16:creationId xmlns:a16="http://schemas.microsoft.com/office/drawing/2014/main" id="{70AB75D7-010B-CEA6-88F4-9AEF28753DD0}"/>
              </a:ext>
            </a:extLst>
          </p:cNvPr>
          <p:cNvSpPr txBox="1"/>
          <p:nvPr/>
        </p:nvSpPr>
        <p:spPr>
          <a:xfrm>
            <a:off x="5053663" y="4672057"/>
            <a:ext cx="1277594"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DM Sans"/>
                <a:ea typeface="+mn-ea"/>
                <a:cs typeface="+mn-cs"/>
              </a:rPr>
              <a:t>Digital devices</a:t>
            </a:r>
          </a:p>
        </p:txBody>
      </p:sp>
      <p:pic>
        <p:nvPicPr>
          <p:cNvPr id="39" name="Graphic 38">
            <a:extLst>
              <a:ext uri="{FF2B5EF4-FFF2-40B4-BE49-F238E27FC236}">
                <a16:creationId xmlns:a16="http://schemas.microsoft.com/office/drawing/2014/main" id="{586BD95B-17D5-C04C-E0F1-00E700F9914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46742" y="5090268"/>
            <a:ext cx="494831" cy="494831"/>
          </a:xfrm>
          <a:prstGeom prst="rect">
            <a:avLst/>
          </a:prstGeom>
        </p:spPr>
      </p:pic>
      <p:pic>
        <p:nvPicPr>
          <p:cNvPr id="41" name="Graphic 40">
            <a:extLst>
              <a:ext uri="{FF2B5EF4-FFF2-40B4-BE49-F238E27FC236}">
                <a16:creationId xmlns:a16="http://schemas.microsoft.com/office/drawing/2014/main" id="{9AE2AD3A-D51B-E066-2190-5B5484624C5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15165" y="5109083"/>
            <a:ext cx="522104" cy="522104"/>
          </a:xfrm>
          <a:prstGeom prst="rect">
            <a:avLst/>
          </a:prstGeom>
        </p:spPr>
      </p:pic>
      <p:pic>
        <p:nvPicPr>
          <p:cNvPr id="37" name="Graphic 36">
            <a:extLst>
              <a:ext uri="{FF2B5EF4-FFF2-40B4-BE49-F238E27FC236}">
                <a16:creationId xmlns:a16="http://schemas.microsoft.com/office/drawing/2014/main" id="{EC95F1DD-79B6-1F22-E7AB-ACE47F22CB1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07388" y="5094296"/>
            <a:ext cx="492666" cy="492666"/>
          </a:xfrm>
          <a:prstGeom prst="rect">
            <a:avLst/>
          </a:prstGeom>
        </p:spPr>
      </p:pic>
      <p:pic>
        <p:nvPicPr>
          <p:cNvPr id="19" name="Picture 18" descr="A diagram of a graph&#10;&#10;AI-generated content may be incorrect.">
            <a:extLst>
              <a:ext uri="{FF2B5EF4-FFF2-40B4-BE49-F238E27FC236}">
                <a16:creationId xmlns:a16="http://schemas.microsoft.com/office/drawing/2014/main" id="{F4640C61-200B-DA53-2F10-0DE97B81F8ED}"/>
              </a:ext>
            </a:extLst>
          </p:cNvPr>
          <p:cNvPicPr>
            <a:picLocks noChangeAspect="1"/>
          </p:cNvPicPr>
          <p:nvPr/>
        </p:nvPicPr>
        <p:blipFill>
          <a:blip r:embed="rId11">
            <a:extLst>
              <a:ext uri="{28A0092B-C50C-407E-A947-70E740481C1C}">
                <a14:useLocalDpi xmlns:a14="http://schemas.microsoft.com/office/drawing/2010/main" val="0"/>
              </a:ext>
            </a:extLst>
          </a:blip>
          <a:srcRect l="31328" r="31322"/>
          <a:stretch/>
        </p:blipFill>
        <p:spPr>
          <a:xfrm>
            <a:off x="7649755" y="0"/>
            <a:ext cx="4553700" cy="6858000"/>
          </a:xfrm>
          <a:prstGeom prst="rect">
            <a:avLst/>
          </a:prstGeom>
        </p:spPr>
      </p:pic>
      <p:pic>
        <p:nvPicPr>
          <p:cNvPr id="29" name="Picture 28" descr="A screen shot of a video player&#10;&#10;AI-generated content may be incorrect.">
            <a:extLst>
              <a:ext uri="{FF2B5EF4-FFF2-40B4-BE49-F238E27FC236}">
                <a16:creationId xmlns:a16="http://schemas.microsoft.com/office/drawing/2014/main" id="{72552172-EB9E-F773-5C41-83D13BF4582C}"/>
              </a:ext>
            </a:extLst>
          </p:cNvPr>
          <p:cNvPicPr>
            <a:picLocks noChangeAspect="1"/>
          </p:cNvPicPr>
          <p:nvPr/>
        </p:nvPicPr>
        <p:blipFill>
          <a:blip r:embed="rId12">
            <a:extLst>
              <a:ext uri="{28A0092B-C50C-407E-A947-70E740481C1C}">
                <a14:useLocalDpi xmlns:a14="http://schemas.microsoft.com/office/drawing/2010/main" val="0"/>
              </a:ext>
            </a:extLst>
          </a:blip>
          <a:srcRect l="12295" t="24947" r="12327" b="28465"/>
          <a:stretch/>
        </p:blipFill>
        <p:spPr>
          <a:xfrm>
            <a:off x="45454" y="1503432"/>
            <a:ext cx="7414712" cy="2577821"/>
          </a:xfrm>
          <a:prstGeom prst="rect">
            <a:avLst/>
          </a:prstGeom>
        </p:spPr>
      </p:pic>
    </p:spTree>
    <p:extLst>
      <p:ext uri="{BB962C8B-B14F-4D97-AF65-F5344CB8AC3E}">
        <p14:creationId xmlns:p14="http://schemas.microsoft.com/office/powerpoint/2010/main" val="20685063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E0062D-5BBB-2FBB-7ECD-25A2F84ED58F}"/>
              </a:ext>
            </a:extLst>
          </p:cNvPr>
          <p:cNvSpPr>
            <a:spLocks noGrp="1"/>
          </p:cNvSpPr>
          <p:nvPr>
            <p:ph type="title"/>
          </p:nvPr>
        </p:nvSpPr>
        <p:spPr/>
        <p:txBody>
          <a:bodyPr/>
          <a:lstStyle/>
          <a:p>
            <a:r>
              <a:rPr lang="en-US"/>
              <a:t>Blue light contributes to aging</a:t>
            </a:r>
            <a:br>
              <a:rPr lang="en-US"/>
            </a:br>
            <a:endParaRPr lang="en-US"/>
          </a:p>
        </p:txBody>
      </p:sp>
      <p:sp>
        <p:nvSpPr>
          <p:cNvPr id="2" name="Slide Number Placeholder 4">
            <a:extLst>
              <a:ext uri="{FF2B5EF4-FFF2-40B4-BE49-F238E27FC236}">
                <a16:creationId xmlns:a16="http://schemas.microsoft.com/office/drawing/2014/main" id="{EFCDF006-22B5-465C-F175-9A9C05684AB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BF10877F-C065-EB42-9097-5C36A27ED09B}"/>
              </a:ext>
            </a:extLst>
          </p:cNvPr>
          <p:cNvSpPr>
            <a:spLocks noGrp="1"/>
          </p:cNvSpPr>
          <p:nvPr>
            <p:ph type="body" idx="11"/>
          </p:nvPr>
        </p:nvSpPr>
        <p:spPr>
          <a:xfrm>
            <a:off x="302400" y="605611"/>
            <a:ext cx="6195677" cy="382470"/>
          </a:xfrm>
        </p:spPr>
        <p:txBody>
          <a:bodyPr anchor="t"/>
          <a:lstStyle/>
          <a:p>
            <a:r>
              <a:rPr lang="en-US" b="0" dirty="0">
                <a:solidFill>
                  <a:srgbClr val="084337"/>
                </a:solidFill>
              </a:rPr>
              <a:t>Blue light penetrates deep into the skin, contributing</a:t>
            </a:r>
            <a:br>
              <a:rPr lang="en-US" b="0" dirty="0">
                <a:solidFill>
                  <a:srgbClr val="084337"/>
                </a:solidFill>
              </a:rPr>
            </a:br>
            <a:r>
              <a:rPr lang="en-US" b="0" dirty="0">
                <a:solidFill>
                  <a:srgbClr val="084337"/>
                </a:solidFill>
              </a:rPr>
              <a:t>to short- and long-term skin aging</a:t>
            </a:r>
          </a:p>
        </p:txBody>
      </p:sp>
      <p:sp>
        <p:nvSpPr>
          <p:cNvPr id="16" name="ZoneTexte 3">
            <a:extLst>
              <a:ext uri="{FF2B5EF4-FFF2-40B4-BE49-F238E27FC236}">
                <a16:creationId xmlns:a16="http://schemas.microsoft.com/office/drawing/2014/main" id="{F7D2F010-7CA2-4C0B-8D3F-5263373C3007}"/>
              </a:ext>
            </a:extLst>
          </p:cNvPr>
          <p:cNvSpPr txBox="1"/>
          <p:nvPr/>
        </p:nvSpPr>
        <p:spPr>
          <a:xfrm>
            <a:off x="302400" y="4577147"/>
            <a:ext cx="5505013" cy="1292772"/>
          </a:xfrm>
          <a:prstGeom prst="rect">
            <a:avLst/>
          </a:prstGeom>
          <a:solidFill>
            <a:srgbClr val="084337"/>
          </a:solidFill>
        </p:spPr>
        <p:txBody>
          <a:bodyPr wrap="square" lIns="144000" tIns="72000" rIns="72000" bIns="7200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tab pos="4886325" algn="l"/>
              </a:tabLst>
              <a:defRPr/>
            </a:pPr>
            <a:r>
              <a:rPr kumimoji="0" lang="en-US" sz="1600" b="0" i="0" u="none" strike="noStrike" kern="0" cap="none" spc="0" normalizeH="0" baseline="0" noProof="0" dirty="0">
                <a:ln>
                  <a:noFill/>
                </a:ln>
                <a:solidFill>
                  <a:schemeClr val="bg1"/>
                </a:solidFill>
                <a:effectLst/>
                <a:uLnTx/>
                <a:uFillTx/>
                <a:latin typeface="DM Sans"/>
                <a:ea typeface="Fira Sans" panose="020B0503050000020004" pitchFamily="34" charset="0"/>
                <a:cs typeface="+mn-cs"/>
              </a:rPr>
              <a:t>Other negative effects on human health caused by blue light:</a:t>
            </a:r>
          </a:p>
          <a:p>
            <a:pPr marL="363600" marR="0" lvl="0" indent="-363600" algn="l" defTabSz="914400" rtl="0" eaLnBrk="1" fontAlgn="auto" latinLnBrk="0" hangingPunct="1">
              <a:lnSpc>
                <a:spcPct val="90000"/>
              </a:lnSpc>
              <a:spcBef>
                <a:spcPts val="200"/>
              </a:spcBef>
              <a:spcAft>
                <a:spcPts val="200"/>
              </a:spcAft>
              <a:buClr>
                <a:schemeClr val="bg1"/>
              </a:buClr>
              <a:buSzPct val="90000"/>
              <a:buFont typeface="Wingdings" panose="05000000000000000000" pitchFamily="2" charset="2"/>
              <a:buChar char="l"/>
              <a:tabLst/>
              <a:defRPr/>
            </a:pPr>
            <a:r>
              <a:rPr kumimoji="0" lang="en-US" sz="1200" b="0" i="0" u="none" strike="noStrike" kern="0" cap="none" spc="0" normalizeH="0" baseline="0" noProof="0" dirty="0">
                <a:ln>
                  <a:noFill/>
                </a:ln>
                <a:solidFill>
                  <a:schemeClr val="bg1"/>
                </a:solidFill>
                <a:effectLst/>
                <a:uLnTx/>
                <a:uFillTx/>
                <a:latin typeface="DM Sans"/>
                <a:ea typeface="Fira Sans" panose="020B0503050000020004" pitchFamily="34" charset="0"/>
                <a:cs typeface="+mn-cs"/>
              </a:rPr>
              <a:t>Eye damage (retina, macular degeneration)</a:t>
            </a:r>
          </a:p>
          <a:p>
            <a:pPr marL="363600" marR="0" lvl="0" indent="-363600" algn="l" defTabSz="914400" rtl="0" eaLnBrk="1" fontAlgn="auto" latinLnBrk="0" hangingPunct="1">
              <a:lnSpc>
                <a:spcPct val="90000"/>
              </a:lnSpc>
              <a:spcBef>
                <a:spcPts val="200"/>
              </a:spcBef>
              <a:spcAft>
                <a:spcPts val="200"/>
              </a:spcAft>
              <a:buClr>
                <a:schemeClr val="bg1"/>
              </a:buClr>
              <a:buSzPct val="90000"/>
              <a:buFont typeface="Wingdings" panose="05000000000000000000" pitchFamily="2" charset="2"/>
              <a:buChar char="l"/>
              <a:tabLst/>
              <a:defRPr/>
            </a:pPr>
            <a:r>
              <a:rPr kumimoji="0" lang="en-US" sz="1200" b="0" i="0" u="none" strike="noStrike" kern="0" cap="none" spc="0" normalizeH="0" baseline="0" noProof="0" dirty="0">
                <a:ln>
                  <a:noFill/>
                </a:ln>
                <a:solidFill>
                  <a:schemeClr val="bg1"/>
                </a:solidFill>
                <a:effectLst/>
                <a:uLnTx/>
                <a:uFillTx/>
                <a:latin typeface="DM Sans"/>
                <a:ea typeface="Fira Sans" panose="020B0503050000020004" pitchFamily="34" charset="0"/>
                <a:cs typeface="+mn-cs"/>
              </a:rPr>
              <a:t>Exposure in late evening impact the circadian rhythm (suppress production of melatonin - prevent sleep)</a:t>
            </a:r>
          </a:p>
        </p:txBody>
      </p:sp>
      <p:sp>
        <p:nvSpPr>
          <p:cNvPr id="19" name="TextBox 18">
            <a:extLst>
              <a:ext uri="{FF2B5EF4-FFF2-40B4-BE49-F238E27FC236}">
                <a16:creationId xmlns:a16="http://schemas.microsoft.com/office/drawing/2014/main" id="{51DDB5F1-409A-D1F1-7A81-451B5E30BB53}"/>
              </a:ext>
            </a:extLst>
          </p:cNvPr>
          <p:cNvSpPr txBox="1"/>
          <p:nvPr/>
        </p:nvSpPr>
        <p:spPr>
          <a:xfrm>
            <a:off x="302400" y="1376665"/>
            <a:ext cx="6973889" cy="2574679"/>
          </a:xfrm>
          <a:prstGeom prst="rect">
            <a:avLst/>
          </a:prstGeom>
          <a:noFill/>
        </p:spPr>
        <p:txBody>
          <a:bodyPr wrap="square" lIns="0" tIns="0" rIns="0" bIns="0" rtlCol="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1" i="0" u="none" strike="noStrike" kern="1200" cap="none" spc="0" normalizeH="0" baseline="0" noProof="0" dirty="0">
                <a:ln>
                  <a:noFill/>
                </a:ln>
                <a:solidFill>
                  <a:prstClr val="black"/>
                </a:solidFill>
                <a:effectLst/>
                <a:uLnTx/>
                <a:uFillTx/>
                <a:latin typeface="DM Sans"/>
                <a:ea typeface="+mn-ea"/>
                <a:cs typeface="+mn-cs"/>
              </a:rPr>
              <a:t>Skin hyper-pigmentation </a:t>
            </a:r>
            <a:r>
              <a:rPr kumimoji="0" lang="en-GB" sz="1600" b="0" i="0" u="none" strike="noStrike" kern="1200" cap="none" spc="0" normalizeH="0" baseline="0" noProof="0" dirty="0">
                <a:ln>
                  <a:noFill/>
                </a:ln>
                <a:solidFill>
                  <a:prstClr val="black"/>
                </a:solidFill>
                <a:effectLst/>
                <a:uLnTx/>
                <a:uFillTx/>
                <a:latin typeface="DM Sans"/>
                <a:ea typeface="+mn-ea"/>
                <a:cs typeface="+mn-cs"/>
              </a:rPr>
              <a:t>and dark spots</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1" i="0" u="none" strike="noStrike" kern="1200" cap="none" spc="0" normalizeH="0" baseline="0" noProof="0" dirty="0">
                <a:ln>
                  <a:noFill/>
                </a:ln>
                <a:solidFill>
                  <a:prstClr val="black"/>
                </a:solidFill>
                <a:effectLst/>
                <a:uLnTx/>
                <a:uFillTx/>
                <a:latin typeface="DM Sans"/>
                <a:ea typeface="+mn-ea"/>
                <a:cs typeface="+mn-cs"/>
              </a:rPr>
              <a:t>Premature aging of skin </a:t>
            </a:r>
            <a:r>
              <a:rPr kumimoji="0" lang="en-GB" sz="1600" b="0" i="0" u="none" strike="noStrike" kern="1200" cap="none" spc="0" normalizeH="0" baseline="0" noProof="0" dirty="0">
                <a:ln>
                  <a:noFill/>
                </a:ln>
                <a:solidFill>
                  <a:prstClr val="black"/>
                </a:solidFill>
                <a:effectLst/>
                <a:uLnTx/>
                <a:uFillTx/>
                <a:latin typeface="DM Sans"/>
                <a:ea typeface="+mn-ea"/>
                <a:cs typeface="+mn-cs"/>
              </a:rPr>
              <a:t>induced by oxidative stress</a:t>
            </a:r>
          </a:p>
          <a:p>
            <a:pPr marL="871200" marR="0" lvl="1" indent="-3564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mn-ea"/>
                <a:cs typeface="+mn-cs"/>
              </a:rPr>
              <a:t>increasing level of </a:t>
            </a:r>
            <a:r>
              <a:rPr kumimoji="0" lang="en-GB" sz="1600" b="1" i="0" u="none" strike="noStrike" kern="1200" cap="none" spc="0" normalizeH="0" baseline="0" noProof="0" dirty="0">
                <a:ln>
                  <a:noFill/>
                </a:ln>
                <a:solidFill>
                  <a:prstClr val="black"/>
                </a:solidFill>
                <a:effectLst/>
                <a:uLnTx/>
                <a:uFillTx/>
                <a:latin typeface="DM Sans"/>
                <a:ea typeface="+mn-ea"/>
                <a:cs typeface="+mn-cs"/>
              </a:rPr>
              <a:t>free radicals </a:t>
            </a:r>
            <a:r>
              <a:rPr kumimoji="0" lang="en-GB" sz="1600" b="0" i="0" u="none" strike="noStrike" kern="1200" cap="none" spc="0" normalizeH="0" baseline="0" noProof="0" dirty="0">
                <a:ln>
                  <a:noFill/>
                </a:ln>
                <a:solidFill>
                  <a:prstClr val="black"/>
                </a:solidFill>
                <a:effectLst/>
                <a:uLnTx/>
                <a:uFillTx/>
                <a:latin typeface="DM Sans"/>
                <a:ea typeface="+mn-ea"/>
                <a:cs typeface="+mn-cs"/>
              </a:rPr>
              <a:t>(Reactive Oxygen Species)</a:t>
            </a:r>
          </a:p>
          <a:p>
            <a:pPr marL="871200" marR="0" lvl="1" indent="-3564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mn-ea"/>
                <a:cs typeface="+mn-cs"/>
              </a:rPr>
              <a:t>generates </a:t>
            </a:r>
            <a:r>
              <a:rPr kumimoji="0" lang="en-GB" sz="1600" b="1" i="0" u="none" strike="noStrike" kern="1200" cap="none" spc="0" normalizeH="0" baseline="0" noProof="0" dirty="0">
                <a:ln>
                  <a:noFill/>
                </a:ln>
                <a:solidFill>
                  <a:prstClr val="black"/>
                </a:solidFill>
                <a:effectLst/>
                <a:uLnTx/>
                <a:uFillTx/>
                <a:latin typeface="DM Sans"/>
                <a:ea typeface="+mn-ea"/>
                <a:cs typeface="+mn-cs"/>
              </a:rPr>
              <a:t>carbonylated proteins</a:t>
            </a:r>
            <a:r>
              <a:rPr kumimoji="0" lang="en-GB" sz="1600" b="0" i="0" u="none" strike="noStrike" kern="1200" cap="none" spc="0" normalizeH="0" baseline="0" noProof="0" dirty="0">
                <a:ln>
                  <a:noFill/>
                </a:ln>
                <a:solidFill>
                  <a:prstClr val="black"/>
                </a:solidFill>
                <a:effectLst/>
                <a:uLnTx/>
                <a:uFillTx/>
                <a:latin typeface="DM Sans"/>
                <a:ea typeface="+mn-ea"/>
                <a:cs typeface="+mn-cs"/>
              </a:rPr>
              <a:t>, proteins losing their functionality (responsible for yellowish, brownish </a:t>
            </a:r>
            <a:r>
              <a:rPr kumimoji="0" lang="en-GB" sz="1600" b="0" i="0" u="none" strike="noStrike" kern="1200" cap="none" spc="0" normalizeH="0" baseline="0" noProof="0" dirty="0" err="1">
                <a:ln>
                  <a:noFill/>
                </a:ln>
                <a:solidFill>
                  <a:prstClr val="black"/>
                </a:solidFill>
                <a:effectLst/>
                <a:uLnTx/>
                <a:uFillTx/>
                <a:latin typeface="DM Sans"/>
                <a:ea typeface="+mn-ea"/>
                <a:cs typeface="+mn-cs"/>
              </a:rPr>
              <a:t>color</a:t>
            </a:r>
            <a:r>
              <a:rPr kumimoji="0" lang="en-GB" sz="1600" b="0" i="0" u="none" strike="noStrike" kern="1200" cap="none" spc="0" normalizeH="0" baseline="0" noProof="0" dirty="0">
                <a:ln>
                  <a:noFill/>
                </a:ln>
                <a:solidFill>
                  <a:prstClr val="black"/>
                </a:solidFill>
                <a:effectLst/>
                <a:uLnTx/>
                <a:uFillTx/>
                <a:latin typeface="DM Sans"/>
                <a:ea typeface="+mn-ea"/>
                <a:cs typeface="+mn-cs"/>
              </a:rPr>
              <a:t>)</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1" i="0" u="none" strike="noStrike" kern="1200" cap="none" spc="0" normalizeH="0" baseline="0" noProof="0" dirty="0">
                <a:ln>
                  <a:noFill/>
                </a:ln>
                <a:solidFill>
                  <a:prstClr val="black"/>
                </a:solidFill>
                <a:effectLst/>
                <a:uLnTx/>
                <a:uFillTx/>
                <a:latin typeface="DM Sans"/>
                <a:ea typeface="+mn-ea"/>
                <a:cs typeface="+mn-cs"/>
              </a:rPr>
              <a:t>Less production of collagen</a:t>
            </a:r>
            <a:r>
              <a:rPr kumimoji="0" lang="en-GB" sz="1600" b="0" i="0" u="none" strike="noStrike" kern="1200" cap="none" spc="0" normalizeH="0" baseline="0" noProof="0" dirty="0">
                <a:ln>
                  <a:noFill/>
                </a:ln>
                <a:solidFill>
                  <a:prstClr val="black"/>
                </a:solidFill>
                <a:effectLst/>
                <a:uLnTx/>
                <a:uFillTx/>
                <a:latin typeface="DM Sans"/>
                <a:ea typeface="+mn-ea"/>
                <a:cs typeface="+mn-cs"/>
              </a:rPr>
              <a:t>: the fibroblasts are damaged, losing their functionality in turn leading to accelerated aging (UVA adverse effect)</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1" i="0" u="none" strike="noStrike" kern="1200" cap="none" spc="0" normalizeH="0" baseline="0" noProof="0" dirty="0">
                <a:ln>
                  <a:noFill/>
                </a:ln>
                <a:solidFill>
                  <a:prstClr val="black"/>
                </a:solidFill>
                <a:effectLst/>
                <a:uLnTx/>
                <a:uFillTx/>
                <a:latin typeface="DM Sans"/>
                <a:ea typeface="+mn-ea"/>
                <a:cs typeface="+mn-cs"/>
              </a:rPr>
              <a:t>Skin barrier impaired</a:t>
            </a:r>
            <a:r>
              <a:rPr kumimoji="0" lang="en-GB" sz="1600" b="0" i="0" u="none" strike="noStrike" kern="1200" cap="none" spc="0" normalizeH="0" baseline="0" noProof="0" dirty="0">
                <a:ln>
                  <a:noFill/>
                </a:ln>
                <a:solidFill>
                  <a:prstClr val="black"/>
                </a:solidFill>
                <a:effectLst/>
                <a:uLnTx/>
                <a:uFillTx/>
                <a:latin typeface="DM Sans"/>
                <a:ea typeface="+mn-ea"/>
                <a:cs typeface="+mn-cs"/>
              </a:rPr>
              <a:t>: the </a:t>
            </a:r>
            <a:r>
              <a:rPr kumimoji="0" lang="en-GB" sz="1600" b="1" i="0" u="none" strike="noStrike" kern="1200" cap="none" spc="0" normalizeH="0" baseline="0" noProof="0" dirty="0">
                <a:ln>
                  <a:noFill/>
                </a:ln>
                <a:solidFill>
                  <a:prstClr val="black"/>
                </a:solidFill>
                <a:effectLst/>
                <a:uLnTx/>
                <a:uFillTx/>
                <a:latin typeface="DM Sans"/>
                <a:ea typeface="+mn-ea"/>
                <a:cs typeface="+mn-cs"/>
              </a:rPr>
              <a:t>keratinocytes</a:t>
            </a:r>
            <a:r>
              <a:rPr kumimoji="0" lang="en-GB" sz="1600" b="0" i="0" u="none" strike="noStrike" kern="1200" cap="none" spc="0" normalizeH="0" baseline="0" noProof="0" dirty="0">
                <a:ln>
                  <a:noFill/>
                </a:ln>
                <a:solidFill>
                  <a:prstClr val="black"/>
                </a:solidFill>
                <a:effectLst/>
                <a:uLnTx/>
                <a:uFillTx/>
                <a:latin typeface="DM Sans"/>
                <a:ea typeface="+mn-ea"/>
                <a:cs typeface="+mn-cs"/>
              </a:rPr>
              <a:t> are damaged, increasing number of </a:t>
            </a:r>
            <a:r>
              <a:rPr kumimoji="0" lang="en-GB" sz="1600" b="1" i="0" u="none" strike="noStrike" kern="1200" cap="none" spc="0" normalizeH="0" baseline="0" noProof="0" dirty="0">
                <a:ln>
                  <a:noFill/>
                </a:ln>
                <a:solidFill>
                  <a:prstClr val="black"/>
                </a:solidFill>
                <a:effectLst/>
                <a:uLnTx/>
                <a:uFillTx/>
                <a:latin typeface="DM Sans"/>
                <a:ea typeface="+mn-ea"/>
                <a:cs typeface="+mn-cs"/>
              </a:rPr>
              <a:t>sunburn cells </a:t>
            </a:r>
            <a:r>
              <a:rPr kumimoji="0" lang="en-GB" sz="1600" b="0" i="0" u="none" strike="noStrike" kern="1200" cap="none" spc="0" normalizeH="0" baseline="0" noProof="0" dirty="0">
                <a:ln>
                  <a:noFill/>
                </a:ln>
                <a:solidFill>
                  <a:prstClr val="black"/>
                </a:solidFill>
                <a:effectLst/>
                <a:uLnTx/>
                <a:uFillTx/>
                <a:latin typeface="DM Sans"/>
                <a:ea typeface="+mn-ea"/>
                <a:cs typeface="+mn-cs"/>
              </a:rPr>
              <a:t>(UVB adverse effect)</a:t>
            </a:r>
          </a:p>
        </p:txBody>
      </p:sp>
      <p:sp>
        <p:nvSpPr>
          <p:cNvPr id="7" name="Rectangle 6">
            <a:extLst>
              <a:ext uri="{FF2B5EF4-FFF2-40B4-BE49-F238E27FC236}">
                <a16:creationId xmlns:a16="http://schemas.microsoft.com/office/drawing/2014/main" id="{8802E336-0E13-FD9F-1159-C90D07A350E7}"/>
              </a:ext>
            </a:extLst>
          </p:cNvPr>
          <p:cNvSpPr/>
          <p:nvPr/>
        </p:nvSpPr>
        <p:spPr>
          <a:xfrm>
            <a:off x="8451669" y="0"/>
            <a:ext cx="3740331"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8" name="Picture 12">
            <a:extLst>
              <a:ext uri="{FF2B5EF4-FFF2-40B4-BE49-F238E27FC236}">
                <a16:creationId xmlns:a16="http://schemas.microsoft.com/office/drawing/2014/main" id="{24B144C6-B0E9-9CF4-E767-0EDEE5A1B915}"/>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11" name="Picture 10" descr="A screen shot of a cell phone&#10;&#10;AI-generated content may be incorrect.">
            <a:extLst>
              <a:ext uri="{FF2B5EF4-FFF2-40B4-BE49-F238E27FC236}">
                <a16:creationId xmlns:a16="http://schemas.microsoft.com/office/drawing/2014/main" id="{53324A81-22BD-3FB1-1369-CEEA63D51011}"/>
              </a:ext>
            </a:extLst>
          </p:cNvPr>
          <p:cNvPicPr>
            <a:picLocks noChangeAspect="1"/>
          </p:cNvPicPr>
          <p:nvPr/>
        </p:nvPicPr>
        <p:blipFill>
          <a:blip r:embed="rId5">
            <a:extLst>
              <a:ext uri="{28A0092B-C50C-407E-A947-70E740481C1C}">
                <a14:useLocalDpi xmlns:a14="http://schemas.microsoft.com/office/drawing/2010/main" val="0"/>
              </a:ext>
            </a:extLst>
          </a:blip>
          <a:srcRect l="38048" r="37621"/>
          <a:stretch/>
        </p:blipFill>
        <p:spPr>
          <a:xfrm>
            <a:off x="9014779" y="162066"/>
            <a:ext cx="2614109" cy="6043612"/>
          </a:xfrm>
          <a:prstGeom prst="rect">
            <a:avLst/>
          </a:prstGeom>
        </p:spPr>
      </p:pic>
    </p:spTree>
    <p:extLst>
      <p:ext uri="{BB962C8B-B14F-4D97-AF65-F5344CB8AC3E}">
        <p14:creationId xmlns:p14="http://schemas.microsoft.com/office/powerpoint/2010/main" val="36051323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84337"/>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D95513-CF2B-7D35-C876-87E0A1BFD4BA}"/>
              </a:ext>
            </a:extLst>
          </p:cNvPr>
          <p:cNvSpPr/>
          <p:nvPr/>
        </p:nvSpPr>
        <p:spPr>
          <a:xfrm>
            <a:off x="-1" y="6180474"/>
            <a:ext cx="3763757" cy="649724"/>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dirty="0">
                <a:solidFill>
                  <a:schemeClr val="bg1"/>
                </a:solidFill>
                <a:ea typeface="+mn-ea"/>
                <a:cs typeface="+mn-cs"/>
              </a:rPr>
              <a:t>PEPHA</a:t>
            </a:r>
            <a:r>
              <a:rPr lang="en-US" b="0" dirty="0">
                <a:solidFill>
                  <a:schemeClr val="bg1"/>
                </a:solidFill>
                <a:ea typeface="+mn-ea"/>
                <a:cs typeface="+mn-cs"/>
              </a:rPr>
              <a:t>®</a:t>
            </a:r>
            <a:r>
              <a:rPr lang="en-US" dirty="0">
                <a:solidFill>
                  <a:schemeClr val="bg1"/>
                </a:solidFill>
                <a:ea typeface="+mn-ea"/>
                <a:cs typeface="+mn-cs"/>
              </a:rPr>
              <a:t>-AGE CB</a:t>
            </a:r>
          </a:p>
        </p:txBody>
      </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schemeClr val="bg1"/>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GB" sz="1300" b="0" i="0" u="none" strike="noStrike" kern="1200" cap="none" spc="0" normalizeH="0" baseline="0" noProof="0" dirty="0">
              <a:ln>
                <a:noFill/>
              </a:ln>
              <a:solidFill>
                <a:schemeClr val="bg1"/>
              </a:solidFill>
              <a:effectLst/>
              <a:uLnTx/>
              <a:uFillTx/>
              <a:latin typeface="DM Sans"/>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b="0" dirty="0">
                <a:solidFill>
                  <a:schemeClr val="bg1"/>
                </a:solidFill>
              </a:rPr>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203743"/>
            <a:ext cx="11600096" cy="1756326"/>
            <a:chOff x="0" y="2230424"/>
            <a:chExt cx="11889600" cy="1756326"/>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64394"/>
              <a:ext cx="11889600" cy="1032685"/>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6" y="2230424"/>
              <a:ext cx="9363333" cy="1756326"/>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rPr>
                <a:t>Sustainably farmed in photo-bioreactors, guaranteeing maximum quality (no risk of contamination, reproducibility of process, fully traceable</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rPr>
                <a:t>Derived from </a:t>
              </a:r>
              <a:r>
                <a:rPr kumimoji="0" lang="en-US" sz="1300" b="0" i="0" u="none" strike="noStrike" kern="1200" cap="none" spc="0" normalizeH="0" baseline="0" noProof="0" dirty="0" err="1">
                  <a:ln>
                    <a:noFill/>
                  </a:ln>
                  <a:solidFill>
                    <a:prstClr val="black"/>
                  </a:solidFill>
                  <a:effectLst/>
                  <a:uLnTx/>
                  <a:uFillTx/>
                  <a:latin typeface="DM Sans 14pt" pitchFamily="2" charset="0"/>
                  <a:ea typeface="Fira Sans Book" panose="020B0503050000020004" pitchFamily="34" charset="0"/>
                  <a:cs typeface="+mn-cs"/>
                </a:rPr>
                <a:t>Scendesmus</a:t>
              </a:r>
              <a:r>
                <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rPr>
                <a:t> </a:t>
              </a:r>
              <a:r>
                <a:rPr kumimoji="0" lang="en-US" sz="1300" b="0" i="0" u="none" strike="noStrike" kern="1200" cap="none" spc="0" normalizeH="0" baseline="0" noProof="0" dirty="0" err="1">
                  <a:ln>
                    <a:noFill/>
                  </a:ln>
                  <a:solidFill>
                    <a:prstClr val="black"/>
                  </a:solidFill>
                  <a:effectLst/>
                  <a:uLnTx/>
                  <a:uFillTx/>
                  <a:latin typeface="DM Sans 14pt" pitchFamily="2" charset="0"/>
                  <a:ea typeface="Fira Sans Book" panose="020B0503050000020004" pitchFamily="34" charset="0"/>
                  <a:cs typeface="+mn-cs"/>
                </a:rPr>
                <a:t>rubescens</a:t>
              </a:r>
              <a:r>
                <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rPr>
                <a:t> microalgae</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rPr>
                <a:t>100% naturally-derived origin (ISO 16128)</a:t>
              </a: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
                  <a:srgbClr val="9D2835"/>
                </a:buClr>
                <a:buSzPct val="90000"/>
                <a:buFontTx/>
                <a:buNone/>
                <a:tabLst/>
                <a:defRPr/>
              </a:pPr>
              <a:endParaRPr kumimoji="0" lang="en-GB"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endParaRP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GB"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893095"/>
            <a:ext cx="11600096" cy="840690"/>
            <a:chOff x="0" y="4078184"/>
            <a:chExt cx="11889600" cy="1011855"/>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154844"/>
              <a:ext cx="11889600" cy="793744"/>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Benefits:</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391379" y="4078184"/>
              <a:ext cx="5358561" cy="1011855"/>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rPr>
                <a:t>Prevents skin premature aging</a:t>
              </a:r>
            </a:p>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rPr>
                <a:t>Boosts skin’s own defenses against blue light*</a:t>
              </a:r>
              <a:r>
                <a:rPr kumimoji="0" lang="en-US" sz="1300" b="0" i="0" u="none" strike="noStrike" kern="1200" cap="none" spc="0" normalizeH="0" baseline="30000" noProof="0" dirty="0">
                  <a:ln>
                    <a:noFill/>
                  </a:ln>
                  <a:solidFill>
                    <a:prstClr val="black"/>
                  </a:solidFill>
                  <a:effectLst/>
                  <a:uLnTx/>
                  <a:uFillTx/>
                  <a:latin typeface="DM Sans 14pt" pitchFamily="2" charset="0"/>
                  <a:ea typeface="Fira Sans Book" panose="020B0503050000020004" pitchFamily="34" charset="0"/>
                  <a:cs typeface="+mn-cs"/>
                </a:rPr>
                <a:t>/</a:t>
              </a:r>
              <a:r>
                <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rPr>
                <a:t>**</a:t>
              </a: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endParaRP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6" y="4666836"/>
            <a:ext cx="11597813" cy="867912"/>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prstClr val="black"/>
                </a:solidFill>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prstClr val="black"/>
                </a:solidFill>
                <a:effectLst/>
                <a:uLnTx/>
                <a:uFillTx/>
                <a:latin typeface="DM Sans Bold" pitchFamily="2" charset="0"/>
                <a:ea typeface="+mn-ea"/>
                <a:cs typeface="+mn-cs"/>
              </a:rPr>
              <a:t>certification</a:t>
            </a:r>
            <a:endParaRPr kumimoji="0" lang="en-US" sz="1400" b="0" i="0" u="none" strike="noStrike" kern="0" cap="none" spc="0" normalizeH="0" baseline="0" noProof="0" dirty="0">
              <a:ln>
                <a:noFill/>
              </a:ln>
              <a:solidFill>
                <a:prstClr val="black"/>
              </a:solidFill>
              <a:effectLst/>
              <a:uLnTx/>
              <a:uFillTx/>
              <a:latin typeface="DM Sans" pitchFamily="2" charset="0"/>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570037"/>
            <a:ext cx="11593287" cy="632052"/>
            <a:chOff x="-25599" y="2558933"/>
            <a:chExt cx="11889600" cy="385200"/>
          </a:xfrm>
          <a:solidFill>
            <a:srgbClr val="C3E6E1"/>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3" y="2575524"/>
              <a:ext cx="8621667" cy="221616"/>
            </a:xfrm>
            <a:prstGeom prst="rect">
              <a:avLst/>
            </a:prstGeom>
            <a:grp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Scenedesmus </a:t>
              </a:r>
              <a:r>
                <a:rPr kumimoji="0" lang="en-US" sz="1300" b="0" i="0" u="none" strike="noStrike" kern="1200" cap="none" spc="0" normalizeH="0" baseline="0" noProof="0" err="1">
                  <a:ln>
                    <a:noFill/>
                  </a:ln>
                  <a:solidFill>
                    <a:prstClr val="black"/>
                  </a:solidFill>
                  <a:effectLst/>
                  <a:uLnTx/>
                  <a:uFillTx/>
                  <a:latin typeface="DM Sans 14pt" pitchFamily="2" charset="0"/>
                  <a:ea typeface="Fira Sans Book" panose="020B0503050000020004" pitchFamily="34" charset="0"/>
                  <a:cs typeface="+mn-cs"/>
                </a:rPr>
                <a:t>Rubescens</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 Extract, Aqua, Citric Acid, </a:t>
              </a:r>
              <a:r>
                <a:rPr kumimoji="0" lang="en-US" sz="1300" b="0" i="0" u="none" strike="noStrike" kern="1200" cap="none" spc="0" normalizeH="0" baseline="0" noProof="0" err="1">
                  <a:ln>
                    <a:noFill/>
                  </a:ln>
                  <a:solidFill>
                    <a:prstClr val="black"/>
                  </a:solidFill>
                  <a:effectLst/>
                  <a:uLnTx/>
                  <a:uFillTx/>
                  <a:latin typeface="DM Sans 14pt" pitchFamily="2" charset="0"/>
                  <a:ea typeface="Fira Sans Book" panose="020B0503050000020004" pitchFamily="34" charset="0"/>
                  <a:cs typeface="+mn-cs"/>
                </a:rPr>
                <a:t>Pentylene</a:t>
              </a:r>
              <a:r>
                <a:rPr kumimoji="0" lang="en-US" sz="1300" b="0" i="0" u="none" strike="noStrike" kern="1200" cap="none" spc="0" normalizeH="0" baseline="0" noProof="0">
                  <a:ln>
                    <a:noFill/>
                  </a:ln>
                  <a:solidFill>
                    <a:prstClr val="black"/>
                  </a:solidFill>
                  <a:effectLst/>
                  <a:uLnTx/>
                  <a:uFillTx/>
                  <a:latin typeface="DM Sans 14pt" pitchFamily="2" charset="0"/>
                  <a:ea typeface="Fira Sans Book" panose="020B0503050000020004" pitchFamily="34" charset="0"/>
                  <a:cs typeface="+mn-cs"/>
                </a:rPr>
                <a:t> Glycol </a:t>
              </a:r>
            </a:p>
          </p:txBody>
        </p:sp>
      </p:grpSp>
      <p:sp>
        <p:nvSpPr>
          <p:cNvPr id="73" name="Rectangle 72">
            <a:extLst>
              <a:ext uri="{FF2B5EF4-FFF2-40B4-BE49-F238E27FC236}">
                <a16:creationId xmlns:a16="http://schemas.microsoft.com/office/drawing/2014/main" id="{DC1BB80F-2BD9-1E09-E998-96CD77629201}"/>
              </a:ext>
            </a:extLst>
          </p:cNvPr>
          <p:cNvSpPr/>
          <p:nvPr/>
        </p:nvSpPr>
        <p:spPr>
          <a:xfrm>
            <a:off x="302398" y="3293935"/>
            <a:ext cx="11587202" cy="617584"/>
          </a:xfrm>
          <a:prstGeom prst="rect">
            <a:avLst/>
          </a:prstGeom>
          <a:solidFill>
            <a:srgbClr val="C3E6E1"/>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prstClr val="black"/>
                </a:solidFill>
                <a:effectLst/>
                <a:uLnTx/>
                <a:uFillTx/>
                <a:latin typeface="DM Sans Bold" pitchFamily="2" charset="0"/>
                <a:ea typeface="+mn-ea"/>
                <a:cs typeface="+mn-cs"/>
              </a:rPr>
              <a:t>Technical:</a:t>
            </a:r>
          </a:p>
        </p:txBody>
      </p:sp>
      <p:pic>
        <p:nvPicPr>
          <p:cNvPr id="9" name="Picture 8">
            <a:extLst>
              <a:ext uri="{FF2B5EF4-FFF2-40B4-BE49-F238E27FC236}">
                <a16:creationId xmlns:a16="http://schemas.microsoft.com/office/drawing/2014/main" id="{E0FB6520-2DCD-BF0F-D13F-A45734BF918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92748" y="4776407"/>
            <a:ext cx="887380" cy="659897"/>
          </a:xfrm>
          <a:prstGeom prst="rect">
            <a:avLst/>
          </a:prstGeom>
        </p:spPr>
      </p:pic>
      <p:pic>
        <p:nvPicPr>
          <p:cNvPr id="12" name="Picture 4" descr="Logo&#10;&#10;Description automatically generated">
            <a:extLst>
              <a:ext uri="{FF2B5EF4-FFF2-40B4-BE49-F238E27FC236}">
                <a16:creationId xmlns:a16="http://schemas.microsoft.com/office/drawing/2014/main" id="{424FA7C9-DA0A-CC56-FB45-4B728E7986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63757" y="4773596"/>
            <a:ext cx="562690" cy="652144"/>
          </a:xfrm>
          <a:prstGeom prst="rect">
            <a:avLst/>
          </a:prstGeom>
        </p:spPr>
      </p:pic>
      <p:sp>
        <p:nvSpPr>
          <p:cNvPr id="13" name="Subtitle 2">
            <a:extLst>
              <a:ext uri="{FF2B5EF4-FFF2-40B4-BE49-F238E27FC236}">
                <a16:creationId xmlns:a16="http://schemas.microsoft.com/office/drawing/2014/main" id="{A9F3FE4A-9A29-CAF8-AEC7-CC71FFB01398}"/>
              </a:ext>
            </a:extLst>
          </p:cNvPr>
          <p:cNvSpPr txBox="1">
            <a:spLocks/>
          </p:cNvSpPr>
          <p:nvPr/>
        </p:nvSpPr>
        <p:spPr bwMode="white">
          <a:xfrm>
            <a:off x="4553913" y="4828959"/>
            <a:ext cx="1013177" cy="625364"/>
          </a:xfrm>
        </p:spPr>
        <p:txBody>
          <a:bodyPr lIns="0" tIns="0" rIns="0" bIns="0"/>
          <a:lstStyle>
            <a:lvl1pPr marL="0" indent="0" algn="l" defTabSz="914400" rtl="0" eaLnBrk="1" latinLnBrk="0" hangingPunct="1">
              <a:lnSpc>
                <a:spcPct val="90000"/>
              </a:lnSpc>
              <a:spcBef>
                <a:spcPts val="1000"/>
              </a:spcBef>
              <a:buFont typeface="Arial" panose="020B0604020202020204" pitchFamily="34" charset="0"/>
              <a:buNone/>
              <a:defRPr sz="2800" i="1" kern="1200">
                <a:solidFill>
                  <a:schemeClr val="bg1"/>
                </a:solidFill>
                <a:latin typeface="Fira Sans" panose="020B05030500000200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800" b="0" i="1" u="none" strike="noStrike" kern="1200" cap="none" spc="0" normalizeH="0" baseline="0" noProof="0">
                <a:ln>
                  <a:noFill/>
                </a:ln>
                <a:solidFill>
                  <a:prstClr val="black"/>
                </a:solidFill>
                <a:effectLst/>
                <a:uLnTx/>
                <a:uFillTx/>
                <a:latin typeface="DM Sans"/>
                <a:ea typeface="+mn-ea"/>
                <a:cs typeface="+mn-cs"/>
              </a:rPr>
              <a:t>Raw material verified by ECOCERT GREENLIFE, conform to the COSMOS Standard</a:t>
            </a:r>
          </a:p>
        </p:txBody>
      </p:sp>
      <p:pic>
        <p:nvPicPr>
          <p:cNvPr id="19" name="Picture 18" descr="A green and white logo&#10;&#10;Description automatically generated">
            <a:extLst>
              <a:ext uri="{FF2B5EF4-FFF2-40B4-BE49-F238E27FC236}">
                <a16:creationId xmlns:a16="http://schemas.microsoft.com/office/drawing/2014/main" id="{A8187164-2828-57DC-7B26-B043D2C671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8628" y="4742729"/>
            <a:ext cx="752542" cy="667449"/>
          </a:xfrm>
          <a:prstGeom prst="rect">
            <a:avLst/>
          </a:prstGeom>
        </p:spPr>
      </p:pic>
      <p:sp>
        <p:nvSpPr>
          <p:cNvPr id="21" name="TextBox 20">
            <a:extLst>
              <a:ext uri="{FF2B5EF4-FFF2-40B4-BE49-F238E27FC236}">
                <a16:creationId xmlns:a16="http://schemas.microsoft.com/office/drawing/2014/main" id="{435C8DE1-4531-8839-4288-DC571DE1E2D3}"/>
              </a:ext>
            </a:extLst>
          </p:cNvPr>
          <p:cNvSpPr txBox="1"/>
          <p:nvPr/>
        </p:nvSpPr>
        <p:spPr>
          <a:xfrm>
            <a:off x="2647949" y="3315379"/>
            <a:ext cx="3144799" cy="763746"/>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Form: Yellowish-brownish clear liquid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Use level: 1–3%</a:t>
            </a:r>
            <a:b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br>
            <a:endPar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endParaRPr>
          </a:p>
        </p:txBody>
      </p:sp>
      <p:sp>
        <p:nvSpPr>
          <p:cNvPr id="22" name="Rectangle 21">
            <a:extLst>
              <a:ext uri="{FF2B5EF4-FFF2-40B4-BE49-F238E27FC236}">
                <a16:creationId xmlns:a16="http://schemas.microsoft.com/office/drawing/2014/main" id="{9F6D7D6C-6285-DCF5-1A04-034D36E15C5E}"/>
              </a:ext>
            </a:extLst>
          </p:cNvPr>
          <p:cNvSpPr/>
          <p:nvPr/>
        </p:nvSpPr>
        <p:spPr>
          <a:xfrm>
            <a:off x="6095999" y="3319049"/>
            <a:ext cx="2608818"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pH of use: 3.0 – 7.5</a:t>
            </a:r>
            <a:b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Preservative: Free</a:t>
            </a:r>
          </a:p>
        </p:txBody>
      </p:sp>
      <p:sp>
        <p:nvSpPr>
          <p:cNvPr id="23" name="Rectangle 22">
            <a:extLst>
              <a:ext uri="{FF2B5EF4-FFF2-40B4-BE49-F238E27FC236}">
                <a16:creationId xmlns:a16="http://schemas.microsoft.com/office/drawing/2014/main" id="{81A27849-F944-85B2-E577-93128F7D83E5}"/>
              </a:ext>
            </a:extLst>
          </p:cNvPr>
          <p:cNvSpPr/>
          <p:nvPr/>
        </p:nvSpPr>
        <p:spPr>
          <a:xfrm>
            <a:off x="8259092" y="3308693"/>
            <a:ext cx="4491441"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Solubility: Soluble in water</a:t>
            </a:r>
          </a:p>
        </p:txBody>
      </p:sp>
      <p:sp>
        <p:nvSpPr>
          <p:cNvPr id="25" name="TextBox 24">
            <a:extLst>
              <a:ext uri="{FF2B5EF4-FFF2-40B4-BE49-F238E27FC236}">
                <a16:creationId xmlns:a16="http://schemas.microsoft.com/office/drawing/2014/main" id="{81DBA0EE-A868-3DD3-6B4E-FDE58FE01D1C}"/>
              </a:ext>
            </a:extLst>
          </p:cNvPr>
          <p:cNvSpPr txBox="1"/>
          <p:nvPr/>
        </p:nvSpPr>
        <p:spPr>
          <a:xfrm>
            <a:off x="7986986" y="3906488"/>
            <a:ext cx="3976412" cy="1040745"/>
          </a:xfrm>
          <a:prstGeom prst="rect">
            <a:avLst/>
          </a:prstGeom>
          <a:noFill/>
        </p:spPr>
        <p:txBody>
          <a:bodyPr wrap="square" lIns="0" tIns="90000" rIns="0" bIns="72000" rtlCol="0">
            <a:spAutoFit/>
          </a:bodyPr>
          <a:lstStyle/>
          <a:p>
            <a:pPr marL="285750" marR="0" lvl="0" indent="-285750" algn="l" defTabSz="914400" rtl="0" eaLnBrk="1" fontAlgn="auto" latinLnBrk="0" hangingPunct="1">
              <a:lnSpc>
                <a:spcPct val="100000"/>
              </a:lnSpc>
              <a:spcBef>
                <a:spcPts val="0"/>
              </a:spcBef>
              <a:spcAft>
                <a:spcPts val="300"/>
              </a:spcAft>
              <a:buClr>
                <a:srgbClr val="084337"/>
              </a:buClr>
              <a:buSzPct val="90000"/>
              <a:buFont typeface="Wingdings" panose="05000000000000000000" pitchFamily="2" charset="2"/>
              <a:buChar char="l"/>
              <a:tabLst/>
              <a:defRPr/>
            </a:pPr>
            <a:r>
              <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rPr>
              <a:t>Reduces blue light induced skin pigmentation (dark spots); evens skin tone***</a:t>
            </a:r>
          </a:p>
          <a:p>
            <a:pPr marL="285750" marR="0" lvl="0" indent="-285750" algn="l" defTabSz="914400" rtl="0" eaLnBrk="1" fontAlgn="auto" latinLnBrk="0" hangingPunct="1">
              <a:lnSpc>
                <a:spcPct val="100000"/>
              </a:lnSpc>
              <a:spcBef>
                <a:spcPts val="0"/>
              </a:spcBef>
              <a:spcAft>
                <a:spcPts val="300"/>
              </a:spcAft>
              <a:buClr>
                <a:srgbClr val="9D2835"/>
              </a:buClr>
              <a:buSzPct val="90000"/>
              <a:buFont typeface="Wingdings" panose="05000000000000000000" pitchFamily="2" charset="2"/>
              <a:buChar char="l"/>
              <a:tabLst/>
              <a:defRPr/>
            </a:pPr>
            <a:endPar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
                <a:srgbClr val="9D2835"/>
              </a:buClr>
              <a:buSzPct val="90000"/>
              <a:buFontTx/>
              <a:buNone/>
              <a:tabLst/>
              <a:defRPr/>
            </a:pPr>
            <a:endParaRPr kumimoji="0" lang="en-US" sz="1300" b="0" i="0" u="none" strike="noStrike" kern="1200" cap="none" spc="0" normalizeH="0" baseline="0" noProof="0" dirty="0">
              <a:ln>
                <a:noFill/>
              </a:ln>
              <a:solidFill>
                <a:prstClr val="black"/>
              </a:solidFill>
              <a:effectLst/>
              <a:uLnTx/>
              <a:uFillTx/>
              <a:latin typeface="DM Sans 14pt" pitchFamily="2" charset="0"/>
              <a:ea typeface="Fira Sans Book" panose="020B0503050000020004" pitchFamily="34" charset="0"/>
              <a:cs typeface="+mn-cs"/>
            </a:endParaRPr>
          </a:p>
        </p:txBody>
      </p:sp>
      <p:sp>
        <p:nvSpPr>
          <p:cNvPr id="2" name="Text Placeholder 5">
            <a:extLst>
              <a:ext uri="{FF2B5EF4-FFF2-40B4-BE49-F238E27FC236}">
                <a16:creationId xmlns:a16="http://schemas.microsoft.com/office/drawing/2014/main" id="{EDC1CC46-6DDE-F2E7-5D71-70D01AC3070D}"/>
              </a:ext>
            </a:extLst>
          </p:cNvPr>
          <p:cNvSpPr txBox="1">
            <a:spLocks/>
          </p:cNvSpPr>
          <p:nvPr/>
        </p:nvSpPr>
        <p:spPr>
          <a:xfrm>
            <a:off x="302398" y="6252389"/>
            <a:ext cx="3528001" cy="1215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1" u="none" strike="noStrike" kern="0" cap="none" spc="0" normalizeH="0" baseline="0" noProof="0" dirty="0">
                <a:ln>
                  <a:noFill/>
                </a:ln>
                <a:solidFill>
                  <a:schemeClr val="bg1"/>
                </a:solidFill>
                <a:effectLst/>
                <a:uLnTx/>
                <a:uFillTx/>
                <a:latin typeface="DM Sans"/>
                <a:ea typeface="+mn-ea"/>
                <a:cs typeface="+mn-cs"/>
              </a:rPr>
              <a:t>* in vitro  ** ex vivo *** in vivo</a:t>
            </a:r>
          </a:p>
        </p:txBody>
      </p:sp>
      <p:pic>
        <p:nvPicPr>
          <p:cNvPr id="4" name="Graphic 3">
            <a:extLst>
              <a:ext uri="{FF2B5EF4-FFF2-40B4-BE49-F238E27FC236}">
                <a16:creationId xmlns:a16="http://schemas.microsoft.com/office/drawing/2014/main" id="{6F3AE7FD-9B27-4CC5-0684-E6EB2892C9B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65277" y="4709942"/>
            <a:ext cx="1042107" cy="792000"/>
          </a:xfrm>
          <a:prstGeom prst="rect">
            <a:avLst/>
          </a:prstGeom>
        </p:spPr>
      </p:pic>
      <p:sp>
        <p:nvSpPr>
          <p:cNvPr id="3" name="Rectangle 2">
            <a:extLst>
              <a:ext uri="{FF2B5EF4-FFF2-40B4-BE49-F238E27FC236}">
                <a16:creationId xmlns:a16="http://schemas.microsoft.com/office/drawing/2014/main" id="{84396054-A3B8-21CC-8352-7EC4BAC5C728}"/>
              </a:ext>
            </a:extLst>
          </p:cNvPr>
          <p:cNvSpPr/>
          <p:nvPr/>
        </p:nvSpPr>
        <p:spPr>
          <a:xfrm>
            <a:off x="9127173" y="6208276"/>
            <a:ext cx="2915798" cy="649724"/>
          </a:xfrm>
          <a:prstGeom prst="rect">
            <a:avLst/>
          </a:prstGeom>
          <a:solidFill>
            <a:srgbClr val="0843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2">
            <a:extLst>
              <a:ext uri="{FF2B5EF4-FFF2-40B4-BE49-F238E27FC236}">
                <a16:creationId xmlns:a16="http://schemas.microsoft.com/office/drawing/2014/main" id="{F39E55D0-D6FC-D8F9-1AF1-C0E84C7ACA7B}"/>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9532948" y="6208276"/>
            <a:ext cx="2510023" cy="485060"/>
          </a:xfrm>
          <a:prstGeom prst="rect">
            <a:avLst/>
          </a:prstGeom>
        </p:spPr>
      </p:pic>
      <p:sp>
        <p:nvSpPr>
          <p:cNvPr id="6" name="TextBox 5">
            <a:extLst>
              <a:ext uri="{FF2B5EF4-FFF2-40B4-BE49-F238E27FC236}">
                <a16:creationId xmlns:a16="http://schemas.microsoft.com/office/drawing/2014/main" id="{9297845D-99B6-1DA2-CDC1-46080D64E731}"/>
              </a:ext>
            </a:extLst>
          </p:cNvPr>
          <p:cNvSpPr txBox="1">
            <a:spLocks/>
          </p:cNvSpPr>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Tree>
    <p:extLst>
      <p:ext uri="{BB962C8B-B14F-4D97-AF65-F5344CB8AC3E}">
        <p14:creationId xmlns:p14="http://schemas.microsoft.com/office/powerpoint/2010/main" val="1422230231"/>
      </p:ext>
    </p:extLst>
  </p:cSld>
  <p:clrMapOvr>
    <a:masterClrMapping/>
  </p:clrMapOvr>
  <p:transition spd="med">
    <p:pull/>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Blur blurry green plant&#10;&#10;Description automatically generated">
            <a:extLst>
              <a:ext uri="{FF2B5EF4-FFF2-40B4-BE49-F238E27FC236}">
                <a16:creationId xmlns:a16="http://schemas.microsoft.com/office/drawing/2014/main" id="{A809B02F-4252-EFA0-812B-EC6629B0C0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2">
            <a:extLst>
              <a:ext uri="{FF2B5EF4-FFF2-40B4-BE49-F238E27FC236}">
                <a16:creationId xmlns:a16="http://schemas.microsoft.com/office/drawing/2014/main" id="{651115BB-3ED4-3B3F-FF0E-761502A41A7C}"/>
              </a:ext>
            </a:extLst>
          </p:cNvPr>
          <p:cNvSpPr txBox="1">
            <a:spLocks/>
          </p:cNvSpPr>
          <p:nvPr/>
        </p:nvSpPr>
        <p:spPr>
          <a:xfrm>
            <a:off x="407011" y="319554"/>
            <a:ext cx="11256001" cy="443198"/>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5700" b="1" kern="1200">
                <a:solidFill>
                  <a:schemeClr val="tx1"/>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outerShdw blurRad="894934" dist="38100" dir="2700000" algn="tl" rotWithShape="0">
                    <a:prstClr val="black"/>
                  </a:outerShdw>
                </a:effectLst>
                <a:uLnTx/>
                <a:uFillTx/>
                <a:latin typeface="DM Sans"/>
                <a:ea typeface="+mj-ea"/>
                <a:cs typeface="+mj-cs"/>
              </a:rPr>
              <a:t>The algae</a:t>
            </a:r>
          </a:p>
        </p:txBody>
      </p:sp>
      <p:sp>
        <p:nvSpPr>
          <p:cNvPr id="8" name="Text Placeholder 26">
            <a:extLst>
              <a:ext uri="{FF2B5EF4-FFF2-40B4-BE49-F238E27FC236}">
                <a16:creationId xmlns:a16="http://schemas.microsoft.com/office/drawing/2014/main" id="{6082A56D-9A70-E410-24CA-8826B935038D}"/>
              </a:ext>
            </a:extLst>
          </p:cNvPr>
          <p:cNvSpPr txBox="1">
            <a:spLocks/>
          </p:cNvSpPr>
          <p:nvPr/>
        </p:nvSpPr>
        <p:spPr>
          <a:xfrm>
            <a:off x="311318" y="683639"/>
            <a:ext cx="11258864" cy="369332"/>
          </a:xfrm>
          <a:prstGeom prst="rect">
            <a:avLst/>
          </a:prstGeom>
          <a:effectLst/>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1" u="none" strike="noStrike" kern="0" cap="none" spc="0" normalizeH="0" baseline="0" noProof="0" err="1">
                <a:ln>
                  <a:noFill/>
                </a:ln>
                <a:solidFill>
                  <a:prstClr val="white"/>
                </a:solidFill>
                <a:effectLst/>
                <a:uLnTx/>
                <a:uFillTx/>
                <a:latin typeface="DM Sans"/>
                <a:ea typeface="+mn-ea"/>
                <a:cs typeface="+mn-cs"/>
              </a:rPr>
              <a:t>Scendesmus</a:t>
            </a:r>
            <a:r>
              <a:rPr kumimoji="0" lang="en-US" sz="2800" b="0" i="1" u="none" strike="noStrike" kern="0" cap="none" spc="0" normalizeH="0" baseline="0" noProof="0">
                <a:ln>
                  <a:noFill/>
                </a:ln>
                <a:solidFill>
                  <a:prstClr val="white"/>
                </a:solidFill>
                <a:effectLst/>
                <a:uLnTx/>
                <a:uFillTx/>
                <a:latin typeface="DM Sans"/>
                <a:ea typeface="+mn-ea"/>
                <a:cs typeface="+mn-cs"/>
              </a:rPr>
              <a:t> </a:t>
            </a:r>
            <a:r>
              <a:rPr kumimoji="0" lang="en-US" sz="2800" b="0" i="1" u="none" strike="noStrike" kern="0" cap="none" spc="0" normalizeH="0" baseline="0" noProof="0" err="1">
                <a:ln>
                  <a:noFill/>
                </a:ln>
                <a:solidFill>
                  <a:prstClr val="white"/>
                </a:solidFill>
                <a:effectLst/>
                <a:uLnTx/>
                <a:uFillTx/>
                <a:latin typeface="DM Sans"/>
                <a:ea typeface="+mn-ea"/>
                <a:cs typeface="+mn-cs"/>
              </a:rPr>
              <a:t>Rubescens</a:t>
            </a:r>
            <a:endParaRPr kumimoji="0" lang="en-US" sz="2800" b="0" i="1" u="none" strike="noStrike" kern="0" cap="none" spc="0" normalizeH="0" baseline="0" noProof="0">
              <a:ln>
                <a:noFill/>
              </a:ln>
              <a:solidFill>
                <a:prstClr val="white"/>
              </a:solidFill>
              <a:effectLst/>
              <a:uLnTx/>
              <a:uFillTx/>
              <a:latin typeface="DM Sans"/>
              <a:ea typeface="+mn-ea"/>
              <a:cs typeface="+mn-cs"/>
            </a:endParaRPr>
          </a:p>
        </p:txBody>
      </p:sp>
      <p:grpSp>
        <p:nvGrpSpPr>
          <p:cNvPr id="3" name="Groupe 2">
            <a:extLst>
              <a:ext uri="{FF2B5EF4-FFF2-40B4-BE49-F238E27FC236}">
                <a16:creationId xmlns:a16="http://schemas.microsoft.com/office/drawing/2014/main" id="{FADA85BE-EFCF-DFDF-C414-2E0CBD1D2839}"/>
              </a:ext>
            </a:extLst>
          </p:cNvPr>
          <p:cNvGrpSpPr/>
          <p:nvPr/>
        </p:nvGrpSpPr>
        <p:grpSpPr>
          <a:xfrm>
            <a:off x="2753834" y="1848476"/>
            <a:ext cx="8643147" cy="3707906"/>
            <a:chOff x="2753834" y="1848476"/>
            <a:chExt cx="8643147" cy="3707906"/>
          </a:xfrm>
        </p:grpSpPr>
        <p:sp>
          <p:nvSpPr>
            <p:cNvPr id="10" name="Rounded Rectangle 3">
              <a:extLst>
                <a:ext uri="{FF2B5EF4-FFF2-40B4-BE49-F238E27FC236}">
                  <a16:creationId xmlns:a16="http://schemas.microsoft.com/office/drawing/2014/main" id="{CC983E30-2C7A-5D2B-7765-9CDB87E29956}"/>
                </a:ext>
              </a:extLst>
            </p:cNvPr>
            <p:cNvSpPr/>
            <p:nvPr/>
          </p:nvSpPr>
          <p:spPr>
            <a:xfrm>
              <a:off x="2987749" y="1848476"/>
              <a:ext cx="8409232" cy="564427"/>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DM Sans"/>
                  <a:ea typeface="Fira Sans" panose="020B0503050000020004" pitchFamily="34" charset="0"/>
                  <a:cs typeface="+mn-cs"/>
                </a:rPr>
                <a:t>Selection of the most active micro-algae living in freshwater lakes, after a screening of several species</a:t>
              </a:r>
            </a:p>
          </p:txBody>
        </p:sp>
        <p:sp>
          <p:nvSpPr>
            <p:cNvPr id="11" name="Rounded Rectangle 30">
              <a:extLst>
                <a:ext uri="{FF2B5EF4-FFF2-40B4-BE49-F238E27FC236}">
                  <a16:creationId xmlns:a16="http://schemas.microsoft.com/office/drawing/2014/main" id="{3F94ACEF-1D29-02F0-2C32-0A1A6689B526}"/>
                </a:ext>
              </a:extLst>
            </p:cNvPr>
            <p:cNvSpPr/>
            <p:nvPr/>
          </p:nvSpPr>
          <p:spPr>
            <a:xfrm>
              <a:off x="2753834" y="4924014"/>
              <a:ext cx="8643146" cy="632368"/>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440000" rtlCol="0" anchor="ctr"/>
            <a:lstStyle/>
            <a:p>
              <a:pPr marL="0" marR="0" lvl="0" indent="0" algn="l" defTabSz="457200" rtl="0" eaLnBrk="1" fontAlgn="auto" latinLnBrk="0" hangingPunct="1">
                <a:lnSpc>
                  <a:spcPct val="100000"/>
                </a:lnSpc>
                <a:spcBef>
                  <a:spcPts val="0"/>
                </a:spcBef>
                <a:spcAft>
                  <a:spcPts val="300"/>
                </a:spcAft>
                <a:buClrTx/>
                <a:buSzTx/>
                <a:buFontTx/>
                <a:buNone/>
                <a:tabLst/>
                <a:defRPr/>
              </a:pPr>
              <a:r>
                <a:rPr kumimoji="0" lang="en-GB"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a:t>
              </a: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This algae has a </a:t>
              </a:r>
              <a:r>
                <a:rPr kumimoji="0" lang="en-US" sz="16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circadian cycle </a:t>
              </a:r>
              <a:r>
                <a:rPr kumimoji="0" lang="en-US" sz="16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(growing with daylight and multiplying by cellular division in the dark</a:t>
              </a:r>
            </a:p>
          </p:txBody>
        </p:sp>
        <p:sp>
          <p:nvSpPr>
            <p:cNvPr id="12" name="Rounded Rectangle 33">
              <a:extLst>
                <a:ext uri="{FF2B5EF4-FFF2-40B4-BE49-F238E27FC236}">
                  <a16:creationId xmlns:a16="http://schemas.microsoft.com/office/drawing/2014/main" id="{47DA5151-4BBA-B2ED-9FD0-3A47BF59DD1D}"/>
                </a:ext>
              </a:extLst>
            </p:cNvPr>
            <p:cNvSpPr/>
            <p:nvPr/>
          </p:nvSpPr>
          <p:spPr>
            <a:xfrm>
              <a:off x="4082903" y="2641669"/>
              <a:ext cx="7314078" cy="819252"/>
            </a:xfrm>
            <a:prstGeom prst="roundRect">
              <a:avLst>
                <a:gd name="adj" fmla="val 31512"/>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srgbClr val="FFFFFF"/>
                  </a:solidFill>
                  <a:effectLst/>
                  <a:uLnTx/>
                  <a:uFillTx/>
                  <a:latin typeface="DM Sans"/>
                  <a:ea typeface="Fira Sans SemiBold" panose="020B0603050000020004" pitchFamily="34" charset="0"/>
                  <a:cs typeface="+mn-cs"/>
                </a:rPr>
                <a:t>This </a:t>
              </a:r>
              <a:r>
                <a:rPr kumimoji="0" lang="en-GB" sz="1600" b="1" i="1" u="none" strike="noStrike" kern="1200" cap="none" spc="0" normalizeH="0" baseline="0" noProof="0" dirty="0">
                  <a:ln>
                    <a:noFill/>
                  </a:ln>
                  <a:solidFill>
                    <a:srgbClr val="FFFFFF"/>
                  </a:solidFill>
                  <a:effectLst/>
                  <a:uLnTx/>
                  <a:uFillTx/>
                  <a:latin typeface="DM Sans"/>
                  <a:ea typeface="Fira Sans SemiBold" panose="020B0603050000020004" pitchFamily="34" charset="0"/>
                  <a:cs typeface="+mn-cs"/>
                </a:rPr>
                <a:t>unicellular</a:t>
              </a:r>
              <a:r>
                <a:rPr kumimoji="0" lang="en-GB" sz="1600" b="0" i="0" u="none" strike="noStrike" kern="1200" cap="none" spc="0" normalizeH="0" baseline="0" noProof="0" dirty="0">
                  <a:ln>
                    <a:noFill/>
                  </a:ln>
                  <a:solidFill>
                    <a:srgbClr val="FFFFFF"/>
                  </a:solidFill>
                  <a:effectLst/>
                  <a:uLnTx/>
                  <a:uFillTx/>
                  <a:latin typeface="DM Sans"/>
                  <a:ea typeface="Fira Sans SemiBold" panose="020B0603050000020004" pitchFamily="34" charset="0"/>
                  <a:cs typeface="+mn-cs"/>
                </a:rPr>
                <a:t> organism (</a:t>
              </a:r>
              <a:r>
                <a:rPr kumimoji="0" lang="en-GB" sz="1600" b="0" i="0" u="none" strike="noStrike" kern="1200" cap="none" spc="0" normalizeH="0" baseline="0" noProof="0" dirty="0">
                  <a:ln>
                    <a:noFill/>
                  </a:ln>
                  <a:solidFill>
                    <a:prstClr val="white"/>
                  </a:solidFill>
                  <a:effectLst/>
                  <a:uLnTx/>
                  <a:uFillTx/>
                  <a:latin typeface="DM Sans"/>
                  <a:ea typeface="Fira Sans SemiBold" panose="020B0603050000020004" pitchFamily="34" charset="0"/>
                  <a:cs typeface="+mn-cs"/>
                </a:rPr>
                <a:t>5 - 10 </a:t>
              </a:r>
              <a:r>
                <a:rPr kumimoji="0" lang="el-GR" sz="1600" b="0" i="0" u="none" strike="noStrike" kern="1200" cap="none" spc="0" normalizeH="0" baseline="0" noProof="0" dirty="0">
                  <a:ln>
                    <a:noFill/>
                  </a:ln>
                  <a:solidFill>
                    <a:prstClr val="white"/>
                  </a:solidFill>
                  <a:effectLst/>
                  <a:uLnTx/>
                  <a:uFillTx/>
                  <a:latin typeface="+mj-lt"/>
                  <a:ea typeface="Fira Sans SemiBold" panose="020B0603050000020004" pitchFamily="34" charset="0"/>
                  <a:cs typeface="+mn-cs"/>
                </a:rPr>
                <a:t>μ</a:t>
              </a:r>
              <a:r>
                <a:rPr kumimoji="0" lang="en-GB" sz="1600" b="0" i="0" u="none" strike="noStrike" kern="1200" cap="none" spc="0" normalizeH="0" baseline="0" noProof="0" dirty="0">
                  <a:ln>
                    <a:noFill/>
                  </a:ln>
                  <a:solidFill>
                    <a:prstClr val="white"/>
                  </a:solidFill>
                  <a:effectLst/>
                  <a:uLnTx/>
                  <a:uFillTx/>
                  <a:latin typeface="DM Sans"/>
                  <a:ea typeface="Fira Sans SemiBold" panose="020B0603050000020004" pitchFamily="34" charset="0"/>
                  <a:cs typeface="+mn-cs"/>
                </a:rPr>
                <a:t>m) </a:t>
              </a:r>
              <a:r>
                <a:rPr kumimoji="0" lang="en-GB" sz="1600" b="0" i="0" u="none" strike="noStrike" kern="1200" cap="none" spc="0" normalizeH="0" baseline="0" noProof="0" dirty="0">
                  <a:ln>
                    <a:noFill/>
                  </a:ln>
                  <a:solidFill>
                    <a:srgbClr val="FFFFFF"/>
                  </a:solidFill>
                  <a:effectLst/>
                  <a:uLnTx/>
                  <a:uFillTx/>
                  <a:latin typeface="DM Sans"/>
                  <a:ea typeface="Fira Sans SemiBold" panose="020B0603050000020004" pitchFamily="34" charset="0"/>
                  <a:cs typeface="+mn-cs"/>
                </a:rPr>
                <a:t>has a very strong cell wall, the unique protection against  harsh environment (sunlight, current, pollution), which releases an unique set of </a:t>
              </a:r>
              <a:r>
                <a:rPr kumimoji="0" lang="en-GB" sz="1600" b="1" i="0" u="none" strike="noStrike" kern="1200" cap="none" spc="0" normalizeH="0" baseline="0" noProof="0" dirty="0">
                  <a:ln>
                    <a:noFill/>
                  </a:ln>
                  <a:solidFill>
                    <a:srgbClr val="FFFFFF"/>
                  </a:solidFill>
                  <a:effectLst/>
                  <a:uLnTx/>
                  <a:uFillTx/>
                  <a:latin typeface="DM Sans"/>
                  <a:ea typeface="Fira Sans SemiBold" panose="020B0603050000020004" pitchFamily="34" charset="0"/>
                  <a:cs typeface="+mn-cs"/>
                </a:rPr>
                <a:t>active components.</a:t>
              </a:r>
            </a:p>
          </p:txBody>
        </p:sp>
        <p:sp>
          <p:nvSpPr>
            <p:cNvPr id="13" name="Rounded Rectangle 37">
              <a:extLst>
                <a:ext uri="{FF2B5EF4-FFF2-40B4-BE49-F238E27FC236}">
                  <a16:creationId xmlns:a16="http://schemas.microsoft.com/office/drawing/2014/main" id="{726B2411-0A9E-232C-FCE9-B6089AFD0479}"/>
                </a:ext>
              </a:extLst>
            </p:cNvPr>
            <p:cNvSpPr/>
            <p:nvPr/>
          </p:nvSpPr>
          <p:spPr>
            <a:xfrm>
              <a:off x="4011019" y="3689687"/>
              <a:ext cx="7385962" cy="1005562"/>
            </a:xfrm>
            <a:prstGeom prst="roundRect">
              <a:avLst>
                <a:gd name="adj" fmla="val 50000"/>
              </a:avLst>
            </a:prstGeom>
            <a:solidFill>
              <a:srgbClr val="08433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72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a:t>
              </a:r>
              <a:r>
                <a:rPr kumimoji="0" lang="en-GB" sz="1600" b="1" i="0" u="none" strike="noStrike" kern="1200" cap="none" spc="0" normalizeH="0" baseline="0" noProof="0" err="1">
                  <a:ln>
                    <a:noFill/>
                  </a:ln>
                  <a:solidFill>
                    <a:srgbClr val="FFFFFF"/>
                  </a:solidFill>
                  <a:effectLst/>
                  <a:uLnTx/>
                  <a:uFillTx/>
                  <a:latin typeface="DM Sans"/>
                  <a:ea typeface="Fira Sans SemiBold" panose="020B0603050000020004" pitchFamily="34" charset="0"/>
                  <a:cs typeface="+mn-cs"/>
                </a:rPr>
                <a:t>rubescens</a:t>
              </a:r>
              <a:r>
                <a:rPr kumimoji="0" lang="en-GB" sz="1600" b="1"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 </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is coming from the </a:t>
              </a:r>
              <a:r>
                <a:rPr kumimoji="0" lang="en-GB" sz="1600" b="0" i="0" u="none" strike="noStrike" kern="1200" cap="none" spc="0" normalizeH="0" baseline="0" noProof="0" err="1">
                  <a:ln>
                    <a:noFill/>
                  </a:ln>
                  <a:solidFill>
                    <a:srgbClr val="FFFFFF"/>
                  </a:solidFill>
                  <a:effectLst/>
                  <a:uLnTx/>
                  <a:uFillTx/>
                  <a:latin typeface="DM Sans"/>
                  <a:ea typeface="Fira Sans SemiBold" panose="020B0603050000020004" pitchFamily="34" charset="0"/>
                  <a:cs typeface="+mn-cs"/>
                </a:rPr>
                <a:t>latin</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 name </a:t>
              </a:r>
              <a:r>
                <a:rPr kumimoji="0" lang="en-GB" sz="1600" b="0" i="0" u="none" strike="noStrike" kern="1200" cap="none" spc="0" normalizeH="0" baseline="0" noProof="0" err="1">
                  <a:ln>
                    <a:noFill/>
                  </a:ln>
                  <a:solidFill>
                    <a:srgbClr val="FFFFFF"/>
                  </a:solidFill>
                  <a:effectLst/>
                  <a:uLnTx/>
                  <a:uFillTx/>
                  <a:latin typeface="DM Sans"/>
                  <a:ea typeface="Fira Sans SemiBold" panose="020B0603050000020004" pitchFamily="34" charset="0"/>
                  <a:cs typeface="+mn-cs"/>
                </a:rPr>
                <a:t>ruber</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 </a:t>
              </a:r>
              <a:r>
                <a:rPr kumimoji="0" lang="en-GB" sz="1600" b="0" i="1"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(red) </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and </a:t>
              </a:r>
              <a:r>
                <a:rPr kumimoji="0" lang="en-GB" sz="1600" b="0" i="0" u="none" strike="noStrike" kern="1200" cap="none" spc="0" normalizeH="0" baseline="0" noProof="0" err="1">
                  <a:ln>
                    <a:noFill/>
                  </a:ln>
                  <a:solidFill>
                    <a:srgbClr val="FFFFFF"/>
                  </a:solidFill>
                  <a:effectLst/>
                  <a:uLnTx/>
                  <a:uFillTx/>
                  <a:latin typeface="DM Sans"/>
                  <a:ea typeface="Fira Sans SemiBold" panose="020B0603050000020004" pitchFamily="34" charset="0"/>
                  <a:cs typeface="+mn-cs"/>
                </a:rPr>
                <a:t>escens</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 </a:t>
              </a:r>
              <a:r>
                <a:rPr kumimoji="0" lang="en-GB" sz="1600" b="0" i="1"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(becoming). </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This </a:t>
              </a:r>
              <a:r>
                <a:rPr kumimoji="0" lang="en-GB" sz="1600" b="0" i="1"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specific species contains red dots, rich in carotenoids </a:t>
              </a:r>
              <a:r>
                <a:rPr kumimoji="0" lang="en-GB" sz="1600" b="0" i="0" u="none" strike="noStrike" kern="1200" cap="none" spc="0" normalizeH="0" baseline="0" noProof="0">
                  <a:ln>
                    <a:noFill/>
                  </a:ln>
                  <a:solidFill>
                    <a:srgbClr val="FFFFFF"/>
                  </a:solidFill>
                  <a:effectLst/>
                  <a:uLnTx/>
                  <a:uFillTx/>
                  <a:latin typeface="DM Sans"/>
                  <a:ea typeface="Fira Sans SemiBold" panose="020B0603050000020004" pitchFamily="34" charset="0"/>
                  <a:cs typeface="+mn-cs"/>
                </a:rPr>
                <a:t>(compound known to absorb blue light, red lens scientifically blocks blue light)</a:t>
              </a:r>
            </a:p>
          </p:txBody>
        </p:sp>
      </p:grpSp>
      <p:pic>
        <p:nvPicPr>
          <p:cNvPr id="2" name="Picture 5">
            <a:extLst>
              <a:ext uri="{FF2B5EF4-FFF2-40B4-BE49-F238E27FC236}">
                <a16:creationId xmlns:a16="http://schemas.microsoft.com/office/drawing/2014/main" id="{8287B230-99AB-017A-B3A4-C751C6121401}"/>
              </a:ext>
            </a:extLst>
          </p:cNvPr>
          <p:cNvPicPr>
            <a:picLocks noChangeAspect="1"/>
          </p:cNvPicPr>
          <p:nvPr/>
        </p:nvPicPr>
        <p:blipFill>
          <a:blip r:embed="rId4">
            <a:extLst>
              <a:ext uri="{28A0092B-C50C-407E-A947-70E740481C1C}">
                <a14:useLocalDpi xmlns:a14="http://schemas.microsoft.com/office/drawing/2010/main"/>
              </a:ext>
            </a:extLst>
          </a:blip>
          <a:srcRect b="471"/>
          <a:stretch/>
        </p:blipFill>
        <p:spPr>
          <a:xfrm flipH="1">
            <a:off x="14604" y="1765603"/>
            <a:ext cx="4632016" cy="5092397"/>
          </a:xfrm>
          <a:prstGeom prst="rect">
            <a:avLst/>
          </a:prstGeom>
        </p:spPr>
      </p:pic>
      <p:sp>
        <p:nvSpPr>
          <p:cNvPr id="5" name="TextBox 4">
            <a:extLst>
              <a:ext uri="{FF2B5EF4-FFF2-40B4-BE49-F238E27FC236}">
                <a16:creationId xmlns:a16="http://schemas.microsoft.com/office/drawing/2014/main" id="{C3274014-BC0B-AAAE-EF77-7F99E338ADAE}"/>
              </a:ext>
            </a:extLst>
          </p:cNvPr>
          <p:cNvSpPr txBox="1">
            <a:spLocks/>
          </p:cNvSpPr>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
        <p:nvSpPr>
          <p:cNvPr id="6" name="Slide Number Placeholder 10">
            <a:extLst>
              <a:ext uri="{FF2B5EF4-FFF2-40B4-BE49-F238E27FC236}">
                <a16:creationId xmlns:a16="http://schemas.microsoft.com/office/drawing/2014/main" id="{48070CBA-CBA3-ADE0-8C4F-3F52C3FE7920}"/>
              </a:ext>
            </a:extLst>
          </p:cNvPr>
          <p:cNvSpPr txBox="1">
            <a:spLocks/>
          </p:cNvSpPr>
          <p:nvPr/>
        </p:nvSpPr>
        <p:spPr>
          <a:xfrm>
            <a:off x="302400" y="6494673"/>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mtClean="0">
                <a:latin typeface="DM Sans"/>
              </a:rPr>
              <a:pPr>
                <a:defRPr/>
              </a:pPr>
              <a:t>50</a:t>
            </a:fld>
            <a:endParaRPr lang="en-GB" dirty="0">
              <a:latin typeface="DM Sans"/>
            </a:endParaRPr>
          </a:p>
        </p:txBody>
      </p:sp>
    </p:spTree>
    <p:extLst>
      <p:ext uri="{BB962C8B-B14F-4D97-AF65-F5344CB8AC3E}">
        <p14:creationId xmlns:p14="http://schemas.microsoft.com/office/powerpoint/2010/main" val="7526513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A90E1-1034-B945-57C6-207C50BCF522}"/>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B28919D5-FA8C-B12F-1373-0F7F6A2AD271}"/>
              </a:ext>
            </a:extLst>
          </p:cNvPr>
          <p:cNvSpPr>
            <a:spLocks noGrp="1"/>
          </p:cNvSpPr>
          <p:nvPr>
            <p:ph type="body" idx="25"/>
          </p:nvPr>
        </p:nvSpPr>
        <p:spPr/>
        <p:txBody>
          <a:bodyPr/>
          <a:lstStyle/>
          <a:p>
            <a:r>
              <a:rPr lang="en-US" dirty="0"/>
              <a:t>PEPHA</a:t>
            </a:r>
            <a:r>
              <a:rPr lang="en-US" b="0" dirty="0"/>
              <a:t>®</a:t>
            </a:r>
            <a:r>
              <a:rPr lang="en-US" dirty="0"/>
              <a:t>-AGE CB</a:t>
            </a:r>
          </a:p>
          <a:p>
            <a:endParaRPr lang="en-US" dirty="0"/>
          </a:p>
        </p:txBody>
      </p:sp>
      <p:sp>
        <p:nvSpPr>
          <p:cNvPr id="8" name="Title 7">
            <a:extLst>
              <a:ext uri="{FF2B5EF4-FFF2-40B4-BE49-F238E27FC236}">
                <a16:creationId xmlns:a16="http://schemas.microsoft.com/office/drawing/2014/main" id="{566E84B1-0637-D384-E302-4E6A4D618812}"/>
              </a:ext>
            </a:extLst>
          </p:cNvPr>
          <p:cNvSpPr>
            <a:spLocks noGrp="1"/>
          </p:cNvSpPr>
          <p:nvPr>
            <p:ph type="title"/>
          </p:nvPr>
        </p:nvSpPr>
        <p:spPr/>
        <p:txBody>
          <a:bodyPr/>
          <a:lstStyle/>
          <a:p>
            <a:r>
              <a:rPr lang="en-GB" dirty="0"/>
              <a:t>Offers a unique variety of relevant active ingredients</a:t>
            </a:r>
            <a:endParaRPr lang="en-US" dirty="0"/>
          </a:p>
        </p:txBody>
      </p:sp>
      <p:sp>
        <p:nvSpPr>
          <p:cNvPr id="13" name="Text Placeholder 12">
            <a:extLst>
              <a:ext uri="{FF2B5EF4-FFF2-40B4-BE49-F238E27FC236}">
                <a16:creationId xmlns:a16="http://schemas.microsoft.com/office/drawing/2014/main" id="{7FBC288D-ADC7-6350-CE09-E54FF26A0F83}"/>
              </a:ext>
            </a:extLst>
          </p:cNvPr>
          <p:cNvSpPr>
            <a:spLocks noGrp="1"/>
          </p:cNvSpPr>
          <p:nvPr>
            <p:ph type="body" sz="quarter" idx="26"/>
          </p:nvPr>
        </p:nvSpPr>
        <p:spPr>
          <a:xfrm>
            <a:off x="5337853" y="1587090"/>
            <a:ext cx="5648394" cy="5025347"/>
          </a:xfrm>
        </p:spPr>
        <p:txBody>
          <a:bodyPr/>
          <a:lstStyle/>
          <a:p>
            <a:r>
              <a:rPr lang="en-US" dirty="0"/>
              <a:t>Several key amino acids (Proline, Glycine, Alanine, Arginine) stimulating collagen synthesis and boosting epidermal renewing (Glutamic acid).</a:t>
            </a:r>
          </a:p>
          <a:p>
            <a:endParaRPr lang="en-US" dirty="0"/>
          </a:p>
          <a:p>
            <a:r>
              <a:rPr lang="en-US" dirty="0"/>
              <a:t>Multifunctional Vitamin B3, plays a central role in cellular metabolism. Energy storage, for healthy skin barrier, even pigmentation, anti-oxidant for multi-functional anti-aging benefits.</a:t>
            </a:r>
          </a:p>
          <a:p>
            <a:endParaRPr lang="en-US" dirty="0"/>
          </a:p>
          <a:p>
            <a:r>
              <a:rPr lang="en-US" dirty="0"/>
              <a:t>Important mono and oligosaccharides relevant to stimulate cell proliferation and increase of extracellular matrix biosynthesis.</a:t>
            </a:r>
          </a:p>
          <a:p>
            <a:endParaRPr lang="en-US" dirty="0"/>
          </a:p>
          <a:p>
            <a:r>
              <a:rPr lang="en-US" dirty="0"/>
              <a:t>Zinc, trace element, essential cofactor for biosynthesis of bio molecules for the collagen synthesis.</a:t>
            </a:r>
          </a:p>
          <a:p>
            <a:endParaRPr lang="en-US" dirty="0"/>
          </a:p>
          <a:p>
            <a:endParaRPr lang="en-US" dirty="0"/>
          </a:p>
          <a:p>
            <a:endParaRPr lang="en-US" dirty="0"/>
          </a:p>
        </p:txBody>
      </p:sp>
      <p:cxnSp>
        <p:nvCxnSpPr>
          <p:cNvPr id="15" name="Straight Arrow Connector 14">
            <a:extLst>
              <a:ext uri="{FF2B5EF4-FFF2-40B4-BE49-F238E27FC236}">
                <a16:creationId xmlns:a16="http://schemas.microsoft.com/office/drawing/2014/main" id="{6B2F735D-31A4-8F8F-D186-3BE2BCBDB418}"/>
              </a:ext>
            </a:extLst>
          </p:cNvPr>
          <p:cNvCxnSpPr>
            <a:cxnSpLocks/>
          </p:cNvCxnSpPr>
          <p:nvPr/>
        </p:nvCxnSpPr>
        <p:spPr>
          <a:xfrm>
            <a:off x="4745828" y="1683835"/>
            <a:ext cx="4572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EB18B3A-C40A-DC99-9AEB-31688D8D0CFF}"/>
              </a:ext>
            </a:extLst>
          </p:cNvPr>
          <p:cNvCxnSpPr>
            <a:cxnSpLocks/>
          </p:cNvCxnSpPr>
          <p:nvPr/>
        </p:nvCxnSpPr>
        <p:spPr>
          <a:xfrm>
            <a:off x="4745828" y="3009463"/>
            <a:ext cx="4572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B0CA2FD-F013-41A9-D32E-C5D8F407C05E}"/>
              </a:ext>
            </a:extLst>
          </p:cNvPr>
          <p:cNvCxnSpPr>
            <a:cxnSpLocks/>
          </p:cNvCxnSpPr>
          <p:nvPr/>
        </p:nvCxnSpPr>
        <p:spPr>
          <a:xfrm>
            <a:off x="4745828" y="4011792"/>
            <a:ext cx="4572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 name="Tekstvak 9">
            <a:extLst>
              <a:ext uri="{FF2B5EF4-FFF2-40B4-BE49-F238E27FC236}">
                <a16:creationId xmlns:a16="http://schemas.microsoft.com/office/drawing/2014/main" id="{B0A0B489-4A68-471E-D4CC-900A79596FA8}"/>
              </a:ext>
            </a:extLst>
          </p:cNvPr>
          <p:cNvSpPr txBox="1"/>
          <p:nvPr/>
        </p:nvSpPr>
        <p:spPr>
          <a:xfrm>
            <a:off x="3001006" y="2826896"/>
            <a:ext cx="1588419" cy="391628"/>
          </a:xfrm>
          <a:prstGeom prst="rect">
            <a:avLst/>
          </a:prstGeom>
          <a:solidFill>
            <a:srgbClr val="277E6E"/>
          </a:solidFill>
        </p:spPr>
        <p:txBody>
          <a:bodyPr wrap="square" lIns="72000" tIns="72000" rIns="72000" bIns="7200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100" normalizeH="0" baseline="0" noProof="0" dirty="0">
                <a:ln>
                  <a:noFill/>
                </a:ln>
                <a:solidFill>
                  <a:prstClr val="white"/>
                </a:solidFill>
                <a:effectLst/>
                <a:uLnTx/>
                <a:uFillTx/>
                <a:latin typeface="DM Sans"/>
                <a:ea typeface="Fira Sans SemiBold" panose="020B0603050000020004" pitchFamily="34" charset="0"/>
                <a:cs typeface="Arial" charset="0"/>
              </a:rPr>
              <a:t>Vitamins</a:t>
            </a:r>
          </a:p>
        </p:txBody>
      </p:sp>
      <p:sp>
        <p:nvSpPr>
          <p:cNvPr id="5" name="Tekstvak 9">
            <a:extLst>
              <a:ext uri="{FF2B5EF4-FFF2-40B4-BE49-F238E27FC236}">
                <a16:creationId xmlns:a16="http://schemas.microsoft.com/office/drawing/2014/main" id="{05329522-E8EC-3805-089F-55BEA740D40F}"/>
              </a:ext>
            </a:extLst>
          </p:cNvPr>
          <p:cNvSpPr txBox="1"/>
          <p:nvPr/>
        </p:nvSpPr>
        <p:spPr>
          <a:xfrm>
            <a:off x="3001006" y="3815978"/>
            <a:ext cx="1588419" cy="391628"/>
          </a:xfrm>
          <a:prstGeom prst="rect">
            <a:avLst/>
          </a:prstGeom>
          <a:solidFill>
            <a:srgbClr val="277E6E"/>
          </a:solidFill>
        </p:spPr>
        <p:txBody>
          <a:bodyPr wrap="square" lIns="72000" tIns="72000" rIns="72000" bIns="7200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100" normalizeH="0" baseline="0" noProof="0" dirty="0">
                <a:ln>
                  <a:noFill/>
                </a:ln>
                <a:solidFill>
                  <a:prstClr val="white"/>
                </a:solidFill>
                <a:effectLst/>
                <a:uLnTx/>
                <a:uFillTx/>
                <a:latin typeface="DM Sans"/>
                <a:ea typeface="Fira Sans SemiBold" panose="020B0603050000020004" pitchFamily="34" charset="0"/>
                <a:cs typeface="Arial" charset="0"/>
              </a:rPr>
              <a:t>Sugars</a:t>
            </a:r>
          </a:p>
        </p:txBody>
      </p:sp>
      <p:sp>
        <p:nvSpPr>
          <p:cNvPr id="6" name="Tekstvak 9">
            <a:extLst>
              <a:ext uri="{FF2B5EF4-FFF2-40B4-BE49-F238E27FC236}">
                <a16:creationId xmlns:a16="http://schemas.microsoft.com/office/drawing/2014/main" id="{3F9035AC-1860-348C-A9B8-0436FEDF4F82}"/>
              </a:ext>
            </a:extLst>
          </p:cNvPr>
          <p:cNvSpPr txBox="1"/>
          <p:nvPr/>
        </p:nvSpPr>
        <p:spPr>
          <a:xfrm>
            <a:off x="3001006" y="1535152"/>
            <a:ext cx="1588419" cy="391628"/>
          </a:xfrm>
          <a:prstGeom prst="rect">
            <a:avLst/>
          </a:prstGeom>
          <a:solidFill>
            <a:srgbClr val="277E6E"/>
          </a:solidFill>
        </p:spPr>
        <p:txBody>
          <a:bodyPr wrap="square" lIns="72000" tIns="72000" rIns="72000" bIns="7200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100" normalizeH="0" baseline="0" noProof="0" dirty="0">
                <a:ln>
                  <a:noFill/>
                </a:ln>
                <a:solidFill>
                  <a:prstClr val="white"/>
                </a:solidFill>
                <a:effectLst/>
                <a:uLnTx/>
                <a:uFillTx/>
                <a:latin typeface="DM Sans"/>
                <a:ea typeface="Fira Sans SemiBold" panose="020B0603050000020004" pitchFamily="34" charset="0"/>
                <a:cs typeface="Arial" charset="0"/>
              </a:rPr>
              <a:t>Amino-acids</a:t>
            </a:r>
          </a:p>
        </p:txBody>
      </p:sp>
      <p:sp>
        <p:nvSpPr>
          <p:cNvPr id="7" name="Tekstvak 9">
            <a:extLst>
              <a:ext uri="{FF2B5EF4-FFF2-40B4-BE49-F238E27FC236}">
                <a16:creationId xmlns:a16="http://schemas.microsoft.com/office/drawing/2014/main" id="{855D6823-E131-3BCF-ACEA-5E4BFAD3EF2C}"/>
              </a:ext>
            </a:extLst>
          </p:cNvPr>
          <p:cNvSpPr txBox="1"/>
          <p:nvPr/>
        </p:nvSpPr>
        <p:spPr>
          <a:xfrm>
            <a:off x="3001006" y="4697484"/>
            <a:ext cx="1588419" cy="391628"/>
          </a:xfrm>
          <a:prstGeom prst="rect">
            <a:avLst/>
          </a:prstGeom>
          <a:solidFill>
            <a:srgbClr val="277E6E"/>
          </a:solidFill>
        </p:spPr>
        <p:txBody>
          <a:bodyPr wrap="square" lIns="72000" tIns="72000" rIns="72000" bIns="7200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100" normalizeH="0" baseline="0" noProof="0" dirty="0">
                <a:ln>
                  <a:noFill/>
                </a:ln>
                <a:solidFill>
                  <a:prstClr val="white"/>
                </a:solidFill>
                <a:effectLst/>
                <a:uLnTx/>
                <a:uFillTx/>
                <a:latin typeface="DM Sans"/>
                <a:ea typeface="Fira Sans SemiBold" panose="020B0603050000020004" pitchFamily="34" charset="0"/>
                <a:cs typeface="Arial" charset="0"/>
              </a:rPr>
              <a:t>Minerals</a:t>
            </a:r>
          </a:p>
        </p:txBody>
      </p:sp>
      <p:cxnSp>
        <p:nvCxnSpPr>
          <p:cNvPr id="9" name="Straight Arrow Connector 8">
            <a:extLst>
              <a:ext uri="{FF2B5EF4-FFF2-40B4-BE49-F238E27FC236}">
                <a16:creationId xmlns:a16="http://schemas.microsoft.com/office/drawing/2014/main" id="{98EB5D37-15B8-5D71-F3E0-752D11D83C17}"/>
              </a:ext>
            </a:extLst>
          </p:cNvPr>
          <p:cNvCxnSpPr>
            <a:cxnSpLocks/>
          </p:cNvCxnSpPr>
          <p:nvPr/>
        </p:nvCxnSpPr>
        <p:spPr>
          <a:xfrm>
            <a:off x="4722432" y="4893298"/>
            <a:ext cx="4572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6" name="Slide Number Placeholder 4">
            <a:extLst>
              <a:ext uri="{FF2B5EF4-FFF2-40B4-BE49-F238E27FC236}">
                <a16:creationId xmlns:a16="http://schemas.microsoft.com/office/drawing/2014/main" id="{29E03FEC-E14F-1880-CF43-597D73C7A9A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a:t>
            </a:fld>
            <a:endParaRPr kumimoji="0" lang="en-US" sz="1300" b="0" i="0" u="none" strike="noStrike" kern="1200" cap="none" spc="0" normalizeH="0" baseline="0" noProof="0" dirty="0">
              <a:ln>
                <a:noFill/>
              </a:ln>
              <a:effectLst/>
              <a:uLnTx/>
              <a:uFillTx/>
              <a:latin typeface="DM Sans"/>
              <a:ea typeface="+mn-ea"/>
              <a:cs typeface="+mn-cs"/>
            </a:endParaRPr>
          </a:p>
        </p:txBody>
      </p:sp>
    </p:spTree>
    <p:extLst>
      <p:ext uri="{BB962C8B-B14F-4D97-AF65-F5344CB8AC3E}">
        <p14:creationId xmlns:p14="http://schemas.microsoft.com/office/powerpoint/2010/main" val="22423169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B4B150-B17B-3051-E65F-2A0DBD033FB6}"/>
              </a:ext>
            </a:extLst>
          </p:cNvPr>
          <p:cNvSpPr/>
          <p:nvPr/>
        </p:nvSpPr>
        <p:spPr>
          <a:xfrm>
            <a:off x="8451669" y="0"/>
            <a:ext cx="3740331"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10" name="Picture 12">
            <a:extLst>
              <a:ext uri="{FF2B5EF4-FFF2-40B4-BE49-F238E27FC236}">
                <a16:creationId xmlns:a16="http://schemas.microsoft.com/office/drawing/2014/main" id="{0717948A-D261-2FAE-DCE6-46D27A9B1E1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6" name="Title 5">
            <a:extLst>
              <a:ext uri="{FF2B5EF4-FFF2-40B4-BE49-F238E27FC236}">
                <a16:creationId xmlns:a16="http://schemas.microsoft.com/office/drawing/2014/main" id="{986A6578-1731-B777-4670-BCA32ABA2B82}"/>
              </a:ext>
            </a:extLst>
          </p:cNvPr>
          <p:cNvSpPr>
            <a:spLocks noGrp="1"/>
          </p:cNvSpPr>
          <p:nvPr>
            <p:ph type="title"/>
          </p:nvPr>
        </p:nvSpPr>
        <p:spPr/>
        <p:txBody>
          <a:bodyPr/>
          <a:lstStyle/>
          <a:p>
            <a:r>
              <a:rPr lang="en-US" dirty="0" err="1"/>
              <a:t>dsm-firmenich</a:t>
            </a:r>
            <a:r>
              <a:rPr lang="en-US" dirty="0"/>
              <a:t> Solution: PEPHA</a:t>
            </a:r>
            <a:r>
              <a:rPr lang="en-US" b="0" dirty="0"/>
              <a:t>®</a:t>
            </a:r>
            <a:r>
              <a:rPr lang="en-US" dirty="0"/>
              <a:t>-AGE CB</a:t>
            </a:r>
          </a:p>
        </p:txBody>
      </p:sp>
      <p:sp>
        <p:nvSpPr>
          <p:cNvPr id="2" name="Slide Number Placeholder 4">
            <a:extLst>
              <a:ext uri="{FF2B5EF4-FFF2-40B4-BE49-F238E27FC236}">
                <a16:creationId xmlns:a16="http://schemas.microsoft.com/office/drawing/2014/main" id="{F21AC565-A814-F69A-9267-5658B438DD1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US"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7" name="Text Placeholder 3">
            <a:extLst>
              <a:ext uri="{FF2B5EF4-FFF2-40B4-BE49-F238E27FC236}">
                <a16:creationId xmlns:a16="http://schemas.microsoft.com/office/drawing/2014/main" id="{E4CE3D91-1177-4D29-ADD3-DFD00E74D029}"/>
              </a:ext>
            </a:extLst>
          </p:cNvPr>
          <p:cNvSpPr>
            <a:spLocks noGrp="1"/>
          </p:cNvSpPr>
          <p:nvPr>
            <p:ph type="body" idx="11"/>
          </p:nvPr>
        </p:nvSpPr>
        <p:spPr/>
        <p:txBody>
          <a:bodyPr/>
          <a:lstStyle/>
          <a:p>
            <a:r>
              <a:rPr lang="en-US" b="0" dirty="0">
                <a:solidFill>
                  <a:srgbClr val="084337"/>
                </a:solidFill>
              </a:rPr>
              <a:t>Protects from blue light and UV skin damages </a:t>
            </a:r>
          </a:p>
        </p:txBody>
      </p:sp>
      <p:sp>
        <p:nvSpPr>
          <p:cNvPr id="5" name="Tekstvak 21">
            <a:extLst>
              <a:ext uri="{FF2B5EF4-FFF2-40B4-BE49-F238E27FC236}">
                <a16:creationId xmlns:a16="http://schemas.microsoft.com/office/drawing/2014/main" id="{D8CE2C90-E531-4CB1-B29E-8D7CBAF9CFD4}"/>
              </a:ext>
            </a:extLst>
          </p:cNvPr>
          <p:cNvSpPr txBox="1"/>
          <p:nvPr/>
        </p:nvSpPr>
        <p:spPr>
          <a:xfrm>
            <a:off x="302400" y="1376665"/>
            <a:ext cx="7966389" cy="436080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
                <a:srgbClr val="494E8A"/>
              </a:buClr>
              <a:buSzTx/>
              <a:buFontTx/>
              <a:buNone/>
              <a:tabLst/>
              <a:defRPr/>
            </a:pPr>
            <a:r>
              <a:rPr kumimoji="0" lang="it-IT" sz="1800" b="1"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Ex vivo, PEPHA</a:t>
            </a:r>
            <a:r>
              <a:rPr kumimoji="0" lang="it-IT" sz="18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a:t>
            </a:r>
            <a:r>
              <a:rPr kumimoji="0" lang="it-IT" sz="1800" b="1"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-AGE CB: </a:t>
            </a:r>
            <a:r>
              <a:rPr kumimoji="0" lang="en-GB" sz="1800" b="1"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prevents skin premature aging</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Protects against oxidative stress. Reduces free radicals (ROS) and carbonylated proteins levels after blue light exposure</a:t>
            </a:r>
          </a:p>
          <a:p>
            <a:pPr marL="0" marR="0" lvl="0" indent="0" algn="l" defTabSz="914400" rtl="0" eaLnBrk="1" fontAlgn="auto" latinLnBrk="0" hangingPunct="1">
              <a:lnSpc>
                <a:spcPct val="100000"/>
              </a:lnSpc>
              <a:spcBef>
                <a:spcPts val="0"/>
              </a:spcBef>
              <a:spcAft>
                <a:spcPts val="0"/>
              </a:spcAft>
              <a:buClr>
                <a:srgbClr val="494E8A"/>
              </a:buClr>
              <a:buSzTx/>
              <a:buFontTx/>
              <a:buNone/>
              <a:tabLst/>
              <a:defRPr/>
            </a:pPr>
            <a:endParaRPr kumimoji="0" lang="en-GB" sz="18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494E8A"/>
              </a:buClr>
              <a:buSzTx/>
              <a:buFontTx/>
              <a:buNone/>
              <a:tabLst/>
              <a:defRPr/>
            </a:pPr>
            <a:r>
              <a:rPr kumimoji="0" lang="en-GB" sz="1800" b="1"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In vitro / ex vivo</a:t>
            </a:r>
            <a:r>
              <a:rPr kumimoji="0" lang="it-IT" sz="1800" b="1"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 PEPHA</a:t>
            </a:r>
            <a:r>
              <a:rPr kumimoji="0" lang="it-IT" sz="18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a:t>
            </a:r>
            <a:r>
              <a:rPr kumimoji="0" lang="it-IT" sz="1800" b="1"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-AGE CB:</a:t>
            </a:r>
            <a:r>
              <a:rPr kumimoji="0" lang="en-GB" sz="1800" b="1"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 boosts the skin’s own defence</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Stimulates fibroblasts viability and collagen production (collagen III) (</a:t>
            </a:r>
            <a:r>
              <a:rPr kumimoji="0" lang="en-GB" sz="1600" b="0" i="1"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in vitro &amp; ex vivo)</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Protects and repairs Fibroblasts viability against UVA exposure (</a:t>
            </a:r>
            <a:r>
              <a:rPr kumimoji="0" lang="en-GB" sz="1600" b="0" i="1"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in vitro</a:t>
            </a:r>
            <a:r>
              <a:rPr kumimoji="0" lang="en-GB" sz="16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Repairs the skin barrier function and protects Keratinocytes against UVB (</a:t>
            </a:r>
            <a:r>
              <a:rPr kumimoji="0" lang="en-GB" sz="1600" b="0" i="1"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ex vivo</a:t>
            </a:r>
            <a:r>
              <a:rPr kumimoji="0" lang="en-GB" sz="16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a:t>
            </a:r>
          </a:p>
          <a:p>
            <a:pPr marL="0" marR="0" lvl="0" indent="0" algn="l" defTabSz="914400" rtl="0" eaLnBrk="1" fontAlgn="auto" latinLnBrk="0" hangingPunct="1">
              <a:lnSpc>
                <a:spcPct val="100000"/>
              </a:lnSpc>
              <a:spcBef>
                <a:spcPts val="0"/>
              </a:spcBef>
              <a:spcAft>
                <a:spcPts val="0"/>
              </a:spcAft>
              <a:buClr>
                <a:srgbClr val="494E8A"/>
              </a:buClr>
              <a:buSzTx/>
              <a:buFontTx/>
              <a:buNone/>
              <a:tabLst/>
              <a:defRPr/>
            </a:pPr>
            <a:endParaRPr kumimoji="0" lang="en-GB" sz="18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endParaRPr>
          </a:p>
          <a:p>
            <a:pPr marL="0" marR="0" lvl="0" indent="0" algn="l" defTabSz="914400" rtl="0" eaLnBrk="1" fontAlgn="auto" latinLnBrk="0" hangingPunct="1">
              <a:lnSpc>
                <a:spcPct val="100000"/>
              </a:lnSpc>
              <a:spcBef>
                <a:spcPts val="0"/>
              </a:spcBef>
              <a:spcAft>
                <a:spcPts val="0"/>
              </a:spcAft>
              <a:buClr>
                <a:srgbClr val="494E8A"/>
              </a:buClr>
              <a:buSzTx/>
              <a:buFontTx/>
              <a:buNone/>
              <a:tabLst/>
              <a:defRPr/>
            </a:pPr>
            <a:r>
              <a:rPr kumimoji="0" lang="en-GB" sz="1800" b="1"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In vivo </a:t>
            </a:r>
            <a:r>
              <a:rPr kumimoji="0" lang="it-IT" sz="1800" b="1"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PEPHA</a:t>
            </a:r>
            <a:r>
              <a:rPr kumimoji="0" lang="it-IT" sz="18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a:t>
            </a:r>
            <a:r>
              <a:rPr kumimoji="0" lang="it-IT" sz="1800" b="1"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-AGE CB: </a:t>
            </a:r>
            <a:r>
              <a:rPr kumimoji="0" lang="en-GB" sz="1800" b="1"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evens skin tone</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Reduces immediate blue light induced skin pigment darkening and dark spots</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Reduces immediate blue light induced skin redness</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Fira Sans SemiBold" panose="020B0603050000020004" pitchFamily="34" charset="0"/>
                <a:cs typeface="+mn-cs"/>
              </a:rPr>
              <a:t>Rebalances faster to skin normal pigmentation</a:t>
            </a:r>
          </a:p>
        </p:txBody>
      </p:sp>
      <p:pic>
        <p:nvPicPr>
          <p:cNvPr id="8" name="Picture 7" descr="A screenshot of a cell phone&#10;&#10;AI-generated content may be incorrect.">
            <a:extLst>
              <a:ext uri="{FF2B5EF4-FFF2-40B4-BE49-F238E27FC236}">
                <a16:creationId xmlns:a16="http://schemas.microsoft.com/office/drawing/2014/main" id="{6FC8776A-8DA3-C9A1-583F-4F758363E299}"/>
              </a:ext>
            </a:extLst>
          </p:cNvPr>
          <p:cNvPicPr>
            <a:picLocks noChangeAspect="1"/>
          </p:cNvPicPr>
          <p:nvPr/>
        </p:nvPicPr>
        <p:blipFill>
          <a:blip r:embed="rId4">
            <a:extLst>
              <a:ext uri="{28A0092B-C50C-407E-A947-70E740481C1C}">
                <a14:useLocalDpi xmlns:a14="http://schemas.microsoft.com/office/drawing/2010/main" val="0"/>
              </a:ext>
            </a:extLst>
          </a:blip>
          <a:srcRect l="39199" t="4947" r="39287"/>
          <a:stretch/>
        </p:blipFill>
        <p:spPr>
          <a:xfrm>
            <a:off x="9210937" y="164664"/>
            <a:ext cx="2430797" cy="6041014"/>
          </a:xfrm>
          <a:prstGeom prst="rect">
            <a:avLst/>
          </a:prstGeom>
        </p:spPr>
      </p:pic>
    </p:spTree>
    <p:extLst>
      <p:ext uri="{BB962C8B-B14F-4D97-AF65-F5344CB8AC3E}">
        <p14:creationId xmlns:p14="http://schemas.microsoft.com/office/powerpoint/2010/main" val="35659111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9">
            <a:extLst>
              <a:ext uri="{FF2B5EF4-FFF2-40B4-BE49-F238E27FC236}">
                <a16:creationId xmlns:a16="http://schemas.microsoft.com/office/drawing/2014/main" id="{B54B6CFA-6C3F-4254-BEBA-E3FF00D8565D}"/>
              </a:ext>
            </a:extLst>
          </p:cNvPr>
          <p:cNvSpPr txBox="1"/>
          <p:nvPr/>
        </p:nvSpPr>
        <p:spPr>
          <a:xfrm>
            <a:off x="302400" y="1342800"/>
            <a:ext cx="6223178" cy="492443"/>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Significant reduction of ROS levels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(blue light 380-470 nm)</a:t>
            </a:r>
          </a:p>
        </p:txBody>
      </p:sp>
      <p:pic>
        <p:nvPicPr>
          <p:cNvPr id="9" name="Picture 8">
            <a:extLst>
              <a:ext uri="{FF2B5EF4-FFF2-40B4-BE49-F238E27FC236}">
                <a16:creationId xmlns:a16="http://schemas.microsoft.com/office/drawing/2014/main" id="{3BD106AA-FFD5-43CE-8286-F61B4E9116A0}"/>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a:ext>
            </a:extLst>
          </a:blip>
          <a:srcRect/>
          <a:stretch/>
        </p:blipFill>
        <p:spPr>
          <a:xfrm>
            <a:off x="6060889" y="2058326"/>
            <a:ext cx="1178102" cy="1178102"/>
          </a:xfrm>
          <a:prstGeom prst="ellipse">
            <a:avLst/>
          </a:prstGeom>
          <a:ln w="38100">
            <a:noFill/>
          </a:ln>
          <a:effectLst>
            <a:softEdge rad="0"/>
          </a:effectLst>
        </p:spPr>
      </p:pic>
      <p:pic>
        <p:nvPicPr>
          <p:cNvPr id="10" name="Picture 9">
            <a:extLst>
              <a:ext uri="{FF2B5EF4-FFF2-40B4-BE49-F238E27FC236}">
                <a16:creationId xmlns:a16="http://schemas.microsoft.com/office/drawing/2014/main" id="{057F7057-4071-44FC-82E2-92A9C51B55D8}"/>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sharpenSoften amount="50000"/>
                    </a14:imgEffect>
                    <a14:imgEffect>
                      <a14:brightnessContrast bright="40000" contrast="40000"/>
                    </a14:imgEffect>
                  </a14:imgLayer>
                </a14:imgProps>
              </a:ext>
              <a:ext uri="{28A0092B-C50C-407E-A947-70E740481C1C}">
                <a14:useLocalDpi xmlns:a14="http://schemas.microsoft.com/office/drawing/2010/main"/>
              </a:ext>
            </a:extLst>
          </a:blip>
          <a:srcRect l="5425" r="5425" b="-32"/>
          <a:stretch/>
        </p:blipFill>
        <p:spPr>
          <a:xfrm>
            <a:off x="6060889" y="3603625"/>
            <a:ext cx="1178102" cy="1178102"/>
          </a:xfrm>
          <a:prstGeom prst="ellipse">
            <a:avLst/>
          </a:prstGeom>
          <a:ln w="38100">
            <a:noFill/>
          </a:ln>
          <a:effectLst>
            <a:softEdge rad="0"/>
          </a:effectLst>
        </p:spPr>
      </p:pic>
      <p:sp>
        <p:nvSpPr>
          <p:cNvPr id="11" name="Textfeld 5">
            <a:extLst>
              <a:ext uri="{FF2B5EF4-FFF2-40B4-BE49-F238E27FC236}">
                <a16:creationId xmlns:a16="http://schemas.microsoft.com/office/drawing/2014/main" id="{5054C854-C0CF-4338-8FC7-E42865B1ABD5}"/>
              </a:ext>
            </a:extLst>
          </p:cNvPr>
          <p:cNvSpPr txBox="1"/>
          <p:nvPr/>
        </p:nvSpPr>
        <p:spPr>
          <a:xfrm>
            <a:off x="7491094" y="2031144"/>
            <a:ext cx="4464226" cy="1120435"/>
          </a:xfrm>
          <a:prstGeom prst="rect">
            <a:avLst/>
          </a:prstGeom>
          <a:noFill/>
        </p:spPr>
        <p:txBody>
          <a:bodyPr wrap="square" lIns="0" tIns="0" rIns="0" bIns="0" rtlCol="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Topical treatment with products before </a:t>
            </a:r>
            <a:b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b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and after blue light irradiation 100J/cm2*</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Skin biopsies in culture</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Donor: 65-year-old female</a:t>
            </a:r>
          </a:p>
        </p:txBody>
      </p:sp>
      <p:sp>
        <p:nvSpPr>
          <p:cNvPr id="12" name="Down Arrow 5">
            <a:extLst>
              <a:ext uri="{FF2B5EF4-FFF2-40B4-BE49-F238E27FC236}">
                <a16:creationId xmlns:a16="http://schemas.microsoft.com/office/drawing/2014/main" id="{F4B0AD8D-E697-4341-B503-4ADD4AD23B41}"/>
              </a:ext>
            </a:extLst>
          </p:cNvPr>
          <p:cNvSpPr/>
          <p:nvPr/>
        </p:nvSpPr>
        <p:spPr>
          <a:xfrm>
            <a:off x="6375338" y="2990390"/>
            <a:ext cx="549203" cy="1028393"/>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extfeld 5">
            <a:extLst>
              <a:ext uri="{FF2B5EF4-FFF2-40B4-BE49-F238E27FC236}">
                <a16:creationId xmlns:a16="http://schemas.microsoft.com/office/drawing/2014/main" id="{8DAFC63E-CFFC-4858-B322-74A80AAC432C}"/>
              </a:ext>
            </a:extLst>
          </p:cNvPr>
          <p:cNvSpPr txBox="1"/>
          <p:nvPr/>
        </p:nvSpPr>
        <p:spPr>
          <a:xfrm>
            <a:off x="7491094" y="3603625"/>
            <a:ext cx="4398505" cy="668003"/>
          </a:xfrm>
          <a:prstGeom prst="rect">
            <a:avLst/>
          </a:prstGeom>
          <a:noFill/>
        </p:spPr>
        <p:txBody>
          <a:bodyPr wrap="square" lIns="0" tIns="0" rIns="0" bIns="0" rtlCol="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After 24h analysis and quantification of fluorescent signal (green) corresponding to ROS</a:t>
            </a:r>
          </a:p>
        </p:txBody>
      </p:sp>
      <p:sp>
        <p:nvSpPr>
          <p:cNvPr id="2" name="Title 1">
            <a:extLst>
              <a:ext uri="{FF2B5EF4-FFF2-40B4-BE49-F238E27FC236}">
                <a16:creationId xmlns:a16="http://schemas.microsoft.com/office/drawing/2014/main" id="{BBFC89BF-312E-888D-39A8-07A9828D017B}"/>
              </a:ext>
            </a:extLst>
          </p:cNvPr>
          <p:cNvSpPr>
            <a:spLocks noGrp="1"/>
          </p:cNvSpPr>
          <p:nvPr>
            <p:ph type="title"/>
          </p:nvPr>
        </p:nvSpPr>
        <p:spPr/>
        <p:txBody>
          <a:bodyPr/>
          <a:lstStyle/>
          <a:p>
            <a:r>
              <a:rPr lang="en-US"/>
              <a:t>Premature skin aging</a:t>
            </a:r>
          </a:p>
        </p:txBody>
      </p:sp>
      <p:sp>
        <p:nvSpPr>
          <p:cNvPr id="3" name="Slide Number Placeholder 4">
            <a:extLst>
              <a:ext uri="{FF2B5EF4-FFF2-40B4-BE49-F238E27FC236}">
                <a16:creationId xmlns:a16="http://schemas.microsoft.com/office/drawing/2014/main" id="{A14D5B29-C599-33E6-C277-59D8EBC56E2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53</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BB4F7C61-FE8A-56F3-C162-2A01519DD26D}"/>
              </a:ext>
            </a:extLst>
          </p:cNvPr>
          <p:cNvSpPr>
            <a:spLocks noGrp="1"/>
          </p:cNvSpPr>
          <p:nvPr>
            <p:ph type="body" idx="11"/>
          </p:nvPr>
        </p:nvSpPr>
        <p:spPr/>
        <p:txBody>
          <a:bodyPr/>
          <a:lstStyle/>
          <a:p>
            <a:r>
              <a:rPr lang="en-US" b="0" dirty="0">
                <a:solidFill>
                  <a:srgbClr val="084337"/>
                </a:solidFill>
              </a:rPr>
              <a:t>PEPHA®-AGE CB reduces blue light induced free radicals up to 35%</a:t>
            </a:r>
          </a:p>
        </p:txBody>
      </p:sp>
      <p:sp>
        <p:nvSpPr>
          <p:cNvPr id="29" name="Text Placeholder 28">
            <a:extLst>
              <a:ext uri="{FF2B5EF4-FFF2-40B4-BE49-F238E27FC236}">
                <a16:creationId xmlns:a16="http://schemas.microsoft.com/office/drawing/2014/main" id="{EAF29CFB-C9D6-F9DA-D5E6-7C826CEB756D}"/>
              </a:ext>
            </a:extLst>
          </p:cNvPr>
          <p:cNvSpPr>
            <a:spLocks noGrp="1"/>
          </p:cNvSpPr>
          <p:nvPr>
            <p:ph type="body" sz="quarter" idx="23"/>
          </p:nvPr>
        </p:nvSpPr>
        <p:spPr>
          <a:xfrm>
            <a:off x="302398" y="6093396"/>
            <a:ext cx="5076000" cy="116604"/>
          </a:xfrm>
        </p:spPr>
        <p:txBody>
          <a:bodyPr/>
          <a:lstStyle/>
          <a:p>
            <a:r>
              <a:rPr lang="en-GB"/>
              <a:t>* Representing the natural dose of blue light you get within 2 hours from European midsummer sun</a:t>
            </a:r>
          </a:p>
        </p:txBody>
      </p:sp>
      <p:sp>
        <p:nvSpPr>
          <p:cNvPr id="30" name="Text Placeholder 29">
            <a:extLst>
              <a:ext uri="{FF2B5EF4-FFF2-40B4-BE49-F238E27FC236}">
                <a16:creationId xmlns:a16="http://schemas.microsoft.com/office/drawing/2014/main" id="{CACA92CA-464A-28A0-3091-03B514517326}"/>
              </a:ext>
            </a:extLst>
          </p:cNvPr>
          <p:cNvSpPr>
            <a:spLocks noGrp="1"/>
          </p:cNvSpPr>
          <p:nvPr>
            <p:ph type="body" sz="quarter" idx="24"/>
          </p:nvPr>
        </p:nvSpPr>
        <p:spPr/>
        <p:txBody>
          <a:bodyPr/>
          <a:lstStyle/>
          <a:p>
            <a:r>
              <a:rPr lang="en-GB"/>
              <a:t>*** p&lt;0.001 vs non irradiated, * p&lt;0.05 vs irradiated blue light </a:t>
            </a:r>
          </a:p>
        </p:txBody>
      </p:sp>
      <p:sp>
        <p:nvSpPr>
          <p:cNvPr id="33" name="Rounded Rectangle 7">
            <a:extLst>
              <a:ext uri="{FF2B5EF4-FFF2-40B4-BE49-F238E27FC236}">
                <a16:creationId xmlns:a16="http://schemas.microsoft.com/office/drawing/2014/main" id="{1B9F6CBD-626C-1298-5202-CA276ACDD2A1}"/>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noProof="0" dirty="0">
                <a:ln>
                  <a:noFill/>
                </a:ln>
                <a:solidFill>
                  <a:schemeClr val="bg1"/>
                </a:solidFill>
                <a:effectLst/>
                <a:uLnTx/>
                <a:uFillTx/>
                <a:latin typeface="DM Sans"/>
                <a:ea typeface="Fira Sans" panose="020B0503050000020004" pitchFamily="34" charset="0"/>
                <a:cs typeface="Arial" charset="0"/>
              </a:rPr>
              <a:t>The ROS reduction leads to drop inflammation reactions and then to reduce skin irritation and redness</a:t>
            </a:r>
          </a:p>
        </p:txBody>
      </p:sp>
      <p:pic>
        <p:nvPicPr>
          <p:cNvPr id="8" name="Picture 7">
            <a:extLst>
              <a:ext uri="{FF2B5EF4-FFF2-40B4-BE49-F238E27FC236}">
                <a16:creationId xmlns:a16="http://schemas.microsoft.com/office/drawing/2014/main" id="{41081862-7BA2-D492-2277-D3201CED29B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965956" y="303142"/>
            <a:ext cx="962683" cy="418410"/>
          </a:xfrm>
          <a:prstGeom prst="rect">
            <a:avLst/>
          </a:prstGeom>
        </p:spPr>
      </p:pic>
      <p:graphicFrame>
        <p:nvGraphicFramePr>
          <p:cNvPr id="14" name="Chart 13">
            <a:extLst>
              <a:ext uri="{FF2B5EF4-FFF2-40B4-BE49-F238E27FC236}">
                <a16:creationId xmlns:a16="http://schemas.microsoft.com/office/drawing/2014/main" id="{D4CD3165-C4B1-9B75-049D-E9ABEB3A4BBC}"/>
              </a:ext>
            </a:extLst>
          </p:cNvPr>
          <p:cNvGraphicFramePr/>
          <p:nvPr/>
        </p:nvGraphicFramePr>
        <p:xfrm>
          <a:off x="236681" y="2050954"/>
          <a:ext cx="5257656" cy="3232034"/>
        </p:xfrm>
        <a:graphic>
          <a:graphicData uri="http://schemas.openxmlformats.org/drawingml/2006/chart">
            <c:chart xmlns:c="http://schemas.openxmlformats.org/drawingml/2006/chart" xmlns:r="http://schemas.openxmlformats.org/officeDocument/2006/relationships" r:id="rId8"/>
          </a:graphicData>
        </a:graphic>
      </p:graphicFrame>
      <p:sp>
        <p:nvSpPr>
          <p:cNvPr id="15" name="Tekstvak 9">
            <a:extLst>
              <a:ext uri="{FF2B5EF4-FFF2-40B4-BE49-F238E27FC236}">
                <a16:creationId xmlns:a16="http://schemas.microsoft.com/office/drawing/2014/main" id="{443B02AE-EB76-AFCE-E19C-E1D08110C6B1}"/>
              </a:ext>
            </a:extLst>
          </p:cNvPr>
          <p:cNvSpPr txBox="1"/>
          <p:nvPr/>
        </p:nvSpPr>
        <p:spPr>
          <a:xfrm>
            <a:off x="2444373" y="2219122"/>
            <a:ext cx="288778"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
        <p:nvSpPr>
          <p:cNvPr id="16" name="Tekstvak 9">
            <a:extLst>
              <a:ext uri="{FF2B5EF4-FFF2-40B4-BE49-F238E27FC236}">
                <a16:creationId xmlns:a16="http://schemas.microsoft.com/office/drawing/2014/main" id="{11BD33EF-E049-6996-1846-08EF0655809A}"/>
              </a:ext>
            </a:extLst>
          </p:cNvPr>
          <p:cNvSpPr txBox="1"/>
          <p:nvPr/>
        </p:nvSpPr>
        <p:spPr>
          <a:xfrm>
            <a:off x="4659488" y="2990390"/>
            <a:ext cx="288778"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Tree>
    <p:extLst>
      <p:ext uri="{BB962C8B-B14F-4D97-AF65-F5344CB8AC3E}">
        <p14:creationId xmlns:p14="http://schemas.microsoft.com/office/powerpoint/2010/main" val="12462893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ijdelijke aanduiding voor dianummer 1">
            <a:extLst>
              <a:ext uri="{FF2B5EF4-FFF2-40B4-BE49-F238E27FC236}">
                <a16:creationId xmlns:a16="http://schemas.microsoft.com/office/drawing/2014/main" id="{68BE2366-6C1F-4457-A910-44BB6C9CCD91}"/>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A67461-FAA1-C94F-ACA7-96AB24E3641A}" type="slidenum">
              <a:rPr kumimoji="0" lang="en-US" sz="1200" b="0" i="0" u="none" strike="noStrike" kern="1200" cap="none" spc="0" normalizeH="0" baseline="0" noProof="0" smtClean="0">
                <a:ln>
                  <a:noFill/>
                </a:ln>
                <a:solidFill>
                  <a:prstClr val="black">
                    <a:lumMod val="50000"/>
                    <a:lumOff val="50000"/>
                  </a:prstClr>
                </a:solidFill>
                <a:effectLst/>
                <a:uLnTx/>
                <a:uFillTx/>
                <a:latin typeface="DM Sans" pitchFamily="2" charset="0"/>
                <a:ea typeface="Fira Sans" panose="020B0503050000020004" pitchFamily="34"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lumMod val="50000"/>
                  <a:lumOff val="50000"/>
                </a:prstClr>
              </a:solidFill>
              <a:effectLst/>
              <a:uLnTx/>
              <a:uFillTx/>
              <a:latin typeface="DM Sans" pitchFamily="2" charset="0"/>
              <a:ea typeface="Fira Sans" panose="020B0503050000020004" pitchFamily="34" charset="0"/>
              <a:cs typeface="+mn-cs"/>
            </a:endParaRPr>
          </a:p>
        </p:txBody>
      </p:sp>
      <p:sp>
        <p:nvSpPr>
          <p:cNvPr id="51" name="Tekstvak 9">
            <a:extLst>
              <a:ext uri="{FF2B5EF4-FFF2-40B4-BE49-F238E27FC236}">
                <a16:creationId xmlns:a16="http://schemas.microsoft.com/office/drawing/2014/main" id="{52AA8324-3631-447A-963B-3446CB60716A}"/>
              </a:ext>
            </a:extLst>
          </p:cNvPr>
          <p:cNvSpPr txBox="1"/>
          <p:nvPr/>
        </p:nvSpPr>
        <p:spPr>
          <a:xfrm>
            <a:off x="302400" y="1342800"/>
            <a:ext cx="8754659" cy="246221"/>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DM Sans"/>
                <a:ea typeface="Fira Sans" panose="020B0503050000020004" pitchFamily="34" charset="0"/>
                <a:cs typeface="Arial" charset="0"/>
              </a:rPr>
              <a:t>Significant reduction of carbonylated protein levels (blue light 380-470 nm)</a:t>
            </a:r>
          </a:p>
        </p:txBody>
      </p:sp>
      <p:sp>
        <p:nvSpPr>
          <p:cNvPr id="53" name="Textfeld 5">
            <a:extLst>
              <a:ext uri="{FF2B5EF4-FFF2-40B4-BE49-F238E27FC236}">
                <a16:creationId xmlns:a16="http://schemas.microsoft.com/office/drawing/2014/main" id="{9CB381E2-13A4-4EBC-9993-120B756AC257}"/>
              </a:ext>
            </a:extLst>
          </p:cNvPr>
          <p:cNvSpPr txBox="1"/>
          <p:nvPr/>
        </p:nvSpPr>
        <p:spPr>
          <a:xfrm>
            <a:off x="7491599" y="2030400"/>
            <a:ext cx="4397999" cy="1120435"/>
          </a:xfrm>
          <a:prstGeom prst="rect">
            <a:avLst/>
          </a:prstGeom>
          <a:noFill/>
        </p:spPr>
        <p:txBody>
          <a:bodyPr wrap="square" lIns="0" tIns="0" rIns="0" bIns="0" rtlCol="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Skin biopsies in culture.</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Topical treatment with products before and after blue light irradiation (100J/cm2).</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Donor: 65-year-old female</a:t>
            </a:r>
          </a:p>
        </p:txBody>
      </p:sp>
      <p:sp>
        <p:nvSpPr>
          <p:cNvPr id="2" name="Title 1">
            <a:extLst>
              <a:ext uri="{FF2B5EF4-FFF2-40B4-BE49-F238E27FC236}">
                <a16:creationId xmlns:a16="http://schemas.microsoft.com/office/drawing/2014/main" id="{83332EDE-3E0B-C6D8-4D78-6D64065FA9E1}"/>
              </a:ext>
            </a:extLst>
          </p:cNvPr>
          <p:cNvSpPr>
            <a:spLocks noGrp="1"/>
          </p:cNvSpPr>
          <p:nvPr>
            <p:ph type="title"/>
          </p:nvPr>
        </p:nvSpPr>
        <p:spPr/>
        <p:txBody>
          <a:bodyPr/>
          <a:lstStyle/>
          <a:p>
            <a:r>
              <a:rPr lang="en-US"/>
              <a:t>Premature skin aging</a:t>
            </a:r>
          </a:p>
        </p:txBody>
      </p:sp>
      <p:sp>
        <p:nvSpPr>
          <p:cNvPr id="3" name="Slide Number Placeholder 4">
            <a:extLst>
              <a:ext uri="{FF2B5EF4-FFF2-40B4-BE49-F238E27FC236}">
                <a16:creationId xmlns:a16="http://schemas.microsoft.com/office/drawing/2014/main" id="{AABCA368-EB7D-D174-8C81-5C86C41077A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1331EF37-7493-444D-30D1-6DB22BF4641B}"/>
              </a:ext>
            </a:extLst>
          </p:cNvPr>
          <p:cNvSpPr>
            <a:spLocks noGrp="1"/>
          </p:cNvSpPr>
          <p:nvPr>
            <p:ph type="body" idx="11"/>
          </p:nvPr>
        </p:nvSpPr>
        <p:spPr/>
        <p:txBody>
          <a:bodyPr/>
          <a:lstStyle/>
          <a:p>
            <a:r>
              <a:rPr lang="en-US" b="0" dirty="0">
                <a:solidFill>
                  <a:srgbClr val="084337"/>
                </a:solidFill>
              </a:rPr>
              <a:t>PEPHA®-AGE CB reduces blue light induced carbonylated proteins up to 61%</a:t>
            </a:r>
          </a:p>
        </p:txBody>
      </p:sp>
      <p:sp>
        <p:nvSpPr>
          <p:cNvPr id="32" name="Text Placeholder 31">
            <a:extLst>
              <a:ext uri="{FF2B5EF4-FFF2-40B4-BE49-F238E27FC236}">
                <a16:creationId xmlns:a16="http://schemas.microsoft.com/office/drawing/2014/main" id="{BF2259F9-0535-9DF6-D1CA-8BB6A64142F5}"/>
              </a:ext>
            </a:extLst>
          </p:cNvPr>
          <p:cNvSpPr>
            <a:spLocks noGrp="1"/>
          </p:cNvSpPr>
          <p:nvPr>
            <p:ph type="body" sz="quarter" idx="23"/>
          </p:nvPr>
        </p:nvSpPr>
        <p:spPr/>
        <p:txBody>
          <a:bodyPr/>
          <a:lstStyle/>
          <a:p>
            <a:r>
              <a:rPr lang="en-GB"/>
              <a:t>*** p&lt;0.001 vs irradiated blue light; *p,0.05 vs irradiated blue light</a:t>
            </a:r>
          </a:p>
        </p:txBody>
      </p:sp>
      <p:sp>
        <p:nvSpPr>
          <p:cNvPr id="36" name="Rounded Rectangle 7">
            <a:extLst>
              <a:ext uri="{FF2B5EF4-FFF2-40B4-BE49-F238E27FC236}">
                <a16:creationId xmlns:a16="http://schemas.microsoft.com/office/drawing/2014/main" id="{B94C5B63-DCB2-8215-E8B2-0284D29BFF7B}"/>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noProof="0" dirty="0">
                <a:ln>
                  <a:noFill/>
                </a:ln>
                <a:solidFill>
                  <a:schemeClr val="bg1"/>
                </a:solidFill>
                <a:effectLst/>
                <a:uLnTx/>
                <a:uFillTx/>
                <a:latin typeface="DM Sans"/>
                <a:ea typeface="Fira Sans" panose="020B0503050000020004" pitchFamily="34" charset="0"/>
                <a:cs typeface="Arial" charset="0"/>
              </a:rPr>
              <a:t>Carbonylated proteins result from an irreversible oxidative damage and give a yellowish/brownish </a:t>
            </a:r>
            <a:r>
              <a:rPr kumimoji="0" lang="en-GB" altLang="ja-JP" sz="1600" b="0" i="0" u="none" strike="noStrike" kern="0" cap="none" spc="0" normalizeH="0" baseline="0" noProof="0" dirty="0" err="1">
                <a:ln>
                  <a:noFill/>
                </a:ln>
                <a:solidFill>
                  <a:schemeClr val="bg1"/>
                </a:solidFill>
                <a:effectLst/>
                <a:uLnTx/>
                <a:uFillTx/>
                <a:latin typeface="DM Sans"/>
                <a:ea typeface="Fira Sans" panose="020B0503050000020004" pitchFamily="34" charset="0"/>
                <a:cs typeface="Arial" charset="0"/>
              </a:rPr>
              <a:t>color</a:t>
            </a:r>
            <a:r>
              <a:rPr kumimoji="0" lang="en-GB" altLang="ja-JP" sz="1600" b="0" i="0" u="none" strike="noStrike" kern="0" cap="none" spc="0" normalizeH="0" baseline="0" noProof="0" dirty="0">
                <a:ln>
                  <a:noFill/>
                </a:ln>
                <a:solidFill>
                  <a:schemeClr val="bg1"/>
                </a:solidFill>
                <a:effectLst/>
                <a:uLnTx/>
                <a:uFillTx/>
                <a:latin typeface="DM Sans"/>
                <a:ea typeface="Fira Sans" panose="020B0503050000020004" pitchFamily="34" charset="0"/>
                <a:cs typeface="Arial" charset="0"/>
              </a:rPr>
              <a:t> to the skin</a:t>
            </a:r>
          </a:p>
        </p:txBody>
      </p:sp>
      <p:pic>
        <p:nvPicPr>
          <p:cNvPr id="6" name="Picture 5">
            <a:extLst>
              <a:ext uri="{FF2B5EF4-FFF2-40B4-BE49-F238E27FC236}">
                <a16:creationId xmlns:a16="http://schemas.microsoft.com/office/drawing/2014/main" id="{D1908C14-D074-184E-2586-492D738538A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65956" y="303142"/>
            <a:ext cx="962683" cy="418410"/>
          </a:xfrm>
          <a:prstGeom prst="rect">
            <a:avLst/>
          </a:prstGeom>
        </p:spPr>
      </p:pic>
      <p:graphicFrame>
        <p:nvGraphicFramePr>
          <p:cNvPr id="7" name="Chart 6">
            <a:extLst>
              <a:ext uri="{FF2B5EF4-FFF2-40B4-BE49-F238E27FC236}">
                <a16:creationId xmlns:a16="http://schemas.microsoft.com/office/drawing/2014/main" id="{44D4ACE3-FD45-BBD7-40F5-FF47945BB076}"/>
              </a:ext>
            </a:extLst>
          </p:cNvPr>
          <p:cNvGraphicFramePr>
            <a:graphicFrameLocks noGrp="1"/>
          </p:cNvGraphicFramePr>
          <p:nvPr/>
        </p:nvGraphicFramePr>
        <p:xfrm>
          <a:off x="219443" y="1957763"/>
          <a:ext cx="6400759" cy="3391997"/>
        </p:xfrm>
        <a:graphic>
          <a:graphicData uri="http://schemas.openxmlformats.org/drawingml/2006/chart">
            <c:chart xmlns:c="http://schemas.openxmlformats.org/drawingml/2006/chart" xmlns:r="http://schemas.openxmlformats.org/officeDocument/2006/relationships" r:id="rId4"/>
          </a:graphicData>
        </a:graphic>
      </p:graphicFrame>
      <p:sp>
        <p:nvSpPr>
          <p:cNvPr id="8" name="Tekstvak 9">
            <a:extLst>
              <a:ext uri="{FF2B5EF4-FFF2-40B4-BE49-F238E27FC236}">
                <a16:creationId xmlns:a16="http://schemas.microsoft.com/office/drawing/2014/main" id="{9AA3449A-CC96-6092-E69A-C86DDAFD888D}"/>
              </a:ext>
            </a:extLst>
          </p:cNvPr>
          <p:cNvSpPr txBox="1"/>
          <p:nvPr/>
        </p:nvSpPr>
        <p:spPr>
          <a:xfrm>
            <a:off x="5644226" y="3209483"/>
            <a:ext cx="288778"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
        <p:nvSpPr>
          <p:cNvPr id="10" name="Tekstvak 9">
            <a:extLst>
              <a:ext uri="{FF2B5EF4-FFF2-40B4-BE49-F238E27FC236}">
                <a16:creationId xmlns:a16="http://schemas.microsoft.com/office/drawing/2014/main" id="{446D7871-8764-267F-00F5-EA84548EF8FB}"/>
              </a:ext>
            </a:extLst>
          </p:cNvPr>
          <p:cNvSpPr txBox="1"/>
          <p:nvPr/>
        </p:nvSpPr>
        <p:spPr>
          <a:xfrm>
            <a:off x="4239132" y="3274993"/>
            <a:ext cx="288778"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
        <p:nvSpPr>
          <p:cNvPr id="11" name="Tekstvak 9">
            <a:extLst>
              <a:ext uri="{FF2B5EF4-FFF2-40B4-BE49-F238E27FC236}">
                <a16:creationId xmlns:a16="http://schemas.microsoft.com/office/drawing/2014/main" id="{174CC80C-7BB7-76F4-3968-14CCCE758210}"/>
              </a:ext>
            </a:extLst>
          </p:cNvPr>
          <p:cNvSpPr txBox="1"/>
          <p:nvPr/>
        </p:nvSpPr>
        <p:spPr>
          <a:xfrm>
            <a:off x="1453557" y="3574919"/>
            <a:ext cx="288778" cy="169277"/>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Tree>
    <p:extLst>
      <p:ext uri="{BB962C8B-B14F-4D97-AF65-F5344CB8AC3E}">
        <p14:creationId xmlns:p14="http://schemas.microsoft.com/office/powerpoint/2010/main" val="16808354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5BACA9D5-B076-FB13-5437-EEB600D72590}"/>
              </a:ext>
            </a:extLst>
          </p:cNvPr>
          <p:cNvSpPr/>
          <p:nvPr/>
        </p:nvSpPr>
        <p:spPr>
          <a:xfrm>
            <a:off x="0" y="1195974"/>
            <a:ext cx="12192000" cy="4204026"/>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4" name="Title 3">
            <a:extLst>
              <a:ext uri="{FF2B5EF4-FFF2-40B4-BE49-F238E27FC236}">
                <a16:creationId xmlns:a16="http://schemas.microsoft.com/office/drawing/2014/main" id="{E1808B0F-8F64-4736-0597-2A8A152F354C}"/>
              </a:ext>
            </a:extLst>
          </p:cNvPr>
          <p:cNvSpPr>
            <a:spLocks noGrp="1"/>
          </p:cNvSpPr>
          <p:nvPr>
            <p:ph type="title"/>
          </p:nvPr>
        </p:nvSpPr>
        <p:spPr/>
        <p:txBody>
          <a:bodyPr/>
          <a:lstStyle/>
          <a:p>
            <a:r>
              <a:rPr lang="en-US"/>
              <a:t>Collagen stimulation</a:t>
            </a:r>
          </a:p>
        </p:txBody>
      </p:sp>
      <p:sp>
        <p:nvSpPr>
          <p:cNvPr id="2" name="Slide Number Placeholder 4">
            <a:extLst>
              <a:ext uri="{FF2B5EF4-FFF2-40B4-BE49-F238E27FC236}">
                <a16:creationId xmlns:a16="http://schemas.microsoft.com/office/drawing/2014/main" id="{9D461B22-CF0A-FE79-0FDF-541B021CEBF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55</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54992CD5-870F-C489-D1B3-CF333B6548A2}"/>
              </a:ext>
            </a:extLst>
          </p:cNvPr>
          <p:cNvSpPr>
            <a:spLocks noGrp="1"/>
          </p:cNvSpPr>
          <p:nvPr>
            <p:ph type="body" idx="11"/>
          </p:nvPr>
        </p:nvSpPr>
        <p:spPr/>
        <p:txBody>
          <a:bodyPr/>
          <a:lstStyle/>
          <a:p>
            <a:r>
              <a:rPr lang="en-US" b="0" dirty="0">
                <a:solidFill>
                  <a:srgbClr val="084337"/>
                </a:solidFill>
              </a:rPr>
              <a:t>PEPHA®-AGE CB boosts cellular viability and enhances collagen by 34%</a:t>
            </a:r>
          </a:p>
        </p:txBody>
      </p:sp>
      <p:sp>
        <p:nvSpPr>
          <p:cNvPr id="6" name="Tekstvak 9">
            <a:extLst>
              <a:ext uri="{FF2B5EF4-FFF2-40B4-BE49-F238E27FC236}">
                <a16:creationId xmlns:a16="http://schemas.microsoft.com/office/drawing/2014/main" id="{C9286109-6EB9-4839-B000-F631770991A4}"/>
              </a:ext>
            </a:extLst>
          </p:cNvPr>
          <p:cNvSpPr txBox="1"/>
          <p:nvPr/>
        </p:nvSpPr>
        <p:spPr>
          <a:xfrm>
            <a:off x="489281" y="1536058"/>
            <a:ext cx="5588791"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Stimulates the viability of human dermal fibroblasts</a:t>
            </a:r>
          </a:p>
        </p:txBody>
      </p:sp>
      <p:sp>
        <p:nvSpPr>
          <p:cNvPr id="7" name="Tekstvak 9">
            <a:extLst>
              <a:ext uri="{FF2B5EF4-FFF2-40B4-BE49-F238E27FC236}">
                <a16:creationId xmlns:a16="http://schemas.microsoft.com/office/drawing/2014/main" id="{E7F47593-5D3B-4C8E-BD41-89F02C980AC1}"/>
              </a:ext>
            </a:extLst>
          </p:cNvPr>
          <p:cNvSpPr txBox="1"/>
          <p:nvPr/>
        </p:nvSpPr>
        <p:spPr>
          <a:xfrm>
            <a:off x="6425115" y="1536984"/>
            <a:ext cx="5503525"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Induced total collagen synthesis in human dermal fibroblasts</a:t>
            </a:r>
          </a:p>
        </p:txBody>
      </p:sp>
      <p:sp>
        <p:nvSpPr>
          <p:cNvPr id="9" name="Textfeld 5">
            <a:extLst>
              <a:ext uri="{FF2B5EF4-FFF2-40B4-BE49-F238E27FC236}">
                <a16:creationId xmlns:a16="http://schemas.microsoft.com/office/drawing/2014/main" id="{6C75988D-703D-47A3-8497-DC8DF21CDD40}"/>
              </a:ext>
            </a:extLst>
          </p:cNvPr>
          <p:cNvSpPr txBox="1"/>
          <p:nvPr/>
        </p:nvSpPr>
        <p:spPr>
          <a:xfrm>
            <a:off x="10880214" y="2039193"/>
            <a:ext cx="1134168" cy="110799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Total collagen content was quantified by Sirus Red staining after 48 h treatment.</a:t>
            </a:r>
          </a:p>
        </p:txBody>
      </p:sp>
      <p:sp>
        <p:nvSpPr>
          <p:cNvPr id="17" name="Textfeld 5">
            <a:extLst>
              <a:ext uri="{FF2B5EF4-FFF2-40B4-BE49-F238E27FC236}">
                <a16:creationId xmlns:a16="http://schemas.microsoft.com/office/drawing/2014/main" id="{6589B626-0C1F-33FB-59B6-FF162F477D8A}"/>
              </a:ext>
            </a:extLst>
          </p:cNvPr>
          <p:cNvSpPr txBox="1"/>
          <p:nvPr/>
        </p:nvSpPr>
        <p:spPr>
          <a:xfrm>
            <a:off x="4733624" y="2043992"/>
            <a:ext cx="1157568" cy="147732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Cellular viability was analyzed on primary normal human dermal fibroblasts by MTT method after 48 h treatment</a:t>
            </a:r>
          </a:p>
        </p:txBody>
      </p:sp>
      <p:sp>
        <p:nvSpPr>
          <p:cNvPr id="41" name="Rounded Rectangle 7">
            <a:extLst>
              <a:ext uri="{FF2B5EF4-FFF2-40B4-BE49-F238E27FC236}">
                <a16:creationId xmlns:a16="http://schemas.microsoft.com/office/drawing/2014/main" id="{AE9ACD48-4FBB-8AD9-E9AB-D8A519AF5626}"/>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noProof="0" dirty="0">
                <a:ln>
                  <a:noFill/>
                </a:ln>
                <a:solidFill>
                  <a:schemeClr val="bg1"/>
                </a:solidFill>
                <a:effectLst/>
                <a:uLnTx/>
                <a:uFillTx/>
                <a:latin typeface="DM Sans"/>
                <a:ea typeface="Fira Sans" panose="020B0503050000020004" pitchFamily="34" charset="0"/>
                <a:cs typeface="Arial" charset="0"/>
              </a:rPr>
              <a:t>PEPHA®-AGE CB, at low concentration, stimulates in vitro total collagen up to 34% to reduce visible signs of sunlight induced ageing</a:t>
            </a:r>
          </a:p>
        </p:txBody>
      </p:sp>
      <p:pic>
        <p:nvPicPr>
          <p:cNvPr id="10" name="Picture 9">
            <a:extLst>
              <a:ext uri="{FF2B5EF4-FFF2-40B4-BE49-F238E27FC236}">
                <a16:creationId xmlns:a16="http://schemas.microsoft.com/office/drawing/2014/main" id="{5EB49506-7C5B-A36D-14CD-A4CD9A1DD8E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cxnSp>
        <p:nvCxnSpPr>
          <p:cNvPr id="12" name="Straight Connector 11">
            <a:extLst>
              <a:ext uri="{FF2B5EF4-FFF2-40B4-BE49-F238E27FC236}">
                <a16:creationId xmlns:a16="http://schemas.microsoft.com/office/drawing/2014/main" id="{651BB24C-9E33-C019-D773-8FD1096D656D}"/>
              </a:ext>
            </a:extLst>
          </p:cNvPr>
          <p:cNvCxnSpPr>
            <a:cxnSpLocks/>
          </p:cNvCxnSpPr>
          <p:nvPr/>
        </p:nvCxnSpPr>
        <p:spPr>
          <a:xfrm>
            <a:off x="6113929" y="1342800"/>
            <a:ext cx="0" cy="376471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aphicFrame>
        <p:nvGraphicFramePr>
          <p:cNvPr id="15" name="Chart 14">
            <a:extLst>
              <a:ext uri="{FF2B5EF4-FFF2-40B4-BE49-F238E27FC236}">
                <a16:creationId xmlns:a16="http://schemas.microsoft.com/office/drawing/2014/main" id="{557FEB56-4803-FC31-526E-739BEF5DABD0}"/>
              </a:ext>
            </a:extLst>
          </p:cNvPr>
          <p:cNvGraphicFramePr>
            <a:graphicFrameLocks noGrp="1"/>
          </p:cNvGraphicFramePr>
          <p:nvPr/>
        </p:nvGraphicFramePr>
        <p:xfrm>
          <a:off x="91877" y="1947267"/>
          <a:ext cx="4504680" cy="2817424"/>
        </p:xfrm>
        <a:graphic>
          <a:graphicData uri="http://schemas.openxmlformats.org/drawingml/2006/chart">
            <c:chart xmlns:c="http://schemas.openxmlformats.org/drawingml/2006/chart" xmlns:r="http://schemas.openxmlformats.org/officeDocument/2006/relationships" r:id="rId4"/>
          </a:graphicData>
        </a:graphic>
      </p:graphicFrame>
      <p:sp>
        <p:nvSpPr>
          <p:cNvPr id="16" name="Tekstvak 9">
            <a:extLst>
              <a:ext uri="{FF2B5EF4-FFF2-40B4-BE49-F238E27FC236}">
                <a16:creationId xmlns:a16="http://schemas.microsoft.com/office/drawing/2014/main" id="{BF8C298E-CC70-D37F-1A49-0D9E69ED18E6}"/>
              </a:ext>
            </a:extLst>
          </p:cNvPr>
          <p:cNvSpPr txBox="1"/>
          <p:nvPr/>
        </p:nvSpPr>
        <p:spPr>
          <a:xfrm>
            <a:off x="894309" y="4793053"/>
            <a:ext cx="3416432" cy="184666"/>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Scenedesmus dry extract (%)</a:t>
            </a:r>
          </a:p>
        </p:txBody>
      </p:sp>
      <p:sp>
        <p:nvSpPr>
          <p:cNvPr id="18" name="Textfeld 5">
            <a:extLst>
              <a:ext uri="{FF2B5EF4-FFF2-40B4-BE49-F238E27FC236}">
                <a16:creationId xmlns:a16="http://schemas.microsoft.com/office/drawing/2014/main" id="{840032BB-998B-CAF5-021C-2C8DAD95C3D5}"/>
              </a:ext>
            </a:extLst>
          </p:cNvPr>
          <p:cNvSpPr txBox="1"/>
          <p:nvPr/>
        </p:nvSpPr>
        <p:spPr>
          <a:xfrm>
            <a:off x="4733624" y="3927569"/>
            <a:ext cx="1069119"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Mean</a:t>
            </a:r>
            <a:r>
              <a:rPr lang="en-US" sz="900" dirty="0">
                <a:effectLst/>
                <a:latin typeface="Roboto" panose="02000000000000000000" pitchFamily="2" charset="0"/>
              </a:rPr>
              <a:t>±</a:t>
            </a:r>
            <a:r>
              <a:rPr kumimoji="0" lang="en-US" sz="9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 SD; t-test significance</a:t>
            </a:r>
            <a:br>
              <a:rPr kumimoji="0" lang="en-US" sz="9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br>
            <a:r>
              <a:rPr kumimoji="0" lang="en-US" sz="9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 p&lt;0.05;</a:t>
            </a:r>
            <a:br>
              <a:rPr kumimoji="0" lang="en-US" sz="9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br>
            <a:r>
              <a:rPr kumimoji="0" lang="en-US" sz="9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 p&lt;0.01 vs control</a:t>
            </a:r>
          </a:p>
        </p:txBody>
      </p:sp>
      <p:cxnSp>
        <p:nvCxnSpPr>
          <p:cNvPr id="19" name="Straight Connector 18">
            <a:extLst>
              <a:ext uri="{FF2B5EF4-FFF2-40B4-BE49-F238E27FC236}">
                <a16:creationId xmlns:a16="http://schemas.microsoft.com/office/drawing/2014/main" id="{9977C28E-C6F6-DBC3-36F0-E238204CA191}"/>
              </a:ext>
            </a:extLst>
          </p:cNvPr>
          <p:cNvCxnSpPr>
            <a:cxnSpLocks/>
          </p:cNvCxnSpPr>
          <p:nvPr/>
        </p:nvCxnSpPr>
        <p:spPr>
          <a:xfrm>
            <a:off x="787736" y="3255299"/>
            <a:ext cx="36604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Tekstvak 9">
            <a:extLst>
              <a:ext uri="{FF2B5EF4-FFF2-40B4-BE49-F238E27FC236}">
                <a16:creationId xmlns:a16="http://schemas.microsoft.com/office/drawing/2014/main" id="{11F6ECA8-419C-4247-DBE2-6BCFED7CEFBD}"/>
              </a:ext>
            </a:extLst>
          </p:cNvPr>
          <p:cNvSpPr txBox="1"/>
          <p:nvPr/>
        </p:nvSpPr>
        <p:spPr>
          <a:xfrm>
            <a:off x="1735773" y="2799527"/>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
        <p:nvSpPr>
          <p:cNvPr id="21" name="Tekstvak 9">
            <a:extLst>
              <a:ext uri="{FF2B5EF4-FFF2-40B4-BE49-F238E27FC236}">
                <a16:creationId xmlns:a16="http://schemas.microsoft.com/office/drawing/2014/main" id="{398EF4B9-E958-15F3-4E93-78A7AE37AF9A}"/>
              </a:ext>
            </a:extLst>
          </p:cNvPr>
          <p:cNvSpPr txBox="1"/>
          <p:nvPr/>
        </p:nvSpPr>
        <p:spPr>
          <a:xfrm>
            <a:off x="2482988" y="2524339"/>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
        <p:nvSpPr>
          <p:cNvPr id="22" name="Tekstvak 9">
            <a:extLst>
              <a:ext uri="{FF2B5EF4-FFF2-40B4-BE49-F238E27FC236}">
                <a16:creationId xmlns:a16="http://schemas.microsoft.com/office/drawing/2014/main" id="{C94B8337-6964-2B0B-8D3F-55C939FFE6DC}"/>
              </a:ext>
            </a:extLst>
          </p:cNvPr>
          <p:cNvSpPr txBox="1"/>
          <p:nvPr/>
        </p:nvSpPr>
        <p:spPr>
          <a:xfrm>
            <a:off x="3206843" y="2484288"/>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
        <p:nvSpPr>
          <p:cNvPr id="23" name="Tekstvak 9">
            <a:extLst>
              <a:ext uri="{FF2B5EF4-FFF2-40B4-BE49-F238E27FC236}">
                <a16:creationId xmlns:a16="http://schemas.microsoft.com/office/drawing/2014/main" id="{CDE167B5-FD5D-8901-E5B2-61356F47978B}"/>
              </a:ext>
            </a:extLst>
          </p:cNvPr>
          <p:cNvSpPr txBox="1"/>
          <p:nvPr/>
        </p:nvSpPr>
        <p:spPr>
          <a:xfrm>
            <a:off x="3950455" y="2361731"/>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graphicFrame>
        <p:nvGraphicFramePr>
          <p:cNvPr id="24" name="Chart 23">
            <a:extLst>
              <a:ext uri="{FF2B5EF4-FFF2-40B4-BE49-F238E27FC236}">
                <a16:creationId xmlns:a16="http://schemas.microsoft.com/office/drawing/2014/main" id="{92554BEC-8380-1961-4681-AEFE855CF64C}"/>
              </a:ext>
            </a:extLst>
          </p:cNvPr>
          <p:cNvGraphicFramePr>
            <a:graphicFrameLocks noGrp="1"/>
          </p:cNvGraphicFramePr>
          <p:nvPr/>
        </p:nvGraphicFramePr>
        <p:xfrm>
          <a:off x="6115626" y="1945147"/>
          <a:ext cx="4504680" cy="2817424"/>
        </p:xfrm>
        <a:graphic>
          <a:graphicData uri="http://schemas.openxmlformats.org/drawingml/2006/chart">
            <c:chart xmlns:c="http://schemas.openxmlformats.org/drawingml/2006/chart" xmlns:r="http://schemas.openxmlformats.org/officeDocument/2006/relationships" r:id="rId5"/>
          </a:graphicData>
        </a:graphic>
      </p:graphicFrame>
      <p:cxnSp>
        <p:nvCxnSpPr>
          <p:cNvPr id="25" name="Straight Connector 24">
            <a:extLst>
              <a:ext uri="{FF2B5EF4-FFF2-40B4-BE49-F238E27FC236}">
                <a16:creationId xmlns:a16="http://schemas.microsoft.com/office/drawing/2014/main" id="{7CA24A3C-8865-8584-73EA-7B2C0B83F95B}"/>
              </a:ext>
            </a:extLst>
          </p:cNvPr>
          <p:cNvCxnSpPr>
            <a:cxnSpLocks/>
          </p:cNvCxnSpPr>
          <p:nvPr/>
        </p:nvCxnSpPr>
        <p:spPr>
          <a:xfrm>
            <a:off x="6808721" y="3255299"/>
            <a:ext cx="365925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6" name="Textfeld 5">
            <a:extLst>
              <a:ext uri="{FF2B5EF4-FFF2-40B4-BE49-F238E27FC236}">
                <a16:creationId xmlns:a16="http://schemas.microsoft.com/office/drawing/2014/main" id="{6D8EA96B-981D-B4F1-DF9B-5DDB592C0286}"/>
              </a:ext>
            </a:extLst>
          </p:cNvPr>
          <p:cNvSpPr txBox="1"/>
          <p:nvPr/>
        </p:nvSpPr>
        <p:spPr>
          <a:xfrm>
            <a:off x="10880214" y="3927569"/>
            <a:ext cx="1069119"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 p=0.07 vs control by t-test</a:t>
            </a:r>
          </a:p>
        </p:txBody>
      </p:sp>
      <p:sp>
        <p:nvSpPr>
          <p:cNvPr id="29" name="Tekstvak 9">
            <a:extLst>
              <a:ext uri="{FF2B5EF4-FFF2-40B4-BE49-F238E27FC236}">
                <a16:creationId xmlns:a16="http://schemas.microsoft.com/office/drawing/2014/main" id="{AEFB15D4-2905-144C-B340-464FADF71EDD}"/>
              </a:ext>
            </a:extLst>
          </p:cNvPr>
          <p:cNvSpPr txBox="1"/>
          <p:nvPr/>
        </p:nvSpPr>
        <p:spPr>
          <a:xfrm>
            <a:off x="6930132" y="4793053"/>
            <a:ext cx="3416432" cy="184666"/>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Scenedesmus dry extract (%)</a:t>
            </a:r>
          </a:p>
        </p:txBody>
      </p:sp>
      <p:sp>
        <p:nvSpPr>
          <p:cNvPr id="30" name="Tekstvak 9">
            <a:extLst>
              <a:ext uri="{FF2B5EF4-FFF2-40B4-BE49-F238E27FC236}">
                <a16:creationId xmlns:a16="http://schemas.microsoft.com/office/drawing/2014/main" id="{3417FE41-5358-23DC-3C82-A5BA73FC3771}"/>
              </a:ext>
            </a:extLst>
          </p:cNvPr>
          <p:cNvSpPr txBox="1"/>
          <p:nvPr/>
        </p:nvSpPr>
        <p:spPr>
          <a:xfrm>
            <a:off x="9965373" y="2192807"/>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Tree>
    <p:extLst>
      <p:ext uri="{BB962C8B-B14F-4D97-AF65-F5344CB8AC3E}">
        <p14:creationId xmlns:p14="http://schemas.microsoft.com/office/powerpoint/2010/main" val="1104670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5DD3226-7F12-172B-3520-06E7D45F3D1D}"/>
              </a:ext>
            </a:extLst>
          </p:cNvPr>
          <p:cNvSpPr/>
          <p:nvPr/>
        </p:nvSpPr>
        <p:spPr>
          <a:xfrm>
            <a:off x="0" y="1195974"/>
            <a:ext cx="12192000" cy="4204026"/>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3" name="Title 2">
            <a:extLst>
              <a:ext uri="{FF2B5EF4-FFF2-40B4-BE49-F238E27FC236}">
                <a16:creationId xmlns:a16="http://schemas.microsoft.com/office/drawing/2014/main" id="{B55B580F-6569-789C-9AC9-8ED5E9B44DA8}"/>
              </a:ext>
            </a:extLst>
          </p:cNvPr>
          <p:cNvSpPr>
            <a:spLocks noGrp="1"/>
          </p:cNvSpPr>
          <p:nvPr>
            <p:ph type="title"/>
          </p:nvPr>
        </p:nvSpPr>
        <p:spPr/>
        <p:txBody>
          <a:bodyPr/>
          <a:lstStyle/>
          <a:p>
            <a:r>
              <a:rPr lang="en-US"/>
              <a:t>Collagen III (youth collagen) 29% production boost</a:t>
            </a:r>
          </a:p>
        </p:txBody>
      </p:sp>
      <p:sp>
        <p:nvSpPr>
          <p:cNvPr id="2" name="Slide Number Placeholder 4">
            <a:extLst>
              <a:ext uri="{FF2B5EF4-FFF2-40B4-BE49-F238E27FC236}">
                <a16:creationId xmlns:a16="http://schemas.microsoft.com/office/drawing/2014/main" id="{875536CA-0475-515D-0DB8-07AA672AB20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5AEA8458-8AD3-0AC3-99A2-D76B3A52DE95}"/>
              </a:ext>
            </a:extLst>
          </p:cNvPr>
          <p:cNvSpPr>
            <a:spLocks noGrp="1"/>
          </p:cNvSpPr>
          <p:nvPr>
            <p:ph type="body" idx="11"/>
          </p:nvPr>
        </p:nvSpPr>
        <p:spPr/>
        <p:txBody>
          <a:bodyPr/>
          <a:lstStyle/>
          <a:p>
            <a:r>
              <a:rPr lang="en-US" b="0" dirty="0">
                <a:solidFill>
                  <a:srgbClr val="084337"/>
                </a:solidFill>
              </a:rPr>
              <a:t>PEPHA®-AGE CB</a:t>
            </a:r>
          </a:p>
        </p:txBody>
      </p:sp>
      <p:sp>
        <p:nvSpPr>
          <p:cNvPr id="23" name="Tekstvak 9">
            <a:extLst>
              <a:ext uri="{FF2B5EF4-FFF2-40B4-BE49-F238E27FC236}">
                <a16:creationId xmlns:a16="http://schemas.microsoft.com/office/drawing/2014/main" id="{2D3FC1C6-83BE-413C-B7A5-03E92279B168}"/>
              </a:ext>
            </a:extLst>
          </p:cNvPr>
          <p:cNvSpPr txBox="1"/>
          <p:nvPr/>
        </p:nvSpPr>
        <p:spPr>
          <a:xfrm>
            <a:off x="302400" y="1342800"/>
            <a:ext cx="4976182"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Collagen III dramatically decreases with age</a:t>
            </a:r>
          </a:p>
        </p:txBody>
      </p:sp>
      <p:sp>
        <p:nvSpPr>
          <p:cNvPr id="24" name="Tekstvak 9">
            <a:extLst>
              <a:ext uri="{FF2B5EF4-FFF2-40B4-BE49-F238E27FC236}">
                <a16:creationId xmlns:a16="http://schemas.microsoft.com/office/drawing/2014/main" id="{C8B43576-0772-4037-A440-DC1E545AE422}"/>
              </a:ext>
            </a:extLst>
          </p:cNvPr>
          <p:cNvSpPr txBox="1"/>
          <p:nvPr/>
        </p:nvSpPr>
        <p:spPr>
          <a:xfrm>
            <a:off x="6795655" y="1342800"/>
            <a:ext cx="5093944"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Collagen III stimulation with PEPHA</a:t>
            </a:r>
            <a:r>
              <a:rPr kumimoji="0" lang="en-GB" sz="1400" b="0" i="0" u="none" strike="noStrike" kern="1200" cap="none" spc="0" normalizeH="0" baseline="30000" noProof="0" dirty="0">
                <a:ln>
                  <a:noFill/>
                </a:ln>
                <a:solidFill>
                  <a:prstClr val="black"/>
                </a:solidFill>
                <a:effectLst/>
                <a:uLnTx/>
                <a:uFillTx/>
                <a:latin typeface="DM Sans"/>
                <a:ea typeface="Fira Sans" panose="020B0503050000020004" pitchFamily="34" charset="0"/>
                <a:cs typeface="Arial" charset="0"/>
              </a:rPr>
              <a:t>®</a:t>
            </a: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-AGE CB</a:t>
            </a:r>
          </a:p>
        </p:txBody>
      </p:sp>
      <p:sp>
        <p:nvSpPr>
          <p:cNvPr id="25" name="Textfeld 6">
            <a:extLst>
              <a:ext uri="{FF2B5EF4-FFF2-40B4-BE49-F238E27FC236}">
                <a16:creationId xmlns:a16="http://schemas.microsoft.com/office/drawing/2014/main" id="{09EC616C-1A5B-45B7-B22B-216F802F8CFD}"/>
              </a:ext>
            </a:extLst>
          </p:cNvPr>
          <p:cNvSpPr txBox="1"/>
          <p:nvPr/>
        </p:nvSpPr>
        <p:spPr>
          <a:xfrm>
            <a:off x="6795655" y="4867775"/>
            <a:ext cx="4325264" cy="246221"/>
          </a:xfrm>
          <a:prstGeom prst="rect">
            <a:avLst/>
          </a:prstGeom>
          <a:noFill/>
        </p:spPr>
        <p:txBody>
          <a:bodyPr wrap="square" lIns="0" tIns="0" rIns="0" bIns="0" rtlCol="0" anchor="t">
            <a:spAutoFit/>
          </a:bodyPr>
          <a:lstStyle/>
          <a:p>
            <a:pPr>
              <a:defRPr/>
            </a:pP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Test samples and control (4 µl) were topically applied on human  skin biopsies (Ø 8 mm)</a:t>
            </a:r>
            <a:br>
              <a:rPr lang="en-GB" sz="800" dirty="0">
                <a:solidFill>
                  <a:prstClr val="black"/>
                </a:solidFill>
                <a:latin typeface="DM Sans"/>
                <a:ea typeface="Fira Sans" panose="020B0503050000020004" pitchFamily="34" charset="0"/>
              </a:rPr>
            </a:br>
            <a:r>
              <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for 6 days, donor: 43 years old Immunohistochemical staining of Collagen type III</a:t>
            </a:r>
          </a:p>
        </p:txBody>
      </p:sp>
      <p:sp>
        <p:nvSpPr>
          <p:cNvPr id="5" name="Oval 4">
            <a:extLst>
              <a:ext uri="{FF2B5EF4-FFF2-40B4-BE49-F238E27FC236}">
                <a16:creationId xmlns:a16="http://schemas.microsoft.com/office/drawing/2014/main" id="{3BA0C6A4-0AAA-F538-8539-BE84D6A39C1C}"/>
              </a:ext>
            </a:extLst>
          </p:cNvPr>
          <p:cNvSpPr/>
          <p:nvPr/>
        </p:nvSpPr>
        <p:spPr>
          <a:xfrm>
            <a:off x="9006348" y="109496"/>
            <a:ext cx="1465007" cy="1160206"/>
          </a:xfrm>
          <a:prstGeom prst="ellipse">
            <a:avLst/>
          </a:prstGeom>
          <a:gradFill flip="none" rotWithShape="1">
            <a:gsLst>
              <a:gs pos="0">
                <a:schemeClr val="bg1"/>
              </a:gs>
              <a:gs pos="6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22" name="Rounded Rectangle 7">
            <a:extLst>
              <a:ext uri="{FF2B5EF4-FFF2-40B4-BE49-F238E27FC236}">
                <a16:creationId xmlns:a16="http://schemas.microsoft.com/office/drawing/2014/main" id="{18132E44-8D9D-AC40-885E-C4CB4F4E84FB}"/>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noProof="0" dirty="0">
                <a:ln>
                  <a:noFill/>
                </a:ln>
                <a:solidFill>
                  <a:schemeClr val="bg1"/>
                </a:solidFill>
                <a:effectLst/>
                <a:uLnTx/>
                <a:uFillTx/>
                <a:latin typeface="DM Sans"/>
                <a:ea typeface="Fira Sans" panose="020B0503050000020004" pitchFamily="34" charset="0"/>
                <a:cs typeface="Arial" charset="0"/>
              </a:rPr>
              <a:t>PEPHA®-AGE CB significantly strengthens the dermis and reduces visible sign of sunlight induced ageing</a:t>
            </a:r>
          </a:p>
        </p:txBody>
      </p:sp>
      <p:pic>
        <p:nvPicPr>
          <p:cNvPr id="8" name="Picture 7">
            <a:extLst>
              <a:ext uri="{FF2B5EF4-FFF2-40B4-BE49-F238E27FC236}">
                <a16:creationId xmlns:a16="http://schemas.microsoft.com/office/drawing/2014/main" id="{A90C4917-2679-264C-FD12-1AD947F7FA6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65956" y="303142"/>
            <a:ext cx="962683" cy="418410"/>
          </a:xfrm>
          <a:prstGeom prst="rect">
            <a:avLst/>
          </a:prstGeom>
        </p:spPr>
      </p:pic>
      <p:cxnSp>
        <p:nvCxnSpPr>
          <p:cNvPr id="11" name="Straight Connector 10">
            <a:extLst>
              <a:ext uri="{FF2B5EF4-FFF2-40B4-BE49-F238E27FC236}">
                <a16:creationId xmlns:a16="http://schemas.microsoft.com/office/drawing/2014/main" id="{3A438457-9532-A027-B264-BF6CFE2574AE}"/>
              </a:ext>
            </a:extLst>
          </p:cNvPr>
          <p:cNvCxnSpPr>
            <a:cxnSpLocks/>
          </p:cNvCxnSpPr>
          <p:nvPr/>
        </p:nvCxnSpPr>
        <p:spPr>
          <a:xfrm>
            <a:off x="5898776" y="1342800"/>
            <a:ext cx="0" cy="376471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aphicFrame>
        <p:nvGraphicFramePr>
          <p:cNvPr id="7" name="Chart 6">
            <a:extLst>
              <a:ext uri="{FF2B5EF4-FFF2-40B4-BE49-F238E27FC236}">
                <a16:creationId xmlns:a16="http://schemas.microsoft.com/office/drawing/2014/main" id="{91C44C2F-356B-D9B9-19F7-E46F9DD347C7}"/>
              </a:ext>
            </a:extLst>
          </p:cNvPr>
          <p:cNvGraphicFramePr>
            <a:graphicFrameLocks noGrp="1"/>
          </p:cNvGraphicFramePr>
          <p:nvPr>
            <p:extLst>
              <p:ext uri="{D42A27DB-BD31-4B8C-83A1-F6EECF244321}">
                <p14:modId xmlns:p14="http://schemas.microsoft.com/office/powerpoint/2010/main" val="3410707666"/>
              </p:ext>
            </p:extLst>
          </p:nvPr>
        </p:nvGraphicFramePr>
        <p:xfrm>
          <a:off x="6356725" y="1832027"/>
          <a:ext cx="4504680" cy="2817424"/>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feld 6">
            <a:extLst>
              <a:ext uri="{FF2B5EF4-FFF2-40B4-BE49-F238E27FC236}">
                <a16:creationId xmlns:a16="http://schemas.microsoft.com/office/drawing/2014/main" id="{2B7ED081-9C21-849D-B187-1F8A3151C7E2}"/>
              </a:ext>
            </a:extLst>
          </p:cNvPr>
          <p:cNvSpPr txBox="1"/>
          <p:nvPr/>
        </p:nvSpPr>
        <p:spPr>
          <a:xfrm>
            <a:off x="8817177" y="4300769"/>
            <a:ext cx="1923381" cy="276999"/>
          </a:xfrm>
          <a:prstGeom prst="rect">
            <a:avLst/>
          </a:prstGeom>
          <a:noFill/>
        </p:spPr>
        <p:txBody>
          <a:bodyPr wrap="square" lIns="0" tIns="0" rIns="0" bIns="0" rtlCol="0" anchor="t">
            <a:spAutoFit/>
          </a:bodyPr>
          <a:lstStyle/>
          <a:p>
            <a:pPr algn="ctr">
              <a:defRPr/>
            </a:pPr>
            <a:r>
              <a:rPr kumimoji="0" lang="en-GB" sz="9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Scenedesmus </a:t>
            </a:r>
            <a:r>
              <a:rPr kumimoji="0" lang="en-GB" sz="900" b="1"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rubescens</a:t>
            </a:r>
            <a:br>
              <a:rPr lang="en-GB" sz="900" b="1" dirty="0">
                <a:solidFill>
                  <a:prstClr val="black"/>
                </a:solidFill>
                <a:latin typeface="DM Sans"/>
                <a:ea typeface="Fira Sans" panose="020B0503050000020004" pitchFamily="34" charset="0"/>
              </a:rPr>
            </a:br>
            <a:r>
              <a:rPr kumimoji="0" lang="en-GB" sz="9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dry extract (%)</a:t>
            </a:r>
          </a:p>
        </p:txBody>
      </p:sp>
      <p:cxnSp>
        <p:nvCxnSpPr>
          <p:cNvPr id="14" name="Straight Connector 13">
            <a:extLst>
              <a:ext uri="{FF2B5EF4-FFF2-40B4-BE49-F238E27FC236}">
                <a16:creationId xmlns:a16="http://schemas.microsoft.com/office/drawing/2014/main" id="{AF8E95CE-3B44-984F-BF87-33A3DE1548E0}"/>
              </a:ext>
            </a:extLst>
          </p:cNvPr>
          <p:cNvCxnSpPr>
            <a:cxnSpLocks/>
          </p:cNvCxnSpPr>
          <p:nvPr/>
        </p:nvCxnSpPr>
        <p:spPr>
          <a:xfrm flipV="1">
            <a:off x="7558649" y="2823001"/>
            <a:ext cx="0" cy="22000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AEFF5C3-8E22-6F06-487F-759BE94755B6}"/>
              </a:ext>
            </a:extLst>
          </p:cNvPr>
          <p:cNvCxnSpPr/>
          <p:nvPr/>
        </p:nvCxnSpPr>
        <p:spPr>
          <a:xfrm>
            <a:off x="7511118" y="2829197"/>
            <a:ext cx="9506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52280F0-3938-24C8-22D2-2CD9A596420C}"/>
              </a:ext>
            </a:extLst>
          </p:cNvPr>
          <p:cNvCxnSpPr>
            <a:cxnSpLocks/>
          </p:cNvCxnSpPr>
          <p:nvPr/>
        </p:nvCxnSpPr>
        <p:spPr>
          <a:xfrm flipV="1">
            <a:off x="9024107" y="2578162"/>
            <a:ext cx="0" cy="26996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BC1A784-7567-C01B-5636-5845230A22CC}"/>
              </a:ext>
            </a:extLst>
          </p:cNvPr>
          <p:cNvCxnSpPr/>
          <p:nvPr/>
        </p:nvCxnSpPr>
        <p:spPr>
          <a:xfrm>
            <a:off x="8976576" y="2584358"/>
            <a:ext cx="9506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3F875B7-B5E3-1E14-18FF-28C288553CE8}"/>
              </a:ext>
            </a:extLst>
          </p:cNvPr>
          <p:cNvCxnSpPr>
            <a:cxnSpLocks/>
          </p:cNvCxnSpPr>
          <p:nvPr/>
        </p:nvCxnSpPr>
        <p:spPr>
          <a:xfrm flipV="1">
            <a:off x="9758626" y="2420765"/>
            <a:ext cx="0" cy="20751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FEE1914-F87F-88B5-E7B8-F4FDB58D1315}"/>
              </a:ext>
            </a:extLst>
          </p:cNvPr>
          <p:cNvCxnSpPr/>
          <p:nvPr/>
        </p:nvCxnSpPr>
        <p:spPr>
          <a:xfrm>
            <a:off x="9711095" y="2426961"/>
            <a:ext cx="9506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kstvak 9">
            <a:extLst>
              <a:ext uri="{FF2B5EF4-FFF2-40B4-BE49-F238E27FC236}">
                <a16:creationId xmlns:a16="http://schemas.microsoft.com/office/drawing/2014/main" id="{B75DF387-3BA4-4021-F4BC-CB8EF59D481D}"/>
              </a:ext>
            </a:extLst>
          </p:cNvPr>
          <p:cNvSpPr txBox="1"/>
          <p:nvPr/>
        </p:nvSpPr>
        <p:spPr>
          <a:xfrm>
            <a:off x="10350600" y="2286773"/>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
        <p:nvSpPr>
          <p:cNvPr id="28" name="Tekstvak 9">
            <a:extLst>
              <a:ext uri="{FF2B5EF4-FFF2-40B4-BE49-F238E27FC236}">
                <a16:creationId xmlns:a16="http://schemas.microsoft.com/office/drawing/2014/main" id="{0FD506B6-F029-0B67-7D27-4C3BD56D4222}"/>
              </a:ext>
            </a:extLst>
          </p:cNvPr>
          <p:cNvSpPr txBox="1"/>
          <p:nvPr/>
        </p:nvSpPr>
        <p:spPr>
          <a:xfrm>
            <a:off x="8150994" y="1921733"/>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cxnSp>
        <p:nvCxnSpPr>
          <p:cNvPr id="29" name="Straight Connector 28">
            <a:extLst>
              <a:ext uri="{FF2B5EF4-FFF2-40B4-BE49-F238E27FC236}">
                <a16:creationId xmlns:a16="http://schemas.microsoft.com/office/drawing/2014/main" id="{3BD31CB7-614D-D2BD-7268-555AA86DAEE5}"/>
              </a:ext>
            </a:extLst>
          </p:cNvPr>
          <p:cNvCxnSpPr>
            <a:cxnSpLocks/>
          </p:cNvCxnSpPr>
          <p:nvPr/>
        </p:nvCxnSpPr>
        <p:spPr>
          <a:xfrm>
            <a:off x="7121412" y="3043003"/>
            <a:ext cx="3710328"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Down Arrow 5">
            <a:extLst>
              <a:ext uri="{FF2B5EF4-FFF2-40B4-BE49-F238E27FC236}">
                <a16:creationId xmlns:a16="http://schemas.microsoft.com/office/drawing/2014/main" id="{A89F223B-4FC8-59B4-C16C-A63E765CB43D}"/>
              </a:ext>
            </a:extLst>
          </p:cNvPr>
          <p:cNvSpPr/>
          <p:nvPr/>
        </p:nvSpPr>
        <p:spPr>
          <a:xfrm flipV="1">
            <a:off x="8626852" y="2853482"/>
            <a:ext cx="138137" cy="199737"/>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497527B6-A706-D18D-7616-CA7ACA7AE157}"/>
              </a:ext>
            </a:extLst>
          </p:cNvPr>
          <p:cNvSpPr/>
          <p:nvPr/>
        </p:nvSpPr>
        <p:spPr>
          <a:xfrm>
            <a:off x="8540544" y="2638415"/>
            <a:ext cx="432170" cy="253916"/>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GB" sz="1050" b="1" dirty="0">
                <a:solidFill>
                  <a:prstClr val="black"/>
                </a:solidFill>
                <a:latin typeface="DM Sans"/>
                <a:ea typeface="Fira Sans" panose="020B0503050000020004" pitchFamily="34" charset="0"/>
              </a:rPr>
              <a:t>+10</a:t>
            </a:r>
            <a:r>
              <a:rPr kumimoji="0" lang="en-GB" sz="105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t>
            </a:r>
          </a:p>
        </p:txBody>
      </p:sp>
      <p:sp>
        <p:nvSpPr>
          <p:cNvPr id="34" name="Down Arrow 5">
            <a:extLst>
              <a:ext uri="{FF2B5EF4-FFF2-40B4-BE49-F238E27FC236}">
                <a16:creationId xmlns:a16="http://schemas.microsoft.com/office/drawing/2014/main" id="{8E40621D-1A4A-8A9D-6264-C207E3A42E42}"/>
              </a:ext>
            </a:extLst>
          </p:cNvPr>
          <p:cNvSpPr/>
          <p:nvPr/>
        </p:nvSpPr>
        <p:spPr>
          <a:xfrm flipV="1">
            <a:off x="9327303" y="2643768"/>
            <a:ext cx="138137" cy="409451"/>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9D92CBB9-1B8F-E55A-0D19-5954AE9B92F3}"/>
              </a:ext>
            </a:extLst>
          </p:cNvPr>
          <p:cNvSpPr/>
          <p:nvPr/>
        </p:nvSpPr>
        <p:spPr>
          <a:xfrm>
            <a:off x="9210851" y="2438113"/>
            <a:ext cx="412934" cy="253916"/>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GB" sz="1050" b="1" dirty="0">
                <a:solidFill>
                  <a:prstClr val="black"/>
                </a:solidFill>
                <a:latin typeface="DM Sans"/>
                <a:ea typeface="Fira Sans" panose="020B0503050000020004" pitchFamily="34" charset="0"/>
              </a:rPr>
              <a:t>+</a:t>
            </a:r>
            <a:r>
              <a:rPr kumimoji="0" lang="en-GB" sz="105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21%</a:t>
            </a:r>
          </a:p>
        </p:txBody>
      </p:sp>
      <p:sp>
        <p:nvSpPr>
          <p:cNvPr id="37" name="Down Arrow 5">
            <a:extLst>
              <a:ext uri="{FF2B5EF4-FFF2-40B4-BE49-F238E27FC236}">
                <a16:creationId xmlns:a16="http://schemas.microsoft.com/office/drawing/2014/main" id="{96626C53-58DD-98F8-9AD3-26FDE023F370}"/>
              </a:ext>
            </a:extLst>
          </p:cNvPr>
          <p:cNvSpPr/>
          <p:nvPr/>
        </p:nvSpPr>
        <p:spPr>
          <a:xfrm flipV="1">
            <a:off x="10084307" y="2448160"/>
            <a:ext cx="138137" cy="605059"/>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16341B08-ABCF-EF6F-88C9-C4A4C1A4C9C7}"/>
              </a:ext>
            </a:extLst>
          </p:cNvPr>
          <p:cNvSpPr/>
          <p:nvPr/>
        </p:nvSpPr>
        <p:spPr>
          <a:xfrm>
            <a:off x="9967855" y="2252881"/>
            <a:ext cx="451406" cy="253916"/>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lang="en-GB" sz="1050" b="1" dirty="0">
                <a:solidFill>
                  <a:prstClr val="black"/>
                </a:solidFill>
                <a:latin typeface="DM Sans"/>
                <a:ea typeface="Fira Sans" panose="020B0503050000020004" pitchFamily="34" charset="0"/>
              </a:rPr>
              <a:t>+</a:t>
            </a:r>
            <a:r>
              <a:rPr kumimoji="0" lang="en-GB" sz="105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29%</a:t>
            </a:r>
          </a:p>
        </p:txBody>
      </p:sp>
      <p:pic>
        <p:nvPicPr>
          <p:cNvPr id="40" name="Picture 39" descr="A graph of two people&#10;&#10;AI-generated content may be incorrect.">
            <a:extLst>
              <a:ext uri="{FF2B5EF4-FFF2-40B4-BE49-F238E27FC236}">
                <a16:creationId xmlns:a16="http://schemas.microsoft.com/office/drawing/2014/main" id="{2308F72F-173F-D968-6FDB-E0AC90B16C1C}"/>
              </a:ext>
            </a:extLst>
          </p:cNvPr>
          <p:cNvPicPr>
            <a:picLocks noChangeAspect="1"/>
          </p:cNvPicPr>
          <p:nvPr/>
        </p:nvPicPr>
        <p:blipFill>
          <a:blip r:embed="rId4">
            <a:extLst>
              <a:ext uri="{28A0092B-C50C-407E-A947-70E740481C1C}">
                <a14:useLocalDpi xmlns:a14="http://schemas.microsoft.com/office/drawing/2010/main" val="0"/>
              </a:ext>
            </a:extLst>
          </a:blip>
          <a:srcRect l="19219" r="16049" b="19722"/>
          <a:stretch/>
        </p:blipFill>
        <p:spPr>
          <a:xfrm>
            <a:off x="102827" y="1340008"/>
            <a:ext cx="4973696" cy="3469629"/>
          </a:xfrm>
          <a:prstGeom prst="rect">
            <a:avLst/>
          </a:prstGeom>
        </p:spPr>
      </p:pic>
      <p:sp>
        <p:nvSpPr>
          <p:cNvPr id="41" name="Textfeld 6">
            <a:extLst>
              <a:ext uri="{FF2B5EF4-FFF2-40B4-BE49-F238E27FC236}">
                <a16:creationId xmlns:a16="http://schemas.microsoft.com/office/drawing/2014/main" id="{8FCD96EE-E1D9-6265-342E-A727031B315A}"/>
              </a:ext>
            </a:extLst>
          </p:cNvPr>
          <p:cNvSpPr txBox="1"/>
          <p:nvPr/>
        </p:nvSpPr>
        <p:spPr>
          <a:xfrm>
            <a:off x="751259" y="4863196"/>
            <a:ext cx="3342438" cy="369332"/>
          </a:xfrm>
          <a:prstGeom prst="rect">
            <a:avLst/>
          </a:prstGeom>
          <a:noFill/>
        </p:spPr>
        <p:txBody>
          <a:bodyPr wrap="square" lIns="0" tIns="0" rIns="0" bIns="0" rtlCol="0" anchor="t">
            <a:spAutoFit/>
          </a:bodyPr>
          <a:lstStyle/>
          <a:p>
            <a:pPr>
              <a:defRPr/>
            </a:pP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Comparison of daily topical treatments versus DMSO at day 6.</a:t>
            </a:r>
            <a:b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b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Mean value ± SEM;*p&lt;0.05,</a:t>
            </a:r>
            <a:b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br>
            <a:r>
              <a:rPr kumimoji="0" lang="en-US"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p&lt;0.01 vs vehicle control by t-test</a:t>
            </a:r>
            <a:endParaRPr kumimoji="0" lang="en-GB" sz="8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Tree>
    <p:extLst>
      <p:ext uri="{BB962C8B-B14F-4D97-AF65-F5344CB8AC3E}">
        <p14:creationId xmlns:p14="http://schemas.microsoft.com/office/powerpoint/2010/main" val="2831416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CB30A5E-A0FF-DF5D-AEE5-A0421DAF617D}"/>
              </a:ext>
            </a:extLst>
          </p:cNvPr>
          <p:cNvSpPr/>
          <p:nvPr/>
        </p:nvSpPr>
        <p:spPr>
          <a:xfrm>
            <a:off x="0" y="1195974"/>
            <a:ext cx="12192000" cy="4204026"/>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3" name="Title 2">
            <a:extLst>
              <a:ext uri="{FF2B5EF4-FFF2-40B4-BE49-F238E27FC236}">
                <a16:creationId xmlns:a16="http://schemas.microsoft.com/office/drawing/2014/main" id="{B5344345-3D78-C4DF-39A7-72AFC31B6DD1}"/>
              </a:ext>
            </a:extLst>
          </p:cNvPr>
          <p:cNvSpPr>
            <a:spLocks noGrp="1"/>
          </p:cNvSpPr>
          <p:nvPr>
            <p:ph type="title"/>
          </p:nvPr>
        </p:nvSpPr>
        <p:spPr/>
        <p:txBody>
          <a:bodyPr/>
          <a:lstStyle/>
          <a:p>
            <a:r>
              <a:rPr lang="en-US" dirty="0"/>
              <a:t>PEPHA</a:t>
            </a:r>
            <a:r>
              <a:rPr lang="en-US" b="0" dirty="0"/>
              <a:t>®</a:t>
            </a:r>
            <a:r>
              <a:rPr lang="en-US" dirty="0"/>
              <a:t>-AGE CB protects and regenerates fibroblasts</a:t>
            </a:r>
          </a:p>
        </p:txBody>
      </p:sp>
      <p:sp>
        <p:nvSpPr>
          <p:cNvPr id="2" name="Slide Number Placeholder 4">
            <a:extLst>
              <a:ext uri="{FF2B5EF4-FFF2-40B4-BE49-F238E27FC236}">
                <a16:creationId xmlns:a16="http://schemas.microsoft.com/office/drawing/2014/main" id="{9D1F5620-23EF-4364-2A41-FD0524BE6216}"/>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C9768B9C-8DBA-3383-22BA-717961E6D492}"/>
              </a:ext>
            </a:extLst>
          </p:cNvPr>
          <p:cNvSpPr>
            <a:spLocks noGrp="1"/>
          </p:cNvSpPr>
          <p:nvPr>
            <p:ph type="body" idx="11"/>
          </p:nvPr>
        </p:nvSpPr>
        <p:spPr/>
        <p:txBody>
          <a:bodyPr/>
          <a:lstStyle/>
          <a:p>
            <a:r>
              <a:rPr lang="en-US" b="0" dirty="0">
                <a:solidFill>
                  <a:schemeClr val="bg1"/>
                </a:solidFill>
              </a:rPr>
              <a:t>Viability before and after UVA exposure</a:t>
            </a:r>
          </a:p>
        </p:txBody>
      </p:sp>
      <p:sp>
        <p:nvSpPr>
          <p:cNvPr id="33" name="Tekstvak 9">
            <a:extLst>
              <a:ext uri="{FF2B5EF4-FFF2-40B4-BE49-F238E27FC236}">
                <a16:creationId xmlns:a16="http://schemas.microsoft.com/office/drawing/2014/main" id="{07BDA500-7DDD-47D4-A09D-7BFD30F33CA4}"/>
              </a:ext>
            </a:extLst>
          </p:cNvPr>
          <p:cNvSpPr txBox="1"/>
          <p:nvPr/>
        </p:nvSpPr>
        <p:spPr>
          <a:xfrm>
            <a:off x="744099" y="1342800"/>
            <a:ext cx="3184357"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Cellular protection</a:t>
            </a:r>
          </a:p>
        </p:txBody>
      </p:sp>
      <p:sp>
        <p:nvSpPr>
          <p:cNvPr id="34" name="Tekstvak 9">
            <a:extLst>
              <a:ext uri="{FF2B5EF4-FFF2-40B4-BE49-F238E27FC236}">
                <a16:creationId xmlns:a16="http://schemas.microsoft.com/office/drawing/2014/main" id="{DDF170E8-DA67-4B59-BBDE-987B24D786C2}"/>
              </a:ext>
            </a:extLst>
          </p:cNvPr>
          <p:cNvSpPr txBox="1"/>
          <p:nvPr/>
        </p:nvSpPr>
        <p:spPr>
          <a:xfrm>
            <a:off x="7040710" y="1342800"/>
            <a:ext cx="3466746"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Cellular regeneration</a:t>
            </a:r>
          </a:p>
        </p:txBody>
      </p:sp>
      <p:sp>
        <p:nvSpPr>
          <p:cNvPr id="35" name="Textfeld 5">
            <a:extLst>
              <a:ext uri="{FF2B5EF4-FFF2-40B4-BE49-F238E27FC236}">
                <a16:creationId xmlns:a16="http://schemas.microsoft.com/office/drawing/2014/main" id="{18E7DFBF-C6AD-46EF-B36B-46453453DA05}"/>
              </a:ext>
            </a:extLst>
          </p:cNvPr>
          <p:cNvSpPr txBox="1"/>
          <p:nvPr/>
        </p:nvSpPr>
        <p:spPr>
          <a:xfrm>
            <a:off x="743324" y="1609255"/>
            <a:ext cx="3615143"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PEPHA</a:t>
            </a:r>
            <a:r>
              <a:rPr kumimoji="0" lang="en-GB" sz="1400" b="0" i="0" u="none" strike="noStrike" kern="1200" cap="none" spc="0" normalizeH="0" baseline="30000" noProof="0" dirty="0">
                <a:ln>
                  <a:noFill/>
                </a:ln>
                <a:solidFill>
                  <a:prstClr val="black"/>
                </a:solidFill>
                <a:effectLst/>
                <a:uLnTx/>
                <a:uFillTx/>
                <a:latin typeface="DM Sans"/>
                <a:ea typeface="Fira Sans" panose="020B0503050000020004" pitchFamily="34" charset="0"/>
                <a:cs typeface="+mn-cs"/>
              </a:rPr>
              <a:t>®</a:t>
            </a: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-AGE CB: </a:t>
            </a:r>
            <a:r>
              <a:rPr kumimoji="0" lang="en-GB"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Treatment 1h</a:t>
            </a:r>
            <a:r>
              <a:rPr kumimoji="0" lang="en-GB" sz="1400" b="0" i="0" u="none" strike="noStrike" kern="1200" cap="none" spc="0" normalizeH="0" baseline="0" noProof="0" dirty="0">
                <a:ln>
                  <a:noFill/>
                </a:ln>
                <a:solidFill>
                  <a:srgbClr val="084337"/>
                </a:solidFill>
                <a:effectLst/>
                <a:uLnTx/>
                <a:uFillTx/>
                <a:latin typeface="DM Sans"/>
                <a:ea typeface="Fira Sans" panose="020B0503050000020004" pitchFamily="34" charset="0"/>
                <a:cs typeface="+mn-cs"/>
              </a:rPr>
              <a:t> </a:t>
            </a:r>
            <a:r>
              <a:rPr kumimoji="0" lang="en-GB" sz="1400" b="1" i="0" u="none" strike="noStrike" kern="1200" cap="none" spc="0" normalizeH="0" baseline="0" noProof="0" dirty="0">
                <a:ln>
                  <a:noFill/>
                </a:ln>
                <a:solidFill>
                  <a:srgbClr val="084337"/>
                </a:solidFill>
                <a:effectLst/>
                <a:uLnTx/>
                <a:uFillTx/>
                <a:latin typeface="DM Sans"/>
                <a:ea typeface="Fira Sans" panose="020B0503050000020004" pitchFamily="34" charset="0"/>
                <a:cs typeface="+mn-cs"/>
              </a:rPr>
              <a:t>before</a:t>
            </a:r>
            <a:r>
              <a:rPr kumimoji="0" lang="en-GB" sz="1400" b="0" i="0" u="none" strike="noStrike" kern="1200" cap="none" spc="0" normalizeH="0" baseline="0" noProof="0" dirty="0">
                <a:ln>
                  <a:noFill/>
                </a:ln>
                <a:solidFill>
                  <a:srgbClr val="084337"/>
                </a:solidFill>
                <a:effectLst/>
                <a:uLnTx/>
                <a:uFillTx/>
                <a:latin typeface="DM Sans"/>
                <a:ea typeface="Fira Sans" panose="020B0503050000020004" pitchFamily="34" charset="0"/>
                <a:cs typeface="+mn-cs"/>
              </a:rPr>
              <a:t> </a:t>
            </a:r>
            <a:r>
              <a:rPr kumimoji="0" lang="en-GB"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UVA </a:t>
            </a:r>
          </a:p>
        </p:txBody>
      </p:sp>
      <p:sp>
        <p:nvSpPr>
          <p:cNvPr id="36" name="Textfeld 5">
            <a:extLst>
              <a:ext uri="{FF2B5EF4-FFF2-40B4-BE49-F238E27FC236}">
                <a16:creationId xmlns:a16="http://schemas.microsoft.com/office/drawing/2014/main" id="{3AEFEE5A-3E51-4B4F-9C53-04CFA7F6EF3F}"/>
              </a:ext>
            </a:extLst>
          </p:cNvPr>
          <p:cNvSpPr txBox="1"/>
          <p:nvPr/>
        </p:nvSpPr>
        <p:spPr>
          <a:xfrm>
            <a:off x="7040710" y="1609255"/>
            <a:ext cx="3514216"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PEPHA</a:t>
            </a:r>
            <a:r>
              <a:rPr kumimoji="0" lang="en-GB" sz="1400" b="0" i="0" u="none" strike="noStrike" kern="1200" cap="none" spc="0" normalizeH="0" baseline="30000" noProof="0" dirty="0">
                <a:ln>
                  <a:noFill/>
                </a:ln>
                <a:solidFill>
                  <a:prstClr val="black"/>
                </a:solidFill>
                <a:effectLst/>
                <a:uLnTx/>
                <a:uFillTx/>
                <a:latin typeface="DM Sans"/>
                <a:ea typeface="Fira Sans" panose="020B0503050000020004" pitchFamily="34" charset="0"/>
                <a:cs typeface="+mn-cs"/>
              </a:rPr>
              <a:t>®</a:t>
            </a: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-AGE CB: </a:t>
            </a:r>
            <a:r>
              <a:rPr kumimoji="0" lang="en-GB"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Treatment 1h </a:t>
            </a:r>
            <a:r>
              <a:rPr kumimoji="0" lang="en-GB" sz="1400" b="1" i="0" u="none" strike="noStrike" kern="1200" cap="none" spc="0" normalizeH="0" baseline="0" noProof="0" dirty="0">
                <a:ln>
                  <a:noFill/>
                </a:ln>
                <a:solidFill>
                  <a:srgbClr val="084337"/>
                </a:solidFill>
                <a:effectLst/>
                <a:uLnTx/>
                <a:uFillTx/>
                <a:latin typeface="DM Sans"/>
                <a:ea typeface="Fira Sans" panose="020B0503050000020004" pitchFamily="34" charset="0"/>
                <a:cs typeface="+mn-cs"/>
              </a:rPr>
              <a:t>after</a:t>
            </a:r>
            <a:r>
              <a:rPr kumimoji="0" lang="en-GB" sz="14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UVA</a:t>
            </a:r>
          </a:p>
        </p:txBody>
      </p:sp>
      <p:sp>
        <p:nvSpPr>
          <p:cNvPr id="27" name="Rounded Rectangle 7">
            <a:extLst>
              <a:ext uri="{FF2B5EF4-FFF2-40B4-BE49-F238E27FC236}">
                <a16:creationId xmlns:a16="http://schemas.microsoft.com/office/drawing/2014/main" id="{1EF5AFF6-E263-0566-C252-4AFDF30EFE0C}"/>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dirty="0">
                <a:ln>
                  <a:noFill/>
                </a:ln>
                <a:solidFill>
                  <a:schemeClr val="bg1"/>
                </a:solidFill>
                <a:effectLst/>
                <a:uLnTx/>
                <a:uFillTx/>
                <a:latin typeface="DM Sans"/>
                <a:ea typeface="Fira Sans" panose="020B0503050000020004" pitchFamily="34" charset="0"/>
                <a:cs typeface="Arial" charset="0"/>
              </a:rPr>
              <a:t>PEPHA®-AGE CB protects the fibroblasts (up to 50%) from UV stress and regenerates the fibroblasts functionality (up to 200 %) after UV stress. </a:t>
            </a:r>
          </a:p>
        </p:txBody>
      </p:sp>
      <p:pic>
        <p:nvPicPr>
          <p:cNvPr id="7" name="Picture 6">
            <a:extLst>
              <a:ext uri="{FF2B5EF4-FFF2-40B4-BE49-F238E27FC236}">
                <a16:creationId xmlns:a16="http://schemas.microsoft.com/office/drawing/2014/main" id="{5A316C0C-8A64-453D-8307-E96C4D12DBF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sp>
        <p:nvSpPr>
          <p:cNvPr id="8" name="Rectangle 7">
            <a:extLst>
              <a:ext uri="{FF2B5EF4-FFF2-40B4-BE49-F238E27FC236}">
                <a16:creationId xmlns:a16="http://schemas.microsoft.com/office/drawing/2014/main" id="{C63ED551-71E2-B59C-3B95-EE868FEC619D}"/>
              </a:ext>
            </a:extLst>
          </p:cNvPr>
          <p:cNvSpPr>
            <a:spLocks noChangeArrowheads="1"/>
          </p:cNvSpPr>
          <p:nvPr/>
        </p:nvSpPr>
        <p:spPr bwMode="auto">
          <a:xfrm>
            <a:off x="8191003" y="5097037"/>
            <a:ext cx="2774953" cy="879347"/>
          </a:xfrm>
          <a:prstGeom prst="rect">
            <a:avLst/>
          </a:prstGeom>
          <a:solidFill>
            <a:srgbClr val="277E6E"/>
          </a:solidFill>
          <a:ln>
            <a:noFill/>
          </a:ln>
          <a:effectLst/>
        </p:spPr>
        <p:txBody>
          <a:bodyPr wrap="square" lIns="180000" tIns="0" rIns="180000" bIns="0" anchor="ct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Cellular viability was measured</a:t>
            </a:r>
            <a:b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br>
            <a: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48 h after UVA irradiation</a:t>
            </a:r>
            <a:b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br>
            <a:r>
              <a:rPr kumimoji="0" lang="en-US" sz="11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Arial"/>
              </a:rPr>
              <a:t>(20 J/cm2) using human dermal fibroblasts</a:t>
            </a:r>
          </a:p>
        </p:txBody>
      </p:sp>
      <p:sp>
        <p:nvSpPr>
          <p:cNvPr id="9" name="Isosceles Triangle 8">
            <a:extLst>
              <a:ext uri="{FF2B5EF4-FFF2-40B4-BE49-F238E27FC236}">
                <a16:creationId xmlns:a16="http://schemas.microsoft.com/office/drawing/2014/main" id="{1155AAFB-5065-B09A-E69D-3614650F186F}"/>
              </a:ext>
            </a:extLst>
          </p:cNvPr>
          <p:cNvSpPr/>
          <p:nvPr/>
        </p:nvSpPr>
        <p:spPr>
          <a:xfrm>
            <a:off x="8343586" y="4964504"/>
            <a:ext cx="223519" cy="143006"/>
          </a:xfrm>
          <a:prstGeom prst="triangle">
            <a:avLst>
              <a:gd name="adj" fmla="val 0"/>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cxnSp>
        <p:nvCxnSpPr>
          <p:cNvPr id="14" name="Straight Connector 13">
            <a:extLst>
              <a:ext uri="{FF2B5EF4-FFF2-40B4-BE49-F238E27FC236}">
                <a16:creationId xmlns:a16="http://schemas.microsoft.com/office/drawing/2014/main" id="{A42FA7C5-F702-36BE-B64E-8BA4874581B8}"/>
              </a:ext>
            </a:extLst>
          </p:cNvPr>
          <p:cNvCxnSpPr>
            <a:cxnSpLocks/>
          </p:cNvCxnSpPr>
          <p:nvPr/>
        </p:nvCxnSpPr>
        <p:spPr>
          <a:xfrm>
            <a:off x="5898776" y="1342800"/>
            <a:ext cx="0" cy="3764710"/>
          </a:xfrm>
          <a:prstGeom prst="line">
            <a:avLst/>
          </a:prstGeom>
          <a:ln w="19050">
            <a:solidFill>
              <a:srgbClr val="084337"/>
            </a:solidFill>
          </a:ln>
        </p:spPr>
        <p:style>
          <a:lnRef idx="1">
            <a:schemeClr val="accent1"/>
          </a:lnRef>
          <a:fillRef idx="0">
            <a:schemeClr val="accent1"/>
          </a:fillRef>
          <a:effectRef idx="0">
            <a:schemeClr val="accent1"/>
          </a:effectRef>
          <a:fontRef idx="minor">
            <a:schemeClr val="tx1"/>
          </a:fontRef>
        </p:style>
      </p:cxnSp>
      <p:graphicFrame>
        <p:nvGraphicFramePr>
          <p:cNvPr id="5" name="Chart 4">
            <a:extLst>
              <a:ext uri="{FF2B5EF4-FFF2-40B4-BE49-F238E27FC236}">
                <a16:creationId xmlns:a16="http://schemas.microsoft.com/office/drawing/2014/main" id="{6F86BC0D-A919-559E-7497-9E9F4CBB9F2C}"/>
              </a:ext>
            </a:extLst>
          </p:cNvPr>
          <p:cNvGraphicFramePr>
            <a:graphicFrameLocks noGrp="1"/>
          </p:cNvGraphicFramePr>
          <p:nvPr/>
        </p:nvGraphicFramePr>
        <p:xfrm>
          <a:off x="-144940" y="2009601"/>
          <a:ext cx="5119995" cy="3173818"/>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feld 6">
            <a:extLst>
              <a:ext uri="{FF2B5EF4-FFF2-40B4-BE49-F238E27FC236}">
                <a16:creationId xmlns:a16="http://schemas.microsoft.com/office/drawing/2014/main" id="{F9FA9F87-9399-EB9B-16D6-0FA75E91EFD2}"/>
              </a:ext>
            </a:extLst>
          </p:cNvPr>
          <p:cNvSpPr txBox="1"/>
          <p:nvPr/>
        </p:nvSpPr>
        <p:spPr>
          <a:xfrm>
            <a:off x="1750595" y="4740387"/>
            <a:ext cx="3116179" cy="138499"/>
          </a:xfrm>
          <a:prstGeom prst="rect">
            <a:avLst/>
          </a:prstGeom>
          <a:noFill/>
        </p:spPr>
        <p:txBody>
          <a:bodyPr wrap="square" lIns="0" tIns="0" rIns="0" bIns="0" rtlCol="0" anchor="t">
            <a:spAutoFit/>
          </a:bodyPr>
          <a:lstStyle/>
          <a:p>
            <a:pPr algn="ctr">
              <a:defRPr/>
            </a:pPr>
            <a:r>
              <a:rPr kumimoji="0" lang="en-GB" sz="9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Scenedesmus </a:t>
            </a:r>
            <a:r>
              <a:rPr kumimoji="0" lang="en-GB" sz="900" b="1"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rubescens</a:t>
            </a:r>
            <a:r>
              <a:rPr kumimoji="0" lang="en-GB" sz="9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dry extract (%)</a:t>
            </a:r>
          </a:p>
        </p:txBody>
      </p:sp>
      <p:graphicFrame>
        <p:nvGraphicFramePr>
          <p:cNvPr id="13" name="Chart 12">
            <a:extLst>
              <a:ext uri="{FF2B5EF4-FFF2-40B4-BE49-F238E27FC236}">
                <a16:creationId xmlns:a16="http://schemas.microsoft.com/office/drawing/2014/main" id="{623810B3-368A-41BF-28D3-D6D0C662A867}"/>
              </a:ext>
            </a:extLst>
          </p:cNvPr>
          <p:cNvGraphicFramePr>
            <a:graphicFrameLocks noGrp="1"/>
          </p:cNvGraphicFramePr>
          <p:nvPr/>
        </p:nvGraphicFramePr>
        <p:xfrm>
          <a:off x="6148552" y="1927185"/>
          <a:ext cx="5050858" cy="3235769"/>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feld 6">
            <a:extLst>
              <a:ext uri="{FF2B5EF4-FFF2-40B4-BE49-F238E27FC236}">
                <a16:creationId xmlns:a16="http://schemas.microsoft.com/office/drawing/2014/main" id="{5EE3AC04-6426-1CF2-D51F-E3A664335C79}"/>
              </a:ext>
            </a:extLst>
          </p:cNvPr>
          <p:cNvSpPr txBox="1"/>
          <p:nvPr/>
        </p:nvSpPr>
        <p:spPr>
          <a:xfrm>
            <a:off x="8020389" y="4740332"/>
            <a:ext cx="3116179" cy="138499"/>
          </a:xfrm>
          <a:prstGeom prst="rect">
            <a:avLst/>
          </a:prstGeom>
          <a:noFill/>
        </p:spPr>
        <p:txBody>
          <a:bodyPr wrap="square" lIns="0" tIns="0" rIns="0" bIns="0" rtlCol="0" anchor="t">
            <a:spAutoFit/>
          </a:bodyPr>
          <a:lstStyle/>
          <a:p>
            <a:pPr algn="ctr">
              <a:defRPr/>
            </a:pPr>
            <a:r>
              <a:rPr kumimoji="0" lang="en-GB" sz="9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Scenedesmus </a:t>
            </a:r>
            <a:r>
              <a:rPr kumimoji="0" lang="en-GB" sz="900" b="1"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rubescens</a:t>
            </a:r>
            <a:r>
              <a:rPr kumimoji="0" lang="en-GB" sz="9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dry extract (%)</a:t>
            </a:r>
          </a:p>
        </p:txBody>
      </p:sp>
      <p:sp>
        <p:nvSpPr>
          <p:cNvPr id="17" name="Textfeld 6">
            <a:extLst>
              <a:ext uri="{FF2B5EF4-FFF2-40B4-BE49-F238E27FC236}">
                <a16:creationId xmlns:a16="http://schemas.microsoft.com/office/drawing/2014/main" id="{BC532EF9-ED38-DEC5-BBA6-10973F29A4F5}"/>
              </a:ext>
            </a:extLst>
          </p:cNvPr>
          <p:cNvSpPr txBox="1"/>
          <p:nvPr/>
        </p:nvSpPr>
        <p:spPr>
          <a:xfrm>
            <a:off x="7040710" y="4767658"/>
            <a:ext cx="1237016" cy="92333"/>
          </a:xfrm>
          <a:prstGeom prst="rect">
            <a:avLst/>
          </a:prstGeom>
          <a:noFill/>
        </p:spPr>
        <p:txBody>
          <a:bodyPr wrap="square" lIns="0" tIns="0" rIns="0" bIns="0" rtlCol="0" anchor="t">
            <a:spAutoFit/>
          </a:bodyPr>
          <a:lstStyle/>
          <a:p>
            <a:pPr>
              <a:defRPr/>
            </a:pPr>
            <a:r>
              <a:rPr kumimoji="0" lang="en-GB" sz="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p&lt;0.05 vs control by t-test</a:t>
            </a:r>
          </a:p>
        </p:txBody>
      </p:sp>
      <p:cxnSp>
        <p:nvCxnSpPr>
          <p:cNvPr id="22" name="Straight Connector 21">
            <a:extLst>
              <a:ext uri="{FF2B5EF4-FFF2-40B4-BE49-F238E27FC236}">
                <a16:creationId xmlns:a16="http://schemas.microsoft.com/office/drawing/2014/main" id="{CD2AB5EA-DF31-2636-4EDE-7571F7CD497C}"/>
              </a:ext>
            </a:extLst>
          </p:cNvPr>
          <p:cNvCxnSpPr>
            <a:cxnSpLocks/>
          </p:cNvCxnSpPr>
          <p:nvPr/>
        </p:nvCxnSpPr>
        <p:spPr>
          <a:xfrm>
            <a:off x="7177079" y="3961684"/>
            <a:ext cx="4038404"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 name="Tekstvak 9">
            <a:extLst>
              <a:ext uri="{FF2B5EF4-FFF2-40B4-BE49-F238E27FC236}">
                <a16:creationId xmlns:a16="http://schemas.microsoft.com/office/drawing/2014/main" id="{33A1400A-4CB7-F864-825B-534239E644AC}"/>
              </a:ext>
            </a:extLst>
          </p:cNvPr>
          <p:cNvSpPr txBox="1"/>
          <p:nvPr/>
        </p:nvSpPr>
        <p:spPr>
          <a:xfrm>
            <a:off x="10639333" y="2178235"/>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cxnSp>
        <p:nvCxnSpPr>
          <p:cNvPr id="37" name="Straight Connector 36">
            <a:extLst>
              <a:ext uri="{FF2B5EF4-FFF2-40B4-BE49-F238E27FC236}">
                <a16:creationId xmlns:a16="http://schemas.microsoft.com/office/drawing/2014/main" id="{4007CE31-D045-5179-B0EA-B5C2FA964387}"/>
              </a:ext>
            </a:extLst>
          </p:cNvPr>
          <p:cNvCxnSpPr>
            <a:cxnSpLocks/>
          </p:cNvCxnSpPr>
          <p:nvPr/>
        </p:nvCxnSpPr>
        <p:spPr>
          <a:xfrm flipV="1">
            <a:off x="3719125" y="3429000"/>
            <a:ext cx="0" cy="32385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85EA25B-1E6C-3A4E-68FE-376B877D0976}"/>
              </a:ext>
            </a:extLst>
          </p:cNvPr>
          <p:cNvCxnSpPr>
            <a:cxnSpLocks/>
          </p:cNvCxnSpPr>
          <p:nvPr/>
        </p:nvCxnSpPr>
        <p:spPr>
          <a:xfrm>
            <a:off x="3664724" y="3427848"/>
            <a:ext cx="10880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78A5BAE-94AC-7B68-3C40-98ACA87B44EB}"/>
              </a:ext>
            </a:extLst>
          </p:cNvPr>
          <p:cNvCxnSpPr>
            <a:cxnSpLocks/>
          </p:cNvCxnSpPr>
          <p:nvPr/>
        </p:nvCxnSpPr>
        <p:spPr>
          <a:xfrm flipV="1">
            <a:off x="2872459" y="3427848"/>
            <a:ext cx="0" cy="29720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C296AD3-08DD-C108-1678-53B4D73BD4F3}"/>
              </a:ext>
            </a:extLst>
          </p:cNvPr>
          <p:cNvCxnSpPr>
            <a:cxnSpLocks/>
          </p:cNvCxnSpPr>
          <p:nvPr/>
        </p:nvCxnSpPr>
        <p:spPr>
          <a:xfrm>
            <a:off x="2818058" y="3426696"/>
            <a:ext cx="10880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288BAA9-0F17-5D58-00BB-2C4AA89162FF}"/>
              </a:ext>
            </a:extLst>
          </p:cNvPr>
          <p:cNvCxnSpPr>
            <a:cxnSpLocks/>
          </p:cNvCxnSpPr>
          <p:nvPr/>
        </p:nvCxnSpPr>
        <p:spPr>
          <a:xfrm flipV="1">
            <a:off x="2058905" y="3424711"/>
            <a:ext cx="0" cy="34781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32F166E-4ABB-C872-6B55-B8FC8CA288E6}"/>
              </a:ext>
            </a:extLst>
          </p:cNvPr>
          <p:cNvCxnSpPr>
            <a:cxnSpLocks/>
          </p:cNvCxnSpPr>
          <p:nvPr/>
        </p:nvCxnSpPr>
        <p:spPr>
          <a:xfrm>
            <a:off x="2004504" y="3423559"/>
            <a:ext cx="10880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76425EE-3725-85DE-DC47-B527C48D6FCE}"/>
              </a:ext>
            </a:extLst>
          </p:cNvPr>
          <p:cNvCxnSpPr>
            <a:cxnSpLocks/>
          </p:cNvCxnSpPr>
          <p:nvPr/>
        </p:nvCxnSpPr>
        <p:spPr>
          <a:xfrm flipV="1">
            <a:off x="1228619" y="3889570"/>
            <a:ext cx="0" cy="115339"/>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E322773-0DC6-87F3-639F-1ADC8BC41C68}"/>
              </a:ext>
            </a:extLst>
          </p:cNvPr>
          <p:cNvCxnSpPr>
            <a:cxnSpLocks/>
          </p:cNvCxnSpPr>
          <p:nvPr/>
        </p:nvCxnSpPr>
        <p:spPr>
          <a:xfrm>
            <a:off x="1174218" y="3888418"/>
            <a:ext cx="108802"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78D3C6A-D66B-69BE-3D93-A0DC26E82681}"/>
              </a:ext>
            </a:extLst>
          </p:cNvPr>
          <p:cNvCxnSpPr>
            <a:cxnSpLocks/>
          </p:cNvCxnSpPr>
          <p:nvPr/>
        </p:nvCxnSpPr>
        <p:spPr>
          <a:xfrm>
            <a:off x="743324" y="4004909"/>
            <a:ext cx="431277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01312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AE6AEE-A0F7-3691-9B88-F9A3788458DE}"/>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schemeClr val="tx1"/>
              </a:solidFill>
              <a:effectLst/>
              <a:uLnTx/>
              <a:uFillTx/>
              <a:latin typeface="DM Sans"/>
              <a:ea typeface="+mn-ea"/>
              <a:cs typeface="+mn-cs"/>
            </a:endParaRPr>
          </a:p>
        </p:txBody>
      </p:sp>
      <p:pic>
        <p:nvPicPr>
          <p:cNvPr id="9" name="Picture 12">
            <a:extLst>
              <a:ext uri="{FF2B5EF4-FFF2-40B4-BE49-F238E27FC236}">
                <a16:creationId xmlns:a16="http://schemas.microsoft.com/office/drawing/2014/main" id="{7B03913D-35EF-D3A1-5CBB-00B61D9E6B1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Title 2">
            <a:extLst>
              <a:ext uri="{FF2B5EF4-FFF2-40B4-BE49-F238E27FC236}">
                <a16:creationId xmlns:a16="http://schemas.microsoft.com/office/drawing/2014/main" id="{DCF7ED83-DD3A-CF78-DEB5-CCA15E51C826}"/>
              </a:ext>
            </a:extLst>
          </p:cNvPr>
          <p:cNvSpPr>
            <a:spLocks noGrp="1"/>
          </p:cNvSpPr>
          <p:nvPr>
            <p:ph type="title"/>
          </p:nvPr>
        </p:nvSpPr>
        <p:spPr/>
        <p:txBody>
          <a:bodyPr/>
          <a:lstStyle/>
          <a:p>
            <a:r>
              <a:rPr lang="en-US"/>
              <a:t>Skin barrier repair</a:t>
            </a:r>
          </a:p>
        </p:txBody>
      </p:sp>
      <p:sp>
        <p:nvSpPr>
          <p:cNvPr id="2" name="Slide Number Placeholder 4">
            <a:extLst>
              <a:ext uri="{FF2B5EF4-FFF2-40B4-BE49-F238E27FC236}">
                <a16:creationId xmlns:a16="http://schemas.microsoft.com/office/drawing/2014/main" id="{DB89AD72-972E-C625-D5C6-FC47F328CF0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58</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15ED96B4-3515-F217-C7C3-C86A2C44C442}"/>
              </a:ext>
            </a:extLst>
          </p:cNvPr>
          <p:cNvSpPr>
            <a:spLocks noGrp="1"/>
          </p:cNvSpPr>
          <p:nvPr>
            <p:ph type="body" idx="11"/>
          </p:nvPr>
        </p:nvSpPr>
        <p:spPr>
          <a:xfrm>
            <a:off x="302400" y="605611"/>
            <a:ext cx="5520176" cy="418410"/>
          </a:xfrm>
        </p:spPr>
        <p:txBody>
          <a:bodyPr anchor="t"/>
          <a:lstStyle/>
          <a:p>
            <a:r>
              <a:rPr lang="en-US" b="0" dirty="0">
                <a:solidFill>
                  <a:srgbClr val="084337"/>
                </a:solidFill>
              </a:rPr>
              <a:t>PEPHA®-AGE CB reduces the number of sunburn cells by 63% against UVB</a:t>
            </a:r>
          </a:p>
        </p:txBody>
      </p:sp>
      <p:sp>
        <p:nvSpPr>
          <p:cNvPr id="26" name="Text Placeholder 25">
            <a:extLst>
              <a:ext uri="{FF2B5EF4-FFF2-40B4-BE49-F238E27FC236}">
                <a16:creationId xmlns:a16="http://schemas.microsoft.com/office/drawing/2014/main" id="{3FFD27B9-FDA7-78D4-8755-05E4DA49EB8F}"/>
              </a:ext>
            </a:extLst>
          </p:cNvPr>
          <p:cNvSpPr>
            <a:spLocks noGrp="1"/>
          </p:cNvSpPr>
          <p:nvPr>
            <p:ph type="body" sz="quarter" idx="23"/>
          </p:nvPr>
        </p:nvSpPr>
        <p:spPr/>
        <p:txBody>
          <a:bodyPr/>
          <a:lstStyle/>
          <a:p>
            <a:r>
              <a:rPr lang="en-GB"/>
              <a:t>*** p&lt;0.001 vs no UV by t-test</a:t>
            </a:r>
          </a:p>
        </p:txBody>
      </p:sp>
      <p:sp>
        <p:nvSpPr>
          <p:cNvPr id="27" name="Text Placeholder 26">
            <a:extLst>
              <a:ext uri="{FF2B5EF4-FFF2-40B4-BE49-F238E27FC236}">
                <a16:creationId xmlns:a16="http://schemas.microsoft.com/office/drawing/2014/main" id="{04211FCF-933B-06AA-AC58-590EE99EB0C7}"/>
              </a:ext>
            </a:extLst>
          </p:cNvPr>
          <p:cNvSpPr>
            <a:spLocks noGrp="1"/>
          </p:cNvSpPr>
          <p:nvPr>
            <p:ph type="body" sz="quarter" idx="24"/>
          </p:nvPr>
        </p:nvSpPr>
        <p:spPr/>
        <p:txBody>
          <a:bodyPr/>
          <a:lstStyle/>
          <a:p>
            <a:r>
              <a:rPr lang="en-GB"/>
              <a:t>** p&lt;0.01vs vehicle by t-test</a:t>
            </a:r>
          </a:p>
        </p:txBody>
      </p:sp>
      <p:sp>
        <p:nvSpPr>
          <p:cNvPr id="20" name="Textfeld 5">
            <a:extLst>
              <a:ext uri="{FF2B5EF4-FFF2-40B4-BE49-F238E27FC236}">
                <a16:creationId xmlns:a16="http://schemas.microsoft.com/office/drawing/2014/main" id="{DE7F413E-FC6E-485D-8875-6190111DB4E8}"/>
              </a:ext>
            </a:extLst>
          </p:cNvPr>
          <p:cNvSpPr txBox="1"/>
          <p:nvPr/>
        </p:nvSpPr>
        <p:spPr>
          <a:xfrm>
            <a:off x="302400" y="1342800"/>
            <a:ext cx="5973800" cy="178510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0" cap="none" spc="0" normalizeH="0" baseline="0" noProof="0" dirty="0">
                <a:ln>
                  <a:noFill/>
                </a:ln>
                <a:solidFill>
                  <a:prstClr val="black"/>
                </a:solidFill>
                <a:effectLst/>
                <a:uLnTx/>
                <a:uFillTx/>
                <a:latin typeface="DM Sans"/>
                <a:ea typeface="Fira Sans" panose="020B0503050000020004" pitchFamily="34" charset="0"/>
                <a:cs typeface="Arial" charset="0"/>
              </a:rPr>
              <a:t>Protection of keratinocytes</a:t>
            </a:r>
            <a:endParaRPr kumimoji="0" lang="en-GB"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Sunburn cells are keratinocytes undergoing programmed cell death (apoptosis) after they have received </a:t>
            </a:r>
            <a:b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b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 UVB dose that irreversibly and severely damaged their DNA.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An increasing number is a key indicator for ongoing damage </a:t>
            </a:r>
            <a:b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b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in the epidermis.</a:t>
            </a:r>
          </a:p>
        </p:txBody>
      </p:sp>
      <p:sp>
        <p:nvSpPr>
          <p:cNvPr id="22" name="TextBox 21">
            <a:extLst>
              <a:ext uri="{FF2B5EF4-FFF2-40B4-BE49-F238E27FC236}">
                <a16:creationId xmlns:a16="http://schemas.microsoft.com/office/drawing/2014/main" id="{052B7CF0-FC84-4C6A-9050-1E9E824420A9}"/>
              </a:ext>
            </a:extLst>
          </p:cNvPr>
          <p:cNvSpPr txBox="1"/>
          <p:nvPr/>
        </p:nvSpPr>
        <p:spPr>
          <a:xfrm>
            <a:off x="6980248" y="4973023"/>
            <a:ext cx="5105400" cy="1009251"/>
          </a:xfrm>
          <a:prstGeom prst="rect">
            <a:avLst/>
          </a:prstGeom>
          <a:noFill/>
        </p:spPr>
        <p:txBody>
          <a:bodyPr wrap="square" lIns="0" tIns="0" rIns="0" bIns="0" rtlCol="0">
            <a:spAutoFit/>
          </a:bodyPr>
          <a:lstStyle/>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4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Test samples and control  were topically applied on human skin biopsies</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4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24 h and 1 h prior UVB irradiation</a:t>
            </a:r>
          </a:p>
          <a:p>
            <a:pPr marL="363600" marR="0" lvl="0" indent="-363600" algn="l" defTabSz="914400" rtl="0" eaLnBrk="1" fontAlgn="auto" latinLnBrk="0" hangingPunct="1">
              <a:lnSpc>
                <a:spcPct val="90000"/>
              </a:lnSpc>
              <a:spcBef>
                <a:spcPts val="500"/>
              </a:spcBef>
              <a:spcAft>
                <a:spcPts val="400"/>
              </a:spcAft>
              <a:buClr>
                <a:srgbClr val="084337"/>
              </a:buClr>
              <a:buSzPct val="90000"/>
              <a:buFont typeface="Wingdings" panose="05000000000000000000" pitchFamily="2" charset="2"/>
              <a:buChar char="l"/>
              <a:tabLst/>
              <a:defRPr/>
            </a:pPr>
            <a:r>
              <a:rPr kumimoji="0" lang="en-US" sz="1400" b="0" i="0" u="none" strike="noStrike" kern="1200" cap="none" spc="0" normalizeH="0" baseline="0" noProof="0" dirty="0">
                <a:ln>
                  <a:noFill/>
                </a:ln>
                <a:solidFill>
                  <a:prstClr val="black">
                    <a:lumMod val="75000"/>
                  </a:prstClr>
                </a:solidFill>
                <a:effectLst/>
                <a:uLnTx/>
                <a:uFillTx/>
                <a:latin typeface="DM Sans"/>
                <a:ea typeface="Fira Sans" panose="020B0503050000020004" pitchFamily="34" charset="0"/>
                <a:cs typeface="+mn-cs"/>
              </a:rPr>
              <a:t>(1 J/cm2) against standard market product SPF 50+</a:t>
            </a:r>
          </a:p>
        </p:txBody>
      </p:sp>
      <p:sp>
        <p:nvSpPr>
          <p:cNvPr id="30" name="Rounded Rectangle 7">
            <a:extLst>
              <a:ext uri="{FF2B5EF4-FFF2-40B4-BE49-F238E27FC236}">
                <a16:creationId xmlns:a16="http://schemas.microsoft.com/office/drawing/2014/main" id="{6998E4A9-EFDF-41DE-28E5-0515171F9F48}"/>
              </a:ext>
            </a:extLst>
          </p:cNvPr>
          <p:cNvSpPr/>
          <p:nvPr/>
        </p:nvSpPr>
        <p:spPr bwMode="auto">
          <a:xfrm>
            <a:off x="1" y="5400000"/>
            <a:ext cx="6096000"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400" b="0" i="0" u="none" strike="noStrike" kern="0" cap="none" spc="0" normalizeH="0" baseline="0" noProof="0" dirty="0">
                <a:ln>
                  <a:noFill/>
                </a:ln>
                <a:solidFill>
                  <a:schemeClr val="bg1"/>
                </a:solidFill>
                <a:effectLst/>
                <a:uLnTx/>
                <a:uFillTx/>
                <a:latin typeface="DM Sans"/>
                <a:ea typeface="Fira Sans" panose="020B0503050000020004" pitchFamily="34" charset="0"/>
                <a:cs typeface="Arial" charset="0"/>
              </a:rPr>
              <a:t>PEPHA®-AGE CB protects skin against sunlight induced epidermal damage</a:t>
            </a:r>
          </a:p>
        </p:txBody>
      </p:sp>
      <p:pic>
        <p:nvPicPr>
          <p:cNvPr id="7" name="Picture 6">
            <a:extLst>
              <a:ext uri="{FF2B5EF4-FFF2-40B4-BE49-F238E27FC236}">
                <a16:creationId xmlns:a16="http://schemas.microsoft.com/office/drawing/2014/main" id="{F2ACEBE7-93C9-799F-24FA-68F18E9741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graphicFrame>
        <p:nvGraphicFramePr>
          <p:cNvPr id="5" name="Chart 4">
            <a:extLst>
              <a:ext uri="{FF2B5EF4-FFF2-40B4-BE49-F238E27FC236}">
                <a16:creationId xmlns:a16="http://schemas.microsoft.com/office/drawing/2014/main" id="{3E24CD90-3BB4-7225-679C-229AD8964ACE}"/>
              </a:ext>
            </a:extLst>
          </p:cNvPr>
          <p:cNvGraphicFramePr>
            <a:graphicFrameLocks noGrp="1"/>
          </p:cNvGraphicFramePr>
          <p:nvPr/>
        </p:nvGraphicFramePr>
        <p:xfrm>
          <a:off x="6578600" y="1328664"/>
          <a:ext cx="5452437" cy="3418357"/>
        </p:xfrm>
        <a:graphic>
          <a:graphicData uri="http://schemas.openxmlformats.org/drawingml/2006/chart">
            <c:chart xmlns:c="http://schemas.openxmlformats.org/drawingml/2006/chart" xmlns:r="http://schemas.openxmlformats.org/officeDocument/2006/relationships" r:id="rId5"/>
          </a:graphicData>
        </a:graphic>
      </p:graphicFrame>
      <p:cxnSp>
        <p:nvCxnSpPr>
          <p:cNvPr id="10" name="Straight Connector 9">
            <a:extLst>
              <a:ext uri="{FF2B5EF4-FFF2-40B4-BE49-F238E27FC236}">
                <a16:creationId xmlns:a16="http://schemas.microsoft.com/office/drawing/2014/main" id="{7C40A5ED-224B-DDAD-D0D2-A3CB62335B7A}"/>
              </a:ext>
            </a:extLst>
          </p:cNvPr>
          <p:cNvCxnSpPr>
            <a:cxnSpLocks/>
          </p:cNvCxnSpPr>
          <p:nvPr/>
        </p:nvCxnSpPr>
        <p:spPr>
          <a:xfrm>
            <a:off x="7338970" y="1459952"/>
            <a:ext cx="4589670"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12E4A32-2338-80E6-F183-E954B5FA8287}"/>
              </a:ext>
            </a:extLst>
          </p:cNvPr>
          <p:cNvCxnSpPr>
            <a:cxnSpLocks/>
          </p:cNvCxnSpPr>
          <p:nvPr/>
        </p:nvCxnSpPr>
        <p:spPr>
          <a:xfrm flipV="1">
            <a:off x="8734631" y="1242605"/>
            <a:ext cx="0" cy="21734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2ABAC1A-02EE-EE90-4AAE-F06148FC4A3A}"/>
              </a:ext>
            </a:extLst>
          </p:cNvPr>
          <p:cNvCxnSpPr>
            <a:cxnSpLocks/>
          </p:cNvCxnSpPr>
          <p:nvPr/>
        </p:nvCxnSpPr>
        <p:spPr>
          <a:xfrm>
            <a:off x="8707431" y="1241453"/>
            <a:ext cx="5440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kstvak 9">
            <a:extLst>
              <a:ext uri="{FF2B5EF4-FFF2-40B4-BE49-F238E27FC236}">
                <a16:creationId xmlns:a16="http://schemas.microsoft.com/office/drawing/2014/main" id="{F83DF485-A4D1-AB17-59BD-0224EC75261F}"/>
              </a:ext>
            </a:extLst>
          </p:cNvPr>
          <p:cNvSpPr txBox="1"/>
          <p:nvPr/>
        </p:nvSpPr>
        <p:spPr>
          <a:xfrm>
            <a:off x="8590242" y="1102662"/>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
        <p:nvSpPr>
          <p:cNvPr id="16" name="Tekstvak 9">
            <a:extLst>
              <a:ext uri="{FF2B5EF4-FFF2-40B4-BE49-F238E27FC236}">
                <a16:creationId xmlns:a16="http://schemas.microsoft.com/office/drawing/2014/main" id="{E71D81E4-4859-7DE2-52D1-1EED23F4F2B2}"/>
              </a:ext>
            </a:extLst>
          </p:cNvPr>
          <p:cNvSpPr txBox="1"/>
          <p:nvPr/>
        </p:nvSpPr>
        <p:spPr>
          <a:xfrm>
            <a:off x="11293811" y="2183006"/>
            <a:ext cx="288778" cy="153888"/>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a:t>
            </a:r>
          </a:p>
        </p:txBody>
      </p:sp>
      <p:sp>
        <p:nvSpPr>
          <p:cNvPr id="17" name="Down Arrow 5">
            <a:extLst>
              <a:ext uri="{FF2B5EF4-FFF2-40B4-BE49-F238E27FC236}">
                <a16:creationId xmlns:a16="http://schemas.microsoft.com/office/drawing/2014/main" id="{33ECA727-CC43-FAE1-A811-0885C906029E}"/>
              </a:ext>
            </a:extLst>
          </p:cNvPr>
          <p:cNvSpPr/>
          <p:nvPr/>
        </p:nvSpPr>
        <p:spPr>
          <a:xfrm>
            <a:off x="9166933" y="1459952"/>
            <a:ext cx="138137" cy="533527"/>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Down Arrow 5">
            <a:extLst>
              <a:ext uri="{FF2B5EF4-FFF2-40B4-BE49-F238E27FC236}">
                <a16:creationId xmlns:a16="http://schemas.microsoft.com/office/drawing/2014/main" id="{BD90BA0B-14F0-B560-41D6-73D7D8811F5D}"/>
              </a:ext>
            </a:extLst>
          </p:cNvPr>
          <p:cNvSpPr/>
          <p:nvPr/>
        </p:nvSpPr>
        <p:spPr>
          <a:xfrm>
            <a:off x="10028547" y="1459952"/>
            <a:ext cx="138137" cy="533527"/>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Down Arrow 5">
            <a:extLst>
              <a:ext uri="{FF2B5EF4-FFF2-40B4-BE49-F238E27FC236}">
                <a16:creationId xmlns:a16="http://schemas.microsoft.com/office/drawing/2014/main" id="{BBBB1EB4-CB32-27DB-870D-AC00BC9A138D}"/>
              </a:ext>
            </a:extLst>
          </p:cNvPr>
          <p:cNvSpPr/>
          <p:nvPr/>
        </p:nvSpPr>
        <p:spPr>
          <a:xfrm>
            <a:off x="10922708" y="1470542"/>
            <a:ext cx="138137" cy="866348"/>
          </a:xfrm>
          <a:prstGeom prst="down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83412C84-D24E-5F01-872B-0DEABC15E8CD}"/>
              </a:ext>
            </a:extLst>
          </p:cNvPr>
          <p:cNvSpPr/>
          <p:nvPr/>
        </p:nvSpPr>
        <p:spPr>
          <a:xfrm>
            <a:off x="9306453" y="1444161"/>
            <a:ext cx="449803" cy="276999"/>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-21%</a:t>
            </a:r>
          </a:p>
        </p:txBody>
      </p:sp>
      <p:sp>
        <p:nvSpPr>
          <p:cNvPr id="23" name="Rectangle 22">
            <a:extLst>
              <a:ext uri="{FF2B5EF4-FFF2-40B4-BE49-F238E27FC236}">
                <a16:creationId xmlns:a16="http://schemas.microsoft.com/office/drawing/2014/main" id="{4150E63C-60E2-FD14-BEEB-B5CE3A586EFF}"/>
              </a:ext>
            </a:extLst>
          </p:cNvPr>
          <p:cNvSpPr/>
          <p:nvPr/>
        </p:nvSpPr>
        <p:spPr>
          <a:xfrm>
            <a:off x="10201976" y="1443850"/>
            <a:ext cx="496290" cy="276999"/>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-24%</a:t>
            </a:r>
          </a:p>
        </p:txBody>
      </p:sp>
      <p:sp>
        <p:nvSpPr>
          <p:cNvPr id="24" name="Rectangle 23">
            <a:extLst>
              <a:ext uri="{FF2B5EF4-FFF2-40B4-BE49-F238E27FC236}">
                <a16:creationId xmlns:a16="http://schemas.microsoft.com/office/drawing/2014/main" id="{436F1EBC-0431-F5DD-FFEE-00C4F2A771C9}"/>
              </a:ext>
            </a:extLst>
          </p:cNvPr>
          <p:cNvSpPr/>
          <p:nvPr/>
        </p:nvSpPr>
        <p:spPr>
          <a:xfrm>
            <a:off x="11076308" y="1443850"/>
            <a:ext cx="481863" cy="276999"/>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-37%</a:t>
            </a:r>
          </a:p>
        </p:txBody>
      </p:sp>
      <p:sp>
        <p:nvSpPr>
          <p:cNvPr id="25" name="Textfeld 6">
            <a:extLst>
              <a:ext uri="{FF2B5EF4-FFF2-40B4-BE49-F238E27FC236}">
                <a16:creationId xmlns:a16="http://schemas.microsoft.com/office/drawing/2014/main" id="{07098537-E43C-378D-BCB4-4B92D9AB1B3E}"/>
              </a:ext>
            </a:extLst>
          </p:cNvPr>
          <p:cNvSpPr txBox="1"/>
          <p:nvPr/>
        </p:nvSpPr>
        <p:spPr>
          <a:xfrm>
            <a:off x="6980248" y="4613816"/>
            <a:ext cx="2445548" cy="184666"/>
          </a:xfrm>
          <a:prstGeom prst="rect">
            <a:avLst/>
          </a:prstGeom>
          <a:noFill/>
        </p:spPr>
        <p:txBody>
          <a:bodyPr wrap="square" lIns="0" tIns="0" rIns="0" bIns="0" rtlCol="0" anchor="t">
            <a:spAutoFit/>
          </a:bodyPr>
          <a:lstStyle/>
          <a:p>
            <a:pPr>
              <a:defRPr/>
            </a:pPr>
            <a:r>
              <a:rPr kumimoji="0" lang="en-US" sz="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Comparison of treatments versus DMSO at day 2 Mean value ± SEM;</a:t>
            </a:r>
            <a:br>
              <a:rPr kumimoji="0" lang="en-US" sz="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br>
            <a:r>
              <a:rPr kumimoji="0" lang="en-US" sz="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p&lt;0.01 vs DMSO; *** p&lt;0.001 vs </a:t>
            </a:r>
            <a:r>
              <a:rPr kumimoji="0" lang="en-US" sz="600" b="0"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noUV</a:t>
            </a:r>
            <a:r>
              <a:rPr kumimoji="0" lang="en-US" sz="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by (unpaired t-test)</a:t>
            </a:r>
            <a:endParaRPr kumimoji="0" lang="en-GB" sz="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Tree>
    <p:extLst>
      <p:ext uri="{BB962C8B-B14F-4D97-AF65-F5344CB8AC3E}">
        <p14:creationId xmlns:p14="http://schemas.microsoft.com/office/powerpoint/2010/main" val="36323637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B091CB1-8E62-6A61-4ED6-EF053DC89B97}"/>
              </a:ext>
            </a:extLst>
          </p:cNvPr>
          <p:cNvSpPr>
            <a:spLocks noGrp="1"/>
          </p:cNvSpPr>
          <p:nvPr>
            <p:ph type="title"/>
          </p:nvPr>
        </p:nvSpPr>
        <p:spPr/>
        <p:txBody>
          <a:bodyPr/>
          <a:lstStyle/>
          <a:p>
            <a:r>
              <a:rPr lang="en-US"/>
              <a:t>PEPHA</a:t>
            </a:r>
            <a:r>
              <a:rPr lang="en-US" b="0"/>
              <a:t>®</a:t>
            </a:r>
            <a:r>
              <a:rPr lang="en-US"/>
              <a:t>-AGE CB blue light</a:t>
            </a:r>
          </a:p>
        </p:txBody>
      </p:sp>
      <p:sp>
        <p:nvSpPr>
          <p:cNvPr id="2" name="Slide Number Placeholder 4">
            <a:extLst>
              <a:ext uri="{FF2B5EF4-FFF2-40B4-BE49-F238E27FC236}">
                <a16:creationId xmlns:a16="http://schemas.microsoft.com/office/drawing/2014/main" id="{BB435FC9-B2EB-521B-1924-9F77399F044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7" name="Text Placeholder 16">
            <a:extLst>
              <a:ext uri="{FF2B5EF4-FFF2-40B4-BE49-F238E27FC236}">
                <a16:creationId xmlns:a16="http://schemas.microsoft.com/office/drawing/2014/main" id="{03FA654C-CBD4-3B4D-FEE0-E4783D5B3CAD}"/>
              </a:ext>
            </a:extLst>
          </p:cNvPr>
          <p:cNvSpPr>
            <a:spLocks noGrp="1"/>
          </p:cNvSpPr>
          <p:nvPr>
            <p:ph type="body" sz="quarter" idx="12"/>
          </p:nvPr>
        </p:nvSpPr>
        <p:spPr/>
        <p:txBody>
          <a:bodyPr/>
          <a:lstStyle/>
          <a:p>
            <a:pPr marL="363600" lvl="0" indent="-363600">
              <a:lnSpc>
                <a:spcPct val="90000"/>
              </a:lnSpc>
              <a:spcBef>
                <a:spcPts val="500"/>
              </a:spcBef>
              <a:spcAft>
                <a:spcPts val="400"/>
              </a:spcAft>
              <a:buClr>
                <a:srgbClr val="084337"/>
              </a:buClr>
              <a:buSzPct val="90000"/>
              <a:buFont typeface="Wingdings" panose="05000000000000000000" pitchFamily="2" charset="2"/>
              <a:buChar char="l"/>
            </a:pPr>
            <a:r>
              <a:rPr lang="en-GB" sz="1600" dirty="0"/>
              <a:t>33 female volunteers (mean 32 years old, Caucasian 80% and Asian skin 20%)</a:t>
            </a:r>
          </a:p>
          <a:p>
            <a:pPr marL="363600" lvl="0" indent="-363600">
              <a:lnSpc>
                <a:spcPct val="90000"/>
              </a:lnSpc>
              <a:spcBef>
                <a:spcPts val="500"/>
              </a:spcBef>
              <a:spcAft>
                <a:spcPts val="400"/>
              </a:spcAft>
              <a:buClr>
                <a:srgbClr val="084337"/>
              </a:buClr>
              <a:buSzPct val="90000"/>
              <a:buFont typeface="Wingdings" panose="05000000000000000000" pitchFamily="2" charset="2"/>
              <a:buChar char="l"/>
            </a:pPr>
            <a:r>
              <a:rPr lang="en-GB" sz="1600" dirty="0"/>
              <a:t>Randomized double blind with placebo</a:t>
            </a:r>
          </a:p>
          <a:p>
            <a:pPr marL="363600" lvl="0" indent="-363600">
              <a:lnSpc>
                <a:spcPct val="90000"/>
              </a:lnSpc>
              <a:spcBef>
                <a:spcPts val="500"/>
              </a:spcBef>
              <a:spcAft>
                <a:spcPts val="400"/>
              </a:spcAft>
              <a:buClr>
                <a:srgbClr val="084337"/>
              </a:buClr>
              <a:buSzPct val="90000"/>
              <a:buFont typeface="Wingdings" panose="05000000000000000000" pitchFamily="2" charset="2"/>
              <a:buChar char="l"/>
            </a:pPr>
            <a:r>
              <a:rPr lang="en-GB" sz="1600" dirty="0"/>
              <a:t>Cream formulations with 3% PEPHA®-AGE CB (without sun filter)</a:t>
            </a:r>
          </a:p>
          <a:p>
            <a:pPr marL="363600" lvl="0" indent="-363600">
              <a:lnSpc>
                <a:spcPct val="90000"/>
              </a:lnSpc>
              <a:spcBef>
                <a:spcPts val="500"/>
              </a:spcBef>
              <a:spcAft>
                <a:spcPts val="400"/>
              </a:spcAft>
              <a:buClr>
                <a:srgbClr val="084337"/>
              </a:buClr>
              <a:buSzPct val="90000"/>
              <a:buFont typeface="Wingdings" panose="05000000000000000000" pitchFamily="2" charset="2"/>
              <a:buChar char="l"/>
            </a:pPr>
            <a:r>
              <a:rPr lang="en-GB" sz="1600" dirty="0"/>
              <a:t>Forearm application once a day for 34 days (application started 6 days before blue light exposure to strengthen the skin)</a:t>
            </a:r>
          </a:p>
          <a:p>
            <a:pPr marL="363600" lvl="0" indent="-363600">
              <a:lnSpc>
                <a:spcPct val="90000"/>
              </a:lnSpc>
              <a:spcBef>
                <a:spcPts val="500"/>
              </a:spcBef>
              <a:spcAft>
                <a:spcPts val="400"/>
              </a:spcAft>
              <a:buClr>
                <a:srgbClr val="084337"/>
              </a:buClr>
              <a:buSzPct val="90000"/>
              <a:buFont typeface="Wingdings" panose="05000000000000000000" pitchFamily="2" charset="2"/>
              <a:buChar char="l"/>
            </a:pPr>
            <a:r>
              <a:rPr lang="en-GB" sz="1600" dirty="0"/>
              <a:t>Exposition 4 days consecutively on forearm with LED lamp at 450nm with 60J/cm2*:</a:t>
            </a:r>
          </a:p>
          <a:p>
            <a:pPr marL="363600" indent="-363600">
              <a:lnSpc>
                <a:spcPct val="90000"/>
              </a:lnSpc>
              <a:spcBef>
                <a:spcPts val="500"/>
              </a:spcBef>
              <a:spcAft>
                <a:spcPts val="400"/>
              </a:spcAft>
              <a:buClr>
                <a:schemeClr val="accent1"/>
              </a:buClr>
              <a:buSzPct val="90000"/>
              <a:buFont typeface="Wingdings" panose="05000000000000000000" pitchFamily="2" charset="2"/>
              <a:buChar char="l"/>
            </a:pPr>
            <a:endParaRPr lang="en-US" sz="1600" dirty="0"/>
          </a:p>
        </p:txBody>
      </p:sp>
      <p:pic>
        <p:nvPicPr>
          <p:cNvPr id="9" name="Picture Placeholder 8" descr="A person receiving a face massage&#10;&#10;Description automatically generated">
            <a:extLst>
              <a:ext uri="{FF2B5EF4-FFF2-40B4-BE49-F238E27FC236}">
                <a16:creationId xmlns:a16="http://schemas.microsoft.com/office/drawing/2014/main" id="{71C6EA0D-7E39-2DE3-D15B-5B06BAFEC7B5}"/>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26407" r="26407"/>
          <a:stretch>
            <a:fillRect/>
          </a:stretch>
        </p:blipFill>
        <p:spPr/>
      </p:pic>
      <p:sp>
        <p:nvSpPr>
          <p:cNvPr id="16" name="Text Placeholder 15">
            <a:extLst>
              <a:ext uri="{FF2B5EF4-FFF2-40B4-BE49-F238E27FC236}">
                <a16:creationId xmlns:a16="http://schemas.microsoft.com/office/drawing/2014/main" id="{B3CE53E0-7308-17DE-72CA-F315AC919D75}"/>
              </a:ext>
            </a:extLst>
          </p:cNvPr>
          <p:cNvSpPr>
            <a:spLocks noGrp="1"/>
          </p:cNvSpPr>
          <p:nvPr>
            <p:ph type="body" idx="11"/>
          </p:nvPr>
        </p:nvSpPr>
        <p:spPr/>
        <p:txBody>
          <a:bodyPr/>
          <a:lstStyle/>
          <a:p>
            <a:r>
              <a:rPr lang="en-US" i="1" dirty="0"/>
              <a:t>in vivo </a:t>
            </a:r>
            <a:r>
              <a:rPr lang="en-US" dirty="0"/>
              <a:t>study design</a:t>
            </a:r>
          </a:p>
        </p:txBody>
      </p:sp>
      <p:sp>
        <p:nvSpPr>
          <p:cNvPr id="42" name="Rounded Rectangle 7">
            <a:extLst>
              <a:ext uri="{FF2B5EF4-FFF2-40B4-BE49-F238E27FC236}">
                <a16:creationId xmlns:a16="http://schemas.microsoft.com/office/drawing/2014/main" id="{560D78C8-87CD-D44B-C367-423E454FF813}"/>
              </a:ext>
            </a:extLst>
          </p:cNvPr>
          <p:cNvSpPr/>
          <p:nvPr/>
        </p:nvSpPr>
        <p:spPr bwMode="auto">
          <a:xfrm>
            <a:off x="0" y="5400000"/>
            <a:ext cx="6795655"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noProof="0" dirty="0">
                <a:ln>
                  <a:noFill/>
                </a:ln>
                <a:solidFill>
                  <a:schemeClr val="bg1"/>
                </a:solidFill>
                <a:effectLst/>
                <a:uLnTx/>
                <a:uFillTx/>
                <a:latin typeface="DM Sans"/>
                <a:ea typeface="Fira Sans" panose="020B0503050000020004" pitchFamily="34" charset="0"/>
                <a:cs typeface="Arial" charset="0"/>
              </a:rPr>
              <a:t>Skin </a:t>
            </a:r>
            <a:r>
              <a:rPr kumimoji="0" lang="en-GB" altLang="ja-JP" sz="1600" b="0" i="0" u="none" strike="noStrike" kern="0" cap="none" spc="0" normalizeH="0" baseline="0" noProof="0" dirty="0" err="1">
                <a:ln>
                  <a:noFill/>
                </a:ln>
                <a:solidFill>
                  <a:schemeClr val="bg1"/>
                </a:solidFill>
                <a:effectLst/>
                <a:uLnTx/>
                <a:uFillTx/>
                <a:latin typeface="DM Sans"/>
                <a:ea typeface="Fira Sans" panose="020B0503050000020004" pitchFamily="34" charset="0"/>
                <a:cs typeface="Arial" charset="0"/>
              </a:rPr>
              <a:t>color</a:t>
            </a:r>
            <a:r>
              <a:rPr kumimoji="0" lang="en-GB" altLang="ja-JP" sz="1600" b="0" i="0" u="none" strike="noStrike" kern="0" cap="none" spc="0" normalizeH="0" baseline="0" noProof="0" dirty="0">
                <a:ln>
                  <a:noFill/>
                </a:ln>
                <a:solidFill>
                  <a:schemeClr val="bg1"/>
                </a:solidFill>
                <a:effectLst/>
                <a:uLnTx/>
                <a:uFillTx/>
                <a:latin typeface="DM Sans"/>
                <a:ea typeface="Fira Sans" panose="020B0503050000020004" pitchFamily="34" charset="0"/>
                <a:cs typeface="Arial" charset="0"/>
              </a:rPr>
              <a:t> measurements (chromameter) and Image analysis</a:t>
            </a:r>
          </a:p>
        </p:txBody>
      </p:sp>
      <p:sp>
        <p:nvSpPr>
          <p:cNvPr id="6" name="Text Placeholder 36">
            <a:extLst>
              <a:ext uri="{FF2B5EF4-FFF2-40B4-BE49-F238E27FC236}">
                <a16:creationId xmlns:a16="http://schemas.microsoft.com/office/drawing/2014/main" id="{CADF390D-C693-1058-C12E-57CCD240BD17}"/>
              </a:ext>
            </a:extLst>
          </p:cNvPr>
          <p:cNvSpPr txBox="1">
            <a:spLocks/>
          </p:cNvSpPr>
          <p:nvPr/>
        </p:nvSpPr>
        <p:spPr>
          <a:xfrm>
            <a:off x="302399" y="60933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t>* natural dose you get within one hour from European midsummer sun)</a:t>
            </a:r>
            <a:endParaRPr lang="en-GB" dirty="0"/>
          </a:p>
        </p:txBody>
      </p:sp>
      <p:pic>
        <p:nvPicPr>
          <p:cNvPr id="5" name="Picture 4">
            <a:extLst>
              <a:ext uri="{FF2B5EF4-FFF2-40B4-BE49-F238E27FC236}">
                <a16:creationId xmlns:a16="http://schemas.microsoft.com/office/drawing/2014/main" id="{8D7B83CD-1411-25F5-185B-94E2525C8C0F}"/>
              </a:ext>
            </a:extLst>
          </p:cNvPr>
          <p:cNvPicPr>
            <a:picLocks noChangeAspect="1"/>
          </p:cNvPicPr>
          <p:nvPr/>
        </p:nvPicPr>
        <p:blipFill>
          <a:blip r:embed="rId4"/>
          <a:srcRect/>
          <a:stretch/>
        </p:blipFill>
        <p:spPr>
          <a:xfrm>
            <a:off x="10965956" y="302400"/>
            <a:ext cx="962684" cy="419894"/>
          </a:xfrm>
          <a:prstGeom prst="rect">
            <a:avLst/>
          </a:prstGeom>
        </p:spPr>
      </p:pic>
      <p:sp>
        <p:nvSpPr>
          <p:cNvPr id="7" name="TextBox 6">
            <a:extLst>
              <a:ext uri="{FF2B5EF4-FFF2-40B4-BE49-F238E27FC236}">
                <a16:creationId xmlns:a16="http://schemas.microsoft.com/office/drawing/2014/main" id="{8B0C737D-0CE1-BEB8-4984-E01693EBE58E}"/>
              </a:ext>
            </a:extLst>
          </p:cNvPr>
          <p:cNvSpPr txBox="1">
            <a:spLocks/>
          </p:cNvSpPr>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Biotech</a:t>
            </a:r>
            <a:r>
              <a:rPr lang="en-US" sz="950" spc="-20" dirty="0"/>
              <a:t> | Nature, enhanced by science</a:t>
            </a:r>
            <a:endParaRPr lang="en-US" sz="950" spc="10" dirty="0"/>
          </a:p>
        </p:txBody>
      </p:sp>
      <p:sp>
        <p:nvSpPr>
          <p:cNvPr id="10" name="Slide Number Placeholder 10">
            <a:extLst>
              <a:ext uri="{FF2B5EF4-FFF2-40B4-BE49-F238E27FC236}">
                <a16:creationId xmlns:a16="http://schemas.microsoft.com/office/drawing/2014/main" id="{24C57D6B-DFFE-30A3-C1C8-994D42188DC1}"/>
              </a:ext>
            </a:extLst>
          </p:cNvPr>
          <p:cNvSpPr txBox="1">
            <a:spLocks/>
          </p:cNvSpPr>
          <p:nvPr/>
        </p:nvSpPr>
        <p:spPr>
          <a:xfrm>
            <a:off x="454800" y="6603206"/>
            <a:ext cx="1040625" cy="109061"/>
          </a:xfrm>
          <a:prstGeom prst="rect">
            <a:avLst/>
          </a:prstGeom>
        </p:spPr>
        <p:txBody>
          <a:bodyPr vert="horz" lIns="0" tIns="0" rIns="0" bIns="0" rtlCol="0" anchor="ct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BA3E189-2F3A-42E5-B572-3520703B6186}" type="slidenum">
              <a:rPr lang="en-GB" sz="1300" smtClean="0">
                <a:solidFill>
                  <a:schemeClr val="bg1"/>
                </a:solidFill>
                <a:latin typeface="DM Sans"/>
              </a:rPr>
              <a:pPr>
                <a:defRPr/>
              </a:pPr>
              <a:t>59</a:t>
            </a:fld>
            <a:endParaRPr lang="en-GB" sz="1300" dirty="0">
              <a:solidFill>
                <a:schemeClr val="bg1"/>
              </a:solidFill>
              <a:latin typeface="DM Sans"/>
            </a:endParaRPr>
          </a:p>
        </p:txBody>
      </p:sp>
      <p:pic>
        <p:nvPicPr>
          <p:cNvPr id="13" name="Picture 12" descr="A black background with a line and lightning&#10;&#10;AI-generated content may be incorrect.">
            <a:extLst>
              <a:ext uri="{FF2B5EF4-FFF2-40B4-BE49-F238E27FC236}">
                <a16:creationId xmlns:a16="http://schemas.microsoft.com/office/drawing/2014/main" id="{21CE335C-DC62-24D3-1EDA-067476378D5E}"/>
              </a:ext>
            </a:extLst>
          </p:cNvPr>
          <p:cNvPicPr>
            <a:picLocks noChangeAspect="1"/>
          </p:cNvPicPr>
          <p:nvPr/>
        </p:nvPicPr>
        <p:blipFill>
          <a:blip r:embed="rId5">
            <a:extLst>
              <a:ext uri="{28A0092B-C50C-407E-A947-70E740481C1C}">
                <a14:useLocalDpi xmlns:a14="http://schemas.microsoft.com/office/drawing/2010/main" val="0"/>
              </a:ext>
            </a:extLst>
          </a:blip>
          <a:srcRect l="9376" t="32158" r="9098" b="22299"/>
          <a:stretch/>
        </p:blipFill>
        <p:spPr>
          <a:xfrm>
            <a:off x="454800" y="3659083"/>
            <a:ext cx="5540189" cy="1740917"/>
          </a:xfrm>
          <a:prstGeom prst="rect">
            <a:avLst/>
          </a:prstGeom>
        </p:spPr>
      </p:pic>
    </p:spTree>
    <p:extLst>
      <p:ext uri="{BB962C8B-B14F-4D97-AF65-F5344CB8AC3E}">
        <p14:creationId xmlns:p14="http://schemas.microsoft.com/office/powerpoint/2010/main" val="19331086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3955E3-5B2C-DAD6-FDD4-C5EA92DCF549}"/>
              </a:ext>
            </a:extLst>
          </p:cNvPr>
          <p:cNvSpPr>
            <a:spLocks noGrp="1"/>
          </p:cNvSpPr>
          <p:nvPr>
            <p:ph type="title"/>
          </p:nvPr>
        </p:nvSpPr>
        <p:spPr/>
        <p:txBody>
          <a:bodyPr/>
          <a:lstStyle/>
          <a:p>
            <a:r>
              <a:rPr lang="en-US"/>
              <a:t>Skin darkening</a:t>
            </a:r>
          </a:p>
        </p:txBody>
      </p:sp>
      <p:sp>
        <p:nvSpPr>
          <p:cNvPr id="2" name="Slide Number Placeholder 4">
            <a:extLst>
              <a:ext uri="{FF2B5EF4-FFF2-40B4-BE49-F238E27FC236}">
                <a16:creationId xmlns:a16="http://schemas.microsoft.com/office/drawing/2014/main" id="{2EA32554-B115-FCD5-2BE6-43F934E79D1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60</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10" name="Text Placeholder 9">
            <a:extLst>
              <a:ext uri="{FF2B5EF4-FFF2-40B4-BE49-F238E27FC236}">
                <a16:creationId xmlns:a16="http://schemas.microsoft.com/office/drawing/2014/main" id="{D3F11E2F-9798-9F5C-DF46-00465207DBB0}"/>
              </a:ext>
            </a:extLst>
          </p:cNvPr>
          <p:cNvSpPr>
            <a:spLocks noGrp="1"/>
          </p:cNvSpPr>
          <p:nvPr>
            <p:ph type="body" idx="11"/>
          </p:nvPr>
        </p:nvSpPr>
        <p:spPr>
          <a:xfrm>
            <a:off x="301625" y="604837"/>
            <a:ext cx="6690846" cy="540000"/>
          </a:xfrm>
        </p:spPr>
        <p:txBody>
          <a:bodyPr/>
          <a:lstStyle/>
          <a:p>
            <a:r>
              <a:rPr lang="en-US" b="0" dirty="0">
                <a:solidFill>
                  <a:srgbClr val="084337"/>
                </a:solidFill>
              </a:rPr>
              <a:t>PEPHA®-AGE CB reduces blue light induced immediate skin hyper-pigmentation by 30%</a:t>
            </a:r>
          </a:p>
        </p:txBody>
      </p:sp>
      <p:sp>
        <p:nvSpPr>
          <p:cNvPr id="5" name="Tekstvak 21">
            <a:extLst>
              <a:ext uri="{FF2B5EF4-FFF2-40B4-BE49-F238E27FC236}">
                <a16:creationId xmlns:a16="http://schemas.microsoft.com/office/drawing/2014/main" id="{C0A5A21C-A3A7-42A9-924D-B247FE7C5E77}"/>
              </a:ext>
            </a:extLst>
          </p:cNvPr>
          <p:cNvSpPr txBox="1"/>
          <p:nvPr/>
        </p:nvSpPr>
        <p:spPr>
          <a:xfrm>
            <a:off x="8161155" y="2050367"/>
            <a:ext cx="3728444" cy="2739842"/>
          </a:xfrm>
          <a:prstGeom prst="rect">
            <a:avLst/>
          </a:prstGeom>
          <a:solidFill>
            <a:srgbClr val="084337"/>
          </a:solidFill>
        </p:spPr>
        <p:txBody>
          <a:bodyPr wrap="square" lIns="144000" tIns="108000" rIns="108000" bIns="108000" rtlCol="0" anchor="ctr">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PEPHA</a:t>
            </a:r>
            <a:r>
              <a:rPr kumimoji="0" lang="en-GB" sz="1600" b="0" i="0" u="none" strike="noStrike" kern="1200" cap="none" spc="0" normalizeH="0" baseline="30000" noProof="0" dirty="0">
                <a:ln>
                  <a:noFill/>
                </a:ln>
                <a:solidFill>
                  <a:schemeClr val="bg1"/>
                </a:solidFill>
                <a:effectLst/>
                <a:uLnTx/>
                <a:uFillTx/>
                <a:latin typeface="DM Sans"/>
                <a:ea typeface="Fira Sans" panose="020B0503050000020004" pitchFamily="34" charset="0"/>
                <a:cs typeface="+mn-cs"/>
              </a:rPr>
              <a:t>®</a:t>
            </a:r>
            <a:r>
              <a:rPr kumimoji="0" lang="en-GB" sz="16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-AGE CB proves to be highly effective against hyper-pigmentation:</a:t>
            </a:r>
          </a:p>
          <a:p>
            <a:pPr marL="363600" marR="0" lvl="0" indent="-363600" algn="l" defTabSz="914400" rtl="0" eaLnBrk="1" fontAlgn="auto" latinLnBrk="0" hangingPunct="1">
              <a:lnSpc>
                <a:spcPct val="90000"/>
              </a:lnSpc>
              <a:spcBef>
                <a:spcPts val="500"/>
              </a:spcBef>
              <a:spcAft>
                <a:spcPts val="400"/>
              </a:spcAft>
              <a:buClr>
                <a:schemeClr val="bg1"/>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Immediate reduction of skin pigment darkening (-30%)</a:t>
            </a:r>
          </a:p>
          <a:p>
            <a:pPr marL="363600" marR="0" lvl="0" indent="-363600" algn="l" defTabSz="914400" rtl="0" eaLnBrk="1" fontAlgn="auto" latinLnBrk="0" hangingPunct="1">
              <a:lnSpc>
                <a:spcPct val="90000"/>
              </a:lnSpc>
              <a:spcBef>
                <a:spcPts val="500"/>
              </a:spcBef>
              <a:spcAft>
                <a:spcPts val="400"/>
              </a:spcAft>
              <a:buClr>
                <a:schemeClr val="bg1"/>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Rebalance faster to skin normal pigmentation</a:t>
            </a:r>
          </a:p>
          <a:p>
            <a:pPr marL="363600" marR="0" lvl="0" indent="-363600" algn="l" defTabSz="914400" rtl="0" eaLnBrk="1" fontAlgn="auto" latinLnBrk="0" hangingPunct="1">
              <a:lnSpc>
                <a:spcPct val="90000"/>
              </a:lnSpc>
              <a:spcBef>
                <a:spcPts val="500"/>
              </a:spcBef>
              <a:spcAft>
                <a:spcPts val="400"/>
              </a:spcAft>
              <a:buClr>
                <a:schemeClr val="bg1"/>
              </a:buClr>
              <a:buSzPct val="90000"/>
              <a:buFont typeface="Wingdings" panose="05000000000000000000" pitchFamily="2" charset="2"/>
              <a:buChar char="l"/>
              <a:tabLst/>
              <a:defRPr/>
            </a:pPr>
            <a:r>
              <a:rPr kumimoji="0" lang="en-GB" sz="16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Restores even skin tone</a:t>
            </a:r>
          </a:p>
        </p:txBody>
      </p:sp>
      <p:sp>
        <p:nvSpPr>
          <p:cNvPr id="11" name="Rectangle 10">
            <a:extLst>
              <a:ext uri="{FF2B5EF4-FFF2-40B4-BE49-F238E27FC236}">
                <a16:creationId xmlns:a16="http://schemas.microsoft.com/office/drawing/2014/main" id="{473AF2D7-23D8-4658-8879-2B1185F4D5AC}"/>
              </a:ext>
            </a:extLst>
          </p:cNvPr>
          <p:cNvSpPr/>
          <p:nvPr/>
        </p:nvSpPr>
        <p:spPr>
          <a:xfrm>
            <a:off x="302400" y="1342800"/>
            <a:ext cx="2419893" cy="338554"/>
          </a:xfrm>
          <a:prstGeom prst="rect">
            <a:avLst/>
          </a:prstGeom>
        </p:spPr>
        <p:txBody>
          <a:bodyPr wrap="none" l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Colorimetry ITA° angle </a:t>
            </a:r>
          </a:p>
        </p:txBody>
      </p:sp>
      <p:sp>
        <p:nvSpPr>
          <p:cNvPr id="12" name="Rectangle 11">
            <a:extLst>
              <a:ext uri="{FF2B5EF4-FFF2-40B4-BE49-F238E27FC236}">
                <a16:creationId xmlns:a16="http://schemas.microsoft.com/office/drawing/2014/main" id="{CD4BED76-084C-4255-9851-62CDF43D845C}"/>
              </a:ext>
            </a:extLst>
          </p:cNvPr>
          <p:cNvSpPr/>
          <p:nvPr/>
        </p:nvSpPr>
        <p:spPr>
          <a:xfrm>
            <a:off x="613473" y="5709753"/>
            <a:ext cx="6779848" cy="338554"/>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ITA° is inversely correlated with skin pigmentation: </a:t>
            </a:r>
            <a:r>
              <a:rPr kumimoji="0" lang="en-GB" sz="11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the lower the ITA value, the darker the skin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Colorimetry ITA angle, ITA° takes into account 2 parameters: luminance (L*) and yellow-blue tone (b*).</a:t>
            </a:r>
          </a:p>
        </p:txBody>
      </p:sp>
      <p:pic>
        <p:nvPicPr>
          <p:cNvPr id="6" name="Picture 5">
            <a:extLst>
              <a:ext uri="{FF2B5EF4-FFF2-40B4-BE49-F238E27FC236}">
                <a16:creationId xmlns:a16="http://schemas.microsoft.com/office/drawing/2014/main" id="{8ACE8483-1FF8-1A89-046B-B742D29206F3}"/>
              </a:ext>
            </a:extLst>
          </p:cNvPr>
          <p:cNvPicPr>
            <a:picLocks noChangeAspect="1"/>
          </p:cNvPicPr>
          <p:nvPr/>
        </p:nvPicPr>
        <p:blipFill>
          <a:blip r:embed="rId3"/>
          <a:srcRect/>
          <a:stretch/>
        </p:blipFill>
        <p:spPr>
          <a:xfrm>
            <a:off x="10965956" y="302400"/>
            <a:ext cx="962684" cy="419894"/>
          </a:xfrm>
          <a:prstGeom prst="rect">
            <a:avLst/>
          </a:prstGeom>
        </p:spPr>
      </p:pic>
      <p:pic>
        <p:nvPicPr>
          <p:cNvPr id="8" name="Picture 7" descr="A graph with lines and numbers on it&#10;&#10;AI-generated content may be incorrect.">
            <a:extLst>
              <a:ext uri="{FF2B5EF4-FFF2-40B4-BE49-F238E27FC236}">
                <a16:creationId xmlns:a16="http://schemas.microsoft.com/office/drawing/2014/main" id="{8A67EB29-8B23-7B30-25BF-A08BA315347B}"/>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36187" y="1605548"/>
            <a:ext cx="7597302" cy="4273482"/>
          </a:xfrm>
          <a:prstGeom prst="rect">
            <a:avLst/>
          </a:prstGeom>
        </p:spPr>
      </p:pic>
    </p:spTree>
    <p:extLst>
      <p:ext uri="{BB962C8B-B14F-4D97-AF65-F5344CB8AC3E}">
        <p14:creationId xmlns:p14="http://schemas.microsoft.com/office/powerpoint/2010/main" val="17739505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9EE6F2A-7FC0-61F7-280A-2C04DCDE5F8D}"/>
              </a:ext>
            </a:extLst>
          </p:cNvPr>
          <p:cNvSpPr/>
          <p:nvPr/>
        </p:nvSpPr>
        <p:spPr>
          <a:xfrm>
            <a:off x="0" y="1233378"/>
            <a:ext cx="12192000" cy="4166622"/>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4" name="Title 3">
            <a:extLst>
              <a:ext uri="{FF2B5EF4-FFF2-40B4-BE49-F238E27FC236}">
                <a16:creationId xmlns:a16="http://schemas.microsoft.com/office/drawing/2014/main" id="{8EDF2906-9E8A-6650-2FFF-08DFF7721DA2}"/>
              </a:ext>
            </a:extLst>
          </p:cNvPr>
          <p:cNvSpPr>
            <a:spLocks noGrp="1"/>
          </p:cNvSpPr>
          <p:nvPr>
            <p:ph type="title"/>
          </p:nvPr>
        </p:nvSpPr>
        <p:spPr/>
        <p:txBody>
          <a:bodyPr/>
          <a:lstStyle/>
          <a:p>
            <a:r>
              <a:rPr lang="en-US"/>
              <a:t>Reduces blue light induced skin pigment darkening</a:t>
            </a:r>
          </a:p>
        </p:txBody>
      </p:sp>
      <p:sp>
        <p:nvSpPr>
          <p:cNvPr id="2" name="Slide Number Placeholder 4">
            <a:extLst>
              <a:ext uri="{FF2B5EF4-FFF2-40B4-BE49-F238E27FC236}">
                <a16:creationId xmlns:a16="http://schemas.microsoft.com/office/drawing/2014/main" id="{38C0E1AC-9102-844A-958D-AC8EA933BFE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61</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85755F99-F328-A650-9247-7706AE443694}"/>
              </a:ext>
            </a:extLst>
          </p:cNvPr>
          <p:cNvSpPr>
            <a:spLocks noGrp="1"/>
          </p:cNvSpPr>
          <p:nvPr>
            <p:ph type="body" idx="11"/>
          </p:nvPr>
        </p:nvSpPr>
        <p:spPr/>
        <p:txBody>
          <a:bodyPr/>
          <a:lstStyle/>
          <a:p>
            <a:r>
              <a:rPr lang="en-US"/>
              <a:t>PEPHA</a:t>
            </a:r>
            <a:r>
              <a:rPr lang="en-US" b="0"/>
              <a:t>®</a:t>
            </a:r>
            <a:r>
              <a:rPr lang="en-US"/>
              <a:t>-AGE CB</a:t>
            </a:r>
          </a:p>
        </p:txBody>
      </p:sp>
      <p:pic>
        <p:nvPicPr>
          <p:cNvPr id="6" name="Picture 3">
            <a:extLst>
              <a:ext uri="{FF2B5EF4-FFF2-40B4-BE49-F238E27FC236}">
                <a16:creationId xmlns:a16="http://schemas.microsoft.com/office/drawing/2014/main" id="{850259D3-7DB4-4270-AA11-158350A10D33}"/>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299441" y="1802093"/>
            <a:ext cx="3332553" cy="1230169"/>
          </a:xfrm>
          <a:prstGeom prst="rect">
            <a:avLst/>
          </a:prstGeom>
          <a:ln w="19050">
            <a:noFill/>
          </a:ln>
        </p:spPr>
      </p:pic>
      <p:pic>
        <p:nvPicPr>
          <p:cNvPr id="7" name="Picture 4">
            <a:extLst>
              <a:ext uri="{FF2B5EF4-FFF2-40B4-BE49-F238E27FC236}">
                <a16:creationId xmlns:a16="http://schemas.microsoft.com/office/drawing/2014/main" id="{6A69CBD6-BCB4-45D4-B4F8-E1B0C0FA193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8551717" y="1798378"/>
            <a:ext cx="3332553" cy="1225670"/>
          </a:xfrm>
          <a:prstGeom prst="rect">
            <a:avLst/>
          </a:prstGeom>
          <a:ln w="19050">
            <a:noFill/>
          </a:ln>
        </p:spPr>
      </p:pic>
      <p:pic>
        <p:nvPicPr>
          <p:cNvPr id="8" name="Picture 5">
            <a:extLst>
              <a:ext uri="{FF2B5EF4-FFF2-40B4-BE49-F238E27FC236}">
                <a16:creationId xmlns:a16="http://schemas.microsoft.com/office/drawing/2014/main" id="{FFCF15B4-BA0F-4774-B238-15763887A8D5}"/>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40000"/>
                    </a14:imgEffect>
                  </a14:imgLayer>
                </a14:imgProps>
              </a:ext>
            </a:extLst>
          </a:blip>
          <a:stretch>
            <a:fillRect/>
          </a:stretch>
        </p:blipFill>
        <p:spPr>
          <a:xfrm>
            <a:off x="299440" y="3768393"/>
            <a:ext cx="3332553" cy="1225670"/>
          </a:xfrm>
          <a:prstGeom prst="rect">
            <a:avLst/>
          </a:prstGeom>
          <a:ln w="19050">
            <a:noFill/>
          </a:ln>
        </p:spPr>
      </p:pic>
      <p:pic>
        <p:nvPicPr>
          <p:cNvPr id="9" name="Picture 6">
            <a:extLst>
              <a:ext uri="{FF2B5EF4-FFF2-40B4-BE49-F238E27FC236}">
                <a16:creationId xmlns:a16="http://schemas.microsoft.com/office/drawing/2014/main" id="{4B55DAD1-5098-43A9-9582-AA67168175B0}"/>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Lst>
          </a:blip>
          <a:stretch>
            <a:fillRect/>
          </a:stretch>
        </p:blipFill>
        <p:spPr>
          <a:xfrm>
            <a:off x="8551717" y="3770606"/>
            <a:ext cx="3332553" cy="1225670"/>
          </a:xfrm>
          <a:prstGeom prst="rect">
            <a:avLst/>
          </a:prstGeom>
          <a:ln w="19050">
            <a:noFill/>
          </a:ln>
        </p:spPr>
      </p:pic>
      <p:sp>
        <p:nvSpPr>
          <p:cNvPr id="11" name="TextBox 13">
            <a:extLst>
              <a:ext uri="{FF2B5EF4-FFF2-40B4-BE49-F238E27FC236}">
                <a16:creationId xmlns:a16="http://schemas.microsoft.com/office/drawing/2014/main" id="{4B32B13C-2F8D-4000-A4EE-904F07938517}"/>
              </a:ext>
            </a:extLst>
          </p:cNvPr>
          <p:cNvSpPr txBox="1"/>
          <p:nvPr/>
        </p:nvSpPr>
        <p:spPr>
          <a:xfrm>
            <a:off x="308492" y="1342800"/>
            <a:ext cx="1292020"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RD012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 PEPHA</a:t>
            </a:r>
            <a:r>
              <a:rPr kumimoji="0" lang="en-GB" sz="1100" b="0" i="0" u="none" strike="noStrike" kern="1200" cap="none" spc="0" normalizeH="0" baseline="30000" dirty="0">
                <a:ln>
                  <a:noFill/>
                </a:ln>
                <a:solidFill>
                  <a:prstClr val="black"/>
                </a:solidFill>
                <a:effectLst/>
                <a:uLnTx/>
                <a:uFillTx/>
                <a:latin typeface="DM Sans"/>
                <a:ea typeface="Fira Sans" panose="020B0503050000020004" pitchFamily="34" charset="0"/>
                <a:cs typeface="+mn-cs"/>
              </a:rPr>
              <a:t>®</a:t>
            </a: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-AGE CB</a:t>
            </a:r>
          </a:p>
        </p:txBody>
      </p:sp>
      <p:sp>
        <p:nvSpPr>
          <p:cNvPr id="12" name="TextBox 14">
            <a:extLst>
              <a:ext uri="{FF2B5EF4-FFF2-40B4-BE49-F238E27FC236}">
                <a16:creationId xmlns:a16="http://schemas.microsoft.com/office/drawing/2014/main" id="{649ADEAD-AB10-43DE-88C3-ED36ECD62D77}"/>
              </a:ext>
            </a:extLst>
          </p:cNvPr>
          <p:cNvSpPr txBox="1"/>
          <p:nvPr/>
        </p:nvSpPr>
        <p:spPr>
          <a:xfrm>
            <a:off x="8551096" y="1348211"/>
            <a:ext cx="1292020"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RD012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 PEPHA</a:t>
            </a:r>
            <a:r>
              <a:rPr kumimoji="0" lang="en-GB" sz="1100" b="0" i="0" u="none" strike="noStrike" kern="1200" cap="none" spc="0" normalizeH="0" baseline="30000" dirty="0">
                <a:ln>
                  <a:noFill/>
                </a:ln>
                <a:solidFill>
                  <a:prstClr val="black"/>
                </a:solidFill>
                <a:effectLst/>
                <a:uLnTx/>
                <a:uFillTx/>
                <a:latin typeface="DM Sans"/>
                <a:ea typeface="Fira Sans" panose="020B0503050000020004" pitchFamily="34" charset="0"/>
                <a:cs typeface="+mn-cs"/>
              </a:rPr>
              <a:t>®</a:t>
            </a: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-AGE CB</a:t>
            </a:r>
          </a:p>
        </p:txBody>
      </p:sp>
      <p:sp>
        <p:nvSpPr>
          <p:cNvPr id="13" name="TextBox 15">
            <a:extLst>
              <a:ext uri="{FF2B5EF4-FFF2-40B4-BE49-F238E27FC236}">
                <a16:creationId xmlns:a16="http://schemas.microsoft.com/office/drawing/2014/main" id="{A8D2597F-7DBD-4FCE-B512-A9132CEE402A}"/>
              </a:ext>
            </a:extLst>
          </p:cNvPr>
          <p:cNvSpPr txBox="1"/>
          <p:nvPr/>
        </p:nvSpPr>
        <p:spPr>
          <a:xfrm>
            <a:off x="299440" y="3314747"/>
            <a:ext cx="1292020"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RD012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 PEPHA</a:t>
            </a:r>
            <a:r>
              <a:rPr kumimoji="0" lang="en-GB" sz="1100" b="0" i="0" u="none" strike="noStrike" kern="1200" cap="none" spc="0" normalizeH="0" baseline="30000" dirty="0">
                <a:ln>
                  <a:noFill/>
                </a:ln>
                <a:solidFill>
                  <a:prstClr val="black"/>
                </a:solidFill>
                <a:effectLst/>
                <a:uLnTx/>
                <a:uFillTx/>
                <a:latin typeface="DM Sans"/>
                <a:ea typeface="Fira Sans" panose="020B0503050000020004" pitchFamily="34" charset="0"/>
                <a:cs typeface="+mn-cs"/>
              </a:rPr>
              <a:t>®</a:t>
            </a: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-AGE CB</a:t>
            </a:r>
          </a:p>
        </p:txBody>
      </p:sp>
      <p:sp>
        <p:nvSpPr>
          <p:cNvPr id="14" name="TextBox 16">
            <a:extLst>
              <a:ext uri="{FF2B5EF4-FFF2-40B4-BE49-F238E27FC236}">
                <a16:creationId xmlns:a16="http://schemas.microsoft.com/office/drawing/2014/main" id="{D75D8FDE-7B98-43E7-964F-F8083461D723}"/>
              </a:ext>
            </a:extLst>
          </p:cNvPr>
          <p:cNvSpPr txBox="1"/>
          <p:nvPr/>
        </p:nvSpPr>
        <p:spPr>
          <a:xfrm>
            <a:off x="8554012" y="3318838"/>
            <a:ext cx="1292020"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RD012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 PEPHA</a:t>
            </a:r>
            <a:r>
              <a:rPr kumimoji="0" lang="en-GB" sz="1100" b="0" i="0" u="none" strike="noStrike" kern="1200" cap="none" spc="0" normalizeH="0" baseline="30000" dirty="0">
                <a:ln>
                  <a:noFill/>
                </a:ln>
                <a:solidFill>
                  <a:prstClr val="black"/>
                </a:solidFill>
                <a:effectLst/>
                <a:uLnTx/>
                <a:uFillTx/>
                <a:latin typeface="DM Sans"/>
                <a:ea typeface="Fira Sans" panose="020B0503050000020004" pitchFamily="34" charset="0"/>
                <a:cs typeface="+mn-cs"/>
              </a:rPr>
              <a:t>®</a:t>
            </a: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-AGE CB</a:t>
            </a:r>
          </a:p>
        </p:txBody>
      </p:sp>
      <p:sp>
        <p:nvSpPr>
          <p:cNvPr id="15" name="TextBox 18">
            <a:extLst>
              <a:ext uri="{FF2B5EF4-FFF2-40B4-BE49-F238E27FC236}">
                <a16:creationId xmlns:a16="http://schemas.microsoft.com/office/drawing/2014/main" id="{C10A550D-F9AD-49E0-9BF1-D0CB56400C79}"/>
              </a:ext>
            </a:extLst>
          </p:cNvPr>
          <p:cNvSpPr txBox="1"/>
          <p:nvPr/>
        </p:nvSpPr>
        <p:spPr>
          <a:xfrm>
            <a:off x="2977967" y="1342800"/>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RD012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Placebo</a:t>
            </a:r>
          </a:p>
        </p:txBody>
      </p:sp>
      <p:sp>
        <p:nvSpPr>
          <p:cNvPr id="16" name="TextBox 19">
            <a:extLst>
              <a:ext uri="{FF2B5EF4-FFF2-40B4-BE49-F238E27FC236}">
                <a16:creationId xmlns:a16="http://schemas.microsoft.com/office/drawing/2014/main" id="{271660E6-A23A-424D-B727-2556A36A770C}"/>
              </a:ext>
            </a:extLst>
          </p:cNvPr>
          <p:cNvSpPr txBox="1"/>
          <p:nvPr/>
        </p:nvSpPr>
        <p:spPr>
          <a:xfrm>
            <a:off x="11154771" y="1368485"/>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RD012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Placebo</a:t>
            </a:r>
          </a:p>
        </p:txBody>
      </p:sp>
      <p:sp>
        <p:nvSpPr>
          <p:cNvPr id="17" name="TextBox 20">
            <a:extLst>
              <a:ext uri="{FF2B5EF4-FFF2-40B4-BE49-F238E27FC236}">
                <a16:creationId xmlns:a16="http://schemas.microsoft.com/office/drawing/2014/main" id="{BBB01CBA-BF62-4117-A47E-A3EF3634D916}"/>
              </a:ext>
            </a:extLst>
          </p:cNvPr>
          <p:cNvSpPr txBox="1"/>
          <p:nvPr/>
        </p:nvSpPr>
        <p:spPr>
          <a:xfrm>
            <a:off x="2977968" y="3313017"/>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RD012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Placebo</a:t>
            </a:r>
          </a:p>
        </p:txBody>
      </p:sp>
      <p:sp>
        <p:nvSpPr>
          <p:cNvPr id="18" name="TextBox 21">
            <a:extLst>
              <a:ext uri="{FF2B5EF4-FFF2-40B4-BE49-F238E27FC236}">
                <a16:creationId xmlns:a16="http://schemas.microsoft.com/office/drawing/2014/main" id="{3B0CC301-B4B1-4001-9DDF-ABFAC5DDC716}"/>
              </a:ext>
            </a:extLst>
          </p:cNvPr>
          <p:cNvSpPr txBox="1"/>
          <p:nvPr/>
        </p:nvSpPr>
        <p:spPr>
          <a:xfrm>
            <a:off x="11167727" y="3310993"/>
            <a:ext cx="716543" cy="33855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RD012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Placebo</a:t>
            </a:r>
          </a:p>
        </p:txBody>
      </p:sp>
      <p:sp>
        <p:nvSpPr>
          <p:cNvPr id="19" name="TextBox 24">
            <a:extLst>
              <a:ext uri="{FF2B5EF4-FFF2-40B4-BE49-F238E27FC236}">
                <a16:creationId xmlns:a16="http://schemas.microsoft.com/office/drawing/2014/main" id="{584400BE-5611-424F-9CFB-6212B85A92A6}"/>
              </a:ext>
            </a:extLst>
          </p:cNvPr>
          <p:cNvSpPr txBox="1"/>
          <p:nvPr/>
        </p:nvSpPr>
        <p:spPr>
          <a:xfrm>
            <a:off x="2731777" y="3059007"/>
            <a:ext cx="307777"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34.4</a:t>
            </a:r>
          </a:p>
        </p:txBody>
      </p:sp>
      <p:sp>
        <p:nvSpPr>
          <p:cNvPr id="20" name="TextBox 25">
            <a:extLst>
              <a:ext uri="{FF2B5EF4-FFF2-40B4-BE49-F238E27FC236}">
                <a16:creationId xmlns:a16="http://schemas.microsoft.com/office/drawing/2014/main" id="{078EEFEB-5486-4971-8013-79CAFDE0F380}"/>
              </a:ext>
            </a:extLst>
          </p:cNvPr>
          <p:cNvSpPr txBox="1"/>
          <p:nvPr/>
        </p:nvSpPr>
        <p:spPr>
          <a:xfrm>
            <a:off x="997146" y="3059294"/>
            <a:ext cx="30938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35.4</a:t>
            </a:r>
          </a:p>
        </p:txBody>
      </p:sp>
      <p:sp>
        <p:nvSpPr>
          <p:cNvPr id="21" name="TextBox 26">
            <a:extLst>
              <a:ext uri="{FF2B5EF4-FFF2-40B4-BE49-F238E27FC236}">
                <a16:creationId xmlns:a16="http://schemas.microsoft.com/office/drawing/2014/main" id="{816F91BB-C4E1-4E99-A1CB-E8F911C04944}"/>
              </a:ext>
            </a:extLst>
          </p:cNvPr>
          <p:cNvSpPr txBox="1"/>
          <p:nvPr/>
        </p:nvSpPr>
        <p:spPr>
          <a:xfrm>
            <a:off x="11001684" y="3058911"/>
            <a:ext cx="250068"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17.3</a:t>
            </a:r>
          </a:p>
        </p:txBody>
      </p:sp>
      <p:sp>
        <p:nvSpPr>
          <p:cNvPr id="22" name="TextBox 27">
            <a:extLst>
              <a:ext uri="{FF2B5EF4-FFF2-40B4-BE49-F238E27FC236}">
                <a16:creationId xmlns:a16="http://schemas.microsoft.com/office/drawing/2014/main" id="{C69F7103-8716-45F5-BA82-9D7120EECFC1}"/>
              </a:ext>
            </a:extLst>
          </p:cNvPr>
          <p:cNvSpPr txBox="1"/>
          <p:nvPr/>
        </p:nvSpPr>
        <p:spPr>
          <a:xfrm>
            <a:off x="9251147" y="3058911"/>
            <a:ext cx="307777"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28.6</a:t>
            </a:r>
          </a:p>
        </p:txBody>
      </p:sp>
      <p:sp>
        <p:nvSpPr>
          <p:cNvPr id="23" name="TextBox 28">
            <a:extLst>
              <a:ext uri="{FF2B5EF4-FFF2-40B4-BE49-F238E27FC236}">
                <a16:creationId xmlns:a16="http://schemas.microsoft.com/office/drawing/2014/main" id="{2F29C13E-9129-4871-9B87-2DD2AD16AD1A}"/>
              </a:ext>
            </a:extLst>
          </p:cNvPr>
          <p:cNvSpPr txBox="1"/>
          <p:nvPr/>
        </p:nvSpPr>
        <p:spPr>
          <a:xfrm>
            <a:off x="2736586" y="5016806"/>
            <a:ext cx="302968"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24.3</a:t>
            </a:r>
          </a:p>
        </p:txBody>
      </p:sp>
      <p:sp>
        <p:nvSpPr>
          <p:cNvPr id="24" name="TextBox 29">
            <a:extLst>
              <a:ext uri="{FF2B5EF4-FFF2-40B4-BE49-F238E27FC236}">
                <a16:creationId xmlns:a16="http://schemas.microsoft.com/office/drawing/2014/main" id="{2CF803C1-D571-47C2-9D08-1400179DEDE3}"/>
              </a:ext>
            </a:extLst>
          </p:cNvPr>
          <p:cNvSpPr txBox="1"/>
          <p:nvPr/>
        </p:nvSpPr>
        <p:spPr>
          <a:xfrm>
            <a:off x="1005563" y="5016806"/>
            <a:ext cx="275717"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31.0</a:t>
            </a:r>
          </a:p>
        </p:txBody>
      </p:sp>
      <p:sp>
        <p:nvSpPr>
          <p:cNvPr id="25" name="TextBox 30">
            <a:extLst>
              <a:ext uri="{FF2B5EF4-FFF2-40B4-BE49-F238E27FC236}">
                <a16:creationId xmlns:a16="http://schemas.microsoft.com/office/drawing/2014/main" id="{30F53669-A9D8-4552-8F71-85488B4521D1}"/>
              </a:ext>
            </a:extLst>
          </p:cNvPr>
          <p:cNvSpPr txBox="1"/>
          <p:nvPr/>
        </p:nvSpPr>
        <p:spPr>
          <a:xfrm>
            <a:off x="11001684" y="5013472"/>
            <a:ext cx="306174"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27.0</a:t>
            </a:r>
          </a:p>
        </p:txBody>
      </p:sp>
      <p:sp>
        <p:nvSpPr>
          <p:cNvPr id="26" name="TextBox 31">
            <a:extLst>
              <a:ext uri="{FF2B5EF4-FFF2-40B4-BE49-F238E27FC236}">
                <a16:creationId xmlns:a16="http://schemas.microsoft.com/office/drawing/2014/main" id="{E497B1E6-64C1-4C93-B9B3-8FBB6F62BC8E}"/>
              </a:ext>
            </a:extLst>
          </p:cNvPr>
          <p:cNvSpPr txBox="1"/>
          <p:nvPr/>
        </p:nvSpPr>
        <p:spPr>
          <a:xfrm>
            <a:off x="9255956" y="5013472"/>
            <a:ext cx="302968"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32.8</a:t>
            </a:r>
          </a:p>
        </p:txBody>
      </p:sp>
      <p:sp>
        <p:nvSpPr>
          <p:cNvPr id="31" name="Tekstvak 9">
            <a:extLst>
              <a:ext uri="{FF2B5EF4-FFF2-40B4-BE49-F238E27FC236}">
                <a16:creationId xmlns:a16="http://schemas.microsoft.com/office/drawing/2014/main" id="{F190D457-FCB2-493F-AD15-BF6576D3ABC2}"/>
              </a:ext>
            </a:extLst>
          </p:cNvPr>
          <p:cNvSpPr txBox="1"/>
          <p:nvPr/>
        </p:nvSpPr>
        <p:spPr>
          <a:xfrm>
            <a:off x="4363896" y="2885802"/>
            <a:ext cx="3464209" cy="86177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dirty="0">
                <a:ln>
                  <a:noFill/>
                </a:ln>
                <a:solidFill>
                  <a:prstClr val="black"/>
                </a:solidFill>
                <a:effectLst/>
                <a:uLnTx/>
                <a:uFillTx/>
                <a:latin typeface="DM Sans"/>
                <a:ea typeface="Fira Sans" panose="020B0503050000020004" pitchFamily="34" charset="0"/>
                <a:cs typeface="Arial" charset="0"/>
              </a:rPr>
              <a:t>Skin coloration: ITA°</a:t>
            </a:r>
          </a:p>
        </p:txBody>
      </p:sp>
      <p:sp>
        <p:nvSpPr>
          <p:cNvPr id="30" name="TextBox 8">
            <a:extLst>
              <a:ext uri="{FF2B5EF4-FFF2-40B4-BE49-F238E27FC236}">
                <a16:creationId xmlns:a16="http://schemas.microsoft.com/office/drawing/2014/main" id="{BA300053-E5F4-689D-8369-32B8CF19678A}"/>
              </a:ext>
            </a:extLst>
          </p:cNvPr>
          <p:cNvSpPr txBox="1"/>
          <p:nvPr/>
        </p:nvSpPr>
        <p:spPr>
          <a:xfrm>
            <a:off x="1766597" y="1342800"/>
            <a:ext cx="43441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D0</a:t>
            </a:r>
          </a:p>
        </p:txBody>
      </p:sp>
      <p:sp>
        <p:nvSpPr>
          <p:cNvPr id="32" name="TextBox 8">
            <a:extLst>
              <a:ext uri="{FF2B5EF4-FFF2-40B4-BE49-F238E27FC236}">
                <a16:creationId xmlns:a16="http://schemas.microsoft.com/office/drawing/2014/main" id="{12197EB8-120E-51D8-D0C0-08BA497F8064}"/>
              </a:ext>
            </a:extLst>
          </p:cNvPr>
          <p:cNvSpPr txBox="1"/>
          <p:nvPr/>
        </p:nvSpPr>
        <p:spPr>
          <a:xfrm>
            <a:off x="10063421" y="1353096"/>
            <a:ext cx="40395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D3</a:t>
            </a:r>
          </a:p>
        </p:txBody>
      </p:sp>
      <p:sp>
        <p:nvSpPr>
          <p:cNvPr id="33" name="TextBox 8">
            <a:extLst>
              <a:ext uri="{FF2B5EF4-FFF2-40B4-BE49-F238E27FC236}">
                <a16:creationId xmlns:a16="http://schemas.microsoft.com/office/drawing/2014/main" id="{2939D9ED-B8B8-6019-A86E-0A820D5FCA2D}"/>
              </a:ext>
            </a:extLst>
          </p:cNvPr>
          <p:cNvSpPr txBox="1"/>
          <p:nvPr/>
        </p:nvSpPr>
        <p:spPr>
          <a:xfrm>
            <a:off x="1775533" y="3313017"/>
            <a:ext cx="41838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D4</a:t>
            </a:r>
          </a:p>
        </p:txBody>
      </p:sp>
      <p:sp>
        <p:nvSpPr>
          <p:cNvPr id="34" name="TextBox 8">
            <a:extLst>
              <a:ext uri="{FF2B5EF4-FFF2-40B4-BE49-F238E27FC236}">
                <a16:creationId xmlns:a16="http://schemas.microsoft.com/office/drawing/2014/main" id="{71D51179-92C9-49F1-8CE5-D650AE6D0239}"/>
              </a:ext>
            </a:extLst>
          </p:cNvPr>
          <p:cNvSpPr txBox="1"/>
          <p:nvPr/>
        </p:nvSpPr>
        <p:spPr>
          <a:xfrm>
            <a:off x="9992088" y="3300789"/>
            <a:ext cx="546625"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D10</a:t>
            </a:r>
          </a:p>
        </p:txBody>
      </p:sp>
      <p:sp>
        <p:nvSpPr>
          <p:cNvPr id="51" name="Rounded Rectangle 7">
            <a:extLst>
              <a:ext uri="{FF2B5EF4-FFF2-40B4-BE49-F238E27FC236}">
                <a16:creationId xmlns:a16="http://schemas.microsoft.com/office/drawing/2014/main" id="{EB5AA869-19F4-E080-03A7-75C878A08D80}"/>
              </a:ext>
            </a:extLst>
          </p:cNvPr>
          <p:cNvSpPr/>
          <p:nvPr/>
        </p:nvSpPr>
        <p:spPr bwMode="auto">
          <a:xfrm>
            <a:off x="1" y="5400000"/>
            <a:ext cx="6096000"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dirty="0">
                <a:ln>
                  <a:noFill/>
                </a:ln>
                <a:solidFill>
                  <a:schemeClr val="bg1"/>
                </a:solidFill>
                <a:effectLst/>
                <a:uLnTx/>
                <a:uFillTx/>
                <a:latin typeface="DM Sans"/>
                <a:ea typeface="Fira Sans" panose="020B0503050000020004" pitchFamily="34" charset="0"/>
                <a:cs typeface="Arial" charset="0"/>
              </a:rPr>
              <a:t>Volunteer 12 – ITA° - left forearm with placebo and right with 3% PEPHA®-AGE CB</a:t>
            </a:r>
          </a:p>
        </p:txBody>
      </p:sp>
      <p:pic>
        <p:nvPicPr>
          <p:cNvPr id="10" name="Picture 9">
            <a:extLst>
              <a:ext uri="{FF2B5EF4-FFF2-40B4-BE49-F238E27FC236}">
                <a16:creationId xmlns:a16="http://schemas.microsoft.com/office/drawing/2014/main" id="{68E09078-2343-DF6E-C0B9-AD74CF01A69E}"/>
              </a:ext>
            </a:extLst>
          </p:cNvPr>
          <p:cNvPicPr>
            <a:picLocks noChangeAspect="1"/>
          </p:cNvPicPr>
          <p:nvPr/>
        </p:nvPicPr>
        <p:blipFill>
          <a:blip r:embed="rId10"/>
          <a:srcRect/>
          <a:stretch/>
        </p:blipFill>
        <p:spPr>
          <a:xfrm>
            <a:off x="10965956" y="302400"/>
            <a:ext cx="962684" cy="419894"/>
          </a:xfrm>
          <a:prstGeom prst="rect">
            <a:avLst/>
          </a:prstGeom>
        </p:spPr>
      </p:pic>
    </p:spTree>
    <p:extLst>
      <p:ext uri="{BB962C8B-B14F-4D97-AF65-F5344CB8AC3E}">
        <p14:creationId xmlns:p14="http://schemas.microsoft.com/office/powerpoint/2010/main" val="19467094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22982D3-5905-93F8-5126-5805F5E26FDD}"/>
              </a:ext>
            </a:extLst>
          </p:cNvPr>
          <p:cNvSpPr/>
          <p:nvPr/>
        </p:nvSpPr>
        <p:spPr>
          <a:xfrm>
            <a:off x="0" y="1233378"/>
            <a:ext cx="12192000" cy="4166622"/>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sp>
        <p:nvSpPr>
          <p:cNvPr id="4" name="Title 3">
            <a:extLst>
              <a:ext uri="{FF2B5EF4-FFF2-40B4-BE49-F238E27FC236}">
                <a16:creationId xmlns:a16="http://schemas.microsoft.com/office/drawing/2014/main" id="{8EDF2906-9E8A-6650-2FFF-08DFF7721DA2}"/>
              </a:ext>
            </a:extLst>
          </p:cNvPr>
          <p:cNvSpPr>
            <a:spLocks noGrp="1"/>
          </p:cNvSpPr>
          <p:nvPr>
            <p:ph type="title"/>
          </p:nvPr>
        </p:nvSpPr>
        <p:spPr/>
        <p:txBody>
          <a:bodyPr/>
          <a:lstStyle/>
          <a:p>
            <a:r>
              <a:rPr lang="en-GB"/>
              <a:t>Reduces blue light induced redness</a:t>
            </a:r>
            <a:endParaRPr lang="en-US"/>
          </a:p>
        </p:txBody>
      </p:sp>
      <p:sp>
        <p:nvSpPr>
          <p:cNvPr id="6" name="Slide Number Placeholder 4">
            <a:extLst>
              <a:ext uri="{FF2B5EF4-FFF2-40B4-BE49-F238E27FC236}">
                <a16:creationId xmlns:a16="http://schemas.microsoft.com/office/drawing/2014/main" id="{95AB9FE9-BB91-9CB9-49E9-6A602D5FE0F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85755F99-F328-A650-9247-7706AE443694}"/>
              </a:ext>
            </a:extLst>
          </p:cNvPr>
          <p:cNvSpPr>
            <a:spLocks noGrp="1"/>
          </p:cNvSpPr>
          <p:nvPr>
            <p:ph type="body" idx="11"/>
          </p:nvPr>
        </p:nvSpPr>
        <p:spPr/>
        <p:txBody>
          <a:bodyPr/>
          <a:lstStyle/>
          <a:p>
            <a:r>
              <a:rPr lang="en-US" b="0" dirty="0">
                <a:solidFill>
                  <a:srgbClr val="084337"/>
                </a:solidFill>
              </a:rPr>
              <a:t>PEPHA®-AGE CB</a:t>
            </a:r>
          </a:p>
        </p:txBody>
      </p:sp>
      <p:sp>
        <p:nvSpPr>
          <p:cNvPr id="11" name="TextBox 13">
            <a:extLst>
              <a:ext uri="{FF2B5EF4-FFF2-40B4-BE49-F238E27FC236}">
                <a16:creationId xmlns:a16="http://schemas.microsoft.com/office/drawing/2014/main" id="{4B32B13C-2F8D-4000-A4EE-904F07938517}"/>
              </a:ext>
            </a:extLst>
          </p:cNvPr>
          <p:cNvSpPr txBox="1"/>
          <p:nvPr/>
        </p:nvSpPr>
        <p:spPr>
          <a:xfrm>
            <a:off x="308492" y="1342800"/>
            <a:ext cx="1314462"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RD013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 PEPHA®-AGE CB</a:t>
            </a:r>
          </a:p>
        </p:txBody>
      </p:sp>
      <p:sp>
        <p:nvSpPr>
          <p:cNvPr id="12" name="TextBox 14">
            <a:extLst>
              <a:ext uri="{FF2B5EF4-FFF2-40B4-BE49-F238E27FC236}">
                <a16:creationId xmlns:a16="http://schemas.microsoft.com/office/drawing/2014/main" id="{649ADEAD-AB10-43DE-88C3-ED36ECD62D77}"/>
              </a:ext>
            </a:extLst>
          </p:cNvPr>
          <p:cNvSpPr txBox="1"/>
          <p:nvPr/>
        </p:nvSpPr>
        <p:spPr>
          <a:xfrm>
            <a:off x="8551096" y="1348211"/>
            <a:ext cx="1314462"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RD013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 PEPHA®-AGE CB</a:t>
            </a:r>
          </a:p>
        </p:txBody>
      </p:sp>
      <p:sp>
        <p:nvSpPr>
          <p:cNvPr id="13" name="TextBox 15">
            <a:extLst>
              <a:ext uri="{FF2B5EF4-FFF2-40B4-BE49-F238E27FC236}">
                <a16:creationId xmlns:a16="http://schemas.microsoft.com/office/drawing/2014/main" id="{A8D2597F-7DBD-4FCE-B512-A9132CEE402A}"/>
              </a:ext>
            </a:extLst>
          </p:cNvPr>
          <p:cNvSpPr txBox="1"/>
          <p:nvPr/>
        </p:nvSpPr>
        <p:spPr>
          <a:xfrm>
            <a:off x="299440" y="3314747"/>
            <a:ext cx="1314462"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RD013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 PEPHA®-AGE CB</a:t>
            </a:r>
          </a:p>
        </p:txBody>
      </p:sp>
      <p:sp>
        <p:nvSpPr>
          <p:cNvPr id="14" name="TextBox 16">
            <a:extLst>
              <a:ext uri="{FF2B5EF4-FFF2-40B4-BE49-F238E27FC236}">
                <a16:creationId xmlns:a16="http://schemas.microsoft.com/office/drawing/2014/main" id="{D75D8FDE-7B98-43E7-964F-F8083461D723}"/>
              </a:ext>
            </a:extLst>
          </p:cNvPr>
          <p:cNvSpPr txBox="1"/>
          <p:nvPr/>
        </p:nvSpPr>
        <p:spPr>
          <a:xfrm>
            <a:off x="8554012" y="3318838"/>
            <a:ext cx="1314462"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RD013 right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3% PEPHA®-AGE CB</a:t>
            </a:r>
          </a:p>
        </p:txBody>
      </p:sp>
      <p:sp>
        <p:nvSpPr>
          <p:cNvPr id="15" name="TextBox 18">
            <a:extLst>
              <a:ext uri="{FF2B5EF4-FFF2-40B4-BE49-F238E27FC236}">
                <a16:creationId xmlns:a16="http://schemas.microsoft.com/office/drawing/2014/main" id="{C10A550D-F9AD-49E0-9BF1-D0CB56400C79}"/>
              </a:ext>
            </a:extLst>
          </p:cNvPr>
          <p:cNvSpPr txBox="1"/>
          <p:nvPr/>
        </p:nvSpPr>
        <p:spPr>
          <a:xfrm>
            <a:off x="2977967" y="1342800"/>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RD013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Placebo</a:t>
            </a:r>
          </a:p>
        </p:txBody>
      </p:sp>
      <p:sp>
        <p:nvSpPr>
          <p:cNvPr id="16" name="TextBox 19">
            <a:extLst>
              <a:ext uri="{FF2B5EF4-FFF2-40B4-BE49-F238E27FC236}">
                <a16:creationId xmlns:a16="http://schemas.microsoft.com/office/drawing/2014/main" id="{271660E6-A23A-424D-B727-2556A36A770C}"/>
              </a:ext>
            </a:extLst>
          </p:cNvPr>
          <p:cNvSpPr txBox="1"/>
          <p:nvPr/>
        </p:nvSpPr>
        <p:spPr>
          <a:xfrm>
            <a:off x="11154771" y="1368485"/>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RD013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Placebo</a:t>
            </a:r>
          </a:p>
        </p:txBody>
      </p:sp>
      <p:sp>
        <p:nvSpPr>
          <p:cNvPr id="17" name="TextBox 20">
            <a:extLst>
              <a:ext uri="{FF2B5EF4-FFF2-40B4-BE49-F238E27FC236}">
                <a16:creationId xmlns:a16="http://schemas.microsoft.com/office/drawing/2014/main" id="{BBB01CBA-BF62-4117-A47E-A3EF3634D916}"/>
              </a:ext>
            </a:extLst>
          </p:cNvPr>
          <p:cNvSpPr txBox="1"/>
          <p:nvPr/>
        </p:nvSpPr>
        <p:spPr>
          <a:xfrm>
            <a:off x="2977968" y="3313017"/>
            <a:ext cx="654025" cy="33855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RD013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Placebo</a:t>
            </a:r>
          </a:p>
        </p:txBody>
      </p:sp>
      <p:sp>
        <p:nvSpPr>
          <p:cNvPr id="18" name="TextBox 21">
            <a:extLst>
              <a:ext uri="{FF2B5EF4-FFF2-40B4-BE49-F238E27FC236}">
                <a16:creationId xmlns:a16="http://schemas.microsoft.com/office/drawing/2014/main" id="{3B0CC301-B4B1-4001-9DDF-ABFAC5DDC716}"/>
              </a:ext>
            </a:extLst>
          </p:cNvPr>
          <p:cNvSpPr txBox="1"/>
          <p:nvPr/>
        </p:nvSpPr>
        <p:spPr>
          <a:xfrm>
            <a:off x="11167727" y="3310993"/>
            <a:ext cx="716543" cy="33855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RD013 left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Placebo</a:t>
            </a:r>
          </a:p>
        </p:txBody>
      </p:sp>
      <p:sp>
        <p:nvSpPr>
          <p:cNvPr id="19" name="TextBox 24">
            <a:extLst>
              <a:ext uri="{FF2B5EF4-FFF2-40B4-BE49-F238E27FC236}">
                <a16:creationId xmlns:a16="http://schemas.microsoft.com/office/drawing/2014/main" id="{584400BE-5611-424F-9CFB-6212B85A92A6}"/>
              </a:ext>
            </a:extLst>
          </p:cNvPr>
          <p:cNvSpPr txBox="1"/>
          <p:nvPr/>
        </p:nvSpPr>
        <p:spPr>
          <a:xfrm>
            <a:off x="2768775" y="3058911"/>
            <a:ext cx="418383" cy="18466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6.9</a:t>
            </a:r>
          </a:p>
        </p:txBody>
      </p:sp>
      <p:sp>
        <p:nvSpPr>
          <p:cNvPr id="20" name="TextBox 25">
            <a:extLst>
              <a:ext uri="{FF2B5EF4-FFF2-40B4-BE49-F238E27FC236}">
                <a16:creationId xmlns:a16="http://schemas.microsoft.com/office/drawing/2014/main" id="{078EEFEB-5486-4971-8013-79CAFDE0F380}"/>
              </a:ext>
            </a:extLst>
          </p:cNvPr>
          <p:cNvSpPr txBox="1"/>
          <p:nvPr/>
        </p:nvSpPr>
        <p:spPr>
          <a:xfrm>
            <a:off x="997146" y="3059294"/>
            <a:ext cx="16030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7.1</a:t>
            </a:r>
          </a:p>
        </p:txBody>
      </p:sp>
      <p:sp>
        <p:nvSpPr>
          <p:cNvPr id="21" name="TextBox 26">
            <a:extLst>
              <a:ext uri="{FF2B5EF4-FFF2-40B4-BE49-F238E27FC236}">
                <a16:creationId xmlns:a16="http://schemas.microsoft.com/office/drawing/2014/main" id="{816F91BB-C4E1-4E99-A1CB-E8F911C04944}"/>
              </a:ext>
            </a:extLst>
          </p:cNvPr>
          <p:cNvSpPr txBox="1"/>
          <p:nvPr/>
        </p:nvSpPr>
        <p:spPr>
          <a:xfrm>
            <a:off x="11001684" y="3058911"/>
            <a:ext cx="262892"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13.4</a:t>
            </a:r>
          </a:p>
        </p:txBody>
      </p:sp>
      <p:sp>
        <p:nvSpPr>
          <p:cNvPr id="22" name="TextBox 27">
            <a:extLst>
              <a:ext uri="{FF2B5EF4-FFF2-40B4-BE49-F238E27FC236}">
                <a16:creationId xmlns:a16="http://schemas.microsoft.com/office/drawing/2014/main" id="{C69F7103-8716-45F5-BA82-9D7120EECFC1}"/>
              </a:ext>
            </a:extLst>
          </p:cNvPr>
          <p:cNvSpPr txBox="1"/>
          <p:nvPr/>
        </p:nvSpPr>
        <p:spPr>
          <a:xfrm>
            <a:off x="9251147" y="3058911"/>
            <a:ext cx="27732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10.4</a:t>
            </a:r>
          </a:p>
        </p:txBody>
      </p:sp>
      <p:sp>
        <p:nvSpPr>
          <p:cNvPr id="23" name="TextBox 28">
            <a:extLst>
              <a:ext uri="{FF2B5EF4-FFF2-40B4-BE49-F238E27FC236}">
                <a16:creationId xmlns:a16="http://schemas.microsoft.com/office/drawing/2014/main" id="{2F29C13E-9129-4871-9B87-2DD2AD16AD1A}"/>
              </a:ext>
            </a:extLst>
          </p:cNvPr>
          <p:cNvSpPr txBox="1"/>
          <p:nvPr/>
        </p:nvSpPr>
        <p:spPr>
          <a:xfrm>
            <a:off x="2736586" y="5016806"/>
            <a:ext cx="222818"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11.6</a:t>
            </a:r>
          </a:p>
        </p:txBody>
      </p:sp>
      <p:sp>
        <p:nvSpPr>
          <p:cNvPr id="24" name="TextBox 29">
            <a:extLst>
              <a:ext uri="{FF2B5EF4-FFF2-40B4-BE49-F238E27FC236}">
                <a16:creationId xmlns:a16="http://schemas.microsoft.com/office/drawing/2014/main" id="{2CF803C1-D571-47C2-9D08-1400179DEDE3}"/>
              </a:ext>
            </a:extLst>
          </p:cNvPr>
          <p:cNvSpPr txBox="1"/>
          <p:nvPr/>
        </p:nvSpPr>
        <p:spPr>
          <a:xfrm>
            <a:off x="1005563" y="5016806"/>
            <a:ext cx="168316"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8,1</a:t>
            </a:r>
          </a:p>
        </p:txBody>
      </p:sp>
      <p:sp>
        <p:nvSpPr>
          <p:cNvPr id="25" name="TextBox 30">
            <a:extLst>
              <a:ext uri="{FF2B5EF4-FFF2-40B4-BE49-F238E27FC236}">
                <a16:creationId xmlns:a16="http://schemas.microsoft.com/office/drawing/2014/main" id="{30F53669-A9D8-4552-8F71-85488B4521D1}"/>
              </a:ext>
            </a:extLst>
          </p:cNvPr>
          <p:cNvSpPr txBox="1"/>
          <p:nvPr/>
        </p:nvSpPr>
        <p:spPr>
          <a:xfrm>
            <a:off x="11001684" y="5013472"/>
            <a:ext cx="205184"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8.7</a:t>
            </a:r>
          </a:p>
        </p:txBody>
      </p:sp>
      <p:sp>
        <p:nvSpPr>
          <p:cNvPr id="26" name="TextBox 31">
            <a:extLst>
              <a:ext uri="{FF2B5EF4-FFF2-40B4-BE49-F238E27FC236}">
                <a16:creationId xmlns:a16="http://schemas.microsoft.com/office/drawing/2014/main" id="{E497B1E6-64C1-4C93-B9B3-8FBB6F62BC8E}"/>
              </a:ext>
            </a:extLst>
          </p:cNvPr>
          <p:cNvSpPr txBox="1"/>
          <p:nvPr/>
        </p:nvSpPr>
        <p:spPr>
          <a:xfrm>
            <a:off x="9255956" y="5013472"/>
            <a:ext cx="208390" cy="184666"/>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7.9</a:t>
            </a:r>
          </a:p>
        </p:txBody>
      </p:sp>
      <p:sp>
        <p:nvSpPr>
          <p:cNvPr id="31" name="Tekstvak 9">
            <a:extLst>
              <a:ext uri="{FF2B5EF4-FFF2-40B4-BE49-F238E27FC236}">
                <a16:creationId xmlns:a16="http://schemas.microsoft.com/office/drawing/2014/main" id="{F190D457-FCB2-493F-AD15-BF6576D3ABC2}"/>
              </a:ext>
            </a:extLst>
          </p:cNvPr>
          <p:cNvSpPr txBox="1"/>
          <p:nvPr/>
        </p:nvSpPr>
        <p:spPr>
          <a:xfrm>
            <a:off x="4363896" y="2880106"/>
            <a:ext cx="3464209" cy="861774"/>
          </a:xfrm>
          <a:prstGeom prst="rect">
            <a:avLst/>
          </a:prstGeom>
          <a:no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dirty="0">
                <a:ln>
                  <a:noFill/>
                </a:ln>
                <a:solidFill>
                  <a:prstClr val="black"/>
                </a:solidFill>
                <a:effectLst/>
                <a:uLnTx/>
                <a:uFillTx/>
                <a:latin typeface="DM Sans"/>
                <a:ea typeface="Fira Sans" panose="020B0503050000020004" pitchFamily="34" charset="0"/>
                <a:cs typeface="Arial" charset="0"/>
              </a:rPr>
              <a:t>Skin coloration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2800" b="1" i="0" u="none" strike="noStrike" kern="1200" cap="none" spc="0" normalizeH="0" baseline="0" dirty="0">
                <a:ln>
                  <a:noFill/>
                </a:ln>
                <a:solidFill>
                  <a:prstClr val="black"/>
                </a:solidFill>
                <a:effectLst/>
                <a:uLnTx/>
                <a:uFillTx/>
                <a:latin typeface="DM Sans"/>
                <a:ea typeface="Fira Sans" panose="020B0503050000020004" pitchFamily="34" charset="0"/>
                <a:cs typeface="Arial" charset="0"/>
              </a:rPr>
              <a:t>a* value</a:t>
            </a:r>
          </a:p>
        </p:txBody>
      </p:sp>
      <p:sp>
        <p:nvSpPr>
          <p:cNvPr id="30" name="TextBox 8">
            <a:extLst>
              <a:ext uri="{FF2B5EF4-FFF2-40B4-BE49-F238E27FC236}">
                <a16:creationId xmlns:a16="http://schemas.microsoft.com/office/drawing/2014/main" id="{BA300053-E5F4-689D-8369-32B8CF19678A}"/>
              </a:ext>
            </a:extLst>
          </p:cNvPr>
          <p:cNvSpPr txBox="1"/>
          <p:nvPr/>
        </p:nvSpPr>
        <p:spPr>
          <a:xfrm>
            <a:off x="1766597" y="1342800"/>
            <a:ext cx="43441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D0</a:t>
            </a:r>
          </a:p>
        </p:txBody>
      </p:sp>
      <p:sp>
        <p:nvSpPr>
          <p:cNvPr id="32" name="TextBox 8">
            <a:extLst>
              <a:ext uri="{FF2B5EF4-FFF2-40B4-BE49-F238E27FC236}">
                <a16:creationId xmlns:a16="http://schemas.microsoft.com/office/drawing/2014/main" id="{12197EB8-120E-51D8-D0C0-08BA497F8064}"/>
              </a:ext>
            </a:extLst>
          </p:cNvPr>
          <p:cNvSpPr txBox="1"/>
          <p:nvPr/>
        </p:nvSpPr>
        <p:spPr>
          <a:xfrm>
            <a:off x="10063421" y="1353096"/>
            <a:ext cx="403957"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D3</a:t>
            </a:r>
          </a:p>
        </p:txBody>
      </p:sp>
      <p:sp>
        <p:nvSpPr>
          <p:cNvPr id="33" name="TextBox 8">
            <a:extLst>
              <a:ext uri="{FF2B5EF4-FFF2-40B4-BE49-F238E27FC236}">
                <a16:creationId xmlns:a16="http://schemas.microsoft.com/office/drawing/2014/main" id="{2939D9ED-B8B8-6019-A86E-0A820D5FCA2D}"/>
              </a:ext>
            </a:extLst>
          </p:cNvPr>
          <p:cNvSpPr txBox="1"/>
          <p:nvPr/>
        </p:nvSpPr>
        <p:spPr>
          <a:xfrm>
            <a:off x="1775533" y="3313017"/>
            <a:ext cx="418384"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D4</a:t>
            </a:r>
          </a:p>
        </p:txBody>
      </p:sp>
      <p:sp>
        <p:nvSpPr>
          <p:cNvPr id="34" name="TextBox 8">
            <a:extLst>
              <a:ext uri="{FF2B5EF4-FFF2-40B4-BE49-F238E27FC236}">
                <a16:creationId xmlns:a16="http://schemas.microsoft.com/office/drawing/2014/main" id="{71D51179-92C9-49F1-8CE5-D650AE6D0239}"/>
              </a:ext>
            </a:extLst>
          </p:cNvPr>
          <p:cNvSpPr txBox="1"/>
          <p:nvPr/>
        </p:nvSpPr>
        <p:spPr>
          <a:xfrm>
            <a:off x="9992088" y="3300789"/>
            <a:ext cx="546625" cy="369332"/>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D10</a:t>
            </a:r>
          </a:p>
        </p:txBody>
      </p:sp>
      <p:sp>
        <p:nvSpPr>
          <p:cNvPr id="35" name="Oval 34">
            <a:extLst>
              <a:ext uri="{FF2B5EF4-FFF2-40B4-BE49-F238E27FC236}">
                <a16:creationId xmlns:a16="http://schemas.microsoft.com/office/drawing/2014/main" id="{F53F5D08-2AC3-949F-3DC0-2A54DEC1294D}"/>
              </a:ext>
            </a:extLst>
          </p:cNvPr>
          <p:cNvSpPr/>
          <p:nvPr/>
        </p:nvSpPr>
        <p:spPr>
          <a:xfrm>
            <a:off x="9006348" y="109496"/>
            <a:ext cx="1465007" cy="1160206"/>
          </a:xfrm>
          <a:prstGeom prst="ellipse">
            <a:avLst/>
          </a:prstGeom>
          <a:gradFill flip="none" rotWithShape="1">
            <a:gsLst>
              <a:gs pos="0">
                <a:schemeClr val="bg1"/>
              </a:gs>
              <a:gs pos="6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err="1">
              <a:ln>
                <a:noFill/>
              </a:ln>
              <a:solidFill>
                <a:prstClr val="black"/>
              </a:solidFill>
              <a:effectLst/>
              <a:uLnTx/>
              <a:uFillTx/>
              <a:latin typeface="DM Sans"/>
              <a:ea typeface="+mn-ea"/>
              <a:cs typeface="+mn-cs"/>
            </a:endParaRPr>
          </a:p>
        </p:txBody>
      </p:sp>
      <p:sp>
        <p:nvSpPr>
          <p:cNvPr id="51" name="Rounded Rectangle 7">
            <a:extLst>
              <a:ext uri="{FF2B5EF4-FFF2-40B4-BE49-F238E27FC236}">
                <a16:creationId xmlns:a16="http://schemas.microsoft.com/office/drawing/2014/main" id="{EB5AA869-19F4-E080-03A7-75C878A08D80}"/>
              </a:ext>
            </a:extLst>
          </p:cNvPr>
          <p:cNvSpPr/>
          <p:nvPr/>
        </p:nvSpPr>
        <p:spPr bwMode="auto">
          <a:xfrm>
            <a:off x="1" y="5400000"/>
            <a:ext cx="6096000" cy="576384"/>
          </a:xfrm>
          <a:prstGeom prst="roundRect">
            <a:avLst>
              <a:gd name="adj" fmla="val 0"/>
            </a:avLst>
          </a:prstGeom>
          <a:solidFill>
            <a:srgbClr val="084337"/>
          </a:solidFill>
          <a:ln w="9525" cap="flat" cmpd="sng" algn="ctr">
            <a:noFill/>
            <a:prstDash val="solid"/>
            <a:round/>
            <a:headEnd type="none" w="med" len="med"/>
            <a:tailEnd type="none" w="med" len="med"/>
          </a:ln>
          <a:effectLst/>
        </p:spPr>
        <p:txBody>
          <a:bodyPr vert="horz" wrap="square" lIns="180000" tIns="36000" rIns="36000" bIns="36000" numCol="1" rtlCol="0" anchor="ctr" anchorCtr="0" compatLnSpc="1">
            <a:prstTxWarp prst="textNoShape">
              <a:avLst/>
            </a:prstTxWarp>
          </a:bodyPr>
          <a:lstStyle/>
          <a:p>
            <a:pPr marL="0" marR="0" lvl="0" indent="0" algn="l" defTabSz="914400" rtl="0" eaLnBrk="1" fontAlgn="base" latinLnBrk="0" hangingPunct="1">
              <a:lnSpc>
                <a:spcPct val="100000"/>
              </a:lnSpc>
              <a:spcBef>
                <a:spcPts val="600"/>
              </a:spcBef>
              <a:spcAft>
                <a:spcPct val="0"/>
              </a:spcAft>
              <a:buClr>
                <a:srgbClr val="0099FF"/>
              </a:buClr>
              <a:buSzTx/>
              <a:buFontTx/>
              <a:buNone/>
              <a:tabLst/>
              <a:defRPr/>
            </a:pPr>
            <a:r>
              <a:rPr kumimoji="0" lang="en-GB" altLang="ja-JP" sz="1600" b="0" i="0" u="none" strike="noStrike" kern="0" cap="none" spc="0" normalizeH="0" baseline="0" dirty="0">
                <a:ln>
                  <a:noFill/>
                </a:ln>
                <a:solidFill>
                  <a:schemeClr val="bg1"/>
                </a:solidFill>
                <a:effectLst/>
                <a:uLnTx/>
                <a:uFillTx/>
                <a:latin typeface="DM Sans"/>
                <a:ea typeface="Fira Sans" panose="020B0503050000020004" pitchFamily="34" charset="0"/>
                <a:cs typeface="Arial" charset="0"/>
              </a:rPr>
              <a:t>Volunteer 13 – left forearm with placebo and right with PEPHA®-AGE CB a higher a* value a higher redness</a:t>
            </a:r>
          </a:p>
        </p:txBody>
      </p:sp>
      <p:pic>
        <p:nvPicPr>
          <p:cNvPr id="2" name="Picture 1">
            <a:extLst>
              <a:ext uri="{FF2B5EF4-FFF2-40B4-BE49-F238E27FC236}">
                <a16:creationId xmlns:a16="http://schemas.microsoft.com/office/drawing/2014/main" id="{2E48C764-A2B7-A62D-4DAC-EEA4E48E78EA}"/>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299439" y="1796446"/>
            <a:ext cx="3332553" cy="1230169"/>
          </a:xfrm>
          <a:prstGeom prst="rect">
            <a:avLst/>
          </a:prstGeom>
          <a:ln w="19050">
            <a:noFill/>
          </a:ln>
        </p:spPr>
      </p:pic>
      <p:pic>
        <p:nvPicPr>
          <p:cNvPr id="3" name="Picture 4">
            <a:extLst>
              <a:ext uri="{FF2B5EF4-FFF2-40B4-BE49-F238E27FC236}">
                <a16:creationId xmlns:a16="http://schemas.microsoft.com/office/drawing/2014/main" id="{264420F1-3967-0A28-5FF1-282D6F8DC36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Lst>
          </a:blip>
          <a:stretch>
            <a:fillRect/>
          </a:stretch>
        </p:blipFill>
        <p:spPr>
          <a:xfrm>
            <a:off x="299438" y="3764921"/>
            <a:ext cx="3332553" cy="1237039"/>
          </a:xfrm>
          <a:prstGeom prst="rect">
            <a:avLst/>
          </a:prstGeom>
          <a:ln w="19050">
            <a:noFill/>
          </a:ln>
        </p:spPr>
      </p:pic>
      <p:pic>
        <p:nvPicPr>
          <p:cNvPr id="10" name="Picture 2">
            <a:extLst>
              <a:ext uri="{FF2B5EF4-FFF2-40B4-BE49-F238E27FC236}">
                <a16:creationId xmlns:a16="http://schemas.microsoft.com/office/drawing/2014/main" id="{AAEFD4FB-EDD3-63D0-371A-89301B549ECB}"/>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40000"/>
                    </a14:imgEffect>
                  </a14:imgLayer>
                </a14:imgProps>
              </a:ext>
            </a:extLst>
          </a:blip>
          <a:stretch>
            <a:fillRect/>
          </a:stretch>
        </p:blipFill>
        <p:spPr>
          <a:xfrm>
            <a:off x="8551096" y="1801598"/>
            <a:ext cx="3332553" cy="1237039"/>
          </a:xfrm>
          <a:prstGeom prst="rect">
            <a:avLst/>
          </a:prstGeom>
          <a:ln w="19050">
            <a:noFill/>
          </a:ln>
        </p:spPr>
      </p:pic>
      <p:pic>
        <p:nvPicPr>
          <p:cNvPr id="27" name="Picture 5">
            <a:extLst>
              <a:ext uri="{FF2B5EF4-FFF2-40B4-BE49-F238E27FC236}">
                <a16:creationId xmlns:a16="http://schemas.microsoft.com/office/drawing/2014/main" id="{BD4301E4-EC49-B7BC-16FF-0EBD31B69537}"/>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Lst>
          </a:blip>
          <a:stretch>
            <a:fillRect/>
          </a:stretch>
        </p:blipFill>
        <p:spPr>
          <a:xfrm>
            <a:off x="8551095" y="3760497"/>
            <a:ext cx="3332553" cy="1237039"/>
          </a:xfrm>
          <a:prstGeom prst="rect">
            <a:avLst/>
          </a:prstGeom>
          <a:ln w="19050">
            <a:noFill/>
          </a:ln>
        </p:spPr>
      </p:pic>
      <p:pic>
        <p:nvPicPr>
          <p:cNvPr id="8" name="Picture 7">
            <a:extLst>
              <a:ext uri="{FF2B5EF4-FFF2-40B4-BE49-F238E27FC236}">
                <a16:creationId xmlns:a16="http://schemas.microsoft.com/office/drawing/2014/main" id="{A3B58041-A774-6E9E-D54A-E21A6D2576E5}"/>
              </a:ext>
            </a:extLst>
          </p:cNvPr>
          <p:cNvPicPr>
            <a:picLocks noChangeAspect="1"/>
          </p:cNvPicPr>
          <p:nvPr/>
        </p:nvPicPr>
        <p:blipFill>
          <a:blip r:embed="rId10"/>
          <a:srcRect/>
          <a:stretch/>
        </p:blipFill>
        <p:spPr>
          <a:xfrm>
            <a:off x="10965956" y="302400"/>
            <a:ext cx="962684" cy="419894"/>
          </a:xfrm>
          <a:prstGeom prst="rect">
            <a:avLst/>
          </a:prstGeom>
        </p:spPr>
      </p:pic>
    </p:spTree>
    <p:extLst>
      <p:ext uri="{BB962C8B-B14F-4D97-AF65-F5344CB8AC3E}">
        <p14:creationId xmlns:p14="http://schemas.microsoft.com/office/powerpoint/2010/main" val="22221869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06831DD-99AE-A8A2-108C-1338A21B8BEA}"/>
              </a:ext>
            </a:extLst>
          </p:cNvPr>
          <p:cNvSpPr/>
          <p:nvPr/>
        </p:nvSpPr>
        <p:spPr>
          <a:xfrm>
            <a:off x="6578600" y="0"/>
            <a:ext cx="5613400" cy="685800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chemeClr val="tx1"/>
              </a:solidFill>
              <a:effectLst/>
              <a:uLnTx/>
              <a:uFillTx/>
              <a:latin typeface="DM Sans"/>
              <a:ea typeface="+mn-ea"/>
              <a:cs typeface="+mn-cs"/>
            </a:endParaRPr>
          </a:p>
        </p:txBody>
      </p:sp>
      <p:pic>
        <p:nvPicPr>
          <p:cNvPr id="11" name="Picture 12">
            <a:extLst>
              <a:ext uri="{FF2B5EF4-FFF2-40B4-BE49-F238E27FC236}">
                <a16:creationId xmlns:a16="http://schemas.microsoft.com/office/drawing/2014/main" id="{360FB9BA-BCC4-1D27-90A5-B211924EBDA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10" name="Title 2">
            <a:extLst>
              <a:ext uri="{FF2B5EF4-FFF2-40B4-BE49-F238E27FC236}">
                <a16:creationId xmlns:a16="http://schemas.microsoft.com/office/drawing/2014/main" id="{63C6B908-5CA2-4C9B-9E0F-C9F7CAA27A03}"/>
              </a:ext>
            </a:extLst>
          </p:cNvPr>
          <p:cNvSpPr>
            <a:spLocks noGrp="1"/>
          </p:cNvSpPr>
          <p:nvPr>
            <p:ph type="title"/>
          </p:nvPr>
        </p:nvSpPr>
        <p:spPr/>
        <p:txBody>
          <a:bodyPr/>
          <a:lstStyle/>
          <a:p>
            <a:r>
              <a:rPr lang="en-US"/>
              <a:t>Reduces blue light induced redness</a:t>
            </a:r>
          </a:p>
        </p:txBody>
      </p:sp>
      <p:sp>
        <p:nvSpPr>
          <p:cNvPr id="2" name="Slide Number Placeholder 4">
            <a:extLst>
              <a:ext uri="{FF2B5EF4-FFF2-40B4-BE49-F238E27FC236}">
                <a16:creationId xmlns:a16="http://schemas.microsoft.com/office/drawing/2014/main" id="{D137901D-1794-80CC-2E1F-30C0F46C989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63</a:t>
            </a:fld>
            <a:endParaRPr kumimoji="0" lang="en-US"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21BEDA9A-EA91-5C9B-7846-8DB1BB3D906F}"/>
              </a:ext>
            </a:extLst>
          </p:cNvPr>
          <p:cNvSpPr>
            <a:spLocks noGrp="1"/>
          </p:cNvSpPr>
          <p:nvPr>
            <p:ph type="body" idx="11"/>
          </p:nvPr>
        </p:nvSpPr>
        <p:spPr>
          <a:xfrm>
            <a:off x="302400" y="605611"/>
            <a:ext cx="6012840" cy="288767"/>
          </a:xfrm>
        </p:spPr>
        <p:txBody>
          <a:bodyPr anchor="t"/>
          <a:lstStyle/>
          <a:p>
            <a:r>
              <a:rPr lang="en-US" b="0" dirty="0">
                <a:solidFill>
                  <a:srgbClr val="084337"/>
                </a:solidFill>
              </a:rPr>
              <a:t>30% reduction of blue light induced skin redness with PEPHA®-AGE CB</a:t>
            </a:r>
          </a:p>
        </p:txBody>
      </p:sp>
      <p:sp>
        <p:nvSpPr>
          <p:cNvPr id="7" name="Tekstvak 21">
            <a:extLst>
              <a:ext uri="{FF2B5EF4-FFF2-40B4-BE49-F238E27FC236}">
                <a16:creationId xmlns:a16="http://schemas.microsoft.com/office/drawing/2014/main" id="{DAF429B5-CF11-4165-80C5-F5F0C9051C20}"/>
              </a:ext>
            </a:extLst>
          </p:cNvPr>
          <p:cNvSpPr txBox="1"/>
          <p:nvPr/>
        </p:nvSpPr>
        <p:spPr>
          <a:xfrm>
            <a:off x="302400" y="1465909"/>
            <a:ext cx="3711954" cy="2228545"/>
          </a:xfrm>
          <a:prstGeom prst="rect">
            <a:avLst/>
          </a:prstGeom>
          <a:solidFill>
            <a:srgbClr val="084337"/>
          </a:solidFill>
        </p:spPr>
        <p:txBody>
          <a:bodyPr wrap="square" lIns="108000" tIns="108000" rIns="108000" bIns="108000" rtlCol="0" anchor="ctr">
            <a:no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PEPHA</a:t>
            </a:r>
            <a:r>
              <a:rPr kumimoji="0" lang="en-GB" sz="1600" b="0" i="0" u="none" strike="noStrike" kern="1200" cap="none" spc="0" normalizeH="0" baseline="30000" noProof="0" dirty="0">
                <a:ln>
                  <a:noFill/>
                </a:ln>
                <a:solidFill>
                  <a:schemeClr val="bg1"/>
                </a:solidFill>
                <a:effectLst/>
                <a:uLnTx/>
                <a:uFillTx/>
                <a:latin typeface="DM Sans"/>
                <a:ea typeface="Fira Sans" panose="020B0503050000020004" pitchFamily="34" charset="0"/>
                <a:cs typeface="+mn-cs"/>
              </a:rPr>
              <a:t>®</a:t>
            </a:r>
            <a:r>
              <a:rPr kumimoji="0" lang="en-GB" sz="1600" b="1"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-AGE CB protects the skin against immediate irritation induced by blue light.</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6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The skin </a:t>
            </a:r>
            <a:r>
              <a:rPr kumimoji="0" lang="en-GB" sz="1600" b="0" i="0" u="none" strike="noStrike" kern="1200" cap="none" spc="0" normalizeH="0" baseline="0" noProof="0" dirty="0" err="1">
                <a:ln>
                  <a:noFill/>
                </a:ln>
                <a:solidFill>
                  <a:schemeClr val="bg1"/>
                </a:solidFill>
                <a:effectLst/>
                <a:uLnTx/>
                <a:uFillTx/>
                <a:latin typeface="DM Sans"/>
                <a:ea typeface="Fira Sans" panose="020B0503050000020004" pitchFamily="34" charset="0"/>
                <a:cs typeface="+mn-cs"/>
              </a:rPr>
              <a:t>color</a:t>
            </a:r>
            <a:r>
              <a:rPr kumimoji="0" lang="en-GB" sz="16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 is less red (-25% with 3% PEPHA</a:t>
            </a:r>
            <a:r>
              <a:rPr kumimoji="0" lang="en-GB" sz="1600" b="0" i="0" u="none" strike="noStrike" kern="1200" cap="none" spc="0" normalizeH="0" baseline="30000" noProof="0" dirty="0">
                <a:ln>
                  <a:noFill/>
                </a:ln>
                <a:solidFill>
                  <a:schemeClr val="bg1"/>
                </a:solidFill>
                <a:effectLst/>
                <a:uLnTx/>
                <a:uFillTx/>
                <a:latin typeface="DM Sans"/>
                <a:ea typeface="Fira Sans" panose="020B0503050000020004" pitchFamily="34" charset="0"/>
                <a:cs typeface="+mn-cs"/>
              </a:rPr>
              <a:t>®</a:t>
            </a:r>
            <a:r>
              <a:rPr kumimoji="0" lang="en-GB" sz="1600" b="0" i="0" u="none" strike="noStrike" kern="1200" cap="none" spc="0" normalizeH="0" baseline="0" noProof="0" dirty="0">
                <a:ln>
                  <a:noFill/>
                </a:ln>
                <a:solidFill>
                  <a:schemeClr val="bg1"/>
                </a:solidFill>
                <a:effectLst/>
                <a:uLnTx/>
                <a:uFillTx/>
                <a:latin typeface="DM Sans"/>
                <a:ea typeface="Fira Sans" panose="020B0503050000020004" pitchFamily="34" charset="0"/>
                <a:cs typeface="+mn-cs"/>
              </a:rPr>
              <a:t>-AGE CB compared to placebo) just after 4 days blue light irradiation</a:t>
            </a:r>
          </a:p>
        </p:txBody>
      </p:sp>
      <p:sp>
        <p:nvSpPr>
          <p:cNvPr id="8" name="Tekstvak 9">
            <a:extLst>
              <a:ext uri="{FF2B5EF4-FFF2-40B4-BE49-F238E27FC236}">
                <a16:creationId xmlns:a16="http://schemas.microsoft.com/office/drawing/2014/main" id="{9E1C5181-DCD5-4E01-9CC9-BBB82ED439BC}"/>
              </a:ext>
            </a:extLst>
          </p:cNvPr>
          <p:cNvSpPr txBox="1"/>
          <p:nvPr/>
        </p:nvSpPr>
        <p:spPr>
          <a:xfrm>
            <a:off x="7168559" y="1554127"/>
            <a:ext cx="8001945" cy="215444"/>
          </a:xfrm>
          <a:prstGeom prst="rect">
            <a:avLst/>
          </a:prstGeom>
          <a:noFill/>
        </p:spPr>
        <p:txBody>
          <a:bodyPr wrap="square" lIns="0" tIns="0" rIns="0" bIns="0"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Arial" charset="0"/>
              </a:rPr>
              <a:t>Redness: a* value (delta to do) normalized to placebo</a:t>
            </a:r>
          </a:p>
        </p:txBody>
      </p:sp>
      <p:pic>
        <p:nvPicPr>
          <p:cNvPr id="4" name="Picture 3">
            <a:extLst>
              <a:ext uri="{FF2B5EF4-FFF2-40B4-BE49-F238E27FC236}">
                <a16:creationId xmlns:a16="http://schemas.microsoft.com/office/drawing/2014/main" id="{DE1300E0-8198-08F8-27E4-CDB300FFE76B}"/>
              </a:ext>
            </a:extLst>
          </p:cNvPr>
          <p:cNvPicPr>
            <a:picLocks noChangeAspect="1"/>
          </p:cNvPicPr>
          <p:nvPr/>
        </p:nvPicPr>
        <p:blipFill>
          <a:blip r:embed="rId5"/>
          <a:srcRect/>
          <a:stretch/>
        </p:blipFill>
        <p:spPr>
          <a:xfrm>
            <a:off x="10965956" y="302400"/>
            <a:ext cx="962684" cy="419894"/>
          </a:xfrm>
          <a:prstGeom prst="rect">
            <a:avLst/>
          </a:prstGeom>
        </p:spPr>
      </p:pic>
      <p:pic>
        <p:nvPicPr>
          <p:cNvPr id="15" name="Picture 14" descr="A graph of different colored squares&#10;&#10;AI-generated content may be incorrect.">
            <a:extLst>
              <a:ext uri="{FF2B5EF4-FFF2-40B4-BE49-F238E27FC236}">
                <a16:creationId xmlns:a16="http://schemas.microsoft.com/office/drawing/2014/main" id="{2AFE155D-2E56-8D76-146E-DB76A9FA0E08}"/>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202362" y="1559073"/>
            <a:ext cx="6754955" cy="4484539"/>
          </a:xfrm>
          <a:prstGeom prst="rect">
            <a:avLst/>
          </a:prstGeom>
        </p:spPr>
      </p:pic>
    </p:spTree>
    <p:extLst>
      <p:ext uri="{BB962C8B-B14F-4D97-AF65-F5344CB8AC3E}">
        <p14:creationId xmlns:p14="http://schemas.microsoft.com/office/powerpoint/2010/main" val="888133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FC1EFC7-0759-453F-84E3-F73607536608}"/>
              </a:ext>
            </a:extLst>
          </p:cNvPr>
          <p:cNvSpPr>
            <a:spLocks noGrp="1"/>
          </p:cNvSpPr>
          <p:nvPr>
            <p:ph type="title"/>
          </p:nvPr>
        </p:nvSpPr>
        <p:spPr/>
        <p:txBody>
          <a:bodyPr/>
          <a:lstStyle/>
          <a:p>
            <a:r>
              <a:rPr lang="en-US"/>
              <a:t>Formulation Guidelines</a:t>
            </a:r>
            <a:br>
              <a:rPr lang="en-US"/>
            </a:br>
            <a:endParaRPr lang="en-US"/>
          </a:p>
        </p:txBody>
      </p:sp>
      <p:pic>
        <p:nvPicPr>
          <p:cNvPr id="5" name="Picture Placeholder 4" descr="A person dripping a drop of oil into their face&#10;&#10;Description automatically generated">
            <a:extLst>
              <a:ext uri="{FF2B5EF4-FFF2-40B4-BE49-F238E27FC236}">
                <a16:creationId xmlns:a16="http://schemas.microsoft.com/office/drawing/2014/main" id="{0D8D7C1F-093E-8B5B-8EC1-984D86B185E1}"/>
              </a:ext>
            </a:extLst>
          </p:cNvPr>
          <p:cNvPicPr>
            <a:picLocks noGrp="1" noChangeAspect="1"/>
          </p:cNvPicPr>
          <p:nvPr>
            <p:ph type="pic" sz="quarter" idx="22"/>
          </p:nvPr>
        </p:nvPicPr>
        <p:blipFill>
          <a:blip r:embed="rId2">
            <a:extLst>
              <a:ext uri="{28A0092B-C50C-407E-A947-70E740481C1C}">
                <a14:useLocalDpi xmlns:a14="http://schemas.microsoft.com/office/drawing/2010/main" val="0"/>
              </a:ext>
            </a:extLst>
          </a:blip>
          <a:srcRect l="20378" r="20378"/>
          <a:stretch>
            <a:fillRect/>
          </a:stretch>
        </p:blipFill>
        <p:spPr/>
      </p:pic>
      <p:sp>
        <p:nvSpPr>
          <p:cNvPr id="4" name="Text Placeholder 3">
            <a:extLst>
              <a:ext uri="{FF2B5EF4-FFF2-40B4-BE49-F238E27FC236}">
                <a16:creationId xmlns:a16="http://schemas.microsoft.com/office/drawing/2014/main" id="{AE3019AA-274C-5143-8855-E6F8F9085750}"/>
              </a:ext>
            </a:extLst>
          </p:cNvPr>
          <p:cNvSpPr>
            <a:spLocks noGrp="1"/>
          </p:cNvSpPr>
          <p:nvPr>
            <p:ph type="body" idx="11"/>
          </p:nvPr>
        </p:nvSpPr>
        <p:spPr/>
        <p:txBody>
          <a:bodyPr/>
          <a:lstStyle/>
          <a:p>
            <a:r>
              <a:rPr lang="en-US"/>
              <a:t>PEPHA</a:t>
            </a:r>
            <a:r>
              <a:rPr lang="en-US" b="0"/>
              <a:t>®</a:t>
            </a:r>
            <a:r>
              <a:rPr lang="en-US"/>
              <a:t>-AGE CB</a:t>
            </a:r>
            <a:endParaRPr lang="en-GB"/>
          </a:p>
        </p:txBody>
      </p:sp>
      <p:sp>
        <p:nvSpPr>
          <p:cNvPr id="7" name="Text Placeholder 6">
            <a:extLst>
              <a:ext uri="{FF2B5EF4-FFF2-40B4-BE49-F238E27FC236}">
                <a16:creationId xmlns:a16="http://schemas.microsoft.com/office/drawing/2014/main" id="{27DA23AA-78AC-E443-949D-72E977ACF854}"/>
              </a:ext>
            </a:extLst>
          </p:cNvPr>
          <p:cNvSpPr>
            <a:spLocks noGrp="1"/>
          </p:cNvSpPr>
          <p:nvPr>
            <p:ph type="body" sz="quarter" idx="23"/>
          </p:nvPr>
        </p:nvSpPr>
        <p:spPr>
          <a:xfrm>
            <a:off x="301625" y="1343025"/>
            <a:ext cx="4552950" cy="4461446"/>
          </a:xfrm>
        </p:spPr>
        <p:txBody>
          <a:bodyPr/>
          <a:lstStyle/>
          <a:p>
            <a:r>
              <a:rPr lang="en-GB" dirty="0"/>
              <a:t>INCI name (active)</a:t>
            </a:r>
            <a:r>
              <a:rPr lang="en-GB" b="0" dirty="0"/>
              <a:t>: </a:t>
            </a:r>
            <a:r>
              <a:rPr lang="en-US" b="0" dirty="0"/>
              <a:t>Scenedesmus </a:t>
            </a:r>
            <a:r>
              <a:rPr lang="en-US" b="0" dirty="0" err="1"/>
              <a:t>Rubescens</a:t>
            </a:r>
            <a:r>
              <a:rPr lang="en-US" b="0" dirty="0"/>
              <a:t> Extract</a:t>
            </a:r>
            <a:endParaRPr lang="en-GB" b="0" dirty="0"/>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dirty="0"/>
              <a:t>Clear yellow-brownish to brown liquid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dirty="0"/>
              <a:t>Stable at pH ranges from 3.0 to 7.5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dirty="0"/>
              <a:t>Should be processed below 40°C</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dirty="0"/>
              <a:t>Suggested concentration: 1–3 %</a:t>
            </a:r>
          </a:p>
          <a:p>
            <a:endParaRPr lang="en-US" b="0" dirty="0"/>
          </a:p>
          <a:p>
            <a:r>
              <a:rPr lang="en-US" dirty="0"/>
              <a:t>Cosmetic application</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dirty="0"/>
              <a:t>Day care products</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dirty="0"/>
              <a:t>Sun care and after sun formulations</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dirty="0"/>
              <a:t>Regenerative night care</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b="0" dirty="0"/>
              <a:t>Anti-aging products</a:t>
            </a:r>
            <a:endParaRPr lang="en-GB" b="0" dirty="0"/>
          </a:p>
          <a:p>
            <a:endParaRPr lang="en-GB" b="0" dirty="0"/>
          </a:p>
        </p:txBody>
      </p:sp>
      <p:sp>
        <p:nvSpPr>
          <p:cNvPr id="3" name="TextBox 2">
            <a:extLst>
              <a:ext uri="{FF2B5EF4-FFF2-40B4-BE49-F238E27FC236}">
                <a16:creationId xmlns:a16="http://schemas.microsoft.com/office/drawing/2014/main" id="{0AEBD553-8D9A-02E9-5580-403D2A6ABF84}"/>
              </a:ext>
            </a:extLst>
          </p:cNvPr>
          <p:cNvSpPr txBox="1">
            <a:spLocks/>
          </p:cNvSpPr>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Biotech</a:t>
            </a:r>
            <a:r>
              <a:rPr lang="en-US" sz="950" spc="-20" dirty="0"/>
              <a:t> | Nature, enhanced by science</a:t>
            </a:r>
            <a:endParaRPr lang="en-US" sz="950" spc="10" dirty="0"/>
          </a:p>
        </p:txBody>
      </p:sp>
      <p:sp>
        <p:nvSpPr>
          <p:cNvPr id="6" name="Slide Number Placeholder 4">
            <a:extLst>
              <a:ext uri="{FF2B5EF4-FFF2-40B4-BE49-F238E27FC236}">
                <a16:creationId xmlns:a16="http://schemas.microsoft.com/office/drawing/2014/main" id="{823A8BDF-F889-1694-6052-E0E80EC4EA69}"/>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64</a:t>
            </a:fld>
            <a:endParaRPr kumimoji="0" lang="en-US" sz="13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28927819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E44AAE3-3153-F90B-3051-A7204394AB95}"/>
              </a:ext>
            </a:extLst>
          </p:cNvPr>
          <p:cNvSpPr>
            <a:spLocks noGrp="1"/>
          </p:cNvSpPr>
          <p:nvPr>
            <p:ph type="body" idx="11"/>
          </p:nvPr>
        </p:nvSpPr>
        <p:spPr/>
        <p:txBody>
          <a:bodyPr/>
          <a:lstStyle/>
          <a:p>
            <a:r>
              <a:rPr lang="en-US" sz="1800" b="0" dirty="0">
                <a:solidFill>
                  <a:srgbClr val="084337"/>
                </a:solidFill>
              </a:rPr>
              <a:t>Supported marketing claims</a:t>
            </a:r>
          </a:p>
        </p:txBody>
      </p:sp>
      <p:sp>
        <p:nvSpPr>
          <p:cNvPr id="6" name="Title 5">
            <a:extLst>
              <a:ext uri="{FF2B5EF4-FFF2-40B4-BE49-F238E27FC236}">
                <a16:creationId xmlns:a16="http://schemas.microsoft.com/office/drawing/2014/main" id="{1F4B9238-E2B4-9E46-99E5-FE33EBE57ED5}"/>
              </a:ext>
            </a:extLst>
          </p:cNvPr>
          <p:cNvSpPr>
            <a:spLocks noGrp="1"/>
          </p:cNvSpPr>
          <p:nvPr>
            <p:ph type="title"/>
          </p:nvPr>
        </p:nvSpPr>
        <p:spPr/>
        <p:txBody>
          <a:bodyPr/>
          <a:lstStyle/>
          <a:p>
            <a:r>
              <a:rPr lang="en-US" sz="2000" dirty="0"/>
              <a:t>PEPHA</a:t>
            </a:r>
            <a:r>
              <a:rPr lang="en-US" sz="2000" b="0" dirty="0"/>
              <a:t>®</a:t>
            </a:r>
            <a:r>
              <a:rPr lang="en-US" sz="2000" dirty="0"/>
              <a:t>-CTIVE</a:t>
            </a:r>
          </a:p>
        </p:txBody>
      </p:sp>
      <p:sp>
        <p:nvSpPr>
          <p:cNvPr id="9" name="Text Placeholder 3">
            <a:extLst>
              <a:ext uri="{FF2B5EF4-FFF2-40B4-BE49-F238E27FC236}">
                <a16:creationId xmlns:a16="http://schemas.microsoft.com/office/drawing/2014/main" id="{72A91123-ACD2-D712-C6DD-A59939C49A62}"/>
              </a:ext>
            </a:extLst>
          </p:cNvPr>
          <p:cNvSpPr>
            <a:spLocks noGrp="1"/>
          </p:cNvSpPr>
          <p:nvPr>
            <p:ph type="body" sz="quarter" idx="25"/>
          </p:nvPr>
        </p:nvSpPr>
        <p:spPr>
          <a:xfrm>
            <a:off x="301625" y="1260475"/>
            <a:ext cx="7235825" cy="3840163"/>
          </a:xfrm>
        </p:spPr>
        <p:txBody>
          <a:bodyPr/>
          <a:lstStyle/>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dirty="0"/>
              <a:t>Minimizes the appearance of ageing after exposure to blue light and UV </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dirty="0"/>
              <a:t>Reduces skin damage caused by natural and artificial blue light sources</a:t>
            </a:r>
          </a:p>
          <a:p>
            <a:pPr marL="363600" indent="-363600">
              <a:lnSpc>
                <a:spcPct val="90000"/>
              </a:lnSpc>
              <a:spcBef>
                <a:spcPts val="500"/>
              </a:spcBef>
              <a:spcAft>
                <a:spcPts val="400"/>
              </a:spcAft>
              <a:buClr>
                <a:srgbClr val="084337"/>
              </a:buClr>
              <a:buSzPct val="90000"/>
              <a:buFont typeface="Wingdings" panose="05000000000000000000" pitchFamily="2" charset="2"/>
              <a:buChar char="l"/>
            </a:pPr>
            <a:r>
              <a:rPr lang="en-US" dirty="0"/>
              <a:t>Improves overall skin appearance and offers an even skin tone</a:t>
            </a:r>
          </a:p>
          <a:p>
            <a:pPr marL="363600" indent="-363600">
              <a:lnSpc>
                <a:spcPct val="90000"/>
              </a:lnSpc>
              <a:spcBef>
                <a:spcPts val="500"/>
              </a:spcBef>
              <a:spcAft>
                <a:spcPts val="400"/>
              </a:spcAft>
              <a:buClr>
                <a:srgbClr val="44B4A1"/>
              </a:buClr>
              <a:buSzPct val="90000"/>
              <a:buFont typeface="Wingdings" panose="05000000000000000000" pitchFamily="2" charset="2"/>
              <a:buChar char="l"/>
            </a:pPr>
            <a:endParaRPr lang="en-CH" sz="2000" dirty="0"/>
          </a:p>
        </p:txBody>
      </p:sp>
      <p:sp>
        <p:nvSpPr>
          <p:cNvPr id="10" name="Slide Number Placeholder 4">
            <a:extLst>
              <a:ext uri="{FF2B5EF4-FFF2-40B4-BE49-F238E27FC236}">
                <a16:creationId xmlns:a16="http://schemas.microsoft.com/office/drawing/2014/main" id="{FA0D8194-84BF-6FCB-6EC5-3394329F43CF}"/>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65</a:t>
            </a:fld>
            <a:endParaRPr kumimoji="0" lang="en-US" sz="13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6320903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erson floating in water&#10;&#10;Description automatically generated">
            <a:extLst>
              <a:ext uri="{FF2B5EF4-FFF2-40B4-BE49-F238E27FC236}">
                <a16:creationId xmlns:a16="http://schemas.microsoft.com/office/drawing/2014/main" id="{57AA6D51-E04B-1858-51C2-D39EACA886FC}"/>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
        <p:nvSpPr>
          <p:cNvPr id="4" name="Title 3">
            <a:extLst>
              <a:ext uri="{FF2B5EF4-FFF2-40B4-BE49-F238E27FC236}">
                <a16:creationId xmlns:a16="http://schemas.microsoft.com/office/drawing/2014/main" id="{4CF96339-F443-8A4F-A609-A778AF3A8A80}"/>
              </a:ext>
            </a:extLst>
          </p:cNvPr>
          <p:cNvSpPr>
            <a:spLocks noGrp="1"/>
          </p:cNvSpPr>
          <p:nvPr>
            <p:ph type="ctrTitle"/>
          </p:nvPr>
        </p:nvSpPr>
        <p:spPr>
          <a:xfrm>
            <a:off x="301218" y="1021877"/>
            <a:ext cx="11589563" cy="1978342"/>
          </a:xfrm>
        </p:spPr>
        <p:txBody>
          <a:bodyPr/>
          <a:lstStyle/>
          <a:p>
            <a:r>
              <a:rPr lang="en-GB" sz="4000" dirty="0"/>
              <a:t>The power of algae</a:t>
            </a:r>
            <a:br>
              <a:rPr lang="en-GB" sz="4000" dirty="0"/>
            </a:br>
            <a:r>
              <a:rPr lang="en-GB" sz="4000" dirty="0"/>
              <a:t>with PEPHA® MICROALGAE ingredients</a:t>
            </a:r>
            <a:br>
              <a:rPr lang="en-GB" sz="4000" dirty="0"/>
            </a:br>
            <a:endParaRPr lang="en-GB" sz="4000" dirty="0"/>
          </a:p>
        </p:txBody>
      </p:sp>
      <p:sp>
        <p:nvSpPr>
          <p:cNvPr id="2" name="Slide Number Placeholder 4">
            <a:extLst>
              <a:ext uri="{FF2B5EF4-FFF2-40B4-BE49-F238E27FC236}">
                <a16:creationId xmlns:a16="http://schemas.microsoft.com/office/drawing/2014/main" id="{F8AB8F10-E3B3-8740-8240-B9C76178165C}"/>
              </a:ext>
            </a:extLst>
          </p:cNvPr>
          <p:cNvSpPr txBox="1">
            <a:spLocks/>
          </p:cNvSpPr>
          <p:nvPr/>
        </p:nvSpPr>
        <p:spPr>
          <a:xfrm>
            <a:off x="302400" y="6485975"/>
            <a:ext cx="1040625" cy="109061"/>
          </a:xfrm>
          <a:prstGeom prst="rect">
            <a:avLst/>
          </a:prstGeom>
        </p:spPr>
        <p:txBody>
          <a:bodyPr lIns="0" tIns="0" rIns="0" bIns="0" anchor="b"/>
          <a:lstStyle>
            <a:defPPr>
              <a:defRPr lang="en-US"/>
            </a:defPPr>
            <a:lvl1pPr marL="0" algn="l" defTabSz="914400" rtl="0" eaLnBrk="1" latinLnBrk="0" hangingPunct="1">
              <a:defRPr sz="13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118D48E-C7CB-6244-969D-7BAEA9B6226C}" type="slidenum">
              <a:rPr kumimoji="0" lang="en-US" sz="1300" b="0" i="0" u="none" strike="noStrike" kern="1200" cap="none" spc="0" normalizeH="0" baseline="0" noProof="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66</a:t>
            </a:fld>
            <a:endParaRPr kumimoji="0" lang="en-US" sz="1300" b="0" i="0" u="none" strike="noStrike" kern="1200" cap="none" spc="0" normalizeH="0" baseline="0" noProof="0" dirty="0">
              <a:ln>
                <a:noFill/>
              </a:ln>
              <a:effectLst/>
              <a:uLnTx/>
              <a:uFillTx/>
              <a:latin typeface="DM Sans"/>
              <a:ea typeface="+mn-ea"/>
              <a:cs typeface="+mn-cs"/>
            </a:endParaRPr>
          </a:p>
        </p:txBody>
      </p:sp>
      <p:pic>
        <p:nvPicPr>
          <p:cNvPr id="6" name="Immagine 1" descr="Deep Beauty.png">
            <a:extLst>
              <a:ext uri="{FF2B5EF4-FFF2-40B4-BE49-F238E27FC236}">
                <a16:creationId xmlns:a16="http://schemas.microsoft.com/office/drawing/2014/main" id="{A71E44D3-F997-53D1-285D-CC1C989A78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2543" y="430433"/>
            <a:ext cx="3161767" cy="337664"/>
          </a:xfrm>
          <a:prstGeom prst="rect">
            <a:avLst/>
          </a:prstGeom>
        </p:spPr>
      </p:pic>
      <p:sp>
        <p:nvSpPr>
          <p:cNvPr id="3" name="TextBox 2">
            <a:extLst>
              <a:ext uri="{FF2B5EF4-FFF2-40B4-BE49-F238E27FC236}">
                <a16:creationId xmlns:a16="http://schemas.microsoft.com/office/drawing/2014/main" id="{0DEC0808-A1EC-CD34-E3B6-0629561AC5E3}"/>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Biotech</a:t>
            </a:r>
            <a:r>
              <a:rPr lang="en-US" sz="950" spc="-20" dirty="0">
                <a:solidFill>
                  <a:schemeClr val="bg1"/>
                </a:solidFill>
              </a:rPr>
              <a:t> | Nature, enhanced by science</a:t>
            </a:r>
            <a:endParaRPr lang="en-US" sz="950" spc="10" dirty="0">
              <a:solidFill>
                <a:schemeClr val="bg1"/>
              </a:solidFill>
            </a:endParaRPr>
          </a:p>
        </p:txBody>
      </p:sp>
    </p:spTree>
    <p:extLst>
      <p:ext uri="{BB962C8B-B14F-4D97-AF65-F5344CB8AC3E}">
        <p14:creationId xmlns:p14="http://schemas.microsoft.com/office/powerpoint/2010/main" val="18598612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46C4DB-27DF-B95F-3B7A-D178E24D9092}"/>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Placeholder 3" descr="A person with a white mask on her face&#10;&#10;Description automatically generated">
            <a:extLst>
              <a:ext uri="{FF2B5EF4-FFF2-40B4-BE49-F238E27FC236}">
                <a16:creationId xmlns:a16="http://schemas.microsoft.com/office/drawing/2014/main" id="{2EB6F3AA-4DE5-0B9E-1488-21436C41EA76}"/>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p:pic>
      <p:sp>
        <p:nvSpPr>
          <p:cNvPr id="10" name="Text Placeholder 9">
            <a:extLst>
              <a:ext uri="{FF2B5EF4-FFF2-40B4-BE49-F238E27FC236}">
                <a16:creationId xmlns:a16="http://schemas.microsoft.com/office/drawing/2014/main" id="{B7FE5C00-618E-0773-46E0-ECEB186E8781}"/>
              </a:ext>
            </a:extLst>
          </p:cNvPr>
          <p:cNvSpPr>
            <a:spLocks noGrp="1"/>
          </p:cNvSpPr>
          <p:nvPr>
            <p:ph type="body" sz="quarter" idx="23"/>
          </p:nvPr>
        </p:nvSpPr>
        <p:spPr>
          <a:xfrm>
            <a:off x="301624" y="1380850"/>
            <a:ext cx="3456560" cy="3841750"/>
          </a:xfrm>
        </p:spPr>
        <p:txBody>
          <a:bodyPr/>
          <a:lstStyle/>
          <a:p>
            <a:r>
              <a:rPr lang="en-US" sz="1400" dirty="0"/>
              <a:t>Discover the hidden secret of nature</a:t>
            </a:r>
            <a:br>
              <a:rPr lang="en-US" sz="1400" dirty="0"/>
            </a:br>
            <a:r>
              <a:rPr lang="en-US" sz="1400" dirty="0"/>
              <a:t>for a healthy-looking skin!</a:t>
            </a:r>
          </a:p>
          <a:p>
            <a:endParaRPr lang="en-US" sz="1400" dirty="0"/>
          </a:p>
          <a:p>
            <a:r>
              <a:rPr lang="en-US" sz="1400" dirty="0"/>
              <a:t>Powered by </a:t>
            </a:r>
            <a:r>
              <a:rPr lang="en-US" sz="1400" b="1" dirty="0">
                <a:solidFill>
                  <a:srgbClr val="307297"/>
                </a:solidFill>
              </a:rPr>
              <a:t>blue biotechnology </a:t>
            </a:r>
            <a:r>
              <a:rPr lang="en-US" sz="1400" dirty="0"/>
              <a:t>ingredients, the deep beauty skincare range nourishes skin, protects against external aggressors and helps minimize the appearance of fine lines and wrinkles with an immediate and long-lasting lifting effect. For skin that looks firmer, more vibrant healthier.</a:t>
            </a:r>
          </a:p>
          <a:p>
            <a:r>
              <a:rPr lang="en-US" sz="1400" dirty="0"/>
              <a:t> </a:t>
            </a:r>
          </a:p>
          <a:p>
            <a:r>
              <a:rPr lang="en-US" sz="1400" dirty="0"/>
              <a:t>I</a:t>
            </a:r>
            <a:r>
              <a:rPr lang="en-US" sz="1400" b="1" dirty="0"/>
              <a:t>s this not the ultimate deep beauty?!</a:t>
            </a:r>
          </a:p>
        </p:txBody>
      </p:sp>
      <p:sp>
        <p:nvSpPr>
          <p:cNvPr id="14" name="Text Placeholder 13">
            <a:extLst>
              <a:ext uri="{FF2B5EF4-FFF2-40B4-BE49-F238E27FC236}">
                <a16:creationId xmlns:a16="http://schemas.microsoft.com/office/drawing/2014/main" id="{48EA46EB-02C1-9FC0-34FC-5280A3B8F7E9}"/>
              </a:ext>
            </a:extLst>
          </p:cNvPr>
          <p:cNvSpPr>
            <a:spLocks noGrp="1"/>
          </p:cNvSpPr>
          <p:nvPr>
            <p:ph type="body" sz="quarter" idx="25"/>
          </p:nvPr>
        </p:nvSpPr>
        <p:spPr/>
        <p:txBody>
          <a:bodyPr/>
          <a:lstStyle/>
          <a:p>
            <a:r>
              <a:rPr lang="en-US"/>
              <a:t>For internal use only. Illustrated products are for experimental use and are not for sale. </a:t>
            </a:r>
            <a:r>
              <a:rPr lang="en-US" err="1"/>
              <a:t>dsm-firmenich</a:t>
            </a:r>
            <a:r>
              <a:rPr lang="en-US"/>
              <a:t> is not responsible for final products claims</a:t>
            </a:r>
          </a:p>
          <a:p>
            <a:endParaRPr lang="en-GB"/>
          </a:p>
          <a:p>
            <a:endParaRPr lang="en-NL"/>
          </a:p>
        </p:txBody>
      </p:sp>
      <p:pic>
        <p:nvPicPr>
          <p:cNvPr id="17" name="Immagine 5" descr="titolo cop.png">
            <a:extLst>
              <a:ext uri="{FF2B5EF4-FFF2-40B4-BE49-F238E27FC236}">
                <a16:creationId xmlns:a16="http://schemas.microsoft.com/office/drawing/2014/main" id="{B395E8E9-6C15-1559-40B2-4E8C41C6F23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2398" y="304260"/>
            <a:ext cx="3036225" cy="562410"/>
          </a:xfrm>
          <a:prstGeom prst="rect">
            <a:avLst/>
          </a:prstGeom>
        </p:spPr>
      </p:pic>
      <p:sp>
        <p:nvSpPr>
          <p:cNvPr id="6" name="TextBox 5">
            <a:extLst>
              <a:ext uri="{FF2B5EF4-FFF2-40B4-BE49-F238E27FC236}">
                <a16:creationId xmlns:a16="http://schemas.microsoft.com/office/drawing/2014/main" id="{49917B67-3698-04D6-545C-AE3625F6D7C1}"/>
              </a:ext>
            </a:extLst>
          </p:cNvPr>
          <p:cNvSpPr txBox="1">
            <a:spLocks noGrp="1" noRot="1" noMove="1" noResize="1" noEditPoints="1" noAdjustHandles="1" noChangeArrowheads="1" noChangeShapeType="1"/>
          </p:cNvSpPr>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t>Biotech</a:t>
            </a:r>
            <a:r>
              <a:rPr lang="en-US" sz="950" spc="-20" dirty="0"/>
              <a:t> | Nature, enhanced by science</a:t>
            </a:r>
            <a:endParaRPr lang="en-US" sz="950" spc="10" dirty="0"/>
          </a:p>
        </p:txBody>
      </p:sp>
    </p:spTree>
    <p:extLst>
      <p:ext uri="{BB962C8B-B14F-4D97-AF65-F5344CB8AC3E}">
        <p14:creationId xmlns:p14="http://schemas.microsoft.com/office/powerpoint/2010/main" val="24201356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magine 2" descr="pag 1_pack ok.jpg">
            <a:extLst>
              <a:ext uri="{FF2B5EF4-FFF2-40B4-BE49-F238E27FC236}">
                <a16:creationId xmlns:a16="http://schemas.microsoft.com/office/drawing/2014/main" id="{FED9A667-2E53-D6C2-0003-04DCA94657BE}"/>
              </a:ext>
            </a:extLst>
          </p:cNvPr>
          <p:cNvPicPr>
            <a:picLocks noGrp="1" noChangeAspect="1"/>
          </p:cNvPicPr>
          <p:nvPr>
            <p:ph type="pic" sz="quarter" idx="21"/>
          </p:nvPr>
        </p:nvPicPr>
        <p:blipFill rotWithShape="1">
          <a:blip r:embed="rId2">
            <a:extLst>
              <a:ext uri="{28A0092B-C50C-407E-A947-70E740481C1C}">
                <a14:useLocalDpi xmlns:a14="http://schemas.microsoft.com/office/drawing/2010/main"/>
              </a:ext>
            </a:extLst>
          </a:blip>
          <a:srcRect/>
          <a:stretch/>
        </p:blipFill>
        <p:spPr>
          <a:prstGeom prst="rect">
            <a:avLst/>
          </a:prstGeom>
        </p:spPr>
      </p:pic>
      <p:pic>
        <p:nvPicPr>
          <p:cNvPr id="3" name="Immagine 1" descr="Deep Beauty.png">
            <a:extLst>
              <a:ext uri="{FF2B5EF4-FFF2-40B4-BE49-F238E27FC236}">
                <a16:creationId xmlns:a16="http://schemas.microsoft.com/office/drawing/2014/main" id="{FE488B6B-9739-5095-4254-BCF691388F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2543" y="338537"/>
            <a:ext cx="4022243" cy="429560"/>
          </a:xfrm>
          <a:prstGeom prst="rect">
            <a:avLst/>
          </a:prstGeom>
        </p:spPr>
      </p:pic>
      <p:sp>
        <p:nvSpPr>
          <p:cNvPr id="5" name="Text Placeholder 10">
            <a:extLst>
              <a:ext uri="{FF2B5EF4-FFF2-40B4-BE49-F238E27FC236}">
                <a16:creationId xmlns:a16="http://schemas.microsoft.com/office/drawing/2014/main" id="{396FDBE7-3E02-6D22-7CC6-49256991200A}"/>
              </a:ext>
            </a:extLst>
          </p:cNvPr>
          <p:cNvSpPr txBox="1">
            <a:spLocks/>
          </p:cNvSpPr>
          <p:nvPr/>
        </p:nvSpPr>
        <p:spPr>
          <a:xfrm>
            <a:off x="302399" y="609339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4"/>
            <a:r>
              <a:rPr lang="en-GB"/>
              <a:t>For internal use only. Illustrated products are for experimental use and are not for sale. dsm-firmenich is not responsible for final products claims</a:t>
            </a:r>
          </a:p>
          <a:p>
            <a:pPr lvl="4"/>
            <a:endParaRPr lang="en-GB"/>
          </a:p>
        </p:txBody>
      </p:sp>
    </p:spTree>
    <p:extLst>
      <p:ext uri="{BB962C8B-B14F-4D97-AF65-F5344CB8AC3E}">
        <p14:creationId xmlns:p14="http://schemas.microsoft.com/office/powerpoint/2010/main" val="29697860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6096000" y="2724792"/>
            <a:ext cx="3955143" cy="2304221"/>
          </a:xfrm>
          <a:prstGeom prst="rect">
            <a:avLst/>
          </a:prstGeom>
          <a:noFill/>
        </p:spPr>
        <p:txBody>
          <a:bodyPr wrap="square" lIns="0" tIns="0" rIns="0" bIns="0" rtlCol="0">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With </a:t>
            </a:r>
            <a:r>
              <a:rPr kumimoji="0" lang="en-US" sz="1200" b="1" i="0" u="none" strike="noStrike" kern="1200" cap="none" spc="0" normalizeH="0" baseline="0" noProof="0">
                <a:ln>
                  <a:noFill/>
                </a:ln>
                <a:effectLst/>
                <a:uLnTx/>
                <a:uFillTx/>
                <a:ea typeface="+mn-ea"/>
                <a:cs typeface="Fira Sans Medium"/>
              </a:rPr>
              <a:t>PEPHA</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-AGE CB, PARSOL</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 UV-filters, </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it-IT" sz="1200" b="1" i="0" u="none" strike="noStrike" kern="1200" cap="none" spc="0" normalizeH="0" baseline="0" noProof="0">
                <a:ln>
                  <a:noFill/>
                </a:ln>
                <a:effectLst/>
                <a:uLnTx/>
                <a:uFillTx/>
                <a:ea typeface="+mn-ea"/>
                <a:cs typeface="Fira Sans Medium"/>
              </a:rPr>
              <a:t>DL-alpha-</a:t>
            </a:r>
            <a:r>
              <a:rPr kumimoji="0" lang="it-IT" sz="1200" b="1" i="0" u="none" strike="noStrike" kern="1200" cap="none" spc="0" normalizeH="0" baseline="0" noProof="0" err="1">
                <a:ln>
                  <a:noFill/>
                </a:ln>
                <a:effectLst/>
                <a:uLnTx/>
                <a:uFillTx/>
                <a:ea typeface="+mn-ea"/>
                <a:cs typeface="Fira Sans Medium"/>
              </a:rPr>
              <a:t>Tocopheryl</a:t>
            </a:r>
            <a:r>
              <a:rPr kumimoji="0" lang="it-IT" sz="1200" b="1" i="0" u="none" strike="noStrike" kern="1200" cap="none" spc="0" normalizeH="0" baseline="0" noProof="0">
                <a:ln>
                  <a:noFill/>
                </a:ln>
                <a:effectLst/>
                <a:uLnTx/>
                <a:uFillTx/>
                <a:ea typeface="+mn-ea"/>
                <a:cs typeface="Fira Sans Medium"/>
              </a:rPr>
              <a:t> Acetate, VALVANCE</a:t>
            </a:r>
            <a:r>
              <a:rPr kumimoji="0" lang="hr-HR" sz="1200" i="0" u="none" strike="noStrike" kern="1200" cap="none" spc="0" normalizeH="0" baseline="0" noProof="0">
                <a:ln>
                  <a:noFill/>
                </a:ln>
                <a:effectLst/>
                <a:uLnTx/>
                <a:uFillTx/>
                <a:ea typeface="+mn-ea"/>
                <a:cs typeface="Fira Sans Medium"/>
              </a:rPr>
              <a:t>®</a:t>
            </a:r>
            <a:r>
              <a:rPr kumimoji="0" lang="it-IT" sz="1200" b="1" i="1" u="none" strike="noStrike" kern="1200" cap="none" spc="0" normalizeH="0" baseline="0" noProof="0">
                <a:ln>
                  <a:noFill/>
                </a:ln>
                <a:effectLst/>
                <a:uLnTx/>
                <a:uFillTx/>
                <a:ea typeface="+mn-ea"/>
                <a:cs typeface="Fira Sans Medium"/>
              </a:rPr>
              <a:t> Touch </a:t>
            </a:r>
            <a:r>
              <a:rPr kumimoji="0" lang="it-IT" sz="1200" b="1" i="0" u="none" strike="noStrike" kern="1200" cap="none" spc="0" normalizeH="0" baseline="0" noProof="0">
                <a:ln>
                  <a:noFill/>
                </a:ln>
                <a:effectLst/>
                <a:uLnTx/>
                <a:uFillTx/>
                <a:ea typeface="+mn-ea"/>
                <a:cs typeface="Fira Sans Medium"/>
              </a:rPr>
              <a:t>210, </a:t>
            </a:r>
            <a:r>
              <a:rPr kumimoji="0" lang="en-US" sz="1200" b="1" i="0" u="none" strike="noStrike" kern="1200" cap="none" spc="0" normalizeH="0" baseline="0" noProof="0">
                <a:ln>
                  <a:noFill/>
                </a:ln>
                <a:effectLst/>
                <a:uLnTx/>
                <a:uFillTx/>
                <a:ea typeface="+mn-ea"/>
                <a:cs typeface="Fira Sans Medium"/>
              </a:rPr>
              <a:t>HYA-ACT</a:t>
            </a:r>
            <a:r>
              <a:rPr kumimoji="0" lang="en-US"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 M</a:t>
            </a:r>
            <a:endParaRPr kumimoji="0" lang="it-IT" sz="1200" b="0" i="0" u="none" strike="noStrike" kern="1200" cap="none" spc="0" normalizeH="0" baseline="0" noProof="0">
              <a:ln>
                <a:noFill/>
              </a:ln>
              <a:effectLst/>
              <a:uLnTx/>
              <a:uFillTx/>
              <a:ea typeface="+mn-ea"/>
              <a:cs typeface="Fira Sans Light"/>
            </a:endParaRP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This luxurious soft texture is designed to boost skin’s own defenses against photo-ageing for a radiant looking complexion. Packed with high-performing UV-filters and Blue Biotechnology, it protects against external aggressors (including UV &amp; blue light) and promotes skin natural repair processes. </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For skin that feels stronger and healthier looking.   </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it-IT" sz="1200" b="0" i="0" u="none" strike="noStrike" kern="1200" cap="none" spc="0" normalizeH="0" baseline="0" noProof="0">
                <a:ln>
                  <a:noFill/>
                </a:ln>
                <a:effectLst/>
                <a:uLnTx/>
                <a:uFillTx/>
                <a:ea typeface="+mn-ea"/>
                <a:cs typeface="Fira Sans Light"/>
              </a:rPr>
              <a:t> </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pt-BR" sz="1200" b="1" i="0" u="none" strike="noStrike" kern="1200" cap="none" spc="0" normalizeH="0" baseline="0" noProof="0">
                <a:ln>
                  <a:noFill/>
                </a:ln>
                <a:effectLst/>
                <a:uLnTx/>
                <a:uFillTx/>
                <a:ea typeface="+mn-ea"/>
                <a:cs typeface="Fira Sans Light"/>
              </a:rPr>
              <a:t>80.17% natural origin </a:t>
            </a:r>
            <a:r>
              <a:rPr kumimoji="0" lang="en-US" sz="1200" b="1" i="0" u="none" strike="noStrike" kern="1200" cap="none" spc="0" normalizeH="0" baseline="0" noProof="0">
                <a:ln>
                  <a:noFill/>
                </a:ln>
                <a:effectLst/>
                <a:uLnTx/>
                <a:uFillTx/>
                <a:ea typeface="+mn-ea"/>
                <a:cs typeface="Fira Sans Light"/>
              </a:rPr>
              <a:t>content according </a:t>
            </a:r>
            <a:r>
              <a:rPr kumimoji="0" lang="cs-CZ" sz="1200" b="1" i="0" u="none" strike="noStrike" kern="1200" cap="none" spc="0" normalizeH="0" baseline="0" noProof="0">
                <a:ln>
                  <a:noFill/>
                </a:ln>
                <a:effectLst/>
                <a:uLnTx/>
                <a:uFillTx/>
                <a:ea typeface="+mn-ea"/>
                <a:cs typeface="Fira Sans Light"/>
              </a:rPr>
              <a:t>to ISO</a:t>
            </a:r>
            <a:r>
              <a:rPr kumimoji="0" lang="en-US" sz="1200" b="1" i="0" u="none" strike="noStrike" kern="1200" cap="none" spc="0" normalizeH="0" baseline="0" noProof="0">
                <a:ln>
                  <a:noFill/>
                </a:ln>
                <a:effectLst/>
                <a:uLnTx/>
                <a:uFillTx/>
                <a:ea typeface="+mn-ea"/>
                <a:cs typeface="Fira Sans Light"/>
              </a:rPr>
              <a:t> </a:t>
            </a:r>
            <a:r>
              <a:rPr kumimoji="0" lang="cs-CZ" sz="1200" b="1" i="0" u="none" strike="noStrike" kern="1200" cap="none" spc="0" normalizeH="0" baseline="0" noProof="0">
                <a:ln>
                  <a:noFill/>
                </a:ln>
                <a:effectLst/>
                <a:uLnTx/>
                <a:uFillTx/>
                <a:ea typeface="+mn-ea"/>
                <a:cs typeface="Fira Sans Light"/>
              </a:rPr>
              <a:t>16128.</a:t>
            </a:r>
            <a:endParaRPr kumimoji="0" lang="pt-BR" sz="1200" b="1" i="0" u="none" strike="noStrike" kern="1200" cap="none" spc="0" normalizeH="0" baseline="0" noProof="0">
              <a:ln>
                <a:noFill/>
              </a:ln>
              <a:effectLst/>
              <a:uLnTx/>
              <a:uFillTx/>
              <a:ea typeface="+mn-ea"/>
              <a:cs typeface="Fira Sans Light"/>
            </a:endParaRPr>
          </a:p>
        </p:txBody>
      </p:sp>
      <p:pic>
        <p:nvPicPr>
          <p:cNvPr id="6" name="Immagine 5" descr="crema riflesso.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2712" y="1710614"/>
            <a:ext cx="3976914" cy="4441084"/>
          </a:xfrm>
          <a:prstGeom prst="rect">
            <a:avLst/>
          </a:prstGeom>
        </p:spPr>
      </p:pic>
      <p:sp>
        <p:nvSpPr>
          <p:cNvPr id="9" name="TextBox 8">
            <a:extLst>
              <a:ext uri="{FF2B5EF4-FFF2-40B4-BE49-F238E27FC236}">
                <a16:creationId xmlns:a16="http://schemas.microsoft.com/office/drawing/2014/main" id="{B7A70618-4A1A-4F56-A927-5EC6FE2123C5}"/>
              </a:ext>
            </a:extLst>
          </p:cNvPr>
          <p:cNvSpPr txBox="1"/>
          <p:nvPr/>
        </p:nvSpPr>
        <p:spPr>
          <a:xfrm>
            <a:off x="6096000" y="5325743"/>
            <a:ext cx="5760000"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1" i="0" u="none" strike="noStrike" kern="1200" cap="none" spc="0" normalizeH="0" baseline="0" noProof="0">
                <a:ln>
                  <a:noFill/>
                </a:ln>
                <a:effectLst/>
                <a:uLnTx/>
                <a:uFillTx/>
                <a:ea typeface="+mn-ea"/>
                <a:cs typeface="Fira Sans Light"/>
              </a:rPr>
              <a:t>SK-E-102111-4</a:t>
            </a:r>
            <a:endParaRPr kumimoji="0" lang="en-GB" sz="1050" b="1" i="0" u="none" strike="noStrike" kern="1200" cap="none" spc="0" normalizeH="0" baseline="0" noProof="0">
              <a:ln>
                <a:noFill/>
              </a:ln>
              <a:effectLst/>
              <a:uLnTx/>
              <a:uFillTx/>
              <a:ea typeface="+mn-ea"/>
              <a:cs typeface="+mn-cs"/>
            </a:endParaRPr>
          </a:p>
        </p:txBody>
      </p:sp>
      <p:sp>
        <p:nvSpPr>
          <p:cNvPr id="22" name="Title 21" hidden="1">
            <a:extLst>
              <a:ext uri="{FF2B5EF4-FFF2-40B4-BE49-F238E27FC236}">
                <a16:creationId xmlns:a16="http://schemas.microsoft.com/office/drawing/2014/main" id="{3BEAF031-B936-5158-527C-2542C4E71C78}"/>
              </a:ext>
            </a:extLst>
          </p:cNvPr>
          <p:cNvSpPr>
            <a:spLocks noGrp="1"/>
          </p:cNvSpPr>
          <p:nvPr>
            <p:ph type="title"/>
          </p:nvPr>
        </p:nvSpPr>
        <p:spPr/>
        <p:txBody>
          <a:bodyPr/>
          <a:lstStyle/>
          <a:p>
            <a:endParaRPr lang="en-GB"/>
          </a:p>
        </p:txBody>
      </p:sp>
      <p:sp>
        <p:nvSpPr>
          <p:cNvPr id="2" name="Slide Number Placeholder 4">
            <a:extLst>
              <a:ext uri="{FF2B5EF4-FFF2-40B4-BE49-F238E27FC236}">
                <a16:creationId xmlns:a16="http://schemas.microsoft.com/office/drawing/2014/main" id="{ED69A0B9-F8B9-17F9-1E37-C14C18A625AF}"/>
              </a:ext>
            </a:extLst>
          </p:cNvPr>
          <p:cNvSpPr>
            <a:spLocks noGrp="1"/>
          </p:cNvSpPr>
          <p:nvPr>
            <p:ph type="sldNum" sz="quarter" idx="10"/>
          </p:nvPr>
        </p:nvSpPr>
        <p:spPr/>
        <p:txBody>
          <a:bodyPr/>
          <a:lstStyle/>
          <a:p>
            <a:pPr lvl="0"/>
            <a:fld id="{E118D48E-C7CB-6244-969D-7BAEA9B6226C}" type="slidenum">
              <a:rPr lang="en-US" noProof="0" smtClean="0"/>
              <a:pPr lvl="0"/>
              <a:t>69</a:t>
            </a:fld>
            <a:endParaRPr lang="en-US" noProof="0"/>
          </a:p>
        </p:txBody>
      </p:sp>
      <p:sp>
        <p:nvSpPr>
          <p:cNvPr id="20" name="Text Placeholder 19" hidden="1">
            <a:extLst>
              <a:ext uri="{FF2B5EF4-FFF2-40B4-BE49-F238E27FC236}">
                <a16:creationId xmlns:a16="http://schemas.microsoft.com/office/drawing/2014/main" id="{B2890685-DB2B-A8B1-DE64-91B6117A9DD8}"/>
              </a:ext>
            </a:extLst>
          </p:cNvPr>
          <p:cNvSpPr>
            <a:spLocks noGrp="1"/>
          </p:cNvSpPr>
          <p:nvPr>
            <p:ph type="body" idx="11"/>
          </p:nvPr>
        </p:nvSpPr>
        <p:spPr/>
        <p:txBody>
          <a:bodyPr/>
          <a:lstStyle/>
          <a:p>
            <a:endParaRPr lang="en-GB"/>
          </a:p>
        </p:txBody>
      </p:sp>
      <p:sp>
        <p:nvSpPr>
          <p:cNvPr id="12" name="Text Placeholder 10">
            <a:extLst>
              <a:ext uri="{FF2B5EF4-FFF2-40B4-BE49-F238E27FC236}">
                <a16:creationId xmlns:a16="http://schemas.microsoft.com/office/drawing/2014/main" id="{7866BD40-C6F8-9C20-8AFE-34A1B4A3B6C5}"/>
              </a:ext>
            </a:extLst>
          </p:cNvPr>
          <p:cNvSpPr>
            <a:spLocks noGrp="1"/>
          </p:cNvSpPr>
          <p:nvPr>
            <p:ph type="body" sz="quarter" idx="23"/>
          </p:nvPr>
        </p:nvSpPr>
        <p:spPr/>
        <p:txBody>
          <a:bodyPr/>
          <a:lstStyle>
            <a:lvl5pPr>
              <a:defRPr sz="800">
                <a:solidFill>
                  <a:schemeClr val="bg1"/>
                </a:solidFill>
                <a:latin typeface="DM Sans" pitchFamily="2" charset="0"/>
              </a:defRPr>
            </a:lvl5pPr>
          </a:lstStyle>
          <a:p>
            <a:pPr lvl="4"/>
            <a:r>
              <a:rPr lang="en-GB">
                <a:solidFill>
                  <a:schemeClr val="tx1"/>
                </a:solidFill>
              </a:rPr>
              <a:t>For internal use only. Illustrated products are for experimental use and are not for sale. dsm-firmenich is not responsible for final products claims</a:t>
            </a:r>
          </a:p>
          <a:p>
            <a:pPr lvl="4"/>
            <a:endParaRPr lang="en-GB">
              <a:solidFill>
                <a:schemeClr val="tx1"/>
              </a:solidFill>
            </a:endParaRPr>
          </a:p>
        </p:txBody>
      </p:sp>
      <p:pic>
        <p:nvPicPr>
          <p:cNvPr id="18" name="Immagine 9" descr="titolo crema.png">
            <a:extLst>
              <a:ext uri="{FF2B5EF4-FFF2-40B4-BE49-F238E27FC236}">
                <a16:creationId xmlns:a16="http://schemas.microsoft.com/office/drawing/2014/main" id="{CFC75DE5-0F2A-109A-3EFC-A5988956873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48859" y="1347591"/>
            <a:ext cx="2249424" cy="826008"/>
          </a:xfrm>
          <a:prstGeom prst="rect">
            <a:avLst/>
          </a:prstGeom>
        </p:spPr>
      </p:pic>
    </p:spTree>
    <p:extLst>
      <p:ext uri="{BB962C8B-B14F-4D97-AF65-F5344CB8AC3E}">
        <p14:creationId xmlns:p14="http://schemas.microsoft.com/office/powerpoint/2010/main" val="5398051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p:cNvSpPr>
            <a:spLocks noGrp="1"/>
          </p:cNvSpPr>
          <p:nvPr>
            <p:ph type="title"/>
          </p:nvPr>
        </p:nvSpPr>
        <p:spPr/>
        <p:txBody>
          <a:bodyPr/>
          <a:lstStyle/>
          <a:p>
            <a:r>
              <a:rPr lang="en-US"/>
              <a:t>Radiant day shield SPF 30 </a:t>
            </a:r>
          </a:p>
        </p:txBody>
      </p:sp>
      <p:sp>
        <p:nvSpPr>
          <p:cNvPr id="2" name="Slide Number Placeholder 4">
            <a:extLst>
              <a:ext uri="{FF2B5EF4-FFF2-40B4-BE49-F238E27FC236}">
                <a16:creationId xmlns:a16="http://schemas.microsoft.com/office/drawing/2014/main" id="{831445A2-4280-132A-7830-89B2793D2275}"/>
              </a:ext>
            </a:extLst>
          </p:cNvPr>
          <p:cNvSpPr>
            <a:spLocks noGrp="1"/>
          </p:cNvSpPr>
          <p:nvPr>
            <p:ph type="sldNum" sz="quarter" idx="10"/>
          </p:nvPr>
        </p:nvSpPr>
        <p:spPr/>
        <p:txBody>
          <a:bodyPr/>
          <a:lstStyle/>
          <a:p>
            <a:pPr lvl="0"/>
            <a:fld id="{E118D48E-C7CB-6244-969D-7BAEA9B6226C}" type="slidenum">
              <a:rPr lang="en-US" noProof="0" smtClean="0"/>
              <a:pPr lvl="0"/>
              <a:t>70</a:t>
            </a:fld>
            <a:endParaRPr lang="en-US" noProof="0"/>
          </a:p>
        </p:txBody>
      </p:sp>
      <p:graphicFrame>
        <p:nvGraphicFramePr>
          <p:cNvPr id="6" name="Tabella 20">
            <a:extLst>
              <a:ext uri="{FF2B5EF4-FFF2-40B4-BE49-F238E27FC236}">
                <a16:creationId xmlns:a16="http://schemas.microsoft.com/office/drawing/2014/main" id="{AF4CA5BC-F57A-7901-08E2-0C96C8C30F85}"/>
              </a:ext>
            </a:extLst>
          </p:cNvPr>
          <p:cNvGraphicFramePr>
            <a:graphicFrameLocks noGrp="1"/>
          </p:cNvGraphicFramePr>
          <p:nvPr>
            <p:extLst>
              <p:ext uri="{D42A27DB-BD31-4B8C-83A1-F6EECF244321}">
                <p14:modId xmlns:p14="http://schemas.microsoft.com/office/powerpoint/2010/main" val="446171993"/>
              </p:ext>
            </p:extLst>
          </p:nvPr>
        </p:nvGraphicFramePr>
        <p:xfrm>
          <a:off x="302400" y="1311982"/>
          <a:ext cx="6372000" cy="4911840"/>
        </p:xfrm>
        <a:graphic>
          <a:graphicData uri="http://schemas.openxmlformats.org/drawingml/2006/table">
            <a:tbl>
              <a:tblPr firstRow="1" bandRow="1">
                <a:tableStyleId>{5C22544A-7EE6-4342-B048-85BDC9FD1C3A}</a:tableStyleId>
              </a:tblPr>
              <a:tblGrid>
                <a:gridCol w="216000">
                  <a:extLst>
                    <a:ext uri="{9D8B030D-6E8A-4147-A177-3AD203B41FA5}">
                      <a16:colId xmlns:a16="http://schemas.microsoft.com/office/drawing/2014/main" val="20000"/>
                    </a:ext>
                  </a:extLst>
                </a:gridCol>
                <a:gridCol w="1980000">
                  <a:extLst>
                    <a:ext uri="{9D8B030D-6E8A-4147-A177-3AD203B41FA5}">
                      <a16:colId xmlns:a16="http://schemas.microsoft.com/office/drawing/2014/main" val="20001"/>
                    </a:ext>
                  </a:extLst>
                </a:gridCol>
                <a:gridCol w="3636000">
                  <a:extLst>
                    <a:ext uri="{9D8B030D-6E8A-4147-A177-3AD203B41FA5}">
                      <a16:colId xmlns:a16="http://schemas.microsoft.com/office/drawing/2014/main" val="20002"/>
                    </a:ext>
                  </a:extLst>
                </a:gridCol>
                <a:gridCol w="540000">
                  <a:extLst>
                    <a:ext uri="{9D8B030D-6E8A-4147-A177-3AD203B41FA5}">
                      <a16:colId xmlns:a16="http://schemas.microsoft.com/office/drawing/2014/main" val="20003"/>
                    </a:ext>
                  </a:extLst>
                </a:gridCol>
              </a:tblGrid>
              <a:tr h="159368">
                <a:tc>
                  <a:txBody>
                    <a:bodyPr/>
                    <a:lstStyle/>
                    <a:p>
                      <a:pPr algn="l"/>
                      <a:endParaRPr lang="it-IT" sz="800" b="1" baseline="0">
                        <a:solidFill>
                          <a:schemeClr val="bg1"/>
                        </a:solidFill>
                        <a:latin typeface="+mn-lt"/>
                      </a:endParaRPr>
                    </a:p>
                  </a:txBody>
                  <a:tcPr marL="54000" marR="54000" marT="36000" marB="2880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indent="0" algn="l" defTabSz="1218072" rtl="0" eaLnBrk="1" fontAlgn="auto" latinLnBrk="0" hangingPunct="1">
                        <a:lnSpc>
                          <a:spcPct val="100000"/>
                        </a:lnSpc>
                        <a:spcBef>
                          <a:spcPts val="0"/>
                        </a:spcBef>
                        <a:spcAft>
                          <a:spcPts val="0"/>
                        </a:spcAft>
                        <a:buClrTx/>
                        <a:buSzTx/>
                        <a:buFontTx/>
                        <a:buNone/>
                        <a:tabLst/>
                        <a:defRPr/>
                      </a:pPr>
                      <a:r>
                        <a:rPr lang="en-GB" sz="800" b="1" kern="1200" cap="none" spc="50" baseline="0">
                          <a:solidFill>
                            <a:schemeClr val="bg1"/>
                          </a:solidFill>
                          <a:effectLst/>
                          <a:latin typeface="+mn-lt"/>
                          <a:ea typeface="+mn-ea"/>
                          <a:cs typeface="+mn-cs"/>
                        </a:rPr>
                        <a:t>Ingredients</a:t>
                      </a:r>
                      <a:r>
                        <a:rPr lang="en-GB" sz="800" b="1" cap="all" spc="50" baseline="0">
                          <a:solidFill>
                            <a:schemeClr val="bg1"/>
                          </a:solidFill>
                          <a:effectLst/>
                          <a:latin typeface="+mn-lt"/>
                        </a:rPr>
                        <a:t> </a:t>
                      </a:r>
                      <a:endParaRPr lang="it-IT" sz="800" b="1" cap="all" spc="50" baseline="0">
                        <a:solidFill>
                          <a:schemeClr val="bg1"/>
                        </a:solidFill>
                        <a:latin typeface="+mn-lt"/>
                      </a:endParaRP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indent="0" algn="l" defTabSz="1218072" rtl="0" eaLnBrk="1" fontAlgn="auto" latinLnBrk="0" hangingPunct="1">
                        <a:lnSpc>
                          <a:spcPct val="100000"/>
                        </a:lnSpc>
                        <a:spcBef>
                          <a:spcPts val="0"/>
                        </a:spcBef>
                        <a:spcAft>
                          <a:spcPts val="0"/>
                        </a:spcAft>
                        <a:buClrTx/>
                        <a:buSzTx/>
                        <a:buFontTx/>
                        <a:buNone/>
                        <a:tabLst/>
                        <a:defRPr/>
                      </a:pPr>
                      <a:r>
                        <a:rPr lang="it-IT" sz="800" b="1" cap="all" spc="50" baseline="0">
                          <a:solidFill>
                            <a:schemeClr val="bg1"/>
                          </a:solidFill>
                          <a:latin typeface="+mn-lt"/>
                        </a:rPr>
                        <a:t>INCI </a:t>
                      </a:r>
                      <a:r>
                        <a:rPr lang="it-IT" sz="800" b="1" cap="none" spc="50" baseline="0">
                          <a:solidFill>
                            <a:schemeClr val="bg1"/>
                          </a:solidFill>
                          <a:latin typeface="+mn-lt"/>
                        </a:rPr>
                        <a:t>Name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r>
                        <a:rPr lang="it-IT" sz="800" b="1" cap="all" spc="0" baseline="0">
                          <a:solidFill>
                            <a:schemeClr val="bg1"/>
                          </a:solidFill>
                          <a:latin typeface="+mn-lt"/>
                        </a:rPr>
                        <a:t>% w/w</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0">
                <a:tc rowSpan="13">
                  <a:txBody>
                    <a:bodyPr/>
                    <a:lstStyle/>
                    <a:p>
                      <a:pPr algn="l">
                        <a:lnSpc>
                          <a:spcPct val="100000"/>
                        </a:lnSpc>
                      </a:pPr>
                      <a:r>
                        <a:rPr lang="en-GB" sz="800" b="1">
                          <a:solidFill>
                            <a:schemeClr val="bg1"/>
                          </a:solidFill>
                          <a:effectLst/>
                          <a:latin typeface="+mn-lt"/>
                          <a:ea typeface="Trebuchet MS" panose="020B0703020202090204" pitchFamily="34" charset="0"/>
                          <a:cs typeface="Times New Roman" panose="02020603050405020304" pitchFamily="18" charset="0"/>
                        </a:rPr>
                        <a:t>A</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txBody>
                  <a:tcPr marL="54000" marR="54000" marT="36000" marB="2880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Cetiol</a:t>
                      </a:r>
                      <a:r>
                        <a:rPr lang="en-GB" sz="800" baseline="0">
                          <a:solidFill>
                            <a:schemeClr val="tx1"/>
                          </a:solidFill>
                          <a:effectLst/>
                          <a:latin typeface="+mn-lt"/>
                          <a:ea typeface="Trebuchet MS" panose="020B0703020202090204" pitchFamily="34" charset="0"/>
                          <a:cs typeface="Times New Roman" panose="02020603050405020304" pitchFamily="18" charset="0"/>
                        </a:rPr>
                        <a:t>® B</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DIBUTYL ADIPATE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7,00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PARSOL</a:t>
                      </a:r>
                      <a:r>
                        <a:rPr lang="en-GB" sz="800" b="0" baseline="0">
                          <a:solidFill>
                            <a:schemeClr val="tx1"/>
                          </a:solidFill>
                          <a:effectLst/>
                          <a:latin typeface="+mn-lt"/>
                          <a:ea typeface="Trebuchet MS" panose="020B0703020202090204" pitchFamily="34" charset="0"/>
                          <a:cs typeface="Times New Roman" panose="02020603050405020304" pitchFamily="18" charset="0"/>
                        </a:rPr>
                        <a:t>® </a:t>
                      </a:r>
                      <a:r>
                        <a:rPr lang="en-GB" sz="800" b="1" baseline="0">
                          <a:solidFill>
                            <a:schemeClr val="tx1"/>
                          </a:solidFill>
                          <a:effectLst/>
                          <a:latin typeface="+mn-lt"/>
                          <a:ea typeface="Trebuchet MS" panose="020B0703020202090204" pitchFamily="34" charset="0"/>
                          <a:cs typeface="Times New Roman" panose="02020603050405020304" pitchFamily="18" charset="0"/>
                        </a:rPr>
                        <a:t>EHS</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ETHYLHEXYL SALICYLATE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3,00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10002"/>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PARSOL</a:t>
                      </a:r>
                      <a:r>
                        <a:rPr lang="en-GB" sz="800" b="0" baseline="0">
                          <a:solidFill>
                            <a:schemeClr val="tx1"/>
                          </a:solidFill>
                          <a:effectLst/>
                          <a:latin typeface="+mn-lt"/>
                          <a:ea typeface="Trebuchet MS" panose="020B0703020202090204" pitchFamily="34" charset="0"/>
                          <a:cs typeface="Times New Roman" panose="02020603050405020304" pitchFamily="18" charset="0"/>
                        </a:rPr>
                        <a:t>®</a:t>
                      </a:r>
                      <a:r>
                        <a:rPr lang="en-GB" sz="800" b="1" baseline="0">
                          <a:solidFill>
                            <a:schemeClr val="tx1"/>
                          </a:solidFill>
                          <a:effectLst/>
                          <a:latin typeface="+mn-lt"/>
                          <a:ea typeface="Trebuchet MS" panose="020B0703020202090204" pitchFamily="34" charset="0"/>
                          <a:cs typeface="Times New Roman" panose="02020603050405020304" pitchFamily="18" charset="0"/>
                        </a:rPr>
                        <a:t> EHT</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ETHYLHEXYL TRIAZONE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2,00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10003"/>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PARSOL</a:t>
                      </a:r>
                      <a:r>
                        <a:rPr lang="en-GB" sz="800" b="0" baseline="0">
                          <a:solidFill>
                            <a:schemeClr val="tx1"/>
                          </a:solidFill>
                          <a:effectLst/>
                          <a:latin typeface="+mn-lt"/>
                          <a:ea typeface="Trebuchet MS" panose="020B0703020202090204" pitchFamily="34" charset="0"/>
                          <a:cs typeface="Times New Roman" panose="02020603050405020304" pitchFamily="18" charset="0"/>
                        </a:rPr>
                        <a:t>®</a:t>
                      </a:r>
                      <a:r>
                        <a:rPr lang="en-GB" sz="800" b="1" baseline="0">
                          <a:solidFill>
                            <a:schemeClr val="tx1"/>
                          </a:solidFill>
                          <a:effectLst/>
                          <a:latin typeface="+mn-lt"/>
                          <a:ea typeface="Trebuchet MS" panose="020B0703020202090204" pitchFamily="34" charset="0"/>
                          <a:cs typeface="Times New Roman" panose="02020603050405020304" pitchFamily="18" charset="0"/>
                        </a:rPr>
                        <a:t> Shield</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BIS-ETHYLHEXYLOXYPHENOL METHOXYPHENYL TRIAZINE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1,50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10004"/>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PARSOL</a:t>
                      </a:r>
                      <a:r>
                        <a:rPr lang="en-GB" sz="800" b="0" baseline="0">
                          <a:solidFill>
                            <a:schemeClr val="tx1"/>
                          </a:solidFill>
                          <a:effectLst/>
                          <a:latin typeface="+mn-lt"/>
                          <a:ea typeface="Trebuchet MS" panose="020B0703020202090204" pitchFamily="34" charset="0"/>
                          <a:cs typeface="Times New Roman" panose="02020603050405020304" pitchFamily="18" charset="0"/>
                        </a:rPr>
                        <a:t>®</a:t>
                      </a:r>
                      <a:r>
                        <a:rPr lang="en-GB" sz="800" b="1" baseline="0">
                          <a:solidFill>
                            <a:schemeClr val="tx1"/>
                          </a:solidFill>
                          <a:effectLst/>
                          <a:latin typeface="+mn-lt"/>
                          <a:ea typeface="Trebuchet MS" panose="020B0703020202090204" pitchFamily="34" charset="0"/>
                          <a:cs typeface="Times New Roman" panose="02020603050405020304" pitchFamily="18" charset="0"/>
                        </a:rPr>
                        <a:t> 1789</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BUTYL METHOXYDIBENZOYLMETHANE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1,00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10005"/>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Dermosoft</a:t>
                      </a:r>
                      <a:r>
                        <a:rPr lang="en-GB" sz="800" baseline="0">
                          <a:solidFill>
                            <a:schemeClr val="tx1"/>
                          </a:solidFill>
                          <a:effectLst/>
                          <a:latin typeface="+mn-lt"/>
                          <a:ea typeface="Trebuchet MS" panose="020B0703020202090204" pitchFamily="34" charset="0"/>
                          <a:cs typeface="Times New Roman" panose="02020603050405020304" pitchFamily="18" charset="0"/>
                        </a:rPr>
                        <a:t>® GMCY MB</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GLYCERYL CAPRYLATE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0,50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TEGIN® M Pellets MB</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GLYCERYL STEARATE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0,40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TEGO CARE PBS 6 MB</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POLYGLYCERYL-6 STEARATE, POLYGLYCERYL-6 BEHENATE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3,20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DL-alpha-</a:t>
                      </a:r>
                      <a:r>
                        <a:rPr lang="en-GB" sz="800" b="1" baseline="0" err="1">
                          <a:solidFill>
                            <a:schemeClr val="tx1"/>
                          </a:solidFill>
                          <a:effectLst/>
                          <a:latin typeface="+mn-lt"/>
                          <a:ea typeface="Trebuchet MS" panose="020B0703020202090204" pitchFamily="34" charset="0"/>
                          <a:cs typeface="Times New Roman" panose="02020603050405020304" pitchFamily="18" charset="0"/>
                        </a:rPr>
                        <a:t>Tocopheryl</a:t>
                      </a:r>
                      <a:r>
                        <a:rPr lang="en-GB" sz="800" b="1" baseline="0">
                          <a:solidFill>
                            <a:schemeClr val="tx1"/>
                          </a:solidFill>
                          <a:effectLst/>
                          <a:latin typeface="+mn-lt"/>
                          <a:ea typeface="Trebuchet MS" panose="020B0703020202090204" pitchFamily="34" charset="0"/>
                          <a:cs typeface="Times New Roman" panose="02020603050405020304" pitchFamily="18" charset="0"/>
                        </a:rPr>
                        <a:t> Acetate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TOCOPHERYL ACETATE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0,50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10009"/>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Lanette</a:t>
                      </a:r>
                      <a:r>
                        <a:rPr lang="en-GB" sz="800" baseline="0">
                          <a:solidFill>
                            <a:schemeClr val="tx1"/>
                          </a:solidFill>
                          <a:effectLst/>
                          <a:latin typeface="+mn-lt"/>
                          <a:ea typeface="Trebuchet MS" panose="020B0703020202090204" pitchFamily="34" charset="0"/>
                          <a:cs typeface="Times New Roman" panose="02020603050405020304" pitchFamily="18" charset="0"/>
                        </a:rPr>
                        <a:t>® O</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CETEARYL ALCOHOL</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1,00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795694958"/>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spc="-30" baseline="0" err="1">
                          <a:solidFill>
                            <a:schemeClr val="tx1"/>
                          </a:solidFill>
                          <a:effectLst/>
                          <a:latin typeface="+mn-lt"/>
                          <a:ea typeface="Trebuchet MS" panose="020B0703020202090204" pitchFamily="34" charset="0"/>
                          <a:cs typeface="Times New Roman" panose="02020603050405020304" pitchFamily="18" charset="0"/>
                        </a:rPr>
                        <a:t>Lexfilm</a:t>
                      </a:r>
                      <a:r>
                        <a:rPr lang="en-GB" sz="800" spc="-30" baseline="0">
                          <a:solidFill>
                            <a:schemeClr val="tx1"/>
                          </a:solidFill>
                          <a:effectLst/>
                          <a:latin typeface="+mn-lt"/>
                          <a:ea typeface="Trebuchet MS" panose="020B0703020202090204" pitchFamily="34" charset="0"/>
                          <a:cs typeface="Times New Roman" panose="02020603050405020304" pitchFamily="18" charset="0"/>
                        </a:rPr>
                        <a:t> Sun Natural MB</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spc="-10" baseline="0">
                          <a:solidFill>
                            <a:schemeClr val="tx1"/>
                          </a:solidFill>
                          <a:effectLst/>
                          <a:latin typeface="+mn-lt"/>
                          <a:ea typeface="Trebuchet MS" panose="020B0703020202090204" pitchFamily="34" charset="0"/>
                          <a:cs typeface="Times New Roman" panose="02020603050405020304" pitchFamily="18" charset="0"/>
                        </a:rPr>
                        <a:t>CAPRYLOYL GLYCERIN/SEBACIC ACID COPOLYMER</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1,50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54705711"/>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1" spc="-20" baseline="0">
                          <a:solidFill>
                            <a:schemeClr val="tx1"/>
                          </a:solidFill>
                          <a:effectLst/>
                          <a:latin typeface="+mn-lt"/>
                          <a:ea typeface="Trebuchet MS" panose="020B0703020202090204" pitchFamily="34" charset="0"/>
                          <a:cs typeface="Times New Roman" panose="02020603050405020304" pitchFamily="18" charset="0"/>
                        </a:rPr>
                        <a:t>VALVANCE</a:t>
                      </a:r>
                      <a:r>
                        <a:rPr lang="en-GB" sz="800" b="0" spc="-20" baseline="0">
                          <a:solidFill>
                            <a:schemeClr val="tx1"/>
                          </a:solidFill>
                          <a:effectLst/>
                          <a:latin typeface="+mn-lt"/>
                          <a:ea typeface="Trebuchet MS" panose="020B0703020202090204" pitchFamily="34" charset="0"/>
                          <a:cs typeface="Times New Roman" panose="02020603050405020304" pitchFamily="18" charset="0"/>
                        </a:rPr>
                        <a:t>® </a:t>
                      </a:r>
                      <a:r>
                        <a:rPr lang="en-GB" sz="800" b="1" i="1" spc="-20" baseline="0">
                          <a:solidFill>
                            <a:schemeClr val="tx1"/>
                          </a:solidFill>
                          <a:effectLst/>
                          <a:latin typeface="+mn-lt"/>
                          <a:ea typeface="Trebuchet MS" panose="020B0703020202090204" pitchFamily="34" charset="0"/>
                          <a:cs typeface="Times New Roman" panose="02020603050405020304" pitchFamily="18" charset="0"/>
                        </a:rPr>
                        <a:t>Touch</a:t>
                      </a:r>
                      <a:r>
                        <a:rPr lang="en-GB" sz="800" b="1" spc="-20" baseline="0">
                          <a:solidFill>
                            <a:schemeClr val="tx1"/>
                          </a:solidFill>
                          <a:effectLst/>
                          <a:latin typeface="+mn-lt"/>
                          <a:ea typeface="Trebuchet MS" panose="020B0703020202090204" pitchFamily="34" charset="0"/>
                          <a:cs typeface="Times New Roman" panose="02020603050405020304" pitchFamily="18" charset="0"/>
                        </a:rPr>
                        <a:t> 210</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SILICA</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2,00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3728034613"/>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DUB DIS</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DIISOPROPYL SEBACATE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4,00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161997158"/>
                  </a:ext>
                </a:extLst>
              </a:tr>
              <a:tr h="159368">
                <a:tc rowSpan="7">
                  <a:txBody>
                    <a:bodyPr/>
                    <a:lstStyle/>
                    <a:p>
                      <a:pPr algn="l">
                        <a:lnSpc>
                          <a:spcPct val="100000"/>
                        </a:lnSpc>
                      </a:pPr>
                      <a:r>
                        <a:rPr lang="en-GB" sz="800" b="1">
                          <a:solidFill>
                            <a:schemeClr val="bg1"/>
                          </a:solidFill>
                          <a:effectLst/>
                          <a:latin typeface="+mn-lt"/>
                          <a:ea typeface="Trebuchet MS" panose="020B0703020202090204" pitchFamily="34" charset="0"/>
                          <a:cs typeface="Times New Roman" panose="02020603050405020304" pitchFamily="18" charset="0"/>
                        </a:rPr>
                        <a:t>B</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txBody>
                  <a:tcPr marL="54000" marR="54000" marT="36000" marB="2880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PARSOL</a:t>
                      </a:r>
                      <a:r>
                        <a:rPr lang="en-GB" sz="800" b="0" baseline="0">
                          <a:solidFill>
                            <a:schemeClr val="tx1"/>
                          </a:solidFill>
                          <a:effectLst/>
                          <a:latin typeface="+mn-lt"/>
                          <a:ea typeface="Trebuchet MS" panose="020B0703020202090204" pitchFamily="34" charset="0"/>
                          <a:cs typeface="Times New Roman" panose="02020603050405020304" pitchFamily="18" charset="0"/>
                        </a:rPr>
                        <a:t>®</a:t>
                      </a:r>
                      <a:r>
                        <a:rPr lang="en-GB" sz="800" b="1" baseline="0">
                          <a:solidFill>
                            <a:schemeClr val="tx1"/>
                          </a:solidFill>
                          <a:effectLst/>
                          <a:latin typeface="+mn-lt"/>
                          <a:ea typeface="Trebuchet MS" panose="020B0703020202090204" pitchFamily="34" charset="0"/>
                          <a:cs typeface="Times New Roman" panose="02020603050405020304" pitchFamily="18" charset="0"/>
                        </a:rPr>
                        <a:t> HS</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PHENYLBENZIMIDAZOLE SULFONIC ACID</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2,00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2196077478"/>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HYA-ACT</a:t>
                      </a:r>
                      <a:r>
                        <a:rPr lang="en-GB" sz="800" b="0" baseline="0">
                          <a:solidFill>
                            <a:schemeClr val="tx1"/>
                          </a:solidFill>
                          <a:effectLst/>
                          <a:latin typeface="+mn-lt"/>
                          <a:ea typeface="Trebuchet MS" panose="020B0703020202090204" pitchFamily="34" charset="0"/>
                          <a:cs typeface="Times New Roman" panose="02020603050405020304" pitchFamily="18" charset="0"/>
                        </a:rPr>
                        <a:t>™</a:t>
                      </a:r>
                      <a:r>
                        <a:rPr lang="en-GB" sz="800" b="1" baseline="0">
                          <a:solidFill>
                            <a:schemeClr val="tx1"/>
                          </a:solidFill>
                          <a:effectLst/>
                          <a:latin typeface="+mn-lt"/>
                          <a:ea typeface="Trebuchet MS" panose="020B0703020202090204" pitchFamily="34" charset="0"/>
                          <a:cs typeface="Times New Roman" panose="02020603050405020304" pitchFamily="18" charset="0"/>
                        </a:rPr>
                        <a:t> M</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SODIUM HYALURONATE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0,10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446537405"/>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Sodium Hydroxide Pellets </a:t>
                      </a:r>
                      <a:r>
                        <a:rPr lang="en-GB" sz="800" baseline="0" err="1">
                          <a:solidFill>
                            <a:schemeClr val="tx1"/>
                          </a:solidFill>
                          <a:effectLst/>
                          <a:latin typeface="+mn-lt"/>
                          <a:ea typeface="Trebuchet MS" panose="020B0703020202090204" pitchFamily="34" charset="0"/>
                          <a:cs typeface="Times New Roman" panose="02020603050405020304" pitchFamily="18" charset="0"/>
                        </a:rPr>
                        <a:t>Emprove</a:t>
                      </a:r>
                      <a:endParaRPr lang="en-GB" sz="800" baseline="0">
                        <a:solidFill>
                          <a:schemeClr val="tx1"/>
                        </a:solidFill>
                        <a:effectLst/>
                        <a:latin typeface="+mn-lt"/>
                        <a:ea typeface="Trebuchet MS" panose="020B0703020202090204" pitchFamily="34" charset="0"/>
                        <a:cs typeface="Times New Roman" panose="02020603050405020304" pitchFamily="18" charset="0"/>
                      </a:endParaRP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SODIUM HYDROXIDE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0,30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295158880"/>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Dermofeel</a:t>
                      </a:r>
                      <a:r>
                        <a:rPr lang="en-GB" sz="800" baseline="0">
                          <a:solidFill>
                            <a:schemeClr val="tx1"/>
                          </a:solidFill>
                          <a:effectLst/>
                          <a:latin typeface="+mn-lt"/>
                          <a:ea typeface="Trebuchet MS" panose="020B0703020202090204" pitchFamily="34" charset="0"/>
                          <a:cs typeface="Times New Roman" panose="02020603050405020304" pitchFamily="18" charset="0"/>
                        </a:rPr>
                        <a:t>® PA-3</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SODIUM PHYTATE, AQUA, ALCOHOL</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0,10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901075"/>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Water Dem</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AQUA</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60,27</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218614603"/>
                  </a:ext>
                </a:extLst>
              </a:tr>
              <a:tr h="26342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PARSOL</a:t>
                      </a:r>
                      <a:r>
                        <a:rPr lang="en-GB" sz="800" b="0" baseline="0">
                          <a:solidFill>
                            <a:schemeClr val="tx1"/>
                          </a:solidFill>
                          <a:effectLst/>
                          <a:latin typeface="+mn-lt"/>
                          <a:ea typeface="Trebuchet MS" panose="020B0703020202090204" pitchFamily="34" charset="0"/>
                          <a:cs typeface="Times New Roman" panose="02020603050405020304" pitchFamily="18" charset="0"/>
                        </a:rPr>
                        <a:t>®</a:t>
                      </a:r>
                      <a:r>
                        <a:rPr lang="en-GB" sz="800" b="1" baseline="0">
                          <a:solidFill>
                            <a:schemeClr val="tx1"/>
                          </a:solidFill>
                          <a:effectLst/>
                          <a:latin typeface="+mn-lt"/>
                          <a:ea typeface="Trebuchet MS" panose="020B0703020202090204" pitchFamily="34" charset="0"/>
                          <a:cs typeface="Times New Roman" panose="02020603050405020304" pitchFamily="18" charset="0"/>
                        </a:rPr>
                        <a:t> Max</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spc="0" baseline="0">
                          <a:solidFill>
                            <a:schemeClr val="tx1"/>
                          </a:solidFill>
                          <a:effectLst/>
                          <a:latin typeface="+mn-lt"/>
                          <a:ea typeface="Trebuchet MS" panose="020B0703020202090204" pitchFamily="34" charset="0"/>
                          <a:cs typeface="Times New Roman" panose="02020603050405020304" pitchFamily="18" charset="0"/>
                        </a:rPr>
                        <a:t>METHYLENE BIS-BENZOTRIAZOLYL TETRAMETHYLBUTYLPHENOL, AQUA, DECYL </a:t>
                      </a:r>
                      <a:r>
                        <a:rPr lang="en-GB" sz="800" b="1" spc="-10" baseline="0">
                          <a:solidFill>
                            <a:schemeClr val="tx1"/>
                          </a:solidFill>
                          <a:effectLst/>
                          <a:latin typeface="+mn-lt"/>
                          <a:ea typeface="Trebuchet MS" panose="020B0703020202090204" pitchFamily="34" charset="0"/>
                          <a:cs typeface="Times New Roman" panose="02020603050405020304" pitchFamily="18" charset="0"/>
                        </a:rPr>
                        <a:t>GLUCOSIDE, PROPYLENE GLYCOL, XANTHAN GUM</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4,00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1637901770"/>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Dermosoft</a:t>
                      </a:r>
                      <a:r>
                        <a:rPr lang="en-GB" sz="800" baseline="0">
                          <a:solidFill>
                            <a:schemeClr val="tx1"/>
                          </a:solidFill>
                          <a:effectLst/>
                          <a:latin typeface="+mn-lt"/>
                          <a:ea typeface="Trebuchet MS" panose="020B0703020202090204" pitchFamily="34" charset="0"/>
                          <a:cs typeface="Times New Roman" panose="02020603050405020304" pitchFamily="18" charset="0"/>
                        </a:rPr>
                        <a:t>® </a:t>
                      </a:r>
                      <a:r>
                        <a:rPr lang="en-GB" sz="800" baseline="0" err="1">
                          <a:solidFill>
                            <a:schemeClr val="tx1"/>
                          </a:solidFill>
                          <a:effectLst/>
                          <a:latin typeface="+mn-lt"/>
                          <a:ea typeface="Trebuchet MS" panose="020B0703020202090204" pitchFamily="34" charset="0"/>
                          <a:cs typeface="Times New Roman" panose="02020603050405020304" pitchFamily="18" charset="0"/>
                        </a:rPr>
                        <a:t>Octiol</a:t>
                      </a:r>
                      <a:endParaRPr lang="en-GB" sz="800" baseline="0">
                        <a:solidFill>
                          <a:schemeClr val="tx1"/>
                        </a:solidFill>
                        <a:effectLst/>
                        <a:latin typeface="+mn-lt"/>
                        <a:ea typeface="Trebuchet MS" panose="020B0703020202090204" pitchFamily="34" charset="0"/>
                        <a:cs typeface="Times New Roman" panose="02020603050405020304" pitchFamily="18" charset="0"/>
                      </a:endParaRP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CAPRYLYL GLYCOL</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0,20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706849283"/>
                  </a:ext>
                </a:extLst>
              </a:tr>
              <a:tr h="159368">
                <a:tc rowSpan="2">
                  <a:txBody>
                    <a:bodyPr/>
                    <a:lstStyle/>
                    <a:p>
                      <a:pPr algn="l">
                        <a:lnSpc>
                          <a:spcPct val="100000"/>
                        </a:lnSpc>
                      </a:pPr>
                      <a:r>
                        <a:rPr lang="en-GB" sz="800" b="1">
                          <a:solidFill>
                            <a:schemeClr val="bg1"/>
                          </a:solidFill>
                          <a:effectLst/>
                          <a:latin typeface="+mn-lt"/>
                          <a:ea typeface="Trebuchet MS" panose="020B0703020202090204" pitchFamily="34" charset="0"/>
                          <a:cs typeface="Times New Roman" panose="02020603050405020304" pitchFamily="18" charset="0"/>
                        </a:rPr>
                        <a:t>C</a:t>
                      </a:r>
                    </a:p>
                    <a:p>
                      <a:pPr algn="l">
                        <a:lnSpc>
                          <a:spcPct val="100000"/>
                        </a:lnSpc>
                      </a:pPr>
                      <a:r>
                        <a:rPr lang="en-GB" sz="800" b="1">
                          <a:solidFill>
                            <a:schemeClr val="bg1"/>
                          </a:solidFill>
                          <a:effectLst/>
                          <a:latin typeface="+mn-lt"/>
                          <a:cs typeface="Times New Roman" panose="02020603050405020304" pitchFamily="18" charset="0"/>
                        </a:rPr>
                        <a:t> </a:t>
                      </a:r>
                    </a:p>
                  </a:txBody>
                  <a:tcPr marL="54000" marR="54000" marT="36000" marB="2880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0" baseline="0">
                          <a:solidFill>
                            <a:schemeClr val="tx1"/>
                          </a:solidFill>
                          <a:effectLst/>
                          <a:latin typeface="+mn-lt"/>
                          <a:ea typeface="Trebuchet MS" panose="020B0703020202090204" pitchFamily="34" charset="0"/>
                          <a:cs typeface="Times New Roman" panose="02020603050405020304" pitchFamily="18" charset="0"/>
                        </a:rPr>
                        <a:t>Propanediol</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0">
                          <a:solidFill>
                            <a:schemeClr val="tx1"/>
                          </a:solidFill>
                          <a:effectLst/>
                          <a:latin typeface="+mn-lt"/>
                          <a:ea typeface="Trebuchet MS" panose="020B0703020202090204" pitchFamily="34" charset="0"/>
                          <a:cs typeface="Times New Roman" panose="02020603050405020304" pitchFamily="18" charset="0"/>
                        </a:rPr>
                        <a:t>PROPANEDIOL</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0">
                          <a:solidFill>
                            <a:schemeClr val="tx1"/>
                          </a:solidFill>
                          <a:effectLst/>
                          <a:latin typeface="+mn-lt"/>
                          <a:ea typeface="Trebuchet MS" panose="020B0703020202090204" pitchFamily="34" charset="0"/>
                          <a:cs typeface="Times New Roman" panose="02020603050405020304" pitchFamily="18" charset="0"/>
                        </a:rPr>
                        <a:t>2,00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289563209"/>
                  </a:ext>
                </a:extLst>
              </a:tr>
              <a:tr h="159368">
                <a:tc vMerge="1">
                  <a:txBody>
                    <a:bodyPr/>
                    <a:lstStyle/>
                    <a:p>
                      <a:endParaRPr/>
                    </a:p>
                  </a:txBody>
                  <a:tcPr marL="54000" marR="54000" marT="36000" marB="288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Verdessence</a:t>
                      </a:r>
                      <a:r>
                        <a:rPr lang="en-GB" sz="800" baseline="0">
                          <a:solidFill>
                            <a:schemeClr val="tx1"/>
                          </a:solidFill>
                          <a:effectLst/>
                          <a:latin typeface="+mn-lt"/>
                          <a:ea typeface="Trebuchet MS" panose="020B0703020202090204" pitchFamily="34" charset="0"/>
                          <a:cs typeface="Times New Roman" panose="02020603050405020304" pitchFamily="18" charset="0"/>
                        </a:rPr>
                        <a:t> Xanthan</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XANTHAN GUM</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0,30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02457181"/>
                  </a:ext>
                </a:extLst>
              </a:tr>
              <a:tr h="263428">
                <a:tc>
                  <a:txBody>
                    <a:bodyPr/>
                    <a:lstStyle/>
                    <a:p>
                      <a:pPr algn="l">
                        <a:lnSpc>
                          <a:spcPct val="100000"/>
                        </a:lnSpc>
                      </a:pPr>
                      <a:r>
                        <a:rPr lang="en-GB" sz="800" b="1">
                          <a:solidFill>
                            <a:schemeClr val="bg1"/>
                          </a:solidFill>
                          <a:effectLst/>
                          <a:latin typeface="+mn-lt"/>
                          <a:ea typeface="Trebuchet MS" panose="020B0703020202090204" pitchFamily="34" charset="0"/>
                          <a:cs typeface="Times New Roman" panose="02020603050405020304" pitchFamily="18" charset="0"/>
                        </a:rPr>
                        <a:t>D</a:t>
                      </a:r>
                    </a:p>
                  </a:txBody>
                  <a:tcPr marL="54000" marR="54000" marT="36000" marB="2880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PEPHA</a:t>
                      </a:r>
                      <a:r>
                        <a:rPr lang="en-GB" sz="800" b="0" baseline="0">
                          <a:solidFill>
                            <a:schemeClr val="tx1"/>
                          </a:solidFill>
                          <a:effectLst/>
                          <a:latin typeface="+mn-lt"/>
                          <a:ea typeface="Trebuchet MS" panose="020B0703020202090204" pitchFamily="34" charset="0"/>
                          <a:cs typeface="Times New Roman" panose="02020603050405020304" pitchFamily="18" charset="0"/>
                        </a:rPr>
                        <a:t>®</a:t>
                      </a:r>
                      <a:r>
                        <a:rPr lang="en-GB" sz="800" b="1" baseline="0">
                          <a:solidFill>
                            <a:schemeClr val="tx1"/>
                          </a:solidFill>
                          <a:effectLst/>
                          <a:latin typeface="+mn-lt"/>
                          <a:ea typeface="Trebuchet MS" panose="020B0703020202090204" pitchFamily="34" charset="0"/>
                          <a:cs typeface="Times New Roman" panose="02020603050405020304" pitchFamily="18" charset="0"/>
                        </a:rPr>
                        <a:t>-AGE CB</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SCENEDESMUS RUBESCENS EXTRACT, AQUA, PENTYLENE GLYCOL, CITRIC ACID</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3,00</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3397894475"/>
                  </a:ext>
                </a:extLst>
              </a:tr>
              <a:tr h="159368">
                <a:tc>
                  <a:txBody>
                    <a:bodyPr/>
                    <a:lstStyle/>
                    <a:p>
                      <a:pPr algn="l">
                        <a:lnSpc>
                          <a:spcPct val="100000"/>
                        </a:lnSpc>
                      </a:pPr>
                      <a:r>
                        <a:rPr lang="en-GB" sz="800" b="1">
                          <a:solidFill>
                            <a:schemeClr val="bg1"/>
                          </a:solidFill>
                          <a:effectLst/>
                          <a:latin typeface="+mn-lt"/>
                          <a:ea typeface="Trebuchet MS" panose="020B0703020202090204" pitchFamily="34" charset="0"/>
                          <a:cs typeface="Times New Roman" panose="02020603050405020304" pitchFamily="18" charset="0"/>
                        </a:rPr>
                        <a:t>E</a:t>
                      </a:r>
                    </a:p>
                  </a:txBody>
                  <a:tcPr marL="54000" marR="54000" marT="36000" marB="2880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Sodium Hydroxide 10% Solution</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AQUA, SODIUM HYDROXIDE</a:t>
                      </a:r>
                    </a:p>
                  </a:txBody>
                  <a:tcPr marL="54000" marR="54000" marT="36000" marB="288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0,13</a:t>
                      </a:r>
                    </a:p>
                  </a:txBody>
                  <a:tcPr marL="54000" marR="54000" marT="36000" marB="288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72292496"/>
                  </a:ext>
                </a:extLst>
              </a:tr>
            </a:tbl>
          </a:graphicData>
        </a:graphic>
      </p:graphicFrame>
      <p:sp>
        <p:nvSpPr>
          <p:cNvPr id="7" name="CasellaDiTesto 6">
            <a:extLst>
              <a:ext uri="{FF2B5EF4-FFF2-40B4-BE49-F238E27FC236}">
                <a16:creationId xmlns:a16="http://schemas.microsoft.com/office/drawing/2014/main" id="{D3DAAC88-E19D-3BE2-D669-9006CA0D9D7F}"/>
              </a:ext>
            </a:extLst>
          </p:cNvPr>
          <p:cNvSpPr txBox="1"/>
          <p:nvPr/>
        </p:nvSpPr>
        <p:spPr>
          <a:xfrm>
            <a:off x="6859799" y="1337718"/>
            <a:ext cx="2912273" cy="3031599"/>
          </a:xfrm>
          <a:prstGeom prst="rect">
            <a:avLst/>
          </a:prstGeom>
          <a:noFill/>
        </p:spPr>
        <p:txBody>
          <a:bodyPr wrap="square" lIns="0" tIns="0" rIns="0" bIns="0" rtlCol="0" anchor="t">
            <a:spAutoFit/>
          </a:bodyPr>
          <a:lstStyle/>
          <a:p>
            <a:pPr marL="137795" marR="0" lvl="0" indent="-137795" algn="l" defTabSz="91440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effectLst/>
                <a:uLnTx/>
                <a:uFillTx/>
                <a:ea typeface="+mn-ea"/>
                <a:cs typeface="Fira Sans Light"/>
              </a:rPr>
              <a:t>Procedure </a:t>
            </a:r>
            <a:r>
              <a:rPr kumimoji="0" lang="en-US" sz="1050" b="1" i="0" u="none" strike="noStrike" kern="1200" cap="none" spc="0" normalizeH="0" baseline="0" noProof="0">
                <a:ln>
                  <a:noFill/>
                </a:ln>
                <a:effectLst/>
                <a:uLnTx/>
                <a:uFillTx/>
                <a:ea typeface="+mn-ea"/>
                <a:cs typeface="+mn-cs"/>
              </a:rPr>
              <a:t> </a:t>
            </a:r>
          </a:p>
          <a:p>
            <a:pPr marL="137795" marR="0" lvl="0" indent="-137795"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Mix ingredients of Phase A and warm up to 75°C, until a clear solution is obtained.</a:t>
            </a:r>
          </a:p>
          <a:p>
            <a:pPr marL="137795" marR="0" lvl="0" indent="-137795"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Mix Phase B while heating up to 75°C.</a:t>
            </a:r>
          </a:p>
          <a:p>
            <a:pPr marL="137795" marR="0" lvl="0" indent="-137795"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Premix Phase C and add it to Phase B.</a:t>
            </a:r>
          </a:p>
          <a:p>
            <a:pPr marL="137795" marR="0" lvl="0" indent="-137795"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Add Phase A to Phase B+C and homogenize 5 minutes.</a:t>
            </a:r>
          </a:p>
          <a:p>
            <a:pPr marL="137795" marR="0" lvl="0" indent="-137795"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Cool down to room temperature under gentle stirring.</a:t>
            </a:r>
          </a:p>
          <a:p>
            <a:pPr marL="137795" marR="0" lvl="0" indent="-137795"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Add Phase D at 30°C and keep stirring.</a:t>
            </a:r>
          </a:p>
          <a:p>
            <a:pPr marL="137795" marR="0" lvl="0" indent="-137795"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Adjust the pH to 7.0-7.5 with Phase 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50" b="1" i="0" u="none" strike="noStrike" kern="1200" cap="none" spc="0" normalizeH="0" baseline="0" noProof="0">
                <a:ln>
                  <a:noFill/>
                </a:ln>
                <a:effectLst/>
                <a:uLnTx/>
                <a:uFillTx/>
                <a:ea typeface="+mn-ea"/>
                <a:cs typeface="+mn-cs"/>
              </a:rPr>
              <a:t>Technical Data</a:t>
            </a:r>
          </a:p>
          <a:p>
            <a:pPr marL="137795" marR="0" lvl="0" indent="-137795" algn="l" defTabSz="914400" rtl="0" eaLnBrk="1" fontAlgn="auto" latinLnBrk="0" hangingPunct="1">
              <a:lnSpc>
                <a:spcPct val="100000"/>
              </a:lnSpc>
              <a:spcBef>
                <a:spcPts val="0"/>
              </a:spcBef>
              <a:spcAft>
                <a:spcPts val="600"/>
              </a:spcAft>
              <a:buClrTx/>
              <a:buSzTx/>
              <a:buFontTx/>
              <a:buNone/>
              <a:tabLst/>
              <a:defRPr/>
            </a:pPr>
            <a:r>
              <a:rPr kumimoji="0" lang="en-GB" sz="1050" b="1" i="0" u="none" strike="noStrike" kern="1200" cap="none" spc="0" normalizeH="0" baseline="0" noProof="0">
                <a:ln>
                  <a:noFill/>
                </a:ln>
                <a:effectLst/>
                <a:uLnTx/>
                <a:uFillTx/>
                <a:ea typeface="+mn-ea"/>
                <a:cs typeface="+mn-cs"/>
              </a:rPr>
              <a:t>pH</a:t>
            </a:r>
            <a:r>
              <a:rPr kumimoji="0" lang="en-GB" sz="1050" b="0" i="0" u="none" strike="noStrike" kern="1200" cap="none" spc="0" normalizeH="0" baseline="0" noProof="0">
                <a:ln>
                  <a:noFill/>
                </a:ln>
                <a:effectLst/>
                <a:uLnTx/>
                <a:uFillTx/>
                <a:ea typeface="+mn-ea"/>
                <a:cs typeface="+mn-cs"/>
              </a:rPr>
              <a:t>: 7.28</a:t>
            </a:r>
          </a:p>
          <a:p>
            <a:pPr marL="137795" marR="0" lvl="0" indent="-137795" algn="l" defTabSz="914400" rtl="0" eaLnBrk="1" fontAlgn="auto" latinLnBrk="0" hangingPunct="1">
              <a:lnSpc>
                <a:spcPct val="100000"/>
              </a:lnSpc>
              <a:spcBef>
                <a:spcPts val="0"/>
              </a:spcBef>
              <a:spcAft>
                <a:spcPts val="600"/>
              </a:spcAft>
              <a:buClrTx/>
              <a:buSzTx/>
              <a:buFontTx/>
              <a:buNone/>
              <a:tabLst/>
              <a:defRPr/>
            </a:pPr>
            <a:r>
              <a:rPr kumimoji="0" lang="en-GB" sz="1050" b="1" i="0" u="none" strike="noStrike" kern="1200" cap="none" spc="0" normalizeH="0" baseline="0" noProof="0">
                <a:ln>
                  <a:noFill/>
                </a:ln>
                <a:effectLst/>
                <a:uLnTx/>
                <a:uFillTx/>
                <a:ea typeface="+mn-ea"/>
                <a:cs typeface="+mn-cs"/>
              </a:rPr>
              <a:t>Viscosity</a:t>
            </a:r>
            <a:r>
              <a:rPr kumimoji="0" lang="en-GB" sz="1050" b="0" i="0" u="none" strike="noStrike" kern="1200" cap="none" spc="0" normalizeH="0" baseline="0" noProof="0">
                <a:ln>
                  <a:noFill/>
                </a:ln>
                <a:effectLst/>
                <a:uLnTx/>
                <a:uFillTx/>
                <a:ea typeface="+mn-ea"/>
                <a:cs typeface="+mn-cs"/>
              </a:rPr>
              <a:t> (spindle RV 03/ 10 rpm): 4540 </a:t>
            </a:r>
            <a:r>
              <a:rPr kumimoji="0" lang="en-GB" sz="1050" b="0" i="0" u="none" strike="noStrike" kern="1200" cap="none" spc="0" normalizeH="0" baseline="0" noProof="0" err="1">
                <a:ln>
                  <a:noFill/>
                </a:ln>
                <a:effectLst/>
                <a:uLnTx/>
                <a:uFillTx/>
                <a:ea typeface="+mn-ea"/>
                <a:cs typeface="+mn-cs"/>
              </a:rPr>
              <a:t>mPa.s</a:t>
            </a:r>
            <a:endParaRPr kumimoji="0" lang="en-GB" sz="1050" b="0" i="0" u="none" strike="noStrike" kern="1200" cap="none" spc="0" normalizeH="0" baseline="0" noProof="0">
              <a:ln>
                <a:noFill/>
              </a:ln>
              <a:effectLst/>
              <a:uLnTx/>
              <a:uFillTx/>
              <a:ea typeface="+mn-ea"/>
              <a:cs typeface="+mn-cs"/>
            </a:endParaRPr>
          </a:p>
        </p:txBody>
      </p:sp>
      <p:sp>
        <p:nvSpPr>
          <p:cNvPr id="25" name="CasellaDiTesto 6">
            <a:extLst>
              <a:ext uri="{FF2B5EF4-FFF2-40B4-BE49-F238E27FC236}">
                <a16:creationId xmlns:a16="http://schemas.microsoft.com/office/drawing/2014/main" id="{A1D7F755-1195-6650-704D-76BA680E16AB}"/>
              </a:ext>
            </a:extLst>
          </p:cNvPr>
          <p:cNvSpPr txBox="1"/>
          <p:nvPr/>
        </p:nvSpPr>
        <p:spPr>
          <a:xfrm>
            <a:off x="6859799" y="4683657"/>
            <a:ext cx="5029800" cy="833562"/>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800" b="1" i="0" u="none" strike="noStrike" kern="1200" cap="none" spc="0" normalizeH="0" baseline="0" noProof="0">
                <a:ln>
                  <a:noFill/>
                </a:ln>
                <a:effectLst/>
                <a:uLnTx/>
                <a:uFillTx/>
                <a:ea typeface="+mn-ea"/>
                <a:cs typeface="Fira Sans Light"/>
              </a:rPr>
              <a:t>SK-E-102111-4</a:t>
            </a:r>
            <a:endParaRPr kumimoji="0" lang="en-GB" sz="600" b="1" i="0" u="none" strike="noStrike" kern="1200" cap="none" spc="0" normalizeH="0" baseline="0" noProof="0">
              <a:ln>
                <a:noFill/>
              </a:ln>
              <a:effectLst/>
              <a:uLnTx/>
              <a:uFillTx/>
              <a:ea typeface="+mn-ea"/>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600" b="0" i="0" u="none" strike="noStrike" kern="1200" cap="none" spc="0" normalizeH="0" baseline="0" noProof="0">
                <a:ln>
                  <a:noFill/>
                </a:ln>
                <a:effectLst/>
                <a:uLnTx/>
                <a:uFillTx/>
                <a:ea typeface="+mn-ea"/>
                <a:cs typeface="+mn-cs"/>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
        <p:nvSpPr>
          <p:cNvPr id="8" name="CasellaDiTesto 6">
            <a:extLst>
              <a:ext uri="{FF2B5EF4-FFF2-40B4-BE49-F238E27FC236}">
                <a16:creationId xmlns:a16="http://schemas.microsoft.com/office/drawing/2014/main" id="{E7D881F5-3AC7-45D7-8B92-B861AFF73071}"/>
              </a:ext>
            </a:extLst>
          </p:cNvPr>
          <p:cNvSpPr txBox="1"/>
          <p:nvPr/>
        </p:nvSpPr>
        <p:spPr>
          <a:xfrm>
            <a:off x="6859799" y="4394102"/>
            <a:ext cx="4672800" cy="246221"/>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800" b="1" i="0" u="none" strike="noStrike" kern="1200" cap="none" spc="0" normalizeH="0" baseline="0" noProof="0">
                <a:ln>
                  <a:noFill/>
                </a:ln>
                <a:effectLst/>
                <a:uLnTx/>
                <a:uFillTx/>
                <a:ea typeface="+mn-ea"/>
                <a:cs typeface="Fira Sans Light"/>
              </a:rPr>
              <a:t>The formulation fulfils the 3 months stability </a:t>
            </a:r>
            <a:br>
              <a:rPr kumimoji="0" lang="en-US" sz="800" b="1" i="0" u="none" strike="noStrike" kern="1200" cap="none" spc="0" normalizeH="0" baseline="0" noProof="0">
                <a:ln>
                  <a:noFill/>
                </a:ln>
                <a:effectLst/>
                <a:uLnTx/>
                <a:uFillTx/>
                <a:ea typeface="+mn-ea"/>
                <a:cs typeface="Fira Sans Light"/>
              </a:rPr>
            </a:br>
            <a:r>
              <a:rPr kumimoji="0" lang="en-US" sz="800" b="1" i="0" u="none" strike="noStrike" kern="1200" cap="none" spc="0" normalizeH="0" baseline="0" noProof="0">
                <a:ln>
                  <a:noFill/>
                </a:ln>
                <a:effectLst/>
                <a:uLnTx/>
                <a:uFillTx/>
                <a:ea typeface="+mn-ea"/>
                <a:cs typeface="Fira Sans Light"/>
              </a:rPr>
              <a:t>at 4°C, 40°C, 50°C, Room Temperature and Daylight</a:t>
            </a:r>
          </a:p>
        </p:txBody>
      </p:sp>
      <p:pic>
        <p:nvPicPr>
          <p:cNvPr id="10" name="Immagine 9" descr="crema ombra.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0854" y="926553"/>
            <a:ext cx="2544144" cy="2841086"/>
          </a:xfrm>
          <a:prstGeom prst="rect">
            <a:avLst/>
          </a:prstGeom>
        </p:spPr>
      </p:pic>
      <p:pic>
        <p:nvPicPr>
          <p:cNvPr id="11" name="Picture 10">
            <a:extLst>
              <a:ext uri="{FF2B5EF4-FFF2-40B4-BE49-F238E27FC236}">
                <a16:creationId xmlns:a16="http://schemas.microsoft.com/office/drawing/2014/main" id="{36815D37-6A20-4405-9F6D-468480D1E6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9800" y="5665115"/>
            <a:ext cx="538528" cy="517048"/>
          </a:xfrm>
          <a:prstGeom prst="rect">
            <a:avLst/>
          </a:prstGeom>
        </p:spPr>
      </p:pic>
      <p:sp>
        <p:nvSpPr>
          <p:cNvPr id="12" name="CasellaDiTesto 6">
            <a:extLst>
              <a:ext uri="{FF2B5EF4-FFF2-40B4-BE49-F238E27FC236}">
                <a16:creationId xmlns:a16="http://schemas.microsoft.com/office/drawing/2014/main" id="{11F4B43A-E8D1-48E0-934D-D91595B03402}"/>
              </a:ext>
            </a:extLst>
          </p:cNvPr>
          <p:cNvSpPr txBox="1"/>
          <p:nvPr/>
        </p:nvSpPr>
        <p:spPr>
          <a:xfrm>
            <a:off x="7509479" y="5841357"/>
            <a:ext cx="4380120" cy="310341"/>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800" b="0" i="0" u="none" strike="noStrike" kern="1200" cap="none" spc="0" normalizeH="0" baseline="0" noProof="0">
                <a:ln>
                  <a:noFill/>
                </a:ln>
                <a:effectLst/>
                <a:uLnTx/>
                <a:uFillTx/>
                <a:ea typeface="+mn-ea"/>
                <a:cs typeface="Fira Sans Light"/>
              </a:rPr>
              <a:t>With an Eco Class A rating, this formulation minimizes the impact on the environment. </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800" b="0" i="0" u="none" strike="noStrike" kern="1200" cap="none" spc="0" normalizeH="0" baseline="0" noProof="0">
                <a:ln>
                  <a:noFill/>
                </a:ln>
                <a:effectLst/>
                <a:uLnTx/>
                <a:uFillTx/>
                <a:ea typeface="+mn-ea"/>
                <a:cs typeface="Fira Sans Light"/>
              </a:rPr>
              <a:t>SPF and Eco Class calculated by the </a:t>
            </a:r>
            <a:r>
              <a:rPr kumimoji="0" lang="en-US" sz="800" b="0" i="0" u="none" strike="noStrike" kern="1200" cap="none" spc="0" normalizeH="0" baseline="0" noProof="0" err="1">
                <a:ln>
                  <a:noFill/>
                </a:ln>
                <a:effectLst/>
                <a:uLnTx/>
                <a:uFillTx/>
                <a:ea typeface="+mn-ea"/>
                <a:cs typeface="Fira Sans Light"/>
              </a:rPr>
              <a:t>dsm-firmenich</a:t>
            </a:r>
            <a:r>
              <a:rPr kumimoji="0" lang="en-US" sz="800" b="0" i="0" u="none" strike="noStrike" kern="1200" cap="none" spc="0" normalizeH="0" baseline="0" noProof="0">
                <a:ln>
                  <a:noFill/>
                </a:ln>
                <a:effectLst/>
                <a:uLnTx/>
                <a:uFillTx/>
                <a:ea typeface="+mn-ea"/>
                <a:cs typeface="Fira Sans Light"/>
              </a:rPr>
              <a:t> Sunscreen Optimizer™ 2.0</a:t>
            </a:r>
          </a:p>
        </p:txBody>
      </p:sp>
      <p:pic>
        <p:nvPicPr>
          <p:cNvPr id="13" name="Immagine 15" descr="titolo cop.png">
            <a:extLst>
              <a:ext uri="{FF2B5EF4-FFF2-40B4-BE49-F238E27FC236}">
                <a16:creationId xmlns:a16="http://schemas.microsoft.com/office/drawing/2014/main" id="{8C659698-F54D-31FA-D6C3-9157FA22D85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16810" y="189528"/>
            <a:ext cx="1972233" cy="511863"/>
          </a:xfrm>
          <a:prstGeom prst="rect">
            <a:avLst/>
          </a:prstGeom>
        </p:spPr>
      </p:pic>
    </p:spTree>
    <p:extLst>
      <p:ext uri="{BB962C8B-B14F-4D97-AF65-F5344CB8AC3E}">
        <p14:creationId xmlns:p14="http://schemas.microsoft.com/office/powerpoint/2010/main" val="11482289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magine 7" descr="roll riflesso.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74495" y="0"/>
            <a:ext cx="2797505" cy="6496471"/>
          </a:xfrm>
          <a:prstGeom prst="rect">
            <a:avLst/>
          </a:prstGeom>
        </p:spPr>
      </p:pic>
      <p:pic>
        <p:nvPicPr>
          <p:cNvPr id="3" name="Immagine 2" descr="bollo ROLL 2.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0480" y="2587751"/>
            <a:ext cx="1962041" cy="1682496"/>
          </a:xfrm>
          <a:prstGeom prst="rect">
            <a:avLst/>
          </a:prstGeom>
          <a:ln>
            <a:noFill/>
          </a:ln>
        </p:spPr>
      </p:pic>
      <p:cxnSp>
        <p:nvCxnSpPr>
          <p:cNvPr id="6" name="Connettore 1 5"/>
          <p:cNvCxnSpPr/>
          <p:nvPr/>
        </p:nvCxnSpPr>
        <p:spPr bwMode="auto">
          <a:xfrm>
            <a:off x="2540000" y="3964214"/>
            <a:ext cx="1239212" cy="1269725"/>
          </a:xfrm>
          <a:prstGeom prst="line">
            <a:avLst/>
          </a:prstGeom>
          <a:solidFill>
            <a:schemeClr val="accent1"/>
          </a:solidFill>
          <a:ln w="9525" cap="flat" cmpd="sng" algn="ctr">
            <a:solidFill>
              <a:schemeClr val="accent1">
                <a:lumMod val="50000"/>
              </a:schemeClr>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0" name="CasellaDiTesto 9"/>
          <p:cNvSpPr txBox="1"/>
          <p:nvPr/>
        </p:nvSpPr>
        <p:spPr>
          <a:xfrm>
            <a:off x="6101588" y="2569091"/>
            <a:ext cx="4606473" cy="2648930"/>
          </a:xfrm>
          <a:prstGeom prst="rect">
            <a:avLst/>
          </a:prstGeom>
          <a:noFill/>
        </p:spPr>
        <p:txBody>
          <a:bodyPr wrap="square" lIns="0" tIns="0" rIns="0" bIns="0" rtlCol="0">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With </a:t>
            </a:r>
            <a:r>
              <a:rPr kumimoji="0" lang="en-US" sz="1200" b="1" i="0" u="none" strike="noStrike" kern="1200" cap="none" spc="0" normalizeH="0" baseline="0" noProof="0">
                <a:ln>
                  <a:noFill/>
                </a:ln>
                <a:effectLst/>
                <a:uLnTx/>
                <a:uFillTx/>
                <a:ea typeface="+mn-ea"/>
                <a:cs typeface="Fira Sans Medium"/>
              </a:rPr>
              <a:t>PEPHA</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-TIGHT CB, PEPHA</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-CTIVE CB, ARGAN OIL, Mixed Tocopherols 95, SYN</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-COLL CB and D-Panthenol 75 L </a:t>
            </a:r>
          </a:p>
          <a:p>
            <a:pPr marL="0" marR="0" lvl="0" indent="0" algn="l" defTabSz="914400" rtl="0" eaLnBrk="1" fontAlgn="auto" latinLnBrk="0" hangingPunct="1">
              <a:lnSpc>
                <a:spcPts val="1500"/>
              </a:lnSpc>
              <a:spcBef>
                <a:spcPts val="0"/>
              </a:spcBef>
              <a:spcAft>
                <a:spcPts val="0"/>
              </a:spcAft>
              <a:buClrTx/>
              <a:buSzTx/>
              <a:buFontTx/>
              <a:buNone/>
              <a:tabLst/>
              <a:defRPr/>
            </a:pPr>
            <a:endParaRPr kumimoji="0" lang="it-IT" sz="1200" b="0" i="0" u="none" strike="noStrike" kern="1200" cap="none" spc="0" normalizeH="0" baseline="0" noProof="0">
              <a:ln>
                <a:noFill/>
              </a:ln>
              <a:effectLst/>
              <a:uLnTx/>
              <a:uFillTx/>
              <a:ea typeface="+mn-ea"/>
              <a:cs typeface="Fira Sans Light"/>
            </a:endParaRP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Your skin ally for an on-the-go extra boost of nourishment! Packed with Marine Biotech Complex, rich in amino acids, vitamins, minerals, antioxidants and essential fatty acids for immediate and long-lasting healthy-looking skin. This lightweight milky texture is designed for dual application: </a:t>
            </a:r>
          </a:p>
          <a:p>
            <a:pPr marL="363600" marR="0" lvl="0" indent="-363600" algn="l" defTabSz="914400" rtl="0" eaLnBrk="1" fontAlgn="auto" latinLnBrk="0" hangingPunct="1">
              <a:lnSpc>
                <a:spcPct val="90000"/>
              </a:lnSpc>
              <a:spcBef>
                <a:spcPts val="500"/>
              </a:spcBef>
              <a:spcAft>
                <a:spcPts val="400"/>
              </a:spcAft>
              <a:buClrTx/>
              <a:buSzPct val="90000"/>
              <a:buFont typeface="Wingdings" panose="05000000000000000000" pitchFamily="2" charset="2"/>
              <a:buChar char="l"/>
              <a:tabLst/>
              <a:defRPr/>
            </a:pPr>
            <a:r>
              <a:rPr kumimoji="0" lang="en-US" sz="1200" b="0" i="0" u="none" strike="noStrike" kern="1200" cap="none" spc="0" normalizeH="0" baseline="0" noProof="0">
                <a:ln>
                  <a:noFill/>
                </a:ln>
                <a:effectLst/>
                <a:uLnTx/>
                <a:uFillTx/>
                <a:ea typeface="+mn-ea"/>
                <a:cs typeface="Fira Sans Light"/>
              </a:rPr>
              <a:t>roll it over targeted zones for precision tightening </a:t>
            </a:r>
          </a:p>
          <a:p>
            <a:pPr marL="363600" marR="0" lvl="0" indent="-363600" algn="l" defTabSz="914400" rtl="0" eaLnBrk="1" fontAlgn="auto" latinLnBrk="0" hangingPunct="1">
              <a:lnSpc>
                <a:spcPct val="90000"/>
              </a:lnSpc>
              <a:spcBef>
                <a:spcPts val="500"/>
              </a:spcBef>
              <a:spcAft>
                <a:spcPts val="400"/>
              </a:spcAft>
              <a:buClrTx/>
              <a:buSzPct val="90000"/>
              <a:buFont typeface="Wingdings" panose="05000000000000000000" pitchFamily="2" charset="2"/>
              <a:buChar char="l"/>
              <a:tabLst/>
              <a:defRPr/>
            </a:pPr>
            <a:r>
              <a:rPr kumimoji="0" lang="en-US" sz="1200" b="0" i="0" u="none" strike="noStrike" kern="1200" cap="none" spc="0" normalizeH="0" baseline="0" noProof="0">
                <a:ln>
                  <a:noFill/>
                </a:ln>
                <a:effectLst/>
                <a:uLnTx/>
                <a:uFillTx/>
                <a:ea typeface="+mn-ea"/>
                <a:cs typeface="Fira Sans Light"/>
              </a:rPr>
              <a:t>spray it in a fine facial mist for instant hydration that smoothens and re-energizes your skin</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it-IT" sz="1200" b="0" i="0" u="none" strike="noStrike" kern="1200" cap="none" spc="0" normalizeH="0" baseline="0" noProof="0">
                <a:ln>
                  <a:noFill/>
                </a:ln>
                <a:effectLst/>
                <a:uLnTx/>
                <a:uFillTx/>
                <a:ea typeface="+mn-ea"/>
                <a:cs typeface="Fira Sans Light"/>
              </a:rPr>
              <a:t> </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pt-BR" sz="1200" b="1" i="0" u="none" strike="noStrike" kern="1200" cap="none" spc="0" normalizeH="0" baseline="0" noProof="0">
                <a:ln>
                  <a:noFill/>
                </a:ln>
                <a:effectLst/>
                <a:uLnTx/>
                <a:uFillTx/>
                <a:ea typeface="+mn-ea"/>
                <a:cs typeface="Fira Sans Light"/>
              </a:rPr>
              <a:t>99.39% natural </a:t>
            </a:r>
            <a:r>
              <a:rPr kumimoji="0" lang="pt-BR" sz="1200" b="1" i="0" u="none" strike="noStrike" kern="1200" cap="none" spc="0" normalizeH="0" baseline="0" noProof="0" err="1">
                <a:ln>
                  <a:noFill/>
                </a:ln>
                <a:effectLst/>
                <a:uLnTx/>
                <a:uFillTx/>
                <a:ea typeface="+mn-ea"/>
                <a:cs typeface="Fira Sans Light"/>
              </a:rPr>
              <a:t>origin</a:t>
            </a:r>
            <a:r>
              <a:rPr kumimoji="0" lang="pt-BR" sz="1200" b="1" i="0" u="none" strike="noStrike" kern="1200" cap="none" spc="0" normalizeH="0" baseline="0" noProof="0">
                <a:ln>
                  <a:noFill/>
                </a:ln>
                <a:effectLst/>
                <a:uLnTx/>
                <a:uFillTx/>
                <a:ea typeface="+mn-ea"/>
                <a:cs typeface="Fira Sans Light"/>
              </a:rPr>
              <a:t> </a:t>
            </a:r>
            <a:r>
              <a:rPr kumimoji="0" lang="en-US" sz="1200" b="1" i="0" u="none" strike="noStrike" kern="1200" cap="none" spc="0" normalizeH="0" baseline="0" noProof="0">
                <a:ln>
                  <a:noFill/>
                </a:ln>
                <a:effectLst/>
                <a:uLnTx/>
                <a:uFillTx/>
                <a:ea typeface="+mn-ea"/>
                <a:cs typeface="Fira Sans Light"/>
              </a:rPr>
              <a:t>content according </a:t>
            </a:r>
            <a:r>
              <a:rPr kumimoji="0" lang="pt-BR" sz="1200" b="1" i="0" u="none" strike="noStrike" kern="1200" cap="none" spc="0" normalizeH="0" baseline="0" noProof="0" err="1">
                <a:ln>
                  <a:noFill/>
                </a:ln>
                <a:effectLst/>
                <a:uLnTx/>
                <a:uFillTx/>
                <a:ea typeface="+mn-ea"/>
                <a:cs typeface="Fira Sans Light"/>
              </a:rPr>
              <a:t>to</a:t>
            </a:r>
            <a:r>
              <a:rPr kumimoji="0" lang="pt-BR" sz="1200" b="1" i="0" u="none" strike="noStrike" kern="1200" cap="none" spc="0" normalizeH="0" baseline="0" noProof="0">
                <a:ln>
                  <a:noFill/>
                </a:ln>
                <a:effectLst/>
                <a:uLnTx/>
                <a:uFillTx/>
                <a:ea typeface="+mn-ea"/>
                <a:cs typeface="Fira Sans Light"/>
              </a:rPr>
              <a:t> ISO 16128</a:t>
            </a:r>
          </a:p>
        </p:txBody>
      </p:sp>
      <p:sp>
        <p:nvSpPr>
          <p:cNvPr id="9" name="TextBox 8">
            <a:extLst>
              <a:ext uri="{FF2B5EF4-FFF2-40B4-BE49-F238E27FC236}">
                <a16:creationId xmlns:a16="http://schemas.microsoft.com/office/drawing/2014/main" id="{7D26D866-0341-4385-B4E4-471CDC2B92EA}"/>
              </a:ext>
            </a:extLst>
          </p:cNvPr>
          <p:cNvSpPr txBox="1"/>
          <p:nvPr/>
        </p:nvSpPr>
        <p:spPr>
          <a:xfrm>
            <a:off x="6096000" y="5333848"/>
            <a:ext cx="6097836"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mn-cs"/>
              </a:rPr>
              <a:t>SK-E-102022-36</a:t>
            </a:r>
          </a:p>
        </p:txBody>
      </p:sp>
      <p:sp>
        <p:nvSpPr>
          <p:cNvPr id="19" name="Title 18" hidden="1">
            <a:extLst>
              <a:ext uri="{FF2B5EF4-FFF2-40B4-BE49-F238E27FC236}">
                <a16:creationId xmlns:a16="http://schemas.microsoft.com/office/drawing/2014/main" id="{A8D0D427-E182-6627-3CE2-9EFA2F686745}"/>
              </a:ext>
            </a:extLst>
          </p:cNvPr>
          <p:cNvSpPr>
            <a:spLocks noGrp="1"/>
          </p:cNvSpPr>
          <p:nvPr>
            <p:ph type="title"/>
          </p:nvPr>
        </p:nvSpPr>
        <p:spPr/>
        <p:txBody>
          <a:bodyPr/>
          <a:lstStyle/>
          <a:p>
            <a:endParaRPr lang="en-GB"/>
          </a:p>
        </p:txBody>
      </p:sp>
      <p:sp>
        <p:nvSpPr>
          <p:cNvPr id="2" name="Slide Number Placeholder 4">
            <a:extLst>
              <a:ext uri="{FF2B5EF4-FFF2-40B4-BE49-F238E27FC236}">
                <a16:creationId xmlns:a16="http://schemas.microsoft.com/office/drawing/2014/main" id="{4E02E4AF-A33D-F942-6B8A-9509628B187E}"/>
              </a:ext>
            </a:extLst>
          </p:cNvPr>
          <p:cNvSpPr>
            <a:spLocks noGrp="1"/>
          </p:cNvSpPr>
          <p:nvPr>
            <p:ph type="sldNum" sz="quarter" idx="10"/>
          </p:nvPr>
        </p:nvSpPr>
        <p:spPr/>
        <p:txBody>
          <a:bodyPr/>
          <a:lstStyle/>
          <a:p>
            <a:pPr lvl="0"/>
            <a:fld id="{E118D48E-C7CB-6244-969D-7BAEA9B6226C}" type="slidenum">
              <a:rPr lang="en-US" noProof="0" smtClean="0"/>
              <a:pPr lvl="0"/>
              <a:t>71</a:t>
            </a:fld>
            <a:endParaRPr lang="en-US" noProof="0"/>
          </a:p>
        </p:txBody>
      </p:sp>
      <p:sp>
        <p:nvSpPr>
          <p:cNvPr id="17" name="Text Placeholder 16" hidden="1">
            <a:extLst>
              <a:ext uri="{FF2B5EF4-FFF2-40B4-BE49-F238E27FC236}">
                <a16:creationId xmlns:a16="http://schemas.microsoft.com/office/drawing/2014/main" id="{33389D72-CC68-B75B-F99C-4BAD9EAE8E6D}"/>
              </a:ext>
            </a:extLst>
          </p:cNvPr>
          <p:cNvSpPr>
            <a:spLocks noGrp="1"/>
          </p:cNvSpPr>
          <p:nvPr>
            <p:ph type="body" idx="11"/>
          </p:nvPr>
        </p:nvSpPr>
        <p:spPr/>
        <p:txBody>
          <a:bodyPr/>
          <a:lstStyle/>
          <a:p>
            <a:endParaRPr lang="en-GB"/>
          </a:p>
        </p:txBody>
      </p:sp>
      <p:sp>
        <p:nvSpPr>
          <p:cNvPr id="14" name="Text Placeholder 10">
            <a:extLst>
              <a:ext uri="{FF2B5EF4-FFF2-40B4-BE49-F238E27FC236}">
                <a16:creationId xmlns:a16="http://schemas.microsoft.com/office/drawing/2014/main" id="{7A6B28C5-E381-1775-E2E9-8117EF158B05}"/>
              </a:ext>
            </a:extLst>
          </p:cNvPr>
          <p:cNvSpPr>
            <a:spLocks noGrp="1"/>
          </p:cNvSpPr>
          <p:nvPr>
            <p:ph type="body" sz="quarter" idx="23"/>
          </p:nvPr>
        </p:nvSpPr>
        <p:spPr/>
        <p:txBody>
          <a:bodyPr/>
          <a:lstStyle>
            <a:lvl5pPr>
              <a:defRPr sz="800">
                <a:solidFill>
                  <a:schemeClr val="bg1"/>
                </a:solidFill>
                <a:latin typeface="DM Sans" pitchFamily="2" charset="0"/>
              </a:defRPr>
            </a:lvl5pPr>
          </a:lstStyle>
          <a:p>
            <a:pPr lvl="4"/>
            <a:r>
              <a:rPr lang="en-GB">
                <a:solidFill>
                  <a:schemeClr val="tx1"/>
                </a:solidFill>
              </a:rPr>
              <a:t>For internal use only. Illustrated products are for experimental use and are not for sale. dsm-firmenich is not responsible for final products claims</a:t>
            </a:r>
          </a:p>
          <a:p>
            <a:pPr lvl="4"/>
            <a:endParaRPr lang="en-GB">
              <a:solidFill>
                <a:schemeClr val="tx1"/>
              </a:solidFill>
            </a:endParaRPr>
          </a:p>
        </p:txBody>
      </p:sp>
      <p:pic>
        <p:nvPicPr>
          <p:cNvPr id="15" name="Immagine 11" descr="titolo roll.png">
            <a:extLst>
              <a:ext uri="{FF2B5EF4-FFF2-40B4-BE49-F238E27FC236}">
                <a16:creationId xmlns:a16="http://schemas.microsoft.com/office/drawing/2014/main" id="{89A5FEF5-BE2F-2FDB-C4B0-004E914BF0D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80112" y="1359554"/>
            <a:ext cx="2249424" cy="813816"/>
          </a:xfrm>
          <a:prstGeom prst="rect">
            <a:avLst/>
          </a:prstGeom>
        </p:spPr>
      </p:pic>
    </p:spTree>
    <p:extLst>
      <p:ext uri="{BB962C8B-B14F-4D97-AF65-F5344CB8AC3E}">
        <p14:creationId xmlns:p14="http://schemas.microsoft.com/office/powerpoint/2010/main" val="32352643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descr="roll ombra.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57807" y="890431"/>
            <a:ext cx="1962041" cy="4556325"/>
          </a:xfrm>
          <a:prstGeom prst="rect">
            <a:avLst/>
          </a:prstGeom>
        </p:spPr>
      </p:pic>
      <p:cxnSp>
        <p:nvCxnSpPr>
          <p:cNvPr id="3" name="Connettore 1 5">
            <a:extLst>
              <a:ext uri="{FF2B5EF4-FFF2-40B4-BE49-F238E27FC236}">
                <a16:creationId xmlns:a16="http://schemas.microsoft.com/office/drawing/2014/main" id="{1D12C069-C2B1-6C83-5334-165E3D306E0D}"/>
              </a:ext>
            </a:extLst>
          </p:cNvPr>
          <p:cNvCxnSpPr>
            <a:cxnSpLocks/>
          </p:cNvCxnSpPr>
          <p:nvPr/>
        </p:nvCxnSpPr>
        <p:spPr bwMode="auto">
          <a:xfrm>
            <a:off x="10675138" y="3583760"/>
            <a:ext cx="727381" cy="1112037"/>
          </a:xfrm>
          <a:prstGeom prst="line">
            <a:avLst/>
          </a:prstGeom>
          <a:solidFill>
            <a:schemeClr val="accent1"/>
          </a:solidFill>
          <a:ln w="9525" cap="flat" cmpd="sng" algn="ctr">
            <a:solidFill>
              <a:schemeClr val="accent1">
                <a:lumMod val="50000"/>
              </a:schemeClr>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pic>
        <p:nvPicPr>
          <p:cNvPr id="5" name="Immagine 2" descr="bollo ROLL 2.png">
            <a:extLst>
              <a:ext uri="{FF2B5EF4-FFF2-40B4-BE49-F238E27FC236}">
                <a16:creationId xmlns:a16="http://schemas.microsoft.com/office/drawing/2014/main" id="{7E99EF7D-6A28-2447-5AB0-112E36AE0C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75127" y="2473348"/>
            <a:ext cx="1621522" cy="1390493"/>
          </a:xfrm>
          <a:prstGeom prst="rect">
            <a:avLst/>
          </a:prstGeom>
        </p:spPr>
      </p:pic>
      <p:sp>
        <p:nvSpPr>
          <p:cNvPr id="9" name="Titolo 8"/>
          <p:cNvSpPr>
            <a:spLocks noGrp="1"/>
          </p:cNvSpPr>
          <p:nvPr>
            <p:ph type="title"/>
          </p:nvPr>
        </p:nvSpPr>
        <p:spPr/>
        <p:txBody>
          <a:bodyPr/>
          <a:lstStyle/>
          <a:p>
            <a:r>
              <a:rPr lang="en-US"/>
              <a:t>2in1 milky lotion on-the-go</a:t>
            </a:r>
          </a:p>
        </p:txBody>
      </p:sp>
      <p:sp>
        <p:nvSpPr>
          <p:cNvPr id="2" name="Slide Number Placeholder 4">
            <a:extLst>
              <a:ext uri="{FF2B5EF4-FFF2-40B4-BE49-F238E27FC236}">
                <a16:creationId xmlns:a16="http://schemas.microsoft.com/office/drawing/2014/main" id="{E5E1700F-8BF7-6F0B-09B4-2BE9D3C99155}"/>
              </a:ext>
            </a:extLst>
          </p:cNvPr>
          <p:cNvSpPr>
            <a:spLocks noGrp="1"/>
          </p:cNvSpPr>
          <p:nvPr>
            <p:ph type="sldNum" sz="quarter" idx="10"/>
          </p:nvPr>
        </p:nvSpPr>
        <p:spPr/>
        <p:txBody>
          <a:bodyPr/>
          <a:lstStyle/>
          <a:p>
            <a:pPr lvl="0"/>
            <a:fld id="{E118D48E-C7CB-6244-969D-7BAEA9B6226C}" type="slidenum">
              <a:rPr lang="en-US" noProof="0" smtClean="0"/>
              <a:pPr lvl="0"/>
              <a:t>72</a:t>
            </a:fld>
            <a:endParaRPr lang="en-US" noProof="0"/>
          </a:p>
        </p:txBody>
      </p:sp>
      <p:sp>
        <p:nvSpPr>
          <p:cNvPr id="7" name="CasellaDiTesto 6">
            <a:extLst>
              <a:ext uri="{FF2B5EF4-FFF2-40B4-BE49-F238E27FC236}">
                <a16:creationId xmlns:a16="http://schemas.microsoft.com/office/drawing/2014/main" id="{D3DAAC88-E19D-3BE2-D669-9006CA0D9D7F}"/>
              </a:ext>
            </a:extLst>
          </p:cNvPr>
          <p:cNvSpPr txBox="1"/>
          <p:nvPr/>
        </p:nvSpPr>
        <p:spPr>
          <a:xfrm>
            <a:off x="6861600" y="1342800"/>
            <a:ext cx="2950155" cy="3763088"/>
          </a:xfrm>
          <a:prstGeom prst="rect">
            <a:avLst/>
          </a:prstGeom>
          <a:noFill/>
        </p:spPr>
        <p:txBody>
          <a:bodyPr wrap="square" lIns="0" tIns="0" rIns="0" bIns="0" rtlCol="0">
            <a:noAutofit/>
          </a:bodyPr>
          <a:lstStyle/>
          <a:p>
            <a:pPr marL="138113" marR="0" lvl="0" indent="-138113" algn="l" defTabSz="914400" rtl="0" eaLnBrk="1" fontAlgn="auto" latinLnBrk="0" hangingPunct="1">
              <a:lnSpc>
                <a:spcPct val="100000"/>
              </a:lnSpc>
              <a:spcBef>
                <a:spcPts val="0"/>
              </a:spcBef>
              <a:spcAft>
                <a:spcPts val="600"/>
              </a:spcAft>
              <a:buClrTx/>
              <a:buSzTx/>
              <a:buFontTx/>
              <a:buNone/>
              <a:tabLst/>
              <a:defRPr/>
            </a:pPr>
            <a:r>
              <a:rPr kumimoji="0" lang="en-US" sz="1050" b="1" i="0" u="none" strike="noStrike" kern="1200" cap="none" spc="0" normalizeH="0" baseline="0" noProof="0">
                <a:ln>
                  <a:noFill/>
                </a:ln>
                <a:effectLst/>
                <a:uLnTx/>
                <a:uFillTx/>
                <a:ea typeface="+mn-ea"/>
                <a:cs typeface="Fira Sans Light"/>
              </a:rPr>
              <a:t>Procedure </a:t>
            </a:r>
            <a:r>
              <a:rPr kumimoji="0" lang="en-US" sz="1050" b="1" i="0" u="none" strike="noStrike" kern="1200" cap="none" spc="0" normalizeH="0" baseline="0" noProof="0">
                <a:ln>
                  <a:noFill/>
                </a:ln>
                <a:effectLst/>
                <a:uLnTx/>
                <a:uFillTx/>
                <a:ea typeface="+mn-ea"/>
                <a:cs typeface="+mn-cs"/>
              </a:rPr>
              <a:t> </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Mix Phase A and heat up to 75-80°C.</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Mix Phase B and heat up to 75-80°C.</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Add Phase B to Phase A.</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Homogenize 1 min with Ultra-</a:t>
            </a:r>
            <a:r>
              <a:rPr kumimoji="0" lang="en-US" sz="1050" b="0" i="0" u="none" strike="noStrike" kern="1200" cap="none" spc="0" normalizeH="0" baseline="0" noProof="0" err="1">
                <a:ln>
                  <a:noFill/>
                </a:ln>
                <a:effectLst/>
                <a:uLnTx/>
                <a:uFillTx/>
                <a:ea typeface="+mn-ea"/>
                <a:cs typeface="+mn-cs"/>
              </a:rPr>
              <a:t>Turrax</a:t>
            </a:r>
            <a:r>
              <a:rPr kumimoji="0" lang="en-US" sz="1050" b="0" i="0" u="none" strike="noStrike" kern="1200" cap="none" spc="0" normalizeH="0" baseline="0" noProof="0">
                <a:ln>
                  <a:noFill/>
                </a:ln>
                <a:effectLst/>
                <a:uLnTx/>
                <a:uFillTx/>
                <a:ea typeface="+mn-ea"/>
                <a:cs typeface="+mn-cs"/>
              </a:rPr>
              <a:t>.</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Let cool down under stirring.</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Add Phase C at room temperature.</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Adjust pH to 5.5 with Phase D.</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50" b="0" i="0" u="none" strike="noStrike" kern="1200" cap="none" spc="0" normalizeH="0" baseline="0" noProof="0">
                <a:ln>
                  <a:noFill/>
                </a:ln>
                <a:effectLst/>
                <a:uLnTx/>
                <a:uFillTx/>
                <a:ea typeface="+mn-ea"/>
                <a:cs typeface="+mn-cs"/>
              </a:rPr>
              <a:t>Homogenize again 1 min with Ultra-</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50" b="0" i="0" u="none" strike="noStrike" kern="1200" cap="none" spc="0" normalizeH="0" baseline="0" noProof="0" err="1">
                <a:ln>
                  <a:noFill/>
                </a:ln>
                <a:effectLst/>
                <a:uLnTx/>
                <a:uFillTx/>
                <a:ea typeface="+mn-ea"/>
                <a:cs typeface="+mn-cs"/>
              </a:rPr>
              <a:t>Turrax</a:t>
            </a:r>
            <a:r>
              <a:rPr kumimoji="0" lang="en-US" sz="1050" b="0" i="0" u="none" strike="noStrike" kern="1200" cap="none" spc="0" normalizeH="0" baseline="0" noProof="0">
                <a:ln>
                  <a:noFill/>
                </a:ln>
                <a:effectLst/>
                <a:uLnTx/>
                <a:uFillTx/>
                <a:ea typeface="+mn-ea"/>
                <a:cs typeface="+mn-cs"/>
              </a:rPr>
              <a:t>.</a:t>
            </a:r>
          </a:p>
          <a:p>
            <a:pPr marL="138113" marR="0" lvl="0" indent="-138113" algn="l" defTabSz="914400" rtl="0" eaLnBrk="1" fontAlgn="auto" latinLnBrk="0" hangingPunct="1">
              <a:lnSpc>
                <a:spcPct val="100000"/>
              </a:lnSpc>
              <a:spcBef>
                <a:spcPts val="1000"/>
              </a:spcBef>
              <a:spcAft>
                <a:spcPts val="600"/>
              </a:spcAft>
              <a:buClrTx/>
              <a:buSzTx/>
              <a:buFontTx/>
              <a:buNone/>
              <a:tabLst/>
              <a:defRPr/>
            </a:pPr>
            <a:r>
              <a:rPr kumimoji="0" lang="en-GB" sz="1050" b="1" i="0" u="none" strike="noStrike" kern="1200" cap="none" spc="0" normalizeH="0" baseline="0" noProof="0">
                <a:ln>
                  <a:noFill/>
                </a:ln>
                <a:effectLst/>
                <a:uLnTx/>
                <a:uFillTx/>
                <a:ea typeface="+mn-ea"/>
                <a:cs typeface="+mn-cs"/>
              </a:rPr>
              <a:t>Technical Data</a:t>
            </a:r>
          </a:p>
          <a:p>
            <a:pPr marL="138113" marR="0" lvl="0" indent="-138113" algn="l" defTabSz="914400" rtl="0" eaLnBrk="1" fontAlgn="auto" latinLnBrk="0" hangingPunct="1">
              <a:lnSpc>
                <a:spcPct val="100000"/>
              </a:lnSpc>
              <a:spcBef>
                <a:spcPts val="0"/>
              </a:spcBef>
              <a:spcAft>
                <a:spcPts val="600"/>
              </a:spcAft>
              <a:buClrTx/>
              <a:buSzTx/>
              <a:buFontTx/>
              <a:buNone/>
              <a:tabLst/>
              <a:defRPr/>
            </a:pPr>
            <a:r>
              <a:rPr kumimoji="0" lang="en-GB" sz="1050" b="1" i="0" u="none" strike="noStrike" kern="1200" cap="none" spc="0" normalizeH="0" baseline="0" noProof="0">
                <a:ln>
                  <a:noFill/>
                </a:ln>
                <a:effectLst/>
                <a:uLnTx/>
                <a:uFillTx/>
                <a:ea typeface="+mn-ea"/>
                <a:cs typeface="+mn-cs"/>
              </a:rPr>
              <a:t>pH: </a:t>
            </a:r>
            <a:r>
              <a:rPr kumimoji="0" lang="en-GB" sz="1050" b="0" i="0" u="none" strike="noStrike" kern="1200" cap="none" spc="0" normalizeH="0" baseline="0" noProof="0">
                <a:ln>
                  <a:noFill/>
                </a:ln>
                <a:effectLst/>
                <a:uLnTx/>
                <a:uFillTx/>
                <a:ea typeface="+mn-ea"/>
                <a:cs typeface="+mn-cs"/>
              </a:rPr>
              <a:t>5.43</a:t>
            </a:r>
          </a:p>
          <a:p>
            <a:pPr marL="138113" marR="0" lvl="0" indent="-138113" algn="l" defTabSz="914400" rtl="0" eaLnBrk="1" fontAlgn="auto" latinLnBrk="0" hangingPunct="1">
              <a:lnSpc>
                <a:spcPct val="100000"/>
              </a:lnSpc>
              <a:spcBef>
                <a:spcPts val="0"/>
              </a:spcBef>
              <a:spcAft>
                <a:spcPts val="600"/>
              </a:spcAft>
              <a:buClrTx/>
              <a:buSzTx/>
              <a:buFontTx/>
              <a:buNone/>
              <a:tabLst/>
              <a:defRPr/>
            </a:pPr>
            <a:r>
              <a:rPr kumimoji="0" lang="en-GB" sz="1050" b="1" i="0" u="none" strike="noStrike" kern="1200" cap="none" spc="0" normalizeH="0" baseline="0" noProof="0">
                <a:ln>
                  <a:noFill/>
                </a:ln>
                <a:effectLst/>
                <a:uLnTx/>
                <a:uFillTx/>
                <a:ea typeface="+mn-ea"/>
                <a:cs typeface="+mn-cs"/>
              </a:rPr>
              <a:t>Viscosity</a:t>
            </a:r>
            <a:r>
              <a:rPr kumimoji="0" lang="en-GB" sz="1050" b="0" i="0" u="none" strike="noStrike" kern="1200" cap="none" spc="0" normalizeH="0" baseline="0" noProof="0">
                <a:ln>
                  <a:noFill/>
                </a:ln>
                <a:effectLst/>
                <a:uLnTx/>
                <a:uFillTx/>
                <a:ea typeface="+mn-ea"/>
                <a:cs typeface="+mn-cs"/>
              </a:rPr>
              <a:t> (spindle RV 03/ 10 rpm): 1080 </a:t>
            </a:r>
            <a:r>
              <a:rPr kumimoji="0" lang="en-GB" sz="1050" b="0" i="0" u="none" strike="noStrike" kern="1200" cap="none" spc="0" normalizeH="0" baseline="0" noProof="0" err="1">
                <a:ln>
                  <a:noFill/>
                </a:ln>
                <a:effectLst/>
                <a:uLnTx/>
                <a:uFillTx/>
                <a:ea typeface="+mn-ea"/>
                <a:cs typeface="+mn-cs"/>
              </a:rPr>
              <a:t>mPa.s</a:t>
            </a:r>
            <a:endParaRPr kumimoji="0" lang="en-GB" sz="1050" b="0" i="0" u="none" strike="noStrike" kern="1200" cap="none" spc="0" normalizeH="0" baseline="0" noProof="0">
              <a:ln>
                <a:noFill/>
              </a:ln>
              <a:effectLst/>
              <a:uLnTx/>
              <a:uFillTx/>
              <a:ea typeface="+mn-ea"/>
              <a:cs typeface="+mn-cs"/>
            </a:endParaRPr>
          </a:p>
        </p:txBody>
      </p:sp>
      <p:sp>
        <p:nvSpPr>
          <p:cNvPr id="25" name="CasellaDiTesto 6">
            <a:extLst>
              <a:ext uri="{FF2B5EF4-FFF2-40B4-BE49-F238E27FC236}">
                <a16:creationId xmlns:a16="http://schemas.microsoft.com/office/drawing/2014/main" id="{A1D7F755-1195-6650-704D-76BA680E16AB}"/>
              </a:ext>
            </a:extLst>
          </p:cNvPr>
          <p:cNvSpPr txBox="1"/>
          <p:nvPr/>
        </p:nvSpPr>
        <p:spPr>
          <a:xfrm>
            <a:off x="6861600" y="4607903"/>
            <a:ext cx="4672800" cy="1143903"/>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800" b="1" i="0" u="none" strike="noStrike" kern="1200" cap="none" spc="0" normalizeH="0" baseline="0" noProof="0">
                <a:ln>
                  <a:noFill/>
                </a:ln>
                <a:effectLst/>
                <a:uLnTx/>
                <a:uFillTx/>
                <a:ea typeface="+mn-ea"/>
                <a:cs typeface="Fira Sans Light"/>
              </a:rPr>
              <a:t>The formulation fulfils the 3 months stability </a:t>
            </a:r>
            <a:br>
              <a:rPr kumimoji="0" lang="en-US" sz="800" b="1" i="0" u="none" strike="noStrike" kern="1200" cap="none" spc="0" normalizeH="0" baseline="0" noProof="0">
                <a:ln>
                  <a:noFill/>
                </a:ln>
                <a:effectLst/>
                <a:uLnTx/>
                <a:uFillTx/>
                <a:ea typeface="+mn-ea"/>
                <a:cs typeface="Fira Sans Light"/>
              </a:rPr>
            </a:br>
            <a:r>
              <a:rPr kumimoji="0" lang="en-US" sz="800" b="1" i="0" u="none" strike="noStrike" kern="1200" cap="none" spc="0" normalizeH="0" baseline="0" noProof="0">
                <a:ln>
                  <a:noFill/>
                </a:ln>
                <a:effectLst/>
                <a:uLnTx/>
                <a:uFillTx/>
                <a:ea typeface="+mn-ea"/>
                <a:cs typeface="Fira Sans Light"/>
              </a:rPr>
              <a:t>at 4°C, 40°C, 50°C, Room Temperature and Daylight</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800" b="1" i="0" u="none" strike="noStrike" kern="1200" cap="none" spc="0" normalizeH="0" baseline="0" noProof="0">
                <a:ln>
                  <a:noFill/>
                </a:ln>
                <a:effectLst/>
                <a:uLnTx/>
                <a:uFillTx/>
                <a:ea typeface="+mn-ea"/>
                <a:cs typeface="Fira Sans Light"/>
              </a:rPr>
              <a:t>SK-E-102022-36</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600" b="0" i="0" u="none" strike="noStrike" kern="1200" cap="none" spc="0" normalizeH="0" baseline="0" noProof="0">
                <a:ln>
                  <a:noFill/>
                </a:ln>
                <a:effectLst/>
                <a:uLnTx/>
                <a:uFillTx/>
                <a:ea typeface="+mn-ea"/>
                <a:cs typeface="+mn-cs"/>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graphicFrame>
        <p:nvGraphicFramePr>
          <p:cNvPr id="8" name="Tabella 20">
            <a:extLst>
              <a:ext uri="{FF2B5EF4-FFF2-40B4-BE49-F238E27FC236}">
                <a16:creationId xmlns:a16="http://schemas.microsoft.com/office/drawing/2014/main" id="{0B24776E-D0A5-0176-DF12-E4E957FADF90}"/>
              </a:ext>
            </a:extLst>
          </p:cNvPr>
          <p:cNvGraphicFramePr>
            <a:graphicFrameLocks noGrp="1"/>
          </p:cNvGraphicFramePr>
          <p:nvPr>
            <p:extLst>
              <p:ext uri="{D42A27DB-BD31-4B8C-83A1-F6EECF244321}">
                <p14:modId xmlns:p14="http://schemas.microsoft.com/office/powerpoint/2010/main" val="836275224"/>
              </p:ext>
            </p:extLst>
          </p:nvPr>
        </p:nvGraphicFramePr>
        <p:xfrm>
          <a:off x="302400" y="1342800"/>
          <a:ext cx="6372000" cy="4265960"/>
        </p:xfrm>
        <a:graphic>
          <a:graphicData uri="http://schemas.openxmlformats.org/drawingml/2006/table">
            <a:tbl>
              <a:tblPr firstRow="1" bandRow="1">
                <a:tableStyleId>{5C22544A-7EE6-4342-B048-85BDC9FD1C3A}</a:tableStyleId>
              </a:tblPr>
              <a:tblGrid>
                <a:gridCol w="216000">
                  <a:extLst>
                    <a:ext uri="{9D8B030D-6E8A-4147-A177-3AD203B41FA5}">
                      <a16:colId xmlns:a16="http://schemas.microsoft.com/office/drawing/2014/main" val="20000"/>
                    </a:ext>
                  </a:extLst>
                </a:gridCol>
                <a:gridCol w="1980000">
                  <a:extLst>
                    <a:ext uri="{9D8B030D-6E8A-4147-A177-3AD203B41FA5}">
                      <a16:colId xmlns:a16="http://schemas.microsoft.com/office/drawing/2014/main" val="20001"/>
                    </a:ext>
                  </a:extLst>
                </a:gridCol>
                <a:gridCol w="3636000">
                  <a:extLst>
                    <a:ext uri="{9D8B030D-6E8A-4147-A177-3AD203B41FA5}">
                      <a16:colId xmlns:a16="http://schemas.microsoft.com/office/drawing/2014/main" val="20002"/>
                    </a:ext>
                  </a:extLst>
                </a:gridCol>
                <a:gridCol w="540000">
                  <a:extLst>
                    <a:ext uri="{9D8B030D-6E8A-4147-A177-3AD203B41FA5}">
                      <a16:colId xmlns:a16="http://schemas.microsoft.com/office/drawing/2014/main" val="20003"/>
                    </a:ext>
                  </a:extLst>
                </a:gridCol>
              </a:tblGrid>
              <a:tr h="0">
                <a:tc>
                  <a:txBody>
                    <a:bodyPr/>
                    <a:lstStyle/>
                    <a:p>
                      <a:pPr algn="l"/>
                      <a:endParaRPr lang="it-IT" sz="800" b="1" baseline="0">
                        <a:solidFill>
                          <a:schemeClr val="bg1"/>
                        </a:solidFill>
                        <a:latin typeface="+mn-lt"/>
                      </a:endParaRPr>
                    </a:p>
                  </a:txBody>
                  <a:tcPr marL="54000" marR="54000" marT="54000" marB="5400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indent="0" algn="l" defTabSz="1218072" rtl="0" eaLnBrk="1" fontAlgn="auto" latinLnBrk="0" hangingPunct="1">
                        <a:lnSpc>
                          <a:spcPct val="100000"/>
                        </a:lnSpc>
                        <a:spcBef>
                          <a:spcPts val="0"/>
                        </a:spcBef>
                        <a:spcAft>
                          <a:spcPts val="0"/>
                        </a:spcAft>
                        <a:buClrTx/>
                        <a:buSzTx/>
                        <a:buFontTx/>
                        <a:buNone/>
                        <a:tabLst/>
                        <a:defRPr/>
                      </a:pPr>
                      <a:r>
                        <a:rPr lang="en-GB" sz="800" b="1" kern="1200" cap="none" spc="50" baseline="0">
                          <a:solidFill>
                            <a:schemeClr val="bg1"/>
                          </a:solidFill>
                          <a:effectLst/>
                          <a:latin typeface="+mn-lt"/>
                          <a:ea typeface="+mn-ea"/>
                          <a:cs typeface="+mn-cs"/>
                        </a:rPr>
                        <a:t>Ingredients</a:t>
                      </a:r>
                      <a:r>
                        <a:rPr lang="en-GB" sz="800" b="1" cap="all" spc="50" baseline="0">
                          <a:solidFill>
                            <a:schemeClr val="bg1"/>
                          </a:solidFill>
                          <a:effectLst/>
                          <a:latin typeface="+mn-lt"/>
                        </a:rPr>
                        <a:t> </a:t>
                      </a:r>
                      <a:endParaRPr lang="it-IT" sz="800" b="1" cap="all" spc="50" baseline="0">
                        <a:solidFill>
                          <a:schemeClr val="bg1"/>
                        </a:solidFill>
                        <a:latin typeface="+mn-lt"/>
                      </a:endParaRP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indent="0" algn="l" defTabSz="1218072" rtl="0" eaLnBrk="1" fontAlgn="auto" latinLnBrk="0" hangingPunct="1">
                        <a:lnSpc>
                          <a:spcPct val="100000"/>
                        </a:lnSpc>
                        <a:spcBef>
                          <a:spcPts val="0"/>
                        </a:spcBef>
                        <a:spcAft>
                          <a:spcPts val="0"/>
                        </a:spcAft>
                        <a:buClrTx/>
                        <a:buSzTx/>
                        <a:buFontTx/>
                        <a:buNone/>
                        <a:tabLst/>
                        <a:defRPr/>
                      </a:pPr>
                      <a:r>
                        <a:rPr lang="it-IT" sz="800" b="1" cap="all" spc="50" baseline="0">
                          <a:solidFill>
                            <a:schemeClr val="bg1"/>
                          </a:solidFill>
                          <a:latin typeface="+mn-lt"/>
                        </a:rPr>
                        <a:t>INCI </a:t>
                      </a:r>
                      <a:r>
                        <a:rPr lang="it-IT" sz="800" b="1" cap="none" spc="50" baseline="0">
                          <a:solidFill>
                            <a:schemeClr val="bg1"/>
                          </a:solidFill>
                          <a:latin typeface="+mn-lt"/>
                        </a:rPr>
                        <a:t>Name</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r>
                        <a:rPr lang="it-IT" sz="800" b="1" cap="all" spc="0" baseline="0">
                          <a:solidFill>
                            <a:schemeClr val="bg1"/>
                          </a:solidFill>
                          <a:latin typeface="+mn-lt"/>
                        </a:rPr>
                        <a:t>% w/w</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0">
                <a:tc rowSpan="6">
                  <a:txBody>
                    <a:bodyPr/>
                    <a:lstStyle/>
                    <a:p>
                      <a:pPr algn="l">
                        <a:lnSpc>
                          <a:spcPct val="100000"/>
                        </a:lnSpc>
                      </a:pPr>
                      <a:r>
                        <a:rPr lang="en-GB" sz="800" b="1">
                          <a:solidFill>
                            <a:schemeClr val="bg1"/>
                          </a:solidFill>
                          <a:effectLst/>
                          <a:latin typeface="+mn-lt"/>
                          <a:ea typeface="Trebuchet MS" panose="020B0703020202090204" pitchFamily="34" charset="0"/>
                          <a:cs typeface="Times New Roman" panose="02020603050405020304" pitchFamily="18" charset="0"/>
                        </a:rPr>
                        <a:t>A</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txBody>
                  <a:tcPr marL="54000" marR="54000" marT="54000" marB="5400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Water Dem</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AQUA</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ts val="1200"/>
                        </a:lnSpc>
                      </a:pPr>
                      <a:r>
                        <a:rPr lang="en-GB" sz="800">
                          <a:solidFill>
                            <a:schemeClr val="tx1"/>
                          </a:solidFill>
                          <a:effectLst/>
                          <a:latin typeface="+mn-lt"/>
                          <a:ea typeface="Trebuchet MS" panose="020B0703020202090204" pitchFamily="34" charset="0"/>
                          <a:cs typeface="Times New Roman" panose="02020603050405020304" pitchFamily="18" charset="0"/>
                        </a:rPr>
                        <a:t>88,23</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Cosphaderm</a:t>
                      </a:r>
                      <a:r>
                        <a:rPr lang="en-GB" sz="800" baseline="0">
                          <a:solidFill>
                            <a:schemeClr val="tx1"/>
                          </a:solidFill>
                          <a:effectLst/>
                          <a:latin typeface="+mn-lt"/>
                          <a:ea typeface="Trebuchet MS" panose="020B0703020202090204" pitchFamily="34" charset="0"/>
                          <a:cs typeface="Times New Roman" panose="02020603050405020304" pitchFamily="18" charset="0"/>
                        </a:rPr>
                        <a:t>® </a:t>
                      </a:r>
                      <a:r>
                        <a:rPr lang="en-GB" sz="800" baseline="0" err="1">
                          <a:solidFill>
                            <a:schemeClr val="tx1"/>
                          </a:solidFill>
                          <a:effectLst/>
                          <a:latin typeface="+mn-lt"/>
                          <a:ea typeface="Trebuchet MS" panose="020B0703020202090204" pitchFamily="34" charset="0"/>
                          <a:cs typeface="Times New Roman" panose="02020603050405020304" pitchFamily="18" charset="0"/>
                        </a:rPr>
                        <a:t>Pentiol</a:t>
                      </a:r>
                      <a:r>
                        <a:rPr lang="en-GB" sz="800" baseline="0">
                          <a:solidFill>
                            <a:schemeClr val="tx1"/>
                          </a:solidFill>
                          <a:effectLst/>
                          <a:latin typeface="+mn-lt"/>
                          <a:ea typeface="Trebuchet MS" panose="020B0703020202090204" pitchFamily="34" charset="0"/>
                          <a:cs typeface="Times New Roman" panose="02020603050405020304" pitchFamily="18" charset="0"/>
                        </a:rPr>
                        <a:t> natural</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PENTYLENE GLYCOL</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ts val="1200"/>
                        </a:lnSpc>
                      </a:pPr>
                      <a:r>
                        <a:rPr lang="en-GB" sz="800">
                          <a:solidFill>
                            <a:schemeClr val="tx1"/>
                          </a:solidFill>
                          <a:effectLst/>
                          <a:latin typeface="+mn-lt"/>
                          <a:ea typeface="Trebuchet MS" panose="020B0703020202090204" pitchFamily="34" charset="0"/>
                          <a:cs typeface="Times New Roman" panose="02020603050405020304" pitchFamily="18" charset="0"/>
                        </a:rPr>
                        <a:t>3,00</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Dermosoft</a:t>
                      </a:r>
                      <a:r>
                        <a:rPr lang="en-GB" sz="800" baseline="0">
                          <a:solidFill>
                            <a:schemeClr val="tx1"/>
                          </a:solidFill>
                          <a:effectLst/>
                          <a:latin typeface="+mn-lt"/>
                          <a:ea typeface="Trebuchet MS" panose="020B0703020202090204" pitchFamily="34" charset="0"/>
                          <a:cs typeface="Times New Roman" panose="02020603050405020304" pitchFamily="18" charset="0"/>
                        </a:rPr>
                        <a:t>® </a:t>
                      </a:r>
                      <a:r>
                        <a:rPr lang="en-GB" sz="800" baseline="0" err="1">
                          <a:solidFill>
                            <a:schemeClr val="tx1"/>
                          </a:solidFill>
                          <a:effectLst/>
                          <a:latin typeface="+mn-lt"/>
                          <a:ea typeface="Trebuchet MS" panose="020B0703020202090204" pitchFamily="34" charset="0"/>
                          <a:cs typeface="Times New Roman" panose="02020603050405020304" pitchFamily="18" charset="0"/>
                        </a:rPr>
                        <a:t>Octiol</a:t>
                      </a:r>
                      <a:endParaRPr lang="en-GB" sz="800" baseline="0">
                        <a:solidFill>
                          <a:schemeClr val="tx1"/>
                        </a:solidFill>
                        <a:effectLst/>
                        <a:latin typeface="+mn-lt"/>
                        <a:ea typeface="Trebuchet MS" panose="020B0703020202090204" pitchFamily="34" charset="0"/>
                        <a:cs typeface="Times New Roman" panose="02020603050405020304" pitchFamily="18" charset="0"/>
                      </a:endParaRP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CAPRYLYL GLYCOL</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ts val="1200"/>
                        </a:lnSpc>
                      </a:pPr>
                      <a:r>
                        <a:rPr lang="en-GB" sz="800">
                          <a:solidFill>
                            <a:schemeClr val="tx1"/>
                          </a:solidFill>
                          <a:effectLst/>
                          <a:latin typeface="+mn-lt"/>
                          <a:ea typeface="Trebuchet MS" panose="020B0703020202090204" pitchFamily="34" charset="0"/>
                          <a:cs typeface="Times New Roman" panose="02020603050405020304" pitchFamily="18" charset="0"/>
                        </a:rPr>
                        <a:t>0,20</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Sucrathix</a:t>
                      </a:r>
                      <a:r>
                        <a:rPr lang="en-GB" sz="800" baseline="0">
                          <a:solidFill>
                            <a:schemeClr val="tx1"/>
                          </a:solidFill>
                          <a:effectLst/>
                          <a:latin typeface="+mn-lt"/>
                          <a:ea typeface="Trebuchet MS" panose="020B0703020202090204" pitchFamily="34" charset="0"/>
                          <a:cs typeface="Times New Roman" panose="02020603050405020304" pitchFamily="18" charset="0"/>
                        </a:rPr>
                        <a:t> VX</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MICROCRYSTALLINE CELLULOSE, CELLULOSE GUM, XANTHAN GUM</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ts val="1200"/>
                        </a:lnSpc>
                      </a:pPr>
                      <a:r>
                        <a:rPr lang="en-GB" sz="800">
                          <a:solidFill>
                            <a:schemeClr val="tx1"/>
                          </a:solidFill>
                          <a:effectLst/>
                          <a:latin typeface="+mn-lt"/>
                          <a:ea typeface="Trebuchet MS" panose="020B0703020202090204" pitchFamily="34" charset="0"/>
                          <a:cs typeface="Times New Roman" panose="02020603050405020304" pitchFamily="18" charset="0"/>
                        </a:rPr>
                        <a:t>1,00</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SOLAGUM™ AX</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ACACIA SENEGAL GUM, XANTHAN GUM</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ts val="1200"/>
                        </a:lnSpc>
                      </a:pPr>
                      <a:r>
                        <a:rPr lang="en-GB" sz="800">
                          <a:solidFill>
                            <a:schemeClr val="tx1"/>
                          </a:solidFill>
                          <a:effectLst/>
                          <a:latin typeface="+mn-lt"/>
                          <a:ea typeface="Trebuchet MS" panose="020B0703020202090204" pitchFamily="34" charset="0"/>
                          <a:cs typeface="Times New Roman" panose="02020603050405020304" pitchFamily="18" charset="0"/>
                        </a:rPr>
                        <a:t>0,20</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SUCRABLEND SP V2</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SUCROSE STEARATE, SUCROSE PALMITATE</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ts val="1200"/>
                        </a:lnSpc>
                      </a:pPr>
                      <a:r>
                        <a:rPr lang="en-GB" sz="800">
                          <a:solidFill>
                            <a:schemeClr val="tx1"/>
                          </a:solidFill>
                          <a:effectLst/>
                          <a:latin typeface="+mn-lt"/>
                          <a:ea typeface="Trebuchet MS" panose="020B0703020202090204" pitchFamily="34" charset="0"/>
                          <a:cs typeface="Times New Roman" panose="02020603050405020304" pitchFamily="18" charset="0"/>
                        </a:rPr>
                        <a:t>1,00</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0">
                <a:tc rowSpan="5">
                  <a:txBody>
                    <a:bodyPr/>
                    <a:lstStyle/>
                    <a:p>
                      <a:pPr algn="l">
                        <a:lnSpc>
                          <a:spcPct val="100000"/>
                        </a:lnSpc>
                      </a:pPr>
                      <a:r>
                        <a:rPr lang="en-GB" sz="800" b="1">
                          <a:solidFill>
                            <a:schemeClr val="bg1"/>
                          </a:solidFill>
                          <a:effectLst/>
                          <a:latin typeface="+mn-lt"/>
                          <a:ea typeface="Trebuchet MS" panose="020B0703020202090204" pitchFamily="34" charset="0"/>
                          <a:cs typeface="Times New Roman" panose="02020603050405020304" pitchFamily="18" charset="0"/>
                        </a:rPr>
                        <a:t> B</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txBody>
                  <a:tcPr marL="54000" marR="54000" marT="54000" marB="5400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Myritol</a:t>
                      </a:r>
                      <a:r>
                        <a:rPr lang="en-GB" sz="800" baseline="0">
                          <a:solidFill>
                            <a:schemeClr val="tx1"/>
                          </a:solidFill>
                          <a:effectLst/>
                          <a:latin typeface="+mn-lt"/>
                          <a:ea typeface="Trebuchet MS" panose="020B0703020202090204" pitchFamily="34" charset="0"/>
                          <a:cs typeface="Times New Roman" panose="02020603050405020304" pitchFamily="18" charset="0"/>
                        </a:rPr>
                        <a:t>® 331</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COCOGLYCERIDES</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ts val="1200"/>
                        </a:lnSpc>
                      </a:pPr>
                      <a:r>
                        <a:rPr lang="en-GB" sz="800">
                          <a:solidFill>
                            <a:schemeClr val="tx1"/>
                          </a:solidFill>
                          <a:effectLst/>
                          <a:latin typeface="+mn-lt"/>
                          <a:ea typeface="Trebuchet MS" panose="020B0703020202090204" pitchFamily="34" charset="0"/>
                          <a:cs typeface="Times New Roman" panose="02020603050405020304" pitchFamily="18" charset="0"/>
                        </a:rPr>
                        <a:t>2,75</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Kokosoel</a:t>
                      </a:r>
                      <a:r>
                        <a:rPr lang="en-GB" sz="800" baseline="0">
                          <a:solidFill>
                            <a:schemeClr val="tx1"/>
                          </a:solidFill>
                          <a:effectLst/>
                          <a:latin typeface="+mn-lt"/>
                          <a:ea typeface="Trebuchet MS" panose="020B0703020202090204" pitchFamily="34" charset="0"/>
                          <a:cs typeface="Times New Roman" panose="02020603050405020304" pitchFamily="18" charset="0"/>
                        </a:rPr>
                        <a:t> </a:t>
                      </a:r>
                      <a:r>
                        <a:rPr lang="en-GB" sz="800" baseline="0" err="1">
                          <a:solidFill>
                            <a:schemeClr val="tx1"/>
                          </a:solidFill>
                          <a:effectLst/>
                          <a:latin typeface="+mn-lt"/>
                          <a:ea typeface="Trebuchet MS" panose="020B0703020202090204" pitchFamily="34" charset="0"/>
                          <a:cs typeface="Times New Roman" panose="02020603050405020304" pitchFamily="18" charset="0"/>
                        </a:rPr>
                        <a:t>raffiniert</a:t>
                      </a:r>
                      <a:r>
                        <a:rPr lang="en-GB" sz="800" baseline="0">
                          <a:solidFill>
                            <a:schemeClr val="tx1"/>
                          </a:solidFill>
                          <a:effectLst/>
                          <a:latin typeface="+mn-lt"/>
                          <a:ea typeface="Trebuchet MS" panose="020B0703020202090204" pitchFamily="34" charset="0"/>
                          <a:cs typeface="Times New Roman" panose="02020603050405020304" pitchFamily="18" charset="0"/>
                        </a:rPr>
                        <a:t> Ph. Eur.</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COCOS NUCIFERA OIL</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ts val="1200"/>
                        </a:lnSpc>
                      </a:pPr>
                      <a:r>
                        <a:rPr lang="en-GB" sz="800">
                          <a:solidFill>
                            <a:schemeClr val="tx1"/>
                          </a:solidFill>
                          <a:effectLst/>
                          <a:latin typeface="+mn-lt"/>
                          <a:ea typeface="Trebuchet MS" panose="020B0703020202090204" pitchFamily="34" charset="0"/>
                          <a:cs typeface="Times New Roman" panose="02020603050405020304" pitchFamily="18" charset="0"/>
                        </a:rPr>
                        <a:t>1,00</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ARGAN OIL</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ARGANIA SPINOSA KERNEL OIL</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ts val="1200"/>
                        </a:lnSpc>
                      </a:pPr>
                      <a:r>
                        <a:rPr lang="en-GB" sz="800" b="1">
                          <a:solidFill>
                            <a:schemeClr val="tx1"/>
                          </a:solidFill>
                          <a:effectLst/>
                          <a:latin typeface="+mn-lt"/>
                          <a:ea typeface="Trebuchet MS" panose="020B0703020202090204" pitchFamily="34" charset="0"/>
                          <a:cs typeface="Times New Roman" panose="02020603050405020304" pitchFamily="18" charset="0"/>
                        </a:rPr>
                        <a:t>1,00</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795694958"/>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aseline="0" err="1">
                          <a:solidFill>
                            <a:schemeClr val="tx1"/>
                          </a:solidFill>
                          <a:effectLst/>
                          <a:latin typeface="+mn-lt"/>
                          <a:ea typeface="Trebuchet MS" panose="020B0703020202090204" pitchFamily="34" charset="0"/>
                          <a:cs typeface="Times New Roman" panose="02020603050405020304" pitchFamily="18" charset="0"/>
                        </a:rPr>
                        <a:t>Lanette</a:t>
                      </a:r>
                      <a:r>
                        <a:rPr lang="en-GB" sz="800" baseline="0">
                          <a:solidFill>
                            <a:schemeClr val="tx1"/>
                          </a:solidFill>
                          <a:effectLst/>
                          <a:latin typeface="+mn-lt"/>
                          <a:ea typeface="Trebuchet MS" panose="020B0703020202090204" pitchFamily="34" charset="0"/>
                          <a:cs typeface="Times New Roman" panose="02020603050405020304" pitchFamily="18" charset="0"/>
                        </a:rPr>
                        <a:t>® O</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aseline="0">
                          <a:solidFill>
                            <a:schemeClr val="tx1"/>
                          </a:solidFill>
                          <a:effectLst/>
                          <a:latin typeface="+mn-lt"/>
                          <a:ea typeface="Trebuchet MS" panose="020B0703020202090204" pitchFamily="34" charset="0"/>
                          <a:cs typeface="Times New Roman" panose="02020603050405020304" pitchFamily="18" charset="0"/>
                        </a:rPr>
                        <a:t>CETEARYL ALCOHOL</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ts val="1200"/>
                        </a:lnSpc>
                      </a:pPr>
                      <a:r>
                        <a:rPr lang="en-GB" sz="800">
                          <a:solidFill>
                            <a:schemeClr val="tx1"/>
                          </a:solidFill>
                          <a:effectLst/>
                          <a:latin typeface="+mn-lt"/>
                          <a:ea typeface="Trebuchet MS" panose="020B0703020202090204" pitchFamily="34" charset="0"/>
                          <a:cs typeface="Times New Roman" panose="02020603050405020304" pitchFamily="18" charset="0"/>
                        </a:rPr>
                        <a:t>0,25</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54705711"/>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Mixed Tocopherols 95</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TOCOPHEROL</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ts val="1200"/>
                        </a:lnSpc>
                      </a:pPr>
                      <a:r>
                        <a:rPr lang="en-GB" sz="800" b="1">
                          <a:solidFill>
                            <a:schemeClr val="tx1"/>
                          </a:solidFill>
                          <a:effectLst/>
                          <a:latin typeface="+mn-lt"/>
                          <a:ea typeface="Trebuchet MS" panose="020B0703020202090204" pitchFamily="34" charset="0"/>
                          <a:cs typeface="Times New Roman" panose="02020603050405020304" pitchFamily="18" charset="0"/>
                        </a:rPr>
                        <a:t>0,10</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3728034613"/>
                  </a:ext>
                </a:extLst>
              </a:tr>
              <a:tr h="0">
                <a:tc rowSpan="4">
                  <a:txBody>
                    <a:bodyPr/>
                    <a:lstStyle/>
                    <a:p>
                      <a:pPr algn="l">
                        <a:lnSpc>
                          <a:spcPct val="100000"/>
                        </a:lnSpc>
                      </a:pPr>
                      <a:r>
                        <a:rPr lang="en-GB" sz="800" b="1">
                          <a:solidFill>
                            <a:schemeClr val="bg1"/>
                          </a:solidFill>
                          <a:effectLst/>
                          <a:latin typeface="+mn-lt"/>
                          <a:ea typeface="Trebuchet MS" panose="020B0703020202090204" pitchFamily="34" charset="0"/>
                          <a:cs typeface="Times New Roman" panose="02020603050405020304" pitchFamily="18" charset="0"/>
                        </a:rPr>
                        <a:t>C</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p>
                      <a:pPr algn="l">
                        <a:lnSpc>
                          <a:spcPct val="100000"/>
                        </a:lnSpc>
                      </a:pPr>
                      <a:r>
                        <a:rPr lang="en-GB" sz="800" b="1">
                          <a:solidFill>
                            <a:schemeClr val="bg1"/>
                          </a:solidFill>
                          <a:effectLst/>
                          <a:latin typeface="+mn-lt"/>
                          <a:cs typeface="Times New Roman" panose="02020603050405020304" pitchFamily="18" charset="0"/>
                        </a:rPr>
                        <a:t> </a:t>
                      </a:r>
                    </a:p>
                  </a:txBody>
                  <a:tcPr marL="54000" marR="54000" marT="54000" marB="5400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PEPHA</a:t>
                      </a:r>
                      <a:r>
                        <a:rPr lang="en-GB" sz="800" b="0" baseline="0">
                          <a:solidFill>
                            <a:schemeClr val="tx1"/>
                          </a:solidFill>
                          <a:effectLst/>
                          <a:latin typeface="+mn-lt"/>
                          <a:ea typeface="Trebuchet MS" panose="020B0703020202090204" pitchFamily="34" charset="0"/>
                          <a:cs typeface="Times New Roman" panose="02020603050405020304" pitchFamily="18" charset="0"/>
                        </a:rPr>
                        <a:t>®</a:t>
                      </a:r>
                      <a:r>
                        <a:rPr lang="en-GB" sz="800" b="1" baseline="0">
                          <a:solidFill>
                            <a:schemeClr val="tx1"/>
                          </a:solidFill>
                          <a:effectLst/>
                          <a:latin typeface="+mn-lt"/>
                          <a:ea typeface="Trebuchet MS" panose="020B0703020202090204" pitchFamily="34" charset="0"/>
                          <a:cs typeface="Times New Roman" panose="02020603050405020304" pitchFamily="18" charset="0"/>
                        </a:rPr>
                        <a:t>-TIGHT CB</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spc="0" baseline="0">
                          <a:solidFill>
                            <a:schemeClr val="tx1"/>
                          </a:solidFill>
                          <a:effectLst/>
                          <a:latin typeface="+mn-lt"/>
                          <a:ea typeface="Trebuchet MS" panose="020B0703020202090204" pitchFamily="34" charset="0"/>
                          <a:cs typeface="Times New Roman" panose="02020603050405020304" pitchFamily="18" charset="0"/>
                        </a:rPr>
                        <a:t>NANNOCHLOROPSIS OCULATA EXTRACT, </a:t>
                      </a:r>
                      <a:r>
                        <a:rPr lang="en-GB" sz="800" b="1" spc="-20" baseline="0">
                          <a:solidFill>
                            <a:schemeClr val="tx1"/>
                          </a:solidFill>
                          <a:effectLst/>
                          <a:latin typeface="+mn-lt"/>
                          <a:ea typeface="Trebuchet MS" panose="020B0703020202090204" pitchFamily="34" charset="0"/>
                          <a:cs typeface="Times New Roman" panose="02020603050405020304" pitchFamily="18" charset="0"/>
                        </a:rPr>
                        <a:t>PULLULAN, AQUA, PENTYLENE GLYCOL, CITRIC ACID</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0,35</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1304372304"/>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SYN</a:t>
                      </a:r>
                      <a:r>
                        <a:rPr lang="en-GB" sz="800" b="0" baseline="0">
                          <a:solidFill>
                            <a:schemeClr val="tx1"/>
                          </a:solidFill>
                          <a:effectLst/>
                          <a:latin typeface="+mn-lt"/>
                          <a:ea typeface="Trebuchet MS" panose="020B0703020202090204" pitchFamily="34" charset="0"/>
                          <a:cs typeface="Times New Roman" panose="02020603050405020304" pitchFamily="18" charset="0"/>
                        </a:rPr>
                        <a:t>®</a:t>
                      </a:r>
                      <a:r>
                        <a:rPr lang="en-GB" sz="800" b="1" baseline="0">
                          <a:solidFill>
                            <a:schemeClr val="tx1"/>
                          </a:solidFill>
                          <a:effectLst/>
                          <a:latin typeface="+mn-lt"/>
                          <a:ea typeface="Trebuchet MS" panose="020B0703020202090204" pitchFamily="34" charset="0"/>
                          <a:cs typeface="Times New Roman" panose="02020603050405020304" pitchFamily="18" charset="0"/>
                        </a:rPr>
                        <a:t>-COLL CB</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PALMITOYL TRIPEPTIDE-5, GLYCERIN, AQUA</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0,46</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616632479"/>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PEPHA</a:t>
                      </a:r>
                      <a:r>
                        <a:rPr lang="en-GB" sz="800" b="0" baseline="0">
                          <a:solidFill>
                            <a:schemeClr val="tx1"/>
                          </a:solidFill>
                          <a:effectLst/>
                          <a:latin typeface="+mn-lt"/>
                          <a:ea typeface="Trebuchet MS" panose="020B0703020202090204" pitchFamily="34" charset="0"/>
                          <a:cs typeface="Times New Roman" panose="02020603050405020304" pitchFamily="18" charset="0"/>
                        </a:rPr>
                        <a:t>®</a:t>
                      </a:r>
                      <a:r>
                        <a:rPr lang="en-GB" sz="800" b="1" baseline="0">
                          <a:solidFill>
                            <a:schemeClr val="tx1"/>
                          </a:solidFill>
                          <a:effectLst/>
                          <a:latin typeface="+mn-lt"/>
                          <a:ea typeface="Trebuchet MS" panose="020B0703020202090204" pitchFamily="34" charset="0"/>
                          <a:cs typeface="Times New Roman" panose="02020603050405020304" pitchFamily="18" charset="0"/>
                        </a:rPr>
                        <a:t>-CTIVE CB</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DUNALIELLA SALINA EXTRACT, AQUA, PENTYLENE GLYCOL, CITRIC ACID</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0,30</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2945975238"/>
                  </a:ext>
                </a:extLst>
              </a:tr>
              <a:tr h="0">
                <a:tc vMerge="1">
                  <a:txBody>
                    <a:bodyPr/>
                    <a:lstStyle/>
                    <a:p>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D-Panthenol 75 L</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baseline="0">
                          <a:solidFill>
                            <a:schemeClr val="tx1"/>
                          </a:solidFill>
                          <a:effectLst/>
                          <a:latin typeface="+mn-lt"/>
                          <a:ea typeface="Trebuchet MS" panose="020B0703020202090204" pitchFamily="34" charset="0"/>
                          <a:cs typeface="Times New Roman" panose="02020603050405020304" pitchFamily="18" charset="0"/>
                        </a:rPr>
                        <a:t>PANTHENOL, AQUA</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l">
                        <a:lnSpc>
                          <a:spcPct val="100000"/>
                        </a:lnSpc>
                      </a:pPr>
                      <a:r>
                        <a:rPr lang="en-GB" sz="800" b="1">
                          <a:solidFill>
                            <a:schemeClr val="tx1"/>
                          </a:solidFill>
                          <a:effectLst/>
                          <a:latin typeface="+mn-lt"/>
                          <a:ea typeface="Trebuchet MS" panose="020B0703020202090204" pitchFamily="34" charset="0"/>
                          <a:cs typeface="Times New Roman" panose="02020603050405020304" pitchFamily="18" charset="0"/>
                        </a:rPr>
                        <a:t>0,10</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4190409375"/>
                  </a:ext>
                </a:extLst>
              </a:tr>
              <a:tr h="0">
                <a:tc>
                  <a:txBody>
                    <a:bodyPr/>
                    <a:lstStyle/>
                    <a:p>
                      <a:pPr algn="l">
                        <a:lnSpc>
                          <a:spcPct val="100000"/>
                        </a:lnSpc>
                      </a:pPr>
                      <a:r>
                        <a:rPr lang="en-GB" sz="800" b="1">
                          <a:solidFill>
                            <a:schemeClr val="bg1"/>
                          </a:solidFill>
                          <a:effectLst/>
                          <a:latin typeface="+mn-lt"/>
                          <a:ea typeface="Trebuchet MS" panose="020B0703020202090204" pitchFamily="34" charset="0"/>
                          <a:cs typeface="Times New Roman" panose="02020603050405020304" pitchFamily="18" charset="0"/>
                        </a:rPr>
                        <a:t>D</a:t>
                      </a:r>
                    </a:p>
                  </a:txBody>
                  <a:tcPr marL="54000" marR="54000" marT="54000" marB="54000">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Citric Acid 10% Solution</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CITRIC ACID, AQUA</a:t>
                      </a:r>
                    </a:p>
                  </a:txBody>
                  <a:tcPr marL="54000" marR="54000" marT="54000" marB="54000">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l">
                        <a:lnSpc>
                          <a:spcPct val="100000"/>
                        </a:lnSpc>
                      </a:pPr>
                      <a:r>
                        <a:rPr lang="en-GB" sz="800">
                          <a:solidFill>
                            <a:schemeClr val="tx1"/>
                          </a:solidFill>
                          <a:effectLst/>
                          <a:latin typeface="+mn-lt"/>
                          <a:ea typeface="Trebuchet MS" panose="020B0703020202090204" pitchFamily="34" charset="0"/>
                          <a:cs typeface="Times New Roman" panose="02020603050405020304" pitchFamily="18" charset="0"/>
                        </a:rPr>
                        <a:t>0,06</a:t>
                      </a:r>
                    </a:p>
                  </a:txBody>
                  <a:tcPr marL="54000" marR="54000" marT="54000" marB="54000">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659225021"/>
                  </a:ext>
                </a:extLst>
              </a:tr>
            </a:tbl>
          </a:graphicData>
        </a:graphic>
      </p:graphicFrame>
      <p:pic>
        <p:nvPicPr>
          <p:cNvPr id="12" name="Immagine 15" descr="titolo cop.png">
            <a:extLst>
              <a:ext uri="{FF2B5EF4-FFF2-40B4-BE49-F238E27FC236}">
                <a16:creationId xmlns:a16="http://schemas.microsoft.com/office/drawing/2014/main" id="{A8190164-5A30-A40C-6FD0-08BE32C0975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816810" y="189528"/>
            <a:ext cx="1972233" cy="511863"/>
          </a:xfrm>
          <a:prstGeom prst="rect">
            <a:avLst/>
          </a:prstGeom>
        </p:spPr>
      </p:pic>
    </p:spTree>
    <p:extLst>
      <p:ext uri="{BB962C8B-B14F-4D97-AF65-F5344CB8AC3E}">
        <p14:creationId xmlns:p14="http://schemas.microsoft.com/office/powerpoint/2010/main" val="9249203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descr="titolo seru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38354" y="1513445"/>
            <a:ext cx="2249424" cy="661416"/>
          </a:xfrm>
          <a:prstGeom prst="rect">
            <a:avLst/>
          </a:prstGeom>
        </p:spPr>
      </p:pic>
      <p:sp>
        <p:nvSpPr>
          <p:cNvPr id="8" name="CasellaDiTesto 7"/>
          <p:cNvSpPr txBox="1"/>
          <p:nvPr/>
        </p:nvSpPr>
        <p:spPr>
          <a:xfrm>
            <a:off x="6104609" y="2569091"/>
            <a:ext cx="3825667" cy="1342419"/>
          </a:xfrm>
          <a:prstGeom prst="rect">
            <a:avLst/>
          </a:prstGeom>
          <a:noFill/>
        </p:spPr>
        <p:txBody>
          <a:bodyPr wrap="square" lIns="0" tIns="0" rIns="0" bIns="0" rtlCol="0">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With </a:t>
            </a:r>
            <a:r>
              <a:rPr kumimoji="0" lang="en-US" sz="1200" b="1" i="0" u="none" strike="noStrike" kern="1200" cap="none" spc="0" normalizeH="0" baseline="0" noProof="0">
                <a:ln>
                  <a:noFill/>
                </a:ln>
                <a:effectLst/>
                <a:uLnTx/>
                <a:uFillTx/>
                <a:ea typeface="+mn-ea"/>
                <a:cs typeface="Fira Sans Medium"/>
              </a:rPr>
              <a:t>PEPHA</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-CTIVE CB, PEPHA</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-TIGHT CB</a:t>
            </a:r>
            <a:endParaRPr kumimoji="0" lang="en-US" sz="1200" i="0" u="none" strike="noStrike" kern="1200" cap="none" spc="0" normalizeH="0" baseline="0" noProof="0">
              <a:ln>
                <a:noFill/>
              </a:ln>
              <a:effectLst/>
              <a:uLnTx/>
              <a:uFillTx/>
              <a:ea typeface="+mn-ea"/>
              <a:cs typeface="Fira Sans Medium"/>
            </a:endParaRPr>
          </a:p>
          <a:p>
            <a:pPr marL="0" marR="0" lvl="0" indent="0" algn="l" defTabSz="914400" rtl="0" eaLnBrk="1" fontAlgn="auto" latinLnBrk="0" hangingPunct="1">
              <a:lnSpc>
                <a:spcPts val="1500"/>
              </a:lnSpc>
              <a:spcBef>
                <a:spcPts val="0"/>
              </a:spcBef>
              <a:spcAft>
                <a:spcPts val="0"/>
              </a:spcAft>
              <a:buClrTx/>
              <a:buSzTx/>
              <a:buFontTx/>
              <a:buNone/>
              <a:tabLst/>
              <a:defRPr/>
            </a:pPr>
            <a:endParaRPr kumimoji="0" lang="it-IT" sz="1200" b="0" i="0" u="none" strike="noStrike" kern="1200" cap="none" spc="0" normalizeH="0" baseline="0" noProof="0">
              <a:ln>
                <a:noFill/>
              </a:ln>
              <a:effectLst/>
              <a:uLnTx/>
              <a:uFillTx/>
              <a:ea typeface="+mn-ea"/>
              <a:cs typeface="Fira Sans Light"/>
            </a:endParaRP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A concentrated shot of the most powerful marine ingredients for strong anti-aging benefits. Skin looks firmer and plumper, evener and </a:t>
            </a:r>
            <a:r>
              <a:rPr kumimoji="0" lang="mr-IN" sz="1200" b="0" i="0" u="none" strike="noStrike" kern="1200" cap="none" spc="0" normalizeH="0" baseline="0" noProof="0">
                <a:ln>
                  <a:noFill/>
                </a:ln>
                <a:effectLst/>
                <a:uLnTx/>
                <a:uFillTx/>
                <a:ea typeface="+mn-ea"/>
                <a:cs typeface="Fira Sans Light"/>
              </a:rPr>
              <a:t>re-energized.     </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it-IT" sz="1200" b="1" i="0" u="none" strike="noStrike" kern="1200" cap="none" spc="0" normalizeH="0" baseline="0" noProof="0">
                <a:ln>
                  <a:noFill/>
                </a:ln>
                <a:effectLst/>
                <a:uLnTx/>
                <a:uFillTx/>
                <a:ea typeface="+mn-ea"/>
                <a:cs typeface="Fira Sans Light"/>
              </a:rPr>
              <a:t> </a:t>
            </a: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Fira Sans Light"/>
              </a:rPr>
              <a:t>100% natural origin content according to ISO 16128</a:t>
            </a:r>
          </a:p>
        </p:txBody>
      </p:sp>
      <p:pic>
        <p:nvPicPr>
          <p:cNvPr id="6" name="Immagine 5" descr="siero riflesso.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323879" y="0"/>
            <a:ext cx="3825667" cy="6863923"/>
          </a:xfrm>
          <a:prstGeom prst="rect">
            <a:avLst/>
          </a:prstGeom>
        </p:spPr>
      </p:pic>
      <p:sp>
        <p:nvSpPr>
          <p:cNvPr id="7" name="TextBox 6">
            <a:extLst>
              <a:ext uri="{FF2B5EF4-FFF2-40B4-BE49-F238E27FC236}">
                <a16:creationId xmlns:a16="http://schemas.microsoft.com/office/drawing/2014/main" id="{05DDB487-A92D-4919-AC5E-73F6308647FA}"/>
              </a:ext>
            </a:extLst>
          </p:cNvPr>
          <p:cNvSpPr txBox="1"/>
          <p:nvPr/>
        </p:nvSpPr>
        <p:spPr>
          <a:xfrm>
            <a:off x="6104149" y="4637232"/>
            <a:ext cx="5976000"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mn-cs"/>
              </a:rPr>
              <a:t>SK-E-102087-5</a:t>
            </a:r>
          </a:p>
        </p:txBody>
      </p:sp>
      <p:sp>
        <p:nvSpPr>
          <p:cNvPr id="16" name="Title 15" hidden="1">
            <a:extLst>
              <a:ext uri="{FF2B5EF4-FFF2-40B4-BE49-F238E27FC236}">
                <a16:creationId xmlns:a16="http://schemas.microsoft.com/office/drawing/2014/main" id="{6EC7475D-179C-4C72-40F4-ED5A11569BBC}"/>
              </a:ext>
            </a:extLst>
          </p:cNvPr>
          <p:cNvSpPr>
            <a:spLocks noGrp="1"/>
          </p:cNvSpPr>
          <p:nvPr>
            <p:ph type="title"/>
          </p:nvPr>
        </p:nvSpPr>
        <p:spPr/>
        <p:txBody>
          <a:bodyPr/>
          <a:lstStyle/>
          <a:p>
            <a:endParaRPr lang="en-GB"/>
          </a:p>
        </p:txBody>
      </p:sp>
      <p:sp>
        <p:nvSpPr>
          <p:cNvPr id="2" name="Slide Number Placeholder 4">
            <a:extLst>
              <a:ext uri="{FF2B5EF4-FFF2-40B4-BE49-F238E27FC236}">
                <a16:creationId xmlns:a16="http://schemas.microsoft.com/office/drawing/2014/main" id="{D16A46B3-33F7-37D6-A4CA-FADB35F85916}"/>
              </a:ext>
            </a:extLst>
          </p:cNvPr>
          <p:cNvSpPr>
            <a:spLocks noGrp="1"/>
          </p:cNvSpPr>
          <p:nvPr>
            <p:ph type="sldNum" sz="quarter" idx="10"/>
          </p:nvPr>
        </p:nvSpPr>
        <p:spPr/>
        <p:txBody>
          <a:bodyPr/>
          <a:lstStyle/>
          <a:p>
            <a:pPr lvl="0"/>
            <a:fld id="{E118D48E-C7CB-6244-969D-7BAEA9B6226C}" type="slidenum">
              <a:rPr lang="en-US" noProof="0" smtClean="0"/>
              <a:pPr lvl="0"/>
              <a:t>73</a:t>
            </a:fld>
            <a:endParaRPr lang="en-US" noProof="0"/>
          </a:p>
        </p:txBody>
      </p:sp>
      <p:sp>
        <p:nvSpPr>
          <p:cNvPr id="13" name="Text Placeholder 12" hidden="1">
            <a:extLst>
              <a:ext uri="{FF2B5EF4-FFF2-40B4-BE49-F238E27FC236}">
                <a16:creationId xmlns:a16="http://schemas.microsoft.com/office/drawing/2014/main" id="{560D37A7-220E-3EC3-E04E-9DF4E22D4268}"/>
              </a:ext>
            </a:extLst>
          </p:cNvPr>
          <p:cNvSpPr>
            <a:spLocks noGrp="1"/>
          </p:cNvSpPr>
          <p:nvPr>
            <p:ph type="body" idx="11"/>
          </p:nvPr>
        </p:nvSpPr>
        <p:spPr/>
        <p:txBody>
          <a:bodyPr/>
          <a:lstStyle/>
          <a:p>
            <a:endParaRPr lang="en-GB"/>
          </a:p>
        </p:txBody>
      </p:sp>
      <p:sp>
        <p:nvSpPr>
          <p:cNvPr id="11" name="Text Placeholder 10">
            <a:extLst>
              <a:ext uri="{FF2B5EF4-FFF2-40B4-BE49-F238E27FC236}">
                <a16:creationId xmlns:a16="http://schemas.microsoft.com/office/drawing/2014/main" id="{D85A2BFF-99CF-CE76-40A3-F47CC69C1864}"/>
              </a:ext>
            </a:extLst>
          </p:cNvPr>
          <p:cNvSpPr>
            <a:spLocks noGrp="1"/>
          </p:cNvSpPr>
          <p:nvPr>
            <p:ph type="body" sz="quarter" idx="23"/>
          </p:nvPr>
        </p:nvSpPr>
        <p:spPr/>
        <p:txBody>
          <a:bodyPr/>
          <a:lstStyle>
            <a:lvl5pPr>
              <a:defRPr sz="800">
                <a:solidFill>
                  <a:schemeClr val="bg1"/>
                </a:solidFill>
                <a:latin typeface="DM Sans" pitchFamily="2" charset="0"/>
              </a:defRPr>
            </a:lvl5pPr>
          </a:lstStyle>
          <a:p>
            <a:pPr lvl="4"/>
            <a:r>
              <a:rPr lang="en-GB">
                <a:solidFill>
                  <a:schemeClr val="tx1"/>
                </a:solidFill>
              </a:rPr>
              <a:t>For internal use only. Illustrated products are for experimental use and are not for sale. dsm-firmenich is not responsible for final products claims</a:t>
            </a:r>
          </a:p>
          <a:p>
            <a:pPr lvl="4"/>
            <a:endParaRPr lang="en-GB">
              <a:solidFill>
                <a:schemeClr val="tx1"/>
              </a:solidFill>
            </a:endParaRPr>
          </a:p>
        </p:txBody>
      </p:sp>
    </p:spTree>
    <p:extLst>
      <p:ext uri="{BB962C8B-B14F-4D97-AF65-F5344CB8AC3E}">
        <p14:creationId xmlns:p14="http://schemas.microsoft.com/office/powerpoint/2010/main" val="40148385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p:cNvSpPr>
            <a:spLocks noGrp="1"/>
          </p:cNvSpPr>
          <p:nvPr>
            <p:ph type="title"/>
          </p:nvPr>
        </p:nvSpPr>
        <p:spPr/>
        <p:txBody>
          <a:bodyPr/>
          <a:lstStyle/>
          <a:p>
            <a:r>
              <a:rPr lang="en-US"/>
              <a:t>Revitalizing serum</a:t>
            </a:r>
          </a:p>
        </p:txBody>
      </p:sp>
      <p:sp>
        <p:nvSpPr>
          <p:cNvPr id="2" name="Slide Number Placeholder 4">
            <a:extLst>
              <a:ext uri="{FF2B5EF4-FFF2-40B4-BE49-F238E27FC236}">
                <a16:creationId xmlns:a16="http://schemas.microsoft.com/office/drawing/2014/main" id="{B95FBF51-396C-20C7-435C-75053051192F}"/>
              </a:ext>
            </a:extLst>
          </p:cNvPr>
          <p:cNvSpPr>
            <a:spLocks noGrp="1"/>
          </p:cNvSpPr>
          <p:nvPr>
            <p:ph type="sldNum" sz="quarter" idx="10"/>
          </p:nvPr>
        </p:nvSpPr>
        <p:spPr/>
        <p:txBody>
          <a:bodyPr/>
          <a:lstStyle/>
          <a:p>
            <a:pPr lvl="0"/>
            <a:fld id="{E118D48E-C7CB-6244-969D-7BAEA9B6226C}" type="slidenum">
              <a:rPr lang="en-US" noProof="0" smtClean="0"/>
              <a:pPr lvl="0"/>
              <a:t>74</a:t>
            </a:fld>
            <a:endParaRPr lang="en-US" noProof="0"/>
          </a:p>
        </p:txBody>
      </p:sp>
      <p:sp>
        <p:nvSpPr>
          <p:cNvPr id="7" name="CasellaDiTesto 6">
            <a:extLst>
              <a:ext uri="{FF2B5EF4-FFF2-40B4-BE49-F238E27FC236}">
                <a16:creationId xmlns:a16="http://schemas.microsoft.com/office/drawing/2014/main" id="{D3DAAC88-E19D-3BE2-D669-9006CA0D9D7F}"/>
              </a:ext>
            </a:extLst>
          </p:cNvPr>
          <p:cNvSpPr txBox="1"/>
          <p:nvPr/>
        </p:nvSpPr>
        <p:spPr>
          <a:xfrm>
            <a:off x="6861600" y="1342800"/>
            <a:ext cx="2493534" cy="3311596"/>
          </a:xfrm>
          <a:prstGeom prst="rect">
            <a:avLst/>
          </a:prstGeom>
          <a:noFill/>
        </p:spPr>
        <p:txBody>
          <a:bodyPr wrap="square" lIns="0" tIns="0" rIns="0" bIns="0" rtlCol="0">
            <a:noAutofit/>
          </a:bodyPr>
          <a:lstStyle/>
          <a:p>
            <a:pPr marL="138113" marR="0" lvl="0" indent="-138113"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effectLst/>
                <a:uLnTx/>
                <a:uFillTx/>
                <a:ea typeface="+mn-ea"/>
                <a:cs typeface="Fira Sans Light"/>
              </a:rPr>
              <a:t>Procedure </a:t>
            </a:r>
            <a:r>
              <a:rPr kumimoji="0" lang="en-US" sz="1200" b="1" i="0" u="none" strike="noStrike" kern="1200" cap="none" spc="0" normalizeH="0" baseline="0" noProof="0">
                <a:ln>
                  <a:noFill/>
                </a:ln>
                <a:effectLst/>
                <a:uLnTx/>
                <a:uFillTx/>
                <a:ea typeface="+mn-ea"/>
                <a:cs typeface="+mn-cs"/>
              </a:rPr>
              <a:t> </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00" b="0" i="0" u="none" strike="noStrike" kern="1200" cap="none" spc="0" normalizeH="0" baseline="0" noProof="0">
                <a:ln>
                  <a:noFill/>
                </a:ln>
                <a:effectLst/>
                <a:uLnTx/>
                <a:uFillTx/>
                <a:ea typeface="+mn-ea"/>
                <a:cs typeface="+mn-cs"/>
              </a:rPr>
              <a:t>Prepare the Phase A.</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00" b="0" i="0" u="none" strike="noStrike" kern="1200" cap="none" spc="0" normalizeH="0" baseline="0" noProof="0">
                <a:ln>
                  <a:noFill/>
                </a:ln>
                <a:effectLst/>
                <a:uLnTx/>
                <a:uFillTx/>
                <a:ea typeface="+mn-ea"/>
                <a:cs typeface="+mn-cs"/>
              </a:rPr>
              <a:t>Prepare Phase B and add it to Phase A.</a:t>
            </a:r>
          </a:p>
          <a:p>
            <a:pPr marL="138113" marR="0" lvl="0" indent="-138113" algn="l" defTabSz="914400" rtl="0" eaLnBrk="1" fontAlgn="auto" latinLnBrk="0" hangingPunct="1">
              <a:lnSpc>
                <a:spcPct val="100000"/>
              </a:lnSpc>
              <a:spcBef>
                <a:spcPts val="1000"/>
              </a:spcBef>
              <a:spcAft>
                <a:spcPts val="600"/>
              </a:spcAft>
              <a:buClrTx/>
              <a:buSzTx/>
              <a:buFontTx/>
              <a:buNone/>
              <a:tabLst/>
              <a:defRPr/>
            </a:pPr>
            <a:r>
              <a:rPr kumimoji="0" lang="en-GB" sz="1200" b="1" i="0" u="none" strike="noStrike" kern="1200" cap="none" spc="0" normalizeH="0" baseline="0" noProof="0">
                <a:ln>
                  <a:noFill/>
                </a:ln>
                <a:effectLst/>
                <a:uLnTx/>
                <a:uFillTx/>
                <a:ea typeface="+mn-ea"/>
                <a:cs typeface="+mn-cs"/>
              </a:rPr>
              <a:t>Technical Data</a:t>
            </a:r>
          </a:p>
          <a:p>
            <a:pPr marL="138113" marR="0" lvl="0" indent="-138113" algn="l" defTabSz="914400" rtl="0" eaLnBrk="1" fontAlgn="auto" latinLnBrk="0" hangingPunct="1">
              <a:lnSpc>
                <a:spcPct val="100000"/>
              </a:lnSpc>
              <a:spcBef>
                <a:spcPts val="0"/>
              </a:spcBef>
              <a:spcAft>
                <a:spcPts val="600"/>
              </a:spcAft>
              <a:buClrTx/>
              <a:buSzTx/>
              <a:buFontTx/>
              <a:buNone/>
              <a:tabLst/>
              <a:defRPr/>
            </a:pPr>
            <a:r>
              <a:rPr kumimoji="0" lang="en-GB" sz="1000" b="1" i="0" u="none" strike="noStrike" kern="1200" cap="none" spc="0" normalizeH="0" baseline="0" noProof="0">
                <a:ln>
                  <a:noFill/>
                </a:ln>
                <a:effectLst/>
                <a:uLnTx/>
                <a:uFillTx/>
                <a:ea typeface="+mn-ea"/>
                <a:cs typeface="+mn-cs"/>
              </a:rPr>
              <a:t>pH: </a:t>
            </a:r>
            <a:r>
              <a:rPr kumimoji="0" lang="en-GB" sz="1000" b="0" i="0" u="none" strike="noStrike" kern="1200" cap="none" spc="0" normalizeH="0" baseline="0" noProof="0">
                <a:ln>
                  <a:noFill/>
                </a:ln>
                <a:effectLst/>
                <a:uLnTx/>
                <a:uFillTx/>
                <a:ea typeface="+mn-ea"/>
                <a:cs typeface="+mn-cs"/>
              </a:rPr>
              <a:t>5.4</a:t>
            </a:r>
          </a:p>
          <a:p>
            <a:pPr marL="138113" marR="0" lvl="0" indent="-138113" algn="l" defTabSz="914400" rtl="0" eaLnBrk="1" fontAlgn="auto" latinLnBrk="0" hangingPunct="1">
              <a:lnSpc>
                <a:spcPct val="100000"/>
              </a:lnSpc>
              <a:spcBef>
                <a:spcPts val="0"/>
              </a:spcBef>
              <a:spcAft>
                <a:spcPts val="600"/>
              </a:spcAft>
              <a:buClrTx/>
              <a:buSzTx/>
              <a:buFontTx/>
              <a:buNone/>
              <a:tabLst/>
              <a:defRPr/>
            </a:pPr>
            <a:r>
              <a:rPr kumimoji="0" lang="en-GB" sz="1000" b="1" i="0" u="none" strike="noStrike" kern="1200" cap="none" spc="0" normalizeH="0" baseline="0" noProof="0">
                <a:ln>
                  <a:noFill/>
                </a:ln>
                <a:effectLst/>
                <a:uLnTx/>
                <a:uFillTx/>
                <a:ea typeface="+mn-ea"/>
                <a:cs typeface="+mn-cs"/>
              </a:rPr>
              <a:t>Viscosity</a:t>
            </a:r>
            <a:r>
              <a:rPr kumimoji="0" lang="en-GB" sz="1000" b="0" i="0" u="none" strike="noStrike" kern="1200" cap="none" spc="0" normalizeH="0" baseline="0" noProof="0">
                <a:ln>
                  <a:noFill/>
                </a:ln>
                <a:effectLst/>
                <a:uLnTx/>
                <a:uFillTx/>
                <a:ea typeface="+mn-ea"/>
                <a:cs typeface="+mn-cs"/>
              </a:rPr>
              <a:t>: Liquid</a:t>
            </a:r>
          </a:p>
        </p:txBody>
      </p:sp>
      <p:sp>
        <p:nvSpPr>
          <p:cNvPr id="25" name="CasellaDiTesto 6">
            <a:extLst>
              <a:ext uri="{FF2B5EF4-FFF2-40B4-BE49-F238E27FC236}">
                <a16:creationId xmlns:a16="http://schemas.microsoft.com/office/drawing/2014/main" id="{A1D7F755-1195-6650-704D-76BA680E16AB}"/>
              </a:ext>
            </a:extLst>
          </p:cNvPr>
          <p:cNvSpPr txBox="1"/>
          <p:nvPr/>
        </p:nvSpPr>
        <p:spPr>
          <a:xfrm>
            <a:off x="6861600" y="4363382"/>
            <a:ext cx="4672800" cy="1143903"/>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800" b="1" i="0" u="none" strike="noStrike" kern="1200" cap="none" spc="0" normalizeH="0" baseline="0" noProof="0">
                <a:ln>
                  <a:noFill/>
                </a:ln>
                <a:effectLst/>
                <a:uLnTx/>
                <a:uFillTx/>
                <a:ea typeface="+mn-ea"/>
                <a:cs typeface="Fira Sans Light"/>
              </a:rPr>
              <a:t>The formulation fulfils the 3 months stability </a:t>
            </a:r>
            <a:br>
              <a:rPr kumimoji="0" lang="en-US" sz="800" b="1" i="0" u="none" strike="noStrike" kern="1200" cap="none" spc="0" normalizeH="0" baseline="0" noProof="0">
                <a:ln>
                  <a:noFill/>
                </a:ln>
                <a:effectLst/>
                <a:uLnTx/>
                <a:uFillTx/>
                <a:ea typeface="+mn-ea"/>
                <a:cs typeface="Fira Sans Light"/>
              </a:rPr>
            </a:br>
            <a:r>
              <a:rPr kumimoji="0" lang="en-US" sz="800" b="1" i="0" u="none" strike="noStrike" kern="1200" cap="none" spc="0" normalizeH="0" baseline="0" noProof="0">
                <a:ln>
                  <a:noFill/>
                </a:ln>
                <a:effectLst/>
                <a:uLnTx/>
                <a:uFillTx/>
                <a:ea typeface="+mn-ea"/>
                <a:cs typeface="Fira Sans Light"/>
              </a:rPr>
              <a:t>at 4°C, 40°C, 50°C, Room Temperature and Daylight</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800" b="1" i="0" u="none" strike="noStrike" kern="1200" cap="none" spc="0" normalizeH="0" baseline="0" noProof="0">
                <a:ln>
                  <a:noFill/>
                </a:ln>
                <a:effectLst/>
                <a:uLnTx/>
                <a:uFillTx/>
                <a:ea typeface="+mn-ea"/>
                <a:cs typeface="Fira Sans Light"/>
              </a:rPr>
              <a:t>SK-E-102087-5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600" b="0" i="0" u="none" strike="noStrike" kern="1200" cap="none" spc="0" normalizeH="0" baseline="0" noProof="0">
                <a:ln>
                  <a:noFill/>
                </a:ln>
                <a:effectLst/>
                <a:uLnTx/>
                <a:uFillTx/>
                <a:ea typeface="+mn-ea"/>
                <a:cs typeface="+mn-cs"/>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graphicFrame>
        <p:nvGraphicFramePr>
          <p:cNvPr id="4" name="Tabella 20">
            <a:extLst>
              <a:ext uri="{FF2B5EF4-FFF2-40B4-BE49-F238E27FC236}">
                <a16:creationId xmlns:a16="http://schemas.microsoft.com/office/drawing/2014/main" id="{78BB9960-3E85-8A21-BCBE-C46F1FB2CF6D}"/>
              </a:ext>
            </a:extLst>
          </p:cNvPr>
          <p:cNvGraphicFramePr>
            <a:graphicFrameLocks noGrp="1"/>
          </p:cNvGraphicFramePr>
          <p:nvPr>
            <p:extLst>
              <p:ext uri="{D42A27DB-BD31-4B8C-83A1-F6EECF244321}">
                <p14:modId xmlns:p14="http://schemas.microsoft.com/office/powerpoint/2010/main" val="3406127874"/>
              </p:ext>
            </p:extLst>
          </p:nvPr>
        </p:nvGraphicFramePr>
        <p:xfrm>
          <a:off x="302399" y="1342800"/>
          <a:ext cx="6372001" cy="1500120"/>
        </p:xfrm>
        <a:graphic>
          <a:graphicData uri="http://schemas.openxmlformats.org/drawingml/2006/table">
            <a:tbl>
              <a:tblPr firstRow="1" bandRow="1">
                <a:tableStyleId>{5C22544A-7EE6-4342-B048-85BDC9FD1C3A}</a:tableStyleId>
              </a:tblPr>
              <a:tblGrid>
                <a:gridCol w="216000">
                  <a:extLst>
                    <a:ext uri="{9D8B030D-6E8A-4147-A177-3AD203B41FA5}">
                      <a16:colId xmlns:a16="http://schemas.microsoft.com/office/drawing/2014/main" val="20000"/>
                    </a:ext>
                  </a:extLst>
                </a:gridCol>
                <a:gridCol w="2120160">
                  <a:extLst>
                    <a:ext uri="{9D8B030D-6E8A-4147-A177-3AD203B41FA5}">
                      <a16:colId xmlns:a16="http://schemas.microsoft.com/office/drawing/2014/main" val="20001"/>
                    </a:ext>
                  </a:extLst>
                </a:gridCol>
                <a:gridCol w="3373697">
                  <a:extLst>
                    <a:ext uri="{9D8B030D-6E8A-4147-A177-3AD203B41FA5}">
                      <a16:colId xmlns:a16="http://schemas.microsoft.com/office/drawing/2014/main" val="20002"/>
                    </a:ext>
                  </a:extLst>
                </a:gridCol>
                <a:gridCol w="662144">
                  <a:extLst>
                    <a:ext uri="{9D8B030D-6E8A-4147-A177-3AD203B41FA5}">
                      <a16:colId xmlns:a16="http://schemas.microsoft.com/office/drawing/2014/main" val="20003"/>
                    </a:ext>
                  </a:extLst>
                </a:gridCol>
              </a:tblGrid>
              <a:tr h="0">
                <a:tc>
                  <a:txBody>
                    <a:bodyPr/>
                    <a:lstStyle/>
                    <a:p>
                      <a:pPr algn="ctr"/>
                      <a:endParaRPr lang="it-IT" sz="900" b="0" baseline="0">
                        <a:solidFill>
                          <a:schemeClr val="bg1"/>
                        </a:solidFill>
                        <a:latin typeface="+mn-lt"/>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indent="0" algn="l" defTabSz="1218072" rtl="0" eaLnBrk="1" fontAlgn="auto" latinLnBrk="0" hangingPunct="1">
                        <a:lnSpc>
                          <a:spcPct val="100000"/>
                        </a:lnSpc>
                        <a:spcBef>
                          <a:spcPts val="0"/>
                        </a:spcBef>
                        <a:spcAft>
                          <a:spcPts val="0"/>
                        </a:spcAft>
                        <a:buClrTx/>
                        <a:buSzTx/>
                        <a:buFontTx/>
                        <a:buNone/>
                        <a:tabLst/>
                        <a:defRPr/>
                      </a:pPr>
                      <a:r>
                        <a:rPr lang="en-GB" sz="900" b="1" kern="1200" cap="none" spc="50" baseline="0">
                          <a:solidFill>
                            <a:schemeClr val="bg1"/>
                          </a:solidFill>
                          <a:effectLst/>
                          <a:latin typeface="+mn-lt"/>
                          <a:ea typeface="+mn-ea"/>
                          <a:cs typeface="+mn-cs"/>
                        </a:rPr>
                        <a:t>Ingredients</a:t>
                      </a:r>
                      <a:r>
                        <a:rPr lang="en-GB" sz="900" b="1" cap="all" spc="50" baseline="0">
                          <a:solidFill>
                            <a:schemeClr val="bg1"/>
                          </a:solidFill>
                          <a:effectLst/>
                          <a:latin typeface="+mn-lt"/>
                        </a:rPr>
                        <a:t> </a:t>
                      </a:r>
                      <a:endParaRPr lang="it-IT" sz="900" b="1" cap="all" spc="50" baseline="0">
                        <a:solidFill>
                          <a:schemeClr val="bg1"/>
                        </a:solidFill>
                        <a:latin typeface="+mn-lt"/>
                      </a:endParaRP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indent="0" algn="l" defTabSz="1218072" rtl="0" eaLnBrk="1" fontAlgn="auto" latinLnBrk="0" hangingPunct="1">
                        <a:lnSpc>
                          <a:spcPct val="100000"/>
                        </a:lnSpc>
                        <a:spcBef>
                          <a:spcPts val="0"/>
                        </a:spcBef>
                        <a:spcAft>
                          <a:spcPts val="0"/>
                        </a:spcAft>
                        <a:buClrTx/>
                        <a:buSzTx/>
                        <a:buFontTx/>
                        <a:buNone/>
                        <a:tabLst/>
                        <a:defRPr/>
                      </a:pPr>
                      <a:r>
                        <a:rPr lang="it-IT" sz="900" b="1" cap="all" spc="50" baseline="0">
                          <a:solidFill>
                            <a:schemeClr val="bg1"/>
                          </a:solidFill>
                          <a:latin typeface="+mn-lt"/>
                        </a:rPr>
                        <a:t>INCI </a:t>
                      </a:r>
                      <a:r>
                        <a:rPr lang="it-IT" sz="900" b="1" cap="none" spc="50" baseline="0">
                          <a:solidFill>
                            <a:schemeClr val="bg1"/>
                          </a:solidFill>
                          <a:latin typeface="+mn-lt"/>
                        </a:rPr>
                        <a:t>Name</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a:r>
                        <a:rPr lang="it-IT" sz="900" b="1" cap="all" spc="0" baseline="0">
                          <a:solidFill>
                            <a:schemeClr val="bg1"/>
                          </a:solidFill>
                          <a:latin typeface="+mn-lt"/>
                        </a:rPr>
                        <a:t>% w/w</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0">
                <a:tc>
                  <a:txBody>
                    <a:bodyPr/>
                    <a:lstStyle/>
                    <a:p>
                      <a:pPr algn="ctr">
                        <a:lnSpc>
                          <a:spcPct val="100000"/>
                        </a:lnSpc>
                      </a:pPr>
                      <a:r>
                        <a:rPr lang="en-GB" sz="900" b="0">
                          <a:solidFill>
                            <a:schemeClr val="bg1"/>
                          </a:solidFill>
                          <a:effectLst/>
                          <a:latin typeface="+mn-lt"/>
                          <a:ea typeface="Trebuchet MS" panose="020B0703020202090204" pitchFamily="34" charset="0"/>
                          <a:cs typeface="Times New Roman" panose="02020603050405020304" pitchFamily="18" charset="0"/>
                        </a:rPr>
                        <a:t>A</a:t>
                      </a: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900" baseline="0">
                          <a:solidFill>
                            <a:schemeClr val="tx1"/>
                          </a:solidFill>
                          <a:effectLst/>
                          <a:latin typeface="+mn-lt"/>
                          <a:ea typeface="Trebuchet MS" panose="020B0703020202090204" pitchFamily="34" charset="0"/>
                          <a:cs typeface="Times New Roman" panose="02020603050405020304" pitchFamily="18" charset="0"/>
                        </a:rPr>
                        <a:t>Water Dem</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nSpc>
                          <a:spcPct val="100000"/>
                        </a:lnSpc>
                      </a:pPr>
                      <a:r>
                        <a:rPr lang="en-GB" sz="900" baseline="0">
                          <a:solidFill>
                            <a:schemeClr val="tx1"/>
                          </a:solidFill>
                          <a:effectLst/>
                          <a:latin typeface="+mn-lt"/>
                          <a:ea typeface="Trebuchet MS" panose="020B0703020202090204" pitchFamily="34" charset="0"/>
                          <a:cs typeface="Times New Roman" panose="02020603050405020304" pitchFamily="18" charset="0"/>
                        </a:rPr>
                        <a:t>AQUA</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lnSpc>
                          <a:spcPct val="100000"/>
                        </a:lnSpc>
                      </a:pPr>
                      <a:r>
                        <a:rPr lang="en-GB" sz="900" baseline="0">
                          <a:solidFill>
                            <a:schemeClr val="tx1"/>
                          </a:solidFill>
                          <a:effectLst/>
                          <a:latin typeface="+mn-lt"/>
                          <a:ea typeface="Trebuchet MS" panose="020B0703020202090204" pitchFamily="34" charset="0"/>
                          <a:cs typeface="Times New Roman" panose="02020603050405020304" pitchFamily="18" charset="0"/>
                        </a:rPr>
                        <a:t>54,50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algn="ctr">
                        <a:lnSpc>
                          <a:spcPct val="100000"/>
                        </a:lnSpc>
                      </a:pPr>
                      <a:r>
                        <a:rPr lang="en-GB" sz="900" b="0">
                          <a:solidFill>
                            <a:schemeClr val="bg1"/>
                          </a:solidFill>
                          <a:effectLst/>
                          <a:latin typeface="+mn-lt"/>
                          <a:ea typeface="Trebuchet MS" panose="020B0703020202090204" pitchFamily="34" charset="0"/>
                          <a:cs typeface="Times New Roman" panose="02020603050405020304" pitchFamily="18" charset="0"/>
                        </a:rPr>
                        <a:t> </a:t>
                      </a: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900" b="1" baseline="0">
                          <a:solidFill>
                            <a:schemeClr val="tx1"/>
                          </a:solidFill>
                          <a:effectLst/>
                          <a:latin typeface="+mn-lt"/>
                          <a:ea typeface="Trebuchet MS" panose="020B0703020202090204" pitchFamily="34" charset="0"/>
                          <a:cs typeface="Times New Roman" panose="02020603050405020304" pitchFamily="18" charset="0"/>
                        </a:rPr>
                        <a:t>PEPHA</a:t>
                      </a:r>
                      <a:r>
                        <a:rPr lang="en-GB" sz="900" b="0" baseline="0">
                          <a:solidFill>
                            <a:schemeClr val="tx1"/>
                          </a:solidFill>
                          <a:effectLst/>
                          <a:latin typeface="+mn-lt"/>
                          <a:ea typeface="Trebuchet MS" panose="020B0703020202090204" pitchFamily="34" charset="0"/>
                          <a:cs typeface="Times New Roman" panose="02020603050405020304" pitchFamily="18" charset="0"/>
                        </a:rPr>
                        <a:t>®</a:t>
                      </a:r>
                      <a:r>
                        <a:rPr lang="en-GB" sz="900" b="1" baseline="0">
                          <a:solidFill>
                            <a:schemeClr val="tx1"/>
                          </a:solidFill>
                          <a:effectLst/>
                          <a:latin typeface="+mn-lt"/>
                          <a:ea typeface="Trebuchet MS" panose="020B0703020202090204" pitchFamily="34" charset="0"/>
                          <a:cs typeface="Times New Roman" panose="02020603050405020304" pitchFamily="18" charset="0"/>
                        </a:rPr>
                        <a:t>-CTIVE CB</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nSpc>
                          <a:spcPct val="100000"/>
                        </a:lnSpc>
                      </a:pPr>
                      <a:r>
                        <a:rPr lang="en-GB" sz="900" b="1" baseline="0">
                          <a:solidFill>
                            <a:schemeClr val="tx1"/>
                          </a:solidFill>
                          <a:effectLst/>
                          <a:latin typeface="+mn-lt"/>
                          <a:ea typeface="Trebuchet MS" panose="020B0703020202090204" pitchFamily="34" charset="0"/>
                          <a:cs typeface="Times New Roman" panose="02020603050405020304" pitchFamily="18" charset="0"/>
                        </a:rPr>
                        <a:t>DUNALIELLA SALINA EXTRACT, AQUA, PENTYLENE GLYCOL, CITRIC ACID</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ctr">
                        <a:lnSpc>
                          <a:spcPct val="100000"/>
                        </a:lnSpc>
                      </a:pPr>
                      <a:r>
                        <a:rPr lang="en-GB" sz="900" b="1" baseline="0">
                          <a:solidFill>
                            <a:schemeClr val="tx1"/>
                          </a:solidFill>
                          <a:effectLst/>
                          <a:latin typeface="+mn-lt"/>
                          <a:ea typeface="Trebuchet MS" panose="020B0703020202090204" pitchFamily="34" charset="0"/>
                          <a:cs typeface="Times New Roman" panose="02020603050405020304" pitchFamily="18" charset="0"/>
                        </a:rPr>
                        <a:t>3,00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10002"/>
                  </a:ext>
                </a:extLst>
              </a:tr>
              <a:tr h="0">
                <a:tc>
                  <a:txBody>
                    <a:bodyPr/>
                    <a:lstStyle/>
                    <a:p>
                      <a:pPr algn="ctr">
                        <a:lnSpc>
                          <a:spcPct val="100000"/>
                        </a:lnSpc>
                      </a:pPr>
                      <a:r>
                        <a:rPr lang="en-GB" sz="900" b="0">
                          <a:solidFill>
                            <a:schemeClr val="bg1"/>
                          </a:solidFill>
                          <a:effectLst/>
                          <a:latin typeface="+mn-lt"/>
                          <a:ea typeface="Trebuchet MS" panose="020B0703020202090204" pitchFamily="34" charset="0"/>
                          <a:cs typeface="Times New Roman" panose="02020603050405020304" pitchFamily="18" charset="0"/>
                        </a:rPr>
                        <a:t> </a:t>
                      </a: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900" b="1" baseline="0">
                          <a:solidFill>
                            <a:schemeClr val="tx1"/>
                          </a:solidFill>
                          <a:effectLst/>
                          <a:latin typeface="+mn-lt"/>
                          <a:ea typeface="Trebuchet MS" panose="020B0703020202090204" pitchFamily="34" charset="0"/>
                          <a:cs typeface="Times New Roman" panose="02020603050405020304" pitchFamily="18" charset="0"/>
                        </a:rPr>
                        <a:t>PEPHA</a:t>
                      </a:r>
                      <a:r>
                        <a:rPr lang="en-GB" sz="900" b="0" baseline="0">
                          <a:solidFill>
                            <a:schemeClr val="tx1"/>
                          </a:solidFill>
                          <a:effectLst/>
                          <a:latin typeface="+mn-lt"/>
                          <a:ea typeface="Trebuchet MS" panose="020B0703020202090204" pitchFamily="34" charset="0"/>
                          <a:cs typeface="Times New Roman" panose="02020603050405020304" pitchFamily="18" charset="0"/>
                        </a:rPr>
                        <a:t>®</a:t>
                      </a:r>
                      <a:r>
                        <a:rPr lang="en-GB" sz="900" b="1" baseline="0">
                          <a:solidFill>
                            <a:schemeClr val="tx1"/>
                          </a:solidFill>
                          <a:effectLst/>
                          <a:latin typeface="+mn-lt"/>
                          <a:ea typeface="Trebuchet MS" panose="020B0703020202090204" pitchFamily="34" charset="0"/>
                          <a:cs typeface="Times New Roman" panose="02020603050405020304" pitchFamily="18" charset="0"/>
                        </a:rPr>
                        <a:t>-TIGHT CB</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nSpc>
                          <a:spcPct val="100000"/>
                        </a:lnSpc>
                      </a:pPr>
                      <a:r>
                        <a:rPr lang="en-GB" sz="900" b="1" baseline="0">
                          <a:solidFill>
                            <a:schemeClr val="tx1"/>
                          </a:solidFill>
                          <a:effectLst/>
                          <a:latin typeface="+mn-lt"/>
                          <a:ea typeface="Trebuchet MS" panose="020B0703020202090204" pitchFamily="34" charset="0"/>
                          <a:cs typeface="Times New Roman" panose="02020603050405020304" pitchFamily="18" charset="0"/>
                        </a:rPr>
                        <a:t>NANNOCHLOROPSIS OCULATA EXTRACT, PULLULAN, AQUA, PENTYLENE GLYCOL, CITRIC ACID</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ctr">
                        <a:lnSpc>
                          <a:spcPct val="100000"/>
                        </a:lnSpc>
                      </a:pPr>
                      <a:r>
                        <a:rPr lang="en-GB" sz="900" b="1" baseline="0">
                          <a:solidFill>
                            <a:schemeClr val="tx1"/>
                          </a:solidFill>
                          <a:effectLst/>
                          <a:latin typeface="+mn-lt"/>
                          <a:ea typeface="Trebuchet MS" panose="020B0703020202090204" pitchFamily="34" charset="0"/>
                          <a:cs typeface="Times New Roman" panose="02020603050405020304" pitchFamily="18" charset="0"/>
                        </a:rPr>
                        <a:t>3,00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10003"/>
                  </a:ext>
                </a:extLst>
              </a:tr>
              <a:tr h="0">
                <a:tc>
                  <a:txBody>
                    <a:bodyPr/>
                    <a:lstStyle/>
                    <a:p>
                      <a:pPr algn="ctr">
                        <a:lnSpc>
                          <a:spcPct val="100000"/>
                        </a:lnSpc>
                      </a:pPr>
                      <a:r>
                        <a:rPr lang="en-GB" sz="900" b="0">
                          <a:solidFill>
                            <a:schemeClr val="bg1"/>
                          </a:solidFill>
                          <a:effectLst/>
                          <a:latin typeface="+mn-lt"/>
                          <a:ea typeface="Trebuchet MS" panose="020B0703020202090204" pitchFamily="34" charset="0"/>
                          <a:cs typeface="Times New Roman" panose="02020603050405020304" pitchFamily="18" charset="0"/>
                        </a:rPr>
                        <a:t>B</a:t>
                      </a: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900" b="0" baseline="0">
                          <a:solidFill>
                            <a:schemeClr val="tx1"/>
                          </a:solidFill>
                          <a:effectLst/>
                          <a:latin typeface="+mn-lt"/>
                          <a:ea typeface="Trebuchet MS" panose="020B0703020202090204" pitchFamily="34" charset="0"/>
                          <a:cs typeface="Times New Roman" panose="02020603050405020304" pitchFamily="18" charset="0"/>
                        </a:rPr>
                        <a:t>Propanediol</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tc>
                  <a:txBody>
                    <a:bodyPr/>
                    <a:lstStyle/>
                    <a:p>
                      <a:pPr>
                        <a:lnSpc>
                          <a:spcPct val="100000"/>
                        </a:lnSpc>
                      </a:pPr>
                      <a:r>
                        <a:rPr lang="en-GB" sz="900" b="0" baseline="0">
                          <a:solidFill>
                            <a:schemeClr val="tx1"/>
                          </a:solidFill>
                          <a:effectLst/>
                          <a:latin typeface="+mn-lt"/>
                          <a:ea typeface="Trebuchet MS" panose="020B0703020202090204" pitchFamily="34" charset="0"/>
                          <a:cs typeface="Times New Roman" panose="02020603050405020304" pitchFamily="18" charset="0"/>
                        </a:rPr>
                        <a:t>PROPANEDIOL</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tc>
                  <a:txBody>
                    <a:bodyPr/>
                    <a:lstStyle/>
                    <a:p>
                      <a:pPr algn="ctr">
                        <a:lnSpc>
                          <a:spcPct val="100000"/>
                        </a:lnSpc>
                      </a:pPr>
                      <a:r>
                        <a:rPr lang="en-GB" sz="900" b="0" baseline="0">
                          <a:solidFill>
                            <a:schemeClr val="tx1"/>
                          </a:solidFill>
                          <a:effectLst/>
                          <a:latin typeface="+mn-lt"/>
                          <a:ea typeface="Trebuchet MS" panose="020B0703020202090204" pitchFamily="34" charset="0"/>
                          <a:cs typeface="Times New Roman" panose="02020603050405020304" pitchFamily="18" charset="0"/>
                        </a:rPr>
                        <a:t>39,50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1738949014"/>
                  </a:ext>
                </a:extLst>
              </a:tr>
            </a:tbl>
          </a:graphicData>
        </a:graphic>
      </p:graphicFrame>
      <p:pic>
        <p:nvPicPr>
          <p:cNvPr id="8" name="Immagine 7" descr="siero ombra.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20819" y="701392"/>
            <a:ext cx="2678607" cy="4805894"/>
          </a:xfrm>
          <a:prstGeom prst="rect">
            <a:avLst/>
          </a:prstGeom>
        </p:spPr>
      </p:pic>
      <p:pic>
        <p:nvPicPr>
          <p:cNvPr id="10" name="Immagine 15" descr="titolo cop.png">
            <a:extLst>
              <a:ext uri="{FF2B5EF4-FFF2-40B4-BE49-F238E27FC236}">
                <a16:creationId xmlns:a16="http://schemas.microsoft.com/office/drawing/2014/main" id="{18C6E822-D3DC-56B6-2B46-96EA92278E1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16810" y="189528"/>
            <a:ext cx="1972233" cy="511863"/>
          </a:xfrm>
          <a:prstGeom prst="rect">
            <a:avLst/>
          </a:prstGeom>
        </p:spPr>
      </p:pic>
    </p:spTree>
    <p:extLst>
      <p:ext uri="{BB962C8B-B14F-4D97-AF65-F5344CB8AC3E}">
        <p14:creationId xmlns:p14="http://schemas.microsoft.com/office/powerpoint/2010/main" val="18876775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magine 13" descr="titolo stick.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24111" y="1361352"/>
            <a:ext cx="2249424" cy="826008"/>
          </a:xfrm>
          <a:prstGeom prst="rect">
            <a:avLst/>
          </a:prstGeom>
        </p:spPr>
      </p:pic>
      <p:sp>
        <p:nvSpPr>
          <p:cNvPr id="8" name="CasellaDiTesto 7"/>
          <p:cNvSpPr txBox="1"/>
          <p:nvPr/>
        </p:nvSpPr>
        <p:spPr>
          <a:xfrm>
            <a:off x="6104617" y="2569091"/>
            <a:ext cx="4088412" cy="1919500"/>
          </a:xfrm>
          <a:prstGeom prst="rect">
            <a:avLst/>
          </a:prstGeom>
          <a:noFill/>
        </p:spPr>
        <p:txBody>
          <a:bodyPr wrap="square" lIns="0" tIns="0" rIns="0" bIns="0" rtlCol="0">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With </a:t>
            </a:r>
            <a:r>
              <a:rPr kumimoji="0" lang="en-US" sz="1200" b="1" i="0" u="none" strike="noStrike" kern="1200" cap="none" spc="0" normalizeH="0" baseline="0" noProof="0">
                <a:ln>
                  <a:noFill/>
                </a:ln>
                <a:effectLst/>
                <a:uLnTx/>
                <a:uFillTx/>
                <a:ea typeface="+mn-ea"/>
                <a:cs typeface="Fira Sans Medium"/>
              </a:rPr>
              <a:t>PEPHA</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-TIGHT CB, ALPAFLOR</a:t>
            </a:r>
            <a:r>
              <a:rPr kumimoji="0" lang="hr-HR" sz="1200" i="0" u="none" strike="noStrike" kern="1200" cap="none" spc="0" normalizeH="0" baseline="0" noProof="0">
                <a:ln>
                  <a:noFill/>
                </a:ln>
                <a:effectLst/>
                <a:uLnTx/>
                <a:uFillTx/>
                <a:ea typeface="+mn-ea"/>
                <a:cs typeface="Fira Sans Medium"/>
              </a:rPr>
              <a:t>®</a:t>
            </a:r>
            <a:r>
              <a:rPr kumimoji="0" lang="en-US" sz="1200" b="1" i="0" u="none" strike="noStrike" kern="1200" cap="none" spc="0" normalizeH="0" baseline="0" noProof="0">
                <a:ln>
                  <a:noFill/>
                </a:ln>
                <a:effectLst/>
                <a:uLnTx/>
                <a:uFillTx/>
                <a:ea typeface="+mn-ea"/>
                <a:cs typeface="Fira Sans Medium"/>
              </a:rPr>
              <a:t> EDELWEISS CB</a:t>
            </a:r>
          </a:p>
          <a:p>
            <a:pPr marL="0" marR="0" lvl="0" indent="0" algn="l" defTabSz="914400" rtl="0" eaLnBrk="1" fontAlgn="auto" latinLnBrk="0" hangingPunct="1">
              <a:lnSpc>
                <a:spcPts val="1500"/>
              </a:lnSpc>
              <a:spcBef>
                <a:spcPts val="0"/>
              </a:spcBef>
              <a:spcAft>
                <a:spcPts val="0"/>
              </a:spcAft>
              <a:buClrTx/>
              <a:buSzTx/>
              <a:buFontTx/>
              <a:buNone/>
              <a:tabLst/>
              <a:defRPr/>
            </a:pPr>
            <a:endParaRPr kumimoji="0" lang="it-IT" sz="1200" b="0" i="0" u="none" strike="noStrike" kern="1200" cap="none" spc="0" normalizeH="0" baseline="0" noProof="0">
              <a:ln>
                <a:noFill/>
              </a:ln>
              <a:effectLst/>
              <a:uLnTx/>
              <a:uFillTx/>
              <a:ea typeface="+mn-ea"/>
              <a:cs typeface="Fira Sans Light"/>
            </a:endParaRP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0" i="0" u="none" strike="noStrike" kern="1200" cap="none" spc="0" normalizeH="0" baseline="0" noProof="0">
                <a:ln>
                  <a:noFill/>
                </a:ln>
                <a:effectLst/>
                <a:uLnTx/>
                <a:uFillTx/>
                <a:ea typeface="+mn-ea"/>
                <a:cs typeface="Fira Sans Light"/>
              </a:rPr>
              <a:t>A concentrated solid serum stick for targeted application. Enriched with powerful Active Algae, it helps minimize the appearance of fine lines and wrinkles with an immediate tightening effect and, when applied regularly, it acts as a protective shield against oxidative stress for healthier and firmer looking skin.</a:t>
            </a:r>
          </a:p>
          <a:p>
            <a:pPr marL="0" marR="0" lvl="0" indent="0" algn="l" defTabSz="914400" rtl="0" eaLnBrk="1" fontAlgn="auto" latinLnBrk="0" hangingPunct="1">
              <a:lnSpc>
                <a:spcPts val="1500"/>
              </a:lnSpc>
              <a:spcBef>
                <a:spcPts val="0"/>
              </a:spcBef>
              <a:spcAft>
                <a:spcPts val="0"/>
              </a:spcAft>
              <a:buClrTx/>
              <a:buSzTx/>
              <a:buFontTx/>
              <a:buNone/>
              <a:tabLst/>
              <a:defRPr/>
            </a:pPr>
            <a:endParaRPr kumimoji="0" lang="en-US" sz="1200" b="0" i="0" u="none" strike="noStrike" kern="1200" cap="none" spc="0" normalizeH="0" baseline="0" noProof="0">
              <a:ln>
                <a:noFill/>
              </a:ln>
              <a:effectLst/>
              <a:uLnTx/>
              <a:uFillTx/>
              <a:ea typeface="+mn-ea"/>
              <a:cs typeface="Fira Sans Light"/>
            </a:endParaRPr>
          </a:p>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Fira Sans Light"/>
              </a:rPr>
              <a:t>100% natural origin content according to ISO 16128</a:t>
            </a:r>
          </a:p>
        </p:txBody>
      </p:sp>
      <p:pic>
        <p:nvPicPr>
          <p:cNvPr id="6" name="Immagine 5" descr="stick riflesso.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83291" y="300182"/>
            <a:ext cx="4600448" cy="7404485"/>
          </a:xfrm>
          <a:prstGeom prst="rect">
            <a:avLst/>
          </a:prstGeom>
        </p:spPr>
      </p:pic>
      <p:sp>
        <p:nvSpPr>
          <p:cNvPr id="7" name="TextBox 6">
            <a:extLst>
              <a:ext uri="{FF2B5EF4-FFF2-40B4-BE49-F238E27FC236}">
                <a16:creationId xmlns:a16="http://schemas.microsoft.com/office/drawing/2014/main" id="{FCCD3539-A8BE-4064-8B52-D8440A215C2C}"/>
              </a:ext>
            </a:extLst>
          </p:cNvPr>
          <p:cNvSpPr txBox="1"/>
          <p:nvPr/>
        </p:nvSpPr>
        <p:spPr>
          <a:xfrm>
            <a:off x="6104164" y="5311982"/>
            <a:ext cx="6097836"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effectLst/>
                <a:uLnTx/>
                <a:uFillTx/>
                <a:ea typeface="+mn-ea"/>
                <a:cs typeface="+mn-cs"/>
              </a:rPr>
              <a:t>SK-E-101904-15</a:t>
            </a:r>
          </a:p>
        </p:txBody>
      </p:sp>
      <p:sp>
        <p:nvSpPr>
          <p:cNvPr id="2" name="Title 1" hidden="1">
            <a:extLst>
              <a:ext uri="{FF2B5EF4-FFF2-40B4-BE49-F238E27FC236}">
                <a16:creationId xmlns:a16="http://schemas.microsoft.com/office/drawing/2014/main" id="{ACE299F6-44A0-0D58-B0EC-E62E2A420EAF}"/>
              </a:ext>
            </a:extLst>
          </p:cNvPr>
          <p:cNvSpPr>
            <a:spLocks noGrp="1"/>
          </p:cNvSpPr>
          <p:nvPr>
            <p:ph type="title"/>
          </p:nvPr>
        </p:nvSpPr>
        <p:spPr/>
        <p:txBody>
          <a:bodyPr/>
          <a:lstStyle/>
          <a:p>
            <a:endParaRPr lang="en-GB"/>
          </a:p>
        </p:txBody>
      </p:sp>
      <p:sp>
        <p:nvSpPr>
          <p:cNvPr id="4" name="Slide Number Placeholder 4">
            <a:extLst>
              <a:ext uri="{FF2B5EF4-FFF2-40B4-BE49-F238E27FC236}">
                <a16:creationId xmlns:a16="http://schemas.microsoft.com/office/drawing/2014/main" id="{B1BAF5DD-631B-9BDF-0027-0BA9FD7DF8B6}"/>
              </a:ext>
            </a:extLst>
          </p:cNvPr>
          <p:cNvSpPr>
            <a:spLocks noGrp="1"/>
          </p:cNvSpPr>
          <p:nvPr>
            <p:ph type="sldNum" sz="quarter" idx="10"/>
          </p:nvPr>
        </p:nvSpPr>
        <p:spPr/>
        <p:txBody>
          <a:bodyPr/>
          <a:lstStyle/>
          <a:p>
            <a:pPr lvl="0"/>
            <a:fld id="{E118D48E-C7CB-6244-969D-7BAEA9B6226C}" type="slidenum">
              <a:rPr lang="en-US" noProof="0" smtClean="0"/>
              <a:pPr lvl="0"/>
              <a:t>75</a:t>
            </a:fld>
            <a:endParaRPr lang="en-US" noProof="0"/>
          </a:p>
        </p:txBody>
      </p:sp>
      <p:sp>
        <p:nvSpPr>
          <p:cNvPr id="3" name="Text Placeholder 2" hidden="1">
            <a:extLst>
              <a:ext uri="{FF2B5EF4-FFF2-40B4-BE49-F238E27FC236}">
                <a16:creationId xmlns:a16="http://schemas.microsoft.com/office/drawing/2014/main" id="{A1900707-D3EC-C87F-AA4E-3075445099ED}"/>
              </a:ext>
            </a:extLst>
          </p:cNvPr>
          <p:cNvSpPr>
            <a:spLocks noGrp="1"/>
          </p:cNvSpPr>
          <p:nvPr>
            <p:ph type="body" idx="11"/>
          </p:nvPr>
        </p:nvSpPr>
        <p:spPr/>
        <p:txBody>
          <a:bodyPr/>
          <a:lstStyle/>
          <a:p>
            <a:endParaRPr lang="en-GB"/>
          </a:p>
        </p:txBody>
      </p:sp>
      <p:sp>
        <p:nvSpPr>
          <p:cNvPr id="11" name="Text Placeholder 10">
            <a:extLst>
              <a:ext uri="{FF2B5EF4-FFF2-40B4-BE49-F238E27FC236}">
                <a16:creationId xmlns:a16="http://schemas.microsoft.com/office/drawing/2014/main" id="{010D3B7B-CABC-3134-8E07-7A259590F139}"/>
              </a:ext>
            </a:extLst>
          </p:cNvPr>
          <p:cNvSpPr>
            <a:spLocks noGrp="1"/>
          </p:cNvSpPr>
          <p:nvPr>
            <p:ph type="body" sz="quarter" idx="23"/>
          </p:nvPr>
        </p:nvSpPr>
        <p:spPr/>
        <p:txBody>
          <a:bodyPr/>
          <a:lstStyle>
            <a:lvl5pPr>
              <a:defRPr sz="800">
                <a:solidFill>
                  <a:schemeClr val="bg1"/>
                </a:solidFill>
                <a:latin typeface="DM Sans" pitchFamily="2" charset="0"/>
              </a:defRPr>
            </a:lvl5pPr>
          </a:lstStyle>
          <a:p>
            <a:pPr lvl="4"/>
            <a:r>
              <a:rPr lang="en-GB">
                <a:solidFill>
                  <a:schemeClr val="tx1"/>
                </a:solidFill>
              </a:rPr>
              <a:t>For internal use only. Illustrated products are for experimental use and are not for sale. dsm-firmenich is not responsible for final products claims</a:t>
            </a:r>
          </a:p>
          <a:p>
            <a:pPr lvl="4"/>
            <a:endParaRPr lang="en-GB">
              <a:solidFill>
                <a:schemeClr val="tx1"/>
              </a:solidFill>
            </a:endParaRPr>
          </a:p>
        </p:txBody>
      </p:sp>
    </p:spTree>
    <p:extLst>
      <p:ext uri="{BB962C8B-B14F-4D97-AF65-F5344CB8AC3E}">
        <p14:creationId xmlns:p14="http://schemas.microsoft.com/office/powerpoint/2010/main" val="40768248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olo 8"/>
          <p:cNvSpPr>
            <a:spLocks noGrp="1"/>
          </p:cNvSpPr>
          <p:nvPr>
            <p:ph type="title"/>
          </p:nvPr>
        </p:nvSpPr>
        <p:spPr/>
        <p:txBody>
          <a:bodyPr/>
          <a:lstStyle/>
          <a:p>
            <a:r>
              <a:rPr lang="en-US" spc="90"/>
              <a:t>Instant tightening ultra-precision stick</a:t>
            </a:r>
            <a:endParaRPr lang="en-US"/>
          </a:p>
        </p:txBody>
      </p:sp>
      <p:sp>
        <p:nvSpPr>
          <p:cNvPr id="2" name="Slide Number Placeholder 4">
            <a:extLst>
              <a:ext uri="{FF2B5EF4-FFF2-40B4-BE49-F238E27FC236}">
                <a16:creationId xmlns:a16="http://schemas.microsoft.com/office/drawing/2014/main" id="{54225665-F9C6-43D3-953E-4D9535CB0DA4}"/>
              </a:ext>
            </a:extLst>
          </p:cNvPr>
          <p:cNvSpPr>
            <a:spLocks noGrp="1"/>
          </p:cNvSpPr>
          <p:nvPr>
            <p:ph type="sldNum" sz="quarter" idx="10"/>
          </p:nvPr>
        </p:nvSpPr>
        <p:spPr/>
        <p:txBody>
          <a:bodyPr/>
          <a:lstStyle/>
          <a:p>
            <a:pPr lvl="0"/>
            <a:fld id="{E118D48E-C7CB-6244-969D-7BAEA9B6226C}" type="slidenum">
              <a:rPr lang="en-US" noProof="0" smtClean="0"/>
              <a:pPr lvl="0"/>
              <a:t>76</a:t>
            </a:fld>
            <a:endParaRPr lang="en-US" noProof="0"/>
          </a:p>
        </p:txBody>
      </p:sp>
      <p:sp>
        <p:nvSpPr>
          <p:cNvPr id="7" name="CasellaDiTesto 6">
            <a:extLst>
              <a:ext uri="{FF2B5EF4-FFF2-40B4-BE49-F238E27FC236}">
                <a16:creationId xmlns:a16="http://schemas.microsoft.com/office/drawing/2014/main" id="{D3DAAC88-E19D-3BE2-D669-9006CA0D9D7F}"/>
              </a:ext>
            </a:extLst>
          </p:cNvPr>
          <p:cNvSpPr txBox="1"/>
          <p:nvPr/>
        </p:nvSpPr>
        <p:spPr>
          <a:xfrm>
            <a:off x="6861600" y="1342800"/>
            <a:ext cx="3493896" cy="3763088"/>
          </a:xfrm>
          <a:prstGeom prst="rect">
            <a:avLst/>
          </a:prstGeom>
          <a:noFill/>
        </p:spPr>
        <p:txBody>
          <a:bodyPr wrap="square" lIns="0" tIns="0" rIns="0" bIns="0" rtlCol="0">
            <a:noAutofit/>
          </a:bodyPr>
          <a:lstStyle/>
          <a:p>
            <a:pPr marL="138113" marR="0" lvl="0" indent="-138113"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effectLst/>
                <a:uLnTx/>
                <a:uFillTx/>
                <a:ea typeface="+mn-ea"/>
                <a:cs typeface="Fira Sans Light"/>
              </a:rPr>
              <a:t>Procedure </a:t>
            </a:r>
            <a:r>
              <a:rPr kumimoji="0" lang="en-US" sz="1200" b="1" i="0" u="none" strike="noStrike" kern="1200" cap="none" spc="0" normalizeH="0" baseline="0" noProof="0">
                <a:ln>
                  <a:noFill/>
                </a:ln>
                <a:effectLst/>
                <a:uLnTx/>
                <a:uFillTx/>
                <a:ea typeface="+mn-ea"/>
                <a:cs typeface="+mn-cs"/>
              </a:rPr>
              <a:t> </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00" b="0" i="0" u="none" strike="noStrike" kern="1200" cap="none" spc="0" normalizeH="0" baseline="0" noProof="0">
                <a:ln>
                  <a:noFill/>
                </a:ln>
                <a:effectLst/>
                <a:uLnTx/>
                <a:uFillTx/>
                <a:ea typeface="+mn-ea"/>
                <a:cs typeface="+mn-cs"/>
              </a:rPr>
              <a:t>Mix Phase B and add to Phase A. </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00" b="0" i="0" u="none" strike="noStrike" kern="1200" cap="none" spc="0" normalizeH="0" baseline="0" noProof="0">
                <a:ln>
                  <a:noFill/>
                </a:ln>
                <a:effectLst/>
                <a:uLnTx/>
                <a:uFillTx/>
                <a:ea typeface="+mn-ea"/>
                <a:cs typeface="+mn-cs"/>
              </a:rPr>
              <a:t>Heat up to 90°C.</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00" b="0" i="0" u="none" strike="noStrike" kern="1200" cap="none" spc="0" normalizeH="0" baseline="0" noProof="0">
                <a:ln>
                  <a:noFill/>
                </a:ln>
                <a:effectLst/>
                <a:uLnTx/>
                <a:uFillTx/>
                <a:ea typeface="+mn-ea"/>
                <a:cs typeface="+mn-cs"/>
              </a:rPr>
              <a:t>Stir until homogeneous. </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00" b="0" i="0" u="none" strike="noStrike" kern="1200" cap="none" spc="0" normalizeH="0" baseline="0" noProof="0">
                <a:ln>
                  <a:noFill/>
                </a:ln>
                <a:effectLst/>
                <a:uLnTx/>
                <a:uFillTx/>
                <a:ea typeface="+mn-ea"/>
                <a:cs typeface="+mn-cs"/>
              </a:rPr>
              <a:t>Add Phase C and stir until homogeneous.</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00" b="0" i="0" u="none" strike="noStrike" kern="1200" cap="none" spc="0" normalizeH="0" baseline="0" noProof="0">
                <a:ln>
                  <a:noFill/>
                </a:ln>
                <a:effectLst/>
                <a:uLnTx/>
                <a:uFillTx/>
                <a:ea typeface="+mn-ea"/>
                <a:cs typeface="+mn-cs"/>
              </a:rPr>
              <a:t>Add Phase D and stir until dissolved (light turbid).</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00" b="0" i="0" u="none" strike="noStrike" kern="1200" cap="none" spc="0" normalizeH="0" baseline="0" noProof="0">
                <a:ln>
                  <a:noFill/>
                </a:ln>
                <a:effectLst/>
                <a:uLnTx/>
                <a:uFillTx/>
                <a:ea typeface="+mn-ea"/>
                <a:cs typeface="+mn-cs"/>
              </a:rPr>
              <a:t>Add Phase E and cool down to 80°C.</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00" b="0" i="0" u="none" strike="noStrike" kern="1200" cap="none" spc="0" normalizeH="0" baseline="0" noProof="0">
                <a:ln>
                  <a:noFill/>
                </a:ln>
                <a:effectLst/>
                <a:uLnTx/>
                <a:uFillTx/>
                <a:ea typeface="+mn-ea"/>
                <a:cs typeface="+mn-cs"/>
              </a:rPr>
              <a:t>Add Phase F and stir until homogeneous.</a:t>
            </a:r>
          </a:p>
          <a:p>
            <a:pPr marL="138113" marR="0" lvl="0" indent="-138113" algn="l" defTabSz="914400" rtl="0" eaLnBrk="1" fontAlgn="auto" latinLnBrk="0" hangingPunct="1">
              <a:lnSpc>
                <a:spcPct val="100000"/>
              </a:lnSpc>
              <a:spcBef>
                <a:spcPts val="0"/>
              </a:spcBef>
              <a:spcAft>
                <a:spcPts val="600"/>
              </a:spcAft>
              <a:buClrTx/>
              <a:buSzTx/>
              <a:buFont typeface="+mj-lt"/>
              <a:buAutoNum type="arabicPeriod"/>
              <a:tabLst/>
              <a:defRPr/>
            </a:pPr>
            <a:r>
              <a:rPr kumimoji="0" lang="en-US" sz="1000" b="0" i="0" u="none" strike="noStrike" kern="1200" cap="none" spc="0" normalizeH="0" baseline="0" noProof="0">
                <a:ln>
                  <a:noFill/>
                </a:ln>
                <a:effectLst/>
                <a:uLnTx/>
                <a:uFillTx/>
                <a:ea typeface="+mn-ea"/>
                <a:cs typeface="+mn-cs"/>
              </a:rPr>
              <a:t>Then fill into packaging at 75°C.</a:t>
            </a:r>
          </a:p>
        </p:txBody>
      </p:sp>
      <p:sp>
        <p:nvSpPr>
          <p:cNvPr id="25" name="CasellaDiTesto 6">
            <a:extLst>
              <a:ext uri="{FF2B5EF4-FFF2-40B4-BE49-F238E27FC236}">
                <a16:creationId xmlns:a16="http://schemas.microsoft.com/office/drawing/2014/main" id="{A1D7F755-1195-6650-704D-76BA680E16AB}"/>
              </a:ext>
            </a:extLst>
          </p:cNvPr>
          <p:cNvSpPr txBox="1"/>
          <p:nvPr/>
        </p:nvSpPr>
        <p:spPr>
          <a:xfrm>
            <a:off x="6861600" y="4371297"/>
            <a:ext cx="4672800" cy="1143903"/>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800" b="1" i="0" u="none" strike="noStrike" kern="1200" cap="none" spc="0" normalizeH="0" baseline="0" noProof="0">
                <a:ln>
                  <a:noFill/>
                </a:ln>
                <a:effectLst/>
                <a:uLnTx/>
                <a:uFillTx/>
                <a:ea typeface="+mn-ea"/>
                <a:cs typeface="Fira Sans Light"/>
              </a:rPr>
              <a:t>The formulation fulfils the 3 months stability </a:t>
            </a:r>
            <a:br>
              <a:rPr kumimoji="0" lang="en-US" sz="800" b="1" i="0" u="none" strike="noStrike" kern="1200" cap="none" spc="0" normalizeH="0" baseline="0" noProof="0">
                <a:ln>
                  <a:noFill/>
                </a:ln>
                <a:effectLst/>
                <a:uLnTx/>
                <a:uFillTx/>
                <a:ea typeface="+mn-ea"/>
                <a:cs typeface="Fira Sans Light"/>
              </a:rPr>
            </a:br>
            <a:r>
              <a:rPr kumimoji="0" lang="en-US" sz="800" b="1" i="0" u="none" strike="noStrike" kern="1200" cap="none" spc="0" normalizeH="0" baseline="0" noProof="0">
                <a:ln>
                  <a:noFill/>
                </a:ln>
                <a:effectLst/>
                <a:uLnTx/>
                <a:uFillTx/>
                <a:ea typeface="+mn-ea"/>
                <a:cs typeface="Fira Sans Light"/>
              </a:rPr>
              <a:t>at 4°C, 40°C, 50°C, Room Temperature and Daylight</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800" b="1" i="0" u="none" strike="noStrike" kern="1200" cap="none" spc="0" normalizeH="0" baseline="0" noProof="0">
                <a:ln>
                  <a:noFill/>
                </a:ln>
                <a:effectLst/>
                <a:uLnTx/>
                <a:uFillTx/>
                <a:ea typeface="+mn-ea"/>
                <a:cs typeface="Fira Sans Light"/>
              </a:rPr>
              <a:t>SK-E-101904-15</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600" b="0" i="0" u="none" strike="noStrike" kern="1200" cap="none" spc="0" normalizeH="0" baseline="0" noProof="0">
                <a:ln>
                  <a:noFill/>
                </a:ln>
                <a:effectLst/>
                <a:uLnTx/>
                <a:uFillTx/>
                <a:ea typeface="+mn-ea"/>
                <a:cs typeface="+mn-cs"/>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graphicFrame>
        <p:nvGraphicFramePr>
          <p:cNvPr id="6" name="Tabella 20">
            <a:extLst>
              <a:ext uri="{FF2B5EF4-FFF2-40B4-BE49-F238E27FC236}">
                <a16:creationId xmlns:a16="http://schemas.microsoft.com/office/drawing/2014/main" id="{1DA32EE9-5FFB-7742-8ED6-198C69B3B3F2}"/>
              </a:ext>
            </a:extLst>
          </p:cNvPr>
          <p:cNvGraphicFramePr>
            <a:graphicFrameLocks noGrp="1"/>
          </p:cNvGraphicFramePr>
          <p:nvPr>
            <p:extLst>
              <p:ext uri="{D42A27DB-BD31-4B8C-83A1-F6EECF244321}">
                <p14:modId xmlns:p14="http://schemas.microsoft.com/office/powerpoint/2010/main" val="2404151439"/>
              </p:ext>
            </p:extLst>
          </p:nvPr>
        </p:nvGraphicFramePr>
        <p:xfrm>
          <a:off x="302400" y="1342800"/>
          <a:ext cx="6372000" cy="3169200"/>
        </p:xfrm>
        <a:graphic>
          <a:graphicData uri="http://schemas.openxmlformats.org/drawingml/2006/table">
            <a:tbl>
              <a:tblPr firstRow="1" bandRow="1">
                <a:tableStyleId>{5C22544A-7EE6-4342-B048-85BDC9FD1C3A}</a:tableStyleId>
              </a:tblPr>
              <a:tblGrid>
                <a:gridCol w="216001">
                  <a:extLst>
                    <a:ext uri="{9D8B030D-6E8A-4147-A177-3AD203B41FA5}">
                      <a16:colId xmlns:a16="http://schemas.microsoft.com/office/drawing/2014/main" val="20000"/>
                    </a:ext>
                  </a:extLst>
                </a:gridCol>
                <a:gridCol w="2043960">
                  <a:extLst>
                    <a:ext uri="{9D8B030D-6E8A-4147-A177-3AD203B41FA5}">
                      <a16:colId xmlns:a16="http://schemas.microsoft.com/office/drawing/2014/main" val="20001"/>
                    </a:ext>
                  </a:extLst>
                </a:gridCol>
                <a:gridCol w="3377081">
                  <a:extLst>
                    <a:ext uri="{9D8B030D-6E8A-4147-A177-3AD203B41FA5}">
                      <a16:colId xmlns:a16="http://schemas.microsoft.com/office/drawing/2014/main" val="20002"/>
                    </a:ext>
                  </a:extLst>
                </a:gridCol>
                <a:gridCol w="734958">
                  <a:extLst>
                    <a:ext uri="{9D8B030D-6E8A-4147-A177-3AD203B41FA5}">
                      <a16:colId xmlns:a16="http://schemas.microsoft.com/office/drawing/2014/main" val="20003"/>
                    </a:ext>
                  </a:extLst>
                </a:gridCol>
              </a:tblGrid>
              <a:tr h="0">
                <a:tc>
                  <a:txBody>
                    <a:bodyPr/>
                    <a:lstStyle/>
                    <a:p>
                      <a:pPr algn="ctr"/>
                      <a:endParaRPr lang="it-IT" sz="1000" b="1" baseline="0">
                        <a:solidFill>
                          <a:schemeClr val="bg1"/>
                        </a:solidFill>
                        <a:latin typeface="+mn-lt"/>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indent="0" algn="l" defTabSz="1218072" rtl="0" eaLnBrk="1" fontAlgn="auto" latinLnBrk="0" hangingPunct="1">
                        <a:lnSpc>
                          <a:spcPct val="100000"/>
                        </a:lnSpc>
                        <a:spcBef>
                          <a:spcPts val="0"/>
                        </a:spcBef>
                        <a:spcAft>
                          <a:spcPts val="0"/>
                        </a:spcAft>
                        <a:buClrTx/>
                        <a:buSzTx/>
                        <a:buFontTx/>
                        <a:buNone/>
                        <a:tabLst/>
                        <a:defRPr/>
                      </a:pPr>
                      <a:r>
                        <a:rPr lang="en-GB" sz="1000" b="1" kern="1200" cap="none" spc="50" baseline="0">
                          <a:solidFill>
                            <a:schemeClr val="bg1"/>
                          </a:solidFill>
                          <a:effectLst/>
                          <a:latin typeface="+mn-lt"/>
                          <a:ea typeface="+mn-ea"/>
                          <a:cs typeface="+mn-cs"/>
                        </a:rPr>
                        <a:t>Ingredients</a:t>
                      </a:r>
                      <a:r>
                        <a:rPr lang="en-GB" sz="1000" b="1" cap="all" spc="50" baseline="0">
                          <a:solidFill>
                            <a:schemeClr val="bg1"/>
                          </a:solidFill>
                          <a:effectLst/>
                          <a:latin typeface="+mn-lt"/>
                        </a:rPr>
                        <a:t> </a:t>
                      </a:r>
                      <a:endParaRPr lang="it-IT" sz="1000" b="1" cap="all" spc="50" baseline="0">
                        <a:solidFill>
                          <a:schemeClr val="bg1"/>
                        </a:solidFill>
                        <a:latin typeface="+mn-lt"/>
                      </a:endParaRP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marL="0" marR="0" indent="0" algn="l" defTabSz="1218072" rtl="0" eaLnBrk="1" fontAlgn="auto" latinLnBrk="0" hangingPunct="1">
                        <a:lnSpc>
                          <a:spcPct val="100000"/>
                        </a:lnSpc>
                        <a:spcBef>
                          <a:spcPts val="0"/>
                        </a:spcBef>
                        <a:spcAft>
                          <a:spcPts val="0"/>
                        </a:spcAft>
                        <a:buClrTx/>
                        <a:buSzTx/>
                        <a:buFontTx/>
                        <a:buNone/>
                        <a:tabLst/>
                        <a:defRPr/>
                      </a:pPr>
                      <a:r>
                        <a:rPr lang="it-IT" sz="1000" b="1" cap="all" spc="50" baseline="0">
                          <a:solidFill>
                            <a:schemeClr val="bg1"/>
                          </a:solidFill>
                          <a:latin typeface="+mn-lt"/>
                        </a:rPr>
                        <a:t>INCI </a:t>
                      </a:r>
                      <a:r>
                        <a:rPr lang="it-IT" sz="1000" b="1" cap="none" spc="50" baseline="0">
                          <a:solidFill>
                            <a:schemeClr val="bg1"/>
                          </a:solidFill>
                          <a:latin typeface="+mn-lt"/>
                        </a:rPr>
                        <a:t>Name</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gn="ctr"/>
                      <a:r>
                        <a:rPr lang="it-IT" sz="1000" b="1" cap="all" spc="0" baseline="0">
                          <a:solidFill>
                            <a:schemeClr val="bg1"/>
                          </a:solidFill>
                          <a:latin typeface="+mn-lt"/>
                        </a:rPr>
                        <a:t>% w/w</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0">
                <a:tc>
                  <a:txBody>
                    <a:bodyPr/>
                    <a:lstStyle/>
                    <a:p>
                      <a:pPr algn="ctr">
                        <a:lnSpc>
                          <a:spcPct val="100000"/>
                        </a:lnSpc>
                      </a:pPr>
                      <a:r>
                        <a:rPr lang="en-GB" sz="1000" b="1">
                          <a:solidFill>
                            <a:schemeClr val="bg1"/>
                          </a:solidFill>
                          <a:effectLst/>
                          <a:latin typeface="+mn-lt"/>
                          <a:ea typeface="Trebuchet MS" panose="020B0703020202090204" pitchFamily="34" charset="0"/>
                          <a:cs typeface="Times New Roman"/>
                        </a:rPr>
                        <a:t>A</a:t>
                      </a: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1000" baseline="0">
                          <a:solidFill>
                            <a:schemeClr val="tx1"/>
                          </a:solidFill>
                          <a:effectLst/>
                          <a:latin typeface="+mn-lt"/>
                          <a:ea typeface="Trebuchet MS" panose="020B0703020202090204" pitchFamily="34" charset="0"/>
                          <a:cs typeface="Times New Roman"/>
                        </a:rPr>
                        <a:t>Water Dem</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nSpc>
                          <a:spcPct val="100000"/>
                        </a:lnSpc>
                      </a:pPr>
                      <a:r>
                        <a:rPr lang="en-GB" sz="1000" baseline="0">
                          <a:solidFill>
                            <a:schemeClr val="tx1"/>
                          </a:solidFill>
                          <a:effectLst/>
                          <a:latin typeface="+mn-lt"/>
                          <a:ea typeface="Trebuchet MS" panose="020B0703020202090204" pitchFamily="34" charset="0"/>
                          <a:cs typeface="Times New Roman"/>
                        </a:rPr>
                        <a:t>AQUA</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lnSpc>
                          <a:spcPct val="100000"/>
                        </a:lnSpc>
                      </a:pPr>
                      <a:r>
                        <a:rPr lang="en-GB" sz="1000" baseline="0">
                          <a:solidFill>
                            <a:schemeClr val="tx1"/>
                          </a:solidFill>
                          <a:effectLst/>
                          <a:latin typeface="+mn-lt"/>
                          <a:ea typeface="Trebuchet MS" panose="020B0703020202090204" pitchFamily="34" charset="0"/>
                          <a:cs typeface="Times New Roman"/>
                        </a:rPr>
                        <a:t>48.70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algn="ctr">
                        <a:lnSpc>
                          <a:spcPct val="100000"/>
                        </a:lnSpc>
                      </a:pPr>
                      <a:endParaRPr lang="en-GB" sz="1000" b="1">
                        <a:solidFill>
                          <a:schemeClr val="bg1"/>
                        </a:solidFill>
                        <a:effectLst/>
                        <a:latin typeface="+mn-lt"/>
                        <a:ea typeface="Trebuchet MS" panose="020B0703020202090204" pitchFamily="34" charset="0"/>
                        <a:cs typeface="Times New Roman" panose="02020603050405020304" pitchFamily="18" charset="0"/>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1000" baseline="0">
                          <a:solidFill>
                            <a:schemeClr val="tx1"/>
                          </a:solidFill>
                          <a:effectLst/>
                          <a:latin typeface="+mn-lt"/>
                          <a:ea typeface="Trebuchet MS" panose="020B0703020202090204" pitchFamily="34" charset="0"/>
                          <a:cs typeface="Times New Roman"/>
                        </a:rPr>
                        <a:t>Glycerine </a:t>
                      </a:r>
                      <a:r>
                        <a:rPr lang="en-GB" sz="1000" baseline="0" err="1">
                          <a:solidFill>
                            <a:schemeClr val="tx1"/>
                          </a:solidFill>
                          <a:effectLst/>
                          <a:latin typeface="+mn-lt"/>
                          <a:ea typeface="Trebuchet MS" panose="020B0703020202090204" pitchFamily="34" charset="0"/>
                          <a:cs typeface="Times New Roman"/>
                        </a:rPr>
                        <a:t>CremerGLYC</a:t>
                      </a:r>
                      <a:r>
                        <a:rPr lang="en-GB" sz="1000" baseline="0">
                          <a:solidFill>
                            <a:schemeClr val="tx1"/>
                          </a:solidFill>
                          <a:effectLst/>
                          <a:latin typeface="+mn-lt"/>
                          <a:ea typeface="Trebuchet MS" panose="020B0703020202090204" pitchFamily="34" charset="0"/>
                          <a:cs typeface="Times New Roman"/>
                        </a:rPr>
                        <a:t> 86.5%</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nSpc>
                          <a:spcPct val="100000"/>
                        </a:lnSpc>
                      </a:pPr>
                      <a:r>
                        <a:rPr lang="en-GB" sz="1000" baseline="0">
                          <a:solidFill>
                            <a:schemeClr val="tx1"/>
                          </a:solidFill>
                          <a:effectLst/>
                          <a:latin typeface="+mn-lt"/>
                          <a:ea typeface="Trebuchet MS" panose="020B0703020202090204" pitchFamily="34" charset="0"/>
                          <a:cs typeface="Times New Roman"/>
                        </a:rPr>
                        <a:t>GLYCERIN</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lnSpc>
                          <a:spcPct val="100000"/>
                        </a:lnSpc>
                      </a:pPr>
                      <a:r>
                        <a:rPr lang="en-GB" sz="1000" baseline="0">
                          <a:solidFill>
                            <a:schemeClr val="tx1"/>
                          </a:solidFill>
                          <a:effectLst/>
                          <a:latin typeface="+mn-lt"/>
                          <a:ea typeface="Trebuchet MS" panose="020B0703020202090204" pitchFamily="34" charset="0"/>
                          <a:cs typeface="Times New Roman"/>
                        </a:rPr>
                        <a:t>15,00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634050944"/>
                  </a:ext>
                </a:extLst>
              </a:tr>
              <a:tr h="0">
                <a:tc>
                  <a:txBody>
                    <a:bodyPr/>
                    <a:lstStyle/>
                    <a:p>
                      <a:pPr algn="ctr">
                        <a:lnSpc>
                          <a:spcPct val="100000"/>
                        </a:lnSpc>
                      </a:pPr>
                      <a:r>
                        <a:rPr lang="en-GB" sz="1000" b="1">
                          <a:solidFill>
                            <a:schemeClr val="bg1"/>
                          </a:solidFill>
                          <a:effectLst/>
                          <a:latin typeface="+mn-lt"/>
                          <a:ea typeface="Trebuchet MS" panose="020B0703020202090204" pitchFamily="34" charset="0"/>
                          <a:cs typeface="Times New Roman"/>
                        </a:rPr>
                        <a:t>B</a:t>
                      </a: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1000" b="0" baseline="0">
                          <a:solidFill>
                            <a:schemeClr val="tx1"/>
                          </a:solidFill>
                          <a:effectLst/>
                          <a:latin typeface="+mn-lt"/>
                          <a:ea typeface="Trebuchet MS" panose="020B0703020202090204" pitchFamily="34" charset="0"/>
                          <a:cs typeface="Times New Roman"/>
                        </a:rPr>
                        <a:t>Propanediol</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tc>
                  <a:txBody>
                    <a:bodyPr/>
                    <a:lstStyle/>
                    <a:p>
                      <a:pPr>
                        <a:lnSpc>
                          <a:spcPct val="100000"/>
                        </a:lnSpc>
                      </a:pPr>
                      <a:r>
                        <a:rPr lang="en-GB" sz="1000" b="0" baseline="0">
                          <a:solidFill>
                            <a:schemeClr val="tx1"/>
                          </a:solidFill>
                          <a:effectLst/>
                          <a:latin typeface="+mn-lt"/>
                          <a:ea typeface="Trebuchet MS" panose="020B0703020202090204" pitchFamily="34" charset="0"/>
                          <a:cs typeface="Times New Roman"/>
                        </a:rPr>
                        <a:t>PROPANEDIOL</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tc>
                  <a:txBody>
                    <a:bodyPr/>
                    <a:lstStyle/>
                    <a:p>
                      <a:pPr algn="ctr">
                        <a:lnSpc>
                          <a:spcPct val="100000"/>
                        </a:lnSpc>
                      </a:pPr>
                      <a:r>
                        <a:rPr lang="en-GB" sz="1000" b="0" baseline="0">
                          <a:solidFill>
                            <a:schemeClr val="tx1"/>
                          </a:solidFill>
                          <a:effectLst/>
                          <a:latin typeface="+mn-lt"/>
                          <a:ea typeface="Trebuchet MS" panose="020B0703020202090204" pitchFamily="34" charset="0"/>
                          <a:cs typeface="Times New Roman"/>
                        </a:rPr>
                        <a:t>15,00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0">
                <a:tc>
                  <a:txBody>
                    <a:bodyPr/>
                    <a:lstStyle/>
                    <a:p>
                      <a:pPr algn="ctr">
                        <a:lnSpc>
                          <a:spcPct val="100000"/>
                        </a:lnSpc>
                      </a:pPr>
                      <a:r>
                        <a:rPr lang="en-GB" sz="1000" b="1">
                          <a:solidFill>
                            <a:schemeClr val="bg1"/>
                          </a:solidFill>
                          <a:effectLst/>
                          <a:latin typeface="+mn-lt"/>
                          <a:ea typeface="Trebuchet MS" panose="020B0703020202090204" pitchFamily="34" charset="0"/>
                          <a:cs typeface="Times New Roman" panose="02020603050405020304" pitchFamily="18" charset="0"/>
                        </a:rPr>
                        <a:t> </a:t>
                      </a: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1000" baseline="0" err="1">
                          <a:solidFill>
                            <a:schemeClr val="tx1"/>
                          </a:solidFill>
                          <a:effectLst/>
                          <a:latin typeface="+mn-lt"/>
                          <a:ea typeface="Trebuchet MS" panose="020B0703020202090204" pitchFamily="34" charset="0"/>
                          <a:cs typeface="Times New Roman"/>
                        </a:rPr>
                        <a:t>Kelcogel</a:t>
                      </a:r>
                      <a:r>
                        <a:rPr lang="en-GB" sz="1000" baseline="0">
                          <a:solidFill>
                            <a:schemeClr val="tx1"/>
                          </a:solidFill>
                          <a:effectLst/>
                          <a:latin typeface="+mn-lt"/>
                          <a:ea typeface="Trebuchet MS" panose="020B0703020202090204" pitchFamily="34" charset="0"/>
                          <a:cs typeface="Times New Roman"/>
                        </a:rPr>
                        <a:t>® CG-LA</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nSpc>
                          <a:spcPct val="100000"/>
                        </a:lnSpc>
                      </a:pPr>
                      <a:r>
                        <a:rPr lang="en-GB" sz="1000" baseline="0">
                          <a:solidFill>
                            <a:schemeClr val="tx1"/>
                          </a:solidFill>
                          <a:effectLst/>
                          <a:latin typeface="+mn-lt"/>
                          <a:ea typeface="Trebuchet MS" panose="020B0703020202090204" pitchFamily="34" charset="0"/>
                          <a:cs typeface="Times New Roman"/>
                        </a:rPr>
                        <a:t>GELLAN GUM</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lnSpc>
                          <a:spcPct val="100000"/>
                        </a:lnSpc>
                      </a:pPr>
                      <a:r>
                        <a:rPr lang="en-GB" sz="1000" baseline="0">
                          <a:solidFill>
                            <a:schemeClr val="tx1"/>
                          </a:solidFill>
                          <a:effectLst/>
                          <a:latin typeface="+mn-lt"/>
                          <a:ea typeface="Trebuchet MS" panose="020B0703020202090204" pitchFamily="34" charset="0"/>
                          <a:cs typeface="Times New Roman"/>
                        </a:rPr>
                        <a:t>0,50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0">
                <a:tc>
                  <a:txBody>
                    <a:bodyPr/>
                    <a:lstStyle/>
                    <a:p>
                      <a:pPr algn="ctr">
                        <a:lnSpc>
                          <a:spcPct val="100000"/>
                        </a:lnSpc>
                      </a:pPr>
                      <a:r>
                        <a:rPr lang="en-GB" sz="1000" b="1">
                          <a:solidFill>
                            <a:schemeClr val="bg1"/>
                          </a:solidFill>
                          <a:effectLst/>
                          <a:latin typeface="+mn-lt"/>
                          <a:ea typeface="Trebuchet MS" panose="020B0703020202090204" pitchFamily="34" charset="0"/>
                          <a:cs typeface="Times New Roman"/>
                        </a:rPr>
                        <a:t>C</a:t>
                      </a: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1000" baseline="0" err="1">
                          <a:solidFill>
                            <a:schemeClr val="tx1"/>
                          </a:solidFill>
                          <a:effectLst/>
                          <a:latin typeface="+mn-lt"/>
                          <a:ea typeface="Trebuchet MS" panose="020B0703020202090204" pitchFamily="34" charset="0"/>
                          <a:cs typeface="Times New Roman"/>
                        </a:rPr>
                        <a:t>RonaCare</a:t>
                      </a:r>
                      <a:r>
                        <a:rPr lang="en-GB" sz="1000" baseline="0">
                          <a:solidFill>
                            <a:schemeClr val="tx1"/>
                          </a:solidFill>
                          <a:effectLst/>
                          <a:latin typeface="+mn-lt"/>
                          <a:ea typeface="Trebuchet MS" panose="020B0703020202090204" pitchFamily="34" charset="0"/>
                          <a:cs typeface="Times New Roman"/>
                        </a:rPr>
                        <a:t>® Sodium Chloride</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nSpc>
                          <a:spcPct val="100000"/>
                        </a:lnSpc>
                      </a:pPr>
                      <a:r>
                        <a:rPr lang="en-GB" sz="1000" baseline="0">
                          <a:solidFill>
                            <a:schemeClr val="tx1"/>
                          </a:solidFill>
                          <a:effectLst/>
                          <a:latin typeface="+mn-lt"/>
                          <a:ea typeface="Trebuchet MS" panose="020B0703020202090204" pitchFamily="34" charset="0"/>
                          <a:cs typeface="Times New Roman"/>
                        </a:rPr>
                        <a:t>SODIUM CHLORIDE</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lnSpc>
                          <a:spcPct val="100000"/>
                        </a:lnSpc>
                      </a:pPr>
                      <a:r>
                        <a:rPr lang="en-GB" sz="1000" baseline="0">
                          <a:solidFill>
                            <a:schemeClr val="tx1"/>
                          </a:solidFill>
                          <a:effectLst/>
                          <a:latin typeface="+mn-lt"/>
                          <a:ea typeface="Trebuchet MS" panose="020B0703020202090204" pitchFamily="34" charset="0"/>
                          <a:cs typeface="Times New Roman"/>
                        </a:rPr>
                        <a:t>0,50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49935551"/>
                  </a:ext>
                </a:extLst>
              </a:tr>
              <a:tr h="0">
                <a:tc>
                  <a:txBody>
                    <a:bodyPr/>
                    <a:lstStyle/>
                    <a:p>
                      <a:pPr algn="ctr">
                        <a:lnSpc>
                          <a:spcPct val="100000"/>
                        </a:lnSpc>
                      </a:pPr>
                      <a:endParaRPr lang="en-GB" sz="1000" b="1">
                        <a:solidFill>
                          <a:schemeClr val="bg1"/>
                        </a:solidFill>
                        <a:effectLst/>
                        <a:latin typeface="+mn-lt"/>
                        <a:ea typeface="Trebuchet MS" panose="020B0703020202090204" pitchFamily="34" charset="0"/>
                        <a:cs typeface="Times New Roman" panose="02020603050405020304" pitchFamily="18" charset="0"/>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1000" baseline="0">
                          <a:solidFill>
                            <a:schemeClr val="tx1"/>
                          </a:solidFill>
                          <a:effectLst/>
                          <a:latin typeface="+mn-lt"/>
                          <a:ea typeface="Trebuchet MS" panose="020B0703020202090204" pitchFamily="34" charset="0"/>
                          <a:cs typeface="Times New Roman"/>
                        </a:rPr>
                        <a:t>Water Dem</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nSpc>
                          <a:spcPct val="100000"/>
                        </a:lnSpc>
                      </a:pPr>
                      <a:r>
                        <a:rPr lang="en-GB" sz="1000" baseline="0">
                          <a:solidFill>
                            <a:schemeClr val="tx1"/>
                          </a:solidFill>
                          <a:effectLst/>
                          <a:latin typeface="+mn-lt"/>
                          <a:ea typeface="Trebuchet MS" panose="020B0703020202090204" pitchFamily="34" charset="0"/>
                          <a:cs typeface="Times New Roman"/>
                        </a:rPr>
                        <a:t>AQUA</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lnSpc>
                          <a:spcPct val="100000"/>
                        </a:lnSpc>
                      </a:pPr>
                      <a:r>
                        <a:rPr lang="en-GB" sz="1000" baseline="0">
                          <a:solidFill>
                            <a:schemeClr val="tx1"/>
                          </a:solidFill>
                          <a:effectLst/>
                          <a:latin typeface="+mn-lt"/>
                          <a:ea typeface="Trebuchet MS" panose="020B0703020202090204" pitchFamily="34" charset="0"/>
                          <a:cs typeface="Times New Roman"/>
                        </a:rPr>
                        <a:t>9,00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690085691"/>
                  </a:ext>
                </a:extLst>
              </a:tr>
              <a:tr h="0">
                <a:tc>
                  <a:txBody>
                    <a:bodyPr/>
                    <a:lstStyle/>
                    <a:p>
                      <a:pPr algn="ctr">
                        <a:lnSpc>
                          <a:spcPct val="100000"/>
                        </a:lnSpc>
                      </a:pPr>
                      <a:r>
                        <a:rPr lang="en-GB" sz="1000" b="1">
                          <a:solidFill>
                            <a:schemeClr val="bg1"/>
                          </a:solidFill>
                          <a:effectLst/>
                          <a:latin typeface="+mn-lt"/>
                          <a:ea typeface="Trebuchet MS" panose="020B0703020202090204" pitchFamily="34" charset="0"/>
                          <a:cs typeface="Times New Roman"/>
                        </a:rPr>
                        <a:t>D</a:t>
                      </a: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1000" baseline="0">
                          <a:solidFill>
                            <a:schemeClr val="tx1"/>
                          </a:solidFill>
                          <a:effectLst/>
                          <a:latin typeface="+mn-lt"/>
                          <a:ea typeface="Trebuchet MS" panose="020B0703020202090204" pitchFamily="34" charset="0"/>
                          <a:cs typeface="Times New Roman"/>
                        </a:rPr>
                        <a:t>Sodium Stearate OP-200 V</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nSpc>
                          <a:spcPct val="100000"/>
                        </a:lnSpc>
                      </a:pPr>
                      <a:r>
                        <a:rPr lang="en-GB" sz="1000" baseline="0">
                          <a:solidFill>
                            <a:schemeClr val="tx1"/>
                          </a:solidFill>
                          <a:effectLst/>
                          <a:latin typeface="+mn-lt"/>
                          <a:ea typeface="Trebuchet MS" panose="020B0703020202090204" pitchFamily="34" charset="0"/>
                          <a:cs typeface="Times New Roman"/>
                        </a:rPr>
                        <a:t>SODIUM STEARATE</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lnSpc>
                          <a:spcPct val="100000"/>
                        </a:lnSpc>
                      </a:pPr>
                      <a:r>
                        <a:rPr lang="en-GB" sz="1000" baseline="0">
                          <a:solidFill>
                            <a:schemeClr val="tx1"/>
                          </a:solidFill>
                          <a:effectLst/>
                          <a:latin typeface="+mn-lt"/>
                          <a:ea typeface="Trebuchet MS" panose="020B0703020202090204" pitchFamily="34" charset="0"/>
                          <a:cs typeface="Times New Roman"/>
                        </a:rPr>
                        <a:t>6,30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3666246233"/>
                  </a:ext>
                </a:extLst>
              </a:tr>
              <a:tr h="0">
                <a:tc>
                  <a:txBody>
                    <a:bodyPr/>
                    <a:lstStyle/>
                    <a:p>
                      <a:pPr algn="ctr">
                        <a:lnSpc>
                          <a:spcPct val="100000"/>
                        </a:lnSpc>
                      </a:pPr>
                      <a:r>
                        <a:rPr lang="en-GB" sz="1000" b="1">
                          <a:solidFill>
                            <a:schemeClr val="bg1"/>
                          </a:solidFill>
                          <a:effectLst/>
                          <a:latin typeface="+mn-lt"/>
                          <a:ea typeface="Trebuchet MS" panose="020B0703020202090204" pitchFamily="34" charset="0"/>
                          <a:cs typeface="Times New Roman"/>
                        </a:rPr>
                        <a:t>E</a:t>
                      </a: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1000" b="0" baseline="0">
                          <a:solidFill>
                            <a:schemeClr val="tx1"/>
                          </a:solidFill>
                          <a:effectLst/>
                          <a:latin typeface="+mn-lt"/>
                          <a:ea typeface="Trebuchet MS" panose="020B0703020202090204" pitchFamily="34" charset="0"/>
                          <a:cs typeface="Times New Roman"/>
                        </a:rPr>
                        <a:t>Silica, Titanium Dioxide</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nSpc>
                          <a:spcPct val="100000"/>
                        </a:lnSpc>
                      </a:pPr>
                      <a:r>
                        <a:rPr lang="en-GB" sz="1000" b="0" baseline="0">
                          <a:solidFill>
                            <a:schemeClr val="tx1"/>
                          </a:solidFill>
                          <a:effectLst/>
                          <a:latin typeface="+mn-lt"/>
                          <a:ea typeface="Trebuchet MS" panose="020B0703020202090204" pitchFamily="34" charset="0"/>
                          <a:cs typeface="Times New Roman"/>
                        </a:rPr>
                        <a:t>SILICA, TITANIUM DIOXIDE</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tc>
                  <a:txBody>
                    <a:bodyPr/>
                    <a:lstStyle/>
                    <a:p>
                      <a:pPr algn="ctr">
                        <a:lnSpc>
                          <a:spcPct val="100000"/>
                        </a:lnSpc>
                      </a:pPr>
                      <a:r>
                        <a:rPr lang="en-GB" sz="1000" b="0" baseline="0">
                          <a:solidFill>
                            <a:schemeClr val="tx1"/>
                          </a:solidFill>
                          <a:effectLst/>
                          <a:latin typeface="+mn-lt"/>
                          <a:ea typeface="Trebuchet MS" panose="020B0703020202090204" pitchFamily="34" charset="0"/>
                          <a:cs typeface="Times New Roman"/>
                        </a:rPr>
                        <a:t>1,00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1766390268"/>
                  </a:ext>
                </a:extLst>
              </a:tr>
              <a:tr h="0">
                <a:tc>
                  <a:txBody>
                    <a:bodyPr/>
                    <a:lstStyle/>
                    <a:p>
                      <a:pPr algn="ctr">
                        <a:lnSpc>
                          <a:spcPct val="100000"/>
                        </a:lnSpc>
                      </a:pPr>
                      <a:r>
                        <a:rPr lang="en-GB" sz="1000" b="1">
                          <a:solidFill>
                            <a:schemeClr val="bg1"/>
                          </a:solidFill>
                          <a:effectLst/>
                          <a:latin typeface="+mn-lt"/>
                          <a:ea typeface="Trebuchet MS" panose="020B0703020202090204" pitchFamily="34" charset="0"/>
                          <a:cs typeface="Times New Roman"/>
                        </a:rPr>
                        <a:t>F</a:t>
                      </a: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1000" b="1" baseline="0">
                          <a:solidFill>
                            <a:schemeClr val="tx1"/>
                          </a:solidFill>
                          <a:effectLst/>
                          <a:latin typeface="+mn-lt"/>
                          <a:ea typeface="Trebuchet MS" panose="020B0703020202090204" pitchFamily="34" charset="0"/>
                          <a:cs typeface="Times New Roman"/>
                        </a:rPr>
                        <a:t>ALPAFLOR</a:t>
                      </a:r>
                      <a:r>
                        <a:rPr lang="en-GB" sz="1000" b="0" baseline="0">
                          <a:solidFill>
                            <a:schemeClr val="tx1"/>
                          </a:solidFill>
                          <a:effectLst/>
                          <a:latin typeface="+mn-lt"/>
                          <a:ea typeface="Trebuchet MS" panose="020B0703020202090204" pitchFamily="34" charset="0"/>
                          <a:cs typeface="Times New Roman"/>
                        </a:rPr>
                        <a:t>®</a:t>
                      </a:r>
                      <a:r>
                        <a:rPr lang="en-GB" sz="1000" b="1" baseline="0">
                          <a:solidFill>
                            <a:schemeClr val="tx1"/>
                          </a:solidFill>
                          <a:effectLst/>
                          <a:latin typeface="+mn-lt"/>
                          <a:ea typeface="Trebuchet MS" panose="020B0703020202090204" pitchFamily="34" charset="0"/>
                          <a:cs typeface="Times New Roman"/>
                        </a:rPr>
                        <a:t> EDELWEISS CB</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nSpc>
                          <a:spcPct val="100000"/>
                        </a:lnSpc>
                      </a:pPr>
                      <a:r>
                        <a:rPr lang="en-GB" sz="1000" b="1" spc="0" baseline="0">
                          <a:solidFill>
                            <a:schemeClr val="tx1"/>
                          </a:solidFill>
                          <a:effectLst/>
                          <a:latin typeface="+mn-lt"/>
                          <a:ea typeface="Trebuchet MS" panose="020B0703020202090204" pitchFamily="34" charset="0"/>
                          <a:cs typeface="Times New Roman"/>
                        </a:rPr>
                        <a:t>LEONTOPODIUM ALPINUM FLOWER/LEAF EXTRACT, GLYCERIN, AQUA, CITRIC ACID</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ctr">
                        <a:lnSpc>
                          <a:spcPct val="100000"/>
                        </a:lnSpc>
                      </a:pPr>
                      <a:r>
                        <a:rPr lang="en-GB" sz="1000" b="1" baseline="0">
                          <a:solidFill>
                            <a:schemeClr val="tx1"/>
                          </a:solidFill>
                          <a:effectLst/>
                          <a:latin typeface="+mn-lt"/>
                          <a:ea typeface="Trebuchet MS" panose="020B0703020202090204" pitchFamily="34" charset="0"/>
                          <a:cs typeface="Times New Roman"/>
                        </a:rPr>
                        <a:t>3,00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2449705857"/>
                  </a:ext>
                </a:extLst>
              </a:tr>
              <a:tr h="0">
                <a:tc>
                  <a:txBody>
                    <a:bodyPr/>
                    <a:lstStyle/>
                    <a:p>
                      <a:pPr algn="ctr">
                        <a:lnSpc>
                          <a:spcPct val="100000"/>
                        </a:lnSpc>
                      </a:pPr>
                      <a:endParaRPr lang="en-GB" sz="1000" b="1">
                        <a:solidFill>
                          <a:schemeClr val="bg1"/>
                        </a:solidFill>
                        <a:effectLst/>
                        <a:latin typeface="+mn-lt"/>
                        <a:ea typeface="Trebuchet MS" panose="020B0703020202090204" pitchFamily="34" charset="0"/>
                        <a:cs typeface="Times New Roman" panose="02020603050405020304" pitchFamily="18" charset="0"/>
                      </a:endParaRPr>
                    </a:p>
                  </a:txBody>
                  <a:tcPr marL="54000" marR="54000" marT="54000" marB="54000"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solidFill>
                  </a:tcPr>
                </a:tc>
                <a:tc>
                  <a:txBody>
                    <a:bodyPr/>
                    <a:lstStyle/>
                    <a:p>
                      <a:pPr>
                        <a:lnSpc>
                          <a:spcPct val="100000"/>
                        </a:lnSpc>
                      </a:pPr>
                      <a:r>
                        <a:rPr lang="en-GB" sz="1000" b="1" baseline="0">
                          <a:solidFill>
                            <a:schemeClr val="tx1"/>
                          </a:solidFill>
                          <a:effectLst/>
                          <a:latin typeface="+mn-lt"/>
                          <a:ea typeface="Trebuchet MS" panose="020B0703020202090204" pitchFamily="34" charset="0"/>
                          <a:cs typeface="Times New Roman"/>
                        </a:rPr>
                        <a:t>PEPHA</a:t>
                      </a:r>
                      <a:r>
                        <a:rPr lang="en-GB" sz="1000" b="0" baseline="0">
                          <a:solidFill>
                            <a:schemeClr val="tx1"/>
                          </a:solidFill>
                          <a:effectLst/>
                          <a:latin typeface="+mn-lt"/>
                          <a:ea typeface="Trebuchet MS" panose="020B0703020202090204" pitchFamily="34" charset="0"/>
                          <a:cs typeface="Times New Roman"/>
                        </a:rPr>
                        <a:t>®</a:t>
                      </a:r>
                      <a:r>
                        <a:rPr lang="en-GB" sz="1000" b="1" baseline="0">
                          <a:solidFill>
                            <a:schemeClr val="tx1"/>
                          </a:solidFill>
                          <a:effectLst/>
                          <a:latin typeface="+mn-lt"/>
                          <a:ea typeface="Trebuchet MS" panose="020B0703020202090204" pitchFamily="34" charset="0"/>
                          <a:cs typeface="Times New Roman"/>
                        </a:rPr>
                        <a:t>-TIGHT CB</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nSpc>
                          <a:spcPct val="100000"/>
                        </a:lnSpc>
                      </a:pPr>
                      <a:r>
                        <a:rPr lang="en-US" sz="1000" b="1" baseline="0">
                          <a:solidFill>
                            <a:schemeClr val="tx1"/>
                          </a:solidFill>
                          <a:effectLst/>
                          <a:latin typeface="+mn-lt"/>
                          <a:ea typeface="Trebuchet MS" panose="020B0703020202090204" pitchFamily="34" charset="0"/>
                          <a:cs typeface="Times New Roman"/>
                        </a:rPr>
                        <a:t>NANNOCHLOROPSIS OCULATA EXTRACT</a:t>
                      </a:r>
                      <a:r>
                        <a:rPr lang="en-GB" sz="1000" b="1" baseline="0">
                          <a:solidFill>
                            <a:schemeClr val="tx1"/>
                          </a:solidFill>
                          <a:effectLst/>
                          <a:latin typeface="+mn-lt"/>
                          <a:ea typeface="Trebuchet MS" panose="020B0703020202090204" pitchFamily="34" charset="0"/>
                          <a:cs typeface="Times New Roman"/>
                        </a:rPr>
                        <a:t>, PULLULAN, AQUA, PENTYLENE GLYCOL, CITRIC ACID </a:t>
                      </a:r>
                    </a:p>
                  </a:txBody>
                  <a:tcPr marL="54000" marR="54000" marT="54000" marB="54000" anchor="ct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tc>
                  <a:txBody>
                    <a:bodyPr/>
                    <a:lstStyle/>
                    <a:p>
                      <a:pPr algn="ctr">
                        <a:lnSpc>
                          <a:spcPct val="100000"/>
                        </a:lnSpc>
                      </a:pPr>
                      <a:r>
                        <a:rPr lang="en-GB" sz="1000" b="1" baseline="0">
                          <a:solidFill>
                            <a:schemeClr val="tx1"/>
                          </a:solidFill>
                          <a:effectLst/>
                          <a:latin typeface="+mn-lt"/>
                          <a:ea typeface="Trebuchet MS" panose="020B0703020202090204" pitchFamily="34" charset="0"/>
                          <a:cs typeface="Times New Roman"/>
                        </a:rPr>
                        <a:t>1,00</a:t>
                      </a:r>
                    </a:p>
                  </a:txBody>
                  <a:tcPr marL="54000" marR="54000" marT="54000" marB="54000"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rgbClr val="CBE7F5"/>
                    </a:solidFill>
                  </a:tcPr>
                </a:tc>
                <a:extLst>
                  <a:ext uri="{0D108BD9-81ED-4DB2-BD59-A6C34878D82A}">
                    <a16:rowId xmlns:a16="http://schemas.microsoft.com/office/drawing/2014/main" val="2590080571"/>
                  </a:ext>
                </a:extLst>
              </a:tr>
            </a:tbl>
          </a:graphicData>
        </a:graphic>
      </p:graphicFrame>
      <p:pic>
        <p:nvPicPr>
          <p:cNvPr id="8" name="Immagine 7" descr="stick ombra.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47941" y="447865"/>
            <a:ext cx="3109970" cy="5005540"/>
          </a:xfrm>
          <a:prstGeom prst="rect">
            <a:avLst/>
          </a:prstGeom>
        </p:spPr>
      </p:pic>
      <p:pic>
        <p:nvPicPr>
          <p:cNvPr id="10" name="Immagine 15" descr="titolo cop.png">
            <a:extLst>
              <a:ext uri="{FF2B5EF4-FFF2-40B4-BE49-F238E27FC236}">
                <a16:creationId xmlns:a16="http://schemas.microsoft.com/office/drawing/2014/main" id="{3B5EFA66-CDEE-98F7-2F5D-6FFA821BCF4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16810" y="189528"/>
            <a:ext cx="1972233" cy="511863"/>
          </a:xfrm>
          <a:prstGeom prst="rect">
            <a:avLst/>
          </a:prstGeom>
        </p:spPr>
      </p:pic>
    </p:spTree>
    <p:extLst>
      <p:ext uri="{BB962C8B-B14F-4D97-AF65-F5344CB8AC3E}">
        <p14:creationId xmlns:p14="http://schemas.microsoft.com/office/powerpoint/2010/main" val="41074687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EDA322CA-0706-893E-71D2-478029A39E0B}"/>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Freeform: Shape 6">
            <a:extLst>
              <a:ext uri="{FF2B5EF4-FFF2-40B4-BE49-F238E27FC236}">
                <a16:creationId xmlns:a16="http://schemas.microsoft.com/office/drawing/2014/main" id="{28E619CA-A26F-560C-C2B9-D78BA91543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Oval 4">
            <a:extLst>
              <a:ext uri="{FF2B5EF4-FFF2-40B4-BE49-F238E27FC236}">
                <a16:creationId xmlns:a16="http://schemas.microsoft.com/office/drawing/2014/main" id="{E00420C6-815A-AA19-D91D-B83508E63264}"/>
              </a:ext>
            </a:extLst>
          </p:cNvPr>
          <p:cNvSpPr>
            <a:spLocks noChangeAspect="1"/>
          </p:cNvSpPr>
          <p:nvPr/>
        </p:nvSpPr>
        <p:spPr>
          <a:xfrm>
            <a:off x="1664474" y="1824238"/>
            <a:ext cx="4104000" cy="4104000"/>
          </a:xfrm>
          <a:prstGeom prst="ellipse">
            <a:avLst/>
          </a:prstGeom>
          <a:solidFill>
            <a:srgbClr val="277E6E"/>
          </a:solidFill>
          <a:ln w="28575">
            <a:solidFill>
              <a:srgbClr val="277E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005641"/>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a:t>
            </a:r>
            <a:r>
              <a:rPr lang="en-US" sz="1200" dirty="0">
                <a:solidFill>
                  <a:schemeClr val="bg1"/>
                </a:solidFill>
              </a:rPr>
              <a:t>2025 </a:t>
            </a:r>
            <a:r>
              <a:rPr lang="en-US" sz="1200" dirty="0" err="1">
                <a:solidFill>
                  <a:schemeClr val="bg1"/>
                </a:solidFill>
              </a:rPr>
              <a:t>dsm-firmenich</a:t>
            </a:r>
            <a:r>
              <a:rPr lang="en-US" sz="1200" dirty="0">
                <a:solidFill>
                  <a:schemeClr val="bg1"/>
                </a:solidFill>
              </a:rPr>
              <a:t> group.</a:t>
            </a: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69076275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331906"/>
      </p:ext>
    </p:extLst>
  </p:cSld>
  <p:clrMapOvr>
    <a:masterClrMapping/>
  </p:clrMapOvr>
</p:sld>
</file>

<file path=ppt/theme/theme1.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ongoing</Marcom_x0020_Status>
    <Transfer_x0020_B_x0026_C_x0020_Connect xmlns="4e78ffb6-5573-4dae-972d-0246748d492f">yes</Transfer_x0020_B_x0026_C_x0020_Connect>
    <Validation_x0020_Mkt xmlns="4e78ffb6-5573-4dae-972d-0246748d492f">yes</Validation_x0020_Mkt>
    <Marcom_x0020_Support_x0020_Needed xmlns="4e78ffb6-5573-4dae-972d-0246748d492f">yes</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74C3F827-C901-4E00-8622-8A7F4BB3BC72}">
  <ds:schemaRefs>
    <ds:schemaRef ds:uri="Microsoft.SharePoint.Taxonomy.ContentTypeSync"/>
  </ds:schemaRefs>
</ds:datastoreItem>
</file>

<file path=customXml/itemProps2.xml><?xml version="1.0" encoding="utf-8"?>
<ds:datastoreItem xmlns:ds="http://schemas.openxmlformats.org/officeDocument/2006/customXml" ds:itemID="{C9767688-E153-4A45-AD26-F108DF2FC5FA}">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7D192AB7-E55D-4C62-9017-90AD644F626D}">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e78ffb6-5573-4dae-972d-0246748d492f"/>
    <ds:schemaRef ds:uri="http://purl.org/dc/elements/1.1/"/>
    <ds:schemaRef ds:uri="http://schemas.microsoft.com/office/2006/metadata/properties"/>
    <ds:schemaRef ds:uri="8a4562e5-d5b1-4d26-b0bf-7e79abe2fe6f"/>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43</TotalTime>
  <Words>12006</Words>
  <Application>Microsoft Office PowerPoint</Application>
  <PresentationFormat>Widescreen</PresentationFormat>
  <Paragraphs>1471</Paragraphs>
  <Slides>78</Slides>
  <Notes>41</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78</vt:i4>
      </vt:variant>
    </vt:vector>
  </HeadingPairs>
  <TitlesOfParts>
    <vt:vector size="96" baseType="lpstr">
      <vt:lpstr>Arial</vt:lpstr>
      <vt:lpstr>DM Sans Bold</vt:lpstr>
      <vt:lpstr>Fira Sans</vt:lpstr>
      <vt:lpstr>Courier New</vt:lpstr>
      <vt:lpstr>Roboto</vt:lpstr>
      <vt:lpstr>DM Sans Medium</vt:lpstr>
      <vt:lpstr>Franklin Gothic Heavy</vt:lpstr>
      <vt:lpstr>Times New Roman</vt:lpstr>
      <vt:lpstr>Wingdings</vt:lpstr>
      <vt:lpstr>Fira Sans Book</vt:lpstr>
      <vt:lpstr>Trebuchet MS</vt:lpstr>
      <vt:lpstr>Lora</vt:lpstr>
      <vt:lpstr>DM Sans 14pt</vt:lpstr>
      <vt:lpstr>Fira Sans Medium</vt:lpstr>
      <vt:lpstr>Fira Sans SemiBold</vt:lpstr>
      <vt:lpstr>Calibri</vt:lpstr>
      <vt:lpstr>DM Sans</vt:lpstr>
      <vt:lpstr>1_dsm-firmenich</vt:lpstr>
      <vt:lpstr>PowerPoint Presentation</vt:lpstr>
      <vt:lpstr>Algae are becoming a major skincare ingredient…</vt:lpstr>
      <vt:lpstr>PowerPoint Presentation</vt:lpstr>
      <vt:lpstr>A major ally for the skin!</vt:lpstr>
      <vt:lpstr>Algae keeps buzzing in latest skincare innovation</vt:lpstr>
      <vt:lpstr>Ticking the box of naturality and sustainability</vt:lpstr>
      <vt:lpstr>dsm-firmenich PEPHA® CB Range: 3 products &amp; skin benefits </vt:lpstr>
      <vt:lpstr>dsm-firmenich PEPHA® CB Range</vt:lpstr>
      <vt:lpstr>The production process</vt:lpstr>
      <vt:lpstr>PowerPoint Presentation</vt:lpstr>
      <vt:lpstr>PEPHA®-TIGHT CB</vt:lpstr>
      <vt:lpstr>PowerPoint Presentation</vt:lpstr>
      <vt:lpstr>Unique combination for efficacy &amp; sustainability</vt:lpstr>
      <vt:lpstr>Over time skin works less efficiently</vt:lpstr>
      <vt:lpstr>How does it work?</vt:lpstr>
      <vt:lpstr>Highly increases fibroblasts proliferation and Collagen-I synthesis </vt:lpstr>
      <vt:lpstr>Protects the skin against stressors </vt:lpstr>
      <vt:lpstr>Short-term in vivo Study</vt:lpstr>
      <vt:lpstr>Flawless skin in minutes with PEPHA®-TIGHT CB </vt:lpstr>
      <vt:lpstr>Significant long-lasting lifting effect with PEPHA®-TIGHT CB</vt:lpstr>
      <vt:lpstr>Skin gains elasticity in critical facial areas with PEPHA®-TIGHT CB</vt:lpstr>
      <vt:lpstr>Consumers perceive the improvement</vt:lpstr>
      <vt:lpstr>Long-term well-aging result with regular usage of PEPHA®-TIGHT CB</vt:lpstr>
      <vt:lpstr>Formulation Guidelines</vt:lpstr>
      <vt:lpstr>PEPHA®-TIGHT CB</vt:lpstr>
      <vt:lpstr>PEPHA®-TIGHT CB B2C potential </vt:lpstr>
      <vt:lpstr>dsm-firmenich solution: PEPHA®-TIGHT CB</vt:lpstr>
      <vt:lpstr>PowerPoint Presentation</vt:lpstr>
      <vt:lpstr>PEPHA®-CTIVE CB</vt:lpstr>
      <vt:lpstr>PowerPoint Presentation</vt:lpstr>
      <vt:lpstr>Unique Amino Acids composition</vt:lpstr>
      <vt:lpstr>PEPHA®-CTIVE CB’s Carbohydrates</vt:lpstr>
      <vt:lpstr>Mitochondria</vt:lpstr>
      <vt:lpstr>Feeling a power blackout?</vt:lpstr>
      <vt:lpstr>dsm-firmenich solution: PEPHA®-CTIVE CB</vt:lpstr>
      <vt:lpstr>Cell’s battery protection </vt:lpstr>
      <vt:lpstr>Cell’s battery protection up to 150% </vt:lpstr>
      <vt:lpstr>Cellular energy activation up to 140%</vt:lpstr>
      <vt:lpstr>Cellular proliferation up to 320%</vt:lpstr>
      <vt:lpstr>Skin renewal</vt:lpstr>
      <vt:lpstr>5 days faster skin renewal for luminous looking skin</vt:lpstr>
      <vt:lpstr>Skin complexion</vt:lpstr>
      <vt:lpstr>Perfect luminous skin with the microalgae power</vt:lpstr>
      <vt:lpstr>Formulation Guidelines </vt:lpstr>
      <vt:lpstr>PEPHA®-CTIVE</vt:lpstr>
      <vt:lpstr>PowerPoint Presentation</vt:lpstr>
      <vt:lpstr>We’re exposed to different forms of blue light every day…</vt:lpstr>
      <vt:lpstr>Blue light contributes to aging </vt:lpstr>
      <vt:lpstr>PEPHA®-AGE CB</vt:lpstr>
      <vt:lpstr>PowerPoint Presentation</vt:lpstr>
      <vt:lpstr>Offers a unique variety of relevant active ingredients</vt:lpstr>
      <vt:lpstr>dsm-firmenich Solution: PEPHA®-AGE CB</vt:lpstr>
      <vt:lpstr>Premature skin aging</vt:lpstr>
      <vt:lpstr>Premature skin aging</vt:lpstr>
      <vt:lpstr>Collagen stimulation</vt:lpstr>
      <vt:lpstr>Collagen III (youth collagen) 29% production boost</vt:lpstr>
      <vt:lpstr>PEPHA®-AGE CB protects and regenerates fibroblasts</vt:lpstr>
      <vt:lpstr>Skin barrier repair</vt:lpstr>
      <vt:lpstr>PEPHA®-AGE CB blue light</vt:lpstr>
      <vt:lpstr>Skin darkening</vt:lpstr>
      <vt:lpstr>Reduces blue light induced skin pigment darkening</vt:lpstr>
      <vt:lpstr>Reduces blue light induced redness</vt:lpstr>
      <vt:lpstr>Reduces blue light induced redness</vt:lpstr>
      <vt:lpstr>Formulation Guidelines </vt:lpstr>
      <vt:lpstr>PEPHA®-CTIVE</vt:lpstr>
      <vt:lpstr>The power of algae with PEPHA® MICROALGAE ingredients </vt:lpstr>
      <vt:lpstr>PowerPoint Presentation</vt:lpstr>
      <vt:lpstr>PowerPoint Presentation</vt:lpstr>
      <vt:lpstr>PowerPoint Presentation</vt:lpstr>
      <vt:lpstr>Radiant day shield SPF 30 </vt:lpstr>
      <vt:lpstr>PowerPoint Presentation</vt:lpstr>
      <vt:lpstr>2in1 milky lotion on-the-go</vt:lpstr>
      <vt:lpstr>PowerPoint Presentation</vt:lpstr>
      <vt:lpstr>Revitalizing serum</vt:lpstr>
      <vt:lpstr>PowerPoint Presentation</vt:lpstr>
      <vt:lpstr>Instant tightening ultra-precision stick</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pepha_cb_range_master_presentation_2025-06</dc:title>
  <dc:creator>Eline Nijhuis</dc:creator>
  <cp:lastModifiedBy>Marie-Sophie Meisinger</cp:lastModifiedBy>
  <cp:revision>4</cp:revision>
  <dcterms:created xsi:type="dcterms:W3CDTF">2023-03-31T07:21:36Z</dcterms:created>
  <dcterms:modified xsi:type="dcterms:W3CDTF">2025-07-29T15:06:26Z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2025-04-17T07:03:15Z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9e6be09b-c35e-4e51-95fa-e8db790a1fd3</vt:lpwstr>
  </property>
  <property fmtid="{D5CDD505-2E9C-101B-9397-08002B2CF9AE}" pid="10" name="MSIP_Label_2ff753fd-faf2-4608-9b59-553f003adcdf_ContentBits">
    <vt:lpwstr>0</vt:lpwstr>
  </property>
  <property fmtid="{D5CDD505-2E9C-101B-9397-08002B2CF9AE}" pid="11" name="MSIP_Label_2ff753fd-faf2-4608-9b59-553f003adcdf_Tag">
    <vt:lpwstr>10, 0, 1, 1</vt:lpwstr>
  </property>
</Properties>
</file>