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0" r:id="rId5"/>
  </p:sldMasterIdLst>
  <p:notesMasterIdLst>
    <p:notesMasterId r:id="rId46"/>
  </p:notesMasterIdLst>
  <p:handoutMasterIdLst>
    <p:handoutMasterId r:id="rId47"/>
  </p:handoutMasterIdLst>
  <p:sldIdLst>
    <p:sldId id="380" r:id="rId6"/>
    <p:sldId id="334" r:id="rId7"/>
    <p:sldId id="342" r:id="rId8"/>
    <p:sldId id="341" r:id="rId9"/>
    <p:sldId id="375" r:id="rId10"/>
    <p:sldId id="343" r:id="rId11"/>
    <p:sldId id="309" r:id="rId12"/>
    <p:sldId id="376" r:id="rId13"/>
    <p:sldId id="332" r:id="rId14"/>
    <p:sldId id="311" r:id="rId15"/>
    <p:sldId id="313" r:id="rId16"/>
    <p:sldId id="377" r:id="rId17"/>
    <p:sldId id="324" r:id="rId18"/>
    <p:sldId id="316" r:id="rId19"/>
    <p:sldId id="317" r:id="rId20"/>
    <p:sldId id="318" r:id="rId21"/>
    <p:sldId id="330" r:id="rId22"/>
    <p:sldId id="321" r:id="rId23"/>
    <p:sldId id="322" r:id="rId24"/>
    <p:sldId id="328" r:id="rId25"/>
    <p:sldId id="327" r:id="rId26"/>
    <p:sldId id="378" r:id="rId27"/>
    <p:sldId id="336" r:id="rId28"/>
    <p:sldId id="314" r:id="rId29"/>
    <p:sldId id="374" r:id="rId30"/>
    <p:sldId id="315" r:id="rId31"/>
    <p:sldId id="379" r:id="rId32"/>
    <p:sldId id="335" r:id="rId33"/>
    <p:sldId id="337" r:id="rId34"/>
    <p:sldId id="339" r:id="rId35"/>
    <p:sldId id="340" r:id="rId36"/>
    <p:sldId id="312" r:id="rId37"/>
    <p:sldId id="344" r:id="rId38"/>
    <p:sldId id="351" r:id="rId39"/>
    <p:sldId id="353" r:id="rId40"/>
    <p:sldId id="356" r:id="rId41"/>
    <p:sldId id="371" r:id="rId42"/>
    <p:sldId id="372" r:id="rId43"/>
    <p:sldId id="373" r:id="rId44"/>
    <p:sldId id="268" r:id="rId45"/>
  </p:sldIdLst>
  <p:sldSz cx="9144000" cy="6858000" type="screen4x3"/>
  <p:notesSz cx="6794500" cy="9931400"/>
  <p:custDataLst>
    <p:tags r:id="rId48"/>
  </p:custDataLst>
  <p:defaultTextStyle>
    <a:defPPr>
      <a:defRPr lang="nl-NL"/>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autoAdjust="0"/>
    <p:restoredTop sz="94980" autoAdjust="0"/>
  </p:normalViewPr>
  <p:slideViewPr>
    <p:cSldViewPr snapToGrid="0">
      <p:cViewPr varScale="1">
        <p:scale>
          <a:sx n="101" d="100"/>
          <a:sy n="101" d="100"/>
        </p:scale>
        <p:origin x="1890" y="102"/>
      </p:cViewPr>
      <p:guideLst>
        <p:guide orient="horz" pos="2160"/>
        <p:guide pos="2880"/>
      </p:guideLst>
    </p:cSldViewPr>
  </p:slideViewPr>
  <p:notesTextViewPr>
    <p:cViewPr>
      <p:scale>
        <a:sx n="100" d="100"/>
        <a:sy n="100" d="100"/>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theme" Target="theme/theme1.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1" y="0"/>
            <a:ext cx="2944072"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655" tIns="31327" rIns="62655" bIns="31327" numCol="1" anchor="t" anchorCtr="0" compatLnSpc="1">
            <a:prstTxWarp prst="textNoShape">
              <a:avLst/>
            </a:prstTxWarp>
          </a:bodyPr>
          <a:lstStyle>
            <a:lvl1pPr defTabSz="626248">
              <a:defRPr sz="800">
                <a:latin typeface="Arial" charset="0"/>
              </a:defRPr>
            </a:lvl1pPr>
          </a:lstStyle>
          <a:p>
            <a:endParaRPr lang="en-US"/>
          </a:p>
        </p:txBody>
      </p:sp>
      <p:sp>
        <p:nvSpPr>
          <p:cNvPr id="243715" name="Rectangle 3"/>
          <p:cNvSpPr>
            <a:spLocks noGrp="1" noChangeArrowheads="1"/>
          </p:cNvSpPr>
          <p:nvPr>
            <p:ph type="dt" sz="quarter" idx="1"/>
          </p:nvPr>
        </p:nvSpPr>
        <p:spPr bwMode="auto">
          <a:xfrm>
            <a:off x="3848844" y="0"/>
            <a:ext cx="2944072"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655" tIns="31327" rIns="62655" bIns="31327" numCol="1" anchor="t" anchorCtr="0" compatLnSpc="1">
            <a:prstTxWarp prst="textNoShape">
              <a:avLst/>
            </a:prstTxWarp>
          </a:bodyPr>
          <a:lstStyle>
            <a:lvl1pPr algn="r" defTabSz="626248">
              <a:defRPr sz="800">
                <a:latin typeface="Arial" charset="0"/>
              </a:defRPr>
            </a:lvl1pPr>
          </a:lstStyle>
          <a:p>
            <a:endParaRPr lang="en-US"/>
          </a:p>
        </p:txBody>
      </p:sp>
      <p:sp>
        <p:nvSpPr>
          <p:cNvPr id="243716" name="Rectangle 4"/>
          <p:cNvSpPr>
            <a:spLocks noGrp="1" noChangeArrowheads="1"/>
          </p:cNvSpPr>
          <p:nvPr>
            <p:ph type="ftr" sz="quarter" idx="2"/>
          </p:nvPr>
        </p:nvSpPr>
        <p:spPr bwMode="auto">
          <a:xfrm>
            <a:off x="1" y="9433324"/>
            <a:ext cx="2944072" cy="496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655" tIns="31327" rIns="62655" bIns="31327" numCol="1" anchor="b" anchorCtr="0" compatLnSpc="1">
            <a:prstTxWarp prst="textNoShape">
              <a:avLst/>
            </a:prstTxWarp>
          </a:bodyPr>
          <a:lstStyle>
            <a:lvl1pPr defTabSz="626248">
              <a:defRPr sz="800">
                <a:latin typeface="Arial" charset="0"/>
              </a:defRPr>
            </a:lvl1pPr>
          </a:lstStyle>
          <a:p>
            <a:endParaRPr lang="en-US"/>
          </a:p>
        </p:txBody>
      </p:sp>
      <p:sp>
        <p:nvSpPr>
          <p:cNvPr id="243717" name="Rectangle 5"/>
          <p:cNvSpPr>
            <a:spLocks noGrp="1" noChangeArrowheads="1"/>
          </p:cNvSpPr>
          <p:nvPr>
            <p:ph type="sldNum" sz="quarter" idx="3"/>
          </p:nvPr>
        </p:nvSpPr>
        <p:spPr bwMode="auto">
          <a:xfrm>
            <a:off x="3848844" y="9433324"/>
            <a:ext cx="2944072" cy="496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655" tIns="31327" rIns="62655" bIns="31327" numCol="1" anchor="b" anchorCtr="0" compatLnSpc="1">
            <a:prstTxWarp prst="textNoShape">
              <a:avLst/>
            </a:prstTxWarp>
          </a:bodyPr>
          <a:lstStyle>
            <a:lvl1pPr algn="r" defTabSz="626248">
              <a:defRPr sz="800">
                <a:latin typeface="Arial" charset="0"/>
              </a:defRPr>
            </a:lvl1pPr>
          </a:lstStyle>
          <a:p>
            <a:fld id="{230A98D0-5891-44AA-AFC2-1F4DDAA04E3B}" type="slidenum">
              <a:rPr lang="en-US" smtClean="0"/>
              <a:pPr/>
              <a:t>‹#›</a:t>
            </a:fld>
            <a:endParaRPr lang="en-US"/>
          </a:p>
        </p:txBody>
      </p:sp>
    </p:spTree>
    <p:extLst>
      <p:ext uri="{BB962C8B-B14F-4D97-AF65-F5344CB8AC3E}">
        <p14:creationId xmlns:p14="http://schemas.microsoft.com/office/powerpoint/2010/main" val="103291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1" y="0"/>
            <a:ext cx="2944072"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lvl1pPr defTabSz="956019">
              <a:defRPr sz="1200">
                <a:latin typeface="Arial" charset="0"/>
              </a:defRPr>
            </a:lvl1pPr>
          </a:lstStyle>
          <a:p>
            <a:endParaRPr lang="en-US"/>
          </a:p>
        </p:txBody>
      </p:sp>
      <p:sp>
        <p:nvSpPr>
          <p:cNvPr id="14339" name="Rectangle 3"/>
          <p:cNvSpPr>
            <a:spLocks noGrp="1" noChangeArrowheads="1"/>
          </p:cNvSpPr>
          <p:nvPr>
            <p:ph type="dt" idx="1"/>
          </p:nvPr>
        </p:nvSpPr>
        <p:spPr bwMode="auto">
          <a:xfrm>
            <a:off x="3848844" y="0"/>
            <a:ext cx="2944072"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lvl1pPr algn="r" defTabSz="956019">
              <a:defRPr sz="1200">
                <a:latin typeface="Arial" charset="0"/>
              </a:defRPr>
            </a:lvl1pPr>
          </a:lstStyle>
          <a:p>
            <a:endParaRPr lang="en-US"/>
          </a:p>
        </p:txBody>
      </p:sp>
      <p:sp>
        <p:nvSpPr>
          <p:cNvPr id="14340" name="Rectangle 4"/>
          <p:cNvSpPr>
            <a:spLocks noGrp="1" noRot="1" noChangeAspect="1" noChangeArrowheads="1" noTextEdit="1"/>
          </p:cNvSpPr>
          <p:nvPr>
            <p:ph type="sldImg" idx="2"/>
          </p:nvPr>
        </p:nvSpPr>
        <p:spPr bwMode="auto">
          <a:xfrm>
            <a:off x="917575" y="746125"/>
            <a:ext cx="4960938" cy="37226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79768" y="4717455"/>
            <a:ext cx="5434966" cy="4468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342" name="Rectangle 6"/>
          <p:cNvSpPr>
            <a:spLocks noGrp="1" noChangeArrowheads="1"/>
          </p:cNvSpPr>
          <p:nvPr>
            <p:ph type="ftr" sz="quarter" idx="4"/>
          </p:nvPr>
        </p:nvSpPr>
        <p:spPr bwMode="auto">
          <a:xfrm>
            <a:off x="1" y="9433324"/>
            <a:ext cx="2944072" cy="496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b" anchorCtr="0" compatLnSpc="1">
            <a:prstTxWarp prst="textNoShape">
              <a:avLst/>
            </a:prstTxWarp>
          </a:bodyPr>
          <a:lstStyle>
            <a:lvl1pPr defTabSz="956019">
              <a:defRPr sz="1200">
                <a:latin typeface="Arial" charset="0"/>
              </a:defRPr>
            </a:lvl1pPr>
          </a:lstStyle>
          <a:p>
            <a:endParaRPr lang="en-US"/>
          </a:p>
        </p:txBody>
      </p:sp>
      <p:sp>
        <p:nvSpPr>
          <p:cNvPr id="14343" name="Rectangle 7"/>
          <p:cNvSpPr>
            <a:spLocks noGrp="1" noChangeArrowheads="1"/>
          </p:cNvSpPr>
          <p:nvPr>
            <p:ph type="sldNum" sz="quarter" idx="5"/>
          </p:nvPr>
        </p:nvSpPr>
        <p:spPr bwMode="auto">
          <a:xfrm>
            <a:off x="3848844" y="9433324"/>
            <a:ext cx="2944072" cy="496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b" anchorCtr="0" compatLnSpc="1">
            <a:prstTxWarp prst="textNoShape">
              <a:avLst/>
            </a:prstTxWarp>
          </a:bodyPr>
          <a:lstStyle>
            <a:lvl1pPr algn="r" defTabSz="956019">
              <a:defRPr sz="1200">
                <a:latin typeface="Arial" charset="0"/>
              </a:defRPr>
            </a:lvl1pPr>
          </a:lstStyle>
          <a:p>
            <a:fld id="{EF430555-F781-435B-9678-0AFFCC5A6DCD}" type="slidenum">
              <a:rPr lang="en-US" smtClean="0"/>
              <a:pPr/>
              <a:t>‹#›</a:t>
            </a:fld>
            <a:endParaRPr lang="en-US"/>
          </a:p>
        </p:txBody>
      </p:sp>
    </p:spTree>
    <p:extLst>
      <p:ext uri="{BB962C8B-B14F-4D97-AF65-F5344CB8AC3E}">
        <p14:creationId xmlns:p14="http://schemas.microsoft.com/office/powerpoint/2010/main" val="224865064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DNA protection is a continuous key trend since 5-6 years.</a:t>
            </a:r>
          </a:p>
          <a:p>
            <a:endParaRPr lang="en-US" dirty="0">
              <a:solidFill>
                <a:srgbClr val="FF0000"/>
              </a:solidFill>
            </a:endParaRPr>
          </a:p>
          <a:p>
            <a:r>
              <a:rPr lang="en-US" dirty="0">
                <a:solidFill>
                  <a:srgbClr val="FF0000"/>
                </a:solidFill>
              </a:rPr>
              <a:t>Leading brands communicate</a:t>
            </a:r>
            <a:r>
              <a:rPr lang="en-US" baseline="0" dirty="0">
                <a:solidFill>
                  <a:srgbClr val="FF0000"/>
                </a:solidFill>
              </a:rPr>
              <a:t> on this trend, s</a:t>
            </a:r>
            <a:r>
              <a:rPr lang="en-US" dirty="0">
                <a:solidFill>
                  <a:srgbClr val="FF0000"/>
                </a:solidFill>
              </a:rPr>
              <a:t>ee examples of market products on</a:t>
            </a:r>
            <a:r>
              <a:rPr lang="en-US" baseline="0" dirty="0">
                <a:solidFill>
                  <a:srgbClr val="FF0000"/>
                </a:solidFill>
              </a:rPr>
              <a:t> next slide.</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EF430555-F781-435B-9678-0AFFCC5A6DCD}" type="slidenum">
              <a:rPr lang="en-US" smtClean="0"/>
              <a:pPr/>
              <a:t>2</a:t>
            </a:fld>
            <a:endParaRPr lang="en-US"/>
          </a:p>
        </p:txBody>
      </p:sp>
    </p:spTree>
    <p:extLst>
      <p:ext uri="{BB962C8B-B14F-4D97-AF65-F5344CB8AC3E}">
        <p14:creationId xmlns:p14="http://schemas.microsoft.com/office/powerpoint/2010/main" val="4001226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solidFill>
                  <a:schemeClr val="tx1"/>
                </a:solidFill>
              </a:rPr>
              <a:t>Leading brands communicate</a:t>
            </a:r>
            <a:r>
              <a:rPr lang="en-US" baseline="0" dirty="0">
                <a:solidFill>
                  <a:schemeClr val="tx1"/>
                </a:solidFill>
              </a:rPr>
              <a:t> on the DNA trend, s</a:t>
            </a:r>
            <a:r>
              <a:rPr lang="en-US" dirty="0">
                <a:solidFill>
                  <a:schemeClr val="tx1"/>
                </a:solidFill>
              </a:rPr>
              <a:t>ee here examples of market products:</a:t>
            </a:r>
          </a:p>
          <a:p>
            <a:pPr marL="171450" indent="-171450">
              <a:buFont typeface="Arial" pitchFamily="34" charset="0"/>
              <a:buChar char="•"/>
            </a:pPr>
            <a:r>
              <a:rPr lang="en-US" b="1" dirty="0">
                <a:solidFill>
                  <a:schemeClr val="tx1"/>
                </a:solidFill>
              </a:rPr>
              <a:t>LANCASTER/ 365 Cellular Elixir Intense:</a:t>
            </a:r>
          </a:p>
          <a:p>
            <a:r>
              <a:rPr lang="en-US" dirty="0">
                <a:solidFill>
                  <a:schemeClr val="tx1"/>
                </a:solidFill>
              </a:rPr>
              <a:t>The Lancaster 365 Cellular Elixir range is described as the first step of a daily beauty ritual. The range is said to address skin ageing at its root by helping repair visible signs of past damage and preventing future signs of skin ageing, 365 days a year. As part of the range, </a:t>
            </a:r>
            <a:r>
              <a:rPr lang="en-US" dirty="0"/>
              <a:t>Serum </a:t>
            </a:r>
            <a:r>
              <a:rPr lang="en-US" dirty="0" err="1"/>
              <a:t>Rénovateur</a:t>
            </a:r>
            <a:r>
              <a:rPr lang="en-US" dirty="0"/>
              <a:t> </a:t>
            </a:r>
            <a:r>
              <a:rPr lang="en-US" dirty="0" err="1"/>
              <a:t>Jeunesse</a:t>
            </a:r>
            <a:r>
              <a:rPr lang="en-US" dirty="0"/>
              <a:t> (Intense Youth Renewal Serum) is a breakthrough product said to help repair three main types of </a:t>
            </a:r>
            <a:r>
              <a:rPr lang="en-US" u="sng" dirty="0"/>
              <a:t>DNA damage</a:t>
            </a:r>
            <a:r>
              <a:rPr lang="en-US" dirty="0"/>
              <a:t>: UV rays, pollution and stress, leaving the skin texture visibly regenerated, firmer and plumped. </a:t>
            </a:r>
          </a:p>
          <a:p>
            <a:pPr marL="171450" indent="-171450">
              <a:buFont typeface="Arial" pitchFamily="34" charset="0"/>
              <a:buChar char="•"/>
            </a:pPr>
            <a:r>
              <a:rPr lang="en-US" b="1" dirty="0"/>
              <a:t>BEIERSDORF/ Nivea Men </a:t>
            </a:r>
            <a:r>
              <a:rPr lang="en-US" b="1" dirty="0" err="1"/>
              <a:t>DNAge</a:t>
            </a:r>
            <a:r>
              <a:rPr lang="en-US" dirty="0"/>
              <a:t>:</a:t>
            </a:r>
          </a:p>
          <a:p>
            <a:pPr marL="0" indent="0">
              <a:buFont typeface="Arial" pitchFamily="34" charset="0"/>
              <a:buNone/>
            </a:pPr>
            <a:r>
              <a:rPr lang="en-US" dirty="0"/>
              <a:t>Nivea Men Active Age Anti-</a:t>
            </a:r>
            <a:r>
              <a:rPr lang="en-US" dirty="0" err="1"/>
              <a:t>Falten</a:t>
            </a:r>
            <a:r>
              <a:rPr lang="en-US" dirty="0"/>
              <a:t> </a:t>
            </a:r>
            <a:r>
              <a:rPr lang="en-US" dirty="0" err="1"/>
              <a:t>Gesichtspflege</a:t>
            </a:r>
            <a:r>
              <a:rPr lang="en-US" dirty="0"/>
              <a:t> (Anti-Wrinkle Face Care) features a formula with </a:t>
            </a:r>
            <a:r>
              <a:rPr lang="en-US" dirty="0" err="1"/>
              <a:t>creatine</a:t>
            </a:r>
            <a:r>
              <a:rPr lang="en-US" dirty="0"/>
              <a:t>, cell active folic acid and UVA/UVB filters with SPF 8 that is claimed to reduce wrinkles, improve firmness and elasticity, provide lasting hydration, and </a:t>
            </a:r>
            <a:r>
              <a:rPr lang="en-US" u="sng" dirty="0"/>
              <a:t>protect the DNA </a:t>
            </a:r>
            <a:r>
              <a:rPr lang="en-US" dirty="0"/>
              <a:t>against environmental aggressions.</a:t>
            </a:r>
          </a:p>
          <a:p>
            <a:pPr marL="171450" indent="-171450">
              <a:buFont typeface="Arial" pitchFamily="34" charset="0"/>
              <a:buChar char="•"/>
            </a:pPr>
            <a:r>
              <a:rPr lang="en-US" b="1" dirty="0"/>
              <a:t>LABORATOIRES NOVEXPERT</a:t>
            </a:r>
            <a:r>
              <a:rPr lang="en-US" b="1" baseline="0" dirty="0"/>
              <a:t> / Anti-Aging cream</a:t>
            </a:r>
            <a:r>
              <a:rPr lang="en-US" baseline="0" dirty="0"/>
              <a:t>:</a:t>
            </a:r>
          </a:p>
          <a:p>
            <a:pPr marL="0" indent="0">
              <a:buFont typeface="Arial" pitchFamily="34" charset="0"/>
              <a:buNone/>
            </a:pPr>
            <a:r>
              <a:rPr lang="en-US" dirty="0"/>
              <a:t>The Expert Anti-Aging Cream is described as a nourishing wrinkle expert agent cream formulated in collaboration with Dr. </a:t>
            </a:r>
            <a:r>
              <a:rPr lang="en-US" dirty="0" err="1"/>
              <a:t>Lintner</a:t>
            </a:r>
            <a:r>
              <a:rPr lang="en-US" dirty="0"/>
              <a:t>. The 100% natural formula features: omegas 3, 6 and 9, </a:t>
            </a:r>
            <a:r>
              <a:rPr lang="en-US" dirty="0" err="1"/>
              <a:t>shea</a:t>
            </a:r>
            <a:r>
              <a:rPr lang="en-US" dirty="0"/>
              <a:t> butter and macadamia nut oil, to offer a nourishing action; and light-reflecting and antioxidant ingredients that </a:t>
            </a:r>
            <a:r>
              <a:rPr lang="en-US" u="sng" dirty="0"/>
              <a:t>target DNA </a:t>
            </a:r>
            <a:r>
              <a:rPr lang="en-US" dirty="0"/>
              <a:t>and collagen for in-depth skin regeneration and radiance. </a:t>
            </a:r>
            <a:endParaRPr lang="en-US" baseline="0"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3</a:t>
            </a:fld>
            <a:endParaRPr lang="en-US"/>
          </a:p>
        </p:txBody>
      </p:sp>
    </p:spTree>
    <p:extLst>
      <p:ext uri="{BB962C8B-B14F-4D97-AF65-F5344CB8AC3E}">
        <p14:creationId xmlns:p14="http://schemas.microsoft.com/office/powerpoint/2010/main" val="1995827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UV radiation has severe consequences:</a:t>
            </a:r>
            <a:r>
              <a:rPr lang="en-US" baseline="0" dirty="0"/>
              <a:t> the penetration of solar rays is responsible for chemical reactions in the skin with harmful biological effects:</a:t>
            </a:r>
          </a:p>
          <a:p>
            <a:endParaRPr lang="en-US" baseline="0" dirty="0"/>
          </a:p>
          <a:p>
            <a:pPr marL="228600" indent="-228600">
              <a:buAutoNum type="arabicPeriod"/>
            </a:pPr>
            <a:r>
              <a:rPr lang="en-US" baseline="0" dirty="0"/>
              <a:t>PHOTO-AGING:</a:t>
            </a:r>
          </a:p>
          <a:p>
            <a:pPr marL="85725" lvl="1" indent="-85725">
              <a:spcBef>
                <a:spcPts val="0"/>
              </a:spcBef>
              <a:buClr>
                <a:schemeClr val="tx2"/>
              </a:buClr>
              <a:buFont typeface="Arial" pitchFamily="34" charset="0"/>
              <a:buChar char="•"/>
            </a:pPr>
            <a:r>
              <a:rPr lang="en-US" sz="1400" dirty="0">
                <a:solidFill>
                  <a:schemeClr val="tx1">
                    <a:lumMod val="65000"/>
                    <a:lumOff val="35000"/>
                  </a:schemeClr>
                </a:solidFill>
              </a:rPr>
              <a:t>Decreased barrier function due to lipid peroxidation</a:t>
            </a:r>
          </a:p>
          <a:p>
            <a:pPr marL="85725" lvl="2" indent="-85725">
              <a:spcBef>
                <a:spcPts val="0"/>
              </a:spcBef>
              <a:buClr>
                <a:schemeClr val="tx2"/>
              </a:buClr>
              <a:buFont typeface="Arial" pitchFamily="34" charset="0"/>
              <a:buChar char="•"/>
            </a:pPr>
            <a:r>
              <a:rPr lang="en-US" sz="1400" dirty="0">
                <a:solidFill>
                  <a:schemeClr val="tx1">
                    <a:lumMod val="65000"/>
                    <a:lumOff val="35000"/>
                  </a:schemeClr>
                </a:solidFill>
              </a:rPr>
              <a:t>Collagen destruction due to increased MMP level</a:t>
            </a:r>
          </a:p>
          <a:p>
            <a:pPr marL="85725" lvl="3" indent="-85725">
              <a:spcBef>
                <a:spcPts val="0"/>
              </a:spcBef>
              <a:buClr>
                <a:schemeClr val="tx2"/>
              </a:buClr>
              <a:buFont typeface="Arial" pitchFamily="34" charset="0"/>
              <a:buChar char="•"/>
            </a:pPr>
            <a:r>
              <a:rPr lang="en-US" sz="1400" dirty="0">
                <a:solidFill>
                  <a:schemeClr val="tx1">
                    <a:lumMod val="65000"/>
                    <a:lumOff val="35000"/>
                  </a:schemeClr>
                </a:solidFill>
              </a:rPr>
              <a:t>Destruction of enzymes like catalase</a:t>
            </a:r>
            <a:endParaRPr lang="en-US" baseline="0" dirty="0"/>
          </a:p>
          <a:p>
            <a:pPr marL="228600" indent="-228600">
              <a:buAutoNum type="arabicPeriod"/>
            </a:pPr>
            <a:r>
              <a:rPr lang="en-US" baseline="0" dirty="0"/>
              <a:t>PIGMENTATION DISORDERS</a:t>
            </a:r>
          </a:p>
          <a:p>
            <a:pPr marL="228600" indent="-228600">
              <a:buAutoNum type="arabicPeriod"/>
            </a:pPr>
            <a:r>
              <a:rPr lang="en-US" baseline="0" dirty="0"/>
              <a:t>DNA DAMAGE</a:t>
            </a:r>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5</a:t>
            </a:fld>
            <a:endParaRPr lang="en-US"/>
          </a:p>
        </p:txBody>
      </p:sp>
    </p:spTree>
    <p:extLst>
      <p:ext uri="{BB962C8B-B14F-4D97-AF65-F5344CB8AC3E}">
        <p14:creationId xmlns:p14="http://schemas.microsoft.com/office/powerpoint/2010/main" val="305991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Arial" charset="0"/>
              </a:rPr>
              <a:t>The DNA (</a:t>
            </a:r>
            <a:r>
              <a:rPr lang="en-US" sz="1200" b="0" i="0" u="none" strike="noStrike" kern="1200" baseline="0" dirty="0" err="1">
                <a:solidFill>
                  <a:schemeClr val="tx1"/>
                </a:solidFill>
                <a:latin typeface="Arial" charset="0"/>
                <a:ea typeface="+mn-ea"/>
                <a:cs typeface="Arial" charset="0"/>
              </a:rPr>
              <a:t>DeoxyriboNucleic</a:t>
            </a:r>
            <a:r>
              <a:rPr lang="en-US" sz="1200" b="0" i="0" u="none" strike="noStrike" kern="1200" baseline="0" dirty="0">
                <a:solidFill>
                  <a:schemeClr val="tx1"/>
                </a:solidFill>
                <a:latin typeface="Arial" charset="0"/>
                <a:ea typeface="+mn-ea"/>
                <a:cs typeface="Arial" charset="0"/>
              </a:rPr>
              <a:t> Acid) molecule encodes the genetic instructions needed for life to develop and function properly. It forms a double-stranded helix structure, with each strand consisting of two long polymers made from repeating units called nucleotides (guanine, adenine, thymine, and cytosine).</a:t>
            </a:r>
          </a:p>
          <a:p>
            <a:r>
              <a:rPr lang="en-US" sz="1200" b="0" i="0" u="none" strike="noStrike" kern="1200" baseline="0" dirty="0">
                <a:solidFill>
                  <a:schemeClr val="tx1"/>
                </a:solidFill>
                <a:latin typeface="Arial" charset="0"/>
                <a:ea typeface="+mn-ea"/>
                <a:cs typeface="Arial" charset="0"/>
              </a:rPr>
              <a:t>Although normally very stable, in skin the DNA can be damaged by UVA (ultra violet A) radiation from the sun. This damage results either directly from the energy of the radiation, or indirectly from the release of free radicals, which can cleave DNA strands in the skin.</a:t>
            </a:r>
          </a:p>
          <a:p>
            <a:endParaRPr lang="en-US" sz="1200" b="0" i="0" u="none" strike="noStrike" kern="1200" baseline="0" dirty="0">
              <a:solidFill>
                <a:schemeClr val="tx1"/>
              </a:solidFill>
              <a:latin typeface="Arial" charset="0"/>
              <a:ea typeface="+mn-ea"/>
              <a:cs typeface="Arial" charset="0"/>
            </a:endParaRPr>
          </a:p>
          <a:p>
            <a:pPr eaLnBrk="1" hangingPunct="1"/>
            <a:r>
              <a:rPr lang="en-US" sz="1200" b="0" i="0" u="none" strike="noStrike" kern="1200" baseline="0" dirty="0">
                <a:solidFill>
                  <a:schemeClr val="tx1"/>
                </a:solidFill>
                <a:latin typeface="Arial" charset="0"/>
                <a:ea typeface="+mn-ea"/>
                <a:cs typeface="Arial" charset="0"/>
              </a:rPr>
              <a:t>Damaged DNA leads to erroneous genetic function with following consequences:</a:t>
            </a:r>
          </a:p>
          <a:p>
            <a:pPr marL="171450" marR="0" indent="-171450" algn="l" defTabSz="914400" rtl="0" eaLnBrk="1" fontAlgn="base" latinLnBrk="0" hangingPunct="1">
              <a:lnSpc>
                <a:spcPct val="100000"/>
              </a:lnSpc>
              <a:spcBef>
                <a:spcPct val="30000"/>
              </a:spcBef>
              <a:spcAft>
                <a:spcPct val="0"/>
              </a:spcAft>
              <a:buClrTx/>
              <a:buSzTx/>
              <a:buFontTx/>
              <a:buChar char="-"/>
              <a:tabLst/>
              <a:defRPr/>
            </a:pPr>
            <a:r>
              <a:rPr lang="en-US" sz="1200" b="0" i="0" u="none" strike="noStrike" kern="1200" baseline="0" dirty="0">
                <a:solidFill>
                  <a:schemeClr val="tx1"/>
                </a:solidFill>
                <a:latin typeface="Arial" charset="0"/>
                <a:ea typeface="+mn-ea"/>
                <a:cs typeface="Arial" charset="0"/>
              </a:rPr>
              <a:t>Accelerated skin aging, characterized by wrinkles, loss of elasticity and sagging, or pigmentation disorders;</a:t>
            </a:r>
          </a:p>
          <a:p>
            <a:pPr marL="171450" indent="-171450" eaLnBrk="1" hangingPunct="1">
              <a:buFontTx/>
              <a:buChar char="-"/>
            </a:pPr>
            <a:r>
              <a:rPr lang="en-US" sz="1200" b="0" i="0" u="none" strike="noStrike" kern="1200" baseline="0" dirty="0">
                <a:solidFill>
                  <a:schemeClr val="tx1"/>
                </a:solidFill>
                <a:latin typeface="Arial" charset="0"/>
                <a:ea typeface="+mn-ea"/>
                <a:cs typeface="Arial" charset="0"/>
              </a:rPr>
              <a:t>It </a:t>
            </a:r>
            <a:r>
              <a:rPr lang="en-US" sz="1200" dirty="0">
                <a:latin typeface="Times" pitchFamily="18" charset="0"/>
              </a:rPr>
              <a:t>can lead to apoptosis of the cells;</a:t>
            </a:r>
          </a:p>
          <a:p>
            <a:pPr marL="171450" indent="-171450" eaLnBrk="1" hangingPunct="1">
              <a:buFontTx/>
              <a:buChar char="-"/>
            </a:pPr>
            <a:r>
              <a:rPr lang="en-US" sz="1200" dirty="0">
                <a:latin typeface="Times" pitchFamily="18" charset="0"/>
              </a:rPr>
              <a:t>If cells with damaged DNA survive, this leads to genetically mutations. That means this cell contain changed, false information;</a:t>
            </a:r>
          </a:p>
          <a:p>
            <a:pPr marL="171450" indent="-171450" eaLnBrk="1" hangingPunct="1">
              <a:buFontTx/>
              <a:buChar char="-"/>
            </a:pPr>
            <a:r>
              <a:rPr lang="en-US" sz="1200" dirty="0">
                <a:latin typeface="Times" pitchFamily="18" charset="0"/>
              </a:rPr>
              <a:t>Such mutations lead to precancerous lesions and finally result in developing of skin cancer. </a:t>
            </a:r>
          </a:p>
          <a:p>
            <a:pPr eaLnBrk="1" hangingPunct="1"/>
            <a:endParaRPr lang="en-US" sz="1200" dirty="0">
              <a:latin typeface="Times" pitchFamily="18" charset="0"/>
            </a:endParaRPr>
          </a:p>
          <a:p>
            <a:pPr eaLnBrk="1" hangingPunct="1"/>
            <a:r>
              <a:rPr lang="en-US" sz="1200" dirty="0">
                <a:latin typeface="Times" pitchFamily="18" charset="0"/>
              </a:rPr>
              <a:t>Even if our skin has its own defense strategies against such stress,</a:t>
            </a:r>
            <a:r>
              <a:rPr lang="en-US" sz="1200" baseline="0" dirty="0">
                <a:latin typeface="Times" pitchFamily="18" charset="0"/>
              </a:rPr>
              <a:t> the </a:t>
            </a:r>
            <a:r>
              <a:rPr lang="en-US" sz="1200" dirty="0">
                <a:latin typeface="Times" pitchFamily="18" charset="0"/>
              </a:rPr>
              <a:t>skin‘s defense system needs some support.</a:t>
            </a:r>
          </a:p>
        </p:txBody>
      </p:sp>
      <p:sp>
        <p:nvSpPr>
          <p:cNvPr id="4" name="Slide Number Placeholder 3"/>
          <p:cNvSpPr>
            <a:spLocks noGrp="1"/>
          </p:cNvSpPr>
          <p:nvPr>
            <p:ph type="sldNum" sz="quarter" idx="10"/>
          </p:nvPr>
        </p:nvSpPr>
        <p:spPr/>
        <p:txBody>
          <a:bodyPr/>
          <a:lstStyle/>
          <a:p>
            <a:fld id="{EF430555-F781-435B-9678-0AFFCC5A6DCD}" type="slidenum">
              <a:rPr lang="en-US" smtClean="0"/>
              <a:pPr/>
              <a:t>6</a:t>
            </a:fld>
            <a:endParaRPr lang="en-US"/>
          </a:p>
        </p:txBody>
      </p:sp>
    </p:spTree>
    <p:extLst>
      <p:ext uri="{BB962C8B-B14F-4D97-AF65-F5344CB8AC3E}">
        <p14:creationId xmlns:p14="http://schemas.microsoft.com/office/powerpoint/2010/main" val="2883394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largest deserts in Africa are the Sahara in the North and the </a:t>
            </a:r>
            <a:r>
              <a:rPr lang="en-US" b="1" dirty="0"/>
              <a:t>Kalahari </a:t>
            </a:r>
            <a:r>
              <a:rPr lang="en-US" dirty="0"/>
              <a:t>in the South.</a:t>
            </a:r>
          </a:p>
          <a:p>
            <a:r>
              <a:rPr lang="en-US" dirty="0"/>
              <a:t>Deserts are very dry places. Plants growing under such extreme conditions develop their</a:t>
            </a:r>
            <a:r>
              <a:rPr lang="en-US" baseline="0" dirty="0"/>
              <a:t> own defense strategy against heat, drought and high UV exposition.</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kern="1200" baseline="0" dirty="0">
                <a:solidFill>
                  <a:schemeClr val="tx1"/>
                </a:solidFill>
                <a:latin typeface="Arial" charset="0"/>
                <a:ea typeface="+mn-ea"/>
                <a:cs typeface="Arial" charset="0"/>
              </a:rPr>
              <a:t>PEPHA®-PROTECT is a highly purified watermelon (Citrullus </a:t>
            </a:r>
            <a:r>
              <a:rPr lang="en-US" sz="1200" b="0" i="0" u="none" strike="noStrike" kern="1200" baseline="0" dirty="0" err="1">
                <a:solidFill>
                  <a:schemeClr val="tx1"/>
                </a:solidFill>
                <a:latin typeface="Arial" charset="0"/>
                <a:ea typeface="+mn-ea"/>
                <a:cs typeface="Arial" charset="0"/>
              </a:rPr>
              <a:t>lanatus</a:t>
            </a:r>
            <a:r>
              <a:rPr lang="en-US" sz="1200" b="0" i="0" u="none" strike="noStrike" kern="1200" baseline="0" dirty="0">
                <a:solidFill>
                  <a:schemeClr val="tx1"/>
                </a:solidFill>
                <a:latin typeface="Arial" charset="0"/>
                <a:ea typeface="+mn-ea"/>
                <a:cs typeface="Arial" charset="0"/>
              </a:rPr>
              <a:t>) extract containing high quantities of precious compatible solutes - naturally occurring vitamins, carbohydrates, and specific amino acids, such as </a:t>
            </a:r>
            <a:r>
              <a:rPr lang="en-US" sz="1200" kern="1200" dirty="0" err="1">
                <a:solidFill>
                  <a:schemeClr val="tx1">
                    <a:lumMod val="65000"/>
                    <a:lumOff val="35000"/>
                  </a:schemeClr>
                </a:solidFill>
                <a:latin typeface="Arial" charset="0"/>
                <a:ea typeface="+mn-ea"/>
                <a:cs typeface="Arial" charset="0"/>
              </a:rPr>
              <a:t>Trehalose</a:t>
            </a:r>
            <a:r>
              <a:rPr lang="en-US" sz="1200" kern="1200" dirty="0">
                <a:solidFill>
                  <a:schemeClr val="tx1">
                    <a:lumMod val="65000"/>
                    <a:lumOff val="35000"/>
                  </a:schemeClr>
                </a:solidFill>
                <a:latin typeface="Arial" charset="0"/>
                <a:ea typeface="+mn-ea"/>
                <a:cs typeface="Arial" charset="0"/>
              </a:rPr>
              <a:t>, Glycine, </a:t>
            </a:r>
            <a:r>
              <a:rPr lang="en-US" sz="1200" kern="1200" dirty="0" err="1">
                <a:solidFill>
                  <a:schemeClr val="tx1">
                    <a:lumMod val="65000"/>
                    <a:lumOff val="35000"/>
                  </a:schemeClr>
                </a:solidFill>
                <a:latin typeface="Arial" charset="0"/>
                <a:ea typeface="+mn-ea"/>
                <a:cs typeface="Arial" charset="0"/>
              </a:rPr>
              <a:t>Betaine</a:t>
            </a:r>
            <a:r>
              <a:rPr lang="en-US" sz="1200" kern="1200" dirty="0">
                <a:solidFill>
                  <a:schemeClr val="tx1">
                    <a:lumMod val="65000"/>
                    <a:lumOff val="35000"/>
                  </a:schemeClr>
                </a:solidFill>
                <a:latin typeface="Arial" charset="0"/>
                <a:ea typeface="+mn-ea"/>
                <a:cs typeface="Arial" charset="0"/>
              </a:rPr>
              <a:t>, and C</a:t>
            </a:r>
            <a:r>
              <a:rPr lang="en-US" sz="1200" b="0" i="0" u="none" strike="noStrike" kern="1200" baseline="0" dirty="0">
                <a:solidFill>
                  <a:schemeClr val="tx1"/>
                </a:solidFill>
                <a:latin typeface="Arial" charset="0"/>
                <a:ea typeface="+mn-ea"/>
                <a:cs typeface="Arial" charset="0"/>
              </a:rPr>
              <a:t>itrulline. </a:t>
            </a:r>
            <a:r>
              <a:rPr lang="en-US" sz="1200" kern="1200" dirty="0">
                <a:solidFill>
                  <a:schemeClr val="tx1">
                    <a:lumMod val="65000"/>
                    <a:lumOff val="35000"/>
                  </a:schemeClr>
                </a:solidFill>
                <a:latin typeface="Arial" charset="0"/>
                <a:ea typeface="+mn-ea"/>
                <a:cs typeface="Arial" charset="0"/>
              </a:rPr>
              <a:t>Compatible solutes </a:t>
            </a:r>
            <a:r>
              <a:rPr lang="en-US" sz="1050" kern="1200" dirty="0">
                <a:solidFill>
                  <a:schemeClr val="tx1">
                    <a:lumMod val="65000"/>
                    <a:lumOff val="35000"/>
                  </a:schemeClr>
                </a:solidFill>
                <a:latin typeface="Arial" charset="0"/>
                <a:ea typeface="+mn-ea"/>
                <a:cs typeface="Arial" charset="0"/>
              </a:rPr>
              <a:t>protect important cell structures - such as DNA - from damage.</a:t>
            </a:r>
            <a:endParaRPr lang="en-US" sz="1200" b="0" i="0" u="none" strike="noStrike" kern="1200" baseline="0" dirty="0">
              <a:solidFill>
                <a:schemeClr val="tx1"/>
              </a:solidFill>
              <a:latin typeface="Arial" charset="0"/>
              <a:ea typeface="+mn-ea"/>
              <a:cs typeface="Arial" charset="0"/>
            </a:endParaRPr>
          </a:p>
          <a:p>
            <a:endParaRPr lang="en-US" sz="1200" b="0" i="0" u="none" strike="noStrike" kern="1200" baseline="0" dirty="0">
              <a:solidFill>
                <a:schemeClr val="tx1"/>
              </a:solidFill>
              <a:latin typeface="Arial" charset="0"/>
              <a:ea typeface="+mn-ea"/>
              <a:cs typeface="Arial" charset="0"/>
            </a:endParaRPr>
          </a:p>
          <a:p>
            <a:r>
              <a:rPr lang="en-US" sz="1200" b="0" i="0" u="none" strike="noStrike" kern="1200" baseline="0" dirty="0">
                <a:solidFill>
                  <a:schemeClr val="tx1"/>
                </a:solidFill>
                <a:latin typeface="Arial" charset="0"/>
                <a:ea typeface="+mn-ea"/>
                <a:cs typeface="Arial" charset="0"/>
              </a:rPr>
              <a:t>PEPHA®-PROTECT is an extract from a species that originates from Kalahari desert. The fruit effectively used for the production of PEPHA®-PROTECT is cultivated under conditions which are similar to the natural ones in the Kalahari desert.</a:t>
            </a:r>
            <a:endParaRPr lang="en-US" dirty="0"/>
          </a:p>
          <a:p>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9</a:t>
            </a:fld>
            <a:endParaRPr lang="en-US"/>
          </a:p>
        </p:txBody>
      </p:sp>
    </p:spTree>
    <p:extLst>
      <p:ext uri="{BB962C8B-B14F-4D97-AF65-F5344CB8AC3E}">
        <p14:creationId xmlns:p14="http://schemas.microsoft.com/office/powerpoint/2010/main" val="785905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Arial" charset="0"/>
              </a:rPr>
              <a:t>The active compounds of the melon’s defense system, the compatible solutes, are water soluble molecules. A standard hydrophilic watermelon extract as well as extracts purified by several purification steps were therefore produced. A plasmid assay combined with electrophoresis was applied to confirm the activity of these extracts.</a:t>
            </a:r>
          </a:p>
          <a:p>
            <a:endParaRPr lang="en-US" sz="1200" b="0" i="0" u="none" strike="noStrike" kern="1200" baseline="0" dirty="0">
              <a:solidFill>
                <a:schemeClr val="tx1"/>
              </a:solidFill>
              <a:latin typeface="Arial" charset="0"/>
              <a:ea typeface="+mn-ea"/>
              <a:cs typeface="Arial" charset="0"/>
            </a:endParaRPr>
          </a:p>
          <a:p>
            <a:r>
              <a:rPr lang="en-US" sz="1200" b="0" i="0" u="none" strike="noStrike" kern="1200" baseline="0" dirty="0">
                <a:solidFill>
                  <a:schemeClr val="tx1"/>
                </a:solidFill>
                <a:latin typeface="Arial" charset="0"/>
                <a:ea typeface="+mn-ea"/>
                <a:cs typeface="Arial" charset="0"/>
              </a:rPr>
              <a:t>The assay was performed on isolated plasmid DNA, which was stressed by peroxide to induce DNA damage. </a:t>
            </a:r>
            <a:r>
              <a:rPr lang="en-US" sz="1200" b="1" i="0" u="none" strike="noStrike" kern="1200" baseline="0" dirty="0">
                <a:solidFill>
                  <a:schemeClr val="tx1"/>
                </a:solidFill>
                <a:latin typeface="Arial" charset="0"/>
                <a:ea typeface="+mn-ea"/>
                <a:cs typeface="Arial" charset="0"/>
              </a:rPr>
              <a:t>Damaged DNA </a:t>
            </a:r>
            <a:r>
              <a:rPr lang="en-US" sz="1200" b="0" i="0" u="none" strike="noStrike" kern="1200" baseline="0" dirty="0">
                <a:solidFill>
                  <a:schemeClr val="tx1"/>
                </a:solidFill>
                <a:latin typeface="Arial" charset="0"/>
                <a:ea typeface="+mn-ea"/>
                <a:cs typeface="Arial" charset="0"/>
              </a:rPr>
              <a:t>changed its conformation and could be distinguished from </a:t>
            </a:r>
            <a:r>
              <a:rPr lang="en-US" sz="1200" b="1" i="0" u="none" strike="noStrike" kern="1200" baseline="0" dirty="0">
                <a:solidFill>
                  <a:schemeClr val="tx1"/>
                </a:solidFill>
                <a:latin typeface="Arial" charset="0"/>
                <a:ea typeface="+mn-ea"/>
                <a:cs typeface="Arial" charset="0"/>
              </a:rPr>
              <a:t>undamaged DNA (supercoiled DNA) </a:t>
            </a:r>
            <a:r>
              <a:rPr lang="en-US" sz="1200" b="0" i="0" u="none" strike="noStrike" kern="1200" baseline="0" dirty="0">
                <a:solidFill>
                  <a:schemeClr val="tx1"/>
                </a:solidFill>
                <a:latin typeface="Arial" charset="0"/>
                <a:ea typeface="+mn-ea"/>
                <a:cs typeface="Arial" charset="0"/>
              </a:rPr>
              <a:t>by electrophoresis: the undamaged and supercoiled DNA is more compact and migrates faster from the top downwards compared to damaged DNA. Supercoiled (undamaged) DNA and damaged DNA become therefore visible as separate bands in the gel.</a:t>
            </a:r>
          </a:p>
          <a:p>
            <a:r>
              <a:rPr lang="en-US" sz="1200" b="1" i="0" u="none" strike="noStrike" kern="1200" baseline="0" dirty="0">
                <a:solidFill>
                  <a:schemeClr val="tx1"/>
                </a:solidFill>
                <a:latin typeface="Arial" charset="0"/>
                <a:ea typeface="+mn-ea"/>
                <a:cs typeface="Arial" charset="0"/>
              </a:rPr>
              <a:t>+ E</a:t>
            </a:r>
            <a:r>
              <a:rPr lang="en-US" sz="1200" b="0" i="0" u="none" strike="noStrike" kern="1200" baseline="0" dirty="0">
                <a:solidFill>
                  <a:schemeClr val="tx1"/>
                </a:solidFill>
                <a:latin typeface="Arial" charset="0"/>
                <a:ea typeface="+mn-ea"/>
                <a:cs typeface="Arial" charset="0"/>
              </a:rPr>
              <a:t>: plus melon extract. </a:t>
            </a:r>
            <a:r>
              <a:rPr lang="en-US" sz="1200" b="1" i="0" u="none" strike="noStrike" kern="1200" baseline="0" dirty="0">
                <a:solidFill>
                  <a:schemeClr val="tx1"/>
                </a:solidFill>
                <a:latin typeface="Arial" charset="0"/>
                <a:ea typeface="+mn-ea"/>
                <a:cs typeface="Arial" charset="0"/>
              </a:rPr>
              <a:t>+ S</a:t>
            </a:r>
            <a:r>
              <a:rPr lang="en-US" sz="1200" b="0" i="0" u="none" strike="noStrike" kern="1200" baseline="0" dirty="0">
                <a:solidFill>
                  <a:schemeClr val="tx1"/>
                </a:solidFill>
                <a:latin typeface="Arial" charset="0"/>
                <a:ea typeface="+mn-ea"/>
                <a:cs typeface="Arial" charset="0"/>
              </a:rPr>
              <a:t>: plus H2O2 stress</a:t>
            </a:r>
          </a:p>
          <a:p>
            <a:endParaRPr lang="en-US" sz="1200" b="0" i="0" u="none" strike="noStrike" kern="1200" baseline="0" dirty="0">
              <a:solidFill>
                <a:schemeClr val="tx1"/>
              </a:solidFill>
              <a:latin typeface="Arial" charset="0"/>
              <a:ea typeface="+mn-ea"/>
              <a:cs typeface="Arial" charset="0"/>
            </a:endParaRPr>
          </a:p>
          <a:p>
            <a:r>
              <a:rPr lang="en-US" sz="1200" b="0" i="0" u="none" strike="noStrike" kern="1200" baseline="0" dirty="0">
                <a:solidFill>
                  <a:schemeClr val="tx1"/>
                </a:solidFill>
                <a:latin typeface="Arial" charset="0"/>
                <a:ea typeface="+mn-ea"/>
                <a:cs typeface="Arial" charset="0"/>
              </a:rPr>
              <a:t>Results clearly showed that only the highly purified watermelon extract, used to formulate PEPHA®-PROTECT, can provide almost complete DNA protection in vitro.</a:t>
            </a:r>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10</a:t>
            </a:fld>
            <a:endParaRPr lang="en-US"/>
          </a:p>
        </p:txBody>
      </p:sp>
    </p:spTree>
    <p:extLst>
      <p:ext uri="{BB962C8B-B14F-4D97-AF65-F5344CB8AC3E}">
        <p14:creationId xmlns:p14="http://schemas.microsoft.com/office/powerpoint/2010/main" val="3686791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Arial" charset="0"/>
              </a:rPr>
              <a:t>UVA modification of DNA in skin cells triggers different responses which include </a:t>
            </a:r>
            <a:r>
              <a:rPr lang="en-US" sz="1200" b="1" i="0" u="none" strike="noStrike" kern="1200" baseline="0" dirty="0">
                <a:solidFill>
                  <a:schemeClr val="tx1"/>
                </a:solidFill>
                <a:latin typeface="Arial" charset="0"/>
                <a:ea typeface="+mn-ea"/>
                <a:cs typeface="Arial" charset="0"/>
              </a:rPr>
              <a:t>activation of a dedicated protein, p53</a:t>
            </a:r>
            <a:r>
              <a:rPr lang="en-US" sz="1200" b="0" i="0" u="none" strike="noStrike" kern="1200" baseline="0" dirty="0">
                <a:solidFill>
                  <a:schemeClr val="tx1"/>
                </a:solidFill>
                <a:latin typeface="Arial" charset="0"/>
                <a:ea typeface="+mn-ea"/>
                <a:cs typeface="Arial" charset="0"/>
              </a:rPr>
              <a:t>, by a process known as phosphorylation. This initiates either DNA repair or apoptosis (programmed</a:t>
            </a:r>
          </a:p>
          <a:p>
            <a:r>
              <a:rPr lang="en-US" sz="1200" b="0" i="0" u="none" strike="noStrike" kern="1200" baseline="0" dirty="0">
                <a:solidFill>
                  <a:schemeClr val="tx1"/>
                </a:solidFill>
                <a:latin typeface="Arial" charset="0"/>
                <a:ea typeface="+mn-ea"/>
                <a:cs typeface="Arial" charset="0"/>
              </a:rPr>
              <a:t>cell death).</a:t>
            </a:r>
          </a:p>
          <a:p>
            <a:r>
              <a:rPr lang="en-US" sz="1200" b="0" i="0" u="none" strike="noStrike" kern="1200" baseline="0" dirty="0">
                <a:solidFill>
                  <a:schemeClr val="tx1"/>
                </a:solidFill>
                <a:latin typeface="Arial" charset="0"/>
                <a:ea typeface="+mn-ea"/>
                <a:cs typeface="Arial" charset="0"/>
              </a:rPr>
              <a:t>Another effect of UV irradiation is oxidation of the guanine nucleotide to form </a:t>
            </a:r>
            <a:r>
              <a:rPr lang="en-US" sz="1200" b="1" i="0" u="none" strike="noStrike" kern="1200" baseline="0" dirty="0">
                <a:solidFill>
                  <a:schemeClr val="tx1"/>
                </a:solidFill>
                <a:latin typeface="Arial" charset="0"/>
                <a:ea typeface="+mn-ea"/>
                <a:cs typeface="Arial" charset="0"/>
              </a:rPr>
              <a:t>8-oxo guanine</a:t>
            </a:r>
            <a:r>
              <a:rPr lang="en-US" sz="1200" b="0" i="0" u="none" strike="noStrike" kern="1200" baseline="0" dirty="0">
                <a:solidFill>
                  <a:schemeClr val="tx1"/>
                </a:solidFill>
                <a:latin typeface="Arial" charset="0"/>
                <a:ea typeface="+mn-ea"/>
                <a:cs typeface="Arial" charset="0"/>
              </a:rPr>
              <a:t>, which can lead to the breakdown of DNA strands.</a:t>
            </a:r>
          </a:p>
          <a:p>
            <a:endParaRPr lang="en-US" sz="1200" b="0" i="0" u="none" strike="noStrike" kern="1200" baseline="0" dirty="0">
              <a:solidFill>
                <a:schemeClr val="tx1"/>
              </a:solidFill>
              <a:latin typeface="Arial" charset="0"/>
              <a:ea typeface="+mn-ea"/>
              <a:cs typeface="Arial" charset="0"/>
            </a:endParaRPr>
          </a:p>
          <a:p>
            <a:r>
              <a:rPr lang="en-US" sz="1200" b="0" i="0" u="none" strike="noStrike" kern="1200" baseline="0" dirty="0">
                <a:solidFill>
                  <a:schemeClr val="tx1"/>
                </a:solidFill>
                <a:latin typeface="Arial" charset="0"/>
                <a:ea typeface="+mn-ea"/>
                <a:cs typeface="Arial" charset="0"/>
              </a:rPr>
              <a:t>Several advanced in vitro assays based on the quantification of both 8-oxo guanine and phospho-p53 protein demonstrate the tremendous capacity of PEPHA®-PROTECT to protect skin DNA from irreversible damage,</a:t>
            </a:r>
          </a:p>
          <a:p>
            <a:r>
              <a:rPr lang="en-US" sz="1200" b="0" i="0" u="none" strike="noStrike" kern="1200" baseline="0" dirty="0">
                <a:solidFill>
                  <a:schemeClr val="tx1"/>
                </a:solidFill>
                <a:latin typeface="Arial" charset="0"/>
                <a:ea typeface="+mn-ea"/>
                <a:cs typeface="Arial" charset="0"/>
              </a:rPr>
              <a:t>keeping cells in good shape and thereby sustaining skin’s natural beauty.</a:t>
            </a:r>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12</a:t>
            </a:fld>
            <a:endParaRPr lang="en-US"/>
          </a:p>
        </p:txBody>
      </p:sp>
    </p:spTree>
    <p:extLst>
      <p:ext uri="{BB962C8B-B14F-4D97-AF65-F5344CB8AC3E}">
        <p14:creationId xmlns:p14="http://schemas.microsoft.com/office/powerpoint/2010/main" val="13358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Arial" charset="0"/>
              </a:rPr>
              <a:t>Carried out on fibroblasts and on a human skin model consisting of keratinocytes, in order to show DNA protecting capacity of PEPHA®-PROTECT.</a:t>
            </a:r>
          </a:p>
          <a:p>
            <a:r>
              <a:rPr lang="en-US" sz="1200" b="0" i="0" u="none" strike="noStrike" kern="1200" baseline="0" dirty="0">
                <a:solidFill>
                  <a:schemeClr val="tx1"/>
                </a:solidFill>
                <a:latin typeface="Arial" charset="0"/>
                <a:ea typeface="+mn-ea"/>
                <a:cs typeface="Arial" charset="0"/>
              </a:rPr>
              <a:t>The keratinocytes have been stressed by </a:t>
            </a:r>
            <a:r>
              <a:rPr lang="en-US" sz="1200" b="0" i="0" u="none" strike="noStrike" kern="1200" baseline="0" dirty="0" err="1">
                <a:solidFill>
                  <a:schemeClr val="tx1"/>
                </a:solidFill>
                <a:latin typeface="Arial" charset="0"/>
                <a:ea typeface="+mn-ea"/>
                <a:cs typeface="Arial" charset="0"/>
              </a:rPr>
              <a:t>hydroperoxide</a:t>
            </a:r>
            <a:r>
              <a:rPr lang="en-US" sz="1200" b="0" i="0" u="none" strike="noStrike" kern="1200" baseline="0" dirty="0">
                <a:solidFill>
                  <a:schemeClr val="tx1"/>
                </a:solidFill>
                <a:latin typeface="Arial" charset="0"/>
                <a:ea typeface="+mn-ea"/>
                <a:cs typeface="Arial" charset="0"/>
              </a:rPr>
              <a:t>, which leads to DNA breakdowns.</a:t>
            </a:r>
          </a:p>
          <a:p>
            <a:r>
              <a:rPr lang="en-US" sz="1200" b="0" i="0" u="none" strike="noStrike" kern="1200" baseline="0" dirty="0">
                <a:solidFill>
                  <a:schemeClr val="tx1"/>
                </a:solidFill>
                <a:latin typeface="Arial" charset="0"/>
                <a:ea typeface="+mn-ea"/>
                <a:cs typeface="Arial" charset="0"/>
              </a:rPr>
              <a:t>During electrophoresis, small sections of damaged DNA may migrate out of the nucleus into the cytoplasm and thereby cause the so-called comet effect.</a:t>
            </a:r>
          </a:p>
          <a:p>
            <a:endParaRPr lang="en-US" sz="1200" b="0" i="0" u="none" strike="noStrike" kern="1200" baseline="0" dirty="0">
              <a:solidFill>
                <a:schemeClr val="tx1"/>
              </a:solidFill>
              <a:latin typeface="Arial" charset="0"/>
              <a:ea typeface="+mn-ea"/>
              <a:cs typeface="Arial" charset="0"/>
            </a:endParaRPr>
          </a:p>
          <a:p>
            <a:r>
              <a:rPr lang="en-US" sz="1200" b="0" i="0" u="none" strike="noStrike" kern="1200" baseline="0" dirty="0">
                <a:solidFill>
                  <a:schemeClr val="tx1"/>
                </a:solidFill>
                <a:latin typeface="Arial" charset="0"/>
                <a:ea typeface="+mn-ea"/>
                <a:cs typeface="Arial" charset="0"/>
              </a:rPr>
              <a:t>A longer tail indicates more DNA damage.</a:t>
            </a:r>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13</a:t>
            </a:fld>
            <a:endParaRPr lang="en-US"/>
          </a:p>
        </p:txBody>
      </p:sp>
    </p:spTree>
    <p:extLst>
      <p:ext uri="{BB962C8B-B14F-4D97-AF65-F5344CB8AC3E}">
        <p14:creationId xmlns:p14="http://schemas.microsoft.com/office/powerpoint/2010/main" val="568614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Times" pitchFamily="18" charset="0"/>
              </a:rPr>
              <a:t>Even at low concentration PEPHA®-PROTECT shows a high protection of the stressed DNA.</a:t>
            </a:r>
          </a:p>
          <a:p>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14</a:t>
            </a:fld>
            <a:endParaRPr lang="en-US"/>
          </a:p>
        </p:txBody>
      </p:sp>
    </p:spTree>
    <p:extLst>
      <p:ext uri="{BB962C8B-B14F-4D97-AF65-F5344CB8AC3E}">
        <p14:creationId xmlns:p14="http://schemas.microsoft.com/office/powerpoint/2010/main" val="3643432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Times" pitchFamily="18" charset="0"/>
              </a:rPr>
              <a:t>In a further in vitro assay on keratinocytes we used the protein p53</a:t>
            </a:r>
            <a:r>
              <a:rPr lang="en-US" sz="1200" baseline="0" dirty="0">
                <a:latin typeface="Times" pitchFamily="18" charset="0"/>
              </a:rPr>
              <a:t> </a:t>
            </a:r>
            <a:r>
              <a:rPr lang="en-US" sz="1200" dirty="0">
                <a:latin typeface="Times" pitchFamily="18" charset="0"/>
              </a:rPr>
              <a:t>as a marker for DNA damage.</a:t>
            </a:r>
          </a:p>
          <a:p>
            <a:pPr eaLnBrk="1" hangingPunct="1"/>
            <a:endParaRPr lang="en-US" sz="1200" dirty="0">
              <a:latin typeface="Times" pitchFamily="18" charset="0"/>
            </a:endParaRPr>
          </a:p>
          <a:p>
            <a:pPr eaLnBrk="1" hangingPunct="1"/>
            <a:r>
              <a:rPr lang="en-US" sz="1200" dirty="0">
                <a:latin typeface="Times" pitchFamily="18" charset="0"/>
              </a:rPr>
              <a:t>What is p53?</a:t>
            </a:r>
          </a:p>
          <a:p>
            <a:pPr eaLnBrk="1" hangingPunct="1"/>
            <a:r>
              <a:rPr lang="en-US" sz="1200" dirty="0">
                <a:latin typeface="Times" pitchFamily="18" charset="0"/>
              </a:rPr>
              <a:t>Healthy cells contain naturally little amounts of the protein p53.  As soon as DNA damage in a cell is detected, this p53 is activated by phosphorylation. </a:t>
            </a:r>
          </a:p>
          <a:p>
            <a:pPr eaLnBrk="1" hangingPunct="1"/>
            <a:r>
              <a:rPr lang="en-US" sz="1200" dirty="0">
                <a:latin typeface="Times" pitchFamily="18" charset="0"/>
              </a:rPr>
              <a:t>This phospho-p53 is a key compound in preventing uncontrolled cell growth. P53 is a tumor suppressor protein and therefore it regulates the cell cycle. </a:t>
            </a:r>
          </a:p>
          <a:p>
            <a:pPr eaLnBrk="1" hangingPunct="1"/>
            <a:r>
              <a:rPr lang="en-US" sz="1200" dirty="0">
                <a:latin typeface="Times" pitchFamily="18" charset="0"/>
              </a:rPr>
              <a:t>Depending on the severity of the DNA damage, p53 initiate DNA repair or apoptosis. In case of DNA damage the cell cycle is stopped. </a:t>
            </a:r>
          </a:p>
          <a:p>
            <a:pPr eaLnBrk="1" hangingPunct="1"/>
            <a:endParaRPr lang="en-US" sz="1200" dirty="0">
              <a:latin typeface="Times" pitchFamily="18" charset="0"/>
            </a:endParaRPr>
          </a:p>
          <a:p>
            <a:pPr eaLnBrk="1" hangingPunct="1"/>
            <a:r>
              <a:rPr lang="en-US" sz="1200" dirty="0">
                <a:latin typeface="Times" pitchFamily="18" charset="0"/>
              </a:rPr>
              <a:t>Apoptosis is the so called programmed cell death. Therefore it is very important to prevent uncontrolled cell growth.</a:t>
            </a:r>
          </a:p>
          <a:p>
            <a:pPr eaLnBrk="1" hangingPunct="1"/>
            <a:r>
              <a:rPr lang="en-US" sz="1200" dirty="0">
                <a:latin typeface="Times" pitchFamily="18" charset="0"/>
              </a:rPr>
              <a:t>In summary we can say that </a:t>
            </a:r>
            <a:r>
              <a:rPr lang="en-US" sz="1200" b="1" dirty="0">
                <a:latin typeface="Times" pitchFamily="18" charset="0"/>
              </a:rPr>
              <a:t>the amount of phosphorylated p53 in a cell is a marker for the amount of damaged DNA</a:t>
            </a:r>
            <a:r>
              <a:rPr lang="en-US" sz="1200" dirty="0">
                <a:latin typeface="Times" pitchFamily="18" charset="0"/>
              </a:rPr>
              <a:t>. </a:t>
            </a:r>
          </a:p>
          <a:p>
            <a:pPr eaLnBrk="1" hangingPunct="1"/>
            <a:r>
              <a:rPr lang="en-US" sz="1200" dirty="0">
                <a:latin typeface="Times" pitchFamily="18" charset="0"/>
              </a:rPr>
              <a:t>That means high amount of </a:t>
            </a:r>
            <a:r>
              <a:rPr lang="en-US" sz="1200" dirty="0" err="1">
                <a:latin typeface="Times" pitchFamily="18" charset="0"/>
              </a:rPr>
              <a:t>phospho</a:t>
            </a:r>
            <a:r>
              <a:rPr lang="en-US" sz="1200" dirty="0">
                <a:latin typeface="Times" pitchFamily="18" charset="0"/>
              </a:rPr>
              <a:t> p53 correlates with the extent DNA damage.</a:t>
            </a:r>
          </a:p>
          <a:p>
            <a:pPr eaLnBrk="1" hangingPunct="1"/>
            <a:endParaRPr lang="en-US" sz="1200" dirty="0">
              <a:latin typeface="Times" pitchFamily="18" charset="0"/>
            </a:endParaRPr>
          </a:p>
          <a:p>
            <a:pPr eaLnBrk="1" hangingPunct="1"/>
            <a:r>
              <a:rPr lang="en-US" sz="1200" dirty="0">
                <a:latin typeface="Times" pitchFamily="18" charset="0"/>
              </a:rPr>
              <a:t>That’s the basis</a:t>
            </a:r>
            <a:r>
              <a:rPr lang="en-US" sz="1200" baseline="0" dirty="0">
                <a:latin typeface="Times" pitchFamily="18" charset="0"/>
              </a:rPr>
              <a:t> of this </a:t>
            </a:r>
            <a:r>
              <a:rPr lang="en-US" sz="1200" i="1" baseline="0" dirty="0">
                <a:latin typeface="Times" pitchFamily="18" charset="0"/>
              </a:rPr>
              <a:t>in vitro </a:t>
            </a:r>
            <a:r>
              <a:rPr lang="en-US" sz="1200" baseline="0" dirty="0">
                <a:latin typeface="Times" pitchFamily="18" charset="0"/>
              </a:rPr>
              <a:t>assay.</a:t>
            </a:r>
            <a:endParaRPr lang="en-US" sz="1200" dirty="0">
              <a:latin typeface="Times" pitchFamily="18" charset="0"/>
            </a:endParaRPr>
          </a:p>
          <a:p>
            <a:pPr eaLnBrk="1" hangingPunct="1"/>
            <a:r>
              <a:rPr lang="en-US" sz="1200" dirty="0">
                <a:latin typeface="Times" pitchFamily="18" charset="0"/>
              </a:rPr>
              <a:t>Keratinocytes were cultured under appropriate condition and then stressed with </a:t>
            </a:r>
            <a:r>
              <a:rPr lang="en-US" sz="1200" dirty="0" err="1">
                <a:latin typeface="Times" pitchFamily="18" charset="0"/>
              </a:rPr>
              <a:t>BaP</a:t>
            </a:r>
            <a:r>
              <a:rPr lang="en-US" sz="1200" dirty="0">
                <a:latin typeface="Times" pitchFamily="18" charset="0"/>
              </a:rPr>
              <a:t> (</a:t>
            </a:r>
            <a:r>
              <a:rPr lang="en-US" sz="1200" dirty="0" err="1">
                <a:latin typeface="Times" pitchFamily="18" charset="0"/>
              </a:rPr>
              <a:t>Benzoapyren</a:t>
            </a:r>
            <a:r>
              <a:rPr lang="en-US" sz="1200" dirty="0">
                <a:latin typeface="Times" pitchFamily="18" charset="0"/>
              </a:rPr>
              <a:t>).</a:t>
            </a:r>
          </a:p>
          <a:p>
            <a:pPr eaLnBrk="1" hangingPunct="1"/>
            <a:r>
              <a:rPr lang="en-US" sz="1200" dirty="0">
                <a:latin typeface="Times" pitchFamily="18" charset="0"/>
              </a:rPr>
              <a:t>The phosph-p53 were detected with their appropriate antibodies which are marked.</a:t>
            </a:r>
          </a:p>
          <a:p>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15</a:t>
            </a:fld>
            <a:endParaRPr lang="en-US"/>
          </a:p>
        </p:txBody>
      </p:sp>
    </p:spTree>
    <p:extLst>
      <p:ext uri="{BB962C8B-B14F-4D97-AF65-F5344CB8AC3E}">
        <p14:creationId xmlns:p14="http://schemas.microsoft.com/office/powerpoint/2010/main" val="2509377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Times" pitchFamily="18" charset="0"/>
              </a:rPr>
              <a:t>Results of the Phospho-p53</a:t>
            </a:r>
            <a:r>
              <a:rPr lang="en-US" sz="1200" baseline="0" dirty="0">
                <a:latin typeface="Times" pitchFamily="18" charset="0"/>
              </a:rPr>
              <a:t> assay:</a:t>
            </a:r>
            <a:endParaRPr lang="en-US" sz="1200" dirty="0">
              <a:latin typeface="Times" pitchFamily="18" charset="0"/>
            </a:endParaRPr>
          </a:p>
          <a:p>
            <a:pPr eaLnBrk="1" hangingPunct="1"/>
            <a:r>
              <a:rPr lang="en-US" sz="1200" dirty="0">
                <a:latin typeface="Times" pitchFamily="18" charset="0"/>
              </a:rPr>
              <a:t>Control: keratinocytes without treatment.</a:t>
            </a:r>
          </a:p>
          <a:p>
            <a:pPr eaLnBrk="1" hangingPunct="1"/>
            <a:r>
              <a:rPr lang="en-US" sz="1200" dirty="0" err="1">
                <a:latin typeface="Times" pitchFamily="18" charset="0"/>
              </a:rPr>
              <a:t>BaP</a:t>
            </a:r>
            <a:r>
              <a:rPr lang="en-US" sz="1200" dirty="0">
                <a:latin typeface="Times" pitchFamily="18" charset="0"/>
              </a:rPr>
              <a:t>: stressed cells. These bright green stained bowls here show the phospho-p53 in the cell nucleus.</a:t>
            </a:r>
          </a:p>
          <a:p>
            <a:pPr eaLnBrk="1" hangingPunct="1"/>
            <a:r>
              <a:rPr lang="en-US" sz="1200" dirty="0">
                <a:latin typeface="Times" pitchFamily="18" charset="0"/>
              </a:rPr>
              <a:t>A strong decrease of phospho-p53 is observed after treatment with different concentration of PEPHA®-PROTECT.</a:t>
            </a:r>
          </a:p>
          <a:p>
            <a:pPr eaLnBrk="1" hangingPunct="1"/>
            <a:endParaRPr lang="en-US" sz="1200" dirty="0">
              <a:latin typeface="Times" pitchFamily="18" charset="0"/>
            </a:endParaRPr>
          </a:p>
          <a:p>
            <a:pPr eaLnBrk="1" hangingPunct="1"/>
            <a:r>
              <a:rPr lang="en-US" sz="1200" dirty="0">
                <a:latin typeface="Times" pitchFamily="18" charset="0"/>
              </a:rPr>
              <a:t>PEPHA®-PROTECT showed a very good DNA protection in this assay.</a:t>
            </a:r>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16</a:t>
            </a:fld>
            <a:endParaRPr lang="en-US"/>
          </a:p>
        </p:txBody>
      </p:sp>
    </p:spTree>
    <p:extLst>
      <p:ext uri="{BB962C8B-B14F-4D97-AF65-F5344CB8AC3E}">
        <p14:creationId xmlns:p14="http://schemas.microsoft.com/office/powerpoint/2010/main" val="835715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Times" pitchFamily="18" charset="0"/>
              </a:rPr>
              <a:t>For a further in vitro assay we used another marker for damaged DNA.</a:t>
            </a:r>
          </a:p>
          <a:p>
            <a:pPr eaLnBrk="1" hangingPunct="1"/>
            <a:r>
              <a:rPr lang="en-US" sz="1200" dirty="0">
                <a:latin typeface="Times" pitchFamily="18" charset="0"/>
              </a:rPr>
              <a:t>As we have seen in a previous picture, DNA consists of a double helix.</a:t>
            </a:r>
          </a:p>
          <a:p>
            <a:pPr eaLnBrk="1" hangingPunct="1"/>
            <a:r>
              <a:rPr lang="en-US" sz="1200" dirty="0">
                <a:latin typeface="Times" pitchFamily="18" charset="0"/>
              </a:rPr>
              <a:t>Each of these DNA strand consists of nucleotides and here you can see an intact guanine nucleotide.</a:t>
            </a:r>
          </a:p>
          <a:p>
            <a:pPr eaLnBrk="1" hangingPunct="1"/>
            <a:endParaRPr lang="en-US" sz="1200" dirty="0">
              <a:latin typeface="Times" pitchFamily="18" charset="0"/>
            </a:endParaRPr>
          </a:p>
          <a:p>
            <a:pPr eaLnBrk="1" hangingPunct="1"/>
            <a:r>
              <a:rPr lang="en-US" sz="1200" dirty="0">
                <a:latin typeface="Times" pitchFamily="18" charset="0"/>
              </a:rPr>
              <a:t>A nucleotide consists of a base, a sugar and phosphate.</a:t>
            </a:r>
          </a:p>
          <a:p>
            <a:pPr eaLnBrk="1" hangingPunct="1"/>
            <a:r>
              <a:rPr lang="en-US" sz="1200" dirty="0">
                <a:latin typeface="Times" pitchFamily="18" charset="0"/>
              </a:rPr>
              <a:t>After UV irradiation the guanine base is oxidized at the position C8 here and is transformed to 8-oxo guanine.</a:t>
            </a:r>
          </a:p>
          <a:p>
            <a:pPr eaLnBrk="1" hangingPunct="1"/>
            <a:r>
              <a:rPr lang="en-US" sz="1200" dirty="0">
                <a:latin typeface="Times" pitchFamily="18" charset="0"/>
              </a:rPr>
              <a:t>And such oxidation leads to DNA strand breaks.</a:t>
            </a:r>
          </a:p>
          <a:p>
            <a:pPr eaLnBrk="1" hangingPunct="1"/>
            <a:r>
              <a:rPr lang="en-US" sz="1200" dirty="0">
                <a:latin typeface="Times" pitchFamily="18" charset="0"/>
              </a:rPr>
              <a:t>This 8-oxo-guanine bases can be detected with appropriate antibodies which are treated with a marker.</a:t>
            </a:r>
          </a:p>
        </p:txBody>
      </p:sp>
      <p:sp>
        <p:nvSpPr>
          <p:cNvPr id="4" name="Slide Number Placeholder 3"/>
          <p:cNvSpPr>
            <a:spLocks noGrp="1"/>
          </p:cNvSpPr>
          <p:nvPr>
            <p:ph type="sldNum" sz="quarter" idx="10"/>
          </p:nvPr>
        </p:nvSpPr>
        <p:spPr/>
        <p:txBody>
          <a:bodyPr/>
          <a:lstStyle/>
          <a:p>
            <a:fld id="{EF430555-F781-435B-9678-0AFFCC5A6DCD}" type="slidenum">
              <a:rPr lang="en-US" smtClean="0"/>
              <a:pPr/>
              <a:t>17</a:t>
            </a:fld>
            <a:endParaRPr lang="en-US"/>
          </a:p>
        </p:txBody>
      </p:sp>
    </p:spTree>
    <p:extLst>
      <p:ext uri="{BB962C8B-B14F-4D97-AF65-F5344CB8AC3E}">
        <p14:creationId xmlns:p14="http://schemas.microsoft.com/office/powerpoint/2010/main" val="2914446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Times" pitchFamily="18" charset="0"/>
              </a:rPr>
              <a:t>This assay cannot be performed in vivo. Therefore</a:t>
            </a:r>
            <a:r>
              <a:rPr lang="en-US" sz="1200" baseline="0" dirty="0">
                <a:latin typeface="Times" pitchFamily="18" charset="0"/>
              </a:rPr>
              <a:t> we u</a:t>
            </a:r>
            <a:r>
              <a:rPr lang="en-US" sz="1200" dirty="0">
                <a:latin typeface="Times" pitchFamily="18" charset="0"/>
              </a:rPr>
              <a:t>sed a 3D skin model.</a:t>
            </a:r>
          </a:p>
          <a:p>
            <a:pPr eaLnBrk="1" hangingPunct="1"/>
            <a:r>
              <a:rPr lang="en-US" sz="1200" dirty="0">
                <a:latin typeface="Times" pitchFamily="18" charset="0"/>
              </a:rPr>
              <a:t>This skin model is located in an insert and the insert is in a cell culture medium.</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Times" pitchFamily="18" charset="0"/>
              </a:rPr>
              <a:t>PEPHA®-PROTECT was applied on the surface of the skin model and then the system was stressed with </a:t>
            </a:r>
            <a:r>
              <a:rPr lang="en-US" sz="1200" dirty="0" err="1">
                <a:latin typeface="Times" pitchFamily="18" charset="0"/>
              </a:rPr>
              <a:t>BaP</a:t>
            </a:r>
            <a:r>
              <a:rPr lang="en-US" sz="1200" baseline="0" dirty="0">
                <a:latin typeface="Times" pitchFamily="18" charset="0"/>
              </a:rPr>
              <a:t> </a:t>
            </a:r>
            <a:r>
              <a:rPr lang="en-US" sz="1200" dirty="0">
                <a:latin typeface="Times" pitchFamily="18" charset="0"/>
              </a:rPr>
              <a:t>(</a:t>
            </a:r>
            <a:r>
              <a:rPr lang="en-US" sz="1200" dirty="0" err="1">
                <a:latin typeface="Times" pitchFamily="18" charset="0"/>
              </a:rPr>
              <a:t>Benzoapyren</a:t>
            </a:r>
            <a:r>
              <a:rPr lang="en-US" sz="1200" dirty="0">
                <a:latin typeface="Times" pitchFamily="18" charset="0"/>
              </a:rPr>
              <a:t>).</a:t>
            </a:r>
          </a:p>
          <a:p>
            <a:pPr eaLnBrk="1" hangingPunct="1"/>
            <a:endParaRPr lang="en-US" sz="1200" dirty="0">
              <a:latin typeface="Times" pitchFamily="18" charset="0"/>
            </a:endParaRPr>
          </a:p>
          <a:p>
            <a:pPr eaLnBrk="1" hangingPunct="1"/>
            <a:r>
              <a:rPr lang="en-US" sz="1200" dirty="0">
                <a:latin typeface="Times" pitchFamily="18" charset="0"/>
              </a:rPr>
              <a:t>After addition of the 8-oxo-dG antibodies the amount of destroyed DNA are detected</a:t>
            </a:r>
            <a:r>
              <a:rPr lang="en-US" sz="2400" dirty="0">
                <a:latin typeface="Times" pitchFamily="18" charset="0"/>
              </a:rPr>
              <a:t>.</a:t>
            </a:r>
          </a:p>
          <a:p>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18</a:t>
            </a:fld>
            <a:endParaRPr lang="en-US"/>
          </a:p>
        </p:txBody>
      </p:sp>
    </p:spTree>
    <p:extLst>
      <p:ext uri="{BB962C8B-B14F-4D97-AF65-F5344CB8AC3E}">
        <p14:creationId xmlns:p14="http://schemas.microsoft.com/office/powerpoint/2010/main" val="3508064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latin typeface="Times" pitchFamily="18" charset="0"/>
              </a:rPr>
              <a:t>Results of the 8-oxo-dG assay:</a:t>
            </a:r>
          </a:p>
          <a:p>
            <a:pPr eaLnBrk="1" hangingPunct="1"/>
            <a:r>
              <a:rPr lang="en-US" sz="1200" dirty="0">
                <a:latin typeface="Times" pitchFamily="18" charset="0"/>
              </a:rPr>
              <a:t>The green stained bowls show the 8-oxo-dG positive DNA.</a:t>
            </a:r>
          </a:p>
          <a:p>
            <a:pPr eaLnBrk="1" hangingPunct="1"/>
            <a:r>
              <a:rPr lang="en-US" sz="1200" dirty="0">
                <a:latin typeface="Times" pitchFamily="18" charset="0"/>
              </a:rPr>
              <a:t>Control: skin without treatment.</a:t>
            </a:r>
          </a:p>
          <a:p>
            <a:pPr eaLnBrk="1" hangingPunct="1"/>
            <a:r>
              <a:rPr lang="en-US" sz="1200" dirty="0" err="1">
                <a:latin typeface="Times" pitchFamily="18" charset="0"/>
              </a:rPr>
              <a:t>BaP</a:t>
            </a:r>
            <a:r>
              <a:rPr lang="en-US" sz="1200" dirty="0">
                <a:latin typeface="Times" pitchFamily="18" charset="0"/>
              </a:rPr>
              <a:t>: stressed skin.</a:t>
            </a:r>
          </a:p>
          <a:p>
            <a:pPr eaLnBrk="1" hangingPunct="1"/>
            <a:r>
              <a:rPr lang="en-US" sz="1200" dirty="0">
                <a:latin typeface="Times" pitchFamily="18" charset="0"/>
              </a:rPr>
              <a:t>A strong decrease of 8-oxo-dG is observed</a:t>
            </a:r>
            <a:r>
              <a:rPr lang="en-US" sz="1200" baseline="0" dirty="0">
                <a:latin typeface="Times" pitchFamily="18" charset="0"/>
              </a:rPr>
              <a:t> </a:t>
            </a:r>
            <a:r>
              <a:rPr lang="en-US" sz="1200" dirty="0">
                <a:latin typeface="Times" pitchFamily="18" charset="0"/>
              </a:rPr>
              <a:t>after treatment with different concentrations of PEPHA®-PROTECT.</a:t>
            </a:r>
          </a:p>
          <a:p>
            <a:pPr eaLnBrk="1" hangingPunct="1"/>
            <a:endParaRPr lang="en-US" sz="1200" dirty="0">
              <a:latin typeface="Times" pitchFamily="18" charset="0"/>
            </a:endParaRPr>
          </a:p>
          <a:p>
            <a:pPr eaLnBrk="1" hangingPunct="1"/>
            <a:r>
              <a:rPr lang="en-US" sz="1200" dirty="0">
                <a:latin typeface="Times" pitchFamily="18" charset="0"/>
              </a:rPr>
              <a:t>PEPHA®-PROTECT showed a very good DNA protection in this assay.</a:t>
            </a:r>
          </a:p>
          <a:p>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19</a:t>
            </a:fld>
            <a:endParaRPr lang="en-US"/>
          </a:p>
        </p:txBody>
      </p:sp>
    </p:spTree>
    <p:extLst>
      <p:ext uri="{BB962C8B-B14F-4D97-AF65-F5344CB8AC3E}">
        <p14:creationId xmlns:p14="http://schemas.microsoft.com/office/powerpoint/2010/main" val="3500321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Arial" charset="0"/>
              </a:rPr>
              <a:t>In a 28-day study with PEPHA®-PROTECT, Minimal Erythema Dose (MED) was measured. This is the UV radiation level needed to cause skin reddening.</a:t>
            </a:r>
          </a:p>
          <a:p>
            <a:r>
              <a:rPr lang="en-US" sz="1200" b="0" i="0" u="none" strike="noStrike" kern="1200" baseline="0" dirty="0">
                <a:solidFill>
                  <a:schemeClr val="tx1"/>
                </a:solidFill>
                <a:latin typeface="Arial" charset="0"/>
                <a:ea typeface="+mn-ea"/>
                <a:cs typeface="Arial" charset="0"/>
              </a:rPr>
              <a:t>The higher the MED for a substance, the greater its protective effect.</a:t>
            </a:r>
          </a:p>
          <a:p>
            <a:r>
              <a:rPr lang="en-US" sz="1200" b="0" i="0" u="none" strike="noStrike" kern="1200" baseline="0" dirty="0">
                <a:solidFill>
                  <a:schemeClr val="tx1"/>
                </a:solidFill>
                <a:latin typeface="Arial" charset="0"/>
                <a:ea typeface="+mn-ea"/>
                <a:cs typeface="Arial" charset="0"/>
              </a:rPr>
              <a:t>In this study a cream containing 3% PEPHA®-PROTECT was applied twice daily. Measured parameter: minimum dosage of UV light needed to turn the skin red at a read-out point 24 h later.</a:t>
            </a:r>
            <a:endParaRPr lang="en-US" sz="1200" dirty="0">
              <a:latin typeface="Times" pitchFamily="18" charset="0"/>
            </a:endParaRPr>
          </a:p>
          <a:p>
            <a:pPr eaLnBrk="1" hangingPunct="1"/>
            <a:endParaRPr lang="en-US" sz="1200" dirty="0">
              <a:latin typeface="Times" pitchFamily="18" charset="0"/>
            </a:endParaRPr>
          </a:p>
          <a:p>
            <a:pPr eaLnBrk="1" hangingPunct="1"/>
            <a:r>
              <a:rPr lang="en-US" sz="1200" dirty="0">
                <a:latin typeface="Times" pitchFamily="18" charset="0"/>
              </a:rPr>
              <a:t>Results:</a:t>
            </a:r>
          </a:p>
          <a:p>
            <a:pPr eaLnBrk="1" hangingPunct="1"/>
            <a:r>
              <a:rPr lang="en-US" sz="1200" dirty="0">
                <a:latin typeface="Times" pitchFamily="18" charset="0"/>
              </a:rPr>
              <a:t>Nearly no protection could be obtained with the placebo formulation.</a:t>
            </a:r>
          </a:p>
          <a:p>
            <a:r>
              <a:rPr lang="en-US" sz="1200" b="0" i="0" u="none" strike="noStrike" kern="1200" baseline="0" dirty="0">
                <a:solidFill>
                  <a:schemeClr val="tx1"/>
                </a:solidFill>
                <a:latin typeface="Arial" charset="0"/>
                <a:ea typeface="+mn-ea"/>
                <a:cs typeface="Arial" charset="0"/>
              </a:rPr>
              <a:t>• 25% increase in skin protection</a:t>
            </a:r>
          </a:p>
          <a:p>
            <a:r>
              <a:rPr lang="en-US" sz="1200" b="0" i="0" u="none" strike="noStrike" kern="1200" baseline="0" dirty="0">
                <a:solidFill>
                  <a:schemeClr val="tx1"/>
                </a:solidFill>
                <a:latin typeface="Arial" charset="0"/>
                <a:ea typeface="+mn-ea"/>
                <a:cs typeface="Arial" charset="0"/>
              </a:rPr>
              <a:t>• 60% of volunteers perceived a protective effect</a:t>
            </a:r>
          </a:p>
          <a:p>
            <a:r>
              <a:rPr lang="en-US" sz="1200" b="0" i="0" u="none" strike="noStrike" kern="1200" baseline="0" dirty="0">
                <a:solidFill>
                  <a:schemeClr val="tx1"/>
                </a:solidFill>
                <a:latin typeface="Arial" charset="0"/>
                <a:ea typeface="+mn-ea"/>
                <a:cs typeface="Arial" charset="0"/>
              </a:rPr>
              <a:t>PEPHA®-PROTECT delays perceptible skin reddening and irritation while at the same time delivering protection to the deeper layers of the skin.</a:t>
            </a:r>
            <a:endParaRPr lang="en-US"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20</a:t>
            </a:fld>
            <a:endParaRPr lang="en-US"/>
          </a:p>
        </p:txBody>
      </p:sp>
    </p:spTree>
    <p:extLst>
      <p:ext uri="{BB962C8B-B14F-4D97-AF65-F5344CB8AC3E}">
        <p14:creationId xmlns:p14="http://schemas.microsoft.com/office/powerpoint/2010/main" val="4256306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EF430555-F781-435B-9678-0AFFCC5A6DCD}" type="slidenum">
              <a:rPr lang="en-US" smtClean="0"/>
              <a:pPr/>
              <a:t>22</a:t>
            </a:fld>
            <a:endParaRPr lang="en-US"/>
          </a:p>
        </p:txBody>
      </p:sp>
    </p:spTree>
    <p:extLst>
      <p:ext uri="{BB962C8B-B14F-4D97-AF65-F5344CB8AC3E}">
        <p14:creationId xmlns:p14="http://schemas.microsoft.com/office/powerpoint/2010/main" val="3286809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This target group is very interested in „technological“ beauty innovations. In the quest for beauty, they want to improve on all levels: body, mind and soul.</a:t>
            </a:r>
          </a:p>
          <a:p>
            <a:endParaRPr lang="en-GB" noProof="0" dirty="0"/>
          </a:p>
          <a:p>
            <a:r>
              <a:rPr lang="en-GB" noProof="0" dirty="0"/>
              <a:t>They look for perceivable effects and aim for timeless beauty with character, not some young „</a:t>
            </a:r>
            <a:r>
              <a:rPr lang="en-GB" noProof="0" dirty="0" err="1"/>
              <a:t>babyface</a:t>
            </a:r>
            <a:r>
              <a:rPr lang="en-GB" noProof="0" dirty="0"/>
              <a:t>“.</a:t>
            </a:r>
          </a:p>
          <a:p>
            <a:endParaRPr lang="en-GB" noProof="0" dirty="0"/>
          </a:p>
          <a:p>
            <a:r>
              <a:rPr lang="en-GB" noProof="0" dirty="0"/>
              <a:t>Ingredients that appeal to them should be with an exclusive and scientific appeal. They like the idea of „Nature 2.0“: uncommon natural ingredients that are upgraded via technology.</a:t>
            </a:r>
          </a:p>
          <a:p>
            <a:r>
              <a:rPr lang="en-GB" noProof="0" dirty="0"/>
              <a:t>In this view, the</a:t>
            </a:r>
            <a:r>
              <a:rPr lang="en-GB" baseline="0" noProof="0" dirty="0"/>
              <a:t> scientific backgrounds of the natural REGU-SCENCE and its proven efficacy to protect cells DNA perfectly fit to this trend.</a:t>
            </a:r>
            <a:endParaRPr lang="en-GB" noProof="0" dirty="0"/>
          </a:p>
          <a:p>
            <a:endParaRPr lang="en-GB" noProof="0" dirty="0"/>
          </a:p>
        </p:txBody>
      </p:sp>
      <p:sp>
        <p:nvSpPr>
          <p:cNvPr id="4" name="Slide Number Placeholder 3"/>
          <p:cNvSpPr>
            <a:spLocks noGrp="1"/>
          </p:cNvSpPr>
          <p:nvPr>
            <p:ph type="sldNum" sz="quarter" idx="10"/>
          </p:nvPr>
        </p:nvSpPr>
        <p:spPr/>
        <p:txBody>
          <a:bodyPr/>
          <a:lstStyle/>
          <a:p>
            <a:fld id="{EF430555-F781-435B-9678-0AFFCC5A6DCD}" type="slidenum">
              <a:rPr lang="en-US" smtClean="0"/>
              <a:pPr/>
              <a:t>24</a:t>
            </a:fld>
            <a:endParaRPr lang="en-US"/>
          </a:p>
        </p:txBody>
      </p:sp>
    </p:spTree>
    <p:extLst>
      <p:ext uri="{BB962C8B-B14F-4D97-AF65-F5344CB8AC3E}">
        <p14:creationId xmlns:p14="http://schemas.microsoft.com/office/powerpoint/2010/main" val="2492830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430555-F781-435B-9678-0AFFCC5A6DCD}" type="slidenum">
              <a:rPr lang="en-US" smtClean="0"/>
              <a:pPr/>
              <a:t>29</a:t>
            </a:fld>
            <a:endParaRPr lang="en-US"/>
          </a:p>
        </p:txBody>
      </p:sp>
    </p:spTree>
    <p:extLst>
      <p:ext uri="{BB962C8B-B14F-4D97-AF65-F5344CB8AC3E}">
        <p14:creationId xmlns:p14="http://schemas.microsoft.com/office/powerpoint/2010/main" val="2905031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9D4DB-CFB2-4B58-AE33-3CA387850ABF}" type="slidenum">
              <a:rPr lang="en-US"/>
              <a:pPr/>
              <a:t>33</a:t>
            </a:fld>
            <a:endParaRPr lang="en-US"/>
          </a:p>
        </p:txBody>
      </p:sp>
      <p:sp>
        <p:nvSpPr>
          <p:cNvPr id="47106" name="Rectangle 2"/>
          <p:cNvSpPr>
            <a:spLocks noGrp="1" noRot="1" noChangeAspect="1" noChangeArrowheads="1" noTextEdit="1"/>
          </p:cNvSpPr>
          <p:nvPr>
            <p:ph type="sldImg"/>
          </p:nvPr>
        </p:nvSpPr>
        <p:spPr bwMode="auto">
          <a:xfrm>
            <a:off x="914400" y="744538"/>
            <a:ext cx="4965700" cy="3724275"/>
          </a:xfrm>
          <a:prstGeom prst="rect">
            <a:avLst/>
          </a:prstGeom>
          <a:solidFill>
            <a:srgbClr val="FFFFFF"/>
          </a:solidFill>
          <a:ln>
            <a:solidFill>
              <a:srgbClr val="000000"/>
            </a:solidFill>
            <a:miter lim="800000"/>
            <a:headEnd/>
            <a:tailEnd/>
          </a:ln>
        </p:spPr>
      </p:sp>
      <p:sp>
        <p:nvSpPr>
          <p:cNvPr id="47107" name="Rectangle 3"/>
          <p:cNvSpPr>
            <a:spLocks noGrp="1" noChangeArrowheads="1"/>
          </p:cNvSpPr>
          <p:nvPr>
            <p:ph type="body" idx="1"/>
          </p:nvPr>
        </p:nvSpPr>
        <p:spPr bwMode="auto">
          <a:xfrm>
            <a:off x="679450" y="4717415"/>
            <a:ext cx="5435600" cy="4469130"/>
          </a:xfrm>
          <a:prstGeom prst="rect">
            <a:avLst/>
          </a:prstGeom>
          <a:solidFill>
            <a:srgbClr val="FFFFFF"/>
          </a:solidFill>
          <a:ln>
            <a:solidFill>
              <a:srgbClr val="000000"/>
            </a:solidFill>
            <a:miter lim="800000"/>
            <a:headEnd/>
            <a:tailEnd/>
          </a:ln>
        </p:spPr>
        <p:txBody>
          <a:bodyPr/>
          <a:lstStyle/>
          <a:p>
            <a:r>
              <a:rPr lang="en-US"/>
              <a:t>Product Description: The Annemarie Börlind Natural Beauty Sun range is claimed to provide UVA/UVB protection with skin-friendly UV filters, and contains kombu algae extract to help prevent sunburn, and a sea buckthorn complex and vitamin E to promote healthy cell activity and prevent premature ageing. Additionally, panthenol provides deep hydration. The paraben-free range includes Anti Aging DNA-Protect Sonnen-Creme 30 (DNA-Protect Sun Cream SPF 30), which features a water-resistant formula that is designed to offer high sun protection and active cell and DNA protection. It is formulated with a natural DNA-Protect complex, developed to treat skin stressed by UV exposure, to fight free radicals and effectively counteract the formation of UV damage; and an anti-ageing complex to protect against UV-induced premature skin ageing, helping to maintain skin's youthful radiance. According to the manufacturer, the sun cream protects DNA better in situations of increased exposure to UV rays, while assisting DNA repair in the cells. This product retails in an FSC-certified pack. All Annemarie Börlind products are manufactured and processed in an environmentally-friendly way, dermatologically-tested, not tested on animals, hypoallergenic, suitable for sensitive skin, offer protection from damaging environmental influences, are based on sustainably sourced botanical ingredients, preferably from organic agriculture, readily biodegradable, free from animal ingredients, synthetic preservatives, artificial additives, petrochemicals, GMOs, PEG, paraffin, silicone oil, polycylic musk compounds, toxins, pesticides and other pollutants, and come in environmentally-friendly packaging. They are certified by Neuform and Eco Control. The company has supported socio-ecological projects for years.</a:t>
            </a:r>
          </a:p>
          <a:p>
            <a:endParaRPr lang="en-US"/>
          </a:p>
          <a:p>
            <a:r>
              <a:rPr lang="en-US"/>
              <a:t>Ingredients: Aqua, Dicaprylyl Carbonate, Diethylamino Hydroxybenzoyl Hexyl Benzoate, Alcohols, Ethylhexyl Triazone, Caprylic/Capric Triglyceride, Bis-ethylhexyloxyphenol Methoxyphenyl Triazine, Glycerin, Ethylhexyl Salicylate, Sucrose Palmitate, Distarch Phosphate, Helianthus Annuus Seed Oil (Seed), Sorbitol, Panthenol, Titanium Dioxide, Glyceryl Stearate, Candelilla/jojoba/rice Bran Polyglyceryl-3 Esters (Bran), Benzyl Alcohol, Xanthan Gum, Microcrystalline Cellulose, Algin, Cetearyl Alcohol, Sodium Stearoyl Lactylate, Tocopheryl Acetate, aroma (fragrance), Allantoin, Laminaria Ochroleuca Extract (Extract), Polyhydroxystearic Acid, Ethyl Ferulate, Alumina, Polyglyceryl-5 Trioleate, Stearic Acid, Linalool, Rosmarinus Officinalis Leaf Extract (Extract), Achillea Millefolium Extract (Extract), Viola Tricolor Extract (Extract), L-limonene, Tocopherol, Ascorbyl Palmitate, Hydrogenated Palm Glycerides Citrate (Hydrogenated), Benzyl Salicylate, Lecithin, Disodium Uridine Phosphate, Citronellol, Citral, Citric Acid</a:t>
            </a:r>
          </a:p>
          <a:p>
            <a:endParaRPr lang="en-US"/>
          </a:p>
          <a:p>
            <a:r>
              <a:rPr lang="en-US"/>
              <a:t>Claims: GMO-Free, No Additives/Preservatives, Vitamin/Mineral Fortified, For Sensitive Skin, Water Resistant*, Brightening / Illuminating*, Botanical/Herbal, Hypoallergenic, Ethical - Environmentally Friendly Package, UV Protection, Ethical - Animal, Ethical - Environmentally Friendly Product, Ethical - Charity, Organic, No Animal Ingredients, Antioxidant, Dermatologically Tested, Anti-Ageing, Protects Against Elements*, Moisturising / Hydrating, Paraben Free</a:t>
            </a:r>
          </a:p>
          <a:p>
            <a:endParaRPr lang="en-US"/>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055E2A-20D6-4A64-BE9D-C2CE232DD771}" type="slidenum">
              <a:rPr lang="en-US"/>
              <a:pPr/>
              <a:t>34</a:t>
            </a:fld>
            <a:endParaRPr lang="en-US"/>
          </a:p>
        </p:txBody>
      </p:sp>
      <p:sp>
        <p:nvSpPr>
          <p:cNvPr id="51202" name="Rectangle 2"/>
          <p:cNvSpPr>
            <a:spLocks noGrp="1" noRot="1" noChangeAspect="1" noChangeArrowheads="1" noTextEdit="1"/>
          </p:cNvSpPr>
          <p:nvPr>
            <p:ph type="sldImg"/>
          </p:nvPr>
        </p:nvSpPr>
        <p:spPr bwMode="auto">
          <a:xfrm>
            <a:off x="914400" y="744538"/>
            <a:ext cx="4965700" cy="3724275"/>
          </a:xfrm>
          <a:prstGeom prst="rect">
            <a:avLst/>
          </a:prstGeom>
          <a:solidFill>
            <a:srgbClr val="FFFFFF"/>
          </a:solidFill>
          <a:ln>
            <a:solidFill>
              <a:srgbClr val="000000"/>
            </a:solidFill>
            <a:miter lim="800000"/>
            <a:headEnd/>
            <a:tailEnd/>
          </a:ln>
        </p:spPr>
      </p:sp>
      <p:sp>
        <p:nvSpPr>
          <p:cNvPr id="51203" name="Rectangle 3"/>
          <p:cNvSpPr>
            <a:spLocks noGrp="1" noChangeArrowheads="1"/>
          </p:cNvSpPr>
          <p:nvPr>
            <p:ph type="body" idx="1"/>
          </p:nvPr>
        </p:nvSpPr>
        <p:spPr bwMode="auto">
          <a:xfrm>
            <a:off x="679450" y="4717415"/>
            <a:ext cx="5435600" cy="4469130"/>
          </a:xfrm>
          <a:prstGeom prst="rect">
            <a:avLst/>
          </a:prstGeom>
          <a:solidFill>
            <a:srgbClr val="FFFFFF"/>
          </a:solidFill>
          <a:ln>
            <a:solidFill>
              <a:srgbClr val="000000"/>
            </a:solidFill>
            <a:miter lim="800000"/>
            <a:headEnd/>
            <a:tailEnd/>
          </a:ln>
        </p:spPr>
        <p:txBody>
          <a:bodyPr/>
          <a:lstStyle/>
          <a:p>
            <a:r>
              <a:rPr lang="en-US"/>
              <a:t>Product Description: Christie Brinkley Skincare DNA Renewal System is a set containing: Daytime Rejuvenating Treatment, designed to improve the health of skin cells, increase collagen and elastin production and protect skin cells from the damaging effects of the environment; and Overnight Repair Treatment, designed to penetrate the skin to receive maximum ingredient absorption promoting greater blood flow, detoxification and cellular repair from skin damage that may have occurred during the day. The products are based on revolutionary Active Epigenetic Technology to bring unparalleled anti-aging restoration and protection, to repair and reverse the signs of aging 24 hours a day, minimize fine lines, scars and wrinkles, reduce redness, and control oil production. Both treatments are said to have a rich and creamy texture and penetrate the skin easily, leaving a non-greasy feel for a significantly smoother moisturized skin with improved tone, firmness and texture with reduced pores. They are formulated with natural and vegan ingredients derived from exotic botanicals and plant stem cells to promote and restore positive Epigenetic gene interaction to deliver younger, healthier and more radiant looking skin in just 14 days. The Epigenetics technology is claimed to apply a natural active blend containing laminaria digitata extract, rich in proteins, vitamins, minerals and lipids; ergothioneine, a powerful antioxidant; plankton extract, a plant based marine extract; and vitamin E that protects against UV exposure, during the day; arabidopsis thaliana extract, a repair enzyme; limonium narbonese extract, a perennial seaside plant; micrococcus lysate, a natural DNA repair enzyme; a plant complex consisting of aminoguanidine and decarboxy carnosine HCI; and citrullus vulgaris fruit extract, a natural fruit extract, which provides instant skin plumping, at night. The paraben- and cruelty-free system is all natural, suitable for all skin types including dry and sensitive, is certified vegan, free from animal products, and is retailed in packaging that is FSC-certified, eco-friendly and refillable.</a:t>
            </a:r>
          </a:p>
          <a:p>
            <a:endParaRPr lang="en-US"/>
          </a:p>
          <a:p>
            <a:r>
              <a:rPr lang="en-US"/>
              <a:t>Ingredients: day time rejuvenating treatment: </a:t>
            </a:r>
          </a:p>
          <a:p>
            <a:r>
              <a:rPr lang="en-US"/>
              <a:t>    Aqua, Isododecane, Cyclopentasiloxane, Cetyl Alcohol, Butyrospermum Parkii Butter, Cetearyl Methicone, Glycerin, Maris Aqua, Glyceryl Stearate, PEG-100 Stearate, Dimethicone/Vinyl Dimethicone Crosspolymer, Theobroma Cacao Seed Butter (Seed), Ascorbic Acid, Butylene Glycol, Caprylyl Glycol, Carbomer, Cholecalciferol, Citrus Tangerina Extract (Extract), Citrus Aurantium Dulcis Fruit Extract (Extract), Disodium EDTA, Ergothioneine, Ethylhexylglycerin, Hydrogenated Vegetable Oil (Hydrogenated, Vegetable Based), Laminaria Digitata Extract (Extract), Lavandula Angustifolia Flower/leaf/stem Extract (Extract), Mangifera Indica Seed Butter (Seed), Persea Gratissima Oil, Phormidium Persicinum Extract (Extract), Plankton Extract (Extract), Polysorbate 60, Retinyl Palmitate, Rosmarinus Officinalis Leaf Extract (Extract), Tocopheryl Acetate, Tridecyl Salicylate, Xanthan Gum, Zea Mays Oil, Phenoxyethanol, fragrance (parfum), Hexyl Cinnamal, Benzyl Salicylate, Linalool, L-limonene, Hydroxycitronellal, Butylphenyl Methylpropionalovernight repair treatment: </a:t>
            </a:r>
          </a:p>
          <a:p>
            <a:r>
              <a:rPr lang="en-US"/>
              <a:t>    Aqua, Cocos Nucifera Oil (Coconut Oil Derived), Caprylic/capric/myristic/stearic Triglyceride, Ethylhexyl Palmitate, Cetearyl Alcohol, Polysorbate 60, Aminomethyl Propanol, Aminoguanidine, Arabidopsis Thaliana Extract (Extract), Ascorbic Acid, Butylene Glycol, Caprylyl Glycol, Carbomer, Cholecalciferol, Citrullus Vulgaris Fruit Extract (Extract), Citrus Tangerina Extract (Extract), Decarboxy Carnosine HCl, Disodium EDTA, Ethylhexylglycerin, Glycerin, Helianthus Annuus Seed Oil (Seed), Hydroxyethylcellulose, Isopentyldiol, Jasminum Officinale Extract (Extract), Laminaria Digitata Extract (Extract), Lavandula Angustifolia Flower/leaf/stem Extract (Extract), Lecithin, Lens Esculenta Fruit Extract (Extract), Limonium Narbonense Flower/Leaf/Stem Extract (Extract), Micrococcus Lysate, Peumus Boldus Leaf Extract (Extract), Plankton Extract (Extract), Polygonum Cuspidatum Root Extract (Extract, Root), Pyrus Malus Fruit Extract (Extract), Retinyl Palmitate, Rosmarinus Officinalis Leaf Extract (Extract), Sodium Lactate, Sodium Lactate, Sodium PCA, Steareth-2, Tocopherol, Zea Mays Oil, Phenoxyethanol, fragrance (parfum), Hexyl Cinnamal, Butylphenyl Methylpropional, Benzyl Salicylate, Linalool, Alpha-isomethyl Ionone, L-limonene, Coumarin</a:t>
            </a:r>
          </a:p>
          <a:p>
            <a:endParaRPr lang="en-US"/>
          </a:p>
          <a:p>
            <a:r>
              <a:rPr lang="en-US"/>
              <a:t>Claims: All Natural Product, Vitamin/Mineral Fortified, Refill, Botanical/Herbal, UV Protection, Antioxidant, Anti-Ageing, Ethical - Environmentally Friendly Package, Ethical - Animal, Brightening / Illuminating*, Collagen Increasing*, Firming*, Long-Lasting*, Mattifying*, Moisturising / Hydrating, Plumping*, Protects Against Elements*, Reduces Fine Lines / Wrinkles*, Reduces Redness*, Reduces the Appearance of Pores*, For Sensitive Skin, Paraben Free, Toning*, Vegan, Time/Speed, No Animal Ingredients</a:t>
            </a:r>
          </a:p>
          <a:p>
            <a:endParaRPr lang="en-US"/>
          </a:p>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3774D8-E3CF-4232-B7A4-F2E1CC6D36F6}" type="slidenum">
              <a:rPr lang="en-US"/>
              <a:pPr/>
              <a:t>35</a:t>
            </a:fld>
            <a:endParaRPr lang="en-US"/>
          </a:p>
        </p:txBody>
      </p:sp>
      <p:sp>
        <p:nvSpPr>
          <p:cNvPr id="57346" name="Rectangle 2"/>
          <p:cNvSpPr>
            <a:spLocks noGrp="1" noRot="1" noChangeAspect="1" noChangeArrowheads="1" noTextEdit="1"/>
          </p:cNvSpPr>
          <p:nvPr>
            <p:ph type="sldImg"/>
          </p:nvPr>
        </p:nvSpPr>
        <p:spPr bwMode="auto">
          <a:xfrm>
            <a:off x="914400" y="744538"/>
            <a:ext cx="4965700" cy="3724275"/>
          </a:xfrm>
          <a:prstGeom prst="rect">
            <a:avLst/>
          </a:prstGeom>
          <a:solidFill>
            <a:srgbClr val="FFFFFF"/>
          </a:solidFill>
          <a:ln>
            <a:solidFill>
              <a:srgbClr val="000000"/>
            </a:solidFill>
            <a:miter lim="800000"/>
            <a:headEnd/>
            <a:tailEnd/>
          </a:ln>
        </p:spPr>
      </p:sp>
      <p:sp>
        <p:nvSpPr>
          <p:cNvPr id="57347" name="Rectangle 3"/>
          <p:cNvSpPr>
            <a:spLocks noGrp="1" noChangeArrowheads="1"/>
          </p:cNvSpPr>
          <p:nvPr>
            <p:ph type="body" idx="1"/>
          </p:nvPr>
        </p:nvSpPr>
        <p:spPr bwMode="auto">
          <a:xfrm>
            <a:off x="679450" y="4717415"/>
            <a:ext cx="5435600" cy="4469130"/>
          </a:xfrm>
          <a:prstGeom prst="rect">
            <a:avLst/>
          </a:prstGeom>
          <a:solidFill>
            <a:srgbClr val="FFFFFF"/>
          </a:solidFill>
          <a:ln>
            <a:solidFill>
              <a:srgbClr val="000000"/>
            </a:solidFill>
            <a:miter lim="800000"/>
            <a:headEnd/>
            <a:tailEnd/>
          </a:ln>
        </p:spPr>
        <p:txBody>
          <a:bodyPr/>
          <a:lstStyle/>
          <a:p>
            <a:r>
              <a:rPr lang="en-US" dirty="0"/>
              <a:t>Product Description: The </a:t>
            </a:r>
            <a:r>
              <a:rPr lang="en-US" dirty="0" err="1"/>
              <a:t>Decléor</a:t>
            </a:r>
            <a:r>
              <a:rPr lang="en-US" dirty="0"/>
              <a:t> Aroma Sun Expert range is designed to provide a true energy cocktail to protect the skin more effectively, allowing the user to tan safely. Each product features 'new-generation' formulas that are said to be non-greasy, non-sticky and rapidly absorbed ensuring no white finish is left on the skin. Available as part of the range is Anti-Aging </a:t>
            </a:r>
            <a:r>
              <a:rPr lang="en-US" dirty="0" err="1"/>
              <a:t>Sonnenschutzcreme</a:t>
            </a:r>
            <a:r>
              <a:rPr lang="en-US" dirty="0"/>
              <a:t> LSF 50 (Protective Anti-Wrinkle Face Cream SPF 50), which is specifically designed for sensitive, fragile and mature skin in need of extra protection. It features UVA/UVB filters and a DNA Protection Complex, blending extracts of jasmine and antioxidant vanilla to boost the skin's </a:t>
            </a:r>
            <a:r>
              <a:rPr lang="en-US" dirty="0" err="1"/>
              <a:t>defence</a:t>
            </a:r>
            <a:r>
              <a:rPr lang="en-US" dirty="0"/>
              <a:t> system and </a:t>
            </a:r>
            <a:r>
              <a:rPr lang="en-US" b="1" dirty="0"/>
              <a:t>protect the DNA</a:t>
            </a:r>
            <a:r>
              <a:rPr lang="en-US" dirty="0"/>
              <a:t>; essential oil of damask rose to protect from the harmful effects of the sun and premature skin ageing; </a:t>
            </a:r>
            <a:r>
              <a:rPr lang="en-US" dirty="0" err="1"/>
              <a:t>rea</a:t>
            </a:r>
            <a:r>
              <a:rPr lang="en-US" dirty="0"/>
              <a:t> extract from Tahiti to help reduce skin irritations triggered by the sun; and Sol-</a:t>
            </a:r>
            <a:r>
              <a:rPr lang="en-US" dirty="0" err="1"/>
              <a:t>Collagenine</a:t>
            </a:r>
            <a:r>
              <a:rPr lang="en-US" dirty="0"/>
              <a:t>, an anti-ageing complex to reduce fine lines and wrinkles. Skin is said to be better protected and </a:t>
            </a:r>
            <a:r>
              <a:rPr lang="en-US" dirty="0" err="1"/>
              <a:t>moisturised</a:t>
            </a:r>
            <a:r>
              <a:rPr lang="en-US" dirty="0"/>
              <a:t> for prolonged youthfulness, whilst safely developing a natural and long lasting tan. According to the manufacturer, the easy to apply light formula will not leave any white marks, and is sensually scented with a delight summer fragrance. This product is free from </a:t>
            </a:r>
            <a:r>
              <a:rPr lang="en-US" dirty="0" err="1"/>
              <a:t>colourant</a:t>
            </a:r>
            <a:r>
              <a:rPr lang="en-US" dirty="0"/>
              <a:t> and mineral oils, and comes in an FSC-certified pack.</a:t>
            </a:r>
          </a:p>
          <a:p>
            <a:endParaRPr lang="en-US" dirty="0"/>
          </a:p>
          <a:p>
            <a:r>
              <a:rPr lang="en-US" dirty="0"/>
              <a:t>Ingredients: Aqua, </a:t>
            </a:r>
            <a:r>
              <a:rPr lang="en-US" dirty="0" err="1"/>
              <a:t>Octocrylene</a:t>
            </a:r>
            <a:r>
              <a:rPr lang="en-US" dirty="0"/>
              <a:t>, C12-15 Alkyl Benzoate, Methylene </a:t>
            </a:r>
            <a:r>
              <a:rPr lang="en-US" dirty="0" err="1"/>
              <a:t>Bis-benzotriazolyl</a:t>
            </a:r>
            <a:r>
              <a:rPr lang="en-US" dirty="0"/>
              <a:t> </a:t>
            </a:r>
            <a:r>
              <a:rPr lang="en-US" dirty="0" err="1"/>
              <a:t>Tetramethylbutylphenol</a:t>
            </a:r>
            <a:r>
              <a:rPr lang="en-US" dirty="0"/>
              <a:t>, Butylene Glycol, </a:t>
            </a:r>
            <a:r>
              <a:rPr lang="en-US" dirty="0" err="1"/>
              <a:t>Cyclopentasiloxane</a:t>
            </a:r>
            <a:r>
              <a:rPr lang="en-US" dirty="0"/>
              <a:t>, </a:t>
            </a:r>
            <a:r>
              <a:rPr lang="en-US" dirty="0" err="1"/>
              <a:t>Pentylene</a:t>
            </a:r>
            <a:r>
              <a:rPr lang="en-US" dirty="0"/>
              <a:t> Glycol, </a:t>
            </a:r>
            <a:r>
              <a:rPr lang="en-US" dirty="0" err="1"/>
              <a:t>Ethylhexyl</a:t>
            </a:r>
            <a:r>
              <a:rPr lang="en-US" dirty="0"/>
              <a:t> Salicylate, Glycerin, </a:t>
            </a:r>
            <a:r>
              <a:rPr lang="en-US" dirty="0" err="1"/>
              <a:t>Bis-ethylhexyloxyphenol</a:t>
            </a:r>
            <a:r>
              <a:rPr lang="en-US" dirty="0"/>
              <a:t> </a:t>
            </a:r>
            <a:r>
              <a:rPr lang="en-US" dirty="0" err="1"/>
              <a:t>Methoxyphenyl</a:t>
            </a:r>
            <a:r>
              <a:rPr lang="en-US" dirty="0"/>
              <a:t> </a:t>
            </a:r>
            <a:r>
              <a:rPr lang="en-US" dirty="0" err="1"/>
              <a:t>Triazine</a:t>
            </a:r>
            <a:r>
              <a:rPr lang="en-US" dirty="0"/>
              <a:t>, Butyl </a:t>
            </a:r>
            <a:r>
              <a:rPr lang="en-US" dirty="0" err="1"/>
              <a:t>Methoxydibenzoylmethane</a:t>
            </a:r>
            <a:r>
              <a:rPr lang="en-US" dirty="0"/>
              <a:t>, </a:t>
            </a:r>
            <a:r>
              <a:rPr lang="en-US" dirty="0" err="1"/>
              <a:t>Cyclohexasiloxane</a:t>
            </a:r>
            <a:r>
              <a:rPr lang="en-US" dirty="0"/>
              <a:t>, </a:t>
            </a:r>
            <a:r>
              <a:rPr lang="en-US" dirty="0" err="1"/>
              <a:t>Glyceryl</a:t>
            </a:r>
            <a:r>
              <a:rPr lang="en-US" dirty="0"/>
              <a:t> Stearate, PEG-100 Stearate, Argania </a:t>
            </a:r>
            <a:r>
              <a:rPr lang="en-US" dirty="0" err="1"/>
              <a:t>Spinosa</a:t>
            </a:r>
            <a:r>
              <a:rPr lang="en-US" dirty="0"/>
              <a:t> Kernel Oil, Potassium </a:t>
            </a:r>
            <a:r>
              <a:rPr lang="en-US" dirty="0" err="1"/>
              <a:t>Cetyl</a:t>
            </a:r>
            <a:r>
              <a:rPr lang="en-US" dirty="0"/>
              <a:t> Phosphate, </a:t>
            </a:r>
            <a:r>
              <a:rPr lang="en-US" dirty="0" err="1"/>
              <a:t>Tricontanyl</a:t>
            </a:r>
            <a:r>
              <a:rPr lang="en-US" dirty="0"/>
              <a:t> PVP, Helianthus </a:t>
            </a:r>
            <a:r>
              <a:rPr lang="en-US" dirty="0" err="1"/>
              <a:t>Annuus</a:t>
            </a:r>
            <a:r>
              <a:rPr lang="en-US" dirty="0"/>
              <a:t> Seed Oil (Seed), </a:t>
            </a:r>
            <a:r>
              <a:rPr lang="en-US" dirty="0" err="1"/>
              <a:t>Decyl</a:t>
            </a:r>
            <a:r>
              <a:rPr lang="en-US" dirty="0"/>
              <a:t> </a:t>
            </a:r>
            <a:r>
              <a:rPr lang="en-US" dirty="0" err="1"/>
              <a:t>Glucoside</a:t>
            </a:r>
            <a:r>
              <a:rPr lang="en-US" dirty="0"/>
              <a:t>, </a:t>
            </a:r>
            <a:r>
              <a:rPr lang="en-US" dirty="0" err="1"/>
              <a:t>Dimethicone</a:t>
            </a:r>
            <a:r>
              <a:rPr lang="en-US" dirty="0"/>
              <a:t>, Helianthus </a:t>
            </a:r>
            <a:r>
              <a:rPr lang="en-US" dirty="0" err="1"/>
              <a:t>Annuus</a:t>
            </a:r>
            <a:r>
              <a:rPr lang="en-US" dirty="0"/>
              <a:t> Seed Oil </a:t>
            </a:r>
            <a:r>
              <a:rPr lang="en-US" dirty="0" err="1"/>
              <a:t>Unsaponifiables</a:t>
            </a:r>
            <a:r>
              <a:rPr lang="en-US" dirty="0"/>
              <a:t> (Seed), </a:t>
            </a:r>
            <a:r>
              <a:rPr lang="en-US" dirty="0" err="1"/>
              <a:t>parfum</a:t>
            </a:r>
            <a:r>
              <a:rPr lang="en-US" dirty="0"/>
              <a:t> (fragrance), </a:t>
            </a:r>
            <a:r>
              <a:rPr lang="en-US" dirty="0" err="1"/>
              <a:t>Tocopheryl</a:t>
            </a:r>
            <a:r>
              <a:rPr lang="en-US" dirty="0"/>
              <a:t> Acetate, </a:t>
            </a:r>
            <a:r>
              <a:rPr lang="en-US" dirty="0" err="1"/>
              <a:t>Triethanolamine</a:t>
            </a:r>
            <a:r>
              <a:rPr lang="en-US" dirty="0"/>
              <a:t>, </a:t>
            </a:r>
            <a:r>
              <a:rPr lang="en-US" dirty="0" err="1"/>
              <a:t>Palmitic</a:t>
            </a:r>
            <a:r>
              <a:rPr lang="en-US" dirty="0"/>
              <a:t> Acid, </a:t>
            </a:r>
            <a:r>
              <a:rPr lang="en-US" dirty="0" err="1"/>
              <a:t>Carbomer</a:t>
            </a:r>
            <a:r>
              <a:rPr lang="en-US" dirty="0"/>
              <a:t>, </a:t>
            </a:r>
            <a:r>
              <a:rPr lang="en-US" dirty="0" err="1"/>
              <a:t>Cetyl</a:t>
            </a:r>
            <a:r>
              <a:rPr lang="en-US" dirty="0"/>
              <a:t> Alcohol, </a:t>
            </a:r>
            <a:r>
              <a:rPr lang="en-US" dirty="0" err="1"/>
              <a:t>Chlorphenesin</a:t>
            </a:r>
            <a:r>
              <a:rPr lang="en-US" dirty="0"/>
              <a:t>, Stearic Acid, 1,2-hexanediol, Benzyl Salicylate, </a:t>
            </a:r>
            <a:r>
              <a:rPr lang="en-US" dirty="0" err="1"/>
              <a:t>Caprylyl</a:t>
            </a:r>
            <a:r>
              <a:rPr lang="en-US" dirty="0"/>
              <a:t> Glycol, </a:t>
            </a:r>
            <a:r>
              <a:rPr lang="en-US" dirty="0" err="1"/>
              <a:t>Jasminum</a:t>
            </a:r>
            <a:r>
              <a:rPr lang="en-US" dirty="0"/>
              <a:t> </a:t>
            </a:r>
            <a:r>
              <a:rPr lang="en-US" dirty="0" err="1"/>
              <a:t>Officinale</a:t>
            </a:r>
            <a:r>
              <a:rPr lang="en-US" dirty="0"/>
              <a:t> Flower Extract (Extract), Disodium EDTA, </a:t>
            </a:r>
            <a:r>
              <a:rPr lang="en-US" dirty="0" err="1"/>
              <a:t>Hydroxyethylcellulose</a:t>
            </a:r>
            <a:r>
              <a:rPr lang="en-US" dirty="0"/>
              <a:t>, </a:t>
            </a:r>
            <a:r>
              <a:rPr lang="en-US" dirty="0" err="1"/>
              <a:t>Lupinus</a:t>
            </a:r>
            <a:r>
              <a:rPr lang="en-US" dirty="0"/>
              <a:t> </a:t>
            </a:r>
            <a:r>
              <a:rPr lang="en-US" dirty="0" err="1"/>
              <a:t>Albus</a:t>
            </a:r>
            <a:r>
              <a:rPr lang="en-US" dirty="0"/>
              <a:t> Seed Extract (Extract, Seed), Hexyl </a:t>
            </a:r>
            <a:r>
              <a:rPr lang="en-US" dirty="0" err="1"/>
              <a:t>Cinnamal</a:t>
            </a:r>
            <a:r>
              <a:rPr lang="en-US" dirty="0"/>
              <a:t>, </a:t>
            </a:r>
            <a:r>
              <a:rPr lang="en-US" dirty="0" err="1"/>
              <a:t>Hydroxycitronellal</a:t>
            </a:r>
            <a:r>
              <a:rPr lang="en-US" dirty="0"/>
              <a:t>, Xanthan Gum, L-limonene, Rosa </a:t>
            </a:r>
            <a:r>
              <a:rPr lang="en-US" dirty="0" err="1"/>
              <a:t>Damascena</a:t>
            </a:r>
            <a:r>
              <a:rPr lang="en-US" dirty="0"/>
              <a:t> Flower Oil, </a:t>
            </a:r>
            <a:r>
              <a:rPr lang="en-US" dirty="0" err="1"/>
              <a:t>Geraniol</a:t>
            </a:r>
            <a:r>
              <a:rPr lang="en-US" dirty="0"/>
              <a:t>, Vanilla </a:t>
            </a:r>
            <a:r>
              <a:rPr lang="en-US" dirty="0" err="1"/>
              <a:t>Tahitensis</a:t>
            </a:r>
            <a:r>
              <a:rPr lang="en-US" dirty="0"/>
              <a:t> Fruit Extract (Extract), Curcuma Longa Root Extract (Extract, Root), </a:t>
            </a:r>
            <a:r>
              <a:rPr lang="en-US" dirty="0" err="1"/>
              <a:t>Citronellol</a:t>
            </a:r>
            <a:r>
              <a:rPr lang="en-US" dirty="0"/>
              <a:t>, </a:t>
            </a:r>
            <a:r>
              <a:rPr lang="en-US" dirty="0" err="1"/>
              <a:t>Coumarin</a:t>
            </a:r>
            <a:r>
              <a:rPr lang="en-US" dirty="0"/>
              <a:t>, Benzyl Alcohol, IL170511</a:t>
            </a:r>
          </a:p>
          <a:p>
            <a:endParaRPr lang="en-US" dirty="0"/>
          </a:p>
          <a:p>
            <a:r>
              <a:rPr lang="en-US" dirty="0"/>
              <a:t>Claims: No Additives/Preservatives, For Sensitive Skin, Botanical/Herbal, Ethical - Environmentally Friendly Package, UV Protection, Time/Speed, Ease of Use, Antioxidant, </a:t>
            </a:r>
            <a:r>
              <a:rPr lang="en-US" dirty="0" err="1"/>
              <a:t>Moisturising</a:t>
            </a:r>
            <a:r>
              <a:rPr lang="en-US" dirty="0"/>
              <a:t> / Hydrating, Anti-Ageing, Reduces Fine Lines / Wrinkles*</a:t>
            </a:r>
          </a:p>
          <a:p>
            <a:endParaRPr lang="en-US" dirty="0"/>
          </a:p>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96B78F-64B9-4E20-9A57-EABCE6D31423}" type="slidenum">
              <a:rPr lang="en-US"/>
              <a:pPr/>
              <a:t>36</a:t>
            </a:fld>
            <a:endParaRPr lang="en-US"/>
          </a:p>
        </p:txBody>
      </p:sp>
      <p:sp>
        <p:nvSpPr>
          <p:cNvPr id="88066" name="Rectangle 2"/>
          <p:cNvSpPr>
            <a:spLocks noGrp="1" noRot="1" noChangeAspect="1" noChangeArrowheads="1" noTextEdit="1"/>
          </p:cNvSpPr>
          <p:nvPr>
            <p:ph type="sldImg"/>
          </p:nvPr>
        </p:nvSpPr>
        <p:spPr bwMode="auto">
          <a:xfrm>
            <a:off x="914400" y="744538"/>
            <a:ext cx="4965700" cy="3724275"/>
          </a:xfrm>
          <a:prstGeom prst="rect">
            <a:avLst/>
          </a:prstGeom>
          <a:solidFill>
            <a:srgbClr val="FFFFFF"/>
          </a:solidFill>
          <a:ln>
            <a:solidFill>
              <a:srgbClr val="000000"/>
            </a:solidFill>
            <a:miter lim="800000"/>
            <a:headEnd/>
            <a:tailEnd/>
          </a:ln>
        </p:spPr>
      </p:sp>
      <p:sp>
        <p:nvSpPr>
          <p:cNvPr id="88067" name="Rectangle 3"/>
          <p:cNvSpPr>
            <a:spLocks noGrp="1" noChangeArrowheads="1"/>
          </p:cNvSpPr>
          <p:nvPr>
            <p:ph type="body" idx="1"/>
          </p:nvPr>
        </p:nvSpPr>
        <p:spPr bwMode="auto">
          <a:xfrm>
            <a:off x="679450" y="4717415"/>
            <a:ext cx="5435600" cy="4469130"/>
          </a:xfrm>
          <a:prstGeom prst="rect">
            <a:avLst/>
          </a:prstGeom>
          <a:solidFill>
            <a:srgbClr val="FFFFFF"/>
          </a:solidFill>
          <a:ln>
            <a:solidFill>
              <a:srgbClr val="000000"/>
            </a:solidFill>
            <a:miter lim="800000"/>
            <a:headEnd/>
            <a:tailEnd/>
          </a:ln>
        </p:spPr>
        <p:txBody>
          <a:bodyPr/>
          <a:lstStyle/>
          <a:p>
            <a:r>
              <a:rPr lang="en-US"/>
              <a:t>Product Description: The Dr. Santé Rosarium DNA Protection range is designed to protect skin from age-related changes with its GP4G technology. According to the manufacturer, all the products in the range contain: shore, shea, and olive oil; moisturising properties of hyaluronic acid, avocado oil, seaweed and Nalidon; regenerative properties of ceramides and camellia oil; Avocadol, konjak mannane, violet and rosemary extract, which allow the cells to breathe; and UVA/UVB protection and Vital ET essential oil of rose, to provide protection against photo-ageing. Available as part of the range is Aktivnyy Uvlazhnayuschiy Dnevnoy Krem (Active Moisturising Day Care), which is retailed in a 50ml pack.</a:t>
            </a:r>
          </a:p>
          <a:p>
            <a:endParaRPr lang="en-US"/>
          </a:p>
          <a:p>
            <a:r>
              <a:rPr lang="en-US"/>
              <a:t>Ingredients: Aqua, Ethylhexyl Cocoate, Ethylhexyl Stearate, Glyceryl Stearate, Ceteareth-20, Ceteareth-12, Cetearyl Alcohol, Cetyl Palmitate, Propylheptyl Caprylate, Glycerin, Mannan, Cetearyl Olivate, Sorbitan Olivate, Triceteareth-4 Phosphate, Isodecyl Neopentanoate, Diisopropyl Sebacate, Lauryl Lactate, Phenoxyethanol, Ethylhexyl Methoxycinnamate, Cyclopentasiloxane, C30-45 Alkyl Cetearyl Dimethicone Crosspolymer, Methylparaben, Ethylparaben, Propylparaben, Butylparaben, Acrylates/C10-30 Alkyl Acrylate Crosspolymer, Triethanolamine, Ethylhexyl Triazone, Retinyl Palmitate, Linoleic Acid, Linolenic Acid, Rosa Canina Flower (Extract), parfum, artemia salina</a:t>
            </a:r>
          </a:p>
          <a:p>
            <a:endParaRPr lang="en-US"/>
          </a:p>
          <a:p>
            <a:r>
              <a:rPr lang="en-US"/>
              <a:t>Claims: Botanical/Herbal, Anti-Ageing, UV Protection, Moisturising / Hydrating</a:t>
            </a:r>
          </a:p>
          <a:p>
            <a:endParaRPr lang="en-US"/>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F14144-AE9C-48B6-9695-5D452A27D279}" type="slidenum">
              <a:rPr lang="en-US"/>
              <a:pPr/>
              <a:t>37</a:t>
            </a:fld>
            <a:endParaRPr lang="en-US"/>
          </a:p>
        </p:txBody>
      </p:sp>
      <p:sp>
        <p:nvSpPr>
          <p:cNvPr id="90114" name="Rectangle 2"/>
          <p:cNvSpPr>
            <a:spLocks noGrp="1" noRot="1" noChangeAspect="1" noChangeArrowheads="1" noTextEdit="1"/>
          </p:cNvSpPr>
          <p:nvPr>
            <p:ph type="sldImg"/>
          </p:nvPr>
        </p:nvSpPr>
        <p:spPr bwMode="auto">
          <a:xfrm>
            <a:off x="914400" y="744538"/>
            <a:ext cx="4965700" cy="3724275"/>
          </a:xfrm>
          <a:prstGeom prst="rect">
            <a:avLst/>
          </a:prstGeom>
          <a:solidFill>
            <a:srgbClr val="FFFFFF"/>
          </a:solidFill>
          <a:ln>
            <a:solidFill>
              <a:srgbClr val="000000"/>
            </a:solidFill>
            <a:miter lim="800000"/>
            <a:headEnd/>
            <a:tailEnd/>
          </a:ln>
        </p:spPr>
      </p:sp>
      <p:sp>
        <p:nvSpPr>
          <p:cNvPr id="90115" name="Rectangle 3"/>
          <p:cNvSpPr>
            <a:spLocks noGrp="1" noChangeArrowheads="1"/>
          </p:cNvSpPr>
          <p:nvPr>
            <p:ph type="body" idx="1"/>
          </p:nvPr>
        </p:nvSpPr>
        <p:spPr bwMode="auto">
          <a:xfrm>
            <a:off x="679450" y="4717415"/>
            <a:ext cx="5435600" cy="4469130"/>
          </a:xfrm>
          <a:prstGeom prst="rect">
            <a:avLst/>
          </a:prstGeom>
          <a:solidFill>
            <a:srgbClr val="FFFFFF"/>
          </a:solidFill>
          <a:ln>
            <a:solidFill>
              <a:srgbClr val="000000"/>
            </a:solidFill>
            <a:miter lim="800000"/>
            <a:headEnd/>
            <a:tailEnd/>
          </a:ln>
        </p:spPr>
        <p:txBody>
          <a:bodyPr/>
          <a:lstStyle/>
          <a:p>
            <a:r>
              <a:rPr lang="en-US" dirty="0"/>
              <a:t>Product Description: Dior </a:t>
            </a:r>
            <a:r>
              <a:rPr lang="en-US" dirty="0" err="1"/>
              <a:t>DiorSnow</a:t>
            </a:r>
            <a:r>
              <a:rPr lang="en-US" dirty="0"/>
              <a:t> White Reveal D-NA Reverse Intense Night Concentrate has been </a:t>
            </a:r>
            <a:r>
              <a:rPr lang="en-US" dirty="0" err="1"/>
              <a:t>relaunched</a:t>
            </a:r>
            <a:r>
              <a:rPr lang="en-US" dirty="0"/>
              <a:t> as Night Concentrate, now featuring a new pack design and a new formula with Icelandic Glacial Water and Dior's exclusive Transparency Enhancing Complex (T.E.C.), which acts on the five key features of transparent skin: evenness; luminosity; moisture; texture; and plumpness. According to the manufacturer, the concentrated formula </a:t>
            </a:r>
            <a:r>
              <a:rPr lang="en-US" b="1" dirty="0"/>
              <a:t>stimulates the DNA to repair </a:t>
            </a:r>
            <a:r>
              <a:rPr lang="en-US" dirty="0"/>
              <a:t>the skin's enzymes and helps reverse the chain reaction at the source of melanin production to instantly brighten skin, and correct and prevent the appearance of dark spots. The entire Dior </a:t>
            </a:r>
            <a:r>
              <a:rPr lang="en-US" dirty="0" err="1"/>
              <a:t>DiorSnow</a:t>
            </a:r>
            <a:r>
              <a:rPr lang="en-US" dirty="0"/>
              <a:t> range has been dermatologically-tested on Asian skin.</a:t>
            </a:r>
          </a:p>
          <a:p>
            <a:endParaRPr lang="en-US" dirty="0"/>
          </a:p>
          <a:p>
            <a:r>
              <a:rPr lang="en-US" dirty="0"/>
              <a:t>Ingredients: Not Available</a:t>
            </a:r>
          </a:p>
          <a:p>
            <a:endParaRPr lang="en-US" dirty="0"/>
          </a:p>
          <a:p>
            <a:r>
              <a:rPr lang="en-US" dirty="0"/>
              <a:t>Claims: Ethnic, Dermatologically Tested, Time/Speed, Whitening, </a:t>
            </a:r>
            <a:r>
              <a:rPr lang="en-US" dirty="0" err="1"/>
              <a:t>Moisturising</a:t>
            </a:r>
            <a:r>
              <a:rPr lang="en-US" dirty="0"/>
              <a:t> / Hydrating, Plumping*</a:t>
            </a:r>
          </a:p>
          <a:p>
            <a:endParaRPr lang="en-US" dirty="0"/>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FFC80F-27CA-4132-A981-89DF5579E98C}" type="slidenum">
              <a:rPr lang="en-US"/>
              <a:pPr/>
              <a:t>38</a:t>
            </a:fld>
            <a:endParaRPr lang="en-US"/>
          </a:p>
        </p:txBody>
      </p:sp>
      <p:sp>
        <p:nvSpPr>
          <p:cNvPr id="92162" name="Rectangle 2"/>
          <p:cNvSpPr>
            <a:spLocks noGrp="1" noRot="1" noChangeAspect="1" noChangeArrowheads="1" noTextEdit="1"/>
          </p:cNvSpPr>
          <p:nvPr>
            <p:ph type="sldImg"/>
          </p:nvPr>
        </p:nvSpPr>
        <p:spPr bwMode="auto">
          <a:xfrm>
            <a:off x="914400" y="744538"/>
            <a:ext cx="4965700" cy="3724275"/>
          </a:xfrm>
          <a:prstGeom prst="rect">
            <a:avLst/>
          </a:prstGeom>
          <a:solidFill>
            <a:srgbClr val="FFFFFF"/>
          </a:solidFill>
          <a:ln>
            <a:solidFill>
              <a:srgbClr val="000000"/>
            </a:solidFill>
            <a:miter lim="800000"/>
            <a:headEnd/>
            <a:tailEnd/>
          </a:ln>
        </p:spPr>
      </p:sp>
      <p:sp>
        <p:nvSpPr>
          <p:cNvPr id="92163" name="Rectangle 3"/>
          <p:cNvSpPr>
            <a:spLocks noGrp="1" noChangeArrowheads="1"/>
          </p:cNvSpPr>
          <p:nvPr>
            <p:ph type="body" idx="1"/>
          </p:nvPr>
        </p:nvSpPr>
        <p:spPr bwMode="auto">
          <a:xfrm>
            <a:off x="679450" y="4717415"/>
            <a:ext cx="5435600" cy="4469130"/>
          </a:xfrm>
          <a:prstGeom prst="rect">
            <a:avLst/>
          </a:prstGeom>
          <a:solidFill>
            <a:srgbClr val="FFFFFF"/>
          </a:solidFill>
          <a:ln>
            <a:solidFill>
              <a:srgbClr val="000000"/>
            </a:solidFill>
            <a:miter lim="800000"/>
            <a:headEnd/>
            <a:tailEnd/>
          </a:ln>
        </p:spPr>
        <p:txBody>
          <a:bodyPr/>
          <a:lstStyle/>
          <a:p>
            <a:r>
              <a:rPr lang="en-US" dirty="0"/>
              <a:t>Product Description: Revlon Age Defying with DNA Advantage is a range of anti-ageing products designed and tested for Asian skin. It is formulated with the brand's proprietary </a:t>
            </a:r>
            <a:r>
              <a:rPr lang="en-US" dirty="0" err="1"/>
              <a:t>Renewist</a:t>
            </a:r>
            <a:r>
              <a:rPr lang="en-US" dirty="0"/>
              <a:t> Complex, a combination of copper (copper </a:t>
            </a:r>
            <a:r>
              <a:rPr lang="en-US" dirty="0" err="1"/>
              <a:t>gluconate</a:t>
            </a:r>
            <a:r>
              <a:rPr lang="en-US" dirty="0"/>
              <a:t>), alfalfa, cottonseed botanical extracts and vitamins, which is claimed to enhance the skin's natural repair systems to renew the appearance of skin, help reduce the visible effects of environmental skin damage, reduce the appearance of wrinkles, fine lines and uneven skin tone, promote hydration to smooth skin texture and reduce dryness, and restore firmness for a renewed, flawless and younger looking skin. Available as part of the range is Day Cream, which is said to repair, </a:t>
            </a:r>
            <a:r>
              <a:rPr lang="en-US" dirty="0" err="1"/>
              <a:t>moisturise</a:t>
            </a:r>
            <a:r>
              <a:rPr lang="en-US" dirty="0"/>
              <a:t> and nourish the skin in the day whilst improving the appearance of fine lines for a firm, elastic and radiant appearance.</a:t>
            </a:r>
          </a:p>
          <a:p>
            <a:endParaRPr lang="en-US" dirty="0"/>
          </a:p>
          <a:p>
            <a:r>
              <a:rPr lang="en-US" dirty="0"/>
              <a:t>Ingredients: Aqua, </a:t>
            </a:r>
            <a:r>
              <a:rPr lang="en-US" dirty="0" err="1"/>
              <a:t>Ethylhexyl</a:t>
            </a:r>
            <a:r>
              <a:rPr lang="en-US" dirty="0"/>
              <a:t> </a:t>
            </a:r>
            <a:r>
              <a:rPr lang="en-US" dirty="0" err="1"/>
              <a:t>Methoxycinnamate</a:t>
            </a:r>
            <a:r>
              <a:rPr lang="en-US" dirty="0"/>
              <a:t>, C12-15 Alkyl Benzoate, Titanium Dioxide, CI 77947, Steareth-21, Glycerin, </a:t>
            </a:r>
            <a:r>
              <a:rPr lang="en-US" dirty="0" err="1"/>
              <a:t>Neopentyl</a:t>
            </a:r>
            <a:r>
              <a:rPr lang="en-US" dirty="0"/>
              <a:t> Glycol </a:t>
            </a:r>
            <a:r>
              <a:rPr lang="en-US" dirty="0" err="1"/>
              <a:t>Diheptanoate</a:t>
            </a:r>
            <a:r>
              <a:rPr lang="en-US" dirty="0"/>
              <a:t>, Magnesium Aluminum Silicate, Methyl </a:t>
            </a:r>
            <a:r>
              <a:rPr lang="en-US" dirty="0" err="1"/>
              <a:t>Trimethicone</a:t>
            </a:r>
            <a:r>
              <a:rPr lang="en-US" dirty="0"/>
              <a:t>, </a:t>
            </a:r>
            <a:r>
              <a:rPr lang="en-US" dirty="0" err="1"/>
              <a:t>Pentylene</a:t>
            </a:r>
            <a:r>
              <a:rPr lang="en-US" dirty="0"/>
              <a:t> Glycol, Steareth-2, Dextrin, </a:t>
            </a:r>
            <a:r>
              <a:rPr lang="en-US" dirty="0" err="1"/>
              <a:t>Trisiloxane</a:t>
            </a:r>
            <a:r>
              <a:rPr lang="en-US" dirty="0"/>
              <a:t>, </a:t>
            </a:r>
            <a:r>
              <a:rPr lang="en-US" dirty="0" err="1"/>
              <a:t>Dimethicone</a:t>
            </a:r>
            <a:r>
              <a:rPr lang="en-US" dirty="0"/>
              <a:t>, Aluminum Starch </a:t>
            </a:r>
            <a:r>
              <a:rPr lang="en-US" dirty="0" err="1"/>
              <a:t>Octenylsuccinate</a:t>
            </a:r>
            <a:r>
              <a:rPr lang="en-US" dirty="0"/>
              <a:t>, </a:t>
            </a:r>
            <a:r>
              <a:rPr lang="en-US" dirty="0" err="1"/>
              <a:t>Artemia</a:t>
            </a:r>
            <a:r>
              <a:rPr lang="en-US" dirty="0"/>
              <a:t> Extract (Extract), </a:t>
            </a:r>
            <a:r>
              <a:rPr lang="en-US" dirty="0" err="1"/>
              <a:t>Stearyl</a:t>
            </a:r>
            <a:r>
              <a:rPr lang="en-US" dirty="0"/>
              <a:t> Alcohol, Sorbitol, </a:t>
            </a:r>
            <a:r>
              <a:rPr lang="en-US" dirty="0" err="1"/>
              <a:t>Cetearyl</a:t>
            </a:r>
            <a:r>
              <a:rPr lang="en-US" dirty="0"/>
              <a:t> </a:t>
            </a:r>
            <a:r>
              <a:rPr lang="en-US" dirty="0" err="1"/>
              <a:t>Glucoside</a:t>
            </a:r>
            <a:r>
              <a:rPr lang="en-US" dirty="0"/>
              <a:t>, </a:t>
            </a:r>
            <a:r>
              <a:rPr lang="en-US" dirty="0" err="1"/>
              <a:t>Morus</a:t>
            </a:r>
            <a:r>
              <a:rPr lang="en-US" dirty="0"/>
              <a:t> </a:t>
            </a:r>
            <a:r>
              <a:rPr lang="en-US" dirty="0" err="1"/>
              <a:t>Bombycis</a:t>
            </a:r>
            <a:r>
              <a:rPr lang="en-US" dirty="0"/>
              <a:t> Extract (Extract), </a:t>
            </a:r>
            <a:r>
              <a:rPr lang="en-US" dirty="0" err="1"/>
              <a:t>Scutellaria</a:t>
            </a:r>
            <a:r>
              <a:rPr lang="en-US" dirty="0"/>
              <a:t> </a:t>
            </a:r>
            <a:r>
              <a:rPr lang="en-US" dirty="0" err="1"/>
              <a:t>Baicalensis</a:t>
            </a:r>
            <a:r>
              <a:rPr lang="en-US" dirty="0"/>
              <a:t> Root Extract (Extract), </a:t>
            </a:r>
            <a:r>
              <a:rPr lang="en-US" dirty="0" err="1"/>
              <a:t>Medicago</a:t>
            </a:r>
            <a:r>
              <a:rPr lang="en-US" dirty="0"/>
              <a:t> Sativa Extract (Extract), </a:t>
            </a:r>
            <a:r>
              <a:rPr lang="en-US" dirty="0" err="1"/>
              <a:t>Vitis</a:t>
            </a:r>
            <a:r>
              <a:rPr lang="en-US" dirty="0"/>
              <a:t> </a:t>
            </a:r>
            <a:r>
              <a:rPr lang="en-US" dirty="0" err="1"/>
              <a:t>Vinifera</a:t>
            </a:r>
            <a:r>
              <a:rPr lang="en-US" dirty="0"/>
              <a:t> Fruit Extract (Extract), </a:t>
            </a:r>
            <a:r>
              <a:rPr lang="en-US" dirty="0" err="1"/>
              <a:t>Saxifraga</a:t>
            </a:r>
            <a:r>
              <a:rPr lang="en-US" dirty="0"/>
              <a:t> </a:t>
            </a:r>
            <a:r>
              <a:rPr lang="en-US" dirty="0" err="1"/>
              <a:t>Sarmentosa</a:t>
            </a:r>
            <a:r>
              <a:rPr lang="en-US" dirty="0"/>
              <a:t> Extract (Extract), </a:t>
            </a:r>
            <a:r>
              <a:rPr lang="en-US" dirty="0" err="1"/>
              <a:t>Thermus</a:t>
            </a:r>
            <a:r>
              <a:rPr lang="en-US" dirty="0"/>
              <a:t> </a:t>
            </a:r>
            <a:r>
              <a:rPr lang="en-US" dirty="0" err="1"/>
              <a:t>Thermophillus</a:t>
            </a:r>
            <a:r>
              <a:rPr lang="en-US" dirty="0"/>
              <a:t> Ferment, </a:t>
            </a:r>
            <a:r>
              <a:rPr lang="en-US" dirty="0" err="1"/>
              <a:t>Gossypium</a:t>
            </a:r>
            <a:r>
              <a:rPr lang="en-US" dirty="0"/>
              <a:t> </a:t>
            </a:r>
            <a:r>
              <a:rPr lang="en-US" dirty="0" err="1"/>
              <a:t>Hirsutum</a:t>
            </a:r>
            <a:r>
              <a:rPr lang="en-US" dirty="0"/>
              <a:t> Extract (Extract), Sodium </a:t>
            </a:r>
            <a:r>
              <a:rPr lang="en-US" dirty="0" err="1"/>
              <a:t>Hyaluronate</a:t>
            </a:r>
            <a:r>
              <a:rPr lang="en-US" dirty="0"/>
              <a:t>, </a:t>
            </a:r>
            <a:r>
              <a:rPr lang="en-US" dirty="0" err="1"/>
              <a:t>Bisabolol</a:t>
            </a:r>
            <a:r>
              <a:rPr lang="en-US" dirty="0"/>
              <a:t>, </a:t>
            </a:r>
            <a:r>
              <a:rPr lang="en-US" dirty="0" err="1"/>
              <a:t>Tocopheryl</a:t>
            </a:r>
            <a:r>
              <a:rPr lang="en-US" dirty="0"/>
              <a:t> Acetate, </a:t>
            </a:r>
            <a:r>
              <a:rPr lang="en-US" dirty="0" err="1"/>
              <a:t>Ascorbyl</a:t>
            </a:r>
            <a:r>
              <a:rPr lang="en-US" dirty="0"/>
              <a:t> </a:t>
            </a:r>
            <a:r>
              <a:rPr lang="en-US" dirty="0" err="1"/>
              <a:t>Glucoside</a:t>
            </a:r>
            <a:r>
              <a:rPr lang="en-US" dirty="0"/>
              <a:t>, </a:t>
            </a:r>
            <a:r>
              <a:rPr lang="en-US" dirty="0" err="1"/>
              <a:t>Glyceryl</a:t>
            </a:r>
            <a:r>
              <a:rPr lang="en-US" dirty="0"/>
              <a:t> </a:t>
            </a:r>
            <a:r>
              <a:rPr lang="en-US" dirty="0" err="1"/>
              <a:t>Linolenate</a:t>
            </a:r>
            <a:r>
              <a:rPr lang="en-US" dirty="0"/>
              <a:t>, </a:t>
            </a:r>
            <a:r>
              <a:rPr lang="en-US" dirty="0" err="1"/>
              <a:t>Cetearyl</a:t>
            </a:r>
            <a:r>
              <a:rPr lang="en-US" dirty="0"/>
              <a:t> Alcohol, Zinc </a:t>
            </a:r>
            <a:r>
              <a:rPr lang="en-US" dirty="0" err="1"/>
              <a:t>Gluconate</a:t>
            </a:r>
            <a:r>
              <a:rPr lang="en-US" dirty="0"/>
              <a:t>, Copper </a:t>
            </a:r>
            <a:r>
              <a:rPr lang="en-US" dirty="0" err="1"/>
              <a:t>Gluconate</a:t>
            </a:r>
            <a:r>
              <a:rPr lang="en-US" dirty="0"/>
              <a:t>, Aluminum Hydroxide, PPG-12/SMDI Copolymer, </a:t>
            </a:r>
            <a:r>
              <a:rPr lang="en-US" dirty="0" err="1"/>
              <a:t>Caprylyl</a:t>
            </a:r>
            <a:r>
              <a:rPr lang="en-US" dirty="0"/>
              <a:t> </a:t>
            </a:r>
            <a:r>
              <a:rPr lang="en-US" dirty="0" err="1"/>
              <a:t>Methicone</a:t>
            </a:r>
            <a:r>
              <a:rPr lang="en-US" dirty="0"/>
              <a:t>, Potassium </a:t>
            </a:r>
            <a:r>
              <a:rPr lang="en-US" dirty="0" err="1"/>
              <a:t>Cetyl</a:t>
            </a:r>
            <a:r>
              <a:rPr lang="en-US" dirty="0"/>
              <a:t> Phosphate, </a:t>
            </a:r>
            <a:r>
              <a:rPr lang="en-US" dirty="0" err="1"/>
              <a:t>Glyceryl</a:t>
            </a:r>
            <a:r>
              <a:rPr lang="en-US" dirty="0"/>
              <a:t> </a:t>
            </a:r>
            <a:r>
              <a:rPr lang="en-US" dirty="0" err="1"/>
              <a:t>Linolenate</a:t>
            </a:r>
            <a:r>
              <a:rPr lang="en-US" dirty="0"/>
              <a:t>, </a:t>
            </a:r>
            <a:r>
              <a:rPr lang="en-US" dirty="0" err="1"/>
              <a:t>Polysorbate</a:t>
            </a:r>
            <a:r>
              <a:rPr lang="en-US" dirty="0"/>
              <a:t> 20, Butylene Glycol, </a:t>
            </a:r>
            <a:r>
              <a:rPr lang="en-US" dirty="0" err="1"/>
              <a:t>Triethoxycaprylylsilane</a:t>
            </a:r>
            <a:r>
              <a:rPr lang="en-US" dirty="0"/>
              <a:t>, Cellulose Gum, PEG-9 </a:t>
            </a:r>
            <a:r>
              <a:rPr lang="en-US" dirty="0" err="1"/>
              <a:t>Polydimethylsiloxyethyl</a:t>
            </a:r>
            <a:r>
              <a:rPr lang="en-US" dirty="0"/>
              <a:t> </a:t>
            </a:r>
            <a:r>
              <a:rPr lang="en-US" dirty="0" err="1"/>
              <a:t>Dimethicone</a:t>
            </a:r>
            <a:r>
              <a:rPr lang="en-US" dirty="0"/>
              <a:t>, </a:t>
            </a:r>
            <a:r>
              <a:rPr lang="en-US" dirty="0" err="1"/>
              <a:t>Sorbitan</a:t>
            </a:r>
            <a:r>
              <a:rPr lang="en-US" dirty="0"/>
              <a:t> Stearate, </a:t>
            </a:r>
            <a:r>
              <a:rPr lang="en-US" dirty="0" err="1"/>
              <a:t>Glyceryl</a:t>
            </a:r>
            <a:r>
              <a:rPr lang="en-US" dirty="0"/>
              <a:t> Acrylate/acrylic Acid Copolymer, </a:t>
            </a:r>
            <a:r>
              <a:rPr lang="en-US" dirty="0" err="1"/>
              <a:t>Triethoxysilylethyl</a:t>
            </a:r>
            <a:r>
              <a:rPr lang="en-US" dirty="0"/>
              <a:t> </a:t>
            </a:r>
            <a:r>
              <a:rPr lang="en-US" dirty="0" err="1"/>
              <a:t>Polydimethylsiloxyethyl</a:t>
            </a:r>
            <a:r>
              <a:rPr lang="en-US" dirty="0"/>
              <a:t> Hexyl </a:t>
            </a:r>
            <a:r>
              <a:rPr lang="en-US" dirty="0" err="1"/>
              <a:t>Dimethicone</a:t>
            </a:r>
            <a:r>
              <a:rPr lang="en-US" dirty="0"/>
              <a:t>, </a:t>
            </a:r>
            <a:r>
              <a:rPr lang="en-US" dirty="0" err="1"/>
              <a:t>Polyhydroxystearic</a:t>
            </a:r>
            <a:r>
              <a:rPr lang="en-US" dirty="0"/>
              <a:t> Acid, fragrance, Alpha-</a:t>
            </a:r>
            <a:r>
              <a:rPr lang="en-US" dirty="0" err="1"/>
              <a:t>isomethyl</a:t>
            </a:r>
            <a:r>
              <a:rPr lang="en-US" dirty="0"/>
              <a:t> Ionone, </a:t>
            </a:r>
            <a:r>
              <a:rPr lang="en-US" dirty="0" err="1"/>
              <a:t>Hydroxyisohexyl</a:t>
            </a:r>
            <a:r>
              <a:rPr lang="en-US" dirty="0"/>
              <a:t> 3-cyclohexene </a:t>
            </a:r>
            <a:r>
              <a:rPr lang="en-US" dirty="0" err="1"/>
              <a:t>Carboxaldehyde</a:t>
            </a:r>
            <a:r>
              <a:rPr lang="en-US" dirty="0"/>
              <a:t>, Benzyl Salicylate, </a:t>
            </a:r>
            <a:r>
              <a:rPr lang="en-US" dirty="0" err="1"/>
              <a:t>Hydroxycitronellal</a:t>
            </a:r>
            <a:r>
              <a:rPr lang="en-US" dirty="0"/>
              <a:t>, Sodium Citrate, Citric Acid, Disodium EDTA, </a:t>
            </a:r>
            <a:r>
              <a:rPr lang="en-US" dirty="0" err="1"/>
              <a:t>Phenoxyethanol</a:t>
            </a:r>
            <a:r>
              <a:rPr lang="en-US" dirty="0"/>
              <a:t>, </a:t>
            </a:r>
            <a:r>
              <a:rPr lang="en-US" dirty="0" err="1"/>
              <a:t>Caprylyl</a:t>
            </a:r>
            <a:r>
              <a:rPr lang="en-US" dirty="0"/>
              <a:t> Glycol, 1,2-hexanediol</a:t>
            </a:r>
          </a:p>
          <a:p>
            <a:endParaRPr lang="en-US" dirty="0"/>
          </a:p>
          <a:p>
            <a:r>
              <a:rPr lang="en-US" dirty="0"/>
              <a:t>Claims: Vitamin/Mineral Fortified, Ethnic, Botanical/Herbal, Brightening / Illuminating*, Firming*, </a:t>
            </a:r>
            <a:r>
              <a:rPr lang="en-US" dirty="0" err="1"/>
              <a:t>Moisturising</a:t>
            </a:r>
            <a:r>
              <a:rPr lang="en-US" dirty="0"/>
              <a:t> / Hydrating, Anti-Ageing, Reduces Fine Lines / Wrinkles*</a:t>
            </a:r>
          </a:p>
          <a:p>
            <a:endParaRPr lang="en-US" dirty="0"/>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oleObject" Target="../embeddings/oleObject2.bin"/><Relationship Id="rId2" Type="http://schemas.openxmlformats.org/officeDocument/2006/relationships/tags" Target="../tags/tag12.xml"/><Relationship Id="rId1" Type="http://schemas.openxmlformats.org/officeDocument/2006/relationships/vmlDrawing" Target="../drawings/vmlDrawing2.vml"/><Relationship Id="rId6" Type="http://schemas.openxmlformats.org/officeDocument/2006/relationships/tags" Target="../tags/tag16.xml"/><Relationship Id="rId11" Type="http://schemas.openxmlformats.org/officeDocument/2006/relationships/image" Target="../media/image2.png"/><Relationship Id="rId5" Type="http://schemas.openxmlformats.org/officeDocument/2006/relationships/tags" Target="../tags/tag15.xml"/><Relationship Id="rId10" Type="http://schemas.openxmlformats.org/officeDocument/2006/relationships/slideMaster" Target="../slideMasters/slideMaster1.xml"/><Relationship Id="rId4" Type="http://schemas.openxmlformats.org/officeDocument/2006/relationships/tags" Target="../tags/tag14.xml"/><Relationship Id="rId9" Type="http://schemas.openxmlformats.org/officeDocument/2006/relationships/tags" Target="../tags/tag19.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4826" name="Picture 10" descr="DSM_cover_blue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9155113"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4818" name="Rectangle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4951" name="think-cell Slide" r:id="rId12" imgW="0" imgH="0" progId="TCLayout.ActiveDocument.1">
                  <p:embed/>
                </p:oleObj>
              </mc:Choice>
              <mc:Fallback>
                <p:oleObj name="think-cell Slide" r:id="rId12" imgW="0" imgH="0" progId="TCLayout.ActiveDocument.1">
                  <p:embed/>
                  <p:pic>
                    <p:nvPicPr>
                      <p:cNvPr id="0"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19" name="Rectangle 3"/>
          <p:cNvSpPr>
            <a:spLocks noGrp="1" noChangeArrowheads="1"/>
          </p:cNvSpPr>
          <p:nvPr>
            <p:ph type="ctrTitle"/>
            <p:custDataLst>
              <p:tags r:id="rId3"/>
            </p:custDataLst>
          </p:nvPr>
        </p:nvSpPr>
        <p:spPr>
          <a:xfrm>
            <a:off x="715963" y="1284288"/>
            <a:ext cx="6546850" cy="463550"/>
          </a:xfrm>
          <a:extLst>
            <a:ext uri="{91240B29-F687-4F45-9708-019B960494DF}">
              <a14:hiddenLine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en-US" noProof="0"/>
              <a:t>Click to edit Master title style</a:t>
            </a:r>
          </a:p>
        </p:txBody>
      </p:sp>
      <p:sp>
        <p:nvSpPr>
          <p:cNvPr id="34820" name="Rectangle 4"/>
          <p:cNvSpPr>
            <a:spLocks noGrp="1" noChangeArrowheads="1"/>
          </p:cNvSpPr>
          <p:nvPr>
            <p:ph type="subTitle" idx="1"/>
            <p:custDataLst>
              <p:tags r:id="rId4"/>
            </p:custDataLst>
          </p:nvPr>
        </p:nvSpPr>
        <p:spPr>
          <a:xfrm>
            <a:off x="795338" y="2205038"/>
            <a:ext cx="6535737" cy="369332"/>
          </a:xfrm>
        </p:spPr>
        <p:txBody>
          <a:bodyPr/>
          <a:lstStyle>
            <a:lvl1pPr marL="0" indent="0">
              <a:buFontTx/>
              <a:buNone/>
              <a:defRPr sz="2400">
                <a:solidFill>
                  <a:schemeClr val="bg1"/>
                </a:solidFill>
              </a:defRPr>
            </a:lvl1pPr>
          </a:lstStyle>
          <a:p>
            <a:pPr lvl="0"/>
            <a:r>
              <a:rPr lang="en-US" noProof="0"/>
              <a:t>Click to edit Master subtitle style</a:t>
            </a:r>
          </a:p>
        </p:txBody>
      </p:sp>
      <p:sp>
        <p:nvSpPr>
          <p:cNvPr id="34832" name="Text Box 16"/>
          <p:cNvSpPr txBox="1">
            <a:spLocks noChangeArrowheads="1"/>
          </p:cNvSpPr>
          <p:nvPr userDrawn="1">
            <p:custDataLst>
              <p:tags r:id="rId5"/>
            </p:custDataLst>
          </p:nvPr>
        </p:nvSpPr>
        <p:spPr bwMode="auto">
          <a:xfrm>
            <a:off x="722313" y="3116263"/>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solidFill>
                <a:schemeClr val="bg1"/>
              </a:solidFill>
            </a:endParaRPr>
          </a:p>
        </p:txBody>
      </p:sp>
      <p:sp>
        <p:nvSpPr>
          <p:cNvPr id="34833" name="Text Box 17"/>
          <p:cNvSpPr txBox="1">
            <a:spLocks noChangeArrowheads="1"/>
          </p:cNvSpPr>
          <p:nvPr userDrawn="1">
            <p:custDataLst>
              <p:tags r:id="rId6"/>
            </p:custDataLst>
          </p:nvPr>
        </p:nvSpPr>
        <p:spPr bwMode="auto">
          <a:xfrm>
            <a:off x="722313" y="2565400"/>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solidFill>
                <a:schemeClr val="bg1"/>
              </a:solidFill>
            </a:endParaRPr>
          </a:p>
        </p:txBody>
      </p:sp>
      <p:sp>
        <p:nvSpPr>
          <p:cNvPr id="34834" name="Text Box 18"/>
          <p:cNvSpPr txBox="1">
            <a:spLocks noChangeArrowheads="1"/>
          </p:cNvSpPr>
          <p:nvPr userDrawn="1">
            <p:custDataLst>
              <p:tags r:id="rId7"/>
            </p:custDataLst>
          </p:nvPr>
        </p:nvSpPr>
        <p:spPr bwMode="auto">
          <a:xfrm>
            <a:off x="722313" y="2846388"/>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solidFill>
                <a:schemeClr val="bg1"/>
              </a:solidFill>
            </a:endParaRPr>
          </a:p>
        </p:txBody>
      </p:sp>
      <p:sp>
        <p:nvSpPr>
          <p:cNvPr id="34835" name="Text Box 19"/>
          <p:cNvSpPr txBox="1">
            <a:spLocks noChangeArrowheads="1"/>
          </p:cNvSpPr>
          <p:nvPr userDrawn="1">
            <p:custDataLst>
              <p:tags r:id="rId8"/>
            </p:custDataLst>
          </p:nvPr>
        </p:nvSpPr>
        <p:spPr bwMode="auto">
          <a:xfrm>
            <a:off x="722313" y="3943350"/>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solidFill>
                <a:schemeClr val="bg1"/>
              </a:solidFill>
            </a:endParaRPr>
          </a:p>
        </p:txBody>
      </p:sp>
      <p:sp>
        <p:nvSpPr>
          <p:cNvPr id="4" name="TextBox 3"/>
          <p:cNvSpPr txBox="1"/>
          <p:nvPr userDrawn="1">
            <p:custDataLst>
              <p:tags r:id="rId9"/>
            </p:custDataLst>
          </p:nvPr>
        </p:nvSpPr>
        <p:spPr>
          <a:xfrm>
            <a:off x="0" y="0"/>
            <a:ext cx="184731" cy="369332"/>
          </a:xfrm>
          <a:prstGeom prst="rect">
            <a:avLst/>
          </a:prstGeom>
          <a:noFill/>
        </p:spPr>
        <p:txBody>
          <a:bodyPr vert="horz" wrap="none" rtlCol="0">
            <a:spAutoFit/>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4DC46E81-78DE-4F23-BCA8-A8318D6C77E0}" type="slidenum">
              <a:rPr lang="en-US" smtClean="0"/>
              <a:pPr/>
              <a:t>‹#›</a:t>
            </a:fld>
            <a:endParaRPr lang="en-US"/>
          </a:p>
        </p:txBody>
      </p:sp>
    </p:spTree>
    <p:extLst>
      <p:ext uri="{BB962C8B-B14F-4D97-AF65-F5344CB8AC3E}">
        <p14:creationId xmlns:p14="http://schemas.microsoft.com/office/powerpoint/2010/main" val="2611625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6294D8A2-0BFA-4FF5-8362-44C7457B8B3E}" type="slidenum">
              <a:rPr lang="en-US" smtClean="0"/>
              <a:pPr/>
              <a:t>‹#›</a:t>
            </a:fld>
            <a:endParaRPr lang="en-US"/>
          </a:p>
        </p:txBody>
      </p:sp>
    </p:spTree>
    <p:extLst>
      <p:ext uri="{BB962C8B-B14F-4D97-AF65-F5344CB8AC3E}">
        <p14:creationId xmlns:p14="http://schemas.microsoft.com/office/powerpoint/2010/main" val="2528366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tags" Target="../tags/tag9.xml"/><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tags" Target="../tags/tag11.xml"/><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tags" Target="../tags/tag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33814" name="Group 22"/>
          <p:cNvGrpSpPr>
            <a:grpSpLocks/>
          </p:cNvGrpSpPr>
          <p:nvPr/>
        </p:nvGrpSpPr>
        <p:grpSpPr bwMode="auto">
          <a:xfrm>
            <a:off x="0" y="0"/>
            <a:ext cx="9156700" cy="6869113"/>
            <a:chOff x="0" y="0"/>
            <a:chExt cx="5768" cy="4327"/>
          </a:xfrm>
        </p:grpSpPr>
        <p:sp>
          <p:nvSpPr>
            <p:cNvPr id="33815" name="Freeform 23"/>
            <p:cNvSpPr>
              <a:spLocks/>
            </p:cNvSpPr>
            <p:nvPr userDrawn="1">
              <p:custDataLst>
                <p:tags r:id="rId14"/>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68" h="974">
                  <a:moveTo>
                    <a:pt x="5768" y="972"/>
                  </a:moveTo>
                  <a:lnTo>
                    <a:pt x="3" y="959"/>
                  </a:lnTo>
                  <a:lnTo>
                    <a:pt x="0" y="504"/>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816" name="Freeform 24"/>
            <p:cNvSpPr>
              <a:spLocks/>
            </p:cNvSpPr>
            <p:nvPr userDrawn="1">
              <p:custDataLst>
                <p:tags r:id="rId15"/>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62" y="1224"/>
                  </a:lnTo>
                  <a:lnTo>
                    <a:pt x="5756" y="1220"/>
                  </a:lnTo>
                  <a:lnTo>
                    <a:pt x="5756" y="1220"/>
                  </a:lnTo>
                  <a:lnTo>
                    <a:pt x="5728" y="1210"/>
                  </a:lnTo>
                  <a:lnTo>
                    <a:pt x="5728" y="1210"/>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grpSp>
      <p:graphicFrame>
        <p:nvGraphicFramePr>
          <p:cNvPr id="33794" name="Rectangle 2" hidden="1"/>
          <p:cNvGraphicFramePr>
            <a:graphicFrameLocks/>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3934" name="think-cell Slide" r:id="rId16" imgW="0" imgH="0" progId="TCLayout.ActiveDocument.1">
                  <p:embed/>
                </p:oleObj>
              </mc:Choice>
              <mc:Fallback>
                <p:oleObj name="think-cell Slide" r:id="rId16" imgW="0" imgH="0" progId="TCLayout.ActiveDocument.1">
                  <p:embed/>
                  <p:pic>
                    <p:nvPicPr>
                      <p:cNvPr id="0"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5" name="Rectangle 3"/>
          <p:cNvSpPr>
            <a:spLocks noGrp="1" noChangeArrowheads="1"/>
          </p:cNvSpPr>
          <p:nvPr>
            <p:ph type="title"/>
            <p:custDataLst>
              <p:tags r:id="rId7"/>
            </p:custDataLst>
          </p:nvPr>
        </p:nvSpPr>
        <p:spPr bwMode="auto">
          <a:xfrm>
            <a:off x="717550" y="784225"/>
            <a:ext cx="64722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33796" name="Rectangle 4"/>
          <p:cNvSpPr>
            <a:spLocks noGrp="1" noChangeArrowheads="1"/>
          </p:cNvSpPr>
          <p:nvPr>
            <p:ph type="body" idx="1"/>
            <p:custDataLst>
              <p:tags r:id="rId8"/>
            </p:custDataLst>
          </p:nvPr>
        </p:nvSpPr>
        <p:spPr bwMode="auto">
          <a:xfrm>
            <a:off x="736600" y="1773238"/>
            <a:ext cx="6454775"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798" name="Rectangle 6"/>
          <p:cNvSpPr>
            <a:spLocks noGrp="1" noChangeArrowheads="1"/>
          </p:cNvSpPr>
          <p:nvPr>
            <p:ph type="sldNum" sz="quarter" idx="4"/>
            <p:custDataLst>
              <p:tags r:id="rId9"/>
            </p:custDataLst>
          </p:nvPr>
        </p:nvSpPr>
        <p:spPr bwMode="auto">
          <a:xfrm>
            <a:off x="1209675" y="6543675"/>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chemeClr val="bg2"/>
                </a:solidFill>
              </a:defRPr>
            </a:lvl1pPr>
          </a:lstStyle>
          <a:p>
            <a:fld id="{64BAD34E-960F-47BC-B1C5-114FFFBAC1D8}" type="slidenum">
              <a:rPr lang="en-US" smtClean="0"/>
              <a:pPr/>
              <a:t>‹#›</a:t>
            </a:fld>
            <a:endParaRPr lang="en-US"/>
          </a:p>
        </p:txBody>
      </p:sp>
      <p:pic>
        <p:nvPicPr>
          <p:cNvPr id="33807" name="Picture 15" descr="DSM_cover_logo_contentpage_300"/>
          <p:cNvPicPr>
            <a:picLocks noChangeAspect="1" noChangeArrowheads="1"/>
          </p:cNvPicPr>
          <p:nvPr>
            <p:custDataLst>
              <p:tags r:id="rId10"/>
            </p:custDataLst>
          </p:nvPr>
        </p:nvPicPr>
        <p:blipFill>
          <a:blip r:embed="rId17" cstate="print">
            <a:extLst>
              <a:ext uri="{28A0092B-C50C-407E-A947-70E740481C1C}">
                <a14:useLocalDpi xmlns:a14="http://schemas.microsoft.com/office/drawing/2010/main" val="0"/>
              </a:ext>
            </a:extLst>
          </a:blip>
          <a:srcRect/>
          <a:stretch>
            <a:fillRect/>
          </a:stretch>
        </p:blipFill>
        <p:spPr bwMode="auto">
          <a:xfrm>
            <a:off x="6943725" y="6053138"/>
            <a:ext cx="1987550" cy="633412"/>
          </a:xfrm>
          <a:prstGeom prst="rect">
            <a:avLst/>
          </a:prstGeom>
          <a:noFill/>
          <a:extLst>
            <a:ext uri="{909E8E84-426E-40DD-AFC4-6F175D3DCCD1}">
              <a14:hiddenFill xmlns:a14="http://schemas.microsoft.com/office/drawing/2010/main">
                <a:solidFill>
                  <a:srgbClr val="FFFFFF"/>
                </a:solidFill>
              </a14:hiddenFill>
            </a:ext>
          </a:extLst>
        </p:spPr>
      </p:pic>
      <p:sp>
        <p:nvSpPr>
          <p:cNvPr id="33817" name="Text Box 25"/>
          <p:cNvSpPr txBox="1">
            <a:spLocks noChangeArrowheads="1"/>
          </p:cNvSpPr>
          <p:nvPr userDrawn="1">
            <p:custDataLst>
              <p:tags r:id="rId11"/>
            </p:custDataLst>
          </p:nvPr>
        </p:nvSpPr>
        <p:spPr bwMode="auto">
          <a:xfrm>
            <a:off x="736600" y="279400"/>
            <a:ext cx="184731"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sz="1000">
              <a:solidFill>
                <a:schemeClr val="bg2"/>
              </a:solidFill>
            </a:endParaRPr>
          </a:p>
        </p:txBody>
      </p:sp>
      <p:sp>
        <p:nvSpPr>
          <p:cNvPr id="33818" name="Text Box 26"/>
          <p:cNvSpPr txBox="1">
            <a:spLocks noChangeArrowheads="1"/>
          </p:cNvSpPr>
          <p:nvPr userDrawn="1">
            <p:custDataLst>
              <p:tags r:id="rId12"/>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sz="1000">
                <a:solidFill>
                  <a:schemeClr val="bg2"/>
                </a:solidFill>
              </a:rPr>
              <a:t>Page</a:t>
            </a:r>
          </a:p>
        </p:txBody>
      </p:sp>
      <p:sp>
        <p:nvSpPr>
          <p:cNvPr id="3" name="TextBox 2"/>
          <p:cNvSpPr txBox="1"/>
          <p:nvPr userDrawn="1">
            <p:custDataLst>
              <p:tags r:id="rId13"/>
            </p:custDataLst>
          </p:nvPr>
        </p:nvSpPr>
        <p:spPr>
          <a:xfrm>
            <a:off x="0" y="0"/>
            <a:ext cx="184731" cy="369332"/>
          </a:xfrm>
          <a:prstGeom prst="rect">
            <a:avLst/>
          </a:prstGeom>
          <a:noFill/>
        </p:spPr>
        <p:txBody>
          <a:bodyPr vert="horz" wrap="none" rtlCol="0">
            <a:spAutoFit/>
          </a:bodyPr>
          <a:lstStyle/>
          <a:p>
            <a:endParaRPr lang="en-US"/>
          </a:p>
        </p:txBody>
      </p:sp>
    </p:spTree>
  </p:cSld>
  <p:clrMap bg1="lt1" tx1="dk1" bg2="lt2" tx2="dk2" accent1="accent1" accent2="accent2" accent3="accent3" accent4="accent4" accent5="accent5" accent6="accent6" hlink="hlink" folHlink="folHlink"/>
  <p:sldLayoutIdLst>
    <p:sldLayoutId id="2147483651" r:id="rId1"/>
    <p:sldLayoutId id="2147483653" r:id="rId2"/>
    <p:sldLayoutId id="2147483658" r:id="rId3"/>
  </p:sldLayoutIdLst>
  <p:hf hdr="0" ftr="0" dt="0"/>
  <p:txStyles>
    <p:titleStyle>
      <a:lvl1pPr algn="l" rtl="0" fontAlgn="base">
        <a:lnSpc>
          <a:spcPct val="95000"/>
        </a:lnSpc>
        <a:spcBef>
          <a:spcPct val="0"/>
        </a:spcBef>
        <a:spcAft>
          <a:spcPct val="0"/>
        </a:spcAft>
        <a:defRPr sz="3200" b="1">
          <a:solidFill>
            <a:schemeClr val="tx2"/>
          </a:solidFill>
          <a:latin typeface="+mj-lt"/>
          <a:ea typeface="+mj-ea"/>
          <a:cs typeface="+mj-cs"/>
        </a:defRPr>
      </a:lvl1pPr>
      <a:lvl2pPr algn="l" rtl="0" fontAlgn="base">
        <a:lnSpc>
          <a:spcPct val="95000"/>
        </a:lnSpc>
        <a:spcBef>
          <a:spcPct val="0"/>
        </a:spcBef>
        <a:spcAft>
          <a:spcPct val="0"/>
        </a:spcAft>
        <a:defRPr sz="3200" b="1">
          <a:solidFill>
            <a:schemeClr val="tx2"/>
          </a:solidFill>
          <a:latin typeface="Trebuchet MS" pitchFamily="34" charset="0"/>
          <a:cs typeface="Arial" charset="0"/>
        </a:defRPr>
      </a:lvl2pPr>
      <a:lvl3pPr algn="l" rtl="0" fontAlgn="base">
        <a:lnSpc>
          <a:spcPct val="95000"/>
        </a:lnSpc>
        <a:spcBef>
          <a:spcPct val="0"/>
        </a:spcBef>
        <a:spcAft>
          <a:spcPct val="0"/>
        </a:spcAft>
        <a:defRPr sz="3200" b="1">
          <a:solidFill>
            <a:schemeClr val="tx2"/>
          </a:solidFill>
          <a:latin typeface="Trebuchet MS" pitchFamily="34" charset="0"/>
          <a:cs typeface="Arial" charset="0"/>
        </a:defRPr>
      </a:lvl3pPr>
      <a:lvl4pPr algn="l" rtl="0" fontAlgn="base">
        <a:lnSpc>
          <a:spcPct val="95000"/>
        </a:lnSpc>
        <a:spcBef>
          <a:spcPct val="0"/>
        </a:spcBef>
        <a:spcAft>
          <a:spcPct val="0"/>
        </a:spcAft>
        <a:defRPr sz="3200" b="1">
          <a:solidFill>
            <a:schemeClr val="tx2"/>
          </a:solidFill>
          <a:latin typeface="Trebuchet MS" pitchFamily="34" charset="0"/>
          <a:cs typeface="Arial" charset="0"/>
        </a:defRPr>
      </a:lvl4pPr>
      <a:lvl5pPr algn="l" rtl="0" fontAlgn="base">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charts.lon-dc.mintel.com/v3.0/7b5d20475e2680425ac6544b24cce343/chart715x500.pn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4.png"/><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charts.lon-dc.mintel.com/v3.0/7cdfdff96c8577812f47208cf240fedf/chart715x500.pn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gnpd.com/sinatra/gnpd/hotlink/id=1831891&amp;utm_source=download&amp;utm_medium=ppt"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hyperlink" Target="http://www.gnpd.com/sinatra/gnpd/hotlink/id=1702033&amp;utm_source=download&amp;utm_medium=ppt"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49.jpeg"/></Relationships>
</file>

<file path=ppt/slides/_rels/slide36.xml.rels><?xml version="1.0" encoding="UTF-8" standalone="yes"?>
<Relationships xmlns="http://schemas.openxmlformats.org/package/2006/relationships"><Relationship Id="rId3" Type="http://schemas.openxmlformats.org/officeDocument/2006/relationships/hyperlink" Target="http://www.gnpd.com/sinatra/gnpd/hotlink/id=1809586&amp;utm_source=download&amp;utm_medium=ppt"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51.jpeg"/></Relationships>
</file>

<file path=ppt/slides/_rels/slide37.xml.rels><?xml version="1.0" encoding="UTF-8" standalone="yes"?>
<Relationships xmlns="http://schemas.openxmlformats.org/package/2006/relationships"><Relationship Id="rId3" Type="http://schemas.openxmlformats.org/officeDocument/2006/relationships/hyperlink" Target="http://www.gnpd.com/sinatra/gnpd/hotlink/id=1480465&amp;utm_source=download&amp;utm_medium=ppt"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53.png"/><Relationship Id="rId4" Type="http://schemas.openxmlformats.org/officeDocument/2006/relationships/image" Target="../media/image52.jpeg"/></Relationships>
</file>

<file path=ppt/slides/_rels/slide38.xml.rels><?xml version="1.0" encoding="UTF-8" standalone="yes"?>
<Relationships xmlns="http://schemas.openxmlformats.org/package/2006/relationships"><Relationship Id="rId3" Type="http://schemas.openxmlformats.org/officeDocument/2006/relationships/hyperlink" Target="http://www.gnpd.com/sinatra/gnpd/hotlink/id=1842417&amp;utm_source=download&amp;utm_medium=ppt"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54.jpeg"/></Relationships>
</file>

<file path=ppt/slides/_rels/slide39.xml.rels><?xml version="1.0" encoding="UTF-8" standalone="yes"?>
<Relationships xmlns="http://schemas.openxmlformats.org/package/2006/relationships"><Relationship Id="rId3" Type="http://schemas.openxmlformats.org/officeDocument/2006/relationships/hyperlink" Target="http://www.gnpd.com/sinatra/gnpd/hotlink/id=1916863&amp;utm_source=download&amp;utm_medium=ppt"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A picture containing clothing, person, indoor&#10;&#10;Description automatically generated">
            <a:extLst>
              <a:ext uri="{FF2B5EF4-FFF2-40B4-BE49-F238E27FC236}">
                <a16:creationId xmlns:a16="http://schemas.microsoft.com/office/drawing/2014/main" id="{4B466033-746D-5346-B92B-436C2D47DE2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742" r="17222"/>
          <a:stretch/>
        </p:blipFill>
        <p:spPr>
          <a:xfrm>
            <a:off x="0" y="1"/>
            <a:ext cx="9144000" cy="6854822"/>
          </a:xfrm>
        </p:spPr>
      </p:pic>
      <p:pic>
        <p:nvPicPr>
          <p:cNvPr id="6" name="Picture 5">
            <a:extLst>
              <a:ext uri="{FF2B5EF4-FFF2-40B4-BE49-F238E27FC236}">
                <a16:creationId xmlns:a16="http://schemas.microsoft.com/office/drawing/2014/main" id="{03F079FC-7A1F-3245-BE8A-766D33E34C7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5644673" y="5940447"/>
            <a:ext cx="3499327" cy="917553"/>
          </a:xfrm>
          <a:prstGeom prst="rect">
            <a:avLst/>
          </a:prstGeom>
        </p:spPr>
      </p:pic>
      <p:sp>
        <p:nvSpPr>
          <p:cNvPr id="7" name="Rectangle 23">
            <a:extLst>
              <a:ext uri="{FF2B5EF4-FFF2-40B4-BE49-F238E27FC236}">
                <a16:creationId xmlns:a16="http://schemas.microsoft.com/office/drawing/2014/main" id="{B7898156-1425-E344-AFF2-F82B5CC8B6B7}"/>
              </a:ext>
            </a:extLst>
          </p:cNvPr>
          <p:cNvSpPr txBox="1">
            <a:spLocks noChangeArrowheads="1"/>
          </p:cNvSpPr>
          <p:nvPr/>
        </p:nvSpPr>
        <p:spPr bwMode="auto">
          <a:xfrm>
            <a:off x="540000" y="2520000"/>
            <a:ext cx="855339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en-US" sz="4000" kern="0" dirty="0">
                <a:solidFill>
                  <a:schemeClr val="bg1"/>
                </a:solidFill>
                <a:latin typeface="Fira Sans Medium" panose="020B0503050000020004" pitchFamily="34" charset="0"/>
              </a:rPr>
              <a:t>PEPHA</a:t>
            </a:r>
            <a:r>
              <a:rPr lang="en-US" sz="4000" kern="0" baseline="30000" dirty="0">
                <a:solidFill>
                  <a:schemeClr val="bg1"/>
                </a:solidFill>
                <a:latin typeface="Fira Sans Medium" panose="020B0503050000020004" pitchFamily="34" charset="0"/>
              </a:rPr>
              <a:t>®</a:t>
            </a:r>
            <a:r>
              <a:rPr lang="en-US" sz="4000" kern="0" dirty="0">
                <a:solidFill>
                  <a:schemeClr val="bg1"/>
                </a:solidFill>
                <a:latin typeface="Fira Sans Medium" panose="020B0503050000020004" pitchFamily="34" charset="0"/>
              </a:rPr>
              <a:t>-PROTECT</a:t>
            </a:r>
          </a:p>
        </p:txBody>
      </p:sp>
      <p:sp>
        <p:nvSpPr>
          <p:cNvPr id="8" name="Rectangle 23">
            <a:extLst>
              <a:ext uri="{FF2B5EF4-FFF2-40B4-BE49-F238E27FC236}">
                <a16:creationId xmlns:a16="http://schemas.microsoft.com/office/drawing/2014/main" id="{B6DACC08-FC70-284A-9067-9746D58278DD}"/>
              </a:ext>
            </a:extLst>
          </p:cNvPr>
          <p:cNvSpPr txBox="1">
            <a:spLocks noChangeArrowheads="1"/>
          </p:cNvSpPr>
          <p:nvPr/>
        </p:nvSpPr>
        <p:spPr bwMode="auto">
          <a:xfrm>
            <a:off x="540000" y="3132000"/>
            <a:ext cx="4482449"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en-US" sz="2800" i="1" kern="0" dirty="0">
                <a:solidFill>
                  <a:schemeClr val="bg1"/>
                </a:solidFill>
                <a:latin typeface="Fira Sans" panose="020B0503050000020004" pitchFamily="34" charset="0"/>
              </a:rPr>
              <a:t>Powerful bodyguard for naturally protected skin</a:t>
            </a:r>
          </a:p>
        </p:txBody>
      </p:sp>
      <p:sp>
        <p:nvSpPr>
          <p:cNvPr id="9" name="Rectangle 23">
            <a:extLst>
              <a:ext uri="{FF2B5EF4-FFF2-40B4-BE49-F238E27FC236}">
                <a16:creationId xmlns:a16="http://schemas.microsoft.com/office/drawing/2014/main" id="{4B4B64FB-3579-DD49-8FAC-05496BD846B8}"/>
              </a:ext>
            </a:extLst>
          </p:cNvPr>
          <p:cNvSpPr txBox="1">
            <a:spLocks noChangeArrowheads="1"/>
          </p:cNvSpPr>
          <p:nvPr/>
        </p:nvSpPr>
        <p:spPr bwMode="auto">
          <a:xfrm>
            <a:off x="540000" y="5235914"/>
            <a:ext cx="31679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de-DE" kern="0" dirty="0" err="1">
                <a:solidFill>
                  <a:schemeClr val="bg1"/>
                </a:solidFill>
                <a:latin typeface="Fira Sans" panose="020B0503050000020004" pitchFamily="34" charset="0"/>
              </a:rPr>
              <a:t>October</a:t>
            </a:r>
            <a:r>
              <a:rPr lang="de-DE" kern="0" dirty="0">
                <a:solidFill>
                  <a:schemeClr val="bg1"/>
                </a:solidFill>
                <a:latin typeface="Fira Sans" panose="020B0503050000020004" pitchFamily="34" charset="0"/>
              </a:rPr>
              <a:t> 2020</a:t>
            </a:r>
            <a:endParaRPr lang="en-US" dirty="0">
              <a:solidFill>
                <a:schemeClr val="bg1"/>
              </a:solidFill>
              <a:latin typeface="Fira Sans" panose="020B0503050000020004" pitchFamily="34" charset="0"/>
            </a:endParaRPr>
          </a:p>
        </p:txBody>
      </p:sp>
      <p:pic>
        <p:nvPicPr>
          <p:cNvPr id="10" name="Picture 9">
            <a:extLst>
              <a:ext uri="{FF2B5EF4-FFF2-40B4-BE49-F238E27FC236}">
                <a16:creationId xmlns:a16="http://schemas.microsoft.com/office/drawing/2014/main" id="{3808F4BC-334D-E14B-B853-B55A9959587A}"/>
              </a:ext>
            </a:extLst>
          </p:cNvPr>
          <p:cNvPicPr>
            <a:picLocks noChangeAspect="1"/>
          </p:cNvPicPr>
          <p:nvPr/>
        </p:nvPicPr>
        <p:blipFill>
          <a:blip r:embed="rId4"/>
          <a:srcRect/>
          <a:stretch/>
        </p:blipFill>
        <p:spPr>
          <a:xfrm>
            <a:off x="432000" y="6235416"/>
            <a:ext cx="4535993" cy="308570"/>
          </a:xfrm>
          <a:prstGeom prst="rect">
            <a:avLst/>
          </a:prstGeom>
        </p:spPr>
      </p:pic>
    </p:spTree>
    <p:extLst>
      <p:ext uri="{BB962C8B-B14F-4D97-AF65-F5344CB8AC3E}">
        <p14:creationId xmlns:p14="http://schemas.microsoft.com/office/powerpoint/2010/main" val="89032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4" name="Slide Number Placeholder 3"/>
          <p:cNvSpPr>
            <a:spLocks noGrp="1"/>
          </p:cNvSpPr>
          <p:nvPr>
            <p:ph type="sldNum" sz="quarter" idx="10"/>
          </p:nvPr>
        </p:nvSpPr>
        <p:spPr/>
        <p:txBody>
          <a:bodyPr/>
          <a:lstStyle/>
          <a:p>
            <a:fld id="{4DC46E81-78DE-4F23-BCA8-A8318D6C77E0}" type="slidenum">
              <a:rPr lang="en-US" smtClean="0"/>
              <a:pPr/>
              <a:t>1</a:t>
            </a:fld>
            <a:endParaRPr lang="en-US"/>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mn-cs"/>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6350" eaLnBrk="0" hangingPunct="0">
              <a:spcBef>
                <a:spcPct val="20000"/>
              </a:spcBef>
              <a:spcAft>
                <a:spcPct val="40000"/>
              </a:spcAft>
              <a:buClr>
                <a:srgbClr val="003366"/>
              </a:buClr>
              <a:buSzPct val="100000"/>
            </a:pPr>
            <a:r>
              <a:rPr lang="en-US" sz="2000" b="1" kern="0" dirty="0">
                <a:solidFill>
                  <a:srgbClr val="FFFFFF"/>
                </a:solidFill>
                <a:cs typeface="+mn-cs"/>
              </a:rPr>
              <a:t>DNA Protection – A Growing Trend</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 A Bodyguard from the Desert</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 Outstanding Capabilities</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accent2"/>
                </a:solidFill>
                <a:round/>
                <a:headEnd/>
                <a:tailEnd/>
              </a14:hiddenLine>
            </a:ext>
          </a:extLst>
        </p:spPr>
        <p:txBody>
          <a:bodyPr wrap="none" lIns="252000" tIns="0" rIns="0" bIns="0" anchor="ctr"/>
          <a:lstStyle/>
          <a:p>
            <a:r>
              <a:rPr lang="en-US" sz="2000" dirty="0">
                <a:solidFill>
                  <a:schemeClr val="bg1"/>
                </a:solidFill>
              </a:rPr>
              <a:t>Sun &amp; Skin – Not Always the Best Combination</a:t>
            </a:r>
          </a:p>
        </p:txBody>
      </p:sp>
    </p:spTree>
    <p:extLst>
      <p:ext uri="{BB962C8B-B14F-4D97-AF65-F5344CB8AC3E}">
        <p14:creationId xmlns:p14="http://schemas.microsoft.com/office/powerpoint/2010/main" val="820543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12134"/>
            <a:ext cx="7874657" cy="935641"/>
          </a:xfrm>
        </p:spPr>
        <p:txBody>
          <a:bodyPr/>
          <a:lstStyle/>
          <a:p>
            <a:r>
              <a:rPr lang="en-US" dirty="0"/>
              <a:t>+205% Skin Care Launches with Focus “DNA Protection” (2008-2012)</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a:t>
            </a:fld>
            <a:endParaRPr lang="en-US"/>
          </a:p>
        </p:txBody>
      </p:sp>
      <p:pic>
        <p:nvPicPr>
          <p:cNvPr id="282626" name="Picture 2" descr="http://charts.lon-dc.mintel.com/v3.0/7b5d20475e2680425ac6544b24cce343/chart715x500.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606" y="1403131"/>
            <a:ext cx="7238724" cy="506204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4"/>
          <p:cNvSpPr txBox="1">
            <a:spLocks noChangeArrowheads="1"/>
          </p:cNvSpPr>
          <p:nvPr/>
        </p:nvSpPr>
        <p:spPr bwMode="auto">
          <a:xfrm>
            <a:off x="4646928" y="6560990"/>
            <a:ext cx="215524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spcBef>
                <a:spcPct val="50000"/>
              </a:spcBef>
            </a:pPr>
            <a:r>
              <a:rPr lang="en-US" sz="1400" dirty="0">
                <a:solidFill>
                  <a:srgbClr val="4D4D4D"/>
                </a:solidFill>
                <a:latin typeface="Trebuchet MS" pitchFamily="34" charset="0"/>
              </a:rPr>
              <a:t>Source: GNPD, 2008-2012</a:t>
            </a:r>
          </a:p>
        </p:txBody>
      </p:sp>
    </p:spTree>
    <p:extLst>
      <p:ext uri="{BB962C8B-B14F-4D97-AF65-F5344CB8AC3E}">
        <p14:creationId xmlns:p14="http://schemas.microsoft.com/office/powerpoint/2010/main" val="4212316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12134"/>
            <a:ext cx="6313871" cy="935641"/>
          </a:xfrm>
        </p:spPr>
        <p:txBody>
          <a:bodyPr/>
          <a:lstStyle/>
          <a:p>
            <a:r>
              <a:rPr lang="en-US" dirty="0"/>
              <a:t>New Skin Care Launches with Focus on DNA</a:t>
            </a:r>
          </a:p>
        </p:txBody>
      </p:sp>
      <p:sp>
        <p:nvSpPr>
          <p:cNvPr id="4" name="Slide Number Placeholder 3"/>
          <p:cNvSpPr>
            <a:spLocks noGrp="1"/>
          </p:cNvSpPr>
          <p:nvPr>
            <p:ph type="sldNum" sz="quarter" idx="10"/>
          </p:nvPr>
        </p:nvSpPr>
        <p:spPr/>
        <p:txBody>
          <a:bodyPr/>
          <a:lstStyle/>
          <a:p>
            <a:fld id="{4DC46E81-78DE-4F23-BCA8-A8318D6C77E0}" type="slidenum">
              <a:rPr lang="en-US" smtClean="0"/>
              <a:pPr/>
              <a:t>3</a:t>
            </a:fld>
            <a:endParaRPr lang="en-US"/>
          </a:p>
        </p:txBody>
      </p:sp>
      <p:grpSp>
        <p:nvGrpSpPr>
          <p:cNvPr id="8" name="Group 7"/>
          <p:cNvGrpSpPr/>
          <p:nvPr/>
        </p:nvGrpSpPr>
        <p:grpSpPr>
          <a:xfrm>
            <a:off x="4906257" y="1800817"/>
            <a:ext cx="1218694" cy="2114626"/>
            <a:chOff x="2391203" y="1417582"/>
            <a:chExt cx="2630376" cy="4564117"/>
          </a:xfrm>
        </p:grpSpPr>
        <p:pic>
          <p:nvPicPr>
            <p:cNvPr id="296979" name="Picture 19" descr="http://img2.gnpd.com/mediaserver/perform_image/BFge6tDuRiA3ccDJFcDEsjItBGJWEni0gyFEElQQzflC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000"/>
            <a:stretch/>
          </p:blipFill>
          <p:spPr bwMode="auto">
            <a:xfrm>
              <a:off x="2391203" y="1417582"/>
              <a:ext cx="2557724" cy="45641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Oval 4"/>
            <p:cNvSpPr/>
            <p:nvPr/>
          </p:nvSpPr>
          <p:spPr bwMode="auto">
            <a:xfrm>
              <a:off x="2427171" y="5021756"/>
              <a:ext cx="2594408" cy="740979"/>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grpSp>
        <p:nvGrpSpPr>
          <p:cNvPr id="12" name="Group 11"/>
          <p:cNvGrpSpPr/>
          <p:nvPr/>
        </p:nvGrpSpPr>
        <p:grpSpPr>
          <a:xfrm>
            <a:off x="3265042" y="1812056"/>
            <a:ext cx="1301774" cy="3633401"/>
            <a:chOff x="3227845" y="747052"/>
            <a:chExt cx="2213878" cy="6179188"/>
          </a:xfrm>
        </p:grpSpPr>
        <p:pic>
          <p:nvPicPr>
            <p:cNvPr id="282626" name="Picture 2" descr="http://img2.gnpd.com/mediaserver/perform_image/BEge6tDuRiA3ccDJFcDEsjItBGIjEN02f7HIDiS0NI7rfo1A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5362"/>
            <a:stretch/>
          </p:blipFill>
          <p:spPr bwMode="auto">
            <a:xfrm>
              <a:off x="3338138" y="747052"/>
              <a:ext cx="1830630" cy="61791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5" name="Oval 24"/>
            <p:cNvSpPr/>
            <p:nvPr/>
          </p:nvSpPr>
          <p:spPr bwMode="auto">
            <a:xfrm>
              <a:off x="3227845" y="3805992"/>
              <a:ext cx="2213878" cy="740979"/>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sp>
        <p:nvSpPr>
          <p:cNvPr id="18" name="Text Box 4"/>
          <p:cNvSpPr txBox="1">
            <a:spLocks noChangeArrowheads="1"/>
          </p:cNvSpPr>
          <p:nvPr/>
        </p:nvSpPr>
        <p:spPr bwMode="auto">
          <a:xfrm>
            <a:off x="4646928" y="6560990"/>
            <a:ext cx="215524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spcBef>
                <a:spcPct val="50000"/>
              </a:spcBef>
            </a:pPr>
            <a:r>
              <a:rPr lang="en-US" sz="1400" dirty="0">
                <a:solidFill>
                  <a:srgbClr val="4D4D4D"/>
                </a:solidFill>
                <a:latin typeface="Trebuchet MS" pitchFamily="34" charset="0"/>
              </a:rPr>
              <a:t>Source: GNPD, 2012-2013</a:t>
            </a:r>
          </a:p>
        </p:txBody>
      </p:sp>
      <p:grpSp>
        <p:nvGrpSpPr>
          <p:cNvPr id="13" name="Group 12"/>
          <p:cNvGrpSpPr/>
          <p:nvPr/>
        </p:nvGrpSpPr>
        <p:grpSpPr>
          <a:xfrm>
            <a:off x="1427041" y="1800817"/>
            <a:ext cx="1232002" cy="3019251"/>
            <a:chOff x="235566" y="1231267"/>
            <a:chExt cx="2317115" cy="5694973"/>
          </a:xfrm>
        </p:grpSpPr>
        <p:pic>
          <p:nvPicPr>
            <p:cNvPr id="282628" name="Picture 4" descr="http://img0.gnpd.com/mediaserver/perform_image/CGge6tDuRiA3ccDJFcDEsjIt5a7PEJT2+Zi0AEIKQ5kvw2AAA"/>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624" r="46073"/>
            <a:stretch/>
          </p:blipFill>
          <p:spPr bwMode="auto">
            <a:xfrm>
              <a:off x="280243" y="1231267"/>
              <a:ext cx="2272438" cy="56949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Oval 19"/>
            <p:cNvSpPr/>
            <p:nvPr/>
          </p:nvSpPr>
          <p:spPr bwMode="auto">
            <a:xfrm>
              <a:off x="235566" y="4769876"/>
              <a:ext cx="1729712" cy="740979"/>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sp>
        <p:nvSpPr>
          <p:cNvPr id="10" name="Line Callout 1 (Accent Bar) 9"/>
          <p:cNvSpPr/>
          <p:nvPr/>
        </p:nvSpPr>
        <p:spPr bwMode="auto">
          <a:xfrm rot="5400000">
            <a:off x="1823144" y="5473700"/>
            <a:ext cx="463550" cy="1035050"/>
          </a:xfrm>
          <a:prstGeom prst="accentCallout1">
            <a:avLst>
              <a:gd name="adj1" fmla="val 18750"/>
              <a:gd name="adj2" fmla="val -8333"/>
              <a:gd name="adj3" fmla="val 33972"/>
              <a:gd name="adj4" fmla="val -394498"/>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vert270" wrap="square" lIns="91440" tIns="45720" rIns="91440" bIns="45720" numCol="1" rtlCol="0" anchor="t" anchorCtr="0" compatLnSpc="1">
            <a:prstTxWarp prst="textNoShape">
              <a:avLst/>
            </a:prstTxWarp>
          </a:bodyPr>
          <a:lstStyle/>
          <a:p>
            <a:r>
              <a:rPr lang="en-US" sz="1200" dirty="0"/>
              <a:t>“DNA ACTION COMPLEX”</a:t>
            </a:r>
          </a:p>
          <a:p>
            <a:pPr marL="0" marR="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endParaRPr>
          </a:p>
        </p:txBody>
      </p:sp>
      <p:sp>
        <p:nvSpPr>
          <p:cNvPr id="19" name="Line Callout 1 (Accent Bar) 18"/>
          <p:cNvSpPr/>
          <p:nvPr/>
        </p:nvSpPr>
        <p:spPr bwMode="auto">
          <a:xfrm rot="5400000">
            <a:off x="3750835" y="5400669"/>
            <a:ext cx="463550" cy="1168412"/>
          </a:xfrm>
          <a:prstGeom prst="accentCallout1">
            <a:avLst>
              <a:gd name="adj1" fmla="val 18750"/>
              <a:gd name="adj2" fmla="val -8333"/>
              <a:gd name="adj3" fmla="val 42124"/>
              <a:gd name="adj4" fmla="val -383539"/>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vert270" wrap="square" lIns="91440" tIns="45720" rIns="91440" bIns="45720" numCol="1" rtlCol="0" anchor="t" anchorCtr="0" compatLnSpc="1">
            <a:prstTxWarp prst="textNoShape">
              <a:avLst/>
            </a:prstTxWarp>
          </a:bodyPr>
          <a:lstStyle/>
          <a:p>
            <a:r>
              <a:rPr lang="en-US" sz="1200" dirty="0"/>
              <a:t>“DNA PROTECTION”</a:t>
            </a:r>
          </a:p>
          <a:p>
            <a:pPr marL="0" marR="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endParaRPr>
          </a:p>
        </p:txBody>
      </p:sp>
      <p:sp>
        <p:nvSpPr>
          <p:cNvPr id="21" name="Line Callout 1 (Accent Bar) 20"/>
          <p:cNvSpPr/>
          <p:nvPr/>
        </p:nvSpPr>
        <p:spPr bwMode="auto">
          <a:xfrm rot="5400000">
            <a:off x="5422776" y="5407019"/>
            <a:ext cx="463550" cy="1168412"/>
          </a:xfrm>
          <a:prstGeom prst="accentCallout1">
            <a:avLst>
              <a:gd name="adj1" fmla="val 18750"/>
              <a:gd name="adj2" fmla="val -8333"/>
              <a:gd name="adj3" fmla="val 35602"/>
              <a:gd name="adj4" fmla="val -450662"/>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vert270" wrap="square" lIns="91440" tIns="45720" rIns="91440" bIns="45720" numCol="1" rtlCol="0" anchor="t" anchorCtr="0" compatLnSpc="1">
            <a:prstTxWarp prst="textNoShape">
              <a:avLst/>
            </a:prstTxWarp>
          </a:bodyPr>
          <a:lstStyle/>
          <a:p>
            <a:r>
              <a:rPr lang="en-US" sz="1200" dirty="0"/>
              <a:t>“</a:t>
            </a:r>
            <a:r>
              <a:rPr lang="en-US" sz="1200" dirty="0" err="1"/>
              <a:t>DNAge</a:t>
            </a:r>
            <a:r>
              <a:rPr lang="en-US" sz="1200" dirty="0"/>
              <a:t>”</a:t>
            </a:r>
          </a:p>
          <a:p>
            <a:pPr marL="0" marR="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827239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4" name="Slide Number Placeholder 3"/>
          <p:cNvSpPr>
            <a:spLocks noGrp="1"/>
          </p:cNvSpPr>
          <p:nvPr>
            <p:ph type="sldNum" sz="quarter" idx="10"/>
          </p:nvPr>
        </p:nvSpPr>
        <p:spPr/>
        <p:txBody>
          <a:bodyPr/>
          <a:lstStyle/>
          <a:p>
            <a:fld id="{4DC46E81-78DE-4F23-BCA8-A8318D6C77E0}" type="slidenum">
              <a:rPr lang="en-US" smtClean="0"/>
              <a:pPr/>
              <a:t>4</a:t>
            </a:fld>
            <a:endParaRPr lang="en-US"/>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p:spPr>
        <p:txBody>
          <a:bodyPr wrap="none" lIns="0" tIns="0" rIns="0" bIns="0" anchor="ctr"/>
          <a:lstStyle/>
          <a:p>
            <a:pPr algn="ctr" eaLnBrk="0" hangingPunct="0"/>
            <a:r>
              <a:rPr lang="en-US" sz="2000" dirty="0">
                <a:solidFill>
                  <a:schemeClr val="bg1"/>
                </a:solidFill>
                <a:latin typeface="Arial" charset="0"/>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p:spPr>
        <p:txBody>
          <a:bodyPr wrap="none" lIns="252000" tIns="0" rIns="0" bIns="0" anchor="ctr"/>
          <a:lstStyle/>
          <a:p>
            <a:r>
              <a:rPr lang="en-US" sz="2000" dirty="0">
                <a:solidFill>
                  <a:schemeClr val="bg1"/>
                </a:solidFill>
              </a:rPr>
              <a:t>DNA Protection – A Growing Trend</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 A Bodyguard from the Desert</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 Outstanding Capabilities</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marL="88900" indent="-88900" eaLnBrk="0" hangingPunct="0">
              <a:spcBef>
                <a:spcPct val="20000"/>
              </a:spcBef>
              <a:spcAft>
                <a:spcPct val="40000"/>
              </a:spcAft>
              <a:buClr>
                <a:srgbClr val="003366"/>
              </a:buClr>
              <a:buSzPct val="100000"/>
            </a:pPr>
            <a:r>
              <a:rPr lang="en-US" sz="2000" b="1" kern="0">
                <a:solidFill>
                  <a:srgbClr val="FFFFFF"/>
                </a:solidFill>
                <a:cs typeface="+mn-cs"/>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chemeClr val="accent2"/>
                </a:solidFill>
                <a:round/>
                <a:headEnd/>
                <a:tailEnd/>
              </a14:hiddenLine>
            </a:ext>
          </a:extLst>
        </p:spPr>
        <p:txBody>
          <a:bodyPr wrap="none" anchor="ctr"/>
          <a:lstStyle/>
          <a:p>
            <a:pPr marL="88900" indent="6350" eaLnBrk="0" hangingPunct="0">
              <a:spcBef>
                <a:spcPct val="20000"/>
              </a:spcBef>
              <a:spcAft>
                <a:spcPct val="40000"/>
              </a:spcAft>
              <a:buClr>
                <a:srgbClr val="003366"/>
              </a:buClr>
              <a:buSzPct val="100000"/>
            </a:pPr>
            <a:r>
              <a:rPr lang="en-US" sz="2000" b="1" kern="0" dirty="0">
                <a:solidFill>
                  <a:srgbClr val="FFFFFF"/>
                </a:solidFill>
                <a:cs typeface="+mn-cs"/>
              </a:rPr>
              <a:t>Sun &amp; Skin – Not Always the Best Combination</a:t>
            </a:r>
          </a:p>
        </p:txBody>
      </p:sp>
    </p:spTree>
    <p:extLst>
      <p:ext uri="{BB962C8B-B14F-4D97-AF65-F5344CB8AC3E}">
        <p14:creationId xmlns:p14="http://schemas.microsoft.com/office/powerpoint/2010/main" val="146218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DC46E81-78DE-4F23-BCA8-A8318D6C77E0}" type="slidenum">
              <a:rPr lang="en-US" smtClean="0"/>
              <a:pPr/>
              <a:t>5</a:t>
            </a:fld>
            <a:endParaRPr lang="en-US"/>
          </a:p>
        </p:txBody>
      </p:sp>
      <p:pic>
        <p:nvPicPr>
          <p:cNvPr id="283650" name="Picture 2" descr="C:\Documents and Settings\874946\Desktop\PP_sun_skin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6889531" cy="6889532"/>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bwMode="auto">
          <a:xfrm>
            <a:off x="3349256" y="5826642"/>
            <a:ext cx="861052" cy="276446"/>
          </a:xfrm>
          <a:prstGeom prst="ellipse">
            <a:avLst/>
          </a:prstGeom>
          <a:noFill/>
          <a:ln w="28575">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0" name="Oval 9"/>
          <p:cNvSpPr/>
          <p:nvPr/>
        </p:nvSpPr>
        <p:spPr bwMode="auto">
          <a:xfrm>
            <a:off x="4263472" y="5826642"/>
            <a:ext cx="1329255" cy="276446"/>
          </a:xfrm>
          <a:prstGeom prst="ellipse">
            <a:avLst/>
          </a:prstGeom>
          <a:noFill/>
          <a:ln w="28575">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1" name="Oval 10"/>
          <p:cNvSpPr/>
          <p:nvPr/>
        </p:nvSpPr>
        <p:spPr bwMode="auto">
          <a:xfrm>
            <a:off x="5675879" y="5826642"/>
            <a:ext cx="882502" cy="276446"/>
          </a:xfrm>
          <a:prstGeom prst="ellipse">
            <a:avLst/>
          </a:prstGeom>
          <a:noFill/>
          <a:ln w="28575">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1808300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779955"/>
            <a:ext cx="8235531" cy="467820"/>
          </a:xfrm>
        </p:spPr>
        <p:txBody>
          <a:bodyPr/>
          <a:lstStyle/>
          <a:p>
            <a:r>
              <a:rPr lang="en-US" dirty="0"/>
              <a:t>Harmful Consequences of DNA Damages</a:t>
            </a:r>
          </a:p>
        </p:txBody>
      </p:sp>
      <p:sp>
        <p:nvSpPr>
          <p:cNvPr id="4" name="Slide Number Placeholder 3"/>
          <p:cNvSpPr>
            <a:spLocks noGrp="1"/>
          </p:cNvSpPr>
          <p:nvPr>
            <p:ph type="sldNum" sz="quarter" idx="10"/>
          </p:nvPr>
        </p:nvSpPr>
        <p:spPr/>
        <p:txBody>
          <a:bodyPr/>
          <a:lstStyle/>
          <a:p>
            <a:fld id="{4DC46E81-78DE-4F23-BCA8-A8318D6C77E0}" type="slidenum">
              <a:rPr lang="en-US" smtClean="0"/>
              <a:pPr/>
              <a:t>6</a:t>
            </a:fld>
            <a:endParaRPr lang="en-US"/>
          </a:p>
        </p:txBody>
      </p:sp>
      <p:pic>
        <p:nvPicPr>
          <p:cNvPr id="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729" y="2481249"/>
            <a:ext cx="6098109" cy="3937158"/>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unded Rectangle 7"/>
          <p:cNvSpPr/>
          <p:nvPr/>
        </p:nvSpPr>
        <p:spPr bwMode="auto">
          <a:xfrm>
            <a:off x="4763385" y="1618085"/>
            <a:ext cx="4072270" cy="1943824"/>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180975" indent="-180975">
              <a:spcBef>
                <a:spcPts val="600"/>
              </a:spcBef>
              <a:buClr>
                <a:schemeClr val="tx2"/>
              </a:buClr>
              <a:buFont typeface="Arial" pitchFamily="34" charset="0"/>
              <a:buChar char="•"/>
            </a:pPr>
            <a:r>
              <a:rPr lang="en-US" dirty="0">
                <a:solidFill>
                  <a:schemeClr val="tx1">
                    <a:lumMod val="65000"/>
                    <a:lumOff val="35000"/>
                  </a:schemeClr>
                </a:solidFill>
              </a:rPr>
              <a:t>Accelerated skin aging</a:t>
            </a:r>
          </a:p>
          <a:p>
            <a:pPr marL="361950" indent="-180975">
              <a:spcBef>
                <a:spcPts val="600"/>
              </a:spcBef>
              <a:buClr>
                <a:schemeClr val="tx2"/>
              </a:buClr>
              <a:buFont typeface="Arial" pitchFamily="34" charset="0"/>
              <a:buChar char="•"/>
            </a:pPr>
            <a:r>
              <a:rPr lang="en-US" dirty="0">
                <a:solidFill>
                  <a:schemeClr val="tx1">
                    <a:lumMod val="65000"/>
                    <a:lumOff val="35000"/>
                  </a:schemeClr>
                </a:solidFill>
              </a:rPr>
              <a:t>Apoptosis of skin cells</a:t>
            </a:r>
          </a:p>
          <a:p>
            <a:pPr marL="542925" lvl="2" indent="-180975">
              <a:spcBef>
                <a:spcPts val="600"/>
              </a:spcBef>
              <a:buClr>
                <a:schemeClr val="tx2"/>
              </a:buClr>
              <a:buFont typeface="Arial" pitchFamily="34" charset="0"/>
              <a:buChar char="•"/>
            </a:pPr>
            <a:r>
              <a:rPr lang="en-US" dirty="0">
                <a:solidFill>
                  <a:schemeClr val="tx1">
                    <a:lumMod val="65000"/>
                    <a:lumOff val="35000"/>
                  </a:schemeClr>
                </a:solidFill>
              </a:rPr>
              <a:t>Mutations in skin cell DNA</a:t>
            </a:r>
          </a:p>
          <a:p>
            <a:pPr marL="712788" lvl="3" indent="-169863">
              <a:spcBef>
                <a:spcPts val="600"/>
              </a:spcBef>
              <a:buClr>
                <a:schemeClr val="tx2"/>
              </a:buClr>
              <a:buFont typeface="Arial" pitchFamily="34" charset="0"/>
              <a:buChar char="•"/>
            </a:pPr>
            <a:r>
              <a:rPr lang="en-US" dirty="0">
                <a:solidFill>
                  <a:schemeClr val="tx1">
                    <a:lumMod val="65000"/>
                    <a:lumOff val="35000"/>
                  </a:schemeClr>
                </a:solidFill>
              </a:rPr>
              <a:t>Precancerous lesions in skin </a:t>
            </a:r>
          </a:p>
          <a:p>
            <a:pPr marL="893763" lvl="4" indent="-180975">
              <a:spcBef>
                <a:spcPts val="600"/>
              </a:spcBef>
              <a:buClr>
                <a:schemeClr val="tx2"/>
              </a:buClr>
              <a:buFont typeface="Arial" pitchFamily="34" charset="0"/>
              <a:buChar char="•"/>
            </a:pPr>
            <a:r>
              <a:rPr lang="en-US" dirty="0">
                <a:solidFill>
                  <a:schemeClr val="tx1">
                    <a:lumMod val="65000"/>
                    <a:lumOff val="35000"/>
                  </a:schemeClr>
                </a:solidFill>
              </a:rPr>
              <a:t>Induction of skin lesions</a:t>
            </a:r>
          </a:p>
        </p:txBody>
      </p:sp>
    </p:spTree>
    <p:extLst>
      <p:ext uri="{BB962C8B-B14F-4D97-AF65-F5344CB8AC3E}">
        <p14:creationId xmlns:p14="http://schemas.microsoft.com/office/powerpoint/2010/main" val="1504436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4" name="Slide Number Placeholder 3"/>
          <p:cNvSpPr>
            <a:spLocks noGrp="1"/>
          </p:cNvSpPr>
          <p:nvPr>
            <p:ph type="sldNum" sz="quarter" idx="10"/>
          </p:nvPr>
        </p:nvSpPr>
        <p:spPr/>
        <p:txBody>
          <a:bodyPr/>
          <a:lstStyle/>
          <a:p>
            <a:fld id="{4DC46E81-78DE-4F23-BCA8-A8318D6C77E0}" type="slidenum">
              <a:rPr lang="en-US" smtClean="0"/>
              <a:pPr/>
              <a:t>7</a:t>
            </a:fld>
            <a:endParaRPr lang="en-US"/>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p:spPr>
        <p:txBody>
          <a:bodyPr wrap="none" lIns="0" tIns="0" rIns="0" bIns="0" anchor="ctr"/>
          <a:lstStyle/>
          <a:p>
            <a:pPr algn="ctr" eaLnBrk="0" hangingPunct="0"/>
            <a:r>
              <a:rPr lang="en-US" sz="2000" dirty="0">
                <a:solidFill>
                  <a:schemeClr val="bg1"/>
                </a:solidFill>
                <a:latin typeface="Arial" charset="0"/>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p:spPr>
        <p:txBody>
          <a:bodyPr wrap="none" lIns="252000" tIns="0" rIns="0" bIns="0" anchor="ctr"/>
          <a:lstStyle/>
          <a:p>
            <a:r>
              <a:rPr lang="en-US" sz="2000" dirty="0">
                <a:solidFill>
                  <a:schemeClr val="bg1"/>
                </a:solidFill>
              </a:rPr>
              <a:t>DNA Protection – A Growing Trend</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marL="88900" indent="-88900" eaLnBrk="0" hangingPunct="0">
              <a:spcBef>
                <a:spcPct val="20000"/>
              </a:spcBef>
              <a:spcAft>
                <a:spcPct val="40000"/>
              </a:spcAft>
              <a:buClr>
                <a:srgbClr val="003366"/>
              </a:buClr>
              <a:buSzPct val="100000"/>
            </a:pPr>
            <a:r>
              <a:rPr lang="en-US" sz="2000" b="1" kern="0">
                <a:solidFill>
                  <a:srgbClr val="FFFFFF"/>
                </a:solidFill>
                <a:cs typeface="+mn-cs"/>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marL="88900" indent="6350" eaLnBrk="0" hangingPunct="0">
              <a:spcBef>
                <a:spcPct val="20000"/>
              </a:spcBef>
              <a:spcAft>
                <a:spcPct val="40000"/>
              </a:spcAft>
              <a:buClr>
                <a:srgbClr val="003366"/>
              </a:buClr>
              <a:buSzPct val="100000"/>
            </a:pPr>
            <a:r>
              <a:rPr lang="en-US" sz="2000" b="1" kern="0" dirty="0">
                <a:solidFill>
                  <a:srgbClr val="FFFFFF"/>
                </a:solidFill>
                <a:cs typeface="+mn-cs"/>
              </a:rPr>
              <a:t>PEPHA</a:t>
            </a:r>
            <a:r>
              <a:rPr lang="en-US" sz="2000" b="1" kern="0" baseline="30000" dirty="0">
                <a:solidFill>
                  <a:srgbClr val="FFFFFF"/>
                </a:solidFill>
                <a:cs typeface="+mn-cs"/>
              </a:rPr>
              <a:t>®</a:t>
            </a:r>
            <a:r>
              <a:rPr lang="en-US" sz="2000" b="1" kern="0" dirty="0">
                <a:solidFill>
                  <a:srgbClr val="FFFFFF"/>
                </a:solidFill>
                <a:cs typeface="+mn-cs"/>
              </a:rPr>
              <a:t>-PROTECT – A Bodyguard from the Desert</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 Outstanding Capabilities</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accent2"/>
                </a:solidFill>
                <a:round/>
                <a:headEnd/>
                <a:tailEnd/>
              </a14:hiddenLine>
            </a:ext>
          </a:extLst>
        </p:spPr>
        <p:txBody>
          <a:bodyPr wrap="none" lIns="252000" tIns="0" rIns="0" bIns="0" anchor="ctr"/>
          <a:lstStyle/>
          <a:p>
            <a:r>
              <a:rPr lang="en-US" sz="2000" dirty="0">
                <a:solidFill>
                  <a:schemeClr val="bg1"/>
                </a:solidFill>
              </a:rPr>
              <a:t>Sun &amp; Skin – Not Always the Best Combination</a:t>
            </a:r>
          </a:p>
        </p:txBody>
      </p:sp>
    </p:spTree>
    <p:extLst>
      <p:ext uri="{BB962C8B-B14F-4D97-AF65-F5344CB8AC3E}">
        <p14:creationId xmlns:p14="http://schemas.microsoft.com/office/powerpoint/2010/main" val="146218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DC46E81-78DE-4F23-BCA8-A8318D6C77E0}" type="slidenum">
              <a:rPr lang="en-US" smtClean="0"/>
              <a:pPr/>
              <a:t>8</a:t>
            </a:fld>
            <a:endParaRPr lang="en-US"/>
          </a:p>
        </p:txBody>
      </p:sp>
      <p:pic>
        <p:nvPicPr>
          <p:cNvPr id="3" name="Picture 2" descr="A picture containing clothing, holding, young, standing&#10;&#10;Description automatically generated">
            <a:extLst>
              <a:ext uri="{FF2B5EF4-FFF2-40B4-BE49-F238E27FC236}">
                <a16:creationId xmlns:a16="http://schemas.microsoft.com/office/drawing/2014/main" id="{F3F3080C-B547-4BDD-AE25-55A1744B29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470" y="968188"/>
            <a:ext cx="6830255" cy="4568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35631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Bodyguard from the Desert</a:t>
            </a:r>
          </a:p>
        </p:txBody>
      </p:sp>
      <p:sp>
        <p:nvSpPr>
          <p:cNvPr id="4" name="Slide Number Placeholder 3"/>
          <p:cNvSpPr>
            <a:spLocks noGrp="1"/>
          </p:cNvSpPr>
          <p:nvPr>
            <p:ph type="sldNum" sz="quarter" idx="10"/>
          </p:nvPr>
        </p:nvSpPr>
        <p:spPr/>
        <p:txBody>
          <a:bodyPr/>
          <a:lstStyle/>
          <a:p>
            <a:fld id="{4DC46E81-78DE-4F23-BCA8-A8318D6C77E0}" type="slidenum">
              <a:rPr lang="en-US" smtClean="0"/>
              <a:pPr/>
              <a:t>9</a:t>
            </a:fld>
            <a:endParaRPr lang="en-US"/>
          </a:p>
        </p:txBody>
      </p:sp>
      <p:sp>
        <p:nvSpPr>
          <p:cNvPr id="5" name="Text Box 23"/>
          <p:cNvSpPr txBox="1">
            <a:spLocks noChangeArrowheads="1"/>
          </p:cNvSpPr>
          <p:nvPr/>
        </p:nvSpPr>
        <p:spPr bwMode="auto">
          <a:xfrm>
            <a:off x="715962" y="1659799"/>
            <a:ext cx="7269090" cy="257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65"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marL="285750" indent="-285750">
              <a:spcBef>
                <a:spcPct val="50000"/>
              </a:spcBef>
              <a:buClr>
                <a:schemeClr val="tx2"/>
              </a:buClr>
              <a:buFont typeface="Arial" pitchFamily="34" charset="0"/>
              <a:buChar char="•"/>
            </a:pPr>
            <a:r>
              <a:rPr lang="en-US" dirty="0">
                <a:solidFill>
                  <a:schemeClr val="tx1">
                    <a:lumMod val="65000"/>
                    <a:lumOff val="35000"/>
                  </a:schemeClr>
                </a:solidFill>
                <a:latin typeface="+mn-lt"/>
                <a:cs typeface="+mn-cs"/>
              </a:rPr>
              <a:t>Plants growing under extreme conditions require exceptional survival strategies;</a:t>
            </a:r>
          </a:p>
          <a:p>
            <a:pPr marL="285750" indent="-285750">
              <a:spcBef>
                <a:spcPct val="50000"/>
              </a:spcBef>
              <a:buClr>
                <a:schemeClr val="tx2"/>
              </a:buClr>
              <a:buFont typeface="Arial" pitchFamily="34" charset="0"/>
              <a:buChar char="•"/>
            </a:pPr>
            <a:r>
              <a:rPr lang="en-US" dirty="0">
                <a:solidFill>
                  <a:schemeClr val="tx1">
                    <a:lumMod val="65000"/>
                    <a:lumOff val="35000"/>
                  </a:schemeClr>
                </a:solidFill>
                <a:latin typeface="+mn-lt"/>
                <a:cs typeface="+mn-cs"/>
              </a:rPr>
              <a:t>In the Kalahari desert grows a special kind of watermelon (</a:t>
            </a:r>
            <a:r>
              <a:rPr lang="en-US" i="1" dirty="0">
                <a:solidFill>
                  <a:schemeClr val="tx1">
                    <a:lumMod val="65000"/>
                    <a:lumOff val="35000"/>
                  </a:schemeClr>
                </a:solidFill>
                <a:latin typeface="+mn-lt"/>
                <a:cs typeface="+mn-cs"/>
              </a:rPr>
              <a:t>Citrullus </a:t>
            </a:r>
            <a:r>
              <a:rPr lang="en-US" i="1" dirty="0" err="1">
                <a:solidFill>
                  <a:schemeClr val="tx1">
                    <a:lumMod val="65000"/>
                    <a:lumOff val="35000"/>
                  </a:schemeClr>
                </a:solidFill>
                <a:latin typeface="+mn-lt"/>
                <a:cs typeface="+mn-cs"/>
              </a:rPr>
              <a:t>lanatus</a:t>
            </a:r>
            <a:r>
              <a:rPr lang="en-US" dirty="0">
                <a:solidFill>
                  <a:schemeClr val="tx1">
                    <a:lumMod val="65000"/>
                    <a:lumOff val="35000"/>
                  </a:schemeClr>
                </a:solidFill>
                <a:latin typeface="+mn-lt"/>
                <a:cs typeface="+mn-cs"/>
              </a:rPr>
              <a:t>); in order to survive, it synthesizes tough defensive compounds, so-called </a:t>
            </a:r>
            <a:r>
              <a:rPr lang="en-US" b="1" dirty="0">
                <a:solidFill>
                  <a:srgbClr val="00B0F0"/>
                </a:solidFill>
                <a:latin typeface="+mn-lt"/>
                <a:cs typeface="+mn-cs"/>
              </a:rPr>
              <a:t>compatible solutes</a:t>
            </a:r>
            <a:r>
              <a:rPr lang="en-US" b="1" dirty="0">
                <a:solidFill>
                  <a:schemeClr val="tx1">
                    <a:lumMod val="65000"/>
                    <a:lumOff val="35000"/>
                  </a:schemeClr>
                </a:solidFill>
                <a:latin typeface="+mn-lt"/>
                <a:cs typeface="+mn-cs"/>
              </a:rPr>
              <a:t> </a:t>
            </a:r>
            <a:r>
              <a:rPr lang="en-US" dirty="0">
                <a:solidFill>
                  <a:schemeClr val="tx1">
                    <a:lumMod val="65000"/>
                    <a:lumOff val="35000"/>
                  </a:schemeClr>
                </a:solidFill>
                <a:latin typeface="+mn-lt"/>
                <a:cs typeface="+mn-cs"/>
              </a:rPr>
              <a:t>- to protect important cellular structures such as DNA;</a:t>
            </a:r>
          </a:p>
          <a:p>
            <a:pPr marL="285750" indent="-285750">
              <a:spcBef>
                <a:spcPct val="50000"/>
              </a:spcBef>
              <a:buClr>
                <a:schemeClr val="tx2"/>
              </a:buClr>
              <a:buFont typeface="Arial" pitchFamily="34" charset="0"/>
              <a:buChar char="•"/>
            </a:pPr>
            <a:r>
              <a:rPr lang="en-US" b="1" dirty="0">
                <a:solidFill>
                  <a:srgbClr val="00B0F0"/>
                </a:solidFill>
                <a:latin typeface="+mn-lt"/>
                <a:cs typeface="+mn-cs"/>
              </a:rPr>
              <a:t>PEPHA</a:t>
            </a:r>
            <a:r>
              <a:rPr lang="en-US" b="1" baseline="30000" dirty="0">
                <a:solidFill>
                  <a:srgbClr val="00B0F0"/>
                </a:solidFill>
                <a:latin typeface="+mn-lt"/>
                <a:cs typeface="+mn-cs"/>
              </a:rPr>
              <a:t>®</a:t>
            </a:r>
            <a:r>
              <a:rPr lang="en-US" b="1" dirty="0">
                <a:solidFill>
                  <a:srgbClr val="00B0F0"/>
                </a:solidFill>
                <a:latin typeface="+mn-lt"/>
                <a:cs typeface="+mn-cs"/>
              </a:rPr>
              <a:t>-PROTECT </a:t>
            </a:r>
            <a:r>
              <a:rPr lang="en-US" dirty="0">
                <a:solidFill>
                  <a:schemeClr val="tx1">
                    <a:lumMod val="65000"/>
                    <a:lumOff val="35000"/>
                  </a:schemeClr>
                </a:solidFill>
                <a:latin typeface="+mn-lt"/>
                <a:cs typeface="+mn-cs"/>
              </a:rPr>
              <a:t>is a highly purified </a:t>
            </a:r>
            <a:r>
              <a:rPr lang="en-US" i="1" dirty="0">
                <a:solidFill>
                  <a:schemeClr val="tx1">
                    <a:lumMod val="65000"/>
                    <a:lumOff val="35000"/>
                  </a:schemeClr>
                </a:solidFill>
                <a:latin typeface="+mn-lt"/>
                <a:cs typeface="+mn-cs"/>
              </a:rPr>
              <a:t>Citrullus </a:t>
            </a:r>
            <a:r>
              <a:rPr lang="en-US" i="1" dirty="0" err="1">
                <a:solidFill>
                  <a:schemeClr val="tx1">
                    <a:lumMod val="65000"/>
                    <a:lumOff val="35000"/>
                  </a:schemeClr>
                </a:solidFill>
                <a:latin typeface="+mn-lt"/>
                <a:cs typeface="+mn-cs"/>
              </a:rPr>
              <a:t>lanatus</a:t>
            </a:r>
            <a:r>
              <a:rPr lang="en-US" i="1" dirty="0">
                <a:solidFill>
                  <a:schemeClr val="tx1">
                    <a:lumMod val="65000"/>
                    <a:lumOff val="35000"/>
                  </a:schemeClr>
                </a:solidFill>
                <a:latin typeface="+mn-lt"/>
                <a:cs typeface="+mn-cs"/>
              </a:rPr>
              <a:t> </a:t>
            </a:r>
            <a:r>
              <a:rPr lang="en-US" dirty="0">
                <a:solidFill>
                  <a:schemeClr val="tx1">
                    <a:lumMod val="65000"/>
                    <a:lumOff val="35000"/>
                  </a:schemeClr>
                </a:solidFill>
                <a:latin typeface="+mn-lt"/>
                <a:cs typeface="+mn-cs"/>
              </a:rPr>
              <a:t>extract from a species that originates from Kalahari desert.</a:t>
            </a:r>
          </a:p>
        </p:txBody>
      </p:sp>
      <p:grpSp>
        <p:nvGrpSpPr>
          <p:cNvPr id="10" name="Group 9"/>
          <p:cNvGrpSpPr/>
          <p:nvPr/>
        </p:nvGrpSpPr>
        <p:grpSpPr>
          <a:xfrm>
            <a:off x="1953319" y="4448578"/>
            <a:ext cx="4553648" cy="2147627"/>
            <a:chOff x="1953319" y="4448578"/>
            <a:chExt cx="4553648" cy="2147627"/>
          </a:xfrm>
        </p:grpSpPr>
        <p:sp>
          <p:nvSpPr>
            <p:cNvPr id="3" name="TextBox 2"/>
            <p:cNvSpPr txBox="1"/>
            <p:nvPr/>
          </p:nvSpPr>
          <p:spPr>
            <a:xfrm>
              <a:off x="5275381" y="6311099"/>
              <a:ext cx="1231586" cy="276999"/>
            </a:xfrm>
            <a:prstGeom prst="rect">
              <a:avLst/>
            </a:prstGeom>
            <a:noFill/>
          </p:spPr>
          <p:txBody>
            <a:bodyPr wrap="square" rtlCol="0">
              <a:spAutoFit/>
            </a:bodyPr>
            <a:lstStyle/>
            <a:p>
              <a:r>
                <a:rPr lang="en-US" sz="1200" dirty="0"/>
                <a:t>Kalahari desert</a:t>
              </a:r>
            </a:p>
          </p:txBody>
        </p:sp>
        <p:pic>
          <p:nvPicPr>
            <p:cNvPr id="282626" name="Picture 2" descr="U:\z documents MSM\NEW BRANDING_Doc &amp; PPT\PEPHA-PROTECT\Picture Kalahari deser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3319" y="4448578"/>
              <a:ext cx="3220434" cy="2147627"/>
            </a:xfrm>
            <a:prstGeom prst="round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90970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70612"/>
            <a:ext cx="7532147" cy="877163"/>
          </a:xfrm>
        </p:spPr>
        <p:txBody>
          <a:bodyPr/>
          <a:lstStyle/>
          <a:p>
            <a:r>
              <a:rPr lang="en-US" dirty="0"/>
              <a:t>PEPHA</a:t>
            </a:r>
            <a:r>
              <a:rPr lang="en-US" baseline="30000" dirty="0"/>
              <a:t>®</a:t>
            </a:r>
            <a:r>
              <a:rPr lang="en-US" dirty="0"/>
              <a:t>-PROTECT – </a:t>
            </a:r>
            <a:r>
              <a:rPr lang="en-US" sz="2800" dirty="0">
                <a:solidFill>
                  <a:srgbClr val="4F4F4F"/>
                </a:solidFill>
              </a:rPr>
              <a:t>a Unique Highly Purified Watermelon Extract</a:t>
            </a:r>
          </a:p>
        </p:txBody>
      </p:sp>
      <p:sp>
        <p:nvSpPr>
          <p:cNvPr id="5" name="Rectangle 8"/>
          <p:cNvSpPr>
            <a:spLocks noChangeArrowheads="1"/>
          </p:cNvSpPr>
          <p:nvPr/>
        </p:nvSpPr>
        <p:spPr bwMode="auto">
          <a:xfrm>
            <a:off x="242888" y="1414934"/>
            <a:ext cx="4286250" cy="35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spAutoFit/>
          </a:bodyPr>
          <a:lstStyle/>
          <a:p>
            <a:pPr defTabSz="801688">
              <a:spcBef>
                <a:spcPct val="40000"/>
              </a:spcBef>
            </a:pPr>
            <a:r>
              <a:rPr lang="en-US" dirty="0"/>
              <a:t>Plasmid assay</a:t>
            </a:r>
          </a:p>
        </p:txBody>
      </p:sp>
      <p:grpSp>
        <p:nvGrpSpPr>
          <p:cNvPr id="6" name="Group 41"/>
          <p:cNvGrpSpPr>
            <a:grpSpLocks/>
          </p:cNvGrpSpPr>
          <p:nvPr/>
        </p:nvGrpSpPr>
        <p:grpSpPr bwMode="auto">
          <a:xfrm>
            <a:off x="263525" y="1874838"/>
            <a:ext cx="6688138" cy="3719512"/>
            <a:chOff x="419" y="1837"/>
            <a:chExt cx="5262" cy="2353"/>
          </a:xfrm>
        </p:grpSpPr>
        <p:graphicFrame>
          <p:nvGraphicFramePr>
            <p:cNvPr id="7" name="Object 10"/>
            <p:cNvGraphicFramePr>
              <a:graphicFrameLocks noChangeAspect="1"/>
            </p:cNvGraphicFramePr>
            <p:nvPr/>
          </p:nvGraphicFramePr>
          <p:xfrm>
            <a:off x="419" y="1837"/>
            <a:ext cx="5112" cy="2353"/>
          </p:xfrm>
          <a:graphic>
            <a:graphicData uri="http://schemas.openxmlformats.org/presentationml/2006/ole">
              <mc:AlternateContent xmlns:mc="http://schemas.openxmlformats.org/markup-compatibility/2006">
                <mc:Choice xmlns:v="urn:schemas-microsoft-com:vml" Requires="v">
                  <p:oleObj spid="_x0000_s281711" name="Photo Editor-Foto" r:id="rId4" imgW="7314286" imgH="5485714" progId="MSPhotoEd.3">
                    <p:embed/>
                  </p:oleObj>
                </mc:Choice>
                <mc:Fallback>
                  <p:oleObj name="Photo Editor-Foto" r:id="rId4" imgW="7314286" imgH="5485714"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t="38260"/>
                        <a:stretch>
                          <a:fillRect/>
                        </a:stretch>
                      </p:blipFill>
                      <p:spPr bwMode="auto">
                        <a:xfrm>
                          <a:off x="419" y="1837"/>
                          <a:ext cx="5112" cy="2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 Box 11"/>
            <p:cNvSpPr txBox="1">
              <a:spLocks noChangeArrowheads="1"/>
            </p:cNvSpPr>
            <p:nvPr/>
          </p:nvSpPr>
          <p:spPr bwMode="auto">
            <a:xfrm>
              <a:off x="4981" y="2304"/>
              <a:ext cx="473"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DNA</a:t>
              </a:r>
              <a:endParaRPr lang="de-CH" sz="1100" dirty="0"/>
            </a:p>
          </p:txBody>
        </p:sp>
        <p:sp>
          <p:nvSpPr>
            <p:cNvPr id="9" name="Text Box 12"/>
            <p:cNvSpPr txBox="1">
              <a:spLocks noChangeArrowheads="1"/>
            </p:cNvSpPr>
            <p:nvPr/>
          </p:nvSpPr>
          <p:spPr bwMode="auto">
            <a:xfrm>
              <a:off x="4729" y="2194"/>
              <a:ext cx="35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 E</a:t>
              </a:r>
              <a:endParaRPr lang="de-CH" sz="1100" dirty="0"/>
            </a:p>
          </p:txBody>
        </p:sp>
        <p:sp>
          <p:nvSpPr>
            <p:cNvPr id="10" name="Text Box 13"/>
            <p:cNvSpPr txBox="1">
              <a:spLocks noChangeArrowheads="1"/>
            </p:cNvSpPr>
            <p:nvPr/>
          </p:nvSpPr>
          <p:spPr bwMode="auto">
            <a:xfrm>
              <a:off x="4486" y="2298"/>
              <a:ext cx="288"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a:solidFill>
                    <a:srgbClr val="FFFF00"/>
                  </a:solidFill>
                </a:rPr>
                <a:t>+S</a:t>
              </a:r>
              <a:endParaRPr lang="de-CH" sz="1100"/>
            </a:p>
          </p:txBody>
        </p:sp>
        <p:sp>
          <p:nvSpPr>
            <p:cNvPr id="11" name="Text Box 14"/>
            <p:cNvSpPr txBox="1">
              <a:spLocks noChangeArrowheads="1"/>
            </p:cNvSpPr>
            <p:nvPr/>
          </p:nvSpPr>
          <p:spPr bwMode="auto">
            <a:xfrm>
              <a:off x="4245" y="2194"/>
              <a:ext cx="3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+E</a:t>
              </a:r>
            </a:p>
            <a:p>
              <a:r>
                <a:rPr lang="de-CH" sz="1100" dirty="0">
                  <a:solidFill>
                    <a:srgbClr val="FFFF00"/>
                  </a:solidFill>
                </a:rPr>
                <a:t>+S</a:t>
              </a:r>
              <a:endParaRPr lang="de-CH" sz="1100" dirty="0"/>
            </a:p>
          </p:txBody>
        </p:sp>
        <p:sp>
          <p:nvSpPr>
            <p:cNvPr id="12" name="Text Box 15"/>
            <p:cNvSpPr txBox="1">
              <a:spLocks noChangeArrowheads="1"/>
            </p:cNvSpPr>
            <p:nvPr/>
          </p:nvSpPr>
          <p:spPr bwMode="auto">
            <a:xfrm>
              <a:off x="1009" y="3155"/>
              <a:ext cx="1179"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lgn="ctr"/>
              <a:r>
                <a:rPr lang="en-US" sz="1100">
                  <a:solidFill>
                    <a:srgbClr val="FFFF00"/>
                  </a:solidFill>
                </a:rPr>
                <a:t>highly pure</a:t>
              </a:r>
            </a:p>
            <a:p>
              <a:pPr algn="ctr"/>
              <a:r>
                <a:rPr lang="en-US" sz="1100">
                  <a:solidFill>
                    <a:srgbClr val="FFFF00"/>
                  </a:solidFill>
                </a:rPr>
                <a:t>Watermelon extract</a:t>
              </a:r>
            </a:p>
          </p:txBody>
        </p:sp>
        <p:sp>
          <p:nvSpPr>
            <p:cNvPr id="13" name="Line 16"/>
            <p:cNvSpPr>
              <a:spLocks noChangeShapeType="1"/>
            </p:cNvSpPr>
            <p:nvPr/>
          </p:nvSpPr>
          <p:spPr bwMode="auto">
            <a:xfrm flipH="1">
              <a:off x="984" y="2011"/>
              <a:ext cx="0" cy="136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Text Box 18"/>
            <p:cNvSpPr txBox="1">
              <a:spLocks noChangeArrowheads="1"/>
            </p:cNvSpPr>
            <p:nvPr/>
          </p:nvSpPr>
          <p:spPr bwMode="auto">
            <a:xfrm>
              <a:off x="2396" y="3155"/>
              <a:ext cx="924"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lgn="ctr"/>
              <a:r>
                <a:rPr lang="en-US" sz="1100">
                  <a:solidFill>
                    <a:srgbClr val="FFFF00"/>
                  </a:solidFill>
                </a:rPr>
                <a:t>Watermelon extract after first purification step</a:t>
              </a:r>
              <a:endParaRPr lang="en-US" sz="1100"/>
            </a:p>
          </p:txBody>
        </p:sp>
        <p:sp>
          <p:nvSpPr>
            <p:cNvPr id="16" name="Text Box 19"/>
            <p:cNvSpPr txBox="1">
              <a:spLocks noChangeArrowheads="1"/>
            </p:cNvSpPr>
            <p:nvPr/>
          </p:nvSpPr>
          <p:spPr bwMode="auto">
            <a:xfrm>
              <a:off x="3895" y="3149"/>
              <a:ext cx="924"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lgn="ctr"/>
              <a:r>
                <a:rPr lang="en-US" sz="1100">
                  <a:solidFill>
                    <a:srgbClr val="FFFF00"/>
                  </a:solidFill>
                </a:rPr>
                <a:t>Watermelon extract before purification</a:t>
              </a:r>
              <a:endParaRPr lang="en-US" sz="1100"/>
            </a:p>
          </p:txBody>
        </p:sp>
        <p:sp>
          <p:nvSpPr>
            <p:cNvPr id="17" name="Text Box 20"/>
            <p:cNvSpPr txBox="1">
              <a:spLocks noChangeArrowheads="1"/>
            </p:cNvSpPr>
            <p:nvPr/>
          </p:nvSpPr>
          <p:spPr bwMode="auto">
            <a:xfrm>
              <a:off x="3715" y="2194"/>
              <a:ext cx="33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+E</a:t>
              </a:r>
            </a:p>
            <a:p>
              <a:r>
                <a:rPr lang="de-CH" sz="1100" dirty="0">
                  <a:solidFill>
                    <a:srgbClr val="FFFF00"/>
                  </a:solidFill>
                </a:rPr>
                <a:t>+S</a:t>
              </a:r>
              <a:endParaRPr lang="de-CH" sz="1100" dirty="0"/>
            </a:p>
          </p:txBody>
        </p:sp>
        <p:sp>
          <p:nvSpPr>
            <p:cNvPr id="18" name="Text Box 21"/>
            <p:cNvSpPr txBox="1">
              <a:spLocks noChangeArrowheads="1"/>
            </p:cNvSpPr>
            <p:nvPr/>
          </p:nvSpPr>
          <p:spPr bwMode="auto">
            <a:xfrm>
              <a:off x="3980" y="2194"/>
              <a:ext cx="36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+E</a:t>
              </a:r>
            </a:p>
            <a:p>
              <a:r>
                <a:rPr lang="de-CH" sz="1100" dirty="0">
                  <a:solidFill>
                    <a:srgbClr val="FFFF00"/>
                  </a:solidFill>
                </a:rPr>
                <a:t>+S</a:t>
              </a:r>
              <a:endParaRPr lang="de-CH" sz="1100" dirty="0"/>
            </a:p>
          </p:txBody>
        </p:sp>
        <p:sp>
          <p:nvSpPr>
            <p:cNvPr id="19" name="Text Box 22"/>
            <p:cNvSpPr txBox="1">
              <a:spLocks noChangeArrowheads="1"/>
            </p:cNvSpPr>
            <p:nvPr/>
          </p:nvSpPr>
          <p:spPr bwMode="auto">
            <a:xfrm>
              <a:off x="3218" y="2200"/>
              <a:ext cx="35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 E</a:t>
              </a:r>
              <a:endParaRPr lang="de-CH" sz="1100" dirty="0"/>
            </a:p>
          </p:txBody>
        </p:sp>
        <p:sp>
          <p:nvSpPr>
            <p:cNvPr id="20" name="Text Box 23"/>
            <p:cNvSpPr txBox="1">
              <a:spLocks noChangeArrowheads="1"/>
            </p:cNvSpPr>
            <p:nvPr/>
          </p:nvSpPr>
          <p:spPr bwMode="auto">
            <a:xfrm>
              <a:off x="2989" y="2298"/>
              <a:ext cx="288"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a:solidFill>
                    <a:srgbClr val="FFFF00"/>
                  </a:solidFill>
                </a:rPr>
                <a:t>+S</a:t>
              </a:r>
              <a:endParaRPr lang="de-CH" sz="1100"/>
            </a:p>
          </p:txBody>
        </p:sp>
        <p:sp>
          <p:nvSpPr>
            <p:cNvPr id="21" name="Text Box 24"/>
            <p:cNvSpPr txBox="1">
              <a:spLocks noChangeArrowheads="1"/>
            </p:cNvSpPr>
            <p:nvPr/>
          </p:nvSpPr>
          <p:spPr bwMode="auto">
            <a:xfrm>
              <a:off x="2727" y="2194"/>
              <a:ext cx="33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+E</a:t>
              </a:r>
            </a:p>
            <a:p>
              <a:r>
                <a:rPr lang="de-CH" sz="1100" dirty="0">
                  <a:solidFill>
                    <a:srgbClr val="FFFF00"/>
                  </a:solidFill>
                </a:rPr>
                <a:t>+S</a:t>
              </a:r>
              <a:endParaRPr lang="de-CH" sz="1100" dirty="0"/>
            </a:p>
          </p:txBody>
        </p:sp>
        <p:sp>
          <p:nvSpPr>
            <p:cNvPr id="22" name="Text Box 25"/>
            <p:cNvSpPr txBox="1">
              <a:spLocks noChangeArrowheads="1"/>
            </p:cNvSpPr>
            <p:nvPr/>
          </p:nvSpPr>
          <p:spPr bwMode="auto">
            <a:xfrm>
              <a:off x="2240" y="2194"/>
              <a:ext cx="3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+E</a:t>
              </a:r>
            </a:p>
            <a:p>
              <a:r>
                <a:rPr lang="de-CH" sz="1100" dirty="0">
                  <a:solidFill>
                    <a:srgbClr val="FFFF00"/>
                  </a:solidFill>
                </a:rPr>
                <a:t>+S</a:t>
              </a:r>
              <a:endParaRPr lang="de-CH" sz="1100" dirty="0"/>
            </a:p>
          </p:txBody>
        </p:sp>
        <p:sp>
          <p:nvSpPr>
            <p:cNvPr id="23" name="Text Box 26"/>
            <p:cNvSpPr txBox="1">
              <a:spLocks noChangeArrowheads="1"/>
            </p:cNvSpPr>
            <p:nvPr/>
          </p:nvSpPr>
          <p:spPr bwMode="auto">
            <a:xfrm>
              <a:off x="2491" y="2194"/>
              <a:ext cx="3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+E</a:t>
              </a:r>
            </a:p>
            <a:p>
              <a:r>
                <a:rPr lang="de-CH" sz="1100" dirty="0">
                  <a:solidFill>
                    <a:srgbClr val="FFFF00"/>
                  </a:solidFill>
                </a:rPr>
                <a:t>+S</a:t>
              </a:r>
              <a:endParaRPr lang="de-CH" sz="1100" dirty="0"/>
            </a:p>
          </p:txBody>
        </p:sp>
        <p:sp>
          <p:nvSpPr>
            <p:cNvPr id="24" name="Text Box 27"/>
            <p:cNvSpPr txBox="1">
              <a:spLocks noChangeArrowheads="1"/>
            </p:cNvSpPr>
            <p:nvPr/>
          </p:nvSpPr>
          <p:spPr bwMode="auto">
            <a:xfrm>
              <a:off x="1946" y="2200"/>
              <a:ext cx="39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 E</a:t>
              </a:r>
              <a:endParaRPr lang="de-CH" sz="1100" dirty="0"/>
            </a:p>
          </p:txBody>
        </p:sp>
        <p:sp>
          <p:nvSpPr>
            <p:cNvPr id="25" name="Text Box 28"/>
            <p:cNvSpPr txBox="1">
              <a:spLocks noChangeArrowheads="1"/>
            </p:cNvSpPr>
            <p:nvPr/>
          </p:nvSpPr>
          <p:spPr bwMode="auto">
            <a:xfrm>
              <a:off x="1727" y="2302"/>
              <a:ext cx="28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a:solidFill>
                    <a:srgbClr val="FFFF00"/>
                  </a:solidFill>
                </a:rPr>
                <a:t>+S</a:t>
              </a:r>
              <a:endParaRPr lang="de-CH" sz="1100"/>
            </a:p>
          </p:txBody>
        </p:sp>
        <p:sp>
          <p:nvSpPr>
            <p:cNvPr id="26" name="Text Box 29"/>
            <p:cNvSpPr txBox="1">
              <a:spLocks noChangeArrowheads="1"/>
            </p:cNvSpPr>
            <p:nvPr/>
          </p:nvSpPr>
          <p:spPr bwMode="auto">
            <a:xfrm>
              <a:off x="1470" y="2194"/>
              <a:ext cx="39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+E</a:t>
              </a:r>
            </a:p>
            <a:p>
              <a:r>
                <a:rPr lang="de-CH" sz="1100" dirty="0">
                  <a:solidFill>
                    <a:srgbClr val="FFFF00"/>
                  </a:solidFill>
                </a:rPr>
                <a:t>+S</a:t>
              </a:r>
              <a:endParaRPr lang="de-CH" sz="1100" dirty="0"/>
            </a:p>
          </p:txBody>
        </p:sp>
        <p:sp>
          <p:nvSpPr>
            <p:cNvPr id="27" name="Text Box 30"/>
            <p:cNvSpPr txBox="1">
              <a:spLocks noChangeArrowheads="1"/>
            </p:cNvSpPr>
            <p:nvPr/>
          </p:nvSpPr>
          <p:spPr bwMode="auto">
            <a:xfrm>
              <a:off x="982" y="2194"/>
              <a:ext cx="32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a:solidFill>
                    <a:srgbClr val="FFFF00"/>
                  </a:solidFill>
                </a:rPr>
                <a:t>+E</a:t>
              </a:r>
            </a:p>
            <a:p>
              <a:r>
                <a:rPr lang="de-CH" sz="1100">
                  <a:solidFill>
                    <a:srgbClr val="FFFF00"/>
                  </a:solidFill>
                </a:rPr>
                <a:t>+S</a:t>
              </a:r>
              <a:endParaRPr lang="de-CH" sz="1100"/>
            </a:p>
          </p:txBody>
        </p:sp>
        <p:sp>
          <p:nvSpPr>
            <p:cNvPr id="28" name="Text Box 31"/>
            <p:cNvSpPr txBox="1">
              <a:spLocks noChangeArrowheads="1"/>
            </p:cNvSpPr>
            <p:nvPr/>
          </p:nvSpPr>
          <p:spPr bwMode="auto">
            <a:xfrm>
              <a:off x="1209" y="2194"/>
              <a:ext cx="34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100" dirty="0">
                  <a:solidFill>
                    <a:srgbClr val="FFFF00"/>
                  </a:solidFill>
                </a:rPr>
                <a:t>+E</a:t>
              </a:r>
            </a:p>
            <a:p>
              <a:r>
                <a:rPr lang="de-CH" sz="1100" dirty="0">
                  <a:solidFill>
                    <a:srgbClr val="FFFF00"/>
                  </a:solidFill>
                </a:rPr>
                <a:t>+S</a:t>
              </a:r>
              <a:endParaRPr lang="de-CH" sz="1100" dirty="0"/>
            </a:p>
          </p:txBody>
        </p:sp>
        <p:sp>
          <p:nvSpPr>
            <p:cNvPr id="29" name="Line 32"/>
            <p:cNvSpPr>
              <a:spLocks noChangeShapeType="1"/>
            </p:cNvSpPr>
            <p:nvPr/>
          </p:nvSpPr>
          <p:spPr bwMode="auto">
            <a:xfrm flipH="1">
              <a:off x="2234" y="2005"/>
              <a:ext cx="0" cy="136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33"/>
            <p:cNvSpPr>
              <a:spLocks noChangeShapeType="1"/>
            </p:cNvSpPr>
            <p:nvPr/>
          </p:nvSpPr>
          <p:spPr bwMode="auto">
            <a:xfrm flipH="1">
              <a:off x="3482" y="2005"/>
              <a:ext cx="0" cy="136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34"/>
            <p:cNvSpPr>
              <a:spLocks noChangeShapeType="1"/>
            </p:cNvSpPr>
            <p:nvPr/>
          </p:nvSpPr>
          <p:spPr bwMode="auto">
            <a:xfrm flipH="1">
              <a:off x="3733" y="2005"/>
              <a:ext cx="0" cy="136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35"/>
            <p:cNvSpPr>
              <a:spLocks noChangeShapeType="1"/>
            </p:cNvSpPr>
            <p:nvPr/>
          </p:nvSpPr>
          <p:spPr bwMode="auto">
            <a:xfrm flipH="1">
              <a:off x="4993" y="2005"/>
              <a:ext cx="0" cy="136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36"/>
            <p:cNvSpPr>
              <a:spLocks noChangeShapeType="1"/>
            </p:cNvSpPr>
            <p:nvPr/>
          </p:nvSpPr>
          <p:spPr bwMode="auto">
            <a:xfrm flipH="1">
              <a:off x="5227" y="2699"/>
              <a:ext cx="454" cy="0"/>
            </a:xfrm>
            <a:prstGeom prst="line">
              <a:avLst/>
            </a:prstGeom>
            <a:noFill/>
            <a:ln w="63500">
              <a:solidFill>
                <a:srgbClr val="CC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 name="Line 37"/>
            <p:cNvSpPr>
              <a:spLocks noChangeShapeType="1"/>
            </p:cNvSpPr>
            <p:nvPr/>
          </p:nvSpPr>
          <p:spPr bwMode="auto">
            <a:xfrm flipH="1">
              <a:off x="5227" y="2950"/>
              <a:ext cx="454" cy="0"/>
            </a:xfrm>
            <a:prstGeom prst="line">
              <a:avLst/>
            </a:prstGeom>
            <a:noFill/>
            <a:ln w="635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35" name="Text Box 38"/>
          <p:cNvSpPr txBox="1">
            <a:spLocks noChangeArrowheads="1"/>
          </p:cNvSpPr>
          <p:nvPr/>
        </p:nvSpPr>
        <p:spPr bwMode="auto">
          <a:xfrm>
            <a:off x="7088187" y="3461310"/>
            <a:ext cx="2055813" cy="63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65"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dirty="0">
                <a:solidFill>
                  <a:schemeClr val="hlink"/>
                </a:solidFill>
              </a:rPr>
              <a:t>Undamaged DNA</a:t>
            </a:r>
          </a:p>
          <a:p>
            <a:pPr>
              <a:spcBef>
                <a:spcPts val="0"/>
              </a:spcBef>
            </a:pPr>
            <a:r>
              <a:rPr lang="en-US" dirty="0">
                <a:solidFill>
                  <a:schemeClr val="hlink"/>
                </a:solidFill>
              </a:rPr>
              <a:t>(supercoiled)</a:t>
            </a:r>
          </a:p>
        </p:txBody>
      </p:sp>
      <p:sp>
        <p:nvSpPr>
          <p:cNvPr id="36" name="Text Box 39"/>
          <p:cNvSpPr txBox="1">
            <a:spLocks noChangeArrowheads="1"/>
          </p:cNvSpPr>
          <p:nvPr/>
        </p:nvSpPr>
        <p:spPr bwMode="auto">
          <a:xfrm>
            <a:off x="7088188" y="3042666"/>
            <a:ext cx="1933103" cy="35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65"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dirty="0">
                <a:solidFill>
                  <a:srgbClr val="CC3300"/>
                </a:solidFill>
              </a:rPr>
              <a:t>Damaged DNA</a:t>
            </a:r>
          </a:p>
        </p:txBody>
      </p:sp>
      <p:sp>
        <p:nvSpPr>
          <p:cNvPr id="37" name="Text Box 43"/>
          <p:cNvSpPr txBox="1">
            <a:spLocks noChangeArrowheads="1"/>
          </p:cNvSpPr>
          <p:nvPr/>
        </p:nvSpPr>
        <p:spPr bwMode="auto">
          <a:xfrm>
            <a:off x="938213" y="5786438"/>
            <a:ext cx="2425344" cy="32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65"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600" dirty="0">
                <a:latin typeface="+mj-lt"/>
              </a:rPr>
              <a:t>+E = plus Melon Extract</a:t>
            </a:r>
          </a:p>
        </p:txBody>
      </p:sp>
      <p:sp>
        <p:nvSpPr>
          <p:cNvPr id="38" name="Text Box 44"/>
          <p:cNvSpPr txBox="1">
            <a:spLocks noChangeArrowheads="1"/>
          </p:cNvSpPr>
          <p:nvPr/>
        </p:nvSpPr>
        <p:spPr bwMode="auto">
          <a:xfrm>
            <a:off x="3770313" y="5786438"/>
            <a:ext cx="2957512" cy="32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600" dirty="0">
                <a:latin typeface="+mj-lt"/>
              </a:rPr>
              <a:t>+S = plus H</a:t>
            </a:r>
            <a:r>
              <a:rPr lang="en-US" sz="1600" baseline="-25000" dirty="0">
                <a:latin typeface="+mj-lt"/>
              </a:rPr>
              <a:t>2</a:t>
            </a:r>
            <a:r>
              <a:rPr lang="en-US" sz="1600" dirty="0">
                <a:latin typeface="+mj-lt"/>
              </a:rPr>
              <a:t>O</a:t>
            </a:r>
            <a:r>
              <a:rPr lang="en-US" sz="1600" baseline="-25000" dirty="0">
                <a:latin typeface="+mj-lt"/>
              </a:rPr>
              <a:t>2</a:t>
            </a:r>
            <a:r>
              <a:rPr lang="en-US" sz="1600" dirty="0">
                <a:latin typeface="+mj-lt"/>
              </a:rPr>
              <a:t> Stress</a:t>
            </a:r>
          </a:p>
        </p:txBody>
      </p:sp>
      <p:sp>
        <p:nvSpPr>
          <p:cNvPr id="47" name="Slide Number Placeholder 3"/>
          <p:cNvSpPr>
            <a:spLocks noGrp="1"/>
          </p:cNvSpPr>
          <p:nvPr>
            <p:ph type="sldNum" sz="quarter" idx="10"/>
          </p:nvPr>
        </p:nvSpPr>
        <p:spPr>
          <a:xfrm>
            <a:off x="1209675" y="6533627"/>
            <a:ext cx="952500" cy="152400"/>
          </a:xfrm>
        </p:spPr>
        <p:txBody>
          <a:bodyPr/>
          <a:lstStyle/>
          <a:p>
            <a:fld id="{4DC46E81-78DE-4F23-BCA8-A8318D6C77E0}" type="slidenum">
              <a:rPr lang="en-US" smtClean="0"/>
              <a:pPr/>
              <a:t>10</a:t>
            </a:fld>
            <a:endParaRPr lang="en-US"/>
          </a:p>
        </p:txBody>
      </p:sp>
      <p:sp>
        <p:nvSpPr>
          <p:cNvPr id="3" name="Oval 2"/>
          <p:cNvSpPr/>
          <p:nvPr/>
        </p:nvSpPr>
        <p:spPr bwMode="auto">
          <a:xfrm>
            <a:off x="916947" y="3926372"/>
            <a:ext cx="1763139" cy="569071"/>
          </a:xfrm>
          <a:prstGeom prst="ellipse">
            <a:avLst/>
          </a:prstGeom>
          <a:noFill/>
          <a:ln w="38100">
            <a:solidFill>
              <a:srgbClr val="00B0F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2953464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4" name="Slide Number Placeholder 3"/>
          <p:cNvSpPr>
            <a:spLocks noGrp="1"/>
          </p:cNvSpPr>
          <p:nvPr>
            <p:ph type="sldNum" sz="quarter" idx="10"/>
          </p:nvPr>
        </p:nvSpPr>
        <p:spPr/>
        <p:txBody>
          <a:bodyPr/>
          <a:lstStyle/>
          <a:p>
            <a:fld id="{4DC46E81-78DE-4F23-BCA8-A8318D6C77E0}" type="slidenum">
              <a:rPr lang="en-US" smtClean="0"/>
              <a:pPr/>
              <a:t>11</a:t>
            </a:fld>
            <a:endParaRPr lang="en-US"/>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p:spPr>
        <p:txBody>
          <a:bodyPr wrap="none" lIns="0" tIns="0" rIns="0" bIns="0" anchor="ctr"/>
          <a:lstStyle/>
          <a:p>
            <a:pPr algn="ctr" eaLnBrk="0" hangingPunct="0"/>
            <a:r>
              <a:rPr lang="en-US" sz="2000" dirty="0">
                <a:solidFill>
                  <a:schemeClr val="bg1"/>
                </a:solidFill>
                <a:latin typeface="Arial" charset="0"/>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p:spPr>
        <p:txBody>
          <a:bodyPr wrap="none" lIns="252000" tIns="0" rIns="0" bIns="0" anchor="ctr"/>
          <a:lstStyle/>
          <a:p>
            <a:r>
              <a:rPr lang="en-US" sz="2000" dirty="0">
                <a:solidFill>
                  <a:schemeClr val="bg1"/>
                </a:solidFill>
              </a:rPr>
              <a:t>DNA Protection – A Growing Trend</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 A Bodyguard from the Desert</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marL="88900" indent="-88900" eaLnBrk="0" hangingPunct="0">
              <a:spcBef>
                <a:spcPct val="20000"/>
              </a:spcBef>
              <a:spcAft>
                <a:spcPct val="40000"/>
              </a:spcAft>
              <a:buClr>
                <a:srgbClr val="003366"/>
              </a:buClr>
              <a:buSzPct val="100000"/>
            </a:pPr>
            <a:r>
              <a:rPr lang="en-US" sz="2000" b="1" kern="0">
                <a:solidFill>
                  <a:srgbClr val="FFFFFF"/>
                </a:solidFill>
                <a:cs typeface="+mn-cs"/>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marL="88900" indent="6350" eaLnBrk="0" hangingPunct="0">
              <a:spcBef>
                <a:spcPct val="20000"/>
              </a:spcBef>
              <a:spcAft>
                <a:spcPct val="40000"/>
              </a:spcAft>
              <a:buClr>
                <a:srgbClr val="003366"/>
              </a:buClr>
              <a:buSzPct val="100000"/>
            </a:pPr>
            <a:r>
              <a:rPr lang="en-US" sz="2000" b="1" kern="0" dirty="0">
                <a:solidFill>
                  <a:srgbClr val="FFFFFF"/>
                </a:solidFill>
                <a:cs typeface="+mn-cs"/>
              </a:rPr>
              <a:t>PEPHA</a:t>
            </a:r>
            <a:r>
              <a:rPr lang="en-US" sz="2000" b="1" kern="0" baseline="30000" dirty="0">
                <a:solidFill>
                  <a:srgbClr val="FFFFFF"/>
                </a:solidFill>
                <a:cs typeface="+mn-cs"/>
              </a:rPr>
              <a:t>®</a:t>
            </a:r>
            <a:r>
              <a:rPr lang="en-US" sz="2000" b="1" kern="0" dirty="0">
                <a:solidFill>
                  <a:srgbClr val="FFFFFF"/>
                </a:solidFill>
                <a:cs typeface="+mn-cs"/>
              </a:rPr>
              <a:t>-PROTECT – Outstanding Capabilities</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accent2"/>
                </a:solidFill>
                <a:round/>
                <a:headEnd/>
                <a:tailEnd/>
              </a14:hiddenLine>
            </a:ext>
          </a:extLst>
        </p:spPr>
        <p:txBody>
          <a:bodyPr wrap="none" lIns="252000" tIns="0" rIns="0" bIns="0" anchor="ctr"/>
          <a:lstStyle/>
          <a:p>
            <a:r>
              <a:rPr lang="en-US" sz="2000" dirty="0">
                <a:solidFill>
                  <a:schemeClr val="bg1"/>
                </a:solidFill>
              </a:rPr>
              <a:t>Sun &amp; Skin – Not Always the Best Combination</a:t>
            </a:r>
          </a:p>
        </p:txBody>
      </p:sp>
    </p:spTree>
    <p:extLst>
      <p:ext uri="{BB962C8B-B14F-4D97-AF65-F5344CB8AC3E}">
        <p14:creationId xmlns:p14="http://schemas.microsoft.com/office/powerpoint/2010/main" val="146218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26618"/>
            <a:ext cx="8185290" cy="1403461"/>
          </a:xfrm>
        </p:spPr>
        <p:txBody>
          <a:bodyPr/>
          <a:lstStyle/>
          <a:p>
            <a:r>
              <a:rPr lang="en-US" dirty="0"/>
              <a:t>State-of-the-art </a:t>
            </a:r>
            <a:r>
              <a:rPr lang="en-US" i="1" dirty="0"/>
              <a:t>in vitro </a:t>
            </a:r>
            <a:r>
              <a:rPr lang="en-US" dirty="0"/>
              <a:t>Assays that Highlight PEPHA</a:t>
            </a:r>
            <a:r>
              <a:rPr lang="en-US" baseline="30000" dirty="0"/>
              <a:t>®</a:t>
            </a:r>
            <a:r>
              <a:rPr lang="en-US" dirty="0"/>
              <a:t>-PROTECT’ Strong Capacity to Protect from DNA Damages</a:t>
            </a:r>
          </a:p>
        </p:txBody>
      </p:sp>
      <p:sp>
        <p:nvSpPr>
          <p:cNvPr id="4" name="Slide Number Placeholder 3"/>
          <p:cNvSpPr>
            <a:spLocks noGrp="1"/>
          </p:cNvSpPr>
          <p:nvPr>
            <p:ph type="sldNum" sz="quarter" idx="10"/>
          </p:nvPr>
        </p:nvSpPr>
        <p:spPr/>
        <p:txBody>
          <a:bodyPr/>
          <a:lstStyle/>
          <a:p>
            <a:fld id="{4DC46E81-78DE-4F23-BCA8-A8318D6C77E0}" type="slidenum">
              <a:rPr lang="en-US" smtClean="0"/>
              <a:pPr/>
              <a:t>12</a:t>
            </a:fld>
            <a:endParaRPr lang="en-US"/>
          </a:p>
        </p:txBody>
      </p:sp>
      <p:pic>
        <p:nvPicPr>
          <p:cNvPr id="285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 y="1828800"/>
            <a:ext cx="5389598" cy="5028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ed Rectangle 2"/>
          <p:cNvSpPr/>
          <p:nvPr/>
        </p:nvSpPr>
        <p:spPr bwMode="auto">
          <a:xfrm>
            <a:off x="5106256" y="3637055"/>
            <a:ext cx="3811712" cy="2260314"/>
          </a:xfrm>
          <a:prstGeom prst="roundRect">
            <a:avLst/>
          </a:prstGeom>
          <a:solidFill>
            <a:schemeClr val="bg1"/>
          </a:solidFill>
          <a:ln w="9525"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a:spcBef>
                <a:spcPts val="600"/>
              </a:spcBef>
              <a:buClr>
                <a:schemeClr val="tx2"/>
              </a:buClr>
            </a:pPr>
            <a:r>
              <a:rPr lang="en-US" sz="1600" dirty="0">
                <a:solidFill>
                  <a:schemeClr val="tx1">
                    <a:lumMod val="65000"/>
                    <a:lumOff val="35000"/>
                  </a:schemeClr>
                </a:solidFill>
              </a:rPr>
              <a:t>with 0.2% PEPHA</a:t>
            </a:r>
            <a:r>
              <a:rPr lang="en-US" sz="1600" baseline="30000" dirty="0">
                <a:solidFill>
                  <a:schemeClr val="tx1">
                    <a:lumMod val="65000"/>
                    <a:lumOff val="35000"/>
                  </a:schemeClr>
                </a:solidFill>
              </a:rPr>
              <a:t>®</a:t>
            </a:r>
            <a:r>
              <a:rPr lang="en-US" sz="1600" dirty="0">
                <a:solidFill>
                  <a:schemeClr val="tx1">
                    <a:lumMod val="65000"/>
                    <a:lumOff val="35000"/>
                  </a:schemeClr>
                </a:solidFill>
              </a:rPr>
              <a:t>-PROTECT</a:t>
            </a:r>
            <a:endParaRPr lang="en-GB" sz="1600" b="1" dirty="0">
              <a:solidFill>
                <a:schemeClr val="tx1">
                  <a:lumMod val="65000"/>
                  <a:lumOff val="35000"/>
                </a:schemeClr>
              </a:solidFill>
            </a:endParaRPr>
          </a:p>
          <a:p>
            <a:pPr marL="285750" indent="-285750">
              <a:spcBef>
                <a:spcPts val="600"/>
              </a:spcBef>
              <a:buClr>
                <a:schemeClr val="tx2"/>
              </a:buClr>
              <a:buFont typeface="Arial" pitchFamily="34" charset="0"/>
              <a:buChar char="•"/>
            </a:pPr>
            <a:r>
              <a:rPr lang="en-GB" sz="1600" b="1" dirty="0">
                <a:solidFill>
                  <a:srgbClr val="00B0F0"/>
                </a:solidFill>
              </a:rPr>
              <a:t>COMET assay </a:t>
            </a:r>
            <a:r>
              <a:rPr lang="en-US" sz="1600" dirty="0">
                <a:solidFill>
                  <a:schemeClr val="tx1">
                    <a:lumMod val="65000"/>
                    <a:lumOff val="35000"/>
                  </a:schemeClr>
                </a:solidFill>
              </a:rPr>
              <a:t>shows 69% decrease of DNA fragmentation</a:t>
            </a:r>
          </a:p>
          <a:p>
            <a:pPr marL="285750" indent="-285750">
              <a:spcBef>
                <a:spcPts val="600"/>
              </a:spcBef>
              <a:buClr>
                <a:schemeClr val="tx2"/>
              </a:buClr>
              <a:buFont typeface="Arial" pitchFamily="34" charset="0"/>
              <a:buChar char="•"/>
            </a:pPr>
            <a:r>
              <a:rPr lang="en-US" sz="1600" b="1" dirty="0">
                <a:solidFill>
                  <a:srgbClr val="00B0F0"/>
                </a:solidFill>
              </a:rPr>
              <a:t>P53 assay </a:t>
            </a:r>
            <a:r>
              <a:rPr lang="en-US" sz="1600" dirty="0">
                <a:solidFill>
                  <a:schemeClr val="tx1">
                    <a:lumMod val="65000"/>
                    <a:lumOff val="35000"/>
                  </a:schemeClr>
                </a:solidFill>
              </a:rPr>
              <a:t>shows 75% decrease of phospho-p53 production</a:t>
            </a:r>
          </a:p>
          <a:p>
            <a:pPr marL="285750" indent="-285750">
              <a:spcBef>
                <a:spcPts val="600"/>
              </a:spcBef>
              <a:buClr>
                <a:schemeClr val="tx2"/>
              </a:buClr>
              <a:buFont typeface="Arial" pitchFamily="34" charset="0"/>
              <a:buChar char="•"/>
            </a:pPr>
            <a:r>
              <a:rPr lang="en-GB" sz="1600" b="1" dirty="0">
                <a:solidFill>
                  <a:srgbClr val="00B0F0"/>
                </a:solidFill>
              </a:rPr>
              <a:t>8-oxo-guanine assay </a:t>
            </a:r>
            <a:r>
              <a:rPr lang="en-GB" sz="1600" dirty="0">
                <a:solidFill>
                  <a:schemeClr val="tx1">
                    <a:lumMod val="65000"/>
                    <a:lumOff val="35000"/>
                  </a:schemeClr>
                </a:solidFill>
              </a:rPr>
              <a:t>shows 92% decrease of 8-oxo-dG production</a:t>
            </a:r>
          </a:p>
        </p:txBody>
      </p:sp>
    </p:spTree>
    <p:extLst>
      <p:ext uri="{BB962C8B-B14F-4D97-AF65-F5344CB8AC3E}">
        <p14:creationId xmlns:p14="http://schemas.microsoft.com/office/powerpoint/2010/main" val="2322123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12134"/>
            <a:ext cx="8195338" cy="935641"/>
          </a:xfrm>
        </p:spPr>
        <p:txBody>
          <a:bodyPr/>
          <a:lstStyle/>
          <a:p>
            <a:r>
              <a:rPr lang="en-US" i="1" dirty="0"/>
              <a:t>in vitro </a:t>
            </a:r>
            <a:r>
              <a:rPr lang="en-US" dirty="0"/>
              <a:t>COMET Assay Shows 69% DNA Protection with 0.2% PEPHA</a:t>
            </a:r>
            <a:r>
              <a:rPr lang="en-US" baseline="30000" dirty="0"/>
              <a:t>®</a:t>
            </a:r>
            <a:r>
              <a:rPr lang="en-US" dirty="0"/>
              <a:t>-PROTECT</a:t>
            </a:r>
          </a:p>
        </p:txBody>
      </p:sp>
      <p:sp>
        <p:nvSpPr>
          <p:cNvPr id="4" name="Slide Number Placeholder 3"/>
          <p:cNvSpPr>
            <a:spLocks noGrp="1"/>
          </p:cNvSpPr>
          <p:nvPr>
            <p:ph type="sldNum" sz="quarter" idx="10"/>
          </p:nvPr>
        </p:nvSpPr>
        <p:spPr/>
        <p:txBody>
          <a:bodyPr/>
          <a:lstStyle/>
          <a:p>
            <a:fld id="{4DC46E81-78DE-4F23-BCA8-A8318D6C77E0}" type="slidenum">
              <a:rPr lang="en-US" smtClean="0"/>
              <a:pPr/>
              <a:t>13</a:t>
            </a:fld>
            <a:endParaRPr lang="en-US"/>
          </a:p>
        </p:txBody>
      </p:sp>
      <p:grpSp>
        <p:nvGrpSpPr>
          <p:cNvPr id="13" name="Group 12"/>
          <p:cNvGrpSpPr/>
          <p:nvPr/>
        </p:nvGrpSpPr>
        <p:grpSpPr>
          <a:xfrm>
            <a:off x="203277" y="1486255"/>
            <a:ext cx="2600214" cy="2362504"/>
            <a:chOff x="323850" y="1914525"/>
            <a:chExt cx="3959225" cy="3597275"/>
          </a:xfrm>
        </p:grpSpPr>
        <p:pic>
          <p:nvPicPr>
            <p:cNvPr id="9" name="Picture 24" descr="Tv139"/>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1914525"/>
              <a:ext cx="3959225" cy="3597275"/>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5"/>
            <p:cNvSpPr txBox="1">
              <a:spLocks noChangeArrowheads="1"/>
            </p:cNvSpPr>
            <p:nvPr/>
          </p:nvSpPr>
          <p:spPr bwMode="auto">
            <a:xfrm>
              <a:off x="384174" y="1927225"/>
              <a:ext cx="1744096" cy="447465"/>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65"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r>
                <a:rPr lang="de-CH" sz="1200" b="1" dirty="0">
                  <a:solidFill>
                    <a:srgbClr val="FFFFFF"/>
                  </a:solidFill>
                  <a:latin typeface="Tahoma" pitchFamily="34" charset="0"/>
                </a:rPr>
                <a:t>H</a:t>
              </a:r>
              <a:r>
                <a:rPr lang="de-CH" sz="1200" b="1" baseline="-25000" dirty="0">
                  <a:solidFill>
                    <a:srgbClr val="FFFFFF"/>
                  </a:solidFill>
                  <a:latin typeface="Tahoma" pitchFamily="34" charset="0"/>
                </a:rPr>
                <a:t>2</a:t>
              </a:r>
              <a:r>
                <a:rPr lang="de-CH" sz="1200" b="1" dirty="0">
                  <a:solidFill>
                    <a:srgbClr val="FFFFFF"/>
                  </a:solidFill>
                  <a:latin typeface="Tahoma" pitchFamily="34" charset="0"/>
                </a:rPr>
                <a:t> O</a:t>
              </a:r>
              <a:r>
                <a:rPr lang="de-CH" sz="1200" b="1" baseline="-25000" dirty="0">
                  <a:solidFill>
                    <a:srgbClr val="FFFFFF"/>
                  </a:solidFill>
                  <a:latin typeface="Tahoma" pitchFamily="34" charset="0"/>
                </a:rPr>
                <a:t>2 </a:t>
              </a:r>
              <a:r>
                <a:rPr lang="de-CH" sz="1200" b="1" dirty="0">
                  <a:solidFill>
                    <a:srgbClr val="FFFFFF"/>
                  </a:solidFill>
                  <a:latin typeface="Tahoma" pitchFamily="34" charset="0"/>
                </a:rPr>
                <a:t>100</a:t>
              </a:r>
              <a:r>
                <a:rPr lang="de-CH" sz="1200" b="1" dirty="0">
                  <a:solidFill>
                    <a:srgbClr val="FFFFFF"/>
                  </a:solidFill>
                  <a:latin typeface="Tahoma" pitchFamily="34" charset="0"/>
                  <a:sym typeface="Symbol" pitchFamily="18" charset="2"/>
                </a:rPr>
                <a:t></a:t>
              </a:r>
              <a:r>
                <a:rPr lang="de-CH" sz="1200" b="1" dirty="0">
                  <a:solidFill>
                    <a:srgbClr val="FFFFFF"/>
                  </a:solidFill>
                  <a:latin typeface="Tahoma" pitchFamily="34" charset="0"/>
                </a:rPr>
                <a:t>M</a:t>
              </a:r>
              <a:endParaRPr lang="de-CH" sz="1200" dirty="0"/>
            </a:p>
          </p:txBody>
        </p:sp>
      </p:grpSp>
      <p:grpSp>
        <p:nvGrpSpPr>
          <p:cNvPr id="14" name="Group 13"/>
          <p:cNvGrpSpPr/>
          <p:nvPr/>
        </p:nvGrpSpPr>
        <p:grpSpPr>
          <a:xfrm>
            <a:off x="203278" y="3984017"/>
            <a:ext cx="2599328" cy="2356488"/>
            <a:chOff x="4773613" y="1927225"/>
            <a:chExt cx="3959225" cy="3589338"/>
          </a:xfrm>
        </p:grpSpPr>
        <p:pic>
          <p:nvPicPr>
            <p:cNvPr id="11" name="Picture 26" descr="Tv124"/>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3613" y="1927225"/>
              <a:ext cx="3959225" cy="3589338"/>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7"/>
            <p:cNvSpPr txBox="1">
              <a:spLocks noChangeArrowheads="1"/>
            </p:cNvSpPr>
            <p:nvPr/>
          </p:nvSpPr>
          <p:spPr bwMode="auto">
            <a:xfrm>
              <a:off x="6305624" y="1927225"/>
              <a:ext cx="2355850" cy="522288"/>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65" tIns="40083" rIns="80165" bIns="40083"/>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lgn="r"/>
              <a:r>
                <a:rPr lang="de-CH" sz="1200" b="1" dirty="0">
                  <a:solidFill>
                    <a:srgbClr val="FFFFFF"/>
                  </a:solidFill>
                  <a:latin typeface="Tahoma" pitchFamily="34" charset="0"/>
                </a:rPr>
                <a:t>H</a:t>
              </a:r>
              <a:r>
                <a:rPr lang="de-CH" sz="1200" b="1" baseline="-25000" dirty="0">
                  <a:solidFill>
                    <a:srgbClr val="FFFFFF"/>
                  </a:solidFill>
                  <a:latin typeface="Tahoma" pitchFamily="34" charset="0"/>
                </a:rPr>
                <a:t>2</a:t>
              </a:r>
              <a:r>
                <a:rPr lang="de-CH" sz="1200" b="1" dirty="0">
                  <a:solidFill>
                    <a:srgbClr val="FFFFFF"/>
                  </a:solidFill>
                  <a:latin typeface="Tahoma" pitchFamily="34" charset="0"/>
                </a:rPr>
                <a:t> O</a:t>
              </a:r>
              <a:r>
                <a:rPr lang="de-CH" sz="1200" b="1" baseline="-25000" dirty="0">
                  <a:solidFill>
                    <a:srgbClr val="FFFFFF"/>
                  </a:solidFill>
                  <a:latin typeface="Tahoma" pitchFamily="34" charset="0"/>
                </a:rPr>
                <a:t>2 </a:t>
              </a:r>
              <a:r>
                <a:rPr lang="de-CH" sz="1200" b="1" dirty="0">
                  <a:solidFill>
                    <a:srgbClr val="FFFFFF"/>
                  </a:solidFill>
                  <a:latin typeface="Tahoma" pitchFamily="34" charset="0"/>
                </a:rPr>
                <a:t>100</a:t>
              </a:r>
              <a:r>
                <a:rPr lang="de-CH" sz="1200" b="1" dirty="0">
                  <a:solidFill>
                    <a:srgbClr val="FFFFFF"/>
                  </a:solidFill>
                  <a:latin typeface="Tahoma" pitchFamily="34" charset="0"/>
                  <a:sym typeface="Symbol" pitchFamily="18" charset="2"/>
                </a:rPr>
                <a:t></a:t>
              </a:r>
              <a:r>
                <a:rPr lang="de-CH" sz="1200" b="1" dirty="0">
                  <a:solidFill>
                    <a:srgbClr val="FFFFFF"/>
                  </a:solidFill>
                  <a:latin typeface="Tahoma" pitchFamily="34" charset="0"/>
                </a:rPr>
                <a:t>M</a:t>
              </a:r>
            </a:p>
            <a:p>
              <a:pPr algn="r"/>
              <a:r>
                <a:rPr lang="de-CH" sz="1200" b="1" dirty="0">
                  <a:solidFill>
                    <a:srgbClr val="FFFFFF"/>
                  </a:solidFill>
                  <a:latin typeface="Tahoma" pitchFamily="34" charset="0"/>
                </a:rPr>
                <a:t>+0,2%  PEPHA</a:t>
              </a:r>
              <a:r>
                <a:rPr lang="de-CH" sz="1200" b="1" baseline="30000" dirty="0">
                  <a:solidFill>
                    <a:srgbClr val="FFFFFF"/>
                  </a:solidFill>
                  <a:latin typeface="Tahoma" pitchFamily="34" charset="0"/>
                </a:rPr>
                <a:t>®</a:t>
              </a:r>
              <a:r>
                <a:rPr lang="de-CH" sz="1200" b="1" dirty="0">
                  <a:solidFill>
                    <a:srgbClr val="FFFFFF"/>
                  </a:solidFill>
                  <a:latin typeface="Tahoma" pitchFamily="34" charset="0"/>
                </a:rPr>
                <a:t>-PROTECT</a:t>
              </a:r>
              <a:endParaRPr lang="de-CH" sz="1200" dirty="0"/>
            </a:p>
          </p:txBody>
        </p:sp>
      </p:grpSp>
      <p:sp>
        <p:nvSpPr>
          <p:cNvPr id="17" name="Text Box 8"/>
          <p:cNvSpPr txBox="1">
            <a:spLocks noChangeArrowheads="1"/>
          </p:cNvSpPr>
          <p:nvPr/>
        </p:nvSpPr>
        <p:spPr bwMode="auto">
          <a:xfrm>
            <a:off x="3014506" y="1761070"/>
            <a:ext cx="5528993" cy="389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65"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marL="285750" indent="-285750">
              <a:spcBef>
                <a:spcPts val="600"/>
              </a:spcBef>
              <a:buClr>
                <a:schemeClr val="tx2"/>
              </a:buClr>
              <a:buFont typeface="Arial" pitchFamily="34" charset="0"/>
              <a:buChar char="•"/>
            </a:pPr>
            <a:r>
              <a:rPr lang="en-GB" dirty="0">
                <a:solidFill>
                  <a:schemeClr val="tx1">
                    <a:lumMod val="65000"/>
                    <a:lumOff val="35000"/>
                  </a:schemeClr>
                </a:solidFill>
                <a:latin typeface="+mn-lt"/>
                <a:cs typeface="+mn-cs"/>
              </a:rPr>
              <a:t>The keratinocytes of a human skin model are stressed by UV or radicals, which causes DNA fragmentation;</a:t>
            </a:r>
          </a:p>
          <a:p>
            <a:pPr marL="285750" indent="-285750">
              <a:spcBef>
                <a:spcPts val="600"/>
              </a:spcBef>
              <a:buClr>
                <a:schemeClr val="tx2"/>
              </a:buClr>
              <a:buFont typeface="Arial" pitchFamily="34" charset="0"/>
              <a:buChar char="•"/>
            </a:pPr>
            <a:r>
              <a:rPr lang="en-GB" dirty="0">
                <a:solidFill>
                  <a:schemeClr val="tx1">
                    <a:lumMod val="65000"/>
                    <a:lumOff val="35000"/>
                  </a:schemeClr>
                </a:solidFill>
                <a:latin typeface="+mn-lt"/>
                <a:cs typeface="+mn-cs"/>
              </a:rPr>
              <a:t>During electrophoresis small sections of damaged DNA may migrate out of the nucleus into the cytoplasm and thereby lead to the so called comet effect;</a:t>
            </a:r>
          </a:p>
          <a:p>
            <a:pPr marL="285750" indent="-285750">
              <a:spcBef>
                <a:spcPts val="600"/>
              </a:spcBef>
              <a:buClr>
                <a:schemeClr val="tx2"/>
              </a:buClr>
              <a:buFont typeface="Arial" pitchFamily="34" charset="0"/>
              <a:buChar char="•"/>
            </a:pPr>
            <a:r>
              <a:rPr lang="en-US" dirty="0">
                <a:solidFill>
                  <a:schemeClr val="tx1">
                    <a:lumMod val="65000"/>
                    <a:lumOff val="35000"/>
                  </a:schemeClr>
                </a:solidFill>
                <a:latin typeface="+mn-lt"/>
                <a:cs typeface="+mn-cs"/>
              </a:rPr>
              <a:t>The expansion of the COMET is expressed  as tail moment</a:t>
            </a:r>
          </a:p>
          <a:p>
            <a:pPr marL="285750" indent="-285750">
              <a:spcBef>
                <a:spcPts val="600"/>
              </a:spcBef>
              <a:buClr>
                <a:schemeClr val="tx2"/>
              </a:buClr>
              <a:buFont typeface="Arial" pitchFamily="34" charset="0"/>
              <a:buChar char="•"/>
            </a:pPr>
            <a:endParaRPr lang="en-US" dirty="0">
              <a:solidFill>
                <a:schemeClr val="tx1">
                  <a:lumMod val="65000"/>
                  <a:lumOff val="35000"/>
                </a:schemeClr>
              </a:solidFill>
              <a:latin typeface="+mn-lt"/>
              <a:cs typeface="+mn-cs"/>
            </a:endParaRPr>
          </a:p>
          <a:p>
            <a:pPr>
              <a:spcBef>
                <a:spcPts val="600"/>
              </a:spcBef>
              <a:buClr>
                <a:schemeClr val="tx2"/>
              </a:buClr>
            </a:pPr>
            <a:r>
              <a:rPr lang="en-US" sz="2400" b="1" dirty="0">
                <a:solidFill>
                  <a:srgbClr val="00B0F0"/>
                </a:solidFill>
                <a:latin typeface="+mn-lt"/>
                <a:cs typeface="+mn-cs"/>
              </a:rPr>
              <a:t>The comets are significantly smaller by using PEPHA</a:t>
            </a:r>
            <a:r>
              <a:rPr lang="en-US" sz="2400" b="1" baseline="30000" dirty="0">
                <a:solidFill>
                  <a:srgbClr val="00B0F0"/>
                </a:solidFill>
                <a:latin typeface="+mn-lt"/>
                <a:cs typeface="+mn-cs"/>
              </a:rPr>
              <a:t>®</a:t>
            </a:r>
            <a:r>
              <a:rPr lang="en-US" sz="2400" b="1" dirty="0">
                <a:solidFill>
                  <a:srgbClr val="00B0F0"/>
                </a:solidFill>
                <a:latin typeface="+mn-lt"/>
                <a:cs typeface="+mn-cs"/>
              </a:rPr>
              <a:t>-PROTECT</a:t>
            </a:r>
          </a:p>
        </p:txBody>
      </p:sp>
    </p:spTree>
    <p:extLst>
      <p:ext uri="{BB962C8B-B14F-4D97-AF65-F5344CB8AC3E}">
        <p14:creationId xmlns:p14="http://schemas.microsoft.com/office/powerpoint/2010/main" val="3388074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893" y="779955"/>
            <a:ext cx="8591107" cy="467820"/>
          </a:xfrm>
        </p:spPr>
        <p:txBody>
          <a:bodyPr/>
          <a:lstStyle/>
          <a:p>
            <a:r>
              <a:rPr lang="en-US" dirty="0"/>
              <a:t>Significant Prevention of DNA Fragmentation</a:t>
            </a:r>
          </a:p>
        </p:txBody>
      </p:sp>
      <p:sp>
        <p:nvSpPr>
          <p:cNvPr id="4" name="Slide Number Placeholder 3"/>
          <p:cNvSpPr>
            <a:spLocks noGrp="1"/>
          </p:cNvSpPr>
          <p:nvPr>
            <p:ph type="sldNum" sz="quarter" idx="10"/>
          </p:nvPr>
        </p:nvSpPr>
        <p:spPr/>
        <p:txBody>
          <a:bodyPr/>
          <a:lstStyle/>
          <a:p>
            <a:fld id="{4DC46E81-78DE-4F23-BCA8-A8318D6C77E0}" type="slidenum">
              <a:rPr lang="en-US" smtClean="0"/>
              <a:pPr/>
              <a:t>14</a:t>
            </a:fld>
            <a:endParaRPr lang="en-US"/>
          </a:p>
        </p:txBody>
      </p:sp>
      <p:pic>
        <p:nvPicPr>
          <p:cNvPr id="286722" name="Picture 2" descr="U:\z documents MSM\NEW BRANDING_Doc &amp; PPT\PEPHA-PROTECT\Graphs high resolution\PEPHA-PROTECT_chart_01_comet ass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5" y="1617378"/>
            <a:ext cx="6473825" cy="488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8677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12134"/>
            <a:ext cx="8426451" cy="935641"/>
          </a:xfrm>
        </p:spPr>
        <p:txBody>
          <a:bodyPr/>
          <a:lstStyle/>
          <a:p>
            <a:r>
              <a:rPr lang="en-US" dirty="0"/>
              <a:t>P53 – a Key Cellular Marker for DNA Damage</a:t>
            </a:r>
          </a:p>
        </p:txBody>
      </p:sp>
      <p:sp>
        <p:nvSpPr>
          <p:cNvPr id="4" name="Slide Number Placeholder 3"/>
          <p:cNvSpPr>
            <a:spLocks noGrp="1"/>
          </p:cNvSpPr>
          <p:nvPr>
            <p:ph type="sldNum" sz="quarter" idx="10"/>
          </p:nvPr>
        </p:nvSpPr>
        <p:spPr>
          <a:xfrm>
            <a:off x="1209675" y="6533627"/>
            <a:ext cx="952500" cy="152400"/>
          </a:xfrm>
        </p:spPr>
        <p:txBody>
          <a:bodyPr/>
          <a:lstStyle/>
          <a:p>
            <a:fld id="{4DC46E81-78DE-4F23-BCA8-A8318D6C77E0}" type="slidenum">
              <a:rPr lang="en-US" smtClean="0"/>
              <a:pPr/>
              <a:t>15</a:t>
            </a:fld>
            <a:endParaRPr lang="en-US"/>
          </a:p>
        </p:txBody>
      </p:sp>
      <p:sp>
        <p:nvSpPr>
          <p:cNvPr id="5" name="Rectangle 2"/>
          <p:cNvSpPr txBox="1">
            <a:spLocks noChangeArrowheads="1"/>
          </p:cNvSpPr>
          <p:nvPr/>
        </p:nvSpPr>
        <p:spPr bwMode="auto">
          <a:xfrm>
            <a:off x="1241425" y="1674475"/>
            <a:ext cx="6621463" cy="186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lgn="ctr" defTabSz="1042988">
              <a:buFont typeface="Times" pitchFamily="18" charset="0"/>
              <a:buNone/>
            </a:pPr>
            <a:endParaRPr lang="de-CH"/>
          </a:p>
          <a:p>
            <a:pPr marL="0" indent="0" algn="ctr" defTabSz="1042988">
              <a:buFont typeface="Times" pitchFamily="18" charset="0"/>
              <a:buNone/>
            </a:pPr>
            <a:endParaRPr lang="de-CH"/>
          </a:p>
        </p:txBody>
      </p:sp>
      <p:sp>
        <p:nvSpPr>
          <p:cNvPr id="6" name="Text Box 10"/>
          <p:cNvSpPr txBox="1">
            <a:spLocks noChangeArrowheads="1"/>
          </p:cNvSpPr>
          <p:nvPr/>
        </p:nvSpPr>
        <p:spPr bwMode="auto">
          <a:xfrm>
            <a:off x="384175" y="1984037"/>
            <a:ext cx="1108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2100" b="1" dirty="0">
                <a:solidFill>
                  <a:srgbClr val="CC3300"/>
                </a:solidFill>
              </a:rPr>
              <a:t>Stress</a:t>
            </a:r>
          </a:p>
        </p:txBody>
      </p:sp>
      <p:sp>
        <p:nvSpPr>
          <p:cNvPr id="7" name="Line 11"/>
          <p:cNvSpPr>
            <a:spLocks noChangeShapeType="1"/>
          </p:cNvSpPr>
          <p:nvPr/>
        </p:nvSpPr>
        <p:spPr bwMode="auto">
          <a:xfrm>
            <a:off x="2400300" y="3077825"/>
            <a:ext cx="923925" cy="522287"/>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 name="Freeform 12"/>
          <p:cNvSpPr>
            <a:spLocks/>
          </p:cNvSpPr>
          <p:nvPr/>
        </p:nvSpPr>
        <p:spPr bwMode="auto">
          <a:xfrm>
            <a:off x="3094038" y="3093700"/>
            <a:ext cx="1647825" cy="1555750"/>
          </a:xfrm>
          <a:custGeom>
            <a:avLst/>
            <a:gdLst>
              <a:gd name="T0" fmla="*/ 409920 w 1214"/>
              <a:gd name="T1" fmla="*/ 466725 h 1080"/>
              <a:gd name="T2" fmla="*/ 442497 w 1214"/>
              <a:gd name="T3" fmla="*/ 293864 h 1080"/>
              <a:gd name="T4" fmla="*/ 475073 w 1214"/>
              <a:gd name="T5" fmla="*/ 224719 h 1080"/>
              <a:gd name="T6" fmla="*/ 654244 w 1214"/>
              <a:gd name="T7" fmla="*/ 0 h 1080"/>
              <a:gd name="T8" fmla="*/ 1240619 w 1214"/>
              <a:gd name="T9" fmla="*/ 17286 h 1080"/>
              <a:gd name="T10" fmla="*/ 1370925 w 1214"/>
              <a:gd name="T11" fmla="*/ 138289 h 1080"/>
              <a:gd name="T12" fmla="*/ 1647825 w 1214"/>
              <a:gd name="T13" fmla="*/ 743303 h 1080"/>
              <a:gd name="T14" fmla="*/ 1631537 w 1214"/>
              <a:gd name="T15" fmla="*/ 985308 h 1080"/>
              <a:gd name="T16" fmla="*/ 1598960 w 1214"/>
              <a:gd name="T17" fmla="*/ 1037167 h 1080"/>
              <a:gd name="T18" fmla="*/ 686820 w 1214"/>
              <a:gd name="T19" fmla="*/ 1227314 h 1080"/>
              <a:gd name="T20" fmla="*/ 361056 w 1214"/>
              <a:gd name="T21" fmla="*/ 1469319 h 1080"/>
              <a:gd name="T22" fmla="*/ 328479 w 1214"/>
              <a:gd name="T23" fmla="*/ 1521178 h 1080"/>
              <a:gd name="T24" fmla="*/ 198173 w 1214"/>
              <a:gd name="T25" fmla="*/ 1555750 h 1080"/>
              <a:gd name="T26" fmla="*/ 100444 w 1214"/>
              <a:gd name="T27" fmla="*/ 1538464 h 1080"/>
              <a:gd name="T28" fmla="*/ 35291 w 1214"/>
              <a:gd name="T29" fmla="*/ 1279172 h 1080"/>
              <a:gd name="T30" fmla="*/ 67868 w 1214"/>
              <a:gd name="T31" fmla="*/ 847019 h 1080"/>
              <a:gd name="T32" fmla="*/ 247038 w 1214"/>
              <a:gd name="T33" fmla="*/ 708731 h 1080"/>
              <a:gd name="T34" fmla="*/ 344767 w 1214"/>
              <a:gd name="T35" fmla="*/ 639586 h 1080"/>
              <a:gd name="T36" fmla="*/ 409920 w 1214"/>
              <a:gd name="T37" fmla="*/ 466725 h 10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4"/>
              <a:gd name="T58" fmla="*/ 0 h 1080"/>
              <a:gd name="T59" fmla="*/ 1214 w 1214"/>
              <a:gd name="T60" fmla="*/ 1080 h 10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4" h="1080">
                <a:moveTo>
                  <a:pt x="302" y="324"/>
                </a:moveTo>
                <a:cubicBezTo>
                  <a:pt x="310" y="284"/>
                  <a:pt x="308" y="240"/>
                  <a:pt x="326" y="204"/>
                </a:cubicBezTo>
                <a:cubicBezTo>
                  <a:pt x="334" y="188"/>
                  <a:pt x="344" y="173"/>
                  <a:pt x="350" y="156"/>
                </a:cubicBezTo>
                <a:cubicBezTo>
                  <a:pt x="384" y="67"/>
                  <a:pt x="391" y="30"/>
                  <a:pt x="482" y="0"/>
                </a:cubicBezTo>
                <a:cubicBezTo>
                  <a:pt x="626" y="4"/>
                  <a:pt x="770" y="5"/>
                  <a:pt x="914" y="12"/>
                </a:cubicBezTo>
                <a:cubicBezTo>
                  <a:pt x="965" y="15"/>
                  <a:pt x="982" y="63"/>
                  <a:pt x="1010" y="96"/>
                </a:cubicBezTo>
                <a:cubicBezTo>
                  <a:pt x="1133" y="239"/>
                  <a:pt x="1183" y="329"/>
                  <a:pt x="1214" y="516"/>
                </a:cubicBezTo>
                <a:cubicBezTo>
                  <a:pt x="1210" y="572"/>
                  <a:pt x="1212" y="629"/>
                  <a:pt x="1202" y="684"/>
                </a:cubicBezTo>
                <a:cubicBezTo>
                  <a:pt x="1199" y="698"/>
                  <a:pt x="1184" y="707"/>
                  <a:pt x="1178" y="720"/>
                </a:cubicBezTo>
                <a:cubicBezTo>
                  <a:pt x="1073" y="931"/>
                  <a:pt x="634" y="849"/>
                  <a:pt x="506" y="852"/>
                </a:cubicBezTo>
                <a:cubicBezTo>
                  <a:pt x="418" y="896"/>
                  <a:pt x="347" y="966"/>
                  <a:pt x="266" y="1020"/>
                </a:cubicBezTo>
                <a:cubicBezTo>
                  <a:pt x="258" y="1032"/>
                  <a:pt x="255" y="1050"/>
                  <a:pt x="242" y="1056"/>
                </a:cubicBezTo>
                <a:cubicBezTo>
                  <a:pt x="212" y="1071"/>
                  <a:pt x="146" y="1080"/>
                  <a:pt x="146" y="1080"/>
                </a:cubicBezTo>
                <a:cubicBezTo>
                  <a:pt x="122" y="1076"/>
                  <a:pt x="96" y="1079"/>
                  <a:pt x="74" y="1068"/>
                </a:cubicBezTo>
                <a:cubicBezTo>
                  <a:pt x="37" y="1050"/>
                  <a:pt x="34" y="929"/>
                  <a:pt x="26" y="888"/>
                </a:cubicBezTo>
                <a:cubicBezTo>
                  <a:pt x="31" y="788"/>
                  <a:pt x="0" y="675"/>
                  <a:pt x="50" y="588"/>
                </a:cubicBezTo>
                <a:cubicBezTo>
                  <a:pt x="77" y="541"/>
                  <a:pt x="138" y="518"/>
                  <a:pt x="182" y="492"/>
                </a:cubicBezTo>
                <a:cubicBezTo>
                  <a:pt x="207" y="477"/>
                  <a:pt x="254" y="444"/>
                  <a:pt x="254" y="444"/>
                </a:cubicBezTo>
                <a:cubicBezTo>
                  <a:pt x="311" y="359"/>
                  <a:pt x="302" y="401"/>
                  <a:pt x="302" y="324"/>
                </a:cubicBezTo>
                <a:close/>
              </a:path>
            </a:pathLst>
          </a:custGeom>
          <a:solidFill>
            <a:srgbClr val="99FF99"/>
          </a:solidFill>
          <a:ln w="9525">
            <a:solidFill>
              <a:schemeClr val="tx1"/>
            </a:solidFill>
            <a:round/>
            <a:headEnd/>
            <a:tailEnd/>
          </a:ln>
        </p:spPr>
        <p:txBody>
          <a:bodyPr/>
          <a:lstStyle/>
          <a:p>
            <a:endParaRPr lang="en-US"/>
          </a:p>
        </p:txBody>
      </p:sp>
      <p:sp>
        <p:nvSpPr>
          <p:cNvPr id="9" name="Text Box 13"/>
          <p:cNvSpPr txBox="1">
            <a:spLocks noChangeArrowheads="1"/>
          </p:cNvSpPr>
          <p:nvPr/>
        </p:nvSpPr>
        <p:spPr bwMode="auto">
          <a:xfrm>
            <a:off x="3463925" y="3420725"/>
            <a:ext cx="104616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3900" b="1"/>
              <a:t>p53</a:t>
            </a:r>
          </a:p>
        </p:txBody>
      </p:sp>
      <p:sp>
        <p:nvSpPr>
          <p:cNvPr id="10" name="Oval 14"/>
          <p:cNvSpPr>
            <a:spLocks noChangeArrowheads="1"/>
          </p:cNvSpPr>
          <p:nvPr/>
        </p:nvSpPr>
        <p:spPr bwMode="auto">
          <a:xfrm>
            <a:off x="4108450" y="2588875"/>
            <a:ext cx="492125" cy="522287"/>
          </a:xfrm>
          <a:prstGeom prst="ellipse">
            <a:avLst/>
          </a:prstGeom>
          <a:solidFill>
            <a:srgbClr val="FFFF00"/>
          </a:solidFill>
          <a:ln w="9525">
            <a:solidFill>
              <a:schemeClr val="tx1"/>
            </a:solidFill>
            <a:round/>
            <a:headEnd/>
            <a:tailEnd/>
          </a:ln>
        </p:spPr>
        <p:txBody>
          <a:bodyPr wrap="none" lIns="80165" tIns="40083" rIns="80165" bIns="40083" anchor="ctr"/>
          <a:lstStyle/>
          <a:p>
            <a:pPr defTabSz="801688"/>
            <a:endParaRPr lang="de-CH"/>
          </a:p>
        </p:txBody>
      </p:sp>
      <p:sp>
        <p:nvSpPr>
          <p:cNvPr id="11" name="Text Box 15"/>
          <p:cNvSpPr txBox="1">
            <a:spLocks noChangeArrowheads="1"/>
          </p:cNvSpPr>
          <p:nvPr/>
        </p:nvSpPr>
        <p:spPr bwMode="auto">
          <a:xfrm>
            <a:off x="4203700" y="2641262"/>
            <a:ext cx="3683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2100" b="1"/>
              <a:t>P</a:t>
            </a:r>
          </a:p>
        </p:txBody>
      </p:sp>
      <p:sp>
        <p:nvSpPr>
          <p:cNvPr id="12" name="Oval 16"/>
          <p:cNvSpPr>
            <a:spLocks noChangeArrowheads="1"/>
          </p:cNvSpPr>
          <p:nvPr/>
        </p:nvSpPr>
        <p:spPr bwMode="auto">
          <a:xfrm>
            <a:off x="4665663" y="3290550"/>
            <a:ext cx="493712" cy="522287"/>
          </a:xfrm>
          <a:prstGeom prst="ellipse">
            <a:avLst/>
          </a:prstGeom>
          <a:solidFill>
            <a:srgbClr val="FFFF00"/>
          </a:solidFill>
          <a:ln w="9525">
            <a:solidFill>
              <a:schemeClr val="tx1"/>
            </a:solidFill>
            <a:round/>
            <a:headEnd/>
            <a:tailEnd/>
          </a:ln>
        </p:spPr>
        <p:txBody>
          <a:bodyPr wrap="none" lIns="80165" tIns="40083" rIns="80165" bIns="40083" anchor="ctr"/>
          <a:lstStyle/>
          <a:p>
            <a:pPr defTabSz="801688"/>
            <a:endParaRPr lang="de-CH"/>
          </a:p>
        </p:txBody>
      </p:sp>
      <p:sp>
        <p:nvSpPr>
          <p:cNvPr id="13" name="Text Box 17"/>
          <p:cNvSpPr txBox="1">
            <a:spLocks noChangeArrowheads="1"/>
          </p:cNvSpPr>
          <p:nvPr/>
        </p:nvSpPr>
        <p:spPr bwMode="auto">
          <a:xfrm>
            <a:off x="4778375" y="3358812"/>
            <a:ext cx="3683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2100" b="1"/>
              <a:t>P</a:t>
            </a:r>
          </a:p>
        </p:txBody>
      </p:sp>
      <p:sp>
        <p:nvSpPr>
          <p:cNvPr id="14" name="Oval 18"/>
          <p:cNvSpPr>
            <a:spLocks noChangeArrowheads="1"/>
          </p:cNvSpPr>
          <p:nvPr/>
        </p:nvSpPr>
        <p:spPr bwMode="auto">
          <a:xfrm>
            <a:off x="4510088" y="4104937"/>
            <a:ext cx="493712" cy="523875"/>
          </a:xfrm>
          <a:prstGeom prst="ellipse">
            <a:avLst/>
          </a:prstGeom>
          <a:solidFill>
            <a:srgbClr val="FFFF00"/>
          </a:solidFill>
          <a:ln w="9525">
            <a:solidFill>
              <a:schemeClr val="tx1"/>
            </a:solidFill>
            <a:round/>
            <a:headEnd/>
            <a:tailEnd/>
          </a:ln>
        </p:spPr>
        <p:txBody>
          <a:bodyPr wrap="none" lIns="80165" tIns="40083" rIns="80165" bIns="40083" anchor="ctr"/>
          <a:lstStyle/>
          <a:p>
            <a:pPr defTabSz="801688"/>
            <a:endParaRPr lang="de-CH"/>
          </a:p>
        </p:txBody>
      </p:sp>
      <p:sp>
        <p:nvSpPr>
          <p:cNvPr id="15" name="Text Box 19"/>
          <p:cNvSpPr txBox="1">
            <a:spLocks noChangeArrowheads="1"/>
          </p:cNvSpPr>
          <p:nvPr/>
        </p:nvSpPr>
        <p:spPr bwMode="auto">
          <a:xfrm>
            <a:off x="4605338" y="4157325"/>
            <a:ext cx="36988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2100" b="1"/>
              <a:t>P</a:t>
            </a:r>
          </a:p>
        </p:txBody>
      </p:sp>
      <p:sp>
        <p:nvSpPr>
          <p:cNvPr id="16" name="Oval 20"/>
          <p:cNvSpPr>
            <a:spLocks noChangeArrowheads="1"/>
          </p:cNvSpPr>
          <p:nvPr/>
        </p:nvSpPr>
        <p:spPr bwMode="auto">
          <a:xfrm>
            <a:off x="3094038" y="4660562"/>
            <a:ext cx="493712" cy="523875"/>
          </a:xfrm>
          <a:prstGeom prst="ellipse">
            <a:avLst/>
          </a:prstGeom>
          <a:solidFill>
            <a:srgbClr val="FFFF00"/>
          </a:solidFill>
          <a:ln w="9525">
            <a:solidFill>
              <a:schemeClr val="tx1"/>
            </a:solidFill>
            <a:round/>
            <a:headEnd/>
            <a:tailEnd/>
          </a:ln>
        </p:spPr>
        <p:txBody>
          <a:bodyPr wrap="none" lIns="80165" tIns="40083" rIns="80165" bIns="40083" anchor="ctr"/>
          <a:lstStyle/>
          <a:p>
            <a:pPr defTabSz="801688"/>
            <a:endParaRPr lang="de-CH"/>
          </a:p>
        </p:txBody>
      </p:sp>
      <p:sp>
        <p:nvSpPr>
          <p:cNvPr id="17" name="Text Box 21"/>
          <p:cNvSpPr txBox="1">
            <a:spLocks noChangeArrowheads="1"/>
          </p:cNvSpPr>
          <p:nvPr/>
        </p:nvSpPr>
        <p:spPr bwMode="auto">
          <a:xfrm>
            <a:off x="3189288" y="4712950"/>
            <a:ext cx="36988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2100" b="1"/>
              <a:t>P</a:t>
            </a:r>
          </a:p>
        </p:txBody>
      </p:sp>
      <p:sp>
        <p:nvSpPr>
          <p:cNvPr id="18" name="Text Box 22"/>
          <p:cNvSpPr txBox="1">
            <a:spLocks noChangeArrowheads="1"/>
          </p:cNvSpPr>
          <p:nvPr/>
        </p:nvSpPr>
        <p:spPr bwMode="auto">
          <a:xfrm>
            <a:off x="633413" y="3904912"/>
            <a:ext cx="17875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2100" b="1">
                <a:solidFill>
                  <a:srgbClr val="CC3300"/>
                </a:solidFill>
              </a:rPr>
              <a:t>DNA damage</a:t>
            </a:r>
          </a:p>
        </p:txBody>
      </p:sp>
      <p:sp>
        <p:nvSpPr>
          <p:cNvPr id="19" name="Line 23"/>
          <p:cNvSpPr>
            <a:spLocks noChangeShapeType="1"/>
          </p:cNvSpPr>
          <p:nvPr/>
        </p:nvSpPr>
        <p:spPr bwMode="auto">
          <a:xfrm>
            <a:off x="5003800" y="4073187"/>
            <a:ext cx="1304925" cy="185738"/>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 name="Text Box 24"/>
          <p:cNvSpPr txBox="1">
            <a:spLocks noChangeArrowheads="1"/>
          </p:cNvSpPr>
          <p:nvPr/>
        </p:nvSpPr>
        <p:spPr bwMode="auto">
          <a:xfrm>
            <a:off x="6357938" y="4024244"/>
            <a:ext cx="2333886" cy="404104"/>
          </a:xfrm>
          <a:prstGeom prst="rect">
            <a:avLst/>
          </a:prstGeom>
          <a:noFill/>
          <a:ln>
            <a:noFill/>
          </a:ln>
        </p:spPr>
        <p:txBody>
          <a:bodyPr wrap="square"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2100" b="1" dirty="0"/>
              <a:t>Cell cycle arrest</a:t>
            </a:r>
          </a:p>
        </p:txBody>
      </p:sp>
      <p:sp>
        <p:nvSpPr>
          <p:cNvPr id="21" name="Line 25"/>
          <p:cNvSpPr>
            <a:spLocks noChangeShapeType="1"/>
          </p:cNvSpPr>
          <p:nvPr/>
        </p:nvSpPr>
        <p:spPr bwMode="auto">
          <a:xfrm>
            <a:off x="7048500" y="4732000"/>
            <a:ext cx="0" cy="5080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 name="Text Box 26"/>
          <p:cNvSpPr txBox="1">
            <a:spLocks noChangeArrowheads="1"/>
          </p:cNvSpPr>
          <p:nvPr/>
        </p:nvSpPr>
        <p:spPr bwMode="auto">
          <a:xfrm>
            <a:off x="6405489" y="5320962"/>
            <a:ext cx="1724025" cy="400050"/>
          </a:xfrm>
          <a:prstGeom prst="rect">
            <a:avLst/>
          </a:prstGeom>
          <a:solidFill>
            <a:srgbClr val="92D050"/>
          </a:solidFill>
          <a:ln>
            <a:noFill/>
          </a:ln>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2100" b="1" dirty="0"/>
              <a:t>DNA repair</a:t>
            </a:r>
          </a:p>
        </p:txBody>
      </p:sp>
      <p:sp>
        <p:nvSpPr>
          <p:cNvPr id="23" name="Line 27"/>
          <p:cNvSpPr>
            <a:spLocks noChangeShapeType="1"/>
          </p:cNvSpPr>
          <p:nvPr/>
        </p:nvSpPr>
        <p:spPr bwMode="auto">
          <a:xfrm flipV="1">
            <a:off x="7056438" y="3276262"/>
            <a:ext cx="0" cy="563563"/>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 name="Text Box 28"/>
          <p:cNvSpPr txBox="1">
            <a:spLocks noChangeArrowheads="1"/>
          </p:cNvSpPr>
          <p:nvPr/>
        </p:nvSpPr>
        <p:spPr bwMode="auto">
          <a:xfrm>
            <a:off x="6297613" y="2768262"/>
            <a:ext cx="1538287" cy="414338"/>
          </a:xfrm>
          <a:prstGeom prst="rect">
            <a:avLst/>
          </a:prstGeom>
          <a:solidFill>
            <a:srgbClr val="FFC000"/>
          </a:solidFill>
          <a:ln>
            <a:noFill/>
          </a:ln>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2100" b="1" dirty="0"/>
              <a:t>Apoptosis</a:t>
            </a:r>
          </a:p>
        </p:txBody>
      </p:sp>
      <p:pic>
        <p:nvPicPr>
          <p:cNvPr id="25" name="Picture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0338" y="2114212"/>
            <a:ext cx="1509712"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9"/>
          <p:cNvSpPr>
            <a:spLocks noChangeArrowheads="1"/>
          </p:cNvSpPr>
          <p:nvPr/>
        </p:nvSpPr>
        <p:spPr bwMode="auto">
          <a:xfrm rot="20991038">
            <a:off x="1185863" y="2309475"/>
            <a:ext cx="554037" cy="587375"/>
          </a:xfrm>
          <a:prstGeom prst="lightningBolt">
            <a:avLst/>
          </a:prstGeom>
          <a:solidFill>
            <a:srgbClr val="CC3300"/>
          </a:solidFill>
          <a:ln w="9525">
            <a:solidFill>
              <a:schemeClr val="tx1"/>
            </a:solidFill>
            <a:miter lim="800000"/>
            <a:headEnd/>
            <a:tailEnd/>
          </a:ln>
        </p:spPr>
        <p:txBody>
          <a:bodyPr wrap="none" lIns="80165" tIns="40083" rIns="80165" bIns="40083" anchor="ctr"/>
          <a:lstStyle/>
          <a:p>
            <a:pPr defTabSz="801688"/>
            <a:endParaRPr lang="de-CH"/>
          </a:p>
        </p:txBody>
      </p:sp>
    </p:spTree>
    <p:extLst>
      <p:ext uri="{BB962C8B-B14F-4D97-AF65-F5344CB8AC3E}">
        <p14:creationId xmlns:p14="http://schemas.microsoft.com/office/powerpoint/2010/main" val="2491995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12134"/>
            <a:ext cx="8175241" cy="935641"/>
          </a:xfrm>
        </p:spPr>
        <p:txBody>
          <a:bodyPr/>
          <a:lstStyle/>
          <a:p>
            <a:r>
              <a:rPr lang="en-US" dirty="0"/>
              <a:t>Significant Phospho-p53 Reduction Proving Strong DNA Protection</a:t>
            </a:r>
          </a:p>
        </p:txBody>
      </p:sp>
      <p:sp>
        <p:nvSpPr>
          <p:cNvPr id="4" name="Slide Number Placeholder 3"/>
          <p:cNvSpPr>
            <a:spLocks noGrp="1"/>
          </p:cNvSpPr>
          <p:nvPr>
            <p:ph type="sldNum" sz="quarter" idx="10"/>
          </p:nvPr>
        </p:nvSpPr>
        <p:spPr/>
        <p:txBody>
          <a:bodyPr/>
          <a:lstStyle/>
          <a:p>
            <a:fld id="{4DC46E81-78DE-4F23-BCA8-A8318D6C77E0}" type="slidenum">
              <a:rPr lang="en-US" smtClean="0"/>
              <a:pPr/>
              <a:t>16</a:t>
            </a:fld>
            <a:endParaRPr lang="en-US"/>
          </a:p>
        </p:txBody>
      </p:sp>
      <p:grpSp>
        <p:nvGrpSpPr>
          <p:cNvPr id="3" name="Group 2"/>
          <p:cNvGrpSpPr/>
          <p:nvPr/>
        </p:nvGrpSpPr>
        <p:grpSpPr>
          <a:xfrm>
            <a:off x="481877" y="1625385"/>
            <a:ext cx="3740404" cy="1400192"/>
            <a:chOff x="481877" y="1625385"/>
            <a:chExt cx="3740404" cy="1400192"/>
          </a:xfrm>
        </p:grpSpPr>
        <p:grpSp>
          <p:nvGrpSpPr>
            <p:cNvPr id="12" name="Group 11"/>
            <p:cNvGrpSpPr/>
            <p:nvPr/>
          </p:nvGrpSpPr>
          <p:grpSpPr>
            <a:xfrm>
              <a:off x="481877" y="1625386"/>
              <a:ext cx="1860768" cy="1400191"/>
              <a:chOff x="570244" y="1624362"/>
              <a:chExt cx="1860768" cy="1400191"/>
            </a:xfrm>
          </p:grpSpPr>
          <p:pic>
            <p:nvPicPr>
              <p:cNvPr id="2846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244" y="1624362"/>
                <a:ext cx="1860768" cy="140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12796" y="1660518"/>
                <a:ext cx="818216" cy="246221"/>
              </a:xfrm>
              <a:prstGeom prst="rect">
                <a:avLst/>
              </a:prstGeom>
              <a:solidFill>
                <a:schemeClr val="tx1"/>
              </a:solidFill>
            </p:spPr>
            <p:txBody>
              <a:bodyPr wrap="square" rtlCol="0">
                <a:spAutoFit/>
              </a:bodyPr>
              <a:lstStyle/>
              <a:p>
                <a:r>
                  <a:rPr lang="en-US" sz="1000" dirty="0">
                    <a:solidFill>
                      <a:schemeClr val="bg1"/>
                    </a:solidFill>
                  </a:rPr>
                  <a:t>CONTROL</a:t>
                </a:r>
              </a:p>
            </p:txBody>
          </p:sp>
        </p:grpSp>
        <p:grpSp>
          <p:nvGrpSpPr>
            <p:cNvPr id="10" name="Group 9"/>
            <p:cNvGrpSpPr/>
            <p:nvPr/>
          </p:nvGrpSpPr>
          <p:grpSpPr>
            <a:xfrm>
              <a:off x="2362740" y="1625385"/>
              <a:ext cx="1859541" cy="1400191"/>
              <a:chOff x="2451107" y="1624361"/>
              <a:chExt cx="1859541" cy="1400191"/>
            </a:xfrm>
          </p:grpSpPr>
          <p:pic>
            <p:nvPicPr>
              <p:cNvPr id="2846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1107" y="1624361"/>
                <a:ext cx="1859541" cy="140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891701" y="1624362"/>
                <a:ext cx="409108" cy="246221"/>
              </a:xfrm>
              <a:prstGeom prst="rect">
                <a:avLst/>
              </a:prstGeom>
              <a:noFill/>
            </p:spPr>
            <p:txBody>
              <a:bodyPr wrap="square" rtlCol="0">
                <a:spAutoFit/>
              </a:bodyPr>
              <a:lstStyle/>
              <a:p>
                <a:r>
                  <a:rPr lang="en-US" sz="1000" dirty="0" err="1">
                    <a:solidFill>
                      <a:schemeClr val="bg1"/>
                    </a:solidFill>
                  </a:rPr>
                  <a:t>BaP</a:t>
                </a:r>
                <a:endParaRPr lang="en-US" sz="1000" dirty="0">
                  <a:solidFill>
                    <a:schemeClr val="bg1"/>
                  </a:solidFill>
                </a:endParaRPr>
              </a:p>
            </p:txBody>
          </p:sp>
        </p:grpSp>
      </p:grpSp>
      <p:grpSp>
        <p:nvGrpSpPr>
          <p:cNvPr id="5" name="Group 4"/>
          <p:cNvGrpSpPr/>
          <p:nvPr/>
        </p:nvGrpSpPr>
        <p:grpSpPr>
          <a:xfrm>
            <a:off x="4265559" y="1625385"/>
            <a:ext cx="3786718" cy="1400191"/>
            <a:chOff x="4265559" y="1625385"/>
            <a:chExt cx="3786718" cy="1400191"/>
          </a:xfrm>
        </p:grpSpPr>
        <p:grpSp>
          <p:nvGrpSpPr>
            <p:cNvPr id="7" name="Group 6"/>
            <p:cNvGrpSpPr/>
            <p:nvPr/>
          </p:nvGrpSpPr>
          <p:grpSpPr>
            <a:xfrm>
              <a:off x="4265559" y="1625385"/>
              <a:ext cx="1859541" cy="1400191"/>
              <a:chOff x="4353926" y="1624361"/>
              <a:chExt cx="1859541" cy="1400191"/>
            </a:xfrm>
          </p:grpSpPr>
          <p:pic>
            <p:nvPicPr>
              <p:cNvPr id="2846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3926" y="1624362"/>
                <a:ext cx="1859541" cy="1400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4353926" y="1624361"/>
                <a:ext cx="1859541" cy="246221"/>
              </a:xfrm>
              <a:prstGeom prst="rect">
                <a:avLst/>
              </a:prstGeom>
              <a:solidFill>
                <a:schemeClr val="tx1"/>
              </a:solidFill>
            </p:spPr>
            <p:txBody>
              <a:bodyPr wrap="square" rtlCol="0">
                <a:spAutoFit/>
              </a:bodyPr>
              <a:lstStyle/>
              <a:p>
                <a:pPr algn="r"/>
                <a:r>
                  <a:rPr lang="en-US" sz="1000" dirty="0">
                    <a:solidFill>
                      <a:schemeClr val="bg1"/>
                    </a:solidFill>
                  </a:rPr>
                  <a:t>0.2% PEPHA</a:t>
                </a:r>
                <a:r>
                  <a:rPr lang="en-US" sz="1000" baseline="30000" dirty="0">
                    <a:solidFill>
                      <a:schemeClr val="bg1"/>
                    </a:solidFill>
                  </a:rPr>
                  <a:t>®</a:t>
                </a:r>
                <a:r>
                  <a:rPr lang="en-US" sz="1000" dirty="0">
                    <a:solidFill>
                      <a:schemeClr val="bg1"/>
                    </a:solidFill>
                  </a:rPr>
                  <a:t>-PROTECT + </a:t>
                </a:r>
                <a:r>
                  <a:rPr lang="en-US" sz="1000" dirty="0" err="1">
                    <a:solidFill>
                      <a:schemeClr val="bg1"/>
                    </a:solidFill>
                  </a:rPr>
                  <a:t>BaP</a:t>
                </a:r>
                <a:endParaRPr lang="en-US" sz="1000" dirty="0">
                  <a:solidFill>
                    <a:schemeClr val="bg1"/>
                  </a:solidFill>
                </a:endParaRPr>
              </a:p>
            </p:txBody>
          </p:sp>
        </p:grpSp>
        <p:grpSp>
          <p:nvGrpSpPr>
            <p:cNvPr id="9" name="Group 8"/>
            <p:cNvGrpSpPr/>
            <p:nvPr/>
          </p:nvGrpSpPr>
          <p:grpSpPr>
            <a:xfrm>
              <a:off x="6155244" y="1625385"/>
              <a:ext cx="1897033" cy="1400191"/>
              <a:chOff x="6243611" y="1624361"/>
              <a:chExt cx="1897033" cy="1400191"/>
            </a:xfrm>
          </p:grpSpPr>
          <p:pic>
            <p:nvPicPr>
              <p:cNvPr id="2846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3611" y="1624361"/>
                <a:ext cx="1897033" cy="140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243611" y="1640384"/>
                <a:ext cx="1895555" cy="246221"/>
              </a:xfrm>
              <a:prstGeom prst="rect">
                <a:avLst/>
              </a:prstGeom>
              <a:solidFill>
                <a:schemeClr val="tx1"/>
              </a:solidFill>
            </p:spPr>
            <p:txBody>
              <a:bodyPr wrap="square" rtlCol="0">
                <a:spAutoFit/>
              </a:bodyPr>
              <a:lstStyle/>
              <a:p>
                <a:pPr algn="r"/>
                <a:r>
                  <a:rPr lang="en-US" sz="1000" dirty="0">
                    <a:solidFill>
                      <a:schemeClr val="bg1"/>
                    </a:solidFill>
                  </a:rPr>
                  <a:t>2% PEPHA</a:t>
                </a:r>
                <a:r>
                  <a:rPr lang="en-US" sz="1000" baseline="30000" dirty="0">
                    <a:solidFill>
                      <a:schemeClr val="bg1"/>
                    </a:solidFill>
                  </a:rPr>
                  <a:t>®</a:t>
                </a:r>
                <a:r>
                  <a:rPr lang="en-US" sz="1000" dirty="0">
                    <a:solidFill>
                      <a:schemeClr val="bg1"/>
                    </a:solidFill>
                  </a:rPr>
                  <a:t>-PROTECT + </a:t>
                </a:r>
                <a:r>
                  <a:rPr lang="en-US" sz="1000" dirty="0" err="1">
                    <a:solidFill>
                      <a:schemeClr val="bg1"/>
                    </a:solidFill>
                  </a:rPr>
                  <a:t>BaP</a:t>
                </a:r>
                <a:endParaRPr lang="en-US" sz="1000" dirty="0">
                  <a:solidFill>
                    <a:schemeClr val="bg1"/>
                  </a:solidFill>
                </a:endParaRPr>
              </a:p>
            </p:txBody>
          </p:sp>
        </p:grpSp>
      </p:grpSp>
      <p:pic>
        <p:nvPicPr>
          <p:cNvPr id="287746" name="Picture 2" descr="U:\z documents MSM\NEW BRANDING_Doc &amp; PPT\PEPHA-PROTECT\Graphs high resolution\PEPHA-PROTECT_chart_02_phospho 5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429" y="3282050"/>
            <a:ext cx="5166073" cy="3497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945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12134"/>
            <a:ext cx="7765516" cy="935641"/>
          </a:xfrm>
        </p:spPr>
        <p:txBody>
          <a:bodyPr/>
          <a:lstStyle/>
          <a:p>
            <a:r>
              <a:rPr lang="en-US" dirty="0"/>
              <a:t>8-oxo-dG is a Molecular </a:t>
            </a:r>
            <a:r>
              <a:rPr lang="en-US" i="1" dirty="0"/>
              <a:t>in vitro </a:t>
            </a:r>
            <a:r>
              <a:rPr lang="en-US" dirty="0"/>
              <a:t>Marker for DNA Damage - </a:t>
            </a:r>
            <a:r>
              <a:rPr lang="en-US" sz="2800" dirty="0">
                <a:solidFill>
                  <a:srgbClr val="4F4F4F"/>
                </a:solidFill>
              </a:rPr>
              <a:t>Mechanism</a:t>
            </a:r>
          </a:p>
        </p:txBody>
      </p:sp>
      <p:sp>
        <p:nvSpPr>
          <p:cNvPr id="4" name="Slide Number Placeholder 3"/>
          <p:cNvSpPr>
            <a:spLocks noGrp="1"/>
          </p:cNvSpPr>
          <p:nvPr>
            <p:ph type="sldNum" sz="quarter" idx="10"/>
          </p:nvPr>
        </p:nvSpPr>
        <p:spPr/>
        <p:txBody>
          <a:bodyPr/>
          <a:lstStyle/>
          <a:p>
            <a:fld id="{4DC46E81-78DE-4F23-BCA8-A8318D6C77E0}" type="slidenum">
              <a:rPr lang="en-US" smtClean="0"/>
              <a:pPr/>
              <a:t>17</a:t>
            </a:fld>
            <a:endParaRPr lang="en-US"/>
          </a:p>
        </p:txBody>
      </p:sp>
      <p:pic>
        <p:nvPicPr>
          <p:cNvPr id="6" name="Picture 8" descr="3'-d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127" y="1581034"/>
            <a:ext cx="300672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9"/>
          <p:cNvSpPr txBox="1">
            <a:spLocks noChangeArrowheads="1"/>
          </p:cNvSpPr>
          <p:nvPr/>
        </p:nvSpPr>
        <p:spPr bwMode="auto">
          <a:xfrm>
            <a:off x="1702489" y="3658823"/>
            <a:ext cx="2362547" cy="32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1600" dirty="0" err="1">
                <a:solidFill>
                  <a:srgbClr val="0070C0"/>
                </a:solidFill>
              </a:rPr>
              <a:t>Guanine</a:t>
            </a:r>
            <a:r>
              <a:rPr lang="de-CH" sz="1600" dirty="0">
                <a:solidFill>
                  <a:srgbClr val="0070C0"/>
                </a:solidFill>
              </a:rPr>
              <a:t> </a:t>
            </a:r>
            <a:r>
              <a:rPr lang="de-CH" sz="1600" dirty="0" err="1">
                <a:solidFill>
                  <a:srgbClr val="0070C0"/>
                </a:solidFill>
              </a:rPr>
              <a:t>nucleoside</a:t>
            </a:r>
            <a:endParaRPr lang="de-CH" sz="1600" dirty="0">
              <a:solidFill>
                <a:srgbClr val="0070C0"/>
              </a:solidFill>
            </a:endParaRPr>
          </a:p>
        </p:txBody>
      </p:sp>
      <p:grpSp>
        <p:nvGrpSpPr>
          <p:cNvPr id="8" name="Group 10"/>
          <p:cNvGrpSpPr>
            <a:grpSpLocks/>
          </p:cNvGrpSpPr>
          <p:nvPr/>
        </p:nvGrpSpPr>
        <p:grpSpPr bwMode="auto">
          <a:xfrm>
            <a:off x="3447152" y="2568459"/>
            <a:ext cx="2095500" cy="374650"/>
            <a:chOff x="2732" y="1995"/>
            <a:chExt cx="1543" cy="260"/>
          </a:xfrm>
        </p:grpSpPr>
        <p:sp>
          <p:nvSpPr>
            <p:cNvPr id="9" name="Line 11"/>
            <p:cNvSpPr>
              <a:spLocks noChangeShapeType="1"/>
            </p:cNvSpPr>
            <p:nvPr/>
          </p:nvSpPr>
          <p:spPr bwMode="auto">
            <a:xfrm>
              <a:off x="2732" y="2245"/>
              <a:ext cx="1543" cy="0"/>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 name="Text Box 12"/>
            <p:cNvSpPr txBox="1">
              <a:spLocks noChangeArrowheads="1"/>
            </p:cNvSpPr>
            <p:nvPr/>
          </p:nvSpPr>
          <p:spPr bwMode="auto">
            <a:xfrm>
              <a:off x="2914" y="1995"/>
              <a:ext cx="1179"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b="1">
                  <a:solidFill>
                    <a:srgbClr val="000000"/>
                  </a:solidFill>
                </a:rPr>
                <a:t>UV, Radicals</a:t>
              </a:r>
            </a:p>
          </p:txBody>
        </p:sp>
      </p:grpSp>
      <p:grpSp>
        <p:nvGrpSpPr>
          <p:cNvPr id="11" name="Group 13"/>
          <p:cNvGrpSpPr>
            <a:grpSpLocks/>
          </p:cNvGrpSpPr>
          <p:nvPr/>
        </p:nvGrpSpPr>
        <p:grpSpPr bwMode="auto">
          <a:xfrm>
            <a:off x="5214042" y="1581034"/>
            <a:ext cx="4083246" cy="2800370"/>
            <a:chOff x="4033" y="1509"/>
            <a:chExt cx="3007" cy="1945"/>
          </a:xfrm>
        </p:grpSpPr>
        <p:pic>
          <p:nvPicPr>
            <p:cNvPr id="12" name="Picture 14" descr="8-oxo-d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3" y="1509"/>
              <a:ext cx="2215" cy="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5"/>
            <p:cNvSpPr txBox="1">
              <a:spLocks noChangeArrowheads="1"/>
            </p:cNvSpPr>
            <p:nvPr/>
          </p:nvSpPr>
          <p:spPr bwMode="auto">
            <a:xfrm>
              <a:off x="4886" y="2955"/>
              <a:ext cx="2154"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1600" dirty="0">
                  <a:solidFill>
                    <a:srgbClr val="CC3300"/>
                  </a:solidFill>
                </a:rPr>
                <a:t>8-oxo-</a:t>
              </a:r>
              <a:r>
                <a:rPr lang="de-CH" sz="1600" dirty="0">
                  <a:solidFill>
                    <a:srgbClr val="0070C0"/>
                  </a:solidFill>
                </a:rPr>
                <a:t>Guanine </a:t>
              </a:r>
              <a:r>
                <a:rPr lang="de-CH" sz="1600" dirty="0" err="1">
                  <a:solidFill>
                    <a:srgbClr val="0070C0"/>
                  </a:solidFill>
                </a:rPr>
                <a:t>nucleoside</a:t>
              </a:r>
              <a:endParaRPr lang="de-CH" sz="1600" dirty="0">
                <a:solidFill>
                  <a:srgbClr val="0070C0"/>
                </a:solidFill>
              </a:endParaRPr>
            </a:p>
          </p:txBody>
        </p:sp>
        <p:sp>
          <p:nvSpPr>
            <p:cNvPr id="14" name="Freeform 16"/>
            <p:cNvSpPr>
              <a:spLocks/>
            </p:cNvSpPr>
            <p:nvPr/>
          </p:nvSpPr>
          <p:spPr bwMode="auto">
            <a:xfrm>
              <a:off x="4535" y="1940"/>
              <a:ext cx="520" cy="430"/>
            </a:xfrm>
            <a:custGeom>
              <a:avLst/>
              <a:gdLst>
                <a:gd name="T0" fmla="*/ 13 w 520"/>
                <a:gd name="T1" fmla="*/ 126 h 430"/>
                <a:gd name="T2" fmla="*/ 172 w 520"/>
                <a:gd name="T3" fmla="*/ 6 h 430"/>
                <a:gd name="T4" fmla="*/ 510 w 520"/>
                <a:gd name="T5" fmla="*/ 126 h 430"/>
                <a:gd name="T6" fmla="*/ 520 w 520"/>
                <a:gd name="T7" fmla="*/ 165 h 430"/>
                <a:gd name="T8" fmla="*/ 510 w 520"/>
                <a:gd name="T9" fmla="*/ 304 h 430"/>
                <a:gd name="T10" fmla="*/ 331 w 520"/>
                <a:gd name="T11" fmla="*/ 404 h 430"/>
                <a:gd name="T12" fmla="*/ 43 w 520"/>
                <a:gd name="T13" fmla="*/ 344 h 430"/>
                <a:gd name="T14" fmla="*/ 13 w 520"/>
                <a:gd name="T15" fmla="*/ 126 h 430"/>
                <a:gd name="T16" fmla="*/ 0 60000 65536"/>
                <a:gd name="T17" fmla="*/ 0 60000 65536"/>
                <a:gd name="T18" fmla="*/ 0 60000 65536"/>
                <a:gd name="T19" fmla="*/ 0 60000 65536"/>
                <a:gd name="T20" fmla="*/ 0 60000 65536"/>
                <a:gd name="T21" fmla="*/ 0 60000 65536"/>
                <a:gd name="T22" fmla="*/ 0 60000 65536"/>
                <a:gd name="T23" fmla="*/ 0 60000 65536"/>
                <a:gd name="T24" fmla="*/ 0 w 520"/>
                <a:gd name="T25" fmla="*/ 0 h 430"/>
                <a:gd name="T26" fmla="*/ 520 w 520"/>
                <a:gd name="T27" fmla="*/ 430 h 4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0" h="430">
                  <a:moveTo>
                    <a:pt x="13" y="126"/>
                  </a:moveTo>
                  <a:cubicBezTo>
                    <a:pt x="40" y="44"/>
                    <a:pt x="100" y="31"/>
                    <a:pt x="172" y="6"/>
                  </a:cubicBezTo>
                  <a:cubicBezTo>
                    <a:pt x="318" y="14"/>
                    <a:pt x="426" y="0"/>
                    <a:pt x="510" y="126"/>
                  </a:cubicBezTo>
                  <a:cubicBezTo>
                    <a:pt x="513" y="139"/>
                    <a:pt x="520" y="152"/>
                    <a:pt x="520" y="165"/>
                  </a:cubicBezTo>
                  <a:cubicBezTo>
                    <a:pt x="520" y="211"/>
                    <a:pt x="515" y="258"/>
                    <a:pt x="510" y="304"/>
                  </a:cubicBezTo>
                  <a:cubicBezTo>
                    <a:pt x="500" y="389"/>
                    <a:pt x="395" y="388"/>
                    <a:pt x="331" y="404"/>
                  </a:cubicBezTo>
                  <a:cubicBezTo>
                    <a:pt x="183" y="397"/>
                    <a:pt x="129" y="430"/>
                    <a:pt x="43" y="344"/>
                  </a:cubicBezTo>
                  <a:cubicBezTo>
                    <a:pt x="12" y="252"/>
                    <a:pt x="0" y="228"/>
                    <a:pt x="13" y="126"/>
                  </a:cubicBezTo>
                  <a:close/>
                </a:path>
              </a:pathLst>
            </a:custGeom>
            <a:noFill/>
            <a:ln w="508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1" name="Rounded Rectangle 20"/>
          <p:cNvSpPr/>
          <p:nvPr/>
        </p:nvSpPr>
        <p:spPr bwMode="auto">
          <a:xfrm>
            <a:off x="686576" y="4984285"/>
            <a:ext cx="7616652" cy="904049"/>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57150">
              <a:spcBef>
                <a:spcPct val="50000"/>
              </a:spcBef>
              <a:buClr>
                <a:schemeClr val="tx2"/>
              </a:buClr>
            </a:pPr>
            <a:r>
              <a:rPr lang="en-US" dirty="0">
                <a:solidFill>
                  <a:schemeClr val="tx1">
                    <a:lumMod val="65000"/>
                    <a:lumOff val="35000"/>
                  </a:schemeClr>
                </a:solidFill>
              </a:rPr>
              <a:t>After UV irradiation of the cells, the guanine base is oxidized at the C8 position and thus transformed into 8-oxo-Guanine</a:t>
            </a:r>
          </a:p>
        </p:txBody>
      </p:sp>
    </p:spTree>
    <p:extLst>
      <p:ext uri="{BB962C8B-B14F-4D97-AF65-F5344CB8AC3E}">
        <p14:creationId xmlns:p14="http://schemas.microsoft.com/office/powerpoint/2010/main" val="2992854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DC46E81-78DE-4F23-BCA8-A8318D6C77E0}" type="slidenum">
              <a:rPr lang="en-US" smtClean="0"/>
              <a:pPr/>
              <a:t>18</a:t>
            </a:fld>
            <a:endParaRPr lang="en-US"/>
          </a:p>
        </p:txBody>
      </p:sp>
      <p:grpSp>
        <p:nvGrpSpPr>
          <p:cNvPr id="6" name="Group 8"/>
          <p:cNvGrpSpPr>
            <a:grpSpLocks/>
          </p:cNvGrpSpPr>
          <p:nvPr/>
        </p:nvGrpSpPr>
        <p:grpSpPr bwMode="auto">
          <a:xfrm>
            <a:off x="260350" y="1780012"/>
            <a:ext cx="3683000" cy="2590800"/>
            <a:chOff x="192" y="1579"/>
            <a:chExt cx="2712" cy="1799"/>
          </a:xfrm>
        </p:grpSpPr>
        <p:pic>
          <p:nvPicPr>
            <p:cNvPr id="7" name="Picture 9" descr="Test%20approach%2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 y="2094"/>
              <a:ext cx="2712" cy="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10"/>
            <p:cNvSpPr>
              <a:spLocks noChangeShapeType="1"/>
            </p:cNvSpPr>
            <p:nvPr/>
          </p:nvSpPr>
          <p:spPr bwMode="auto">
            <a:xfrm flipH="1">
              <a:off x="1780" y="1777"/>
              <a:ext cx="227" cy="81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Text Box 11"/>
            <p:cNvSpPr txBox="1">
              <a:spLocks noChangeArrowheads="1"/>
            </p:cNvSpPr>
            <p:nvPr/>
          </p:nvSpPr>
          <p:spPr bwMode="auto">
            <a:xfrm>
              <a:off x="1417" y="1579"/>
              <a:ext cx="140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de-CH" sz="1400" b="1">
                  <a:solidFill>
                    <a:srgbClr val="4A9C30"/>
                  </a:solidFill>
                </a:rPr>
                <a:t>PEPHA</a:t>
              </a:r>
              <a:r>
                <a:rPr lang="en-US" sz="1400" b="1" baseline="30000">
                  <a:solidFill>
                    <a:srgbClr val="4A9C30"/>
                  </a:solidFill>
                </a:rPr>
                <a:t>®</a:t>
              </a:r>
              <a:r>
                <a:rPr lang="de-CH" sz="1400" b="1">
                  <a:solidFill>
                    <a:srgbClr val="4A9C30"/>
                  </a:solidFill>
                </a:rPr>
                <a:t>- PROTECT</a:t>
              </a:r>
            </a:p>
          </p:txBody>
        </p:sp>
      </p:grpSp>
      <p:sp>
        <p:nvSpPr>
          <p:cNvPr id="10" name="Line 12"/>
          <p:cNvSpPr>
            <a:spLocks noChangeShapeType="1"/>
          </p:cNvSpPr>
          <p:nvPr/>
        </p:nvSpPr>
        <p:spPr bwMode="auto">
          <a:xfrm>
            <a:off x="4140200" y="3619496"/>
            <a:ext cx="1785938" cy="0"/>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 name="Text Box 13"/>
          <p:cNvSpPr txBox="1">
            <a:spLocks noChangeArrowheads="1"/>
          </p:cNvSpPr>
          <p:nvPr/>
        </p:nvSpPr>
        <p:spPr bwMode="auto">
          <a:xfrm>
            <a:off x="4231757" y="2764743"/>
            <a:ext cx="1694379" cy="65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de-CH" sz="2100" dirty="0" err="1">
                <a:solidFill>
                  <a:srgbClr val="000000"/>
                </a:solidFill>
              </a:rPr>
              <a:t>BaP</a:t>
            </a:r>
            <a:endParaRPr lang="de-CH" sz="2100" dirty="0">
              <a:solidFill>
                <a:srgbClr val="000000"/>
              </a:solidFill>
            </a:endParaRPr>
          </a:p>
          <a:p>
            <a:pPr algn="ctr">
              <a:spcBef>
                <a:spcPts val="0"/>
              </a:spcBef>
            </a:pPr>
            <a:r>
              <a:rPr lang="de-CH" sz="1600" dirty="0">
                <a:solidFill>
                  <a:srgbClr val="000000"/>
                </a:solidFill>
              </a:rPr>
              <a:t>(</a:t>
            </a:r>
            <a:r>
              <a:rPr lang="de-CH" sz="1600" dirty="0" err="1">
                <a:solidFill>
                  <a:srgbClr val="000000"/>
                </a:solidFill>
              </a:rPr>
              <a:t>Benzoapyren</a:t>
            </a:r>
            <a:r>
              <a:rPr lang="de-CH" sz="1600" dirty="0">
                <a:solidFill>
                  <a:srgbClr val="000000"/>
                </a:solidFill>
              </a:rPr>
              <a:t>)</a:t>
            </a:r>
          </a:p>
        </p:txBody>
      </p:sp>
      <p:sp>
        <p:nvSpPr>
          <p:cNvPr id="12" name="Text Box 14"/>
          <p:cNvSpPr txBox="1">
            <a:spLocks noChangeArrowheads="1"/>
          </p:cNvSpPr>
          <p:nvPr/>
        </p:nvSpPr>
        <p:spPr bwMode="auto">
          <a:xfrm>
            <a:off x="6110288" y="2835271"/>
            <a:ext cx="2108679" cy="118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55" tIns="40078" rIns="80155" bIns="40078">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b="1" dirty="0">
                <a:solidFill>
                  <a:srgbClr val="000000"/>
                </a:solidFill>
              </a:rPr>
              <a:t>Detection of </a:t>
            </a:r>
          </a:p>
          <a:p>
            <a:pPr>
              <a:spcBef>
                <a:spcPct val="50000"/>
              </a:spcBef>
            </a:pPr>
            <a:r>
              <a:rPr lang="en-US" b="1" dirty="0">
                <a:solidFill>
                  <a:srgbClr val="000000"/>
                </a:solidFill>
              </a:rPr>
              <a:t>8-oxo-dG by </a:t>
            </a:r>
          </a:p>
          <a:p>
            <a:pPr>
              <a:spcBef>
                <a:spcPct val="50000"/>
              </a:spcBef>
            </a:pPr>
            <a:r>
              <a:rPr lang="en-US" b="1" dirty="0">
                <a:solidFill>
                  <a:srgbClr val="000000"/>
                </a:solidFill>
              </a:rPr>
              <a:t>using antibodies</a:t>
            </a:r>
          </a:p>
        </p:txBody>
      </p:sp>
      <p:sp>
        <p:nvSpPr>
          <p:cNvPr id="14" name="Title 1"/>
          <p:cNvSpPr>
            <a:spLocks noGrp="1"/>
          </p:cNvSpPr>
          <p:nvPr>
            <p:ph type="title"/>
          </p:nvPr>
        </p:nvSpPr>
        <p:spPr>
          <a:xfrm>
            <a:off x="717550" y="312134"/>
            <a:ext cx="7765516" cy="935641"/>
          </a:xfrm>
        </p:spPr>
        <p:txBody>
          <a:bodyPr/>
          <a:lstStyle/>
          <a:p>
            <a:r>
              <a:rPr lang="en-US" dirty="0"/>
              <a:t>8-oxo-dG is an </a:t>
            </a:r>
            <a:r>
              <a:rPr lang="en-US" i="1" dirty="0"/>
              <a:t>in vitro </a:t>
            </a:r>
            <a:r>
              <a:rPr lang="en-US" dirty="0"/>
              <a:t>Marker for DNA Damage - </a:t>
            </a:r>
            <a:r>
              <a:rPr lang="en-US" sz="2800" dirty="0">
                <a:solidFill>
                  <a:srgbClr val="4F4F4F"/>
                </a:solidFill>
              </a:rPr>
              <a:t>Assay</a:t>
            </a:r>
          </a:p>
        </p:txBody>
      </p:sp>
      <p:sp>
        <p:nvSpPr>
          <p:cNvPr id="15" name="Rounded Rectangle 14"/>
          <p:cNvSpPr/>
          <p:nvPr/>
        </p:nvSpPr>
        <p:spPr bwMode="auto">
          <a:xfrm>
            <a:off x="686576" y="5079982"/>
            <a:ext cx="7616652" cy="904049"/>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57150">
              <a:spcBef>
                <a:spcPct val="50000"/>
              </a:spcBef>
              <a:buClr>
                <a:schemeClr val="tx2"/>
              </a:buClr>
            </a:pPr>
            <a:r>
              <a:rPr lang="en-US" dirty="0">
                <a:solidFill>
                  <a:schemeClr val="tx1">
                    <a:lumMod val="65000"/>
                    <a:lumOff val="35000"/>
                  </a:schemeClr>
                </a:solidFill>
              </a:rPr>
              <a:t>This 8-oxo-Guanine base can be detected with appropriate antibodies which are treated with a marker</a:t>
            </a:r>
          </a:p>
        </p:txBody>
      </p:sp>
      <p:sp>
        <p:nvSpPr>
          <p:cNvPr id="2" name="TextBox 1"/>
          <p:cNvSpPr txBox="1"/>
          <p:nvPr/>
        </p:nvSpPr>
        <p:spPr>
          <a:xfrm>
            <a:off x="1520457" y="4370812"/>
            <a:ext cx="1570843" cy="369332"/>
          </a:xfrm>
          <a:prstGeom prst="rect">
            <a:avLst/>
          </a:prstGeom>
          <a:noFill/>
        </p:spPr>
        <p:txBody>
          <a:bodyPr wrap="square" rtlCol="0">
            <a:spAutoFit/>
          </a:bodyPr>
          <a:lstStyle/>
          <a:p>
            <a:r>
              <a:rPr lang="en-US" dirty="0">
                <a:solidFill>
                  <a:srgbClr val="00B0F0"/>
                </a:solidFill>
              </a:rPr>
              <a:t>APPLICATION</a:t>
            </a:r>
          </a:p>
        </p:txBody>
      </p:sp>
      <p:sp>
        <p:nvSpPr>
          <p:cNvPr id="13" name="TextBox 12"/>
          <p:cNvSpPr txBox="1"/>
          <p:nvPr/>
        </p:nvSpPr>
        <p:spPr>
          <a:xfrm>
            <a:off x="4143975" y="4360324"/>
            <a:ext cx="1570843" cy="369332"/>
          </a:xfrm>
          <a:prstGeom prst="rect">
            <a:avLst/>
          </a:prstGeom>
          <a:noFill/>
        </p:spPr>
        <p:txBody>
          <a:bodyPr wrap="square" rtlCol="0">
            <a:spAutoFit/>
          </a:bodyPr>
          <a:lstStyle/>
          <a:p>
            <a:r>
              <a:rPr lang="en-US" dirty="0">
                <a:solidFill>
                  <a:srgbClr val="00B0F0"/>
                </a:solidFill>
              </a:rPr>
              <a:t>DNA STRESS</a:t>
            </a:r>
          </a:p>
        </p:txBody>
      </p:sp>
      <p:sp>
        <p:nvSpPr>
          <p:cNvPr id="16" name="TextBox 15"/>
          <p:cNvSpPr txBox="1"/>
          <p:nvPr/>
        </p:nvSpPr>
        <p:spPr>
          <a:xfrm>
            <a:off x="6314565" y="4360324"/>
            <a:ext cx="1570843" cy="369332"/>
          </a:xfrm>
          <a:prstGeom prst="rect">
            <a:avLst/>
          </a:prstGeom>
          <a:noFill/>
        </p:spPr>
        <p:txBody>
          <a:bodyPr wrap="square" rtlCol="0">
            <a:spAutoFit/>
          </a:bodyPr>
          <a:lstStyle/>
          <a:p>
            <a:r>
              <a:rPr lang="en-US" dirty="0">
                <a:solidFill>
                  <a:srgbClr val="00B0F0"/>
                </a:solidFill>
              </a:rPr>
              <a:t>DETECTION</a:t>
            </a:r>
          </a:p>
        </p:txBody>
      </p:sp>
    </p:spTree>
    <p:extLst>
      <p:ext uri="{BB962C8B-B14F-4D97-AF65-F5344CB8AC3E}">
        <p14:creationId xmlns:p14="http://schemas.microsoft.com/office/powerpoint/2010/main" val="1689760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DC46E81-78DE-4F23-BCA8-A8318D6C77E0}" type="slidenum">
              <a:rPr lang="en-US" smtClean="0"/>
              <a:pPr/>
              <a:t>19</a:t>
            </a:fld>
            <a:endParaRPr lang="en-US"/>
          </a:p>
        </p:txBody>
      </p:sp>
      <p:sp>
        <p:nvSpPr>
          <p:cNvPr id="13" name="Title 1"/>
          <p:cNvSpPr>
            <a:spLocks noGrp="1"/>
          </p:cNvSpPr>
          <p:nvPr>
            <p:ph type="title"/>
          </p:nvPr>
        </p:nvSpPr>
        <p:spPr>
          <a:xfrm>
            <a:off x="717549" y="312134"/>
            <a:ext cx="8004419" cy="935641"/>
          </a:xfrm>
        </p:spPr>
        <p:txBody>
          <a:bodyPr/>
          <a:lstStyle/>
          <a:p>
            <a:r>
              <a:rPr lang="en-US" dirty="0"/>
              <a:t>Significant 8-oxo-dG Reduction Proving Strong DNA Protection</a:t>
            </a:r>
          </a:p>
        </p:txBody>
      </p:sp>
      <p:grpSp>
        <p:nvGrpSpPr>
          <p:cNvPr id="7" name="Group 6"/>
          <p:cNvGrpSpPr/>
          <p:nvPr/>
        </p:nvGrpSpPr>
        <p:grpSpPr>
          <a:xfrm>
            <a:off x="1049212" y="1533057"/>
            <a:ext cx="5920341" cy="1878530"/>
            <a:chOff x="878396" y="1713921"/>
            <a:chExt cx="5920341" cy="1878530"/>
          </a:xfrm>
        </p:grpSpPr>
        <p:pic>
          <p:nvPicPr>
            <p:cNvPr id="2836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8396" y="1713921"/>
              <a:ext cx="1437019" cy="184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914394" y="1768512"/>
              <a:ext cx="818216" cy="246221"/>
            </a:xfrm>
            <a:prstGeom prst="rect">
              <a:avLst/>
            </a:prstGeom>
            <a:noFill/>
          </p:spPr>
          <p:txBody>
            <a:bodyPr wrap="square" rtlCol="0">
              <a:spAutoFit/>
            </a:bodyPr>
            <a:lstStyle/>
            <a:p>
              <a:r>
                <a:rPr lang="en-US" sz="1000" dirty="0">
                  <a:solidFill>
                    <a:schemeClr val="bg1"/>
                  </a:solidFill>
                </a:rPr>
                <a:t>CONTROL</a:t>
              </a:r>
            </a:p>
          </p:txBody>
        </p:sp>
        <p:pic>
          <p:nvPicPr>
            <p:cNvPr id="2836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0095" y="1723843"/>
              <a:ext cx="1444854" cy="1838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3294654" y="1764345"/>
              <a:ext cx="409108" cy="246221"/>
            </a:xfrm>
            <a:prstGeom prst="rect">
              <a:avLst/>
            </a:prstGeom>
            <a:noFill/>
          </p:spPr>
          <p:txBody>
            <a:bodyPr wrap="square" rtlCol="0">
              <a:spAutoFit/>
            </a:bodyPr>
            <a:lstStyle/>
            <a:p>
              <a:r>
                <a:rPr lang="en-US" sz="1000" dirty="0" err="1">
                  <a:solidFill>
                    <a:schemeClr val="bg1"/>
                  </a:solidFill>
                </a:rPr>
                <a:t>BaP</a:t>
              </a:r>
              <a:endParaRPr lang="en-US" sz="1000" dirty="0">
                <a:solidFill>
                  <a:schemeClr val="bg1"/>
                </a:solidFill>
              </a:endParaRPr>
            </a:p>
          </p:txBody>
        </p:sp>
        <p:grpSp>
          <p:nvGrpSpPr>
            <p:cNvPr id="5" name="Group 4"/>
            <p:cNvGrpSpPr/>
            <p:nvPr/>
          </p:nvGrpSpPr>
          <p:grpSpPr>
            <a:xfrm>
              <a:off x="5346982" y="1723843"/>
              <a:ext cx="1451755" cy="1848638"/>
              <a:chOff x="5070797" y="1713921"/>
              <a:chExt cx="1451755" cy="1848638"/>
            </a:xfrm>
          </p:grpSpPr>
          <p:pic>
            <p:nvPicPr>
              <p:cNvPr id="2836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0797" y="1713921"/>
                <a:ext cx="1451755" cy="184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070797" y="1723843"/>
                <a:ext cx="1451755" cy="400110"/>
              </a:xfrm>
              <a:prstGeom prst="rect">
                <a:avLst/>
              </a:prstGeom>
              <a:solidFill>
                <a:schemeClr val="tx1"/>
              </a:solidFill>
            </p:spPr>
            <p:txBody>
              <a:bodyPr wrap="square" rtlCol="0">
                <a:spAutoFit/>
              </a:bodyPr>
              <a:lstStyle/>
              <a:p>
                <a:pPr algn="r"/>
                <a:r>
                  <a:rPr lang="en-US" sz="1000" dirty="0">
                    <a:solidFill>
                      <a:schemeClr val="bg1"/>
                    </a:solidFill>
                  </a:rPr>
                  <a:t>2% PEPHA</a:t>
                </a:r>
                <a:r>
                  <a:rPr lang="en-US" sz="1000" baseline="30000" dirty="0">
                    <a:solidFill>
                      <a:schemeClr val="bg1"/>
                    </a:solidFill>
                  </a:rPr>
                  <a:t>®</a:t>
                </a:r>
                <a:r>
                  <a:rPr lang="en-US" sz="1000" dirty="0">
                    <a:solidFill>
                      <a:schemeClr val="bg1"/>
                    </a:solidFill>
                  </a:rPr>
                  <a:t>-PROTECT + </a:t>
                </a:r>
                <a:r>
                  <a:rPr lang="en-US" sz="1000" dirty="0" err="1">
                    <a:solidFill>
                      <a:schemeClr val="bg1"/>
                    </a:solidFill>
                  </a:rPr>
                  <a:t>BaP</a:t>
                </a:r>
                <a:endParaRPr lang="en-US" sz="1000" dirty="0">
                  <a:solidFill>
                    <a:schemeClr val="bg1"/>
                  </a:solidFill>
                </a:endParaRPr>
              </a:p>
            </p:txBody>
          </p:sp>
        </p:grpSp>
        <p:grpSp>
          <p:nvGrpSpPr>
            <p:cNvPr id="6" name="Group 5"/>
            <p:cNvGrpSpPr/>
            <p:nvPr/>
          </p:nvGrpSpPr>
          <p:grpSpPr>
            <a:xfrm>
              <a:off x="3784949" y="1713921"/>
              <a:ext cx="1530622" cy="1878530"/>
              <a:chOff x="3573941" y="1713921"/>
              <a:chExt cx="1530622" cy="1878530"/>
            </a:xfrm>
          </p:grpSpPr>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3941" y="1713921"/>
                <a:ext cx="1530622" cy="1878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3608993" y="1728320"/>
                <a:ext cx="1495569" cy="400110"/>
              </a:xfrm>
              <a:prstGeom prst="rect">
                <a:avLst/>
              </a:prstGeom>
              <a:solidFill>
                <a:schemeClr val="tx1"/>
              </a:solidFill>
            </p:spPr>
            <p:txBody>
              <a:bodyPr wrap="square" rtlCol="0">
                <a:spAutoFit/>
              </a:bodyPr>
              <a:lstStyle/>
              <a:p>
                <a:pPr algn="r"/>
                <a:r>
                  <a:rPr lang="en-US" sz="1000" dirty="0">
                    <a:solidFill>
                      <a:schemeClr val="bg1"/>
                    </a:solidFill>
                  </a:rPr>
                  <a:t>0.2% PEPHA</a:t>
                </a:r>
                <a:r>
                  <a:rPr lang="en-US" sz="1000" baseline="30000" dirty="0">
                    <a:solidFill>
                      <a:schemeClr val="bg1"/>
                    </a:solidFill>
                  </a:rPr>
                  <a:t>®</a:t>
                </a:r>
                <a:r>
                  <a:rPr lang="en-US" sz="1000" dirty="0">
                    <a:solidFill>
                      <a:schemeClr val="bg1"/>
                    </a:solidFill>
                  </a:rPr>
                  <a:t>-PROTECT + </a:t>
                </a:r>
                <a:r>
                  <a:rPr lang="en-US" sz="1000" dirty="0" err="1">
                    <a:solidFill>
                      <a:schemeClr val="bg1"/>
                    </a:solidFill>
                  </a:rPr>
                  <a:t>BaP</a:t>
                </a:r>
                <a:endParaRPr lang="en-US" sz="1000" dirty="0">
                  <a:solidFill>
                    <a:schemeClr val="bg1"/>
                  </a:solidFill>
                </a:endParaRPr>
              </a:p>
            </p:txBody>
          </p:sp>
        </p:grpSp>
      </p:grpSp>
      <p:pic>
        <p:nvPicPr>
          <p:cNvPr id="288770" name="Picture 2" descr="U:\z documents MSM\NEW BRANDING_Doc &amp; PPT\PEPHA-PROTECT\Graphs high resolution\PEPHA-PROTECT_chart_03_8 oxo D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4727" y="3554585"/>
            <a:ext cx="4675419" cy="3143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640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12134"/>
            <a:ext cx="6472238" cy="935641"/>
          </a:xfrm>
        </p:spPr>
        <p:txBody>
          <a:bodyPr/>
          <a:lstStyle/>
          <a:p>
            <a:r>
              <a:rPr lang="en-US" dirty="0"/>
              <a:t>Strong Reinforcement of the Skin Defense System – </a:t>
            </a:r>
            <a:r>
              <a:rPr lang="en-US" i="1" dirty="0"/>
              <a:t>in vivo</a:t>
            </a:r>
          </a:p>
        </p:txBody>
      </p:sp>
      <p:sp>
        <p:nvSpPr>
          <p:cNvPr id="4" name="Slide Number Placeholder 3"/>
          <p:cNvSpPr>
            <a:spLocks noGrp="1"/>
          </p:cNvSpPr>
          <p:nvPr>
            <p:ph type="sldNum" sz="quarter" idx="10"/>
          </p:nvPr>
        </p:nvSpPr>
        <p:spPr>
          <a:xfrm>
            <a:off x="1209675" y="6543675"/>
            <a:ext cx="952500" cy="152400"/>
          </a:xfrm>
        </p:spPr>
        <p:txBody>
          <a:bodyPr/>
          <a:lstStyle/>
          <a:p>
            <a:fld id="{4DC46E81-78DE-4F23-BCA8-A8318D6C77E0}" type="slidenum">
              <a:rPr lang="en-US" smtClean="0"/>
              <a:pPr/>
              <a:t>20</a:t>
            </a:fld>
            <a:endParaRPr lang="en-US"/>
          </a:p>
        </p:txBody>
      </p:sp>
      <p:sp>
        <p:nvSpPr>
          <p:cNvPr id="11" name="Rectangle 18"/>
          <p:cNvSpPr>
            <a:spLocks noChangeArrowheads="1"/>
          </p:cNvSpPr>
          <p:nvPr/>
        </p:nvSpPr>
        <p:spPr bwMode="auto">
          <a:xfrm>
            <a:off x="6808631" y="2937843"/>
            <a:ext cx="1877367" cy="155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65" tIns="40083" rIns="80165" bIns="40083">
            <a:spAutoFit/>
          </a:bodyPr>
          <a:lstStyle/>
          <a:p>
            <a:pPr defTabSz="801688">
              <a:buFontTx/>
              <a:buChar char="•"/>
              <a:tabLst>
                <a:tab pos="95250" algn="l"/>
              </a:tabLst>
            </a:pPr>
            <a:r>
              <a:rPr lang="en-US" sz="1200" b="1" dirty="0"/>
              <a:t> MED measurement at 	T0 and T28 days</a:t>
            </a:r>
          </a:p>
          <a:p>
            <a:pPr defTabSz="801688"/>
            <a:endParaRPr lang="en-US" sz="1200" b="1" dirty="0"/>
          </a:p>
          <a:p>
            <a:pPr defTabSz="801688">
              <a:buFontTx/>
              <a:buChar char="•"/>
              <a:tabLst>
                <a:tab pos="95250" algn="l"/>
              </a:tabLst>
            </a:pPr>
            <a:r>
              <a:rPr lang="en-US" sz="1200" b="1" dirty="0"/>
              <a:t> Cream containing 3% 	PEPHA</a:t>
            </a:r>
            <a:r>
              <a:rPr lang="en-US" sz="1200" b="1" baseline="30000" dirty="0"/>
              <a:t>®</a:t>
            </a:r>
            <a:r>
              <a:rPr lang="en-US" sz="1200" b="1" dirty="0"/>
              <a:t>-PROTECT</a:t>
            </a:r>
          </a:p>
          <a:p>
            <a:pPr defTabSz="801688">
              <a:buFontTx/>
              <a:buChar char="•"/>
              <a:tabLst>
                <a:tab pos="95250" algn="l"/>
              </a:tabLst>
            </a:pPr>
            <a:endParaRPr lang="en-US" sz="1200" b="1" dirty="0"/>
          </a:p>
          <a:p>
            <a:pPr defTabSz="801688">
              <a:buFontTx/>
              <a:buChar char="•"/>
              <a:tabLst>
                <a:tab pos="95250" algn="l"/>
              </a:tabLst>
            </a:pPr>
            <a:r>
              <a:rPr lang="en-US" sz="1200" b="1" dirty="0"/>
              <a:t> 15 volunteers with 	skin type II / III</a:t>
            </a:r>
          </a:p>
        </p:txBody>
      </p:sp>
      <p:sp>
        <p:nvSpPr>
          <p:cNvPr id="3" name="Rounded Rectangle 2"/>
          <p:cNvSpPr/>
          <p:nvPr/>
        </p:nvSpPr>
        <p:spPr bwMode="auto">
          <a:xfrm>
            <a:off x="873456" y="5653591"/>
            <a:ext cx="5732060" cy="747209"/>
          </a:xfrm>
          <a:prstGeom prst="roundRect">
            <a:avLst/>
          </a:prstGeom>
          <a:noFill/>
          <a:ln w="19050">
            <a:solidFill>
              <a:srgbClr val="00B0F0"/>
            </a:solidFill>
          </a:ln>
          <a:effectLst/>
        </p:spPr>
        <p:txBody>
          <a:bodyPr vert="horz" wrap="square" lIns="91440" tIns="45720" rIns="91440" bIns="45720" numCol="1" rtlCol="0" anchor="t" anchorCtr="0" compatLnSpc="1">
            <a:prstTxWarp prst="textNoShape">
              <a:avLst/>
            </a:prstTxWarp>
          </a:bodyPr>
          <a:lstStyle/>
          <a:p>
            <a:pPr marL="285750" marR="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800" b="1" i="0" u="none" strike="noStrike" cap="none" normalizeH="0" baseline="0" dirty="0">
                <a:ln>
                  <a:noFill/>
                </a:ln>
                <a:solidFill>
                  <a:srgbClr val="00B0F0"/>
                </a:solidFill>
                <a:effectLst/>
                <a:latin typeface="Trebuchet MS" pitchFamily="34" charset="0"/>
                <a:cs typeface="Arial" charset="0"/>
              </a:rPr>
              <a:t>25%</a:t>
            </a:r>
            <a:r>
              <a:rPr kumimoji="0" lang="en-US" sz="1800" b="0" i="0" u="none" strike="noStrike" cap="none" normalizeH="0" baseline="0" dirty="0">
                <a:ln>
                  <a:noFill/>
                </a:ln>
                <a:solidFill>
                  <a:schemeClr val="tx1"/>
                </a:solidFill>
                <a:effectLst/>
                <a:latin typeface="Trebuchet MS" pitchFamily="34" charset="0"/>
                <a:cs typeface="Arial" charset="0"/>
              </a:rPr>
              <a:t> increase in skin protection</a:t>
            </a:r>
          </a:p>
          <a:p>
            <a:pPr marL="285750" marR="0" indent="-285750" algn="l" defTabSz="914400" rtl="0" eaLnBrk="1" fontAlgn="base" latinLnBrk="0" hangingPunct="1">
              <a:lnSpc>
                <a:spcPct val="100000"/>
              </a:lnSpc>
              <a:spcBef>
                <a:spcPct val="0"/>
              </a:spcBef>
              <a:spcAft>
                <a:spcPct val="0"/>
              </a:spcAft>
              <a:buClrTx/>
              <a:buSzTx/>
              <a:buFont typeface="Arial" pitchFamily="34" charset="0"/>
              <a:buChar char="•"/>
              <a:tabLst/>
            </a:pPr>
            <a:r>
              <a:rPr lang="en-US" b="1" dirty="0">
                <a:solidFill>
                  <a:srgbClr val="00B0F0"/>
                </a:solidFill>
              </a:rPr>
              <a:t>60% </a:t>
            </a:r>
            <a:r>
              <a:rPr lang="en-US" dirty="0"/>
              <a:t>of volunteers perceived a protective effect</a:t>
            </a:r>
            <a:endParaRPr kumimoji="0" lang="en-US" sz="1800" b="0" i="0" u="none" strike="noStrike" cap="none" normalizeH="0" baseline="0" dirty="0">
              <a:ln>
                <a:noFill/>
              </a:ln>
              <a:solidFill>
                <a:schemeClr val="tx1"/>
              </a:solidFill>
              <a:effectLst/>
              <a:latin typeface="Trebuchet MS" pitchFamily="34" charset="0"/>
              <a:cs typeface="Arial" charset="0"/>
            </a:endParaRPr>
          </a:p>
        </p:txBody>
      </p:sp>
      <p:pic>
        <p:nvPicPr>
          <p:cNvPr id="283650" name="Picture 2" descr="C:\Documents and Settings\874946\Desktop\PEPHA-PROTECT_chart_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681" y="1836911"/>
            <a:ext cx="5933948" cy="3209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863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21</a:t>
            </a:fld>
            <a:endParaRPr lang="en-US"/>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p:spPr>
        <p:txBody>
          <a:bodyPr wrap="none" lIns="0" tIns="0" rIns="0" bIns="0" anchor="ctr"/>
          <a:lstStyle/>
          <a:p>
            <a:pPr algn="ctr" eaLnBrk="0" hangingPunct="0"/>
            <a:r>
              <a:rPr lang="en-US" sz="2000" dirty="0">
                <a:solidFill>
                  <a:schemeClr val="bg1"/>
                </a:solidFill>
                <a:latin typeface="Arial" charset="0"/>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p:spPr>
        <p:txBody>
          <a:bodyPr wrap="none" lIns="252000" tIns="0" rIns="0" bIns="0" anchor="ctr"/>
          <a:lstStyle/>
          <a:p>
            <a:r>
              <a:rPr lang="en-US" sz="2000" dirty="0">
                <a:solidFill>
                  <a:schemeClr val="bg1"/>
                </a:solidFill>
              </a:rPr>
              <a:t>DNA Protection – A Growing Trend</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a:t>
            </a:r>
            <a:r>
              <a:rPr lang="en-US" sz="2000" baseline="30000" dirty="0">
                <a:solidFill>
                  <a:schemeClr val="bg1"/>
                </a:solidFill>
              </a:rPr>
              <a:t>®</a:t>
            </a:r>
            <a:r>
              <a:rPr lang="en-US" sz="2000" dirty="0">
                <a:solidFill>
                  <a:schemeClr val="bg1"/>
                </a:solidFill>
              </a:rPr>
              <a:t>-PROTECT – A Bodyguard from the Desert</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PEPHA®-PROTECT – Outstanding Capabilities</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marL="88900" indent="-88900" eaLnBrk="0" hangingPunct="0">
              <a:spcBef>
                <a:spcPct val="20000"/>
              </a:spcBef>
              <a:spcAft>
                <a:spcPct val="40000"/>
              </a:spcAft>
              <a:buClr>
                <a:srgbClr val="003366"/>
              </a:buClr>
              <a:buSzPct val="100000"/>
            </a:pPr>
            <a:r>
              <a:rPr lang="en-US" sz="2000" b="1" kern="0">
                <a:solidFill>
                  <a:srgbClr val="FFFFFF"/>
                </a:solidFill>
                <a:cs typeface="+mn-cs"/>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marL="88900" indent="6350" eaLnBrk="0" hangingPunct="0">
              <a:spcBef>
                <a:spcPct val="20000"/>
              </a:spcBef>
              <a:spcAft>
                <a:spcPct val="40000"/>
              </a:spcAft>
              <a:buClr>
                <a:srgbClr val="003366"/>
              </a:buClr>
              <a:buSzPct val="100000"/>
            </a:pPr>
            <a:r>
              <a:rPr lang="en-US" sz="2000" b="1" kern="0" dirty="0">
                <a:solidFill>
                  <a:srgbClr val="FFFFFF"/>
                </a:solidFill>
                <a:cs typeface="+mn-cs"/>
              </a:rPr>
              <a:t>PEPHA</a:t>
            </a:r>
            <a:r>
              <a:rPr lang="en-US" sz="2000" b="1" kern="0" baseline="30000" dirty="0">
                <a:solidFill>
                  <a:srgbClr val="FFFFFF"/>
                </a:solidFill>
                <a:cs typeface="+mn-cs"/>
              </a:rPr>
              <a:t>®</a:t>
            </a:r>
            <a:r>
              <a:rPr lang="en-US" sz="2000" b="1" kern="0" dirty="0">
                <a:solidFill>
                  <a:srgbClr val="FFFFFF"/>
                </a:solidFill>
                <a:cs typeface="+mn-cs"/>
              </a:rPr>
              <a:t>-PROTECT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a:solidFill>
                  <a:schemeClr val="bg1"/>
                </a:solidFill>
                <a:latin typeface="Arial" charset="0"/>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accent2"/>
                </a:solidFill>
                <a:round/>
                <a:headEnd/>
                <a:tailEnd/>
              </a14:hiddenLine>
            </a:ext>
          </a:extLst>
        </p:spPr>
        <p:txBody>
          <a:bodyPr wrap="none" lIns="252000" tIns="0" rIns="0" bIns="0" anchor="ctr"/>
          <a:lstStyle/>
          <a:p>
            <a:r>
              <a:rPr lang="en-US" sz="2000" dirty="0">
                <a:solidFill>
                  <a:schemeClr val="bg1"/>
                </a:solidFill>
              </a:rPr>
              <a:t>Sun &amp; Skin – Not Always the Best Combination</a:t>
            </a:r>
          </a:p>
        </p:txBody>
      </p:sp>
    </p:spTree>
    <p:extLst>
      <p:ext uri="{BB962C8B-B14F-4D97-AF65-F5344CB8AC3E}">
        <p14:creationId xmlns:p14="http://schemas.microsoft.com/office/powerpoint/2010/main" val="953816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8731"/>
            <a:ext cx="8095374" cy="1286506"/>
          </a:xfrm>
        </p:spPr>
        <p:txBody>
          <a:bodyPr/>
          <a:lstStyle/>
          <a:p>
            <a:r>
              <a:rPr lang="en-US" dirty="0"/>
              <a:t>PEPHA</a:t>
            </a:r>
            <a:r>
              <a:rPr lang="en-US" baseline="30000" dirty="0"/>
              <a:t>®</a:t>
            </a:r>
            <a:r>
              <a:rPr lang="en-US" dirty="0"/>
              <a:t>-PROTECT</a:t>
            </a:r>
            <a:br>
              <a:rPr lang="en-US" dirty="0"/>
            </a:br>
            <a:r>
              <a:rPr lang="en-US" sz="2800" dirty="0">
                <a:solidFill>
                  <a:srgbClr val="4F4F4F"/>
                </a:solidFill>
              </a:rPr>
              <a:t>Powerful bodyguard for naturally protected skin</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22</a:t>
            </a:fld>
            <a:endParaRPr lang="en-US"/>
          </a:p>
        </p:txBody>
      </p:sp>
      <p:sp>
        <p:nvSpPr>
          <p:cNvPr id="5" name="Rounded Rectangle 4"/>
          <p:cNvSpPr/>
          <p:nvPr/>
        </p:nvSpPr>
        <p:spPr bwMode="auto">
          <a:xfrm>
            <a:off x="579436" y="1929982"/>
            <a:ext cx="5427226" cy="3745604"/>
          </a:xfrm>
          <a:prstGeom prst="roundRect">
            <a:avLst/>
          </a:prstGeom>
          <a:solidFill>
            <a:schemeClr val="bg1"/>
          </a:solidFill>
          <a:ln w="9525"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273050" indent="-184150">
              <a:spcBef>
                <a:spcPts val="1200"/>
              </a:spcBef>
              <a:spcAft>
                <a:spcPts val="600"/>
              </a:spcAft>
            </a:pPr>
            <a:r>
              <a:rPr lang="en-US" sz="2400" b="1" dirty="0">
                <a:solidFill>
                  <a:srgbClr val="0073C8"/>
                </a:solidFill>
              </a:rPr>
              <a:t>Unique Product Features</a:t>
            </a:r>
          </a:p>
          <a:p>
            <a:pPr marL="285750" indent="-285750">
              <a:spcAft>
                <a:spcPts val="600"/>
              </a:spcAft>
              <a:buClr>
                <a:srgbClr val="00B0F0"/>
              </a:buClr>
              <a:buFont typeface="Arial" pitchFamily="34" charset="0"/>
              <a:buChar char="•"/>
            </a:pPr>
            <a:r>
              <a:rPr lang="en-US" dirty="0">
                <a:solidFill>
                  <a:srgbClr val="4D4D4D"/>
                </a:solidFill>
              </a:rPr>
              <a:t>Unique highly purified </a:t>
            </a:r>
            <a:r>
              <a:rPr lang="en-US" i="1" dirty="0">
                <a:solidFill>
                  <a:srgbClr val="00B0F0"/>
                </a:solidFill>
              </a:rPr>
              <a:t>Citrullus </a:t>
            </a:r>
            <a:r>
              <a:rPr lang="en-US" i="1" dirty="0" err="1">
                <a:solidFill>
                  <a:srgbClr val="00B0F0"/>
                </a:solidFill>
              </a:rPr>
              <a:t>lanatus</a:t>
            </a:r>
            <a:r>
              <a:rPr lang="en-US" i="1" dirty="0">
                <a:solidFill>
                  <a:srgbClr val="00B0F0"/>
                </a:solidFill>
              </a:rPr>
              <a:t> </a:t>
            </a:r>
            <a:r>
              <a:rPr lang="en-US" dirty="0">
                <a:solidFill>
                  <a:srgbClr val="4D4D4D"/>
                </a:solidFill>
              </a:rPr>
              <a:t>extract with high concentration of compatible solutes</a:t>
            </a:r>
          </a:p>
          <a:p>
            <a:pPr marL="285750" indent="-285750">
              <a:spcAft>
                <a:spcPts val="600"/>
              </a:spcAft>
              <a:buClr>
                <a:srgbClr val="00B0F0"/>
              </a:buClr>
              <a:buFont typeface="Arial" pitchFamily="34" charset="0"/>
              <a:buChar char="•"/>
            </a:pPr>
            <a:r>
              <a:rPr lang="en-US" dirty="0">
                <a:solidFill>
                  <a:srgbClr val="00B0F0"/>
                </a:solidFill>
              </a:rPr>
              <a:t>Significant DNA protection </a:t>
            </a:r>
            <a:r>
              <a:rPr lang="en-US" i="1" dirty="0">
                <a:solidFill>
                  <a:srgbClr val="4D4D4D"/>
                </a:solidFill>
              </a:rPr>
              <a:t>in vitro </a:t>
            </a:r>
            <a:r>
              <a:rPr lang="en-US" dirty="0">
                <a:solidFill>
                  <a:srgbClr val="4D4D4D"/>
                </a:solidFill>
              </a:rPr>
              <a:t>against UV damage and damage induced by free radicals</a:t>
            </a:r>
          </a:p>
          <a:p>
            <a:pPr marL="285750" indent="-285750">
              <a:spcAft>
                <a:spcPts val="600"/>
              </a:spcAft>
              <a:buClr>
                <a:srgbClr val="00B0F0"/>
              </a:buClr>
              <a:buFont typeface="Arial" pitchFamily="34" charset="0"/>
              <a:buChar char="•"/>
            </a:pPr>
            <a:r>
              <a:rPr lang="en-US" dirty="0">
                <a:solidFill>
                  <a:srgbClr val="4D4D4D"/>
                </a:solidFill>
              </a:rPr>
              <a:t>Significant protection of DNA nucleotides </a:t>
            </a:r>
            <a:r>
              <a:rPr lang="en-US" i="1" dirty="0">
                <a:solidFill>
                  <a:srgbClr val="4D4D4D"/>
                </a:solidFill>
              </a:rPr>
              <a:t>in vitro</a:t>
            </a:r>
            <a:r>
              <a:rPr lang="en-US" dirty="0">
                <a:solidFill>
                  <a:srgbClr val="4D4D4D"/>
                </a:solidFill>
              </a:rPr>
              <a:t> from oxidation processes</a:t>
            </a:r>
          </a:p>
          <a:p>
            <a:pPr marL="285750" indent="-285750">
              <a:spcAft>
                <a:spcPts val="600"/>
              </a:spcAft>
              <a:buClr>
                <a:srgbClr val="00B0F0"/>
              </a:buClr>
              <a:buFont typeface="Arial" pitchFamily="34" charset="0"/>
              <a:buChar char="•"/>
            </a:pPr>
            <a:r>
              <a:rPr lang="en-US" i="1" dirty="0">
                <a:solidFill>
                  <a:srgbClr val="4D4D4D"/>
                </a:solidFill>
              </a:rPr>
              <a:t>In vivo </a:t>
            </a:r>
            <a:r>
              <a:rPr lang="en-US" dirty="0">
                <a:solidFill>
                  <a:srgbClr val="4D4D4D"/>
                </a:solidFill>
              </a:rPr>
              <a:t>proven 25% increase in </a:t>
            </a:r>
            <a:r>
              <a:rPr lang="en-US" dirty="0">
                <a:solidFill>
                  <a:srgbClr val="00B0F0"/>
                </a:solidFill>
              </a:rPr>
              <a:t>skin protection</a:t>
            </a:r>
          </a:p>
        </p:txBody>
      </p:sp>
      <p:pic>
        <p:nvPicPr>
          <p:cNvPr id="7" name="Picture 6" descr="A picture containing clothing, sitting, young, holding&#10;&#10;Description automatically generated">
            <a:extLst>
              <a:ext uri="{FF2B5EF4-FFF2-40B4-BE49-F238E27FC236}">
                <a16:creationId xmlns:a16="http://schemas.microsoft.com/office/drawing/2014/main" id="{DDF8C9BB-D164-496A-82F3-3C817EB6E7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9591" y="1887362"/>
            <a:ext cx="2649043" cy="37456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61594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70612"/>
            <a:ext cx="6472238" cy="877163"/>
          </a:xfrm>
        </p:spPr>
        <p:txBody>
          <a:bodyPr/>
          <a:lstStyle/>
          <a:p>
            <a:r>
              <a:rPr lang="en-US" dirty="0"/>
              <a:t>PEPHA</a:t>
            </a:r>
            <a:r>
              <a:rPr lang="en-US" baseline="30000" dirty="0"/>
              <a:t>®</a:t>
            </a:r>
            <a:r>
              <a:rPr lang="en-US" dirty="0"/>
              <a:t>-PROTECT</a:t>
            </a:r>
            <a:br>
              <a:rPr lang="en-US" dirty="0"/>
            </a:br>
            <a:r>
              <a:rPr lang="en-US" sz="2800" dirty="0">
                <a:solidFill>
                  <a:srgbClr val="4F4F4F"/>
                </a:solidFill>
              </a:rPr>
              <a:t>A broad range of application</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23</a:t>
            </a:fld>
            <a:endParaRPr lang="en-US"/>
          </a:p>
        </p:txBody>
      </p:sp>
      <p:sp>
        <p:nvSpPr>
          <p:cNvPr id="5" name="Rounded Rectangle 4"/>
          <p:cNvSpPr/>
          <p:nvPr/>
        </p:nvSpPr>
        <p:spPr bwMode="auto">
          <a:xfrm>
            <a:off x="416256" y="4561635"/>
            <a:ext cx="7261551" cy="1684784"/>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57150">
              <a:spcBef>
                <a:spcPts val="1200"/>
              </a:spcBef>
              <a:spcAft>
                <a:spcPts val="600"/>
              </a:spcAft>
              <a:buClr>
                <a:schemeClr val="tx2"/>
              </a:buClr>
            </a:pPr>
            <a:r>
              <a:rPr lang="en-US" sz="2400" b="1" dirty="0">
                <a:solidFill>
                  <a:srgbClr val="0070C0"/>
                </a:solidFill>
              </a:rPr>
              <a:t>Cosmetic application</a:t>
            </a:r>
          </a:p>
          <a:p>
            <a:pPr marL="342900" indent="-285750">
              <a:spcBef>
                <a:spcPts val="0"/>
              </a:spcBef>
              <a:spcAft>
                <a:spcPts val="600"/>
              </a:spcAft>
              <a:buClr>
                <a:schemeClr val="tx2"/>
              </a:buClr>
              <a:buFont typeface="Arial" pitchFamily="34" charset="0"/>
              <a:buChar char="•"/>
            </a:pPr>
            <a:r>
              <a:rPr lang="en-US" dirty="0"/>
              <a:t>Anti-aging day care claiming DNA protection</a:t>
            </a:r>
          </a:p>
          <a:p>
            <a:pPr marL="342900" indent="-285750">
              <a:spcBef>
                <a:spcPts val="0"/>
              </a:spcBef>
              <a:spcAft>
                <a:spcPts val="600"/>
              </a:spcAft>
              <a:buClr>
                <a:schemeClr val="tx2"/>
              </a:buClr>
              <a:buFont typeface="Arial" pitchFamily="34" charset="0"/>
              <a:buChar char="•"/>
            </a:pPr>
            <a:r>
              <a:rPr lang="en-US" dirty="0"/>
              <a:t>Facial care with regenerating and repairing properties</a:t>
            </a:r>
          </a:p>
          <a:p>
            <a:pPr marL="342900" indent="-285750">
              <a:spcBef>
                <a:spcPts val="0"/>
              </a:spcBef>
              <a:spcAft>
                <a:spcPts val="600"/>
              </a:spcAft>
              <a:buClr>
                <a:schemeClr val="tx2"/>
              </a:buClr>
              <a:buFont typeface="Arial" pitchFamily="34" charset="0"/>
              <a:buChar char="•"/>
            </a:pPr>
            <a:r>
              <a:rPr lang="en-US" dirty="0"/>
              <a:t>Skin protection products in combination with UVA/UVB filters</a:t>
            </a:r>
            <a:endParaRPr lang="en-US" dirty="0">
              <a:solidFill>
                <a:schemeClr val="tx1">
                  <a:lumMod val="65000"/>
                  <a:lumOff val="35000"/>
                </a:schemeClr>
              </a:solidFill>
            </a:endParaRPr>
          </a:p>
        </p:txBody>
      </p:sp>
      <p:sp>
        <p:nvSpPr>
          <p:cNvPr id="6" name="Rounded Rectangle 5"/>
          <p:cNvSpPr/>
          <p:nvPr/>
        </p:nvSpPr>
        <p:spPr bwMode="auto">
          <a:xfrm>
            <a:off x="416256" y="1720404"/>
            <a:ext cx="6489041" cy="2583582"/>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57150">
              <a:spcBef>
                <a:spcPts val="1200"/>
              </a:spcBef>
              <a:spcAft>
                <a:spcPts val="600"/>
              </a:spcAft>
              <a:buClr>
                <a:schemeClr val="tx2"/>
              </a:buClr>
            </a:pPr>
            <a:r>
              <a:rPr lang="en-US" sz="2400" b="1" dirty="0">
                <a:solidFill>
                  <a:srgbClr val="0070C0"/>
                </a:solidFill>
              </a:rPr>
              <a:t>Benefits</a:t>
            </a:r>
          </a:p>
          <a:p>
            <a:pPr marL="285750" indent="-285750">
              <a:spcAft>
                <a:spcPts val="600"/>
              </a:spcAft>
              <a:buClr>
                <a:srgbClr val="00B0F0"/>
              </a:buClr>
              <a:buFont typeface="Arial" pitchFamily="34" charset="0"/>
              <a:buChar char="•"/>
            </a:pPr>
            <a:r>
              <a:rPr lang="en-US" dirty="0"/>
              <a:t>Strengthens skin’s own cell regeneration ability and helps to </a:t>
            </a:r>
            <a:r>
              <a:rPr lang="en-US" dirty="0">
                <a:solidFill>
                  <a:srgbClr val="00B0F0"/>
                </a:solidFill>
              </a:rPr>
              <a:t>protect from DNA damage</a:t>
            </a:r>
          </a:p>
          <a:p>
            <a:pPr marL="285750" indent="-285750">
              <a:spcAft>
                <a:spcPts val="600"/>
              </a:spcAft>
              <a:buClr>
                <a:srgbClr val="00B0F0"/>
              </a:buClr>
              <a:buFont typeface="Arial" pitchFamily="34" charset="0"/>
              <a:buChar char="•"/>
            </a:pPr>
            <a:r>
              <a:rPr lang="en-US" dirty="0"/>
              <a:t>Protects the skin from UV induced inflammation and irritation, providing a more even skin texture</a:t>
            </a:r>
          </a:p>
          <a:p>
            <a:pPr marL="285750" indent="-285750">
              <a:spcAft>
                <a:spcPts val="600"/>
              </a:spcAft>
              <a:buClr>
                <a:srgbClr val="00B0F0"/>
              </a:buClr>
              <a:buFont typeface="Arial" pitchFamily="34" charset="0"/>
              <a:buChar char="•"/>
            </a:pPr>
            <a:r>
              <a:rPr lang="en-US" dirty="0"/>
              <a:t>Helps </a:t>
            </a:r>
            <a:r>
              <a:rPr lang="en-US" dirty="0">
                <a:solidFill>
                  <a:srgbClr val="00B0F0"/>
                </a:solidFill>
                <a:latin typeface="Trebuchet MS" pitchFamily="34" charset="0"/>
                <a:cs typeface="Arial" charset="0"/>
              </a:rPr>
              <a:t>prevent premature skin aging</a:t>
            </a:r>
            <a:r>
              <a:rPr lang="en-US" dirty="0"/>
              <a:t>, the skin’s appearance remains younger</a:t>
            </a:r>
            <a:endParaRPr lang="en-US" dirty="0">
              <a:solidFill>
                <a:schemeClr val="tx1">
                  <a:lumMod val="65000"/>
                  <a:lumOff val="35000"/>
                </a:schemeClr>
              </a:solidFill>
            </a:endParaRPr>
          </a:p>
        </p:txBody>
      </p:sp>
      <p:pic>
        <p:nvPicPr>
          <p:cNvPr id="283650" name="Picture 2" descr="U:\z documents MSM\NEW BRANDING_Doc &amp; PPT\PEPHA-PROTECT\Graphs &amp; pictures\PP_crea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4469" y="3134586"/>
            <a:ext cx="2606676" cy="1952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878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411556"/>
            <a:ext cx="7894187" cy="877163"/>
          </a:xfrm>
        </p:spPr>
        <p:txBody>
          <a:bodyPr/>
          <a:lstStyle/>
          <a:p>
            <a:r>
              <a:rPr lang="en-US" dirty="0"/>
              <a:t>PEPHA</a:t>
            </a:r>
            <a:r>
              <a:rPr lang="en-US" baseline="30000" dirty="0"/>
              <a:t>®</a:t>
            </a:r>
            <a:r>
              <a:rPr lang="en-US" dirty="0"/>
              <a:t>-PROTECT - </a:t>
            </a:r>
            <a:r>
              <a:rPr lang="en-US" sz="2800" dirty="0">
                <a:solidFill>
                  <a:srgbClr val="4F4F4F"/>
                </a:solidFill>
              </a:rPr>
              <a:t>Perfectly fits with global trend </a:t>
            </a:r>
            <a:r>
              <a:rPr lang="en-US" sz="2800" i="1" dirty="0">
                <a:solidFill>
                  <a:srgbClr val="4F4F4F"/>
                </a:solidFill>
              </a:rPr>
              <a:t>Pure &amp; Elegant Performance</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24</a:t>
            </a:fld>
            <a:endParaRPr lang="en-US"/>
          </a:p>
        </p:txBody>
      </p:sp>
      <p:grpSp>
        <p:nvGrpSpPr>
          <p:cNvPr id="16" name="Group 15"/>
          <p:cNvGrpSpPr/>
          <p:nvPr/>
        </p:nvGrpSpPr>
        <p:grpSpPr>
          <a:xfrm>
            <a:off x="5978525" y="1327790"/>
            <a:ext cx="3363296" cy="5519099"/>
            <a:chOff x="5978525" y="1327790"/>
            <a:chExt cx="3363296" cy="5519099"/>
          </a:xfrm>
        </p:grpSpPr>
        <p:sp>
          <p:nvSpPr>
            <p:cNvPr id="6" name="Foliennummernplatzhalter 3"/>
            <p:cNvSpPr txBox="1">
              <a:spLocks/>
            </p:cNvSpPr>
            <p:nvPr/>
          </p:nvSpPr>
          <p:spPr bwMode="auto">
            <a:xfrm>
              <a:off x="8362950" y="6416675"/>
              <a:ext cx="457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defPPr>
                <a:defRPr lang="nl-NL"/>
              </a:defPPr>
              <a:lvl1pPr algn="l" rtl="0" eaLnBrk="0" fontAlgn="base" hangingPunct="0">
                <a:spcBef>
                  <a:spcPct val="0"/>
                </a:spcBef>
                <a:spcAft>
                  <a:spcPct val="0"/>
                </a:spcAft>
                <a:defRPr sz="2400" kern="1200">
                  <a:solidFill>
                    <a:schemeClr val="tx1"/>
                  </a:solidFill>
                  <a:latin typeface="Times New Roman" pitchFamily="18" charset="0"/>
                  <a:ea typeface="+mn-ea"/>
                  <a:cs typeface="Arial" charset="0"/>
                </a:defRPr>
              </a:lvl1pPr>
              <a:lvl2pPr marL="742950" indent="-285750" algn="l" rtl="0" eaLnBrk="0" fontAlgn="base" hangingPunct="0">
                <a:spcBef>
                  <a:spcPct val="0"/>
                </a:spcBef>
                <a:spcAft>
                  <a:spcPct val="0"/>
                </a:spcAft>
                <a:defRPr sz="2400" kern="1200">
                  <a:solidFill>
                    <a:schemeClr val="tx1"/>
                  </a:solidFill>
                  <a:latin typeface="Times New Roman" pitchFamily="18" charset="0"/>
                  <a:ea typeface="+mn-ea"/>
                  <a:cs typeface="Arial" charset="0"/>
                </a:defRPr>
              </a:lvl2pPr>
              <a:lvl3pPr marL="1143000" indent="-228600" algn="l" rtl="0" eaLnBrk="0" fontAlgn="base" hangingPunct="0">
                <a:spcBef>
                  <a:spcPct val="0"/>
                </a:spcBef>
                <a:spcAft>
                  <a:spcPct val="0"/>
                </a:spcAft>
                <a:defRPr sz="2400" kern="1200">
                  <a:solidFill>
                    <a:schemeClr val="tx1"/>
                  </a:solidFill>
                  <a:latin typeface="Times New Roman" pitchFamily="18" charset="0"/>
                  <a:ea typeface="+mn-ea"/>
                  <a:cs typeface="Arial" charset="0"/>
                </a:defRPr>
              </a:lvl3pPr>
              <a:lvl4pPr marL="1600200" indent="-228600" algn="l" rtl="0" eaLnBrk="0" fontAlgn="base" hangingPunct="0">
                <a:spcBef>
                  <a:spcPct val="0"/>
                </a:spcBef>
                <a:spcAft>
                  <a:spcPct val="0"/>
                </a:spcAft>
                <a:defRPr sz="2400" kern="1200">
                  <a:solidFill>
                    <a:schemeClr val="tx1"/>
                  </a:solidFill>
                  <a:latin typeface="Times New Roman" pitchFamily="18" charset="0"/>
                  <a:ea typeface="+mn-ea"/>
                  <a:cs typeface="Arial" charset="0"/>
                </a:defRPr>
              </a:lvl4pPr>
              <a:lvl5pPr marL="2057400" indent="-228600" algn="l" rtl="0" eaLnBrk="0" fontAlgn="base" hangingPunct="0">
                <a:spcBef>
                  <a:spcPct val="0"/>
                </a:spcBef>
                <a:spcAft>
                  <a:spcPct val="0"/>
                </a:spcAft>
                <a:defRPr sz="2400" kern="1200">
                  <a:solidFill>
                    <a:schemeClr val="tx1"/>
                  </a:solidFill>
                  <a:latin typeface="Times New Roman" pitchFamily="18" charset="0"/>
                  <a:ea typeface="+mn-ea"/>
                  <a:cs typeface="Arial" charset="0"/>
                </a:defRPr>
              </a:lvl5pPr>
              <a:lvl6pPr marL="2514600" indent="-228600" algn="l" defTabSz="914400" rtl="0" eaLnBrk="0" fontAlgn="base" latinLnBrk="0" hangingPunct="0">
                <a:spcBef>
                  <a:spcPct val="0"/>
                </a:spcBef>
                <a:spcAft>
                  <a:spcPct val="0"/>
                </a:spcAft>
                <a:defRPr sz="2400" kern="1200">
                  <a:solidFill>
                    <a:schemeClr val="tx1"/>
                  </a:solidFill>
                  <a:latin typeface="Times New Roman" pitchFamily="18" charset="0"/>
                  <a:ea typeface="+mn-ea"/>
                  <a:cs typeface="Arial" charset="0"/>
                </a:defRPr>
              </a:lvl6pPr>
              <a:lvl7pPr marL="2971800" indent="-228600" algn="l" defTabSz="914400" rtl="0" eaLnBrk="0" fontAlgn="base" latinLnBrk="0" hangingPunct="0">
                <a:spcBef>
                  <a:spcPct val="0"/>
                </a:spcBef>
                <a:spcAft>
                  <a:spcPct val="0"/>
                </a:spcAft>
                <a:defRPr sz="2400" kern="1200">
                  <a:solidFill>
                    <a:schemeClr val="tx1"/>
                  </a:solidFill>
                  <a:latin typeface="Times New Roman" pitchFamily="18" charset="0"/>
                  <a:ea typeface="+mn-ea"/>
                  <a:cs typeface="Arial" charset="0"/>
                </a:defRPr>
              </a:lvl7pPr>
              <a:lvl8pPr marL="3429000" indent="-228600" algn="l" defTabSz="914400" rtl="0" eaLnBrk="0" fontAlgn="base" latinLnBrk="0" hangingPunct="0">
                <a:spcBef>
                  <a:spcPct val="0"/>
                </a:spcBef>
                <a:spcAft>
                  <a:spcPct val="0"/>
                </a:spcAft>
                <a:defRPr sz="2400" kern="1200">
                  <a:solidFill>
                    <a:schemeClr val="tx1"/>
                  </a:solidFill>
                  <a:latin typeface="Times New Roman" pitchFamily="18" charset="0"/>
                  <a:ea typeface="+mn-ea"/>
                  <a:cs typeface="Arial" charset="0"/>
                </a:defRPr>
              </a:lvl8pPr>
              <a:lvl9pPr marL="3886200" indent="-228600" algn="l" defTabSz="914400" rtl="0" eaLnBrk="0" fontAlgn="base" latinLnBrk="0" hangingPunct="0">
                <a:spcBef>
                  <a:spcPct val="0"/>
                </a:spcBef>
                <a:spcAft>
                  <a:spcPct val="0"/>
                </a:spcAft>
                <a:defRPr sz="2400" kern="1200">
                  <a:solidFill>
                    <a:schemeClr val="tx1"/>
                  </a:solidFill>
                  <a:latin typeface="Times New Roman" pitchFamily="18" charset="0"/>
                  <a:ea typeface="+mn-ea"/>
                  <a:cs typeface="Arial" charset="0"/>
                </a:defRPr>
              </a:lvl9pPr>
            </a:lstStyle>
            <a:p>
              <a:pPr eaLnBrk="1" hangingPunct="1"/>
              <a:fld id="{71C0BEDD-99C6-42DE-8B5F-8F85F7C0BE6E}" type="slidenum">
                <a:rPr lang="de-DE" sz="1200" smtClean="0">
                  <a:solidFill>
                    <a:schemeClr val="tx2"/>
                  </a:solidFill>
                </a:rPr>
                <a:pPr eaLnBrk="1" hangingPunct="1"/>
                <a:t>24</a:t>
              </a:fld>
              <a:endParaRPr lang="de-DE" sz="1200">
                <a:solidFill>
                  <a:schemeClr val="tx2"/>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t="16673"/>
            <a:stretch>
              <a:fillRect/>
            </a:stretch>
          </p:blipFill>
          <p:spPr bwMode="auto">
            <a:xfrm>
              <a:off x="5978525" y="3054990"/>
              <a:ext cx="1558925"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t="16385" r="-3455" b="-16385"/>
            <a:stretch>
              <a:fillRect/>
            </a:stretch>
          </p:blipFill>
          <p:spPr bwMode="auto">
            <a:xfrm>
              <a:off x="7537450" y="3054990"/>
              <a:ext cx="1662113" cy="183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9"/>
            <p:cNvPicPr>
              <a:picLocks noChangeAspect="1" noChangeArrowheads="1"/>
            </p:cNvPicPr>
            <p:nvPr/>
          </p:nvPicPr>
          <p:blipFill rotWithShape="1">
            <a:blip r:embed="rId5">
              <a:extLst>
                <a:ext uri="{28A0092B-C50C-407E-A947-70E740481C1C}">
                  <a14:useLocalDpi xmlns:a14="http://schemas.microsoft.com/office/drawing/2010/main" val="0"/>
                </a:ext>
              </a:extLst>
            </a:blip>
            <a:srcRect t="15712" b="12704"/>
            <a:stretch/>
          </p:blipFill>
          <p:spPr bwMode="auto">
            <a:xfrm>
              <a:off x="5978525" y="4581525"/>
              <a:ext cx="1689100" cy="136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1"/>
            <p:cNvPicPr>
              <a:picLocks noChangeAspect="1" noChangeArrowheads="1"/>
            </p:cNvPicPr>
            <p:nvPr/>
          </p:nvPicPr>
          <p:blipFill>
            <a:blip r:embed="rId6">
              <a:extLst>
                <a:ext uri="{28A0092B-C50C-407E-A947-70E740481C1C}">
                  <a14:useLocalDpi xmlns:a14="http://schemas.microsoft.com/office/drawing/2010/main" val="0"/>
                </a:ext>
              </a:extLst>
            </a:blip>
            <a:srcRect t="24113" b="3867"/>
            <a:stretch>
              <a:fillRect/>
            </a:stretch>
          </p:blipFill>
          <p:spPr bwMode="auto">
            <a:xfrm>
              <a:off x="7616825" y="4581525"/>
              <a:ext cx="1563688"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descr="http://media3.corbisimages.com/CorbisImage/hover/26/37/7604/26377604/42-2637760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21638" y="1341438"/>
              <a:ext cx="1158875"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DSexauer\Pictures\People\Frauen\SF1S0075.jpg"/>
            <p:cNvPicPr>
              <a:picLocks noChangeAspect="1" noChangeArrowheads="1"/>
            </p:cNvPicPr>
            <p:nvPr/>
          </p:nvPicPr>
          <p:blipFill>
            <a:blip r:embed="rId8">
              <a:extLst>
                <a:ext uri="{28A0092B-C50C-407E-A947-70E740481C1C}">
                  <a14:useLocalDpi xmlns:a14="http://schemas.microsoft.com/office/drawing/2010/main" val="0"/>
                </a:ext>
              </a:extLst>
            </a:blip>
            <a:srcRect l="12006" t="-645" r="10405" b="645"/>
            <a:stretch>
              <a:fillRect/>
            </a:stretch>
          </p:blipFill>
          <p:spPr bwMode="auto">
            <a:xfrm>
              <a:off x="5978525" y="1327790"/>
              <a:ext cx="2049463"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p:cNvPicPr>
              <a:picLocks noChangeAspect="1" noChangeArrowheads="1"/>
            </p:cNvPicPr>
            <p:nvPr/>
          </p:nvPicPr>
          <p:blipFill rotWithShape="1">
            <a:blip r:embed="rId9">
              <a:extLst>
                <a:ext uri="{28A0092B-C50C-407E-A947-70E740481C1C}">
                  <a14:useLocalDpi xmlns:a14="http://schemas.microsoft.com/office/drawing/2010/main" val="0"/>
                </a:ext>
              </a:extLst>
            </a:blip>
            <a:srcRect l="6417" r="-17558"/>
            <a:stretch/>
          </p:blipFill>
          <p:spPr bwMode="auto">
            <a:xfrm>
              <a:off x="7994342" y="5766581"/>
              <a:ext cx="1347479" cy="1080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5"/>
            <p:cNvPicPr>
              <a:picLocks noChangeAspect="1" noChangeArrowheads="1"/>
            </p:cNvPicPr>
            <p:nvPr/>
          </p:nvPicPr>
          <p:blipFill>
            <a:blip r:embed="rId10">
              <a:extLst>
                <a:ext uri="{28A0092B-C50C-407E-A947-70E740481C1C}">
                  <a14:useLocalDpi xmlns:a14="http://schemas.microsoft.com/office/drawing/2010/main" val="0"/>
                </a:ext>
              </a:extLst>
            </a:blip>
            <a:srcRect t="18869" b="22238"/>
            <a:stretch>
              <a:fillRect/>
            </a:stretch>
          </p:blipFill>
          <p:spPr bwMode="auto">
            <a:xfrm>
              <a:off x="5978525" y="5769557"/>
              <a:ext cx="2149475" cy="1077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Rounded Rectangle 17"/>
          <p:cNvSpPr/>
          <p:nvPr/>
        </p:nvSpPr>
        <p:spPr bwMode="auto">
          <a:xfrm>
            <a:off x="300251" y="1386050"/>
            <a:ext cx="5527343" cy="5253250"/>
          </a:xfrm>
          <a:prstGeom prst="roundRect">
            <a:avLst/>
          </a:prstGeom>
          <a:solidFill>
            <a:schemeClr val="bg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285750" indent="-285750">
              <a:spcBef>
                <a:spcPts val="1200"/>
              </a:spcBef>
              <a:spcAft>
                <a:spcPts val="600"/>
              </a:spcAft>
              <a:buClr>
                <a:srgbClr val="61B6FF"/>
              </a:buClr>
              <a:buFont typeface="Arial" pitchFamily="34" charset="0"/>
              <a:buChar char="•"/>
              <a:defRPr/>
            </a:pPr>
            <a:r>
              <a:rPr lang="en-GB" b="1" dirty="0"/>
              <a:t>Overall</a:t>
            </a:r>
            <a:r>
              <a:rPr lang="en-GB" dirty="0"/>
              <a:t>:</a:t>
            </a:r>
          </a:p>
          <a:p>
            <a:pPr marL="450850" lvl="1" indent="-177800" eaLnBrk="1" fontAlgn="auto" hangingPunct="1">
              <a:spcBef>
                <a:spcPts val="0"/>
              </a:spcBef>
              <a:spcAft>
                <a:spcPts val="0"/>
              </a:spcAft>
              <a:buFont typeface="Courier New" pitchFamily="49" charset="0"/>
              <a:buChar char="o"/>
              <a:defRPr/>
            </a:pPr>
            <a:r>
              <a:rPr lang="en-GB" sz="1600" dirty="0"/>
              <a:t>High interest in </a:t>
            </a:r>
            <a:r>
              <a:rPr lang="en-GB" sz="1600" dirty="0">
                <a:solidFill>
                  <a:srgbClr val="00B0F0"/>
                </a:solidFill>
              </a:rPr>
              <a:t>beauty innovations</a:t>
            </a:r>
          </a:p>
          <a:p>
            <a:pPr marL="450850" lvl="1" indent="-177800" eaLnBrk="1" fontAlgn="auto" hangingPunct="1">
              <a:spcBef>
                <a:spcPts val="0"/>
              </a:spcBef>
              <a:spcAft>
                <a:spcPts val="0"/>
              </a:spcAft>
              <a:buFont typeface="Courier New" pitchFamily="49" charset="0"/>
              <a:buChar char="o"/>
              <a:defRPr/>
            </a:pPr>
            <a:r>
              <a:rPr lang="en-GB" sz="1600" dirty="0"/>
              <a:t>Beauty on all levels: Body, mind, and soul</a:t>
            </a:r>
          </a:p>
          <a:p>
            <a:pPr marL="285750" indent="-285750">
              <a:spcBef>
                <a:spcPts val="1200"/>
              </a:spcBef>
              <a:spcAft>
                <a:spcPts val="600"/>
              </a:spcAft>
              <a:buClr>
                <a:srgbClr val="61B6FF"/>
              </a:buClr>
              <a:buFont typeface="Arial" pitchFamily="34" charset="0"/>
              <a:buChar char="•"/>
              <a:defRPr/>
            </a:pPr>
            <a:r>
              <a:rPr lang="en-GB" b="1" dirty="0"/>
              <a:t>Benefits</a:t>
            </a:r>
            <a:r>
              <a:rPr lang="en-GB" dirty="0"/>
              <a:t>: perceivable effects </a:t>
            </a:r>
            <a:br>
              <a:rPr lang="en-GB" dirty="0"/>
            </a:br>
            <a:r>
              <a:rPr lang="en-GB" dirty="0"/>
              <a:t>for timeless beauty</a:t>
            </a:r>
            <a:endParaRPr lang="en-GB" sz="1400" dirty="0"/>
          </a:p>
          <a:p>
            <a:pPr marL="285750" indent="-285750">
              <a:spcBef>
                <a:spcPts val="1200"/>
              </a:spcBef>
              <a:spcAft>
                <a:spcPts val="600"/>
              </a:spcAft>
              <a:buClr>
                <a:srgbClr val="61B6FF"/>
              </a:buClr>
              <a:buFont typeface="Arial" pitchFamily="34" charset="0"/>
              <a:buChar char="•"/>
              <a:defRPr/>
            </a:pPr>
            <a:r>
              <a:rPr lang="en-GB" b="1" dirty="0"/>
              <a:t>Ingredients and RTBs</a:t>
            </a:r>
            <a:r>
              <a:rPr lang="en-GB" dirty="0"/>
              <a:t>: </a:t>
            </a:r>
          </a:p>
          <a:p>
            <a:pPr marL="450850" lvl="1" indent="-177800" eaLnBrk="1" fontAlgn="auto" hangingPunct="1">
              <a:spcBef>
                <a:spcPts val="0"/>
              </a:spcBef>
              <a:spcAft>
                <a:spcPts val="0"/>
              </a:spcAft>
              <a:buFont typeface="Courier New" pitchFamily="49" charset="0"/>
              <a:buChar char="o"/>
              <a:defRPr/>
            </a:pPr>
            <a:r>
              <a:rPr lang="en-GB" sz="1600" dirty="0"/>
              <a:t>With an exclusive and </a:t>
            </a:r>
            <a:r>
              <a:rPr lang="en-GB" sz="1600" dirty="0">
                <a:solidFill>
                  <a:srgbClr val="00B0F0"/>
                </a:solidFill>
              </a:rPr>
              <a:t>scientific appeal</a:t>
            </a:r>
          </a:p>
          <a:p>
            <a:pPr marL="450850" lvl="1" indent="-177800" eaLnBrk="1" fontAlgn="auto" hangingPunct="1">
              <a:spcBef>
                <a:spcPts val="0"/>
              </a:spcBef>
              <a:spcAft>
                <a:spcPts val="0"/>
              </a:spcAft>
              <a:buFont typeface="Courier New" pitchFamily="49" charset="0"/>
              <a:buChar char="o"/>
              <a:defRPr/>
            </a:pPr>
            <a:r>
              <a:rPr lang="en-GB" sz="1600" dirty="0"/>
              <a:t>Nature 2.0: Uncommon natural ingredients </a:t>
            </a:r>
            <a:r>
              <a:rPr lang="en-GB" sz="1600" dirty="0">
                <a:solidFill>
                  <a:srgbClr val="00B0F0"/>
                </a:solidFill>
              </a:rPr>
              <a:t>upgraded via technology</a:t>
            </a:r>
          </a:p>
          <a:p>
            <a:pPr marL="285750" indent="-285750">
              <a:spcBef>
                <a:spcPts val="1200"/>
              </a:spcBef>
              <a:spcAft>
                <a:spcPts val="600"/>
              </a:spcAft>
              <a:buClr>
                <a:srgbClr val="61B6FF"/>
              </a:buClr>
              <a:buFont typeface="Arial" pitchFamily="34" charset="0"/>
              <a:buChar char="•"/>
              <a:defRPr/>
            </a:pPr>
            <a:r>
              <a:rPr lang="en-GB" b="1" dirty="0"/>
              <a:t>Manifestations</a:t>
            </a:r>
            <a:r>
              <a:rPr lang="en-GB" dirty="0"/>
              <a:t>:</a:t>
            </a:r>
          </a:p>
          <a:p>
            <a:pPr marL="450850" lvl="1" indent="-177800" eaLnBrk="1" fontAlgn="auto" hangingPunct="1">
              <a:spcBef>
                <a:spcPts val="0"/>
              </a:spcBef>
              <a:spcAft>
                <a:spcPts val="0"/>
              </a:spcAft>
              <a:buFont typeface="Courier New" pitchFamily="49" charset="0"/>
              <a:buChar char="o"/>
              <a:defRPr/>
            </a:pPr>
            <a:r>
              <a:rPr lang="en-GB" sz="1400" dirty="0">
                <a:solidFill>
                  <a:srgbClr val="00B0F0"/>
                </a:solidFill>
              </a:rPr>
              <a:t>„</a:t>
            </a:r>
            <a:r>
              <a:rPr lang="en-GB" sz="1600" dirty="0" err="1">
                <a:solidFill>
                  <a:srgbClr val="00B0F0"/>
                </a:solidFill>
              </a:rPr>
              <a:t>HighTech</a:t>
            </a:r>
            <a:r>
              <a:rPr lang="en-GB" sz="1600" dirty="0">
                <a:solidFill>
                  <a:srgbClr val="00B0F0"/>
                </a:solidFill>
              </a:rPr>
              <a:t>“ Beauty tools</a:t>
            </a:r>
          </a:p>
          <a:p>
            <a:pPr marL="450850" lvl="1" indent="-177800" eaLnBrk="1" fontAlgn="auto" hangingPunct="1">
              <a:spcBef>
                <a:spcPts val="0"/>
              </a:spcBef>
              <a:spcAft>
                <a:spcPts val="0"/>
              </a:spcAft>
              <a:buFont typeface="Courier New" pitchFamily="49" charset="0"/>
              <a:buChar char="o"/>
              <a:defRPr/>
            </a:pPr>
            <a:r>
              <a:rPr lang="en-GB" sz="1600" dirty="0"/>
              <a:t>Very </a:t>
            </a:r>
            <a:r>
              <a:rPr lang="en-GB" sz="1600" dirty="0">
                <a:solidFill>
                  <a:srgbClr val="00B0F0"/>
                </a:solidFill>
              </a:rPr>
              <a:t>exclusive ingredients</a:t>
            </a:r>
            <a:r>
              <a:rPr lang="en-GB" sz="1600" dirty="0"/>
              <a:t>, e.g. discovered on Mars, made from own blood</a:t>
            </a:r>
          </a:p>
          <a:p>
            <a:pPr marL="450850" lvl="1" indent="-177800" eaLnBrk="1" fontAlgn="auto" hangingPunct="1">
              <a:spcBef>
                <a:spcPts val="0"/>
              </a:spcBef>
              <a:spcAft>
                <a:spcPts val="0"/>
              </a:spcAft>
              <a:buFont typeface="Courier New" pitchFamily="49" charset="0"/>
              <a:buChar char="o"/>
              <a:defRPr/>
            </a:pPr>
            <a:r>
              <a:rPr lang="en-GB" sz="1600" dirty="0"/>
              <a:t>Care products for special body parts, e.g. overnight lash treatment that stimulates lash growth (</a:t>
            </a:r>
            <a:r>
              <a:rPr lang="en-GB" sz="1600" dirty="0" err="1"/>
              <a:t>StimuLashFusion</a:t>
            </a:r>
            <a:r>
              <a:rPr lang="en-GB" sz="1600" dirty="0"/>
              <a:t>)</a:t>
            </a:r>
          </a:p>
        </p:txBody>
      </p:sp>
    </p:spTree>
    <p:extLst>
      <p:ext uri="{BB962C8B-B14F-4D97-AF65-F5344CB8AC3E}">
        <p14:creationId xmlns:p14="http://schemas.microsoft.com/office/powerpoint/2010/main" val="1758821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70612"/>
            <a:ext cx="6472238" cy="877163"/>
          </a:xfrm>
        </p:spPr>
        <p:txBody>
          <a:bodyPr/>
          <a:lstStyle/>
          <a:p>
            <a:r>
              <a:rPr lang="en-US" dirty="0"/>
              <a:t>PEPHA</a:t>
            </a:r>
            <a:r>
              <a:rPr lang="en-US" baseline="30000" dirty="0"/>
              <a:t>®</a:t>
            </a:r>
            <a:r>
              <a:rPr lang="en-US" dirty="0"/>
              <a:t>-PROTECT</a:t>
            </a:r>
            <a:br>
              <a:rPr lang="en-US" dirty="0"/>
            </a:br>
            <a:r>
              <a:rPr lang="en-US" sz="2800" dirty="0">
                <a:solidFill>
                  <a:srgbClr val="4F4F4F"/>
                </a:solidFill>
              </a:rPr>
              <a:t>Formulation guidelines</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25</a:t>
            </a:fld>
            <a:endParaRPr lang="en-US"/>
          </a:p>
        </p:txBody>
      </p:sp>
      <p:sp>
        <p:nvSpPr>
          <p:cNvPr id="5" name="Rounded Rectangle 4"/>
          <p:cNvSpPr/>
          <p:nvPr/>
        </p:nvSpPr>
        <p:spPr bwMode="auto">
          <a:xfrm>
            <a:off x="315829" y="2007418"/>
            <a:ext cx="7898005" cy="1999622"/>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57150">
              <a:spcBef>
                <a:spcPct val="50000"/>
              </a:spcBef>
              <a:spcAft>
                <a:spcPts val="600"/>
              </a:spcAft>
              <a:buClr>
                <a:schemeClr val="tx2"/>
              </a:buClr>
            </a:pPr>
            <a:r>
              <a:rPr lang="en-US" sz="2400" b="1" dirty="0">
                <a:solidFill>
                  <a:srgbClr val="0070C0"/>
                </a:solidFill>
              </a:rPr>
              <a:t>Formulation</a:t>
            </a:r>
          </a:p>
          <a:p>
            <a:pPr marL="285750" indent="-285750">
              <a:buClr>
                <a:srgbClr val="00B0F0"/>
              </a:buClr>
              <a:buFont typeface="Arial" pitchFamily="34" charset="0"/>
              <a:buChar char="•"/>
            </a:pPr>
            <a:r>
              <a:rPr lang="en-US" dirty="0">
                <a:solidFill>
                  <a:srgbClr val="4D4D4D"/>
                </a:solidFill>
                <a:latin typeface="Trebuchet MS" pitchFamily="34" charset="0"/>
                <a:cs typeface="Arial" charset="0"/>
              </a:rPr>
              <a:t>Yellowish liquid</a:t>
            </a:r>
          </a:p>
          <a:p>
            <a:pPr marL="285750" indent="-285750">
              <a:buClr>
                <a:srgbClr val="00B0F0"/>
              </a:buClr>
              <a:buFont typeface="Arial" pitchFamily="34" charset="0"/>
              <a:buChar char="•"/>
            </a:pPr>
            <a:r>
              <a:rPr lang="en-US" dirty="0">
                <a:solidFill>
                  <a:srgbClr val="4D4D4D"/>
                </a:solidFill>
                <a:latin typeface="Trebuchet MS" pitchFamily="34" charset="0"/>
                <a:cs typeface="Arial" charset="0"/>
              </a:rPr>
              <a:t>Can be easily be processed warm (&lt;60°C) or during cooling phase</a:t>
            </a:r>
          </a:p>
          <a:p>
            <a:pPr marL="285750" indent="-285750">
              <a:buClr>
                <a:srgbClr val="00B0F0"/>
              </a:buClr>
              <a:buFont typeface="Arial" pitchFamily="34" charset="0"/>
              <a:buChar char="•"/>
            </a:pPr>
            <a:r>
              <a:rPr lang="en-US" dirty="0">
                <a:solidFill>
                  <a:srgbClr val="4D4D4D"/>
                </a:solidFill>
                <a:latin typeface="Trebuchet MS" pitchFamily="34" charset="0"/>
                <a:cs typeface="Arial" charset="0"/>
              </a:rPr>
              <a:t>Recommended concentration: 1 to 3%</a:t>
            </a:r>
          </a:p>
          <a:p>
            <a:pPr marL="285750" indent="-285750">
              <a:buClr>
                <a:srgbClr val="00B0F0"/>
              </a:buClr>
              <a:buFont typeface="Arial" pitchFamily="34" charset="0"/>
              <a:buChar char="•"/>
            </a:pPr>
            <a:r>
              <a:rPr lang="en-US" dirty="0">
                <a:solidFill>
                  <a:srgbClr val="4D4D4D"/>
                </a:solidFill>
                <a:latin typeface="Trebuchet MS" pitchFamily="34" charset="0"/>
                <a:cs typeface="Arial" charset="0"/>
              </a:rPr>
              <a:t>Preservation:   Sodium benzoate, Potassium </a:t>
            </a:r>
            <a:r>
              <a:rPr lang="en-US" dirty="0" err="1">
                <a:solidFill>
                  <a:srgbClr val="4D4D4D"/>
                </a:solidFill>
                <a:latin typeface="Trebuchet MS" pitchFamily="34" charset="0"/>
                <a:cs typeface="Arial" charset="0"/>
              </a:rPr>
              <a:t>sorbate</a:t>
            </a:r>
            <a:r>
              <a:rPr lang="en-US" dirty="0">
                <a:solidFill>
                  <a:srgbClr val="4D4D4D"/>
                </a:solidFill>
                <a:latin typeface="Trebuchet MS" pitchFamily="34" charset="0"/>
                <a:cs typeface="Arial" charset="0"/>
              </a:rPr>
              <a:t>,  </a:t>
            </a:r>
            <a:r>
              <a:rPr lang="en-US" dirty="0" err="1">
                <a:solidFill>
                  <a:srgbClr val="4D4D4D"/>
                </a:solidFill>
                <a:latin typeface="Trebuchet MS" pitchFamily="34" charset="0"/>
                <a:cs typeface="Arial" charset="0"/>
              </a:rPr>
              <a:t>Phenoxyethanol</a:t>
            </a:r>
            <a:endParaRPr lang="en-US" dirty="0">
              <a:solidFill>
                <a:srgbClr val="4D4D4D"/>
              </a:solidFill>
              <a:latin typeface="Trebuchet MS" pitchFamily="34" charset="0"/>
              <a:cs typeface="Arial" charset="0"/>
            </a:endParaRPr>
          </a:p>
        </p:txBody>
      </p:sp>
      <p:sp>
        <p:nvSpPr>
          <p:cNvPr id="6" name="Rounded Rectangle 5"/>
          <p:cNvSpPr/>
          <p:nvPr/>
        </p:nvSpPr>
        <p:spPr bwMode="auto">
          <a:xfrm>
            <a:off x="1910581" y="4607238"/>
            <a:ext cx="6032312" cy="1068348"/>
          </a:xfrm>
          <a:prstGeom prst="roundRect">
            <a:avLst/>
          </a:prstGeom>
          <a:solidFill>
            <a:schemeClr val="bg1"/>
          </a:solidFill>
          <a:ln w="9525"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88900" indent="-88900">
              <a:spcAft>
                <a:spcPts val="600"/>
              </a:spcAft>
            </a:pPr>
            <a:r>
              <a:rPr lang="en-US" sz="2400" b="1" dirty="0">
                <a:solidFill>
                  <a:srgbClr val="0073C8"/>
                </a:solidFill>
              </a:rPr>
              <a:t>INCI name (active)</a:t>
            </a:r>
          </a:p>
          <a:p>
            <a:r>
              <a:rPr lang="en-US" dirty="0">
                <a:solidFill>
                  <a:srgbClr val="4D4D4D"/>
                </a:solidFill>
              </a:rPr>
              <a:t>Citrullus </a:t>
            </a:r>
            <a:r>
              <a:rPr lang="en-US" dirty="0" err="1">
                <a:solidFill>
                  <a:srgbClr val="4D4D4D"/>
                </a:solidFill>
              </a:rPr>
              <a:t>lanatus</a:t>
            </a:r>
            <a:r>
              <a:rPr lang="en-US" dirty="0">
                <a:solidFill>
                  <a:srgbClr val="4D4D4D"/>
                </a:solidFill>
              </a:rPr>
              <a:t> (Watermelon) Fruit Extract, Citrulline</a:t>
            </a:r>
          </a:p>
        </p:txBody>
      </p:sp>
    </p:spTree>
    <p:extLst>
      <p:ext uri="{BB962C8B-B14F-4D97-AF65-F5344CB8AC3E}">
        <p14:creationId xmlns:p14="http://schemas.microsoft.com/office/powerpoint/2010/main" val="584122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26</a:t>
            </a:fld>
            <a:endParaRPr lang="en-US"/>
          </a:p>
        </p:txBody>
      </p:sp>
      <p:sp>
        <p:nvSpPr>
          <p:cNvPr id="5" name="Rounded Rectangle 1"/>
          <p:cNvSpPr>
            <a:spLocks noChangeArrowheads="1"/>
          </p:cNvSpPr>
          <p:nvPr/>
        </p:nvSpPr>
        <p:spPr bwMode="auto">
          <a:xfrm>
            <a:off x="323528" y="1464567"/>
            <a:ext cx="8140700" cy="4358640"/>
          </a:xfrm>
          <a:prstGeom prst="roundRect">
            <a:avLst>
              <a:gd name="adj" fmla="val 16667"/>
            </a:avLst>
          </a:pr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p>
            <a:pPr>
              <a:spcBef>
                <a:spcPts val="0"/>
              </a:spcBef>
              <a:spcAft>
                <a:spcPts val="0"/>
              </a:spcAft>
              <a:buClr>
                <a:schemeClr val="accent1"/>
              </a:buClr>
              <a:buSzPct val="100000"/>
              <a:buFont typeface="Times" pitchFamily="18" charset="0"/>
              <a:buNone/>
            </a:pPr>
            <a:r>
              <a:rPr lang="en-US" altLang="zh-CN" sz="1600" dirty="0">
                <a:ea typeface="SimSun" pitchFamily="2" charset="-122"/>
              </a:rPr>
              <a:t>Copyright © 2021 DSM Nutritional Products, 4002 Basel, Switzerland. </a:t>
            </a:r>
          </a:p>
          <a:p>
            <a:pPr>
              <a:spcBef>
                <a:spcPts val="0"/>
              </a:spcBef>
              <a:spcAft>
                <a:spcPts val="0"/>
              </a:spcAft>
              <a:buClr>
                <a:schemeClr val="accent1"/>
              </a:buClr>
              <a:buSzPct val="100000"/>
              <a:buFont typeface="Times" pitchFamily="18" charset="0"/>
              <a:buNone/>
            </a:pPr>
            <a:r>
              <a:rPr lang="en-US" altLang="zh-CN" sz="1600" dirty="0">
                <a:ea typeface="SimSun" pitchFamily="2" charset="-122"/>
                <a:hlinkClick r:id="rId2"/>
              </a:rPr>
              <a:t>www.dsm.com/personal-care</a:t>
            </a:r>
            <a:r>
              <a:rPr lang="en-US" altLang="zh-CN" sz="1600" dirty="0">
                <a:ea typeface="SimSun" pitchFamily="2" charset="-122"/>
              </a:rPr>
              <a:t>. All rights reserved.</a:t>
            </a:r>
          </a:p>
          <a:p>
            <a:pPr>
              <a:spcBef>
                <a:spcPts val="0"/>
              </a:spcBef>
              <a:spcAft>
                <a:spcPts val="0"/>
              </a:spcAft>
              <a:buClr>
                <a:schemeClr val="accent1"/>
              </a:buClr>
              <a:buSzPct val="100000"/>
              <a:buFont typeface="Times" pitchFamily="18" charset="0"/>
              <a:buNone/>
            </a:pPr>
            <a:r>
              <a:rPr lang="en-US" altLang="zh-CN" sz="1600" dirty="0">
                <a:ea typeface="SimSun" pitchFamily="2" charset="-122"/>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labeling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endParaRPr lang="de-CH" altLang="ja-JP" sz="1600" dirty="0">
              <a:ea typeface="MS PGothic" pitchFamily="34" charset="-128"/>
            </a:endParaRPr>
          </a:p>
        </p:txBody>
      </p:sp>
    </p:spTree>
    <p:extLst>
      <p:ext uri="{BB962C8B-B14F-4D97-AF65-F5344CB8AC3E}">
        <p14:creationId xmlns:p14="http://schemas.microsoft.com/office/powerpoint/2010/main" val="1715671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up PEPHA</a:t>
            </a:r>
            <a:r>
              <a:rPr lang="en-US" baseline="30000" dirty="0"/>
              <a:t>®</a:t>
            </a:r>
            <a:r>
              <a:rPr lang="en-US" dirty="0"/>
              <a:t>-PROTECT</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27</a:t>
            </a:fld>
            <a:endParaRPr lang="en-US"/>
          </a:p>
        </p:txBody>
      </p:sp>
      <p:pic>
        <p:nvPicPr>
          <p:cNvPr id="6" name="Picture 5" descr="A picture containing clothing, holding, young, standing&#10;&#10;Description automatically generated">
            <a:extLst>
              <a:ext uri="{FF2B5EF4-FFF2-40B4-BE49-F238E27FC236}">
                <a16:creationId xmlns:a16="http://schemas.microsoft.com/office/drawing/2014/main" id="{C784BDF5-A949-4BF6-9000-F711BA8627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58" y="1371144"/>
            <a:ext cx="6830255" cy="4568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3862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70612"/>
            <a:ext cx="6472238" cy="877163"/>
          </a:xfrm>
        </p:spPr>
        <p:txBody>
          <a:bodyPr/>
          <a:lstStyle/>
          <a:p>
            <a:r>
              <a:rPr lang="en-US" dirty="0"/>
              <a:t>PEPHA</a:t>
            </a:r>
            <a:r>
              <a:rPr lang="en-US" baseline="30000" dirty="0"/>
              <a:t>®</a:t>
            </a:r>
            <a:r>
              <a:rPr lang="en-US" dirty="0"/>
              <a:t>-PROTECT</a:t>
            </a:r>
            <a:br>
              <a:rPr lang="en-US" dirty="0"/>
            </a:br>
            <a:r>
              <a:rPr lang="en-US" sz="2800" i="1" kern="1200" dirty="0">
                <a:solidFill>
                  <a:srgbClr val="4F4F4F"/>
                </a:solidFill>
                <a:latin typeface="Trebuchet MS" pitchFamily="34" charset="0"/>
                <a:ea typeface="+mn-ea"/>
                <a:cs typeface="Arial" charset="0"/>
              </a:rPr>
              <a:t>in vivo </a:t>
            </a:r>
            <a:r>
              <a:rPr lang="en-US" sz="2800" kern="1200" dirty="0">
                <a:solidFill>
                  <a:srgbClr val="4F4F4F"/>
                </a:solidFill>
                <a:latin typeface="Trebuchet MS" pitchFamily="34" charset="0"/>
                <a:ea typeface="+mn-ea"/>
                <a:cs typeface="Arial" charset="0"/>
              </a:rPr>
              <a:t>Study – Guide Formulation</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28</a:t>
            </a:fld>
            <a:endParaRPr lang="en-US"/>
          </a:p>
        </p:txBody>
      </p:sp>
      <p:pic>
        <p:nvPicPr>
          <p:cNvPr id="2918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298450"/>
            <a:ext cx="7675563" cy="626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7430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8731"/>
            <a:ext cx="8044313" cy="1286506"/>
          </a:xfrm>
        </p:spPr>
        <p:txBody>
          <a:bodyPr/>
          <a:lstStyle/>
          <a:p>
            <a:r>
              <a:rPr lang="en-US" dirty="0"/>
              <a:t>DNA Protection</a:t>
            </a:r>
            <a:br>
              <a:rPr lang="en-US" dirty="0"/>
            </a:br>
            <a:r>
              <a:rPr lang="en-US" sz="2800" dirty="0">
                <a:solidFill>
                  <a:srgbClr val="4F4F4F"/>
                </a:solidFill>
              </a:rPr>
              <a:t>Continuously Growing Trend in Beauty Care</a:t>
            </a:r>
          </a:p>
        </p:txBody>
      </p:sp>
      <p:sp>
        <p:nvSpPr>
          <p:cNvPr id="4" name="Slide Number Placeholder 3"/>
          <p:cNvSpPr>
            <a:spLocks noGrp="1"/>
          </p:cNvSpPr>
          <p:nvPr>
            <p:ph type="sldNum" sz="quarter" idx="10"/>
          </p:nvPr>
        </p:nvSpPr>
        <p:spPr/>
        <p:txBody>
          <a:bodyPr/>
          <a:lstStyle/>
          <a:p>
            <a:fld id="{4DC46E81-78DE-4F23-BCA8-A8318D6C77E0}" type="slidenum">
              <a:rPr lang="en-US" smtClean="0"/>
              <a:pPr/>
              <a:t>29</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34991928"/>
              </p:ext>
            </p:extLst>
          </p:nvPr>
        </p:nvGraphicFramePr>
        <p:xfrm>
          <a:off x="541674" y="1831371"/>
          <a:ext cx="6319595" cy="1554480"/>
        </p:xfrm>
        <a:graphic>
          <a:graphicData uri="http://schemas.openxmlformats.org/drawingml/2006/table">
            <a:tbl>
              <a:tblPr firstRow="1" bandRow="1">
                <a:tableStyleId>{5C22544A-7EE6-4342-B048-85BDC9FD1C3A}</a:tableStyleId>
              </a:tblPr>
              <a:tblGrid>
                <a:gridCol w="2258538">
                  <a:extLst>
                    <a:ext uri="{9D8B030D-6E8A-4147-A177-3AD203B41FA5}">
                      <a16:colId xmlns:a16="http://schemas.microsoft.com/office/drawing/2014/main" val="20000"/>
                    </a:ext>
                  </a:extLst>
                </a:gridCol>
                <a:gridCol w="1226246">
                  <a:extLst>
                    <a:ext uri="{9D8B030D-6E8A-4147-A177-3AD203B41FA5}">
                      <a16:colId xmlns:a16="http://schemas.microsoft.com/office/drawing/2014/main" val="20001"/>
                    </a:ext>
                  </a:extLst>
                </a:gridCol>
                <a:gridCol w="1254912">
                  <a:extLst>
                    <a:ext uri="{9D8B030D-6E8A-4147-A177-3AD203B41FA5}">
                      <a16:colId xmlns:a16="http://schemas.microsoft.com/office/drawing/2014/main" val="20002"/>
                    </a:ext>
                  </a:extLst>
                </a:gridCol>
                <a:gridCol w="1579899">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2008</a:t>
                      </a:r>
                    </a:p>
                  </a:txBody>
                  <a:tcPr/>
                </a:tc>
                <a:tc>
                  <a:txBody>
                    <a:bodyPr/>
                    <a:lstStyle/>
                    <a:p>
                      <a:r>
                        <a:rPr lang="en-US" dirty="0"/>
                        <a:t>2012</a:t>
                      </a:r>
                    </a:p>
                  </a:txBody>
                  <a:tcPr/>
                </a:tc>
                <a:tc>
                  <a:txBody>
                    <a:bodyPr/>
                    <a:lstStyle/>
                    <a:p>
                      <a:r>
                        <a:rPr lang="en-US" dirty="0"/>
                        <a:t>2008-2012 growth</a:t>
                      </a:r>
                    </a:p>
                  </a:txBody>
                  <a:tcPr/>
                </a:tc>
                <a:extLst>
                  <a:ext uri="{0D108BD9-81ED-4DB2-BD59-A6C34878D82A}">
                    <a16:rowId xmlns:a16="http://schemas.microsoft.com/office/drawing/2014/main" val="10000"/>
                  </a:ext>
                </a:extLst>
              </a:tr>
              <a:tr h="370840">
                <a:tc>
                  <a:txBody>
                    <a:bodyPr/>
                    <a:lstStyle/>
                    <a:p>
                      <a:pPr>
                        <a:spcAft>
                          <a:spcPts val="600"/>
                        </a:spcAft>
                      </a:pPr>
                      <a:r>
                        <a:rPr lang="en-US" dirty="0"/>
                        <a:t>Skin care launches with “DNA protection” claims</a:t>
                      </a:r>
                    </a:p>
                  </a:txBody>
                  <a:tcPr/>
                </a:tc>
                <a:tc>
                  <a:txBody>
                    <a:bodyPr/>
                    <a:lstStyle/>
                    <a:p>
                      <a:pPr>
                        <a:spcAft>
                          <a:spcPts val="0"/>
                        </a:spcAft>
                      </a:pPr>
                      <a:r>
                        <a:rPr lang="en-US" dirty="0"/>
                        <a:t>169</a:t>
                      </a:r>
                    </a:p>
                  </a:txBody>
                  <a:tcPr/>
                </a:tc>
                <a:tc>
                  <a:txBody>
                    <a:bodyPr/>
                    <a:lstStyle/>
                    <a:p>
                      <a:pPr>
                        <a:spcAft>
                          <a:spcPts val="0"/>
                        </a:spcAft>
                      </a:pPr>
                      <a:r>
                        <a:rPr lang="en-US" dirty="0"/>
                        <a:t>516</a:t>
                      </a:r>
                    </a:p>
                  </a:txBody>
                  <a:tcPr/>
                </a:tc>
                <a:tc>
                  <a:txBody>
                    <a:bodyPr/>
                    <a:lstStyle/>
                    <a:p>
                      <a:r>
                        <a:rPr lang="en-US" dirty="0"/>
                        <a:t>+205%</a:t>
                      </a:r>
                    </a:p>
                  </a:txBody>
                  <a:tcPr/>
                </a:tc>
                <a:extLst>
                  <a:ext uri="{0D108BD9-81ED-4DB2-BD59-A6C34878D82A}">
                    <a16:rowId xmlns:a16="http://schemas.microsoft.com/office/drawing/2014/main" val="10001"/>
                  </a:ext>
                </a:extLst>
              </a:tr>
            </a:tbl>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3958412997"/>
              </p:ext>
            </p:extLst>
          </p:nvPr>
        </p:nvGraphicFramePr>
        <p:xfrm>
          <a:off x="646777" y="4001757"/>
          <a:ext cx="6319595" cy="1554480"/>
        </p:xfrm>
        <a:graphic>
          <a:graphicData uri="http://schemas.openxmlformats.org/drawingml/2006/table">
            <a:tbl>
              <a:tblPr firstRow="1" bandRow="1">
                <a:tableStyleId>{5C22544A-7EE6-4342-B048-85BDC9FD1C3A}</a:tableStyleId>
              </a:tblPr>
              <a:tblGrid>
                <a:gridCol w="2258538">
                  <a:extLst>
                    <a:ext uri="{9D8B030D-6E8A-4147-A177-3AD203B41FA5}">
                      <a16:colId xmlns:a16="http://schemas.microsoft.com/office/drawing/2014/main" val="20000"/>
                    </a:ext>
                  </a:extLst>
                </a:gridCol>
                <a:gridCol w="1226246">
                  <a:extLst>
                    <a:ext uri="{9D8B030D-6E8A-4147-A177-3AD203B41FA5}">
                      <a16:colId xmlns:a16="http://schemas.microsoft.com/office/drawing/2014/main" val="20001"/>
                    </a:ext>
                  </a:extLst>
                </a:gridCol>
                <a:gridCol w="1254912">
                  <a:extLst>
                    <a:ext uri="{9D8B030D-6E8A-4147-A177-3AD203B41FA5}">
                      <a16:colId xmlns:a16="http://schemas.microsoft.com/office/drawing/2014/main" val="20002"/>
                    </a:ext>
                  </a:extLst>
                </a:gridCol>
                <a:gridCol w="1579899">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r>
                        <a:rPr lang="en-US" dirty="0"/>
                        <a:t>2002</a:t>
                      </a:r>
                    </a:p>
                  </a:txBody>
                  <a:tcPr/>
                </a:tc>
                <a:tc>
                  <a:txBody>
                    <a:bodyPr/>
                    <a:lstStyle/>
                    <a:p>
                      <a:r>
                        <a:rPr lang="en-US" dirty="0"/>
                        <a:t>2012</a:t>
                      </a:r>
                    </a:p>
                  </a:txBody>
                  <a:tcPr/>
                </a:tc>
                <a:tc>
                  <a:txBody>
                    <a:bodyPr/>
                    <a:lstStyle/>
                    <a:p>
                      <a:r>
                        <a:rPr lang="en-US" dirty="0"/>
                        <a:t>2008-2012 growth</a:t>
                      </a:r>
                    </a:p>
                  </a:txBody>
                  <a:tcPr/>
                </a:tc>
                <a:extLst>
                  <a:ext uri="{0D108BD9-81ED-4DB2-BD59-A6C34878D82A}">
                    <a16:rowId xmlns:a16="http://schemas.microsoft.com/office/drawing/2014/main" val="10000"/>
                  </a:ext>
                </a:extLst>
              </a:tr>
              <a:tr h="370840">
                <a:tc>
                  <a:txBody>
                    <a:bodyPr/>
                    <a:lstStyle/>
                    <a:p>
                      <a:pPr>
                        <a:spcAft>
                          <a:spcPts val="600"/>
                        </a:spcAft>
                      </a:pPr>
                      <a:r>
                        <a:rPr lang="en-US" dirty="0"/>
                        <a:t>Skin care launches with “DNA protection” claims</a:t>
                      </a:r>
                    </a:p>
                  </a:txBody>
                  <a:tcPr/>
                </a:tc>
                <a:tc>
                  <a:txBody>
                    <a:bodyPr/>
                    <a:lstStyle/>
                    <a:p>
                      <a:pPr>
                        <a:spcAft>
                          <a:spcPts val="0"/>
                        </a:spcAft>
                      </a:pPr>
                      <a:r>
                        <a:rPr lang="en-US" dirty="0"/>
                        <a:t>14</a:t>
                      </a:r>
                    </a:p>
                  </a:txBody>
                  <a:tcPr/>
                </a:tc>
                <a:tc>
                  <a:txBody>
                    <a:bodyPr/>
                    <a:lstStyle/>
                    <a:p>
                      <a:pPr>
                        <a:spcAft>
                          <a:spcPts val="0"/>
                        </a:spcAft>
                      </a:pPr>
                      <a:r>
                        <a:rPr lang="en-US" dirty="0"/>
                        <a:t>516</a:t>
                      </a:r>
                    </a:p>
                  </a:txBody>
                  <a:tcPr/>
                </a:tc>
                <a:tc>
                  <a:txBody>
                    <a:bodyPr/>
                    <a:lstStyle/>
                    <a:p>
                      <a:r>
                        <a:rPr lang="en-US" dirty="0"/>
                        <a:t>+3585%</a:t>
                      </a:r>
                    </a:p>
                  </a:txBody>
                  <a:tcPr/>
                </a:tc>
                <a:extLst>
                  <a:ext uri="{0D108BD9-81ED-4DB2-BD59-A6C34878D82A}">
                    <a16:rowId xmlns:a16="http://schemas.microsoft.com/office/drawing/2014/main" val="10001"/>
                  </a:ext>
                </a:extLst>
              </a:tr>
            </a:tbl>
          </a:graphicData>
        </a:graphic>
      </p:graphicFrame>
      <p:sp>
        <p:nvSpPr>
          <p:cNvPr id="8" name="Text Box 4"/>
          <p:cNvSpPr txBox="1">
            <a:spLocks noChangeArrowheads="1"/>
          </p:cNvSpPr>
          <p:nvPr/>
        </p:nvSpPr>
        <p:spPr bwMode="auto">
          <a:xfrm>
            <a:off x="2941909" y="6593938"/>
            <a:ext cx="293370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sz="1400" dirty="0">
                <a:solidFill>
                  <a:srgbClr val="4D4D4D"/>
                </a:solidFill>
                <a:latin typeface="Trebuchet MS" pitchFamily="34" charset="0"/>
              </a:rPr>
              <a:t>Source: GNPD, 2002-2012</a:t>
            </a:r>
          </a:p>
        </p:txBody>
      </p:sp>
    </p:spTree>
    <p:extLst>
      <p:ext uri="{BB962C8B-B14F-4D97-AF65-F5344CB8AC3E}">
        <p14:creationId xmlns:p14="http://schemas.microsoft.com/office/powerpoint/2010/main" val="2424200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12134"/>
            <a:ext cx="7953484" cy="935641"/>
          </a:xfrm>
        </p:spPr>
        <p:txBody>
          <a:bodyPr/>
          <a:lstStyle/>
          <a:p>
            <a:r>
              <a:rPr lang="en-US" dirty="0"/>
              <a:t>Exponential Increase of Skin Care Launches with Focus “DNA Protection”</a:t>
            </a:r>
          </a:p>
        </p:txBody>
      </p:sp>
      <p:sp>
        <p:nvSpPr>
          <p:cNvPr id="4" name="Slide Number Placeholder 3"/>
          <p:cNvSpPr>
            <a:spLocks noGrp="1"/>
          </p:cNvSpPr>
          <p:nvPr>
            <p:ph type="sldNum" sz="quarter" idx="10"/>
          </p:nvPr>
        </p:nvSpPr>
        <p:spPr/>
        <p:txBody>
          <a:bodyPr/>
          <a:lstStyle/>
          <a:p>
            <a:fld id="{4DC46E81-78DE-4F23-BCA8-A8318D6C77E0}" type="slidenum">
              <a:rPr lang="en-US" smtClean="0"/>
              <a:pPr/>
              <a:t>30</a:t>
            </a:fld>
            <a:endParaRPr lang="en-US"/>
          </a:p>
        </p:txBody>
      </p:sp>
      <p:pic>
        <p:nvPicPr>
          <p:cNvPr id="294914" name="Picture 2" descr="http://charts.lon-dc.mintel.com/v3.0/7cdfdff96c8577812f47208cf240fedf/chart715x500.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827" y="1418898"/>
            <a:ext cx="7554350" cy="5282762"/>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4"/>
          <p:cNvSpPr txBox="1">
            <a:spLocks noChangeArrowheads="1"/>
          </p:cNvSpPr>
          <p:nvPr/>
        </p:nvSpPr>
        <p:spPr bwMode="auto">
          <a:xfrm>
            <a:off x="2941909" y="6593938"/>
            <a:ext cx="293370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en-US" sz="1400" dirty="0">
                <a:solidFill>
                  <a:srgbClr val="4D4D4D"/>
                </a:solidFill>
                <a:latin typeface="Trebuchet MS" pitchFamily="34" charset="0"/>
              </a:rPr>
              <a:t>Source: GNPD, 2002-2012</a:t>
            </a:r>
          </a:p>
        </p:txBody>
      </p:sp>
    </p:spTree>
    <p:extLst>
      <p:ext uri="{BB962C8B-B14F-4D97-AF65-F5344CB8AC3E}">
        <p14:creationId xmlns:p14="http://schemas.microsoft.com/office/powerpoint/2010/main" val="1088348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49911">
            <a:off x="6114828" y="3052307"/>
            <a:ext cx="2526131" cy="205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17549" y="370612"/>
            <a:ext cx="7958617" cy="877163"/>
          </a:xfrm>
        </p:spPr>
        <p:txBody>
          <a:bodyPr/>
          <a:lstStyle/>
          <a:p>
            <a:r>
              <a:rPr lang="en-US" dirty="0"/>
              <a:t>Compatible Solutes</a:t>
            </a:r>
            <a:br>
              <a:rPr lang="en-US" dirty="0"/>
            </a:br>
            <a:r>
              <a:rPr lang="en-US" sz="2800" dirty="0">
                <a:solidFill>
                  <a:srgbClr val="4F4F4F"/>
                </a:solidFill>
              </a:rPr>
              <a:t>The Survival Secret</a:t>
            </a:r>
          </a:p>
        </p:txBody>
      </p:sp>
      <p:sp>
        <p:nvSpPr>
          <p:cNvPr id="4" name="Slide Number Placeholder 3"/>
          <p:cNvSpPr>
            <a:spLocks noGrp="1"/>
          </p:cNvSpPr>
          <p:nvPr>
            <p:ph type="sldNum" sz="quarter" idx="10"/>
          </p:nvPr>
        </p:nvSpPr>
        <p:spPr/>
        <p:txBody>
          <a:bodyPr/>
          <a:lstStyle/>
          <a:p>
            <a:fld id="{4DC46E81-78DE-4F23-BCA8-A8318D6C77E0}" type="slidenum">
              <a:rPr lang="en-US" smtClean="0"/>
              <a:pPr/>
              <a:t>31</a:t>
            </a:fld>
            <a:endParaRPr lang="en-US"/>
          </a:p>
        </p:txBody>
      </p:sp>
      <p:sp>
        <p:nvSpPr>
          <p:cNvPr id="5" name="Rectangle 9"/>
          <p:cNvSpPr>
            <a:spLocks noChangeArrowheads="1"/>
          </p:cNvSpPr>
          <p:nvPr/>
        </p:nvSpPr>
        <p:spPr bwMode="auto">
          <a:xfrm>
            <a:off x="550689" y="1585076"/>
            <a:ext cx="6201803" cy="39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65" tIns="40083" rIns="80165" bIns="40083">
            <a:spAutoFit/>
          </a:bodyPr>
          <a:lstStyle/>
          <a:p>
            <a:pPr indent="-285750" defTabSz="801688">
              <a:lnSpc>
                <a:spcPct val="150000"/>
              </a:lnSpc>
              <a:spcBef>
                <a:spcPts val="1200"/>
              </a:spcBef>
              <a:buClr>
                <a:schemeClr val="tx2"/>
              </a:buClr>
              <a:buFont typeface="Arial" pitchFamily="34" charset="0"/>
              <a:buChar char="•"/>
            </a:pPr>
            <a:r>
              <a:rPr lang="en-US" b="1" dirty="0">
                <a:solidFill>
                  <a:schemeClr val="tx1">
                    <a:lumMod val="65000"/>
                    <a:lumOff val="35000"/>
                  </a:schemeClr>
                </a:solidFill>
                <a:latin typeface="+mn-lt"/>
                <a:cs typeface="+mn-cs"/>
              </a:rPr>
              <a:t>What are they?</a:t>
            </a:r>
          </a:p>
          <a:p>
            <a:pPr defTabSz="801688">
              <a:lnSpc>
                <a:spcPct val="150000"/>
              </a:lnSpc>
              <a:spcBef>
                <a:spcPts val="0"/>
              </a:spcBef>
              <a:buClr>
                <a:schemeClr val="tx2"/>
              </a:buClr>
            </a:pPr>
            <a:r>
              <a:rPr lang="en-US" dirty="0">
                <a:solidFill>
                  <a:schemeClr val="tx1">
                    <a:lumMod val="65000"/>
                    <a:lumOff val="35000"/>
                  </a:schemeClr>
                </a:solidFill>
                <a:latin typeface="+mn-lt"/>
                <a:cs typeface="+mn-cs"/>
              </a:rPr>
              <a:t>Small, water soluble molecules such as </a:t>
            </a:r>
            <a:r>
              <a:rPr lang="en-US" dirty="0" err="1">
                <a:solidFill>
                  <a:schemeClr val="tx1">
                    <a:lumMod val="65000"/>
                    <a:lumOff val="35000"/>
                  </a:schemeClr>
                </a:solidFill>
                <a:latin typeface="+mn-lt"/>
                <a:cs typeface="+mn-cs"/>
              </a:rPr>
              <a:t>Trehalose</a:t>
            </a:r>
            <a:r>
              <a:rPr lang="en-US" dirty="0">
                <a:solidFill>
                  <a:schemeClr val="tx1">
                    <a:lumMod val="65000"/>
                    <a:lumOff val="35000"/>
                  </a:schemeClr>
                </a:solidFill>
                <a:latin typeface="+mn-lt"/>
                <a:cs typeface="+mn-cs"/>
              </a:rPr>
              <a:t>, Glycine, </a:t>
            </a:r>
            <a:r>
              <a:rPr lang="en-US" dirty="0" err="1">
                <a:solidFill>
                  <a:schemeClr val="tx1">
                    <a:lumMod val="65000"/>
                    <a:lumOff val="35000"/>
                  </a:schemeClr>
                </a:solidFill>
                <a:latin typeface="+mn-lt"/>
                <a:cs typeface="+mn-cs"/>
              </a:rPr>
              <a:t>Betaine</a:t>
            </a:r>
            <a:r>
              <a:rPr lang="en-US" dirty="0">
                <a:solidFill>
                  <a:schemeClr val="tx1">
                    <a:lumMod val="65000"/>
                    <a:lumOff val="35000"/>
                  </a:schemeClr>
                </a:solidFill>
                <a:latin typeface="+mn-lt"/>
                <a:cs typeface="+mn-cs"/>
              </a:rPr>
              <a:t> and Citrulline</a:t>
            </a:r>
          </a:p>
          <a:p>
            <a:pPr indent="-285750" defTabSz="801688">
              <a:lnSpc>
                <a:spcPct val="150000"/>
              </a:lnSpc>
              <a:spcBef>
                <a:spcPts val="1200"/>
              </a:spcBef>
              <a:buClr>
                <a:schemeClr val="tx2"/>
              </a:buClr>
              <a:buFont typeface="Arial" pitchFamily="34" charset="0"/>
              <a:buChar char="•"/>
            </a:pPr>
            <a:r>
              <a:rPr lang="en-US" b="1" dirty="0">
                <a:solidFill>
                  <a:schemeClr val="tx1">
                    <a:lumMod val="65000"/>
                    <a:lumOff val="35000"/>
                  </a:schemeClr>
                </a:solidFill>
                <a:latin typeface="+mn-lt"/>
                <a:cs typeface="+mn-cs"/>
              </a:rPr>
              <a:t>How are they produced?</a:t>
            </a:r>
          </a:p>
          <a:p>
            <a:pPr defTabSz="801688">
              <a:lnSpc>
                <a:spcPct val="150000"/>
              </a:lnSpc>
              <a:spcBef>
                <a:spcPts val="0"/>
              </a:spcBef>
              <a:buClr>
                <a:schemeClr val="tx2"/>
              </a:buClr>
            </a:pPr>
            <a:r>
              <a:rPr lang="en-US" dirty="0">
                <a:solidFill>
                  <a:schemeClr val="tx1">
                    <a:lumMod val="65000"/>
                    <a:lumOff val="35000"/>
                  </a:schemeClr>
                </a:solidFill>
                <a:latin typeface="+mn-lt"/>
                <a:cs typeface="+mn-cs"/>
              </a:rPr>
              <a:t>By organisms under extreme conditions - heat, cold, drought, high salt concentration</a:t>
            </a:r>
          </a:p>
          <a:p>
            <a:pPr indent="-285750" defTabSz="801688">
              <a:lnSpc>
                <a:spcPct val="150000"/>
              </a:lnSpc>
              <a:spcBef>
                <a:spcPts val="1200"/>
              </a:spcBef>
              <a:buClr>
                <a:schemeClr val="tx2"/>
              </a:buClr>
              <a:buSzPct val="110000"/>
              <a:buFont typeface="Arial" pitchFamily="34" charset="0"/>
              <a:buChar char="•"/>
            </a:pPr>
            <a:r>
              <a:rPr lang="en-US" b="1" dirty="0">
                <a:solidFill>
                  <a:schemeClr val="tx1">
                    <a:lumMod val="65000"/>
                    <a:lumOff val="35000"/>
                  </a:schemeClr>
                </a:solidFill>
                <a:latin typeface="+mn-lt"/>
                <a:cs typeface="+mn-cs"/>
              </a:rPr>
              <a:t>What do they do?</a:t>
            </a:r>
          </a:p>
          <a:p>
            <a:pPr defTabSz="801688">
              <a:spcBef>
                <a:spcPct val="50000"/>
              </a:spcBef>
              <a:buClr>
                <a:schemeClr val="tx2"/>
              </a:buClr>
              <a:buSzPct val="110000"/>
            </a:pPr>
            <a:r>
              <a:rPr lang="en-US" dirty="0">
                <a:solidFill>
                  <a:schemeClr val="tx1">
                    <a:lumMod val="65000"/>
                    <a:lumOff val="35000"/>
                  </a:schemeClr>
                </a:solidFill>
                <a:latin typeface="+mn-lt"/>
                <a:cs typeface="+mn-cs"/>
              </a:rPr>
              <a:t>Protect important cell structures – such as DNA - from damage</a:t>
            </a:r>
          </a:p>
        </p:txBody>
      </p:sp>
    </p:spTree>
    <p:extLst>
      <p:ext uri="{BB962C8B-B14F-4D97-AF65-F5344CB8AC3E}">
        <p14:creationId xmlns:p14="http://schemas.microsoft.com/office/powerpoint/2010/main" val="3302877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12134"/>
            <a:ext cx="7894187" cy="935641"/>
          </a:xfrm>
        </p:spPr>
        <p:txBody>
          <a:bodyPr/>
          <a:lstStyle/>
          <a:p>
            <a:r>
              <a:rPr lang="en-US" dirty="0"/>
              <a:t>Market products focusing on DNA claims</a:t>
            </a:r>
          </a:p>
        </p:txBody>
      </p:sp>
      <p:sp>
        <p:nvSpPr>
          <p:cNvPr id="3" name="Content Placeholder 2"/>
          <p:cNvSpPr>
            <a:spLocks noGrp="1"/>
          </p:cNvSpPr>
          <p:nvPr>
            <p:ph idx="1"/>
          </p:nvPr>
        </p:nvSpPr>
        <p:spPr>
          <a:xfrm>
            <a:off x="736600" y="1773238"/>
            <a:ext cx="6454775" cy="1692771"/>
          </a:xfrm>
        </p:spPr>
        <p:txBody>
          <a:bodyPr/>
          <a:lstStyle/>
          <a:p>
            <a:pPr marL="0" indent="0">
              <a:buNone/>
            </a:pPr>
            <a:r>
              <a:rPr lang="en-US" sz="2000" dirty="0"/>
              <a:t>Some additional examples…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Source: GNPD 2011-2013</a:t>
            </a:r>
          </a:p>
        </p:txBody>
      </p:sp>
      <p:sp>
        <p:nvSpPr>
          <p:cNvPr id="4" name="Slide Number Placeholder 3"/>
          <p:cNvSpPr>
            <a:spLocks noGrp="1"/>
          </p:cNvSpPr>
          <p:nvPr>
            <p:ph type="sldNum" sz="quarter" idx="10"/>
          </p:nvPr>
        </p:nvSpPr>
        <p:spPr/>
        <p:txBody>
          <a:bodyPr/>
          <a:lstStyle/>
          <a:p>
            <a:fld id="{4DC46E81-78DE-4F23-BCA8-A8318D6C77E0}" type="slidenum">
              <a:rPr lang="en-US" smtClean="0"/>
              <a:pPr/>
              <a:t>32</a:t>
            </a:fld>
            <a:endParaRPr lang="en-US"/>
          </a:p>
        </p:txBody>
      </p:sp>
    </p:spTree>
    <p:extLst>
      <p:ext uri="{BB962C8B-B14F-4D97-AF65-F5344CB8AC3E}">
        <p14:creationId xmlns:p14="http://schemas.microsoft.com/office/powerpoint/2010/main" val="3883103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Box 25" descr="Country"/>
          <p:cNvSpPr txBox="1">
            <a:spLocks noChangeArrowheads="1"/>
          </p:cNvSpPr>
          <p:nvPr/>
        </p:nvSpPr>
        <p:spPr bwMode="auto">
          <a:xfrm>
            <a:off x="4859338" y="1547813"/>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Germany</a:t>
            </a:r>
          </a:p>
        </p:txBody>
      </p:sp>
      <p:sp>
        <p:nvSpPr>
          <p:cNvPr id="46084" name="TextBox 31" descr="Description"/>
          <p:cNvSpPr txBox="1">
            <a:spLocks noChangeArrowheads="1"/>
          </p:cNvSpPr>
          <p:nvPr/>
        </p:nvSpPr>
        <p:spPr bwMode="auto">
          <a:xfrm>
            <a:off x="3573463" y="3384550"/>
            <a:ext cx="5102225"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The Annemarie Börlind Natural Beauty Sun range is claimed to provide UVA/UVB protection with skin-friendly UV filters, and contains kombu algae extract to help prevent sunburn, and a sea buckthorn complex and vitamin E to promote healthy cell activity and prevent premature ageing. Additionally, panthenol provides deep hydration. The paraben-free range includ…</a:t>
            </a:r>
          </a:p>
        </p:txBody>
      </p:sp>
      <p:sp>
        <p:nvSpPr>
          <p:cNvPr id="46085" name="Slide Number Placeholder 3"/>
          <p:cNvSpPr txBox="1">
            <a:spLocks noGrp="1"/>
          </p:cNvSpPr>
          <p:nvPr/>
        </p:nvSpPr>
        <p:spPr bwMode="auto">
          <a:xfrm>
            <a:off x="395288" y="6124575"/>
            <a:ext cx="57626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00000"/>
              </a:buClr>
              <a:buFont typeface="Verdana" pitchFamily="34" charset="0"/>
              <a:buNone/>
            </a:pPr>
            <a:fld id="{605B237E-60F0-412C-BA13-F65F811417A1}" type="slidenum">
              <a:rPr lang="en-US" sz="1100" b="1">
                <a:solidFill>
                  <a:srgbClr val="000000"/>
                </a:solidFill>
                <a:latin typeface="Verdana" pitchFamily="34" charset="0"/>
                <a:cs typeface="Arial" charset="0"/>
                <a:sym typeface="Verdana" pitchFamily="34" charset="0"/>
              </a:rPr>
              <a:pPr algn="ctr">
                <a:buClr>
                  <a:srgbClr val="000000"/>
                </a:buClr>
                <a:buFont typeface="Verdana" pitchFamily="34" charset="0"/>
                <a:buNone/>
              </a:pPr>
              <a:t>33</a:t>
            </a:fld>
            <a:endParaRPr lang="en-US" sz="1100" b="1">
              <a:solidFill>
                <a:srgbClr val="000000"/>
              </a:solidFill>
              <a:latin typeface="Verdana" pitchFamily="34" charset="0"/>
              <a:cs typeface="Arial" charset="0"/>
              <a:sym typeface="Verdana" pitchFamily="34" charset="0"/>
            </a:endParaRPr>
          </a:p>
        </p:txBody>
      </p:sp>
      <p:sp>
        <p:nvSpPr>
          <p:cNvPr id="46086" name="TextBox 17" descr="Title"/>
          <p:cNvSpPr txBox="1">
            <a:spLocks noChangeArrowheads="1"/>
          </p:cNvSpPr>
          <p:nvPr/>
        </p:nvSpPr>
        <p:spPr bwMode="auto">
          <a:xfrm>
            <a:off x="468313" y="287338"/>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7054A3"/>
              </a:buClr>
              <a:buFont typeface="Verdana" pitchFamily="34" charset="0"/>
              <a:buNone/>
            </a:pPr>
            <a:r>
              <a:rPr lang="en-US">
                <a:solidFill>
                  <a:srgbClr val="7054A3"/>
                </a:solidFill>
                <a:latin typeface="Verdana" pitchFamily="34" charset="0"/>
                <a:cs typeface="Arial" charset="0"/>
                <a:sym typeface="Verdana" pitchFamily="34" charset="0"/>
              </a:rPr>
              <a:t>Annemarie Börlind Natural Beauty Sun Anti Aging DNA-Pro…</a:t>
            </a:r>
          </a:p>
        </p:txBody>
      </p:sp>
      <p:sp>
        <p:nvSpPr>
          <p:cNvPr id="46087" name="TextBox 1" descr="ID"/>
          <p:cNvSpPr txBox="1">
            <a:spLocks noChangeArrowheads="1"/>
          </p:cNvSpPr>
          <p:nvPr/>
        </p:nvSpPr>
        <p:spPr bwMode="auto">
          <a:xfrm>
            <a:off x="1187450" y="4157663"/>
            <a:ext cx="15128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400" u="sng">
                <a:solidFill>
                  <a:srgbClr val="FFFFFF"/>
                </a:solidFill>
                <a:latin typeface="Verdana" pitchFamily="34" charset="0"/>
                <a:cs typeface="Arial" charset="0"/>
                <a:sym typeface="Verdana" pitchFamily="34" charset="0"/>
                <a:hlinkClick r:id="rId3"/>
              </a:rPr>
              <a:t>1831891</a:t>
            </a:r>
            <a:endParaRPr lang="en-US" sz="1400" u="sng">
              <a:solidFill>
                <a:srgbClr val="FFFFFF"/>
              </a:solidFill>
              <a:latin typeface="Verdana" pitchFamily="34" charset="0"/>
              <a:cs typeface="Arial" charset="0"/>
              <a:sym typeface="Verdana" pitchFamily="34" charset="0"/>
            </a:endParaRPr>
          </a:p>
        </p:txBody>
      </p:sp>
      <p:sp>
        <p:nvSpPr>
          <p:cNvPr id="46089" name="TextBox 5" descr="Company"/>
          <p:cNvSpPr txBox="1">
            <a:spLocks noChangeArrowheads="1"/>
          </p:cNvSpPr>
          <p:nvPr/>
        </p:nvSpPr>
        <p:spPr bwMode="auto">
          <a:xfrm>
            <a:off x="4859338" y="960438"/>
            <a:ext cx="38163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Börlind</a:t>
            </a:r>
          </a:p>
        </p:txBody>
      </p:sp>
      <p:sp>
        <p:nvSpPr>
          <p:cNvPr id="46090" name="TextBox 30" descr="Date"/>
          <p:cNvSpPr txBox="1">
            <a:spLocks noChangeArrowheads="1"/>
          </p:cNvSpPr>
          <p:nvPr/>
        </p:nvSpPr>
        <p:spPr bwMode="auto">
          <a:xfrm>
            <a:off x="4859338" y="1874838"/>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Aug 2012</a:t>
            </a:r>
          </a:p>
        </p:txBody>
      </p:sp>
      <p:sp>
        <p:nvSpPr>
          <p:cNvPr id="46091" name="TextBox 32" descr="Ingredients"/>
          <p:cNvSpPr txBox="1">
            <a:spLocks noChangeArrowheads="1"/>
          </p:cNvSpPr>
          <p:nvPr/>
        </p:nvSpPr>
        <p:spPr bwMode="auto">
          <a:xfrm>
            <a:off x="1547813" y="4697413"/>
            <a:ext cx="71278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Aqua, Dicaprylyl Carbonate, Diethylamino Hydroxybenzoyl Hexyl Benzoate, Alcohols, Ethylhexyl Triazone, Caprylic/Capric Triglyceride, Bis-ethylhexyloxyphenol Methoxyphenyl Triazine, Glycerin, Ethy…</a:t>
            </a:r>
          </a:p>
        </p:txBody>
      </p:sp>
      <p:sp>
        <p:nvSpPr>
          <p:cNvPr id="46092" name="TextBox 36" descr="Subcategory"/>
          <p:cNvSpPr txBox="1">
            <a:spLocks noChangeArrowheads="1"/>
          </p:cNvSpPr>
          <p:nvPr/>
        </p:nvSpPr>
        <p:spPr bwMode="auto">
          <a:xfrm>
            <a:off x="4859338" y="2174875"/>
            <a:ext cx="38163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Sun - Sun/Sunbed Exposure</a:t>
            </a:r>
          </a:p>
        </p:txBody>
      </p:sp>
      <p:sp>
        <p:nvSpPr>
          <p:cNvPr id="46094" name="TextBox 42" descr="Claims"/>
          <p:cNvSpPr txBox="1">
            <a:spLocks noChangeArrowheads="1"/>
          </p:cNvSpPr>
          <p:nvPr/>
        </p:nvSpPr>
        <p:spPr bwMode="auto">
          <a:xfrm>
            <a:off x="1538288" y="5600700"/>
            <a:ext cx="713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GMO-Free, No Additives/Preservatives, Vitamin/Mineral Fortified, For Sensitive Skin, Water Resistant*, Brightening / Illuminating*, Botanical/Herbal, Hypoallergenic, Ethical - Environmentally Friendly Package, UV Protection, Ethical - Animal, Ethical - Environmentally Friendly Product, Ethical - Charity, Organic, No Animal Ingredients, Antioxidant, Dermatologically Tested, Anti-Ageing, Protects Against Elements*, Moisturising / Hydrating, Paraben Free</a:t>
            </a:r>
          </a:p>
        </p:txBody>
      </p:sp>
      <p:sp>
        <p:nvSpPr>
          <p:cNvPr id="46095" name="TextBox 45" descr="LabelCountry"/>
          <p:cNvSpPr txBox="1">
            <a:spLocks noChangeArrowheads="1"/>
          </p:cNvSpPr>
          <p:nvPr/>
        </p:nvSpPr>
        <p:spPr bwMode="auto">
          <a:xfrm>
            <a:off x="3567113" y="1547813"/>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Country:</a:t>
            </a:r>
          </a:p>
        </p:txBody>
      </p:sp>
      <p:sp>
        <p:nvSpPr>
          <p:cNvPr id="46096" name="TextBox 46" descr="LabelCompany"/>
          <p:cNvSpPr txBox="1">
            <a:spLocks noChangeArrowheads="1"/>
          </p:cNvSpPr>
          <p:nvPr/>
        </p:nvSpPr>
        <p:spPr bwMode="auto">
          <a:xfrm>
            <a:off x="3567113" y="960438"/>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Company:</a:t>
            </a:r>
          </a:p>
        </p:txBody>
      </p:sp>
      <p:sp>
        <p:nvSpPr>
          <p:cNvPr id="46097" name="TextBox 48" descr="LabelDate"/>
          <p:cNvSpPr txBox="1">
            <a:spLocks noChangeArrowheads="1"/>
          </p:cNvSpPr>
          <p:nvPr/>
        </p:nvSpPr>
        <p:spPr bwMode="auto">
          <a:xfrm>
            <a:off x="3565525" y="1874838"/>
            <a:ext cx="12588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Date Published:</a:t>
            </a:r>
          </a:p>
        </p:txBody>
      </p:sp>
      <p:sp>
        <p:nvSpPr>
          <p:cNvPr id="46098" name="TextBox 49" descr="LabelSubcategory"/>
          <p:cNvSpPr txBox="1">
            <a:spLocks noChangeArrowheads="1"/>
          </p:cNvSpPr>
          <p:nvPr/>
        </p:nvSpPr>
        <p:spPr bwMode="auto">
          <a:xfrm>
            <a:off x="3565525" y="2174875"/>
            <a:ext cx="12588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Sub-Category:</a:t>
            </a:r>
          </a:p>
        </p:txBody>
      </p:sp>
      <p:sp>
        <p:nvSpPr>
          <p:cNvPr id="46100" name="TextBox 51" descr="LabelIngredients"/>
          <p:cNvSpPr txBox="1">
            <a:spLocks noChangeArrowheads="1"/>
          </p:cNvSpPr>
          <p:nvPr/>
        </p:nvSpPr>
        <p:spPr bwMode="auto">
          <a:xfrm>
            <a:off x="469900" y="4697413"/>
            <a:ext cx="10683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Ingredients:</a:t>
            </a:r>
          </a:p>
        </p:txBody>
      </p:sp>
      <p:sp>
        <p:nvSpPr>
          <p:cNvPr id="46101" name="TextBox 52" descr="LabelClaims"/>
          <p:cNvSpPr txBox="1">
            <a:spLocks noChangeArrowheads="1"/>
          </p:cNvSpPr>
          <p:nvPr/>
        </p:nvSpPr>
        <p:spPr bwMode="auto">
          <a:xfrm>
            <a:off x="469900" y="5600700"/>
            <a:ext cx="1068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Claims:</a:t>
            </a:r>
          </a:p>
        </p:txBody>
      </p:sp>
      <p:sp>
        <p:nvSpPr>
          <p:cNvPr id="46105" name="Content Placeholder 11" descr="Price"/>
          <p:cNvSpPr>
            <a:spLocks/>
          </p:cNvSpPr>
          <p:nvPr/>
        </p:nvSpPr>
        <p:spPr bwMode="auto">
          <a:xfrm>
            <a:off x="4860925" y="2708275"/>
            <a:ext cx="3817938"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p>
            <a:pPr defTabSz="268288" eaLnBrk="0" hangingPunct="0">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€29.90</a:t>
            </a:r>
          </a:p>
        </p:txBody>
      </p:sp>
      <p:sp>
        <p:nvSpPr>
          <p:cNvPr id="46106" name="Content Placeholder 13" descr="MajorCurrencies"/>
          <p:cNvSpPr>
            <a:spLocks/>
          </p:cNvSpPr>
          <p:nvPr/>
        </p:nvSpPr>
        <p:spPr bwMode="auto">
          <a:xfrm>
            <a:off x="4860925" y="2979738"/>
            <a:ext cx="38179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marL="176213" indent="-176213" defTabSz="268288" eaLnBrk="0" hangingPunct="0">
              <a:spcBef>
                <a:spcPct val="20000"/>
              </a:spcBef>
              <a:buClr>
                <a:srgbClr val="7054A3"/>
              </a:buClr>
              <a:buFont typeface="Arial" charset="0"/>
              <a:buNone/>
            </a:pPr>
            <a:r>
              <a:rPr lang="en-US" sz="1200">
                <a:solidFill>
                  <a:srgbClr val="000000"/>
                </a:solidFill>
                <a:latin typeface="Verdana" pitchFamily="34" charset="0"/>
                <a:ea typeface="Verdana" pitchFamily="34" charset="0"/>
                <a:cs typeface="Verdana" pitchFamily="34" charset="0"/>
                <a:sym typeface="Verdana" pitchFamily="34" charset="0"/>
              </a:rPr>
              <a:t>$38.17</a:t>
            </a:r>
          </a:p>
        </p:txBody>
      </p:sp>
      <p:sp>
        <p:nvSpPr>
          <p:cNvPr id="46107" name="TextBox 19" descr="LabelPrice"/>
          <p:cNvSpPr txBox="1">
            <a:spLocks noChangeArrowheads="1"/>
          </p:cNvSpPr>
          <p:nvPr/>
        </p:nvSpPr>
        <p:spPr bwMode="auto">
          <a:xfrm>
            <a:off x="3563938" y="2708275"/>
            <a:ext cx="122396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(local):</a:t>
            </a:r>
          </a:p>
        </p:txBody>
      </p:sp>
      <p:sp>
        <p:nvSpPr>
          <p:cNvPr id="46108" name="TextBox 19" descr="LabelMajorCurrencies"/>
          <p:cNvSpPr txBox="1">
            <a:spLocks noChangeArrowheads="1"/>
          </p:cNvSpPr>
          <p:nvPr/>
        </p:nvSpPr>
        <p:spPr bwMode="auto">
          <a:xfrm>
            <a:off x="3563938" y="2933700"/>
            <a:ext cx="1223962"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(major currencies):</a:t>
            </a:r>
          </a:p>
        </p:txBody>
      </p:sp>
      <p:pic>
        <p:nvPicPr>
          <p:cNvPr id="46109" name="Picture 29" descr="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1003300"/>
            <a:ext cx="2925763"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pic>
        <p:nvPicPr>
          <p:cNvPr id="46110" name="Picture 30"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500" y="1504950"/>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sp>
        <p:nvSpPr>
          <p:cNvPr id="2" name="Oval 1"/>
          <p:cNvSpPr/>
          <p:nvPr/>
        </p:nvSpPr>
        <p:spPr bwMode="auto">
          <a:xfrm>
            <a:off x="873457" y="2313781"/>
            <a:ext cx="1269242" cy="577057"/>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536143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Box 25" descr="Country"/>
          <p:cNvSpPr txBox="1">
            <a:spLocks noChangeArrowheads="1"/>
          </p:cNvSpPr>
          <p:nvPr/>
        </p:nvSpPr>
        <p:spPr bwMode="auto">
          <a:xfrm>
            <a:off x="4859338" y="1547813"/>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USA</a:t>
            </a:r>
          </a:p>
        </p:txBody>
      </p:sp>
      <p:sp>
        <p:nvSpPr>
          <p:cNvPr id="50180" name="TextBox 31" descr="Description"/>
          <p:cNvSpPr txBox="1">
            <a:spLocks noChangeArrowheads="1"/>
          </p:cNvSpPr>
          <p:nvPr/>
        </p:nvSpPr>
        <p:spPr bwMode="auto">
          <a:xfrm>
            <a:off x="3573463" y="3384550"/>
            <a:ext cx="5102225"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dirty="0">
                <a:solidFill>
                  <a:srgbClr val="000000"/>
                </a:solidFill>
                <a:latin typeface="Verdana" pitchFamily="34" charset="0"/>
                <a:cs typeface="Arial" charset="0"/>
                <a:sym typeface="Verdana" pitchFamily="34" charset="0"/>
              </a:rPr>
              <a:t>Christie Brinkley Skincare </a:t>
            </a:r>
            <a:r>
              <a:rPr lang="en-US" sz="1200" dirty="0">
                <a:solidFill>
                  <a:srgbClr val="FF0000"/>
                </a:solidFill>
                <a:latin typeface="Verdana" pitchFamily="34" charset="0"/>
                <a:cs typeface="Arial" charset="0"/>
                <a:sym typeface="Verdana" pitchFamily="34" charset="0"/>
              </a:rPr>
              <a:t>DNA Renewal System </a:t>
            </a:r>
            <a:r>
              <a:rPr lang="en-US" sz="1200" dirty="0">
                <a:solidFill>
                  <a:srgbClr val="000000"/>
                </a:solidFill>
                <a:latin typeface="Verdana" pitchFamily="34" charset="0"/>
                <a:cs typeface="Arial" charset="0"/>
                <a:sym typeface="Verdana" pitchFamily="34" charset="0"/>
              </a:rPr>
              <a:t>is a set containing: Daytime Rejuvenating Treatment, designed to improve the health of skin cells, increase collagen and elastin production and protect skin cells from the damaging effects of the environment; and Overnight Repair Treatment, designed to penetrate the skin to receive maximum ingredient absorption p…</a:t>
            </a:r>
          </a:p>
        </p:txBody>
      </p:sp>
      <p:sp>
        <p:nvSpPr>
          <p:cNvPr id="50181" name="Slide Number Placeholder 3"/>
          <p:cNvSpPr txBox="1">
            <a:spLocks noGrp="1"/>
          </p:cNvSpPr>
          <p:nvPr/>
        </p:nvSpPr>
        <p:spPr bwMode="auto">
          <a:xfrm>
            <a:off x="395288" y="6124575"/>
            <a:ext cx="57626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00000"/>
              </a:buClr>
              <a:buFont typeface="Verdana" pitchFamily="34" charset="0"/>
              <a:buNone/>
            </a:pPr>
            <a:fld id="{F8F10322-D028-4A2C-8BAF-ABA1CAC6565E}" type="slidenum">
              <a:rPr lang="en-US" sz="1100" b="1">
                <a:solidFill>
                  <a:srgbClr val="000000"/>
                </a:solidFill>
                <a:latin typeface="Verdana" pitchFamily="34" charset="0"/>
                <a:cs typeface="Arial" charset="0"/>
                <a:sym typeface="Verdana" pitchFamily="34" charset="0"/>
              </a:rPr>
              <a:pPr algn="ctr">
                <a:buClr>
                  <a:srgbClr val="000000"/>
                </a:buClr>
                <a:buFont typeface="Verdana" pitchFamily="34" charset="0"/>
                <a:buNone/>
              </a:pPr>
              <a:t>34</a:t>
            </a:fld>
            <a:endParaRPr lang="en-US" sz="1100" b="1">
              <a:solidFill>
                <a:srgbClr val="000000"/>
              </a:solidFill>
              <a:latin typeface="Verdana" pitchFamily="34" charset="0"/>
              <a:cs typeface="Arial" charset="0"/>
              <a:sym typeface="Verdana" pitchFamily="34" charset="0"/>
            </a:endParaRPr>
          </a:p>
        </p:txBody>
      </p:sp>
      <p:sp>
        <p:nvSpPr>
          <p:cNvPr id="50182" name="TextBox 17" descr="Title"/>
          <p:cNvSpPr txBox="1">
            <a:spLocks noChangeArrowheads="1"/>
          </p:cNvSpPr>
          <p:nvPr/>
        </p:nvSpPr>
        <p:spPr bwMode="auto">
          <a:xfrm>
            <a:off x="468313" y="287338"/>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7054A3"/>
              </a:buClr>
              <a:buFont typeface="Verdana" pitchFamily="34" charset="0"/>
              <a:buNone/>
            </a:pPr>
            <a:r>
              <a:rPr lang="en-US">
                <a:solidFill>
                  <a:srgbClr val="7054A3"/>
                </a:solidFill>
                <a:latin typeface="Verdana" pitchFamily="34" charset="0"/>
                <a:cs typeface="Arial" charset="0"/>
                <a:sym typeface="Verdana" pitchFamily="34" charset="0"/>
              </a:rPr>
              <a:t>Christie Brinkley Skincare DNA Renewal System</a:t>
            </a:r>
          </a:p>
        </p:txBody>
      </p:sp>
      <p:sp>
        <p:nvSpPr>
          <p:cNvPr id="50183" name="TextBox 1" descr="ID"/>
          <p:cNvSpPr txBox="1">
            <a:spLocks noChangeArrowheads="1"/>
          </p:cNvSpPr>
          <p:nvPr/>
        </p:nvSpPr>
        <p:spPr bwMode="auto">
          <a:xfrm>
            <a:off x="1187450" y="4157663"/>
            <a:ext cx="15128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400" u="sng">
                <a:solidFill>
                  <a:srgbClr val="FFFFFF"/>
                </a:solidFill>
                <a:latin typeface="Verdana" pitchFamily="34" charset="0"/>
                <a:cs typeface="Arial" charset="0"/>
                <a:sym typeface="Verdana" pitchFamily="34" charset="0"/>
                <a:hlinkClick r:id="rId3"/>
              </a:rPr>
              <a:t>1702033</a:t>
            </a:r>
            <a:endParaRPr lang="en-US" sz="1400" u="sng">
              <a:solidFill>
                <a:srgbClr val="FFFFFF"/>
              </a:solidFill>
              <a:latin typeface="Verdana" pitchFamily="34" charset="0"/>
              <a:cs typeface="Arial" charset="0"/>
              <a:sym typeface="Verdana" pitchFamily="34" charset="0"/>
            </a:endParaRPr>
          </a:p>
        </p:txBody>
      </p:sp>
      <p:sp>
        <p:nvSpPr>
          <p:cNvPr id="50185" name="TextBox 5" descr="Company"/>
          <p:cNvSpPr txBox="1">
            <a:spLocks noChangeArrowheads="1"/>
          </p:cNvSpPr>
          <p:nvPr/>
        </p:nvSpPr>
        <p:spPr bwMode="auto">
          <a:xfrm>
            <a:off x="4859338" y="960438"/>
            <a:ext cx="38163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Christie Brinkley Beauty</a:t>
            </a:r>
          </a:p>
        </p:txBody>
      </p:sp>
      <p:sp>
        <p:nvSpPr>
          <p:cNvPr id="50186" name="TextBox 30" descr="Date"/>
          <p:cNvSpPr txBox="1">
            <a:spLocks noChangeArrowheads="1"/>
          </p:cNvSpPr>
          <p:nvPr/>
        </p:nvSpPr>
        <p:spPr bwMode="auto">
          <a:xfrm>
            <a:off x="4859338" y="1874838"/>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Jan 2012</a:t>
            </a:r>
          </a:p>
        </p:txBody>
      </p:sp>
      <p:sp>
        <p:nvSpPr>
          <p:cNvPr id="50187" name="TextBox 32" descr="Ingredients"/>
          <p:cNvSpPr txBox="1">
            <a:spLocks noChangeArrowheads="1"/>
          </p:cNvSpPr>
          <p:nvPr/>
        </p:nvSpPr>
        <p:spPr bwMode="auto">
          <a:xfrm>
            <a:off x="1547813" y="4697413"/>
            <a:ext cx="71278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day time rejuvenating treatment: Aqua, Isododecane, Cyclopentasiloxane, Cetyl Alcohol, Butyrospermum Parkii Butter, Cetearyl Methicone, Glycerin, Maris Aqua, Glyceryl Stearate, PEG-100 Stearate, …</a:t>
            </a:r>
          </a:p>
        </p:txBody>
      </p:sp>
      <p:sp>
        <p:nvSpPr>
          <p:cNvPr id="50188" name="TextBox 36" descr="Subcategory"/>
          <p:cNvSpPr txBox="1">
            <a:spLocks noChangeArrowheads="1"/>
          </p:cNvSpPr>
          <p:nvPr/>
        </p:nvSpPr>
        <p:spPr bwMode="auto">
          <a:xfrm>
            <a:off x="4859338" y="2174875"/>
            <a:ext cx="38163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Sets</a:t>
            </a:r>
          </a:p>
        </p:txBody>
      </p:sp>
      <p:sp>
        <p:nvSpPr>
          <p:cNvPr id="50190" name="TextBox 42" descr="Claims"/>
          <p:cNvSpPr txBox="1">
            <a:spLocks noChangeArrowheads="1"/>
          </p:cNvSpPr>
          <p:nvPr/>
        </p:nvSpPr>
        <p:spPr bwMode="auto">
          <a:xfrm>
            <a:off x="1538288" y="5600700"/>
            <a:ext cx="713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All Natural Product, Vitamin/Mineral Fortified, Refill, Botanical/Herbal, UV Protection, Antioxidant, Anti-Ageing, Ethical - Environmentally Friendly Package, Ethical - Animal, Brightening / Illuminating*, Collagen Increasing*, Firming*, Long-Lasting*, Mattifying*, Moisturising / Hydrating, Plumping*, Protects Against Elements*, Reduces Fine Lines / Wrinkles*, Reduces Redness*, Reduces the Appearance of Pores*, For Sensitive Skin, Paraben Free, Toning*, Vegan, Time/Speed, No Animal Ingredients</a:t>
            </a:r>
          </a:p>
        </p:txBody>
      </p:sp>
      <p:sp>
        <p:nvSpPr>
          <p:cNvPr id="50191" name="TextBox 45" descr="LabelCountry"/>
          <p:cNvSpPr txBox="1">
            <a:spLocks noChangeArrowheads="1"/>
          </p:cNvSpPr>
          <p:nvPr/>
        </p:nvSpPr>
        <p:spPr bwMode="auto">
          <a:xfrm>
            <a:off x="3567113" y="1547813"/>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Country:</a:t>
            </a:r>
          </a:p>
        </p:txBody>
      </p:sp>
      <p:sp>
        <p:nvSpPr>
          <p:cNvPr id="50192" name="TextBox 46" descr="LabelCompany"/>
          <p:cNvSpPr txBox="1">
            <a:spLocks noChangeArrowheads="1"/>
          </p:cNvSpPr>
          <p:nvPr/>
        </p:nvSpPr>
        <p:spPr bwMode="auto">
          <a:xfrm>
            <a:off x="3567113" y="960438"/>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Company:</a:t>
            </a:r>
          </a:p>
        </p:txBody>
      </p:sp>
      <p:sp>
        <p:nvSpPr>
          <p:cNvPr id="50193" name="TextBox 48" descr="LabelDate"/>
          <p:cNvSpPr txBox="1">
            <a:spLocks noChangeArrowheads="1"/>
          </p:cNvSpPr>
          <p:nvPr/>
        </p:nvSpPr>
        <p:spPr bwMode="auto">
          <a:xfrm>
            <a:off x="3565525" y="1874838"/>
            <a:ext cx="12588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Date Published:</a:t>
            </a:r>
          </a:p>
        </p:txBody>
      </p:sp>
      <p:sp>
        <p:nvSpPr>
          <p:cNvPr id="50194" name="TextBox 49" descr="LabelSubcategory"/>
          <p:cNvSpPr txBox="1">
            <a:spLocks noChangeArrowheads="1"/>
          </p:cNvSpPr>
          <p:nvPr/>
        </p:nvSpPr>
        <p:spPr bwMode="auto">
          <a:xfrm>
            <a:off x="3565525" y="2174875"/>
            <a:ext cx="12588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Sub-Category:</a:t>
            </a:r>
          </a:p>
        </p:txBody>
      </p:sp>
      <p:sp>
        <p:nvSpPr>
          <p:cNvPr id="50196" name="TextBox 51" descr="LabelIngredients"/>
          <p:cNvSpPr txBox="1">
            <a:spLocks noChangeArrowheads="1"/>
          </p:cNvSpPr>
          <p:nvPr/>
        </p:nvSpPr>
        <p:spPr bwMode="auto">
          <a:xfrm>
            <a:off x="469900" y="4697413"/>
            <a:ext cx="10683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Ingredients:</a:t>
            </a:r>
          </a:p>
        </p:txBody>
      </p:sp>
      <p:sp>
        <p:nvSpPr>
          <p:cNvPr id="50197" name="TextBox 52" descr="LabelClaims"/>
          <p:cNvSpPr txBox="1">
            <a:spLocks noChangeArrowheads="1"/>
          </p:cNvSpPr>
          <p:nvPr/>
        </p:nvSpPr>
        <p:spPr bwMode="auto">
          <a:xfrm>
            <a:off x="469900" y="5600700"/>
            <a:ext cx="1068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Claims:</a:t>
            </a:r>
          </a:p>
        </p:txBody>
      </p:sp>
      <p:sp>
        <p:nvSpPr>
          <p:cNvPr id="50201" name="Content Placeholder 11" descr="Price"/>
          <p:cNvSpPr>
            <a:spLocks/>
          </p:cNvSpPr>
          <p:nvPr/>
        </p:nvSpPr>
        <p:spPr bwMode="auto">
          <a:xfrm>
            <a:off x="4860925" y="2708275"/>
            <a:ext cx="3817938"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p>
            <a:pPr defTabSz="268288" eaLnBrk="0" hangingPunct="0">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$99.95</a:t>
            </a:r>
          </a:p>
        </p:txBody>
      </p:sp>
      <p:sp>
        <p:nvSpPr>
          <p:cNvPr id="50202" name="Content Placeholder 13" descr="MajorCurrencies"/>
          <p:cNvSpPr>
            <a:spLocks/>
          </p:cNvSpPr>
          <p:nvPr/>
        </p:nvSpPr>
        <p:spPr bwMode="auto">
          <a:xfrm>
            <a:off x="4860925" y="2979738"/>
            <a:ext cx="38179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marL="176213" indent="-176213" defTabSz="268288" eaLnBrk="0" hangingPunct="0">
              <a:spcBef>
                <a:spcPct val="20000"/>
              </a:spcBef>
              <a:buClr>
                <a:srgbClr val="7054A3"/>
              </a:buClr>
              <a:buFont typeface="Arial" charset="0"/>
              <a:buNone/>
            </a:pPr>
            <a:r>
              <a:rPr lang="en-US" sz="1200">
                <a:solidFill>
                  <a:srgbClr val="000000"/>
                </a:solidFill>
                <a:latin typeface="Verdana" pitchFamily="34" charset="0"/>
                <a:ea typeface="Verdana" pitchFamily="34" charset="0"/>
                <a:cs typeface="Verdana" pitchFamily="34" charset="0"/>
                <a:sym typeface="Verdana" pitchFamily="34" charset="0"/>
              </a:rPr>
              <a:t>€74.32</a:t>
            </a:r>
          </a:p>
        </p:txBody>
      </p:sp>
      <p:sp>
        <p:nvSpPr>
          <p:cNvPr id="50203" name="TextBox 19" descr="LabelPrice"/>
          <p:cNvSpPr txBox="1">
            <a:spLocks noChangeArrowheads="1"/>
          </p:cNvSpPr>
          <p:nvPr/>
        </p:nvSpPr>
        <p:spPr bwMode="auto">
          <a:xfrm>
            <a:off x="3563938" y="2708275"/>
            <a:ext cx="122396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(local):</a:t>
            </a:r>
          </a:p>
        </p:txBody>
      </p:sp>
      <p:sp>
        <p:nvSpPr>
          <p:cNvPr id="50204" name="TextBox 19" descr="LabelMajorCurrencies"/>
          <p:cNvSpPr txBox="1">
            <a:spLocks noChangeArrowheads="1"/>
          </p:cNvSpPr>
          <p:nvPr/>
        </p:nvSpPr>
        <p:spPr bwMode="auto">
          <a:xfrm>
            <a:off x="3563938" y="2933700"/>
            <a:ext cx="1223962"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(major currencies):</a:t>
            </a:r>
          </a:p>
        </p:txBody>
      </p:sp>
      <p:pic>
        <p:nvPicPr>
          <p:cNvPr id="50205" name="Picture 29" descr="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1003300"/>
            <a:ext cx="2925763"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pic>
        <p:nvPicPr>
          <p:cNvPr id="50206" name="Picture 30"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500" y="1504950"/>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sp>
        <p:nvSpPr>
          <p:cNvPr id="24" name="Oval 23"/>
          <p:cNvSpPr/>
          <p:nvPr/>
        </p:nvSpPr>
        <p:spPr bwMode="auto">
          <a:xfrm>
            <a:off x="552829" y="2419746"/>
            <a:ext cx="1269242" cy="577057"/>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2654605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Box 25" descr="Country"/>
          <p:cNvSpPr txBox="1">
            <a:spLocks noChangeArrowheads="1"/>
          </p:cNvSpPr>
          <p:nvPr/>
        </p:nvSpPr>
        <p:spPr bwMode="auto">
          <a:xfrm>
            <a:off x="4859338" y="1547813"/>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Germany</a:t>
            </a:r>
          </a:p>
        </p:txBody>
      </p:sp>
      <p:sp>
        <p:nvSpPr>
          <p:cNvPr id="56324" name="TextBox 31" descr="Description"/>
          <p:cNvSpPr txBox="1">
            <a:spLocks noChangeArrowheads="1"/>
          </p:cNvSpPr>
          <p:nvPr/>
        </p:nvSpPr>
        <p:spPr bwMode="auto">
          <a:xfrm>
            <a:off x="3573463" y="3384550"/>
            <a:ext cx="5102225"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The Decléor Aroma Sun Expert range is designed to provide a true energy cocktail to protect the skin more effectively, allowing the user to tan safely. Each product features 'new-generation' formulas that are said to be non-greasy, non-sticky and rapidly absorbed ensuring no white finish is left on the skin. Available as part of the range is Anti-Aging Sonne…</a:t>
            </a:r>
          </a:p>
        </p:txBody>
      </p:sp>
      <p:sp>
        <p:nvSpPr>
          <p:cNvPr id="56325" name="Slide Number Placeholder 3"/>
          <p:cNvSpPr txBox="1">
            <a:spLocks noGrp="1"/>
          </p:cNvSpPr>
          <p:nvPr/>
        </p:nvSpPr>
        <p:spPr bwMode="auto">
          <a:xfrm>
            <a:off x="395288" y="6124575"/>
            <a:ext cx="57626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00000"/>
              </a:buClr>
              <a:buFont typeface="Verdana" pitchFamily="34" charset="0"/>
              <a:buNone/>
            </a:pPr>
            <a:fld id="{E0E97C8A-9147-4768-AD09-9177B8864E61}" type="slidenum">
              <a:rPr lang="en-US" sz="1100" b="1">
                <a:solidFill>
                  <a:srgbClr val="000000"/>
                </a:solidFill>
                <a:latin typeface="Verdana" pitchFamily="34" charset="0"/>
                <a:cs typeface="Arial" charset="0"/>
                <a:sym typeface="Verdana" pitchFamily="34" charset="0"/>
              </a:rPr>
              <a:pPr algn="ctr">
                <a:buClr>
                  <a:srgbClr val="000000"/>
                </a:buClr>
                <a:buFont typeface="Verdana" pitchFamily="34" charset="0"/>
                <a:buNone/>
              </a:pPr>
              <a:t>35</a:t>
            </a:fld>
            <a:endParaRPr lang="en-US" sz="1100" b="1">
              <a:solidFill>
                <a:srgbClr val="000000"/>
              </a:solidFill>
              <a:latin typeface="Verdana" pitchFamily="34" charset="0"/>
              <a:cs typeface="Arial" charset="0"/>
              <a:sym typeface="Verdana" pitchFamily="34" charset="0"/>
            </a:endParaRPr>
          </a:p>
        </p:txBody>
      </p:sp>
      <p:sp>
        <p:nvSpPr>
          <p:cNvPr id="56326" name="TextBox 17" descr="Title"/>
          <p:cNvSpPr txBox="1">
            <a:spLocks noChangeArrowheads="1"/>
          </p:cNvSpPr>
          <p:nvPr/>
        </p:nvSpPr>
        <p:spPr bwMode="auto">
          <a:xfrm>
            <a:off x="468313" y="287338"/>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7054A3"/>
              </a:buClr>
              <a:buFont typeface="Verdana" pitchFamily="34" charset="0"/>
              <a:buNone/>
            </a:pPr>
            <a:r>
              <a:rPr lang="en-US">
                <a:solidFill>
                  <a:srgbClr val="7054A3"/>
                </a:solidFill>
                <a:latin typeface="Verdana" pitchFamily="34" charset="0"/>
                <a:cs typeface="Arial" charset="0"/>
                <a:sym typeface="Verdana" pitchFamily="34" charset="0"/>
              </a:rPr>
              <a:t>Decléor Aroma Sun Expert Protective Anti-Wrinkle Face C…</a:t>
            </a:r>
          </a:p>
        </p:txBody>
      </p:sp>
      <p:sp>
        <p:nvSpPr>
          <p:cNvPr id="56327" name="TextBox 1" descr="ID"/>
          <p:cNvSpPr txBox="1">
            <a:spLocks noChangeArrowheads="1"/>
          </p:cNvSpPr>
          <p:nvPr/>
        </p:nvSpPr>
        <p:spPr bwMode="auto">
          <a:xfrm>
            <a:off x="1187450" y="4157663"/>
            <a:ext cx="15128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400" u="sng">
                <a:solidFill>
                  <a:srgbClr val="FFFFFF"/>
                </a:solidFill>
                <a:latin typeface="Verdana" pitchFamily="34" charset="0"/>
                <a:cs typeface="Arial" charset="0"/>
                <a:sym typeface="Verdana" pitchFamily="34" charset="0"/>
                <a:hlinkClick r:id="rId3"/>
              </a:rPr>
              <a:t>1809586</a:t>
            </a:r>
            <a:endParaRPr lang="en-US" sz="1400" u="sng">
              <a:solidFill>
                <a:srgbClr val="FFFFFF"/>
              </a:solidFill>
              <a:latin typeface="Verdana" pitchFamily="34" charset="0"/>
              <a:cs typeface="Arial" charset="0"/>
              <a:sym typeface="Verdana" pitchFamily="34" charset="0"/>
            </a:endParaRPr>
          </a:p>
        </p:txBody>
      </p:sp>
      <p:sp>
        <p:nvSpPr>
          <p:cNvPr id="56329" name="TextBox 5" descr="Company"/>
          <p:cNvSpPr txBox="1">
            <a:spLocks noChangeArrowheads="1"/>
          </p:cNvSpPr>
          <p:nvPr/>
        </p:nvSpPr>
        <p:spPr bwMode="auto">
          <a:xfrm>
            <a:off x="4859338" y="960438"/>
            <a:ext cx="38163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Decléor</a:t>
            </a:r>
          </a:p>
        </p:txBody>
      </p:sp>
      <p:sp>
        <p:nvSpPr>
          <p:cNvPr id="56330" name="TextBox 30" descr="Date"/>
          <p:cNvSpPr txBox="1">
            <a:spLocks noChangeArrowheads="1"/>
          </p:cNvSpPr>
          <p:nvPr/>
        </p:nvSpPr>
        <p:spPr bwMode="auto">
          <a:xfrm>
            <a:off x="4859338" y="1874838"/>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May 2012</a:t>
            </a:r>
          </a:p>
        </p:txBody>
      </p:sp>
      <p:sp>
        <p:nvSpPr>
          <p:cNvPr id="56331" name="TextBox 32" descr="Ingredients"/>
          <p:cNvSpPr txBox="1">
            <a:spLocks noChangeArrowheads="1"/>
          </p:cNvSpPr>
          <p:nvPr/>
        </p:nvSpPr>
        <p:spPr bwMode="auto">
          <a:xfrm>
            <a:off x="1547813" y="4697413"/>
            <a:ext cx="71278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Aqua, Octocrylene, C12-15 Alkyl Benzoate, Methylene Bis-benzotriazolyl Tetramethylbutylphenol, Butylene Glycol, Cyclopentasiloxane, Pentylene Glycol, Ethylhexyl Salicylate, Glycerin, Bis-ethylhex…</a:t>
            </a:r>
          </a:p>
        </p:txBody>
      </p:sp>
      <p:sp>
        <p:nvSpPr>
          <p:cNvPr id="56332" name="TextBox 36" descr="Subcategory"/>
          <p:cNvSpPr txBox="1">
            <a:spLocks noChangeArrowheads="1"/>
          </p:cNvSpPr>
          <p:nvPr/>
        </p:nvSpPr>
        <p:spPr bwMode="auto">
          <a:xfrm>
            <a:off x="4859338" y="2174875"/>
            <a:ext cx="38163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Sun - Sun/Sunbed Exposure</a:t>
            </a:r>
          </a:p>
        </p:txBody>
      </p:sp>
      <p:sp>
        <p:nvSpPr>
          <p:cNvPr id="56334" name="TextBox 42" descr="Claims"/>
          <p:cNvSpPr txBox="1">
            <a:spLocks noChangeArrowheads="1"/>
          </p:cNvSpPr>
          <p:nvPr/>
        </p:nvSpPr>
        <p:spPr bwMode="auto">
          <a:xfrm>
            <a:off x="1538288" y="5600700"/>
            <a:ext cx="713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No Additives/Preservatives, For Sensitive Skin, Botanical/Herbal, Ethical - Environmentally Friendly Package, UV Protection, Time/Speed, Ease of Use, Antioxidant, Moisturising / Hydrating, Anti-Ageing, Reduces Fine Lines / Wrinkles*</a:t>
            </a:r>
          </a:p>
        </p:txBody>
      </p:sp>
      <p:sp>
        <p:nvSpPr>
          <p:cNvPr id="56335" name="TextBox 45" descr="LabelCountry"/>
          <p:cNvSpPr txBox="1">
            <a:spLocks noChangeArrowheads="1"/>
          </p:cNvSpPr>
          <p:nvPr/>
        </p:nvSpPr>
        <p:spPr bwMode="auto">
          <a:xfrm>
            <a:off x="3567113" y="1547813"/>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Country:</a:t>
            </a:r>
          </a:p>
        </p:txBody>
      </p:sp>
      <p:sp>
        <p:nvSpPr>
          <p:cNvPr id="56336" name="TextBox 46" descr="LabelCompany"/>
          <p:cNvSpPr txBox="1">
            <a:spLocks noChangeArrowheads="1"/>
          </p:cNvSpPr>
          <p:nvPr/>
        </p:nvSpPr>
        <p:spPr bwMode="auto">
          <a:xfrm>
            <a:off x="3567113" y="960438"/>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Company:</a:t>
            </a:r>
          </a:p>
        </p:txBody>
      </p:sp>
      <p:sp>
        <p:nvSpPr>
          <p:cNvPr id="56337" name="TextBox 48" descr="LabelDate"/>
          <p:cNvSpPr txBox="1">
            <a:spLocks noChangeArrowheads="1"/>
          </p:cNvSpPr>
          <p:nvPr/>
        </p:nvSpPr>
        <p:spPr bwMode="auto">
          <a:xfrm>
            <a:off x="3565525" y="1874838"/>
            <a:ext cx="12588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Date Published:</a:t>
            </a:r>
          </a:p>
        </p:txBody>
      </p:sp>
      <p:sp>
        <p:nvSpPr>
          <p:cNvPr id="56338" name="TextBox 49" descr="LabelSubcategory"/>
          <p:cNvSpPr txBox="1">
            <a:spLocks noChangeArrowheads="1"/>
          </p:cNvSpPr>
          <p:nvPr/>
        </p:nvSpPr>
        <p:spPr bwMode="auto">
          <a:xfrm>
            <a:off x="3565525" y="2174875"/>
            <a:ext cx="12588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Sub-Category:</a:t>
            </a:r>
          </a:p>
        </p:txBody>
      </p:sp>
      <p:sp>
        <p:nvSpPr>
          <p:cNvPr id="56340" name="TextBox 51" descr="LabelIngredients"/>
          <p:cNvSpPr txBox="1">
            <a:spLocks noChangeArrowheads="1"/>
          </p:cNvSpPr>
          <p:nvPr/>
        </p:nvSpPr>
        <p:spPr bwMode="auto">
          <a:xfrm>
            <a:off x="469900" y="4697413"/>
            <a:ext cx="10683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Ingredients:</a:t>
            </a:r>
          </a:p>
        </p:txBody>
      </p:sp>
      <p:sp>
        <p:nvSpPr>
          <p:cNvPr id="56341" name="TextBox 52" descr="LabelClaims"/>
          <p:cNvSpPr txBox="1">
            <a:spLocks noChangeArrowheads="1"/>
          </p:cNvSpPr>
          <p:nvPr/>
        </p:nvSpPr>
        <p:spPr bwMode="auto">
          <a:xfrm>
            <a:off x="469900" y="5600700"/>
            <a:ext cx="1068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Claims:</a:t>
            </a:r>
          </a:p>
        </p:txBody>
      </p:sp>
      <p:sp>
        <p:nvSpPr>
          <p:cNvPr id="56345" name="Content Placeholder 11" descr="Price"/>
          <p:cNvSpPr>
            <a:spLocks/>
          </p:cNvSpPr>
          <p:nvPr/>
        </p:nvSpPr>
        <p:spPr bwMode="auto">
          <a:xfrm>
            <a:off x="4860925" y="2708275"/>
            <a:ext cx="3817938"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p>
            <a:pPr defTabSz="268288" eaLnBrk="0" hangingPunct="0">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€30.00</a:t>
            </a:r>
          </a:p>
        </p:txBody>
      </p:sp>
      <p:sp>
        <p:nvSpPr>
          <p:cNvPr id="56346" name="Content Placeholder 13" descr="MajorCurrencies"/>
          <p:cNvSpPr>
            <a:spLocks/>
          </p:cNvSpPr>
          <p:nvPr/>
        </p:nvSpPr>
        <p:spPr bwMode="auto">
          <a:xfrm>
            <a:off x="4860925" y="2979738"/>
            <a:ext cx="38179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marL="176213" indent="-176213" defTabSz="268288" eaLnBrk="0" hangingPunct="0">
              <a:spcBef>
                <a:spcPct val="20000"/>
              </a:spcBef>
              <a:buClr>
                <a:srgbClr val="7054A3"/>
              </a:buClr>
              <a:buFont typeface="Arial" charset="0"/>
              <a:buNone/>
            </a:pPr>
            <a:r>
              <a:rPr lang="en-US" sz="1200">
                <a:solidFill>
                  <a:srgbClr val="000000"/>
                </a:solidFill>
                <a:latin typeface="Verdana" pitchFamily="34" charset="0"/>
                <a:ea typeface="Verdana" pitchFamily="34" charset="0"/>
                <a:cs typeface="Verdana" pitchFamily="34" charset="0"/>
                <a:sym typeface="Verdana" pitchFamily="34" charset="0"/>
              </a:rPr>
              <a:t>$38.76</a:t>
            </a:r>
          </a:p>
        </p:txBody>
      </p:sp>
      <p:sp>
        <p:nvSpPr>
          <p:cNvPr id="56347" name="TextBox 19" descr="LabelPrice"/>
          <p:cNvSpPr txBox="1">
            <a:spLocks noChangeArrowheads="1"/>
          </p:cNvSpPr>
          <p:nvPr/>
        </p:nvSpPr>
        <p:spPr bwMode="auto">
          <a:xfrm>
            <a:off x="3563938" y="2708275"/>
            <a:ext cx="122396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(local):</a:t>
            </a:r>
          </a:p>
        </p:txBody>
      </p:sp>
      <p:sp>
        <p:nvSpPr>
          <p:cNvPr id="56348" name="TextBox 19" descr="LabelMajorCurrencies"/>
          <p:cNvSpPr txBox="1">
            <a:spLocks noChangeArrowheads="1"/>
          </p:cNvSpPr>
          <p:nvPr/>
        </p:nvSpPr>
        <p:spPr bwMode="auto">
          <a:xfrm>
            <a:off x="3563938" y="2933700"/>
            <a:ext cx="1223962"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(major currencies):</a:t>
            </a:r>
          </a:p>
        </p:txBody>
      </p:sp>
      <p:pic>
        <p:nvPicPr>
          <p:cNvPr id="56349" name="Picture 29" descr="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1003300"/>
            <a:ext cx="2925763"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pic>
        <p:nvPicPr>
          <p:cNvPr id="56350" name="Picture 30"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500" y="1504950"/>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sp>
        <p:nvSpPr>
          <p:cNvPr id="24" name="Oval 23"/>
          <p:cNvSpPr/>
          <p:nvPr/>
        </p:nvSpPr>
        <p:spPr bwMode="auto">
          <a:xfrm>
            <a:off x="636327" y="3131675"/>
            <a:ext cx="1269242" cy="577057"/>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3767624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TextBox 25" descr="Country"/>
          <p:cNvSpPr txBox="1">
            <a:spLocks noChangeArrowheads="1"/>
          </p:cNvSpPr>
          <p:nvPr/>
        </p:nvSpPr>
        <p:spPr bwMode="auto">
          <a:xfrm>
            <a:off x="4859338" y="1547813"/>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Russia</a:t>
            </a:r>
          </a:p>
        </p:txBody>
      </p:sp>
      <p:sp>
        <p:nvSpPr>
          <p:cNvPr id="87044" name="TextBox 31" descr="Description"/>
          <p:cNvSpPr txBox="1">
            <a:spLocks noChangeArrowheads="1"/>
          </p:cNvSpPr>
          <p:nvPr/>
        </p:nvSpPr>
        <p:spPr bwMode="auto">
          <a:xfrm>
            <a:off x="3573463" y="3384550"/>
            <a:ext cx="5102225"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dirty="0">
                <a:solidFill>
                  <a:srgbClr val="000000"/>
                </a:solidFill>
                <a:latin typeface="Verdana" pitchFamily="34" charset="0"/>
                <a:cs typeface="Arial" charset="0"/>
                <a:sym typeface="Verdana" pitchFamily="34" charset="0"/>
              </a:rPr>
              <a:t>The Dr. Santé </a:t>
            </a:r>
            <a:r>
              <a:rPr lang="en-US" sz="1200" dirty="0" err="1">
                <a:solidFill>
                  <a:srgbClr val="000000"/>
                </a:solidFill>
                <a:latin typeface="Verdana" pitchFamily="34" charset="0"/>
                <a:cs typeface="Arial" charset="0"/>
                <a:sym typeface="Verdana" pitchFamily="34" charset="0"/>
              </a:rPr>
              <a:t>Rosarium</a:t>
            </a:r>
            <a:r>
              <a:rPr lang="en-US" sz="1200" dirty="0">
                <a:solidFill>
                  <a:srgbClr val="000000"/>
                </a:solidFill>
                <a:latin typeface="Verdana" pitchFamily="34" charset="0"/>
                <a:cs typeface="Arial" charset="0"/>
                <a:sym typeface="Verdana" pitchFamily="34" charset="0"/>
              </a:rPr>
              <a:t> </a:t>
            </a:r>
            <a:r>
              <a:rPr lang="en-US" sz="1200" dirty="0">
                <a:solidFill>
                  <a:srgbClr val="FF0000"/>
                </a:solidFill>
                <a:latin typeface="Verdana" pitchFamily="34" charset="0"/>
                <a:cs typeface="Arial" charset="0"/>
                <a:sym typeface="Verdana" pitchFamily="34" charset="0"/>
              </a:rPr>
              <a:t>DNA Protection range </a:t>
            </a:r>
            <a:r>
              <a:rPr lang="en-US" sz="1200" dirty="0">
                <a:solidFill>
                  <a:srgbClr val="000000"/>
                </a:solidFill>
                <a:latin typeface="Verdana" pitchFamily="34" charset="0"/>
                <a:cs typeface="Arial" charset="0"/>
                <a:sym typeface="Verdana" pitchFamily="34" charset="0"/>
              </a:rPr>
              <a:t>is designed to protect skin from age-related changes with its GP4G technology. According to the manufacturer, all the products in the range contain: shore, </a:t>
            </a:r>
            <a:r>
              <a:rPr lang="en-US" sz="1200" dirty="0" err="1">
                <a:solidFill>
                  <a:srgbClr val="000000"/>
                </a:solidFill>
                <a:latin typeface="Verdana" pitchFamily="34" charset="0"/>
                <a:cs typeface="Arial" charset="0"/>
                <a:sym typeface="Verdana" pitchFamily="34" charset="0"/>
              </a:rPr>
              <a:t>shea</a:t>
            </a:r>
            <a:r>
              <a:rPr lang="en-US" sz="1200" dirty="0">
                <a:solidFill>
                  <a:srgbClr val="000000"/>
                </a:solidFill>
                <a:latin typeface="Verdana" pitchFamily="34" charset="0"/>
                <a:cs typeface="Arial" charset="0"/>
                <a:sym typeface="Verdana" pitchFamily="34" charset="0"/>
              </a:rPr>
              <a:t>, and olive oil; </a:t>
            </a:r>
            <a:r>
              <a:rPr lang="en-US" sz="1200" dirty="0" err="1">
                <a:solidFill>
                  <a:srgbClr val="000000"/>
                </a:solidFill>
                <a:latin typeface="Verdana" pitchFamily="34" charset="0"/>
                <a:cs typeface="Arial" charset="0"/>
                <a:sym typeface="Verdana" pitchFamily="34" charset="0"/>
              </a:rPr>
              <a:t>moisturising</a:t>
            </a:r>
            <a:r>
              <a:rPr lang="en-US" sz="1200" dirty="0">
                <a:solidFill>
                  <a:srgbClr val="000000"/>
                </a:solidFill>
                <a:latin typeface="Verdana" pitchFamily="34" charset="0"/>
                <a:cs typeface="Arial" charset="0"/>
                <a:sym typeface="Verdana" pitchFamily="34" charset="0"/>
              </a:rPr>
              <a:t> properties of hyaluronic acid, avocado oil, seaweed and </a:t>
            </a:r>
            <a:r>
              <a:rPr lang="en-US" sz="1200" dirty="0" err="1">
                <a:solidFill>
                  <a:srgbClr val="000000"/>
                </a:solidFill>
                <a:latin typeface="Verdana" pitchFamily="34" charset="0"/>
                <a:cs typeface="Arial" charset="0"/>
                <a:sym typeface="Verdana" pitchFamily="34" charset="0"/>
              </a:rPr>
              <a:t>Nalidon</a:t>
            </a:r>
            <a:r>
              <a:rPr lang="en-US" sz="1200" dirty="0">
                <a:solidFill>
                  <a:srgbClr val="000000"/>
                </a:solidFill>
                <a:latin typeface="Verdana" pitchFamily="34" charset="0"/>
                <a:cs typeface="Arial" charset="0"/>
                <a:sym typeface="Verdana" pitchFamily="34" charset="0"/>
              </a:rPr>
              <a:t>; regenerative properties of </a:t>
            </a:r>
            <a:r>
              <a:rPr lang="en-US" sz="1200" dirty="0" err="1">
                <a:solidFill>
                  <a:srgbClr val="000000"/>
                </a:solidFill>
                <a:latin typeface="Verdana" pitchFamily="34" charset="0"/>
                <a:cs typeface="Arial" charset="0"/>
                <a:sym typeface="Verdana" pitchFamily="34" charset="0"/>
              </a:rPr>
              <a:t>ceramides</a:t>
            </a:r>
            <a:r>
              <a:rPr lang="en-US" sz="1200" dirty="0">
                <a:solidFill>
                  <a:srgbClr val="000000"/>
                </a:solidFill>
                <a:latin typeface="Verdana" pitchFamily="34" charset="0"/>
                <a:cs typeface="Arial" charset="0"/>
                <a:sym typeface="Verdana" pitchFamily="34" charset="0"/>
              </a:rPr>
              <a:t> and camellia oil; </a:t>
            </a:r>
            <a:r>
              <a:rPr lang="en-US" sz="1200" dirty="0" err="1">
                <a:solidFill>
                  <a:srgbClr val="000000"/>
                </a:solidFill>
                <a:latin typeface="Verdana" pitchFamily="34" charset="0"/>
                <a:cs typeface="Arial" charset="0"/>
                <a:sym typeface="Verdana" pitchFamily="34" charset="0"/>
              </a:rPr>
              <a:t>Avocad</a:t>
            </a:r>
            <a:r>
              <a:rPr lang="en-US" sz="1200" dirty="0">
                <a:solidFill>
                  <a:srgbClr val="000000"/>
                </a:solidFill>
                <a:latin typeface="Verdana" pitchFamily="34" charset="0"/>
                <a:cs typeface="Arial" charset="0"/>
                <a:sym typeface="Verdana" pitchFamily="34" charset="0"/>
              </a:rPr>
              <a:t>…</a:t>
            </a:r>
          </a:p>
        </p:txBody>
      </p:sp>
      <p:sp>
        <p:nvSpPr>
          <p:cNvPr id="87045" name="Slide Number Placeholder 3"/>
          <p:cNvSpPr txBox="1">
            <a:spLocks noGrp="1"/>
          </p:cNvSpPr>
          <p:nvPr/>
        </p:nvSpPr>
        <p:spPr bwMode="auto">
          <a:xfrm>
            <a:off x="395288" y="6124575"/>
            <a:ext cx="57626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00000"/>
              </a:buClr>
              <a:buFont typeface="Verdana" pitchFamily="34" charset="0"/>
              <a:buNone/>
            </a:pPr>
            <a:fld id="{E407F220-9F91-4971-839A-283B96B50870}" type="slidenum">
              <a:rPr lang="en-US" sz="1100" b="1">
                <a:solidFill>
                  <a:srgbClr val="000000"/>
                </a:solidFill>
                <a:latin typeface="Verdana" pitchFamily="34" charset="0"/>
                <a:cs typeface="Arial" charset="0"/>
                <a:sym typeface="Verdana" pitchFamily="34" charset="0"/>
              </a:rPr>
              <a:pPr algn="ctr">
                <a:buClr>
                  <a:srgbClr val="000000"/>
                </a:buClr>
                <a:buFont typeface="Verdana" pitchFamily="34" charset="0"/>
                <a:buNone/>
              </a:pPr>
              <a:t>36</a:t>
            </a:fld>
            <a:endParaRPr lang="en-US" sz="1100" b="1">
              <a:solidFill>
                <a:srgbClr val="000000"/>
              </a:solidFill>
              <a:latin typeface="Verdana" pitchFamily="34" charset="0"/>
              <a:cs typeface="Arial" charset="0"/>
              <a:sym typeface="Verdana" pitchFamily="34" charset="0"/>
            </a:endParaRPr>
          </a:p>
        </p:txBody>
      </p:sp>
      <p:sp>
        <p:nvSpPr>
          <p:cNvPr id="87046" name="TextBox 17" descr="Title"/>
          <p:cNvSpPr txBox="1">
            <a:spLocks noChangeArrowheads="1"/>
          </p:cNvSpPr>
          <p:nvPr/>
        </p:nvSpPr>
        <p:spPr bwMode="auto">
          <a:xfrm>
            <a:off x="468313" y="287338"/>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7054A3"/>
              </a:buClr>
              <a:buFont typeface="Verdana" pitchFamily="34" charset="0"/>
              <a:buNone/>
            </a:pPr>
            <a:r>
              <a:rPr lang="en-US">
                <a:solidFill>
                  <a:srgbClr val="7054A3"/>
                </a:solidFill>
                <a:latin typeface="Verdana" pitchFamily="34" charset="0"/>
                <a:cs typeface="Arial" charset="0"/>
                <a:sym typeface="Verdana" pitchFamily="34" charset="0"/>
              </a:rPr>
              <a:t>Dr. Santé Rosarium DNA Protection Active Moisturising D…</a:t>
            </a:r>
          </a:p>
        </p:txBody>
      </p:sp>
      <p:sp>
        <p:nvSpPr>
          <p:cNvPr id="87047" name="TextBox 1" descr="ID"/>
          <p:cNvSpPr txBox="1">
            <a:spLocks noChangeArrowheads="1"/>
          </p:cNvSpPr>
          <p:nvPr/>
        </p:nvSpPr>
        <p:spPr bwMode="auto">
          <a:xfrm>
            <a:off x="1187450" y="4157663"/>
            <a:ext cx="15128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400" u="sng">
                <a:solidFill>
                  <a:srgbClr val="FFFFFF"/>
                </a:solidFill>
                <a:latin typeface="Verdana" pitchFamily="34" charset="0"/>
                <a:cs typeface="Arial" charset="0"/>
                <a:sym typeface="Verdana" pitchFamily="34" charset="0"/>
                <a:hlinkClick r:id="rId3"/>
              </a:rPr>
              <a:t>1480465</a:t>
            </a:r>
            <a:endParaRPr lang="en-US" sz="1400" u="sng">
              <a:solidFill>
                <a:srgbClr val="FFFFFF"/>
              </a:solidFill>
              <a:latin typeface="Verdana" pitchFamily="34" charset="0"/>
              <a:cs typeface="Arial" charset="0"/>
              <a:sym typeface="Verdana" pitchFamily="34" charset="0"/>
            </a:endParaRPr>
          </a:p>
        </p:txBody>
      </p:sp>
      <p:sp>
        <p:nvSpPr>
          <p:cNvPr id="87049" name="TextBox 5" descr="Company"/>
          <p:cNvSpPr txBox="1">
            <a:spLocks noChangeArrowheads="1"/>
          </p:cNvSpPr>
          <p:nvPr/>
        </p:nvSpPr>
        <p:spPr bwMode="auto">
          <a:xfrm>
            <a:off x="4859338" y="960438"/>
            <a:ext cx="38163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NPO El'fa</a:t>
            </a:r>
          </a:p>
        </p:txBody>
      </p:sp>
      <p:sp>
        <p:nvSpPr>
          <p:cNvPr id="87050" name="TextBox 30" descr="Date"/>
          <p:cNvSpPr txBox="1">
            <a:spLocks noChangeArrowheads="1"/>
          </p:cNvSpPr>
          <p:nvPr/>
        </p:nvSpPr>
        <p:spPr bwMode="auto">
          <a:xfrm>
            <a:off x="4859338" y="1874838"/>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Feb 2011</a:t>
            </a:r>
          </a:p>
        </p:txBody>
      </p:sp>
      <p:sp>
        <p:nvSpPr>
          <p:cNvPr id="87051" name="TextBox 32" descr="Ingredients"/>
          <p:cNvSpPr txBox="1">
            <a:spLocks noChangeArrowheads="1"/>
          </p:cNvSpPr>
          <p:nvPr/>
        </p:nvSpPr>
        <p:spPr bwMode="auto">
          <a:xfrm>
            <a:off x="1547813" y="4697413"/>
            <a:ext cx="71278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Aqua, Ethylhexyl Cocoate, Ethylhexyl Stearate, Glyceryl Stearate, Ceteareth-20, Ceteareth-12, Cetearyl Alcohol, Cetyl Palmitate, Propylheptyl Caprylate, Glycerin, Mannan, Cetearyl Olivate, Sorbit…</a:t>
            </a:r>
          </a:p>
        </p:txBody>
      </p:sp>
      <p:sp>
        <p:nvSpPr>
          <p:cNvPr id="87052" name="TextBox 36" descr="Subcategory"/>
          <p:cNvSpPr txBox="1">
            <a:spLocks noChangeArrowheads="1"/>
          </p:cNvSpPr>
          <p:nvPr/>
        </p:nvSpPr>
        <p:spPr bwMode="auto">
          <a:xfrm>
            <a:off x="4859338" y="2174875"/>
            <a:ext cx="38163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Face/Neck Care</a:t>
            </a:r>
          </a:p>
        </p:txBody>
      </p:sp>
      <p:sp>
        <p:nvSpPr>
          <p:cNvPr id="87054" name="TextBox 42" descr="Claims"/>
          <p:cNvSpPr txBox="1">
            <a:spLocks noChangeArrowheads="1"/>
          </p:cNvSpPr>
          <p:nvPr/>
        </p:nvSpPr>
        <p:spPr bwMode="auto">
          <a:xfrm>
            <a:off x="1538288" y="5600700"/>
            <a:ext cx="713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Botanical/Herbal, Anti-Ageing, UV Protection, Moisturising / Hydrating</a:t>
            </a:r>
          </a:p>
        </p:txBody>
      </p:sp>
      <p:sp>
        <p:nvSpPr>
          <p:cNvPr id="87055" name="TextBox 45" descr="LabelCountry"/>
          <p:cNvSpPr txBox="1">
            <a:spLocks noChangeArrowheads="1"/>
          </p:cNvSpPr>
          <p:nvPr/>
        </p:nvSpPr>
        <p:spPr bwMode="auto">
          <a:xfrm>
            <a:off x="3567113" y="1547813"/>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Country:</a:t>
            </a:r>
          </a:p>
        </p:txBody>
      </p:sp>
      <p:sp>
        <p:nvSpPr>
          <p:cNvPr id="87056" name="TextBox 46" descr="LabelCompany"/>
          <p:cNvSpPr txBox="1">
            <a:spLocks noChangeArrowheads="1"/>
          </p:cNvSpPr>
          <p:nvPr/>
        </p:nvSpPr>
        <p:spPr bwMode="auto">
          <a:xfrm>
            <a:off x="3567113" y="960438"/>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Company:</a:t>
            </a:r>
          </a:p>
        </p:txBody>
      </p:sp>
      <p:sp>
        <p:nvSpPr>
          <p:cNvPr id="87057" name="TextBox 48" descr="LabelDate"/>
          <p:cNvSpPr txBox="1">
            <a:spLocks noChangeArrowheads="1"/>
          </p:cNvSpPr>
          <p:nvPr/>
        </p:nvSpPr>
        <p:spPr bwMode="auto">
          <a:xfrm>
            <a:off x="3565525" y="1874838"/>
            <a:ext cx="12588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Date Published:</a:t>
            </a:r>
          </a:p>
        </p:txBody>
      </p:sp>
      <p:sp>
        <p:nvSpPr>
          <p:cNvPr id="87058" name="TextBox 49" descr="LabelSubcategory"/>
          <p:cNvSpPr txBox="1">
            <a:spLocks noChangeArrowheads="1"/>
          </p:cNvSpPr>
          <p:nvPr/>
        </p:nvSpPr>
        <p:spPr bwMode="auto">
          <a:xfrm>
            <a:off x="3565525" y="2174875"/>
            <a:ext cx="12588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Sub-Category:</a:t>
            </a:r>
          </a:p>
        </p:txBody>
      </p:sp>
      <p:sp>
        <p:nvSpPr>
          <p:cNvPr id="87060" name="TextBox 51" descr="LabelIngredients"/>
          <p:cNvSpPr txBox="1">
            <a:spLocks noChangeArrowheads="1"/>
          </p:cNvSpPr>
          <p:nvPr/>
        </p:nvSpPr>
        <p:spPr bwMode="auto">
          <a:xfrm>
            <a:off x="469900" y="4697413"/>
            <a:ext cx="10683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Ingredients:</a:t>
            </a:r>
          </a:p>
        </p:txBody>
      </p:sp>
      <p:sp>
        <p:nvSpPr>
          <p:cNvPr id="87061" name="TextBox 52" descr="LabelClaims"/>
          <p:cNvSpPr txBox="1">
            <a:spLocks noChangeArrowheads="1"/>
          </p:cNvSpPr>
          <p:nvPr/>
        </p:nvSpPr>
        <p:spPr bwMode="auto">
          <a:xfrm>
            <a:off x="469900" y="5600700"/>
            <a:ext cx="1068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Claims:</a:t>
            </a:r>
          </a:p>
        </p:txBody>
      </p:sp>
      <p:sp>
        <p:nvSpPr>
          <p:cNvPr id="87065" name="Content Placeholder 11" descr="Price"/>
          <p:cNvSpPr>
            <a:spLocks/>
          </p:cNvSpPr>
          <p:nvPr/>
        </p:nvSpPr>
        <p:spPr bwMode="auto">
          <a:xfrm>
            <a:off x="4860925" y="2708275"/>
            <a:ext cx="3817938"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p>
            <a:pPr defTabSz="268288" eaLnBrk="0" hangingPunct="0">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RUR120.00</a:t>
            </a:r>
          </a:p>
        </p:txBody>
      </p:sp>
      <p:sp>
        <p:nvSpPr>
          <p:cNvPr id="87066" name="Content Placeholder 13" descr="MajorCurrencies"/>
          <p:cNvSpPr>
            <a:spLocks/>
          </p:cNvSpPr>
          <p:nvPr/>
        </p:nvSpPr>
        <p:spPr bwMode="auto">
          <a:xfrm>
            <a:off x="4860925" y="2979738"/>
            <a:ext cx="38179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marL="176213" indent="-176213" defTabSz="268288" eaLnBrk="0" hangingPunct="0">
              <a:spcBef>
                <a:spcPct val="20000"/>
              </a:spcBef>
              <a:buClr>
                <a:srgbClr val="7054A3"/>
              </a:buClr>
              <a:buFont typeface="Arial" charset="0"/>
              <a:buNone/>
            </a:pPr>
            <a:r>
              <a:rPr lang="en-US" sz="1200">
                <a:solidFill>
                  <a:srgbClr val="000000"/>
                </a:solidFill>
                <a:latin typeface="Verdana" pitchFamily="34" charset="0"/>
                <a:ea typeface="Verdana" pitchFamily="34" charset="0"/>
                <a:cs typeface="Verdana" pitchFamily="34" charset="0"/>
                <a:sym typeface="Verdana" pitchFamily="34" charset="0"/>
              </a:rPr>
              <a:t>$3.99 / €3.03</a:t>
            </a:r>
          </a:p>
        </p:txBody>
      </p:sp>
      <p:sp>
        <p:nvSpPr>
          <p:cNvPr id="87067" name="TextBox 19" descr="LabelPrice"/>
          <p:cNvSpPr txBox="1">
            <a:spLocks noChangeArrowheads="1"/>
          </p:cNvSpPr>
          <p:nvPr/>
        </p:nvSpPr>
        <p:spPr bwMode="auto">
          <a:xfrm>
            <a:off x="3563938" y="2708275"/>
            <a:ext cx="122396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(local):</a:t>
            </a:r>
          </a:p>
        </p:txBody>
      </p:sp>
      <p:sp>
        <p:nvSpPr>
          <p:cNvPr id="87068" name="TextBox 19" descr="LabelMajorCurrencies"/>
          <p:cNvSpPr txBox="1">
            <a:spLocks noChangeArrowheads="1"/>
          </p:cNvSpPr>
          <p:nvPr/>
        </p:nvSpPr>
        <p:spPr bwMode="auto">
          <a:xfrm>
            <a:off x="3563938" y="2933700"/>
            <a:ext cx="1223962"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(major currencies):</a:t>
            </a:r>
          </a:p>
        </p:txBody>
      </p:sp>
      <p:pic>
        <p:nvPicPr>
          <p:cNvPr id="87069" name="Picture 29" descr="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1003300"/>
            <a:ext cx="2925763"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pic>
        <p:nvPicPr>
          <p:cNvPr id="87070" name="Picture 30"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500" y="1504950"/>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sp>
        <p:nvSpPr>
          <p:cNvPr id="24" name="Oval 23"/>
          <p:cNvSpPr/>
          <p:nvPr/>
        </p:nvSpPr>
        <p:spPr bwMode="auto">
          <a:xfrm>
            <a:off x="971550" y="2601231"/>
            <a:ext cx="1269242" cy="577057"/>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11644893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Box 25" descr="Country"/>
          <p:cNvSpPr txBox="1">
            <a:spLocks noChangeArrowheads="1"/>
          </p:cNvSpPr>
          <p:nvPr/>
        </p:nvSpPr>
        <p:spPr bwMode="auto">
          <a:xfrm>
            <a:off x="4859338" y="1547813"/>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USA</a:t>
            </a:r>
          </a:p>
        </p:txBody>
      </p:sp>
      <p:sp>
        <p:nvSpPr>
          <p:cNvPr id="89092" name="TextBox 31" descr="Description"/>
          <p:cNvSpPr txBox="1">
            <a:spLocks noChangeArrowheads="1"/>
          </p:cNvSpPr>
          <p:nvPr/>
        </p:nvSpPr>
        <p:spPr bwMode="auto">
          <a:xfrm>
            <a:off x="3573463" y="3384550"/>
            <a:ext cx="5102225"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dirty="0">
                <a:solidFill>
                  <a:srgbClr val="000000"/>
                </a:solidFill>
                <a:latin typeface="Verdana" pitchFamily="34" charset="0"/>
                <a:cs typeface="Arial" charset="0"/>
                <a:sym typeface="Verdana" pitchFamily="34" charset="0"/>
              </a:rPr>
              <a:t>Dior </a:t>
            </a:r>
            <a:r>
              <a:rPr lang="en-US" sz="1200" dirty="0" err="1">
                <a:solidFill>
                  <a:srgbClr val="000000"/>
                </a:solidFill>
                <a:latin typeface="Verdana" pitchFamily="34" charset="0"/>
                <a:cs typeface="Arial" charset="0"/>
                <a:sym typeface="Verdana" pitchFamily="34" charset="0"/>
              </a:rPr>
              <a:t>DiorSnow</a:t>
            </a:r>
            <a:r>
              <a:rPr lang="en-US" sz="1200" dirty="0">
                <a:solidFill>
                  <a:srgbClr val="000000"/>
                </a:solidFill>
                <a:latin typeface="Verdana" pitchFamily="34" charset="0"/>
                <a:cs typeface="Arial" charset="0"/>
                <a:sym typeface="Verdana" pitchFamily="34" charset="0"/>
              </a:rPr>
              <a:t> White Reveal </a:t>
            </a:r>
            <a:r>
              <a:rPr lang="en-US" sz="1200" dirty="0">
                <a:solidFill>
                  <a:srgbClr val="FF0000"/>
                </a:solidFill>
                <a:latin typeface="Verdana" pitchFamily="34" charset="0"/>
                <a:cs typeface="Arial" charset="0"/>
                <a:sym typeface="Verdana" pitchFamily="34" charset="0"/>
              </a:rPr>
              <a:t>D-NA Reverse </a:t>
            </a:r>
            <a:r>
              <a:rPr lang="en-US" sz="1200" dirty="0">
                <a:solidFill>
                  <a:srgbClr val="000000"/>
                </a:solidFill>
                <a:latin typeface="Verdana" pitchFamily="34" charset="0"/>
                <a:cs typeface="Arial" charset="0"/>
                <a:sym typeface="Verdana" pitchFamily="34" charset="0"/>
              </a:rPr>
              <a:t>Intense Night Concentrate has been </a:t>
            </a:r>
            <a:r>
              <a:rPr lang="en-US" sz="1200" dirty="0" err="1">
                <a:solidFill>
                  <a:srgbClr val="000000"/>
                </a:solidFill>
                <a:latin typeface="Verdana" pitchFamily="34" charset="0"/>
                <a:cs typeface="Arial" charset="0"/>
                <a:sym typeface="Verdana" pitchFamily="34" charset="0"/>
              </a:rPr>
              <a:t>relaunched</a:t>
            </a:r>
            <a:r>
              <a:rPr lang="en-US" sz="1200" dirty="0">
                <a:solidFill>
                  <a:srgbClr val="000000"/>
                </a:solidFill>
                <a:latin typeface="Verdana" pitchFamily="34" charset="0"/>
                <a:cs typeface="Arial" charset="0"/>
                <a:sym typeface="Verdana" pitchFamily="34" charset="0"/>
              </a:rPr>
              <a:t> as Night Concentrate, now featuring a new pack design and a new formula with Icelandic Glacial Water and Dior's exclusive Transparency Enhancing Complex (T.E.C.), which acts on the five key features of transparent skin: evenness; luminosity; moisture; texture; and plumpness…</a:t>
            </a:r>
          </a:p>
        </p:txBody>
      </p:sp>
      <p:sp>
        <p:nvSpPr>
          <p:cNvPr id="89093" name="Slide Number Placeholder 3"/>
          <p:cNvSpPr txBox="1">
            <a:spLocks noGrp="1"/>
          </p:cNvSpPr>
          <p:nvPr/>
        </p:nvSpPr>
        <p:spPr bwMode="auto">
          <a:xfrm>
            <a:off x="395288" y="6124575"/>
            <a:ext cx="57626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00000"/>
              </a:buClr>
              <a:buFont typeface="Verdana" pitchFamily="34" charset="0"/>
              <a:buNone/>
            </a:pPr>
            <a:fld id="{4D55E0E1-B1B4-48F6-B84E-D2CBD6A21CD7}" type="slidenum">
              <a:rPr lang="en-US" sz="1100" b="1">
                <a:solidFill>
                  <a:srgbClr val="000000"/>
                </a:solidFill>
                <a:latin typeface="Verdana" pitchFamily="34" charset="0"/>
                <a:cs typeface="Arial" charset="0"/>
                <a:sym typeface="Verdana" pitchFamily="34" charset="0"/>
              </a:rPr>
              <a:pPr algn="ctr">
                <a:buClr>
                  <a:srgbClr val="000000"/>
                </a:buClr>
                <a:buFont typeface="Verdana" pitchFamily="34" charset="0"/>
                <a:buNone/>
              </a:pPr>
              <a:t>37</a:t>
            </a:fld>
            <a:endParaRPr lang="en-US" sz="1100" b="1">
              <a:solidFill>
                <a:srgbClr val="000000"/>
              </a:solidFill>
              <a:latin typeface="Verdana" pitchFamily="34" charset="0"/>
              <a:cs typeface="Arial" charset="0"/>
              <a:sym typeface="Verdana" pitchFamily="34" charset="0"/>
            </a:endParaRPr>
          </a:p>
        </p:txBody>
      </p:sp>
      <p:sp>
        <p:nvSpPr>
          <p:cNvPr id="89094" name="TextBox 17" descr="Title"/>
          <p:cNvSpPr txBox="1">
            <a:spLocks noChangeArrowheads="1"/>
          </p:cNvSpPr>
          <p:nvPr/>
        </p:nvSpPr>
        <p:spPr bwMode="auto">
          <a:xfrm>
            <a:off x="468313" y="287338"/>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7054A3"/>
              </a:buClr>
              <a:buFont typeface="Verdana" pitchFamily="34" charset="0"/>
              <a:buNone/>
            </a:pPr>
            <a:r>
              <a:rPr lang="en-US">
                <a:solidFill>
                  <a:srgbClr val="7054A3"/>
                </a:solidFill>
                <a:latin typeface="Verdana" pitchFamily="34" charset="0"/>
                <a:cs typeface="Arial" charset="0"/>
                <a:sym typeface="Verdana" pitchFamily="34" charset="0"/>
              </a:rPr>
              <a:t>Dior DiorSnow White Reveal D-NA Reverse Night Concentra…</a:t>
            </a:r>
          </a:p>
        </p:txBody>
      </p:sp>
      <p:sp>
        <p:nvSpPr>
          <p:cNvPr id="89095" name="TextBox 1" descr="ID"/>
          <p:cNvSpPr txBox="1">
            <a:spLocks noChangeArrowheads="1"/>
          </p:cNvSpPr>
          <p:nvPr/>
        </p:nvSpPr>
        <p:spPr bwMode="auto">
          <a:xfrm>
            <a:off x="1187450" y="4157663"/>
            <a:ext cx="15128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400" u="sng">
                <a:solidFill>
                  <a:srgbClr val="FFFFFF"/>
                </a:solidFill>
                <a:latin typeface="Verdana" pitchFamily="34" charset="0"/>
                <a:cs typeface="Arial" charset="0"/>
                <a:sym typeface="Verdana" pitchFamily="34" charset="0"/>
                <a:hlinkClick r:id="rId3"/>
              </a:rPr>
              <a:t>1842417</a:t>
            </a:r>
            <a:endParaRPr lang="en-US" sz="1400" u="sng">
              <a:solidFill>
                <a:srgbClr val="FFFFFF"/>
              </a:solidFill>
              <a:latin typeface="Verdana" pitchFamily="34" charset="0"/>
              <a:cs typeface="Arial" charset="0"/>
              <a:sym typeface="Verdana" pitchFamily="34" charset="0"/>
            </a:endParaRPr>
          </a:p>
        </p:txBody>
      </p:sp>
      <p:sp>
        <p:nvSpPr>
          <p:cNvPr id="89097" name="TextBox 5" descr="Company"/>
          <p:cNvSpPr txBox="1">
            <a:spLocks noChangeArrowheads="1"/>
          </p:cNvSpPr>
          <p:nvPr/>
        </p:nvSpPr>
        <p:spPr bwMode="auto">
          <a:xfrm>
            <a:off x="4859338" y="960438"/>
            <a:ext cx="38163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Parfums Christian Dior</a:t>
            </a:r>
          </a:p>
        </p:txBody>
      </p:sp>
      <p:sp>
        <p:nvSpPr>
          <p:cNvPr id="89098" name="TextBox 30" descr="Date"/>
          <p:cNvSpPr txBox="1">
            <a:spLocks noChangeArrowheads="1"/>
          </p:cNvSpPr>
          <p:nvPr/>
        </p:nvSpPr>
        <p:spPr bwMode="auto">
          <a:xfrm>
            <a:off x="4859338" y="1874838"/>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Apr 2012</a:t>
            </a:r>
          </a:p>
        </p:txBody>
      </p:sp>
      <p:sp>
        <p:nvSpPr>
          <p:cNvPr id="89099" name="TextBox 32" descr="Ingredients"/>
          <p:cNvSpPr txBox="1">
            <a:spLocks noChangeArrowheads="1"/>
          </p:cNvSpPr>
          <p:nvPr/>
        </p:nvSpPr>
        <p:spPr bwMode="auto">
          <a:xfrm>
            <a:off x="1547813" y="4697413"/>
            <a:ext cx="71278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No information available</a:t>
            </a:r>
          </a:p>
        </p:txBody>
      </p:sp>
      <p:sp>
        <p:nvSpPr>
          <p:cNvPr id="89100" name="TextBox 36" descr="Subcategory"/>
          <p:cNvSpPr txBox="1">
            <a:spLocks noChangeArrowheads="1"/>
          </p:cNvSpPr>
          <p:nvPr/>
        </p:nvSpPr>
        <p:spPr bwMode="auto">
          <a:xfrm>
            <a:off x="4859338" y="2174875"/>
            <a:ext cx="38163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Face/Neck Care</a:t>
            </a:r>
          </a:p>
        </p:txBody>
      </p:sp>
      <p:sp>
        <p:nvSpPr>
          <p:cNvPr id="89102" name="TextBox 42" descr="Claims"/>
          <p:cNvSpPr txBox="1">
            <a:spLocks noChangeArrowheads="1"/>
          </p:cNvSpPr>
          <p:nvPr/>
        </p:nvSpPr>
        <p:spPr bwMode="auto">
          <a:xfrm>
            <a:off x="1538288" y="5600700"/>
            <a:ext cx="713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Ethnic, Dermatologically Tested, Time/Speed, Whitening, Moisturising / Hydrating, Plumping*</a:t>
            </a:r>
          </a:p>
        </p:txBody>
      </p:sp>
      <p:sp>
        <p:nvSpPr>
          <p:cNvPr id="89103" name="TextBox 45" descr="LabelCountry"/>
          <p:cNvSpPr txBox="1">
            <a:spLocks noChangeArrowheads="1"/>
          </p:cNvSpPr>
          <p:nvPr/>
        </p:nvSpPr>
        <p:spPr bwMode="auto">
          <a:xfrm>
            <a:off x="3567113" y="1547813"/>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Country:</a:t>
            </a:r>
          </a:p>
        </p:txBody>
      </p:sp>
      <p:sp>
        <p:nvSpPr>
          <p:cNvPr id="89104" name="TextBox 46" descr="LabelCompany"/>
          <p:cNvSpPr txBox="1">
            <a:spLocks noChangeArrowheads="1"/>
          </p:cNvSpPr>
          <p:nvPr/>
        </p:nvSpPr>
        <p:spPr bwMode="auto">
          <a:xfrm>
            <a:off x="3567113" y="960438"/>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Company:</a:t>
            </a:r>
          </a:p>
        </p:txBody>
      </p:sp>
      <p:sp>
        <p:nvSpPr>
          <p:cNvPr id="89105" name="TextBox 48" descr="LabelDate"/>
          <p:cNvSpPr txBox="1">
            <a:spLocks noChangeArrowheads="1"/>
          </p:cNvSpPr>
          <p:nvPr/>
        </p:nvSpPr>
        <p:spPr bwMode="auto">
          <a:xfrm>
            <a:off x="3565525" y="1874838"/>
            <a:ext cx="12588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Date Published:</a:t>
            </a:r>
          </a:p>
        </p:txBody>
      </p:sp>
      <p:sp>
        <p:nvSpPr>
          <p:cNvPr id="89106" name="TextBox 49" descr="LabelSubcategory"/>
          <p:cNvSpPr txBox="1">
            <a:spLocks noChangeArrowheads="1"/>
          </p:cNvSpPr>
          <p:nvPr/>
        </p:nvSpPr>
        <p:spPr bwMode="auto">
          <a:xfrm>
            <a:off x="3565525" y="2174875"/>
            <a:ext cx="12588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Sub-Category:</a:t>
            </a:r>
          </a:p>
        </p:txBody>
      </p:sp>
      <p:sp>
        <p:nvSpPr>
          <p:cNvPr id="89108" name="TextBox 51" descr="LabelIngredients"/>
          <p:cNvSpPr txBox="1">
            <a:spLocks noChangeArrowheads="1"/>
          </p:cNvSpPr>
          <p:nvPr/>
        </p:nvSpPr>
        <p:spPr bwMode="auto">
          <a:xfrm>
            <a:off x="469900" y="4697413"/>
            <a:ext cx="10683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Ingredients:</a:t>
            </a:r>
          </a:p>
        </p:txBody>
      </p:sp>
      <p:sp>
        <p:nvSpPr>
          <p:cNvPr id="89109" name="TextBox 52" descr="LabelClaims"/>
          <p:cNvSpPr txBox="1">
            <a:spLocks noChangeArrowheads="1"/>
          </p:cNvSpPr>
          <p:nvPr/>
        </p:nvSpPr>
        <p:spPr bwMode="auto">
          <a:xfrm>
            <a:off x="469900" y="5600700"/>
            <a:ext cx="1068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Claims:</a:t>
            </a:r>
          </a:p>
        </p:txBody>
      </p:sp>
      <p:sp>
        <p:nvSpPr>
          <p:cNvPr id="89113" name="Content Placeholder 11" descr="Price"/>
          <p:cNvSpPr>
            <a:spLocks/>
          </p:cNvSpPr>
          <p:nvPr/>
        </p:nvSpPr>
        <p:spPr bwMode="auto">
          <a:xfrm>
            <a:off x="4860925" y="2708275"/>
            <a:ext cx="3817938"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p>
            <a:pPr defTabSz="268288" eaLnBrk="0" hangingPunct="0">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$145.00</a:t>
            </a:r>
          </a:p>
        </p:txBody>
      </p:sp>
      <p:sp>
        <p:nvSpPr>
          <p:cNvPr id="89114" name="Content Placeholder 13" descr="MajorCurrencies"/>
          <p:cNvSpPr>
            <a:spLocks/>
          </p:cNvSpPr>
          <p:nvPr/>
        </p:nvSpPr>
        <p:spPr bwMode="auto">
          <a:xfrm>
            <a:off x="4860925" y="2979738"/>
            <a:ext cx="38179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marL="176213" indent="-176213" defTabSz="268288" eaLnBrk="0" hangingPunct="0">
              <a:spcBef>
                <a:spcPct val="20000"/>
              </a:spcBef>
              <a:buClr>
                <a:srgbClr val="7054A3"/>
              </a:buClr>
              <a:buFont typeface="Arial" charset="0"/>
              <a:buNone/>
            </a:pPr>
            <a:r>
              <a:rPr lang="en-US" sz="1200">
                <a:solidFill>
                  <a:srgbClr val="000000"/>
                </a:solidFill>
                <a:latin typeface="Verdana" pitchFamily="34" charset="0"/>
                <a:ea typeface="Verdana" pitchFamily="34" charset="0"/>
                <a:cs typeface="Verdana" pitchFamily="34" charset="0"/>
                <a:sym typeface="Verdana" pitchFamily="34" charset="0"/>
              </a:rPr>
              <a:t>€115.99</a:t>
            </a:r>
          </a:p>
        </p:txBody>
      </p:sp>
      <p:sp>
        <p:nvSpPr>
          <p:cNvPr id="89115" name="TextBox 19" descr="LabelPrice"/>
          <p:cNvSpPr txBox="1">
            <a:spLocks noChangeArrowheads="1"/>
          </p:cNvSpPr>
          <p:nvPr/>
        </p:nvSpPr>
        <p:spPr bwMode="auto">
          <a:xfrm>
            <a:off x="3563938" y="2708275"/>
            <a:ext cx="122396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(local):</a:t>
            </a:r>
          </a:p>
        </p:txBody>
      </p:sp>
      <p:sp>
        <p:nvSpPr>
          <p:cNvPr id="89116" name="TextBox 19" descr="LabelMajorCurrencies"/>
          <p:cNvSpPr txBox="1">
            <a:spLocks noChangeArrowheads="1"/>
          </p:cNvSpPr>
          <p:nvPr/>
        </p:nvSpPr>
        <p:spPr bwMode="auto">
          <a:xfrm>
            <a:off x="3563938" y="2933700"/>
            <a:ext cx="1223962"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(major currencies):</a:t>
            </a:r>
          </a:p>
        </p:txBody>
      </p:sp>
      <p:pic>
        <p:nvPicPr>
          <p:cNvPr id="89117" name="Picture 29" descr="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1003300"/>
            <a:ext cx="2925763"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pic>
        <p:nvPicPr>
          <p:cNvPr id="89118" name="Picture 30"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500" y="1504950"/>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sp>
        <p:nvSpPr>
          <p:cNvPr id="24" name="Oval 23"/>
          <p:cNvSpPr/>
          <p:nvPr/>
        </p:nvSpPr>
        <p:spPr bwMode="auto">
          <a:xfrm>
            <a:off x="1461294" y="2532856"/>
            <a:ext cx="1269242" cy="577057"/>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586510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Box 25" descr="Country"/>
          <p:cNvSpPr txBox="1">
            <a:spLocks noChangeArrowheads="1"/>
          </p:cNvSpPr>
          <p:nvPr/>
        </p:nvSpPr>
        <p:spPr bwMode="auto">
          <a:xfrm>
            <a:off x="4859338" y="1547813"/>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China</a:t>
            </a:r>
          </a:p>
        </p:txBody>
      </p:sp>
      <p:sp>
        <p:nvSpPr>
          <p:cNvPr id="91140" name="TextBox 31" descr="Description"/>
          <p:cNvSpPr txBox="1">
            <a:spLocks noChangeArrowheads="1"/>
          </p:cNvSpPr>
          <p:nvPr/>
        </p:nvSpPr>
        <p:spPr bwMode="auto">
          <a:xfrm>
            <a:off x="3573463" y="3384550"/>
            <a:ext cx="5102225"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dirty="0">
                <a:solidFill>
                  <a:srgbClr val="000000"/>
                </a:solidFill>
                <a:latin typeface="Verdana" pitchFamily="34" charset="0"/>
                <a:cs typeface="Arial" charset="0"/>
                <a:sym typeface="Verdana" pitchFamily="34" charset="0"/>
              </a:rPr>
              <a:t>Revlon Age Defying with </a:t>
            </a:r>
            <a:r>
              <a:rPr lang="en-US" sz="1200" dirty="0">
                <a:solidFill>
                  <a:srgbClr val="FF0000"/>
                </a:solidFill>
                <a:latin typeface="Verdana" pitchFamily="34" charset="0"/>
                <a:cs typeface="Arial" charset="0"/>
                <a:sym typeface="Verdana" pitchFamily="34" charset="0"/>
              </a:rPr>
              <a:t>DNA Advantage </a:t>
            </a:r>
            <a:r>
              <a:rPr lang="en-US" sz="1200" dirty="0">
                <a:solidFill>
                  <a:srgbClr val="000000"/>
                </a:solidFill>
                <a:latin typeface="Verdana" pitchFamily="34" charset="0"/>
                <a:cs typeface="Arial" charset="0"/>
                <a:sym typeface="Verdana" pitchFamily="34" charset="0"/>
              </a:rPr>
              <a:t>is a range of anti-ageing products designed and tested for Asian skin. It is formulated with the brand's proprietary </a:t>
            </a:r>
            <a:r>
              <a:rPr lang="en-US" sz="1200" dirty="0" err="1">
                <a:solidFill>
                  <a:srgbClr val="000000"/>
                </a:solidFill>
                <a:latin typeface="Verdana" pitchFamily="34" charset="0"/>
                <a:cs typeface="Arial" charset="0"/>
                <a:sym typeface="Verdana" pitchFamily="34" charset="0"/>
              </a:rPr>
              <a:t>Renewist</a:t>
            </a:r>
            <a:r>
              <a:rPr lang="en-US" sz="1200" dirty="0">
                <a:solidFill>
                  <a:srgbClr val="000000"/>
                </a:solidFill>
                <a:latin typeface="Verdana" pitchFamily="34" charset="0"/>
                <a:cs typeface="Arial" charset="0"/>
                <a:sym typeface="Verdana" pitchFamily="34" charset="0"/>
              </a:rPr>
              <a:t> Complex, a combination of copper (copper </a:t>
            </a:r>
            <a:r>
              <a:rPr lang="en-US" sz="1200" dirty="0" err="1">
                <a:solidFill>
                  <a:srgbClr val="000000"/>
                </a:solidFill>
                <a:latin typeface="Verdana" pitchFamily="34" charset="0"/>
                <a:cs typeface="Arial" charset="0"/>
                <a:sym typeface="Verdana" pitchFamily="34" charset="0"/>
              </a:rPr>
              <a:t>gluconate</a:t>
            </a:r>
            <a:r>
              <a:rPr lang="en-US" sz="1200" dirty="0">
                <a:solidFill>
                  <a:srgbClr val="000000"/>
                </a:solidFill>
                <a:latin typeface="Verdana" pitchFamily="34" charset="0"/>
                <a:cs typeface="Arial" charset="0"/>
                <a:sym typeface="Verdana" pitchFamily="34" charset="0"/>
              </a:rPr>
              <a:t>), alfalfa, cottonseed botanical extracts and vitamins, which is claimed to enhance the skin's natural repair systems to renew the appearance of s…</a:t>
            </a:r>
          </a:p>
        </p:txBody>
      </p:sp>
      <p:sp>
        <p:nvSpPr>
          <p:cNvPr id="91141" name="Slide Number Placeholder 3"/>
          <p:cNvSpPr txBox="1">
            <a:spLocks noGrp="1"/>
          </p:cNvSpPr>
          <p:nvPr/>
        </p:nvSpPr>
        <p:spPr bwMode="auto">
          <a:xfrm>
            <a:off x="395288" y="6124575"/>
            <a:ext cx="57626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buClr>
                <a:srgbClr val="000000"/>
              </a:buClr>
              <a:buFont typeface="Verdana" pitchFamily="34" charset="0"/>
              <a:buNone/>
            </a:pPr>
            <a:fld id="{AF285913-7201-47D0-9EF1-26248514A3A5}" type="slidenum">
              <a:rPr lang="en-US" sz="1100" b="1">
                <a:solidFill>
                  <a:srgbClr val="000000"/>
                </a:solidFill>
                <a:latin typeface="Verdana" pitchFamily="34" charset="0"/>
                <a:cs typeface="Arial" charset="0"/>
                <a:sym typeface="Verdana" pitchFamily="34" charset="0"/>
              </a:rPr>
              <a:pPr algn="ctr">
                <a:buClr>
                  <a:srgbClr val="000000"/>
                </a:buClr>
                <a:buFont typeface="Verdana" pitchFamily="34" charset="0"/>
                <a:buNone/>
              </a:pPr>
              <a:t>38</a:t>
            </a:fld>
            <a:endParaRPr lang="en-US" sz="1100" b="1">
              <a:solidFill>
                <a:srgbClr val="000000"/>
              </a:solidFill>
              <a:latin typeface="Verdana" pitchFamily="34" charset="0"/>
              <a:cs typeface="Arial" charset="0"/>
              <a:sym typeface="Verdana" pitchFamily="34" charset="0"/>
            </a:endParaRPr>
          </a:p>
        </p:txBody>
      </p:sp>
      <p:sp>
        <p:nvSpPr>
          <p:cNvPr id="91142" name="TextBox 17" descr="Title"/>
          <p:cNvSpPr txBox="1">
            <a:spLocks noChangeArrowheads="1"/>
          </p:cNvSpPr>
          <p:nvPr/>
        </p:nvSpPr>
        <p:spPr bwMode="auto">
          <a:xfrm>
            <a:off x="468313" y="287338"/>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buClr>
                <a:srgbClr val="7054A3"/>
              </a:buClr>
              <a:buFont typeface="Verdana" pitchFamily="34" charset="0"/>
              <a:buNone/>
            </a:pPr>
            <a:r>
              <a:rPr lang="en-US">
                <a:solidFill>
                  <a:srgbClr val="7054A3"/>
                </a:solidFill>
                <a:latin typeface="Verdana" pitchFamily="34" charset="0"/>
                <a:cs typeface="Arial" charset="0"/>
                <a:sym typeface="Verdana" pitchFamily="34" charset="0"/>
              </a:rPr>
              <a:t>Revlon Age Defying with DNA Advantage Day Cream</a:t>
            </a:r>
          </a:p>
        </p:txBody>
      </p:sp>
      <p:sp>
        <p:nvSpPr>
          <p:cNvPr id="91143" name="TextBox 1" descr="ID"/>
          <p:cNvSpPr txBox="1">
            <a:spLocks noChangeArrowheads="1"/>
          </p:cNvSpPr>
          <p:nvPr/>
        </p:nvSpPr>
        <p:spPr bwMode="auto">
          <a:xfrm>
            <a:off x="1187450" y="4157663"/>
            <a:ext cx="15128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400" u="sng">
                <a:solidFill>
                  <a:srgbClr val="FFFFFF"/>
                </a:solidFill>
                <a:latin typeface="Verdana" pitchFamily="34" charset="0"/>
                <a:cs typeface="Arial" charset="0"/>
                <a:sym typeface="Verdana" pitchFamily="34" charset="0"/>
                <a:hlinkClick r:id="rId3"/>
              </a:rPr>
              <a:t>1916863</a:t>
            </a:r>
            <a:endParaRPr lang="en-US" sz="1400" u="sng">
              <a:solidFill>
                <a:srgbClr val="FFFFFF"/>
              </a:solidFill>
              <a:latin typeface="Verdana" pitchFamily="34" charset="0"/>
              <a:cs typeface="Arial" charset="0"/>
              <a:sym typeface="Verdana" pitchFamily="34" charset="0"/>
            </a:endParaRPr>
          </a:p>
        </p:txBody>
      </p:sp>
      <p:sp>
        <p:nvSpPr>
          <p:cNvPr id="91145" name="TextBox 5" descr="Company"/>
          <p:cNvSpPr txBox="1">
            <a:spLocks noChangeArrowheads="1"/>
          </p:cNvSpPr>
          <p:nvPr/>
        </p:nvSpPr>
        <p:spPr bwMode="auto">
          <a:xfrm>
            <a:off x="4859338" y="960438"/>
            <a:ext cx="38163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Revlon</a:t>
            </a:r>
          </a:p>
        </p:txBody>
      </p:sp>
      <p:sp>
        <p:nvSpPr>
          <p:cNvPr id="91146" name="TextBox 30" descr="Date"/>
          <p:cNvSpPr txBox="1">
            <a:spLocks noChangeArrowheads="1"/>
          </p:cNvSpPr>
          <p:nvPr/>
        </p:nvSpPr>
        <p:spPr bwMode="auto">
          <a:xfrm>
            <a:off x="4859338" y="1874838"/>
            <a:ext cx="3816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Oct 2012</a:t>
            </a:r>
          </a:p>
        </p:txBody>
      </p:sp>
      <p:sp>
        <p:nvSpPr>
          <p:cNvPr id="91147" name="TextBox 32" descr="Ingredients"/>
          <p:cNvSpPr txBox="1">
            <a:spLocks noChangeArrowheads="1"/>
          </p:cNvSpPr>
          <p:nvPr/>
        </p:nvSpPr>
        <p:spPr bwMode="auto">
          <a:xfrm>
            <a:off x="1547813" y="4697413"/>
            <a:ext cx="71278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Aqua, Ethylhexyl Methoxycinnamate, C12-15 Alkyl Benzoate, Titanium Dioxide, CI 77947, Steareth-21, Glycerin, Neopentyl Glycol Diheptanoate, Magnesium Aluminum Silicate, Methyl Trimethicone, Penty…</a:t>
            </a:r>
          </a:p>
        </p:txBody>
      </p:sp>
      <p:sp>
        <p:nvSpPr>
          <p:cNvPr id="91148" name="TextBox 36" descr="Subcategory"/>
          <p:cNvSpPr txBox="1">
            <a:spLocks noChangeArrowheads="1"/>
          </p:cNvSpPr>
          <p:nvPr/>
        </p:nvSpPr>
        <p:spPr bwMode="auto">
          <a:xfrm>
            <a:off x="4859338" y="2174875"/>
            <a:ext cx="38163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Face/Neck Care</a:t>
            </a:r>
          </a:p>
        </p:txBody>
      </p:sp>
      <p:sp>
        <p:nvSpPr>
          <p:cNvPr id="91150" name="TextBox 42" descr="Claims"/>
          <p:cNvSpPr txBox="1">
            <a:spLocks noChangeArrowheads="1"/>
          </p:cNvSpPr>
          <p:nvPr/>
        </p:nvSpPr>
        <p:spPr bwMode="auto">
          <a:xfrm>
            <a:off x="1538288" y="5600700"/>
            <a:ext cx="713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Vitamin/Mineral Fortified, Ethnic, Botanical/Herbal, Brightening / Illuminating*, Firming*, Moisturising / Hydrating, Anti-Ageing, Reduces Fine Lines / Wrinkles*</a:t>
            </a:r>
          </a:p>
        </p:txBody>
      </p:sp>
      <p:sp>
        <p:nvSpPr>
          <p:cNvPr id="91151" name="TextBox 45" descr="LabelCountry"/>
          <p:cNvSpPr txBox="1">
            <a:spLocks noChangeArrowheads="1"/>
          </p:cNvSpPr>
          <p:nvPr/>
        </p:nvSpPr>
        <p:spPr bwMode="auto">
          <a:xfrm>
            <a:off x="3567113" y="1547813"/>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Country:</a:t>
            </a:r>
          </a:p>
        </p:txBody>
      </p:sp>
      <p:sp>
        <p:nvSpPr>
          <p:cNvPr id="91152" name="TextBox 46" descr="LabelCompany"/>
          <p:cNvSpPr txBox="1">
            <a:spLocks noChangeArrowheads="1"/>
          </p:cNvSpPr>
          <p:nvPr/>
        </p:nvSpPr>
        <p:spPr bwMode="auto">
          <a:xfrm>
            <a:off x="3567113" y="960438"/>
            <a:ext cx="12588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Company:</a:t>
            </a:r>
          </a:p>
        </p:txBody>
      </p:sp>
      <p:sp>
        <p:nvSpPr>
          <p:cNvPr id="91153" name="TextBox 48" descr="LabelDate"/>
          <p:cNvSpPr txBox="1">
            <a:spLocks noChangeArrowheads="1"/>
          </p:cNvSpPr>
          <p:nvPr/>
        </p:nvSpPr>
        <p:spPr bwMode="auto">
          <a:xfrm>
            <a:off x="3565525" y="1874838"/>
            <a:ext cx="12588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Date Published:</a:t>
            </a:r>
          </a:p>
        </p:txBody>
      </p:sp>
      <p:sp>
        <p:nvSpPr>
          <p:cNvPr id="91154" name="TextBox 49" descr="LabelSubcategory"/>
          <p:cNvSpPr txBox="1">
            <a:spLocks noChangeArrowheads="1"/>
          </p:cNvSpPr>
          <p:nvPr/>
        </p:nvSpPr>
        <p:spPr bwMode="auto">
          <a:xfrm>
            <a:off x="3565525" y="2174875"/>
            <a:ext cx="12588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Sub-Category:</a:t>
            </a:r>
          </a:p>
        </p:txBody>
      </p:sp>
      <p:sp>
        <p:nvSpPr>
          <p:cNvPr id="91156" name="TextBox 51" descr="LabelIngredients"/>
          <p:cNvSpPr txBox="1">
            <a:spLocks noChangeArrowheads="1"/>
          </p:cNvSpPr>
          <p:nvPr/>
        </p:nvSpPr>
        <p:spPr bwMode="auto">
          <a:xfrm>
            <a:off x="469900" y="4697413"/>
            <a:ext cx="10683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Ingredients:</a:t>
            </a:r>
          </a:p>
        </p:txBody>
      </p:sp>
      <p:sp>
        <p:nvSpPr>
          <p:cNvPr id="91157" name="TextBox 52" descr="LabelClaims"/>
          <p:cNvSpPr txBox="1">
            <a:spLocks noChangeArrowheads="1"/>
          </p:cNvSpPr>
          <p:nvPr/>
        </p:nvSpPr>
        <p:spPr bwMode="auto">
          <a:xfrm>
            <a:off x="469900" y="5600700"/>
            <a:ext cx="1068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Claims:</a:t>
            </a:r>
          </a:p>
        </p:txBody>
      </p:sp>
      <p:sp>
        <p:nvSpPr>
          <p:cNvPr id="91161" name="Content Placeholder 11" descr="Price"/>
          <p:cNvSpPr>
            <a:spLocks/>
          </p:cNvSpPr>
          <p:nvPr/>
        </p:nvSpPr>
        <p:spPr bwMode="auto">
          <a:xfrm>
            <a:off x="4860925" y="2708275"/>
            <a:ext cx="3817938"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p>
            <a:pPr defTabSz="268288" eaLnBrk="0" hangingPunct="0">
              <a:spcBef>
                <a:spcPct val="20000"/>
              </a:spcBef>
              <a:buClr>
                <a:srgbClr val="7054A3"/>
              </a:buClr>
              <a:buFont typeface="Verdana" pitchFamily="34" charset="0"/>
              <a:buNone/>
            </a:pPr>
            <a:r>
              <a:rPr lang="en-US" sz="1200">
                <a:solidFill>
                  <a:srgbClr val="000000"/>
                </a:solidFill>
                <a:latin typeface="Verdana" pitchFamily="34" charset="0"/>
                <a:cs typeface="Arial" charset="0"/>
                <a:sym typeface="Verdana" pitchFamily="34" charset="0"/>
              </a:rPr>
              <a:t>CNY240.00</a:t>
            </a:r>
          </a:p>
        </p:txBody>
      </p:sp>
      <p:sp>
        <p:nvSpPr>
          <p:cNvPr id="91162" name="Content Placeholder 13" descr="MajorCurrencies"/>
          <p:cNvSpPr>
            <a:spLocks/>
          </p:cNvSpPr>
          <p:nvPr/>
        </p:nvSpPr>
        <p:spPr bwMode="auto">
          <a:xfrm>
            <a:off x="4860925" y="2979738"/>
            <a:ext cx="38179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marL="176213" indent="-176213" defTabSz="268288" eaLnBrk="0" hangingPunct="0">
              <a:spcBef>
                <a:spcPct val="20000"/>
              </a:spcBef>
              <a:buClr>
                <a:srgbClr val="7054A3"/>
              </a:buClr>
              <a:buFont typeface="Arial" charset="0"/>
              <a:buNone/>
            </a:pPr>
            <a:r>
              <a:rPr lang="en-US" sz="1200">
                <a:solidFill>
                  <a:srgbClr val="000000"/>
                </a:solidFill>
                <a:latin typeface="Verdana" pitchFamily="34" charset="0"/>
                <a:ea typeface="Verdana" pitchFamily="34" charset="0"/>
                <a:cs typeface="Verdana" pitchFamily="34" charset="0"/>
                <a:sym typeface="Verdana" pitchFamily="34" charset="0"/>
              </a:rPr>
              <a:t>$37.85 / €30.53</a:t>
            </a:r>
          </a:p>
        </p:txBody>
      </p:sp>
      <p:sp>
        <p:nvSpPr>
          <p:cNvPr id="91163" name="TextBox 19" descr="LabelPrice"/>
          <p:cNvSpPr txBox="1">
            <a:spLocks noChangeArrowheads="1"/>
          </p:cNvSpPr>
          <p:nvPr/>
        </p:nvSpPr>
        <p:spPr bwMode="auto">
          <a:xfrm>
            <a:off x="3563938" y="2708275"/>
            <a:ext cx="1223962"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(local):</a:t>
            </a:r>
          </a:p>
        </p:txBody>
      </p:sp>
      <p:sp>
        <p:nvSpPr>
          <p:cNvPr id="91164" name="TextBox 19" descr="LabelMajorCurrencies"/>
          <p:cNvSpPr txBox="1">
            <a:spLocks noChangeArrowheads="1"/>
          </p:cNvSpPr>
          <p:nvPr/>
        </p:nvSpPr>
        <p:spPr bwMode="auto">
          <a:xfrm>
            <a:off x="3563938" y="2933700"/>
            <a:ext cx="1223962"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lstStyle>
            <a:lvl1pPr defTabSz="268288">
              <a:defRPr>
                <a:solidFill>
                  <a:schemeClr val="tx1"/>
                </a:solidFill>
                <a:latin typeface="Arial" charset="0"/>
              </a:defRPr>
            </a:lvl1pPr>
            <a:lvl2pPr marL="742950" indent="-285750" defTabSz="268288">
              <a:defRPr>
                <a:solidFill>
                  <a:schemeClr val="tx1"/>
                </a:solidFill>
                <a:latin typeface="Arial" charset="0"/>
              </a:defRPr>
            </a:lvl2pPr>
            <a:lvl3pPr marL="1143000" indent="-228600" defTabSz="268288">
              <a:defRPr>
                <a:solidFill>
                  <a:schemeClr val="tx1"/>
                </a:solidFill>
                <a:latin typeface="Arial" charset="0"/>
              </a:defRPr>
            </a:lvl3pPr>
            <a:lvl4pPr marL="1600200" indent="-228600" defTabSz="268288">
              <a:defRPr>
                <a:solidFill>
                  <a:schemeClr val="tx1"/>
                </a:solidFill>
                <a:latin typeface="Arial" charset="0"/>
              </a:defRPr>
            </a:lvl4pPr>
            <a:lvl5pPr marL="2057400" indent="-228600" defTabSz="268288">
              <a:defRPr>
                <a:solidFill>
                  <a:schemeClr val="tx1"/>
                </a:solidFill>
                <a:latin typeface="Arial" charset="0"/>
              </a:defRPr>
            </a:lvl5pPr>
            <a:lvl6pPr marL="2514600" indent="-228600" defTabSz="268288" fontAlgn="base">
              <a:spcBef>
                <a:spcPct val="0"/>
              </a:spcBef>
              <a:spcAft>
                <a:spcPct val="0"/>
              </a:spcAft>
              <a:defRPr>
                <a:solidFill>
                  <a:schemeClr val="tx1"/>
                </a:solidFill>
                <a:latin typeface="Arial" charset="0"/>
              </a:defRPr>
            </a:lvl6pPr>
            <a:lvl7pPr marL="2971800" indent="-228600" defTabSz="268288" fontAlgn="base">
              <a:spcBef>
                <a:spcPct val="0"/>
              </a:spcBef>
              <a:spcAft>
                <a:spcPct val="0"/>
              </a:spcAft>
              <a:defRPr>
                <a:solidFill>
                  <a:schemeClr val="tx1"/>
                </a:solidFill>
                <a:latin typeface="Arial" charset="0"/>
              </a:defRPr>
            </a:lvl7pPr>
            <a:lvl8pPr marL="3429000" indent="-228600" defTabSz="268288" fontAlgn="base">
              <a:spcBef>
                <a:spcPct val="0"/>
              </a:spcBef>
              <a:spcAft>
                <a:spcPct val="0"/>
              </a:spcAft>
              <a:defRPr>
                <a:solidFill>
                  <a:schemeClr val="tx1"/>
                </a:solidFill>
                <a:latin typeface="Arial" charset="0"/>
              </a:defRPr>
            </a:lvl8pPr>
            <a:lvl9pPr marL="3886200" indent="-228600" defTabSz="268288" fontAlgn="base">
              <a:spcBef>
                <a:spcPct val="0"/>
              </a:spcBef>
              <a:spcAft>
                <a:spcPct val="0"/>
              </a:spcAft>
              <a:defRPr>
                <a:solidFill>
                  <a:schemeClr val="tx1"/>
                </a:solidFill>
                <a:latin typeface="Arial" charset="0"/>
              </a:defRPr>
            </a:lvl9pPr>
          </a:lstStyle>
          <a:p>
            <a:pPr>
              <a:spcBef>
                <a:spcPct val="20000"/>
              </a:spcBef>
              <a:buClr>
                <a:srgbClr val="7054A3"/>
              </a:buClr>
              <a:buFont typeface="Verdana" pitchFamily="34" charset="0"/>
              <a:buNone/>
            </a:pPr>
            <a:r>
              <a:rPr lang="en-US" sz="1200">
                <a:solidFill>
                  <a:srgbClr val="000000"/>
                </a:solidFill>
                <a:latin typeface="Verdana" pitchFamily="34" charset="0"/>
                <a:ea typeface="SimSun" pitchFamily="2" charset="-122"/>
                <a:sym typeface="Verdana" pitchFamily="34" charset="0"/>
              </a:rPr>
              <a:t>Price (major currencies):</a:t>
            </a:r>
          </a:p>
        </p:txBody>
      </p:sp>
      <p:pic>
        <p:nvPicPr>
          <p:cNvPr id="91165" name="Picture 29" descr="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1003300"/>
            <a:ext cx="2925763"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pic>
        <p:nvPicPr>
          <p:cNvPr id="91166" name="Picture 30" descr="Co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500" y="1504950"/>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pic>
      <p:sp>
        <p:nvSpPr>
          <p:cNvPr id="24" name="Oval 23"/>
          <p:cNvSpPr/>
          <p:nvPr/>
        </p:nvSpPr>
        <p:spPr bwMode="auto">
          <a:xfrm>
            <a:off x="2065717" y="2465257"/>
            <a:ext cx="1269242" cy="577057"/>
          </a:xfrm>
          <a:prstGeom prst="ellipse">
            <a:avLst/>
          </a:prstGeom>
          <a:noFill/>
          <a:ln>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2281174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1"/>
  <p:tag name="OAWWIZARDSTEPS" val="0|1|4"/>
  <p:tag name="ZOAWLANGID" val="1033"/>
  <p:tag name="OAWDOCPROPSOURCE" val="&lt;DocProps&gt;&lt;DocProp UID=&quot;2002122011014149059130932&quot; EntryUID=&quot;2003121817293296325874&quot;&gt;&lt;Field Name=&quot;IDName&quot; Value=&quot;(None)&quot;/&gt;&lt;/DocProp&gt;&lt;DocProp UID=&quot;2011383784387345873647&quot; EntryUID=&quot;2003121817293296325874&quot;&gt;&lt;Field Name=&quot;IDName&quot; Value=&quot;(None)&quot;/&gt;&lt;/DocProp&gt;&lt;DocProp UID=&quot;4565435644543565464545&quot; EntryUID=&quot;2003121817293296325874&quot;&gt;&lt;Field Name=&quot;IDName&quot; Value=&quot;(None)&quot;/&gt;&lt;/DocProp&gt;&lt;DocProp UID=&quot;200212191811121321310321301031x&quot; EntryUID=&quot;2003121817293296325874&quot;&gt;&lt;Field Name=&quot;IDName&quot; Value=&quot;(None)&quot;/&gt;&lt;/DocProp&gt;&lt;DocProp UID=&quot;2010101345972347189798&quot; EntryUID=&quot;2003121817293296325874&quot;&gt;&lt;Field Name=&quot;IDName&quot; Value=&quot;(None)&quot;/&gt;&lt;/DocProp&gt;&lt;DocProp UID=&quot;2002122010583847234010578&quot; EntryUID=&quot;2003121817293296325874&quot;&gt;&lt;Field Name=&quot;IDName&quot; Value=&quot;(None)&quot;/&gt;&lt;/DocProp&gt;&lt;DocProp UID=&quot;2003061115381095709037&quot; EntryUID=&quot;2003121817293296325874&quot;&gt;&lt;Field Name=&quot;IDName&quot; Value=&quot;(None)&quot;/&gt;&lt;/DocProp&gt;&lt;DocProp UID=&quot;2003982345795694395674&quot; EntryUID=&quot;2003121817293296325874&quot;&gt;&lt;Field Name=&quot;IDName&quot; Value=&quot;(None)&quot;/&gt;&lt;/DocProp&gt;&lt;DocProp UID=&quot;2003068475891465291384&quot; EntryUID=&quot;2003121817293296325874&quot;&gt;&lt;Field Name=&quot;IDName&quot; Value=&quot;(None)&quot;/&gt;&lt;/DocProp&gt;&lt;DocProp UID=&quot;2010324895892663678998&quot; EntryUID=&quot;2003121817293296325874&quot;&gt;&lt;Field Name=&quot;IDName&quot; Value=&quot;(None)&quot;/&gt;&lt;/DocProp&gt;&lt;DocProp UID=&quot;2003785909782749825973&quot; EntryUID=&quot;2003121817293296325874&quot;&gt;&lt;Field Name=&quot;IDName&quot; Value=&quot;&quot;/&gt;&lt;/DocProp&gt;&lt;DocProp UID=&quot;2004112217333376588294&quot; EntryUID=&quot;2004123010144120300001&quot;&gt;&lt;Field UID=&quot;2010971616312990191265&quot; Name=&quot;PresentationTitle&quot; Value=&quot;&quot;/&gt;&lt;Field UID=&quot;201038475647565768878&quot; Name=&quot;PresentationDate&quot; Value=&quot;&quot;/&gt;&lt;Field UID=&quot;2010042611175985034679&quot; Name=&quot;Classification&quot; Value=&quot; &quot;/&gt;&lt;/DocProp&gt;&lt;/DocProps&gt;&#1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c.dDfUUzOkeEDzTJ1zKBO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c5BHyLJ3EGYfcf7faUwm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7.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8.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9.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3020513405078795169"/>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VveItSqAjEqACFyfvcLGg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plbN27YxEEWNGMm9fujjOA"/>
</p:tagLst>
</file>

<file path=ppt/tags/tag15.xml><?xml version="1.0" encoding="utf-8"?>
<p:tagLst xmlns:a="http://schemas.openxmlformats.org/drawingml/2006/main" xmlns:r="http://schemas.openxmlformats.org/officeDocument/2006/relationships" xmlns:p="http://schemas.openxmlformats.org/presentationml/2006/main">
  <p:tag name="ZOAWCODE" val="2004112217333376588294.PresentationDate"/>
  <p:tag name="ZOAWTYPE" val="Text"/>
</p:tagLst>
</file>

<file path=ppt/tags/tag16.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17.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18.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19.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3020513405079117883"/>
</p:tagLst>
</file>

<file path=ppt/theme/theme1.xml><?xml version="1.0" encoding="utf-8"?>
<a:theme xmlns:a="http://schemas.openxmlformats.org/drawingml/2006/main" name="1_Default Design">
  <a:themeElements>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1_Default Design">
      <a:majorFont>
        <a:latin typeface="Trebuchet MS"/>
        <a:ea typeface=""/>
        <a:cs typeface="Arial"/>
      </a:majorFont>
      <a:minorFont>
        <a:latin typeface="Trebuchet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43BF176CF3284AAD1720BF1CCF5A97" ma:contentTypeVersion="6" ma:contentTypeDescription="Create a new document." ma:contentTypeScope="" ma:versionID="dc33577db8738f99a30f87b946ff53b4">
  <xsd:schema xmlns:xsd="http://www.w3.org/2001/XMLSchema" xmlns:xs="http://www.w3.org/2001/XMLSchema" xmlns:p="http://schemas.microsoft.com/office/2006/metadata/properties" xmlns:ns2="5a2251cd-bd5e-462d-8f0e-b8d48ef43808" xmlns:ns3="fd900e1a-c900-4703-942e-17569cd79949" xmlns:ns4="b32c3e77-2540-4bab-aefb-14631f392364" targetNamespace="http://schemas.microsoft.com/office/2006/metadata/properties" ma:root="true" ma:fieldsID="f35f369b8d8883d6e4c2088ce0a5b62c" ns2:_="" ns3:_="" ns4:_="">
    <xsd:import namespace="5a2251cd-bd5e-462d-8f0e-b8d48ef43808"/>
    <xsd:import namespace="fd900e1a-c900-4703-942e-17569cd79949"/>
    <xsd:import namespace="b32c3e77-2540-4bab-aefb-14631f392364"/>
    <xsd:element name="properties">
      <xsd:complexType>
        <xsd:sequence>
          <xsd:element name="documentManagement">
            <xsd:complexType>
              <xsd:all>
                <xsd:element ref="ns2:TaxCatchAll" minOccurs="0"/>
                <xsd:element ref="ns2:TaxCatchAllLabel" minOccurs="0"/>
                <xsd:element ref="ns2:DSMClassification"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e4a26fcd-19c7-4c33-91c7-3420a1ac474d}" ma:internalName="TaxCatchAll" ma:showField="CatchAllData"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description="" ma:hidden="true" ma:list="{e4a26fcd-19c7-4c33-91c7-3420a1ac474d}" ma:internalName="TaxCatchAllLabel" ma:readOnly="true" ma:showField="CatchAllDataLabel"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fd900e1a-c900-4703-942e-17569cd79949"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2c3e77-2540-4bab-aefb-14631f392364"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CDC"/>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DSMClassification xmlns="5a2251cd-bd5e-462d-8f0e-b8d48ef43808">PUBLIC</DSMClassification>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0E421C-4F97-4AC7-ABC5-5A5F63EE81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fd900e1a-c900-4703-942e-17569cd79949"/>
    <ds:schemaRef ds:uri="b32c3e77-2540-4bab-aefb-14631f3923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E6F548-3EF2-4D6A-9E64-2A659A50CB08}">
  <ds:schemaRefs>
    <ds:schemaRef ds:uri="Microsoft.SharePoint.Taxonomy.ContentTypeSync"/>
  </ds:schemaRefs>
</ds:datastoreItem>
</file>

<file path=customXml/itemProps3.xml><?xml version="1.0" encoding="utf-8"?>
<ds:datastoreItem xmlns:ds="http://schemas.openxmlformats.org/officeDocument/2006/customXml" ds:itemID="{1670921D-009A-4255-882B-A4399AEC52F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5a2251cd-bd5e-462d-8f0e-b8d48ef43808"/>
    <ds:schemaRef ds:uri="fd900e1a-c900-4703-942e-17569cd79949"/>
    <ds:schemaRef ds:uri="b32c3e77-2540-4bab-aefb-14631f392364"/>
    <ds:schemaRef ds:uri="http://www.w3.org/XML/1998/namespace"/>
    <ds:schemaRef ds:uri="http://purl.org/dc/dcmitype/"/>
  </ds:schemaRefs>
</ds:datastoreItem>
</file>

<file path=customXml/itemProps4.xml><?xml version="1.0" encoding="utf-8"?>
<ds:datastoreItem xmlns:ds="http://schemas.openxmlformats.org/officeDocument/2006/customXml" ds:itemID="{240C89AB-DBF4-45A3-ADC8-CCA0AF1A57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6966</Words>
  <Application>Microsoft Office PowerPoint</Application>
  <PresentationFormat>On-screen Show (4:3)</PresentationFormat>
  <Paragraphs>561</Paragraphs>
  <Slides>40</Slides>
  <Notes>24</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52" baseType="lpstr">
      <vt:lpstr>Arial</vt:lpstr>
      <vt:lpstr>Courier New</vt:lpstr>
      <vt:lpstr>Fira Sans</vt:lpstr>
      <vt:lpstr>Fira Sans Medium</vt:lpstr>
      <vt:lpstr>Tahoma</vt:lpstr>
      <vt:lpstr>Times</vt:lpstr>
      <vt:lpstr>Times New Roman</vt:lpstr>
      <vt:lpstr>Trebuchet MS</vt:lpstr>
      <vt:lpstr>Verdana</vt:lpstr>
      <vt:lpstr>1_Default Design</vt:lpstr>
      <vt:lpstr>think-cell Slide</vt:lpstr>
      <vt:lpstr>Photo Editor-Foto</vt:lpstr>
      <vt:lpstr>PowerPoint Presentation</vt:lpstr>
      <vt:lpstr>Agenda</vt:lpstr>
      <vt:lpstr>+205% Skin Care Launches with Focus “DNA Protection” (2008-2012)</vt:lpstr>
      <vt:lpstr>New Skin Care Launches with Focus on DNA</vt:lpstr>
      <vt:lpstr>Agenda</vt:lpstr>
      <vt:lpstr>PowerPoint Presentation</vt:lpstr>
      <vt:lpstr>Harmful Consequences of DNA Damages</vt:lpstr>
      <vt:lpstr>Agenda</vt:lpstr>
      <vt:lpstr>PowerPoint Presentation</vt:lpstr>
      <vt:lpstr>A Bodyguard from the Desert</vt:lpstr>
      <vt:lpstr>PEPHA®-PROTECT – a Unique Highly Purified Watermelon Extract</vt:lpstr>
      <vt:lpstr>Agenda</vt:lpstr>
      <vt:lpstr>State-of-the-art in vitro Assays that Highlight PEPHA®-PROTECT’ Strong Capacity to Protect from DNA Damages</vt:lpstr>
      <vt:lpstr>in vitro COMET Assay Shows 69% DNA Protection with 0.2% PEPHA®-PROTECT</vt:lpstr>
      <vt:lpstr>Significant Prevention of DNA Fragmentation</vt:lpstr>
      <vt:lpstr>P53 – a Key Cellular Marker for DNA Damage</vt:lpstr>
      <vt:lpstr>Significant Phospho-p53 Reduction Proving Strong DNA Protection</vt:lpstr>
      <vt:lpstr>8-oxo-dG is a Molecular in vitro Marker for DNA Damage - Mechanism</vt:lpstr>
      <vt:lpstr>8-oxo-dG is an in vitro Marker for DNA Damage - Assay</vt:lpstr>
      <vt:lpstr>Significant 8-oxo-dG Reduction Proving Strong DNA Protection</vt:lpstr>
      <vt:lpstr>Strong Reinforcement of the Skin Defense System – in vivo</vt:lpstr>
      <vt:lpstr>Agenda</vt:lpstr>
      <vt:lpstr>PEPHA®-PROTECT Powerful bodyguard for naturally protected skin</vt:lpstr>
      <vt:lpstr>PEPHA®-PROTECT A broad range of application</vt:lpstr>
      <vt:lpstr>PEPHA®-PROTECT - Perfectly fits with global trend Pure &amp; Elegant Performance</vt:lpstr>
      <vt:lpstr>PEPHA®-PROTECT Formulation guidelines</vt:lpstr>
      <vt:lpstr>Disclaimer</vt:lpstr>
      <vt:lpstr>Back up PEPHA®-PROTECT</vt:lpstr>
      <vt:lpstr>PEPHA®-PROTECT in vivo Study – Guide Formulation</vt:lpstr>
      <vt:lpstr>DNA Protection Continuously Growing Trend in Beauty Care</vt:lpstr>
      <vt:lpstr>Exponential Increase of Skin Care Launches with Focus “DNA Protection”</vt:lpstr>
      <vt:lpstr>Compatible Solutes The Survival Secret</vt:lpstr>
      <vt:lpstr>Market products focusing on DNA claims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Valan-Creations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 de Weerd</dc:creator>
  <cp:lastModifiedBy>Meisinger, Marie-Sophie</cp:lastModifiedBy>
  <cp:revision>241</cp:revision>
  <cp:lastPrinted>2013-09-23T10:49:32Z</cp:lastPrinted>
  <dcterms:created xsi:type="dcterms:W3CDTF">2010-11-03T12:04:43Z</dcterms:created>
  <dcterms:modified xsi:type="dcterms:W3CDTF">2021-05-19T09:17:31Z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f6f0fbde-75b4-4350-9dd5-a9c4930728b0</vt:lpwstr>
  </property>
  <property fmtid="{D5CDD505-2E9C-101B-9397-08002B2CF9AE}" pid="3" name="DSMClassification">
    <vt:lpwstr>PUBLIC</vt:lpwstr>
  </property>
  <property fmtid="{D5CDD505-2E9C-101B-9397-08002B2CF9AE}" pid="4" name="ContentTypeId">
    <vt:lpwstr>0x010100D043BF176CF3284AAD1720BF1CCF5A97</vt:lpwstr>
  </property>
  <property fmtid="{D5CDD505-2E9C-101B-9397-08002B2CF9AE}" pid="5" name="MSIP_Label_2ff753fd-faf2-4608-9b59-553f003adcdf_Enabled">
    <vt:lpwstr>true</vt:lpwstr>
  </property>
  <property fmtid="{D5CDD505-2E9C-101B-9397-08002B2CF9AE}" pid="6" name="MSIP_Label_2ff753fd-faf2-4608-9b59-553f003adcdf_SetDate">
    <vt:lpwstr>2021-05-19T09:17:19Z</vt:lpwstr>
  </property>
  <property fmtid="{D5CDD505-2E9C-101B-9397-08002B2CF9AE}" pid="7" name="MSIP_Label_2ff753fd-faf2-4608-9b59-553f003adcdf_Method">
    <vt:lpwstr>Privileged</vt:lpwstr>
  </property>
  <property fmtid="{D5CDD505-2E9C-101B-9397-08002B2CF9AE}" pid="8" name="MSIP_Label_2ff753fd-faf2-4608-9b59-553f003adcdf_Name">
    <vt:lpwstr>2ff753fd-faf2-4608-9b59-553f003adcdf</vt:lpwstr>
  </property>
  <property fmtid="{D5CDD505-2E9C-101B-9397-08002B2CF9AE}" pid="9" name="MSIP_Label_2ff753fd-faf2-4608-9b59-553f003adcdf_SiteId">
    <vt:lpwstr>49618402-6ea3-441d-957d-7df8773fee54</vt:lpwstr>
  </property>
  <property fmtid="{D5CDD505-2E9C-101B-9397-08002B2CF9AE}" pid="10" name="MSIP_Label_2ff753fd-faf2-4608-9b59-553f003adcdf_ActionId">
    <vt:lpwstr>ad1d8ce1-a645-44f5-8e99-0612d4c6d182</vt:lpwstr>
  </property>
  <property fmtid="{D5CDD505-2E9C-101B-9397-08002B2CF9AE}" pid="11" name="MSIP_Label_2ff753fd-faf2-4608-9b59-553f003adcdf_ContentBits">
    <vt:lpwstr>0</vt:lpwstr>
  </property>
</Properties>
</file>