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57" r:id="rId5"/>
  </p:sldMasterIdLst>
  <p:notesMasterIdLst>
    <p:notesMasterId r:id="rId19"/>
  </p:notesMasterIdLst>
  <p:sldIdLst>
    <p:sldId id="2147482725" r:id="rId6"/>
    <p:sldId id="2147482663" r:id="rId7"/>
    <p:sldId id="2147472583" r:id="rId8"/>
    <p:sldId id="2147482714" r:id="rId9"/>
    <p:sldId id="2147482715" r:id="rId10"/>
    <p:sldId id="2147482370" r:id="rId11"/>
    <p:sldId id="2147482351" r:id="rId12"/>
    <p:sldId id="2147482354" r:id="rId13"/>
    <p:sldId id="2147482355" r:id="rId14"/>
    <p:sldId id="2147482357" r:id="rId15"/>
    <p:sldId id="2147482716" r:id="rId16"/>
    <p:sldId id="2147482719" r:id="rId17"/>
    <p:sldId id="2147482718" r:id="rId18"/>
  </p:sldIdLst>
  <p:sldSz cx="12192000" cy="6858000"/>
  <p:notesSz cx="6858000" cy="9144000"/>
  <p:embeddedFontLst>
    <p:embeddedFont>
      <p:font typeface="DM Sans" pitchFamily="2" charset="0"/>
      <p:regular r:id="rId20"/>
      <p:bold r:id="rId21"/>
      <p:italic r:id="rId22"/>
      <p:boldItalic r:id="rId23"/>
    </p:embeddedFont>
    <p:embeddedFont>
      <p:font typeface="DM Sans Bold" pitchFamily="2" charset="0"/>
      <p:bold r:id="rId24"/>
    </p:embeddedFont>
    <p:embeddedFont>
      <p:font typeface="Fira Sans" panose="020B0503050000020004" pitchFamily="34" charset="0"/>
      <p:regular r:id="rId25"/>
      <p:bold r:id="rId26"/>
      <p:italic r:id="rId27"/>
      <p:boldItalic r:id="rId28"/>
    </p:embeddedFont>
    <p:embeddedFont>
      <p:font typeface="Fira Sans Medium" panose="020B0603050000020004" pitchFamily="34" charset="0"/>
      <p:regular r:id="rId29"/>
      <p:italic r:id="rId30"/>
    </p:embeddedFont>
    <p:embeddedFont>
      <p:font typeface="Fira Sans SemiBold" panose="020B0603050000020004" pitchFamily="34" charset="0"/>
      <p:bold r:id="rId31"/>
      <p:boldItalic r:id="rId32"/>
    </p:embeddedFont>
    <p:embeddedFont>
      <p:font typeface="Segoe UI" panose="020B0502040204020203"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7FF70B6-10A3-2875-63ED-AAE370D1DFE8}" name="Karolina Strojny" initials="KS" userId="S::karolina.strojny@vim-group.com::76e827dd-946f-488b-88e6-4c70dcf5e09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C7C7C"/>
    <a:srgbClr val="FFFFFF"/>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446" autoAdjust="0"/>
  </p:normalViewPr>
  <p:slideViewPr>
    <p:cSldViewPr snapToGrid="0">
      <p:cViewPr varScale="1">
        <p:scale>
          <a:sx n="87" d="100"/>
          <a:sy n="87" d="100"/>
        </p:scale>
        <p:origin x="1392" y="96"/>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7.fntdata"/><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font" Target="fonts/font2.fntdata"/><Relationship Id="rId34" Type="http://schemas.openxmlformats.org/officeDocument/2006/relationships/font" Target="fonts/font15.fntdata"/><Relationship Id="rId42"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font" Target="fonts/font1.fntdata"/><Relationship Id="rId29" Type="http://schemas.openxmlformats.org/officeDocument/2006/relationships/font" Target="fonts/font10.fntdata"/><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font" Target="fonts/font17.fntdata"/><Relationship Id="rId10" Type="http://schemas.openxmlformats.org/officeDocument/2006/relationships/slide" Target="slides/slide5.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EF7F7002-20A1-4A66-B2C8-CAA85857F4BF}"/>
    <pc:docChg chg="addSld delSld modSld sldOrd">
      <pc:chgData name="Marie-Sophie Meisinger" userId="286e1ad8-c636-4702-a91e-982a33a1b0e7" providerId="ADAL" clId="{EF7F7002-20A1-4A66-B2C8-CAA85857F4BF}" dt="2025-04-17T08:37:49.751" v="27"/>
      <pc:docMkLst>
        <pc:docMk/>
      </pc:docMkLst>
      <pc:sldChg chg="del">
        <pc:chgData name="Marie-Sophie Meisinger" userId="286e1ad8-c636-4702-a91e-982a33a1b0e7" providerId="ADAL" clId="{EF7F7002-20A1-4A66-B2C8-CAA85857F4BF}" dt="2025-04-17T08:34:53.715" v="8" actId="47"/>
        <pc:sldMkLst>
          <pc:docMk/>
          <pc:sldMk cId="1188613612" sldId="278"/>
        </pc:sldMkLst>
      </pc:sldChg>
      <pc:sldChg chg="del">
        <pc:chgData name="Marie-Sophie Meisinger" userId="286e1ad8-c636-4702-a91e-982a33a1b0e7" providerId="ADAL" clId="{EF7F7002-20A1-4A66-B2C8-CAA85857F4BF}" dt="2025-04-17T08:34:43.747" v="6" actId="47"/>
        <pc:sldMkLst>
          <pc:docMk/>
          <pc:sldMk cId="1836082999" sldId="2134808143"/>
        </pc:sldMkLst>
      </pc:sldChg>
      <pc:sldChg chg="del">
        <pc:chgData name="Marie-Sophie Meisinger" userId="286e1ad8-c636-4702-a91e-982a33a1b0e7" providerId="ADAL" clId="{EF7F7002-20A1-4A66-B2C8-CAA85857F4BF}" dt="2025-04-17T08:35:52.195" v="24" actId="47"/>
        <pc:sldMkLst>
          <pc:docMk/>
          <pc:sldMk cId="650626234" sldId="2134808176"/>
        </pc:sldMkLst>
      </pc:sldChg>
      <pc:sldChg chg="del">
        <pc:chgData name="Marie-Sophie Meisinger" userId="286e1ad8-c636-4702-a91e-982a33a1b0e7" providerId="ADAL" clId="{EF7F7002-20A1-4A66-B2C8-CAA85857F4BF}" dt="2025-04-17T08:35:57.089" v="25" actId="47"/>
        <pc:sldMkLst>
          <pc:docMk/>
          <pc:sldMk cId="2969786093" sldId="2147472541"/>
        </pc:sldMkLst>
      </pc:sldChg>
      <pc:sldChg chg="del">
        <pc:chgData name="Marie-Sophie Meisinger" userId="286e1ad8-c636-4702-a91e-982a33a1b0e7" providerId="ADAL" clId="{EF7F7002-20A1-4A66-B2C8-CAA85857F4BF}" dt="2025-04-17T08:35:57.089" v="25" actId="47"/>
        <pc:sldMkLst>
          <pc:docMk/>
          <pc:sldMk cId="3235264349" sldId="2147472544"/>
        </pc:sldMkLst>
      </pc:sldChg>
      <pc:sldChg chg="del">
        <pc:chgData name="Marie-Sophie Meisinger" userId="286e1ad8-c636-4702-a91e-982a33a1b0e7" providerId="ADAL" clId="{EF7F7002-20A1-4A66-B2C8-CAA85857F4BF}" dt="2025-04-17T08:35:57.089" v="25" actId="47"/>
        <pc:sldMkLst>
          <pc:docMk/>
          <pc:sldMk cId="4014838553" sldId="2147472546"/>
        </pc:sldMkLst>
      </pc:sldChg>
      <pc:sldChg chg="del">
        <pc:chgData name="Marie-Sophie Meisinger" userId="286e1ad8-c636-4702-a91e-982a33a1b0e7" providerId="ADAL" clId="{EF7F7002-20A1-4A66-B2C8-CAA85857F4BF}" dt="2025-04-17T08:35:57.089" v="25" actId="47"/>
        <pc:sldMkLst>
          <pc:docMk/>
          <pc:sldMk cId="4076824878" sldId="2147472548"/>
        </pc:sldMkLst>
      </pc:sldChg>
      <pc:sldChg chg="del">
        <pc:chgData name="Marie-Sophie Meisinger" userId="286e1ad8-c636-4702-a91e-982a33a1b0e7" providerId="ADAL" clId="{EF7F7002-20A1-4A66-B2C8-CAA85857F4BF}" dt="2025-04-17T08:34:38.221" v="5" actId="47"/>
        <pc:sldMkLst>
          <pc:docMk/>
          <pc:sldMk cId="3348729520" sldId="2147472574"/>
        </pc:sldMkLst>
      </pc:sldChg>
      <pc:sldChg chg="ord">
        <pc:chgData name="Marie-Sophie Meisinger" userId="286e1ad8-c636-4702-a91e-982a33a1b0e7" providerId="ADAL" clId="{EF7F7002-20A1-4A66-B2C8-CAA85857F4BF}" dt="2025-04-17T08:34:36.369" v="4"/>
        <pc:sldMkLst>
          <pc:docMk/>
          <pc:sldMk cId="2528685031" sldId="2147472583"/>
        </pc:sldMkLst>
      </pc:sldChg>
      <pc:sldChg chg="ord">
        <pc:chgData name="Marie-Sophie Meisinger" userId="286e1ad8-c636-4702-a91e-982a33a1b0e7" providerId="ADAL" clId="{EF7F7002-20A1-4A66-B2C8-CAA85857F4BF}" dt="2025-04-17T08:35:26.794" v="17"/>
        <pc:sldMkLst>
          <pc:docMk/>
          <pc:sldMk cId="3924259325" sldId="2147482351"/>
        </pc:sldMkLst>
      </pc:sldChg>
      <pc:sldChg chg="del">
        <pc:chgData name="Marie-Sophie Meisinger" userId="286e1ad8-c636-4702-a91e-982a33a1b0e7" providerId="ADAL" clId="{EF7F7002-20A1-4A66-B2C8-CAA85857F4BF}" dt="2025-04-17T08:35:52.195" v="24" actId="47"/>
        <pc:sldMkLst>
          <pc:docMk/>
          <pc:sldMk cId="2034123203" sldId="2147482353"/>
        </pc:sldMkLst>
      </pc:sldChg>
      <pc:sldChg chg="ord">
        <pc:chgData name="Marie-Sophie Meisinger" userId="286e1ad8-c636-4702-a91e-982a33a1b0e7" providerId="ADAL" clId="{EF7F7002-20A1-4A66-B2C8-CAA85857F4BF}" dt="2025-04-17T08:35:33.107" v="19"/>
        <pc:sldMkLst>
          <pc:docMk/>
          <pc:sldMk cId="2257736360" sldId="2147482354"/>
        </pc:sldMkLst>
      </pc:sldChg>
      <pc:sldChg chg="ord">
        <pc:chgData name="Marie-Sophie Meisinger" userId="286e1ad8-c636-4702-a91e-982a33a1b0e7" providerId="ADAL" clId="{EF7F7002-20A1-4A66-B2C8-CAA85857F4BF}" dt="2025-04-17T08:35:37.599" v="21"/>
        <pc:sldMkLst>
          <pc:docMk/>
          <pc:sldMk cId="1512769720" sldId="2147482355"/>
        </pc:sldMkLst>
      </pc:sldChg>
      <pc:sldChg chg="del">
        <pc:chgData name="Marie-Sophie Meisinger" userId="286e1ad8-c636-4702-a91e-982a33a1b0e7" providerId="ADAL" clId="{EF7F7002-20A1-4A66-B2C8-CAA85857F4BF}" dt="2025-04-17T08:35:52.195" v="24" actId="47"/>
        <pc:sldMkLst>
          <pc:docMk/>
          <pc:sldMk cId="36532550" sldId="2147482356"/>
        </pc:sldMkLst>
      </pc:sldChg>
      <pc:sldChg chg="add del ord">
        <pc:chgData name="Marie-Sophie Meisinger" userId="286e1ad8-c636-4702-a91e-982a33a1b0e7" providerId="ADAL" clId="{EF7F7002-20A1-4A66-B2C8-CAA85857F4BF}" dt="2025-04-17T08:37:49.751" v="27"/>
        <pc:sldMkLst>
          <pc:docMk/>
          <pc:sldMk cId="1581867609" sldId="2147482357"/>
        </pc:sldMkLst>
      </pc:sldChg>
      <pc:sldChg chg="del">
        <pc:chgData name="Marie-Sophie Meisinger" userId="286e1ad8-c636-4702-a91e-982a33a1b0e7" providerId="ADAL" clId="{EF7F7002-20A1-4A66-B2C8-CAA85857F4BF}" dt="2025-04-17T08:35:52.195" v="24" actId="47"/>
        <pc:sldMkLst>
          <pc:docMk/>
          <pc:sldMk cId="2052007433" sldId="2147482358"/>
        </pc:sldMkLst>
      </pc:sldChg>
      <pc:sldChg chg="del">
        <pc:chgData name="Marie-Sophie Meisinger" userId="286e1ad8-c636-4702-a91e-982a33a1b0e7" providerId="ADAL" clId="{EF7F7002-20A1-4A66-B2C8-CAA85857F4BF}" dt="2025-04-17T08:35:57.089" v="25" actId="47"/>
        <pc:sldMkLst>
          <pc:docMk/>
          <pc:sldMk cId="2420135607" sldId="2147482363"/>
        </pc:sldMkLst>
      </pc:sldChg>
      <pc:sldChg chg="del">
        <pc:chgData name="Marie-Sophie Meisinger" userId="286e1ad8-c636-4702-a91e-982a33a1b0e7" providerId="ADAL" clId="{EF7F7002-20A1-4A66-B2C8-CAA85857F4BF}" dt="2025-04-17T08:35:52.195" v="24" actId="47"/>
        <pc:sldMkLst>
          <pc:docMk/>
          <pc:sldMk cId="1592797896" sldId="2147482369"/>
        </pc:sldMkLst>
      </pc:sldChg>
      <pc:sldChg chg="ord">
        <pc:chgData name="Marie-Sophie Meisinger" userId="286e1ad8-c636-4702-a91e-982a33a1b0e7" providerId="ADAL" clId="{EF7F7002-20A1-4A66-B2C8-CAA85857F4BF}" dt="2025-04-17T08:35:21.784" v="15"/>
        <pc:sldMkLst>
          <pc:docMk/>
          <pc:sldMk cId="226421523" sldId="2147482370"/>
        </pc:sldMkLst>
      </pc:sldChg>
      <pc:sldChg chg="ord">
        <pc:chgData name="Marie-Sophie Meisinger" userId="286e1ad8-c636-4702-a91e-982a33a1b0e7" providerId="ADAL" clId="{EF7F7002-20A1-4A66-B2C8-CAA85857F4BF}" dt="2025-04-17T08:34:27.800" v="2"/>
        <pc:sldMkLst>
          <pc:docMk/>
          <pc:sldMk cId="387753440" sldId="2147482663"/>
        </pc:sldMkLst>
      </pc:sldChg>
      <pc:sldChg chg="del">
        <pc:chgData name="Marie-Sophie Meisinger" userId="286e1ad8-c636-4702-a91e-982a33a1b0e7" providerId="ADAL" clId="{EF7F7002-20A1-4A66-B2C8-CAA85857F4BF}" dt="2025-04-17T08:35:01.127" v="9" actId="47"/>
        <pc:sldMkLst>
          <pc:docMk/>
          <pc:sldMk cId="3976900009" sldId="2147482713"/>
        </pc:sldMkLst>
      </pc:sldChg>
      <pc:sldChg chg="ord">
        <pc:chgData name="Marie-Sophie Meisinger" userId="286e1ad8-c636-4702-a91e-982a33a1b0e7" providerId="ADAL" clId="{EF7F7002-20A1-4A66-B2C8-CAA85857F4BF}" dt="2025-04-17T08:35:03.661" v="11"/>
        <pc:sldMkLst>
          <pc:docMk/>
          <pc:sldMk cId="2439446684" sldId="2147482714"/>
        </pc:sldMkLst>
      </pc:sldChg>
      <pc:sldChg chg="ord">
        <pc:chgData name="Marie-Sophie Meisinger" userId="286e1ad8-c636-4702-a91e-982a33a1b0e7" providerId="ADAL" clId="{EF7F7002-20A1-4A66-B2C8-CAA85857F4BF}" dt="2025-04-17T08:35:15.025" v="13"/>
        <pc:sldMkLst>
          <pc:docMk/>
          <pc:sldMk cId="1535077112" sldId="2147482715"/>
        </pc:sldMkLst>
      </pc:sldChg>
      <pc:sldChg chg="del">
        <pc:chgData name="Marie-Sophie Meisinger" userId="286e1ad8-c636-4702-a91e-982a33a1b0e7" providerId="ADAL" clId="{EF7F7002-20A1-4A66-B2C8-CAA85857F4BF}" dt="2025-04-17T08:35:57.089" v="25" actId="47"/>
        <pc:sldMkLst>
          <pc:docMk/>
          <pc:sldMk cId="2725230763" sldId="2147482720"/>
        </pc:sldMkLst>
      </pc:sldChg>
      <pc:sldChg chg="del">
        <pc:chgData name="Marie-Sophie Meisinger" userId="286e1ad8-c636-4702-a91e-982a33a1b0e7" providerId="ADAL" clId="{EF7F7002-20A1-4A66-B2C8-CAA85857F4BF}" dt="2025-04-17T08:34:48.648" v="7" actId="47"/>
        <pc:sldMkLst>
          <pc:docMk/>
          <pc:sldMk cId="1502623034" sldId="2147482723"/>
        </pc:sldMkLst>
      </pc:sldChg>
      <pc:sldChg chg="del">
        <pc:chgData name="Marie-Sophie Meisinger" userId="286e1ad8-c636-4702-a91e-982a33a1b0e7" providerId="ADAL" clId="{EF7F7002-20A1-4A66-B2C8-CAA85857F4BF}" dt="2025-04-17T08:34:22.512" v="0" actId="47"/>
        <pc:sldMkLst>
          <pc:docMk/>
          <pc:sldMk cId="3104203031" sldId="2147482724"/>
        </pc:sldMkLst>
      </pc:sldChg>
      <pc:sldChg chg="del">
        <pc:chgData name="Marie-Sophie Meisinger" userId="286e1ad8-c636-4702-a91e-982a33a1b0e7" providerId="ADAL" clId="{EF7F7002-20A1-4A66-B2C8-CAA85857F4BF}" dt="2025-04-17T08:36:01.146" v="26" actId="47"/>
        <pc:sldMkLst>
          <pc:docMk/>
          <pc:sldMk cId="2089638242" sldId="2147482726"/>
        </pc:sldMkLst>
      </pc:sldChg>
      <pc:sldMasterChg chg="delSldLayout">
        <pc:chgData name="Marie-Sophie Meisinger" userId="286e1ad8-c636-4702-a91e-982a33a1b0e7" providerId="ADAL" clId="{EF7F7002-20A1-4A66-B2C8-CAA85857F4BF}" dt="2025-04-17T08:35:57.089" v="25" actId="47"/>
        <pc:sldMasterMkLst>
          <pc:docMk/>
          <pc:sldMasterMk cId="4197159848" sldId="2147483757"/>
        </pc:sldMasterMkLst>
        <pc:sldLayoutChg chg="del">
          <pc:chgData name="Marie-Sophie Meisinger" userId="286e1ad8-c636-4702-a91e-982a33a1b0e7" providerId="ADAL" clId="{EF7F7002-20A1-4A66-B2C8-CAA85857F4BF}" dt="2025-04-17T08:35:57.089" v="25" actId="47"/>
          <pc:sldLayoutMkLst>
            <pc:docMk/>
            <pc:sldMasterMk cId="4197159848" sldId="2147483757"/>
            <pc:sldLayoutMk cId="2336234239" sldId="2147484192"/>
          </pc:sldLayoutMkLst>
        </pc:sldLayoutChg>
        <pc:sldLayoutChg chg="del">
          <pc:chgData name="Marie-Sophie Meisinger" userId="286e1ad8-c636-4702-a91e-982a33a1b0e7" providerId="ADAL" clId="{EF7F7002-20A1-4A66-B2C8-CAA85857F4BF}" dt="2025-04-17T08:35:01.127" v="9" actId="47"/>
          <pc:sldLayoutMkLst>
            <pc:docMk/>
            <pc:sldMasterMk cId="4197159848" sldId="2147483757"/>
            <pc:sldLayoutMk cId="1267701637" sldId="2147484195"/>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084337"/>
              </a:solidFill>
              <a:ln>
                <a:noFill/>
              </a:ln>
              <a:effectLst/>
            </c:spPr>
            <c:extLst>
              <c:ext xmlns:c16="http://schemas.microsoft.com/office/drawing/2014/chart" uri="{C3380CC4-5D6E-409C-BE32-E72D297353CC}">
                <c16:uniqueId val="{00000001-6182-4568-8679-EC5650E32479}"/>
              </c:ext>
            </c:extLst>
          </c:dPt>
          <c:dPt>
            <c:idx val="1"/>
            <c:bubble3D val="0"/>
            <c:spPr>
              <a:solidFill>
                <a:srgbClr val="44B4A1"/>
              </a:solidFill>
              <a:ln>
                <a:noFill/>
              </a:ln>
              <a:effectLst/>
            </c:spPr>
            <c:extLst>
              <c:ext xmlns:c16="http://schemas.microsoft.com/office/drawing/2014/chart" uri="{C3380CC4-5D6E-409C-BE32-E72D297353CC}">
                <c16:uniqueId val="{00000003-6182-4568-8679-EC5650E32479}"/>
              </c:ext>
            </c:extLst>
          </c:dPt>
          <c:cat>
            <c:strRef>
              <c:f>Sheet1!$A$2:$A$3</c:f>
              <c:strCache>
                <c:ptCount val="2"/>
                <c:pt idx="0">
                  <c:v>Category 1</c:v>
                </c:pt>
                <c:pt idx="1">
                  <c:v>Category 2</c:v>
                </c:pt>
              </c:strCache>
            </c:strRef>
          </c:cat>
          <c:val>
            <c:numRef>
              <c:f>Sheet1!$B$2:$B$3</c:f>
              <c:numCache>
                <c:formatCode>General</c:formatCode>
                <c:ptCount val="2"/>
                <c:pt idx="0">
                  <c:v>26</c:v>
                </c:pt>
                <c:pt idx="1">
                  <c:v>74</c:v>
                </c:pt>
              </c:numCache>
            </c:numRef>
          </c:val>
          <c:extLst>
            <c:ext xmlns:c16="http://schemas.microsoft.com/office/drawing/2014/chart" uri="{C3380CC4-5D6E-409C-BE32-E72D297353CC}">
              <c16:uniqueId val="{00000004-6182-4568-8679-EC5650E32479}"/>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6182-4568-8679-EC5650E32479}"/>
              </c:ext>
            </c:extLst>
          </c:dPt>
          <c:dPt>
            <c:idx val="1"/>
            <c:bubble3D val="0"/>
            <c:spPr>
              <a:solidFill>
                <a:schemeClr val="accent2"/>
              </a:solidFill>
              <a:ln>
                <a:noFill/>
              </a:ln>
              <a:effectLst/>
            </c:spPr>
            <c:extLst>
              <c:ext xmlns:c16="http://schemas.microsoft.com/office/drawing/2014/chart" uri="{C3380CC4-5D6E-409C-BE32-E72D297353CC}">
                <c16:uniqueId val="{00000008-6182-4568-8679-EC5650E32479}"/>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6182-4568-8679-EC5650E3247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084337"/>
              </a:solidFill>
              <a:ln>
                <a:noFill/>
              </a:ln>
              <a:effectLst/>
            </c:spPr>
            <c:extLst>
              <c:ext xmlns:c16="http://schemas.microsoft.com/office/drawing/2014/chart" uri="{C3380CC4-5D6E-409C-BE32-E72D297353CC}">
                <c16:uniqueId val="{00000001-4F43-4E50-9EA5-C8D06600B041}"/>
              </c:ext>
            </c:extLst>
          </c:dPt>
          <c:dPt>
            <c:idx val="1"/>
            <c:bubble3D val="0"/>
            <c:spPr>
              <a:solidFill>
                <a:srgbClr val="44B4A1"/>
              </a:solidFill>
              <a:ln>
                <a:noFill/>
              </a:ln>
              <a:effectLst/>
            </c:spPr>
            <c:extLst>
              <c:ext xmlns:c16="http://schemas.microsoft.com/office/drawing/2014/chart" uri="{C3380CC4-5D6E-409C-BE32-E72D297353CC}">
                <c16:uniqueId val="{00000003-4F43-4E50-9EA5-C8D06600B041}"/>
              </c:ext>
            </c:extLst>
          </c:dPt>
          <c:cat>
            <c:strRef>
              <c:f>Sheet1!$A$2:$A$3</c:f>
              <c:strCache>
                <c:ptCount val="2"/>
                <c:pt idx="0">
                  <c:v>Category 1</c:v>
                </c:pt>
                <c:pt idx="1">
                  <c:v>Category 2</c:v>
                </c:pt>
              </c:strCache>
            </c:strRef>
          </c:cat>
          <c:val>
            <c:numRef>
              <c:f>Sheet1!$B$2:$B$3</c:f>
              <c:numCache>
                <c:formatCode>General</c:formatCode>
                <c:ptCount val="2"/>
                <c:pt idx="0">
                  <c:v>21</c:v>
                </c:pt>
                <c:pt idx="1">
                  <c:v>79</c:v>
                </c:pt>
              </c:numCache>
            </c:numRef>
          </c:val>
          <c:extLst>
            <c:ext xmlns:c16="http://schemas.microsoft.com/office/drawing/2014/chart" uri="{C3380CC4-5D6E-409C-BE32-E72D297353CC}">
              <c16:uniqueId val="{00000004-4F43-4E50-9EA5-C8D06600B041}"/>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4F43-4E50-9EA5-C8D06600B041}"/>
              </c:ext>
            </c:extLst>
          </c:dPt>
          <c:dPt>
            <c:idx val="1"/>
            <c:bubble3D val="0"/>
            <c:spPr>
              <a:solidFill>
                <a:schemeClr val="accent2"/>
              </a:solidFill>
              <a:ln>
                <a:noFill/>
              </a:ln>
              <a:effectLst/>
            </c:spPr>
            <c:extLst>
              <c:ext xmlns:c16="http://schemas.microsoft.com/office/drawing/2014/chart" uri="{C3380CC4-5D6E-409C-BE32-E72D297353CC}">
                <c16:uniqueId val="{00000008-4F43-4E50-9EA5-C8D06600B041}"/>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4F43-4E50-9EA5-C8D06600B04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084337"/>
              </a:solidFill>
              <a:ln>
                <a:noFill/>
              </a:ln>
              <a:effectLst/>
            </c:spPr>
            <c:extLst>
              <c:ext xmlns:c16="http://schemas.microsoft.com/office/drawing/2014/chart" uri="{C3380CC4-5D6E-409C-BE32-E72D297353CC}">
                <c16:uniqueId val="{00000001-7BEC-4DC2-85F1-BD252ADF1597}"/>
              </c:ext>
            </c:extLst>
          </c:dPt>
          <c:dPt>
            <c:idx val="1"/>
            <c:bubble3D val="0"/>
            <c:spPr>
              <a:solidFill>
                <a:srgbClr val="44B4A1"/>
              </a:solidFill>
              <a:ln>
                <a:noFill/>
              </a:ln>
              <a:effectLst/>
            </c:spPr>
            <c:extLst>
              <c:ext xmlns:c16="http://schemas.microsoft.com/office/drawing/2014/chart" uri="{C3380CC4-5D6E-409C-BE32-E72D297353CC}">
                <c16:uniqueId val="{00000003-7BEC-4DC2-85F1-BD252ADF1597}"/>
              </c:ext>
            </c:extLst>
          </c:dPt>
          <c:cat>
            <c:strRef>
              <c:f>Sheet1!$A$2:$A$3</c:f>
              <c:strCache>
                <c:ptCount val="2"/>
                <c:pt idx="0">
                  <c:v>Category 1</c:v>
                </c:pt>
                <c:pt idx="1">
                  <c:v>Category 2</c:v>
                </c:pt>
              </c:strCache>
            </c:strRef>
          </c:cat>
          <c:val>
            <c:numRef>
              <c:f>Sheet1!$B$2:$B$3</c:f>
              <c:numCache>
                <c:formatCode>General</c:formatCode>
                <c:ptCount val="2"/>
                <c:pt idx="0">
                  <c:v>15</c:v>
                </c:pt>
                <c:pt idx="1">
                  <c:v>85</c:v>
                </c:pt>
              </c:numCache>
            </c:numRef>
          </c:val>
          <c:extLst>
            <c:ext xmlns:c16="http://schemas.microsoft.com/office/drawing/2014/chart" uri="{C3380CC4-5D6E-409C-BE32-E72D297353CC}">
              <c16:uniqueId val="{00000004-7BEC-4DC2-85F1-BD252ADF1597}"/>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7BEC-4DC2-85F1-BD252ADF1597}"/>
              </c:ext>
            </c:extLst>
          </c:dPt>
          <c:dPt>
            <c:idx val="1"/>
            <c:bubble3D val="0"/>
            <c:spPr>
              <a:solidFill>
                <a:schemeClr val="accent2"/>
              </a:solidFill>
              <a:ln>
                <a:noFill/>
              </a:ln>
              <a:effectLst/>
            </c:spPr>
            <c:extLst>
              <c:ext xmlns:c16="http://schemas.microsoft.com/office/drawing/2014/chart" uri="{C3380CC4-5D6E-409C-BE32-E72D297353CC}">
                <c16:uniqueId val="{00000008-7BEC-4DC2-85F1-BD252ADF1597}"/>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7BEC-4DC2-85F1-BD252ADF159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084337"/>
              </a:solidFill>
              <a:ln>
                <a:noFill/>
              </a:ln>
              <a:effectLst/>
            </c:spPr>
            <c:extLst>
              <c:ext xmlns:c16="http://schemas.microsoft.com/office/drawing/2014/chart" uri="{C3380CC4-5D6E-409C-BE32-E72D297353CC}">
                <c16:uniqueId val="{00000001-67AE-4CD3-942E-079BC414BC76}"/>
              </c:ext>
            </c:extLst>
          </c:dPt>
          <c:dPt>
            <c:idx val="1"/>
            <c:bubble3D val="0"/>
            <c:spPr>
              <a:solidFill>
                <a:srgbClr val="44B4A1"/>
              </a:solidFill>
              <a:ln>
                <a:noFill/>
              </a:ln>
              <a:effectLst/>
            </c:spPr>
            <c:extLst>
              <c:ext xmlns:c16="http://schemas.microsoft.com/office/drawing/2014/chart" uri="{C3380CC4-5D6E-409C-BE32-E72D297353CC}">
                <c16:uniqueId val="{00000003-67AE-4CD3-942E-079BC414BC76}"/>
              </c:ext>
            </c:extLst>
          </c:dPt>
          <c:cat>
            <c:strRef>
              <c:f>Sheet1!$A$2:$A$3</c:f>
              <c:strCache>
                <c:ptCount val="2"/>
                <c:pt idx="0">
                  <c:v>Category 1</c:v>
                </c:pt>
                <c:pt idx="1">
                  <c:v>Category 2</c:v>
                </c:pt>
              </c:strCache>
            </c:strRef>
          </c:cat>
          <c:val>
            <c:numRef>
              <c:f>Sheet1!$B$2:$B$3</c:f>
              <c:numCache>
                <c:formatCode>General</c:formatCode>
                <c:ptCount val="2"/>
                <c:pt idx="0">
                  <c:v>24</c:v>
                </c:pt>
                <c:pt idx="1">
                  <c:v>76</c:v>
                </c:pt>
              </c:numCache>
            </c:numRef>
          </c:val>
          <c:extLst>
            <c:ext xmlns:c16="http://schemas.microsoft.com/office/drawing/2014/chart" uri="{C3380CC4-5D6E-409C-BE32-E72D297353CC}">
              <c16:uniqueId val="{00000004-67AE-4CD3-942E-079BC414BC76}"/>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67AE-4CD3-942E-079BC414BC76}"/>
              </c:ext>
            </c:extLst>
          </c:dPt>
          <c:dPt>
            <c:idx val="1"/>
            <c:bubble3D val="0"/>
            <c:spPr>
              <a:solidFill>
                <a:schemeClr val="accent2"/>
              </a:solidFill>
              <a:ln>
                <a:noFill/>
              </a:ln>
              <a:effectLst/>
            </c:spPr>
            <c:extLst>
              <c:ext xmlns:c16="http://schemas.microsoft.com/office/drawing/2014/chart" uri="{C3380CC4-5D6E-409C-BE32-E72D297353CC}">
                <c16:uniqueId val="{00000008-67AE-4CD3-942E-079BC414BC76}"/>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67AE-4CD3-942E-079BC414BC7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17/04/2025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12870463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solidFill>
                  <a:srgbClr val="222222"/>
                </a:solidFill>
                <a:effectLst/>
                <a:latin typeface="Segoe UI" panose="020B0502040204020203" pitchFamily="34" charset="0"/>
                <a:ea typeface="Calibri" panose="020F0502020204030204" pitchFamily="34" charset="0"/>
              </a:rPr>
              <a:t>For China “</a:t>
            </a:r>
            <a:r>
              <a:rPr lang="en-CH" sz="1800">
                <a:solidFill>
                  <a:srgbClr val="222222"/>
                </a:solidFill>
                <a:effectLst/>
                <a:latin typeface="Segoe UI" panose="020B0502040204020203" pitchFamily="34" charset="0"/>
                <a:ea typeface="Calibri" panose="020F0502020204030204" pitchFamily="34" charset="0"/>
              </a:rPr>
              <a:t>quick or fast</a:t>
            </a:r>
            <a:r>
              <a:rPr lang="en-US" sz="1800">
                <a:solidFill>
                  <a:srgbClr val="222222"/>
                </a:solidFill>
                <a:effectLst/>
                <a:latin typeface="Segoe UI" panose="020B0502040204020203" pitchFamily="34" charset="0"/>
                <a:ea typeface="Calibri" panose="020F0502020204030204" pitchFamily="34" charset="0"/>
              </a:rPr>
              <a:t>”</a:t>
            </a:r>
            <a:r>
              <a:rPr lang="en-CH" sz="1800">
                <a:solidFill>
                  <a:srgbClr val="222222"/>
                </a:solidFill>
                <a:effectLst/>
                <a:latin typeface="Segoe UI" panose="020B0502040204020203" pitchFamily="34" charset="0"/>
                <a:ea typeface="Calibri" panose="020F0502020204030204" pitchFamily="34" charset="0"/>
              </a:rPr>
              <a:t>, </a:t>
            </a:r>
            <a:r>
              <a:rPr lang="en-US" sz="1800">
                <a:solidFill>
                  <a:srgbClr val="222222"/>
                </a:solidFill>
                <a:effectLst/>
                <a:latin typeface="Segoe UI" panose="020B0502040204020203" pitchFamily="34" charset="0"/>
                <a:ea typeface="Calibri" panose="020F0502020204030204" pitchFamily="34" charset="0"/>
              </a:rPr>
              <a:t>better than </a:t>
            </a:r>
            <a:r>
              <a:rPr lang="en-CH" sz="1800">
                <a:solidFill>
                  <a:srgbClr val="222222"/>
                </a:solidFill>
                <a:effectLst/>
                <a:latin typeface="Segoe UI" panose="020B0502040204020203" pitchFamily="34" charset="0"/>
                <a:ea typeface="Calibri" panose="020F0502020204030204" pitchFamily="34" charset="0"/>
              </a:rPr>
              <a:t>immediate</a:t>
            </a:r>
            <a:r>
              <a:rPr lang="en-US" sz="1800">
                <a:solidFill>
                  <a:srgbClr val="222222"/>
                </a:solidFill>
                <a:effectLst/>
                <a:latin typeface="Segoe UI" panose="020B0502040204020203" pitchFamily="34" charset="0"/>
                <a:ea typeface="Calibri" panose="020F0502020204030204" pitchFamily="34" charset="0"/>
              </a:rPr>
              <a:t>.</a:t>
            </a:r>
            <a:r>
              <a:rPr lang="en-CH" sz="1800">
                <a:solidFill>
                  <a:srgbClr val="222222"/>
                </a:solidFill>
                <a:effectLst/>
                <a:latin typeface="Segoe UI" panose="020B0502040204020203" pitchFamily="34" charset="0"/>
                <a:ea typeface="Calibri" panose="020F0502020204030204" pitchFamily="34" charset="0"/>
              </a:rPr>
              <a:t> may be regarded as exaggerate wording</a:t>
            </a:r>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E9EB4-4D1B-4425-826C-4951CB93042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231119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defRPr/>
            </a:pPr>
            <a:r>
              <a:rPr lang="en-GB" sz="1200" noProof="0" dirty="0">
                <a:solidFill>
                  <a:schemeClr val="tx2"/>
                </a:solidFill>
              </a:rPr>
              <a:t>Used in the dsm-firmenich assay and research Standard Reference Material ® (SRM) 1649b “urban dust” is an authentic surrogate for urban air pollution of the National Institute of Standards and Technology (Gaithersburg, MD, USA). SRM1649b was prepared from atmospheric particulate material collected in the Washington, DC area.</a:t>
            </a:r>
          </a:p>
          <a:p>
            <a:pPr marL="285750" indent="-285750">
              <a:defRPr/>
            </a:pPr>
            <a:r>
              <a:rPr lang="en-GB" sz="1200" noProof="0" dirty="0">
                <a:solidFill>
                  <a:schemeClr val="tx2"/>
                </a:solidFill>
              </a:rPr>
              <a:t>The particles contain certified ingredients, i.e. 23 PAHs, 13 PCB (polychlorinated biphenyls), 3 heavy metals</a:t>
            </a:r>
          </a:p>
          <a:p>
            <a:pPr marL="285750" indent="-285750">
              <a:defRPr/>
            </a:pPr>
            <a:r>
              <a:rPr lang="en-GB" sz="1200" noProof="0" dirty="0">
                <a:solidFill>
                  <a:schemeClr val="tx2"/>
                </a:solidFill>
              </a:rPr>
              <a:t>SRM1649b was resuspended in DMSO (100 mg/ml), stirred for 1 hour. After centrifugation the supernatant was added to cell culture (0.3 mg/ml final).</a:t>
            </a:r>
          </a:p>
          <a:p>
            <a:pPr marL="285750" indent="-285750">
              <a:defRPr/>
            </a:pPr>
            <a:endParaRPr lang="en-GB" sz="1200" noProof="0" dirty="0">
              <a:solidFill>
                <a:schemeClr val="tx2"/>
              </a:solidFill>
            </a:endParaRPr>
          </a:p>
          <a:p>
            <a:pPr marL="285750" indent="-285750">
              <a:defRPr/>
            </a:pPr>
            <a:r>
              <a:rPr lang="en-GB" sz="1200" noProof="0" dirty="0">
                <a:solidFill>
                  <a:schemeClr val="tx2"/>
                </a:solidFill>
              </a:rPr>
              <a:t>For ROS assay: 24 hours incubation with compound. Then add H2O2 and do DCF assay.</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6650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err="1"/>
              <a:t>SkinCam</a:t>
            </a:r>
            <a:r>
              <a:rPr lang="en-GB" noProof="0" dirty="0"/>
              <a:t> takes an image of the skin surface and show how the irregularities of the skin texture evolve. After PEPHA-TIGHT application, skin surface appear smoother and texture more homogeneous </a:t>
            </a:r>
          </a:p>
          <a:p>
            <a:endParaRPr lang="en-GB"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dirty="0"/>
              <a:t>$ p=0.062 vs placebo</a:t>
            </a:r>
          </a:p>
          <a:p>
            <a:endParaRPr lang="en-CH"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0211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An airstream (representing a strain) is blown perpendicularly to the cheek: it pushes the skin inwards forming a kind of “hole” in the cheek. </a:t>
            </a:r>
          </a:p>
          <a:p>
            <a:r>
              <a:rPr lang="en-US" sz="1200"/>
              <a:t>The firmer &amp; more lifted is the skin, the more it’s able to resist the airstream, as shown for Volunteer 39 in the pic</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2642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23374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9058303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7417774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283080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2138241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3890651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dirty="0"/>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14913012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3548304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216709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1437569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cSld name="Title Slide 23">
    <p:bg>
      <p:bgPr>
        <a:solidFill>
          <a:schemeClr val="bg1"/>
        </a:solidFill>
        <a:effectLst/>
      </p:bgPr>
    </p:bg>
    <p:spTree>
      <p:nvGrpSpPr>
        <p:cNvPr id="1" name=""/>
        <p:cNvGrpSpPr/>
        <p:nvPr/>
      </p:nvGrpSpPr>
      <p:grpSpPr>
        <a:xfrm>
          <a:off x="0" y="0"/>
          <a:ext cx="0" cy="0"/>
          <a:chOff x="0" y="0"/>
          <a:chExt cx="0" cy="0"/>
        </a:xfrm>
      </p:grpSpPr>
      <p:sp>
        <p:nvSpPr>
          <p:cNvPr id="5" name="Picture Placeholder 1">
            <a:extLst>
              <a:ext uri="{FF2B5EF4-FFF2-40B4-BE49-F238E27FC236}">
                <a16:creationId xmlns:a16="http://schemas.microsoft.com/office/drawing/2014/main" id="{DC65F0CE-7C4E-D9DD-5843-5F1F59E1D65B}"/>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blipFill dpi="0" rotWithShape="1">
            <a:blip r:embed="rId2" cstate="print">
              <a:extLst>
                <a:ext uri="{28A0092B-C50C-407E-A947-70E740481C1C}">
                  <a14:useLocalDpi xmlns:a14="http://schemas.microsoft.com/office/drawing/2010/main"/>
                </a:ext>
              </a:extLst>
            </a:blip>
            <a:srcRect/>
            <a:stretch>
              <a:fillRect/>
            </a:stretch>
          </a:blipFill>
        </p:spPr>
        <p:txBody>
          <a:bodyPr wrap="square">
            <a:noAutofit/>
          </a:bodyPr>
          <a:lstStyle>
            <a:lvl1pPr algn="ctr">
              <a:defRPr/>
            </a:lvl1pPr>
          </a:lstStyle>
          <a:p>
            <a:r>
              <a:rPr lang="en-GB"/>
              <a:t> </a:t>
            </a:r>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tx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17-4-2025</a:t>
            </a:fld>
            <a:endParaRPr lang="en-GB"/>
          </a:p>
        </p:txBody>
      </p:sp>
      <p:sp>
        <p:nvSpPr>
          <p:cNvPr id="3" name="Text Placeholder 7">
            <a:extLst>
              <a:ext uri="{FF2B5EF4-FFF2-40B4-BE49-F238E27FC236}">
                <a16:creationId xmlns:a16="http://schemas.microsoft.com/office/drawing/2014/main" id="{4A7F20AF-E9B8-58D8-008D-519B5AE6B0C4}"/>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tx1"/>
                </a:solidFill>
                <a:latin typeface="+mj-lt"/>
              </a:defRPr>
            </a:lvl1pPr>
          </a:lstStyle>
          <a:p>
            <a:pPr lvl="0"/>
            <a:r>
              <a:rPr lang="en-US"/>
              <a:t>Presenter name</a:t>
            </a:r>
            <a:endParaRPr lang="en-GB"/>
          </a:p>
        </p:txBody>
      </p:sp>
    </p:spTree>
    <p:extLst>
      <p:ext uri="{BB962C8B-B14F-4D97-AF65-F5344CB8AC3E}">
        <p14:creationId xmlns:p14="http://schemas.microsoft.com/office/powerpoint/2010/main" val="3961236843"/>
      </p:ext>
    </p:extLst>
  </p:cSld>
  <p:clrMapOvr>
    <a:masterClrMapping/>
  </p:clrMapOvr>
  <p:hf hdr="0" ftr="0" dt="0"/>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cSld name="1_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EC50C849-B97A-2B45-B78A-6D9C352F693C}" type="slidenum">
              <a:rPr lang="en-US" smtClean="0"/>
              <a:pPr/>
              <a:t>‹#›</a:t>
            </a:fld>
            <a:endParaRPr lang="en-US"/>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blipFill dpi="0" rotWithShape="1">
            <a:blip r:embed="rId2" cstate="print">
              <a:extLst>
                <a:ext uri="{28A0092B-C50C-407E-A947-70E740481C1C}">
                  <a14:useLocalDpi xmlns:a14="http://schemas.microsoft.com/office/drawing/2010/main"/>
                </a:ext>
              </a:extLst>
            </a:blip>
            <a:srcRect/>
            <a:stretch>
              <a:fillRect/>
            </a:stretch>
          </a:blipFill>
        </p:spPr>
        <p:txBody>
          <a:bodyPr wrap="square">
            <a:noAutofit/>
          </a:bodyPr>
          <a:lstStyle>
            <a:lvl1pPr algn="ctr">
              <a:defRPr/>
            </a:lvl1pPr>
          </a:lstStyle>
          <a:p>
            <a:r>
              <a:rPr lang="en-GB"/>
              <a:t> </a:t>
            </a:r>
          </a:p>
        </p:txBody>
      </p:sp>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4" name="Text Placeholder 10">
            <a:extLst>
              <a:ext uri="{FF2B5EF4-FFF2-40B4-BE49-F238E27FC236}">
                <a16:creationId xmlns:a16="http://schemas.microsoft.com/office/drawing/2014/main" id="{74D959E8-B1D4-6D28-3D83-BC56F1375BE4}"/>
              </a:ext>
            </a:extLst>
          </p:cNvPr>
          <p:cNvSpPr>
            <a:spLocks noGrp="1"/>
          </p:cNvSpPr>
          <p:nvPr>
            <p:ph type="body" sz="quarter" idx="23" hasCustomPrompt="1"/>
          </p:nvPr>
        </p:nvSpPr>
        <p:spPr>
          <a:xfrm>
            <a:off x="302399" y="6093396"/>
            <a:ext cx="3528001" cy="116604"/>
          </a:xfrm>
        </p:spPr>
        <p:txBody>
          <a:bodyPr/>
          <a:lstStyle>
            <a:lvl1pPr>
              <a:defRPr sz="800">
                <a:latin typeface="Fira Sans" panose="020B0503050000020004" pitchFamily="34" charset="0"/>
              </a:defRPr>
            </a:lvl1pPr>
            <a:lvl5pPr>
              <a:defRPr sz="800">
                <a:solidFill>
                  <a:schemeClr val="tx1"/>
                </a:solidFill>
                <a:latin typeface="Fira Sans" panose="020B0503050000020004" pitchFamily="34" charset="0"/>
              </a:defRPr>
            </a:lvl5pPr>
          </a:lstStyle>
          <a:p>
            <a:pPr lvl="0"/>
            <a:r>
              <a:rPr lang="fr-FR"/>
              <a:t>Note: 1. xxx</a:t>
            </a:r>
          </a:p>
          <a:p>
            <a:pPr lvl="4"/>
            <a:endParaRPr lang="en-GB"/>
          </a:p>
        </p:txBody>
      </p:sp>
      <p:sp>
        <p:nvSpPr>
          <p:cNvPr id="5" name="Text Placeholder 10">
            <a:extLst>
              <a:ext uri="{FF2B5EF4-FFF2-40B4-BE49-F238E27FC236}">
                <a16:creationId xmlns:a16="http://schemas.microsoft.com/office/drawing/2014/main" id="{6F44D87B-E5E7-E476-2EA8-ABF427356054}"/>
              </a:ext>
            </a:extLst>
          </p:cNvPr>
          <p:cNvSpPr>
            <a:spLocks noGrp="1"/>
          </p:cNvSpPr>
          <p:nvPr>
            <p:ph type="body" sz="quarter" idx="24" hasCustomPrompt="1"/>
          </p:nvPr>
        </p:nvSpPr>
        <p:spPr>
          <a:xfrm>
            <a:off x="302398" y="6214540"/>
            <a:ext cx="3528001" cy="121588"/>
          </a:xfrm>
        </p:spPr>
        <p:txBody>
          <a:bodyPr/>
          <a:lstStyle>
            <a:lvl1pPr>
              <a:defRPr sz="800">
                <a:latin typeface="Fira Sans" panose="020B0503050000020004" pitchFamily="34" charset="0"/>
              </a:defRPr>
            </a:lvl1pPr>
            <a:lvl5pPr>
              <a:defRPr sz="800">
                <a:solidFill>
                  <a:schemeClr val="tx1"/>
                </a:solidFill>
                <a:latin typeface="Fira Sans" panose="020B0503050000020004" pitchFamily="34" charset="0"/>
              </a:defRPr>
            </a:lvl5pPr>
          </a:lstStyle>
          <a:p>
            <a:pPr lvl="0"/>
            <a:r>
              <a:rPr lang="fr-FR"/>
              <a:t>Source: xxx</a:t>
            </a:r>
          </a:p>
          <a:p>
            <a:pPr lvl="4"/>
            <a:endParaRPr lang="en-GB"/>
          </a:p>
        </p:txBody>
      </p:sp>
    </p:spTree>
    <p:extLst>
      <p:ext uri="{BB962C8B-B14F-4D97-AF65-F5344CB8AC3E}">
        <p14:creationId xmlns:p14="http://schemas.microsoft.com/office/powerpoint/2010/main" val="374822922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7_End Slide 4">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506AB3-F07E-F8DC-7A52-22DB6060FC64}"/>
              </a:ext>
            </a:extLst>
          </p:cNvPr>
          <p:cNvSpPr/>
          <p:nvPr userDrawn="1"/>
        </p:nvSpPr>
        <p:spPr>
          <a:xfrm>
            <a:off x="0" y="4429"/>
            <a:ext cx="12201766" cy="6858000"/>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dirty="0">
                <a:solidFill>
                  <a:schemeClr val="bg1"/>
                </a:solidFill>
              </a:rPr>
              <a:t>The information provided herein is provided for information purposes only and has been prepared by </a:t>
            </a:r>
            <a:r>
              <a:rPr lang="en-US" sz="1200" dirty="0" err="1">
                <a:solidFill>
                  <a:schemeClr val="bg1"/>
                </a:solidFill>
              </a:rPr>
              <a:t>dsm-firmenich</a:t>
            </a:r>
            <a:r>
              <a:rPr lang="en-US" sz="1200" dirty="0">
                <a:solidFill>
                  <a:schemeClr val="bg1"/>
                </a:solidFill>
              </a:rPr>
              <a:t> in accordance with its own methodology. </a:t>
            </a:r>
          </a:p>
          <a:p>
            <a:r>
              <a:rPr lang="en-US" sz="1200" dirty="0" err="1">
                <a:solidFill>
                  <a:schemeClr val="bg1"/>
                </a:solidFill>
              </a:rPr>
              <a:t>dsm-firmenich</a:t>
            </a:r>
            <a:r>
              <a:rPr lang="en-US" sz="1200" dirty="0">
                <a:solidFill>
                  <a:schemeClr val="bg1"/>
                </a:solidFill>
              </a:rPr>
              <a:t> has used diligent care to ensure that it is accurate and up-to-date, however, </a:t>
            </a:r>
            <a:r>
              <a:rPr lang="en-US" sz="1200" dirty="0" err="1">
                <a:solidFill>
                  <a:schemeClr val="bg1"/>
                </a:solidFill>
              </a:rPr>
              <a:t>dsm-firmenich</a:t>
            </a:r>
            <a:r>
              <a:rPr lang="en-US" sz="1200" dirty="0">
                <a:solidFill>
                  <a:schemeClr val="bg1"/>
                </a:solidFill>
              </a:rPr>
              <a:t> makes no representation or warranty, either expressly or implied, of the accuracy, reliability, or completeness thereof. In no event shall </a:t>
            </a:r>
            <a:r>
              <a:rPr lang="en-US" sz="1200" dirty="0" err="1">
                <a:solidFill>
                  <a:schemeClr val="bg1"/>
                </a:solidFill>
              </a:rPr>
              <a:t>dsm-firmenich</a:t>
            </a:r>
            <a:r>
              <a:rPr lang="en-US" sz="1200" dirty="0">
                <a:solidFill>
                  <a:schemeClr val="bg1"/>
                </a:solidFill>
              </a:rPr>
              <a:t> be liable for any damages arising from or reliance upon, or use of, any information provided herein. Further, </a:t>
            </a:r>
            <a:r>
              <a:rPr lang="en-US" sz="1200" dirty="0" err="1">
                <a:solidFill>
                  <a:schemeClr val="bg1"/>
                </a:solidFill>
              </a:rPr>
              <a:t>dsm-firmenich</a:t>
            </a:r>
            <a:r>
              <a:rPr lang="en-US" sz="1200" dirty="0">
                <a:solidFill>
                  <a:schemeClr val="bg1"/>
                </a:solidFill>
              </a:rPr>
              <a:t> shall not bear any liability for the application and/or use of any processed material containing its product(s). The formulation of the finished product is the customer’s sole responsibility. It is the customer’s responsibility to determine the suitability of </a:t>
            </a:r>
            <a:r>
              <a:rPr lang="en-US" sz="1200" dirty="0" err="1">
                <a:solidFill>
                  <a:schemeClr val="bg1"/>
                </a:solidFill>
              </a:rPr>
              <a:t>dsm-firmenich’s</a:t>
            </a:r>
            <a:r>
              <a:rPr lang="en-US" sz="1200" dirty="0">
                <a:solidFill>
                  <a:schemeClr val="bg1"/>
                </a:solidFill>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lang="en-US" sz="1200" dirty="0" err="1">
                <a:solidFill>
                  <a:schemeClr val="bg1"/>
                </a:solidFill>
              </a:rPr>
              <a:t>dsm-firmenich</a:t>
            </a:r>
            <a:r>
              <a:rPr lang="en-US" sz="1200" dirty="0">
                <a:solidFill>
                  <a:schemeClr val="bg1"/>
                </a:solidFill>
              </a:rPr>
              <a:t> representative for further details. © DSM Nutritional Products AG, 2025.</a:t>
            </a:r>
          </a:p>
          <a:p>
            <a:endParaRPr lang="en-US" sz="1200" dirty="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2300" b="1" dirty="0">
                <a:solidFill>
                  <a:schemeClr val="bg1"/>
                </a:solidFill>
              </a:rPr>
              <a:t>Disclaimer</a:t>
            </a:r>
            <a:endParaRPr kumimoji="0" lang="en-GB" sz="2300" b="1" i="0" u="none" strike="noStrike" kern="0" cap="none" spc="0" normalizeH="0" baseline="0" noProof="0" dirty="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60109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schemeClr val="bg1"/>
                </a:solidFill>
              </a:rPr>
              <a:t>Copyright © DSM Nutritional Products Ltd 2025, 4002 Basel, Switzerland. </a:t>
            </a:r>
          </a:p>
          <a:p>
            <a:r>
              <a:rPr lang="en-US" sz="1200" dirty="0">
                <a:solidFill>
                  <a:schemeClr val="bg1"/>
                </a:solidFill>
              </a:rPr>
              <a:t>www.dsm-firmenich.com. All rights reserved.</a:t>
            </a:r>
          </a:p>
        </p:txBody>
      </p:sp>
    </p:spTree>
    <p:extLst>
      <p:ext uri="{BB962C8B-B14F-4D97-AF65-F5344CB8AC3E}">
        <p14:creationId xmlns:p14="http://schemas.microsoft.com/office/powerpoint/2010/main" val="12244179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2_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4429"/>
            <a:ext cx="12201766" cy="6858000"/>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Box 5">
            <a:extLst>
              <a:ext uri="{FF2B5EF4-FFF2-40B4-BE49-F238E27FC236}">
                <a16:creationId xmlns:a16="http://schemas.microsoft.com/office/drawing/2014/main" id="{2AF8D953-6B8E-1B56-98FA-83EFD825B5EA}"/>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a:t>
            </a:r>
            <a:r>
              <a:rPr lang="en-US" sz="800" dirty="0" err="1">
                <a:solidFill>
                  <a:schemeClr val="bg1"/>
                </a:solidFill>
              </a:rPr>
              <a:t>dsm-firmenich</a:t>
            </a:r>
            <a:r>
              <a:rPr lang="en-US" sz="800" dirty="0">
                <a:solidFill>
                  <a:schemeClr val="bg1"/>
                </a:solidFill>
              </a:rPr>
              <a:t> group.</a:t>
            </a:r>
          </a:p>
        </p:txBody>
      </p:sp>
    </p:spTree>
    <p:extLst>
      <p:ext uri="{BB962C8B-B14F-4D97-AF65-F5344CB8AC3E}">
        <p14:creationId xmlns:p14="http://schemas.microsoft.com/office/powerpoint/2010/main" val="11513776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15"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4197159848"/>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78" r:id="rId3"/>
    <p:sldLayoutId id="2147483783" r:id="rId4"/>
    <p:sldLayoutId id="2147483784" r:id="rId5"/>
    <p:sldLayoutId id="2147483788" r:id="rId6"/>
    <p:sldLayoutId id="2147483789" r:id="rId7"/>
    <p:sldLayoutId id="2147483790" r:id="rId8"/>
    <p:sldLayoutId id="2147483795" r:id="rId9"/>
    <p:sldLayoutId id="2147484193" r:id="rId10"/>
    <p:sldLayoutId id="2147484194" r:id="rId11"/>
    <p:sldLayoutId id="2147484196" r:id="rId12"/>
    <p:sldLayoutId id="2147484197" r:id="rId13"/>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p15:clr>
            <a:srgbClr val="F26B43"/>
          </p15:clr>
        </p15:guide>
        <p15:guide id="2" pos="3840">
          <p15:clr>
            <a:srgbClr val="F26B43"/>
          </p15:clr>
        </p15:guide>
        <p15:guide id="3" pos="929">
          <p15:clr>
            <a:srgbClr val="F26B43"/>
          </p15:clr>
        </p15:guide>
        <p15:guide id="4" pos="2408">
          <p15:clr>
            <a:srgbClr val="F26B43"/>
          </p15:clr>
        </p15:guide>
        <p15:guide id="5" pos="7491">
          <p15:clr>
            <a:srgbClr val="F26B43"/>
          </p15:clr>
        </p15:guide>
        <p15:guide id="6" pos="3053">
          <p15:clr>
            <a:srgbClr val="F26B43"/>
          </p15:clr>
        </p15:guide>
        <p15:guide id="7" pos="6846">
          <p15:clr>
            <a:srgbClr val="F26B43"/>
          </p15:clr>
        </p15:guide>
        <p15:guide id="8" orient="horz" pos="4133">
          <p15:clr>
            <a:srgbClr val="F26B43"/>
          </p15:clr>
        </p15:guide>
        <p15:guide id="9" orient="horz" pos="2205">
          <p15:clr>
            <a:srgbClr val="F26B43"/>
          </p15:clr>
        </p15:guide>
        <p15:guide id="10" pos="6012">
          <p15:clr>
            <a:srgbClr val="F26B43"/>
          </p15:clr>
        </p15:guide>
        <p15:guide id="11" pos="6107">
          <p15:clr>
            <a:srgbClr val="F26B43"/>
          </p15:clr>
        </p15:guide>
        <p15:guide id="12" pos="6750">
          <p15:clr>
            <a:srgbClr val="F26B43"/>
          </p15:clr>
        </p15:guide>
        <p15:guide id="13" pos="3792">
          <p15:clr>
            <a:srgbClr val="F26B43"/>
          </p15:clr>
        </p15:guide>
        <p15:guide id="14" pos="3887">
          <p15:clr>
            <a:srgbClr val="F26B43"/>
          </p15:clr>
        </p15:guide>
        <p15:guide id="15" pos="4531">
          <p15:clr>
            <a:srgbClr val="F26B43"/>
          </p15:clr>
        </p15:guide>
        <p15:guide id="16" pos="3149">
          <p15:clr>
            <a:srgbClr val="F26B43"/>
          </p15:clr>
        </p15:guide>
        <p15:guide id="17" pos="4628">
          <p15:clr>
            <a:srgbClr val="F26B43"/>
          </p15:clr>
        </p15:guide>
        <p15:guide id="18" pos="5273">
          <p15:clr>
            <a:srgbClr val="F26B43"/>
          </p15:clr>
        </p15:guide>
        <p15:guide id="19" pos="5367">
          <p15:clr>
            <a:srgbClr val="F26B43"/>
          </p15:clr>
        </p15:guide>
        <p15:guide id="20" pos="2313">
          <p15:clr>
            <a:srgbClr val="F26B43"/>
          </p15:clr>
        </p15:guide>
        <p15:guide id="21" pos="1668">
          <p15:clr>
            <a:srgbClr val="F26B43"/>
          </p15:clr>
        </p15:guide>
        <p15:guide id="22" pos="1574">
          <p15:clr>
            <a:srgbClr val="F26B43"/>
          </p15:clr>
        </p15:guide>
        <p15:guide id="23" pos="834">
          <p15:clr>
            <a:srgbClr val="F26B43"/>
          </p15:clr>
        </p15:guide>
        <p15:guide id="24" pos="189">
          <p15:clr>
            <a:srgbClr val="F26B43"/>
          </p15:clr>
        </p15:guide>
        <p15:guide id="25" orient="horz" pos="2160">
          <p15:clr>
            <a:srgbClr val="F26B43"/>
          </p15:clr>
        </p15:guide>
        <p15:guide id="26" orient="horz" pos="2786">
          <p15:clr>
            <a:srgbClr val="F26B43"/>
          </p15:clr>
        </p15:guide>
        <p15:guide id="27" orient="horz" pos="1535">
          <p15:clr>
            <a:srgbClr val="F26B43"/>
          </p15:clr>
        </p15:guide>
        <p15:guide id="28" orient="horz" pos="1439">
          <p15:clr>
            <a:srgbClr val="F26B43"/>
          </p15:clr>
        </p15:guide>
        <p15:guide id="29" orient="horz" pos="860">
          <p15:clr>
            <a:srgbClr val="F26B43"/>
          </p15:clr>
        </p15:guide>
        <p15:guide id="30" orient="horz" pos="765">
          <p15:clr>
            <a:srgbClr val="F26B43"/>
          </p15:clr>
        </p15:guide>
        <p15:guide id="31" orient="horz" pos="2880">
          <p15:clr>
            <a:srgbClr val="F26B43"/>
          </p15:clr>
        </p15:guide>
        <p15:guide id="32" orient="horz" pos="3459">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25.png"/><Relationship Id="rId18" Type="http://schemas.microsoft.com/office/2007/relationships/hdphoto" Target="../media/hdphoto7.wdp"/><Relationship Id="rId3" Type="http://schemas.openxmlformats.org/officeDocument/2006/relationships/image" Target="../media/image19.png"/><Relationship Id="rId21" Type="http://schemas.openxmlformats.org/officeDocument/2006/relationships/image" Target="../media/image29.png"/><Relationship Id="rId7" Type="http://schemas.openxmlformats.org/officeDocument/2006/relationships/image" Target="../media/image21.png"/><Relationship Id="rId12" Type="http://schemas.openxmlformats.org/officeDocument/2006/relationships/image" Target="../media/image24.png"/><Relationship Id="rId17" Type="http://schemas.openxmlformats.org/officeDocument/2006/relationships/image" Target="../media/image27.png"/><Relationship Id="rId2" Type="http://schemas.openxmlformats.org/officeDocument/2006/relationships/notesSlide" Target="../notesSlides/notesSlide4.xml"/><Relationship Id="rId16" Type="http://schemas.microsoft.com/office/2007/relationships/hdphoto" Target="../media/hdphoto6.wdp"/><Relationship Id="rId20" Type="http://schemas.microsoft.com/office/2007/relationships/hdphoto" Target="../media/hdphoto8.wdp"/><Relationship Id="rId1" Type="http://schemas.openxmlformats.org/officeDocument/2006/relationships/slideLayout" Target="../slideLayouts/slideLayout9.xml"/><Relationship Id="rId6" Type="http://schemas.microsoft.com/office/2007/relationships/hdphoto" Target="../media/hdphoto2.wdp"/><Relationship Id="rId11" Type="http://schemas.openxmlformats.org/officeDocument/2006/relationships/image" Target="../media/image23.png"/><Relationship Id="rId5" Type="http://schemas.openxmlformats.org/officeDocument/2006/relationships/image" Target="../media/image20.png"/><Relationship Id="rId15" Type="http://schemas.openxmlformats.org/officeDocument/2006/relationships/image" Target="../media/image26.png"/><Relationship Id="rId23" Type="http://schemas.openxmlformats.org/officeDocument/2006/relationships/image" Target="../media/image31.png"/><Relationship Id="rId10" Type="http://schemas.microsoft.com/office/2007/relationships/hdphoto" Target="../media/hdphoto4.wdp"/><Relationship Id="rId19" Type="http://schemas.openxmlformats.org/officeDocument/2006/relationships/image" Target="../media/image28.png"/><Relationship Id="rId4" Type="http://schemas.microsoft.com/office/2007/relationships/hdphoto" Target="../media/hdphoto1.wdp"/><Relationship Id="rId9" Type="http://schemas.openxmlformats.org/officeDocument/2006/relationships/image" Target="../media/image22.png"/><Relationship Id="rId14" Type="http://schemas.microsoft.com/office/2007/relationships/hdphoto" Target="../media/hdphoto5.wdp"/><Relationship Id="rId22" Type="http://schemas.openxmlformats.org/officeDocument/2006/relationships/image" Target="../media/image30.png"/></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chart" Target="../charts/chart1.xml"/><Relationship Id="rId7"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BB955-D766-8102-AA27-808743F6AF83}"/>
            </a:ext>
          </a:extLst>
        </p:cNvPr>
        <p:cNvGrpSpPr/>
        <p:nvPr/>
      </p:nvGrpSpPr>
      <p:grpSpPr>
        <a:xfrm>
          <a:off x="0" y="0"/>
          <a:ext cx="0" cy="0"/>
          <a:chOff x="0" y="0"/>
          <a:chExt cx="0" cy="0"/>
        </a:xfrm>
      </p:grpSpPr>
      <p:sp>
        <p:nvSpPr>
          <p:cNvPr id="3" name="Slide Number Placeholder 4">
            <a:extLst>
              <a:ext uri="{FF2B5EF4-FFF2-40B4-BE49-F238E27FC236}">
                <a16:creationId xmlns:a16="http://schemas.microsoft.com/office/drawing/2014/main" id="{CC24030E-5453-3661-3F8A-C93AD9E80C31}"/>
              </a:ext>
            </a:extLst>
          </p:cNvPr>
          <p:cNvSpPr>
            <a:spLocks noGrp="1"/>
          </p:cNvSpPr>
          <p:nvPr>
            <p:ph type="sldNum" sz="quarter" idx="10"/>
          </p:nvPr>
        </p:nvSpPr>
        <p:spPr/>
        <p:txBody>
          <a:bodyPr/>
          <a:lstStyle/>
          <a:p>
            <a:pPr lvl="0"/>
            <a:fld id="{E118D48E-C7CB-6244-969D-7BAEA9B6226C}" type="slidenum">
              <a:rPr lang="en-US" noProof="0" smtClean="0"/>
              <a:pPr lvl="0"/>
              <a:t>1</a:t>
            </a:fld>
            <a:endParaRPr lang="en-US" noProof="0"/>
          </a:p>
        </p:txBody>
      </p:sp>
      <p:pic>
        <p:nvPicPr>
          <p:cNvPr id="15" name="Image 2" descr="Une image contenant texte, fruit, Visage humain, personne&#10;&#10;Le contenu généré par l’IA peut être incorrect.">
            <a:extLst>
              <a:ext uri="{FF2B5EF4-FFF2-40B4-BE49-F238E27FC236}">
                <a16:creationId xmlns:a16="http://schemas.microsoft.com/office/drawing/2014/main" id="{C0F6E5C7-B65F-1B8E-D66E-8C3CE8463D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10"/>
            <a:ext cx="12191980" cy="685799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noFill/>
        </p:spPr>
      </p:pic>
      <p:sp>
        <p:nvSpPr>
          <p:cNvPr id="16" name="TextBox 15">
            <a:extLst>
              <a:ext uri="{FF2B5EF4-FFF2-40B4-BE49-F238E27FC236}">
                <a16:creationId xmlns:a16="http://schemas.microsoft.com/office/drawing/2014/main" id="{7D2BD4BE-CCD6-28CB-05A4-F30F3ABE3F38}"/>
              </a:ext>
            </a:extLst>
          </p:cNvPr>
          <p:cNvSpPr txBox="1"/>
          <p:nvPr/>
        </p:nvSpPr>
        <p:spPr>
          <a:xfrm>
            <a:off x="210163" y="6021868"/>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April 2025</a:t>
            </a:r>
            <a:endParaRPr lang="en-CH" sz="1100" dirty="0">
              <a:solidFill>
                <a:schemeClr val="bg1"/>
              </a:solidFill>
            </a:endParaRPr>
          </a:p>
        </p:txBody>
      </p:sp>
    </p:spTree>
    <p:extLst>
      <p:ext uri="{BB962C8B-B14F-4D97-AF65-F5344CB8AC3E}">
        <p14:creationId xmlns:p14="http://schemas.microsoft.com/office/powerpoint/2010/main" val="4048863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BA79A-182C-6232-5168-CC678D1A364E}"/>
              </a:ext>
            </a:extLst>
          </p:cNvPr>
          <p:cNvSpPr>
            <a:spLocks noGrp="1"/>
          </p:cNvSpPr>
          <p:nvPr>
            <p:ph type="title"/>
          </p:nvPr>
        </p:nvSpPr>
        <p:spPr/>
        <p:txBody>
          <a:bodyPr/>
          <a:lstStyle/>
          <a:p>
            <a:r>
              <a:rPr lang="en-US"/>
              <a:t>PEPHA®-TIGHT CB</a:t>
            </a:r>
          </a:p>
        </p:txBody>
      </p:sp>
      <p:sp>
        <p:nvSpPr>
          <p:cNvPr id="3" name="Slide Number Placeholder 2">
            <a:extLst>
              <a:ext uri="{FF2B5EF4-FFF2-40B4-BE49-F238E27FC236}">
                <a16:creationId xmlns:a16="http://schemas.microsoft.com/office/drawing/2014/main" id="{A6A991D0-6DCE-D7EF-F302-AF8B1CFE993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A98CB062-DE9E-F518-87FD-FA4FF88D639F}"/>
              </a:ext>
            </a:extLst>
          </p:cNvPr>
          <p:cNvSpPr>
            <a:spLocks noGrp="1"/>
          </p:cNvSpPr>
          <p:nvPr>
            <p:ph type="body" idx="11"/>
          </p:nvPr>
        </p:nvSpPr>
        <p:spPr/>
        <p:txBody>
          <a:bodyPr/>
          <a:lstStyle/>
          <a:p>
            <a:r>
              <a:rPr lang="en-US"/>
              <a:t>ID Card</a:t>
            </a:r>
          </a:p>
        </p:txBody>
      </p:sp>
      <p:grpSp>
        <p:nvGrpSpPr>
          <p:cNvPr id="8" name="Group 7">
            <a:extLst>
              <a:ext uri="{FF2B5EF4-FFF2-40B4-BE49-F238E27FC236}">
                <a16:creationId xmlns:a16="http://schemas.microsoft.com/office/drawing/2014/main" id="{7966FC2B-A45B-5333-9506-F8DA9B8DC24B}"/>
              </a:ext>
            </a:extLst>
          </p:cNvPr>
          <p:cNvGrpSpPr/>
          <p:nvPr/>
        </p:nvGrpSpPr>
        <p:grpSpPr>
          <a:xfrm>
            <a:off x="134685" y="1782081"/>
            <a:ext cx="11911372" cy="1996391"/>
            <a:chOff x="0" y="2215184"/>
            <a:chExt cx="11911372" cy="1996391"/>
          </a:xfrm>
        </p:grpSpPr>
        <p:sp>
          <p:nvSpPr>
            <p:cNvPr id="9" name="Rectangle 8">
              <a:extLst>
                <a:ext uri="{FF2B5EF4-FFF2-40B4-BE49-F238E27FC236}">
                  <a16:creationId xmlns:a16="http://schemas.microsoft.com/office/drawing/2014/main" id="{B6542806-09F6-17EA-9AC9-E4DAAFDD8864}"/>
                </a:ext>
              </a:extLst>
            </p:cNvPr>
            <p:cNvSpPr/>
            <p:nvPr/>
          </p:nvSpPr>
          <p:spPr>
            <a:xfrm>
              <a:off x="0" y="2217585"/>
              <a:ext cx="11889600" cy="1232028"/>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TECHNOLOGY:</a:t>
              </a:r>
            </a:p>
          </p:txBody>
        </p:sp>
        <p:sp>
          <p:nvSpPr>
            <p:cNvPr id="10" name="TextBox 49">
              <a:extLst>
                <a:ext uri="{FF2B5EF4-FFF2-40B4-BE49-F238E27FC236}">
                  <a16:creationId xmlns:a16="http://schemas.microsoft.com/office/drawing/2014/main" id="{C7211CE5-E6D0-A5C1-2857-4E9E04DAA568}"/>
                </a:ext>
              </a:extLst>
            </p:cNvPr>
            <p:cNvSpPr txBox="1"/>
            <p:nvPr/>
          </p:nvSpPr>
          <p:spPr>
            <a:xfrm>
              <a:off x="2134218" y="2215184"/>
              <a:ext cx="9777154" cy="1996391"/>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00"/>
                </a:spcBef>
                <a:spcAft>
                  <a:spcPts val="200"/>
                </a:spcAft>
                <a:buClr>
                  <a:srgbClr val="B2BF00"/>
                </a:buClr>
                <a:buSzPct val="90000"/>
                <a:buFontTx/>
                <a:buNone/>
                <a:tabLst/>
                <a:defRPr/>
              </a:pPr>
              <a:r>
                <a:rPr kumimoji="0" lang="en-US" sz="1300" b="0" i="0" u="none" strike="noStrike" kern="1200" cap="none" spc="0" normalizeH="0" baseline="0" noProof="0">
                  <a:ln>
                    <a:noFill/>
                  </a:ln>
                  <a:solidFill>
                    <a:prstClr val="black"/>
                  </a:solidFill>
                  <a:effectLst/>
                  <a:uLnTx/>
                  <a:uFillTx/>
                  <a:latin typeface="DM Sans"/>
                  <a:ea typeface="+mn-ea"/>
                  <a:cs typeface="+mn-cs"/>
                </a:rPr>
                <a:t>Sustainably farmed in photo-bioreactors, guaranteeing maximum quality (no risk of contamination, reproducibility of process, fully traceable)</a:t>
              </a:r>
            </a:p>
            <a:p>
              <a:pPr marL="0" marR="0" lvl="0" indent="0" algn="l" defTabSz="914400" rtl="0" eaLnBrk="1" fontAlgn="auto" latinLnBrk="0" hangingPunct="1">
                <a:lnSpc>
                  <a:spcPct val="90000"/>
                </a:lnSpc>
                <a:spcBef>
                  <a:spcPts val="200"/>
                </a:spcBef>
                <a:spcAft>
                  <a:spcPts val="200"/>
                </a:spcAft>
                <a:buClr>
                  <a:srgbClr val="B2BF00"/>
                </a:buClr>
                <a:buSzPct val="90000"/>
                <a:buFontTx/>
                <a:buNone/>
                <a:tabLst/>
                <a:defRPr/>
              </a:pPr>
              <a:r>
                <a:rPr kumimoji="0" lang="en-US" sz="1300" b="0" i="0" u="none" strike="noStrike" kern="1200" cap="none" spc="0" normalizeH="0" baseline="0" noProof="0">
                  <a:ln>
                    <a:noFill/>
                  </a:ln>
                  <a:solidFill>
                    <a:prstClr val="black"/>
                  </a:solidFill>
                  <a:effectLst/>
                  <a:uLnTx/>
                  <a:uFillTx/>
                  <a:latin typeface="DM Sans"/>
                  <a:ea typeface="+mn-ea"/>
                  <a:cs typeface="+mn-cs"/>
                </a:rPr>
                <a:t>Derived from </a:t>
              </a:r>
              <a:r>
                <a:rPr kumimoji="0" lang="en-US" sz="1300" b="0" i="0" u="none" strike="noStrike" kern="1200" cap="none" spc="0" normalizeH="0" baseline="0" noProof="0" err="1">
                  <a:ln>
                    <a:noFill/>
                  </a:ln>
                  <a:solidFill>
                    <a:prstClr val="black"/>
                  </a:solidFill>
                  <a:effectLst/>
                  <a:uLnTx/>
                  <a:uFillTx/>
                  <a:latin typeface="DM Sans"/>
                  <a:ea typeface="+mn-ea"/>
                  <a:cs typeface="+mn-cs"/>
                </a:rPr>
                <a:t>Nannochloropsis</a:t>
              </a:r>
              <a:r>
                <a:rPr kumimoji="0" lang="en-US" sz="1300" b="0" i="0" u="none" strike="noStrike" kern="1200" cap="none" spc="0" normalizeH="0" baseline="0" noProof="0">
                  <a:ln>
                    <a:noFill/>
                  </a:ln>
                  <a:solidFill>
                    <a:prstClr val="black"/>
                  </a:solidFill>
                  <a:effectLst/>
                  <a:uLnTx/>
                  <a:uFillTx/>
                  <a:latin typeface="DM Sans"/>
                  <a:ea typeface="+mn-ea"/>
                  <a:cs typeface="+mn-cs"/>
                </a:rPr>
                <a:t> </a:t>
              </a:r>
              <a:r>
                <a:rPr kumimoji="0" lang="en-US" sz="1300" b="0" i="0" u="none" strike="noStrike" kern="1200" cap="none" spc="0" normalizeH="0" baseline="0" noProof="0" err="1">
                  <a:ln>
                    <a:noFill/>
                  </a:ln>
                  <a:solidFill>
                    <a:prstClr val="black"/>
                  </a:solidFill>
                  <a:effectLst/>
                  <a:uLnTx/>
                  <a:uFillTx/>
                  <a:latin typeface="DM Sans"/>
                  <a:ea typeface="+mn-ea"/>
                  <a:cs typeface="+mn-cs"/>
                </a:rPr>
                <a:t>oculata</a:t>
              </a:r>
              <a:r>
                <a:rPr kumimoji="0" lang="en-US" sz="1300" b="0" i="0" u="none" strike="noStrike" kern="1200" cap="none" spc="0" normalizeH="0" baseline="0" noProof="0">
                  <a:ln>
                    <a:noFill/>
                  </a:ln>
                  <a:solidFill>
                    <a:prstClr val="black"/>
                  </a:solidFill>
                  <a:effectLst/>
                  <a:uLnTx/>
                  <a:uFillTx/>
                  <a:latin typeface="DM Sans"/>
                  <a:ea typeface="+mn-ea"/>
                  <a:cs typeface="+mn-cs"/>
                </a:rPr>
                <a:t> microalgae and high performing polysaccharide</a:t>
              </a:r>
            </a:p>
            <a:p>
              <a:pPr marL="0" marR="0" lvl="0" indent="0" algn="l" defTabSz="914400" rtl="0" eaLnBrk="1" fontAlgn="auto" latinLnBrk="0" hangingPunct="1">
                <a:lnSpc>
                  <a:spcPct val="90000"/>
                </a:lnSpc>
                <a:spcBef>
                  <a:spcPts val="200"/>
                </a:spcBef>
                <a:spcAft>
                  <a:spcPts val="200"/>
                </a:spcAft>
                <a:buClr>
                  <a:srgbClr val="B2BF00"/>
                </a:buClr>
                <a:buSzPct val="90000"/>
                <a:buFontTx/>
                <a:buNone/>
                <a:tabLst/>
                <a:defRPr/>
              </a:pPr>
              <a:r>
                <a:rPr kumimoji="0" lang="en-US" sz="1300" b="0" i="0" u="none" strike="noStrike" kern="1200" cap="none" spc="0" normalizeH="0" baseline="0" noProof="0">
                  <a:ln>
                    <a:noFill/>
                  </a:ln>
                  <a:solidFill>
                    <a:prstClr val="black"/>
                  </a:solidFill>
                  <a:effectLst/>
                  <a:uLnTx/>
                  <a:uFillTx/>
                  <a:latin typeface="DM Sans"/>
                  <a:ea typeface="+mn-ea"/>
                  <a:cs typeface="+mn-cs"/>
                </a:rPr>
                <a:t>Polysaccharides obtained from natural fermentation of tapioca starch </a:t>
              </a:r>
            </a:p>
            <a:p>
              <a:pPr marL="0" marR="0" lvl="0" indent="0" algn="l" defTabSz="914400" rtl="0" eaLnBrk="1" fontAlgn="auto" latinLnBrk="0" hangingPunct="1">
                <a:lnSpc>
                  <a:spcPct val="90000"/>
                </a:lnSpc>
                <a:spcBef>
                  <a:spcPts val="200"/>
                </a:spcBef>
                <a:spcAft>
                  <a:spcPts val="200"/>
                </a:spcAft>
                <a:buClr>
                  <a:srgbClr val="B2BF00"/>
                </a:buClr>
                <a:buSzPct val="90000"/>
                <a:buFontTx/>
                <a:buNone/>
                <a:tabLst/>
                <a:defRPr/>
              </a:pPr>
              <a:r>
                <a:rPr kumimoji="0" lang="en-GB" sz="1300" b="0" i="0" u="none" strike="noStrike" kern="1200" cap="none" spc="0" normalizeH="0" baseline="0" noProof="0">
                  <a:ln>
                    <a:noFill/>
                  </a:ln>
                  <a:solidFill>
                    <a:prstClr val="black"/>
                  </a:solidFill>
                  <a:effectLst/>
                  <a:uLnTx/>
                  <a:uFillTx/>
                  <a:latin typeface="DM Sans"/>
                  <a:ea typeface="+mn-ea"/>
                  <a:cs typeface="+mn-cs"/>
                </a:rPr>
                <a:t>100% naturally-derived origin (ISO 16128)</a:t>
              </a:r>
            </a:p>
            <a:p>
              <a:pPr marL="0" marR="0" lvl="0" indent="0" algn="l" defTabSz="914400" rtl="0" eaLnBrk="1" fontAlgn="auto" latinLnBrk="0" hangingPunct="1">
                <a:lnSpc>
                  <a:spcPct val="90000"/>
                </a:lnSpc>
                <a:spcBef>
                  <a:spcPts val="200"/>
                </a:spcBef>
                <a:spcAft>
                  <a:spcPts val="200"/>
                </a:spcAft>
                <a:buClr>
                  <a:srgbClr val="B2BF00"/>
                </a:buClr>
                <a:buSzPct val="90000"/>
                <a:buFontTx/>
                <a:buNone/>
                <a:tabLst/>
                <a:defRPr/>
              </a:pPr>
              <a:endParaRPr kumimoji="0" lang="en-GB" sz="14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highlight>
                  <a:srgbClr val="FFFF00"/>
                </a:highlight>
                <a:uLnTx/>
                <a:uFillTx/>
                <a:latin typeface="DM Sans" pitchFamily="2" charset="0"/>
                <a:ea typeface="Fira Sans Book" panose="020B0503050000020004" pitchFamily="34" charset="0"/>
                <a:cs typeface="+mn-cs"/>
              </a:endParaRPr>
            </a:p>
          </p:txBody>
        </p:sp>
      </p:grpSp>
      <p:sp>
        <p:nvSpPr>
          <p:cNvPr id="12" name="Rectangle 11">
            <a:extLst>
              <a:ext uri="{FF2B5EF4-FFF2-40B4-BE49-F238E27FC236}">
                <a16:creationId xmlns:a16="http://schemas.microsoft.com/office/drawing/2014/main" id="{BF1C7E4B-C781-F163-3E60-5FD6CB568769}"/>
              </a:ext>
            </a:extLst>
          </p:cNvPr>
          <p:cNvSpPr/>
          <p:nvPr/>
        </p:nvSpPr>
        <p:spPr>
          <a:xfrm>
            <a:off x="134685" y="3675147"/>
            <a:ext cx="11889600" cy="909382"/>
          </a:xfrm>
          <a:prstGeom prst="rect">
            <a:avLst/>
          </a:prstGeom>
          <a:solidFill>
            <a:srgbClr val="F0F0F0"/>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BENEFITS:</a:t>
            </a:r>
          </a:p>
        </p:txBody>
      </p:sp>
      <p:sp>
        <p:nvSpPr>
          <p:cNvPr id="15" name="Rectangle 14">
            <a:extLst>
              <a:ext uri="{FF2B5EF4-FFF2-40B4-BE49-F238E27FC236}">
                <a16:creationId xmlns:a16="http://schemas.microsoft.com/office/drawing/2014/main" id="{0B8B850D-D585-BC31-B729-0724662D64BF}"/>
              </a:ext>
            </a:extLst>
          </p:cNvPr>
          <p:cNvSpPr/>
          <p:nvPr/>
        </p:nvSpPr>
        <p:spPr>
          <a:xfrm>
            <a:off x="134685" y="4630440"/>
            <a:ext cx="11887260" cy="867912"/>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CERTIFICATION</a:t>
            </a:r>
            <a:br>
              <a:rPr kumimoji="0" lang="en-US" sz="1400" b="0" i="0" u="none" strike="noStrike" kern="0" cap="none" spc="100" normalizeH="0" baseline="0" noProof="0">
                <a:ln>
                  <a:noFill/>
                </a:ln>
                <a:solidFill>
                  <a:srgbClr val="307297"/>
                </a:solidFill>
                <a:effectLst/>
                <a:uLnTx/>
                <a:uFillTx/>
                <a:latin typeface="Fira Sans Medium"/>
                <a:ea typeface="+mn-ea"/>
                <a:cs typeface="+mn-cs"/>
              </a:rPr>
            </a:br>
            <a:endParaRPr kumimoji="0" lang="en-US" sz="1400" b="0" i="0" u="none" strike="noStrike" kern="0" cap="none" spc="0" normalizeH="0" baseline="0" noProof="0">
              <a:ln>
                <a:noFill/>
              </a:ln>
              <a:solidFill>
                <a:srgbClr val="307297"/>
              </a:solidFill>
              <a:effectLst/>
              <a:uLnTx/>
              <a:uFillTx/>
              <a:latin typeface="Fira Sans"/>
              <a:ea typeface="+mn-ea"/>
              <a:cs typeface="+mn-cs"/>
            </a:endParaRPr>
          </a:p>
        </p:txBody>
      </p:sp>
      <p:grpSp>
        <p:nvGrpSpPr>
          <p:cNvPr id="16" name="Group 15">
            <a:extLst>
              <a:ext uri="{FF2B5EF4-FFF2-40B4-BE49-F238E27FC236}">
                <a16:creationId xmlns:a16="http://schemas.microsoft.com/office/drawing/2014/main" id="{3494D9F3-D8D0-8B6C-F0C7-FA30D22636CA}"/>
              </a:ext>
            </a:extLst>
          </p:cNvPr>
          <p:cNvGrpSpPr/>
          <p:nvPr/>
        </p:nvGrpSpPr>
        <p:grpSpPr>
          <a:xfrm>
            <a:off x="134685" y="1098299"/>
            <a:ext cx="11882621" cy="644775"/>
            <a:chOff x="-25599" y="2558933"/>
            <a:chExt cx="11889600" cy="392954"/>
          </a:xfrm>
        </p:grpSpPr>
        <p:sp>
          <p:nvSpPr>
            <p:cNvPr id="17" name="Rectangle 16">
              <a:extLst>
                <a:ext uri="{FF2B5EF4-FFF2-40B4-BE49-F238E27FC236}">
                  <a16:creationId xmlns:a16="http://schemas.microsoft.com/office/drawing/2014/main" id="{5832DA76-EE10-D653-DE07-35A59498B509}"/>
                </a:ext>
              </a:extLst>
            </p:cNvPr>
            <p:cNvSpPr/>
            <p:nvPr/>
          </p:nvSpPr>
          <p:spPr>
            <a:xfrm>
              <a:off x="-25599" y="2558933"/>
              <a:ext cx="11889600" cy="385200"/>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INCI NAME:</a:t>
              </a:r>
            </a:p>
          </p:txBody>
        </p:sp>
        <p:sp>
          <p:nvSpPr>
            <p:cNvPr id="18" name="TextBox 70">
              <a:extLst>
                <a:ext uri="{FF2B5EF4-FFF2-40B4-BE49-F238E27FC236}">
                  <a16:creationId xmlns:a16="http://schemas.microsoft.com/office/drawing/2014/main" id="{1CC2DD10-E20D-685C-0D58-CD22456BF63B}"/>
                </a:ext>
              </a:extLst>
            </p:cNvPr>
            <p:cNvSpPr txBox="1"/>
            <p:nvPr/>
          </p:nvSpPr>
          <p:spPr>
            <a:xfrm>
              <a:off x="2134219" y="2575524"/>
              <a:ext cx="8867351" cy="376363"/>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noProof="0" err="1">
                  <a:ln>
                    <a:noFill/>
                  </a:ln>
                  <a:solidFill>
                    <a:prstClr val="black"/>
                  </a:solidFill>
                  <a:effectLst/>
                  <a:uLnTx/>
                  <a:uFillTx/>
                  <a:latin typeface="DM Sans"/>
                  <a:ea typeface="+mn-ea"/>
                  <a:cs typeface="+mn-cs"/>
                </a:rPr>
                <a:t>Nannochloropsis</a:t>
              </a:r>
              <a:r>
                <a:rPr kumimoji="0" lang="en-GB" sz="1300" b="0" i="0" u="none" strike="noStrike" kern="1200" cap="none" spc="0" normalizeH="0" baseline="0" noProof="0">
                  <a:ln>
                    <a:noFill/>
                  </a:ln>
                  <a:solidFill>
                    <a:prstClr val="black"/>
                  </a:solidFill>
                  <a:effectLst/>
                  <a:uLnTx/>
                  <a:uFillTx/>
                  <a:latin typeface="DM Sans"/>
                  <a:ea typeface="+mn-ea"/>
                  <a:cs typeface="+mn-cs"/>
                </a:rPr>
                <a:t> </a:t>
              </a:r>
              <a:r>
                <a:rPr kumimoji="0" lang="en-GB" sz="1300" b="0" i="0" u="none" strike="noStrike" kern="1200" cap="none" spc="0" normalizeH="0" baseline="0" noProof="0" err="1">
                  <a:ln>
                    <a:noFill/>
                  </a:ln>
                  <a:solidFill>
                    <a:prstClr val="black"/>
                  </a:solidFill>
                  <a:effectLst/>
                  <a:uLnTx/>
                  <a:uFillTx/>
                  <a:latin typeface="DM Sans"/>
                  <a:ea typeface="+mn-ea"/>
                  <a:cs typeface="+mn-cs"/>
                </a:rPr>
                <a:t>Oculata</a:t>
              </a:r>
              <a:r>
                <a:rPr kumimoji="0" lang="en-GB" sz="1300" b="0" i="0" u="none" strike="noStrike" kern="1200" cap="none" spc="0" normalizeH="0" baseline="0" noProof="0">
                  <a:ln>
                    <a:noFill/>
                  </a:ln>
                  <a:solidFill>
                    <a:prstClr val="black"/>
                  </a:solidFill>
                  <a:effectLst/>
                  <a:uLnTx/>
                  <a:uFillTx/>
                  <a:latin typeface="DM Sans"/>
                  <a:ea typeface="+mn-ea"/>
                  <a:cs typeface="+mn-cs"/>
                </a:rPr>
                <a:t> Extract, Pullulan, </a:t>
              </a:r>
              <a:r>
                <a:rPr kumimoji="0" lang="en-GB" sz="1300" b="0" i="0" u="none" strike="noStrike" kern="1200" cap="none" spc="0" normalizeH="0" baseline="0" noProof="0" err="1">
                  <a:ln>
                    <a:noFill/>
                  </a:ln>
                  <a:solidFill>
                    <a:prstClr val="black"/>
                  </a:solidFill>
                  <a:effectLst/>
                  <a:uLnTx/>
                  <a:uFillTx/>
                  <a:latin typeface="DM Sans"/>
                  <a:ea typeface="+mn-ea"/>
                  <a:cs typeface="+mn-cs"/>
                </a:rPr>
                <a:t>Pentylene</a:t>
              </a:r>
              <a:r>
                <a:rPr kumimoji="0" lang="en-GB" sz="1300" b="0" i="0" u="none" strike="noStrike" kern="1200" cap="none" spc="0" normalizeH="0" baseline="0" noProof="0">
                  <a:ln>
                    <a:noFill/>
                  </a:ln>
                  <a:solidFill>
                    <a:prstClr val="black"/>
                  </a:solidFill>
                  <a:effectLst/>
                  <a:uLnTx/>
                  <a:uFillTx/>
                  <a:latin typeface="DM Sans"/>
                  <a:ea typeface="+mn-ea"/>
                  <a:cs typeface="+mn-cs"/>
                </a:rPr>
                <a:t> Glycol, Citric Acid, Aqua</a:t>
              </a: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19" name="Group 18">
            <a:extLst>
              <a:ext uri="{FF2B5EF4-FFF2-40B4-BE49-F238E27FC236}">
                <a16:creationId xmlns:a16="http://schemas.microsoft.com/office/drawing/2014/main" id="{521354A3-8592-0FA3-145E-671B1D7F03CE}"/>
              </a:ext>
            </a:extLst>
          </p:cNvPr>
          <p:cNvGrpSpPr/>
          <p:nvPr/>
        </p:nvGrpSpPr>
        <p:grpSpPr>
          <a:xfrm>
            <a:off x="134685" y="3044502"/>
            <a:ext cx="13828450" cy="577580"/>
            <a:chOff x="0" y="3327001"/>
            <a:chExt cx="13829350" cy="577580"/>
          </a:xfrm>
        </p:grpSpPr>
        <p:sp>
          <p:nvSpPr>
            <p:cNvPr id="20" name="Rectangle 19">
              <a:extLst>
                <a:ext uri="{FF2B5EF4-FFF2-40B4-BE49-F238E27FC236}">
                  <a16:creationId xmlns:a16="http://schemas.microsoft.com/office/drawing/2014/main" id="{3256E957-3BB6-E204-FE68-E966F4D23665}"/>
                </a:ext>
              </a:extLst>
            </p:cNvPr>
            <p:cNvSpPr/>
            <p:nvPr/>
          </p:nvSpPr>
          <p:spPr>
            <a:xfrm>
              <a:off x="0" y="3331675"/>
              <a:ext cx="11889600" cy="572906"/>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TECHNICAL:</a:t>
              </a:r>
            </a:p>
          </p:txBody>
        </p:sp>
        <p:sp>
          <p:nvSpPr>
            <p:cNvPr id="22" name="Rectangle 21">
              <a:extLst>
                <a:ext uri="{FF2B5EF4-FFF2-40B4-BE49-F238E27FC236}">
                  <a16:creationId xmlns:a16="http://schemas.microsoft.com/office/drawing/2014/main" id="{0DFF31E0-5A5D-CCFE-C44B-6253AFAF3ABE}"/>
                </a:ext>
              </a:extLst>
            </p:cNvPr>
            <p:cNvSpPr/>
            <p:nvPr/>
          </p:nvSpPr>
          <p:spPr>
            <a:xfrm>
              <a:off x="7395894" y="3337427"/>
              <a:ext cx="2608988"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 3.5 – 7.5</a:t>
              </a:r>
              <a:b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b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 Free</a:t>
              </a:r>
            </a:p>
          </p:txBody>
        </p:sp>
        <p:sp>
          <p:nvSpPr>
            <p:cNvPr id="23" name="Rectangle 22">
              <a:extLst>
                <a:ext uri="{FF2B5EF4-FFF2-40B4-BE49-F238E27FC236}">
                  <a16:creationId xmlns:a16="http://schemas.microsoft.com/office/drawing/2014/main" id="{1B237B56-15B9-1389-ACA7-15AB1F129A20}"/>
                </a:ext>
              </a:extLst>
            </p:cNvPr>
            <p:cNvSpPr/>
            <p:nvPr/>
          </p:nvSpPr>
          <p:spPr>
            <a:xfrm>
              <a:off x="9337617" y="3327001"/>
              <a:ext cx="4491733" cy="363637"/>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 Soluble in water</a:t>
              </a:r>
            </a:p>
          </p:txBody>
        </p:sp>
      </p:grpSp>
      <p:sp>
        <p:nvSpPr>
          <p:cNvPr id="5" name="TextBox 4">
            <a:extLst>
              <a:ext uri="{FF2B5EF4-FFF2-40B4-BE49-F238E27FC236}">
                <a16:creationId xmlns:a16="http://schemas.microsoft.com/office/drawing/2014/main" id="{03F65931-6E4A-F605-142D-CB31685745F6}"/>
              </a:ext>
            </a:extLst>
          </p:cNvPr>
          <p:cNvSpPr txBox="1"/>
          <p:nvPr/>
        </p:nvSpPr>
        <p:spPr>
          <a:xfrm>
            <a:off x="5460216" y="3634157"/>
            <a:ext cx="6597099" cy="802218"/>
          </a:xfrm>
          <a:prstGeom prst="rect">
            <a:avLst/>
          </a:prstGeom>
          <a:noFill/>
        </p:spPr>
        <p:txBody>
          <a:bodyPr wrap="square" lIns="0" tIns="90000" rIns="0" bIns="72000" rtlCol="0">
            <a:spAutoFit/>
          </a:body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300">
                <a:solidFill>
                  <a:prstClr val="black"/>
                </a:solidFill>
                <a:latin typeface="DM Sans"/>
                <a:ea typeface="Fira Sans Book" panose="020B0503050000020004" pitchFamily="34" charset="0"/>
              </a:rPr>
              <a:t>Short-term: Flawless skin after 1 application. Long-lasting lifting result up to 12hrs, already with 2 applications***.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300">
                <a:solidFill>
                  <a:prstClr val="black"/>
                </a:solidFill>
                <a:latin typeface="DM Sans"/>
                <a:ea typeface="Fira Sans Book" panose="020B0503050000020004" pitchFamily="34" charset="0"/>
              </a:rPr>
              <a:t>Long-term: With regular usage wrinkles reduction by over -20%</a:t>
            </a:r>
          </a:p>
        </p:txBody>
      </p:sp>
      <p:sp>
        <p:nvSpPr>
          <p:cNvPr id="33" name="TextBox 32">
            <a:extLst>
              <a:ext uri="{FF2B5EF4-FFF2-40B4-BE49-F238E27FC236}">
                <a16:creationId xmlns:a16="http://schemas.microsoft.com/office/drawing/2014/main" id="{18FC334D-5745-EA58-F0BD-A6EEA47356F5}"/>
              </a:ext>
            </a:extLst>
          </p:cNvPr>
          <p:cNvSpPr txBox="1"/>
          <p:nvPr/>
        </p:nvSpPr>
        <p:spPr>
          <a:xfrm>
            <a:off x="2268903" y="3058392"/>
            <a:ext cx="4963720" cy="763746"/>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Form: Transparent to turbid yellow to amber highly viscous liquid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Use level: 1–5%</a:t>
            </a:r>
            <a:b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br>
            <a:endPar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endParaRPr>
          </a:p>
        </p:txBody>
      </p:sp>
      <p:pic>
        <p:nvPicPr>
          <p:cNvPr id="13" name="Picture 18" descr="A close up of a sign&#10;&#10;Description automatically generated">
            <a:extLst>
              <a:ext uri="{FF2B5EF4-FFF2-40B4-BE49-F238E27FC236}">
                <a16:creationId xmlns:a16="http://schemas.microsoft.com/office/drawing/2014/main" id="{8E256E4D-55AC-D1CF-FE36-215253826BB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68088" y="4713052"/>
            <a:ext cx="764535" cy="636406"/>
          </a:xfrm>
          <a:prstGeom prst="rect">
            <a:avLst/>
          </a:prstGeom>
          <a:ln>
            <a:noFill/>
          </a:ln>
          <a:effectLst/>
        </p:spPr>
      </p:pic>
      <p:sp>
        <p:nvSpPr>
          <p:cNvPr id="14" name="Subtitle 2">
            <a:extLst>
              <a:ext uri="{FF2B5EF4-FFF2-40B4-BE49-F238E27FC236}">
                <a16:creationId xmlns:a16="http://schemas.microsoft.com/office/drawing/2014/main" id="{8B85B822-56D3-DEF5-77B4-0665A1BE5938}"/>
              </a:ext>
            </a:extLst>
          </p:cNvPr>
          <p:cNvSpPr txBox="1">
            <a:spLocks/>
          </p:cNvSpPr>
          <p:nvPr/>
        </p:nvSpPr>
        <p:spPr bwMode="white">
          <a:xfrm>
            <a:off x="4181950" y="4770417"/>
            <a:ext cx="991918" cy="615091"/>
          </a:xfrm>
        </p:spPr>
        <p:txBody>
          <a:bodyPr lIns="0" tIns="0" rIns="0" bIns="0" anchor="b"/>
          <a:lstStyle>
            <a:lvl1pPr marL="0" indent="0" algn="l" defTabSz="914400" rtl="0" eaLnBrk="1" latinLnBrk="0" hangingPunct="1">
              <a:lnSpc>
                <a:spcPct val="90000"/>
              </a:lnSpc>
              <a:spcBef>
                <a:spcPts val="1000"/>
              </a:spcBef>
              <a:buFont typeface="Arial" panose="020B0604020202020204" pitchFamily="34" charset="0"/>
              <a:buNone/>
              <a:defRPr sz="2800" i="1" kern="1200">
                <a:solidFill>
                  <a:schemeClr val="bg1"/>
                </a:solidFill>
                <a:latin typeface="Fira Sans" panose="020B05030500000200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800" b="0" i="0" u="none" strike="noStrike" kern="1200" cap="none" spc="0" normalizeH="0" baseline="0" noProof="0">
                <a:ln>
                  <a:noFill/>
                </a:ln>
                <a:solidFill>
                  <a:prstClr val="black"/>
                </a:solidFill>
                <a:effectLst/>
                <a:uLnTx/>
                <a:uFillTx/>
                <a:latin typeface="DM Sans"/>
                <a:ea typeface="+mn-ea"/>
                <a:cs typeface="+mn-cs"/>
              </a:rPr>
              <a:t>Raw material verified by ECOCERT GREENLIFE, conform to the COSMOS Standard</a:t>
            </a:r>
          </a:p>
        </p:txBody>
      </p:sp>
      <p:pic>
        <p:nvPicPr>
          <p:cNvPr id="24" name="Picture 4" descr="Logo&#10;&#10;Description automatically generated">
            <a:extLst>
              <a:ext uri="{FF2B5EF4-FFF2-40B4-BE49-F238E27FC236}">
                <a16:creationId xmlns:a16="http://schemas.microsoft.com/office/drawing/2014/main" id="{50AF1480-F261-1645-5A86-B0944635CB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62341" y="4727484"/>
            <a:ext cx="546899" cy="633842"/>
          </a:xfrm>
          <a:prstGeom prst="rect">
            <a:avLst/>
          </a:prstGeom>
        </p:spPr>
      </p:pic>
      <p:pic>
        <p:nvPicPr>
          <p:cNvPr id="27" name="Picture 26" descr="A green and white logo&#10;&#10;Description automatically generated">
            <a:extLst>
              <a:ext uri="{FF2B5EF4-FFF2-40B4-BE49-F238E27FC236}">
                <a16:creationId xmlns:a16="http://schemas.microsoft.com/office/drawing/2014/main" id="{C5719BC6-8B6D-7812-F0B5-E092D62DAB8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460216" y="4731644"/>
            <a:ext cx="752542" cy="667449"/>
          </a:xfrm>
          <a:prstGeom prst="rect">
            <a:avLst/>
          </a:prstGeom>
        </p:spPr>
      </p:pic>
      <p:sp>
        <p:nvSpPr>
          <p:cNvPr id="31" name="Text Placeholder 23">
            <a:extLst>
              <a:ext uri="{FF2B5EF4-FFF2-40B4-BE49-F238E27FC236}">
                <a16:creationId xmlns:a16="http://schemas.microsoft.com/office/drawing/2014/main" id="{81D689D8-6020-693C-F6E5-85330BD76C5C}"/>
              </a:ext>
            </a:extLst>
          </p:cNvPr>
          <p:cNvSpPr>
            <a:spLocks noGrp="1"/>
          </p:cNvSpPr>
          <p:nvPr>
            <p:ph type="body" sz="quarter" idx="23"/>
          </p:nvPr>
        </p:nvSpPr>
        <p:spPr>
          <a:xfrm>
            <a:off x="302398" y="5615874"/>
            <a:ext cx="4860000" cy="116604"/>
          </a:xfrm>
        </p:spPr>
        <p:txBody>
          <a:bodyPr/>
          <a:lstStyle/>
          <a:p>
            <a:r>
              <a:rPr lang="en-GB" baseline="30000"/>
              <a:t>1</a:t>
            </a:r>
            <a:r>
              <a:rPr lang="en-GB"/>
              <a:t> Based on </a:t>
            </a:r>
            <a:r>
              <a:rPr lang="en-GB" err="1"/>
              <a:t>dsm-firmenich</a:t>
            </a:r>
            <a:r>
              <a:rPr lang="en-GB"/>
              <a:t> clinical study where improvements in skin smoothness and texture homogeneity were detected already within 15min from 1st product application</a:t>
            </a:r>
          </a:p>
          <a:p>
            <a:endParaRPr lang="en-GB"/>
          </a:p>
        </p:txBody>
      </p:sp>
      <p:sp>
        <p:nvSpPr>
          <p:cNvPr id="6" name="TextBox 5">
            <a:extLst>
              <a:ext uri="{FF2B5EF4-FFF2-40B4-BE49-F238E27FC236}">
                <a16:creationId xmlns:a16="http://schemas.microsoft.com/office/drawing/2014/main" id="{0A0077D1-0740-CA9A-9663-3A22E45D5AED}"/>
              </a:ext>
            </a:extLst>
          </p:cNvPr>
          <p:cNvSpPr txBox="1"/>
          <p:nvPr/>
        </p:nvSpPr>
        <p:spPr>
          <a:xfrm>
            <a:off x="2209666" y="3635746"/>
            <a:ext cx="3191313" cy="1002273"/>
          </a:xfrm>
          <a:prstGeom prst="rect">
            <a:avLst/>
          </a:prstGeom>
          <a:noFill/>
        </p:spPr>
        <p:txBody>
          <a:bodyPr wrap="square" lIns="0" tIns="90000" rIns="0" bIns="72000" rtlCol="0">
            <a:spAutoFit/>
          </a:body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Stimulates fibroblasts’ proliferation and Collagen I*</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Protects the skin against oxidative stress and urban dust*</a:t>
            </a:r>
          </a:p>
        </p:txBody>
      </p:sp>
      <p:sp>
        <p:nvSpPr>
          <p:cNvPr id="7" name="Text Placeholder 5">
            <a:extLst>
              <a:ext uri="{FF2B5EF4-FFF2-40B4-BE49-F238E27FC236}">
                <a16:creationId xmlns:a16="http://schemas.microsoft.com/office/drawing/2014/main" id="{952384B5-9D0F-15A6-8DF0-81535E81D2AF}"/>
              </a:ext>
            </a:extLst>
          </p:cNvPr>
          <p:cNvSpPr>
            <a:spLocks noGrp="1"/>
          </p:cNvSpPr>
          <p:nvPr>
            <p:ph type="body" sz="quarter" idx="24"/>
          </p:nvPr>
        </p:nvSpPr>
        <p:spPr>
          <a:xfrm>
            <a:off x="302398" y="6214540"/>
            <a:ext cx="3528001" cy="121588"/>
          </a:xfrm>
        </p:spPr>
        <p:txBody>
          <a:bodyPr/>
          <a:lstStyle/>
          <a:p>
            <a:r>
              <a:rPr lang="en-GB" i="1">
                <a:latin typeface="+mn-lt"/>
              </a:rPr>
              <a:t>* in vitro  ** ex vivo *** in vivo</a:t>
            </a:r>
          </a:p>
        </p:txBody>
      </p:sp>
      <p:pic>
        <p:nvPicPr>
          <p:cNvPr id="25" name="Graphic 24">
            <a:extLst>
              <a:ext uri="{FF2B5EF4-FFF2-40B4-BE49-F238E27FC236}">
                <a16:creationId xmlns:a16="http://schemas.microsoft.com/office/drawing/2014/main" id="{BED76990-AE4B-13C4-67AB-A0AD9558D30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65421" y="4681962"/>
            <a:ext cx="1042109" cy="792000"/>
          </a:xfrm>
          <a:prstGeom prst="rect">
            <a:avLst/>
          </a:prstGeom>
        </p:spPr>
      </p:pic>
    </p:spTree>
    <p:extLst>
      <p:ext uri="{BB962C8B-B14F-4D97-AF65-F5344CB8AC3E}">
        <p14:creationId xmlns:p14="http://schemas.microsoft.com/office/powerpoint/2010/main" val="387753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Blur blurry green plant&#10;&#10;Description automatically generated">
            <a:extLst>
              <a:ext uri="{FF2B5EF4-FFF2-40B4-BE49-F238E27FC236}">
                <a16:creationId xmlns:a16="http://schemas.microsoft.com/office/drawing/2014/main" id="{A809B02F-4252-EFA0-812B-EC6629B0C0C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Title 2">
            <a:extLst>
              <a:ext uri="{FF2B5EF4-FFF2-40B4-BE49-F238E27FC236}">
                <a16:creationId xmlns:a16="http://schemas.microsoft.com/office/drawing/2014/main" id="{651115BB-3ED4-3B3F-FF0E-761502A41A7C}"/>
              </a:ext>
            </a:extLst>
          </p:cNvPr>
          <p:cNvSpPr txBox="1">
            <a:spLocks/>
          </p:cNvSpPr>
          <p:nvPr/>
        </p:nvSpPr>
        <p:spPr>
          <a:xfrm>
            <a:off x="407011" y="319554"/>
            <a:ext cx="11256001" cy="44319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tx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outerShdw blurRad="894934" dist="38100" dir="2700000" algn="tl" rotWithShape="0">
                    <a:prstClr val="black"/>
                  </a:outerShdw>
                </a:effectLst>
                <a:uLnTx/>
                <a:uFillTx/>
                <a:latin typeface="DM Sans"/>
                <a:ea typeface="+mj-ea"/>
                <a:cs typeface="+mj-cs"/>
              </a:rPr>
              <a:t>The algae</a:t>
            </a:r>
          </a:p>
        </p:txBody>
      </p:sp>
      <p:sp>
        <p:nvSpPr>
          <p:cNvPr id="8" name="Text Placeholder 26">
            <a:extLst>
              <a:ext uri="{FF2B5EF4-FFF2-40B4-BE49-F238E27FC236}">
                <a16:creationId xmlns:a16="http://schemas.microsoft.com/office/drawing/2014/main" id="{6082A56D-9A70-E410-24CA-8826B935038D}"/>
              </a:ext>
            </a:extLst>
          </p:cNvPr>
          <p:cNvSpPr txBox="1">
            <a:spLocks/>
          </p:cNvSpPr>
          <p:nvPr/>
        </p:nvSpPr>
        <p:spPr>
          <a:xfrm>
            <a:off x="311318" y="683639"/>
            <a:ext cx="11258864" cy="369332"/>
          </a:xfrm>
          <a:prstGeom prst="rect">
            <a:avLst/>
          </a:prstGeom>
          <a:effectLst/>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0" i="1" u="none" strike="noStrike" kern="0" cap="none" spc="0" normalizeH="0" baseline="0" noProof="0" err="1">
                <a:ln>
                  <a:noFill/>
                </a:ln>
                <a:solidFill>
                  <a:prstClr val="white"/>
                </a:solidFill>
                <a:effectLst/>
                <a:uLnTx/>
                <a:uFillTx/>
                <a:latin typeface="DM Sans"/>
                <a:ea typeface="+mn-ea"/>
                <a:cs typeface="+mn-cs"/>
              </a:rPr>
              <a:t>Nannochloropsis</a:t>
            </a:r>
            <a:r>
              <a:rPr kumimoji="0" lang="en-US" sz="2800" b="0" i="1" u="none" strike="noStrike" kern="0" cap="none" spc="0" normalizeH="0" baseline="0" noProof="0">
                <a:ln>
                  <a:noFill/>
                </a:ln>
                <a:solidFill>
                  <a:prstClr val="white"/>
                </a:solidFill>
                <a:effectLst/>
                <a:uLnTx/>
                <a:uFillTx/>
                <a:latin typeface="DM Sans"/>
                <a:ea typeface="+mn-ea"/>
                <a:cs typeface="+mn-cs"/>
              </a:rPr>
              <a:t> </a:t>
            </a:r>
            <a:r>
              <a:rPr kumimoji="0" lang="en-US" sz="2800" b="0" i="1" u="none" strike="noStrike" kern="0" cap="none" spc="0" normalizeH="0" baseline="0" noProof="0" err="1">
                <a:ln>
                  <a:noFill/>
                </a:ln>
                <a:solidFill>
                  <a:prstClr val="white"/>
                </a:solidFill>
                <a:effectLst/>
                <a:uLnTx/>
                <a:uFillTx/>
                <a:latin typeface="DM Sans"/>
                <a:ea typeface="+mn-ea"/>
                <a:cs typeface="+mn-cs"/>
              </a:rPr>
              <a:t>Oculata</a:t>
            </a:r>
            <a:endParaRPr kumimoji="0" lang="en-US" sz="2800" b="0" i="1" u="none" strike="noStrike" kern="0" cap="none" spc="0" normalizeH="0" baseline="0" noProof="0">
              <a:ln>
                <a:noFill/>
              </a:ln>
              <a:solidFill>
                <a:prstClr val="white"/>
              </a:solidFill>
              <a:effectLst/>
              <a:uLnTx/>
              <a:uFillTx/>
              <a:latin typeface="DM Sans"/>
              <a:ea typeface="+mn-ea"/>
              <a:cs typeface="+mn-cs"/>
            </a:endParaRPr>
          </a:p>
        </p:txBody>
      </p:sp>
      <p:grpSp>
        <p:nvGrpSpPr>
          <p:cNvPr id="9" name="Group 8">
            <a:extLst>
              <a:ext uri="{FF2B5EF4-FFF2-40B4-BE49-F238E27FC236}">
                <a16:creationId xmlns:a16="http://schemas.microsoft.com/office/drawing/2014/main" id="{AD512BCC-E0F1-88E5-584A-768FB19FC91E}"/>
              </a:ext>
            </a:extLst>
          </p:cNvPr>
          <p:cNvGrpSpPr/>
          <p:nvPr/>
        </p:nvGrpSpPr>
        <p:grpSpPr>
          <a:xfrm>
            <a:off x="2753834" y="1848476"/>
            <a:ext cx="8643147" cy="3665057"/>
            <a:chOff x="2624671" y="1501677"/>
            <a:chExt cx="6990252" cy="4167665"/>
          </a:xfrm>
        </p:grpSpPr>
        <p:sp>
          <p:nvSpPr>
            <p:cNvPr id="10" name="Rounded Rectangle 3">
              <a:extLst>
                <a:ext uri="{FF2B5EF4-FFF2-40B4-BE49-F238E27FC236}">
                  <a16:creationId xmlns:a16="http://schemas.microsoft.com/office/drawing/2014/main" id="{CC983E30-2C7A-5D2B-7765-9CDB87E29956}"/>
                </a:ext>
              </a:extLst>
            </p:cNvPr>
            <p:cNvSpPr/>
            <p:nvPr/>
          </p:nvSpPr>
          <p:spPr>
            <a:xfrm>
              <a:off x="2813853" y="1501677"/>
              <a:ext cx="6801070" cy="641830"/>
            </a:xfrm>
            <a:prstGeom prst="roundRect">
              <a:avLst>
                <a:gd name="adj" fmla="val 50000"/>
              </a:avLst>
            </a:prstGeom>
            <a:solidFill>
              <a:srgbClr val="B2BF00">
                <a:alpha val="6902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Lives in both </a:t>
              </a:r>
              <a:r>
                <a:rPr kumimoji="0" lang="en-GB" sz="1600" b="0" i="0" u="none" strike="noStrike" kern="1200" cap="all" spc="0" normalizeH="0" baseline="0" noProof="0">
                  <a:ln>
                    <a:noFill/>
                  </a:ln>
                  <a:solidFill>
                    <a:prstClr val="white"/>
                  </a:solidFill>
                  <a:effectLst/>
                  <a:uLnTx/>
                  <a:uFillTx/>
                  <a:latin typeface="DM Sans"/>
                  <a:ea typeface="Fira Sans" panose="020B0503050000020004" pitchFamily="34" charset="0"/>
                  <a:cs typeface="+mn-cs"/>
                </a:rPr>
                <a:t>marine</a:t>
              </a:r>
              <a:r>
                <a:rPr kumimoji="0" lang="en-GB"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 and </a:t>
              </a:r>
              <a:r>
                <a:rPr kumimoji="0" lang="en-GB" sz="1600" b="0" i="0" u="none" strike="noStrike" kern="1200" cap="all" spc="0" normalizeH="0" baseline="0" noProof="0">
                  <a:ln>
                    <a:noFill/>
                  </a:ln>
                  <a:solidFill>
                    <a:prstClr val="white"/>
                  </a:solidFill>
                  <a:effectLst/>
                  <a:uLnTx/>
                  <a:uFillTx/>
                  <a:latin typeface="DM Sans"/>
                  <a:ea typeface="Fira Sans" panose="020B0503050000020004" pitchFamily="34" charset="0"/>
                  <a:cs typeface="+mn-cs"/>
                </a:rPr>
                <a:t>freshwater lakes</a:t>
              </a:r>
              <a:endParaRPr kumimoji="0" lang="en-GB"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endParaRPr>
            </a:p>
          </p:txBody>
        </p:sp>
        <p:sp>
          <p:nvSpPr>
            <p:cNvPr id="11" name="Rounded Rectangle 30">
              <a:extLst>
                <a:ext uri="{FF2B5EF4-FFF2-40B4-BE49-F238E27FC236}">
                  <a16:creationId xmlns:a16="http://schemas.microsoft.com/office/drawing/2014/main" id="{3F94ACEF-1D29-02F0-2C32-0A1A6689B526}"/>
                </a:ext>
              </a:extLst>
            </p:cNvPr>
            <p:cNvSpPr/>
            <p:nvPr/>
          </p:nvSpPr>
          <p:spPr>
            <a:xfrm>
              <a:off x="2624671" y="4625960"/>
              <a:ext cx="6990251" cy="1043382"/>
            </a:xfrm>
            <a:prstGeom prst="roundRect">
              <a:avLst>
                <a:gd name="adj" fmla="val 50000"/>
              </a:avLst>
            </a:prstGeom>
            <a:solidFill>
              <a:srgbClr val="B2BF00">
                <a:alpha val="6902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0" rtlCol="0" anchor="ctr"/>
            <a:lstStyle/>
            <a:p>
              <a:pPr marL="0" marR="0" lvl="0" indent="0" algn="l" defTabSz="457200" rtl="0" eaLnBrk="1" fontAlgn="auto" latinLnBrk="0" hangingPunct="1">
                <a:lnSpc>
                  <a:spcPct val="100000"/>
                </a:lnSpc>
                <a:spcBef>
                  <a:spcPts val="0"/>
                </a:spcBef>
                <a:spcAft>
                  <a:spcPts val="300"/>
                </a:spcAft>
                <a:buClrTx/>
                <a:buSzTx/>
                <a:buFontTx/>
                <a:buNone/>
                <a:tabLst/>
                <a:defRPr/>
              </a:pPr>
              <a:r>
                <a:rPr kumimoji="0" lang="en-GB"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   Supplies the skin with </a:t>
              </a:r>
              <a:r>
                <a:rPr kumimoji="0" lang="en-GB" sz="1600" b="0" i="0" u="none" strike="noStrike" kern="1200" cap="all" spc="0" normalizeH="0" baseline="0" noProof="0">
                  <a:ln>
                    <a:noFill/>
                  </a:ln>
                  <a:solidFill>
                    <a:prstClr val="white"/>
                  </a:solidFill>
                  <a:effectLst/>
                  <a:uLnTx/>
                  <a:uFillTx/>
                  <a:latin typeface="DM Sans"/>
                  <a:ea typeface="Fira Sans" panose="020B0503050000020004" pitchFamily="34" charset="0"/>
                  <a:cs typeface="+mn-cs"/>
                </a:rPr>
                <a:t>ESSENTIAL AMINO ACIDS</a:t>
              </a:r>
              <a:r>
                <a:rPr kumimoji="0" lang="en-GB"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  </a:t>
              </a:r>
              <a:r>
                <a:rPr kumimoji="0" lang="en-GB" sz="1600" b="0" i="0" u="none" strike="noStrike" kern="1200" cap="all" spc="0" normalizeH="0" baseline="0" noProof="0">
                  <a:ln>
                    <a:noFill/>
                  </a:ln>
                  <a:solidFill>
                    <a:prstClr val="white"/>
                  </a:solidFill>
                  <a:effectLst/>
                  <a:uLnTx/>
                  <a:uFillTx/>
                  <a:latin typeface="DM Sans"/>
                  <a:ea typeface="Fira Sans" panose="020B0503050000020004" pitchFamily="34" charset="0"/>
                  <a:cs typeface="+mn-cs"/>
                </a:rPr>
                <a:t>PRECIOUS VITAMINS</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lang="en-GB" sz="1600" b="0" i="0" u="none" strike="noStrike" kern="1200" cap="all" spc="0" normalizeH="0" baseline="0" noProof="0">
                  <a:ln>
                    <a:noFill/>
                  </a:ln>
                  <a:solidFill>
                    <a:prstClr val="white"/>
                  </a:solidFill>
                  <a:effectLst/>
                  <a:uLnTx/>
                  <a:uFillTx/>
                  <a:latin typeface="DM Sans"/>
                  <a:ea typeface="Fira Sans" panose="020B0503050000020004" pitchFamily="34" charset="0"/>
                  <a:cs typeface="+mn-cs"/>
                </a:rPr>
                <a:t>   </a:t>
              </a:r>
              <a:r>
                <a:rPr kumimoji="0" lang="en-GB"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(especially vitamins C and B12) and </a:t>
              </a:r>
              <a:r>
                <a:rPr kumimoji="0" lang="en-GB" sz="1600" b="0" i="0" u="none" strike="noStrike" kern="1200" cap="all" spc="0" normalizeH="0" baseline="0" noProof="0">
                  <a:ln>
                    <a:noFill/>
                  </a:ln>
                  <a:solidFill>
                    <a:prstClr val="white"/>
                  </a:solidFill>
                  <a:effectLst/>
                  <a:uLnTx/>
                  <a:uFillTx/>
                  <a:latin typeface="DM Sans"/>
                  <a:ea typeface="Fira Sans" panose="020B0503050000020004" pitchFamily="34" charset="0"/>
                  <a:cs typeface="+mn-cs"/>
                </a:rPr>
                <a:t>POWERFUL ANTIOXIDANTS</a:t>
              </a:r>
              <a:endParaRPr kumimoji="0" lang="en-GB" sz="12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endParaRPr>
            </a:p>
          </p:txBody>
        </p:sp>
        <p:sp>
          <p:nvSpPr>
            <p:cNvPr id="12" name="Rounded Rectangle 33">
              <a:extLst>
                <a:ext uri="{FF2B5EF4-FFF2-40B4-BE49-F238E27FC236}">
                  <a16:creationId xmlns:a16="http://schemas.microsoft.com/office/drawing/2014/main" id="{47DA5151-4BBA-B2ED-9FD0-3A47BF59DD1D}"/>
                </a:ext>
              </a:extLst>
            </p:cNvPr>
            <p:cNvSpPr/>
            <p:nvPr/>
          </p:nvSpPr>
          <p:spPr>
            <a:xfrm>
              <a:off x="3699572" y="2493334"/>
              <a:ext cx="5915351" cy="816875"/>
            </a:xfrm>
            <a:prstGeom prst="roundRect">
              <a:avLst>
                <a:gd name="adj" fmla="val 50000"/>
              </a:avLst>
            </a:prstGeom>
            <a:solidFill>
              <a:srgbClr val="B2BF00">
                <a:alpha val="6902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Used for several decades to </a:t>
              </a:r>
              <a:r>
                <a:rPr kumimoji="0" lang="en-GB" sz="1600" b="0" i="0" u="none" strike="noStrike" kern="1200" cap="all" spc="0" normalizeH="0" baseline="0" noProof="0">
                  <a:ln>
                    <a:noFill/>
                  </a:ln>
                  <a:solidFill>
                    <a:prstClr val="white"/>
                  </a:solidFill>
                  <a:effectLst/>
                  <a:uLnTx/>
                  <a:uFillTx/>
                  <a:latin typeface="DM Sans"/>
                  <a:ea typeface="Fira Sans" panose="020B0503050000020004" pitchFamily="34" charset="0"/>
                  <a:cs typeface="+mn-cs"/>
                </a:rPr>
                <a:t>PRODUCE NUTRACEUTICALS </a:t>
              </a:r>
              <a:r>
                <a:rPr kumimoji="0" lang="en-GB"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and </a:t>
              </a:r>
              <a:r>
                <a:rPr kumimoji="0" lang="en-GB" sz="1600" b="0" i="0" u="none" strike="noStrike" kern="1200" cap="all" spc="0" normalizeH="0" baseline="0" noProof="0">
                  <a:ln>
                    <a:noFill/>
                  </a:ln>
                  <a:solidFill>
                    <a:prstClr val="white"/>
                  </a:solidFill>
                  <a:effectLst/>
                  <a:uLnTx/>
                  <a:uFillTx/>
                  <a:latin typeface="DM Sans"/>
                  <a:ea typeface="Fira Sans" panose="020B0503050000020004" pitchFamily="34" charset="0"/>
                  <a:cs typeface="+mn-cs"/>
                </a:rPr>
                <a:t>FEED SUPPLEMENTS</a:t>
              </a:r>
              <a:endParaRPr kumimoji="0" lang="en-GB"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endParaRPr>
            </a:p>
          </p:txBody>
        </p:sp>
        <p:sp>
          <p:nvSpPr>
            <p:cNvPr id="13" name="Rounded Rectangle 37">
              <a:extLst>
                <a:ext uri="{FF2B5EF4-FFF2-40B4-BE49-F238E27FC236}">
                  <a16:creationId xmlns:a16="http://schemas.microsoft.com/office/drawing/2014/main" id="{726B2411-0A9E-232C-FCE9-B6089AFD0479}"/>
                </a:ext>
              </a:extLst>
            </p:cNvPr>
            <p:cNvSpPr/>
            <p:nvPr/>
          </p:nvSpPr>
          <p:spPr>
            <a:xfrm>
              <a:off x="3798396" y="3640227"/>
              <a:ext cx="5816526" cy="652173"/>
            </a:xfrm>
            <a:prstGeom prst="roundRect">
              <a:avLst>
                <a:gd name="adj" fmla="val 50000"/>
              </a:avLst>
            </a:prstGeom>
            <a:solidFill>
              <a:srgbClr val="B2BF00">
                <a:alpha val="6902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A </a:t>
              </a:r>
              <a:r>
                <a:rPr kumimoji="0" lang="en-GB" sz="1600" b="0" i="0" u="none" strike="noStrike" kern="1200" cap="all" spc="0" normalizeH="0" baseline="0" noProof="0">
                  <a:ln>
                    <a:noFill/>
                  </a:ln>
                  <a:solidFill>
                    <a:prstClr val="white"/>
                  </a:solidFill>
                  <a:effectLst/>
                  <a:uLnTx/>
                  <a:uFillTx/>
                  <a:latin typeface="DM Sans"/>
                  <a:ea typeface="Fira Sans" panose="020B0503050000020004" pitchFamily="34" charset="0"/>
                  <a:cs typeface="+mn-cs"/>
                </a:rPr>
                <a:t>STRONG COCCOID CELL WALL </a:t>
              </a:r>
              <a:r>
                <a:rPr kumimoji="0" lang="en-GB"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that protects its </a:t>
              </a:r>
              <a:r>
                <a:rPr kumimoji="0" lang="en-GB" sz="1600" b="0" i="0" u="none" strike="noStrike" kern="1200" cap="none" spc="0" normalizeH="0" baseline="0" noProof="0" err="1">
                  <a:ln>
                    <a:noFill/>
                  </a:ln>
                  <a:solidFill>
                    <a:prstClr val="white"/>
                  </a:solidFill>
                  <a:effectLst/>
                  <a:uLnTx/>
                  <a:uFillTx/>
                  <a:latin typeface="DM Sans"/>
                  <a:ea typeface="Fira Sans" panose="020B0503050000020004" pitchFamily="34" charset="0"/>
                  <a:cs typeface="+mn-cs"/>
                </a:rPr>
                <a:t>bioactives</a:t>
              </a:r>
              <a:endParaRPr kumimoji="0" lang="en-GB"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endParaRPr>
            </a:p>
          </p:txBody>
        </p:sp>
      </p:grpSp>
      <p:pic>
        <p:nvPicPr>
          <p:cNvPr id="4" name="Picture 3" descr="A close-up of green cells&#10;&#10;Description automatically generated">
            <a:extLst>
              <a:ext uri="{FF2B5EF4-FFF2-40B4-BE49-F238E27FC236}">
                <a16:creationId xmlns:a16="http://schemas.microsoft.com/office/drawing/2014/main" id="{DFD24ECB-4146-B632-14A7-33F16B1D61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95019" y="1765603"/>
            <a:ext cx="3851601" cy="3851601"/>
          </a:xfrm>
          <a:prstGeom prst="rect">
            <a:avLst/>
          </a:prstGeom>
        </p:spPr>
      </p:pic>
    </p:spTree>
    <p:extLst>
      <p:ext uri="{BB962C8B-B14F-4D97-AF65-F5344CB8AC3E}">
        <p14:creationId xmlns:p14="http://schemas.microsoft.com/office/powerpoint/2010/main" val="2528685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A82C97D-627D-4EF0-AEE0-09FA4F37797D}"/>
              </a:ext>
            </a:extLst>
          </p:cNvPr>
          <p:cNvSpPr>
            <a:spLocks noGrp="1"/>
          </p:cNvSpPr>
          <p:nvPr>
            <p:ph type="title"/>
          </p:nvPr>
        </p:nvSpPr>
        <p:spPr/>
        <p:txBody>
          <a:bodyPr/>
          <a:lstStyle/>
          <a:p>
            <a:r>
              <a:rPr lang="en-US"/>
              <a:t>How does it work?</a:t>
            </a:r>
          </a:p>
        </p:txBody>
      </p:sp>
      <p:sp>
        <p:nvSpPr>
          <p:cNvPr id="2" name="Slide Number Placeholder 4">
            <a:extLst>
              <a:ext uri="{FF2B5EF4-FFF2-40B4-BE49-F238E27FC236}">
                <a16:creationId xmlns:a16="http://schemas.microsoft.com/office/drawing/2014/main" id="{E4A76206-9C85-C205-5AE8-B6E932F10FE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3" name="Text Placeholder 2">
            <a:extLst>
              <a:ext uri="{FF2B5EF4-FFF2-40B4-BE49-F238E27FC236}">
                <a16:creationId xmlns:a16="http://schemas.microsoft.com/office/drawing/2014/main" id="{20699B92-464A-BF95-9164-7266BBE07EC4}"/>
              </a:ext>
            </a:extLst>
          </p:cNvPr>
          <p:cNvSpPr>
            <a:spLocks noGrp="1"/>
          </p:cNvSpPr>
          <p:nvPr>
            <p:ph type="body" idx="11"/>
          </p:nvPr>
        </p:nvSpPr>
        <p:spPr/>
        <p:txBody>
          <a:bodyPr wrap="square" lIns="0" tIns="0" rIns="0" bIns="0"/>
          <a:lstStyle/>
          <a:p>
            <a:r>
              <a:rPr lang="en-US"/>
              <a:t>PEPHA</a:t>
            </a:r>
            <a:r>
              <a:rPr lang="en-US" b="0"/>
              <a:t>®</a:t>
            </a:r>
            <a:r>
              <a:rPr lang="en-US"/>
              <a:t>-TIGHT CB combines short- and long-term efficacy</a:t>
            </a:r>
          </a:p>
        </p:txBody>
      </p:sp>
      <p:sp>
        <p:nvSpPr>
          <p:cNvPr id="14" name="Text Box 22">
            <a:extLst>
              <a:ext uri="{FF2B5EF4-FFF2-40B4-BE49-F238E27FC236}">
                <a16:creationId xmlns:a16="http://schemas.microsoft.com/office/drawing/2014/main" id="{4416C315-E617-45BE-8225-C2B83C8948AC}"/>
              </a:ext>
            </a:extLst>
          </p:cNvPr>
          <p:cNvSpPr txBox="1">
            <a:spLocks noChangeArrowheads="1"/>
          </p:cNvSpPr>
          <p:nvPr/>
        </p:nvSpPr>
        <p:spPr bwMode="auto">
          <a:xfrm>
            <a:off x="6706348" y="1995426"/>
            <a:ext cx="4820991" cy="3457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marL="0" marR="0" lvl="0" indent="0" algn="l" defTabSz="914400" rtl="0" eaLnBrk="0" fontAlgn="auto" latinLnBrk="0" hangingPunct="0">
              <a:lnSpc>
                <a:spcPct val="100000"/>
              </a:lnSpc>
              <a:spcBef>
                <a:spcPts val="0"/>
              </a:spcBef>
              <a:spcAft>
                <a:spcPts val="500"/>
              </a:spcAft>
              <a:buClrTx/>
              <a:buSzTx/>
              <a:buFontTx/>
              <a:buNone/>
              <a:tabLst/>
              <a:defRPr/>
            </a:pPr>
            <a:r>
              <a:rPr kumimoji="0" lang="en-US" sz="1800" b="1" i="0" u="none" strike="noStrike" kern="1200" cap="none" spc="0" normalizeH="0" baseline="0" noProof="0">
                <a:ln>
                  <a:noFill/>
                </a:ln>
                <a:solidFill>
                  <a:srgbClr val="44B4A1"/>
                </a:solidFill>
                <a:effectLst/>
                <a:uLnTx/>
                <a:uFillTx/>
                <a:latin typeface="DM Sans"/>
                <a:ea typeface="+mn-ea"/>
                <a:cs typeface="Arial" charset="0"/>
              </a:rPr>
              <a:t>1. Short-term, with 1 application: </a:t>
            </a:r>
          </a:p>
          <a:p>
            <a:pPr marL="0" marR="0" lvl="0" indent="0" algn="l" defTabSz="914400" rtl="0" eaLnBrk="0" fontAlgn="auto" latinLnBrk="0" hangingPunct="0">
              <a:lnSpc>
                <a:spcPct val="100000"/>
              </a:lnSpc>
              <a:spcBef>
                <a:spcPts val="0"/>
              </a:spcBef>
              <a:spcAft>
                <a:spcPts val="1200"/>
              </a:spcAft>
              <a:buClrTx/>
              <a:buSzTx/>
              <a:buFontTx/>
              <a:buNone/>
              <a:tabLst/>
              <a:defRPr/>
            </a:pPr>
            <a:r>
              <a:rPr kumimoji="0" lang="en-US" sz="1800" b="0" i="0" u="none" strike="noStrike" kern="1200" cap="none" spc="0" normalizeH="0" baseline="0" noProof="0">
                <a:ln>
                  <a:noFill/>
                </a:ln>
                <a:solidFill>
                  <a:prstClr val="black"/>
                </a:solidFill>
                <a:effectLst/>
                <a:uLnTx/>
                <a:uFillTx/>
                <a:latin typeface="DM Sans"/>
                <a:ea typeface="+mn-ea"/>
                <a:cs typeface="Arial" charset="0"/>
              </a:rPr>
              <a:t>PEPHA</a:t>
            </a:r>
            <a:r>
              <a:rPr kumimoji="0" lang="en-US" sz="1800" b="0" i="0" u="none" strike="noStrike" kern="1200" cap="none" spc="0" normalizeH="0" baseline="30000" noProof="0">
                <a:ln>
                  <a:noFill/>
                </a:ln>
                <a:solidFill>
                  <a:prstClr val="black"/>
                </a:solidFill>
                <a:effectLst/>
                <a:uLnTx/>
                <a:uFillTx/>
                <a:latin typeface="DM Sans"/>
                <a:ea typeface="+mn-ea"/>
                <a:cs typeface="Arial" charset="0"/>
              </a:rPr>
              <a:t>®</a:t>
            </a:r>
            <a:r>
              <a:rPr kumimoji="0" lang="en-US" sz="1800" b="0" i="0" u="none" strike="noStrike" kern="1200" cap="none" spc="0" normalizeH="0" baseline="0" noProof="0">
                <a:ln>
                  <a:noFill/>
                </a:ln>
                <a:solidFill>
                  <a:prstClr val="black"/>
                </a:solidFill>
                <a:effectLst/>
                <a:uLnTx/>
                <a:uFillTx/>
                <a:latin typeface="DM Sans"/>
                <a:ea typeface="+mn-ea"/>
                <a:cs typeface="Arial" charset="0"/>
              </a:rPr>
              <a:t>-TIGHT CB </a:t>
            </a:r>
            <a:r>
              <a:rPr kumimoji="0" lang="en-US" sz="1800" b="1" i="0" u="none" strike="noStrike" kern="1200" cap="none" spc="0" normalizeH="0" baseline="0" noProof="0">
                <a:ln>
                  <a:noFill/>
                </a:ln>
                <a:solidFill>
                  <a:prstClr val="black"/>
                </a:solidFill>
                <a:effectLst/>
                <a:uLnTx/>
                <a:uFillTx/>
                <a:latin typeface="DM Sans"/>
                <a:ea typeface="+mn-ea"/>
                <a:cs typeface="Arial" charset="0"/>
              </a:rPr>
              <a:t>forms a thin film on the skin</a:t>
            </a:r>
            <a:r>
              <a:rPr kumimoji="0" lang="en-US" sz="1800" b="0" i="0" u="none" strike="noStrike" kern="1200" cap="none" spc="0" normalizeH="0" baseline="0" noProof="0">
                <a:ln>
                  <a:noFill/>
                </a:ln>
                <a:solidFill>
                  <a:prstClr val="black"/>
                </a:solidFill>
                <a:effectLst/>
                <a:uLnTx/>
                <a:uFillTx/>
                <a:latin typeface="DM Sans"/>
                <a:ea typeface="+mn-ea"/>
                <a:cs typeface="Arial" charset="0"/>
              </a:rPr>
              <a:t>, exerting an </a:t>
            </a:r>
            <a:r>
              <a:rPr kumimoji="0" lang="en-US" sz="1800" b="1" i="0" u="none" strike="noStrike" kern="1200" cap="none" spc="0" normalizeH="0" baseline="0" noProof="0">
                <a:ln>
                  <a:noFill/>
                </a:ln>
                <a:solidFill>
                  <a:prstClr val="black"/>
                </a:solidFill>
                <a:effectLst/>
                <a:uLnTx/>
                <a:uFillTx/>
                <a:latin typeface="DM Sans"/>
                <a:ea typeface="+mn-ea"/>
                <a:cs typeface="Arial" charset="0"/>
              </a:rPr>
              <a:t>instant and long-lasting perceptible skin smoothing &amp; lifting effect.</a:t>
            </a:r>
            <a:endParaRPr kumimoji="0" lang="en-US" sz="1800" b="1" i="0" u="none" strike="noStrike" kern="1200" cap="none" spc="0" normalizeH="0" baseline="0" noProof="0">
              <a:ln>
                <a:noFill/>
              </a:ln>
              <a:solidFill>
                <a:prstClr val="black"/>
              </a:solidFill>
              <a:effectLst/>
              <a:uLnTx/>
              <a:uFillTx/>
              <a:latin typeface="DM Sans"/>
              <a:ea typeface="+mn-ea"/>
              <a:cs typeface="Arial" charset="0"/>
              <a:sym typeface="Wingdings" pitchFamily="2" charset="2"/>
            </a:endParaRPr>
          </a:p>
          <a:p>
            <a:pPr marL="0" marR="0" lvl="0" indent="0" algn="l" defTabSz="914400" rtl="0" eaLnBrk="0" fontAlgn="auto" latinLnBrk="0" hangingPunct="0">
              <a:lnSpc>
                <a:spcPct val="100000"/>
              </a:lnSpc>
              <a:spcBef>
                <a:spcPts val="1000"/>
              </a:spcBef>
              <a:spcAft>
                <a:spcPts val="500"/>
              </a:spcAft>
              <a:buClrTx/>
              <a:buSzTx/>
              <a:buFontTx/>
              <a:buNone/>
              <a:tabLst/>
              <a:defRPr/>
            </a:pPr>
            <a:r>
              <a:rPr kumimoji="0" lang="en-US" sz="1800" b="1" i="0" u="none" strike="noStrike" kern="1200" cap="none" spc="0" normalizeH="0" baseline="0" noProof="0">
                <a:ln>
                  <a:noFill/>
                </a:ln>
                <a:solidFill>
                  <a:srgbClr val="44B4A1"/>
                </a:solidFill>
                <a:effectLst/>
                <a:uLnTx/>
                <a:uFillTx/>
                <a:latin typeface="DM Sans"/>
                <a:ea typeface="+mn-ea"/>
                <a:cs typeface="Arial" charset="0"/>
                <a:sym typeface="Wingdings" pitchFamily="2" charset="2"/>
              </a:rPr>
              <a:t>2. Long-term, with regular applications:</a:t>
            </a:r>
            <a:endParaRPr kumimoji="0" lang="en-US" sz="1800" b="1" i="0" u="none" strike="noStrike" kern="1200" cap="none" spc="0" normalizeH="0" baseline="0" noProof="0">
              <a:ln>
                <a:noFill/>
              </a:ln>
              <a:solidFill>
                <a:srgbClr val="44B4A1"/>
              </a:solidFill>
              <a:effectLst/>
              <a:uLnTx/>
              <a:uFillTx/>
              <a:latin typeface="DM Sans"/>
              <a:ea typeface="+mn-ea"/>
              <a:cs typeface="Arial" charset="0"/>
            </a:endParaRPr>
          </a:p>
          <a:p>
            <a:pPr marL="0" marR="0" lvl="0" indent="0" algn="l" defTabSz="914400" rtl="0" eaLnBrk="0" fontAlgn="auto" latinLnBrk="0" hangingPunct="0">
              <a:lnSpc>
                <a:spcPct val="100000"/>
              </a:lnSpc>
              <a:spcBef>
                <a:spcPts val="0"/>
              </a:spcBef>
              <a:spcAft>
                <a:spcPts val="1200"/>
              </a:spcAft>
              <a:buClrTx/>
              <a:buSzTx/>
              <a:buFontTx/>
              <a:buNone/>
              <a:tabLst/>
              <a:defRPr/>
            </a:pPr>
            <a:r>
              <a:rPr kumimoji="0" lang="en-US" sz="1800" b="0" i="0" u="none" strike="noStrike" kern="1200" cap="none" spc="0" normalizeH="0" baseline="0" noProof="0">
                <a:ln>
                  <a:noFill/>
                </a:ln>
                <a:solidFill>
                  <a:prstClr val="black"/>
                </a:solidFill>
                <a:effectLst/>
                <a:uLnTx/>
                <a:uFillTx/>
                <a:latin typeface="DM Sans"/>
                <a:ea typeface="+mn-ea"/>
                <a:cs typeface="Arial" charset="0"/>
              </a:rPr>
              <a:t>PEPHA</a:t>
            </a:r>
            <a:r>
              <a:rPr kumimoji="0" lang="en-US" sz="1800" b="0" i="0" u="none" strike="noStrike" kern="1200" cap="none" spc="0" normalizeH="0" baseline="30000" noProof="0">
                <a:ln>
                  <a:noFill/>
                </a:ln>
                <a:solidFill>
                  <a:prstClr val="black"/>
                </a:solidFill>
                <a:effectLst/>
                <a:uLnTx/>
                <a:uFillTx/>
                <a:latin typeface="DM Sans"/>
                <a:ea typeface="+mn-ea"/>
                <a:cs typeface="Arial" charset="0"/>
              </a:rPr>
              <a:t>®</a:t>
            </a:r>
            <a:r>
              <a:rPr kumimoji="0" lang="en-US" sz="1800" b="0" i="0" u="none" strike="noStrike" kern="1200" cap="none" spc="0" normalizeH="0" baseline="0" noProof="0">
                <a:ln>
                  <a:noFill/>
                </a:ln>
                <a:solidFill>
                  <a:prstClr val="black"/>
                </a:solidFill>
                <a:effectLst/>
                <a:uLnTx/>
                <a:uFillTx/>
                <a:latin typeface="DM Sans"/>
                <a:ea typeface="+mn-ea"/>
                <a:cs typeface="Arial" charset="0"/>
              </a:rPr>
              <a:t>-TIGHT CB acts as a </a:t>
            </a:r>
            <a:r>
              <a:rPr kumimoji="0" lang="en-US" sz="1800" b="1" i="0" u="none" strike="noStrike" kern="1200" cap="none" spc="0" normalizeH="0" baseline="0" noProof="0">
                <a:ln>
                  <a:noFill/>
                </a:ln>
                <a:solidFill>
                  <a:prstClr val="black"/>
                </a:solidFill>
                <a:effectLst/>
                <a:uLnTx/>
                <a:uFillTx/>
                <a:latin typeface="DM Sans"/>
                <a:ea typeface="+mn-ea"/>
                <a:cs typeface="Arial" charset="0"/>
              </a:rPr>
              <a:t>protective shield</a:t>
            </a:r>
            <a:r>
              <a:rPr kumimoji="0" lang="en-US" sz="1800" b="0" i="0" u="none" strike="noStrike" kern="1200" cap="none" spc="0" normalizeH="0" baseline="0" noProof="0">
                <a:ln>
                  <a:noFill/>
                </a:ln>
                <a:solidFill>
                  <a:prstClr val="black"/>
                </a:solidFill>
                <a:effectLst/>
                <a:uLnTx/>
                <a:uFillTx/>
                <a:latin typeface="DM Sans"/>
                <a:ea typeface="+mn-ea"/>
                <a:cs typeface="Arial" charset="0"/>
              </a:rPr>
              <a:t> against oxidative stress, helps to </a:t>
            </a:r>
            <a:r>
              <a:rPr kumimoji="0" lang="en-US" sz="1800" b="1" i="0" u="none" strike="noStrike" kern="1200" cap="none" spc="0" normalizeH="0" baseline="0" noProof="0">
                <a:ln>
                  <a:noFill/>
                </a:ln>
                <a:solidFill>
                  <a:prstClr val="black"/>
                </a:solidFill>
                <a:effectLst/>
                <a:uLnTx/>
                <a:uFillTx/>
                <a:latin typeface="DM Sans"/>
                <a:ea typeface="+mn-ea"/>
                <a:cs typeface="Arial" charset="0"/>
              </a:rPr>
              <a:t>stimulate the formation of Collagen I</a:t>
            </a:r>
            <a:r>
              <a:rPr kumimoji="0" lang="en-US" sz="1800" b="0" i="0" u="none" strike="noStrike" kern="1200" cap="none" spc="0" normalizeH="0" baseline="0" noProof="0">
                <a:ln>
                  <a:noFill/>
                </a:ln>
                <a:solidFill>
                  <a:prstClr val="black"/>
                </a:solidFill>
                <a:effectLst/>
                <a:uLnTx/>
                <a:uFillTx/>
                <a:latin typeface="DM Sans"/>
                <a:ea typeface="+mn-ea"/>
                <a:cs typeface="Arial" charset="0"/>
              </a:rPr>
              <a:t>, an essential part of the skin’s connective tissue, </a:t>
            </a:r>
            <a:r>
              <a:rPr kumimoji="0" lang="en-US" sz="1800" b="1" i="0" u="none" strike="noStrike" kern="1200" cap="none" spc="0" normalizeH="0" baseline="0" noProof="0">
                <a:ln>
                  <a:noFill/>
                </a:ln>
                <a:solidFill>
                  <a:prstClr val="black"/>
                </a:solidFill>
                <a:effectLst/>
                <a:uLnTx/>
                <a:uFillTx/>
                <a:latin typeface="DM Sans"/>
                <a:ea typeface="+mn-ea"/>
                <a:cs typeface="Arial" charset="0"/>
              </a:rPr>
              <a:t>helping reducing wrinkles &amp; improving skin elasticity.</a:t>
            </a:r>
            <a:endParaRPr kumimoji="0" lang="en-US" sz="1800" b="1" i="0" u="none" strike="noStrike" kern="1200" cap="none" spc="0" normalizeH="0" baseline="0" noProof="0">
              <a:ln>
                <a:noFill/>
              </a:ln>
              <a:solidFill>
                <a:prstClr val="black"/>
              </a:solidFill>
              <a:effectLst/>
              <a:uLnTx/>
              <a:uFillTx/>
              <a:latin typeface="DM Sans"/>
              <a:ea typeface="+mn-ea"/>
              <a:cs typeface="Arial" charset="0"/>
              <a:sym typeface="Wingdings" pitchFamily="2" charset="2"/>
            </a:endParaRPr>
          </a:p>
        </p:txBody>
      </p:sp>
      <p:pic>
        <p:nvPicPr>
          <p:cNvPr id="10" name="Picture 9" descr="A picture containing graphical user interface&#10;&#10;Description automatically generated">
            <a:extLst>
              <a:ext uri="{FF2B5EF4-FFF2-40B4-BE49-F238E27FC236}">
                <a16:creationId xmlns:a16="http://schemas.microsoft.com/office/drawing/2014/main" id="{CFDD0A7F-5D3B-429D-8183-107C9A3A615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6498" y="1368008"/>
            <a:ext cx="5836482" cy="4084775"/>
          </a:xfrm>
          <a:prstGeom prst="rect">
            <a:avLst/>
          </a:prstGeom>
        </p:spPr>
      </p:pic>
    </p:spTree>
    <p:extLst>
      <p:ext uri="{BB962C8B-B14F-4D97-AF65-F5344CB8AC3E}">
        <p14:creationId xmlns:p14="http://schemas.microsoft.com/office/powerpoint/2010/main" val="2439446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2A6767D-EFCF-C562-36C9-13B0E49A8960}"/>
              </a:ext>
            </a:extLst>
          </p:cNvPr>
          <p:cNvSpPr>
            <a:spLocks noGrp="1"/>
          </p:cNvSpPr>
          <p:nvPr>
            <p:ph type="title"/>
          </p:nvPr>
        </p:nvSpPr>
        <p:spPr/>
        <p:txBody>
          <a:bodyPr/>
          <a:lstStyle/>
          <a:p>
            <a:r>
              <a:rPr lang="en-US" sz="2400">
                <a:ea typeface="Fira Sans SemiBold" panose="020B0603050000020004" pitchFamily="34" charset="0"/>
              </a:rPr>
              <a:t>dsm-firmenich solution: PEPHA</a:t>
            </a:r>
            <a:r>
              <a:rPr lang="en-US" sz="2400" baseline="30000">
                <a:ea typeface="Fira Sans SemiBold" panose="020B0603050000020004" pitchFamily="34" charset="0"/>
              </a:rPr>
              <a:t>®</a:t>
            </a:r>
            <a:r>
              <a:rPr lang="en-US" sz="2400">
                <a:ea typeface="Fira Sans SemiBold" panose="020B0603050000020004" pitchFamily="34" charset="0"/>
              </a:rPr>
              <a:t>-TIGHT CB</a:t>
            </a:r>
            <a:endParaRPr lang="en-US" sz="2400"/>
          </a:p>
        </p:txBody>
      </p:sp>
      <p:sp>
        <p:nvSpPr>
          <p:cNvPr id="2" name="Slide Number Placeholder 1">
            <a:extLst>
              <a:ext uri="{FF2B5EF4-FFF2-40B4-BE49-F238E27FC236}">
                <a16:creationId xmlns:a16="http://schemas.microsoft.com/office/drawing/2014/main" id="{3C0E36EA-9137-F965-B4F8-41A5824C6DFA}"/>
              </a:ext>
            </a:extLst>
          </p:cNvPr>
          <p:cNvSpPr>
            <a:spLocks noGrp="1"/>
          </p:cNvSpPr>
          <p:nvPr>
            <p:ph type="sldNum" sz="quarter" idx="10"/>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5" name="Picture Placeholder 4" descr="A person in a white robe touching her face&#10;&#10;Description automatically generated">
            <a:extLst>
              <a:ext uri="{FF2B5EF4-FFF2-40B4-BE49-F238E27FC236}">
                <a16:creationId xmlns:a16="http://schemas.microsoft.com/office/drawing/2014/main" id="{FDF790E3-70DD-6701-EE74-5151F4657B8A}"/>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a:stretch>
            <a:fillRect/>
          </a:stretch>
        </p:blipFill>
        <p:spPr/>
      </p:pic>
      <p:sp>
        <p:nvSpPr>
          <p:cNvPr id="4" name="Text Placeholder 3">
            <a:extLst>
              <a:ext uri="{FF2B5EF4-FFF2-40B4-BE49-F238E27FC236}">
                <a16:creationId xmlns:a16="http://schemas.microsoft.com/office/drawing/2014/main" id="{10700FA5-20DD-8DD1-2F5C-4A7E36450F01}"/>
              </a:ext>
            </a:extLst>
          </p:cNvPr>
          <p:cNvSpPr>
            <a:spLocks noGrp="1"/>
          </p:cNvSpPr>
          <p:nvPr>
            <p:ph type="body" idx="11"/>
          </p:nvPr>
        </p:nvSpPr>
        <p:spPr>
          <a:xfrm>
            <a:off x="302400" y="638862"/>
            <a:ext cx="6537671" cy="288767"/>
          </a:xfrm>
          <a:prstGeom prst="rect">
            <a:avLst/>
          </a:prstGeom>
        </p:spPr>
        <p:txBody>
          <a:bodyPr lIns="0" tIns="0" rIns="0" bIns="0"/>
          <a:lstStyle/>
          <a:p>
            <a:pPr marL="0" indent="0">
              <a:buNone/>
            </a:pPr>
            <a:r>
              <a:rPr lang="en-US" sz="2000" b="0" i="1">
                <a:latin typeface="+mj-lt"/>
              </a:rPr>
              <a:t>The fast lane to superior skin tightening</a:t>
            </a:r>
          </a:p>
        </p:txBody>
      </p:sp>
      <p:sp>
        <p:nvSpPr>
          <p:cNvPr id="6" name="TextBox 5">
            <a:extLst>
              <a:ext uri="{FF2B5EF4-FFF2-40B4-BE49-F238E27FC236}">
                <a16:creationId xmlns:a16="http://schemas.microsoft.com/office/drawing/2014/main" id="{FFB68A61-097F-4679-8595-2AA6EBE9AD5F}"/>
              </a:ext>
            </a:extLst>
          </p:cNvPr>
          <p:cNvSpPr txBox="1"/>
          <p:nvPr/>
        </p:nvSpPr>
        <p:spPr>
          <a:xfrm>
            <a:off x="302398" y="6057948"/>
            <a:ext cx="3669518"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30000" noProof="0">
                <a:ln>
                  <a:noFill/>
                </a:ln>
                <a:solidFill>
                  <a:prstClr val="black"/>
                </a:solidFill>
                <a:effectLst/>
                <a:uLnTx/>
                <a:uFillTx/>
                <a:latin typeface="DM Sans"/>
                <a:ea typeface="+mn-ea"/>
                <a:cs typeface="+mn-cs"/>
              </a:rPr>
              <a:t>1 </a:t>
            </a:r>
            <a:r>
              <a:rPr kumimoji="0" lang="en-US" sz="700" b="0" i="0" u="none" strike="noStrike" kern="1200" cap="none" spc="0" normalizeH="0" baseline="0" noProof="0">
                <a:ln>
                  <a:noFill/>
                </a:ln>
                <a:solidFill>
                  <a:prstClr val="black"/>
                </a:solidFill>
                <a:effectLst/>
                <a:uLnTx/>
                <a:uFillTx/>
                <a:latin typeface="DM Sans"/>
                <a:ea typeface="+mn-ea"/>
                <a:cs typeface="+mn-cs"/>
              </a:rPr>
              <a:t>Based on DSM clinical study where improvements in skin smoothness and texture homogeneity were detected already within 15min from 1</a:t>
            </a:r>
            <a:r>
              <a:rPr kumimoji="0" lang="en-US" sz="700" b="0" i="0" u="none" strike="noStrike" kern="1200" cap="none" spc="0" normalizeH="0" baseline="30000" noProof="0">
                <a:ln>
                  <a:noFill/>
                </a:ln>
                <a:solidFill>
                  <a:prstClr val="black"/>
                </a:solidFill>
                <a:effectLst/>
                <a:uLnTx/>
                <a:uFillTx/>
                <a:latin typeface="DM Sans"/>
                <a:ea typeface="+mn-ea"/>
                <a:cs typeface="+mn-cs"/>
              </a:rPr>
              <a:t>st</a:t>
            </a:r>
            <a:r>
              <a:rPr kumimoji="0" lang="en-US" sz="700" b="0" i="0" u="none" strike="noStrike" kern="1200" cap="none" spc="0" normalizeH="0" baseline="0" noProof="0">
                <a:ln>
                  <a:noFill/>
                </a:ln>
                <a:solidFill>
                  <a:prstClr val="black"/>
                </a:solidFill>
                <a:effectLst/>
                <a:uLnTx/>
                <a:uFillTx/>
                <a:latin typeface="DM Sans"/>
                <a:ea typeface="+mn-ea"/>
                <a:cs typeface="+mn-cs"/>
              </a:rPr>
              <a:t> product application</a:t>
            </a:r>
            <a:endParaRPr kumimoji="0" lang="en-CH" sz="700" b="0" i="0" u="none" strike="noStrike" kern="1200" cap="none" spc="0" normalizeH="0" baseline="0" noProof="0">
              <a:ln>
                <a:noFill/>
              </a:ln>
              <a:solidFill>
                <a:prstClr val="black"/>
              </a:solidFill>
              <a:effectLst/>
              <a:uLnTx/>
              <a:uFillTx/>
              <a:latin typeface="DM Sans"/>
              <a:ea typeface="+mn-ea"/>
              <a:cs typeface="+mn-cs"/>
            </a:endParaRPr>
          </a:p>
        </p:txBody>
      </p:sp>
      <p:sp>
        <p:nvSpPr>
          <p:cNvPr id="13" name="Rounded Rectangle 8">
            <a:extLst>
              <a:ext uri="{FF2B5EF4-FFF2-40B4-BE49-F238E27FC236}">
                <a16:creationId xmlns:a16="http://schemas.microsoft.com/office/drawing/2014/main" id="{184A1B92-4446-44C6-806B-20FCCAAACE33}"/>
              </a:ext>
            </a:extLst>
          </p:cNvPr>
          <p:cNvSpPr/>
          <p:nvPr/>
        </p:nvSpPr>
        <p:spPr bwMode="auto">
          <a:xfrm>
            <a:off x="302398" y="1130612"/>
            <a:ext cx="6440471" cy="4406197"/>
          </a:xfrm>
          <a:prstGeom prst="roundRect">
            <a:avLst>
              <a:gd name="adj" fmla="val 0"/>
            </a:avLst>
          </a:prstGeom>
          <a:noFill/>
          <a:ln w="3175">
            <a:noFill/>
          </a:ln>
          <a:effectLst/>
        </p:spPr>
        <p:txBody>
          <a:bodyPr vert="horz" wrap="square" lIns="0" tIns="45720" rIns="91440" bIns="45720" numCol="1" rtlCol="0" anchor="t" anchorCtr="0" compatLnSpc="1">
            <a:prstTxWarp prst="textNoShape">
              <a:avLst/>
            </a:prstTxWarp>
          </a:bodyPr>
          <a:lstStyle/>
          <a:p>
            <a:pPr marL="0" marR="0" lvl="0" indent="0" algn="l" defTabSz="914400" rtl="0" eaLnBrk="0" fontAlgn="auto" latinLnBrk="0" hangingPunct="0">
              <a:lnSpc>
                <a:spcPct val="100000"/>
              </a:lnSpc>
              <a:spcBef>
                <a:spcPts val="0"/>
              </a:spcBef>
              <a:spcAft>
                <a:spcPts val="600"/>
              </a:spcAft>
              <a:buClrTx/>
              <a:buSzTx/>
              <a:buFontTx/>
              <a:buNone/>
              <a:tabLst/>
              <a:defRPr/>
            </a:pPr>
            <a:r>
              <a:rPr kumimoji="0" lang="en-US" sz="1800" b="1" i="1" u="none" strike="noStrike" kern="0" cap="none" spc="0" normalizeH="0" baseline="0" noProof="0">
                <a:ln>
                  <a:noFill/>
                </a:ln>
                <a:solidFill>
                  <a:prstClr val="black"/>
                </a:solidFill>
                <a:effectLst/>
                <a:uLnTx/>
                <a:uFillTx/>
                <a:latin typeface="DM Sans"/>
                <a:ea typeface="Fira Sans" panose="020B0503050000020004" pitchFamily="34" charset="0"/>
                <a:cs typeface="Arial"/>
              </a:rPr>
              <a:t>In vitro</a:t>
            </a:r>
            <a:r>
              <a:rPr kumimoji="0" lang="en-US" sz="1800" b="0" i="0" u="none" strike="noStrike" kern="0" cap="none" spc="0" normalizeH="0" baseline="0" noProof="0">
                <a:ln>
                  <a:noFill/>
                </a:ln>
                <a:solidFill>
                  <a:prstClr val="black"/>
                </a:solidFill>
                <a:effectLst/>
                <a:uLnTx/>
                <a:uFillTx/>
                <a:latin typeface="DM Sans"/>
                <a:ea typeface="Fira Sans" panose="020B0503050000020004" pitchFamily="34" charset="0"/>
                <a:cs typeface="Arial"/>
              </a:rPr>
              <a:t> PEPHA</a:t>
            </a:r>
            <a:r>
              <a:rPr kumimoji="0" lang="en-US" sz="1800" b="0" i="0" u="none" strike="noStrike" kern="0" cap="none" spc="0" normalizeH="0" baseline="30000" noProof="0">
                <a:ln>
                  <a:noFill/>
                </a:ln>
                <a:solidFill>
                  <a:prstClr val="black"/>
                </a:solidFill>
                <a:effectLst/>
                <a:uLnTx/>
                <a:uFillTx/>
                <a:latin typeface="DM Sans"/>
                <a:ea typeface="Fira Sans" panose="020B0503050000020004" pitchFamily="34" charset="0"/>
                <a:cs typeface="Arial"/>
              </a:rPr>
              <a:t>®</a:t>
            </a:r>
            <a:r>
              <a:rPr kumimoji="0" lang="en-US" sz="1800" b="0" i="0" u="none" strike="noStrike" kern="0" cap="none" spc="0" normalizeH="0" baseline="0" noProof="0">
                <a:ln>
                  <a:noFill/>
                </a:ln>
                <a:solidFill>
                  <a:prstClr val="black"/>
                </a:solidFill>
                <a:effectLst/>
                <a:uLnTx/>
                <a:uFillTx/>
                <a:latin typeface="DM Sans"/>
                <a:ea typeface="Fira Sans" panose="020B0503050000020004" pitchFamily="34" charset="0"/>
                <a:cs typeface="Arial"/>
              </a:rPr>
              <a:t>-TIGHT CB:</a:t>
            </a:r>
          </a:p>
          <a:p>
            <a:pPr marL="342900" marR="0" lvl="0" indent="-342900" algn="l" defTabSz="914400" rtl="0" eaLnBrk="0" fontAlgn="auto" latinLnBrk="0" hangingPunct="0">
              <a:lnSpc>
                <a:spcPct val="100000"/>
              </a:lnSpc>
              <a:spcBef>
                <a:spcPts val="0"/>
              </a:spcBef>
              <a:spcAft>
                <a:spcPts val="300"/>
              </a:spcAft>
              <a:buClrTx/>
              <a:buSzTx/>
              <a:buFontTx/>
              <a:buChar char="•"/>
              <a:tabLst/>
              <a:defRPr/>
            </a:pPr>
            <a:r>
              <a:rPr kumimoji="0" lang="en-US" sz="1800" b="0" i="0" u="none" strike="noStrike" kern="0" cap="none" spc="0" normalizeH="0" baseline="0" noProof="0">
                <a:ln>
                  <a:noFill/>
                </a:ln>
                <a:solidFill>
                  <a:prstClr val="black"/>
                </a:solidFill>
                <a:effectLst/>
                <a:uLnTx/>
                <a:uFillTx/>
                <a:latin typeface="DM Sans"/>
                <a:ea typeface="Fira Sans" panose="020B0503050000020004" pitchFamily="34" charset="0"/>
                <a:cs typeface="Arial"/>
              </a:rPr>
              <a:t>Stimulates Fibroblasts’ proliferation by +350% and Collagen-I by +70% </a:t>
            </a:r>
          </a:p>
          <a:p>
            <a:pPr marL="342900" marR="0" lvl="0" indent="-342900" algn="l" defTabSz="914400" rtl="0" eaLnBrk="0" fontAlgn="auto" latinLnBrk="0" hangingPunct="0">
              <a:lnSpc>
                <a:spcPct val="100000"/>
              </a:lnSpc>
              <a:spcBef>
                <a:spcPts val="0"/>
              </a:spcBef>
              <a:spcAft>
                <a:spcPts val="1500"/>
              </a:spcAft>
              <a:buClrTx/>
              <a:buSzTx/>
              <a:buFontTx/>
              <a:buChar char="•"/>
              <a:tabLst/>
              <a:defRPr/>
            </a:pPr>
            <a:r>
              <a:rPr kumimoji="0" lang="en-US" sz="1800" b="0" i="0" u="none" strike="noStrike" kern="0" cap="none" spc="0" normalizeH="0" baseline="0" noProof="0">
                <a:ln>
                  <a:noFill/>
                </a:ln>
                <a:solidFill>
                  <a:prstClr val="black"/>
                </a:solidFill>
                <a:effectLst/>
                <a:uLnTx/>
                <a:uFillTx/>
                <a:latin typeface="DM Sans"/>
                <a:ea typeface="Fira Sans" panose="020B0503050000020004" pitchFamily="34" charset="0"/>
                <a:cs typeface="Arial"/>
              </a:rPr>
              <a:t>Protects the skin against oxidative stress and urban dust</a:t>
            </a:r>
          </a:p>
          <a:p>
            <a:pPr marL="0" marR="0" lvl="0" indent="0" algn="l" defTabSz="914400" rtl="0" eaLnBrk="0" fontAlgn="auto" latinLnBrk="0" hangingPunct="0">
              <a:lnSpc>
                <a:spcPct val="100000"/>
              </a:lnSpc>
              <a:spcBef>
                <a:spcPts val="0"/>
              </a:spcBef>
              <a:spcAft>
                <a:spcPts val="600"/>
              </a:spcAft>
              <a:buClrTx/>
              <a:buSzTx/>
              <a:buFontTx/>
              <a:buNone/>
              <a:tabLst/>
              <a:defRPr/>
            </a:pPr>
            <a:r>
              <a:rPr kumimoji="0" lang="en-US" sz="1800" b="1" i="1" u="none" strike="noStrike" kern="0" cap="none" spc="0" normalizeH="0" baseline="0" noProof="0">
                <a:ln>
                  <a:noFill/>
                </a:ln>
                <a:solidFill>
                  <a:prstClr val="black"/>
                </a:solidFill>
                <a:effectLst/>
                <a:uLnTx/>
                <a:uFillTx/>
                <a:latin typeface="DM Sans"/>
                <a:ea typeface="Fira Sans" panose="020B0503050000020004" pitchFamily="34" charset="0"/>
                <a:cs typeface="Arial"/>
              </a:rPr>
              <a:t>In vivo</a:t>
            </a:r>
            <a:r>
              <a:rPr kumimoji="0" lang="en-US" sz="1800" b="0" i="0" u="none" strike="noStrike" kern="0" cap="none" spc="0" normalizeH="0" baseline="0" noProof="0">
                <a:ln>
                  <a:noFill/>
                </a:ln>
                <a:solidFill>
                  <a:prstClr val="black"/>
                </a:solidFill>
                <a:effectLst/>
                <a:uLnTx/>
                <a:uFillTx/>
                <a:latin typeface="DM Sans"/>
                <a:ea typeface="Fira Sans" panose="020B0503050000020004" pitchFamily="34" charset="0"/>
                <a:cs typeface="Arial"/>
              </a:rPr>
              <a:t> PEPHA</a:t>
            </a:r>
            <a:r>
              <a:rPr kumimoji="0" lang="en-US" sz="1800" b="0" i="0" u="none" strike="noStrike" kern="0" cap="none" spc="0" normalizeH="0" baseline="30000" noProof="0">
                <a:ln>
                  <a:noFill/>
                </a:ln>
                <a:solidFill>
                  <a:prstClr val="black"/>
                </a:solidFill>
                <a:effectLst/>
                <a:uLnTx/>
                <a:uFillTx/>
                <a:latin typeface="DM Sans"/>
                <a:ea typeface="Fira Sans" panose="020B0503050000020004" pitchFamily="34" charset="0"/>
                <a:cs typeface="Arial"/>
              </a:rPr>
              <a:t>®</a:t>
            </a:r>
            <a:r>
              <a:rPr kumimoji="0" lang="en-US" sz="1800" b="0" i="0" u="none" strike="noStrike" kern="0" cap="none" spc="0" normalizeH="0" baseline="0" noProof="0">
                <a:ln>
                  <a:noFill/>
                </a:ln>
                <a:solidFill>
                  <a:prstClr val="black"/>
                </a:solidFill>
                <a:effectLst/>
                <a:uLnTx/>
                <a:uFillTx/>
                <a:latin typeface="DM Sans"/>
                <a:ea typeface="Fira Sans" panose="020B0503050000020004" pitchFamily="34" charset="0"/>
                <a:cs typeface="Arial"/>
              </a:rPr>
              <a:t>-TIGHT CB:</a:t>
            </a:r>
          </a:p>
          <a:p>
            <a:pPr marL="342900" marR="0" lvl="0" indent="-342900" algn="l" defTabSz="914400" rtl="0" eaLnBrk="0" fontAlgn="auto" latinLnBrk="0" hangingPunct="0">
              <a:lnSpc>
                <a:spcPct val="100000"/>
              </a:lnSpc>
              <a:spcBef>
                <a:spcPts val="0"/>
              </a:spcBef>
              <a:spcAft>
                <a:spcPts val="300"/>
              </a:spcAft>
              <a:buClrTx/>
              <a:buSzTx/>
              <a:buFontTx/>
              <a:buChar char="•"/>
              <a:tabLst/>
              <a:defRPr/>
            </a:pPr>
            <a:r>
              <a:rPr kumimoji="0" lang="en-US" sz="1800" b="1" i="0" u="none" strike="noStrike" kern="0" cap="none" spc="0" normalizeH="0" baseline="0" noProof="0">
                <a:ln>
                  <a:noFill/>
                </a:ln>
                <a:solidFill>
                  <a:prstClr val="black"/>
                </a:solidFill>
                <a:effectLst/>
                <a:uLnTx/>
                <a:uFillTx/>
                <a:latin typeface="DM Sans"/>
                <a:ea typeface="Fira Sans" panose="020B0503050000020004" pitchFamily="34" charset="0"/>
                <a:cs typeface="Arial"/>
              </a:rPr>
              <a:t>Within minutes from 1</a:t>
            </a:r>
            <a:r>
              <a:rPr kumimoji="0" lang="en-US" sz="1800" b="1" i="0" u="none" strike="noStrike" kern="0" cap="none" spc="0" normalizeH="0" baseline="30000" noProof="0">
                <a:ln>
                  <a:noFill/>
                </a:ln>
                <a:solidFill>
                  <a:prstClr val="black"/>
                </a:solidFill>
                <a:effectLst/>
                <a:uLnTx/>
                <a:uFillTx/>
                <a:latin typeface="DM Sans"/>
                <a:ea typeface="Fira Sans" panose="020B0503050000020004" pitchFamily="34" charset="0"/>
                <a:cs typeface="Arial"/>
              </a:rPr>
              <a:t>st</a:t>
            </a:r>
            <a:r>
              <a:rPr kumimoji="0" lang="en-US" sz="1800" b="1" i="0" u="none" strike="noStrike" kern="0" cap="none" spc="0" normalizeH="0" baseline="0" noProof="0">
                <a:ln>
                  <a:noFill/>
                </a:ln>
                <a:solidFill>
                  <a:prstClr val="black"/>
                </a:solidFill>
                <a:effectLst/>
                <a:uLnTx/>
                <a:uFillTx/>
                <a:latin typeface="DM Sans"/>
                <a:ea typeface="Fira Sans" panose="020B0503050000020004" pitchFamily="34" charset="0"/>
                <a:cs typeface="Arial"/>
              </a:rPr>
              <a:t> application:</a:t>
            </a:r>
          </a:p>
          <a:p>
            <a:pPr marL="800100" marR="0" lvl="1" indent="-342900" algn="l" defTabSz="914400" rtl="0" eaLnBrk="0" fontAlgn="auto" latinLnBrk="0" hangingPunct="0">
              <a:lnSpc>
                <a:spcPct val="100000"/>
              </a:lnSpc>
              <a:spcBef>
                <a:spcPts val="0"/>
              </a:spcBef>
              <a:spcAft>
                <a:spcPts val="300"/>
              </a:spcAft>
              <a:buClrTx/>
              <a:buSzTx/>
              <a:buFont typeface="Courier New" panose="02070309020205020404" pitchFamily="49" charset="0"/>
              <a:buChar char="o"/>
              <a:tabLst/>
              <a:defRPr/>
            </a:pPr>
            <a:r>
              <a:rPr kumimoji="0" lang="en-US" sz="1800" b="0" i="0" u="none" strike="noStrike" kern="0" cap="none" spc="0" normalizeH="0" baseline="0" noProof="0">
                <a:ln>
                  <a:noFill/>
                </a:ln>
                <a:solidFill>
                  <a:prstClr val="black"/>
                </a:solidFill>
                <a:effectLst/>
                <a:uLnTx/>
                <a:uFillTx/>
                <a:latin typeface="DM Sans"/>
                <a:ea typeface="Fira Sans" panose="020B0503050000020004" pitchFamily="34" charset="0"/>
                <a:cs typeface="Arial"/>
              </a:rPr>
              <a:t>Visibly smoothens skin texture for an immediate</a:t>
            </a:r>
            <a:r>
              <a:rPr kumimoji="0" lang="en-US" sz="1800" b="0" i="0" u="none" strike="noStrike" kern="0" cap="none" spc="0" normalizeH="0" baseline="30000" noProof="0">
                <a:ln>
                  <a:noFill/>
                </a:ln>
                <a:solidFill>
                  <a:prstClr val="black"/>
                </a:solidFill>
                <a:effectLst/>
                <a:uLnTx/>
                <a:uFillTx/>
                <a:latin typeface="DM Sans"/>
                <a:ea typeface="Fira Sans" panose="020B0503050000020004" pitchFamily="34" charset="0"/>
                <a:cs typeface="Arial"/>
              </a:rPr>
              <a:t>1</a:t>
            </a:r>
            <a:r>
              <a:rPr kumimoji="0" lang="en-US" sz="1800" b="0" i="0" u="none" strike="noStrike" kern="0" cap="none" spc="0" normalizeH="0" baseline="0" noProof="0">
                <a:ln>
                  <a:noFill/>
                </a:ln>
                <a:solidFill>
                  <a:prstClr val="black"/>
                </a:solidFill>
                <a:effectLst/>
                <a:uLnTx/>
                <a:uFillTx/>
                <a:latin typeface="DM Sans"/>
                <a:ea typeface="Fira Sans" panose="020B0503050000020004" pitchFamily="34" charset="0"/>
                <a:cs typeface="Arial"/>
              </a:rPr>
              <a:t> flawless effect</a:t>
            </a:r>
          </a:p>
          <a:p>
            <a:pPr marL="342900" marR="0" lvl="0" indent="-342900" algn="l" defTabSz="914400" rtl="0" eaLnBrk="0" fontAlgn="auto" latinLnBrk="0" hangingPunct="0">
              <a:lnSpc>
                <a:spcPct val="100000"/>
              </a:lnSpc>
              <a:spcBef>
                <a:spcPts val="0"/>
              </a:spcBef>
              <a:spcAft>
                <a:spcPts val="300"/>
              </a:spcAft>
              <a:buClrTx/>
              <a:buSzTx/>
              <a:buFont typeface="Arial" panose="020B0604020202020204" pitchFamily="34" charset="0"/>
              <a:buChar char="•"/>
              <a:tabLst/>
              <a:defRPr/>
            </a:pPr>
            <a:r>
              <a:rPr kumimoji="0" lang="en-US" sz="1800" b="1" i="0" u="none" strike="noStrike" kern="0" cap="none" spc="0" normalizeH="0" baseline="0" noProof="0">
                <a:ln>
                  <a:noFill/>
                </a:ln>
                <a:solidFill>
                  <a:prstClr val="black"/>
                </a:solidFill>
                <a:effectLst/>
                <a:uLnTx/>
                <a:uFillTx/>
                <a:latin typeface="DM Sans"/>
                <a:ea typeface="Fira Sans" panose="020B0503050000020004" pitchFamily="34" charset="0"/>
                <a:cs typeface="Arial"/>
              </a:rPr>
              <a:t>Up to 12hrs long-lasting effect:</a:t>
            </a:r>
          </a:p>
          <a:p>
            <a:pPr marL="800100" marR="0" lvl="1" indent="-342900" algn="l" defTabSz="914400" rtl="0" eaLnBrk="0" fontAlgn="auto" latinLnBrk="0" hangingPunct="0">
              <a:lnSpc>
                <a:spcPct val="100000"/>
              </a:lnSpc>
              <a:spcBef>
                <a:spcPts val="0"/>
              </a:spcBef>
              <a:spcAft>
                <a:spcPts val="300"/>
              </a:spcAft>
              <a:buClrTx/>
              <a:buSzTx/>
              <a:buFont typeface="Courier New" panose="02070309020205020404" pitchFamily="49" charset="0"/>
              <a:buChar char="o"/>
              <a:tabLst/>
              <a:defRPr/>
            </a:pPr>
            <a:r>
              <a:rPr kumimoji="0" lang="en-US" sz="1800" b="0" i="0" u="none" strike="noStrike" kern="0" cap="none" spc="0" normalizeH="0" baseline="0" noProof="0">
                <a:ln>
                  <a:noFill/>
                </a:ln>
                <a:solidFill>
                  <a:prstClr val="black"/>
                </a:solidFill>
                <a:effectLst/>
                <a:uLnTx/>
                <a:uFillTx/>
                <a:latin typeface="DM Sans"/>
                <a:ea typeface="Fira Sans" panose="020B0503050000020004" pitchFamily="34" charset="0"/>
                <a:cs typeface="Arial"/>
              </a:rPr>
              <a:t>Skin looks and feels firmer, more lifted and more elastic already after 2 applications</a:t>
            </a:r>
          </a:p>
          <a:p>
            <a:pPr marL="342900" marR="0" lvl="0" indent="-342900" algn="l" defTabSz="914400" rtl="0" eaLnBrk="0" fontAlgn="auto" latinLnBrk="0" hangingPunct="0">
              <a:lnSpc>
                <a:spcPct val="100000"/>
              </a:lnSpc>
              <a:spcBef>
                <a:spcPts val="0"/>
              </a:spcBef>
              <a:spcAft>
                <a:spcPts val="300"/>
              </a:spcAft>
              <a:buClrTx/>
              <a:buSzTx/>
              <a:buFontTx/>
              <a:buChar char="•"/>
              <a:tabLst/>
              <a:defRPr/>
            </a:pPr>
            <a:r>
              <a:rPr kumimoji="0" lang="en-US" sz="1800" b="1" i="0" u="none" strike="noStrike" kern="0" cap="none" spc="0" normalizeH="0" baseline="0" noProof="0">
                <a:ln>
                  <a:noFill/>
                </a:ln>
                <a:solidFill>
                  <a:prstClr val="black"/>
                </a:solidFill>
                <a:effectLst/>
                <a:uLnTx/>
                <a:uFillTx/>
                <a:latin typeface="DM Sans"/>
                <a:ea typeface="Fira Sans" panose="020B0503050000020004" pitchFamily="34" charset="0"/>
                <a:cs typeface="Arial"/>
              </a:rPr>
              <a:t>Long-term result, after 2 months treatment: </a:t>
            </a:r>
          </a:p>
          <a:p>
            <a:pPr marL="800100" marR="0" lvl="1" indent="-342900" algn="l" defTabSz="914400" rtl="0" eaLnBrk="0" fontAlgn="auto" latinLnBrk="0" hangingPunct="0">
              <a:lnSpc>
                <a:spcPct val="100000"/>
              </a:lnSpc>
              <a:spcBef>
                <a:spcPts val="0"/>
              </a:spcBef>
              <a:spcAft>
                <a:spcPts val="300"/>
              </a:spcAft>
              <a:buClrTx/>
              <a:buSzTx/>
              <a:buFont typeface="Courier New" panose="02070309020205020404" pitchFamily="49" charset="0"/>
              <a:buChar char="o"/>
              <a:tabLst/>
              <a:defRPr/>
            </a:pPr>
            <a:r>
              <a:rPr kumimoji="0" lang="en-US" sz="1800" b="0" i="0" u="none" strike="noStrike" kern="0" cap="none" spc="0" normalizeH="0" baseline="0" noProof="0">
                <a:ln>
                  <a:noFill/>
                </a:ln>
                <a:solidFill>
                  <a:prstClr val="black"/>
                </a:solidFill>
                <a:effectLst/>
                <a:uLnTx/>
                <a:uFillTx/>
                <a:latin typeface="DM Sans"/>
                <a:ea typeface="Fira Sans" panose="020B0503050000020004" pitchFamily="34" charset="0"/>
                <a:cs typeface="Arial"/>
              </a:rPr>
              <a:t>Reduces the wrinkles’ surface by -26% and length by -21%</a:t>
            </a:r>
          </a:p>
          <a:p>
            <a:pPr marL="800100" marR="0" lvl="1" indent="-342900" algn="l" defTabSz="914400" rtl="0" eaLnBrk="0" fontAlgn="auto" latinLnBrk="0" hangingPunct="0">
              <a:lnSpc>
                <a:spcPct val="100000"/>
              </a:lnSpc>
              <a:spcBef>
                <a:spcPts val="0"/>
              </a:spcBef>
              <a:spcAft>
                <a:spcPts val="300"/>
              </a:spcAft>
              <a:buClrTx/>
              <a:buSzTx/>
              <a:buFont typeface="Courier New" panose="02070309020205020404" pitchFamily="49" charset="0"/>
              <a:buChar char="o"/>
              <a:tabLst/>
              <a:defRPr/>
            </a:pPr>
            <a:r>
              <a:rPr kumimoji="0" lang="en-US" sz="1800" b="0" i="0" u="none" strike="noStrike" kern="0" cap="none" spc="0" normalizeH="0" baseline="0" noProof="0">
                <a:ln>
                  <a:noFill/>
                </a:ln>
                <a:solidFill>
                  <a:prstClr val="black"/>
                </a:solidFill>
                <a:effectLst/>
                <a:uLnTx/>
                <a:uFillTx/>
                <a:latin typeface="DM Sans"/>
                <a:ea typeface="Fira Sans" panose="020B0503050000020004" pitchFamily="34" charset="0"/>
                <a:cs typeface="Arial"/>
              </a:rPr>
              <a:t>Improves skin elasticity by 15% and tonicity by 24%</a:t>
            </a:r>
          </a:p>
        </p:txBody>
      </p:sp>
    </p:spTree>
    <p:extLst>
      <p:ext uri="{BB962C8B-B14F-4D97-AF65-F5344CB8AC3E}">
        <p14:creationId xmlns:p14="http://schemas.microsoft.com/office/powerpoint/2010/main" val="1535077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7694B-7DDF-ADE0-8BB8-1EEE3B26842B}"/>
              </a:ext>
            </a:extLst>
          </p:cNvPr>
          <p:cNvSpPr>
            <a:spLocks noGrp="1"/>
          </p:cNvSpPr>
          <p:nvPr>
            <p:ph type="title"/>
          </p:nvPr>
        </p:nvSpPr>
        <p:spPr/>
        <p:txBody>
          <a:bodyPr/>
          <a:lstStyle/>
          <a:p>
            <a:r>
              <a:rPr lang="en-US"/>
              <a:t>Highly increases fibroblasts proliferation and Collagen-I synthesis </a:t>
            </a:r>
            <a:endParaRPr lang="en-NL"/>
          </a:p>
        </p:txBody>
      </p:sp>
      <p:sp>
        <p:nvSpPr>
          <p:cNvPr id="3" name="Slide Number Placeholder 2">
            <a:extLst>
              <a:ext uri="{FF2B5EF4-FFF2-40B4-BE49-F238E27FC236}">
                <a16:creationId xmlns:a16="http://schemas.microsoft.com/office/drawing/2014/main" id="{B7711A33-0B41-9BB1-1AAD-0D0287ACEEA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9" name="Text Placeholder 9">
            <a:extLst>
              <a:ext uri="{FF2B5EF4-FFF2-40B4-BE49-F238E27FC236}">
                <a16:creationId xmlns:a16="http://schemas.microsoft.com/office/drawing/2014/main" id="{B6701A46-269C-AB9D-8D05-B0FDD7BD8E8F}"/>
              </a:ext>
            </a:extLst>
          </p:cNvPr>
          <p:cNvSpPr txBox="1">
            <a:spLocks/>
          </p:cNvSpPr>
          <p:nvPr/>
        </p:nvSpPr>
        <p:spPr>
          <a:xfrm>
            <a:off x="302398" y="1370207"/>
            <a:ext cx="5258429" cy="374940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0" cap="none" spc="0" normalizeH="0" baseline="0" noProof="0">
                <a:ln>
                  <a:noFill/>
                </a:ln>
                <a:solidFill>
                  <a:prstClr val="black"/>
                </a:solidFill>
                <a:effectLst/>
                <a:uLnTx/>
                <a:uFillTx/>
                <a:latin typeface="DM Sans" pitchFamily="2" charset="0"/>
                <a:ea typeface="+mn-ea"/>
                <a:cs typeface="+mn-cs"/>
              </a:rPr>
              <a:t>Stimulation of fibroblasts proliferation by 350% and Collagen-I by 70%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0" cap="none" spc="0" normalizeH="0" baseline="0" noProof="0">
                <a:ln>
                  <a:noFill/>
                </a:ln>
                <a:solidFill>
                  <a:prstClr val="black"/>
                </a:solidFill>
                <a:effectLst/>
                <a:uLnTx/>
                <a:uFillTx/>
                <a:latin typeface="DM Sans" pitchFamily="2" charset="0"/>
                <a:ea typeface="+mn-ea"/>
                <a:cs typeface="+mn-cs"/>
              </a:rPr>
              <a:t>Aged skin is characterized by a decline of cell number and proliferative cells. Therefore, less ECM is produced, leading to a lack of structural components, such as collagen fibers. The skin gets thinner, less resilient and less firm.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b="0" i="0" u="none" strike="noStrike" kern="0" cap="none" spc="0" normalizeH="0" baseline="0" noProof="0">
              <a:ln>
                <a:noFill/>
              </a:ln>
              <a:solidFill>
                <a:prstClr val="black"/>
              </a:solidFill>
              <a:effectLst/>
              <a:uLnTx/>
              <a:uFillTx/>
              <a:latin typeface="DM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0" cap="none" spc="0" normalizeH="0" baseline="0" noProof="0">
                <a:ln>
                  <a:noFill/>
                </a:ln>
                <a:solidFill>
                  <a:prstClr val="black"/>
                </a:solidFill>
                <a:effectLst/>
                <a:uLnTx/>
                <a:uFillTx/>
                <a:latin typeface="DM Sans" pitchFamily="2" charset="0"/>
                <a:ea typeface="+mn-ea"/>
                <a:cs typeface="+mn-cs"/>
              </a:rPr>
              <a:t>Results: </a:t>
            </a:r>
          </a:p>
          <a:p>
            <a:pPr marL="806450" marR="0" lvl="2" indent="-355600" algn="l" defTabSz="914400" rtl="0" eaLnBrk="1" fontAlgn="auto" latinLnBrk="0" hangingPunct="1">
              <a:lnSpc>
                <a:spcPct val="90000"/>
              </a:lnSpc>
              <a:spcBef>
                <a:spcPts val="500"/>
              </a:spcBef>
              <a:spcAft>
                <a:spcPts val="400"/>
              </a:spcAft>
              <a:buClr>
                <a:srgbClr val="727A06"/>
              </a:buClr>
              <a:buSzPct val="90000"/>
              <a:buFont typeface="Wingdings" panose="05000000000000000000" pitchFamily="2" charset="2"/>
              <a:buChar char="l"/>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Increase in cell proliferation of human </a:t>
            </a:r>
            <a:br>
              <a:rPr kumimoji="0" lang="en-US" sz="1600" b="0" i="0" u="none" strike="noStrike" kern="1200" cap="none" spc="0" normalizeH="0" baseline="0" noProof="0">
                <a:ln>
                  <a:noFill/>
                </a:ln>
                <a:solidFill>
                  <a:prstClr val="black"/>
                </a:solidFill>
                <a:effectLst/>
                <a:uLnTx/>
                <a:uFillTx/>
                <a:latin typeface="DM Sans"/>
                <a:ea typeface="+mn-ea"/>
                <a:cs typeface="+mn-cs"/>
              </a:rPr>
            </a:br>
            <a:r>
              <a:rPr kumimoji="0" lang="en-US" sz="1600" b="0" i="0" u="none" strike="noStrike" kern="1200" cap="none" spc="0" normalizeH="0" baseline="0" noProof="0">
                <a:ln>
                  <a:noFill/>
                </a:ln>
                <a:solidFill>
                  <a:prstClr val="black"/>
                </a:solidFill>
                <a:effectLst/>
                <a:uLnTx/>
                <a:uFillTx/>
                <a:latin typeface="DM Sans"/>
                <a:ea typeface="+mn-ea"/>
                <a:cs typeface="+mn-cs"/>
              </a:rPr>
              <a:t>fibroblasts, and consequently support for </a:t>
            </a:r>
            <a:br>
              <a:rPr kumimoji="0" lang="en-US" sz="1600" b="0" i="0" u="none" strike="noStrike" kern="1200" cap="none" spc="0" normalizeH="0" baseline="0" noProof="0">
                <a:ln>
                  <a:noFill/>
                </a:ln>
                <a:solidFill>
                  <a:prstClr val="black"/>
                </a:solidFill>
                <a:effectLst/>
                <a:uLnTx/>
                <a:uFillTx/>
                <a:latin typeface="DM Sans"/>
                <a:ea typeface="+mn-ea"/>
                <a:cs typeface="+mn-cs"/>
              </a:rPr>
            </a:br>
            <a:r>
              <a:rPr kumimoji="0" lang="en-US" sz="1600" b="0" i="0" u="none" strike="noStrike" kern="1200" cap="none" spc="0" normalizeH="0" baseline="0" noProof="0">
                <a:ln>
                  <a:noFill/>
                </a:ln>
                <a:solidFill>
                  <a:prstClr val="black"/>
                </a:solidFill>
                <a:effectLst/>
                <a:uLnTx/>
                <a:uFillTx/>
                <a:latin typeface="DM Sans"/>
                <a:ea typeface="+mn-ea"/>
                <a:cs typeface="+mn-cs"/>
              </a:rPr>
              <a:t>collagen production increase. </a:t>
            </a:r>
          </a:p>
          <a:p>
            <a:pPr marL="806450" marR="0" lvl="2" indent="-355600" algn="l" defTabSz="914400" rtl="0" eaLnBrk="1" fontAlgn="auto" latinLnBrk="0" hangingPunct="1">
              <a:lnSpc>
                <a:spcPct val="90000"/>
              </a:lnSpc>
              <a:spcBef>
                <a:spcPts val="500"/>
              </a:spcBef>
              <a:spcAft>
                <a:spcPts val="400"/>
              </a:spcAft>
              <a:buClr>
                <a:srgbClr val="727A06"/>
              </a:buClr>
              <a:buSzPct val="90000"/>
              <a:buFont typeface="Wingdings" panose="05000000000000000000" pitchFamily="2" charset="2"/>
              <a:buChar char="l"/>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Stimulation of Collagen-I synthesis in human fibroblasts, improving the structure of the connective tissue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600" b="0" i="0" u="none" strike="noStrike" kern="0" cap="none" spc="0" normalizeH="0" baseline="0" noProof="0">
              <a:ln>
                <a:noFill/>
              </a:ln>
              <a:solidFill>
                <a:prstClr val="black"/>
              </a:solidFill>
              <a:effectLst/>
              <a:uLnTx/>
              <a:uFillTx/>
              <a:latin typeface="DM Sans" pitchFamily="2" charset="0"/>
              <a:ea typeface="+mn-ea"/>
              <a:cs typeface="+mn-cs"/>
            </a:endParaRPr>
          </a:p>
        </p:txBody>
      </p:sp>
      <p:sp>
        <p:nvSpPr>
          <p:cNvPr id="10" name="Text Placeholder 10">
            <a:extLst>
              <a:ext uri="{FF2B5EF4-FFF2-40B4-BE49-F238E27FC236}">
                <a16:creationId xmlns:a16="http://schemas.microsoft.com/office/drawing/2014/main" id="{949B2A7E-178D-3427-30EC-968FE4606AB7}"/>
              </a:ext>
            </a:extLst>
          </p:cNvPr>
          <p:cNvSpPr txBox="1">
            <a:spLocks/>
          </p:cNvSpPr>
          <p:nvPr/>
        </p:nvSpPr>
        <p:spPr>
          <a:xfrm>
            <a:off x="6250423" y="4826628"/>
            <a:ext cx="3528001" cy="116604"/>
          </a:xfrm>
          <a:prstGeom prst="rect">
            <a:avLst/>
          </a:prstGeom>
        </p:spPr>
        <p:txBody>
          <a:bodyPr vert="horz" wrap="square" lIns="0" tIns="0" rIns="0" bIns="0" rtlCol="0">
            <a:noAutofit/>
          </a:bodyPr>
          <a:lstStyle>
            <a:lvl1pPr marL="0" indent="0" algn="r"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0" cap="none" spc="0" normalizeH="0" baseline="0" noProof="0">
                <a:ln>
                  <a:noFill/>
                </a:ln>
                <a:solidFill>
                  <a:prstClr val="black"/>
                </a:solidFill>
                <a:effectLst/>
                <a:uLnTx/>
                <a:uFillTx/>
                <a:latin typeface="DM Sans"/>
                <a:ea typeface="+mn-ea"/>
                <a:cs typeface="+mn-cs"/>
              </a:rPr>
              <a:t>**p&lt;0.01 against 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0" cap="none" spc="0" normalizeH="0" baseline="0" noProof="0">
                <a:ln>
                  <a:noFill/>
                </a:ln>
                <a:solidFill>
                  <a:prstClr val="black"/>
                </a:solidFill>
                <a:effectLst/>
                <a:uLnTx/>
                <a:uFillTx/>
                <a:latin typeface="DM Sans"/>
                <a:ea typeface="+mn-ea"/>
                <a:cs typeface="+mn-cs"/>
              </a:rPr>
              <a:t>***p&lt;0.001 against 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800" b="0" i="0" u="none" strike="noStrike" kern="0" cap="none" spc="0" normalizeH="0" baseline="0" noProof="0">
              <a:ln>
                <a:noFill/>
              </a:ln>
              <a:solidFill>
                <a:prstClr val="black"/>
              </a:solidFill>
              <a:effectLst/>
              <a:uLnTx/>
              <a:uFillTx/>
              <a:latin typeface="DM Sans"/>
              <a:ea typeface="+mn-ea"/>
              <a:cs typeface="+mn-cs"/>
            </a:endParaRPr>
          </a:p>
        </p:txBody>
      </p:sp>
      <p:pic>
        <p:nvPicPr>
          <p:cNvPr id="11" name="Picture 10" descr="Chart&#10;&#10;Description automatically generated">
            <a:extLst>
              <a:ext uri="{FF2B5EF4-FFF2-40B4-BE49-F238E27FC236}">
                <a16:creationId xmlns:a16="http://schemas.microsoft.com/office/drawing/2014/main" id="{F536752A-17FF-32E9-CFDA-32F0E2AF845F}"/>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180924" y="1374739"/>
            <a:ext cx="4785918" cy="3224357"/>
          </a:xfrm>
          <a:prstGeom prst="rect">
            <a:avLst/>
          </a:prstGeom>
        </p:spPr>
      </p:pic>
      <p:sp>
        <p:nvSpPr>
          <p:cNvPr id="4" name="Rectangle 3">
            <a:extLst>
              <a:ext uri="{FF2B5EF4-FFF2-40B4-BE49-F238E27FC236}">
                <a16:creationId xmlns:a16="http://schemas.microsoft.com/office/drawing/2014/main" id="{881EFF7C-FEBA-1124-E0E9-9A02DAE9A2BE}"/>
              </a:ext>
            </a:extLst>
          </p:cNvPr>
          <p:cNvSpPr/>
          <p:nvPr/>
        </p:nvSpPr>
        <p:spPr>
          <a:xfrm>
            <a:off x="10180320" y="116365"/>
            <a:ext cx="2011680" cy="454909"/>
          </a:xfrm>
          <a:prstGeom prst="rect">
            <a:avLst/>
          </a:prstGeom>
          <a:solidFill>
            <a:srgbClr val="76D0C2"/>
          </a:solidFill>
          <a:ln>
            <a:noFill/>
          </a:ln>
        </p:spPr>
        <p:style>
          <a:lnRef idx="2">
            <a:schemeClr val="accent1">
              <a:shade val="50000"/>
            </a:schemeClr>
          </a:lnRef>
          <a:fillRef idx="1">
            <a:schemeClr val="accent1"/>
          </a:fillRef>
          <a:effectRef idx="0">
            <a:schemeClr val="accent1"/>
          </a:effectRef>
          <a:fontRef idx="minor">
            <a:schemeClr val="lt1"/>
          </a:fontRef>
        </p:style>
        <p:txBody>
          <a:bodyPr rIns="360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prstClr val="black"/>
                </a:solidFill>
                <a:effectLst/>
                <a:uLnTx/>
                <a:uFillTx/>
                <a:latin typeface="DM Sans"/>
                <a:ea typeface="+mn-ea"/>
                <a:cs typeface="+mn-cs"/>
              </a:rPr>
              <a:t>In vitro </a:t>
            </a:r>
            <a:r>
              <a:rPr kumimoji="0" lang="en-US" sz="1600" b="0" i="0" u="none" strike="noStrike" kern="1200" cap="none" spc="0" normalizeH="0" baseline="0" noProof="0">
                <a:ln>
                  <a:noFill/>
                </a:ln>
                <a:solidFill>
                  <a:prstClr val="black"/>
                </a:solidFill>
                <a:effectLst/>
                <a:uLnTx/>
                <a:uFillTx/>
                <a:latin typeface="DM Sans"/>
                <a:ea typeface="+mn-ea"/>
                <a:cs typeface="+mn-cs"/>
              </a:rPr>
              <a:t>efficacy</a:t>
            </a:r>
            <a:endParaRPr kumimoji="0" lang="en-CH" sz="1600" b="0" i="0" u="none" strike="noStrike" kern="120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226421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F0E26-38B7-FD35-53EF-968A517B9A46}"/>
              </a:ext>
            </a:extLst>
          </p:cNvPr>
          <p:cNvSpPr>
            <a:spLocks noGrp="1"/>
          </p:cNvSpPr>
          <p:nvPr>
            <p:ph type="title"/>
          </p:nvPr>
        </p:nvSpPr>
        <p:spPr/>
        <p:txBody>
          <a:bodyPr/>
          <a:lstStyle/>
          <a:p>
            <a:r>
              <a:rPr lang="en-US"/>
              <a:t>Protects the skin against stressors</a:t>
            </a:r>
            <a:br>
              <a:rPr lang="en-US"/>
            </a:br>
            <a:endParaRPr lang="en-GB"/>
          </a:p>
        </p:txBody>
      </p:sp>
      <p:sp>
        <p:nvSpPr>
          <p:cNvPr id="3" name="Slide Number Placeholder 2">
            <a:extLst>
              <a:ext uri="{FF2B5EF4-FFF2-40B4-BE49-F238E27FC236}">
                <a16:creationId xmlns:a16="http://schemas.microsoft.com/office/drawing/2014/main" id="{DC65A61A-60D4-48B0-DAF4-811E7BBBD9E9}"/>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6" name="Text Placeholder 5">
            <a:extLst>
              <a:ext uri="{FF2B5EF4-FFF2-40B4-BE49-F238E27FC236}">
                <a16:creationId xmlns:a16="http://schemas.microsoft.com/office/drawing/2014/main" id="{8A4A2AA1-7B70-286B-F84D-6F7CBEB56903}"/>
              </a:ext>
            </a:extLst>
          </p:cNvPr>
          <p:cNvSpPr>
            <a:spLocks noGrp="1"/>
          </p:cNvSpPr>
          <p:nvPr>
            <p:ph type="body" sz="quarter" idx="23"/>
          </p:nvPr>
        </p:nvSpPr>
        <p:spPr/>
        <p:txBody>
          <a:bodyPr/>
          <a:lstStyle/>
          <a:p>
            <a:r>
              <a:rPr lang="en-GB"/>
              <a:t>Protection against oxidative stress</a:t>
            </a:r>
          </a:p>
        </p:txBody>
      </p:sp>
      <p:sp>
        <p:nvSpPr>
          <p:cNvPr id="7" name="Text Placeholder 6">
            <a:extLst>
              <a:ext uri="{FF2B5EF4-FFF2-40B4-BE49-F238E27FC236}">
                <a16:creationId xmlns:a16="http://schemas.microsoft.com/office/drawing/2014/main" id="{B78AD1DC-6F03-AE56-BDC6-3E389F45070F}"/>
              </a:ext>
            </a:extLst>
          </p:cNvPr>
          <p:cNvSpPr>
            <a:spLocks noGrp="1"/>
          </p:cNvSpPr>
          <p:nvPr>
            <p:ph type="body" sz="quarter" idx="24"/>
          </p:nvPr>
        </p:nvSpPr>
        <p:spPr>
          <a:xfrm>
            <a:off x="302398" y="4303429"/>
            <a:ext cx="5141471" cy="1948960"/>
          </a:xfrm>
        </p:spPr>
        <p:txBody>
          <a:bodyPr/>
          <a:lstStyle/>
          <a:p>
            <a:r>
              <a:rPr lang="en-US" sz="1100"/>
              <a:t>Reactive Oxygen Species (ROS) are known to accelerate the aging process. In addition, aged cells are less able to protect themselves against oxidative stress. This leads to an accelerated collagen breakdown and cross-linking of proteins. The skin gets thinner and less resilient. In vitro protection was measured by the ROS assay: Human fibroblasts were exposed to hydrogen peroxide (H2O2) to induce an intracellular oxidative stress. The release of ROS was quantified by fluorescence staining.</a:t>
            </a:r>
          </a:p>
          <a:p>
            <a:endParaRPr lang="en-US" sz="1100" b="1"/>
          </a:p>
          <a:p>
            <a:r>
              <a:rPr lang="en-US" sz="1100" b="1"/>
              <a:t>Results: </a:t>
            </a:r>
          </a:p>
          <a:p>
            <a:r>
              <a:rPr lang="en-US" sz="1100"/>
              <a:t>Dose dependent protection of human fibroblasts from oxidative stress, </a:t>
            </a:r>
            <a:br>
              <a:rPr lang="en-US" sz="1100"/>
            </a:br>
            <a:r>
              <a:rPr lang="en-US" sz="1100"/>
              <a:t>and consequently, protection of the collagen fiber network from </a:t>
            </a:r>
            <a:br>
              <a:rPr lang="en-US" sz="1100"/>
            </a:br>
            <a:r>
              <a:rPr lang="en-US" sz="1100"/>
              <a:t>damaging processes.</a:t>
            </a:r>
          </a:p>
        </p:txBody>
      </p:sp>
      <p:pic>
        <p:nvPicPr>
          <p:cNvPr id="11" name="Picture 10" descr="A picture containing graphical user interface&#10;&#10;Description automatically generated">
            <a:extLst>
              <a:ext uri="{FF2B5EF4-FFF2-40B4-BE49-F238E27FC236}">
                <a16:creationId xmlns:a16="http://schemas.microsoft.com/office/drawing/2014/main" id="{45132CE0-5C1E-32C3-C7A1-CE7C1A505AB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10842" y="1842985"/>
            <a:ext cx="3594636" cy="2163628"/>
          </a:xfrm>
          <a:prstGeom prst="rect">
            <a:avLst/>
          </a:prstGeom>
        </p:spPr>
      </p:pic>
      <p:pic>
        <p:nvPicPr>
          <p:cNvPr id="12" name="Picture 11">
            <a:extLst>
              <a:ext uri="{FF2B5EF4-FFF2-40B4-BE49-F238E27FC236}">
                <a16:creationId xmlns:a16="http://schemas.microsoft.com/office/drawing/2014/main" id="{EAD44CD1-1C46-8729-7357-4D533638772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315200" y="1590593"/>
            <a:ext cx="3200400" cy="2595880"/>
          </a:xfrm>
          <a:prstGeom prst="rect">
            <a:avLst/>
          </a:prstGeom>
        </p:spPr>
      </p:pic>
      <p:sp>
        <p:nvSpPr>
          <p:cNvPr id="14" name="Text Placeholder 6">
            <a:extLst>
              <a:ext uri="{FF2B5EF4-FFF2-40B4-BE49-F238E27FC236}">
                <a16:creationId xmlns:a16="http://schemas.microsoft.com/office/drawing/2014/main" id="{2E0B109C-D3CC-9408-4A5B-02085B9D7626}"/>
              </a:ext>
            </a:extLst>
          </p:cNvPr>
          <p:cNvSpPr txBox="1">
            <a:spLocks/>
          </p:cNvSpPr>
          <p:nvPr/>
        </p:nvSpPr>
        <p:spPr>
          <a:xfrm>
            <a:off x="6573264" y="4303429"/>
            <a:ext cx="5141471" cy="194896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100" b="0" i="0" u="none" strike="noStrike" kern="0" cap="none" spc="0" normalizeH="0" baseline="0" noProof="0">
                <a:ln>
                  <a:noFill/>
                </a:ln>
                <a:solidFill>
                  <a:prstClr val="black"/>
                </a:solidFill>
                <a:effectLst/>
                <a:uLnTx/>
                <a:uFillTx/>
                <a:latin typeface="DM Sans"/>
                <a:ea typeface="+mn-ea"/>
                <a:cs typeface="+mn-cs"/>
              </a:rPr>
              <a:t>Used in the </a:t>
            </a:r>
            <a:r>
              <a:rPr kumimoji="0" lang="en-US" sz="1100" b="0" i="0" u="none" strike="noStrike" kern="0" cap="none" spc="0" normalizeH="0" baseline="0" noProof="0" err="1">
                <a:ln>
                  <a:noFill/>
                </a:ln>
                <a:solidFill>
                  <a:prstClr val="black"/>
                </a:solidFill>
                <a:effectLst/>
                <a:uLnTx/>
                <a:uFillTx/>
                <a:latin typeface="DM Sans"/>
                <a:ea typeface="+mn-ea"/>
                <a:cs typeface="+mn-cs"/>
              </a:rPr>
              <a:t>dsm-firmenich</a:t>
            </a:r>
            <a:r>
              <a:rPr kumimoji="0" lang="en-US" sz="1100" b="0" i="0" u="none" strike="noStrike" kern="0" cap="none" spc="0" normalizeH="0" baseline="0" noProof="0">
                <a:ln>
                  <a:noFill/>
                </a:ln>
                <a:solidFill>
                  <a:prstClr val="black"/>
                </a:solidFill>
                <a:effectLst/>
                <a:uLnTx/>
                <a:uFillTx/>
                <a:latin typeface="DM Sans"/>
                <a:ea typeface="+mn-ea"/>
                <a:cs typeface="+mn-cs"/>
              </a:rPr>
              <a:t> assay and research Standard Reference Material ® (SRM) 1649b “urban dust” is an authentic surrogate for urban air pollution of the National Institute of Standards and Technology (Gaithersburg, MD, USA).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100" b="1" i="0" u="none" strike="noStrike" kern="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100" b="1" i="0" u="none" strike="noStrike" kern="0" cap="none" spc="0" normalizeH="0" baseline="0" noProof="0">
                <a:ln>
                  <a:noFill/>
                </a:ln>
                <a:solidFill>
                  <a:prstClr val="black"/>
                </a:solidFill>
                <a:effectLst/>
                <a:uLnTx/>
                <a:uFillTx/>
                <a:latin typeface="DM Sans"/>
                <a:ea typeface="+mn-ea"/>
                <a:cs typeface="+mn-cs"/>
              </a:rPr>
              <a:t>Results: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100" b="0" i="0" u="none" strike="noStrike" kern="0" cap="none" spc="0" normalizeH="0" baseline="0" noProof="0">
                <a:ln>
                  <a:noFill/>
                </a:ln>
                <a:solidFill>
                  <a:prstClr val="black"/>
                </a:solidFill>
                <a:effectLst/>
                <a:uLnTx/>
                <a:uFillTx/>
                <a:latin typeface="DM Sans"/>
                <a:ea typeface="+mn-ea"/>
                <a:cs typeface="+mn-cs"/>
              </a:rPr>
              <a:t>With PEPHA®-TIGHT CB, cell viability improves up to +30%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100" b="0" i="0" u="none" strike="noStrike" kern="0" cap="none" spc="0" normalizeH="0" baseline="0" noProof="0">
                <a:ln>
                  <a:noFill/>
                </a:ln>
                <a:solidFill>
                  <a:prstClr val="black"/>
                </a:solidFill>
                <a:effectLst/>
                <a:uLnTx/>
                <a:uFillTx/>
                <a:latin typeface="DM Sans"/>
                <a:ea typeface="+mn-ea"/>
                <a:cs typeface="+mn-cs"/>
              </a:rPr>
              <a:t>vs stressed cells</a:t>
            </a:r>
          </a:p>
        </p:txBody>
      </p:sp>
      <p:sp>
        <p:nvSpPr>
          <p:cNvPr id="15" name="Text Placeholder 5">
            <a:extLst>
              <a:ext uri="{FF2B5EF4-FFF2-40B4-BE49-F238E27FC236}">
                <a16:creationId xmlns:a16="http://schemas.microsoft.com/office/drawing/2014/main" id="{AA071FEA-A6DE-4580-9D0A-BA2CC24F7DA4}"/>
              </a:ext>
            </a:extLst>
          </p:cNvPr>
          <p:cNvSpPr txBox="1">
            <a:spLocks/>
          </p:cNvSpPr>
          <p:nvPr/>
        </p:nvSpPr>
        <p:spPr>
          <a:xfrm>
            <a:off x="6573264" y="1342800"/>
            <a:ext cx="5141470" cy="28876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0" cap="none" spc="0" normalizeH="0" baseline="0" noProof="0">
                <a:ln>
                  <a:noFill/>
                </a:ln>
                <a:solidFill>
                  <a:prstClr val="black"/>
                </a:solidFill>
                <a:effectLst/>
                <a:uLnTx/>
                <a:uFillTx/>
                <a:latin typeface="DM Sans"/>
                <a:ea typeface="+mn-ea"/>
                <a:cs typeface="+mn-cs"/>
              </a:rPr>
              <a:t>Protection of cell viability against urban dust</a:t>
            </a:r>
          </a:p>
        </p:txBody>
      </p:sp>
      <p:sp>
        <p:nvSpPr>
          <p:cNvPr id="4" name="Rectangle 3">
            <a:extLst>
              <a:ext uri="{FF2B5EF4-FFF2-40B4-BE49-F238E27FC236}">
                <a16:creationId xmlns:a16="http://schemas.microsoft.com/office/drawing/2014/main" id="{9440ECAE-3BC1-7B3E-FFCE-3A47E8D9FFBD}"/>
              </a:ext>
            </a:extLst>
          </p:cNvPr>
          <p:cNvSpPr/>
          <p:nvPr/>
        </p:nvSpPr>
        <p:spPr>
          <a:xfrm>
            <a:off x="10180320" y="116365"/>
            <a:ext cx="2011680" cy="454909"/>
          </a:xfrm>
          <a:prstGeom prst="rect">
            <a:avLst/>
          </a:prstGeom>
          <a:solidFill>
            <a:srgbClr val="76D0C2"/>
          </a:solidFill>
          <a:ln>
            <a:noFill/>
          </a:ln>
        </p:spPr>
        <p:style>
          <a:lnRef idx="2">
            <a:schemeClr val="accent1">
              <a:shade val="50000"/>
            </a:schemeClr>
          </a:lnRef>
          <a:fillRef idx="1">
            <a:schemeClr val="accent1"/>
          </a:fillRef>
          <a:effectRef idx="0">
            <a:schemeClr val="accent1"/>
          </a:effectRef>
          <a:fontRef idx="minor">
            <a:schemeClr val="lt1"/>
          </a:fontRef>
        </p:style>
        <p:txBody>
          <a:bodyPr rIns="360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prstClr val="black"/>
                </a:solidFill>
                <a:effectLst/>
                <a:uLnTx/>
                <a:uFillTx/>
                <a:latin typeface="DM Sans"/>
                <a:ea typeface="+mn-ea"/>
                <a:cs typeface="+mn-cs"/>
              </a:rPr>
              <a:t>In vitro </a:t>
            </a:r>
            <a:r>
              <a:rPr kumimoji="0" lang="en-US" sz="1600" b="0" i="0" u="none" strike="noStrike" kern="1200" cap="none" spc="0" normalizeH="0" baseline="0" noProof="0">
                <a:ln>
                  <a:noFill/>
                </a:ln>
                <a:solidFill>
                  <a:prstClr val="black"/>
                </a:solidFill>
                <a:effectLst/>
                <a:uLnTx/>
                <a:uFillTx/>
                <a:latin typeface="DM Sans"/>
                <a:ea typeface="+mn-ea"/>
                <a:cs typeface="+mn-cs"/>
              </a:rPr>
              <a:t>efficacy</a:t>
            </a:r>
            <a:endParaRPr kumimoji="0" lang="en-CH" sz="1600" b="0" i="0" u="none" strike="noStrike" kern="120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3924259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6CDE033-EEAE-FF72-A7C2-5AD237F8463E}"/>
              </a:ext>
            </a:extLst>
          </p:cNvPr>
          <p:cNvSpPr>
            <a:spLocks noGrp="1"/>
          </p:cNvSpPr>
          <p:nvPr>
            <p:ph type="sldNum" sz="quarter" idx="10"/>
          </p:nvPr>
        </p:nvSpPr>
        <p:spPr>
          <a:xfrm>
            <a:off x="142875" y="627554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12" name="Text Placeholder 11">
            <a:extLst>
              <a:ext uri="{FF2B5EF4-FFF2-40B4-BE49-F238E27FC236}">
                <a16:creationId xmlns:a16="http://schemas.microsoft.com/office/drawing/2014/main" id="{1FE56683-E869-6BF3-9438-3032F164F999}"/>
              </a:ext>
            </a:extLst>
          </p:cNvPr>
          <p:cNvSpPr>
            <a:spLocks noGrp="1"/>
          </p:cNvSpPr>
          <p:nvPr>
            <p:ph type="body" idx="11"/>
          </p:nvPr>
        </p:nvSpPr>
        <p:spPr/>
        <p:txBody>
          <a:bodyPr/>
          <a:lstStyle/>
          <a:p>
            <a:r>
              <a:rPr lang="en-GB" err="1"/>
              <a:t>SkinCam</a:t>
            </a:r>
            <a:r>
              <a:rPr lang="en-GB"/>
              <a:t> measurement </a:t>
            </a:r>
          </a:p>
        </p:txBody>
      </p:sp>
      <p:sp>
        <p:nvSpPr>
          <p:cNvPr id="11" name="Title 10">
            <a:extLst>
              <a:ext uri="{FF2B5EF4-FFF2-40B4-BE49-F238E27FC236}">
                <a16:creationId xmlns:a16="http://schemas.microsoft.com/office/drawing/2014/main" id="{A4924763-215D-52EB-F0BD-070079DC59C8}"/>
              </a:ext>
            </a:extLst>
          </p:cNvPr>
          <p:cNvSpPr>
            <a:spLocks noGrp="1"/>
          </p:cNvSpPr>
          <p:nvPr>
            <p:ph type="title"/>
          </p:nvPr>
        </p:nvSpPr>
        <p:spPr/>
        <p:txBody>
          <a:bodyPr/>
          <a:lstStyle/>
          <a:p>
            <a:r>
              <a:rPr lang="en-US"/>
              <a:t>Flawless skin in minutes with PEPHA</a:t>
            </a:r>
            <a:r>
              <a:rPr lang="en-US" b="0"/>
              <a:t>®</a:t>
            </a:r>
            <a:r>
              <a:rPr lang="en-US"/>
              <a:t>-TIGHT CB </a:t>
            </a:r>
            <a:endParaRPr lang="en-GB"/>
          </a:p>
        </p:txBody>
      </p:sp>
      <p:sp>
        <p:nvSpPr>
          <p:cNvPr id="23" name="TextBox 22">
            <a:extLst>
              <a:ext uri="{FF2B5EF4-FFF2-40B4-BE49-F238E27FC236}">
                <a16:creationId xmlns:a16="http://schemas.microsoft.com/office/drawing/2014/main" id="{C588E178-84FA-18E0-08B9-0F83FF2D9273}"/>
              </a:ext>
            </a:extLst>
          </p:cNvPr>
          <p:cNvSpPr txBox="1"/>
          <p:nvPr/>
        </p:nvSpPr>
        <p:spPr>
          <a:xfrm>
            <a:off x="4051026" y="2838642"/>
            <a:ext cx="1638835" cy="33855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Measurement area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 </a:t>
            </a:r>
            <a:r>
              <a:rPr kumimoji="0" lang="en-US" sz="1200" b="0" i="0" u="none" strike="noStrike" kern="1200" cap="none" spc="0" normalizeH="0" baseline="0" noProof="0">
                <a:ln>
                  <a:noFill/>
                </a:ln>
                <a:solidFill>
                  <a:prstClr val="black"/>
                </a:solidFill>
                <a:effectLst/>
                <a:uLnTx/>
                <a:uFillTx/>
                <a:latin typeface="DM Sans"/>
                <a:ea typeface="+mn-ea"/>
                <a:cs typeface="+mn-cs"/>
              </a:rPr>
              <a:t>(Under eye)</a:t>
            </a:r>
          </a:p>
        </p:txBody>
      </p:sp>
      <p:sp>
        <p:nvSpPr>
          <p:cNvPr id="26" name="TextBox 25">
            <a:extLst>
              <a:ext uri="{FF2B5EF4-FFF2-40B4-BE49-F238E27FC236}">
                <a16:creationId xmlns:a16="http://schemas.microsoft.com/office/drawing/2014/main" id="{98C234A5-1AA8-518A-ACDC-5E046C2BF865}"/>
              </a:ext>
            </a:extLst>
          </p:cNvPr>
          <p:cNvSpPr txBox="1"/>
          <p:nvPr/>
        </p:nvSpPr>
        <p:spPr>
          <a:xfrm>
            <a:off x="7310636" y="4844720"/>
            <a:ext cx="1212507" cy="15388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Baseline</a:t>
            </a:r>
          </a:p>
        </p:txBody>
      </p:sp>
      <p:pic>
        <p:nvPicPr>
          <p:cNvPr id="28" name="Picture 27" descr="A picture containing graphical user interface&#10;&#10;Description automatically generated">
            <a:extLst>
              <a:ext uri="{FF2B5EF4-FFF2-40B4-BE49-F238E27FC236}">
                <a16:creationId xmlns:a16="http://schemas.microsoft.com/office/drawing/2014/main" id="{CA4136B3-B026-57F8-9F04-F00DD2FA2F80}"/>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a:xfrm>
            <a:off x="8494648" y="3898331"/>
            <a:ext cx="1160820" cy="911982"/>
          </a:xfrm>
          <a:prstGeom prst="rect">
            <a:avLst/>
          </a:prstGeom>
        </p:spPr>
      </p:pic>
      <p:sp>
        <p:nvSpPr>
          <p:cNvPr id="29" name="TextBox 28">
            <a:extLst>
              <a:ext uri="{FF2B5EF4-FFF2-40B4-BE49-F238E27FC236}">
                <a16:creationId xmlns:a16="http://schemas.microsoft.com/office/drawing/2014/main" id="{6A5A772E-77D0-A3B8-D904-E2B2B305DB8E}"/>
              </a:ext>
            </a:extLst>
          </p:cNvPr>
          <p:cNvSpPr txBox="1"/>
          <p:nvPr/>
        </p:nvSpPr>
        <p:spPr>
          <a:xfrm>
            <a:off x="8528056" y="4844720"/>
            <a:ext cx="1942859"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Immediately after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1 application</a:t>
            </a:r>
          </a:p>
        </p:txBody>
      </p:sp>
      <p:sp>
        <p:nvSpPr>
          <p:cNvPr id="30" name="TextBox 29">
            <a:extLst>
              <a:ext uri="{FF2B5EF4-FFF2-40B4-BE49-F238E27FC236}">
                <a16:creationId xmlns:a16="http://schemas.microsoft.com/office/drawing/2014/main" id="{9C206326-F27A-C490-0743-BF8B15BB1904}"/>
              </a:ext>
            </a:extLst>
          </p:cNvPr>
          <p:cNvSpPr txBox="1"/>
          <p:nvPr/>
        </p:nvSpPr>
        <p:spPr>
          <a:xfrm>
            <a:off x="6074937" y="3958124"/>
            <a:ext cx="977832"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mn-ea"/>
                <a:cs typeface="+mn-cs"/>
              </a:rPr>
              <a:t>Volunteer 09</a:t>
            </a:r>
          </a:p>
        </p:txBody>
      </p:sp>
      <p:pic>
        <p:nvPicPr>
          <p:cNvPr id="31" name="Picture 30" descr="A picture containing graphical user interface&#10;&#10;Description automatically generated">
            <a:extLst>
              <a:ext uri="{FF2B5EF4-FFF2-40B4-BE49-F238E27FC236}">
                <a16:creationId xmlns:a16="http://schemas.microsoft.com/office/drawing/2014/main" id="{B0957125-3026-EE43-9FF6-65C5E623772B}"/>
              </a:ext>
            </a:extLst>
          </p:cNvPr>
          <p:cNvPicPr>
            <a:picLocks noChangeAspect="1"/>
          </p:cNvPicPr>
          <p:nvPr/>
        </p:nvPicPr>
        <p:blipFill rotWithShape="1">
          <a:blip r:embed="rId5" cstate="screen">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a:ext>
            </a:extLst>
          </a:blip>
          <a:srcRect/>
          <a:stretch/>
        </p:blipFill>
        <p:spPr>
          <a:xfrm>
            <a:off x="8500977" y="5213317"/>
            <a:ext cx="1154491" cy="911983"/>
          </a:xfrm>
          <a:prstGeom prst="rect">
            <a:avLst/>
          </a:prstGeom>
        </p:spPr>
      </p:pic>
      <p:sp>
        <p:nvSpPr>
          <p:cNvPr id="32" name="TextBox 31">
            <a:extLst>
              <a:ext uri="{FF2B5EF4-FFF2-40B4-BE49-F238E27FC236}">
                <a16:creationId xmlns:a16="http://schemas.microsoft.com/office/drawing/2014/main" id="{F2486380-3522-CBDE-8A2E-B02AF5D26D80}"/>
              </a:ext>
            </a:extLst>
          </p:cNvPr>
          <p:cNvSpPr txBox="1"/>
          <p:nvPr/>
        </p:nvSpPr>
        <p:spPr>
          <a:xfrm>
            <a:off x="6092079" y="5212750"/>
            <a:ext cx="963405"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mn-ea"/>
                <a:cs typeface="+mn-cs"/>
              </a:rPr>
              <a:t>Volunteer 58</a:t>
            </a:r>
          </a:p>
        </p:txBody>
      </p:sp>
      <p:pic>
        <p:nvPicPr>
          <p:cNvPr id="33" name="Picture 32" descr="A picture containing graphical user interface&#10;&#10;Description automatically generated">
            <a:extLst>
              <a:ext uri="{FF2B5EF4-FFF2-40B4-BE49-F238E27FC236}">
                <a16:creationId xmlns:a16="http://schemas.microsoft.com/office/drawing/2014/main" id="{35FB8800-CDCD-DE21-4AB8-5B1FC2E3407B}"/>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p:blipFill>
        <p:spPr>
          <a:xfrm>
            <a:off x="7290362" y="3898331"/>
            <a:ext cx="1152513" cy="911982"/>
          </a:xfrm>
          <a:prstGeom prst="rect">
            <a:avLst/>
          </a:prstGeom>
        </p:spPr>
      </p:pic>
      <p:pic>
        <p:nvPicPr>
          <p:cNvPr id="34" name="Picture 33" descr="A picture containing graphical user interface&#10;&#10;Description automatically generated">
            <a:extLst>
              <a:ext uri="{FF2B5EF4-FFF2-40B4-BE49-F238E27FC236}">
                <a16:creationId xmlns:a16="http://schemas.microsoft.com/office/drawing/2014/main" id="{423E35E1-3E9E-AD65-25DE-3435D22D250C}"/>
              </a:ext>
            </a:extLst>
          </p:cNvPr>
          <p:cNvPicPr>
            <a:picLocks noChangeAspect="1"/>
          </p:cNvPicPr>
          <p:nvPr/>
        </p:nvPicPr>
        <p:blipFill rotWithShape="1">
          <a:blip r:embed="rId9" cstate="screen">
            <a:extLst>
              <a:ext uri="{BEBA8EAE-BF5A-486C-A8C5-ECC9F3942E4B}">
                <a14:imgProps xmlns:a14="http://schemas.microsoft.com/office/drawing/2010/main">
                  <a14:imgLayer r:embed="rId10">
                    <a14:imgEffect>
                      <a14:sharpenSoften amount="50000"/>
                    </a14:imgEffect>
                  </a14:imgLayer>
                </a14:imgProps>
              </a:ext>
              <a:ext uri="{28A0092B-C50C-407E-A947-70E740481C1C}">
                <a14:useLocalDpi xmlns:a14="http://schemas.microsoft.com/office/drawing/2010/main"/>
              </a:ext>
            </a:extLst>
          </a:blip>
          <a:srcRect/>
          <a:stretch/>
        </p:blipFill>
        <p:spPr>
          <a:xfrm>
            <a:off x="7310636" y="5213317"/>
            <a:ext cx="1144207" cy="911983"/>
          </a:xfrm>
          <a:prstGeom prst="rect">
            <a:avLst/>
          </a:prstGeom>
        </p:spPr>
      </p:pic>
      <p:sp>
        <p:nvSpPr>
          <p:cNvPr id="35" name="TextBox 34">
            <a:extLst>
              <a:ext uri="{FF2B5EF4-FFF2-40B4-BE49-F238E27FC236}">
                <a16:creationId xmlns:a16="http://schemas.microsoft.com/office/drawing/2014/main" id="{22CAF10D-BF43-23A1-E914-907FE9746650}"/>
              </a:ext>
            </a:extLst>
          </p:cNvPr>
          <p:cNvSpPr txBox="1"/>
          <p:nvPr/>
        </p:nvSpPr>
        <p:spPr>
          <a:xfrm>
            <a:off x="9935500" y="2838642"/>
            <a:ext cx="1638835" cy="33855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Measurement area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 </a:t>
            </a:r>
            <a:r>
              <a:rPr kumimoji="0" lang="en-US" sz="1200" b="0" i="0" u="none" strike="noStrike" kern="1200" cap="none" spc="0" normalizeH="0" baseline="0" noProof="0">
                <a:ln>
                  <a:noFill/>
                </a:ln>
                <a:solidFill>
                  <a:prstClr val="black"/>
                </a:solidFill>
                <a:effectLst/>
                <a:uLnTx/>
                <a:uFillTx/>
                <a:latin typeface="DM Sans"/>
                <a:ea typeface="+mn-ea"/>
                <a:cs typeface="+mn-cs"/>
              </a:rPr>
              <a:t>(Neck)</a:t>
            </a:r>
          </a:p>
        </p:txBody>
      </p:sp>
      <p:sp>
        <p:nvSpPr>
          <p:cNvPr id="36" name="TextBox 35">
            <a:extLst>
              <a:ext uri="{FF2B5EF4-FFF2-40B4-BE49-F238E27FC236}">
                <a16:creationId xmlns:a16="http://schemas.microsoft.com/office/drawing/2014/main" id="{33701FCD-F771-E274-D171-CDE737C97000}"/>
              </a:ext>
            </a:extLst>
          </p:cNvPr>
          <p:cNvSpPr txBox="1"/>
          <p:nvPr/>
        </p:nvSpPr>
        <p:spPr>
          <a:xfrm>
            <a:off x="9926281" y="4085361"/>
            <a:ext cx="1579673" cy="186204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err="1">
                <a:ln>
                  <a:noFill/>
                </a:ln>
                <a:solidFill>
                  <a:prstClr val="black"/>
                </a:solidFill>
                <a:effectLst/>
                <a:uLnTx/>
                <a:uFillTx/>
                <a:latin typeface="DM Sans"/>
                <a:ea typeface="+mn-ea"/>
                <a:cs typeface="+mn-cs"/>
              </a:rPr>
              <a:t>SkinCam</a:t>
            </a:r>
            <a:r>
              <a:rPr kumimoji="0" lang="en-US" sz="1100" b="0" i="0" u="none" strike="noStrike" kern="1200" cap="none" spc="0" normalizeH="0" baseline="0" noProof="0">
                <a:ln>
                  <a:noFill/>
                </a:ln>
                <a:solidFill>
                  <a:prstClr val="black"/>
                </a:solidFill>
                <a:effectLst/>
                <a:uLnTx/>
                <a:uFillTx/>
                <a:latin typeface="DM Sans"/>
                <a:ea typeface="+mn-ea"/>
                <a:cs typeface="+mn-cs"/>
              </a:rPr>
              <a:t> takes an image of the skin surface and shows how the irregularities of the skin texture evolve.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DM Sans"/>
                <a:ea typeface="+mn-ea"/>
                <a:cs typeface="+mn-cs"/>
              </a:rPr>
              <a:t>After PEPHA®-TIGHT CB application, skin surface appears smoother and texture more homogeneous </a:t>
            </a:r>
          </a:p>
        </p:txBody>
      </p:sp>
      <p:pic>
        <p:nvPicPr>
          <p:cNvPr id="37" name="Picture 36">
            <a:extLst>
              <a:ext uri="{FF2B5EF4-FFF2-40B4-BE49-F238E27FC236}">
                <a16:creationId xmlns:a16="http://schemas.microsoft.com/office/drawing/2014/main" id="{5DA007E8-5FF9-6205-B718-CD9445107DEE}"/>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4382008" y="1435620"/>
            <a:ext cx="976871" cy="1370770"/>
          </a:xfrm>
          <a:prstGeom prst="rect">
            <a:avLst/>
          </a:prstGeom>
        </p:spPr>
      </p:pic>
      <p:pic>
        <p:nvPicPr>
          <p:cNvPr id="38" name="Picture 37">
            <a:extLst>
              <a:ext uri="{FF2B5EF4-FFF2-40B4-BE49-F238E27FC236}">
                <a16:creationId xmlns:a16="http://schemas.microsoft.com/office/drawing/2014/main" id="{D49ECB09-3BC2-9A1E-36D1-7BA31316103B}"/>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10239803" y="1439018"/>
            <a:ext cx="976871" cy="1370770"/>
          </a:xfrm>
          <a:prstGeom prst="rect">
            <a:avLst/>
          </a:prstGeom>
        </p:spPr>
      </p:pic>
      <p:pic>
        <p:nvPicPr>
          <p:cNvPr id="40" name="Picture 39">
            <a:extLst>
              <a:ext uri="{FF2B5EF4-FFF2-40B4-BE49-F238E27FC236}">
                <a16:creationId xmlns:a16="http://schemas.microsoft.com/office/drawing/2014/main" id="{21FF5B6E-F39F-C22A-DD47-1DACDBCBD4B5}"/>
              </a:ext>
            </a:extLst>
          </p:cNvPr>
          <p:cNvPicPr>
            <a:picLocks noChangeAspect="1"/>
          </p:cNvPicPr>
          <p:nvPr/>
        </p:nvPicPr>
        <p:blipFill rotWithShape="1">
          <a:blip r:embed="rId13" cstate="screen">
            <a:extLst>
              <a:ext uri="{BEBA8EAE-BF5A-486C-A8C5-ECC9F3942E4B}">
                <a14:imgProps xmlns:a14="http://schemas.microsoft.com/office/drawing/2010/main">
                  <a14:imgLayer r:embed="rId14">
                    <a14:imgEffect>
                      <a14:sharpenSoften amount="50000"/>
                    </a14:imgEffect>
                  </a14:imgLayer>
                </a14:imgProps>
              </a:ext>
              <a:ext uri="{28A0092B-C50C-407E-A947-70E740481C1C}">
                <a14:useLocalDpi xmlns:a14="http://schemas.microsoft.com/office/drawing/2010/main"/>
              </a:ext>
            </a:extLst>
          </a:blip>
          <a:srcRect/>
          <a:stretch/>
        </p:blipFill>
        <p:spPr>
          <a:xfrm>
            <a:off x="1462277" y="3898331"/>
            <a:ext cx="1065047" cy="908040"/>
          </a:xfrm>
          <a:prstGeom prst="rect">
            <a:avLst/>
          </a:prstGeom>
        </p:spPr>
      </p:pic>
      <p:pic>
        <p:nvPicPr>
          <p:cNvPr id="41" name="Picture 40">
            <a:extLst>
              <a:ext uri="{FF2B5EF4-FFF2-40B4-BE49-F238E27FC236}">
                <a16:creationId xmlns:a16="http://schemas.microsoft.com/office/drawing/2014/main" id="{41E0E588-3D92-1B70-243D-C6A977F8104E}"/>
              </a:ext>
            </a:extLst>
          </p:cNvPr>
          <p:cNvPicPr>
            <a:picLocks noChangeAspect="1"/>
          </p:cNvPicPr>
          <p:nvPr/>
        </p:nvPicPr>
        <p:blipFill rotWithShape="1">
          <a:blip r:embed="rId15" cstate="screen">
            <a:extLst>
              <a:ext uri="{BEBA8EAE-BF5A-486C-A8C5-ECC9F3942E4B}">
                <a14:imgProps xmlns:a14="http://schemas.microsoft.com/office/drawing/2010/main">
                  <a14:imgLayer r:embed="rId16">
                    <a14:imgEffect>
                      <a14:sharpenSoften amount="50000"/>
                    </a14:imgEffect>
                  </a14:imgLayer>
                </a14:imgProps>
              </a:ext>
              <a:ext uri="{28A0092B-C50C-407E-A947-70E740481C1C}">
                <a14:useLocalDpi xmlns:a14="http://schemas.microsoft.com/office/drawing/2010/main"/>
              </a:ext>
            </a:extLst>
          </a:blip>
          <a:srcRect/>
          <a:stretch/>
        </p:blipFill>
        <p:spPr>
          <a:xfrm>
            <a:off x="3018964" y="3898331"/>
            <a:ext cx="1065047" cy="908040"/>
          </a:xfrm>
          <a:prstGeom prst="rect">
            <a:avLst/>
          </a:prstGeom>
        </p:spPr>
      </p:pic>
      <p:sp>
        <p:nvSpPr>
          <p:cNvPr id="42" name="TextBox 41">
            <a:extLst>
              <a:ext uri="{FF2B5EF4-FFF2-40B4-BE49-F238E27FC236}">
                <a16:creationId xmlns:a16="http://schemas.microsoft.com/office/drawing/2014/main" id="{7DEE1D7E-7EDD-B649-48B3-CC2E6F96E9F0}"/>
              </a:ext>
            </a:extLst>
          </p:cNvPr>
          <p:cNvSpPr txBox="1"/>
          <p:nvPr/>
        </p:nvSpPr>
        <p:spPr>
          <a:xfrm>
            <a:off x="330651" y="3900695"/>
            <a:ext cx="921727"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mn-ea"/>
                <a:cs typeface="+mn-cs"/>
              </a:rPr>
              <a:t>Volunteer 19</a:t>
            </a:r>
          </a:p>
        </p:txBody>
      </p:sp>
      <p:pic>
        <p:nvPicPr>
          <p:cNvPr id="43" name="Picture 42">
            <a:extLst>
              <a:ext uri="{FF2B5EF4-FFF2-40B4-BE49-F238E27FC236}">
                <a16:creationId xmlns:a16="http://schemas.microsoft.com/office/drawing/2014/main" id="{CD7447C0-4187-E0DC-02A3-DE93129C9923}"/>
              </a:ext>
            </a:extLst>
          </p:cNvPr>
          <p:cNvPicPr>
            <a:picLocks noChangeAspect="1"/>
          </p:cNvPicPr>
          <p:nvPr/>
        </p:nvPicPr>
        <p:blipFill rotWithShape="1">
          <a:blip r:embed="rId17" cstate="screen">
            <a:extLst>
              <a:ext uri="{BEBA8EAE-BF5A-486C-A8C5-ECC9F3942E4B}">
                <a14:imgProps xmlns:a14="http://schemas.microsoft.com/office/drawing/2010/main">
                  <a14:imgLayer r:embed="rId18">
                    <a14:imgEffect>
                      <a14:sharpenSoften amount="50000"/>
                    </a14:imgEffect>
                  </a14:imgLayer>
                </a14:imgProps>
              </a:ext>
              <a:ext uri="{28A0092B-C50C-407E-A947-70E740481C1C}">
                <a14:useLocalDpi xmlns:a14="http://schemas.microsoft.com/office/drawing/2010/main"/>
              </a:ext>
            </a:extLst>
          </a:blip>
          <a:srcRect/>
          <a:stretch/>
        </p:blipFill>
        <p:spPr>
          <a:xfrm>
            <a:off x="1460766" y="5213317"/>
            <a:ext cx="1070343" cy="878998"/>
          </a:xfrm>
          <a:prstGeom prst="rect">
            <a:avLst/>
          </a:prstGeom>
        </p:spPr>
      </p:pic>
      <p:pic>
        <p:nvPicPr>
          <p:cNvPr id="44" name="Picture 43">
            <a:extLst>
              <a:ext uri="{FF2B5EF4-FFF2-40B4-BE49-F238E27FC236}">
                <a16:creationId xmlns:a16="http://schemas.microsoft.com/office/drawing/2014/main" id="{1D06EBDF-5813-6C28-150D-C8BF9D85546F}"/>
              </a:ext>
            </a:extLst>
          </p:cNvPr>
          <p:cNvPicPr>
            <a:picLocks noChangeAspect="1"/>
          </p:cNvPicPr>
          <p:nvPr/>
        </p:nvPicPr>
        <p:blipFill rotWithShape="1">
          <a:blip r:embed="rId19" cstate="screen">
            <a:extLst>
              <a:ext uri="{BEBA8EAE-BF5A-486C-A8C5-ECC9F3942E4B}">
                <a14:imgProps xmlns:a14="http://schemas.microsoft.com/office/drawing/2010/main">
                  <a14:imgLayer r:embed="rId20">
                    <a14:imgEffect>
                      <a14:sharpenSoften amount="50000"/>
                    </a14:imgEffect>
                  </a14:imgLayer>
                </a14:imgProps>
              </a:ext>
              <a:ext uri="{28A0092B-C50C-407E-A947-70E740481C1C}">
                <a14:useLocalDpi xmlns:a14="http://schemas.microsoft.com/office/drawing/2010/main"/>
              </a:ext>
            </a:extLst>
          </a:blip>
          <a:srcRect/>
          <a:stretch/>
        </p:blipFill>
        <p:spPr>
          <a:xfrm>
            <a:off x="3018964" y="5213317"/>
            <a:ext cx="1070116" cy="878810"/>
          </a:xfrm>
          <a:prstGeom prst="rect">
            <a:avLst/>
          </a:prstGeom>
        </p:spPr>
      </p:pic>
      <p:sp>
        <p:nvSpPr>
          <p:cNvPr id="45" name="TextBox 44">
            <a:extLst>
              <a:ext uri="{FF2B5EF4-FFF2-40B4-BE49-F238E27FC236}">
                <a16:creationId xmlns:a16="http://schemas.microsoft.com/office/drawing/2014/main" id="{26A18BCE-C594-E743-18A2-0B0B604F1DFB}"/>
              </a:ext>
            </a:extLst>
          </p:cNvPr>
          <p:cNvSpPr txBox="1"/>
          <p:nvPr/>
        </p:nvSpPr>
        <p:spPr>
          <a:xfrm>
            <a:off x="330651" y="5212750"/>
            <a:ext cx="960199"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mn-ea"/>
                <a:cs typeface="+mn-cs"/>
              </a:rPr>
              <a:t>Volunteer 36</a:t>
            </a:r>
          </a:p>
        </p:txBody>
      </p:sp>
      <p:sp>
        <p:nvSpPr>
          <p:cNvPr id="46" name="TextBox 45">
            <a:extLst>
              <a:ext uri="{FF2B5EF4-FFF2-40B4-BE49-F238E27FC236}">
                <a16:creationId xmlns:a16="http://schemas.microsoft.com/office/drawing/2014/main" id="{6F12F9C6-B373-40E7-8C48-C0092453D40B}"/>
              </a:ext>
            </a:extLst>
          </p:cNvPr>
          <p:cNvSpPr txBox="1"/>
          <p:nvPr/>
        </p:nvSpPr>
        <p:spPr>
          <a:xfrm>
            <a:off x="3024123" y="4844720"/>
            <a:ext cx="1111092"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Immediately after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1 application</a:t>
            </a:r>
          </a:p>
        </p:txBody>
      </p:sp>
      <p:sp>
        <p:nvSpPr>
          <p:cNvPr id="47" name="TextBox 46">
            <a:extLst>
              <a:ext uri="{FF2B5EF4-FFF2-40B4-BE49-F238E27FC236}">
                <a16:creationId xmlns:a16="http://schemas.microsoft.com/office/drawing/2014/main" id="{BB17D1A8-CF60-2D89-13E8-AB75A08B9B64}"/>
              </a:ext>
            </a:extLst>
          </p:cNvPr>
          <p:cNvSpPr txBox="1"/>
          <p:nvPr/>
        </p:nvSpPr>
        <p:spPr>
          <a:xfrm>
            <a:off x="1468169" y="4844720"/>
            <a:ext cx="1212507" cy="15388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Baseline</a:t>
            </a:r>
          </a:p>
        </p:txBody>
      </p:sp>
      <p:sp>
        <p:nvSpPr>
          <p:cNvPr id="2" name="Rectangle 1">
            <a:extLst>
              <a:ext uri="{FF2B5EF4-FFF2-40B4-BE49-F238E27FC236}">
                <a16:creationId xmlns:a16="http://schemas.microsoft.com/office/drawing/2014/main" id="{DECCBDFA-8EAA-5A43-7A6A-6B0B5EDD4C69}"/>
              </a:ext>
            </a:extLst>
          </p:cNvPr>
          <p:cNvSpPr/>
          <p:nvPr/>
        </p:nvSpPr>
        <p:spPr>
          <a:xfrm>
            <a:off x="10180320" y="116365"/>
            <a:ext cx="2011680" cy="454909"/>
          </a:xfrm>
          <a:prstGeom prst="rect">
            <a:avLst/>
          </a:prstGeom>
          <a:solidFill>
            <a:srgbClr val="76D0C2"/>
          </a:solidFill>
          <a:ln>
            <a:noFill/>
          </a:ln>
        </p:spPr>
        <p:style>
          <a:lnRef idx="2">
            <a:schemeClr val="accent1">
              <a:shade val="50000"/>
            </a:schemeClr>
          </a:lnRef>
          <a:fillRef idx="1">
            <a:schemeClr val="accent1"/>
          </a:fillRef>
          <a:effectRef idx="0">
            <a:schemeClr val="accent1"/>
          </a:effectRef>
          <a:fontRef idx="minor">
            <a:schemeClr val="lt1"/>
          </a:fontRef>
        </p:style>
        <p:txBody>
          <a:bodyPr rIns="360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prstClr val="black"/>
                </a:solidFill>
                <a:effectLst/>
                <a:uLnTx/>
                <a:uFillTx/>
                <a:latin typeface="DM Sans"/>
                <a:ea typeface="+mn-ea"/>
                <a:cs typeface="+mn-cs"/>
              </a:rPr>
              <a:t>In vivo </a:t>
            </a:r>
            <a:r>
              <a:rPr kumimoji="0" lang="en-US" sz="1600" b="0" i="0" u="none" strike="noStrike" kern="1200" cap="none" spc="0" normalizeH="0" baseline="0" noProof="0">
                <a:ln>
                  <a:noFill/>
                </a:ln>
                <a:solidFill>
                  <a:prstClr val="black"/>
                </a:solidFill>
                <a:effectLst/>
                <a:uLnTx/>
                <a:uFillTx/>
                <a:latin typeface="DM Sans"/>
                <a:ea typeface="+mn-ea"/>
                <a:cs typeface="+mn-cs"/>
              </a:rPr>
              <a:t>efficacy</a:t>
            </a:r>
            <a:endParaRPr kumimoji="0" lang="en-CH" sz="1600" b="0" i="0" u="none" strike="noStrike" kern="1200" cap="none" spc="0" normalizeH="0" baseline="0" noProof="0">
              <a:ln>
                <a:noFill/>
              </a:ln>
              <a:solidFill>
                <a:prstClr val="black"/>
              </a:solidFill>
              <a:effectLst/>
              <a:uLnTx/>
              <a:uFillTx/>
              <a:latin typeface="DM Sans"/>
              <a:ea typeface="+mn-ea"/>
              <a:cs typeface="+mn-cs"/>
            </a:endParaRPr>
          </a:p>
        </p:txBody>
      </p:sp>
      <p:pic>
        <p:nvPicPr>
          <p:cNvPr id="7" name="Image 6">
            <a:extLst>
              <a:ext uri="{FF2B5EF4-FFF2-40B4-BE49-F238E27FC236}">
                <a16:creationId xmlns:a16="http://schemas.microsoft.com/office/drawing/2014/main" id="{E889E3E6-934A-673C-F082-2EC1A96A103C}"/>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10670420" y="631457"/>
            <a:ext cx="1399826" cy="649487"/>
          </a:xfrm>
          <a:prstGeom prst="rect">
            <a:avLst/>
          </a:prstGeom>
        </p:spPr>
      </p:pic>
      <p:sp>
        <p:nvSpPr>
          <p:cNvPr id="10" name="TextBox 16">
            <a:extLst>
              <a:ext uri="{FF2B5EF4-FFF2-40B4-BE49-F238E27FC236}">
                <a16:creationId xmlns:a16="http://schemas.microsoft.com/office/drawing/2014/main" id="{5CD995DD-3E28-CB54-D92C-CD4643CC04F2}"/>
              </a:ext>
            </a:extLst>
          </p:cNvPr>
          <p:cNvSpPr txBox="1"/>
          <p:nvPr/>
        </p:nvSpPr>
        <p:spPr>
          <a:xfrm>
            <a:off x="217635" y="1449962"/>
            <a:ext cx="435407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DM Sans"/>
                <a:ea typeface="+mn-ea"/>
                <a:cs typeface="+mn-cs"/>
              </a:rPr>
              <a:t>Skin Smoothness Improvement below eye</a:t>
            </a:r>
          </a:p>
        </p:txBody>
      </p:sp>
      <p:sp>
        <p:nvSpPr>
          <p:cNvPr id="13" name="TextBox 17">
            <a:extLst>
              <a:ext uri="{FF2B5EF4-FFF2-40B4-BE49-F238E27FC236}">
                <a16:creationId xmlns:a16="http://schemas.microsoft.com/office/drawing/2014/main" id="{CE0D3776-DD40-BC1E-5FFF-E315501ADED1}"/>
              </a:ext>
            </a:extLst>
          </p:cNvPr>
          <p:cNvSpPr txBox="1"/>
          <p:nvPr/>
        </p:nvSpPr>
        <p:spPr>
          <a:xfrm>
            <a:off x="5968450" y="1449962"/>
            <a:ext cx="420179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DM Sans"/>
                <a:ea typeface="+mn-ea"/>
                <a:cs typeface="+mn-cs"/>
              </a:rPr>
              <a:t>Skin Texture Improvement on Neck Area</a:t>
            </a:r>
          </a:p>
        </p:txBody>
      </p:sp>
      <p:sp>
        <p:nvSpPr>
          <p:cNvPr id="14" name="TextBox 22">
            <a:extLst>
              <a:ext uri="{FF2B5EF4-FFF2-40B4-BE49-F238E27FC236}">
                <a16:creationId xmlns:a16="http://schemas.microsoft.com/office/drawing/2014/main" id="{7CF0F7AB-A683-5C7A-15F8-A2BE916D643B}"/>
              </a:ext>
            </a:extLst>
          </p:cNvPr>
          <p:cNvSpPr txBox="1"/>
          <p:nvPr/>
        </p:nvSpPr>
        <p:spPr>
          <a:xfrm>
            <a:off x="847099" y="3532152"/>
            <a:ext cx="3756992" cy="276999"/>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mn-ea"/>
                <a:cs typeface="+mn-cs"/>
              </a:rPr>
              <a:t>Immediately after 1 application</a:t>
            </a:r>
          </a:p>
        </p:txBody>
      </p:sp>
      <p:sp>
        <p:nvSpPr>
          <p:cNvPr id="15" name="TextBox 25">
            <a:extLst>
              <a:ext uri="{FF2B5EF4-FFF2-40B4-BE49-F238E27FC236}">
                <a16:creationId xmlns:a16="http://schemas.microsoft.com/office/drawing/2014/main" id="{EB0B5686-88A1-97AF-1C52-0F9DDDE8BACA}"/>
              </a:ext>
            </a:extLst>
          </p:cNvPr>
          <p:cNvSpPr txBox="1"/>
          <p:nvPr/>
        </p:nvSpPr>
        <p:spPr>
          <a:xfrm>
            <a:off x="6257798" y="3532152"/>
            <a:ext cx="3756992" cy="276999"/>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mn-ea"/>
                <a:cs typeface="+mn-cs"/>
              </a:rPr>
              <a:t>Immediately after 1 application</a:t>
            </a:r>
          </a:p>
        </p:txBody>
      </p:sp>
      <p:grpSp>
        <p:nvGrpSpPr>
          <p:cNvPr id="25" name="Groupe 24">
            <a:extLst>
              <a:ext uri="{FF2B5EF4-FFF2-40B4-BE49-F238E27FC236}">
                <a16:creationId xmlns:a16="http://schemas.microsoft.com/office/drawing/2014/main" id="{CA555EA6-3E17-F1C3-F4AE-0F53EA16B070}"/>
              </a:ext>
            </a:extLst>
          </p:cNvPr>
          <p:cNvGrpSpPr/>
          <p:nvPr/>
        </p:nvGrpSpPr>
        <p:grpSpPr>
          <a:xfrm>
            <a:off x="414951" y="1679242"/>
            <a:ext cx="4394157" cy="1642041"/>
            <a:chOff x="414951" y="1679242"/>
            <a:chExt cx="4394157" cy="1642041"/>
          </a:xfrm>
        </p:grpSpPr>
        <p:pic>
          <p:nvPicPr>
            <p:cNvPr id="22" name="Picture 21">
              <a:extLst>
                <a:ext uri="{FF2B5EF4-FFF2-40B4-BE49-F238E27FC236}">
                  <a16:creationId xmlns:a16="http://schemas.microsoft.com/office/drawing/2014/main" id="{2069070D-6283-CE9C-D632-91A31B661B92}"/>
                </a:ext>
              </a:extLst>
            </p:cNvPr>
            <p:cNvPicPr>
              <a:picLocks noChangeAspect="1"/>
            </p:cNvPicPr>
            <p:nvPr/>
          </p:nvPicPr>
          <p:blipFill>
            <a:blip r:embed="rId22" cstate="print">
              <a:extLst>
                <a:ext uri="{28A0092B-C50C-407E-A947-70E740481C1C}">
                  <a14:useLocalDpi xmlns:a14="http://schemas.microsoft.com/office/drawing/2010/main"/>
                </a:ext>
              </a:extLst>
            </a:blip>
            <a:srcRect/>
            <a:stretch/>
          </p:blipFill>
          <p:spPr>
            <a:xfrm>
              <a:off x="750771" y="1679242"/>
              <a:ext cx="3490948" cy="1370770"/>
            </a:xfrm>
            <a:prstGeom prst="rect">
              <a:avLst/>
            </a:prstGeom>
          </p:spPr>
        </p:pic>
        <p:sp>
          <p:nvSpPr>
            <p:cNvPr id="24" name="TextBox 23">
              <a:extLst>
                <a:ext uri="{FF2B5EF4-FFF2-40B4-BE49-F238E27FC236}">
                  <a16:creationId xmlns:a16="http://schemas.microsoft.com/office/drawing/2014/main" id="{5B5412D2-58C9-486A-EF00-A38D3676B6B6}"/>
                </a:ext>
              </a:extLst>
            </p:cNvPr>
            <p:cNvSpPr txBox="1"/>
            <p:nvPr/>
          </p:nvSpPr>
          <p:spPr>
            <a:xfrm>
              <a:off x="2583619" y="1784562"/>
              <a:ext cx="222548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4x </a:t>
              </a:r>
              <a:r>
                <a:rPr kumimoji="0" lang="en-US" sz="1100" b="0" i="0" u="none" strike="noStrike" kern="1200" cap="none" spc="0" normalizeH="0" baseline="0" noProof="0">
                  <a:ln>
                    <a:noFill/>
                  </a:ln>
                  <a:solidFill>
                    <a:prstClr val="black"/>
                  </a:solidFill>
                  <a:effectLst/>
                  <a:uLnTx/>
                  <a:uFillTx/>
                  <a:latin typeface="DM Sans"/>
                  <a:ea typeface="+mn-ea"/>
                  <a:cs typeface="+mn-cs"/>
                </a:rPr>
                <a:t>better than placebo</a:t>
              </a:r>
            </a:p>
          </p:txBody>
        </p:sp>
        <p:sp>
          <p:nvSpPr>
            <p:cNvPr id="48" name="TextBox 47">
              <a:extLst>
                <a:ext uri="{FF2B5EF4-FFF2-40B4-BE49-F238E27FC236}">
                  <a16:creationId xmlns:a16="http://schemas.microsoft.com/office/drawing/2014/main" id="{2CCBDBE9-788B-C5E6-B1D6-2522B169BCD8}"/>
                </a:ext>
              </a:extLst>
            </p:cNvPr>
            <p:cNvSpPr txBox="1"/>
            <p:nvPr/>
          </p:nvSpPr>
          <p:spPr>
            <a:xfrm>
              <a:off x="1197321" y="1863900"/>
              <a:ext cx="1002197"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prstClr val="black"/>
                  </a:solidFill>
                  <a:effectLst/>
                  <a:uLnTx/>
                  <a:uFillTx/>
                  <a:latin typeface="DM Sans"/>
                  <a:ea typeface="+mn-ea"/>
                  <a:cs typeface="+mn-cs"/>
                </a:rPr>
                <a:t>$</a:t>
              </a:r>
              <a:r>
                <a:rPr kumimoji="0" lang="en-US" sz="800" b="0" i="0" u="none" strike="noStrike" kern="1200" cap="none" spc="0" normalizeH="0" baseline="0" noProof="0">
                  <a:ln>
                    <a:noFill/>
                  </a:ln>
                  <a:solidFill>
                    <a:prstClr val="black"/>
                  </a:solidFill>
                  <a:effectLst/>
                  <a:uLnTx/>
                  <a:uFillTx/>
                  <a:latin typeface="DM Sans"/>
                  <a:ea typeface="+mn-ea"/>
                  <a:cs typeface="+mn-cs"/>
                </a:rPr>
                <a:t>p&lt;0.1 vs placebo</a:t>
              </a:r>
            </a:p>
          </p:txBody>
        </p:sp>
        <p:sp>
          <p:nvSpPr>
            <p:cNvPr id="16" name="TextBox 18">
              <a:extLst>
                <a:ext uri="{FF2B5EF4-FFF2-40B4-BE49-F238E27FC236}">
                  <a16:creationId xmlns:a16="http://schemas.microsoft.com/office/drawing/2014/main" id="{A06BAB3F-FE62-2279-08A0-57656B9DA1CF}"/>
                </a:ext>
              </a:extLst>
            </p:cNvPr>
            <p:cNvSpPr txBox="1"/>
            <p:nvPr/>
          </p:nvSpPr>
          <p:spPr>
            <a:xfrm>
              <a:off x="1589708" y="3059673"/>
              <a:ext cx="734496" cy="261610"/>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307297"/>
                  </a:solidFill>
                  <a:effectLst/>
                  <a:uLnTx/>
                  <a:uFillTx/>
                  <a:latin typeface="DM Sans"/>
                  <a:ea typeface="+mn-ea"/>
                  <a:cs typeface="+mn-cs"/>
                </a:rPr>
                <a:t>Placebo</a:t>
              </a:r>
            </a:p>
          </p:txBody>
        </p:sp>
        <p:sp>
          <p:nvSpPr>
            <p:cNvPr id="17" name="TextBox 19">
              <a:extLst>
                <a:ext uri="{FF2B5EF4-FFF2-40B4-BE49-F238E27FC236}">
                  <a16:creationId xmlns:a16="http://schemas.microsoft.com/office/drawing/2014/main" id="{87D6D030-1787-6343-14DC-25C35C9EAF9B}"/>
                </a:ext>
              </a:extLst>
            </p:cNvPr>
            <p:cNvSpPr txBox="1"/>
            <p:nvPr/>
          </p:nvSpPr>
          <p:spPr>
            <a:xfrm>
              <a:off x="2491981" y="3056170"/>
              <a:ext cx="1661032" cy="261610"/>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307297"/>
                  </a:solidFill>
                  <a:effectLst/>
                  <a:uLnTx/>
                  <a:uFillTx/>
                  <a:latin typeface="DM Sans"/>
                  <a:ea typeface="+mn-ea"/>
                  <a:cs typeface="+mn-cs"/>
                </a:rPr>
                <a:t>3% PEPHA®-TIGHT CB</a:t>
              </a:r>
            </a:p>
          </p:txBody>
        </p:sp>
        <p:sp>
          <p:nvSpPr>
            <p:cNvPr id="20" name="TextBox 27">
              <a:extLst>
                <a:ext uri="{FF2B5EF4-FFF2-40B4-BE49-F238E27FC236}">
                  <a16:creationId xmlns:a16="http://schemas.microsoft.com/office/drawing/2014/main" id="{80D5B24E-E999-8C1B-B97F-B9A018784108}"/>
                </a:ext>
              </a:extLst>
            </p:cNvPr>
            <p:cNvSpPr txBox="1"/>
            <p:nvPr/>
          </p:nvSpPr>
          <p:spPr>
            <a:xfrm rot="16200000">
              <a:off x="-23471" y="2162105"/>
              <a:ext cx="1292341" cy="415498"/>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07297"/>
                  </a:solidFill>
                  <a:effectLst/>
                  <a:uLnTx/>
                  <a:uFillTx/>
                  <a:latin typeface="DM Sans"/>
                  <a:ea typeface="+mn-ea"/>
                  <a:cs typeface="+mn-cs"/>
                </a:rPr>
                <a:t>Skin smoothness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07297"/>
                  </a:solidFill>
                  <a:effectLst/>
                  <a:uLnTx/>
                  <a:uFillTx/>
                  <a:latin typeface="DM Sans"/>
                  <a:ea typeface="+mn-ea"/>
                  <a:cs typeface="+mn-cs"/>
                </a:rPr>
                <a:t>evolution [</a:t>
              </a:r>
              <a:r>
                <a:rPr kumimoji="0" lang="en-US" sz="1050" b="1" i="0" u="none" strike="noStrike" kern="1200" cap="none" spc="0" normalizeH="0" baseline="0" noProof="0" err="1">
                  <a:ln>
                    <a:noFill/>
                  </a:ln>
                  <a:solidFill>
                    <a:srgbClr val="307297"/>
                  </a:solidFill>
                  <a:effectLst/>
                  <a:uLnTx/>
                  <a:uFillTx/>
                  <a:latin typeface="DM Sans"/>
                  <a:ea typeface="+mn-ea"/>
                  <a:cs typeface="+mn-cs"/>
                </a:rPr>
                <a:t>dSpa</a:t>
              </a:r>
              <a:r>
                <a:rPr kumimoji="0" lang="en-US" sz="1050" b="1" i="0" u="none" strike="noStrike" kern="1200" cap="none" spc="0" normalizeH="0" baseline="0" noProof="0">
                  <a:ln>
                    <a:noFill/>
                  </a:ln>
                  <a:solidFill>
                    <a:srgbClr val="307297"/>
                  </a:solidFill>
                  <a:effectLst/>
                  <a:uLnTx/>
                  <a:uFillTx/>
                  <a:latin typeface="DM Sans"/>
                  <a:ea typeface="+mn-ea"/>
                  <a:cs typeface="+mn-cs"/>
                </a:rPr>
                <a:t>]</a:t>
              </a:r>
            </a:p>
          </p:txBody>
        </p:sp>
      </p:grpSp>
      <p:grpSp>
        <p:nvGrpSpPr>
          <p:cNvPr id="27" name="Groupe 26">
            <a:extLst>
              <a:ext uri="{FF2B5EF4-FFF2-40B4-BE49-F238E27FC236}">
                <a16:creationId xmlns:a16="http://schemas.microsoft.com/office/drawing/2014/main" id="{0B2BA4D5-C34F-078D-16DF-AF2DD341BBC7}"/>
              </a:ext>
            </a:extLst>
          </p:cNvPr>
          <p:cNvGrpSpPr/>
          <p:nvPr/>
        </p:nvGrpSpPr>
        <p:grpSpPr>
          <a:xfrm>
            <a:off x="6286697" y="1641179"/>
            <a:ext cx="3829178" cy="1695174"/>
            <a:chOff x="6286697" y="1641179"/>
            <a:chExt cx="3829178" cy="1695174"/>
          </a:xfrm>
        </p:grpSpPr>
        <p:pic>
          <p:nvPicPr>
            <p:cNvPr id="50" name="Picture 49" descr="Graphical user interface&#10;&#10;Description automatically generated">
              <a:extLst>
                <a:ext uri="{FF2B5EF4-FFF2-40B4-BE49-F238E27FC236}">
                  <a16:creationId xmlns:a16="http://schemas.microsoft.com/office/drawing/2014/main" id="{8A0E05DF-3845-EF0B-7A7A-69157D968807}"/>
                </a:ext>
              </a:extLst>
            </p:cNvPr>
            <p:cNvPicPr>
              <a:picLocks noChangeAspect="1"/>
            </p:cNvPicPr>
            <p:nvPr/>
          </p:nvPicPr>
          <p:blipFill>
            <a:blip r:embed="rId23" cstate="print">
              <a:extLst>
                <a:ext uri="{28A0092B-C50C-407E-A947-70E740481C1C}">
                  <a14:useLocalDpi xmlns:a14="http://schemas.microsoft.com/office/drawing/2010/main"/>
                </a:ext>
              </a:extLst>
            </a:blip>
            <a:srcRect/>
            <a:stretch/>
          </p:blipFill>
          <p:spPr>
            <a:xfrm>
              <a:off x="6641956" y="1641179"/>
              <a:ext cx="3403523" cy="1457605"/>
            </a:xfrm>
            <a:prstGeom prst="rect">
              <a:avLst/>
            </a:prstGeom>
          </p:spPr>
        </p:pic>
        <p:sp>
          <p:nvSpPr>
            <p:cNvPr id="18" name="TextBox 20">
              <a:extLst>
                <a:ext uri="{FF2B5EF4-FFF2-40B4-BE49-F238E27FC236}">
                  <a16:creationId xmlns:a16="http://schemas.microsoft.com/office/drawing/2014/main" id="{CBDB4781-EF88-5604-EBF7-339C5974F330}"/>
                </a:ext>
              </a:extLst>
            </p:cNvPr>
            <p:cNvSpPr txBox="1"/>
            <p:nvPr/>
          </p:nvSpPr>
          <p:spPr>
            <a:xfrm>
              <a:off x="7552570" y="3074743"/>
              <a:ext cx="734496" cy="261610"/>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307297"/>
                  </a:solidFill>
                  <a:effectLst/>
                  <a:uLnTx/>
                  <a:uFillTx/>
                  <a:latin typeface="DM Sans"/>
                  <a:ea typeface="+mn-ea"/>
                  <a:cs typeface="+mn-cs"/>
                </a:rPr>
                <a:t>Placebo</a:t>
              </a:r>
            </a:p>
          </p:txBody>
        </p:sp>
        <p:sp>
          <p:nvSpPr>
            <p:cNvPr id="19" name="TextBox 21">
              <a:extLst>
                <a:ext uri="{FF2B5EF4-FFF2-40B4-BE49-F238E27FC236}">
                  <a16:creationId xmlns:a16="http://schemas.microsoft.com/office/drawing/2014/main" id="{A392C7AB-0B98-1FFA-DFE9-F7B72B7B12B5}"/>
                </a:ext>
              </a:extLst>
            </p:cNvPr>
            <p:cNvSpPr txBox="1"/>
            <p:nvPr/>
          </p:nvSpPr>
          <p:spPr>
            <a:xfrm>
              <a:off x="8454843" y="3071240"/>
              <a:ext cx="1661032" cy="261610"/>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307297"/>
                  </a:solidFill>
                  <a:effectLst/>
                  <a:uLnTx/>
                  <a:uFillTx/>
                  <a:latin typeface="DM Sans"/>
                  <a:ea typeface="+mn-ea"/>
                  <a:cs typeface="+mn-cs"/>
                </a:rPr>
                <a:t>3% PEPHA®-TIGHT CB</a:t>
              </a:r>
            </a:p>
          </p:txBody>
        </p:sp>
        <p:sp>
          <p:nvSpPr>
            <p:cNvPr id="21" name="TextBox 28">
              <a:extLst>
                <a:ext uri="{FF2B5EF4-FFF2-40B4-BE49-F238E27FC236}">
                  <a16:creationId xmlns:a16="http://schemas.microsoft.com/office/drawing/2014/main" id="{03228A66-66FC-85D6-98DF-8FD3B01EF71F}"/>
                </a:ext>
              </a:extLst>
            </p:cNvPr>
            <p:cNvSpPr txBox="1"/>
            <p:nvPr/>
          </p:nvSpPr>
          <p:spPr>
            <a:xfrm rot="16200000">
              <a:off x="5778363" y="2183905"/>
              <a:ext cx="1447555" cy="430887"/>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07297"/>
                  </a:solidFill>
                  <a:effectLst/>
                  <a:uLnTx/>
                  <a:uFillTx/>
                  <a:latin typeface="DM Sans"/>
                  <a:ea typeface="+mn-ea"/>
                  <a:cs typeface="+mn-cs"/>
                </a:rPr>
                <a:t>Average Texture homogeneity</a:t>
              </a:r>
            </a:p>
          </p:txBody>
        </p:sp>
      </p:grpSp>
    </p:spTree>
    <p:extLst>
      <p:ext uri="{BB962C8B-B14F-4D97-AF65-F5344CB8AC3E}">
        <p14:creationId xmlns:p14="http://schemas.microsoft.com/office/powerpoint/2010/main" val="2257736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E3FCBC3-131F-11AB-5D4B-72858A91A97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5" name="Text Placeholder 4">
            <a:extLst>
              <a:ext uri="{FF2B5EF4-FFF2-40B4-BE49-F238E27FC236}">
                <a16:creationId xmlns:a16="http://schemas.microsoft.com/office/drawing/2014/main" id="{139C8E53-EE0F-71B6-BBEC-A74B11EF029F}"/>
              </a:ext>
            </a:extLst>
          </p:cNvPr>
          <p:cNvSpPr>
            <a:spLocks noGrp="1"/>
          </p:cNvSpPr>
          <p:nvPr>
            <p:ph type="body" idx="11"/>
          </p:nvPr>
        </p:nvSpPr>
        <p:spPr/>
        <p:txBody>
          <a:bodyPr/>
          <a:lstStyle/>
          <a:p>
            <a:r>
              <a:rPr lang="en-GB" err="1"/>
              <a:t>SkinFlex</a:t>
            </a:r>
            <a:r>
              <a:rPr lang="en-GB"/>
              <a:t> measurement </a:t>
            </a:r>
          </a:p>
        </p:txBody>
      </p:sp>
      <p:sp>
        <p:nvSpPr>
          <p:cNvPr id="8" name="Title 7">
            <a:extLst>
              <a:ext uri="{FF2B5EF4-FFF2-40B4-BE49-F238E27FC236}">
                <a16:creationId xmlns:a16="http://schemas.microsoft.com/office/drawing/2014/main" id="{000732FE-9551-A0DE-1A02-EE4CD7A82850}"/>
              </a:ext>
            </a:extLst>
          </p:cNvPr>
          <p:cNvSpPr>
            <a:spLocks noGrp="1"/>
          </p:cNvSpPr>
          <p:nvPr>
            <p:ph type="title"/>
          </p:nvPr>
        </p:nvSpPr>
        <p:spPr/>
        <p:txBody>
          <a:bodyPr/>
          <a:lstStyle/>
          <a:p>
            <a:r>
              <a:rPr lang="en-US"/>
              <a:t>Significant long-lasting lifting effect with PEPHA</a:t>
            </a:r>
            <a:r>
              <a:rPr lang="en-US" b="0"/>
              <a:t>®</a:t>
            </a:r>
            <a:r>
              <a:rPr lang="en-US"/>
              <a:t>-TIGHT CB</a:t>
            </a:r>
            <a:endParaRPr lang="en-GB"/>
          </a:p>
        </p:txBody>
      </p:sp>
      <p:sp>
        <p:nvSpPr>
          <p:cNvPr id="16" name="TextBox 15">
            <a:extLst>
              <a:ext uri="{FF2B5EF4-FFF2-40B4-BE49-F238E27FC236}">
                <a16:creationId xmlns:a16="http://schemas.microsoft.com/office/drawing/2014/main" id="{04D8584E-BFF7-2767-8B9F-5235A2D79981}"/>
              </a:ext>
            </a:extLst>
          </p:cNvPr>
          <p:cNvSpPr txBox="1"/>
          <p:nvPr/>
        </p:nvSpPr>
        <p:spPr>
          <a:xfrm>
            <a:off x="9752379" y="2092779"/>
            <a:ext cx="1078821"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Volunteer 39</a:t>
            </a:r>
          </a:p>
        </p:txBody>
      </p:sp>
      <p:sp>
        <p:nvSpPr>
          <p:cNvPr id="17" name="TextBox 16">
            <a:extLst>
              <a:ext uri="{FF2B5EF4-FFF2-40B4-BE49-F238E27FC236}">
                <a16:creationId xmlns:a16="http://schemas.microsoft.com/office/drawing/2014/main" id="{3FBE5767-742A-2274-741B-F6E1B123A963}"/>
              </a:ext>
            </a:extLst>
          </p:cNvPr>
          <p:cNvSpPr txBox="1"/>
          <p:nvPr/>
        </p:nvSpPr>
        <p:spPr>
          <a:xfrm>
            <a:off x="10672600" y="4023038"/>
            <a:ext cx="936005" cy="2539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DM Sans"/>
                <a:ea typeface="+mn-ea"/>
                <a:cs typeface="+mn-cs"/>
              </a:rPr>
              <a:t>T1 </a:t>
            </a:r>
          </a:p>
        </p:txBody>
      </p:sp>
      <p:sp>
        <p:nvSpPr>
          <p:cNvPr id="18" name="TextBox 17">
            <a:extLst>
              <a:ext uri="{FF2B5EF4-FFF2-40B4-BE49-F238E27FC236}">
                <a16:creationId xmlns:a16="http://schemas.microsoft.com/office/drawing/2014/main" id="{568BD365-785D-AFA7-FD0A-FA67A15B0B0D}"/>
              </a:ext>
            </a:extLst>
          </p:cNvPr>
          <p:cNvSpPr txBox="1"/>
          <p:nvPr/>
        </p:nvSpPr>
        <p:spPr>
          <a:xfrm>
            <a:off x="9752379" y="4023038"/>
            <a:ext cx="920221" cy="2539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DM Sans"/>
                <a:ea typeface="+mn-ea"/>
                <a:cs typeface="+mn-cs"/>
              </a:rPr>
              <a:t>Baseline T0</a:t>
            </a:r>
          </a:p>
        </p:txBody>
      </p:sp>
      <p:sp>
        <p:nvSpPr>
          <p:cNvPr id="19" name="TextBox 18">
            <a:extLst>
              <a:ext uri="{FF2B5EF4-FFF2-40B4-BE49-F238E27FC236}">
                <a16:creationId xmlns:a16="http://schemas.microsoft.com/office/drawing/2014/main" id="{A4FFB087-F781-6724-0127-9B2FFA7FFE1B}"/>
              </a:ext>
            </a:extLst>
          </p:cNvPr>
          <p:cNvSpPr txBox="1"/>
          <p:nvPr/>
        </p:nvSpPr>
        <p:spPr>
          <a:xfrm>
            <a:off x="645674" y="5363434"/>
            <a:ext cx="10373279" cy="369332"/>
          </a:xfrm>
          <a:prstGeom prst="rect">
            <a:avLst/>
          </a:prstGeom>
          <a:noFill/>
        </p:spPr>
        <p:txBody>
          <a:bodyPr wrap="square" lIns="0" tIns="0" rIns="0" bIns="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An airstream is blown perpendicularly to the cheek: it pushes the skin inwards forming a kind of “hole” in the cheek.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The firmer &amp; more lifted is the skin, the more it’s able to resist the airstream, as shown for Volunteer 39 in the pic</a:t>
            </a:r>
          </a:p>
        </p:txBody>
      </p:sp>
      <p:sp>
        <p:nvSpPr>
          <p:cNvPr id="20" name="TextBox 19">
            <a:extLst>
              <a:ext uri="{FF2B5EF4-FFF2-40B4-BE49-F238E27FC236}">
                <a16:creationId xmlns:a16="http://schemas.microsoft.com/office/drawing/2014/main" id="{222A1D19-E442-24CC-AA38-D72C7D2E4048}"/>
              </a:ext>
            </a:extLst>
          </p:cNvPr>
          <p:cNvSpPr txBox="1"/>
          <p:nvPr/>
        </p:nvSpPr>
        <p:spPr>
          <a:xfrm>
            <a:off x="9752379" y="2292835"/>
            <a:ext cx="2596378"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Skin deformation upon strain</a:t>
            </a:r>
          </a:p>
        </p:txBody>
      </p:sp>
      <p:sp>
        <p:nvSpPr>
          <p:cNvPr id="23" name="TextBox 22">
            <a:extLst>
              <a:ext uri="{FF2B5EF4-FFF2-40B4-BE49-F238E27FC236}">
                <a16:creationId xmlns:a16="http://schemas.microsoft.com/office/drawing/2014/main" id="{513B6DF0-ADB0-BB62-1E28-E7FEF1DE0531}"/>
              </a:ext>
            </a:extLst>
          </p:cNvPr>
          <p:cNvSpPr txBox="1"/>
          <p:nvPr/>
        </p:nvSpPr>
        <p:spPr>
          <a:xfrm>
            <a:off x="549402" y="1434345"/>
            <a:ext cx="4231928"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DM Sans"/>
                <a:ea typeface="+mn-ea"/>
                <a:cs typeface="+mn-cs"/>
              </a:rPr>
              <a:t>PEPHA-TIGHT CB is 13X</a:t>
            </a:r>
            <a:r>
              <a:rPr kumimoji="0" lang="en-US" sz="1600" b="0" i="0" u="none" strike="noStrike" kern="1200" cap="none" spc="0" normalizeH="0" baseline="0" noProof="0">
                <a:ln>
                  <a:noFill/>
                </a:ln>
                <a:solidFill>
                  <a:prstClr val="black"/>
                </a:solidFill>
                <a:effectLst/>
                <a:uLnTx/>
                <a:uFillTx/>
                <a:latin typeface="DM Sans"/>
                <a:ea typeface="+mn-ea"/>
                <a:cs typeface="+mn-cs"/>
              </a:rPr>
              <a:t> better than placebo</a:t>
            </a:r>
          </a:p>
        </p:txBody>
      </p:sp>
      <p:grpSp>
        <p:nvGrpSpPr>
          <p:cNvPr id="56" name="Groupe 55">
            <a:extLst>
              <a:ext uri="{FF2B5EF4-FFF2-40B4-BE49-F238E27FC236}">
                <a16:creationId xmlns:a16="http://schemas.microsoft.com/office/drawing/2014/main" id="{68393188-36D8-A159-E67E-CAF56F06F353}"/>
              </a:ext>
            </a:extLst>
          </p:cNvPr>
          <p:cNvGrpSpPr/>
          <p:nvPr/>
        </p:nvGrpSpPr>
        <p:grpSpPr>
          <a:xfrm>
            <a:off x="306054" y="2356152"/>
            <a:ext cx="1680403" cy="1852568"/>
            <a:chOff x="333106" y="2014093"/>
            <a:chExt cx="1680403" cy="1852568"/>
          </a:xfrm>
        </p:grpSpPr>
        <p:sp>
          <p:nvSpPr>
            <p:cNvPr id="26" name="TextBox 25">
              <a:extLst>
                <a:ext uri="{FF2B5EF4-FFF2-40B4-BE49-F238E27FC236}">
                  <a16:creationId xmlns:a16="http://schemas.microsoft.com/office/drawing/2014/main" id="{64D3599D-1EFB-5A4F-7236-AAD54B9E7DCA}"/>
                </a:ext>
              </a:extLst>
            </p:cNvPr>
            <p:cNvSpPr txBox="1"/>
            <p:nvPr/>
          </p:nvSpPr>
          <p:spPr>
            <a:xfrm>
              <a:off x="645674" y="3668053"/>
              <a:ext cx="1367835" cy="16158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DM Sans"/>
                  <a:ea typeface="+mn-ea"/>
                  <a:cs typeface="+mn-cs"/>
                </a:rPr>
                <a:t>Measurement area</a:t>
              </a:r>
            </a:p>
          </p:txBody>
        </p:sp>
        <p:sp>
          <p:nvSpPr>
            <p:cNvPr id="27" name="Oval 26">
              <a:extLst>
                <a:ext uri="{FF2B5EF4-FFF2-40B4-BE49-F238E27FC236}">
                  <a16:creationId xmlns:a16="http://schemas.microsoft.com/office/drawing/2014/main" id="{9E0500F3-F79B-2DF1-9E6B-B7D30F18E77D}"/>
                </a:ext>
              </a:extLst>
            </p:cNvPr>
            <p:cNvSpPr/>
            <p:nvPr/>
          </p:nvSpPr>
          <p:spPr>
            <a:xfrm>
              <a:off x="333106" y="3631028"/>
              <a:ext cx="235633" cy="235633"/>
            </a:xfrm>
            <a:prstGeom prst="ellipse">
              <a:avLst/>
            </a:prstGeom>
            <a:solidFill>
              <a:srgbClr val="FF0000">
                <a:alpha val="20000"/>
              </a:srgbClr>
            </a:solid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pic>
          <p:nvPicPr>
            <p:cNvPr id="28" name="Picture 27">
              <a:extLst>
                <a:ext uri="{FF2B5EF4-FFF2-40B4-BE49-F238E27FC236}">
                  <a16:creationId xmlns:a16="http://schemas.microsoft.com/office/drawing/2014/main" id="{05E899E9-33E6-492A-04C7-45676B482223}"/>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362556" y="2014093"/>
              <a:ext cx="1085210" cy="1522795"/>
            </a:xfrm>
            <a:prstGeom prst="rect">
              <a:avLst/>
            </a:prstGeom>
          </p:spPr>
        </p:pic>
      </p:grpSp>
      <p:grpSp>
        <p:nvGrpSpPr>
          <p:cNvPr id="29" name="Group 28">
            <a:extLst>
              <a:ext uri="{FF2B5EF4-FFF2-40B4-BE49-F238E27FC236}">
                <a16:creationId xmlns:a16="http://schemas.microsoft.com/office/drawing/2014/main" id="{BB042B50-C28F-CC6E-F1F1-1B93BFF2A9C2}"/>
              </a:ext>
            </a:extLst>
          </p:cNvPr>
          <p:cNvGrpSpPr/>
          <p:nvPr/>
        </p:nvGrpSpPr>
        <p:grpSpPr>
          <a:xfrm>
            <a:off x="9771715" y="2534631"/>
            <a:ext cx="1774611" cy="1543278"/>
            <a:chOff x="8974243" y="2674699"/>
            <a:chExt cx="2025752" cy="1761682"/>
          </a:xfrm>
        </p:grpSpPr>
        <p:grpSp>
          <p:nvGrpSpPr>
            <p:cNvPr id="30" name="Group 29">
              <a:extLst>
                <a:ext uri="{FF2B5EF4-FFF2-40B4-BE49-F238E27FC236}">
                  <a16:creationId xmlns:a16="http://schemas.microsoft.com/office/drawing/2014/main" id="{9D5B80B8-7D05-0D79-954A-15839B74956A}"/>
                </a:ext>
              </a:extLst>
            </p:cNvPr>
            <p:cNvGrpSpPr/>
            <p:nvPr/>
          </p:nvGrpSpPr>
          <p:grpSpPr>
            <a:xfrm>
              <a:off x="8974243" y="2674699"/>
              <a:ext cx="2025752" cy="1761682"/>
              <a:chOff x="6314818" y="1342177"/>
              <a:chExt cx="2530594" cy="2200714"/>
            </a:xfrm>
          </p:grpSpPr>
          <p:grpSp>
            <p:nvGrpSpPr>
              <p:cNvPr id="32" name="Group 31">
                <a:extLst>
                  <a:ext uri="{FF2B5EF4-FFF2-40B4-BE49-F238E27FC236}">
                    <a16:creationId xmlns:a16="http://schemas.microsoft.com/office/drawing/2014/main" id="{5F7F1504-F31B-F96C-E281-0CCAB2987D09}"/>
                  </a:ext>
                </a:extLst>
              </p:cNvPr>
              <p:cNvGrpSpPr/>
              <p:nvPr/>
            </p:nvGrpSpPr>
            <p:grpSpPr>
              <a:xfrm>
                <a:off x="6314818" y="1357873"/>
                <a:ext cx="2530594" cy="2101418"/>
                <a:chOff x="918000" y="1972661"/>
                <a:chExt cx="4588512" cy="3810324"/>
              </a:xfrm>
            </p:grpSpPr>
            <p:pic>
              <p:nvPicPr>
                <p:cNvPr id="34" name="Picture 33" descr="A picture containing worm&#10;&#10;Description automatically generated">
                  <a:extLst>
                    <a:ext uri="{FF2B5EF4-FFF2-40B4-BE49-F238E27FC236}">
                      <a16:creationId xmlns:a16="http://schemas.microsoft.com/office/drawing/2014/main" id="{74D845E4-3335-29BE-3D56-E582E4C3D10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2152" r="-9034"/>
                <a:stretch/>
              </p:blipFill>
              <p:spPr>
                <a:xfrm>
                  <a:off x="918000" y="1972661"/>
                  <a:ext cx="2480520" cy="3810324"/>
                </a:xfrm>
                <a:prstGeom prst="rect">
                  <a:avLst/>
                </a:prstGeom>
              </p:spPr>
            </p:pic>
            <p:pic>
              <p:nvPicPr>
                <p:cNvPr id="35" name="Picture 34">
                  <a:extLst>
                    <a:ext uri="{FF2B5EF4-FFF2-40B4-BE49-F238E27FC236}">
                      <a16:creationId xmlns:a16="http://schemas.microsoft.com/office/drawing/2014/main" id="{9702BABE-2226-E3B6-593E-AFC937D48282}"/>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r="-1524"/>
                <a:stretch/>
              </p:blipFill>
              <p:spPr>
                <a:xfrm>
                  <a:off x="2666301" y="1974174"/>
                  <a:ext cx="2840211" cy="3808687"/>
                </a:xfrm>
                <a:prstGeom prst="rect">
                  <a:avLst/>
                </a:prstGeom>
              </p:spPr>
            </p:pic>
          </p:grpSp>
          <p:cxnSp>
            <p:nvCxnSpPr>
              <p:cNvPr id="33" name="Straight Connector 32">
                <a:extLst>
                  <a:ext uri="{FF2B5EF4-FFF2-40B4-BE49-F238E27FC236}">
                    <a16:creationId xmlns:a16="http://schemas.microsoft.com/office/drawing/2014/main" id="{D0F6CB33-7027-B356-5105-33D9974EA038}"/>
                  </a:ext>
                </a:extLst>
              </p:cNvPr>
              <p:cNvCxnSpPr>
                <a:cxnSpLocks/>
              </p:cNvCxnSpPr>
              <p:nvPr/>
            </p:nvCxnSpPr>
            <p:spPr>
              <a:xfrm flipH="1">
                <a:off x="7566512" y="1342177"/>
                <a:ext cx="0" cy="2200714"/>
              </a:xfrm>
              <a:prstGeom prst="line">
                <a:avLst/>
              </a:prstGeom>
              <a:ln w="25400">
                <a:solidFill>
                  <a:srgbClr val="92D050"/>
                </a:solidFill>
                <a:prstDash val="dash"/>
              </a:ln>
            </p:spPr>
            <p:style>
              <a:lnRef idx="1">
                <a:schemeClr val="accent1"/>
              </a:lnRef>
              <a:fillRef idx="0">
                <a:schemeClr val="accent1"/>
              </a:fillRef>
              <a:effectRef idx="0">
                <a:schemeClr val="accent1"/>
              </a:effectRef>
              <a:fontRef idx="minor">
                <a:schemeClr val="tx1"/>
              </a:fontRef>
            </p:style>
          </p:cxnSp>
        </p:grpSp>
        <p:sp>
          <p:nvSpPr>
            <p:cNvPr id="31" name="Rectangle 30">
              <a:extLst>
                <a:ext uri="{FF2B5EF4-FFF2-40B4-BE49-F238E27FC236}">
                  <a16:creationId xmlns:a16="http://schemas.microsoft.com/office/drawing/2014/main" id="{1C14B4AD-9D23-BEDF-FB82-ED88E9B55844}"/>
                </a:ext>
              </a:extLst>
            </p:cNvPr>
            <p:cNvSpPr/>
            <p:nvPr/>
          </p:nvSpPr>
          <p:spPr>
            <a:xfrm>
              <a:off x="8987890" y="2687264"/>
              <a:ext cx="1987099" cy="1682140"/>
            </a:xfrm>
            <a:prstGeom prst="rect">
              <a:avLst/>
            </a:prstGeom>
            <a:noFill/>
            <a:ln w="158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grpSp>
      <p:cxnSp>
        <p:nvCxnSpPr>
          <p:cNvPr id="36" name="Straight Arrow Connector 35">
            <a:extLst>
              <a:ext uri="{FF2B5EF4-FFF2-40B4-BE49-F238E27FC236}">
                <a16:creationId xmlns:a16="http://schemas.microsoft.com/office/drawing/2014/main" id="{F186DAEC-B663-80E5-EB2F-E7DEB9877F2B}"/>
              </a:ext>
            </a:extLst>
          </p:cNvPr>
          <p:cNvCxnSpPr>
            <a:cxnSpLocks/>
          </p:cNvCxnSpPr>
          <p:nvPr/>
        </p:nvCxnSpPr>
        <p:spPr>
          <a:xfrm flipH="1">
            <a:off x="11289551" y="3321121"/>
            <a:ext cx="390557" cy="0"/>
          </a:xfrm>
          <a:prstGeom prst="straightConnector1">
            <a:avLst/>
          </a:prstGeom>
          <a:ln w="28575">
            <a:solidFill>
              <a:srgbClr val="007E4B"/>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39AA519B-B468-642E-3943-CF87E5F2F9D2}"/>
              </a:ext>
            </a:extLst>
          </p:cNvPr>
          <p:cNvSpPr/>
          <p:nvPr/>
        </p:nvSpPr>
        <p:spPr>
          <a:xfrm>
            <a:off x="10180320" y="116365"/>
            <a:ext cx="2011680" cy="454909"/>
          </a:xfrm>
          <a:prstGeom prst="rect">
            <a:avLst/>
          </a:prstGeom>
          <a:solidFill>
            <a:srgbClr val="76D0C2"/>
          </a:solidFill>
          <a:ln>
            <a:noFill/>
          </a:ln>
        </p:spPr>
        <p:style>
          <a:lnRef idx="2">
            <a:schemeClr val="accent1">
              <a:shade val="50000"/>
            </a:schemeClr>
          </a:lnRef>
          <a:fillRef idx="1">
            <a:schemeClr val="accent1"/>
          </a:fillRef>
          <a:effectRef idx="0">
            <a:schemeClr val="accent1"/>
          </a:effectRef>
          <a:fontRef idx="minor">
            <a:schemeClr val="lt1"/>
          </a:fontRef>
        </p:style>
        <p:txBody>
          <a:bodyPr rIns="360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prstClr val="black"/>
                </a:solidFill>
                <a:effectLst/>
                <a:uLnTx/>
                <a:uFillTx/>
                <a:latin typeface="DM Sans"/>
                <a:ea typeface="+mn-ea"/>
                <a:cs typeface="+mn-cs"/>
              </a:rPr>
              <a:t>In vivo </a:t>
            </a:r>
            <a:r>
              <a:rPr kumimoji="0" lang="en-US" sz="1600" b="0" i="0" u="none" strike="noStrike" kern="1200" cap="none" spc="0" normalizeH="0" baseline="0" noProof="0">
                <a:ln>
                  <a:noFill/>
                </a:ln>
                <a:solidFill>
                  <a:prstClr val="black"/>
                </a:solidFill>
                <a:effectLst/>
                <a:uLnTx/>
                <a:uFillTx/>
                <a:latin typeface="DM Sans"/>
                <a:ea typeface="+mn-ea"/>
                <a:cs typeface="+mn-cs"/>
              </a:rPr>
              <a:t>efficacy</a:t>
            </a:r>
            <a:endParaRPr kumimoji="0" lang="en-CH" sz="1600" b="0" i="0" u="none" strike="noStrike" kern="1200" cap="none" spc="0" normalizeH="0" baseline="0" noProof="0">
              <a:ln>
                <a:noFill/>
              </a:ln>
              <a:solidFill>
                <a:prstClr val="black"/>
              </a:solidFill>
              <a:effectLst/>
              <a:uLnTx/>
              <a:uFillTx/>
              <a:latin typeface="DM Sans"/>
              <a:ea typeface="+mn-ea"/>
              <a:cs typeface="+mn-cs"/>
            </a:endParaRPr>
          </a:p>
        </p:txBody>
      </p:sp>
      <p:pic>
        <p:nvPicPr>
          <p:cNvPr id="41" name="Picture 2">
            <a:extLst>
              <a:ext uri="{FF2B5EF4-FFF2-40B4-BE49-F238E27FC236}">
                <a16:creationId xmlns:a16="http://schemas.microsoft.com/office/drawing/2014/main" id="{57079100-42DC-7425-BFE1-D755F8DE59F5}"/>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939618" y="1984307"/>
            <a:ext cx="3610435" cy="3114000"/>
          </a:xfrm>
          <a:prstGeom prst="rect">
            <a:avLst/>
          </a:prstGeom>
        </p:spPr>
      </p:pic>
      <p:pic>
        <p:nvPicPr>
          <p:cNvPr id="42" name="Picture 4">
            <a:extLst>
              <a:ext uri="{FF2B5EF4-FFF2-40B4-BE49-F238E27FC236}">
                <a16:creationId xmlns:a16="http://schemas.microsoft.com/office/drawing/2014/main" id="{31855365-D499-FAE5-76D5-779A927D9E3B}"/>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5767144" y="1984307"/>
            <a:ext cx="3746166" cy="3114000"/>
          </a:xfrm>
          <a:prstGeom prst="rect">
            <a:avLst/>
          </a:prstGeom>
        </p:spPr>
      </p:pic>
      <p:sp>
        <p:nvSpPr>
          <p:cNvPr id="43" name="TextBox 16">
            <a:extLst>
              <a:ext uri="{FF2B5EF4-FFF2-40B4-BE49-F238E27FC236}">
                <a16:creationId xmlns:a16="http://schemas.microsoft.com/office/drawing/2014/main" id="{CF75DE26-B86B-9827-97CF-91B4FFE08368}"/>
              </a:ext>
            </a:extLst>
          </p:cNvPr>
          <p:cNvSpPr txBox="1"/>
          <p:nvPr/>
        </p:nvSpPr>
        <p:spPr>
          <a:xfrm>
            <a:off x="4424924" y="2383655"/>
            <a:ext cx="1152880"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DM Sans"/>
                <a:ea typeface="+mn-ea"/>
                <a:cs typeface="+mn-cs"/>
              </a:rPr>
              <a:t>*p&lt;0.05 vs placebo</a:t>
            </a:r>
          </a:p>
        </p:txBody>
      </p:sp>
      <p:sp>
        <p:nvSpPr>
          <p:cNvPr id="44" name="TextBox 33">
            <a:extLst>
              <a:ext uri="{FF2B5EF4-FFF2-40B4-BE49-F238E27FC236}">
                <a16:creationId xmlns:a16="http://schemas.microsoft.com/office/drawing/2014/main" id="{A2E6E44A-3A30-516B-010C-83EE6FB6ED6E}"/>
              </a:ext>
            </a:extLst>
          </p:cNvPr>
          <p:cNvSpPr txBox="1"/>
          <p:nvPr/>
        </p:nvSpPr>
        <p:spPr>
          <a:xfrm>
            <a:off x="8371169" y="2383655"/>
            <a:ext cx="1152880"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DM Sans"/>
                <a:ea typeface="+mn-ea"/>
                <a:cs typeface="+mn-cs"/>
              </a:rPr>
              <a:t>*p&lt;0.05 vs placebo</a:t>
            </a:r>
          </a:p>
        </p:txBody>
      </p:sp>
      <p:sp>
        <p:nvSpPr>
          <p:cNvPr id="45" name="TextBox 10">
            <a:extLst>
              <a:ext uri="{FF2B5EF4-FFF2-40B4-BE49-F238E27FC236}">
                <a16:creationId xmlns:a16="http://schemas.microsoft.com/office/drawing/2014/main" id="{ABEBCA9B-3FC5-1354-30DC-2BFAB04B08A1}"/>
              </a:ext>
            </a:extLst>
          </p:cNvPr>
          <p:cNvSpPr txBox="1"/>
          <p:nvPr/>
        </p:nvSpPr>
        <p:spPr>
          <a:xfrm>
            <a:off x="6767704" y="1932323"/>
            <a:ext cx="2359941" cy="307777"/>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Decrease in skin sagging </a:t>
            </a:r>
          </a:p>
        </p:txBody>
      </p:sp>
      <p:sp>
        <p:nvSpPr>
          <p:cNvPr id="46" name="TextBox 11">
            <a:extLst>
              <a:ext uri="{FF2B5EF4-FFF2-40B4-BE49-F238E27FC236}">
                <a16:creationId xmlns:a16="http://schemas.microsoft.com/office/drawing/2014/main" id="{90BD49A4-2A18-0720-C594-898D76F46494}"/>
              </a:ext>
            </a:extLst>
          </p:cNvPr>
          <p:cNvSpPr txBox="1"/>
          <p:nvPr/>
        </p:nvSpPr>
        <p:spPr>
          <a:xfrm>
            <a:off x="2851638" y="1932323"/>
            <a:ext cx="2331087" cy="307777"/>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Increase in skin firmness</a:t>
            </a:r>
          </a:p>
        </p:txBody>
      </p:sp>
      <p:sp>
        <p:nvSpPr>
          <p:cNvPr id="47" name="TextBox 14">
            <a:extLst>
              <a:ext uri="{FF2B5EF4-FFF2-40B4-BE49-F238E27FC236}">
                <a16:creationId xmlns:a16="http://schemas.microsoft.com/office/drawing/2014/main" id="{4E409CC9-0D22-9118-0449-764DE34541D4}"/>
              </a:ext>
            </a:extLst>
          </p:cNvPr>
          <p:cNvSpPr txBox="1"/>
          <p:nvPr/>
        </p:nvSpPr>
        <p:spPr>
          <a:xfrm rot="16200000">
            <a:off x="1096419" y="3076101"/>
            <a:ext cx="2061783" cy="430887"/>
          </a:xfrm>
          <a:prstGeom prst="rect">
            <a:avLst/>
          </a:prstGeom>
          <a:solidFill>
            <a:schemeClr val="bg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307297"/>
                </a:solidFill>
                <a:effectLst/>
                <a:uLnTx/>
                <a:uFillTx/>
                <a:latin typeface="DM Sans"/>
                <a:ea typeface="+mn-ea"/>
                <a:cs typeface="+mn-cs"/>
              </a:rPr>
              <a:t>Skin firmness improvement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307297"/>
                </a:solidFill>
                <a:effectLst/>
                <a:uLnTx/>
                <a:uFillTx/>
                <a:latin typeface="DM Sans"/>
                <a:ea typeface="+mn-ea"/>
                <a:cs typeface="+mn-cs"/>
              </a:rPr>
              <a:t>(%) vs baseline</a:t>
            </a:r>
          </a:p>
        </p:txBody>
      </p:sp>
      <p:sp>
        <p:nvSpPr>
          <p:cNvPr id="48" name="TextBox 15">
            <a:extLst>
              <a:ext uri="{FF2B5EF4-FFF2-40B4-BE49-F238E27FC236}">
                <a16:creationId xmlns:a16="http://schemas.microsoft.com/office/drawing/2014/main" id="{E30BF9A3-79F1-89C7-DA3A-0D6D4C74B6AC}"/>
              </a:ext>
            </a:extLst>
          </p:cNvPr>
          <p:cNvSpPr txBox="1"/>
          <p:nvPr/>
        </p:nvSpPr>
        <p:spPr>
          <a:xfrm rot="16200000">
            <a:off x="5098680" y="3076101"/>
            <a:ext cx="1702710" cy="430887"/>
          </a:xfrm>
          <a:prstGeom prst="rect">
            <a:avLst/>
          </a:prstGeom>
          <a:solidFill>
            <a:schemeClr val="bg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307297"/>
                </a:solidFill>
                <a:effectLst/>
                <a:uLnTx/>
                <a:uFillTx/>
                <a:latin typeface="DM Sans"/>
                <a:ea typeface="+mn-ea"/>
                <a:cs typeface="+mn-cs"/>
              </a:rPr>
              <a:t>Skin sagging decrease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307297"/>
                </a:solidFill>
                <a:effectLst/>
                <a:uLnTx/>
                <a:uFillTx/>
                <a:latin typeface="DM Sans"/>
                <a:ea typeface="+mn-ea"/>
                <a:cs typeface="+mn-cs"/>
              </a:rPr>
              <a:t>Vs. baseline [mm]</a:t>
            </a:r>
          </a:p>
        </p:txBody>
      </p:sp>
      <p:sp>
        <p:nvSpPr>
          <p:cNvPr id="49" name="TextBox 17">
            <a:extLst>
              <a:ext uri="{FF2B5EF4-FFF2-40B4-BE49-F238E27FC236}">
                <a16:creationId xmlns:a16="http://schemas.microsoft.com/office/drawing/2014/main" id="{C99595EB-0330-0BD4-9F0B-ABC549F6A67A}"/>
              </a:ext>
            </a:extLst>
          </p:cNvPr>
          <p:cNvSpPr txBox="1"/>
          <p:nvPr/>
        </p:nvSpPr>
        <p:spPr>
          <a:xfrm>
            <a:off x="2678690" y="4703486"/>
            <a:ext cx="2699778" cy="461665"/>
          </a:xfrm>
          <a:prstGeom prst="rect">
            <a:avLst/>
          </a:prstGeom>
          <a:solidFill>
            <a:schemeClr val="bg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mn-ea"/>
                <a:cs typeface="+mn-cs"/>
              </a:rPr>
              <a:t>Time 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12 </a:t>
            </a:r>
            <a:r>
              <a:rPr kumimoji="0" lang="en-US" sz="1200" b="0" i="0" u="none" strike="noStrike" kern="1200" cap="none" spc="0" normalizeH="0" baseline="0" noProof="0" err="1">
                <a:ln>
                  <a:noFill/>
                </a:ln>
                <a:solidFill>
                  <a:prstClr val="black"/>
                </a:solidFill>
                <a:effectLst/>
                <a:uLnTx/>
                <a:uFillTx/>
                <a:latin typeface="DM Sans"/>
                <a:ea typeface="+mn-ea"/>
                <a:cs typeface="+mn-cs"/>
              </a:rPr>
              <a:t>hrs</a:t>
            </a:r>
            <a:r>
              <a:rPr kumimoji="0" lang="en-US" sz="1200" b="0" i="0" u="none" strike="noStrike" kern="1200" cap="none" spc="0" normalizeH="0" baseline="0" noProof="0">
                <a:ln>
                  <a:noFill/>
                </a:ln>
                <a:solidFill>
                  <a:prstClr val="black"/>
                </a:solidFill>
                <a:effectLst/>
                <a:uLnTx/>
                <a:uFillTx/>
                <a:latin typeface="DM Sans"/>
                <a:ea typeface="+mn-ea"/>
                <a:cs typeface="+mn-cs"/>
              </a:rPr>
              <a:t> after 2</a:t>
            </a:r>
            <a:r>
              <a:rPr kumimoji="0" lang="en-US" sz="1200" b="0" i="0" u="none" strike="noStrike" kern="1200" cap="none" spc="0" normalizeH="0" baseline="30000" noProof="0">
                <a:ln>
                  <a:noFill/>
                </a:ln>
                <a:solidFill>
                  <a:prstClr val="black"/>
                </a:solidFill>
                <a:effectLst/>
                <a:uLnTx/>
                <a:uFillTx/>
                <a:latin typeface="DM Sans"/>
                <a:ea typeface="+mn-ea"/>
                <a:cs typeface="+mn-cs"/>
              </a:rPr>
              <a:t>nd</a:t>
            </a:r>
            <a:r>
              <a:rPr kumimoji="0" lang="en-US" sz="1200" b="0" i="0" u="none" strike="noStrike" kern="1200" cap="none" spc="0" normalizeH="0" baseline="0" noProof="0">
                <a:ln>
                  <a:noFill/>
                </a:ln>
                <a:solidFill>
                  <a:prstClr val="black"/>
                </a:solidFill>
                <a:effectLst/>
                <a:uLnTx/>
                <a:uFillTx/>
                <a:latin typeface="DM Sans"/>
                <a:ea typeface="+mn-ea"/>
                <a:cs typeface="+mn-cs"/>
              </a:rPr>
              <a:t> product application</a:t>
            </a:r>
          </a:p>
        </p:txBody>
      </p:sp>
      <p:sp>
        <p:nvSpPr>
          <p:cNvPr id="50" name="TextBox 18">
            <a:extLst>
              <a:ext uri="{FF2B5EF4-FFF2-40B4-BE49-F238E27FC236}">
                <a16:creationId xmlns:a16="http://schemas.microsoft.com/office/drawing/2014/main" id="{5C134DC2-7DEB-4B7B-6C29-1DBE137755A8}"/>
              </a:ext>
            </a:extLst>
          </p:cNvPr>
          <p:cNvSpPr txBox="1"/>
          <p:nvPr/>
        </p:nvSpPr>
        <p:spPr>
          <a:xfrm>
            <a:off x="6571222" y="4703486"/>
            <a:ext cx="2699778" cy="461665"/>
          </a:xfrm>
          <a:prstGeom prst="rect">
            <a:avLst/>
          </a:prstGeom>
          <a:solidFill>
            <a:schemeClr val="bg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mn-ea"/>
                <a:cs typeface="+mn-cs"/>
              </a:rPr>
              <a:t>Time 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12 </a:t>
            </a:r>
            <a:r>
              <a:rPr kumimoji="0" lang="en-US" sz="1200" b="0" i="0" u="none" strike="noStrike" kern="1200" cap="none" spc="0" normalizeH="0" baseline="0" noProof="0" err="1">
                <a:ln>
                  <a:noFill/>
                </a:ln>
                <a:solidFill>
                  <a:prstClr val="black"/>
                </a:solidFill>
                <a:effectLst/>
                <a:uLnTx/>
                <a:uFillTx/>
                <a:latin typeface="DM Sans"/>
                <a:ea typeface="+mn-ea"/>
                <a:cs typeface="+mn-cs"/>
              </a:rPr>
              <a:t>hrs</a:t>
            </a:r>
            <a:r>
              <a:rPr kumimoji="0" lang="en-US" sz="1200" b="0" i="0" u="none" strike="noStrike" kern="1200" cap="none" spc="0" normalizeH="0" baseline="0" noProof="0">
                <a:ln>
                  <a:noFill/>
                </a:ln>
                <a:solidFill>
                  <a:prstClr val="black"/>
                </a:solidFill>
                <a:effectLst/>
                <a:uLnTx/>
                <a:uFillTx/>
                <a:latin typeface="DM Sans"/>
                <a:ea typeface="+mn-ea"/>
                <a:cs typeface="+mn-cs"/>
              </a:rPr>
              <a:t> after 2</a:t>
            </a:r>
            <a:r>
              <a:rPr kumimoji="0" lang="en-US" sz="1200" b="0" i="0" u="none" strike="noStrike" kern="1200" cap="none" spc="0" normalizeH="0" baseline="30000" noProof="0">
                <a:ln>
                  <a:noFill/>
                </a:ln>
                <a:solidFill>
                  <a:prstClr val="black"/>
                </a:solidFill>
                <a:effectLst/>
                <a:uLnTx/>
                <a:uFillTx/>
                <a:latin typeface="DM Sans"/>
                <a:ea typeface="+mn-ea"/>
                <a:cs typeface="+mn-cs"/>
              </a:rPr>
              <a:t>nd</a:t>
            </a:r>
            <a:r>
              <a:rPr kumimoji="0" lang="en-US" sz="1200" b="0" i="0" u="none" strike="noStrike" kern="1200" cap="none" spc="0" normalizeH="0" baseline="0" noProof="0">
                <a:ln>
                  <a:noFill/>
                </a:ln>
                <a:solidFill>
                  <a:prstClr val="black"/>
                </a:solidFill>
                <a:effectLst/>
                <a:uLnTx/>
                <a:uFillTx/>
                <a:latin typeface="DM Sans"/>
                <a:ea typeface="+mn-ea"/>
                <a:cs typeface="+mn-cs"/>
              </a:rPr>
              <a:t> product application</a:t>
            </a:r>
          </a:p>
        </p:txBody>
      </p:sp>
      <p:sp>
        <p:nvSpPr>
          <p:cNvPr id="51" name="TextBox 19">
            <a:extLst>
              <a:ext uri="{FF2B5EF4-FFF2-40B4-BE49-F238E27FC236}">
                <a16:creationId xmlns:a16="http://schemas.microsoft.com/office/drawing/2014/main" id="{0042F0D3-F9CB-FDE5-5EF6-920EB6C5C0B5}"/>
              </a:ext>
            </a:extLst>
          </p:cNvPr>
          <p:cNvSpPr txBox="1"/>
          <p:nvPr/>
        </p:nvSpPr>
        <p:spPr>
          <a:xfrm>
            <a:off x="3023094" y="4441876"/>
            <a:ext cx="734496" cy="261610"/>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307297"/>
                </a:solidFill>
                <a:effectLst/>
                <a:uLnTx/>
                <a:uFillTx/>
                <a:latin typeface="DM Sans"/>
                <a:ea typeface="+mn-ea"/>
                <a:cs typeface="+mn-cs"/>
              </a:rPr>
              <a:t>Placebo</a:t>
            </a:r>
          </a:p>
        </p:txBody>
      </p:sp>
      <p:sp>
        <p:nvSpPr>
          <p:cNvPr id="52" name="TextBox 20">
            <a:extLst>
              <a:ext uri="{FF2B5EF4-FFF2-40B4-BE49-F238E27FC236}">
                <a16:creationId xmlns:a16="http://schemas.microsoft.com/office/drawing/2014/main" id="{5555CA3D-7C58-3B00-3EA1-F53E9B1227F5}"/>
              </a:ext>
            </a:extLst>
          </p:cNvPr>
          <p:cNvSpPr txBox="1"/>
          <p:nvPr/>
        </p:nvSpPr>
        <p:spPr>
          <a:xfrm>
            <a:off x="3925367" y="4438373"/>
            <a:ext cx="1661032" cy="261610"/>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307297"/>
                </a:solidFill>
                <a:effectLst/>
                <a:uLnTx/>
                <a:uFillTx/>
                <a:latin typeface="DM Sans"/>
                <a:ea typeface="+mn-ea"/>
                <a:cs typeface="+mn-cs"/>
              </a:rPr>
              <a:t>3% PEPHA®-TIGHT CB</a:t>
            </a:r>
          </a:p>
        </p:txBody>
      </p:sp>
      <p:sp>
        <p:nvSpPr>
          <p:cNvPr id="53" name="TextBox 21">
            <a:extLst>
              <a:ext uri="{FF2B5EF4-FFF2-40B4-BE49-F238E27FC236}">
                <a16:creationId xmlns:a16="http://schemas.microsoft.com/office/drawing/2014/main" id="{938760BA-98B5-83E8-5C4C-0A209E5DADBF}"/>
              </a:ext>
            </a:extLst>
          </p:cNvPr>
          <p:cNvSpPr txBox="1"/>
          <p:nvPr/>
        </p:nvSpPr>
        <p:spPr>
          <a:xfrm>
            <a:off x="6946188" y="4459009"/>
            <a:ext cx="734496" cy="261610"/>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307297"/>
                </a:solidFill>
                <a:effectLst/>
                <a:uLnTx/>
                <a:uFillTx/>
                <a:latin typeface="DM Sans"/>
                <a:ea typeface="+mn-ea"/>
                <a:cs typeface="+mn-cs"/>
              </a:rPr>
              <a:t>Placebo</a:t>
            </a:r>
          </a:p>
        </p:txBody>
      </p:sp>
      <p:sp>
        <p:nvSpPr>
          <p:cNvPr id="54" name="TextBox 22">
            <a:extLst>
              <a:ext uri="{FF2B5EF4-FFF2-40B4-BE49-F238E27FC236}">
                <a16:creationId xmlns:a16="http://schemas.microsoft.com/office/drawing/2014/main" id="{D424141C-4FAA-08C5-7540-47235E262EC9}"/>
              </a:ext>
            </a:extLst>
          </p:cNvPr>
          <p:cNvSpPr txBox="1"/>
          <p:nvPr/>
        </p:nvSpPr>
        <p:spPr>
          <a:xfrm>
            <a:off x="7848461" y="4455506"/>
            <a:ext cx="1661032" cy="261610"/>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307297"/>
                </a:solidFill>
                <a:effectLst/>
                <a:uLnTx/>
                <a:uFillTx/>
                <a:latin typeface="DM Sans"/>
                <a:ea typeface="+mn-ea"/>
                <a:cs typeface="+mn-cs"/>
              </a:rPr>
              <a:t>3% PEPHA®-TIGHT CB</a:t>
            </a:r>
          </a:p>
        </p:txBody>
      </p:sp>
      <p:pic>
        <p:nvPicPr>
          <p:cNvPr id="55" name="Image 54">
            <a:extLst>
              <a:ext uri="{FF2B5EF4-FFF2-40B4-BE49-F238E27FC236}">
                <a16:creationId xmlns:a16="http://schemas.microsoft.com/office/drawing/2014/main" id="{371615CF-D491-FFC9-EF5E-36D1436188FD}"/>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0758442" y="631457"/>
            <a:ext cx="1311804" cy="648000"/>
          </a:xfrm>
          <a:prstGeom prst="rect">
            <a:avLst/>
          </a:prstGeom>
        </p:spPr>
      </p:pic>
    </p:spTree>
    <p:extLst>
      <p:ext uri="{BB962C8B-B14F-4D97-AF65-F5344CB8AC3E}">
        <p14:creationId xmlns:p14="http://schemas.microsoft.com/office/powerpoint/2010/main" val="1512769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7BC877FD-3551-75AE-39A5-AE47A96B6158}"/>
              </a:ext>
            </a:extLst>
          </p:cNvPr>
          <p:cNvSpPr>
            <a:spLocks noGrp="1"/>
          </p:cNvSpPr>
          <p:nvPr>
            <p:ph type="title"/>
          </p:nvPr>
        </p:nvSpPr>
        <p:spPr/>
        <p:txBody>
          <a:bodyPr/>
          <a:lstStyle/>
          <a:p>
            <a:r>
              <a:rPr lang="en-US"/>
              <a:t>Long-term well-aging result with regular usage of PEPHA</a:t>
            </a:r>
            <a:r>
              <a:rPr lang="en-US" b="0"/>
              <a:t>®</a:t>
            </a:r>
            <a:r>
              <a:rPr lang="en-US"/>
              <a:t>-TIGHT CB</a:t>
            </a:r>
            <a:endParaRPr lang="en-GB"/>
          </a:p>
        </p:txBody>
      </p:sp>
      <p:sp>
        <p:nvSpPr>
          <p:cNvPr id="3" name="Slide Number Placeholder 2">
            <a:extLst>
              <a:ext uri="{FF2B5EF4-FFF2-40B4-BE49-F238E27FC236}">
                <a16:creationId xmlns:a16="http://schemas.microsoft.com/office/drawing/2014/main" id="{B0C9A4D6-2AFA-53B7-F3BD-C20509E447A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12" name="Text Placeholder 11">
            <a:extLst>
              <a:ext uri="{FF2B5EF4-FFF2-40B4-BE49-F238E27FC236}">
                <a16:creationId xmlns:a16="http://schemas.microsoft.com/office/drawing/2014/main" id="{A5ACD8FC-7ABC-9DE8-B518-C1BC7C77BBB1}"/>
              </a:ext>
            </a:extLst>
          </p:cNvPr>
          <p:cNvSpPr>
            <a:spLocks noGrp="1"/>
          </p:cNvSpPr>
          <p:nvPr>
            <p:ph type="body" idx="11"/>
          </p:nvPr>
        </p:nvSpPr>
        <p:spPr/>
        <p:txBody>
          <a:bodyPr/>
          <a:lstStyle/>
          <a:p>
            <a:r>
              <a:rPr lang="en-GB"/>
              <a:t>Profilometer and Cutometer measurement</a:t>
            </a:r>
          </a:p>
        </p:txBody>
      </p:sp>
      <p:sp>
        <p:nvSpPr>
          <p:cNvPr id="34" name="Text Placeholder 3">
            <a:extLst>
              <a:ext uri="{FF2B5EF4-FFF2-40B4-BE49-F238E27FC236}">
                <a16:creationId xmlns:a16="http://schemas.microsoft.com/office/drawing/2014/main" id="{026B3FC3-AE47-7618-D354-23473E482E31}"/>
              </a:ext>
            </a:extLst>
          </p:cNvPr>
          <p:cNvSpPr txBox="1">
            <a:spLocks/>
          </p:cNvSpPr>
          <p:nvPr/>
        </p:nvSpPr>
        <p:spPr>
          <a:xfrm>
            <a:off x="10294553" y="4260015"/>
            <a:ext cx="1908516" cy="1360116"/>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
                <a:srgbClr val="7C807E"/>
              </a:buClr>
              <a:buSzTx/>
              <a:buFont typeface="Arial" panose="020B0604020202020204" pitchFamily="34" charset="0"/>
              <a:buNone/>
              <a:tabLst/>
              <a:defRPr/>
            </a:pPr>
            <a:r>
              <a:rPr kumimoji="0" lang="en-GB" sz="1400" b="0" i="0" u="none" strike="noStrike" kern="1200" cap="none" spc="0" normalizeH="0" baseline="0" noProof="0">
                <a:ln>
                  <a:noFill/>
                </a:ln>
                <a:solidFill>
                  <a:prstClr val="black"/>
                </a:solidFill>
                <a:effectLst/>
                <a:uLnTx/>
                <a:uFillTx/>
                <a:latin typeface="DM Sans"/>
                <a:ea typeface="+mn-ea"/>
                <a:cs typeface="+mn-cs"/>
              </a:rPr>
              <a:t>Cream with 3% PEPHA</a:t>
            </a:r>
            <a:r>
              <a:rPr kumimoji="0" lang="en-GB" sz="1400" b="0" i="0" u="none" strike="noStrike" kern="1200" cap="none" spc="0" normalizeH="0" baseline="30000" noProof="0">
                <a:ln>
                  <a:noFill/>
                </a:ln>
                <a:solidFill>
                  <a:prstClr val="black"/>
                </a:solidFill>
                <a:effectLst/>
                <a:uLnTx/>
                <a:uFillTx/>
                <a:latin typeface="DM Sans"/>
                <a:ea typeface="+mn-ea"/>
                <a:cs typeface="+mn-cs"/>
              </a:rPr>
              <a:t>®</a:t>
            </a:r>
            <a:r>
              <a:rPr kumimoji="0" lang="en-GB" sz="1400" b="0" i="0" u="none" strike="noStrike" kern="1200" cap="none" spc="0" normalizeH="0" baseline="0" noProof="0">
                <a:ln>
                  <a:noFill/>
                </a:ln>
                <a:solidFill>
                  <a:prstClr val="black"/>
                </a:solidFill>
                <a:effectLst/>
                <a:uLnTx/>
                <a:uFillTx/>
                <a:latin typeface="DM Sans"/>
                <a:ea typeface="+mn-ea"/>
                <a:cs typeface="+mn-cs"/>
              </a:rPr>
              <a:t>-TIGHT CB applied on the face twice daily over 2 months. 13 female volunteers 30-55y.o., mean 40yrs. </a:t>
            </a:r>
          </a:p>
        </p:txBody>
      </p:sp>
      <p:sp>
        <p:nvSpPr>
          <p:cNvPr id="39" name="TextBox 38">
            <a:extLst>
              <a:ext uri="{FF2B5EF4-FFF2-40B4-BE49-F238E27FC236}">
                <a16:creationId xmlns:a16="http://schemas.microsoft.com/office/drawing/2014/main" id="{2F68EDB1-89C6-C226-616B-FB6E08032E1B}"/>
              </a:ext>
            </a:extLst>
          </p:cNvPr>
          <p:cNvSpPr txBox="1"/>
          <p:nvPr/>
        </p:nvSpPr>
        <p:spPr>
          <a:xfrm>
            <a:off x="7924165" y="3851847"/>
            <a:ext cx="947407" cy="202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prstClr val="black"/>
                </a:solidFill>
                <a:effectLst/>
                <a:uLnTx/>
                <a:uFillTx/>
                <a:latin typeface="DM Sans"/>
                <a:ea typeface="+mn-ea"/>
                <a:cs typeface="+mn-cs"/>
              </a:rPr>
              <a:t>$</a:t>
            </a:r>
            <a:r>
              <a:rPr kumimoji="0" lang="en-US" sz="800" b="0" i="0" u="none" strike="noStrike" kern="1200" cap="none" spc="0" normalizeH="0" baseline="0" noProof="0">
                <a:ln>
                  <a:noFill/>
                </a:ln>
                <a:solidFill>
                  <a:prstClr val="black"/>
                </a:solidFill>
                <a:effectLst/>
                <a:uLnTx/>
                <a:uFillTx/>
                <a:latin typeface="DM Sans"/>
                <a:ea typeface="+mn-ea"/>
                <a:cs typeface="+mn-cs"/>
              </a:rPr>
              <a:t>p&lt;0.1 vs baseline</a:t>
            </a:r>
          </a:p>
        </p:txBody>
      </p:sp>
      <p:sp>
        <p:nvSpPr>
          <p:cNvPr id="40" name="TextBox 39">
            <a:extLst>
              <a:ext uri="{FF2B5EF4-FFF2-40B4-BE49-F238E27FC236}">
                <a16:creationId xmlns:a16="http://schemas.microsoft.com/office/drawing/2014/main" id="{B14AF5F1-E49B-9288-F312-326BC65C6AC1}"/>
              </a:ext>
            </a:extLst>
          </p:cNvPr>
          <p:cNvSpPr txBox="1"/>
          <p:nvPr/>
        </p:nvSpPr>
        <p:spPr>
          <a:xfrm>
            <a:off x="9144136" y="4039351"/>
            <a:ext cx="229538" cy="202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800" b="0" i="0" u="none" strike="noStrike" kern="1200" cap="none" spc="0" normalizeH="0" baseline="0" noProof="0">
                <a:ln>
                  <a:noFill/>
                </a:ln>
                <a:solidFill>
                  <a:prstClr val="black"/>
                </a:solidFill>
                <a:effectLst/>
                <a:uLnTx/>
                <a:uFillTx/>
                <a:latin typeface="DM Sans"/>
                <a:ea typeface="+mn-ea"/>
                <a:cs typeface="+mn-cs"/>
              </a:rPr>
              <a:t>$</a:t>
            </a:r>
            <a:endParaRPr kumimoji="0" lang="en-CH" sz="800" b="0" i="0" u="none" strike="noStrike" kern="1200" cap="none" spc="0" normalizeH="0" baseline="0" noProof="0" err="1">
              <a:ln>
                <a:noFill/>
              </a:ln>
              <a:solidFill>
                <a:prstClr val="black"/>
              </a:solidFill>
              <a:effectLst/>
              <a:uLnTx/>
              <a:uFillTx/>
              <a:latin typeface="DM Sans"/>
              <a:ea typeface="+mn-ea"/>
              <a:cs typeface="+mn-cs"/>
            </a:endParaRPr>
          </a:p>
        </p:txBody>
      </p:sp>
      <p:graphicFrame>
        <p:nvGraphicFramePr>
          <p:cNvPr id="58" name="Chart 57">
            <a:extLst>
              <a:ext uri="{FF2B5EF4-FFF2-40B4-BE49-F238E27FC236}">
                <a16:creationId xmlns:a16="http://schemas.microsoft.com/office/drawing/2014/main" id="{EFF5390C-D60C-EDF9-F11C-4ADBFA0F9F89}"/>
              </a:ext>
            </a:extLst>
          </p:cNvPr>
          <p:cNvGraphicFramePr/>
          <p:nvPr/>
        </p:nvGraphicFramePr>
        <p:xfrm>
          <a:off x="808713" y="1707350"/>
          <a:ext cx="1940206" cy="1224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9" name="Chart 58">
            <a:extLst>
              <a:ext uri="{FF2B5EF4-FFF2-40B4-BE49-F238E27FC236}">
                <a16:creationId xmlns:a16="http://schemas.microsoft.com/office/drawing/2014/main" id="{EB5F979E-B1A7-12B6-F51F-F6625DC19849}"/>
              </a:ext>
            </a:extLst>
          </p:cNvPr>
          <p:cNvGraphicFramePr/>
          <p:nvPr/>
        </p:nvGraphicFramePr>
        <p:xfrm>
          <a:off x="2839842" y="1707350"/>
          <a:ext cx="1940206" cy="1224000"/>
        </p:xfrm>
        <a:graphic>
          <a:graphicData uri="http://schemas.openxmlformats.org/drawingml/2006/chart">
            <c:chart xmlns:c="http://schemas.openxmlformats.org/drawingml/2006/chart" xmlns:r="http://schemas.openxmlformats.org/officeDocument/2006/relationships" r:id="rId4"/>
          </a:graphicData>
        </a:graphic>
      </p:graphicFrame>
      <p:sp>
        <p:nvSpPr>
          <p:cNvPr id="60" name="TextBox 59">
            <a:extLst>
              <a:ext uri="{FF2B5EF4-FFF2-40B4-BE49-F238E27FC236}">
                <a16:creationId xmlns:a16="http://schemas.microsoft.com/office/drawing/2014/main" id="{C903DDDC-3382-BD71-A902-0E5A4AF7262C}"/>
              </a:ext>
            </a:extLst>
          </p:cNvPr>
          <p:cNvSpPr txBox="1"/>
          <p:nvPr/>
        </p:nvSpPr>
        <p:spPr>
          <a:xfrm>
            <a:off x="3478665" y="2126260"/>
            <a:ext cx="6976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DM Sans"/>
                <a:ea typeface="+mn-ea"/>
                <a:cs typeface="+mn-cs"/>
              </a:rPr>
              <a:t>21%</a:t>
            </a:r>
          </a:p>
        </p:txBody>
      </p:sp>
      <p:graphicFrame>
        <p:nvGraphicFramePr>
          <p:cNvPr id="61" name="Chart 60">
            <a:extLst>
              <a:ext uri="{FF2B5EF4-FFF2-40B4-BE49-F238E27FC236}">
                <a16:creationId xmlns:a16="http://schemas.microsoft.com/office/drawing/2014/main" id="{CCAC29F6-99FE-2385-0906-885C4A7F0531}"/>
              </a:ext>
            </a:extLst>
          </p:cNvPr>
          <p:cNvGraphicFramePr/>
          <p:nvPr/>
        </p:nvGraphicFramePr>
        <p:xfrm>
          <a:off x="5602394" y="1692676"/>
          <a:ext cx="1940206" cy="1224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2" name="Chart 61">
            <a:extLst>
              <a:ext uri="{FF2B5EF4-FFF2-40B4-BE49-F238E27FC236}">
                <a16:creationId xmlns:a16="http://schemas.microsoft.com/office/drawing/2014/main" id="{A93F7387-1043-FC3B-301B-472EDFC06659}"/>
              </a:ext>
            </a:extLst>
          </p:cNvPr>
          <p:cNvGraphicFramePr/>
          <p:nvPr/>
        </p:nvGraphicFramePr>
        <p:xfrm>
          <a:off x="7641079" y="1698720"/>
          <a:ext cx="1940206" cy="1224000"/>
        </p:xfrm>
        <a:graphic>
          <a:graphicData uri="http://schemas.openxmlformats.org/drawingml/2006/chart">
            <c:chart xmlns:c="http://schemas.openxmlformats.org/drawingml/2006/chart" xmlns:r="http://schemas.openxmlformats.org/officeDocument/2006/relationships" r:id="rId6"/>
          </a:graphicData>
        </a:graphic>
      </p:graphicFrame>
      <p:sp>
        <p:nvSpPr>
          <p:cNvPr id="63" name="TextBox 62">
            <a:extLst>
              <a:ext uri="{FF2B5EF4-FFF2-40B4-BE49-F238E27FC236}">
                <a16:creationId xmlns:a16="http://schemas.microsoft.com/office/drawing/2014/main" id="{4059115A-5F20-E01F-AEF7-BA3597462E46}"/>
              </a:ext>
            </a:extLst>
          </p:cNvPr>
          <p:cNvSpPr txBox="1"/>
          <p:nvPr/>
        </p:nvSpPr>
        <p:spPr>
          <a:xfrm>
            <a:off x="6246204" y="2126260"/>
            <a:ext cx="6976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DM Sans"/>
                <a:ea typeface="+mn-ea"/>
                <a:cs typeface="+mn-cs"/>
              </a:rPr>
              <a:t>15%</a:t>
            </a:r>
          </a:p>
        </p:txBody>
      </p:sp>
      <p:sp>
        <p:nvSpPr>
          <p:cNvPr id="64" name="TextBox 63">
            <a:extLst>
              <a:ext uri="{FF2B5EF4-FFF2-40B4-BE49-F238E27FC236}">
                <a16:creationId xmlns:a16="http://schemas.microsoft.com/office/drawing/2014/main" id="{BD793968-80B4-94A4-CE5B-83F55E0783E4}"/>
              </a:ext>
            </a:extLst>
          </p:cNvPr>
          <p:cNvSpPr txBox="1"/>
          <p:nvPr/>
        </p:nvSpPr>
        <p:spPr>
          <a:xfrm>
            <a:off x="8289877" y="2126260"/>
            <a:ext cx="6976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DM Sans"/>
                <a:ea typeface="+mn-ea"/>
                <a:cs typeface="+mn-cs"/>
              </a:rPr>
              <a:t>24%</a:t>
            </a:r>
          </a:p>
        </p:txBody>
      </p:sp>
      <p:sp>
        <p:nvSpPr>
          <p:cNvPr id="65" name="Text Placeholder 2">
            <a:extLst>
              <a:ext uri="{FF2B5EF4-FFF2-40B4-BE49-F238E27FC236}">
                <a16:creationId xmlns:a16="http://schemas.microsoft.com/office/drawing/2014/main" id="{2AA9846F-F93F-E738-94C4-6FA871E691B7}"/>
              </a:ext>
            </a:extLst>
          </p:cNvPr>
          <p:cNvSpPr txBox="1">
            <a:spLocks/>
          </p:cNvSpPr>
          <p:nvPr/>
        </p:nvSpPr>
        <p:spPr>
          <a:xfrm>
            <a:off x="1299383" y="1434255"/>
            <a:ext cx="3369286" cy="24622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1" i="0" u="none" strike="noStrike" kern="1200" cap="none" spc="0" normalizeH="0" baseline="0" noProof="0">
                <a:ln>
                  <a:noFill/>
                </a:ln>
                <a:solidFill>
                  <a:prstClr val="black"/>
                </a:solidFill>
                <a:effectLst/>
                <a:uLnTx/>
                <a:uFillTx/>
                <a:latin typeface="DM Sans"/>
                <a:ea typeface="+mn-ea"/>
                <a:cs typeface="+mn-cs"/>
              </a:rPr>
              <a:t>Wrinkle reduction (profilometry): </a:t>
            </a:r>
          </a:p>
        </p:txBody>
      </p:sp>
      <p:sp>
        <p:nvSpPr>
          <p:cNvPr id="67" name="Text Placeholder 2">
            <a:extLst>
              <a:ext uri="{FF2B5EF4-FFF2-40B4-BE49-F238E27FC236}">
                <a16:creationId xmlns:a16="http://schemas.microsoft.com/office/drawing/2014/main" id="{B1621D6D-CF43-F1BE-9E21-86C4C55BCFA0}"/>
              </a:ext>
            </a:extLst>
          </p:cNvPr>
          <p:cNvSpPr txBox="1">
            <a:spLocks/>
          </p:cNvSpPr>
          <p:nvPr/>
        </p:nvSpPr>
        <p:spPr>
          <a:xfrm>
            <a:off x="6103463" y="1435390"/>
            <a:ext cx="4076857" cy="24622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1" i="0" u="none" strike="noStrike" kern="1200" cap="none" spc="0" normalizeH="0" baseline="0" noProof="0">
                <a:ln>
                  <a:noFill/>
                </a:ln>
                <a:solidFill>
                  <a:prstClr val="black"/>
                </a:solidFill>
                <a:effectLst/>
                <a:uLnTx/>
                <a:uFillTx/>
                <a:latin typeface="DM Sans"/>
                <a:ea typeface="+mn-ea"/>
                <a:cs typeface="+mn-cs"/>
              </a:rPr>
              <a:t>Skin firming (</a:t>
            </a:r>
            <a:r>
              <a:rPr kumimoji="0" lang="en-GB" sz="1600" b="1" i="0" u="none" strike="noStrike" kern="1200" cap="none" spc="0" normalizeH="0" baseline="0" noProof="0" err="1">
                <a:ln>
                  <a:noFill/>
                </a:ln>
                <a:solidFill>
                  <a:prstClr val="black"/>
                </a:solidFill>
                <a:effectLst/>
                <a:uLnTx/>
                <a:uFillTx/>
                <a:latin typeface="DM Sans"/>
                <a:ea typeface="+mn-ea"/>
                <a:cs typeface="+mn-cs"/>
              </a:rPr>
              <a:t>cutometry</a:t>
            </a:r>
            <a:r>
              <a:rPr kumimoji="0" lang="en-GB" sz="1600" b="1" i="0" u="none" strike="noStrike" kern="1200" cap="none" spc="0" normalizeH="0" baseline="0" noProof="0">
                <a:ln>
                  <a:noFill/>
                </a:ln>
                <a:solidFill>
                  <a:prstClr val="black"/>
                </a:solidFill>
                <a:effectLst/>
                <a:uLnTx/>
                <a:uFillTx/>
                <a:latin typeface="DM Sans"/>
                <a:ea typeface="+mn-ea"/>
                <a:cs typeface="+mn-cs"/>
              </a:rPr>
              <a:t>):</a:t>
            </a:r>
          </a:p>
        </p:txBody>
      </p:sp>
      <p:sp>
        <p:nvSpPr>
          <p:cNvPr id="69" name="TextBox 68">
            <a:extLst>
              <a:ext uri="{FF2B5EF4-FFF2-40B4-BE49-F238E27FC236}">
                <a16:creationId xmlns:a16="http://schemas.microsoft.com/office/drawing/2014/main" id="{BDAC9F47-EF03-CB7C-3333-592A3EDB749F}"/>
              </a:ext>
            </a:extLst>
          </p:cNvPr>
          <p:cNvSpPr txBox="1"/>
          <p:nvPr/>
        </p:nvSpPr>
        <p:spPr>
          <a:xfrm>
            <a:off x="1428486" y="2126260"/>
            <a:ext cx="6976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DM Sans"/>
                <a:ea typeface="+mn-ea"/>
                <a:cs typeface="+mn-cs"/>
              </a:rPr>
              <a:t>26%</a:t>
            </a:r>
          </a:p>
        </p:txBody>
      </p:sp>
      <p:sp>
        <p:nvSpPr>
          <p:cNvPr id="70" name="Text Placeholder 2">
            <a:extLst>
              <a:ext uri="{FF2B5EF4-FFF2-40B4-BE49-F238E27FC236}">
                <a16:creationId xmlns:a16="http://schemas.microsoft.com/office/drawing/2014/main" id="{7A90ED7A-5E58-8933-8E3F-84A2BA54C383}"/>
              </a:ext>
            </a:extLst>
          </p:cNvPr>
          <p:cNvSpPr txBox="1">
            <a:spLocks/>
          </p:cNvSpPr>
          <p:nvPr/>
        </p:nvSpPr>
        <p:spPr>
          <a:xfrm>
            <a:off x="1299383" y="2841676"/>
            <a:ext cx="1282358" cy="369332"/>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0" i="0" u="none" strike="noStrike" kern="1200" cap="none" spc="0" normalizeH="0" baseline="0" noProof="0">
                <a:ln>
                  <a:noFill/>
                </a:ln>
                <a:solidFill>
                  <a:srgbClr val="000000"/>
                </a:solidFill>
                <a:effectLst/>
                <a:uLnTx/>
                <a:uFillTx/>
                <a:latin typeface="DM Sans"/>
                <a:ea typeface="+mn-ea"/>
                <a:cs typeface="+mn-cs"/>
              </a:rPr>
              <a:t>reduction of wrinkle surface</a:t>
            </a:r>
          </a:p>
        </p:txBody>
      </p:sp>
      <p:sp>
        <p:nvSpPr>
          <p:cNvPr id="71" name="Text Placeholder 2">
            <a:extLst>
              <a:ext uri="{FF2B5EF4-FFF2-40B4-BE49-F238E27FC236}">
                <a16:creationId xmlns:a16="http://schemas.microsoft.com/office/drawing/2014/main" id="{90A1533D-F741-5B85-0517-4BCB4F250586}"/>
              </a:ext>
            </a:extLst>
          </p:cNvPr>
          <p:cNvSpPr txBox="1">
            <a:spLocks/>
          </p:cNvSpPr>
          <p:nvPr/>
        </p:nvSpPr>
        <p:spPr>
          <a:xfrm>
            <a:off x="3343571" y="2841676"/>
            <a:ext cx="1282358" cy="369332"/>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0" i="0" u="none" strike="noStrike" kern="1200" cap="none" spc="0" normalizeH="0" baseline="0" noProof="0">
                <a:ln>
                  <a:noFill/>
                </a:ln>
                <a:solidFill>
                  <a:srgbClr val="000000"/>
                </a:solidFill>
                <a:effectLst/>
                <a:uLnTx/>
                <a:uFillTx/>
                <a:latin typeface="DM Sans"/>
                <a:ea typeface="+mn-ea"/>
                <a:cs typeface="+mn-cs"/>
              </a:rPr>
              <a:t>reduction of wrinkle length </a:t>
            </a:r>
          </a:p>
        </p:txBody>
      </p:sp>
      <p:sp>
        <p:nvSpPr>
          <p:cNvPr id="72" name="Text Placeholder 2">
            <a:extLst>
              <a:ext uri="{FF2B5EF4-FFF2-40B4-BE49-F238E27FC236}">
                <a16:creationId xmlns:a16="http://schemas.microsoft.com/office/drawing/2014/main" id="{225B51C7-DC69-027F-3A3C-BCDDD22ACF6D}"/>
              </a:ext>
            </a:extLst>
          </p:cNvPr>
          <p:cNvSpPr txBox="1">
            <a:spLocks/>
          </p:cNvSpPr>
          <p:nvPr/>
        </p:nvSpPr>
        <p:spPr>
          <a:xfrm>
            <a:off x="6140849" y="2841676"/>
            <a:ext cx="1081472" cy="369332"/>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0" i="0" u="none" strike="noStrike" kern="1200" cap="none" spc="0" normalizeH="0" baseline="0" noProof="0">
                <a:ln>
                  <a:noFill/>
                </a:ln>
                <a:solidFill>
                  <a:srgbClr val="000000"/>
                </a:solidFill>
                <a:effectLst/>
                <a:uLnTx/>
                <a:uFillTx/>
                <a:latin typeface="DM Sans"/>
                <a:ea typeface="+mn-ea"/>
                <a:cs typeface="+mn-cs"/>
              </a:rPr>
              <a:t>improvement of elasticity</a:t>
            </a:r>
          </a:p>
        </p:txBody>
      </p:sp>
      <p:sp>
        <p:nvSpPr>
          <p:cNvPr id="73" name="Text Placeholder 2">
            <a:extLst>
              <a:ext uri="{FF2B5EF4-FFF2-40B4-BE49-F238E27FC236}">
                <a16:creationId xmlns:a16="http://schemas.microsoft.com/office/drawing/2014/main" id="{EB843025-8276-2B83-FD68-06DD633185C6}"/>
              </a:ext>
            </a:extLst>
          </p:cNvPr>
          <p:cNvSpPr txBox="1">
            <a:spLocks/>
          </p:cNvSpPr>
          <p:nvPr/>
        </p:nvSpPr>
        <p:spPr>
          <a:xfrm>
            <a:off x="8152793" y="2841677"/>
            <a:ext cx="1081472" cy="369332"/>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0" i="0" u="none" strike="noStrike" kern="1200" cap="none" spc="0" normalizeH="0" baseline="0" noProof="0">
                <a:ln>
                  <a:noFill/>
                </a:ln>
                <a:solidFill>
                  <a:srgbClr val="000000"/>
                </a:solidFill>
                <a:effectLst/>
                <a:uLnTx/>
                <a:uFillTx/>
                <a:latin typeface="DM Sans"/>
                <a:ea typeface="+mn-ea"/>
                <a:cs typeface="+mn-cs"/>
              </a:rPr>
              <a:t>improvement of tonicity</a:t>
            </a:r>
          </a:p>
        </p:txBody>
      </p:sp>
      <p:sp>
        <p:nvSpPr>
          <p:cNvPr id="2" name="Rectangle 1">
            <a:extLst>
              <a:ext uri="{FF2B5EF4-FFF2-40B4-BE49-F238E27FC236}">
                <a16:creationId xmlns:a16="http://schemas.microsoft.com/office/drawing/2014/main" id="{C4EAB7B0-D29C-873B-5AFB-39CE463B1AC4}"/>
              </a:ext>
            </a:extLst>
          </p:cNvPr>
          <p:cNvSpPr/>
          <p:nvPr/>
        </p:nvSpPr>
        <p:spPr>
          <a:xfrm>
            <a:off x="10180320" y="116365"/>
            <a:ext cx="2011680" cy="454909"/>
          </a:xfrm>
          <a:prstGeom prst="rect">
            <a:avLst/>
          </a:prstGeom>
          <a:solidFill>
            <a:srgbClr val="76D0C2"/>
          </a:solidFill>
          <a:ln>
            <a:noFill/>
          </a:ln>
        </p:spPr>
        <p:style>
          <a:lnRef idx="2">
            <a:schemeClr val="accent1">
              <a:shade val="50000"/>
            </a:schemeClr>
          </a:lnRef>
          <a:fillRef idx="1">
            <a:schemeClr val="accent1"/>
          </a:fillRef>
          <a:effectRef idx="0">
            <a:schemeClr val="accent1"/>
          </a:effectRef>
          <a:fontRef idx="minor">
            <a:schemeClr val="lt1"/>
          </a:fontRef>
        </p:style>
        <p:txBody>
          <a:bodyPr rIns="360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prstClr val="black"/>
                </a:solidFill>
                <a:effectLst/>
                <a:uLnTx/>
                <a:uFillTx/>
                <a:latin typeface="DM Sans"/>
                <a:ea typeface="+mn-ea"/>
                <a:cs typeface="+mn-cs"/>
              </a:rPr>
              <a:t>In vivo </a:t>
            </a:r>
            <a:r>
              <a:rPr kumimoji="0" lang="en-US" sz="1600" b="0" i="0" u="none" strike="noStrike" kern="1200" cap="none" spc="0" normalizeH="0" baseline="0" noProof="0">
                <a:ln>
                  <a:noFill/>
                </a:ln>
                <a:solidFill>
                  <a:prstClr val="black"/>
                </a:solidFill>
                <a:effectLst/>
                <a:uLnTx/>
                <a:uFillTx/>
                <a:latin typeface="DM Sans"/>
                <a:ea typeface="+mn-ea"/>
                <a:cs typeface="+mn-cs"/>
              </a:rPr>
              <a:t>efficacy</a:t>
            </a:r>
            <a:endParaRPr kumimoji="0" lang="en-CH" sz="1600" b="0" i="0" u="none" strike="noStrike" kern="1200" cap="none" spc="0" normalizeH="0" baseline="0" noProof="0">
              <a:ln>
                <a:noFill/>
              </a:ln>
              <a:solidFill>
                <a:prstClr val="black"/>
              </a:solidFill>
              <a:effectLst/>
              <a:uLnTx/>
              <a:uFillTx/>
              <a:latin typeface="DM Sans"/>
              <a:ea typeface="+mn-ea"/>
              <a:cs typeface="+mn-cs"/>
            </a:endParaRPr>
          </a:p>
        </p:txBody>
      </p:sp>
      <p:pic>
        <p:nvPicPr>
          <p:cNvPr id="9" name="Picture 26" descr="A picture containing graphical user interface&#10;&#10;Description automatically generated">
            <a:extLst>
              <a:ext uri="{FF2B5EF4-FFF2-40B4-BE49-F238E27FC236}">
                <a16:creationId xmlns:a16="http://schemas.microsoft.com/office/drawing/2014/main" id="{6B3EC983-C38E-4449-348A-EC2AC67FEACA}"/>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467999" y="4016323"/>
            <a:ext cx="4277000" cy="1778658"/>
          </a:xfrm>
          <a:prstGeom prst="rect">
            <a:avLst/>
          </a:prstGeom>
        </p:spPr>
      </p:pic>
      <p:grpSp>
        <p:nvGrpSpPr>
          <p:cNvPr id="10" name="Group 3">
            <a:extLst>
              <a:ext uri="{FF2B5EF4-FFF2-40B4-BE49-F238E27FC236}">
                <a16:creationId xmlns:a16="http://schemas.microsoft.com/office/drawing/2014/main" id="{E7D5C41C-C60A-BCB0-2EC4-3606B3638309}"/>
              </a:ext>
            </a:extLst>
          </p:cNvPr>
          <p:cNvGrpSpPr/>
          <p:nvPr/>
        </p:nvGrpSpPr>
        <p:grpSpPr>
          <a:xfrm>
            <a:off x="5591799" y="4016322"/>
            <a:ext cx="4276998" cy="1805525"/>
            <a:chOff x="5591799" y="4196424"/>
            <a:chExt cx="4276998" cy="1805525"/>
          </a:xfrm>
        </p:grpSpPr>
        <p:pic>
          <p:nvPicPr>
            <p:cNvPr id="13" name="Picture 28" descr="A picture containing shape&#10;&#10;Description automatically generated">
              <a:extLst>
                <a:ext uri="{FF2B5EF4-FFF2-40B4-BE49-F238E27FC236}">
                  <a16:creationId xmlns:a16="http://schemas.microsoft.com/office/drawing/2014/main" id="{9D536AD5-1528-69C6-DAA9-2D212F6C6DEA}"/>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5591799" y="4196424"/>
              <a:ext cx="4276998" cy="1805525"/>
            </a:xfrm>
            <a:prstGeom prst="rect">
              <a:avLst/>
            </a:prstGeom>
          </p:spPr>
        </p:pic>
        <p:sp>
          <p:nvSpPr>
            <p:cNvPr id="14" name="Rectangle 13">
              <a:extLst>
                <a:ext uri="{FF2B5EF4-FFF2-40B4-BE49-F238E27FC236}">
                  <a16:creationId xmlns:a16="http://schemas.microsoft.com/office/drawing/2014/main" id="{D1EB2DFC-F712-3396-4B99-1EA7E54AB4BA}"/>
                </a:ext>
              </a:extLst>
            </p:cNvPr>
            <p:cNvSpPr/>
            <p:nvPr/>
          </p:nvSpPr>
          <p:spPr>
            <a:xfrm>
              <a:off x="6153281" y="4308234"/>
              <a:ext cx="636139" cy="263766"/>
            </a:xfrm>
            <a:prstGeom prst="rect">
              <a:avLst/>
            </a:prstGeom>
            <a:solidFill>
              <a:srgbClr val="F9FDF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err="1">
                <a:ln>
                  <a:noFill/>
                </a:ln>
                <a:solidFill>
                  <a:prstClr val="black"/>
                </a:solidFill>
                <a:effectLst/>
                <a:uLnTx/>
                <a:uFillTx/>
                <a:latin typeface="DM Sans"/>
                <a:ea typeface="+mn-ea"/>
                <a:cs typeface="+mn-cs"/>
              </a:endParaRPr>
            </a:p>
          </p:txBody>
        </p:sp>
      </p:grpSp>
      <p:sp>
        <p:nvSpPr>
          <p:cNvPr id="15" name="TextBox 29">
            <a:extLst>
              <a:ext uri="{FF2B5EF4-FFF2-40B4-BE49-F238E27FC236}">
                <a16:creationId xmlns:a16="http://schemas.microsoft.com/office/drawing/2014/main" id="{96EC62B6-2493-9E48-5D16-0EE05D976777}"/>
              </a:ext>
            </a:extLst>
          </p:cNvPr>
          <p:cNvSpPr txBox="1"/>
          <p:nvPr/>
        </p:nvSpPr>
        <p:spPr>
          <a:xfrm>
            <a:off x="8755401" y="6060629"/>
            <a:ext cx="1007007"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srgbClr val="000000"/>
                </a:solidFill>
                <a:effectLst/>
                <a:uLnTx/>
                <a:uFillTx/>
                <a:latin typeface="DM Sans"/>
                <a:ea typeface="+mn-ea"/>
                <a:cs typeface="+mn-cs"/>
              </a:rPr>
              <a:t>$</a:t>
            </a:r>
            <a:r>
              <a:rPr kumimoji="0" lang="en-US" sz="800" b="0" i="0" u="none" strike="noStrike" kern="1200" cap="none" spc="0" normalizeH="0" baseline="0" noProof="0">
                <a:ln>
                  <a:noFill/>
                </a:ln>
                <a:solidFill>
                  <a:srgbClr val="000000"/>
                </a:solidFill>
                <a:effectLst/>
                <a:uLnTx/>
                <a:uFillTx/>
                <a:latin typeface="DM Sans"/>
                <a:ea typeface="+mn-ea"/>
                <a:cs typeface="+mn-cs"/>
              </a:rPr>
              <a:t>p&lt;0.1 vs baseline</a:t>
            </a:r>
          </a:p>
        </p:txBody>
      </p:sp>
      <p:sp>
        <p:nvSpPr>
          <p:cNvPr id="16" name="TextBox 60">
            <a:extLst>
              <a:ext uri="{FF2B5EF4-FFF2-40B4-BE49-F238E27FC236}">
                <a16:creationId xmlns:a16="http://schemas.microsoft.com/office/drawing/2014/main" id="{12C29983-242C-197A-30BF-FCD45B9EF50B}"/>
              </a:ext>
            </a:extLst>
          </p:cNvPr>
          <p:cNvSpPr txBox="1"/>
          <p:nvPr/>
        </p:nvSpPr>
        <p:spPr>
          <a:xfrm>
            <a:off x="1002988" y="3708546"/>
            <a:ext cx="3701654" cy="307777"/>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Visible wrinkle reduction after 2 months </a:t>
            </a:r>
          </a:p>
        </p:txBody>
      </p:sp>
      <p:sp>
        <p:nvSpPr>
          <p:cNvPr id="17" name="TextBox 61">
            <a:extLst>
              <a:ext uri="{FF2B5EF4-FFF2-40B4-BE49-F238E27FC236}">
                <a16:creationId xmlns:a16="http://schemas.microsoft.com/office/drawing/2014/main" id="{C4CC1C8B-1F62-05D0-4A8E-8FE5BBA7C0F8}"/>
              </a:ext>
            </a:extLst>
          </p:cNvPr>
          <p:cNvSpPr txBox="1"/>
          <p:nvPr/>
        </p:nvSpPr>
        <p:spPr>
          <a:xfrm>
            <a:off x="5781089" y="3708546"/>
            <a:ext cx="4243469" cy="307777"/>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Lond-term skin firming results after 2 months!</a:t>
            </a:r>
          </a:p>
        </p:txBody>
      </p:sp>
      <p:sp>
        <p:nvSpPr>
          <p:cNvPr id="18" name="TextBox 62">
            <a:extLst>
              <a:ext uri="{FF2B5EF4-FFF2-40B4-BE49-F238E27FC236}">
                <a16:creationId xmlns:a16="http://schemas.microsoft.com/office/drawing/2014/main" id="{5074FF15-79B3-2DB9-FC36-CCC4FDFAA741}"/>
              </a:ext>
            </a:extLst>
          </p:cNvPr>
          <p:cNvSpPr txBox="1"/>
          <p:nvPr/>
        </p:nvSpPr>
        <p:spPr>
          <a:xfrm>
            <a:off x="985798" y="5788470"/>
            <a:ext cx="1892410" cy="276999"/>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307297"/>
                </a:solidFill>
                <a:effectLst/>
                <a:uLnTx/>
                <a:uFillTx/>
                <a:latin typeface="DM Sans"/>
                <a:ea typeface="+mn-ea"/>
                <a:cs typeface="+mn-cs"/>
              </a:rPr>
              <a:t>Wrinkle Surface</a:t>
            </a:r>
          </a:p>
        </p:txBody>
      </p:sp>
      <p:sp>
        <p:nvSpPr>
          <p:cNvPr id="19" name="TextBox 63">
            <a:extLst>
              <a:ext uri="{FF2B5EF4-FFF2-40B4-BE49-F238E27FC236}">
                <a16:creationId xmlns:a16="http://schemas.microsoft.com/office/drawing/2014/main" id="{4A57E734-F7D5-D8FA-928F-956A6AAA7A87}"/>
              </a:ext>
            </a:extLst>
          </p:cNvPr>
          <p:cNvSpPr txBox="1"/>
          <p:nvPr/>
        </p:nvSpPr>
        <p:spPr>
          <a:xfrm>
            <a:off x="3111981" y="5788470"/>
            <a:ext cx="1306768" cy="276999"/>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307297"/>
                </a:solidFill>
                <a:effectLst/>
                <a:uLnTx/>
                <a:uFillTx/>
                <a:latin typeface="DM Sans"/>
                <a:ea typeface="+mn-ea"/>
                <a:cs typeface="+mn-cs"/>
              </a:rPr>
              <a:t>Wrinkle Length</a:t>
            </a:r>
          </a:p>
        </p:txBody>
      </p:sp>
      <p:sp>
        <p:nvSpPr>
          <p:cNvPr id="20" name="TextBox 64">
            <a:extLst>
              <a:ext uri="{FF2B5EF4-FFF2-40B4-BE49-F238E27FC236}">
                <a16:creationId xmlns:a16="http://schemas.microsoft.com/office/drawing/2014/main" id="{E9465442-A8AE-1F28-002E-9C96CE4900D1}"/>
              </a:ext>
            </a:extLst>
          </p:cNvPr>
          <p:cNvSpPr txBox="1"/>
          <p:nvPr/>
        </p:nvSpPr>
        <p:spPr>
          <a:xfrm>
            <a:off x="6630376" y="5794980"/>
            <a:ext cx="877163" cy="276999"/>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307297"/>
                </a:solidFill>
                <a:effectLst/>
                <a:uLnTx/>
                <a:uFillTx/>
                <a:latin typeface="DM Sans"/>
                <a:ea typeface="+mn-ea"/>
                <a:cs typeface="+mn-cs"/>
              </a:rPr>
              <a:t>Elasticity</a:t>
            </a:r>
          </a:p>
        </p:txBody>
      </p:sp>
      <p:sp>
        <p:nvSpPr>
          <p:cNvPr id="21" name="TextBox 65">
            <a:extLst>
              <a:ext uri="{FF2B5EF4-FFF2-40B4-BE49-F238E27FC236}">
                <a16:creationId xmlns:a16="http://schemas.microsoft.com/office/drawing/2014/main" id="{4490B1D3-8E79-D773-CCFA-D86D538BC1CD}"/>
              </a:ext>
            </a:extLst>
          </p:cNvPr>
          <p:cNvSpPr txBox="1"/>
          <p:nvPr/>
        </p:nvSpPr>
        <p:spPr>
          <a:xfrm>
            <a:off x="8482772" y="5783630"/>
            <a:ext cx="793807" cy="276999"/>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307297"/>
                </a:solidFill>
                <a:effectLst/>
                <a:uLnTx/>
                <a:uFillTx/>
                <a:latin typeface="DM Sans"/>
                <a:ea typeface="+mn-ea"/>
                <a:cs typeface="+mn-cs"/>
              </a:rPr>
              <a:t>Tonicity</a:t>
            </a:r>
          </a:p>
        </p:txBody>
      </p:sp>
    </p:spTree>
    <p:extLst>
      <p:ext uri="{BB962C8B-B14F-4D97-AF65-F5344CB8AC3E}">
        <p14:creationId xmlns:p14="http://schemas.microsoft.com/office/powerpoint/2010/main" val="1581867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F4B9238-E2B4-9E46-99E5-FE33EBE57ED5}"/>
              </a:ext>
            </a:extLst>
          </p:cNvPr>
          <p:cNvSpPr>
            <a:spLocks noGrp="1"/>
          </p:cNvSpPr>
          <p:nvPr>
            <p:ph type="title"/>
          </p:nvPr>
        </p:nvSpPr>
        <p:spPr/>
        <p:txBody>
          <a:bodyPr/>
          <a:lstStyle/>
          <a:p>
            <a:r>
              <a:rPr lang="en-US" sz="2400"/>
              <a:t>PEPHA®-TIGHT CB</a:t>
            </a:r>
          </a:p>
        </p:txBody>
      </p:sp>
      <p:sp>
        <p:nvSpPr>
          <p:cNvPr id="2" name="Slide Number Placeholder 1">
            <a:extLst>
              <a:ext uri="{FF2B5EF4-FFF2-40B4-BE49-F238E27FC236}">
                <a16:creationId xmlns:a16="http://schemas.microsoft.com/office/drawing/2014/main" id="{4C40F041-E28C-70CA-8685-FD19F8099F6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5" name="Text Placeholder 4">
            <a:extLst>
              <a:ext uri="{FF2B5EF4-FFF2-40B4-BE49-F238E27FC236}">
                <a16:creationId xmlns:a16="http://schemas.microsoft.com/office/drawing/2014/main" id="{BD337363-4735-068A-EAD8-075F1EC9B5CE}"/>
              </a:ext>
            </a:extLst>
          </p:cNvPr>
          <p:cNvSpPr>
            <a:spLocks noGrp="1"/>
          </p:cNvSpPr>
          <p:nvPr>
            <p:ph type="body" sz="quarter" idx="12"/>
          </p:nvPr>
        </p:nvSpPr>
        <p:spPr>
          <a:xfrm>
            <a:off x="302397" y="675119"/>
            <a:ext cx="6537671" cy="465461"/>
          </a:xfrm>
          <a:prstGeom prst="rect">
            <a:avLst/>
          </a:prstGeom>
        </p:spPr>
        <p:txBody>
          <a:bodyPr lIns="0" tIns="0"/>
          <a:lstStyle/>
          <a:p>
            <a:pPr marL="0" indent="0">
              <a:buNone/>
            </a:pPr>
            <a:r>
              <a:rPr lang="en-US" sz="2000">
                <a:latin typeface="+mj-lt"/>
              </a:rPr>
              <a:t>Supported marketing claims</a:t>
            </a:r>
          </a:p>
        </p:txBody>
      </p:sp>
      <p:pic>
        <p:nvPicPr>
          <p:cNvPr id="15" name="Picture Placeholder 14" descr="A person with her hair blowing in the wind&#10;&#10;Description automatically generated">
            <a:extLst>
              <a:ext uri="{FF2B5EF4-FFF2-40B4-BE49-F238E27FC236}">
                <a16:creationId xmlns:a16="http://schemas.microsoft.com/office/drawing/2014/main" id="{78A5FC44-3174-5CFF-F853-DF4AD5A3252F}"/>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a:fillRect/>
          </a:stretch>
        </p:blipFill>
        <p:spPr/>
      </p:pic>
      <p:sp>
        <p:nvSpPr>
          <p:cNvPr id="7" name="Text Placeholder 6">
            <a:extLst>
              <a:ext uri="{FF2B5EF4-FFF2-40B4-BE49-F238E27FC236}">
                <a16:creationId xmlns:a16="http://schemas.microsoft.com/office/drawing/2014/main" id="{BAA1A5A5-22F9-4241-82D9-17C13EF79CFA}"/>
              </a:ext>
            </a:extLst>
          </p:cNvPr>
          <p:cNvSpPr>
            <a:spLocks noGrp="1"/>
          </p:cNvSpPr>
          <p:nvPr>
            <p:ph type="body" idx="11"/>
          </p:nvPr>
        </p:nvSpPr>
        <p:spPr>
          <a:xfrm>
            <a:off x="302398" y="1519145"/>
            <a:ext cx="6537671" cy="3999153"/>
          </a:xfrm>
        </p:spPr>
        <p:txBody>
          <a:bodyPr anchor="t"/>
          <a:lstStyle/>
          <a:p>
            <a:r>
              <a:rPr lang="en-US" sz="2000" b="0">
                <a:latin typeface="+mj-lt"/>
              </a:rPr>
              <a:t>Flawless skin within minutes</a:t>
            </a:r>
            <a:r>
              <a:rPr lang="en-US" sz="2000" b="0" baseline="30000">
                <a:latin typeface="+mj-lt"/>
              </a:rPr>
              <a:t>1</a:t>
            </a:r>
          </a:p>
          <a:p>
            <a:endParaRPr lang="en-US" sz="2000" b="0">
              <a:latin typeface="+mj-lt"/>
            </a:endParaRPr>
          </a:p>
          <a:p>
            <a:pPr>
              <a:buClr>
                <a:schemeClr val="bg1"/>
              </a:buClr>
            </a:pPr>
            <a:r>
              <a:rPr lang="en-US" sz="2000" b="0">
                <a:latin typeface="+mj-lt"/>
              </a:rPr>
              <a:t>With just 1 application, </a:t>
            </a:r>
            <a:r>
              <a:rPr kumimoji="0" lang="en-US" sz="2000" b="0" i="0" u="none" strike="noStrike" kern="1200" cap="none" spc="0" normalizeH="0" baseline="0" noProof="0">
                <a:ln>
                  <a:noFill/>
                </a:ln>
                <a:effectLst/>
                <a:uLnTx/>
                <a:uFillTx/>
                <a:latin typeface="+mj-lt"/>
                <a:ea typeface="+mn-ea"/>
                <a:cs typeface="+mn-cs"/>
              </a:rPr>
              <a:t>skin surface appears smoother and texture more homogeneous</a:t>
            </a:r>
          </a:p>
          <a:p>
            <a:pPr marL="285750" indent="-285750">
              <a:buClr>
                <a:schemeClr val="bg1"/>
              </a:buClr>
              <a:buFont typeface="Arial" panose="020B0604020202020204" pitchFamily="34" charset="0"/>
              <a:buChar char="•"/>
            </a:pPr>
            <a:endParaRPr lang="en-US" sz="2000" b="0">
              <a:latin typeface="+mj-lt"/>
            </a:endParaRPr>
          </a:p>
          <a:p>
            <a:r>
              <a:rPr kumimoji="0" lang="en-US" sz="2000" b="0" i="0" u="none" strike="noStrike" kern="1200" cap="none" spc="0" normalizeH="0" baseline="0" noProof="0">
                <a:ln>
                  <a:noFill/>
                </a:ln>
                <a:effectLst/>
                <a:uLnTx/>
                <a:uFillTx/>
                <a:latin typeface="+mj-lt"/>
                <a:ea typeface="+mn-ea"/>
                <a:cs typeface="+mn-cs"/>
              </a:rPr>
              <a:t>Long-lasting lifting effect, up to 12hrs from last application </a:t>
            </a:r>
          </a:p>
          <a:p>
            <a:endParaRPr lang="en-US" sz="2000" b="0">
              <a:latin typeface="+mj-lt"/>
            </a:endParaRPr>
          </a:p>
          <a:p>
            <a:r>
              <a:rPr lang="en-US" sz="2000" b="0">
                <a:latin typeface="+mj-lt"/>
              </a:rPr>
              <a:t>Skin gains elasticity in critical facial areas</a:t>
            </a:r>
          </a:p>
          <a:p>
            <a:endParaRPr lang="en-US" sz="2000" b="0">
              <a:latin typeface="+mj-lt"/>
            </a:endParaRPr>
          </a:p>
          <a:p>
            <a:pPr>
              <a:buClr>
                <a:schemeClr val="bg1"/>
              </a:buClr>
            </a:pPr>
            <a:r>
              <a:rPr lang="en-US" sz="2000" b="0">
                <a:latin typeface="+mj-lt"/>
              </a:rPr>
              <a:t>After multiple applications, long-term well-aging effect with wrinkles reduction by over -20%</a:t>
            </a:r>
          </a:p>
        </p:txBody>
      </p:sp>
      <p:sp>
        <p:nvSpPr>
          <p:cNvPr id="8" name="TextBox 7">
            <a:extLst>
              <a:ext uri="{FF2B5EF4-FFF2-40B4-BE49-F238E27FC236}">
                <a16:creationId xmlns:a16="http://schemas.microsoft.com/office/drawing/2014/main" id="{A964ED81-02C6-4B84-8173-02B8A8524C57}"/>
              </a:ext>
            </a:extLst>
          </p:cNvPr>
          <p:cNvSpPr txBox="1"/>
          <p:nvPr/>
        </p:nvSpPr>
        <p:spPr>
          <a:xfrm>
            <a:off x="241649" y="5809967"/>
            <a:ext cx="4098577"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30000" noProof="0">
                <a:ln>
                  <a:noFill/>
                </a:ln>
                <a:solidFill>
                  <a:prstClr val="black"/>
                </a:solidFill>
                <a:effectLst/>
                <a:uLnTx/>
                <a:uFillTx/>
                <a:latin typeface="DM Sans"/>
                <a:ea typeface="+mn-ea"/>
                <a:cs typeface="+mn-cs"/>
              </a:rPr>
              <a:t>1 </a:t>
            </a:r>
            <a:r>
              <a:rPr kumimoji="0" lang="en-US" sz="700" b="0" i="0" u="none" strike="noStrike" kern="1200" cap="none" spc="0" normalizeH="0" baseline="0" noProof="0">
                <a:ln>
                  <a:noFill/>
                </a:ln>
                <a:solidFill>
                  <a:prstClr val="black"/>
                </a:solidFill>
                <a:effectLst/>
                <a:uLnTx/>
                <a:uFillTx/>
                <a:latin typeface="DM Sans"/>
                <a:ea typeface="+mn-ea"/>
                <a:cs typeface="+mn-cs"/>
              </a:rPr>
              <a:t>Based on dsm-firmenich clinical study where improvements in skin smoothness and texture homogeneity were detected already within 15min from 1</a:t>
            </a:r>
            <a:r>
              <a:rPr kumimoji="0" lang="en-US" sz="700" b="0" i="0" u="none" strike="noStrike" kern="1200" cap="none" spc="0" normalizeH="0" baseline="30000" noProof="0">
                <a:ln>
                  <a:noFill/>
                </a:ln>
                <a:solidFill>
                  <a:prstClr val="black"/>
                </a:solidFill>
                <a:effectLst/>
                <a:uLnTx/>
                <a:uFillTx/>
                <a:latin typeface="DM Sans"/>
                <a:ea typeface="+mn-ea"/>
                <a:cs typeface="+mn-cs"/>
              </a:rPr>
              <a:t>st</a:t>
            </a:r>
            <a:r>
              <a:rPr kumimoji="0" lang="en-US" sz="700" b="0" i="0" u="none" strike="noStrike" kern="1200" cap="none" spc="0" normalizeH="0" baseline="0" noProof="0">
                <a:ln>
                  <a:noFill/>
                </a:ln>
                <a:solidFill>
                  <a:prstClr val="black"/>
                </a:solidFill>
                <a:effectLst/>
                <a:uLnTx/>
                <a:uFillTx/>
                <a:latin typeface="DM Sans"/>
                <a:ea typeface="+mn-ea"/>
                <a:cs typeface="+mn-cs"/>
              </a:rPr>
              <a:t> product application</a:t>
            </a:r>
            <a:endParaRPr kumimoji="0" lang="en-CH" sz="700" b="0" i="0" u="none" strike="noStrike" kern="120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3124636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6091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1331906"/>
      </p:ext>
    </p:extLst>
  </p:cSld>
  <p:clrMapOvr>
    <a:masterClrMapping/>
  </p:clrMapOvr>
</p:sld>
</file>

<file path=ppt/theme/theme1.xml><?xml version="1.0" encoding="utf-8"?>
<a:theme xmlns:a="http://schemas.openxmlformats.org/drawingml/2006/main" name="1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82cb03-88f0-48bb-a65d-3e95f13147ee" ContentTypeId="0x0101" PreviousValue="false"/>
</file>

<file path=customXml/item2.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lcf76f155ced4ddcb4097134ff3c332f xmlns="4e78ffb6-5573-4dae-972d-0246748d492f">
      <Terms xmlns="http://schemas.microsoft.com/office/infopath/2007/PartnerControls"/>
    </lcf76f155ced4ddcb4097134ff3c332f>
    <DSMClassification xmlns="5a2251cd-bd5e-462d-8f0e-b8d48ef43808" xsi:nil="true"/>
    <Marcom_x0020_Status xmlns="4e78ffb6-5573-4dae-972d-0246748d492f">ongoing</Marcom_x0020_Status>
    <Transfer_x0020_B_x0026_C_x0020_Connect xmlns="4e78ffb6-5573-4dae-972d-0246748d492f">no</Transfer_x0020_B_x0026_C_x0020_Connect>
    <Validation_x0020_Mkt xmlns="4e78ffb6-5573-4dae-972d-0246748d492f">no</Validation_x0020_Mkt>
    <Marcom_x0020_Support_x0020_Needed xmlns="4e78ffb6-5573-4dae-972d-0246748d492f">yes</Marcom_x0020_Support_x0020_Needed>
    <Content_x0020_Revision xmlns="4e78ffb6-5573-4dae-972d-0246748d492f">Finished</Content_x0020_Revision>
    <Assigned_x0020_to0 xmlns="4e78ffb6-5573-4dae-972d-0246748d492f">Hannah Rogers</Assigned_x0020_to0>
    <Est_x002e_Cost xmlns="4e78ffb6-5573-4dae-972d-0246748d492f" xsi:nil="true"/>
    <Notes xmlns="4e78ffb6-5573-4dae-972d-0246748d492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4C3F827-C901-4E00-8622-8A7F4BB3BC72}">
  <ds:schemaRefs>
    <ds:schemaRef ds:uri="Microsoft.SharePoint.Taxonomy.ContentTypeSync"/>
  </ds:schemaRefs>
</ds:datastoreItem>
</file>

<file path=customXml/itemProps2.xml><?xml version="1.0" encoding="utf-8"?>
<ds:datastoreItem xmlns:ds="http://schemas.openxmlformats.org/officeDocument/2006/customXml" ds:itemID="{7D192AB7-E55D-4C62-9017-90AD644F626D}">
  <ds:schemaRefs>
    <ds:schemaRef ds:uri="http://schemas.microsoft.com/office/infopath/2007/PartnerControls"/>
    <ds:schemaRef ds:uri="8a4562e5-d5b1-4d26-b0bf-7e79abe2fe6f"/>
    <ds:schemaRef ds:uri="http://purl.org/dc/terms/"/>
    <ds:schemaRef ds:uri="http://schemas.microsoft.com/office/2006/documentManagement/types"/>
    <ds:schemaRef ds:uri="4e78ffb6-5573-4dae-972d-0246748d492f"/>
    <ds:schemaRef ds:uri="http://schemas.openxmlformats.org/package/2006/metadata/core-properties"/>
    <ds:schemaRef ds:uri="http://purl.org/dc/elements/1.1/"/>
    <ds:schemaRef ds:uri="http://schemas.microsoft.com/office/2006/metadata/properties"/>
    <ds:schemaRef ds:uri="5a2251cd-bd5e-462d-8f0e-b8d48ef43808"/>
    <ds:schemaRef ds:uri="http://www.w3.org/XML/1998/namespace"/>
    <ds:schemaRef ds:uri="http://purl.org/dc/dcmitype/"/>
  </ds:schemaRefs>
</ds:datastoreItem>
</file>

<file path=customXml/itemProps3.xml><?xml version="1.0" encoding="utf-8"?>
<ds:datastoreItem xmlns:ds="http://schemas.openxmlformats.org/officeDocument/2006/customXml" ds:itemID="{C9767688-E153-4A45-AD26-F108DF2FC5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78ffb6-5573-4dae-972d-0246748d492f"/>
    <ds:schemaRef ds:uri="5a2251cd-bd5e-462d-8f0e-b8d48ef43808"/>
    <ds:schemaRef ds:uri="8a4562e5-d5b1-4d26-b0bf-7e79abe2f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7864003-2007-427C-B7ED-F957F875491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30</TotalTime>
  <Words>1531</Words>
  <Application>Microsoft Office PowerPoint</Application>
  <PresentationFormat>Widescreen</PresentationFormat>
  <Paragraphs>197</Paragraphs>
  <Slides>13</Slides>
  <Notes>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13</vt:i4>
      </vt:variant>
    </vt:vector>
  </HeadingPairs>
  <TitlesOfParts>
    <vt:vector size="24" baseType="lpstr">
      <vt:lpstr>Fira Sans</vt:lpstr>
      <vt:lpstr>Fira Sans SemiBold</vt:lpstr>
      <vt:lpstr>Wingdings</vt:lpstr>
      <vt:lpstr>Segoe UI</vt:lpstr>
      <vt:lpstr>DM Sans Bold</vt:lpstr>
      <vt:lpstr>Calibri</vt:lpstr>
      <vt:lpstr>Courier New</vt:lpstr>
      <vt:lpstr>Arial</vt:lpstr>
      <vt:lpstr>Fira Sans Medium</vt:lpstr>
      <vt:lpstr>DM Sans</vt:lpstr>
      <vt:lpstr>1_dsm-firmenich</vt:lpstr>
      <vt:lpstr>PowerPoint Presentation</vt:lpstr>
      <vt:lpstr>PEPHA®-TIGHT CB</vt:lpstr>
      <vt:lpstr>PowerPoint Presentation</vt:lpstr>
      <vt:lpstr>How does it work?</vt:lpstr>
      <vt:lpstr>dsm-firmenich solution: PEPHA®-TIGHT CB</vt:lpstr>
      <vt:lpstr>Highly increases fibroblasts proliferation and Collagen-I synthesis </vt:lpstr>
      <vt:lpstr>Protects the skin against stressors </vt:lpstr>
      <vt:lpstr>Flawless skin in minutes with PEPHA®-TIGHT CB </vt:lpstr>
      <vt:lpstr>Significant long-lasting lifting effect with PEPHA®-TIGHT CB</vt:lpstr>
      <vt:lpstr>Long-term well-aging result with regular usage of PEPHA®-TIGHT CB</vt:lpstr>
      <vt:lpstr>PEPHA®-TIGHT CB</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pepha_tight_cb_teaser_2025-04</dc:title>
  <dc:creator>Eline Nijhuis</dc:creator>
  <cp:lastModifiedBy>Marie-Sophie Meisinger</cp:lastModifiedBy>
  <cp:revision>3</cp:revision>
  <dcterms:created xsi:type="dcterms:W3CDTF">2023-03-31T07:21:36Z</dcterms:created>
  <dcterms:modified xsi:type="dcterms:W3CDTF">2025-04-17T08:38:05Z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ediaServiceImageTags">
    <vt:lpwstr/>
  </property>
  <property fmtid="{D5CDD505-2E9C-101B-9397-08002B2CF9AE}" pid="4" name="MSIP_Label_2ff753fd-faf2-4608-9b59-553f003adcdf_Enabled">
    <vt:lpwstr>true</vt:lpwstr>
  </property>
  <property fmtid="{D5CDD505-2E9C-101B-9397-08002B2CF9AE}" pid="5" name="MSIP_Label_2ff753fd-faf2-4608-9b59-553f003adcdf_SetDate">
    <vt:lpwstr>2025-04-17T07:03:15Z</vt:lpwstr>
  </property>
  <property fmtid="{D5CDD505-2E9C-101B-9397-08002B2CF9AE}" pid="6" name="MSIP_Label_2ff753fd-faf2-4608-9b59-553f003adcdf_Method">
    <vt:lpwstr>Privileged</vt:lpwstr>
  </property>
  <property fmtid="{D5CDD505-2E9C-101B-9397-08002B2CF9AE}" pid="7" name="MSIP_Label_2ff753fd-faf2-4608-9b59-553f003adcdf_Name">
    <vt:lpwstr>2ff753fd-faf2-4608-9b59-553f003adcdf</vt:lpwstr>
  </property>
  <property fmtid="{D5CDD505-2E9C-101B-9397-08002B2CF9AE}" pid="8" name="MSIP_Label_2ff753fd-faf2-4608-9b59-553f003adcdf_SiteId">
    <vt:lpwstr>49618402-6ea3-441d-957d-7df8773fee54</vt:lpwstr>
  </property>
  <property fmtid="{D5CDD505-2E9C-101B-9397-08002B2CF9AE}" pid="9" name="MSIP_Label_2ff753fd-faf2-4608-9b59-553f003adcdf_ActionId">
    <vt:lpwstr>9e6be09b-c35e-4e51-95fa-e8db790a1fd3</vt:lpwstr>
  </property>
  <property fmtid="{D5CDD505-2E9C-101B-9397-08002B2CF9AE}" pid="10" name="MSIP_Label_2ff753fd-faf2-4608-9b59-553f003adcdf_ContentBits">
    <vt:lpwstr>0</vt:lpwstr>
  </property>
  <property fmtid="{D5CDD505-2E9C-101B-9397-08002B2CF9AE}" pid="11" name="MSIP_Label_2ff753fd-faf2-4608-9b59-553f003adcdf_Tag">
    <vt:lpwstr>10, 0, 1, 1</vt:lpwstr>
  </property>
</Properties>
</file>