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72" r:id="rId6"/>
  </p:sldMasterIdLst>
  <p:notesMasterIdLst>
    <p:notesMasterId r:id="rId12"/>
  </p:notesMasterIdLst>
  <p:sldIdLst>
    <p:sldId id="262" r:id="rId7"/>
    <p:sldId id="258" r:id="rId8"/>
    <p:sldId id="259" r:id="rId9"/>
    <p:sldId id="260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howGuides="1">
      <p:cViewPr varScale="1">
        <p:scale>
          <a:sx n="100" d="100"/>
          <a:sy n="100" d="100"/>
        </p:scale>
        <p:origin x="183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361DE-BDEE-4022-9C6F-6E57CE2D3F57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8CB47-8ABD-4675-9EF0-6BE48B0F4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Phytantriol –</a:t>
            </a:r>
            <a:r>
              <a:rPr lang="en-US" baseline="0" dirty="0"/>
              <a:t> a long-branched </a:t>
            </a:r>
            <a:r>
              <a:rPr lang="en-US" baseline="0" dirty="0" err="1"/>
              <a:t>triol</a:t>
            </a:r>
            <a:endParaRPr lang="en-US" baseline="0" dirty="0"/>
          </a:p>
          <a:p>
            <a:r>
              <a:rPr lang="en-US" baseline="0" dirty="0"/>
              <a:t>Can be used for shampoo, conditioner, treatments, styling aids</a:t>
            </a:r>
          </a:p>
          <a:p>
            <a:pPr marL="179002" indent="-179002">
              <a:spcAft>
                <a:spcPts val="593"/>
              </a:spcAft>
              <a:buFont typeface="Arial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 soluble in ethanol, mineral oils, corn oil, propylene glycol, </a:t>
            </a:r>
            <a:r>
              <a:rPr lang="en-US" dirty="0" err="1">
                <a:solidFill>
                  <a:schemeClr val="bg2"/>
                </a:solidFill>
              </a:rPr>
              <a:t>alkanolamides</a:t>
            </a:r>
            <a:r>
              <a:rPr lang="en-US" dirty="0">
                <a:solidFill>
                  <a:schemeClr val="bg2"/>
                </a:solidFill>
              </a:rPr>
              <a:t>, etc…, and insoluble in water; dispersible in </a:t>
            </a:r>
            <a:r>
              <a:rPr lang="en-US" dirty="0" err="1">
                <a:solidFill>
                  <a:schemeClr val="bg2"/>
                </a:solidFill>
              </a:rPr>
              <a:t>dimethicone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cyclomethicone</a:t>
            </a:r>
            <a:r>
              <a:rPr lang="en-US" dirty="0">
                <a:solidFill>
                  <a:schemeClr val="bg2"/>
                </a:solidFill>
              </a:rPr>
              <a:t> and glycerol.</a:t>
            </a:r>
          </a:p>
          <a:p>
            <a:pPr marL="179002" indent="-179002">
              <a:spcAft>
                <a:spcPts val="593"/>
              </a:spcAft>
              <a:buFont typeface="Arial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Stable up to 80°C and at a broad pH range (3-9)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D24BA-3201-4A1D-A52F-B6BBDE793319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720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Regarding our data on claim</a:t>
            </a:r>
            <a:r>
              <a:rPr lang="en-US" baseline="0" dirty="0"/>
              <a:t> substantiation please note the following:</a:t>
            </a:r>
          </a:p>
          <a:p>
            <a:pPr marL="169553" indent="-169553">
              <a:buFontTx/>
              <a:buChar char="-"/>
            </a:pPr>
            <a:r>
              <a:rPr lang="en-US" baseline="0" dirty="0"/>
              <a:t>Data on depositioning, </a:t>
            </a:r>
            <a:r>
              <a:rPr lang="en-US" baseline="0" dirty="0" err="1"/>
              <a:t>moisturization</a:t>
            </a:r>
            <a:r>
              <a:rPr lang="en-US" baseline="0" dirty="0"/>
              <a:t>, color protection and </a:t>
            </a:r>
            <a:r>
              <a:rPr lang="en-US" baseline="0" dirty="0" err="1"/>
              <a:t>spliss</a:t>
            </a:r>
            <a:r>
              <a:rPr lang="en-US" baseline="0" dirty="0"/>
              <a:t> protection are still solid and reliable</a:t>
            </a:r>
          </a:p>
          <a:p>
            <a:pPr marL="169553" indent="-169553">
              <a:buFontTx/>
              <a:buChar char="-"/>
            </a:pPr>
            <a:r>
              <a:rPr lang="en-US" b="1" baseline="0" dirty="0"/>
              <a:t>Data on strengthening and heat protection (going back on the slope analysis) are not state of the art anymore and according to our </a:t>
            </a:r>
            <a:r>
              <a:rPr lang="en-US" b="1" baseline="0" dirty="0" err="1"/>
              <a:t>inhouse</a:t>
            </a:r>
            <a:r>
              <a:rPr lang="en-US" b="1" baseline="0" dirty="0"/>
              <a:t> R&amp;D experts not reliable. In the consequence R&amp;D is not supporting these data and would like to have them seen as marketing promotion only!</a:t>
            </a:r>
            <a:endParaRPr lang="en-US" b="1" dirty="0"/>
          </a:p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17BDD-CDE5-4D42-8070-6C4F8033916E}" type="slidenum">
              <a:rPr lang="de-CH" smtClean="0">
                <a:solidFill>
                  <a:prstClr val="black"/>
                </a:solidFill>
              </a:rPr>
              <a:pPr/>
              <a:t>4</a:t>
            </a:fld>
            <a:endParaRPr lang="de-C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503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BFBDE0-DB27-42EB-B009-B3EEC13B59DD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2.v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2" Type="http://schemas.openxmlformats.org/officeDocument/2006/relationships/tags" Target="../tags/tag26.xml"/><Relationship Id="rId1" Type="http://schemas.openxmlformats.org/officeDocument/2006/relationships/vmlDrawing" Target="../drawings/vmlDrawing4.vml"/><Relationship Id="rId6" Type="http://schemas.openxmlformats.org/officeDocument/2006/relationships/tags" Target="../tags/tag30.xml"/><Relationship Id="rId11" Type="http://schemas.openxmlformats.org/officeDocument/2006/relationships/oleObject" Target="../embeddings/oleObject4.bin"/><Relationship Id="rId5" Type="http://schemas.openxmlformats.org/officeDocument/2006/relationships/tags" Target="../tags/tag29.xml"/><Relationship Id="rId10" Type="http://schemas.openxmlformats.org/officeDocument/2006/relationships/image" Target="../media/image2.png"/><Relationship Id="rId4" Type="http://schemas.openxmlformats.org/officeDocument/2006/relationships/tags" Target="../tags/tag28.xml"/><Relationship Id="rId9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9" name="Picture 13" descr="DSM_cover_purple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818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think-cell Slide" r:id="rId9" imgW="0" imgH="0" progId="TCLayout.ActiveDocument.1">
                  <p:embed/>
                </p:oleObj>
              </mc:Choice>
              <mc:Fallback>
                <p:oleObj name="think-cell Slide" r:id="rId9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Rectangle 3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>
          <a:xfrm>
            <a:off x="715963" y="1363663"/>
            <a:ext cx="6410325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27075" y="3022600"/>
            <a:ext cx="6353175" cy="365125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4835" name="Text Box 19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25488" y="4760913"/>
            <a:ext cx="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4838" name="Text Box 22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0" y="0"/>
            <a:ext cx="914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5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897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5CCCD8-3613-45D6-B08F-04F7CAA410CF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13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C424194-80E9-43A8-939D-4842B7600BEF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43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660088-219F-4E89-AAA7-F91F3CB83D0E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61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0F3878-77BE-46C1-AA83-F526D3EC3DB1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978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D1CECD-25D5-4C49-B92B-6B7E700D67EF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84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DA10D5-3D34-4736-BBF5-C42E340373FF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60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49FD940-8BC9-496D-B0DF-116AEE6257F9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1CD8CA-BEE0-4234-99E6-BD3BA21F8FB1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506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57CC69-AE8B-4B19-A31E-E45F594A7970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482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03875" y="773113"/>
            <a:ext cx="1628775" cy="23733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773113"/>
            <a:ext cx="4733925" cy="23733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2FE1B3-1B03-446E-8463-37E8E3C36591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754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474" name="Picture 2" descr="DSM_cover_purple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1475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1476" name="Rectangle 4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>
          <a:xfrm>
            <a:off x="715963" y="1363663"/>
            <a:ext cx="6410325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61477" name="Rectangle 5"/>
          <p:cNvSpPr>
            <a:spLocks noGrp="1" noChangeArrowheads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27075" y="3022600"/>
            <a:ext cx="6353175" cy="365125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61478" name="Text Box 6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25488" y="3667125"/>
            <a:ext cx="14081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Personal Care</a:t>
            </a:r>
          </a:p>
        </p:txBody>
      </p:sp>
      <p:sp>
        <p:nvSpPr>
          <p:cNvPr id="361479" name="Text Box 7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725488" y="3940175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May 2, 2012</a:t>
            </a:r>
          </a:p>
        </p:txBody>
      </p:sp>
      <p:sp>
        <p:nvSpPr>
          <p:cNvPr id="361480" name="Text Box 8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25488" y="4760913"/>
            <a:ext cx="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1481" name="Text Box 9"/>
          <p:cNvSpPr txBox="1"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0" y="0"/>
            <a:ext cx="914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5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66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F43F095-EB77-47AC-B5F9-F2C1C4F79A3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051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811037-A343-453F-9A3B-D13BC615F9E0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055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12C843-4D8B-4A17-A714-0E60CD5EC7D2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83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51F7054-F4B6-42CF-898C-BE82D423EB0D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193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F9A9C12-5CCD-4E10-80A7-B6B7B8DB06D8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2341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2FE758-20C2-4E14-87D3-C3930B7D371C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726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649732-8DCB-42E5-9130-C7130E78DA5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257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CE8778B-8769-4545-ADC0-2D9FC4A2272C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661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B0072F-E854-4EA6-8E65-D75911B4A2E2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85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03875" y="773113"/>
            <a:ext cx="1628775" cy="23733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773113"/>
            <a:ext cx="4733925" cy="23733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005CDD-6B8B-4B3A-93CB-ABF4DE861EC4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33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8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4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23" Type="http://schemas.openxmlformats.org/officeDocument/2006/relationships/tags" Target="../tags/tag1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Relationship Id="rId22" Type="http://schemas.openxmlformats.org/officeDocument/2006/relationships/tags" Target="../tags/tag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3.vml"/><Relationship Id="rId18" Type="http://schemas.openxmlformats.org/officeDocument/2006/relationships/tags" Target="../tags/tag20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23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19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oleObject" Target="../embeddings/oleObject3.bin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16.xml"/><Relationship Id="rId22" Type="http://schemas.openxmlformats.org/officeDocument/2006/relationships/tags" Target="../tags/tag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12" name="Group 20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33813" name="Freeform 21"/>
            <p:cNvSpPr>
              <a:spLocks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14" name="Freeform 22"/>
            <p:cNvSpPr>
              <a:spLocks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56" y="1220"/>
                  </a:lnTo>
                  <a:lnTo>
                    <a:pt x="5728" y="121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3794" name="Rectangle 2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think-cell Slide" r:id="rId24" imgW="0" imgH="0" progId="TCLayout.ActiveDocument.1">
                  <p:embed/>
                </p:oleObj>
              </mc:Choice>
              <mc:Fallback>
                <p:oleObj name="think-cell Slide" r:id="rId24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Rectangle 3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717550" y="773113"/>
            <a:ext cx="64833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1133475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FB5DCF-F73C-4E79-AF23-3E9DA73572DF}" type="slidenum">
              <a:rPr lang="en-US">
                <a:solidFill>
                  <a:srgbClr val="5F5F5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  <p:pic>
        <p:nvPicPr>
          <p:cNvPr id="33807" name="Picture 15" descr="DSM_cover_logo_contentpage_300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15" name="Text Box 23"/>
          <p:cNvSpPr txBox="1">
            <a:spLocks noChangeArrowheads="1"/>
          </p:cNvSpPr>
          <p:nvPr userDrawn="1">
            <p:custDataLst>
              <p:tags r:id="rId19"/>
            </p:custDataLst>
          </p:nvPr>
        </p:nvSpPr>
        <p:spPr bwMode="auto">
          <a:xfrm>
            <a:off x="736600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5F5F5F"/>
              </a:solidFill>
            </a:endParaRPr>
          </a:p>
        </p:txBody>
      </p:sp>
      <p:sp>
        <p:nvSpPr>
          <p:cNvPr id="33819" name="Text Box 27"/>
          <p:cNvSpPr txBox="1">
            <a:spLocks noChangeArrowheads="1"/>
          </p:cNvSpPr>
          <p:nvPr userDrawn="1">
            <p:custDataLst>
              <p:tags r:id="rId20"/>
            </p:custDataLst>
          </p:nvPr>
        </p:nvSpPr>
        <p:spPr bwMode="auto">
          <a:xfrm>
            <a:off x="0" y="0"/>
            <a:ext cx="914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3817" name="Text Box 25"/>
          <p:cNvSpPr txBox="1">
            <a:spLocks noChangeArrowheads="1"/>
          </p:cNvSpPr>
          <p:nvPr userDrawn="1">
            <p:custDataLst>
              <p:tags r:id="rId21"/>
            </p:custDataLst>
          </p:nvPr>
        </p:nvSpPr>
        <p:spPr bwMode="auto">
          <a:xfrm>
            <a:off x="736600" y="6499225"/>
            <a:ext cx="401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5F5F5F"/>
                </a:solidFill>
              </a:rPr>
              <a:t>Page</a:t>
            </a: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5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74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450" name="Group 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360451" name="Freeform 3"/>
            <p:cNvSpPr>
              <a:spLocks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0452" name="Freeform 4"/>
            <p:cNvSpPr>
              <a:spLocks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56" y="1220"/>
                  </a:lnTo>
                  <a:lnTo>
                    <a:pt x="5728" y="121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60453" name="Rectangle 5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think-cell Slide" r:id="rId24" imgW="0" imgH="0" progId="TCLayout.ActiveDocument.1">
                  <p:embed/>
                </p:oleObj>
              </mc:Choice>
              <mc:Fallback>
                <p:oleObj name="think-cell Slide" r:id="rId24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0454" name="Rectangle 6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717550" y="773113"/>
            <a:ext cx="64833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60455" name="Rectangle 7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0456" name="Rectangle 8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1133475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D34331-7B70-474D-9D06-D579B6947373}" type="slidenum">
              <a:rPr lang="en-US">
                <a:solidFill>
                  <a:srgbClr val="5F5F5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  <p:pic>
        <p:nvPicPr>
          <p:cNvPr id="360457" name="Picture 9" descr="DSM_cover_logo_contentpage_300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0458" name="Text Box 10"/>
          <p:cNvSpPr txBox="1">
            <a:spLocks noChangeArrowheads="1"/>
          </p:cNvSpPr>
          <p:nvPr userDrawn="1">
            <p:custDataLst>
              <p:tags r:id="rId19"/>
            </p:custDataLst>
          </p:nvPr>
        </p:nvSpPr>
        <p:spPr bwMode="auto">
          <a:xfrm>
            <a:off x="736600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5F5F5F"/>
              </a:solidFill>
            </a:endParaRPr>
          </a:p>
        </p:txBody>
      </p:sp>
      <p:sp>
        <p:nvSpPr>
          <p:cNvPr id="360459" name="Text Box 11"/>
          <p:cNvSpPr txBox="1">
            <a:spLocks noChangeArrowheads="1"/>
          </p:cNvSpPr>
          <p:nvPr userDrawn="1">
            <p:custDataLst>
              <p:tags r:id="rId20"/>
            </p:custDataLst>
          </p:nvPr>
        </p:nvSpPr>
        <p:spPr bwMode="auto">
          <a:xfrm>
            <a:off x="0" y="0"/>
            <a:ext cx="914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60460" name="Text Box 12"/>
          <p:cNvSpPr txBox="1">
            <a:spLocks noChangeArrowheads="1"/>
          </p:cNvSpPr>
          <p:nvPr userDrawn="1">
            <p:custDataLst>
              <p:tags r:id="rId21"/>
            </p:custDataLst>
          </p:nvPr>
        </p:nvSpPr>
        <p:spPr bwMode="auto">
          <a:xfrm>
            <a:off x="736600" y="6499225"/>
            <a:ext cx="401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5F5F5F"/>
                </a:solidFill>
              </a:rPr>
              <a:t>Page</a:t>
            </a: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85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2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www.youtube.com/watch?v=hHRa54b9rr8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6" descr="A picture containing clothing, person, indoor&#10;&#10;Description automatically generated">
            <a:extLst>
              <a:ext uri="{FF2B5EF4-FFF2-40B4-BE49-F238E27FC236}">
                <a16:creationId xmlns:a16="http://schemas.microsoft.com/office/drawing/2014/main" id="{0EF6338A-B882-D743-A69B-530D3E9BE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2" r="17222"/>
          <a:stretch/>
        </p:blipFill>
        <p:spPr bwMode="auto">
          <a:xfrm>
            <a:off x="0" y="1"/>
            <a:ext cx="9144000" cy="6854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2A1415-E342-6E42-A045-86EDB7C207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5644673" y="5940447"/>
            <a:ext cx="3499327" cy="917553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94515B34-83C5-D140-9A43-93EABB562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00" y="2520000"/>
            <a:ext cx="855339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4000" kern="0" dirty="0" err="1">
                <a:solidFill>
                  <a:schemeClr val="bg1"/>
                </a:solidFill>
                <a:latin typeface="Fira Sans Medium" panose="020B0503050000020004" pitchFamily="34" charset="0"/>
              </a:rPr>
              <a:t>Phytantriol</a:t>
            </a:r>
            <a:endParaRPr lang="de-DE" sz="4000" kern="0" dirty="0">
              <a:solidFill>
                <a:schemeClr val="bg1"/>
              </a:solidFill>
              <a:latin typeface="Fira Sans Medium" panose="020B0503050000020004" pitchFamily="34" charset="0"/>
            </a:endParaRP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10177A37-6EEE-8F48-8219-830BA9D44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00" y="3132000"/>
            <a:ext cx="4482449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kern="0" dirty="0">
                <a:solidFill>
                  <a:schemeClr val="bg1"/>
                </a:solidFill>
                <a:latin typeface="Fira Sans" panose="020B0503050000020004" pitchFamily="34" charset="0"/>
              </a:rPr>
              <a:t>The time-tested hair secret to repair, enhance and protect, from root to tip</a:t>
            </a:r>
            <a:endParaRPr lang="de-DE" sz="2800" i="1" kern="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BD515543-5F98-4B41-AE67-57DBA276E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00" y="5235914"/>
            <a:ext cx="316790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de-DE" kern="0" dirty="0">
                <a:solidFill>
                  <a:schemeClr val="bg1"/>
                </a:solidFill>
                <a:latin typeface="Fira Sans" panose="020B0503050000020004" pitchFamily="34" charset="0"/>
              </a:rPr>
              <a:t>November 2020</a:t>
            </a:r>
            <a:br>
              <a:rPr lang="de-DE" kern="0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Fira Sans" panose="020B05030500000200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http://www.youtube.com/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Fira Sans" panose="020B05030500000200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watch?v=hHRa54b9rr8</a:t>
            </a:r>
            <a:r>
              <a:rPr lang="en-US" dirty="0">
                <a:solidFill>
                  <a:schemeClr val="bg1"/>
                </a:solidFill>
                <a:latin typeface="Fira Sans" panose="020B0503050000020004" pitchFamily="34" charset="0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31EDFE-80FD-E342-B8B1-6628D03281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2000" y="6235416"/>
            <a:ext cx="4535993" cy="30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36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3577" y="1331938"/>
            <a:ext cx="3826112" cy="293926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61950" indent="-361950" fontAlgn="base">
              <a:spcBef>
                <a:spcPct val="0"/>
              </a:spcBef>
              <a:spcAft>
                <a:spcPts val="1800"/>
              </a:spcAft>
              <a:buClr>
                <a:srgbClr val="FFFFFF"/>
              </a:buClr>
              <a:buSzPct val="120000"/>
              <a:buFont typeface="Arial" pitchFamily="34" charset="0"/>
              <a:buChar char="•"/>
            </a:pPr>
            <a:r>
              <a:rPr lang="en-US" sz="2500" b="1" i="1" dirty="0">
                <a:ln w="1905"/>
                <a:gradFill>
                  <a:gsLst>
                    <a:gs pos="0">
                      <a:srgbClr val="AB086D">
                        <a:shade val="20000"/>
                        <a:satMod val="200000"/>
                      </a:srgbClr>
                    </a:gs>
                    <a:gs pos="78000">
                      <a:srgbClr val="AB086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B086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  <a:r>
              <a:rPr lang="en-US" sz="2500" b="1" dirty="0">
                <a:ln w="1905"/>
                <a:gradFill>
                  <a:gsLst>
                    <a:gs pos="0">
                      <a:srgbClr val="AB086D">
                        <a:shade val="20000"/>
                        <a:satMod val="200000"/>
                      </a:srgbClr>
                    </a:gs>
                    <a:gs pos="78000">
                      <a:srgbClr val="AB086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B086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product</a:t>
            </a:r>
          </a:p>
          <a:p>
            <a:pPr marL="361950" indent="-361950" fontAlgn="base">
              <a:spcBef>
                <a:spcPct val="0"/>
              </a:spcBef>
              <a:spcAft>
                <a:spcPts val="1800"/>
              </a:spcAft>
              <a:buClr>
                <a:srgbClr val="FFFFFF"/>
              </a:buClr>
              <a:buSzPct val="120000"/>
              <a:buFont typeface="Arial" pitchFamily="34" charset="0"/>
              <a:buChar char="•"/>
            </a:pPr>
            <a:r>
              <a:rPr lang="en-US" sz="2500" b="1" i="1" dirty="0">
                <a:ln w="1905"/>
                <a:gradFill>
                  <a:gsLst>
                    <a:gs pos="0">
                      <a:srgbClr val="AB086D">
                        <a:shade val="20000"/>
                        <a:satMod val="200000"/>
                      </a:srgbClr>
                    </a:gs>
                    <a:gs pos="78000">
                      <a:srgbClr val="AB086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B086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  <a:r>
              <a:rPr lang="en-US" sz="2500" b="1" dirty="0">
                <a:ln w="1905"/>
                <a:gradFill>
                  <a:gsLst>
                    <a:gs pos="0">
                      <a:srgbClr val="AB086D">
                        <a:shade val="20000"/>
                        <a:satMod val="200000"/>
                      </a:srgbClr>
                    </a:gs>
                    <a:gs pos="78000">
                      <a:srgbClr val="AB086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B086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market</a:t>
            </a:r>
          </a:p>
          <a:p>
            <a:pPr marL="361950" indent="-361950" fontAlgn="base">
              <a:spcBef>
                <a:spcPct val="0"/>
              </a:spcBef>
              <a:spcAft>
                <a:spcPts val="1800"/>
              </a:spcAft>
              <a:buClr>
                <a:srgbClr val="FFFFFF"/>
              </a:buClr>
              <a:buSzPct val="120000"/>
              <a:buFont typeface="Arial" pitchFamily="34" charset="0"/>
              <a:buChar char="•"/>
            </a:pPr>
            <a:r>
              <a:rPr lang="en-US" sz="2500" b="1" dirty="0">
                <a:ln w="1905"/>
                <a:gradFill>
                  <a:gsLst>
                    <a:gs pos="0">
                      <a:srgbClr val="AB086D">
                        <a:shade val="20000"/>
                        <a:satMod val="200000"/>
                      </a:srgbClr>
                    </a:gs>
                    <a:gs pos="78000">
                      <a:srgbClr val="AB086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B086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Claim substantiation</a:t>
            </a:r>
          </a:p>
          <a:p>
            <a:pPr marL="361950" indent="-361950" fontAlgn="base">
              <a:spcBef>
                <a:spcPct val="0"/>
              </a:spcBef>
              <a:spcAft>
                <a:spcPts val="1800"/>
              </a:spcAft>
              <a:buClr>
                <a:srgbClr val="FFFFFF"/>
              </a:buClr>
              <a:buSzPct val="120000"/>
              <a:buFont typeface="Arial" pitchFamily="34" charset="0"/>
              <a:buChar char="•"/>
            </a:pPr>
            <a:r>
              <a:rPr lang="en-US" sz="2500" b="1" dirty="0">
                <a:ln w="1905"/>
                <a:gradFill>
                  <a:gsLst>
                    <a:gs pos="0">
                      <a:srgbClr val="AB086D">
                        <a:shade val="20000"/>
                        <a:satMod val="200000"/>
                      </a:srgbClr>
                    </a:gs>
                    <a:gs pos="78000">
                      <a:srgbClr val="AB086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B086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Formulation concepts</a:t>
            </a:r>
          </a:p>
          <a:p>
            <a:pPr marL="361950" indent="-361950" fontAlgn="base">
              <a:spcBef>
                <a:spcPct val="0"/>
              </a:spcBef>
              <a:spcAft>
                <a:spcPts val="1800"/>
              </a:spcAft>
              <a:buClr>
                <a:srgbClr val="FFFFFF"/>
              </a:buClr>
              <a:buSzPct val="120000"/>
              <a:buFont typeface="Arial" pitchFamily="34" charset="0"/>
              <a:buChar char="•"/>
            </a:pPr>
            <a:r>
              <a:rPr lang="en-US" sz="2500" b="1" dirty="0">
                <a:ln w="1905"/>
                <a:gradFill>
                  <a:gsLst>
                    <a:gs pos="0">
                      <a:srgbClr val="AB086D">
                        <a:shade val="20000"/>
                        <a:satMod val="200000"/>
                      </a:srgbClr>
                    </a:gs>
                    <a:gs pos="78000">
                      <a:srgbClr val="AB086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B086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Build on latest trends</a:t>
            </a:r>
          </a:p>
        </p:txBody>
      </p:sp>
      <p:pic>
        <p:nvPicPr>
          <p:cNvPr id="6" name="Picture 5" descr="A picture containing person, indoor, holding, person&#10;&#10;Description automatically generated">
            <a:extLst>
              <a:ext uri="{FF2B5EF4-FFF2-40B4-BE49-F238E27FC236}">
                <a16:creationId xmlns:a16="http://schemas.microsoft.com/office/drawing/2014/main" id="{B3DDD8D4-7744-478B-A609-9142B040C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2759"/>
            <a:ext cx="45293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863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BF5DE-81EE-4004-9CE0-B0E770E162E6}" type="slidenum">
              <a:rPr lang="en-US">
                <a:solidFill>
                  <a:srgbClr val="5F5F5F"/>
                </a:solidFill>
              </a:rPr>
              <a:pPr/>
              <a:t>3</a:t>
            </a:fld>
            <a:endParaRPr lang="en-US">
              <a:solidFill>
                <a:srgbClr val="5F5F5F"/>
              </a:solidFill>
            </a:endParaRPr>
          </a:p>
        </p:txBody>
      </p:sp>
      <p:grpSp>
        <p:nvGrpSpPr>
          <p:cNvPr id="490502" name="Group 6"/>
          <p:cNvGrpSpPr>
            <a:grpSpLocks/>
          </p:cNvGrpSpPr>
          <p:nvPr/>
        </p:nvGrpSpPr>
        <p:grpSpPr bwMode="auto">
          <a:xfrm>
            <a:off x="568798" y="806450"/>
            <a:ext cx="4291013" cy="1173162"/>
            <a:chOff x="2031" y="1967"/>
            <a:chExt cx="2703" cy="739"/>
          </a:xfrm>
        </p:grpSpPr>
        <p:sp>
          <p:nvSpPr>
            <p:cNvPr id="490503" name="Rectangle 7"/>
            <p:cNvSpPr>
              <a:spLocks noChangeArrowheads="1"/>
            </p:cNvSpPr>
            <p:nvPr/>
          </p:nvSpPr>
          <p:spPr bwMode="auto">
            <a:xfrm>
              <a:off x="4428" y="2198"/>
              <a:ext cx="306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Imago" pitchFamily="2" charset="0"/>
                </a:rPr>
                <a:t>OH</a:t>
              </a:r>
            </a:p>
          </p:txBody>
        </p:sp>
        <p:sp>
          <p:nvSpPr>
            <p:cNvPr id="490504" name="Rectangle 8"/>
            <p:cNvSpPr>
              <a:spLocks noChangeArrowheads="1"/>
            </p:cNvSpPr>
            <p:nvPr/>
          </p:nvSpPr>
          <p:spPr bwMode="auto">
            <a:xfrm>
              <a:off x="4022" y="2496"/>
              <a:ext cx="214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Imago" pitchFamily="2" charset="0"/>
                </a:rPr>
                <a:t>O</a:t>
              </a:r>
            </a:p>
          </p:txBody>
        </p:sp>
        <p:sp>
          <p:nvSpPr>
            <p:cNvPr id="490505" name="Rectangle 9"/>
            <p:cNvSpPr>
              <a:spLocks noChangeArrowheads="1"/>
            </p:cNvSpPr>
            <p:nvPr/>
          </p:nvSpPr>
          <p:spPr bwMode="auto">
            <a:xfrm>
              <a:off x="4094" y="2496"/>
              <a:ext cx="206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Imago" pitchFamily="2" charset="0"/>
                </a:rPr>
                <a:t>H</a:t>
              </a:r>
            </a:p>
          </p:txBody>
        </p:sp>
        <p:sp>
          <p:nvSpPr>
            <p:cNvPr id="490506" name="Rectangle 10"/>
            <p:cNvSpPr>
              <a:spLocks noChangeArrowheads="1"/>
            </p:cNvSpPr>
            <p:nvPr/>
          </p:nvSpPr>
          <p:spPr bwMode="auto">
            <a:xfrm>
              <a:off x="4045" y="1967"/>
              <a:ext cx="306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Imago" pitchFamily="2" charset="0"/>
                </a:rPr>
                <a:t>OH</a:t>
              </a:r>
            </a:p>
          </p:txBody>
        </p:sp>
        <p:sp>
          <p:nvSpPr>
            <p:cNvPr id="490507" name="Line 11"/>
            <p:cNvSpPr>
              <a:spLocks noChangeShapeType="1"/>
            </p:cNvSpPr>
            <p:nvPr/>
          </p:nvSpPr>
          <p:spPr bwMode="auto">
            <a:xfrm>
              <a:off x="2031" y="2311"/>
              <a:ext cx="127" cy="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08" name="Line 12"/>
            <p:cNvSpPr>
              <a:spLocks noChangeShapeType="1"/>
            </p:cNvSpPr>
            <p:nvPr/>
          </p:nvSpPr>
          <p:spPr bwMode="auto">
            <a:xfrm flipV="1">
              <a:off x="2187" y="2278"/>
              <a:ext cx="122" cy="1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09" name="Line 13"/>
            <p:cNvSpPr>
              <a:spLocks noChangeShapeType="1"/>
            </p:cNvSpPr>
            <p:nvPr/>
          </p:nvSpPr>
          <p:spPr bwMode="auto">
            <a:xfrm>
              <a:off x="2340" y="2311"/>
              <a:ext cx="125" cy="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0" name="Line 14"/>
            <p:cNvSpPr>
              <a:spLocks noChangeShapeType="1"/>
            </p:cNvSpPr>
            <p:nvPr/>
          </p:nvSpPr>
          <p:spPr bwMode="auto">
            <a:xfrm flipV="1">
              <a:off x="2493" y="2278"/>
              <a:ext cx="125" cy="1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1" name="Line 15"/>
            <p:cNvSpPr>
              <a:spLocks noChangeShapeType="1"/>
            </p:cNvSpPr>
            <p:nvPr/>
          </p:nvSpPr>
          <p:spPr bwMode="auto">
            <a:xfrm>
              <a:off x="2648" y="2311"/>
              <a:ext cx="125" cy="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2" name="Line 16"/>
            <p:cNvSpPr>
              <a:spLocks noChangeShapeType="1"/>
            </p:cNvSpPr>
            <p:nvPr/>
          </p:nvSpPr>
          <p:spPr bwMode="auto">
            <a:xfrm flipV="1">
              <a:off x="2803" y="2278"/>
              <a:ext cx="125" cy="1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3" name="Line 17"/>
            <p:cNvSpPr>
              <a:spLocks noChangeShapeType="1"/>
            </p:cNvSpPr>
            <p:nvPr/>
          </p:nvSpPr>
          <p:spPr bwMode="auto">
            <a:xfrm>
              <a:off x="2957" y="2311"/>
              <a:ext cx="126" cy="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4" name="Line 18"/>
            <p:cNvSpPr>
              <a:spLocks noChangeShapeType="1"/>
            </p:cNvSpPr>
            <p:nvPr/>
          </p:nvSpPr>
          <p:spPr bwMode="auto">
            <a:xfrm flipV="1">
              <a:off x="3112" y="2278"/>
              <a:ext cx="125" cy="1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5" name="Line 19"/>
            <p:cNvSpPr>
              <a:spLocks noChangeShapeType="1"/>
            </p:cNvSpPr>
            <p:nvPr/>
          </p:nvSpPr>
          <p:spPr bwMode="auto">
            <a:xfrm>
              <a:off x="3267" y="2311"/>
              <a:ext cx="125" cy="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6" name="Line 20"/>
            <p:cNvSpPr>
              <a:spLocks noChangeShapeType="1"/>
            </p:cNvSpPr>
            <p:nvPr/>
          </p:nvSpPr>
          <p:spPr bwMode="auto">
            <a:xfrm flipV="1">
              <a:off x="3421" y="2278"/>
              <a:ext cx="124" cy="1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7" name="Line 21"/>
            <p:cNvSpPr>
              <a:spLocks noChangeShapeType="1"/>
            </p:cNvSpPr>
            <p:nvPr/>
          </p:nvSpPr>
          <p:spPr bwMode="auto">
            <a:xfrm>
              <a:off x="3574" y="2311"/>
              <a:ext cx="126" cy="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8" name="Line 22"/>
            <p:cNvSpPr>
              <a:spLocks noChangeShapeType="1"/>
            </p:cNvSpPr>
            <p:nvPr/>
          </p:nvSpPr>
          <p:spPr bwMode="auto">
            <a:xfrm flipV="1">
              <a:off x="3728" y="2278"/>
              <a:ext cx="124" cy="1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19" name="Line 23"/>
            <p:cNvSpPr>
              <a:spLocks noChangeShapeType="1"/>
            </p:cNvSpPr>
            <p:nvPr/>
          </p:nvSpPr>
          <p:spPr bwMode="auto">
            <a:xfrm>
              <a:off x="3883" y="2311"/>
              <a:ext cx="126" cy="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20" name="Line 24"/>
            <p:cNvSpPr>
              <a:spLocks noChangeShapeType="1"/>
            </p:cNvSpPr>
            <p:nvPr/>
          </p:nvSpPr>
          <p:spPr bwMode="auto">
            <a:xfrm flipV="1">
              <a:off x="4037" y="2278"/>
              <a:ext cx="125" cy="1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21" name="Line 25"/>
            <p:cNvSpPr>
              <a:spLocks noChangeShapeType="1"/>
            </p:cNvSpPr>
            <p:nvPr/>
          </p:nvSpPr>
          <p:spPr bwMode="auto">
            <a:xfrm>
              <a:off x="4192" y="2311"/>
              <a:ext cx="126" cy="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22" name="Line 26"/>
            <p:cNvSpPr>
              <a:spLocks noChangeShapeType="1"/>
            </p:cNvSpPr>
            <p:nvPr/>
          </p:nvSpPr>
          <p:spPr bwMode="auto">
            <a:xfrm flipV="1">
              <a:off x="4347" y="2310"/>
              <a:ext cx="80" cy="10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23" name="Line 27"/>
            <p:cNvSpPr>
              <a:spLocks noChangeShapeType="1"/>
            </p:cNvSpPr>
            <p:nvPr/>
          </p:nvSpPr>
          <p:spPr bwMode="auto">
            <a:xfrm>
              <a:off x="2172" y="2420"/>
              <a:ext cx="0" cy="18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24" name="Freeform 28"/>
            <p:cNvSpPr>
              <a:spLocks/>
            </p:cNvSpPr>
            <p:nvPr/>
          </p:nvSpPr>
          <p:spPr bwMode="auto">
            <a:xfrm>
              <a:off x="2770" y="2403"/>
              <a:ext cx="36" cy="220"/>
            </a:xfrm>
            <a:custGeom>
              <a:avLst/>
              <a:gdLst>
                <a:gd name="T0" fmla="*/ 20 w 41"/>
                <a:gd name="T1" fmla="*/ 0 h 220"/>
                <a:gd name="T2" fmla="*/ 0 w 41"/>
                <a:gd name="T3" fmla="*/ 11 h 220"/>
                <a:gd name="T4" fmla="*/ 40 w 41"/>
                <a:gd name="T5" fmla="*/ 33 h 220"/>
                <a:gd name="T6" fmla="*/ 0 w 41"/>
                <a:gd name="T7" fmla="*/ 55 h 220"/>
                <a:gd name="T8" fmla="*/ 40 w 41"/>
                <a:gd name="T9" fmla="*/ 77 h 220"/>
                <a:gd name="T10" fmla="*/ 0 w 41"/>
                <a:gd name="T11" fmla="*/ 99 h 220"/>
                <a:gd name="T12" fmla="*/ 40 w 41"/>
                <a:gd name="T13" fmla="*/ 120 h 220"/>
                <a:gd name="T14" fmla="*/ 0 w 41"/>
                <a:gd name="T15" fmla="*/ 142 h 220"/>
                <a:gd name="T16" fmla="*/ 40 w 41"/>
                <a:gd name="T17" fmla="*/ 164 h 220"/>
                <a:gd name="T18" fmla="*/ 0 w 41"/>
                <a:gd name="T19" fmla="*/ 186 h 220"/>
                <a:gd name="T20" fmla="*/ 40 w 41"/>
                <a:gd name="T21" fmla="*/ 208 h 220"/>
                <a:gd name="T22" fmla="*/ 20 w 41"/>
                <a:gd name="T23" fmla="*/ 21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220">
                  <a:moveTo>
                    <a:pt x="20" y="0"/>
                  </a:moveTo>
                  <a:lnTo>
                    <a:pt x="0" y="11"/>
                  </a:lnTo>
                  <a:lnTo>
                    <a:pt x="40" y="33"/>
                  </a:lnTo>
                  <a:lnTo>
                    <a:pt x="0" y="55"/>
                  </a:lnTo>
                  <a:lnTo>
                    <a:pt x="40" y="77"/>
                  </a:lnTo>
                  <a:lnTo>
                    <a:pt x="0" y="99"/>
                  </a:lnTo>
                  <a:lnTo>
                    <a:pt x="40" y="120"/>
                  </a:lnTo>
                  <a:lnTo>
                    <a:pt x="0" y="142"/>
                  </a:lnTo>
                  <a:lnTo>
                    <a:pt x="40" y="164"/>
                  </a:lnTo>
                  <a:lnTo>
                    <a:pt x="0" y="186"/>
                  </a:lnTo>
                  <a:lnTo>
                    <a:pt x="40" y="208"/>
                  </a:lnTo>
                  <a:lnTo>
                    <a:pt x="20" y="219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25" name="Freeform 29"/>
            <p:cNvSpPr>
              <a:spLocks/>
            </p:cNvSpPr>
            <p:nvPr/>
          </p:nvSpPr>
          <p:spPr bwMode="auto">
            <a:xfrm>
              <a:off x="3388" y="2403"/>
              <a:ext cx="35" cy="220"/>
            </a:xfrm>
            <a:custGeom>
              <a:avLst/>
              <a:gdLst>
                <a:gd name="T0" fmla="*/ 20 w 40"/>
                <a:gd name="T1" fmla="*/ 0 h 220"/>
                <a:gd name="T2" fmla="*/ 0 w 40"/>
                <a:gd name="T3" fmla="*/ 11 h 220"/>
                <a:gd name="T4" fmla="*/ 39 w 40"/>
                <a:gd name="T5" fmla="*/ 33 h 220"/>
                <a:gd name="T6" fmla="*/ 0 w 40"/>
                <a:gd name="T7" fmla="*/ 55 h 220"/>
                <a:gd name="T8" fmla="*/ 39 w 40"/>
                <a:gd name="T9" fmla="*/ 77 h 220"/>
                <a:gd name="T10" fmla="*/ 0 w 40"/>
                <a:gd name="T11" fmla="*/ 99 h 220"/>
                <a:gd name="T12" fmla="*/ 39 w 40"/>
                <a:gd name="T13" fmla="*/ 120 h 220"/>
                <a:gd name="T14" fmla="*/ 0 w 40"/>
                <a:gd name="T15" fmla="*/ 142 h 220"/>
                <a:gd name="T16" fmla="*/ 39 w 40"/>
                <a:gd name="T17" fmla="*/ 164 h 220"/>
                <a:gd name="T18" fmla="*/ 0 w 40"/>
                <a:gd name="T19" fmla="*/ 186 h 220"/>
                <a:gd name="T20" fmla="*/ 39 w 40"/>
                <a:gd name="T21" fmla="*/ 208 h 220"/>
                <a:gd name="T22" fmla="*/ 20 w 40"/>
                <a:gd name="T23" fmla="*/ 21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220">
                  <a:moveTo>
                    <a:pt x="20" y="0"/>
                  </a:moveTo>
                  <a:lnTo>
                    <a:pt x="0" y="11"/>
                  </a:lnTo>
                  <a:lnTo>
                    <a:pt x="39" y="33"/>
                  </a:lnTo>
                  <a:lnTo>
                    <a:pt x="0" y="55"/>
                  </a:lnTo>
                  <a:lnTo>
                    <a:pt x="39" y="77"/>
                  </a:lnTo>
                  <a:lnTo>
                    <a:pt x="0" y="99"/>
                  </a:lnTo>
                  <a:lnTo>
                    <a:pt x="39" y="120"/>
                  </a:lnTo>
                  <a:lnTo>
                    <a:pt x="0" y="142"/>
                  </a:lnTo>
                  <a:lnTo>
                    <a:pt x="39" y="164"/>
                  </a:lnTo>
                  <a:lnTo>
                    <a:pt x="0" y="186"/>
                  </a:lnTo>
                  <a:lnTo>
                    <a:pt x="39" y="208"/>
                  </a:lnTo>
                  <a:lnTo>
                    <a:pt x="20" y="219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26" name="Freeform 30"/>
            <p:cNvSpPr>
              <a:spLocks/>
            </p:cNvSpPr>
            <p:nvPr/>
          </p:nvSpPr>
          <p:spPr bwMode="auto">
            <a:xfrm>
              <a:off x="4011" y="2403"/>
              <a:ext cx="88" cy="132"/>
            </a:xfrm>
            <a:custGeom>
              <a:avLst/>
              <a:gdLst>
                <a:gd name="T0" fmla="*/ 14 w 99"/>
                <a:gd name="T1" fmla="*/ 0 h 132"/>
                <a:gd name="T2" fmla="*/ 0 w 99"/>
                <a:gd name="T3" fmla="*/ 19 h 132"/>
                <a:gd name="T4" fmla="*/ 45 w 99"/>
                <a:gd name="T5" fmla="*/ 14 h 132"/>
                <a:gd name="T6" fmla="*/ 18 w 99"/>
                <a:gd name="T7" fmla="*/ 51 h 132"/>
                <a:gd name="T8" fmla="*/ 63 w 99"/>
                <a:gd name="T9" fmla="*/ 47 h 132"/>
                <a:gd name="T10" fmla="*/ 35 w 99"/>
                <a:gd name="T11" fmla="*/ 85 h 132"/>
                <a:gd name="T12" fmla="*/ 80 w 99"/>
                <a:gd name="T13" fmla="*/ 80 h 132"/>
                <a:gd name="T14" fmla="*/ 53 w 99"/>
                <a:gd name="T15" fmla="*/ 117 h 132"/>
                <a:gd name="T16" fmla="*/ 98 w 99"/>
                <a:gd name="T17" fmla="*/ 112 h 132"/>
                <a:gd name="T18" fmla="*/ 84 w 99"/>
                <a:gd name="T19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32">
                  <a:moveTo>
                    <a:pt x="14" y="0"/>
                  </a:moveTo>
                  <a:lnTo>
                    <a:pt x="0" y="19"/>
                  </a:lnTo>
                  <a:lnTo>
                    <a:pt x="45" y="14"/>
                  </a:lnTo>
                  <a:lnTo>
                    <a:pt x="18" y="51"/>
                  </a:lnTo>
                  <a:lnTo>
                    <a:pt x="63" y="47"/>
                  </a:lnTo>
                  <a:lnTo>
                    <a:pt x="35" y="85"/>
                  </a:lnTo>
                  <a:lnTo>
                    <a:pt x="80" y="80"/>
                  </a:lnTo>
                  <a:lnTo>
                    <a:pt x="53" y="117"/>
                  </a:lnTo>
                  <a:lnTo>
                    <a:pt x="98" y="112"/>
                  </a:lnTo>
                  <a:lnTo>
                    <a:pt x="84" y="131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27" name="Freeform 31"/>
            <p:cNvSpPr>
              <a:spLocks/>
            </p:cNvSpPr>
            <p:nvPr/>
          </p:nvSpPr>
          <p:spPr bwMode="auto">
            <a:xfrm>
              <a:off x="3931" y="2402"/>
              <a:ext cx="94" cy="192"/>
            </a:xfrm>
            <a:custGeom>
              <a:avLst/>
              <a:gdLst>
                <a:gd name="T0" fmla="*/ 103 w 106"/>
                <a:gd name="T1" fmla="*/ 1 h 192"/>
                <a:gd name="T2" fmla="*/ 80 w 106"/>
                <a:gd name="T3" fmla="*/ 0 h 192"/>
                <a:gd name="T4" fmla="*/ 105 w 106"/>
                <a:gd name="T5" fmla="*/ 41 h 192"/>
                <a:gd name="T6" fmla="*/ 60 w 106"/>
                <a:gd name="T7" fmla="*/ 38 h 192"/>
                <a:gd name="T8" fmla="*/ 85 w 106"/>
                <a:gd name="T9" fmla="*/ 78 h 192"/>
                <a:gd name="T10" fmla="*/ 40 w 106"/>
                <a:gd name="T11" fmla="*/ 75 h 192"/>
                <a:gd name="T12" fmla="*/ 65 w 106"/>
                <a:gd name="T13" fmla="*/ 116 h 192"/>
                <a:gd name="T14" fmla="*/ 20 w 106"/>
                <a:gd name="T15" fmla="*/ 112 h 192"/>
                <a:gd name="T16" fmla="*/ 45 w 106"/>
                <a:gd name="T17" fmla="*/ 153 h 192"/>
                <a:gd name="T18" fmla="*/ 0 w 106"/>
                <a:gd name="T19" fmla="*/ 150 h 192"/>
                <a:gd name="T20" fmla="*/ 25 w 106"/>
                <a:gd name="T21" fmla="*/ 191 h 192"/>
                <a:gd name="T22" fmla="*/ 3 w 106"/>
                <a:gd name="T23" fmla="*/ 18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92">
                  <a:moveTo>
                    <a:pt x="103" y="1"/>
                  </a:moveTo>
                  <a:lnTo>
                    <a:pt x="80" y="0"/>
                  </a:lnTo>
                  <a:lnTo>
                    <a:pt x="105" y="41"/>
                  </a:lnTo>
                  <a:lnTo>
                    <a:pt x="60" y="38"/>
                  </a:lnTo>
                  <a:lnTo>
                    <a:pt x="85" y="78"/>
                  </a:lnTo>
                  <a:lnTo>
                    <a:pt x="40" y="75"/>
                  </a:lnTo>
                  <a:lnTo>
                    <a:pt x="65" y="116"/>
                  </a:lnTo>
                  <a:lnTo>
                    <a:pt x="20" y="112"/>
                  </a:lnTo>
                  <a:lnTo>
                    <a:pt x="45" y="153"/>
                  </a:lnTo>
                  <a:lnTo>
                    <a:pt x="0" y="150"/>
                  </a:lnTo>
                  <a:lnTo>
                    <a:pt x="25" y="191"/>
                  </a:lnTo>
                  <a:lnTo>
                    <a:pt x="3" y="189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0528" name="Freeform 32"/>
            <p:cNvSpPr>
              <a:spLocks/>
            </p:cNvSpPr>
            <p:nvPr/>
          </p:nvSpPr>
          <p:spPr bwMode="auto">
            <a:xfrm>
              <a:off x="4160" y="2134"/>
              <a:ext cx="35" cy="161"/>
            </a:xfrm>
            <a:custGeom>
              <a:avLst/>
              <a:gdLst>
                <a:gd name="T0" fmla="*/ 19 w 39"/>
                <a:gd name="T1" fmla="*/ 160 h 161"/>
                <a:gd name="T2" fmla="*/ 38 w 39"/>
                <a:gd name="T3" fmla="*/ 150 h 161"/>
                <a:gd name="T4" fmla="*/ 0 w 39"/>
                <a:gd name="T5" fmla="*/ 130 h 161"/>
                <a:gd name="T6" fmla="*/ 38 w 39"/>
                <a:gd name="T7" fmla="*/ 109 h 161"/>
                <a:gd name="T8" fmla="*/ 0 w 39"/>
                <a:gd name="T9" fmla="*/ 89 h 161"/>
                <a:gd name="T10" fmla="*/ 38 w 39"/>
                <a:gd name="T11" fmla="*/ 70 h 161"/>
                <a:gd name="T12" fmla="*/ 0 w 39"/>
                <a:gd name="T13" fmla="*/ 50 h 161"/>
                <a:gd name="T14" fmla="*/ 38 w 39"/>
                <a:gd name="T15" fmla="*/ 30 h 161"/>
                <a:gd name="T16" fmla="*/ 0 w 39"/>
                <a:gd name="T17" fmla="*/ 10 h 161"/>
                <a:gd name="T18" fmla="*/ 19 w 39"/>
                <a:gd name="T1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161">
                  <a:moveTo>
                    <a:pt x="19" y="160"/>
                  </a:moveTo>
                  <a:lnTo>
                    <a:pt x="38" y="150"/>
                  </a:lnTo>
                  <a:lnTo>
                    <a:pt x="0" y="130"/>
                  </a:lnTo>
                  <a:lnTo>
                    <a:pt x="38" y="109"/>
                  </a:lnTo>
                  <a:lnTo>
                    <a:pt x="0" y="89"/>
                  </a:lnTo>
                  <a:lnTo>
                    <a:pt x="38" y="70"/>
                  </a:lnTo>
                  <a:lnTo>
                    <a:pt x="0" y="50"/>
                  </a:lnTo>
                  <a:lnTo>
                    <a:pt x="38" y="30"/>
                  </a:lnTo>
                  <a:lnTo>
                    <a:pt x="0" y="10"/>
                  </a:lnTo>
                  <a:lnTo>
                    <a:pt x="19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90530" name="Rectangle 34"/>
          <p:cNvSpPr>
            <a:spLocks noChangeArrowheads="1"/>
          </p:cNvSpPr>
          <p:nvPr/>
        </p:nvSpPr>
        <p:spPr bwMode="auto">
          <a:xfrm>
            <a:off x="590670" y="2213233"/>
            <a:ext cx="8340725" cy="260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600" dirty="0">
                <a:solidFill>
                  <a:srgbClr val="5F5F5F"/>
                </a:solidFill>
              </a:rPr>
              <a:t>INCI	Phytantriol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600" dirty="0">
                <a:solidFill>
                  <a:srgbClr val="5F5F5F"/>
                </a:solidFill>
              </a:rPr>
              <a:t>CAS  	74563-64-7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600" dirty="0">
                <a:solidFill>
                  <a:srgbClr val="5F5F5F"/>
                </a:solidFill>
              </a:rPr>
              <a:t>EINECS 	277-932-2</a:t>
            </a:r>
          </a:p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pt-BR" sz="1600" dirty="0">
                <a:solidFill>
                  <a:srgbClr val="5F5F5F"/>
                </a:solidFill>
              </a:rPr>
              <a:t>Empirical Formula C</a:t>
            </a:r>
            <a:r>
              <a:rPr lang="pt-BR" sz="1600" baseline="-25000" dirty="0">
                <a:solidFill>
                  <a:srgbClr val="5F5F5F"/>
                </a:solidFill>
              </a:rPr>
              <a:t>20</a:t>
            </a:r>
            <a:r>
              <a:rPr lang="pt-BR" sz="1600" dirty="0">
                <a:solidFill>
                  <a:srgbClr val="5F5F5F"/>
                </a:solidFill>
              </a:rPr>
              <a:t>H</a:t>
            </a:r>
            <a:r>
              <a:rPr lang="pt-BR" sz="1600" baseline="-25000" dirty="0">
                <a:solidFill>
                  <a:srgbClr val="5F5F5F"/>
                </a:solidFill>
              </a:rPr>
              <a:t>42</a:t>
            </a:r>
            <a:r>
              <a:rPr lang="pt-BR" sz="1600" dirty="0">
                <a:solidFill>
                  <a:srgbClr val="5F5F5F"/>
                </a:solidFill>
              </a:rPr>
              <a:t>O</a:t>
            </a:r>
            <a:r>
              <a:rPr lang="pt-BR" sz="1600" baseline="-25000" dirty="0">
                <a:solidFill>
                  <a:srgbClr val="5F5F5F"/>
                </a:solidFill>
              </a:rPr>
              <a:t>3</a:t>
            </a:r>
            <a:r>
              <a:rPr lang="pt-BR" sz="1600" dirty="0">
                <a:solidFill>
                  <a:srgbClr val="5F5F5F"/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ts val="600"/>
              </a:spcAft>
            </a:pPr>
            <a:endParaRPr lang="pt-BR" sz="1600" dirty="0">
              <a:solidFill>
                <a:srgbClr val="5F5F5F"/>
              </a:solidFill>
            </a:endParaRPr>
          </a:p>
          <a:p>
            <a:pPr marL="180975" indent="-1809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>
                <a:solidFill>
                  <a:srgbClr val="5F5F5F"/>
                </a:solidFill>
              </a:rPr>
              <a:t>Colorless to light yellow, viscous liquid</a:t>
            </a:r>
          </a:p>
          <a:p>
            <a:pPr marL="180975" indent="-1809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>
                <a:solidFill>
                  <a:srgbClr val="5F5F5F"/>
                </a:solidFill>
              </a:rPr>
              <a:t>Excellent formulation compatibility and stability</a:t>
            </a:r>
          </a:p>
          <a:p>
            <a:pPr marL="180975" indent="-1809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>
                <a:solidFill>
                  <a:srgbClr val="5F5F5F"/>
                </a:solidFill>
              </a:rPr>
              <a:t>Recommended use levels between 0.1-1%</a:t>
            </a:r>
          </a:p>
          <a:p>
            <a:pPr marL="180975" indent="-180975" fontAlgn="base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>
                <a:solidFill>
                  <a:srgbClr val="5F5F5F"/>
                </a:solidFill>
              </a:rPr>
              <a:t>China approved</a:t>
            </a:r>
          </a:p>
        </p:txBody>
      </p:sp>
      <p:sp>
        <p:nvSpPr>
          <p:cNvPr id="35" name="Title 1"/>
          <p:cNvSpPr txBox="1">
            <a:spLocks/>
          </p:cNvSpPr>
          <p:nvPr/>
        </p:nvSpPr>
        <p:spPr bwMode="auto">
          <a:xfrm>
            <a:off x="579600" y="388800"/>
            <a:ext cx="8156575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2pPr>
            <a:lvl3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3pPr>
            <a:lvl4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4pPr>
            <a:lvl5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9pPr>
          </a:lstStyle>
          <a:p>
            <a:r>
              <a:rPr lang="en-US" kern="0" dirty="0">
                <a:solidFill>
                  <a:srgbClr val="BD0A79"/>
                </a:solidFill>
              </a:rPr>
              <a:t>DSM PHYTANTRIOL</a:t>
            </a:r>
            <a:endParaRPr lang="en-US" sz="2400" kern="0" dirty="0">
              <a:solidFill>
                <a:srgbClr val="5F5F5F"/>
              </a:solidFill>
            </a:endParaRPr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568797" y="5204470"/>
            <a:ext cx="8167377" cy="760959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FFFF"/>
                </a:solidFill>
                <a:sym typeface="Wingdings" pitchFamily="2" charset="2"/>
              </a:rPr>
              <a:t>Key benefits on hair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FFFFFF"/>
                </a:solidFill>
                <a:sym typeface="Wingdings" pitchFamily="2" charset="2"/>
              </a:rPr>
              <a:t>Moisturization</a:t>
            </a:r>
            <a:r>
              <a:rPr lang="en-US" sz="2000" b="1" dirty="0">
                <a:solidFill>
                  <a:srgbClr val="FFFFFF"/>
                </a:solidFill>
                <a:sym typeface="Wingdings" pitchFamily="2" charset="2"/>
              </a:rPr>
              <a:t> - Strengthening – Heat/</a:t>
            </a:r>
            <a:r>
              <a:rPr lang="en-US" sz="2000" b="1" dirty="0" err="1">
                <a:solidFill>
                  <a:srgbClr val="FFFFFF"/>
                </a:solidFill>
                <a:sym typeface="Wingdings" pitchFamily="2" charset="2"/>
              </a:rPr>
              <a:t>Spliss</a:t>
            </a:r>
            <a:r>
              <a:rPr lang="en-US" sz="2000" b="1" dirty="0">
                <a:solidFill>
                  <a:srgbClr val="FFFFFF"/>
                </a:solidFill>
                <a:sym typeface="Wingdings" pitchFamily="2" charset="2"/>
              </a:rPr>
              <a:t>/Color Protection</a:t>
            </a:r>
          </a:p>
        </p:txBody>
      </p:sp>
      <p:sp>
        <p:nvSpPr>
          <p:cNvPr id="4" name="Oval 3"/>
          <p:cNvSpPr/>
          <p:nvPr/>
        </p:nvSpPr>
        <p:spPr bwMode="auto">
          <a:xfrm rot="574398">
            <a:off x="4438569" y="2452017"/>
            <a:ext cx="1499262" cy="901599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morning" dir="t"/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EXCLUSIVE</a:t>
            </a:r>
          </a:p>
        </p:txBody>
      </p:sp>
      <p:pic>
        <p:nvPicPr>
          <p:cNvPr id="3" name="Picture 2" descr="A picture containing clothing, holding, young, standing&#10;&#10;Description automatically generated">
            <a:extLst>
              <a:ext uri="{FF2B5EF4-FFF2-40B4-BE49-F238E27FC236}">
                <a16:creationId xmlns:a16="http://schemas.microsoft.com/office/drawing/2014/main" id="{7617E855-E85F-41F9-BA55-E78348124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560" y="-17524"/>
            <a:ext cx="3460440" cy="231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78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 bwMode="auto">
          <a:xfrm>
            <a:off x="579600" y="388800"/>
            <a:ext cx="8156575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2pPr>
            <a:lvl3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3pPr>
            <a:lvl4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4pPr>
            <a:lvl5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rebuchet MS" pitchFamily="34" charset="0"/>
                <a:cs typeface="Arial" charset="0"/>
              </a:defRPr>
            </a:lvl9pPr>
          </a:lstStyle>
          <a:p>
            <a:r>
              <a:rPr lang="en-US" kern="0" dirty="0">
                <a:solidFill>
                  <a:srgbClr val="BD0A79"/>
                </a:solidFill>
              </a:rPr>
              <a:t>Phytantriol Claim Summary</a:t>
            </a:r>
            <a:endParaRPr lang="en-US" sz="2400" kern="0" dirty="0">
              <a:solidFill>
                <a:srgbClr val="5F5F5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5450" y="1312081"/>
            <a:ext cx="2733675" cy="10926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000000"/>
                </a:solidFill>
              </a:rPr>
              <a:t>Deposition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Boosts effects of Panthenol, Ethyl-Panthenol and keratin amino acids</a:t>
            </a:r>
            <a:endParaRPr lang="de-CH" sz="1600" dirty="0">
              <a:solidFill>
                <a:srgbClr val="660066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1676400" y="1625633"/>
            <a:ext cx="2657475" cy="0"/>
          </a:xfrm>
          <a:prstGeom prst="line">
            <a:avLst/>
          </a:prstGeom>
          <a:noFill/>
          <a:ln w="19050" cap="flat" cmpd="sng" algn="ctr">
            <a:solidFill>
              <a:srgbClr val="99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1695450" y="2740831"/>
            <a:ext cx="2733675" cy="10926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en-US" b="1" dirty="0" err="1">
                <a:solidFill>
                  <a:srgbClr val="000000"/>
                </a:solidFill>
              </a:rPr>
              <a:t>Moisturization</a:t>
            </a:r>
            <a:endParaRPr lang="en-US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Excellent water retention by Phytantriol alone and in synergy with Panthenol</a:t>
            </a:r>
            <a:endParaRPr lang="de-CH" sz="1600" dirty="0">
              <a:solidFill>
                <a:srgbClr val="0000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1676400" y="3054383"/>
            <a:ext cx="2657475" cy="0"/>
          </a:xfrm>
          <a:prstGeom prst="line">
            <a:avLst/>
          </a:prstGeom>
          <a:noFill/>
          <a:ln w="19050" cap="flat" cmpd="sng" algn="ctr">
            <a:solidFill>
              <a:srgbClr val="99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1695450" y="4169581"/>
            <a:ext cx="2733675" cy="10926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000000"/>
                </a:solidFill>
              </a:rPr>
              <a:t>Strengthening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Greatly strengthens damaged hair when delivered in shampoos and conditioners</a:t>
            </a:r>
            <a:endParaRPr lang="de-CH" sz="1600" dirty="0">
              <a:solidFill>
                <a:srgbClr val="0000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1676400" y="4483133"/>
            <a:ext cx="2657475" cy="0"/>
          </a:xfrm>
          <a:prstGeom prst="line">
            <a:avLst/>
          </a:prstGeom>
          <a:noFill/>
          <a:ln w="19050" cap="flat" cmpd="sng" algn="ctr">
            <a:solidFill>
              <a:srgbClr val="99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6000750" y="1312081"/>
            <a:ext cx="2733675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000000"/>
                </a:solidFill>
              </a:rPr>
              <a:t>Color Protection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Visible prevention of wash-out from various color shades</a:t>
            </a:r>
            <a:endParaRPr lang="de-CH" sz="1600" dirty="0">
              <a:solidFill>
                <a:srgbClr val="660066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5981700" y="1625633"/>
            <a:ext cx="2657475" cy="0"/>
          </a:xfrm>
          <a:prstGeom prst="line">
            <a:avLst/>
          </a:prstGeom>
          <a:noFill/>
          <a:ln w="19050" cap="flat" cmpd="sng" algn="ctr">
            <a:solidFill>
              <a:srgbClr val="99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6000750" y="2740831"/>
            <a:ext cx="2733675" cy="10926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000000"/>
                </a:solidFill>
              </a:rPr>
              <a:t>Split-end Protection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</a:rPr>
              <a:t>Excellent prevention of split ends after just one application</a:t>
            </a:r>
            <a:endParaRPr lang="de-CH" sz="1600" dirty="0">
              <a:solidFill>
                <a:srgbClr val="660066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>
            <a:off x="5981700" y="3054383"/>
            <a:ext cx="2657475" cy="0"/>
          </a:xfrm>
          <a:prstGeom prst="line">
            <a:avLst/>
          </a:prstGeom>
          <a:noFill/>
          <a:ln w="19050" cap="flat" cmpd="sng" algn="ctr">
            <a:solidFill>
              <a:srgbClr val="99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6000750" y="4169581"/>
            <a:ext cx="2733675" cy="10926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000000"/>
                </a:solidFill>
              </a:rPr>
              <a:t>Heat Protection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  <a:buFont typeface="Arial" pitchFamily="34" charset="0"/>
              <a:buNone/>
            </a:pPr>
            <a:r>
              <a:rPr lang="en-US" sz="1600" dirty="0">
                <a:solidFill>
                  <a:srgbClr val="000000"/>
                </a:solidFill>
              </a:rPr>
              <a:t>Good protection against heat damage (shampoos and conditioners)</a:t>
            </a:r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5981700" y="4483133"/>
            <a:ext cx="2657475" cy="0"/>
          </a:xfrm>
          <a:prstGeom prst="line">
            <a:avLst/>
          </a:prstGeom>
          <a:noFill/>
          <a:ln w="19050" cap="flat" cmpd="sng" algn="ctr">
            <a:solidFill>
              <a:srgbClr val="99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A10D5-3D34-4736-BBF5-C42E340373FF}" type="slidenum">
              <a:rPr lang="en-US" smtClean="0">
                <a:solidFill>
                  <a:srgbClr val="5F5F5F"/>
                </a:solidFill>
              </a:rPr>
              <a:pPr/>
              <a:t>4</a:t>
            </a:fld>
            <a:endParaRPr lang="en-US" dirty="0">
              <a:solidFill>
                <a:srgbClr val="5F5F5F"/>
              </a:solidFill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335848" y="1305362"/>
            <a:ext cx="1224000" cy="1224000"/>
          </a:xfrm>
          <a:custGeom>
            <a:avLst/>
            <a:gdLst>
              <a:gd name="connsiteX0" fmla="*/ 0 w 1364053"/>
              <a:gd name="connsiteY0" fmla="*/ 682027 h 1364053"/>
              <a:gd name="connsiteX1" fmla="*/ 682027 w 1364053"/>
              <a:gd name="connsiteY1" fmla="*/ 0 h 1364053"/>
              <a:gd name="connsiteX2" fmla="*/ 1364054 w 1364053"/>
              <a:gd name="connsiteY2" fmla="*/ 682027 h 1364053"/>
              <a:gd name="connsiteX3" fmla="*/ 682027 w 1364053"/>
              <a:gd name="connsiteY3" fmla="*/ 1364054 h 1364053"/>
              <a:gd name="connsiteX4" fmla="*/ 0 w 1364053"/>
              <a:gd name="connsiteY4" fmla="*/ 682027 h 136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053" h="1364053">
                <a:moveTo>
                  <a:pt x="0" y="682027"/>
                </a:moveTo>
                <a:cubicBezTo>
                  <a:pt x="0" y="305354"/>
                  <a:pt x="305354" y="0"/>
                  <a:pt x="682027" y="0"/>
                </a:cubicBezTo>
                <a:cubicBezTo>
                  <a:pt x="1058700" y="0"/>
                  <a:pt x="1364054" y="305354"/>
                  <a:pt x="1364054" y="682027"/>
                </a:cubicBezTo>
                <a:cubicBezTo>
                  <a:pt x="1364054" y="1058700"/>
                  <a:pt x="1058700" y="1364054"/>
                  <a:pt x="682027" y="1364054"/>
                </a:cubicBezTo>
                <a:cubicBezTo>
                  <a:pt x="305354" y="1364054"/>
                  <a:pt x="0" y="1058700"/>
                  <a:pt x="0" y="682027"/>
                </a:cubicBezTo>
                <a:close/>
              </a:path>
            </a:pathLst>
          </a:custGeom>
          <a:blipFill rotWithShape="0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2700"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036" tIns="241036" rIns="241036" bIns="241036" numCol="1" spcCol="1270" anchor="ctr" anchorCtr="0">
            <a:noAutofit/>
          </a:bodyPr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>
              <a:solidFill>
                <a:srgbClr val="FFFFFF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335848" y="4169581"/>
            <a:ext cx="1224000" cy="1224000"/>
          </a:xfrm>
          <a:custGeom>
            <a:avLst/>
            <a:gdLst>
              <a:gd name="connsiteX0" fmla="*/ 0 w 1364053"/>
              <a:gd name="connsiteY0" fmla="*/ 682027 h 1364053"/>
              <a:gd name="connsiteX1" fmla="*/ 682027 w 1364053"/>
              <a:gd name="connsiteY1" fmla="*/ 0 h 1364053"/>
              <a:gd name="connsiteX2" fmla="*/ 1364054 w 1364053"/>
              <a:gd name="connsiteY2" fmla="*/ 682027 h 1364053"/>
              <a:gd name="connsiteX3" fmla="*/ 682027 w 1364053"/>
              <a:gd name="connsiteY3" fmla="*/ 1364054 h 1364053"/>
              <a:gd name="connsiteX4" fmla="*/ 0 w 1364053"/>
              <a:gd name="connsiteY4" fmla="*/ 682027 h 136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053" h="1364053">
                <a:moveTo>
                  <a:pt x="0" y="682027"/>
                </a:moveTo>
                <a:cubicBezTo>
                  <a:pt x="0" y="305354"/>
                  <a:pt x="305354" y="0"/>
                  <a:pt x="682027" y="0"/>
                </a:cubicBezTo>
                <a:cubicBezTo>
                  <a:pt x="1058700" y="0"/>
                  <a:pt x="1364054" y="305354"/>
                  <a:pt x="1364054" y="682027"/>
                </a:cubicBezTo>
                <a:cubicBezTo>
                  <a:pt x="1364054" y="1058700"/>
                  <a:pt x="1058700" y="1364054"/>
                  <a:pt x="682027" y="1364054"/>
                </a:cubicBezTo>
                <a:cubicBezTo>
                  <a:pt x="305354" y="1364054"/>
                  <a:pt x="0" y="1058700"/>
                  <a:pt x="0" y="682027"/>
                </a:cubicBezTo>
                <a:close/>
              </a:path>
            </a:pathLst>
          </a:custGeom>
          <a:blipFill rotWithShape="0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2700"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036" tIns="241036" rIns="241036" bIns="241036" numCol="1" spcCol="1270" anchor="ctr" anchorCtr="0">
            <a:noAutofit/>
          </a:bodyPr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>
              <a:solidFill>
                <a:srgbClr val="FFFFFF"/>
              </a:solidFill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4657887" y="1312081"/>
            <a:ext cx="1224000" cy="1224000"/>
          </a:xfrm>
          <a:custGeom>
            <a:avLst/>
            <a:gdLst>
              <a:gd name="connsiteX0" fmla="*/ 0 w 1364053"/>
              <a:gd name="connsiteY0" fmla="*/ 682027 h 1364053"/>
              <a:gd name="connsiteX1" fmla="*/ 682027 w 1364053"/>
              <a:gd name="connsiteY1" fmla="*/ 0 h 1364053"/>
              <a:gd name="connsiteX2" fmla="*/ 1364054 w 1364053"/>
              <a:gd name="connsiteY2" fmla="*/ 682027 h 1364053"/>
              <a:gd name="connsiteX3" fmla="*/ 682027 w 1364053"/>
              <a:gd name="connsiteY3" fmla="*/ 1364054 h 1364053"/>
              <a:gd name="connsiteX4" fmla="*/ 0 w 1364053"/>
              <a:gd name="connsiteY4" fmla="*/ 682027 h 136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053" h="1364053">
                <a:moveTo>
                  <a:pt x="0" y="682027"/>
                </a:moveTo>
                <a:cubicBezTo>
                  <a:pt x="0" y="305354"/>
                  <a:pt x="305354" y="0"/>
                  <a:pt x="682027" y="0"/>
                </a:cubicBezTo>
                <a:cubicBezTo>
                  <a:pt x="1058700" y="0"/>
                  <a:pt x="1364054" y="305354"/>
                  <a:pt x="1364054" y="682027"/>
                </a:cubicBezTo>
                <a:cubicBezTo>
                  <a:pt x="1364054" y="1058700"/>
                  <a:pt x="1058700" y="1364054"/>
                  <a:pt x="682027" y="1364054"/>
                </a:cubicBezTo>
                <a:cubicBezTo>
                  <a:pt x="305354" y="1364054"/>
                  <a:pt x="0" y="1058700"/>
                  <a:pt x="0" y="682027"/>
                </a:cubicBez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2700"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036" tIns="241036" rIns="241036" bIns="241036" numCol="1" spcCol="1270" anchor="ctr" anchorCtr="0">
            <a:noAutofit/>
          </a:bodyPr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>
              <a:solidFill>
                <a:srgbClr val="FFFFFF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4657887" y="2740831"/>
            <a:ext cx="1224000" cy="1224000"/>
          </a:xfrm>
          <a:custGeom>
            <a:avLst/>
            <a:gdLst>
              <a:gd name="connsiteX0" fmla="*/ 0 w 1364053"/>
              <a:gd name="connsiteY0" fmla="*/ 682027 h 1364053"/>
              <a:gd name="connsiteX1" fmla="*/ 682027 w 1364053"/>
              <a:gd name="connsiteY1" fmla="*/ 0 h 1364053"/>
              <a:gd name="connsiteX2" fmla="*/ 1364054 w 1364053"/>
              <a:gd name="connsiteY2" fmla="*/ 682027 h 1364053"/>
              <a:gd name="connsiteX3" fmla="*/ 682027 w 1364053"/>
              <a:gd name="connsiteY3" fmla="*/ 1364054 h 1364053"/>
              <a:gd name="connsiteX4" fmla="*/ 0 w 1364053"/>
              <a:gd name="connsiteY4" fmla="*/ 682027 h 136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053" h="1364053">
                <a:moveTo>
                  <a:pt x="0" y="682027"/>
                </a:moveTo>
                <a:cubicBezTo>
                  <a:pt x="0" y="305354"/>
                  <a:pt x="305354" y="0"/>
                  <a:pt x="682027" y="0"/>
                </a:cubicBezTo>
                <a:cubicBezTo>
                  <a:pt x="1058700" y="0"/>
                  <a:pt x="1364054" y="305354"/>
                  <a:pt x="1364054" y="682027"/>
                </a:cubicBezTo>
                <a:cubicBezTo>
                  <a:pt x="1364054" y="1058700"/>
                  <a:pt x="1058700" y="1364054"/>
                  <a:pt x="682027" y="1364054"/>
                </a:cubicBezTo>
                <a:cubicBezTo>
                  <a:pt x="305354" y="1364054"/>
                  <a:pt x="0" y="1058700"/>
                  <a:pt x="0" y="682027"/>
                </a:cubicBezTo>
                <a:close/>
              </a:path>
            </a:pathLst>
          </a:custGeom>
          <a:blipFill rotWithShape="0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2700"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036" tIns="241036" rIns="241036" bIns="241036" numCol="1" spcCol="1270" anchor="ctr" anchorCtr="0">
            <a:noAutofit/>
          </a:bodyPr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>
              <a:solidFill>
                <a:srgbClr val="FFFFFF"/>
              </a:solidFill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335848" y="2740831"/>
            <a:ext cx="1224000" cy="1224000"/>
          </a:xfrm>
          <a:custGeom>
            <a:avLst/>
            <a:gdLst>
              <a:gd name="connsiteX0" fmla="*/ 0 w 1364053"/>
              <a:gd name="connsiteY0" fmla="*/ 682027 h 1364053"/>
              <a:gd name="connsiteX1" fmla="*/ 682027 w 1364053"/>
              <a:gd name="connsiteY1" fmla="*/ 0 h 1364053"/>
              <a:gd name="connsiteX2" fmla="*/ 1364054 w 1364053"/>
              <a:gd name="connsiteY2" fmla="*/ 682027 h 1364053"/>
              <a:gd name="connsiteX3" fmla="*/ 682027 w 1364053"/>
              <a:gd name="connsiteY3" fmla="*/ 1364054 h 1364053"/>
              <a:gd name="connsiteX4" fmla="*/ 0 w 1364053"/>
              <a:gd name="connsiteY4" fmla="*/ 682027 h 136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053" h="1364053">
                <a:moveTo>
                  <a:pt x="0" y="682027"/>
                </a:moveTo>
                <a:cubicBezTo>
                  <a:pt x="0" y="305354"/>
                  <a:pt x="305354" y="0"/>
                  <a:pt x="682027" y="0"/>
                </a:cubicBezTo>
                <a:cubicBezTo>
                  <a:pt x="1058700" y="0"/>
                  <a:pt x="1364054" y="305354"/>
                  <a:pt x="1364054" y="682027"/>
                </a:cubicBezTo>
                <a:cubicBezTo>
                  <a:pt x="1364054" y="1058700"/>
                  <a:pt x="1058700" y="1364054"/>
                  <a:pt x="682027" y="1364054"/>
                </a:cubicBezTo>
                <a:cubicBezTo>
                  <a:pt x="305354" y="1364054"/>
                  <a:pt x="0" y="1058700"/>
                  <a:pt x="0" y="682027"/>
                </a:cubicBezTo>
                <a:close/>
              </a:path>
            </a:pathLst>
          </a:custGeom>
          <a:blipFill rotWithShape="0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2700"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036" tIns="241036" rIns="241036" bIns="241036" numCol="1" spcCol="1270" anchor="ctr" anchorCtr="0">
            <a:noAutofit/>
          </a:bodyPr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>
              <a:solidFill>
                <a:srgbClr val="FFFFFF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4657887" y="4169581"/>
            <a:ext cx="1224000" cy="1224000"/>
          </a:xfrm>
          <a:custGeom>
            <a:avLst/>
            <a:gdLst>
              <a:gd name="connsiteX0" fmla="*/ 0 w 1364053"/>
              <a:gd name="connsiteY0" fmla="*/ 682027 h 1364053"/>
              <a:gd name="connsiteX1" fmla="*/ 682027 w 1364053"/>
              <a:gd name="connsiteY1" fmla="*/ 0 h 1364053"/>
              <a:gd name="connsiteX2" fmla="*/ 1364054 w 1364053"/>
              <a:gd name="connsiteY2" fmla="*/ 682027 h 1364053"/>
              <a:gd name="connsiteX3" fmla="*/ 682027 w 1364053"/>
              <a:gd name="connsiteY3" fmla="*/ 1364054 h 1364053"/>
              <a:gd name="connsiteX4" fmla="*/ 0 w 1364053"/>
              <a:gd name="connsiteY4" fmla="*/ 682027 h 136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053" h="1364053">
                <a:moveTo>
                  <a:pt x="0" y="682027"/>
                </a:moveTo>
                <a:cubicBezTo>
                  <a:pt x="0" y="305354"/>
                  <a:pt x="305354" y="0"/>
                  <a:pt x="682027" y="0"/>
                </a:cubicBezTo>
                <a:cubicBezTo>
                  <a:pt x="1058700" y="0"/>
                  <a:pt x="1364054" y="305354"/>
                  <a:pt x="1364054" y="682027"/>
                </a:cubicBezTo>
                <a:cubicBezTo>
                  <a:pt x="1364054" y="1058700"/>
                  <a:pt x="1058700" y="1364054"/>
                  <a:pt x="682027" y="1364054"/>
                </a:cubicBezTo>
                <a:cubicBezTo>
                  <a:pt x="305354" y="1364054"/>
                  <a:pt x="0" y="1058700"/>
                  <a:pt x="0" y="682027"/>
                </a:cubicBezTo>
                <a:close/>
              </a:path>
            </a:pathLst>
          </a:custGeom>
          <a:blipFill rotWithShape="0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2700"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036" tIns="241036" rIns="241036" bIns="241036" numCol="1" spcCol="1270" anchor="ctr" anchorCtr="0">
            <a:noAutofit/>
          </a:bodyPr>
          <a:lstStyle/>
          <a:p>
            <a:pPr algn="ctr" defTabSz="28892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82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3F095-EB77-47AC-B5F9-F2C1C4F79A36}" type="slidenum">
              <a:rPr lang="en-US" smtClean="0">
                <a:solidFill>
                  <a:srgbClr val="5F5F5F"/>
                </a:solidFill>
              </a:rPr>
              <a:pPr/>
              <a:t>5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19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205021705584236454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eItSqAjEqACFyfvcLGg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bN27YxEEWNGMm9fujjO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205021705584279438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205021705584236454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eItSqAjEqACFyfvcLGg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bN27YxEEWNGMm9fujjO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Date"/>
  <p:tag name="ZOAWTYPE" val="Text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2050217055842794386"/>
</p:tagLst>
</file>

<file path=ppt/theme/theme1.xml><?xml version="1.0" encoding="utf-8"?>
<a:theme xmlns:a="http://schemas.openxmlformats.org/drawingml/2006/main" name="1_Default Design">
  <a:themeElements>
    <a:clrScheme name="1_Default Design 4">
      <a:dk1>
        <a:srgbClr val="000000"/>
      </a:dk1>
      <a:lt1>
        <a:srgbClr val="FFFFFF"/>
      </a:lt1>
      <a:dk2>
        <a:srgbClr val="7B1F62"/>
      </a:dk2>
      <a:lt2>
        <a:srgbClr val="5F5F5F"/>
      </a:lt2>
      <a:accent1>
        <a:srgbClr val="D68AB3"/>
      </a:accent1>
      <a:accent2>
        <a:srgbClr val="BD0A79"/>
      </a:accent2>
      <a:accent3>
        <a:srgbClr val="FFFFFF"/>
      </a:accent3>
      <a:accent4>
        <a:srgbClr val="000000"/>
      </a:accent4>
      <a:accent5>
        <a:srgbClr val="E8C4D6"/>
      </a:accent5>
      <a:accent6>
        <a:srgbClr val="AB086D"/>
      </a:accent6>
      <a:hlink>
        <a:srgbClr val="7B1F62"/>
      </a:hlink>
      <a:folHlink>
        <a:srgbClr val="521B65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3_Default Design 4">
      <a:dk1>
        <a:srgbClr val="000000"/>
      </a:dk1>
      <a:lt1>
        <a:srgbClr val="FFFFFF"/>
      </a:lt1>
      <a:dk2>
        <a:srgbClr val="7B1F62"/>
      </a:dk2>
      <a:lt2>
        <a:srgbClr val="5F5F5F"/>
      </a:lt2>
      <a:accent1>
        <a:srgbClr val="D68AB3"/>
      </a:accent1>
      <a:accent2>
        <a:srgbClr val="BD0A79"/>
      </a:accent2>
      <a:accent3>
        <a:srgbClr val="FFFFFF"/>
      </a:accent3>
      <a:accent4>
        <a:srgbClr val="000000"/>
      </a:accent4>
      <a:accent5>
        <a:srgbClr val="E8C4D6"/>
      </a:accent5>
      <a:accent6>
        <a:srgbClr val="AB086D"/>
      </a:accent6>
      <a:hlink>
        <a:srgbClr val="7B1F62"/>
      </a:hlink>
      <a:folHlink>
        <a:srgbClr val="521B65"/>
      </a:folHlink>
    </a:clrScheme>
    <a:fontScheme name="3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3_Default Design 4">
    <a:dk1>
      <a:srgbClr val="000000"/>
    </a:dk1>
    <a:lt1>
      <a:srgbClr val="FFFFFF"/>
    </a:lt1>
    <a:dk2>
      <a:srgbClr val="7B1F62"/>
    </a:dk2>
    <a:lt2>
      <a:srgbClr val="5F5F5F"/>
    </a:lt2>
    <a:accent1>
      <a:srgbClr val="D68AB3"/>
    </a:accent1>
    <a:accent2>
      <a:srgbClr val="BD0A79"/>
    </a:accent2>
    <a:accent3>
      <a:srgbClr val="FFFFFF"/>
    </a:accent3>
    <a:accent4>
      <a:srgbClr val="000000"/>
    </a:accent4>
    <a:accent5>
      <a:srgbClr val="E8C4D6"/>
    </a:accent5>
    <a:accent6>
      <a:srgbClr val="AB086D"/>
    </a:accent6>
    <a:hlink>
      <a:srgbClr val="7B1F62"/>
    </a:hlink>
    <a:folHlink>
      <a:srgbClr val="521B6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2251cd-bd5e-462d-8f0e-b8d48ef43808"/>
    <DSMClassification xmlns="5a2251cd-bd5e-462d-8f0e-b8d48ef43808">PUBLIC</DSMClassification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43BF176CF3284AAD1720BF1CCF5A97" ma:contentTypeVersion="6" ma:contentTypeDescription="Create a new document." ma:contentTypeScope="" ma:versionID="dc33577db8738f99a30f87b946ff53b4">
  <xsd:schema xmlns:xsd="http://www.w3.org/2001/XMLSchema" xmlns:xs="http://www.w3.org/2001/XMLSchema" xmlns:p="http://schemas.microsoft.com/office/2006/metadata/properties" xmlns:ns2="5a2251cd-bd5e-462d-8f0e-b8d48ef43808" xmlns:ns3="fd900e1a-c900-4703-942e-17569cd79949" xmlns:ns4="b32c3e77-2540-4bab-aefb-14631f392364" targetNamespace="http://schemas.microsoft.com/office/2006/metadata/properties" ma:root="true" ma:fieldsID="f35f369b8d8883d6e4c2088ce0a5b62c" ns2:_="" ns3:_="" ns4:_="">
    <xsd:import namespace="5a2251cd-bd5e-462d-8f0e-b8d48ef43808"/>
    <xsd:import namespace="fd900e1a-c900-4703-942e-17569cd79949"/>
    <xsd:import namespace="b32c3e77-2540-4bab-aefb-14631f392364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DSMClassification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251cd-bd5e-462d-8f0e-b8d48ef43808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e4a26fcd-19c7-4c33-91c7-3420a1ac474d}" ma:internalName="TaxCatchAll" ma:showField="CatchAllData" ma:web="fd900e1a-c900-4703-942e-17569cd799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description="" ma:hidden="true" ma:list="{e4a26fcd-19c7-4c33-91c7-3420a1ac474d}" ma:internalName="TaxCatchAllLabel" ma:readOnly="true" ma:showField="CatchAllDataLabel" ma:web="fd900e1a-c900-4703-942e-17569cd799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SMClassification" ma:index="10" nillable="true" ma:displayName="DSMClassification" ma:format="Dropdown" ma:internalName="DSMClassification">
      <xsd:simpleType>
        <xsd:restriction base="dms:Choice">
          <xsd:enumeration value="CONFIDENTIAL"/>
          <xsd:enumeration value="CLASSIFIED PERSONNEL INFORMATION"/>
          <xsd:enumeration value="FOR INTERNAL USE ONLY"/>
          <xsd:enumeration value="PUBLIC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00e1a-c900-4703-942e-17569cd7994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2c3e77-2540-4bab-aefb-14631f3923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CDC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1e82cb03-88f0-48bb-a65d-3e95f13147ee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81E750-D437-4672-A2C4-7523857CCB5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fd900e1a-c900-4703-942e-17569cd79949"/>
    <ds:schemaRef ds:uri="http://purl.org/dc/terms/"/>
    <ds:schemaRef ds:uri="http://schemas.openxmlformats.org/package/2006/metadata/core-properties"/>
    <ds:schemaRef ds:uri="b32c3e77-2540-4bab-aefb-14631f392364"/>
    <ds:schemaRef ds:uri="http://purl.org/dc/dcmitype/"/>
    <ds:schemaRef ds:uri="http://schemas.microsoft.com/office/infopath/2007/PartnerControls"/>
    <ds:schemaRef ds:uri="5a2251cd-bd5e-462d-8f0e-b8d48ef4380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3CFDB3C-3A33-4D8D-9B73-EA170542FF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2251cd-bd5e-462d-8f0e-b8d48ef43808"/>
    <ds:schemaRef ds:uri="fd900e1a-c900-4703-942e-17569cd79949"/>
    <ds:schemaRef ds:uri="b32c3e77-2540-4bab-aefb-14631f3923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D9577C-A0E2-4511-B997-BDDE9399C08B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C23169DE-E131-4B24-8FE1-4FD187186D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319</Words>
  <Application>Microsoft Office PowerPoint</Application>
  <PresentationFormat>On-screen Show (4:3)</PresentationFormat>
  <Paragraphs>52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Fira Sans</vt:lpstr>
      <vt:lpstr>Fira Sans Medium</vt:lpstr>
      <vt:lpstr>Imago</vt:lpstr>
      <vt:lpstr>Trebuchet MS</vt:lpstr>
      <vt:lpstr>1_Default Design</vt:lpstr>
      <vt:lpstr>3_Default Design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DSM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Klock, Jochen</dc:creator>
  <cp:lastModifiedBy>Meisinger, Marie-Sophie</cp:lastModifiedBy>
  <cp:revision>14</cp:revision>
  <dcterms:created xsi:type="dcterms:W3CDTF">2014-03-28T12:00:55Z</dcterms:created>
  <dcterms:modified xsi:type="dcterms:W3CDTF">2021-05-19T06:19:13Z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67242da4-3b85-4ee8-adf7-4b959edcbbc5</vt:lpwstr>
  </property>
  <property fmtid="{D5CDD505-2E9C-101B-9397-08002B2CF9AE}" pid="3" name="DSMClassification">
    <vt:lpwstr>PUBLIC</vt:lpwstr>
  </property>
  <property fmtid="{D5CDD505-2E9C-101B-9397-08002B2CF9AE}" pid="4" name="ContentTypeId">
    <vt:lpwstr>0x010100D043BF176CF3284AAD1720BF1CCF5A97</vt:lpwstr>
  </property>
  <property fmtid="{D5CDD505-2E9C-101B-9397-08002B2CF9AE}" pid="5" name="MSIP_Label_2ff753fd-faf2-4608-9b59-553f003adcdf_Enabled">
    <vt:lpwstr>true</vt:lpwstr>
  </property>
  <property fmtid="{D5CDD505-2E9C-101B-9397-08002B2CF9AE}" pid="6" name="MSIP_Label_2ff753fd-faf2-4608-9b59-553f003adcdf_SetDate">
    <vt:lpwstr>2021-05-19T06:19:07Z</vt:lpwstr>
  </property>
  <property fmtid="{D5CDD505-2E9C-101B-9397-08002B2CF9AE}" pid="7" name="MSIP_Label_2ff753fd-faf2-4608-9b59-553f003adcdf_Method">
    <vt:lpwstr>Privileged</vt:lpwstr>
  </property>
  <property fmtid="{D5CDD505-2E9C-101B-9397-08002B2CF9AE}" pid="8" name="MSIP_Label_2ff753fd-faf2-4608-9b59-553f003adcdf_Name">
    <vt:lpwstr>2ff753fd-faf2-4608-9b59-553f003adcdf</vt:lpwstr>
  </property>
  <property fmtid="{D5CDD505-2E9C-101B-9397-08002B2CF9AE}" pid="9" name="MSIP_Label_2ff753fd-faf2-4608-9b59-553f003adcdf_SiteId">
    <vt:lpwstr>49618402-6ea3-441d-957d-7df8773fee54</vt:lpwstr>
  </property>
  <property fmtid="{D5CDD505-2E9C-101B-9397-08002B2CF9AE}" pid="10" name="MSIP_Label_2ff753fd-faf2-4608-9b59-553f003adcdf_ActionId">
    <vt:lpwstr>f8874a5a-a304-4d42-ab4f-79e47809fff8</vt:lpwstr>
  </property>
  <property fmtid="{D5CDD505-2E9C-101B-9397-08002B2CF9AE}" pid="11" name="MSIP_Label_2ff753fd-faf2-4608-9b59-553f003adcdf_ContentBits">
    <vt:lpwstr>0</vt:lpwstr>
  </property>
</Properties>
</file>