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0" r:id="rId5"/>
    <p:sldMasterId id="2147483652" r:id="rId6"/>
  </p:sldMasterIdLst>
  <p:notesMasterIdLst>
    <p:notesMasterId r:id="rId24"/>
  </p:notesMasterIdLst>
  <p:handoutMasterIdLst>
    <p:handoutMasterId r:id="rId25"/>
  </p:handoutMasterIdLst>
  <p:sldIdLst>
    <p:sldId id="318" r:id="rId7"/>
    <p:sldId id="300" r:id="rId8"/>
    <p:sldId id="301" r:id="rId9"/>
    <p:sldId id="302" r:id="rId10"/>
    <p:sldId id="298" r:id="rId11"/>
    <p:sldId id="303" r:id="rId12"/>
    <p:sldId id="304" r:id="rId13"/>
    <p:sldId id="306" r:id="rId14"/>
    <p:sldId id="307" r:id="rId15"/>
    <p:sldId id="316" r:id="rId16"/>
    <p:sldId id="309" r:id="rId17"/>
    <p:sldId id="310" r:id="rId18"/>
    <p:sldId id="311" r:id="rId19"/>
    <p:sldId id="313" r:id="rId20"/>
    <p:sldId id="315" r:id="rId21"/>
    <p:sldId id="317" r:id="rId22"/>
    <p:sldId id="268" r:id="rId23"/>
  </p:sldIdLst>
  <p:sldSz cx="9144000" cy="6858000" type="screen4x3"/>
  <p:notesSz cx="6807200" cy="9939338"/>
  <p:custDataLst>
    <p:tags r:id="rId26"/>
  </p:custDataLst>
  <p:defaultTextStyle>
    <a:defPPr>
      <a:defRPr lang="nl-NL"/>
    </a:defPPr>
    <a:lvl1pPr algn="l" rtl="0" fontAlgn="base">
      <a:spcBef>
        <a:spcPct val="0"/>
      </a:spcBef>
      <a:spcAft>
        <a:spcPct val="0"/>
      </a:spcAft>
      <a:defRPr kern="1200">
        <a:solidFill>
          <a:schemeClr val="tx1"/>
        </a:solidFill>
        <a:latin typeface="Trebuchet MS" pitchFamily="34" charset="0"/>
        <a:ea typeface="+mn-ea"/>
        <a:cs typeface="Arial" charset="0"/>
      </a:defRPr>
    </a:lvl1pPr>
    <a:lvl2pPr marL="457200" algn="l" rtl="0" fontAlgn="base">
      <a:spcBef>
        <a:spcPct val="0"/>
      </a:spcBef>
      <a:spcAft>
        <a:spcPct val="0"/>
      </a:spcAft>
      <a:defRPr kern="1200">
        <a:solidFill>
          <a:schemeClr val="tx1"/>
        </a:solidFill>
        <a:latin typeface="Trebuchet MS" pitchFamily="34" charset="0"/>
        <a:ea typeface="+mn-ea"/>
        <a:cs typeface="Arial" charset="0"/>
      </a:defRPr>
    </a:lvl2pPr>
    <a:lvl3pPr marL="914400" algn="l" rtl="0" fontAlgn="base">
      <a:spcBef>
        <a:spcPct val="0"/>
      </a:spcBef>
      <a:spcAft>
        <a:spcPct val="0"/>
      </a:spcAft>
      <a:defRPr kern="1200">
        <a:solidFill>
          <a:schemeClr val="tx1"/>
        </a:solidFill>
        <a:latin typeface="Trebuchet MS" pitchFamily="34" charset="0"/>
        <a:ea typeface="+mn-ea"/>
        <a:cs typeface="Arial" charset="0"/>
      </a:defRPr>
    </a:lvl3pPr>
    <a:lvl4pPr marL="1371600" algn="l" rtl="0" fontAlgn="base">
      <a:spcBef>
        <a:spcPct val="0"/>
      </a:spcBef>
      <a:spcAft>
        <a:spcPct val="0"/>
      </a:spcAft>
      <a:defRPr kern="1200">
        <a:solidFill>
          <a:schemeClr val="tx1"/>
        </a:solidFill>
        <a:latin typeface="Trebuchet MS" pitchFamily="34" charset="0"/>
        <a:ea typeface="+mn-ea"/>
        <a:cs typeface="Arial" charset="0"/>
      </a:defRPr>
    </a:lvl4pPr>
    <a:lvl5pPr marL="1828800" algn="l" rtl="0" fontAlgn="base">
      <a:spcBef>
        <a:spcPct val="0"/>
      </a:spcBef>
      <a:spcAft>
        <a:spcPct val="0"/>
      </a:spcAft>
      <a:defRPr kern="1200">
        <a:solidFill>
          <a:schemeClr val="tx1"/>
        </a:solidFill>
        <a:latin typeface="Trebuchet MS" pitchFamily="34" charset="0"/>
        <a:ea typeface="+mn-ea"/>
        <a:cs typeface="Arial" charset="0"/>
      </a:defRPr>
    </a:lvl5pPr>
    <a:lvl6pPr marL="2286000" algn="l" defTabSz="914400" rtl="0" eaLnBrk="1" latinLnBrk="0" hangingPunct="1">
      <a:defRPr kern="1200">
        <a:solidFill>
          <a:schemeClr val="tx1"/>
        </a:solidFill>
        <a:latin typeface="Trebuchet MS" pitchFamily="34" charset="0"/>
        <a:ea typeface="+mn-ea"/>
        <a:cs typeface="Arial" charset="0"/>
      </a:defRPr>
    </a:lvl6pPr>
    <a:lvl7pPr marL="2743200" algn="l" defTabSz="914400" rtl="0" eaLnBrk="1" latinLnBrk="0" hangingPunct="1">
      <a:defRPr kern="1200">
        <a:solidFill>
          <a:schemeClr val="tx1"/>
        </a:solidFill>
        <a:latin typeface="Trebuchet MS" pitchFamily="34" charset="0"/>
        <a:ea typeface="+mn-ea"/>
        <a:cs typeface="Arial" charset="0"/>
      </a:defRPr>
    </a:lvl7pPr>
    <a:lvl8pPr marL="3200400" algn="l" defTabSz="914400" rtl="0" eaLnBrk="1" latinLnBrk="0" hangingPunct="1">
      <a:defRPr kern="1200">
        <a:solidFill>
          <a:schemeClr val="tx1"/>
        </a:solidFill>
        <a:latin typeface="Trebuchet MS" pitchFamily="34" charset="0"/>
        <a:ea typeface="+mn-ea"/>
        <a:cs typeface="Arial" charset="0"/>
      </a:defRPr>
    </a:lvl8pPr>
    <a:lvl9pPr marL="3657600" algn="l" defTabSz="914400" rtl="0" eaLnBrk="1" latinLnBrk="0" hangingPunct="1">
      <a:defRPr kern="1200">
        <a:solidFill>
          <a:schemeClr val="tx1"/>
        </a:solidFill>
        <a:latin typeface="Trebuchet MS"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FFCC66"/>
    <a:srgbClr val="FFFFCC"/>
    <a:srgbClr val="6699FF"/>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77007" autoAdjust="0"/>
  </p:normalViewPr>
  <p:slideViewPr>
    <p:cSldViewPr snapToGrid="0" showGuides="1">
      <p:cViewPr varScale="1">
        <p:scale>
          <a:sx n="81" d="100"/>
          <a:sy n="81" d="100"/>
        </p:scale>
        <p:origin x="2406"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3714" name="Rectangle 2"/>
          <p:cNvSpPr>
            <a:spLocks noGrp="1" noChangeArrowheads="1"/>
          </p:cNvSpPr>
          <p:nvPr>
            <p:ph type="hdr" sz="quarter"/>
          </p:nvPr>
        </p:nvSpPr>
        <p:spPr bwMode="auto">
          <a:xfrm>
            <a:off x="0" y="0"/>
            <a:ext cx="2949575"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737" tIns="31368" rIns="62737" bIns="31368" numCol="1" anchor="t" anchorCtr="0" compatLnSpc="1">
            <a:prstTxWarp prst="textNoShape">
              <a:avLst/>
            </a:prstTxWarp>
          </a:bodyPr>
          <a:lstStyle>
            <a:lvl1pPr defTabSz="627063">
              <a:defRPr sz="800" smtClean="0">
                <a:latin typeface="Arial" charset="0"/>
              </a:defRPr>
            </a:lvl1pPr>
          </a:lstStyle>
          <a:p>
            <a:pPr>
              <a:defRPr/>
            </a:pPr>
            <a:endParaRPr lang="en-US"/>
          </a:p>
        </p:txBody>
      </p:sp>
      <p:sp>
        <p:nvSpPr>
          <p:cNvPr id="243715" name="Rectangle 3"/>
          <p:cNvSpPr>
            <a:spLocks noGrp="1" noChangeArrowheads="1"/>
          </p:cNvSpPr>
          <p:nvPr>
            <p:ph type="dt" sz="quarter" idx="1"/>
          </p:nvPr>
        </p:nvSpPr>
        <p:spPr bwMode="auto">
          <a:xfrm>
            <a:off x="3856038" y="0"/>
            <a:ext cx="2949575"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737" tIns="31368" rIns="62737" bIns="31368" numCol="1" anchor="t" anchorCtr="0" compatLnSpc="1">
            <a:prstTxWarp prst="textNoShape">
              <a:avLst/>
            </a:prstTxWarp>
          </a:bodyPr>
          <a:lstStyle>
            <a:lvl1pPr algn="r" defTabSz="627063">
              <a:defRPr sz="800" smtClean="0">
                <a:latin typeface="Arial" charset="0"/>
              </a:defRPr>
            </a:lvl1pPr>
          </a:lstStyle>
          <a:p>
            <a:pPr>
              <a:defRPr/>
            </a:pPr>
            <a:endParaRPr lang="en-US"/>
          </a:p>
        </p:txBody>
      </p:sp>
      <p:sp>
        <p:nvSpPr>
          <p:cNvPr id="243716" name="Rectangle 4"/>
          <p:cNvSpPr>
            <a:spLocks noGrp="1" noChangeArrowheads="1"/>
          </p:cNvSpPr>
          <p:nvPr>
            <p:ph type="ftr" sz="quarter" idx="2"/>
          </p:nvPr>
        </p:nvSpPr>
        <p:spPr bwMode="auto">
          <a:xfrm>
            <a:off x="0" y="9440863"/>
            <a:ext cx="294957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737" tIns="31368" rIns="62737" bIns="31368" numCol="1" anchor="b" anchorCtr="0" compatLnSpc="1">
            <a:prstTxWarp prst="textNoShape">
              <a:avLst/>
            </a:prstTxWarp>
          </a:bodyPr>
          <a:lstStyle>
            <a:lvl1pPr defTabSz="627063">
              <a:defRPr sz="800" smtClean="0">
                <a:latin typeface="Arial" charset="0"/>
              </a:defRPr>
            </a:lvl1pPr>
          </a:lstStyle>
          <a:p>
            <a:pPr>
              <a:defRPr/>
            </a:pPr>
            <a:endParaRPr lang="en-US"/>
          </a:p>
        </p:txBody>
      </p:sp>
      <p:sp>
        <p:nvSpPr>
          <p:cNvPr id="243717" name="Rectangle 5"/>
          <p:cNvSpPr>
            <a:spLocks noGrp="1" noChangeArrowheads="1"/>
          </p:cNvSpPr>
          <p:nvPr>
            <p:ph type="sldNum" sz="quarter" idx="3"/>
          </p:nvPr>
        </p:nvSpPr>
        <p:spPr bwMode="auto">
          <a:xfrm>
            <a:off x="3856038" y="9440863"/>
            <a:ext cx="294957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737" tIns="31368" rIns="62737" bIns="31368" numCol="1" anchor="b" anchorCtr="0" compatLnSpc="1">
            <a:prstTxWarp prst="textNoShape">
              <a:avLst/>
            </a:prstTxWarp>
          </a:bodyPr>
          <a:lstStyle>
            <a:lvl1pPr algn="r" defTabSz="627063">
              <a:defRPr sz="800" smtClean="0">
                <a:latin typeface="Arial" charset="0"/>
              </a:defRPr>
            </a:lvl1pPr>
          </a:lstStyle>
          <a:p>
            <a:pPr>
              <a:defRPr/>
            </a:pPr>
            <a:fld id="{CE4CDB36-9531-464F-AE3F-19F7392295A4}" type="slidenum">
              <a:rPr lang="en-US" smtClean="0"/>
              <a:pPr>
                <a:defRPr/>
              </a:pPr>
              <a:t>‹#›</a:t>
            </a:fld>
            <a:endParaRPr lang="en-US"/>
          </a:p>
        </p:txBody>
      </p:sp>
    </p:spTree>
    <p:extLst>
      <p:ext uri="{BB962C8B-B14F-4D97-AF65-F5344CB8AC3E}">
        <p14:creationId xmlns:p14="http://schemas.microsoft.com/office/powerpoint/2010/main" val="3022165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49575"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686" tIns="47843" rIns="95686" bIns="47843" numCol="1" anchor="t" anchorCtr="0" compatLnSpc="1">
            <a:prstTxWarp prst="textNoShape">
              <a:avLst/>
            </a:prstTxWarp>
          </a:bodyPr>
          <a:lstStyle>
            <a:lvl1pPr defTabSz="957263">
              <a:defRPr sz="1200" smtClean="0">
                <a:latin typeface="Arial" charset="0"/>
              </a:defRPr>
            </a:lvl1pPr>
          </a:lstStyle>
          <a:p>
            <a:pPr>
              <a:defRPr/>
            </a:pPr>
            <a:endParaRPr lang="en-US"/>
          </a:p>
        </p:txBody>
      </p:sp>
      <p:sp>
        <p:nvSpPr>
          <p:cNvPr id="14339" name="Rectangle 3"/>
          <p:cNvSpPr>
            <a:spLocks noGrp="1" noChangeArrowheads="1"/>
          </p:cNvSpPr>
          <p:nvPr>
            <p:ph type="dt" idx="1"/>
          </p:nvPr>
        </p:nvSpPr>
        <p:spPr bwMode="auto">
          <a:xfrm>
            <a:off x="3856038" y="0"/>
            <a:ext cx="2949575"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686" tIns="47843" rIns="95686" bIns="47843" numCol="1" anchor="t" anchorCtr="0" compatLnSpc="1">
            <a:prstTxWarp prst="textNoShape">
              <a:avLst/>
            </a:prstTxWarp>
          </a:bodyPr>
          <a:lstStyle>
            <a:lvl1pPr algn="r" defTabSz="957263">
              <a:defRPr sz="1200" smtClean="0">
                <a:latin typeface="Arial" charset="0"/>
              </a:defRPr>
            </a:lvl1pPr>
          </a:lstStyle>
          <a:p>
            <a:pPr>
              <a:defRPr/>
            </a:pPr>
            <a:endParaRPr lang="en-US"/>
          </a:p>
        </p:txBody>
      </p:sp>
      <p:sp>
        <p:nvSpPr>
          <p:cNvPr id="9220" name="Rectangle 4"/>
          <p:cNvSpPr>
            <a:spLocks noGrp="1" noRot="1" noChangeAspect="1" noChangeArrowheads="1" noTextEdit="1"/>
          </p:cNvSpPr>
          <p:nvPr>
            <p:ph type="sldImg" idx="2"/>
          </p:nvPr>
        </p:nvSpPr>
        <p:spPr bwMode="auto">
          <a:xfrm>
            <a:off x="920750" y="746125"/>
            <a:ext cx="4967288" cy="37258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681038" y="4721225"/>
            <a:ext cx="5445125" cy="447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686" tIns="47843" rIns="95686" bIns="4784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42" name="Rectangle 6"/>
          <p:cNvSpPr>
            <a:spLocks noGrp="1" noChangeArrowheads="1"/>
          </p:cNvSpPr>
          <p:nvPr>
            <p:ph type="ftr" sz="quarter" idx="4"/>
          </p:nvPr>
        </p:nvSpPr>
        <p:spPr bwMode="auto">
          <a:xfrm>
            <a:off x="0" y="9440863"/>
            <a:ext cx="294957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686" tIns="47843" rIns="95686" bIns="47843" numCol="1" anchor="b" anchorCtr="0" compatLnSpc="1">
            <a:prstTxWarp prst="textNoShape">
              <a:avLst/>
            </a:prstTxWarp>
          </a:bodyPr>
          <a:lstStyle>
            <a:lvl1pPr defTabSz="957263">
              <a:defRPr sz="1200" smtClean="0">
                <a:latin typeface="Arial" charset="0"/>
              </a:defRPr>
            </a:lvl1pPr>
          </a:lstStyle>
          <a:p>
            <a:pPr>
              <a:defRPr/>
            </a:pPr>
            <a:endParaRPr lang="en-US"/>
          </a:p>
        </p:txBody>
      </p:sp>
      <p:sp>
        <p:nvSpPr>
          <p:cNvPr id="14343" name="Rectangle 7"/>
          <p:cNvSpPr>
            <a:spLocks noGrp="1" noChangeArrowheads="1"/>
          </p:cNvSpPr>
          <p:nvPr>
            <p:ph type="sldNum" sz="quarter" idx="5"/>
          </p:nvPr>
        </p:nvSpPr>
        <p:spPr bwMode="auto">
          <a:xfrm>
            <a:off x="3856038" y="9440863"/>
            <a:ext cx="2949575"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686" tIns="47843" rIns="95686" bIns="47843" numCol="1" anchor="b" anchorCtr="0" compatLnSpc="1">
            <a:prstTxWarp prst="textNoShape">
              <a:avLst/>
            </a:prstTxWarp>
          </a:bodyPr>
          <a:lstStyle>
            <a:lvl1pPr algn="r" defTabSz="957263">
              <a:defRPr sz="1200" smtClean="0">
                <a:latin typeface="Arial" charset="0"/>
              </a:defRPr>
            </a:lvl1pPr>
          </a:lstStyle>
          <a:p>
            <a:pPr>
              <a:defRPr/>
            </a:pPr>
            <a:fld id="{C1507FA6-AC95-44F8-83BC-C3690C72A715}" type="slidenum">
              <a:rPr lang="en-US" smtClean="0"/>
              <a:pPr>
                <a:defRPr/>
              </a:pPr>
              <a:t>‹#›</a:t>
            </a:fld>
            <a:endParaRPr lang="en-US"/>
          </a:p>
        </p:txBody>
      </p:sp>
    </p:spTree>
    <p:extLst>
      <p:ext uri="{BB962C8B-B14F-4D97-AF65-F5344CB8AC3E}">
        <p14:creationId xmlns:p14="http://schemas.microsoft.com/office/powerpoint/2010/main" val="34670860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EDA597-9911-4B36-8199-CC7B18F5849A}" type="slidenum">
              <a:rPr lang="de-CH"/>
              <a:pPr/>
              <a:t>1</a:t>
            </a:fld>
            <a:endParaRPr lang="de-CH"/>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D0220A-12C8-45A1-8560-500E3675C7F7}" type="slidenum">
              <a:rPr lang="de-CH"/>
              <a:pPr/>
              <a:t>2</a:t>
            </a:fld>
            <a:endParaRPr lang="de-CH"/>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xfrm>
            <a:off x="893742" y="4746166"/>
            <a:ext cx="5006423" cy="4461856"/>
          </a:xfrm>
        </p:spPr>
        <p:txBody>
          <a:bodyPr/>
          <a:lstStyle/>
          <a:p>
            <a:r>
              <a:rPr lang="en-US" dirty="0"/>
              <a:t>Ozone (O3) is a known air pollutant.</a:t>
            </a:r>
            <a:r>
              <a:rPr lang="en-US" baseline="0" dirty="0"/>
              <a:t> It is the major component of photochemical smog. It is a toxic highly reactive oxidant pollutant.</a:t>
            </a:r>
          </a:p>
          <a:p>
            <a:endParaRPr lang="en-US" baseline="0" dirty="0"/>
          </a:p>
          <a:p>
            <a:r>
              <a:rPr lang="en-US" baseline="0" dirty="0"/>
              <a:t>Skin is the organ most directly exposed to ozone, which causes injury by its oxidant capacity:</a:t>
            </a:r>
          </a:p>
          <a:p>
            <a:pPr marL="171450" indent="-171450">
              <a:buFontTx/>
              <a:buChar char="-"/>
            </a:pPr>
            <a:r>
              <a:rPr lang="en-US" baseline="0" dirty="0"/>
              <a:t>Oxidation and degradation of skin lipids which could affect the barrier function</a:t>
            </a:r>
          </a:p>
          <a:p>
            <a:pPr marL="171450" indent="-171450">
              <a:buFontTx/>
              <a:buChar char="-"/>
            </a:pPr>
            <a:r>
              <a:rPr lang="en-US" baseline="0" dirty="0"/>
              <a:t>Inflammatory response due to the increase of peroxidation product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244240-85BF-47B2-BEB6-14092BCF83FC}" type="slidenum">
              <a:rPr lang="de-CH"/>
              <a:pPr/>
              <a:t>3</a:t>
            </a:fld>
            <a:endParaRPr lang="de-CH"/>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30C504-2766-489B-A20C-655E612199CE}" type="slidenum">
              <a:rPr lang="de-CH"/>
              <a:pPr/>
              <a:t>4</a:t>
            </a:fld>
            <a:endParaRPr lang="de-CH"/>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9DDA76-7FE8-408C-AFB2-2B5C27D532CD}" type="slidenum">
              <a:rPr lang="de-CH"/>
              <a:pPr/>
              <a:t>5</a:t>
            </a:fld>
            <a:endParaRPr lang="de-CH"/>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r>
              <a:rPr lang="en-US" dirty="0"/>
              <a:t>The various already mentioned environmental stressors (pollution, UV etc.) lead to skin irritation and/or damage of the skin structure, such as damaged barrier function.</a:t>
            </a:r>
          </a:p>
          <a:p>
            <a:r>
              <a:rPr lang="en-US" dirty="0"/>
              <a:t>This is linked to inflammatory reactions which in the dermis trigger the release of an enzyme called ELASTASE. This enzyme is mainly responsible for the degradation of Elastin, a dermal protein forming the elastic fiber network. The elastic fiber network makes up for the skin’s elasticity, and its damage leads to skin sagging.</a:t>
            </a:r>
          </a:p>
          <a:p>
            <a:endParaRPr lang="en-US" dirty="0"/>
          </a:p>
          <a:p>
            <a:r>
              <a:rPr lang="en-US" dirty="0"/>
              <a:t>PREREGEN®PF now efficiently blocks the activity of Elastase and hence protects Elastin from degradation, preserving the skin’s elasticity.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CE02C7-89E1-4659-90F2-B30D066CC125}" type="slidenum">
              <a:rPr lang="de-CH"/>
              <a:pPr/>
              <a:t>6</a:t>
            </a:fld>
            <a:endParaRPr lang="de-CH"/>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r>
              <a:rPr lang="en-GB" b="1" dirty="0"/>
              <a:t>How does PREREGEN® PF inhibit</a:t>
            </a:r>
            <a:r>
              <a:rPr lang="en-GB" b="1" baseline="0" dirty="0"/>
              <a:t> the enzyme Elastase to protect the skin’s elasticity?</a:t>
            </a:r>
          </a:p>
          <a:p>
            <a:r>
              <a:rPr lang="en-US" baseline="0" dirty="0"/>
              <a:t>PREREGEN® PF acts as a </a:t>
            </a:r>
            <a:r>
              <a:rPr lang="en-US" u="sng" baseline="0" dirty="0"/>
              <a:t>competitive substrate </a:t>
            </a:r>
            <a:r>
              <a:rPr lang="en-US" baseline="0" dirty="0"/>
              <a:t>for the enzyme Elastase. Elastase cannot bind to its normal substrate Elastin because its binding site is already occupied by PREREGEN PF.</a:t>
            </a:r>
            <a:endParaRPr lang="en-GB" baseline="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AB38D9-146B-490B-899C-354F902E2D94}" type="slidenum">
              <a:rPr lang="de-CH"/>
              <a:pPr/>
              <a:t>7</a:t>
            </a:fld>
            <a:endParaRPr lang="de-CH"/>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r>
              <a:rPr lang="en-GB" dirty="0"/>
              <a:t>Assay method:</a:t>
            </a:r>
          </a:p>
          <a:p>
            <a:pPr marL="171450" indent="-171450">
              <a:buFont typeface="Arial" pitchFamily="34" charset="0"/>
              <a:buChar char="•"/>
            </a:pPr>
            <a:r>
              <a:rPr lang="en-GB" dirty="0"/>
              <a:t>Human keratinocytes</a:t>
            </a:r>
          </a:p>
          <a:p>
            <a:pPr marL="171450" indent="-171450">
              <a:buFont typeface="Arial" pitchFamily="34" charset="0"/>
              <a:buChar char="•"/>
            </a:pPr>
            <a:r>
              <a:rPr lang="en-GB" dirty="0"/>
              <a:t>2 different</a:t>
            </a:r>
            <a:r>
              <a:rPr lang="en-GB" baseline="0" dirty="0"/>
              <a:t> concentrations of ozone were applied for 24 hours</a:t>
            </a:r>
          </a:p>
          <a:p>
            <a:pPr marL="171450" indent="-171450">
              <a:buFont typeface="Arial" pitchFamily="34" charset="0"/>
              <a:buChar char="•"/>
            </a:pPr>
            <a:r>
              <a:rPr lang="en-GB" baseline="0" dirty="0"/>
              <a:t>Measurement of cell viability</a:t>
            </a:r>
          </a:p>
          <a:p>
            <a:pPr marL="171450" indent="-171450">
              <a:buFont typeface="Arial" pitchFamily="34" charset="0"/>
              <a:buChar char="•"/>
            </a:pPr>
            <a:endParaRPr lang="en-GB" baseline="0" dirty="0"/>
          </a:p>
          <a:p>
            <a:pPr marL="0" indent="0">
              <a:buFont typeface="Arial" pitchFamily="34" charset="0"/>
              <a:buNone/>
            </a:pPr>
            <a:r>
              <a:rPr lang="en-GB" baseline="0" dirty="0"/>
              <a:t>Result:</a:t>
            </a:r>
          </a:p>
          <a:p>
            <a:pPr marL="0" indent="0">
              <a:buFont typeface="Arial" pitchFamily="34" charset="0"/>
              <a:buNone/>
            </a:pPr>
            <a:r>
              <a:rPr lang="en-GB" baseline="0" dirty="0"/>
              <a:t>This graph shows a higher cell viability of the cells treated with PREREGEN® PF in comparison to the control. </a:t>
            </a:r>
          </a:p>
          <a:p>
            <a:pPr marL="0" indent="0">
              <a:buFont typeface="Arial" pitchFamily="34" charset="0"/>
              <a:buNone/>
            </a:pPr>
            <a:r>
              <a:rPr lang="en-GB" baseline="0" dirty="0"/>
              <a:t>Therefore, the keratinocytes treated with PREREGEN® PF are very well protected.</a:t>
            </a:r>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8B8A98-3D9C-4034-AC45-F512BEE44384}" type="slidenum">
              <a:rPr lang="de-CH"/>
              <a:pPr/>
              <a:t>8</a:t>
            </a:fld>
            <a:endParaRPr lang="de-CH"/>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r>
              <a:rPr lang="en-GB" dirty="0"/>
              <a:t>On ten subjects, several 2 cm x 3 cm forearm test sites were patched with 2% SLS (Sodium Lauryl </a:t>
            </a:r>
            <a:r>
              <a:rPr lang="en-GB" dirty="0" err="1"/>
              <a:t>Sulfate</a:t>
            </a:r>
            <a:r>
              <a:rPr lang="en-GB" dirty="0"/>
              <a:t>) under semi-occlusion for 24 hours.</a:t>
            </a:r>
          </a:p>
          <a:p>
            <a:r>
              <a:rPr lang="en-GB" dirty="0"/>
              <a:t>The patches were removed and 5% PREREGEN® PF was applied.</a:t>
            </a:r>
          </a:p>
          <a:p>
            <a:r>
              <a:rPr lang="en-GB" dirty="0"/>
              <a:t>Skin irritation was assessed visually and with Laser Doppler over the next 8 hours or until all irritation had disappeared.</a:t>
            </a:r>
          </a:p>
          <a:p>
            <a:endParaRPr lang="en-GB" dirty="0"/>
          </a:p>
          <a:p>
            <a:r>
              <a:rPr lang="en-GB" dirty="0"/>
              <a:t>Result:</a:t>
            </a:r>
          </a:p>
          <a:p>
            <a:r>
              <a:rPr lang="en-GB" dirty="0"/>
              <a:t>PREREGEN® PF rapidly decreases skin irritation.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842B4F-26F4-419D-92AB-C694996FE647}" type="slidenum">
              <a:rPr lang="de-CH"/>
              <a:pPr/>
              <a:t>10</a:t>
            </a:fld>
            <a:endParaRPr lang="de-CH"/>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xfrm>
            <a:off x="893742" y="4746166"/>
            <a:ext cx="5006423" cy="4461856"/>
          </a:xfrm>
        </p:spPr>
        <p:txBody>
          <a:bodyPr/>
          <a:lstStyle/>
          <a:p>
            <a:r>
              <a:rPr lang="en-GB" dirty="0"/>
              <a:t>The </a:t>
            </a:r>
            <a:r>
              <a:rPr lang="en-GB" dirty="0" err="1"/>
              <a:t>Ballistometer</a:t>
            </a:r>
            <a:r>
              <a:rPr lang="en-GB" dirty="0"/>
              <a:t> measures skin firmness by dropping a pendulum to the surface of under-eye area and</a:t>
            </a:r>
            <a:r>
              <a:rPr lang="en-GB" baseline="0" dirty="0"/>
              <a:t> the resultant bouncing pattern of the pendulum will be analysed via computer to determine skin firmness.</a:t>
            </a:r>
          </a:p>
          <a:p>
            <a:endParaRPr lang="en-GB"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FC5170-123C-4099-BFD8-98C4B4EF2B37}" type="slidenum">
              <a:rPr lang="de-CH"/>
              <a:pPr/>
              <a:t>11</a:t>
            </a:fld>
            <a:endParaRPr lang="de-CH"/>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xfrm>
            <a:off x="893742" y="4746166"/>
            <a:ext cx="5006423" cy="4461856"/>
          </a:xfrm>
        </p:spPr>
        <p:txBody>
          <a:bodyPr/>
          <a:lstStyle/>
          <a:p>
            <a:r>
              <a:rPr lang="en-GB" dirty="0"/>
              <a:t>The impedance meter is a well documented and widely used device to measure changes in skin moisture content.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AA1F85-C34F-449A-92B9-1F565F9CD382}" type="slidenum">
              <a:rPr lang="de-CH"/>
              <a:pPr/>
              <a:t>12</a:t>
            </a:fld>
            <a:endParaRPr lang="de-CH"/>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xfrm>
            <a:off x="893742" y="4746166"/>
            <a:ext cx="5006423" cy="4461856"/>
          </a:xfrm>
        </p:spPr>
        <p:txBody>
          <a:bodyPr/>
          <a:lstStyle/>
          <a:p>
            <a:r>
              <a:rPr lang="en-GB" dirty="0"/>
              <a:t>Wrinkle reduction was assessed visually by the investigator according to the method of Packman et al. (Packman EW, J. Soc. Chem. 29, 70-90, 1978).</a:t>
            </a:r>
          </a:p>
          <a:p>
            <a:r>
              <a:rPr lang="en-GB" dirty="0"/>
              <a:t>As per this method, at each</a:t>
            </a:r>
            <a:r>
              <a:rPr lang="en-GB" baseline="0" dirty="0"/>
              <a:t> visit, the depth, shallowness and the total number of superficial facial lines (SFLs) of each subject has been carefully scored and recorded.</a:t>
            </a:r>
            <a:endParaRPr lang="en-GB"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B10D7C-BD2D-4608-9FC2-A435DB9DAEF9}" type="slidenum">
              <a:rPr lang="de-CH"/>
              <a:pPr/>
              <a:t>13</a:t>
            </a:fld>
            <a:endParaRPr lang="de-CH"/>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xfrm>
            <a:off x="893742" y="4746166"/>
            <a:ext cx="5006423" cy="4461856"/>
          </a:xfrm>
        </p:spPr>
        <p:txBody>
          <a:bodyPr/>
          <a:lstStyle/>
          <a:p>
            <a:endParaRPr lang="en-GB"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3EB9D3-5FAF-4BCA-AD59-40EA546FB7B4}" type="slidenum">
              <a:rPr lang="de-CH"/>
              <a:pPr/>
              <a:t>14</a:t>
            </a:fld>
            <a:endParaRPr lang="de-CH"/>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3.xml"/><Relationship Id="rId7"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vmlDrawing" Target="../drawings/vmlDrawing2.v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10" descr="DSM_cover_blue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0"/>
            <a:ext cx="9155113"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Rectangle 2"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8479" name="think-cell Slide" r:id="rId9" imgW="0" imgH="0" progId="TCLayout.ActiveDocument.1">
                  <p:embed/>
                </p:oleObj>
              </mc:Choice>
              <mc:Fallback>
                <p:oleObj name="think-cell Slide" r:id="rId9"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 Box 16"/>
          <p:cNvSpPr txBox="1">
            <a:spLocks noChangeArrowheads="1"/>
          </p:cNvSpPr>
          <p:nvPr>
            <p:custDataLst>
              <p:tags r:id="rId3"/>
            </p:custDataLst>
          </p:nvPr>
        </p:nvSpPr>
        <p:spPr bwMode="auto">
          <a:xfrm>
            <a:off x="722313" y="3116263"/>
            <a:ext cx="18473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endParaRPr lang="en-US">
              <a:solidFill>
                <a:schemeClr val="bg1"/>
              </a:solidFill>
            </a:endParaRPr>
          </a:p>
        </p:txBody>
      </p:sp>
      <p:sp>
        <p:nvSpPr>
          <p:cNvPr id="7" name="Text Box 17"/>
          <p:cNvSpPr txBox="1">
            <a:spLocks noChangeArrowheads="1"/>
          </p:cNvSpPr>
          <p:nvPr>
            <p:custDataLst>
              <p:tags r:id="rId4"/>
            </p:custDataLst>
          </p:nvPr>
        </p:nvSpPr>
        <p:spPr bwMode="auto">
          <a:xfrm>
            <a:off x="722313" y="2565400"/>
            <a:ext cx="18473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endParaRPr lang="en-US">
              <a:solidFill>
                <a:schemeClr val="bg1"/>
              </a:solidFill>
            </a:endParaRPr>
          </a:p>
        </p:txBody>
      </p:sp>
      <p:sp>
        <p:nvSpPr>
          <p:cNvPr id="8" name="Text Box 18"/>
          <p:cNvSpPr txBox="1">
            <a:spLocks noChangeArrowheads="1"/>
          </p:cNvSpPr>
          <p:nvPr>
            <p:custDataLst>
              <p:tags r:id="rId5"/>
            </p:custDataLst>
          </p:nvPr>
        </p:nvSpPr>
        <p:spPr bwMode="auto">
          <a:xfrm>
            <a:off x="722313" y="2846388"/>
            <a:ext cx="18473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endParaRPr lang="en-US">
              <a:solidFill>
                <a:schemeClr val="bg1"/>
              </a:solidFill>
            </a:endParaRPr>
          </a:p>
        </p:txBody>
      </p:sp>
      <p:sp>
        <p:nvSpPr>
          <p:cNvPr id="9" name="TextBox 8"/>
          <p:cNvSpPr txBox="1"/>
          <p:nvPr userDrawn="1">
            <p:custDataLst>
              <p:tags r:id="rId6"/>
            </p:custDataLst>
          </p:nvPr>
        </p:nvSpPr>
        <p:spPr>
          <a:xfrm>
            <a:off x="0" y="0"/>
            <a:ext cx="184731" cy="369332"/>
          </a:xfrm>
          <a:prstGeom prst="rect">
            <a:avLst/>
          </a:prstGeom>
          <a:noFill/>
        </p:spPr>
        <p:txBody>
          <a:bodyPr vert="horz" wrap="none" rtlCol="0">
            <a:spAutoFit/>
          </a:bodyPr>
          <a:lstStyle/>
          <a:p>
            <a:endParaRPr lang="en-US"/>
          </a:p>
        </p:txBody>
      </p:sp>
      <p:sp>
        <p:nvSpPr>
          <p:cNvPr id="34819" name="Rectangle 3"/>
          <p:cNvSpPr>
            <a:spLocks noGrp="1" noChangeArrowheads="1"/>
          </p:cNvSpPr>
          <p:nvPr>
            <p:ph type="ctrTitle"/>
          </p:nvPr>
        </p:nvSpPr>
        <p:spPr>
          <a:xfrm>
            <a:off x="715963" y="1284288"/>
            <a:ext cx="6546850" cy="463550"/>
          </a:xfrm>
          <a:extLst>
            <a:ext uri="{91240B29-F687-4F45-9708-019B960494DF}">
              <a14:hiddenLine xmlns:a14="http://schemas.microsoft.com/office/drawing/2010/main" w="9525">
                <a:solidFill>
                  <a:schemeClr val="tx1"/>
                </a:solidFill>
                <a:miter lim="800000"/>
                <a:headEnd/>
                <a:tailEnd/>
              </a14:hiddenLine>
            </a:ext>
          </a:extLst>
        </p:spPr>
        <p:txBody>
          <a:bodyPr anchor="t"/>
          <a:lstStyle>
            <a:lvl1pPr>
              <a:defRPr>
                <a:solidFill>
                  <a:schemeClr val="bg1"/>
                </a:solidFill>
              </a:defRPr>
            </a:lvl1pPr>
          </a:lstStyle>
          <a:p>
            <a:pPr lvl="0"/>
            <a:r>
              <a:rPr lang="en-US" noProof="0"/>
              <a:t>Click to edit Master title style</a:t>
            </a:r>
          </a:p>
        </p:txBody>
      </p:sp>
      <p:sp>
        <p:nvSpPr>
          <p:cNvPr id="34820" name="Rectangle 4"/>
          <p:cNvSpPr>
            <a:spLocks noGrp="1" noChangeArrowheads="1"/>
          </p:cNvSpPr>
          <p:nvPr>
            <p:ph type="subTitle" idx="1"/>
          </p:nvPr>
        </p:nvSpPr>
        <p:spPr>
          <a:xfrm>
            <a:off x="795338" y="2205038"/>
            <a:ext cx="6535737" cy="369332"/>
          </a:xfrm>
        </p:spPr>
        <p:txBody>
          <a:bodyPr/>
          <a:lstStyle>
            <a:lvl1pPr marL="0" indent="0">
              <a:buFontTx/>
              <a:buNone/>
              <a:defRPr sz="2400">
                <a:solidFill>
                  <a:schemeClr val="bg1"/>
                </a:solidFill>
              </a:defRPr>
            </a:lvl1pPr>
          </a:lstStyle>
          <a:p>
            <a:pPr lvl="0"/>
            <a:r>
              <a:rPr lang="en-US" noProof="0"/>
              <a:t>Click to edit Master subtitle style</a:t>
            </a:r>
          </a:p>
        </p:txBody>
      </p:sp>
    </p:spTree>
    <p:extLst>
      <p:ext uri="{BB962C8B-B14F-4D97-AF65-F5344CB8AC3E}">
        <p14:creationId xmlns:p14="http://schemas.microsoft.com/office/powerpoint/2010/main" val="459804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717550" y="312134"/>
            <a:ext cx="6472238" cy="935641"/>
          </a:xfr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Inhaltsplatzhalter 2"/>
          <p:cNvSpPr>
            <a:spLocks noGrp="1"/>
          </p:cNvSpPr>
          <p:nvPr>
            <p:ph idx="1"/>
          </p:nvPr>
        </p:nvSpPr>
        <p:spPr/>
        <p:txBody>
          <a:bodyPr/>
          <a:lstStyle/>
          <a:p>
            <a:pPr lvl="0"/>
            <a:r>
              <a:rPr lang="en-US"/>
              <a:t>Textmasterformat bearbeiten</a:t>
            </a:r>
          </a:p>
          <a:p>
            <a:pPr lvl="1"/>
            <a:r>
              <a:rPr lang="en-US"/>
              <a:t>Zweite Ebene</a:t>
            </a:r>
          </a:p>
          <a:p>
            <a:pPr lvl="2"/>
            <a:r>
              <a:rPr lang="en-US"/>
              <a:t>Dritte Ebene</a:t>
            </a:r>
          </a:p>
          <a:p>
            <a:pPr lvl="3"/>
            <a:r>
              <a:rPr lang="en-US"/>
              <a:t>Vierte Ebene</a:t>
            </a:r>
          </a:p>
          <a:p>
            <a:pPr lvl="4"/>
            <a:r>
              <a:rPr lang="en-US"/>
              <a:t>Fünfte Ebene</a:t>
            </a:r>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pPr>
              <a:defRPr/>
            </a:pPr>
            <a:fld id="{17F53177-C02E-4642-BE55-F243A732FF0E}" type="slidenum">
              <a:rPr lang="en-US" smtClean="0"/>
              <a:pPr>
                <a:defRPr/>
              </a:pPr>
              <a:t>‹#›</a:t>
            </a:fld>
            <a:endParaRPr lang="en-US"/>
          </a:p>
        </p:txBody>
      </p:sp>
    </p:spTree>
    <p:extLst>
      <p:ext uri="{BB962C8B-B14F-4D97-AF65-F5344CB8AC3E}">
        <p14:creationId xmlns:p14="http://schemas.microsoft.com/office/powerpoint/2010/main" val="3476976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en-US"/>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Formatvorlage des Untertitelmasters durch Klicken bearbeiten</a:t>
            </a:r>
          </a:p>
        </p:txBody>
      </p:sp>
    </p:spTree>
    <p:extLst>
      <p:ext uri="{BB962C8B-B14F-4D97-AF65-F5344CB8AC3E}">
        <p14:creationId xmlns:p14="http://schemas.microsoft.com/office/powerpoint/2010/main" val="1075237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en-US"/>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en-US"/>
              <a:t>Textmasterformat bearbeiten</a:t>
            </a:r>
          </a:p>
          <a:p>
            <a:pPr lvl="1"/>
            <a:r>
              <a:rPr lang="en-US"/>
              <a:t>Zweite Ebene</a:t>
            </a:r>
          </a:p>
          <a:p>
            <a:pPr lvl="2"/>
            <a:r>
              <a:rPr lang="en-US"/>
              <a:t>Dritte Ebene</a:t>
            </a:r>
          </a:p>
          <a:p>
            <a:pPr lvl="3"/>
            <a:r>
              <a:rPr lang="en-US"/>
              <a:t>Vierte Ebene</a:t>
            </a:r>
          </a:p>
          <a:p>
            <a:pPr lvl="4"/>
            <a:r>
              <a:rPr lang="en-US"/>
              <a:t>Fünfte Ebene</a:t>
            </a:r>
          </a:p>
        </p:txBody>
      </p:sp>
    </p:spTree>
    <p:extLst>
      <p:ext uri="{BB962C8B-B14F-4D97-AF65-F5344CB8AC3E}">
        <p14:creationId xmlns:p14="http://schemas.microsoft.com/office/powerpoint/2010/main" val="2328447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61613" y="1077233"/>
            <a:ext cx="8205840" cy="13849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0"/>
          </p:nvPr>
        </p:nvSpPr>
        <p:spPr>
          <a:xfrm>
            <a:off x="445320" y="6434596"/>
            <a:ext cx="8314455" cy="262108"/>
          </a:xfrm>
          <a:prstGeom prst="rect">
            <a:avLst/>
          </a:prstGeom>
        </p:spPr>
        <p:txBody>
          <a:bodyPr lIns="80165" tIns="40083" rIns="80165" bIns="40083"/>
          <a:lstStyle>
            <a:lvl1pPr>
              <a:defRPr/>
            </a:lvl1pPr>
          </a:lstStyle>
          <a:p>
            <a:r>
              <a:rPr lang="en-US"/>
              <a:t>PREREGEN</a:t>
            </a:r>
            <a:r>
              <a:rPr lang="en-US" baseline="30000"/>
              <a:t>®</a:t>
            </a:r>
            <a:r>
              <a:rPr lang="en-US"/>
              <a:t> / 5511</a:t>
            </a:r>
            <a:r>
              <a:rPr lang="en-US" baseline="30000"/>
              <a:t>	</a:t>
            </a:r>
          </a:p>
        </p:txBody>
      </p:sp>
    </p:spTree>
    <p:extLst>
      <p:ext uri="{BB962C8B-B14F-4D97-AF65-F5344CB8AC3E}">
        <p14:creationId xmlns:p14="http://schemas.microsoft.com/office/powerpoint/2010/main" val="4260509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61613" y="1279084"/>
            <a:ext cx="8205840" cy="46782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61613" y="1925483"/>
            <a:ext cx="4037751" cy="13849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29702" y="1925483"/>
            <a:ext cx="4037751" cy="13849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29702" y="4072748"/>
            <a:ext cx="4037751" cy="13849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0"/>
          </p:nvPr>
        </p:nvSpPr>
        <p:spPr>
          <a:xfrm>
            <a:off x="445320" y="6434596"/>
            <a:ext cx="8314455" cy="262108"/>
          </a:xfrm>
          <a:prstGeom prst="rect">
            <a:avLst/>
          </a:prstGeom>
        </p:spPr>
        <p:txBody>
          <a:bodyPr lIns="80165" tIns="40083" rIns="80165" bIns="40083"/>
          <a:lstStyle>
            <a:lvl1pPr>
              <a:defRPr/>
            </a:lvl1pPr>
          </a:lstStyle>
          <a:p>
            <a:r>
              <a:rPr lang="en-US"/>
              <a:t>PREREGEN</a:t>
            </a:r>
            <a:r>
              <a:rPr lang="en-US" baseline="30000"/>
              <a:t>®</a:t>
            </a:r>
            <a:r>
              <a:rPr lang="en-US"/>
              <a:t> / 5511</a:t>
            </a:r>
            <a:r>
              <a:rPr lang="en-US" baseline="30000"/>
              <a:t>	</a:t>
            </a:r>
          </a:p>
        </p:txBody>
      </p:sp>
    </p:spTree>
    <p:extLst>
      <p:ext uri="{BB962C8B-B14F-4D97-AF65-F5344CB8AC3E}">
        <p14:creationId xmlns:p14="http://schemas.microsoft.com/office/powerpoint/2010/main" val="1625829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5.xml"/><Relationship Id="rId13" Type="http://schemas.openxmlformats.org/officeDocument/2006/relationships/tags" Target="../tags/tag10.xml"/><Relationship Id="rId3" Type="http://schemas.openxmlformats.org/officeDocument/2006/relationships/theme" Target="../theme/theme1.xml"/><Relationship Id="rId7" Type="http://schemas.openxmlformats.org/officeDocument/2006/relationships/tags" Target="../tags/tag4.xml"/><Relationship Id="rId12" Type="http://schemas.openxmlformats.org/officeDocument/2006/relationships/tags" Target="../tags/tag9.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tags" Target="../tags/tag3.xml"/><Relationship Id="rId11" Type="http://schemas.openxmlformats.org/officeDocument/2006/relationships/tags" Target="../tags/tag8.xml"/><Relationship Id="rId5" Type="http://schemas.openxmlformats.org/officeDocument/2006/relationships/tags" Target="../tags/tag2.xml"/><Relationship Id="rId15" Type="http://schemas.openxmlformats.org/officeDocument/2006/relationships/oleObject" Target="../embeddings/oleObject1.bin"/><Relationship Id="rId10" Type="http://schemas.openxmlformats.org/officeDocument/2006/relationships/tags" Target="../tags/tag7.xml"/><Relationship Id="rId4" Type="http://schemas.openxmlformats.org/officeDocument/2006/relationships/vmlDrawing" Target="../drawings/vmlDrawing1.vml"/><Relationship Id="rId9" Type="http://schemas.openxmlformats.org/officeDocument/2006/relationships/tags" Target="../tags/tag6.xml"/><Relationship Id="rId14" Type="http://schemas.openxmlformats.org/officeDocument/2006/relationships/tags" Target="../tags/tag11.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19.xml"/><Relationship Id="rId3" Type="http://schemas.openxmlformats.org/officeDocument/2006/relationships/slideLayout" Target="../slideLayouts/slideLayout5.xml"/><Relationship Id="rId7" Type="http://schemas.openxmlformats.org/officeDocument/2006/relationships/tags" Target="../tags/tag18.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vmlDrawing" Target="../drawings/vmlDrawing3.vml"/><Relationship Id="rId11" Type="http://schemas.openxmlformats.org/officeDocument/2006/relationships/image" Target="../media/image1.png"/><Relationship Id="rId5" Type="http://schemas.openxmlformats.org/officeDocument/2006/relationships/theme" Target="../theme/theme2.xml"/><Relationship Id="rId10" Type="http://schemas.openxmlformats.org/officeDocument/2006/relationships/oleObject" Target="../embeddings/oleObject3.bin"/><Relationship Id="rId4" Type="http://schemas.openxmlformats.org/officeDocument/2006/relationships/slideLayout" Target="../slideLayouts/slideLayout6.xml"/><Relationship Id="rId9" Type="http://schemas.openxmlformats.org/officeDocument/2006/relationships/tags" Target="../tags/tag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Group 22"/>
          <p:cNvGrpSpPr>
            <a:grpSpLocks/>
          </p:cNvGrpSpPr>
          <p:nvPr/>
        </p:nvGrpSpPr>
        <p:grpSpPr bwMode="auto">
          <a:xfrm>
            <a:off x="0" y="0"/>
            <a:ext cx="9156700" cy="6869113"/>
            <a:chOff x="0" y="0"/>
            <a:chExt cx="5768" cy="4327"/>
          </a:xfrm>
        </p:grpSpPr>
        <p:sp>
          <p:nvSpPr>
            <p:cNvPr id="1035" name="Freeform 23"/>
            <p:cNvSpPr>
              <a:spLocks/>
            </p:cNvSpPr>
            <p:nvPr>
              <p:custDataLst>
                <p:tags r:id="rId13"/>
              </p:custDataLst>
            </p:nvPr>
          </p:nvSpPr>
          <p:spPr bwMode="auto">
            <a:xfrm>
              <a:off x="0" y="3353"/>
              <a:ext cx="5768" cy="974"/>
            </a:xfrm>
            <a:custGeom>
              <a:avLst/>
              <a:gdLst>
                <a:gd name="T0" fmla="*/ 5768 w 5768"/>
                <a:gd name="T1" fmla="*/ 972 h 974"/>
                <a:gd name="T2" fmla="*/ 3 w 5768"/>
                <a:gd name="T3" fmla="*/ 959 h 974"/>
                <a:gd name="T4" fmla="*/ 0 w 5768"/>
                <a:gd name="T5" fmla="*/ 504 h 974"/>
                <a:gd name="T6" fmla="*/ 0 w 5768"/>
                <a:gd name="T7" fmla="*/ 504 h 974"/>
                <a:gd name="T8" fmla="*/ 212 w 5768"/>
                <a:gd name="T9" fmla="*/ 516 h 974"/>
                <a:gd name="T10" fmla="*/ 424 w 5768"/>
                <a:gd name="T11" fmla="*/ 526 h 974"/>
                <a:gd name="T12" fmla="*/ 632 w 5768"/>
                <a:gd name="T13" fmla="*/ 534 h 974"/>
                <a:gd name="T14" fmla="*/ 840 w 5768"/>
                <a:gd name="T15" fmla="*/ 540 h 974"/>
                <a:gd name="T16" fmla="*/ 1048 w 5768"/>
                <a:gd name="T17" fmla="*/ 544 h 974"/>
                <a:gd name="T18" fmla="*/ 1252 w 5768"/>
                <a:gd name="T19" fmla="*/ 546 h 974"/>
                <a:gd name="T20" fmla="*/ 1456 w 5768"/>
                <a:gd name="T21" fmla="*/ 546 h 974"/>
                <a:gd name="T22" fmla="*/ 1656 w 5768"/>
                <a:gd name="T23" fmla="*/ 544 h 974"/>
                <a:gd name="T24" fmla="*/ 1856 w 5768"/>
                <a:gd name="T25" fmla="*/ 540 h 974"/>
                <a:gd name="T26" fmla="*/ 2054 w 5768"/>
                <a:gd name="T27" fmla="*/ 536 h 974"/>
                <a:gd name="T28" fmla="*/ 2250 w 5768"/>
                <a:gd name="T29" fmla="*/ 528 h 974"/>
                <a:gd name="T30" fmla="*/ 2444 w 5768"/>
                <a:gd name="T31" fmla="*/ 520 h 974"/>
                <a:gd name="T32" fmla="*/ 2634 w 5768"/>
                <a:gd name="T33" fmla="*/ 510 h 974"/>
                <a:gd name="T34" fmla="*/ 2824 w 5768"/>
                <a:gd name="T35" fmla="*/ 498 h 974"/>
                <a:gd name="T36" fmla="*/ 3010 w 5768"/>
                <a:gd name="T37" fmla="*/ 484 h 974"/>
                <a:gd name="T38" fmla="*/ 3196 w 5768"/>
                <a:gd name="T39" fmla="*/ 468 h 974"/>
                <a:gd name="T40" fmla="*/ 3378 w 5768"/>
                <a:gd name="T41" fmla="*/ 450 h 974"/>
                <a:gd name="T42" fmla="*/ 3556 w 5768"/>
                <a:gd name="T43" fmla="*/ 430 h 974"/>
                <a:gd name="T44" fmla="*/ 3734 w 5768"/>
                <a:gd name="T45" fmla="*/ 410 h 974"/>
                <a:gd name="T46" fmla="*/ 3908 w 5768"/>
                <a:gd name="T47" fmla="*/ 388 h 974"/>
                <a:gd name="T48" fmla="*/ 4078 w 5768"/>
                <a:gd name="T49" fmla="*/ 364 h 974"/>
                <a:gd name="T50" fmla="*/ 4248 w 5768"/>
                <a:gd name="T51" fmla="*/ 338 h 974"/>
                <a:gd name="T52" fmla="*/ 4414 w 5768"/>
                <a:gd name="T53" fmla="*/ 312 h 974"/>
                <a:gd name="T54" fmla="*/ 4576 w 5768"/>
                <a:gd name="T55" fmla="*/ 282 h 974"/>
                <a:gd name="T56" fmla="*/ 4736 w 5768"/>
                <a:gd name="T57" fmla="*/ 252 h 974"/>
                <a:gd name="T58" fmla="*/ 4892 w 5768"/>
                <a:gd name="T59" fmla="*/ 222 h 974"/>
                <a:gd name="T60" fmla="*/ 5044 w 5768"/>
                <a:gd name="T61" fmla="*/ 188 h 974"/>
                <a:gd name="T62" fmla="*/ 5194 w 5768"/>
                <a:gd name="T63" fmla="*/ 154 h 974"/>
                <a:gd name="T64" fmla="*/ 5342 w 5768"/>
                <a:gd name="T65" fmla="*/ 118 h 974"/>
                <a:gd name="T66" fmla="*/ 5484 w 5768"/>
                <a:gd name="T67" fmla="*/ 80 h 974"/>
                <a:gd name="T68" fmla="*/ 5624 w 5768"/>
                <a:gd name="T69" fmla="*/ 42 h 974"/>
                <a:gd name="T70" fmla="*/ 5760 w 5768"/>
                <a:gd name="T71" fmla="*/ 0 h 974"/>
                <a:gd name="T72" fmla="*/ 5765 w 5768"/>
                <a:gd name="T73" fmla="*/ 974 h 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68" h="974">
                  <a:moveTo>
                    <a:pt x="5768" y="972"/>
                  </a:moveTo>
                  <a:lnTo>
                    <a:pt x="3" y="959"/>
                  </a:lnTo>
                  <a:lnTo>
                    <a:pt x="0" y="504"/>
                  </a:lnTo>
                  <a:lnTo>
                    <a:pt x="212" y="516"/>
                  </a:lnTo>
                  <a:lnTo>
                    <a:pt x="424" y="526"/>
                  </a:lnTo>
                  <a:lnTo>
                    <a:pt x="632" y="534"/>
                  </a:lnTo>
                  <a:lnTo>
                    <a:pt x="840" y="540"/>
                  </a:lnTo>
                  <a:lnTo>
                    <a:pt x="1048" y="544"/>
                  </a:lnTo>
                  <a:lnTo>
                    <a:pt x="1252" y="546"/>
                  </a:lnTo>
                  <a:lnTo>
                    <a:pt x="1456" y="546"/>
                  </a:lnTo>
                  <a:lnTo>
                    <a:pt x="1656" y="544"/>
                  </a:lnTo>
                  <a:lnTo>
                    <a:pt x="1856" y="540"/>
                  </a:lnTo>
                  <a:lnTo>
                    <a:pt x="2054" y="536"/>
                  </a:lnTo>
                  <a:lnTo>
                    <a:pt x="2250" y="528"/>
                  </a:lnTo>
                  <a:lnTo>
                    <a:pt x="2444" y="520"/>
                  </a:lnTo>
                  <a:lnTo>
                    <a:pt x="2634" y="510"/>
                  </a:lnTo>
                  <a:lnTo>
                    <a:pt x="2824" y="498"/>
                  </a:lnTo>
                  <a:lnTo>
                    <a:pt x="3010" y="484"/>
                  </a:lnTo>
                  <a:lnTo>
                    <a:pt x="3196" y="468"/>
                  </a:lnTo>
                  <a:lnTo>
                    <a:pt x="3378" y="450"/>
                  </a:lnTo>
                  <a:lnTo>
                    <a:pt x="3556" y="430"/>
                  </a:lnTo>
                  <a:lnTo>
                    <a:pt x="3734" y="410"/>
                  </a:lnTo>
                  <a:lnTo>
                    <a:pt x="3908" y="388"/>
                  </a:lnTo>
                  <a:lnTo>
                    <a:pt x="4078" y="364"/>
                  </a:lnTo>
                  <a:lnTo>
                    <a:pt x="4248" y="338"/>
                  </a:lnTo>
                  <a:lnTo>
                    <a:pt x="4414" y="312"/>
                  </a:lnTo>
                  <a:lnTo>
                    <a:pt x="4576" y="282"/>
                  </a:lnTo>
                  <a:lnTo>
                    <a:pt x="4736" y="252"/>
                  </a:lnTo>
                  <a:lnTo>
                    <a:pt x="4892" y="222"/>
                  </a:lnTo>
                  <a:lnTo>
                    <a:pt x="5044" y="188"/>
                  </a:lnTo>
                  <a:lnTo>
                    <a:pt x="5194" y="154"/>
                  </a:lnTo>
                  <a:lnTo>
                    <a:pt x="5342" y="118"/>
                  </a:lnTo>
                  <a:lnTo>
                    <a:pt x="5484" y="80"/>
                  </a:lnTo>
                  <a:lnTo>
                    <a:pt x="5624" y="42"/>
                  </a:lnTo>
                  <a:lnTo>
                    <a:pt x="5760" y="0"/>
                  </a:lnTo>
                  <a:lnTo>
                    <a:pt x="5765" y="974"/>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6" name="Freeform 24"/>
            <p:cNvSpPr>
              <a:spLocks/>
            </p:cNvSpPr>
            <p:nvPr>
              <p:custDataLst>
                <p:tags r:id="rId14"/>
              </p:custDataLst>
            </p:nvPr>
          </p:nvSpPr>
          <p:spPr bwMode="auto">
            <a:xfrm>
              <a:off x="0" y="0"/>
              <a:ext cx="5762" cy="1224"/>
            </a:xfrm>
            <a:custGeom>
              <a:avLst/>
              <a:gdLst>
                <a:gd name="T0" fmla="*/ 5728 w 5762"/>
                <a:gd name="T1" fmla="*/ 1210 h 1224"/>
                <a:gd name="T2" fmla="*/ 5728 w 5762"/>
                <a:gd name="T3" fmla="*/ 1210 h 1224"/>
                <a:gd name="T4" fmla="*/ 5592 w 5762"/>
                <a:gd name="T5" fmla="*/ 1160 h 1224"/>
                <a:gd name="T6" fmla="*/ 5456 w 5762"/>
                <a:gd name="T7" fmla="*/ 1114 h 1224"/>
                <a:gd name="T8" fmla="*/ 5322 w 5762"/>
                <a:gd name="T9" fmla="*/ 1072 h 1224"/>
                <a:gd name="T10" fmla="*/ 5190 w 5762"/>
                <a:gd name="T11" fmla="*/ 1034 h 1224"/>
                <a:gd name="T12" fmla="*/ 5056 w 5762"/>
                <a:gd name="T13" fmla="*/ 998 h 1224"/>
                <a:gd name="T14" fmla="*/ 4924 w 5762"/>
                <a:gd name="T15" fmla="*/ 964 h 1224"/>
                <a:gd name="T16" fmla="*/ 4790 w 5762"/>
                <a:gd name="T17" fmla="*/ 934 h 1224"/>
                <a:gd name="T18" fmla="*/ 4654 w 5762"/>
                <a:gd name="T19" fmla="*/ 906 h 1224"/>
                <a:gd name="T20" fmla="*/ 4518 w 5762"/>
                <a:gd name="T21" fmla="*/ 880 h 1224"/>
                <a:gd name="T22" fmla="*/ 4378 w 5762"/>
                <a:gd name="T23" fmla="*/ 858 h 1224"/>
                <a:gd name="T24" fmla="*/ 4234 w 5762"/>
                <a:gd name="T25" fmla="*/ 836 h 1224"/>
                <a:gd name="T26" fmla="*/ 4086 w 5762"/>
                <a:gd name="T27" fmla="*/ 814 h 1224"/>
                <a:gd name="T28" fmla="*/ 3936 w 5762"/>
                <a:gd name="T29" fmla="*/ 796 h 1224"/>
                <a:gd name="T30" fmla="*/ 3778 w 5762"/>
                <a:gd name="T31" fmla="*/ 778 h 1224"/>
                <a:gd name="T32" fmla="*/ 3616 w 5762"/>
                <a:gd name="T33" fmla="*/ 760 h 1224"/>
                <a:gd name="T34" fmla="*/ 3448 w 5762"/>
                <a:gd name="T35" fmla="*/ 744 h 1224"/>
                <a:gd name="T36" fmla="*/ 3448 w 5762"/>
                <a:gd name="T37" fmla="*/ 744 h 1224"/>
                <a:gd name="T38" fmla="*/ 3158 w 5762"/>
                <a:gd name="T39" fmla="*/ 716 h 1224"/>
                <a:gd name="T40" fmla="*/ 2876 w 5762"/>
                <a:gd name="T41" fmla="*/ 694 h 1224"/>
                <a:gd name="T42" fmla="*/ 2606 w 5762"/>
                <a:gd name="T43" fmla="*/ 674 h 1224"/>
                <a:gd name="T44" fmla="*/ 2344 w 5762"/>
                <a:gd name="T45" fmla="*/ 658 h 1224"/>
                <a:gd name="T46" fmla="*/ 2092 w 5762"/>
                <a:gd name="T47" fmla="*/ 646 h 1224"/>
                <a:gd name="T48" fmla="*/ 1852 w 5762"/>
                <a:gd name="T49" fmla="*/ 636 h 1224"/>
                <a:gd name="T50" fmla="*/ 1620 w 5762"/>
                <a:gd name="T51" fmla="*/ 628 h 1224"/>
                <a:gd name="T52" fmla="*/ 1398 w 5762"/>
                <a:gd name="T53" fmla="*/ 624 h 1224"/>
                <a:gd name="T54" fmla="*/ 1188 w 5762"/>
                <a:gd name="T55" fmla="*/ 622 h 1224"/>
                <a:gd name="T56" fmla="*/ 986 w 5762"/>
                <a:gd name="T57" fmla="*/ 622 h 1224"/>
                <a:gd name="T58" fmla="*/ 796 w 5762"/>
                <a:gd name="T59" fmla="*/ 624 h 1224"/>
                <a:gd name="T60" fmla="*/ 616 w 5762"/>
                <a:gd name="T61" fmla="*/ 626 h 1224"/>
                <a:gd name="T62" fmla="*/ 448 w 5762"/>
                <a:gd name="T63" fmla="*/ 632 h 1224"/>
                <a:gd name="T64" fmla="*/ 288 w 5762"/>
                <a:gd name="T65" fmla="*/ 638 h 1224"/>
                <a:gd name="T66" fmla="*/ 140 w 5762"/>
                <a:gd name="T67" fmla="*/ 644 h 1224"/>
                <a:gd name="T68" fmla="*/ 2 w 5762"/>
                <a:gd name="T69" fmla="*/ 652 h 1224"/>
                <a:gd name="T70" fmla="*/ 0 w 5762"/>
                <a:gd name="T71" fmla="*/ 4 h 1224"/>
                <a:gd name="T72" fmla="*/ 5759 w 5762"/>
                <a:gd name="T73" fmla="*/ 0 h 1224"/>
                <a:gd name="T74" fmla="*/ 5762 w 5762"/>
                <a:gd name="T75" fmla="*/ 1224 h 1224"/>
                <a:gd name="T76" fmla="*/ 5762 w 5762"/>
                <a:gd name="T77" fmla="*/ 1224 h 1224"/>
                <a:gd name="T78" fmla="*/ 5756 w 5762"/>
                <a:gd name="T79" fmla="*/ 1220 h 1224"/>
                <a:gd name="T80" fmla="*/ 5756 w 5762"/>
                <a:gd name="T81" fmla="*/ 1220 h 1224"/>
                <a:gd name="T82" fmla="*/ 5728 w 5762"/>
                <a:gd name="T83" fmla="*/ 1210 h 1224"/>
                <a:gd name="T84" fmla="*/ 5728 w 5762"/>
                <a:gd name="T85" fmla="*/ 1210 h 12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2" h="1224">
                  <a:moveTo>
                    <a:pt x="5728" y="1210"/>
                  </a:moveTo>
                  <a:lnTo>
                    <a:pt x="5728" y="1210"/>
                  </a:lnTo>
                  <a:lnTo>
                    <a:pt x="5592" y="1160"/>
                  </a:lnTo>
                  <a:lnTo>
                    <a:pt x="5456" y="1114"/>
                  </a:lnTo>
                  <a:lnTo>
                    <a:pt x="5322" y="1072"/>
                  </a:lnTo>
                  <a:lnTo>
                    <a:pt x="5190" y="1034"/>
                  </a:lnTo>
                  <a:lnTo>
                    <a:pt x="5056" y="998"/>
                  </a:lnTo>
                  <a:lnTo>
                    <a:pt x="4924" y="964"/>
                  </a:lnTo>
                  <a:lnTo>
                    <a:pt x="4790" y="934"/>
                  </a:lnTo>
                  <a:lnTo>
                    <a:pt x="4654" y="906"/>
                  </a:lnTo>
                  <a:lnTo>
                    <a:pt x="4518" y="880"/>
                  </a:lnTo>
                  <a:lnTo>
                    <a:pt x="4378" y="858"/>
                  </a:lnTo>
                  <a:lnTo>
                    <a:pt x="4234" y="836"/>
                  </a:lnTo>
                  <a:lnTo>
                    <a:pt x="4086" y="814"/>
                  </a:lnTo>
                  <a:lnTo>
                    <a:pt x="3936" y="796"/>
                  </a:lnTo>
                  <a:lnTo>
                    <a:pt x="3778" y="778"/>
                  </a:lnTo>
                  <a:lnTo>
                    <a:pt x="3616" y="760"/>
                  </a:lnTo>
                  <a:lnTo>
                    <a:pt x="3448" y="744"/>
                  </a:lnTo>
                  <a:lnTo>
                    <a:pt x="3158" y="716"/>
                  </a:lnTo>
                  <a:lnTo>
                    <a:pt x="2876" y="694"/>
                  </a:lnTo>
                  <a:lnTo>
                    <a:pt x="2606" y="674"/>
                  </a:lnTo>
                  <a:lnTo>
                    <a:pt x="2344" y="658"/>
                  </a:lnTo>
                  <a:lnTo>
                    <a:pt x="2092" y="646"/>
                  </a:lnTo>
                  <a:lnTo>
                    <a:pt x="1852" y="636"/>
                  </a:lnTo>
                  <a:lnTo>
                    <a:pt x="1620" y="628"/>
                  </a:lnTo>
                  <a:lnTo>
                    <a:pt x="1398" y="624"/>
                  </a:lnTo>
                  <a:lnTo>
                    <a:pt x="1188" y="622"/>
                  </a:lnTo>
                  <a:lnTo>
                    <a:pt x="986" y="622"/>
                  </a:lnTo>
                  <a:lnTo>
                    <a:pt x="796" y="624"/>
                  </a:lnTo>
                  <a:lnTo>
                    <a:pt x="616" y="626"/>
                  </a:lnTo>
                  <a:lnTo>
                    <a:pt x="448" y="632"/>
                  </a:lnTo>
                  <a:lnTo>
                    <a:pt x="288" y="638"/>
                  </a:lnTo>
                  <a:lnTo>
                    <a:pt x="140" y="644"/>
                  </a:lnTo>
                  <a:lnTo>
                    <a:pt x="2" y="652"/>
                  </a:lnTo>
                  <a:lnTo>
                    <a:pt x="0" y="4"/>
                  </a:lnTo>
                  <a:lnTo>
                    <a:pt x="5759" y="0"/>
                  </a:lnTo>
                  <a:lnTo>
                    <a:pt x="5762" y="1224"/>
                  </a:lnTo>
                  <a:lnTo>
                    <a:pt x="5756" y="1220"/>
                  </a:lnTo>
                  <a:lnTo>
                    <a:pt x="5728" y="1210"/>
                  </a:lnTo>
                  <a:close/>
                </a:path>
              </a:pathLst>
            </a:cu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a:lstStyle/>
            <a:p>
              <a:endParaRPr lang="en-US"/>
            </a:p>
          </p:txBody>
        </p:sp>
      </p:grpSp>
      <p:graphicFrame>
        <p:nvGraphicFramePr>
          <p:cNvPr id="1027" name="Rectangle 2" hidden="1"/>
          <p:cNvGraphicFramePr>
            <a:graphicFrameLocks/>
          </p:cNvGraphicFramePr>
          <p:nvPr>
            <p:custDataLst>
              <p:tags r:id="rId5"/>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084" name="think-cell Slide" r:id="rId15" imgW="0" imgH="0" progId="TCLayout.ActiveDocument.1">
                  <p:embed/>
                </p:oleObj>
              </mc:Choice>
              <mc:Fallback>
                <p:oleObj name="think-cell Slide" r:id="rId15" imgW="0" imgH="0" progId="TCLayout.ActiveDocument.1">
                  <p:embed/>
                  <p:pic>
                    <p:nvPicPr>
                      <p:cNvPr id="0"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8" name="Rectangle 3"/>
          <p:cNvSpPr>
            <a:spLocks noGrp="1" noChangeArrowheads="1"/>
          </p:cNvSpPr>
          <p:nvPr>
            <p:ph type="title"/>
            <p:custDataLst>
              <p:tags r:id="rId6"/>
            </p:custDataLst>
          </p:nvPr>
        </p:nvSpPr>
        <p:spPr bwMode="auto">
          <a:xfrm>
            <a:off x="717550" y="784225"/>
            <a:ext cx="647223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1029" name="Rectangle 4"/>
          <p:cNvSpPr>
            <a:spLocks noGrp="1" noChangeArrowheads="1"/>
          </p:cNvSpPr>
          <p:nvPr>
            <p:ph type="body" idx="1"/>
            <p:custDataLst>
              <p:tags r:id="rId7"/>
            </p:custDataLst>
          </p:nvPr>
        </p:nvSpPr>
        <p:spPr bwMode="auto">
          <a:xfrm>
            <a:off x="736600" y="1773238"/>
            <a:ext cx="6454775"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798" name="Rectangle 6"/>
          <p:cNvSpPr>
            <a:spLocks noGrp="1" noChangeArrowheads="1"/>
          </p:cNvSpPr>
          <p:nvPr>
            <p:ph type="sldNum" sz="quarter" idx="4"/>
            <p:custDataLst>
              <p:tags r:id="rId8"/>
            </p:custDataLst>
          </p:nvPr>
        </p:nvSpPr>
        <p:spPr bwMode="auto">
          <a:xfrm>
            <a:off x="1209675" y="6543675"/>
            <a:ext cx="9525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defRPr sz="1000" smtClean="0">
                <a:solidFill>
                  <a:schemeClr val="bg2"/>
                </a:solidFill>
              </a:defRPr>
            </a:lvl1pPr>
          </a:lstStyle>
          <a:p>
            <a:pPr>
              <a:defRPr/>
            </a:pPr>
            <a:fld id="{C0B63FF2-7F57-485F-AC49-6F8E8ACD827D}" type="slidenum">
              <a:rPr lang="en-US" smtClean="0"/>
              <a:pPr>
                <a:defRPr/>
              </a:pPr>
              <a:t>‹#›</a:t>
            </a:fld>
            <a:endParaRPr lang="en-US"/>
          </a:p>
        </p:txBody>
      </p:sp>
      <p:pic>
        <p:nvPicPr>
          <p:cNvPr id="1031" name="Picture 15" descr="DSM_cover_logo_contentpage_300"/>
          <p:cNvPicPr>
            <a:picLocks noChangeAspect="1" noChangeArrowheads="1"/>
          </p:cNvPicPr>
          <p:nvPr>
            <p:custDataLst>
              <p:tags r:id="rId9"/>
            </p:custDataLst>
          </p:nvPr>
        </p:nvPicPr>
        <p:blipFill>
          <a:blip r:embed="rId16" cstate="screen">
            <a:extLst>
              <a:ext uri="{28A0092B-C50C-407E-A947-70E740481C1C}">
                <a14:useLocalDpi xmlns:a14="http://schemas.microsoft.com/office/drawing/2010/main"/>
              </a:ext>
            </a:extLst>
          </a:blip>
          <a:srcRect/>
          <a:stretch>
            <a:fillRect/>
          </a:stretch>
        </p:blipFill>
        <p:spPr bwMode="auto">
          <a:xfrm>
            <a:off x="6943725" y="6053138"/>
            <a:ext cx="198755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Text Box 25"/>
          <p:cNvSpPr txBox="1">
            <a:spLocks noChangeArrowheads="1"/>
          </p:cNvSpPr>
          <p:nvPr>
            <p:custDataLst>
              <p:tags r:id="rId10"/>
            </p:custDataLst>
          </p:nvPr>
        </p:nvSpPr>
        <p:spPr bwMode="auto">
          <a:xfrm>
            <a:off x="736600" y="279400"/>
            <a:ext cx="184731"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endParaRPr lang="en-US" sz="1000">
              <a:solidFill>
                <a:schemeClr val="bg2"/>
              </a:solidFill>
            </a:endParaRPr>
          </a:p>
        </p:txBody>
      </p:sp>
      <p:sp>
        <p:nvSpPr>
          <p:cNvPr id="1033" name="Text Box 26"/>
          <p:cNvSpPr txBox="1">
            <a:spLocks noChangeArrowheads="1"/>
          </p:cNvSpPr>
          <p:nvPr>
            <p:custDataLst>
              <p:tags r:id="rId11"/>
            </p:custDataLst>
          </p:nvPr>
        </p:nvSpPr>
        <p:spPr bwMode="auto">
          <a:xfrm>
            <a:off x="736600" y="6499225"/>
            <a:ext cx="598488"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sz="1000">
                <a:solidFill>
                  <a:schemeClr val="bg2"/>
                </a:solidFill>
              </a:rPr>
              <a:t>Page</a:t>
            </a:r>
          </a:p>
        </p:txBody>
      </p:sp>
      <p:sp>
        <p:nvSpPr>
          <p:cNvPr id="4" name="TextBox 3"/>
          <p:cNvSpPr txBox="1"/>
          <p:nvPr userDrawn="1">
            <p:custDataLst>
              <p:tags r:id="rId12"/>
            </p:custDataLst>
          </p:nvPr>
        </p:nvSpPr>
        <p:spPr>
          <a:xfrm>
            <a:off x="0" y="0"/>
            <a:ext cx="184731" cy="369332"/>
          </a:xfrm>
          <a:prstGeom prst="rect">
            <a:avLst/>
          </a:prstGeom>
          <a:noFill/>
        </p:spPr>
        <p:txBody>
          <a:bodyPr vert="horz" wrap="none" rtlCol="0">
            <a:spAutoFit/>
          </a:bodyPr>
          <a:lstStyle/>
          <a:p>
            <a:endParaRPr lang="en-US"/>
          </a:p>
        </p:txBody>
      </p:sp>
    </p:spTree>
  </p:cSld>
  <p:clrMap bg1="lt1" tx1="dk1" bg2="lt2" tx2="dk2" accent1="accent1" accent2="accent2" accent3="accent3" accent4="accent4" accent5="accent5" accent6="accent6" hlink="hlink" folHlink="folHlink"/>
  <p:sldLayoutIdLst>
    <p:sldLayoutId id="2147483696" r:id="rId1"/>
    <p:sldLayoutId id="2147483675" r:id="rId2"/>
  </p:sldLayoutIdLst>
  <p:hf hdr="0" ftr="0" dt="0"/>
  <p:txStyles>
    <p:title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p:titleStyle>
    <p:body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Freeform 25"/>
          <p:cNvSpPr>
            <a:spLocks/>
          </p:cNvSpPr>
          <p:nvPr/>
        </p:nvSpPr>
        <p:spPr bwMode="auto">
          <a:xfrm>
            <a:off x="-15875" y="5326063"/>
            <a:ext cx="9188450" cy="1549400"/>
          </a:xfrm>
          <a:custGeom>
            <a:avLst/>
            <a:gdLst>
              <a:gd name="T0" fmla="*/ 9188450 w 5788"/>
              <a:gd name="T1" fmla="*/ 1546225 h 976"/>
              <a:gd name="T2" fmla="*/ 6350 w 5788"/>
              <a:gd name="T3" fmla="*/ 1524000 h 976"/>
              <a:gd name="T4" fmla="*/ 0 w 5788"/>
              <a:gd name="T5" fmla="*/ 801688 h 976"/>
              <a:gd name="T6" fmla="*/ 338138 w 5788"/>
              <a:gd name="T7" fmla="*/ 820738 h 976"/>
              <a:gd name="T8" fmla="*/ 676275 w 5788"/>
              <a:gd name="T9" fmla="*/ 833438 h 976"/>
              <a:gd name="T10" fmla="*/ 1006475 w 5788"/>
              <a:gd name="T11" fmla="*/ 849313 h 976"/>
              <a:gd name="T12" fmla="*/ 1338263 w 5788"/>
              <a:gd name="T13" fmla="*/ 858838 h 976"/>
              <a:gd name="T14" fmla="*/ 1670050 w 5788"/>
              <a:gd name="T15" fmla="*/ 862013 h 976"/>
              <a:gd name="T16" fmla="*/ 1993900 w 5788"/>
              <a:gd name="T17" fmla="*/ 868363 h 976"/>
              <a:gd name="T18" fmla="*/ 2319338 w 5788"/>
              <a:gd name="T19" fmla="*/ 868363 h 976"/>
              <a:gd name="T20" fmla="*/ 2638425 w 5788"/>
              <a:gd name="T21" fmla="*/ 862013 h 976"/>
              <a:gd name="T22" fmla="*/ 2955925 w 5788"/>
              <a:gd name="T23" fmla="*/ 858838 h 976"/>
              <a:gd name="T24" fmla="*/ 3271838 w 5788"/>
              <a:gd name="T25" fmla="*/ 852488 h 976"/>
              <a:gd name="T26" fmla="*/ 3584575 w 5788"/>
              <a:gd name="T27" fmla="*/ 839788 h 976"/>
              <a:gd name="T28" fmla="*/ 3892550 w 5788"/>
              <a:gd name="T29" fmla="*/ 827088 h 976"/>
              <a:gd name="T30" fmla="*/ 4195763 w 5788"/>
              <a:gd name="T31" fmla="*/ 811213 h 976"/>
              <a:gd name="T32" fmla="*/ 4498975 w 5788"/>
              <a:gd name="T33" fmla="*/ 792163 h 976"/>
              <a:gd name="T34" fmla="*/ 4794250 w 5788"/>
              <a:gd name="T35" fmla="*/ 769938 h 976"/>
              <a:gd name="T36" fmla="*/ 5091113 w 5788"/>
              <a:gd name="T37" fmla="*/ 744538 h 976"/>
              <a:gd name="T38" fmla="*/ 5381625 w 5788"/>
              <a:gd name="T39" fmla="*/ 715963 h 976"/>
              <a:gd name="T40" fmla="*/ 5664200 w 5788"/>
              <a:gd name="T41" fmla="*/ 684213 h 976"/>
              <a:gd name="T42" fmla="*/ 5948363 w 5788"/>
              <a:gd name="T43" fmla="*/ 652463 h 976"/>
              <a:gd name="T44" fmla="*/ 6226175 w 5788"/>
              <a:gd name="T45" fmla="*/ 617538 h 976"/>
              <a:gd name="T46" fmla="*/ 6496050 w 5788"/>
              <a:gd name="T47" fmla="*/ 576263 h 976"/>
              <a:gd name="T48" fmla="*/ 6767513 w 5788"/>
              <a:gd name="T49" fmla="*/ 538163 h 976"/>
              <a:gd name="T50" fmla="*/ 7031038 w 5788"/>
              <a:gd name="T51" fmla="*/ 496888 h 976"/>
              <a:gd name="T52" fmla="*/ 7289800 w 5788"/>
              <a:gd name="T53" fmla="*/ 449263 h 976"/>
              <a:gd name="T54" fmla="*/ 7543800 w 5788"/>
              <a:gd name="T55" fmla="*/ 401638 h 976"/>
              <a:gd name="T56" fmla="*/ 7793038 w 5788"/>
              <a:gd name="T57" fmla="*/ 352425 h 976"/>
              <a:gd name="T58" fmla="*/ 8034338 w 5788"/>
              <a:gd name="T59" fmla="*/ 298450 h 976"/>
              <a:gd name="T60" fmla="*/ 8274050 w 5788"/>
              <a:gd name="T61" fmla="*/ 244475 h 976"/>
              <a:gd name="T62" fmla="*/ 8509000 w 5788"/>
              <a:gd name="T63" fmla="*/ 187325 h 976"/>
              <a:gd name="T64" fmla="*/ 8736013 w 5788"/>
              <a:gd name="T65" fmla="*/ 127000 h 976"/>
              <a:gd name="T66" fmla="*/ 8958263 w 5788"/>
              <a:gd name="T67" fmla="*/ 66675 h 976"/>
              <a:gd name="T68" fmla="*/ 9175750 w 5788"/>
              <a:gd name="T69" fmla="*/ 0 h 976"/>
              <a:gd name="T70" fmla="*/ 9185275 w 5788"/>
              <a:gd name="T71" fmla="*/ 1549400 h 976"/>
              <a:gd name="T72" fmla="*/ 9188450 w 5788"/>
              <a:gd name="T73" fmla="*/ 1546225 h 9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88" h="976">
                <a:moveTo>
                  <a:pt x="5788" y="974"/>
                </a:moveTo>
                <a:lnTo>
                  <a:pt x="4" y="960"/>
                </a:lnTo>
                <a:lnTo>
                  <a:pt x="0" y="505"/>
                </a:lnTo>
                <a:lnTo>
                  <a:pt x="213" y="517"/>
                </a:lnTo>
                <a:lnTo>
                  <a:pt x="426" y="525"/>
                </a:lnTo>
                <a:lnTo>
                  <a:pt x="634" y="535"/>
                </a:lnTo>
                <a:lnTo>
                  <a:pt x="843" y="541"/>
                </a:lnTo>
                <a:lnTo>
                  <a:pt x="1052" y="543"/>
                </a:lnTo>
                <a:lnTo>
                  <a:pt x="1256" y="547"/>
                </a:lnTo>
                <a:lnTo>
                  <a:pt x="1461" y="547"/>
                </a:lnTo>
                <a:lnTo>
                  <a:pt x="1662" y="543"/>
                </a:lnTo>
                <a:lnTo>
                  <a:pt x="1862" y="541"/>
                </a:lnTo>
                <a:lnTo>
                  <a:pt x="2061" y="537"/>
                </a:lnTo>
                <a:lnTo>
                  <a:pt x="2258" y="529"/>
                </a:lnTo>
                <a:lnTo>
                  <a:pt x="2452" y="521"/>
                </a:lnTo>
                <a:lnTo>
                  <a:pt x="2643" y="511"/>
                </a:lnTo>
                <a:lnTo>
                  <a:pt x="2834" y="499"/>
                </a:lnTo>
                <a:lnTo>
                  <a:pt x="3020" y="485"/>
                </a:lnTo>
                <a:lnTo>
                  <a:pt x="3207" y="469"/>
                </a:lnTo>
                <a:lnTo>
                  <a:pt x="3390" y="451"/>
                </a:lnTo>
                <a:lnTo>
                  <a:pt x="3568" y="431"/>
                </a:lnTo>
                <a:lnTo>
                  <a:pt x="3747" y="411"/>
                </a:lnTo>
                <a:lnTo>
                  <a:pt x="3922" y="389"/>
                </a:lnTo>
                <a:lnTo>
                  <a:pt x="4092" y="363"/>
                </a:lnTo>
                <a:lnTo>
                  <a:pt x="4263" y="339"/>
                </a:lnTo>
                <a:lnTo>
                  <a:pt x="4429" y="313"/>
                </a:lnTo>
                <a:lnTo>
                  <a:pt x="4592" y="283"/>
                </a:lnTo>
                <a:lnTo>
                  <a:pt x="4752" y="253"/>
                </a:lnTo>
                <a:lnTo>
                  <a:pt x="4909" y="222"/>
                </a:lnTo>
                <a:lnTo>
                  <a:pt x="5061" y="188"/>
                </a:lnTo>
                <a:lnTo>
                  <a:pt x="5212" y="154"/>
                </a:lnTo>
                <a:lnTo>
                  <a:pt x="5360" y="118"/>
                </a:lnTo>
                <a:lnTo>
                  <a:pt x="5503" y="80"/>
                </a:lnTo>
                <a:lnTo>
                  <a:pt x="5643" y="42"/>
                </a:lnTo>
                <a:lnTo>
                  <a:pt x="5780" y="0"/>
                </a:lnTo>
                <a:lnTo>
                  <a:pt x="5786" y="976"/>
                </a:lnTo>
                <a:lnTo>
                  <a:pt x="5788" y="9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1" name="Freeform 27"/>
          <p:cNvSpPr>
            <a:spLocks/>
          </p:cNvSpPr>
          <p:nvPr/>
        </p:nvSpPr>
        <p:spPr bwMode="auto">
          <a:xfrm>
            <a:off x="-15875" y="5326063"/>
            <a:ext cx="9188450" cy="1549400"/>
          </a:xfrm>
          <a:custGeom>
            <a:avLst/>
            <a:gdLst>
              <a:gd name="T0" fmla="*/ 9188450 w 5788"/>
              <a:gd name="T1" fmla="*/ 1546225 h 976"/>
              <a:gd name="T2" fmla="*/ 0 w 5788"/>
              <a:gd name="T3" fmla="*/ 1549400 h 976"/>
              <a:gd name="T4" fmla="*/ 0 w 5788"/>
              <a:gd name="T5" fmla="*/ 801688 h 976"/>
              <a:gd name="T6" fmla="*/ 338138 w 5788"/>
              <a:gd name="T7" fmla="*/ 820738 h 976"/>
              <a:gd name="T8" fmla="*/ 676275 w 5788"/>
              <a:gd name="T9" fmla="*/ 833438 h 976"/>
              <a:gd name="T10" fmla="*/ 1006475 w 5788"/>
              <a:gd name="T11" fmla="*/ 849313 h 976"/>
              <a:gd name="T12" fmla="*/ 1338263 w 5788"/>
              <a:gd name="T13" fmla="*/ 858838 h 976"/>
              <a:gd name="T14" fmla="*/ 1670050 w 5788"/>
              <a:gd name="T15" fmla="*/ 862013 h 976"/>
              <a:gd name="T16" fmla="*/ 1993900 w 5788"/>
              <a:gd name="T17" fmla="*/ 868363 h 976"/>
              <a:gd name="T18" fmla="*/ 2319338 w 5788"/>
              <a:gd name="T19" fmla="*/ 868363 h 976"/>
              <a:gd name="T20" fmla="*/ 2638425 w 5788"/>
              <a:gd name="T21" fmla="*/ 862013 h 976"/>
              <a:gd name="T22" fmla="*/ 2955925 w 5788"/>
              <a:gd name="T23" fmla="*/ 858838 h 976"/>
              <a:gd name="T24" fmla="*/ 3271838 w 5788"/>
              <a:gd name="T25" fmla="*/ 852488 h 976"/>
              <a:gd name="T26" fmla="*/ 3584575 w 5788"/>
              <a:gd name="T27" fmla="*/ 839788 h 976"/>
              <a:gd name="T28" fmla="*/ 3892550 w 5788"/>
              <a:gd name="T29" fmla="*/ 827088 h 976"/>
              <a:gd name="T30" fmla="*/ 4195763 w 5788"/>
              <a:gd name="T31" fmla="*/ 811213 h 976"/>
              <a:gd name="T32" fmla="*/ 4498975 w 5788"/>
              <a:gd name="T33" fmla="*/ 792163 h 976"/>
              <a:gd name="T34" fmla="*/ 4794250 w 5788"/>
              <a:gd name="T35" fmla="*/ 769938 h 976"/>
              <a:gd name="T36" fmla="*/ 5091113 w 5788"/>
              <a:gd name="T37" fmla="*/ 744538 h 976"/>
              <a:gd name="T38" fmla="*/ 5381625 w 5788"/>
              <a:gd name="T39" fmla="*/ 715963 h 976"/>
              <a:gd name="T40" fmla="*/ 5664200 w 5788"/>
              <a:gd name="T41" fmla="*/ 684213 h 976"/>
              <a:gd name="T42" fmla="*/ 5948363 w 5788"/>
              <a:gd name="T43" fmla="*/ 652463 h 976"/>
              <a:gd name="T44" fmla="*/ 6226175 w 5788"/>
              <a:gd name="T45" fmla="*/ 617538 h 976"/>
              <a:gd name="T46" fmla="*/ 6496050 w 5788"/>
              <a:gd name="T47" fmla="*/ 576263 h 976"/>
              <a:gd name="T48" fmla="*/ 6767513 w 5788"/>
              <a:gd name="T49" fmla="*/ 538163 h 976"/>
              <a:gd name="T50" fmla="*/ 7031038 w 5788"/>
              <a:gd name="T51" fmla="*/ 496888 h 976"/>
              <a:gd name="T52" fmla="*/ 7289800 w 5788"/>
              <a:gd name="T53" fmla="*/ 449263 h 976"/>
              <a:gd name="T54" fmla="*/ 7543800 w 5788"/>
              <a:gd name="T55" fmla="*/ 401638 h 976"/>
              <a:gd name="T56" fmla="*/ 7793038 w 5788"/>
              <a:gd name="T57" fmla="*/ 352425 h 976"/>
              <a:gd name="T58" fmla="*/ 8034338 w 5788"/>
              <a:gd name="T59" fmla="*/ 298450 h 976"/>
              <a:gd name="T60" fmla="*/ 8274050 w 5788"/>
              <a:gd name="T61" fmla="*/ 244475 h 976"/>
              <a:gd name="T62" fmla="*/ 8509000 w 5788"/>
              <a:gd name="T63" fmla="*/ 187325 h 976"/>
              <a:gd name="T64" fmla="*/ 8736013 w 5788"/>
              <a:gd name="T65" fmla="*/ 127000 h 976"/>
              <a:gd name="T66" fmla="*/ 8958263 w 5788"/>
              <a:gd name="T67" fmla="*/ 66675 h 976"/>
              <a:gd name="T68" fmla="*/ 9175750 w 5788"/>
              <a:gd name="T69" fmla="*/ 0 h 976"/>
              <a:gd name="T70" fmla="*/ 9185275 w 5788"/>
              <a:gd name="T71" fmla="*/ 1549400 h 976"/>
              <a:gd name="T72" fmla="*/ 9188450 w 5788"/>
              <a:gd name="T73" fmla="*/ 1546225 h 9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88" h="976">
                <a:moveTo>
                  <a:pt x="5788" y="974"/>
                </a:moveTo>
                <a:lnTo>
                  <a:pt x="0" y="976"/>
                </a:lnTo>
                <a:lnTo>
                  <a:pt x="0" y="505"/>
                </a:lnTo>
                <a:lnTo>
                  <a:pt x="213" y="517"/>
                </a:lnTo>
                <a:lnTo>
                  <a:pt x="426" y="525"/>
                </a:lnTo>
                <a:lnTo>
                  <a:pt x="634" y="535"/>
                </a:lnTo>
                <a:lnTo>
                  <a:pt x="843" y="541"/>
                </a:lnTo>
                <a:lnTo>
                  <a:pt x="1052" y="543"/>
                </a:lnTo>
                <a:lnTo>
                  <a:pt x="1256" y="547"/>
                </a:lnTo>
                <a:lnTo>
                  <a:pt x="1461" y="547"/>
                </a:lnTo>
                <a:lnTo>
                  <a:pt x="1662" y="543"/>
                </a:lnTo>
                <a:lnTo>
                  <a:pt x="1862" y="541"/>
                </a:lnTo>
                <a:lnTo>
                  <a:pt x="2061" y="537"/>
                </a:lnTo>
                <a:lnTo>
                  <a:pt x="2258" y="529"/>
                </a:lnTo>
                <a:lnTo>
                  <a:pt x="2452" y="521"/>
                </a:lnTo>
                <a:lnTo>
                  <a:pt x="2643" y="511"/>
                </a:lnTo>
                <a:lnTo>
                  <a:pt x="2834" y="499"/>
                </a:lnTo>
                <a:lnTo>
                  <a:pt x="3020" y="485"/>
                </a:lnTo>
                <a:lnTo>
                  <a:pt x="3207" y="469"/>
                </a:lnTo>
                <a:lnTo>
                  <a:pt x="3390" y="451"/>
                </a:lnTo>
                <a:lnTo>
                  <a:pt x="3568" y="431"/>
                </a:lnTo>
                <a:lnTo>
                  <a:pt x="3747" y="411"/>
                </a:lnTo>
                <a:lnTo>
                  <a:pt x="3922" y="389"/>
                </a:lnTo>
                <a:lnTo>
                  <a:pt x="4092" y="363"/>
                </a:lnTo>
                <a:lnTo>
                  <a:pt x="4263" y="339"/>
                </a:lnTo>
                <a:lnTo>
                  <a:pt x="4429" y="313"/>
                </a:lnTo>
                <a:lnTo>
                  <a:pt x="4592" y="283"/>
                </a:lnTo>
                <a:lnTo>
                  <a:pt x="4752" y="253"/>
                </a:lnTo>
                <a:lnTo>
                  <a:pt x="4909" y="222"/>
                </a:lnTo>
                <a:lnTo>
                  <a:pt x="5061" y="188"/>
                </a:lnTo>
                <a:lnTo>
                  <a:pt x="5212" y="154"/>
                </a:lnTo>
                <a:lnTo>
                  <a:pt x="5360" y="118"/>
                </a:lnTo>
                <a:lnTo>
                  <a:pt x="5503" y="80"/>
                </a:lnTo>
                <a:lnTo>
                  <a:pt x="5643" y="42"/>
                </a:lnTo>
                <a:lnTo>
                  <a:pt x="5780" y="0"/>
                </a:lnTo>
                <a:lnTo>
                  <a:pt x="5786" y="976"/>
                </a:lnTo>
                <a:lnTo>
                  <a:pt x="5788" y="9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2" name="Freeform 26"/>
          <p:cNvSpPr>
            <a:spLocks/>
          </p:cNvSpPr>
          <p:nvPr/>
        </p:nvSpPr>
        <p:spPr bwMode="auto">
          <a:xfrm>
            <a:off x="-12700" y="-9525"/>
            <a:ext cx="9175750" cy="1947863"/>
          </a:xfrm>
          <a:custGeom>
            <a:avLst/>
            <a:gdLst>
              <a:gd name="T0" fmla="*/ 9121775 w 5780"/>
              <a:gd name="T1" fmla="*/ 1925638 h 1227"/>
              <a:gd name="T2" fmla="*/ 9121775 w 5780"/>
              <a:gd name="T3" fmla="*/ 1925638 h 1227"/>
              <a:gd name="T4" fmla="*/ 8904288 w 5780"/>
              <a:gd name="T5" fmla="*/ 1844675 h 1227"/>
              <a:gd name="T6" fmla="*/ 8688388 w 5780"/>
              <a:gd name="T7" fmla="*/ 1771650 h 1227"/>
              <a:gd name="T8" fmla="*/ 8474075 w 5780"/>
              <a:gd name="T9" fmla="*/ 1704975 h 1227"/>
              <a:gd name="T10" fmla="*/ 8264525 w 5780"/>
              <a:gd name="T11" fmla="*/ 1644650 h 1227"/>
              <a:gd name="T12" fmla="*/ 8050213 w 5780"/>
              <a:gd name="T13" fmla="*/ 1587500 h 1227"/>
              <a:gd name="T14" fmla="*/ 7840663 w 5780"/>
              <a:gd name="T15" fmla="*/ 1533525 h 1227"/>
              <a:gd name="T16" fmla="*/ 7627938 w 5780"/>
              <a:gd name="T17" fmla="*/ 1485900 h 1227"/>
              <a:gd name="T18" fmla="*/ 7410450 w 5780"/>
              <a:gd name="T19" fmla="*/ 1441450 h 1227"/>
              <a:gd name="T20" fmla="*/ 7194550 w 5780"/>
              <a:gd name="T21" fmla="*/ 1400175 h 1227"/>
              <a:gd name="T22" fmla="*/ 6970713 w 5780"/>
              <a:gd name="T23" fmla="*/ 1365250 h 1227"/>
              <a:gd name="T24" fmla="*/ 6742113 w 5780"/>
              <a:gd name="T25" fmla="*/ 1330325 h 1227"/>
              <a:gd name="T26" fmla="*/ 6505575 w 5780"/>
              <a:gd name="T27" fmla="*/ 1295400 h 1227"/>
              <a:gd name="T28" fmla="*/ 6267450 w 5780"/>
              <a:gd name="T29" fmla="*/ 1266825 h 1227"/>
              <a:gd name="T30" fmla="*/ 6015038 w 5780"/>
              <a:gd name="T31" fmla="*/ 1238250 h 1227"/>
              <a:gd name="T32" fmla="*/ 5757863 w 5780"/>
              <a:gd name="T33" fmla="*/ 1209675 h 1227"/>
              <a:gd name="T34" fmla="*/ 5489575 w 5780"/>
              <a:gd name="T35" fmla="*/ 1184275 h 1227"/>
              <a:gd name="T36" fmla="*/ 5027613 w 5780"/>
              <a:gd name="T37" fmla="*/ 1138238 h 1227"/>
              <a:gd name="T38" fmla="*/ 4578350 w 5780"/>
              <a:gd name="T39" fmla="*/ 1103313 h 1227"/>
              <a:gd name="T40" fmla="*/ 4148138 w 5780"/>
              <a:gd name="T41" fmla="*/ 1071563 h 1227"/>
              <a:gd name="T42" fmla="*/ 3730625 w 5780"/>
              <a:gd name="T43" fmla="*/ 1046163 h 1227"/>
              <a:gd name="T44" fmla="*/ 3328988 w 5780"/>
              <a:gd name="T45" fmla="*/ 1027113 h 1227"/>
              <a:gd name="T46" fmla="*/ 2946400 w 5780"/>
              <a:gd name="T47" fmla="*/ 1011238 h 1227"/>
              <a:gd name="T48" fmla="*/ 2578100 w 5780"/>
              <a:gd name="T49" fmla="*/ 998538 h 1227"/>
              <a:gd name="T50" fmla="*/ 2224088 w 5780"/>
              <a:gd name="T51" fmla="*/ 992188 h 1227"/>
              <a:gd name="T52" fmla="*/ 1889125 w 5780"/>
              <a:gd name="T53" fmla="*/ 989013 h 1227"/>
              <a:gd name="T54" fmla="*/ 1566863 w 5780"/>
              <a:gd name="T55" fmla="*/ 989013 h 1227"/>
              <a:gd name="T56" fmla="*/ 1265238 w 5780"/>
              <a:gd name="T57" fmla="*/ 992188 h 1227"/>
              <a:gd name="T58" fmla="*/ 977900 w 5780"/>
              <a:gd name="T59" fmla="*/ 995363 h 1227"/>
              <a:gd name="T60" fmla="*/ 711200 w 5780"/>
              <a:gd name="T61" fmla="*/ 1004888 h 1227"/>
              <a:gd name="T62" fmla="*/ 455613 w 5780"/>
              <a:gd name="T63" fmla="*/ 1014413 h 1227"/>
              <a:gd name="T64" fmla="*/ 220663 w 5780"/>
              <a:gd name="T65" fmla="*/ 1023938 h 1227"/>
              <a:gd name="T66" fmla="*/ 0 w 5780"/>
              <a:gd name="T67" fmla="*/ 1036638 h 1227"/>
              <a:gd name="T68" fmla="*/ 0 w 5780"/>
              <a:gd name="T69" fmla="*/ 0 h 1227"/>
              <a:gd name="T70" fmla="*/ 9172575 w 5780"/>
              <a:gd name="T71" fmla="*/ 0 h 1227"/>
              <a:gd name="T72" fmla="*/ 9175750 w 5780"/>
              <a:gd name="T73" fmla="*/ 1947863 h 1227"/>
              <a:gd name="T74" fmla="*/ 9166225 w 5780"/>
              <a:gd name="T75" fmla="*/ 1941513 h 1227"/>
              <a:gd name="T76" fmla="*/ 9121775 w 5780"/>
              <a:gd name="T77" fmla="*/ 1925638 h 1227"/>
              <a:gd name="T78" fmla="*/ 9121775 w 5780"/>
              <a:gd name="T79" fmla="*/ 1925638 h 122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780" h="1227">
                <a:moveTo>
                  <a:pt x="5746" y="1213"/>
                </a:moveTo>
                <a:lnTo>
                  <a:pt x="5746" y="1213"/>
                </a:lnTo>
                <a:lnTo>
                  <a:pt x="5609" y="1162"/>
                </a:lnTo>
                <a:lnTo>
                  <a:pt x="5473" y="1116"/>
                </a:lnTo>
                <a:lnTo>
                  <a:pt x="5338" y="1074"/>
                </a:lnTo>
                <a:lnTo>
                  <a:pt x="5206" y="1036"/>
                </a:lnTo>
                <a:lnTo>
                  <a:pt x="5071" y="1000"/>
                </a:lnTo>
                <a:lnTo>
                  <a:pt x="4939" y="966"/>
                </a:lnTo>
                <a:lnTo>
                  <a:pt x="4805" y="936"/>
                </a:lnTo>
                <a:lnTo>
                  <a:pt x="4668" y="908"/>
                </a:lnTo>
                <a:lnTo>
                  <a:pt x="4532" y="882"/>
                </a:lnTo>
                <a:lnTo>
                  <a:pt x="4391" y="860"/>
                </a:lnTo>
                <a:lnTo>
                  <a:pt x="4247" y="838"/>
                </a:lnTo>
                <a:lnTo>
                  <a:pt x="4098" y="816"/>
                </a:lnTo>
                <a:lnTo>
                  <a:pt x="3948" y="798"/>
                </a:lnTo>
                <a:lnTo>
                  <a:pt x="3789" y="780"/>
                </a:lnTo>
                <a:lnTo>
                  <a:pt x="3627" y="762"/>
                </a:lnTo>
                <a:lnTo>
                  <a:pt x="3458" y="746"/>
                </a:lnTo>
                <a:lnTo>
                  <a:pt x="3167" y="717"/>
                </a:lnTo>
                <a:lnTo>
                  <a:pt x="2884" y="695"/>
                </a:lnTo>
                <a:lnTo>
                  <a:pt x="2613" y="675"/>
                </a:lnTo>
                <a:lnTo>
                  <a:pt x="2350" y="659"/>
                </a:lnTo>
                <a:lnTo>
                  <a:pt x="2097" y="647"/>
                </a:lnTo>
                <a:lnTo>
                  <a:pt x="1856" y="637"/>
                </a:lnTo>
                <a:lnTo>
                  <a:pt x="1624" y="629"/>
                </a:lnTo>
                <a:lnTo>
                  <a:pt x="1401" y="625"/>
                </a:lnTo>
                <a:lnTo>
                  <a:pt x="1190" y="623"/>
                </a:lnTo>
                <a:lnTo>
                  <a:pt x="987" y="623"/>
                </a:lnTo>
                <a:lnTo>
                  <a:pt x="797" y="625"/>
                </a:lnTo>
                <a:lnTo>
                  <a:pt x="616" y="627"/>
                </a:lnTo>
                <a:lnTo>
                  <a:pt x="448" y="633"/>
                </a:lnTo>
                <a:lnTo>
                  <a:pt x="287" y="639"/>
                </a:lnTo>
                <a:lnTo>
                  <a:pt x="139" y="645"/>
                </a:lnTo>
                <a:lnTo>
                  <a:pt x="0" y="653"/>
                </a:lnTo>
                <a:lnTo>
                  <a:pt x="0" y="0"/>
                </a:lnTo>
                <a:lnTo>
                  <a:pt x="5778" y="0"/>
                </a:lnTo>
                <a:lnTo>
                  <a:pt x="5780" y="1227"/>
                </a:lnTo>
                <a:lnTo>
                  <a:pt x="5774" y="1223"/>
                </a:lnTo>
                <a:lnTo>
                  <a:pt x="5746" y="12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aphicFrame>
        <p:nvGraphicFramePr>
          <p:cNvPr id="2053" name="Rectangle 2" hidden="1"/>
          <p:cNvGraphicFramePr>
            <a:graphicFrameLocks/>
          </p:cNvGraphicFramePr>
          <p:nvPr>
            <p:custDataLst>
              <p:tags r:id="rId7"/>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2103" name="think-cell Slide" r:id="rId10" imgW="0" imgH="0" progId="TCLayout.ActiveDocument.1">
                  <p:embed/>
                </p:oleObj>
              </mc:Choice>
              <mc:Fallback>
                <p:oleObj name="think-cell Slide" r:id="rId10" imgW="0" imgH="0" progId="TCLayout.ActiveDocument.1">
                  <p:embed/>
                  <p:pic>
                    <p:nvPicPr>
                      <p:cNvPr id="0"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2054" name="Picture 3" descr="DSM_cover_logo_contentpage_300"/>
          <p:cNvPicPr>
            <a:picLocks noChangeAspect="1" noChangeArrowheads="1"/>
          </p:cNvPicPr>
          <p:nvPr>
            <p:custDataLst>
              <p:tags r:id="rId8"/>
            </p:custDataLst>
          </p:nvPr>
        </p:nvPicPr>
        <p:blipFill>
          <a:blip r:embed="rId11" cstate="screen">
            <a:extLst>
              <a:ext uri="{28A0092B-C50C-407E-A947-70E740481C1C}">
                <a14:useLocalDpi xmlns:a14="http://schemas.microsoft.com/office/drawing/2010/main"/>
              </a:ext>
            </a:extLst>
          </a:blip>
          <a:srcRect/>
          <a:stretch>
            <a:fillRect/>
          </a:stretch>
        </p:blipFill>
        <p:spPr bwMode="auto">
          <a:xfrm>
            <a:off x="6943725" y="6053138"/>
            <a:ext cx="198755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userDrawn="1">
            <p:custDataLst>
              <p:tags r:id="rId9"/>
            </p:custDataLst>
          </p:nvPr>
        </p:nvSpPr>
        <p:spPr>
          <a:xfrm>
            <a:off x="0" y="0"/>
            <a:ext cx="184731" cy="369332"/>
          </a:xfrm>
          <a:prstGeom prst="rect">
            <a:avLst/>
          </a:prstGeom>
          <a:noFill/>
        </p:spPr>
        <p:txBody>
          <a:bodyPr vert="horz" wrap="none" rtlCol="0">
            <a:spAutoFit/>
          </a:bodyPr>
          <a:lstStyle/>
          <a:p>
            <a:endParaRPr lang="en-US"/>
          </a:p>
        </p:txBody>
      </p:sp>
      <p:sp>
        <p:nvSpPr>
          <p:cNvPr id="2056" name="AutoShape 23"/>
          <p:cNvSpPr>
            <a:spLocks noChangeAspect="1" noChangeArrowheads="1" noTextEdit="1"/>
          </p:cNvSpPr>
          <p:nvPr/>
        </p:nvSpPr>
        <p:spPr bwMode="auto">
          <a:xfrm>
            <a:off x="-19050" y="-9525"/>
            <a:ext cx="9194800"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99" r:id="rId3"/>
    <p:sldLayoutId id="2147483700" r:id="rId4"/>
  </p:sldLayoutIdLst>
  <p:txStyles>
    <p:title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p:titleStyle>
    <p:body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3.xml"/><Relationship Id="rId7" Type="http://schemas.openxmlformats.org/officeDocument/2006/relationships/oleObject" Target="../embeddings/oleObject4.bin"/><Relationship Id="rId2" Type="http://schemas.openxmlformats.org/officeDocument/2006/relationships/slideLayout" Target="../slideLayouts/slideLayout3.xml"/><Relationship Id="rId1" Type="http://schemas.openxmlformats.org/officeDocument/2006/relationships/vmlDrawing" Target="../drawings/vmlDrawing4.vml"/><Relationship Id="rId6" Type="http://schemas.openxmlformats.org/officeDocument/2006/relationships/image" Target="../media/image8.jpeg"/><Relationship Id="rId5" Type="http://schemas.openxmlformats.org/officeDocument/2006/relationships/slide" Target="slide14.xml"/><Relationship Id="rId4" Type="http://schemas.openxmlformats.org/officeDocument/2006/relationships/slide" Target="slide17.xml"/><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slide" Target="slide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vmlDrawing" Target="../drawings/vmlDrawing5.vml"/><Relationship Id="rId5" Type="http://schemas.openxmlformats.org/officeDocument/2006/relationships/image" Target="../media/image11.emf"/><Relationship Id="rId4" Type="http://schemas.openxmlformats.org/officeDocument/2006/relationships/oleObject" Target="../embeddings/oleObject5.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notesSlide" Target="../notesSlides/notesSlide11.xml"/><Relationship Id="rId7" Type="http://schemas.openxmlformats.org/officeDocument/2006/relationships/oleObject" Target="../embeddings/oleObject7.bin"/><Relationship Id="rId2" Type="http://schemas.openxmlformats.org/officeDocument/2006/relationships/slideLayout" Target="../slideLayouts/slideLayout4.xml"/><Relationship Id="rId1" Type="http://schemas.openxmlformats.org/officeDocument/2006/relationships/vmlDrawing" Target="../drawings/vmlDrawing6.vml"/><Relationship Id="rId6" Type="http://schemas.openxmlformats.org/officeDocument/2006/relationships/image" Target="../media/image14.png"/><Relationship Id="rId5" Type="http://schemas.openxmlformats.org/officeDocument/2006/relationships/oleObject" Target="../embeddings/oleObject6.bin"/><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hyperlink" Target="http://www.dsm.com/personal-care" TargetMode="Externa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6" descr="A picture containing clothing, person, indoor&#10;&#10;Description automatically generated">
            <a:extLst>
              <a:ext uri="{FF2B5EF4-FFF2-40B4-BE49-F238E27FC236}">
                <a16:creationId xmlns:a16="http://schemas.microsoft.com/office/drawing/2014/main" id="{523EB9E2-CD7F-2E4E-B518-2CD53994939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0" y="1"/>
            <a:ext cx="9144000" cy="6854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563CDB65-679E-7B48-B5DD-7B0A55602DC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44673" y="5940447"/>
            <a:ext cx="3499327" cy="917553"/>
          </a:xfrm>
          <a:prstGeom prst="rect">
            <a:avLst/>
          </a:prstGeom>
        </p:spPr>
      </p:pic>
      <p:sp>
        <p:nvSpPr>
          <p:cNvPr id="7" name="Rectangle 23">
            <a:extLst>
              <a:ext uri="{FF2B5EF4-FFF2-40B4-BE49-F238E27FC236}">
                <a16:creationId xmlns:a16="http://schemas.microsoft.com/office/drawing/2014/main" id="{411908F3-B09B-804F-A063-C64A1FF129C9}"/>
              </a:ext>
            </a:extLst>
          </p:cNvPr>
          <p:cNvSpPr txBox="1">
            <a:spLocks noChangeArrowheads="1"/>
          </p:cNvSpPr>
          <p:nvPr/>
        </p:nvSpPr>
        <p:spPr bwMode="auto">
          <a:xfrm>
            <a:off x="540000" y="2520000"/>
            <a:ext cx="8553390"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eaLnBrk="1" hangingPunct="1">
              <a:buNone/>
            </a:pPr>
            <a:r>
              <a:rPr lang="en-US" sz="4000" kern="0" dirty="0">
                <a:solidFill>
                  <a:schemeClr val="bg1"/>
                </a:solidFill>
                <a:latin typeface="Fira Sans Medium" panose="020B0503050000020004" pitchFamily="34" charset="0"/>
              </a:rPr>
              <a:t>PREREGEN</a:t>
            </a:r>
            <a:r>
              <a:rPr lang="en-US" sz="4000" kern="0" baseline="30000" dirty="0">
                <a:solidFill>
                  <a:schemeClr val="bg1"/>
                </a:solidFill>
                <a:latin typeface="Fira Sans Medium" panose="020B0503050000020004" pitchFamily="34" charset="0"/>
              </a:rPr>
              <a:t>®</a:t>
            </a:r>
            <a:r>
              <a:rPr lang="en-US" sz="4000" kern="0" dirty="0">
                <a:solidFill>
                  <a:schemeClr val="bg1"/>
                </a:solidFill>
                <a:latin typeface="Fira Sans Medium" panose="020B0503050000020004" pitchFamily="34" charset="0"/>
              </a:rPr>
              <a:t> PF</a:t>
            </a:r>
          </a:p>
        </p:txBody>
      </p:sp>
      <p:sp>
        <p:nvSpPr>
          <p:cNvPr id="8" name="Rectangle 23">
            <a:extLst>
              <a:ext uri="{FF2B5EF4-FFF2-40B4-BE49-F238E27FC236}">
                <a16:creationId xmlns:a16="http://schemas.microsoft.com/office/drawing/2014/main" id="{B991C64D-FDC4-FA44-A4B1-62D228024D74}"/>
              </a:ext>
            </a:extLst>
          </p:cNvPr>
          <p:cNvSpPr txBox="1">
            <a:spLocks noChangeArrowheads="1"/>
          </p:cNvSpPr>
          <p:nvPr/>
        </p:nvSpPr>
        <p:spPr bwMode="auto">
          <a:xfrm>
            <a:off x="540001" y="3132000"/>
            <a:ext cx="403200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eaLnBrk="1" hangingPunct="1">
              <a:spcBef>
                <a:spcPts val="600"/>
              </a:spcBef>
              <a:buNone/>
            </a:pPr>
            <a:r>
              <a:rPr lang="en-US" sz="2800" i="1" kern="0" dirty="0">
                <a:solidFill>
                  <a:schemeClr val="bg1"/>
                </a:solidFill>
                <a:latin typeface="Fira Sans" panose="020B0503050000020004" pitchFamily="34" charset="0"/>
              </a:rPr>
              <a:t>Unique active complex to protect skin from external pollution</a:t>
            </a:r>
          </a:p>
        </p:txBody>
      </p:sp>
      <p:sp>
        <p:nvSpPr>
          <p:cNvPr id="9" name="Rectangle 23">
            <a:extLst>
              <a:ext uri="{FF2B5EF4-FFF2-40B4-BE49-F238E27FC236}">
                <a16:creationId xmlns:a16="http://schemas.microsoft.com/office/drawing/2014/main" id="{EBE0CAF4-C7B5-9742-9B76-D07FE7A49E18}"/>
              </a:ext>
            </a:extLst>
          </p:cNvPr>
          <p:cNvSpPr txBox="1">
            <a:spLocks noChangeArrowheads="1"/>
          </p:cNvSpPr>
          <p:nvPr/>
        </p:nvSpPr>
        <p:spPr bwMode="auto">
          <a:xfrm>
            <a:off x="540000" y="5235914"/>
            <a:ext cx="316790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a:buNone/>
            </a:pPr>
            <a:r>
              <a:rPr lang="en-GB" kern="0" dirty="0">
                <a:solidFill>
                  <a:schemeClr val="bg1"/>
                </a:solidFill>
                <a:latin typeface="Fira Sans" panose="020B0503050000020004" pitchFamily="34" charset="0"/>
              </a:rPr>
              <a:t>October 2020</a:t>
            </a:r>
            <a:endParaRPr lang="en-US" dirty="0">
              <a:solidFill>
                <a:schemeClr val="bg1"/>
              </a:solidFill>
              <a:latin typeface="Fira Sans" panose="020B0503050000020004" pitchFamily="34" charset="0"/>
            </a:endParaRPr>
          </a:p>
        </p:txBody>
      </p:sp>
      <p:pic>
        <p:nvPicPr>
          <p:cNvPr id="10" name="Picture 9">
            <a:extLst>
              <a:ext uri="{FF2B5EF4-FFF2-40B4-BE49-F238E27FC236}">
                <a16:creationId xmlns:a16="http://schemas.microsoft.com/office/drawing/2014/main" id="{4449CD39-8525-1C49-95B4-81E267DD008F}"/>
              </a:ext>
            </a:extLst>
          </p:cNvPr>
          <p:cNvPicPr>
            <a:picLocks noChangeAspect="1"/>
          </p:cNvPicPr>
          <p:nvPr/>
        </p:nvPicPr>
        <p:blipFill>
          <a:blip r:embed="rId4"/>
          <a:srcRect/>
          <a:stretch/>
        </p:blipFill>
        <p:spPr>
          <a:xfrm>
            <a:off x="432000" y="6235416"/>
            <a:ext cx="4535993" cy="308570"/>
          </a:xfrm>
          <a:prstGeom prst="rect">
            <a:avLst/>
          </a:prstGeom>
        </p:spPr>
      </p:pic>
    </p:spTree>
    <p:extLst>
      <p:ext uri="{BB962C8B-B14F-4D97-AF65-F5344CB8AC3E}">
        <p14:creationId xmlns:p14="http://schemas.microsoft.com/office/powerpoint/2010/main" val="1554962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subTitle" idx="1"/>
          </p:nvPr>
        </p:nvSpPr>
        <p:spPr>
          <a:xfrm>
            <a:off x="1122805" y="1795869"/>
            <a:ext cx="6401478" cy="738664"/>
          </a:xfrm>
        </p:spPr>
        <p:txBody>
          <a:bodyPr/>
          <a:lstStyle/>
          <a:p>
            <a:endParaRPr lang="en-US"/>
          </a:p>
          <a:p>
            <a:endParaRPr lang="en-US"/>
          </a:p>
        </p:txBody>
      </p:sp>
      <p:sp>
        <p:nvSpPr>
          <p:cNvPr id="7" name="Text Box 11"/>
          <p:cNvSpPr txBox="1">
            <a:spLocks noChangeArrowheads="1"/>
          </p:cNvSpPr>
          <p:nvPr/>
        </p:nvSpPr>
        <p:spPr bwMode="auto">
          <a:xfrm>
            <a:off x="560353" y="1458542"/>
            <a:ext cx="7569109" cy="1327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0165" tIns="40083" rIns="80165" bIns="40083">
            <a:spAutoFit/>
          </a:bodyPr>
          <a:lstStyle>
            <a:lvl1pPr marL="179388" indent="-179388">
              <a:defRPr sz="2400">
                <a:solidFill>
                  <a:schemeClr val="tx1"/>
                </a:solidFill>
                <a:latin typeface="Times" charset="0"/>
              </a:defRPr>
            </a:lvl1pPr>
            <a:lvl2pPr>
              <a:defRPr sz="2400">
                <a:solidFill>
                  <a:schemeClr val="tx1"/>
                </a:solidFill>
                <a:latin typeface="Times" charset="0"/>
              </a:defRPr>
            </a:lvl2pPr>
            <a:lvl3pPr>
              <a:defRPr sz="2400">
                <a:solidFill>
                  <a:schemeClr val="tx1"/>
                </a:solidFill>
                <a:latin typeface="Times" charset="0"/>
              </a:defRPr>
            </a:lvl3pPr>
            <a:lvl4pPr>
              <a:defRPr sz="2400">
                <a:solidFill>
                  <a:schemeClr val="tx1"/>
                </a:solidFill>
                <a:latin typeface="Times" charset="0"/>
              </a:defRPr>
            </a:lvl4pPr>
            <a:lvl5pPr>
              <a:defRPr sz="2400">
                <a:solidFill>
                  <a:schemeClr val="tx1"/>
                </a:solidFill>
                <a:latin typeface="Times" charset="0"/>
              </a:defRPr>
            </a:lvl5pPr>
            <a:lvl6pPr eaLnBrk="0" fontAlgn="base" hangingPunct="0">
              <a:spcBef>
                <a:spcPct val="0"/>
              </a:spcBef>
              <a:spcAft>
                <a:spcPct val="0"/>
              </a:spcAft>
              <a:defRPr sz="2400">
                <a:solidFill>
                  <a:schemeClr val="tx1"/>
                </a:solidFill>
                <a:latin typeface="Times" charset="0"/>
              </a:defRPr>
            </a:lvl6pPr>
            <a:lvl7pPr eaLnBrk="0" fontAlgn="base" hangingPunct="0">
              <a:spcBef>
                <a:spcPct val="0"/>
              </a:spcBef>
              <a:spcAft>
                <a:spcPct val="0"/>
              </a:spcAft>
              <a:defRPr sz="2400">
                <a:solidFill>
                  <a:schemeClr val="tx1"/>
                </a:solidFill>
                <a:latin typeface="Times" charset="0"/>
              </a:defRPr>
            </a:lvl7pPr>
            <a:lvl8pPr eaLnBrk="0" fontAlgn="base" hangingPunct="0">
              <a:spcBef>
                <a:spcPct val="0"/>
              </a:spcBef>
              <a:spcAft>
                <a:spcPct val="0"/>
              </a:spcAft>
              <a:defRPr sz="2400">
                <a:solidFill>
                  <a:schemeClr val="tx1"/>
                </a:solidFill>
                <a:latin typeface="Times" charset="0"/>
              </a:defRPr>
            </a:lvl8pPr>
            <a:lvl9pPr eaLnBrk="0" fontAlgn="base" hangingPunct="0">
              <a:spcBef>
                <a:spcPct val="0"/>
              </a:spcBef>
              <a:spcAft>
                <a:spcPct val="0"/>
              </a:spcAft>
              <a:defRPr sz="2400">
                <a:solidFill>
                  <a:schemeClr val="tx1"/>
                </a:solidFill>
                <a:latin typeface="Times" charset="0"/>
              </a:defRPr>
            </a:lvl9pPr>
          </a:lstStyle>
          <a:p>
            <a:pPr>
              <a:spcBef>
                <a:spcPct val="50000"/>
              </a:spcBef>
              <a:buFontTx/>
              <a:buChar char="•"/>
            </a:pPr>
            <a:r>
              <a:rPr lang="en-US" sz="1800" b="1" dirty="0">
                <a:latin typeface="+mn-lt"/>
              </a:rPr>
              <a:t>Everyday, slight, invisible irritation reactions occur on our skin due to growing environmental stress. </a:t>
            </a:r>
          </a:p>
          <a:p>
            <a:pPr>
              <a:spcBef>
                <a:spcPct val="50000"/>
              </a:spcBef>
              <a:buFontTx/>
              <a:buChar char="•"/>
            </a:pPr>
            <a:r>
              <a:rPr lang="en-US" sz="1800" b="1" dirty="0">
                <a:latin typeface="+mn-lt"/>
              </a:rPr>
              <a:t>This leads to a continuous damage and without preventive measure to accelerated skin ageing. </a:t>
            </a:r>
          </a:p>
        </p:txBody>
      </p:sp>
      <p:sp>
        <p:nvSpPr>
          <p:cNvPr id="3" name="Rounded Rectangle 2"/>
          <p:cNvSpPr/>
          <p:nvPr/>
        </p:nvSpPr>
        <p:spPr bwMode="auto">
          <a:xfrm>
            <a:off x="768372" y="3251446"/>
            <a:ext cx="6697747" cy="2412507"/>
          </a:xfrm>
          <a:prstGeom prst="roundRect">
            <a:avLst/>
          </a:prstGeom>
          <a:solidFill>
            <a:schemeClr val="tx2"/>
          </a:solidFill>
          <a:ln w="9525" cap="flat" cmpd="sng" algn="ctr">
            <a:solidFill>
              <a:srgbClr val="00B0F0"/>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indent="0">
              <a:spcBef>
                <a:spcPct val="50000"/>
              </a:spcBef>
            </a:pPr>
            <a:r>
              <a:rPr lang="en-US" sz="2000" b="1" dirty="0">
                <a:solidFill>
                  <a:schemeClr val="bg1"/>
                </a:solidFill>
                <a:latin typeface="+mn-lt"/>
              </a:rPr>
              <a:t>Main causes</a:t>
            </a:r>
          </a:p>
          <a:p>
            <a:pPr marL="266700" indent="-266700">
              <a:spcBef>
                <a:spcPts val="600"/>
              </a:spcBef>
              <a:buFontTx/>
              <a:buChar char="•"/>
            </a:pPr>
            <a:r>
              <a:rPr lang="en-US" b="1" dirty="0">
                <a:solidFill>
                  <a:schemeClr val="bg1"/>
                </a:solidFill>
                <a:latin typeface="+mj-lt"/>
                <a:ea typeface="+mj-ea"/>
                <a:cs typeface="+mj-cs"/>
              </a:rPr>
              <a:t>atmospheric</a:t>
            </a:r>
            <a:r>
              <a:rPr lang="en-US" b="1" dirty="0">
                <a:solidFill>
                  <a:schemeClr val="bg1"/>
                </a:solidFill>
                <a:latin typeface="+mn-lt"/>
              </a:rPr>
              <a:t> </a:t>
            </a:r>
            <a:r>
              <a:rPr lang="en-US" b="1" dirty="0">
                <a:solidFill>
                  <a:schemeClr val="bg1"/>
                </a:solidFill>
                <a:latin typeface="+mj-lt"/>
                <a:ea typeface="+mj-ea"/>
                <a:cs typeface="+mj-cs"/>
              </a:rPr>
              <a:t>pollution (ozone, smog, </a:t>
            </a:r>
            <a:r>
              <a:rPr lang="en-US" b="1" dirty="0" err="1">
                <a:solidFill>
                  <a:schemeClr val="bg1"/>
                </a:solidFill>
                <a:latin typeface="+mj-lt"/>
                <a:ea typeface="+mj-ea"/>
                <a:cs typeface="+mj-cs"/>
              </a:rPr>
              <a:t>NOx</a:t>
            </a:r>
            <a:r>
              <a:rPr lang="en-US" b="1" dirty="0">
                <a:solidFill>
                  <a:schemeClr val="bg1"/>
                </a:solidFill>
                <a:latin typeface="+mj-lt"/>
                <a:ea typeface="+mj-ea"/>
                <a:cs typeface="+mj-cs"/>
              </a:rPr>
              <a:t>, smoke,...</a:t>
            </a:r>
          </a:p>
          <a:p>
            <a:pPr marL="266700" indent="-266700">
              <a:spcBef>
                <a:spcPts val="600"/>
              </a:spcBef>
              <a:buFontTx/>
              <a:buChar char="•"/>
            </a:pPr>
            <a:r>
              <a:rPr lang="en-US" b="1" dirty="0">
                <a:solidFill>
                  <a:schemeClr val="bg1"/>
                </a:solidFill>
                <a:latin typeface="+mj-lt"/>
                <a:ea typeface="+mj-ea"/>
                <a:cs typeface="+mj-cs"/>
              </a:rPr>
              <a:t>heat and cold</a:t>
            </a:r>
          </a:p>
          <a:p>
            <a:pPr marL="266700" indent="-266700">
              <a:spcBef>
                <a:spcPts val="600"/>
              </a:spcBef>
              <a:buFontTx/>
              <a:buChar char="•"/>
            </a:pPr>
            <a:r>
              <a:rPr lang="en-US" b="1" dirty="0">
                <a:solidFill>
                  <a:schemeClr val="bg1"/>
                </a:solidFill>
                <a:latin typeface="+mj-lt"/>
                <a:ea typeface="+mj-ea"/>
                <a:cs typeface="+mj-cs"/>
              </a:rPr>
              <a:t>UV radiation</a:t>
            </a:r>
          </a:p>
          <a:p>
            <a:pPr marL="266700" indent="-266700">
              <a:spcBef>
                <a:spcPts val="600"/>
              </a:spcBef>
              <a:buFontTx/>
              <a:buChar char="•"/>
            </a:pPr>
            <a:r>
              <a:rPr lang="en-US" b="1" dirty="0">
                <a:solidFill>
                  <a:schemeClr val="bg1"/>
                </a:solidFill>
                <a:latin typeface="+mj-lt"/>
                <a:ea typeface="+mj-ea"/>
                <a:cs typeface="+mj-cs"/>
              </a:rPr>
              <a:t>household chemicals (cleaning products, detergents,...)</a:t>
            </a:r>
          </a:p>
          <a:p>
            <a:pPr marL="266700" indent="-266700">
              <a:spcBef>
                <a:spcPts val="600"/>
              </a:spcBef>
              <a:buFontTx/>
              <a:buChar char="•"/>
            </a:pPr>
            <a:r>
              <a:rPr lang="en-US" b="1" dirty="0">
                <a:solidFill>
                  <a:schemeClr val="bg1"/>
                </a:solidFill>
                <a:latin typeface="+mj-lt"/>
                <a:ea typeface="+mj-ea"/>
                <a:cs typeface="+mj-cs"/>
              </a:rPr>
              <a:t>dry air (overheated rooms, airstreams, etc.)</a:t>
            </a:r>
          </a:p>
        </p:txBody>
      </p:sp>
      <p:sp>
        <p:nvSpPr>
          <p:cNvPr id="9" name="TextBox 8"/>
          <p:cNvSpPr txBox="1"/>
          <p:nvPr/>
        </p:nvSpPr>
        <p:spPr>
          <a:xfrm>
            <a:off x="560353" y="542925"/>
            <a:ext cx="8278228" cy="523220"/>
          </a:xfrm>
          <a:prstGeom prst="rect">
            <a:avLst/>
          </a:prstGeom>
          <a:noFill/>
        </p:spPr>
        <p:txBody>
          <a:bodyPr wrap="none" rtlCol="0">
            <a:spAutoFit/>
          </a:bodyPr>
          <a:lstStyle/>
          <a:p>
            <a:r>
              <a:rPr lang="en-US" sz="2800" b="1" dirty="0">
                <a:solidFill>
                  <a:schemeClr val="tx2"/>
                </a:solidFill>
              </a:rPr>
              <a:t>Environmental Exposure Accelerates Skin Ageing</a:t>
            </a:r>
          </a:p>
        </p:txBody>
      </p:sp>
    </p:spTree>
    <p:extLst>
      <p:ext uri="{BB962C8B-B14F-4D97-AF65-F5344CB8AC3E}">
        <p14:creationId xmlns:p14="http://schemas.microsoft.com/office/powerpoint/2010/main" val="2000647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323129" y="1926922"/>
            <a:ext cx="8190906" cy="357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0165" tIns="40083" rIns="80165" bIns="40083">
            <a:spAutoFit/>
          </a:bodyPr>
          <a:lstStyle/>
          <a:p>
            <a:pPr>
              <a:spcBef>
                <a:spcPct val="50000"/>
              </a:spcBef>
              <a:buFontTx/>
              <a:buChar char="•"/>
            </a:pPr>
            <a:endParaRPr lang="en-US" b="1">
              <a:solidFill>
                <a:schemeClr val="bg2"/>
              </a:solidFill>
            </a:endParaRPr>
          </a:p>
        </p:txBody>
      </p:sp>
      <p:sp>
        <p:nvSpPr>
          <p:cNvPr id="53253" name="Rectangle 5"/>
          <p:cNvSpPr>
            <a:spLocks noChangeArrowheads="1"/>
          </p:cNvSpPr>
          <p:nvPr/>
        </p:nvSpPr>
        <p:spPr bwMode="auto">
          <a:xfrm>
            <a:off x="445320" y="931778"/>
            <a:ext cx="8068715" cy="476690"/>
          </a:xfrm>
          <a:prstGeom prst="rect">
            <a:avLst/>
          </a:prstGeom>
          <a:noFill/>
          <a:ln>
            <a:noFill/>
          </a:ln>
          <a:effectLst/>
          <a:extLst>
            <a:ext uri="{909E8E84-426E-40DD-AFC4-6F175D3DCCD1}">
              <a14:hiddenFill xmlns:a14="http://schemas.microsoft.com/office/drawing/2010/main">
                <a:gradFill rotWithShape="0">
                  <a:gsLst>
                    <a:gs pos="0">
                      <a:srgbClr val="FF3300"/>
                    </a:gs>
                    <a:gs pos="100000">
                      <a:srgbClr val="FFFF00"/>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7276" tIns="43638" rIns="87276" bIns="43638">
            <a:spAutoFit/>
          </a:bodyPr>
          <a:lstStyle/>
          <a:p>
            <a:pPr defTabSz="872635"/>
            <a:endParaRPr lang="en-US" sz="2500" b="1"/>
          </a:p>
        </p:txBody>
      </p:sp>
      <p:sp>
        <p:nvSpPr>
          <p:cNvPr id="53255" name="Rectangle 7"/>
          <p:cNvSpPr>
            <a:spLocks noChangeArrowheads="1"/>
          </p:cNvSpPr>
          <p:nvPr/>
        </p:nvSpPr>
        <p:spPr bwMode="auto">
          <a:xfrm>
            <a:off x="8698680" y="2579311"/>
            <a:ext cx="308194" cy="307040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nchor="ctr"/>
          <a:lstStyle/>
          <a:p>
            <a:endParaRPr lang="en-US"/>
          </a:p>
        </p:txBody>
      </p:sp>
      <p:sp>
        <p:nvSpPr>
          <p:cNvPr id="53273" name="AutoShape 25"/>
          <p:cNvSpPr>
            <a:spLocks noChangeArrowheads="1"/>
          </p:cNvSpPr>
          <p:nvPr/>
        </p:nvSpPr>
        <p:spPr bwMode="auto">
          <a:xfrm rot="5400000">
            <a:off x="4364618" y="1687377"/>
            <a:ext cx="414764" cy="1501598"/>
          </a:xfrm>
          <a:prstGeom prst="downArrow">
            <a:avLst>
              <a:gd name="adj1" fmla="val 50000"/>
              <a:gd name="adj2" fmla="val 96007"/>
            </a:avLst>
          </a:prstGeom>
          <a:solidFill>
            <a:srgbClr val="FF5050"/>
          </a:solidFill>
          <a:ln w="12700">
            <a:noFill/>
            <a:miter lim="800000"/>
            <a:headEnd/>
            <a:tailEnd/>
          </a:ln>
          <a:effectLst>
            <a:outerShdw dist="35921" dir="2700000" algn="ctr" rotWithShape="0">
              <a:schemeClr val="bg2"/>
            </a:outerShdw>
          </a:effectLst>
        </p:spPr>
        <p:txBody>
          <a:bodyPr wrap="none" lIns="80165" tIns="40083" rIns="80165" bIns="40083" anchor="ctr"/>
          <a:lstStyle/>
          <a:p>
            <a:endParaRPr lang="en-US">
              <a:solidFill>
                <a:srgbClr val="FF0000"/>
              </a:solidFill>
              <a:latin typeface="+mn-lt"/>
            </a:endParaRPr>
          </a:p>
        </p:txBody>
      </p:sp>
      <p:sp>
        <p:nvSpPr>
          <p:cNvPr id="53274" name="Text Box 26"/>
          <p:cNvSpPr txBox="1">
            <a:spLocks noChangeArrowheads="1"/>
          </p:cNvSpPr>
          <p:nvPr/>
        </p:nvSpPr>
        <p:spPr bwMode="auto">
          <a:xfrm>
            <a:off x="5619453" y="2130298"/>
            <a:ext cx="782026" cy="63654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80165" tIns="40083" rIns="80165" bIns="40083">
            <a:spAutoFit/>
          </a:bodyPr>
          <a:lstStyle>
            <a:lvl1pPr defTabSz="762000">
              <a:defRPr sz="2400">
                <a:solidFill>
                  <a:schemeClr val="tx1"/>
                </a:solidFill>
                <a:latin typeface="Times" charset="0"/>
              </a:defRPr>
            </a:lvl1pPr>
            <a:lvl2pPr marL="571500" defTabSz="762000">
              <a:defRPr sz="2400">
                <a:solidFill>
                  <a:schemeClr val="tx1"/>
                </a:solidFill>
                <a:latin typeface="Times" charset="0"/>
              </a:defRPr>
            </a:lvl2pPr>
            <a:lvl3pPr marL="1143000" defTabSz="762000">
              <a:defRPr sz="2400">
                <a:solidFill>
                  <a:schemeClr val="tx1"/>
                </a:solidFill>
                <a:latin typeface="Times" charset="0"/>
              </a:defRPr>
            </a:lvl3pPr>
            <a:lvl4pPr marL="1714500" defTabSz="762000">
              <a:defRPr sz="2400">
                <a:solidFill>
                  <a:schemeClr val="tx1"/>
                </a:solidFill>
                <a:latin typeface="Times" charset="0"/>
              </a:defRPr>
            </a:lvl4pPr>
            <a:lvl5pPr marL="2286000" defTabSz="762000">
              <a:defRPr sz="2400">
                <a:solidFill>
                  <a:schemeClr val="tx1"/>
                </a:solidFill>
                <a:latin typeface="Times" charset="0"/>
              </a:defRPr>
            </a:lvl5pPr>
            <a:lvl6pPr marL="2743200" defTabSz="762000" eaLnBrk="0" fontAlgn="base" hangingPunct="0">
              <a:spcBef>
                <a:spcPct val="0"/>
              </a:spcBef>
              <a:spcAft>
                <a:spcPct val="0"/>
              </a:spcAft>
              <a:defRPr sz="2400">
                <a:solidFill>
                  <a:schemeClr val="tx1"/>
                </a:solidFill>
                <a:latin typeface="Times" charset="0"/>
              </a:defRPr>
            </a:lvl6pPr>
            <a:lvl7pPr marL="3200400" defTabSz="762000" eaLnBrk="0" fontAlgn="base" hangingPunct="0">
              <a:spcBef>
                <a:spcPct val="0"/>
              </a:spcBef>
              <a:spcAft>
                <a:spcPct val="0"/>
              </a:spcAft>
              <a:defRPr sz="2400">
                <a:solidFill>
                  <a:schemeClr val="tx1"/>
                </a:solidFill>
                <a:latin typeface="Times" charset="0"/>
              </a:defRPr>
            </a:lvl7pPr>
            <a:lvl8pPr marL="3657600" defTabSz="762000" eaLnBrk="0" fontAlgn="base" hangingPunct="0">
              <a:spcBef>
                <a:spcPct val="0"/>
              </a:spcBef>
              <a:spcAft>
                <a:spcPct val="0"/>
              </a:spcAft>
              <a:defRPr sz="2400">
                <a:solidFill>
                  <a:schemeClr val="tx1"/>
                </a:solidFill>
                <a:latin typeface="Times" charset="0"/>
              </a:defRPr>
            </a:lvl8pPr>
            <a:lvl9pPr marL="4114800" defTabSz="762000" eaLnBrk="0" fontAlgn="base" hangingPunct="0">
              <a:spcBef>
                <a:spcPct val="0"/>
              </a:spcBef>
              <a:spcAft>
                <a:spcPct val="0"/>
              </a:spcAft>
              <a:defRPr sz="2400">
                <a:solidFill>
                  <a:schemeClr val="tx1"/>
                </a:solidFill>
                <a:latin typeface="Times" charset="0"/>
              </a:defRPr>
            </a:lvl9pPr>
          </a:lstStyle>
          <a:p>
            <a:pPr>
              <a:spcBef>
                <a:spcPct val="50000"/>
              </a:spcBef>
            </a:pPr>
            <a:r>
              <a:rPr lang="en-US" sz="3500" b="1" dirty="0">
                <a:latin typeface="+mn-lt"/>
              </a:rPr>
              <a:t>O</a:t>
            </a:r>
            <a:r>
              <a:rPr lang="en-US" sz="3500" b="1" baseline="-25000" dirty="0">
                <a:latin typeface="+mn-lt"/>
              </a:rPr>
              <a:t>3</a:t>
            </a:r>
            <a:endParaRPr lang="en-US" sz="3500" b="1" dirty="0">
              <a:latin typeface="+mn-lt"/>
            </a:endParaRPr>
          </a:p>
        </p:txBody>
      </p:sp>
      <p:sp>
        <p:nvSpPr>
          <p:cNvPr id="53275" name="AutoShape 27"/>
          <p:cNvSpPr>
            <a:spLocks noChangeArrowheads="1"/>
          </p:cNvSpPr>
          <p:nvPr/>
        </p:nvSpPr>
        <p:spPr bwMode="auto">
          <a:xfrm>
            <a:off x="2320710" y="3750094"/>
            <a:ext cx="456182" cy="345636"/>
          </a:xfrm>
          <a:prstGeom prst="downArrow">
            <a:avLst>
              <a:gd name="adj1" fmla="val 50000"/>
              <a:gd name="adj2" fmla="val 25000"/>
            </a:avLst>
          </a:prstGeom>
          <a:solidFill>
            <a:srgbClr val="FF5050"/>
          </a:solidFill>
          <a:ln w="12700">
            <a:noFill/>
            <a:miter lim="800000"/>
            <a:headEnd/>
            <a:tailEnd/>
          </a:ln>
          <a:effectLst>
            <a:outerShdw dist="35921" dir="2700000" algn="ctr" rotWithShape="0">
              <a:schemeClr val="bg2"/>
            </a:outerShdw>
          </a:effectLst>
        </p:spPr>
        <p:txBody>
          <a:bodyPr wrap="none" lIns="80165" tIns="40083" rIns="80165" bIns="40083" anchor="ctr"/>
          <a:lstStyle/>
          <a:p>
            <a:endParaRPr lang="en-US">
              <a:solidFill>
                <a:srgbClr val="FF0000"/>
              </a:solidFill>
              <a:latin typeface="+mn-lt"/>
            </a:endParaRPr>
          </a:p>
        </p:txBody>
      </p:sp>
      <p:sp>
        <p:nvSpPr>
          <p:cNvPr id="53276" name="Text Box 28"/>
          <p:cNvSpPr txBox="1">
            <a:spLocks noChangeArrowheads="1"/>
          </p:cNvSpPr>
          <p:nvPr/>
        </p:nvSpPr>
        <p:spPr bwMode="auto">
          <a:xfrm>
            <a:off x="1465201" y="4111334"/>
            <a:ext cx="2205300" cy="573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0165" tIns="40083" rIns="80165" bIns="40083">
            <a:spAutoFit/>
          </a:bodyPr>
          <a:lstStyle>
            <a:lvl1pPr defTabSz="762000">
              <a:defRPr sz="2400">
                <a:solidFill>
                  <a:schemeClr val="tx1"/>
                </a:solidFill>
                <a:latin typeface="Times" charset="0"/>
              </a:defRPr>
            </a:lvl1pPr>
            <a:lvl2pPr marL="571500" defTabSz="762000">
              <a:defRPr sz="2400">
                <a:solidFill>
                  <a:schemeClr val="tx1"/>
                </a:solidFill>
                <a:latin typeface="Times" charset="0"/>
              </a:defRPr>
            </a:lvl2pPr>
            <a:lvl3pPr marL="1143000" defTabSz="762000">
              <a:defRPr sz="2400">
                <a:solidFill>
                  <a:schemeClr val="tx1"/>
                </a:solidFill>
                <a:latin typeface="Times" charset="0"/>
              </a:defRPr>
            </a:lvl3pPr>
            <a:lvl4pPr marL="1714500" defTabSz="762000">
              <a:defRPr sz="2400">
                <a:solidFill>
                  <a:schemeClr val="tx1"/>
                </a:solidFill>
                <a:latin typeface="Times" charset="0"/>
              </a:defRPr>
            </a:lvl4pPr>
            <a:lvl5pPr marL="2286000" defTabSz="762000">
              <a:defRPr sz="2400">
                <a:solidFill>
                  <a:schemeClr val="tx1"/>
                </a:solidFill>
                <a:latin typeface="Times" charset="0"/>
              </a:defRPr>
            </a:lvl5pPr>
            <a:lvl6pPr marL="2743200" defTabSz="762000" eaLnBrk="0" fontAlgn="base" hangingPunct="0">
              <a:spcBef>
                <a:spcPct val="0"/>
              </a:spcBef>
              <a:spcAft>
                <a:spcPct val="0"/>
              </a:spcAft>
              <a:defRPr sz="2400">
                <a:solidFill>
                  <a:schemeClr val="tx1"/>
                </a:solidFill>
                <a:latin typeface="Times" charset="0"/>
              </a:defRPr>
            </a:lvl6pPr>
            <a:lvl7pPr marL="3200400" defTabSz="762000" eaLnBrk="0" fontAlgn="base" hangingPunct="0">
              <a:spcBef>
                <a:spcPct val="0"/>
              </a:spcBef>
              <a:spcAft>
                <a:spcPct val="0"/>
              </a:spcAft>
              <a:defRPr sz="2400">
                <a:solidFill>
                  <a:schemeClr val="tx1"/>
                </a:solidFill>
                <a:latin typeface="Times" charset="0"/>
              </a:defRPr>
            </a:lvl7pPr>
            <a:lvl8pPr marL="3657600" defTabSz="762000" eaLnBrk="0" fontAlgn="base" hangingPunct="0">
              <a:spcBef>
                <a:spcPct val="0"/>
              </a:spcBef>
              <a:spcAft>
                <a:spcPct val="0"/>
              </a:spcAft>
              <a:defRPr sz="2400">
                <a:solidFill>
                  <a:schemeClr val="tx1"/>
                </a:solidFill>
                <a:latin typeface="Times" charset="0"/>
              </a:defRPr>
            </a:lvl8pPr>
            <a:lvl9pPr marL="4114800" defTabSz="762000" eaLnBrk="0" fontAlgn="base" hangingPunct="0">
              <a:spcBef>
                <a:spcPct val="0"/>
              </a:spcBef>
              <a:spcAft>
                <a:spcPct val="0"/>
              </a:spcAft>
              <a:defRPr sz="2400">
                <a:solidFill>
                  <a:schemeClr val="tx1"/>
                </a:solidFill>
                <a:latin typeface="Times" charset="0"/>
              </a:defRPr>
            </a:lvl9pPr>
          </a:lstStyle>
          <a:p>
            <a:pPr algn="ctr">
              <a:spcBef>
                <a:spcPct val="50000"/>
              </a:spcBef>
            </a:pPr>
            <a:r>
              <a:rPr lang="en-US" sz="1600" b="1" dirty="0">
                <a:latin typeface="+mn-lt"/>
              </a:rPr>
              <a:t>Lipid Peroxidation (cell membrane)</a:t>
            </a:r>
            <a:endParaRPr lang="en-US" sz="2800" b="1" dirty="0">
              <a:latin typeface="+mn-lt"/>
            </a:endParaRPr>
          </a:p>
        </p:txBody>
      </p:sp>
      <p:sp>
        <p:nvSpPr>
          <p:cNvPr id="53277" name="AutoShape 29"/>
          <p:cNvSpPr>
            <a:spLocks noChangeArrowheads="1"/>
          </p:cNvSpPr>
          <p:nvPr/>
        </p:nvSpPr>
        <p:spPr bwMode="auto">
          <a:xfrm rot="1983989">
            <a:off x="1802022" y="4832944"/>
            <a:ext cx="391013" cy="483891"/>
          </a:xfrm>
          <a:prstGeom prst="downArrow">
            <a:avLst>
              <a:gd name="adj1" fmla="val 50000"/>
              <a:gd name="adj2" fmla="val 29167"/>
            </a:avLst>
          </a:prstGeom>
          <a:solidFill>
            <a:srgbClr val="FF5050"/>
          </a:solidFill>
          <a:ln w="12700">
            <a:noFill/>
            <a:miter lim="800000"/>
            <a:headEnd/>
            <a:tailEnd/>
          </a:ln>
          <a:effectLst>
            <a:outerShdw dist="35921" dir="2700000" algn="ctr" rotWithShape="0">
              <a:schemeClr val="bg2"/>
            </a:outerShdw>
          </a:effectLst>
        </p:spPr>
        <p:txBody>
          <a:bodyPr wrap="none" lIns="80165" tIns="40083" rIns="80165" bIns="40083" anchor="ctr"/>
          <a:lstStyle/>
          <a:p>
            <a:endParaRPr lang="en-US">
              <a:solidFill>
                <a:srgbClr val="FF0000"/>
              </a:solidFill>
              <a:latin typeface="+mn-lt"/>
            </a:endParaRPr>
          </a:p>
        </p:txBody>
      </p:sp>
      <p:sp>
        <p:nvSpPr>
          <p:cNvPr id="53278" name="AutoShape 30"/>
          <p:cNvSpPr>
            <a:spLocks noChangeArrowheads="1"/>
          </p:cNvSpPr>
          <p:nvPr/>
        </p:nvSpPr>
        <p:spPr bwMode="auto">
          <a:xfrm rot="-2354298">
            <a:off x="2990275" y="4853623"/>
            <a:ext cx="391013" cy="483891"/>
          </a:xfrm>
          <a:prstGeom prst="downArrow">
            <a:avLst>
              <a:gd name="adj1" fmla="val 50000"/>
              <a:gd name="adj2" fmla="val 29167"/>
            </a:avLst>
          </a:prstGeom>
          <a:solidFill>
            <a:srgbClr val="FF5050"/>
          </a:solidFill>
          <a:ln w="12700">
            <a:noFill/>
            <a:miter lim="800000"/>
            <a:headEnd/>
            <a:tailEnd/>
          </a:ln>
          <a:effectLst>
            <a:outerShdw dist="35921" dir="2700000" algn="ctr" rotWithShape="0">
              <a:schemeClr val="bg2"/>
            </a:outerShdw>
          </a:effectLst>
        </p:spPr>
        <p:txBody>
          <a:bodyPr wrap="none" lIns="80165" tIns="40083" rIns="80165" bIns="40083" anchor="ctr"/>
          <a:lstStyle/>
          <a:p>
            <a:endParaRPr lang="en-US">
              <a:solidFill>
                <a:srgbClr val="FF0000"/>
              </a:solidFill>
              <a:latin typeface="+mn-lt"/>
            </a:endParaRPr>
          </a:p>
        </p:txBody>
      </p:sp>
      <p:sp>
        <p:nvSpPr>
          <p:cNvPr id="53279" name="Text Box 31"/>
          <p:cNvSpPr txBox="1">
            <a:spLocks noChangeArrowheads="1"/>
          </p:cNvSpPr>
          <p:nvPr/>
        </p:nvSpPr>
        <p:spPr bwMode="auto">
          <a:xfrm>
            <a:off x="909463" y="5472176"/>
            <a:ext cx="1657312" cy="511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0165" tIns="40083" rIns="80165" bIns="40083">
            <a:spAutoFit/>
          </a:bodyPr>
          <a:lstStyle>
            <a:lvl1pPr defTabSz="762000">
              <a:defRPr sz="2400">
                <a:solidFill>
                  <a:schemeClr val="tx1"/>
                </a:solidFill>
                <a:latin typeface="Times" charset="0"/>
              </a:defRPr>
            </a:lvl1pPr>
            <a:lvl2pPr marL="571500" defTabSz="762000">
              <a:defRPr sz="2400">
                <a:solidFill>
                  <a:schemeClr val="tx1"/>
                </a:solidFill>
                <a:latin typeface="Times" charset="0"/>
              </a:defRPr>
            </a:lvl2pPr>
            <a:lvl3pPr marL="1143000" defTabSz="762000">
              <a:defRPr sz="2400">
                <a:solidFill>
                  <a:schemeClr val="tx1"/>
                </a:solidFill>
                <a:latin typeface="Times" charset="0"/>
              </a:defRPr>
            </a:lvl3pPr>
            <a:lvl4pPr marL="1714500" defTabSz="762000">
              <a:defRPr sz="2400">
                <a:solidFill>
                  <a:schemeClr val="tx1"/>
                </a:solidFill>
                <a:latin typeface="Times" charset="0"/>
              </a:defRPr>
            </a:lvl4pPr>
            <a:lvl5pPr marL="2286000" defTabSz="762000">
              <a:defRPr sz="2400">
                <a:solidFill>
                  <a:schemeClr val="tx1"/>
                </a:solidFill>
                <a:latin typeface="Times" charset="0"/>
              </a:defRPr>
            </a:lvl5pPr>
            <a:lvl6pPr marL="2743200" defTabSz="762000" eaLnBrk="0" fontAlgn="base" hangingPunct="0">
              <a:spcBef>
                <a:spcPct val="0"/>
              </a:spcBef>
              <a:spcAft>
                <a:spcPct val="0"/>
              </a:spcAft>
              <a:defRPr sz="2400">
                <a:solidFill>
                  <a:schemeClr val="tx1"/>
                </a:solidFill>
                <a:latin typeface="Times" charset="0"/>
              </a:defRPr>
            </a:lvl6pPr>
            <a:lvl7pPr marL="3200400" defTabSz="762000" eaLnBrk="0" fontAlgn="base" hangingPunct="0">
              <a:spcBef>
                <a:spcPct val="0"/>
              </a:spcBef>
              <a:spcAft>
                <a:spcPct val="0"/>
              </a:spcAft>
              <a:defRPr sz="2400">
                <a:solidFill>
                  <a:schemeClr val="tx1"/>
                </a:solidFill>
                <a:latin typeface="Times" charset="0"/>
              </a:defRPr>
            </a:lvl7pPr>
            <a:lvl8pPr marL="3657600" defTabSz="762000" eaLnBrk="0" fontAlgn="base" hangingPunct="0">
              <a:spcBef>
                <a:spcPct val="0"/>
              </a:spcBef>
              <a:spcAft>
                <a:spcPct val="0"/>
              </a:spcAft>
              <a:defRPr sz="2400">
                <a:solidFill>
                  <a:schemeClr val="tx1"/>
                </a:solidFill>
                <a:latin typeface="Times" charset="0"/>
              </a:defRPr>
            </a:lvl8pPr>
            <a:lvl9pPr marL="4114800" defTabSz="762000" eaLnBrk="0" fontAlgn="base" hangingPunct="0">
              <a:spcBef>
                <a:spcPct val="0"/>
              </a:spcBef>
              <a:spcAft>
                <a:spcPct val="0"/>
              </a:spcAft>
              <a:defRPr sz="2400">
                <a:solidFill>
                  <a:schemeClr val="tx1"/>
                </a:solidFill>
                <a:latin typeface="Times" charset="0"/>
              </a:defRPr>
            </a:lvl9pPr>
          </a:lstStyle>
          <a:p>
            <a:pPr>
              <a:spcBef>
                <a:spcPct val="50000"/>
              </a:spcBef>
            </a:pPr>
            <a:r>
              <a:rPr lang="en-US" sz="1400" b="1" dirty="0">
                <a:latin typeface="+mn-lt"/>
              </a:rPr>
              <a:t>Destruction of the skin barrier</a:t>
            </a:r>
          </a:p>
        </p:txBody>
      </p:sp>
      <p:sp>
        <p:nvSpPr>
          <p:cNvPr id="53280" name="Text Box 32"/>
          <p:cNvSpPr txBox="1">
            <a:spLocks noChangeArrowheads="1"/>
          </p:cNvSpPr>
          <p:nvPr/>
        </p:nvSpPr>
        <p:spPr bwMode="auto">
          <a:xfrm>
            <a:off x="3024390" y="5472176"/>
            <a:ext cx="2445995" cy="511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0165" tIns="40083" rIns="80165" bIns="40083">
            <a:spAutoFit/>
          </a:bodyPr>
          <a:lstStyle>
            <a:lvl1pPr defTabSz="762000">
              <a:defRPr sz="2400">
                <a:solidFill>
                  <a:schemeClr val="tx1"/>
                </a:solidFill>
                <a:latin typeface="Times" charset="0"/>
              </a:defRPr>
            </a:lvl1pPr>
            <a:lvl2pPr marL="571500" defTabSz="762000">
              <a:defRPr sz="2400">
                <a:solidFill>
                  <a:schemeClr val="tx1"/>
                </a:solidFill>
                <a:latin typeface="Times" charset="0"/>
              </a:defRPr>
            </a:lvl2pPr>
            <a:lvl3pPr marL="1143000" defTabSz="762000">
              <a:defRPr sz="2400">
                <a:solidFill>
                  <a:schemeClr val="tx1"/>
                </a:solidFill>
                <a:latin typeface="Times" charset="0"/>
              </a:defRPr>
            </a:lvl3pPr>
            <a:lvl4pPr marL="1714500" defTabSz="762000">
              <a:defRPr sz="2400">
                <a:solidFill>
                  <a:schemeClr val="tx1"/>
                </a:solidFill>
                <a:latin typeface="Times" charset="0"/>
              </a:defRPr>
            </a:lvl4pPr>
            <a:lvl5pPr marL="2286000" defTabSz="762000">
              <a:defRPr sz="2400">
                <a:solidFill>
                  <a:schemeClr val="tx1"/>
                </a:solidFill>
                <a:latin typeface="Times" charset="0"/>
              </a:defRPr>
            </a:lvl5pPr>
            <a:lvl6pPr marL="2743200" defTabSz="762000" eaLnBrk="0" fontAlgn="base" hangingPunct="0">
              <a:spcBef>
                <a:spcPct val="0"/>
              </a:spcBef>
              <a:spcAft>
                <a:spcPct val="0"/>
              </a:spcAft>
              <a:defRPr sz="2400">
                <a:solidFill>
                  <a:schemeClr val="tx1"/>
                </a:solidFill>
                <a:latin typeface="Times" charset="0"/>
              </a:defRPr>
            </a:lvl6pPr>
            <a:lvl7pPr marL="3200400" defTabSz="762000" eaLnBrk="0" fontAlgn="base" hangingPunct="0">
              <a:spcBef>
                <a:spcPct val="0"/>
              </a:spcBef>
              <a:spcAft>
                <a:spcPct val="0"/>
              </a:spcAft>
              <a:defRPr sz="2400">
                <a:solidFill>
                  <a:schemeClr val="tx1"/>
                </a:solidFill>
                <a:latin typeface="Times" charset="0"/>
              </a:defRPr>
            </a:lvl7pPr>
            <a:lvl8pPr marL="3657600" defTabSz="762000" eaLnBrk="0" fontAlgn="base" hangingPunct="0">
              <a:spcBef>
                <a:spcPct val="0"/>
              </a:spcBef>
              <a:spcAft>
                <a:spcPct val="0"/>
              </a:spcAft>
              <a:defRPr sz="2400">
                <a:solidFill>
                  <a:schemeClr val="tx1"/>
                </a:solidFill>
                <a:latin typeface="Times" charset="0"/>
              </a:defRPr>
            </a:lvl8pPr>
            <a:lvl9pPr marL="4114800" defTabSz="762000" eaLnBrk="0" fontAlgn="base" hangingPunct="0">
              <a:spcBef>
                <a:spcPct val="0"/>
              </a:spcBef>
              <a:spcAft>
                <a:spcPct val="0"/>
              </a:spcAft>
              <a:defRPr sz="2400">
                <a:solidFill>
                  <a:schemeClr val="tx1"/>
                </a:solidFill>
                <a:latin typeface="Times" charset="0"/>
              </a:defRPr>
            </a:lvl9pPr>
          </a:lstStyle>
          <a:p>
            <a:pPr>
              <a:spcBef>
                <a:spcPct val="50000"/>
              </a:spcBef>
            </a:pPr>
            <a:r>
              <a:rPr lang="en-US" sz="1400" b="1" dirty="0">
                <a:latin typeface="+mn-lt"/>
              </a:rPr>
              <a:t>Triggering off inflammatory reaction</a:t>
            </a:r>
          </a:p>
        </p:txBody>
      </p:sp>
      <p:sp>
        <p:nvSpPr>
          <p:cNvPr id="21" name="TextBox 20"/>
          <p:cNvSpPr txBox="1"/>
          <p:nvPr/>
        </p:nvSpPr>
        <p:spPr>
          <a:xfrm>
            <a:off x="560353" y="542925"/>
            <a:ext cx="7752443" cy="584775"/>
          </a:xfrm>
          <a:prstGeom prst="rect">
            <a:avLst/>
          </a:prstGeom>
          <a:noFill/>
        </p:spPr>
        <p:txBody>
          <a:bodyPr wrap="none" rtlCol="0">
            <a:spAutoFit/>
          </a:bodyPr>
          <a:lstStyle/>
          <a:p>
            <a:r>
              <a:rPr lang="en-US" sz="3200" b="1" dirty="0">
                <a:solidFill>
                  <a:schemeClr val="tx2"/>
                </a:solidFill>
              </a:rPr>
              <a:t>Harmful Influence of Ozone on the Skin</a:t>
            </a:r>
          </a:p>
        </p:txBody>
      </p:sp>
      <p:pic>
        <p:nvPicPr>
          <p:cNvPr id="3" name="Picture 2" descr="A picture containing clothing, sitting, young, holding&#10;&#10;Description automatically generated">
            <a:extLst>
              <a:ext uri="{FF2B5EF4-FFF2-40B4-BE49-F238E27FC236}">
                <a16:creationId xmlns:a16="http://schemas.microsoft.com/office/drawing/2014/main" id="{3DFBAE95-9F28-4CCB-B271-BF5AFF3553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38119" y="1304689"/>
            <a:ext cx="1501598" cy="21231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21889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subTitle" idx="1"/>
          </p:nvPr>
        </p:nvSpPr>
        <p:spPr>
          <a:xfrm>
            <a:off x="1122805" y="1795869"/>
            <a:ext cx="6401478" cy="738664"/>
          </a:xfrm>
        </p:spPr>
        <p:txBody>
          <a:bodyPr/>
          <a:lstStyle/>
          <a:p>
            <a:endParaRPr lang="en-US"/>
          </a:p>
          <a:p>
            <a:endParaRPr lang="en-US"/>
          </a:p>
        </p:txBody>
      </p:sp>
      <p:sp>
        <p:nvSpPr>
          <p:cNvPr id="46094" name="AutoShape 14"/>
          <p:cNvSpPr>
            <a:spLocks noChangeArrowheads="1"/>
          </p:cNvSpPr>
          <p:nvPr/>
        </p:nvSpPr>
        <p:spPr bwMode="auto">
          <a:xfrm rot="-1294099">
            <a:off x="1554548" y="1731062"/>
            <a:ext cx="5208075" cy="985063"/>
          </a:xfrm>
          <a:prstGeom prst="curvedDownArrow">
            <a:avLst>
              <a:gd name="adj1" fmla="val 112164"/>
              <a:gd name="adj2" fmla="val 224327"/>
              <a:gd name="adj3" fmla="val 33333"/>
            </a:avLst>
          </a:prstGeom>
          <a:solidFill>
            <a:srgbClr val="FFCCCC"/>
          </a:solidFill>
          <a:ln>
            <a:noFill/>
          </a:ln>
          <a:effectLst>
            <a:outerShdw blurRad="50800" dist="38100" dir="5400000" algn="t" rotWithShape="0">
              <a:srgbClr val="FFCCCC">
                <a:alpha val="40000"/>
              </a:srgbClr>
            </a:outerShdw>
          </a:effectLst>
        </p:spPr>
        <p:txBody>
          <a:bodyPr wrap="none" lIns="80165" tIns="40083" rIns="80165" bIns="40083" anchor="ctr"/>
          <a:lstStyle/>
          <a:p>
            <a:endParaRPr lang="en-US"/>
          </a:p>
        </p:txBody>
      </p:sp>
      <p:sp>
        <p:nvSpPr>
          <p:cNvPr id="46095" name="AutoShape 15"/>
          <p:cNvSpPr>
            <a:spLocks noChangeArrowheads="1"/>
          </p:cNvSpPr>
          <p:nvPr/>
        </p:nvSpPr>
        <p:spPr bwMode="auto">
          <a:xfrm rot="1481488">
            <a:off x="5187710" y="2383450"/>
            <a:ext cx="628607" cy="2834218"/>
          </a:xfrm>
          <a:prstGeom prst="curvedRightArrow">
            <a:avLst>
              <a:gd name="adj1" fmla="val 85011"/>
              <a:gd name="adj2" fmla="val 170022"/>
              <a:gd name="adj3" fmla="val 33333"/>
            </a:avLst>
          </a:prstGeom>
          <a:solidFill>
            <a:srgbClr val="FF5050"/>
          </a:solidFill>
          <a:ln>
            <a:noFill/>
          </a:ln>
          <a:effectLst>
            <a:outerShdw dist="35921" dir="2700000" algn="ctr" rotWithShape="0">
              <a:srgbClr val="FF0000"/>
            </a:outerShdw>
          </a:effectLst>
        </p:spPr>
        <p:txBody>
          <a:bodyPr wrap="none" lIns="80165" tIns="40083" rIns="80165" bIns="40083" anchor="ctr"/>
          <a:lstStyle/>
          <a:p>
            <a:endParaRPr lang="en-US"/>
          </a:p>
        </p:txBody>
      </p:sp>
      <p:sp>
        <p:nvSpPr>
          <p:cNvPr id="46096" name="AutoShape 16"/>
          <p:cNvSpPr>
            <a:spLocks noChangeArrowheads="1"/>
          </p:cNvSpPr>
          <p:nvPr/>
        </p:nvSpPr>
        <p:spPr bwMode="auto">
          <a:xfrm rot="20118512" flipH="1">
            <a:off x="6850872" y="2383450"/>
            <a:ext cx="627250" cy="2834218"/>
          </a:xfrm>
          <a:prstGeom prst="curvedRightArrow">
            <a:avLst>
              <a:gd name="adj1" fmla="val 85195"/>
              <a:gd name="adj2" fmla="val 170390"/>
              <a:gd name="adj3" fmla="val 33333"/>
            </a:avLst>
          </a:prstGeom>
          <a:solidFill>
            <a:srgbClr val="FF5050"/>
          </a:solidFill>
          <a:ln>
            <a:noFill/>
          </a:ln>
          <a:effectLst>
            <a:outerShdw dist="35921" dir="2700000" algn="ctr" rotWithShape="0">
              <a:srgbClr val="FF0000"/>
            </a:outerShdw>
          </a:effectLst>
        </p:spPr>
        <p:txBody>
          <a:bodyPr wrap="none" lIns="80165" tIns="40083" rIns="80165" bIns="40083" anchor="ctr"/>
          <a:lstStyle/>
          <a:p>
            <a:pPr algn="ctr" defTabSz="668045"/>
            <a:endParaRPr lang="en-US" sz="2500"/>
          </a:p>
        </p:txBody>
      </p:sp>
      <p:sp>
        <p:nvSpPr>
          <p:cNvPr id="46097" name="Rectangle 17"/>
          <p:cNvSpPr>
            <a:spLocks noChangeArrowheads="1"/>
          </p:cNvSpPr>
          <p:nvPr/>
        </p:nvSpPr>
        <p:spPr bwMode="auto">
          <a:xfrm>
            <a:off x="5619454" y="2122783"/>
            <a:ext cx="1380764" cy="489651"/>
          </a:xfrm>
          <a:prstGeom prst="rect">
            <a:avLst/>
          </a:prstGeom>
          <a:ln/>
        </p:spPr>
        <p:style>
          <a:lnRef idx="1">
            <a:schemeClr val="accent2"/>
          </a:lnRef>
          <a:fillRef idx="3">
            <a:schemeClr val="accent2"/>
          </a:fillRef>
          <a:effectRef idx="2">
            <a:schemeClr val="accent2"/>
          </a:effectRef>
          <a:fontRef idx="minor">
            <a:schemeClr val="lt1"/>
          </a:fontRef>
        </p:style>
        <p:txBody>
          <a:bodyPr wrap="none" lIns="80165" tIns="40083" rIns="80165" bIns="40083" anchor="ctr"/>
          <a:lstStyle/>
          <a:p>
            <a:pPr algn="ctr"/>
            <a:r>
              <a:rPr lang="en-US" sz="1600" b="1" dirty="0">
                <a:solidFill>
                  <a:schemeClr val="bg1"/>
                </a:solidFill>
                <a:latin typeface="+mn-lt"/>
                <a:cs typeface="+mn-cs"/>
              </a:rPr>
              <a:t>Leukocyte</a:t>
            </a:r>
          </a:p>
          <a:p>
            <a:pPr algn="ctr"/>
            <a:r>
              <a:rPr lang="en-US" sz="1600" b="1" dirty="0">
                <a:solidFill>
                  <a:schemeClr val="bg1"/>
                </a:solidFill>
                <a:latin typeface="+mn-lt"/>
                <a:cs typeface="+mn-cs"/>
              </a:rPr>
              <a:t>activation</a:t>
            </a:r>
          </a:p>
        </p:txBody>
      </p:sp>
      <p:sp>
        <p:nvSpPr>
          <p:cNvPr id="46098" name="Rectangle 18">
            <a:hlinkClick r:id="rId4" action="ppaction://hlinksldjump"/>
          </p:cNvPr>
          <p:cNvSpPr>
            <a:spLocks noChangeArrowheads="1"/>
          </p:cNvSpPr>
          <p:nvPr/>
        </p:nvSpPr>
        <p:spPr bwMode="auto">
          <a:xfrm>
            <a:off x="6727323" y="3364193"/>
            <a:ext cx="1197477" cy="553018"/>
          </a:xfrm>
          <a:prstGeom prst="rect">
            <a:avLst/>
          </a:prstGeom>
          <a:solidFill>
            <a:srgbClr val="CC3300"/>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12700">
                <a:solidFill>
                  <a:schemeClr val="tx1"/>
                </a:solidFill>
                <a:miter lim="800000"/>
                <a:headEnd/>
                <a:tailEnd/>
              </a14:hiddenLine>
            </a:ext>
          </a:extLst>
        </p:spPr>
        <p:txBody>
          <a:bodyPr wrap="none" lIns="80165" tIns="40083" rIns="80165" bIns="40083" anchor="ctr"/>
          <a:lstStyle/>
          <a:p>
            <a:pPr algn="ctr"/>
            <a:r>
              <a:rPr lang="en-US" sz="1600" b="1">
                <a:solidFill>
                  <a:schemeClr val="bg1"/>
                </a:solidFill>
              </a:rPr>
              <a:t>Release of </a:t>
            </a:r>
          </a:p>
          <a:p>
            <a:pPr algn="ctr"/>
            <a:r>
              <a:rPr lang="en-US" sz="1600" b="1">
                <a:solidFill>
                  <a:schemeClr val="bg1"/>
                </a:solidFill>
              </a:rPr>
              <a:t>proteinases</a:t>
            </a:r>
            <a:endParaRPr lang="en-US" b="1">
              <a:solidFill>
                <a:schemeClr val="bg1"/>
              </a:solidFill>
            </a:endParaRPr>
          </a:p>
        </p:txBody>
      </p:sp>
      <p:sp>
        <p:nvSpPr>
          <p:cNvPr id="46099" name="Rectangle 19">
            <a:hlinkClick r:id="rId5" action="ppaction://hlinksldjump"/>
          </p:cNvPr>
          <p:cNvSpPr>
            <a:spLocks noChangeArrowheads="1"/>
          </p:cNvSpPr>
          <p:nvPr/>
        </p:nvSpPr>
        <p:spPr bwMode="auto">
          <a:xfrm>
            <a:off x="4818420" y="3364193"/>
            <a:ext cx="1316953" cy="553018"/>
          </a:xfrm>
          <a:prstGeom prst="rect">
            <a:avLst/>
          </a:prstGeom>
          <a:solidFill>
            <a:srgbClr val="CC3300"/>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12700">
                <a:solidFill>
                  <a:schemeClr val="tx1"/>
                </a:solidFill>
                <a:miter lim="800000"/>
                <a:headEnd/>
                <a:tailEnd/>
              </a14:hiddenLine>
            </a:ext>
          </a:extLst>
        </p:spPr>
        <p:txBody>
          <a:bodyPr wrap="none" lIns="80165" tIns="40083" rIns="80165" bIns="40083" anchor="ctr"/>
          <a:lstStyle/>
          <a:p>
            <a:pPr algn="ctr"/>
            <a:r>
              <a:rPr lang="en-US" sz="1600" b="1" dirty="0">
                <a:solidFill>
                  <a:schemeClr val="bg1"/>
                </a:solidFill>
              </a:rPr>
              <a:t>Formation of </a:t>
            </a:r>
          </a:p>
          <a:p>
            <a:pPr algn="ctr"/>
            <a:r>
              <a:rPr lang="en-US" sz="1600" b="1" dirty="0">
                <a:solidFill>
                  <a:schemeClr val="bg1"/>
                </a:solidFill>
              </a:rPr>
              <a:t>free radicals</a:t>
            </a:r>
            <a:endParaRPr lang="en-US" b="1" dirty="0">
              <a:solidFill>
                <a:schemeClr val="bg1"/>
              </a:solidFill>
            </a:endParaRPr>
          </a:p>
        </p:txBody>
      </p:sp>
      <p:sp>
        <p:nvSpPr>
          <p:cNvPr id="46100" name="Rectangle 20"/>
          <p:cNvSpPr>
            <a:spLocks noChangeArrowheads="1"/>
          </p:cNvSpPr>
          <p:nvPr/>
        </p:nvSpPr>
        <p:spPr bwMode="auto">
          <a:xfrm>
            <a:off x="5311259" y="4931078"/>
            <a:ext cx="2085402" cy="553018"/>
          </a:xfrm>
          <a:prstGeom prst="rect">
            <a:avLst/>
          </a:prstGeom>
          <a:ln/>
        </p:spPr>
        <p:style>
          <a:lnRef idx="1">
            <a:schemeClr val="accent6"/>
          </a:lnRef>
          <a:fillRef idx="3">
            <a:schemeClr val="accent6"/>
          </a:fillRef>
          <a:effectRef idx="2">
            <a:schemeClr val="accent6"/>
          </a:effectRef>
          <a:fontRef idx="minor">
            <a:schemeClr val="lt1"/>
          </a:fontRef>
        </p:style>
        <p:txBody>
          <a:bodyPr wrap="none" lIns="80165" tIns="40083" rIns="80165" bIns="40083" anchor="ctr"/>
          <a:lstStyle/>
          <a:p>
            <a:pPr algn="ctr"/>
            <a:r>
              <a:rPr lang="en-US" sz="1600" b="1" dirty="0">
                <a:solidFill>
                  <a:schemeClr val="bg1"/>
                </a:solidFill>
              </a:rPr>
              <a:t>Damage to the </a:t>
            </a:r>
          </a:p>
          <a:p>
            <a:pPr algn="ctr"/>
            <a:r>
              <a:rPr lang="en-US" sz="1600" b="1" dirty="0">
                <a:solidFill>
                  <a:schemeClr val="bg1"/>
                </a:solidFill>
              </a:rPr>
              <a:t>skin structure</a:t>
            </a:r>
          </a:p>
        </p:txBody>
      </p:sp>
      <p:sp>
        <p:nvSpPr>
          <p:cNvPr id="46101" name="Rectangle 21"/>
          <p:cNvSpPr>
            <a:spLocks noChangeArrowheads="1"/>
          </p:cNvSpPr>
          <p:nvPr/>
        </p:nvSpPr>
        <p:spPr bwMode="auto">
          <a:xfrm>
            <a:off x="1739194" y="2710365"/>
            <a:ext cx="1380764" cy="489651"/>
          </a:xfrm>
          <a:prstGeom prst="rect">
            <a:avLst/>
          </a:prstGeom>
          <a:ln/>
        </p:spPr>
        <p:style>
          <a:lnRef idx="1">
            <a:schemeClr val="accent2"/>
          </a:lnRef>
          <a:fillRef idx="3">
            <a:schemeClr val="accent2"/>
          </a:fillRef>
          <a:effectRef idx="2">
            <a:schemeClr val="accent2"/>
          </a:effectRef>
          <a:fontRef idx="minor">
            <a:schemeClr val="lt1"/>
          </a:fontRef>
        </p:style>
        <p:txBody>
          <a:bodyPr wrap="none" lIns="80165" tIns="40083" rIns="80165" bIns="40083" anchor="ctr"/>
          <a:lstStyle/>
          <a:p>
            <a:pPr algn="ctr"/>
            <a:r>
              <a:rPr lang="en-US" sz="1600" b="1" dirty="0">
                <a:solidFill>
                  <a:schemeClr val="bg1"/>
                </a:solidFill>
                <a:latin typeface="+mn-lt"/>
                <a:cs typeface="+mn-cs"/>
              </a:rPr>
              <a:t>Vasodilation</a:t>
            </a:r>
          </a:p>
        </p:txBody>
      </p:sp>
      <p:sp>
        <p:nvSpPr>
          <p:cNvPr id="46102" name="Rectangle 22"/>
          <p:cNvSpPr>
            <a:spLocks noChangeArrowheads="1"/>
          </p:cNvSpPr>
          <p:nvPr/>
        </p:nvSpPr>
        <p:spPr bwMode="auto">
          <a:xfrm>
            <a:off x="2678915" y="1569765"/>
            <a:ext cx="1945560" cy="553018"/>
          </a:xfrm>
          <a:prstGeom prst="rect">
            <a:avLst/>
          </a:prstGeom>
          <a:ln/>
        </p:spPr>
        <p:style>
          <a:lnRef idx="1">
            <a:schemeClr val="accent2"/>
          </a:lnRef>
          <a:fillRef idx="3">
            <a:schemeClr val="accent2"/>
          </a:fillRef>
          <a:effectRef idx="2">
            <a:schemeClr val="accent2"/>
          </a:effectRef>
          <a:fontRef idx="minor">
            <a:schemeClr val="lt1"/>
          </a:fontRef>
        </p:style>
        <p:txBody>
          <a:bodyPr wrap="none" lIns="80165" tIns="40083" rIns="80165" bIns="40083" anchor="ctr"/>
          <a:lstStyle/>
          <a:p>
            <a:pPr algn="ctr"/>
            <a:r>
              <a:rPr lang="en-US" sz="1600" b="1" dirty="0">
                <a:solidFill>
                  <a:schemeClr val="bg1"/>
                </a:solidFill>
              </a:rPr>
              <a:t>Increased vascular</a:t>
            </a:r>
          </a:p>
          <a:p>
            <a:pPr algn="ctr"/>
            <a:r>
              <a:rPr lang="en-US" sz="1600" b="1" dirty="0">
                <a:solidFill>
                  <a:schemeClr val="bg1"/>
                </a:solidFill>
              </a:rPr>
              <a:t>permeability</a:t>
            </a:r>
          </a:p>
        </p:txBody>
      </p:sp>
      <p:grpSp>
        <p:nvGrpSpPr>
          <p:cNvPr id="2" name="Group 1"/>
          <p:cNvGrpSpPr/>
          <p:nvPr/>
        </p:nvGrpSpPr>
        <p:grpSpPr>
          <a:xfrm>
            <a:off x="794311" y="3732872"/>
            <a:ext cx="2420751" cy="1382545"/>
            <a:chOff x="548504" y="4424145"/>
            <a:chExt cx="2420751" cy="1382545"/>
          </a:xfrm>
        </p:grpSpPr>
        <p:pic>
          <p:nvPicPr>
            <p:cNvPr id="46104" name="Picture 24" descr="CHEM"/>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48504" y="4424145"/>
              <a:ext cx="977532" cy="13811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6105" name="Text Box 25"/>
            <p:cNvSpPr txBox="1">
              <a:spLocks noChangeArrowheads="1"/>
            </p:cNvSpPr>
            <p:nvPr/>
          </p:nvSpPr>
          <p:spPr bwMode="auto">
            <a:xfrm>
              <a:off x="1379407" y="4424145"/>
              <a:ext cx="716857" cy="636547"/>
            </a:xfrm>
            <a:prstGeom prst="rect">
              <a:avLst/>
            </a:prstGeom>
            <a:solidFill>
              <a:schemeClr val="folHlink"/>
            </a:solidFill>
            <a:ln>
              <a:noFill/>
            </a:ln>
            <a:effectLst>
              <a:outerShdw dist="71842" dir="2700000" algn="ctr" rotWithShape="0">
                <a:srgbClr val="006666"/>
              </a:outerShdw>
            </a:effectLst>
            <a:extLst>
              <a:ext uri="{91240B29-F687-4F45-9708-019B960494DF}">
                <a14:hiddenLine xmlns:a14="http://schemas.microsoft.com/office/drawing/2010/main" w="12700">
                  <a:solidFill>
                    <a:srgbClr val="006666"/>
                  </a:solidFill>
                  <a:miter lim="800000"/>
                  <a:headEnd/>
                  <a:tailEnd/>
                </a14:hiddenLine>
              </a:ext>
            </a:extLst>
          </p:spPr>
          <p:txBody>
            <a:bodyPr lIns="80165" tIns="40083" rIns="80165" bIns="40083">
              <a:spAutoFit/>
            </a:bodyPr>
            <a:lstStyle>
              <a:lvl1pPr defTabSz="762000">
                <a:defRPr sz="2400">
                  <a:solidFill>
                    <a:schemeClr val="tx1"/>
                  </a:solidFill>
                  <a:latin typeface="Times" charset="0"/>
                </a:defRPr>
              </a:lvl1pPr>
              <a:lvl2pPr marL="571500" defTabSz="762000">
                <a:defRPr sz="2400">
                  <a:solidFill>
                    <a:schemeClr val="tx1"/>
                  </a:solidFill>
                  <a:latin typeface="Times" charset="0"/>
                </a:defRPr>
              </a:lvl2pPr>
              <a:lvl3pPr marL="1143000" defTabSz="762000">
                <a:defRPr sz="2400">
                  <a:solidFill>
                    <a:schemeClr val="tx1"/>
                  </a:solidFill>
                  <a:latin typeface="Times" charset="0"/>
                </a:defRPr>
              </a:lvl3pPr>
              <a:lvl4pPr marL="1714500" defTabSz="762000">
                <a:defRPr sz="2400">
                  <a:solidFill>
                    <a:schemeClr val="tx1"/>
                  </a:solidFill>
                  <a:latin typeface="Times" charset="0"/>
                </a:defRPr>
              </a:lvl4pPr>
              <a:lvl5pPr marL="2286000" defTabSz="762000">
                <a:defRPr sz="2400">
                  <a:solidFill>
                    <a:schemeClr val="tx1"/>
                  </a:solidFill>
                  <a:latin typeface="Times" charset="0"/>
                </a:defRPr>
              </a:lvl5pPr>
              <a:lvl6pPr marL="2743200" defTabSz="762000" eaLnBrk="0" fontAlgn="base" hangingPunct="0">
                <a:spcBef>
                  <a:spcPct val="0"/>
                </a:spcBef>
                <a:spcAft>
                  <a:spcPct val="0"/>
                </a:spcAft>
                <a:defRPr sz="2400">
                  <a:solidFill>
                    <a:schemeClr val="tx1"/>
                  </a:solidFill>
                  <a:latin typeface="Times" charset="0"/>
                </a:defRPr>
              </a:lvl6pPr>
              <a:lvl7pPr marL="3200400" defTabSz="762000" eaLnBrk="0" fontAlgn="base" hangingPunct="0">
                <a:spcBef>
                  <a:spcPct val="0"/>
                </a:spcBef>
                <a:spcAft>
                  <a:spcPct val="0"/>
                </a:spcAft>
                <a:defRPr sz="2400">
                  <a:solidFill>
                    <a:schemeClr val="tx1"/>
                  </a:solidFill>
                  <a:latin typeface="Times" charset="0"/>
                </a:defRPr>
              </a:lvl7pPr>
              <a:lvl8pPr marL="3657600" defTabSz="762000" eaLnBrk="0" fontAlgn="base" hangingPunct="0">
                <a:spcBef>
                  <a:spcPct val="0"/>
                </a:spcBef>
                <a:spcAft>
                  <a:spcPct val="0"/>
                </a:spcAft>
                <a:defRPr sz="2400">
                  <a:solidFill>
                    <a:schemeClr val="tx1"/>
                  </a:solidFill>
                  <a:latin typeface="Times" charset="0"/>
                </a:defRPr>
              </a:lvl8pPr>
              <a:lvl9pPr marL="4114800" defTabSz="762000" eaLnBrk="0" fontAlgn="base" hangingPunct="0">
                <a:spcBef>
                  <a:spcPct val="0"/>
                </a:spcBef>
                <a:spcAft>
                  <a:spcPct val="0"/>
                </a:spcAft>
                <a:defRPr sz="2400">
                  <a:solidFill>
                    <a:schemeClr val="tx1"/>
                  </a:solidFill>
                  <a:latin typeface="Times" charset="0"/>
                </a:defRPr>
              </a:lvl9pPr>
            </a:lstStyle>
            <a:p>
              <a:pPr>
                <a:spcBef>
                  <a:spcPct val="50000"/>
                </a:spcBef>
              </a:pPr>
              <a:r>
                <a:rPr lang="de-DE" sz="3500" b="1">
                  <a:solidFill>
                    <a:srgbClr val="006666"/>
                  </a:solidFill>
                  <a:latin typeface="Arial" charset="0"/>
                </a:rPr>
                <a:t>O</a:t>
              </a:r>
              <a:r>
                <a:rPr lang="de-DE" sz="3500" b="1" baseline="-25000">
                  <a:solidFill>
                    <a:srgbClr val="006666"/>
                  </a:solidFill>
                  <a:latin typeface="Arial" charset="0"/>
                </a:rPr>
                <a:t>3</a:t>
              </a:r>
              <a:endParaRPr lang="de-DE" sz="3500">
                <a:solidFill>
                  <a:srgbClr val="006666"/>
                </a:solidFill>
                <a:latin typeface="Arial" charset="0"/>
              </a:endParaRPr>
            </a:p>
          </p:txBody>
        </p:sp>
        <p:graphicFrame>
          <p:nvGraphicFramePr>
            <p:cNvPr id="46106" name="Object 26"/>
            <p:cNvGraphicFramePr>
              <a:graphicFrameLocks noChangeAspect="1"/>
            </p:cNvGraphicFramePr>
            <p:nvPr>
              <p:extLst>
                <p:ext uri="{D42A27DB-BD31-4B8C-83A1-F6EECF244321}">
                  <p14:modId xmlns:p14="http://schemas.microsoft.com/office/powerpoint/2010/main" val="1780856196"/>
                </p:ext>
              </p:extLst>
            </p:nvPr>
          </p:nvGraphicFramePr>
          <p:xfrm>
            <a:off x="1368545" y="5036210"/>
            <a:ext cx="739938" cy="769041"/>
          </p:xfrm>
          <a:graphic>
            <a:graphicData uri="http://schemas.openxmlformats.org/presentationml/2006/ole">
              <mc:AlternateContent xmlns:mc="http://schemas.openxmlformats.org/markup-compatibility/2006">
                <mc:Choice xmlns:v="urn:schemas-microsoft-com:vml" Requires="v">
                  <p:oleObj spid="_x0000_s19507" name="Photo Editor Photo" r:id="rId7" imgW="3115110" imgH="2619048" progId="MSPhotoEd.3">
                    <p:embed/>
                  </p:oleObj>
                </mc:Choice>
                <mc:Fallback>
                  <p:oleObj name="Photo Editor Photo" r:id="rId7" imgW="3115110" imgH="2619048" progId="MSPhotoEd.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68545" y="5036210"/>
                          <a:ext cx="739938" cy="769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6107" name="Picture 27" descr="DAMPF"/>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096264" y="4424145"/>
              <a:ext cx="872991" cy="13825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23" name="TextBox 22"/>
          <p:cNvSpPr txBox="1"/>
          <p:nvPr/>
        </p:nvSpPr>
        <p:spPr>
          <a:xfrm>
            <a:off x="334217" y="542925"/>
            <a:ext cx="6737357" cy="584775"/>
          </a:xfrm>
          <a:prstGeom prst="rect">
            <a:avLst/>
          </a:prstGeom>
          <a:noFill/>
        </p:spPr>
        <p:txBody>
          <a:bodyPr wrap="none" rtlCol="0">
            <a:spAutoFit/>
          </a:bodyPr>
          <a:lstStyle/>
          <a:p>
            <a:r>
              <a:rPr lang="en-US" sz="3200" b="1" dirty="0">
                <a:solidFill>
                  <a:schemeClr val="tx2"/>
                </a:solidFill>
              </a:rPr>
              <a:t>Skin Answer to a Daily Aggression</a:t>
            </a:r>
          </a:p>
        </p:txBody>
      </p:sp>
      <p:sp>
        <p:nvSpPr>
          <p:cNvPr id="3" name="TextBox 2"/>
          <p:cNvSpPr txBox="1"/>
          <p:nvPr/>
        </p:nvSpPr>
        <p:spPr>
          <a:xfrm>
            <a:off x="1283077" y="5484096"/>
            <a:ext cx="1604927" cy="36933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r>
              <a:rPr lang="en-US" dirty="0">
                <a:solidFill>
                  <a:schemeClr val="tx1"/>
                </a:solidFill>
              </a:rPr>
              <a:t>Skin irritation</a:t>
            </a:r>
          </a:p>
        </p:txBody>
      </p:sp>
    </p:spTree>
    <p:extLst>
      <p:ext uri="{BB962C8B-B14F-4D97-AF65-F5344CB8AC3E}">
        <p14:creationId xmlns:p14="http://schemas.microsoft.com/office/powerpoint/2010/main" val="3979556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subTitle" idx="1"/>
          </p:nvPr>
        </p:nvSpPr>
        <p:spPr>
          <a:xfrm>
            <a:off x="1122805" y="1795869"/>
            <a:ext cx="6401478" cy="738664"/>
          </a:xfrm>
        </p:spPr>
        <p:txBody>
          <a:bodyPr/>
          <a:lstStyle/>
          <a:p>
            <a:endParaRPr lang="en-US"/>
          </a:p>
          <a:p>
            <a:endParaRPr lang="en-US" dirty="0"/>
          </a:p>
        </p:txBody>
      </p:sp>
      <p:sp>
        <p:nvSpPr>
          <p:cNvPr id="41992" name="Text Box 8"/>
          <p:cNvSpPr txBox="1">
            <a:spLocks noChangeArrowheads="1"/>
          </p:cNvSpPr>
          <p:nvPr/>
        </p:nvSpPr>
        <p:spPr bwMode="auto">
          <a:xfrm>
            <a:off x="4572000" y="2006508"/>
            <a:ext cx="2963612" cy="1481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0165" tIns="40083" rIns="80165" bIns="40083">
            <a:spAutoFit/>
          </a:bodyPr>
          <a:lstStyle/>
          <a:p>
            <a:pPr>
              <a:spcBef>
                <a:spcPct val="50000"/>
              </a:spcBef>
            </a:pPr>
            <a:r>
              <a:rPr lang="en-US" sz="2800" b="1" dirty="0">
                <a:solidFill>
                  <a:srgbClr val="0070C0"/>
                </a:solidFill>
              </a:rPr>
              <a:t>PREREGEN</a:t>
            </a:r>
            <a:r>
              <a:rPr lang="en-US" sz="2800" b="1" baseline="30000" dirty="0">
                <a:solidFill>
                  <a:srgbClr val="0070C0"/>
                </a:solidFill>
              </a:rPr>
              <a:t>® </a:t>
            </a:r>
            <a:r>
              <a:rPr lang="en-US" sz="2800" b="1" dirty="0">
                <a:solidFill>
                  <a:srgbClr val="0070C0"/>
                </a:solidFill>
              </a:rPr>
              <a:t>PF</a:t>
            </a:r>
          </a:p>
          <a:p>
            <a:pPr>
              <a:spcBef>
                <a:spcPct val="50000"/>
              </a:spcBef>
            </a:pPr>
            <a:r>
              <a:rPr lang="en-US" b="1" dirty="0">
                <a:solidFill>
                  <a:srgbClr val="0070C0"/>
                </a:solidFill>
              </a:rPr>
              <a:t>Unique active complex to protect skin from external pollution</a:t>
            </a:r>
            <a:endParaRPr lang="en-US" dirty="0">
              <a:solidFill>
                <a:srgbClr val="0070C0"/>
              </a:solidFill>
            </a:endParaRPr>
          </a:p>
        </p:txBody>
      </p:sp>
      <p:pic>
        <p:nvPicPr>
          <p:cNvPr id="5" name="Picture 4" descr="A picture containing clothing, sitting, young, holding&#10;&#10;Description automatically generated">
            <a:extLst>
              <a:ext uri="{FF2B5EF4-FFF2-40B4-BE49-F238E27FC236}">
                <a16:creationId xmlns:a16="http://schemas.microsoft.com/office/drawing/2014/main" id="{D552BA9E-B53D-4CC6-9B80-CB5A79521B8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7448" y="840863"/>
            <a:ext cx="2891869" cy="40889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06813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1" name="Rectangle 9"/>
          <p:cNvSpPr>
            <a:spLocks noChangeArrowheads="1"/>
          </p:cNvSpPr>
          <p:nvPr/>
        </p:nvSpPr>
        <p:spPr bwMode="auto">
          <a:xfrm>
            <a:off x="631323" y="1012427"/>
            <a:ext cx="7759162" cy="979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eaLnBrk="1" hangingPunct="1"/>
            <a:endParaRPr lang="en-US" sz="2500" b="1">
              <a:solidFill>
                <a:srgbClr val="000066"/>
              </a:solidFill>
            </a:endParaRPr>
          </a:p>
        </p:txBody>
      </p:sp>
      <p:sp>
        <p:nvSpPr>
          <p:cNvPr id="44080" name="Rectangle 48"/>
          <p:cNvSpPr>
            <a:spLocks noChangeArrowheads="1"/>
          </p:cNvSpPr>
          <p:nvPr/>
        </p:nvSpPr>
        <p:spPr bwMode="auto">
          <a:xfrm>
            <a:off x="0" y="247311"/>
            <a:ext cx="161960" cy="357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nchor="ctr">
            <a:spAutoFit/>
          </a:bodyPr>
          <a:lstStyle/>
          <a:p>
            <a:endParaRPr lang="en-US"/>
          </a:p>
        </p:txBody>
      </p:sp>
      <p:sp>
        <p:nvSpPr>
          <p:cNvPr id="44132" name="Rectangle 100"/>
          <p:cNvSpPr>
            <a:spLocks noChangeArrowheads="1"/>
          </p:cNvSpPr>
          <p:nvPr/>
        </p:nvSpPr>
        <p:spPr bwMode="auto">
          <a:xfrm>
            <a:off x="0" y="6572210"/>
            <a:ext cx="161960" cy="634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nchor="ctr">
            <a:spAutoFit/>
          </a:bodyPr>
          <a:lstStyle/>
          <a:p>
            <a:endParaRPr lang="en-US">
              <a:latin typeface="Times" charset="0"/>
            </a:endParaRPr>
          </a:p>
          <a:p>
            <a:endParaRPr lang="en-US">
              <a:latin typeface="Times" charset="0"/>
            </a:endParaRPr>
          </a:p>
        </p:txBody>
      </p:sp>
      <p:grpSp>
        <p:nvGrpSpPr>
          <p:cNvPr id="3" name="Group 2"/>
          <p:cNvGrpSpPr/>
          <p:nvPr/>
        </p:nvGrpSpPr>
        <p:grpSpPr>
          <a:xfrm>
            <a:off x="1047815" y="1912932"/>
            <a:ext cx="6063199" cy="2375430"/>
            <a:chOff x="568870" y="2906226"/>
            <a:chExt cx="6556254" cy="2926221"/>
          </a:xfrm>
        </p:grpSpPr>
        <p:sp>
          <p:nvSpPr>
            <p:cNvPr id="44102" name="Rectangle 70"/>
            <p:cNvSpPr>
              <a:spLocks noChangeArrowheads="1"/>
            </p:cNvSpPr>
            <p:nvPr/>
          </p:nvSpPr>
          <p:spPr bwMode="auto">
            <a:xfrm>
              <a:off x="4766828" y="4751224"/>
              <a:ext cx="161960" cy="1081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nchor="ctr">
              <a:spAutoFit/>
            </a:bodyPr>
            <a:lstStyle/>
            <a:p>
              <a:endParaRPr lang="de-CH" sz="1100">
                <a:latin typeface="Times" charset="0"/>
              </a:endParaRPr>
            </a:p>
            <a:p>
              <a:br>
                <a:rPr lang="de-CH">
                  <a:latin typeface="Times" charset="0"/>
                </a:rPr>
              </a:br>
              <a:endParaRPr lang="de-CH">
                <a:latin typeface="Times" charset="0"/>
              </a:endParaRPr>
            </a:p>
            <a:p>
              <a:endParaRPr lang="de-CH">
                <a:latin typeface="Times" charset="0"/>
              </a:endParaRPr>
            </a:p>
          </p:txBody>
        </p:sp>
        <p:sp>
          <p:nvSpPr>
            <p:cNvPr id="44138" name="Rectangle 106">
              <a:hlinkClick r:id="rId3" action="ppaction://hlinksldjump"/>
            </p:cNvPr>
            <p:cNvSpPr>
              <a:spLocks noChangeArrowheads="1"/>
            </p:cNvSpPr>
            <p:nvPr/>
          </p:nvSpPr>
          <p:spPr bwMode="auto">
            <a:xfrm>
              <a:off x="568870" y="2906226"/>
              <a:ext cx="1847807" cy="718636"/>
            </a:xfrm>
            <a:prstGeom prst="rect">
              <a:avLst/>
            </a:prstGeom>
            <a:solidFill>
              <a:srgbClr val="CC3300"/>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12700">
                  <a:solidFill>
                    <a:schemeClr val="tx1"/>
                  </a:solidFill>
                  <a:miter lim="800000"/>
                  <a:headEnd/>
                  <a:tailEnd/>
                </a14:hiddenLine>
              </a:ext>
            </a:extLst>
          </p:spPr>
          <p:txBody>
            <a:bodyPr wrap="none" lIns="80165" tIns="40083" rIns="80165" bIns="40083" anchor="ctr"/>
            <a:lstStyle/>
            <a:p>
              <a:pPr algn="ctr"/>
              <a:r>
                <a:rPr lang="en-US" sz="1600" b="1" dirty="0">
                  <a:solidFill>
                    <a:schemeClr val="bg1"/>
                  </a:solidFill>
                </a:rPr>
                <a:t>Formation of </a:t>
              </a:r>
            </a:p>
            <a:p>
              <a:pPr algn="ctr"/>
              <a:r>
                <a:rPr lang="en-US" sz="1600" b="1" dirty="0">
                  <a:solidFill>
                    <a:schemeClr val="bg1"/>
                  </a:solidFill>
                </a:rPr>
                <a:t>free radicals</a:t>
              </a:r>
            </a:p>
          </p:txBody>
        </p:sp>
        <p:sp>
          <p:nvSpPr>
            <p:cNvPr id="44139" name="AutoShape 107"/>
            <p:cNvSpPr>
              <a:spLocks noChangeArrowheads="1"/>
            </p:cNvSpPr>
            <p:nvPr/>
          </p:nvSpPr>
          <p:spPr bwMode="auto">
            <a:xfrm rot="3085496">
              <a:off x="1396895" y="3908417"/>
              <a:ext cx="930338" cy="492840"/>
            </a:xfrm>
            <a:prstGeom prst="rightArrow">
              <a:avLst>
                <a:gd name="adj1" fmla="val 50000"/>
                <a:gd name="adj2" fmla="val 44490"/>
              </a:avLst>
            </a:prstGeom>
            <a:solidFill>
              <a:schemeClr val="bg2">
                <a:lumMod val="20000"/>
                <a:lumOff val="80000"/>
              </a:schemeClr>
            </a:solidFill>
            <a:ln w="12700">
              <a:solidFill>
                <a:schemeClr val="bg1"/>
              </a:solidFill>
              <a:miter lim="800000"/>
              <a:headEnd/>
              <a:tailEnd/>
            </a:ln>
            <a:effectLst>
              <a:outerShdw blurRad="50800" dist="38100" dir="5400000" algn="t" rotWithShape="0">
                <a:prstClr val="black">
                  <a:alpha val="40000"/>
                </a:prstClr>
              </a:outerShdw>
            </a:effectLst>
          </p:spPr>
          <p:txBody>
            <a:bodyPr wrap="none" lIns="80165" tIns="40083" rIns="80165" bIns="40083" anchor="ctr"/>
            <a:lstStyle/>
            <a:p>
              <a:endParaRPr lang="en-US"/>
            </a:p>
          </p:txBody>
        </p:sp>
        <p:sp>
          <p:nvSpPr>
            <p:cNvPr id="44140" name="Rectangle 108">
              <a:hlinkClick r:id="rId4" action="ppaction://hlinksldjump"/>
            </p:cNvPr>
            <p:cNvSpPr>
              <a:spLocks noChangeArrowheads="1"/>
            </p:cNvSpPr>
            <p:nvPr/>
          </p:nvSpPr>
          <p:spPr bwMode="auto">
            <a:xfrm>
              <a:off x="4875443" y="2906226"/>
              <a:ext cx="2249681" cy="718636"/>
            </a:xfrm>
            <a:prstGeom prst="rect">
              <a:avLst/>
            </a:prstGeom>
            <a:solidFill>
              <a:srgbClr val="CC3300"/>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12700">
                  <a:solidFill>
                    <a:schemeClr val="tx1"/>
                  </a:solidFill>
                  <a:miter lim="800000"/>
                  <a:headEnd/>
                  <a:tailEnd/>
                </a14:hiddenLine>
              </a:ext>
            </a:extLst>
          </p:spPr>
          <p:txBody>
            <a:bodyPr wrap="none" lIns="80165" tIns="40083" rIns="80165" bIns="40083" anchor="ctr"/>
            <a:lstStyle/>
            <a:p>
              <a:pPr algn="ctr"/>
              <a:r>
                <a:rPr lang="en-US" sz="1600" b="1" dirty="0">
                  <a:solidFill>
                    <a:schemeClr val="bg1"/>
                  </a:solidFill>
                </a:rPr>
                <a:t>Release of </a:t>
              </a:r>
            </a:p>
            <a:p>
              <a:pPr algn="ctr"/>
              <a:r>
                <a:rPr lang="en-US" sz="1600" b="1" dirty="0">
                  <a:solidFill>
                    <a:schemeClr val="bg1"/>
                  </a:solidFill>
                </a:rPr>
                <a:t>Proteinases (</a:t>
              </a:r>
              <a:r>
                <a:rPr lang="en-US" sz="1600" b="1" dirty="0" err="1">
                  <a:solidFill>
                    <a:schemeClr val="bg1"/>
                  </a:solidFill>
                </a:rPr>
                <a:t>Elastase</a:t>
              </a:r>
              <a:r>
                <a:rPr lang="en-US" sz="1600" b="1" dirty="0">
                  <a:solidFill>
                    <a:schemeClr val="bg1"/>
                  </a:solidFill>
                </a:rPr>
                <a:t>)</a:t>
              </a:r>
            </a:p>
          </p:txBody>
        </p:sp>
        <p:sp>
          <p:nvSpPr>
            <p:cNvPr id="44141" name="AutoShape 109"/>
            <p:cNvSpPr>
              <a:spLocks noChangeArrowheads="1"/>
            </p:cNvSpPr>
            <p:nvPr/>
          </p:nvSpPr>
          <p:spPr bwMode="auto">
            <a:xfrm rot="7175162">
              <a:off x="5132834" y="3934339"/>
              <a:ext cx="849689" cy="492840"/>
            </a:xfrm>
            <a:prstGeom prst="rightArrow">
              <a:avLst>
                <a:gd name="adj1" fmla="val 50000"/>
                <a:gd name="adj2" fmla="val 40634"/>
              </a:avLst>
            </a:prstGeom>
            <a:solidFill>
              <a:schemeClr val="bg2">
                <a:lumMod val="20000"/>
                <a:lumOff val="80000"/>
              </a:schemeClr>
            </a:solidFill>
            <a:ln w="12700">
              <a:solidFill>
                <a:schemeClr val="bg1"/>
              </a:solidFill>
              <a:miter lim="800000"/>
              <a:headEnd/>
              <a:tailEnd/>
            </a:ln>
            <a:effectLst>
              <a:outerShdw blurRad="50800" dist="38100" dir="5400000" algn="t" rotWithShape="0">
                <a:prstClr val="black">
                  <a:alpha val="40000"/>
                </a:prstClr>
              </a:outerShdw>
            </a:effectLst>
          </p:spPr>
          <p:txBody>
            <a:bodyPr wrap="none" lIns="80165" tIns="40083" rIns="80165" bIns="40083" anchor="ctr"/>
            <a:lstStyle/>
            <a:p>
              <a:endParaRPr lang="en-US"/>
            </a:p>
          </p:txBody>
        </p:sp>
        <p:sp>
          <p:nvSpPr>
            <p:cNvPr id="44142" name="Line 110"/>
            <p:cNvSpPr>
              <a:spLocks noChangeShapeType="1"/>
            </p:cNvSpPr>
            <p:nvPr/>
          </p:nvSpPr>
          <p:spPr bwMode="auto">
            <a:xfrm flipH="1">
              <a:off x="1589975" y="4465049"/>
              <a:ext cx="1046774" cy="522774"/>
            </a:xfrm>
            <a:prstGeom prst="line">
              <a:avLst/>
            </a:prstGeom>
            <a:noFill/>
            <a:ln w="571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0165" tIns="40083" rIns="80165" bIns="40083"/>
            <a:lstStyle/>
            <a:p>
              <a:endParaRPr lang="en-US"/>
            </a:p>
          </p:txBody>
        </p:sp>
        <p:sp>
          <p:nvSpPr>
            <p:cNvPr id="44143" name="Line 111"/>
            <p:cNvSpPr>
              <a:spLocks noChangeShapeType="1"/>
            </p:cNvSpPr>
            <p:nvPr/>
          </p:nvSpPr>
          <p:spPr bwMode="auto">
            <a:xfrm flipH="1" flipV="1">
              <a:off x="4879515" y="4474550"/>
              <a:ext cx="1046775" cy="522774"/>
            </a:xfrm>
            <a:prstGeom prst="line">
              <a:avLst/>
            </a:prstGeom>
            <a:noFill/>
            <a:ln w="571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0165" tIns="40083" rIns="80165" bIns="40083"/>
            <a:lstStyle/>
            <a:p>
              <a:endParaRPr lang="en-US"/>
            </a:p>
          </p:txBody>
        </p:sp>
        <p:sp>
          <p:nvSpPr>
            <p:cNvPr id="44144" name="Rectangle 112"/>
            <p:cNvSpPr>
              <a:spLocks noChangeArrowheads="1"/>
            </p:cNvSpPr>
            <p:nvPr/>
          </p:nvSpPr>
          <p:spPr bwMode="auto">
            <a:xfrm>
              <a:off x="2582886" y="3999379"/>
              <a:ext cx="2631227" cy="573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0165" tIns="40083" rIns="80165" bIns="40083">
              <a:spAutoFit/>
            </a:bodyPr>
            <a:lstStyle/>
            <a:p>
              <a:r>
                <a:rPr lang="de-DE" sz="2500" b="1" dirty="0"/>
                <a:t>PREREGEN</a:t>
              </a:r>
              <a:r>
                <a:rPr lang="de-DE" sz="2500" b="1" baseline="30000" dirty="0"/>
                <a:t>® </a:t>
              </a:r>
              <a:r>
                <a:rPr lang="de-DE" sz="2500" b="1" dirty="0"/>
                <a:t>PF</a:t>
              </a:r>
              <a:endParaRPr lang="de-CH" sz="2500" b="1" dirty="0"/>
            </a:p>
          </p:txBody>
        </p:sp>
        <p:sp>
          <p:nvSpPr>
            <p:cNvPr id="44145" name="AutoShape 113"/>
            <p:cNvSpPr>
              <a:spLocks noChangeArrowheads="1"/>
            </p:cNvSpPr>
            <p:nvPr/>
          </p:nvSpPr>
          <p:spPr bwMode="auto">
            <a:xfrm rot="5400000">
              <a:off x="3401888" y="4578411"/>
              <a:ext cx="561659" cy="408663"/>
            </a:xfrm>
            <a:prstGeom prst="rightArrow">
              <a:avLst>
                <a:gd name="adj1" fmla="val 50000"/>
                <a:gd name="adj2" fmla="val 32392"/>
              </a:avLst>
            </a:prstGeom>
            <a:solidFill>
              <a:schemeClr val="bg2">
                <a:lumMod val="20000"/>
                <a:lumOff val="80000"/>
              </a:schemeClr>
            </a:solidFill>
            <a:ln w="12700">
              <a:solidFill>
                <a:schemeClr val="bg1"/>
              </a:solidFill>
              <a:miter lim="800000"/>
              <a:headEnd/>
              <a:tailEnd/>
            </a:ln>
            <a:effectLst>
              <a:outerShdw blurRad="50800" dist="38100" dir="5400000" algn="t" rotWithShape="0">
                <a:prstClr val="black">
                  <a:alpha val="40000"/>
                </a:prstClr>
              </a:outerShdw>
            </a:effectLst>
          </p:spPr>
          <p:txBody>
            <a:bodyPr wrap="none" lIns="80165" tIns="40083" rIns="80165" bIns="40083" anchor="ctr"/>
            <a:lstStyle/>
            <a:p>
              <a:endParaRPr lang="en-US"/>
            </a:p>
          </p:txBody>
        </p:sp>
        <p:sp>
          <p:nvSpPr>
            <p:cNvPr id="44146" name="Rectangle 114"/>
            <p:cNvSpPr>
              <a:spLocks noChangeArrowheads="1"/>
            </p:cNvSpPr>
            <p:nvPr/>
          </p:nvSpPr>
          <p:spPr bwMode="auto">
            <a:xfrm>
              <a:off x="2502402" y="5126939"/>
              <a:ext cx="2403100" cy="684072"/>
            </a:xfrm>
            <a:prstGeom prst="rect">
              <a:avLst/>
            </a:prstGeom>
            <a:solidFill>
              <a:schemeClr val="tx2"/>
            </a:solidFill>
            <a:ln>
              <a:noFill/>
            </a:ln>
            <a:effectLst>
              <a:outerShdw blurRad="50800" dist="38100" dir="5400000" algn="t" rotWithShape="0">
                <a:prstClr val="black">
                  <a:alpha val="40000"/>
                </a:prstClr>
              </a:outerShdw>
            </a:effectLst>
          </p:spPr>
          <p:txBody>
            <a:bodyPr wrap="none" lIns="80165" tIns="40083" rIns="80165" bIns="40083" anchor="ctr"/>
            <a:lstStyle/>
            <a:p>
              <a:pPr algn="ctr"/>
              <a:r>
                <a:rPr lang="en-US" sz="1600" b="1" dirty="0">
                  <a:solidFill>
                    <a:schemeClr val="bg1"/>
                  </a:solidFill>
                </a:rPr>
                <a:t>Protection of</a:t>
              </a:r>
            </a:p>
            <a:p>
              <a:pPr algn="ctr"/>
              <a:r>
                <a:rPr lang="en-US" sz="1600" b="1" dirty="0">
                  <a:solidFill>
                    <a:schemeClr val="bg1"/>
                  </a:solidFill>
                </a:rPr>
                <a:t>skin structure</a:t>
              </a:r>
            </a:p>
          </p:txBody>
        </p:sp>
      </p:grpSp>
      <p:sp>
        <p:nvSpPr>
          <p:cNvPr id="26" name="TextBox 25"/>
          <p:cNvSpPr txBox="1"/>
          <p:nvPr/>
        </p:nvSpPr>
        <p:spPr>
          <a:xfrm>
            <a:off x="560353" y="542925"/>
            <a:ext cx="8139764" cy="1015663"/>
          </a:xfrm>
          <a:prstGeom prst="rect">
            <a:avLst/>
          </a:prstGeom>
          <a:noFill/>
        </p:spPr>
        <p:txBody>
          <a:bodyPr wrap="square" rtlCol="0">
            <a:spAutoFit/>
          </a:bodyPr>
          <a:lstStyle/>
          <a:p>
            <a:r>
              <a:rPr lang="en-US" sz="3200" b="1" dirty="0">
                <a:solidFill>
                  <a:schemeClr val="tx2"/>
                </a:solidFill>
              </a:rPr>
              <a:t>PREREGEN</a:t>
            </a:r>
            <a:r>
              <a:rPr lang="en-US" sz="3200" b="1" baseline="30000" dirty="0">
                <a:solidFill>
                  <a:schemeClr val="tx2"/>
                </a:solidFill>
              </a:rPr>
              <a:t>®</a:t>
            </a:r>
            <a:r>
              <a:rPr lang="en-US" sz="3200" b="1" dirty="0">
                <a:solidFill>
                  <a:schemeClr val="tx2"/>
                </a:solidFill>
              </a:rPr>
              <a:t> PF</a:t>
            </a:r>
          </a:p>
          <a:p>
            <a:r>
              <a:rPr lang="en-US" sz="2800" b="1" dirty="0">
                <a:solidFill>
                  <a:schemeClr val="tx2"/>
                </a:solidFill>
                <a:latin typeface="+mj-lt"/>
                <a:ea typeface="+mj-ea"/>
                <a:cs typeface="+mj-cs"/>
              </a:rPr>
              <a:t>An Outstanding Protecting Shield </a:t>
            </a:r>
          </a:p>
        </p:txBody>
      </p:sp>
      <p:sp>
        <p:nvSpPr>
          <p:cNvPr id="2" name="Rounded Rectangle 1"/>
          <p:cNvSpPr/>
          <p:nvPr/>
        </p:nvSpPr>
        <p:spPr bwMode="auto">
          <a:xfrm>
            <a:off x="349200" y="4606076"/>
            <a:ext cx="7759162" cy="1429306"/>
          </a:xfrm>
          <a:prstGeom prst="roundRect">
            <a:avLst/>
          </a:prstGeom>
          <a:solidFill>
            <a:schemeClr val="bg1"/>
          </a:solidFill>
          <a:ln w="9525" cap="flat" cmpd="sng" algn="ctr">
            <a:solidFill>
              <a:srgbClr val="00B0F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ts val="600"/>
              </a:spcAft>
              <a:buClrTx/>
              <a:buSzTx/>
              <a:buFontTx/>
              <a:buNone/>
              <a:tabLst/>
            </a:pPr>
            <a:r>
              <a:rPr kumimoji="0" lang="en-US" sz="1800" b="1" i="0" u="none" strike="noStrike" cap="none" normalizeH="0" baseline="0" dirty="0">
                <a:ln>
                  <a:noFill/>
                </a:ln>
                <a:solidFill>
                  <a:schemeClr val="tx2"/>
                </a:solidFill>
                <a:effectLst/>
                <a:latin typeface="Trebuchet MS" pitchFamily="34" charset="0"/>
                <a:cs typeface="Arial" charset="0"/>
              </a:rPr>
              <a:t>PREREGEN</a:t>
            </a:r>
            <a:r>
              <a:rPr kumimoji="0" lang="en-US" sz="1800" b="1" i="0" u="none" strike="noStrike" cap="none" normalizeH="0" baseline="30000" dirty="0">
                <a:ln>
                  <a:noFill/>
                </a:ln>
                <a:solidFill>
                  <a:schemeClr val="tx2"/>
                </a:solidFill>
                <a:effectLst/>
                <a:latin typeface="Trebuchet MS" pitchFamily="34" charset="0"/>
                <a:cs typeface="Arial" charset="0"/>
              </a:rPr>
              <a:t>®</a:t>
            </a:r>
            <a:r>
              <a:rPr kumimoji="0" lang="en-US" sz="1800" b="1" i="0" u="none" strike="noStrike" cap="none" normalizeH="0" baseline="0" dirty="0">
                <a:ln>
                  <a:noFill/>
                </a:ln>
                <a:solidFill>
                  <a:schemeClr val="tx2"/>
                </a:solidFill>
                <a:effectLst/>
                <a:latin typeface="Trebuchet MS" pitchFamily="34" charset="0"/>
                <a:cs typeface="Arial" charset="0"/>
              </a:rPr>
              <a:t> PF </a:t>
            </a:r>
            <a:r>
              <a:rPr kumimoji="0" lang="en-US" sz="1800" b="0" i="0" u="none" strike="noStrike" cap="none" normalizeH="0" baseline="0" dirty="0">
                <a:ln>
                  <a:noFill/>
                </a:ln>
                <a:solidFill>
                  <a:schemeClr val="tx1"/>
                </a:solidFill>
                <a:effectLst/>
                <a:latin typeface="Trebuchet MS" pitchFamily="34" charset="0"/>
                <a:cs typeface="Arial" charset="0"/>
              </a:rPr>
              <a:t>exceptional composition:</a:t>
            </a:r>
          </a:p>
          <a:p>
            <a:pPr algn="ctr"/>
            <a:r>
              <a:rPr lang="en-US" dirty="0"/>
              <a:t>Biotechnologically produced </a:t>
            </a:r>
            <a:r>
              <a:rPr lang="en-US" b="1" dirty="0" err="1">
                <a:solidFill>
                  <a:schemeClr val="tx2"/>
                </a:solidFill>
              </a:rPr>
              <a:t>Oxido</a:t>
            </a:r>
            <a:r>
              <a:rPr lang="en-US" b="1" dirty="0">
                <a:solidFill>
                  <a:schemeClr val="tx2"/>
                </a:solidFill>
              </a:rPr>
              <a:t> </a:t>
            </a:r>
            <a:r>
              <a:rPr lang="en-US" b="1" dirty="0" err="1">
                <a:solidFill>
                  <a:schemeClr val="tx2"/>
                </a:solidFill>
              </a:rPr>
              <a:t>reductases</a:t>
            </a:r>
            <a:r>
              <a:rPr lang="en-US" b="1" dirty="0">
                <a:solidFill>
                  <a:schemeClr val="tx2"/>
                </a:solidFill>
              </a:rPr>
              <a:t> </a:t>
            </a:r>
            <a:r>
              <a:rPr lang="en-US" dirty="0"/>
              <a:t>as radical neutralizer combined to</a:t>
            </a:r>
          </a:p>
          <a:p>
            <a:pPr algn="ctr"/>
            <a:r>
              <a:rPr lang="en-US" dirty="0"/>
              <a:t>Specially purified </a:t>
            </a:r>
            <a:r>
              <a:rPr lang="en-US" b="1" dirty="0">
                <a:solidFill>
                  <a:schemeClr val="tx2"/>
                </a:solidFill>
              </a:rPr>
              <a:t>Soya polypeptides </a:t>
            </a:r>
            <a:r>
              <a:rPr lang="en-US" dirty="0"/>
              <a:t>as proteinase inhibitor</a:t>
            </a:r>
            <a:endParaRPr kumimoji="0" lang="en-US" sz="1800" b="0" i="0" u="none" strike="noStrike" cap="none" normalizeH="0" baseline="0" dirty="0">
              <a:ln>
                <a:noFill/>
              </a:ln>
              <a:solidFill>
                <a:schemeClr val="tx1"/>
              </a:solidFill>
              <a:effectLst/>
              <a:latin typeface="Trebuchet MS" pitchFamily="34" charset="0"/>
              <a:cs typeface="Arial" charset="0"/>
            </a:endParaRPr>
          </a:p>
        </p:txBody>
      </p:sp>
    </p:spTree>
    <p:extLst>
      <p:ext uri="{BB962C8B-B14F-4D97-AF65-F5344CB8AC3E}">
        <p14:creationId xmlns:p14="http://schemas.microsoft.com/office/powerpoint/2010/main" val="3605333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82915" y="1949342"/>
            <a:ext cx="6139446" cy="1947085"/>
            <a:chOff x="682915" y="2242316"/>
            <a:chExt cx="6139446" cy="1947085"/>
          </a:xfrm>
        </p:grpSpPr>
        <p:sp>
          <p:nvSpPr>
            <p:cNvPr id="47123" name="Freeform 19"/>
            <p:cNvSpPr>
              <a:spLocks/>
            </p:cNvSpPr>
            <p:nvPr/>
          </p:nvSpPr>
          <p:spPr bwMode="auto">
            <a:xfrm>
              <a:off x="682915" y="2242316"/>
              <a:ext cx="1090220" cy="594782"/>
            </a:xfrm>
            <a:custGeom>
              <a:avLst/>
              <a:gdLst>
                <a:gd name="T0" fmla="*/ 0 w 1344"/>
                <a:gd name="T1" fmla="*/ 192 h 816"/>
                <a:gd name="T2" fmla="*/ 432 w 1344"/>
                <a:gd name="T3" fmla="*/ 0 h 816"/>
                <a:gd name="T4" fmla="*/ 1008 w 1344"/>
                <a:gd name="T5" fmla="*/ 144 h 816"/>
                <a:gd name="T6" fmla="*/ 912 w 1344"/>
                <a:gd name="T7" fmla="*/ 336 h 816"/>
                <a:gd name="T8" fmla="*/ 672 w 1344"/>
                <a:gd name="T9" fmla="*/ 288 h 816"/>
                <a:gd name="T10" fmla="*/ 384 w 1344"/>
                <a:gd name="T11" fmla="*/ 480 h 816"/>
                <a:gd name="T12" fmla="*/ 480 w 1344"/>
                <a:gd name="T13" fmla="*/ 672 h 816"/>
                <a:gd name="T14" fmla="*/ 672 w 1344"/>
                <a:gd name="T15" fmla="*/ 576 h 816"/>
                <a:gd name="T16" fmla="*/ 768 w 1344"/>
                <a:gd name="T17" fmla="*/ 672 h 816"/>
                <a:gd name="T18" fmla="*/ 1248 w 1344"/>
                <a:gd name="T19" fmla="*/ 624 h 816"/>
                <a:gd name="T20" fmla="*/ 1344 w 1344"/>
                <a:gd name="T21" fmla="*/ 768 h 816"/>
                <a:gd name="T22" fmla="*/ 432 w 1344"/>
                <a:gd name="T23" fmla="*/ 816 h 816"/>
                <a:gd name="T24" fmla="*/ 48 w 1344"/>
                <a:gd name="T25" fmla="*/ 672 h 816"/>
                <a:gd name="T26" fmla="*/ 0 w 1344"/>
                <a:gd name="T27" fmla="*/ 192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4" h="816">
                  <a:moveTo>
                    <a:pt x="0" y="192"/>
                  </a:moveTo>
                  <a:lnTo>
                    <a:pt x="432" y="0"/>
                  </a:lnTo>
                  <a:lnTo>
                    <a:pt x="1008" y="144"/>
                  </a:lnTo>
                  <a:lnTo>
                    <a:pt x="912" y="336"/>
                  </a:lnTo>
                  <a:lnTo>
                    <a:pt x="672" y="288"/>
                  </a:lnTo>
                  <a:lnTo>
                    <a:pt x="384" y="480"/>
                  </a:lnTo>
                  <a:lnTo>
                    <a:pt x="480" y="672"/>
                  </a:lnTo>
                  <a:lnTo>
                    <a:pt x="672" y="576"/>
                  </a:lnTo>
                  <a:lnTo>
                    <a:pt x="768" y="672"/>
                  </a:lnTo>
                  <a:lnTo>
                    <a:pt x="1248" y="624"/>
                  </a:lnTo>
                  <a:lnTo>
                    <a:pt x="1344" y="768"/>
                  </a:lnTo>
                  <a:lnTo>
                    <a:pt x="432" y="816"/>
                  </a:lnTo>
                  <a:lnTo>
                    <a:pt x="48" y="672"/>
                  </a:lnTo>
                  <a:lnTo>
                    <a:pt x="0" y="192"/>
                  </a:lnTo>
                  <a:close/>
                </a:path>
              </a:pathLst>
            </a:custGeom>
            <a:solidFill>
              <a:srgbClr val="00B050">
                <a:alpha val="51000"/>
              </a:srgbClr>
            </a:solidFill>
            <a:ln w="12700" cap="flat" cmpd="sng">
              <a:solidFill>
                <a:schemeClr val="tx1"/>
              </a:solidFill>
              <a:prstDash val="solid"/>
              <a:round/>
              <a:headEnd/>
              <a:tailEnd/>
            </a:ln>
            <a:effectLst/>
          </p:spPr>
          <p:txBody>
            <a:bodyPr wrap="none" lIns="80165" tIns="40083" rIns="80165" bIns="40083" anchor="ctr"/>
            <a:lstStyle/>
            <a:p>
              <a:endParaRPr lang="en-US"/>
            </a:p>
          </p:txBody>
        </p:sp>
        <p:sp>
          <p:nvSpPr>
            <p:cNvPr id="47124" name="Freeform 20"/>
            <p:cNvSpPr>
              <a:spLocks/>
            </p:cNvSpPr>
            <p:nvPr/>
          </p:nvSpPr>
          <p:spPr bwMode="auto">
            <a:xfrm>
              <a:off x="2180806" y="2343126"/>
              <a:ext cx="1555905" cy="495412"/>
            </a:xfrm>
            <a:custGeom>
              <a:avLst/>
              <a:gdLst>
                <a:gd name="T0" fmla="*/ 384 w 1440"/>
                <a:gd name="T1" fmla="*/ 144 h 480"/>
                <a:gd name="T2" fmla="*/ 240 w 1440"/>
                <a:gd name="T3" fmla="*/ 96 h 480"/>
                <a:gd name="T4" fmla="*/ 0 w 1440"/>
                <a:gd name="T5" fmla="*/ 240 h 480"/>
                <a:gd name="T6" fmla="*/ 77 w 1440"/>
                <a:gd name="T7" fmla="*/ 378 h 480"/>
                <a:gd name="T8" fmla="*/ 218 w 1440"/>
                <a:gd name="T9" fmla="*/ 308 h 480"/>
                <a:gd name="T10" fmla="*/ 280 w 1440"/>
                <a:gd name="T11" fmla="*/ 370 h 480"/>
                <a:gd name="T12" fmla="*/ 646 w 1440"/>
                <a:gd name="T13" fmla="*/ 347 h 480"/>
                <a:gd name="T14" fmla="*/ 1296 w 1440"/>
                <a:gd name="T15" fmla="*/ 480 h 480"/>
                <a:gd name="T16" fmla="*/ 1104 w 1440"/>
                <a:gd name="T17" fmla="*/ 288 h 480"/>
                <a:gd name="T18" fmla="*/ 1440 w 1440"/>
                <a:gd name="T19" fmla="*/ 0 h 480"/>
                <a:gd name="T20" fmla="*/ 720 w 1440"/>
                <a:gd name="T21" fmla="*/ 0 h 480"/>
                <a:gd name="T22" fmla="*/ 384 w 1440"/>
                <a:gd name="T23" fmla="*/ 144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0" h="480">
                  <a:moveTo>
                    <a:pt x="384" y="144"/>
                  </a:moveTo>
                  <a:lnTo>
                    <a:pt x="240" y="96"/>
                  </a:lnTo>
                  <a:lnTo>
                    <a:pt x="0" y="240"/>
                  </a:lnTo>
                  <a:lnTo>
                    <a:pt x="77" y="378"/>
                  </a:lnTo>
                  <a:lnTo>
                    <a:pt x="218" y="308"/>
                  </a:lnTo>
                  <a:lnTo>
                    <a:pt x="280" y="370"/>
                  </a:lnTo>
                  <a:lnTo>
                    <a:pt x="646" y="347"/>
                  </a:lnTo>
                  <a:lnTo>
                    <a:pt x="1296" y="480"/>
                  </a:lnTo>
                  <a:lnTo>
                    <a:pt x="1104" y="288"/>
                  </a:lnTo>
                  <a:lnTo>
                    <a:pt x="1440" y="0"/>
                  </a:lnTo>
                  <a:lnTo>
                    <a:pt x="720" y="0"/>
                  </a:lnTo>
                  <a:lnTo>
                    <a:pt x="384" y="144"/>
                  </a:lnTo>
                  <a:close/>
                </a:path>
              </a:pathLst>
            </a:custGeom>
            <a:solidFill>
              <a:srgbClr val="FFFFCC"/>
            </a:solidFill>
            <a:ln w="12700" cap="flat" cmpd="sng">
              <a:solidFill>
                <a:schemeClr val="tx1"/>
              </a:solidFill>
              <a:prstDash val="solid"/>
              <a:round/>
              <a:headEnd/>
              <a:tailEnd/>
            </a:ln>
            <a:effectLst/>
          </p:spPr>
          <p:txBody>
            <a:bodyPr wrap="none" lIns="80165" tIns="40083" rIns="80165" bIns="40083" anchor="ctr"/>
            <a:lstStyle/>
            <a:p>
              <a:endParaRPr lang="en-US"/>
            </a:p>
          </p:txBody>
        </p:sp>
        <p:sp>
          <p:nvSpPr>
            <p:cNvPr id="47125" name="Text Box 21"/>
            <p:cNvSpPr txBox="1">
              <a:spLocks noChangeArrowheads="1"/>
            </p:cNvSpPr>
            <p:nvPr/>
          </p:nvSpPr>
          <p:spPr bwMode="auto">
            <a:xfrm>
              <a:off x="1687602" y="2243755"/>
              <a:ext cx="361144" cy="525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spAutoFit/>
            </a:bodyPr>
            <a:lstStyle/>
            <a:p>
              <a:r>
                <a:rPr lang="en-US" sz="2800"/>
                <a:t>+</a:t>
              </a:r>
              <a:endParaRPr lang="en-US"/>
            </a:p>
          </p:txBody>
        </p:sp>
        <p:sp>
          <p:nvSpPr>
            <p:cNvPr id="47126" name="AutoShape 22"/>
            <p:cNvSpPr>
              <a:spLocks noChangeArrowheads="1"/>
            </p:cNvSpPr>
            <p:nvPr/>
          </p:nvSpPr>
          <p:spPr bwMode="auto">
            <a:xfrm>
              <a:off x="3709192" y="2407933"/>
              <a:ext cx="415451" cy="99371"/>
            </a:xfrm>
            <a:prstGeom prst="rightArrow">
              <a:avLst>
                <a:gd name="adj1" fmla="val 50000"/>
                <a:gd name="adj2" fmla="val 110869"/>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nchor="ctr"/>
            <a:lstStyle/>
            <a:p>
              <a:endParaRPr lang="en-US"/>
            </a:p>
          </p:txBody>
        </p:sp>
        <p:sp>
          <p:nvSpPr>
            <p:cNvPr id="47127" name="Freeform 23"/>
            <p:cNvSpPr>
              <a:spLocks/>
            </p:cNvSpPr>
            <p:nvPr/>
          </p:nvSpPr>
          <p:spPr bwMode="auto">
            <a:xfrm>
              <a:off x="4412473" y="2243756"/>
              <a:ext cx="1090220" cy="594783"/>
            </a:xfrm>
            <a:custGeom>
              <a:avLst/>
              <a:gdLst>
                <a:gd name="T0" fmla="*/ 0 w 1344"/>
                <a:gd name="T1" fmla="*/ 192 h 816"/>
                <a:gd name="T2" fmla="*/ 432 w 1344"/>
                <a:gd name="T3" fmla="*/ 0 h 816"/>
                <a:gd name="T4" fmla="*/ 1008 w 1344"/>
                <a:gd name="T5" fmla="*/ 144 h 816"/>
                <a:gd name="T6" fmla="*/ 912 w 1344"/>
                <a:gd name="T7" fmla="*/ 336 h 816"/>
                <a:gd name="T8" fmla="*/ 672 w 1344"/>
                <a:gd name="T9" fmla="*/ 288 h 816"/>
                <a:gd name="T10" fmla="*/ 384 w 1344"/>
                <a:gd name="T11" fmla="*/ 480 h 816"/>
                <a:gd name="T12" fmla="*/ 480 w 1344"/>
                <a:gd name="T13" fmla="*/ 672 h 816"/>
                <a:gd name="T14" fmla="*/ 672 w 1344"/>
                <a:gd name="T15" fmla="*/ 576 h 816"/>
                <a:gd name="T16" fmla="*/ 768 w 1344"/>
                <a:gd name="T17" fmla="*/ 672 h 816"/>
                <a:gd name="T18" fmla="*/ 1248 w 1344"/>
                <a:gd name="T19" fmla="*/ 624 h 816"/>
                <a:gd name="T20" fmla="*/ 1344 w 1344"/>
                <a:gd name="T21" fmla="*/ 768 h 816"/>
                <a:gd name="T22" fmla="*/ 432 w 1344"/>
                <a:gd name="T23" fmla="*/ 816 h 816"/>
                <a:gd name="T24" fmla="*/ 48 w 1344"/>
                <a:gd name="T25" fmla="*/ 672 h 816"/>
                <a:gd name="T26" fmla="*/ 0 w 1344"/>
                <a:gd name="T27" fmla="*/ 192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4" h="816">
                  <a:moveTo>
                    <a:pt x="0" y="192"/>
                  </a:moveTo>
                  <a:lnTo>
                    <a:pt x="432" y="0"/>
                  </a:lnTo>
                  <a:lnTo>
                    <a:pt x="1008" y="144"/>
                  </a:lnTo>
                  <a:lnTo>
                    <a:pt x="912" y="336"/>
                  </a:lnTo>
                  <a:lnTo>
                    <a:pt x="672" y="288"/>
                  </a:lnTo>
                  <a:lnTo>
                    <a:pt x="384" y="480"/>
                  </a:lnTo>
                  <a:lnTo>
                    <a:pt x="480" y="672"/>
                  </a:lnTo>
                  <a:lnTo>
                    <a:pt x="672" y="576"/>
                  </a:lnTo>
                  <a:lnTo>
                    <a:pt x="768" y="672"/>
                  </a:lnTo>
                  <a:lnTo>
                    <a:pt x="1248" y="624"/>
                  </a:lnTo>
                  <a:lnTo>
                    <a:pt x="1344" y="768"/>
                  </a:lnTo>
                  <a:lnTo>
                    <a:pt x="432" y="816"/>
                  </a:lnTo>
                  <a:lnTo>
                    <a:pt x="48" y="672"/>
                  </a:lnTo>
                  <a:lnTo>
                    <a:pt x="0" y="192"/>
                  </a:lnTo>
                  <a:close/>
                </a:path>
              </a:pathLst>
            </a:custGeom>
            <a:solidFill>
              <a:srgbClr val="00B050">
                <a:alpha val="51000"/>
              </a:srgbClr>
            </a:solidFill>
            <a:ln w="12700" cap="flat" cmpd="sng">
              <a:solidFill>
                <a:schemeClr val="tx1"/>
              </a:solidFill>
              <a:prstDash val="solid"/>
              <a:round/>
              <a:headEnd/>
              <a:tailEnd/>
            </a:ln>
            <a:effectLst/>
          </p:spPr>
          <p:txBody>
            <a:bodyPr wrap="none" lIns="80165" tIns="40083" rIns="80165" bIns="40083" anchor="ctr"/>
            <a:lstStyle/>
            <a:p>
              <a:endParaRPr lang="en-US"/>
            </a:p>
          </p:txBody>
        </p:sp>
        <p:sp>
          <p:nvSpPr>
            <p:cNvPr id="47128" name="Freeform 24"/>
            <p:cNvSpPr>
              <a:spLocks/>
            </p:cNvSpPr>
            <p:nvPr/>
          </p:nvSpPr>
          <p:spPr bwMode="auto">
            <a:xfrm>
              <a:off x="4726098" y="2341686"/>
              <a:ext cx="1555905" cy="495412"/>
            </a:xfrm>
            <a:custGeom>
              <a:avLst/>
              <a:gdLst>
                <a:gd name="T0" fmla="*/ 384 w 1440"/>
                <a:gd name="T1" fmla="*/ 144 h 480"/>
                <a:gd name="T2" fmla="*/ 240 w 1440"/>
                <a:gd name="T3" fmla="*/ 96 h 480"/>
                <a:gd name="T4" fmla="*/ 0 w 1440"/>
                <a:gd name="T5" fmla="*/ 240 h 480"/>
                <a:gd name="T6" fmla="*/ 77 w 1440"/>
                <a:gd name="T7" fmla="*/ 378 h 480"/>
                <a:gd name="T8" fmla="*/ 218 w 1440"/>
                <a:gd name="T9" fmla="*/ 308 h 480"/>
                <a:gd name="T10" fmla="*/ 280 w 1440"/>
                <a:gd name="T11" fmla="*/ 370 h 480"/>
                <a:gd name="T12" fmla="*/ 646 w 1440"/>
                <a:gd name="T13" fmla="*/ 347 h 480"/>
                <a:gd name="T14" fmla="*/ 1296 w 1440"/>
                <a:gd name="T15" fmla="*/ 480 h 480"/>
                <a:gd name="T16" fmla="*/ 1104 w 1440"/>
                <a:gd name="T17" fmla="*/ 288 h 480"/>
                <a:gd name="T18" fmla="*/ 1440 w 1440"/>
                <a:gd name="T19" fmla="*/ 0 h 480"/>
                <a:gd name="T20" fmla="*/ 720 w 1440"/>
                <a:gd name="T21" fmla="*/ 0 h 480"/>
                <a:gd name="T22" fmla="*/ 384 w 1440"/>
                <a:gd name="T23" fmla="*/ 144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0" h="480">
                  <a:moveTo>
                    <a:pt x="384" y="144"/>
                  </a:moveTo>
                  <a:lnTo>
                    <a:pt x="240" y="96"/>
                  </a:lnTo>
                  <a:lnTo>
                    <a:pt x="0" y="240"/>
                  </a:lnTo>
                  <a:lnTo>
                    <a:pt x="77" y="378"/>
                  </a:lnTo>
                  <a:lnTo>
                    <a:pt x="218" y="308"/>
                  </a:lnTo>
                  <a:lnTo>
                    <a:pt x="280" y="370"/>
                  </a:lnTo>
                  <a:lnTo>
                    <a:pt x="646" y="347"/>
                  </a:lnTo>
                  <a:lnTo>
                    <a:pt x="1296" y="480"/>
                  </a:lnTo>
                  <a:lnTo>
                    <a:pt x="1104" y="288"/>
                  </a:lnTo>
                  <a:lnTo>
                    <a:pt x="1440" y="0"/>
                  </a:lnTo>
                  <a:lnTo>
                    <a:pt x="720" y="0"/>
                  </a:lnTo>
                  <a:lnTo>
                    <a:pt x="384" y="144"/>
                  </a:lnTo>
                  <a:close/>
                </a:path>
              </a:pathLst>
            </a:custGeom>
            <a:solidFill>
              <a:srgbClr val="FFFFCC"/>
            </a:solidFill>
            <a:ln w="12700" cap="flat" cmpd="sng">
              <a:solidFill>
                <a:schemeClr val="tx1"/>
              </a:solidFill>
              <a:prstDash val="solid"/>
              <a:round/>
              <a:headEnd/>
              <a:tailEnd/>
            </a:ln>
            <a:effectLst/>
          </p:spPr>
          <p:txBody>
            <a:bodyPr wrap="none" lIns="80165" tIns="40083" rIns="80165" bIns="40083" anchor="ctr"/>
            <a:lstStyle/>
            <a:p>
              <a:endParaRPr lang="en-US"/>
            </a:p>
          </p:txBody>
        </p:sp>
        <p:sp>
          <p:nvSpPr>
            <p:cNvPr id="47129" name="Freeform 25"/>
            <p:cNvSpPr>
              <a:spLocks/>
            </p:cNvSpPr>
            <p:nvPr/>
          </p:nvSpPr>
          <p:spPr bwMode="auto">
            <a:xfrm>
              <a:off x="5961590" y="3567255"/>
              <a:ext cx="860771" cy="495412"/>
            </a:xfrm>
            <a:custGeom>
              <a:avLst/>
              <a:gdLst>
                <a:gd name="T0" fmla="*/ 0 w 797"/>
                <a:gd name="T1" fmla="*/ 344 h 480"/>
                <a:gd name="T2" fmla="*/ 3 w 797"/>
                <a:gd name="T3" fmla="*/ 347 h 480"/>
                <a:gd name="T4" fmla="*/ 653 w 797"/>
                <a:gd name="T5" fmla="*/ 480 h 480"/>
                <a:gd name="T6" fmla="*/ 461 w 797"/>
                <a:gd name="T7" fmla="*/ 288 h 480"/>
                <a:gd name="T8" fmla="*/ 797 w 797"/>
                <a:gd name="T9" fmla="*/ 0 h 480"/>
                <a:gd name="T10" fmla="*/ 77 w 797"/>
                <a:gd name="T11" fmla="*/ 0 h 480"/>
                <a:gd name="T12" fmla="*/ 0 w 797"/>
                <a:gd name="T13" fmla="*/ 344 h 480"/>
              </a:gdLst>
              <a:ahLst/>
              <a:cxnLst>
                <a:cxn ang="0">
                  <a:pos x="T0" y="T1"/>
                </a:cxn>
                <a:cxn ang="0">
                  <a:pos x="T2" y="T3"/>
                </a:cxn>
                <a:cxn ang="0">
                  <a:pos x="T4" y="T5"/>
                </a:cxn>
                <a:cxn ang="0">
                  <a:pos x="T6" y="T7"/>
                </a:cxn>
                <a:cxn ang="0">
                  <a:pos x="T8" y="T9"/>
                </a:cxn>
                <a:cxn ang="0">
                  <a:pos x="T10" y="T11"/>
                </a:cxn>
                <a:cxn ang="0">
                  <a:pos x="T12" y="T13"/>
                </a:cxn>
              </a:cxnLst>
              <a:rect l="0" t="0" r="r" b="b"/>
              <a:pathLst>
                <a:path w="797" h="480">
                  <a:moveTo>
                    <a:pt x="0" y="344"/>
                  </a:moveTo>
                  <a:lnTo>
                    <a:pt x="3" y="347"/>
                  </a:lnTo>
                  <a:lnTo>
                    <a:pt x="653" y="480"/>
                  </a:lnTo>
                  <a:lnTo>
                    <a:pt x="461" y="288"/>
                  </a:lnTo>
                  <a:lnTo>
                    <a:pt x="797" y="0"/>
                  </a:lnTo>
                  <a:lnTo>
                    <a:pt x="77" y="0"/>
                  </a:lnTo>
                  <a:lnTo>
                    <a:pt x="0" y="344"/>
                  </a:lnTo>
                  <a:close/>
                </a:path>
              </a:pathLst>
            </a:custGeom>
            <a:solidFill>
              <a:srgbClr val="FFFFCC"/>
            </a:solidFill>
            <a:ln w="12700" cap="flat" cmpd="sng">
              <a:solidFill>
                <a:schemeClr val="tx1"/>
              </a:solidFill>
              <a:prstDash val="solid"/>
              <a:round/>
              <a:headEnd/>
              <a:tailEnd/>
            </a:ln>
            <a:effectLst/>
          </p:spPr>
          <p:txBody>
            <a:bodyPr wrap="none" lIns="80165" tIns="40083" rIns="80165" bIns="40083" anchor="ctr"/>
            <a:lstStyle/>
            <a:p>
              <a:endParaRPr lang="en-US"/>
            </a:p>
          </p:txBody>
        </p:sp>
        <p:sp>
          <p:nvSpPr>
            <p:cNvPr id="47130" name="Freeform 26"/>
            <p:cNvSpPr>
              <a:spLocks/>
            </p:cNvSpPr>
            <p:nvPr/>
          </p:nvSpPr>
          <p:spPr bwMode="auto">
            <a:xfrm>
              <a:off x="4749178" y="3465004"/>
              <a:ext cx="784741" cy="391721"/>
            </a:xfrm>
            <a:custGeom>
              <a:avLst/>
              <a:gdLst>
                <a:gd name="T0" fmla="*/ 240 w 727"/>
                <a:gd name="T1" fmla="*/ 96 h 378"/>
                <a:gd name="T2" fmla="*/ 0 w 727"/>
                <a:gd name="T3" fmla="*/ 240 h 378"/>
                <a:gd name="T4" fmla="*/ 77 w 727"/>
                <a:gd name="T5" fmla="*/ 378 h 378"/>
                <a:gd name="T6" fmla="*/ 218 w 727"/>
                <a:gd name="T7" fmla="*/ 308 h 378"/>
                <a:gd name="T8" fmla="*/ 280 w 727"/>
                <a:gd name="T9" fmla="*/ 370 h 378"/>
                <a:gd name="T10" fmla="*/ 657 w 727"/>
                <a:gd name="T11" fmla="*/ 353 h 378"/>
                <a:gd name="T12" fmla="*/ 720 w 727"/>
                <a:gd name="T13" fmla="*/ 3 h 378"/>
                <a:gd name="T14" fmla="*/ 727 w 727"/>
                <a:gd name="T15" fmla="*/ 18 h 378"/>
                <a:gd name="T16" fmla="*/ 720 w 727"/>
                <a:gd name="T17" fmla="*/ 3 h 378"/>
                <a:gd name="T18" fmla="*/ 720 w 727"/>
                <a:gd name="T19" fmla="*/ 0 h 378"/>
                <a:gd name="T20" fmla="*/ 441 w 727"/>
                <a:gd name="T21" fmla="*/ 201 h 378"/>
                <a:gd name="T22" fmla="*/ 240 w 727"/>
                <a:gd name="T23" fmla="*/ 96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378">
                  <a:moveTo>
                    <a:pt x="240" y="96"/>
                  </a:moveTo>
                  <a:lnTo>
                    <a:pt x="0" y="240"/>
                  </a:lnTo>
                  <a:lnTo>
                    <a:pt x="77" y="378"/>
                  </a:lnTo>
                  <a:lnTo>
                    <a:pt x="218" y="308"/>
                  </a:lnTo>
                  <a:lnTo>
                    <a:pt x="280" y="370"/>
                  </a:lnTo>
                  <a:lnTo>
                    <a:pt x="657" y="353"/>
                  </a:lnTo>
                  <a:lnTo>
                    <a:pt x="720" y="3"/>
                  </a:lnTo>
                  <a:lnTo>
                    <a:pt x="727" y="18"/>
                  </a:lnTo>
                  <a:lnTo>
                    <a:pt x="720" y="3"/>
                  </a:lnTo>
                  <a:lnTo>
                    <a:pt x="720" y="0"/>
                  </a:lnTo>
                  <a:lnTo>
                    <a:pt x="441" y="201"/>
                  </a:lnTo>
                  <a:lnTo>
                    <a:pt x="240" y="96"/>
                  </a:lnTo>
                  <a:close/>
                </a:path>
              </a:pathLst>
            </a:custGeom>
            <a:solidFill>
              <a:srgbClr val="FFFFCC"/>
            </a:solidFill>
            <a:ln w="12700" cap="flat" cmpd="sng">
              <a:solidFill>
                <a:schemeClr val="tx1"/>
              </a:solidFill>
              <a:prstDash val="solid"/>
              <a:round/>
              <a:headEnd/>
              <a:tailEnd/>
            </a:ln>
            <a:effectLst/>
          </p:spPr>
          <p:txBody>
            <a:bodyPr wrap="none" lIns="80165" tIns="40083" rIns="80165" bIns="40083" anchor="ctr"/>
            <a:lstStyle/>
            <a:p>
              <a:endParaRPr lang="en-US"/>
            </a:p>
          </p:txBody>
        </p:sp>
        <p:sp>
          <p:nvSpPr>
            <p:cNvPr id="47131" name="AutoShape 27"/>
            <p:cNvSpPr>
              <a:spLocks noChangeArrowheads="1"/>
            </p:cNvSpPr>
            <p:nvPr/>
          </p:nvSpPr>
          <p:spPr bwMode="auto">
            <a:xfrm rot="7380000">
              <a:off x="5176904" y="3086336"/>
              <a:ext cx="424845" cy="145273"/>
            </a:xfrm>
            <a:prstGeom prst="rightArrow">
              <a:avLst>
                <a:gd name="adj1" fmla="val 50000"/>
                <a:gd name="adj2" fmla="val 68925"/>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nchor="ctr"/>
            <a:lstStyle/>
            <a:p>
              <a:endParaRPr lang="en-US"/>
            </a:p>
          </p:txBody>
        </p:sp>
        <p:sp>
          <p:nvSpPr>
            <p:cNvPr id="47132" name="AutoShape 28"/>
            <p:cNvSpPr>
              <a:spLocks noChangeArrowheads="1"/>
            </p:cNvSpPr>
            <p:nvPr/>
          </p:nvSpPr>
          <p:spPr bwMode="auto">
            <a:xfrm rot="3429833">
              <a:off x="5884628" y="3076049"/>
              <a:ext cx="411883" cy="138484"/>
            </a:xfrm>
            <a:prstGeom prst="rightArrow">
              <a:avLst>
                <a:gd name="adj1" fmla="val 50000"/>
                <a:gd name="adj2" fmla="val 70098"/>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nchor="ctr"/>
            <a:lstStyle/>
            <a:p>
              <a:endParaRPr lang="en-US"/>
            </a:p>
          </p:txBody>
        </p:sp>
        <p:sp>
          <p:nvSpPr>
            <p:cNvPr id="47134" name="Text Box 30"/>
            <p:cNvSpPr txBox="1">
              <a:spLocks noChangeArrowheads="1"/>
            </p:cNvSpPr>
            <p:nvPr/>
          </p:nvSpPr>
          <p:spPr bwMode="auto">
            <a:xfrm>
              <a:off x="4941968" y="3856726"/>
              <a:ext cx="1113301" cy="33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0165" tIns="40083" rIns="80165" bIns="40083">
              <a:spAutoFit/>
            </a:bodyPr>
            <a:lstStyle/>
            <a:p>
              <a:r>
                <a:rPr lang="en-US" sz="1600" b="1">
                  <a:solidFill>
                    <a:schemeClr val="tx1">
                      <a:lumMod val="95000"/>
                      <a:lumOff val="5000"/>
                    </a:schemeClr>
                  </a:solidFill>
                </a:rPr>
                <a:t>products</a:t>
              </a:r>
              <a:endParaRPr lang="en-US" sz="1600" dirty="0">
                <a:solidFill>
                  <a:schemeClr val="tx1">
                    <a:lumMod val="95000"/>
                    <a:lumOff val="5000"/>
                  </a:schemeClr>
                </a:solidFill>
              </a:endParaRPr>
            </a:p>
          </p:txBody>
        </p:sp>
        <p:sp>
          <p:nvSpPr>
            <p:cNvPr id="47142" name="Text Box 38"/>
            <p:cNvSpPr txBox="1">
              <a:spLocks noChangeArrowheads="1"/>
            </p:cNvSpPr>
            <p:nvPr/>
          </p:nvSpPr>
          <p:spPr bwMode="auto">
            <a:xfrm>
              <a:off x="771164" y="2852940"/>
              <a:ext cx="950379" cy="332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spAutoFit/>
            </a:bodyPr>
            <a:lstStyle/>
            <a:p>
              <a:r>
                <a:rPr lang="en-US" sz="1600" b="1">
                  <a:solidFill>
                    <a:schemeClr val="tx1">
                      <a:lumMod val="95000"/>
                      <a:lumOff val="5000"/>
                    </a:schemeClr>
                  </a:solidFill>
                </a:rPr>
                <a:t>Elastase</a:t>
              </a:r>
              <a:endParaRPr lang="en-US" sz="1600" b="1" dirty="0">
                <a:solidFill>
                  <a:schemeClr val="tx1">
                    <a:lumMod val="95000"/>
                    <a:lumOff val="5000"/>
                  </a:schemeClr>
                </a:solidFill>
              </a:endParaRPr>
            </a:p>
          </p:txBody>
        </p:sp>
        <p:sp>
          <p:nvSpPr>
            <p:cNvPr id="47143" name="Text Box 39"/>
            <p:cNvSpPr txBox="1">
              <a:spLocks noChangeArrowheads="1"/>
            </p:cNvSpPr>
            <p:nvPr/>
          </p:nvSpPr>
          <p:spPr bwMode="auto">
            <a:xfrm>
              <a:off x="2469627" y="2852940"/>
              <a:ext cx="798318" cy="332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spAutoFit/>
            </a:bodyPr>
            <a:lstStyle/>
            <a:p>
              <a:r>
                <a:rPr lang="en-US" sz="1600" b="1">
                  <a:solidFill>
                    <a:schemeClr val="tx1">
                      <a:lumMod val="95000"/>
                      <a:lumOff val="5000"/>
                    </a:schemeClr>
                  </a:solidFill>
                </a:rPr>
                <a:t>Elastin</a:t>
              </a:r>
              <a:endParaRPr lang="en-US" sz="1600" b="1" dirty="0">
                <a:solidFill>
                  <a:schemeClr val="tx1">
                    <a:lumMod val="95000"/>
                    <a:lumOff val="5000"/>
                  </a:schemeClr>
                </a:solidFill>
              </a:endParaRPr>
            </a:p>
          </p:txBody>
        </p:sp>
      </p:grpSp>
      <p:grpSp>
        <p:nvGrpSpPr>
          <p:cNvPr id="3" name="Group 2"/>
          <p:cNvGrpSpPr/>
          <p:nvPr/>
        </p:nvGrpSpPr>
        <p:grpSpPr>
          <a:xfrm>
            <a:off x="682915" y="4470230"/>
            <a:ext cx="6340383" cy="1192444"/>
            <a:chOff x="682915" y="4470230"/>
            <a:chExt cx="6340383" cy="1192444"/>
          </a:xfrm>
        </p:grpSpPr>
        <p:sp>
          <p:nvSpPr>
            <p:cNvPr id="47133" name="Freeform 29"/>
            <p:cNvSpPr>
              <a:spLocks/>
            </p:cNvSpPr>
            <p:nvPr/>
          </p:nvSpPr>
          <p:spPr bwMode="auto">
            <a:xfrm>
              <a:off x="682915" y="4470230"/>
              <a:ext cx="987036" cy="596223"/>
            </a:xfrm>
            <a:custGeom>
              <a:avLst/>
              <a:gdLst>
                <a:gd name="T0" fmla="*/ 0 w 1344"/>
                <a:gd name="T1" fmla="*/ 192 h 816"/>
                <a:gd name="T2" fmla="*/ 432 w 1344"/>
                <a:gd name="T3" fmla="*/ 0 h 816"/>
                <a:gd name="T4" fmla="*/ 1008 w 1344"/>
                <a:gd name="T5" fmla="*/ 144 h 816"/>
                <a:gd name="T6" fmla="*/ 912 w 1344"/>
                <a:gd name="T7" fmla="*/ 336 h 816"/>
                <a:gd name="T8" fmla="*/ 672 w 1344"/>
                <a:gd name="T9" fmla="*/ 288 h 816"/>
                <a:gd name="T10" fmla="*/ 384 w 1344"/>
                <a:gd name="T11" fmla="*/ 480 h 816"/>
                <a:gd name="T12" fmla="*/ 480 w 1344"/>
                <a:gd name="T13" fmla="*/ 672 h 816"/>
                <a:gd name="T14" fmla="*/ 672 w 1344"/>
                <a:gd name="T15" fmla="*/ 576 h 816"/>
                <a:gd name="T16" fmla="*/ 768 w 1344"/>
                <a:gd name="T17" fmla="*/ 672 h 816"/>
                <a:gd name="T18" fmla="*/ 1248 w 1344"/>
                <a:gd name="T19" fmla="*/ 624 h 816"/>
                <a:gd name="T20" fmla="*/ 1344 w 1344"/>
                <a:gd name="T21" fmla="*/ 768 h 816"/>
                <a:gd name="T22" fmla="*/ 432 w 1344"/>
                <a:gd name="T23" fmla="*/ 816 h 816"/>
                <a:gd name="T24" fmla="*/ 48 w 1344"/>
                <a:gd name="T25" fmla="*/ 672 h 816"/>
                <a:gd name="T26" fmla="*/ 0 w 1344"/>
                <a:gd name="T27" fmla="*/ 192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4" h="816">
                  <a:moveTo>
                    <a:pt x="0" y="192"/>
                  </a:moveTo>
                  <a:lnTo>
                    <a:pt x="432" y="0"/>
                  </a:lnTo>
                  <a:lnTo>
                    <a:pt x="1008" y="144"/>
                  </a:lnTo>
                  <a:lnTo>
                    <a:pt x="912" y="336"/>
                  </a:lnTo>
                  <a:lnTo>
                    <a:pt x="672" y="288"/>
                  </a:lnTo>
                  <a:lnTo>
                    <a:pt x="384" y="480"/>
                  </a:lnTo>
                  <a:lnTo>
                    <a:pt x="480" y="672"/>
                  </a:lnTo>
                  <a:lnTo>
                    <a:pt x="672" y="576"/>
                  </a:lnTo>
                  <a:lnTo>
                    <a:pt x="768" y="672"/>
                  </a:lnTo>
                  <a:lnTo>
                    <a:pt x="1248" y="624"/>
                  </a:lnTo>
                  <a:lnTo>
                    <a:pt x="1344" y="768"/>
                  </a:lnTo>
                  <a:lnTo>
                    <a:pt x="432" y="816"/>
                  </a:lnTo>
                  <a:lnTo>
                    <a:pt x="48" y="672"/>
                  </a:lnTo>
                  <a:lnTo>
                    <a:pt x="0" y="192"/>
                  </a:lnTo>
                  <a:close/>
                </a:path>
              </a:pathLst>
            </a:custGeom>
            <a:solidFill>
              <a:srgbClr val="00B050">
                <a:alpha val="51000"/>
              </a:srgbClr>
            </a:solidFill>
            <a:ln w="12700" cap="flat" cmpd="sng">
              <a:solidFill>
                <a:schemeClr val="tx1"/>
              </a:solidFill>
              <a:prstDash val="solid"/>
              <a:round/>
              <a:headEnd/>
              <a:tailEnd/>
            </a:ln>
            <a:effectLst/>
          </p:spPr>
          <p:txBody>
            <a:bodyPr wrap="none" lIns="80165" tIns="40083" rIns="80165" bIns="40083" anchor="ctr"/>
            <a:lstStyle/>
            <a:p>
              <a:endParaRPr lang="en-US"/>
            </a:p>
          </p:txBody>
        </p:sp>
        <p:sp>
          <p:nvSpPr>
            <p:cNvPr id="47135" name="Freeform 31"/>
            <p:cNvSpPr>
              <a:spLocks/>
            </p:cNvSpPr>
            <p:nvPr/>
          </p:nvSpPr>
          <p:spPr bwMode="auto">
            <a:xfrm>
              <a:off x="2089476" y="4562399"/>
              <a:ext cx="1383479" cy="668230"/>
            </a:xfrm>
            <a:custGeom>
              <a:avLst/>
              <a:gdLst>
                <a:gd name="T0" fmla="*/ 48 w 1412"/>
                <a:gd name="T1" fmla="*/ 238 h 647"/>
                <a:gd name="T2" fmla="*/ 477 w 1412"/>
                <a:gd name="T3" fmla="*/ 218 h 647"/>
                <a:gd name="T4" fmla="*/ 960 w 1412"/>
                <a:gd name="T5" fmla="*/ 46 h 647"/>
                <a:gd name="T6" fmla="*/ 1412 w 1412"/>
                <a:gd name="T7" fmla="*/ 0 h 647"/>
                <a:gd name="T8" fmla="*/ 1171 w 1412"/>
                <a:gd name="T9" fmla="*/ 647 h 647"/>
                <a:gd name="T10" fmla="*/ 836 w 1412"/>
                <a:gd name="T11" fmla="*/ 351 h 647"/>
                <a:gd name="T12" fmla="*/ 192 w 1412"/>
                <a:gd name="T13" fmla="*/ 334 h 647"/>
                <a:gd name="T14" fmla="*/ 0 w 1412"/>
                <a:gd name="T15" fmla="*/ 334 h 647"/>
                <a:gd name="T16" fmla="*/ 48 w 1412"/>
                <a:gd name="T17" fmla="*/ 238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2" h="647">
                  <a:moveTo>
                    <a:pt x="48" y="238"/>
                  </a:moveTo>
                  <a:lnTo>
                    <a:pt x="477" y="218"/>
                  </a:lnTo>
                  <a:lnTo>
                    <a:pt x="960" y="46"/>
                  </a:lnTo>
                  <a:lnTo>
                    <a:pt x="1412" y="0"/>
                  </a:lnTo>
                  <a:lnTo>
                    <a:pt x="1171" y="647"/>
                  </a:lnTo>
                  <a:lnTo>
                    <a:pt x="836" y="351"/>
                  </a:lnTo>
                  <a:lnTo>
                    <a:pt x="192" y="334"/>
                  </a:lnTo>
                  <a:lnTo>
                    <a:pt x="0" y="334"/>
                  </a:lnTo>
                  <a:lnTo>
                    <a:pt x="48" y="238"/>
                  </a:lnTo>
                  <a:close/>
                </a:path>
              </a:pathLst>
            </a:custGeom>
            <a:solidFill>
              <a:srgbClr val="FFCC66"/>
            </a:solidFill>
            <a:ln w="12700" cap="flat" cmpd="sng">
              <a:solidFill>
                <a:schemeClr val="tx1"/>
              </a:solidFill>
              <a:prstDash val="solid"/>
              <a:round/>
              <a:headEnd/>
              <a:tailEnd/>
            </a:ln>
            <a:effectLst/>
          </p:spPr>
          <p:txBody>
            <a:bodyPr wrap="none" lIns="80165" tIns="40083" rIns="80165" bIns="40083" anchor="ctr"/>
            <a:lstStyle/>
            <a:p>
              <a:endParaRPr lang="en-US"/>
            </a:p>
          </p:txBody>
        </p:sp>
        <p:sp>
          <p:nvSpPr>
            <p:cNvPr id="47136" name="Text Box 32"/>
            <p:cNvSpPr txBox="1">
              <a:spLocks noChangeArrowheads="1"/>
            </p:cNvSpPr>
            <p:nvPr/>
          </p:nvSpPr>
          <p:spPr bwMode="auto">
            <a:xfrm>
              <a:off x="1559979" y="4536476"/>
              <a:ext cx="361144" cy="525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spAutoFit/>
            </a:bodyPr>
            <a:lstStyle/>
            <a:p>
              <a:r>
                <a:rPr lang="en-US" sz="2800"/>
                <a:t>+</a:t>
              </a:r>
              <a:endParaRPr lang="en-US"/>
            </a:p>
          </p:txBody>
        </p:sp>
        <p:sp>
          <p:nvSpPr>
            <p:cNvPr id="47137" name="AutoShape 33"/>
            <p:cNvSpPr>
              <a:spLocks noChangeArrowheads="1"/>
            </p:cNvSpPr>
            <p:nvPr/>
          </p:nvSpPr>
          <p:spPr bwMode="auto">
            <a:xfrm>
              <a:off x="3531336" y="4700654"/>
              <a:ext cx="376078" cy="100811"/>
            </a:xfrm>
            <a:prstGeom prst="rightArrow">
              <a:avLst>
                <a:gd name="adj1" fmla="val 50000"/>
                <a:gd name="adj2" fmla="val 98928"/>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nchor="ctr"/>
            <a:lstStyle/>
            <a:p>
              <a:endParaRPr lang="en-US"/>
            </a:p>
          </p:txBody>
        </p:sp>
        <p:sp>
          <p:nvSpPr>
            <p:cNvPr id="47138" name="Freeform 34"/>
            <p:cNvSpPr>
              <a:spLocks/>
            </p:cNvSpPr>
            <p:nvPr/>
          </p:nvSpPr>
          <p:spPr bwMode="auto">
            <a:xfrm>
              <a:off x="4183024" y="4470230"/>
              <a:ext cx="987036" cy="596223"/>
            </a:xfrm>
            <a:custGeom>
              <a:avLst/>
              <a:gdLst>
                <a:gd name="T0" fmla="*/ 0 w 1344"/>
                <a:gd name="T1" fmla="*/ 192 h 816"/>
                <a:gd name="T2" fmla="*/ 432 w 1344"/>
                <a:gd name="T3" fmla="*/ 0 h 816"/>
                <a:gd name="T4" fmla="*/ 1008 w 1344"/>
                <a:gd name="T5" fmla="*/ 144 h 816"/>
                <a:gd name="T6" fmla="*/ 912 w 1344"/>
                <a:gd name="T7" fmla="*/ 336 h 816"/>
                <a:gd name="T8" fmla="*/ 672 w 1344"/>
                <a:gd name="T9" fmla="*/ 288 h 816"/>
                <a:gd name="T10" fmla="*/ 384 w 1344"/>
                <a:gd name="T11" fmla="*/ 480 h 816"/>
                <a:gd name="T12" fmla="*/ 480 w 1344"/>
                <a:gd name="T13" fmla="*/ 672 h 816"/>
                <a:gd name="T14" fmla="*/ 672 w 1344"/>
                <a:gd name="T15" fmla="*/ 576 h 816"/>
                <a:gd name="T16" fmla="*/ 768 w 1344"/>
                <a:gd name="T17" fmla="*/ 672 h 816"/>
                <a:gd name="T18" fmla="*/ 1248 w 1344"/>
                <a:gd name="T19" fmla="*/ 624 h 816"/>
                <a:gd name="T20" fmla="*/ 1344 w 1344"/>
                <a:gd name="T21" fmla="*/ 768 h 816"/>
                <a:gd name="T22" fmla="*/ 432 w 1344"/>
                <a:gd name="T23" fmla="*/ 816 h 816"/>
                <a:gd name="T24" fmla="*/ 48 w 1344"/>
                <a:gd name="T25" fmla="*/ 672 h 816"/>
                <a:gd name="T26" fmla="*/ 0 w 1344"/>
                <a:gd name="T27" fmla="*/ 192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4" h="816">
                  <a:moveTo>
                    <a:pt x="0" y="192"/>
                  </a:moveTo>
                  <a:lnTo>
                    <a:pt x="432" y="0"/>
                  </a:lnTo>
                  <a:lnTo>
                    <a:pt x="1008" y="144"/>
                  </a:lnTo>
                  <a:lnTo>
                    <a:pt x="912" y="336"/>
                  </a:lnTo>
                  <a:lnTo>
                    <a:pt x="672" y="288"/>
                  </a:lnTo>
                  <a:lnTo>
                    <a:pt x="384" y="480"/>
                  </a:lnTo>
                  <a:lnTo>
                    <a:pt x="480" y="672"/>
                  </a:lnTo>
                  <a:lnTo>
                    <a:pt x="672" y="576"/>
                  </a:lnTo>
                  <a:lnTo>
                    <a:pt x="768" y="672"/>
                  </a:lnTo>
                  <a:lnTo>
                    <a:pt x="1248" y="624"/>
                  </a:lnTo>
                  <a:lnTo>
                    <a:pt x="1344" y="768"/>
                  </a:lnTo>
                  <a:lnTo>
                    <a:pt x="432" y="816"/>
                  </a:lnTo>
                  <a:lnTo>
                    <a:pt x="48" y="672"/>
                  </a:lnTo>
                  <a:lnTo>
                    <a:pt x="0" y="192"/>
                  </a:lnTo>
                  <a:close/>
                </a:path>
              </a:pathLst>
            </a:custGeom>
            <a:solidFill>
              <a:srgbClr val="00B050">
                <a:alpha val="51000"/>
              </a:srgbClr>
            </a:solidFill>
            <a:ln w="12700" cap="flat" cmpd="sng">
              <a:solidFill>
                <a:schemeClr val="tx1"/>
              </a:solidFill>
              <a:prstDash val="solid"/>
              <a:round/>
              <a:headEnd/>
              <a:tailEnd/>
            </a:ln>
            <a:effectLst/>
          </p:spPr>
          <p:txBody>
            <a:bodyPr wrap="none" lIns="80165" tIns="40083" rIns="80165" bIns="40083" anchor="ctr"/>
            <a:lstStyle/>
            <a:p>
              <a:endParaRPr lang="en-US"/>
            </a:p>
          </p:txBody>
        </p:sp>
        <p:sp>
          <p:nvSpPr>
            <p:cNvPr id="47139" name="Freeform 35"/>
            <p:cNvSpPr>
              <a:spLocks/>
            </p:cNvSpPr>
            <p:nvPr/>
          </p:nvSpPr>
          <p:spPr bwMode="auto">
            <a:xfrm>
              <a:off x="4560460" y="4533596"/>
              <a:ext cx="1382122" cy="669671"/>
            </a:xfrm>
            <a:custGeom>
              <a:avLst/>
              <a:gdLst>
                <a:gd name="T0" fmla="*/ 48 w 1412"/>
                <a:gd name="T1" fmla="*/ 238 h 647"/>
                <a:gd name="T2" fmla="*/ 477 w 1412"/>
                <a:gd name="T3" fmla="*/ 218 h 647"/>
                <a:gd name="T4" fmla="*/ 960 w 1412"/>
                <a:gd name="T5" fmla="*/ 46 h 647"/>
                <a:gd name="T6" fmla="*/ 1412 w 1412"/>
                <a:gd name="T7" fmla="*/ 0 h 647"/>
                <a:gd name="T8" fmla="*/ 1171 w 1412"/>
                <a:gd name="T9" fmla="*/ 647 h 647"/>
                <a:gd name="T10" fmla="*/ 836 w 1412"/>
                <a:gd name="T11" fmla="*/ 351 h 647"/>
                <a:gd name="T12" fmla="*/ 192 w 1412"/>
                <a:gd name="T13" fmla="*/ 334 h 647"/>
                <a:gd name="T14" fmla="*/ 0 w 1412"/>
                <a:gd name="T15" fmla="*/ 334 h 647"/>
                <a:gd name="T16" fmla="*/ 48 w 1412"/>
                <a:gd name="T17" fmla="*/ 238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2" h="647">
                  <a:moveTo>
                    <a:pt x="48" y="238"/>
                  </a:moveTo>
                  <a:lnTo>
                    <a:pt x="477" y="218"/>
                  </a:lnTo>
                  <a:lnTo>
                    <a:pt x="960" y="46"/>
                  </a:lnTo>
                  <a:lnTo>
                    <a:pt x="1412" y="0"/>
                  </a:lnTo>
                  <a:lnTo>
                    <a:pt x="1171" y="647"/>
                  </a:lnTo>
                  <a:lnTo>
                    <a:pt x="836" y="351"/>
                  </a:lnTo>
                  <a:lnTo>
                    <a:pt x="192" y="334"/>
                  </a:lnTo>
                  <a:lnTo>
                    <a:pt x="0" y="334"/>
                  </a:lnTo>
                  <a:lnTo>
                    <a:pt x="48" y="238"/>
                  </a:lnTo>
                  <a:close/>
                </a:path>
              </a:pathLst>
            </a:custGeom>
            <a:solidFill>
              <a:srgbClr val="FFCC66"/>
            </a:solidFill>
            <a:ln w="12700" cap="flat" cmpd="sng">
              <a:solidFill>
                <a:schemeClr val="tx1"/>
              </a:solidFill>
              <a:prstDash val="solid"/>
              <a:round/>
              <a:headEnd/>
              <a:tailEnd/>
            </a:ln>
            <a:effectLst/>
          </p:spPr>
          <p:txBody>
            <a:bodyPr wrap="none" lIns="80165" tIns="40083" rIns="80165" bIns="40083" anchor="ctr"/>
            <a:lstStyle/>
            <a:p>
              <a:endParaRPr lang="en-US"/>
            </a:p>
          </p:txBody>
        </p:sp>
        <p:sp>
          <p:nvSpPr>
            <p:cNvPr id="47140" name="AutoShape 36"/>
            <p:cNvSpPr>
              <a:spLocks noChangeArrowheads="1"/>
            </p:cNvSpPr>
            <p:nvPr/>
          </p:nvSpPr>
          <p:spPr bwMode="auto">
            <a:xfrm rot="34383472">
              <a:off x="4852362" y="5164382"/>
              <a:ext cx="601454" cy="191541"/>
            </a:xfrm>
            <a:prstGeom prst="rightArrow">
              <a:avLst>
                <a:gd name="adj1" fmla="val 23333"/>
                <a:gd name="adj2" fmla="val 134312"/>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nchor="ctr"/>
            <a:lstStyle/>
            <a:p>
              <a:endParaRPr lang="en-US"/>
            </a:p>
          </p:txBody>
        </p:sp>
        <p:sp>
          <p:nvSpPr>
            <p:cNvPr id="47141" name="Line 37"/>
            <p:cNvSpPr>
              <a:spLocks noChangeShapeType="1"/>
            </p:cNvSpPr>
            <p:nvPr/>
          </p:nvSpPr>
          <p:spPr bwMode="auto">
            <a:xfrm flipH="1">
              <a:off x="5160557" y="5164382"/>
              <a:ext cx="245740" cy="3917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nchor="ctr"/>
            <a:lstStyle/>
            <a:p>
              <a:endParaRPr lang="en-US"/>
            </a:p>
          </p:txBody>
        </p:sp>
        <p:sp>
          <p:nvSpPr>
            <p:cNvPr id="47144" name="Rectangle 40"/>
            <p:cNvSpPr>
              <a:spLocks noChangeArrowheads="1"/>
            </p:cNvSpPr>
            <p:nvPr/>
          </p:nvSpPr>
          <p:spPr bwMode="auto">
            <a:xfrm>
              <a:off x="753515" y="5330000"/>
              <a:ext cx="950379" cy="332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spAutoFit/>
            </a:bodyPr>
            <a:lstStyle/>
            <a:p>
              <a:r>
                <a:rPr lang="en-US" sz="1600" b="1">
                  <a:solidFill>
                    <a:schemeClr val="tx1">
                      <a:lumMod val="95000"/>
                      <a:lumOff val="5000"/>
                    </a:schemeClr>
                  </a:solidFill>
                </a:rPr>
                <a:t>Elastase</a:t>
              </a:r>
            </a:p>
          </p:txBody>
        </p:sp>
        <p:sp>
          <p:nvSpPr>
            <p:cNvPr id="47145" name="Text Box 41"/>
            <p:cNvSpPr txBox="1">
              <a:spLocks noChangeArrowheads="1"/>
            </p:cNvSpPr>
            <p:nvPr/>
          </p:nvSpPr>
          <p:spPr bwMode="auto">
            <a:xfrm>
              <a:off x="2232032" y="5330000"/>
              <a:ext cx="1537272" cy="327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spAutoFit/>
            </a:bodyPr>
            <a:lstStyle/>
            <a:p>
              <a:r>
                <a:rPr lang="en-US" sz="1600" b="1" dirty="0">
                  <a:solidFill>
                    <a:schemeClr val="tx1">
                      <a:lumMod val="95000"/>
                      <a:lumOff val="5000"/>
                    </a:schemeClr>
                  </a:solidFill>
                </a:rPr>
                <a:t>PREREGEN</a:t>
              </a:r>
              <a:r>
                <a:rPr lang="en-US" sz="1600" b="1" baseline="30000" dirty="0">
                  <a:solidFill>
                    <a:schemeClr val="tx1">
                      <a:lumMod val="95000"/>
                      <a:lumOff val="5000"/>
                    </a:schemeClr>
                  </a:solidFill>
                </a:rPr>
                <a:t>® </a:t>
              </a:r>
              <a:r>
                <a:rPr lang="en-US" sz="1600" b="1" dirty="0">
                  <a:solidFill>
                    <a:schemeClr val="tx1">
                      <a:lumMod val="95000"/>
                      <a:lumOff val="5000"/>
                    </a:schemeClr>
                  </a:solidFill>
                </a:rPr>
                <a:t>PF</a:t>
              </a:r>
            </a:p>
          </p:txBody>
        </p:sp>
        <p:sp>
          <p:nvSpPr>
            <p:cNvPr id="47146" name="Freeform 42"/>
            <p:cNvSpPr>
              <a:spLocks/>
            </p:cNvSpPr>
            <p:nvPr/>
          </p:nvSpPr>
          <p:spPr bwMode="auto">
            <a:xfrm>
              <a:off x="5467393" y="5164382"/>
              <a:ext cx="1555905" cy="495412"/>
            </a:xfrm>
            <a:custGeom>
              <a:avLst/>
              <a:gdLst>
                <a:gd name="T0" fmla="*/ 384 w 1440"/>
                <a:gd name="T1" fmla="*/ 144 h 480"/>
                <a:gd name="T2" fmla="*/ 240 w 1440"/>
                <a:gd name="T3" fmla="*/ 96 h 480"/>
                <a:gd name="T4" fmla="*/ 0 w 1440"/>
                <a:gd name="T5" fmla="*/ 240 h 480"/>
                <a:gd name="T6" fmla="*/ 77 w 1440"/>
                <a:gd name="T7" fmla="*/ 378 h 480"/>
                <a:gd name="T8" fmla="*/ 218 w 1440"/>
                <a:gd name="T9" fmla="*/ 308 h 480"/>
                <a:gd name="T10" fmla="*/ 280 w 1440"/>
                <a:gd name="T11" fmla="*/ 370 h 480"/>
                <a:gd name="T12" fmla="*/ 646 w 1440"/>
                <a:gd name="T13" fmla="*/ 347 h 480"/>
                <a:gd name="T14" fmla="*/ 1296 w 1440"/>
                <a:gd name="T15" fmla="*/ 480 h 480"/>
                <a:gd name="T16" fmla="*/ 1104 w 1440"/>
                <a:gd name="T17" fmla="*/ 288 h 480"/>
                <a:gd name="T18" fmla="*/ 1440 w 1440"/>
                <a:gd name="T19" fmla="*/ 0 h 480"/>
                <a:gd name="T20" fmla="*/ 720 w 1440"/>
                <a:gd name="T21" fmla="*/ 0 h 480"/>
                <a:gd name="T22" fmla="*/ 384 w 1440"/>
                <a:gd name="T23" fmla="*/ 144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0" h="480">
                  <a:moveTo>
                    <a:pt x="384" y="144"/>
                  </a:moveTo>
                  <a:lnTo>
                    <a:pt x="240" y="96"/>
                  </a:lnTo>
                  <a:lnTo>
                    <a:pt x="0" y="240"/>
                  </a:lnTo>
                  <a:lnTo>
                    <a:pt x="77" y="378"/>
                  </a:lnTo>
                  <a:lnTo>
                    <a:pt x="218" y="308"/>
                  </a:lnTo>
                  <a:lnTo>
                    <a:pt x="280" y="370"/>
                  </a:lnTo>
                  <a:lnTo>
                    <a:pt x="646" y="347"/>
                  </a:lnTo>
                  <a:lnTo>
                    <a:pt x="1296" y="480"/>
                  </a:lnTo>
                  <a:lnTo>
                    <a:pt x="1104" y="288"/>
                  </a:lnTo>
                  <a:lnTo>
                    <a:pt x="1440" y="0"/>
                  </a:lnTo>
                  <a:lnTo>
                    <a:pt x="720" y="0"/>
                  </a:lnTo>
                  <a:lnTo>
                    <a:pt x="384" y="144"/>
                  </a:lnTo>
                  <a:close/>
                </a:path>
              </a:pathLst>
            </a:custGeom>
            <a:solidFill>
              <a:srgbClr val="FFFFCC"/>
            </a:solidFill>
            <a:ln w="12700" cap="flat" cmpd="sng">
              <a:solidFill>
                <a:schemeClr val="tx1"/>
              </a:solidFill>
              <a:prstDash val="solid"/>
              <a:round/>
              <a:headEnd/>
              <a:tailEnd/>
            </a:ln>
            <a:effectLst/>
          </p:spPr>
          <p:txBody>
            <a:bodyPr wrap="none" lIns="80165" tIns="40083" rIns="80165" bIns="40083" anchor="ctr"/>
            <a:lstStyle/>
            <a:p>
              <a:endParaRPr lang="en-US"/>
            </a:p>
          </p:txBody>
        </p:sp>
      </p:grpSp>
      <p:sp>
        <p:nvSpPr>
          <p:cNvPr id="36" name="TextBox 35"/>
          <p:cNvSpPr txBox="1"/>
          <p:nvPr/>
        </p:nvSpPr>
        <p:spPr>
          <a:xfrm>
            <a:off x="334217" y="542925"/>
            <a:ext cx="7618936" cy="1077218"/>
          </a:xfrm>
          <a:prstGeom prst="rect">
            <a:avLst/>
          </a:prstGeom>
          <a:noFill/>
        </p:spPr>
        <p:txBody>
          <a:bodyPr wrap="square" rtlCol="0">
            <a:spAutoFit/>
          </a:bodyPr>
          <a:lstStyle/>
          <a:p>
            <a:r>
              <a:rPr lang="en-US" sz="3200" b="1" dirty="0">
                <a:solidFill>
                  <a:schemeClr val="tx2"/>
                </a:solidFill>
              </a:rPr>
              <a:t>How Does PREREGEN</a:t>
            </a:r>
            <a:r>
              <a:rPr lang="en-US" sz="3200" b="1" baseline="30000" dirty="0">
                <a:solidFill>
                  <a:schemeClr val="tx2"/>
                </a:solidFill>
              </a:rPr>
              <a:t>®</a:t>
            </a:r>
            <a:r>
              <a:rPr lang="en-US" sz="3200" b="1" dirty="0">
                <a:solidFill>
                  <a:schemeClr val="tx2"/>
                </a:solidFill>
              </a:rPr>
              <a:t> PF Work as Elastase Inhibitor?</a:t>
            </a:r>
          </a:p>
        </p:txBody>
      </p:sp>
    </p:spTree>
    <p:extLst>
      <p:ext uri="{BB962C8B-B14F-4D97-AF65-F5344CB8AC3E}">
        <p14:creationId xmlns:p14="http://schemas.microsoft.com/office/powerpoint/2010/main" val="2025688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784980" y="2270104"/>
            <a:ext cx="4405525" cy="3735443"/>
            <a:chOff x="2108830" y="1679554"/>
            <a:chExt cx="4405525" cy="3735443"/>
          </a:xfrm>
        </p:grpSpPr>
        <p:graphicFrame>
          <p:nvGraphicFramePr>
            <p:cNvPr id="67593" name="Object 9"/>
            <p:cNvGraphicFramePr>
              <a:graphicFrameLocks noChangeAspect="1"/>
            </p:cNvGraphicFramePr>
            <p:nvPr>
              <p:extLst>
                <p:ext uri="{D42A27DB-BD31-4B8C-83A1-F6EECF244321}">
                  <p14:modId xmlns:p14="http://schemas.microsoft.com/office/powerpoint/2010/main" val="1961613997"/>
                </p:ext>
              </p:extLst>
            </p:nvPr>
          </p:nvGraphicFramePr>
          <p:xfrm>
            <a:off x="2267694" y="1679554"/>
            <a:ext cx="4246661" cy="3570832"/>
          </p:xfrm>
          <a:graphic>
            <a:graphicData uri="http://schemas.openxmlformats.org/presentationml/2006/ole">
              <mc:AlternateContent xmlns:mc="http://schemas.openxmlformats.org/markup-compatibility/2006">
                <mc:Choice xmlns:v="urn:schemas-microsoft-com:vml" Requires="v">
                  <p:oleObj spid="_x0000_s20533" name="Chart" r:id="rId4" imgW="5010150" imgH="4210050" progId="MSGraph.Chart.8">
                    <p:embed/>
                  </p:oleObj>
                </mc:Choice>
                <mc:Fallback>
                  <p:oleObj name="Chart" r:id="rId4" imgW="5010150" imgH="4210050" progId="MSGraph.Chart.8">
                    <p:embed/>
                    <p:pic>
                      <p:nvPicPr>
                        <p:cNvPr id="0" name=""/>
                        <p:cNvPicPr>
                          <a:picLocks noChangeAspect="1" noChangeArrowheads="1"/>
                        </p:cNvPicPr>
                        <p:nvPr/>
                      </p:nvPicPr>
                      <p:blipFill>
                        <a:blip r:embed="rId5"/>
                        <a:srcRect/>
                        <a:stretch>
                          <a:fillRect/>
                        </a:stretch>
                      </p:blipFill>
                      <p:spPr bwMode="auto">
                        <a:xfrm>
                          <a:off x="2267694" y="1679554"/>
                          <a:ext cx="4246661" cy="3570832"/>
                        </a:xfrm>
                        <a:prstGeom prst="rect">
                          <a:avLst/>
                        </a:prstGeom>
                        <a:noFill/>
                        <a:ln>
                          <a:noFill/>
                        </a:ln>
                      </p:spPr>
                    </p:pic>
                  </p:oleObj>
                </mc:Fallback>
              </mc:AlternateContent>
            </a:graphicData>
          </a:graphic>
        </p:graphicFrame>
        <p:sp>
          <p:nvSpPr>
            <p:cNvPr id="67594" name="Text Box 10"/>
            <p:cNvSpPr txBox="1">
              <a:spLocks noChangeArrowheads="1"/>
            </p:cNvSpPr>
            <p:nvPr/>
          </p:nvSpPr>
          <p:spPr bwMode="auto">
            <a:xfrm rot="16200000">
              <a:off x="1567209" y="2480789"/>
              <a:ext cx="1348858" cy="265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0165" tIns="40083" rIns="80165" bIns="40083">
              <a:spAutoFit/>
            </a:bodyPr>
            <a:lstStyle>
              <a:lvl1pPr defTabSz="762000">
                <a:defRPr sz="2400">
                  <a:solidFill>
                    <a:schemeClr val="tx1"/>
                  </a:solidFill>
                  <a:latin typeface="Times" charset="0"/>
                </a:defRPr>
              </a:lvl1pPr>
              <a:lvl2pPr marL="571500" defTabSz="762000">
                <a:defRPr sz="2400">
                  <a:solidFill>
                    <a:schemeClr val="tx1"/>
                  </a:solidFill>
                  <a:latin typeface="Times" charset="0"/>
                </a:defRPr>
              </a:lvl2pPr>
              <a:lvl3pPr marL="1143000" defTabSz="762000">
                <a:defRPr sz="2400">
                  <a:solidFill>
                    <a:schemeClr val="tx1"/>
                  </a:solidFill>
                  <a:latin typeface="Times" charset="0"/>
                </a:defRPr>
              </a:lvl3pPr>
              <a:lvl4pPr marL="1714500" defTabSz="762000">
                <a:defRPr sz="2400">
                  <a:solidFill>
                    <a:schemeClr val="tx1"/>
                  </a:solidFill>
                  <a:latin typeface="Times" charset="0"/>
                </a:defRPr>
              </a:lvl4pPr>
              <a:lvl5pPr marL="2286000" defTabSz="762000">
                <a:defRPr sz="2400">
                  <a:solidFill>
                    <a:schemeClr val="tx1"/>
                  </a:solidFill>
                  <a:latin typeface="Times" charset="0"/>
                </a:defRPr>
              </a:lvl5pPr>
              <a:lvl6pPr marL="2743200" defTabSz="762000" eaLnBrk="0" fontAlgn="base" hangingPunct="0">
                <a:spcBef>
                  <a:spcPct val="0"/>
                </a:spcBef>
                <a:spcAft>
                  <a:spcPct val="0"/>
                </a:spcAft>
                <a:defRPr sz="2400">
                  <a:solidFill>
                    <a:schemeClr val="tx1"/>
                  </a:solidFill>
                  <a:latin typeface="Times" charset="0"/>
                </a:defRPr>
              </a:lvl6pPr>
              <a:lvl7pPr marL="3200400" defTabSz="762000" eaLnBrk="0" fontAlgn="base" hangingPunct="0">
                <a:spcBef>
                  <a:spcPct val="0"/>
                </a:spcBef>
                <a:spcAft>
                  <a:spcPct val="0"/>
                </a:spcAft>
                <a:defRPr sz="2400">
                  <a:solidFill>
                    <a:schemeClr val="tx1"/>
                  </a:solidFill>
                  <a:latin typeface="Times" charset="0"/>
                </a:defRPr>
              </a:lvl7pPr>
              <a:lvl8pPr marL="3657600" defTabSz="762000" eaLnBrk="0" fontAlgn="base" hangingPunct="0">
                <a:spcBef>
                  <a:spcPct val="0"/>
                </a:spcBef>
                <a:spcAft>
                  <a:spcPct val="0"/>
                </a:spcAft>
                <a:defRPr sz="2400">
                  <a:solidFill>
                    <a:schemeClr val="tx1"/>
                  </a:solidFill>
                  <a:latin typeface="Times" charset="0"/>
                </a:defRPr>
              </a:lvl8pPr>
              <a:lvl9pPr marL="4114800" defTabSz="762000" eaLnBrk="0" fontAlgn="base" hangingPunct="0">
                <a:spcBef>
                  <a:spcPct val="0"/>
                </a:spcBef>
                <a:spcAft>
                  <a:spcPct val="0"/>
                </a:spcAft>
                <a:defRPr sz="2400">
                  <a:solidFill>
                    <a:schemeClr val="tx1"/>
                  </a:solidFill>
                  <a:latin typeface="Times" charset="0"/>
                </a:defRPr>
              </a:lvl9pPr>
            </a:lstStyle>
            <a:p>
              <a:pPr>
                <a:spcBef>
                  <a:spcPct val="50000"/>
                </a:spcBef>
              </a:pPr>
              <a:r>
                <a:rPr lang="en-US" sz="1200" b="1" dirty="0">
                  <a:solidFill>
                    <a:srgbClr val="000000"/>
                  </a:solidFill>
                  <a:latin typeface="+mj-lt"/>
                </a:rPr>
                <a:t>Cell viability (%)</a:t>
              </a:r>
            </a:p>
          </p:txBody>
        </p:sp>
        <p:sp>
          <p:nvSpPr>
            <p:cNvPr id="67595" name="Text Box 11"/>
            <p:cNvSpPr txBox="1">
              <a:spLocks noChangeArrowheads="1"/>
            </p:cNvSpPr>
            <p:nvPr/>
          </p:nvSpPr>
          <p:spPr bwMode="auto">
            <a:xfrm>
              <a:off x="4406345" y="5192770"/>
              <a:ext cx="1187172" cy="222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r>
                <a:rPr lang="en-US" sz="1200" b="1" dirty="0">
                  <a:solidFill>
                    <a:srgbClr val="000000"/>
                  </a:solidFill>
                </a:rPr>
                <a:t>PREREGEN</a:t>
              </a:r>
              <a:r>
                <a:rPr lang="en-US" sz="1200" b="1" baseline="30000" dirty="0">
                  <a:solidFill>
                    <a:srgbClr val="000000"/>
                  </a:solidFill>
                </a:rPr>
                <a:t>® </a:t>
              </a:r>
              <a:r>
                <a:rPr lang="en-US" sz="1200" b="1" dirty="0">
                  <a:solidFill>
                    <a:srgbClr val="000000"/>
                  </a:solidFill>
                </a:rPr>
                <a:t>PF</a:t>
              </a:r>
            </a:p>
          </p:txBody>
        </p:sp>
      </p:grpSp>
      <p:sp>
        <p:nvSpPr>
          <p:cNvPr id="11" name="TextBox 10"/>
          <p:cNvSpPr txBox="1"/>
          <p:nvPr/>
        </p:nvSpPr>
        <p:spPr>
          <a:xfrm>
            <a:off x="334217" y="542925"/>
            <a:ext cx="8438308" cy="1077218"/>
          </a:xfrm>
          <a:prstGeom prst="rect">
            <a:avLst/>
          </a:prstGeom>
          <a:noFill/>
        </p:spPr>
        <p:txBody>
          <a:bodyPr wrap="square" rtlCol="0">
            <a:spAutoFit/>
          </a:bodyPr>
          <a:lstStyle/>
          <a:p>
            <a:r>
              <a:rPr lang="en-US" sz="3200" b="1" dirty="0">
                <a:solidFill>
                  <a:schemeClr val="tx2"/>
                </a:solidFill>
              </a:rPr>
              <a:t>PREREGEN</a:t>
            </a:r>
            <a:r>
              <a:rPr lang="en-US" sz="3200" b="1" baseline="30000" dirty="0">
                <a:solidFill>
                  <a:schemeClr val="tx2"/>
                </a:solidFill>
              </a:rPr>
              <a:t>® </a:t>
            </a:r>
            <a:r>
              <a:rPr lang="en-US" sz="3200" b="1" dirty="0">
                <a:solidFill>
                  <a:schemeClr val="tx2"/>
                </a:solidFill>
              </a:rPr>
              <a:t>PF Protects Keratinocytes from Ozone Harmful Influence (</a:t>
            </a:r>
            <a:r>
              <a:rPr lang="en-US" sz="3200" b="1" i="1" dirty="0">
                <a:solidFill>
                  <a:schemeClr val="tx2"/>
                </a:solidFill>
              </a:rPr>
              <a:t>in vitro</a:t>
            </a:r>
            <a:r>
              <a:rPr lang="en-US" sz="3200" b="1" dirty="0">
                <a:solidFill>
                  <a:schemeClr val="tx2"/>
                </a:solidFill>
              </a:rPr>
              <a:t>)</a:t>
            </a:r>
          </a:p>
        </p:txBody>
      </p:sp>
    </p:spTree>
    <p:extLst>
      <p:ext uri="{BB962C8B-B14F-4D97-AF65-F5344CB8AC3E}">
        <p14:creationId xmlns:p14="http://schemas.microsoft.com/office/powerpoint/2010/main" val="450522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subTitle" idx="1"/>
          </p:nvPr>
        </p:nvSpPr>
        <p:spPr>
          <a:xfrm>
            <a:off x="1122805" y="1795869"/>
            <a:ext cx="6401478" cy="738664"/>
          </a:xfrm>
        </p:spPr>
        <p:txBody>
          <a:bodyPr/>
          <a:lstStyle/>
          <a:p>
            <a:endParaRPr lang="en-US"/>
          </a:p>
          <a:p>
            <a:endParaRPr lang="en-US"/>
          </a:p>
        </p:txBody>
      </p:sp>
      <p:sp>
        <p:nvSpPr>
          <p:cNvPr id="69" name="TextBox 68"/>
          <p:cNvSpPr txBox="1"/>
          <p:nvPr/>
        </p:nvSpPr>
        <p:spPr>
          <a:xfrm>
            <a:off x="334217" y="542925"/>
            <a:ext cx="7533433" cy="1077218"/>
          </a:xfrm>
          <a:prstGeom prst="rect">
            <a:avLst/>
          </a:prstGeom>
          <a:noFill/>
        </p:spPr>
        <p:txBody>
          <a:bodyPr wrap="square" rtlCol="0">
            <a:spAutoFit/>
          </a:bodyPr>
          <a:lstStyle/>
          <a:p>
            <a:r>
              <a:rPr lang="en-US" sz="3200" b="1" dirty="0">
                <a:solidFill>
                  <a:schemeClr val="tx2"/>
                </a:solidFill>
              </a:rPr>
              <a:t>PREREGEN</a:t>
            </a:r>
            <a:r>
              <a:rPr lang="en-US" sz="3200" b="1" baseline="30000" dirty="0">
                <a:solidFill>
                  <a:schemeClr val="tx2"/>
                </a:solidFill>
              </a:rPr>
              <a:t>® </a:t>
            </a:r>
            <a:r>
              <a:rPr lang="en-US" sz="3200" b="1" dirty="0">
                <a:solidFill>
                  <a:schemeClr val="tx2"/>
                </a:solidFill>
              </a:rPr>
              <a:t>PF Strongly Reduces Skin Irritation (</a:t>
            </a:r>
            <a:r>
              <a:rPr lang="en-US" sz="3200" b="1" i="1" dirty="0">
                <a:solidFill>
                  <a:schemeClr val="tx2"/>
                </a:solidFill>
              </a:rPr>
              <a:t>in vivo</a:t>
            </a:r>
            <a:r>
              <a:rPr lang="en-US" sz="3200" b="1" dirty="0">
                <a:solidFill>
                  <a:schemeClr val="tx2"/>
                </a:solidFill>
              </a:rPr>
              <a:t>)</a:t>
            </a:r>
            <a:endParaRPr lang="en-US" sz="3200" b="1" baseline="30000" dirty="0">
              <a:solidFill>
                <a:schemeClr val="tx2"/>
              </a:solidFill>
            </a:endParaRPr>
          </a:p>
        </p:txBody>
      </p:sp>
      <p:grpSp>
        <p:nvGrpSpPr>
          <p:cNvPr id="2" name="Group 1"/>
          <p:cNvGrpSpPr/>
          <p:nvPr/>
        </p:nvGrpSpPr>
        <p:grpSpPr>
          <a:xfrm>
            <a:off x="633712" y="2210821"/>
            <a:ext cx="4401882" cy="2949617"/>
            <a:chOff x="425049" y="2111262"/>
            <a:chExt cx="5115659" cy="3615406"/>
          </a:xfrm>
        </p:grpSpPr>
        <p:sp>
          <p:nvSpPr>
            <p:cNvPr id="50187" name="Text Box 11"/>
            <p:cNvSpPr txBox="1">
              <a:spLocks noChangeArrowheads="1"/>
            </p:cNvSpPr>
            <p:nvPr/>
          </p:nvSpPr>
          <p:spPr bwMode="auto">
            <a:xfrm>
              <a:off x="4800128" y="5461053"/>
              <a:ext cx="740580" cy="265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spAutoFit/>
            </a:bodyPr>
            <a:lstStyle/>
            <a:p>
              <a:pPr algn="r"/>
              <a:r>
                <a:rPr lang="en-US" sz="1200" b="1">
                  <a:solidFill>
                    <a:srgbClr val="000000"/>
                  </a:solidFill>
                </a:rPr>
                <a:t>time (h)</a:t>
              </a:r>
              <a:endParaRPr lang="en-US" sz="1200" b="1" dirty="0">
                <a:solidFill>
                  <a:srgbClr val="000000"/>
                </a:solidFill>
              </a:endParaRPr>
            </a:p>
          </p:txBody>
        </p:sp>
        <p:sp>
          <p:nvSpPr>
            <p:cNvPr id="50189" name="Rectangle 13"/>
            <p:cNvSpPr>
              <a:spLocks noChangeArrowheads="1"/>
            </p:cNvSpPr>
            <p:nvPr/>
          </p:nvSpPr>
          <p:spPr bwMode="auto">
            <a:xfrm>
              <a:off x="1243639" y="2207753"/>
              <a:ext cx="4222396" cy="2888943"/>
            </a:xfrm>
            <a:prstGeom prst="rect">
              <a:avLst/>
            </a:prstGeom>
            <a:solidFill>
              <a:schemeClr val="accent1">
                <a:lumMod val="20000"/>
                <a:lumOff val="80000"/>
              </a:schemeClr>
            </a:solidFill>
            <a:ln>
              <a:noFill/>
            </a:ln>
            <a:effectLst>
              <a:outerShdw blurRad="63500" sx="102000" sy="102000" algn="ctr" rotWithShape="0">
                <a:prstClr val="black">
                  <a:alpha val="40000"/>
                </a:prstClr>
              </a:outerShdw>
            </a:effectLst>
          </p:spPr>
          <p:txBody>
            <a:bodyPr lIns="80165" tIns="40083" rIns="80165" bIns="40083"/>
            <a:lstStyle/>
            <a:p>
              <a:endParaRPr lang="en-US"/>
            </a:p>
          </p:txBody>
        </p:sp>
        <p:sp>
          <p:nvSpPr>
            <p:cNvPr id="50190" name="Line 14"/>
            <p:cNvSpPr>
              <a:spLocks noChangeShapeType="1"/>
            </p:cNvSpPr>
            <p:nvPr/>
          </p:nvSpPr>
          <p:spPr bwMode="auto">
            <a:xfrm>
              <a:off x="1243639" y="4376620"/>
              <a:ext cx="4222396" cy="144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191" name="Line 15"/>
            <p:cNvSpPr>
              <a:spLocks noChangeShapeType="1"/>
            </p:cNvSpPr>
            <p:nvPr/>
          </p:nvSpPr>
          <p:spPr bwMode="auto">
            <a:xfrm>
              <a:off x="1243639" y="3656545"/>
              <a:ext cx="4222396" cy="144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192" name="Line 16"/>
            <p:cNvSpPr>
              <a:spLocks noChangeShapeType="1"/>
            </p:cNvSpPr>
            <p:nvPr/>
          </p:nvSpPr>
          <p:spPr bwMode="auto">
            <a:xfrm>
              <a:off x="1243639" y="2927828"/>
              <a:ext cx="4222396" cy="144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193" name="Line 17"/>
            <p:cNvSpPr>
              <a:spLocks noChangeShapeType="1"/>
            </p:cNvSpPr>
            <p:nvPr/>
          </p:nvSpPr>
          <p:spPr bwMode="auto">
            <a:xfrm>
              <a:off x="1243639" y="2207753"/>
              <a:ext cx="4222396" cy="144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194" name="Rectangle 18"/>
            <p:cNvSpPr>
              <a:spLocks noChangeArrowheads="1"/>
            </p:cNvSpPr>
            <p:nvPr/>
          </p:nvSpPr>
          <p:spPr bwMode="auto">
            <a:xfrm>
              <a:off x="1243639" y="2207753"/>
              <a:ext cx="4222396" cy="2888943"/>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80165" tIns="40083" rIns="80165" bIns="40083"/>
            <a:lstStyle/>
            <a:p>
              <a:endParaRPr lang="en-US"/>
            </a:p>
          </p:txBody>
        </p:sp>
        <p:sp>
          <p:nvSpPr>
            <p:cNvPr id="50195" name="Line 19"/>
            <p:cNvSpPr>
              <a:spLocks noChangeShapeType="1"/>
            </p:cNvSpPr>
            <p:nvPr/>
          </p:nvSpPr>
          <p:spPr bwMode="auto">
            <a:xfrm>
              <a:off x="1243638" y="2207753"/>
              <a:ext cx="1358" cy="288894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196" name="Line 20"/>
            <p:cNvSpPr>
              <a:spLocks noChangeShapeType="1"/>
            </p:cNvSpPr>
            <p:nvPr/>
          </p:nvSpPr>
          <p:spPr bwMode="auto">
            <a:xfrm>
              <a:off x="1189331" y="5096696"/>
              <a:ext cx="54307" cy="144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197" name="Line 21"/>
            <p:cNvSpPr>
              <a:spLocks noChangeShapeType="1"/>
            </p:cNvSpPr>
            <p:nvPr/>
          </p:nvSpPr>
          <p:spPr bwMode="auto">
            <a:xfrm>
              <a:off x="1189331" y="4376620"/>
              <a:ext cx="54307" cy="144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198" name="Line 22"/>
            <p:cNvSpPr>
              <a:spLocks noChangeShapeType="1"/>
            </p:cNvSpPr>
            <p:nvPr/>
          </p:nvSpPr>
          <p:spPr bwMode="auto">
            <a:xfrm>
              <a:off x="1189331" y="3656545"/>
              <a:ext cx="54307" cy="144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199" name="Line 23"/>
            <p:cNvSpPr>
              <a:spLocks noChangeShapeType="1"/>
            </p:cNvSpPr>
            <p:nvPr/>
          </p:nvSpPr>
          <p:spPr bwMode="auto">
            <a:xfrm>
              <a:off x="1189331" y="2927828"/>
              <a:ext cx="54307" cy="144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200" name="Line 24"/>
            <p:cNvSpPr>
              <a:spLocks noChangeShapeType="1"/>
            </p:cNvSpPr>
            <p:nvPr/>
          </p:nvSpPr>
          <p:spPr bwMode="auto">
            <a:xfrm>
              <a:off x="1189331" y="2207753"/>
              <a:ext cx="54307" cy="144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201" name="Line 25"/>
            <p:cNvSpPr>
              <a:spLocks noChangeShapeType="1"/>
            </p:cNvSpPr>
            <p:nvPr/>
          </p:nvSpPr>
          <p:spPr bwMode="auto">
            <a:xfrm>
              <a:off x="1243639" y="5096696"/>
              <a:ext cx="4222396" cy="144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202" name="Line 26"/>
            <p:cNvSpPr>
              <a:spLocks noChangeShapeType="1"/>
            </p:cNvSpPr>
            <p:nvPr/>
          </p:nvSpPr>
          <p:spPr bwMode="auto">
            <a:xfrm flipV="1">
              <a:off x="1243638" y="5096696"/>
              <a:ext cx="1358" cy="5328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203" name="Line 27"/>
            <p:cNvSpPr>
              <a:spLocks noChangeShapeType="1"/>
            </p:cNvSpPr>
            <p:nvPr/>
          </p:nvSpPr>
          <p:spPr bwMode="auto">
            <a:xfrm flipV="1">
              <a:off x="2301275" y="5096696"/>
              <a:ext cx="1357" cy="5328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204" name="Line 28"/>
            <p:cNvSpPr>
              <a:spLocks noChangeShapeType="1"/>
            </p:cNvSpPr>
            <p:nvPr/>
          </p:nvSpPr>
          <p:spPr bwMode="auto">
            <a:xfrm flipV="1">
              <a:off x="3358909" y="5096696"/>
              <a:ext cx="1358" cy="5328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205" name="Line 29"/>
            <p:cNvSpPr>
              <a:spLocks noChangeShapeType="1"/>
            </p:cNvSpPr>
            <p:nvPr/>
          </p:nvSpPr>
          <p:spPr bwMode="auto">
            <a:xfrm flipV="1">
              <a:off x="4408400" y="5096696"/>
              <a:ext cx="1357" cy="5328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206" name="Line 30"/>
            <p:cNvSpPr>
              <a:spLocks noChangeShapeType="1"/>
            </p:cNvSpPr>
            <p:nvPr/>
          </p:nvSpPr>
          <p:spPr bwMode="auto">
            <a:xfrm flipV="1">
              <a:off x="5466035" y="5096696"/>
              <a:ext cx="1358" cy="5328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207" name="Freeform 31"/>
            <p:cNvSpPr>
              <a:spLocks/>
            </p:cNvSpPr>
            <p:nvPr/>
          </p:nvSpPr>
          <p:spPr bwMode="auto">
            <a:xfrm>
              <a:off x="1206981" y="2788133"/>
              <a:ext cx="108615" cy="105131"/>
            </a:xfrm>
            <a:custGeom>
              <a:avLst/>
              <a:gdLst>
                <a:gd name="T0" fmla="*/ 40 w 80"/>
                <a:gd name="T1" fmla="*/ 0 h 73"/>
                <a:gd name="T2" fmla="*/ 80 w 80"/>
                <a:gd name="T3" fmla="*/ 36 h 73"/>
                <a:gd name="T4" fmla="*/ 40 w 80"/>
                <a:gd name="T5" fmla="*/ 73 h 73"/>
                <a:gd name="T6" fmla="*/ 0 w 80"/>
                <a:gd name="T7" fmla="*/ 36 h 73"/>
                <a:gd name="T8" fmla="*/ 40 w 80"/>
                <a:gd name="T9" fmla="*/ 0 h 73"/>
              </a:gdLst>
              <a:ahLst/>
              <a:cxnLst>
                <a:cxn ang="0">
                  <a:pos x="T0" y="T1"/>
                </a:cxn>
                <a:cxn ang="0">
                  <a:pos x="T2" y="T3"/>
                </a:cxn>
                <a:cxn ang="0">
                  <a:pos x="T4" y="T5"/>
                </a:cxn>
                <a:cxn ang="0">
                  <a:pos x="T6" y="T7"/>
                </a:cxn>
                <a:cxn ang="0">
                  <a:pos x="T8" y="T9"/>
                </a:cxn>
              </a:cxnLst>
              <a:rect l="0" t="0" r="r" b="b"/>
              <a:pathLst>
                <a:path w="80" h="73">
                  <a:moveTo>
                    <a:pt x="40" y="0"/>
                  </a:moveTo>
                  <a:lnTo>
                    <a:pt x="80" y="36"/>
                  </a:lnTo>
                  <a:lnTo>
                    <a:pt x="40" y="73"/>
                  </a:lnTo>
                  <a:lnTo>
                    <a:pt x="0" y="36"/>
                  </a:lnTo>
                  <a:lnTo>
                    <a:pt x="40" y="0"/>
                  </a:lnTo>
                  <a:close/>
                </a:path>
              </a:pathLst>
            </a:custGeom>
            <a:solidFill>
              <a:srgbClr val="000000"/>
            </a:solidFill>
            <a:ln w="11113">
              <a:solidFill>
                <a:srgbClr val="000000"/>
              </a:solidFill>
              <a:prstDash val="solid"/>
              <a:round/>
              <a:headEnd/>
              <a:tailEnd/>
            </a:ln>
          </p:spPr>
          <p:txBody>
            <a:bodyPr lIns="80165" tIns="40083" rIns="80165" bIns="40083"/>
            <a:lstStyle/>
            <a:p>
              <a:endParaRPr lang="en-US"/>
            </a:p>
          </p:txBody>
        </p:sp>
        <p:sp>
          <p:nvSpPr>
            <p:cNvPr id="50208" name="Freeform 32"/>
            <p:cNvSpPr>
              <a:spLocks/>
            </p:cNvSpPr>
            <p:nvPr/>
          </p:nvSpPr>
          <p:spPr bwMode="auto">
            <a:xfrm>
              <a:off x="1736478" y="2919187"/>
              <a:ext cx="107257" cy="105131"/>
            </a:xfrm>
            <a:custGeom>
              <a:avLst/>
              <a:gdLst>
                <a:gd name="T0" fmla="*/ 40 w 79"/>
                <a:gd name="T1" fmla="*/ 0 h 73"/>
                <a:gd name="T2" fmla="*/ 79 w 79"/>
                <a:gd name="T3" fmla="*/ 37 h 73"/>
                <a:gd name="T4" fmla="*/ 40 w 79"/>
                <a:gd name="T5" fmla="*/ 73 h 73"/>
                <a:gd name="T6" fmla="*/ 0 w 79"/>
                <a:gd name="T7" fmla="*/ 37 h 73"/>
                <a:gd name="T8" fmla="*/ 40 w 79"/>
                <a:gd name="T9" fmla="*/ 0 h 73"/>
              </a:gdLst>
              <a:ahLst/>
              <a:cxnLst>
                <a:cxn ang="0">
                  <a:pos x="T0" y="T1"/>
                </a:cxn>
                <a:cxn ang="0">
                  <a:pos x="T2" y="T3"/>
                </a:cxn>
                <a:cxn ang="0">
                  <a:pos x="T4" y="T5"/>
                </a:cxn>
                <a:cxn ang="0">
                  <a:pos x="T6" y="T7"/>
                </a:cxn>
                <a:cxn ang="0">
                  <a:pos x="T8" y="T9"/>
                </a:cxn>
              </a:cxnLst>
              <a:rect l="0" t="0" r="r" b="b"/>
              <a:pathLst>
                <a:path w="79" h="73">
                  <a:moveTo>
                    <a:pt x="40" y="0"/>
                  </a:moveTo>
                  <a:lnTo>
                    <a:pt x="79" y="37"/>
                  </a:lnTo>
                  <a:lnTo>
                    <a:pt x="40" y="73"/>
                  </a:lnTo>
                  <a:lnTo>
                    <a:pt x="0" y="37"/>
                  </a:lnTo>
                  <a:lnTo>
                    <a:pt x="40" y="0"/>
                  </a:lnTo>
                  <a:close/>
                </a:path>
              </a:pathLst>
            </a:custGeom>
            <a:solidFill>
              <a:srgbClr val="000000"/>
            </a:solidFill>
            <a:ln w="11113">
              <a:solidFill>
                <a:srgbClr val="000000"/>
              </a:solidFill>
              <a:prstDash val="solid"/>
              <a:round/>
              <a:headEnd/>
              <a:tailEnd/>
            </a:ln>
          </p:spPr>
          <p:txBody>
            <a:bodyPr lIns="80165" tIns="40083" rIns="80165" bIns="40083"/>
            <a:lstStyle/>
            <a:p>
              <a:endParaRPr lang="en-US"/>
            </a:p>
          </p:txBody>
        </p:sp>
        <p:sp>
          <p:nvSpPr>
            <p:cNvPr id="50209" name="Freeform 33"/>
            <p:cNvSpPr>
              <a:spLocks/>
            </p:cNvSpPr>
            <p:nvPr/>
          </p:nvSpPr>
          <p:spPr bwMode="auto">
            <a:xfrm>
              <a:off x="2265974" y="3112167"/>
              <a:ext cx="107257" cy="105131"/>
            </a:xfrm>
            <a:custGeom>
              <a:avLst/>
              <a:gdLst>
                <a:gd name="T0" fmla="*/ 39 w 79"/>
                <a:gd name="T1" fmla="*/ 0 h 73"/>
                <a:gd name="T2" fmla="*/ 79 w 79"/>
                <a:gd name="T3" fmla="*/ 37 h 73"/>
                <a:gd name="T4" fmla="*/ 39 w 79"/>
                <a:gd name="T5" fmla="*/ 73 h 73"/>
                <a:gd name="T6" fmla="*/ 0 w 79"/>
                <a:gd name="T7" fmla="*/ 37 h 73"/>
                <a:gd name="T8" fmla="*/ 39 w 79"/>
                <a:gd name="T9" fmla="*/ 0 h 73"/>
              </a:gdLst>
              <a:ahLst/>
              <a:cxnLst>
                <a:cxn ang="0">
                  <a:pos x="T0" y="T1"/>
                </a:cxn>
                <a:cxn ang="0">
                  <a:pos x="T2" y="T3"/>
                </a:cxn>
                <a:cxn ang="0">
                  <a:pos x="T4" y="T5"/>
                </a:cxn>
                <a:cxn ang="0">
                  <a:pos x="T6" y="T7"/>
                </a:cxn>
                <a:cxn ang="0">
                  <a:pos x="T8" y="T9"/>
                </a:cxn>
              </a:cxnLst>
              <a:rect l="0" t="0" r="r" b="b"/>
              <a:pathLst>
                <a:path w="79" h="73">
                  <a:moveTo>
                    <a:pt x="39" y="0"/>
                  </a:moveTo>
                  <a:lnTo>
                    <a:pt x="79" y="37"/>
                  </a:lnTo>
                  <a:lnTo>
                    <a:pt x="39" y="73"/>
                  </a:lnTo>
                  <a:lnTo>
                    <a:pt x="0" y="37"/>
                  </a:lnTo>
                  <a:lnTo>
                    <a:pt x="39" y="0"/>
                  </a:lnTo>
                  <a:close/>
                </a:path>
              </a:pathLst>
            </a:custGeom>
            <a:solidFill>
              <a:srgbClr val="000000"/>
            </a:solidFill>
            <a:ln w="11113">
              <a:solidFill>
                <a:srgbClr val="000000"/>
              </a:solidFill>
              <a:prstDash val="solid"/>
              <a:round/>
              <a:headEnd/>
              <a:tailEnd/>
            </a:ln>
          </p:spPr>
          <p:txBody>
            <a:bodyPr lIns="80165" tIns="40083" rIns="80165" bIns="40083"/>
            <a:lstStyle/>
            <a:p>
              <a:endParaRPr lang="en-US"/>
            </a:p>
          </p:txBody>
        </p:sp>
        <p:sp>
          <p:nvSpPr>
            <p:cNvPr id="50210" name="Freeform 34"/>
            <p:cNvSpPr>
              <a:spLocks/>
            </p:cNvSpPr>
            <p:nvPr/>
          </p:nvSpPr>
          <p:spPr bwMode="auto">
            <a:xfrm>
              <a:off x="3323610" y="3305148"/>
              <a:ext cx="107257" cy="105131"/>
            </a:xfrm>
            <a:custGeom>
              <a:avLst/>
              <a:gdLst>
                <a:gd name="T0" fmla="*/ 40 w 79"/>
                <a:gd name="T1" fmla="*/ 0 h 73"/>
                <a:gd name="T2" fmla="*/ 79 w 79"/>
                <a:gd name="T3" fmla="*/ 37 h 73"/>
                <a:gd name="T4" fmla="*/ 40 w 79"/>
                <a:gd name="T5" fmla="*/ 73 h 73"/>
                <a:gd name="T6" fmla="*/ 0 w 79"/>
                <a:gd name="T7" fmla="*/ 37 h 73"/>
                <a:gd name="T8" fmla="*/ 40 w 79"/>
                <a:gd name="T9" fmla="*/ 0 h 73"/>
              </a:gdLst>
              <a:ahLst/>
              <a:cxnLst>
                <a:cxn ang="0">
                  <a:pos x="T0" y="T1"/>
                </a:cxn>
                <a:cxn ang="0">
                  <a:pos x="T2" y="T3"/>
                </a:cxn>
                <a:cxn ang="0">
                  <a:pos x="T4" y="T5"/>
                </a:cxn>
                <a:cxn ang="0">
                  <a:pos x="T6" y="T7"/>
                </a:cxn>
                <a:cxn ang="0">
                  <a:pos x="T8" y="T9"/>
                </a:cxn>
              </a:cxnLst>
              <a:rect l="0" t="0" r="r" b="b"/>
              <a:pathLst>
                <a:path w="79" h="73">
                  <a:moveTo>
                    <a:pt x="40" y="0"/>
                  </a:moveTo>
                  <a:lnTo>
                    <a:pt x="79" y="37"/>
                  </a:lnTo>
                  <a:lnTo>
                    <a:pt x="40" y="73"/>
                  </a:lnTo>
                  <a:lnTo>
                    <a:pt x="0" y="37"/>
                  </a:lnTo>
                  <a:lnTo>
                    <a:pt x="40" y="0"/>
                  </a:lnTo>
                  <a:close/>
                </a:path>
              </a:pathLst>
            </a:custGeom>
            <a:solidFill>
              <a:srgbClr val="000000"/>
            </a:solidFill>
            <a:ln w="11113">
              <a:solidFill>
                <a:srgbClr val="000000"/>
              </a:solidFill>
              <a:prstDash val="solid"/>
              <a:round/>
              <a:headEnd/>
              <a:tailEnd/>
            </a:ln>
          </p:spPr>
          <p:txBody>
            <a:bodyPr lIns="80165" tIns="40083" rIns="80165" bIns="40083"/>
            <a:lstStyle/>
            <a:p>
              <a:endParaRPr lang="en-US"/>
            </a:p>
          </p:txBody>
        </p:sp>
        <p:sp>
          <p:nvSpPr>
            <p:cNvPr id="50211" name="Freeform 35"/>
            <p:cNvSpPr>
              <a:spLocks/>
            </p:cNvSpPr>
            <p:nvPr/>
          </p:nvSpPr>
          <p:spPr bwMode="auto">
            <a:xfrm>
              <a:off x="5430735" y="3375715"/>
              <a:ext cx="107257" cy="105131"/>
            </a:xfrm>
            <a:custGeom>
              <a:avLst/>
              <a:gdLst>
                <a:gd name="T0" fmla="*/ 39 w 79"/>
                <a:gd name="T1" fmla="*/ 0 h 73"/>
                <a:gd name="T2" fmla="*/ 79 w 79"/>
                <a:gd name="T3" fmla="*/ 37 h 73"/>
                <a:gd name="T4" fmla="*/ 39 w 79"/>
                <a:gd name="T5" fmla="*/ 73 h 73"/>
                <a:gd name="T6" fmla="*/ 0 w 79"/>
                <a:gd name="T7" fmla="*/ 37 h 73"/>
                <a:gd name="T8" fmla="*/ 39 w 79"/>
                <a:gd name="T9" fmla="*/ 0 h 73"/>
              </a:gdLst>
              <a:ahLst/>
              <a:cxnLst>
                <a:cxn ang="0">
                  <a:pos x="T0" y="T1"/>
                </a:cxn>
                <a:cxn ang="0">
                  <a:pos x="T2" y="T3"/>
                </a:cxn>
                <a:cxn ang="0">
                  <a:pos x="T4" y="T5"/>
                </a:cxn>
                <a:cxn ang="0">
                  <a:pos x="T6" y="T7"/>
                </a:cxn>
                <a:cxn ang="0">
                  <a:pos x="T8" y="T9"/>
                </a:cxn>
              </a:cxnLst>
              <a:rect l="0" t="0" r="r" b="b"/>
              <a:pathLst>
                <a:path w="79" h="73">
                  <a:moveTo>
                    <a:pt x="39" y="0"/>
                  </a:moveTo>
                  <a:lnTo>
                    <a:pt x="79" y="37"/>
                  </a:lnTo>
                  <a:lnTo>
                    <a:pt x="39" y="73"/>
                  </a:lnTo>
                  <a:lnTo>
                    <a:pt x="0" y="37"/>
                  </a:lnTo>
                  <a:lnTo>
                    <a:pt x="39" y="0"/>
                  </a:lnTo>
                  <a:close/>
                </a:path>
              </a:pathLst>
            </a:custGeom>
            <a:solidFill>
              <a:srgbClr val="000000"/>
            </a:solidFill>
            <a:ln w="11113">
              <a:solidFill>
                <a:srgbClr val="000000"/>
              </a:solidFill>
              <a:prstDash val="solid"/>
              <a:round/>
              <a:headEnd/>
              <a:tailEnd/>
            </a:ln>
          </p:spPr>
          <p:txBody>
            <a:bodyPr lIns="80165" tIns="40083" rIns="80165" bIns="40083"/>
            <a:lstStyle/>
            <a:p>
              <a:endParaRPr lang="en-US"/>
            </a:p>
          </p:txBody>
        </p:sp>
        <p:sp>
          <p:nvSpPr>
            <p:cNvPr id="50212" name="Freeform 36"/>
            <p:cNvSpPr>
              <a:spLocks/>
            </p:cNvSpPr>
            <p:nvPr/>
          </p:nvSpPr>
          <p:spPr bwMode="auto">
            <a:xfrm>
              <a:off x="1206981" y="2585072"/>
              <a:ext cx="108615" cy="105131"/>
            </a:xfrm>
            <a:custGeom>
              <a:avLst/>
              <a:gdLst>
                <a:gd name="T0" fmla="*/ 40 w 80"/>
                <a:gd name="T1" fmla="*/ 0 h 73"/>
                <a:gd name="T2" fmla="*/ 80 w 80"/>
                <a:gd name="T3" fmla="*/ 73 h 73"/>
                <a:gd name="T4" fmla="*/ 0 w 80"/>
                <a:gd name="T5" fmla="*/ 73 h 73"/>
                <a:gd name="T6" fmla="*/ 40 w 80"/>
                <a:gd name="T7" fmla="*/ 0 h 73"/>
              </a:gdLst>
              <a:ahLst/>
              <a:cxnLst>
                <a:cxn ang="0">
                  <a:pos x="T0" y="T1"/>
                </a:cxn>
                <a:cxn ang="0">
                  <a:pos x="T2" y="T3"/>
                </a:cxn>
                <a:cxn ang="0">
                  <a:pos x="T4" y="T5"/>
                </a:cxn>
                <a:cxn ang="0">
                  <a:pos x="T6" y="T7"/>
                </a:cxn>
              </a:cxnLst>
              <a:rect l="0" t="0" r="r" b="b"/>
              <a:pathLst>
                <a:path w="80" h="73">
                  <a:moveTo>
                    <a:pt x="40" y="0"/>
                  </a:moveTo>
                  <a:lnTo>
                    <a:pt x="80" y="73"/>
                  </a:lnTo>
                  <a:lnTo>
                    <a:pt x="0" y="73"/>
                  </a:lnTo>
                  <a:lnTo>
                    <a:pt x="40" y="0"/>
                  </a:lnTo>
                  <a:close/>
                </a:path>
              </a:pathLst>
            </a:custGeom>
            <a:solidFill>
              <a:srgbClr val="000000"/>
            </a:solidFill>
            <a:ln w="11113">
              <a:solidFill>
                <a:srgbClr val="000000"/>
              </a:solidFill>
              <a:prstDash val="solid"/>
              <a:round/>
              <a:headEnd/>
              <a:tailEnd/>
            </a:ln>
          </p:spPr>
          <p:txBody>
            <a:bodyPr lIns="80165" tIns="40083" rIns="80165" bIns="40083"/>
            <a:lstStyle/>
            <a:p>
              <a:endParaRPr lang="en-US"/>
            </a:p>
          </p:txBody>
        </p:sp>
        <p:sp>
          <p:nvSpPr>
            <p:cNvPr id="50213" name="Freeform 37"/>
            <p:cNvSpPr>
              <a:spLocks/>
            </p:cNvSpPr>
            <p:nvPr/>
          </p:nvSpPr>
          <p:spPr bwMode="auto">
            <a:xfrm>
              <a:off x="1736478" y="3630622"/>
              <a:ext cx="107257" cy="105131"/>
            </a:xfrm>
            <a:custGeom>
              <a:avLst/>
              <a:gdLst>
                <a:gd name="T0" fmla="*/ 40 w 79"/>
                <a:gd name="T1" fmla="*/ 0 h 73"/>
                <a:gd name="T2" fmla="*/ 79 w 79"/>
                <a:gd name="T3" fmla="*/ 73 h 73"/>
                <a:gd name="T4" fmla="*/ 0 w 79"/>
                <a:gd name="T5" fmla="*/ 73 h 73"/>
                <a:gd name="T6" fmla="*/ 40 w 79"/>
                <a:gd name="T7" fmla="*/ 0 h 73"/>
              </a:gdLst>
              <a:ahLst/>
              <a:cxnLst>
                <a:cxn ang="0">
                  <a:pos x="T0" y="T1"/>
                </a:cxn>
                <a:cxn ang="0">
                  <a:pos x="T2" y="T3"/>
                </a:cxn>
                <a:cxn ang="0">
                  <a:pos x="T4" y="T5"/>
                </a:cxn>
                <a:cxn ang="0">
                  <a:pos x="T6" y="T7"/>
                </a:cxn>
              </a:cxnLst>
              <a:rect l="0" t="0" r="r" b="b"/>
              <a:pathLst>
                <a:path w="79" h="73">
                  <a:moveTo>
                    <a:pt x="40" y="0"/>
                  </a:moveTo>
                  <a:lnTo>
                    <a:pt x="79" y="73"/>
                  </a:lnTo>
                  <a:lnTo>
                    <a:pt x="0" y="73"/>
                  </a:lnTo>
                  <a:lnTo>
                    <a:pt x="40" y="0"/>
                  </a:lnTo>
                  <a:close/>
                </a:path>
              </a:pathLst>
            </a:custGeom>
            <a:solidFill>
              <a:srgbClr val="000000"/>
            </a:solidFill>
            <a:ln w="11113">
              <a:solidFill>
                <a:srgbClr val="000000"/>
              </a:solidFill>
              <a:prstDash val="solid"/>
              <a:round/>
              <a:headEnd/>
              <a:tailEnd/>
            </a:ln>
          </p:spPr>
          <p:txBody>
            <a:bodyPr lIns="80165" tIns="40083" rIns="80165" bIns="40083"/>
            <a:lstStyle/>
            <a:p>
              <a:endParaRPr lang="en-US"/>
            </a:p>
          </p:txBody>
        </p:sp>
        <p:sp>
          <p:nvSpPr>
            <p:cNvPr id="50214" name="Freeform 38"/>
            <p:cNvSpPr>
              <a:spLocks/>
            </p:cNvSpPr>
            <p:nvPr/>
          </p:nvSpPr>
          <p:spPr bwMode="auto">
            <a:xfrm>
              <a:off x="2265974" y="3832243"/>
              <a:ext cx="107257" cy="105131"/>
            </a:xfrm>
            <a:custGeom>
              <a:avLst/>
              <a:gdLst>
                <a:gd name="T0" fmla="*/ 39 w 79"/>
                <a:gd name="T1" fmla="*/ 0 h 73"/>
                <a:gd name="T2" fmla="*/ 79 w 79"/>
                <a:gd name="T3" fmla="*/ 73 h 73"/>
                <a:gd name="T4" fmla="*/ 0 w 79"/>
                <a:gd name="T5" fmla="*/ 73 h 73"/>
                <a:gd name="T6" fmla="*/ 39 w 79"/>
                <a:gd name="T7" fmla="*/ 0 h 73"/>
              </a:gdLst>
              <a:ahLst/>
              <a:cxnLst>
                <a:cxn ang="0">
                  <a:pos x="T0" y="T1"/>
                </a:cxn>
                <a:cxn ang="0">
                  <a:pos x="T2" y="T3"/>
                </a:cxn>
                <a:cxn ang="0">
                  <a:pos x="T4" y="T5"/>
                </a:cxn>
                <a:cxn ang="0">
                  <a:pos x="T6" y="T7"/>
                </a:cxn>
              </a:cxnLst>
              <a:rect l="0" t="0" r="r" b="b"/>
              <a:pathLst>
                <a:path w="79" h="73">
                  <a:moveTo>
                    <a:pt x="39" y="0"/>
                  </a:moveTo>
                  <a:lnTo>
                    <a:pt x="79" y="73"/>
                  </a:lnTo>
                  <a:lnTo>
                    <a:pt x="0" y="73"/>
                  </a:lnTo>
                  <a:lnTo>
                    <a:pt x="39" y="0"/>
                  </a:lnTo>
                  <a:close/>
                </a:path>
              </a:pathLst>
            </a:custGeom>
            <a:solidFill>
              <a:srgbClr val="000000"/>
            </a:solidFill>
            <a:ln w="11113">
              <a:solidFill>
                <a:srgbClr val="000000"/>
              </a:solidFill>
              <a:prstDash val="solid"/>
              <a:round/>
              <a:headEnd/>
              <a:tailEnd/>
            </a:ln>
          </p:spPr>
          <p:txBody>
            <a:bodyPr lIns="80165" tIns="40083" rIns="80165" bIns="40083"/>
            <a:lstStyle/>
            <a:p>
              <a:endParaRPr lang="en-US"/>
            </a:p>
          </p:txBody>
        </p:sp>
        <p:sp>
          <p:nvSpPr>
            <p:cNvPr id="50215" name="Freeform 39"/>
            <p:cNvSpPr>
              <a:spLocks/>
            </p:cNvSpPr>
            <p:nvPr/>
          </p:nvSpPr>
          <p:spPr bwMode="auto">
            <a:xfrm>
              <a:off x="3323610" y="4061227"/>
              <a:ext cx="107257" cy="105131"/>
            </a:xfrm>
            <a:custGeom>
              <a:avLst/>
              <a:gdLst>
                <a:gd name="T0" fmla="*/ 40 w 79"/>
                <a:gd name="T1" fmla="*/ 0 h 73"/>
                <a:gd name="T2" fmla="*/ 79 w 79"/>
                <a:gd name="T3" fmla="*/ 73 h 73"/>
                <a:gd name="T4" fmla="*/ 0 w 79"/>
                <a:gd name="T5" fmla="*/ 73 h 73"/>
                <a:gd name="T6" fmla="*/ 40 w 79"/>
                <a:gd name="T7" fmla="*/ 0 h 73"/>
              </a:gdLst>
              <a:ahLst/>
              <a:cxnLst>
                <a:cxn ang="0">
                  <a:pos x="T0" y="T1"/>
                </a:cxn>
                <a:cxn ang="0">
                  <a:pos x="T2" y="T3"/>
                </a:cxn>
                <a:cxn ang="0">
                  <a:pos x="T4" y="T5"/>
                </a:cxn>
                <a:cxn ang="0">
                  <a:pos x="T6" y="T7"/>
                </a:cxn>
              </a:cxnLst>
              <a:rect l="0" t="0" r="r" b="b"/>
              <a:pathLst>
                <a:path w="79" h="73">
                  <a:moveTo>
                    <a:pt x="40" y="0"/>
                  </a:moveTo>
                  <a:lnTo>
                    <a:pt x="79" y="73"/>
                  </a:lnTo>
                  <a:lnTo>
                    <a:pt x="0" y="73"/>
                  </a:lnTo>
                  <a:lnTo>
                    <a:pt x="40" y="0"/>
                  </a:lnTo>
                  <a:close/>
                </a:path>
              </a:pathLst>
            </a:custGeom>
            <a:solidFill>
              <a:srgbClr val="000000"/>
            </a:solidFill>
            <a:ln w="11113">
              <a:solidFill>
                <a:srgbClr val="000000"/>
              </a:solidFill>
              <a:prstDash val="solid"/>
              <a:round/>
              <a:headEnd/>
              <a:tailEnd/>
            </a:ln>
          </p:spPr>
          <p:txBody>
            <a:bodyPr lIns="80165" tIns="40083" rIns="80165" bIns="40083"/>
            <a:lstStyle/>
            <a:p>
              <a:endParaRPr lang="en-US"/>
            </a:p>
          </p:txBody>
        </p:sp>
        <p:sp>
          <p:nvSpPr>
            <p:cNvPr id="50216" name="Freeform 40"/>
            <p:cNvSpPr>
              <a:spLocks/>
            </p:cNvSpPr>
            <p:nvPr/>
          </p:nvSpPr>
          <p:spPr bwMode="auto">
            <a:xfrm>
              <a:off x="5430735" y="4438546"/>
              <a:ext cx="107257" cy="105131"/>
            </a:xfrm>
            <a:custGeom>
              <a:avLst/>
              <a:gdLst>
                <a:gd name="T0" fmla="*/ 39 w 79"/>
                <a:gd name="T1" fmla="*/ 0 h 73"/>
                <a:gd name="T2" fmla="*/ 79 w 79"/>
                <a:gd name="T3" fmla="*/ 73 h 73"/>
                <a:gd name="T4" fmla="*/ 0 w 79"/>
                <a:gd name="T5" fmla="*/ 73 h 73"/>
                <a:gd name="T6" fmla="*/ 39 w 79"/>
                <a:gd name="T7" fmla="*/ 0 h 73"/>
              </a:gdLst>
              <a:ahLst/>
              <a:cxnLst>
                <a:cxn ang="0">
                  <a:pos x="T0" y="T1"/>
                </a:cxn>
                <a:cxn ang="0">
                  <a:pos x="T2" y="T3"/>
                </a:cxn>
                <a:cxn ang="0">
                  <a:pos x="T4" y="T5"/>
                </a:cxn>
                <a:cxn ang="0">
                  <a:pos x="T6" y="T7"/>
                </a:cxn>
              </a:cxnLst>
              <a:rect l="0" t="0" r="r" b="b"/>
              <a:pathLst>
                <a:path w="79" h="73">
                  <a:moveTo>
                    <a:pt x="39" y="0"/>
                  </a:moveTo>
                  <a:lnTo>
                    <a:pt x="79" y="73"/>
                  </a:lnTo>
                  <a:lnTo>
                    <a:pt x="0" y="73"/>
                  </a:lnTo>
                  <a:lnTo>
                    <a:pt x="39" y="0"/>
                  </a:lnTo>
                  <a:close/>
                </a:path>
              </a:pathLst>
            </a:custGeom>
            <a:solidFill>
              <a:srgbClr val="000000"/>
            </a:solidFill>
            <a:ln w="11113">
              <a:solidFill>
                <a:srgbClr val="000000"/>
              </a:solidFill>
              <a:prstDash val="solid"/>
              <a:round/>
              <a:headEnd/>
              <a:tailEnd/>
            </a:ln>
          </p:spPr>
          <p:txBody>
            <a:bodyPr lIns="80165" tIns="40083" rIns="80165" bIns="40083"/>
            <a:lstStyle/>
            <a:p>
              <a:endParaRPr lang="en-US"/>
            </a:p>
          </p:txBody>
        </p:sp>
        <p:sp>
          <p:nvSpPr>
            <p:cNvPr id="50217" name="Line 41"/>
            <p:cNvSpPr>
              <a:spLocks noChangeShapeType="1"/>
            </p:cNvSpPr>
            <p:nvPr/>
          </p:nvSpPr>
          <p:spPr bwMode="auto">
            <a:xfrm>
              <a:off x="1243638" y="2822697"/>
              <a:ext cx="528139" cy="131054"/>
            </a:xfrm>
            <a:prstGeom prst="line">
              <a:avLst/>
            </a:prstGeom>
            <a:noFill/>
            <a:ln w="31750">
              <a:solidFill>
                <a:srgbClr val="00808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218" name="Line 42"/>
            <p:cNvSpPr>
              <a:spLocks noChangeShapeType="1"/>
            </p:cNvSpPr>
            <p:nvPr/>
          </p:nvSpPr>
          <p:spPr bwMode="auto">
            <a:xfrm>
              <a:off x="1771778" y="2953751"/>
              <a:ext cx="529497" cy="194420"/>
            </a:xfrm>
            <a:prstGeom prst="line">
              <a:avLst/>
            </a:prstGeom>
            <a:noFill/>
            <a:ln w="31750">
              <a:solidFill>
                <a:srgbClr val="00808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219" name="Line 43"/>
            <p:cNvSpPr>
              <a:spLocks noChangeShapeType="1"/>
            </p:cNvSpPr>
            <p:nvPr/>
          </p:nvSpPr>
          <p:spPr bwMode="auto">
            <a:xfrm>
              <a:off x="2301274" y="3148171"/>
              <a:ext cx="1057635" cy="192980"/>
            </a:xfrm>
            <a:prstGeom prst="line">
              <a:avLst/>
            </a:prstGeom>
            <a:noFill/>
            <a:ln w="31750">
              <a:solidFill>
                <a:srgbClr val="00808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220" name="Line 44"/>
            <p:cNvSpPr>
              <a:spLocks noChangeShapeType="1"/>
            </p:cNvSpPr>
            <p:nvPr/>
          </p:nvSpPr>
          <p:spPr bwMode="auto">
            <a:xfrm>
              <a:off x="3358909" y="3341151"/>
              <a:ext cx="2107125" cy="69127"/>
            </a:xfrm>
            <a:prstGeom prst="line">
              <a:avLst/>
            </a:prstGeom>
            <a:noFill/>
            <a:ln w="31750">
              <a:solidFill>
                <a:srgbClr val="00808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221" name="Line 45"/>
            <p:cNvSpPr>
              <a:spLocks noChangeShapeType="1"/>
            </p:cNvSpPr>
            <p:nvPr/>
          </p:nvSpPr>
          <p:spPr bwMode="auto">
            <a:xfrm>
              <a:off x="1243638" y="2621075"/>
              <a:ext cx="528139" cy="1044110"/>
            </a:xfrm>
            <a:prstGeom prst="line">
              <a:avLst/>
            </a:prstGeom>
            <a:noFill/>
            <a:ln w="31750">
              <a:solidFill>
                <a:srgbClr val="8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222" name="Line 46"/>
            <p:cNvSpPr>
              <a:spLocks noChangeShapeType="1"/>
            </p:cNvSpPr>
            <p:nvPr/>
          </p:nvSpPr>
          <p:spPr bwMode="auto">
            <a:xfrm>
              <a:off x="1771778" y="3665186"/>
              <a:ext cx="529497" cy="203061"/>
            </a:xfrm>
            <a:prstGeom prst="line">
              <a:avLst/>
            </a:prstGeom>
            <a:noFill/>
            <a:ln w="31750">
              <a:solidFill>
                <a:srgbClr val="8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223" name="Line 47"/>
            <p:cNvSpPr>
              <a:spLocks noChangeShapeType="1"/>
            </p:cNvSpPr>
            <p:nvPr/>
          </p:nvSpPr>
          <p:spPr bwMode="auto">
            <a:xfrm>
              <a:off x="2301274" y="3868247"/>
              <a:ext cx="1057635" cy="227544"/>
            </a:xfrm>
            <a:prstGeom prst="line">
              <a:avLst/>
            </a:prstGeom>
            <a:noFill/>
            <a:ln w="31750">
              <a:solidFill>
                <a:srgbClr val="8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224" name="Line 48"/>
            <p:cNvSpPr>
              <a:spLocks noChangeShapeType="1"/>
            </p:cNvSpPr>
            <p:nvPr/>
          </p:nvSpPr>
          <p:spPr bwMode="auto">
            <a:xfrm>
              <a:off x="3358909" y="4095790"/>
              <a:ext cx="2107125" cy="377320"/>
            </a:xfrm>
            <a:prstGeom prst="line">
              <a:avLst/>
            </a:prstGeom>
            <a:noFill/>
            <a:ln w="31750">
              <a:solidFill>
                <a:srgbClr val="800000"/>
              </a:solidFill>
              <a:round/>
              <a:headEnd/>
              <a:tailEnd/>
            </a:ln>
            <a:extLst>
              <a:ext uri="{909E8E84-426E-40DD-AFC4-6F175D3DCCD1}">
                <a14:hiddenFill xmlns:a14="http://schemas.microsoft.com/office/drawing/2010/main">
                  <a:noFill/>
                </a14:hiddenFill>
              </a:ext>
            </a:extLst>
          </p:spPr>
          <p:txBody>
            <a:bodyPr lIns="80165" tIns="40083" rIns="80165" bIns="40083"/>
            <a:lstStyle/>
            <a:p>
              <a:endParaRPr lang="en-US"/>
            </a:p>
          </p:txBody>
        </p:sp>
        <p:sp>
          <p:nvSpPr>
            <p:cNvPr id="50225" name="Freeform 49"/>
            <p:cNvSpPr>
              <a:spLocks/>
            </p:cNvSpPr>
            <p:nvPr/>
          </p:nvSpPr>
          <p:spPr bwMode="auto">
            <a:xfrm>
              <a:off x="1189332" y="2769411"/>
              <a:ext cx="107257" cy="105131"/>
            </a:xfrm>
            <a:custGeom>
              <a:avLst/>
              <a:gdLst>
                <a:gd name="T0" fmla="*/ 40 w 79"/>
                <a:gd name="T1" fmla="*/ 0 h 73"/>
                <a:gd name="T2" fmla="*/ 79 w 79"/>
                <a:gd name="T3" fmla="*/ 37 h 73"/>
                <a:gd name="T4" fmla="*/ 40 w 79"/>
                <a:gd name="T5" fmla="*/ 73 h 73"/>
                <a:gd name="T6" fmla="*/ 0 w 79"/>
                <a:gd name="T7" fmla="*/ 37 h 73"/>
                <a:gd name="T8" fmla="*/ 40 w 79"/>
                <a:gd name="T9" fmla="*/ 0 h 73"/>
              </a:gdLst>
              <a:ahLst/>
              <a:cxnLst>
                <a:cxn ang="0">
                  <a:pos x="T0" y="T1"/>
                </a:cxn>
                <a:cxn ang="0">
                  <a:pos x="T2" y="T3"/>
                </a:cxn>
                <a:cxn ang="0">
                  <a:pos x="T4" y="T5"/>
                </a:cxn>
                <a:cxn ang="0">
                  <a:pos x="T6" y="T7"/>
                </a:cxn>
                <a:cxn ang="0">
                  <a:pos x="T8" y="T9"/>
                </a:cxn>
              </a:cxnLst>
              <a:rect l="0" t="0" r="r" b="b"/>
              <a:pathLst>
                <a:path w="79" h="73">
                  <a:moveTo>
                    <a:pt x="40" y="0"/>
                  </a:moveTo>
                  <a:lnTo>
                    <a:pt x="79" y="37"/>
                  </a:lnTo>
                  <a:lnTo>
                    <a:pt x="40" y="73"/>
                  </a:lnTo>
                  <a:lnTo>
                    <a:pt x="0" y="37"/>
                  </a:lnTo>
                  <a:lnTo>
                    <a:pt x="40" y="0"/>
                  </a:lnTo>
                  <a:close/>
                </a:path>
              </a:pathLst>
            </a:custGeom>
            <a:solidFill>
              <a:srgbClr val="008080"/>
            </a:solidFill>
            <a:ln w="11113">
              <a:solidFill>
                <a:srgbClr val="008080"/>
              </a:solidFill>
              <a:prstDash val="solid"/>
              <a:round/>
              <a:headEnd/>
              <a:tailEnd/>
            </a:ln>
          </p:spPr>
          <p:txBody>
            <a:bodyPr lIns="80165" tIns="40083" rIns="80165" bIns="40083"/>
            <a:lstStyle/>
            <a:p>
              <a:endParaRPr lang="en-US"/>
            </a:p>
          </p:txBody>
        </p:sp>
        <p:sp>
          <p:nvSpPr>
            <p:cNvPr id="50226" name="Freeform 50"/>
            <p:cNvSpPr>
              <a:spLocks/>
            </p:cNvSpPr>
            <p:nvPr/>
          </p:nvSpPr>
          <p:spPr bwMode="auto">
            <a:xfrm>
              <a:off x="1718828" y="2901905"/>
              <a:ext cx="107257" cy="105131"/>
            </a:xfrm>
            <a:custGeom>
              <a:avLst/>
              <a:gdLst>
                <a:gd name="T0" fmla="*/ 39 w 79"/>
                <a:gd name="T1" fmla="*/ 0 h 73"/>
                <a:gd name="T2" fmla="*/ 79 w 79"/>
                <a:gd name="T3" fmla="*/ 36 h 73"/>
                <a:gd name="T4" fmla="*/ 39 w 79"/>
                <a:gd name="T5" fmla="*/ 73 h 73"/>
                <a:gd name="T6" fmla="*/ 0 w 79"/>
                <a:gd name="T7" fmla="*/ 36 h 73"/>
                <a:gd name="T8" fmla="*/ 39 w 79"/>
                <a:gd name="T9" fmla="*/ 0 h 73"/>
              </a:gdLst>
              <a:ahLst/>
              <a:cxnLst>
                <a:cxn ang="0">
                  <a:pos x="T0" y="T1"/>
                </a:cxn>
                <a:cxn ang="0">
                  <a:pos x="T2" y="T3"/>
                </a:cxn>
                <a:cxn ang="0">
                  <a:pos x="T4" y="T5"/>
                </a:cxn>
                <a:cxn ang="0">
                  <a:pos x="T6" y="T7"/>
                </a:cxn>
                <a:cxn ang="0">
                  <a:pos x="T8" y="T9"/>
                </a:cxn>
              </a:cxnLst>
              <a:rect l="0" t="0" r="r" b="b"/>
              <a:pathLst>
                <a:path w="79" h="73">
                  <a:moveTo>
                    <a:pt x="39" y="0"/>
                  </a:moveTo>
                  <a:lnTo>
                    <a:pt x="79" y="36"/>
                  </a:lnTo>
                  <a:lnTo>
                    <a:pt x="39" y="73"/>
                  </a:lnTo>
                  <a:lnTo>
                    <a:pt x="0" y="36"/>
                  </a:lnTo>
                  <a:lnTo>
                    <a:pt x="39" y="0"/>
                  </a:lnTo>
                  <a:close/>
                </a:path>
              </a:pathLst>
            </a:custGeom>
            <a:solidFill>
              <a:srgbClr val="008080"/>
            </a:solidFill>
            <a:ln w="11113">
              <a:solidFill>
                <a:srgbClr val="008080"/>
              </a:solidFill>
              <a:prstDash val="solid"/>
              <a:round/>
              <a:headEnd/>
              <a:tailEnd/>
            </a:ln>
          </p:spPr>
          <p:txBody>
            <a:bodyPr lIns="80165" tIns="40083" rIns="80165" bIns="40083"/>
            <a:lstStyle/>
            <a:p>
              <a:endParaRPr lang="en-US"/>
            </a:p>
          </p:txBody>
        </p:sp>
        <p:sp>
          <p:nvSpPr>
            <p:cNvPr id="50227" name="Freeform 51"/>
            <p:cNvSpPr>
              <a:spLocks/>
            </p:cNvSpPr>
            <p:nvPr/>
          </p:nvSpPr>
          <p:spPr bwMode="auto">
            <a:xfrm>
              <a:off x="2246967" y="3094886"/>
              <a:ext cx="108615" cy="105131"/>
            </a:xfrm>
            <a:custGeom>
              <a:avLst/>
              <a:gdLst>
                <a:gd name="T0" fmla="*/ 40 w 80"/>
                <a:gd name="T1" fmla="*/ 0 h 73"/>
                <a:gd name="T2" fmla="*/ 80 w 80"/>
                <a:gd name="T3" fmla="*/ 37 h 73"/>
                <a:gd name="T4" fmla="*/ 40 w 80"/>
                <a:gd name="T5" fmla="*/ 73 h 73"/>
                <a:gd name="T6" fmla="*/ 0 w 80"/>
                <a:gd name="T7" fmla="*/ 37 h 73"/>
                <a:gd name="T8" fmla="*/ 40 w 80"/>
                <a:gd name="T9" fmla="*/ 0 h 73"/>
              </a:gdLst>
              <a:ahLst/>
              <a:cxnLst>
                <a:cxn ang="0">
                  <a:pos x="T0" y="T1"/>
                </a:cxn>
                <a:cxn ang="0">
                  <a:pos x="T2" y="T3"/>
                </a:cxn>
                <a:cxn ang="0">
                  <a:pos x="T4" y="T5"/>
                </a:cxn>
                <a:cxn ang="0">
                  <a:pos x="T6" y="T7"/>
                </a:cxn>
                <a:cxn ang="0">
                  <a:pos x="T8" y="T9"/>
                </a:cxn>
              </a:cxnLst>
              <a:rect l="0" t="0" r="r" b="b"/>
              <a:pathLst>
                <a:path w="80" h="73">
                  <a:moveTo>
                    <a:pt x="40" y="0"/>
                  </a:moveTo>
                  <a:lnTo>
                    <a:pt x="80" y="37"/>
                  </a:lnTo>
                  <a:lnTo>
                    <a:pt x="40" y="73"/>
                  </a:lnTo>
                  <a:lnTo>
                    <a:pt x="0" y="37"/>
                  </a:lnTo>
                  <a:lnTo>
                    <a:pt x="40" y="0"/>
                  </a:lnTo>
                  <a:close/>
                </a:path>
              </a:pathLst>
            </a:custGeom>
            <a:solidFill>
              <a:srgbClr val="008080"/>
            </a:solidFill>
            <a:ln w="11113">
              <a:solidFill>
                <a:srgbClr val="008080"/>
              </a:solidFill>
              <a:prstDash val="solid"/>
              <a:round/>
              <a:headEnd/>
              <a:tailEnd/>
            </a:ln>
          </p:spPr>
          <p:txBody>
            <a:bodyPr lIns="80165" tIns="40083" rIns="80165" bIns="40083"/>
            <a:lstStyle/>
            <a:p>
              <a:endParaRPr lang="en-US"/>
            </a:p>
          </p:txBody>
        </p:sp>
        <p:sp>
          <p:nvSpPr>
            <p:cNvPr id="50228" name="Freeform 52"/>
            <p:cNvSpPr>
              <a:spLocks/>
            </p:cNvSpPr>
            <p:nvPr/>
          </p:nvSpPr>
          <p:spPr bwMode="auto">
            <a:xfrm>
              <a:off x="3305960" y="3287866"/>
              <a:ext cx="107257" cy="105131"/>
            </a:xfrm>
            <a:custGeom>
              <a:avLst/>
              <a:gdLst>
                <a:gd name="T0" fmla="*/ 39 w 79"/>
                <a:gd name="T1" fmla="*/ 0 h 73"/>
                <a:gd name="T2" fmla="*/ 79 w 79"/>
                <a:gd name="T3" fmla="*/ 37 h 73"/>
                <a:gd name="T4" fmla="*/ 39 w 79"/>
                <a:gd name="T5" fmla="*/ 73 h 73"/>
                <a:gd name="T6" fmla="*/ 0 w 79"/>
                <a:gd name="T7" fmla="*/ 37 h 73"/>
                <a:gd name="T8" fmla="*/ 39 w 79"/>
                <a:gd name="T9" fmla="*/ 0 h 73"/>
              </a:gdLst>
              <a:ahLst/>
              <a:cxnLst>
                <a:cxn ang="0">
                  <a:pos x="T0" y="T1"/>
                </a:cxn>
                <a:cxn ang="0">
                  <a:pos x="T2" y="T3"/>
                </a:cxn>
                <a:cxn ang="0">
                  <a:pos x="T4" y="T5"/>
                </a:cxn>
                <a:cxn ang="0">
                  <a:pos x="T6" y="T7"/>
                </a:cxn>
                <a:cxn ang="0">
                  <a:pos x="T8" y="T9"/>
                </a:cxn>
              </a:cxnLst>
              <a:rect l="0" t="0" r="r" b="b"/>
              <a:pathLst>
                <a:path w="79" h="73">
                  <a:moveTo>
                    <a:pt x="39" y="0"/>
                  </a:moveTo>
                  <a:lnTo>
                    <a:pt x="79" y="37"/>
                  </a:lnTo>
                  <a:lnTo>
                    <a:pt x="39" y="73"/>
                  </a:lnTo>
                  <a:lnTo>
                    <a:pt x="0" y="37"/>
                  </a:lnTo>
                  <a:lnTo>
                    <a:pt x="39" y="0"/>
                  </a:lnTo>
                  <a:close/>
                </a:path>
              </a:pathLst>
            </a:custGeom>
            <a:solidFill>
              <a:srgbClr val="008080"/>
            </a:solidFill>
            <a:ln w="11113">
              <a:solidFill>
                <a:srgbClr val="008080"/>
              </a:solidFill>
              <a:prstDash val="solid"/>
              <a:round/>
              <a:headEnd/>
              <a:tailEnd/>
            </a:ln>
          </p:spPr>
          <p:txBody>
            <a:bodyPr lIns="80165" tIns="40083" rIns="80165" bIns="40083"/>
            <a:lstStyle/>
            <a:p>
              <a:endParaRPr lang="en-US"/>
            </a:p>
          </p:txBody>
        </p:sp>
        <p:sp>
          <p:nvSpPr>
            <p:cNvPr id="50229" name="Freeform 53"/>
            <p:cNvSpPr>
              <a:spLocks/>
            </p:cNvSpPr>
            <p:nvPr/>
          </p:nvSpPr>
          <p:spPr bwMode="auto">
            <a:xfrm>
              <a:off x="5413085" y="3358433"/>
              <a:ext cx="107257" cy="105131"/>
            </a:xfrm>
            <a:custGeom>
              <a:avLst/>
              <a:gdLst>
                <a:gd name="T0" fmla="*/ 39 w 79"/>
                <a:gd name="T1" fmla="*/ 0 h 73"/>
                <a:gd name="T2" fmla="*/ 79 w 79"/>
                <a:gd name="T3" fmla="*/ 36 h 73"/>
                <a:gd name="T4" fmla="*/ 39 w 79"/>
                <a:gd name="T5" fmla="*/ 73 h 73"/>
                <a:gd name="T6" fmla="*/ 0 w 79"/>
                <a:gd name="T7" fmla="*/ 36 h 73"/>
                <a:gd name="T8" fmla="*/ 39 w 79"/>
                <a:gd name="T9" fmla="*/ 0 h 73"/>
              </a:gdLst>
              <a:ahLst/>
              <a:cxnLst>
                <a:cxn ang="0">
                  <a:pos x="T0" y="T1"/>
                </a:cxn>
                <a:cxn ang="0">
                  <a:pos x="T2" y="T3"/>
                </a:cxn>
                <a:cxn ang="0">
                  <a:pos x="T4" y="T5"/>
                </a:cxn>
                <a:cxn ang="0">
                  <a:pos x="T6" y="T7"/>
                </a:cxn>
                <a:cxn ang="0">
                  <a:pos x="T8" y="T9"/>
                </a:cxn>
              </a:cxnLst>
              <a:rect l="0" t="0" r="r" b="b"/>
              <a:pathLst>
                <a:path w="79" h="73">
                  <a:moveTo>
                    <a:pt x="39" y="0"/>
                  </a:moveTo>
                  <a:lnTo>
                    <a:pt x="79" y="36"/>
                  </a:lnTo>
                  <a:lnTo>
                    <a:pt x="39" y="73"/>
                  </a:lnTo>
                  <a:lnTo>
                    <a:pt x="0" y="36"/>
                  </a:lnTo>
                  <a:lnTo>
                    <a:pt x="39" y="0"/>
                  </a:lnTo>
                  <a:close/>
                </a:path>
              </a:pathLst>
            </a:custGeom>
            <a:solidFill>
              <a:srgbClr val="008080"/>
            </a:solidFill>
            <a:ln w="11113">
              <a:solidFill>
                <a:srgbClr val="008080"/>
              </a:solidFill>
              <a:prstDash val="solid"/>
              <a:round/>
              <a:headEnd/>
              <a:tailEnd/>
            </a:ln>
          </p:spPr>
          <p:txBody>
            <a:bodyPr lIns="80165" tIns="40083" rIns="80165" bIns="40083"/>
            <a:lstStyle/>
            <a:p>
              <a:endParaRPr lang="en-US"/>
            </a:p>
          </p:txBody>
        </p:sp>
        <p:sp>
          <p:nvSpPr>
            <p:cNvPr id="50230" name="Freeform 54"/>
            <p:cNvSpPr>
              <a:spLocks/>
            </p:cNvSpPr>
            <p:nvPr/>
          </p:nvSpPr>
          <p:spPr bwMode="auto">
            <a:xfrm>
              <a:off x="1189332" y="2567790"/>
              <a:ext cx="107257" cy="105131"/>
            </a:xfrm>
            <a:custGeom>
              <a:avLst/>
              <a:gdLst>
                <a:gd name="T0" fmla="*/ 40 w 79"/>
                <a:gd name="T1" fmla="*/ 0 h 73"/>
                <a:gd name="T2" fmla="*/ 79 w 79"/>
                <a:gd name="T3" fmla="*/ 73 h 73"/>
                <a:gd name="T4" fmla="*/ 0 w 79"/>
                <a:gd name="T5" fmla="*/ 73 h 73"/>
                <a:gd name="T6" fmla="*/ 40 w 79"/>
                <a:gd name="T7" fmla="*/ 0 h 73"/>
              </a:gdLst>
              <a:ahLst/>
              <a:cxnLst>
                <a:cxn ang="0">
                  <a:pos x="T0" y="T1"/>
                </a:cxn>
                <a:cxn ang="0">
                  <a:pos x="T2" y="T3"/>
                </a:cxn>
                <a:cxn ang="0">
                  <a:pos x="T4" y="T5"/>
                </a:cxn>
                <a:cxn ang="0">
                  <a:pos x="T6" y="T7"/>
                </a:cxn>
              </a:cxnLst>
              <a:rect l="0" t="0" r="r" b="b"/>
              <a:pathLst>
                <a:path w="79" h="73">
                  <a:moveTo>
                    <a:pt x="40" y="0"/>
                  </a:moveTo>
                  <a:lnTo>
                    <a:pt x="79" y="73"/>
                  </a:lnTo>
                  <a:lnTo>
                    <a:pt x="0" y="73"/>
                  </a:lnTo>
                  <a:lnTo>
                    <a:pt x="40" y="0"/>
                  </a:lnTo>
                  <a:close/>
                </a:path>
              </a:pathLst>
            </a:custGeom>
            <a:solidFill>
              <a:srgbClr val="800000"/>
            </a:solidFill>
            <a:ln w="11113">
              <a:solidFill>
                <a:srgbClr val="800000"/>
              </a:solidFill>
              <a:prstDash val="solid"/>
              <a:round/>
              <a:headEnd/>
              <a:tailEnd/>
            </a:ln>
          </p:spPr>
          <p:txBody>
            <a:bodyPr lIns="80165" tIns="40083" rIns="80165" bIns="40083"/>
            <a:lstStyle/>
            <a:p>
              <a:endParaRPr lang="en-US"/>
            </a:p>
          </p:txBody>
        </p:sp>
        <p:sp>
          <p:nvSpPr>
            <p:cNvPr id="50231" name="Freeform 55"/>
            <p:cNvSpPr>
              <a:spLocks/>
            </p:cNvSpPr>
            <p:nvPr/>
          </p:nvSpPr>
          <p:spPr bwMode="auto">
            <a:xfrm>
              <a:off x="1718828" y="3613340"/>
              <a:ext cx="107257" cy="105131"/>
            </a:xfrm>
            <a:custGeom>
              <a:avLst/>
              <a:gdLst>
                <a:gd name="T0" fmla="*/ 39 w 79"/>
                <a:gd name="T1" fmla="*/ 0 h 73"/>
                <a:gd name="T2" fmla="*/ 79 w 79"/>
                <a:gd name="T3" fmla="*/ 73 h 73"/>
                <a:gd name="T4" fmla="*/ 0 w 79"/>
                <a:gd name="T5" fmla="*/ 73 h 73"/>
                <a:gd name="T6" fmla="*/ 39 w 79"/>
                <a:gd name="T7" fmla="*/ 0 h 73"/>
              </a:gdLst>
              <a:ahLst/>
              <a:cxnLst>
                <a:cxn ang="0">
                  <a:pos x="T0" y="T1"/>
                </a:cxn>
                <a:cxn ang="0">
                  <a:pos x="T2" y="T3"/>
                </a:cxn>
                <a:cxn ang="0">
                  <a:pos x="T4" y="T5"/>
                </a:cxn>
                <a:cxn ang="0">
                  <a:pos x="T6" y="T7"/>
                </a:cxn>
              </a:cxnLst>
              <a:rect l="0" t="0" r="r" b="b"/>
              <a:pathLst>
                <a:path w="79" h="73">
                  <a:moveTo>
                    <a:pt x="39" y="0"/>
                  </a:moveTo>
                  <a:lnTo>
                    <a:pt x="79" y="73"/>
                  </a:lnTo>
                  <a:lnTo>
                    <a:pt x="0" y="73"/>
                  </a:lnTo>
                  <a:lnTo>
                    <a:pt x="39" y="0"/>
                  </a:lnTo>
                  <a:close/>
                </a:path>
              </a:pathLst>
            </a:custGeom>
            <a:solidFill>
              <a:srgbClr val="800000"/>
            </a:solidFill>
            <a:ln w="11113">
              <a:solidFill>
                <a:srgbClr val="800000"/>
              </a:solidFill>
              <a:prstDash val="solid"/>
              <a:round/>
              <a:headEnd/>
              <a:tailEnd/>
            </a:ln>
          </p:spPr>
          <p:txBody>
            <a:bodyPr lIns="80165" tIns="40083" rIns="80165" bIns="40083"/>
            <a:lstStyle/>
            <a:p>
              <a:endParaRPr lang="en-US"/>
            </a:p>
          </p:txBody>
        </p:sp>
        <p:sp>
          <p:nvSpPr>
            <p:cNvPr id="50232" name="Freeform 56"/>
            <p:cNvSpPr>
              <a:spLocks/>
            </p:cNvSpPr>
            <p:nvPr/>
          </p:nvSpPr>
          <p:spPr bwMode="auto">
            <a:xfrm>
              <a:off x="2246967" y="3814961"/>
              <a:ext cx="108615" cy="105131"/>
            </a:xfrm>
            <a:custGeom>
              <a:avLst/>
              <a:gdLst>
                <a:gd name="T0" fmla="*/ 40 w 80"/>
                <a:gd name="T1" fmla="*/ 0 h 73"/>
                <a:gd name="T2" fmla="*/ 80 w 80"/>
                <a:gd name="T3" fmla="*/ 73 h 73"/>
                <a:gd name="T4" fmla="*/ 0 w 80"/>
                <a:gd name="T5" fmla="*/ 73 h 73"/>
                <a:gd name="T6" fmla="*/ 40 w 80"/>
                <a:gd name="T7" fmla="*/ 0 h 73"/>
              </a:gdLst>
              <a:ahLst/>
              <a:cxnLst>
                <a:cxn ang="0">
                  <a:pos x="T0" y="T1"/>
                </a:cxn>
                <a:cxn ang="0">
                  <a:pos x="T2" y="T3"/>
                </a:cxn>
                <a:cxn ang="0">
                  <a:pos x="T4" y="T5"/>
                </a:cxn>
                <a:cxn ang="0">
                  <a:pos x="T6" y="T7"/>
                </a:cxn>
              </a:cxnLst>
              <a:rect l="0" t="0" r="r" b="b"/>
              <a:pathLst>
                <a:path w="80" h="73">
                  <a:moveTo>
                    <a:pt x="40" y="0"/>
                  </a:moveTo>
                  <a:lnTo>
                    <a:pt x="80" y="73"/>
                  </a:lnTo>
                  <a:lnTo>
                    <a:pt x="0" y="73"/>
                  </a:lnTo>
                  <a:lnTo>
                    <a:pt x="40" y="0"/>
                  </a:lnTo>
                  <a:close/>
                </a:path>
              </a:pathLst>
            </a:custGeom>
            <a:solidFill>
              <a:srgbClr val="800000"/>
            </a:solidFill>
            <a:ln w="11113">
              <a:solidFill>
                <a:srgbClr val="800000"/>
              </a:solidFill>
              <a:prstDash val="solid"/>
              <a:round/>
              <a:headEnd/>
              <a:tailEnd/>
            </a:ln>
          </p:spPr>
          <p:txBody>
            <a:bodyPr lIns="80165" tIns="40083" rIns="80165" bIns="40083"/>
            <a:lstStyle/>
            <a:p>
              <a:endParaRPr lang="en-US"/>
            </a:p>
          </p:txBody>
        </p:sp>
        <p:sp>
          <p:nvSpPr>
            <p:cNvPr id="50233" name="Freeform 57"/>
            <p:cNvSpPr>
              <a:spLocks/>
            </p:cNvSpPr>
            <p:nvPr/>
          </p:nvSpPr>
          <p:spPr bwMode="auto">
            <a:xfrm>
              <a:off x="3305960" y="4042505"/>
              <a:ext cx="107257" cy="106571"/>
            </a:xfrm>
            <a:custGeom>
              <a:avLst/>
              <a:gdLst>
                <a:gd name="T0" fmla="*/ 39 w 79"/>
                <a:gd name="T1" fmla="*/ 0 h 74"/>
                <a:gd name="T2" fmla="*/ 79 w 79"/>
                <a:gd name="T3" fmla="*/ 74 h 74"/>
                <a:gd name="T4" fmla="*/ 0 w 79"/>
                <a:gd name="T5" fmla="*/ 74 h 74"/>
                <a:gd name="T6" fmla="*/ 39 w 79"/>
                <a:gd name="T7" fmla="*/ 0 h 74"/>
              </a:gdLst>
              <a:ahLst/>
              <a:cxnLst>
                <a:cxn ang="0">
                  <a:pos x="T0" y="T1"/>
                </a:cxn>
                <a:cxn ang="0">
                  <a:pos x="T2" y="T3"/>
                </a:cxn>
                <a:cxn ang="0">
                  <a:pos x="T4" y="T5"/>
                </a:cxn>
                <a:cxn ang="0">
                  <a:pos x="T6" y="T7"/>
                </a:cxn>
              </a:cxnLst>
              <a:rect l="0" t="0" r="r" b="b"/>
              <a:pathLst>
                <a:path w="79" h="74">
                  <a:moveTo>
                    <a:pt x="39" y="0"/>
                  </a:moveTo>
                  <a:lnTo>
                    <a:pt x="79" y="74"/>
                  </a:lnTo>
                  <a:lnTo>
                    <a:pt x="0" y="74"/>
                  </a:lnTo>
                  <a:lnTo>
                    <a:pt x="39" y="0"/>
                  </a:lnTo>
                  <a:close/>
                </a:path>
              </a:pathLst>
            </a:custGeom>
            <a:solidFill>
              <a:srgbClr val="800000"/>
            </a:solidFill>
            <a:ln w="11113">
              <a:solidFill>
                <a:srgbClr val="800000"/>
              </a:solidFill>
              <a:prstDash val="solid"/>
              <a:round/>
              <a:headEnd/>
              <a:tailEnd/>
            </a:ln>
          </p:spPr>
          <p:txBody>
            <a:bodyPr lIns="80165" tIns="40083" rIns="80165" bIns="40083"/>
            <a:lstStyle/>
            <a:p>
              <a:endParaRPr lang="en-US"/>
            </a:p>
          </p:txBody>
        </p:sp>
        <p:sp>
          <p:nvSpPr>
            <p:cNvPr id="50234" name="Freeform 58"/>
            <p:cNvSpPr>
              <a:spLocks/>
            </p:cNvSpPr>
            <p:nvPr/>
          </p:nvSpPr>
          <p:spPr bwMode="auto">
            <a:xfrm>
              <a:off x="5413085" y="4421264"/>
              <a:ext cx="107257" cy="105131"/>
            </a:xfrm>
            <a:custGeom>
              <a:avLst/>
              <a:gdLst>
                <a:gd name="T0" fmla="*/ 39 w 79"/>
                <a:gd name="T1" fmla="*/ 0 h 73"/>
                <a:gd name="T2" fmla="*/ 79 w 79"/>
                <a:gd name="T3" fmla="*/ 73 h 73"/>
                <a:gd name="T4" fmla="*/ 0 w 79"/>
                <a:gd name="T5" fmla="*/ 73 h 73"/>
                <a:gd name="T6" fmla="*/ 39 w 79"/>
                <a:gd name="T7" fmla="*/ 0 h 73"/>
              </a:gdLst>
              <a:ahLst/>
              <a:cxnLst>
                <a:cxn ang="0">
                  <a:pos x="T0" y="T1"/>
                </a:cxn>
                <a:cxn ang="0">
                  <a:pos x="T2" y="T3"/>
                </a:cxn>
                <a:cxn ang="0">
                  <a:pos x="T4" y="T5"/>
                </a:cxn>
                <a:cxn ang="0">
                  <a:pos x="T6" y="T7"/>
                </a:cxn>
              </a:cxnLst>
              <a:rect l="0" t="0" r="r" b="b"/>
              <a:pathLst>
                <a:path w="79" h="73">
                  <a:moveTo>
                    <a:pt x="39" y="0"/>
                  </a:moveTo>
                  <a:lnTo>
                    <a:pt x="79" y="73"/>
                  </a:lnTo>
                  <a:lnTo>
                    <a:pt x="0" y="73"/>
                  </a:lnTo>
                  <a:lnTo>
                    <a:pt x="39" y="0"/>
                  </a:lnTo>
                  <a:close/>
                </a:path>
              </a:pathLst>
            </a:custGeom>
            <a:solidFill>
              <a:srgbClr val="800000"/>
            </a:solidFill>
            <a:ln w="11113">
              <a:solidFill>
                <a:srgbClr val="800000"/>
              </a:solidFill>
              <a:prstDash val="solid"/>
              <a:round/>
              <a:headEnd/>
              <a:tailEnd/>
            </a:ln>
          </p:spPr>
          <p:txBody>
            <a:bodyPr lIns="80165" tIns="40083" rIns="80165" bIns="40083"/>
            <a:lstStyle/>
            <a:p>
              <a:endParaRPr lang="en-US"/>
            </a:p>
          </p:txBody>
        </p:sp>
        <p:sp>
          <p:nvSpPr>
            <p:cNvPr id="50235" name="Rectangle 59"/>
            <p:cNvSpPr>
              <a:spLocks noChangeArrowheads="1"/>
            </p:cNvSpPr>
            <p:nvPr/>
          </p:nvSpPr>
          <p:spPr bwMode="auto">
            <a:xfrm>
              <a:off x="1010117" y="5000206"/>
              <a:ext cx="8816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668045"/>
              <a:r>
                <a:rPr lang="en-US" sz="1300">
                  <a:solidFill>
                    <a:srgbClr val="000000"/>
                  </a:solidFill>
                </a:rPr>
                <a:t>0</a:t>
              </a:r>
              <a:endParaRPr lang="en-US" sz="2500"/>
            </a:p>
          </p:txBody>
        </p:sp>
        <p:sp>
          <p:nvSpPr>
            <p:cNvPr id="50236" name="Rectangle 60"/>
            <p:cNvSpPr>
              <a:spLocks noChangeArrowheads="1"/>
            </p:cNvSpPr>
            <p:nvPr/>
          </p:nvSpPr>
          <p:spPr bwMode="auto">
            <a:xfrm>
              <a:off x="912363" y="4280130"/>
              <a:ext cx="17633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668045"/>
              <a:r>
                <a:rPr lang="en-US" sz="1300">
                  <a:solidFill>
                    <a:srgbClr val="000000"/>
                  </a:solidFill>
                </a:rPr>
                <a:t>60</a:t>
              </a:r>
              <a:endParaRPr lang="en-US" sz="2500"/>
            </a:p>
          </p:txBody>
        </p:sp>
        <p:sp>
          <p:nvSpPr>
            <p:cNvPr id="50237" name="Rectangle 61"/>
            <p:cNvSpPr>
              <a:spLocks noChangeArrowheads="1"/>
            </p:cNvSpPr>
            <p:nvPr/>
          </p:nvSpPr>
          <p:spPr bwMode="auto">
            <a:xfrm>
              <a:off x="813253" y="3560054"/>
              <a:ext cx="26449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668045"/>
              <a:r>
                <a:rPr lang="en-US" sz="1300">
                  <a:solidFill>
                    <a:srgbClr val="000000"/>
                  </a:solidFill>
                </a:rPr>
                <a:t>120</a:t>
              </a:r>
              <a:endParaRPr lang="en-US" sz="2500"/>
            </a:p>
          </p:txBody>
        </p:sp>
        <p:sp>
          <p:nvSpPr>
            <p:cNvPr id="50238" name="Rectangle 62"/>
            <p:cNvSpPr>
              <a:spLocks noChangeArrowheads="1"/>
            </p:cNvSpPr>
            <p:nvPr/>
          </p:nvSpPr>
          <p:spPr bwMode="auto">
            <a:xfrm>
              <a:off x="813253" y="2831338"/>
              <a:ext cx="26449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668045"/>
              <a:r>
                <a:rPr lang="en-US" sz="1300">
                  <a:solidFill>
                    <a:srgbClr val="000000"/>
                  </a:solidFill>
                </a:rPr>
                <a:t>180</a:t>
              </a:r>
              <a:endParaRPr lang="en-US" sz="2500"/>
            </a:p>
          </p:txBody>
        </p:sp>
        <p:sp>
          <p:nvSpPr>
            <p:cNvPr id="50239" name="Rectangle 63"/>
            <p:cNvSpPr>
              <a:spLocks noChangeArrowheads="1"/>
            </p:cNvSpPr>
            <p:nvPr/>
          </p:nvSpPr>
          <p:spPr bwMode="auto">
            <a:xfrm>
              <a:off x="813253" y="2111262"/>
              <a:ext cx="26449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668045"/>
              <a:r>
                <a:rPr lang="en-US" sz="1300">
                  <a:solidFill>
                    <a:srgbClr val="000000"/>
                  </a:solidFill>
                </a:rPr>
                <a:t>240</a:t>
              </a:r>
              <a:endParaRPr lang="en-US" sz="2500"/>
            </a:p>
          </p:txBody>
        </p:sp>
        <p:sp>
          <p:nvSpPr>
            <p:cNvPr id="50240" name="Rectangle 64"/>
            <p:cNvSpPr>
              <a:spLocks noChangeArrowheads="1"/>
            </p:cNvSpPr>
            <p:nvPr/>
          </p:nvSpPr>
          <p:spPr bwMode="auto">
            <a:xfrm>
              <a:off x="1198835" y="5246471"/>
              <a:ext cx="8816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668045"/>
              <a:r>
                <a:rPr lang="en-US" sz="1300">
                  <a:solidFill>
                    <a:srgbClr val="000000"/>
                  </a:solidFill>
                </a:rPr>
                <a:t>0</a:t>
              </a:r>
              <a:endParaRPr lang="en-US" sz="2500"/>
            </a:p>
          </p:txBody>
        </p:sp>
        <p:sp>
          <p:nvSpPr>
            <p:cNvPr id="50241" name="Rectangle 65"/>
            <p:cNvSpPr>
              <a:spLocks noChangeArrowheads="1"/>
            </p:cNvSpPr>
            <p:nvPr/>
          </p:nvSpPr>
          <p:spPr bwMode="auto">
            <a:xfrm>
              <a:off x="2256470" y="5246471"/>
              <a:ext cx="8816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668045"/>
              <a:r>
                <a:rPr lang="en-US" sz="1300">
                  <a:solidFill>
                    <a:srgbClr val="000000"/>
                  </a:solidFill>
                </a:rPr>
                <a:t>1</a:t>
              </a:r>
              <a:endParaRPr lang="en-US" sz="2500"/>
            </a:p>
          </p:txBody>
        </p:sp>
        <p:sp>
          <p:nvSpPr>
            <p:cNvPr id="50242" name="Rectangle 66"/>
            <p:cNvSpPr>
              <a:spLocks noChangeArrowheads="1"/>
            </p:cNvSpPr>
            <p:nvPr/>
          </p:nvSpPr>
          <p:spPr bwMode="auto">
            <a:xfrm>
              <a:off x="3314106" y="5246471"/>
              <a:ext cx="8816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668045"/>
              <a:r>
                <a:rPr lang="en-US" sz="1300">
                  <a:solidFill>
                    <a:srgbClr val="000000"/>
                  </a:solidFill>
                </a:rPr>
                <a:t>2</a:t>
              </a:r>
              <a:endParaRPr lang="en-US" sz="2500"/>
            </a:p>
          </p:txBody>
        </p:sp>
        <p:sp>
          <p:nvSpPr>
            <p:cNvPr id="50243" name="Rectangle 67"/>
            <p:cNvSpPr>
              <a:spLocks noChangeArrowheads="1"/>
            </p:cNvSpPr>
            <p:nvPr/>
          </p:nvSpPr>
          <p:spPr bwMode="auto">
            <a:xfrm>
              <a:off x="4363595" y="5246471"/>
              <a:ext cx="8816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668045"/>
              <a:r>
                <a:rPr lang="en-US" sz="1300">
                  <a:solidFill>
                    <a:srgbClr val="000000"/>
                  </a:solidFill>
                </a:rPr>
                <a:t>3</a:t>
              </a:r>
              <a:endParaRPr lang="en-US" sz="2500"/>
            </a:p>
          </p:txBody>
        </p:sp>
        <p:sp>
          <p:nvSpPr>
            <p:cNvPr id="50244" name="Rectangle 68"/>
            <p:cNvSpPr>
              <a:spLocks noChangeArrowheads="1"/>
            </p:cNvSpPr>
            <p:nvPr/>
          </p:nvSpPr>
          <p:spPr bwMode="auto">
            <a:xfrm>
              <a:off x="5421231" y="5246471"/>
              <a:ext cx="8816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668045"/>
              <a:r>
                <a:rPr lang="en-US" sz="1300">
                  <a:solidFill>
                    <a:srgbClr val="000000"/>
                  </a:solidFill>
                </a:rPr>
                <a:t>4</a:t>
              </a:r>
              <a:endParaRPr lang="en-US" sz="2500"/>
            </a:p>
          </p:txBody>
        </p:sp>
        <p:sp>
          <p:nvSpPr>
            <p:cNvPr id="50245" name="Rectangle 69"/>
            <p:cNvSpPr>
              <a:spLocks noChangeArrowheads="1"/>
            </p:cNvSpPr>
            <p:nvPr/>
          </p:nvSpPr>
          <p:spPr bwMode="auto">
            <a:xfrm>
              <a:off x="1945561" y="4353577"/>
              <a:ext cx="2234410" cy="404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spAutoFit/>
            </a:bodyPr>
            <a:lstStyle/>
            <a:p>
              <a:r>
                <a:rPr lang="en-US" b="1" dirty="0">
                  <a:solidFill>
                    <a:srgbClr val="800000"/>
                  </a:solidFill>
                </a:rPr>
                <a:t>5% PREREGEN</a:t>
              </a:r>
              <a:r>
                <a:rPr lang="en-US" b="1" baseline="30000" dirty="0">
                  <a:solidFill>
                    <a:srgbClr val="800000"/>
                  </a:solidFill>
                </a:rPr>
                <a:t>® </a:t>
              </a:r>
              <a:r>
                <a:rPr lang="en-US" b="1" dirty="0">
                  <a:solidFill>
                    <a:srgbClr val="800000"/>
                  </a:solidFill>
                </a:rPr>
                <a:t>PF</a:t>
              </a:r>
            </a:p>
          </p:txBody>
        </p:sp>
        <p:sp>
          <p:nvSpPr>
            <p:cNvPr id="50246" name="Rectangle 70"/>
            <p:cNvSpPr>
              <a:spLocks noChangeArrowheads="1"/>
            </p:cNvSpPr>
            <p:nvPr/>
          </p:nvSpPr>
          <p:spPr bwMode="auto">
            <a:xfrm>
              <a:off x="3137608" y="2350327"/>
              <a:ext cx="1003473" cy="357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spAutoFit/>
            </a:bodyPr>
            <a:lstStyle/>
            <a:p>
              <a:r>
                <a:rPr lang="en-US" b="1">
                  <a:solidFill>
                    <a:srgbClr val="006666"/>
                  </a:solidFill>
                </a:rPr>
                <a:t>placebo</a:t>
              </a:r>
              <a:endParaRPr lang="en-US" b="1">
                <a:solidFill>
                  <a:srgbClr val="006666"/>
                </a:solidFill>
                <a:latin typeface="Times New Roman" pitchFamily="18" charset="0"/>
              </a:endParaRPr>
            </a:p>
          </p:txBody>
        </p:sp>
        <p:sp>
          <p:nvSpPr>
            <p:cNvPr id="66" name="Text Box 12"/>
            <p:cNvSpPr txBox="1">
              <a:spLocks noChangeArrowheads="1"/>
            </p:cNvSpPr>
            <p:nvPr/>
          </p:nvSpPr>
          <p:spPr bwMode="auto">
            <a:xfrm rot="16200000">
              <a:off x="-155476" y="2784481"/>
              <a:ext cx="1426666" cy="265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0165" tIns="40083" rIns="80165" bIns="40083">
              <a:spAutoFit/>
            </a:bodyPr>
            <a:lstStyle/>
            <a:p>
              <a:r>
                <a:rPr lang="en-US" sz="1200" b="1" dirty="0">
                  <a:solidFill>
                    <a:srgbClr val="000000"/>
                  </a:solidFill>
                </a:rPr>
                <a:t>Skin irritation (%)</a:t>
              </a:r>
            </a:p>
          </p:txBody>
        </p:sp>
      </p:grpSp>
      <p:sp>
        <p:nvSpPr>
          <p:cNvPr id="4" name="Rounded Rectangle 3"/>
          <p:cNvSpPr/>
          <p:nvPr/>
        </p:nvSpPr>
        <p:spPr bwMode="auto">
          <a:xfrm>
            <a:off x="5362576" y="2348913"/>
            <a:ext cx="3609973" cy="2260516"/>
          </a:xfrm>
          <a:prstGeom prst="roundRect">
            <a:avLst/>
          </a:prstGeom>
          <a:solidFill>
            <a:schemeClr val="bg1"/>
          </a:solidFill>
          <a:ln w="9525" cap="flat" cmpd="sng" algn="ctr">
            <a:solidFill>
              <a:srgbClr val="00B0F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285750" indent="-285750">
              <a:spcBef>
                <a:spcPts val="600"/>
              </a:spcBef>
              <a:buFont typeface="Arial" pitchFamily="34" charset="0"/>
              <a:buChar char="•"/>
            </a:pPr>
            <a:r>
              <a:rPr lang="en-US" sz="1600" dirty="0"/>
              <a:t>10 subjects</a:t>
            </a:r>
          </a:p>
          <a:p>
            <a:pPr marL="285750" indent="-285750">
              <a:spcBef>
                <a:spcPts val="600"/>
              </a:spcBef>
              <a:buFont typeface="Arial" pitchFamily="34" charset="0"/>
              <a:buChar char="•"/>
            </a:pPr>
            <a:r>
              <a:rPr lang="en-US" sz="1600" dirty="0"/>
              <a:t>Application of 2% SLS under semi-occlusion for 24 hours</a:t>
            </a:r>
          </a:p>
          <a:p>
            <a:pPr marL="285750" indent="-285750">
              <a:spcBef>
                <a:spcPts val="600"/>
              </a:spcBef>
              <a:buFont typeface="Arial" pitchFamily="34" charset="0"/>
              <a:buChar char="•"/>
            </a:pPr>
            <a:r>
              <a:rPr lang="en-US" sz="1600" dirty="0"/>
              <a:t>Followed by application of 5% PREREGEN</a:t>
            </a:r>
            <a:r>
              <a:rPr lang="en-US" sz="1600" baseline="30000" dirty="0"/>
              <a:t>®</a:t>
            </a:r>
            <a:r>
              <a:rPr lang="en-US" sz="1600" dirty="0"/>
              <a:t> PF</a:t>
            </a:r>
          </a:p>
          <a:p>
            <a:pPr marL="285750" indent="-285750">
              <a:spcBef>
                <a:spcPts val="600"/>
              </a:spcBef>
              <a:buFont typeface="Arial" pitchFamily="34" charset="0"/>
              <a:buChar char="•"/>
            </a:pPr>
            <a:r>
              <a:rPr lang="en-US" sz="1600" dirty="0"/>
              <a:t>Skin irritation analysis with Laser Doppler</a:t>
            </a:r>
          </a:p>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4004494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0353" y="542925"/>
            <a:ext cx="8139764" cy="1015663"/>
          </a:xfrm>
          <a:prstGeom prst="rect">
            <a:avLst/>
          </a:prstGeom>
          <a:noFill/>
        </p:spPr>
        <p:txBody>
          <a:bodyPr wrap="square" rtlCol="0">
            <a:spAutoFit/>
          </a:bodyPr>
          <a:lstStyle/>
          <a:p>
            <a:r>
              <a:rPr lang="en-US" sz="3200" b="1" dirty="0">
                <a:solidFill>
                  <a:schemeClr val="tx2"/>
                </a:solidFill>
              </a:rPr>
              <a:t>PREREGEN</a:t>
            </a:r>
            <a:r>
              <a:rPr lang="en-US" sz="3200" b="1" baseline="30000" dirty="0">
                <a:solidFill>
                  <a:schemeClr val="tx2"/>
                </a:solidFill>
              </a:rPr>
              <a:t>®</a:t>
            </a:r>
            <a:r>
              <a:rPr lang="en-US" sz="3200" b="1" dirty="0">
                <a:solidFill>
                  <a:schemeClr val="tx2"/>
                </a:solidFill>
              </a:rPr>
              <a:t> PF </a:t>
            </a:r>
            <a:r>
              <a:rPr lang="en-US" sz="3200" b="1" i="1" dirty="0">
                <a:solidFill>
                  <a:schemeClr val="tx2"/>
                </a:solidFill>
              </a:rPr>
              <a:t>in vivo</a:t>
            </a:r>
          </a:p>
          <a:p>
            <a:r>
              <a:rPr lang="en-US" sz="2800" b="1" dirty="0">
                <a:solidFill>
                  <a:srgbClr val="4F4F4F"/>
                </a:solidFill>
                <a:latin typeface="+mj-lt"/>
                <a:ea typeface="+mj-ea"/>
                <a:cs typeface="+mj-cs"/>
              </a:rPr>
              <a:t>Study Design</a:t>
            </a:r>
          </a:p>
        </p:txBody>
      </p:sp>
      <p:sp>
        <p:nvSpPr>
          <p:cNvPr id="6" name="Content Placeholder 2"/>
          <p:cNvSpPr>
            <a:spLocks noGrp="1"/>
          </p:cNvSpPr>
          <p:nvPr>
            <p:ph idx="1"/>
          </p:nvPr>
        </p:nvSpPr>
        <p:spPr>
          <a:xfrm>
            <a:off x="613354" y="2274592"/>
            <a:ext cx="8086763" cy="3545183"/>
          </a:xfrm>
        </p:spPr>
        <p:txBody>
          <a:bodyPr/>
          <a:lstStyle/>
          <a:p>
            <a:pPr marL="0" indent="0">
              <a:spcBef>
                <a:spcPts val="600"/>
              </a:spcBef>
              <a:buNone/>
            </a:pPr>
            <a:r>
              <a:rPr lang="en-US" sz="2000" b="1" dirty="0"/>
              <a:t>Volunteers</a:t>
            </a:r>
            <a:r>
              <a:rPr lang="en-US" sz="2000" dirty="0"/>
              <a:t>:	30 female volunteers, 30+ years old</a:t>
            </a:r>
          </a:p>
          <a:p>
            <a:pPr marL="0" indent="0">
              <a:spcBef>
                <a:spcPts val="600"/>
              </a:spcBef>
              <a:buNone/>
            </a:pPr>
            <a:r>
              <a:rPr lang="en-US" sz="2000" b="1" dirty="0"/>
              <a:t>Formulation</a:t>
            </a:r>
            <a:r>
              <a:rPr lang="en-US" sz="2000" dirty="0"/>
              <a:t>:	Placebo controlled study</a:t>
            </a:r>
          </a:p>
          <a:p>
            <a:pPr marL="0" indent="0">
              <a:spcBef>
                <a:spcPts val="600"/>
              </a:spcBef>
              <a:buNone/>
            </a:pPr>
            <a:r>
              <a:rPr lang="en-US" sz="2000" dirty="0"/>
              <a:t>		5% PREREGEN</a:t>
            </a:r>
            <a:r>
              <a:rPr lang="en-US" sz="2000" baseline="30000" dirty="0"/>
              <a:t>® </a:t>
            </a:r>
            <a:r>
              <a:rPr lang="en-US" sz="2000" dirty="0"/>
              <a:t>PF </a:t>
            </a:r>
            <a:r>
              <a:rPr lang="en-US" sz="2000" baseline="30000" dirty="0"/>
              <a:t> </a:t>
            </a:r>
            <a:r>
              <a:rPr lang="en-US" sz="2000" dirty="0"/>
              <a:t>in a gel</a:t>
            </a:r>
          </a:p>
          <a:p>
            <a:pPr marL="0" indent="0">
              <a:spcBef>
                <a:spcPts val="600"/>
              </a:spcBef>
              <a:buNone/>
            </a:pPr>
            <a:r>
              <a:rPr lang="en-US" sz="2000" b="1" dirty="0"/>
              <a:t>Application</a:t>
            </a:r>
            <a:r>
              <a:rPr lang="en-US" sz="2000" dirty="0"/>
              <a:t>:	Hemi-face twice per day after facial cleansing</a:t>
            </a:r>
          </a:p>
          <a:p>
            <a:pPr marL="0" indent="0">
              <a:spcBef>
                <a:spcPts val="600"/>
              </a:spcBef>
              <a:buNone/>
            </a:pPr>
            <a:r>
              <a:rPr lang="en-US" sz="2000" dirty="0"/>
              <a:t>		8 weeks</a:t>
            </a:r>
          </a:p>
          <a:p>
            <a:pPr marL="0" indent="0">
              <a:spcBef>
                <a:spcPts val="600"/>
              </a:spcBef>
              <a:buNone/>
              <a:tabLst>
                <a:tab pos="1793875" algn="l"/>
              </a:tabLst>
            </a:pPr>
            <a:r>
              <a:rPr lang="en-US" sz="2000" b="1" dirty="0"/>
              <a:t>Parameters</a:t>
            </a:r>
            <a:r>
              <a:rPr lang="en-US" sz="2000" dirty="0"/>
              <a:t>:	Skin firmness (</a:t>
            </a:r>
            <a:r>
              <a:rPr lang="en-US" sz="2000" dirty="0" err="1"/>
              <a:t>Ballistometer</a:t>
            </a:r>
            <a:r>
              <a:rPr lang="en-US" sz="2000" dirty="0"/>
              <a:t>)</a:t>
            </a:r>
          </a:p>
          <a:p>
            <a:pPr marL="0" indent="0">
              <a:spcBef>
                <a:spcPts val="600"/>
              </a:spcBef>
              <a:buNone/>
              <a:tabLst>
                <a:tab pos="1793875" algn="l"/>
              </a:tabLst>
            </a:pPr>
            <a:r>
              <a:rPr lang="en-US" sz="2000" dirty="0"/>
              <a:t>	Skin moisturization (Impedance measurement)</a:t>
            </a:r>
          </a:p>
          <a:p>
            <a:pPr marL="0" indent="0">
              <a:spcBef>
                <a:spcPts val="600"/>
              </a:spcBef>
              <a:buNone/>
              <a:tabLst>
                <a:tab pos="1793875" algn="l"/>
              </a:tabLst>
            </a:pPr>
            <a:r>
              <a:rPr lang="en-US" sz="2000" dirty="0"/>
              <a:t>	Lines &amp; wrinkles (SFL Scoring and Image Analysis)</a:t>
            </a:r>
          </a:p>
        </p:txBody>
      </p:sp>
    </p:spTree>
    <p:extLst>
      <p:ext uri="{BB962C8B-B14F-4D97-AF65-F5344CB8AC3E}">
        <p14:creationId xmlns:p14="http://schemas.microsoft.com/office/powerpoint/2010/main" val="3631875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5" name="Rectangle 11"/>
          <p:cNvSpPr>
            <a:spLocks noChangeArrowheads="1"/>
          </p:cNvSpPr>
          <p:nvPr/>
        </p:nvSpPr>
        <p:spPr bwMode="auto">
          <a:xfrm>
            <a:off x="5218745" y="3142788"/>
            <a:ext cx="3603555" cy="1312055"/>
          </a:xfrm>
          <a:prstGeom prst="rect">
            <a:avLst/>
          </a:prstGeom>
          <a:ln/>
          <a:effectLst>
            <a:outerShdw blurRad="50800" dist="38100" dir="5400000" algn="t"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wrap="square" lIns="80165" tIns="40083" rIns="80165" bIns="40083" anchor="ctr">
            <a:spAutoFit/>
          </a:bodyPr>
          <a:lstStyle/>
          <a:p>
            <a:r>
              <a:rPr lang="en-US" sz="1600" b="1" dirty="0">
                <a:solidFill>
                  <a:schemeClr val="bg1"/>
                </a:solidFill>
              </a:rPr>
              <a:t>Significant</a:t>
            </a:r>
            <a:r>
              <a:rPr lang="en-US" sz="1600" dirty="0">
                <a:solidFill>
                  <a:schemeClr val="bg1"/>
                </a:solidFill>
              </a:rPr>
              <a:t> skin firmness increase after 8 weeks of treatment:</a:t>
            </a:r>
          </a:p>
          <a:p>
            <a:endParaRPr lang="en-US" sz="1600" dirty="0">
              <a:solidFill>
                <a:schemeClr val="bg1"/>
              </a:solidFill>
            </a:endParaRPr>
          </a:p>
          <a:p>
            <a:pPr>
              <a:buFontTx/>
              <a:buChar char="•"/>
            </a:pPr>
            <a:r>
              <a:rPr lang="en-US" sz="1600" b="1" dirty="0">
                <a:solidFill>
                  <a:schemeClr val="bg1"/>
                </a:solidFill>
              </a:rPr>
              <a:t> 21.9% </a:t>
            </a:r>
            <a:r>
              <a:rPr lang="en-US" sz="1600" dirty="0">
                <a:solidFill>
                  <a:schemeClr val="bg1"/>
                </a:solidFill>
              </a:rPr>
              <a:t>with 2.5% PREREGEN</a:t>
            </a:r>
            <a:r>
              <a:rPr lang="en-US" sz="1600" baseline="30000" dirty="0">
                <a:solidFill>
                  <a:schemeClr val="bg1"/>
                </a:solidFill>
              </a:rPr>
              <a:t>®</a:t>
            </a:r>
            <a:r>
              <a:rPr lang="en-US" sz="1600" dirty="0">
                <a:solidFill>
                  <a:schemeClr val="bg1"/>
                </a:solidFill>
              </a:rPr>
              <a:t> PF</a:t>
            </a:r>
          </a:p>
          <a:p>
            <a:pPr>
              <a:buFontTx/>
              <a:buChar char="•"/>
            </a:pPr>
            <a:r>
              <a:rPr lang="en-US" sz="1600" dirty="0">
                <a:solidFill>
                  <a:schemeClr val="bg1"/>
                </a:solidFill>
              </a:rPr>
              <a:t> </a:t>
            </a:r>
            <a:r>
              <a:rPr lang="en-US" sz="1600" b="1" dirty="0">
                <a:solidFill>
                  <a:schemeClr val="bg1"/>
                </a:solidFill>
              </a:rPr>
              <a:t>27.1%</a:t>
            </a:r>
            <a:r>
              <a:rPr lang="en-US" sz="1600" dirty="0">
                <a:solidFill>
                  <a:schemeClr val="bg1"/>
                </a:solidFill>
              </a:rPr>
              <a:t> with 5% PREREGEN</a:t>
            </a:r>
            <a:r>
              <a:rPr lang="en-US" sz="1600" baseline="30000" dirty="0">
                <a:solidFill>
                  <a:schemeClr val="bg1"/>
                </a:solidFill>
              </a:rPr>
              <a:t>® </a:t>
            </a:r>
            <a:r>
              <a:rPr lang="en-US" sz="1600" dirty="0">
                <a:solidFill>
                  <a:schemeClr val="bg1"/>
                </a:solidFill>
              </a:rPr>
              <a:t>PF</a:t>
            </a:r>
          </a:p>
        </p:txBody>
      </p:sp>
      <p:sp>
        <p:nvSpPr>
          <p:cNvPr id="10" name="TextBox 9"/>
          <p:cNvSpPr txBox="1"/>
          <p:nvPr/>
        </p:nvSpPr>
        <p:spPr>
          <a:xfrm>
            <a:off x="334217" y="542925"/>
            <a:ext cx="7771558" cy="1077218"/>
          </a:xfrm>
          <a:prstGeom prst="rect">
            <a:avLst/>
          </a:prstGeom>
          <a:noFill/>
        </p:spPr>
        <p:txBody>
          <a:bodyPr wrap="square" rtlCol="0">
            <a:spAutoFit/>
          </a:bodyPr>
          <a:lstStyle/>
          <a:p>
            <a:r>
              <a:rPr lang="en-US" sz="3200" b="1" dirty="0">
                <a:solidFill>
                  <a:schemeClr val="tx2"/>
                </a:solidFill>
              </a:rPr>
              <a:t>PREREGEN</a:t>
            </a:r>
            <a:r>
              <a:rPr lang="en-US" sz="3200" b="1" baseline="30000" dirty="0">
                <a:solidFill>
                  <a:schemeClr val="tx2"/>
                </a:solidFill>
              </a:rPr>
              <a:t>®</a:t>
            </a:r>
            <a:r>
              <a:rPr lang="en-US" sz="3200" b="1" dirty="0">
                <a:solidFill>
                  <a:schemeClr val="tx2"/>
                </a:solidFill>
              </a:rPr>
              <a:t> PF Significantly Increases Skin Firmness</a:t>
            </a:r>
            <a:endParaRPr lang="en-US" sz="3200" b="1" baseline="30000" dirty="0">
              <a:solidFill>
                <a:schemeClr val="tx2"/>
              </a:solidFill>
            </a:endParaRPr>
          </a:p>
        </p:txBody>
      </p:sp>
      <p:pic>
        <p:nvPicPr>
          <p:cNvPr id="21515" name="Picture 11" descr="C:\Documents and Settings\889499\Desktop\PREREGEN_skin_firm_chart.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5259" y="2351881"/>
            <a:ext cx="4698212" cy="3138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4687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00" name="Rectangle 12"/>
          <p:cNvSpPr>
            <a:spLocks noChangeArrowheads="1"/>
          </p:cNvSpPr>
          <p:nvPr/>
        </p:nvSpPr>
        <p:spPr bwMode="auto">
          <a:xfrm>
            <a:off x="5058000" y="3142800"/>
            <a:ext cx="3962400" cy="1312055"/>
          </a:xfrm>
          <a:prstGeom prst="rect">
            <a:avLst/>
          </a:prstGeom>
          <a:ln/>
          <a:effectLst>
            <a:outerShdw blurRad="50800" dist="38100" dir="5400000" algn="t"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wrap="square" lIns="80165" tIns="40083" rIns="80165" bIns="40083" anchor="ctr">
            <a:spAutoFit/>
          </a:bodyPr>
          <a:lstStyle/>
          <a:p>
            <a:r>
              <a:rPr lang="en-US" sz="1600" b="1" dirty="0">
                <a:solidFill>
                  <a:schemeClr val="bg1"/>
                </a:solidFill>
                <a:latin typeface="+mn-lt"/>
                <a:cs typeface="+mn-cs"/>
              </a:rPr>
              <a:t>Significant skin moisturization increase after 8 weeks of treatment:</a:t>
            </a:r>
          </a:p>
          <a:p>
            <a:endParaRPr lang="en-US" sz="1600" b="1" dirty="0">
              <a:solidFill>
                <a:schemeClr val="bg1"/>
              </a:solidFill>
              <a:latin typeface="+mn-lt"/>
              <a:cs typeface="+mn-cs"/>
            </a:endParaRPr>
          </a:p>
          <a:p>
            <a:r>
              <a:rPr lang="en-US" sz="1600" b="1" dirty="0">
                <a:solidFill>
                  <a:schemeClr val="bg1"/>
                </a:solidFill>
                <a:latin typeface="+mn-lt"/>
                <a:cs typeface="+mn-cs"/>
              </a:rPr>
              <a:t> 20.2% with 2.5 % PREREGEN</a:t>
            </a:r>
            <a:r>
              <a:rPr lang="en-US" sz="1600" b="1" baseline="30000" dirty="0">
                <a:solidFill>
                  <a:schemeClr val="bg1"/>
                </a:solidFill>
                <a:latin typeface="+mn-lt"/>
                <a:cs typeface="+mn-cs"/>
              </a:rPr>
              <a:t>®</a:t>
            </a:r>
            <a:r>
              <a:rPr lang="en-US" sz="1600" b="1" dirty="0">
                <a:solidFill>
                  <a:schemeClr val="bg1"/>
                </a:solidFill>
                <a:latin typeface="+mn-lt"/>
                <a:cs typeface="+mn-cs"/>
              </a:rPr>
              <a:t> PF</a:t>
            </a:r>
          </a:p>
          <a:p>
            <a:r>
              <a:rPr lang="en-US" sz="1600" b="1" dirty="0">
                <a:solidFill>
                  <a:schemeClr val="bg1"/>
                </a:solidFill>
                <a:latin typeface="+mn-lt"/>
                <a:cs typeface="+mn-cs"/>
              </a:rPr>
              <a:t> 24.2% with 5% PREREGEN</a:t>
            </a:r>
            <a:r>
              <a:rPr lang="en-US" sz="1600" b="1" baseline="30000" dirty="0">
                <a:solidFill>
                  <a:schemeClr val="bg1"/>
                </a:solidFill>
                <a:latin typeface="+mn-lt"/>
                <a:cs typeface="+mn-cs"/>
              </a:rPr>
              <a:t>®</a:t>
            </a:r>
            <a:r>
              <a:rPr lang="en-US" sz="1600" b="1" dirty="0">
                <a:solidFill>
                  <a:schemeClr val="bg1"/>
                </a:solidFill>
                <a:latin typeface="+mn-lt"/>
                <a:cs typeface="+mn-cs"/>
              </a:rPr>
              <a:t> PF</a:t>
            </a:r>
          </a:p>
        </p:txBody>
      </p:sp>
      <p:sp>
        <p:nvSpPr>
          <p:cNvPr id="11" name="TextBox 10"/>
          <p:cNvSpPr txBox="1"/>
          <p:nvPr/>
        </p:nvSpPr>
        <p:spPr>
          <a:xfrm>
            <a:off x="334217" y="542925"/>
            <a:ext cx="7933483" cy="1077218"/>
          </a:xfrm>
          <a:prstGeom prst="rect">
            <a:avLst/>
          </a:prstGeom>
          <a:noFill/>
        </p:spPr>
        <p:txBody>
          <a:bodyPr wrap="square" rtlCol="0">
            <a:spAutoFit/>
          </a:bodyPr>
          <a:lstStyle/>
          <a:p>
            <a:r>
              <a:rPr lang="en-US" sz="3200" b="1" dirty="0">
                <a:solidFill>
                  <a:schemeClr val="tx2"/>
                </a:solidFill>
              </a:rPr>
              <a:t>PREREGEN</a:t>
            </a:r>
            <a:r>
              <a:rPr lang="en-US" sz="3200" b="1" baseline="30000" dirty="0">
                <a:solidFill>
                  <a:schemeClr val="tx2"/>
                </a:solidFill>
              </a:rPr>
              <a:t>®</a:t>
            </a:r>
            <a:r>
              <a:rPr lang="en-US" sz="3200" b="1" dirty="0">
                <a:solidFill>
                  <a:schemeClr val="tx2"/>
                </a:solidFill>
              </a:rPr>
              <a:t> PF Significantly Increases Skin Moisturization</a:t>
            </a:r>
            <a:endParaRPr lang="en-US" sz="3200" b="1" baseline="30000" dirty="0">
              <a:solidFill>
                <a:schemeClr val="tx2"/>
              </a:solidFill>
            </a:endParaRPr>
          </a:p>
        </p:txBody>
      </p:sp>
      <p:pic>
        <p:nvPicPr>
          <p:cNvPr id="22538" name="Picture 10" descr="C:\Documents and Settings\889499\Desktop\PREREGEN_skin_moisture_chart.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6800" y="2350800"/>
            <a:ext cx="4698000" cy="3131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8859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34217" y="542925"/>
            <a:ext cx="8314483" cy="1077218"/>
          </a:xfrm>
          <a:prstGeom prst="rect">
            <a:avLst/>
          </a:prstGeom>
          <a:noFill/>
        </p:spPr>
        <p:txBody>
          <a:bodyPr wrap="square" rtlCol="0">
            <a:spAutoFit/>
          </a:bodyPr>
          <a:lstStyle/>
          <a:p>
            <a:r>
              <a:rPr lang="en-US" sz="3200" b="1" dirty="0">
                <a:solidFill>
                  <a:schemeClr val="tx2"/>
                </a:solidFill>
              </a:rPr>
              <a:t>PREREGEN</a:t>
            </a:r>
            <a:r>
              <a:rPr lang="en-US" sz="3200" b="1" baseline="30000" dirty="0">
                <a:solidFill>
                  <a:schemeClr val="tx2"/>
                </a:solidFill>
              </a:rPr>
              <a:t>®</a:t>
            </a:r>
            <a:r>
              <a:rPr lang="en-US" sz="3200" b="1" dirty="0">
                <a:solidFill>
                  <a:schemeClr val="tx2"/>
                </a:solidFill>
              </a:rPr>
              <a:t> PF Visibly Reduces Superficial Facial Lines (SFL) and Wrinkles</a:t>
            </a:r>
            <a:endParaRPr lang="en-US" sz="3200" b="1" baseline="30000" dirty="0">
              <a:solidFill>
                <a:schemeClr val="tx2"/>
              </a:solidFill>
            </a:endParaRPr>
          </a:p>
        </p:txBody>
      </p:sp>
      <p:sp>
        <p:nvSpPr>
          <p:cNvPr id="12" name="Rectangle 11"/>
          <p:cNvSpPr>
            <a:spLocks noChangeArrowheads="1"/>
          </p:cNvSpPr>
          <p:nvPr/>
        </p:nvSpPr>
        <p:spPr bwMode="auto">
          <a:xfrm>
            <a:off x="571725" y="5219950"/>
            <a:ext cx="4857525" cy="819613"/>
          </a:xfrm>
          <a:prstGeom prst="rect">
            <a:avLst/>
          </a:prstGeom>
          <a:ln/>
          <a:effectLst>
            <a:outerShdw blurRad="50800" dist="38100" dir="5400000" algn="t"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wrap="square" lIns="80165" tIns="40083" rIns="80165" bIns="40083" anchor="ctr">
            <a:spAutoFit/>
          </a:bodyPr>
          <a:lstStyle/>
          <a:p>
            <a:r>
              <a:rPr lang="en-US" sz="1600" b="1" dirty="0">
                <a:solidFill>
                  <a:schemeClr val="bg1"/>
                </a:solidFill>
              </a:rPr>
              <a:t>Visible SFL reduction </a:t>
            </a:r>
            <a:r>
              <a:rPr lang="en-US" sz="1600" dirty="0">
                <a:solidFill>
                  <a:schemeClr val="bg1"/>
                </a:solidFill>
              </a:rPr>
              <a:t>after 8 weeks of treatment:</a:t>
            </a:r>
          </a:p>
          <a:p>
            <a:pPr>
              <a:buFontTx/>
              <a:buChar char="•"/>
            </a:pPr>
            <a:r>
              <a:rPr lang="en-US" sz="1600" b="1" dirty="0">
                <a:solidFill>
                  <a:schemeClr val="bg1"/>
                </a:solidFill>
              </a:rPr>
              <a:t> 22.5% with 2.5% PREREGEN</a:t>
            </a:r>
            <a:r>
              <a:rPr lang="en-US" sz="1600" b="1" baseline="30000" dirty="0">
                <a:solidFill>
                  <a:schemeClr val="bg1"/>
                </a:solidFill>
              </a:rPr>
              <a:t>® </a:t>
            </a:r>
            <a:r>
              <a:rPr lang="en-US" sz="1600" b="1" dirty="0">
                <a:solidFill>
                  <a:schemeClr val="bg1"/>
                </a:solidFill>
              </a:rPr>
              <a:t>PF</a:t>
            </a:r>
          </a:p>
          <a:p>
            <a:pPr>
              <a:buFontTx/>
              <a:buChar char="•"/>
            </a:pPr>
            <a:r>
              <a:rPr lang="en-US" sz="1600" b="1" dirty="0">
                <a:solidFill>
                  <a:schemeClr val="bg1"/>
                </a:solidFill>
              </a:rPr>
              <a:t> 29.4% with 5% PREREGEN</a:t>
            </a:r>
            <a:r>
              <a:rPr lang="en-US" sz="1600" b="1" baseline="30000" dirty="0">
                <a:solidFill>
                  <a:schemeClr val="bg1"/>
                </a:solidFill>
              </a:rPr>
              <a:t>® </a:t>
            </a:r>
            <a:r>
              <a:rPr lang="en-US" sz="1600" b="1" dirty="0">
                <a:solidFill>
                  <a:schemeClr val="bg1"/>
                </a:solidFill>
              </a:rPr>
              <a:t>PF</a:t>
            </a:r>
          </a:p>
        </p:txBody>
      </p:sp>
      <p:pic>
        <p:nvPicPr>
          <p:cNvPr id="23563" name="Picture 11" descr="C:\Documents and Settings\889499\Desktop\pREREGEN rEDUCTION.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2801" y="2039393"/>
            <a:ext cx="4409274" cy="2897601"/>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a:off x="6550536" y="1867793"/>
            <a:ext cx="2351445" cy="1982083"/>
            <a:chOff x="6550536" y="1867793"/>
            <a:chExt cx="2351445" cy="1982083"/>
          </a:xfrm>
        </p:grpSpPr>
        <p:graphicFrame>
          <p:nvGraphicFramePr>
            <p:cNvPr id="6" name="Object 9"/>
            <p:cNvGraphicFramePr>
              <a:graphicFrameLocks noChangeAspect="1"/>
            </p:cNvGraphicFramePr>
            <p:nvPr>
              <p:extLst>
                <p:ext uri="{D42A27DB-BD31-4B8C-83A1-F6EECF244321}">
                  <p14:modId xmlns:p14="http://schemas.microsoft.com/office/powerpoint/2010/main" val="2048690530"/>
                </p:ext>
              </p:extLst>
            </p:nvPr>
          </p:nvGraphicFramePr>
          <p:xfrm>
            <a:off x="6562692" y="1867793"/>
            <a:ext cx="2339289" cy="1752664"/>
          </p:xfrm>
          <a:graphic>
            <a:graphicData uri="http://schemas.openxmlformats.org/presentationml/2006/ole">
              <mc:AlternateContent xmlns:mc="http://schemas.openxmlformats.org/markup-compatibility/2006">
                <mc:Choice xmlns:v="urn:schemas-microsoft-com:vml" Requires="v">
                  <p:oleObj spid="_x0000_s25662" r:id="rId5" imgW="4498412" imgH="3596188" progId="Photoshop.Image.4">
                    <p:embed/>
                  </p:oleObj>
                </mc:Choice>
                <mc:Fallback>
                  <p:oleObj r:id="rId5" imgW="4498412" imgH="3596188" progId="Photoshop.Image.4">
                    <p:embed/>
                    <p:pic>
                      <p:nvPicPr>
                        <p:cNvPr id="0" name=""/>
                        <p:cNvPicPr>
                          <a:picLocks noChangeAspect="1" noChangeArrowheads="1"/>
                        </p:cNvPicPr>
                        <p:nvPr/>
                      </p:nvPicPr>
                      <p:blipFill>
                        <a:blip r:embed="rId6">
                          <a:lum bright="6000" contrast="8000"/>
                          <a:extLst>
                            <a:ext uri="{28A0092B-C50C-407E-A947-70E740481C1C}">
                              <a14:useLocalDpi xmlns:a14="http://schemas.microsoft.com/office/drawing/2010/main" val="0"/>
                            </a:ext>
                          </a:extLst>
                        </a:blip>
                        <a:srcRect/>
                        <a:stretch>
                          <a:fillRect/>
                        </a:stretch>
                      </p:blipFill>
                      <p:spPr bwMode="auto">
                        <a:xfrm>
                          <a:off x="6562692" y="1867793"/>
                          <a:ext cx="2339289" cy="17526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12"/>
            <p:cNvSpPr>
              <a:spLocks noChangeArrowheads="1"/>
            </p:cNvSpPr>
            <p:nvPr/>
          </p:nvSpPr>
          <p:spPr bwMode="auto">
            <a:xfrm>
              <a:off x="6550536" y="3584261"/>
              <a:ext cx="615900" cy="265615"/>
            </a:xfrm>
            <a:prstGeom prst="rect">
              <a:avLst/>
            </a:prstGeom>
            <a:ln/>
          </p:spPr>
          <p:style>
            <a:lnRef idx="3">
              <a:schemeClr val="lt1"/>
            </a:lnRef>
            <a:fillRef idx="1">
              <a:schemeClr val="accent3"/>
            </a:fillRef>
            <a:effectRef idx="1">
              <a:schemeClr val="accent3"/>
            </a:effectRef>
            <a:fontRef idx="minor">
              <a:schemeClr val="lt1"/>
            </a:fontRef>
          </p:style>
          <p:txBody>
            <a:bodyPr wrap="square" lIns="80165" tIns="40083" rIns="80165" bIns="40083" anchor="ctr">
              <a:spAutoFit/>
            </a:bodyPr>
            <a:lstStyle/>
            <a:p>
              <a:r>
                <a:rPr lang="en-US" sz="1200" b="1" dirty="0">
                  <a:solidFill>
                    <a:srgbClr val="000000"/>
                  </a:solidFill>
                  <a:cs typeface="Times New Roman" pitchFamily="18" charset="0"/>
                </a:rPr>
                <a:t>Day 0</a:t>
              </a:r>
              <a:endParaRPr lang="en-US" sz="1200" b="1" dirty="0">
                <a:solidFill>
                  <a:srgbClr val="000000"/>
                </a:solidFill>
              </a:endParaRPr>
            </a:p>
          </p:txBody>
        </p:sp>
      </p:grpSp>
      <p:grpSp>
        <p:nvGrpSpPr>
          <p:cNvPr id="5" name="Group 4"/>
          <p:cNvGrpSpPr/>
          <p:nvPr/>
        </p:nvGrpSpPr>
        <p:grpSpPr>
          <a:xfrm>
            <a:off x="6550536" y="3935264"/>
            <a:ext cx="2354415" cy="1969728"/>
            <a:chOff x="6550536" y="3697139"/>
            <a:chExt cx="2354415" cy="1969728"/>
          </a:xfrm>
        </p:grpSpPr>
        <p:graphicFrame>
          <p:nvGraphicFramePr>
            <p:cNvPr id="7" name="Object 8"/>
            <p:cNvGraphicFramePr>
              <a:graphicFrameLocks noChangeAspect="1"/>
            </p:cNvGraphicFramePr>
            <p:nvPr>
              <p:extLst>
                <p:ext uri="{D42A27DB-BD31-4B8C-83A1-F6EECF244321}">
                  <p14:modId xmlns:p14="http://schemas.microsoft.com/office/powerpoint/2010/main" val="1607262999"/>
                </p:ext>
              </p:extLst>
            </p:nvPr>
          </p:nvGraphicFramePr>
          <p:xfrm>
            <a:off x="6553443" y="3697139"/>
            <a:ext cx="2351508" cy="1752664"/>
          </p:xfrm>
          <a:graphic>
            <a:graphicData uri="http://schemas.openxmlformats.org/presentationml/2006/ole">
              <mc:AlternateContent xmlns:mc="http://schemas.openxmlformats.org/markup-compatibility/2006">
                <mc:Choice xmlns:v="urn:schemas-microsoft-com:vml" Requires="v">
                  <p:oleObj spid="_x0000_s25663" r:id="rId7" imgW="4307801" imgH="3634310" progId="Photoshop.Image.4">
                    <p:embed/>
                  </p:oleObj>
                </mc:Choice>
                <mc:Fallback>
                  <p:oleObj r:id="rId7" imgW="4307801" imgH="3634310" progId="Photoshop.Image.4">
                    <p:embed/>
                    <p:pic>
                      <p:nvPicPr>
                        <p:cNvPr id="0" name=""/>
                        <p:cNvPicPr>
                          <a:picLocks noChangeAspect="1" noChangeArrowheads="1"/>
                        </p:cNvPicPr>
                        <p:nvPr/>
                      </p:nvPicPr>
                      <p:blipFill>
                        <a:blip r:embed="rId8">
                          <a:lum bright="-4000" contrast="10000"/>
                          <a:extLst>
                            <a:ext uri="{28A0092B-C50C-407E-A947-70E740481C1C}">
                              <a14:useLocalDpi xmlns:a14="http://schemas.microsoft.com/office/drawing/2010/main" val="0"/>
                            </a:ext>
                          </a:extLst>
                        </a:blip>
                        <a:srcRect/>
                        <a:stretch>
                          <a:fillRect/>
                        </a:stretch>
                      </p:blipFill>
                      <p:spPr bwMode="auto">
                        <a:xfrm>
                          <a:off x="6553443" y="3697139"/>
                          <a:ext cx="2351508" cy="17526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14"/>
            <p:cNvSpPr>
              <a:spLocks noChangeArrowheads="1"/>
            </p:cNvSpPr>
            <p:nvPr/>
          </p:nvSpPr>
          <p:spPr bwMode="auto">
            <a:xfrm>
              <a:off x="6550536" y="5401252"/>
              <a:ext cx="1160567" cy="265615"/>
            </a:xfrm>
            <a:prstGeom prst="rect">
              <a:avLst/>
            </a:prstGeom>
            <a:ln/>
          </p:spPr>
          <p:style>
            <a:lnRef idx="3">
              <a:schemeClr val="lt1"/>
            </a:lnRef>
            <a:fillRef idx="1">
              <a:schemeClr val="accent3"/>
            </a:fillRef>
            <a:effectRef idx="1">
              <a:schemeClr val="accent3"/>
            </a:effectRef>
            <a:fontRef idx="minor">
              <a:schemeClr val="lt1"/>
            </a:fontRef>
          </p:style>
          <p:txBody>
            <a:bodyPr wrap="none" lIns="80165" tIns="40083" rIns="80165" bIns="40083">
              <a:spAutoFit/>
            </a:bodyPr>
            <a:lstStyle/>
            <a:p>
              <a:r>
                <a:rPr lang="en-US" sz="1200" b="1" dirty="0">
                  <a:solidFill>
                    <a:srgbClr val="000000"/>
                  </a:solidFill>
                </a:rPr>
                <a:t>After 8 weeks</a:t>
              </a:r>
            </a:p>
          </p:txBody>
        </p:sp>
      </p:grpSp>
    </p:spTree>
    <p:extLst>
      <p:ext uri="{BB962C8B-B14F-4D97-AF65-F5344CB8AC3E}">
        <p14:creationId xmlns:p14="http://schemas.microsoft.com/office/powerpoint/2010/main" val="4204391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95569" y="748607"/>
            <a:ext cx="4198393" cy="584775"/>
          </a:xfrm>
          <a:prstGeom prst="rect">
            <a:avLst/>
          </a:prstGeom>
          <a:noFill/>
        </p:spPr>
        <p:txBody>
          <a:bodyPr wrap="none" rtlCol="0">
            <a:spAutoFit/>
          </a:bodyPr>
          <a:lstStyle/>
          <a:p>
            <a:r>
              <a:rPr lang="en-US" sz="3200" b="1" dirty="0">
                <a:solidFill>
                  <a:schemeClr val="tx2"/>
                </a:solidFill>
              </a:rPr>
              <a:t>Cosmetic Application</a:t>
            </a:r>
            <a:endParaRPr lang="en-US" sz="3200" b="1" baseline="30000" dirty="0">
              <a:solidFill>
                <a:schemeClr val="tx2"/>
              </a:solidFill>
            </a:endParaRPr>
          </a:p>
        </p:txBody>
      </p:sp>
      <p:sp>
        <p:nvSpPr>
          <p:cNvPr id="3" name="TextBox 2"/>
          <p:cNvSpPr txBox="1"/>
          <p:nvPr/>
        </p:nvSpPr>
        <p:spPr>
          <a:xfrm>
            <a:off x="807559" y="2361964"/>
            <a:ext cx="3974412" cy="1431161"/>
          </a:xfrm>
          <a:prstGeom prst="rect">
            <a:avLst/>
          </a:prstGeom>
          <a:noFill/>
        </p:spPr>
        <p:txBody>
          <a:bodyPr wrap="square" rtlCol="0">
            <a:spAutoFit/>
          </a:bodyPr>
          <a:lstStyle/>
          <a:p>
            <a:pPr marL="285750" indent="-285750">
              <a:spcBef>
                <a:spcPts val="600"/>
              </a:spcBef>
              <a:buFont typeface="Wingdings" pitchFamily="2" charset="2"/>
              <a:buChar char="§"/>
            </a:pPr>
            <a:r>
              <a:rPr lang="en-US" dirty="0"/>
              <a:t>Anti-ageing products</a:t>
            </a:r>
          </a:p>
          <a:p>
            <a:pPr marL="285750" indent="-285750">
              <a:spcBef>
                <a:spcPts val="600"/>
              </a:spcBef>
              <a:buFont typeface="Wingdings" pitchFamily="2" charset="2"/>
              <a:buChar char="§"/>
            </a:pPr>
            <a:r>
              <a:rPr lang="en-US" dirty="0"/>
              <a:t>Sensitive skin care products </a:t>
            </a:r>
          </a:p>
          <a:p>
            <a:pPr marL="285750" indent="-285750">
              <a:spcBef>
                <a:spcPts val="600"/>
              </a:spcBef>
              <a:buFont typeface="Wingdings" pitchFamily="2" charset="2"/>
              <a:buChar char="§"/>
            </a:pPr>
            <a:r>
              <a:rPr lang="en-US" dirty="0"/>
              <a:t>After sun products</a:t>
            </a:r>
          </a:p>
          <a:p>
            <a:pPr marL="285750" indent="-285750">
              <a:spcBef>
                <a:spcPts val="600"/>
              </a:spcBef>
              <a:buFont typeface="Wingdings" pitchFamily="2" charset="2"/>
              <a:buChar char="§"/>
            </a:pPr>
            <a:r>
              <a:rPr lang="en-US" dirty="0"/>
              <a:t>Regenerative products</a:t>
            </a:r>
          </a:p>
        </p:txBody>
      </p:sp>
      <p:pic>
        <p:nvPicPr>
          <p:cNvPr id="6" name="Picture 5" descr="A picture containing clothing, sitting, young, holding&#10;&#10;Description automatically generated">
            <a:extLst>
              <a:ext uri="{FF2B5EF4-FFF2-40B4-BE49-F238E27FC236}">
                <a16:creationId xmlns:a16="http://schemas.microsoft.com/office/drawing/2014/main" id="{2C559A17-EC99-42C7-916E-BAADE5059A67}"/>
              </a:ext>
            </a:extLst>
          </p:cNvPr>
          <p:cNvPicPr>
            <a:picLocks noChangeAspect="1"/>
          </p:cNvPicPr>
          <p:nvPr/>
        </p:nvPicPr>
        <p:blipFill rotWithShape="1">
          <a:blip r:embed="rId3" cstate="screen">
            <a:alphaModFix amt="50000"/>
            <a:extLst>
              <a:ext uri="{BEBA8EAE-BF5A-486C-A8C5-ECC9F3942E4B}">
                <a14:imgProps xmlns:a14="http://schemas.microsoft.com/office/drawing/2010/main">
                  <a14:imgLayer r:embed="rId4">
                    <a14:imgEffect>
                      <a14:backgroundRemoval t="2338" b="99259" l="10699" r="100000">
                        <a14:foregroundMark x1="60181" y1="11003" x2="53020" y2="4590"/>
                        <a14:foregroundMark x1="53020" y1="4590" x2="73080" y2="42104"/>
                        <a14:foregroundMark x1="73080" y1="42104" x2="50647" y2="51340"/>
                        <a14:foregroundMark x1="50647" y1="51340" x2="45168" y2="58495"/>
                        <a14:foregroundMark x1="45168" y1="58495" x2="43615" y2="68985"/>
                        <a14:foregroundMark x1="43615" y1="68985" x2="39085" y2="50570"/>
                        <a14:foregroundMark x1="39085" y1="50570" x2="40854" y2="84607"/>
                        <a14:foregroundMark x1="40854" y1="84607" x2="29853" y2="78478"/>
                        <a14:foregroundMark x1="29853" y1="78478" x2="29379" y2="87828"/>
                        <a14:foregroundMark x1="29379" y1="87828" x2="75841" y2="58381"/>
                        <a14:foregroundMark x1="75841" y1="58381" x2="82830" y2="69755"/>
                        <a14:foregroundMark x1="82830" y1="69755" x2="80802" y2="60604"/>
                        <a14:foregroundMark x1="80802" y1="60604" x2="78602" y2="74458"/>
                        <a14:foregroundMark x1="78602" y1="74458" x2="83391" y2="36944"/>
                        <a14:foregroundMark x1="83391" y1="36944" x2="80155" y2="75314"/>
                        <a14:foregroundMark x1="80155" y1="75314" x2="82701" y2="32298"/>
                        <a14:foregroundMark x1="82701" y1="32298" x2="87230" y2="18729"/>
                        <a14:foregroundMark x1="87230" y1="18729" x2="89042" y2="50228"/>
                        <a14:foregroundMark x1="89042" y1="50228" x2="90423" y2="13284"/>
                        <a14:foregroundMark x1="90423" y1="13284" x2="78430" y2="87714"/>
                        <a14:foregroundMark x1="78430" y1="87714" x2="78171" y2="82896"/>
                        <a14:foregroundMark x1="79249" y1="16049" x2="70794" y2="7554"/>
                        <a14:foregroundMark x1="70794" y1="7554" x2="70794" y2="7554"/>
                        <a14:foregroundMark x1="23900" y1="80188" x2="11648" y2="99287"/>
                        <a14:foregroundMark x1="76531" y1="84692" x2="97714" y2="72206"/>
                        <a14:foregroundMark x1="97714" y1="72206" x2="96721" y2="58751"/>
                        <a14:foregroundMark x1="99957" y1="48945" x2="95341" y2="63227"/>
                        <a14:foregroundMark x1="96462" y1="7041" x2="96160" y2="12799"/>
                        <a14:foregroundMark x1="50647" y1="2338" x2="99180" y2="30103"/>
                        <a14:foregroundMark x1="99180" y1="30103" x2="99180" y2="30103"/>
                        <a14:foregroundMark x1="52286" y1="2338" x2="99957" y2="4903"/>
                        <a14:foregroundMark x1="99957" y1="52993" x2="97541" y2="99259"/>
                        <a14:foregroundMark x1="35073" y1="98746" x2="37230" y2="70781"/>
                        <a14:foregroundMark x1="37230" y1="70781" x2="41890" y2="46750"/>
                        <a14:foregroundMark x1="41890" y1="46750" x2="32701" y2="41306"/>
                        <a14:foregroundMark x1="32701" y1="41306" x2="33736" y2="43244"/>
                      </a14:backgroundRemoval>
                    </a14:imgEffect>
                  </a14:imgLayer>
                </a14:imgProps>
              </a:ext>
              <a:ext uri="{28A0092B-C50C-407E-A947-70E740481C1C}">
                <a14:useLocalDpi xmlns:a14="http://schemas.microsoft.com/office/drawing/2010/main"/>
              </a:ext>
            </a:extLst>
          </a:blip>
          <a:srcRect/>
          <a:stretch/>
        </p:blipFill>
        <p:spPr>
          <a:xfrm>
            <a:off x="4612960" y="0"/>
            <a:ext cx="4531040" cy="6858000"/>
          </a:xfrm>
          <a:prstGeom prst="rect">
            <a:avLst/>
          </a:prstGeom>
        </p:spPr>
      </p:pic>
    </p:spTree>
    <p:extLst>
      <p:ext uri="{BB962C8B-B14F-4D97-AF65-F5344CB8AC3E}">
        <p14:creationId xmlns:p14="http://schemas.microsoft.com/office/powerpoint/2010/main" val="2152796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2018876" y="1804510"/>
            <a:ext cx="161960" cy="357948"/>
          </a:xfrm>
          <a:prstGeom prst="rect">
            <a:avLst/>
          </a:prstGeom>
          <a:noFill/>
          <a:ln>
            <a:noFill/>
          </a:ln>
          <a:effectLst/>
          <a:extLst>
            <a:ext uri="{909E8E84-426E-40DD-AFC4-6F175D3DCCD1}">
              <a14:hiddenFill xmlns:a14="http://schemas.microsoft.com/office/drawing/2010/main">
                <a:gradFill rotWithShape="0">
                  <a:gsLst>
                    <a:gs pos="0">
                      <a:srgbClr val="FF3300"/>
                    </a:gs>
                    <a:gs pos="100000">
                      <a:srgbClr val="FFFF00"/>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0165" tIns="40083" rIns="80165" bIns="40083">
            <a:spAutoFit/>
          </a:bodyPr>
          <a:lstStyle/>
          <a:p>
            <a:endParaRPr lang="en-US">
              <a:solidFill>
                <a:srgbClr val="5F5F5F"/>
              </a:solidFill>
            </a:endParaRPr>
          </a:p>
        </p:txBody>
      </p:sp>
      <p:sp>
        <p:nvSpPr>
          <p:cNvPr id="56323" name="Oval 3"/>
          <p:cNvSpPr>
            <a:spLocks noChangeArrowheads="1"/>
          </p:cNvSpPr>
          <p:nvPr/>
        </p:nvSpPr>
        <p:spPr bwMode="auto">
          <a:xfrm>
            <a:off x="1217843" y="2000371"/>
            <a:ext cx="782026" cy="829527"/>
          </a:xfrm>
          <a:prstGeom prst="ellipse">
            <a:avLst/>
          </a:prstGeom>
          <a:noFill/>
          <a:ln>
            <a:noFill/>
          </a:ln>
          <a:effectLst/>
          <a:extLst>
            <a:ext uri="{909E8E84-426E-40DD-AFC4-6F175D3DCCD1}">
              <a14:hiddenFill xmlns:a14="http://schemas.microsoft.com/office/drawing/2010/main">
                <a:gradFill rotWithShape="0">
                  <a:gsLst>
                    <a:gs pos="0">
                      <a:srgbClr val="FF3300"/>
                    </a:gs>
                    <a:gs pos="100000">
                      <a:srgbClr val="FFFF00"/>
                    </a:gs>
                  </a:gsLst>
                  <a:lin ang="5400000" scaled="1"/>
                </a:gra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0165" tIns="40083" rIns="80165" bIns="40083" anchor="ctr"/>
          <a:lstStyle/>
          <a:p>
            <a:endParaRPr lang="en-US"/>
          </a:p>
        </p:txBody>
      </p:sp>
      <p:sp>
        <p:nvSpPr>
          <p:cNvPr id="15" name="TextBox 14"/>
          <p:cNvSpPr txBox="1"/>
          <p:nvPr/>
        </p:nvSpPr>
        <p:spPr>
          <a:xfrm>
            <a:off x="713928" y="296932"/>
            <a:ext cx="2933816" cy="584775"/>
          </a:xfrm>
          <a:prstGeom prst="rect">
            <a:avLst/>
          </a:prstGeom>
          <a:noFill/>
        </p:spPr>
        <p:txBody>
          <a:bodyPr wrap="none" rtlCol="0">
            <a:spAutoFit/>
          </a:bodyPr>
          <a:lstStyle/>
          <a:p>
            <a:r>
              <a:rPr lang="en-US" sz="3200" b="1" dirty="0">
                <a:solidFill>
                  <a:schemeClr val="tx2"/>
                </a:solidFill>
              </a:rPr>
              <a:t>PREREGEN</a:t>
            </a:r>
            <a:r>
              <a:rPr lang="en-US" sz="3200" b="1" baseline="30000" dirty="0">
                <a:solidFill>
                  <a:schemeClr val="tx2"/>
                </a:solidFill>
              </a:rPr>
              <a:t>® </a:t>
            </a:r>
            <a:r>
              <a:rPr lang="en-US" sz="3200" b="1" dirty="0">
                <a:solidFill>
                  <a:schemeClr val="tx2"/>
                </a:solidFill>
              </a:rPr>
              <a:t>PF</a:t>
            </a:r>
          </a:p>
        </p:txBody>
      </p:sp>
      <p:sp>
        <p:nvSpPr>
          <p:cNvPr id="56325" name="Oval 5"/>
          <p:cNvSpPr>
            <a:spLocks noChangeArrowheads="1"/>
          </p:cNvSpPr>
          <p:nvPr/>
        </p:nvSpPr>
        <p:spPr bwMode="auto">
          <a:xfrm>
            <a:off x="283407" y="3556094"/>
            <a:ext cx="1548692" cy="1245721"/>
          </a:xfrm>
          <a:prstGeom prst="ellipse">
            <a:avLst/>
          </a:prstGeom>
          <a:solidFill>
            <a:schemeClr val="accent1">
              <a:alpha val="91000"/>
            </a:schemeClr>
          </a:solidFill>
          <a:ln>
            <a:noFill/>
          </a:ln>
          <a:effectLst>
            <a:outerShdw dist="35921" dir="2700000" algn="ctr" rotWithShape="0">
              <a:srgbClr val="808080"/>
            </a:outerShdw>
          </a:effectLst>
        </p:spPr>
        <p:txBody>
          <a:bodyPr wrap="none" lIns="80165" tIns="40083" rIns="80165" bIns="40083" anchor="ctr"/>
          <a:lstStyle/>
          <a:p>
            <a:pPr algn="ctr"/>
            <a:r>
              <a:rPr lang="en-GB" sz="1200" b="1" dirty="0">
                <a:solidFill>
                  <a:schemeClr val="tx2">
                    <a:lumMod val="75000"/>
                  </a:schemeClr>
                </a:solidFill>
              </a:rPr>
              <a:t>prevents the ageing</a:t>
            </a:r>
          </a:p>
          <a:p>
            <a:pPr algn="ctr"/>
            <a:r>
              <a:rPr lang="en-GB" sz="1200" b="1" dirty="0">
                <a:solidFill>
                  <a:schemeClr val="tx2">
                    <a:lumMod val="75000"/>
                  </a:schemeClr>
                </a:solidFill>
              </a:rPr>
              <a:t>of the skin’s </a:t>
            </a:r>
          </a:p>
          <a:p>
            <a:pPr algn="ctr"/>
            <a:r>
              <a:rPr lang="en-GB" sz="1200" b="1" dirty="0">
                <a:solidFill>
                  <a:schemeClr val="tx2">
                    <a:lumMod val="75000"/>
                  </a:schemeClr>
                </a:solidFill>
              </a:rPr>
              <a:t>supporting tissue</a:t>
            </a:r>
            <a:r>
              <a:rPr lang="en-GB" sz="1200" dirty="0">
                <a:solidFill>
                  <a:schemeClr val="tx2">
                    <a:lumMod val="75000"/>
                  </a:schemeClr>
                </a:solidFill>
              </a:rPr>
              <a:t> </a:t>
            </a:r>
            <a:endParaRPr lang="de-CH" sz="1200" dirty="0">
              <a:solidFill>
                <a:schemeClr val="tx2">
                  <a:lumMod val="75000"/>
                </a:schemeClr>
              </a:solidFill>
            </a:endParaRPr>
          </a:p>
        </p:txBody>
      </p:sp>
      <p:sp>
        <p:nvSpPr>
          <p:cNvPr id="2" name="Rectangle 1"/>
          <p:cNvSpPr/>
          <p:nvPr/>
        </p:nvSpPr>
        <p:spPr>
          <a:xfrm>
            <a:off x="724595" y="901040"/>
            <a:ext cx="4572000" cy="646331"/>
          </a:xfrm>
          <a:prstGeom prst="rect">
            <a:avLst/>
          </a:prstGeom>
        </p:spPr>
        <p:txBody>
          <a:bodyPr>
            <a:spAutoFit/>
          </a:bodyPr>
          <a:lstStyle/>
          <a:p>
            <a:r>
              <a:rPr lang="en-US" b="1" dirty="0">
                <a:solidFill>
                  <a:schemeClr val="tx2"/>
                </a:solidFill>
              </a:rPr>
              <a:t>Unique Active Complex to Protect Skin from External Pollution</a:t>
            </a:r>
          </a:p>
        </p:txBody>
      </p:sp>
      <p:grpSp>
        <p:nvGrpSpPr>
          <p:cNvPr id="3" name="Group 2">
            <a:extLst>
              <a:ext uri="{FF2B5EF4-FFF2-40B4-BE49-F238E27FC236}">
                <a16:creationId xmlns:a16="http://schemas.microsoft.com/office/drawing/2014/main" id="{506BCF08-05CF-4442-A91B-7D8A2DC69977}"/>
              </a:ext>
            </a:extLst>
          </p:cNvPr>
          <p:cNvGrpSpPr/>
          <p:nvPr/>
        </p:nvGrpSpPr>
        <p:grpSpPr>
          <a:xfrm>
            <a:off x="640613" y="2000371"/>
            <a:ext cx="4483802" cy="3995690"/>
            <a:chOff x="4660198" y="1648745"/>
            <a:chExt cx="4483802" cy="3995690"/>
          </a:xfrm>
        </p:grpSpPr>
        <p:sp>
          <p:nvSpPr>
            <p:cNvPr id="56324" name="Oval 4"/>
            <p:cNvSpPr>
              <a:spLocks noChangeArrowheads="1"/>
            </p:cNvSpPr>
            <p:nvPr/>
          </p:nvSpPr>
          <p:spPr bwMode="auto">
            <a:xfrm>
              <a:off x="5854876" y="2894466"/>
              <a:ext cx="1415083" cy="1505390"/>
            </a:xfrm>
            <a:prstGeom prst="ellipse">
              <a:avLst/>
            </a:prstGeom>
            <a:solidFill>
              <a:schemeClr val="accent1">
                <a:lumMod val="75000"/>
                <a:alpha val="91000"/>
              </a:schemeClr>
            </a:solidFill>
            <a:ln>
              <a:noFill/>
            </a:ln>
            <a:effectLst>
              <a:outerShdw dist="35921" dir="2700000" algn="ctr" rotWithShape="0">
                <a:srgbClr val="808080"/>
              </a:outerShdw>
            </a:effectLst>
          </p:spPr>
          <p:txBody>
            <a:bodyPr wrap="none" lIns="80165" tIns="40083" rIns="80165" bIns="40083" anchor="ctr"/>
            <a:lstStyle/>
            <a:p>
              <a:pPr algn="ctr"/>
              <a:r>
                <a:rPr lang="en-GB" sz="1200" b="1" dirty="0">
                  <a:solidFill>
                    <a:schemeClr val="tx2">
                      <a:lumMod val="75000"/>
                    </a:schemeClr>
                  </a:solidFill>
                </a:rPr>
                <a:t>increases skin</a:t>
              </a:r>
            </a:p>
            <a:p>
              <a:pPr algn="ctr"/>
              <a:r>
                <a:rPr lang="en-GB" sz="1200" b="1" dirty="0">
                  <a:solidFill>
                    <a:schemeClr val="tx2">
                      <a:lumMod val="75000"/>
                    </a:schemeClr>
                  </a:solidFill>
                </a:rPr>
                <a:t>moisturization</a:t>
              </a:r>
              <a:endParaRPr lang="de-CH" sz="1200" b="1" dirty="0">
                <a:solidFill>
                  <a:schemeClr val="tx2">
                    <a:lumMod val="75000"/>
                  </a:schemeClr>
                </a:solidFill>
              </a:endParaRPr>
            </a:p>
          </p:txBody>
        </p:sp>
        <p:sp>
          <p:nvSpPr>
            <p:cNvPr id="56326" name="Oval 6"/>
            <p:cNvSpPr>
              <a:spLocks noChangeArrowheads="1"/>
            </p:cNvSpPr>
            <p:nvPr/>
          </p:nvSpPr>
          <p:spPr bwMode="auto">
            <a:xfrm>
              <a:off x="4881579" y="4347237"/>
              <a:ext cx="1282450" cy="1141626"/>
            </a:xfrm>
            <a:prstGeom prst="ellipse">
              <a:avLst/>
            </a:prstGeom>
            <a:solidFill>
              <a:schemeClr val="accent1">
                <a:lumMod val="20000"/>
                <a:lumOff val="80000"/>
                <a:alpha val="91000"/>
              </a:schemeClr>
            </a:solidFill>
            <a:ln>
              <a:noFill/>
            </a:ln>
            <a:effectLst>
              <a:outerShdw dist="35921" dir="2700000" algn="ctr" rotWithShape="0">
                <a:srgbClr val="808080"/>
              </a:outerShdw>
            </a:effectLst>
          </p:spPr>
          <p:txBody>
            <a:bodyPr wrap="none" lIns="80165" tIns="40083" rIns="80165" bIns="40083" anchor="ctr"/>
            <a:lstStyle/>
            <a:p>
              <a:pPr algn="ctr"/>
              <a:r>
                <a:rPr lang="en-GB" sz="1200" b="1" dirty="0">
                  <a:solidFill>
                    <a:schemeClr val="tx2">
                      <a:lumMod val="75000"/>
                    </a:schemeClr>
                  </a:solidFill>
                </a:rPr>
                <a:t>increases skin </a:t>
              </a:r>
            </a:p>
            <a:p>
              <a:pPr algn="ctr"/>
              <a:r>
                <a:rPr lang="en-GB" sz="1200" b="1" dirty="0">
                  <a:solidFill>
                    <a:schemeClr val="tx2">
                      <a:lumMod val="75000"/>
                    </a:schemeClr>
                  </a:solidFill>
                </a:rPr>
                <a:t>firmness</a:t>
              </a:r>
            </a:p>
          </p:txBody>
        </p:sp>
        <p:sp>
          <p:nvSpPr>
            <p:cNvPr id="56327" name="Oval 7"/>
            <p:cNvSpPr>
              <a:spLocks noChangeArrowheads="1"/>
            </p:cNvSpPr>
            <p:nvPr/>
          </p:nvSpPr>
          <p:spPr bwMode="auto">
            <a:xfrm>
              <a:off x="6164029" y="4347237"/>
              <a:ext cx="1547717" cy="1297198"/>
            </a:xfrm>
            <a:prstGeom prst="ellipse">
              <a:avLst/>
            </a:prstGeom>
            <a:solidFill>
              <a:schemeClr val="accent5">
                <a:lumMod val="50000"/>
                <a:alpha val="91000"/>
              </a:schemeClr>
            </a:solidFill>
            <a:ln>
              <a:noFill/>
            </a:ln>
            <a:effectLst>
              <a:outerShdw dist="35921" dir="2700000" algn="ctr" rotWithShape="0">
                <a:srgbClr val="808080"/>
              </a:outerShdw>
            </a:effectLst>
          </p:spPr>
          <p:txBody>
            <a:bodyPr wrap="none" lIns="80165" tIns="40083" rIns="80165" bIns="40083" anchor="ctr"/>
            <a:lstStyle/>
            <a:p>
              <a:pPr algn="ctr"/>
              <a:r>
                <a:rPr lang="en-GB" sz="1200" b="1" dirty="0">
                  <a:solidFill>
                    <a:schemeClr val="tx2">
                      <a:lumMod val="75000"/>
                    </a:schemeClr>
                  </a:solidFill>
                </a:rPr>
                <a:t>reduces superficial</a:t>
              </a:r>
            </a:p>
            <a:p>
              <a:pPr algn="ctr"/>
              <a:r>
                <a:rPr lang="en-GB" sz="1200" b="1" dirty="0">
                  <a:solidFill>
                    <a:schemeClr val="tx2">
                      <a:lumMod val="75000"/>
                    </a:schemeClr>
                  </a:solidFill>
                </a:rPr>
                <a:t>facial lines and </a:t>
              </a:r>
            </a:p>
            <a:p>
              <a:pPr algn="ctr"/>
              <a:r>
                <a:rPr lang="en-GB" sz="1200" b="1" dirty="0">
                  <a:solidFill>
                    <a:schemeClr val="tx2">
                      <a:lumMod val="75000"/>
                    </a:schemeClr>
                  </a:solidFill>
                </a:rPr>
                <a:t>wrinkles</a:t>
              </a:r>
              <a:endParaRPr lang="de-CH" sz="1200" b="1" dirty="0">
                <a:solidFill>
                  <a:schemeClr val="tx2">
                    <a:lumMod val="75000"/>
                  </a:schemeClr>
                </a:solidFill>
              </a:endParaRPr>
            </a:p>
          </p:txBody>
        </p:sp>
        <p:sp>
          <p:nvSpPr>
            <p:cNvPr id="56328" name="Oval 8"/>
            <p:cNvSpPr>
              <a:spLocks noChangeArrowheads="1"/>
            </p:cNvSpPr>
            <p:nvPr/>
          </p:nvSpPr>
          <p:spPr bwMode="auto">
            <a:xfrm>
              <a:off x="4660198" y="1648745"/>
              <a:ext cx="1813959" cy="1608343"/>
            </a:xfrm>
            <a:prstGeom prst="ellipse">
              <a:avLst/>
            </a:prstGeom>
            <a:solidFill>
              <a:schemeClr val="tx2">
                <a:lumMod val="20000"/>
                <a:lumOff val="80000"/>
                <a:alpha val="91000"/>
              </a:schemeClr>
            </a:solidFill>
            <a:ln>
              <a:noFill/>
            </a:ln>
            <a:effectLst>
              <a:outerShdw dist="35921" dir="2700000" algn="ctr" rotWithShape="0">
                <a:srgbClr val="808080"/>
              </a:outerShdw>
            </a:effectLst>
          </p:spPr>
          <p:txBody>
            <a:bodyPr wrap="none" lIns="80165" tIns="40083" rIns="80165" bIns="40083" anchor="ctr"/>
            <a:lstStyle/>
            <a:p>
              <a:pPr algn="ctr" eaLnBrk="1" hangingPunct="1"/>
              <a:r>
                <a:rPr lang="en-GB" sz="1200" b="1" dirty="0">
                  <a:solidFill>
                    <a:schemeClr val="tx2">
                      <a:lumMod val="75000"/>
                    </a:schemeClr>
                  </a:solidFill>
                </a:rPr>
                <a:t>unique anti-ageing</a:t>
              </a:r>
            </a:p>
            <a:p>
              <a:pPr algn="ctr" eaLnBrk="1" hangingPunct="1"/>
              <a:r>
                <a:rPr lang="en-GB" sz="1200" b="1" dirty="0">
                  <a:solidFill>
                    <a:schemeClr val="tx2">
                      <a:lumMod val="75000"/>
                    </a:schemeClr>
                  </a:solidFill>
                </a:rPr>
                <a:t>and anti-irritant </a:t>
              </a:r>
            </a:p>
            <a:p>
              <a:pPr algn="ctr" eaLnBrk="1" hangingPunct="1"/>
              <a:r>
                <a:rPr lang="en-GB" sz="1200" b="1" dirty="0">
                  <a:solidFill>
                    <a:schemeClr val="tx2">
                      <a:lumMod val="75000"/>
                    </a:schemeClr>
                  </a:solidFill>
                </a:rPr>
                <a:t>properties</a:t>
              </a:r>
              <a:endParaRPr lang="en-GB" sz="1200" dirty="0">
                <a:solidFill>
                  <a:schemeClr val="tx2">
                    <a:lumMod val="75000"/>
                  </a:schemeClr>
                </a:solidFill>
              </a:endParaRPr>
            </a:p>
          </p:txBody>
        </p:sp>
        <p:sp>
          <p:nvSpPr>
            <p:cNvPr id="56329" name="Oval 9"/>
            <p:cNvSpPr>
              <a:spLocks noChangeArrowheads="1"/>
            </p:cNvSpPr>
            <p:nvPr/>
          </p:nvSpPr>
          <p:spPr bwMode="auto">
            <a:xfrm>
              <a:off x="7269959" y="2998563"/>
              <a:ext cx="1548692" cy="1354394"/>
            </a:xfrm>
            <a:prstGeom prst="ellipse">
              <a:avLst/>
            </a:prstGeom>
            <a:solidFill>
              <a:schemeClr val="accent1">
                <a:alpha val="91000"/>
              </a:schemeClr>
            </a:solidFill>
            <a:ln>
              <a:noFill/>
            </a:ln>
            <a:effectLst>
              <a:outerShdw dist="35921" dir="2700000" algn="ctr" rotWithShape="0">
                <a:srgbClr val="808080"/>
              </a:outerShdw>
            </a:effectLst>
          </p:spPr>
          <p:txBody>
            <a:bodyPr wrap="none" lIns="80165" tIns="40083" rIns="80165" bIns="40083" anchor="ctr"/>
            <a:lstStyle/>
            <a:p>
              <a:pPr algn="ctr"/>
              <a:r>
                <a:rPr lang="en-GB" sz="1200" b="1" dirty="0">
                  <a:solidFill>
                    <a:schemeClr val="tx2">
                      <a:lumMod val="75000"/>
                    </a:schemeClr>
                  </a:solidFill>
                </a:rPr>
                <a:t>free radicals &amp;</a:t>
              </a:r>
            </a:p>
            <a:p>
              <a:pPr algn="ctr"/>
              <a:r>
                <a:rPr lang="en-GB" sz="1200" b="1" dirty="0">
                  <a:solidFill>
                    <a:schemeClr val="tx2">
                      <a:lumMod val="75000"/>
                    </a:schemeClr>
                  </a:solidFill>
                </a:rPr>
                <a:t>protease</a:t>
              </a:r>
            </a:p>
            <a:p>
              <a:pPr algn="ctr"/>
              <a:r>
                <a:rPr lang="en-GB" sz="1200" b="1" dirty="0">
                  <a:solidFill>
                    <a:schemeClr val="tx2">
                      <a:lumMod val="75000"/>
                    </a:schemeClr>
                  </a:solidFill>
                </a:rPr>
                <a:t>inhibiting properties</a:t>
              </a:r>
              <a:endParaRPr lang="de-CH" sz="1200" b="1" dirty="0">
                <a:solidFill>
                  <a:schemeClr val="tx2">
                    <a:lumMod val="75000"/>
                  </a:schemeClr>
                </a:solidFill>
              </a:endParaRPr>
            </a:p>
          </p:txBody>
        </p:sp>
        <p:sp>
          <p:nvSpPr>
            <p:cNvPr id="56330" name="Oval 10"/>
            <p:cNvSpPr>
              <a:spLocks noChangeArrowheads="1"/>
            </p:cNvSpPr>
            <p:nvPr/>
          </p:nvSpPr>
          <p:spPr bwMode="auto">
            <a:xfrm>
              <a:off x="6429296" y="1701365"/>
              <a:ext cx="1841677" cy="1452770"/>
            </a:xfrm>
            <a:prstGeom prst="ellipse">
              <a:avLst/>
            </a:prstGeom>
            <a:solidFill>
              <a:schemeClr val="accent1">
                <a:lumMod val="20000"/>
                <a:lumOff val="80000"/>
                <a:alpha val="91000"/>
              </a:schemeClr>
            </a:solidFill>
            <a:ln>
              <a:noFill/>
            </a:ln>
            <a:effectLst>
              <a:outerShdw dist="35921" dir="2700000" algn="ctr" rotWithShape="0">
                <a:srgbClr val="808080"/>
              </a:outerShdw>
            </a:effectLst>
          </p:spPr>
          <p:txBody>
            <a:bodyPr wrap="none" lIns="80165" tIns="40083" rIns="80165" bIns="40083" anchor="ctr"/>
            <a:lstStyle/>
            <a:p>
              <a:pPr algn="ctr"/>
              <a:r>
                <a:rPr lang="en-GB" sz="1200" b="1" dirty="0">
                  <a:solidFill>
                    <a:schemeClr val="tx2">
                      <a:lumMod val="75000"/>
                    </a:schemeClr>
                  </a:solidFill>
                </a:rPr>
                <a:t>ingredient of choice </a:t>
              </a:r>
            </a:p>
            <a:p>
              <a:pPr algn="ctr"/>
              <a:r>
                <a:rPr lang="en-GB" sz="1200" b="1" dirty="0">
                  <a:solidFill>
                    <a:schemeClr val="tx2">
                      <a:lumMod val="75000"/>
                    </a:schemeClr>
                  </a:solidFill>
                </a:rPr>
                <a:t>to combat against </a:t>
              </a:r>
            </a:p>
            <a:p>
              <a:pPr algn="ctr"/>
              <a:r>
                <a:rPr lang="en-GB" sz="1200" b="1" dirty="0">
                  <a:solidFill>
                    <a:schemeClr val="tx2">
                      <a:lumMod val="75000"/>
                    </a:schemeClr>
                  </a:solidFill>
                </a:rPr>
                <a:t>accelerated </a:t>
              </a:r>
            </a:p>
            <a:p>
              <a:pPr algn="ctr"/>
              <a:r>
                <a:rPr lang="en-GB" sz="1200" b="1" dirty="0">
                  <a:solidFill>
                    <a:schemeClr val="tx2">
                      <a:lumMod val="75000"/>
                    </a:schemeClr>
                  </a:solidFill>
                </a:rPr>
                <a:t>skin ageing</a:t>
              </a:r>
              <a:endParaRPr lang="de-CH" sz="1200" b="1" dirty="0">
                <a:solidFill>
                  <a:schemeClr val="tx2">
                    <a:lumMod val="75000"/>
                  </a:schemeClr>
                </a:solidFill>
              </a:endParaRPr>
            </a:p>
          </p:txBody>
        </p:sp>
        <p:sp>
          <p:nvSpPr>
            <p:cNvPr id="17" name="Oval 6"/>
            <p:cNvSpPr>
              <a:spLocks noChangeArrowheads="1"/>
            </p:cNvSpPr>
            <p:nvPr/>
          </p:nvSpPr>
          <p:spPr bwMode="auto">
            <a:xfrm>
              <a:off x="7711746" y="4321125"/>
              <a:ext cx="1432254" cy="1167738"/>
            </a:xfrm>
            <a:prstGeom prst="ellipse">
              <a:avLst/>
            </a:prstGeom>
            <a:solidFill>
              <a:schemeClr val="accent1">
                <a:lumMod val="20000"/>
                <a:lumOff val="80000"/>
                <a:alpha val="91000"/>
              </a:schemeClr>
            </a:solidFill>
            <a:ln>
              <a:noFill/>
            </a:ln>
            <a:effectLst>
              <a:outerShdw dist="35921" dir="2700000" algn="ctr" rotWithShape="0">
                <a:srgbClr val="808080"/>
              </a:outerShdw>
            </a:effectLst>
          </p:spPr>
          <p:txBody>
            <a:bodyPr wrap="none" lIns="80165" tIns="40083" rIns="80165" bIns="40083" anchor="ctr"/>
            <a:lstStyle/>
            <a:p>
              <a:pPr algn="ctr"/>
              <a:r>
                <a:rPr lang="en-GB" sz="1200" b="1" dirty="0">
                  <a:solidFill>
                    <a:schemeClr val="tx2">
                      <a:lumMod val="75000"/>
                    </a:schemeClr>
                  </a:solidFill>
                </a:rPr>
                <a:t>protects the skin</a:t>
              </a:r>
            </a:p>
            <a:p>
              <a:pPr algn="ctr"/>
              <a:r>
                <a:rPr lang="en-GB" sz="1200" b="1" dirty="0">
                  <a:solidFill>
                    <a:schemeClr val="tx2">
                      <a:lumMod val="75000"/>
                    </a:schemeClr>
                  </a:solidFill>
                </a:rPr>
                <a:t>from ozone</a:t>
              </a:r>
            </a:p>
            <a:p>
              <a:pPr algn="ctr"/>
              <a:r>
                <a:rPr lang="en-GB" sz="1200" b="1" dirty="0">
                  <a:solidFill>
                    <a:schemeClr val="tx2">
                      <a:lumMod val="75000"/>
                    </a:schemeClr>
                  </a:solidFill>
                </a:rPr>
                <a:t>harmful</a:t>
              </a:r>
            </a:p>
            <a:p>
              <a:pPr algn="ctr"/>
              <a:r>
                <a:rPr lang="en-GB" sz="1200" b="1" dirty="0">
                  <a:solidFill>
                    <a:schemeClr val="tx2">
                      <a:lumMod val="75000"/>
                    </a:schemeClr>
                  </a:solidFill>
                </a:rPr>
                <a:t>influences</a:t>
              </a:r>
            </a:p>
          </p:txBody>
        </p:sp>
      </p:grpSp>
      <p:pic>
        <p:nvPicPr>
          <p:cNvPr id="16" name="Picture 15" descr="A picture containing clothing, sitting, young, holding&#10;&#10;Description automatically generated">
            <a:extLst>
              <a:ext uri="{FF2B5EF4-FFF2-40B4-BE49-F238E27FC236}">
                <a16:creationId xmlns:a16="http://schemas.microsoft.com/office/drawing/2014/main" id="{2011DCE4-405A-49BD-A734-CDC13B29DC9D}"/>
              </a:ext>
            </a:extLst>
          </p:cNvPr>
          <p:cNvPicPr>
            <a:picLocks noChangeAspect="1"/>
          </p:cNvPicPr>
          <p:nvPr/>
        </p:nvPicPr>
        <p:blipFill rotWithShape="1">
          <a:blip r:embed="rId3" cstate="screen">
            <a:alphaModFix amt="50000"/>
            <a:extLst>
              <a:ext uri="{BEBA8EAE-BF5A-486C-A8C5-ECC9F3942E4B}">
                <a14:imgProps xmlns:a14="http://schemas.microsoft.com/office/drawing/2010/main">
                  <a14:imgLayer r:embed="rId4">
                    <a14:imgEffect>
                      <a14:backgroundRemoval t="2338" b="99259" l="10699" r="100000">
                        <a14:foregroundMark x1="60181" y1="11003" x2="53020" y2="4590"/>
                        <a14:foregroundMark x1="53020" y1="4590" x2="73080" y2="42104"/>
                        <a14:foregroundMark x1="73080" y1="42104" x2="50647" y2="51340"/>
                        <a14:foregroundMark x1="50647" y1="51340" x2="45168" y2="58495"/>
                        <a14:foregroundMark x1="45168" y1="58495" x2="43615" y2="68985"/>
                        <a14:foregroundMark x1="43615" y1="68985" x2="39085" y2="50570"/>
                        <a14:foregroundMark x1="39085" y1="50570" x2="40854" y2="84607"/>
                        <a14:foregroundMark x1="40854" y1="84607" x2="29853" y2="78478"/>
                        <a14:foregroundMark x1="29853" y1="78478" x2="29379" y2="87828"/>
                        <a14:foregroundMark x1="29379" y1="87828" x2="75841" y2="58381"/>
                        <a14:foregroundMark x1="75841" y1="58381" x2="82830" y2="69755"/>
                        <a14:foregroundMark x1="82830" y1="69755" x2="80802" y2="60604"/>
                        <a14:foregroundMark x1="80802" y1="60604" x2="78602" y2="74458"/>
                        <a14:foregroundMark x1="78602" y1="74458" x2="83391" y2="36944"/>
                        <a14:foregroundMark x1="83391" y1="36944" x2="80155" y2="75314"/>
                        <a14:foregroundMark x1="80155" y1="75314" x2="82701" y2="32298"/>
                        <a14:foregroundMark x1="82701" y1="32298" x2="87230" y2="18729"/>
                        <a14:foregroundMark x1="87230" y1="18729" x2="89042" y2="50228"/>
                        <a14:foregroundMark x1="89042" y1="50228" x2="90423" y2="13284"/>
                        <a14:foregroundMark x1="90423" y1="13284" x2="78430" y2="87714"/>
                        <a14:foregroundMark x1="78430" y1="87714" x2="78171" y2="82896"/>
                        <a14:foregroundMark x1="79249" y1="16049" x2="70794" y2="7554"/>
                        <a14:foregroundMark x1="70794" y1="7554" x2="70794" y2="7554"/>
                        <a14:foregroundMark x1="23900" y1="80188" x2="11648" y2="99287"/>
                        <a14:foregroundMark x1="76531" y1="84692" x2="97714" y2="72206"/>
                        <a14:foregroundMark x1="97714" y1="72206" x2="96721" y2="58751"/>
                        <a14:foregroundMark x1="99957" y1="48945" x2="95341" y2="63227"/>
                        <a14:foregroundMark x1="96462" y1="7041" x2="96160" y2="12799"/>
                        <a14:foregroundMark x1="50647" y1="2338" x2="99180" y2="30103"/>
                        <a14:foregroundMark x1="99180" y1="30103" x2="99180" y2="30103"/>
                        <a14:foregroundMark x1="52286" y1="2338" x2="99957" y2="4903"/>
                        <a14:foregroundMark x1="99957" y1="52993" x2="97541" y2="99259"/>
                        <a14:foregroundMark x1="35073" y1="98746" x2="37230" y2="70781"/>
                        <a14:foregroundMark x1="37230" y1="70781" x2="41890" y2="46750"/>
                        <a14:foregroundMark x1="41890" y1="46750" x2="32701" y2="41306"/>
                        <a14:foregroundMark x1="32701" y1="41306" x2="33736" y2="43244"/>
                      </a14:backgroundRemoval>
                    </a14:imgEffect>
                  </a14:imgLayer>
                </a14:imgProps>
              </a:ext>
              <a:ext uri="{28A0092B-C50C-407E-A947-70E740481C1C}">
                <a14:useLocalDpi xmlns:a14="http://schemas.microsoft.com/office/drawing/2010/main"/>
              </a:ext>
            </a:extLst>
          </a:blip>
          <a:srcRect/>
          <a:stretch/>
        </p:blipFill>
        <p:spPr>
          <a:xfrm>
            <a:off x="4612960" y="0"/>
            <a:ext cx="4531040" cy="6858000"/>
          </a:xfrm>
          <a:prstGeom prst="rect">
            <a:avLst/>
          </a:prstGeom>
        </p:spPr>
      </p:pic>
    </p:spTree>
    <p:extLst>
      <p:ext uri="{BB962C8B-B14F-4D97-AF65-F5344CB8AC3E}">
        <p14:creationId xmlns:p14="http://schemas.microsoft.com/office/powerpoint/2010/main" val="3560495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717550" y="784225"/>
            <a:ext cx="647223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fontAlgn="base">
              <a:lnSpc>
                <a:spcPct val="95000"/>
              </a:lnSpc>
              <a:spcBef>
                <a:spcPct val="0"/>
              </a:spcBef>
              <a:spcAft>
                <a:spcPct val="0"/>
              </a:spcAft>
              <a:defRPr sz="3200" b="1">
                <a:solidFill>
                  <a:schemeClr val="tx2"/>
                </a:solidFill>
                <a:latin typeface="+mj-lt"/>
                <a:ea typeface="+mj-ea"/>
                <a:cs typeface="+mj-cs"/>
              </a:defRPr>
            </a:lvl1pPr>
            <a:lvl2pPr algn="l" rtl="0" fontAlgn="base">
              <a:lnSpc>
                <a:spcPct val="95000"/>
              </a:lnSpc>
              <a:spcBef>
                <a:spcPct val="0"/>
              </a:spcBef>
              <a:spcAft>
                <a:spcPct val="0"/>
              </a:spcAft>
              <a:defRPr sz="3200" b="1">
                <a:solidFill>
                  <a:schemeClr val="tx2"/>
                </a:solidFill>
                <a:latin typeface="Trebuchet MS" pitchFamily="34" charset="0"/>
                <a:cs typeface="Arial" charset="0"/>
              </a:defRPr>
            </a:lvl2pPr>
            <a:lvl3pPr algn="l" rtl="0" fontAlgn="base">
              <a:lnSpc>
                <a:spcPct val="95000"/>
              </a:lnSpc>
              <a:spcBef>
                <a:spcPct val="0"/>
              </a:spcBef>
              <a:spcAft>
                <a:spcPct val="0"/>
              </a:spcAft>
              <a:defRPr sz="3200" b="1">
                <a:solidFill>
                  <a:schemeClr val="tx2"/>
                </a:solidFill>
                <a:latin typeface="Trebuchet MS" pitchFamily="34" charset="0"/>
                <a:cs typeface="Arial" charset="0"/>
              </a:defRPr>
            </a:lvl3pPr>
            <a:lvl4pPr algn="l" rtl="0" fontAlgn="base">
              <a:lnSpc>
                <a:spcPct val="95000"/>
              </a:lnSpc>
              <a:spcBef>
                <a:spcPct val="0"/>
              </a:spcBef>
              <a:spcAft>
                <a:spcPct val="0"/>
              </a:spcAft>
              <a:defRPr sz="3200" b="1">
                <a:solidFill>
                  <a:schemeClr val="tx2"/>
                </a:solidFill>
                <a:latin typeface="Trebuchet MS" pitchFamily="34" charset="0"/>
                <a:cs typeface="Arial" charset="0"/>
              </a:defRPr>
            </a:lvl4pPr>
            <a:lvl5pPr algn="l" rtl="0" fontAlgn="base">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4400" rtl="0" eaLnBrk="1" fontAlgn="base" latinLnBrk="0" hangingPunct="1">
              <a:lnSpc>
                <a:spcPct val="95000"/>
              </a:lnSpc>
              <a:spcBef>
                <a:spcPct val="0"/>
              </a:spcBef>
              <a:spcAft>
                <a:spcPct val="0"/>
              </a:spcAft>
              <a:buClrTx/>
              <a:buSzTx/>
              <a:buFontTx/>
              <a:buNone/>
              <a:tabLst/>
              <a:defRPr/>
            </a:pPr>
            <a:r>
              <a:rPr kumimoji="0" lang="en-US" sz="3200" b="1" i="0" u="none" strike="noStrike" kern="0" cap="none" spc="0" normalizeH="0" baseline="0" noProof="0">
                <a:ln>
                  <a:noFill/>
                </a:ln>
                <a:solidFill>
                  <a:srgbClr val="0070BA"/>
                </a:solidFill>
                <a:effectLst/>
                <a:uLnTx/>
                <a:uFillTx/>
                <a:latin typeface="Trebuchet MS"/>
                <a:ea typeface="+mj-ea"/>
                <a:cs typeface="Arial"/>
              </a:rPr>
              <a:t>Disclaimer</a:t>
            </a:r>
            <a:endParaRPr kumimoji="0" lang="en-US" sz="3200" b="1" i="0" u="none" strike="noStrike" kern="0" cap="none" spc="0" normalizeH="0" baseline="0" noProof="0" dirty="0">
              <a:ln>
                <a:noFill/>
              </a:ln>
              <a:solidFill>
                <a:srgbClr val="0070BA"/>
              </a:solidFill>
              <a:effectLst/>
              <a:uLnTx/>
              <a:uFillTx/>
              <a:latin typeface="Trebuchet MS"/>
              <a:ea typeface="+mj-ea"/>
              <a:cs typeface="Arial"/>
            </a:endParaRPr>
          </a:p>
        </p:txBody>
      </p:sp>
      <p:sp>
        <p:nvSpPr>
          <p:cNvPr id="6" name="Rounded Rectangle 1"/>
          <p:cNvSpPr>
            <a:spLocks noChangeArrowheads="1"/>
          </p:cNvSpPr>
          <p:nvPr/>
        </p:nvSpPr>
        <p:spPr bwMode="auto">
          <a:xfrm>
            <a:off x="323528" y="1464567"/>
            <a:ext cx="8140700" cy="4358640"/>
          </a:xfrm>
          <a:prstGeom prst="roundRect">
            <a:avLst>
              <a:gd name="adj" fmla="val 16667"/>
            </a:avLst>
          </a:prstGeom>
          <a:noFill/>
          <a:ln w="9525">
            <a:solidFill>
              <a:srgbClr val="83D0F5"/>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p>
            <a:pPr marL="0" marR="0" lvl="0" indent="0" defTabSz="914400" eaLnBrk="1" fontAlgn="auto" latinLnBrk="0" hangingPunct="1">
              <a:lnSpc>
                <a:spcPct val="100000"/>
              </a:lnSpc>
              <a:spcBef>
                <a:spcPts val="0"/>
              </a:spcBef>
              <a:spcAft>
                <a:spcPts val="0"/>
              </a:spcAft>
              <a:buClr>
                <a:srgbClr val="83D0F5"/>
              </a:buClr>
              <a:buSzPct val="100000"/>
              <a:buFont typeface="Times" pitchFamily="18" charset="0"/>
              <a:buNone/>
              <a:tabLst/>
              <a:defRPr/>
            </a:pPr>
            <a:r>
              <a:rPr kumimoji="0" lang="en-US" altLang="zh-CN" sz="1600" b="0" i="0" u="none" strike="noStrike" kern="0" cap="none" spc="0" normalizeH="0" baseline="0" noProof="0" dirty="0">
                <a:ln>
                  <a:noFill/>
                </a:ln>
                <a:solidFill>
                  <a:srgbClr val="000000"/>
                </a:solidFill>
                <a:effectLst/>
                <a:uLnTx/>
                <a:uFillTx/>
                <a:ea typeface="SimSun" pitchFamily="2" charset="-122"/>
              </a:rPr>
              <a:t>Copyright © 2021 DSM Nutritional Products, 4002 Basel, Switzerland. </a:t>
            </a:r>
          </a:p>
          <a:p>
            <a:pPr marL="0" marR="0" lvl="0" indent="0" defTabSz="914400" eaLnBrk="1" fontAlgn="auto" latinLnBrk="0" hangingPunct="1">
              <a:lnSpc>
                <a:spcPct val="100000"/>
              </a:lnSpc>
              <a:spcBef>
                <a:spcPts val="0"/>
              </a:spcBef>
              <a:spcAft>
                <a:spcPts val="0"/>
              </a:spcAft>
              <a:buClr>
                <a:srgbClr val="83D0F5"/>
              </a:buClr>
              <a:buSzPct val="100000"/>
              <a:buFont typeface="Times" pitchFamily="18" charset="0"/>
              <a:buNone/>
              <a:tabLst/>
              <a:defRPr/>
            </a:pPr>
            <a:r>
              <a:rPr kumimoji="0" lang="en-US" altLang="zh-CN" sz="1600" b="0" i="0" u="none" strike="noStrike" kern="0" cap="none" spc="0" normalizeH="0" baseline="0" noProof="0" dirty="0">
                <a:ln>
                  <a:noFill/>
                </a:ln>
                <a:solidFill>
                  <a:srgbClr val="000000"/>
                </a:solidFill>
                <a:effectLst/>
                <a:uLnTx/>
                <a:uFillTx/>
                <a:ea typeface="SimSun" pitchFamily="2" charset="-122"/>
                <a:hlinkClick r:id="rId2"/>
              </a:rPr>
              <a:t>www.dsm.com/personal-care</a:t>
            </a:r>
            <a:r>
              <a:rPr kumimoji="0" lang="en-US" altLang="zh-CN" sz="1600" b="0" i="0" u="none" strike="noStrike" kern="0" cap="none" spc="0" normalizeH="0" baseline="0" noProof="0" dirty="0">
                <a:ln>
                  <a:noFill/>
                </a:ln>
                <a:solidFill>
                  <a:srgbClr val="000000"/>
                </a:solidFill>
                <a:effectLst/>
                <a:uLnTx/>
                <a:uFillTx/>
                <a:ea typeface="SimSun" pitchFamily="2" charset="-122"/>
              </a:rPr>
              <a:t>. All rights reserved.</a:t>
            </a:r>
          </a:p>
          <a:p>
            <a:pPr marL="0" marR="0" lvl="0" indent="0" defTabSz="914400" eaLnBrk="1" fontAlgn="auto" latinLnBrk="0" hangingPunct="1">
              <a:lnSpc>
                <a:spcPct val="100000"/>
              </a:lnSpc>
              <a:spcBef>
                <a:spcPts val="0"/>
              </a:spcBef>
              <a:spcAft>
                <a:spcPts val="0"/>
              </a:spcAft>
              <a:buClr>
                <a:srgbClr val="83D0F5"/>
              </a:buClr>
              <a:buSzPct val="100000"/>
              <a:buFont typeface="Times" pitchFamily="18" charset="0"/>
              <a:buNone/>
              <a:tabLst/>
              <a:defRPr/>
            </a:pPr>
            <a:r>
              <a:rPr kumimoji="0" lang="en-US" altLang="zh-CN" sz="1600" b="0" i="0" u="none" strike="noStrike" kern="0" cap="none" spc="0" normalizeH="0" baseline="0" noProof="0" dirty="0">
                <a:ln>
                  <a:noFill/>
                </a:ln>
                <a:solidFill>
                  <a:srgbClr val="000000"/>
                </a:solidFill>
                <a:effectLst/>
                <a:uLnTx/>
                <a:uFillTx/>
                <a:ea typeface="SimSun" pitchFamily="2" charset="-122"/>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labeling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endParaRPr kumimoji="0" lang="de-CH" altLang="ja-JP" sz="1600" b="0" i="0" u="none" strike="noStrike" kern="0" cap="none" spc="0" normalizeH="0" baseline="0" noProof="0" dirty="0">
              <a:ln>
                <a:noFill/>
              </a:ln>
              <a:solidFill>
                <a:srgbClr val="000000"/>
              </a:solidFill>
              <a:effectLst/>
              <a:uLnTx/>
              <a:uFillTx/>
              <a:ea typeface="MS PGothic" pitchFamily="34" charset="-128"/>
            </a:endParaRPr>
          </a:p>
        </p:txBody>
      </p:sp>
    </p:spTree>
    <p:extLst>
      <p:ext uri="{BB962C8B-B14F-4D97-AF65-F5344CB8AC3E}">
        <p14:creationId xmlns:p14="http://schemas.microsoft.com/office/powerpoint/2010/main" val="114346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31"/>
  <p:tag name="OAWWIZARDSTEPS" val="0|1|4"/>
  <p:tag name="ZOAWLANGID" val="1033"/>
  <p:tag name="OAWDOCPROPSOURCE" val="&lt;DocProps&gt;&lt;DocProp UID=&quot;2002122011014149059130932&quot; EntryUID=&quot;2003121817293296325874&quot;&gt;&lt;Field Name=&quot;IDName&quot; Value=&quot;(None)&quot;/&gt;&lt;/DocProp&gt;&lt;DocProp UID=&quot;2011383784387345873647&quot; EntryUID=&quot;2003121817293296325874&quot;&gt;&lt;Field Name=&quot;IDName&quot; Value=&quot;(None)&quot;/&gt;&lt;Field Name=&quot;Name1&quot; Value=&quot;&quot;/&gt;&lt;Field Name=&quot;Name2&quot; Value=&quot;&quot;/&gt;&lt;Field Name=&quot;Name3&quot; Value=&quot;&quot;/&gt;&lt;Field Name=&quot;Internet1&quot; Value=&quot;&quot;/&gt;&lt;Field Name=&quot;Internet2&quot; Value=&quot;&quot;/&gt;&lt;Field Name=&quot;BusinessGroup&quot; Value=&quot;&quot;/&gt;&lt;/DocProp&gt;&lt;DocProp UID=&quot;4565435644543565464545&quot; EntryUID=&quot;2003121817293296325874&quot;&gt;&lt;Field Name=&quot;IDName&quot; Value=&quot;(None)&quot;/&gt;&lt;Field Name=&quot;Name&quot; Value=&quot;&quot;/&gt;&lt;Field Name=&quot;Initials&quot; Value=&quot;&quot;/&gt;&lt;Field Name=&quot;Function1&quot; Value=&quot;&quot;/&gt;&lt;Field Name=&quot;Function2&quot; Value=&quot;&quot;/&gt;&lt;Field Name=&quot;Phone&quot; Value=&quot;&quot;/&gt;&lt;Field Name=&quot;Fax&quot; Value=&quot;&quot;/&gt;&lt;Field Name=&quot;Mobile&quot; Value=&quot;&quot;/&gt;&lt;Field Name=&quot;EMail&quot; Value=&quot;&quot;/&gt;&lt;/DocProp&gt;&lt;DocProp UID=&quot;200212191811121321310321301031x&quot; EntryUID=&quot;2003121817293296325874&quot;&gt;&lt;Field Name=&quot;IDName&quot; Value=&quot;(None)&quot;/&gt;&lt;Field Name=&quot;Name&quot; Value=&quot;&quot;/&gt;&lt;Field Name=&quot;Initials&quot; Value=&quot;&quot;/&gt;&lt;Field Name=&quot;Function1&quot; Value=&quot;&quot;/&gt;&lt;Field Name=&quot;Function2&quot; Value=&quot;&quot;/&gt;&lt;Field Name=&quot;Phone&quot; Value=&quot;&quot;/&gt;&lt;Field Name=&quot;Fax&quot; Value=&quot;&quot;/&gt;&lt;Field Name=&quot;Mobile&quot; Value=&quot;&quot;/&gt;&lt;Field Name=&quot;EMail&quot; Value=&quot;&quot;/&gt;&lt;/DocProp&gt;&lt;DocProp UID=&quot;2010101345972347189798&quot; EntryUID=&quot;2003121817293296325874&quot;&gt;&lt;Field Name=&quot;IDName&quot; Value=&quot;(None)&quot;/&gt;&lt;/DocProp&gt;&lt;DocProp UID=&quot;2002122010583847234010578&quot; EntryUID=&quot;2003121817293296325874&quot;&gt;&lt;Field Name=&quot;IDName&quot; Value=&quot;(None)&quot;/&gt;&lt;Field Name=&quot;Name&quot; Value=&quot;&quot;/&gt;&lt;Field Name=&quot;Initials&quot; Value=&quot;&quot;/&gt;&lt;Field Name=&quot;Function1&quot; Value=&quot;&quot;/&gt;&lt;Field Name=&quot;Function2&quot; Value=&quot;&quot;/&gt;&lt;Field Name=&quot;Phone&quot; Value=&quot;&quot;/&gt;&lt;Field Name=&quot;Fax&quot; Value=&quot;&quot;/&gt;&lt;Field Name=&quot;Mobile&quot; Value=&quot;&quot;/&gt;&lt;Field Name=&quot;EMail&quot; Value=&quot;&quot;/&gt;&lt;/DocProp&gt;&lt;DocProp UID=&quot;2003061115381095709037&quot; EntryUID=&quot;2003121817293296325874&quot;&gt;&lt;Field Name=&quot;IDName&quot; Value=&quot;(None)&quot;/&gt;&lt;/DocProp&gt;&lt;DocProp UID=&quot;2003982345795694395674&quot; EntryUID=&quot;2003121817293296325874&quot;&gt;&lt;Field Name=&quot;IDName&quot; Value=&quot;(None)&quot;/&gt;&lt;/DocProp&gt;&lt;DocProp UID=&quot;2003068475891465291384&quot; EntryUID=&quot;2003121817293296325874&quot;&gt;&lt;Field Name=&quot;IDName&quot; Value=&quot;(None)&quot;/&gt;&lt;/DocProp&gt;&lt;DocProp UID=&quot;2010324895892663678998&quot; EntryUID=&quot;2003121817293296325874&quot;&gt;&lt;Field Name=&quot;IDName&quot; Value=&quot;(None)&quot;/&gt;&lt;Field Name=&quot;Name&quot; Value=&quot;&quot;/&gt;&lt;Field Name=&quot;Initials&quot; Value=&quot;&quot;/&gt;&lt;Field Name=&quot;Function1&quot; Value=&quot;&quot;/&gt;&lt;Field Name=&quot;Function2&quot; Value=&quot;&quot;/&gt;&lt;Field Name=&quot;Phone&quot; Value=&quot;&quot;/&gt;&lt;Field Name=&quot;Fax&quot; Value=&quot;&quot;/&gt;&lt;Field Name=&quot;Mobile&quot; Value=&quot;&quot;/&gt;&lt;Field Name=&quot;EMail&quot; Value=&quot;&quot;/&gt;&lt;/DocProp&gt;&lt;DocProp UID=&quot;2003785909782749825973&quot; EntryUID=&quot;2003121817293296325874&quot;&gt;&lt;Field Name=&quot;IDName&quot; Value=&quot;&quot;/&gt;&lt;Field Name=&quot;PowerPointProductLogo43&quot; Value=&quot;&quot;/&gt;&lt;/DocProp&gt;&lt;DocProp UID=&quot;2004112217333376588294&quot; EntryUID=&quot;2004123010144120300001&quot;&gt;&lt;Field UID=&quot;2010971616312990191265&quot; Name=&quot;PresentationTitle&quot; Value=&quot;&quot;/&gt;&lt;Field UID=&quot;201038475647565768878&quot; Name=&quot;PresentationDate&quot; Value=&quot;&quot;/&gt;&lt;Field UID=&quot;2010042611175985034679&quot; Name=&quot;Classification&quot; Value=&quot;&quot;/&gt;&lt;/DocProp&gt;&lt;/DocProps&gt;&#1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c.dDfUUzOkeEDzTJ1zKBO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Bc5BHyLJ3EGYfcf7faUwm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I44yn0OUl0W0lQnMTwScmg"/>
</p:tagLst>
</file>

<file path=ppt/tags/tag7.xml><?xml version="1.0" encoding="utf-8"?>
<p:tagLst xmlns:a="http://schemas.openxmlformats.org/drawingml/2006/main" xmlns:r="http://schemas.openxmlformats.org/officeDocument/2006/relationships" xmlns:p="http://schemas.openxmlformats.org/presentationml/2006/main">
  <p:tag name="ZOAWCODE" val="2004112217333376588294.Classification"/>
  <p:tag name="ZOAWTYPE" val="Text"/>
</p:tagLst>
</file>

<file path=ppt/tags/tag8.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9.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3100213292438748164"/>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ZOAWCODE" val="2004112217333376588294.PresentationDate"/>
  <p:tag name="ZOAWTYPE" val="Text"/>
</p:tagLst>
</file>

<file path=ppt/tags/tag14.xml><?xml version="1.0" encoding="utf-8"?>
<p:tagLst xmlns:a="http://schemas.openxmlformats.org/drawingml/2006/main" xmlns:r="http://schemas.openxmlformats.org/officeDocument/2006/relationships" xmlns:p="http://schemas.openxmlformats.org/presentationml/2006/main">
  <p:tag name="ZOAWCODE" val="4565435644543565464545.Name"/>
  <p:tag name="ZOAWTYPE" val="Text"/>
</p:tagLst>
</file>

<file path=ppt/tags/tag15.xml><?xml version="1.0" encoding="utf-8"?>
<p:tagLst xmlns:a="http://schemas.openxmlformats.org/drawingml/2006/main" xmlns:r="http://schemas.openxmlformats.org/officeDocument/2006/relationships" xmlns:p="http://schemas.openxmlformats.org/presentationml/2006/main">
  <p:tag name="ZOAWCODE" val="2011383784387345873647.BusinessGroup"/>
  <p:tag name="ZOAWTYPE" val="Text"/>
</p:tagLst>
</file>

<file path=ppt/tags/tag16.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3100213292440066330"/>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I44yn0OUl0W0lQnMTwScmg"/>
</p:tagLst>
</file>

<file path=ppt/tags/tag20.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3100213292546614378"/>
</p:tagLst>
</file>

<file path=ppt/theme/theme1.xml><?xml version="1.0" encoding="utf-8"?>
<a:theme xmlns:a="http://schemas.openxmlformats.org/drawingml/2006/main" name="1_Default Design">
  <a:themeElements>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fontScheme name="1_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spDef>
    <a:ln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lnDef>
  </a:objectDefaults>
  <a:extraClrSchemeLst>
    <a:extraClrScheme>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2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fontScheme name="2_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spDef>
    <a:ln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lnDef>
  </a:objectDefaults>
  <a:extraClrSchemeLst>
    <a:extraClrScheme>
      <a:clrScheme name="2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p:properties xmlns:p="http://schemas.microsoft.com/office/2006/metadata/properties" xmlns:xsi="http://www.w3.org/2001/XMLSchema-instance" xmlns:pc="http://schemas.microsoft.com/office/infopath/2007/PartnerControls">
  <documentManagement>
    <TaxCatchAll xmlns="5a2251cd-bd5e-462d-8f0e-b8d48ef43808"/>
    <DSMClassification xmlns="5a2251cd-bd5e-462d-8f0e-b8d48ef43808">PUBLIC</DSMClassification>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043BF176CF3284AAD1720BF1CCF5A97" ma:contentTypeVersion="6" ma:contentTypeDescription="Create a new document." ma:contentTypeScope="" ma:versionID="dc33577db8738f99a30f87b946ff53b4">
  <xsd:schema xmlns:xsd="http://www.w3.org/2001/XMLSchema" xmlns:xs="http://www.w3.org/2001/XMLSchema" xmlns:p="http://schemas.microsoft.com/office/2006/metadata/properties" xmlns:ns2="5a2251cd-bd5e-462d-8f0e-b8d48ef43808" xmlns:ns3="fd900e1a-c900-4703-942e-17569cd79949" xmlns:ns4="b32c3e77-2540-4bab-aefb-14631f392364" targetNamespace="http://schemas.microsoft.com/office/2006/metadata/properties" ma:root="true" ma:fieldsID="f35f369b8d8883d6e4c2088ce0a5b62c" ns2:_="" ns3:_="" ns4:_="">
    <xsd:import namespace="5a2251cd-bd5e-462d-8f0e-b8d48ef43808"/>
    <xsd:import namespace="fd900e1a-c900-4703-942e-17569cd79949"/>
    <xsd:import namespace="b32c3e77-2540-4bab-aefb-14631f392364"/>
    <xsd:element name="properties">
      <xsd:complexType>
        <xsd:sequence>
          <xsd:element name="documentManagement">
            <xsd:complexType>
              <xsd:all>
                <xsd:element ref="ns2:TaxCatchAll" minOccurs="0"/>
                <xsd:element ref="ns2:TaxCatchAllLabel" minOccurs="0"/>
                <xsd:element ref="ns2:DSMClassification" minOccurs="0"/>
                <xsd:element ref="ns3:SharedWithUsers" minOccurs="0"/>
                <xsd:element ref="ns3:SharedWithDetails" minOccurs="0"/>
                <xsd:element ref="ns4:MediaServiceMetadata" minOccurs="0"/>
                <xsd:element ref="ns4:MediaServiceFastMetadata" minOccurs="0"/>
                <xsd:element ref="ns4:MediaServiceDateTaken" minOccurs="0"/>
                <xsd:element ref="ns4: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description="" ma:hidden="true" ma:list="{e4a26fcd-19c7-4c33-91c7-3420a1ac474d}" ma:internalName="TaxCatchAll" ma:showField="CatchAllData" ma:web="fd900e1a-c900-4703-942e-17569cd79949">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description="" ma:hidden="true" ma:list="{e4a26fcd-19c7-4c33-91c7-3420a1ac474d}" ma:internalName="TaxCatchAllLabel" ma:readOnly="true" ma:showField="CatchAllDataLabel" ma:web="fd900e1a-c900-4703-942e-17569cd79949">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fd900e1a-c900-4703-942e-17569cd79949"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32c3e77-2540-4bab-aefb-14631f392364"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CDC"/>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03728C3-B0AB-4E7B-8E0B-87FA54763B9A}">
  <ds:schemaRefs>
    <ds:schemaRef ds:uri="Microsoft.SharePoint.Taxonomy.ContentTypeSync"/>
  </ds:schemaRefs>
</ds:datastoreItem>
</file>

<file path=customXml/itemProps2.xml><?xml version="1.0" encoding="utf-8"?>
<ds:datastoreItem xmlns:ds="http://schemas.openxmlformats.org/officeDocument/2006/customXml" ds:itemID="{B18662F0-2403-4193-96DE-DAC95C8BFE9E}">
  <ds:schemaRefs>
    <ds:schemaRef ds:uri="http://purl.org/dc/terms/"/>
    <ds:schemaRef ds:uri="b32c3e77-2540-4bab-aefb-14631f392364"/>
    <ds:schemaRef ds:uri="http://schemas.microsoft.com/office/2006/documentManagement/types"/>
    <ds:schemaRef ds:uri="http://purl.org/dc/elements/1.1/"/>
    <ds:schemaRef ds:uri="http://schemas.microsoft.com/office/infopath/2007/PartnerControls"/>
    <ds:schemaRef ds:uri="fd900e1a-c900-4703-942e-17569cd79949"/>
    <ds:schemaRef ds:uri="http://schemas.openxmlformats.org/package/2006/metadata/core-properties"/>
    <ds:schemaRef ds:uri="5a2251cd-bd5e-462d-8f0e-b8d48ef43808"/>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76E31A9B-4560-4116-932B-87DE319A33B3}">
  <ds:schemaRefs>
    <ds:schemaRef ds:uri="http://schemas.microsoft.com/sharepoint/v3/contenttype/forms"/>
  </ds:schemaRefs>
</ds:datastoreItem>
</file>

<file path=customXml/itemProps4.xml><?xml version="1.0" encoding="utf-8"?>
<ds:datastoreItem xmlns:ds="http://schemas.openxmlformats.org/officeDocument/2006/customXml" ds:itemID="{CD2297CC-C747-423A-B654-A3F8407D85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fd900e1a-c900-4703-942e-17569cd79949"/>
    <ds:schemaRef ds:uri="b32c3e77-2540-4bab-aefb-14631f3923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TotalTime>
  <Words>1257</Words>
  <Application>Microsoft Office PowerPoint</Application>
  <PresentationFormat>On-screen Show (4:3)</PresentationFormat>
  <Paragraphs>180</Paragraphs>
  <Slides>17</Slides>
  <Notes>13</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4</vt:i4>
      </vt:variant>
      <vt:variant>
        <vt:lpstr>Slide Titles</vt:lpstr>
      </vt:variant>
      <vt:variant>
        <vt:i4>17</vt:i4>
      </vt:variant>
    </vt:vector>
  </HeadingPairs>
  <TitlesOfParts>
    <vt:vector size="30" baseType="lpstr">
      <vt:lpstr>Arial</vt:lpstr>
      <vt:lpstr>Fira Sans</vt:lpstr>
      <vt:lpstr>Fira Sans Medium</vt:lpstr>
      <vt:lpstr>Times</vt:lpstr>
      <vt:lpstr>Times New Roman</vt:lpstr>
      <vt:lpstr>Trebuchet MS</vt:lpstr>
      <vt:lpstr>Wingdings</vt:lpstr>
      <vt:lpstr>1_Default Design</vt:lpstr>
      <vt:lpstr>2_Default Design</vt:lpstr>
      <vt:lpstr>think-cell Slide</vt:lpstr>
      <vt:lpstr>Photo Editor Photo</vt:lpstr>
      <vt:lpstr>Chart</vt:lpstr>
      <vt:lpstr>Photoshop.Image.4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Valan-Creations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Anne de Weerd</dc:creator>
  <cp:lastModifiedBy>Meisinger, Marie-Sophie</cp:lastModifiedBy>
  <cp:revision>154</cp:revision>
  <cp:lastPrinted>2013-09-25T08:21:20Z</cp:lastPrinted>
  <dcterms:created xsi:type="dcterms:W3CDTF">2010-11-03T12:04:43Z</dcterms:created>
  <dcterms:modified xsi:type="dcterms:W3CDTF">2021-05-19T06:24:24Z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3c9cb200-bd74-459a-a1ca-a380d3db53e8</vt:lpwstr>
  </property>
  <property fmtid="{D5CDD505-2E9C-101B-9397-08002B2CF9AE}" pid="3" name="DSMClassification">
    <vt:lpwstr>PUBLIC</vt:lpwstr>
  </property>
  <property fmtid="{D5CDD505-2E9C-101B-9397-08002B2CF9AE}" pid="4" name="ContentTypeId">
    <vt:lpwstr>0x010100D043BF176CF3284AAD1720BF1CCF5A97</vt:lpwstr>
  </property>
  <property fmtid="{D5CDD505-2E9C-101B-9397-08002B2CF9AE}" pid="5" name="MSIP_Label_2ff753fd-faf2-4608-9b59-553f003adcdf_Enabled">
    <vt:lpwstr>true</vt:lpwstr>
  </property>
  <property fmtid="{D5CDD505-2E9C-101B-9397-08002B2CF9AE}" pid="6" name="MSIP_Label_2ff753fd-faf2-4608-9b59-553f003adcdf_SetDate">
    <vt:lpwstr>2021-05-19T06:22:13Z</vt:lpwstr>
  </property>
  <property fmtid="{D5CDD505-2E9C-101B-9397-08002B2CF9AE}" pid="7" name="MSIP_Label_2ff753fd-faf2-4608-9b59-553f003adcdf_Method">
    <vt:lpwstr>Privileged</vt:lpwstr>
  </property>
  <property fmtid="{D5CDD505-2E9C-101B-9397-08002B2CF9AE}" pid="8" name="MSIP_Label_2ff753fd-faf2-4608-9b59-553f003adcdf_Name">
    <vt:lpwstr>2ff753fd-faf2-4608-9b59-553f003adcdf</vt:lpwstr>
  </property>
  <property fmtid="{D5CDD505-2E9C-101B-9397-08002B2CF9AE}" pid="9" name="MSIP_Label_2ff753fd-faf2-4608-9b59-553f003adcdf_SiteId">
    <vt:lpwstr>49618402-6ea3-441d-957d-7df8773fee54</vt:lpwstr>
  </property>
  <property fmtid="{D5CDD505-2E9C-101B-9397-08002B2CF9AE}" pid="10" name="MSIP_Label_2ff753fd-faf2-4608-9b59-553f003adcdf_ActionId">
    <vt:lpwstr>9f34f31d-c976-4233-84aa-150b101c4c3f</vt:lpwstr>
  </property>
  <property fmtid="{D5CDD505-2E9C-101B-9397-08002B2CF9AE}" pid="11" name="MSIP_Label_2ff753fd-faf2-4608-9b59-553f003adcdf_ContentBits">
    <vt:lpwstr>0</vt:lpwstr>
  </property>
</Properties>
</file>