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5" r:id="rId2"/>
  </p:sldMasterIdLst>
  <p:sldIdLst>
    <p:sldId id="384" r:id="rId3"/>
    <p:sldId id="338" r:id="rId4"/>
    <p:sldId id="350" r:id="rId5"/>
    <p:sldId id="351" r:id="rId6"/>
    <p:sldId id="352" r:id="rId7"/>
    <p:sldId id="353" r:id="rId8"/>
    <p:sldId id="354" r:id="rId9"/>
    <p:sldId id="355" r:id="rId10"/>
    <p:sldId id="356" r:id="rId11"/>
    <p:sldId id="357" r:id="rId12"/>
    <p:sldId id="358" r:id="rId13"/>
    <p:sldId id="359" r:id="rId14"/>
    <p:sldId id="360" r:id="rId15"/>
    <p:sldId id="361" r:id="rId16"/>
    <p:sldId id="311" r:id="rId17"/>
    <p:sldId id="362" r:id="rId18"/>
    <p:sldId id="363" r:id="rId19"/>
    <p:sldId id="364" r:id="rId20"/>
    <p:sldId id="365" r:id="rId21"/>
    <p:sldId id="366" r:id="rId22"/>
    <p:sldId id="368" r:id="rId23"/>
    <p:sldId id="369" r:id="rId24"/>
    <p:sldId id="370" r:id="rId25"/>
    <p:sldId id="371" r:id="rId26"/>
    <p:sldId id="374" r:id="rId27"/>
    <p:sldId id="372" r:id="rId28"/>
    <p:sldId id="373" r:id="rId29"/>
    <p:sldId id="375" r:id="rId30"/>
    <p:sldId id="376" r:id="rId31"/>
    <p:sldId id="377" r:id="rId32"/>
    <p:sldId id="378" r:id="rId33"/>
    <p:sldId id="379" r:id="rId34"/>
    <p:sldId id="380" r:id="rId35"/>
    <p:sldId id="381" r:id="rId36"/>
    <p:sldId id="382" r:id="rId37"/>
    <p:sldId id="38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B"/>
    <a:srgbClr val="000000"/>
    <a:srgbClr val="EE7203"/>
    <a:srgbClr val="45AC34"/>
    <a:srgbClr val="E51F22"/>
    <a:srgbClr val="023478"/>
    <a:srgbClr val="00A3DB"/>
    <a:srgbClr val="007E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82"/>
    <p:restoredTop sz="94694"/>
  </p:normalViewPr>
  <p:slideViewPr>
    <p:cSldViewPr snapToGrid="0" snapToObjects="1">
      <p:cViewPr varScale="1">
        <p:scale>
          <a:sx n="124" d="100"/>
          <a:sy n="124" d="100"/>
        </p:scale>
        <p:origin x="115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9.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SM_Bioactives_divider-slide">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057088B0-D684-4140-9715-AD9B47A346F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632635232"/>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SM_Bioactives_Plain-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505816016"/>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SM_Bioactives_Text-slide-1">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461011278"/>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SM_Bioactives_2-colum-slide-1">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07095088"/>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SM_Bioactives_3-column-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037824959"/>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20" name="Picture 19" descr="A close up of a logo&#10;&#10;Description automatically generated">
            <a:extLst>
              <a:ext uri="{FF2B5EF4-FFF2-40B4-BE49-F238E27FC236}">
                <a16:creationId xmlns:a16="http://schemas.microsoft.com/office/drawing/2014/main" id="{68707554-1A21-D94F-918F-ED916FAAF22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defRPr>
            </a:lvl2pPr>
            <a:lvl3pPr>
              <a:buClr>
                <a:schemeClr val="bg1"/>
              </a:buClr>
              <a:defRPr sz="1800" b="0" i="0">
                <a:solidFill>
                  <a:schemeClr val="bg1"/>
                </a:solidFill>
              </a:defRPr>
            </a:lvl3pPr>
            <a:lvl4pPr>
              <a:buClr>
                <a:schemeClr val="bg1"/>
              </a:buClr>
              <a:defRPr sz="1800" b="0" i="0">
                <a:solidFill>
                  <a:schemeClr val="bg1"/>
                </a:solidFill>
              </a:defRPr>
            </a:lvl4pPr>
            <a:lvl5pPr>
              <a:buClr>
                <a:schemeClr val="bg1"/>
              </a:buClr>
              <a:defRPr sz="1800" b="0" i="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21034077"/>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defRPr>
            </a:lvl2pPr>
            <a:lvl3pPr>
              <a:buClr>
                <a:schemeClr val="tx1"/>
              </a:buClr>
              <a:defRPr sz="1800" b="0" i="0">
                <a:solidFill>
                  <a:schemeClr val="tx1"/>
                </a:solidFill>
              </a:defRPr>
            </a:lvl3pPr>
            <a:lvl4pPr>
              <a:buClr>
                <a:schemeClr val="tx1"/>
              </a:buClr>
              <a:defRPr sz="1800" b="0" i="0">
                <a:solidFill>
                  <a:schemeClr val="tx1"/>
                </a:solidFill>
              </a:defRPr>
            </a:lvl4pPr>
            <a:lvl5pPr>
              <a:buClr>
                <a:schemeClr val="tx1"/>
              </a:buClr>
              <a:defRPr sz="1800" b="0" i="0">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65685593"/>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SM_Bioactives_Accent-slide-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7" name="Picture 16" descr="A close up of a logo&#10;&#10;Description automatically generated">
            <a:extLst>
              <a:ext uri="{FF2B5EF4-FFF2-40B4-BE49-F238E27FC236}">
                <a16:creationId xmlns:a16="http://schemas.microsoft.com/office/drawing/2014/main" id="{5DFD5A90-10EB-5C42-B32A-5029BA49402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544528721"/>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SM_Bioactives_Accent-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E46C5A32-588B-D847-91FF-753088C05F7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81194840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SM_Bioactives_Accent-slide-2-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BD36E536-C355-C34B-90CD-486F9FDE772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287167828"/>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SM_Bioactives_Accent-slide-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8" name="Picture 17" descr="A close up of a logo&#10;&#10;Description automatically generated">
            <a:extLst>
              <a:ext uri="{FF2B5EF4-FFF2-40B4-BE49-F238E27FC236}">
                <a16:creationId xmlns:a16="http://schemas.microsoft.com/office/drawing/2014/main" id="{0ED18A11-C3ED-EF42-8771-6ACB1F53360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257638140"/>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SM_Bioactives_Accent-slide-3-locke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DA881D55-7B53-EB4A-B3DF-B9C25A937D3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7017520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SM_Bioactives_Accent-slide-3">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2295C84C-BFB5-DF4B-B41B-32CCFBED18ED}"/>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11294776"/>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DSM_PCA_divider-slide">
    <p:spTree>
      <p:nvGrpSpPr>
        <p:cNvPr id="1" name=""/>
        <p:cNvGrpSpPr/>
        <p:nvPr/>
      </p:nvGrpSpPr>
      <p:grpSpPr>
        <a:xfrm>
          <a:off x="0" y="0"/>
          <a:ext cx="0" cy="0"/>
          <a:chOff x="0" y="0"/>
          <a:chExt cx="0" cy="0"/>
        </a:xfrm>
      </p:grpSpPr>
      <p:sp>
        <p:nvSpPr>
          <p:cNvPr id="9" name="Picture Placeholder 11">
            <a:extLst>
              <a:ext uri="{FF2B5EF4-FFF2-40B4-BE49-F238E27FC236}">
                <a16:creationId xmlns:a16="http://schemas.microsoft.com/office/drawing/2014/main" id="{F10A12F5-7B5F-2C4E-9669-2E7B08EE5700}"/>
              </a:ext>
            </a:extLst>
          </p:cNvPr>
          <p:cNvSpPr>
            <a:spLocks noGrp="1" noChangeAspect="1"/>
          </p:cNvSpPr>
          <p:nvPr>
            <p:ph type="pic" sz="quarter" idx="17" hasCustomPrompt="1"/>
          </p:nvPr>
        </p:nvSpPr>
        <p:spPr bwMode="auto">
          <a:xfrm>
            <a:off x="1696826" y="-1"/>
            <a:ext cx="10498281" cy="6607673"/>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2650614 w 9144000"/>
              <a:gd name="connsiteY55" fmla="*/ 3025268 h 5148263"/>
              <a:gd name="connsiteX56" fmla="*/ 0 w 9144000"/>
              <a:gd name="connsiteY56"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9144000 w 9144000"/>
              <a:gd name="connsiteY52" fmla="*/ 5148262 h 5148263"/>
              <a:gd name="connsiteX53" fmla="*/ 9144000 w 9144000"/>
              <a:gd name="connsiteY53" fmla="*/ 5148263 h 5148263"/>
              <a:gd name="connsiteX54" fmla="*/ 0 w 9144000"/>
              <a:gd name="connsiteY54"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9144000 w 9144000"/>
              <a:gd name="connsiteY51" fmla="*/ 5148262 h 5148263"/>
              <a:gd name="connsiteX52" fmla="*/ 9144000 w 9144000"/>
              <a:gd name="connsiteY52" fmla="*/ 5148263 h 5148263"/>
              <a:gd name="connsiteX53" fmla="*/ 0 w 9144000"/>
              <a:gd name="connsiteY53" fmla="*/ 0 h 5148263"/>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9144000 w 9144000"/>
              <a:gd name="connsiteY50" fmla="*/ 5148262 h 5148263"/>
              <a:gd name="connsiteX51" fmla="*/ 9144000 w 9144000"/>
              <a:gd name="connsiteY51" fmla="*/ 5148263 h 5148263"/>
              <a:gd name="connsiteX52" fmla="*/ 0 w 9144000"/>
              <a:gd name="connsiteY52" fmla="*/ 0 h 5148263"/>
              <a:gd name="connsiteX0" fmla="*/ 0 w 9144000"/>
              <a:gd name="connsiteY0" fmla="*/ 0 h 5148262"/>
              <a:gd name="connsiteX1" fmla="*/ 9144000 w 9144000"/>
              <a:gd name="connsiteY1" fmla="*/ 0 h 5148262"/>
              <a:gd name="connsiteX2" fmla="*/ 9144000 w 9144000"/>
              <a:gd name="connsiteY2" fmla="*/ 4460151 h 5148262"/>
              <a:gd name="connsiteX3" fmla="*/ 9105252 w 9144000"/>
              <a:gd name="connsiteY3" fmla="*/ 4467347 h 5148262"/>
              <a:gd name="connsiteX4" fmla="*/ 9052415 w 9144000"/>
              <a:gd name="connsiteY4" fmla="*/ 4476342 h 5148262"/>
              <a:gd name="connsiteX5" fmla="*/ 8974920 w 9144000"/>
              <a:gd name="connsiteY5" fmla="*/ 4490734 h 5148262"/>
              <a:gd name="connsiteX6" fmla="*/ 8872767 w 9144000"/>
              <a:gd name="connsiteY6" fmla="*/ 4512322 h 5148262"/>
              <a:gd name="connsiteX7" fmla="*/ 8744196 w 9144000"/>
              <a:gd name="connsiteY7" fmla="*/ 4541105 h 5148262"/>
              <a:gd name="connsiteX8" fmla="*/ 8585684 w 9144000"/>
              <a:gd name="connsiteY8" fmla="*/ 4578884 h 5148262"/>
              <a:gd name="connsiteX9" fmla="*/ 8395468 w 9144000"/>
              <a:gd name="connsiteY9" fmla="*/ 4625658 h 5148262"/>
              <a:gd name="connsiteX10" fmla="*/ 8390185 w 9144000"/>
              <a:gd name="connsiteY10" fmla="*/ 4611266 h 5148262"/>
              <a:gd name="connsiteX11" fmla="*/ 8383140 w 9144000"/>
              <a:gd name="connsiteY11" fmla="*/ 4596874 h 5148262"/>
              <a:gd name="connsiteX12" fmla="*/ 8376095 w 9144000"/>
              <a:gd name="connsiteY12" fmla="*/ 4586080 h 5148262"/>
              <a:gd name="connsiteX13" fmla="*/ 8367289 w 9144000"/>
              <a:gd name="connsiteY13" fmla="*/ 4577085 h 5148262"/>
              <a:gd name="connsiteX14" fmla="*/ 8344392 w 9144000"/>
              <a:gd name="connsiteY14" fmla="*/ 4584281 h 5148262"/>
              <a:gd name="connsiteX15" fmla="*/ 8333825 w 9144000"/>
              <a:gd name="connsiteY15" fmla="*/ 4589678 h 5148262"/>
              <a:gd name="connsiteX16" fmla="*/ 8325019 w 9144000"/>
              <a:gd name="connsiteY16" fmla="*/ 4595075 h 5148262"/>
              <a:gd name="connsiteX17" fmla="*/ 8317974 w 9144000"/>
              <a:gd name="connsiteY17" fmla="*/ 4602271 h 5148262"/>
              <a:gd name="connsiteX18" fmla="*/ 8310929 w 9144000"/>
              <a:gd name="connsiteY18" fmla="*/ 4609467 h 5148262"/>
              <a:gd name="connsiteX19" fmla="*/ 8305645 w 9144000"/>
              <a:gd name="connsiteY19" fmla="*/ 4618462 h 5148262"/>
              <a:gd name="connsiteX20" fmla="*/ 8302122 w 9144000"/>
              <a:gd name="connsiteY20" fmla="*/ 4627457 h 5148262"/>
              <a:gd name="connsiteX21" fmla="*/ 8284510 w 9144000"/>
              <a:gd name="connsiteY21" fmla="*/ 4609467 h 5148262"/>
              <a:gd name="connsiteX22" fmla="*/ 8265136 w 9144000"/>
              <a:gd name="connsiteY22" fmla="*/ 4593276 h 5148262"/>
              <a:gd name="connsiteX23" fmla="*/ 8242240 w 9144000"/>
              <a:gd name="connsiteY23" fmla="*/ 4580683 h 5148262"/>
              <a:gd name="connsiteX24" fmla="*/ 8229911 w 9144000"/>
              <a:gd name="connsiteY24" fmla="*/ 4575286 h 5148262"/>
              <a:gd name="connsiteX25" fmla="*/ 8217582 w 9144000"/>
              <a:gd name="connsiteY25" fmla="*/ 4571688 h 5148262"/>
              <a:gd name="connsiteX26" fmla="*/ 8199970 w 9144000"/>
              <a:gd name="connsiteY26" fmla="*/ 4568090 h 5148262"/>
              <a:gd name="connsiteX27" fmla="*/ 8184118 w 9144000"/>
              <a:gd name="connsiteY27" fmla="*/ 4564492 h 5148262"/>
              <a:gd name="connsiteX28" fmla="*/ 8168267 w 9144000"/>
              <a:gd name="connsiteY28" fmla="*/ 4562693 h 5148262"/>
              <a:gd name="connsiteX29" fmla="*/ 8152416 w 9144000"/>
              <a:gd name="connsiteY29" fmla="*/ 4562693 h 5148262"/>
              <a:gd name="connsiteX30" fmla="*/ 8136565 w 9144000"/>
              <a:gd name="connsiteY30" fmla="*/ 4564492 h 5148262"/>
              <a:gd name="connsiteX31" fmla="*/ 8122475 w 9144000"/>
              <a:gd name="connsiteY31" fmla="*/ 4566291 h 5148262"/>
              <a:gd name="connsiteX32" fmla="*/ 8108385 w 9144000"/>
              <a:gd name="connsiteY32" fmla="*/ 4569889 h 5148262"/>
              <a:gd name="connsiteX33" fmla="*/ 8094295 w 9144000"/>
              <a:gd name="connsiteY33" fmla="*/ 4573487 h 5148262"/>
              <a:gd name="connsiteX34" fmla="*/ 8080205 w 9144000"/>
              <a:gd name="connsiteY34" fmla="*/ 4578884 h 5148262"/>
              <a:gd name="connsiteX35" fmla="*/ 8067876 w 9144000"/>
              <a:gd name="connsiteY35" fmla="*/ 4584281 h 5148262"/>
              <a:gd name="connsiteX36" fmla="*/ 8044980 w 9144000"/>
              <a:gd name="connsiteY36" fmla="*/ 4598673 h 5148262"/>
              <a:gd name="connsiteX37" fmla="*/ 8025606 w 9144000"/>
              <a:gd name="connsiteY37" fmla="*/ 4616663 h 5148262"/>
              <a:gd name="connsiteX38" fmla="*/ 8007993 w 9144000"/>
              <a:gd name="connsiteY38" fmla="*/ 4636452 h 5148262"/>
              <a:gd name="connsiteX39" fmla="*/ 8011516 w 9144000"/>
              <a:gd name="connsiteY39" fmla="*/ 4641849 h 5148262"/>
              <a:gd name="connsiteX40" fmla="*/ 8020322 w 9144000"/>
              <a:gd name="connsiteY40" fmla="*/ 4650843 h 5148262"/>
              <a:gd name="connsiteX41" fmla="*/ 8027367 w 9144000"/>
              <a:gd name="connsiteY41" fmla="*/ 4658039 h 5148262"/>
              <a:gd name="connsiteX42" fmla="*/ 8036173 w 9144000"/>
              <a:gd name="connsiteY42" fmla="*/ 4663436 h 5148262"/>
              <a:gd name="connsiteX43" fmla="*/ 8046741 w 9144000"/>
              <a:gd name="connsiteY43" fmla="*/ 4670632 h 5148262"/>
              <a:gd name="connsiteX44" fmla="*/ 8059070 w 9144000"/>
              <a:gd name="connsiteY44" fmla="*/ 4676029 h 5148262"/>
              <a:gd name="connsiteX45" fmla="*/ 8050263 w 9144000"/>
              <a:gd name="connsiteY45" fmla="*/ 4685024 h 5148262"/>
              <a:gd name="connsiteX46" fmla="*/ 8043218 w 9144000"/>
              <a:gd name="connsiteY46" fmla="*/ 4697617 h 5148262"/>
              <a:gd name="connsiteX47" fmla="*/ 8036173 w 9144000"/>
              <a:gd name="connsiteY47" fmla="*/ 4708411 h 5148262"/>
              <a:gd name="connsiteX48" fmla="*/ 8030890 w 9144000"/>
              <a:gd name="connsiteY48" fmla="*/ 4721004 h 5148262"/>
              <a:gd name="connsiteX49" fmla="*/ 7727955 w 9144000"/>
              <a:gd name="connsiteY49" fmla="*/ 4804656 h 5148262"/>
              <a:gd name="connsiteX50" fmla="*/ 9144000 w 9144000"/>
              <a:gd name="connsiteY50" fmla="*/ 5148262 h 5148262"/>
              <a:gd name="connsiteX51" fmla="*/ 0 w 9144000"/>
              <a:gd name="connsiteY51" fmla="*/ 0 h 5148262"/>
              <a:gd name="connsiteX0" fmla="*/ 0 w 9144000"/>
              <a:gd name="connsiteY0" fmla="*/ 0 h 4804656"/>
              <a:gd name="connsiteX1" fmla="*/ 9144000 w 9144000"/>
              <a:gd name="connsiteY1" fmla="*/ 0 h 4804656"/>
              <a:gd name="connsiteX2" fmla="*/ 9144000 w 9144000"/>
              <a:gd name="connsiteY2" fmla="*/ 4460151 h 4804656"/>
              <a:gd name="connsiteX3" fmla="*/ 9105252 w 9144000"/>
              <a:gd name="connsiteY3" fmla="*/ 4467347 h 4804656"/>
              <a:gd name="connsiteX4" fmla="*/ 9052415 w 9144000"/>
              <a:gd name="connsiteY4" fmla="*/ 4476342 h 4804656"/>
              <a:gd name="connsiteX5" fmla="*/ 8974920 w 9144000"/>
              <a:gd name="connsiteY5" fmla="*/ 4490734 h 4804656"/>
              <a:gd name="connsiteX6" fmla="*/ 8872767 w 9144000"/>
              <a:gd name="connsiteY6" fmla="*/ 4512322 h 4804656"/>
              <a:gd name="connsiteX7" fmla="*/ 8744196 w 9144000"/>
              <a:gd name="connsiteY7" fmla="*/ 4541105 h 4804656"/>
              <a:gd name="connsiteX8" fmla="*/ 8585684 w 9144000"/>
              <a:gd name="connsiteY8" fmla="*/ 4578884 h 4804656"/>
              <a:gd name="connsiteX9" fmla="*/ 8395468 w 9144000"/>
              <a:gd name="connsiteY9" fmla="*/ 4625658 h 4804656"/>
              <a:gd name="connsiteX10" fmla="*/ 8390185 w 9144000"/>
              <a:gd name="connsiteY10" fmla="*/ 4611266 h 4804656"/>
              <a:gd name="connsiteX11" fmla="*/ 8383140 w 9144000"/>
              <a:gd name="connsiteY11" fmla="*/ 4596874 h 4804656"/>
              <a:gd name="connsiteX12" fmla="*/ 8376095 w 9144000"/>
              <a:gd name="connsiteY12" fmla="*/ 4586080 h 4804656"/>
              <a:gd name="connsiteX13" fmla="*/ 8367289 w 9144000"/>
              <a:gd name="connsiteY13" fmla="*/ 4577085 h 4804656"/>
              <a:gd name="connsiteX14" fmla="*/ 8344392 w 9144000"/>
              <a:gd name="connsiteY14" fmla="*/ 4584281 h 4804656"/>
              <a:gd name="connsiteX15" fmla="*/ 8333825 w 9144000"/>
              <a:gd name="connsiteY15" fmla="*/ 4589678 h 4804656"/>
              <a:gd name="connsiteX16" fmla="*/ 8325019 w 9144000"/>
              <a:gd name="connsiteY16" fmla="*/ 4595075 h 4804656"/>
              <a:gd name="connsiteX17" fmla="*/ 8317974 w 9144000"/>
              <a:gd name="connsiteY17" fmla="*/ 4602271 h 4804656"/>
              <a:gd name="connsiteX18" fmla="*/ 8310929 w 9144000"/>
              <a:gd name="connsiteY18" fmla="*/ 4609467 h 4804656"/>
              <a:gd name="connsiteX19" fmla="*/ 8305645 w 9144000"/>
              <a:gd name="connsiteY19" fmla="*/ 4618462 h 4804656"/>
              <a:gd name="connsiteX20" fmla="*/ 8302122 w 9144000"/>
              <a:gd name="connsiteY20" fmla="*/ 4627457 h 4804656"/>
              <a:gd name="connsiteX21" fmla="*/ 8284510 w 9144000"/>
              <a:gd name="connsiteY21" fmla="*/ 4609467 h 4804656"/>
              <a:gd name="connsiteX22" fmla="*/ 8265136 w 9144000"/>
              <a:gd name="connsiteY22" fmla="*/ 4593276 h 4804656"/>
              <a:gd name="connsiteX23" fmla="*/ 8242240 w 9144000"/>
              <a:gd name="connsiteY23" fmla="*/ 4580683 h 4804656"/>
              <a:gd name="connsiteX24" fmla="*/ 8229911 w 9144000"/>
              <a:gd name="connsiteY24" fmla="*/ 4575286 h 4804656"/>
              <a:gd name="connsiteX25" fmla="*/ 8217582 w 9144000"/>
              <a:gd name="connsiteY25" fmla="*/ 4571688 h 4804656"/>
              <a:gd name="connsiteX26" fmla="*/ 8199970 w 9144000"/>
              <a:gd name="connsiteY26" fmla="*/ 4568090 h 4804656"/>
              <a:gd name="connsiteX27" fmla="*/ 8184118 w 9144000"/>
              <a:gd name="connsiteY27" fmla="*/ 4564492 h 4804656"/>
              <a:gd name="connsiteX28" fmla="*/ 8168267 w 9144000"/>
              <a:gd name="connsiteY28" fmla="*/ 4562693 h 4804656"/>
              <a:gd name="connsiteX29" fmla="*/ 8152416 w 9144000"/>
              <a:gd name="connsiteY29" fmla="*/ 4562693 h 4804656"/>
              <a:gd name="connsiteX30" fmla="*/ 8136565 w 9144000"/>
              <a:gd name="connsiteY30" fmla="*/ 4564492 h 4804656"/>
              <a:gd name="connsiteX31" fmla="*/ 8122475 w 9144000"/>
              <a:gd name="connsiteY31" fmla="*/ 4566291 h 4804656"/>
              <a:gd name="connsiteX32" fmla="*/ 8108385 w 9144000"/>
              <a:gd name="connsiteY32" fmla="*/ 4569889 h 4804656"/>
              <a:gd name="connsiteX33" fmla="*/ 8094295 w 9144000"/>
              <a:gd name="connsiteY33" fmla="*/ 4573487 h 4804656"/>
              <a:gd name="connsiteX34" fmla="*/ 8080205 w 9144000"/>
              <a:gd name="connsiteY34" fmla="*/ 4578884 h 4804656"/>
              <a:gd name="connsiteX35" fmla="*/ 8067876 w 9144000"/>
              <a:gd name="connsiteY35" fmla="*/ 4584281 h 4804656"/>
              <a:gd name="connsiteX36" fmla="*/ 8044980 w 9144000"/>
              <a:gd name="connsiteY36" fmla="*/ 4598673 h 4804656"/>
              <a:gd name="connsiteX37" fmla="*/ 8025606 w 9144000"/>
              <a:gd name="connsiteY37" fmla="*/ 4616663 h 4804656"/>
              <a:gd name="connsiteX38" fmla="*/ 8007993 w 9144000"/>
              <a:gd name="connsiteY38" fmla="*/ 4636452 h 4804656"/>
              <a:gd name="connsiteX39" fmla="*/ 8011516 w 9144000"/>
              <a:gd name="connsiteY39" fmla="*/ 4641849 h 4804656"/>
              <a:gd name="connsiteX40" fmla="*/ 8020322 w 9144000"/>
              <a:gd name="connsiteY40" fmla="*/ 4650843 h 4804656"/>
              <a:gd name="connsiteX41" fmla="*/ 8027367 w 9144000"/>
              <a:gd name="connsiteY41" fmla="*/ 4658039 h 4804656"/>
              <a:gd name="connsiteX42" fmla="*/ 8036173 w 9144000"/>
              <a:gd name="connsiteY42" fmla="*/ 4663436 h 4804656"/>
              <a:gd name="connsiteX43" fmla="*/ 8046741 w 9144000"/>
              <a:gd name="connsiteY43" fmla="*/ 4670632 h 4804656"/>
              <a:gd name="connsiteX44" fmla="*/ 8059070 w 9144000"/>
              <a:gd name="connsiteY44" fmla="*/ 4676029 h 4804656"/>
              <a:gd name="connsiteX45" fmla="*/ 8050263 w 9144000"/>
              <a:gd name="connsiteY45" fmla="*/ 4685024 h 4804656"/>
              <a:gd name="connsiteX46" fmla="*/ 8043218 w 9144000"/>
              <a:gd name="connsiteY46" fmla="*/ 4697617 h 4804656"/>
              <a:gd name="connsiteX47" fmla="*/ 8036173 w 9144000"/>
              <a:gd name="connsiteY47" fmla="*/ 4708411 h 4804656"/>
              <a:gd name="connsiteX48" fmla="*/ 8030890 w 9144000"/>
              <a:gd name="connsiteY48" fmla="*/ 4721004 h 4804656"/>
              <a:gd name="connsiteX49" fmla="*/ 7727955 w 9144000"/>
              <a:gd name="connsiteY49" fmla="*/ 4804656 h 4804656"/>
              <a:gd name="connsiteX50" fmla="*/ 0 w 9144000"/>
              <a:gd name="connsiteY50" fmla="*/ 0 h 4804656"/>
              <a:gd name="connsiteX0" fmla="*/ 0 w 9144000"/>
              <a:gd name="connsiteY0" fmla="*/ 0 h 5038186"/>
              <a:gd name="connsiteX1" fmla="*/ 9144000 w 9144000"/>
              <a:gd name="connsiteY1" fmla="*/ 0 h 5038186"/>
              <a:gd name="connsiteX2" fmla="*/ 9144000 w 9144000"/>
              <a:gd name="connsiteY2" fmla="*/ 4460151 h 5038186"/>
              <a:gd name="connsiteX3" fmla="*/ 9105252 w 9144000"/>
              <a:gd name="connsiteY3" fmla="*/ 4467347 h 5038186"/>
              <a:gd name="connsiteX4" fmla="*/ 9052415 w 9144000"/>
              <a:gd name="connsiteY4" fmla="*/ 4476342 h 5038186"/>
              <a:gd name="connsiteX5" fmla="*/ 8974920 w 9144000"/>
              <a:gd name="connsiteY5" fmla="*/ 4490734 h 5038186"/>
              <a:gd name="connsiteX6" fmla="*/ 8872767 w 9144000"/>
              <a:gd name="connsiteY6" fmla="*/ 4512322 h 5038186"/>
              <a:gd name="connsiteX7" fmla="*/ 8744196 w 9144000"/>
              <a:gd name="connsiteY7" fmla="*/ 4541105 h 5038186"/>
              <a:gd name="connsiteX8" fmla="*/ 8585684 w 9144000"/>
              <a:gd name="connsiteY8" fmla="*/ 4578884 h 5038186"/>
              <a:gd name="connsiteX9" fmla="*/ 8395468 w 9144000"/>
              <a:gd name="connsiteY9" fmla="*/ 4625658 h 5038186"/>
              <a:gd name="connsiteX10" fmla="*/ 8390185 w 9144000"/>
              <a:gd name="connsiteY10" fmla="*/ 4611266 h 5038186"/>
              <a:gd name="connsiteX11" fmla="*/ 8383140 w 9144000"/>
              <a:gd name="connsiteY11" fmla="*/ 4596874 h 5038186"/>
              <a:gd name="connsiteX12" fmla="*/ 8376095 w 9144000"/>
              <a:gd name="connsiteY12" fmla="*/ 4586080 h 5038186"/>
              <a:gd name="connsiteX13" fmla="*/ 8367289 w 9144000"/>
              <a:gd name="connsiteY13" fmla="*/ 4577085 h 5038186"/>
              <a:gd name="connsiteX14" fmla="*/ 8344392 w 9144000"/>
              <a:gd name="connsiteY14" fmla="*/ 4584281 h 5038186"/>
              <a:gd name="connsiteX15" fmla="*/ 8333825 w 9144000"/>
              <a:gd name="connsiteY15" fmla="*/ 4589678 h 5038186"/>
              <a:gd name="connsiteX16" fmla="*/ 8325019 w 9144000"/>
              <a:gd name="connsiteY16" fmla="*/ 4595075 h 5038186"/>
              <a:gd name="connsiteX17" fmla="*/ 8317974 w 9144000"/>
              <a:gd name="connsiteY17" fmla="*/ 4602271 h 5038186"/>
              <a:gd name="connsiteX18" fmla="*/ 8310929 w 9144000"/>
              <a:gd name="connsiteY18" fmla="*/ 4609467 h 5038186"/>
              <a:gd name="connsiteX19" fmla="*/ 8305645 w 9144000"/>
              <a:gd name="connsiteY19" fmla="*/ 4618462 h 5038186"/>
              <a:gd name="connsiteX20" fmla="*/ 8302122 w 9144000"/>
              <a:gd name="connsiteY20" fmla="*/ 4627457 h 5038186"/>
              <a:gd name="connsiteX21" fmla="*/ 8284510 w 9144000"/>
              <a:gd name="connsiteY21" fmla="*/ 4609467 h 5038186"/>
              <a:gd name="connsiteX22" fmla="*/ 8265136 w 9144000"/>
              <a:gd name="connsiteY22" fmla="*/ 4593276 h 5038186"/>
              <a:gd name="connsiteX23" fmla="*/ 8242240 w 9144000"/>
              <a:gd name="connsiteY23" fmla="*/ 4580683 h 5038186"/>
              <a:gd name="connsiteX24" fmla="*/ 8229911 w 9144000"/>
              <a:gd name="connsiteY24" fmla="*/ 4575286 h 5038186"/>
              <a:gd name="connsiteX25" fmla="*/ 8217582 w 9144000"/>
              <a:gd name="connsiteY25" fmla="*/ 4571688 h 5038186"/>
              <a:gd name="connsiteX26" fmla="*/ 8199970 w 9144000"/>
              <a:gd name="connsiteY26" fmla="*/ 4568090 h 5038186"/>
              <a:gd name="connsiteX27" fmla="*/ 8184118 w 9144000"/>
              <a:gd name="connsiteY27" fmla="*/ 4564492 h 5038186"/>
              <a:gd name="connsiteX28" fmla="*/ 8168267 w 9144000"/>
              <a:gd name="connsiteY28" fmla="*/ 4562693 h 5038186"/>
              <a:gd name="connsiteX29" fmla="*/ 8152416 w 9144000"/>
              <a:gd name="connsiteY29" fmla="*/ 4562693 h 5038186"/>
              <a:gd name="connsiteX30" fmla="*/ 8136565 w 9144000"/>
              <a:gd name="connsiteY30" fmla="*/ 4564492 h 5038186"/>
              <a:gd name="connsiteX31" fmla="*/ 8122475 w 9144000"/>
              <a:gd name="connsiteY31" fmla="*/ 4566291 h 5038186"/>
              <a:gd name="connsiteX32" fmla="*/ 8108385 w 9144000"/>
              <a:gd name="connsiteY32" fmla="*/ 4569889 h 5038186"/>
              <a:gd name="connsiteX33" fmla="*/ 8094295 w 9144000"/>
              <a:gd name="connsiteY33" fmla="*/ 4573487 h 5038186"/>
              <a:gd name="connsiteX34" fmla="*/ 8080205 w 9144000"/>
              <a:gd name="connsiteY34" fmla="*/ 4578884 h 5038186"/>
              <a:gd name="connsiteX35" fmla="*/ 8067876 w 9144000"/>
              <a:gd name="connsiteY35" fmla="*/ 4584281 h 5038186"/>
              <a:gd name="connsiteX36" fmla="*/ 8044980 w 9144000"/>
              <a:gd name="connsiteY36" fmla="*/ 4598673 h 5038186"/>
              <a:gd name="connsiteX37" fmla="*/ 8025606 w 9144000"/>
              <a:gd name="connsiteY37" fmla="*/ 4616663 h 5038186"/>
              <a:gd name="connsiteX38" fmla="*/ 8007993 w 9144000"/>
              <a:gd name="connsiteY38" fmla="*/ 4636452 h 5038186"/>
              <a:gd name="connsiteX39" fmla="*/ 8011516 w 9144000"/>
              <a:gd name="connsiteY39" fmla="*/ 4641849 h 5038186"/>
              <a:gd name="connsiteX40" fmla="*/ 8020322 w 9144000"/>
              <a:gd name="connsiteY40" fmla="*/ 4650843 h 5038186"/>
              <a:gd name="connsiteX41" fmla="*/ 8027367 w 9144000"/>
              <a:gd name="connsiteY41" fmla="*/ 4658039 h 5038186"/>
              <a:gd name="connsiteX42" fmla="*/ 8036173 w 9144000"/>
              <a:gd name="connsiteY42" fmla="*/ 4663436 h 5038186"/>
              <a:gd name="connsiteX43" fmla="*/ 8046741 w 9144000"/>
              <a:gd name="connsiteY43" fmla="*/ 4670632 h 5038186"/>
              <a:gd name="connsiteX44" fmla="*/ 8059070 w 9144000"/>
              <a:gd name="connsiteY44" fmla="*/ 4676029 h 5038186"/>
              <a:gd name="connsiteX45" fmla="*/ 8050263 w 9144000"/>
              <a:gd name="connsiteY45" fmla="*/ 4685024 h 5038186"/>
              <a:gd name="connsiteX46" fmla="*/ 8043218 w 9144000"/>
              <a:gd name="connsiteY46" fmla="*/ 4697617 h 5038186"/>
              <a:gd name="connsiteX47" fmla="*/ 8036173 w 9144000"/>
              <a:gd name="connsiteY47" fmla="*/ 4708411 h 5038186"/>
              <a:gd name="connsiteX48" fmla="*/ 8030890 w 9144000"/>
              <a:gd name="connsiteY48" fmla="*/ 4721004 h 5038186"/>
              <a:gd name="connsiteX49" fmla="*/ 7855184 w 9144000"/>
              <a:gd name="connsiteY49" fmla="*/ 5038186 h 5038186"/>
              <a:gd name="connsiteX50" fmla="*/ 0 w 9144000"/>
              <a:gd name="connsiteY50" fmla="*/ 0 h 5038186"/>
              <a:gd name="connsiteX0" fmla="*/ 0 w 9144000"/>
              <a:gd name="connsiteY0" fmla="*/ 0 h 4896652"/>
              <a:gd name="connsiteX1" fmla="*/ 9144000 w 9144000"/>
              <a:gd name="connsiteY1" fmla="*/ 0 h 4896652"/>
              <a:gd name="connsiteX2" fmla="*/ 9144000 w 9144000"/>
              <a:gd name="connsiteY2" fmla="*/ 4460151 h 4896652"/>
              <a:gd name="connsiteX3" fmla="*/ 9105252 w 9144000"/>
              <a:gd name="connsiteY3" fmla="*/ 4467347 h 4896652"/>
              <a:gd name="connsiteX4" fmla="*/ 9052415 w 9144000"/>
              <a:gd name="connsiteY4" fmla="*/ 4476342 h 4896652"/>
              <a:gd name="connsiteX5" fmla="*/ 8974920 w 9144000"/>
              <a:gd name="connsiteY5" fmla="*/ 4490734 h 4896652"/>
              <a:gd name="connsiteX6" fmla="*/ 8872767 w 9144000"/>
              <a:gd name="connsiteY6" fmla="*/ 4512322 h 4896652"/>
              <a:gd name="connsiteX7" fmla="*/ 8744196 w 9144000"/>
              <a:gd name="connsiteY7" fmla="*/ 4541105 h 4896652"/>
              <a:gd name="connsiteX8" fmla="*/ 8585684 w 9144000"/>
              <a:gd name="connsiteY8" fmla="*/ 4578884 h 4896652"/>
              <a:gd name="connsiteX9" fmla="*/ 8395468 w 9144000"/>
              <a:gd name="connsiteY9" fmla="*/ 4625658 h 4896652"/>
              <a:gd name="connsiteX10" fmla="*/ 8390185 w 9144000"/>
              <a:gd name="connsiteY10" fmla="*/ 4611266 h 4896652"/>
              <a:gd name="connsiteX11" fmla="*/ 8383140 w 9144000"/>
              <a:gd name="connsiteY11" fmla="*/ 4596874 h 4896652"/>
              <a:gd name="connsiteX12" fmla="*/ 8376095 w 9144000"/>
              <a:gd name="connsiteY12" fmla="*/ 4586080 h 4896652"/>
              <a:gd name="connsiteX13" fmla="*/ 8367289 w 9144000"/>
              <a:gd name="connsiteY13" fmla="*/ 4577085 h 4896652"/>
              <a:gd name="connsiteX14" fmla="*/ 8344392 w 9144000"/>
              <a:gd name="connsiteY14" fmla="*/ 4584281 h 4896652"/>
              <a:gd name="connsiteX15" fmla="*/ 8333825 w 9144000"/>
              <a:gd name="connsiteY15" fmla="*/ 4589678 h 4896652"/>
              <a:gd name="connsiteX16" fmla="*/ 8325019 w 9144000"/>
              <a:gd name="connsiteY16" fmla="*/ 4595075 h 4896652"/>
              <a:gd name="connsiteX17" fmla="*/ 8317974 w 9144000"/>
              <a:gd name="connsiteY17" fmla="*/ 4602271 h 4896652"/>
              <a:gd name="connsiteX18" fmla="*/ 8310929 w 9144000"/>
              <a:gd name="connsiteY18" fmla="*/ 4609467 h 4896652"/>
              <a:gd name="connsiteX19" fmla="*/ 8305645 w 9144000"/>
              <a:gd name="connsiteY19" fmla="*/ 4618462 h 4896652"/>
              <a:gd name="connsiteX20" fmla="*/ 8302122 w 9144000"/>
              <a:gd name="connsiteY20" fmla="*/ 4627457 h 4896652"/>
              <a:gd name="connsiteX21" fmla="*/ 8284510 w 9144000"/>
              <a:gd name="connsiteY21" fmla="*/ 4609467 h 4896652"/>
              <a:gd name="connsiteX22" fmla="*/ 8265136 w 9144000"/>
              <a:gd name="connsiteY22" fmla="*/ 4593276 h 4896652"/>
              <a:gd name="connsiteX23" fmla="*/ 8242240 w 9144000"/>
              <a:gd name="connsiteY23" fmla="*/ 4580683 h 4896652"/>
              <a:gd name="connsiteX24" fmla="*/ 8229911 w 9144000"/>
              <a:gd name="connsiteY24" fmla="*/ 4575286 h 4896652"/>
              <a:gd name="connsiteX25" fmla="*/ 8217582 w 9144000"/>
              <a:gd name="connsiteY25" fmla="*/ 4571688 h 4896652"/>
              <a:gd name="connsiteX26" fmla="*/ 8199970 w 9144000"/>
              <a:gd name="connsiteY26" fmla="*/ 4568090 h 4896652"/>
              <a:gd name="connsiteX27" fmla="*/ 8184118 w 9144000"/>
              <a:gd name="connsiteY27" fmla="*/ 4564492 h 4896652"/>
              <a:gd name="connsiteX28" fmla="*/ 8168267 w 9144000"/>
              <a:gd name="connsiteY28" fmla="*/ 4562693 h 4896652"/>
              <a:gd name="connsiteX29" fmla="*/ 8152416 w 9144000"/>
              <a:gd name="connsiteY29" fmla="*/ 4562693 h 4896652"/>
              <a:gd name="connsiteX30" fmla="*/ 8136565 w 9144000"/>
              <a:gd name="connsiteY30" fmla="*/ 4564492 h 4896652"/>
              <a:gd name="connsiteX31" fmla="*/ 8122475 w 9144000"/>
              <a:gd name="connsiteY31" fmla="*/ 4566291 h 4896652"/>
              <a:gd name="connsiteX32" fmla="*/ 8108385 w 9144000"/>
              <a:gd name="connsiteY32" fmla="*/ 4569889 h 4896652"/>
              <a:gd name="connsiteX33" fmla="*/ 8094295 w 9144000"/>
              <a:gd name="connsiteY33" fmla="*/ 4573487 h 4896652"/>
              <a:gd name="connsiteX34" fmla="*/ 8080205 w 9144000"/>
              <a:gd name="connsiteY34" fmla="*/ 4578884 h 4896652"/>
              <a:gd name="connsiteX35" fmla="*/ 8067876 w 9144000"/>
              <a:gd name="connsiteY35" fmla="*/ 4584281 h 4896652"/>
              <a:gd name="connsiteX36" fmla="*/ 8044980 w 9144000"/>
              <a:gd name="connsiteY36" fmla="*/ 4598673 h 4896652"/>
              <a:gd name="connsiteX37" fmla="*/ 8025606 w 9144000"/>
              <a:gd name="connsiteY37" fmla="*/ 4616663 h 4896652"/>
              <a:gd name="connsiteX38" fmla="*/ 8007993 w 9144000"/>
              <a:gd name="connsiteY38" fmla="*/ 4636452 h 4896652"/>
              <a:gd name="connsiteX39" fmla="*/ 8011516 w 9144000"/>
              <a:gd name="connsiteY39" fmla="*/ 4641849 h 4896652"/>
              <a:gd name="connsiteX40" fmla="*/ 8020322 w 9144000"/>
              <a:gd name="connsiteY40" fmla="*/ 4650843 h 4896652"/>
              <a:gd name="connsiteX41" fmla="*/ 8027367 w 9144000"/>
              <a:gd name="connsiteY41" fmla="*/ 4658039 h 4896652"/>
              <a:gd name="connsiteX42" fmla="*/ 8036173 w 9144000"/>
              <a:gd name="connsiteY42" fmla="*/ 4663436 h 4896652"/>
              <a:gd name="connsiteX43" fmla="*/ 8046741 w 9144000"/>
              <a:gd name="connsiteY43" fmla="*/ 4670632 h 4896652"/>
              <a:gd name="connsiteX44" fmla="*/ 8059070 w 9144000"/>
              <a:gd name="connsiteY44" fmla="*/ 4676029 h 4896652"/>
              <a:gd name="connsiteX45" fmla="*/ 8050263 w 9144000"/>
              <a:gd name="connsiteY45" fmla="*/ 4685024 h 4896652"/>
              <a:gd name="connsiteX46" fmla="*/ 8043218 w 9144000"/>
              <a:gd name="connsiteY46" fmla="*/ 4697617 h 4896652"/>
              <a:gd name="connsiteX47" fmla="*/ 8036173 w 9144000"/>
              <a:gd name="connsiteY47" fmla="*/ 4708411 h 4896652"/>
              <a:gd name="connsiteX48" fmla="*/ 8030890 w 9144000"/>
              <a:gd name="connsiteY48" fmla="*/ 4721004 h 4896652"/>
              <a:gd name="connsiteX49" fmla="*/ 7621930 w 9144000"/>
              <a:gd name="connsiteY49" fmla="*/ 4896652 h 4896652"/>
              <a:gd name="connsiteX50" fmla="*/ 0 w 9144000"/>
              <a:gd name="connsiteY50" fmla="*/ 0 h 4896652"/>
              <a:gd name="connsiteX0" fmla="*/ 0 w 9144000"/>
              <a:gd name="connsiteY0" fmla="*/ 0 h 4868346"/>
              <a:gd name="connsiteX1" fmla="*/ 9144000 w 9144000"/>
              <a:gd name="connsiteY1" fmla="*/ 0 h 4868346"/>
              <a:gd name="connsiteX2" fmla="*/ 9144000 w 9144000"/>
              <a:gd name="connsiteY2" fmla="*/ 4460151 h 4868346"/>
              <a:gd name="connsiteX3" fmla="*/ 9105252 w 9144000"/>
              <a:gd name="connsiteY3" fmla="*/ 4467347 h 4868346"/>
              <a:gd name="connsiteX4" fmla="*/ 9052415 w 9144000"/>
              <a:gd name="connsiteY4" fmla="*/ 4476342 h 4868346"/>
              <a:gd name="connsiteX5" fmla="*/ 8974920 w 9144000"/>
              <a:gd name="connsiteY5" fmla="*/ 4490734 h 4868346"/>
              <a:gd name="connsiteX6" fmla="*/ 8872767 w 9144000"/>
              <a:gd name="connsiteY6" fmla="*/ 4512322 h 4868346"/>
              <a:gd name="connsiteX7" fmla="*/ 8744196 w 9144000"/>
              <a:gd name="connsiteY7" fmla="*/ 4541105 h 4868346"/>
              <a:gd name="connsiteX8" fmla="*/ 8585684 w 9144000"/>
              <a:gd name="connsiteY8" fmla="*/ 4578884 h 4868346"/>
              <a:gd name="connsiteX9" fmla="*/ 8395468 w 9144000"/>
              <a:gd name="connsiteY9" fmla="*/ 4625658 h 4868346"/>
              <a:gd name="connsiteX10" fmla="*/ 8390185 w 9144000"/>
              <a:gd name="connsiteY10" fmla="*/ 4611266 h 4868346"/>
              <a:gd name="connsiteX11" fmla="*/ 8383140 w 9144000"/>
              <a:gd name="connsiteY11" fmla="*/ 4596874 h 4868346"/>
              <a:gd name="connsiteX12" fmla="*/ 8376095 w 9144000"/>
              <a:gd name="connsiteY12" fmla="*/ 4586080 h 4868346"/>
              <a:gd name="connsiteX13" fmla="*/ 8367289 w 9144000"/>
              <a:gd name="connsiteY13" fmla="*/ 4577085 h 4868346"/>
              <a:gd name="connsiteX14" fmla="*/ 8344392 w 9144000"/>
              <a:gd name="connsiteY14" fmla="*/ 4584281 h 4868346"/>
              <a:gd name="connsiteX15" fmla="*/ 8333825 w 9144000"/>
              <a:gd name="connsiteY15" fmla="*/ 4589678 h 4868346"/>
              <a:gd name="connsiteX16" fmla="*/ 8325019 w 9144000"/>
              <a:gd name="connsiteY16" fmla="*/ 4595075 h 4868346"/>
              <a:gd name="connsiteX17" fmla="*/ 8317974 w 9144000"/>
              <a:gd name="connsiteY17" fmla="*/ 4602271 h 4868346"/>
              <a:gd name="connsiteX18" fmla="*/ 8310929 w 9144000"/>
              <a:gd name="connsiteY18" fmla="*/ 4609467 h 4868346"/>
              <a:gd name="connsiteX19" fmla="*/ 8305645 w 9144000"/>
              <a:gd name="connsiteY19" fmla="*/ 4618462 h 4868346"/>
              <a:gd name="connsiteX20" fmla="*/ 8302122 w 9144000"/>
              <a:gd name="connsiteY20" fmla="*/ 4627457 h 4868346"/>
              <a:gd name="connsiteX21" fmla="*/ 8284510 w 9144000"/>
              <a:gd name="connsiteY21" fmla="*/ 4609467 h 4868346"/>
              <a:gd name="connsiteX22" fmla="*/ 8265136 w 9144000"/>
              <a:gd name="connsiteY22" fmla="*/ 4593276 h 4868346"/>
              <a:gd name="connsiteX23" fmla="*/ 8242240 w 9144000"/>
              <a:gd name="connsiteY23" fmla="*/ 4580683 h 4868346"/>
              <a:gd name="connsiteX24" fmla="*/ 8229911 w 9144000"/>
              <a:gd name="connsiteY24" fmla="*/ 4575286 h 4868346"/>
              <a:gd name="connsiteX25" fmla="*/ 8217582 w 9144000"/>
              <a:gd name="connsiteY25" fmla="*/ 4571688 h 4868346"/>
              <a:gd name="connsiteX26" fmla="*/ 8199970 w 9144000"/>
              <a:gd name="connsiteY26" fmla="*/ 4568090 h 4868346"/>
              <a:gd name="connsiteX27" fmla="*/ 8184118 w 9144000"/>
              <a:gd name="connsiteY27" fmla="*/ 4564492 h 4868346"/>
              <a:gd name="connsiteX28" fmla="*/ 8168267 w 9144000"/>
              <a:gd name="connsiteY28" fmla="*/ 4562693 h 4868346"/>
              <a:gd name="connsiteX29" fmla="*/ 8152416 w 9144000"/>
              <a:gd name="connsiteY29" fmla="*/ 4562693 h 4868346"/>
              <a:gd name="connsiteX30" fmla="*/ 8136565 w 9144000"/>
              <a:gd name="connsiteY30" fmla="*/ 4564492 h 4868346"/>
              <a:gd name="connsiteX31" fmla="*/ 8122475 w 9144000"/>
              <a:gd name="connsiteY31" fmla="*/ 4566291 h 4868346"/>
              <a:gd name="connsiteX32" fmla="*/ 8108385 w 9144000"/>
              <a:gd name="connsiteY32" fmla="*/ 4569889 h 4868346"/>
              <a:gd name="connsiteX33" fmla="*/ 8094295 w 9144000"/>
              <a:gd name="connsiteY33" fmla="*/ 4573487 h 4868346"/>
              <a:gd name="connsiteX34" fmla="*/ 8080205 w 9144000"/>
              <a:gd name="connsiteY34" fmla="*/ 4578884 h 4868346"/>
              <a:gd name="connsiteX35" fmla="*/ 8067876 w 9144000"/>
              <a:gd name="connsiteY35" fmla="*/ 4584281 h 4868346"/>
              <a:gd name="connsiteX36" fmla="*/ 8044980 w 9144000"/>
              <a:gd name="connsiteY36" fmla="*/ 4598673 h 4868346"/>
              <a:gd name="connsiteX37" fmla="*/ 8025606 w 9144000"/>
              <a:gd name="connsiteY37" fmla="*/ 4616663 h 4868346"/>
              <a:gd name="connsiteX38" fmla="*/ 8007993 w 9144000"/>
              <a:gd name="connsiteY38" fmla="*/ 4636452 h 4868346"/>
              <a:gd name="connsiteX39" fmla="*/ 8011516 w 9144000"/>
              <a:gd name="connsiteY39" fmla="*/ 4641849 h 4868346"/>
              <a:gd name="connsiteX40" fmla="*/ 8020322 w 9144000"/>
              <a:gd name="connsiteY40" fmla="*/ 4650843 h 4868346"/>
              <a:gd name="connsiteX41" fmla="*/ 8027367 w 9144000"/>
              <a:gd name="connsiteY41" fmla="*/ 4658039 h 4868346"/>
              <a:gd name="connsiteX42" fmla="*/ 8036173 w 9144000"/>
              <a:gd name="connsiteY42" fmla="*/ 4663436 h 4868346"/>
              <a:gd name="connsiteX43" fmla="*/ 8046741 w 9144000"/>
              <a:gd name="connsiteY43" fmla="*/ 4670632 h 4868346"/>
              <a:gd name="connsiteX44" fmla="*/ 8059070 w 9144000"/>
              <a:gd name="connsiteY44" fmla="*/ 4676029 h 4868346"/>
              <a:gd name="connsiteX45" fmla="*/ 8050263 w 9144000"/>
              <a:gd name="connsiteY45" fmla="*/ 4685024 h 4868346"/>
              <a:gd name="connsiteX46" fmla="*/ 8043218 w 9144000"/>
              <a:gd name="connsiteY46" fmla="*/ 4697617 h 4868346"/>
              <a:gd name="connsiteX47" fmla="*/ 8036173 w 9144000"/>
              <a:gd name="connsiteY47" fmla="*/ 4708411 h 4868346"/>
              <a:gd name="connsiteX48" fmla="*/ 8030890 w 9144000"/>
              <a:gd name="connsiteY48" fmla="*/ 4721004 h 4868346"/>
              <a:gd name="connsiteX49" fmla="*/ 7593657 w 9144000"/>
              <a:gd name="connsiteY49" fmla="*/ 4868346 h 4868346"/>
              <a:gd name="connsiteX50" fmla="*/ 0 w 9144000"/>
              <a:gd name="connsiteY50" fmla="*/ 0 h 4868346"/>
              <a:gd name="connsiteX0" fmla="*/ 0 w 9144000"/>
              <a:gd name="connsiteY0" fmla="*/ 0 h 5052339"/>
              <a:gd name="connsiteX1" fmla="*/ 9144000 w 9144000"/>
              <a:gd name="connsiteY1" fmla="*/ 0 h 5052339"/>
              <a:gd name="connsiteX2" fmla="*/ 9144000 w 9144000"/>
              <a:gd name="connsiteY2" fmla="*/ 4460151 h 5052339"/>
              <a:gd name="connsiteX3" fmla="*/ 9105252 w 9144000"/>
              <a:gd name="connsiteY3" fmla="*/ 4467347 h 5052339"/>
              <a:gd name="connsiteX4" fmla="*/ 9052415 w 9144000"/>
              <a:gd name="connsiteY4" fmla="*/ 4476342 h 5052339"/>
              <a:gd name="connsiteX5" fmla="*/ 8974920 w 9144000"/>
              <a:gd name="connsiteY5" fmla="*/ 4490734 h 5052339"/>
              <a:gd name="connsiteX6" fmla="*/ 8872767 w 9144000"/>
              <a:gd name="connsiteY6" fmla="*/ 4512322 h 5052339"/>
              <a:gd name="connsiteX7" fmla="*/ 8744196 w 9144000"/>
              <a:gd name="connsiteY7" fmla="*/ 4541105 h 5052339"/>
              <a:gd name="connsiteX8" fmla="*/ 8585684 w 9144000"/>
              <a:gd name="connsiteY8" fmla="*/ 4578884 h 5052339"/>
              <a:gd name="connsiteX9" fmla="*/ 8395468 w 9144000"/>
              <a:gd name="connsiteY9" fmla="*/ 4625658 h 5052339"/>
              <a:gd name="connsiteX10" fmla="*/ 8390185 w 9144000"/>
              <a:gd name="connsiteY10" fmla="*/ 4611266 h 5052339"/>
              <a:gd name="connsiteX11" fmla="*/ 8383140 w 9144000"/>
              <a:gd name="connsiteY11" fmla="*/ 4596874 h 5052339"/>
              <a:gd name="connsiteX12" fmla="*/ 8376095 w 9144000"/>
              <a:gd name="connsiteY12" fmla="*/ 4586080 h 5052339"/>
              <a:gd name="connsiteX13" fmla="*/ 8367289 w 9144000"/>
              <a:gd name="connsiteY13" fmla="*/ 4577085 h 5052339"/>
              <a:gd name="connsiteX14" fmla="*/ 8344392 w 9144000"/>
              <a:gd name="connsiteY14" fmla="*/ 4584281 h 5052339"/>
              <a:gd name="connsiteX15" fmla="*/ 8333825 w 9144000"/>
              <a:gd name="connsiteY15" fmla="*/ 4589678 h 5052339"/>
              <a:gd name="connsiteX16" fmla="*/ 8325019 w 9144000"/>
              <a:gd name="connsiteY16" fmla="*/ 4595075 h 5052339"/>
              <a:gd name="connsiteX17" fmla="*/ 8317974 w 9144000"/>
              <a:gd name="connsiteY17" fmla="*/ 4602271 h 5052339"/>
              <a:gd name="connsiteX18" fmla="*/ 8310929 w 9144000"/>
              <a:gd name="connsiteY18" fmla="*/ 4609467 h 5052339"/>
              <a:gd name="connsiteX19" fmla="*/ 8305645 w 9144000"/>
              <a:gd name="connsiteY19" fmla="*/ 4618462 h 5052339"/>
              <a:gd name="connsiteX20" fmla="*/ 8302122 w 9144000"/>
              <a:gd name="connsiteY20" fmla="*/ 4627457 h 5052339"/>
              <a:gd name="connsiteX21" fmla="*/ 8284510 w 9144000"/>
              <a:gd name="connsiteY21" fmla="*/ 4609467 h 5052339"/>
              <a:gd name="connsiteX22" fmla="*/ 8265136 w 9144000"/>
              <a:gd name="connsiteY22" fmla="*/ 4593276 h 5052339"/>
              <a:gd name="connsiteX23" fmla="*/ 8242240 w 9144000"/>
              <a:gd name="connsiteY23" fmla="*/ 4580683 h 5052339"/>
              <a:gd name="connsiteX24" fmla="*/ 8229911 w 9144000"/>
              <a:gd name="connsiteY24" fmla="*/ 4575286 h 5052339"/>
              <a:gd name="connsiteX25" fmla="*/ 8217582 w 9144000"/>
              <a:gd name="connsiteY25" fmla="*/ 4571688 h 5052339"/>
              <a:gd name="connsiteX26" fmla="*/ 8199970 w 9144000"/>
              <a:gd name="connsiteY26" fmla="*/ 4568090 h 5052339"/>
              <a:gd name="connsiteX27" fmla="*/ 8184118 w 9144000"/>
              <a:gd name="connsiteY27" fmla="*/ 4564492 h 5052339"/>
              <a:gd name="connsiteX28" fmla="*/ 8168267 w 9144000"/>
              <a:gd name="connsiteY28" fmla="*/ 4562693 h 5052339"/>
              <a:gd name="connsiteX29" fmla="*/ 8152416 w 9144000"/>
              <a:gd name="connsiteY29" fmla="*/ 4562693 h 5052339"/>
              <a:gd name="connsiteX30" fmla="*/ 8136565 w 9144000"/>
              <a:gd name="connsiteY30" fmla="*/ 4564492 h 5052339"/>
              <a:gd name="connsiteX31" fmla="*/ 8122475 w 9144000"/>
              <a:gd name="connsiteY31" fmla="*/ 4566291 h 5052339"/>
              <a:gd name="connsiteX32" fmla="*/ 8108385 w 9144000"/>
              <a:gd name="connsiteY32" fmla="*/ 4569889 h 5052339"/>
              <a:gd name="connsiteX33" fmla="*/ 8094295 w 9144000"/>
              <a:gd name="connsiteY33" fmla="*/ 4573487 h 5052339"/>
              <a:gd name="connsiteX34" fmla="*/ 8080205 w 9144000"/>
              <a:gd name="connsiteY34" fmla="*/ 4578884 h 5052339"/>
              <a:gd name="connsiteX35" fmla="*/ 8067876 w 9144000"/>
              <a:gd name="connsiteY35" fmla="*/ 4584281 h 5052339"/>
              <a:gd name="connsiteX36" fmla="*/ 8044980 w 9144000"/>
              <a:gd name="connsiteY36" fmla="*/ 4598673 h 5052339"/>
              <a:gd name="connsiteX37" fmla="*/ 8025606 w 9144000"/>
              <a:gd name="connsiteY37" fmla="*/ 4616663 h 5052339"/>
              <a:gd name="connsiteX38" fmla="*/ 8007993 w 9144000"/>
              <a:gd name="connsiteY38" fmla="*/ 4636452 h 5052339"/>
              <a:gd name="connsiteX39" fmla="*/ 8011516 w 9144000"/>
              <a:gd name="connsiteY39" fmla="*/ 4641849 h 5052339"/>
              <a:gd name="connsiteX40" fmla="*/ 8020322 w 9144000"/>
              <a:gd name="connsiteY40" fmla="*/ 4650843 h 5052339"/>
              <a:gd name="connsiteX41" fmla="*/ 8027367 w 9144000"/>
              <a:gd name="connsiteY41" fmla="*/ 4658039 h 5052339"/>
              <a:gd name="connsiteX42" fmla="*/ 8036173 w 9144000"/>
              <a:gd name="connsiteY42" fmla="*/ 4663436 h 5052339"/>
              <a:gd name="connsiteX43" fmla="*/ 8046741 w 9144000"/>
              <a:gd name="connsiteY43" fmla="*/ 4670632 h 5052339"/>
              <a:gd name="connsiteX44" fmla="*/ 8059070 w 9144000"/>
              <a:gd name="connsiteY44" fmla="*/ 4676029 h 5052339"/>
              <a:gd name="connsiteX45" fmla="*/ 8050263 w 9144000"/>
              <a:gd name="connsiteY45" fmla="*/ 4685024 h 5052339"/>
              <a:gd name="connsiteX46" fmla="*/ 8043218 w 9144000"/>
              <a:gd name="connsiteY46" fmla="*/ 4697617 h 5052339"/>
              <a:gd name="connsiteX47" fmla="*/ 8036173 w 9144000"/>
              <a:gd name="connsiteY47" fmla="*/ 4708411 h 5052339"/>
              <a:gd name="connsiteX48" fmla="*/ 8030890 w 9144000"/>
              <a:gd name="connsiteY48" fmla="*/ 4721004 h 5052339"/>
              <a:gd name="connsiteX49" fmla="*/ 7558315 w 9144000"/>
              <a:gd name="connsiteY49" fmla="*/ 5052339 h 5052339"/>
              <a:gd name="connsiteX50" fmla="*/ 0 w 9144000"/>
              <a:gd name="connsiteY50" fmla="*/ 0 h 5052339"/>
              <a:gd name="connsiteX0" fmla="*/ 0 w 9144000"/>
              <a:gd name="connsiteY0" fmla="*/ 0 h 4910806"/>
              <a:gd name="connsiteX1" fmla="*/ 9144000 w 9144000"/>
              <a:gd name="connsiteY1" fmla="*/ 0 h 4910806"/>
              <a:gd name="connsiteX2" fmla="*/ 9144000 w 9144000"/>
              <a:gd name="connsiteY2" fmla="*/ 4460151 h 4910806"/>
              <a:gd name="connsiteX3" fmla="*/ 9105252 w 9144000"/>
              <a:gd name="connsiteY3" fmla="*/ 4467347 h 4910806"/>
              <a:gd name="connsiteX4" fmla="*/ 9052415 w 9144000"/>
              <a:gd name="connsiteY4" fmla="*/ 4476342 h 4910806"/>
              <a:gd name="connsiteX5" fmla="*/ 8974920 w 9144000"/>
              <a:gd name="connsiteY5" fmla="*/ 4490734 h 4910806"/>
              <a:gd name="connsiteX6" fmla="*/ 8872767 w 9144000"/>
              <a:gd name="connsiteY6" fmla="*/ 4512322 h 4910806"/>
              <a:gd name="connsiteX7" fmla="*/ 8744196 w 9144000"/>
              <a:gd name="connsiteY7" fmla="*/ 4541105 h 4910806"/>
              <a:gd name="connsiteX8" fmla="*/ 8585684 w 9144000"/>
              <a:gd name="connsiteY8" fmla="*/ 4578884 h 4910806"/>
              <a:gd name="connsiteX9" fmla="*/ 8395468 w 9144000"/>
              <a:gd name="connsiteY9" fmla="*/ 4625658 h 4910806"/>
              <a:gd name="connsiteX10" fmla="*/ 8390185 w 9144000"/>
              <a:gd name="connsiteY10" fmla="*/ 4611266 h 4910806"/>
              <a:gd name="connsiteX11" fmla="*/ 8383140 w 9144000"/>
              <a:gd name="connsiteY11" fmla="*/ 4596874 h 4910806"/>
              <a:gd name="connsiteX12" fmla="*/ 8376095 w 9144000"/>
              <a:gd name="connsiteY12" fmla="*/ 4586080 h 4910806"/>
              <a:gd name="connsiteX13" fmla="*/ 8367289 w 9144000"/>
              <a:gd name="connsiteY13" fmla="*/ 4577085 h 4910806"/>
              <a:gd name="connsiteX14" fmla="*/ 8344392 w 9144000"/>
              <a:gd name="connsiteY14" fmla="*/ 4584281 h 4910806"/>
              <a:gd name="connsiteX15" fmla="*/ 8333825 w 9144000"/>
              <a:gd name="connsiteY15" fmla="*/ 4589678 h 4910806"/>
              <a:gd name="connsiteX16" fmla="*/ 8325019 w 9144000"/>
              <a:gd name="connsiteY16" fmla="*/ 4595075 h 4910806"/>
              <a:gd name="connsiteX17" fmla="*/ 8317974 w 9144000"/>
              <a:gd name="connsiteY17" fmla="*/ 4602271 h 4910806"/>
              <a:gd name="connsiteX18" fmla="*/ 8310929 w 9144000"/>
              <a:gd name="connsiteY18" fmla="*/ 4609467 h 4910806"/>
              <a:gd name="connsiteX19" fmla="*/ 8305645 w 9144000"/>
              <a:gd name="connsiteY19" fmla="*/ 4618462 h 4910806"/>
              <a:gd name="connsiteX20" fmla="*/ 8302122 w 9144000"/>
              <a:gd name="connsiteY20" fmla="*/ 4627457 h 4910806"/>
              <a:gd name="connsiteX21" fmla="*/ 8284510 w 9144000"/>
              <a:gd name="connsiteY21" fmla="*/ 4609467 h 4910806"/>
              <a:gd name="connsiteX22" fmla="*/ 8265136 w 9144000"/>
              <a:gd name="connsiteY22" fmla="*/ 4593276 h 4910806"/>
              <a:gd name="connsiteX23" fmla="*/ 8242240 w 9144000"/>
              <a:gd name="connsiteY23" fmla="*/ 4580683 h 4910806"/>
              <a:gd name="connsiteX24" fmla="*/ 8229911 w 9144000"/>
              <a:gd name="connsiteY24" fmla="*/ 4575286 h 4910806"/>
              <a:gd name="connsiteX25" fmla="*/ 8217582 w 9144000"/>
              <a:gd name="connsiteY25" fmla="*/ 4571688 h 4910806"/>
              <a:gd name="connsiteX26" fmla="*/ 8199970 w 9144000"/>
              <a:gd name="connsiteY26" fmla="*/ 4568090 h 4910806"/>
              <a:gd name="connsiteX27" fmla="*/ 8184118 w 9144000"/>
              <a:gd name="connsiteY27" fmla="*/ 4564492 h 4910806"/>
              <a:gd name="connsiteX28" fmla="*/ 8168267 w 9144000"/>
              <a:gd name="connsiteY28" fmla="*/ 4562693 h 4910806"/>
              <a:gd name="connsiteX29" fmla="*/ 8152416 w 9144000"/>
              <a:gd name="connsiteY29" fmla="*/ 4562693 h 4910806"/>
              <a:gd name="connsiteX30" fmla="*/ 8136565 w 9144000"/>
              <a:gd name="connsiteY30" fmla="*/ 4564492 h 4910806"/>
              <a:gd name="connsiteX31" fmla="*/ 8122475 w 9144000"/>
              <a:gd name="connsiteY31" fmla="*/ 4566291 h 4910806"/>
              <a:gd name="connsiteX32" fmla="*/ 8108385 w 9144000"/>
              <a:gd name="connsiteY32" fmla="*/ 4569889 h 4910806"/>
              <a:gd name="connsiteX33" fmla="*/ 8094295 w 9144000"/>
              <a:gd name="connsiteY33" fmla="*/ 4573487 h 4910806"/>
              <a:gd name="connsiteX34" fmla="*/ 8080205 w 9144000"/>
              <a:gd name="connsiteY34" fmla="*/ 4578884 h 4910806"/>
              <a:gd name="connsiteX35" fmla="*/ 8067876 w 9144000"/>
              <a:gd name="connsiteY35" fmla="*/ 4584281 h 4910806"/>
              <a:gd name="connsiteX36" fmla="*/ 8044980 w 9144000"/>
              <a:gd name="connsiteY36" fmla="*/ 4598673 h 4910806"/>
              <a:gd name="connsiteX37" fmla="*/ 8025606 w 9144000"/>
              <a:gd name="connsiteY37" fmla="*/ 4616663 h 4910806"/>
              <a:gd name="connsiteX38" fmla="*/ 8007993 w 9144000"/>
              <a:gd name="connsiteY38" fmla="*/ 4636452 h 4910806"/>
              <a:gd name="connsiteX39" fmla="*/ 8011516 w 9144000"/>
              <a:gd name="connsiteY39" fmla="*/ 4641849 h 4910806"/>
              <a:gd name="connsiteX40" fmla="*/ 8020322 w 9144000"/>
              <a:gd name="connsiteY40" fmla="*/ 4650843 h 4910806"/>
              <a:gd name="connsiteX41" fmla="*/ 8027367 w 9144000"/>
              <a:gd name="connsiteY41" fmla="*/ 4658039 h 4910806"/>
              <a:gd name="connsiteX42" fmla="*/ 8036173 w 9144000"/>
              <a:gd name="connsiteY42" fmla="*/ 4663436 h 4910806"/>
              <a:gd name="connsiteX43" fmla="*/ 8046741 w 9144000"/>
              <a:gd name="connsiteY43" fmla="*/ 4670632 h 4910806"/>
              <a:gd name="connsiteX44" fmla="*/ 8059070 w 9144000"/>
              <a:gd name="connsiteY44" fmla="*/ 4676029 h 4910806"/>
              <a:gd name="connsiteX45" fmla="*/ 8050263 w 9144000"/>
              <a:gd name="connsiteY45" fmla="*/ 4685024 h 4910806"/>
              <a:gd name="connsiteX46" fmla="*/ 8043218 w 9144000"/>
              <a:gd name="connsiteY46" fmla="*/ 4697617 h 4910806"/>
              <a:gd name="connsiteX47" fmla="*/ 8036173 w 9144000"/>
              <a:gd name="connsiteY47" fmla="*/ 4708411 h 4910806"/>
              <a:gd name="connsiteX48" fmla="*/ 8030890 w 9144000"/>
              <a:gd name="connsiteY48" fmla="*/ 4721004 h 4910806"/>
              <a:gd name="connsiteX49" fmla="*/ 7346266 w 9144000"/>
              <a:gd name="connsiteY49" fmla="*/ 4910806 h 4910806"/>
              <a:gd name="connsiteX50" fmla="*/ 0 w 9144000"/>
              <a:gd name="connsiteY50" fmla="*/ 0 h 4910806"/>
              <a:gd name="connsiteX0" fmla="*/ 0 w 9144000"/>
              <a:gd name="connsiteY0" fmla="*/ 0 h 4960343"/>
              <a:gd name="connsiteX1" fmla="*/ 9144000 w 9144000"/>
              <a:gd name="connsiteY1" fmla="*/ 0 h 4960343"/>
              <a:gd name="connsiteX2" fmla="*/ 9144000 w 9144000"/>
              <a:gd name="connsiteY2" fmla="*/ 4460151 h 4960343"/>
              <a:gd name="connsiteX3" fmla="*/ 9105252 w 9144000"/>
              <a:gd name="connsiteY3" fmla="*/ 4467347 h 4960343"/>
              <a:gd name="connsiteX4" fmla="*/ 9052415 w 9144000"/>
              <a:gd name="connsiteY4" fmla="*/ 4476342 h 4960343"/>
              <a:gd name="connsiteX5" fmla="*/ 8974920 w 9144000"/>
              <a:gd name="connsiteY5" fmla="*/ 4490734 h 4960343"/>
              <a:gd name="connsiteX6" fmla="*/ 8872767 w 9144000"/>
              <a:gd name="connsiteY6" fmla="*/ 4512322 h 4960343"/>
              <a:gd name="connsiteX7" fmla="*/ 8744196 w 9144000"/>
              <a:gd name="connsiteY7" fmla="*/ 4541105 h 4960343"/>
              <a:gd name="connsiteX8" fmla="*/ 8585684 w 9144000"/>
              <a:gd name="connsiteY8" fmla="*/ 4578884 h 4960343"/>
              <a:gd name="connsiteX9" fmla="*/ 8395468 w 9144000"/>
              <a:gd name="connsiteY9" fmla="*/ 4625658 h 4960343"/>
              <a:gd name="connsiteX10" fmla="*/ 8390185 w 9144000"/>
              <a:gd name="connsiteY10" fmla="*/ 4611266 h 4960343"/>
              <a:gd name="connsiteX11" fmla="*/ 8383140 w 9144000"/>
              <a:gd name="connsiteY11" fmla="*/ 4596874 h 4960343"/>
              <a:gd name="connsiteX12" fmla="*/ 8376095 w 9144000"/>
              <a:gd name="connsiteY12" fmla="*/ 4586080 h 4960343"/>
              <a:gd name="connsiteX13" fmla="*/ 8367289 w 9144000"/>
              <a:gd name="connsiteY13" fmla="*/ 4577085 h 4960343"/>
              <a:gd name="connsiteX14" fmla="*/ 8344392 w 9144000"/>
              <a:gd name="connsiteY14" fmla="*/ 4584281 h 4960343"/>
              <a:gd name="connsiteX15" fmla="*/ 8333825 w 9144000"/>
              <a:gd name="connsiteY15" fmla="*/ 4589678 h 4960343"/>
              <a:gd name="connsiteX16" fmla="*/ 8325019 w 9144000"/>
              <a:gd name="connsiteY16" fmla="*/ 4595075 h 4960343"/>
              <a:gd name="connsiteX17" fmla="*/ 8317974 w 9144000"/>
              <a:gd name="connsiteY17" fmla="*/ 4602271 h 4960343"/>
              <a:gd name="connsiteX18" fmla="*/ 8310929 w 9144000"/>
              <a:gd name="connsiteY18" fmla="*/ 4609467 h 4960343"/>
              <a:gd name="connsiteX19" fmla="*/ 8305645 w 9144000"/>
              <a:gd name="connsiteY19" fmla="*/ 4618462 h 4960343"/>
              <a:gd name="connsiteX20" fmla="*/ 8302122 w 9144000"/>
              <a:gd name="connsiteY20" fmla="*/ 4627457 h 4960343"/>
              <a:gd name="connsiteX21" fmla="*/ 8284510 w 9144000"/>
              <a:gd name="connsiteY21" fmla="*/ 4609467 h 4960343"/>
              <a:gd name="connsiteX22" fmla="*/ 8265136 w 9144000"/>
              <a:gd name="connsiteY22" fmla="*/ 4593276 h 4960343"/>
              <a:gd name="connsiteX23" fmla="*/ 8242240 w 9144000"/>
              <a:gd name="connsiteY23" fmla="*/ 4580683 h 4960343"/>
              <a:gd name="connsiteX24" fmla="*/ 8229911 w 9144000"/>
              <a:gd name="connsiteY24" fmla="*/ 4575286 h 4960343"/>
              <a:gd name="connsiteX25" fmla="*/ 8217582 w 9144000"/>
              <a:gd name="connsiteY25" fmla="*/ 4571688 h 4960343"/>
              <a:gd name="connsiteX26" fmla="*/ 8199970 w 9144000"/>
              <a:gd name="connsiteY26" fmla="*/ 4568090 h 4960343"/>
              <a:gd name="connsiteX27" fmla="*/ 8184118 w 9144000"/>
              <a:gd name="connsiteY27" fmla="*/ 4564492 h 4960343"/>
              <a:gd name="connsiteX28" fmla="*/ 8168267 w 9144000"/>
              <a:gd name="connsiteY28" fmla="*/ 4562693 h 4960343"/>
              <a:gd name="connsiteX29" fmla="*/ 8152416 w 9144000"/>
              <a:gd name="connsiteY29" fmla="*/ 4562693 h 4960343"/>
              <a:gd name="connsiteX30" fmla="*/ 8136565 w 9144000"/>
              <a:gd name="connsiteY30" fmla="*/ 4564492 h 4960343"/>
              <a:gd name="connsiteX31" fmla="*/ 8122475 w 9144000"/>
              <a:gd name="connsiteY31" fmla="*/ 4566291 h 4960343"/>
              <a:gd name="connsiteX32" fmla="*/ 8108385 w 9144000"/>
              <a:gd name="connsiteY32" fmla="*/ 4569889 h 4960343"/>
              <a:gd name="connsiteX33" fmla="*/ 8094295 w 9144000"/>
              <a:gd name="connsiteY33" fmla="*/ 4573487 h 4960343"/>
              <a:gd name="connsiteX34" fmla="*/ 8080205 w 9144000"/>
              <a:gd name="connsiteY34" fmla="*/ 4578884 h 4960343"/>
              <a:gd name="connsiteX35" fmla="*/ 8067876 w 9144000"/>
              <a:gd name="connsiteY35" fmla="*/ 4584281 h 4960343"/>
              <a:gd name="connsiteX36" fmla="*/ 8044980 w 9144000"/>
              <a:gd name="connsiteY36" fmla="*/ 4598673 h 4960343"/>
              <a:gd name="connsiteX37" fmla="*/ 8025606 w 9144000"/>
              <a:gd name="connsiteY37" fmla="*/ 4616663 h 4960343"/>
              <a:gd name="connsiteX38" fmla="*/ 8007993 w 9144000"/>
              <a:gd name="connsiteY38" fmla="*/ 4636452 h 4960343"/>
              <a:gd name="connsiteX39" fmla="*/ 8011516 w 9144000"/>
              <a:gd name="connsiteY39" fmla="*/ 4641849 h 4960343"/>
              <a:gd name="connsiteX40" fmla="*/ 8020322 w 9144000"/>
              <a:gd name="connsiteY40" fmla="*/ 4650843 h 4960343"/>
              <a:gd name="connsiteX41" fmla="*/ 8027367 w 9144000"/>
              <a:gd name="connsiteY41" fmla="*/ 4658039 h 4960343"/>
              <a:gd name="connsiteX42" fmla="*/ 8036173 w 9144000"/>
              <a:gd name="connsiteY42" fmla="*/ 4663436 h 4960343"/>
              <a:gd name="connsiteX43" fmla="*/ 8046741 w 9144000"/>
              <a:gd name="connsiteY43" fmla="*/ 4670632 h 4960343"/>
              <a:gd name="connsiteX44" fmla="*/ 8059070 w 9144000"/>
              <a:gd name="connsiteY44" fmla="*/ 4676029 h 4960343"/>
              <a:gd name="connsiteX45" fmla="*/ 8050263 w 9144000"/>
              <a:gd name="connsiteY45" fmla="*/ 4685024 h 4960343"/>
              <a:gd name="connsiteX46" fmla="*/ 8043218 w 9144000"/>
              <a:gd name="connsiteY46" fmla="*/ 4697617 h 4960343"/>
              <a:gd name="connsiteX47" fmla="*/ 8036173 w 9144000"/>
              <a:gd name="connsiteY47" fmla="*/ 4708411 h 4960343"/>
              <a:gd name="connsiteX48" fmla="*/ 8030890 w 9144000"/>
              <a:gd name="connsiteY48" fmla="*/ 4721004 h 4960343"/>
              <a:gd name="connsiteX49" fmla="*/ 7176627 w 9144000"/>
              <a:gd name="connsiteY49" fmla="*/ 4960343 h 4960343"/>
              <a:gd name="connsiteX50" fmla="*/ 0 w 9144000"/>
              <a:gd name="connsiteY50" fmla="*/ 0 h 4960343"/>
              <a:gd name="connsiteX0" fmla="*/ 0 w 7871705"/>
              <a:gd name="connsiteY0" fmla="*/ 0 h 4960343"/>
              <a:gd name="connsiteX1" fmla="*/ 7871705 w 7871705"/>
              <a:gd name="connsiteY1" fmla="*/ 0 h 4960343"/>
              <a:gd name="connsiteX2" fmla="*/ 7871705 w 7871705"/>
              <a:gd name="connsiteY2" fmla="*/ 4460151 h 4960343"/>
              <a:gd name="connsiteX3" fmla="*/ 7832957 w 7871705"/>
              <a:gd name="connsiteY3" fmla="*/ 4467347 h 4960343"/>
              <a:gd name="connsiteX4" fmla="*/ 7780120 w 7871705"/>
              <a:gd name="connsiteY4" fmla="*/ 4476342 h 4960343"/>
              <a:gd name="connsiteX5" fmla="*/ 7702625 w 7871705"/>
              <a:gd name="connsiteY5" fmla="*/ 4490734 h 4960343"/>
              <a:gd name="connsiteX6" fmla="*/ 7600472 w 7871705"/>
              <a:gd name="connsiteY6" fmla="*/ 4512322 h 4960343"/>
              <a:gd name="connsiteX7" fmla="*/ 7471901 w 7871705"/>
              <a:gd name="connsiteY7" fmla="*/ 4541105 h 4960343"/>
              <a:gd name="connsiteX8" fmla="*/ 7313389 w 7871705"/>
              <a:gd name="connsiteY8" fmla="*/ 4578884 h 4960343"/>
              <a:gd name="connsiteX9" fmla="*/ 7123173 w 7871705"/>
              <a:gd name="connsiteY9" fmla="*/ 4625658 h 4960343"/>
              <a:gd name="connsiteX10" fmla="*/ 7117890 w 7871705"/>
              <a:gd name="connsiteY10" fmla="*/ 4611266 h 4960343"/>
              <a:gd name="connsiteX11" fmla="*/ 7110845 w 7871705"/>
              <a:gd name="connsiteY11" fmla="*/ 4596874 h 4960343"/>
              <a:gd name="connsiteX12" fmla="*/ 7103800 w 7871705"/>
              <a:gd name="connsiteY12" fmla="*/ 4586080 h 4960343"/>
              <a:gd name="connsiteX13" fmla="*/ 7094994 w 7871705"/>
              <a:gd name="connsiteY13" fmla="*/ 4577085 h 4960343"/>
              <a:gd name="connsiteX14" fmla="*/ 7072097 w 7871705"/>
              <a:gd name="connsiteY14" fmla="*/ 4584281 h 4960343"/>
              <a:gd name="connsiteX15" fmla="*/ 7061530 w 7871705"/>
              <a:gd name="connsiteY15" fmla="*/ 4589678 h 4960343"/>
              <a:gd name="connsiteX16" fmla="*/ 7052724 w 7871705"/>
              <a:gd name="connsiteY16" fmla="*/ 4595075 h 4960343"/>
              <a:gd name="connsiteX17" fmla="*/ 7045679 w 7871705"/>
              <a:gd name="connsiteY17" fmla="*/ 4602271 h 4960343"/>
              <a:gd name="connsiteX18" fmla="*/ 7038634 w 7871705"/>
              <a:gd name="connsiteY18" fmla="*/ 4609467 h 4960343"/>
              <a:gd name="connsiteX19" fmla="*/ 7033350 w 7871705"/>
              <a:gd name="connsiteY19" fmla="*/ 4618462 h 4960343"/>
              <a:gd name="connsiteX20" fmla="*/ 7029827 w 7871705"/>
              <a:gd name="connsiteY20" fmla="*/ 4627457 h 4960343"/>
              <a:gd name="connsiteX21" fmla="*/ 7012215 w 7871705"/>
              <a:gd name="connsiteY21" fmla="*/ 4609467 h 4960343"/>
              <a:gd name="connsiteX22" fmla="*/ 6992841 w 7871705"/>
              <a:gd name="connsiteY22" fmla="*/ 4593276 h 4960343"/>
              <a:gd name="connsiteX23" fmla="*/ 6969945 w 7871705"/>
              <a:gd name="connsiteY23" fmla="*/ 4580683 h 4960343"/>
              <a:gd name="connsiteX24" fmla="*/ 6957616 w 7871705"/>
              <a:gd name="connsiteY24" fmla="*/ 4575286 h 4960343"/>
              <a:gd name="connsiteX25" fmla="*/ 6945287 w 7871705"/>
              <a:gd name="connsiteY25" fmla="*/ 4571688 h 4960343"/>
              <a:gd name="connsiteX26" fmla="*/ 6927675 w 7871705"/>
              <a:gd name="connsiteY26" fmla="*/ 4568090 h 4960343"/>
              <a:gd name="connsiteX27" fmla="*/ 6911823 w 7871705"/>
              <a:gd name="connsiteY27" fmla="*/ 4564492 h 4960343"/>
              <a:gd name="connsiteX28" fmla="*/ 6895972 w 7871705"/>
              <a:gd name="connsiteY28" fmla="*/ 4562693 h 4960343"/>
              <a:gd name="connsiteX29" fmla="*/ 6880121 w 7871705"/>
              <a:gd name="connsiteY29" fmla="*/ 4562693 h 4960343"/>
              <a:gd name="connsiteX30" fmla="*/ 6864270 w 7871705"/>
              <a:gd name="connsiteY30" fmla="*/ 4564492 h 4960343"/>
              <a:gd name="connsiteX31" fmla="*/ 6850180 w 7871705"/>
              <a:gd name="connsiteY31" fmla="*/ 4566291 h 4960343"/>
              <a:gd name="connsiteX32" fmla="*/ 6836090 w 7871705"/>
              <a:gd name="connsiteY32" fmla="*/ 4569889 h 4960343"/>
              <a:gd name="connsiteX33" fmla="*/ 6822000 w 7871705"/>
              <a:gd name="connsiteY33" fmla="*/ 4573487 h 4960343"/>
              <a:gd name="connsiteX34" fmla="*/ 6807910 w 7871705"/>
              <a:gd name="connsiteY34" fmla="*/ 4578884 h 4960343"/>
              <a:gd name="connsiteX35" fmla="*/ 6795581 w 7871705"/>
              <a:gd name="connsiteY35" fmla="*/ 4584281 h 4960343"/>
              <a:gd name="connsiteX36" fmla="*/ 6772685 w 7871705"/>
              <a:gd name="connsiteY36" fmla="*/ 4598673 h 4960343"/>
              <a:gd name="connsiteX37" fmla="*/ 6753311 w 7871705"/>
              <a:gd name="connsiteY37" fmla="*/ 4616663 h 4960343"/>
              <a:gd name="connsiteX38" fmla="*/ 6735698 w 7871705"/>
              <a:gd name="connsiteY38" fmla="*/ 4636452 h 4960343"/>
              <a:gd name="connsiteX39" fmla="*/ 6739221 w 7871705"/>
              <a:gd name="connsiteY39" fmla="*/ 4641849 h 4960343"/>
              <a:gd name="connsiteX40" fmla="*/ 6748027 w 7871705"/>
              <a:gd name="connsiteY40" fmla="*/ 4650843 h 4960343"/>
              <a:gd name="connsiteX41" fmla="*/ 6755072 w 7871705"/>
              <a:gd name="connsiteY41" fmla="*/ 4658039 h 4960343"/>
              <a:gd name="connsiteX42" fmla="*/ 6763878 w 7871705"/>
              <a:gd name="connsiteY42" fmla="*/ 4663436 h 4960343"/>
              <a:gd name="connsiteX43" fmla="*/ 6774446 w 7871705"/>
              <a:gd name="connsiteY43" fmla="*/ 4670632 h 4960343"/>
              <a:gd name="connsiteX44" fmla="*/ 6786775 w 7871705"/>
              <a:gd name="connsiteY44" fmla="*/ 4676029 h 4960343"/>
              <a:gd name="connsiteX45" fmla="*/ 6777968 w 7871705"/>
              <a:gd name="connsiteY45" fmla="*/ 4685024 h 4960343"/>
              <a:gd name="connsiteX46" fmla="*/ 6770923 w 7871705"/>
              <a:gd name="connsiteY46" fmla="*/ 4697617 h 4960343"/>
              <a:gd name="connsiteX47" fmla="*/ 6763878 w 7871705"/>
              <a:gd name="connsiteY47" fmla="*/ 4708411 h 4960343"/>
              <a:gd name="connsiteX48" fmla="*/ 6758595 w 7871705"/>
              <a:gd name="connsiteY48" fmla="*/ 4721004 h 4960343"/>
              <a:gd name="connsiteX49" fmla="*/ 5904332 w 7871705"/>
              <a:gd name="connsiteY49" fmla="*/ 4960343 h 4960343"/>
              <a:gd name="connsiteX50" fmla="*/ 0 w 7871705"/>
              <a:gd name="connsiteY50" fmla="*/ 0 h 496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7871705" h="4960343">
                <a:moveTo>
                  <a:pt x="0" y="0"/>
                </a:moveTo>
                <a:lnTo>
                  <a:pt x="7871705" y="0"/>
                </a:lnTo>
                <a:lnTo>
                  <a:pt x="7871705" y="4460151"/>
                </a:lnTo>
                <a:lnTo>
                  <a:pt x="7832957" y="4467347"/>
                </a:lnTo>
                <a:lnTo>
                  <a:pt x="7780120" y="4476342"/>
                </a:lnTo>
                <a:lnTo>
                  <a:pt x="7702625" y="4490734"/>
                </a:lnTo>
                <a:lnTo>
                  <a:pt x="7600472" y="4512322"/>
                </a:lnTo>
                <a:lnTo>
                  <a:pt x="7471901" y="4541105"/>
                </a:lnTo>
                <a:lnTo>
                  <a:pt x="7313389" y="4578884"/>
                </a:lnTo>
                <a:lnTo>
                  <a:pt x="7123173" y="4625658"/>
                </a:lnTo>
                <a:lnTo>
                  <a:pt x="7117890" y="4611266"/>
                </a:lnTo>
                <a:lnTo>
                  <a:pt x="7110845" y="4596874"/>
                </a:lnTo>
                <a:lnTo>
                  <a:pt x="7103800" y="4586080"/>
                </a:lnTo>
                <a:lnTo>
                  <a:pt x="7094994" y="4577085"/>
                </a:lnTo>
                <a:lnTo>
                  <a:pt x="7072097" y="4584281"/>
                </a:lnTo>
                <a:lnTo>
                  <a:pt x="7061530" y="4589678"/>
                </a:lnTo>
                <a:lnTo>
                  <a:pt x="7052724" y="4595075"/>
                </a:lnTo>
                <a:lnTo>
                  <a:pt x="7045679" y="4602271"/>
                </a:lnTo>
                <a:lnTo>
                  <a:pt x="7038634" y="4609467"/>
                </a:lnTo>
                <a:lnTo>
                  <a:pt x="7033350" y="4618462"/>
                </a:lnTo>
                <a:lnTo>
                  <a:pt x="7029827" y="4627457"/>
                </a:lnTo>
                <a:lnTo>
                  <a:pt x="7012215" y="4609467"/>
                </a:lnTo>
                <a:lnTo>
                  <a:pt x="6992841" y="4593276"/>
                </a:lnTo>
                <a:lnTo>
                  <a:pt x="6969945" y="4580683"/>
                </a:lnTo>
                <a:lnTo>
                  <a:pt x="6957616" y="4575286"/>
                </a:lnTo>
                <a:lnTo>
                  <a:pt x="6945287" y="4571688"/>
                </a:lnTo>
                <a:lnTo>
                  <a:pt x="6927675" y="4568090"/>
                </a:lnTo>
                <a:lnTo>
                  <a:pt x="6911823" y="4564492"/>
                </a:lnTo>
                <a:lnTo>
                  <a:pt x="6895972" y="4562693"/>
                </a:lnTo>
                <a:lnTo>
                  <a:pt x="6880121" y="4562693"/>
                </a:lnTo>
                <a:lnTo>
                  <a:pt x="6864270" y="4564492"/>
                </a:lnTo>
                <a:lnTo>
                  <a:pt x="6850180" y="4566291"/>
                </a:lnTo>
                <a:lnTo>
                  <a:pt x="6836090" y="4569889"/>
                </a:lnTo>
                <a:lnTo>
                  <a:pt x="6822000" y="4573487"/>
                </a:lnTo>
                <a:lnTo>
                  <a:pt x="6807910" y="4578884"/>
                </a:lnTo>
                <a:lnTo>
                  <a:pt x="6795581" y="4584281"/>
                </a:lnTo>
                <a:lnTo>
                  <a:pt x="6772685" y="4598673"/>
                </a:lnTo>
                <a:lnTo>
                  <a:pt x="6753311" y="4616663"/>
                </a:lnTo>
                <a:lnTo>
                  <a:pt x="6735698" y="4636452"/>
                </a:lnTo>
                <a:lnTo>
                  <a:pt x="6739221" y="4641849"/>
                </a:lnTo>
                <a:lnTo>
                  <a:pt x="6748027" y="4650843"/>
                </a:lnTo>
                <a:lnTo>
                  <a:pt x="6755072" y="4658039"/>
                </a:lnTo>
                <a:lnTo>
                  <a:pt x="6763878" y="4663436"/>
                </a:lnTo>
                <a:lnTo>
                  <a:pt x="6774446" y="4670632"/>
                </a:lnTo>
                <a:lnTo>
                  <a:pt x="6786775" y="4676029"/>
                </a:lnTo>
                <a:lnTo>
                  <a:pt x="6777968" y="4685024"/>
                </a:lnTo>
                <a:lnTo>
                  <a:pt x="6770923" y="4697617"/>
                </a:lnTo>
                <a:lnTo>
                  <a:pt x="6763878" y="4708411"/>
                </a:lnTo>
                <a:lnTo>
                  <a:pt x="6758595" y="4721004"/>
                </a:lnTo>
                <a:lnTo>
                  <a:pt x="5904332" y="4960343"/>
                </a:lnTo>
                <a:lnTo>
                  <a:pt x="0" y="0"/>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ext Placeholder 12">
            <a:extLst>
              <a:ext uri="{FF2B5EF4-FFF2-40B4-BE49-F238E27FC236}">
                <a16:creationId xmlns:a16="http://schemas.microsoft.com/office/drawing/2014/main" id="{F5C7F205-7D6A-D245-B096-BEB524AE9BFD}"/>
              </a:ext>
            </a:extLst>
          </p:cNvPr>
          <p:cNvSpPr>
            <a:spLocks noGrp="1"/>
          </p:cNvSpPr>
          <p:nvPr>
            <p:ph type="body" sz="quarter" idx="16" hasCustomPrompt="1"/>
          </p:nvPr>
        </p:nvSpPr>
        <p:spPr>
          <a:xfrm>
            <a:off x="457200" y="2341246"/>
            <a:ext cx="11268075" cy="973946"/>
          </a:xfrm>
          <a:prstGeom prst="rect">
            <a:avLst/>
          </a:prstGeom>
        </p:spPr>
        <p:txBody>
          <a:bodyPr anchor="b"/>
          <a:lstStyle>
            <a:lvl1pPr marL="0" indent="0">
              <a:buNone/>
              <a:defRPr sz="3200" b="0" i="0">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8" name="Text Placeholder 14">
            <a:extLst>
              <a:ext uri="{FF2B5EF4-FFF2-40B4-BE49-F238E27FC236}">
                <a16:creationId xmlns:a16="http://schemas.microsoft.com/office/drawing/2014/main" id="{01AD67A4-DEDF-5745-A932-CB5E71C6F993}"/>
              </a:ext>
            </a:extLst>
          </p:cNvPr>
          <p:cNvSpPr>
            <a:spLocks noGrp="1"/>
          </p:cNvSpPr>
          <p:nvPr>
            <p:ph type="body" sz="quarter" idx="11" hasCustomPrompt="1"/>
          </p:nvPr>
        </p:nvSpPr>
        <p:spPr>
          <a:xfrm>
            <a:off x="468313" y="3429000"/>
            <a:ext cx="11256962" cy="700088"/>
          </a:xfrm>
          <a:prstGeom prst="rect">
            <a:avLst/>
          </a:prstGeom>
        </p:spPr>
        <p:txBody>
          <a:bodyPr/>
          <a:lstStyle>
            <a:lvl1pPr marL="0" indent="0">
              <a:buNone/>
              <a:defRPr sz="2400" b="0" i="1">
                <a:solidFill>
                  <a:schemeClr val="tx2"/>
                </a:solidFill>
                <a:latin typeface="Fira Sans" panose="020B0503050000020004" pitchFamily="34" charset="0"/>
              </a:defRPr>
            </a:lvl1pPr>
          </a:lstStyle>
          <a:p>
            <a:r>
              <a:rPr lang="en-US" b="0" i="1" dirty="0">
                <a:latin typeface="Fira Sans" panose="020B0503050000020004" pitchFamily="34" charset="0"/>
              </a:rPr>
              <a:t>Sub header</a:t>
            </a:r>
          </a:p>
        </p:txBody>
      </p:sp>
    </p:spTree>
    <p:extLst>
      <p:ext uri="{BB962C8B-B14F-4D97-AF65-F5344CB8AC3E}">
        <p14:creationId xmlns:p14="http://schemas.microsoft.com/office/powerpoint/2010/main" val="11336749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2173818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3"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11324607"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11324607"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spTree>
    <p:extLst>
      <p:ext uri="{BB962C8B-B14F-4D97-AF65-F5344CB8AC3E}">
        <p14:creationId xmlns:p14="http://schemas.microsoft.com/office/powerpoint/2010/main" val="227866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7960FC-98FA-1748-82B3-1E1A25060449}"/>
              </a:ext>
            </a:extLst>
          </p:cNvPr>
          <p:cNvPicPr>
            <a:picLocks noChangeAspect="1"/>
          </p:cNvPicPr>
          <p:nvPr userDrawn="1"/>
        </p:nvPicPr>
        <p:blipFill>
          <a:blip r:embed="rId16"/>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012658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2329483005"/>
      </p:ext>
    </p:extLst>
  </p:cSld>
  <p:clrMap bg1="lt1" tx1="dk1" bg2="lt2" tx2="dk2" accent1="accent1" accent2="accent2" accent3="accent3" accent4="accent4" accent5="accent5" accent6="accent6" hlink="hlink" folHlink="folHlink"/>
  <p:sldLayoutIdLst>
    <p:sldLayoutId id="2147483676"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eg"/><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jpe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0.jpeg"/><Relationship Id="rId5" Type="http://schemas.openxmlformats.org/officeDocument/2006/relationships/image" Target="../media/image40.png"/><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9.tiff"/><Relationship Id="rId7" Type="http://schemas.openxmlformats.org/officeDocument/2006/relationships/image" Target="../media/image63.png"/><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3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posing for the camera&#10;&#10;Description automatically generated">
            <a:extLst>
              <a:ext uri="{FF2B5EF4-FFF2-40B4-BE49-F238E27FC236}">
                <a16:creationId xmlns:a16="http://schemas.microsoft.com/office/drawing/2014/main" id="{D1063150-D6DD-934E-8CF2-9F6C1031226A}"/>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0" y="0"/>
            <a:ext cx="12195107" cy="6858000"/>
          </a:xfrm>
        </p:spPr>
      </p:pic>
      <p:sp>
        <p:nvSpPr>
          <p:cNvPr id="3" name="Subtitle 2">
            <a:extLst>
              <a:ext uri="{FF2B5EF4-FFF2-40B4-BE49-F238E27FC236}">
                <a16:creationId xmlns:a16="http://schemas.microsoft.com/office/drawing/2014/main" id="{359CA6BB-9CE4-6D48-B757-011F3825083C}"/>
              </a:ext>
            </a:extLst>
          </p:cNvPr>
          <p:cNvSpPr>
            <a:spLocks noGrp="1"/>
          </p:cNvSpPr>
          <p:nvPr>
            <p:ph type="subTitle" idx="1"/>
          </p:nvPr>
        </p:nvSpPr>
        <p:spPr>
          <a:xfrm>
            <a:off x="540002" y="3131999"/>
            <a:ext cx="3654627" cy="1585143"/>
          </a:xfrm>
        </p:spPr>
        <p:txBody>
          <a:bodyPr/>
          <a:lstStyle/>
          <a:p>
            <a:r>
              <a:rPr lang="en-GB" dirty="0"/>
              <a:t>The most effective solution for noticeable brighter skin </a:t>
            </a:r>
          </a:p>
        </p:txBody>
      </p:sp>
      <p:sp>
        <p:nvSpPr>
          <p:cNvPr id="4" name="Title 3">
            <a:extLst>
              <a:ext uri="{FF2B5EF4-FFF2-40B4-BE49-F238E27FC236}">
                <a16:creationId xmlns:a16="http://schemas.microsoft.com/office/drawing/2014/main" id="{BD6F2880-0110-9146-BC92-6999B8786694}"/>
              </a:ext>
            </a:extLst>
          </p:cNvPr>
          <p:cNvSpPr>
            <a:spLocks noGrp="1"/>
          </p:cNvSpPr>
          <p:nvPr>
            <p:ph type="ctrTitle"/>
          </p:nvPr>
        </p:nvSpPr>
        <p:spPr>
          <a:xfrm>
            <a:off x="540001" y="2520000"/>
            <a:ext cx="5232150" cy="553998"/>
          </a:xfrm>
        </p:spPr>
        <p:txBody>
          <a:bodyPr/>
          <a:lstStyle/>
          <a:p>
            <a:r>
              <a:rPr lang="en-GB" dirty="0"/>
              <a:t>REGU®-FADE</a:t>
            </a:r>
          </a:p>
        </p:txBody>
      </p:sp>
      <p:pic>
        <p:nvPicPr>
          <p:cNvPr id="6" name="Picture 5">
            <a:extLst>
              <a:ext uri="{FF2B5EF4-FFF2-40B4-BE49-F238E27FC236}">
                <a16:creationId xmlns:a16="http://schemas.microsoft.com/office/drawing/2014/main" id="{03E5B0B5-1CE4-944D-9177-C3404D69E745}"/>
              </a:ext>
            </a:extLst>
          </p:cNvPr>
          <p:cNvPicPr>
            <a:picLocks noChangeAspect="1"/>
          </p:cNvPicPr>
          <p:nvPr/>
        </p:nvPicPr>
        <p:blipFill>
          <a:blip r:embed="rId3"/>
          <a:srcRect/>
          <a:stretch/>
        </p:blipFill>
        <p:spPr>
          <a:xfrm>
            <a:off x="432000" y="6235416"/>
            <a:ext cx="4535993" cy="308570"/>
          </a:xfrm>
          <a:prstGeom prst="rect">
            <a:avLst/>
          </a:prstGeom>
        </p:spPr>
      </p:pic>
      <p:pic>
        <p:nvPicPr>
          <p:cNvPr id="8" name="Picture 7" descr="Logo&#10;&#10;Description automatically generated">
            <a:extLst>
              <a:ext uri="{FF2B5EF4-FFF2-40B4-BE49-F238E27FC236}">
                <a16:creationId xmlns:a16="http://schemas.microsoft.com/office/drawing/2014/main" id="{A2D05DE6-4702-4FD4-A06D-0E9AE8CB0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40195" y="4892678"/>
            <a:ext cx="1301592" cy="956670"/>
          </a:xfrm>
          <a:prstGeom prst="rect">
            <a:avLst/>
          </a:prstGeom>
        </p:spPr>
      </p:pic>
      <p:pic>
        <p:nvPicPr>
          <p:cNvPr id="9" name="Picture 8" descr="Text, logo&#10;&#10;Description automatically generated">
            <a:extLst>
              <a:ext uri="{FF2B5EF4-FFF2-40B4-BE49-F238E27FC236}">
                <a16:creationId xmlns:a16="http://schemas.microsoft.com/office/drawing/2014/main" id="{1EBD3039-978A-456F-8A1A-91F0FF952C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0001" y="4892677"/>
            <a:ext cx="1149279" cy="956671"/>
          </a:xfrm>
          <a:prstGeom prst="rect">
            <a:avLst/>
          </a:prstGeom>
        </p:spPr>
      </p:pic>
    </p:spTree>
    <p:extLst>
      <p:ext uri="{BB962C8B-B14F-4D97-AF65-F5344CB8AC3E}">
        <p14:creationId xmlns:p14="http://schemas.microsoft.com/office/powerpoint/2010/main" val="1592055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1" y="468000"/>
            <a:ext cx="4535800" cy="443198"/>
          </a:xfrm>
        </p:spPr>
        <p:txBody>
          <a:bodyPr lIns="0" tIns="0" rIns="0" bIns="0"/>
          <a:lstStyle/>
          <a:p>
            <a:r>
              <a:rPr lang="en-GB" dirty="0"/>
              <a:t>What is Resveratrol and where is it found?</a:t>
            </a:r>
            <a:endParaRPr lang="en-GB" i="1" dirty="0"/>
          </a:p>
        </p:txBody>
      </p:sp>
      <p:sp>
        <p:nvSpPr>
          <p:cNvPr id="8" name="Text Placeholder 7">
            <a:extLst>
              <a:ext uri="{FF2B5EF4-FFF2-40B4-BE49-F238E27FC236}">
                <a16:creationId xmlns:a16="http://schemas.microsoft.com/office/drawing/2014/main" id="{B52A0536-CFD4-204B-86C7-992DF6133710}"/>
              </a:ext>
            </a:extLst>
          </p:cNvPr>
          <p:cNvSpPr>
            <a:spLocks noGrp="1"/>
          </p:cNvSpPr>
          <p:nvPr>
            <p:ph type="body" sz="quarter" idx="14"/>
          </p:nvPr>
        </p:nvSpPr>
        <p:spPr>
          <a:xfrm>
            <a:off x="468314" y="1620000"/>
            <a:ext cx="4535488" cy="830997"/>
          </a:xfrm>
        </p:spPr>
        <p:txBody>
          <a:bodyPr wrap="square" lIns="0" tIns="0" rIns="0" bIns="0">
            <a:spAutoFit/>
          </a:bodyPr>
          <a:lstStyle/>
          <a:p>
            <a:pPr marL="0" indent="0">
              <a:buNone/>
            </a:pPr>
            <a:r>
              <a:rPr lang="en-GB" dirty="0"/>
              <a:t>Resveratrol is a powerful antioxidant,  a polyphenol found in nature in small amounts, most notably in red wine</a:t>
            </a:r>
          </a:p>
        </p:txBody>
      </p:sp>
      <p:pic>
        <p:nvPicPr>
          <p:cNvPr id="12" name="Picture 11" descr="A person holding a bowl of fruit&#10;&#10;Description automatically generated">
            <a:extLst>
              <a:ext uri="{FF2B5EF4-FFF2-40B4-BE49-F238E27FC236}">
                <a16:creationId xmlns:a16="http://schemas.microsoft.com/office/drawing/2014/main" id="{4D25C3F1-D66C-884E-98E9-C6A18C34EC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47326" y="2786760"/>
            <a:ext cx="2261490" cy="2261490"/>
          </a:xfrm>
          <a:prstGeom prst="ellipse">
            <a:avLst/>
          </a:prstGeom>
          <a:ln w="25400">
            <a:solidFill>
              <a:schemeClr val="bg1"/>
            </a:solidFill>
          </a:ln>
          <a:effectLst>
            <a:outerShdw blurRad="254000" dist="127000" dir="2700000" algn="tl" rotWithShape="0">
              <a:prstClr val="black">
                <a:alpha val="20000"/>
              </a:prstClr>
            </a:outerShdw>
          </a:effectLst>
        </p:spPr>
      </p:pic>
      <p:pic>
        <p:nvPicPr>
          <p:cNvPr id="14" name="Picture 13" descr="A bottle of wine&#10;&#10;Description automatically generated">
            <a:extLst>
              <a:ext uri="{FF2B5EF4-FFF2-40B4-BE49-F238E27FC236}">
                <a16:creationId xmlns:a16="http://schemas.microsoft.com/office/drawing/2014/main" id="{7D067C3B-0140-4945-9E35-6FE1B44BDD4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27775" y="2786760"/>
            <a:ext cx="2261490" cy="2261490"/>
          </a:xfrm>
          <a:prstGeom prst="ellipse">
            <a:avLst/>
          </a:prstGeom>
          <a:ln w="25400">
            <a:solidFill>
              <a:schemeClr val="bg1"/>
            </a:solidFill>
          </a:ln>
          <a:effectLst>
            <a:outerShdw blurRad="254000" dist="127000" dir="2700000" algn="tl" rotWithShape="0">
              <a:prstClr val="black">
                <a:alpha val="20000"/>
              </a:prstClr>
            </a:outerShdw>
          </a:effectLst>
        </p:spPr>
      </p:pic>
      <p:pic>
        <p:nvPicPr>
          <p:cNvPr id="16" name="Picture 15" descr="A close up of a green plant&#10;&#10;Description automatically generated">
            <a:extLst>
              <a:ext uri="{FF2B5EF4-FFF2-40B4-BE49-F238E27FC236}">
                <a16:creationId xmlns:a16="http://schemas.microsoft.com/office/drawing/2014/main" id="{1727941B-B7B1-0043-98AA-5D41F5BB087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387550" y="2786760"/>
            <a:ext cx="2261490" cy="2261490"/>
          </a:xfrm>
          <a:prstGeom prst="ellipse">
            <a:avLst/>
          </a:prstGeom>
          <a:ln w="25400">
            <a:solidFill>
              <a:schemeClr val="bg1"/>
            </a:solidFill>
          </a:ln>
          <a:effectLst>
            <a:outerShdw blurRad="254000" dist="127000" dir="2700000" algn="tl" rotWithShape="0">
              <a:prstClr val="black">
                <a:alpha val="20000"/>
              </a:prstClr>
            </a:outerShdw>
          </a:effectLst>
        </p:spPr>
      </p:pic>
      <p:pic>
        <p:nvPicPr>
          <p:cNvPr id="18" name="Picture 17" descr="A pile of fries&#10;&#10;Description automatically generated">
            <a:extLst>
              <a:ext uri="{FF2B5EF4-FFF2-40B4-BE49-F238E27FC236}">
                <a16:creationId xmlns:a16="http://schemas.microsoft.com/office/drawing/2014/main" id="{12A611CC-004E-704E-B8D6-F325B41D141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67999" y="2786760"/>
            <a:ext cx="2261490" cy="2261490"/>
          </a:xfrm>
          <a:prstGeom prst="ellipse">
            <a:avLst/>
          </a:prstGeom>
          <a:ln w="25400">
            <a:solidFill>
              <a:schemeClr val="bg1"/>
            </a:solidFill>
          </a:ln>
          <a:effectLst>
            <a:outerShdw blurRad="254000" dist="127000" dir="2700000" algn="tl" rotWithShape="0">
              <a:prstClr val="black">
                <a:alpha val="20000"/>
              </a:prstClr>
            </a:outerShdw>
          </a:effectLst>
        </p:spPr>
      </p:pic>
      <p:sp>
        <p:nvSpPr>
          <p:cNvPr id="21" name="Text Placeholder 7">
            <a:extLst>
              <a:ext uri="{FF2B5EF4-FFF2-40B4-BE49-F238E27FC236}">
                <a16:creationId xmlns:a16="http://schemas.microsoft.com/office/drawing/2014/main" id="{59B4C76B-EF87-9146-AB59-478982BCD878}"/>
              </a:ext>
            </a:extLst>
          </p:cNvPr>
          <p:cNvSpPr txBox="1">
            <a:spLocks/>
          </p:cNvSpPr>
          <p:nvPr/>
        </p:nvSpPr>
        <p:spPr>
          <a:xfrm>
            <a:off x="468314" y="5283950"/>
            <a:ext cx="2261175" cy="5539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Peanuts</a:t>
            </a:r>
            <a: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 </a:t>
            </a:r>
            <a:b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(&lt;&lt;0.1%)</a:t>
            </a:r>
          </a:p>
        </p:txBody>
      </p:sp>
      <p:sp>
        <p:nvSpPr>
          <p:cNvPr id="22" name="Text Placeholder 7">
            <a:extLst>
              <a:ext uri="{FF2B5EF4-FFF2-40B4-BE49-F238E27FC236}">
                <a16:creationId xmlns:a16="http://schemas.microsoft.com/office/drawing/2014/main" id="{C3C481A8-0814-D940-AF25-EB095FAABBA5}"/>
              </a:ext>
            </a:extLst>
          </p:cNvPr>
          <p:cNvSpPr txBox="1">
            <a:spLocks/>
          </p:cNvSpPr>
          <p:nvPr/>
        </p:nvSpPr>
        <p:spPr>
          <a:xfrm>
            <a:off x="3428090" y="5283950"/>
            <a:ext cx="2261175" cy="5539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Grapes &amp; Wine</a:t>
            </a:r>
            <a:b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(&lt;0.02%)</a:t>
            </a:r>
          </a:p>
        </p:txBody>
      </p:sp>
      <p:sp>
        <p:nvSpPr>
          <p:cNvPr id="23" name="Text Placeholder 7">
            <a:extLst>
              <a:ext uri="{FF2B5EF4-FFF2-40B4-BE49-F238E27FC236}">
                <a16:creationId xmlns:a16="http://schemas.microsoft.com/office/drawing/2014/main" id="{D0463C93-0106-6448-9059-1C6A3562D1B3}"/>
              </a:ext>
            </a:extLst>
          </p:cNvPr>
          <p:cNvSpPr txBox="1">
            <a:spLocks/>
          </p:cNvSpPr>
          <p:nvPr/>
        </p:nvSpPr>
        <p:spPr>
          <a:xfrm>
            <a:off x="6146577" y="5283950"/>
            <a:ext cx="2743435" cy="553998"/>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Polygonum </a:t>
            </a:r>
            <a:r>
              <a:rPr kumimoji="0" lang="en-GB" sz="2000" b="0" i="0" u="none" strike="noStrike" kern="1200" cap="none" spc="0" normalizeH="0" baseline="0" noProof="0" dirty="0" err="1">
                <a:ln>
                  <a:noFill/>
                </a:ln>
                <a:solidFill>
                  <a:srgbClr val="006FAB"/>
                </a:solidFill>
                <a:effectLst/>
                <a:uLnTx/>
                <a:uFillTx/>
                <a:latin typeface="Fira Sans" panose="020B0503050000020004" pitchFamily="34" charset="0"/>
                <a:ea typeface="+mn-ea"/>
                <a:cs typeface="+mn-cs"/>
              </a:rPr>
              <a:t>cuspidatum</a:t>
            </a:r>
            <a:r>
              <a:rPr kumimoji="0" lang="en-GB" sz="20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 “Knotweed“ </a:t>
            </a:r>
            <a:r>
              <a:rPr kumimoji="0" lang="en-GB" sz="20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(&lt;0.3%)</a:t>
            </a:r>
          </a:p>
        </p:txBody>
      </p:sp>
      <p:sp>
        <p:nvSpPr>
          <p:cNvPr id="24" name="Text Placeholder 7">
            <a:extLst>
              <a:ext uri="{FF2B5EF4-FFF2-40B4-BE49-F238E27FC236}">
                <a16:creationId xmlns:a16="http://schemas.microsoft.com/office/drawing/2014/main" id="{1838853B-DEE9-744E-9127-B9218847FAB2}"/>
              </a:ext>
            </a:extLst>
          </p:cNvPr>
          <p:cNvSpPr txBox="1">
            <a:spLocks/>
          </p:cNvSpPr>
          <p:nvPr/>
        </p:nvSpPr>
        <p:spPr>
          <a:xfrm>
            <a:off x="9347324" y="5283950"/>
            <a:ext cx="2261175"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Mulberries</a:t>
            </a:r>
          </a:p>
        </p:txBody>
      </p:sp>
      <p:pic>
        <p:nvPicPr>
          <p:cNvPr id="26" name="Picture 25" descr="A close up of a logo&#10;&#10;Description automatically generated">
            <a:extLst>
              <a:ext uri="{FF2B5EF4-FFF2-40B4-BE49-F238E27FC236}">
                <a16:creationId xmlns:a16="http://schemas.microsoft.com/office/drawing/2014/main" id="{56A75C58-98AC-A247-AC61-452D91A34A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404455" y="1114779"/>
            <a:ext cx="2939446" cy="1707919"/>
          </a:xfrm>
          <a:prstGeom prst="rect">
            <a:avLst/>
          </a:prstGeom>
        </p:spPr>
      </p:pic>
    </p:spTree>
    <p:extLst>
      <p:ext uri="{BB962C8B-B14F-4D97-AF65-F5344CB8AC3E}">
        <p14:creationId xmlns:p14="http://schemas.microsoft.com/office/powerpoint/2010/main" val="1446313522"/>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7532999" cy="443198"/>
          </a:xfrm>
        </p:spPr>
        <p:txBody>
          <a:bodyPr lIns="0" tIns="0" rIns="0" bIns="0"/>
          <a:lstStyle/>
          <a:p>
            <a:r>
              <a:rPr lang="en-GB" dirty="0"/>
              <a:t>Resveratrol: </a:t>
            </a:r>
            <a:r>
              <a:rPr lang="en-GB" dirty="0">
                <a:latin typeface="Fira Sans" panose="020B0503050000020004" pitchFamily="34" charset="0"/>
              </a:rPr>
              <a:t>Science and consumer </a:t>
            </a:r>
            <a:br>
              <a:rPr lang="en-GB" dirty="0">
                <a:latin typeface="Fira Sans" panose="020B0503050000020004" pitchFamily="34" charset="0"/>
              </a:rPr>
            </a:br>
            <a:r>
              <a:rPr lang="en-GB" dirty="0">
                <a:latin typeface="Fira Sans" panose="020B0503050000020004" pitchFamily="34" charset="0"/>
              </a:rPr>
              <a:t>awareness are building up rapidly</a:t>
            </a:r>
            <a:endParaRPr lang="en-GB" i="1" dirty="0">
              <a:latin typeface="Fira Sans" panose="020B0503050000020004" pitchFamily="34" charset="0"/>
            </a:endParaRPr>
          </a:p>
        </p:txBody>
      </p:sp>
      <p:pic>
        <p:nvPicPr>
          <p:cNvPr id="4" name="Picture 3" descr="A close up of a logo&#10;&#10;Description automatically generated">
            <a:extLst>
              <a:ext uri="{FF2B5EF4-FFF2-40B4-BE49-F238E27FC236}">
                <a16:creationId xmlns:a16="http://schemas.microsoft.com/office/drawing/2014/main" id="{B112F6D3-0ED4-2648-B461-8DE43D0E2E9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2683" y="1467138"/>
            <a:ext cx="3456647" cy="4584412"/>
          </a:xfrm>
          <a:prstGeom prst="rect">
            <a:avLst/>
          </a:prstGeom>
        </p:spPr>
      </p:pic>
      <p:pic>
        <p:nvPicPr>
          <p:cNvPr id="10" name="Picture 9">
            <a:extLst>
              <a:ext uri="{FF2B5EF4-FFF2-40B4-BE49-F238E27FC236}">
                <a16:creationId xmlns:a16="http://schemas.microsoft.com/office/drawing/2014/main" id="{D79FF3A8-BE6E-FB48-869E-30AF0105407F}"/>
              </a:ext>
            </a:extLst>
          </p:cNvPr>
          <p:cNvPicPr>
            <a:picLocks noChangeAspect="1"/>
          </p:cNvPicPr>
          <p:nvPr/>
        </p:nvPicPr>
        <p:blipFill>
          <a:blip r:embed="rId4"/>
          <a:stretch>
            <a:fillRect/>
          </a:stretch>
        </p:blipFill>
        <p:spPr>
          <a:xfrm>
            <a:off x="4382185" y="1517320"/>
            <a:ext cx="4249362" cy="4518000"/>
          </a:xfrm>
          <a:prstGeom prst="rect">
            <a:avLst/>
          </a:prstGeom>
        </p:spPr>
      </p:pic>
      <p:sp>
        <p:nvSpPr>
          <p:cNvPr id="25" name="Text Placeholder 7">
            <a:extLst>
              <a:ext uri="{FF2B5EF4-FFF2-40B4-BE49-F238E27FC236}">
                <a16:creationId xmlns:a16="http://schemas.microsoft.com/office/drawing/2014/main" id="{FA233136-1DA2-DA44-A81E-D22FF4B43565}"/>
              </a:ext>
            </a:extLst>
          </p:cNvPr>
          <p:cNvSpPr txBox="1">
            <a:spLocks/>
          </p:cNvSpPr>
          <p:nvPr/>
        </p:nvSpPr>
        <p:spPr>
          <a:xfrm>
            <a:off x="6445250" y="6341608"/>
            <a:ext cx="2076452" cy="9695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700" b="0" i="1"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Source: Multi-Sponsor Surveys 2009</a:t>
            </a:r>
          </a:p>
        </p:txBody>
      </p:sp>
    </p:spTree>
    <p:extLst>
      <p:ext uri="{BB962C8B-B14F-4D97-AF65-F5344CB8AC3E}">
        <p14:creationId xmlns:p14="http://schemas.microsoft.com/office/powerpoint/2010/main" val="3309008733"/>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1" y="468000"/>
            <a:ext cx="6288400" cy="443198"/>
          </a:xfrm>
        </p:spPr>
        <p:txBody>
          <a:bodyPr lIns="0" tIns="0" rIns="0" bIns="0"/>
          <a:lstStyle/>
          <a:p>
            <a:r>
              <a:rPr lang="en-GB" dirty="0"/>
              <a:t>Resveratrol: </a:t>
            </a:r>
            <a:r>
              <a:rPr lang="en-GB" dirty="0">
                <a:latin typeface="Fira Sans" panose="020B0503050000020004" pitchFamily="34" charset="0"/>
              </a:rPr>
              <a:t>Radical scavenging and anti oxidative properties</a:t>
            </a:r>
            <a:endParaRPr lang="en-GB" i="1" dirty="0">
              <a:latin typeface="Fira Sans" panose="020B0503050000020004" pitchFamily="34" charset="0"/>
            </a:endParaRPr>
          </a:p>
        </p:txBody>
      </p:sp>
      <p:sp>
        <p:nvSpPr>
          <p:cNvPr id="25" name="Text Placeholder 7">
            <a:extLst>
              <a:ext uri="{FF2B5EF4-FFF2-40B4-BE49-F238E27FC236}">
                <a16:creationId xmlns:a16="http://schemas.microsoft.com/office/drawing/2014/main" id="{FA233136-1DA2-DA44-A81E-D22FF4B43565}"/>
              </a:ext>
            </a:extLst>
          </p:cNvPr>
          <p:cNvSpPr txBox="1">
            <a:spLocks/>
          </p:cNvSpPr>
          <p:nvPr/>
        </p:nvSpPr>
        <p:spPr>
          <a:xfrm>
            <a:off x="5760000" y="6354308"/>
            <a:ext cx="4044950" cy="1938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700" b="0" i="1"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K L </a:t>
            </a:r>
            <a:r>
              <a:rPr kumimoji="0" lang="en-GB" sz="700" b="0" i="1" u="none" strike="noStrike" kern="1200" cap="none" spc="0" normalizeH="0" baseline="0" noProof="0" dirty="0" err="1">
                <a:ln>
                  <a:noFill/>
                </a:ln>
                <a:solidFill>
                  <a:srgbClr val="808282"/>
                </a:solidFill>
                <a:effectLst/>
                <a:uLnTx/>
                <a:uFillTx/>
                <a:latin typeface="Fira Sans" panose="020B0503050000020004" pitchFamily="34" charset="0"/>
                <a:ea typeface="+mn-ea"/>
                <a:cs typeface="+mn-cs"/>
              </a:rPr>
              <a:t>Khandujja</a:t>
            </a:r>
            <a:r>
              <a:rPr kumimoji="0" lang="en-GB" sz="700" b="0" i="1"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 et al: Stable free radical scavenging and anti oxidative properties of resveratrol - Indian Journal of Biochemistry &amp; Biophysics Vol. 40, December 2003, pp. 416-422</a:t>
            </a:r>
          </a:p>
        </p:txBody>
      </p:sp>
      <p:sp>
        <p:nvSpPr>
          <p:cNvPr id="8" name="Text Placeholder 7">
            <a:extLst>
              <a:ext uri="{FF2B5EF4-FFF2-40B4-BE49-F238E27FC236}">
                <a16:creationId xmlns:a16="http://schemas.microsoft.com/office/drawing/2014/main" id="{4F95A36F-5B89-584E-BEF6-3674F6829346}"/>
              </a:ext>
            </a:extLst>
          </p:cNvPr>
          <p:cNvSpPr txBox="1">
            <a:spLocks/>
          </p:cNvSpPr>
          <p:nvPr/>
        </p:nvSpPr>
        <p:spPr>
          <a:xfrm>
            <a:off x="1389037" y="1667636"/>
            <a:ext cx="4059263" cy="1329595"/>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4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Resveratrol exhibited stronger anti radical activity than kaempferol and is more efficient than </a:t>
            </a:r>
            <a:r>
              <a:rPr kumimoji="0" lang="el-GR" sz="24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α-</a:t>
            </a:r>
            <a:r>
              <a:rPr kumimoji="0" lang="en-GB" sz="24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tocopherol</a:t>
            </a:r>
          </a:p>
        </p:txBody>
      </p:sp>
      <p:sp>
        <p:nvSpPr>
          <p:cNvPr id="12" name="Text Placeholder 7">
            <a:extLst>
              <a:ext uri="{FF2B5EF4-FFF2-40B4-BE49-F238E27FC236}">
                <a16:creationId xmlns:a16="http://schemas.microsoft.com/office/drawing/2014/main" id="{F0FC4548-DA7D-664B-B9C2-AAE05424D47E}"/>
              </a:ext>
            </a:extLst>
          </p:cNvPr>
          <p:cNvSpPr txBox="1">
            <a:spLocks/>
          </p:cNvSpPr>
          <p:nvPr/>
        </p:nvSpPr>
        <p:spPr>
          <a:xfrm>
            <a:off x="1389037" y="3343976"/>
            <a:ext cx="4122412" cy="99719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GB" sz="24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Resveratrol was found to be stronger anti oxidant than catechin and </a:t>
            </a:r>
            <a:r>
              <a:rPr kumimoji="0" lang="en-GB" sz="2400" b="0" i="0" u="none" strike="noStrike" kern="1200" cap="none" spc="0" normalizeH="0" baseline="0" noProof="0" dirty="0" err="1">
                <a:ln>
                  <a:noFill/>
                </a:ln>
                <a:solidFill>
                  <a:srgbClr val="808282"/>
                </a:solidFill>
                <a:effectLst/>
                <a:uLnTx/>
                <a:uFillTx/>
                <a:latin typeface="Fira Sans" panose="020B0503050000020004" pitchFamily="34" charset="0"/>
                <a:ea typeface="+mn-ea"/>
                <a:cs typeface="+mn-cs"/>
              </a:rPr>
              <a:t>kaempherol</a:t>
            </a:r>
            <a:endParaRPr kumimoji="0" lang="en-GB" sz="24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pic>
        <p:nvPicPr>
          <p:cNvPr id="7" name="Picture 6" descr="A close up of a sign&#10;&#10;Description automatically generated">
            <a:extLst>
              <a:ext uri="{FF2B5EF4-FFF2-40B4-BE49-F238E27FC236}">
                <a16:creationId xmlns:a16="http://schemas.microsoft.com/office/drawing/2014/main" id="{43CE0769-68CD-AB48-813B-8C336BDD22E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1667636"/>
            <a:ext cx="643250" cy="643250"/>
          </a:xfrm>
          <a:prstGeom prst="rect">
            <a:avLst/>
          </a:prstGeom>
        </p:spPr>
      </p:pic>
      <p:pic>
        <p:nvPicPr>
          <p:cNvPr id="15" name="Picture 14" descr="A close up of a sign&#10;&#10;Description automatically generated">
            <a:extLst>
              <a:ext uri="{FF2B5EF4-FFF2-40B4-BE49-F238E27FC236}">
                <a16:creationId xmlns:a16="http://schemas.microsoft.com/office/drawing/2014/main" id="{56CEC7A2-F9C5-D14A-B152-BA039D0AA3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3343976"/>
            <a:ext cx="643250" cy="643250"/>
          </a:xfrm>
          <a:prstGeom prst="rect">
            <a:avLst/>
          </a:prstGeom>
        </p:spPr>
      </p:pic>
      <p:pic>
        <p:nvPicPr>
          <p:cNvPr id="16" name="Picture 15">
            <a:extLst>
              <a:ext uri="{FF2B5EF4-FFF2-40B4-BE49-F238E27FC236}">
                <a16:creationId xmlns:a16="http://schemas.microsoft.com/office/drawing/2014/main" id="{9A40AF76-6461-4643-8978-89716250797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807684" y="2371036"/>
            <a:ext cx="5831866" cy="3388314"/>
          </a:xfrm>
          <a:prstGeom prst="rect">
            <a:avLst/>
          </a:prstGeom>
        </p:spPr>
      </p:pic>
    </p:spTree>
    <p:extLst>
      <p:ext uri="{BB962C8B-B14F-4D97-AF65-F5344CB8AC3E}">
        <p14:creationId xmlns:p14="http://schemas.microsoft.com/office/powerpoint/2010/main" val="1686907492"/>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ungus, outdoor, zebra, close&#10;&#10;Description automatically generated">
            <a:extLst>
              <a:ext uri="{FF2B5EF4-FFF2-40B4-BE49-F238E27FC236}">
                <a16:creationId xmlns:a16="http://schemas.microsoft.com/office/drawing/2014/main" id="{E46E8DD3-1B3D-E445-91E4-6F169E63E75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16200000">
            <a:off x="6730800" y="1396801"/>
            <a:ext cx="6858000" cy="4064399"/>
          </a:xfrm>
          <a:prstGeom prst="rect">
            <a:avLst/>
          </a:prstGeom>
        </p:spPr>
      </p:pic>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468000"/>
            <a:ext cx="7259950" cy="443198"/>
          </a:xfrm>
        </p:spPr>
        <p:txBody>
          <a:bodyPr lIns="0" tIns="0" rIns="0" bIns="0"/>
          <a:lstStyle/>
          <a:p>
            <a:r>
              <a:rPr lang="en-GB" dirty="0"/>
              <a:t>Resveratrol: </a:t>
            </a:r>
            <a:r>
              <a:rPr lang="en-GB" dirty="0">
                <a:latin typeface="Fira Sans" panose="020B0503050000020004" pitchFamily="34" charset="0"/>
              </a:rPr>
              <a:t>Inhibitor to Tyrosinase</a:t>
            </a:r>
          </a:p>
        </p:txBody>
      </p:sp>
      <p:sp>
        <p:nvSpPr>
          <p:cNvPr id="16" name="Text Placeholder 15">
            <a:extLst>
              <a:ext uri="{FF2B5EF4-FFF2-40B4-BE49-F238E27FC236}">
                <a16:creationId xmlns:a16="http://schemas.microsoft.com/office/drawing/2014/main" id="{DB580927-885B-3E4F-930F-E3D55576B09B}"/>
              </a:ext>
            </a:extLst>
          </p:cNvPr>
          <p:cNvSpPr>
            <a:spLocks noGrp="1"/>
          </p:cNvSpPr>
          <p:nvPr>
            <p:ph type="body" sz="quarter" idx="13"/>
          </p:nvPr>
        </p:nvSpPr>
        <p:spPr>
          <a:xfrm>
            <a:off x="468000" y="936000"/>
            <a:ext cx="7259950" cy="369332"/>
          </a:xfrm>
        </p:spPr>
        <p:txBody>
          <a:bodyPr lIns="0" tIns="0" rIns="0" bIns="0"/>
          <a:lstStyle/>
          <a:p>
            <a:r>
              <a:rPr lang="en-GB" dirty="0"/>
              <a:t>Bernard P. and Berton J.-Y., </a:t>
            </a:r>
            <a:r>
              <a:rPr lang="en-GB" dirty="0" err="1"/>
              <a:t>IJoCS</a:t>
            </a:r>
            <a:r>
              <a:rPr lang="en-GB" dirty="0"/>
              <a:t>, 22, 219-226 (2000)</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8" name="Picture 7">
            <a:extLst>
              <a:ext uri="{FF2B5EF4-FFF2-40B4-BE49-F238E27FC236}">
                <a16:creationId xmlns:a16="http://schemas.microsoft.com/office/drawing/2014/main" id="{8F162EEA-3DAD-004A-90E2-6154113D40F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6" name="Picture 5" descr="A close up of a sign&#10;&#10;Description automatically generated">
            <a:extLst>
              <a:ext uri="{FF2B5EF4-FFF2-40B4-BE49-F238E27FC236}">
                <a16:creationId xmlns:a16="http://schemas.microsoft.com/office/drawing/2014/main" id="{1231D2A5-B183-CF42-BE6B-4B741F149B20}"/>
              </a:ext>
            </a:extLst>
          </p:cNvPr>
          <p:cNvPicPr>
            <a:picLocks noChangeAspect="1"/>
          </p:cNvPicPr>
          <p:nvPr/>
        </p:nvPicPr>
        <p:blipFill>
          <a:blip r:embed="rId4"/>
          <a:stretch>
            <a:fillRect/>
          </a:stretch>
        </p:blipFill>
        <p:spPr>
          <a:xfrm>
            <a:off x="393700" y="1558118"/>
            <a:ext cx="7259950" cy="3767914"/>
          </a:xfrm>
          <a:prstGeom prst="rect">
            <a:avLst/>
          </a:prstGeom>
        </p:spPr>
      </p:pic>
    </p:spTree>
    <p:extLst>
      <p:ext uri="{BB962C8B-B14F-4D97-AF65-F5344CB8AC3E}">
        <p14:creationId xmlns:p14="http://schemas.microsoft.com/office/powerpoint/2010/main" val="4228376583"/>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What is REGU</a:t>
            </a:r>
            <a:r>
              <a:rPr lang="en-GB" baseline="30000" dirty="0"/>
              <a:t>®</a:t>
            </a:r>
            <a:r>
              <a:rPr lang="en-GB" dirty="0"/>
              <a:t>-FADE?</a:t>
            </a:r>
            <a:endParaRPr lang="en-GB" i="1" dirty="0">
              <a:latin typeface="Fira Sans" panose="020B0503050000020004" pitchFamily="34" charset="0"/>
            </a:endParaRPr>
          </a:p>
        </p:txBody>
      </p:sp>
      <p:sp>
        <p:nvSpPr>
          <p:cNvPr id="3" name="Text Placeholder 2">
            <a:extLst>
              <a:ext uri="{FF2B5EF4-FFF2-40B4-BE49-F238E27FC236}">
                <a16:creationId xmlns:a16="http://schemas.microsoft.com/office/drawing/2014/main" id="{425B65C8-0636-1E46-A6A6-7949E1561A3E}"/>
              </a:ext>
            </a:extLst>
          </p:cNvPr>
          <p:cNvSpPr>
            <a:spLocks noGrp="1"/>
          </p:cNvSpPr>
          <p:nvPr>
            <p:ph type="body" sz="quarter" idx="13"/>
          </p:nvPr>
        </p:nvSpPr>
        <p:spPr/>
        <p:txBody>
          <a:bodyPr lIns="0" tIns="0" rIns="0" bIns="0"/>
          <a:lstStyle/>
          <a:p>
            <a:r>
              <a:rPr lang="en-GB" dirty="0"/>
              <a:t>Nature-identical, pure, substantiated </a:t>
            </a:r>
          </a:p>
        </p:txBody>
      </p:sp>
      <p:sp>
        <p:nvSpPr>
          <p:cNvPr id="8" name="Text Placeholder 7">
            <a:extLst>
              <a:ext uri="{FF2B5EF4-FFF2-40B4-BE49-F238E27FC236}">
                <a16:creationId xmlns:a16="http://schemas.microsoft.com/office/drawing/2014/main" id="{4F95A36F-5B89-584E-BEF6-3674F6829346}"/>
              </a:ext>
            </a:extLst>
          </p:cNvPr>
          <p:cNvSpPr txBox="1">
            <a:spLocks/>
          </p:cNvSpPr>
          <p:nvPr/>
        </p:nvSpPr>
        <p:spPr>
          <a:xfrm>
            <a:off x="468000" y="1656000"/>
            <a:ext cx="3570600" cy="4250394"/>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Why REGU</a:t>
            </a:r>
            <a:r>
              <a:rPr kumimoji="0" lang="en-GB" sz="20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20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Fast, visible results (14 days)</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Multi target mechanism</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Strong scientific substantiation</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Two Clinical studies with significant results</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Complete safety dossier</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High consumer awareness for resveratrol </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Registered in China</a:t>
            </a:r>
          </a:p>
          <a:p>
            <a:pPr marL="288000" marR="0" lvl="0" indent="-288000" algn="l" defTabSz="914400" rtl="0" eaLnBrk="1" fontAlgn="auto" latinLnBrk="0" hangingPunct="1">
              <a:lnSpc>
                <a:spcPct val="90000"/>
              </a:lnSpc>
              <a:spcBef>
                <a:spcPts val="0"/>
              </a:spcBef>
              <a:spcAft>
                <a:spcPts val="12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Appealing stories: red wine,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life-extending, </a:t>
            </a:r>
            <a:r>
              <a:rPr kumimoji="0" lang="en-GB" sz="1800" b="0" i="0" u="none" strike="noStrike" kern="1200" cap="none" spc="0" normalizeH="0" baseline="0" noProof="0" dirty="0" err="1">
                <a:ln>
                  <a:noFill/>
                </a:ln>
                <a:solidFill>
                  <a:srgbClr val="808282"/>
                </a:solidFill>
                <a:effectLst/>
                <a:uLnTx/>
                <a:uFillTx/>
                <a:latin typeface="Fira Sans" panose="020B0503050000020004" pitchFamily="34" charset="0"/>
                <a:ea typeface="+mn-ea"/>
                <a:cs typeface="+mn-cs"/>
              </a:rPr>
              <a:t>french</a:t>
            </a: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 paradox</a:t>
            </a:r>
          </a:p>
        </p:txBody>
      </p:sp>
      <p:sp>
        <p:nvSpPr>
          <p:cNvPr id="13" name="Text Placeholder 7">
            <a:extLst>
              <a:ext uri="{FF2B5EF4-FFF2-40B4-BE49-F238E27FC236}">
                <a16:creationId xmlns:a16="http://schemas.microsoft.com/office/drawing/2014/main" id="{2ED5EF20-59FD-794E-966C-03A6B43D1BE2}"/>
              </a:ext>
            </a:extLst>
          </p:cNvPr>
          <p:cNvSpPr txBox="1">
            <a:spLocks/>
          </p:cNvSpPr>
          <p:nvPr/>
        </p:nvSpPr>
        <p:spPr>
          <a:xfrm>
            <a:off x="8160066" y="1656000"/>
            <a:ext cx="3570600" cy="279153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20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Why a nature-identical form?</a:t>
            </a:r>
          </a:p>
          <a:p>
            <a:pPr marL="288000" marR="0" lvl="0" indent="-288000" algn="l" defTabSz="914400" rtl="0" eaLnBrk="1" fontAlgn="auto" latinLnBrk="0" hangingPunct="1">
              <a:lnSpc>
                <a:spcPct val="90000"/>
              </a:lnSpc>
              <a:spcBef>
                <a:spcPts val="0"/>
              </a:spcBef>
              <a:spcAft>
                <a:spcPts val="1200"/>
              </a:spcAft>
              <a:buClr>
                <a:srgbClr val="007E4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Free from pesticides  </a:t>
            </a:r>
          </a:p>
          <a:p>
            <a:pPr marL="288000" marR="0" lvl="0" indent="-288000" algn="l" defTabSz="914400" rtl="0" eaLnBrk="1" fontAlgn="auto" latinLnBrk="0" hangingPunct="1">
              <a:lnSpc>
                <a:spcPct val="90000"/>
              </a:lnSpc>
              <a:spcBef>
                <a:spcPts val="0"/>
              </a:spcBef>
              <a:spcAft>
                <a:spcPts val="1200"/>
              </a:spcAft>
              <a:buClr>
                <a:srgbClr val="007E4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Free from emodin</a:t>
            </a:r>
          </a:p>
          <a:p>
            <a:pPr marL="288000" marR="0" lvl="0" indent="-288000" algn="l" defTabSz="914400" rtl="0" eaLnBrk="1" fontAlgn="auto" latinLnBrk="0" hangingPunct="1">
              <a:lnSpc>
                <a:spcPct val="90000"/>
              </a:lnSpc>
              <a:spcBef>
                <a:spcPts val="0"/>
              </a:spcBef>
              <a:spcAft>
                <a:spcPts val="1200"/>
              </a:spcAft>
              <a:buClr>
                <a:srgbClr val="007E4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Does not contain cis-form</a:t>
            </a:r>
          </a:p>
          <a:p>
            <a:pPr marL="288000" marR="0" lvl="0" indent="-288000" algn="l" defTabSz="914400" rtl="0" eaLnBrk="1" fontAlgn="auto" latinLnBrk="0" hangingPunct="1">
              <a:lnSpc>
                <a:spcPct val="90000"/>
              </a:lnSpc>
              <a:spcBef>
                <a:spcPts val="0"/>
              </a:spcBef>
              <a:spcAft>
                <a:spcPts val="1200"/>
              </a:spcAft>
              <a:buClr>
                <a:srgbClr val="007E4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Organic synthesis vs. solvent extraction from low yield plants</a:t>
            </a:r>
          </a:p>
          <a:p>
            <a:pPr marL="288000" marR="0" lvl="0" indent="-288000" algn="l" defTabSz="914400" rtl="0" eaLnBrk="1" fontAlgn="auto" latinLnBrk="0" hangingPunct="1">
              <a:lnSpc>
                <a:spcPct val="90000"/>
              </a:lnSpc>
              <a:spcBef>
                <a:spcPts val="0"/>
              </a:spcBef>
              <a:spcAft>
                <a:spcPts val="1200"/>
              </a:spcAft>
              <a:buClr>
                <a:srgbClr val="007E4B"/>
              </a:buClr>
              <a:buSzTx/>
              <a:buFont typeface="Wingdings" pitchFamily="2" charset="2"/>
              <a:buChar char="ü"/>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Consistent supply</a:t>
            </a:r>
          </a:p>
        </p:txBody>
      </p:sp>
      <p:pic>
        <p:nvPicPr>
          <p:cNvPr id="14" name="Picture 13">
            <a:extLst>
              <a:ext uri="{FF2B5EF4-FFF2-40B4-BE49-F238E27FC236}">
                <a16:creationId xmlns:a16="http://schemas.microsoft.com/office/drawing/2014/main" id="{5AA7CCE1-A651-6045-875C-27808C55AD9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321784" y="2114190"/>
            <a:ext cx="3311446" cy="1923950"/>
          </a:xfrm>
          <a:prstGeom prst="rect">
            <a:avLst/>
          </a:prstGeom>
        </p:spPr>
      </p:pic>
      <p:sp>
        <p:nvSpPr>
          <p:cNvPr id="17" name="Text Placeholder 7">
            <a:extLst>
              <a:ext uri="{FF2B5EF4-FFF2-40B4-BE49-F238E27FC236}">
                <a16:creationId xmlns:a16="http://schemas.microsoft.com/office/drawing/2014/main" id="{73417EDD-B494-0041-A188-84DDD3A00731}"/>
              </a:ext>
            </a:extLst>
          </p:cNvPr>
          <p:cNvSpPr txBox="1">
            <a:spLocks/>
          </p:cNvSpPr>
          <p:nvPr/>
        </p:nvSpPr>
        <p:spPr>
          <a:xfrm>
            <a:off x="4366900" y="4160153"/>
            <a:ext cx="3266330" cy="27699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2000" b="0" i="0" u="none" strike="noStrike" kern="1200" cap="none" spc="0" normalizeH="0" baseline="0" noProof="0" dirty="0">
                <a:ln>
                  <a:noFill/>
                </a:ln>
                <a:solidFill>
                  <a:srgbClr val="7C807E"/>
                </a:solidFill>
                <a:effectLst/>
                <a:uLnTx/>
                <a:uFillTx/>
                <a:latin typeface="Fira Sans Medium" panose="020B0503050000020004" pitchFamily="34" charset="0"/>
                <a:ea typeface="+mn-ea"/>
                <a:cs typeface="+mn-cs"/>
              </a:rPr>
              <a:t>&gt; 99% trans-Resveratrol</a:t>
            </a:r>
          </a:p>
        </p:txBody>
      </p:sp>
    </p:spTree>
    <p:extLst>
      <p:ext uri="{BB962C8B-B14F-4D97-AF65-F5344CB8AC3E}">
        <p14:creationId xmlns:p14="http://schemas.microsoft.com/office/powerpoint/2010/main" val="1244862877"/>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Multi target mechanism</a:t>
            </a:r>
            <a:endParaRPr lang="en-GB" i="1" dirty="0">
              <a:latin typeface="Fira Sans" panose="020B0503050000020004" pitchFamily="34" charset="0"/>
            </a:endParaRPr>
          </a:p>
        </p:txBody>
      </p:sp>
      <p:sp>
        <p:nvSpPr>
          <p:cNvPr id="3" name="Text Placeholder 2">
            <a:extLst>
              <a:ext uri="{FF2B5EF4-FFF2-40B4-BE49-F238E27FC236}">
                <a16:creationId xmlns:a16="http://schemas.microsoft.com/office/drawing/2014/main" id="{425B65C8-0636-1E46-A6A6-7949E1561A3E}"/>
              </a:ext>
            </a:extLst>
          </p:cNvPr>
          <p:cNvSpPr>
            <a:spLocks noGrp="1"/>
          </p:cNvSpPr>
          <p:nvPr>
            <p:ph type="body" sz="quarter" idx="13"/>
          </p:nvPr>
        </p:nvSpPr>
        <p:spPr/>
        <p:txBody>
          <a:bodyPr lIns="0" tIns="0" rIns="0" bIns="0"/>
          <a:lstStyle/>
          <a:p>
            <a:r>
              <a:rPr lang="en-GB" dirty="0"/>
              <a:t>Efficacy: in vitro - Gene expression (PCR array)</a:t>
            </a:r>
            <a:br>
              <a:rPr lang="en-GB" dirty="0"/>
            </a:br>
            <a:r>
              <a:rPr lang="en-GB" dirty="0"/>
              <a:t>REGU</a:t>
            </a:r>
            <a:r>
              <a:rPr lang="en-GB" baseline="30000" dirty="0"/>
              <a:t>®</a:t>
            </a:r>
            <a:r>
              <a:rPr lang="en-GB" dirty="0"/>
              <a:t>-FADE vs </a:t>
            </a:r>
            <a:r>
              <a:rPr lang="en-GB" dirty="0" err="1"/>
              <a:t>Ascorbyl</a:t>
            </a:r>
            <a:r>
              <a:rPr lang="en-GB" dirty="0"/>
              <a:t> Glucoside</a:t>
            </a:r>
          </a:p>
        </p:txBody>
      </p:sp>
      <p:sp>
        <p:nvSpPr>
          <p:cNvPr id="8" name="Text Placeholder 7">
            <a:extLst>
              <a:ext uri="{FF2B5EF4-FFF2-40B4-BE49-F238E27FC236}">
                <a16:creationId xmlns:a16="http://schemas.microsoft.com/office/drawing/2014/main" id="{4F95A36F-5B89-584E-BEF6-3674F6829346}"/>
              </a:ext>
            </a:extLst>
          </p:cNvPr>
          <p:cNvSpPr txBox="1">
            <a:spLocks/>
          </p:cNvSpPr>
          <p:nvPr/>
        </p:nvSpPr>
        <p:spPr>
          <a:xfrm>
            <a:off x="919163" y="5297319"/>
            <a:ext cx="5176837" cy="812097"/>
          </a:xfrm>
          <a:prstGeom prst="roundRect">
            <a:avLst/>
          </a:prstGeom>
          <a:solidFill>
            <a:srgbClr val="006FAB">
              <a:alpha val="10000"/>
            </a:srgbClr>
          </a:solidFill>
        </p:spPr>
        <p:txBody>
          <a:bodyPr wrap="square" lIns="144000" tIns="144000" rIns="144000" bIns="144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0.002% REGU</a:t>
            </a:r>
            <a:r>
              <a:rPr kumimoji="0" lang="en-GB" sz="16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 downregulates the expression of key genes involved in the pigmentation process</a:t>
            </a:r>
          </a:p>
        </p:txBody>
      </p:sp>
      <p:pic>
        <p:nvPicPr>
          <p:cNvPr id="5" name="Picture 4" descr="A picture containing clock&#10;&#10;Description automatically generated">
            <a:extLst>
              <a:ext uri="{FF2B5EF4-FFF2-40B4-BE49-F238E27FC236}">
                <a16:creationId xmlns:a16="http://schemas.microsoft.com/office/drawing/2014/main" id="{D03415F7-CEA1-A046-87D2-8B271347C0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1753250"/>
            <a:ext cx="5699829" cy="3351499"/>
          </a:xfrm>
          <a:prstGeom prst="rect">
            <a:avLst/>
          </a:prstGeom>
        </p:spPr>
      </p:pic>
      <p:sp>
        <p:nvSpPr>
          <p:cNvPr id="15" name="Text Placeholder 7">
            <a:extLst>
              <a:ext uri="{FF2B5EF4-FFF2-40B4-BE49-F238E27FC236}">
                <a16:creationId xmlns:a16="http://schemas.microsoft.com/office/drawing/2014/main" id="{9F8AC9E5-C09F-4B47-8CA2-C3F9A6105B0F}"/>
              </a:ext>
            </a:extLst>
          </p:cNvPr>
          <p:cNvSpPr txBox="1">
            <a:spLocks/>
          </p:cNvSpPr>
          <p:nvPr/>
        </p:nvSpPr>
        <p:spPr>
          <a:xfrm>
            <a:off x="6363016" y="1861200"/>
            <a:ext cx="3570600" cy="205287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Tissue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Human Melanocytes</a:t>
            </a:r>
          </a:p>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Treatment</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t>88µM REGU</a:t>
            </a:r>
            <a:r>
              <a:rPr kumimoji="0" lang="en-GB" sz="1800" b="0" i="0" u="none" strike="noStrike" kern="1200" cap="none" spc="0" normalizeH="0" baseline="30000" noProof="0" dirty="0">
                <a:ln>
                  <a:noFill/>
                </a:ln>
                <a:solidFill>
                  <a:srgbClr val="00A3DB"/>
                </a:solidFill>
                <a:effectLst/>
                <a:uLnTx/>
                <a:uFillTx/>
                <a:latin typeface="Fira Sans" panose="020B0503050000020004" pitchFamily="34" charset="0"/>
                <a:ea typeface="+mn-ea"/>
                <a:cs typeface="+mn-cs"/>
              </a:rPr>
              <a:t>®</a:t>
            </a:r>
            <a: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t>-FADE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23478"/>
                </a:solidFill>
                <a:effectLst/>
                <a:uLnTx/>
                <a:uFillTx/>
                <a:latin typeface="Fira Sans" panose="020B0503050000020004" pitchFamily="34" charset="0"/>
                <a:ea typeface="+mn-ea"/>
                <a:cs typeface="+mn-cs"/>
              </a:rPr>
              <a:t>1180µM </a:t>
            </a:r>
            <a:r>
              <a:rPr kumimoji="0" lang="en-GB" sz="1800" b="0" i="0" u="none" strike="noStrike" kern="1200" cap="none" spc="0" normalizeH="0" baseline="0" noProof="0" dirty="0" err="1">
                <a:ln>
                  <a:noFill/>
                </a:ln>
                <a:solidFill>
                  <a:srgbClr val="023478"/>
                </a:solidFill>
                <a:effectLst/>
                <a:uLnTx/>
                <a:uFillTx/>
                <a:latin typeface="Fira Sans" panose="020B0503050000020004" pitchFamily="34" charset="0"/>
                <a:ea typeface="+mn-ea"/>
                <a:cs typeface="+mn-cs"/>
              </a:rPr>
              <a:t>Ascorbyl</a:t>
            </a:r>
            <a:r>
              <a:rPr kumimoji="0" lang="en-GB" sz="1800" b="0" i="0" u="none" strike="noStrike" kern="1200" cap="none" spc="0" normalizeH="0" baseline="0" noProof="0" dirty="0">
                <a:ln>
                  <a:noFill/>
                </a:ln>
                <a:solidFill>
                  <a:srgbClr val="023478"/>
                </a:solidFill>
                <a:effectLst/>
                <a:uLnTx/>
                <a:uFillTx/>
                <a:latin typeface="Fira Sans" panose="020B0503050000020004" pitchFamily="34" charset="0"/>
                <a:ea typeface="+mn-ea"/>
                <a:cs typeface="+mn-cs"/>
              </a:rPr>
              <a:t> Glucoside</a:t>
            </a:r>
          </a:p>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Timepoint</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72h</a:t>
            </a:r>
          </a:p>
        </p:txBody>
      </p:sp>
    </p:spTree>
    <p:extLst>
      <p:ext uri="{BB962C8B-B14F-4D97-AF65-F5344CB8AC3E}">
        <p14:creationId xmlns:p14="http://schemas.microsoft.com/office/powerpoint/2010/main" val="1348419225"/>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Multi target mechanism</a:t>
            </a:r>
            <a:endParaRPr lang="en-GB" i="1" dirty="0">
              <a:latin typeface="Fira Sans" panose="020B0503050000020004" pitchFamily="34" charset="0"/>
            </a:endParaRPr>
          </a:p>
        </p:txBody>
      </p:sp>
      <p:sp>
        <p:nvSpPr>
          <p:cNvPr id="3" name="Text Placeholder 2">
            <a:extLst>
              <a:ext uri="{FF2B5EF4-FFF2-40B4-BE49-F238E27FC236}">
                <a16:creationId xmlns:a16="http://schemas.microsoft.com/office/drawing/2014/main" id="{425B65C8-0636-1E46-A6A6-7949E1561A3E}"/>
              </a:ext>
            </a:extLst>
          </p:cNvPr>
          <p:cNvSpPr>
            <a:spLocks noGrp="1"/>
          </p:cNvSpPr>
          <p:nvPr>
            <p:ph type="body" sz="quarter" idx="13"/>
          </p:nvPr>
        </p:nvSpPr>
        <p:spPr/>
        <p:txBody>
          <a:bodyPr lIns="0" tIns="0" rIns="0" bIns="0"/>
          <a:lstStyle/>
          <a:p>
            <a:r>
              <a:rPr lang="en-GB" dirty="0"/>
              <a:t>Efficacy: in vitro - Gene expression (PCR array)</a:t>
            </a:r>
            <a:br>
              <a:rPr lang="en-GB" dirty="0"/>
            </a:br>
            <a:r>
              <a:rPr lang="en-GB" dirty="0"/>
              <a:t>REGU</a:t>
            </a:r>
            <a:r>
              <a:rPr lang="en-GB" baseline="30000" dirty="0"/>
              <a:t>®</a:t>
            </a:r>
            <a:r>
              <a:rPr lang="en-GB" dirty="0"/>
              <a:t>-FADE vs cis-Resveratrol</a:t>
            </a:r>
          </a:p>
        </p:txBody>
      </p:sp>
      <p:sp>
        <p:nvSpPr>
          <p:cNvPr id="8" name="Text Placeholder 7">
            <a:extLst>
              <a:ext uri="{FF2B5EF4-FFF2-40B4-BE49-F238E27FC236}">
                <a16:creationId xmlns:a16="http://schemas.microsoft.com/office/drawing/2014/main" id="{4F95A36F-5B89-584E-BEF6-3674F6829346}"/>
              </a:ext>
            </a:extLst>
          </p:cNvPr>
          <p:cNvSpPr txBox="1">
            <a:spLocks/>
          </p:cNvSpPr>
          <p:nvPr/>
        </p:nvSpPr>
        <p:spPr>
          <a:xfrm>
            <a:off x="919163" y="5104749"/>
            <a:ext cx="5176837" cy="566924"/>
          </a:xfrm>
          <a:prstGeom prst="roundRect">
            <a:avLst/>
          </a:prstGeom>
          <a:solidFill>
            <a:srgbClr val="006FAB">
              <a:alpha val="10000"/>
            </a:srgbClr>
          </a:solidFill>
        </p:spPr>
        <p:txBody>
          <a:bodyPr wrap="square" lIns="144000" tIns="144000" rIns="144000" bIns="144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REGU</a:t>
            </a:r>
            <a:r>
              <a:rPr kumimoji="0" lang="en-GB" sz="16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 is more effective than cis-Resveratrol</a:t>
            </a:r>
          </a:p>
        </p:txBody>
      </p:sp>
      <p:pic>
        <p:nvPicPr>
          <p:cNvPr id="5" name="Picture 4">
            <a:extLst>
              <a:ext uri="{FF2B5EF4-FFF2-40B4-BE49-F238E27FC236}">
                <a16:creationId xmlns:a16="http://schemas.microsoft.com/office/drawing/2014/main" id="{D03415F7-CEA1-A046-87D2-8B271347C02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0" y="1753250"/>
            <a:ext cx="5699828" cy="3351499"/>
          </a:xfrm>
          <a:prstGeom prst="rect">
            <a:avLst/>
          </a:prstGeom>
        </p:spPr>
      </p:pic>
      <p:sp>
        <p:nvSpPr>
          <p:cNvPr id="15" name="Text Placeholder 7">
            <a:extLst>
              <a:ext uri="{FF2B5EF4-FFF2-40B4-BE49-F238E27FC236}">
                <a16:creationId xmlns:a16="http://schemas.microsoft.com/office/drawing/2014/main" id="{9F8AC9E5-C09F-4B47-8CA2-C3F9A6105B0F}"/>
              </a:ext>
            </a:extLst>
          </p:cNvPr>
          <p:cNvSpPr txBox="1">
            <a:spLocks/>
          </p:cNvSpPr>
          <p:nvPr/>
        </p:nvSpPr>
        <p:spPr>
          <a:xfrm>
            <a:off x="6363016" y="1861200"/>
            <a:ext cx="3570600" cy="2052870"/>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Tissue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Human Melanocytes</a:t>
            </a:r>
          </a:p>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Treatment</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t>88µM REGU</a:t>
            </a:r>
            <a:r>
              <a:rPr kumimoji="0" lang="en-GB" sz="1800" b="0" i="0" u="none" strike="noStrike" kern="1200" cap="none" spc="0" normalizeH="0" baseline="30000" noProof="0" dirty="0">
                <a:ln>
                  <a:noFill/>
                </a:ln>
                <a:solidFill>
                  <a:srgbClr val="00A3DB"/>
                </a:solidFill>
                <a:effectLst/>
                <a:uLnTx/>
                <a:uFillTx/>
                <a:latin typeface="Fira Sans" panose="020B0503050000020004" pitchFamily="34" charset="0"/>
                <a:ea typeface="+mn-ea"/>
                <a:cs typeface="+mn-cs"/>
              </a:rPr>
              <a:t>®</a:t>
            </a:r>
            <a: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t>-FADE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23478"/>
                </a:solidFill>
                <a:effectLst/>
                <a:uLnTx/>
                <a:uFillTx/>
                <a:latin typeface="Fira Sans" panose="020B0503050000020004" pitchFamily="34" charset="0"/>
                <a:ea typeface="+mn-ea"/>
                <a:cs typeface="+mn-cs"/>
              </a:rPr>
              <a:t>88µM cis-Resveratrol</a:t>
            </a:r>
          </a:p>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Timepoint</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72h</a:t>
            </a:r>
          </a:p>
        </p:txBody>
      </p:sp>
    </p:spTree>
    <p:extLst>
      <p:ext uri="{BB962C8B-B14F-4D97-AF65-F5344CB8AC3E}">
        <p14:creationId xmlns:p14="http://schemas.microsoft.com/office/powerpoint/2010/main" val="3768404169"/>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Multi target mechanism</a:t>
            </a:r>
            <a:endParaRPr lang="en-GB" i="1" dirty="0">
              <a:latin typeface="Fira Sans" panose="020B0503050000020004" pitchFamily="34" charset="0"/>
            </a:endParaRPr>
          </a:p>
        </p:txBody>
      </p:sp>
      <p:sp>
        <p:nvSpPr>
          <p:cNvPr id="15" name="Text Placeholder 7">
            <a:extLst>
              <a:ext uri="{FF2B5EF4-FFF2-40B4-BE49-F238E27FC236}">
                <a16:creationId xmlns:a16="http://schemas.microsoft.com/office/drawing/2014/main" id="{9F8AC9E5-C09F-4B47-8CA2-C3F9A6105B0F}"/>
              </a:ext>
            </a:extLst>
          </p:cNvPr>
          <p:cNvSpPr txBox="1">
            <a:spLocks/>
          </p:cNvSpPr>
          <p:nvPr/>
        </p:nvSpPr>
        <p:spPr>
          <a:xfrm>
            <a:off x="7017066" y="1152000"/>
            <a:ext cx="4713600" cy="4665893"/>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a:tabLst/>
              <a:defRPr/>
            </a:pPr>
            <a:r>
              <a:rPr kumimoji="0" lang="el-GR"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α - </a:t>
            </a: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MSH </a:t>
            </a:r>
            <a:r>
              <a:rPr kumimoji="0" lang="en-GB" sz="1600" b="0" i="0" u="none" strike="noStrike" kern="1200" cap="none" spc="0" normalizeH="0" baseline="0" noProof="0" dirty="0" err="1">
                <a:ln>
                  <a:noFill/>
                </a:ln>
                <a:solidFill>
                  <a:srgbClr val="007E4B"/>
                </a:solidFill>
                <a:effectLst/>
                <a:uLnTx/>
                <a:uFillTx/>
                <a:latin typeface="Fira Sans Medium" panose="020B0503050000020004" pitchFamily="34" charset="0"/>
                <a:ea typeface="+mn-ea"/>
                <a:cs typeface="+mn-cs"/>
              </a:rPr>
              <a:t>signaling</a:t>
            </a:r>
            <a:endPar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endParaRPr>
          </a:p>
          <a:p>
            <a:pPr marL="252000" marR="0" lvl="0" indent="0" algn="l" defTabSz="914400" rtl="0" eaLnBrk="1" fontAlgn="auto" latinLnBrk="0" hangingPunct="1">
              <a:lnSpc>
                <a:spcPct val="90000"/>
              </a:lnSpc>
              <a:spcBef>
                <a:spcPts val="0"/>
              </a:spcBef>
              <a:spcAft>
                <a:spcPts val="1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a:t>
            </a:r>
            <a:r>
              <a:rPr kumimoji="0" lang="en-GB" sz="1200" b="0" i="0" u="none" strike="noStrike" kern="1200" cap="none" spc="0" normalizeH="0" baseline="30000" noProof="0" dirty="0">
                <a:ln>
                  <a:noFill/>
                </a:ln>
                <a:solidFill>
                  <a:srgbClr val="808282"/>
                </a:solidFill>
                <a:effectLst/>
                <a:uLnTx/>
                <a:uFillTx/>
                <a:latin typeface="Fira Sans" panose="020B0503050000020004" pitchFamily="34" charset="0"/>
                <a:ea typeface="+mn-ea"/>
                <a:cs typeface="+mn-cs"/>
              </a:rPr>
              <a:t>®</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-FADE downregulates the MCR1 (</a:t>
            </a:r>
            <a:r>
              <a:rPr kumimoji="0" lang="el-GR"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α - </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MSH receptor) expression level, leading to decreased expression of MITF-regulated genes such as SILV, TYR (</a:t>
            </a:r>
            <a:r>
              <a:rPr kumimoji="0" lang="en-GB" sz="1200" b="0" i="0" u="none" strike="noStrike" kern="1200" cap="none" spc="0" normalizeH="0" baseline="0" noProof="0" dirty="0" err="1">
                <a:ln>
                  <a:noFill/>
                </a:ln>
                <a:solidFill>
                  <a:srgbClr val="808282"/>
                </a:solidFill>
                <a:effectLst/>
                <a:uLnTx/>
                <a:uFillTx/>
                <a:latin typeface="Fira Sans" panose="020B0503050000020004" pitchFamily="34" charset="0"/>
                <a:ea typeface="+mn-ea"/>
                <a:cs typeface="+mn-cs"/>
              </a:rPr>
              <a:t>tyrosinae</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 TRP1, DCT, OCA2 which reduces melanin synthesis.</a:t>
            </a:r>
          </a:p>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2"/>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KIT </a:t>
            </a:r>
            <a:r>
              <a:rPr kumimoji="0" lang="en-GB" sz="1600" b="0" i="0" u="none" strike="noStrike" kern="1200" cap="none" spc="0" normalizeH="0" baseline="0" noProof="0" dirty="0" err="1">
                <a:ln>
                  <a:noFill/>
                </a:ln>
                <a:solidFill>
                  <a:srgbClr val="007E4B"/>
                </a:solidFill>
                <a:effectLst/>
                <a:uLnTx/>
                <a:uFillTx/>
                <a:latin typeface="Fira Sans Medium" panose="020B0503050000020004" pitchFamily="34" charset="0"/>
                <a:ea typeface="+mn-ea"/>
                <a:cs typeface="+mn-cs"/>
              </a:rPr>
              <a:t>signaling</a:t>
            </a:r>
            <a:endPar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endParaRPr>
          </a:p>
          <a:p>
            <a:pPr marL="252000" marR="0" lvl="0" indent="0" algn="l" defTabSz="914400" rtl="0" eaLnBrk="1" fontAlgn="auto" latinLnBrk="0" hangingPunct="1">
              <a:lnSpc>
                <a:spcPct val="90000"/>
              </a:lnSpc>
              <a:spcBef>
                <a:spcPts val="0"/>
              </a:spcBef>
              <a:spcAft>
                <a:spcPts val="1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a:t>
            </a:r>
            <a:r>
              <a:rPr kumimoji="0" lang="en-GB" sz="1200" b="0" i="0" u="none" strike="noStrike" kern="1200" cap="none" spc="0" normalizeH="0" baseline="30000" noProof="0" dirty="0">
                <a:ln>
                  <a:noFill/>
                </a:ln>
                <a:solidFill>
                  <a:srgbClr val="808282"/>
                </a:solidFill>
                <a:effectLst/>
                <a:uLnTx/>
                <a:uFillTx/>
                <a:latin typeface="Fira Sans" panose="020B0503050000020004" pitchFamily="34" charset="0"/>
                <a:ea typeface="+mn-ea"/>
                <a:cs typeface="+mn-cs"/>
              </a:rPr>
              <a:t>®</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-FADE decreases KIT (=stem cell factor receptor) gene expression which additionally reduces melanin synthesis.</a:t>
            </a:r>
          </a:p>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3"/>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Melanosome function &amp; maturation</a:t>
            </a:r>
          </a:p>
          <a:p>
            <a:pPr marL="252000" marR="0" lvl="0" indent="0" algn="l" defTabSz="914400" rtl="0" eaLnBrk="1" fontAlgn="auto" latinLnBrk="0" hangingPunct="1">
              <a:lnSpc>
                <a:spcPct val="90000"/>
              </a:lnSpc>
              <a:spcBef>
                <a:spcPts val="0"/>
              </a:spcBef>
              <a:spcAft>
                <a:spcPts val="1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a:t>
            </a:r>
            <a:r>
              <a:rPr kumimoji="0" lang="en-GB" sz="1200" b="0" i="0" u="none" strike="noStrike" kern="1200" cap="none" spc="0" normalizeH="0" baseline="30000" noProof="0" dirty="0">
                <a:ln>
                  <a:noFill/>
                </a:ln>
                <a:solidFill>
                  <a:srgbClr val="808282"/>
                </a:solidFill>
                <a:effectLst/>
                <a:uLnTx/>
                <a:uFillTx/>
                <a:latin typeface="Fira Sans" panose="020B0503050000020004" pitchFamily="34" charset="0"/>
                <a:ea typeface="+mn-ea"/>
                <a:cs typeface="+mn-cs"/>
              </a:rPr>
              <a:t>®</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-FADE also affects the function and maturation of melanosomes by reduction of  SLC24A5 and SLC45A2 gene expression levels.</a:t>
            </a:r>
          </a:p>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4"/>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Melanosome transport</a:t>
            </a:r>
          </a:p>
          <a:p>
            <a:pPr marL="252000" marR="0" lvl="0" indent="0" algn="l" defTabSz="914400" rtl="0" eaLnBrk="1" fontAlgn="auto" latinLnBrk="0" hangingPunct="1">
              <a:lnSpc>
                <a:spcPct val="90000"/>
              </a:lnSpc>
              <a:spcBef>
                <a:spcPts val="0"/>
              </a:spcBef>
              <a:spcAft>
                <a:spcPts val="1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a:t>
            </a:r>
            <a:r>
              <a:rPr kumimoji="0" lang="en-GB" sz="1200" b="0" i="0" u="none" strike="noStrike" kern="1200" cap="none" spc="0" normalizeH="0" baseline="30000" noProof="0" dirty="0">
                <a:ln>
                  <a:noFill/>
                </a:ln>
                <a:solidFill>
                  <a:srgbClr val="808282"/>
                </a:solidFill>
                <a:effectLst/>
                <a:uLnTx/>
                <a:uFillTx/>
                <a:latin typeface="Fira Sans" panose="020B0503050000020004" pitchFamily="34" charset="0"/>
                <a:ea typeface="+mn-ea"/>
                <a:cs typeface="+mn-cs"/>
              </a:rPr>
              <a:t>®</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-FADE attenuates melanosome transport within melanocytes, shown by the reduction of the MYO5A and MREG gene expression levels as well as the melanosome transport to keratinocytes, shown by the reduction of RAB 27A gene expression levels.</a:t>
            </a:r>
          </a:p>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5"/>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Melanin synthesis </a:t>
            </a:r>
          </a:p>
        </p:txBody>
      </p:sp>
      <p:pic>
        <p:nvPicPr>
          <p:cNvPr id="12" name="Picture 11">
            <a:extLst>
              <a:ext uri="{FF2B5EF4-FFF2-40B4-BE49-F238E27FC236}">
                <a16:creationId xmlns:a16="http://schemas.microsoft.com/office/drawing/2014/main" id="{7EB9147A-2591-6949-9215-E25BD48FA7F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468000" y="1152000"/>
            <a:ext cx="6256650" cy="486268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45780106"/>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Multi target mechanism</a:t>
            </a:r>
            <a:endParaRPr lang="en-GB" i="1" dirty="0">
              <a:latin typeface="Fira Sans" panose="020B0503050000020004" pitchFamily="34" charset="0"/>
            </a:endParaRPr>
          </a:p>
        </p:txBody>
      </p:sp>
      <p:sp>
        <p:nvSpPr>
          <p:cNvPr id="15" name="Text Placeholder 7">
            <a:extLst>
              <a:ext uri="{FF2B5EF4-FFF2-40B4-BE49-F238E27FC236}">
                <a16:creationId xmlns:a16="http://schemas.microsoft.com/office/drawing/2014/main" id="{9F8AC9E5-C09F-4B47-8CA2-C3F9A6105B0F}"/>
              </a:ext>
            </a:extLst>
          </p:cNvPr>
          <p:cNvSpPr txBox="1">
            <a:spLocks/>
          </p:cNvSpPr>
          <p:nvPr/>
        </p:nvSpPr>
        <p:spPr>
          <a:xfrm>
            <a:off x="7017066" y="1152000"/>
            <a:ext cx="4713600" cy="82278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5"/>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Eumelanin synthesis </a:t>
            </a:r>
          </a:p>
          <a:p>
            <a:pPr marL="252000" marR="0" lvl="0" indent="0" algn="l" defTabSz="914400" rtl="0" eaLnBrk="1" fontAlgn="auto" latinLnBrk="0" hangingPunct="1">
              <a:lnSpc>
                <a:spcPct val="90000"/>
              </a:lnSpc>
              <a:spcBef>
                <a:spcPts val="0"/>
              </a:spcBef>
              <a:spcAft>
                <a:spcPts val="16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a:t>
            </a:r>
            <a:r>
              <a:rPr kumimoji="0" lang="en-GB" sz="1200" b="0" i="0" u="none" strike="noStrike" kern="1200" cap="none" spc="0" normalizeH="0" baseline="30000" noProof="0" dirty="0">
                <a:ln>
                  <a:noFill/>
                </a:ln>
                <a:solidFill>
                  <a:srgbClr val="808282"/>
                </a:solidFill>
                <a:effectLst/>
                <a:uLnTx/>
                <a:uFillTx/>
                <a:latin typeface="Fira Sans" panose="020B0503050000020004" pitchFamily="34" charset="0"/>
                <a:ea typeface="+mn-ea"/>
                <a:cs typeface="+mn-cs"/>
              </a:rPr>
              <a:t>®</a:t>
            </a: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-FADE reduces the conversion of tyrosine into eumelanin at various points, shown by the downregulation of OCA2, TYR (tyrosinase), DCT and TYR1 gene expression levels</a:t>
            </a:r>
          </a:p>
        </p:txBody>
      </p:sp>
      <p:pic>
        <p:nvPicPr>
          <p:cNvPr id="8" name="Picture 8">
            <a:extLst>
              <a:ext uri="{FF2B5EF4-FFF2-40B4-BE49-F238E27FC236}">
                <a16:creationId xmlns:a16="http://schemas.microsoft.com/office/drawing/2014/main" id="{41DD68EE-42BD-C941-9A46-C0077B55DE0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457200" y="1152000"/>
            <a:ext cx="6256650" cy="453748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5379180"/>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Multi target mechanism</a:t>
            </a:r>
            <a:endParaRPr lang="en-GB" i="1" dirty="0">
              <a:latin typeface="Fira Sans" panose="020B0503050000020004" pitchFamily="34" charset="0"/>
            </a:endParaRPr>
          </a:p>
        </p:txBody>
      </p:sp>
      <p:sp>
        <p:nvSpPr>
          <p:cNvPr id="15" name="Text Placeholder 7">
            <a:extLst>
              <a:ext uri="{FF2B5EF4-FFF2-40B4-BE49-F238E27FC236}">
                <a16:creationId xmlns:a16="http://schemas.microsoft.com/office/drawing/2014/main" id="{9F8AC9E5-C09F-4B47-8CA2-C3F9A6105B0F}"/>
              </a:ext>
            </a:extLst>
          </p:cNvPr>
          <p:cNvSpPr txBox="1">
            <a:spLocks/>
          </p:cNvSpPr>
          <p:nvPr/>
        </p:nvSpPr>
        <p:spPr>
          <a:xfrm>
            <a:off x="7017066" y="1152000"/>
            <a:ext cx="4713600" cy="822789"/>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marR="0" lvl="0" indent="-252000" algn="l" defTabSz="914400" rtl="0" eaLnBrk="1" fontAlgn="auto" latinLnBrk="0" hangingPunct="1">
              <a:lnSpc>
                <a:spcPct val="90000"/>
              </a:lnSpc>
              <a:spcBef>
                <a:spcPts val="0"/>
              </a:spcBef>
              <a:spcAft>
                <a:spcPts val="800"/>
              </a:spcAft>
              <a:buClr>
                <a:srgbClr val="007E4B"/>
              </a:buClr>
              <a:buSzTx/>
              <a:buFont typeface="+mj-lt"/>
              <a:buAutoNum type="arabicParenR" startAt="5"/>
              <a:tabLst/>
              <a:defRPr/>
            </a:pPr>
            <a:r>
              <a:rPr kumimoji="0" lang="en-GB" sz="1600" b="0" i="0" u="none" strike="noStrike" kern="1200" cap="none" spc="0" normalizeH="0" baseline="0" noProof="0" dirty="0">
                <a:ln>
                  <a:noFill/>
                </a:ln>
                <a:solidFill>
                  <a:srgbClr val="007E4B"/>
                </a:solidFill>
                <a:effectLst/>
                <a:uLnTx/>
                <a:uFillTx/>
                <a:latin typeface="Fira Sans Medium" panose="020B0503050000020004" pitchFamily="34" charset="0"/>
                <a:ea typeface="+mn-ea"/>
                <a:cs typeface="+mn-cs"/>
              </a:rPr>
              <a:t>Pheomelanin synthesis </a:t>
            </a:r>
          </a:p>
          <a:p>
            <a:pPr marL="252000" marR="0" lvl="0" indent="0" algn="l" defTabSz="914400" rtl="0" eaLnBrk="1" fontAlgn="auto" latinLnBrk="0" hangingPunct="1">
              <a:lnSpc>
                <a:spcPct val="90000"/>
              </a:lnSpc>
              <a:spcBef>
                <a:spcPts val="0"/>
              </a:spcBef>
              <a:spcAft>
                <a:spcPts val="800"/>
              </a:spcAft>
              <a:buClr>
                <a:srgbClr val="007E4B"/>
              </a:buClr>
              <a:buSzTx/>
              <a:buFont typeface="Arial" panose="020B0604020202020204" pitchFamily="34" charset="0"/>
              <a:buNone/>
              <a:tabLst/>
              <a:defRPr/>
            </a:pPr>
            <a:r>
              <a:rPr kumimoji="0" lang="en-GB" sz="12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REGU®-FADE reduces the conversion of tyrosine into pheomelanin at various points, shown by the downregulation of OCA2 and TYR (tyrosinase) gene expression levels.</a:t>
            </a:r>
          </a:p>
        </p:txBody>
      </p:sp>
      <p:pic>
        <p:nvPicPr>
          <p:cNvPr id="9" name="Picture 9">
            <a:extLst>
              <a:ext uri="{FF2B5EF4-FFF2-40B4-BE49-F238E27FC236}">
                <a16:creationId xmlns:a16="http://schemas.microsoft.com/office/drawing/2014/main" id="{51D5B63E-EE48-C542-9CDF-D463E77B6974}"/>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0511"/>
          <a:stretch/>
        </p:blipFill>
        <p:spPr bwMode="auto">
          <a:xfrm>
            <a:off x="457200" y="1152001"/>
            <a:ext cx="6256650" cy="4537480"/>
          </a:xfrm>
          <a:prstGeom prst="rect">
            <a:avLst/>
          </a:prstGeom>
          <a:solidFill>
            <a:srgbClr val="FED65E"/>
          </a:solidFill>
        </p:spPr>
      </p:pic>
    </p:spTree>
    <p:extLst>
      <p:ext uri="{BB962C8B-B14F-4D97-AF65-F5344CB8AC3E}">
        <p14:creationId xmlns:p14="http://schemas.microsoft.com/office/powerpoint/2010/main" val="1095602036"/>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Efficacy: </a:t>
            </a:r>
            <a:r>
              <a:rPr lang="en-GB" i="1" dirty="0">
                <a:latin typeface="Fira Sans" panose="020B0503050000020004" pitchFamily="34" charset="0"/>
              </a:rPr>
              <a:t>in vitro </a:t>
            </a:r>
            <a:r>
              <a:rPr lang="en-GB" dirty="0">
                <a:latin typeface="Fira Sans" panose="020B0503050000020004" pitchFamily="34" charset="0"/>
              </a:rPr>
              <a:t>– </a:t>
            </a:r>
            <a:br>
              <a:rPr lang="ru-RU" dirty="0">
                <a:latin typeface="Fira Sans" panose="020B0503050000020004" pitchFamily="34" charset="0"/>
              </a:rPr>
            </a:br>
            <a:r>
              <a:rPr lang="en-GB" dirty="0">
                <a:latin typeface="Fira Sans" panose="020B0503050000020004" pitchFamily="34" charset="0"/>
              </a:rPr>
              <a:t>Melanin Assay in B16F10 Cells</a:t>
            </a:r>
            <a:endParaRPr lang="en-GB" i="1" dirty="0">
              <a:latin typeface="Fira Sans" panose="020B0503050000020004" pitchFamily="34" charset="0"/>
            </a:endParaRPr>
          </a:p>
        </p:txBody>
      </p:sp>
      <p:sp>
        <p:nvSpPr>
          <p:cNvPr id="12" name="Text Placeholder 7">
            <a:extLst>
              <a:ext uri="{FF2B5EF4-FFF2-40B4-BE49-F238E27FC236}">
                <a16:creationId xmlns:a16="http://schemas.microsoft.com/office/drawing/2014/main" id="{402A4996-EDAE-064E-8DC8-C3EA4577F737}"/>
              </a:ext>
            </a:extLst>
          </p:cNvPr>
          <p:cNvSpPr txBox="1">
            <a:spLocks/>
          </p:cNvSpPr>
          <p:nvPr/>
        </p:nvSpPr>
        <p:spPr>
          <a:xfrm>
            <a:off x="8064500" y="2037133"/>
            <a:ext cx="2673350" cy="1344593"/>
          </a:xfrm>
          <a:prstGeom prst="roundRect">
            <a:avLst/>
          </a:prstGeom>
          <a:solidFill>
            <a:srgbClr val="006FAB">
              <a:alpha val="10000"/>
            </a:srgbClr>
          </a:solidFill>
        </p:spPr>
        <p:txBody>
          <a:bodyPr wrap="square" lIns="108000" tIns="108000" rIns="108000" bIns="108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0.001% REGU</a:t>
            </a:r>
            <a:r>
              <a:rPr kumimoji="0" lang="en-GB" sz="18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 reduces melanin production by 50% in B16F10 Melanin Assay</a:t>
            </a:r>
          </a:p>
        </p:txBody>
      </p:sp>
      <p:pic>
        <p:nvPicPr>
          <p:cNvPr id="10" name="Picture 9" descr="A picture containing drawing, clock&#10;&#10;Description automatically generated">
            <a:extLst>
              <a:ext uri="{FF2B5EF4-FFF2-40B4-BE49-F238E27FC236}">
                <a16:creationId xmlns:a16="http://schemas.microsoft.com/office/drawing/2014/main" id="{0B7E75FE-B701-1E40-8643-C158AA05893F}"/>
              </a:ext>
            </a:extLst>
          </p:cNvPr>
          <p:cNvPicPr>
            <a:picLocks noChangeAspect="1"/>
          </p:cNvPicPr>
          <p:nvPr/>
        </p:nvPicPr>
        <p:blipFill>
          <a:blip r:embed="rId3"/>
          <a:stretch>
            <a:fillRect/>
          </a:stretch>
        </p:blipFill>
        <p:spPr>
          <a:xfrm>
            <a:off x="280089" y="1390086"/>
            <a:ext cx="7505011" cy="4515515"/>
          </a:xfrm>
          <a:prstGeom prst="rect">
            <a:avLst/>
          </a:prstGeom>
        </p:spPr>
      </p:pic>
    </p:spTree>
    <p:extLst>
      <p:ext uri="{BB962C8B-B14F-4D97-AF65-F5344CB8AC3E}">
        <p14:creationId xmlns:p14="http://schemas.microsoft.com/office/powerpoint/2010/main" val="1543027271"/>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Efficacy: </a:t>
            </a:r>
            <a:r>
              <a:rPr lang="en-GB" i="1" dirty="0">
                <a:latin typeface="Fira Sans" panose="020B0503050000020004" pitchFamily="34" charset="0"/>
              </a:rPr>
              <a:t>in vitro </a:t>
            </a:r>
            <a:r>
              <a:rPr lang="en-GB" dirty="0">
                <a:latin typeface="Fira Sans" panose="020B0503050000020004" pitchFamily="34" charset="0"/>
              </a:rPr>
              <a:t>on </a:t>
            </a:r>
            <a:br>
              <a:rPr lang="ru-RU" dirty="0">
                <a:latin typeface="Fira Sans" panose="020B0503050000020004" pitchFamily="34" charset="0"/>
              </a:rPr>
            </a:br>
            <a:r>
              <a:rPr lang="en-GB" dirty="0">
                <a:latin typeface="Fira Sans" panose="020B0503050000020004" pitchFamily="34" charset="0"/>
              </a:rPr>
              <a:t>Normal Human Melanocytes</a:t>
            </a:r>
          </a:p>
        </p:txBody>
      </p:sp>
      <p:sp>
        <p:nvSpPr>
          <p:cNvPr id="12" name="Text Placeholder 7">
            <a:extLst>
              <a:ext uri="{FF2B5EF4-FFF2-40B4-BE49-F238E27FC236}">
                <a16:creationId xmlns:a16="http://schemas.microsoft.com/office/drawing/2014/main" id="{402A4996-EDAE-064E-8DC8-C3EA4577F737}"/>
              </a:ext>
            </a:extLst>
          </p:cNvPr>
          <p:cNvSpPr txBox="1">
            <a:spLocks/>
          </p:cNvSpPr>
          <p:nvPr/>
        </p:nvSpPr>
        <p:spPr>
          <a:xfrm>
            <a:off x="7899400" y="1738358"/>
            <a:ext cx="2381250" cy="1078115"/>
          </a:xfrm>
          <a:prstGeom prst="roundRect">
            <a:avLst>
              <a:gd name="adj" fmla="val 18664"/>
            </a:avLst>
          </a:prstGeom>
          <a:solidFill>
            <a:srgbClr val="006FAB">
              <a:alpha val="10000"/>
            </a:srgbClr>
          </a:solidFill>
        </p:spPr>
        <p:txBody>
          <a:bodyPr wrap="square" lIns="108000" tIns="108000" rIns="108000" bIns="108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REGU</a:t>
            </a:r>
            <a:r>
              <a:rPr kumimoji="0" lang="en-GB" sz="18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 </a:t>
            </a:r>
            <a:r>
              <a:rPr kumimoji="0" lang="en-GB" sz="1800" b="0" i="0" u="none" strike="noStrike" kern="1200" cap="none" spc="0" normalizeH="0" baseline="0" noProof="0" dirty="0" err="1">
                <a:ln>
                  <a:noFill/>
                </a:ln>
                <a:solidFill>
                  <a:srgbClr val="006FAB"/>
                </a:solidFill>
                <a:effectLst/>
                <a:uLnTx/>
                <a:uFillTx/>
                <a:latin typeface="Fira Sans Medium" panose="020B0503050000020004" pitchFamily="34" charset="0"/>
                <a:ea typeface="+mn-ea"/>
                <a:cs typeface="+mn-cs"/>
              </a:rPr>
              <a:t>performes</a:t>
            </a: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 better than Kojic acid </a:t>
            </a:r>
          </a:p>
        </p:txBody>
      </p:sp>
      <p:pic>
        <p:nvPicPr>
          <p:cNvPr id="4" name="Picture 3" descr="A screenshot of a computer&#10;&#10;Description automatically generated">
            <a:extLst>
              <a:ext uri="{FF2B5EF4-FFF2-40B4-BE49-F238E27FC236}">
                <a16:creationId xmlns:a16="http://schemas.microsoft.com/office/drawing/2014/main" id="{42620AE8-5019-7C42-BFB2-BDD45E1838B3}"/>
              </a:ext>
            </a:extLst>
          </p:cNvPr>
          <p:cNvPicPr>
            <a:picLocks noChangeAspect="1"/>
          </p:cNvPicPr>
          <p:nvPr/>
        </p:nvPicPr>
        <p:blipFill>
          <a:blip r:embed="rId3"/>
          <a:stretch>
            <a:fillRect/>
          </a:stretch>
        </p:blipFill>
        <p:spPr>
          <a:xfrm>
            <a:off x="315938" y="1535250"/>
            <a:ext cx="7323111" cy="4467098"/>
          </a:xfrm>
          <a:prstGeom prst="rect">
            <a:avLst/>
          </a:prstGeom>
        </p:spPr>
      </p:pic>
      <p:sp>
        <p:nvSpPr>
          <p:cNvPr id="9" name="Text Placeholder 7">
            <a:extLst>
              <a:ext uri="{FF2B5EF4-FFF2-40B4-BE49-F238E27FC236}">
                <a16:creationId xmlns:a16="http://schemas.microsoft.com/office/drawing/2014/main" id="{06F78B10-0F6B-AB48-B1C3-0B265850D4CE}"/>
              </a:ext>
            </a:extLst>
          </p:cNvPr>
          <p:cNvSpPr txBox="1">
            <a:spLocks/>
          </p:cNvSpPr>
          <p:nvPr/>
        </p:nvSpPr>
        <p:spPr>
          <a:xfrm>
            <a:off x="7899400" y="3040421"/>
            <a:ext cx="2381250" cy="1649682"/>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Tissue</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Normal Human Melanocytes</a:t>
            </a:r>
          </a:p>
          <a:p>
            <a:pPr marL="228600" marR="0" lvl="0" indent="-22860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808282"/>
                </a:solidFill>
                <a:effectLst/>
                <a:uLnTx/>
                <a:uFillTx/>
                <a:latin typeface="Fira Sans Medium" panose="020B0503050000020004" pitchFamily="34" charset="0"/>
                <a:ea typeface="+mn-ea"/>
                <a:cs typeface="+mn-cs"/>
              </a:rPr>
              <a:t>Treatment</a:t>
            </a:r>
            <a:b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REGU</a:t>
            </a:r>
            <a:r>
              <a:rPr kumimoji="0" lang="en-GB" sz="1800" b="0" i="0" u="none" strike="noStrike" kern="1200" cap="none" spc="0" normalizeH="0" baseline="30000" noProof="0" dirty="0">
                <a:ln>
                  <a:noFill/>
                </a:ln>
                <a:solidFill>
                  <a:srgbClr val="006FAB"/>
                </a:solidFill>
                <a:effectLst/>
                <a:uLnTx/>
                <a:uFillTx/>
                <a:latin typeface="Fira Sans" panose="020B0503050000020004" pitchFamily="34" charset="0"/>
                <a:ea typeface="+mn-ea"/>
                <a:cs typeface="+mn-cs"/>
              </a:rPr>
              <a:t>®</a:t>
            </a: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-FADE</a:t>
            </a:r>
            <a:b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0A3DB"/>
                </a:solidFill>
                <a:effectLst/>
                <a:uLnTx/>
                <a:uFillTx/>
                <a:latin typeface="Fira Sans" panose="020B0503050000020004" pitchFamily="34" charset="0"/>
                <a:ea typeface="+mn-ea"/>
                <a:cs typeface="+mn-cs"/>
              </a:rPr>
              <a:t>Kojic acid</a:t>
            </a:r>
            <a:endPar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163566417"/>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Efficacy: </a:t>
            </a:r>
            <a:r>
              <a:rPr lang="en-GB" i="1" dirty="0">
                <a:latin typeface="Fira Sans" panose="020B0503050000020004" pitchFamily="34" charset="0"/>
              </a:rPr>
              <a:t>in vitro </a:t>
            </a:r>
            <a:r>
              <a:rPr lang="en-GB" dirty="0">
                <a:latin typeface="Fira Sans" panose="020B0503050000020004" pitchFamily="34" charset="0"/>
              </a:rPr>
              <a:t>– Skin brightening </a:t>
            </a:r>
            <a:br>
              <a:rPr lang="ru-RU" dirty="0">
                <a:latin typeface="Fira Sans" panose="020B0503050000020004" pitchFamily="34" charset="0"/>
              </a:rPr>
            </a:br>
            <a:r>
              <a:rPr lang="en-GB" dirty="0">
                <a:latin typeface="Fira Sans" panose="020B0503050000020004" pitchFamily="34" charset="0"/>
              </a:rPr>
              <a:t>in 3D-human reconstituted epidermis</a:t>
            </a:r>
          </a:p>
        </p:txBody>
      </p:sp>
      <p:sp>
        <p:nvSpPr>
          <p:cNvPr id="12" name="Text Placeholder 7">
            <a:extLst>
              <a:ext uri="{FF2B5EF4-FFF2-40B4-BE49-F238E27FC236}">
                <a16:creationId xmlns:a16="http://schemas.microsoft.com/office/drawing/2014/main" id="{402A4996-EDAE-064E-8DC8-C3EA4577F737}"/>
              </a:ext>
            </a:extLst>
          </p:cNvPr>
          <p:cNvSpPr txBox="1">
            <a:spLocks/>
          </p:cNvSpPr>
          <p:nvPr/>
        </p:nvSpPr>
        <p:spPr>
          <a:xfrm>
            <a:off x="7330875" y="1823868"/>
            <a:ext cx="3257550" cy="1356347"/>
          </a:xfrm>
          <a:prstGeom prst="roundRect">
            <a:avLst>
              <a:gd name="adj" fmla="val 16323"/>
            </a:avLst>
          </a:prstGeom>
          <a:solidFill>
            <a:srgbClr val="006FAB">
              <a:alpha val="10000"/>
            </a:srgbClr>
          </a:solidFill>
        </p:spPr>
        <p:txBody>
          <a:bodyPr wrap="square" lIns="108000" tIns="108000" rIns="108000" bIns="108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REGU</a:t>
            </a:r>
            <a:r>
              <a:rPr kumimoji="0" lang="en-GB" sz="18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 performs excellent after 14 days in 3D - human reconstituted epidermis</a:t>
            </a:r>
          </a:p>
        </p:txBody>
      </p:sp>
      <p:pic>
        <p:nvPicPr>
          <p:cNvPr id="8" name="Picture 85" descr="nanoemulsion_a-Arbutin250405_Auflicht-Durchlicht">
            <a:extLst>
              <a:ext uri="{FF2B5EF4-FFF2-40B4-BE49-F238E27FC236}">
                <a16:creationId xmlns:a16="http://schemas.microsoft.com/office/drawing/2014/main" id="{AD0F9EA6-E8D8-844A-9582-FCF0A259DCA8}"/>
              </a:ext>
            </a:extLst>
          </p:cNvPr>
          <p:cNvPicPr>
            <a:picLocks noChangeAspect="1" noChangeArrowheads="1"/>
          </p:cNvPicPr>
          <p:nvPr/>
        </p:nvPicPr>
        <p:blipFill rotWithShape="1">
          <a:blip r:embed="rId3" cstate="screen">
            <a:lum bright="-6000"/>
            <a:extLst>
              <a:ext uri="{28A0092B-C50C-407E-A947-70E740481C1C}">
                <a14:useLocalDpi xmlns:a14="http://schemas.microsoft.com/office/drawing/2010/main"/>
              </a:ext>
            </a:extLst>
          </a:blip>
          <a:srcRect/>
          <a:stretch/>
        </p:blipFill>
        <p:spPr bwMode="auto">
          <a:xfrm>
            <a:off x="7331124" y="4194239"/>
            <a:ext cx="532619" cy="532397"/>
          </a:xfrm>
          <a:prstGeom prst="ellipse">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 name="Picture 84" descr="nanoemulsion_a-Arbutin250405_Auflicht-Durchlicht">
            <a:extLst>
              <a:ext uri="{FF2B5EF4-FFF2-40B4-BE49-F238E27FC236}">
                <a16:creationId xmlns:a16="http://schemas.microsoft.com/office/drawing/2014/main" id="{8A4D842A-5EAB-C442-A31B-AF1C5C124051}"/>
              </a:ext>
            </a:extLst>
          </p:cNvPr>
          <p:cNvPicPr>
            <a:picLocks noChangeAspect="1" noChangeArrowheads="1"/>
          </p:cNvPicPr>
          <p:nvPr/>
        </p:nvPicPr>
        <p:blipFill rotWithShape="1">
          <a:blip r:embed="rId4" cstate="screen">
            <a:lum bright="12000"/>
            <a:extLst>
              <a:ext uri="{28A0092B-C50C-407E-A947-70E740481C1C}">
                <a14:useLocalDpi xmlns:a14="http://schemas.microsoft.com/office/drawing/2010/main"/>
              </a:ext>
            </a:extLst>
          </a:blip>
          <a:srcRect/>
          <a:stretch/>
        </p:blipFill>
        <p:spPr bwMode="auto">
          <a:xfrm>
            <a:off x="7330875" y="3335095"/>
            <a:ext cx="532779" cy="532779"/>
          </a:xfrm>
          <a:prstGeom prst="ellipse">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sp>
        <p:nvSpPr>
          <p:cNvPr id="15" name="Text Placeholder 7">
            <a:extLst>
              <a:ext uri="{FF2B5EF4-FFF2-40B4-BE49-F238E27FC236}">
                <a16:creationId xmlns:a16="http://schemas.microsoft.com/office/drawing/2014/main" id="{3D136937-AF83-B248-B019-8088501E8B82}"/>
              </a:ext>
            </a:extLst>
          </p:cNvPr>
          <p:cNvSpPr txBox="1">
            <a:spLocks/>
          </p:cNvSpPr>
          <p:nvPr/>
        </p:nvSpPr>
        <p:spPr>
          <a:xfrm>
            <a:off x="8039281" y="3476834"/>
            <a:ext cx="1782788" cy="249299"/>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before</a:t>
            </a:r>
          </a:p>
        </p:txBody>
      </p:sp>
      <p:sp>
        <p:nvSpPr>
          <p:cNvPr id="16" name="Text Placeholder 7">
            <a:extLst>
              <a:ext uri="{FF2B5EF4-FFF2-40B4-BE49-F238E27FC236}">
                <a16:creationId xmlns:a16="http://schemas.microsoft.com/office/drawing/2014/main" id="{29780633-3341-CF4B-9057-B367FC099484}"/>
              </a:ext>
            </a:extLst>
          </p:cNvPr>
          <p:cNvSpPr txBox="1">
            <a:spLocks/>
          </p:cNvSpPr>
          <p:nvPr/>
        </p:nvSpPr>
        <p:spPr>
          <a:xfrm>
            <a:off x="8039284" y="4335785"/>
            <a:ext cx="1782788" cy="249299"/>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200"/>
              </a:spcAft>
              <a:buClr>
                <a:srgbClr val="007E4B"/>
              </a:buClr>
              <a:buSzTx/>
              <a:buFont typeface="Arial" panose="020B0604020202020204" pitchFamily="34" charset="0"/>
              <a:buNone/>
              <a:tabLst/>
              <a:defRPr/>
            </a:pPr>
            <a:r>
              <a:rPr kumimoji="0" lang="en-GB" sz="1800" b="0" i="0" u="none" strike="noStrike" kern="1200" cap="none" spc="0" normalizeH="0" baseline="0" noProof="0" dirty="0">
                <a:ln>
                  <a:noFill/>
                </a:ln>
                <a:solidFill>
                  <a:srgbClr val="808282"/>
                </a:solidFill>
                <a:effectLst/>
                <a:uLnTx/>
                <a:uFillTx/>
                <a:latin typeface="Fira Sans" panose="020B0503050000020004" pitchFamily="34" charset="0"/>
                <a:ea typeface="+mn-ea"/>
                <a:cs typeface="+mn-cs"/>
              </a:rPr>
              <a:t>after 14 days</a:t>
            </a:r>
          </a:p>
        </p:txBody>
      </p:sp>
      <p:cxnSp>
        <p:nvCxnSpPr>
          <p:cNvPr id="5" name="Straight Connector 4">
            <a:extLst>
              <a:ext uri="{FF2B5EF4-FFF2-40B4-BE49-F238E27FC236}">
                <a16:creationId xmlns:a16="http://schemas.microsoft.com/office/drawing/2014/main" id="{B08694CA-CE59-2546-9B87-8EB24AAF1B76}"/>
              </a:ext>
            </a:extLst>
          </p:cNvPr>
          <p:cNvCxnSpPr>
            <a:cxnSpLocks/>
          </p:cNvCxnSpPr>
          <p:nvPr/>
        </p:nvCxnSpPr>
        <p:spPr>
          <a:xfrm>
            <a:off x="7330875" y="4035858"/>
            <a:ext cx="3257550" cy="0"/>
          </a:xfrm>
          <a:prstGeom prst="line">
            <a:avLst/>
          </a:prstGeom>
          <a:ln w="9525">
            <a:solidFill>
              <a:schemeClr val="tx1">
                <a:alpha val="50000"/>
              </a:schemeClr>
            </a:solidFill>
          </a:ln>
        </p:spPr>
        <p:style>
          <a:lnRef idx="1">
            <a:schemeClr val="accent1"/>
          </a:lnRef>
          <a:fillRef idx="0">
            <a:schemeClr val="accent1"/>
          </a:fillRef>
          <a:effectRef idx="0">
            <a:schemeClr val="accent1"/>
          </a:effectRef>
          <a:fontRef idx="minor">
            <a:schemeClr val="tx1"/>
          </a:fontRef>
        </p:style>
      </p:cxnSp>
      <p:pic>
        <p:nvPicPr>
          <p:cNvPr id="17" name="Picture 16" descr="A picture containing drawing&#10;&#10;Description automatically generated">
            <a:extLst>
              <a:ext uri="{FF2B5EF4-FFF2-40B4-BE49-F238E27FC236}">
                <a16:creationId xmlns:a16="http://schemas.microsoft.com/office/drawing/2014/main" id="{21B8BC08-A278-2941-A335-FD9F6D74B63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1466020"/>
            <a:ext cx="6447151" cy="4615086"/>
          </a:xfrm>
          <a:prstGeom prst="rect">
            <a:avLst/>
          </a:prstGeom>
        </p:spPr>
      </p:pic>
    </p:spTree>
    <p:extLst>
      <p:ext uri="{BB962C8B-B14F-4D97-AF65-F5344CB8AC3E}">
        <p14:creationId xmlns:p14="http://schemas.microsoft.com/office/powerpoint/2010/main" val="3349027588"/>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p:txBody>
          <a:bodyPr lIns="0" tIns="0" rIns="0" bIns="0"/>
          <a:lstStyle/>
          <a:p>
            <a:r>
              <a:rPr lang="en-GB" dirty="0"/>
              <a:t>Efficacy: </a:t>
            </a:r>
            <a:br>
              <a:rPr lang="en-GB" dirty="0"/>
            </a:br>
            <a:r>
              <a:rPr lang="en-GB" i="1" dirty="0">
                <a:latin typeface="Fira Sans Book" panose="020B0503050000020004" pitchFamily="34" charset="0"/>
              </a:rPr>
              <a:t>in vivo </a:t>
            </a:r>
            <a:r>
              <a:rPr lang="en-GB" dirty="0">
                <a:latin typeface="Fira Sans Book" panose="020B0503050000020004" pitchFamily="34" charset="0"/>
              </a:rPr>
              <a:t>– long term study</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5" name="Picture Placeholder 4" descr="A person posing for a picture&#10;&#10;Description automatically generated">
            <a:extLst>
              <a:ext uri="{FF2B5EF4-FFF2-40B4-BE49-F238E27FC236}">
                <a16:creationId xmlns:a16="http://schemas.microsoft.com/office/drawing/2014/main" id="{D72E9EFB-3618-DD42-A0C3-296F11FED518}"/>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sp>
        <p:nvSpPr>
          <p:cNvPr id="17" name="Text Placeholder 16">
            <a:extLst>
              <a:ext uri="{FF2B5EF4-FFF2-40B4-BE49-F238E27FC236}">
                <a16:creationId xmlns:a16="http://schemas.microsoft.com/office/drawing/2014/main" id="{92E80DAB-9985-DF44-B275-CF9263FD71C6}"/>
              </a:ext>
            </a:extLst>
          </p:cNvPr>
          <p:cNvSpPr>
            <a:spLocks noGrp="1"/>
          </p:cNvSpPr>
          <p:nvPr>
            <p:ph type="body" sz="quarter" idx="14"/>
          </p:nvPr>
        </p:nvSpPr>
        <p:spPr>
          <a:xfrm>
            <a:off x="1459682" y="1616748"/>
            <a:ext cx="4229918" cy="664797"/>
          </a:xfrm>
        </p:spPr>
        <p:txBody>
          <a:bodyPr wrap="square" lIns="0" tIns="0" rIns="0" bIns="0" anchor="ctr" anchorCtr="0">
            <a:spAutoFit/>
          </a:bodyPr>
          <a:lstStyle/>
          <a:p>
            <a:pPr marL="0" indent="0">
              <a:buNone/>
            </a:pPr>
            <a:r>
              <a:rPr lang="en-GB" sz="1600" dirty="0"/>
              <a:t>Double-blind placebo controlled study with 53 Indian volunteers performed by CLAIMS (India)</a:t>
            </a:r>
          </a:p>
        </p:txBody>
      </p:sp>
      <p:sp>
        <p:nvSpPr>
          <p:cNvPr id="11" name="Text Placeholder 16">
            <a:extLst>
              <a:ext uri="{FF2B5EF4-FFF2-40B4-BE49-F238E27FC236}">
                <a16:creationId xmlns:a16="http://schemas.microsoft.com/office/drawing/2014/main" id="{6D1B48D0-994C-354B-AE90-747693A57710}"/>
              </a:ext>
            </a:extLst>
          </p:cNvPr>
          <p:cNvSpPr txBox="1">
            <a:spLocks/>
          </p:cNvSpPr>
          <p:nvPr/>
        </p:nvSpPr>
        <p:spPr>
          <a:xfrm>
            <a:off x="1459682" y="2990647"/>
            <a:ext cx="4229918" cy="221599"/>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Study duration: 90 days</a:t>
            </a:r>
          </a:p>
        </p:txBody>
      </p:sp>
      <p:sp>
        <p:nvSpPr>
          <p:cNvPr id="14" name="Text Placeholder 16">
            <a:extLst>
              <a:ext uri="{FF2B5EF4-FFF2-40B4-BE49-F238E27FC236}">
                <a16:creationId xmlns:a16="http://schemas.microsoft.com/office/drawing/2014/main" id="{31C4194E-A620-7F4E-85E8-A4FB1220667C}"/>
              </a:ext>
            </a:extLst>
          </p:cNvPr>
          <p:cNvSpPr txBox="1">
            <a:spLocks/>
          </p:cNvSpPr>
          <p:nvPr/>
        </p:nvSpPr>
        <p:spPr>
          <a:xfrm>
            <a:off x="1459682" y="3806842"/>
            <a:ext cx="4229918" cy="886397"/>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Per test area a cream (SPF ~10) + test substance </a:t>
            </a:r>
            <a:r>
              <a:rPr kumimoji="0" lang="en-GB" sz="16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(0.2% REGU</a:t>
            </a:r>
            <a:r>
              <a:rPr kumimoji="0" lang="en-GB" sz="1600" b="0" i="0" u="none" strike="noStrike" kern="1200" cap="none" spc="0" normalizeH="0" baseline="30000" noProof="0" dirty="0">
                <a:ln>
                  <a:noFill/>
                </a:ln>
                <a:solidFill>
                  <a:srgbClr val="006FAB"/>
                </a:solidFill>
                <a:effectLst/>
                <a:uLnTx/>
                <a:uFillTx/>
                <a:latin typeface="Fira Sans" panose="020B0503050000020004" pitchFamily="34" charset="0"/>
                <a:ea typeface="+mn-ea"/>
                <a:cs typeface="+mn-cs"/>
              </a:rPr>
              <a:t>®</a:t>
            </a:r>
            <a:r>
              <a:rPr kumimoji="0" lang="en-GB" sz="16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-FADE, 1% REGU</a:t>
            </a:r>
            <a:r>
              <a:rPr kumimoji="0" lang="en-GB" sz="1600" b="0" i="0" u="none" strike="noStrike" kern="1200" cap="none" spc="0" normalizeH="0" baseline="30000" noProof="0" dirty="0">
                <a:ln>
                  <a:noFill/>
                </a:ln>
                <a:solidFill>
                  <a:srgbClr val="006FAB"/>
                </a:solidFill>
                <a:effectLst/>
                <a:uLnTx/>
                <a:uFillTx/>
                <a:latin typeface="Fira Sans" panose="020B0503050000020004" pitchFamily="34" charset="0"/>
                <a:ea typeface="+mn-ea"/>
                <a:cs typeface="+mn-cs"/>
              </a:rPr>
              <a:t>®</a:t>
            </a:r>
            <a:r>
              <a:rPr kumimoji="0" lang="en-GB" sz="16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-FADE, 2% </a:t>
            </a:r>
            <a:r>
              <a:rPr kumimoji="0" lang="en-GB" sz="1600" b="0" i="0" u="none" strike="noStrike" kern="1200" cap="none" spc="0" normalizeH="0" baseline="0" noProof="0" dirty="0" err="1">
                <a:ln>
                  <a:noFill/>
                </a:ln>
                <a:solidFill>
                  <a:srgbClr val="006FAB"/>
                </a:solidFill>
                <a:effectLst/>
                <a:uLnTx/>
                <a:uFillTx/>
                <a:latin typeface="Fira Sans" panose="020B0503050000020004" pitchFamily="34" charset="0"/>
                <a:ea typeface="+mn-ea"/>
                <a:cs typeface="+mn-cs"/>
              </a:rPr>
              <a:t>Ascorbylglucoside</a:t>
            </a:r>
            <a:r>
              <a:rPr kumimoji="0" lang="en-GB" sz="16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 Placebo) </a:t>
            </a: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was applied twice daily on the volar forearms.</a:t>
            </a:r>
          </a:p>
        </p:txBody>
      </p:sp>
      <p:sp>
        <p:nvSpPr>
          <p:cNvPr id="21" name="Text Placeholder 16">
            <a:extLst>
              <a:ext uri="{FF2B5EF4-FFF2-40B4-BE49-F238E27FC236}">
                <a16:creationId xmlns:a16="http://schemas.microsoft.com/office/drawing/2014/main" id="{13E77C3D-C71C-404F-ADDE-D52F97B777E8}"/>
              </a:ext>
            </a:extLst>
          </p:cNvPr>
          <p:cNvSpPr txBox="1">
            <a:spLocks/>
          </p:cNvSpPr>
          <p:nvPr/>
        </p:nvSpPr>
        <p:spPr>
          <a:xfrm>
            <a:off x="1459682" y="4957289"/>
            <a:ext cx="4229918" cy="886397"/>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Colorimetric measurements were performed after 2 and 4 weeks, 2 and 3 months (ITA° value’s define the degree of skin pigmentation)</a:t>
            </a:r>
          </a:p>
        </p:txBody>
      </p:sp>
      <p:pic>
        <p:nvPicPr>
          <p:cNvPr id="7" name="Picture 6" descr="A picture containing food&#10;&#10;Description automatically generated">
            <a:extLst>
              <a:ext uri="{FF2B5EF4-FFF2-40B4-BE49-F238E27FC236}">
                <a16:creationId xmlns:a16="http://schemas.microsoft.com/office/drawing/2014/main" id="{18A58B60-FCA4-1145-9683-4DD2588474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1545818"/>
            <a:ext cx="828000" cy="828000"/>
          </a:xfrm>
          <a:prstGeom prst="rect">
            <a:avLst/>
          </a:prstGeom>
        </p:spPr>
      </p:pic>
      <p:pic>
        <p:nvPicPr>
          <p:cNvPr id="25" name="Picture 24" descr="A close up of a sign&#10;&#10;Description automatically generated">
            <a:extLst>
              <a:ext uri="{FF2B5EF4-FFF2-40B4-BE49-F238E27FC236}">
                <a16:creationId xmlns:a16="http://schemas.microsoft.com/office/drawing/2014/main" id="{A4269C66-04BF-C24C-BC37-52052D4B9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2682975"/>
            <a:ext cx="828000" cy="828000"/>
          </a:xfrm>
          <a:prstGeom prst="rect">
            <a:avLst/>
          </a:prstGeom>
        </p:spPr>
      </p:pic>
      <p:pic>
        <p:nvPicPr>
          <p:cNvPr id="27" name="Picture 26" descr="A close up of a sign&#10;&#10;Description automatically generated">
            <a:extLst>
              <a:ext uri="{FF2B5EF4-FFF2-40B4-BE49-F238E27FC236}">
                <a16:creationId xmlns:a16="http://schemas.microsoft.com/office/drawing/2014/main" id="{57956E37-8F7C-7A42-A3E0-E9BB599AEF3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3820132"/>
            <a:ext cx="828000" cy="828000"/>
          </a:xfrm>
          <a:prstGeom prst="rect">
            <a:avLst/>
          </a:prstGeom>
        </p:spPr>
      </p:pic>
      <p:pic>
        <p:nvPicPr>
          <p:cNvPr id="29" name="Picture 28" descr="A close up of a sign&#10;&#10;Description automatically generated">
            <a:extLst>
              <a:ext uri="{FF2B5EF4-FFF2-40B4-BE49-F238E27FC236}">
                <a16:creationId xmlns:a16="http://schemas.microsoft.com/office/drawing/2014/main" id="{E965C18F-BBC0-4A45-BC1A-7BEE90D80E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6413" y="4957289"/>
            <a:ext cx="828000" cy="828000"/>
          </a:xfrm>
          <a:prstGeom prst="rect">
            <a:avLst/>
          </a:prstGeom>
        </p:spPr>
      </p:pic>
      <p:pic>
        <p:nvPicPr>
          <p:cNvPr id="31" name="Picture 30" descr="A close up of a sign&#10;&#10;Description automatically generated">
            <a:extLst>
              <a:ext uri="{FF2B5EF4-FFF2-40B4-BE49-F238E27FC236}">
                <a16:creationId xmlns:a16="http://schemas.microsoft.com/office/drawing/2014/main" id="{714C7FA7-8510-684D-B3EE-6492E9F5A08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50364" y="2281545"/>
            <a:ext cx="503435" cy="1295143"/>
          </a:xfrm>
          <a:prstGeom prst="rect">
            <a:avLst/>
          </a:prstGeom>
        </p:spPr>
      </p:pic>
      <p:pic>
        <p:nvPicPr>
          <p:cNvPr id="33" name="Picture 32" descr="A close up of a sign&#10;&#10;Description automatically generated">
            <a:extLst>
              <a:ext uri="{FF2B5EF4-FFF2-40B4-BE49-F238E27FC236}">
                <a16:creationId xmlns:a16="http://schemas.microsoft.com/office/drawing/2014/main" id="{4BD6983A-B7F5-4E4D-9058-59D041F4379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017481" y="2287590"/>
            <a:ext cx="503435" cy="1295143"/>
          </a:xfrm>
          <a:prstGeom prst="rect">
            <a:avLst/>
          </a:prstGeom>
        </p:spPr>
      </p:pic>
    </p:spTree>
    <p:extLst>
      <p:ext uri="{BB962C8B-B14F-4D97-AF65-F5344CB8AC3E}">
        <p14:creationId xmlns:p14="http://schemas.microsoft.com/office/powerpoint/2010/main" val="1151719170"/>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Efficacy: </a:t>
            </a:r>
            <a:r>
              <a:rPr lang="en-GB" i="1" dirty="0">
                <a:latin typeface="Fira Sans" panose="020B0503050000020004" pitchFamily="34" charset="0"/>
              </a:rPr>
              <a:t>in vivo </a:t>
            </a:r>
            <a:r>
              <a:rPr lang="en-GB" dirty="0">
                <a:latin typeface="Fira Sans" panose="020B0503050000020004" pitchFamily="34" charset="0"/>
              </a:rPr>
              <a:t>– long term study</a:t>
            </a:r>
          </a:p>
        </p:txBody>
      </p:sp>
      <p:sp>
        <p:nvSpPr>
          <p:cNvPr id="12" name="Text Placeholder 7">
            <a:extLst>
              <a:ext uri="{FF2B5EF4-FFF2-40B4-BE49-F238E27FC236}">
                <a16:creationId xmlns:a16="http://schemas.microsoft.com/office/drawing/2014/main" id="{402A4996-EDAE-064E-8DC8-C3EA4577F737}"/>
              </a:ext>
            </a:extLst>
          </p:cNvPr>
          <p:cNvSpPr txBox="1">
            <a:spLocks/>
          </p:cNvSpPr>
          <p:nvPr/>
        </p:nvSpPr>
        <p:spPr>
          <a:xfrm>
            <a:off x="9153268" y="4499620"/>
            <a:ext cx="2577397" cy="968294"/>
          </a:xfrm>
          <a:prstGeom prst="roundRect">
            <a:avLst>
              <a:gd name="adj" fmla="val 16323"/>
            </a:avLst>
          </a:prstGeom>
          <a:solidFill>
            <a:srgbClr val="006FAB">
              <a:alpha val="10000"/>
            </a:srgbClr>
          </a:solidFill>
        </p:spPr>
        <p:txBody>
          <a:bodyPr wrap="square" lIns="72000" tIns="108000" rIns="72000" bIns="108000" anchor="ctr"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1200"/>
              </a:spcAft>
              <a:buClr>
                <a:srgbClr val="808282"/>
              </a:buClr>
              <a:buSzTx/>
              <a:buFont typeface="Arial" panose="020B0604020202020204" pitchFamily="34" charset="0"/>
              <a:buNone/>
              <a:tabLst/>
              <a:defRPr/>
            </a:pP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Visible and significant skin brightening with </a:t>
            </a:r>
            <a:b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b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1% REGU</a:t>
            </a:r>
            <a:r>
              <a:rPr kumimoji="0" lang="en-GB" sz="1600" b="0" i="0" u="none" strike="noStrike" kern="1200" cap="none" spc="0" normalizeH="0" baseline="30000" noProof="0" dirty="0">
                <a:ln>
                  <a:noFill/>
                </a:ln>
                <a:solidFill>
                  <a:srgbClr val="006FAB"/>
                </a:solidFill>
                <a:effectLst/>
                <a:uLnTx/>
                <a:uFillTx/>
                <a:latin typeface="Fira Sans Medium" panose="020B0503050000020004" pitchFamily="34" charset="0"/>
                <a:ea typeface="+mn-ea"/>
                <a:cs typeface="+mn-cs"/>
              </a:rPr>
              <a:t>®</a:t>
            </a:r>
            <a:r>
              <a:rPr kumimoji="0" lang="en-GB" sz="16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-FADE</a:t>
            </a:r>
          </a:p>
        </p:txBody>
      </p:sp>
      <p:grpSp>
        <p:nvGrpSpPr>
          <p:cNvPr id="23" name="Group 22">
            <a:extLst>
              <a:ext uri="{FF2B5EF4-FFF2-40B4-BE49-F238E27FC236}">
                <a16:creationId xmlns:a16="http://schemas.microsoft.com/office/drawing/2014/main" id="{B22A907C-B4C4-FD43-A9E8-4F530413AD67}"/>
              </a:ext>
            </a:extLst>
          </p:cNvPr>
          <p:cNvGrpSpPr/>
          <p:nvPr/>
        </p:nvGrpSpPr>
        <p:grpSpPr>
          <a:xfrm>
            <a:off x="9145080" y="1390086"/>
            <a:ext cx="2585585" cy="2712023"/>
            <a:chOff x="4314825" y="1349375"/>
            <a:chExt cx="3292476" cy="3529013"/>
          </a:xfrm>
        </p:grpSpPr>
        <p:pic>
          <p:nvPicPr>
            <p:cNvPr id="18" name="Picture 17" descr="Vol 12-D90 modified">
              <a:extLst>
                <a:ext uri="{FF2B5EF4-FFF2-40B4-BE49-F238E27FC236}">
                  <a16:creationId xmlns:a16="http://schemas.microsoft.com/office/drawing/2014/main" id="{588ED2C7-1CA0-7641-9003-55B8E0C397B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2876" b="-1"/>
            <a:stretch/>
          </p:blipFill>
          <p:spPr bwMode="auto">
            <a:xfrm flipH="1">
              <a:off x="5951302" y="1349375"/>
              <a:ext cx="1655999" cy="3527425"/>
            </a:xfrm>
            <a:prstGeom prst="rect">
              <a:avLst/>
            </a:prstGeom>
            <a:solidFill>
              <a:srgbClr val="121214"/>
            </a:solidFill>
            <a:ln>
              <a:noFill/>
            </a:ln>
          </p:spPr>
        </p:pic>
        <p:pic>
          <p:nvPicPr>
            <p:cNvPr id="19" name="Picture 18" descr="Vol 12-D0 modified">
              <a:extLst>
                <a:ext uri="{FF2B5EF4-FFF2-40B4-BE49-F238E27FC236}">
                  <a16:creationId xmlns:a16="http://schemas.microsoft.com/office/drawing/2014/main" id="{3F3C8CD2-3365-5D40-9CAC-83F3A60EE26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4314825" y="1349375"/>
              <a:ext cx="1657350" cy="352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a:extLst>
                <a:ext uri="{FF2B5EF4-FFF2-40B4-BE49-F238E27FC236}">
                  <a16:creationId xmlns:a16="http://schemas.microsoft.com/office/drawing/2014/main" id="{C2D8CF50-59E7-E149-99FE-0B79F2E9620B}"/>
                </a:ext>
              </a:extLst>
            </p:cNvPr>
            <p:cNvSpPr/>
            <p:nvPr/>
          </p:nvSpPr>
          <p:spPr>
            <a:xfrm>
              <a:off x="4895850" y="2419350"/>
              <a:ext cx="2222500" cy="539750"/>
            </a:xfrm>
            <a:prstGeom prst="rect">
              <a:avLst/>
            </a:prstGeom>
            <a:solidFill>
              <a:srgbClr val="1212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C66D1EB-B633-B840-94DA-E9982E7EED02}"/>
                </a:ext>
              </a:extLst>
            </p:cNvPr>
            <p:cNvSpPr/>
            <p:nvPr/>
          </p:nvSpPr>
          <p:spPr>
            <a:xfrm>
              <a:off x="5448300" y="1695450"/>
              <a:ext cx="523875" cy="460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1214"/>
                  </a:solidFill>
                  <a:effectLst/>
                  <a:uLnTx/>
                  <a:uFillTx/>
                  <a:latin typeface="Fira Sans Medium" panose="020B0503050000020004" pitchFamily="34" charset="0"/>
                  <a:ea typeface="+mn-ea"/>
                  <a:cs typeface="+mn-cs"/>
                </a:rPr>
                <a:t>D0</a:t>
              </a:r>
            </a:p>
          </p:txBody>
        </p:sp>
        <p:sp>
          <p:nvSpPr>
            <p:cNvPr id="22" name="Rectangle 21">
              <a:extLst>
                <a:ext uri="{FF2B5EF4-FFF2-40B4-BE49-F238E27FC236}">
                  <a16:creationId xmlns:a16="http://schemas.microsoft.com/office/drawing/2014/main" id="{7722D8B1-5F24-0E48-A71A-3BFC03D2A9CD}"/>
                </a:ext>
              </a:extLst>
            </p:cNvPr>
            <p:cNvSpPr/>
            <p:nvPr/>
          </p:nvSpPr>
          <p:spPr>
            <a:xfrm>
              <a:off x="5972174" y="1695450"/>
              <a:ext cx="523875" cy="4605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121214"/>
                  </a:solidFill>
                  <a:effectLst/>
                  <a:uLnTx/>
                  <a:uFillTx/>
                  <a:latin typeface="Fira Sans Medium" panose="020B0503050000020004" pitchFamily="34" charset="0"/>
                  <a:ea typeface="+mn-ea"/>
                  <a:cs typeface="+mn-cs"/>
                </a:rPr>
                <a:t>D90</a:t>
              </a:r>
            </a:p>
          </p:txBody>
        </p:sp>
      </p:grpSp>
      <p:pic>
        <p:nvPicPr>
          <p:cNvPr id="25" name="Picture 24" descr="A close up of a logo&#10;&#10;Description automatically generated">
            <a:extLst>
              <a:ext uri="{FF2B5EF4-FFF2-40B4-BE49-F238E27FC236}">
                <a16:creationId xmlns:a16="http://schemas.microsoft.com/office/drawing/2014/main" id="{49DCD2F4-70A0-3A4D-8C9B-944417556C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216" y="1060238"/>
            <a:ext cx="3145898" cy="4969823"/>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7BC7DFE8-DDA2-564F-B4FC-0AA5993B33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97159" y="1291478"/>
            <a:ext cx="4829760" cy="4680000"/>
          </a:xfrm>
          <a:prstGeom prst="rect">
            <a:avLst/>
          </a:prstGeom>
        </p:spPr>
      </p:pic>
    </p:spTree>
    <p:extLst>
      <p:ext uri="{BB962C8B-B14F-4D97-AF65-F5344CB8AC3E}">
        <p14:creationId xmlns:p14="http://schemas.microsoft.com/office/powerpoint/2010/main" val="113627601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p:txBody>
          <a:bodyPr lIns="0" tIns="0" rIns="0" bIns="0"/>
          <a:lstStyle/>
          <a:p>
            <a:r>
              <a:rPr lang="en-GB" dirty="0"/>
              <a:t>REGU</a:t>
            </a:r>
            <a:r>
              <a:rPr lang="en-GB" baseline="30000" dirty="0"/>
              <a:t>®</a:t>
            </a:r>
            <a:r>
              <a:rPr lang="en-GB" dirty="0"/>
              <a:t>-FADE: </a:t>
            </a:r>
            <a:br>
              <a:rPr lang="en-GB" dirty="0"/>
            </a:br>
            <a:r>
              <a:rPr lang="en-GB" i="1" dirty="0">
                <a:latin typeface="Fira Sans" panose="020B0503050000020004" pitchFamily="34" charset="0"/>
              </a:rPr>
              <a:t>in vivo </a:t>
            </a:r>
            <a:r>
              <a:rPr lang="en-GB" dirty="0">
                <a:latin typeface="Fira Sans" panose="020B0503050000020004" pitchFamily="34" charset="0"/>
              </a:rPr>
              <a:t>short term study</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16" name="Picture 15">
            <a:extLst>
              <a:ext uri="{FF2B5EF4-FFF2-40B4-BE49-F238E27FC236}">
                <a16:creationId xmlns:a16="http://schemas.microsoft.com/office/drawing/2014/main" id="{5779024C-26DA-AC44-A5D3-C7976441F83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468000" y="1545818"/>
            <a:ext cx="828000" cy="828000"/>
          </a:xfrm>
          <a:prstGeom prst="rect">
            <a:avLst/>
          </a:prstGeom>
        </p:spPr>
      </p:pic>
      <p:pic>
        <p:nvPicPr>
          <p:cNvPr id="18" name="Picture 17">
            <a:extLst>
              <a:ext uri="{FF2B5EF4-FFF2-40B4-BE49-F238E27FC236}">
                <a16:creationId xmlns:a16="http://schemas.microsoft.com/office/drawing/2014/main" id="{11BECF8A-B8A1-034F-BC0D-1B103686EF3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68000" y="2682975"/>
            <a:ext cx="828000" cy="828000"/>
          </a:xfrm>
          <a:prstGeom prst="rect">
            <a:avLst/>
          </a:prstGeom>
        </p:spPr>
      </p:pic>
      <p:pic>
        <p:nvPicPr>
          <p:cNvPr id="19" name="Picture 18">
            <a:extLst>
              <a:ext uri="{FF2B5EF4-FFF2-40B4-BE49-F238E27FC236}">
                <a16:creationId xmlns:a16="http://schemas.microsoft.com/office/drawing/2014/main" id="{02C9F054-1616-884C-AB9B-65B10AFEE21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68000" y="3820132"/>
            <a:ext cx="828000" cy="828000"/>
          </a:xfrm>
          <a:prstGeom prst="rect">
            <a:avLst/>
          </a:prstGeom>
        </p:spPr>
      </p:pic>
      <p:pic>
        <p:nvPicPr>
          <p:cNvPr id="20" name="Picture 19" descr="A close up of a sign&#10;&#10;Description automatically generated">
            <a:extLst>
              <a:ext uri="{FF2B5EF4-FFF2-40B4-BE49-F238E27FC236}">
                <a16:creationId xmlns:a16="http://schemas.microsoft.com/office/drawing/2014/main" id="{B138AEBD-C589-5243-9324-87AD6E062B9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6413" y="4957289"/>
            <a:ext cx="828000" cy="828000"/>
          </a:xfrm>
          <a:prstGeom prst="rect">
            <a:avLst/>
          </a:prstGeom>
        </p:spPr>
      </p:pic>
      <p:sp>
        <p:nvSpPr>
          <p:cNvPr id="22" name="Text Placeholder 16">
            <a:extLst>
              <a:ext uri="{FF2B5EF4-FFF2-40B4-BE49-F238E27FC236}">
                <a16:creationId xmlns:a16="http://schemas.microsoft.com/office/drawing/2014/main" id="{0C069F26-F6BD-CB43-B03A-EB68C4C597DB}"/>
              </a:ext>
            </a:extLst>
          </p:cNvPr>
          <p:cNvSpPr txBox="1">
            <a:spLocks/>
          </p:cNvSpPr>
          <p:nvPr/>
        </p:nvSpPr>
        <p:spPr>
          <a:xfrm>
            <a:off x="1459682" y="1616748"/>
            <a:ext cx="4229918" cy="664797"/>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 double-blind placebo controlled study performed by </a:t>
            </a:r>
            <a:r>
              <a:rPr kumimoji="0" lang="en-GB" sz="1600" b="0" i="0"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proDERM</a:t>
            </a: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(Germany) was performed with 12 Caucasian volunteers.</a:t>
            </a:r>
          </a:p>
        </p:txBody>
      </p:sp>
      <p:sp>
        <p:nvSpPr>
          <p:cNvPr id="23" name="Text Placeholder 16">
            <a:extLst>
              <a:ext uri="{FF2B5EF4-FFF2-40B4-BE49-F238E27FC236}">
                <a16:creationId xmlns:a16="http://schemas.microsoft.com/office/drawing/2014/main" id="{FD4909C5-598B-A744-A683-5CE991F969B1}"/>
              </a:ext>
            </a:extLst>
          </p:cNvPr>
          <p:cNvSpPr txBox="1">
            <a:spLocks/>
          </p:cNvSpPr>
          <p:nvPr/>
        </p:nvSpPr>
        <p:spPr>
          <a:xfrm>
            <a:off x="1459682" y="2764576"/>
            <a:ext cx="4229918" cy="664797"/>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Per test area creams (1% REGU®-FADE, 2% </a:t>
            </a:r>
            <a:r>
              <a:rPr kumimoji="0" lang="en-GB" sz="1600" b="0" i="0"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Ascorby</a:t>
            </a:r>
            <a:r>
              <a:rPr lang="en-GB" sz="1600" dirty="0">
                <a:solidFill>
                  <a:srgbClr val="7C807E"/>
                </a:solidFill>
              </a:rPr>
              <a:t>l G</a:t>
            </a:r>
            <a:r>
              <a:rPr kumimoji="0" lang="en-GB" sz="1600" b="0" i="0"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lucoside</a:t>
            </a: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 Placebo) were applied 3 times per day on their volar forearms</a:t>
            </a:r>
          </a:p>
        </p:txBody>
      </p:sp>
      <p:sp>
        <p:nvSpPr>
          <p:cNvPr id="24" name="Text Placeholder 16">
            <a:extLst>
              <a:ext uri="{FF2B5EF4-FFF2-40B4-BE49-F238E27FC236}">
                <a16:creationId xmlns:a16="http://schemas.microsoft.com/office/drawing/2014/main" id="{55EDE416-2D59-024E-B697-B86C1765C8A2}"/>
              </a:ext>
            </a:extLst>
          </p:cNvPr>
          <p:cNvSpPr txBox="1">
            <a:spLocks/>
          </p:cNvSpPr>
          <p:nvPr/>
        </p:nvSpPr>
        <p:spPr>
          <a:xfrm>
            <a:off x="1459682" y="4123331"/>
            <a:ext cx="4229918" cy="221599"/>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Study duration: 14 days</a:t>
            </a:r>
          </a:p>
        </p:txBody>
      </p:sp>
      <p:sp>
        <p:nvSpPr>
          <p:cNvPr id="26" name="Text Placeholder 16">
            <a:extLst>
              <a:ext uri="{FF2B5EF4-FFF2-40B4-BE49-F238E27FC236}">
                <a16:creationId xmlns:a16="http://schemas.microsoft.com/office/drawing/2014/main" id="{4B996D99-BB46-F840-9173-F43578DEDCF3}"/>
              </a:ext>
            </a:extLst>
          </p:cNvPr>
          <p:cNvSpPr txBox="1">
            <a:spLocks/>
          </p:cNvSpPr>
          <p:nvPr/>
        </p:nvSpPr>
        <p:spPr>
          <a:xfrm>
            <a:off x="1459682" y="5149690"/>
            <a:ext cx="3112318" cy="443198"/>
          </a:xfrm>
          <a:prstGeom prst="rect">
            <a:avLst/>
          </a:prstGeom>
        </p:spPr>
        <p:txBody>
          <a:bodyPr wrap="square" lIns="0" tIns="0" rIns="0" bIns="0" anchor="ctr"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C807E"/>
              </a:buClr>
              <a:buSzTx/>
              <a:buFont typeface="Arial" panose="020B0604020202020204" pitchFamily="34" charset="0"/>
              <a:buNone/>
              <a:tabLst/>
              <a:defRPr/>
            </a:pPr>
            <a:r>
              <a:rPr kumimoji="0" lang="en-GB" sz="16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Colorimetric measurements were performed after 14 days</a:t>
            </a:r>
          </a:p>
        </p:txBody>
      </p:sp>
      <p:pic>
        <p:nvPicPr>
          <p:cNvPr id="10" name="Picture Placeholder 9" descr="A picture containing indoor, table, sitting, wooden&#10;&#10;Description automatically generated">
            <a:extLst>
              <a:ext uri="{FF2B5EF4-FFF2-40B4-BE49-F238E27FC236}">
                <a16:creationId xmlns:a16="http://schemas.microsoft.com/office/drawing/2014/main" id="{41562485-8176-C64C-BD3B-C40621B00A98}"/>
              </a:ext>
            </a:extLst>
          </p:cNvPr>
          <p:cNvPicPr>
            <a:picLocks noGrp="1" noChangeAspect="1"/>
          </p:cNvPicPr>
          <p:nvPr>
            <p:ph type="pic" sz="quarter" idx="17"/>
          </p:nvPr>
        </p:nvPicPr>
        <p:blipFill rotWithShape="1">
          <a:blip r:embed="rId6" cstate="screen">
            <a:extLst>
              <a:ext uri="{28A0092B-C50C-407E-A947-70E740481C1C}">
                <a14:useLocalDpi xmlns:a14="http://schemas.microsoft.com/office/drawing/2010/main"/>
              </a:ext>
            </a:extLst>
          </a:blip>
          <a:srcRect/>
          <a:stretch/>
        </p:blipFill>
        <p:spPr>
          <a:xfrm>
            <a:off x="6097411" y="0"/>
            <a:ext cx="6094589" cy="6858000"/>
          </a:xfrm>
        </p:spPr>
      </p:pic>
    </p:spTree>
    <p:extLst>
      <p:ext uri="{BB962C8B-B14F-4D97-AF65-F5344CB8AC3E}">
        <p14:creationId xmlns:p14="http://schemas.microsoft.com/office/powerpoint/2010/main" val="136513406"/>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i="1" dirty="0">
                <a:latin typeface="Fira Sans" panose="020B0503050000020004" pitchFamily="34" charset="0"/>
              </a:rPr>
              <a:t>in vivo </a:t>
            </a:r>
            <a:r>
              <a:rPr lang="en-GB" dirty="0">
                <a:latin typeface="Fira Sans" panose="020B0503050000020004" pitchFamily="34" charset="0"/>
              </a:rPr>
              <a:t>short term study</a:t>
            </a:r>
          </a:p>
        </p:txBody>
      </p:sp>
      <p:sp>
        <p:nvSpPr>
          <p:cNvPr id="13" name="Text Placeholder 7">
            <a:extLst>
              <a:ext uri="{FF2B5EF4-FFF2-40B4-BE49-F238E27FC236}">
                <a16:creationId xmlns:a16="http://schemas.microsoft.com/office/drawing/2014/main" id="{B490885C-5A58-1F44-A115-229F3E2AAD5A}"/>
              </a:ext>
            </a:extLst>
          </p:cNvPr>
          <p:cNvSpPr txBox="1">
            <a:spLocks/>
          </p:cNvSpPr>
          <p:nvPr/>
        </p:nvSpPr>
        <p:spPr>
          <a:xfrm>
            <a:off x="7855142" y="1875059"/>
            <a:ext cx="2678272" cy="1059431"/>
          </a:xfrm>
          <a:prstGeom prst="roundRect">
            <a:avLst>
              <a:gd name="adj" fmla="val 16323"/>
            </a:avLst>
          </a:prstGeom>
          <a:solidFill>
            <a:srgbClr val="006FAB">
              <a:alpha val="10000"/>
            </a:srgbClr>
          </a:solidFill>
        </p:spPr>
        <p:txBody>
          <a:bodyPr wrap="square" lIns="72000" tIns="108000" rIns="72000" bIns="108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808282"/>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Fast-acting: </a:t>
            </a:r>
            <a:b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b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Visible and significant results in only 2 weeks!</a:t>
            </a:r>
          </a:p>
        </p:txBody>
      </p:sp>
      <p:pic>
        <p:nvPicPr>
          <p:cNvPr id="7" name="Picture 6" descr="A picture containing clock&#10;&#10;Description automatically generated">
            <a:extLst>
              <a:ext uri="{FF2B5EF4-FFF2-40B4-BE49-F238E27FC236}">
                <a16:creationId xmlns:a16="http://schemas.microsoft.com/office/drawing/2014/main" id="{3A4AAFBE-B90D-2B4E-9B1E-C3293E1FC96F}"/>
              </a:ext>
            </a:extLst>
          </p:cNvPr>
          <p:cNvPicPr>
            <a:picLocks noChangeAspect="1"/>
          </p:cNvPicPr>
          <p:nvPr/>
        </p:nvPicPr>
        <p:blipFill>
          <a:blip r:embed="rId3"/>
          <a:stretch>
            <a:fillRect/>
          </a:stretch>
        </p:blipFill>
        <p:spPr>
          <a:xfrm>
            <a:off x="368800" y="1181594"/>
            <a:ext cx="7124710" cy="4803569"/>
          </a:xfrm>
          <a:prstGeom prst="rect">
            <a:avLst/>
          </a:prstGeom>
        </p:spPr>
      </p:pic>
    </p:spTree>
    <p:extLst>
      <p:ext uri="{BB962C8B-B14F-4D97-AF65-F5344CB8AC3E}">
        <p14:creationId xmlns:p14="http://schemas.microsoft.com/office/powerpoint/2010/main" val="4183290652"/>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 Properties</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
        <p:nvSpPr>
          <p:cNvPr id="22" name="Text Placeholder 16">
            <a:extLst>
              <a:ext uri="{FF2B5EF4-FFF2-40B4-BE49-F238E27FC236}">
                <a16:creationId xmlns:a16="http://schemas.microsoft.com/office/drawing/2014/main" id="{0C069F26-F6BD-CB43-B03A-EB68C4C597DB}"/>
              </a:ext>
            </a:extLst>
          </p:cNvPr>
          <p:cNvSpPr txBox="1">
            <a:spLocks/>
          </p:cNvSpPr>
          <p:nvPr/>
        </p:nvSpPr>
        <p:spPr>
          <a:xfrm>
            <a:off x="467999" y="1164700"/>
            <a:ext cx="5277561" cy="4537652"/>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800"/>
              </a:spcAft>
              <a:buClr>
                <a:srgbClr val="7C807E"/>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General properties:</a:t>
            </a:r>
          </a:p>
          <a:p>
            <a:pPr marL="288000" marR="0" lvl="0" indent="-288000" algn="l" defTabSz="914400" rtl="0" eaLnBrk="1" fontAlgn="auto" latinLnBrk="0" hangingPunct="1">
              <a:lnSpc>
                <a:spcPct val="90000"/>
              </a:lnSpc>
              <a:spcBef>
                <a:spcPts val="0"/>
              </a:spcBef>
              <a:spcAft>
                <a:spcPts val="8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Off-white to light brown</a:t>
            </a:r>
          </a:p>
          <a:p>
            <a:pPr marL="288000" marR="0" lvl="0" indent="-288000" algn="l" defTabSz="914400" rtl="0" eaLnBrk="1" fontAlgn="auto" latinLnBrk="0" hangingPunct="1">
              <a:lnSpc>
                <a:spcPct val="90000"/>
              </a:lnSpc>
              <a:spcBef>
                <a:spcPts val="0"/>
              </a:spcBef>
              <a:spcAft>
                <a:spcPts val="8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Practically </a:t>
            </a:r>
            <a:r>
              <a:rPr kumimoji="0" lang="en-GB" sz="1800" b="0" i="0" u="none" strike="noStrike" kern="1200" cap="none" spc="0" normalizeH="0" baseline="0" noProof="0" dirty="0" err="1">
                <a:ln>
                  <a:noFill/>
                </a:ln>
                <a:solidFill>
                  <a:srgbClr val="7C807E"/>
                </a:solidFill>
                <a:effectLst/>
                <a:uLnTx/>
                <a:uFillTx/>
                <a:latin typeface="Fira Sans" panose="020B0503050000020004" pitchFamily="34" charset="0"/>
                <a:ea typeface="+mn-ea"/>
                <a:cs typeface="+mn-cs"/>
              </a:rPr>
              <a:t>odorless</a:t>
            </a:r>
            <a:endPar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a:p>
            <a:pPr marL="288000" marR="0" lvl="0" indent="-288000" algn="l" defTabSz="914400" rtl="0" eaLnBrk="1" fontAlgn="auto" latinLnBrk="0" hangingPunct="1">
              <a:lnSpc>
                <a:spcPct val="90000"/>
              </a:lnSpc>
              <a:spcBef>
                <a:spcPts val="0"/>
              </a:spcBef>
              <a:spcAft>
                <a:spcPts val="8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Preservative-free</a:t>
            </a:r>
          </a:p>
          <a:p>
            <a:pPr marL="288000" marR="0" lvl="0" indent="-288000" algn="l" defTabSz="914400" rtl="0" eaLnBrk="1" fontAlgn="auto" latinLnBrk="0" hangingPunct="1">
              <a:lnSpc>
                <a:spcPct val="90000"/>
              </a:lnSpc>
              <a:spcBef>
                <a:spcPts val="0"/>
              </a:spcBef>
              <a:spcAft>
                <a:spcPts val="4000"/>
              </a:spcAft>
              <a:buClr>
                <a:srgbClr val="006FAB"/>
              </a:buClr>
              <a:buSzTx/>
              <a:buFont typeface="Wingdings" pitchFamily="2" charset="2"/>
              <a:buChar char="ü"/>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Thermostable</a:t>
            </a:r>
          </a:p>
          <a:p>
            <a:pPr marL="288000" marR="0" lvl="0" indent="-288000" algn="l" defTabSz="914400" rtl="0" eaLnBrk="1" fontAlgn="auto" latinLnBrk="0" hangingPunct="1">
              <a:lnSpc>
                <a:spcPct val="90000"/>
              </a:lnSpc>
              <a:spcBef>
                <a:spcPts val="0"/>
              </a:spcBef>
              <a:spcAft>
                <a:spcPts val="800"/>
              </a:spcAft>
              <a:buClr>
                <a:srgbClr val="006FA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Sensitive to light</a:t>
            </a:r>
          </a:p>
          <a:p>
            <a:pPr marL="288000" marR="0" lvl="0" indent="-288000" algn="l" defTabSz="914400" rtl="0" eaLnBrk="1" fontAlgn="auto" latinLnBrk="0" hangingPunct="1">
              <a:lnSpc>
                <a:spcPct val="90000"/>
              </a:lnSpc>
              <a:spcBef>
                <a:spcPts val="0"/>
              </a:spcBef>
              <a:spcAft>
                <a:spcPts val="6000"/>
              </a:spcAft>
              <a:buClr>
                <a:srgbClr val="006FAB"/>
              </a:buClr>
              <a:buSzTx/>
              <a:buFont typeface="Arial" panose="020B0604020202020204" pitchFamily="34" charset="0"/>
              <a:buChar char="•"/>
              <a:tabLst/>
              <a:defRPr/>
            </a:pP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Almost insoluble in water (23 mg/l) </a:t>
            </a:r>
            <a:b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and in lipophilic components</a:t>
            </a:r>
          </a:p>
          <a:p>
            <a:pPr marL="0" marR="0" lvl="0" indent="0" algn="l" defTabSz="914400" rtl="0" eaLnBrk="1" fontAlgn="auto" latinLnBrk="0" hangingPunct="1">
              <a:lnSpc>
                <a:spcPct val="90000"/>
              </a:lnSpc>
              <a:spcBef>
                <a:spcPts val="0"/>
              </a:spcBef>
              <a:spcAft>
                <a:spcPts val="800"/>
              </a:spcAft>
              <a:buClr>
                <a:srgbClr val="7C807E"/>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A broad range of suitable solubilizers for </a:t>
            </a:r>
            <a:b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b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REGU</a:t>
            </a:r>
            <a:r>
              <a:rPr kumimoji="0" lang="en-GB" sz="1800" b="0" i="0" u="none" strike="noStrike" kern="1200" cap="none" spc="0" normalizeH="0" baseline="30000" noProof="0" dirty="0">
                <a:ln>
                  <a:noFill/>
                </a:ln>
                <a:solidFill>
                  <a:srgbClr val="006FAB"/>
                </a:solidFill>
                <a:effectLst/>
                <a:uLnTx/>
                <a:uFillTx/>
                <a:latin typeface="Fira Sans" panose="020B0503050000020004" pitchFamily="34" charset="0"/>
                <a:ea typeface="+mn-ea"/>
                <a:cs typeface="+mn-cs"/>
              </a:rPr>
              <a:t>®</a:t>
            </a:r>
            <a:r>
              <a:rPr kumimoji="0" lang="en-GB" sz="1800" b="0" i="0" u="none" strike="noStrike" kern="1200" cap="none" spc="0" normalizeH="0" baseline="0" noProof="0" dirty="0">
                <a:ln>
                  <a:noFill/>
                </a:ln>
                <a:solidFill>
                  <a:srgbClr val="006FAB"/>
                </a:solidFill>
                <a:effectLst/>
                <a:uLnTx/>
                <a:uFillTx/>
                <a:latin typeface="Fira Sans" panose="020B0503050000020004" pitchFamily="34" charset="0"/>
                <a:ea typeface="+mn-ea"/>
                <a:cs typeface="+mn-cs"/>
              </a:rPr>
              <a:t>-FADE was identified to produce stable formulations.*</a:t>
            </a:r>
          </a:p>
        </p:txBody>
      </p:sp>
      <p:pic>
        <p:nvPicPr>
          <p:cNvPr id="6" name="Picture Placeholder 5" descr="A picture containing snow, person, person, toothbrush&#10;&#10;Description automatically generated">
            <a:extLst>
              <a:ext uri="{FF2B5EF4-FFF2-40B4-BE49-F238E27FC236}">
                <a16:creationId xmlns:a16="http://schemas.microsoft.com/office/drawing/2014/main" id="{9D6BEA7B-290F-274C-AA4B-236F6E478F71}"/>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sp>
        <p:nvSpPr>
          <p:cNvPr id="7" name="Down Arrow 6">
            <a:extLst>
              <a:ext uri="{FF2B5EF4-FFF2-40B4-BE49-F238E27FC236}">
                <a16:creationId xmlns:a16="http://schemas.microsoft.com/office/drawing/2014/main" id="{11932DA6-38CB-2A49-BEF9-96DF87FD5BEB}"/>
              </a:ext>
            </a:extLst>
          </p:cNvPr>
          <p:cNvSpPr/>
          <p:nvPr/>
        </p:nvSpPr>
        <p:spPr>
          <a:xfrm>
            <a:off x="2823729" y="4286250"/>
            <a:ext cx="566101" cy="476250"/>
          </a:xfrm>
          <a:prstGeom prst="downArrow">
            <a:avLst/>
          </a:prstGeom>
          <a:gradFill flip="none" rotWithShape="1">
            <a:gsLst>
              <a:gs pos="0">
                <a:srgbClr val="006FAB"/>
              </a:gs>
              <a:gs pos="100000">
                <a:srgbClr val="006FAB">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521372"/>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a:t>
            </a:r>
            <a:r>
              <a:rPr lang="ru-RU" dirty="0"/>
              <a:t> </a:t>
            </a:r>
            <a:r>
              <a:rPr lang="ru-RU" dirty="0">
                <a:latin typeface="Fira Sans" panose="020B0503050000020004" pitchFamily="34" charset="0"/>
              </a:rPr>
              <a:t>– </a:t>
            </a:r>
            <a:r>
              <a:rPr lang="en-GB" dirty="0">
                <a:latin typeface="Fira Sans" panose="020B0503050000020004" pitchFamily="34" charset="0"/>
              </a:rPr>
              <a:t>Formulation Guidelines</a:t>
            </a:r>
          </a:p>
        </p:txBody>
      </p:sp>
      <p:graphicFrame>
        <p:nvGraphicFramePr>
          <p:cNvPr id="8" name="Group 661">
            <a:extLst>
              <a:ext uri="{FF2B5EF4-FFF2-40B4-BE49-F238E27FC236}">
                <a16:creationId xmlns:a16="http://schemas.microsoft.com/office/drawing/2014/main" id="{80C45CB3-84F1-F740-BF8B-2B540DCDC2A8}"/>
              </a:ext>
            </a:extLst>
          </p:cNvPr>
          <p:cNvGraphicFramePr>
            <a:graphicFrameLocks/>
          </p:cNvGraphicFramePr>
          <p:nvPr/>
        </p:nvGraphicFramePr>
        <p:xfrm>
          <a:off x="468000" y="1152000"/>
          <a:ext cx="4662800" cy="4753920"/>
        </p:xfrm>
        <a:graphic>
          <a:graphicData uri="http://schemas.openxmlformats.org/drawingml/2006/table">
            <a:tbl>
              <a:tblPr>
                <a:tableStyleId>{5940675A-B579-460E-94D1-54222C63F5DA}</a:tableStyleId>
              </a:tblPr>
              <a:tblGrid>
                <a:gridCol w="4662800">
                  <a:extLst>
                    <a:ext uri="{9D8B030D-6E8A-4147-A177-3AD203B41FA5}">
                      <a16:colId xmlns:a16="http://schemas.microsoft.com/office/drawing/2014/main" val="20000"/>
                    </a:ext>
                  </a:extLst>
                </a:gridCol>
              </a:tblGrid>
              <a:tr h="0">
                <a:tc>
                  <a:txBody>
                    <a:bodyPr/>
                    <a:lstStyle/>
                    <a:p>
                      <a:pPr marL="0" marR="0" lvl="0" indent="0" algn="l" defTabSz="914400" rtl="0" eaLnBrk="1" fontAlgn="base" latinLnBrk="0" hangingPunct="1">
                        <a:lnSpc>
                          <a:spcPct val="100000"/>
                        </a:lnSpc>
                        <a:spcBef>
                          <a:spcPts val="0"/>
                        </a:spcBef>
                        <a:spcAft>
                          <a:spcPct val="0"/>
                        </a:spcAft>
                        <a:buClr>
                          <a:schemeClr val="accent1"/>
                        </a:buClr>
                        <a:buSzTx/>
                        <a:buFont typeface="Times" pitchFamily="18" charset="0"/>
                        <a:buNone/>
                        <a:tabLst/>
                      </a:pPr>
                      <a:r>
                        <a:rPr kumimoji="0" lang="de-CH" altLang="ja-JP" sz="1600" b="0" i="0" u="none" strike="noStrike" cap="none" normalizeH="0" baseline="0" dirty="0">
                          <a:ln>
                            <a:noFill/>
                          </a:ln>
                          <a:solidFill>
                            <a:schemeClr val="bg1"/>
                          </a:solidFill>
                          <a:effectLst/>
                          <a:latin typeface="Fira Sans Medium" panose="020B0503050000020004" pitchFamily="34" charset="0"/>
                        </a:rPr>
                        <a:t>Recommended </a:t>
                      </a:r>
                      <a:r>
                        <a:rPr kumimoji="0" lang="de-CH" altLang="ja-JP" sz="1600" b="0" i="0" u="none" strike="noStrike" cap="none" normalizeH="0" baseline="0" dirty="0" err="1">
                          <a:ln>
                            <a:noFill/>
                          </a:ln>
                          <a:solidFill>
                            <a:schemeClr val="bg1"/>
                          </a:solidFill>
                          <a:effectLst/>
                          <a:latin typeface="Fira Sans Medium" panose="020B0503050000020004" pitchFamily="34" charset="0"/>
                        </a:rPr>
                        <a:t>solubilizers</a:t>
                      </a:r>
                      <a:endParaRPr kumimoji="0" lang="de-CH" altLang="ja-JP" sz="1600" b="0" i="0" u="none" strike="noStrike" cap="none" normalizeH="0" baseline="0" dirty="0">
                        <a:ln>
                          <a:noFill/>
                        </a:ln>
                        <a:solidFill>
                          <a:schemeClr val="bg1"/>
                        </a:solidFill>
                        <a:effectLst/>
                        <a:latin typeface="Fira Sans Medium" panose="020B0503050000020004" pitchFamily="34" charset="0"/>
                      </a:endParaRPr>
                    </a:p>
                    <a:p>
                      <a:pPr marL="0" marR="0" lvl="0" indent="0" algn="l" defTabSz="914400" rtl="0" eaLnBrk="1" fontAlgn="base" latinLnBrk="0" hangingPunct="1">
                        <a:lnSpc>
                          <a:spcPct val="100000"/>
                        </a:lnSpc>
                        <a:spcBef>
                          <a:spcPts val="0"/>
                        </a:spcBef>
                        <a:spcAft>
                          <a:spcPct val="0"/>
                        </a:spcAft>
                        <a:buClr>
                          <a:schemeClr val="accent1"/>
                        </a:buClr>
                        <a:buSzTx/>
                        <a:buFont typeface="Times" pitchFamily="18" charset="0"/>
                        <a:buNone/>
                        <a:tabLst/>
                      </a:pPr>
                      <a:r>
                        <a:rPr kumimoji="0" lang="de-CH" altLang="ja-JP" sz="1600" b="0" i="0" u="none" strike="noStrike" cap="none" normalizeH="0" baseline="0" dirty="0">
                          <a:ln>
                            <a:noFill/>
                          </a:ln>
                          <a:solidFill>
                            <a:schemeClr val="bg1"/>
                          </a:solidFill>
                          <a:effectLst/>
                          <a:latin typeface="Fira Sans" panose="020B0503050000020004" pitchFamily="34" charset="0"/>
                        </a:rPr>
                        <a:t>INCI</a:t>
                      </a:r>
                      <a:endParaRPr kumimoji="0" lang="de-CH" altLang="ja-JP" sz="1600" b="0" i="0" u="none" strike="noStrike" cap="none" normalizeH="0" baseline="0" dirty="0">
                        <a:ln>
                          <a:noFill/>
                        </a:ln>
                        <a:solidFill>
                          <a:schemeClr val="bg1"/>
                        </a:solidFill>
                        <a:effectLst/>
                        <a:latin typeface="Fira Sans" panose="020B0503050000020004" pitchFamily="34" charset="0"/>
                        <a:ea typeface="MS PGothic" pitchFamily="34" charset="-128"/>
                        <a:cs typeface="Arial" charset="0"/>
                      </a:endParaRPr>
                    </a:p>
                  </a:txBody>
                  <a:tcPr marL="72000" marR="72000" marT="72000" marB="72000" anchor="b" horzOverflow="overflow">
                    <a:lnL w="12700" cmpd="sng">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CH" altLang="ja-JP" sz="1600" u="none" strike="noStrike" cap="none" normalizeH="0" baseline="0" dirty="0">
                          <a:ln>
                            <a:noFill/>
                          </a:ln>
                          <a:solidFill>
                            <a:srgbClr val="006FAB"/>
                          </a:solidFill>
                          <a:effectLst/>
                          <a:latin typeface="Fira Sans" panose="020B0503050000020004" pitchFamily="34" charset="0"/>
                        </a:rPr>
                        <a:t>PEG/PPG-18/18 </a:t>
                      </a:r>
                      <a:r>
                        <a:rPr kumimoji="0" lang="de-CH" altLang="ja-JP" sz="1600" u="none" strike="noStrike" cap="none" normalizeH="0" baseline="0" dirty="0" err="1">
                          <a:ln>
                            <a:noFill/>
                          </a:ln>
                          <a:solidFill>
                            <a:srgbClr val="006FAB"/>
                          </a:solidFill>
                          <a:effectLst/>
                          <a:latin typeface="Fira Sans" panose="020B0503050000020004" pitchFamily="34" charset="0"/>
                        </a:rPr>
                        <a:t>Dimethicone</a:t>
                      </a:r>
                      <a:r>
                        <a:rPr kumimoji="0" lang="de-CH" altLang="ja-JP" sz="1600" u="none" strike="noStrike" cap="none" normalizeH="0" baseline="0" dirty="0">
                          <a:ln>
                            <a:noFill/>
                          </a:ln>
                          <a:solidFill>
                            <a:srgbClr val="006FAB"/>
                          </a:solidFill>
                          <a:effectLst/>
                          <a:latin typeface="Fira Sans" panose="020B0503050000020004" pitchFamily="34" charset="0"/>
                        </a:rPr>
                        <a:t> </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Coceth-7 &amp; PPG-1-PEG-9 </a:t>
                      </a:r>
                      <a:r>
                        <a:rPr kumimoji="0" lang="de-CH" altLang="ja-JP" sz="1600" u="none" strike="noStrike" cap="none" normalizeH="0" baseline="0" dirty="0" err="1">
                          <a:ln>
                            <a:noFill/>
                          </a:ln>
                          <a:solidFill>
                            <a:srgbClr val="006FAB"/>
                          </a:solidFill>
                          <a:effectLst/>
                          <a:latin typeface="Fira Sans" panose="020B0503050000020004" pitchFamily="34" charset="0"/>
                        </a:rPr>
                        <a:t>Lauryl</a:t>
                      </a:r>
                      <a:r>
                        <a:rPr kumimoji="0" lang="de-CH" altLang="ja-JP" sz="1600" u="none" strike="noStrike" cap="none" normalizeH="0" baseline="0" dirty="0">
                          <a:ln>
                            <a:noFill/>
                          </a:ln>
                          <a:solidFill>
                            <a:srgbClr val="006FAB"/>
                          </a:solidFill>
                          <a:effectLst/>
                          <a:latin typeface="Fira Sans" panose="020B0503050000020004" pitchFamily="34" charset="0"/>
                        </a:rPr>
                        <a:t> </a:t>
                      </a:r>
                      <a:r>
                        <a:rPr kumimoji="0" lang="de-CH" altLang="ja-JP" sz="1600" u="none" strike="noStrike" cap="none" normalizeH="0" baseline="0" dirty="0" err="1">
                          <a:ln>
                            <a:noFill/>
                          </a:ln>
                          <a:solidFill>
                            <a:srgbClr val="006FAB"/>
                          </a:solidFill>
                          <a:effectLst/>
                          <a:latin typeface="Fira Sans" panose="020B0503050000020004" pitchFamily="34" charset="0"/>
                        </a:rPr>
                        <a:t>Glycol</a:t>
                      </a:r>
                      <a:r>
                        <a:rPr kumimoji="0" lang="de-CH" altLang="ja-JP" sz="1600" u="none" strike="noStrike" cap="none" normalizeH="0" baseline="0" dirty="0">
                          <a:ln>
                            <a:noFill/>
                          </a:ln>
                          <a:solidFill>
                            <a:srgbClr val="006FAB"/>
                          </a:solidFill>
                          <a:effectLst/>
                          <a:latin typeface="Fira Sans" panose="020B0503050000020004" pitchFamily="34" charset="0"/>
                        </a:rPr>
                        <a:t> Ether &amp; PEG-40 </a:t>
                      </a:r>
                      <a:r>
                        <a:rPr kumimoji="0" lang="de-CH" altLang="ja-JP" sz="1600" u="none" strike="noStrike" cap="none" normalizeH="0" baseline="0" dirty="0" err="1">
                          <a:ln>
                            <a:noFill/>
                          </a:ln>
                          <a:solidFill>
                            <a:srgbClr val="006FAB"/>
                          </a:solidFill>
                          <a:effectLst/>
                          <a:latin typeface="Fira Sans" panose="020B0503050000020004" pitchFamily="34" charset="0"/>
                        </a:rPr>
                        <a:t>Hydrogenated</a:t>
                      </a:r>
                      <a:r>
                        <a:rPr kumimoji="0" lang="de-CH" altLang="ja-JP" sz="1600" u="none" strike="noStrike" cap="none" normalizeH="0" baseline="0" dirty="0">
                          <a:ln>
                            <a:noFill/>
                          </a:ln>
                          <a:solidFill>
                            <a:srgbClr val="006FAB"/>
                          </a:solidFill>
                          <a:effectLst/>
                          <a:latin typeface="Fira Sans" panose="020B0503050000020004" pitchFamily="34" charset="0"/>
                        </a:rPr>
                        <a:t> Castor </a:t>
                      </a:r>
                      <a:r>
                        <a:rPr kumimoji="0" lang="de-CH" altLang="ja-JP" sz="1600" u="none" strike="noStrike" cap="none" normalizeH="0" baseline="0" dirty="0" err="1">
                          <a:ln>
                            <a:noFill/>
                          </a:ln>
                          <a:solidFill>
                            <a:srgbClr val="006FAB"/>
                          </a:solidFill>
                          <a:effectLst/>
                          <a:latin typeface="Fira Sans" panose="020B0503050000020004" pitchFamily="34" charset="0"/>
                        </a:rPr>
                        <a:t>Oil</a:t>
                      </a:r>
                      <a:r>
                        <a:rPr kumimoji="0" lang="de-CH" altLang="ja-JP" sz="1600" u="none" strike="noStrike" cap="none" normalizeH="0" baseline="0" dirty="0">
                          <a:ln>
                            <a:noFill/>
                          </a:ln>
                          <a:solidFill>
                            <a:srgbClr val="006FAB"/>
                          </a:solidFill>
                          <a:effectLst/>
                          <a:latin typeface="Fira Sans" panose="020B0503050000020004" pitchFamily="34" charset="0"/>
                        </a:rPr>
                        <a:t>  (</a:t>
                      </a:r>
                      <a:r>
                        <a:rPr kumimoji="0" lang="de-CH" altLang="ja-JP" sz="1600" u="none" strike="noStrike" cap="none" normalizeH="0" baseline="0" dirty="0" err="1">
                          <a:ln>
                            <a:noFill/>
                          </a:ln>
                          <a:solidFill>
                            <a:srgbClr val="006FAB"/>
                          </a:solidFill>
                          <a:effectLst/>
                          <a:latin typeface="Fira Sans" panose="020B0503050000020004" pitchFamily="34" charset="0"/>
                        </a:rPr>
                        <a:t>Eumulgin</a:t>
                      </a:r>
                      <a:r>
                        <a:rPr kumimoji="0" lang="de-CH" altLang="ja-JP" sz="1600" u="none" strike="noStrike" cap="none" normalizeH="0" baseline="0" dirty="0">
                          <a:ln>
                            <a:noFill/>
                          </a:ln>
                          <a:solidFill>
                            <a:srgbClr val="006FAB"/>
                          </a:solidFill>
                          <a:effectLst/>
                          <a:latin typeface="Fira Sans" panose="020B0503050000020004" pitchFamily="34" charset="0"/>
                        </a:rPr>
                        <a:t> HPS)</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PEG-40 </a:t>
                      </a:r>
                      <a:r>
                        <a:rPr kumimoji="0" lang="de-CH" altLang="ja-JP" sz="1600" u="none" strike="noStrike" cap="none" normalizeH="0" baseline="0" dirty="0" err="1">
                          <a:ln>
                            <a:noFill/>
                          </a:ln>
                          <a:solidFill>
                            <a:srgbClr val="006FAB"/>
                          </a:solidFill>
                          <a:effectLst/>
                          <a:latin typeface="Fira Sans" panose="020B0503050000020004" pitchFamily="34" charset="0"/>
                        </a:rPr>
                        <a:t>Hydrogenated</a:t>
                      </a:r>
                      <a:r>
                        <a:rPr kumimoji="0" lang="de-CH" altLang="ja-JP" sz="1600" u="none" strike="noStrike" cap="none" normalizeH="0" baseline="0" dirty="0">
                          <a:ln>
                            <a:noFill/>
                          </a:ln>
                          <a:solidFill>
                            <a:srgbClr val="006FAB"/>
                          </a:solidFill>
                          <a:effectLst/>
                          <a:latin typeface="Fira Sans" panose="020B0503050000020004" pitchFamily="34" charset="0"/>
                        </a:rPr>
                        <a:t> Castor </a:t>
                      </a:r>
                      <a:r>
                        <a:rPr kumimoji="0" lang="de-CH" altLang="ja-JP" sz="1600" u="none" strike="noStrike" cap="none" normalizeH="0" baseline="0" dirty="0" err="1">
                          <a:ln>
                            <a:noFill/>
                          </a:ln>
                          <a:solidFill>
                            <a:srgbClr val="006FAB"/>
                          </a:solidFill>
                          <a:effectLst/>
                          <a:latin typeface="Fira Sans" panose="020B0503050000020004" pitchFamily="34" charset="0"/>
                        </a:rPr>
                        <a:t>Oil</a:t>
                      </a:r>
                      <a:r>
                        <a:rPr kumimoji="0" lang="de-CH" altLang="ja-JP" sz="1600" u="none" strike="noStrike" cap="none" normalizeH="0" baseline="0" dirty="0">
                          <a:ln>
                            <a:noFill/>
                          </a:ln>
                          <a:solidFill>
                            <a:srgbClr val="006FAB"/>
                          </a:solidFill>
                          <a:effectLst/>
                          <a:latin typeface="Fira Sans" panose="020B0503050000020004" pitchFamily="34" charset="0"/>
                        </a:rPr>
                        <a:t> </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PEG-120 Methyl Glucose </a:t>
                      </a:r>
                      <a:r>
                        <a:rPr kumimoji="0" lang="de-CH" altLang="ja-JP" sz="1600" u="none" strike="noStrike" cap="none" normalizeH="0" baseline="0" dirty="0" err="1">
                          <a:ln>
                            <a:noFill/>
                          </a:ln>
                          <a:solidFill>
                            <a:srgbClr val="006FAB"/>
                          </a:solidFill>
                          <a:effectLst/>
                          <a:latin typeface="Fira Sans" panose="020B0503050000020004" pitchFamily="34" charset="0"/>
                        </a:rPr>
                        <a:t>Dioleate</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a:ln>
                            <a:noFill/>
                          </a:ln>
                          <a:solidFill>
                            <a:srgbClr val="006FAB"/>
                          </a:solidFill>
                          <a:effectLst/>
                          <a:latin typeface="Fira Sans" panose="020B0503050000020004" pitchFamily="34" charset="0"/>
                        </a:rPr>
                        <a:t>PEG-20 Methyl Glucose Sesquistearate </a:t>
                      </a:r>
                      <a:endParaRPr kumimoji="0" lang="de-CH" altLang="ja-JP" sz="1600" b="0" i="0" u="none" strike="noStrike" cap="none" normalizeH="0" baseline="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5"/>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Ceteareth-12</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6"/>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a:ln>
                            <a:noFill/>
                          </a:ln>
                          <a:solidFill>
                            <a:srgbClr val="006FAB"/>
                          </a:solidFill>
                          <a:effectLst/>
                          <a:latin typeface="Fira Sans" panose="020B0503050000020004" pitchFamily="34" charset="0"/>
                        </a:rPr>
                        <a:t>PEG-20 Stearate </a:t>
                      </a:r>
                      <a:endParaRPr kumimoji="0" lang="de-CH" altLang="ja-JP" sz="1600" b="0" i="0" u="none" strike="noStrike" cap="none" normalizeH="0" baseline="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7"/>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PEG-30 </a:t>
                      </a:r>
                      <a:r>
                        <a:rPr kumimoji="0" lang="de-CH" altLang="ja-JP" sz="1600" u="none" strike="noStrike" cap="none" normalizeH="0" baseline="0" dirty="0" err="1">
                          <a:ln>
                            <a:noFill/>
                          </a:ln>
                          <a:solidFill>
                            <a:srgbClr val="006FAB"/>
                          </a:solidFill>
                          <a:effectLst/>
                          <a:latin typeface="Fira Sans" panose="020B0503050000020004" pitchFamily="34" charset="0"/>
                        </a:rPr>
                        <a:t>Glyceryl</a:t>
                      </a:r>
                      <a:r>
                        <a:rPr kumimoji="0" lang="de-CH" altLang="ja-JP" sz="1600" u="none" strike="noStrike" cap="none" normalizeH="0" baseline="0" dirty="0">
                          <a:ln>
                            <a:noFill/>
                          </a:ln>
                          <a:solidFill>
                            <a:srgbClr val="006FAB"/>
                          </a:solidFill>
                          <a:effectLst/>
                          <a:latin typeface="Fira Sans" panose="020B0503050000020004" pitchFamily="34" charset="0"/>
                        </a:rPr>
                        <a:t> </a:t>
                      </a:r>
                      <a:r>
                        <a:rPr kumimoji="0" lang="de-CH" altLang="ja-JP" sz="1600" u="none" strike="noStrike" cap="none" normalizeH="0" baseline="0" dirty="0" err="1">
                          <a:ln>
                            <a:noFill/>
                          </a:ln>
                          <a:solidFill>
                            <a:srgbClr val="006FAB"/>
                          </a:solidFill>
                          <a:effectLst/>
                          <a:latin typeface="Fira Sans" panose="020B0503050000020004" pitchFamily="34" charset="0"/>
                        </a:rPr>
                        <a:t>Stearate</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8"/>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PEG-7 </a:t>
                      </a:r>
                      <a:r>
                        <a:rPr kumimoji="0" lang="de-CH" altLang="ja-JP" sz="1600" u="none" strike="noStrike" cap="none" normalizeH="0" baseline="0" dirty="0" err="1">
                          <a:ln>
                            <a:noFill/>
                          </a:ln>
                          <a:solidFill>
                            <a:srgbClr val="006FAB"/>
                          </a:solidFill>
                          <a:effectLst/>
                          <a:latin typeface="Fira Sans" panose="020B0503050000020004" pitchFamily="34" charset="0"/>
                        </a:rPr>
                        <a:t>Glyceryl</a:t>
                      </a:r>
                      <a:r>
                        <a:rPr kumimoji="0" lang="de-CH" altLang="ja-JP" sz="1600" u="none" strike="noStrike" cap="none" normalizeH="0" baseline="0" dirty="0">
                          <a:ln>
                            <a:noFill/>
                          </a:ln>
                          <a:solidFill>
                            <a:srgbClr val="006FAB"/>
                          </a:solidFill>
                          <a:effectLst/>
                          <a:latin typeface="Fira Sans" panose="020B0503050000020004" pitchFamily="34" charset="0"/>
                        </a:rPr>
                        <a:t> </a:t>
                      </a:r>
                      <a:r>
                        <a:rPr kumimoji="0" lang="de-CH" altLang="ja-JP" sz="1600" u="none" strike="noStrike" cap="none" normalizeH="0" baseline="0" dirty="0" err="1">
                          <a:ln>
                            <a:noFill/>
                          </a:ln>
                          <a:solidFill>
                            <a:srgbClr val="006FAB"/>
                          </a:solidFill>
                          <a:effectLst/>
                          <a:latin typeface="Fira Sans" panose="020B0503050000020004" pitchFamily="34" charset="0"/>
                        </a:rPr>
                        <a:t>Cocoate</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9"/>
                  </a:ext>
                </a:extLst>
              </a:tr>
              <a:tr h="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600" u="none" strike="noStrike" cap="none" normalizeH="0" baseline="0" dirty="0">
                          <a:ln>
                            <a:noFill/>
                          </a:ln>
                          <a:solidFill>
                            <a:srgbClr val="006FAB"/>
                          </a:solidFill>
                          <a:effectLst/>
                          <a:latin typeface="Fira Sans" panose="020B0503050000020004" pitchFamily="34" charset="0"/>
                        </a:rPr>
                        <a:t>PPG-1-PEG-9 </a:t>
                      </a:r>
                      <a:r>
                        <a:rPr kumimoji="0" lang="de-CH" altLang="ja-JP" sz="1600" u="none" strike="noStrike" cap="none" normalizeH="0" baseline="0" dirty="0" err="1">
                          <a:ln>
                            <a:noFill/>
                          </a:ln>
                          <a:solidFill>
                            <a:srgbClr val="006FAB"/>
                          </a:solidFill>
                          <a:effectLst/>
                          <a:latin typeface="Fira Sans" panose="020B0503050000020004" pitchFamily="34" charset="0"/>
                        </a:rPr>
                        <a:t>Lauryl</a:t>
                      </a:r>
                      <a:r>
                        <a:rPr kumimoji="0" lang="de-CH" altLang="ja-JP" sz="1600" u="none" strike="noStrike" cap="none" normalizeH="0" baseline="0" dirty="0">
                          <a:ln>
                            <a:noFill/>
                          </a:ln>
                          <a:solidFill>
                            <a:srgbClr val="006FAB"/>
                          </a:solidFill>
                          <a:effectLst/>
                          <a:latin typeface="Fira Sans" panose="020B0503050000020004" pitchFamily="34" charset="0"/>
                        </a:rPr>
                        <a:t> </a:t>
                      </a:r>
                      <a:r>
                        <a:rPr kumimoji="0" lang="de-CH" altLang="ja-JP" sz="1600" u="none" strike="noStrike" cap="none" normalizeH="0" baseline="0" dirty="0" err="1">
                          <a:ln>
                            <a:noFill/>
                          </a:ln>
                          <a:solidFill>
                            <a:srgbClr val="006FAB"/>
                          </a:solidFill>
                          <a:effectLst/>
                          <a:latin typeface="Fira Sans" panose="020B0503050000020004" pitchFamily="34" charset="0"/>
                        </a:rPr>
                        <a:t>Glycol</a:t>
                      </a:r>
                      <a:r>
                        <a:rPr kumimoji="0" lang="de-CH" altLang="ja-JP" sz="1600" u="none" strike="noStrike" cap="none" normalizeH="0" baseline="0" dirty="0">
                          <a:ln>
                            <a:noFill/>
                          </a:ln>
                          <a:solidFill>
                            <a:srgbClr val="006FAB"/>
                          </a:solidFill>
                          <a:effectLst/>
                          <a:latin typeface="Fira Sans" panose="020B0503050000020004" pitchFamily="34" charset="0"/>
                        </a:rPr>
                        <a:t> Ether </a:t>
                      </a:r>
                      <a:endParaRPr kumimoji="0" lang="de-CH" altLang="ja-JP" sz="1600" b="0" i="0" u="none" strike="noStrike" cap="none" normalizeH="0" baseline="0" dirty="0">
                        <a:ln>
                          <a:noFill/>
                        </a:ln>
                        <a:solidFill>
                          <a:srgbClr val="006FAB"/>
                        </a:solidFill>
                        <a:effectLst/>
                        <a:latin typeface="Fira Sans" panose="020B0503050000020004" pitchFamily="34" charset="0"/>
                        <a:ea typeface="MS PGothic" pitchFamily="34" charset="-128"/>
                        <a:cs typeface="Arial" charset="0"/>
                      </a:endParaRPr>
                    </a:p>
                  </a:txBody>
                  <a:tcPr marL="72000" marR="72000" marT="72000" marB="72000" horzOverflow="overflow">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10"/>
                  </a:ext>
                </a:extLst>
              </a:tr>
            </a:tbl>
          </a:graphicData>
        </a:graphic>
      </p:graphicFrame>
      <p:sp>
        <p:nvSpPr>
          <p:cNvPr id="9" name="Text Placeholder 16">
            <a:extLst>
              <a:ext uri="{FF2B5EF4-FFF2-40B4-BE49-F238E27FC236}">
                <a16:creationId xmlns:a16="http://schemas.microsoft.com/office/drawing/2014/main" id="{AB550A91-ECEE-B647-BF00-05A7DF129639}"/>
              </a:ext>
            </a:extLst>
          </p:cNvPr>
          <p:cNvSpPr txBox="1">
            <a:spLocks/>
          </p:cNvSpPr>
          <p:nvPr/>
        </p:nvSpPr>
        <p:spPr>
          <a:xfrm>
            <a:off x="5482653" y="1164700"/>
            <a:ext cx="3750248" cy="747897"/>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800"/>
              </a:spcAft>
              <a:buClr>
                <a:srgbClr val="7C807E"/>
              </a:buClr>
              <a:buSzTx/>
              <a:buFont typeface="Arial" panose="020B0604020202020204" pitchFamily="34" charset="0"/>
              <a:buNone/>
              <a:tabLst/>
              <a:defRPr/>
            </a:pPr>
            <a: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t>No crystals were found </a:t>
            </a:r>
            <a:br>
              <a:rPr kumimoji="0" lang="en-GB" sz="1800" b="0" i="0" u="none" strike="noStrike" kern="1200" cap="none" spc="0" normalizeH="0" baseline="0" noProof="0" dirty="0">
                <a:ln>
                  <a:noFill/>
                </a:ln>
                <a:solidFill>
                  <a:srgbClr val="006FAB"/>
                </a:solidFill>
                <a:effectLst/>
                <a:uLnTx/>
                <a:uFillTx/>
                <a:latin typeface="Fira Sans Medium" panose="020B0503050000020004" pitchFamily="34" charset="0"/>
                <a:ea typeface="+mn-ea"/>
                <a:cs typeface="+mn-cs"/>
              </a:rPr>
            </a:b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after three months storage at 5°C, RT, 43 °C  with 1% REGU</a:t>
            </a:r>
            <a:r>
              <a:rPr kumimoji="0" lang="en-GB" sz="1800" b="0" i="0" u="none" strike="noStrike" kern="1200" cap="none" spc="0" normalizeH="0" baseline="30000" noProof="0" dirty="0">
                <a:ln>
                  <a:noFill/>
                </a:ln>
                <a:solidFill>
                  <a:srgbClr val="7C807E"/>
                </a:solidFill>
                <a:effectLst/>
                <a:uLnTx/>
                <a:uFillTx/>
                <a:latin typeface="Fira Sans" panose="020B0503050000020004" pitchFamily="34" charset="0"/>
                <a:ea typeface="+mn-ea"/>
                <a:cs typeface="+mn-cs"/>
              </a:rPr>
              <a:t>®</a:t>
            </a:r>
            <a:r>
              <a:rPr kumimoji="0" lang="en-GB" sz="1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rPr>
              <a:t>-FADE.</a:t>
            </a:r>
          </a:p>
        </p:txBody>
      </p:sp>
      <p:pic>
        <p:nvPicPr>
          <p:cNvPr id="10" name="Picture 3">
            <a:extLst>
              <a:ext uri="{FF2B5EF4-FFF2-40B4-BE49-F238E27FC236}">
                <a16:creationId xmlns:a16="http://schemas.microsoft.com/office/drawing/2014/main" id="{E5FE3046-1B9A-4A4D-90AE-A456475F8EA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82652" y="2088000"/>
            <a:ext cx="3547047" cy="2637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FBEEFA47-E6F1-6043-ACE1-47B763074ED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9381551" y="2088000"/>
            <a:ext cx="2146300" cy="3048000"/>
          </a:xfrm>
          <a:prstGeom prst="rect">
            <a:avLst/>
          </a:prstGeom>
          <a:effectLst>
            <a:outerShdw blurRad="127000" dist="63500" dir="2700000" algn="tl" rotWithShape="0">
              <a:prstClr val="black">
                <a:alpha val="20000"/>
              </a:prstClr>
            </a:outerShdw>
          </a:effectLst>
        </p:spPr>
      </p:pic>
      <p:sp>
        <p:nvSpPr>
          <p:cNvPr id="14" name="Text Placeholder 16">
            <a:extLst>
              <a:ext uri="{FF2B5EF4-FFF2-40B4-BE49-F238E27FC236}">
                <a16:creationId xmlns:a16="http://schemas.microsoft.com/office/drawing/2014/main" id="{38BD634D-4B26-E948-BD99-06068238A1B7}"/>
              </a:ext>
            </a:extLst>
          </p:cNvPr>
          <p:cNvSpPr txBox="1">
            <a:spLocks/>
          </p:cNvSpPr>
          <p:nvPr/>
        </p:nvSpPr>
        <p:spPr>
          <a:xfrm>
            <a:off x="9381551" y="5407322"/>
            <a:ext cx="2181797" cy="498598"/>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800"/>
              </a:spcAft>
              <a:buClr>
                <a:srgbClr val="7C807E"/>
              </a:buClr>
              <a:buSzTx/>
              <a:buFont typeface="Arial" panose="020B0604020202020204" pitchFamily="34" charset="0"/>
              <a:buNone/>
              <a:tabLst/>
              <a:defRPr/>
            </a:pPr>
            <a:r>
              <a:rPr kumimoji="0" lang="en-GB" sz="1800" b="0" i="0" u="none" strike="noStrike" kern="1200" cap="none" spc="0" normalizeH="0" baseline="0" noProof="0" dirty="0">
                <a:ln>
                  <a:noFill/>
                </a:ln>
                <a:solidFill>
                  <a:srgbClr val="121214"/>
                </a:solidFill>
                <a:effectLst/>
                <a:uLnTx/>
                <a:uFillTx/>
                <a:latin typeface="Fira Sans Medium" panose="020B0503050000020004" pitchFamily="34" charset="0"/>
                <a:ea typeface="+mn-ea"/>
                <a:cs typeface="+mn-cs"/>
              </a:rPr>
              <a:t>Formulation Guidelines available</a:t>
            </a:r>
          </a:p>
        </p:txBody>
      </p:sp>
    </p:spTree>
    <p:extLst>
      <p:ext uri="{BB962C8B-B14F-4D97-AF65-F5344CB8AC3E}">
        <p14:creationId xmlns:p14="http://schemas.microsoft.com/office/powerpoint/2010/main" val="1392939134"/>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 </a:t>
            </a:r>
            <a:br>
              <a:rPr lang="en-GB" dirty="0">
                <a:latin typeface="Fira Sans" panose="020B0503050000020004" pitchFamily="34" charset="0"/>
              </a:rPr>
            </a:br>
            <a:r>
              <a:rPr lang="en-GB" dirty="0">
                <a:latin typeface="Fira Sans" panose="020B0503050000020004" pitchFamily="34" charset="0"/>
              </a:rPr>
              <a:t>Formulation Guidelines</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
        <p:nvSpPr>
          <p:cNvPr id="22" name="Text Placeholder 16">
            <a:extLst>
              <a:ext uri="{FF2B5EF4-FFF2-40B4-BE49-F238E27FC236}">
                <a16:creationId xmlns:a16="http://schemas.microsoft.com/office/drawing/2014/main" id="{0C069F26-F6BD-CB43-B03A-EB68C4C597DB}"/>
              </a:ext>
            </a:extLst>
          </p:cNvPr>
          <p:cNvSpPr txBox="1">
            <a:spLocks/>
          </p:cNvSpPr>
          <p:nvPr/>
        </p:nvSpPr>
        <p:spPr>
          <a:xfrm>
            <a:off x="467999" y="1548000"/>
            <a:ext cx="5277561" cy="4310924"/>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indent="-252000">
              <a:spcBef>
                <a:spcPts val="0"/>
              </a:spcBef>
              <a:spcAft>
                <a:spcPts val="800"/>
              </a:spcAft>
              <a:buClr>
                <a:srgbClr val="007E4B"/>
              </a:buClr>
              <a:defRPr/>
            </a:pPr>
            <a:r>
              <a:rPr lang="en-GB" sz="1800" dirty="0">
                <a:solidFill>
                  <a:srgbClr val="7C807E"/>
                </a:solidFill>
                <a:latin typeface="Fira Sans Medium" panose="020B0503050000020004" pitchFamily="34" charset="0"/>
              </a:rPr>
              <a:t>Cosmetic application</a:t>
            </a:r>
          </a:p>
          <a:p>
            <a:pPr marL="504000" indent="-252000">
              <a:spcBef>
                <a:spcPts val="0"/>
              </a:spcBef>
              <a:spcAft>
                <a:spcPts val="800"/>
              </a:spcAft>
              <a:buClr>
                <a:srgbClr val="007E4B"/>
              </a:buClr>
              <a:buFont typeface="System Font Regular"/>
              <a:buChar char="–"/>
              <a:defRPr/>
            </a:pPr>
            <a:r>
              <a:rPr lang="en-GB" sz="1800" dirty="0">
                <a:solidFill>
                  <a:srgbClr val="7C807E"/>
                </a:solidFill>
              </a:rPr>
              <a:t>REGU</a:t>
            </a:r>
            <a:r>
              <a:rPr lang="en-GB" sz="1800" baseline="30000" dirty="0">
                <a:solidFill>
                  <a:srgbClr val="7C807E"/>
                </a:solidFill>
              </a:rPr>
              <a:t>®</a:t>
            </a:r>
            <a:r>
              <a:rPr lang="en-GB" sz="1800" dirty="0">
                <a:solidFill>
                  <a:srgbClr val="7C807E"/>
                </a:solidFill>
              </a:rPr>
              <a:t>-FADE can be used for different kinds of products like O/W, W/O or Si/W formulations, toners, as well as in gel formulations</a:t>
            </a:r>
          </a:p>
          <a:p>
            <a:pPr marL="504000" indent="-252000">
              <a:spcBef>
                <a:spcPts val="0"/>
              </a:spcBef>
              <a:spcAft>
                <a:spcPts val="800"/>
              </a:spcAft>
              <a:buClr>
                <a:srgbClr val="007E4B"/>
              </a:buClr>
              <a:buFont typeface="System Font Regular"/>
              <a:buChar char="–"/>
              <a:defRPr/>
            </a:pPr>
            <a:r>
              <a:rPr lang="en-GB" sz="1800" dirty="0">
                <a:solidFill>
                  <a:srgbClr val="7C807E"/>
                </a:solidFill>
              </a:rPr>
              <a:t>Skin brightening facial and body </a:t>
            </a:r>
            <a:br>
              <a:rPr lang="en-GB" sz="1800" dirty="0">
                <a:solidFill>
                  <a:srgbClr val="7C807E"/>
                </a:solidFill>
              </a:rPr>
            </a:br>
            <a:r>
              <a:rPr lang="en-GB" sz="1800" dirty="0">
                <a:solidFill>
                  <a:srgbClr val="7C807E"/>
                </a:solidFill>
              </a:rPr>
              <a:t>care products</a:t>
            </a:r>
          </a:p>
          <a:p>
            <a:pPr marL="504000" indent="-252000">
              <a:spcBef>
                <a:spcPts val="0"/>
              </a:spcBef>
              <a:spcAft>
                <a:spcPts val="800"/>
              </a:spcAft>
              <a:buClr>
                <a:srgbClr val="007E4B"/>
              </a:buClr>
              <a:buFont typeface="System Font Regular"/>
              <a:buChar char="–"/>
              <a:defRPr/>
            </a:pPr>
            <a:r>
              <a:rPr lang="en-GB" sz="1800" dirty="0">
                <a:solidFill>
                  <a:srgbClr val="7C807E"/>
                </a:solidFill>
              </a:rPr>
              <a:t>Anti-age spot creams and serums</a:t>
            </a:r>
          </a:p>
          <a:p>
            <a:pPr marL="504000" indent="-252000">
              <a:spcBef>
                <a:spcPts val="0"/>
              </a:spcBef>
              <a:spcAft>
                <a:spcPts val="1600"/>
              </a:spcAft>
              <a:buClr>
                <a:srgbClr val="007E4B"/>
              </a:buClr>
              <a:buFont typeface="System Font Regular"/>
              <a:buChar char="–"/>
              <a:defRPr/>
            </a:pPr>
            <a:r>
              <a:rPr lang="en-GB" sz="1800" dirty="0">
                <a:solidFill>
                  <a:srgbClr val="7C807E"/>
                </a:solidFill>
              </a:rPr>
              <a:t>Anti-aging skin care products for more even skin tone</a:t>
            </a:r>
          </a:p>
          <a:p>
            <a:pPr marL="252000" indent="-252000">
              <a:spcBef>
                <a:spcPts val="0"/>
              </a:spcBef>
              <a:spcAft>
                <a:spcPts val="1600"/>
              </a:spcAft>
              <a:buClr>
                <a:srgbClr val="007E4B"/>
              </a:buClr>
              <a:defRPr/>
            </a:pPr>
            <a:r>
              <a:rPr lang="en-GB" sz="1800" dirty="0">
                <a:solidFill>
                  <a:srgbClr val="7C807E"/>
                </a:solidFill>
                <a:latin typeface="Fira Sans Medium" panose="020B0503050000020004" pitchFamily="34" charset="0"/>
              </a:rPr>
              <a:t>Suggested concentration</a:t>
            </a:r>
            <a:br>
              <a:rPr lang="en-GB" sz="1800" dirty="0">
                <a:solidFill>
                  <a:srgbClr val="7C807E"/>
                </a:solidFill>
              </a:rPr>
            </a:br>
            <a:r>
              <a:rPr lang="en-GB" sz="1800" dirty="0">
                <a:solidFill>
                  <a:srgbClr val="7C807E"/>
                </a:solidFill>
              </a:rPr>
              <a:t>Up to 1 % REGU</a:t>
            </a:r>
            <a:r>
              <a:rPr lang="en-GB" sz="1800" baseline="30000" dirty="0">
                <a:solidFill>
                  <a:srgbClr val="7C807E"/>
                </a:solidFill>
              </a:rPr>
              <a:t>®</a:t>
            </a:r>
            <a:r>
              <a:rPr lang="en-GB" sz="1800" dirty="0">
                <a:solidFill>
                  <a:srgbClr val="7C807E"/>
                </a:solidFill>
              </a:rPr>
              <a:t>-FADE in cosmetic formulations</a:t>
            </a:r>
          </a:p>
          <a:p>
            <a:pPr marL="252000" indent="-252000">
              <a:spcBef>
                <a:spcPts val="0"/>
              </a:spcBef>
              <a:spcAft>
                <a:spcPts val="1600"/>
              </a:spcAft>
              <a:buClr>
                <a:srgbClr val="007E4B"/>
              </a:buClr>
              <a:defRPr/>
            </a:pPr>
            <a:r>
              <a:rPr lang="en-GB" sz="1800" dirty="0">
                <a:solidFill>
                  <a:srgbClr val="7C807E"/>
                </a:solidFill>
                <a:latin typeface="Fira Sans Medium" panose="020B0503050000020004" pitchFamily="34" charset="0"/>
              </a:rPr>
              <a:t>INCI name</a:t>
            </a:r>
            <a:br>
              <a:rPr lang="en-GB" sz="1800" dirty="0">
                <a:solidFill>
                  <a:srgbClr val="7C807E"/>
                </a:solidFill>
              </a:rPr>
            </a:br>
            <a:r>
              <a:rPr lang="en-GB" sz="1800" dirty="0">
                <a:solidFill>
                  <a:srgbClr val="7C807E"/>
                </a:solidFill>
              </a:rPr>
              <a:t>Resveratrol</a:t>
            </a:r>
          </a:p>
        </p:txBody>
      </p:sp>
      <p:pic>
        <p:nvPicPr>
          <p:cNvPr id="8" name="Picture Placeholder 7" descr="A bowl filled with furniture and vase on a table&#10;&#10;Description automatically generated">
            <a:extLst>
              <a:ext uri="{FF2B5EF4-FFF2-40B4-BE49-F238E27FC236}">
                <a16:creationId xmlns:a16="http://schemas.microsoft.com/office/drawing/2014/main" id="{F53FD5D6-501E-2A4E-A9FF-65A16898C286}"/>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04381195"/>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 </a:t>
            </a:r>
            <a:br>
              <a:rPr lang="en-GB" dirty="0">
                <a:latin typeface="Fira Sans" panose="020B0503050000020004" pitchFamily="34" charset="0"/>
              </a:rPr>
            </a:br>
            <a:r>
              <a:rPr lang="en-GB" dirty="0">
                <a:latin typeface="Fira Sans" panose="020B0503050000020004" pitchFamily="34" charset="0"/>
              </a:rPr>
              <a:t>Formulation Guidelines</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sp>
        <p:nvSpPr>
          <p:cNvPr id="22" name="Text Placeholder 16">
            <a:extLst>
              <a:ext uri="{FF2B5EF4-FFF2-40B4-BE49-F238E27FC236}">
                <a16:creationId xmlns:a16="http://schemas.microsoft.com/office/drawing/2014/main" id="{0C069F26-F6BD-CB43-B03A-EB68C4C597DB}"/>
              </a:ext>
            </a:extLst>
          </p:cNvPr>
          <p:cNvSpPr txBox="1">
            <a:spLocks/>
          </p:cNvSpPr>
          <p:nvPr/>
        </p:nvSpPr>
        <p:spPr>
          <a:xfrm>
            <a:off x="467999" y="1548000"/>
            <a:ext cx="4345301" cy="2302169"/>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indent="-252000">
              <a:spcBef>
                <a:spcPts val="0"/>
              </a:spcBef>
              <a:spcAft>
                <a:spcPts val="800"/>
              </a:spcAft>
              <a:buClr>
                <a:srgbClr val="007E4B"/>
              </a:buClr>
              <a:defRPr/>
            </a:pPr>
            <a:r>
              <a:rPr lang="en-GB" sz="1800" dirty="0">
                <a:solidFill>
                  <a:srgbClr val="7C807E"/>
                </a:solidFill>
                <a:latin typeface="Fira Sans Medium" panose="020B0503050000020004" pitchFamily="34" charset="0"/>
              </a:rPr>
              <a:t>Additional information</a:t>
            </a:r>
          </a:p>
          <a:p>
            <a:pPr marL="504000" indent="-252000">
              <a:spcBef>
                <a:spcPts val="0"/>
              </a:spcBef>
              <a:spcAft>
                <a:spcPts val="800"/>
              </a:spcAft>
              <a:buClr>
                <a:srgbClr val="007E4B"/>
              </a:buClr>
              <a:buFont typeface="System Font Regular"/>
              <a:buChar char="–"/>
              <a:defRPr/>
            </a:pPr>
            <a:r>
              <a:rPr lang="en-GB" sz="1800" dirty="0">
                <a:solidFill>
                  <a:srgbClr val="7C807E"/>
                </a:solidFill>
              </a:rPr>
              <a:t>Optimal pH range from 3 to 6.5 in formulations</a:t>
            </a:r>
          </a:p>
          <a:p>
            <a:pPr marL="504000" indent="-252000">
              <a:spcBef>
                <a:spcPts val="0"/>
              </a:spcBef>
              <a:spcAft>
                <a:spcPts val="800"/>
              </a:spcAft>
              <a:buClr>
                <a:srgbClr val="007E4B"/>
              </a:buClr>
              <a:buFont typeface="System Font Regular"/>
              <a:buChar char="–"/>
              <a:defRPr/>
            </a:pPr>
            <a:r>
              <a:rPr lang="en-GB" sz="1800" dirty="0">
                <a:solidFill>
                  <a:srgbClr val="7C807E"/>
                </a:solidFill>
              </a:rPr>
              <a:t>Exposure of the final formulations to direct sun light should be avoided (use opaque packaging)</a:t>
            </a:r>
          </a:p>
          <a:p>
            <a:pPr marL="504000" indent="-252000">
              <a:spcBef>
                <a:spcPts val="0"/>
              </a:spcBef>
              <a:spcAft>
                <a:spcPts val="800"/>
              </a:spcAft>
              <a:buClr>
                <a:srgbClr val="007E4B"/>
              </a:buClr>
              <a:buFont typeface="System Font Regular"/>
              <a:buChar char="–"/>
              <a:defRPr/>
            </a:pPr>
            <a:r>
              <a:rPr lang="en-GB" sz="1800" dirty="0">
                <a:solidFill>
                  <a:srgbClr val="7C807E"/>
                </a:solidFill>
              </a:rPr>
              <a:t>The addition of UV filters is recommended for day care products</a:t>
            </a:r>
          </a:p>
        </p:txBody>
      </p:sp>
      <p:pic>
        <p:nvPicPr>
          <p:cNvPr id="8" name="Picture Placeholder 7" descr="A bowl filled with furniture and vase on a table&#10;&#10;Description automatically generated">
            <a:extLst>
              <a:ext uri="{FF2B5EF4-FFF2-40B4-BE49-F238E27FC236}">
                <a16:creationId xmlns:a16="http://schemas.microsoft.com/office/drawing/2014/main" id="{F53FD5D6-501E-2A4E-A9FF-65A16898C286}"/>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13637541"/>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5907400" cy="443198"/>
          </a:xfrm>
        </p:spPr>
        <p:txBody>
          <a:bodyPr lIns="0" tIns="0" rIns="0" bIns="0"/>
          <a:lstStyle/>
          <a:p>
            <a:r>
              <a:rPr lang="en-GB" dirty="0"/>
              <a:t>REGU</a:t>
            </a:r>
            <a:r>
              <a:rPr lang="en-GB" baseline="30000" dirty="0"/>
              <a:t>®</a:t>
            </a:r>
            <a:r>
              <a:rPr lang="en-GB" dirty="0"/>
              <a:t>-FADE</a:t>
            </a:r>
            <a:br>
              <a:rPr lang="ru-RU" dirty="0"/>
            </a:br>
            <a:r>
              <a:rPr lang="en-GB" dirty="0">
                <a:latin typeface="Fira Sans" panose="020B0503050000020004" pitchFamily="34" charset="0"/>
              </a:rPr>
              <a:t>Intensive Skin Tone Corrector</a:t>
            </a:r>
          </a:p>
        </p:txBody>
      </p:sp>
      <p:graphicFrame>
        <p:nvGraphicFramePr>
          <p:cNvPr id="13" name="Group 379">
            <a:extLst>
              <a:ext uri="{FF2B5EF4-FFF2-40B4-BE49-F238E27FC236}">
                <a16:creationId xmlns:a16="http://schemas.microsoft.com/office/drawing/2014/main" id="{54B85257-26DB-884C-98D8-91790DFA78A1}"/>
              </a:ext>
            </a:extLst>
          </p:cNvPr>
          <p:cNvGraphicFramePr>
            <a:graphicFrameLocks/>
          </p:cNvGraphicFramePr>
          <p:nvPr>
            <p:extLst>
              <p:ext uri="{D42A27DB-BD31-4B8C-83A1-F6EECF244321}">
                <p14:modId xmlns:p14="http://schemas.microsoft.com/office/powerpoint/2010/main" val="3736654891"/>
              </p:ext>
            </p:extLst>
          </p:nvPr>
        </p:nvGraphicFramePr>
        <p:xfrm>
          <a:off x="468000" y="1620000"/>
          <a:ext cx="6264275" cy="4001880"/>
        </p:xfrm>
        <a:graphic>
          <a:graphicData uri="http://schemas.openxmlformats.org/drawingml/2006/table">
            <a:tbl>
              <a:tblPr/>
              <a:tblGrid>
                <a:gridCol w="576263">
                  <a:extLst>
                    <a:ext uri="{9D8B030D-6E8A-4147-A177-3AD203B41FA5}">
                      <a16:colId xmlns:a16="http://schemas.microsoft.com/office/drawing/2014/main" val="20000"/>
                    </a:ext>
                  </a:extLst>
                </a:gridCol>
                <a:gridCol w="2232025">
                  <a:extLst>
                    <a:ext uri="{9D8B030D-6E8A-4147-A177-3AD203B41FA5}">
                      <a16:colId xmlns:a16="http://schemas.microsoft.com/office/drawing/2014/main" val="20001"/>
                    </a:ext>
                  </a:extLst>
                </a:gridCol>
                <a:gridCol w="2808287">
                  <a:extLst>
                    <a:ext uri="{9D8B030D-6E8A-4147-A177-3AD203B41FA5}">
                      <a16:colId xmlns:a16="http://schemas.microsoft.com/office/drawing/2014/main" val="20002"/>
                    </a:ext>
                  </a:extLst>
                </a:gridCol>
                <a:gridCol w="647700">
                  <a:extLst>
                    <a:ext uri="{9D8B030D-6E8A-4147-A177-3AD203B41FA5}">
                      <a16:colId xmlns:a16="http://schemas.microsoft.com/office/drawing/2014/main" val="20003"/>
                    </a:ext>
                  </a:extLst>
                </a:gridCol>
              </a:tblGrid>
              <a:tr h="0">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Phase</a:t>
                      </a:r>
                    </a:p>
                  </a:txBody>
                  <a:tcPr marL="36000" marR="36000" marT="36000" marB="36000"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chemeClr val="bg1"/>
                          </a:solidFill>
                          <a:effectLst/>
                          <a:latin typeface="Fira Sans Medium" panose="020B0503050000020004" pitchFamily="34" charset="0"/>
                          <a:ea typeface="MS PGothic" pitchFamily="34" charset="-128"/>
                          <a:cs typeface="Times New Roman" pitchFamily="18" charset="0"/>
                        </a:rPr>
                        <a:t>Ingredients</a:t>
                      </a:r>
                      <a:endPar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INCI Name</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chemeClr val="bg1"/>
                          </a:solidFill>
                          <a:effectLst/>
                          <a:latin typeface="Fira Sans Medium" panose="020B0503050000020004" pitchFamily="34" charset="0"/>
                          <a:ea typeface="MS PGothic" pitchFamily="34" charset="-128"/>
                          <a:cs typeface="Times New Roman" pitchFamily="18" charset="0"/>
                        </a:rPr>
                        <a:t>w</a:t>
                      </a: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a:t>
                      </a:r>
                      <a:r>
                        <a:rPr kumimoji="0" lang="de-DE" altLang="ja-JP" sz="1100" b="0" i="0" u="none" strike="noStrike" cap="none" normalizeH="0" baseline="0" dirty="0" err="1">
                          <a:ln>
                            <a:noFill/>
                          </a:ln>
                          <a:solidFill>
                            <a:schemeClr val="bg1"/>
                          </a:solidFill>
                          <a:effectLst/>
                          <a:latin typeface="Fira Sans Medium" panose="020B0503050000020004" pitchFamily="34" charset="0"/>
                          <a:ea typeface="MS PGothic" pitchFamily="34" charset="-128"/>
                          <a:cs typeface="Times New Roman" pitchFamily="18" charset="0"/>
                        </a:rPr>
                        <a:t>w</a:t>
                      </a:r>
                      <a:endPar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extLst>
                  <a:ext uri="{0D108BD9-81ED-4DB2-BD59-A6C34878D82A}">
                    <a16:rowId xmlns:a16="http://schemas.microsoft.com/office/drawing/2014/main" val="10000"/>
                  </a:ext>
                </a:extLst>
              </a:tr>
              <a:tr h="0">
                <a:tc rowSpan="7">
                  <a:txBody>
                    <a:bodyPr/>
                    <a:lstStyle/>
                    <a:p>
                      <a:pPr marL="288925" marR="0" lvl="0" indent="-288925"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A</a:t>
                      </a:r>
                    </a:p>
                  </a:txBody>
                  <a:tcPr marL="36000" marR="36000" marT="36000" marB="36000"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Imwitor</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372 P Schuppen</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Glyceryl Stearate Citrate</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2.00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Lanette</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16</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Cetyl</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Alcohol</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1.00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02"/>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Lipocire</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Na 10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Pastilles</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Hydrogenated</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Coco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Glycerides</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   1.00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03"/>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Finsolv</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TN</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C12-15 Alkyl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Benzoate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4.00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04"/>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Dow Corning 200 Fluid 100 cs</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Dimethicone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2.00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05"/>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Tegosoft</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M</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Isopropyl</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Myristate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6.00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06"/>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da-Tocopheryl Acetate</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Tocopheryl</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Acetate</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   0.20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07"/>
                  </a:ext>
                </a:extLst>
              </a:tr>
              <a:tr h="0">
                <a:tc rowSpan="3">
                  <a:txBody>
                    <a:bodyPr/>
                    <a:lstStyle/>
                    <a:p>
                      <a:pPr marL="288925" marR="0" lvl="0" indent="-288925"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B</a:t>
                      </a:r>
                    </a:p>
                  </a:txBody>
                  <a:tcPr marL="36000" marR="36000" marT="36000" marB="36000"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Keltrol</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CG-T</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Xanthan</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Gum</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0.15</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08"/>
                  </a:ext>
                </a:extLst>
              </a:tr>
              <a:tr h="143451">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Pemulen</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TR-1</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Acrylates</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/C10-30 Alkyl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Acrylate</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Crosspolymer</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0.30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09"/>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Water</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dem.</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Aqua</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72.33</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10"/>
                  </a:ext>
                </a:extLst>
              </a:tr>
              <a:tr h="0">
                <a:tc rowSpan="3">
                  <a:txBody>
                    <a:bodyPr/>
                    <a:lstStyle/>
                    <a:p>
                      <a:pPr marL="288925" marR="0" lvl="0" indent="-288925"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C</a:t>
                      </a:r>
                    </a:p>
                  </a:txBody>
                  <a:tcPr marL="36000" marR="36000" marT="36000" marB="36000"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REGU</a:t>
                      </a:r>
                      <a:r>
                        <a:rPr kumimoji="0" lang="de-DE" altLang="ja-JP" sz="1100" b="1" i="0" u="none" strike="noStrike" cap="none" normalizeH="0" baseline="30000" dirty="0">
                          <a:ln>
                            <a:noFill/>
                          </a:ln>
                          <a:solidFill>
                            <a:srgbClr val="000000"/>
                          </a:solidFill>
                          <a:effectLst/>
                          <a:latin typeface="Fira Sans" panose="020B0503050000020004" pitchFamily="34" charset="0"/>
                          <a:ea typeface="MS PGothic" pitchFamily="34" charset="-128"/>
                          <a:cs typeface="Times New Roman" pitchFamily="18" charset="0"/>
                        </a:rPr>
                        <a:t>®</a:t>
                      </a:r>
                      <a:r>
                        <a:rPr kumimoji="0" lang="de-DE" altLang="ja-JP" sz="11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-FADE</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1"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Resveratrol</a:t>
                      </a:r>
                      <a:endParaRPr kumimoji="0" lang="de-DE" altLang="ja-JP" sz="11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1.00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11"/>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Dow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Corning</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190 Surf.</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PEG/PPG-18/18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Dimethicone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4.00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12"/>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rPr>
                        <a:t>1,2-Propanediol</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Propylene</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Glycol</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5.00</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13"/>
                  </a:ext>
                </a:extLst>
              </a:tr>
              <a:tr h="0">
                <a:tc rowSpan="2">
                  <a:txBody>
                    <a:bodyPr/>
                    <a:lstStyle/>
                    <a:p>
                      <a:pPr marL="288925" marR="0" lvl="0" indent="-288925"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rPr>
                        <a:t>D</a:t>
                      </a:r>
                    </a:p>
                  </a:txBody>
                  <a:tcPr marL="36000" marR="36000" marT="36000" marB="36000"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Preservative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q.s</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6FAB">
                        <a:alpha val="20000"/>
                      </a:srgbClr>
                    </a:solidFill>
                  </a:tcPr>
                </a:tc>
                <a:extLst>
                  <a:ext uri="{0D108BD9-81ED-4DB2-BD59-A6C34878D82A}">
                    <a16:rowId xmlns:a16="http://schemas.microsoft.com/office/drawing/2014/main" val="10014"/>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6FAB"/>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Triethanolamine</a:t>
                      </a: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(T.E.A.)</a:t>
                      </a: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l" defTabSz="914400" rtl="0" eaLnBrk="1" fontAlgn="base" latinLnBrk="0" hangingPunct="1">
                        <a:lnSpc>
                          <a:spcPct val="100000"/>
                        </a:lnSpc>
                        <a:spcBef>
                          <a:spcPct val="0"/>
                        </a:spcBef>
                        <a:spcAft>
                          <a:spcPct val="0"/>
                        </a:spcAft>
                        <a:buClrTx/>
                        <a:buSzTx/>
                        <a:buFontTx/>
                        <a:buNone/>
                        <a:tabLst/>
                      </a:pPr>
                      <a:r>
                        <a:rPr kumimoji="0" lang="de-DE" altLang="ja-JP" sz="1100" b="0" i="0" u="none" strike="noStrike" cap="none" normalizeH="0" baseline="0" dirty="0" err="1">
                          <a:ln>
                            <a:noFill/>
                          </a:ln>
                          <a:solidFill>
                            <a:srgbClr val="000000"/>
                          </a:solidFill>
                          <a:effectLst/>
                          <a:latin typeface="Fira Sans" panose="020B0503050000020004" pitchFamily="34" charset="0"/>
                          <a:ea typeface="MS PGothic" pitchFamily="34" charset="-128"/>
                          <a:cs typeface="Times New Roman" pitchFamily="18" charset="0"/>
                        </a:rPr>
                        <a:t>Triethanolamine</a:t>
                      </a:r>
                      <a:endPar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6FAB">
                        <a:alpha val="10000"/>
                      </a:srgbClr>
                    </a:solidFill>
                  </a:tcPr>
                </a:tc>
                <a:tc>
                  <a:txBody>
                    <a:bodyPr/>
                    <a:lstStyle/>
                    <a:p>
                      <a:pPr marL="288925" marR="0" lvl="0" indent="-288925"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1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rPr>
                        <a:t>   0.22</a:t>
                      </a:r>
                    </a:p>
                  </a:txBody>
                  <a:tcPr marL="36000" marR="36000" marT="36000" marB="36000"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06FAB">
                        <a:alpha val="10000"/>
                      </a:srgbClr>
                    </a:solidFill>
                  </a:tcPr>
                </a:tc>
                <a:extLst>
                  <a:ext uri="{0D108BD9-81ED-4DB2-BD59-A6C34878D82A}">
                    <a16:rowId xmlns:a16="http://schemas.microsoft.com/office/drawing/2014/main" val="10015"/>
                  </a:ext>
                </a:extLst>
              </a:tr>
            </a:tbl>
          </a:graphicData>
        </a:graphic>
      </p:graphicFrame>
      <p:sp>
        <p:nvSpPr>
          <p:cNvPr id="15" name="Text Placeholder 16">
            <a:extLst>
              <a:ext uri="{FF2B5EF4-FFF2-40B4-BE49-F238E27FC236}">
                <a16:creationId xmlns:a16="http://schemas.microsoft.com/office/drawing/2014/main" id="{7389D76E-6799-6447-91FE-580AD4746B3F}"/>
              </a:ext>
            </a:extLst>
          </p:cNvPr>
          <p:cNvSpPr txBox="1">
            <a:spLocks/>
          </p:cNvSpPr>
          <p:nvPr/>
        </p:nvSpPr>
        <p:spPr>
          <a:xfrm>
            <a:off x="5524500" y="5621880"/>
            <a:ext cx="1207775" cy="261404"/>
          </a:xfrm>
          <a:prstGeom prst="rect">
            <a:avLst/>
          </a:prstGeom>
        </p:spPr>
        <p:txBody>
          <a:bodyPr wrap="square" lIns="0" tIns="10800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800"/>
              </a:spcAft>
              <a:buClr>
                <a:srgbClr val="007E4B"/>
              </a:buClr>
              <a:buNone/>
              <a:defRPr/>
            </a:pPr>
            <a:r>
              <a:rPr lang="en-GB" sz="1100" dirty="0">
                <a:solidFill>
                  <a:srgbClr val="006FAB"/>
                </a:solidFill>
                <a:latin typeface="Fira Sans Medium" panose="020B0503050000020004" pitchFamily="34" charset="0"/>
              </a:rPr>
              <a:t>100250-301</a:t>
            </a:r>
            <a:endParaRPr lang="en-GB" sz="1100" dirty="0">
              <a:solidFill>
                <a:srgbClr val="006FAB"/>
              </a:solidFill>
            </a:endParaRPr>
          </a:p>
        </p:txBody>
      </p:sp>
      <p:sp>
        <p:nvSpPr>
          <p:cNvPr id="16" name="Text Placeholder 7">
            <a:extLst>
              <a:ext uri="{FF2B5EF4-FFF2-40B4-BE49-F238E27FC236}">
                <a16:creationId xmlns:a16="http://schemas.microsoft.com/office/drawing/2014/main" id="{1C95659E-B829-F546-939D-7022E811390E}"/>
              </a:ext>
            </a:extLst>
          </p:cNvPr>
          <p:cNvSpPr txBox="1">
            <a:spLocks/>
          </p:cNvSpPr>
          <p:nvPr/>
        </p:nvSpPr>
        <p:spPr>
          <a:xfrm>
            <a:off x="7054850" y="1620000"/>
            <a:ext cx="2393950" cy="1987812"/>
          </a:xfrm>
          <a:prstGeom prst="roundRect">
            <a:avLst>
              <a:gd name="adj" fmla="val 11629"/>
            </a:avLst>
          </a:prstGeom>
          <a:solidFill>
            <a:srgbClr val="006FAB">
              <a:alpha val="10000"/>
            </a:srgbClr>
          </a:solidFill>
        </p:spPr>
        <p:txBody>
          <a:bodyPr wrap="square" lIns="72000" tIns="72000" rIns="72000" bIns="72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400"/>
              </a:spcAft>
              <a:buNone/>
              <a:defRPr/>
            </a:pPr>
            <a:r>
              <a:rPr lang="ru-RU" sz="1400" b="1" dirty="0">
                <a:solidFill>
                  <a:srgbClr val="006FAB"/>
                </a:solidFill>
              </a:rPr>
              <a:t>С</a:t>
            </a:r>
            <a:r>
              <a:rPr lang="en-GB" sz="1400" b="1" dirty="0" err="1">
                <a:solidFill>
                  <a:srgbClr val="006FAB"/>
                </a:solidFill>
              </a:rPr>
              <a:t>ontains</a:t>
            </a:r>
            <a:endParaRPr lang="en-GB" sz="1400" b="1" dirty="0">
              <a:solidFill>
                <a:srgbClr val="006FAB"/>
              </a:solidFill>
            </a:endParaRPr>
          </a:p>
          <a:p>
            <a:pPr marL="0" lvl="0" indent="0">
              <a:spcBef>
                <a:spcPts val="0"/>
              </a:spcBef>
              <a:spcAft>
                <a:spcPts val="800"/>
              </a:spcAft>
              <a:buNone/>
              <a:defRPr/>
            </a:pPr>
            <a:r>
              <a:rPr lang="en-GB" sz="1400" dirty="0">
                <a:solidFill>
                  <a:srgbClr val="006FAB"/>
                </a:solidFill>
              </a:rPr>
              <a:t>1% REGU</a:t>
            </a:r>
            <a:r>
              <a:rPr lang="en-GB" sz="1400" baseline="30000" dirty="0">
                <a:solidFill>
                  <a:srgbClr val="006FAB"/>
                </a:solidFill>
              </a:rPr>
              <a:t>®</a:t>
            </a:r>
            <a:r>
              <a:rPr lang="en-GB" sz="1400" dirty="0">
                <a:solidFill>
                  <a:srgbClr val="006FAB"/>
                </a:solidFill>
              </a:rPr>
              <a:t>-FADE</a:t>
            </a:r>
          </a:p>
          <a:p>
            <a:pPr marL="0" lvl="0" indent="0">
              <a:spcBef>
                <a:spcPts val="0"/>
              </a:spcBef>
              <a:spcAft>
                <a:spcPts val="400"/>
              </a:spcAft>
              <a:buNone/>
              <a:defRPr/>
            </a:pPr>
            <a:r>
              <a:rPr lang="en-GB" sz="1400" b="1" dirty="0">
                <a:solidFill>
                  <a:srgbClr val="006FAB"/>
                </a:solidFill>
              </a:rPr>
              <a:t>Solubilizer:</a:t>
            </a:r>
          </a:p>
          <a:p>
            <a:pPr marL="0" lvl="0" indent="0">
              <a:spcBef>
                <a:spcPts val="0"/>
              </a:spcBef>
              <a:spcAft>
                <a:spcPts val="800"/>
              </a:spcAft>
              <a:buNone/>
              <a:defRPr/>
            </a:pPr>
            <a:r>
              <a:rPr lang="en-GB" sz="1400" dirty="0">
                <a:solidFill>
                  <a:srgbClr val="006FAB"/>
                </a:solidFill>
              </a:rPr>
              <a:t>4% PEG/PPG – 18/18 Dimethicone</a:t>
            </a:r>
          </a:p>
          <a:p>
            <a:pPr marL="0" lvl="0" indent="0">
              <a:spcBef>
                <a:spcPts val="0"/>
              </a:spcBef>
              <a:spcAft>
                <a:spcPts val="400"/>
              </a:spcAft>
              <a:buNone/>
              <a:defRPr/>
            </a:pPr>
            <a:r>
              <a:rPr lang="en-GB" sz="1400" b="1" dirty="0">
                <a:solidFill>
                  <a:srgbClr val="006FAB"/>
                </a:solidFill>
              </a:rPr>
              <a:t>Solvent:</a:t>
            </a:r>
          </a:p>
          <a:p>
            <a:pPr marL="0" lvl="0" indent="0">
              <a:spcBef>
                <a:spcPts val="0"/>
              </a:spcBef>
              <a:spcAft>
                <a:spcPts val="400"/>
              </a:spcAft>
              <a:buNone/>
              <a:defRPr/>
            </a:pPr>
            <a:r>
              <a:rPr lang="en-GB" sz="1400" dirty="0">
                <a:solidFill>
                  <a:srgbClr val="006FAB"/>
                </a:solidFill>
              </a:rPr>
              <a:t>5% Propylene Glycol</a:t>
            </a:r>
          </a:p>
        </p:txBody>
      </p:sp>
      <p:sp>
        <p:nvSpPr>
          <p:cNvPr id="17" name="Text Placeholder 16">
            <a:extLst>
              <a:ext uri="{FF2B5EF4-FFF2-40B4-BE49-F238E27FC236}">
                <a16:creationId xmlns:a16="http://schemas.microsoft.com/office/drawing/2014/main" id="{446722D0-CA79-0840-AC12-4B46E7E002CA}"/>
              </a:ext>
            </a:extLst>
          </p:cNvPr>
          <p:cNvSpPr txBox="1">
            <a:spLocks/>
          </p:cNvSpPr>
          <p:nvPr/>
        </p:nvSpPr>
        <p:spPr>
          <a:xfrm>
            <a:off x="7054851" y="3855966"/>
            <a:ext cx="2393950" cy="11633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Clr>
                <a:srgbClr val="007E4B"/>
              </a:buClr>
              <a:buNone/>
              <a:defRPr/>
            </a:pPr>
            <a:r>
              <a:rPr lang="en-GB" sz="1400" dirty="0">
                <a:solidFill>
                  <a:srgbClr val="7C807E"/>
                </a:solidFill>
              </a:rPr>
              <a:t>Example formulation with high content of </a:t>
            </a:r>
            <a:r>
              <a:rPr lang="en-GB" sz="1400" dirty="0">
                <a:solidFill>
                  <a:srgbClr val="006FAB"/>
                </a:solidFill>
                <a:latin typeface="Fira Sans Medium" panose="020B0503050000020004" pitchFamily="34" charset="0"/>
              </a:rPr>
              <a:t>REGU</a:t>
            </a:r>
            <a:r>
              <a:rPr lang="en-GB" sz="1400" baseline="30000" dirty="0">
                <a:solidFill>
                  <a:srgbClr val="006FAB"/>
                </a:solidFill>
                <a:latin typeface="Fira Sans Medium" panose="020B0503050000020004" pitchFamily="34" charset="0"/>
              </a:rPr>
              <a:t>®</a:t>
            </a:r>
            <a:r>
              <a:rPr lang="en-GB" sz="1400" dirty="0">
                <a:solidFill>
                  <a:srgbClr val="006FAB"/>
                </a:solidFill>
                <a:latin typeface="Fira Sans Medium" panose="020B0503050000020004" pitchFamily="34" charset="0"/>
              </a:rPr>
              <a:t>-FADE </a:t>
            </a:r>
            <a:r>
              <a:rPr lang="en-GB" sz="1400" dirty="0">
                <a:solidFill>
                  <a:srgbClr val="7C807E"/>
                </a:solidFill>
              </a:rPr>
              <a:t>without any </a:t>
            </a:r>
            <a:r>
              <a:rPr lang="en-GB" sz="1400" dirty="0" err="1">
                <a:solidFill>
                  <a:srgbClr val="7C807E"/>
                </a:solidFill>
              </a:rPr>
              <a:t>cristal</a:t>
            </a:r>
            <a:r>
              <a:rPr lang="en-GB" sz="1400" dirty="0">
                <a:solidFill>
                  <a:srgbClr val="7C807E"/>
                </a:solidFill>
              </a:rPr>
              <a:t> formation or discoloration after 3 months storage at RT, 4°C, and 43°C.</a:t>
            </a:r>
          </a:p>
        </p:txBody>
      </p:sp>
    </p:spTree>
    <p:extLst>
      <p:ext uri="{BB962C8B-B14F-4D97-AF65-F5344CB8AC3E}">
        <p14:creationId xmlns:p14="http://schemas.microsoft.com/office/powerpoint/2010/main" val="587031699"/>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5907400" cy="443198"/>
          </a:xfrm>
        </p:spPr>
        <p:txBody>
          <a:bodyPr lIns="0" tIns="0" rIns="0" bIns="0"/>
          <a:lstStyle/>
          <a:p>
            <a:r>
              <a:rPr lang="en-GB" dirty="0"/>
              <a:t>REGU</a:t>
            </a:r>
            <a:r>
              <a:rPr lang="en-GB" baseline="30000" dirty="0"/>
              <a:t>®</a:t>
            </a:r>
            <a:r>
              <a:rPr lang="en-GB" dirty="0"/>
              <a:t>-FADE</a:t>
            </a:r>
            <a:br>
              <a:rPr lang="ru-RU" dirty="0"/>
            </a:br>
            <a:r>
              <a:rPr lang="en-GB" dirty="0">
                <a:latin typeface="Fira Sans" panose="020B0503050000020004" pitchFamily="34" charset="0"/>
              </a:rPr>
              <a:t>Multi-active Brightening Cream</a:t>
            </a:r>
          </a:p>
        </p:txBody>
      </p:sp>
      <p:sp>
        <p:nvSpPr>
          <p:cNvPr id="15" name="Text Placeholder 16">
            <a:extLst>
              <a:ext uri="{FF2B5EF4-FFF2-40B4-BE49-F238E27FC236}">
                <a16:creationId xmlns:a16="http://schemas.microsoft.com/office/drawing/2014/main" id="{7389D76E-6799-6447-91FE-580AD4746B3F}"/>
              </a:ext>
            </a:extLst>
          </p:cNvPr>
          <p:cNvSpPr txBox="1">
            <a:spLocks/>
          </p:cNvSpPr>
          <p:nvPr/>
        </p:nvSpPr>
        <p:spPr>
          <a:xfrm>
            <a:off x="5524500" y="5044320"/>
            <a:ext cx="1207775" cy="275254"/>
          </a:xfrm>
          <a:prstGeom prst="rect">
            <a:avLst/>
          </a:prstGeom>
        </p:spPr>
        <p:txBody>
          <a:bodyPr wrap="square" lIns="0" tIns="10800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800"/>
              </a:spcAft>
              <a:buClr>
                <a:srgbClr val="007E4B"/>
              </a:buClr>
              <a:buNone/>
              <a:defRPr/>
            </a:pPr>
            <a:r>
              <a:rPr lang="en-GB" sz="1200" dirty="0">
                <a:solidFill>
                  <a:srgbClr val="006FAB"/>
                </a:solidFill>
                <a:latin typeface="Fira Sans Medium" panose="020B0503050000020004" pitchFamily="34" charset="0"/>
              </a:rPr>
              <a:t>100250-269</a:t>
            </a:r>
          </a:p>
        </p:txBody>
      </p:sp>
      <p:sp>
        <p:nvSpPr>
          <p:cNvPr id="16" name="Text Placeholder 7">
            <a:extLst>
              <a:ext uri="{FF2B5EF4-FFF2-40B4-BE49-F238E27FC236}">
                <a16:creationId xmlns:a16="http://schemas.microsoft.com/office/drawing/2014/main" id="{1C95659E-B829-F546-939D-7022E811390E}"/>
              </a:ext>
            </a:extLst>
          </p:cNvPr>
          <p:cNvSpPr txBox="1">
            <a:spLocks/>
          </p:cNvSpPr>
          <p:nvPr/>
        </p:nvSpPr>
        <p:spPr>
          <a:xfrm>
            <a:off x="7054850" y="1620000"/>
            <a:ext cx="2393950" cy="1616480"/>
          </a:xfrm>
          <a:prstGeom prst="roundRect">
            <a:avLst>
              <a:gd name="adj" fmla="val 11629"/>
            </a:avLst>
          </a:prstGeom>
          <a:solidFill>
            <a:srgbClr val="006FAB">
              <a:alpha val="10000"/>
            </a:srgbClr>
          </a:solidFill>
        </p:spPr>
        <p:txBody>
          <a:bodyPr wrap="square" lIns="72000" tIns="72000" rIns="72000" bIns="72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spcBef>
                <a:spcPts val="0"/>
              </a:spcBef>
              <a:spcAft>
                <a:spcPts val="400"/>
              </a:spcAft>
              <a:buNone/>
              <a:defRPr/>
            </a:pPr>
            <a:r>
              <a:rPr lang="ru-RU" sz="1400" b="1" dirty="0">
                <a:solidFill>
                  <a:srgbClr val="006FAB"/>
                </a:solidFill>
              </a:rPr>
              <a:t>С</a:t>
            </a:r>
            <a:r>
              <a:rPr lang="en-GB" sz="1400" b="1" dirty="0" err="1">
                <a:solidFill>
                  <a:srgbClr val="006FAB"/>
                </a:solidFill>
              </a:rPr>
              <a:t>ontains</a:t>
            </a:r>
            <a:endParaRPr lang="en-GB" sz="1400" b="1" dirty="0">
              <a:solidFill>
                <a:srgbClr val="006FAB"/>
              </a:solidFill>
            </a:endParaRPr>
          </a:p>
          <a:p>
            <a:pPr marL="0" lvl="0" indent="0">
              <a:spcBef>
                <a:spcPts val="0"/>
              </a:spcBef>
              <a:spcAft>
                <a:spcPts val="800"/>
              </a:spcAft>
              <a:buNone/>
              <a:defRPr/>
            </a:pPr>
            <a:r>
              <a:rPr lang="en-GB" sz="1400" dirty="0">
                <a:solidFill>
                  <a:srgbClr val="006FAB"/>
                </a:solidFill>
              </a:rPr>
              <a:t> 0.1 % REGU</a:t>
            </a:r>
            <a:r>
              <a:rPr lang="en-GB" sz="1400" baseline="30000" dirty="0">
                <a:solidFill>
                  <a:srgbClr val="006FAB"/>
                </a:solidFill>
              </a:rPr>
              <a:t>®</a:t>
            </a:r>
            <a:r>
              <a:rPr lang="en-GB" sz="1400" dirty="0">
                <a:solidFill>
                  <a:srgbClr val="006FAB"/>
                </a:solidFill>
              </a:rPr>
              <a:t>-FADE</a:t>
            </a:r>
            <a:br>
              <a:rPr lang="en-GB" sz="1400" dirty="0">
                <a:solidFill>
                  <a:srgbClr val="006FAB"/>
                </a:solidFill>
              </a:rPr>
            </a:br>
            <a:r>
              <a:rPr lang="en-GB" sz="1400" dirty="0">
                <a:solidFill>
                  <a:srgbClr val="006FAB"/>
                </a:solidFill>
              </a:rPr>
              <a:t>+ 2.0 % Panthenol</a:t>
            </a:r>
          </a:p>
          <a:p>
            <a:pPr marL="0" lvl="0" indent="0">
              <a:spcBef>
                <a:spcPts val="0"/>
              </a:spcBef>
              <a:spcAft>
                <a:spcPts val="400"/>
              </a:spcAft>
              <a:buNone/>
              <a:defRPr/>
            </a:pPr>
            <a:r>
              <a:rPr lang="en-GB" sz="1400" b="1" dirty="0">
                <a:solidFill>
                  <a:srgbClr val="006FAB"/>
                </a:solidFill>
              </a:rPr>
              <a:t>Solubilizer:</a:t>
            </a:r>
          </a:p>
          <a:p>
            <a:pPr marL="0" lvl="0" indent="0">
              <a:spcBef>
                <a:spcPts val="0"/>
              </a:spcBef>
              <a:spcAft>
                <a:spcPts val="800"/>
              </a:spcAft>
              <a:buNone/>
              <a:defRPr/>
            </a:pPr>
            <a:r>
              <a:rPr lang="en-GB" sz="1400" dirty="0">
                <a:solidFill>
                  <a:srgbClr val="006FAB"/>
                </a:solidFill>
              </a:rPr>
              <a:t>1% PEG-40 Hydrogenated Castor Oil</a:t>
            </a:r>
          </a:p>
        </p:txBody>
      </p:sp>
      <p:sp>
        <p:nvSpPr>
          <p:cNvPr id="17" name="Text Placeholder 16">
            <a:extLst>
              <a:ext uri="{FF2B5EF4-FFF2-40B4-BE49-F238E27FC236}">
                <a16:creationId xmlns:a16="http://schemas.microsoft.com/office/drawing/2014/main" id="{446722D0-CA79-0840-AC12-4B46E7E002CA}"/>
              </a:ext>
            </a:extLst>
          </p:cNvPr>
          <p:cNvSpPr txBox="1">
            <a:spLocks/>
          </p:cNvSpPr>
          <p:nvPr/>
        </p:nvSpPr>
        <p:spPr>
          <a:xfrm>
            <a:off x="7054851" y="3429000"/>
            <a:ext cx="2393950" cy="9694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Clr>
                <a:srgbClr val="007E4B"/>
              </a:buClr>
              <a:buNone/>
              <a:defRPr/>
            </a:pPr>
            <a:r>
              <a:rPr lang="en-GB" sz="1400" dirty="0">
                <a:solidFill>
                  <a:srgbClr val="7C807E"/>
                </a:solidFill>
              </a:rPr>
              <a:t>Example formulation with </a:t>
            </a:r>
            <a:r>
              <a:rPr lang="en-GB" sz="1400" dirty="0">
                <a:solidFill>
                  <a:srgbClr val="006FAB"/>
                </a:solidFill>
              </a:rPr>
              <a:t>high water content </a:t>
            </a:r>
            <a:r>
              <a:rPr lang="en-GB" sz="1400" dirty="0">
                <a:solidFill>
                  <a:srgbClr val="7C807E"/>
                </a:solidFill>
              </a:rPr>
              <a:t>without any </a:t>
            </a:r>
            <a:r>
              <a:rPr lang="en-GB" sz="1400" dirty="0" err="1">
                <a:solidFill>
                  <a:srgbClr val="7C807E"/>
                </a:solidFill>
              </a:rPr>
              <a:t>cristall</a:t>
            </a:r>
            <a:r>
              <a:rPr lang="en-GB" sz="1400" dirty="0">
                <a:solidFill>
                  <a:srgbClr val="7C807E"/>
                </a:solidFill>
              </a:rPr>
              <a:t> formation or discoloration after 3 months storage at RT, 4°C, and 43°C.</a:t>
            </a:r>
          </a:p>
        </p:txBody>
      </p:sp>
      <p:graphicFrame>
        <p:nvGraphicFramePr>
          <p:cNvPr id="10" name="Group 74">
            <a:extLst>
              <a:ext uri="{FF2B5EF4-FFF2-40B4-BE49-F238E27FC236}">
                <a16:creationId xmlns:a16="http://schemas.microsoft.com/office/drawing/2014/main" id="{6F3BDD98-EA63-1343-BB72-F445861155B1}"/>
              </a:ext>
            </a:extLst>
          </p:cNvPr>
          <p:cNvGraphicFramePr>
            <a:graphicFrameLocks/>
          </p:cNvGraphicFramePr>
          <p:nvPr>
            <p:extLst>
              <p:ext uri="{D42A27DB-BD31-4B8C-83A1-F6EECF244321}">
                <p14:modId xmlns:p14="http://schemas.microsoft.com/office/powerpoint/2010/main" val="447275943"/>
              </p:ext>
            </p:extLst>
          </p:nvPr>
        </p:nvGraphicFramePr>
        <p:xfrm>
          <a:off x="468275" y="1620000"/>
          <a:ext cx="6264000" cy="3424320"/>
        </p:xfrm>
        <a:graphic>
          <a:graphicData uri="http://schemas.openxmlformats.org/drawingml/2006/table">
            <a:tbl>
              <a:tblPr>
                <a:tableStyleId>{5940675A-B579-460E-94D1-54222C63F5DA}</a:tableStyleId>
              </a:tblPr>
              <a:tblGrid>
                <a:gridCol w="576000">
                  <a:extLst>
                    <a:ext uri="{9D8B030D-6E8A-4147-A177-3AD203B41FA5}">
                      <a16:colId xmlns:a16="http://schemas.microsoft.com/office/drawing/2014/main" val="20000"/>
                    </a:ext>
                  </a:extLst>
                </a:gridCol>
                <a:gridCol w="2232000">
                  <a:extLst>
                    <a:ext uri="{9D8B030D-6E8A-4147-A177-3AD203B41FA5}">
                      <a16:colId xmlns:a16="http://schemas.microsoft.com/office/drawing/2014/main" val="20001"/>
                    </a:ext>
                  </a:extLst>
                </a:gridCol>
                <a:gridCol w="2808000">
                  <a:extLst>
                    <a:ext uri="{9D8B030D-6E8A-4147-A177-3AD203B41FA5}">
                      <a16:colId xmlns:a16="http://schemas.microsoft.com/office/drawing/2014/main" val="20002"/>
                    </a:ext>
                  </a:extLst>
                </a:gridCol>
                <a:gridCol w="648000">
                  <a:extLst>
                    <a:ext uri="{9D8B030D-6E8A-4147-A177-3AD203B41FA5}">
                      <a16:colId xmlns:a16="http://schemas.microsoft.com/office/drawing/2014/main" val="20003"/>
                    </a:ext>
                  </a:extLst>
                </a:gridCol>
              </a:tblGrid>
              <a:tr h="139881">
                <a:tc>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Phase</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b="0" i="0" u="none" strike="noStrike" cap="none" normalizeH="0" baseline="0" dirty="0" err="1">
                          <a:ln>
                            <a:noFill/>
                          </a:ln>
                          <a:solidFill>
                            <a:schemeClr val="bg1"/>
                          </a:solidFill>
                          <a:effectLst/>
                          <a:latin typeface="Fira Sans Medium" panose="020B0503050000020004" pitchFamily="34" charset="0"/>
                        </a:rPr>
                        <a:t>Ingredients</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INCI Name</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 </a:t>
                      </a:r>
                      <a:r>
                        <a:rPr kumimoji="0" lang="de-DE" altLang="ja-JP" sz="1200" b="0" i="0" u="none" strike="noStrike" cap="none" normalizeH="0" baseline="0" dirty="0" err="1">
                          <a:ln>
                            <a:noFill/>
                          </a:ln>
                          <a:solidFill>
                            <a:schemeClr val="bg1"/>
                          </a:solidFill>
                          <a:effectLst/>
                          <a:latin typeface="Fira Sans Medium" panose="020B0503050000020004" pitchFamily="34" charset="0"/>
                        </a:rPr>
                        <a:t>w</a:t>
                      </a:r>
                      <a:r>
                        <a:rPr kumimoji="0" lang="de-DE" altLang="ja-JP" sz="1200" b="0" i="0" u="none" strike="noStrike" cap="none" normalizeH="0" baseline="0" dirty="0">
                          <a:ln>
                            <a:noFill/>
                          </a:ln>
                          <a:solidFill>
                            <a:schemeClr val="bg1"/>
                          </a:solidFill>
                          <a:effectLst/>
                          <a:latin typeface="Fira Sans Medium" panose="020B0503050000020004" pitchFamily="34" charset="0"/>
                        </a:rPr>
                        <a:t>/</a:t>
                      </a:r>
                      <a:r>
                        <a:rPr kumimoji="0" lang="de-DE" altLang="ja-JP" sz="1200" b="0" i="0" u="none" strike="noStrike" cap="none" normalizeH="0" baseline="0" dirty="0" err="1">
                          <a:ln>
                            <a:noFill/>
                          </a:ln>
                          <a:solidFill>
                            <a:schemeClr val="bg1"/>
                          </a:solidFill>
                          <a:effectLst/>
                          <a:latin typeface="Fira Sans Medium" panose="020B0503050000020004" pitchFamily="34" charset="0"/>
                        </a:rPr>
                        <a:t>w</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extLst>
                  <a:ext uri="{0D108BD9-81ED-4DB2-BD59-A6C34878D82A}">
                    <a16:rowId xmlns:a16="http://schemas.microsoft.com/office/drawing/2014/main" val="10000"/>
                  </a:ext>
                </a:extLst>
              </a:tr>
              <a:tr h="139881">
                <a:tc rowSpan="5">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A</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Isopropyl</a:t>
                      </a:r>
                      <a:r>
                        <a:rPr kumimoji="0" lang="de-DE"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err="1">
                          <a:ln>
                            <a:noFill/>
                          </a:ln>
                          <a:solidFill>
                            <a:srgbClr val="000000"/>
                          </a:solidFill>
                          <a:effectLst/>
                          <a:latin typeface="Fira Sans" panose="020B0503050000020004" pitchFamily="34" charset="0"/>
                        </a:rPr>
                        <a:t>Myristate</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Isopropyl</a:t>
                      </a:r>
                      <a:r>
                        <a:rPr kumimoji="0" lang="de-DE"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err="1">
                          <a:ln>
                            <a:noFill/>
                          </a:ln>
                          <a:solidFill>
                            <a:srgbClr val="000000"/>
                          </a:solidFill>
                          <a:effectLst/>
                          <a:latin typeface="Fira Sans" panose="020B0503050000020004" pitchFamily="34" charset="0"/>
                        </a:rPr>
                        <a:t>Myristate</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    2.00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1"/>
                  </a:ext>
                </a:extLst>
              </a:tr>
              <a:tr h="139881">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Myritol</a:t>
                      </a:r>
                      <a:r>
                        <a:rPr kumimoji="0" lang="de-DE" altLang="ja-JP" sz="1200" u="none" strike="noStrike" cap="none" normalizeH="0" baseline="0" dirty="0">
                          <a:ln>
                            <a:noFill/>
                          </a:ln>
                          <a:solidFill>
                            <a:srgbClr val="000000"/>
                          </a:solidFill>
                          <a:effectLst/>
                          <a:latin typeface="Fira Sans" panose="020B0503050000020004" pitchFamily="34" charset="0"/>
                        </a:rPr>
                        <a:t> 318</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Caprylic</a:t>
                      </a:r>
                      <a:r>
                        <a:rPr kumimoji="0" lang="de-DE" altLang="ja-JP" sz="1200" u="none" strike="noStrike" cap="none" normalizeH="0" baseline="0" dirty="0">
                          <a:ln>
                            <a:noFill/>
                          </a:ln>
                          <a:solidFill>
                            <a:srgbClr val="000000"/>
                          </a:solidFill>
                          <a:effectLst/>
                          <a:latin typeface="Fira Sans" panose="020B0503050000020004" pitchFamily="34" charset="0"/>
                        </a:rPr>
                        <a:t>/</a:t>
                      </a:r>
                      <a:r>
                        <a:rPr kumimoji="0" lang="de-DE" altLang="ja-JP" sz="1200" u="none" strike="noStrike" cap="none" normalizeH="0" baseline="0" dirty="0" err="1">
                          <a:ln>
                            <a:noFill/>
                          </a:ln>
                          <a:solidFill>
                            <a:srgbClr val="000000"/>
                          </a:solidFill>
                          <a:effectLst/>
                          <a:latin typeface="Fira Sans" panose="020B0503050000020004" pitchFamily="34" charset="0"/>
                        </a:rPr>
                        <a:t>Capric</a:t>
                      </a:r>
                      <a:r>
                        <a:rPr kumimoji="0" lang="de-DE"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err="1">
                          <a:ln>
                            <a:noFill/>
                          </a:ln>
                          <a:solidFill>
                            <a:srgbClr val="000000"/>
                          </a:solidFill>
                          <a:effectLst/>
                          <a:latin typeface="Fira Sans" panose="020B0503050000020004" pitchFamily="34" charset="0"/>
                        </a:rPr>
                        <a:t>Triglyceride</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5.00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2"/>
                  </a:ext>
                </a:extLst>
              </a:tr>
              <a:tr h="139881">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Fitoderm</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Squalane</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a:ln>
                            <a:noFill/>
                          </a:ln>
                          <a:solidFill>
                            <a:srgbClr val="000000"/>
                          </a:solidFill>
                          <a:effectLst/>
                          <a:latin typeface="Fira Sans" panose="020B0503050000020004" pitchFamily="34" charset="0"/>
                        </a:rPr>
                        <a:t>    1.50</a:t>
                      </a:r>
                      <a:endParaRPr kumimoji="0" lang="de-DE" altLang="ja-JP" sz="1200" b="0" i="0" u="none" strike="noStrike" cap="none" normalizeH="0" baseline="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3"/>
                  </a:ext>
                </a:extLst>
              </a:tr>
              <a:tr h="139881">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Preservative</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q.s</a:t>
                      </a:r>
                      <a:r>
                        <a:rPr kumimoji="0" lang="de-DE" altLang="ja-JP" sz="1200" u="none" strike="noStrike" cap="none" normalizeH="0" baseline="0" dirty="0">
                          <a:ln>
                            <a:noFill/>
                          </a:ln>
                          <a:solidFill>
                            <a:srgbClr val="000000"/>
                          </a:solidFill>
                          <a:effectLst/>
                          <a:latin typeface="Fira Sans" panose="020B0503050000020004" pitchFamily="34" charset="0"/>
                        </a:rPr>
                        <a:t>.</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   </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4"/>
                  </a:ext>
                </a:extLst>
              </a:tr>
              <a:tr h="237734">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Novemer</a:t>
                      </a:r>
                      <a:r>
                        <a:rPr kumimoji="0" lang="de-DE" altLang="ja-JP" sz="1200" u="none" strike="noStrike" cap="none" normalizeH="0" baseline="0" dirty="0">
                          <a:ln>
                            <a:noFill/>
                          </a:ln>
                          <a:solidFill>
                            <a:srgbClr val="000000"/>
                          </a:solidFill>
                          <a:effectLst/>
                          <a:latin typeface="Fira Sans" panose="020B0503050000020004" pitchFamily="34" charset="0"/>
                        </a:rPr>
                        <a:t> EC-1</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1200" u="none" strike="noStrike" cap="none" normalizeH="0" baseline="0" dirty="0">
                          <a:ln>
                            <a:noFill/>
                          </a:ln>
                          <a:solidFill>
                            <a:srgbClr val="000000"/>
                          </a:solidFill>
                          <a:effectLst/>
                          <a:latin typeface="Fira Sans" panose="020B0503050000020004" pitchFamily="34" charset="0"/>
                        </a:rPr>
                        <a:t>Acrylates/Acrylamide Copolymer Mineral Oil &amp; Polysorbate-85</a:t>
                      </a:r>
                      <a:endParaRPr kumimoji="0" lang="en-GB"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en-GB"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a:ln>
                            <a:noFill/>
                          </a:ln>
                          <a:solidFill>
                            <a:srgbClr val="000000"/>
                          </a:solidFill>
                          <a:effectLst/>
                          <a:latin typeface="Fira Sans" panose="020B0503050000020004" pitchFamily="34" charset="0"/>
                        </a:rPr>
                        <a:t>1.00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5"/>
                  </a:ext>
                </a:extLst>
              </a:tr>
              <a:tr h="139881">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B</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a:ln>
                            <a:noFill/>
                          </a:ln>
                          <a:solidFill>
                            <a:srgbClr val="000000"/>
                          </a:solidFill>
                          <a:effectLst/>
                          <a:latin typeface="Fira Sans" panose="020B0503050000020004" pitchFamily="34" charset="0"/>
                        </a:rPr>
                        <a:t>D-PANTHENOL 75L</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Panthenol</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    2.00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6"/>
                  </a:ext>
                </a:extLst>
              </a:tr>
              <a:tr h="237734">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Carbopol</a:t>
                      </a:r>
                      <a:r>
                        <a:rPr kumimoji="0" lang="de-DE"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err="1">
                          <a:ln>
                            <a:noFill/>
                          </a:ln>
                          <a:solidFill>
                            <a:srgbClr val="000000"/>
                          </a:solidFill>
                          <a:effectLst/>
                          <a:latin typeface="Fira Sans" panose="020B0503050000020004" pitchFamily="34" charset="0"/>
                        </a:rPr>
                        <a:t>Ultrez</a:t>
                      </a:r>
                      <a:r>
                        <a:rPr kumimoji="0" lang="de-DE" altLang="ja-JP" sz="1200" u="none" strike="noStrike" cap="none" normalizeH="0" baseline="0" dirty="0">
                          <a:ln>
                            <a:noFill/>
                          </a:ln>
                          <a:solidFill>
                            <a:srgbClr val="000000"/>
                          </a:solidFill>
                          <a:effectLst/>
                          <a:latin typeface="Fira Sans" panose="020B0503050000020004" pitchFamily="34" charset="0"/>
                        </a:rPr>
                        <a:t> 21</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1200" u="none" strike="noStrike" cap="none" normalizeH="0" baseline="0" dirty="0">
                          <a:ln>
                            <a:noFill/>
                          </a:ln>
                          <a:solidFill>
                            <a:srgbClr val="000000"/>
                          </a:solidFill>
                          <a:effectLst/>
                          <a:latin typeface="Fira Sans" panose="020B0503050000020004" pitchFamily="34" charset="0"/>
                        </a:rPr>
                        <a:t>Acrylates/C10-30 Alkyl Acrylate </a:t>
                      </a:r>
                      <a:r>
                        <a:rPr kumimoji="0" lang="en-GB" altLang="ja-JP" sz="1200" u="none" strike="noStrike" cap="none" normalizeH="0" baseline="0" dirty="0" err="1">
                          <a:ln>
                            <a:noFill/>
                          </a:ln>
                          <a:solidFill>
                            <a:srgbClr val="000000"/>
                          </a:solidFill>
                          <a:effectLst/>
                          <a:latin typeface="Fira Sans" panose="020B0503050000020004" pitchFamily="34" charset="0"/>
                        </a:rPr>
                        <a:t>Crosspolymer</a:t>
                      </a:r>
                      <a:endParaRPr kumimoji="0" lang="en-GB"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en-GB" altLang="ja-JP" sz="1200" u="none" strike="noStrike" cap="none" normalizeH="0" baseline="0" dirty="0">
                          <a:ln>
                            <a:noFill/>
                          </a:ln>
                          <a:solidFill>
                            <a:srgbClr val="000000"/>
                          </a:solidFill>
                          <a:effectLst/>
                          <a:latin typeface="Fira Sans" panose="020B0503050000020004" pitchFamily="34" charset="0"/>
                        </a:rPr>
                        <a:t>    </a:t>
                      </a:r>
                      <a:r>
                        <a:rPr kumimoji="0" lang="de-DE" altLang="ja-JP" sz="1200" u="none" strike="noStrike" cap="none" normalizeH="0" baseline="0" dirty="0">
                          <a:ln>
                            <a:noFill/>
                          </a:ln>
                          <a:solidFill>
                            <a:srgbClr val="000000"/>
                          </a:solidFill>
                          <a:effectLst/>
                          <a:latin typeface="Fira Sans" panose="020B0503050000020004" pitchFamily="34" charset="0"/>
                        </a:rPr>
                        <a:t>0.20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7"/>
                  </a:ext>
                </a:extLst>
              </a:tr>
              <a:tr h="139881">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Water</a:t>
                      </a:r>
                      <a:r>
                        <a:rPr kumimoji="0" lang="de-DE" altLang="ja-JP" sz="1200" u="none" strike="noStrike" cap="none" normalizeH="0" baseline="0" dirty="0">
                          <a:ln>
                            <a:noFill/>
                          </a:ln>
                          <a:solidFill>
                            <a:srgbClr val="000000"/>
                          </a:solidFill>
                          <a:effectLst/>
                          <a:latin typeface="Fira Sans" panose="020B0503050000020004" pitchFamily="34" charset="0"/>
                        </a:rPr>
                        <a:t> dem.</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a:ln>
                            <a:noFill/>
                          </a:ln>
                          <a:solidFill>
                            <a:srgbClr val="000000"/>
                          </a:solidFill>
                          <a:effectLst/>
                          <a:latin typeface="Fira Sans" panose="020B0503050000020004" pitchFamily="34" charset="0"/>
                        </a:rPr>
                        <a:t>Aqua</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86.40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08"/>
                  </a:ext>
                </a:extLst>
              </a:tr>
              <a:tr h="139881">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b="0" i="0" u="none" strike="noStrike" cap="none" normalizeH="0" baseline="0" dirty="0">
                          <a:ln>
                            <a:noFill/>
                          </a:ln>
                          <a:solidFill>
                            <a:schemeClr val="bg1"/>
                          </a:solidFill>
                          <a:effectLst/>
                          <a:latin typeface="Fira Sans Medium" panose="020B0503050000020004" pitchFamily="34" charset="0"/>
                        </a:rPr>
                        <a:t>C</a:t>
                      </a:r>
                      <a:endParaRPr kumimoji="0" lang="de-DE"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err="1">
                          <a:ln>
                            <a:noFill/>
                          </a:ln>
                          <a:solidFill>
                            <a:srgbClr val="000000"/>
                          </a:solidFill>
                          <a:effectLst/>
                          <a:latin typeface="Fira Sans" panose="020B0503050000020004" pitchFamily="34" charset="0"/>
                        </a:rPr>
                        <a:t>Cremophor</a:t>
                      </a:r>
                      <a:r>
                        <a:rPr kumimoji="0" lang="de-DE" altLang="ja-JP" sz="1200" u="none" strike="noStrike" cap="none" normalizeH="0" baseline="0" dirty="0">
                          <a:ln>
                            <a:noFill/>
                          </a:ln>
                          <a:solidFill>
                            <a:srgbClr val="000000"/>
                          </a:solidFill>
                          <a:effectLst/>
                          <a:latin typeface="Fira Sans" panose="020B0503050000020004" pitchFamily="34" charset="0"/>
                        </a:rPr>
                        <a:t> RH 40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u="none" strike="noStrike" cap="none" normalizeH="0" baseline="0" dirty="0">
                          <a:ln>
                            <a:noFill/>
                          </a:ln>
                          <a:solidFill>
                            <a:srgbClr val="000000"/>
                          </a:solidFill>
                          <a:effectLst/>
                          <a:latin typeface="Fira Sans" panose="020B0503050000020004" pitchFamily="34" charset="0"/>
                        </a:rPr>
                        <a:t>PEG-40 </a:t>
                      </a:r>
                      <a:r>
                        <a:rPr kumimoji="0" lang="de-DE" altLang="ja-JP" sz="1200" u="none" strike="noStrike" cap="none" normalizeH="0" baseline="0" dirty="0" err="1">
                          <a:ln>
                            <a:noFill/>
                          </a:ln>
                          <a:solidFill>
                            <a:srgbClr val="000000"/>
                          </a:solidFill>
                          <a:effectLst/>
                          <a:latin typeface="Fira Sans" panose="020B0503050000020004" pitchFamily="34" charset="0"/>
                        </a:rPr>
                        <a:t>Hydrogenated</a:t>
                      </a:r>
                      <a:r>
                        <a:rPr kumimoji="0" lang="de-DE" altLang="ja-JP" sz="1200" u="none" strike="noStrike" cap="none" normalizeH="0" baseline="0" dirty="0">
                          <a:ln>
                            <a:noFill/>
                          </a:ln>
                          <a:solidFill>
                            <a:srgbClr val="000000"/>
                          </a:solidFill>
                          <a:effectLst/>
                          <a:latin typeface="Fira Sans" panose="020B0503050000020004" pitchFamily="34" charset="0"/>
                        </a:rPr>
                        <a:t> Castor </a:t>
                      </a:r>
                      <a:r>
                        <a:rPr kumimoji="0" lang="de-DE" altLang="ja-JP" sz="1200" u="none" strike="noStrike" cap="none" normalizeH="0" baseline="0" dirty="0" err="1">
                          <a:ln>
                            <a:noFill/>
                          </a:ln>
                          <a:solidFill>
                            <a:srgbClr val="000000"/>
                          </a:solidFill>
                          <a:effectLst/>
                          <a:latin typeface="Fira Sans" panose="020B0503050000020004" pitchFamily="34" charset="0"/>
                        </a:rPr>
                        <a:t>Oil</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u="none" strike="noStrike" cap="none" normalizeH="0" baseline="0" dirty="0">
                          <a:ln>
                            <a:noFill/>
                          </a:ln>
                          <a:solidFill>
                            <a:srgbClr val="000000"/>
                          </a:solidFill>
                          <a:effectLst/>
                          <a:latin typeface="Fira Sans" panose="020B0503050000020004" pitchFamily="34" charset="0"/>
                        </a:rPr>
                        <a:t>    1.00</a:t>
                      </a:r>
                      <a:endParaRPr kumimoji="0" lang="de-DE"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09"/>
                  </a:ext>
                </a:extLst>
              </a:tr>
              <a:tr h="0">
                <a:tc vMerge="1">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endParaRPr kumimoji="0" lang="de-CH" altLang="en-US" sz="1100" b="0" i="0" u="none" strike="noStrike" cap="none" normalizeH="0" baseline="0" dirty="0">
                        <a:ln>
                          <a:noFill/>
                        </a:ln>
                        <a:solidFill>
                          <a:schemeClr val="bg1"/>
                        </a:solidFill>
                        <a:effectLst/>
                        <a:latin typeface="Fira Sans Medium" panose="020B0503050000020004" pitchFamily="34" charset="0"/>
                        <a:cs typeface="Arial"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b="1" u="none" strike="noStrike" cap="none" normalizeH="0" baseline="0" dirty="0">
                          <a:ln>
                            <a:noFill/>
                          </a:ln>
                          <a:solidFill>
                            <a:srgbClr val="000000"/>
                          </a:solidFill>
                          <a:effectLst/>
                          <a:latin typeface="Fira Sans" panose="020B0503050000020004" pitchFamily="34" charset="0"/>
                        </a:rPr>
                        <a:t>REGU</a:t>
                      </a:r>
                      <a:r>
                        <a:rPr kumimoji="0" lang="de-DE" altLang="ja-JP" sz="1200" b="1" u="none" strike="noStrike" cap="none" normalizeH="0" baseline="30000" dirty="0">
                          <a:ln>
                            <a:noFill/>
                          </a:ln>
                          <a:solidFill>
                            <a:srgbClr val="000000"/>
                          </a:solidFill>
                          <a:effectLst/>
                          <a:latin typeface="Fira Sans" panose="020B0503050000020004" pitchFamily="34" charset="0"/>
                        </a:rPr>
                        <a:t>®</a:t>
                      </a:r>
                      <a:r>
                        <a:rPr kumimoji="0" lang="de-DE" altLang="ja-JP" sz="1200" b="1" u="none" strike="noStrike" cap="none" normalizeH="0" baseline="0" dirty="0">
                          <a:ln>
                            <a:noFill/>
                          </a:ln>
                          <a:solidFill>
                            <a:srgbClr val="000000"/>
                          </a:solidFill>
                          <a:effectLst/>
                          <a:latin typeface="Fira Sans" panose="020B0503050000020004" pitchFamily="34" charset="0"/>
                        </a:rPr>
                        <a:t>-FADE</a:t>
                      </a:r>
                      <a:endParaRPr kumimoji="0" lang="de-DE" altLang="ja-JP" sz="12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altLang="ja-JP" sz="1200" b="1" u="none" strike="noStrike" cap="none" normalizeH="0" baseline="0" dirty="0" err="1">
                          <a:ln>
                            <a:noFill/>
                          </a:ln>
                          <a:solidFill>
                            <a:srgbClr val="000000"/>
                          </a:solidFill>
                          <a:effectLst/>
                          <a:latin typeface="Fira Sans" panose="020B0503050000020004" pitchFamily="34" charset="0"/>
                        </a:rPr>
                        <a:t>Resveratrol</a:t>
                      </a:r>
                      <a:endParaRPr kumimoji="0" lang="de-DE" altLang="ja-JP" sz="12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tab pos="449263" algn="r"/>
                          <a:tab pos="3060700" algn="ctr"/>
                          <a:tab pos="5759450" algn="r"/>
                        </a:tabLst>
                      </a:pPr>
                      <a:r>
                        <a:rPr kumimoji="0" lang="de-DE" altLang="ja-JP" sz="1200" b="1" u="none" strike="noStrike" cap="none" normalizeH="0" baseline="0" dirty="0">
                          <a:ln>
                            <a:noFill/>
                          </a:ln>
                          <a:solidFill>
                            <a:srgbClr val="000000"/>
                          </a:solidFill>
                          <a:effectLst/>
                          <a:latin typeface="Fira Sans" panose="020B0503050000020004" pitchFamily="34" charset="0"/>
                        </a:rPr>
                        <a:t>    0.10</a:t>
                      </a:r>
                      <a:endParaRPr kumimoji="0" lang="de-DE" altLang="ja-JP" sz="1200" b="1" i="0" u="none" strike="noStrike" cap="none" normalizeH="0" baseline="0" dirty="0">
                        <a:ln>
                          <a:noFill/>
                        </a:ln>
                        <a:solidFill>
                          <a:srgbClr val="000000"/>
                        </a:solidFill>
                        <a:effectLst/>
                        <a:latin typeface="Fira Sans" panose="020B0503050000020004" pitchFamily="34" charset="0"/>
                        <a:ea typeface="MS PGothic" pitchFamily="34" charset="-128"/>
                        <a:cs typeface="Times New Roman" pitchFamily="18" charset="0"/>
                      </a:endParaRPr>
                    </a:p>
                  </a:txBody>
                  <a:tcPr marL="36000" marR="36000" marT="36000" marB="36000" horzOverflow="overflow">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0010"/>
                  </a:ext>
                </a:extLst>
              </a:tr>
              <a:tr h="13988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200" b="0" i="0" u="none" strike="noStrike" cap="none" normalizeH="0" baseline="0" dirty="0">
                          <a:ln>
                            <a:noFill/>
                          </a:ln>
                          <a:solidFill>
                            <a:schemeClr val="bg1"/>
                          </a:solidFill>
                          <a:effectLst/>
                          <a:latin typeface="Fira Sans Medium" panose="020B0503050000020004" pitchFamily="34" charset="0"/>
                        </a:rPr>
                        <a:t>D</a:t>
                      </a:r>
                      <a:endParaRPr kumimoji="0" lang="de-CH" altLang="ja-JP" sz="1200" b="0" i="0" u="none" strike="noStrike" cap="none" normalizeH="0" baseline="0" dirty="0">
                        <a:ln>
                          <a:noFill/>
                        </a:ln>
                        <a:solidFill>
                          <a:schemeClr val="bg1"/>
                        </a:solidFill>
                        <a:effectLst/>
                        <a:latin typeface="Fira Sans Medium" panose="020B0503050000020004" pitchFamily="34" charset="0"/>
                        <a:ea typeface="MS PGothic" pitchFamily="34" charset="-128"/>
                        <a:cs typeface="Arial"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ja-JP" sz="1200" u="none" strike="noStrike" cap="none" normalizeH="0" baseline="0" dirty="0">
                          <a:ln>
                            <a:noFill/>
                          </a:ln>
                          <a:solidFill>
                            <a:srgbClr val="000000"/>
                          </a:solidFill>
                          <a:effectLst/>
                          <a:latin typeface="Fira Sans" panose="020B0503050000020004" pitchFamily="34" charset="0"/>
                        </a:rPr>
                        <a:t>Triethanolamine (T.E.A)</a:t>
                      </a:r>
                      <a:endParaRPr kumimoji="0" lang="de-CH"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Arial"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en-GB" altLang="ja-JP" sz="1200" u="none" strike="noStrike" cap="none" normalizeH="0" baseline="0" dirty="0">
                          <a:ln>
                            <a:noFill/>
                          </a:ln>
                          <a:solidFill>
                            <a:srgbClr val="000000"/>
                          </a:solidFill>
                          <a:effectLst/>
                          <a:latin typeface="Fira Sans" panose="020B0503050000020004" pitchFamily="34" charset="0"/>
                        </a:rPr>
                        <a:t>Triethanolamine</a:t>
                      </a:r>
                      <a:endParaRPr kumimoji="0" lang="de-CH"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Arial"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tc>
                  <a:txBody>
                    <a:bodyPr/>
                    <a:lstStyle/>
                    <a:p>
                      <a:pPr marL="0" marR="0" lvl="0" indent="0" algn="r" defTabSz="914400" rtl="0" eaLnBrk="1" fontAlgn="base" latinLnBrk="0" hangingPunct="1">
                        <a:lnSpc>
                          <a:spcPct val="100000"/>
                        </a:lnSpc>
                        <a:spcBef>
                          <a:spcPct val="20000"/>
                        </a:spcBef>
                        <a:spcAft>
                          <a:spcPct val="0"/>
                        </a:spcAft>
                        <a:buClr>
                          <a:schemeClr val="accent1"/>
                        </a:buClr>
                        <a:buSzTx/>
                        <a:buFont typeface="Times" pitchFamily="18" charset="0"/>
                        <a:buNone/>
                        <a:tabLst/>
                      </a:pPr>
                      <a:r>
                        <a:rPr kumimoji="0" lang="de-CH" altLang="ja-JP" sz="1200" u="none" strike="noStrike" cap="none" normalizeH="0" baseline="0" dirty="0">
                          <a:ln>
                            <a:noFill/>
                          </a:ln>
                          <a:solidFill>
                            <a:srgbClr val="000000"/>
                          </a:solidFill>
                          <a:effectLst/>
                          <a:latin typeface="Fira Sans" panose="020B0503050000020004" pitchFamily="34" charset="0"/>
                        </a:rPr>
                        <a:t>0.20</a:t>
                      </a:r>
                      <a:endParaRPr kumimoji="0" lang="de-CH" altLang="ja-JP" sz="1200" b="0" i="0" u="none" strike="noStrike" cap="none" normalizeH="0" baseline="0" dirty="0">
                        <a:ln>
                          <a:noFill/>
                        </a:ln>
                        <a:solidFill>
                          <a:srgbClr val="000000"/>
                        </a:solidFill>
                        <a:effectLst/>
                        <a:latin typeface="Fira Sans" panose="020B0503050000020004" pitchFamily="34" charset="0"/>
                        <a:ea typeface="MS PGothic" pitchFamily="34" charset="-128"/>
                        <a:cs typeface="Arial" charset="0"/>
                      </a:endParaRPr>
                    </a:p>
                  </a:txBody>
                  <a:tcPr marL="36000" marR="36000" marT="36000" marB="36000" horzOverflow="overflow">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43663635"/>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5907400" cy="443198"/>
          </a:xfrm>
        </p:spPr>
        <p:txBody>
          <a:bodyPr lIns="0" tIns="0" rIns="0" bIns="0"/>
          <a:lstStyle/>
          <a:p>
            <a:r>
              <a:rPr lang="en-GB" dirty="0"/>
              <a:t>REGU</a:t>
            </a:r>
            <a:r>
              <a:rPr lang="en-GB" baseline="30000" dirty="0"/>
              <a:t>®</a:t>
            </a:r>
            <a:r>
              <a:rPr lang="en-GB" dirty="0"/>
              <a:t>-FADE </a:t>
            </a:r>
            <a:r>
              <a:rPr lang="en-GB" dirty="0">
                <a:latin typeface="Fira Sans" panose="020B0503050000020004" pitchFamily="34" charset="0"/>
              </a:rPr>
              <a:t>– Summary</a:t>
            </a:r>
          </a:p>
        </p:txBody>
      </p:sp>
      <p:sp>
        <p:nvSpPr>
          <p:cNvPr id="17" name="Text Placeholder 16">
            <a:extLst>
              <a:ext uri="{FF2B5EF4-FFF2-40B4-BE49-F238E27FC236}">
                <a16:creationId xmlns:a16="http://schemas.microsoft.com/office/drawing/2014/main" id="{446722D0-CA79-0840-AC12-4B46E7E002CA}"/>
              </a:ext>
            </a:extLst>
          </p:cNvPr>
          <p:cNvSpPr txBox="1">
            <a:spLocks/>
          </p:cNvSpPr>
          <p:nvPr/>
        </p:nvSpPr>
        <p:spPr>
          <a:xfrm>
            <a:off x="468000" y="1152000"/>
            <a:ext cx="5005700" cy="4779770"/>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52000" indent="-252000">
              <a:spcBef>
                <a:spcPts val="0"/>
              </a:spcBef>
              <a:spcAft>
                <a:spcPts val="800"/>
              </a:spcAft>
              <a:buClr>
                <a:srgbClr val="007E4B"/>
              </a:buClr>
              <a:defRPr/>
            </a:pPr>
            <a:r>
              <a:rPr lang="en-GB" sz="1800" dirty="0">
                <a:solidFill>
                  <a:srgbClr val="7C807E"/>
                </a:solidFill>
              </a:rPr>
              <a:t>The most effective solution for noticeably brighter skin</a:t>
            </a:r>
          </a:p>
          <a:p>
            <a:pPr marL="504000" indent="-252000">
              <a:spcBef>
                <a:spcPts val="0"/>
              </a:spcBef>
              <a:spcAft>
                <a:spcPts val="800"/>
              </a:spcAft>
              <a:buClr>
                <a:srgbClr val="007E4B"/>
              </a:buClr>
              <a:buFont typeface="System Font Regular"/>
              <a:buChar char="–"/>
              <a:defRPr/>
            </a:pPr>
            <a:r>
              <a:rPr lang="en-GB" sz="1800" dirty="0">
                <a:solidFill>
                  <a:srgbClr val="7C807E"/>
                </a:solidFill>
              </a:rPr>
              <a:t>Visibly brighter skin in 2 weeks</a:t>
            </a:r>
          </a:p>
          <a:p>
            <a:pPr marL="504000" indent="-252000">
              <a:spcBef>
                <a:spcPts val="0"/>
              </a:spcBef>
              <a:spcAft>
                <a:spcPts val="800"/>
              </a:spcAft>
              <a:buClr>
                <a:srgbClr val="007E4B"/>
              </a:buClr>
              <a:buFont typeface="System Font Regular"/>
              <a:buChar char="–"/>
              <a:defRPr/>
            </a:pPr>
            <a:r>
              <a:rPr lang="en-GB" sz="1800" dirty="0">
                <a:solidFill>
                  <a:srgbClr val="7C807E"/>
                </a:solidFill>
              </a:rPr>
              <a:t>Nature-identical pure trans-resveratrol </a:t>
            </a:r>
            <a:br>
              <a:rPr lang="en-GB" sz="1800" dirty="0">
                <a:solidFill>
                  <a:srgbClr val="7C807E"/>
                </a:solidFill>
              </a:rPr>
            </a:br>
            <a:r>
              <a:rPr lang="en-GB" sz="1800" dirty="0">
                <a:solidFill>
                  <a:srgbClr val="7C807E"/>
                </a:solidFill>
              </a:rPr>
              <a:t>for more effectiveness and even skin brightening</a:t>
            </a:r>
          </a:p>
          <a:p>
            <a:pPr marL="504000" indent="-252000">
              <a:spcBef>
                <a:spcPts val="0"/>
              </a:spcBef>
              <a:spcAft>
                <a:spcPts val="1600"/>
              </a:spcAft>
              <a:buClr>
                <a:srgbClr val="007E4B"/>
              </a:buClr>
              <a:buFont typeface="System Font Regular"/>
              <a:buChar char="–"/>
              <a:defRPr/>
            </a:pPr>
            <a:r>
              <a:rPr lang="en-GB" sz="1800" dirty="0">
                <a:solidFill>
                  <a:srgbClr val="7C807E"/>
                </a:solidFill>
              </a:rPr>
              <a:t>Multi-target mechanism</a:t>
            </a:r>
          </a:p>
          <a:p>
            <a:pPr marL="252000" indent="-252000">
              <a:spcBef>
                <a:spcPts val="0"/>
              </a:spcBef>
              <a:spcAft>
                <a:spcPts val="1600"/>
              </a:spcAft>
              <a:buClr>
                <a:srgbClr val="007E4B"/>
              </a:buClr>
              <a:defRPr/>
            </a:pPr>
            <a:r>
              <a:rPr lang="en-GB" sz="1800" dirty="0">
                <a:solidFill>
                  <a:srgbClr val="7C807E"/>
                </a:solidFill>
              </a:rPr>
              <a:t>Clinically proven in 2 studies</a:t>
            </a:r>
          </a:p>
          <a:p>
            <a:pPr marL="252000" indent="-252000">
              <a:spcBef>
                <a:spcPts val="0"/>
              </a:spcBef>
              <a:spcAft>
                <a:spcPts val="1600"/>
              </a:spcAft>
              <a:buClr>
                <a:srgbClr val="007E4B"/>
              </a:buClr>
              <a:defRPr/>
            </a:pPr>
            <a:r>
              <a:rPr lang="en-GB" sz="1800" dirty="0">
                <a:solidFill>
                  <a:srgbClr val="7C807E"/>
                </a:solidFill>
              </a:rPr>
              <a:t>Broad range of supporting preclinical studies</a:t>
            </a:r>
          </a:p>
          <a:p>
            <a:pPr marL="252000" indent="-252000">
              <a:spcBef>
                <a:spcPts val="0"/>
              </a:spcBef>
              <a:spcAft>
                <a:spcPts val="1600"/>
              </a:spcAft>
              <a:buClr>
                <a:srgbClr val="007E4B"/>
              </a:buClr>
              <a:defRPr/>
            </a:pPr>
            <a:r>
              <a:rPr lang="en-GB" sz="1800" dirty="0">
                <a:solidFill>
                  <a:srgbClr val="7C807E"/>
                </a:solidFill>
              </a:rPr>
              <a:t>Nature-identical pure resveratrol </a:t>
            </a:r>
          </a:p>
          <a:p>
            <a:pPr marL="252000" indent="-252000">
              <a:spcBef>
                <a:spcPts val="0"/>
              </a:spcBef>
              <a:spcAft>
                <a:spcPts val="1600"/>
              </a:spcAft>
              <a:buClr>
                <a:srgbClr val="007E4B"/>
              </a:buClr>
              <a:defRPr/>
            </a:pPr>
            <a:r>
              <a:rPr lang="en-GB" sz="1800" dirty="0">
                <a:solidFill>
                  <a:srgbClr val="7C807E"/>
                </a:solidFill>
              </a:rPr>
              <a:t>With full safety documentation</a:t>
            </a:r>
          </a:p>
          <a:p>
            <a:pPr marL="252000" indent="-252000">
              <a:spcBef>
                <a:spcPts val="0"/>
              </a:spcBef>
              <a:spcAft>
                <a:spcPts val="1600"/>
              </a:spcAft>
              <a:buClr>
                <a:srgbClr val="007E4B"/>
              </a:buClr>
              <a:defRPr/>
            </a:pPr>
            <a:r>
              <a:rPr lang="en-GB" sz="1800" dirty="0">
                <a:solidFill>
                  <a:srgbClr val="7C807E"/>
                </a:solidFill>
              </a:rPr>
              <a:t>Extensive formulation guidelines</a:t>
            </a:r>
          </a:p>
          <a:p>
            <a:pPr marL="252000" indent="-252000">
              <a:spcBef>
                <a:spcPts val="0"/>
              </a:spcBef>
              <a:spcAft>
                <a:spcPts val="800"/>
              </a:spcAft>
              <a:buClr>
                <a:srgbClr val="007E4B"/>
              </a:buClr>
              <a:defRPr/>
            </a:pPr>
            <a:r>
              <a:rPr lang="en-GB" sz="1800" dirty="0">
                <a:solidFill>
                  <a:srgbClr val="7C807E"/>
                </a:solidFill>
              </a:rPr>
              <a:t>Registered in China</a:t>
            </a:r>
          </a:p>
        </p:txBody>
      </p:sp>
      <p:pic>
        <p:nvPicPr>
          <p:cNvPr id="4" name="Picture 3" descr="A close up of a logo&#10;&#10;Description automatically generated">
            <a:extLst>
              <a:ext uri="{FF2B5EF4-FFF2-40B4-BE49-F238E27FC236}">
                <a16:creationId xmlns:a16="http://schemas.microsoft.com/office/drawing/2014/main" id="{2F3FEA67-DCC3-D64C-90C1-26BCDCE741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58609" y="1750241"/>
            <a:ext cx="2623376" cy="1524181"/>
          </a:xfrm>
          <a:prstGeom prst="rect">
            <a:avLst/>
          </a:prstGeom>
        </p:spPr>
      </p:pic>
      <p:pic>
        <p:nvPicPr>
          <p:cNvPr id="9" name="Picture 8" descr="Logo&#10;&#10;Description automatically generated">
            <a:extLst>
              <a:ext uri="{FF2B5EF4-FFF2-40B4-BE49-F238E27FC236}">
                <a16:creationId xmlns:a16="http://schemas.microsoft.com/office/drawing/2014/main" id="{A2D05DE6-4702-4FD4-A06D-0E9AE8CB0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81820" y="5173288"/>
            <a:ext cx="1301592" cy="956670"/>
          </a:xfrm>
          <a:prstGeom prst="rect">
            <a:avLst/>
          </a:prstGeom>
        </p:spPr>
      </p:pic>
      <p:pic>
        <p:nvPicPr>
          <p:cNvPr id="10" name="Picture 9" descr="Text, logo&#10;&#10;Description automatically generated">
            <a:extLst>
              <a:ext uri="{FF2B5EF4-FFF2-40B4-BE49-F238E27FC236}">
                <a16:creationId xmlns:a16="http://schemas.microsoft.com/office/drawing/2014/main" id="{1EBD3039-978A-456F-8A1A-91F0FF952C0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1626" y="5173287"/>
            <a:ext cx="1149279" cy="956671"/>
          </a:xfrm>
          <a:prstGeom prst="rect">
            <a:avLst/>
          </a:prstGeom>
        </p:spPr>
      </p:pic>
    </p:spTree>
    <p:extLst>
      <p:ext uri="{BB962C8B-B14F-4D97-AF65-F5344CB8AC3E}">
        <p14:creationId xmlns:p14="http://schemas.microsoft.com/office/powerpoint/2010/main" val="2927579264"/>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sp>
        <p:nvSpPr>
          <p:cNvPr id="7" name="Text Placeholder 6">
            <a:extLst>
              <a:ext uri="{FF2B5EF4-FFF2-40B4-BE49-F238E27FC236}">
                <a16:creationId xmlns:a16="http://schemas.microsoft.com/office/drawing/2014/main" id="{5962238C-095A-D142-AA30-7D1A0B7DDED3}"/>
              </a:ext>
            </a:extLst>
          </p:cNvPr>
          <p:cNvSpPr>
            <a:spLocks noGrp="1"/>
          </p:cNvSpPr>
          <p:nvPr>
            <p:ph type="body" sz="quarter" idx="16"/>
          </p:nvPr>
        </p:nvSpPr>
        <p:spPr>
          <a:xfrm>
            <a:off x="468000" y="468000"/>
            <a:ext cx="11268075" cy="387798"/>
          </a:xfrm>
        </p:spPr>
        <p:txBody>
          <a:bodyPr lIns="0" tIns="0" rIns="0" bIns="0" anchor="t" anchorCtr="0">
            <a:spAutoFit/>
          </a:bodyPr>
          <a:lstStyle/>
          <a:p>
            <a:r>
              <a:rPr lang="en-GB" sz="2800" dirty="0"/>
              <a:t>Disclaimer</a:t>
            </a:r>
          </a:p>
        </p:txBody>
      </p:sp>
      <p:sp>
        <p:nvSpPr>
          <p:cNvPr id="5" name="Text Placeholder 16">
            <a:extLst>
              <a:ext uri="{FF2B5EF4-FFF2-40B4-BE49-F238E27FC236}">
                <a16:creationId xmlns:a16="http://schemas.microsoft.com/office/drawing/2014/main" id="{FE095219-EAA9-FF46-AAA2-7224AADFB174}"/>
              </a:ext>
            </a:extLst>
          </p:cNvPr>
          <p:cNvSpPr txBox="1">
            <a:spLocks/>
          </p:cNvSpPr>
          <p:nvPr/>
        </p:nvSpPr>
        <p:spPr>
          <a:xfrm>
            <a:off x="468000" y="1008000"/>
            <a:ext cx="11158850" cy="2246769"/>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Clr>
                <a:srgbClr val="007E4B"/>
              </a:buClr>
              <a:buNone/>
              <a:defRPr/>
            </a:pPr>
            <a:r>
              <a:rPr lang="en-GB" sz="1400" dirty="0">
                <a:solidFill>
                  <a:schemeClr val="bg1"/>
                </a:solidFill>
              </a:rPr>
              <a:t>Copyright © 2020 DSM Nutritional Products, 4002 Basel, Switzerland. </a:t>
            </a:r>
          </a:p>
          <a:p>
            <a:pPr marL="0" indent="0">
              <a:spcBef>
                <a:spcPts val="0"/>
              </a:spcBef>
              <a:spcAft>
                <a:spcPts val="1200"/>
              </a:spcAft>
              <a:buClr>
                <a:srgbClr val="007E4B"/>
              </a:buClr>
              <a:buNone/>
              <a:defRPr/>
            </a:pPr>
            <a:r>
              <a:rPr lang="en-GB" sz="1400" dirty="0" err="1">
                <a:solidFill>
                  <a:schemeClr val="bg1"/>
                </a:solidFill>
              </a:rPr>
              <a:t>www.dsm.com</a:t>
            </a:r>
            <a:r>
              <a:rPr lang="en-GB" sz="1400" dirty="0">
                <a:solidFill>
                  <a:schemeClr val="bg1"/>
                </a:solidFill>
              </a:rPr>
              <a:t>/personal-care. All rights reserved.</a:t>
            </a:r>
          </a:p>
          <a:p>
            <a:pPr marL="0" indent="0">
              <a:spcBef>
                <a:spcPts val="0"/>
              </a:spcBef>
              <a:spcAft>
                <a:spcPts val="1200"/>
              </a:spcAft>
              <a:buClr>
                <a:srgbClr val="007E4B"/>
              </a:buClr>
              <a:buNone/>
              <a:defRPr/>
            </a:pPr>
            <a:r>
              <a:rPr lang="en-GB" sz="1400" dirty="0">
                <a:solidFill>
                  <a:schemeClr val="bg1"/>
                </a:solidFill>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400" dirty="0" err="1">
                <a:solidFill>
                  <a:schemeClr val="bg1"/>
                </a:solidFill>
              </a:rPr>
              <a:t>labeling</a:t>
            </a:r>
            <a:r>
              <a:rPr lang="en-GB" sz="1400" dirty="0">
                <a:solidFill>
                  <a:schemeClr val="bg1"/>
                </a:solidFill>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8" name="Text Placeholder 6">
            <a:extLst>
              <a:ext uri="{FF2B5EF4-FFF2-40B4-BE49-F238E27FC236}">
                <a16:creationId xmlns:a16="http://schemas.microsoft.com/office/drawing/2014/main" id="{CAD6B3C9-B46D-3144-8498-ED79591114F7}"/>
              </a:ext>
            </a:extLst>
          </p:cNvPr>
          <p:cNvSpPr txBox="1">
            <a:spLocks/>
          </p:cNvSpPr>
          <p:nvPr/>
        </p:nvSpPr>
        <p:spPr>
          <a:xfrm>
            <a:off x="468000" y="3541378"/>
            <a:ext cx="11268075" cy="387798"/>
          </a:xfrm>
          <a:prstGeom prst="rect">
            <a:avLst/>
          </a:prstGeom>
        </p:spPr>
        <p:txBody>
          <a:bodyPr lIns="0" tIns="0" rIns="0" bIns="0" anchor="t" anchorCtr="0">
            <a:sp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chemeClr val="bg1"/>
                </a:solidFill>
                <a:latin typeface="Fira Sans Medium" panose="020B05030500000200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t>Disclaimer Formulation Guideline</a:t>
            </a:r>
          </a:p>
        </p:txBody>
      </p:sp>
      <p:sp>
        <p:nvSpPr>
          <p:cNvPr id="9" name="Text Placeholder 16">
            <a:extLst>
              <a:ext uri="{FF2B5EF4-FFF2-40B4-BE49-F238E27FC236}">
                <a16:creationId xmlns:a16="http://schemas.microsoft.com/office/drawing/2014/main" id="{82BA4F27-2A22-9647-B283-EEE23A651C77}"/>
              </a:ext>
            </a:extLst>
          </p:cNvPr>
          <p:cNvSpPr txBox="1">
            <a:spLocks/>
          </p:cNvSpPr>
          <p:nvPr/>
        </p:nvSpPr>
        <p:spPr>
          <a:xfrm>
            <a:off x="468000" y="4084078"/>
            <a:ext cx="11158850" cy="13572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Clr>
                <a:srgbClr val="007E4B"/>
              </a:buClr>
              <a:buNone/>
              <a:defRPr/>
            </a:pPr>
            <a:r>
              <a:rPr lang="en-GB" sz="1400" dirty="0">
                <a:solidFill>
                  <a:schemeClr val="bg1"/>
                </a:solidFill>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1360755432"/>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a:extLst>
              <a:ext uri="{FF2B5EF4-FFF2-40B4-BE49-F238E27FC236}">
                <a16:creationId xmlns:a16="http://schemas.microsoft.com/office/drawing/2014/main" id="{C7B926C4-F6B3-8544-A58C-C94164640FD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ext Placeholder 38">
            <a:extLst>
              <a:ext uri="{FF2B5EF4-FFF2-40B4-BE49-F238E27FC236}">
                <a16:creationId xmlns:a16="http://schemas.microsoft.com/office/drawing/2014/main" id="{9DBEE193-EDBD-BB42-8D54-9BFD1FBFD8A3}"/>
              </a:ext>
            </a:extLst>
          </p:cNvPr>
          <p:cNvSpPr>
            <a:spLocks noGrp="1"/>
          </p:cNvSpPr>
          <p:nvPr>
            <p:ph type="body" sz="quarter" idx="16"/>
          </p:nvPr>
        </p:nvSpPr>
        <p:spPr>
          <a:xfrm>
            <a:off x="457200" y="2581200"/>
            <a:ext cx="11268075" cy="973946"/>
          </a:xfrm>
        </p:spPr>
        <p:txBody>
          <a:bodyPr anchor="t" anchorCtr="0"/>
          <a:lstStyle/>
          <a:p>
            <a:r>
              <a:rPr lang="en-GB" dirty="0">
                <a:solidFill>
                  <a:srgbClr val="006FAB"/>
                </a:solidFill>
                <a:latin typeface="Fira Sans" panose="020B0503050000020004" pitchFamily="34" charset="0"/>
              </a:rPr>
              <a:t>Back-up</a:t>
            </a:r>
          </a:p>
          <a:p>
            <a:r>
              <a:rPr lang="en-GB" dirty="0">
                <a:solidFill>
                  <a:srgbClr val="006FAB"/>
                </a:solidFill>
              </a:rPr>
              <a:t>REGU</a:t>
            </a:r>
            <a:r>
              <a:rPr lang="en-GB" baseline="30000" dirty="0">
                <a:solidFill>
                  <a:srgbClr val="006FAB"/>
                </a:solidFill>
              </a:rPr>
              <a:t>®</a:t>
            </a:r>
            <a:r>
              <a:rPr lang="en-GB" dirty="0">
                <a:solidFill>
                  <a:srgbClr val="006FAB"/>
                </a:solidFill>
              </a:rPr>
              <a:t>-FADE</a:t>
            </a:r>
          </a:p>
        </p:txBody>
      </p:sp>
      <p:pic>
        <p:nvPicPr>
          <p:cNvPr id="5" name="Picture Placeholder 4" descr="A person looking at the camera&#10;&#10;Description automatically generated">
            <a:extLst>
              <a:ext uri="{FF2B5EF4-FFF2-40B4-BE49-F238E27FC236}">
                <a16:creationId xmlns:a16="http://schemas.microsoft.com/office/drawing/2014/main" id="{4CDDA64A-6E28-5343-B0DA-57F706F88758}"/>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1696826" y="-1"/>
            <a:ext cx="10498281" cy="6607673"/>
          </a:xfrm>
        </p:spPr>
      </p:pic>
    </p:spTree>
    <p:extLst>
      <p:ext uri="{BB962C8B-B14F-4D97-AF65-F5344CB8AC3E}">
        <p14:creationId xmlns:p14="http://schemas.microsoft.com/office/powerpoint/2010/main" val="2387038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5907400" cy="443198"/>
          </a:xfrm>
        </p:spPr>
        <p:txBody>
          <a:bodyPr lIns="0" tIns="0" rIns="0" bIns="0"/>
          <a:lstStyle/>
          <a:p>
            <a:r>
              <a:rPr lang="en-GB" dirty="0"/>
              <a:t>Safe Skin Brightening is Inhibition of Tanning</a:t>
            </a:r>
            <a:endParaRPr lang="en-GB" dirty="0">
              <a:latin typeface="Fira Sans" panose="020B0503050000020004" pitchFamily="34" charset="0"/>
            </a:endParaRPr>
          </a:p>
        </p:txBody>
      </p:sp>
      <p:pic>
        <p:nvPicPr>
          <p:cNvPr id="5" name="Picture 4" descr="A picture containing remote, table&#10;&#10;Description automatically generated">
            <a:extLst>
              <a:ext uri="{FF2B5EF4-FFF2-40B4-BE49-F238E27FC236}">
                <a16:creationId xmlns:a16="http://schemas.microsoft.com/office/drawing/2014/main" id="{FD561843-4C15-464A-87D3-935AA43DD7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8000" y="1620000"/>
            <a:ext cx="3575076" cy="4311650"/>
          </a:xfrm>
          <a:prstGeom prst="rect">
            <a:avLst/>
          </a:prstGeom>
        </p:spPr>
      </p:pic>
      <p:sp>
        <p:nvSpPr>
          <p:cNvPr id="12" name="Text Placeholder 16">
            <a:extLst>
              <a:ext uri="{FF2B5EF4-FFF2-40B4-BE49-F238E27FC236}">
                <a16:creationId xmlns:a16="http://schemas.microsoft.com/office/drawing/2014/main" id="{0457F62F-DBEE-4E4C-AD51-50B44FCB9AB3}"/>
              </a:ext>
            </a:extLst>
          </p:cNvPr>
          <p:cNvSpPr txBox="1">
            <a:spLocks/>
          </p:cNvSpPr>
          <p:nvPr/>
        </p:nvSpPr>
        <p:spPr>
          <a:xfrm>
            <a:off x="4481200" y="1609932"/>
            <a:ext cx="5043800" cy="3393750"/>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400"/>
              </a:spcAft>
              <a:buClr>
                <a:srgbClr val="007E4B"/>
              </a:buClr>
              <a:buNone/>
              <a:defRPr/>
            </a:pPr>
            <a:r>
              <a:rPr lang="en-GB" sz="1600" dirty="0">
                <a:solidFill>
                  <a:srgbClr val="7C807E"/>
                </a:solidFill>
                <a:latin typeface="Fira Sans Medium" panose="020B0503050000020004" pitchFamily="34" charset="0"/>
              </a:rPr>
              <a:t>Melanocytes</a:t>
            </a:r>
          </a:p>
          <a:p>
            <a:pPr marL="252000" indent="-252000">
              <a:spcBef>
                <a:spcPts val="0"/>
              </a:spcBef>
              <a:spcAft>
                <a:spcPts val="400"/>
              </a:spcAft>
              <a:buClr>
                <a:srgbClr val="007E4B"/>
              </a:buClr>
              <a:defRPr/>
            </a:pPr>
            <a:r>
              <a:rPr lang="en-GB" sz="1600" dirty="0">
                <a:solidFill>
                  <a:srgbClr val="7C807E"/>
                </a:solidFill>
              </a:rPr>
              <a:t>part of the basal cell layer of the epidermis</a:t>
            </a:r>
          </a:p>
          <a:p>
            <a:pPr marL="252000" indent="-252000">
              <a:spcBef>
                <a:spcPts val="0"/>
              </a:spcBef>
              <a:spcAft>
                <a:spcPts val="400"/>
              </a:spcAft>
              <a:buClr>
                <a:srgbClr val="007E4B"/>
              </a:buClr>
              <a:defRPr/>
            </a:pPr>
            <a:r>
              <a:rPr lang="en-GB" sz="1600" dirty="0">
                <a:solidFill>
                  <a:srgbClr val="7C807E"/>
                </a:solidFill>
              </a:rPr>
              <a:t>form long, finger-like dendrites  which reach to </a:t>
            </a:r>
            <a:r>
              <a:rPr lang="en-GB" sz="1600" dirty="0" err="1">
                <a:solidFill>
                  <a:srgbClr val="7C807E"/>
                </a:solidFill>
              </a:rPr>
              <a:t>neighboring</a:t>
            </a:r>
            <a:r>
              <a:rPr lang="en-GB" sz="1600" dirty="0">
                <a:solidFill>
                  <a:srgbClr val="7C807E"/>
                </a:solidFill>
              </a:rPr>
              <a:t> keratinocytes</a:t>
            </a:r>
          </a:p>
          <a:p>
            <a:pPr marL="252000" indent="-252000">
              <a:spcBef>
                <a:spcPts val="0"/>
              </a:spcBef>
              <a:spcAft>
                <a:spcPts val="1200"/>
              </a:spcAft>
              <a:buClr>
                <a:srgbClr val="007E4B"/>
              </a:buClr>
              <a:defRPr/>
            </a:pPr>
            <a:r>
              <a:rPr lang="en-GB" sz="1600" dirty="0">
                <a:solidFill>
                  <a:srgbClr val="7C807E"/>
                </a:solidFill>
              </a:rPr>
              <a:t>create enzymes (e.g. tyrosinase) and the </a:t>
            </a:r>
            <a:br>
              <a:rPr lang="en-GB" sz="1600" dirty="0">
                <a:solidFill>
                  <a:srgbClr val="7C807E"/>
                </a:solidFill>
              </a:rPr>
            </a:br>
            <a:r>
              <a:rPr lang="en-GB" sz="1600" dirty="0">
                <a:solidFill>
                  <a:srgbClr val="7C807E"/>
                </a:solidFill>
              </a:rPr>
              <a:t>amino acid tyrosine </a:t>
            </a:r>
          </a:p>
          <a:p>
            <a:pPr marL="0" indent="0">
              <a:spcBef>
                <a:spcPts val="0"/>
              </a:spcBef>
              <a:spcAft>
                <a:spcPts val="400"/>
              </a:spcAft>
              <a:buClr>
                <a:srgbClr val="007E4B"/>
              </a:buClr>
              <a:buNone/>
              <a:defRPr/>
            </a:pPr>
            <a:r>
              <a:rPr lang="en-GB" sz="1600" dirty="0">
                <a:solidFill>
                  <a:srgbClr val="7C807E"/>
                </a:solidFill>
                <a:latin typeface="Fira Sans Medium" panose="020B0503050000020004" pitchFamily="34" charset="0"/>
              </a:rPr>
              <a:t>Melanosome</a:t>
            </a:r>
          </a:p>
          <a:p>
            <a:pPr marL="252000" indent="-252000">
              <a:spcBef>
                <a:spcPts val="0"/>
              </a:spcBef>
              <a:spcAft>
                <a:spcPts val="400"/>
              </a:spcAft>
              <a:buClr>
                <a:srgbClr val="007E4B"/>
              </a:buClr>
              <a:defRPr/>
            </a:pPr>
            <a:r>
              <a:rPr lang="en-GB" sz="1600" dirty="0">
                <a:solidFill>
                  <a:srgbClr val="7C807E"/>
                </a:solidFill>
              </a:rPr>
              <a:t>is an organelle  (specialized subunit within a cell) containing melanin</a:t>
            </a:r>
          </a:p>
          <a:p>
            <a:pPr marL="252000" indent="-252000">
              <a:spcBef>
                <a:spcPts val="0"/>
              </a:spcBef>
              <a:spcAft>
                <a:spcPts val="400"/>
              </a:spcAft>
              <a:buClr>
                <a:srgbClr val="007E4B"/>
              </a:buClr>
              <a:defRPr/>
            </a:pPr>
            <a:r>
              <a:rPr lang="en-GB" sz="1600" dirty="0">
                <a:solidFill>
                  <a:srgbClr val="7C807E"/>
                </a:solidFill>
              </a:rPr>
              <a:t>converts tyrosine into Eumelanin (brown – black) and Pheomelanin (yellow – red)</a:t>
            </a:r>
          </a:p>
          <a:p>
            <a:pPr marL="252000" indent="-252000">
              <a:spcBef>
                <a:spcPts val="0"/>
              </a:spcBef>
              <a:spcAft>
                <a:spcPts val="400"/>
              </a:spcAft>
              <a:buClr>
                <a:srgbClr val="007E4B"/>
              </a:buClr>
              <a:defRPr/>
            </a:pPr>
            <a:r>
              <a:rPr lang="en-GB" sz="1600" dirty="0">
                <a:solidFill>
                  <a:srgbClr val="7C807E"/>
                </a:solidFill>
              </a:rPr>
              <a:t>migrates upward into the dendrites and are taken up by keratinocytes</a:t>
            </a:r>
          </a:p>
        </p:txBody>
      </p:sp>
      <p:sp>
        <p:nvSpPr>
          <p:cNvPr id="13" name="Text Placeholder 7">
            <a:extLst>
              <a:ext uri="{FF2B5EF4-FFF2-40B4-BE49-F238E27FC236}">
                <a16:creationId xmlns:a16="http://schemas.microsoft.com/office/drawing/2014/main" id="{614FABCC-61DB-EA49-B2B9-93D0FE219620}"/>
              </a:ext>
            </a:extLst>
          </p:cNvPr>
          <p:cNvSpPr txBox="1">
            <a:spLocks/>
          </p:cNvSpPr>
          <p:nvPr/>
        </p:nvSpPr>
        <p:spPr>
          <a:xfrm>
            <a:off x="4445000" y="5180804"/>
            <a:ext cx="5080000" cy="750846"/>
          </a:xfrm>
          <a:prstGeom prst="roundRect">
            <a:avLst>
              <a:gd name="adj" fmla="val 20723"/>
            </a:avLst>
          </a:prstGeom>
          <a:solidFill>
            <a:srgbClr val="006FAB">
              <a:alpha val="10000"/>
            </a:srgbClr>
          </a:solidFill>
        </p:spPr>
        <p:txBody>
          <a:bodyPr wrap="square" lIns="108000" tIns="108000" rIns="108000" bIns="108000" anchor="t" anchorCtr="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spcBef>
                <a:spcPts val="0"/>
              </a:spcBef>
              <a:spcAft>
                <a:spcPts val="400"/>
              </a:spcAft>
              <a:buNone/>
              <a:defRPr/>
            </a:pPr>
            <a:r>
              <a:rPr lang="en-GB" sz="1600" dirty="0">
                <a:solidFill>
                  <a:srgbClr val="006FAB"/>
                </a:solidFill>
                <a:latin typeface="Fira Sans Medium" panose="020B0503050000020004" pitchFamily="34" charset="0"/>
              </a:rPr>
              <a:t>Effective skin brightening requires to attenuate the melanin production cascade at multiple points.</a:t>
            </a:r>
          </a:p>
        </p:txBody>
      </p:sp>
      <p:cxnSp>
        <p:nvCxnSpPr>
          <p:cNvPr id="9" name="Straight Connector 8">
            <a:extLst>
              <a:ext uri="{FF2B5EF4-FFF2-40B4-BE49-F238E27FC236}">
                <a16:creationId xmlns:a16="http://schemas.microsoft.com/office/drawing/2014/main" id="{4A233F94-6C96-1042-9B8D-A599F3F67854}"/>
              </a:ext>
            </a:extLst>
          </p:cNvPr>
          <p:cNvCxnSpPr>
            <a:cxnSpLocks/>
          </p:cNvCxnSpPr>
          <p:nvPr/>
        </p:nvCxnSpPr>
        <p:spPr>
          <a:xfrm flipH="1">
            <a:off x="2419350" y="1708150"/>
            <a:ext cx="1930400" cy="0"/>
          </a:xfrm>
          <a:prstGeom prst="line">
            <a:avLst/>
          </a:prstGeom>
          <a:ln w="12700">
            <a:solidFill>
              <a:srgbClr val="007E4B"/>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62628A-84FD-DC43-B507-EA2A78E7434B}"/>
              </a:ext>
            </a:extLst>
          </p:cNvPr>
          <p:cNvCxnSpPr/>
          <p:nvPr/>
        </p:nvCxnSpPr>
        <p:spPr>
          <a:xfrm flipH="1">
            <a:off x="3784600" y="3327400"/>
            <a:ext cx="565150" cy="0"/>
          </a:xfrm>
          <a:prstGeom prst="line">
            <a:avLst/>
          </a:prstGeom>
          <a:ln w="12700">
            <a:solidFill>
              <a:srgbClr val="007E4B"/>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3D95AD2-1FCF-1E4E-9FFD-8026B3F1DD86}"/>
              </a:ext>
            </a:extLst>
          </p:cNvPr>
          <p:cNvCxnSpPr>
            <a:cxnSpLocks/>
          </p:cNvCxnSpPr>
          <p:nvPr/>
        </p:nvCxnSpPr>
        <p:spPr>
          <a:xfrm flipV="1">
            <a:off x="3784600" y="3327400"/>
            <a:ext cx="0" cy="1035050"/>
          </a:xfrm>
          <a:prstGeom prst="line">
            <a:avLst/>
          </a:prstGeom>
          <a:ln w="12700">
            <a:solidFill>
              <a:srgbClr val="007E4B"/>
            </a:solidFill>
            <a:headEnd type="oval" w="sm" len="sm"/>
            <a:tailEnd type="none" w="sm" len="sm"/>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C26086D-93D8-E247-8AAF-6E17AD1CA15B}"/>
              </a:ext>
            </a:extLst>
          </p:cNvPr>
          <p:cNvCxnSpPr>
            <a:cxnSpLocks/>
          </p:cNvCxnSpPr>
          <p:nvPr/>
        </p:nvCxnSpPr>
        <p:spPr>
          <a:xfrm>
            <a:off x="3041650" y="4362450"/>
            <a:ext cx="742950" cy="0"/>
          </a:xfrm>
          <a:prstGeom prst="line">
            <a:avLst/>
          </a:prstGeom>
          <a:ln w="12700">
            <a:solidFill>
              <a:srgbClr val="007E4B"/>
            </a:solidFill>
            <a:headEnd type="triangle" w="med" len="sm"/>
            <a:tailEnd type="none" w="sm" len="s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7FB76CF-B806-5143-9FED-2DA6F27A30CC}"/>
              </a:ext>
            </a:extLst>
          </p:cNvPr>
          <p:cNvCxnSpPr>
            <a:cxnSpLocks/>
          </p:cNvCxnSpPr>
          <p:nvPr/>
        </p:nvCxnSpPr>
        <p:spPr>
          <a:xfrm flipV="1">
            <a:off x="2419350" y="1708150"/>
            <a:ext cx="0" cy="1598657"/>
          </a:xfrm>
          <a:prstGeom prst="line">
            <a:avLst/>
          </a:prstGeom>
          <a:ln w="12700">
            <a:solidFill>
              <a:srgbClr val="007E4B"/>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6C9E70CA-209D-854D-BBB2-9BBAD785649D}"/>
              </a:ext>
            </a:extLst>
          </p:cNvPr>
          <p:cNvCxnSpPr>
            <a:cxnSpLocks/>
          </p:cNvCxnSpPr>
          <p:nvPr/>
        </p:nvCxnSpPr>
        <p:spPr>
          <a:xfrm flipV="1">
            <a:off x="2419350" y="3607547"/>
            <a:ext cx="0" cy="1598657"/>
          </a:xfrm>
          <a:prstGeom prst="line">
            <a:avLst/>
          </a:prstGeom>
          <a:ln w="12700">
            <a:solidFill>
              <a:srgbClr val="007E4B"/>
            </a:solidFill>
            <a:headEnd type="triangle" w="med" len="sm"/>
            <a:tailEnd type="none" w="sm" len="sm"/>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015E6C4-34FF-7E4B-955E-6B36935A5BD9}"/>
              </a:ext>
            </a:extLst>
          </p:cNvPr>
          <p:cNvCxnSpPr>
            <a:cxnSpLocks/>
          </p:cNvCxnSpPr>
          <p:nvPr/>
        </p:nvCxnSpPr>
        <p:spPr>
          <a:xfrm>
            <a:off x="3733800" y="4578350"/>
            <a:ext cx="615950" cy="0"/>
          </a:xfrm>
          <a:prstGeom prst="line">
            <a:avLst/>
          </a:prstGeom>
          <a:ln w="12700">
            <a:solidFill>
              <a:srgbClr val="007E4B"/>
            </a:solidFill>
            <a:headEnd type="triangle" w="med" len="sm"/>
            <a:tailEnd type="oval"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4496500"/>
      </p:ext>
    </p:extLst>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468000"/>
            <a:ext cx="5450200" cy="443198"/>
          </a:xfrm>
        </p:spPr>
        <p:txBody>
          <a:bodyPr lIns="0" tIns="0" rIns="0" bIns="0"/>
          <a:lstStyle/>
          <a:p>
            <a:r>
              <a:rPr lang="en-GB" spc="-20" dirty="0"/>
              <a:t>Resveratrol content in wines</a:t>
            </a:r>
            <a:endParaRPr lang="en-GB" spc="-20" dirty="0">
              <a:latin typeface="Fira Sans" panose="020B0503050000020004" pitchFamily="34" charset="0"/>
            </a:endParaRP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6" name="Picture Placeholder 5" descr="A close up of a device&#10;&#10;Description automatically generated">
            <a:extLst>
              <a:ext uri="{FF2B5EF4-FFF2-40B4-BE49-F238E27FC236}">
                <a16:creationId xmlns:a16="http://schemas.microsoft.com/office/drawing/2014/main" id="{4FF7E7DD-81E6-0E46-9C8C-CEBD73A8978E}"/>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graphicFrame>
        <p:nvGraphicFramePr>
          <p:cNvPr id="7" name="Table 6">
            <a:extLst>
              <a:ext uri="{FF2B5EF4-FFF2-40B4-BE49-F238E27FC236}">
                <a16:creationId xmlns:a16="http://schemas.microsoft.com/office/drawing/2014/main" id="{ECA6C7E7-4233-D54A-8D03-BA3425691029}"/>
              </a:ext>
            </a:extLst>
          </p:cNvPr>
          <p:cNvGraphicFramePr>
            <a:graphicFrameLocks noGrp="1"/>
          </p:cNvGraphicFramePr>
          <p:nvPr>
            <p:extLst>
              <p:ext uri="{D42A27DB-BD31-4B8C-83A1-F6EECF244321}">
                <p14:modId xmlns:p14="http://schemas.microsoft.com/office/powerpoint/2010/main" val="3270504350"/>
              </p:ext>
            </p:extLst>
          </p:nvPr>
        </p:nvGraphicFramePr>
        <p:xfrm>
          <a:off x="468000" y="1152000"/>
          <a:ext cx="5184000" cy="1981200"/>
        </p:xfrm>
        <a:graphic>
          <a:graphicData uri="http://schemas.openxmlformats.org/drawingml/2006/table">
            <a:tbl>
              <a:tblPr firstRow="1" bandRow="1">
                <a:tableStyleId>{5940675A-B579-460E-94D1-54222C63F5DA}</a:tableStyleId>
              </a:tblPr>
              <a:tblGrid>
                <a:gridCol w="3924000">
                  <a:extLst>
                    <a:ext uri="{9D8B030D-6E8A-4147-A177-3AD203B41FA5}">
                      <a16:colId xmlns:a16="http://schemas.microsoft.com/office/drawing/2014/main" val="3755751349"/>
                    </a:ext>
                  </a:extLst>
                </a:gridCol>
                <a:gridCol w="1260000">
                  <a:extLst>
                    <a:ext uri="{9D8B030D-6E8A-4147-A177-3AD203B41FA5}">
                      <a16:colId xmlns:a16="http://schemas.microsoft.com/office/drawing/2014/main" val="3055251173"/>
                    </a:ext>
                  </a:extLst>
                </a:gridCol>
              </a:tblGrid>
              <a:tr h="370840">
                <a:tc>
                  <a:txBody>
                    <a:bodyPr/>
                    <a:lstStyle/>
                    <a:p>
                      <a:r>
                        <a:rPr lang="en-GB" sz="2000" b="0" i="0" dirty="0">
                          <a:solidFill>
                            <a:srgbClr val="006FAB"/>
                          </a:solidFill>
                          <a:latin typeface="Fira Sans Medium" panose="020B0503050000020004" pitchFamily="34" charset="0"/>
                        </a:rPr>
                        <a:t>Variety</a:t>
                      </a:r>
                    </a:p>
                  </a:txBody>
                  <a:tcPr>
                    <a:lnL w="12700" cmpd="sng">
                      <a:noFill/>
                    </a:lnL>
                    <a:lnR w="12700" cmpd="sng">
                      <a:noFill/>
                    </a:lnR>
                    <a:lnT w="12700" cmpd="sng">
                      <a:noFill/>
                    </a:lnT>
                    <a:lnB w="381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GB" sz="2000" b="0" i="0" dirty="0">
                          <a:solidFill>
                            <a:srgbClr val="006FAB"/>
                          </a:solidFill>
                          <a:latin typeface="Fira Sans Medium" panose="020B0503050000020004" pitchFamily="34" charset="0"/>
                        </a:rPr>
                        <a:t>mg/L</a:t>
                      </a:r>
                    </a:p>
                  </a:txBody>
                  <a:tcPr>
                    <a:lnL w="12700" cmpd="sng">
                      <a:noFill/>
                    </a:lnL>
                    <a:lnR w="12700" cmpd="sng">
                      <a:noFill/>
                    </a:lnR>
                    <a:lnT w="12700" cmpd="sng">
                      <a:noFill/>
                    </a:lnT>
                    <a:lnB w="381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2696640"/>
                  </a:ext>
                </a:extLst>
              </a:tr>
              <a:tr h="370840">
                <a:tc>
                  <a:txBody>
                    <a:bodyPr/>
                    <a:lstStyle/>
                    <a:p>
                      <a:r>
                        <a:rPr lang="en-US" altLang="ja-JP" sz="2000" dirty="0">
                          <a:solidFill>
                            <a:srgbClr val="000000"/>
                          </a:solidFill>
                          <a:latin typeface="Fira Sans" panose="020B0503050000020004" pitchFamily="34" charset="0"/>
                          <a:ea typeface="MS PGothic" pitchFamily="34" charset="-128"/>
                        </a:rPr>
                        <a:t>Pinot noir</a:t>
                      </a:r>
                      <a:endParaRPr lang="en-GB" sz="2000" dirty="0">
                        <a:solidFill>
                          <a:srgbClr val="000000"/>
                        </a:solidFill>
                        <a:latin typeface="Fira Sans" panose="020B0503050000020004" pitchFamily="34" charset="0"/>
                      </a:endParaRPr>
                    </a:p>
                  </a:txBody>
                  <a:tcPr>
                    <a:lnL w="12700" cmpd="sng">
                      <a:noFill/>
                    </a:lnL>
                    <a:lnR w="12700" cmpd="sng">
                      <a:noFill/>
                    </a:lnR>
                    <a:lnT w="381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2000" dirty="0">
                          <a:solidFill>
                            <a:srgbClr val="000000"/>
                          </a:solidFill>
                          <a:latin typeface="Fira Sans" panose="020B0503050000020004" pitchFamily="34" charset="0"/>
                        </a:rPr>
                        <a:t>3.1</a:t>
                      </a:r>
                    </a:p>
                  </a:txBody>
                  <a:tcPr>
                    <a:lnL w="12700" cmpd="sng">
                      <a:noFill/>
                    </a:lnL>
                    <a:lnR w="12700" cmpd="sng">
                      <a:noFill/>
                    </a:lnR>
                    <a:lnT w="381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176260546"/>
                  </a:ext>
                </a:extLst>
              </a:tr>
              <a:tr h="370840">
                <a:tc>
                  <a:txBody>
                    <a:bodyPr/>
                    <a:lstStyle/>
                    <a:p>
                      <a:r>
                        <a:rPr lang="en-US" altLang="ja-JP" sz="2000" dirty="0">
                          <a:solidFill>
                            <a:srgbClr val="000000"/>
                          </a:solidFill>
                          <a:latin typeface="Fira Sans" panose="020B0503050000020004" pitchFamily="34" charset="0"/>
                          <a:ea typeface="MS PGothic" pitchFamily="34" charset="-128"/>
                        </a:rPr>
                        <a:t>Cabernet sauvignon</a:t>
                      </a:r>
                      <a:endParaRPr lang="en-GB" sz="2000" dirty="0">
                        <a:solidFill>
                          <a:srgbClr val="000000"/>
                        </a:solidFill>
                        <a:latin typeface="Fira Sans" panose="020B0503050000020004" pitchFamily="34" charset="0"/>
                      </a:endParaRPr>
                    </a:p>
                  </a:txBody>
                  <a:tcPr>
                    <a:lnL w="12700" cmpd="sng">
                      <a:noFill/>
                    </a:lnL>
                    <a:lnR w="12700" cmpd="sng">
                      <a:noFill/>
                    </a:lnR>
                    <a:lnT w="127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2000" dirty="0">
                          <a:solidFill>
                            <a:srgbClr val="000000"/>
                          </a:solidFill>
                          <a:latin typeface="Fira Sans" panose="020B0503050000020004" pitchFamily="34" charset="0"/>
                        </a:rPr>
                        <a:t>1.8</a:t>
                      </a:r>
                    </a:p>
                  </a:txBody>
                  <a:tcPr>
                    <a:lnL w="12700" cmpd="sng">
                      <a:noFill/>
                    </a:lnL>
                    <a:lnR w="12700" cmpd="sng">
                      <a:noFill/>
                    </a:lnR>
                    <a:lnT w="127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974232628"/>
                  </a:ext>
                </a:extLst>
              </a:tr>
              <a:tr h="370840">
                <a:tc>
                  <a:txBody>
                    <a:bodyPr/>
                    <a:lstStyle/>
                    <a:p>
                      <a:r>
                        <a:rPr lang="en-US" altLang="ja-JP" sz="2000" dirty="0">
                          <a:solidFill>
                            <a:srgbClr val="000000"/>
                          </a:solidFill>
                          <a:latin typeface="Fira Sans" panose="020B0503050000020004" pitchFamily="34" charset="0"/>
                          <a:ea typeface="MS PGothic" pitchFamily="34" charset="-128"/>
                        </a:rPr>
                        <a:t>Cabernet franc</a:t>
                      </a:r>
                      <a:endParaRPr lang="en-GB" sz="2000" dirty="0">
                        <a:solidFill>
                          <a:srgbClr val="000000"/>
                        </a:solidFill>
                        <a:latin typeface="Fira Sans" panose="020B0503050000020004" pitchFamily="34" charset="0"/>
                      </a:endParaRPr>
                    </a:p>
                  </a:txBody>
                  <a:tcPr>
                    <a:lnL w="12700" cmpd="sng">
                      <a:noFill/>
                    </a:lnL>
                    <a:lnR w="12700" cmpd="sng">
                      <a:noFill/>
                    </a:lnR>
                    <a:lnT w="127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2000" dirty="0">
                          <a:solidFill>
                            <a:srgbClr val="000000"/>
                          </a:solidFill>
                          <a:latin typeface="Fira Sans" panose="020B0503050000020004" pitchFamily="34" charset="0"/>
                        </a:rPr>
                        <a:t>2.0</a:t>
                      </a:r>
                    </a:p>
                  </a:txBody>
                  <a:tcPr>
                    <a:lnL w="12700" cmpd="sng">
                      <a:noFill/>
                    </a:lnL>
                    <a:lnR w="12700" cmpd="sng">
                      <a:noFill/>
                    </a:lnR>
                    <a:lnT w="12700" cap="flat" cmpd="sng" algn="ctr">
                      <a:solidFill>
                        <a:srgbClr val="006FAB"/>
                      </a:solidFill>
                      <a:prstDash val="solid"/>
                      <a:round/>
                      <a:headEnd type="none" w="med" len="med"/>
                      <a:tailEnd type="none" w="med" len="med"/>
                    </a:lnT>
                    <a:lnB w="12700"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7818641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2000" dirty="0">
                          <a:solidFill>
                            <a:srgbClr val="000000"/>
                          </a:solidFill>
                          <a:latin typeface="Fira Sans" panose="020B0503050000020004" pitchFamily="34" charset="0"/>
                          <a:ea typeface="MS PGothic" pitchFamily="34" charset="-128"/>
                        </a:rPr>
                        <a:t>White wines</a:t>
                      </a:r>
                      <a:endParaRPr lang="en-GB" sz="2000" dirty="0">
                        <a:solidFill>
                          <a:srgbClr val="000000"/>
                        </a:solidFill>
                        <a:latin typeface="Fira Sans" panose="020B0503050000020004" pitchFamily="34" charset="0"/>
                      </a:endParaRPr>
                    </a:p>
                  </a:txBody>
                  <a:tcPr>
                    <a:lnL w="12700" cmpd="sng">
                      <a:noFill/>
                    </a:lnL>
                    <a:lnR w="12700" cmpd="sng">
                      <a:noFill/>
                    </a:lnR>
                    <a:lnT w="12700" cap="flat" cmpd="sng" algn="ctr">
                      <a:solidFill>
                        <a:srgbClr val="006FAB"/>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20000"/>
                      </a:srgbClr>
                    </a:solidFill>
                  </a:tcPr>
                </a:tc>
                <a:tc>
                  <a:txBody>
                    <a:bodyPr/>
                    <a:lstStyle/>
                    <a:p>
                      <a:pPr algn="r"/>
                      <a:r>
                        <a:rPr lang="en-GB" sz="2000" dirty="0">
                          <a:solidFill>
                            <a:srgbClr val="000000"/>
                          </a:solidFill>
                          <a:latin typeface="Fira Sans" panose="020B0503050000020004" pitchFamily="34" charset="0"/>
                        </a:rPr>
                        <a:t>1.0</a:t>
                      </a:r>
                    </a:p>
                  </a:txBody>
                  <a:tcPr>
                    <a:lnL w="12700" cmpd="sng">
                      <a:noFill/>
                    </a:lnL>
                    <a:lnR w="12700" cmpd="sng">
                      <a:noFill/>
                    </a:lnR>
                    <a:lnT w="12700" cap="flat" cmpd="sng" algn="ctr">
                      <a:solidFill>
                        <a:srgbClr val="006FAB"/>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187242558"/>
                  </a:ext>
                </a:extLst>
              </a:tr>
            </a:tbl>
          </a:graphicData>
        </a:graphic>
      </p:graphicFrame>
      <p:sp>
        <p:nvSpPr>
          <p:cNvPr id="11" name="Text Placeholder 16">
            <a:extLst>
              <a:ext uri="{FF2B5EF4-FFF2-40B4-BE49-F238E27FC236}">
                <a16:creationId xmlns:a16="http://schemas.microsoft.com/office/drawing/2014/main" id="{544061AC-EED0-9F48-B92A-7293E3C9CACC}"/>
              </a:ext>
            </a:extLst>
          </p:cNvPr>
          <p:cNvSpPr txBox="1">
            <a:spLocks/>
          </p:cNvSpPr>
          <p:nvPr/>
        </p:nvSpPr>
        <p:spPr>
          <a:xfrm>
            <a:off x="468000" y="3312000"/>
            <a:ext cx="5184000" cy="193899"/>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800"/>
              </a:spcAft>
              <a:buClr>
                <a:srgbClr val="007E4B"/>
              </a:buClr>
              <a:buNone/>
              <a:defRPr/>
            </a:pPr>
            <a:r>
              <a:rPr lang="en-GB" sz="1400" i="1" dirty="0">
                <a:solidFill>
                  <a:srgbClr val="7C807E"/>
                </a:solidFill>
              </a:rPr>
              <a:t>Creasy et al., 1998</a:t>
            </a:r>
          </a:p>
        </p:txBody>
      </p:sp>
    </p:spTree>
    <p:extLst>
      <p:ext uri="{BB962C8B-B14F-4D97-AF65-F5344CB8AC3E}">
        <p14:creationId xmlns:p14="http://schemas.microsoft.com/office/powerpoint/2010/main" val="955296564"/>
      </p:ext>
    </p:extLst>
  </p:cSld>
  <p:clrMapOvr>
    <a:masterClrMapping/>
  </p:clrMapOvr>
  <p:transition spd="slow">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0" y="468000"/>
            <a:ext cx="5907400" cy="443198"/>
          </a:xfrm>
        </p:spPr>
        <p:txBody>
          <a:bodyPr lIns="0" tIns="0" rIns="0" bIns="0"/>
          <a:lstStyle/>
          <a:p>
            <a:r>
              <a:rPr lang="en-GB" dirty="0"/>
              <a:t>Resveratrol The French Paradox</a:t>
            </a:r>
            <a:endParaRPr lang="en-GB" dirty="0">
              <a:latin typeface="Fira Sans" panose="020B0503050000020004" pitchFamily="34" charset="0"/>
            </a:endParaRPr>
          </a:p>
        </p:txBody>
      </p:sp>
      <p:sp>
        <p:nvSpPr>
          <p:cNvPr id="12" name="Text Placeholder 16">
            <a:extLst>
              <a:ext uri="{FF2B5EF4-FFF2-40B4-BE49-F238E27FC236}">
                <a16:creationId xmlns:a16="http://schemas.microsoft.com/office/drawing/2014/main" id="{0457F62F-DBEE-4E4C-AD51-50B44FCB9AB3}"/>
              </a:ext>
            </a:extLst>
          </p:cNvPr>
          <p:cNvSpPr txBox="1">
            <a:spLocks/>
          </p:cNvSpPr>
          <p:nvPr/>
        </p:nvSpPr>
        <p:spPr>
          <a:xfrm>
            <a:off x="1299674" y="1209177"/>
            <a:ext cx="4435613" cy="553998"/>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0"/>
              </a:spcAft>
              <a:buClr>
                <a:srgbClr val="007E4B"/>
              </a:buClr>
              <a:buNone/>
              <a:defRPr/>
            </a:pPr>
            <a:r>
              <a:rPr lang="en-GB" dirty="0">
                <a:solidFill>
                  <a:srgbClr val="7C807E"/>
                </a:solidFill>
              </a:rPr>
              <a:t>French Paradox and Resveratrol associated since the late 90s.</a:t>
            </a:r>
          </a:p>
        </p:txBody>
      </p:sp>
      <p:pic>
        <p:nvPicPr>
          <p:cNvPr id="3" name="Picture 2">
            <a:extLst>
              <a:ext uri="{FF2B5EF4-FFF2-40B4-BE49-F238E27FC236}">
                <a16:creationId xmlns:a16="http://schemas.microsoft.com/office/drawing/2014/main" id="{49DF3F53-C3E4-454B-AE02-B324FBD7C8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5400" y="1184482"/>
            <a:ext cx="3666033" cy="4812843"/>
          </a:xfrm>
          <a:prstGeom prst="rect">
            <a:avLst/>
          </a:prstGeom>
          <a:effectLst>
            <a:outerShdw blurRad="254000" dist="127000" dir="2700000" algn="tl" rotWithShape="0">
              <a:prstClr val="black">
                <a:alpha val="20000"/>
              </a:prstClr>
            </a:outerShdw>
          </a:effectLst>
        </p:spPr>
      </p:pic>
      <p:sp>
        <p:nvSpPr>
          <p:cNvPr id="22" name="Text Placeholder 16">
            <a:extLst>
              <a:ext uri="{FF2B5EF4-FFF2-40B4-BE49-F238E27FC236}">
                <a16:creationId xmlns:a16="http://schemas.microsoft.com/office/drawing/2014/main" id="{09E45691-190A-7D4E-9189-DF81E7DC3EC6}"/>
              </a:ext>
            </a:extLst>
          </p:cNvPr>
          <p:cNvSpPr txBox="1">
            <a:spLocks/>
          </p:cNvSpPr>
          <p:nvPr/>
        </p:nvSpPr>
        <p:spPr>
          <a:xfrm>
            <a:off x="1299674" y="2105743"/>
            <a:ext cx="4435613" cy="11079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0"/>
              </a:spcAft>
              <a:buClr>
                <a:srgbClr val="007E4B"/>
              </a:buClr>
              <a:buNone/>
              <a:defRPr/>
            </a:pPr>
            <a:r>
              <a:rPr lang="en-GB" dirty="0">
                <a:solidFill>
                  <a:srgbClr val="7C807E"/>
                </a:solidFill>
              </a:rPr>
              <a:t>The French exhibit an astonishing low incidence of heart disease (42% lower than Americans) while consuming one of the highest fat diets in the world.</a:t>
            </a:r>
          </a:p>
        </p:txBody>
      </p:sp>
      <p:sp>
        <p:nvSpPr>
          <p:cNvPr id="23" name="Text Placeholder 16">
            <a:extLst>
              <a:ext uri="{FF2B5EF4-FFF2-40B4-BE49-F238E27FC236}">
                <a16:creationId xmlns:a16="http://schemas.microsoft.com/office/drawing/2014/main" id="{46B9A0FF-F824-1841-8058-66B1F3B3172E}"/>
              </a:ext>
            </a:extLst>
          </p:cNvPr>
          <p:cNvSpPr txBox="1">
            <a:spLocks/>
          </p:cNvSpPr>
          <p:nvPr/>
        </p:nvSpPr>
        <p:spPr>
          <a:xfrm>
            <a:off x="1299674" y="3523955"/>
            <a:ext cx="4435613" cy="830997"/>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0"/>
              </a:spcAft>
              <a:buClr>
                <a:srgbClr val="007E4B"/>
              </a:buClr>
              <a:buNone/>
              <a:defRPr/>
            </a:pPr>
            <a:r>
              <a:rPr lang="en-GB" dirty="0">
                <a:solidFill>
                  <a:srgbClr val="7C807E"/>
                </a:solidFill>
              </a:rPr>
              <a:t>They are also famous for their soft spot for good red wine in modest but regular quantities.</a:t>
            </a:r>
          </a:p>
        </p:txBody>
      </p:sp>
      <p:sp>
        <p:nvSpPr>
          <p:cNvPr id="26" name="Text Placeholder 16">
            <a:extLst>
              <a:ext uri="{FF2B5EF4-FFF2-40B4-BE49-F238E27FC236}">
                <a16:creationId xmlns:a16="http://schemas.microsoft.com/office/drawing/2014/main" id="{E75C0D6A-DF80-E646-ACDC-108AE80E6E26}"/>
              </a:ext>
            </a:extLst>
          </p:cNvPr>
          <p:cNvSpPr txBox="1">
            <a:spLocks/>
          </p:cNvSpPr>
          <p:nvPr/>
        </p:nvSpPr>
        <p:spPr>
          <a:xfrm>
            <a:off x="1299674" y="4697520"/>
            <a:ext cx="4435613" cy="1107996"/>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2000"/>
              </a:spcAft>
              <a:buClr>
                <a:srgbClr val="007E4B"/>
              </a:buClr>
              <a:buNone/>
              <a:defRPr/>
            </a:pPr>
            <a:r>
              <a:rPr lang="en-GB" dirty="0">
                <a:solidFill>
                  <a:srgbClr val="7C807E"/>
                </a:solidFill>
              </a:rPr>
              <a:t>The regular consumption of red wine has been found to correlate with a reduced risk of coronary heart disease.</a:t>
            </a:r>
          </a:p>
        </p:txBody>
      </p:sp>
      <p:pic>
        <p:nvPicPr>
          <p:cNvPr id="8" name="Picture 7" descr="A picture containing object, light&#10;&#10;Description automatically generated">
            <a:extLst>
              <a:ext uri="{FF2B5EF4-FFF2-40B4-BE49-F238E27FC236}">
                <a16:creationId xmlns:a16="http://schemas.microsoft.com/office/drawing/2014/main" id="{DA6EAC8F-2DB8-DD4D-BE4B-0CA68BC883A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000" y="1151175"/>
            <a:ext cx="612000" cy="612000"/>
          </a:xfrm>
          <a:prstGeom prst="rect">
            <a:avLst/>
          </a:prstGeom>
        </p:spPr>
      </p:pic>
      <p:pic>
        <p:nvPicPr>
          <p:cNvPr id="14" name="Picture 13" descr="A close up of a sign&#10;&#10;Description automatically generated">
            <a:extLst>
              <a:ext uri="{FF2B5EF4-FFF2-40B4-BE49-F238E27FC236}">
                <a16:creationId xmlns:a16="http://schemas.microsoft.com/office/drawing/2014/main" id="{8751804C-105B-D44B-B5B0-4063888C4A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68000" y="2060702"/>
            <a:ext cx="612000" cy="612000"/>
          </a:xfrm>
          <a:prstGeom prst="rect">
            <a:avLst/>
          </a:prstGeom>
        </p:spPr>
      </p:pic>
      <p:pic>
        <p:nvPicPr>
          <p:cNvPr id="28" name="Picture 27" descr="A close up of a logo&#10;&#10;Description automatically generated">
            <a:extLst>
              <a:ext uri="{FF2B5EF4-FFF2-40B4-BE49-F238E27FC236}">
                <a16:creationId xmlns:a16="http://schemas.microsoft.com/office/drawing/2014/main" id="{ACA0584C-B0A7-D24E-A6BA-E3A91131118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8000" y="3521223"/>
            <a:ext cx="612000" cy="612000"/>
          </a:xfrm>
          <a:prstGeom prst="rect">
            <a:avLst/>
          </a:prstGeom>
        </p:spPr>
      </p:pic>
      <p:pic>
        <p:nvPicPr>
          <p:cNvPr id="30" name="Picture 29" descr="A close up of a sign&#10;&#10;Description automatically generated">
            <a:extLst>
              <a:ext uri="{FF2B5EF4-FFF2-40B4-BE49-F238E27FC236}">
                <a16:creationId xmlns:a16="http://schemas.microsoft.com/office/drawing/2014/main" id="{28AC92B2-27CC-9646-A62E-5A754BC319D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68000" y="4675744"/>
            <a:ext cx="612000" cy="612000"/>
          </a:xfrm>
          <a:prstGeom prst="rect">
            <a:avLst/>
          </a:prstGeom>
        </p:spPr>
      </p:pic>
    </p:spTree>
    <p:extLst>
      <p:ext uri="{BB962C8B-B14F-4D97-AF65-F5344CB8AC3E}">
        <p14:creationId xmlns:p14="http://schemas.microsoft.com/office/powerpoint/2010/main" val="1946258733"/>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468000"/>
            <a:ext cx="5450200" cy="443198"/>
          </a:xfrm>
        </p:spPr>
        <p:txBody>
          <a:bodyPr lIns="0" tIns="0" rIns="0" bIns="0"/>
          <a:lstStyle/>
          <a:p>
            <a:r>
              <a:rPr lang="en-GB" dirty="0"/>
              <a:t>Melanogenesis </a:t>
            </a:r>
            <a:br>
              <a:rPr lang="en-GB" dirty="0"/>
            </a:br>
            <a:r>
              <a:rPr lang="en-GB" dirty="0"/>
              <a:t>associated genes</a:t>
            </a:r>
            <a:endParaRPr lang="en-GB" dirty="0">
              <a:latin typeface="Fira Sans" panose="020B0503050000020004" pitchFamily="34" charset="0"/>
            </a:endParaRP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8" name="Picture Placeholder 7" descr="A picture containing table, star&#10;&#10;Description automatically generated">
            <a:extLst>
              <a:ext uri="{FF2B5EF4-FFF2-40B4-BE49-F238E27FC236}">
                <a16:creationId xmlns:a16="http://schemas.microsoft.com/office/drawing/2014/main" id="{8B866A85-8E3C-EA43-AB84-3B01CE03F182}"/>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graphicFrame>
        <p:nvGraphicFramePr>
          <p:cNvPr id="9" name="Table 8">
            <a:extLst>
              <a:ext uri="{FF2B5EF4-FFF2-40B4-BE49-F238E27FC236}">
                <a16:creationId xmlns:a16="http://schemas.microsoft.com/office/drawing/2014/main" id="{E0337091-2931-4141-BB5E-B750BFCD87D8}"/>
              </a:ext>
            </a:extLst>
          </p:cNvPr>
          <p:cNvGraphicFramePr>
            <a:graphicFrameLocks noGrp="1"/>
          </p:cNvGraphicFramePr>
          <p:nvPr>
            <p:extLst>
              <p:ext uri="{D42A27DB-BD31-4B8C-83A1-F6EECF244321}">
                <p14:modId xmlns:p14="http://schemas.microsoft.com/office/powerpoint/2010/main" val="1022234615"/>
              </p:ext>
            </p:extLst>
          </p:nvPr>
        </p:nvGraphicFramePr>
        <p:xfrm>
          <a:off x="468000" y="1512000"/>
          <a:ext cx="5184000" cy="4410720"/>
        </p:xfrm>
        <a:graphic>
          <a:graphicData uri="http://schemas.openxmlformats.org/drawingml/2006/table">
            <a:tbl>
              <a:tblPr firstRow="1" bandRow="1">
                <a:tableStyleId>{5940675A-B579-460E-94D1-54222C63F5DA}</a:tableStyleId>
              </a:tblPr>
              <a:tblGrid>
                <a:gridCol w="1260000">
                  <a:extLst>
                    <a:ext uri="{9D8B030D-6E8A-4147-A177-3AD203B41FA5}">
                      <a16:colId xmlns:a16="http://schemas.microsoft.com/office/drawing/2014/main" val="541277271"/>
                    </a:ext>
                  </a:extLst>
                </a:gridCol>
                <a:gridCol w="3924000">
                  <a:extLst>
                    <a:ext uri="{9D8B030D-6E8A-4147-A177-3AD203B41FA5}">
                      <a16:colId xmlns:a16="http://schemas.microsoft.com/office/drawing/2014/main" val="3039963615"/>
                    </a:ext>
                  </a:extLst>
                </a:gridCol>
              </a:tblGrid>
              <a:tr h="0">
                <a:tc>
                  <a:txBody>
                    <a:bodyPr/>
                    <a:lstStyle/>
                    <a:p>
                      <a:r>
                        <a:rPr lang="en-GB" sz="1400" b="0" i="0" dirty="0">
                          <a:solidFill>
                            <a:srgbClr val="006FAB"/>
                          </a:solidFill>
                          <a:latin typeface="Fira Sans Medium" panose="020B0503050000020004" pitchFamily="34" charset="0"/>
                        </a:rPr>
                        <a:t>GENES</a:t>
                      </a:r>
                    </a:p>
                  </a:txBody>
                  <a:tcPr marL="36000" marR="36000" marT="36000" marB="36000">
                    <a:lnL w="12700" cmpd="sng">
                      <a:noFill/>
                    </a:lnL>
                    <a:lnR w="12700" cmpd="sng">
                      <a:noFill/>
                    </a:lnR>
                    <a:lnT w="12700" cmpd="sng">
                      <a:noFill/>
                    </a:lnT>
                    <a:lnB w="28575"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1400" b="0" i="0" dirty="0">
                          <a:solidFill>
                            <a:srgbClr val="006FAB"/>
                          </a:solidFill>
                          <a:latin typeface="Fira Sans Medium" panose="020B0503050000020004" pitchFamily="34" charset="0"/>
                        </a:rPr>
                        <a:t>FUNCTIONS</a:t>
                      </a:r>
                    </a:p>
                  </a:txBody>
                  <a:tcPr marL="36000" marR="36000" marT="36000" marB="36000">
                    <a:lnL w="12700" cmpd="sng">
                      <a:noFill/>
                    </a:lnL>
                    <a:lnR w="12700" cmpd="sng">
                      <a:noFill/>
                    </a:lnR>
                    <a:lnT w="12700" cmpd="sng">
                      <a:noFill/>
                    </a:lnT>
                    <a:lnB w="28575" cap="flat" cmpd="sng" algn="ctr">
                      <a:solidFill>
                        <a:srgbClr val="006FAB"/>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39184440"/>
                  </a:ext>
                </a:extLst>
              </a:tr>
              <a:tr h="0">
                <a:tc>
                  <a:txBody>
                    <a:bodyPr/>
                    <a:lstStyle/>
                    <a:p>
                      <a:pPr>
                        <a:spcAft>
                          <a:spcPts val="300"/>
                        </a:spcAft>
                      </a:pPr>
                      <a:r>
                        <a:rPr lang="en-GB" sz="1200" b="0" i="0" dirty="0">
                          <a:solidFill>
                            <a:srgbClr val="006FAB"/>
                          </a:solidFill>
                          <a:latin typeface="Fira Sans Medium" panose="020B0503050000020004" pitchFamily="34" charset="0"/>
                        </a:rPr>
                        <a:t>SILV</a:t>
                      </a:r>
                    </a:p>
                  </a:txBody>
                  <a:tcPr marL="36000" marR="36000" marT="36000" marB="36000">
                    <a:lnL w="12700" cmpd="sng">
                      <a:noFill/>
                    </a:lnL>
                    <a:lnR w="12700" cmpd="sng">
                      <a:noFill/>
                    </a:lnR>
                    <a:lnT w="28575" cap="flat" cmpd="sng" algn="ctr">
                      <a:solidFill>
                        <a:srgbClr val="006FA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spcAft>
                          <a:spcPts val="300"/>
                        </a:spcAft>
                      </a:pPr>
                      <a:r>
                        <a:rPr lang="en-GB" sz="1200" dirty="0">
                          <a:solidFill>
                            <a:srgbClr val="000000"/>
                          </a:solidFill>
                          <a:latin typeface="Fira Sans" panose="020B0503050000020004" pitchFamily="34" charset="0"/>
                        </a:rPr>
                        <a:t>melanosome marker on transcript and protein level</a:t>
                      </a:r>
                    </a:p>
                  </a:txBody>
                  <a:tcPr marL="36000" marR="36000" marT="36000" marB="36000">
                    <a:lnL w="12700" cmpd="sng">
                      <a:noFill/>
                    </a:lnL>
                    <a:lnR w="12700" cmpd="sng">
                      <a:noFill/>
                    </a:lnR>
                    <a:lnT w="28575" cap="flat" cmpd="sng" algn="ctr">
                      <a:solidFill>
                        <a:srgbClr val="006FAB"/>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1297853819"/>
                  </a:ext>
                </a:extLst>
              </a:tr>
              <a:tr h="0">
                <a:tc>
                  <a:txBody>
                    <a:bodyPr/>
                    <a:lstStyle/>
                    <a:p>
                      <a:pPr>
                        <a:spcAft>
                          <a:spcPts val="300"/>
                        </a:spcAft>
                      </a:pPr>
                      <a:r>
                        <a:rPr lang="en-GB" sz="1200" b="0" i="0" dirty="0">
                          <a:solidFill>
                            <a:srgbClr val="E51F22"/>
                          </a:solidFill>
                          <a:latin typeface="Fira Sans Medium" panose="020B0503050000020004" pitchFamily="34" charset="0"/>
                        </a:rPr>
                        <a:t>OCA2</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tc>
                  <a:txBody>
                    <a:bodyPr/>
                    <a:lstStyle/>
                    <a:p>
                      <a:pPr>
                        <a:spcAft>
                          <a:spcPts val="300"/>
                        </a:spcAft>
                      </a:pPr>
                      <a:r>
                        <a:rPr lang="en-GB" sz="1200" dirty="0">
                          <a:solidFill>
                            <a:srgbClr val="000000"/>
                          </a:solidFill>
                          <a:latin typeface="Fira Sans" panose="020B0503050000020004" pitchFamily="34" charset="0"/>
                        </a:rPr>
                        <a:t>transmembrane transport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extLst>
                  <a:ext uri="{0D108BD9-81ED-4DB2-BD59-A6C34878D82A}">
                    <a16:rowId xmlns:a16="http://schemas.microsoft.com/office/drawing/2014/main" val="348984599"/>
                  </a:ext>
                </a:extLst>
              </a:tr>
              <a:tr h="0">
                <a:tc>
                  <a:txBody>
                    <a:bodyPr/>
                    <a:lstStyle/>
                    <a:p>
                      <a:pPr>
                        <a:spcAft>
                          <a:spcPts val="300"/>
                        </a:spcAft>
                      </a:pPr>
                      <a:r>
                        <a:rPr lang="en-GB" sz="1200" b="0" i="0" dirty="0">
                          <a:solidFill>
                            <a:srgbClr val="E51F22"/>
                          </a:solidFill>
                          <a:latin typeface="Fira Sans Medium" panose="020B0503050000020004" pitchFamily="34" charset="0"/>
                        </a:rPr>
                        <a:t>TYR</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tc>
                  <a:txBody>
                    <a:bodyPr/>
                    <a:lstStyle/>
                    <a:p>
                      <a:pPr>
                        <a:spcAft>
                          <a:spcPts val="300"/>
                        </a:spcAft>
                      </a:pPr>
                      <a:r>
                        <a:rPr lang="en-GB" sz="1200" dirty="0">
                          <a:solidFill>
                            <a:srgbClr val="000000"/>
                          </a:solidFill>
                          <a:latin typeface="Fira Sans" panose="020B0503050000020004" pitchFamily="34" charset="0"/>
                        </a:rPr>
                        <a:t>provides instructions for making tyrosinase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extLst>
                  <a:ext uri="{0D108BD9-81ED-4DB2-BD59-A6C34878D82A}">
                    <a16:rowId xmlns:a16="http://schemas.microsoft.com/office/drawing/2014/main" val="1548488290"/>
                  </a:ext>
                </a:extLst>
              </a:tr>
              <a:tr h="0">
                <a:tc>
                  <a:txBody>
                    <a:bodyPr/>
                    <a:lstStyle/>
                    <a:p>
                      <a:pPr>
                        <a:spcAft>
                          <a:spcPts val="300"/>
                        </a:spcAft>
                      </a:pPr>
                      <a:r>
                        <a:rPr lang="en-GB" sz="1200" b="0" i="0" dirty="0">
                          <a:solidFill>
                            <a:srgbClr val="E51F22"/>
                          </a:solidFill>
                          <a:latin typeface="Fira Sans Medium" panose="020B0503050000020004" pitchFamily="34" charset="0"/>
                        </a:rPr>
                        <a:t>TYRP1</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tc>
                  <a:txBody>
                    <a:bodyPr/>
                    <a:lstStyle/>
                    <a:p>
                      <a:pPr>
                        <a:spcAft>
                          <a:spcPts val="300"/>
                        </a:spcAft>
                      </a:pPr>
                      <a:r>
                        <a:rPr lang="en-GB" sz="1200" dirty="0">
                          <a:solidFill>
                            <a:srgbClr val="000000"/>
                          </a:solidFill>
                          <a:latin typeface="Fira Sans" panose="020B0503050000020004" pitchFamily="34" charset="0"/>
                        </a:rPr>
                        <a:t>stabilizes tyrosinase protein and modulates its catalytic activity</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extLst>
                  <a:ext uri="{0D108BD9-81ED-4DB2-BD59-A6C34878D82A}">
                    <a16:rowId xmlns:a16="http://schemas.microsoft.com/office/drawing/2014/main" val="2500642607"/>
                  </a:ext>
                </a:extLst>
              </a:tr>
              <a:tr h="0">
                <a:tc>
                  <a:txBody>
                    <a:bodyPr/>
                    <a:lstStyle/>
                    <a:p>
                      <a:pPr>
                        <a:spcAft>
                          <a:spcPts val="300"/>
                        </a:spcAft>
                      </a:pPr>
                      <a:r>
                        <a:rPr lang="en-GB" sz="1200" b="0" i="0" dirty="0">
                          <a:solidFill>
                            <a:srgbClr val="E51F22"/>
                          </a:solidFill>
                          <a:latin typeface="Fira Sans Medium" panose="020B0503050000020004" pitchFamily="34" charset="0"/>
                        </a:rPr>
                        <a:t>DCT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tc>
                  <a:txBody>
                    <a:bodyPr/>
                    <a:lstStyle/>
                    <a:p>
                      <a:pPr>
                        <a:spcAft>
                          <a:spcPts val="300"/>
                        </a:spcAft>
                      </a:pPr>
                      <a:r>
                        <a:rPr lang="en-GB" sz="1200" dirty="0">
                          <a:solidFill>
                            <a:srgbClr val="000000"/>
                          </a:solidFill>
                          <a:latin typeface="Fira Sans" panose="020B0503050000020004" pitchFamily="34" charset="0"/>
                        </a:rPr>
                        <a:t>regulates eumelanin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51F22">
                        <a:alpha val="10000"/>
                      </a:srgbClr>
                    </a:solidFill>
                  </a:tcPr>
                </a:tc>
                <a:extLst>
                  <a:ext uri="{0D108BD9-81ED-4DB2-BD59-A6C34878D82A}">
                    <a16:rowId xmlns:a16="http://schemas.microsoft.com/office/drawing/2014/main" val="1581235473"/>
                  </a:ext>
                </a:extLst>
              </a:tr>
              <a:tr h="0">
                <a:tc>
                  <a:txBody>
                    <a:bodyPr/>
                    <a:lstStyle/>
                    <a:p>
                      <a:pPr>
                        <a:spcAft>
                          <a:spcPts val="300"/>
                        </a:spcAft>
                      </a:pPr>
                      <a:r>
                        <a:rPr lang="en-GB" sz="1200" b="0" i="0" dirty="0">
                          <a:solidFill>
                            <a:srgbClr val="023478"/>
                          </a:solidFill>
                          <a:latin typeface="Fira Sans Medium" panose="020B0503050000020004" pitchFamily="34" charset="0"/>
                        </a:rPr>
                        <a:t>MC1R</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23478">
                        <a:alpha val="10000"/>
                      </a:srgbClr>
                    </a:solidFill>
                  </a:tcPr>
                </a:tc>
                <a:tc>
                  <a:txBody>
                    <a:bodyPr/>
                    <a:lstStyle/>
                    <a:p>
                      <a:pPr marL="108000" indent="-108000">
                        <a:spcAft>
                          <a:spcPts val="300"/>
                        </a:spcAft>
                        <a:buClr>
                          <a:srgbClr val="023478"/>
                        </a:buClr>
                        <a:buFont typeface="Arial" panose="020B0604020202020204" pitchFamily="34" charset="0"/>
                        <a:buChar char="•"/>
                      </a:pPr>
                      <a:r>
                        <a:rPr lang="en-GB" sz="1200" dirty="0">
                          <a:solidFill>
                            <a:srgbClr val="000000"/>
                          </a:solidFill>
                          <a:latin typeface="Fira Sans" panose="020B0503050000020004" pitchFamily="34" charset="0"/>
                        </a:rPr>
                        <a:t>activated by </a:t>
                      </a:r>
                      <a:r>
                        <a:rPr lang="el-GR" sz="1200" dirty="0">
                          <a:solidFill>
                            <a:srgbClr val="000000"/>
                          </a:solidFill>
                          <a:latin typeface="Fira Sans" panose="020B0503050000020004" pitchFamily="34" charset="0"/>
                        </a:rPr>
                        <a:t>α</a:t>
                      </a:r>
                      <a:r>
                        <a:rPr lang="en-GB" sz="1200" dirty="0">
                          <a:solidFill>
                            <a:srgbClr val="000000"/>
                          </a:solidFill>
                          <a:latin typeface="Fira Sans" panose="020B0503050000020004" pitchFamily="34" charset="0"/>
                        </a:rPr>
                        <a:t>-</a:t>
                      </a:r>
                      <a:r>
                        <a:rPr lang="en-GB" sz="1200" dirty="0" err="1">
                          <a:solidFill>
                            <a:srgbClr val="000000"/>
                          </a:solidFill>
                          <a:latin typeface="Fira Sans" panose="020B0503050000020004" pitchFamily="34" charset="0"/>
                        </a:rPr>
                        <a:t>msh</a:t>
                      </a:r>
                      <a:endParaRPr lang="en-GB" sz="1200" dirty="0">
                        <a:solidFill>
                          <a:srgbClr val="000000"/>
                        </a:solidFill>
                        <a:latin typeface="Fira Sans" panose="020B0503050000020004" pitchFamily="34" charset="0"/>
                      </a:endParaRPr>
                    </a:p>
                    <a:p>
                      <a:pPr marL="108000" indent="-108000">
                        <a:spcAft>
                          <a:spcPts val="300"/>
                        </a:spcAft>
                        <a:buClr>
                          <a:srgbClr val="023478"/>
                        </a:buClr>
                        <a:buFont typeface="Arial" panose="020B0604020202020204" pitchFamily="34" charset="0"/>
                        <a:buChar char="•"/>
                      </a:pPr>
                      <a:r>
                        <a:rPr lang="en-GB" sz="1200" dirty="0">
                          <a:solidFill>
                            <a:srgbClr val="000000"/>
                          </a:solidFill>
                          <a:latin typeface="Fira Sans" panose="020B0503050000020004" pitchFamily="34" charset="0"/>
                        </a:rPr>
                        <a:t>controls the melanogenesis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23478">
                        <a:alpha val="10000"/>
                      </a:srgbClr>
                    </a:solidFill>
                  </a:tcPr>
                </a:tc>
                <a:extLst>
                  <a:ext uri="{0D108BD9-81ED-4DB2-BD59-A6C34878D82A}">
                    <a16:rowId xmlns:a16="http://schemas.microsoft.com/office/drawing/2014/main" val="78342634"/>
                  </a:ext>
                </a:extLst>
              </a:tr>
              <a:tr h="0">
                <a:tc>
                  <a:txBody>
                    <a:bodyPr/>
                    <a:lstStyle/>
                    <a:p>
                      <a:pPr>
                        <a:spcAft>
                          <a:spcPts val="300"/>
                        </a:spcAft>
                      </a:pPr>
                      <a:r>
                        <a:rPr lang="en-GB" sz="1200" b="0" i="0" dirty="0">
                          <a:solidFill>
                            <a:srgbClr val="023478"/>
                          </a:solidFill>
                          <a:latin typeface="Fira Sans Medium" panose="020B0503050000020004" pitchFamily="34" charset="0"/>
                        </a:rPr>
                        <a:t>MYO5A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23478">
                        <a:alpha val="10000"/>
                      </a:srgbClr>
                    </a:solidFill>
                  </a:tcPr>
                </a:tc>
                <a:tc>
                  <a:txBody>
                    <a:bodyPr/>
                    <a:lstStyle/>
                    <a:p>
                      <a:pPr>
                        <a:spcAft>
                          <a:spcPts val="300"/>
                        </a:spcAft>
                      </a:pPr>
                      <a:r>
                        <a:rPr lang="en-GB" sz="1200" dirty="0">
                          <a:solidFill>
                            <a:srgbClr val="000000"/>
                          </a:solidFill>
                          <a:latin typeface="Fira Sans" panose="020B0503050000020004" pitchFamily="34" charset="0"/>
                        </a:rPr>
                        <a:t>melanosome transport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23478">
                        <a:alpha val="10000"/>
                      </a:srgbClr>
                    </a:solidFill>
                  </a:tcPr>
                </a:tc>
                <a:extLst>
                  <a:ext uri="{0D108BD9-81ED-4DB2-BD59-A6C34878D82A}">
                    <a16:rowId xmlns:a16="http://schemas.microsoft.com/office/drawing/2014/main" val="1473302383"/>
                  </a:ext>
                </a:extLst>
              </a:tr>
              <a:tr h="0">
                <a:tc>
                  <a:txBody>
                    <a:bodyPr/>
                    <a:lstStyle/>
                    <a:p>
                      <a:pPr>
                        <a:spcAft>
                          <a:spcPts val="300"/>
                        </a:spcAft>
                      </a:pPr>
                      <a:r>
                        <a:rPr lang="en-GB" sz="1200" b="0" i="0" dirty="0">
                          <a:solidFill>
                            <a:srgbClr val="00A3DB"/>
                          </a:solidFill>
                          <a:latin typeface="Fira Sans Medium" panose="020B0503050000020004" pitchFamily="34" charset="0"/>
                        </a:rPr>
                        <a:t>MREG</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tc>
                  <a:txBody>
                    <a:bodyPr/>
                    <a:lstStyle/>
                    <a:p>
                      <a:pPr>
                        <a:spcAft>
                          <a:spcPts val="300"/>
                        </a:spcAft>
                      </a:pPr>
                      <a:r>
                        <a:rPr lang="en-GB" sz="1200" dirty="0">
                          <a:solidFill>
                            <a:srgbClr val="000000"/>
                          </a:solidFill>
                          <a:latin typeface="Fira Sans" panose="020B0503050000020004" pitchFamily="34" charset="0"/>
                        </a:rPr>
                        <a:t>melanosome formation and transport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extLst>
                  <a:ext uri="{0D108BD9-81ED-4DB2-BD59-A6C34878D82A}">
                    <a16:rowId xmlns:a16="http://schemas.microsoft.com/office/drawing/2014/main" val="260299731"/>
                  </a:ext>
                </a:extLst>
              </a:tr>
              <a:tr h="0">
                <a:tc>
                  <a:txBody>
                    <a:bodyPr/>
                    <a:lstStyle/>
                    <a:p>
                      <a:pPr>
                        <a:spcAft>
                          <a:spcPts val="300"/>
                        </a:spcAft>
                      </a:pPr>
                      <a:r>
                        <a:rPr lang="en-GB" sz="1200" b="0" i="0" dirty="0">
                          <a:solidFill>
                            <a:srgbClr val="00A3DB"/>
                          </a:solidFill>
                          <a:latin typeface="Fira Sans Medium" panose="020B0503050000020004" pitchFamily="34" charset="0"/>
                        </a:rPr>
                        <a:t>SLC24A5</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tc>
                  <a:txBody>
                    <a:bodyPr/>
                    <a:lstStyle/>
                    <a:p>
                      <a:pPr>
                        <a:spcAft>
                          <a:spcPts val="300"/>
                        </a:spcAft>
                      </a:pPr>
                      <a:r>
                        <a:rPr lang="en-GB" sz="1200" dirty="0">
                          <a:solidFill>
                            <a:srgbClr val="000000"/>
                          </a:solidFill>
                          <a:latin typeface="Fira Sans" panose="020B0503050000020004" pitchFamily="34" charset="0"/>
                        </a:rPr>
                        <a:t>melanosome function and maturation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extLst>
                  <a:ext uri="{0D108BD9-81ED-4DB2-BD59-A6C34878D82A}">
                    <a16:rowId xmlns:a16="http://schemas.microsoft.com/office/drawing/2014/main" val="1014608751"/>
                  </a:ext>
                </a:extLst>
              </a:tr>
              <a:tr h="0">
                <a:tc>
                  <a:txBody>
                    <a:bodyPr/>
                    <a:lstStyle/>
                    <a:p>
                      <a:pPr>
                        <a:spcAft>
                          <a:spcPts val="300"/>
                        </a:spcAft>
                      </a:pPr>
                      <a:r>
                        <a:rPr lang="en-GB" sz="1200" b="0" i="0" dirty="0">
                          <a:solidFill>
                            <a:srgbClr val="00A3DB"/>
                          </a:solidFill>
                          <a:latin typeface="Fira Sans Medium" panose="020B0503050000020004" pitchFamily="34" charset="0"/>
                        </a:rPr>
                        <a:t>SLC45A2</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tc>
                  <a:txBody>
                    <a:bodyPr/>
                    <a:lstStyle/>
                    <a:p>
                      <a:pPr>
                        <a:spcAft>
                          <a:spcPts val="300"/>
                        </a:spcAft>
                      </a:pPr>
                      <a:r>
                        <a:rPr lang="en-GB" sz="1200" dirty="0">
                          <a:solidFill>
                            <a:srgbClr val="000000"/>
                          </a:solidFill>
                          <a:latin typeface="Fira Sans" panose="020B0503050000020004" pitchFamily="34" charset="0"/>
                        </a:rPr>
                        <a:t>melanosome function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extLst>
                  <a:ext uri="{0D108BD9-81ED-4DB2-BD59-A6C34878D82A}">
                    <a16:rowId xmlns:a16="http://schemas.microsoft.com/office/drawing/2014/main" val="2421767801"/>
                  </a:ext>
                </a:extLst>
              </a:tr>
              <a:tr h="0">
                <a:tc>
                  <a:txBody>
                    <a:bodyPr/>
                    <a:lstStyle/>
                    <a:p>
                      <a:pPr>
                        <a:spcAft>
                          <a:spcPts val="300"/>
                        </a:spcAft>
                      </a:pPr>
                      <a:r>
                        <a:rPr lang="en-GB" sz="1200" b="0" i="0" dirty="0">
                          <a:solidFill>
                            <a:srgbClr val="00A3DB"/>
                          </a:solidFill>
                          <a:latin typeface="Fira Sans Medium" panose="020B0503050000020004" pitchFamily="34" charset="0"/>
                        </a:rPr>
                        <a:t>RAB27A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tc>
                  <a:txBody>
                    <a:bodyPr/>
                    <a:lstStyle/>
                    <a:p>
                      <a:pPr>
                        <a:spcAft>
                          <a:spcPts val="300"/>
                        </a:spcAft>
                      </a:pPr>
                      <a:r>
                        <a:rPr lang="en-GB" sz="1200" dirty="0">
                          <a:solidFill>
                            <a:srgbClr val="000000"/>
                          </a:solidFill>
                          <a:latin typeface="Fira Sans" panose="020B0503050000020004" pitchFamily="34" charset="0"/>
                        </a:rPr>
                        <a:t>transfer of melanin to keratinocytes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A3DB">
                        <a:alpha val="10000"/>
                      </a:srgbClr>
                    </a:solidFill>
                  </a:tcPr>
                </a:tc>
                <a:extLst>
                  <a:ext uri="{0D108BD9-81ED-4DB2-BD59-A6C34878D82A}">
                    <a16:rowId xmlns:a16="http://schemas.microsoft.com/office/drawing/2014/main" val="1071316606"/>
                  </a:ext>
                </a:extLst>
              </a:tr>
              <a:tr h="0">
                <a:tc>
                  <a:txBody>
                    <a:bodyPr/>
                    <a:lstStyle/>
                    <a:p>
                      <a:pPr>
                        <a:spcAft>
                          <a:spcPts val="300"/>
                        </a:spcAft>
                      </a:pPr>
                      <a:r>
                        <a:rPr lang="en-GB" sz="1200" b="0" i="0" dirty="0">
                          <a:solidFill>
                            <a:srgbClr val="45AC34"/>
                          </a:solidFill>
                          <a:latin typeface="Fira Sans Medium" panose="020B0503050000020004" pitchFamily="34" charset="0"/>
                        </a:rPr>
                        <a:t>KIT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tc>
                  <a:txBody>
                    <a:bodyPr/>
                    <a:lstStyle/>
                    <a:p>
                      <a:pPr marL="108000" indent="-108000">
                        <a:spcAft>
                          <a:spcPts val="300"/>
                        </a:spcAft>
                        <a:buClr>
                          <a:srgbClr val="45AC34"/>
                        </a:buClr>
                        <a:buFont typeface="Arial" panose="020B0604020202020204" pitchFamily="34" charset="0"/>
                        <a:buChar char="•"/>
                      </a:pPr>
                      <a:r>
                        <a:rPr lang="en-GB" sz="1200" dirty="0">
                          <a:solidFill>
                            <a:srgbClr val="000000"/>
                          </a:solidFill>
                          <a:latin typeface="Fira Sans" panose="020B0503050000020004" pitchFamily="34" charset="0"/>
                        </a:rPr>
                        <a:t>stem cell factor receptor</a:t>
                      </a:r>
                    </a:p>
                    <a:p>
                      <a:pPr marL="108000" indent="-108000">
                        <a:spcAft>
                          <a:spcPts val="300"/>
                        </a:spcAft>
                        <a:buClr>
                          <a:srgbClr val="45AC34"/>
                        </a:buClr>
                        <a:buFont typeface="Arial" panose="020B0604020202020204" pitchFamily="34" charset="0"/>
                        <a:buChar char="•"/>
                      </a:pPr>
                      <a:r>
                        <a:rPr lang="en-GB" sz="1200" dirty="0">
                          <a:solidFill>
                            <a:srgbClr val="000000"/>
                          </a:solidFill>
                          <a:latin typeface="Fira Sans" panose="020B0503050000020004" pitchFamily="34" charset="0"/>
                        </a:rPr>
                        <a:t>involves in the process of proliferation</a:t>
                      </a:r>
                    </a:p>
                    <a:p>
                      <a:pPr marL="108000" indent="-108000">
                        <a:spcAft>
                          <a:spcPts val="300"/>
                        </a:spcAft>
                        <a:buClr>
                          <a:srgbClr val="45AC34"/>
                        </a:buClr>
                        <a:buFont typeface="Arial" panose="020B0604020202020204" pitchFamily="34" charset="0"/>
                        <a:buChar char="•"/>
                      </a:pPr>
                      <a:r>
                        <a:rPr lang="en-GB" sz="1200" dirty="0" err="1">
                          <a:solidFill>
                            <a:srgbClr val="000000"/>
                          </a:solidFill>
                          <a:latin typeface="Fira Sans" panose="020B0503050000020004" pitchFamily="34" charset="0"/>
                        </a:rPr>
                        <a:t>diferrentiation</a:t>
                      </a:r>
                      <a:r>
                        <a:rPr lang="en-GB" sz="1200" dirty="0">
                          <a:solidFill>
                            <a:srgbClr val="000000"/>
                          </a:solidFill>
                          <a:latin typeface="Fira Sans" panose="020B0503050000020004" pitchFamily="34" charset="0"/>
                        </a:rPr>
                        <a:t> and activity of melanocytes</a:t>
                      </a:r>
                    </a:p>
                    <a:p>
                      <a:pPr marL="108000" indent="-108000">
                        <a:spcAft>
                          <a:spcPts val="300"/>
                        </a:spcAft>
                        <a:buClr>
                          <a:srgbClr val="45AC34"/>
                        </a:buClr>
                        <a:buFont typeface="Arial" panose="020B0604020202020204" pitchFamily="34" charset="0"/>
                        <a:buChar char="•"/>
                      </a:pPr>
                      <a:r>
                        <a:rPr lang="en-GB" sz="1200" dirty="0">
                          <a:solidFill>
                            <a:srgbClr val="000000"/>
                          </a:solidFill>
                          <a:latin typeface="Fira Sans" panose="020B0503050000020004" pitchFamily="34" charset="0"/>
                        </a:rPr>
                        <a:t>triggers </a:t>
                      </a:r>
                      <a:r>
                        <a:rPr lang="en-GB" sz="1200" dirty="0" err="1">
                          <a:solidFill>
                            <a:srgbClr val="000000"/>
                          </a:solidFill>
                          <a:latin typeface="Fira Sans" panose="020B0503050000020004" pitchFamily="34" charset="0"/>
                        </a:rPr>
                        <a:t>mitf</a:t>
                      </a:r>
                      <a:r>
                        <a:rPr lang="en-GB" sz="1200" dirty="0">
                          <a:solidFill>
                            <a:srgbClr val="000000"/>
                          </a:solidFill>
                          <a:latin typeface="Fira Sans" panose="020B0503050000020004" pitchFamily="34" charset="0"/>
                        </a:rPr>
                        <a:t> mediated gene expression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45AC34">
                        <a:alpha val="10000"/>
                      </a:srgbClr>
                    </a:solidFill>
                  </a:tcPr>
                </a:tc>
                <a:extLst>
                  <a:ext uri="{0D108BD9-81ED-4DB2-BD59-A6C34878D82A}">
                    <a16:rowId xmlns:a16="http://schemas.microsoft.com/office/drawing/2014/main" val="3334753352"/>
                  </a:ext>
                </a:extLst>
              </a:tr>
            </a:tbl>
          </a:graphicData>
        </a:graphic>
      </p:graphicFrame>
    </p:spTree>
    <p:extLst>
      <p:ext uri="{BB962C8B-B14F-4D97-AF65-F5344CB8AC3E}">
        <p14:creationId xmlns:p14="http://schemas.microsoft.com/office/powerpoint/2010/main" val="1759080326"/>
      </p:ext>
    </p:extLst>
  </p:cSld>
  <p:clrMapOvr>
    <a:masterClrMapping/>
  </p:clrMapOvr>
  <p:transition spd="slow">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468000"/>
            <a:ext cx="5450200" cy="443198"/>
          </a:xfrm>
        </p:spPr>
        <p:txBody>
          <a:bodyPr lIns="0" tIns="0" rIns="0" bIns="0"/>
          <a:lstStyle/>
          <a:p>
            <a:r>
              <a:rPr lang="en-GB" dirty="0"/>
              <a:t>Melanogenesis </a:t>
            </a:r>
            <a:br>
              <a:rPr lang="en-GB" dirty="0"/>
            </a:br>
            <a:r>
              <a:rPr lang="en-GB" dirty="0"/>
              <a:t>associated genes in </a:t>
            </a:r>
            <a:r>
              <a:rPr lang="en-GB" dirty="0" err="1"/>
              <a:t>hyperpigmentated</a:t>
            </a:r>
            <a:r>
              <a:rPr lang="en-GB" dirty="0"/>
              <a:t> skin</a:t>
            </a:r>
            <a:endParaRPr lang="en-GB" dirty="0">
              <a:latin typeface="Fira Sans" panose="020B0503050000020004" pitchFamily="34" charset="0"/>
            </a:endParaRP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7C807E"/>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mn-ea"/>
              <a:cs typeface="+mn-cs"/>
            </a:endParaRPr>
          </a:p>
        </p:txBody>
      </p:sp>
      <p:pic>
        <p:nvPicPr>
          <p:cNvPr id="8" name="Picture Placeholder 7" descr="A picture containing table, star&#10;&#10;Description automatically generated">
            <a:extLst>
              <a:ext uri="{FF2B5EF4-FFF2-40B4-BE49-F238E27FC236}">
                <a16:creationId xmlns:a16="http://schemas.microsoft.com/office/drawing/2014/main" id="{8B866A85-8E3C-EA43-AB84-3B01CE03F182}"/>
              </a:ext>
            </a:extLst>
          </p:cNvPr>
          <p:cNvPicPr>
            <a:picLocks noGrp="1" noChangeAspect="1"/>
          </p:cNvPicPr>
          <p:nvPr>
            <p:ph type="pic" sz="quarter" idx="17"/>
          </p:nvPr>
        </p:nvPicPr>
        <p:blipFill rotWithShape="1">
          <a:blip r:embed="rId2" cstate="screen">
            <a:extLst>
              <a:ext uri="{28A0092B-C50C-407E-A947-70E740481C1C}">
                <a14:useLocalDpi xmlns:a14="http://schemas.microsoft.com/office/drawing/2010/main"/>
              </a:ext>
            </a:extLst>
          </a:blip>
          <a:srcRect/>
          <a:stretch/>
        </p:blipFill>
        <p:spPr>
          <a:xfrm>
            <a:off x="6097411" y="0"/>
            <a:ext cx="6094589" cy="6858000"/>
          </a:xfrm>
        </p:spPr>
      </p:pic>
      <p:sp>
        <p:nvSpPr>
          <p:cNvPr id="7" name="Text Placeholder 16">
            <a:extLst>
              <a:ext uri="{FF2B5EF4-FFF2-40B4-BE49-F238E27FC236}">
                <a16:creationId xmlns:a16="http://schemas.microsoft.com/office/drawing/2014/main" id="{548C018A-2752-0543-860B-80C7F493F8C1}"/>
              </a:ext>
            </a:extLst>
          </p:cNvPr>
          <p:cNvSpPr txBox="1">
            <a:spLocks/>
          </p:cNvSpPr>
          <p:nvPr/>
        </p:nvSpPr>
        <p:spPr>
          <a:xfrm>
            <a:off x="468000" y="2016000"/>
            <a:ext cx="5247000" cy="1898981"/>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Clr>
                <a:srgbClr val="007E4B"/>
              </a:buClr>
              <a:buNone/>
              <a:defRPr/>
            </a:pPr>
            <a:r>
              <a:rPr lang="en-GB" sz="1800" dirty="0">
                <a:solidFill>
                  <a:srgbClr val="7C807E"/>
                </a:solidFill>
              </a:rPr>
              <a:t>Melanogenesis associated genes: e.g. TYRP1 (tyrosinase-related protein 1), DCT (dopachrome </a:t>
            </a:r>
            <a:r>
              <a:rPr lang="en-GB" sz="1800" dirty="0" err="1">
                <a:solidFill>
                  <a:srgbClr val="7C807E"/>
                </a:solidFill>
              </a:rPr>
              <a:t>tautomerase</a:t>
            </a:r>
            <a:r>
              <a:rPr lang="en-GB" sz="1800" dirty="0">
                <a:solidFill>
                  <a:srgbClr val="7C807E"/>
                </a:solidFill>
              </a:rPr>
              <a:t>), Pmel-17 (SILV protein), MITF (microphthalmia-associated transcription factor) are all increased in actinic lentigos.</a:t>
            </a:r>
          </a:p>
          <a:p>
            <a:pPr marL="0" indent="0">
              <a:spcBef>
                <a:spcPts val="0"/>
              </a:spcBef>
              <a:spcAft>
                <a:spcPts val="1200"/>
              </a:spcAft>
              <a:buClr>
                <a:srgbClr val="007E4B"/>
              </a:buClr>
              <a:buNone/>
              <a:defRPr/>
            </a:pPr>
            <a:r>
              <a:rPr lang="en-GB" sz="1800" dirty="0">
                <a:solidFill>
                  <a:srgbClr val="7C807E"/>
                </a:solidFill>
              </a:rPr>
              <a:t>There is also a role for stem cell factor (SCF) in hyperpigmentation (solar lentigos in particular) </a:t>
            </a:r>
          </a:p>
        </p:txBody>
      </p:sp>
      <p:sp>
        <p:nvSpPr>
          <p:cNvPr id="10" name="Text Placeholder 16">
            <a:extLst>
              <a:ext uri="{FF2B5EF4-FFF2-40B4-BE49-F238E27FC236}">
                <a16:creationId xmlns:a16="http://schemas.microsoft.com/office/drawing/2014/main" id="{6D745667-08A1-3846-B41D-D1B32B002B61}"/>
              </a:ext>
            </a:extLst>
          </p:cNvPr>
          <p:cNvSpPr txBox="1">
            <a:spLocks/>
          </p:cNvSpPr>
          <p:nvPr/>
        </p:nvSpPr>
        <p:spPr>
          <a:xfrm>
            <a:off x="468000" y="5580000"/>
            <a:ext cx="5247000" cy="409343"/>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Clr>
                <a:srgbClr val="007E4B"/>
              </a:buClr>
              <a:buNone/>
              <a:defRPr/>
            </a:pPr>
            <a:r>
              <a:rPr lang="en-GB" sz="800" i="1" dirty="0">
                <a:solidFill>
                  <a:srgbClr val="7C807E"/>
                </a:solidFill>
              </a:rPr>
              <a:t>Latest Insights into Skin Hyperpigmentation - review</a:t>
            </a:r>
          </a:p>
          <a:p>
            <a:pPr marL="0" indent="0">
              <a:spcBef>
                <a:spcPts val="0"/>
              </a:spcBef>
              <a:spcAft>
                <a:spcPts val="300"/>
              </a:spcAft>
              <a:buClr>
                <a:srgbClr val="007E4B"/>
              </a:buClr>
              <a:buNone/>
              <a:defRPr/>
            </a:pPr>
            <a:r>
              <a:rPr lang="en-GB" sz="800" i="1" dirty="0">
                <a:solidFill>
                  <a:srgbClr val="7C807E"/>
                </a:solidFill>
              </a:rPr>
              <a:t>Jean-Paul Ortonne1 and Donald L. Bissett; </a:t>
            </a:r>
          </a:p>
          <a:p>
            <a:pPr marL="0" indent="0">
              <a:spcBef>
                <a:spcPts val="0"/>
              </a:spcBef>
              <a:spcAft>
                <a:spcPts val="300"/>
              </a:spcAft>
              <a:buClr>
                <a:srgbClr val="007E4B"/>
              </a:buClr>
              <a:buNone/>
              <a:defRPr/>
            </a:pPr>
            <a:r>
              <a:rPr lang="en-GB" sz="800" i="1" dirty="0">
                <a:solidFill>
                  <a:srgbClr val="7C807E"/>
                </a:solidFill>
              </a:rPr>
              <a:t>Journal of Investigative Dermatology Symposium Proceedings (2008) 13, 10–14; doi:10.1038/jidsymp.2008.7</a:t>
            </a:r>
          </a:p>
        </p:txBody>
      </p:sp>
    </p:spTree>
    <p:extLst>
      <p:ext uri="{BB962C8B-B14F-4D97-AF65-F5344CB8AC3E}">
        <p14:creationId xmlns:p14="http://schemas.microsoft.com/office/powerpoint/2010/main" val="838022412"/>
      </p:ext>
    </p:extLst>
  </p:cSld>
  <p:clrMapOvr>
    <a:masterClrMapping/>
  </p:clrMapOvr>
  <p:transition spd="slow">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33</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ITA</a:t>
            </a:r>
            <a:r>
              <a:rPr lang="en-GB" baseline="30000" dirty="0"/>
              <a:t>°</a:t>
            </a:r>
            <a:r>
              <a:rPr lang="en-GB" dirty="0"/>
              <a:t>: Individual Typology Angle</a:t>
            </a:r>
            <a:endParaRPr lang="en-GB" dirty="0">
              <a:latin typeface="Fira Sans" panose="020B0503050000020004" pitchFamily="34" charset="0"/>
            </a:endParaRPr>
          </a:p>
        </p:txBody>
      </p:sp>
      <p:sp>
        <p:nvSpPr>
          <p:cNvPr id="4" name="Text Placeholder 3">
            <a:extLst>
              <a:ext uri="{FF2B5EF4-FFF2-40B4-BE49-F238E27FC236}">
                <a16:creationId xmlns:a16="http://schemas.microsoft.com/office/drawing/2014/main" id="{0B875BA0-40F2-E642-A76B-744899981E0E}"/>
              </a:ext>
            </a:extLst>
          </p:cNvPr>
          <p:cNvSpPr>
            <a:spLocks noGrp="1"/>
          </p:cNvSpPr>
          <p:nvPr>
            <p:ph type="body" sz="quarter" idx="13"/>
          </p:nvPr>
        </p:nvSpPr>
        <p:spPr/>
        <p:txBody>
          <a:bodyPr lIns="0" tIns="0" rIns="0" bIns="0"/>
          <a:lstStyle/>
          <a:p>
            <a:r>
              <a:rPr lang="en-GB" dirty="0"/>
              <a:t>(defines the degree of skin pigmentation)</a:t>
            </a:r>
          </a:p>
        </p:txBody>
      </p:sp>
      <p:sp>
        <p:nvSpPr>
          <p:cNvPr id="12" name="Text Placeholder 16">
            <a:extLst>
              <a:ext uri="{FF2B5EF4-FFF2-40B4-BE49-F238E27FC236}">
                <a16:creationId xmlns:a16="http://schemas.microsoft.com/office/drawing/2014/main" id="{0457F62F-DBEE-4E4C-AD51-50B44FCB9AB3}"/>
              </a:ext>
            </a:extLst>
          </p:cNvPr>
          <p:cNvSpPr txBox="1">
            <a:spLocks/>
          </p:cNvSpPr>
          <p:nvPr/>
        </p:nvSpPr>
        <p:spPr>
          <a:xfrm>
            <a:off x="5503374" y="1815960"/>
            <a:ext cx="3265975" cy="1165821"/>
          </a:xfrm>
          <a:prstGeom prst="roundRect">
            <a:avLst/>
          </a:prstGeom>
          <a:solidFill>
            <a:srgbClr val="006FAB">
              <a:alpha val="10000"/>
            </a:srgbClr>
          </a:solidFill>
        </p:spPr>
        <p:txBody>
          <a:bodyPr wrap="square" lIns="108000" tIns="108000" rIns="108000" bIns="10800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Clr>
                <a:srgbClr val="007E4B"/>
              </a:buClr>
              <a:buNone/>
              <a:defRPr/>
            </a:pPr>
            <a:r>
              <a:rPr lang="en-GB" dirty="0">
                <a:solidFill>
                  <a:srgbClr val="006FAB"/>
                </a:solidFill>
                <a:latin typeface="Fira Sans Medium" panose="020B0503050000020004" pitchFamily="34" charset="0"/>
              </a:rPr>
              <a:t>SKIN COLOUR TYPING</a:t>
            </a:r>
          </a:p>
          <a:p>
            <a:pPr marL="0" indent="0">
              <a:spcBef>
                <a:spcPts val="0"/>
              </a:spcBef>
              <a:spcAft>
                <a:spcPts val="300"/>
              </a:spcAft>
              <a:buClr>
                <a:srgbClr val="007E4B"/>
              </a:buClr>
              <a:buNone/>
              <a:defRPr/>
            </a:pPr>
            <a:r>
              <a:rPr lang="en-GB" sz="1600" dirty="0">
                <a:solidFill>
                  <a:srgbClr val="000000"/>
                </a:solidFill>
              </a:rPr>
              <a:t>CIE-L*a*b (1976) COLOUR SPACE</a:t>
            </a:r>
          </a:p>
          <a:p>
            <a:pPr marL="0" indent="0">
              <a:spcBef>
                <a:spcPts val="0"/>
              </a:spcBef>
              <a:spcAft>
                <a:spcPts val="600"/>
              </a:spcAft>
              <a:buClr>
                <a:srgbClr val="007E4B"/>
              </a:buClr>
              <a:buNone/>
              <a:defRPr/>
            </a:pPr>
            <a:r>
              <a:rPr lang="en-GB" sz="1600" dirty="0">
                <a:solidFill>
                  <a:srgbClr val="000000"/>
                </a:solidFill>
              </a:rPr>
              <a:t>Plane L*⋀*b</a:t>
            </a:r>
          </a:p>
        </p:txBody>
      </p:sp>
      <p:pic>
        <p:nvPicPr>
          <p:cNvPr id="9" name="Picture 8">
            <a:extLst>
              <a:ext uri="{FF2B5EF4-FFF2-40B4-BE49-F238E27FC236}">
                <a16:creationId xmlns:a16="http://schemas.microsoft.com/office/drawing/2014/main" id="{C3C18E0D-7C9F-BC47-B9CA-6F484C7049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8714" y="1440000"/>
            <a:ext cx="4758436" cy="4601968"/>
          </a:xfrm>
          <a:prstGeom prst="rect">
            <a:avLst/>
          </a:prstGeom>
        </p:spPr>
      </p:pic>
      <p:sp>
        <p:nvSpPr>
          <p:cNvPr id="18" name="Text Placeholder 16">
            <a:extLst>
              <a:ext uri="{FF2B5EF4-FFF2-40B4-BE49-F238E27FC236}">
                <a16:creationId xmlns:a16="http://schemas.microsoft.com/office/drawing/2014/main" id="{9EF8E592-9C07-5B43-9B70-9EE8F471C66F}"/>
              </a:ext>
            </a:extLst>
          </p:cNvPr>
          <p:cNvSpPr txBox="1">
            <a:spLocks/>
          </p:cNvSpPr>
          <p:nvPr/>
        </p:nvSpPr>
        <p:spPr>
          <a:xfrm>
            <a:off x="7289800" y="2673751"/>
            <a:ext cx="1280432" cy="110800"/>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300"/>
              </a:spcAft>
              <a:buClr>
                <a:srgbClr val="007E4B"/>
              </a:buClr>
              <a:buNone/>
              <a:defRPr/>
            </a:pPr>
            <a:r>
              <a:rPr lang="en-GB" sz="800" i="1" dirty="0">
                <a:solidFill>
                  <a:srgbClr val="7C807E"/>
                </a:solidFill>
              </a:rPr>
              <a:t>(Chardon 1990)</a:t>
            </a:r>
          </a:p>
        </p:txBody>
      </p:sp>
      <p:sp>
        <p:nvSpPr>
          <p:cNvPr id="19" name="Text Placeholder 16">
            <a:extLst>
              <a:ext uri="{FF2B5EF4-FFF2-40B4-BE49-F238E27FC236}">
                <a16:creationId xmlns:a16="http://schemas.microsoft.com/office/drawing/2014/main" id="{F7D8B30A-3D7E-7748-AF07-11BE44D64FC6}"/>
              </a:ext>
            </a:extLst>
          </p:cNvPr>
          <p:cNvSpPr txBox="1">
            <a:spLocks/>
          </p:cNvSpPr>
          <p:nvPr/>
        </p:nvSpPr>
        <p:spPr>
          <a:xfrm>
            <a:off x="5503374" y="3192989"/>
            <a:ext cx="3488226" cy="741742"/>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Clr>
                <a:srgbClr val="007E4B"/>
              </a:buClr>
              <a:buNone/>
              <a:defRPr/>
            </a:pPr>
            <a:r>
              <a:rPr lang="en-GB" sz="1600" dirty="0">
                <a:solidFill>
                  <a:srgbClr val="7C807E"/>
                </a:solidFill>
                <a:latin typeface="Fira Sans Medium" panose="020B0503050000020004" pitchFamily="34" charset="0"/>
              </a:rPr>
              <a:t>Individual Typology Angle:</a:t>
            </a:r>
          </a:p>
          <a:p>
            <a:pPr marL="0" indent="0">
              <a:spcBef>
                <a:spcPts val="0"/>
              </a:spcBef>
              <a:spcAft>
                <a:spcPts val="300"/>
              </a:spcAft>
              <a:buClr>
                <a:srgbClr val="007E4B"/>
              </a:buClr>
              <a:buNone/>
              <a:defRPr/>
            </a:pPr>
            <a:r>
              <a:rPr lang="en-GB" sz="1600" dirty="0">
                <a:solidFill>
                  <a:srgbClr val="7C807E"/>
                </a:solidFill>
              </a:rPr>
              <a:t>ITA°= (</a:t>
            </a:r>
            <a:r>
              <a:rPr lang="en-GB" sz="1600" dirty="0" err="1">
                <a:solidFill>
                  <a:srgbClr val="7C807E"/>
                </a:solidFill>
              </a:rPr>
              <a:t>ArcTan</a:t>
            </a:r>
            <a:r>
              <a:rPr lang="en-GB" sz="1600" dirty="0">
                <a:solidFill>
                  <a:srgbClr val="7C807E"/>
                </a:solidFill>
              </a:rPr>
              <a:t>((L*-50)/b*))x180/3.1415</a:t>
            </a:r>
          </a:p>
          <a:p>
            <a:pPr marL="0" indent="0">
              <a:spcBef>
                <a:spcPts val="0"/>
              </a:spcBef>
              <a:spcAft>
                <a:spcPts val="300"/>
              </a:spcAft>
              <a:buClr>
                <a:srgbClr val="007E4B"/>
              </a:buClr>
              <a:buNone/>
              <a:defRPr/>
            </a:pPr>
            <a:r>
              <a:rPr lang="en-GB" sz="1600" dirty="0">
                <a:solidFill>
                  <a:srgbClr val="7C807E"/>
                </a:solidFill>
              </a:rPr>
              <a:t>(when </a:t>
            </a:r>
            <a:r>
              <a:rPr lang="en-GB" sz="1600" dirty="0" err="1">
                <a:solidFill>
                  <a:srgbClr val="7C807E"/>
                </a:solidFill>
              </a:rPr>
              <a:t>ArcTan</a:t>
            </a:r>
            <a:r>
              <a:rPr lang="en-GB" sz="1600" dirty="0">
                <a:solidFill>
                  <a:srgbClr val="7C807E"/>
                </a:solidFill>
              </a:rPr>
              <a:t> calculated in radians)</a:t>
            </a:r>
          </a:p>
        </p:txBody>
      </p:sp>
      <p:graphicFrame>
        <p:nvGraphicFramePr>
          <p:cNvPr id="10" name="Table 9">
            <a:extLst>
              <a:ext uri="{FF2B5EF4-FFF2-40B4-BE49-F238E27FC236}">
                <a16:creationId xmlns:a16="http://schemas.microsoft.com/office/drawing/2014/main" id="{0962C161-FCFE-5E40-95F3-B511261A2367}"/>
              </a:ext>
            </a:extLst>
          </p:cNvPr>
          <p:cNvGraphicFramePr>
            <a:graphicFrameLocks noGrp="1"/>
          </p:cNvGraphicFramePr>
          <p:nvPr>
            <p:extLst>
              <p:ext uri="{D42A27DB-BD31-4B8C-83A1-F6EECF244321}">
                <p14:modId xmlns:p14="http://schemas.microsoft.com/office/powerpoint/2010/main" val="4044760802"/>
              </p:ext>
            </p:extLst>
          </p:nvPr>
        </p:nvGraphicFramePr>
        <p:xfrm>
          <a:off x="9253956" y="3112687"/>
          <a:ext cx="1325144" cy="803520"/>
        </p:xfrm>
        <a:graphic>
          <a:graphicData uri="http://schemas.openxmlformats.org/drawingml/2006/table">
            <a:tbl>
              <a:tblPr firstRow="1" bandRow="1">
                <a:tableStyleId>{5C22544A-7EE6-4342-B048-85BDC9FD1C3A}</a:tableStyleId>
              </a:tblPr>
              <a:tblGrid>
                <a:gridCol w="662572">
                  <a:extLst>
                    <a:ext uri="{9D8B030D-6E8A-4147-A177-3AD203B41FA5}">
                      <a16:colId xmlns:a16="http://schemas.microsoft.com/office/drawing/2014/main" val="587742897"/>
                    </a:ext>
                  </a:extLst>
                </a:gridCol>
                <a:gridCol w="662572">
                  <a:extLst>
                    <a:ext uri="{9D8B030D-6E8A-4147-A177-3AD203B41FA5}">
                      <a16:colId xmlns:a16="http://schemas.microsoft.com/office/drawing/2014/main" val="3498866406"/>
                    </a:ext>
                  </a:extLst>
                </a:gridCol>
              </a:tblGrid>
              <a:tr h="777799">
                <a:tc>
                  <a:txBody>
                    <a:bodyPr/>
                    <a:lstStyle/>
                    <a:p>
                      <a:pPr>
                        <a:lnSpc>
                          <a:spcPct val="100000"/>
                        </a:lnSpc>
                      </a:pPr>
                      <a:r>
                        <a:rPr lang="en-GB" sz="1600" b="0" dirty="0">
                          <a:latin typeface="Fira Sans" panose="020B0503050000020004" pitchFamily="34" charset="0"/>
                        </a:rPr>
                        <a:t>L: 55</a:t>
                      </a:r>
                    </a:p>
                    <a:p>
                      <a:pPr>
                        <a:lnSpc>
                          <a:spcPct val="100000"/>
                        </a:lnSpc>
                      </a:pPr>
                      <a:r>
                        <a:rPr lang="en-GB" sz="1600" b="0" dirty="0">
                          <a:latin typeface="Fira Sans" panose="020B0503050000020004" pitchFamily="34" charset="0"/>
                        </a:rPr>
                        <a:t>a: 9.3</a:t>
                      </a:r>
                    </a:p>
                    <a:p>
                      <a:pPr>
                        <a:lnSpc>
                          <a:spcPct val="100000"/>
                        </a:lnSpc>
                      </a:pPr>
                      <a:r>
                        <a:rPr lang="en-GB" sz="1600" b="0" dirty="0">
                          <a:latin typeface="Fira Sans" panose="020B0503050000020004" pitchFamily="34" charset="0"/>
                        </a:rPr>
                        <a:t>b: 28</a:t>
                      </a:r>
                    </a:p>
                  </a:txBody>
                  <a:tcPr marL="72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nSpc>
                          <a:spcPct val="100000"/>
                        </a:lnSpc>
                      </a:pPr>
                      <a:r>
                        <a:rPr lang="en-GB" sz="1600" b="0" dirty="0">
                          <a:latin typeface="Fira Sans" panose="020B0503050000020004" pitchFamily="34" charset="0"/>
                        </a:rPr>
                        <a:t>L: 55</a:t>
                      </a:r>
                    </a:p>
                    <a:p>
                      <a:pPr>
                        <a:lnSpc>
                          <a:spcPct val="100000"/>
                        </a:lnSpc>
                      </a:pPr>
                      <a:r>
                        <a:rPr lang="en-GB" sz="1600" b="0" dirty="0">
                          <a:latin typeface="Fira Sans" panose="020B0503050000020004" pitchFamily="34" charset="0"/>
                        </a:rPr>
                        <a:t>a: 9.3</a:t>
                      </a:r>
                    </a:p>
                    <a:p>
                      <a:pPr>
                        <a:lnSpc>
                          <a:spcPct val="100000"/>
                        </a:lnSpc>
                      </a:pPr>
                      <a:r>
                        <a:rPr lang="en-GB" sz="1600" b="0" dirty="0">
                          <a:latin typeface="Fira Sans" panose="020B0503050000020004" pitchFamily="34" charset="0"/>
                        </a:rPr>
                        <a:t>b: 10</a:t>
                      </a:r>
                    </a:p>
                  </a:txBody>
                  <a:tcPr marL="72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4016073975"/>
                  </a:ext>
                </a:extLst>
              </a:tr>
            </a:tbl>
          </a:graphicData>
        </a:graphic>
      </p:graphicFrame>
      <p:sp>
        <p:nvSpPr>
          <p:cNvPr id="25" name="Text Placeholder 16">
            <a:extLst>
              <a:ext uri="{FF2B5EF4-FFF2-40B4-BE49-F238E27FC236}">
                <a16:creationId xmlns:a16="http://schemas.microsoft.com/office/drawing/2014/main" id="{5A7CBABA-4F03-1B40-95A5-067F5F64DC89}"/>
              </a:ext>
            </a:extLst>
          </p:cNvPr>
          <p:cNvSpPr txBox="1">
            <a:spLocks/>
          </p:cNvSpPr>
          <p:nvPr/>
        </p:nvSpPr>
        <p:spPr>
          <a:xfrm>
            <a:off x="5503374" y="4145939"/>
            <a:ext cx="3488226" cy="276999"/>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Clr>
                <a:srgbClr val="007E4B"/>
              </a:buClr>
              <a:buNone/>
              <a:defRPr/>
            </a:pPr>
            <a:r>
              <a:rPr lang="en-GB" dirty="0">
                <a:solidFill>
                  <a:srgbClr val="006FAB"/>
                </a:solidFill>
                <a:latin typeface="Fira Sans Medium" panose="020B0503050000020004" pitchFamily="34" charset="0"/>
              </a:rPr>
              <a:t>ITA°= 12° 26° </a:t>
            </a:r>
          </a:p>
        </p:txBody>
      </p:sp>
      <p:sp>
        <p:nvSpPr>
          <p:cNvPr id="27" name="Text Placeholder 16">
            <a:extLst>
              <a:ext uri="{FF2B5EF4-FFF2-40B4-BE49-F238E27FC236}">
                <a16:creationId xmlns:a16="http://schemas.microsoft.com/office/drawing/2014/main" id="{E61A4491-DDAD-4543-85EB-7F62790A88B4}"/>
              </a:ext>
            </a:extLst>
          </p:cNvPr>
          <p:cNvSpPr txBox="1">
            <a:spLocks/>
          </p:cNvSpPr>
          <p:nvPr/>
        </p:nvSpPr>
        <p:spPr>
          <a:xfrm>
            <a:off x="5503374" y="4634146"/>
            <a:ext cx="3488226" cy="741742"/>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Clr>
                <a:srgbClr val="007E4B"/>
              </a:buClr>
              <a:buNone/>
              <a:defRPr/>
            </a:pPr>
            <a:r>
              <a:rPr lang="en-GB" sz="1600" dirty="0">
                <a:solidFill>
                  <a:srgbClr val="7C807E"/>
                </a:solidFill>
                <a:latin typeface="Fira Sans Medium" panose="020B0503050000020004" pitchFamily="34" charset="0"/>
              </a:rPr>
              <a:t>L: </a:t>
            </a:r>
            <a:r>
              <a:rPr lang="en-GB" sz="1600" dirty="0">
                <a:solidFill>
                  <a:srgbClr val="7C807E"/>
                </a:solidFill>
              </a:rPr>
              <a:t>Luminance (dark – light)</a:t>
            </a:r>
          </a:p>
          <a:p>
            <a:pPr marL="0" indent="0">
              <a:spcBef>
                <a:spcPts val="0"/>
              </a:spcBef>
              <a:spcAft>
                <a:spcPts val="300"/>
              </a:spcAft>
              <a:buClr>
                <a:srgbClr val="007E4B"/>
              </a:buClr>
              <a:buNone/>
              <a:defRPr/>
            </a:pPr>
            <a:r>
              <a:rPr lang="en-GB" sz="1600" dirty="0">
                <a:solidFill>
                  <a:srgbClr val="7C807E"/>
                </a:solidFill>
                <a:latin typeface="Fira Sans Medium" panose="020B0503050000020004" pitchFamily="34" charset="0"/>
              </a:rPr>
              <a:t>a: </a:t>
            </a:r>
            <a:r>
              <a:rPr lang="en-GB" sz="1600" dirty="0">
                <a:solidFill>
                  <a:srgbClr val="7C807E"/>
                </a:solidFill>
              </a:rPr>
              <a:t>green to red spectrum</a:t>
            </a:r>
          </a:p>
          <a:p>
            <a:pPr marL="0" indent="0">
              <a:spcBef>
                <a:spcPts val="0"/>
              </a:spcBef>
              <a:spcAft>
                <a:spcPts val="300"/>
              </a:spcAft>
              <a:buClr>
                <a:srgbClr val="007E4B"/>
              </a:buClr>
              <a:buNone/>
              <a:defRPr/>
            </a:pPr>
            <a:r>
              <a:rPr lang="en-GB" sz="1600" dirty="0">
                <a:solidFill>
                  <a:srgbClr val="7C807E"/>
                </a:solidFill>
                <a:latin typeface="Fira Sans Medium" panose="020B0503050000020004" pitchFamily="34" charset="0"/>
              </a:rPr>
              <a:t>b: </a:t>
            </a:r>
            <a:r>
              <a:rPr lang="en-GB" sz="1600" dirty="0">
                <a:solidFill>
                  <a:srgbClr val="7C807E"/>
                </a:solidFill>
              </a:rPr>
              <a:t>blue to yellow spectrum</a:t>
            </a:r>
          </a:p>
        </p:txBody>
      </p:sp>
      <p:sp>
        <p:nvSpPr>
          <p:cNvPr id="29" name="Text Placeholder 16">
            <a:extLst>
              <a:ext uri="{FF2B5EF4-FFF2-40B4-BE49-F238E27FC236}">
                <a16:creationId xmlns:a16="http://schemas.microsoft.com/office/drawing/2014/main" id="{46DCDFD4-D7E5-EB46-ADCE-47B949ABCF4C}"/>
              </a:ext>
            </a:extLst>
          </p:cNvPr>
          <p:cNvSpPr txBox="1">
            <a:spLocks/>
          </p:cNvSpPr>
          <p:nvPr/>
        </p:nvSpPr>
        <p:spPr>
          <a:xfrm>
            <a:off x="5503374" y="5587096"/>
            <a:ext cx="3488226" cy="443198"/>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300"/>
              </a:spcAft>
              <a:buClr>
                <a:srgbClr val="007E4B"/>
              </a:buClr>
              <a:buNone/>
              <a:defRPr/>
            </a:pPr>
            <a:r>
              <a:rPr lang="en-GB" sz="1600" dirty="0">
                <a:solidFill>
                  <a:srgbClr val="7C807E"/>
                </a:solidFill>
                <a:latin typeface="Fira Sans Medium" panose="020B0503050000020004" pitchFamily="34" charset="0"/>
              </a:rPr>
              <a:t>The higher L parameter and the ITA are, the lighter the skin</a:t>
            </a:r>
          </a:p>
        </p:txBody>
      </p:sp>
    </p:spTree>
    <p:extLst>
      <p:ext uri="{BB962C8B-B14F-4D97-AF65-F5344CB8AC3E}">
        <p14:creationId xmlns:p14="http://schemas.microsoft.com/office/powerpoint/2010/main" val="1854056810"/>
      </p:ext>
    </p:extLst>
  </p:cSld>
  <p:clrMapOvr>
    <a:masterClrMapping/>
  </p:clrMapOvr>
  <p:transition spd="slow">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Efficacy: performed by CLAIMS </a:t>
            </a:r>
            <a:endParaRPr lang="en-GB" dirty="0">
              <a:latin typeface="Fira Sans" panose="020B0503050000020004" pitchFamily="34" charset="0"/>
            </a:endParaRPr>
          </a:p>
        </p:txBody>
      </p:sp>
      <p:sp>
        <p:nvSpPr>
          <p:cNvPr id="3" name="Text Placeholder 2">
            <a:extLst>
              <a:ext uri="{FF2B5EF4-FFF2-40B4-BE49-F238E27FC236}">
                <a16:creationId xmlns:a16="http://schemas.microsoft.com/office/drawing/2014/main" id="{C5AD74BA-45CF-CF4D-B5E2-C2AAB7E5103F}"/>
              </a:ext>
            </a:extLst>
          </p:cNvPr>
          <p:cNvSpPr>
            <a:spLocks noGrp="1"/>
          </p:cNvSpPr>
          <p:nvPr>
            <p:ph type="body" sz="quarter" idx="13"/>
          </p:nvPr>
        </p:nvSpPr>
        <p:spPr/>
        <p:txBody>
          <a:bodyPr lIns="0" tIns="0" rIns="0" bIns="0"/>
          <a:lstStyle/>
          <a:p>
            <a:r>
              <a:rPr lang="en-GB" dirty="0"/>
              <a:t>(India) study formulation</a:t>
            </a:r>
          </a:p>
        </p:txBody>
      </p:sp>
      <p:graphicFrame>
        <p:nvGraphicFramePr>
          <p:cNvPr id="7" name="Table 6">
            <a:extLst>
              <a:ext uri="{FF2B5EF4-FFF2-40B4-BE49-F238E27FC236}">
                <a16:creationId xmlns:a16="http://schemas.microsoft.com/office/drawing/2014/main" id="{9F877B9E-535C-6244-9C26-5AC74625873A}"/>
              </a:ext>
            </a:extLst>
          </p:cNvPr>
          <p:cNvGraphicFramePr>
            <a:graphicFrameLocks noGrp="1"/>
          </p:cNvGraphicFramePr>
          <p:nvPr>
            <p:extLst>
              <p:ext uri="{D42A27DB-BD31-4B8C-83A1-F6EECF244321}">
                <p14:modId xmlns:p14="http://schemas.microsoft.com/office/powerpoint/2010/main" val="938229360"/>
              </p:ext>
            </p:extLst>
          </p:nvPr>
        </p:nvGraphicFramePr>
        <p:xfrm>
          <a:off x="468000" y="1512000"/>
          <a:ext cx="7200000" cy="4191600"/>
        </p:xfrm>
        <a:graphic>
          <a:graphicData uri="http://schemas.openxmlformats.org/drawingml/2006/table">
            <a:tbl>
              <a:tblPr firstRow="1" bandRow="1">
                <a:tableStyleId>{5940675A-B579-460E-94D1-54222C63F5DA}</a:tableStyleId>
              </a:tblPr>
              <a:tblGrid>
                <a:gridCol w="504000">
                  <a:extLst>
                    <a:ext uri="{9D8B030D-6E8A-4147-A177-3AD203B41FA5}">
                      <a16:colId xmlns:a16="http://schemas.microsoft.com/office/drawing/2014/main" val="1757291121"/>
                    </a:ext>
                  </a:extLst>
                </a:gridCol>
                <a:gridCol w="1908000">
                  <a:extLst>
                    <a:ext uri="{9D8B030D-6E8A-4147-A177-3AD203B41FA5}">
                      <a16:colId xmlns:a16="http://schemas.microsoft.com/office/drawing/2014/main" val="3935452294"/>
                    </a:ext>
                  </a:extLst>
                </a:gridCol>
                <a:gridCol w="3348000">
                  <a:extLst>
                    <a:ext uri="{9D8B030D-6E8A-4147-A177-3AD203B41FA5}">
                      <a16:colId xmlns:a16="http://schemas.microsoft.com/office/drawing/2014/main" val="780573477"/>
                    </a:ext>
                  </a:extLst>
                </a:gridCol>
                <a:gridCol w="720000">
                  <a:extLst>
                    <a:ext uri="{9D8B030D-6E8A-4147-A177-3AD203B41FA5}">
                      <a16:colId xmlns:a16="http://schemas.microsoft.com/office/drawing/2014/main" val="3248622414"/>
                    </a:ext>
                  </a:extLst>
                </a:gridCol>
                <a:gridCol w="720000">
                  <a:extLst>
                    <a:ext uri="{9D8B030D-6E8A-4147-A177-3AD203B41FA5}">
                      <a16:colId xmlns:a16="http://schemas.microsoft.com/office/drawing/2014/main" val="3453409446"/>
                    </a:ext>
                  </a:extLst>
                </a:gridCol>
              </a:tblGrid>
              <a:tr h="0">
                <a:tc>
                  <a:txBody>
                    <a:bodyPr/>
                    <a:lstStyle/>
                    <a:p>
                      <a:r>
                        <a:rPr lang="en-GB" sz="1000" b="0" i="0" dirty="0">
                          <a:solidFill>
                            <a:schemeClr val="bg1"/>
                          </a:solidFill>
                          <a:latin typeface="Fira Sans Medium" panose="020B0503050000020004" pitchFamily="34" charset="0"/>
                        </a:rPr>
                        <a:t>PHASE</a:t>
                      </a:r>
                    </a:p>
                  </a:txBody>
                  <a:tcPr marL="36000" marR="36000" marT="36000" marB="36000">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i="0" dirty="0">
                          <a:solidFill>
                            <a:schemeClr val="bg1"/>
                          </a:solidFill>
                          <a:latin typeface="Fira Sans Medium" panose="020B0503050000020004" pitchFamily="34" charset="0"/>
                        </a:rPr>
                        <a:t>Ingredients</a:t>
                      </a:r>
                    </a:p>
                  </a:txBody>
                  <a:tcPr marL="36000" marR="36000" marT="36000" marB="36000">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i="0" dirty="0">
                          <a:solidFill>
                            <a:schemeClr val="bg1"/>
                          </a:solidFill>
                          <a:latin typeface="Fira Sans Medium" panose="020B0503050000020004" pitchFamily="34" charset="0"/>
                        </a:rPr>
                        <a:t>INCI Name</a:t>
                      </a:r>
                    </a:p>
                  </a:txBody>
                  <a:tcPr marL="36000" marR="36000" marT="36000" marB="36000">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algn="r"/>
                      <a:r>
                        <a:rPr lang="en-GB" sz="1000" b="0" i="0" dirty="0">
                          <a:solidFill>
                            <a:schemeClr val="bg1"/>
                          </a:solidFill>
                          <a:latin typeface="Fira Sans Medium" panose="020B0503050000020004" pitchFamily="34" charset="0"/>
                        </a:rPr>
                        <a:t>% w/w</a:t>
                      </a:r>
                    </a:p>
                  </a:txBody>
                  <a:tcPr marL="36000" marR="36000" marT="36000" marB="36000">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algn="r"/>
                      <a:r>
                        <a:rPr lang="en-GB" sz="1000" b="0" i="0" dirty="0">
                          <a:solidFill>
                            <a:schemeClr val="bg1"/>
                          </a:solidFill>
                          <a:latin typeface="Fira Sans Medium" panose="020B0503050000020004" pitchFamily="34" charset="0"/>
                        </a:rPr>
                        <a:t>Supplier</a:t>
                      </a:r>
                    </a:p>
                  </a:txBody>
                  <a:tcPr marL="36000" marR="36000" marT="36000" marB="36000">
                    <a:lnL w="12700" cmpd="sng">
                      <a:noFill/>
                    </a:lnL>
                    <a:lnR w="12700" cmpd="sng">
                      <a:noFill/>
                    </a:lnR>
                    <a:lnT w="12700" cmpd="sng">
                      <a:noFill/>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extLst>
                  <a:ext uri="{0D108BD9-81ED-4DB2-BD59-A6C34878D82A}">
                    <a16:rowId xmlns:a16="http://schemas.microsoft.com/office/drawing/2014/main" val="1670692559"/>
                  </a:ext>
                </a:extLst>
              </a:tr>
              <a:tr h="0">
                <a:tc rowSpan="9">
                  <a:txBody>
                    <a:bodyPr/>
                    <a:lstStyle/>
                    <a:p>
                      <a:r>
                        <a:rPr lang="en-GB" sz="1000" b="0" i="0" dirty="0">
                          <a:solidFill>
                            <a:schemeClr val="bg1"/>
                          </a:solidFill>
                          <a:latin typeface="Fira Sans Medium" panose="020B0503050000020004" pitchFamily="34" charset="0"/>
                        </a:rPr>
                        <a:t>A</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1" dirty="0">
                          <a:solidFill>
                            <a:srgbClr val="000000"/>
                          </a:solidFill>
                          <a:latin typeface="Fira Sans" panose="020B0503050000020004" pitchFamily="34" charset="0"/>
                        </a:rPr>
                        <a:t>PARSOL</a:t>
                      </a:r>
                      <a:r>
                        <a:rPr lang="en-GB" sz="1000" b="1" baseline="30000" dirty="0">
                          <a:solidFill>
                            <a:srgbClr val="000000"/>
                          </a:solidFill>
                          <a:latin typeface="Fira Sans" panose="020B0503050000020004" pitchFamily="34" charset="0"/>
                        </a:rPr>
                        <a:t>®</a:t>
                      </a:r>
                      <a:r>
                        <a:rPr lang="en-GB" sz="1000" b="1" dirty="0">
                          <a:solidFill>
                            <a:srgbClr val="000000"/>
                          </a:solidFill>
                          <a:latin typeface="Fira Sans" panose="020B0503050000020004" pitchFamily="34" charset="0"/>
                        </a:rPr>
                        <a:t> 1789</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1" dirty="0">
                          <a:solidFill>
                            <a:srgbClr val="000000"/>
                          </a:solidFill>
                          <a:latin typeface="Fira Sans" panose="020B0503050000020004" pitchFamily="34" charset="0"/>
                        </a:rPr>
                        <a:t>Butyl </a:t>
                      </a:r>
                      <a:r>
                        <a:rPr lang="en-GB" sz="1000" b="1" dirty="0" err="1">
                          <a:solidFill>
                            <a:srgbClr val="000000"/>
                          </a:solidFill>
                          <a:latin typeface="Fira Sans" panose="020B0503050000020004" pitchFamily="34" charset="0"/>
                        </a:rPr>
                        <a:t>Methoxydibenzoylmethane</a:t>
                      </a:r>
                      <a:r>
                        <a:rPr lang="en-GB" sz="1000" b="1" dirty="0">
                          <a:solidFill>
                            <a:srgbClr val="000000"/>
                          </a:solidFill>
                          <a:latin typeface="Fira Sans" panose="020B0503050000020004" pitchFamily="34" charset="0"/>
                        </a:rPr>
                        <a:t> (Avobenzone; USAN)</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1" dirty="0">
                          <a:solidFill>
                            <a:srgbClr val="000000"/>
                          </a:solidFill>
                          <a:latin typeface="Fira Sans" panose="020B0503050000020004" pitchFamily="34" charset="0"/>
                        </a:rPr>
                        <a:t>2.00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1" dirty="0">
                          <a:solidFill>
                            <a:srgbClr val="000000"/>
                          </a:solidFill>
                          <a:latin typeface="Fira Sans" panose="020B0503050000020004" pitchFamily="34" charset="0"/>
                        </a:rPr>
                        <a:t>100288</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3626708491"/>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b="1" dirty="0">
                          <a:solidFill>
                            <a:srgbClr val="000000"/>
                          </a:solidFill>
                          <a:latin typeface="Fira Sans" panose="020B0503050000020004" pitchFamily="34" charset="0"/>
                        </a:rPr>
                        <a:t>PARSOL</a:t>
                      </a:r>
                      <a:r>
                        <a:rPr lang="en-GB" sz="1000" b="1" baseline="30000" dirty="0">
                          <a:solidFill>
                            <a:srgbClr val="000000"/>
                          </a:solidFill>
                          <a:latin typeface="Fira Sans" panose="020B0503050000020004" pitchFamily="34" charset="0"/>
                        </a:rPr>
                        <a:t>®</a:t>
                      </a:r>
                      <a:r>
                        <a:rPr lang="en-GB" sz="1000" b="1" dirty="0">
                          <a:solidFill>
                            <a:srgbClr val="000000"/>
                          </a:solidFill>
                          <a:latin typeface="Fira Sans" panose="020B0503050000020004" pitchFamily="34" charset="0"/>
                        </a:rPr>
                        <a:t> 340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1" dirty="0">
                          <a:solidFill>
                            <a:srgbClr val="000000"/>
                          </a:solidFill>
                          <a:latin typeface="Fira Sans" panose="020B0503050000020004" pitchFamily="34" charset="0"/>
                        </a:rPr>
                        <a:t>Octocrylene (</a:t>
                      </a:r>
                      <a:r>
                        <a:rPr lang="en-GB" sz="1000" b="1" dirty="0" err="1">
                          <a:solidFill>
                            <a:srgbClr val="000000"/>
                          </a:solidFill>
                          <a:latin typeface="Fira Sans" panose="020B0503050000020004" pitchFamily="34" charset="0"/>
                        </a:rPr>
                        <a:t>Octocrilene</a:t>
                      </a:r>
                      <a:r>
                        <a:rPr lang="en-GB" sz="1000" b="1" dirty="0">
                          <a:solidFill>
                            <a:srgbClr val="000000"/>
                          </a:solidFill>
                          <a:latin typeface="Fira Sans" panose="020B0503050000020004" pitchFamily="34" charset="0"/>
                        </a:rPr>
                        <a:t>; USAN)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1" dirty="0">
                          <a:solidFill>
                            <a:srgbClr val="000000"/>
                          </a:solidFill>
                          <a:latin typeface="Fira Sans" panose="020B0503050000020004" pitchFamily="34" charset="0"/>
                        </a:rPr>
                        <a:t>6.00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1" dirty="0">
                          <a:solidFill>
                            <a:srgbClr val="000000"/>
                          </a:solidFill>
                          <a:latin typeface="Fira Sans" panose="020B0503050000020004" pitchFamily="34" charset="0"/>
                        </a:rPr>
                        <a:t>100288</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4227626481"/>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Imwitor</a:t>
                      </a:r>
                      <a:r>
                        <a:rPr lang="en-GB" sz="1000" dirty="0">
                          <a:solidFill>
                            <a:srgbClr val="000000"/>
                          </a:solidFill>
                          <a:latin typeface="Fira Sans" panose="020B0503050000020004" pitchFamily="34" charset="0"/>
                        </a:rPr>
                        <a:t> 372 P </a:t>
                      </a:r>
                      <a:r>
                        <a:rPr lang="en-GB" sz="1000" dirty="0" err="1">
                          <a:solidFill>
                            <a:srgbClr val="000000"/>
                          </a:solidFill>
                          <a:latin typeface="Fira Sans" panose="020B0503050000020004" pitchFamily="34" charset="0"/>
                        </a:rPr>
                        <a:t>Schuppen</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Glyceryl Stearate Citrate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2.00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100398</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4159468624"/>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Lanette</a:t>
                      </a:r>
                      <a:r>
                        <a:rPr lang="en-GB" sz="1000" dirty="0">
                          <a:solidFill>
                            <a:srgbClr val="000000"/>
                          </a:solidFill>
                          <a:latin typeface="Fira Sans" panose="020B0503050000020004" pitchFamily="34" charset="0"/>
                        </a:rPr>
                        <a:t> O</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err="1">
                          <a:solidFill>
                            <a:srgbClr val="000000"/>
                          </a:solidFill>
                          <a:latin typeface="Fira Sans" panose="020B0503050000020004" pitchFamily="34" charset="0"/>
                        </a:rPr>
                        <a:t>Cetearyl</a:t>
                      </a:r>
                      <a:r>
                        <a:rPr lang="en-GB" sz="1000" dirty="0">
                          <a:solidFill>
                            <a:srgbClr val="000000"/>
                          </a:solidFill>
                          <a:latin typeface="Fira Sans" panose="020B0503050000020004" pitchFamily="34" charset="0"/>
                        </a:rPr>
                        <a:t> Alcohol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1.50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dirty="0">
                          <a:solidFill>
                            <a:srgbClr val="000000"/>
                          </a:solidFill>
                          <a:latin typeface="Fira Sans" panose="020B0503050000020004" pitchFamily="34" charset="0"/>
                        </a:rPr>
                        <a:t>100396</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010326127"/>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Lipocire</a:t>
                      </a:r>
                      <a:r>
                        <a:rPr lang="en-GB" sz="1000" dirty="0">
                          <a:solidFill>
                            <a:srgbClr val="000000"/>
                          </a:solidFill>
                          <a:latin typeface="Fira Sans" panose="020B0503050000020004" pitchFamily="34" charset="0"/>
                        </a:rPr>
                        <a:t> Na 10 Pastilles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Hydrogenated Coco-Glycerides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100413</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7004832"/>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REGU®-FADE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Resveratrol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0.20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100288</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465382957"/>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Finsolv</a:t>
                      </a:r>
                      <a:r>
                        <a:rPr lang="en-GB" sz="1000" dirty="0">
                          <a:solidFill>
                            <a:srgbClr val="000000"/>
                          </a:solidFill>
                          <a:latin typeface="Fira Sans" panose="020B0503050000020004" pitchFamily="34" charset="0"/>
                        </a:rPr>
                        <a:t> TN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C12-15 Alkyl </a:t>
                      </a:r>
                      <a:r>
                        <a:rPr lang="en-GB" sz="1000" dirty="0" err="1">
                          <a:solidFill>
                            <a:srgbClr val="000000"/>
                          </a:solidFill>
                          <a:latin typeface="Fira Sans" panose="020B0503050000020004" pitchFamily="34" charset="0"/>
                        </a:rPr>
                        <a:t>Bezoate</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7.00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100472</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3362578422"/>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Myritol</a:t>
                      </a:r>
                      <a:r>
                        <a:rPr lang="en-GB" sz="1000" dirty="0">
                          <a:solidFill>
                            <a:srgbClr val="000000"/>
                          </a:solidFill>
                          <a:latin typeface="Fira Sans" panose="020B0503050000020004" pitchFamily="34" charset="0"/>
                        </a:rPr>
                        <a:t> PC</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Propylene Glycol </a:t>
                      </a:r>
                      <a:r>
                        <a:rPr lang="en-GB" sz="1000" dirty="0" err="1">
                          <a:solidFill>
                            <a:srgbClr val="000000"/>
                          </a:solidFill>
                          <a:latin typeface="Fira Sans" panose="020B0503050000020004" pitchFamily="34" charset="0"/>
                        </a:rPr>
                        <a:t>Dicaprylate</a:t>
                      </a:r>
                      <a:r>
                        <a:rPr lang="en-GB" sz="1000" dirty="0">
                          <a:solidFill>
                            <a:srgbClr val="000000"/>
                          </a:solidFill>
                          <a:latin typeface="Fira Sans" panose="020B0503050000020004" pitchFamily="34" charset="0"/>
                        </a:rPr>
                        <a:t>/</a:t>
                      </a:r>
                      <a:r>
                        <a:rPr lang="en-GB" sz="1000" dirty="0" err="1">
                          <a:solidFill>
                            <a:srgbClr val="000000"/>
                          </a:solidFill>
                          <a:latin typeface="Fira Sans" panose="020B0503050000020004" pitchFamily="34" charset="0"/>
                        </a:rPr>
                        <a:t>Dicaprate</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5.00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100396</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836030769"/>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d-alpha </a:t>
                      </a:r>
                      <a:r>
                        <a:rPr lang="en-GB" sz="1000" dirty="0" err="1">
                          <a:solidFill>
                            <a:srgbClr val="000000"/>
                          </a:solidFill>
                          <a:latin typeface="Fira Sans" panose="020B0503050000020004" pitchFamily="34" charset="0"/>
                        </a:rPr>
                        <a:t>Tocopheryl</a:t>
                      </a:r>
                      <a:r>
                        <a:rPr lang="en-GB" sz="1000" dirty="0">
                          <a:solidFill>
                            <a:srgbClr val="000000"/>
                          </a:solidFill>
                          <a:latin typeface="Fira Sans" panose="020B0503050000020004" pitchFamily="34" charset="0"/>
                        </a:rPr>
                        <a:t> Acetate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err="1">
                          <a:solidFill>
                            <a:srgbClr val="000000"/>
                          </a:solidFill>
                          <a:latin typeface="Fira Sans" panose="020B0503050000020004" pitchFamily="34" charset="0"/>
                        </a:rPr>
                        <a:t>Tocopheryl</a:t>
                      </a:r>
                      <a:r>
                        <a:rPr lang="en-GB" sz="1000" dirty="0">
                          <a:solidFill>
                            <a:srgbClr val="000000"/>
                          </a:solidFill>
                          <a:latin typeface="Fira Sans" panose="020B0503050000020004" pitchFamily="34" charset="0"/>
                        </a:rPr>
                        <a:t> Acetate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0.20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100288</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649729379"/>
                  </a:ext>
                </a:extLst>
              </a:tr>
              <a:tr h="0">
                <a:tc rowSpan="5">
                  <a:txBody>
                    <a:bodyPr/>
                    <a:lstStyle/>
                    <a:p>
                      <a:r>
                        <a:rPr lang="en-GB" sz="1000" b="0" i="0" dirty="0">
                          <a:solidFill>
                            <a:schemeClr val="bg1"/>
                          </a:solidFill>
                          <a:latin typeface="Fira Sans Medium" panose="020B0503050000020004" pitchFamily="34" charset="0"/>
                        </a:rPr>
                        <a:t>B</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dirty="0" err="1">
                          <a:solidFill>
                            <a:srgbClr val="000000"/>
                          </a:solidFill>
                          <a:latin typeface="Fira Sans" panose="020B0503050000020004" pitchFamily="34" charset="0"/>
                        </a:rPr>
                        <a:t>Keltrol</a:t>
                      </a:r>
                      <a:r>
                        <a:rPr lang="en-GB" sz="1000" dirty="0">
                          <a:solidFill>
                            <a:srgbClr val="000000"/>
                          </a:solidFill>
                          <a:latin typeface="Fira Sans" panose="020B0503050000020004" pitchFamily="34" charset="0"/>
                        </a:rPr>
                        <a:t> CG-T</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Xanthan Gum</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0.15</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100400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594035258"/>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err="1">
                          <a:solidFill>
                            <a:srgbClr val="000000"/>
                          </a:solidFill>
                          <a:latin typeface="Fira Sans" panose="020B0503050000020004" pitchFamily="34" charset="0"/>
                        </a:rPr>
                        <a:t>Pemulen</a:t>
                      </a:r>
                      <a:r>
                        <a:rPr lang="en-GB" sz="1000" dirty="0">
                          <a:solidFill>
                            <a:srgbClr val="000000"/>
                          </a:solidFill>
                          <a:latin typeface="Fira Sans" panose="020B0503050000020004" pitchFamily="34" charset="0"/>
                        </a:rPr>
                        <a:t> TR-1</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Acrylates/C10-30 Alkyl Acrylate </a:t>
                      </a:r>
                      <a:r>
                        <a:rPr lang="en-GB" sz="1000" dirty="0" err="1">
                          <a:solidFill>
                            <a:srgbClr val="000000"/>
                          </a:solidFill>
                          <a:latin typeface="Fira Sans" panose="020B0503050000020004" pitchFamily="34" charset="0"/>
                        </a:rPr>
                        <a:t>Crosspolymer</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0.30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100435</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153865627"/>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Dow Corning 190 Surfactant</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PEG/PPG-18/18 Dimethicone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4.00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100404</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356673871"/>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1,2-Propanediol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Propylene Glycol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5.00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100134</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436511100"/>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Water dem.</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Aqua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62.63</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515184011"/>
                  </a:ext>
                </a:extLst>
              </a:tr>
              <a:tr h="0">
                <a:tc rowSpan="3">
                  <a:txBody>
                    <a:bodyPr/>
                    <a:lstStyle/>
                    <a:p>
                      <a:r>
                        <a:rPr lang="en-GB" sz="1000" b="0" i="0" dirty="0">
                          <a:solidFill>
                            <a:schemeClr val="bg1"/>
                          </a:solidFill>
                          <a:latin typeface="Fira Sans Medium" panose="020B0503050000020004" pitchFamily="34" charset="0"/>
                        </a:rPr>
                        <a:t>D</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solidFill>
                  </a:tcPr>
                </a:tc>
                <a:tc>
                  <a:txBody>
                    <a:bodyPr/>
                    <a:lstStyle/>
                    <a:p>
                      <a:r>
                        <a:rPr lang="en-GB" sz="1000" dirty="0" err="1">
                          <a:solidFill>
                            <a:srgbClr val="000000"/>
                          </a:solidFill>
                          <a:latin typeface="Fira Sans" panose="020B0503050000020004" pitchFamily="34" charset="0"/>
                        </a:rPr>
                        <a:t>Phenonip</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Phenoxyethanol &amp; Methylparaben &amp; </a:t>
                      </a:r>
                      <a:r>
                        <a:rPr lang="en-GB" sz="1000" dirty="0" err="1">
                          <a:solidFill>
                            <a:srgbClr val="000000"/>
                          </a:solidFill>
                          <a:latin typeface="Fira Sans" panose="020B0503050000020004" pitchFamily="34" charset="0"/>
                        </a:rPr>
                        <a:t>Ethylparaben</a:t>
                      </a:r>
                      <a:r>
                        <a:rPr lang="en-GB" sz="1000" dirty="0">
                          <a:solidFill>
                            <a:srgbClr val="000000"/>
                          </a:solidFill>
                          <a:latin typeface="Fira Sans" panose="020B0503050000020004" pitchFamily="34" charset="0"/>
                        </a:rPr>
                        <a:t> &amp; Butylparaben &amp; Propylparaben &amp; </a:t>
                      </a:r>
                      <a:r>
                        <a:rPr lang="en-GB" sz="1000" dirty="0" err="1">
                          <a:solidFill>
                            <a:srgbClr val="000000"/>
                          </a:solidFill>
                          <a:latin typeface="Fira Sans" panose="020B0503050000020004" pitchFamily="34" charset="0"/>
                        </a:rPr>
                        <a:t>Isobutylparaben</a:t>
                      </a:r>
                      <a:endParaRPr lang="en-GB" sz="1000" dirty="0">
                        <a:solidFill>
                          <a:srgbClr val="000000"/>
                        </a:solidFill>
                        <a:latin typeface="Fira Sans"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0.80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100394</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675927785"/>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Triethanolamine (T.E.A.)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dirty="0">
                          <a:solidFill>
                            <a:srgbClr val="000000"/>
                          </a:solidFill>
                          <a:latin typeface="Fira Sans" panose="020B0503050000020004" pitchFamily="34" charset="0"/>
                        </a:rPr>
                        <a:t>Triethanolamine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0.22</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dirty="0">
                          <a:solidFill>
                            <a:srgbClr val="000000"/>
                          </a:solidFill>
                          <a:latin typeface="Fira Sans" panose="020B0503050000020004" pitchFamily="34" charset="0"/>
                        </a:rPr>
                        <a:t>100134</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4233213155"/>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dirty="0">
                          <a:solidFill>
                            <a:srgbClr val="000000"/>
                          </a:solidFill>
                          <a:latin typeface="Fira Sans" panose="020B0503050000020004" pitchFamily="34" charset="0"/>
                        </a:rPr>
                        <a:t>Ethanol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tc>
                  <a:txBody>
                    <a:bodyPr/>
                    <a:lstStyle/>
                    <a:p>
                      <a:r>
                        <a:rPr lang="en-GB" sz="1000" dirty="0">
                          <a:solidFill>
                            <a:srgbClr val="000000"/>
                          </a:solidFill>
                          <a:latin typeface="Fira Sans" panose="020B0503050000020004" pitchFamily="34" charset="0"/>
                        </a:rPr>
                        <a:t>Alcohol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2.00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tc>
                  <a:txBody>
                    <a:bodyPr/>
                    <a:lstStyle/>
                    <a:p>
                      <a:pPr algn="r"/>
                      <a:r>
                        <a:rPr lang="en-GB" sz="1000" dirty="0">
                          <a:solidFill>
                            <a:srgbClr val="000000"/>
                          </a:solidFill>
                          <a:latin typeface="Fira Sans" panose="020B0503050000020004" pitchFamily="34" charset="0"/>
                        </a:rPr>
                        <a:t>100230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427793224"/>
                  </a:ext>
                </a:extLst>
              </a:tr>
            </a:tbl>
          </a:graphicData>
        </a:graphic>
      </p:graphicFrame>
      <p:sp>
        <p:nvSpPr>
          <p:cNvPr id="18" name="Text Placeholder 16">
            <a:extLst>
              <a:ext uri="{FF2B5EF4-FFF2-40B4-BE49-F238E27FC236}">
                <a16:creationId xmlns:a16="http://schemas.microsoft.com/office/drawing/2014/main" id="{0D2C17FA-37EB-BE45-9CE6-086EEF4965D6}"/>
              </a:ext>
            </a:extLst>
          </p:cNvPr>
          <p:cNvSpPr txBox="1">
            <a:spLocks/>
          </p:cNvSpPr>
          <p:nvPr/>
        </p:nvSpPr>
        <p:spPr>
          <a:xfrm>
            <a:off x="6290250" y="5703600"/>
            <a:ext cx="1377750" cy="211203"/>
          </a:xfrm>
          <a:prstGeom prst="rect">
            <a:avLst/>
          </a:prstGeom>
        </p:spPr>
        <p:txBody>
          <a:bodyPr wrap="square" lIns="0" tIns="7200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300"/>
              </a:spcAft>
              <a:buClr>
                <a:srgbClr val="007E4B"/>
              </a:buClr>
              <a:buNone/>
              <a:defRPr/>
            </a:pPr>
            <a:r>
              <a:rPr lang="en-GB" sz="1000" dirty="0">
                <a:solidFill>
                  <a:srgbClr val="006FAB"/>
                </a:solidFill>
                <a:latin typeface="Fira Sans Medium" panose="020B0503050000020004" pitchFamily="34" charset="0"/>
              </a:rPr>
              <a:t>100250-100/001</a:t>
            </a:r>
            <a:endParaRPr lang="en-GB" sz="1000" dirty="0">
              <a:solidFill>
                <a:srgbClr val="006FAB"/>
              </a:solidFill>
            </a:endParaRPr>
          </a:p>
        </p:txBody>
      </p:sp>
    </p:spTree>
    <p:extLst>
      <p:ext uri="{BB962C8B-B14F-4D97-AF65-F5344CB8AC3E}">
        <p14:creationId xmlns:p14="http://schemas.microsoft.com/office/powerpoint/2010/main" val="1270388510"/>
      </p:ext>
    </p:extLst>
  </p:cSld>
  <p:clrMapOvr>
    <a:masterClrMapping/>
  </p:clrMapOvr>
  <p:transition spd="slow">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cstate="screen">
            <a:alphaModFix amt="70000"/>
            <a:extLst>
              <a:ext uri="{28A0092B-C50C-407E-A947-70E740481C1C}">
                <a14:useLocalDpi xmlns:a14="http://schemas.microsoft.com/office/drawing/2010/main"/>
              </a:ext>
            </a:extLst>
          </a:blip>
          <a:srcRect/>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REGU</a:t>
            </a:r>
            <a:r>
              <a:rPr lang="en-GB" baseline="30000" dirty="0"/>
              <a:t>®</a:t>
            </a:r>
            <a:r>
              <a:rPr lang="en-GB" dirty="0"/>
              <a:t>-FADE: performed by PRODERM </a:t>
            </a:r>
            <a:endParaRPr lang="en-GB" dirty="0">
              <a:latin typeface="Fira Sans" panose="020B0503050000020004" pitchFamily="34" charset="0"/>
            </a:endParaRPr>
          </a:p>
        </p:txBody>
      </p:sp>
      <p:sp>
        <p:nvSpPr>
          <p:cNvPr id="3" name="Text Placeholder 2">
            <a:extLst>
              <a:ext uri="{FF2B5EF4-FFF2-40B4-BE49-F238E27FC236}">
                <a16:creationId xmlns:a16="http://schemas.microsoft.com/office/drawing/2014/main" id="{C5AD74BA-45CF-CF4D-B5E2-C2AAB7E5103F}"/>
              </a:ext>
            </a:extLst>
          </p:cNvPr>
          <p:cNvSpPr>
            <a:spLocks noGrp="1"/>
          </p:cNvSpPr>
          <p:nvPr>
            <p:ph type="body" sz="quarter" idx="13"/>
          </p:nvPr>
        </p:nvSpPr>
        <p:spPr/>
        <p:txBody>
          <a:bodyPr lIns="0" tIns="0" rIns="0" bIns="0"/>
          <a:lstStyle/>
          <a:p>
            <a:r>
              <a:rPr lang="en-GB" dirty="0"/>
              <a:t>(GERMANY) study formulation</a:t>
            </a:r>
          </a:p>
        </p:txBody>
      </p:sp>
      <p:graphicFrame>
        <p:nvGraphicFramePr>
          <p:cNvPr id="7" name="Table 6">
            <a:extLst>
              <a:ext uri="{FF2B5EF4-FFF2-40B4-BE49-F238E27FC236}">
                <a16:creationId xmlns:a16="http://schemas.microsoft.com/office/drawing/2014/main" id="{9F877B9E-535C-6244-9C26-5AC74625873A}"/>
              </a:ext>
            </a:extLst>
          </p:cNvPr>
          <p:cNvGraphicFramePr>
            <a:graphicFrameLocks noGrp="1"/>
          </p:cNvGraphicFramePr>
          <p:nvPr>
            <p:extLst>
              <p:ext uri="{D42A27DB-BD31-4B8C-83A1-F6EECF244321}">
                <p14:modId xmlns:p14="http://schemas.microsoft.com/office/powerpoint/2010/main" val="4213889120"/>
              </p:ext>
            </p:extLst>
          </p:nvPr>
        </p:nvGraphicFramePr>
        <p:xfrm>
          <a:off x="468000" y="1512000"/>
          <a:ext cx="7200000" cy="3742800"/>
        </p:xfrm>
        <a:graphic>
          <a:graphicData uri="http://schemas.openxmlformats.org/drawingml/2006/table">
            <a:tbl>
              <a:tblPr firstRow="1" bandRow="1">
                <a:tableStyleId>{5940675A-B579-460E-94D1-54222C63F5DA}</a:tableStyleId>
              </a:tblPr>
              <a:tblGrid>
                <a:gridCol w="504000">
                  <a:extLst>
                    <a:ext uri="{9D8B030D-6E8A-4147-A177-3AD203B41FA5}">
                      <a16:colId xmlns:a16="http://schemas.microsoft.com/office/drawing/2014/main" val="1757291121"/>
                    </a:ext>
                  </a:extLst>
                </a:gridCol>
                <a:gridCol w="1908000">
                  <a:extLst>
                    <a:ext uri="{9D8B030D-6E8A-4147-A177-3AD203B41FA5}">
                      <a16:colId xmlns:a16="http://schemas.microsoft.com/office/drawing/2014/main" val="3935452294"/>
                    </a:ext>
                  </a:extLst>
                </a:gridCol>
                <a:gridCol w="3348000">
                  <a:extLst>
                    <a:ext uri="{9D8B030D-6E8A-4147-A177-3AD203B41FA5}">
                      <a16:colId xmlns:a16="http://schemas.microsoft.com/office/drawing/2014/main" val="780573477"/>
                    </a:ext>
                  </a:extLst>
                </a:gridCol>
                <a:gridCol w="720000">
                  <a:extLst>
                    <a:ext uri="{9D8B030D-6E8A-4147-A177-3AD203B41FA5}">
                      <a16:colId xmlns:a16="http://schemas.microsoft.com/office/drawing/2014/main" val="3248622414"/>
                    </a:ext>
                  </a:extLst>
                </a:gridCol>
                <a:gridCol w="720000">
                  <a:extLst>
                    <a:ext uri="{9D8B030D-6E8A-4147-A177-3AD203B41FA5}">
                      <a16:colId xmlns:a16="http://schemas.microsoft.com/office/drawing/2014/main" val="3453409446"/>
                    </a:ext>
                  </a:extLst>
                </a:gridCol>
              </a:tblGrid>
              <a:tr h="0">
                <a:tc>
                  <a:txBody>
                    <a:bodyPr/>
                    <a:lstStyle/>
                    <a:p>
                      <a:r>
                        <a:rPr lang="en-GB" sz="1000" b="0" i="0" dirty="0">
                          <a:solidFill>
                            <a:schemeClr val="bg1"/>
                          </a:solidFill>
                          <a:latin typeface="Fira Sans Medium" panose="020B0503050000020004" pitchFamily="34" charset="0"/>
                        </a:rPr>
                        <a:t>PHASE</a:t>
                      </a:r>
                    </a:p>
                  </a:txBody>
                  <a:tcPr marL="36000" marR="36000" marT="36000" marB="36000">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i="0" dirty="0">
                          <a:solidFill>
                            <a:schemeClr val="bg1"/>
                          </a:solidFill>
                          <a:latin typeface="Fira Sans Medium" panose="020B0503050000020004" pitchFamily="34" charset="0"/>
                        </a:rPr>
                        <a:t>Ingredients</a:t>
                      </a:r>
                    </a:p>
                  </a:txBody>
                  <a:tcPr marL="36000" marR="36000" marT="36000" marB="36000">
                    <a:lnL w="12700" cmpd="sng">
                      <a:noFill/>
                    </a:lnL>
                    <a:lnR w="12700" cmpd="sng">
                      <a:noFill/>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i="0" dirty="0">
                          <a:solidFill>
                            <a:schemeClr val="bg1"/>
                          </a:solidFill>
                          <a:latin typeface="Fira Sans Medium" panose="020B0503050000020004" pitchFamily="34" charset="0"/>
                        </a:rPr>
                        <a:t>INCI Name</a:t>
                      </a:r>
                    </a:p>
                  </a:txBody>
                  <a:tcPr marL="36000" marR="36000" marT="36000" marB="36000">
                    <a:lnL w="12700" cmpd="sng">
                      <a:noFill/>
                    </a:lnL>
                    <a:lnR w="12700" cmpd="sng">
                      <a:noFill/>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algn="r"/>
                      <a:r>
                        <a:rPr lang="en-GB" sz="1000" b="0" i="0" dirty="0">
                          <a:solidFill>
                            <a:schemeClr val="bg1"/>
                          </a:solidFill>
                          <a:latin typeface="Fira Sans Medium" panose="020B0503050000020004" pitchFamily="34" charset="0"/>
                        </a:rPr>
                        <a:t>% w/w</a:t>
                      </a:r>
                    </a:p>
                  </a:txBody>
                  <a:tcPr marL="36000" marR="36000" marT="36000" marB="36000">
                    <a:lnL w="12700" cmpd="sng">
                      <a:noFill/>
                    </a:lnL>
                    <a:lnR w="12700" cmpd="sng">
                      <a:noFill/>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pPr algn="r"/>
                      <a:r>
                        <a:rPr lang="en-GB" sz="1000" b="0" i="0" dirty="0">
                          <a:solidFill>
                            <a:schemeClr val="bg1"/>
                          </a:solidFill>
                          <a:latin typeface="Fira Sans Medium" panose="020B0503050000020004" pitchFamily="34" charset="0"/>
                        </a:rPr>
                        <a:t>Supplier</a:t>
                      </a:r>
                    </a:p>
                  </a:txBody>
                  <a:tcPr marL="36000" marR="36000" marT="36000" marB="36000">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extLst>
                  <a:ext uri="{0D108BD9-81ED-4DB2-BD59-A6C34878D82A}">
                    <a16:rowId xmlns:a16="http://schemas.microsoft.com/office/drawing/2014/main" val="1670692559"/>
                  </a:ext>
                </a:extLst>
              </a:tr>
              <a:tr h="0">
                <a:tc rowSpan="7">
                  <a:txBody>
                    <a:bodyPr/>
                    <a:lstStyle/>
                    <a:p>
                      <a:r>
                        <a:rPr lang="en-GB" sz="1000" b="0" i="0" dirty="0">
                          <a:solidFill>
                            <a:schemeClr val="bg1"/>
                          </a:solidFill>
                          <a:latin typeface="Fira Sans Medium" panose="020B0503050000020004" pitchFamily="34" charset="0"/>
                        </a:rPr>
                        <a:t>A</a:t>
                      </a:r>
                    </a:p>
                  </a:txBody>
                  <a:tcPr marL="36000" marR="36000" marT="36000" marB="36000">
                    <a:lnL w="28575" cap="flat" cmpd="sng" algn="ctr">
                      <a:no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dirty="0" err="1">
                          <a:solidFill>
                            <a:srgbClr val="000000"/>
                          </a:solidFill>
                          <a:latin typeface="Fira Sans" panose="020B0503050000020004" pitchFamily="34" charset="0"/>
                        </a:rPr>
                        <a:t>Imwitor</a:t>
                      </a:r>
                      <a:r>
                        <a:rPr lang="en-GB" sz="1000" b="0" dirty="0">
                          <a:solidFill>
                            <a:srgbClr val="000000"/>
                          </a:solidFill>
                          <a:latin typeface="Fira Sans" panose="020B0503050000020004" pitchFamily="34" charset="0"/>
                        </a:rPr>
                        <a:t> 372 P </a:t>
                      </a:r>
                      <a:r>
                        <a:rPr lang="en-GB" sz="1000" b="0" dirty="0" err="1">
                          <a:solidFill>
                            <a:srgbClr val="000000"/>
                          </a:solidFill>
                          <a:latin typeface="Fira Sans" panose="020B0503050000020004" pitchFamily="34" charset="0"/>
                        </a:rPr>
                        <a:t>Schuppen</a:t>
                      </a:r>
                      <a:endParaRPr lang="en-GB" sz="1000" b="0" dirty="0">
                        <a:solidFill>
                          <a:srgbClr val="000000"/>
                        </a:solidFill>
                        <a:latin typeface="Fira Sans"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Glyceryl Stearate Citrate</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2.00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100398</a:t>
                      </a:r>
                    </a:p>
                  </a:txBody>
                  <a:tcPr marL="36000" marR="36000" marT="36000" marB="36000">
                    <a:lnL w="12700" cmpd="sng">
                      <a:noFill/>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3626708491"/>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Lanette</a:t>
                      </a:r>
                      <a:r>
                        <a:rPr lang="en-GB" sz="1000" b="0" dirty="0">
                          <a:solidFill>
                            <a:srgbClr val="000000"/>
                          </a:solidFill>
                          <a:latin typeface="Fira Sans" panose="020B0503050000020004" pitchFamily="34" charset="0"/>
                        </a:rPr>
                        <a:t> O</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err="1">
                          <a:solidFill>
                            <a:srgbClr val="000000"/>
                          </a:solidFill>
                          <a:latin typeface="Fira Sans" panose="020B0503050000020004" pitchFamily="34" charset="0"/>
                        </a:rPr>
                        <a:t>Cetearyl</a:t>
                      </a:r>
                      <a:r>
                        <a:rPr lang="en-GB" sz="1000" b="0" dirty="0">
                          <a:solidFill>
                            <a:srgbClr val="000000"/>
                          </a:solidFill>
                          <a:latin typeface="Fira Sans" panose="020B0503050000020004" pitchFamily="34" charset="0"/>
                        </a:rPr>
                        <a:t> Alcohol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1.50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100396</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4227626481"/>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Lipocire</a:t>
                      </a:r>
                      <a:r>
                        <a:rPr lang="en-GB" sz="1000" b="0" dirty="0">
                          <a:solidFill>
                            <a:srgbClr val="000000"/>
                          </a:solidFill>
                          <a:latin typeface="Fira Sans" panose="020B0503050000020004" pitchFamily="34" charset="0"/>
                        </a:rPr>
                        <a:t> Na 10 Pastilles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Hydrogenated Coco-Glycerides</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100413</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4159468624"/>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Finsolv</a:t>
                      </a:r>
                      <a:r>
                        <a:rPr lang="en-GB" sz="1000" b="0" dirty="0">
                          <a:solidFill>
                            <a:srgbClr val="000000"/>
                          </a:solidFill>
                          <a:latin typeface="Fira Sans" panose="020B0503050000020004" pitchFamily="34" charset="0"/>
                        </a:rPr>
                        <a:t> TN</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a:solidFill>
                            <a:srgbClr val="000000"/>
                          </a:solidFill>
                          <a:latin typeface="Fira Sans" panose="020B0503050000020004" pitchFamily="34" charset="0"/>
                        </a:rPr>
                        <a:t>C12-15 Alkyl Benzoate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7.00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1000" b="0" dirty="0">
                          <a:solidFill>
                            <a:srgbClr val="000000"/>
                          </a:solidFill>
                          <a:latin typeface="Fira Sans" panose="020B0503050000020004" pitchFamily="34" charset="0"/>
                        </a:rPr>
                        <a:t>100472</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010326127"/>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Myritol</a:t>
                      </a:r>
                      <a:r>
                        <a:rPr lang="en-GB" sz="1000" b="0" dirty="0">
                          <a:solidFill>
                            <a:srgbClr val="000000"/>
                          </a:solidFill>
                          <a:latin typeface="Fira Sans" panose="020B0503050000020004" pitchFamily="34" charset="0"/>
                        </a:rPr>
                        <a:t> PC</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Propylene Glycol </a:t>
                      </a:r>
                      <a:r>
                        <a:rPr lang="en-GB" sz="1000" b="0" dirty="0" err="1">
                          <a:solidFill>
                            <a:srgbClr val="000000"/>
                          </a:solidFill>
                          <a:latin typeface="Fira Sans" panose="020B0503050000020004" pitchFamily="34" charset="0"/>
                        </a:rPr>
                        <a:t>Disaprylate</a:t>
                      </a:r>
                      <a:r>
                        <a:rPr lang="en-GB" sz="1000" b="0" dirty="0">
                          <a:solidFill>
                            <a:srgbClr val="000000"/>
                          </a:solidFill>
                          <a:latin typeface="Fira Sans" panose="020B0503050000020004" pitchFamily="34" charset="0"/>
                        </a:rPr>
                        <a:t>/</a:t>
                      </a:r>
                      <a:r>
                        <a:rPr lang="en-GB" sz="1000" b="0" dirty="0" err="1">
                          <a:solidFill>
                            <a:srgbClr val="000000"/>
                          </a:solidFill>
                          <a:latin typeface="Fira Sans" panose="020B0503050000020004" pitchFamily="34" charset="0"/>
                        </a:rPr>
                        <a:t>Dicaprate</a:t>
                      </a:r>
                      <a:endParaRPr lang="en-GB" sz="1000" b="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5.00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100396</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7004832"/>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a:solidFill>
                            <a:srgbClr val="000000"/>
                          </a:solidFill>
                          <a:latin typeface="Fira Sans" panose="020B0503050000020004" pitchFamily="34" charset="0"/>
                        </a:rPr>
                        <a:t>d-alpha </a:t>
                      </a:r>
                      <a:r>
                        <a:rPr lang="en-GB" sz="1000" b="0" dirty="0" err="1">
                          <a:solidFill>
                            <a:srgbClr val="000000"/>
                          </a:solidFill>
                          <a:latin typeface="Fira Sans" panose="020B0503050000020004" pitchFamily="34" charset="0"/>
                        </a:rPr>
                        <a:t>Tocopheryl</a:t>
                      </a:r>
                      <a:r>
                        <a:rPr lang="en-GB" sz="1000" b="0" dirty="0">
                          <a:solidFill>
                            <a:srgbClr val="000000"/>
                          </a:solidFill>
                          <a:latin typeface="Fira Sans" panose="020B0503050000020004" pitchFamily="34" charset="0"/>
                        </a:rPr>
                        <a:t> Acetate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err="1">
                          <a:solidFill>
                            <a:srgbClr val="000000"/>
                          </a:solidFill>
                          <a:latin typeface="Fira Sans" panose="020B0503050000020004" pitchFamily="34" charset="0"/>
                        </a:rPr>
                        <a:t>Tocopheryl</a:t>
                      </a:r>
                      <a:r>
                        <a:rPr lang="en-GB" sz="1000" b="0" dirty="0">
                          <a:solidFill>
                            <a:srgbClr val="000000"/>
                          </a:solidFill>
                          <a:latin typeface="Fira Sans" panose="020B0503050000020004" pitchFamily="34" charset="0"/>
                        </a:rPr>
                        <a:t> Acetate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0.20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100288</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465382957"/>
                  </a:ext>
                </a:extLst>
              </a:tr>
              <a:tr h="0">
                <a:tc vMerge="1">
                  <a:txBody>
                    <a:bodyPr/>
                    <a:lstStyle/>
                    <a:p>
                      <a:endParaRPr lang="en-GB" sz="80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Tegosoft</a:t>
                      </a:r>
                      <a:r>
                        <a:rPr lang="en-GB" sz="1000" b="0" dirty="0">
                          <a:solidFill>
                            <a:srgbClr val="000000"/>
                          </a:solidFill>
                          <a:latin typeface="Fira Sans" panose="020B0503050000020004" pitchFamily="34" charset="0"/>
                        </a:rPr>
                        <a:t> M</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Isopropyl Myristate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8.00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100415</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3362578422"/>
                  </a:ext>
                </a:extLst>
              </a:tr>
              <a:tr h="0">
                <a:tc rowSpan="3">
                  <a:txBody>
                    <a:bodyPr/>
                    <a:lstStyle/>
                    <a:p>
                      <a:r>
                        <a:rPr lang="en-GB" sz="1000" b="0" i="0" dirty="0">
                          <a:solidFill>
                            <a:schemeClr val="bg1"/>
                          </a:solidFill>
                          <a:latin typeface="Fira Sans Medium" panose="020B0503050000020004" pitchFamily="34" charset="0"/>
                        </a:rPr>
                        <a:t>B</a:t>
                      </a:r>
                    </a:p>
                  </a:txBody>
                  <a:tcPr marL="36000" marR="36000" marT="36000" marB="36000">
                    <a:lnL w="28575" cap="flat" cmpd="sng" algn="ctr">
                      <a:no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dirty="0" err="1">
                          <a:solidFill>
                            <a:srgbClr val="000000"/>
                          </a:solidFill>
                          <a:latin typeface="Fira Sans" panose="020B0503050000020004" pitchFamily="34" charset="0"/>
                        </a:rPr>
                        <a:t>Keltrol</a:t>
                      </a:r>
                      <a:r>
                        <a:rPr lang="en-GB" sz="1000" b="0" dirty="0">
                          <a:solidFill>
                            <a:srgbClr val="000000"/>
                          </a:solidFill>
                          <a:latin typeface="Fira Sans" panose="020B0503050000020004" pitchFamily="34" charset="0"/>
                        </a:rPr>
                        <a:t> CG-T</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a:solidFill>
                            <a:srgbClr val="000000"/>
                          </a:solidFill>
                          <a:latin typeface="Fira Sans" panose="020B0503050000020004" pitchFamily="34" charset="0"/>
                        </a:rPr>
                        <a:t>Xanthan Gum</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0.15</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100400</a:t>
                      </a:r>
                    </a:p>
                  </a:txBody>
                  <a:tcPr marL="36000" marR="36000" marT="36000" marB="36000">
                    <a:lnL w="12700" cmpd="sng">
                      <a:noFill/>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594035258"/>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err="1">
                          <a:solidFill>
                            <a:srgbClr val="000000"/>
                          </a:solidFill>
                          <a:latin typeface="Fira Sans" panose="020B0503050000020004" pitchFamily="34" charset="0"/>
                        </a:rPr>
                        <a:t>Pemulen</a:t>
                      </a:r>
                      <a:r>
                        <a:rPr lang="en-GB" sz="1000" b="0" dirty="0">
                          <a:solidFill>
                            <a:srgbClr val="000000"/>
                          </a:solidFill>
                          <a:latin typeface="Fira Sans" panose="020B0503050000020004" pitchFamily="34" charset="0"/>
                        </a:rPr>
                        <a:t> TR-1</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Acrylates/C10-30 Alkyl Acrylate </a:t>
                      </a:r>
                      <a:r>
                        <a:rPr lang="en-GB" sz="1000" b="0" dirty="0" err="1">
                          <a:solidFill>
                            <a:srgbClr val="000000"/>
                          </a:solidFill>
                          <a:latin typeface="Fira Sans" panose="020B0503050000020004" pitchFamily="34" charset="0"/>
                        </a:rPr>
                        <a:t>Crosspolymer</a:t>
                      </a:r>
                      <a:endParaRPr lang="en-GB" sz="1000" b="0" dirty="0">
                        <a:solidFill>
                          <a:srgbClr val="000000"/>
                        </a:solidFill>
                        <a:latin typeface="Fira Sans" panose="020B0503050000020004" pitchFamily="34" charset="0"/>
                      </a:endParaRP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0.30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100435</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153865627"/>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a:solidFill>
                            <a:srgbClr val="000000"/>
                          </a:solidFill>
                          <a:latin typeface="Fira Sans" panose="020B0503050000020004" pitchFamily="34" charset="0"/>
                        </a:rPr>
                        <a:t>Water dem.</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a:solidFill>
                            <a:srgbClr val="000000"/>
                          </a:solidFill>
                          <a:latin typeface="Fira Sans" panose="020B0503050000020004" pitchFamily="34" charset="0"/>
                        </a:rPr>
                        <a:t>Aqua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63.83</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0</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2356673871"/>
                  </a:ext>
                </a:extLst>
              </a:tr>
              <a:tr h="0">
                <a:tc rowSpan="3">
                  <a:txBody>
                    <a:bodyPr/>
                    <a:lstStyle/>
                    <a:p>
                      <a:r>
                        <a:rPr lang="en-GB" sz="1000" b="0" i="0" dirty="0">
                          <a:solidFill>
                            <a:schemeClr val="bg1"/>
                          </a:solidFill>
                          <a:latin typeface="Fira Sans Medium" panose="020B0503050000020004" pitchFamily="34" charset="0"/>
                        </a:rPr>
                        <a:t>C</a:t>
                      </a:r>
                    </a:p>
                  </a:txBody>
                  <a:tcPr marL="36000" marR="36000" marT="36000" marB="36000">
                    <a:lnL w="28575" cap="flat" cmpd="sng" algn="ctr">
                      <a:no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dirty="0">
                          <a:solidFill>
                            <a:srgbClr val="000000"/>
                          </a:solidFill>
                          <a:latin typeface="Fira Sans" panose="020B0503050000020004" pitchFamily="34" charset="0"/>
                        </a:rPr>
                        <a:t>Dow Corning 190 Surfactant</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PEG/PPG-18/18 Dimethicone</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4.00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100404</a:t>
                      </a:r>
                    </a:p>
                  </a:txBody>
                  <a:tcPr marL="36000" marR="36000" marT="36000" marB="36000">
                    <a:lnL w="12700" cmpd="sng">
                      <a:noFill/>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675927785"/>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a:solidFill>
                            <a:srgbClr val="000000"/>
                          </a:solidFill>
                          <a:latin typeface="Fira Sans" panose="020B0503050000020004" pitchFamily="34" charset="0"/>
                        </a:rPr>
                        <a:t>1,2-Propanediol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r>
                        <a:rPr lang="en-GB" sz="1000" b="0" dirty="0">
                          <a:solidFill>
                            <a:srgbClr val="000000"/>
                          </a:solidFill>
                          <a:latin typeface="Fira Sans" panose="020B0503050000020004" pitchFamily="34" charset="0"/>
                        </a:rPr>
                        <a:t>Propylene Glycol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5.00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tc>
                  <a:txBody>
                    <a:bodyPr/>
                    <a:lstStyle/>
                    <a:p>
                      <a:pPr algn="r"/>
                      <a:r>
                        <a:rPr lang="en-GB" sz="1000" b="0" dirty="0">
                          <a:solidFill>
                            <a:srgbClr val="000000"/>
                          </a:solidFill>
                          <a:latin typeface="Fira Sans" panose="020B0503050000020004" pitchFamily="34" charset="0"/>
                        </a:rPr>
                        <a:t>100134</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20000"/>
                      </a:srgbClr>
                    </a:solidFill>
                  </a:tcPr>
                </a:tc>
                <a:extLst>
                  <a:ext uri="{0D108BD9-81ED-4DB2-BD59-A6C34878D82A}">
                    <a16:rowId xmlns:a16="http://schemas.microsoft.com/office/drawing/2014/main" val="4233213155"/>
                  </a:ext>
                </a:extLst>
              </a:tr>
              <a:tr h="0">
                <a:tc vMerge="1">
                  <a:txBody>
                    <a:bodyPr/>
                    <a:lstStyle/>
                    <a:p>
                      <a:endParaRPr lang="en-GB" sz="800" dirty="0">
                        <a:latin typeface="Fira Sans" panose="020B0503050000020004" pitchFamily="34" charset="0"/>
                      </a:endParaRPr>
                    </a:p>
                  </a:txBody>
                  <a:tcPr marL="36000" marR="36000" marT="36000" marB="36000"/>
                </a:tc>
                <a:tc>
                  <a:txBody>
                    <a:bodyPr/>
                    <a:lstStyle/>
                    <a:p>
                      <a:r>
                        <a:rPr lang="en-GB" sz="1000" b="0" dirty="0">
                          <a:solidFill>
                            <a:srgbClr val="000000"/>
                          </a:solidFill>
                          <a:latin typeface="Fira Sans" panose="020B0503050000020004" pitchFamily="34" charset="0"/>
                        </a:rPr>
                        <a:t>REGU</a:t>
                      </a:r>
                      <a:r>
                        <a:rPr lang="en-GB" sz="1000" b="0" baseline="30000" dirty="0">
                          <a:solidFill>
                            <a:srgbClr val="000000"/>
                          </a:solidFill>
                          <a:latin typeface="Fira Sans" panose="020B0503050000020004" pitchFamily="34" charset="0"/>
                        </a:rPr>
                        <a:t>®</a:t>
                      </a:r>
                      <a:r>
                        <a:rPr lang="en-GB" sz="1000" b="0" dirty="0">
                          <a:solidFill>
                            <a:srgbClr val="000000"/>
                          </a:solidFill>
                          <a:latin typeface="Fira Sans" panose="020B0503050000020004" pitchFamily="34" charset="0"/>
                        </a:rPr>
                        <a:t>-FADE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Resveratrol</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100288</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427793224"/>
                  </a:ext>
                </a:extLst>
              </a:tr>
              <a:tr h="0">
                <a:tc rowSpan="2">
                  <a:txBody>
                    <a:bodyPr/>
                    <a:lstStyle/>
                    <a:p>
                      <a:r>
                        <a:rPr lang="en-GB" sz="1000" b="0" i="0" dirty="0">
                          <a:solidFill>
                            <a:schemeClr val="bg1"/>
                          </a:solidFill>
                          <a:latin typeface="Fira Sans Medium" panose="020B0503050000020004" pitchFamily="34" charset="0"/>
                        </a:rPr>
                        <a:t>D</a:t>
                      </a:r>
                    </a:p>
                  </a:txBody>
                  <a:tcPr marL="36000" marR="36000" marT="36000" marB="36000">
                    <a:lnL w="28575" cap="flat" cmpd="sng" algn="ctr">
                      <a:noFill/>
                      <a:prstDash val="solid"/>
                      <a:round/>
                      <a:headEnd type="none" w="med" len="med"/>
                      <a:tailEnd type="none" w="med" len="med"/>
                    </a:lnL>
                    <a:lnR w="12700" cmpd="sng">
                      <a:noFill/>
                    </a:lnR>
                    <a:lnT w="28575"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6FAB"/>
                    </a:solidFill>
                  </a:tcPr>
                </a:tc>
                <a:tc>
                  <a:txBody>
                    <a:bodyPr/>
                    <a:lstStyle/>
                    <a:p>
                      <a:r>
                        <a:rPr lang="en-GB" sz="1000" b="0" dirty="0" err="1">
                          <a:solidFill>
                            <a:srgbClr val="000000"/>
                          </a:solidFill>
                          <a:latin typeface="Fira Sans" panose="020B0503050000020004" pitchFamily="34" charset="0"/>
                        </a:rPr>
                        <a:t>Phenonip</a:t>
                      </a:r>
                      <a:endParaRPr lang="en-GB" sz="1000" b="0" dirty="0">
                        <a:solidFill>
                          <a:srgbClr val="000000"/>
                        </a:solidFill>
                        <a:latin typeface="Fira Sans"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Phenoxyethanol &amp; Methylparaben &amp; </a:t>
                      </a:r>
                      <a:r>
                        <a:rPr lang="en-GB" sz="1000" b="0" dirty="0" err="1">
                          <a:solidFill>
                            <a:srgbClr val="000000"/>
                          </a:solidFill>
                          <a:latin typeface="Fira Sans" panose="020B0503050000020004" pitchFamily="34" charset="0"/>
                        </a:rPr>
                        <a:t>Ethylparaben</a:t>
                      </a:r>
                      <a:r>
                        <a:rPr lang="en-GB" sz="1000" b="0" dirty="0">
                          <a:solidFill>
                            <a:srgbClr val="000000"/>
                          </a:solidFill>
                          <a:latin typeface="Fira Sans" panose="020B0503050000020004" pitchFamily="34" charset="0"/>
                        </a:rPr>
                        <a:t> &amp; Butylparaben &amp; Propylparaben &amp; </a:t>
                      </a:r>
                      <a:r>
                        <a:rPr lang="en-GB" sz="1000" b="0" dirty="0" err="1">
                          <a:solidFill>
                            <a:srgbClr val="000000"/>
                          </a:solidFill>
                          <a:latin typeface="Fira Sans" panose="020B0503050000020004" pitchFamily="34" charset="0"/>
                        </a:rPr>
                        <a:t>Isobutylparaben</a:t>
                      </a:r>
                      <a:endParaRPr lang="en-GB" sz="1000" b="0" dirty="0">
                        <a:solidFill>
                          <a:srgbClr val="000000"/>
                        </a:solidFill>
                        <a:latin typeface="Fira Sans"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0.80</a:t>
                      </a: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100394</a:t>
                      </a:r>
                    </a:p>
                  </a:txBody>
                  <a:tcPr marL="36000" marR="36000" marT="36000" marB="36000">
                    <a:lnL w="12700" cmpd="sng">
                      <a:noFill/>
                    </a:lnL>
                    <a:lnR w="28575"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797299959"/>
                  </a:ext>
                </a:extLst>
              </a:tr>
              <a:tr h="0">
                <a:tc vMerge="1">
                  <a:txBody>
                    <a:bodyPr/>
                    <a:lstStyle/>
                    <a:p>
                      <a:endParaRPr lang="en-GB" sz="1000" b="0" i="0" dirty="0">
                        <a:solidFill>
                          <a:schemeClr val="bg1"/>
                        </a:solidFill>
                        <a:latin typeface="Fira Sans Medium" panose="020B0503050000020004" pitchFamily="34" charset="0"/>
                      </a:endParaRPr>
                    </a:p>
                  </a:txBody>
                  <a:tcPr marL="36000" marR="36000" marT="36000" marB="36000">
                    <a:lnL w="12700" cmpd="sng">
                      <a:noFill/>
                    </a:lnL>
                    <a:lnR w="12700" cmpd="sng">
                      <a:noFill/>
                    </a:lnR>
                    <a:lnT w="285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006FAB"/>
                    </a:solidFill>
                  </a:tcPr>
                </a:tc>
                <a:tc>
                  <a:txBody>
                    <a:bodyPr/>
                    <a:lstStyle/>
                    <a:p>
                      <a:r>
                        <a:rPr lang="en-GB" sz="1000" b="0" dirty="0">
                          <a:solidFill>
                            <a:srgbClr val="000000"/>
                          </a:solidFill>
                          <a:latin typeface="Fira Sans" panose="020B0503050000020004" pitchFamily="34" charset="0"/>
                        </a:rPr>
                        <a:t>Triethanolamine (T.E.A.)</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r>
                        <a:rPr lang="en-GB" sz="1000" b="0" dirty="0">
                          <a:solidFill>
                            <a:srgbClr val="000000"/>
                          </a:solidFill>
                          <a:latin typeface="Fira Sans" panose="020B0503050000020004" pitchFamily="34" charset="0"/>
                        </a:rPr>
                        <a:t>Triethanolamine</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0.22</a:t>
                      </a:r>
                    </a:p>
                  </a:txBody>
                  <a:tcPr marL="36000" marR="36000" marT="36000" marB="36000">
                    <a:lnL w="12700" cmpd="sng">
                      <a:noFill/>
                    </a:lnL>
                    <a:lnR w="12700" cmpd="sng">
                      <a:noFill/>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tc>
                  <a:txBody>
                    <a:bodyPr/>
                    <a:lstStyle/>
                    <a:p>
                      <a:pPr algn="r"/>
                      <a:r>
                        <a:rPr lang="en-GB" sz="1000" b="0" dirty="0">
                          <a:solidFill>
                            <a:srgbClr val="000000"/>
                          </a:solidFill>
                          <a:latin typeface="Fira Sans" panose="020B0503050000020004" pitchFamily="34" charset="0"/>
                        </a:rPr>
                        <a:t>100134</a:t>
                      </a:r>
                    </a:p>
                  </a:txBody>
                  <a:tcPr marL="36000" marR="36000" marT="36000" marB="36000">
                    <a:lnL w="12700" cmpd="sng">
                      <a:noFill/>
                    </a:lnL>
                    <a:lnR w="285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006FAB">
                        <a:alpha val="10000"/>
                      </a:srgbClr>
                    </a:solidFill>
                  </a:tcPr>
                </a:tc>
                <a:extLst>
                  <a:ext uri="{0D108BD9-81ED-4DB2-BD59-A6C34878D82A}">
                    <a16:rowId xmlns:a16="http://schemas.microsoft.com/office/drawing/2014/main" val="2626488327"/>
                  </a:ext>
                </a:extLst>
              </a:tr>
            </a:tbl>
          </a:graphicData>
        </a:graphic>
      </p:graphicFrame>
      <p:sp>
        <p:nvSpPr>
          <p:cNvPr id="18" name="Text Placeholder 16">
            <a:extLst>
              <a:ext uri="{FF2B5EF4-FFF2-40B4-BE49-F238E27FC236}">
                <a16:creationId xmlns:a16="http://schemas.microsoft.com/office/drawing/2014/main" id="{0D2C17FA-37EB-BE45-9CE6-086EEF4965D6}"/>
              </a:ext>
            </a:extLst>
          </p:cNvPr>
          <p:cNvSpPr txBox="1">
            <a:spLocks/>
          </p:cNvSpPr>
          <p:nvPr/>
        </p:nvSpPr>
        <p:spPr>
          <a:xfrm>
            <a:off x="6290250" y="5254800"/>
            <a:ext cx="1377750" cy="211203"/>
          </a:xfrm>
          <a:prstGeom prst="rect">
            <a:avLst/>
          </a:prstGeom>
        </p:spPr>
        <p:txBody>
          <a:bodyPr wrap="square" lIns="0" tIns="7200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spcAft>
                <a:spcPts val="300"/>
              </a:spcAft>
              <a:buClr>
                <a:srgbClr val="007E4B"/>
              </a:buClr>
              <a:buNone/>
              <a:defRPr/>
            </a:pPr>
            <a:r>
              <a:rPr lang="en-GB" sz="1000" dirty="0">
                <a:solidFill>
                  <a:srgbClr val="006FAB"/>
                </a:solidFill>
                <a:latin typeface="Fira Sans Medium" panose="020B0503050000020004" pitchFamily="34" charset="0"/>
              </a:rPr>
              <a:t>100250-187/001</a:t>
            </a:r>
            <a:endParaRPr lang="en-GB" sz="1000" dirty="0">
              <a:solidFill>
                <a:srgbClr val="006FAB"/>
              </a:solidFill>
            </a:endParaRPr>
          </a:p>
        </p:txBody>
      </p:sp>
    </p:spTree>
    <p:extLst>
      <p:ext uri="{BB962C8B-B14F-4D97-AF65-F5344CB8AC3E}">
        <p14:creationId xmlns:p14="http://schemas.microsoft.com/office/powerpoint/2010/main" val="76393696"/>
      </p:ext>
    </p:extLst>
  </p:cSld>
  <p:clrMapOvr>
    <a:masterClrMapping/>
  </p:clrMapOvr>
  <p:transition spd="slow">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fld id="{EC50C849-B97A-2B45-B78A-6D9C352F693C}" type="slidenum">
              <a:rPr lang="en-US" smtClean="0"/>
              <a:pPr/>
              <a:t>36</a:t>
            </a:fld>
            <a:endParaRPr lang="en-US" dirty="0"/>
          </a:p>
        </p:txBody>
      </p:sp>
      <p:pic>
        <p:nvPicPr>
          <p:cNvPr id="10" name="Picture 9">
            <a:extLst>
              <a:ext uri="{FF2B5EF4-FFF2-40B4-BE49-F238E27FC236}">
                <a16:creationId xmlns:a16="http://schemas.microsoft.com/office/drawing/2014/main" id="{E7979478-8AA9-BD41-B278-0EA393529F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88000" y="3350859"/>
            <a:ext cx="5616000" cy="242631"/>
          </a:xfrm>
          <a:prstGeom prst="rect">
            <a:avLst/>
          </a:prstGeom>
        </p:spPr>
      </p:pic>
    </p:spTree>
    <p:extLst>
      <p:ext uri="{BB962C8B-B14F-4D97-AF65-F5344CB8AC3E}">
        <p14:creationId xmlns:p14="http://schemas.microsoft.com/office/powerpoint/2010/main" val="3716329685"/>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DSM_Bioactives">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Slide Master">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2729</Words>
  <Application>Microsoft Macintosh PowerPoint</Application>
  <PresentationFormat>Widescreen</PresentationFormat>
  <Paragraphs>524</Paragraphs>
  <Slides>36</Slides>
  <Notes>0</Notes>
  <HiddenSlides>0</HiddenSlides>
  <MMClips>0</MMClips>
  <ScaleCrop>false</ScaleCrop>
  <HeadingPairs>
    <vt:vector size="8" baseType="variant">
      <vt:variant>
        <vt:lpstr>Fonts Used</vt:lpstr>
      </vt:variant>
      <vt:variant>
        <vt:i4>8</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7" baseType="lpstr">
      <vt:lpstr>Arial</vt:lpstr>
      <vt:lpstr>Calibri</vt:lpstr>
      <vt:lpstr>Fira Sans</vt:lpstr>
      <vt:lpstr>Fira Sans Book</vt:lpstr>
      <vt:lpstr>Fira Sans Medium</vt:lpstr>
      <vt:lpstr>System Font Regular</vt:lpstr>
      <vt:lpstr>Times</vt:lpstr>
      <vt:lpstr>Wingdings</vt:lpstr>
      <vt:lpstr>DSM_Bioactives</vt:lpstr>
      <vt:lpstr>Title Slide Master</vt:lpstr>
      <vt:lpstr>think-cell Slide</vt:lpstr>
      <vt:lpstr>REGU®-FADE</vt:lpstr>
      <vt:lpstr>What is Resveratrol and where is it found?</vt:lpstr>
      <vt:lpstr>Resveratrol: Science and consumer  awareness are building up rapidly</vt:lpstr>
      <vt:lpstr>Resveratrol: Radical scavenging and anti oxidative properties</vt:lpstr>
      <vt:lpstr>Resveratrol: Inhibitor to Tyrosinase</vt:lpstr>
      <vt:lpstr>What is REGU®-FADE?</vt:lpstr>
      <vt:lpstr>REGU®-FADE: Multi target mechanism</vt:lpstr>
      <vt:lpstr>REGU®-FADE: Multi target mechanism</vt:lpstr>
      <vt:lpstr>REGU®-FADE: Multi target mechanism</vt:lpstr>
      <vt:lpstr>REGU®-FADE: Multi target mechanism</vt:lpstr>
      <vt:lpstr>REGU®-FADE: Multi target mechanism</vt:lpstr>
      <vt:lpstr>Efficacy: in vitro –  Melanin Assay in B16F10 Cells</vt:lpstr>
      <vt:lpstr>Efficacy: in vitro on  Normal Human Melanocytes</vt:lpstr>
      <vt:lpstr>Efficacy: in vitro – Skin brightening  in 3D-human reconstituted epidermis</vt:lpstr>
      <vt:lpstr>Efficacy:  in vivo – long term study</vt:lpstr>
      <vt:lpstr>Efficacy: in vivo – long term study</vt:lpstr>
      <vt:lpstr>REGU®-FADE:  in vivo short term study</vt:lpstr>
      <vt:lpstr>REGU®-FADE: in vivo short term study</vt:lpstr>
      <vt:lpstr>REGU®-FADE - Properties</vt:lpstr>
      <vt:lpstr>REGU®-FADE – Formulation Guidelines</vt:lpstr>
      <vt:lpstr>REGU®-FADE –  Formulation Guidelines</vt:lpstr>
      <vt:lpstr>REGU®-FADE –  Formulation Guidelines</vt:lpstr>
      <vt:lpstr>REGU®-FADE Intensive Skin Tone Corrector</vt:lpstr>
      <vt:lpstr>REGU®-FADE Multi-active Brightening Cream</vt:lpstr>
      <vt:lpstr>REGU®-FADE – Summary</vt:lpstr>
      <vt:lpstr>PowerPoint Presentation</vt:lpstr>
      <vt:lpstr>PowerPoint Presentation</vt:lpstr>
      <vt:lpstr>Safe Skin Brightening is Inhibition of Tanning</vt:lpstr>
      <vt:lpstr>Resveratrol content in wines</vt:lpstr>
      <vt:lpstr>Resveratrol The French Paradox</vt:lpstr>
      <vt:lpstr>Melanogenesis  associated genes</vt:lpstr>
      <vt:lpstr>Melanogenesis  associated genes in hyperpigmentated skin</vt:lpstr>
      <vt:lpstr>ITA°: Individual Typology Angle</vt:lpstr>
      <vt:lpstr>Efficacy: performed by CLAIMS </vt:lpstr>
      <vt:lpstr>REGU®-FADE: performed by PRODERM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Milly Austin</dc:creator>
  <cp:lastModifiedBy>Milly Austin</cp:lastModifiedBy>
  <cp:revision>41</cp:revision>
  <dcterms:created xsi:type="dcterms:W3CDTF">2020-07-27T17:09:52Z</dcterms:created>
  <dcterms:modified xsi:type="dcterms:W3CDTF">2021-04-23T10:40:19Z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iteId">
    <vt:lpwstr>49618402-6ea3-441d-957d-7df8773fee54</vt:lpwstr>
  </property>
  <property fmtid="{D5CDD505-2E9C-101B-9397-08002B2CF9AE}" pid="4" name="MSIP_Label_2ff753fd-faf2-4608-9b59-553f003adcdf_Owner">
    <vt:lpwstr>Volker.Rosenberger@dsm.com</vt:lpwstr>
  </property>
  <property fmtid="{D5CDD505-2E9C-101B-9397-08002B2CF9AE}" pid="5" name="MSIP_Label_2ff753fd-faf2-4608-9b59-553f003adcdf_SetDate">
    <vt:lpwstr>2020-07-28T13:43:36.1762312Z</vt:lpwstr>
  </property>
  <property fmtid="{D5CDD505-2E9C-101B-9397-08002B2CF9AE}" pid="6" name="MSIP_Label_2ff753fd-faf2-4608-9b59-553f003adcdf_Name">
    <vt:lpwstr>Public</vt:lpwstr>
  </property>
  <property fmtid="{D5CDD505-2E9C-101B-9397-08002B2CF9AE}" pid="7" name="MSIP_Label_2ff753fd-faf2-4608-9b59-553f003adcdf_Application">
    <vt:lpwstr>Microsoft Azure Information Protection</vt:lpwstr>
  </property>
  <property fmtid="{D5CDD505-2E9C-101B-9397-08002B2CF9AE}" pid="8" name="MSIP_Label_2ff753fd-faf2-4608-9b59-553f003adcdf_ActionId">
    <vt:lpwstr>0786e798-469c-4766-81eb-6128c2350c6f</vt:lpwstr>
  </property>
  <property fmtid="{D5CDD505-2E9C-101B-9397-08002B2CF9AE}" pid="9" name="MSIP_Label_2ff753fd-faf2-4608-9b59-553f003adcdf_Extended_MSFT_Method">
    <vt:lpwstr>Manual</vt:lpwstr>
  </property>
  <property fmtid="{D5CDD505-2E9C-101B-9397-08002B2CF9AE}" pid="10" name="Sensitivity">
    <vt:lpwstr>Public</vt:lpwstr>
  </property>
</Properties>
</file>