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2.xml" ContentType="application/vnd.openxmlformats-officedocument.presentationml.tags+xml"/>
  <Override PartName="/ppt/notesSlides/notesSlide12.xml" ContentType="application/vnd.openxmlformats-officedocument.presentationml.notesSlide+xml"/>
  <Override PartName="/ppt/tags/tag3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0" r:id="rId5"/>
    <p:sldMasterId id="2147483652" r:id="rId6"/>
    <p:sldMasterId id="2147483698" r:id="rId7"/>
  </p:sldMasterIdLst>
  <p:notesMasterIdLst>
    <p:notesMasterId r:id="rId49"/>
  </p:notesMasterIdLst>
  <p:handoutMasterIdLst>
    <p:handoutMasterId r:id="rId50"/>
  </p:handoutMasterIdLst>
  <p:sldIdLst>
    <p:sldId id="377" r:id="rId8"/>
    <p:sldId id="343" r:id="rId9"/>
    <p:sldId id="285" r:id="rId10"/>
    <p:sldId id="287" r:id="rId11"/>
    <p:sldId id="286" r:id="rId12"/>
    <p:sldId id="337" r:id="rId13"/>
    <p:sldId id="362" r:id="rId14"/>
    <p:sldId id="339" r:id="rId15"/>
    <p:sldId id="288" r:id="rId16"/>
    <p:sldId id="305" r:id="rId17"/>
    <p:sldId id="375" r:id="rId18"/>
    <p:sldId id="340" r:id="rId19"/>
    <p:sldId id="320" r:id="rId20"/>
    <p:sldId id="365" r:id="rId21"/>
    <p:sldId id="341" r:id="rId22"/>
    <p:sldId id="271" r:id="rId23"/>
    <p:sldId id="308" r:id="rId24"/>
    <p:sldId id="368" r:id="rId25"/>
    <p:sldId id="311" r:id="rId26"/>
    <p:sldId id="360" r:id="rId27"/>
    <p:sldId id="364" r:id="rId28"/>
    <p:sldId id="369" r:id="rId29"/>
    <p:sldId id="348" r:id="rId30"/>
    <p:sldId id="370" r:id="rId31"/>
    <p:sldId id="371" r:id="rId32"/>
    <p:sldId id="350" r:id="rId33"/>
    <p:sldId id="342" r:id="rId34"/>
    <p:sldId id="366" r:id="rId35"/>
    <p:sldId id="332" r:id="rId36"/>
    <p:sldId id="356" r:id="rId37"/>
    <p:sldId id="367" r:id="rId38"/>
    <p:sldId id="372" r:id="rId39"/>
    <p:sldId id="314" r:id="rId40"/>
    <p:sldId id="317" r:id="rId41"/>
    <p:sldId id="373" r:id="rId42"/>
    <p:sldId id="374" r:id="rId43"/>
    <p:sldId id="376" r:id="rId44"/>
    <p:sldId id="352" r:id="rId45"/>
    <p:sldId id="351" r:id="rId46"/>
    <p:sldId id="353" r:id="rId47"/>
    <p:sldId id="268" r:id="rId48"/>
  </p:sldIdLst>
  <p:sldSz cx="9144000" cy="6858000" type="screen4x3"/>
  <p:notesSz cx="7315200" cy="9601200"/>
  <p:custDataLst>
    <p:tags r:id="rId51"/>
  </p:custDataLst>
  <p:defaultTextStyle>
    <a:defPPr>
      <a:defRPr lang="nl-NL"/>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extLst>
    <p:ext uri="{EFAFB233-063F-42B5-8137-9DF3F51BA10A}">
      <p15:sldGuideLst xmlns:p15="http://schemas.microsoft.com/office/powerpoint/2012/main">
        <p15:guide id="1" orient="horz" pos="2198">
          <p15:clr>
            <a:srgbClr val="A4A3A4"/>
          </p15:clr>
        </p15:guide>
        <p15:guide id="2" pos="287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CCECFF"/>
    <a:srgbClr val="FF66CC"/>
    <a:srgbClr val="FF33CC"/>
    <a:srgbClr val="660066"/>
    <a:srgbClr val="FF99CC"/>
    <a:srgbClr val="CCCCFF"/>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64" autoAdjust="0"/>
    <p:restoredTop sz="87755" autoAdjust="0"/>
  </p:normalViewPr>
  <p:slideViewPr>
    <p:cSldViewPr snapToGrid="0" showGuides="1">
      <p:cViewPr varScale="1">
        <p:scale>
          <a:sx n="93" d="100"/>
          <a:sy n="93" d="100"/>
        </p:scale>
        <p:origin x="2004" y="78"/>
      </p:cViewPr>
      <p:guideLst>
        <p:guide orient="horz" pos="2198"/>
        <p:guide pos="2874"/>
      </p:guideLst>
    </p:cSldViewPr>
  </p:slideViewPr>
  <p:outlineViewPr>
    <p:cViewPr>
      <p:scale>
        <a:sx n="33" d="100"/>
        <a:sy n="33" d="100"/>
      </p:scale>
      <p:origin x="0" y="231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8" Type="http://schemas.openxmlformats.org/officeDocument/2006/relationships/slide" Target="slides/slide1.xml"/><Relationship Id="rId51" Type="http://schemas.openxmlformats.org/officeDocument/2006/relationships/tags" Target="tags/tag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bwMode="auto">
          <a:xfrm>
            <a:off x="2" y="2"/>
            <a:ext cx="3169693" cy="4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079" tIns="31039" rIns="62079" bIns="31039" numCol="1" anchor="t" anchorCtr="0" compatLnSpc="1">
            <a:prstTxWarp prst="textNoShape">
              <a:avLst/>
            </a:prstTxWarp>
          </a:bodyPr>
          <a:lstStyle>
            <a:lvl1pPr defTabSz="620487">
              <a:defRPr sz="800">
                <a:latin typeface="Arial" charset="0"/>
              </a:defRPr>
            </a:lvl1pPr>
          </a:lstStyle>
          <a:p>
            <a:endParaRPr lang="en-US" altLang="en-US" dirty="0"/>
          </a:p>
        </p:txBody>
      </p:sp>
      <p:sp>
        <p:nvSpPr>
          <p:cNvPr id="243715" name="Rectangle 3"/>
          <p:cNvSpPr>
            <a:spLocks noGrp="1" noChangeArrowheads="1"/>
          </p:cNvSpPr>
          <p:nvPr>
            <p:ph type="dt" sz="quarter" idx="1"/>
          </p:nvPr>
        </p:nvSpPr>
        <p:spPr bwMode="auto">
          <a:xfrm>
            <a:off x="4143805" y="2"/>
            <a:ext cx="3169693" cy="4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079" tIns="31039" rIns="62079" bIns="31039" numCol="1" anchor="t" anchorCtr="0" compatLnSpc="1">
            <a:prstTxWarp prst="textNoShape">
              <a:avLst/>
            </a:prstTxWarp>
          </a:bodyPr>
          <a:lstStyle>
            <a:lvl1pPr algn="r" defTabSz="620487">
              <a:defRPr sz="800">
                <a:latin typeface="Arial" charset="0"/>
              </a:defRPr>
            </a:lvl1pPr>
          </a:lstStyle>
          <a:p>
            <a:endParaRPr lang="en-US" altLang="en-US" dirty="0"/>
          </a:p>
        </p:txBody>
      </p:sp>
      <p:sp>
        <p:nvSpPr>
          <p:cNvPr id="243716" name="Rectangle 4"/>
          <p:cNvSpPr>
            <a:spLocks noGrp="1" noChangeArrowheads="1"/>
          </p:cNvSpPr>
          <p:nvPr>
            <p:ph type="ftr" sz="quarter" idx="2"/>
          </p:nvPr>
        </p:nvSpPr>
        <p:spPr bwMode="auto">
          <a:xfrm>
            <a:off x="2" y="9119685"/>
            <a:ext cx="3169693" cy="479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079" tIns="31039" rIns="62079" bIns="31039" numCol="1" anchor="b" anchorCtr="0" compatLnSpc="1">
            <a:prstTxWarp prst="textNoShape">
              <a:avLst/>
            </a:prstTxWarp>
          </a:bodyPr>
          <a:lstStyle>
            <a:lvl1pPr defTabSz="620487">
              <a:defRPr sz="800">
                <a:latin typeface="Arial" charset="0"/>
              </a:defRPr>
            </a:lvl1pPr>
          </a:lstStyle>
          <a:p>
            <a:endParaRPr lang="en-US" altLang="en-US" dirty="0"/>
          </a:p>
        </p:txBody>
      </p:sp>
      <p:sp>
        <p:nvSpPr>
          <p:cNvPr id="243717" name="Rectangle 5"/>
          <p:cNvSpPr>
            <a:spLocks noGrp="1" noChangeArrowheads="1"/>
          </p:cNvSpPr>
          <p:nvPr>
            <p:ph type="sldNum" sz="quarter" idx="3"/>
          </p:nvPr>
        </p:nvSpPr>
        <p:spPr bwMode="auto">
          <a:xfrm>
            <a:off x="4143805" y="9119685"/>
            <a:ext cx="3169693" cy="479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079" tIns="31039" rIns="62079" bIns="31039" numCol="1" anchor="b" anchorCtr="0" compatLnSpc="1">
            <a:prstTxWarp prst="textNoShape">
              <a:avLst/>
            </a:prstTxWarp>
          </a:bodyPr>
          <a:lstStyle>
            <a:lvl1pPr algn="r" defTabSz="620487">
              <a:defRPr sz="800">
                <a:latin typeface="Arial" charset="0"/>
              </a:defRPr>
            </a:lvl1pPr>
          </a:lstStyle>
          <a:p>
            <a:fld id="{1B09C880-246D-4373-811A-F6866E425C53}" type="slidenum">
              <a:rPr lang="en-US" altLang="en-US" smtClean="0"/>
              <a:pPr/>
              <a:t>‹#›</a:t>
            </a:fld>
            <a:endParaRPr lang="en-US" altLang="en-US" dirty="0"/>
          </a:p>
        </p:txBody>
      </p:sp>
      <p:sp>
        <p:nvSpPr>
          <p:cNvPr id="2" name="hl"/>
          <p:cNvSpPr txBox="1"/>
          <p:nvPr/>
        </p:nvSpPr>
        <p:spPr>
          <a:xfrm>
            <a:off x="0" y="0"/>
            <a:ext cx="7315200" cy="215548"/>
          </a:xfrm>
          <a:prstGeom prst="rect">
            <a:avLst/>
          </a:prstGeom>
          <a:noFill/>
        </p:spPr>
        <p:txBody>
          <a:bodyPr vert="horz" lIns="90481" tIns="45241" rIns="90481" bIns="45241" rtlCol="0">
            <a:spAutoFit/>
          </a:bodyPr>
          <a:lstStyle/>
          <a:p>
            <a:endParaRPr lang="en-US" sz="800" dirty="0">
              <a:solidFill>
                <a:srgbClr val="5F5F5F"/>
              </a:solidFill>
              <a:latin typeface="Trebuchet MS"/>
            </a:endParaRPr>
          </a:p>
        </p:txBody>
      </p:sp>
    </p:spTree>
    <p:extLst>
      <p:ext uri="{BB962C8B-B14F-4D97-AF65-F5344CB8AC3E}">
        <p14:creationId xmlns:p14="http://schemas.microsoft.com/office/powerpoint/2010/main" val="1433096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2" y="2"/>
            <a:ext cx="3169693" cy="4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83" tIns="47341" rIns="94683" bIns="47341" numCol="1" anchor="t" anchorCtr="0" compatLnSpc="1">
            <a:prstTxWarp prst="textNoShape">
              <a:avLst/>
            </a:prstTxWarp>
          </a:bodyPr>
          <a:lstStyle>
            <a:lvl1pPr defTabSz="947224">
              <a:defRPr sz="1200">
                <a:latin typeface="Arial" charset="0"/>
              </a:defRPr>
            </a:lvl1pPr>
          </a:lstStyle>
          <a:p>
            <a:endParaRPr lang="en-US" altLang="en-US" dirty="0"/>
          </a:p>
        </p:txBody>
      </p:sp>
      <p:sp>
        <p:nvSpPr>
          <p:cNvPr id="14339" name="Rectangle 3"/>
          <p:cNvSpPr>
            <a:spLocks noGrp="1" noChangeArrowheads="1"/>
          </p:cNvSpPr>
          <p:nvPr>
            <p:ph type="dt" idx="1"/>
          </p:nvPr>
        </p:nvSpPr>
        <p:spPr bwMode="auto">
          <a:xfrm>
            <a:off x="4143805" y="2"/>
            <a:ext cx="3169693" cy="479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83" tIns="47341" rIns="94683" bIns="47341" numCol="1" anchor="t" anchorCtr="0" compatLnSpc="1">
            <a:prstTxWarp prst="textNoShape">
              <a:avLst/>
            </a:prstTxWarp>
          </a:bodyPr>
          <a:lstStyle>
            <a:lvl1pPr algn="r" defTabSz="947224">
              <a:defRPr sz="1200">
                <a:latin typeface="Arial" charset="0"/>
              </a:defRPr>
            </a:lvl1pPr>
          </a:lstStyle>
          <a:p>
            <a:endParaRPr lang="en-US" altLang="en-US" dirty="0"/>
          </a:p>
        </p:txBody>
      </p:sp>
      <p:sp>
        <p:nvSpPr>
          <p:cNvPr id="9220" name="Rectangle 4"/>
          <p:cNvSpPr>
            <a:spLocks noGrp="1" noRot="1" noChangeAspect="1" noChangeArrowheads="1" noTextEdit="1"/>
          </p:cNvSpPr>
          <p:nvPr>
            <p:ph type="sldImg" idx="2"/>
          </p:nvPr>
        </p:nvSpPr>
        <p:spPr bwMode="auto">
          <a:xfrm>
            <a:off x="1258888" y="720725"/>
            <a:ext cx="4799012" cy="359886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31864" y="4560608"/>
            <a:ext cx="5851477" cy="431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83" tIns="47341" rIns="94683" bIns="4734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2" y="9119685"/>
            <a:ext cx="3169693" cy="479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83" tIns="47341" rIns="94683" bIns="47341" numCol="1" anchor="b" anchorCtr="0" compatLnSpc="1">
            <a:prstTxWarp prst="textNoShape">
              <a:avLst/>
            </a:prstTxWarp>
          </a:bodyPr>
          <a:lstStyle>
            <a:lvl1pPr defTabSz="947224">
              <a:defRPr sz="1200">
                <a:latin typeface="Arial" charset="0"/>
              </a:defRPr>
            </a:lvl1pPr>
          </a:lstStyle>
          <a:p>
            <a:endParaRPr lang="en-US" altLang="en-US" dirty="0"/>
          </a:p>
        </p:txBody>
      </p:sp>
      <p:sp>
        <p:nvSpPr>
          <p:cNvPr id="14343" name="Rectangle 7"/>
          <p:cNvSpPr>
            <a:spLocks noGrp="1" noChangeArrowheads="1"/>
          </p:cNvSpPr>
          <p:nvPr>
            <p:ph type="sldNum" sz="quarter" idx="5"/>
          </p:nvPr>
        </p:nvSpPr>
        <p:spPr bwMode="auto">
          <a:xfrm>
            <a:off x="4143805" y="9119685"/>
            <a:ext cx="3169693" cy="479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683" tIns="47341" rIns="94683" bIns="47341" numCol="1" anchor="b" anchorCtr="0" compatLnSpc="1">
            <a:prstTxWarp prst="textNoShape">
              <a:avLst/>
            </a:prstTxWarp>
          </a:bodyPr>
          <a:lstStyle>
            <a:lvl1pPr algn="r" defTabSz="947224">
              <a:defRPr sz="1200">
                <a:latin typeface="Arial" charset="0"/>
              </a:defRPr>
            </a:lvl1pPr>
          </a:lstStyle>
          <a:p>
            <a:fld id="{87CC19EF-4555-4D05-BE63-A2CA06066AC2}" type="slidenum">
              <a:rPr lang="en-US" altLang="en-US" smtClean="0"/>
              <a:pPr/>
              <a:t>‹#›</a:t>
            </a:fld>
            <a:endParaRPr lang="en-US" altLang="en-US" dirty="0"/>
          </a:p>
        </p:txBody>
      </p:sp>
      <p:sp>
        <p:nvSpPr>
          <p:cNvPr id="2" name="hl"/>
          <p:cNvSpPr txBox="1"/>
          <p:nvPr/>
        </p:nvSpPr>
        <p:spPr>
          <a:xfrm>
            <a:off x="0" y="0"/>
            <a:ext cx="7315200" cy="215548"/>
          </a:xfrm>
          <a:prstGeom prst="rect">
            <a:avLst/>
          </a:prstGeom>
          <a:noFill/>
        </p:spPr>
        <p:txBody>
          <a:bodyPr vert="horz" lIns="90481" tIns="45241" rIns="90481" bIns="45241" rtlCol="0">
            <a:spAutoFit/>
          </a:bodyPr>
          <a:lstStyle/>
          <a:p>
            <a:pPr algn="l"/>
            <a:endParaRPr lang="en-US" sz="800" b="0" i="0" u="none" baseline="0" dirty="0">
              <a:solidFill>
                <a:srgbClr val="5F5F5F"/>
              </a:solidFill>
              <a:latin typeface="Trebuchet MS"/>
            </a:endParaRPr>
          </a:p>
        </p:txBody>
      </p:sp>
    </p:spTree>
    <p:extLst>
      <p:ext uri="{BB962C8B-B14F-4D97-AF65-F5344CB8AC3E}">
        <p14:creationId xmlns:p14="http://schemas.microsoft.com/office/powerpoint/2010/main" val="2252842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1</a:t>
            </a:fld>
            <a:endParaRPr lang="en-US" altLang="en-US" dirty="0"/>
          </a:p>
        </p:txBody>
      </p:sp>
    </p:spTree>
    <p:extLst>
      <p:ext uri="{BB962C8B-B14F-4D97-AF65-F5344CB8AC3E}">
        <p14:creationId xmlns:p14="http://schemas.microsoft.com/office/powerpoint/2010/main" val="1597770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2</a:t>
            </a:fld>
            <a:endParaRPr lang="en-US" altLang="en-US" dirty="0"/>
          </a:p>
        </p:txBody>
      </p:sp>
    </p:spTree>
    <p:extLst>
      <p:ext uri="{BB962C8B-B14F-4D97-AF65-F5344CB8AC3E}">
        <p14:creationId xmlns:p14="http://schemas.microsoft.com/office/powerpoint/2010/main" val="2889386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Publications on the relation between oily</a:t>
            </a:r>
            <a:r>
              <a:rPr lang="en-US" baseline="0" dirty="0"/>
              <a:t> skin and diet, stress, or climate:</a:t>
            </a:r>
          </a:p>
          <a:p>
            <a:pPr marL="228600" indent="-228600">
              <a:buAutoNum type="arabicPeriod"/>
            </a:pPr>
            <a:r>
              <a:rPr lang="en-US" baseline="0" dirty="0"/>
              <a:t>Sakuma T.; Oily skin: an overview; Skin </a:t>
            </a:r>
            <a:r>
              <a:rPr lang="en-US" baseline="0" dirty="0" err="1"/>
              <a:t>Pharmacol</a:t>
            </a:r>
            <a:r>
              <a:rPr lang="en-US" baseline="0" dirty="0"/>
              <a:t> </a:t>
            </a:r>
            <a:r>
              <a:rPr lang="en-US" baseline="0" dirty="0" err="1"/>
              <a:t>Physiol</a:t>
            </a:r>
            <a:r>
              <a:rPr lang="en-US" baseline="0" dirty="0"/>
              <a:t> (2012);25:227–235.</a:t>
            </a:r>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r>
              <a:rPr lang="nl-NL" baseline="0" dirty="0" err="1"/>
              <a:t>Bowe</a:t>
            </a:r>
            <a:r>
              <a:rPr lang="nl-NL" baseline="0" dirty="0"/>
              <a:t> W.; </a:t>
            </a:r>
            <a:r>
              <a:rPr lang="nl-NL" baseline="0" dirty="0" err="1"/>
              <a:t>Diet</a:t>
            </a:r>
            <a:r>
              <a:rPr lang="nl-NL" baseline="0" dirty="0"/>
              <a:t> </a:t>
            </a:r>
            <a:r>
              <a:rPr lang="nl-NL" baseline="0" dirty="0" err="1"/>
              <a:t>and</a:t>
            </a:r>
            <a:r>
              <a:rPr lang="nl-NL" baseline="0" dirty="0"/>
              <a:t> acne; </a:t>
            </a:r>
            <a:r>
              <a:rPr lang="en-US" baseline="0" dirty="0"/>
              <a:t>J. Am. Acad. </a:t>
            </a:r>
            <a:r>
              <a:rPr lang="en-US" baseline="0" dirty="0" err="1"/>
              <a:t>Dermatol</a:t>
            </a:r>
            <a:r>
              <a:rPr lang="en-US" baseline="0" dirty="0"/>
              <a:t>. (2009); </a:t>
            </a:r>
            <a:r>
              <a:rPr lang="en-US" baseline="0" dirty="0" err="1"/>
              <a:t>vol</a:t>
            </a:r>
            <a:r>
              <a:rPr lang="en-US" baseline="0" dirty="0"/>
              <a:t> 63, number 1.</a:t>
            </a:r>
            <a:endParaRPr lang="en-US" dirty="0"/>
          </a:p>
          <a:p>
            <a:pPr marL="228600" marR="0" indent="-228600" algn="l" defTabSz="914400" rtl="0" eaLnBrk="0" fontAlgn="base" latinLnBrk="0" hangingPunct="0">
              <a:lnSpc>
                <a:spcPct val="100000"/>
              </a:lnSpc>
              <a:spcBef>
                <a:spcPct val="30000"/>
              </a:spcBef>
              <a:spcAft>
                <a:spcPct val="0"/>
              </a:spcAft>
              <a:buClrTx/>
              <a:buSzTx/>
              <a:buFontTx/>
              <a:buAutoNum type="arabicPeriod"/>
              <a:tabLst/>
              <a:defRPr/>
            </a:pPr>
            <a:r>
              <a:rPr lang="en-US" baseline="0" dirty="0"/>
              <a:t>Burris J.; Acne: The Role of Medical Nutrition Therapy; </a:t>
            </a:r>
            <a:r>
              <a:rPr lang="nl-NL" baseline="0" dirty="0"/>
              <a:t>J </a:t>
            </a:r>
            <a:r>
              <a:rPr lang="nl-NL" baseline="0" dirty="0" err="1"/>
              <a:t>Acad</a:t>
            </a:r>
            <a:r>
              <a:rPr lang="nl-NL" baseline="0" dirty="0"/>
              <a:t> </a:t>
            </a:r>
            <a:r>
              <a:rPr lang="nl-NL" baseline="0" dirty="0" err="1"/>
              <a:t>Nutr</a:t>
            </a:r>
            <a:r>
              <a:rPr lang="nl-NL" baseline="0" dirty="0"/>
              <a:t> </a:t>
            </a:r>
            <a:r>
              <a:rPr lang="nl-NL" baseline="0" dirty="0" err="1"/>
              <a:t>Diet</a:t>
            </a:r>
            <a:r>
              <a:rPr lang="nl-NL" baseline="0" dirty="0"/>
              <a:t>. (2013);113:416-430.</a:t>
            </a:r>
            <a:endParaRPr lang="en-US" baseline="0" dirty="0"/>
          </a:p>
          <a:p>
            <a:pPr marL="228600" indent="-228600">
              <a:buAutoNum type="arabicPeriod"/>
            </a:pPr>
            <a:r>
              <a:rPr lang="en-US" baseline="0" dirty="0"/>
              <a:t>Zahra S.; Prevalence, Severity, and Severity Risk Factors of Acne in High School Pupils; Journal of Investigative Dermatology (2009) 129, 2136–2141.</a:t>
            </a:r>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3</a:t>
            </a:fld>
            <a:endParaRPr lang="en-US" altLang="en-US" dirty="0"/>
          </a:p>
        </p:txBody>
      </p:sp>
    </p:spTree>
    <p:extLst>
      <p:ext uri="{BB962C8B-B14F-4D97-AF65-F5344CB8AC3E}">
        <p14:creationId xmlns:p14="http://schemas.microsoft.com/office/powerpoint/2010/main" val="1280069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4</a:t>
            </a:fld>
            <a:endParaRPr lang="en-US" altLang="en-US" dirty="0"/>
          </a:p>
        </p:txBody>
      </p:sp>
    </p:spTree>
    <p:extLst>
      <p:ext uri="{BB962C8B-B14F-4D97-AF65-F5344CB8AC3E}">
        <p14:creationId xmlns:p14="http://schemas.microsoft.com/office/powerpoint/2010/main" val="1971358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5</a:t>
            </a:fld>
            <a:endParaRPr lang="en-US" altLang="en-US" dirty="0"/>
          </a:p>
        </p:txBody>
      </p:sp>
    </p:spTree>
    <p:extLst>
      <p:ext uri="{BB962C8B-B14F-4D97-AF65-F5344CB8AC3E}">
        <p14:creationId xmlns:p14="http://schemas.microsoft.com/office/powerpoint/2010/main" val="3130769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6</a:t>
            </a:fld>
            <a:endParaRPr lang="en-US" altLang="en-US" dirty="0"/>
          </a:p>
        </p:txBody>
      </p:sp>
    </p:spTree>
    <p:extLst>
      <p:ext uri="{BB962C8B-B14F-4D97-AF65-F5344CB8AC3E}">
        <p14:creationId xmlns:p14="http://schemas.microsoft.com/office/powerpoint/2010/main" val="459505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7</a:t>
            </a:fld>
            <a:endParaRPr lang="en-US" altLang="en-US" dirty="0"/>
          </a:p>
        </p:txBody>
      </p:sp>
    </p:spTree>
    <p:extLst>
      <p:ext uri="{BB962C8B-B14F-4D97-AF65-F5344CB8AC3E}">
        <p14:creationId xmlns:p14="http://schemas.microsoft.com/office/powerpoint/2010/main" val="1597770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8</a:t>
            </a:fld>
            <a:endParaRPr lang="en-US" altLang="en-US" dirty="0"/>
          </a:p>
        </p:txBody>
      </p:sp>
    </p:spTree>
    <p:extLst>
      <p:ext uri="{BB962C8B-B14F-4D97-AF65-F5344CB8AC3E}">
        <p14:creationId xmlns:p14="http://schemas.microsoft.com/office/powerpoint/2010/main" val="2686465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“Normal skin” illustration on the left:</a:t>
            </a:r>
          </a:p>
          <a:p>
            <a:r>
              <a:rPr lang="en-US" dirty="0"/>
              <a:t>The sebum is an oily mixture of triglycerides, wax esters, </a:t>
            </a:r>
            <a:r>
              <a:rPr lang="en-US" dirty="0" err="1"/>
              <a:t>squalene</a:t>
            </a:r>
            <a:r>
              <a:rPr lang="en-US" dirty="0"/>
              <a:t>, and free fatty acids, which provide lubrication for</a:t>
            </a:r>
            <a:r>
              <a:rPr lang="en-US" baseline="0" dirty="0"/>
              <a:t> the skin, and thus prevents it from drying out and protects it from friction.</a:t>
            </a:r>
          </a:p>
          <a:p>
            <a:r>
              <a:rPr lang="en-US" dirty="0"/>
              <a:t>The sebum production is regulated in the sebaceous glands by androgens</a:t>
            </a:r>
            <a:r>
              <a:rPr lang="en-US" baseline="0" dirty="0"/>
              <a:t> </a:t>
            </a:r>
            <a:r>
              <a:rPr lang="en-US" dirty="0"/>
              <a:t>hormones such as testosterone and </a:t>
            </a:r>
            <a:r>
              <a:rPr lang="en-US" dirty="0" err="1"/>
              <a:t>dihydrotestosterone</a:t>
            </a:r>
            <a:r>
              <a:rPr lang="en-US" dirty="0"/>
              <a:t> (DHT):</a:t>
            </a:r>
            <a:r>
              <a:rPr lang="en-US" baseline="0" dirty="0"/>
              <a:t> </a:t>
            </a:r>
            <a:r>
              <a:rPr lang="en-US" dirty="0"/>
              <a:t>Testosterone</a:t>
            </a:r>
            <a:r>
              <a:rPr lang="en-US" baseline="0" dirty="0"/>
              <a:t> is converted by the enzyme 5</a:t>
            </a:r>
            <a:r>
              <a:rPr lang="en-US" baseline="0" dirty="0">
                <a:latin typeface="Symbol" panose="05050102010706020507" pitchFamily="18" charset="2"/>
              </a:rPr>
              <a:t>a</a:t>
            </a:r>
            <a:r>
              <a:rPr lang="en-US" baseline="0" dirty="0"/>
              <a:t>-reductase into DHT, which binds on the DHT receptors, located at the surface of the sebaceous glands.</a:t>
            </a:r>
          </a:p>
          <a:p>
            <a:endParaRPr lang="en-US" baseline="0" dirty="0"/>
          </a:p>
          <a:p>
            <a:r>
              <a:rPr lang="en-US" b="1" baseline="0" dirty="0"/>
              <a:t>“Oily skin” illustration  on the right:</a:t>
            </a:r>
          </a:p>
          <a:p>
            <a:r>
              <a:rPr lang="en-US" baseline="0" dirty="0" err="1"/>
              <a:t>Seborrhoea</a:t>
            </a:r>
            <a:r>
              <a:rPr lang="en-US" baseline="0" dirty="0"/>
              <a:t> (excessive sebum production) results from an increased action of the androgens hormones on the skin.</a:t>
            </a:r>
          </a:p>
          <a:p>
            <a:r>
              <a:rPr lang="en-US" sz="1200" dirty="0"/>
              <a:t>Increased DHT levels lead to enhanced sebum synthesis and subsequently to oily skin. The sebaceous glands are enlarging. Oily</a:t>
            </a:r>
            <a:r>
              <a:rPr lang="en-US" sz="1200" baseline="0" dirty="0"/>
              <a:t> skin is subject to inflammation.</a:t>
            </a:r>
            <a:endParaRPr lang="en-US" sz="1200" dirty="0"/>
          </a:p>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9</a:t>
            </a:fld>
            <a:endParaRPr lang="en-US" altLang="en-US" dirty="0"/>
          </a:p>
        </p:txBody>
      </p:sp>
    </p:spTree>
    <p:extLst>
      <p:ext uri="{BB962C8B-B14F-4D97-AF65-F5344CB8AC3E}">
        <p14:creationId xmlns:p14="http://schemas.microsoft.com/office/powerpoint/2010/main" val="989625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quite common behavior to care oily skin is:</a:t>
            </a:r>
            <a:r>
              <a:rPr lang="en-US" baseline="0" dirty="0"/>
              <a:t> CLEAN – CLEAN – CLEAN!</a:t>
            </a:r>
          </a:p>
          <a:p>
            <a:r>
              <a:rPr lang="en-US" baseline="0" dirty="0"/>
              <a:t>No matter if oily skin gets cleaned with soaps or alcoholic tonics, a feeling of clean skin is immediate, however:</a:t>
            </a:r>
          </a:p>
          <a:p>
            <a:pPr marL="228600" indent="-228600">
              <a:buAutoNum type="arabicPeriod"/>
            </a:pPr>
            <a:r>
              <a:rPr lang="en-US" baseline="0" dirty="0"/>
              <a:t>Oily skin has a tendency to be irritated, and using soaps or alcoholic tonics will further harm the skin barrier balance, thus enhancing local inflammation / irritation; </a:t>
            </a:r>
          </a:p>
          <a:p>
            <a:pPr marL="228600" indent="-228600">
              <a:buAutoNum type="arabicPeriod"/>
            </a:pPr>
            <a:r>
              <a:rPr lang="en-US" baseline="0" dirty="0"/>
              <a:t>The biological origin of the excessive sebum production is not treated: this brings the skin to produce even more sebum.</a:t>
            </a:r>
          </a:p>
          <a:p>
            <a:pPr marL="228600" indent="-228600">
              <a:buAutoNum type="arabicPeriod"/>
            </a:pPr>
            <a:endParaRPr lang="en-US" baseline="0" dirty="0"/>
          </a:p>
          <a:p>
            <a:pPr marL="0" indent="0">
              <a:buNone/>
            </a:pPr>
            <a:r>
              <a:rPr lang="en-US" baseline="0" dirty="0"/>
              <a:t>Thanks to its lipophilicity, REGU</a:t>
            </a:r>
            <a:r>
              <a:rPr lang="en-US" baseline="30000" dirty="0"/>
              <a:t>®</a:t>
            </a:r>
            <a:r>
              <a:rPr lang="en-US" baseline="0" dirty="0"/>
              <a:t>-SEB acts exactly where needed at the surface of the sebaceous glands by reducing the activity of the 5</a:t>
            </a:r>
            <a:r>
              <a:rPr lang="en-US" baseline="0" dirty="0">
                <a:latin typeface="Symbol" panose="05050102010706020507" pitchFamily="18" charset="2"/>
              </a:rPr>
              <a:t>a</a:t>
            </a:r>
            <a:r>
              <a:rPr lang="en-US" baseline="0" dirty="0"/>
              <a:t>-reductase Type 1 and of the DHT receptors.</a:t>
            </a:r>
          </a:p>
          <a:p>
            <a:pPr marL="0" indent="0">
              <a:buNone/>
            </a:pPr>
            <a:r>
              <a:rPr lang="en-US" baseline="0" dirty="0"/>
              <a:t>This leads to a long-lasting, natural, mattifying effect.</a:t>
            </a:r>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10</a:t>
            </a:fld>
            <a:endParaRPr lang="en-US" altLang="en-US" dirty="0"/>
          </a:p>
        </p:txBody>
      </p:sp>
    </p:spTree>
    <p:extLst>
      <p:ext uri="{BB962C8B-B14F-4D97-AF65-F5344CB8AC3E}">
        <p14:creationId xmlns:p14="http://schemas.microsoft.com/office/powerpoint/2010/main" val="2309171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11</a:t>
            </a:fld>
            <a:endParaRPr lang="en-US" altLang="en-US" dirty="0"/>
          </a:p>
        </p:txBody>
      </p:sp>
    </p:spTree>
    <p:extLst>
      <p:ext uri="{BB962C8B-B14F-4D97-AF65-F5344CB8AC3E}">
        <p14:creationId xmlns:p14="http://schemas.microsoft.com/office/powerpoint/2010/main" val="1597770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14</a:t>
            </a:fld>
            <a:endParaRPr lang="en-US" altLang="en-US" dirty="0"/>
          </a:p>
        </p:txBody>
      </p:sp>
    </p:spTree>
    <p:extLst>
      <p:ext uri="{BB962C8B-B14F-4D97-AF65-F5344CB8AC3E}">
        <p14:creationId xmlns:p14="http://schemas.microsoft.com/office/powerpoint/2010/main" val="1597770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15</a:t>
            </a:fld>
            <a:endParaRPr lang="en-US" altLang="en-US" dirty="0"/>
          </a:p>
        </p:txBody>
      </p:sp>
    </p:spTree>
    <p:extLst>
      <p:ext uri="{BB962C8B-B14F-4D97-AF65-F5344CB8AC3E}">
        <p14:creationId xmlns:p14="http://schemas.microsoft.com/office/powerpoint/2010/main" val="1260803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Saw Palmetto (ENG)</a:t>
            </a:r>
          </a:p>
          <a:p>
            <a:r>
              <a:rPr lang="en-US" dirty="0" err="1"/>
              <a:t>Sägeplame</a:t>
            </a:r>
            <a:r>
              <a:rPr lang="en-US" dirty="0"/>
              <a:t> (D)</a:t>
            </a:r>
          </a:p>
          <a:p>
            <a:r>
              <a:rPr lang="en-US" dirty="0" err="1"/>
              <a:t>Palmier</a:t>
            </a:r>
            <a:r>
              <a:rPr lang="en-US" baseline="0" dirty="0"/>
              <a:t> </a:t>
            </a:r>
            <a:r>
              <a:rPr lang="en-US" baseline="0" dirty="0" err="1"/>
              <a:t>nain</a:t>
            </a:r>
            <a:r>
              <a:rPr lang="en-US" baseline="0" dirty="0"/>
              <a:t> (FR)</a:t>
            </a:r>
          </a:p>
          <a:p>
            <a:r>
              <a:rPr lang="en-US" baseline="0" dirty="0"/>
              <a:t>Palma </a:t>
            </a:r>
            <a:r>
              <a:rPr lang="en-US" baseline="0" dirty="0" err="1"/>
              <a:t>enana</a:t>
            </a:r>
            <a:r>
              <a:rPr lang="en-US" baseline="0" dirty="0"/>
              <a:t> </a:t>
            </a:r>
            <a:r>
              <a:rPr lang="en-US" baseline="0" dirty="0" err="1"/>
              <a:t>americana</a:t>
            </a:r>
            <a:r>
              <a:rPr lang="en-US" baseline="0" dirty="0"/>
              <a:t> (SP)</a:t>
            </a:r>
          </a:p>
          <a:p>
            <a:r>
              <a:rPr lang="en-US" dirty="0"/>
              <a:t>Palma nana (or palmetto) (IT)</a:t>
            </a:r>
          </a:p>
          <a:p>
            <a:endParaRPr lang="en-US" dirty="0"/>
          </a:p>
          <a:p>
            <a:r>
              <a:rPr lang="en-US" dirty="0"/>
              <a:t>According to the USDA (natural resources conservation service), saw palmetto refers to </a:t>
            </a:r>
            <a:r>
              <a:rPr lang="en-US" b="1" dirty="0" err="1"/>
              <a:t>Serenoa</a:t>
            </a:r>
            <a:r>
              <a:rPr lang="en-US" b="1" dirty="0"/>
              <a:t> </a:t>
            </a:r>
            <a:r>
              <a:rPr lang="en-US" b="1" dirty="0" err="1"/>
              <a:t>repens</a:t>
            </a:r>
            <a:r>
              <a:rPr lang="en-US" b="1" dirty="0"/>
              <a:t> </a:t>
            </a:r>
            <a:r>
              <a:rPr lang="en-US" dirty="0"/>
              <a:t>which has different synonyms : </a:t>
            </a:r>
            <a:r>
              <a:rPr lang="en-US" dirty="0" err="1"/>
              <a:t>Serenoa</a:t>
            </a:r>
            <a:r>
              <a:rPr lang="en-US" dirty="0"/>
              <a:t> </a:t>
            </a:r>
            <a:r>
              <a:rPr lang="en-US" dirty="0" err="1"/>
              <a:t>serrulata</a:t>
            </a:r>
            <a:r>
              <a:rPr lang="en-US" dirty="0"/>
              <a:t>, </a:t>
            </a:r>
            <a:r>
              <a:rPr lang="en-US" dirty="0" err="1"/>
              <a:t>Brahea</a:t>
            </a:r>
            <a:r>
              <a:rPr lang="en-US" dirty="0"/>
              <a:t> </a:t>
            </a:r>
            <a:r>
              <a:rPr lang="en-US" dirty="0" err="1"/>
              <a:t>serrulata</a:t>
            </a:r>
            <a:r>
              <a:rPr lang="en-US" dirty="0"/>
              <a:t>, </a:t>
            </a:r>
            <a:r>
              <a:rPr lang="en-US" dirty="0" err="1"/>
              <a:t>Corypha</a:t>
            </a:r>
            <a:r>
              <a:rPr lang="en-US" dirty="0"/>
              <a:t> </a:t>
            </a:r>
            <a:r>
              <a:rPr lang="en-US" dirty="0" err="1"/>
              <a:t>repens</a:t>
            </a:r>
            <a:r>
              <a:rPr lang="en-US" dirty="0"/>
              <a:t>, </a:t>
            </a:r>
            <a:r>
              <a:rPr lang="en-US" dirty="0" err="1"/>
              <a:t>Sabal</a:t>
            </a:r>
            <a:r>
              <a:rPr lang="en-US" dirty="0"/>
              <a:t> </a:t>
            </a:r>
            <a:r>
              <a:rPr lang="en-US" dirty="0" err="1"/>
              <a:t>serrulata</a:t>
            </a:r>
            <a:r>
              <a:rPr lang="en-US" dirty="0"/>
              <a:t>, </a:t>
            </a:r>
            <a:r>
              <a:rPr lang="en-US" dirty="0" err="1"/>
              <a:t>Chamaerops</a:t>
            </a:r>
            <a:r>
              <a:rPr lang="en-US" dirty="0"/>
              <a:t> </a:t>
            </a:r>
            <a:r>
              <a:rPr lang="en-US" dirty="0" err="1"/>
              <a:t>serrulata</a:t>
            </a:r>
            <a:r>
              <a:rPr lang="en-US" dirty="0"/>
              <a:t>…</a:t>
            </a:r>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16</a:t>
            </a:fld>
            <a:endParaRPr lang="en-US" altLang="en-US" dirty="0"/>
          </a:p>
        </p:txBody>
      </p:sp>
    </p:spTree>
    <p:extLst>
      <p:ext uri="{BB962C8B-B14F-4D97-AF65-F5344CB8AC3E}">
        <p14:creationId xmlns:p14="http://schemas.microsoft.com/office/powerpoint/2010/main" val="1263542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17</a:t>
            </a:fld>
            <a:endParaRPr lang="en-US" altLang="en-US" dirty="0"/>
          </a:p>
        </p:txBody>
      </p:sp>
    </p:spTree>
    <p:extLst>
      <p:ext uri="{BB962C8B-B14F-4D97-AF65-F5344CB8AC3E}">
        <p14:creationId xmlns:p14="http://schemas.microsoft.com/office/powerpoint/2010/main" val="1823353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19</a:t>
            </a:fld>
            <a:endParaRPr lang="en-US" altLang="en-US" dirty="0"/>
          </a:p>
        </p:txBody>
      </p:sp>
    </p:spTree>
    <p:extLst>
      <p:ext uri="{BB962C8B-B14F-4D97-AF65-F5344CB8AC3E}">
        <p14:creationId xmlns:p14="http://schemas.microsoft.com/office/powerpoint/2010/main" val="3932310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5988">
              <a:defRPr/>
            </a:pPr>
            <a:r>
              <a:rPr lang="de-DE" dirty="0">
                <a:solidFill>
                  <a:srgbClr val="4F4F4F"/>
                </a:solidFill>
              </a:rPr>
              <a:t>5α-</a:t>
            </a:r>
            <a:r>
              <a:rPr lang="de-DE" dirty="0" err="1">
                <a:solidFill>
                  <a:srgbClr val="4F4F4F"/>
                </a:solidFill>
              </a:rPr>
              <a:t>Reductase</a:t>
            </a:r>
            <a:r>
              <a:rPr lang="en-US" dirty="0"/>
              <a:t> </a:t>
            </a:r>
            <a:r>
              <a:rPr lang="en-US" dirty="0" err="1"/>
              <a:t>Typ</a:t>
            </a:r>
            <a:r>
              <a:rPr lang="en-US" dirty="0"/>
              <a:t> 1</a:t>
            </a:r>
            <a:endParaRPr lang="de-DE" dirty="0">
              <a:solidFill>
                <a:srgbClr val="4F4F4F"/>
              </a:solidFill>
            </a:endParaRPr>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20</a:t>
            </a:fld>
            <a:endParaRPr lang="en-US" altLang="en-US" dirty="0"/>
          </a:p>
        </p:txBody>
      </p:sp>
    </p:spTree>
    <p:extLst>
      <p:ext uri="{BB962C8B-B14F-4D97-AF65-F5344CB8AC3E}">
        <p14:creationId xmlns:p14="http://schemas.microsoft.com/office/powerpoint/2010/main" val="3530818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of this study was to assess the effect of REGU®-SEB on the metabolism of testosterone</a:t>
            </a:r>
            <a:r>
              <a:rPr lang="en-US" baseline="0" dirty="0"/>
              <a:t> in reconstructed human epidermis (</a:t>
            </a:r>
            <a:r>
              <a:rPr lang="en-US" baseline="0" dirty="0" err="1"/>
              <a:t>SkinEthic</a:t>
            </a:r>
            <a:r>
              <a:rPr lang="en-US" baseline="0" dirty="0"/>
              <a:t>®). </a:t>
            </a:r>
          </a:p>
          <a:p>
            <a:r>
              <a:rPr lang="en-US" baseline="0" dirty="0"/>
              <a:t>It is known that the 5</a:t>
            </a:r>
            <a:r>
              <a:rPr lang="en-US" baseline="0" dirty="0">
                <a:latin typeface="Symbol" panose="05050102010706020507" pitchFamily="18" charset="2"/>
              </a:rPr>
              <a:t>a</a:t>
            </a:r>
            <a:r>
              <a:rPr lang="en-US" baseline="0" dirty="0"/>
              <a:t>-reductase enzyme transforms the testosterone into DHT (5-dihydrotestosterone).</a:t>
            </a:r>
          </a:p>
          <a:p>
            <a:endParaRPr lang="en-US" baseline="0" dirty="0"/>
          </a:p>
          <a:p>
            <a:r>
              <a:rPr lang="en-US" baseline="0" dirty="0"/>
              <a:t>Assay:</a:t>
            </a:r>
          </a:p>
          <a:p>
            <a:pPr marL="171450" indent="-171450">
              <a:buFontTx/>
              <a:buChar char="-"/>
            </a:pPr>
            <a:r>
              <a:rPr lang="en-US" baseline="0" dirty="0"/>
              <a:t>The epidermal tissues were cultivated for 24h</a:t>
            </a:r>
          </a:p>
          <a:p>
            <a:pPr marL="171450" indent="-171450">
              <a:buFontTx/>
              <a:buChar char="-"/>
            </a:pPr>
            <a:r>
              <a:rPr lang="en-US" baseline="0" dirty="0"/>
              <a:t>Adding of REGU®-SEB or </a:t>
            </a:r>
            <a:r>
              <a:rPr lang="en-US" baseline="0" dirty="0" err="1"/>
              <a:t>finasteride</a:t>
            </a:r>
            <a:r>
              <a:rPr lang="en-US" baseline="0" dirty="0"/>
              <a:t> (positive control, well known for the treatment of baldness) </a:t>
            </a:r>
          </a:p>
          <a:p>
            <a:pPr marL="171450" indent="-171450">
              <a:buFontTx/>
              <a:buChar char="-"/>
            </a:pPr>
            <a:r>
              <a:rPr lang="en-US" baseline="0" dirty="0"/>
              <a:t>Adding of labelled testosterone solution on the stratum corneum of each epidermis</a:t>
            </a:r>
          </a:p>
          <a:p>
            <a:pPr marL="171450" indent="-171450">
              <a:buFontTx/>
              <a:buChar char="-"/>
            </a:pPr>
            <a:r>
              <a:rPr lang="en-US" baseline="0" dirty="0"/>
              <a:t>After 24h, collection of the medium underneath the tissues for analysis (Analysis: How much of the testosterone, that passed through the epidermis was converted to DHT)</a:t>
            </a:r>
          </a:p>
          <a:p>
            <a:pPr marL="0" indent="0">
              <a:buFontTx/>
              <a:buNone/>
            </a:pPr>
            <a:endParaRPr lang="en-US" baseline="0" dirty="0"/>
          </a:p>
          <a:p>
            <a:pPr marL="0" indent="0">
              <a:buFontTx/>
              <a:buNone/>
            </a:pPr>
            <a:r>
              <a:rPr lang="en-US" baseline="0" dirty="0"/>
              <a:t>Results:</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baseline="0" dirty="0"/>
              <a:t>After 24h of culture, the degree of testosterone metabolism was important for the untreated controls (baseline, maximum conversion of T into DHT).</a:t>
            </a:r>
          </a:p>
          <a:p>
            <a:pPr marL="171450" indent="-171450">
              <a:buFontTx/>
              <a:buChar char="-"/>
            </a:pPr>
            <a:r>
              <a:rPr lang="en-US" baseline="0" dirty="0" err="1"/>
              <a:t>Finasteride</a:t>
            </a:r>
            <a:r>
              <a:rPr lang="en-US" baseline="0" dirty="0"/>
              <a:t> at 10</a:t>
            </a:r>
            <a:r>
              <a:rPr lang="en-US" baseline="30000" dirty="0"/>
              <a:t>-7</a:t>
            </a:r>
            <a:r>
              <a:rPr lang="en-US" baseline="0" dirty="0"/>
              <a:t>M induced a clear inhibition of the transformation of testosterone into DHT.</a:t>
            </a:r>
          </a:p>
          <a:p>
            <a:pPr marL="171450" indent="-171450">
              <a:buFontTx/>
              <a:buChar char="-"/>
            </a:pPr>
            <a:r>
              <a:rPr lang="en-US" baseline="0" dirty="0"/>
              <a:t>REGU®-SEB at 0.2%, 0.5%, and 1% significantly reduced the production of DHT from testosterone by respectively 24%, 31%, and 35%.</a:t>
            </a:r>
          </a:p>
          <a:p>
            <a:endParaRPr lang="en-US" dirty="0"/>
          </a:p>
          <a:p>
            <a:r>
              <a:rPr lang="en-US" dirty="0"/>
              <a:t>Remark: the </a:t>
            </a:r>
            <a:r>
              <a:rPr lang="en-US" i="1" dirty="0"/>
              <a:t>in vitro</a:t>
            </a:r>
            <a:r>
              <a:rPr lang="en-US" dirty="0"/>
              <a:t> test provided the </a:t>
            </a:r>
            <a:r>
              <a:rPr lang="en-US" b="1" dirty="0"/>
              <a:t>quantity of DHT that was converted from Testosterone in the skin</a:t>
            </a:r>
            <a:r>
              <a:rPr lang="en-US" dirty="0"/>
              <a:t>. For the graph we first calculated the </a:t>
            </a:r>
            <a:r>
              <a:rPr lang="en-US" b="1" dirty="0"/>
              <a:t>difference</a:t>
            </a:r>
            <a:r>
              <a:rPr lang="en-US" dirty="0"/>
              <a:t> between the DHT amount measured with the active and with the control. Then we transformed this</a:t>
            </a:r>
            <a:r>
              <a:rPr lang="en-US" baseline="0" dirty="0"/>
              <a:t> difference of</a:t>
            </a:r>
            <a:r>
              <a:rPr lang="en-US" dirty="0"/>
              <a:t> DHT amount into a DHT inhibition value (100-DHT quantity).  That’s why the untreated control is not shown on the graph. The positive control shows that the test runs correctly. </a:t>
            </a:r>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21</a:t>
            </a:fld>
            <a:endParaRPr lang="en-US" altLang="en-US" dirty="0"/>
          </a:p>
        </p:txBody>
      </p:sp>
    </p:spTree>
    <p:extLst>
      <p:ext uri="{BB962C8B-B14F-4D97-AF65-F5344CB8AC3E}">
        <p14:creationId xmlns:p14="http://schemas.microsoft.com/office/powerpoint/2010/main" val="4281463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22</a:t>
            </a:fld>
            <a:endParaRPr lang="en-US" altLang="en-US" dirty="0"/>
          </a:p>
        </p:txBody>
      </p:sp>
    </p:spTree>
    <p:extLst>
      <p:ext uri="{BB962C8B-B14F-4D97-AF65-F5344CB8AC3E}">
        <p14:creationId xmlns:p14="http://schemas.microsoft.com/office/powerpoint/2010/main" val="1505890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24</a:t>
            </a:fld>
            <a:endParaRPr lang="en-US" altLang="en-US" dirty="0"/>
          </a:p>
        </p:txBody>
      </p:sp>
    </p:spTree>
    <p:extLst>
      <p:ext uri="{BB962C8B-B14F-4D97-AF65-F5344CB8AC3E}">
        <p14:creationId xmlns:p14="http://schemas.microsoft.com/office/powerpoint/2010/main" val="27463938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1C878C-080E-4B26-A813-F048D9836DCF}" type="slidenum">
              <a:rPr lang="en-US" altLang="en-US" smtClean="0"/>
              <a:pPr/>
              <a:t>26</a:t>
            </a:fld>
            <a:endParaRPr lang="en-US" altLang="en-US" dirty="0"/>
          </a:p>
        </p:txBody>
      </p:sp>
    </p:spTree>
    <p:extLst>
      <p:ext uri="{BB962C8B-B14F-4D97-AF65-F5344CB8AC3E}">
        <p14:creationId xmlns:p14="http://schemas.microsoft.com/office/powerpoint/2010/main" val="1597770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Unique multi-targeted activity:</a:t>
            </a:r>
          </a:p>
          <a:p>
            <a:pPr marL="171450" indent="-171450">
              <a:buFontTx/>
              <a:buChar char="-"/>
            </a:pPr>
            <a:r>
              <a:rPr lang="en-US" dirty="0"/>
              <a:t>Inhibition of 5</a:t>
            </a:r>
            <a:r>
              <a:rPr lang="en-US" dirty="0">
                <a:latin typeface="Symbol" panose="05050102010706020507" pitchFamily="18" charset="2"/>
              </a:rPr>
              <a:t>a</a:t>
            </a:r>
            <a:r>
              <a:rPr lang="en-US" dirty="0"/>
              <a:t>-reductase (by </a:t>
            </a:r>
            <a:r>
              <a:rPr lang="en-US" dirty="0" err="1"/>
              <a:t>lignans</a:t>
            </a:r>
            <a:r>
              <a:rPr lang="en-US" dirty="0"/>
              <a:t>;</a:t>
            </a:r>
            <a:r>
              <a:rPr lang="en-US" baseline="0" dirty="0"/>
              <a:t> see publication: Hirata </a:t>
            </a:r>
            <a:r>
              <a:rPr lang="en-US" baseline="0" dirty="0" err="1"/>
              <a:t>N_Testosterone</a:t>
            </a:r>
            <a:r>
              <a:rPr lang="en-US" baseline="0" dirty="0"/>
              <a:t> 5alpha-reductase inhibitory active constituents of Piper </a:t>
            </a:r>
            <a:r>
              <a:rPr lang="en-US" baseline="0" dirty="0" err="1"/>
              <a:t>nigrum</a:t>
            </a:r>
            <a:r>
              <a:rPr lang="en-US" baseline="0" dirty="0"/>
              <a:t> leaf_2007)</a:t>
            </a:r>
            <a:endParaRPr lang="en-US" dirty="0"/>
          </a:p>
          <a:p>
            <a:pPr marL="171450" indent="-171450">
              <a:buFontTx/>
              <a:buChar char="-"/>
            </a:pPr>
            <a:r>
              <a:rPr lang="en-US" dirty="0"/>
              <a:t>Inhibition of DHT receptors (by </a:t>
            </a:r>
            <a:r>
              <a:rPr lang="en-US" dirty="0" err="1"/>
              <a:t>phytosterols</a:t>
            </a:r>
            <a:r>
              <a:rPr lang="en-US" dirty="0"/>
              <a:t>;</a:t>
            </a:r>
            <a:r>
              <a:rPr lang="en-US" baseline="0" dirty="0"/>
              <a:t> </a:t>
            </a:r>
            <a:r>
              <a:rPr lang="en-US" dirty="0"/>
              <a:t>see publication:</a:t>
            </a:r>
          </a:p>
          <a:p>
            <a:pPr marL="171450" indent="-171450">
              <a:buFontTx/>
              <a:buChar char="-"/>
            </a:pPr>
            <a:r>
              <a:rPr lang="en-US" dirty="0"/>
              <a:t>Inhibition of sebaceous gland growth (by </a:t>
            </a:r>
            <a:r>
              <a:rPr lang="en-US" dirty="0" err="1"/>
              <a:t>lignans</a:t>
            </a:r>
            <a:r>
              <a:rPr lang="en-US" dirty="0"/>
              <a:t>; see publication: </a:t>
            </a:r>
            <a:r>
              <a:rPr lang="en-US" dirty="0" err="1"/>
              <a:t>Azrad</a:t>
            </a:r>
            <a:r>
              <a:rPr lang="en-US" dirty="0"/>
              <a:t> </a:t>
            </a:r>
            <a:r>
              <a:rPr lang="en-US" dirty="0" err="1"/>
              <a:t>M_Flaxseed</a:t>
            </a:r>
            <a:r>
              <a:rPr lang="en-US" dirty="0"/>
              <a:t>-derived </a:t>
            </a:r>
            <a:r>
              <a:rPr lang="en-US" dirty="0" err="1"/>
              <a:t>enterolactone</a:t>
            </a:r>
            <a:r>
              <a:rPr lang="en-US" dirty="0"/>
              <a:t> is inversely associated with tumor cell proliferation in men with localized prostate cancer_2013)</a:t>
            </a:r>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28</a:t>
            </a:fld>
            <a:endParaRPr lang="en-US" altLang="en-US" dirty="0"/>
          </a:p>
        </p:txBody>
      </p:sp>
    </p:spTree>
    <p:extLst>
      <p:ext uri="{BB962C8B-B14F-4D97-AF65-F5344CB8AC3E}">
        <p14:creationId xmlns:p14="http://schemas.microsoft.com/office/powerpoint/2010/main" val="2552469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Long-lasting make up</a:t>
            </a:r>
            <a:r>
              <a:rPr lang="en-US" dirty="0"/>
              <a:t>: 1.5% </a:t>
            </a:r>
            <a:r>
              <a:rPr lang="en-US" i="1" dirty="0"/>
              <a:t>Touch</a:t>
            </a:r>
            <a:r>
              <a:rPr lang="en-US" dirty="0"/>
              <a:t> 150 for mattifying effect and 1.5% </a:t>
            </a:r>
            <a:r>
              <a:rPr lang="en-US" i="1" dirty="0"/>
              <a:t>Look</a:t>
            </a:r>
            <a:r>
              <a:rPr lang="en-US" dirty="0"/>
              <a:t> 100 for visible skin</a:t>
            </a:r>
            <a:r>
              <a:rPr lang="en-US" baseline="0" dirty="0"/>
              <a:t> refinement.</a:t>
            </a:r>
            <a:endParaRPr lang="en-US" dirty="0"/>
          </a:p>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29</a:t>
            </a:fld>
            <a:endParaRPr lang="en-US" altLang="en-US" dirty="0"/>
          </a:p>
        </p:txBody>
      </p:sp>
    </p:spTree>
    <p:extLst>
      <p:ext uri="{BB962C8B-B14F-4D97-AF65-F5344CB8AC3E}">
        <p14:creationId xmlns:p14="http://schemas.microsoft.com/office/powerpoint/2010/main" val="3386311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32</a:t>
            </a:fld>
            <a:endParaRPr lang="en-US" altLang="en-US" dirty="0"/>
          </a:p>
        </p:txBody>
      </p:sp>
    </p:spTree>
    <p:extLst>
      <p:ext uri="{BB962C8B-B14F-4D97-AF65-F5344CB8AC3E}">
        <p14:creationId xmlns:p14="http://schemas.microsoft.com/office/powerpoint/2010/main" val="2888446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33</a:t>
            </a:fld>
            <a:endParaRPr lang="en-US" altLang="en-US" dirty="0"/>
          </a:p>
        </p:txBody>
      </p:sp>
    </p:spTree>
    <p:extLst>
      <p:ext uri="{BB962C8B-B14F-4D97-AF65-F5344CB8AC3E}">
        <p14:creationId xmlns:p14="http://schemas.microsoft.com/office/powerpoint/2010/main" val="34639783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37</a:t>
            </a:fld>
            <a:endParaRPr lang="en-US" altLang="en-US" dirty="0"/>
          </a:p>
        </p:txBody>
      </p:sp>
    </p:spTree>
    <p:extLst>
      <p:ext uri="{BB962C8B-B14F-4D97-AF65-F5344CB8AC3E}">
        <p14:creationId xmlns:p14="http://schemas.microsoft.com/office/powerpoint/2010/main" val="15058903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38</a:t>
            </a:fld>
            <a:endParaRPr lang="en-US" altLang="en-US" dirty="0"/>
          </a:p>
        </p:txBody>
      </p:sp>
    </p:spTree>
    <p:extLst>
      <p:ext uri="{BB962C8B-B14F-4D97-AF65-F5344CB8AC3E}">
        <p14:creationId xmlns:p14="http://schemas.microsoft.com/office/powerpoint/2010/main" val="2432190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7CC19EF-4555-4D05-BE63-A2CA06066AC2}" type="slidenum">
              <a:rPr lang="en-US" altLang="en-US" smtClean="0"/>
              <a:pPr/>
              <a:t>39</a:t>
            </a:fld>
            <a:endParaRPr lang="en-US" altLang="en-US" dirty="0"/>
          </a:p>
        </p:txBody>
      </p:sp>
    </p:spTree>
    <p:extLst>
      <p:ext uri="{BB962C8B-B14F-4D97-AF65-F5344CB8AC3E}">
        <p14:creationId xmlns:p14="http://schemas.microsoft.com/office/powerpoint/2010/main" val="243219021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3.xml"/><Relationship Id="rId7"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vmlDrawing" Target="../drawings/vmlDrawing2.v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0" descr="DSM_cover_blue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0" y="0"/>
            <a:ext cx="9155113"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Rectangle 2" hidden="1"/>
          <p:cNvGraphicFramePr>
            <a:graphicFrameLocks/>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4655" name="think-cell Slide" r:id="rId9" imgW="0" imgH="0" progId="TCLayout.ActiveDocument.1">
                  <p:embed/>
                </p:oleObj>
              </mc:Choice>
              <mc:Fallback>
                <p:oleObj name="think-cell Slide" r:id="rId9" imgW="0" imgH="0" progId="TCLayout.ActiveDocument.1">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16"/>
          <p:cNvSpPr txBox="1">
            <a:spLocks noChangeArrowheads="1"/>
          </p:cNvSpPr>
          <p:nvPr>
            <p:custDataLst>
              <p:tags r:id="rId3"/>
            </p:custDataLst>
          </p:nvPr>
        </p:nvSpPr>
        <p:spPr bwMode="auto">
          <a:xfrm>
            <a:off x="722313" y="3695103"/>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en-US" altLang="en-US" dirty="0">
              <a:solidFill>
                <a:schemeClr val="bg1"/>
              </a:solidFill>
            </a:endParaRPr>
          </a:p>
        </p:txBody>
      </p:sp>
      <p:sp>
        <p:nvSpPr>
          <p:cNvPr id="7" name="Text Box 17"/>
          <p:cNvSpPr txBox="1">
            <a:spLocks noChangeArrowheads="1"/>
          </p:cNvSpPr>
          <p:nvPr>
            <p:custDataLst>
              <p:tags r:id="rId4"/>
            </p:custDataLst>
          </p:nvPr>
        </p:nvSpPr>
        <p:spPr bwMode="auto">
          <a:xfrm>
            <a:off x="722313" y="2565400"/>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en-US" altLang="en-US" dirty="0">
              <a:solidFill>
                <a:schemeClr val="bg1"/>
              </a:solidFill>
            </a:endParaRPr>
          </a:p>
        </p:txBody>
      </p:sp>
      <p:sp>
        <p:nvSpPr>
          <p:cNvPr id="8" name="Text Box 18"/>
          <p:cNvSpPr txBox="1">
            <a:spLocks noChangeArrowheads="1"/>
          </p:cNvSpPr>
          <p:nvPr>
            <p:custDataLst>
              <p:tags r:id="rId5"/>
            </p:custDataLst>
          </p:nvPr>
        </p:nvSpPr>
        <p:spPr bwMode="auto">
          <a:xfrm>
            <a:off x="722313" y="2846388"/>
            <a:ext cx="184731" cy="36933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en-US" altLang="en-US" dirty="0">
              <a:solidFill>
                <a:schemeClr val="bg1"/>
              </a:solidFill>
            </a:endParaRPr>
          </a:p>
        </p:txBody>
      </p:sp>
      <p:sp>
        <p:nvSpPr>
          <p:cNvPr id="9" name="TextBox 8"/>
          <p:cNvSpPr txBox="1"/>
          <p:nvPr userDrawn="1">
            <p:custDataLst>
              <p:tags r:id="rId6"/>
            </p:custDataLst>
          </p:nvPr>
        </p:nvSpPr>
        <p:spPr>
          <a:xfrm>
            <a:off x="0" y="0"/>
            <a:ext cx="184731" cy="369332"/>
          </a:xfrm>
          <a:prstGeom prst="rect">
            <a:avLst/>
          </a:prstGeom>
          <a:noFill/>
        </p:spPr>
        <p:txBody>
          <a:bodyPr vert="horz" wrap="none" rtlCol="0">
            <a:spAutoFit/>
          </a:bodyPr>
          <a:lstStyle/>
          <a:p>
            <a:endParaRPr lang="en-US"/>
          </a:p>
        </p:txBody>
      </p:sp>
      <p:sp>
        <p:nvSpPr>
          <p:cNvPr id="34819" name="Rectangle 3"/>
          <p:cNvSpPr>
            <a:spLocks noGrp="1" noChangeArrowheads="1"/>
          </p:cNvSpPr>
          <p:nvPr>
            <p:ph type="ctrTitle"/>
          </p:nvPr>
        </p:nvSpPr>
        <p:spPr>
          <a:xfrm>
            <a:off x="715963" y="1284288"/>
            <a:ext cx="6546850" cy="463550"/>
          </a:xfrm>
          <a:extLst>
            <a:ext uri="{91240B29-F687-4F45-9708-019B960494DF}">
              <a14:hiddenLine xmlns:a14="http://schemas.microsoft.com/office/drawing/2010/main" w="9525">
                <a:solidFill>
                  <a:schemeClr val="tx1"/>
                </a:solidFill>
                <a:miter lim="800000"/>
                <a:headEnd/>
                <a:tailEnd/>
              </a14:hiddenLine>
            </a:ext>
          </a:extLst>
        </p:spPr>
        <p:txBody>
          <a:bodyPr anchor="t"/>
          <a:lstStyle>
            <a:lvl1pPr>
              <a:defRPr>
                <a:solidFill>
                  <a:schemeClr val="bg1"/>
                </a:solidFill>
              </a:defRPr>
            </a:lvl1pPr>
          </a:lstStyle>
          <a:p>
            <a:pPr lvl="0"/>
            <a:r>
              <a:rPr lang="en-US" noProof="0" dirty="0"/>
              <a:t>Click to edit Master title style</a:t>
            </a:r>
          </a:p>
        </p:txBody>
      </p:sp>
      <p:sp>
        <p:nvSpPr>
          <p:cNvPr id="34820" name="Rectangle 4"/>
          <p:cNvSpPr>
            <a:spLocks noGrp="1" noChangeArrowheads="1"/>
          </p:cNvSpPr>
          <p:nvPr>
            <p:ph type="subTitle" idx="1"/>
          </p:nvPr>
        </p:nvSpPr>
        <p:spPr>
          <a:xfrm>
            <a:off x="795338" y="2205038"/>
            <a:ext cx="6535737" cy="369332"/>
          </a:xfrm>
        </p:spPr>
        <p:txBody>
          <a:bodyPr/>
          <a:lstStyle>
            <a:lvl1pPr marL="0" indent="0">
              <a:buFontTx/>
              <a:buNone/>
              <a:defRPr sz="2400">
                <a:solidFill>
                  <a:schemeClr val="bg1"/>
                </a:solidFill>
              </a:defRPr>
            </a:lvl1pPr>
          </a:lstStyle>
          <a:p>
            <a:pPr lvl="0"/>
            <a:r>
              <a:rPr lang="en-US" noProof="0" dirty="0"/>
              <a:t>Click to edit Master subtitle style</a:t>
            </a:r>
          </a:p>
        </p:txBody>
      </p:sp>
      <p:sp>
        <p:nvSpPr>
          <p:cNvPr id="11" name="hl"/>
          <p:cNvSpPr txBox="1"/>
          <p:nvPr userDrawn="1"/>
        </p:nvSpPr>
        <p:spPr>
          <a:xfrm>
            <a:off x="0" y="0"/>
            <a:ext cx="9144000" cy="223138"/>
          </a:xfrm>
          <a:prstGeom prst="rect">
            <a:avLst/>
          </a:prstGeom>
          <a:noFill/>
        </p:spPr>
        <p:txBody>
          <a:bodyPr vert="horz" rtlCol="0">
            <a:spAutoFit/>
          </a:bodyPr>
          <a:lstStyle/>
          <a:p>
            <a:pPr algn="l"/>
            <a:endParaRPr lang="en-US" sz="850" b="0" i="0" u="none" baseline="0" dirty="0">
              <a:solidFill>
                <a:srgbClr val="5F5F5F"/>
              </a:solidFill>
              <a:latin typeface="Trebuchet MS"/>
            </a:endParaRPr>
          </a:p>
        </p:txBody>
      </p:sp>
    </p:spTree>
    <p:extLst>
      <p:ext uri="{BB962C8B-B14F-4D97-AF65-F5344CB8AC3E}">
        <p14:creationId xmlns:p14="http://schemas.microsoft.com/office/powerpoint/2010/main" val="2732055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p:txBody>
          <a:body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485D6315-7C01-478A-A280-AF07E38C0C71}" type="slidenum">
              <a:rPr lang="en-US" altLang="en-US" smtClean="0"/>
              <a:pPr/>
              <a:t>‹#›</a:t>
            </a:fld>
            <a:endParaRPr lang="en-US" altLang="en-US" dirty="0"/>
          </a:p>
        </p:txBody>
      </p:sp>
    </p:spTree>
    <p:extLst>
      <p:ext uri="{BB962C8B-B14F-4D97-AF65-F5344CB8AC3E}">
        <p14:creationId xmlns:p14="http://schemas.microsoft.com/office/powerpoint/2010/main" val="3814707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169551"/>
          </a:xfrm>
        </p:spPr>
        <p:txBody>
          <a:bodyPr anchor="t"/>
          <a:lstStyle>
            <a:lvl1pPr algn="l">
              <a:defRPr sz="4000" b="1" cap="all"/>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platzhalter 2"/>
          <p:cNvSpPr>
            <a:spLocks noGrp="1"/>
          </p:cNvSpPr>
          <p:nvPr>
            <p:ph type="body" idx="1"/>
          </p:nvPr>
        </p:nvSpPr>
        <p:spPr>
          <a:xfrm>
            <a:off x="722313" y="4099123"/>
            <a:ext cx="7772400" cy="30777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err="1"/>
              <a:t>Textmasterformat</a:t>
            </a:r>
            <a:r>
              <a:rPr lang="en-US" dirty="0"/>
              <a:t> </a:t>
            </a:r>
            <a:r>
              <a:rPr lang="en-US" dirty="0" err="1"/>
              <a:t>bearbeiten</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5AA5F804-C054-4A0A-9262-E15F618A67A4}" type="slidenum">
              <a:rPr lang="en-US" altLang="en-US" smtClean="0"/>
              <a:pPr/>
              <a:t>‹#›</a:t>
            </a:fld>
            <a:endParaRPr lang="en-US" altLang="en-US" dirty="0"/>
          </a:p>
        </p:txBody>
      </p:sp>
    </p:spTree>
    <p:extLst>
      <p:ext uri="{BB962C8B-B14F-4D97-AF65-F5344CB8AC3E}">
        <p14:creationId xmlns:p14="http://schemas.microsoft.com/office/powerpoint/2010/main" val="3791319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sz="half" idx="1"/>
          </p:nvPr>
        </p:nvSpPr>
        <p:spPr>
          <a:xfrm>
            <a:off x="736600" y="1773238"/>
            <a:ext cx="3151188" cy="2369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Inhaltsplatzhalter 3"/>
          <p:cNvSpPr>
            <a:spLocks noGrp="1"/>
          </p:cNvSpPr>
          <p:nvPr>
            <p:ph sz="half" idx="2"/>
          </p:nvPr>
        </p:nvSpPr>
        <p:spPr>
          <a:xfrm>
            <a:off x="4040188" y="1773238"/>
            <a:ext cx="3151187" cy="2369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888A844F-4B3A-4D55-8DA4-B1F2E14E8247}" type="slidenum">
              <a:rPr lang="en-US" altLang="en-US" smtClean="0"/>
              <a:pPr/>
              <a:t>‹#›</a:t>
            </a:fld>
            <a:endParaRPr lang="en-US" altLang="en-US" dirty="0"/>
          </a:p>
        </p:txBody>
      </p:sp>
    </p:spTree>
    <p:extLst>
      <p:ext uri="{BB962C8B-B14F-4D97-AF65-F5344CB8AC3E}">
        <p14:creationId xmlns:p14="http://schemas.microsoft.com/office/powerpoint/2010/main" val="3705951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481997"/>
            <a:ext cx="8229600" cy="935641"/>
          </a:xfrm>
        </p:spPr>
        <p:txBody>
          <a:bodyPr/>
          <a:lstStyle>
            <a:lvl1pPr>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platzhalter 2"/>
          <p:cNvSpPr>
            <a:spLocks noGrp="1"/>
          </p:cNvSpPr>
          <p:nvPr>
            <p:ph type="body" idx="1"/>
          </p:nvPr>
        </p:nvSpPr>
        <p:spPr>
          <a:xfrm>
            <a:off x="457200" y="1436211"/>
            <a:ext cx="4040188" cy="7386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Textmasterformat</a:t>
            </a:r>
            <a:r>
              <a:rPr lang="en-US" dirty="0"/>
              <a:t> </a:t>
            </a:r>
            <a:r>
              <a:rPr lang="en-US" dirty="0" err="1"/>
              <a:t>bearbeiten</a:t>
            </a:r>
            <a:endParaRPr lang="en-US" dirty="0"/>
          </a:p>
        </p:txBody>
      </p:sp>
      <p:sp>
        <p:nvSpPr>
          <p:cNvPr id="4" name="Inhaltsplatzhalter 3"/>
          <p:cNvSpPr>
            <a:spLocks noGrp="1"/>
          </p:cNvSpPr>
          <p:nvPr>
            <p:ph sz="half" idx="2"/>
          </p:nvPr>
        </p:nvSpPr>
        <p:spPr>
          <a:xfrm>
            <a:off x="457200" y="2174875"/>
            <a:ext cx="4040188"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5" name="Textplatzhalter 4"/>
          <p:cNvSpPr>
            <a:spLocks noGrp="1"/>
          </p:cNvSpPr>
          <p:nvPr>
            <p:ph type="body" sz="quarter" idx="3"/>
          </p:nvPr>
        </p:nvSpPr>
        <p:spPr>
          <a:xfrm>
            <a:off x="4645025" y="1436211"/>
            <a:ext cx="4041775" cy="73866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Textmasterformat</a:t>
            </a:r>
            <a:r>
              <a:rPr lang="en-US" dirty="0"/>
              <a:t> </a:t>
            </a:r>
            <a:r>
              <a:rPr lang="en-US" dirty="0" err="1"/>
              <a:t>bearbeiten</a:t>
            </a:r>
            <a:endParaRPr lang="en-US" dirty="0"/>
          </a:p>
        </p:txBody>
      </p:sp>
      <p:sp>
        <p:nvSpPr>
          <p:cNvPr id="6" name="Inhaltsplatzhalter 5"/>
          <p:cNvSpPr>
            <a:spLocks noGrp="1"/>
          </p:cNvSpPr>
          <p:nvPr>
            <p:ph sz="quarter" idx="4"/>
          </p:nvPr>
        </p:nvSpPr>
        <p:spPr>
          <a:xfrm>
            <a:off x="4645025" y="2174875"/>
            <a:ext cx="4041775" cy="181588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7" name="Rectangle 6"/>
          <p:cNvSpPr>
            <a:spLocks noGrp="1" noChangeArrowheads="1"/>
          </p:cNvSpPr>
          <p:nvPr>
            <p:ph type="sldNum" sz="quarter" idx="10"/>
            <p:custDataLst>
              <p:tags r:id="rId1"/>
            </p:custDataLst>
          </p:nvPr>
        </p:nvSpPr>
        <p:spPr>
          <a:ln/>
        </p:spPr>
        <p:txBody>
          <a:bodyPr/>
          <a:lstStyle>
            <a:lvl1pPr>
              <a:defRPr/>
            </a:lvl1pPr>
          </a:lstStyle>
          <a:p>
            <a:fld id="{E653A58F-3EFB-4332-9548-DC52EEF492FD}" type="slidenum">
              <a:rPr lang="en-US" altLang="en-US" smtClean="0"/>
              <a:pPr/>
              <a:t>‹#›</a:t>
            </a:fld>
            <a:endParaRPr lang="en-US" altLang="en-US" dirty="0"/>
          </a:p>
        </p:txBody>
      </p:sp>
    </p:spTree>
    <p:extLst>
      <p:ext uri="{BB962C8B-B14F-4D97-AF65-F5344CB8AC3E}">
        <p14:creationId xmlns:p14="http://schemas.microsoft.com/office/powerpoint/2010/main" val="737492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Rectangle 6"/>
          <p:cNvSpPr>
            <a:spLocks noGrp="1" noChangeArrowheads="1"/>
          </p:cNvSpPr>
          <p:nvPr>
            <p:ph type="sldNum" sz="quarter" idx="10"/>
            <p:custDataLst>
              <p:tags r:id="rId1"/>
            </p:custDataLst>
          </p:nvPr>
        </p:nvSpPr>
        <p:spPr>
          <a:ln/>
        </p:spPr>
        <p:txBody>
          <a:bodyPr/>
          <a:lstStyle>
            <a:lvl1pPr>
              <a:defRPr/>
            </a:lvl1pPr>
          </a:lstStyle>
          <a:p>
            <a:fld id="{FB02331B-8469-432E-B98F-B63204B15E54}" type="slidenum">
              <a:rPr lang="en-US" altLang="en-US" smtClean="0"/>
              <a:pPr/>
              <a:t>‹#›</a:t>
            </a:fld>
            <a:endParaRPr lang="en-US" altLang="en-US" dirty="0"/>
          </a:p>
        </p:txBody>
      </p:sp>
    </p:spTree>
    <p:extLst>
      <p:ext uri="{BB962C8B-B14F-4D97-AF65-F5344CB8AC3E}">
        <p14:creationId xmlns:p14="http://schemas.microsoft.com/office/powerpoint/2010/main" val="2209577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custDataLst>
              <p:tags r:id="rId1"/>
            </p:custDataLst>
          </p:nvPr>
        </p:nvSpPr>
        <p:spPr>
          <a:ln/>
        </p:spPr>
        <p:txBody>
          <a:bodyPr/>
          <a:lstStyle>
            <a:lvl1pPr>
              <a:defRPr/>
            </a:lvl1pPr>
          </a:lstStyle>
          <a:p>
            <a:fld id="{28E44474-2A69-40E6-9F13-7B1FBE68048F}" type="slidenum">
              <a:rPr lang="en-US" altLang="en-US" smtClean="0"/>
              <a:pPr/>
              <a:t>‹#›</a:t>
            </a:fld>
            <a:endParaRPr lang="en-US" altLang="en-US" dirty="0"/>
          </a:p>
        </p:txBody>
      </p:sp>
    </p:spTree>
    <p:extLst>
      <p:ext uri="{BB962C8B-B14F-4D97-AF65-F5344CB8AC3E}">
        <p14:creationId xmlns:p14="http://schemas.microsoft.com/office/powerpoint/2010/main" val="800811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850325"/>
            <a:ext cx="3008313" cy="584775"/>
          </a:xfrm>
        </p:spPr>
        <p:txBody>
          <a:bodyPr/>
          <a:lstStyle>
            <a:lvl1pPr algn="l">
              <a:defRPr sz="2000" b="1"/>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a:xfrm>
            <a:off x="3575050" y="273050"/>
            <a:ext cx="5111750" cy="24006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Textplatzhalter 3"/>
          <p:cNvSpPr>
            <a:spLocks noGrp="1"/>
          </p:cNvSpPr>
          <p:nvPr>
            <p:ph type="body" sz="half" idx="2"/>
          </p:nvPr>
        </p:nvSpPr>
        <p:spPr>
          <a:xfrm>
            <a:off x="457200" y="1435100"/>
            <a:ext cx="3008313"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Textmasterformat</a:t>
            </a:r>
            <a:r>
              <a:rPr lang="en-US" dirty="0"/>
              <a:t> </a:t>
            </a:r>
            <a:r>
              <a:rPr lang="en-US" dirty="0" err="1"/>
              <a:t>bearbeiten</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27C06EAC-D93C-461F-A5AA-13ACA97FA99B}" type="slidenum">
              <a:rPr lang="en-US" altLang="en-US" smtClean="0"/>
              <a:pPr/>
              <a:t>‹#›</a:t>
            </a:fld>
            <a:endParaRPr lang="en-US" altLang="en-US" dirty="0"/>
          </a:p>
        </p:txBody>
      </p:sp>
    </p:spTree>
    <p:extLst>
      <p:ext uri="{BB962C8B-B14F-4D97-AF65-F5344CB8AC3E}">
        <p14:creationId xmlns:p14="http://schemas.microsoft.com/office/powerpoint/2010/main" val="1975653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5074950"/>
            <a:ext cx="5486400" cy="292388"/>
          </a:xfrm>
        </p:spPr>
        <p:txBody>
          <a:bodyPr/>
          <a:lstStyle>
            <a:lvl1pPr algn="l">
              <a:defRPr sz="2000" b="1"/>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21544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Textmasterformat</a:t>
            </a:r>
            <a:r>
              <a:rPr lang="en-US" dirty="0"/>
              <a:t> </a:t>
            </a:r>
            <a:r>
              <a:rPr lang="en-US" dirty="0" err="1"/>
              <a:t>bearbeiten</a:t>
            </a:r>
            <a:endParaRPr lang="en-US" dirty="0"/>
          </a:p>
        </p:txBody>
      </p:sp>
      <p:sp>
        <p:nvSpPr>
          <p:cNvPr id="5" name="Rectangle 6"/>
          <p:cNvSpPr>
            <a:spLocks noGrp="1" noChangeArrowheads="1"/>
          </p:cNvSpPr>
          <p:nvPr>
            <p:ph type="sldNum" sz="quarter" idx="10"/>
            <p:custDataLst>
              <p:tags r:id="rId1"/>
            </p:custDataLst>
          </p:nvPr>
        </p:nvSpPr>
        <p:spPr>
          <a:ln/>
        </p:spPr>
        <p:txBody>
          <a:bodyPr/>
          <a:lstStyle>
            <a:lvl1pPr>
              <a:defRPr/>
            </a:lvl1pPr>
          </a:lstStyle>
          <a:p>
            <a:fld id="{B33BBCBB-83A3-4AA4-B93B-51513B8DD6BC}" type="slidenum">
              <a:rPr lang="en-US" altLang="en-US" smtClean="0"/>
              <a:pPr/>
              <a:t>‹#›</a:t>
            </a:fld>
            <a:endParaRPr lang="en-US" altLang="en-US" dirty="0"/>
          </a:p>
        </p:txBody>
      </p:sp>
    </p:spTree>
    <p:extLst>
      <p:ext uri="{BB962C8B-B14F-4D97-AF65-F5344CB8AC3E}">
        <p14:creationId xmlns:p14="http://schemas.microsoft.com/office/powerpoint/2010/main" val="2034767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717550" y="312134"/>
            <a:ext cx="6472238" cy="935641"/>
          </a:xfr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Vertikaler Textplatzhalter 2"/>
          <p:cNvSpPr>
            <a:spLocks noGrp="1"/>
          </p:cNvSpPr>
          <p:nvPr>
            <p:ph type="body" orient="vert" idx="1"/>
          </p:nvPr>
        </p:nvSpPr>
        <p:spPr>
          <a:xfrm>
            <a:off x="-3611582" y="1773238"/>
            <a:ext cx="10802957" cy="1373187"/>
          </a:xfrm>
        </p:spPr>
        <p:txBody>
          <a:bodyPr vert="eaVert"/>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0A02F551-E746-40E5-A58B-2DB87E458D2B}" type="slidenum">
              <a:rPr lang="en-US" altLang="en-US" smtClean="0"/>
              <a:pPr/>
              <a:t>‹#›</a:t>
            </a:fld>
            <a:endParaRPr lang="en-US" altLang="en-US" dirty="0"/>
          </a:p>
        </p:txBody>
      </p:sp>
    </p:spTree>
    <p:extLst>
      <p:ext uri="{BB962C8B-B14F-4D97-AF65-F5344CB8AC3E}">
        <p14:creationId xmlns:p14="http://schemas.microsoft.com/office/powerpoint/2010/main" val="846562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5573713" y="784225"/>
            <a:ext cx="1871282" cy="2362200"/>
          </a:xfrm>
        </p:spPr>
        <p:txBody>
          <a:bodyPr vert="eaVert"/>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Vertikaler Textplatzhalter 2"/>
          <p:cNvSpPr>
            <a:spLocks noGrp="1"/>
          </p:cNvSpPr>
          <p:nvPr>
            <p:ph type="body" orient="vert" idx="1"/>
          </p:nvPr>
        </p:nvSpPr>
        <p:spPr>
          <a:xfrm>
            <a:off x="1820327" y="784225"/>
            <a:ext cx="3600986" cy="2362200"/>
          </a:xfrm>
        </p:spPr>
        <p:txBody>
          <a:bodyPr vert="eaVert"/>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0B5DF7A8-9772-4CFE-899D-D34C7E68E5C6}" type="slidenum">
              <a:rPr lang="en-US" altLang="en-US" smtClean="0"/>
              <a:pPr/>
              <a:t>‹#›</a:t>
            </a:fld>
            <a:endParaRPr lang="en-US" altLang="en-US" dirty="0"/>
          </a:p>
        </p:txBody>
      </p:sp>
    </p:spTree>
    <p:extLst>
      <p:ext uri="{BB962C8B-B14F-4D97-AF65-F5344CB8AC3E}">
        <p14:creationId xmlns:p14="http://schemas.microsoft.com/office/powerpoint/2010/main" val="4239066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err="1"/>
              <a:t>Formatvorlage</a:t>
            </a:r>
            <a:r>
              <a:rPr lang="en-US" dirty="0"/>
              <a:t> des </a:t>
            </a:r>
            <a:r>
              <a:rPr lang="en-US" dirty="0" err="1"/>
              <a:t>Untertitelmasters</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4" name="hl"/>
          <p:cNvSpPr txBox="1"/>
          <p:nvPr userDrawn="1"/>
        </p:nvSpPr>
        <p:spPr>
          <a:xfrm>
            <a:off x="0" y="0"/>
            <a:ext cx="9144000" cy="223138"/>
          </a:xfrm>
          <a:prstGeom prst="rect">
            <a:avLst/>
          </a:prstGeom>
          <a:noFill/>
        </p:spPr>
        <p:txBody>
          <a:bodyPr vert="horz" rtlCol="0">
            <a:spAutoFit/>
          </a:bodyPr>
          <a:lstStyle/>
          <a:p>
            <a:pPr algn="l"/>
            <a:endParaRPr lang="en-US" sz="850" b="0" i="0" u="none" baseline="0" dirty="0">
              <a:solidFill>
                <a:srgbClr val="5F5F5F"/>
              </a:solidFill>
              <a:latin typeface="Trebuchet MS"/>
            </a:endParaRPr>
          </a:p>
        </p:txBody>
      </p:sp>
    </p:spTree>
    <p:extLst>
      <p:ext uri="{BB962C8B-B14F-4D97-AF65-F5344CB8AC3E}">
        <p14:creationId xmlns:p14="http://schemas.microsoft.com/office/powerpoint/2010/main" val="368650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308928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err="1"/>
              <a:t>Textmasterformat</a:t>
            </a:r>
            <a:r>
              <a:rPr lang="en-US" dirty="0"/>
              <a:t> </a:t>
            </a:r>
            <a:r>
              <a:rPr lang="en-US" dirty="0" err="1"/>
              <a:t>bearbeiten</a:t>
            </a:r>
            <a:endParaRPr lang="en-US" dirty="0"/>
          </a:p>
        </p:txBody>
      </p:sp>
    </p:spTree>
    <p:extLst>
      <p:ext uri="{BB962C8B-B14F-4D97-AF65-F5344CB8AC3E}">
        <p14:creationId xmlns:p14="http://schemas.microsoft.com/office/powerpoint/2010/main" val="2188299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3260717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Textmasterformat</a:t>
            </a:r>
            <a:r>
              <a:rPr lang="en-US" dirty="0"/>
              <a:t> </a:t>
            </a:r>
            <a:r>
              <a:rPr lang="en-US" dirty="0" err="1"/>
              <a:t>bearbeiten</a:t>
            </a:r>
            <a:endParaRPr lang="en-US" dirty="0"/>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Textmasterformat</a:t>
            </a:r>
            <a:r>
              <a:rPr lang="en-US" dirty="0"/>
              <a:t> </a:t>
            </a:r>
            <a:r>
              <a:rPr lang="en-US" dirty="0" err="1"/>
              <a:t>bearbeiten</a:t>
            </a:r>
            <a:endParaRPr lang="en-US" dirty="0"/>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1354078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Tree>
    <p:extLst>
      <p:ext uri="{BB962C8B-B14F-4D97-AF65-F5344CB8AC3E}">
        <p14:creationId xmlns:p14="http://schemas.microsoft.com/office/powerpoint/2010/main" val="4121391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14383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Textmasterformat</a:t>
            </a:r>
            <a:r>
              <a:rPr lang="en-US" dirty="0"/>
              <a:t> </a:t>
            </a:r>
            <a:r>
              <a:rPr lang="en-US" dirty="0" err="1"/>
              <a:t>bearbeiten</a:t>
            </a:r>
            <a:endParaRPr lang="en-US" dirty="0"/>
          </a:p>
        </p:txBody>
      </p:sp>
    </p:spTree>
    <p:extLst>
      <p:ext uri="{BB962C8B-B14F-4D97-AF65-F5344CB8AC3E}">
        <p14:creationId xmlns:p14="http://schemas.microsoft.com/office/powerpoint/2010/main" val="3721107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Textmasterformat</a:t>
            </a:r>
            <a:r>
              <a:rPr lang="en-US" dirty="0"/>
              <a:t> </a:t>
            </a:r>
            <a:r>
              <a:rPr lang="en-US" dirty="0" err="1"/>
              <a:t>bearbeiten</a:t>
            </a:r>
            <a:endParaRPr lang="en-US" dirty="0"/>
          </a:p>
        </p:txBody>
      </p:sp>
    </p:spTree>
    <p:extLst>
      <p:ext uri="{BB962C8B-B14F-4D97-AF65-F5344CB8AC3E}">
        <p14:creationId xmlns:p14="http://schemas.microsoft.com/office/powerpoint/2010/main" val="38807900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2861917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en-US" dirty="0" err="1"/>
              <a:t>Textmasterformat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39433924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6172199" cy="2251579"/>
          </a:xfrm>
        </p:spPr>
        <p:txBody>
          <a:bodyPr lIns="0" rIns="0" anchor="t">
            <a:noAutofit/>
          </a:bodyPr>
          <a:lstStyle>
            <a:lvl1pPr>
              <a:defRPr sz="6600"/>
            </a:lvl1pPr>
          </a:lstStyle>
          <a:p>
            <a:r>
              <a:rPr lang="en-US" dirty="0"/>
              <a:t>Click to edit Master title style</a:t>
            </a:r>
          </a:p>
        </p:txBody>
      </p:sp>
      <p:sp>
        <p:nvSpPr>
          <p:cNvPr id="3" name="Subtitle 2"/>
          <p:cNvSpPr>
            <a:spLocks noGrp="1"/>
          </p:cNvSpPr>
          <p:nvPr>
            <p:ph type="subTitle" idx="1"/>
          </p:nvPr>
        </p:nvSpPr>
        <p:spPr>
          <a:xfrm>
            <a:off x="1066800" y="3905864"/>
            <a:ext cx="6172200" cy="1123336"/>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6"/>
          <p:cNvSpPr>
            <a:spLocks noGrp="1"/>
          </p:cNvSpPr>
          <p:nvPr>
            <p:ph type="dt" sz="half" idx="10"/>
          </p:nvPr>
        </p:nvSpPr>
        <p:spPr/>
        <p:txBody>
          <a:bodyPr/>
          <a:lstStyle/>
          <a:p>
            <a:fld id="{46312DBB-ACAF-44B8-92B0-11D2D81277B3}" type="datetime1">
              <a:rPr lang="en-US" smtClean="0"/>
              <a:pPr/>
              <a:t>5/19/2021</a:t>
            </a:fld>
            <a:endParaRPr lang="en-US" dirty="0"/>
          </a:p>
        </p:txBody>
      </p:sp>
      <p:sp>
        <p:nvSpPr>
          <p:cNvPr id="8" name="Slide Number Placeholder 7"/>
          <p:cNvSpPr>
            <a:spLocks noGrp="1"/>
          </p:cNvSpPr>
          <p:nvPr>
            <p:ph type="sldNum" sz="quarter" idx="11"/>
          </p:nvPr>
        </p:nvSpPr>
        <p:spPr/>
        <p:txBody>
          <a:bodyPr/>
          <a:lstStyle/>
          <a:p>
            <a:fld id="{D43E5B41-8B70-446F-9B67-2F590C0F4CD0}" type="slidenum">
              <a:rPr lang="en-US" altLang="en-US" smtClean="0"/>
              <a:pPr/>
              <a:t>‹#›</a:t>
            </a:fld>
            <a:endParaRPr lang="en-US" altLang="en-US" dirty="0"/>
          </a:p>
        </p:txBody>
      </p:sp>
      <p:sp>
        <p:nvSpPr>
          <p:cNvPr id="9" name="Footer Placeholder 8"/>
          <p:cNvSpPr>
            <a:spLocks noGrp="1"/>
          </p:cNvSpPr>
          <p:nvPr>
            <p:ph type="ftr" sz="quarter" idx="12"/>
          </p:nvPr>
        </p:nvSpPr>
        <p:spPr/>
        <p:txBody>
          <a:bodyPr/>
          <a:lstStyle/>
          <a:p>
            <a:r>
              <a:rPr lang="en-US" dirty="0" err="1"/>
              <a:t>asdf</a:t>
            </a:r>
            <a:endParaRPr lang="en-US" dirty="0"/>
          </a:p>
        </p:txBody>
      </p:sp>
      <p:sp>
        <p:nvSpPr>
          <p:cNvPr id="4" name="hl"/>
          <p:cNvSpPr txBox="1"/>
          <p:nvPr userDrawn="1"/>
        </p:nvSpPr>
        <p:spPr>
          <a:xfrm>
            <a:off x="0" y="0"/>
            <a:ext cx="9144000" cy="223138"/>
          </a:xfrm>
          <a:prstGeom prst="rect">
            <a:avLst/>
          </a:prstGeom>
          <a:noFill/>
        </p:spPr>
        <p:txBody>
          <a:bodyPr vert="horz" rtlCol="0">
            <a:spAutoFit/>
          </a:bodyPr>
          <a:lstStyle/>
          <a:p>
            <a:pPr algn="l"/>
            <a:endParaRPr lang="en-US" sz="850" b="0" i="0" u="none" baseline="0" dirty="0">
              <a:solidFill>
                <a:srgbClr val="5F5F5F"/>
              </a:solidFill>
              <a:latin typeface="Trebuchet MS"/>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456432" y="1545336"/>
            <a:ext cx="4224528" cy="3886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8"/>
          <p:cNvSpPr>
            <a:spLocks noGrp="1"/>
          </p:cNvSpPr>
          <p:nvPr>
            <p:ph type="dt" sz="half" idx="14"/>
          </p:nvPr>
        </p:nvSpPr>
        <p:spPr/>
        <p:txBody>
          <a:bodyPr/>
          <a:lstStyle/>
          <a:p>
            <a:fld id="{4F9948E8-D66E-4B79-AB42-A710227649D6}" type="datetime1">
              <a:rPr lang="en-US" smtClean="0"/>
              <a:pPr/>
              <a:t>5/19/2021</a:t>
            </a:fld>
            <a:endParaRPr lang="en-US" dirty="0"/>
          </a:p>
        </p:txBody>
      </p:sp>
      <p:sp>
        <p:nvSpPr>
          <p:cNvPr id="10" name="Slide Number Placeholder 9"/>
          <p:cNvSpPr>
            <a:spLocks noGrp="1"/>
          </p:cNvSpPr>
          <p:nvPr>
            <p:ph type="sldNum" sz="quarter" idx="15"/>
          </p:nvPr>
        </p:nvSpPr>
        <p:spPr/>
        <p:txBody>
          <a:bodyPr/>
          <a:lstStyle/>
          <a:p>
            <a:fld id="{D43E5B41-8B70-446F-9B67-2F590C0F4CD0}" type="slidenum">
              <a:rPr lang="en-US" altLang="en-US" smtClean="0"/>
              <a:pPr/>
              <a:t>‹#›</a:t>
            </a:fld>
            <a:endParaRPr lang="en-US" altLang="en-US" dirty="0"/>
          </a:p>
        </p:txBody>
      </p:sp>
      <p:sp>
        <p:nvSpPr>
          <p:cNvPr id="11" name="Footer Placeholder 10"/>
          <p:cNvSpPr>
            <a:spLocks noGrp="1"/>
          </p:cNvSpPr>
          <p:nvPr>
            <p:ph type="ftr" sz="quarter" idx="16"/>
          </p:nvPr>
        </p:nvSpPr>
        <p:spPr/>
        <p:txBody>
          <a:bodyPr/>
          <a:lstStyle/>
          <a:p>
            <a:r>
              <a:rPr lang="en-US" dirty="0" err="1"/>
              <a:t>asdf</a:t>
            </a:r>
            <a:endParaRPr lang="en-US" dirty="0"/>
          </a:p>
        </p:txBody>
      </p:sp>
      <p:sp>
        <p:nvSpPr>
          <p:cNvPr id="12" name="Title 11"/>
          <p:cNvSpPr>
            <a:spLocks noGrp="1"/>
          </p:cNvSpPr>
          <p:nvPr>
            <p:ph type="title"/>
          </p:nvPr>
        </p:nvSpPr>
        <p:spPr/>
        <p:txBody>
          <a:bodyPr/>
          <a:lstStyle/>
          <a:p>
            <a:r>
              <a:rPr lang="en-US" dirty="0"/>
              <a:t>Click to edit Master title style</a:t>
            </a:r>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9848" y="1472184"/>
            <a:ext cx="6172200" cy="2130552"/>
          </a:xfrm>
        </p:spPr>
        <p:txBody>
          <a:bodyPr anchor="t">
            <a:noAutofit/>
          </a:bodyPr>
          <a:lstStyle>
            <a:lvl1pPr algn="l">
              <a:defRPr sz="4800" b="1" cap="all"/>
            </a:lvl1pPr>
          </a:lstStyle>
          <a:p>
            <a:r>
              <a:rPr lang="en-US" dirty="0"/>
              <a:t>Click to edit Master title style</a:t>
            </a:r>
          </a:p>
        </p:txBody>
      </p:sp>
      <p:sp>
        <p:nvSpPr>
          <p:cNvPr id="3" name="Text Placeholder 2"/>
          <p:cNvSpPr>
            <a:spLocks noGrp="1"/>
          </p:cNvSpPr>
          <p:nvPr>
            <p:ph type="body" idx="1"/>
          </p:nvPr>
        </p:nvSpPr>
        <p:spPr>
          <a:xfrm>
            <a:off x="1069848" y="3886200"/>
            <a:ext cx="6172200" cy="914400"/>
          </a:xfrm>
        </p:spPr>
        <p:txBody>
          <a:bodyPr anchor="t">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fld id="{D92FB4A5-83C2-40AB-851E-9C7C0F476288}" type="datetime1">
              <a:rPr lang="en-US" smtClean="0"/>
              <a:pPr/>
              <a:t>5/19/2021</a:t>
            </a:fld>
            <a:endParaRPr lang="en-US" dirty="0"/>
          </a:p>
        </p:txBody>
      </p:sp>
      <p:sp>
        <p:nvSpPr>
          <p:cNvPr id="8" name="Slide Number Placeholder 7"/>
          <p:cNvSpPr>
            <a:spLocks noGrp="1"/>
          </p:cNvSpPr>
          <p:nvPr>
            <p:ph type="sldNum" sz="quarter" idx="11"/>
          </p:nvPr>
        </p:nvSpPr>
        <p:spPr/>
        <p:txBody>
          <a:bodyPr/>
          <a:lstStyle/>
          <a:p>
            <a:fld id="{D43E5B41-8B70-446F-9B67-2F590C0F4CD0}" type="slidenum">
              <a:rPr lang="en-US" altLang="en-US" smtClean="0"/>
              <a:pPr/>
              <a:t>‹#›</a:t>
            </a:fld>
            <a:endParaRPr lang="en-US" altLang="en-US" dirty="0"/>
          </a:p>
        </p:txBody>
      </p:sp>
      <p:sp>
        <p:nvSpPr>
          <p:cNvPr id="9" name="Footer Placeholder 8"/>
          <p:cNvSpPr>
            <a:spLocks noGrp="1"/>
          </p:cNvSpPr>
          <p:nvPr>
            <p:ph type="ftr" sz="quarter" idx="12"/>
          </p:nvPr>
        </p:nvSpPr>
        <p:spPr/>
        <p:txBody>
          <a:bodyPr/>
          <a:lstStyle/>
          <a:p>
            <a:r>
              <a:rPr lang="en-US" dirty="0" err="1"/>
              <a:t>asdf</a:t>
            </a:r>
            <a:endParaRPr lang="en-US" dirty="0"/>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6325" cy="1066800"/>
          </a:xfrm>
        </p:spPr>
        <p:txBody>
          <a:bodyPr/>
          <a:lstStyle/>
          <a:p>
            <a:r>
              <a:rPr lang="en-US" dirty="0"/>
              <a:t>Click to edit Master title style</a:t>
            </a:r>
          </a:p>
        </p:txBody>
      </p:sp>
      <p:sp>
        <p:nvSpPr>
          <p:cNvPr id="3" name="Content Placeholder 2"/>
          <p:cNvSpPr>
            <a:spLocks noGrp="1"/>
          </p:cNvSpPr>
          <p:nvPr>
            <p:ph sz="half" idx="1"/>
          </p:nvPr>
        </p:nvSpPr>
        <p:spPr>
          <a:xfrm>
            <a:off x="4486998" y="1915859"/>
            <a:ext cx="3646966" cy="288142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96754" y="1915881"/>
            <a:ext cx="3639311" cy="2881398"/>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8"/>
          <p:cNvSpPr>
            <a:spLocks noGrp="1"/>
          </p:cNvSpPr>
          <p:nvPr>
            <p:ph type="dt" sz="half" idx="10"/>
          </p:nvPr>
        </p:nvSpPr>
        <p:spPr/>
        <p:txBody>
          <a:bodyPr/>
          <a:lstStyle/>
          <a:p>
            <a:fld id="{D92FB4A5-83C2-40AB-851E-9C7C0F476288}" type="datetime1">
              <a:rPr lang="en-US" smtClean="0"/>
              <a:pPr/>
              <a:t>5/19/2021</a:t>
            </a:fld>
            <a:endParaRPr lang="en-US" dirty="0"/>
          </a:p>
        </p:txBody>
      </p:sp>
      <p:sp>
        <p:nvSpPr>
          <p:cNvPr id="10" name="Slide Number Placeholder 9"/>
          <p:cNvSpPr>
            <a:spLocks noGrp="1"/>
          </p:cNvSpPr>
          <p:nvPr>
            <p:ph type="sldNum" sz="quarter" idx="11"/>
          </p:nvPr>
        </p:nvSpPr>
        <p:spPr/>
        <p:txBody>
          <a:bodyPr/>
          <a:lstStyle/>
          <a:p>
            <a:fld id="{D43E5B41-8B70-446F-9B67-2F590C0F4CD0}" type="slidenum">
              <a:rPr lang="en-US" altLang="en-US" smtClean="0"/>
              <a:pPr/>
              <a:t>‹#›</a:t>
            </a:fld>
            <a:endParaRPr lang="en-US" altLang="en-US" dirty="0"/>
          </a:p>
        </p:txBody>
      </p:sp>
      <p:sp>
        <p:nvSpPr>
          <p:cNvPr id="11" name="Footer Placeholder 10"/>
          <p:cNvSpPr>
            <a:spLocks noGrp="1"/>
          </p:cNvSpPr>
          <p:nvPr>
            <p:ph type="ftr" sz="quarter" idx="12"/>
          </p:nvPr>
        </p:nvSpPr>
        <p:spPr>
          <a:xfrm>
            <a:off x="493776" y="6356350"/>
            <a:ext cx="5102352" cy="365125"/>
          </a:xfrm>
        </p:spPr>
        <p:txBody>
          <a:bodyPr/>
          <a:lstStyle/>
          <a:p>
            <a:r>
              <a:rPr lang="en-US" dirty="0" err="1"/>
              <a:t>asdf</a:t>
            </a:r>
            <a:endParaRPr lang="en-US" dirty="0"/>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5734" cy="1066799"/>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95301" y="1916113"/>
            <a:ext cx="3638550"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95300" y="2860676"/>
            <a:ext cx="3638550" cy="28828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492625" y="1916113"/>
            <a:ext cx="3660775"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492626" y="2860676"/>
            <a:ext cx="3651250" cy="28829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p:cNvSpPr>
            <a:spLocks noGrp="1"/>
          </p:cNvSpPr>
          <p:nvPr>
            <p:ph type="dt" sz="half" idx="10"/>
          </p:nvPr>
        </p:nvSpPr>
        <p:spPr/>
        <p:txBody>
          <a:bodyPr/>
          <a:lstStyle/>
          <a:p>
            <a:fld id="{D92FB4A5-83C2-40AB-851E-9C7C0F476288}" type="datetime1">
              <a:rPr lang="en-US" smtClean="0"/>
              <a:pPr/>
              <a:t>5/19/2021</a:t>
            </a:fld>
            <a:endParaRPr lang="en-US" dirty="0"/>
          </a:p>
        </p:txBody>
      </p:sp>
      <p:sp>
        <p:nvSpPr>
          <p:cNvPr id="11" name="Slide Number Placeholder 10"/>
          <p:cNvSpPr>
            <a:spLocks noGrp="1"/>
          </p:cNvSpPr>
          <p:nvPr>
            <p:ph type="sldNum" sz="quarter" idx="11"/>
          </p:nvPr>
        </p:nvSpPr>
        <p:spPr/>
        <p:txBody>
          <a:bodyPr/>
          <a:lstStyle/>
          <a:p>
            <a:fld id="{D43E5B41-8B70-446F-9B67-2F590C0F4CD0}" type="slidenum">
              <a:rPr lang="en-US" altLang="en-US" smtClean="0"/>
              <a:pPr/>
              <a:t>‹#›</a:t>
            </a:fld>
            <a:endParaRPr lang="en-US" altLang="en-US" dirty="0"/>
          </a:p>
        </p:txBody>
      </p:sp>
      <p:sp>
        <p:nvSpPr>
          <p:cNvPr id="12" name="Footer Placeholder 11"/>
          <p:cNvSpPr>
            <a:spLocks noGrp="1"/>
          </p:cNvSpPr>
          <p:nvPr>
            <p:ph type="ftr" sz="quarter" idx="12"/>
          </p:nvPr>
        </p:nvSpPr>
        <p:spPr>
          <a:xfrm>
            <a:off x="493776" y="6356350"/>
            <a:ext cx="5102352" cy="365125"/>
          </a:xfrm>
        </p:spPr>
        <p:txBody>
          <a:bodyPr/>
          <a:lstStyle/>
          <a:p>
            <a:r>
              <a:rPr lang="en-US" dirty="0" err="1"/>
              <a:t>asdf</a:t>
            </a:r>
            <a:endParaRPr lang="en-US" dirty="0"/>
          </a:p>
        </p:txBody>
      </p:sp>
    </p:spTree>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162800" y="1551543"/>
            <a:ext cx="1828800" cy="365125"/>
          </a:xfrm>
        </p:spPr>
        <p:txBody>
          <a:bodyPr/>
          <a:lstStyle/>
          <a:p>
            <a:fld id="{BCA935AB-7D8C-42E8-9663-DE05755A2BA2}" type="datetime1">
              <a:rPr lang="en-US" smtClean="0"/>
              <a:pPr/>
              <a:t>5/19/2021</a:t>
            </a:fld>
            <a:endParaRPr lang="en-US" dirty="0"/>
          </a:p>
        </p:txBody>
      </p:sp>
      <p:sp>
        <p:nvSpPr>
          <p:cNvPr id="5" name="Title 4"/>
          <p:cNvSpPr>
            <a:spLocks noGrp="1"/>
          </p:cNvSpPr>
          <p:nvPr>
            <p:ph type="title"/>
          </p:nvPr>
        </p:nvSpPr>
        <p:spPr/>
        <p:txBody>
          <a:bodyPr/>
          <a:lstStyle/>
          <a:p>
            <a:r>
              <a:rPr lang="en-US" dirty="0"/>
              <a:t>Click to edit Master title style</a:t>
            </a:r>
          </a:p>
        </p:txBody>
      </p:sp>
      <p:sp>
        <p:nvSpPr>
          <p:cNvPr id="4" name="Slide Number Placeholder 3"/>
          <p:cNvSpPr>
            <a:spLocks noGrp="1"/>
          </p:cNvSpPr>
          <p:nvPr>
            <p:ph type="sldNum" sz="quarter" idx="11"/>
          </p:nvPr>
        </p:nvSpPr>
        <p:spPr/>
        <p:txBody>
          <a:bodyPr/>
          <a:lstStyle/>
          <a:p>
            <a:fld id="{D43E5B41-8B70-446F-9B67-2F590C0F4CD0}" type="slidenum">
              <a:rPr lang="en-US" altLang="en-US" smtClean="0"/>
              <a:pPr/>
              <a:t>‹#›</a:t>
            </a:fld>
            <a:endParaRPr lang="en-US" altLang="en-US" dirty="0"/>
          </a:p>
        </p:txBody>
      </p:sp>
      <p:sp>
        <p:nvSpPr>
          <p:cNvPr id="6" name="Footer Placeholder 5"/>
          <p:cNvSpPr>
            <a:spLocks noGrp="1"/>
          </p:cNvSpPr>
          <p:nvPr>
            <p:ph type="ftr" sz="quarter" idx="12"/>
          </p:nvPr>
        </p:nvSpPr>
        <p:spPr/>
        <p:txBody>
          <a:bodyPr/>
          <a:lstStyle/>
          <a:p>
            <a:r>
              <a:rPr lang="en-US" dirty="0" err="1"/>
              <a:t>asdf</a:t>
            </a:r>
            <a:endParaRPr lang="en-US" dirty="0"/>
          </a:p>
        </p:txBody>
      </p:sp>
    </p:spTree>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D4A3F0-5520-4A23-BFAC-8610E3DCF093}" type="datetime1">
              <a:rPr lang="en-US" smtClean="0"/>
              <a:pPr/>
              <a:t>5/19/2021</a:t>
            </a:fld>
            <a:endParaRPr lang="en-US" dirty="0"/>
          </a:p>
        </p:txBody>
      </p:sp>
      <p:sp>
        <p:nvSpPr>
          <p:cNvPr id="3" name="Footer Placeholder 2"/>
          <p:cNvSpPr>
            <a:spLocks noGrp="1"/>
          </p:cNvSpPr>
          <p:nvPr>
            <p:ph type="ftr" sz="quarter" idx="11"/>
          </p:nvPr>
        </p:nvSpPr>
        <p:spPr/>
        <p:txBody>
          <a:bodyPr/>
          <a:lstStyle/>
          <a:p>
            <a:r>
              <a:rPr lang="en-US" dirty="0" err="1"/>
              <a:t>asdf</a:t>
            </a:r>
            <a:endParaRPr lang="en-US" dirty="0"/>
          </a:p>
        </p:txBody>
      </p:sp>
      <p:sp>
        <p:nvSpPr>
          <p:cNvPr id="4" name="Slide Number Placeholder 3"/>
          <p:cNvSpPr>
            <a:spLocks noGrp="1"/>
          </p:cNvSpPr>
          <p:nvPr>
            <p:ph type="sldNum" sz="quarter" idx="12"/>
          </p:nvPr>
        </p:nvSpPr>
        <p:spPr/>
        <p:txBody>
          <a:bodyPr/>
          <a:lstStyle/>
          <a:p>
            <a:fld id="{D43E5B41-8B70-446F-9B67-2F590C0F4CD0}" type="slidenum">
              <a:rPr lang="en-US" altLang="en-US" smtClean="0"/>
              <a:pPr/>
              <a:t>‹#›</a:t>
            </a:fld>
            <a:endParaRPr lang="en-US" altLang="en-US" dirty="0"/>
          </a:p>
        </p:txBody>
      </p:sp>
    </p:spTree>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450" y="1920876"/>
            <a:ext cx="3654425" cy="2889249"/>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93776" y="606425"/>
            <a:ext cx="3629025" cy="1041400"/>
          </a:xfrm>
        </p:spPr>
        <p:txBody>
          <a:bodyPr anchor="t">
            <a:normAutofit/>
          </a:bodyPr>
          <a:lstStyle>
            <a:lvl1pPr algn="l">
              <a:defRPr sz="1800" b="1"/>
            </a:lvl1pPr>
          </a:lstStyle>
          <a:p>
            <a:r>
              <a:rPr lang="en-US" dirty="0"/>
              <a:t>Click to edit Master title style</a:t>
            </a:r>
          </a:p>
        </p:txBody>
      </p:sp>
      <p:sp>
        <p:nvSpPr>
          <p:cNvPr id="4" name="Text Placeholder 3"/>
          <p:cNvSpPr>
            <a:spLocks noGrp="1"/>
          </p:cNvSpPr>
          <p:nvPr>
            <p:ph type="body" sz="half" idx="2"/>
          </p:nvPr>
        </p:nvSpPr>
        <p:spPr>
          <a:xfrm>
            <a:off x="495300" y="1920875"/>
            <a:ext cx="3629025" cy="1812925"/>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D92FB4A5-83C2-40AB-851E-9C7C0F476288}" type="datetime1">
              <a:rPr lang="en-US" smtClean="0"/>
              <a:pPr/>
              <a:t>5/19/2021</a:t>
            </a:fld>
            <a:endParaRPr lang="en-US" dirty="0"/>
          </a:p>
        </p:txBody>
      </p:sp>
      <p:sp>
        <p:nvSpPr>
          <p:cNvPr id="9" name="Slide Number Placeholder 8"/>
          <p:cNvSpPr>
            <a:spLocks noGrp="1"/>
          </p:cNvSpPr>
          <p:nvPr>
            <p:ph type="sldNum" sz="quarter" idx="11"/>
          </p:nvPr>
        </p:nvSpPr>
        <p:spPr/>
        <p:txBody>
          <a:bodyPr/>
          <a:lstStyle/>
          <a:p>
            <a:fld id="{D43E5B41-8B70-446F-9B67-2F590C0F4CD0}" type="slidenum">
              <a:rPr lang="en-US" altLang="en-US" smtClean="0"/>
              <a:pPr/>
              <a:t>‹#›</a:t>
            </a:fld>
            <a:endParaRPr lang="en-US" altLang="en-US" dirty="0"/>
          </a:p>
        </p:txBody>
      </p:sp>
      <p:sp>
        <p:nvSpPr>
          <p:cNvPr id="10" name="Footer Placeholder 9"/>
          <p:cNvSpPr>
            <a:spLocks noGrp="1"/>
          </p:cNvSpPr>
          <p:nvPr>
            <p:ph type="ftr" sz="quarter" idx="12"/>
          </p:nvPr>
        </p:nvSpPr>
        <p:spPr>
          <a:xfrm>
            <a:off x="493776" y="6356350"/>
            <a:ext cx="5102352" cy="365125"/>
          </a:xfrm>
        </p:spPr>
        <p:txBody>
          <a:bodyPr/>
          <a:lstStyle/>
          <a:p>
            <a:r>
              <a:rPr lang="en-US" dirty="0" err="1"/>
              <a:t>asdf</a:t>
            </a:r>
            <a:endParaRPr lang="en-US" dirty="0"/>
          </a:p>
        </p:txBody>
      </p:sp>
    </p:spTree>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0074"/>
            <a:ext cx="2074862" cy="1981201"/>
          </a:xfrm>
          <a:ln>
            <a:noFill/>
          </a:ln>
        </p:spPr>
        <p:txBody>
          <a:bodyPr anchor="t">
            <a:normAutofit/>
          </a:bodyPr>
          <a:lstStyle>
            <a:lvl1pPr algn="l">
              <a:defRPr sz="1800" b="0"/>
            </a:lvl1pPr>
          </a:lstStyle>
          <a:p>
            <a:r>
              <a:rPr lang="en-US" dirty="0"/>
              <a:t>Click to edit Master title style</a:t>
            </a:r>
          </a:p>
        </p:txBody>
      </p:sp>
      <p:sp>
        <p:nvSpPr>
          <p:cNvPr id="3" name="Picture Placeholder 2"/>
          <p:cNvSpPr>
            <a:spLocks noGrp="1"/>
          </p:cNvSpPr>
          <p:nvPr>
            <p:ph type="pic" idx="1"/>
          </p:nvPr>
        </p:nvSpPr>
        <p:spPr>
          <a:xfrm>
            <a:off x="2963862" y="1650999"/>
            <a:ext cx="5627687" cy="42207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963862" y="614363"/>
            <a:ext cx="3741738" cy="909637"/>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Date Placeholder 7"/>
          <p:cNvSpPr>
            <a:spLocks noGrp="1"/>
          </p:cNvSpPr>
          <p:nvPr>
            <p:ph type="dt" sz="half" idx="10"/>
          </p:nvPr>
        </p:nvSpPr>
        <p:spPr/>
        <p:txBody>
          <a:bodyPr/>
          <a:lstStyle/>
          <a:p>
            <a:fld id="{D92FB4A5-83C2-40AB-851E-9C7C0F476288}" type="datetime1">
              <a:rPr lang="en-US" smtClean="0"/>
              <a:pPr/>
              <a:t>5/19/2021</a:t>
            </a:fld>
            <a:endParaRPr lang="en-US" dirty="0"/>
          </a:p>
        </p:txBody>
      </p:sp>
      <p:sp>
        <p:nvSpPr>
          <p:cNvPr id="9" name="Slide Number Placeholder 8"/>
          <p:cNvSpPr>
            <a:spLocks noGrp="1"/>
          </p:cNvSpPr>
          <p:nvPr>
            <p:ph type="sldNum" sz="quarter" idx="11"/>
          </p:nvPr>
        </p:nvSpPr>
        <p:spPr/>
        <p:txBody>
          <a:bodyPr/>
          <a:lstStyle/>
          <a:p>
            <a:fld id="{D43E5B41-8B70-446F-9B67-2F590C0F4CD0}" type="slidenum">
              <a:rPr lang="en-US" altLang="en-US" smtClean="0"/>
              <a:pPr/>
              <a:t>‹#›</a:t>
            </a:fld>
            <a:endParaRPr lang="en-US" altLang="en-US" dirty="0"/>
          </a:p>
        </p:txBody>
      </p:sp>
      <p:sp>
        <p:nvSpPr>
          <p:cNvPr id="10" name="Footer Placeholder 9"/>
          <p:cNvSpPr>
            <a:spLocks noGrp="1"/>
          </p:cNvSpPr>
          <p:nvPr>
            <p:ph type="ftr" sz="quarter" idx="12"/>
          </p:nvPr>
        </p:nvSpPr>
        <p:spPr>
          <a:xfrm>
            <a:off x="493776" y="6356350"/>
            <a:ext cx="5102352" cy="365125"/>
          </a:xfrm>
        </p:spPr>
        <p:txBody>
          <a:bodyPr/>
          <a:lstStyle/>
          <a:p>
            <a:r>
              <a:rPr lang="en-US" dirty="0" err="1"/>
              <a:t>asdf</a:t>
            </a:r>
            <a:endParaRPr lang="en-US" dirty="0"/>
          </a:p>
        </p:txBody>
      </p:sp>
    </p:spTree>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a:xfrm>
            <a:off x="3454400" y="1554480"/>
            <a:ext cx="4222308" cy="3886202"/>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99F2355-FE8C-4319-AEAA-177477E9C050}" type="datetime1">
              <a:rPr lang="en-US" smtClean="0"/>
              <a:pPr/>
              <a:t>5/19/2021</a:t>
            </a:fld>
            <a:endParaRPr lang="en-US" dirty="0"/>
          </a:p>
        </p:txBody>
      </p:sp>
      <p:sp>
        <p:nvSpPr>
          <p:cNvPr id="5" name="Footer Placeholder 4"/>
          <p:cNvSpPr>
            <a:spLocks noGrp="1"/>
          </p:cNvSpPr>
          <p:nvPr>
            <p:ph type="ftr" sz="quarter" idx="11"/>
          </p:nvPr>
        </p:nvSpPr>
        <p:spPr/>
        <p:txBody>
          <a:bodyPr/>
          <a:lstStyle/>
          <a:p>
            <a:r>
              <a:rPr lang="en-US" dirty="0" err="1"/>
              <a:t>asdf</a:t>
            </a:r>
            <a:endParaRPr lang="en-US" dirty="0"/>
          </a:p>
        </p:txBody>
      </p:sp>
      <p:sp>
        <p:nvSpPr>
          <p:cNvPr id="6" name="Slide Number Placeholder 5"/>
          <p:cNvSpPr>
            <a:spLocks noGrp="1"/>
          </p:cNvSpPr>
          <p:nvPr>
            <p:ph type="sldNum" sz="quarter" idx="12"/>
          </p:nvPr>
        </p:nvSpPr>
        <p:spPr/>
        <p:txBody>
          <a:bodyPr/>
          <a:lstStyle/>
          <a:p>
            <a:fld id="{D43E5B41-8B70-446F-9B67-2F590C0F4CD0}" type="slidenum">
              <a:rPr lang="en-US" altLang="en-US" smtClean="0"/>
              <a:pPr/>
              <a:t>‹#›</a:t>
            </a:fld>
            <a:endParaRPr lang="en-US" altLang="en-US" dirty="0"/>
          </a:p>
        </p:txBody>
      </p:sp>
    </p:spTree>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9848" y="1554480"/>
            <a:ext cx="2075688" cy="38862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3456432" y="1554480"/>
            <a:ext cx="4224528" cy="3886200"/>
          </a:xfrm>
        </p:spPr>
        <p:txBody>
          <a:bodyPr vert="eaVert"/>
          <a:lstStyle>
            <a:lvl1pPr algn="l">
              <a:defRPr/>
            </a:lvl1pPr>
            <a:lvl2pPr algn="l">
              <a:defRPr/>
            </a:lvl2pPr>
            <a:lvl3pPr algn="l">
              <a:defRPr/>
            </a:lvl3pPr>
            <a:lvl4pPr algn="l">
              <a:defRPr/>
            </a:lvl4pPr>
            <a:lvl5pPr algn="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5950B90-DDF2-42F6-8146-5C5C20AAC0FD}" type="datetime1">
              <a:rPr lang="en-US" smtClean="0"/>
              <a:pPr/>
              <a:t>5/19/2021</a:t>
            </a:fld>
            <a:endParaRPr lang="en-US" dirty="0"/>
          </a:p>
        </p:txBody>
      </p:sp>
      <p:sp>
        <p:nvSpPr>
          <p:cNvPr id="5" name="Footer Placeholder 4"/>
          <p:cNvSpPr>
            <a:spLocks noGrp="1"/>
          </p:cNvSpPr>
          <p:nvPr>
            <p:ph type="ftr" sz="quarter" idx="11"/>
          </p:nvPr>
        </p:nvSpPr>
        <p:spPr/>
        <p:txBody>
          <a:bodyPr/>
          <a:lstStyle/>
          <a:p>
            <a:r>
              <a:rPr lang="en-US" dirty="0" err="1"/>
              <a:t>asdf</a:t>
            </a:r>
            <a:endParaRPr lang="en-US" dirty="0"/>
          </a:p>
        </p:txBody>
      </p:sp>
      <p:sp>
        <p:nvSpPr>
          <p:cNvPr id="6" name="Slide Number Placeholder 5"/>
          <p:cNvSpPr>
            <a:spLocks noGrp="1"/>
          </p:cNvSpPr>
          <p:nvPr>
            <p:ph type="sldNum" sz="quarter" idx="12"/>
          </p:nvPr>
        </p:nvSpPr>
        <p:spPr/>
        <p:txBody>
          <a:bodyPr/>
          <a:lstStyle/>
          <a:p>
            <a:fld id="{D43E5B41-8B70-446F-9B67-2F590C0F4CD0}" type="slidenum">
              <a:rPr lang="en-US" altLang="en-US" smtClean="0"/>
              <a:pPr/>
              <a:t>‹#›</a:t>
            </a:fld>
            <a:endParaRPr lang="en-US" altLang="en-US" dirty="0"/>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tags" Target="../tags/tag6.xml"/><Relationship Id="rId3" Type="http://schemas.openxmlformats.org/officeDocument/2006/relationships/slideLayout" Target="../slideLayouts/slideLayout3.xml"/><Relationship Id="rId21" Type="http://schemas.openxmlformats.org/officeDocument/2006/relationships/tags" Target="../tags/tag9.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ags" Target="../tags/tag4.xml"/><Relationship Id="rId20" Type="http://schemas.openxmlformats.org/officeDocument/2006/relationships/tags" Target="../tags/tag8.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tags" Target="../tags/tag3.xml"/><Relationship Id="rId23" Type="http://schemas.openxmlformats.org/officeDocument/2006/relationships/tags" Target="../tags/tag11.xml"/><Relationship Id="rId10" Type="http://schemas.openxmlformats.org/officeDocument/2006/relationships/slideLayout" Target="../slideLayouts/slideLayout10.xml"/><Relationship Id="rId19"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 Id="rId22" Type="http://schemas.openxmlformats.org/officeDocument/2006/relationships/tags" Target="../tags/tag1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vmlDrawing" Target="../drawings/vmlDrawing3.v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oleObject" Target="../embeddings/oleObject3.bin"/><Relationship Id="rId2" Type="http://schemas.openxmlformats.org/officeDocument/2006/relationships/slideLayout" Target="../slideLayouts/slideLayout13.xml"/><Relationship Id="rId16" Type="http://schemas.openxmlformats.org/officeDocument/2006/relationships/tags" Target="../tags/tag29.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28.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2"/>
          <p:cNvGrpSpPr>
            <a:grpSpLocks/>
          </p:cNvGrpSpPr>
          <p:nvPr/>
        </p:nvGrpSpPr>
        <p:grpSpPr bwMode="auto">
          <a:xfrm>
            <a:off x="0" y="0"/>
            <a:ext cx="9156700" cy="6869113"/>
            <a:chOff x="0" y="0"/>
            <a:chExt cx="5768" cy="4327"/>
          </a:xfrm>
        </p:grpSpPr>
        <p:sp>
          <p:nvSpPr>
            <p:cNvPr id="1035" name="Freeform 23"/>
            <p:cNvSpPr>
              <a:spLocks/>
            </p:cNvSpPr>
            <p:nvPr>
              <p:custDataLst>
                <p:tags r:id="rId22"/>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36" name="Freeform 24"/>
            <p:cNvSpPr>
              <a:spLocks/>
            </p:cNvSpPr>
            <p:nvPr>
              <p:custDataLst>
                <p:tags r:id="rId23"/>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a:p>
          </p:txBody>
        </p:sp>
      </p:grpSp>
      <p:graphicFrame>
        <p:nvGraphicFramePr>
          <p:cNvPr id="1027" name="Rectangle 2" hidden="1"/>
          <p:cNvGraphicFramePr>
            <a:graphicFrameLocks/>
          </p:cNvGraphicFramePr>
          <p:nvPr>
            <p:custDataLst>
              <p:tags r:id="rId14"/>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1355" name="think-cell Slide" r:id="rId24" imgW="0" imgH="0" progId="TCLayout.ActiveDocument.1">
                  <p:embed/>
                </p:oleObj>
              </mc:Choice>
              <mc:Fallback>
                <p:oleObj name="think-cell Slide" r:id="rId24" imgW="0" imgH="0" progId="TCLayout.ActiveDocument.1">
                  <p:embed/>
                  <p:pic>
                    <p:nvPicPr>
                      <p:cNvPr id="0"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custDataLst>
              <p:tags r:id="rId15"/>
            </p:custDataLst>
          </p:nvPr>
        </p:nvSpPr>
        <p:spPr bwMode="auto">
          <a:xfrm>
            <a:off x="717550" y="784225"/>
            <a:ext cx="64722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altLang="en-US" dirty="0"/>
              <a:t>Click to edit Master title style</a:t>
            </a:r>
          </a:p>
        </p:txBody>
      </p:sp>
      <p:sp>
        <p:nvSpPr>
          <p:cNvPr id="1029" name="Rectangle 4"/>
          <p:cNvSpPr>
            <a:spLocks noGrp="1" noChangeArrowheads="1"/>
          </p:cNvSpPr>
          <p:nvPr>
            <p:ph type="body" idx="1"/>
            <p:custDataLst>
              <p:tags r:id="rId16"/>
            </p:custDataLst>
          </p:nvPr>
        </p:nvSpPr>
        <p:spPr bwMode="auto">
          <a:xfrm>
            <a:off x="736600" y="1773238"/>
            <a:ext cx="6454775"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3798" name="Rectangle 6"/>
          <p:cNvSpPr>
            <a:spLocks noGrp="1" noChangeArrowheads="1"/>
          </p:cNvSpPr>
          <p:nvPr>
            <p:ph type="sldNum" sz="quarter" idx="4"/>
            <p:custDataLst>
              <p:tags r:id="rId17"/>
            </p:custDataLst>
          </p:nvPr>
        </p:nvSpPr>
        <p:spPr bwMode="auto">
          <a:xfrm>
            <a:off x="1209675" y="6543675"/>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chemeClr val="bg2"/>
                </a:solidFill>
              </a:defRPr>
            </a:lvl1pPr>
          </a:lstStyle>
          <a:p>
            <a:fld id="{D43E5B41-8B70-446F-9B67-2F590C0F4CD0}" type="slidenum">
              <a:rPr lang="en-US" altLang="en-US" smtClean="0"/>
              <a:pPr/>
              <a:t>‹#›</a:t>
            </a:fld>
            <a:endParaRPr lang="en-US" altLang="en-US" dirty="0"/>
          </a:p>
        </p:txBody>
      </p:sp>
      <p:pic>
        <p:nvPicPr>
          <p:cNvPr id="1031" name="Picture 15" descr="DSM_cover_logo_contentpage_300"/>
          <p:cNvPicPr>
            <a:picLocks noChangeAspect="1" noChangeArrowheads="1"/>
          </p:cNvPicPr>
          <p:nvPr>
            <p:custDataLst>
              <p:tags r:id="rId18"/>
            </p:custDataLst>
          </p:nvPr>
        </p:nvPicPr>
        <p:blipFill>
          <a:blip r:embed="rId25" cstate="screen">
            <a:extLst>
              <a:ext uri="{28A0092B-C50C-407E-A947-70E740481C1C}">
                <a14:useLocalDpi xmlns:a14="http://schemas.microsoft.com/office/drawing/2010/main"/>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 Box 25"/>
          <p:cNvSpPr txBox="1">
            <a:spLocks noChangeArrowheads="1"/>
          </p:cNvSpPr>
          <p:nvPr>
            <p:custDataLst>
              <p:tags r:id="rId19"/>
            </p:custDataLst>
          </p:nvPr>
        </p:nvSpPr>
        <p:spPr bwMode="auto">
          <a:xfrm>
            <a:off x="736600" y="279400"/>
            <a:ext cx="184731"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endParaRPr lang="en-US" altLang="en-US" sz="1000" dirty="0">
              <a:solidFill>
                <a:schemeClr val="bg2"/>
              </a:solidFill>
            </a:endParaRPr>
          </a:p>
        </p:txBody>
      </p:sp>
      <p:sp>
        <p:nvSpPr>
          <p:cNvPr id="1033" name="Text Box 26"/>
          <p:cNvSpPr txBox="1">
            <a:spLocks noChangeArrowheads="1"/>
          </p:cNvSpPr>
          <p:nvPr>
            <p:custDataLst>
              <p:tags r:id="rId20"/>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ltLang="en-US" sz="1000">
                <a:solidFill>
                  <a:schemeClr val="bg2"/>
                </a:solidFill>
              </a:rPr>
              <a:t>Page</a:t>
            </a:r>
            <a:endParaRPr lang="en-US" altLang="en-US" sz="1000" dirty="0">
              <a:solidFill>
                <a:schemeClr val="bg2"/>
              </a:solidFill>
            </a:endParaRPr>
          </a:p>
        </p:txBody>
      </p:sp>
      <p:sp>
        <p:nvSpPr>
          <p:cNvPr id="5" name="TextBox 4"/>
          <p:cNvSpPr txBox="1"/>
          <p:nvPr>
            <p:custDataLst>
              <p:tags r:id="rId21"/>
            </p:custDataLst>
          </p:nvPr>
        </p:nvSpPr>
        <p:spPr>
          <a:xfrm>
            <a:off x="0" y="0"/>
            <a:ext cx="184731" cy="369332"/>
          </a:xfrm>
          <a:prstGeom prst="rect">
            <a:avLst/>
          </a:prstGeom>
          <a:noFill/>
        </p:spPr>
        <p:txBody>
          <a:bodyPr vert="horz" wrap="none" rtlCol="0">
            <a:spAutoFit/>
          </a:bodyPr>
          <a:lstStyle/>
          <a:p>
            <a:endParaRPr lang="en-US"/>
          </a:p>
        </p:txBody>
      </p:sp>
      <p:sp>
        <p:nvSpPr>
          <p:cNvPr id="4" name="hl"/>
          <p:cNvSpPr txBox="1"/>
          <p:nvPr/>
        </p:nvSpPr>
        <p:spPr>
          <a:xfrm>
            <a:off x="0" y="0"/>
            <a:ext cx="9144000" cy="223138"/>
          </a:xfrm>
          <a:prstGeom prst="rect">
            <a:avLst/>
          </a:prstGeom>
          <a:noFill/>
        </p:spPr>
        <p:txBody>
          <a:bodyPr vert="horz" rtlCol="0">
            <a:spAutoFit/>
          </a:bodyPr>
          <a:lstStyle/>
          <a:p>
            <a:pPr algn="l"/>
            <a:endParaRPr lang="en-US" sz="850" b="0" i="0" u="none" baseline="0" dirty="0">
              <a:solidFill>
                <a:srgbClr val="5F5F5F"/>
              </a:solidFill>
              <a:latin typeface="Trebuchet MS"/>
            </a:endParaRPr>
          </a:p>
        </p:txBody>
      </p:sp>
    </p:spTree>
  </p:cSld>
  <p:clrMap bg1="lt1" tx1="dk1" bg2="lt2" tx2="dk2" accent1="accent1" accent2="accent2" accent3="accent3" accent4="accent4" accent5="accent5" accent6="accent6" hlink="hlink" folHlink="folHlink"/>
  <p:sldLayoutIdLst>
    <p:sldLayoutId id="2147483696"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Freeform 25"/>
          <p:cNvSpPr>
            <a:spLocks/>
          </p:cNvSpPr>
          <p:nvPr/>
        </p:nvSpPr>
        <p:spPr bwMode="auto">
          <a:xfrm>
            <a:off x="-15875" y="5326063"/>
            <a:ext cx="9188450" cy="1549400"/>
          </a:xfrm>
          <a:custGeom>
            <a:avLst/>
            <a:gdLst>
              <a:gd name="T0" fmla="*/ 9188450 w 5788"/>
              <a:gd name="T1" fmla="*/ 1546225 h 976"/>
              <a:gd name="T2" fmla="*/ 6350 w 5788"/>
              <a:gd name="T3" fmla="*/ 1524000 h 976"/>
              <a:gd name="T4" fmla="*/ 0 w 5788"/>
              <a:gd name="T5" fmla="*/ 801688 h 976"/>
              <a:gd name="T6" fmla="*/ 338138 w 5788"/>
              <a:gd name="T7" fmla="*/ 820738 h 976"/>
              <a:gd name="T8" fmla="*/ 676275 w 5788"/>
              <a:gd name="T9" fmla="*/ 833438 h 976"/>
              <a:gd name="T10" fmla="*/ 1006475 w 5788"/>
              <a:gd name="T11" fmla="*/ 849313 h 976"/>
              <a:gd name="T12" fmla="*/ 1338263 w 5788"/>
              <a:gd name="T13" fmla="*/ 858838 h 976"/>
              <a:gd name="T14" fmla="*/ 1670050 w 5788"/>
              <a:gd name="T15" fmla="*/ 862013 h 976"/>
              <a:gd name="T16" fmla="*/ 1993900 w 5788"/>
              <a:gd name="T17" fmla="*/ 868363 h 976"/>
              <a:gd name="T18" fmla="*/ 2319338 w 5788"/>
              <a:gd name="T19" fmla="*/ 868363 h 976"/>
              <a:gd name="T20" fmla="*/ 2638425 w 5788"/>
              <a:gd name="T21" fmla="*/ 862013 h 976"/>
              <a:gd name="T22" fmla="*/ 2955925 w 5788"/>
              <a:gd name="T23" fmla="*/ 858838 h 976"/>
              <a:gd name="T24" fmla="*/ 3271838 w 5788"/>
              <a:gd name="T25" fmla="*/ 852488 h 976"/>
              <a:gd name="T26" fmla="*/ 3584575 w 5788"/>
              <a:gd name="T27" fmla="*/ 839788 h 976"/>
              <a:gd name="T28" fmla="*/ 3892550 w 5788"/>
              <a:gd name="T29" fmla="*/ 827088 h 976"/>
              <a:gd name="T30" fmla="*/ 4195763 w 5788"/>
              <a:gd name="T31" fmla="*/ 811213 h 976"/>
              <a:gd name="T32" fmla="*/ 4498975 w 5788"/>
              <a:gd name="T33" fmla="*/ 792163 h 976"/>
              <a:gd name="T34" fmla="*/ 4794250 w 5788"/>
              <a:gd name="T35" fmla="*/ 769938 h 976"/>
              <a:gd name="T36" fmla="*/ 5091113 w 5788"/>
              <a:gd name="T37" fmla="*/ 744538 h 976"/>
              <a:gd name="T38" fmla="*/ 5381625 w 5788"/>
              <a:gd name="T39" fmla="*/ 715963 h 976"/>
              <a:gd name="T40" fmla="*/ 5664200 w 5788"/>
              <a:gd name="T41" fmla="*/ 684213 h 976"/>
              <a:gd name="T42" fmla="*/ 5948363 w 5788"/>
              <a:gd name="T43" fmla="*/ 652463 h 976"/>
              <a:gd name="T44" fmla="*/ 6226175 w 5788"/>
              <a:gd name="T45" fmla="*/ 617538 h 976"/>
              <a:gd name="T46" fmla="*/ 6496050 w 5788"/>
              <a:gd name="T47" fmla="*/ 576263 h 976"/>
              <a:gd name="T48" fmla="*/ 6767513 w 5788"/>
              <a:gd name="T49" fmla="*/ 538163 h 976"/>
              <a:gd name="T50" fmla="*/ 7031038 w 5788"/>
              <a:gd name="T51" fmla="*/ 496888 h 976"/>
              <a:gd name="T52" fmla="*/ 7289800 w 5788"/>
              <a:gd name="T53" fmla="*/ 449263 h 976"/>
              <a:gd name="T54" fmla="*/ 7543800 w 5788"/>
              <a:gd name="T55" fmla="*/ 401638 h 976"/>
              <a:gd name="T56" fmla="*/ 7793038 w 5788"/>
              <a:gd name="T57" fmla="*/ 352425 h 976"/>
              <a:gd name="T58" fmla="*/ 8034338 w 5788"/>
              <a:gd name="T59" fmla="*/ 298450 h 976"/>
              <a:gd name="T60" fmla="*/ 8274050 w 5788"/>
              <a:gd name="T61" fmla="*/ 244475 h 976"/>
              <a:gd name="T62" fmla="*/ 8509000 w 5788"/>
              <a:gd name="T63" fmla="*/ 187325 h 976"/>
              <a:gd name="T64" fmla="*/ 8736013 w 5788"/>
              <a:gd name="T65" fmla="*/ 127000 h 976"/>
              <a:gd name="T66" fmla="*/ 8958263 w 5788"/>
              <a:gd name="T67" fmla="*/ 66675 h 976"/>
              <a:gd name="T68" fmla="*/ 9175750 w 5788"/>
              <a:gd name="T69" fmla="*/ 0 h 976"/>
              <a:gd name="T70" fmla="*/ 9185275 w 5788"/>
              <a:gd name="T71" fmla="*/ 1549400 h 976"/>
              <a:gd name="T72" fmla="*/ 9188450 w 5788"/>
              <a:gd name="T73" fmla="*/ 1546225 h 9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88" h="976">
                <a:moveTo>
                  <a:pt x="5788" y="974"/>
                </a:moveTo>
                <a:lnTo>
                  <a:pt x="4" y="960"/>
                </a:lnTo>
                <a:lnTo>
                  <a:pt x="0" y="505"/>
                </a:lnTo>
                <a:lnTo>
                  <a:pt x="213" y="517"/>
                </a:lnTo>
                <a:lnTo>
                  <a:pt x="426" y="525"/>
                </a:lnTo>
                <a:lnTo>
                  <a:pt x="634" y="535"/>
                </a:lnTo>
                <a:lnTo>
                  <a:pt x="843" y="541"/>
                </a:lnTo>
                <a:lnTo>
                  <a:pt x="1052" y="543"/>
                </a:lnTo>
                <a:lnTo>
                  <a:pt x="1256" y="547"/>
                </a:lnTo>
                <a:lnTo>
                  <a:pt x="1461" y="547"/>
                </a:lnTo>
                <a:lnTo>
                  <a:pt x="1662" y="543"/>
                </a:lnTo>
                <a:lnTo>
                  <a:pt x="1862" y="541"/>
                </a:lnTo>
                <a:lnTo>
                  <a:pt x="2061" y="537"/>
                </a:lnTo>
                <a:lnTo>
                  <a:pt x="2258" y="529"/>
                </a:lnTo>
                <a:lnTo>
                  <a:pt x="2452" y="521"/>
                </a:lnTo>
                <a:lnTo>
                  <a:pt x="2643" y="511"/>
                </a:lnTo>
                <a:lnTo>
                  <a:pt x="2834" y="499"/>
                </a:lnTo>
                <a:lnTo>
                  <a:pt x="3020" y="485"/>
                </a:lnTo>
                <a:lnTo>
                  <a:pt x="3207" y="469"/>
                </a:lnTo>
                <a:lnTo>
                  <a:pt x="3390" y="451"/>
                </a:lnTo>
                <a:lnTo>
                  <a:pt x="3568" y="431"/>
                </a:lnTo>
                <a:lnTo>
                  <a:pt x="3747" y="411"/>
                </a:lnTo>
                <a:lnTo>
                  <a:pt x="3922" y="389"/>
                </a:lnTo>
                <a:lnTo>
                  <a:pt x="4092" y="363"/>
                </a:lnTo>
                <a:lnTo>
                  <a:pt x="4263" y="339"/>
                </a:lnTo>
                <a:lnTo>
                  <a:pt x="4429" y="313"/>
                </a:lnTo>
                <a:lnTo>
                  <a:pt x="4592" y="283"/>
                </a:lnTo>
                <a:lnTo>
                  <a:pt x="4752" y="253"/>
                </a:lnTo>
                <a:lnTo>
                  <a:pt x="4909" y="222"/>
                </a:lnTo>
                <a:lnTo>
                  <a:pt x="5061" y="188"/>
                </a:lnTo>
                <a:lnTo>
                  <a:pt x="5212" y="154"/>
                </a:lnTo>
                <a:lnTo>
                  <a:pt x="5360" y="118"/>
                </a:lnTo>
                <a:lnTo>
                  <a:pt x="5503" y="80"/>
                </a:lnTo>
                <a:lnTo>
                  <a:pt x="5643" y="42"/>
                </a:lnTo>
                <a:lnTo>
                  <a:pt x="5780" y="0"/>
                </a:lnTo>
                <a:lnTo>
                  <a:pt x="5786" y="976"/>
                </a:lnTo>
                <a:lnTo>
                  <a:pt x="5788" y="9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51" name="Freeform 27"/>
          <p:cNvSpPr>
            <a:spLocks/>
          </p:cNvSpPr>
          <p:nvPr/>
        </p:nvSpPr>
        <p:spPr bwMode="auto">
          <a:xfrm>
            <a:off x="-15875" y="5326063"/>
            <a:ext cx="9188450" cy="1549400"/>
          </a:xfrm>
          <a:custGeom>
            <a:avLst/>
            <a:gdLst>
              <a:gd name="T0" fmla="*/ 9188450 w 5788"/>
              <a:gd name="T1" fmla="*/ 1546225 h 976"/>
              <a:gd name="T2" fmla="*/ 0 w 5788"/>
              <a:gd name="T3" fmla="*/ 1549400 h 976"/>
              <a:gd name="T4" fmla="*/ 0 w 5788"/>
              <a:gd name="T5" fmla="*/ 801688 h 976"/>
              <a:gd name="T6" fmla="*/ 338138 w 5788"/>
              <a:gd name="T7" fmla="*/ 820738 h 976"/>
              <a:gd name="T8" fmla="*/ 676275 w 5788"/>
              <a:gd name="T9" fmla="*/ 833438 h 976"/>
              <a:gd name="T10" fmla="*/ 1006475 w 5788"/>
              <a:gd name="T11" fmla="*/ 849313 h 976"/>
              <a:gd name="T12" fmla="*/ 1338263 w 5788"/>
              <a:gd name="T13" fmla="*/ 858838 h 976"/>
              <a:gd name="T14" fmla="*/ 1670050 w 5788"/>
              <a:gd name="T15" fmla="*/ 862013 h 976"/>
              <a:gd name="T16" fmla="*/ 1993900 w 5788"/>
              <a:gd name="T17" fmla="*/ 868363 h 976"/>
              <a:gd name="T18" fmla="*/ 2319338 w 5788"/>
              <a:gd name="T19" fmla="*/ 868363 h 976"/>
              <a:gd name="T20" fmla="*/ 2638425 w 5788"/>
              <a:gd name="T21" fmla="*/ 862013 h 976"/>
              <a:gd name="T22" fmla="*/ 2955925 w 5788"/>
              <a:gd name="T23" fmla="*/ 858838 h 976"/>
              <a:gd name="T24" fmla="*/ 3271838 w 5788"/>
              <a:gd name="T25" fmla="*/ 852488 h 976"/>
              <a:gd name="T26" fmla="*/ 3584575 w 5788"/>
              <a:gd name="T27" fmla="*/ 839788 h 976"/>
              <a:gd name="T28" fmla="*/ 3892550 w 5788"/>
              <a:gd name="T29" fmla="*/ 827088 h 976"/>
              <a:gd name="T30" fmla="*/ 4195763 w 5788"/>
              <a:gd name="T31" fmla="*/ 811213 h 976"/>
              <a:gd name="T32" fmla="*/ 4498975 w 5788"/>
              <a:gd name="T33" fmla="*/ 792163 h 976"/>
              <a:gd name="T34" fmla="*/ 4794250 w 5788"/>
              <a:gd name="T35" fmla="*/ 769938 h 976"/>
              <a:gd name="T36" fmla="*/ 5091113 w 5788"/>
              <a:gd name="T37" fmla="*/ 744538 h 976"/>
              <a:gd name="T38" fmla="*/ 5381625 w 5788"/>
              <a:gd name="T39" fmla="*/ 715963 h 976"/>
              <a:gd name="T40" fmla="*/ 5664200 w 5788"/>
              <a:gd name="T41" fmla="*/ 684213 h 976"/>
              <a:gd name="T42" fmla="*/ 5948363 w 5788"/>
              <a:gd name="T43" fmla="*/ 652463 h 976"/>
              <a:gd name="T44" fmla="*/ 6226175 w 5788"/>
              <a:gd name="T45" fmla="*/ 617538 h 976"/>
              <a:gd name="T46" fmla="*/ 6496050 w 5788"/>
              <a:gd name="T47" fmla="*/ 576263 h 976"/>
              <a:gd name="T48" fmla="*/ 6767513 w 5788"/>
              <a:gd name="T49" fmla="*/ 538163 h 976"/>
              <a:gd name="T50" fmla="*/ 7031038 w 5788"/>
              <a:gd name="T51" fmla="*/ 496888 h 976"/>
              <a:gd name="T52" fmla="*/ 7289800 w 5788"/>
              <a:gd name="T53" fmla="*/ 449263 h 976"/>
              <a:gd name="T54" fmla="*/ 7543800 w 5788"/>
              <a:gd name="T55" fmla="*/ 401638 h 976"/>
              <a:gd name="T56" fmla="*/ 7793038 w 5788"/>
              <a:gd name="T57" fmla="*/ 352425 h 976"/>
              <a:gd name="T58" fmla="*/ 8034338 w 5788"/>
              <a:gd name="T59" fmla="*/ 298450 h 976"/>
              <a:gd name="T60" fmla="*/ 8274050 w 5788"/>
              <a:gd name="T61" fmla="*/ 244475 h 976"/>
              <a:gd name="T62" fmla="*/ 8509000 w 5788"/>
              <a:gd name="T63" fmla="*/ 187325 h 976"/>
              <a:gd name="T64" fmla="*/ 8736013 w 5788"/>
              <a:gd name="T65" fmla="*/ 127000 h 976"/>
              <a:gd name="T66" fmla="*/ 8958263 w 5788"/>
              <a:gd name="T67" fmla="*/ 66675 h 976"/>
              <a:gd name="T68" fmla="*/ 9175750 w 5788"/>
              <a:gd name="T69" fmla="*/ 0 h 976"/>
              <a:gd name="T70" fmla="*/ 9185275 w 5788"/>
              <a:gd name="T71" fmla="*/ 1549400 h 976"/>
              <a:gd name="T72" fmla="*/ 9188450 w 5788"/>
              <a:gd name="T73" fmla="*/ 1546225 h 9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88" h="976">
                <a:moveTo>
                  <a:pt x="5788" y="974"/>
                </a:moveTo>
                <a:lnTo>
                  <a:pt x="0" y="976"/>
                </a:lnTo>
                <a:lnTo>
                  <a:pt x="0" y="505"/>
                </a:lnTo>
                <a:lnTo>
                  <a:pt x="213" y="517"/>
                </a:lnTo>
                <a:lnTo>
                  <a:pt x="426" y="525"/>
                </a:lnTo>
                <a:lnTo>
                  <a:pt x="634" y="535"/>
                </a:lnTo>
                <a:lnTo>
                  <a:pt x="843" y="541"/>
                </a:lnTo>
                <a:lnTo>
                  <a:pt x="1052" y="543"/>
                </a:lnTo>
                <a:lnTo>
                  <a:pt x="1256" y="547"/>
                </a:lnTo>
                <a:lnTo>
                  <a:pt x="1461" y="547"/>
                </a:lnTo>
                <a:lnTo>
                  <a:pt x="1662" y="543"/>
                </a:lnTo>
                <a:lnTo>
                  <a:pt x="1862" y="541"/>
                </a:lnTo>
                <a:lnTo>
                  <a:pt x="2061" y="537"/>
                </a:lnTo>
                <a:lnTo>
                  <a:pt x="2258" y="529"/>
                </a:lnTo>
                <a:lnTo>
                  <a:pt x="2452" y="521"/>
                </a:lnTo>
                <a:lnTo>
                  <a:pt x="2643" y="511"/>
                </a:lnTo>
                <a:lnTo>
                  <a:pt x="2834" y="499"/>
                </a:lnTo>
                <a:lnTo>
                  <a:pt x="3020" y="485"/>
                </a:lnTo>
                <a:lnTo>
                  <a:pt x="3207" y="469"/>
                </a:lnTo>
                <a:lnTo>
                  <a:pt x="3390" y="451"/>
                </a:lnTo>
                <a:lnTo>
                  <a:pt x="3568" y="431"/>
                </a:lnTo>
                <a:lnTo>
                  <a:pt x="3747" y="411"/>
                </a:lnTo>
                <a:lnTo>
                  <a:pt x="3922" y="389"/>
                </a:lnTo>
                <a:lnTo>
                  <a:pt x="4092" y="363"/>
                </a:lnTo>
                <a:lnTo>
                  <a:pt x="4263" y="339"/>
                </a:lnTo>
                <a:lnTo>
                  <a:pt x="4429" y="313"/>
                </a:lnTo>
                <a:lnTo>
                  <a:pt x="4592" y="283"/>
                </a:lnTo>
                <a:lnTo>
                  <a:pt x="4752" y="253"/>
                </a:lnTo>
                <a:lnTo>
                  <a:pt x="4909" y="222"/>
                </a:lnTo>
                <a:lnTo>
                  <a:pt x="5061" y="188"/>
                </a:lnTo>
                <a:lnTo>
                  <a:pt x="5212" y="154"/>
                </a:lnTo>
                <a:lnTo>
                  <a:pt x="5360" y="118"/>
                </a:lnTo>
                <a:lnTo>
                  <a:pt x="5503" y="80"/>
                </a:lnTo>
                <a:lnTo>
                  <a:pt x="5643" y="42"/>
                </a:lnTo>
                <a:lnTo>
                  <a:pt x="5780" y="0"/>
                </a:lnTo>
                <a:lnTo>
                  <a:pt x="5786" y="976"/>
                </a:lnTo>
                <a:lnTo>
                  <a:pt x="5788" y="9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52" name="Freeform 26"/>
          <p:cNvSpPr>
            <a:spLocks/>
          </p:cNvSpPr>
          <p:nvPr/>
        </p:nvSpPr>
        <p:spPr bwMode="auto">
          <a:xfrm>
            <a:off x="-12700" y="-9525"/>
            <a:ext cx="9175750" cy="1947863"/>
          </a:xfrm>
          <a:custGeom>
            <a:avLst/>
            <a:gdLst>
              <a:gd name="T0" fmla="*/ 9121775 w 5780"/>
              <a:gd name="T1" fmla="*/ 1925638 h 1227"/>
              <a:gd name="T2" fmla="*/ 9121775 w 5780"/>
              <a:gd name="T3" fmla="*/ 1925638 h 1227"/>
              <a:gd name="T4" fmla="*/ 8904288 w 5780"/>
              <a:gd name="T5" fmla="*/ 1844675 h 1227"/>
              <a:gd name="T6" fmla="*/ 8688388 w 5780"/>
              <a:gd name="T7" fmla="*/ 1771650 h 1227"/>
              <a:gd name="T8" fmla="*/ 8474075 w 5780"/>
              <a:gd name="T9" fmla="*/ 1704975 h 1227"/>
              <a:gd name="T10" fmla="*/ 8264525 w 5780"/>
              <a:gd name="T11" fmla="*/ 1644650 h 1227"/>
              <a:gd name="T12" fmla="*/ 8050213 w 5780"/>
              <a:gd name="T13" fmla="*/ 1587500 h 1227"/>
              <a:gd name="T14" fmla="*/ 7840663 w 5780"/>
              <a:gd name="T15" fmla="*/ 1533525 h 1227"/>
              <a:gd name="T16" fmla="*/ 7627938 w 5780"/>
              <a:gd name="T17" fmla="*/ 1485900 h 1227"/>
              <a:gd name="T18" fmla="*/ 7410450 w 5780"/>
              <a:gd name="T19" fmla="*/ 1441450 h 1227"/>
              <a:gd name="T20" fmla="*/ 7194550 w 5780"/>
              <a:gd name="T21" fmla="*/ 1400175 h 1227"/>
              <a:gd name="T22" fmla="*/ 6970713 w 5780"/>
              <a:gd name="T23" fmla="*/ 1365250 h 1227"/>
              <a:gd name="T24" fmla="*/ 6742113 w 5780"/>
              <a:gd name="T25" fmla="*/ 1330325 h 1227"/>
              <a:gd name="T26" fmla="*/ 6505575 w 5780"/>
              <a:gd name="T27" fmla="*/ 1295400 h 1227"/>
              <a:gd name="T28" fmla="*/ 6267450 w 5780"/>
              <a:gd name="T29" fmla="*/ 1266825 h 1227"/>
              <a:gd name="T30" fmla="*/ 6015038 w 5780"/>
              <a:gd name="T31" fmla="*/ 1238250 h 1227"/>
              <a:gd name="T32" fmla="*/ 5757863 w 5780"/>
              <a:gd name="T33" fmla="*/ 1209675 h 1227"/>
              <a:gd name="T34" fmla="*/ 5489575 w 5780"/>
              <a:gd name="T35" fmla="*/ 1184275 h 1227"/>
              <a:gd name="T36" fmla="*/ 5027613 w 5780"/>
              <a:gd name="T37" fmla="*/ 1138238 h 1227"/>
              <a:gd name="T38" fmla="*/ 4578350 w 5780"/>
              <a:gd name="T39" fmla="*/ 1103313 h 1227"/>
              <a:gd name="T40" fmla="*/ 4148138 w 5780"/>
              <a:gd name="T41" fmla="*/ 1071563 h 1227"/>
              <a:gd name="T42" fmla="*/ 3730625 w 5780"/>
              <a:gd name="T43" fmla="*/ 1046163 h 1227"/>
              <a:gd name="T44" fmla="*/ 3328988 w 5780"/>
              <a:gd name="T45" fmla="*/ 1027113 h 1227"/>
              <a:gd name="T46" fmla="*/ 2946400 w 5780"/>
              <a:gd name="T47" fmla="*/ 1011238 h 1227"/>
              <a:gd name="T48" fmla="*/ 2578100 w 5780"/>
              <a:gd name="T49" fmla="*/ 998538 h 1227"/>
              <a:gd name="T50" fmla="*/ 2224088 w 5780"/>
              <a:gd name="T51" fmla="*/ 992188 h 1227"/>
              <a:gd name="T52" fmla="*/ 1889125 w 5780"/>
              <a:gd name="T53" fmla="*/ 989013 h 1227"/>
              <a:gd name="T54" fmla="*/ 1566863 w 5780"/>
              <a:gd name="T55" fmla="*/ 989013 h 1227"/>
              <a:gd name="T56" fmla="*/ 1265238 w 5780"/>
              <a:gd name="T57" fmla="*/ 992188 h 1227"/>
              <a:gd name="T58" fmla="*/ 977900 w 5780"/>
              <a:gd name="T59" fmla="*/ 995363 h 1227"/>
              <a:gd name="T60" fmla="*/ 711200 w 5780"/>
              <a:gd name="T61" fmla="*/ 1004888 h 1227"/>
              <a:gd name="T62" fmla="*/ 455613 w 5780"/>
              <a:gd name="T63" fmla="*/ 1014413 h 1227"/>
              <a:gd name="T64" fmla="*/ 220663 w 5780"/>
              <a:gd name="T65" fmla="*/ 1023938 h 1227"/>
              <a:gd name="T66" fmla="*/ 0 w 5780"/>
              <a:gd name="T67" fmla="*/ 1036638 h 1227"/>
              <a:gd name="T68" fmla="*/ 0 w 5780"/>
              <a:gd name="T69" fmla="*/ 0 h 1227"/>
              <a:gd name="T70" fmla="*/ 9172575 w 5780"/>
              <a:gd name="T71" fmla="*/ 0 h 1227"/>
              <a:gd name="T72" fmla="*/ 9175750 w 5780"/>
              <a:gd name="T73" fmla="*/ 1947863 h 1227"/>
              <a:gd name="T74" fmla="*/ 9166225 w 5780"/>
              <a:gd name="T75" fmla="*/ 1941513 h 1227"/>
              <a:gd name="T76" fmla="*/ 9121775 w 5780"/>
              <a:gd name="T77" fmla="*/ 1925638 h 1227"/>
              <a:gd name="T78" fmla="*/ 9121775 w 5780"/>
              <a:gd name="T79" fmla="*/ 1925638 h 122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780" h="1227">
                <a:moveTo>
                  <a:pt x="5746" y="1213"/>
                </a:moveTo>
                <a:lnTo>
                  <a:pt x="5746" y="1213"/>
                </a:lnTo>
                <a:lnTo>
                  <a:pt x="5609" y="1162"/>
                </a:lnTo>
                <a:lnTo>
                  <a:pt x="5473" y="1116"/>
                </a:lnTo>
                <a:lnTo>
                  <a:pt x="5338" y="1074"/>
                </a:lnTo>
                <a:lnTo>
                  <a:pt x="5206" y="1036"/>
                </a:lnTo>
                <a:lnTo>
                  <a:pt x="5071" y="1000"/>
                </a:lnTo>
                <a:lnTo>
                  <a:pt x="4939" y="966"/>
                </a:lnTo>
                <a:lnTo>
                  <a:pt x="4805" y="936"/>
                </a:lnTo>
                <a:lnTo>
                  <a:pt x="4668" y="908"/>
                </a:lnTo>
                <a:lnTo>
                  <a:pt x="4532" y="882"/>
                </a:lnTo>
                <a:lnTo>
                  <a:pt x="4391" y="860"/>
                </a:lnTo>
                <a:lnTo>
                  <a:pt x="4247" y="838"/>
                </a:lnTo>
                <a:lnTo>
                  <a:pt x="4098" y="816"/>
                </a:lnTo>
                <a:lnTo>
                  <a:pt x="3948" y="798"/>
                </a:lnTo>
                <a:lnTo>
                  <a:pt x="3789" y="780"/>
                </a:lnTo>
                <a:lnTo>
                  <a:pt x="3627" y="762"/>
                </a:lnTo>
                <a:lnTo>
                  <a:pt x="3458" y="746"/>
                </a:lnTo>
                <a:lnTo>
                  <a:pt x="3167" y="717"/>
                </a:lnTo>
                <a:lnTo>
                  <a:pt x="2884" y="695"/>
                </a:lnTo>
                <a:lnTo>
                  <a:pt x="2613" y="675"/>
                </a:lnTo>
                <a:lnTo>
                  <a:pt x="2350" y="659"/>
                </a:lnTo>
                <a:lnTo>
                  <a:pt x="2097" y="647"/>
                </a:lnTo>
                <a:lnTo>
                  <a:pt x="1856" y="637"/>
                </a:lnTo>
                <a:lnTo>
                  <a:pt x="1624" y="629"/>
                </a:lnTo>
                <a:lnTo>
                  <a:pt x="1401" y="625"/>
                </a:lnTo>
                <a:lnTo>
                  <a:pt x="1190" y="623"/>
                </a:lnTo>
                <a:lnTo>
                  <a:pt x="987" y="623"/>
                </a:lnTo>
                <a:lnTo>
                  <a:pt x="797" y="625"/>
                </a:lnTo>
                <a:lnTo>
                  <a:pt x="616" y="627"/>
                </a:lnTo>
                <a:lnTo>
                  <a:pt x="448" y="633"/>
                </a:lnTo>
                <a:lnTo>
                  <a:pt x="287" y="639"/>
                </a:lnTo>
                <a:lnTo>
                  <a:pt x="139" y="645"/>
                </a:lnTo>
                <a:lnTo>
                  <a:pt x="0" y="653"/>
                </a:lnTo>
                <a:lnTo>
                  <a:pt x="0" y="0"/>
                </a:lnTo>
                <a:lnTo>
                  <a:pt x="5778" y="0"/>
                </a:lnTo>
                <a:lnTo>
                  <a:pt x="5780" y="1227"/>
                </a:lnTo>
                <a:lnTo>
                  <a:pt x="5774" y="1223"/>
                </a:lnTo>
                <a:lnTo>
                  <a:pt x="5746" y="12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aphicFrame>
        <p:nvGraphicFramePr>
          <p:cNvPr id="2053" name="Rectangle 2" hidden="1"/>
          <p:cNvGraphicFramePr>
            <a:graphicFrameLocks/>
          </p:cNvGraphicFramePr>
          <p:nvPr>
            <p:custDataLst>
              <p:tags r:id="rId14"/>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2375" name="think-cell Slide" r:id="rId17" imgW="0" imgH="0" progId="TCLayout.ActiveDocument.1">
                  <p:embed/>
                </p:oleObj>
              </mc:Choice>
              <mc:Fallback>
                <p:oleObj name="think-cell Slide" r:id="rId17" imgW="0" imgH="0" progId="TCLayout.ActiveDocument.1">
                  <p:embed/>
                  <p:pic>
                    <p:nvPicPr>
                      <p:cNvPr id="0"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054" name="Picture 3" descr="DSM_cover_logo_contentpage_300"/>
          <p:cNvPicPr>
            <a:picLocks noChangeAspect="1" noChangeArrowheads="1"/>
          </p:cNvPicPr>
          <p:nvPr>
            <p:custDataLst>
              <p:tags r:id="rId15"/>
            </p:custDataLst>
          </p:nvPr>
        </p:nvPicPr>
        <p:blipFill>
          <a:blip r:embed="rId18" cstate="screen">
            <a:extLst>
              <a:ext uri="{28A0092B-C50C-407E-A947-70E740481C1C}">
                <a14:useLocalDpi xmlns:a14="http://schemas.microsoft.com/office/drawing/2010/main"/>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custDataLst>
              <p:tags r:id="rId16"/>
            </p:custDataLst>
          </p:nvPr>
        </p:nvSpPr>
        <p:spPr>
          <a:xfrm>
            <a:off x="0" y="0"/>
            <a:ext cx="184731" cy="369332"/>
          </a:xfrm>
          <a:prstGeom prst="rect">
            <a:avLst/>
          </a:prstGeom>
          <a:noFill/>
        </p:spPr>
        <p:txBody>
          <a:bodyPr vert="horz" wrap="none" rtlCol="0">
            <a:spAutoFit/>
          </a:bodyPr>
          <a:lstStyle/>
          <a:p>
            <a:endParaRPr lang="en-US"/>
          </a:p>
        </p:txBody>
      </p:sp>
      <p:sp>
        <p:nvSpPr>
          <p:cNvPr id="2056" name="AutoShape 23"/>
          <p:cNvSpPr>
            <a:spLocks noChangeAspect="1" noChangeArrowheads="1" noTextEdit="1"/>
          </p:cNvSpPr>
          <p:nvPr/>
        </p:nvSpPr>
        <p:spPr bwMode="auto">
          <a:xfrm>
            <a:off x="-19050" y="-9525"/>
            <a:ext cx="9194800"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3" name="hl"/>
          <p:cNvSpPr txBox="1"/>
          <p:nvPr/>
        </p:nvSpPr>
        <p:spPr>
          <a:xfrm>
            <a:off x="0" y="0"/>
            <a:ext cx="9144000" cy="223138"/>
          </a:xfrm>
          <a:prstGeom prst="rect">
            <a:avLst/>
          </a:prstGeom>
          <a:noFill/>
        </p:spPr>
        <p:txBody>
          <a:bodyPr vert="horz" rtlCol="0">
            <a:spAutoFit/>
          </a:bodyPr>
          <a:lstStyle/>
          <a:p>
            <a:pPr algn="l"/>
            <a:endParaRPr lang="en-US" sz="850" b="0" i="0" u="none" baseline="0" dirty="0">
              <a:solidFill>
                <a:srgbClr val="5F5F5F"/>
              </a:solidFill>
              <a:latin typeface="Trebuchet MS"/>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1554480"/>
            <a:ext cx="2073348" cy="1979466"/>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3454400" y="1547036"/>
            <a:ext cx="4222308" cy="38862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162800" y="189468"/>
            <a:ext cx="1828800"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D92FB4A5-83C2-40AB-851E-9C7C0F476288}" type="datetime1">
              <a:rPr lang="en-US" smtClean="0"/>
              <a:pPr/>
              <a:t>5/19/2021</a:t>
            </a:fld>
            <a:endParaRPr lang="en-US" dirty="0"/>
          </a:p>
        </p:txBody>
      </p:sp>
      <p:sp>
        <p:nvSpPr>
          <p:cNvPr id="5" name="Footer Placeholder 4"/>
          <p:cNvSpPr>
            <a:spLocks noGrp="1"/>
          </p:cNvSpPr>
          <p:nvPr>
            <p:ph type="ftr" sz="quarter" idx="3"/>
          </p:nvPr>
        </p:nvSpPr>
        <p:spPr>
          <a:xfrm>
            <a:off x="1069848" y="6356350"/>
            <a:ext cx="5102352" cy="365125"/>
          </a:xfrm>
          <a:prstGeom prst="rect">
            <a:avLst/>
          </a:prstGeom>
        </p:spPr>
        <p:txBody>
          <a:bodyPr vert="horz" lIns="91440" tIns="45720" rIns="91440" bIns="45720" rtlCol="0" anchor="t"/>
          <a:lstStyle>
            <a:lvl1pPr algn="l">
              <a:defRPr sz="1200">
                <a:solidFill>
                  <a:schemeClr val="tx1"/>
                </a:solidFill>
              </a:defRPr>
            </a:lvl1pPr>
          </a:lstStyle>
          <a:p>
            <a:r>
              <a:rPr lang="en-US" dirty="0" err="1"/>
              <a:t>asdf</a:t>
            </a:r>
            <a:endParaRPr lang="en-US" dirty="0"/>
          </a:p>
        </p:txBody>
      </p:sp>
      <p:sp>
        <p:nvSpPr>
          <p:cNvPr id="6" name="Slide Number Placeholder 5"/>
          <p:cNvSpPr>
            <a:spLocks noGrp="1"/>
          </p:cNvSpPr>
          <p:nvPr>
            <p:ph type="sldNum" sz="quarter" idx="4"/>
          </p:nvPr>
        </p:nvSpPr>
        <p:spPr>
          <a:xfrm>
            <a:off x="7159752" y="6356350"/>
            <a:ext cx="1137684"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D43E5B41-8B70-446F-9B67-2F590C0F4CD0}" type="slidenum">
              <a:rPr lang="en-US" altLang="en-US" smtClean="0"/>
              <a:pPr/>
              <a:t>‹#›</a:t>
            </a:fld>
            <a:endParaRPr lang="en-US" altLang="en-US" dirty="0"/>
          </a:p>
        </p:txBody>
      </p:sp>
      <p:sp>
        <p:nvSpPr>
          <p:cNvPr id="7" name="hl"/>
          <p:cNvSpPr txBox="1"/>
          <p:nvPr/>
        </p:nvSpPr>
        <p:spPr>
          <a:xfrm>
            <a:off x="0" y="0"/>
            <a:ext cx="9144000" cy="223138"/>
          </a:xfrm>
          <a:prstGeom prst="rect">
            <a:avLst/>
          </a:prstGeom>
          <a:noFill/>
        </p:spPr>
        <p:txBody>
          <a:bodyPr vert="horz" rtlCol="0">
            <a:spAutoFit/>
          </a:bodyPr>
          <a:lstStyle/>
          <a:p>
            <a:pPr algn="l"/>
            <a:endParaRPr lang="en-US" sz="850" b="0" i="0" u="none" baseline="0" dirty="0">
              <a:solidFill>
                <a:srgbClr val="5F5F5F"/>
              </a:solidFill>
              <a:latin typeface="Trebuchet MS"/>
            </a:endParaRPr>
          </a:p>
        </p:txBody>
      </p:sp>
    </p:spTree>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2.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4.xml"/><Relationship Id="rId1" Type="http://schemas.openxmlformats.org/officeDocument/2006/relationships/tags" Target="../tags/tag30.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28.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jpeg"/><Relationship Id="rId17" Type="http://schemas.openxmlformats.org/officeDocument/2006/relationships/image" Target="../media/image27.png"/><Relationship Id="rId2" Type="http://schemas.openxmlformats.org/officeDocument/2006/relationships/notesSlide" Target="../notesSlides/notesSlide6.xml"/><Relationship Id="rId16" Type="http://schemas.microsoft.com/office/2007/relationships/hdphoto" Target="../media/hdphoto2.wdp"/><Relationship Id="rId1" Type="http://schemas.openxmlformats.org/officeDocument/2006/relationships/slideLayout" Target="../slideLayouts/slideLayout2.xml"/><Relationship Id="rId6" Type="http://schemas.openxmlformats.org/officeDocument/2006/relationships/image" Target="../media/image18.jpe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6.png"/><Relationship Id="rId10" Type="http://schemas.openxmlformats.org/officeDocument/2006/relationships/image" Target="../media/image22.jpeg"/><Relationship Id="rId19" Type="http://schemas.openxmlformats.org/officeDocument/2006/relationships/image" Target="../media/image29.png"/><Relationship Id="rId4" Type="http://schemas.openxmlformats.org/officeDocument/2006/relationships/image" Target="../media/image16.jpeg"/><Relationship Id="rId9" Type="http://schemas.openxmlformats.org/officeDocument/2006/relationships/image" Target="../media/image21.jpeg"/><Relationship Id="rId1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1.xml"/><Relationship Id="rId5" Type="http://schemas.microsoft.com/office/2007/relationships/hdphoto" Target="../media/hdphoto3.wdp"/><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32.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3.xml"/><Relationship Id="rId5" Type="http://schemas.microsoft.com/office/2007/relationships/hdphoto" Target="../media/hdphoto3.wdp"/><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jpeg"/><Relationship Id="rId5" Type="http://schemas.microsoft.com/office/2007/relationships/hdphoto" Target="../media/hdphoto5.wdp"/><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44.png"/><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6.jpeg"/><Relationship Id="rId4" Type="http://schemas.microsoft.com/office/2007/relationships/hdphoto" Target="../media/hdphoto4.wdp"/></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1.png"/><Relationship Id="rId5" Type="http://schemas.openxmlformats.org/officeDocument/2006/relationships/image" Target="../media/image52.pn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4.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10" Type="http://schemas.microsoft.com/office/2007/relationships/hdphoto" Target="../media/hdphoto3.wdp"/><Relationship Id="rId4" Type="http://schemas.openxmlformats.org/officeDocument/2006/relationships/image" Target="../media/image58.png"/><Relationship Id="rId9"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6" descr="A picture containing clothing, person, indoor&#10;&#10;Description automatically generated">
            <a:extLst>
              <a:ext uri="{FF2B5EF4-FFF2-40B4-BE49-F238E27FC236}">
                <a16:creationId xmlns:a16="http://schemas.microsoft.com/office/drawing/2014/main" id="{5E8BC21C-4534-8845-BDC6-BAB1143D138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0" y="1"/>
            <a:ext cx="9144000" cy="6854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DB2CE27A-C74B-D345-83CE-38E0B0C0E2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4673" y="5940447"/>
            <a:ext cx="3499327" cy="917553"/>
          </a:xfrm>
          <a:prstGeom prst="rect">
            <a:avLst/>
          </a:prstGeom>
        </p:spPr>
      </p:pic>
      <p:sp>
        <p:nvSpPr>
          <p:cNvPr id="8" name="Rectangle 23">
            <a:extLst>
              <a:ext uri="{FF2B5EF4-FFF2-40B4-BE49-F238E27FC236}">
                <a16:creationId xmlns:a16="http://schemas.microsoft.com/office/drawing/2014/main" id="{4D8BBB30-B5D0-A54C-90FD-B738C9B4823E}"/>
              </a:ext>
            </a:extLst>
          </p:cNvPr>
          <p:cNvSpPr txBox="1">
            <a:spLocks noChangeArrowheads="1"/>
          </p:cNvSpPr>
          <p:nvPr/>
        </p:nvSpPr>
        <p:spPr bwMode="auto">
          <a:xfrm>
            <a:off x="540000" y="2520000"/>
            <a:ext cx="855339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fontAlgn="auto">
              <a:spcBef>
                <a:spcPts val="0"/>
              </a:spcBef>
              <a:spcAft>
                <a:spcPts val="0"/>
              </a:spcAft>
              <a:buNone/>
              <a:defRPr/>
            </a:pPr>
            <a:r>
              <a:rPr lang="en-US" sz="4000" kern="0" dirty="0">
                <a:solidFill>
                  <a:srgbClr val="FFFFFF"/>
                </a:solidFill>
                <a:latin typeface="Fira Sans Medium" panose="020B0503050000020004" pitchFamily="34" charset="0"/>
              </a:rPr>
              <a:t>REGU</a:t>
            </a:r>
            <a:r>
              <a:rPr lang="en-US" sz="4000" kern="0" baseline="30000" dirty="0">
                <a:solidFill>
                  <a:srgbClr val="FFFFFF"/>
                </a:solidFill>
                <a:latin typeface="Fira Sans Medium" panose="020B0503050000020004" pitchFamily="34" charset="0"/>
              </a:rPr>
              <a:t>® </a:t>
            </a:r>
            <a:r>
              <a:rPr lang="en-US" sz="4000" kern="0" dirty="0">
                <a:solidFill>
                  <a:srgbClr val="FFFFFF"/>
                </a:solidFill>
                <a:latin typeface="Fira Sans Medium" panose="020B0503050000020004" pitchFamily="34" charset="0"/>
              </a:rPr>
              <a:t>-SEB</a:t>
            </a:r>
            <a:endParaRPr lang="en-US" sz="4000" kern="0" baseline="30000" dirty="0">
              <a:solidFill>
                <a:srgbClr val="FFFFFF"/>
              </a:solidFill>
              <a:latin typeface="Fira Sans Medium" panose="020B0503050000020004" pitchFamily="34" charset="0"/>
            </a:endParaRPr>
          </a:p>
        </p:txBody>
      </p:sp>
      <p:sp>
        <p:nvSpPr>
          <p:cNvPr id="9" name="Rectangle 23">
            <a:extLst>
              <a:ext uri="{FF2B5EF4-FFF2-40B4-BE49-F238E27FC236}">
                <a16:creationId xmlns:a16="http://schemas.microsoft.com/office/drawing/2014/main" id="{AD173944-121F-C044-9800-85F69DF7C00E}"/>
              </a:ext>
            </a:extLst>
          </p:cNvPr>
          <p:cNvSpPr txBox="1">
            <a:spLocks noChangeArrowheads="1"/>
          </p:cNvSpPr>
          <p:nvPr/>
        </p:nvSpPr>
        <p:spPr bwMode="auto">
          <a:xfrm>
            <a:off x="540000" y="3132000"/>
            <a:ext cx="4732643"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eaLnBrk="1" hangingPunct="1">
              <a:buNone/>
            </a:pPr>
            <a:r>
              <a:rPr lang="en-US" altLang="en-US" sz="2800" i="1" dirty="0">
                <a:solidFill>
                  <a:schemeClr val="bg1"/>
                </a:solidFill>
                <a:latin typeface="Fira Sans" panose="020B0503050000020004" pitchFamily="34" charset="0"/>
              </a:rPr>
              <a:t>Balances and mattifies oily skin to unveil a natural look</a:t>
            </a:r>
          </a:p>
        </p:txBody>
      </p:sp>
      <p:sp>
        <p:nvSpPr>
          <p:cNvPr id="10" name="Rectangle 23">
            <a:extLst>
              <a:ext uri="{FF2B5EF4-FFF2-40B4-BE49-F238E27FC236}">
                <a16:creationId xmlns:a16="http://schemas.microsoft.com/office/drawing/2014/main" id="{79BE86D6-CFF7-3D4D-8CEF-11DCE7E97A1D}"/>
              </a:ext>
            </a:extLst>
          </p:cNvPr>
          <p:cNvSpPr txBox="1">
            <a:spLocks noChangeArrowheads="1"/>
          </p:cNvSpPr>
          <p:nvPr/>
        </p:nvSpPr>
        <p:spPr bwMode="auto">
          <a:xfrm>
            <a:off x="540000" y="5235914"/>
            <a:ext cx="316790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indent="0">
              <a:buNone/>
            </a:pPr>
            <a:r>
              <a:rPr lang="en-GB" kern="0" dirty="0">
                <a:solidFill>
                  <a:schemeClr val="bg1"/>
                </a:solidFill>
                <a:latin typeface="Fira Sans" panose="020B0503050000020004" pitchFamily="34" charset="0"/>
              </a:rPr>
              <a:t>October 2020</a:t>
            </a:r>
            <a:endParaRPr lang="en-US" dirty="0">
              <a:solidFill>
                <a:schemeClr val="bg1"/>
              </a:solidFill>
              <a:latin typeface="Fira Sans" panose="020B0503050000020004" pitchFamily="34" charset="0"/>
            </a:endParaRPr>
          </a:p>
        </p:txBody>
      </p:sp>
      <p:pic>
        <p:nvPicPr>
          <p:cNvPr id="11" name="Picture 10">
            <a:extLst>
              <a:ext uri="{FF2B5EF4-FFF2-40B4-BE49-F238E27FC236}">
                <a16:creationId xmlns:a16="http://schemas.microsoft.com/office/drawing/2014/main" id="{F48B959F-18B2-EF42-A4EC-099C1FAEC7F9}"/>
              </a:ext>
            </a:extLst>
          </p:cNvPr>
          <p:cNvPicPr>
            <a:picLocks noChangeAspect="1"/>
          </p:cNvPicPr>
          <p:nvPr/>
        </p:nvPicPr>
        <p:blipFill>
          <a:blip r:embed="rId4"/>
          <a:srcRect/>
          <a:stretch/>
        </p:blipFill>
        <p:spPr>
          <a:xfrm>
            <a:off x="432000" y="6235416"/>
            <a:ext cx="4535993" cy="308570"/>
          </a:xfrm>
          <a:prstGeom prst="rect">
            <a:avLst/>
          </a:prstGeom>
        </p:spPr>
      </p:pic>
    </p:spTree>
    <p:extLst>
      <p:ext uri="{BB962C8B-B14F-4D97-AF65-F5344CB8AC3E}">
        <p14:creationId xmlns:p14="http://schemas.microsoft.com/office/powerpoint/2010/main" val="1574918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Agenda</a:t>
            </a:r>
          </a:p>
        </p:txBody>
      </p:sp>
      <p:sp>
        <p:nvSpPr>
          <p:cNvPr id="4" name="Slide Number Placeholder 3"/>
          <p:cNvSpPr>
            <a:spLocks noGrp="1"/>
          </p:cNvSpPr>
          <p:nvPr>
            <p:ph type="sldNum" sz="quarter" idx="10"/>
          </p:nvPr>
        </p:nvSpPr>
        <p:spPr/>
        <p:txBody>
          <a:bodyPr/>
          <a:lstStyle/>
          <a:p>
            <a:fld id="{3EFAC820-8C9E-47F6-A16A-1A79397C8FED}" type="slidenum">
              <a:rPr lang="en-US" altLang="en-US" smtClean="0"/>
              <a:pPr/>
              <a:t>1</a:t>
            </a:fld>
            <a:endParaRPr lang="en-US" altLang="en-US" dirty="0"/>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mn-cs"/>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184150" indent="-3175" eaLnBrk="0" hangingPunct="0">
              <a:spcBef>
                <a:spcPct val="20000"/>
              </a:spcBef>
              <a:spcAft>
                <a:spcPct val="40000"/>
              </a:spcAft>
              <a:buClr>
                <a:srgbClr val="003366"/>
              </a:buClr>
              <a:buSzPct val="100000"/>
            </a:pPr>
            <a:r>
              <a:rPr lang="en-US" sz="2000" b="1" kern="0" dirty="0">
                <a:solidFill>
                  <a:srgbClr val="FFFFFF"/>
                </a:solidFill>
                <a:cs typeface="+mn-cs"/>
              </a:rPr>
              <a:t>Consumer insights &amp; market data</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Oily skin – how to serve unmet consumer needs</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REGU</a:t>
            </a:r>
            <a:r>
              <a:rPr lang="en-US" sz="2000" kern="0" baseline="30000" dirty="0">
                <a:solidFill>
                  <a:srgbClr val="FFFFFF"/>
                </a:solidFill>
              </a:rPr>
              <a:t>®</a:t>
            </a:r>
            <a:r>
              <a:rPr lang="en-US" sz="2000" kern="0" dirty="0">
                <a:solidFill>
                  <a:srgbClr val="FFFFFF"/>
                </a:solidFill>
              </a:rPr>
              <a:t>-SEB – from oily to mattified skin</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REGU</a:t>
            </a:r>
            <a:r>
              <a:rPr lang="en-US" sz="2000" baseline="30000" dirty="0">
                <a:solidFill>
                  <a:schemeClr val="bg1"/>
                </a:solidFill>
              </a:rPr>
              <a:t>®</a:t>
            </a:r>
            <a:r>
              <a:rPr lang="en-US" sz="2000" dirty="0">
                <a:solidFill>
                  <a:schemeClr val="bg1"/>
                </a:solidFill>
              </a:rPr>
              <a:t>-SEB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Oily skin - backstage	</a:t>
            </a:r>
          </a:p>
        </p:txBody>
      </p:sp>
    </p:spTree>
    <p:extLst>
      <p:ext uri="{BB962C8B-B14F-4D97-AF65-F5344CB8AC3E}">
        <p14:creationId xmlns:p14="http://schemas.microsoft.com/office/powerpoint/2010/main" val="1098084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628" name="Picture 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428315" y="3966197"/>
            <a:ext cx="2022813" cy="2654559"/>
          </a:xfrm>
          <a:prstGeom prst="rect">
            <a:avLst/>
          </a:prstGeom>
          <a:noFill/>
          <a:ln w="952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pic>
        <p:nvPicPr>
          <p:cNvPr id="26627"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925771" y="1828800"/>
            <a:ext cx="2954327" cy="3898652"/>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3" name="Title 1"/>
          <p:cNvSpPr>
            <a:spLocks noGrp="1"/>
          </p:cNvSpPr>
          <p:nvPr>
            <p:ph type="title"/>
          </p:nvPr>
        </p:nvSpPr>
        <p:spPr>
          <a:xfrm>
            <a:off x="374840" y="515881"/>
            <a:ext cx="5604002" cy="818686"/>
          </a:xfrm>
        </p:spPr>
        <p:txBody>
          <a:bodyPr/>
          <a:lstStyle/>
          <a:p>
            <a:r>
              <a:rPr lang="en-US" sz="2800" dirty="0"/>
              <a:t>Oily skin – a bunch of questions, advises, and helplessness  </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2</a:t>
            </a:fld>
            <a:endParaRPr lang="en-US" altLang="en-US" dirty="0"/>
          </a:p>
        </p:txBody>
      </p:sp>
      <p:pic>
        <p:nvPicPr>
          <p:cNvPr id="13316" name="Picture 4"/>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553463" y="515881"/>
            <a:ext cx="2549949" cy="3070001"/>
          </a:xfrm>
          <a:prstGeom prst="rect">
            <a:avLst/>
          </a:prstGeom>
          <a:noFill/>
          <a:ln w="9525" cap="flat" cmpd="sng" algn="ctr">
            <a:solidFill>
              <a:srgbClr val="00B050"/>
            </a:solidFill>
            <a:prstDash val="solid"/>
            <a:miter lim="800000"/>
            <a:headEnd type="none" w="med" len="med"/>
            <a:tailEnd type="none" w="med" len="med"/>
          </a:ln>
          <a:extLst>
            <a:ext uri="{909E8E84-426E-40DD-AFC4-6F175D3DCCD1}">
              <a14:hiddenFill xmlns:a14="http://schemas.microsoft.com/office/drawing/2010/main">
                <a:solidFill>
                  <a:schemeClr val="bg1"/>
                </a:solidFill>
              </a14:hiddenFill>
            </a:ext>
          </a:extLst>
        </p:spPr>
      </p:pic>
      <p:pic>
        <p:nvPicPr>
          <p:cNvPr id="26629" name="Picture 5"/>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14237" y="1377552"/>
            <a:ext cx="3806784" cy="2525892"/>
          </a:xfrm>
          <a:prstGeom prst="rect">
            <a:avLst/>
          </a:prstGeom>
          <a:noFill/>
          <a:ln w="9525">
            <a:solidFill>
              <a:srgbClr val="FF66CC"/>
            </a:solidFill>
            <a:miter lim="800000"/>
            <a:headEnd/>
            <a:tailEnd/>
          </a:ln>
          <a:extLst>
            <a:ext uri="{909E8E84-426E-40DD-AFC4-6F175D3DCCD1}">
              <a14:hiddenFill xmlns:a14="http://schemas.microsoft.com/office/drawing/2010/main">
                <a:solidFill>
                  <a:schemeClr val="accent1"/>
                </a:solidFill>
              </a14:hiddenFill>
            </a:ext>
          </a:extLst>
        </p:spPr>
      </p:pic>
      <p:pic>
        <p:nvPicPr>
          <p:cNvPr id="26626" name="Picture 2"/>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6553463" y="3260331"/>
            <a:ext cx="2593006" cy="1894375"/>
          </a:xfrm>
          <a:prstGeom prst="rect">
            <a:avLst/>
          </a:prstGeom>
          <a:noFill/>
          <a:ln w="9525">
            <a:solidFill>
              <a:schemeClr val="accent3">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26630" name="Picture 6"/>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04775" y="3903444"/>
            <a:ext cx="2323540" cy="1896815"/>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38914" name="Picture 2"/>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rot="20955420">
            <a:off x="5148576" y="5158723"/>
            <a:ext cx="3788859" cy="2695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469312"/>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647541" y="587188"/>
            <a:ext cx="7099674" cy="467820"/>
          </a:xfrm>
        </p:spPr>
        <p:txBody>
          <a:bodyPr/>
          <a:lstStyle/>
          <a:p>
            <a:r>
              <a:rPr lang="en-US" dirty="0"/>
              <a:t>Oily skin – not the easiest skin type</a:t>
            </a:r>
          </a:p>
        </p:txBody>
      </p:sp>
      <p:grpSp>
        <p:nvGrpSpPr>
          <p:cNvPr id="2" name="Group 1"/>
          <p:cNvGrpSpPr/>
          <p:nvPr/>
        </p:nvGrpSpPr>
        <p:grpSpPr>
          <a:xfrm>
            <a:off x="161205" y="1275451"/>
            <a:ext cx="8567828" cy="5175849"/>
            <a:chOff x="161205" y="1275451"/>
            <a:chExt cx="8567828" cy="5175849"/>
          </a:xfrm>
        </p:grpSpPr>
        <p:grpSp>
          <p:nvGrpSpPr>
            <p:cNvPr id="9" name="Group 8"/>
            <p:cNvGrpSpPr/>
            <p:nvPr/>
          </p:nvGrpSpPr>
          <p:grpSpPr>
            <a:xfrm>
              <a:off x="180256" y="1275451"/>
              <a:ext cx="8548777" cy="5175849"/>
              <a:chOff x="1347927" y="2000756"/>
              <a:chExt cx="6112718" cy="2901137"/>
            </a:xfrm>
          </p:grpSpPr>
          <p:sp>
            <p:nvSpPr>
              <p:cNvPr id="10" name="Freeform 9"/>
              <p:cNvSpPr/>
              <p:nvPr/>
            </p:nvSpPr>
            <p:spPr>
              <a:xfrm>
                <a:off x="1347927" y="2727940"/>
                <a:ext cx="1876148" cy="1494091"/>
              </a:xfrm>
              <a:custGeom>
                <a:avLst/>
                <a:gdLst>
                  <a:gd name="connsiteX0" fmla="*/ 0 w 1699969"/>
                  <a:gd name="connsiteY0" fmla="*/ 140212 h 1402119"/>
                  <a:gd name="connsiteX1" fmla="*/ 140212 w 1699969"/>
                  <a:gd name="connsiteY1" fmla="*/ 0 h 1402119"/>
                  <a:gd name="connsiteX2" fmla="*/ 1559757 w 1699969"/>
                  <a:gd name="connsiteY2" fmla="*/ 0 h 1402119"/>
                  <a:gd name="connsiteX3" fmla="*/ 1699969 w 1699969"/>
                  <a:gd name="connsiteY3" fmla="*/ 140212 h 1402119"/>
                  <a:gd name="connsiteX4" fmla="*/ 1699969 w 1699969"/>
                  <a:gd name="connsiteY4" fmla="*/ 1261907 h 1402119"/>
                  <a:gd name="connsiteX5" fmla="*/ 1559757 w 1699969"/>
                  <a:gd name="connsiteY5" fmla="*/ 1402119 h 1402119"/>
                  <a:gd name="connsiteX6" fmla="*/ 140212 w 1699969"/>
                  <a:gd name="connsiteY6" fmla="*/ 1402119 h 1402119"/>
                  <a:gd name="connsiteX7" fmla="*/ 0 w 1699969"/>
                  <a:gd name="connsiteY7" fmla="*/ 1261907 h 1402119"/>
                  <a:gd name="connsiteX8" fmla="*/ 0 w 1699969"/>
                  <a:gd name="connsiteY8" fmla="*/ 140212 h 14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9969" h="1402119">
                    <a:moveTo>
                      <a:pt x="0" y="140212"/>
                    </a:moveTo>
                    <a:cubicBezTo>
                      <a:pt x="0" y="62775"/>
                      <a:pt x="62775" y="0"/>
                      <a:pt x="140212" y="0"/>
                    </a:cubicBezTo>
                    <a:lnTo>
                      <a:pt x="1559757" y="0"/>
                    </a:lnTo>
                    <a:cubicBezTo>
                      <a:pt x="1637194" y="0"/>
                      <a:pt x="1699969" y="62775"/>
                      <a:pt x="1699969" y="140212"/>
                    </a:cubicBezTo>
                    <a:lnTo>
                      <a:pt x="1699969" y="1261907"/>
                    </a:lnTo>
                    <a:cubicBezTo>
                      <a:pt x="1699969" y="1339344"/>
                      <a:pt x="1637194" y="1402119"/>
                      <a:pt x="1559757" y="1402119"/>
                    </a:cubicBezTo>
                    <a:lnTo>
                      <a:pt x="140212" y="1402119"/>
                    </a:lnTo>
                    <a:cubicBezTo>
                      <a:pt x="62775" y="1402119"/>
                      <a:pt x="0" y="1339344"/>
                      <a:pt x="0" y="1261907"/>
                    </a:cubicBezTo>
                    <a:lnTo>
                      <a:pt x="0" y="140212"/>
                    </a:lnTo>
                    <a:close/>
                  </a:path>
                </a:pathLst>
              </a:custGeom>
              <a:ln>
                <a:solidFill>
                  <a:srgbClr val="7030A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322" tIns="91322" rIns="91322" bIns="391776" numCol="1" spcCol="1270" anchor="t" anchorCtr="0">
                <a:noAutofit/>
              </a:bodyPr>
              <a:lstStyle/>
              <a:p>
                <a:pPr marL="285750" lvl="1" indent="-285750" algn="l" defTabSz="1377950">
                  <a:lnSpc>
                    <a:spcPct val="90000"/>
                  </a:lnSpc>
                  <a:spcBef>
                    <a:spcPct val="0"/>
                  </a:spcBef>
                  <a:spcAft>
                    <a:spcPct val="15000"/>
                  </a:spcAft>
                  <a:buChar char="••"/>
                </a:pPr>
                <a:endParaRPr lang="en-US" sz="3100" kern="1200" dirty="0"/>
              </a:p>
              <a:p>
                <a:pPr marL="285750" lvl="1" indent="-285750" algn="l" defTabSz="1377950">
                  <a:lnSpc>
                    <a:spcPct val="90000"/>
                  </a:lnSpc>
                  <a:spcBef>
                    <a:spcPct val="0"/>
                  </a:spcBef>
                  <a:spcAft>
                    <a:spcPct val="15000"/>
                  </a:spcAft>
                  <a:buChar char="••"/>
                </a:pPr>
                <a:endParaRPr lang="en-US" sz="3100" kern="1200" dirty="0"/>
              </a:p>
            </p:txBody>
          </p:sp>
          <p:sp>
            <p:nvSpPr>
              <p:cNvPr id="11" name="Shape 10"/>
              <p:cNvSpPr/>
              <p:nvPr/>
            </p:nvSpPr>
            <p:spPr>
              <a:xfrm>
                <a:off x="2708323" y="3134664"/>
                <a:ext cx="1767229" cy="1767229"/>
              </a:xfrm>
              <a:prstGeom prst="leftCircularArrow">
                <a:avLst>
                  <a:gd name="adj1" fmla="val 2550"/>
                  <a:gd name="adj2" fmla="val 309429"/>
                  <a:gd name="adj3" fmla="val 2084940"/>
                  <a:gd name="adj4" fmla="val 9024489"/>
                  <a:gd name="adj5" fmla="val 2975"/>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3" name="Freeform 12"/>
              <p:cNvSpPr/>
              <p:nvPr/>
            </p:nvSpPr>
            <p:spPr>
              <a:xfrm>
                <a:off x="3451393" y="2727940"/>
                <a:ext cx="1876148" cy="1494091"/>
              </a:xfrm>
              <a:custGeom>
                <a:avLst/>
                <a:gdLst>
                  <a:gd name="connsiteX0" fmla="*/ 0 w 1699969"/>
                  <a:gd name="connsiteY0" fmla="*/ 140212 h 1402119"/>
                  <a:gd name="connsiteX1" fmla="*/ 140212 w 1699969"/>
                  <a:gd name="connsiteY1" fmla="*/ 0 h 1402119"/>
                  <a:gd name="connsiteX2" fmla="*/ 1559757 w 1699969"/>
                  <a:gd name="connsiteY2" fmla="*/ 0 h 1402119"/>
                  <a:gd name="connsiteX3" fmla="*/ 1699969 w 1699969"/>
                  <a:gd name="connsiteY3" fmla="*/ 140212 h 1402119"/>
                  <a:gd name="connsiteX4" fmla="*/ 1699969 w 1699969"/>
                  <a:gd name="connsiteY4" fmla="*/ 1261907 h 1402119"/>
                  <a:gd name="connsiteX5" fmla="*/ 1559757 w 1699969"/>
                  <a:gd name="connsiteY5" fmla="*/ 1402119 h 1402119"/>
                  <a:gd name="connsiteX6" fmla="*/ 140212 w 1699969"/>
                  <a:gd name="connsiteY6" fmla="*/ 1402119 h 1402119"/>
                  <a:gd name="connsiteX7" fmla="*/ 0 w 1699969"/>
                  <a:gd name="connsiteY7" fmla="*/ 1261907 h 1402119"/>
                  <a:gd name="connsiteX8" fmla="*/ 0 w 1699969"/>
                  <a:gd name="connsiteY8" fmla="*/ 140212 h 14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9969" h="1402119">
                    <a:moveTo>
                      <a:pt x="0" y="140212"/>
                    </a:moveTo>
                    <a:cubicBezTo>
                      <a:pt x="0" y="62775"/>
                      <a:pt x="62775" y="0"/>
                      <a:pt x="140212" y="0"/>
                    </a:cubicBezTo>
                    <a:lnTo>
                      <a:pt x="1559757" y="0"/>
                    </a:lnTo>
                    <a:cubicBezTo>
                      <a:pt x="1637194" y="0"/>
                      <a:pt x="1699969" y="62775"/>
                      <a:pt x="1699969" y="140212"/>
                    </a:cubicBezTo>
                    <a:lnTo>
                      <a:pt x="1699969" y="1261907"/>
                    </a:lnTo>
                    <a:cubicBezTo>
                      <a:pt x="1699969" y="1339344"/>
                      <a:pt x="1637194" y="1402119"/>
                      <a:pt x="1559757" y="1402119"/>
                    </a:cubicBezTo>
                    <a:lnTo>
                      <a:pt x="140212" y="1402119"/>
                    </a:lnTo>
                    <a:cubicBezTo>
                      <a:pt x="62775" y="1402119"/>
                      <a:pt x="0" y="1339344"/>
                      <a:pt x="0" y="1261907"/>
                    </a:cubicBezTo>
                    <a:lnTo>
                      <a:pt x="0" y="140212"/>
                    </a:lnTo>
                    <a:close/>
                  </a:path>
                </a:pathLst>
              </a:custGeom>
              <a:noFill/>
              <a:ln>
                <a:solidFill>
                  <a:srgbClr val="00B05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322" tIns="391776" rIns="91322" bIns="91322" numCol="1" spcCol="1270" anchor="t" anchorCtr="0">
                <a:noAutofit/>
              </a:bodyPr>
              <a:lstStyle/>
              <a:p>
                <a:pPr marL="285750" lvl="1" indent="-285750" algn="l" defTabSz="1377950">
                  <a:lnSpc>
                    <a:spcPct val="90000"/>
                  </a:lnSpc>
                  <a:spcBef>
                    <a:spcPct val="0"/>
                  </a:spcBef>
                  <a:spcAft>
                    <a:spcPct val="15000"/>
                  </a:spcAft>
                  <a:buChar char="••"/>
                </a:pPr>
                <a:endParaRPr lang="en-US" sz="3100" kern="1200"/>
              </a:p>
              <a:p>
                <a:pPr marL="285750" lvl="1" indent="-285750" algn="l" defTabSz="1377950">
                  <a:lnSpc>
                    <a:spcPct val="90000"/>
                  </a:lnSpc>
                  <a:spcBef>
                    <a:spcPct val="0"/>
                  </a:spcBef>
                  <a:spcAft>
                    <a:spcPct val="15000"/>
                  </a:spcAft>
                  <a:buChar char="••"/>
                </a:pPr>
                <a:endParaRPr lang="en-US" sz="3100" kern="1200"/>
              </a:p>
            </p:txBody>
          </p:sp>
          <p:sp>
            <p:nvSpPr>
              <p:cNvPr id="14" name="Circular Arrow 13"/>
              <p:cNvSpPr/>
              <p:nvPr/>
            </p:nvSpPr>
            <p:spPr>
              <a:xfrm>
                <a:off x="4589009" y="2000756"/>
                <a:ext cx="1984448" cy="1884822"/>
              </a:xfrm>
              <a:prstGeom prst="circularArrow">
                <a:avLst>
                  <a:gd name="adj1" fmla="val 2271"/>
                  <a:gd name="adj2" fmla="val 273786"/>
                  <a:gd name="adj3" fmla="val 19550703"/>
                  <a:gd name="adj4" fmla="val 12575511"/>
                  <a:gd name="adj5" fmla="val 265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15" name="Freeform 14"/>
              <p:cNvSpPr/>
              <p:nvPr/>
            </p:nvSpPr>
            <p:spPr>
              <a:xfrm>
                <a:off x="3989431" y="2271612"/>
                <a:ext cx="1351836" cy="511994"/>
              </a:xfrm>
              <a:custGeom>
                <a:avLst/>
                <a:gdLst>
                  <a:gd name="connsiteX0" fmla="*/ 0 w 1511084"/>
                  <a:gd name="connsiteY0" fmla="*/ 60091 h 600908"/>
                  <a:gd name="connsiteX1" fmla="*/ 60091 w 1511084"/>
                  <a:gd name="connsiteY1" fmla="*/ 0 h 600908"/>
                  <a:gd name="connsiteX2" fmla="*/ 1450993 w 1511084"/>
                  <a:gd name="connsiteY2" fmla="*/ 0 h 600908"/>
                  <a:gd name="connsiteX3" fmla="*/ 1511084 w 1511084"/>
                  <a:gd name="connsiteY3" fmla="*/ 60091 h 600908"/>
                  <a:gd name="connsiteX4" fmla="*/ 1511084 w 1511084"/>
                  <a:gd name="connsiteY4" fmla="*/ 540817 h 600908"/>
                  <a:gd name="connsiteX5" fmla="*/ 1450993 w 1511084"/>
                  <a:gd name="connsiteY5" fmla="*/ 600908 h 600908"/>
                  <a:gd name="connsiteX6" fmla="*/ 60091 w 1511084"/>
                  <a:gd name="connsiteY6" fmla="*/ 600908 h 600908"/>
                  <a:gd name="connsiteX7" fmla="*/ 0 w 1511084"/>
                  <a:gd name="connsiteY7" fmla="*/ 540817 h 600908"/>
                  <a:gd name="connsiteX8" fmla="*/ 0 w 1511084"/>
                  <a:gd name="connsiteY8" fmla="*/ 60091 h 60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084" h="600908">
                    <a:moveTo>
                      <a:pt x="0" y="60091"/>
                    </a:moveTo>
                    <a:cubicBezTo>
                      <a:pt x="0" y="26904"/>
                      <a:pt x="26904" y="0"/>
                      <a:pt x="60091" y="0"/>
                    </a:cubicBezTo>
                    <a:lnTo>
                      <a:pt x="1450993" y="0"/>
                    </a:lnTo>
                    <a:cubicBezTo>
                      <a:pt x="1484180" y="0"/>
                      <a:pt x="1511084" y="26904"/>
                      <a:pt x="1511084" y="60091"/>
                    </a:cubicBezTo>
                    <a:lnTo>
                      <a:pt x="1511084" y="540817"/>
                    </a:lnTo>
                    <a:cubicBezTo>
                      <a:pt x="1511084" y="574004"/>
                      <a:pt x="1484180" y="600908"/>
                      <a:pt x="1450993" y="600908"/>
                    </a:cubicBezTo>
                    <a:lnTo>
                      <a:pt x="60091" y="600908"/>
                    </a:lnTo>
                    <a:cubicBezTo>
                      <a:pt x="26904" y="600908"/>
                      <a:pt x="0" y="574004"/>
                      <a:pt x="0" y="540817"/>
                    </a:cubicBezTo>
                    <a:lnTo>
                      <a:pt x="0" y="60091"/>
                    </a:lnTo>
                    <a:close/>
                  </a:path>
                </a:pathLst>
              </a:custGeom>
              <a:solidFill>
                <a:srgbClr val="00B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4275" tIns="62050" rIns="84275" bIns="62050" numCol="1" spcCol="1270" anchor="ctr" anchorCtr="0">
                <a:noAutofit/>
              </a:bodyPr>
              <a:lstStyle/>
              <a:p>
                <a:pPr lvl="0" algn="ctr" defTabSz="1555750">
                  <a:lnSpc>
                    <a:spcPct val="90000"/>
                  </a:lnSpc>
                  <a:spcBef>
                    <a:spcPct val="0"/>
                  </a:spcBef>
                  <a:spcAft>
                    <a:spcPct val="35000"/>
                  </a:spcAft>
                </a:pPr>
                <a:r>
                  <a:rPr lang="en-US" kern="1200" dirty="0">
                    <a:solidFill>
                      <a:schemeClr val="bg1"/>
                    </a:solidFill>
                  </a:rPr>
                  <a:t>The characteristics </a:t>
                </a:r>
              </a:p>
            </p:txBody>
          </p:sp>
          <p:sp>
            <p:nvSpPr>
              <p:cNvPr id="16" name="Freeform 15"/>
              <p:cNvSpPr/>
              <p:nvPr/>
            </p:nvSpPr>
            <p:spPr>
              <a:xfrm>
                <a:off x="5554858" y="2727940"/>
                <a:ext cx="1876148" cy="1494091"/>
              </a:xfrm>
              <a:custGeom>
                <a:avLst/>
                <a:gdLst>
                  <a:gd name="connsiteX0" fmla="*/ 0 w 1699969"/>
                  <a:gd name="connsiteY0" fmla="*/ 140212 h 1402119"/>
                  <a:gd name="connsiteX1" fmla="*/ 140212 w 1699969"/>
                  <a:gd name="connsiteY1" fmla="*/ 0 h 1402119"/>
                  <a:gd name="connsiteX2" fmla="*/ 1559757 w 1699969"/>
                  <a:gd name="connsiteY2" fmla="*/ 0 h 1402119"/>
                  <a:gd name="connsiteX3" fmla="*/ 1699969 w 1699969"/>
                  <a:gd name="connsiteY3" fmla="*/ 140212 h 1402119"/>
                  <a:gd name="connsiteX4" fmla="*/ 1699969 w 1699969"/>
                  <a:gd name="connsiteY4" fmla="*/ 1261907 h 1402119"/>
                  <a:gd name="connsiteX5" fmla="*/ 1559757 w 1699969"/>
                  <a:gd name="connsiteY5" fmla="*/ 1402119 h 1402119"/>
                  <a:gd name="connsiteX6" fmla="*/ 140212 w 1699969"/>
                  <a:gd name="connsiteY6" fmla="*/ 1402119 h 1402119"/>
                  <a:gd name="connsiteX7" fmla="*/ 0 w 1699969"/>
                  <a:gd name="connsiteY7" fmla="*/ 1261907 h 1402119"/>
                  <a:gd name="connsiteX8" fmla="*/ 0 w 1699969"/>
                  <a:gd name="connsiteY8" fmla="*/ 140212 h 140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9969" h="1402119">
                    <a:moveTo>
                      <a:pt x="0" y="140212"/>
                    </a:moveTo>
                    <a:cubicBezTo>
                      <a:pt x="0" y="62775"/>
                      <a:pt x="62775" y="0"/>
                      <a:pt x="140212" y="0"/>
                    </a:cubicBezTo>
                    <a:lnTo>
                      <a:pt x="1559757" y="0"/>
                    </a:lnTo>
                    <a:cubicBezTo>
                      <a:pt x="1637194" y="0"/>
                      <a:pt x="1699969" y="62775"/>
                      <a:pt x="1699969" y="140212"/>
                    </a:cubicBezTo>
                    <a:lnTo>
                      <a:pt x="1699969" y="1261907"/>
                    </a:lnTo>
                    <a:cubicBezTo>
                      <a:pt x="1699969" y="1339344"/>
                      <a:pt x="1637194" y="1402119"/>
                      <a:pt x="1559757" y="1402119"/>
                    </a:cubicBezTo>
                    <a:lnTo>
                      <a:pt x="140212" y="1402119"/>
                    </a:lnTo>
                    <a:cubicBezTo>
                      <a:pt x="62775" y="1402119"/>
                      <a:pt x="0" y="1339344"/>
                      <a:pt x="0" y="1261907"/>
                    </a:cubicBezTo>
                    <a:lnTo>
                      <a:pt x="0" y="140212"/>
                    </a:lnTo>
                    <a:close/>
                  </a:path>
                </a:pathLst>
              </a:custGeom>
              <a:ln>
                <a:solidFill>
                  <a:srgbClr val="FF00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322" tIns="91322" rIns="91322" bIns="391776" numCol="1" spcCol="1270" anchor="t" anchorCtr="0">
                <a:noAutofit/>
              </a:bodyPr>
              <a:lstStyle/>
              <a:p>
                <a:pPr marL="285750" lvl="1" indent="-285750" algn="l" defTabSz="1377950">
                  <a:lnSpc>
                    <a:spcPct val="90000"/>
                  </a:lnSpc>
                  <a:spcBef>
                    <a:spcPct val="0"/>
                  </a:spcBef>
                  <a:spcAft>
                    <a:spcPct val="15000"/>
                  </a:spcAft>
                  <a:buChar char="••"/>
                </a:pPr>
                <a:endParaRPr lang="en-US" sz="3100" kern="1200" dirty="0"/>
              </a:p>
              <a:p>
                <a:pPr marL="285750" lvl="1" indent="-285750" algn="l" defTabSz="1377950">
                  <a:lnSpc>
                    <a:spcPct val="90000"/>
                  </a:lnSpc>
                  <a:spcBef>
                    <a:spcPct val="0"/>
                  </a:spcBef>
                  <a:spcAft>
                    <a:spcPct val="15000"/>
                  </a:spcAft>
                  <a:buChar char="••"/>
                </a:pPr>
                <a:endParaRPr lang="en-US" sz="3100" kern="1200" dirty="0"/>
              </a:p>
            </p:txBody>
          </p:sp>
          <p:sp>
            <p:nvSpPr>
              <p:cNvPr id="17" name="Freeform 16"/>
              <p:cNvSpPr/>
              <p:nvPr/>
            </p:nvSpPr>
            <p:spPr>
              <a:xfrm>
                <a:off x="6108809" y="4090252"/>
                <a:ext cx="1351836" cy="511994"/>
              </a:xfrm>
              <a:custGeom>
                <a:avLst/>
                <a:gdLst>
                  <a:gd name="connsiteX0" fmla="*/ 0 w 1511084"/>
                  <a:gd name="connsiteY0" fmla="*/ 60091 h 600908"/>
                  <a:gd name="connsiteX1" fmla="*/ 60091 w 1511084"/>
                  <a:gd name="connsiteY1" fmla="*/ 0 h 600908"/>
                  <a:gd name="connsiteX2" fmla="*/ 1450993 w 1511084"/>
                  <a:gd name="connsiteY2" fmla="*/ 0 h 600908"/>
                  <a:gd name="connsiteX3" fmla="*/ 1511084 w 1511084"/>
                  <a:gd name="connsiteY3" fmla="*/ 60091 h 600908"/>
                  <a:gd name="connsiteX4" fmla="*/ 1511084 w 1511084"/>
                  <a:gd name="connsiteY4" fmla="*/ 540817 h 600908"/>
                  <a:gd name="connsiteX5" fmla="*/ 1450993 w 1511084"/>
                  <a:gd name="connsiteY5" fmla="*/ 600908 h 600908"/>
                  <a:gd name="connsiteX6" fmla="*/ 60091 w 1511084"/>
                  <a:gd name="connsiteY6" fmla="*/ 600908 h 600908"/>
                  <a:gd name="connsiteX7" fmla="*/ 0 w 1511084"/>
                  <a:gd name="connsiteY7" fmla="*/ 540817 h 600908"/>
                  <a:gd name="connsiteX8" fmla="*/ 0 w 1511084"/>
                  <a:gd name="connsiteY8" fmla="*/ 60091 h 60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084" h="600908">
                    <a:moveTo>
                      <a:pt x="0" y="60091"/>
                    </a:moveTo>
                    <a:cubicBezTo>
                      <a:pt x="0" y="26904"/>
                      <a:pt x="26904" y="0"/>
                      <a:pt x="60091" y="0"/>
                    </a:cubicBezTo>
                    <a:lnTo>
                      <a:pt x="1450993" y="0"/>
                    </a:lnTo>
                    <a:cubicBezTo>
                      <a:pt x="1484180" y="0"/>
                      <a:pt x="1511084" y="26904"/>
                      <a:pt x="1511084" y="60091"/>
                    </a:cubicBezTo>
                    <a:lnTo>
                      <a:pt x="1511084" y="540817"/>
                    </a:lnTo>
                    <a:cubicBezTo>
                      <a:pt x="1511084" y="574004"/>
                      <a:pt x="1484180" y="600908"/>
                      <a:pt x="1450993" y="600908"/>
                    </a:cubicBezTo>
                    <a:lnTo>
                      <a:pt x="60091" y="600908"/>
                    </a:lnTo>
                    <a:cubicBezTo>
                      <a:pt x="26904" y="600908"/>
                      <a:pt x="0" y="574004"/>
                      <a:pt x="0" y="540817"/>
                    </a:cubicBezTo>
                    <a:lnTo>
                      <a:pt x="0" y="60091"/>
                    </a:lnTo>
                    <a:close/>
                  </a:path>
                </a:pathLst>
              </a:custGeom>
              <a:solidFill>
                <a:srgbClr val="FF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4275" tIns="62050" rIns="84275" bIns="62050" numCol="1" spcCol="1270" anchor="ctr" anchorCtr="0">
                <a:noAutofit/>
              </a:bodyPr>
              <a:lstStyle/>
              <a:p>
                <a:pPr lvl="0" algn="ctr" defTabSz="1555750">
                  <a:lnSpc>
                    <a:spcPct val="90000"/>
                  </a:lnSpc>
                  <a:spcBef>
                    <a:spcPct val="0"/>
                  </a:spcBef>
                  <a:spcAft>
                    <a:spcPct val="35000"/>
                  </a:spcAft>
                </a:pPr>
                <a:r>
                  <a:rPr lang="en-US" sz="2000" kern="1200" dirty="0">
                    <a:solidFill>
                      <a:schemeClr val="bg1"/>
                    </a:solidFill>
                  </a:rPr>
                  <a:t>Th</a:t>
                </a:r>
                <a:r>
                  <a:rPr lang="en-US" sz="2000" dirty="0">
                    <a:solidFill>
                      <a:schemeClr val="bg1"/>
                    </a:solidFill>
                  </a:rPr>
                  <a:t>e proposed treatments</a:t>
                </a:r>
                <a:endParaRPr lang="en-US" sz="2000" kern="1200" dirty="0">
                  <a:solidFill>
                    <a:schemeClr val="bg1"/>
                  </a:solidFill>
                </a:endParaRPr>
              </a:p>
            </p:txBody>
          </p:sp>
          <p:sp>
            <p:nvSpPr>
              <p:cNvPr id="12" name="Freeform 11"/>
              <p:cNvSpPr/>
              <p:nvPr/>
            </p:nvSpPr>
            <p:spPr>
              <a:xfrm>
                <a:off x="1872241" y="4107539"/>
                <a:ext cx="1351836" cy="511994"/>
              </a:xfrm>
              <a:custGeom>
                <a:avLst/>
                <a:gdLst>
                  <a:gd name="connsiteX0" fmla="*/ 0 w 1511084"/>
                  <a:gd name="connsiteY0" fmla="*/ 60091 h 600908"/>
                  <a:gd name="connsiteX1" fmla="*/ 60091 w 1511084"/>
                  <a:gd name="connsiteY1" fmla="*/ 0 h 600908"/>
                  <a:gd name="connsiteX2" fmla="*/ 1450993 w 1511084"/>
                  <a:gd name="connsiteY2" fmla="*/ 0 h 600908"/>
                  <a:gd name="connsiteX3" fmla="*/ 1511084 w 1511084"/>
                  <a:gd name="connsiteY3" fmla="*/ 60091 h 600908"/>
                  <a:gd name="connsiteX4" fmla="*/ 1511084 w 1511084"/>
                  <a:gd name="connsiteY4" fmla="*/ 540817 h 600908"/>
                  <a:gd name="connsiteX5" fmla="*/ 1450993 w 1511084"/>
                  <a:gd name="connsiteY5" fmla="*/ 600908 h 600908"/>
                  <a:gd name="connsiteX6" fmla="*/ 60091 w 1511084"/>
                  <a:gd name="connsiteY6" fmla="*/ 600908 h 600908"/>
                  <a:gd name="connsiteX7" fmla="*/ 0 w 1511084"/>
                  <a:gd name="connsiteY7" fmla="*/ 540817 h 600908"/>
                  <a:gd name="connsiteX8" fmla="*/ 0 w 1511084"/>
                  <a:gd name="connsiteY8" fmla="*/ 60091 h 60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1084" h="600908">
                    <a:moveTo>
                      <a:pt x="0" y="60091"/>
                    </a:moveTo>
                    <a:cubicBezTo>
                      <a:pt x="0" y="26904"/>
                      <a:pt x="26904" y="0"/>
                      <a:pt x="60091" y="0"/>
                    </a:cubicBezTo>
                    <a:lnTo>
                      <a:pt x="1450993" y="0"/>
                    </a:lnTo>
                    <a:cubicBezTo>
                      <a:pt x="1484180" y="0"/>
                      <a:pt x="1511084" y="26904"/>
                      <a:pt x="1511084" y="60091"/>
                    </a:cubicBezTo>
                    <a:lnTo>
                      <a:pt x="1511084" y="540817"/>
                    </a:lnTo>
                    <a:cubicBezTo>
                      <a:pt x="1511084" y="574004"/>
                      <a:pt x="1484180" y="600908"/>
                      <a:pt x="1450993" y="600908"/>
                    </a:cubicBezTo>
                    <a:lnTo>
                      <a:pt x="60091" y="600908"/>
                    </a:lnTo>
                    <a:cubicBezTo>
                      <a:pt x="26904" y="600908"/>
                      <a:pt x="0" y="574004"/>
                      <a:pt x="0" y="540817"/>
                    </a:cubicBezTo>
                    <a:lnTo>
                      <a:pt x="0" y="60091"/>
                    </a:lnTo>
                    <a:close/>
                  </a:path>
                </a:pathLst>
              </a:custGeom>
              <a:solidFill>
                <a:srgbClr val="7030A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4275" tIns="62050" rIns="84275" bIns="62050" numCol="1" spcCol="1270" anchor="ctr" anchorCtr="0">
                <a:noAutofit/>
              </a:bodyPr>
              <a:lstStyle/>
              <a:p>
                <a:pPr lvl="0" algn="ctr" defTabSz="1555750">
                  <a:lnSpc>
                    <a:spcPct val="90000"/>
                  </a:lnSpc>
                  <a:spcBef>
                    <a:spcPct val="0"/>
                  </a:spcBef>
                  <a:spcAft>
                    <a:spcPct val="35000"/>
                  </a:spcAft>
                </a:pPr>
                <a:r>
                  <a:rPr lang="en-US" kern="1200" dirty="0">
                    <a:solidFill>
                      <a:schemeClr val="bg1"/>
                    </a:solidFill>
                  </a:rPr>
                  <a:t>The</a:t>
                </a:r>
                <a:r>
                  <a:rPr lang="en-US" sz="2000" kern="1200" dirty="0">
                    <a:solidFill>
                      <a:schemeClr val="bg1"/>
                    </a:solidFill>
                  </a:rPr>
                  <a:t> causes</a:t>
                </a:r>
              </a:p>
            </p:txBody>
          </p:sp>
        </p:grpSp>
        <p:sp>
          <p:nvSpPr>
            <p:cNvPr id="19" name="Rectangle 18"/>
            <p:cNvSpPr/>
            <p:nvPr/>
          </p:nvSpPr>
          <p:spPr>
            <a:xfrm>
              <a:off x="161205" y="2658115"/>
              <a:ext cx="2724869" cy="2354491"/>
            </a:xfrm>
            <a:prstGeom prst="rect">
              <a:avLst/>
            </a:prstGeom>
          </p:spPr>
          <p:txBody>
            <a:bodyPr wrap="square">
              <a:spAutoFit/>
            </a:bodyPr>
            <a:lstStyle/>
            <a:p>
              <a:pPr>
                <a:spcBef>
                  <a:spcPts val="600"/>
                </a:spcBef>
                <a:tabLst>
                  <a:tab pos="179388" algn="l"/>
                </a:tabLst>
              </a:pPr>
              <a:r>
                <a:rPr lang="en-US" sz="1400" dirty="0" err="1">
                  <a:solidFill>
                    <a:srgbClr val="7030A0"/>
                  </a:solidFill>
                </a:rPr>
                <a:t>Endogeneous</a:t>
              </a:r>
              <a:r>
                <a:rPr lang="en-US" sz="1400" dirty="0">
                  <a:solidFill>
                    <a:srgbClr val="7030A0"/>
                  </a:solidFill>
                </a:rPr>
                <a:t> factors</a:t>
              </a:r>
            </a:p>
            <a:p>
              <a:pPr marL="180000" indent="-180000">
                <a:spcBef>
                  <a:spcPts val="600"/>
                </a:spcBef>
                <a:buFont typeface="Arial" panose="020B0604020202020204" pitchFamily="34" charset="0"/>
                <a:buChar char="•"/>
                <a:tabLst>
                  <a:tab pos="179388" algn="l"/>
                </a:tabLst>
              </a:pPr>
              <a:r>
                <a:rPr lang="en-US" sz="1400" dirty="0"/>
                <a:t>Gene and hormone related</a:t>
              </a:r>
              <a:endParaRPr lang="en-US" sz="1400" dirty="0">
                <a:solidFill>
                  <a:srgbClr val="7030A0"/>
                </a:solidFill>
              </a:endParaRPr>
            </a:p>
            <a:p>
              <a:pPr>
                <a:spcBef>
                  <a:spcPts val="600"/>
                </a:spcBef>
                <a:tabLst>
                  <a:tab pos="179388" algn="l"/>
                </a:tabLst>
              </a:pPr>
              <a:r>
                <a:rPr lang="en-US" sz="1400" dirty="0" err="1">
                  <a:solidFill>
                    <a:srgbClr val="7030A0"/>
                  </a:solidFill>
                </a:rPr>
                <a:t>Exogeneous</a:t>
              </a:r>
              <a:r>
                <a:rPr lang="en-US" sz="1400" dirty="0">
                  <a:solidFill>
                    <a:srgbClr val="7030A0"/>
                  </a:solidFill>
                </a:rPr>
                <a:t> factors</a:t>
              </a:r>
            </a:p>
            <a:p>
              <a:pPr marL="180000" indent="-180000">
                <a:spcBef>
                  <a:spcPts val="600"/>
                </a:spcBef>
                <a:buFont typeface="Arial" panose="020B0604020202020204" pitchFamily="34" charset="0"/>
                <a:buChar char="•"/>
                <a:tabLst>
                  <a:tab pos="179388" algn="l"/>
                </a:tabLst>
              </a:pPr>
              <a:r>
                <a:rPr lang="en-US" sz="1400" dirty="0"/>
                <a:t>Humidity, sun &amp; hot weather</a:t>
              </a:r>
            </a:p>
            <a:p>
              <a:pPr>
                <a:spcBef>
                  <a:spcPts val="600"/>
                </a:spcBef>
                <a:tabLst>
                  <a:tab pos="179388" algn="l"/>
                </a:tabLst>
              </a:pPr>
              <a:r>
                <a:rPr lang="en-US" sz="1400" dirty="0">
                  <a:solidFill>
                    <a:srgbClr val="7030A0"/>
                  </a:solidFill>
                </a:rPr>
                <a:t>Lifestyle factors</a:t>
              </a:r>
            </a:p>
            <a:p>
              <a:pPr marL="180000" indent="-180000">
                <a:spcBef>
                  <a:spcPts val="600"/>
                </a:spcBef>
                <a:buFont typeface="Arial" panose="020B0604020202020204" pitchFamily="34" charset="0"/>
                <a:buChar char="•"/>
                <a:tabLst>
                  <a:tab pos="179388" algn="l"/>
                </a:tabLst>
              </a:pPr>
              <a:r>
                <a:rPr lang="en-US" sz="1400" dirty="0"/>
                <a:t>Smog and stress</a:t>
              </a:r>
            </a:p>
            <a:p>
              <a:pPr marL="180000" indent="-180000">
                <a:spcBef>
                  <a:spcPts val="600"/>
                </a:spcBef>
                <a:buFont typeface="Arial" panose="020B0604020202020204" pitchFamily="34" charset="0"/>
                <a:buChar char="•"/>
                <a:tabLst>
                  <a:tab pos="179388" algn="l"/>
                </a:tabLst>
              </a:pPr>
              <a:r>
                <a:rPr lang="en-US" sz="1400" dirty="0"/>
                <a:t>Insufficient skin care</a:t>
              </a:r>
            </a:p>
            <a:p>
              <a:pPr marL="180000" indent="-180000">
                <a:spcBef>
                  <a:spcPts val="600"/>
                </a:spcBef>
                <a:buFont typeface="Arial" panose="020B0604020202020204" pitchFamily="34" charset="0"/>
                <a:buChar char="•"/>
                <a:tabLst>
                  <a:tab pos="179388" algn="l"/>
                </a:tabLst>
              </a:pPr>
              <a:r>
                <a:rPr lang="en-US" sz="1400" dirty="0"/>
                <a:t>Diet</a:t>
              </a:r>
            </a:p>
          </p:txBody>
        </p:sp>
        <p:sp>
          <p:nvSpPr>
            <p:cNvPr id="22" name="Rectangle 21"/>
            <p:cNvSpPr/>
            <p:nvPr/>
          </p:nvSpPr>
          <p:spPr>
            <a:xfrm>
              <a:off x="3102209" y="2658115"/>
              <a:ext cx="2597730" cy="2046714"/>
            </a:xfrm>
            <a:prstGeom prst="rect">
              <a:avLst/>
            </a:prstGeom>
          </p:spPr>
          <p:txBody>
            <a:bodyPr wrap="square">
              <a:spAutoFit/>
            </a:bodyPr>
            <a:lstStyle/>
            <a:p>
              <a:pPr marL="179388" indent="-179388">
                <a:spcBef>
                  <a:spcPts val="600"/>
                </a:spcBef>
                <a:buFont typeface="Arial" panose="020B0604020202020204" pitchFamily="34" charset="0"/>
                <a:buChar char="•"/>
                <a:tabLst>
                  <a:tab pos="179388" algn="l"/>
                </a:tabLst>
              </a:pPr>
              <a:r>
                <a:rPr lang="en-US" sz="1400" dirty="0"/>
                <a:t>Open and larger pores, particularly down the T-Zone</a:t>
              </a:r>
            </a:p>
            <a:p>
              <a:pPr marL="179388" indent="-179388">
                <a:spcBef>
                  <a:spcPts val="600"/>
                </a:spcBef>
                <a:buFont typeface="Arial" panose="020B0604020202020204" pitchFamily="34" charset="0"/>
                <a:buChar char="•"/>
                <a:tabLst>
                  <a:tab pos="179388" algn="l"/>
                </a:tabLst>
              </a:pPr>
              <a:r>
                <a:rPr lang="en-US" sz="1400" dirty="0"/>
                <a:t>Shiny looking skin</a:t>
              </a:r>
            </a:p>
            <a:p>
              <a:pPr marL="179388" indent="-179388">
                <a:spcBef>
                  <a:spcPts val="600"/>
                </a:spcBef>
                <a:buFont typeface="Arial" panose="020B0604020202020204" pitchFamily="34" charset="0"/>
                <a:buChar char="•"/>
                <a:tabLst>
                  <a:tab pos="179388" algn="l"/>
                </a:tabLst>
              </a:pPr>
              <a:r>
                <a:rPr lang="en-US" sz="1400" dirty="0"/>
                <a:t>Greasy experience</a:t>
              </a:r>
            </a:p>
            <a:p>
              <a:pPr marL="179388" indent="-179388">
                <a:spcBef>
                  <a:spcPts val="600"/>
                </a:spcBef>
                <a:buFont typeface="Arial" panose="020B0604020202020204" pitchFamily="34" charset="0"/>
                <a:buChar char="•"/>
                <a:tabLst>
                  <a:tab pos="179388" algn="l"/>
                </a:tabLst>
              </a:pPr>
              <a:r>
                <a:rPr lang="en-US" sz="1400" dirty="0"/>
                <a:t>Tendency of irritated skin, acne, blemishes, and blackheads</a:t>
              </a:r>
            </a:p>
          </p:txBody>
        </p:sp>
        <p:sp>
          <p:nvSpPr>
            <p:cNvPr id="23" name="Rectangle 22"/>
            <p:cNvSpPr/>
            <p:nvPr/>
          </p:nvSpPr>
          <p:spPr>
            <a:xfrm>
              <a:off x="6047393" y="2658115"/>
              <a:ext cx="2563208" cy="2185214"/>
            </a:xfrm>
            <a:prstGeom prst="rect">
              <a:avLst/>
            </a:prstGeom>
          </p:spPr>
          <p:txBody>
            <a:bodyPr wrap="square">
              <a:spAutoFit/>
            </a:bodyPr>
            <a:lstStyle/>
            <a:p>
              <a:pPr marL="179388" indent="-179388">
                <a:spcBef>
                  <a:spcPts val="600"/>
                </a:spcBef>
                <a:buFont typeface="Arial" panose="020B0604020202020204" pitchFamily="34" charset="0"/>
                <a:buChar char="•"/>
              </a:pPr>
              <a:r>
                <a:rPr lang="en-US" sz="1400" dirty="0" err="1"/>
                <a:t>Mattifiying</a:t>
              </a:r>
              <a:r>
                <a:rPr lang="en-US" sz="1400" dirty="0"/>
                <a:t> ingredients and formulations with pore-refining properties to control the oiliness in skin </a:t>
              </a:r>
            </a:p>
            <a:p>
              <a:pPr marL="179388" indent="-179388">
                <a:spcBef>
                  <a:spcPts val="600"/>
                </a:spcBef>
                <a:buFont typeface="Arial" panose="020B0604020202020204" pitchFamily="34" charset="0"/>
                <a:buChar char="•"/>
              </a:pPr>
              <a:r>
                <a:rPr lang="en-US" sz="1400" dirty="0"/>
                <a:t>Gentle exfoliating ingredients to remove dead cells which may clog pores and cause blackheads</a:t>
              </a:r>
            </a:p>
            <a:p>
              <a:pPr marL="179388" indent="-179388">
                <a:spcBef>
                  <a:spcPts val="600"/>
                </a:spcBef>
                <a:buFont typeface="Arial" panose="020B0604020202020204" pitchFamily="34" charset="0"/>
                <a:buChar char="•"/>
              </a:pPr>
              <a:r>
                <a:rPr lang="en-US" sz="1400" dirty="0"/>
                <a:t>Care for impure skin</a:t>
              </a:r>
            </a:p>
          </p:txBody>
        </p:sp>
      </p:grpSp>
      <p:sp>
        <p:nvSpPr>
          <p:cNvPr id="20" name="Slide Number Placeholder 3"/>
          <p:cNvSpPr>
            <a:spLocks noGrp="1"/>
          </p:cNvSpPr>
          <p:nvPr>
            <p:ph type="sldNum" sz="quarter" idx="10"/>
          </p:nvPr>
        </p:nvSpPr>
        <p:spPr>
          <a:xfrm>
            <a:off x="1209675" y="6543675"/>
            <a:ext cx="952500" cy="152400"/>
          </a:xfrm>
        </p:spPr>
        <p:txBody>
          <a:bodyPr/>
          <a:lstStyle/>
          <a:p>
            <a:fld id="{3EFAC820-8C9E-47F6-A16A-1A79397C8FED}" type="slidenum">
              <a:rPr lang="en-US" altLang="en-US" smtClean="0"/>
              <a:pPr/>
              <a:t>3</a:t>
            </a:fld>
            <a:endParaRPr lang="en-US" altLang="en-US" dirty="0"/>
          </a:p>
        </p:txBody>
      </p:sp>
    </p:spTree>
    <p:extLst>
      <p:ext uri="{BB962C8B-B14F-4D97-AF65-F5344CB8AC3E}">
        <p14:creationId xmlns:p14="http://schemas.microsoft.com/office/powerpoint/2010/main" val="387967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4</a:t>
            </a:fld>
            <a:endParaRPr lang="en-US" altLang="en-US" dirty="0"/>
          </a:p>
        </p:txBody>
      </p:sp>
      <p:sp>
        <p:nvSpPr>
          <p:cNvPr id="5" name="Title 1"/>
          <p:cNvSpPr>
            <a:spLocks noGrp="1"/>
          </p:cNvSpPr>
          <p:nvPr>
            <p:ph type="title"/>
          </p:nvPr>
        </p:nvSpPr>
        <p:spPr>
          <a:xfrm>
            <a:off x="648000" y="586800"/>
            <a:ext cx="7099674" cy="467820"/>
          </a:xfrm>
        </p:spPr>
        <p:txBody>
          <a:bodyPr/>
          <a:lstStyle/>
          <a:p>
            <a:r>
              <a:rPr lang="en-US" dirty="0"/>
              <a:t>Oily skin – but not </a:t>
            </a:r>
            <a:r>
              <a:rPr lang="en-US" dirty="0">
                <a:solidFill>
                  <a:srgbClr val="00B050"/>
                </a:solidFill>
              </a:rPr>
              <a:t>only</a:t>
            </a:r>
            <a:r>
              <a:rPr lang="en-US" dirty="0"/>
              <a:t> a burden</a:t>
            </a:r>
          </a:p>
        </p:txBody>
      </p:sp>
      <p:sp>
        <p:nvSpPr>
          <p:cNvPr id="8" name="TextBox 7"/>
          <p:cNvSpPr txBox="1"/>
          <p:nvPr/>
        </p:nvSpPr>
        <p:spPr>
          <a:xfrm>
            <a:off x="626847" y="1564906"/>
            <a:ext cx="7867859" cy="954107"/>
          </a:xfrm>
          <a:prstGeom prst="rect">
            <a:avLst/>
          </a:prstGeom>
          <a:noFill/>
        </p:spPr>
        <p:txBody>
          <a:bodyPr wrap="none" rtlCol="0">
            <a:spAutoFit/>
          </a:bodyPr>
          <a:lstStyle/>
          <a:p>
            <a:r>
              <a:rPr lang="en-US" sz="2400" dirty="0">
                <a:solidFill>
                  <a:schemeClr val="tx2">
                    <a:lumMod val="75000"/>
                  </a:schemeClr>
                </a:solidFill>
              </a:rPr>
              <a:t>It is said, </a:t>
            </a:r>
            <a:r>
              <a:rPr lang="en-US" dirty="0"/>
              <a:t>that people with </a:t>
            </a:r>
            <a:r>
              <a:rPr lang="en-US" sz="2400" dirty="0"/>
              <a:t>oily skin </a:t>
            </a:r>
            <a:r>
              <a:rPr lang="en-US" dirty="0"/>
              <a:t>appear to age </a:t>
            </a:r>
            <a:r>
              <a:rPr lang="en-US" sz="2800" dirty="0">
                <a:solidFill>
                  <a:schemeClr val="tx2">
                    <a:lumMod val="75000"/>
                  </a:schemeClr>
                </a:solidFill>
              </a:rPr>
              <a:t>slower than</a:t>
            </a:r>
          </a:p>
          <a:p>
            <a:r>
              <a:rPr lang="en-US" sz="2800" dirty="0">
                <a:solidFill>
                  <a:schemeClr val="tx2">
                    <a:lumMod val="75000"/>
                  </a:schemeClr>
                </a:solidFill>
              </a:rPr>
              <a:t>			</a:t>
            </a:r>
            <a:r>
              <a:rPr lang="en-US" dirty="0"/>
              <a:t> those with </a:t>
            </a:r>
            <a:r>
              <a:rPr lang="en-US" sz="2400" dirty="0">
                <a:solidFill>
                  <a:schemeClr val="tx2">
                    <a:lumMod val="75000"/>
                  </a:schemeClr>
                </a:solidFill>
              </a:rPr>
              <a:t>dry</a:t>
            </a:r>
            <a:r>
              <a:rPr lang="en-US" dirty="0"/>
              <a:t> skin. </a:t>
            </a:r>
          </a:p>
        </p:txBody>
      </p:sp>
      <p:pic>
        <p:nvPicPr>
          <p:cNvPr id="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48902" y="4327585"/>
            <a:ext cx="2339604" cy="15603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p:cNvGrpSpPr/>
          <p:nvPr/>
        </p:nvGrpSpPr>
        <p:grpSpPr>
          <a:xfrm>
            <a:off x="-43130" y="2587304"/>
            <a:ext cx="9295977" cy="1455619"/>
            <a:chOff x="-43130" y="2587304"/>
            <a:chExt cx="9295977" cy="1455619"/>
          </a:xfrm>
        </p:grpSpPr>
        <p:sp>
          <p:nvSpPr>
            <p:cNvPr id="6" name="Rounded Rectangle 5"/>
            <p:cNvSpPr/>
            <p:nvPr/>
          </p:nvSpPr>
          <p:spPr bwMode="auto">
            <a:xfrm>
              <a:off x="-43130" y="2587304"/>
              <a:ext cx="9295977" cy="1440612"/>
            </a:xfrm>
            <a:prstGeom prst="roundRect">
              <a:avLst/>
            </a:prstGeom>
            <a:solidFill>
              <a:srgbClr val="92D050">
                <a:alpha val="8000"/>
              </a:srgb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rebuchet MS" pitchFamily="34" charset="0"/>
                <a:cs typeface="Arial" charset="0"/>
              </a:endParaRPr>
            </a:p>
          </p:txBody>
        </p:sp>
        <p:sp>
          <p:nvSpPr>
            <p:cNvPr id="3" name="Rectangle 2"/>
            <p:cNvSpPr/>
            <p:nvPr/>
          </p:nvSpPr>
          <p:spPr>
            <a:xfrm>
              <a:off x="267428" y="2642540"/>
              <a:ext cx="8586698" cy="1400383"/>
            </a:xfrm>
            <a:prstGeom prst="rect">
              <a:avLst/>
            </a:prstGeom>
          </p:spPr>
          <p:txBody>
            <a:bodyPr wrap="square">
              <a:spAutoFit/>
            </a:bodyPr>
            <a:lstStyle/>
            <a:p>
              <a:pPr>
                <a:spcBef>
                  <a:spcPts val="600"/>
                </a:spcBef>
              </a:pPr>
              <a:r>
                <a:rPr lang="en-US" sz="1600" dirty="0">
                  <a:solidFill>
                    <a:schemeClr val="tx2"/>
                  </a:solidFill>
                </a:rPr>
                <a:t>But this doesn’t provide any consolation for what people feel when they have oily skin</a:t>
              </a:r>
              <a:r>
                <a:rPr lang="en-US" sz="1600" dirty="0"/>
                <a:t>. </a:t>
              </a:r>
            </a:p>
            <a:p>
              <a:pPr>
                <a:spcBef>
                  <a:spcPts val="600"/>
                </a:spcBef>
              </a:pPr>
              <a:r>
                <a:rPr lang="en-US" sz="1600" dirty="0"/>
                <a:t>Outbreaks can happen at any time and anywhere, and normally on the go, resulting in ‘midday makeup meltdown’. This leaves women feeling </a:t>
              </a:r>
              <a:r>
                <a:rPr lang="en-US" dirty="0">
                  <a:solidFill>
                    <a:schemeClr val="tx2"/>
                  </a:solidFill>
                </a:rPr>
                <a:t>dirty</a:t>
              </a:r>
              <a:r>
                <a:rPr lang="en-US" sz="1600" dirty="0"/>
                <a:t>, </a:t>
              </a:r>
              <a:r>
                <a:rPr lang="en-US" sz="2400" dirty="0">
                  <a:solidFill>
                    <a:schemeClr val="tx2"/>
                  </a:solidFill>
                </a:rPr>
                <a:t>ugly</a:t>
              </a:r>
              <a:r>
                <a:rPr lang="en-US" sz="1600" dirty="0"/>
                <a:t> and more importantly worried that people will think them to be </a:t>
              </a:r>
              <a:r>
                <a:rPr lang="en-US" sz="2400" dirty="0">
                  <a:solidFill>
                    <a:schemeClr val="tx2"/>
                  </a:solidFill>
                </a:rPr>
                <a:t>messy</a:t>
              </a:r>
              <a:r>
                <a:rPr lang="en-US" sz="1600" b="1" dirty="0"/>
                <a:t>, </a:t>
              </a:r>
              <a:r>
                <a:rPr lang="en-US" sz="1600" b="1" dirty="0">
                  <a:solidFill>
                    <a:schemeClr val="tx2"/>
                  </a:solidFill>
                </a:rPr>
                <a:t>unkempt</a:t>
              </a:r>
              <a:r>
                <a:rPr lang="en-US" sz="1600" dirty="0"/>
                <a:t> and </a:t>
              </a:r>
              <a:r>
                <a:rPr lang="en-US" sz="1600" b="1" dirty="0">
                  <a:solidFill>
                    <a:schemeClr val="tx2"/>
                  </a:solidFill>
                </a:rPr>
                <a:t>unprofessional.</a:t>
              </a:r>
            </a:p>
          </p:txBody>
        </p:sp>
      </p:grpSp>
      <p:sp>
        <p:nvSpPr>
          <p:cNvPr id="7" name="Rectangle 6"/>
          <p:cNvSpPr/>
          <p:nvPr/>
        </p:nvSpPr>
        <p:spPr>
          <a:xfrm>
            <a:off x="1803839" y="4439916"/>
            <a:ext cx="4822166" cy="1200329"/>
          </a:xfrm>
          <a:prstGeom prst="rect">
            <a:avLst/>
          </a:prstGeom>
        </p:spPr>
        <p:txBody>
          <a:bodyPr wrap="square">
            <a:spAutoFit/>
          </a:bodyPr>
          <a:lstStyle/>
          <a:p>
            <a:r>
              <a:rPr lang="en-US" dirty="0"/>
              <a:t>The </a:t>
            </a:r>
            <a:r>
              <a:rPr lang="en-US" sz="2000" dirty="0">
                <a:solidFill>
                  <a:schemeClr val="tx2"/>
                </a:solidFill>
              </a:rPr>
              <a:t>most important </a:t>
            </a:r>
            <a:r>
              <a:rPr lang="en-US" dirty="0"/>
              <a:t>task for them is to </a:t>
            </a:r>
            <a:r>
              <a:rPr lang="en-US" sz="2400" dirty="0">
                <a:solidFill>
                  <a:schemeClr val="tx2"/>
                </a:solidFill>
              </a:rPr>
              <a:t>keep the shine under control </a:t>
            </a:r>
            <a:r>
              <a:rPr lang="en-US" dirty="0"/>
              <a:t>and regaining some </a:t>
            </a:r>
            <a:r>
              <a:rPr lang="en-US" sz="2800" dirty="0">
                <a:solidFill>
                  <a:schemeClr val="tx2"/>
                </a:solidFill>
              </a:rPr>
              <a:t>sense of normality</a:t>
            </a:r>
            <a:r>
              <a:rPr lang="en-US" dirty="0"/>
              <a:t>! </a:t>
            </a:r>
          </a:p>
        </p:txBody>
      </p:sp>
    </p:spTree>
    <p:extLst>
      <p:ext uri="{BB962C8B-B14F-4D97-AF65-F5344CB8AC3E}">
        <p14:creationId xmlns:p14="http://schemas.microsoft.com/office/powerpoint/2010/main" val="2886404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675459"/>
            <a:ext cx="4545580" cy="2535266"/>
            <a:chOff x="1483743" y="532922"/>
            <a:chExt cx="5024726" cy="2968695"/>
          </a:xfrm>
        </p:grpSpPr>
        <p:sp>
          <p:nvSpPr>
            <p:cNvPr id="5" name="Oval Callout 4"/>
            <p:cNvSpPr/>
            <p:nvPr/>
          </p:nvSpPr>
          <p:spPr bwMode="auto">
            <a:xfrm>
              <a:off x="1483743" y="532922"/>
              <a:ext cx="5024726" cy="2968695"/>
            </a:xfrm>
            <a:prstGeom prst="wedgeEllipseCallout">
              <a:avLst>
                <a:gd name="adj1" fmla="val -35939"/>
                <a:gd name="adj2" fmla="val 72390"/>
              </a:avLst>
            </a:prstGeom>
            <a:solidFill>
              <a:schemeClr val="tx2">
                <a:lumMod val="40000"/>
                <a:lumOff val="60000"/>
                <a:alpha val="46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6" name="Rectangle 5"/>
            <p:cNvSpPr/>
            <p:nvPr/>
          </p:nvSpPr>
          <p:spPr>
            <a:xfrm>
              <a:off x="2082571" y="990147"/>
              <a:ext cx="3931035" cy="2054246"/>
            </a:xfrm>
            <a:prstGeom prst="rect">
              <a:avLst/>
            </a:prstGeom>
          </p:spPr>
          <p:txBody>
            <a:bodyPr wrap="square">
              <a:spAutoFit/>
            </a:bodyPr>
            <a:lstStyle/>
            <a:p>
              <a:r>
                <a:rPr lang="en-US" dirty="0"/>
                <a:t>“I have learnt lots of ways of dealing with oily skin, because I’ve been living with it for years. But I’m always worried that I’ll be caught off guard with nothing I can do.” </a:t>
              </a:r>
            </a:p>
          </p:txBody>
        </p:sp>
      </p:grpSp>
      <p:sp>
        <p:nvSpPr>
          <p:cNvPr id="7" name="TextBox 6"/>
          <p:cNvSpPr txBox="1"/>
          <p:nvPr/>
        </p:nvSpPr>
        <p:spPr>
          <a:xfrm>
            <a:off x="92166" y="4121480"/>
            <a:ext cx="4140018" cy="2092881"/>
          </a:xfrm>
          <a:prstGeom prst="rect">
            <a:avLst/>
          </a:prstGeom>
          <a:noFill/>
        </p:spPr>
        <p:txBody>
          <a:bodyPr wrap="square" rtlCol="0">
            <a:spAutoFit/>
          </a:bodyPr>
          <a:lstStyle/>
          <a:p>
            <a:r>
              <a:rPr lang="en-US" sz="1600" dirty="0">
                <a:solidFill>
                  <a:srgbClr val="FF33CC"/>
                </a:solidFill>
              </a:rPr>
              <a:t>Susan, 32 years old, living in Berlin</a:t>
            </a:r>
          </a:p>
          <a:p>
            <a:r>
              <a:rPr lang="en-US" sz="1400" b="1" i="1" dirty="0">
                <a:solidFill>
                  <a:schemeClr val="accent5">
                    <a:lumMod val="75000"/>
                  </a:schemeClr>
                </a:solidFill>
              </a:rPr>
              <a:t>Characteristic of her skin:</a:t>
            </a:r>
          </a:p>
          <a:p>
            <a:r>
              <a:rPr lang="en-US" sz="1400" dirty="0"/>
              <a:t>Very oily, acne prone, greasy appearance</a:t>
            </a:r>
          </a:p>
          <a:p>
            <a:r>
              <a:rPr lang="en-US" sz="1400" b="1" i="1" dirty="0">
                <a:solidFill>
                  <a:schemeClr val="accent5">
                    <a:lumMod val="75000"/>
                  </a:schemeClr>
                </a:solidFill>
              </a:rPr>
              <a:t>Her skin routine</a:t>
            </a:r>
            <a:r>
              <a:rPr lang="en-US" sz="1600" b="1" dirty="0">
                <a:solidFill>
                  <a:schemeClr val="accent5">
                    <a:lumMod val="75000"/>
                  </a:schemeClr>
                </a:solidFill>
              </a:rPr>
              <a:t>: </a:t>
            </a:r>
          </a:p>
          <a:p>
            <a:r>
              <a:rPr lang="en-US" sz="1400" dirty="0"/>
              <a:t>Washes her face several times per day to get rid of the oily appearance. She uses a combination of wash lotion, toner and day cream with less moisturizing properties and ingredients that prevent her from getting spot and blackheads.</a:t>
            </a:r>
          </a:p>
        </p:txBody>
      </p:sp>
      <p:pic>
        <p:nvPicPr>
          <p:cNvPr id="11" name="Grafik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56172" y="6069137"/>
            <a:ext cx="1991170" cy="619237"/>
          </a:xfrm>
          <a:prstGeom prst="rect">
            <a:avLst/>
          </a:prstGeom>
        </p:spPr>
      </p:pic>
      <p:sp>
        <p:nvSpPr>
          <p:cNvPr id="12"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ltLang="en-US" sz="1000">
                <a:solidFill>
                  <a:schemeClr val="bg2"/>
                </a:solidFill>
              </a:rPr>
              <a:t>Page</a:t>
            </a:r>
            <a:endParaRPr lang="en-US" altLang="en-US" sz="1000" dirty="0">
              <a:solidFill>
                <a:schemeClr val="bg2"/>
              </a:solidFill>
            </a:endParaRPr>
          </a:p>
        </p:txBody>
      </p:sp>
      <p:sp>
        <p:nvSpPr>
          <p:cNvPr id="14" name="Slide Number Placeholder 3"/>
          <p:cNvSpPr txBox="1">
            <a:spLocks/>
          </p:cNvSpPr>
          <p:nvPr/>
        </p:nvSpPr>
        <p:spPr bwMode="auto">
          <a:xfrm>
            <a:off x="1209675" y="6543675"/>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3EFAC820-8C9E-47F6-A16A-1A79397C8FED}" type="slidenum">
              <a:rPr kumimoji="0" lang="en-US" altLang="en-US" sz="1000" b="0" i="0" u="none" strike="noStrike" kern="1200" cap="none" spc="0" normalizeH="0" baseline="0" noProof="0" smtClean="0">
                <a:ln>
                  <a:noFill/>
                </a:ln>
                <a:solidFill>
                  <a:srgbClr val="5F5F5F"/>
                </a:solidFill>
                <a:effectLst/>
                <a:uLnTx/>
                <a:uFillTx/>
                <a:latin typeface="Trebuchet MS" pitchFamily="34" charset="0"/>
                <a:cs typeface="Arial" charset="0"/>
              </a:rPr>
              <a:pPr marL="0" marR="0" lvl="0" indent="0" algn="l" defTabSz="914400" rtl="0" eaLnBrk="1" fontAlgn="base" latinLnBrk="0" hangingPunct="1">
                <a:lnSpc>
                  <a:spcPct val="100000"/>
                </a:lnSpc>
                <a:spcBef>
                  <a:spcPct val="0"/>
                </a:spcBef>
                <a:spcAft>
                  <a:spcPct val="0"/>
                </a:spcAft>
                <a:buClrTx/>
                <a:buSzTx/>
                <a:buFontTx/>
                <a:buNone/>
                <a:tabLst/>
                <a:defRPr/>
              </a:pPr>
              <a:t>5</a:t>
            </a:fld>
            <a:endParaRPr kumimoji="0" lang="en-US" altLang="en-US" sz="1000" b="0" i="0" u="none" strike="noStrike" kern="1200" cap="none" spc="0" normalizeH="0" baseline="0" noProof="0" dirty="0">
              <a:ln>
                <a:noFill/>
              </a:ln>
              <a:solidFill>
                <a:srgbClr val="5F5F5F"/>
              </a:solidFill>
              <a:effectLst/>
              <a:uLnTx/>
              <a:uFillTx/>
              <a:latin typeface="Trebuchet MS" pitchFamily="34" charset="0"/>
              <a:cs typeface="Arial" charset="0"/>
            </a:endParaRPr>
          </a:p>
        </p:txBody>
      </p:sp>
      <p:grpSp>
        <p:nvGrpSpPr>
          <p:cNvPr id="9" name="Group 8"/>
          <p:cNvGrpSpPr/>
          <p:nvPr/>
        </p:nvGrpSpPr>
        <p:grpSpPr>
          <a:xfrm>
            <a:off x="4545579" y="489098"/>
            <a:ext cx="4501073" cy="2870790"/>
            <a:chOff x="880799" y="820136"/>
            <a:chExt cx="5316366" cy="3364871"/>
          </a:xfrm>
        </p:grpSpPr>
        <p:sp>
          <p:nvSpPr>
            <p:cNvPr id="10" name="Oval Callout 9"/>
            <p:cNvSpPr/>
            <p:nvPr/>
          </p:nvSpPr>
          <p:spPr bwMode="auto">
            <a:xfrm>
              <a:off x="880799" y="820136"/>
              <a:ext cx="5316366" cy="3364871"/>
            </a:xfrm>
            <a:prstGeom prst="wedgeEllipseCallout">
              <a:avLst>
                <a:gd name="adj1" fmla="val 15189"/>
                <a:gd name="adj2" fmla="val 75020"/>
              </a:avLst>
            </a:prstGeom>
            <a:solidFill>
              <a:srgbClr val="7030A0">
                <a:alpha val="23000"/>
              </a:srgb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3" name="Rectangle 12"/>
            <p:cNvSpPr/>
            <p:nvPr/>
          </p:nvSpPr>
          <p:spPr>
            <a:xfrm>
              <a:off x="1333161" y="1199900"/>
              <a:ext cx="4859847" cy="2417004"/>
            </a:xfrm>
            <a:prstGeom prst="rect">
              <a:avLst/>
            </a:prstGeom>
          </p:spPr>
          <p:txBody>
            <a:bodyPr wrap="square">
              <a:spAutoFit/>
            </a:bodyPr>
            <a:lstStyle/>
            <a:p>
              <a:endParaRPr lang="en-US" sz="1600" dirty="0"/>
            </a:p>
            <a:p>
              <a:r>
                <a:rPr lang="en-US" sz="1600" dirty="0"/>
                <a:t>“I don't have any option than to deal</a:t>
              </a:r>
            </a:p>
            <a:p>
              <a:r>
                <a:rPr lang="en-US" sz="1600" dirty="0"/>
                <a:t>with my oily skin, because I worry what people will think of me, but many of the treatments I use have irritating and drying out properties. My concern is that I more damage my skin than nourishing it</a:t>
              </a:r>
            </a:p>
            <a:p>
              <a:r>
                <a:rPr lang="en-US" sz="1600" dirty="0"/>
                <a:t> in a gentle and safe way.” </a:t>
              </a:r>
            </a:p>
          </p:txBody>
        </p:sp>
      </p:grpSp>
      <p:sp>
        <p:nvSpPr>
          <p:cNvPr id="15" name="TextBox 14"/>
          <p:cNvSpPr txBox="1"/>
          <p:nvPr/>
        </p:nvSpPr>
        <p:spPr>
          <a:xfrm>
            <a:off x="5166615" y="4121480"/>
            <a:ext cx="3880041" cy="2092881"/>
          </a:xfrm>
          <a:prstGeom prst="rect">
            <a:avLst/>
          </a:prstGeom>
          <a:noFill/>
        </p:spPr>
        <p:txBody>
          <a:bodyPr wrap="square" rtlCol="0">
            <a:spAutoFit/>
          </a:bodyPr>
          <a:lstStyle/>
          <a:p>
            <a:r>
              <a:rPr lang="en-US" sz="1600" dirty="0">
                <a:solidFill>
                  <a:schemeClr val="accent6">
                    <a:lumMod val="40000"/>
                    <a:lumOff val="60000"/>
                  </a:schemeClr>
                </a:solidFill>
              </a:rPr>
              <a:t>Joy, 28 years old, living in Bangkok</a:t>
            </a:r>
          </a:p>
          <a:p>
            <a:r>
              <a:rPr lang="en-US" sz="1400" b="1" i="1" dirty="0">
                <a:solidFill>
                  <a:schemeClr val="accent5">
                    <a:lumMod val="75000"/>
                  </a:schemeClr>
                </a:solidFill>
              </a:rPr>
              <a:t>Characteristic of her skin:</a:t>
            </a:r>
          </a:p>
          <a:p>
            <a:r>
              <a:rPr lang="en-US" sz="1400" dirty="0"/>
              <a:t>Sensitive, oily skin, porous surface</a:t>
            </a:r>
          </a:p>
          <a:p>
            <a:r>
              <a:rPr lang="en-US" sz="1400" b="1" i="1" dirty="0">
                <a:solidFill>
                  <a:schemeClr val="accent5">
                    <a:lumMod val="75000"/>
                  </a:schemeClr>
                </a:solidFill>
              </a:rPr>
              <a:t>Her skin routine</a:t>
            </a:r>
            <a:r>
              <a:rPr lang="en-US" sz="1600" b="1" dirty="0">
                <a:solidFill>
                  <a:schemeClr val="accent5">
                    <a:lumMod val="75000"/>
                  </a:schemeClr>
                </a:solidFill>
              </a:rPr>
              <a:t>: </a:t>
            </a:r>
          </a:p>
          <a:p>
            <a:r>
              <a:rPr lang="en-US" sz="1400" dirty="0"/>
              <a:t>Uses in the morning and in the evening wash lotions and during the day cosmetic tissues against oily skin. Applies a serum and a </a:t>
            </a:r>
            <a:r>
              <a:rPr lang="en-US" sz="1400" dirty="0" err="1"/>
              <a:t>mattifying</a:t>
            </a:r>
            <a:r>
              <a:rPr lang="en-US" sz="1400" dirty="0"/>
              <a:t> powder to control the oiliness of her skin.</a:t>
            </a:r>
          </a:p>
        </p:txBody>
      </p:sp>
    </p:spTree>
    <p:extLst>
      <p:ext uri="{BB962C8B-B14F-4D97-AF65-F5344CB8AC3E}">
        <p14:creationId xmlns:p14="http://schemas.microsoft.com/office/powerpoint/2010/main" val="1531677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189" y="375918"/>
            <a:ext cx="6472238" cy="467820"/>
          </a:xfrm>
        </p:spPr>
        <p:txBody>
          <a:bodyPr/>
          <a:lstStyle/>
          <a:p>
            <a:r>
              <a:rPr lang="en-US" dirty="0"/>
              <a:t>Current oily skin strategies</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6</a:t>
            </a:fld>
            <a:endParaRPr lang="en-US" altLang="en-US" dirty="0"/>
          </a:p>
        </p:txBody>
      </p:sp>
      <p:sp>
        <p:nvSpPr>
          <p:cNvPr id="5" name="Line 9"/>
          <p:cNvSpPr>
            <a:spLocks noChangeShapeType="1"/>
          </p:cNvSpPr>
          <p:nvPr/>
        </p:nvSpPr>
        <p:spPr bwMode="auto">
          <a:xfrm flipV="1">
            <a:off x="-1" y="3652486"/>
            <a:ext cx="9144001" cy="28575"/>
          </a:xfrm>
          <a:prstGeom prst="line">
            <a:avLst/>
          </a:prstGeom>
          <a:noFill/>
          <a:ln w="28575">
            <a:solidFill>
              <a:srgbClr val="66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US" dirty="0"/>
          </a:p>
        </p:txBody>
      </p:sp>
      <p:sp>
        <p:nvSpPr>
          <p:cNvPr id="6" name="Text Box 13"/>
          <p:cNvSpPr txBox="1">
            <a:spLocks noChangeArrowheads="1"/>
          </p:cNvSpPr>
          <p:nvPr/>
        </p:nvSpPr>
        <p:spPr bwMode="auto">
          <a:xfrm>
            <a:off x="7186017" y="1162175"/>
            <a:ext cx="1748513" cy="40011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nl-NL"/>
            </a:defPPr>
            <a:lvl1pPr eaLnBrk="1" hangingPunct="1">
              <a:buFontTx/>
              <a:buNone/>
              <a:defRPr sz="2000">
                <a:solidFill>
                  <a:schemeClr val="tx2"/>
                </a:solidFill>
                <a:latin typeface="+mn-lt"/>
              </a:defRPr>
            </a:lvl1pPr>
            <a:lvl2pPr marL="742950" indent="-285750" eaLnBrk="0" hangingPunct="0">
              <a:defRPr sz="2000">
                <a:solidFill>
                  <a:schemeClr val="bg2"/>
                </a:solidFill>
                <a:latin typeface="Arial" charset="0"/>
              </a:defRPr>
            </a:lvl2pPr>
            <a:lvl3pPr marL="1143000" indent="-228600" eaLnBrk="0" hangingPunct="0">
              <a:defRPr sz="2000">
                <a:solidFill>
                  <a:schemeClr val="bg2"/>
                </a:solidFill>
                <a:latin typeface="Arial" charset="0"/>
              </a:defRPr>
            </a:lvl3pPr>
            <a:lvl4pPr marL="1600200" indent="-228600" eaLnBrk="0" hangingPunct="0">
              <a:defRPr sz="2000">
                <a:solidFill>
                  <a:schemeClr val="bg2"/>
                </a:solidFill>
                <a:latin typeface="Arial" charset="0"/>
              </a:defRPr>
            </a:lvl4pPr>
            <a:lvl5pPr marL="2057400" indent="-228600" eaLnBrk="0" hangingPunct="0">
              <a:defRPr sz="2000">
                <a:solidFill>
                  <a:schemeClr val="bg2"/>
                </a:solidFill>
                <a:latin typeface="Arial" charset="0"/>
              </a:defRPr>
            </a:lvl5pPr>
            <a:lvl6pPr marL="2514600" indent="-228600" eaLnBrk="0" fontAlgn="base" hangingPunct="0">
              <a:lnSpc>
                <a:spcPct val="80000"/>
              </a:lnSpc>
              <a:spcBef>
                <a:spcPct val="50000"/>
              </a:spcBef>
              <a:spcAft>
                <a:spcPct val="0"/>
              </a:spcAft>
              <a:buChar char="-"/>
              <a:defRPr sz="2000">
                <a:solidFill>
                  <a:schemeClr val="bg2"/>
                </a:solidFill>
                <a:latin typeface="Arial" charset="0"/>
              </a:defRPr>
            </a:lvl6pPr>
            <a:lvl7pPr marL="2971800" indent="-228600" eaLnBrk="0" fontAlgn="base" hangingPunct="0">
              <a:lnSpc>
                <a:spcPct val="80000"/>
              </a:lnSpc>
              <a:spcBef>
                <a:spcPct val="50000"/>
              </a:spcBef>
              <a:spcAft>
                <a:spcPct val="0"/>
              </a:spcAft>
              <a:buChar char="-"/>
              <a:defRPr sz="2000">
                <a:solidFill>
                  <a:schemeClr val="bg2"/>
                </a:solidFill>
                <a:latin typeface="Arial" charset="0"/>
              </a:defRPr>
            </a:lvl7pPr>
            <a:lvl8pPr marL="3429000" indent="-228600" eaLnBrk="0" fontAlgn="base" hangingPunct="0">
              <a:lnSpc>
                <a:spcPct val="80000"/>
              </a:lnSpc>
              <a:spcBef>
                <a:spcPct val="50000"/>
              </a:spcBef>
              <a:spcAft>
                <a:spcPct val="0"/>
              </a:spcAft>
              <a:buChar char="-"/>
              <a:defRPr sz="2000">
                <a:solidFill>
                  <a:schemeClr val="bg2"/>
                </a:solidFill>
                <a:latin typeface="Arial" charset="0"/>
              </a:defRPr>
            </a:lvl8pPr>
            <a:lvl9pPr marL="3886200" indent="-228600" eaLnBrk="0" fontAlgn="base" hangingPunct="0">
              <a:lnSpc>
                <a:spcPct val="80000"/>
              </a:lnSpc>
              <a:spcBef>
                <a:spcPct val="50000"/>
              </a:spcBef>
              <a:spcAft>
                <a:spcPct val="0"/>
              </a:spcAft>
              <a:buChar char="-"/>
              <a:defRPr sz="2000">
                <a:solidFill>
                  <a:schemeClr val="bg2"/>
                </a:solidFill>
                <a:latin typeface="Arial" charset="0"/>
              </a:defRPr>
            </a:lvl9pPr>
          </a:lstStyle>
          <a:p>
            <a:r>
              <a:rPr lang="en-US" altLang="en-US" dirty="0"/>
              <a:t>Pore refining</a:t>
            </a:r>
          </a:p>
        </p:txBody>
      </p:sp>
      <p:sp>
        <p:nvSpPr>
          <p:cNvPr id="7" name="Text Box 14"/>
          <p:cNvSpPr txBox="1">
            <a:spLocks noChangeArrowheads="1"/>
          </p:cNvSpPr>
          <p:nvPr/>
        </p:nvSpPr>
        <p:spPr bwMode="auto">
          <a:xfrm>
            <a:off x="7425475" y="3906463"/>
            <a:ext cx="1431628" cy="40011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nl-NL"/>
            </a:defPPr>
            <a:lvl1pPr eaLnBrk="1" hangingPunct="1">
              <a:buFontTx/>
              <a:buNone/>
              <a:defRPr sz="2000">
                <a:solidFill>
                  <a:schemeClr val="tx2"/>
                </a:solidFill>
                <a:latin typeface="+mn-lt"/>
              </a:defRPr>
            </a:lvl1pPr>
            <a:lvl2pPr marL="742950" indent="-285750" eaLnBrk="0" hangingPunct="0">
              <a:defRPr sz="2000">
                <a:solidFill>
                  <a:schemeClr val="bg2"/>
                </a:solidFill>
                <a:latin typeface="Arial" charset="0"/>
              </a:defRPr>
            </a:lvl2pPr>
            <a:lvl3pPr marL="1143000" indent="-228600" eaLnBrk="0" hangingPunct="0">
              <a:defRPr sz="2000">
                <a:solidFill>
                  <a:schemeClr val="bg2"/>
                </a:solidFill>
                <a:latin typeface="Arial" charset="0"/>
              </a:defRPr>
            </a:lvl3pPr>
            <a:lvl4pPr marL="1600200" indent="-228600" eaLnBrk="0" hangingPunct="0">
              <a:defRPr sz="2000">
                <a:solidFill>
                  <a:schemeClr val="bg2"/>
                </a:solidFill>
                <a:latin typeface="Arial" charset="0"/>
              </a:defRPr>
            </a:lvl4pPr>
            <a:lvl5pPr marL="2057400" indent="-228600" eaLnBrk="0" hangingPunct="0">
              <a:defRPr sz="2000">
                <a:solidFill>
                  <a:schemeClr val="bg2"/>
                </a:solidFill>
                <a:latin typeface="Arial" charset="0"/>
              </a:defRPr>
            </a:lvl5pPr>
            <a:lvl6pPr marL="2514600" indent="-228600" eaLnBrk="0" fontAlgn="base" hangingPunct="0">
              <a:lnSpc>
                <a:spcPct val="80000"/>
              </a:lnSpc>
              <a:spcBef>
                <a:spcPct val="50000"/>
              </a:spcBef>
              <a:spcAft>
                <a:spcPct val="0"/>
              </a:spcAft>
              <a:buChar char="-"/>
              <a:defRPr sz="2000">
                <a:solidFill>
                  <a:schemeClr val="bg2"/>
                </a:solidFill>
                <a:latin typeface="Arial" charset="0"/>
              </a:defRPr>
            </a:lvl6pPr>
            <a:lvl7pPr marL="2971800" indent="-228600" eaLnBrk="0" fontAlgn="base" hangingPunct="0">
              <a:lnSpc>
                <a:spcPct val="80000"/>
              </a:lnSpc>
              <a:spcBef>
                <a:spcPct val="50000"/>
              </a:spcBef>
              <a:spcAft>
                <a:spcPct val="0"/>
              </a:spcAft>
              <a:buChar char="-"/>
              <a:defRPr sz="2000">
                <a:solidFill>
                  <a:schemeClr val="bg2"/>
                </a:solidFill>
                <a:latin typeface="Arial" charset="0"/>
              </a:defRPr>
            </a:lvl7pPr>
            <a:lvl8pPr marL="3429000" indent="-228600" eaLnBrk="0" fontAlgn="base" hangingPunct="0">
              <a:lnSpc>
                <a:spcPct val="80000"/>
              </a:lnSpc>
              <a:spcBef>
                <a:spcPct val="50000"/>
              </a:spcBef>
              <a:spcAft>
                <a:spcPct val="0"/>
              </a:spcAft>
              <a:buChar char="-"/>
              <a:defRPr sz="2000">
                <a:solidFill>
                  <a:schemeClr val="bg2"/>
                </a:solidFill>
                <a:latin typeface="Arial" charset="0"/>
              </a:defRPr>
            </a:lvl8pPr>
            <a:lvl9pPr marL="3886200" indent="-228600" eaLnBrk="0" fontAlgn="base" hangingPunct="0">
              <a:lnSpc>
                <a:spcPct val="80000"/>
              </a:lnSpc>
              <a:spcBef>
                <a:spcPct val="50000"/>
              </a:spcBef>
              <a:spcAft>
                <a:spcPct val="0"/>
              </a:spcAft>
              <a:buChar char="-"/>
              <a:defRPr sz="2000">
                <a:solidFill>
                  <a:schemeClr val="bg2"/>
                </a:solidFill>
                <a:latin typeface="Arial" charset="0"/>
              </a:defRPr>
            </a:lvl9pPr>
          </a:lstStyle>
          <a:p>
            <a:r>
              <a:rPr lang="en-US" altLang="en-US" dirty="0"/>
              <a:t>Mattifying</a:t>
            </a:r>
          </a:p>
        </p:txBody>
      </p:sp>
      <p:sp>
        <p:nvSpPr>
          <p:cNvPr id="8" name="Text Box 19"/>
          <p:cNvSpPr txBox="1">
            <a:spLocks noChangeArrowheads="1"/>
          </p:cNvSpPr>
          <p:nvPr/>
        </p:nvSpPr>
        <p:spPr bwMode="auto">
          <a:xfrm>
            <a:off x="152319" y="3906463"/>
            <a:ext cx="2998389" cy="40011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nl-NL"/>
            </a:defPPr>
            <a:lvl1pPr eaLnBrk="1" hangingPunct="1">
              <a:buFontTx/>
              <a:buNone/>
              <a:defRPr sz="2000">
                <a:solidFill>
                  <a:schemeClr val="tx2"/>
                </a:solidFill>
                <a:latin typeface="+mn-lt"/>
              </a:defRPr>
            </a:lvl1pPr>
            <a:lvl2pPr marL="742950" indent="-285750" eaLnBrk="0" hangingPunct="0">
              <a:defRPr sz="2000">
                <a:solidFill>
                  <a:schemeClr val="bg2"/>
                </a:solidFill>
                <a:latin typeface="Arial" charset="0"/>
              </a:defRPr>
            </a:lvl2pPr>
            <a:lvl3pPr marL="1143000" indent="-228600" eaLnBrk="0" hangingPunct="0">
              <a:defRPr sz="2000">
                <a:solidFill>
                  <a:schemeClr val="bg2"/>
                </a:solidFill>
                <a:latin typeface="Arial" charset="0"/>
              </a:defRPr>
            </a:lvl3pPr>
            <a:lvl4pPr marL="1600200" indent="-228600" eaLnBrk="0" hangingPunct="0">
              <a:defRPr sz="2000">
                <a:solidFill>
                  <a:schemeClr val="bg2"/>
                </a:solidFill>
                <a:latin typeface="Arial" charset="0"/>
              </a:defRPr>
            </a:lvl4pPr>
            <a:lvl5pPr marL="2057400" indent="-228600" eaLnBrk="0" hangingPunct="0">
              <a:defRPr sz="2000">
                <a:solidFill>
                  <a:schemeClr val="bg2"/>
                </a:solidFill>
                <a:latin typeface="Arial" charset="0"/>
              </a:defRPr>
            </a:lvl5pPr>
            <a:lvl6pPr marL="2514600" indent="-228600" eaLnBrk="0" fontAlgn="base" hangingPunct="0">
              <a:lnSpc>
                <a:spcPct val="80000"/>
              </a:lnSpc>
              <a:spcBef>
                <a:spcPct val="50000"/>
              </a:spcBef>
              <a:spcAft>
                <a:spcPct val="0"/>
              </a:spcAft>
              <a:buChar char="-"/>
              <a:defRPr sz="2000">
                <a:solidFill>
                  <a:schemeClr val="bg2"/>
                </a:solidFill>
                <a:latin typeface="Arial" charset="0"/>
              </a:defRPr>
            </a:lvl6pPr>
            <a:lvl7pPr marL="2971800" indent="-228600" eaLnBrk="0" fontAlgn="base" hangingPunct="0">
              <a:lnSpc>
                <a:spcPct val="80000"/>
              </a:lnSpc>
              <a:spcBef>
                <a:spcPct val="50000"/>
              </a:spcBef>
              <a:spcAft>
                <a:spcPct val="0"/>
              </a:spcAft>
              <a:buChar char="-"/>
              <a:defRPr sz="2000">
                <a:solidFill>
                  <a:schemeClr val="bg2"/>
                </a:solidFill>
                <a:latin typeface="Arial" charset="0"/>
              </a:defRPr>
            </a:lvl7pPr>
            <a:lvl8pPr marL="3429000" indent="-228600" eaLnBrk="0" fontAlgn="base" hangingPunct="0">
              <a:lnSpc>
                <a:spcPct val="80000"/>
              </a:lnSpc>
              <a:spcBef>
                <a:spcPct val="50000"/>
              </a:spcBef>
              <a:spcAft>
                <a:spcPct val="0"/>
              </a:spcAft>
              <a:buChar char="-"/>
              <a:defRPr sz="2000">
                <a:solidFill>
                  <a:schemeClr val="bg2"/>
                </a:solidFill>
                <a:latin typeface="Arial" charset="0"/>
              </a:defRPr>
            </a:lvl8pPr>
            <a:lvl9pPr marL="3886200" indent="-228600" eaLnBrk="0" fontAlgn="base" hangingPunct="0">
              <a:lnSpc>
                <a:spcPct val="80000"/>
              </a:lnSpc>
              <a:spcBef>
                <a:spcPct val="50000"/>
              </a:spcBef>
              <a:spcAft>
                <a:spcPct val="0"/>
              </a:spcAft>
              <a:buChar char="-"/>
              <a:defRPr sz="2000">
                <a:solidFill>
                  <a:schemeClr val="bg2"/>
                </a:solidFill>
                <a:latin typeface="Arial" charset="0"/>
              </a:defRPr>
            </a:lvl9pPr>
          </a:lstStyle>
          <a:p>
            <a:r>
              <a:rPr lang="en-US" altLang="en-US" dirty="0"/>
              <a:t>Purifying / Cleansing</a:t>
            </a:r>
          </a:p>
        </p:txBody>
      </p:sp>
      <p:sp>
        <p:nvSpPr>
          <p:cNvPr id="9" name="Text Box 22"/>
          <p:cNvSpPr txBox="1">
            <a:spLocks noChangeArrowheads="1"/>
          </p:cNvSpPr>
          <p:nvPr/>
        </p:nvSpPr>
        <p:spPr bwMode="auto">
          <a:xfrm>
            <a:off x="152320" y="1162175"/>
            <a:ext cx="2247900" cy="40011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bg2"/>
                </a:solidFill>
                <a:latin typeface="Arial" charset="0"/>
              </a:defRPr>
            </a:lvl1pPr>
            <a:lvl2pPr marL="742950" indent="-285750" eaLnBrk="0" hangingPunct="0">
              <a:defRPr sz="2000">
                <a:solidFill>
                  <a:schemeClr val="bg2"/>
                </a:solidFill>
                <a:latin typeface="Arial" charset="0"/>
              </a:defRPr>
            </a:lvl2pPr>
            <a:lvl3pPr marL="1143000" indent="-228600" eaLnBrk="0" hangingPunct="0">
              <a:defRPr sz="2000">
                <a:solidFill>
                  <a:schemeClr val="bg2"/>
                </a:solidFill>
                <a:latin typeface="Arial" charset="0"/>
              </a:defRPr>
            </a:lvl3pPr>
            <a:lvl4pPr marL="1600200" indent="-228600" eaLnBrk="0" hangingPunct="0">
              <a:defRPr sz="2000">
                <a:solidFill>
                  <a:schemeClr val="bg2"/>
                </a:solidFill>
                <a:latin typeface="Arial" charset="0"/>
              </a:defRPr>
            </a:lvl4pPr>
            <a:lvl5pPr marL="2057400" indent="-228600" eaLnBrk="0" hangingPunct="0">
              <a:defRPr sz="2000">
                <a:solidFill>
                  <a:schemeClr val="bg2"/>
                </a:solidFill>
                <a:latin typeface="Arial" charset="0"/>
              </a:defRPr>
            </a:lvl5pPr>
            <a:lvl6pPr marL="2514600" indent="-228600" eaLnBrk="0" fontAlgn="base" hangingPunct="0">
              <a:lnSpc>
                <a:spcPct val="80000"/>
              </a:lnSpc>
              <a:spcBef>
                <a:spcPct val="50000"/>
              </a:spcBef>
              <a:spcAft>
                <a:spcPct val="0"/>
              </a:spcAft>
              <a:buChar char="-"/>
              <a:defRPr sz="2000">
                <a:solidFill>
                  <a:schemeClr val="bg2"/>
                </a:solidFill>
                <a:latin typeface="Arial" charset="0"/>
              </a:defRPr>
            </a:lvl6pPr>
            <a:lvl7pPr marL="2971800" indent="-228600" eaLnBrk="0" fontAlgn="base" hangingPunct="0">
              <a:lnSpc>
                <a:spcPct val="80000"/>
              </a:lnSpc>
              <a:spcBef>
                <a:spcPct val="50000"/>
              </a:spcBef>
              <a:spcAft>
                <a:spcPct val="0"/>
              </a:spcAft>
              <a:buChar char="-"/>
              <a:defRPr sz="2000">
                <a:solidFill>
                  <a:schemeClr val="bg2"/>
                </a:solidFill>
                <a:latin typeface="Arial" charset="0"/>
              </a:defRPr>
            </a:lvl7pPr>
            <a:lvl8pPr marL="3429000" indent="-228600" eaLnBrk="0" fontAlgn="base" hangingPunct="0">
              <a:lnSpc>
                <a:spcPct val="80000"/>
              </a:lnSpc>
              <a:spcBef>
                <a:spcPct val="50000"/>
              </a:spcBef>
              <a:spcAft>
                <a:spcPct val="0"/>
              </a:spcAft>
              <a:buChar char="-"/>
              <a:defRPr sz="2000">
                <a:solidFill>
                  <a:schemeClr val="bg2"/>
                </a:solidFill>
                <a:latin typeface="Arial" charset="0"/>
              </a:defRPr>
            </a:lvl8pPr>
            <a:lvl9pPr marL="3886200" indent="-228600" eaLnBrk="0" fontAlgn="base" hangingPunct="0">
              <a:lnSpc>
                <a:spcPct val="80000"/>
              </a:lnSpc>
              <a:spcBef>
                <a:spcPct val="50000"/>
              </a:spcBef>
              <a:spcAft>
                <a:spcPct val="0"/>
              </a:spcAft>
              <a:buChar char="-"/>
              <a:defRPr sz="2000">
                <a:solidFill>
                  <a:schemeClr val="bg2"/>
                </a:solidFill>
                <a:latin typeface="Arial" charset="0"/>
              </a:defRPr>
            </a:lvl9pPr>
          </a:lstStyle>
          <a:p>
            <a:pPr eaLnBrk="1" hangingPunct="1">
              <a:buFontTx/>
              <a:buNone/>
            </a:pPr>
            <a:r>
              <a:rPr lang="en-US" altLang="en-US" dirty="0">
                <a:solidFill>
                  <a:schemeClr val="tx2"/>
                </a:solidFill>
                <a:latin typeface="+mn-lt"/>
              </a:rPr>
              <a:t>Anti-imperfection</a:t>
            </a:r>
          </a:p>
        </p:txBody>
      </p:sp>
      <p:sp>
        <p:nvSpPr>
          <p:cNvPr id="10" name="Line 9"/>
          <p:cNvSpPr>
            <a:spLocks noChangeShapeType="1"/>
          </p:cNvSpPr>
          <p:nvPr/>
        </p:nvSpPr>
        <p:spPr bwMode="auto">
          <a:xfrm flipH="1" flipV="1">
            <a:off x="4640373" y="1110387"/>
            <a:ext cx="26950" cy="5460521"/>
          </a:xfrm>
          <a:prstGeom prst="line">
            <a:avLst/>
          </a:prstGeom>
          <a:noFill/>
          <a:ln w="28575">
            <a:solidFill>
              <a:srgbClr val="66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US" dirty="0"/>
          </a:p>
        </p:txBody>
      </p:sp>
      <p:pic>
        <p:nvPicPr>
          <p:cNvPr id="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8288" y="2112210"/>
            <a:ext cx="1141069" cy="1200506"/>
          </a:xfrm>
          <a:prstGeom prst="roundRect">
            <a:avLst>
              <a:gd name="adj" fmla="val 8594"/>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977912" y="4494513"/>
            <a:ext cx="519717" cy="1925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00259" y="1760538"/>
            <a:ext cx="986823" cy="1726941"/>
          </a:xfrm>
          <a:prstGeom prst="rect">
            <a:avLst/>
          </a:prstGeom>
        </p:spPr>
      </p:pic>
      <p:pic>
        <p:nvPicPr>
          <p:cNvPr id="14" name="Picture 6"/>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305859" y="1030212"/>
            <a:ext cx="566568" cy="12006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15" name="Picture 7"/>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381375" y="1404939"/>
            <a:ext cx="861091" cy="14638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16" name="Picture 9"/>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492324" y="5253581"/>
            <a:ext cx="1180840" cy="11808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17" name="Picture 10"/>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744965" y="1529765"/>
            <a:ext cx="1560894" cy="1402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2" descr="http://www.onlinepharmacynz.com/images/products/126-140-Clearasil_Daily_Oil_Control.jpg"/>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104109" y="4834083"/>
            <a:ext cx="752994" cy="12465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9" name="Picture 13"/>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303473" y="4662684"/>
            <a:ext cx="1166888" cy="13613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20" name="Picture 15"/>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591089" y="4883725"/>
            <a:ext cx="607725" cy="11242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6" descr="http://www.graziadaily.co.uk/pub/21publish/b/beauty/ABS-moisturizer.jpg"/>
          <p:cNvPicPr>
            <a:picLocks noChangeAspect="1" noChangeArrowheads="1"/>
          </p:cNvPicPr>
          <p:nvPr/>
        </p:nvPicPr>
        <p:blipFill rotWithShape="1">
          <a:blip r:embed="rId13" cstate="screen">
            <a:extLst>
              <a:ext uri="{BEBA8EAE-BF5A-486C-A8C5-ECC9F3942E4B}">
                <a14:imgProps xmlns:a14="http://schemas.microsoft.com/office/drawing/2010/main">
                  <a14:imgLayer r:embed="rId14">
                    <a14:imgEffect>
                      <a14:backgroundRemoval t="667" b="99667" l="27455" r="73091"/>
                    </a14:imgEffect>
                  </a14:imgLayer>
                </a14:imgProps>
              </a:ext>
              <a:ext uri="{28A0092B-C50C-407E-A947-70E740481C1C}">
                <a14:useLocalDpi xmlns:a14="http://schemas.microsoft.com/office/drawing/2010/main"/>
              </a:ext>
            </a:extLst>
          </a:blip>
          <a:srcRect l="27014" r="25247"/>
          <a:stretch/>
        </p:blipFill>
        <p:spPr bwMode="auto">
          <a:xfrm>
            <a:off x="961533" y="2003916"/>
            <a:ext cx="629473" cy="143841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2" descr="http://www.graziadaily.co.uk/pub/21publish/b/beauty/NUDE_Purify_Daily_Moisturis.jpg"/>
          <p:cNvPicPr>
            <a:picLocks noChangeAspect="1" noChangeArrowheads="1"/>
          </p:cNvPicPr>
          <p:nvPr/>
        </p:nvPicPr>
        <p:blipFill rotWithShape="1">
          <a:blip r:embed="rId15" cstate="screen">
            <a:extLst>
              <a:ext uri="{BEBA8EAE-BF5A-486C-A8C5-ECC9F3942E4B}">
                <a14:imgProps xmlns:a14="http://schemas.microsoft.com/office/drawing/2010/main">
                  <a14:imgLayer r:embed="rId16">
                    <a14:imgEffect>
                      <a14:backgroundRemoval t="4942" b="93895" l="0" r="86325"/>
                    </a14:imgEffect>
                  </a14:imgLayer>
                </a14:imgProps>
              </a:ext>
              <a:ext uri="{28A0092B-C50C-407E-A947-70E740481C1C}">
                <a14:useLocalDpi xmlns:a14="http://schemas.microsoft.com/office/drawing/2010/main"/>
              </a:ext>
            </a:extLst>
          </a:blip>
          <a:srcRect/>
          <a:stretch/>
        </p:blipFill>
        <p:spPr bwMode="auto">
          <a:xfrm>
            <a:off x="2003476" y="4698537"/>
            <a:ext cx="488848" cy="1429543"/>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6746511" y="1817477"/>
            <a:ext cx="756391" cy="1535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5743567" y="4419338"/>
            <a:ext cx="531702" cy="1640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3673164" y="4370371"/>
            <a:ext cx="390499" cy="12686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Group 20"/>
          <p:cNvGrpSpPr/>
          <p:nvPr/>
        </p:nvGrpSpPr>
        <p:grpSpPr>
          <a:xfrm>
            <a:off x="3457" y="1056283"/>
            <a:ext cx="9144000" cy="5241925"/>
            <a:chOff x="45989" y="1056283"/>
            <a:chExt cx="9144000" cy="5241925"/>
          </a:xfrm>
        </p:grpSpPr>
        <p:sp>
          <p:nvSpPr>
            <p:cNvPr id="38" name="Oval 22"/>
            <p:cNvSpPr>
              <a:spLocks noChangeArrowheads="1"/>
            </p:cNvSpPr>
            <p:nvPr/>
          </p:nvSpPr>
          <p:spPr bwMode="auto">
            <a:xfrm>
              <a:off x="45989" y="1056283"/>
              <a:ext cx="9144000" cy="5241925"/>
            </a:xfrm>
            <a:prstGeom prst="ellipse">
              <a:avLst/>
            </a:prstGeom>
            <a:solidFill>
              <a:srgbClr val="6699FF">
                <a:alpha val="43137"/>
              </a:srgbClr>
            </a:solidFill>
            <a:ln>
              <a:noFill/>
            </a:ln>
            <a:effectLst/>
            <a:extLst>
              <a:ext uri="{91240B29-F687-4F45-9708-019B960494DF}">
                <a14:hiddenLine xmlns:a14="http://schemas.microsoft.com/office/drawing/2010/main" w="9525" algn="ctr">
                  <a:solidFill>
                    <a:schemeClr val="bg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sz="2000">
                  <a:solidFill>
                    <a:schemeClr val="bg2"/>
                  </a:solidFill>
                  <a:latin typeface="Arial" charset="0"/>
                </a:defRPr>
              </a:lvl1pPr>
              <a:lvl2pPr marL="742950" indent="-285750" eaLnBrk="0" hangingPunct="0">
                <a:defRPr sz="2000">
                  <a:solidFill>
                    <a:schemeClr val="bg2"/>
                  </a:solidFill>
                  <a:latin typeface="Arial" charset="0"/>
                </a:defRPr>
              </a:lvl2pPr>
              <a:lvl3pPr marL="1143000" indent="-228600" eaLnBrk="0" hangingPunct="0">
                <a:defRPr sz="2000">
                  <a:solidFill>
                    <a:schemeClr val="bg2"/>
                  </a:solidFill>
                  <a:latin typeface="Arial" charset="0"/>
                </a:defRPr>
              </a:lvl3pPr>
              <a:lvl4pPr marL="1600200" indent="-228600" eaLnBrk="0" hangingPunct="0">
                <a:defRPr sz="2000">
                  <a:solidFill>
                    <a:schemeClr val="bg2"/>
                  </a:solidFill>
                  <a:latin typeface="Arial" charset="0"/>
                </a:defRPr>
              </a:lvl4pPr>
              <a:lvl5pPr marL="2057400" indent="-228600" eaLnBrk="0" hangingPunct="0">
                <a:defRPr sz="2000">
                  <a:solidFill>
                    <a:schemeClr val="bg2"/>
                  </a:solidFill>
                  <a:latin typeface="Arial" charset="0"/>
                </a:defRPr>
              </a:lvl5pPr>
              <a:lvl6pPr marL="2514600" indent="-228600" eaLnBrk="0" fontAlgn="base" hangingPunct="0">
                <a:lnSpc>
                  <a:spcPct val="80000"/>
                </a:lnSpc>
                <a:spcBef>
                  <a:spcPct val="50000"/>
                </a:spcBef>
                <a:spcAft>
                  <a:spcPct val="0"/>
                </a:spcAft>
                <a:buChar char="-"/>
                <a:defRPr sz="2000">
                  <a:solidFill>
                    <a:schemeClr val="bg2"/>
                  </a:solidFill>
                  <a:latin typeface="Arial" charset="0"/>
                </a:defRPr>
              </a:lvl6pPr>
              <a:lvl7pPr marL="2971800" indent="-228600" eaLnBrk="0" fontAlgn="base" hangingPunct="0">
                <a:lnSpc>
                  <a:spcPct val="80000"/>
                </a:lnSpc>
                <a:spcBef>
                  <a:spcPct val="50000"/>
                </a:spcBef>
                <a:spcAft>
                  <a:spcPct val="0"/>
                </a:spcAft>
                <a:buChar char="-"/>
                <a:defRPr sz="2000">
                  <a:solidFill>
                    <a:schemeClr val="bg2"/>
                  </a:solidFill>
                  <a:latin typeface="Arial" charset="0"/>
                </a:defRPr>
              </a:lvl7pPr>
              <a:lvl8pPr marL="3429000" indent="-228600" eaLnBrk="0" fontAlgn="base" hangingPunct="0">
                <a:lnSpc>
                  <a:spcPct val="80000"/>
                </a:lnSpc>
                <a:spcBef>
                  <a:spcPct val="50000"/>
                </a:spcBef>
                <a:spcAft>
                  <a:spcPct val="0"/>
                </a:spcAft>
                <a:buChar char="-"/>
                <a:defRPr sz="2000">
                  <a:solidFill>
                    <a:schemeClr val="bg2"/>
                  </a:solidFill>
                  <a:latin typeface="Arial" charset="0"/>
                </a:defRPr>
              </a:lvl8pPr>
              <a:lvl9pPr marL="3886200" indent="-228600" eaLnBrk="0" fontAlgn="base" hangingPunct="0">
                <a:lnSpc>
                  <a:spcPct val="80000"/>
                </a:lnSpc>
                <a:spcBef>
                  <a:spcPct val="50000"/>
                </a:spcBef>
                <a:spcAft>
                  <a:spcPct val="0"/>
                </a:spcAft>
                <a:buChar char="-"/>
                <a:defRPr sz="2000">
                  <a:solidFill>
                    <a:schemeClr val="bg2"/>
                  </a:solidFill>
                  <a:latin typeface="Arial" charset="0"/>
                </a:defRPr>
              </a:lvl9pPr>
            </a:lstStyle>
            <a:p>
              <a:pPr eaLnBrk="1" hangingPunct="1"/>
              <a:endParaRPr lang="en-US" altLang="en-US"/>
            </a:p>
          </p:txBody>
        </p:sp>
        <p:sp>
          <p:nvSpPr>
            <p:cNvPr id="39" name="Text Box 23"/>
            <p:cNvSpPr txBox="1">
              <a:spLocks noChangeArrowheads="1"/>
            </p:cNvSpPr>
            <p:nvPr/>
          </p:nvSpPr>
          <p:spPr bwMode="auto">
            <a:xfrm>
              <a:off x="1945058" y="2106222"/>
              <a:ext cx="5417672" cy="3170099"/>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lgn="ctr">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buFontTx/>
                <a:buNone/>
                <a:defRPr/>
              </a:pPr>
              <a:r>
                <a:rPr lang="en-US" altLang="en-US" sz="4400" b="1" dirty="0">
                  <a:solidFill>
                    <a:srgbClr val="FF66CC"/>
                  </a:solidFill>
                  <a:effectLst>
                    <a:outerShdw blurRad="38100" dist="38100" dir="2700000" algn="tl">
                      <a:srgbClr val="C0C0C0"/>
                    </a:outerShdw>
                  </a:effectLst>
                  <a:latin typeface="+mn-lt"/>
                </a:rPr>
                <a:t>REGU</a:t>
              </a:r>
              <a:r>
                <a:rPr lang="en-US" altLang="en-US" sz="4400" b="1" baseline="30000" dirty="0">
                  <a:solidFill>
                    <a:srgbClr val="FF66CC"/>
                  </a:solidFill>
                  <a:effectLst>
                    <a:outerShdw blurRad="38100" dist="38100" dir="2700000" algn="tl">
                      <a:srgbClr val="C0C0C0"/>
                    </a:outerShdw>
                  </a:effectLst>
                  <a:latin typeface="+mn-lt"/>
                </a:rPr>
                <a:t>®</a:t>
              </a:r>
              <a:r>
                <a:rPr lang="en-US" altLang="en-US" sz="4400" b="1" dirty="0">
                  <a:solidFill>
                    <a:srgbClr val="FF66CC"/>
                  </a:solidFill>
                  <a:effectLst>
                    <a:outerShdw blurRad="38100" dist="38100" dir="2700000" algn="tl">
                      <a:srgbClr val="C0C0C0"/>
                    </a:outerShdw>
                  </a:effectLst>
                  <a:latin typeface="+mn-lt"/>
                </a:rPr>
                <a:t>-SEB </a:t>
              </a:r>
              <a:r>
                <a:rPr lang="en-US" altLang="en-US" sz="6000" dirty="0">
                  <a:solidFill>
                    <a:srgbClr val="FF66CC"/>
                  </a:solidFill>
                  <a:effectLst>
                    <a:outerShdw blurRad="38100" dist="38100" dir="2700000" algn="tl">
                      <a:srgbClr val="C0C0C0"/>
                    </a:outerShdw>
                  </a:effectLst>
                  <a:latin typeface="+mn-lt"/>
                </a:rPr>
                <a:t>gently</a:t>
              </a:r>
              <a:r>
                <a:rPr lang="en-US" altLang="en-US" sz="8000" dirty="0">
                  <a:solidFill>
                    <a:srgbClr val="FF66CC"/>
                  </a:solidFill>
                  <a:effectLst>
                    <a:outerShdw blurRad="38100" dist="38100" dir="2700000" algn="tl">
                      <a:srgbClr val="C0C0C0"/>
                    </a:outerShdw>
                  </a:effectLst>
                  <a:latin typeface="+mn-lt"/>
                </a:rPr>
                <a:t> </a:t>
              </a:r>
              <a:r>
                <a:rPr lang="en-US" altLang="en-US" sz="4000" dirty="0">
                  <a:solidFill>
                    <a:srgbClr val="FF66CC"/>
                  </a:solidFill>
                  <a:effectLst>
                    <a:outerShdw blurRad="38100" dist="38100" dir="2700000" algn="tl">
                      <a:srgbClr val="C0C0C0"/>
                    </a:outerShdw>
                  </a:effectLst>
                  <a:latin typeface="+mn-lt"/>
                </a:rPr>
                <a:t>unveils a </a:t>
              </a:r>
              <a:r>
                <a:rPr lang="en-US" altLang="en-US" sz="6000" dirty="0">
                  <a:solidFill>
                    <a:srgbClr val="FF66CC"/>
                  </a:solidFill>
                  <a:effectLst>
                    <a:outerShdw blurRad="38100" dist="38100" dir="2700000" algn="tl">
                      <a:srgbClr val="C0C0C0"/>
                    </a:outerShdw>
                  </a:effectLst>
                  <a:latin typeface="+mn-lt"/>
                </a:rPr>
                <a:t>natural mattifying </a:t>
              </a:r>
              <a:r>
                <a:rPr lang="en-US" altLang="en-US" sz="3600" dirty="0">
                  <a:solidFill>
                    <a:srgbClr val="FF66CC"/>
                  </a:solidFill>
                  <a:effectLst>
                    <a:outerShdw blurRad="38100" dist="38100" dir="2700000" algn="tl">
                      <a:srgbClr val="C0C0C0"/>
                    </a:outerShdw>
                  </a:effectLst>
                  <a:latin typeface="+mn-lt"/>
                </a:rPr>
                <a:t>look</a:t>
              </a:r>
              <a:endParaRPr lang="en-US" altLang="en-US" sz="5400" dirty="0">
                <a:solidFill>
                  <a:srgbClr val="FF66CC"/>
                </a:solidFill>
                <a:effectLst>
                  <a:outerShdw blurRad="38100" dist="38100" dir="2700000" algn="tl">
                    <a:srgbClr val="C0C0C0"/>
                  </a:outerShdw>
                </a:effectLst>
                <a:latin typeface="+mn-lt"/>
              </a:endParaRPr>
            </a:p>
          </p:txBody>
        </p:sp>
      </p:grpSp>
    </p:spTree>
    <p:extLst>
      <p:ext uri="{BB962C8B-B14F-4D97-AF65-F5344CB8AC3E}">
        <p14:creationId xmlns:p14="http://schemas.microsoft.com/office/powerpoint/2010/main" val="279486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Agenda</a:t>
            </a:r>
          </a:p>
        </p:txBody>
      </p:sp>
      <p:sp>
        <p:nvSpPr>
          <p:cNvPr id="4" name="Slide Number Placeholder 3"/>
          <p:cNvSpPr>
            <a:spLocks noGrp="1"/>
          </p:cNvSpPr>
          <p:nvPr>
            <p:ph type="sldNum" sz="quarter" idx="10"/>
          </p:nvPr>
        </p:nvSpPr>
        <p:spPr/>
        <p:txBody>
          <a:bodyPr/>
          <a:lstStyle/>
          <a:p>
            <a:fld id="{3EFAC820-8C9E-47F6-A16A-1A79397C8FED}" type="slidenum">
              <a:rPr lang="en-US" altLang="en-US" smtClean="0"/>
              <a:pPr/>
              <a:t>7</a:t>
            </a:fld>
            <a:endParaRPr lang="en-US" altLang="en-US" dirty="0"/>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Consumer insights &amp; market data</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Oily skin – how to serve unmet consumer needs</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REGU</a:t>
            </a:r>
            <a:r>
              <a:rPr lang="en-US" sz="2000" kern="0" baseline="30000" dirty="0">
                <a:solidFill>
                  <a:srgbClr val="FFFFFF"/>
                </a:solidFill>
              </a:rPr>
              <a:t>®</a:t>
            </a:r>
            <a:r>
              <a:rPr lang="en-US" sz="2000" kern="0" dirty="0">
                <a:solidFill>
                  <a:srgbClr val="FFFFFF"/>
                </a:solidFill>
              </a:rPr>
              <a:t>-SEB – from oily to glow skin</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REGU</a:t>
            </a:r>
            <a:r>
              <a:rPr lang="en-US" sz="2000" baseline="30000" dirty="0">
                <a:solidFill>
                  <a:schemeClr val="bg1"/>
                </a:solidFill>
              </a:rPr>
              <a:t>®</a:t>
            </a:r>
            <a:r>
              <a:rPr lang="en-US" sz="2000" dirty="0">
                <a:solidFill>
                  <a:schemeClr val="bg1"/>
                </a:solidFill>
              </a:rPr>
              <a:t>-SEB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mn-cs"/>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6350" eaLnBrk="0" hangingPunct="0">
              <a:spcBef>
                <a:spcPct val="20000"/>
              </a:spcBef>
              <a:spcAft>
                <a:spcPct val="40000"/>
              </a:spcAft>
              <a:buClr>
                <a:srgbClr val="003366"/>
              </a:buClr>
              <a:buSzPct val="100000"/>
              <a:tabLst>
                <a:tab pos="180975" algn="l"/>
              </a:tabLst>
            </a:pPr>
            <a:r>
              <a:rPr lang="en-US" sz="2000" b="1" kern="0" dirty="0">
                <a:solidFill>
                  <a:srgbClr val="FFFFFF"/>
                </a:solidFill>
                <a:cs typeface="+mn-cs"/>
              </a:rPr>
              <a:t>	Oily skin backstage </a:t>
            </a:r>
          </a:p>
        </p:txBody>
      </p:sp>
    </p:spTree>
    <p:extLst>
      <p:ext uri="{BB962C8B-B14F-4D97-AF65-F5344CB8AC3E}">
        <p14:creationId xmlns:p14="http://schemas.microsoft.com/office/powerpoint/2010/main" val="2396236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8</a:t>
            </a:fld>
            <a:endParaRPr lang="en-US" altLang="en-US" dirty="0"/>
          </a:p>
        </p:txBody>
      </p:sp>
      <p:sp>
        <p:nvSpPr>
          <p:cNvPr id="8" name="Title 1"/>
          <p:cNvSpPr>
            <a:spLocks noGrp="1"/>
          </p:cNvSpPr>
          <p:nvPr>
            <p:ph type="title"/>
          </p:nvPr>
        </p:nvSpPr>
        <p:spPr>
          <a:xfrm>
            <a:off x="544944" y="972943"/>
            <a:ext cx="3756508" cy="2456057"/>
          </a:xfrm>
        </p:spPr>
        <p:txBody>
          <a:bodyPr/>
          <a:lstStyle/>
          <a:p>
            <a:r>
              <a:rPr lang="en-US" sz="4800" dirty="0">
                <a:solidFill>
                  <a:schemeClr val="tx2">
                    <a:lumMod val="40000"/>
                    <a:lumOff val="60000"/>
                  </a:schemeClr>
                </a:solidFill>
              </a:rPr>
              <a:t>Oily skin -</a:t>
            </a:r>
            <a:br>
              <a:rPr lang="en-US" sz="4800" dirty="0"/>
            </a:br>
            <a:r>
              <a:rPr lang="en-US" sz="4000" dirty="0"/>
              <a:t>What happens behind the </a:t>
            </a:r>
            <a:br>
              <a:rPr lang="en-US" sz="4000" dirty="0"/>
            </a:br>
            <a:r>
              <a:rPr lang="en-US" sz="4000" dirty="0"/>
              <a:t>stage?</a:t>
            </a:r>
          </a:p>
        </p:txBody>
      </p:sp>
      <p:sp>
        <p:nvSpPr>
          <p:cNvPr id="5"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ltLang="en-US" sz="1000">
                <a:solidFill>
                  <a:schemeClr val="bg2"/>
                </a:solidFill>
              </a:rPr>
              <a:t>Page</a:t>
            </a:r>
            <a:endParaRPr lang="en-US" altLang="en-US" sz="1000" dirty="0">
              <a:solidFill>
                <a:schemeClr val="bg2"/>
              </a:solidFill>
            </a:endParaRPr>
          </a:p>
        </p:txBody>
      </p:sp>
      <p:pic>
        <p:nvPicPr>
          <p:cNvPr id="7" name="Picture 6" descr="A picture containing clothing, sitting, young, holding&#10;&#10;Description automatically generated">
            <a:extLst>
              <a:ext uri="{FF2B5EF4-FFF2-40B4-BE49-F238E27FC236}">
                <a16:creationId xmlns:a16="http://schemas.microsoft.com/office/drawing/2014/main" id="{58F57600-1415-41C5-A7A1-235A9710A98A}"/>
              </a:ext>
            </a:extLst>
          </p:cNvPr>
          <p:cNvPicPr>
            <a:picLocks noChangeAspect="1"/>
          </p:cNvPicPr>
          <p:nvPr/>
        </p:nvPicPr>
        <p:blipFill rotWithShape="1">
          <a:blip r:embed="rId4" cstate="screen">
            <a:alphaModFix amt="50000"/>
            <a:extLst>
              <a:ext uri="{BEBA8EAE-BF5A-486C-A8C5-ECC9F3942E4B}">
                <a14:imgProps xmlns:a14="http://schemas.microsoft.com/office/drawing/2010/main">
                  <a14:imgLayer r:embed="rId5">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1187311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9</a:t>
            </a:fld>
            <a:endParaRPr lang="en-US" altLang="en-US" dirty="0"/>
          </a:p>
        </p:txBody>
      </p:sp>
      <p:sp>
        <p:nvSpPr>
          <p:cNvPr id="5" name="Title 1"/>
          <p:cNvSpPr>
            <a:spLocks noGrp="1"/>
          </p:cNvSpPr>
          <p:nvPr>
            <p:ph type="title"/>
          </p:nvPr>
        </p:nvSpPr>
        <p:spPr>
          <a:xfrm>
            <a:off x="648000" y="586800"/>
            <a:ext cx="8575392" cy="877163"/>
          </a:xfrm>
        </p:spPr>
        <p:txBody>
          <a:bodyPr/>
          <a:lstStyle/>
          <a:p>
            <a:r>
              <a:rPr lang="en-US" dirty="0"/>
              <a:t>Oily skin</a:t>
            </a:r>
            <a:br>
              <a:rPr lang="en-US" dirty="0"/>
            </a:br>
            <a:r>
              <a:rPr lang="en-US" sz="2800" kern="1200" dirty="0">
                <a:solidFill>
                  <a:srgbClr val="4F4F4F"/>
                </a:solidFill>
                <a:latin typeface="Trebuchet MS" pitchFamily="34" charset="0"/>
                <a:ea typeface="+mn-ea"/>
                <a:cs typeface="Arial" charset="0"/>
              </a:rPr>
              <a:t>Increased 5</a:t>
            </a:r>
            <a:r>
              <a:rPr lang="en-US" sz="2800" kern="1200" dirty="0">
                <a:solidFill>
                  <a:srgbClr val="4F4F4F"/>
                </a:solidFill>
                <a:latin typeface="Symbol" panose="05050102010706020507" pitchFamily="18" charset="2"/>
                <a:ea typeface="+mn-ea"/>
                <a:cs typeface="Arial" charset="0"/>
              </a:rPr>
              <a:t>a</a:t>
            </a:r>
            <a:r>
              <a:rPr lang="en-US" sz="2800" kern="1200" dirty="0">
                <a:solidFill>
                  <a:srgbClr val="4F4F4F"/>
                </a:solidFill>
                <a:latin typeface="Trebuchet MS" pitchFamily="34" charset="0"/>
                <a:ea typeface="+mn-ea"/>
                <a:cs typeface="Arial" charset="0"/>
              </a:rPr>
              <a:t>-reductase leads to excess sebum</a:t>
            </a:r>
          </a:p>
        </p:txBody>
      </p:sp>
      <p:pic>
        <p:nvPicPr>
          <p:cNvPr id="18434" name="Picture 2" descr="U:\My documents\_documents MS\NEW BRANDING_Doc &amp; PPT\REGU-SEB\Pictures &amp; illustrations\REGU-SEB_oily skin.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63409" y="2019884"/>
            <a:ext cx="3082646" cy="3718818"/>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U:\My documents\_documents MS\NEW BRANDING_Doc &amp; PPT\REGU-SEB\Pictures &amp; illustrations\REGU-SEB_normal skin.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3741" y="2019884"/>
            <a:ext cx="3093529" cy="3718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3350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10</a:t>
            </a:fld>
            <a:endParaRPr lang="en-US" altLang="en-US" dirty="0"/>
          </a:p>
        </p:txBody>
      </p:sp>
      <p:sp>
        <p:nvSpPr>
          <p:cNvPr id="6" name="Title 1"/>
          <p:cNvSpPr>
            <a:spLocks noGrp="1"/>
          </p:cNvSpPr>
          <p:nvPr>
            <p:ph type="title"/>
          </p:nvPr>
        </p:nvSpPr>
        <p:spPr>
          <a:xfrm>
            <a:off x="648000" y="645278"/>
            <a:ext cx="7987734" cy="877163"/>
          </a:xfrm>
        </p:spPr>
        <p:txBody>
          <a:bodyPr/>
          <a:lstStyle/>
          <a:p>
            <a:r>
              <a:rPr lang="en-US" dirty="0"/>
              <a:t>Inhibition of 5α-reductase</a:t>
            </a:r>
            <a:br>
              <a:rPr lang="en-US" dirty="0"/>
            </a:br>
            <a:r>
              <a:rPr lang="en-US" sz="2800" kern="1200" dirty="0">
                <a:solidFill>
                  <a:srgbClr val="4F4F4F"/>
                </a:solidFill>
                <a:latin typeface="Trebuchet MS" pitchFamily="34" charset="0"/>
                <a:ea typeface="+mn-ea"/>
                <a:cs typeface="Arial" charset="0"/>
              </a:rPr>
              <a:t>As a key step to rebalance skin oiliness</a:t>
            </a:r>
          </a:p>
        </p:txBody>
      </p:sp>
      <p:pic>
        <p:nvPicPr>
          <p:cNvPr id="17410" name="Picture 2" descr="U:\My documents\_documents MS\NEW BRANDING_Doc &amp; PPT\REGU-SEB\Pictures &amp; illustrations\REGU-SEB_oily skin with traditional care.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5948" y="1949389"/>
            <a:ext cx="3534665" cy="4002381"/>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U:\My documents\_documents MS\NEW BRANDING_Doc &amp; PPT\REGU-SEB\Pictures &amp; illustrations\REGU-SEB_oily skin treated with REGU-SEB.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73403" y="1949387"/>
            <a:ext cx="3365250" cy="4002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146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Agenda</a:t>
            </a:r>
          </a:p>
        </p:txBody>
      </p:sp>
      <p:sp>
        <p:nvSpPr>
          <p:cNvPr id="4" name="Slide Number Placeholder 3"/>
          <p:cNvSpPr>
            <a:spLocks noGrp="1"/>
          </p:cNvSpPr>
          <p:nvPr>
            <p:ph type="sldNum" sz="quarter" idx="10"/>
          </p:nvPr>
        </p:nvSpPr>
        <p:spPr/>
        <p:txBody>
          <a:bodyPr/>
          <a:lstStyle/>
          <a:p>
            <a:fld id="{3EFAC820-8C9E-47F6-A16A-1A79397C8FED}" type="slidenum">
              <a:rPr lang="en-US" altLang="en-US" smtClean="0"/>
              <a:pPr/>
              <a:t>11</a:t>
            </a:fld>
            <a:endParaRPr lang="en-US" altLang="en-US" dirty="0"/>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Consumer insights &amp; market data</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mn-cs"/>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184150" indent="6350" eaLnBrk="0" hangingPunct="0">
              <a:spcBef>
                <a:spcPct val="20000"/>
              </a:spcBef>
              <a:spcAft>
                <a:spcPct val="40000"/>
              </a:spcAft>
              <a:buClr>
                <a:srgbClr val="003366"/>
              </a:buClr>
              <a:buSzPct val="100000"/>
            </a:pPr>
            <a:r>
              <a:rPr lang="en-US" sz="2000" b="1" kern="0" dirty="0">
                <a:solidFill>
                  <a:srgbClr val="FFFFFF"/>
                </a:solidFill>
                <a:cs typeface="+mn-cs"/>
              </a:rPr>
              <a:t>Oily skin – how to serve unmet consumer needs</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REGU</a:t>
            </a:r>
            <a:r>
              <a:rPr lang="en-US" sz="2000" baseline="30000" dirty="0">
                <a:solidFill>
                  <a:schemeClr val="bg1"/>
                </a:solidFill>
              </a:rPr>
              <a:t>®</a:t>
            </a:r>
            <a:r>
              <a:rPr lang="en-US" sz="2000" dirty="0">
                <a:solidFill>
                  <a:schemeClr val="bg1"/>
                </a:solidFill>
              </a:rPr>
              <a:t>-SEB – from oily to mattified skin</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REGU</a:t>
            </a:r>
            <a:r>
              <a:rPr lang="en-US" sz="2000" baseline="30000" dirty="0">
                <a:solidFill>
                  <a:schemeClr val="bg1"/>
                </a:solidFill>
              </a:rPr>
              <a:t>®</a:t>
            </a:r>
            <a:r>
              <a:rPr lang="en-US" sz="2000" dirty="0">
                <a:solidFill>
                  <a:schemeClr val="bg1"/>
                </a:solidFill>
              </a:rPr>
              <a:t>-SEB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Oily skin backstage </a:t>
            </a:r>
          </a:p>
        </p:txBody>
      </p:sp>
    </p:spTree>
    <p:extLst>
      <p:ext uri="{BB962C8B-B14F-4D97-AF65-F5344CB8AC3E}">
        <p14:creationId xmlns:p14="http://schemas.microsoft.com/office/powerpoint/2010/main" val="67244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12</a:t>
            </a:fld>
            <a:endParaRPr lang="en-US" altLang="en-US" dirty="0"/>
          </a:p>
        </p:txBody>
      </p:sp>
      <p:sp>
        <p:nvSpPr>
          <p:cNvPr id="7"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ltLang="en-US" sz="1000">
                <a:solidFill>
                  <a:schemeClr val="bg2"/>
                </a:solidFill>
              </a:rPr>
              <a:t>Page</a:t>
            </a:r>
            <a:endParaRPr lang="en-US" altLang="en-US" sz="1000" dirty="0">
              <a:solidFill>
                <a:schemeClr val="bg2"/>
              </a:solidFill>
            </a:endParaRPr>
          </a:p>
        </p:txBody>
      </p:sp>
      <p:sp>
        <p:nvSpPr>
          <p:cNvPr id="8" name="Slide Number Placeholder 3"/>
          <p:cNvSpPr txBox="1">
            <a:spLocks/>
          </p:cNvSpPr>
          <p:nvPr/>
        </p:nvSpPr>
        <p:spPr bwMode="auto">
          <a:xfrm>
            <a:off x="1172294" y="6552958"/>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a:lstStyle>
          <a:p>
            <a:fld id="{3EFAC820-8C9E-47F6-A16A-1A79397C8FED}" type="slidenum">
              <a:rPr lang="en-US" altLang="en-US" smtClean="0"/>
              <a:pPr/>
              <a:t>12</a:t>
            </a:fld>
            <a:endParaRPr lang="en-US" altLang="en-US" dirty="0"/>
          </a:p>
        </p:txBody>
      </p:sp>
      <p:sp>
        <p:nvSpPr>
          <p:cNvPr id="9" name="Title 1"/>
          <p:cNvSpPr>
            <a:spLocks noGrp="1"/>
          </p:cNvSpPr>
          <p:nvPr>
            <p:ph type="title"/>
          </p:nvPr>
        </p:nvSpPr>
        <p:spPr>
          <a:xfrm>
            <a:off x="430742" y="2046609"/>
            <a:ext cx="4503887" cy="2456057"/>
          </a:xfrm>
        </p:spPr>
        <p:txBody>
          <a:bodyPr/>
          <a:lstStyle/>
          <a:p>
            <a:r>
              <a:rPr lang="en-US" sz="4800" dirty="0">
                <a:solidFill>
                  <a:schemeClr val="tx2">
                    <a:lumMod val="40000"/>
                    <a:lumOff val="60000"/>
                  </a:schemeClr>
                </a:solidFill>
              </a:rPr>
              <a:t>Oily skin – </a:t>
            </a:r>
            <a:br>
              <a:rPr lang="en-US" sz="4800" dirty="0"/>
            </a:br>
            <a:r>
              <a:rPr lang="en-US" sz="4000" dirty="0"/>
              <a:t>But what about</a:t>
            </a:r>
            <a:br>
              <a:rPr lang="en-US" sz="4000" dirty="0"/>
            </a:br>
            <a:r>
              <a:rPr lang="en-US" sz="4000" dirty="0"/>
              <a:t>combat oily skin with oil?</a:t>
            </a:r>
          </a:p>
        </p:txBody>
      </p:sp>
      <p:pic>
        <p:nvPicPr>
          <p:cNvPr id="10" name="Picture 9" descr="A picture containing clothing, sitting, young, holding&#10;&#10;Description automatically generated">
            <a:extLst>
              <a:ext uri="{FF2B5EF4-FFF2-40B4-BE49-F238E27FC236}">
                <a16:creationId xmlns:a16="http://schemas.microsoft.com/office/drawing/2014/main" id="{CCDCBF12-253F-4FA4-89AE-226B6522A88F}"/>
              </a:ext>
            </a:extLst>
          </p:cNvPr>
          <p:cNvPicPr>
            <a:picLocks noChangeAspect="1"/>
          </p:cNvPicPr>
          <p:nvPr/>
        </p:nvPicPr>
        <p:blipFill rotWithShape="1">
          <a:blip r:embed="rId3" cstate="screen">
            <a:alphaModFix amt="50000"/>
            <a:extLst>
              <a:ext uri="{BEBA8EAE-BF5A-486C-A8C5-ECC9F3942E4B}">
                <a14:imgProps xmlns:a14="http://schemas.microsoft.com/office/drawing/2010/main">
                  <a14:imgLayer r:embed="rId4">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3419089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Inspired by TCM* philosophy</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13</a:t>
            </a:fld>
            <a:endParaRPr lang="en-US" altLang="en-US" dirty="0"/>
          </a:p>
        </p:txBody>
      </p:sp>
      <p:sp>
        <p:nvSpPr>
          <p:cNvPr id="5" name="TextBox 4"/>
          <p:cNvSpPr txBox="1"/>
          <p:nvPr/>
        </p:nvSpPr>
        <p:spPr>
          <a:xfrm>
            <a:off x="4309222" y="6512741"/>
            <a:ext cx="2512226" cy="261610"/>
          </a:xfrm>
          <a:prstGeom prst="rect">
            <a:avLst/>
          </a:prstGeom>
          <a:noFill/>
        </p:spPr>
        <p:txBody>
          <a:bodyPr wrap="none" rtlCol="0">
            <a:spAutoFit/>
          </a:bodyPr>
          <a:lstStyle/>
          <a:p>
            <a:r>
              <a:rPr lang="en-US" sz="1100" i="1" dirty="0">
                <a:solidFill>
                  <a:srgbClr val="0070C0"/>
                </a:solidFill>
              </a:rPr>
              <a:t>*TCM= Traditional Chinese </a:t>
            </a:r>
            <a:r>
              <a:rPr lang="en-US" sz="1100" i="1" dirty="0" err="1">
                <a:solidFill>
                  <a:srgbClr val="0070C0"/>
                </a:solidFill>
              </a:rPr>
              <a:t>Medecine</a:t>
            </a:r>
            <a:endParaRPr lang="en-US" sz="1100" i="1" dirty="0">
              <a:solidFill>
                <a:srgbClr val="0070C0"/>
              </a:solidFill>
            </a:endParaRPr>
          </a:p>
        </p:txBody>
      </p:sp>
      <p:sp>
        <p:nvSpPr>
          <p:cNvPr id="12" name="TextBox 11"/>
          <p:cNvSpPr txBox="1"/>
          <p:nvPr/>
        </p:nvSpPr>
        <p:spPr>
          <a:xfrm>
            <a:off x="480447" y="3290347"/>
            <a:ext cx="1526651" cy="830997"/>
          </a:xfrm>
          <a:prstGeom prst="rect">
            <a:avLst/>
          </a:prstGeom>
          <a:noFill/>
        </p:spPr>
        <p:txBody>
          <a:bodyPr wrap="square" rtlCol="0">
            <a:spAutoFit/>
          </a:bodyPr>
          <a:lstStyle/>
          <a:p>
            <a:pPr algn="ctr"/>
            <a:r>
              <a:rPr lang="en-US" sz="2400" b="1" dirty="0">
                <a:solidFill>
                  <a:srgbClr val="00B050"/>
                </a:solidFill>
              </a:rPr>
              <a:t>Natural efficacy</a:t>
            </a:r>
          </a:p>
        </p:txBody>
      </p:sp>
      <p:sp>
        <p:nvSpPr>
          <p:cNvPr id="10" name="TextBox 9"/>
          <p:cNvSpPr txBox="1"/>
          <p:nvPr/>
        </p:nvSpPr>
        <p:spPr>
          <a:xfrm>
            <a:off x="6495571" y="4692315"/>
            <a:ext cx="1959697" cy="830997"/>
          </a:xfrm>
          <a:prstGeom prst="rect">
            <a:avLst/>
          </a:prstGeom>
          <a:noFill/>
        </p:spPr>
        <p:txBody>
          <a:bodyPr wrap="square" rtlCol="0">
            <a:spAutoFit/>
          </a:bodyPr>
          <a:lstStyle/>
          <a:p>
            <a:pPr algn="ctr"/>
            <a:r>
              <a:rPr lang="en-US" sz="2400" b="1" dirty="0">
                <a:solidFill>
                  <a:srgbClr val="92D050"/>
                </a:solidFill>
                <a:latin typeface="Bradley Hand ITC" panose="03070402050302030203" pitchFamily="66" charset="0"/>
                <a:ea typeface="STCaiyun" panose="02010800040101010101" pitchFamily="2" charset="-122"/>
              </a:rPr>
              <a:t>Gentle &amp; safe treatment</a:t>
            </a:r>
          </a:p>
        </p:txBody>
      </p:sp>
      <p:sp>
        <p:nvSpPr>
          <p:cNvPr id="31" name="TextBox 30"/>
          <p:cNvSpPr txBox="1"/>
          <p:nvPr/>
        </p:nvSpPr>
        <p:spPr>
          <a:xfrm>
            <a:off x="6892118" y="3359404"/>
            <a:ext cx="1737807" cy="646331"/>
          </a:xfrm>
          <a:prstGeom prst="rect">
            <a:avLst/>
          </a:prstGeom>
          <a:noFill/>
        </p:spPr>
        <p:txBody>
          <a:bodyPr wrap="square" rtlCol="0">
            <a:spAutoFit/>
          </a:bodyPr>
          <a:lstStyle/>
          <a:p>
            <a:pPr algn="ctr"/>
            <a:r>
              <a:rPr lang="en-US" dirty="0">
                <a:solidFill>
                  <a:srgbClr val="7030A0"/>
                </a:solidFill>
                <a:latin typeface="Aharoni" panose="02010803020104030203" pitchFamily="2" charset="-79"/>
                <a:ea typeface="STHupo" panose="02010800040101010101" pitchFamily="2" charset="-122"/>
                <a:cs typeface="Aharoni" panose="02010803020104030203" pitchFamily="2" charset="-79"/>
              </a:rPr>
              <a:t>Rebalanced skin mantle</a:t>
            </a:r>
          </a:p>
        </p:txBody>
      </p:sp>
      <p:sp>
        <p:nvSpPr>
          <p:cNvPr id="32" name="TextBox 31"/>
          <p:cNvSpPr txBox="1"/>
          <p:nvPr/>
        </p:nvSpPr>
        <p:spPr>
          <a:xfrm>
            <a:off x="200702" y="5050734"/>
            <a:ext cx="1806397" cy="646331"/>
          </a:xfrm>
          <a:prstGeom prst="rect">
            <a:avLst/>
          </a:prstGeom>
          <a:noFill/>
        </p:spPr>
        <p:txBody>
          <a:bodyPr wrap="square" rtlCol="0">
            <a:spAutoFit/>
          </a:bodyPr>
          <a:lstStyle/>
          <a:p>
            <a:pPr algn="ctr"/>
            <a:r>
              <a:rPr lang="en-US" dirty="0">
                <a:solidFill>
                  <a:srgbClr val="C00000"/>
                </a:solidFill>
              </a:rPr>
              <a:t>Long-lasting effect</a:t>
            </a:r>
          </a:p>
        </p:txBody>
      </p:sp>
      <p:pic>
        <p:nvPicPr>
          <p:cNvPr id="19" name="Picture 2" descr="Sticky Notes"/>
          <p:cNvPicPr>
            <a:picLocks noChangeAspect="1" noChangeArrowheads="1"/>
          </p:cNvPicPr>
          <p:nvPr/>
        </p:nvPicPr>
        <p:blipFill rotWithShape="1">
          <a:blip r:embed="rId2" cstate="screen">
            <a:duotone>
              <a:schemeClr val="accent6">
                <a:shade val="45000"/>
                <a:satMod val="135000"/>
              </a:schemeClr>
              <a:prstClr val="white"/>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p:blipFill>
        <p:spPr bwMode="auto">
          <a:xfrm>
            <a:off x="6249959" y="278588"/>
            <a:ext cx="2896196" cy="2551829"/>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rot="21348587">
            <a:off x="6492975" y="462960"/>
            <a:ext cx="2307225" cy="2242922"/>
          </a:xfrm>
          <a:prstGeom prst="rect">
            <a:avLst/>
          </a:prstGeom>
          <a:noFill/>
        </p:spPr>
        <p:txBody>
          <a:bodyPr wrap="square" rtlCol="0">
            <a:spAutoFit/>
          </a:bodyPr>
          <a:lstStyle/>
          <a:p>
            <a:pPr>
              <a:lnSpc>
                <a:spcPts val="1800"/>
              </a:lnSpc>
              <a:spcBef>
                <a:spcPts val="600"/>
              </a:spcBef>
            </a:pPr>
            <a:r>
              <a:rPr lang="en-US" sz="1400" dirty="0">
                <a:latin typeface="Lucida Handwriting" panose="03010101010101010101" pitchFamily="66" charset="0"/>
              </a:rPr>
              <a:t>Like the TCM*</a:t>
            </a:r>
            <a:br>
              <a:rPr lang="en-US" sz="1400" dirty="0">
                <a:latin typeface="Lucida Handwriting" panose="03010101010101010101" pitchFamily="66" charset="0"/>
              </a:rPr>
            </a:br>
            <a:r>
              <a:rPr lang="en-US" sz="1400" dirty="0">
                <a:latin typeface="Lucida Handwriting" panose="03010101010101010101" pitchFamily="66" charset="0"/>
              </a:rPr>
              <a:t>exhorting the fighting of </a:t>
            </a:r>
          </a:p>
          <a:p>
            <a:pPr>
              <a:lnSpc>
                <a:spcPts val="1800"/>
              </a:lnSpc>
              <a:spcBef>
                <a:spcPts val="0"/>
              </a:spcBef>
            </a:pPr>
            <a:r>
              <a:rPr lang="en-US" sz="1400" dirty="0">
                <a:latin typeface="Lucida Handwriting" panose="03010101010101010101" pitchFamily="66" charset="0"/>
              </a:rPr>
              <a:t>poison with poison, the “good” oils of REGU®-SEB are the best way for removing excess of sebum</a:t>
            </a:r>
          </a:p>
        </p:txBody>
      </p:sp>
      <p:pic>
        <p:nvPicPr>
          <p:cNvPr id="1843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1351633">
            <a:off x="8151852" y="481913"/>
            <a:ext cx="459193" cy="6119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200703" y="1599592"/>
            <a:ext cx="2631428" cy="707886"/>
          </a:xfrm>
          <a:prstGeom prst="rect">
            <a:avLst/>
          </a:prstGeom>
          <a:noFill/>
        </p:spPr>
        <p:txBody>
          <a:bodyPr wrap="square" rtlCol="0">
            <a:spAutoFit/>
          </a:bodyPr>
          <a:lstStyle/>
          <a:p>
            <a:pPr algn="ctr"/>
            <a:r>
              <a:rPr lang="en-US" sz="2000" dirty="0">
                <a:solidFill>
                  <a:srgbClr val="FFC000"/>
                </a:solidFill>
                <a:latin typeface="StempelGaramond Roman" pitchFamily="18" charset="0"/>
              </a:rPr>
              <a:t>Better affinity, increased availability</a:t>
            </a:r>
          </a:p>
        </p:txBody>
      </p:sp>
      <p:pic>
        <p:nvPicPr>
          <p:cNvPr id="16386" name="Picture 2" descr="U:\My documents\_documents MS\NEW BRANDING_Doc &amp; PPT\REGU-SEB\Pictures &amp; illustrations\REGU-SEB_oily skin treated with REGU-SEB 2.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26246" y="1744465"/>
            <a:ext cx="3719410" cy="4439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01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Agenda</a:t>
            </a:r>
          </a:p>
        </p:txBody>
      </p:sp>
      <p:sp>
        <p:nvSpPr>
          <p:cNvPr id="4" name="Slide Number Placeholder 3"/>
          <p:cNvSpPr>
            <a:spLocks noGrp="1"/>
          </p:cNvSpPr>
          <p:nvPr>
            <p:ph type="sldNum" sz="quarter" idx="10"/>
          </p:nvPr>
        </p:nvSpPr>
        <p:spPr/>
        <p:txBody>
          <a:bodyPr/>
          <a:lstStyle/>
          <a:p>
            <a:fld id="{3EFAC820-8C9E-47F6-A16A-1A79397C8FED}" type="slidenum">
              <a:rPr lang="en-US" altLang="en-US" smtClean="0"/>
              <a:pPr/>
              <a:t>14</a:t>
            </a:fld>
            <a:endParaRPr lang="en-US" altLang="en-US" dirty="0"/>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Consumer insights &amp; market data</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Oily skin – how to serve unmet consumer needs</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mn-cs"/>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180975" indent="-85725" eaLnBrk="0" hangingPunct="0">
              <a:spcBef>
                <a:spcPct val="20000"/>
              </a:spcBef>
              <a:spcAft>
                <a:spcPct val="40000"/>
              </a:spcAft>
              <a:buClr>
                <a:srgbClr val="003366"/>
              </a:buClr>
              <a:buSzPct val="100000"/>
            </a:pPr>
            <a:r>
              <a:rPr lang="en-US" sz="2000" b="1" kern="0" dirty="0">
                <a:solidFill>
                  <a:srgbClr val="FFFFFF"/>
                </a:solidFill>
                <a:cs typeface="+mn-cs"/>
              </a:rPr>
              <a:t>	REGU</a:t>
            </a:r>
            <a:r>
              <a:rPr lang="en-US" sz="2000" b="1" kern="0" baseline="30000" dirty="0">
                <a:solidFill>
                  <a:srgbClr val="FFFFFF"/>
                </a:solidFill>
                <a:cs typeface="+mn-cs"/>
              </a:rPr>
              <a:t>®</a:t>
            </a:r>
            <a:r>
              <a:rPr lang="en-US" sz="2000" b="1" kern="0" dirty="0">
                <a:solidFill>
                  <a:srgbClr val="FFFFFF"/>
                </a:solidFill>
                <a:cs typeface="+mn-cs"/>
              </a:rPr>
              <a:t>-SEB – from oily to mattified skin</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r>
              <a:rPr lang="en-US" sz="2000" dirty="0">
                <a:solidFill>
                  <a:schemeClr val="bg1"/>
                </a:solidFill>
              </a:rPr>
              <a:t>REGU</a:t>
            </a:r>
            <a:r>
              <a:rPr lang="en-US" sz="2000" baseline="30000" dirty="0">
                <a:solidFill>
                  <a:schemeClr val="bg1"/>
                </a:solidFill>
              </a:rPr>
              <a:t>®</a:t>
            </a:r>
            <a:r>
              <a:rPr lang="en-US" sz="2000" dirty="0">
                <a:solidFill>
                  <a:schemeClr val="bg1"/>
                </a:solidFill>
              </a:rPr>
              <a:t>-SEB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Oily skin backstage </a:t>
            </a:r>
          </a:p>
        </p:txBody>
      </p:sp>
    </p:spTree>
    <p:extLst>
      <p:ext uri="{BB962C8B-B14F-4D97-AF65-F5344CB8AC3E}">
        <p14:creationId xmlns:p14="http://schemas.microsoft.com/office/powerpoint/2010/main" val="1912965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15</a:t>
            </a:fld>
            <a:endParaRPr lang="en-US" altLang="en-US" dirty="0"/>
          </a:p>
        </p:txBody>
      </p:sp>
      <p:sp>
        <p:nvSpPr>
          <p:cNvPr id="7" name="TextBox 6"/>
          <p:cNvSpPr txBox="1"/>
          <p:nvPr/>
        </p:nvSpPr>
        <p:spPr>
          <a:xfrm>
            <a:off x="0" y="797141"/>
            <a:ext cx="4730382" cy="1877437"/>
          </a:xfrm>
          <a:prstGeom prst="rect">
            <a:avLst/>
          </a:prstGeom>
          <a:noFill/>
        </p:spPr>
        <p:txBody>
          <a:bodyPr wrap="square" rtlCol="0">
            <a:spAutoFit/>
          </a:bodyPr>
          <a:lstStyle/>
          <a:p>
            <a:pPr algn="ctr"/>
            <a:r>
              <a:rPr lang="en-US" sz="3200" b="1" dirty="0">
                <a:solidFill>
                  <a:schemeClr val="tx2"/>
                </a:solidFill>
              </a:rPr>
              <a:t>REGU</a:t>
            </a:r>
            <a:r>
              <a:rPr lang="en-US" sz="3200" b="1" baseline="30000" dirty="0">
                <a:solidFill>
                  <a:schemeClr val="tx2"/>
                </a:solidFill>
              </a:rPr>
              <a:t>®</a:t>
            </a:r>
            <a:r>
              <a:rPr lang="en-US" sz="3200" b="1" dirty="0">
                <a:solidFill>
                  <a:schemeClr val="tx2"/>
                </a:solidFill>
              </a:rPr>
              <a:t>-SEB</a:t>
            </a:r>
          </a:p>
          <a:p>
            <a:pPr algn="ctr" eaLnBrk="1" hangingPunct="1"/>
            <a:r>
              <a:rPr lang="en-US" altLang="en-US" sz="2800" b="1" i="1" dirty="0">
                <a:solidFill>
                  <a:srgbClr val="00B0F0"/>
                </a:solidFill>
              </a:rPr>
              <a:t>Balances and mattifies oily skin</a:t>
            </a:r>
          </a:p>
          <a:p>
            <a:pPr algn="ctr" eaLnBrk="1" hangingPunct="1"/>
            <a:r>
              <a:rPr lang="en-US" altLang="en-US" sz="2800" b="1" i="1" dirty="0">
                <a:solidFill>
                  <a:srgbClr val="00B0F0"/>
                </a:solidFill>
              </a:rPr>
              <a:t>to unveil a natural look</a:t>
            </a:r>
          </a:p>
        </p:txBody>
      </p:sp>
      <p:sp>
        <p:nvSpPr>
          <p:cNvPr id="10" name="TextBox 9"/>
          <p:cNvSpPr txBox="1"/>
          <p:nvPr/>
        </p:nvSpPr>
        <p:spPr>
          <a:xfrm>
            <a:off x="736600" y="3127412"/>
            <a:ext cx="3424687" cy="1308050"/>
          </a:xfrm>
          <a:prstGeom prst="rect">
            <a:avLst/>
          </a:prstGeom>
          <a:noFill/>
        </p:spPr>
        <p:txBody>
          <a:bodyPr wrap="square" rtlCol="0">
            <a:spAutoFit/>
          </a:bodyPr>
          <a:lstStyle/>
          <a:p>
            <a:pPr>
              <a:spcAft>
                <a:spcPts val="600"/>
              </a:spcAft>
            </a:pPr>
            <a:r>
              <a:rPr lang="en-US" sz="2000" b="1" dirty="0">
                <a:solidFill>
                  <a:schemeClr val="tx2"/>
                </a:solidFill>
              </a:rPr>
              <a:t>The magic oil-based elixir</a:t>
            </a:r>
            <a:endParaRPr lang="en-US" sz="2000" dirty="0">
              <a:solidFill>
                <a:schemeClr val="tx2"/>
              </a:solidFill>
            </a:endParaRPr>
          </a:p>
          <a:p>
            <a:pPr marL="400050" indent="-400050">
              <a:buFont typeface="+mj-lt"/>
              <a:buAutoNum type="romanUcPeriod"/>
            </a:pPr>
            <a:r>
              <a:rPr lang="en-US" dirty="0"/>
              <a:t>Saw Palmetto Extract</a:t>
            </a:r>
          </a:p>
          <a:p>
            <a:pPr marL="400050" indent="-400050">
              <a:buFont typeface="+mj-lt"/>
              <a:buAutoNum type="romanUcPeriod"/>
            </a:pPr>
            <a:r>
              <a:rPr lang="en-US" dirty="0"/>
              <a:t>Sesame Seed Oil</a:t>
            </a:r>
          </a:p>
          <a:p>
            <a:pPr marL="400050" indent="-400050">
              <a:buFont typeface="+mj-lt"/>
              <a:buAutoNum type="romanUcPeriod"/>
            </a:pPr>
            <a:r>
              <a:rPr lang="en-US" dirty="0"/>
              <a:t>Argan Oil</a:t>
            </a:r>
          </a:p>
        </p:txBody>
      </p:sp>
      <p:grpSp>
        <p:nvGrpSpPr>
          <p:cNvPr id="3" name="Group 2">
            <a:extLst>
              <a:ext uri="{FF2B5EF4-FFF2-40B4-BE49-F238E27FC236}">
                <a16:creationId xmlns:a16="http://schemas.microsoft.com/office/drawing/2014/main" id="{2CECCF83-7C3E-4529-8C64-BF829B0F7BE1}"/>
              </a:ext>
            </a:extLst>
          </p:cNvPr>
          <p:cNvGrpSpPr/>
          <p:nvPr/>
        </p:nvGrpSpPr>
        <p:grpSpPr>
          <a:xfrm>
            <a:off x="2133420" y="4871466"/>
            <a:ext cx="3040421" cy="1102865"/>
            <a:chOff x="1447800" y="5122140"/>
            <a:chExt cx="3040421" cy="1102865"/>
          </a:xfrm>
        </p:grpSpPr>
        <p:sp>
          <p:nvSpPr>
            <p:cNvPr id="6" name="Round Diagonal Corner Rectangle 5"/>
            <p:cNvSpPr/>
            <p:nvPr/>
          </p:nvSpPr>
          <p:spPr bwMode="auto">
            <a:xfrm>
              <a:off x="1447800" y="5122140"/>
              <a:ext cx="3002323" cy="1102865"/>
            </a:xfrm>
            <a:prstGeom prst="round2DiagRect">
              <a:avLst/>
            </a:prstGeom>
            <a:solidFill>
              <a:schemeClr val="bg1">
                <a:lumMod val="85000"/>
                <a:alpha val="46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rebuchet MS" pitchFamily="34" charset="0"/>
                <a:cs typeface="Arial" charset="0"/>
              </a:endParaRPr>
            </a:p>
          </p:txBody>
        </p:sp>
        <p:sp>
          <p:nvSpPr>
            <p:cNvPr id="2" name="TextBox 1"/>
            <p:cNvSpPr txBox="1"/>
            <p:nvPr/>
          </p:nvSpPr>
          <p:spPr>
            <a:xfrm>
              <a:off x="1459828" y="5322195"/>
              <a:ext cx="3028393" cy="738664"/>
            </a:xfrm>
            <a:prstGeom prst="rect">
              <a:avLst/>
            </a:prstGeom>
            <a:noFill/>
          </p:spPr>
          <p:txBody>
            <a:bodyPr wrap="none" rtlCol="0">
              <a:spAutoFit/>
            </a:bodyPr>
            <a:lstStyle/>
            <a:p>
              <a:r>
                <a:rPr lang="en-US" dirty="0">
                  <a:solidFill>
                    <a:schemeClr val="tx2"/>
                  </a:solidFill>
                </a:rPr>
                <a:t>From oily to</a:t>
              </a:r>
            </a:p>
            <a:p>
              <a:r>
                <a:rPr lang="en-US" dirty="0">
                  <a:solidFill>
                    <a:schemeClr val="tx2"/>
                  </a:solidFill>
                </a:rPr>
                <a:t>	</a:t>
              </a:r>
              <a:r>
                <a:rPr lang="en-US" sz="2400" dirty="0">
                  <a:solidFill>
                    <a:schemeClr val="tx2"/>
                  </a:solidFill>
                </a:rPr>
                <a:t>mattified skin</a:t>
              </a:r>
            </a:p>
          </p:txBody>
        </p:sp>
      </p:grpSp>
      <p:sp>
        <p:nvSpPr>
          <p:cNvPr id="8" name="Text Box 26"/>
          <p:cNvSpPr txBox="1">
            <a:spLocks noChangeArrowheads="1"/>
          </p:cNvSpPr>
          <p:nvPr>
            <p:custDataLst>
              <p:tags r:id="rId1"/>
            </p:custDataLst>
          </p:nvPr>
        </p:nvSpPr>
        <p:spPr bwMode="auto">
          <a:xfrm>
            <a:off x="736600" y="6499225"/>
            <a:ext cx="598488"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altLang="en-US" sz="1000">
                <a:solidFill>
                  <a:schemeClr val="bg2"/>
                </a:solidFill>
              </a:rPr>
              <a:t>Page</a:t>
            </a:r>
            <a:endParaRPr lang="en-US" altLang="en-US" sz="1000" dirty="0">
              <a:solidFill>
                <a:schemeClr val="bg2"/>
              </a:solidFill>
            </a:endParaRPr>
          </a:p>
        </p:txBody>
      </p:sp>
      <p:sp>
        <p:nvSpPr>
          <p:cNvPr id="9" name="Slide Number Placeholder 3"/>
          <p:cNvSpPr txBox="1">
            <a:spLocks/>
          </p:cNvSpPr>
          <p:nvPr/>
        </p:nvSpPr>
        <p:spPr bwMode="auto">
          <a:xfrm>
            <a:off x="1180920" y="6552301"/>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fontAlgn="base">
              <a:spcBef>
                <a:spcPct val="0"/>
              </a:spcBef>
              <a:spcAft>
                <a:spcPct val="0"/>
              </a:spcAft>
              <a:defRPr sz="1000" kern="1200">
                <a:solidFill>
                  <a:schemeClr val="bg2"/>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a:lstStyle>
          <a:p>
            <a:fld id="{3EFAC820-8C9E-47F6-A16A-1A79397C8FED}" type="slidenum">
              <a:rPr lang="en-US" altLang="en-US" smtClean="0"/>
              <a:pPr/>
              <a:t>15</a:t>
            </a:fld>
            <a:endParaRPr lang="en-US" altLang="en-US" dirty="0"/>
          </a:p>
        </p:txBody>
      </p:sp>
      <p:pic>
        <p:nvPicPr>
          <p:cNvPr id="11" name="Picture 10" descr="A picture containing clothing, sitting, young, holding&#10;&#10;Description automatically generated">
            <a:extLst>
              <a:ext uri="{FF2B5EF4-FFF2-40B4-BE49-F238E27FC236}">
                <a16:creationId xmlns:a16="http://schemas.microsoft.com/office/drawing/2014/main" id="{05E8D562-0370-4E25-87DA-8772421365E4}"/>
              </a:ext>
            </a:extLst>
          </p:cNvPr>
          <p:cNvPicPr>
            <a:picLocks noChangeAspect="1"/>
          </p:cNvPicPr>
          <p:nvPr/>
        </p:nvPicPr>
        <p:blipFill rotWithShape="1">
          <a:blip r:embed="rId4" cstate="screen">
            <a:alphaModFix amt="50000"/>
            <a:extLst>
              <a:ext uri="{BEBA8EAE-BF5A-486C-A8C5-ECC9F3942E4B}">
                <a14:imgProps xmlns:a14="http://schemas.microsoft.com/office/drawing/2010/main">
                  <a14:imgLayer r:embed="rId5">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2764646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C:\Users\889499\AppData\Local\Microsoft\Windows\Temporary Internet Files\Content.IE5\I3X4DYF0\MC900435233[1].png"/>
          <p:cNvPicPr>
            <a:picLocks noChangeAspect="1" noChangeArrowheads="1"/>
          </p:cNvPicPr>
          <p:nvPr/>
        </p:nvPicPr>
        <p:blipFill>
          <a:blip r:embed="rId3" cstate="screen">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a:ext>
            </a:extLst>
          </a:blip>
          <a:srcRect/>
          <a:stretch>
            <a:fillRect/>
          </a:stretch>
        </p:blipFill>
        <p:spPr bwMode="auto">
          <a:xfrm rot="10800000" flipH="1" flipV="1">
            <a:off x="2777707" y="764071"/>
            <a:ext cx="3338422" cy="136467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fld id="{485D6315-7C01-478A-A280-AF07E38C0C71}" type="slidenum">
              <a:rPr lang="en-US" altLang="en-US" smtClean="0"/>
              <a:pPr/>
              <a:t>16</a:t>
            </a:fld>
            <a:endParaRPr lang="en-US" altLang="en-US" dirty="0"/>
          </a:p>
        </p:txBody>
      </p:sp>
      <p:pic>
        <p:nvPicPr>
          <p:cNvPr id="2867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08890" y="595749"/>
            <a:ext cx="1532999" cy="1532999"/>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680867" y="2552700"/>
            <a:ext cx="2189043" cy="21758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p:cNvSpPr>
            <a:spLocks noGrp="1"/>
          </p:cNvSpPr>
          <p:nvPr>
            <p:ph type="title"/>
          </p:nvPr>
        </p:nvSpPr>
        <p:spPr>
          <a:xfrm>
            <a:off x="664560" y="812701"/>
            <a:ext cx="7099674" cy="467820"/>
          </a:xfrm>
        </p:spPr>
        <p:txBody>
          <a:bodyPr/>
          <a:lstStyle/>
          <a:p>
            <a:pPr marL="400050" indent="-400050">
              <a:buFont typeface="+mj-lt"/>
              <a:buAutoNum type="romanUcPeriod"/>
            </a:pPr>
            <a:r>
              <a:rPr lang="en-US" dirty="0"/>
              <a:t>Saw Palmetto Extract</a:t>
            </a:r>
          </a:p>
        </p:txBody>
      </p:sp>
      <p:sp>
        <p:nvSpPr>
          <p:cNvPr id="6" name="Rectangle 5"/>
          <p:cNvSpPr/>
          <p:nvPr/>
        </p:nvSpPr>
        <p:spPr>
          <a:xfrm>
            <a:off x="483079" y="1616857"/>
            <a:ext cx="5633050" cy="3175036"/>
          </a:xfrm>
          <a:prstGeom prst="rect">
            <a:avLst/>
          </a:prstGeom>
        </p:spPr>
        <p:txBody>
          <a:bodyPr wrap="square">
            <a:spAutoFit/>
          </a:bodyPr>
          <a:lstStyle/>
          <a:p>
            <a:pPr marL="285750" indent="-285750">
              <a:lnSpc>
                <a:spcPts val="2300"/>
              </a:lnSpc>
              <a:spcBef>
                <a:spcPts val="600"/>
              </a:spcBef>
              <a:buFont typeface="Arial" panose="020B0604020202020204" pitchFamily="34" charset="0"/>
              <a:buChar char="•"/>
            </a:pPr>
            <a:r>
              <a:rPr lang="en-US" dirty="0"/>
              <a:t>Extract from the fruit of </a:t>
            </a:r>
            <a:r>
              <a:rPr lang="en-US" i="1" dirty="0" err="1"/>
              <a:t>Serenoa</a:t>
            </a:r>
            <a:r>
              <a:rPr lang="en-US" i="1" dirty="0"/>
              <a:t> </a:t>
            </a:r>
            <a:r>
              <a:rPr lang="en-US" i="1" dirty="0" err="1"/>
              <a:t>repens</a:t>
            </a:r>
            <a:r>
              <a:rPr lang="en-US" dirty="0"/>
              <a:t>, originally growing in the Southern United States, where it is one of the most common palm.  </a:t>
            </a:r>
          </a:p>
          <a:p>
            <a:pPr marL="285750" indent="-285750">
              <a:lnSpc>
                <a:spcPts val="2300"/>
              </a:lnSpc>
              <a:spcBef>
                <a:spcPts val="600"/>
              </a:spcBef>
              <a:buFont typeface="Arial" panose="020B0604020202020204" pitchFamily="34" charset="0"/>
              <a:buChar char="•"/>
            </a:pPr>
            <a:r>
              <a:rPr lang="en-US" dirty="0"/>
              <a:t>Used in </a:t>
            </a:r>
            <a:r>
              <a:rPr lang="en-US" dirty="0">
                <a:solidFill>
                  <a:srgbClr val="0070C0"/>
                </a:solidFill>
              </a:rPr>
              <a:t>traditional Native Americans medicine </a:t>
            </a:r>
            <a:r>
              <a:rPr lang="en-US" dirty="0"/>
              <a:t>and was one of the most important food for people in the early centuries (specially the Indians).</a:t>
            </a:r>
          </a:p>
          <a:p>
            <a:pPr marL="285750" indent="-285750">
              <a:lnSpc>
                <a:spcPts val="2300"/>
              </a:lnSpc>
              <a:spcBef>
                <a:spcPts val="600"/>
              </a:spcBef>
              <a:buFont typeface="Arial" panose="020B0604020202020204" pitchFamily="34" charset="0"/>
              <a:buChar char="•"/>
            </a:pPr>
            <a:r>
              <a:rPr lang="en-US" dirty="0"/>
              <a:t>Believed for topical use in formulations for greasy skin with </a:t>
            </a:r>
            <a:r>
              <a:rPr lang="en-US" dirty="0" err="1"/>
              <a:t>acneic</a:t>
            </a:r>
            <a:r>
              <a:rPr lang="en-US" dirty="0"/>
              <a:t> aspects due to its unique </a:t>
            </a:r>
            <a:r>
              <a:rPr lang="en-US" dirty="0" err="1">
                <a:solidFill>
                  <a:srgbClr val="00B0F0"/>
                </a:solidFill>
              </a:rPr>
              <a:t>phytosterol</a:t>
            </a:r>
            <a:r>
              <a:rPr lang="en-US" dirty="0">
                <a:solidFill>
                  <a:srgbClr val="00B0F0"/>
                </a:solidFill>
              </a:rPr>
              <a:t> </a:t>
            </a:r>
            <a:r>
              <a:rPr lang="en-US" i="1" dirty="0"/>
              <a:t>(</a:t>
            </a:r>
            <a:r>
              <a:rPr lang="el-GR" i="1" dirty="0"/>
              <a:t>Δ5 </a:t>
            </a:r>
            <a:r>
              <a:rPr lang="en-US" i="1" dirty="0"/>
              <a:t>sterols) </a:t>
            </a:r>
            <a:r>
              <a:rPr lang="en-US" dirty="0"/>
              <a:t>and </a:t>
            </a:r>
            <a:r>
              <a:rPr lang="en-US" dirty="0">
                <a:solidFill>
                  <a:srgbClr val="00B0F0"/>
                </a:solidFill>
              </a:rPr>
              <a:t>fatty acids</a:t>
            </a:r>
            <a:r>
              <a:rPr lang="en-US" dirty="0"/>
              <a:t> profile.</a:t>
            </a:r>
            <a:r>
              <a:rPr lang="en-US" sz="900" baseline="90000" dirty="0"/>
              <a:t>1,2</a:t>
            </a:r>
            <a:endParaRPr lang="en-US" sz="900" baseline="90000" dirty="0">
              <a:solidFill>
                <a:srgbClr val="FF0000"/>
              </a:solidFill>
            </a:endParaRPr>
          </a:p>
        </p:txBody>
      </p:sp>
      <p:sp>
        <p:nvSpPr>
          <p:cNvPr id="5" name="Rectangle 4"/>
          <p:cNvSpPr/>
          <p:nvPr/>
        </p:nvSpPr>
        <p:spPr>
          <a:xfrm>
            <a:off x="1866675" y="5890482"/>
            <a:ext cx="4572000" cy="723275"/>
          </a:xfrm>
          <a:prstGeom prst="rect">
            <a:avLst/>
          </a:prstGeom>
        </p:spPr>
        <p:txBody>
          <a:bodyPr>
            <a:spAutoFit/>
          </a:bodyPr>
          <a:lstStyle/>
          <a:p>
            <a:pPr>
              <a:spcBef>
                <a:spcPts val="600"/>
              </a:spcBef>
            </a:pPr>
            <a:r>
              <a:rPr lang="en-US" sz="900" baseline="30000" dirty="0"/>
              <a:t>1 </a:t>
            </a:r>
            <a:r>
              <a:rPr lang="en-US" sz="900" dirty="0"/>
              <a:t>Raynaud JP, </a:t>
            </a:r>
            <a:r>
              <a:rPr lang="en-US" sz="900" dirty="0" err="1"/>
              <a:t>Cousse</a:t>
            </a:r>
            <a:r>
              <a:rPr lang="en-US" sz="900" dirty="0"/>
              <a:t> H, Martin PM. 2002 Inhibition of type 1 and type 2 5alpha-reductase activity by free </a:t>
            </a:r>
            <a:r>
              <a:rPr lang="en-US" sz="900" dirty="0" err="1"/>
              <a:t>fatt</a:t>
            </a:r>
            <a:r>
              <a:rPr lang="en-US" sz="900" dirty="0"/>
              <a:t> acids, active ingredients of </a:t>
            </a:r>
            <a:r>
              <a:rPr lang="en-US" sz="900" dirty="0" err="1"/>
              <a:t>Permixon</a:t>
            </a:r>
            <a:r>
              <a:rPr lang="en-US" sz="900" dirty="0"/>
              <a:t>. J Steroid </a:t>
            </a:r>
            <a:r>
              <a:rPr lang="en-US" sz="900" dirty="0" err="1"/>
              <a:t>Biochem</a:t>
            </a:r>
            <a:r>
              <a:rPr lang="en-US" sz="900" dirty="0"/>
              <a:t> </a:t>
            </a:r>
            <a:r>
              <a:rPr lang="en-US" sz="900" dirty="0" err="1"/>
              <a:t>Mol</a:t>
            </a:r>
            <a:r>
              <a:rPr lang="en-US" sz="900" dirty="0"/>
              <a:t> Biol. Oct;82(2-3):233-9.</a:t>
            </a:r>
          </a:p>
          <a:p>
            <a:pPr>
              <a:spcBef>
                <a:spcPts val="600"/>
              </a:spcBef>
            </a:pPr>
            <a:r>
              <a:rPr lang="en-US" sz="900" baseline="40000" dirty="0"/>
              <a:t>2 </a:t>
            </a:r>
            <a:r>
              <a:rPr lang="en-US" sz="900" dirty="0"/>
              <a:t>Saw Palmetto: The US </a:t>
            </a:r>
            <a:r>
              <a:rPr lang="en-US" sz="900" dirty="0" err="1"/>
              <a:t>Pharmacopeial</a:t>
            </a:r>
            <a:r>
              <a:rPr lang="en-US" sz="900" dirty="0"/>
              <a:t> Convention</a:t>
            </a:r>
          </a:p>
        </p:txBody>
      </p:sp>
    </p:spTree>
    <p:extLst>
      <p:ext uri="{BB962C8B-B14F-4D97-AF65-F5344CB8AC3E}">
        <p14:creationId xmlns:p14="http://schemas.microsoft.com/office/powerpoint/2010/main" val="3038926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867524" y="2046892"/>
            <a:ext cx="2276475" cy="365615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descr="C:\Users\889499\AppData\Local\Microsoft\Windows\Temporary Internet Files\Content.IE5\I3X4DYF0\MC900435233[1].png"/>
          <p:cNvPicPr>
            <a:picLocks noChangeAspect="1" noChangeArrowheads="1"/>
          </p:cNvPicPr>
          <p:nvPr/>
        </p:nvPicPr>
        <p:blipFill>
          <a:blip r:embed="rId4" cstate="screen">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a:ext>
            </a:extLst>
          </a:blip>
          <a:srcRect/>
          <a:stretch>
            <a:fillRect/>
          </a:stretch>
        </p:blipFill>
        <p:spPr bwMode="auto">
          <a:xfrm rot="10800000" flipH="1" flipV="1">
            <a:off x="2777707" y="764071"/>
            <a:ext cx="3338422" cy="136467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fld id="{485D6315-7C01-478A-A280-AF07E38C0C71}" type="slidenum">
              <a:rPr lang="en-US" altLang="en-US" smtClean="0"/>
              <a:pPr/>
              <a:t>17</a:t>
            </a:fld>
            <a:endParaRPr lang="en-US" altLang="en-US" dirty="0"/>
          </a:p>
        </p:txBody>
      </p:sp>
      <p:pic>
        <p:nvPicPr>
          <p:cNvPr id="7" name="Picture 3"/>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565052" y="373812"/>
            <a:ext cx="2127213" cy="1454988"/>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470489" y="1636319"/>
            <a:ext cx="6259920" cy="3798476"/>
          </a:xfrm>
          <a:prstGeom prst="rect">
            <a:avLst/>
          </a:prstGeom>
        </p:spPr>
        <p:txBody>
          <a:bodyPr wrap="square">
            <a:spAutoFit/>
          </a:bodyPr>
          <a:lstStyle/>
          <a:p>
            <a:pPr marL="285750" indent="-285750">
              <a:lnSpc>
                <a:spcPts val="2300"/>
              </a:lnSpc>
              <a:spcBef>
                <a:spcPts val="600"/>
              </a:spcBef>
              <a:buFont typeface="Arial" panose="020B0604020202020204" pitchFamily="34" charset="0"/>
              <a:buChar char="•"/>
            </a:pPr>
            <a:r>
              <a:rPr lang="en-US" dirty="0"/>
              <a:t>Sesame oil is acquired from the </a:t>
            </a:r>
            <a:r>
              <a:rPr lang="en-US" i="1" dirty="0" err="1"/>
              <a:t>Sesamum</a:t>
            </a:r>
            <a:r>
              <a:rPr lang="en-US" i="1" dirty="0"/>
              <a:t> </a:t>
            </a:r>
            <a:r>
              <a:rPr lang="en-US" i="1" dirty="0" err="1"/>
              <a:t>indicum</a:t>
            </a:r>
            <a:r>
              <a:rPr lang="en-US" dirty="0"/>
              <a:t> plant and is known as one of the eldest oil based plant.</a:t>
            </a:r>
          </a:p>
          <a:p>
            <a:pPr marL="285750" indent="-285750">
              <a:lnSpc>
                <a:spcPts val="2300"/>
              </a:lnSpc>
              <a:spcBef>
                <a:spcPts val="600"/>
              </a:spcBef>
              <a:buFont typeface="Arial" panose="020B0604020202020204" pitchFamily="34" charset="0"/>
              <a:buChar char="•"/>
            </a:pPr>
            <a:r>
              <a:rPr lang="en-US" dirty="0"/>
              <a:t>Enjoys a well reputation in China, Japan, and Arabian countries on food basis. </a:t>
            </a:r>
          </a:p>
          <a:p>
            <a:pPr marL="285750" indent="-285750">
              <a:lnSpc>
                <a:spcPts val="2300"/>
              </a:lnSpc>
              <a:spcBef>
                <a:spcPts val="600"/>
              </a:spcBef>
              <a:buFont typeface="Arial" panose="020B0604020202020204" pitchFamily="34" charset="0"/>
              <a:buChar char="•"/>
            </a:pPr>
            <a:r>
              <a:rPr lang="en-US" dirty="0"/>
              <a:t>One traditional element in the </a:t>
            </a:r>
            <a:r>
              <a:rPr lang="en-US" dirty="0">
                <a:solidFill>
                  <a:srgbClr val="0070C0"/>
                </a:solidFill>
              </a:rPr>
              <a:t>Ayurveda </a:t>
            </a:r>
            <a:r>
              <a:rPr lang="en-US" dirty="0"/>
              <a:t>treatment.</a:t>
            </a:r>
          </a:p>
          <a:p>
            <a:pPr marL="285750" indent="-285750">
              <a:lnSpc>
                <a:spcPts val="2300"/>
              </a:lnSpc>
              <a:spcBef>
                <a:spcPts val="600"/>
              </a:spcBef>
              <a:buFont typeface="Arial" panose="020B0604020202020204" pitchFamily="34" charset="0"/>
              <a:buChar char="•"/>
            </a:pPr>
            <a:r>
              <a:rPr lang="en-US" dirty="0"/>
              <a:t>Rich in </a:t>
            </a:r>
            <a:r>
              <a:rPr lang="en-US" dirty="0" err="1">
                <a:solidFill>
                  <a:srgbClr val="00B0F0"/>
                </a:solidFill>
              </a:rPr>
              <a:t>Lignans</a:t>
            </a:r>
            <a:r>
              <a:rPr lang="en-US" dirty="0">
                <a:solidFill>
                  <a:srgbClr val="00B0F0"/>
                </a:solidFill>
              </a:rPr>
              <a:t>, </a:t>
            </a:r>
            <a:r>
              <a:rPr lang="en-US" dirty="0"/>
              <a:t>which</a:t>
            </a:r>
            <a:r>
              <a:rPr lang="en-US" i="1" dirty="0"/>
              <a:t> </a:t>
            </a:r>
            <a:r>
              <a:rPr lang="en-US" dirty="0"/>
              <a:t>have an impact on DHT flow.</a:t>
            </a:r>
            <a:r>
              <a:rPr lang="en-US" sz="900" baseline="100000" dirty="0"/>
              <a:t>1</a:t>
            </a:r>
            <a:r>
              <a:rPr lang="en-US" dirty="0"/>
              <a:t> </a:t>
            </a:r>
          </a:p>
          <a:p>
            <a:pPr marL="285750" indent="-285750">
              <a:lnSpc>
                <a:spcPts val="2300"/>
              </a:lnSpc>
              <a:spcBef>
                <a:spcPts val="600"/>
              </a:spcBef>
              <a:buFont typeface="Arial" panose="020B0604020202020204" pitchFamily="34" charset="0"/>
              <a:buChar char="•"/>
            </a:pPr>
            <a:r>
              <a:rPr lang="en-US" dirty="0"/>
              <a:t>Contains </a:t>
            </a:r>
            <a:r>
              <a:rPr lang="en-US" dirty="0" err="1">
                <a:solidFill>
                  <a:srgbClr val="00B0F0"/>
                </a:solidFill>
              </a:rPr>
              <a:t>Phytosterol</a:t>
            </a:r>
            <a:r>
              <a:rPr lang="en-US" dirty="0">
                <a:solidFill>
                  <a:srgbClr val="00B0F0"/>
                </a:solidFill>
              </a:rPr>
              <a:t> </a:t>
            </a:r>
            <a:r>
              <a:rPr lang="en-US" dirty="0"/>
              <a:t>(</a:t>
            </a:r>
            <a:r>
              <a:rPr lang="en-US" i="1" dirty="0">
                <a:latin typeface="Symbol" panose="05050102010706020507" pitchFamily="18" charset="2"/>
              </a:rPr>
              <a:t>D</a:t>
            </a:r>
            <a:r>
              <a:rPr lang="en-US" i="1" dirty="0"/>
              <a:t>-7 </a:t>
            </a:r>
            <a:r>
              <a:rPr lang="en-US" i="1" dirty="0" err="1"/>
              <a:t>stigmasterol</a:t>
            </a:r>
            <a:r>
              <a:rPr lang="en-US" i="1" dirty="0"/>
              <a:t> </a:t>
            </a:r>
            <a:r>
              <a:rPr lang="en-US" dirty="0"/>
              <a:t>&amp; </a:t>
            </a:r>
            <a:r>
              <a:rPr lang="en-US" i="1" dirty="0">
                <a:latin typeface="Symbol" panose="05050102010706020507" pitchFamily="18" charset="2"/>
              </a:rPr>
              <a:t>D</a:t>
            </a:r>
            <a:r>
              <a:rPr lang="en-US" i="1" dirty="0"/>
              <a:t>-5 sterols</a:t>
            </a:r>
            <a:r>
              <a:rPr lang="en-US" dirty="0"/>
              <a:t>) which rejuvenates skin barrier and can help to keep the skin hydrated.</a:t>
            </a:r>
            <a:r>
              <a:rPr lang="en-US" sz="900" baseline="88000" dirty="0"/>
              <a:t>2</a:t>
            </a:r>
          </a:p>
          <a:p>
            <a:pPr marL="285750" indent="-285750">
              <a:lnSpc>
                <a:spcPts val="2300"/>
              </a:lnSpc>
              <a:spcBef>
                <a:spcPts val="600"/>
              </a:spcBef>
              <a:buFont typeface="Arial" panose="020B0604020202020204" pitchFamily="34" charset="0"/>
              <a:buChar char="•"/>
            </a:pPr>
            <a:r>
              <a:rPr lang="en-US" dirty="0"/>
              <a:t>High </a:t>
            </a:r>
            <a:r>
              <a:rPr lang="en-US" dirty="0">
                <a:solidFill>
                  <a:srgbClr val="00B0F0"/>
                </a:solidFill>
              </a:rPr>
              <a:t>Vitamin E</a:t>
            </a:r>
            <a:r>
              <a:rPr lang="en-US" dirty="0"/>
              <a:t> content with antioxidant properties.</a:t>
            </a:r>
          </a:p>
          <a:p>
            <a:pPr marL="285750" indent="-285750">
              <a:lnSpc>
                <a:spcPts val="2300"/>
              </a:lnSpc>
              <a:spcBef>
                <a:spcPts val="600"/>
              </a:spcBef>
              <a:buFont typeface="Arial" panose="020B0604020202020204" pitchFamily="34" charset="0"/>
              <a:buChar char="•"/>
            </a:pPr>
            <a:r>
              <a:rPr lang="en-US" dirty="0"/>
              <a:t>Anti-inflammatory properties.</a:t>
            </a:r>
          </a:p>
        </p:txBody>
      </p:sp>
      <p:sp>
        <p:nvSpPr>
          <p:cNvPr id="9" name="Title 1"/>
          <p:cNvSpPr>
            <a:spLocks noGrp="1"/>
          </p:cNvSpPr>
          <p:nvPr>
            <p:ph type="title"/>
          </p:nvPr>
        </p:nvSpPr>
        <p:spPr>
          <a:xfrm>
            <a:off x="664560" y="812701"/>
            <a:ext cx="7099674" cy="467820"/>
          </a:xfrm>
        </p:spPr>
        <p:txBody>
          <a:bodyPr/>
          <a:lstStyle/>
          <a:p>
            <a:r>
              <a:rPr lang="en-US" dirty="0"/>
              <a:t>II. Sesame Seed Oil</a:t>
            </a:r>
          </a:p>
        </p:txBody>
      </p:sp>
      <p:sp>
        <p:nvSpPr>
          <p:cNvPr id="2" name="Rectangle 1"/>
          <p:cNvSpPr/>
          <p:nvPr/>
        </p:nvSpPr>
        <p:spPr>
          <a:xfrm>
            <a:off x="1616149" y="5911318"/>
            <a:ext cx="5114260" cy="784830"/>
          </a:xfrm>
          <a:prstGeom prst="rect">
            <a:avLst/>
          </a:prstGeom>
        </p:spPr>
        <p:txBody>
          <a:bodyPr wrap="square">
            <a:spAutoFit/>
          </a:bodyPr>
          <a:lstStyle/>
          <a:p>
            <a:r>
              <a:rPr lang="en-US" sz="900" baseline="54000" dirty="0"/>
              <a:t>1</a:t>
            </a:r>
            <a:r>
              <a:rPr lang="en-US" sz="900" dirty="0"/>
              <a:t>Schöttner M, </a:t>
            </a:r>
            <a:r>
              <a:rPr lang="en-US" sz="900" dirty="0" err="1"/>
              <a:t>Spiteller</a:t>
            </a:r>
            <a:r>
              <a:rPr lang="en-US" sz="900" dirty="0"/>
              <a:t> G, </a:t>
            </a:r>
            <a:r>
              <a:rPr lang="en-US" sz="900" dirty="0" err="1"/>
              <a:t>Gansser</a:t>
            </a:r>
            <a:r>
              <a:rPr lang="en-US" sz="900" dirty="0"/>
              <a:t> D. 1998 </a:t>
            </a:r>
            <a:r>
              <a:rPr lang="en-US" sz="900" dirty="0" err="1"/>
              <a:t>Lignans</a:t>
            </a:r>
            <a:r>
              <a:rPr lang="en-US" sz="900" dirty="0"/>
              <a:t> interfering with 5 alpha-</a:t>
            </a:r>
            <a:r>
              <a:rPr lang="en-US" sz="900" dirty="0" err="1"/>
              <a:t>dihydrotestosterone</a:t>
            </a:r>
            <a:r>
              <a:rPr lang="en-US" sz="900" dirty="0"/>
              <a:t> binding to human sex hormone-binding globulin. J Nat Prod. 61(1):119-21</a:t>
            </a:r>
          </a:p>
          <a:p>
            <a:endParaRPr lang="en-US" sz="900" dirty="0"/>
          </a:p>
          <a:p>
            <a:r>
              <a:rPr lang="en-US" sz="900" baseline="60000" dirty="0"/>
              <a:t>2 </a:t>
            </a:r>
            <a:r>
              <a:rPr lang="en-US" sz="900" dirty="0"/>
              <a:t>Puglia C, </a:t>
            </a:r>
            <a:r>
              <a:rPr lang="en-US" sz="900" dirty="0" err="1"/>
              <a:t>Bonina</a:t>
            </a:r>
            <a:r>
              <a:rPr lang="en-US" sz="900" dirty="0"/>
              <a:t> F, in vivo spectrophotometric evaluation of skin barrier recovery after topical application of soybean </a:t>
            </a:r>
            <a:r>
              <a:rPr lang="en-US" sz="900" dirty="0" err="1"/>
              <a:t>phytosterols</a:t>
            </a:r>
            <a:r>
              <a:rPr lang="en-US" sz="900" dirty="0"/>
              <a:t>. J. </a:t>
            </a:r>
            <a:r>
              <a:rPr lang="en-US" sz="900" dirty="0" err="1"/>
              <a:t>Cosmet</a:t>
            </a:r>
            <a:r>
              <a:rPr lang="en-US" sz="900" dirty="0"/>
              <a:t>. Sci., 59, 217-224 (May/June 2008)</a:t>
            </a:r>
          </a:p>
        </p:txBody>
      </p:sp>
    </p:spTree>
    <p:extLst>
      <p:ext uri="{BB962C8B-B14F-4D97-AF65-F5344CB8AC3E}">
        <p14:creationId xmlns:p14="http://schemas.microsoft.com/office/powerpoint/2010/main" val="3273121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4" descr="Picture 004"/>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456362" y="4584874"/>
            <a:ext cx="1981109" cy="1685619"/>
          </a:xfrm>
          <a:prstGeom prst="rect">
            <a:avLst/>
          </a:prstGeom>
          <a:ln>
            <a:noFill/>
          </a:ln>
          <a:effectLst>
            <a:softEdge rad="112500"/>
          </a:effectLst>
        </p:spPr>
      </p:pic>
      <p:sp>
        <p:nvSpPr>
          <p:cNvPr id="4" name="Slide Number Placeholder 3"/>
          <p:cNvSpPr>
            <a:spLocks noGrp="1"/>
          </p:cNvSpPr>
          <p:nvPr>
            <p:ph type="sldNum" sz="quarter" idx="10"/>
          </p:nvPr>
        </p:nvSpPr>
        <p:spPr/>
        <p:txBody>
          <a:bodyPr/>
          <a:lstStyle/>
          <a:p>
            <a:fld id="{485D6315-7C01-478A-A280-AF07E38C0C71}" type="slidenum">
              <a:rPr lang="en-US" altLang="en-US" smtClean="0"/>
              <a:pPr/>
              <a:t>18</a:t>
            </a:fld>
            <a:endParaRPr lang="en-US" altLang="en-US" dirty="0"/>
          </a:p>
        </p:txBody>
      </p:sp>
      <p:pic>
        <p:nvPicPr>
          <p:cNvPr id="6" name="Picture 4" descr="C:\Users\889499\AppData\Local\Microsoft\Windows\Temporary Internet Files\Content.IE5\I3X4DYF0\MC900435233[1].png"/>
          <p:cNvPicPr>
            <a:picLocks noChangeAspect="1" noChangeArrowheads="1"/>
          </p:cNvPicPr>
          <p:nvPr/>
        </p:nvPicPr>
        <p:blipFill>
          <a:blip r:embed="rId3" cstate="screen">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a:ext>
            </a:extLst>
          </a:blip>
          <a:srcRect/>
          <a:stretch>
            <a:fillRect/>
          </a:stretch>
        </p:blipFill>
        <p:spPr bwMode="auto">
          <a:xfrm rot="10800000" flipH="1" flipV="1">
            <a:off x="2777707" y="764071"/>
            <a:ext cx="3338422" cy="136467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26212" y="1667865"/>
            <a:ext cx="7841412" cy="3200684"/>
          </a:xfrm>
          <a:prstGeom prst="rect">
            <a:avLst/>
          </a:prstGeom>
        </p:spPr>
        <p:txBody>
          <a:bodyPr wrap="square">
            <a:spAutoFit/>
          </a:bodyPr>
          <a:lstStyle/>
          <a:p>
            <a:pPr marL="285750" indent="-285750">
              <a:lnSpc>
                <a:spcPts val="2300"/>
              </a:lnSpc>
              <a:spcBef>
                <a:spcPts val="1200"/>
              </a:spcBef>
              <a:buFont typeface="Arial" panose="020B0604020202020204" pitchFamily="34" charset="0"/>
              <a:buChar char="•"/>
            </a:pPr>
            <a:r>
              <a:rPr lang="en-US" dirty="0"/>
              <a:t>Endemic tree from south-west Morocco.</a:t>
            </a:r>
          </a:p>
          <a:p>
            <a:pPr marL="285750" indent="-285750">
              <a:lnSpc>
                <a:spcPts val="2300"/>
              </a:lnSpc>
              <a:spcBef>
                <a:spcPts val="1200"/>
              </a:spcBef>
              <a:buFont typeface="Arial" panose="020B0604020202020204" pitchFamily="34" charset="0"/>
              <a:buChar char="•"/>
            </a:pPr>
            <a:r>
              <a:rPr lang="en-US" dirty="0">
                <a:solidFill>
                  <a:srgbClr val="0070C0"/>
                </a:solidFill>
              </a:rPr>
              <a:t>Traditional Moroccan beauty elixir.</a:t>
            </a:r>
          </a:p>
          <a:p>
            <a:pPr marL="285750" indent="-285750">
              <a:lnSpc>
                <a:spcPts val="2300"/>
              </a:lnSpc>
              <a:spcBef>
                <a:spcPts val="1200"/>
              </a:spcBef>
              <a:buFont typeface="Arial" panose="020B0604020202020204" pitchFamily="34" charset="0"/>
              <a:buChar char="•"/>
            </a:pPr>
            <a:r>
              <a:rPr lang="en-US" dirty="0"/>
              <a:t>Topical applications for skin, hair, and nail care.</a:t>
            </a:r>
          </a:p>
          <a:p>
            <a:pPr marL="285750" indent="-285750">
              <a:lnSpc>
                <a:spcPts val="2300"/>
              </a:lnSpc>
              <a:spcBef>
                <a:spcPts val="1200"/>
              </a:spcBef>
              <a:buFont typeface="Arial" panose="020B0604020202020204" pitchFamily="34" charset="0"/>
              <a:buChar char="•"/>
            </a:pPr>
            <a:r>
              <a:rPr lang="en-US" dirty="0"/>
              <a:t>Dietary use today and in traditional medicine for its health properties.</a:t>
            </a:r>
          </a:p>
          <a:p>
            <a:pPr marL="285750" indent="-285750">
              <a:lnSpc>
                <a:spcPts val="2300"/>
              </a:lnSpc>
              <a:spcBef>
                <a:spcPts val="1200"/>
              </a:spcBef>
              <a:buFont typeface="Arial" panose="020B0604020202020204" pitchFamily="34" charset="0"/>
              <a:buChar char="•"/>
            </a:pPr>
            <a:r>
              <a:rPr lang="en-US" dirty="0"/>
              <a:t>Outstanding composition of </a:t>
            </a:r>
            <a:r>
              <a:rPr lang="en-US" dirty="0">
                <a:solidFill>
                  <a:srgbClr val="00B0F0"/>
                </a:solidFill>
              </a:rPr>
              <a:t>Unsaturated fatty acids, </a:t>
            </a:r>
            <a:r>
              <a:rPr lang="en-US" dirty="0" err="1">
                <a:solidFill>
                  <a:srgbClr val="00B0F0"/>
                </a:solidFill>
              </a:rPr>
              <a:t>Squalene</a:t>
            </a:r>
            <a:r>
              <a:rPr lang="en-US" dirty="0">
                <a:solidFill>
                  <a:srgbClr val="00B0F0"/>
                </a:solidFill>
              </a:rPr>
              <a:t>, Phenolic acid, </a:t>
            </a:r>
            <a:r>
              <a:rPr lang="en-US" dirty="0"/>
              <a:t>and</a:t>
            </a:r>
            <a:r>
              <a:rPr lang="en-US" dirty="0">
                <a:solidFill>
                  <a:srgbClr val="00B0F0"/>
                </a:solidFill>
              </a:rPr>
              <a:t> </a:t>
            </a:r>
            <a:r>
              <a:rPr lang="en-US" dirty="0" err="1">
                <a:solidFill>
                  <a:srgbClr val="00B0F0"/>
                </a:solidFill>
              </a:rPr>
              <a:t>Tocopherols</a:t>
            </a:r>
            <a:r>
              <a:rPr lang="en-US" dirty="0">
                <a:solidFill>
                  <a:srgbClr val="00B0F0"/>
                </a:solidFill>
              </a:rPr>
              <a:t>. </a:t>
            </a:r>
            <a:r>
              <a:rPr lang="en-US" sz="900" baseline="100000" dirty="0"/>
              <a:t>1</a:t>
            </a:r>
            <a:endParaRPr lang="en-US" sz="900" dirty="0">
              <a:solidFill>
                <a:srgbClr val="00B0F0"/>
              </a:solidFill>
            </a:endParaRPr>
          </a:p>
          <a:p>
            <a:pPr marL="285750" indent="-285750">
              <a:lnSpc>
                <a:spcPts val="2300"/>
              </a:lnSpc>
              <a:spcBef>
                <a:spcPts val="1200"/>
              </a:spcBef>
              <a:buFont typeface="Arial" panose="020B0604020202020204" pitchFamily="34" charset="0"/>
              <a:buChar char="•"/>
            </a:pPr>
            <a:r>
              <a:rPr lang="en-US" dirty="0"/>
              <a:t>Contains rare </a:t>
            </a:r>
            <a:r>
              <a:rPr lang="en-US" dirty="0" err="1"/>
              <a:t>phytosterols</a:t>
            </a:r>
            <a:r>
              <a:rPr lang="en-US" dirty="0"/>
              <a:t> </a:t>
            </a:r>
            <a:r>
              <a:rPr lang="en-US" dirty="0">
                <a:solidFill>
                  <a:srgbClr val="00B0F0"/>
                </a:solidFill>
              </a:rPr>
              <a:t>-</a:t>
            </a:r>
            <a:r>
              <a:rPr lang="en-US" dirty="0">
                <a:solidFill>
                  <a:srgbClr val="00B0F0"/>
                </a:solidFill>
                <a:latin typeface="Symbol" panose="05050102010706020507" pitchFamily="18" charset="2"/>
              </a:rPr>
              <a:t>D</a:t>
            </a:r>
            <a:r>
              <a:rPr lang="en-US" dirty="0">
                <a:solidFill>
                  <a:srgbClr val="00B0F0"/>
                </a:solidFill>
              </a:rPr>
              <a:t>7 sterols- </a:t>
            </a:r>
            <a:r>
              <a:rPr lang="en-US" dirty="0"/>
              <a:t>used as a remedy for acne vulgaris in  Moroccan folk medicine.</a:t>
            </a:r>
            <a:endParaRPr lang="en-US" dirty="0">
              <a:solidFill>
                <a:srgbClr val="00B0F0"/>
              </a:solidFill>
            </a:endParaRPr>
          </a:p>
        </p:txBody>
      </p:sp>
      <p:pic>
        <p:nvPicPr>
          <p:cNvPr id="10" name="Picture 12" descr="iStock_000012027303Large"/>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25991" y="172528"/>
            <a:ext cx="1310975" cy="184758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txBox="1">
            <a:spLocks/>
          </p:cNvSpPr>
          <p:nvPr/>
        </p:nvSpPr>
        <p:spPr bwMode="auto">
          <a:xfrm>
            <a:off x="664560" y="812701"/>
            <a:ext cx="7099674" cy="46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kern="0" dirty="0"/>
              <a:t>III. Argan Oil</a:t>
            </a:r>
          </a:p>
        </p:txBody>
      </p:sp>
      <p:sp>
        <p:nvSpPr>
          <p:cNvPr id="8" name="Rectangle 7"/>
          <p:cNvSpPr/>
          <p:nvPr/>
        </p:nvSpPr>
        <p:spPr>
          <a:xfrm>
            <a:off x="2102981" y="6315798"/>
            <a:ext cx="3755559" cy="369332"/>
          </a:xfrm>
          <a:prstGeom prst="rect">
            <a:avLst/>
          </a:prstGeom>
        </p:spPr>
        <p:txBody>
          <a:bodyPr wrap="square">
            <a:spAutoFit/>
          </a:bodyPr>
          <a:lstStyle/>
          <a:p>
            <a:pPr>
              <a:spcBef>
                <a:spcPts val="600"/>
              </a:spcBef>
            </a:pPr>
            <a:r>
              <a:rPr lang="en-US" sz="900" baseline="30000" dirty="0"/>
              <a:t>1 </a:t>
            </a:r>
            <a:r>
              <a:rPr lang="en-US" sz="900" dirty="0" err="1"/>
              <a:t>Hanae</a:t>
            </a:r>
            <a:r>
              <a:rPr lang="en-US" sz="900" dirty="0"/>
              <a:t> El </a:t>
            </a:r>
            <a:r>
              <a:rPr lang="en-US" sz="900" dirty="0" err="1"/>
              <a:t>Monfalouti</a:t>
            </a:r>
            <a:r>
              <a:rPr lang="en-US" sz="900" dirty="0"/>
              <a:t>, Therapeutic potential of </a:t>
            </a:r>
            <a:r>
              <a:rPr lang="en-US" sz="900" dirty="0" err="1"/>
              <a:t>argan</a:t>
            </a:r>
            <a:r>
              <a:rPr lang="en-US" sz="900" dirty="0"/>
              <a:t> oil, Journal of Pharmacy and Pharmacology, 2010, 62:1669-1675</a:t>
            </a:r>
          </a:p>
        </p:txBody>
      </p:sp>
    </p:spTree>
    <p:extLst>
      <p:ext uri="{BB962C8B-B14F-4D97-AF65-F5344CB8AC3E}">
        <p14:creationId xmlns:p14="http://schemas.microsoft.com/office/powerpoint/2010/main" val="1591323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2" descr="U:\My documents\_documents MS\NEW BRANDING_Doc &amp; PPT\REGU-SEB\Pictures &amp; illustrations\REGU-SEB_oily skin.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64404" y="1956086"/>
            <a:ext cx="3278933" cy="395561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fld id="{485D6315-7C01-478A-A280-AF07E38C0C71}" type="slidenum">
              <a:rPr lang="en-US" altLang="en-US" smtClean="0"/>
              <a:pPr/>
              <a:t>19</a:t>
            </a:fld>
            <a:endParaRPr lang="en-US" altLang="en-US" dirty="0"/>
          </a:p>
        </p:txBody>
      </p:sp>
      <p:sp>
        <p:nvSpPr>
          <p:cNvPr id="6" name="Title 1"/>
          <p:cNvSpPr>
            <a:spLocks noGrp="1"/>
          </p:cNvSpPr>
          <p:nvPr>
            <p:ph type="title"/>
          </p:nvPr>
        </p:nvSpPr>
        <p:spPr>
          <a:xfrm>
            <a:off x="648000" y="586800"/>
            <a:ext cx="8188325" cy="935641"/>
          </a:xfrm>
        </p:spPr>
        <p:txBody>
          <a:bodyPr/>
          <a:lstStyle/>
          <a:p>
            <a:r>
              <a:rPr lang="en-US" dirty="0"/>
              <a:t>5 ingredients specifically taking up the challenge to </a:t>
            </a:r>
            <a:r>
              <a:rPr lang="en-US" dirty="0">
                <a:solidFill>
                  <a:srgbClr val="00B0F0"/>
                </a:solidFill>
              </a:rPr>
              <a:t>gently </a:t>
            </a:r>
            <a:r>
              <a:rPr lang="en-US" dirty="0"/>
              <a:t>&amp; </a:t>
            </a:r>
            <a:r>
              <a:rPr lang="en-US" dirty="0">
                <a:solidFill>
                  <a:srgbClr val="00B0F0"/>
                </a:solidFill>
              </a:rPr>
              <a:t>visibly </a:t>
            </a:r>
            <a:r>
              <a:rPr lang="en-US" dirty="0"/>
              <a:t>treat oily skin</a:t>
            </a:r>
          </a:p>
        </p:txBody>
      </p:sp>
      <p:grpSp>
        <p:nvGrpSpPr>
          <p:cNvPr id="20" name="Group 19"/>
          <p:cNvGrpSpPr/>
          <p:nvPr/>
        </p:nvGrpSpPr>
        <p:grpSpPr>
          <a:xfrm>
            <a:off x="364141" y="2216559"/>
            <a:ext cx="2436137" cy="810903"/>
            <a:chOff x="236545" y="2788059"/>
            <a:chExt cx="2549185" cy="810903"/>
          </a:xfrm>
        </p:grpSpPr>
        <p:sp>
          <p:nvSpPr>
            <p:cNvPr id="16" name="TextBox 15"/>
            <p:cNvSpPr txBox="1"/>
            <p:nvPr/>
          </p:nvSpPr>
          <p:spPr>
            <a:xfrm>
              <a:off x="291611" y="2860298"/>
              <a:ext cx="2494119" cy="738664"/>
            </a:xfrm>
            <a:prstGeom prst="rect">
              <a:avLst/>
            </a:prstGeom>
            <a:noFill/>
          </p:spPr>
          <p:txBody>
            <a:bodyPr wrap="square" rtlCol="0">
              <a:spAutoFit/>
            </a:bodyPr>
            <a:lstStyle/>
            <a:p>
              <a:pPr>
                <a:tabLst>
                  <a:tab pos="447675" algn="l"/>
                </a:tabLst>
              </a:pPr>
              <a:r>
                <a:rPr lang="en-US" sz="1400" dirty="0" err="1"/>
                <a:t>Phytosterols</a:t>
              </a:r>
              <a:endParaRPr lang="en-US" sz="1400" dirty="0"/>
            </a:p>
            <a:p>
              <a:r>
                <a:rPr lang="en-US" sz="1400" i="1" dirty="0">
                  <a:solidFill>
                    <a:srgbClr val="FF33CC"/>
                  </a:solidFill>
                </a:rPr>
                <a:t>Helps to recover skin barrier!</a:t>
              </a:r>
            </a:p>
          </p:txBody>
        </p:sp>
        <p:grpSp>
          <p:nvGrpSpPr>
            <p:cNvPr id="17" name="Group 16"/>
            <p:cNvGrpSpPr/>
            <p:nvPr/>
          </p:nvGrpSpPr>
          <p:grpSpPr>
            <a:xfrm>
              <a:off x="236545" y="2788059"/>
              <a:ext cx="224432" cy="304800"/>
              <a:chOff x="969169" y="2657475"/>
              <a:chExt cx="448865" cy="590550"/>
            </a:xfrm>
          </p:grpSpPr>
          <p:cxnSp>
            <p:nvCxnSpPr>
              <p:cNvPr id="18" name="Straight Connector 17"/>
              <p:cNvCxnSpPr/>
              <p:nvPr/>
            </p:nvCxnSpPr>
            <p:spPr bwMode="auto">
              <a:xfrm>
                <a:off x="988219" y="2905125"/>
                <a:ext cx="0" cy="342900"/>
              </a:xfrm>
              <a:prstGeom prst="line">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9" name="Flowchart: Punched Tape 18"/>
              <p:cNvSpPr/>
              <p:nvPr/>
            </p:nvSpPr>
            <p:spPr bwMode="auto">
              <a:xfrm>
                <a:off x="969169" y="2657475"/>
                <a:ext cx="448865" cy="304800"/>
              </a:xfrm>
              <a:prstGeom prst="flowChartPunchedTape">
                <a:avLst/>
              </a:prstGeom>
              <a:solidFill>
                <a:srgbClr val="FF33CC"/>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grpSp>
      <p:grpSp>
        <p:nvGrpSpPr>
          <p:cNvPr id="55" name="Group 54"/>
          <p:cNvGrpSpPr/>
          <p:nvPr/>
        </p:nvGrpSpPr>
        <p:grpSpPr>
          <a:xfrm>
            <a:off x="6503995" y="2254812"/>
            <a:ext cx="2545518" cy="1048763"/>
            <a:chOff x="6503995" y="2473887"/>
            <a:chExt cx="2545518" cy="1048763"/>
          </a:xfrm>
        </p:grpSpPr>
        <p:cxnSp>
          <p:nvCxnSpPr>
            <p:cNvPr id="27" name="Straight Connector 26"/>
            <p:cNvCxnSpPr/>
            <p:nvPr/>
          </p:nvCxnSpPr>
          <p:spPr bwMode="auto">
            <a:xfrm>
              <a:off x="6513520" y="2601706"/>
              <a:ext cx="0" cy="176981"/>
            </a:xfrm>
            <a:prstGeom prst="line">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8" name="Flowchart: Punched Tape 27"/>
            <p:cNvSpPr/>
            <p:nvPr/>
          </p:nvSpPr>
          <p:spPr bwMode="auto">
            <a:xfrm>
              <a:off x="6503995" y="2473887"/>
              <a:ext cx="224432" cy="157316"/>
            </a:xfrm>
            <a:prstGeom prst="flowChartPunchedTape">
              <a:avLst/>
            </a:prstGeom>
            <a:solidFill>
              <a:srgbClr val="92D050"/>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29" name="TextBox 28"/>
            <p:cNvSpPr txBox="1"/>
            <p:nvPr/>
          </p:nvSpPr>
          <p:spPr>
            <a:xfrm>
              <a:off x="6542095" y="2568543"/>
              <a:ext cx="2507418" cy="954107"/>
            </a:xfrm>
            <a:prstGeom prst="rect">
              <a:avLst/>
            </a:prstGeom>
            <a:noFill/>
          </p:spPr>
          <p:txBody>
            <a:bodyPr wrap="none" rtlCol="0">
              <a:spAutoFit/>
            </a:bodyPr>
            <a:lstStyle/>
            <a:p>
              <a:pPr>
                <a:tabLst>
                  <a:tab pos="447675" algn="l"/>
                </a:tabLst>
              </a:pPr>
              <a:r>
                <a:rPr lang="en-US" sz="1400" dirty="0" err="1"/>
                <a:t>Squalene</a:t>
              </a:r>
              <a:endParaRPr lang="en-US" sz="1400" dirty="0"/>
            </a:p>
            <a:p>
              <a:r>
                <a:rPr lang="en-US" sz="1400" i="1" dirty="0">
                  <a:solidFill>
                    <a:srgbClr val="92D050"/>
                  </a:solidFill>
                </a:rPr>
                <a:t>Provides a non oily pleasant </a:t>
              </a:r>
            </a:p>
            <a:p>
              <a:r>
                <a:rPr lang="en-US" sz="1400" i="1" dirty="0">
                  <a:solidFill>
                    <a:srgbClr val="92D050"/>
                  </a:solidFill>
                </a:rPr>
                <a:t>skin feeling to soften and </a:t>
              </a:r>
            </a:p>
            <a:p>
              <a:r>
                <a:rPr lang="en-US" sz="1400" i="1" dirty="0">
                  <a:solidFill>
                    <a:srgbClr val="92D050"/>
                  </a:solidFill>
                </a:rPr>
                <a:t>protect the skin!</a:t>
              </a:r>
            </a:p>
          </p:txBody>
        </p:sp>
      </p:grpSp>
      <p:grpSp>
        <p:nvGrpSpPr>
          <p:cNvPr id="38" name="Group 37"/>
          <p:cNvGrpSpPr/>
          <p:nvPr/>
        </p:nvGrpSpPr>
        <p:grpSpPr>
          <a:xfrm>
            <a:off x="364141" y="3356580"/>
            <a:ext cx="1914777" cy="612939"/>
            <a:chOff x="367811" y="5033809"/>
            <a:chExt cx="1914777" cy="612939"/>
          </a:xfrm>
        </p:grpSpPr>
        <p:grpSp>
          <p:nvGrpSpPr>
            <p:cNvPr id="36" name="Group 35"/>
            <p:cNvGrpSpPr/>
            <p:nvPr/>
          </p:nvGrpSpPr>
          <p:grpSpPr>
            <a:xfrm>
              <a:off x="367811" y="5033809"/>
              <a:ext cx="224432" cy="304800"/>
              <a:chOff x="613377" y="4167034"/>
              <a:chExt cx="224432" cy="304800"/>
            </a:xfrm>
          </p:grpSpPr>
          <p:cxnSp>
            <p:nvCxnSpPr>
              <p:cNvPr id="34" name="Straight Connector 33"/>
              <p:cNvCxnSpPr/>
              <p:nvPr/>
            </p:nvCxnSpPr>
            <p:spPr bwMode="auto">
              <a:xfrm>
                <a:off x="622902" y="4294853"/>
                <a:ext cx="0" cy="176981"/>
              </a:xfrm>
              <a:prstGeom prst="line">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5" name="Flowchart: Punched Tape 34"/>
              <p:cNvSpPr/>
              <p:nvPr/>
            </p:nvSpPr>
            <p:spPr bwMode="auto">
              <a:xfrm>
                <a:off x="613377" y="4167034"/>
                <a:ext cx="224432" cy="157316"/>
              </a:xfrm>
              <a:prstGeom prst="flowChartPunchedTape">
                <a:avLst/>
              </a:prstGeom>
              <a:solidFill>
                <a:srgbClr val="FFC000"/>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FFC000"/>
                  </a:solidFill>
                  <a:effectLst/>
                  <a:latin typeface="Trebuchet MS" pitchFamily="34" charset="0"/>
                  <a:cs typeface="Arial" charset="0"/>
                </a:endParaRPr>
              </a:p>
            </p:txBody>
          </p:sp>
        </p:grpSp>
        <p:sp>
          <p:nvSpPr>
            <p:cNvPr id="37" name="TextBox 36"/>
            <p:cNvSpPr txBox="1"/>
            <p:nvPr/>
          </p:nvSpPr>
          <p:spPr>
            <a:xfrm>
              <a:off x="432402" y="5123528"/>
              <a:ext cx="1850186" cy="523220"/>
            </a:xfrm>
            <a:prstGeom prst="rect">
              <a:avLst/>
            </a:prstGeom>
            <a:noFill/>
          </p:spPr>
          <p:txBody>
            <a:bodyPr wrap="none" rtlCol="0">
              <a:spAutoFit/>
            </a:bodyPr>
            <a:lstStyle/>
            <a:p>
              <a:pPr>
                <a:tabLst>
                  <a:tab pos="447675" algn="l"/>
                </a:tabLst>
              </a:pPr>
              <a:r>
                <a:rPr lang="en-US" sz="1400" dirty="0" err="1"/>
                <a:t>Lignans</a:t>
              </a:r>
              <a:endParaRPr lang="en-US" sz="1400" dirty="0"/>
            </a:p>
            <a:p>
              <a:pPr>
                <a:tabLst>
                  <a:tab pos="85725" algn="l"/>
                </a:tabLst>
              </a:pPr>
              <a:r>
                <a:rPr lang="en-US" sz="1400" i="1" dirty="0">
                  <a:solidFill>
                    <a:srgbClr val="FFC000"/>
                  </a:solidFill>
                </a:rPr>
                <a:t>Impact on DHT flow!</a:t>
              </a:r>
            </a:p>
          </p:txBody>
        </p:sp>
      </p:grpSp>
      <p:grpSp>
        <p:nvGrpSpPr>
          <p:cNvPr id="45" name="Group 44"/>
          <p:cNvGrpSpPr/>
          <p:nvPr/>
        </p:nvGrpSpPr>
        <p:grpSpPr>
          <a:xfrm>
            <a:off x="364141" y="4443068"/>
            <a:ext cx="2436137" cy="1224498"/>
            <a:chOff x="259372" y="5322017"/>
            <a:chExt cx="2436137" cy="1224498"/>
          </a:xfrm>
        </p:grpSpPr>
        <p:cxnSp>
          <p:nvCxnSpPr>
            <p:cNvPr id="42" name="Straight Connector 41"/>
            <p:cNvCxnSpPr/>
            <p:nvPr/>
          </p:nvCxnSpPr>
          <p:spPr bwMode="auto">
            <a:xfrm>
              <a:off x="268897" y="5449836"/>
              <a:ext cx="0" cy="176981"/>
            </a:xfrm>
            <a:prstGeom prst="line">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3" name="Flowchart: Punched Tape 42"/>
            <p:cNvSpPr/>
            <p:nvPr/>
          </p:nvSpPr>
          <p:spPr bwMode="auto">
            <a:xfrm>
              <a:off x="259372" y="5322017"/>
              <a:ext cx="224432" cy="157316"/>
            </a:xfrm>
            <a:prstGeom prst="flowChartPunchedTape">
              <a:avLst/>
            </a:prstGeom>
            <a:solidFill>
              <a:srgbClr val="00B0F0"/>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44" name="TextBox 43"/>
            <p:cNvSpPr txBox="1"/>
            <p:nvPr/>
          </p:nvSpPr>
          <p:spPr>
            <a:xfrm>
              <a:off x="301136" y="5407742"/>
              <a:ext cx="2394373" cy="1138773"/>
            </a:xfrm>
            <a:prstGeom prst="rect">
              <a:avLst/>
            </a:prstGeom>
            <a:noFill/>
          </p:spPr>
          <p:txBody>
            <a:bodyPr wrap="square" rtlCol="0">
              <a:spAutoFit/>
            </a:bodyPr>
            <a:lstStyle/>
            <a:p>
              <a:pPr>
                <a:tabLst>
                  <a:tab pos="447675" algn="l"/>
                </a:tabLst>
              </a:pPr>
              <a:r>
                <a:rPr lang="en-US" sz="1400" dirty="0" err="1"/>
                <a:t>Phytosterols</a:t>
              </a:r>
              <a:endParaRPr lang="en-US" sz="1400" dirty="0"/>
            </a:p>
            <a:p>
              <a:r>
                <a:rPr lang="en-US" sz="1400" i="1" dirty="0">
                  <a:solidFill>
                    <a:srgbClr val="00B0F0"/>
                  </a:solidFill>
                </a:rPr>
                <a:t>Inhibit the activity of the testosterone converting enzyme 5</a:t>
              </a:r>
              <a:r>
                <a:rPr lang="en-US" sz="1400" i="1" dirty="0">
                  <a:solidFill>
                    <a:srgbClr val="00B0F0"/>
                  </a:solidFill>
                  <a:latin typeface="Symbol" panose="05050102010706020507" pitchFamily="18" charset="2"/>
                </a:rPr>
                <a:t>a</a:t>
              </a:r>
              <a:r>
                <a:rPr lang="en-US" sz="1400" i="1" dirty="0">
                  <a:solidFill>
                    <a:srgbClr val="00B0F0"/>
                  </a:solidFill>
                </a:rPr>
                <a:t>-reductase!</a:t>
              </a:r>
            </a:p>
            <a:p>
              <a:endParaRPr lang="en-US" sz="1200" dirty="0"/>
            </a:p>
          </p:txBody>
        </p:sp>
      </p:grpSp>
      <p:grpSp>
        <p:nvGrpSpPr>
          <p:cNvPr id="56" name="Group 55"/>
          <p:cNvGrpSpPr/>
          <p:nvPr/>
        </p:nvGrpSpPr>
        <p:grpSpPr>
          <a:xfrm>
            <a:off x="6503995" y="3489919"/>
            <a:ext cx="2592646" cy="799962"/>
            <a:chOff x="6553704" y="3708994"/>
            <a:chExt cx="2592646" cy="799962"/>
          </a:xfrm>
        </p:grpSpPr>
        <p:cxnSp>
          <p:nvCxnSpPr>
            <p:cNvPr id="51" name="Straight Connector 50"/>
            <p:cNvCxnSpPr/>
            <p:nvPr/>
          </p:nvCxnSpPr>
          <p:spPr bwMode="auto">
            <a:xfrm>
              <a:off x="6563229" y="3836813"/>
              <a:ext cx="0" cy="176981"/>
            </a:xfrm>
            <a:prstGeom prst="line">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52" name="Flowchart: Punched Tape 51"/>
            <p:cNvSpPr/>
            <p:nvPr/>
          </p:nvSpPr>
          <p:spPr bwMode="auto">
            <a:xfrm>
              <a:off x="6553704" y="3708994"/>
              <a:ext cx="224432" cy="157316"/>
            </a:xfrm>
            <a:prstGeom prst="flowChartPunchedTape">
              <a:avLst/>
            </a:prstGeom>
            <a:solidFill>
              <a:srgbClr val="CCCCFF"/>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53" name="TextBox 52"/>
            <p:cNvSpPr txBox="1"/>
            <p:nvPr/>
          </p:nvSpPr>
          <p:spPr>
            <a:xfrm>
              <a:off x="6587636" y="3770292"/>
              <a:ext cx="2558714" cy="738664"/>
            </a:xfrm>
            <a:prstGeom prst="rect">
              <a:avLst/>
            </a:prstGeom>
            <a:noFill/>
          </p:spPr>
          <p:txBody>
            <a:bodyPr wrap="none" rtlCol="0">
              <a:spAutoFit/>
            </a:bodyPr>
            <a:lstStyle/>
            <a:p>
              <a:pPr>
                <a:tabLst>
                  <a:tab pos="447675" algn="l"/>
                </a:tabLst>
              </a:pPr>
              <a:r>
                <a:rPr lang="en-US" sz="1400" dirty="0"/>
                <a:t>Unsaturated fatty acids</a:t>
              </a:r>
            </a:p>
            <a:p>
              <a:pPr>
                <a:tabLst>
                  <a:tab pos="447675" algn="l"/>
                </a:tabLst>
              </a:pPr>
              <a:r>
                <a:rPr lang="en-US" sz="1400" i="1" dirty="0">
                  <a:solidFill>
                    <a:srgbClr val="CCCCFF"/>
                  </a:solidFill>
                </a:rPr>
                <a:t>Helps to prevent and reduce</a:t>
              </a:r>
            </a:p>
            <a:p>
              <a:pPr>
                <a:tabLst>
                  <a:tab pos="447675" algn="l"/>
                </a:tabLst>
              </a:pPr>
              <a:r>
                <a:rPr lang="en-US" sz="1400" i="1" dirty="0">
                  <a:solidFill>
                    <a:srgbClr val="CCCCFF"/>
                  </a:solidFill>
                </a:rPr>
                <a:t>skin inflammation!</a:t>
              </a:r>
            </a:p>
          </p:txBody>
        </p:sp>
      </p:grpSp>
      <p:grpSp>
        <p:nvGrpSpPr>
          <p:cNvPr id="47" name="Group 46"/>
          <p:cNvGrpSpPr/>
          <p:nvPr/>
        </p:nvGrpSpPr>
        <p:grpSpPr>
          <a:xfrm>
            <a:off x="3641454" y="3120336"/>
            <a:ext cx="448865" cy="581025"/>
            <a:chOff x="1657945" y="2714625"/>
            <a:chExt cx="448865" cy="581025"/>
          </a:xfrm>
        </p:grpSpPr>
        <p:cxnSp>
          <p:nvCxnSpPr>
            <p:cNvPr id="57" name="Straight Connector 56"/>
            <p:cNvCxnSpPr/>
            <p:nvPr/>
          </p:nvCxnSpPr>
          <p:spPr bwMode="auto">
            <a:xfrm>
              <a:off x="1667470" y="2952750"/>
              <a:ext cx="0" cy="342900"/>
            </a:xfrm>
            <a:prstGeom prst="line">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58" name="Flowchart: Punched Tape 57"/>
            <p:cNvSpPr/>
            <p:nvPr/>
          </p:nvSpPr>
          <p:spPr bwMode="auto">
            <a:xfrm>
              <a:off x="1657945" y="2714625"/>
              <a:ext cx="448865" cy="304800"/>
            </a:xfrm>
            <a:prstGeom prst="flowChartPunchedTape">
              <a:avLst/>
            </a:prstGeom>
            <a:solidFill>
              <a:srgbClr val="FF33CC"/>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grpSp>
        <p:nvGrpSpPr>
          <p:cNvPr id="59" name="Group 58"/>
          <p:cNvGrpSpPr/>
          <p:nvPr/>
        </p:nvGrpSpPr>
        <p:grpSpPr>
          <a:xfrm>
            <a:off x="5591103" y="2929836"/>
            <a:ext cx="448865" cy="581025"/>
            <a:chOff x="969169" y="2657475"/>
            <a:chExt cx="448865" cy="581025"/>
          </a:xfrm>
        </p:grpSpPr>
        <p:cxnSp>
          <p:nvCxnSpPr>
            <p:cNvPr id="60" name="Straight Connector 59"/>
            <p:cNvCxnSpPr/>
            <p:nvPr/>
          </p:nvCxnSpPr>
          <p:spPr bwMode="auto">
            <a:xfrm>
              <a:off x="978694" y="2895600"/>
              <a:ext cx="0" cy="342900"/>
            </a:xfrm>
            <a:prstGeom prst="line">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1" name="Flowchart: Punched Tape 60"/>
            <p:cNvSpPr/>
            <p:nvPr/>
          </p:nvSpPr>
          <p:spPr bwMode="auto">
            <a:xfrm>
              <a:off x="969169" y="2657475"/>
              <a:ext cx="448865" cy="304800"/>
            </a:xfrm>
            <a:prstGeom prst="flowChartPunchedTape">
              <a:avLst/>
            </a:prstGeom>
            <a:solidFill>
              <a:srgbClr val="92D050"/>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grpSp>
        <p:nvGrpSpPr>
          <p:cNvPr id="62" name="Group 61"/>
          <p:cNvGrpSpPr/>
          <p:nvPr/>
        </p:nvGrpSpPr>
        <p:grpSpPr>
          <a:xfrm>
            <a:off x="4011143" y="4434786"/>
            <a:ext cx="448865" cy="581025"/>
            <a:chOff x="969169" y="2657475"/>
            <a:chExt cx="448865" cy="581025"/>
          </a:xfrm>
          <a:solidFill>
            <a:srgbClr val="FFC000"/>
          </a:solidFill>
        </p:grpSpPr>
        <p:cxnSp>
          <p:nvCxnSpPr>
            <p:cNvPr id="63" name="Straight Connector 62"/>
            <p:cNvCxnSpPr/>
            <p:nvPr/>
          </p:nvCxnSpPr>
          <p:spPr bwMode="auto">
            <a:xfrm>
              <a:off x="978694" y="2895600"/>
              <a:ext cx="0" cy="342900"/>
            </a:xfrm>
            <a:prstGeom prst="line">
              <a:avLst/>
            </a:prstGeom>
            <a:grp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4" name="Flowchart: Punched Tape 63"/>
            <p:cNvSpPr/>
            <p:nvPr/>
          </p:nvSpPr>
          <p:spPr bwMode="auto">
            <a:xfrm>
              <a:off x="969169" y="2657475"/>
              <a:ext cx="448865" cy="304800"/>
            </a:xfrm>
            <a:prstGeom prst="flowChartPunchedTape">
              <a:avLst/>
            </a:prstGeom>
            <a:grp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grpSp>
        <p:nvGrpSpPr>
          <p:cNvPr id="65" name="Group 64"/>
          <p:cNvGrpSpPr/>
          <p:nvPr/>
        </p:nvGrpSpPr>
        <p:grpSpPr>
          <a:xfrm>
            <a:off x="3024710" y="4879363"/>
            <a:ext cx="448865" cy="571500"/>
            <a:chOff x="969169" y="2657475"/>
            <a:chExt cx="448865" cy="571500"/>
          </a:xfrm>
          <a:solidFill>
            <a:srgbClr val="00B0F0"/>
          </a:solidFill>
        </p:grpSpPr>
        <p:cxnSp>
          <p:nvCxnSpPr>
            <p:cNvPr id="66" name="Straight Connector 65"/>
            <p:cNvCxnSpPr/>
            <p:nvPr/>
          </p:nvCxnSpPr>
          <p:spPr bwMode="auto">
            <a:xfrm>
              <a:off x="978694" y="2886075"/>
              <a:ext cx="0" cy="342900"/>
            </a:xfrm>
            <a:prstGeom prst="line">
              <a:avLst/>
            </a:prstGeom>
            <a:grp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7" name="Flowchart: Punched Tape 66"/>
            <p:cNvSpPr/>
            <p:nvPr/>
          </p:nvSpPr>
          <p:spPr bwMode="auto">
            <a:xfrm>
              <a:off x="969169" y="2657475"/>
              <a:ext cx="448865" cy="304800"/>
            </a:xfrm>
            <a:prstGeom prst="flowChartPunchedTape">
              <a:avLst/>
            </a:prstGeom>
            <a:grp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grpSp>
        <p:nvGrpSpPr>
          <p:cNvPr id="68" name="Group 67"/>
          <p:cNvGrpSpPr/>
          <p:nvPr/>
        </p:nvGrpSpPr>
        <p:grpSpPr>
          <a:xfrm>
            <a:off x="5713142" y="3409261"/>
            <a:ext cx="448865" cy="590550"/>
            <a:chOff x="969169" y="2657475"/>
            <a:chExt cx="448865" cy="590550"/>
          </a:xfrm>
          <a:solidFill>
            <a:srgbClr val="CCCCFF"/>
          </a:solidFill>
        </p:grpSpPr>
        <p:cxnSp>
          <p:nvCxnSpPr>
            <p:cNvPr id="69" name="Straight Connector 68"/>
            <p:cNvCxnSpPr/>
            <p:nvPr/>
          </p:nvCxnSpPr>
          <p:spPr bwMode="auto">
            <a:xfrm>
              <a:off x="988219" y="2905125"/>
              <a:ext cx="0" cy="342900"/>
            </a:xfrm>
            <a:prstGeom prst="line">
              <a:avLst/>
            </a:prstGeom>
            <a:grp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0" name="Flowchart: Punched Tape 69"/>
            <p:cNvSpPr/>
            <p:nvPr/>
          </p:nvSpPr>
          <p:spPr bwMode="auto">
            <a:xfrm>
              <a:off x="969169" y="2657475"/>
              <a:ext cx="448865" cy="304800"/>
            </a:xfrm>
            <a:prstGeom prst="flowChartPunchedTape">
              <a:avLst/>
            </a:prstGeom>
            <a:grp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grpSp>
        <p:nvGrpSpPr>
          <p:cNvPr id="48" name="Group 47"/>
          <p:cNvGrpSpPr/>
          <p:nvPr/>
        </p:nvGrpSpPr>
        <p:grpSpPr>
          <a:xfrm>
            <a:off x="2995606" y="3201298"/>
            <a:ext cx="448865" cy="581025"/>
            <a:chOff x="969169" y="2657475"/>
            <a:chExt cx="448865" cy="581025"/>
          </a:xfrm>
          <a:solidFill>
            <a:srgbClr val="7030A0"/>
          </a:solidFill>
        </p:grpSpPr>
        <p:cxnSp>
          <p:nvCxnSpPr>
            <p:cNvPr id="49" name="Straight Connector 48"/>
            <p:cNvCxnSpPr/>
            <p:nvPr/>
          </p:nvCxnSpPr>
          <p:spPr bwMode="auto">
            <a:xfrm>
              <a:off x="978694" y="2895600"/>
              <a:ext cx="0" cy="342900"/>
            </a:xfrm>
            <a:prstGeom prst="line">
              <a:avLst/>
            </a:prstGeom>
            <a:grp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50" name="Flowchart: Punched Tape 49"/>
            <p:cNvSpPr/>
            <p:nvPr/>
          </p:nvSpPr>
          <p:spPr bwMode="auto">
            <a:xfrm>
              <a:off x="969169" y="2657475"/>
              <a:ext cx="448865" cy="304800"/>
            </a:xfrm>
            <a:prstGeom prst="flowChartPunchedTape">
              <a:avLst/>
            </a:prstGeom>
            <a:grp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cxnSp>
        <p:nvCxnSpPr>
          <p:cNvPr id="71" name="Straight Connector 70"/>
          <p:cNvCxnSpPr/>
          <p:nvPr/>
        </p:nvCxnSpPr>
        <p:spPr bwMode="auto">
          <a:xfrm>
            <a:off x="6509006" y="4665715"/>
            <a:ext cx="0" cy="176981"/>
          </a:xfrm>
          <a:prstGeom prst="line">
            <a:avLst/>
          </a:prstGeom>
          <a:solidFill>
            <a:schemeClr val="bg1"/>
          </a:solidFill>
          <a:ln w="19050" cap="flat" cmpd="sng" algn="ctr">
            <a:solidFill>
              <a:schemeClr val="tx1">
                <a:lumMod val="50000"/>
                <a:lumOff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nvGrpSpPr>
          <p:cNvPr id="2" name="Group 1"/>
          <p:cNvGrpSpPr/>
          <p:nvPr/>
        </p:nvGrpSpPr>
        <p:grpSpPr>
          <a:xfrm>
            <a:off x="6499481" y="4537896"/>
            <a:ext cx="2550032" cy="799962"/>
            <a:chOff x="6499481" y="4537896"/>
            <a:chExt cx="2550032" cy="799962"/>
          </a:xfrm>
        </p:grpSpPr>
        <p:sp>
          <p:nvSpPr>
            <p:cNvPr id="72" name="Flowchart: Punched Tape 71"/>
            <p:cNvSpPr/>
            <p:nvPr/>
          </p:nvSpPr>
          <p:spPr bwMode="auto">
            <a:xfrm>
              <a:off x="6499481" y="4537896"/>
              <a:ext cx="224432" cy="157316"/>
            </a:xfrm>
            <a:prstGeom prst="flowChartPunchedTape">
              <a:avLst/>
            </a:prstGeom>
            <a:solidFill>
              <a:srgbClr val="7030A0"/>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73" name="TextBox 72"/>
            <p:cNvSpPr txBox="1"/>
            <p:nvPr/>
          </p:nvSpPr>
          <p:spPr>
            <a:xfrm>
              <a:off x="6533413" y="4599194"/>
              <a:ext cx="2516100" cy="738664"/>
            </a:xfrm>
            <a:prstGeom prst="rect">
              <a:avLst/>
            </a:prstGeom>
            <a:noFill/>
          </p:spPr>
          <p:txBody>
            <a:bodyPr wrap="square" rtlCol="0">
              <a:spAutoFit/>
            </a:bodyPr>
            <a:lstStyle/>
            <a:p>
              <a:pPr>
                <a:tabLst>
                  <a:tab pos="447675" algn="l"/>
                </a:tabLst>
              </a:pPr>
              <a:r>
                <a:rPr lang="en-US" sz="1400" dirty="0" err="1"/>
                <a:t>Tocopherols</a:t>
              </a:r>
              <a:endParaRPr lang="en-US" sz="1400" dirty="0"/>
            </a:p>
            <a:p>
              <a:pPr>
                <a:tabLst>
                  <a:tab pos="447675" algn="l"/>
                </a:tabLst>
              </a:pPr>
              <a:r>
                <a:rPr lang="en-US" sz="1400" i="1" dirty="0">
                  <a:solidFill>
                    <a:srgbClr val="7030A0"/>
                  </a:solidFill>
                </a:rPr>
                <a:t>Provide strong anti-oxidant properties!</a:t>
              </a:r>
            </a:p>
          </p:txBody>
        </p:sp>
      </p:grpSp>
    </p:spTree>
    <p:extLst>
      <p:ext uri="{BB962C8B-B14F-4D97-AF65-F5344CB8AC3E}">
        <p14:creationId xmlns:p14="http://schemas.microsoft.com/office/powerpoint/2010/main" val="3143202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20</a:t>
            </a:fld>
            <a:endParaRPr lang="en-US" altLang="en-US" dirty="0"/>
          </a:p>
        </p:txBody>
      </p:sp>
      <p:sp>
        <p:nvSpPr>
          <p:cNvPr id="21" name="Rectangle 20"/>
          <p:cNvSpPr/>
          <p:nvPr/>
        </p:nvSpPr>
        <p:spPr>
          <a:xfrm>
            <a:off x="1751477" y="5910517"/>
            <a:ext cx="5042728" cy="784830"/>
          </a:xfrm>
          <a:prstGeom prst="rect">
            <a:avLst/>
          </a:prstGeom>
        </p:spPr>
        <p:txBody>
          <a:bodyPr wrap="square">
            <a:spAutoFit/>
          </a:bodyPr>
          <a:lstStyle/>
          <a:p>
            <a:r>
              <a:rPr lang="en-US" sz="900" baseline="30000" dirty="0">
                <a:latin typeface="Trebuchet MS"/>
                <a:ea typeface="SimSun"/>
                <a:cs typeface="Calibri"/>
              </a:rPr>
              <a:t>1</a:t>
            </a:r>
            <a:r>
              <a:rPr lang="en-US" sz="900" dirty="0">
                <a:latin typeface="Trebuchet MS"/>
                <a:ea typeface="SimSun"/>
                <a:cs typeface="Calibri"/>
              </a:rPr>
              <a:t>Voegeli R. et al. 2007, 5alpha-reductase and its inhibitors, in Acne and its Therapies page 167 by Webster, G. F. and A. V. Rawlings (Editors): </a:t>
            </a:r>
            <a:r>
              <a:rPr lang="en-US" sz="900" dirty="0" err="1">
                <a:latin typeface="Trebuchet MS"/>
                <a:ea typeface="SimSun"/>
                <a:cs typeface="Calibri"/>
              </a:rPr>
              <a:t>Informa</a:t>
            </a:r>
            <a:r>
              <a:rPr lang="en-US" sz="900" dirty="0">
                <a:latin typeface="Trebuchet MS"/>
                <a:ea typeface="SimSun"/>
                <a:cs typeface="Calibri"/>
              </a:rPr>
              <a:t> Healthcare</a:t>
            </a:r>
          </a:p>
          <a:p>
            <a:endParaRPr lang="en-US" sz="900" dirty="0">
              <a:latin typeface="Trebuchet MS"/>
              <a:ea typeface="SimSun"/>
              <a:cs typeface="Calibri"/>
            </a:endParaRPr>
          </a:p>
          <a:p>
            <a:pPr lvl="0"/>
            <a:r>
              <a:rPr lang="en-US" sz="900" baseline="30000" dirty="0">
                <a:latin typeface="Trebuchet MS"/>
                <a:ea typeface="SimSun"/>
                <a:cs typeface="Calibri"/>
              </a:rPr>
              <a:t>2</a:t>
            </a:r>
            <a:r>
              <a:rPr lang="en-US" sz="900" dirty="0">
                <a:latin typeface="Trebuchet MS"/>
                <a:ea typeface="SimSun"/>
                <a:cs typeface="Calibri"/>
              </a:rPr>
              <a:t>Hirata N, Tokunaga M, Naruto S, </a:t>
            </a:r>
            <a:r>
              <a:rPr lang="en-US" sz="900" dirty="0" err="1">
                <a:latin typeface="Trebuchet MS"/>
                <a:ea typeface="SimSun"/>
                <a:cs typeface="Calibri"/>
              </a:rPr>
              <a:t>Iinuma</a:t>
            </a:r>
            <a:r>
              <a:rPr lang="en-US" sz="900" dirty="0">
                <a:latin typeface="Trebuchet MS"/>
                <a:ea typeface="SimSun"/>
                <a:cs typeface="Calibri"/>
              </a:rPr>
              <a:t> M, Matsuda H. 2007, Testosterone 5alpha-reductase inhibitory active constituents of Piper </a:t>
            </a:r>
            <a:r>
              <a:rPr lang="en-US" sz="900" dirty="0" err="1">
                <a:latin typeface="Trebuchet MS"/>
                <a:ea typeface="SimSun"/>
                <a:cs typeface="Calibri"/>
              </a:rPr>
              <a:t>nigrum</a:t>
            </a:r>
            <a:r>
              <a:rPr lang="en-US" sz="900" dirty="0">
                <a:latin typeface="Trebuchet MS"/>
                <a:ea typeface="SimSun"/>
                <a:cs typeface="Calibri"/>
              </a:rPr>
              <a:t> leaf. </a:t>
            </a:r>
            <a:r>
              <a:rPr lang="en-US" sz="900" dirty="0" err="1">
                <a:latin typeface="Trebuchet MS"/>
                <a:ea typeface="SimSun"/>
                <a:cs typeface="Calibri"/>
              </a:rPr>
              <a:t>Biol</a:t>
            </a:r>
            <a:r>
              <a:rPr lang="en-US" sz="900" dirty="0">
                <a:latin typeface="Trebuchet MS"/>
                <a:ea typeface="SimSun"/>
                <a:cs typeface="Calibri"/>
              </a:rPr>
              <a:t> Pharm Bull. 30(12):2402-5</a:t>
            </a:r>
          </a:p>
        </p:txBody>
      </p:sp>
      <p:sp>
        <p:nvSpPr>
          <p:cNvPr id="2" name="Title 1"/>
          <p:cNvSpPr>
            <a:spLocks noGrp="1"/>
          </p:cNvSpPr>
          <p:nvPr>
            <p:ph type="title"/>
          </p:nvPr>
        </p:nvSpPr>
        <p:spPr/>
        <p:txBody>
          <a:bodyPr/>
          <a:lstStyle/>
          <a:p>
            <a:r>
              <a:rPr lang="en-US" dirty="0"/>
              <a:t>The spot light centers on</a:t>
            </a:r>
            <a:br>
              <a:rPr lang="en-US" dirty="0"/>
            </a:br>
            <a:r>
              <a:rPr lang="en-US" dirty="0" err="1">
                <a:solidFill>
                  <a:srgbClr val="00B0F0"/>
                </a:solidFill>
              </a:rPr>
              <a:t>Phytosterols</a:t>
            </a:r>
            <a:r>
              <a:rPr lang="en-US" dirty="0">
                <a:solidFill>
                  <a:srgbClr val="00B0F0"/>
                </a:solidFill>
              </a:rPr>
              <a:t> </a:t>
            </a:r>
            <a:r>
              <a:rPr lang="en-US" dirty="0"/>
              <a:t>&amp;</a:t>
            </a:r>
            <a:r>
              <a:rPr lang="en-US" dirty="0">
                <a:solidFill>
                  <a:srgbClr val="00B0F0"/>
                </a:solidFill>
              </a:rPr>
              <a:t> </a:t>
            </a:r>
            <a:r>
              <a:rPr lang="en-US" dirty="0" err="1">
                <a:solidFill>
                  <a:srgbClr val="00B0F0"/>
                </a:solidFill>
              </a:rPr>
              <a:t>Lignans</a:t>
            </a:r>
            <a:endParaRPr lang="en-US" dirty="0"/>
          </a:p>
        </p:txBody>
      </p:sp>
      <p:grpSp>
        <p:nvGrpSpPr>
          <p:cNvPr id="3" name="Group 2"/>
          <p:cNvGrpSpPr/>
          <p:nvPr/>
        </p:nvGrpSpPr>
        <p:grpSpPr>
          <a:xfrm>
            <a:off x="5863038" y="958355"/>
            <a:ext cx="2896196" cy="2551829"/>
            <a:chOff x="5663013" y="1419075"/>
            <a:chExt cx="2896196" cy="2551829"/>
          </a:xfrm>
        </p:grpSpPr>
        <p:pic>
          <p:nvPicPr>
            <p:cNvPr id="17410" name="Picture 2" descr="Sticky Notes"/>
            <p:cNvPicPr>
              <a:picLocks noChangeAspect="1" noChangeArrowheads="1"/>
            </p:cNvPicPr>
            <p:nvPr/>
          </p:nvPicPr>
          <p:blipFill rotWithShape="1">
            <a:blip r:embed="rId3" cstate="screen">
              <a:duotone>
                <a:schemeClr val="accent6">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a:stretch/>
          </p:blipFill>
          <p:spPr bwMode="auto">
            <a:xfrm>
              <a:off x="5663013" y="1419075"/>
              <a:ext cx="2896196" cy="2551829"/>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rot="21348587">
              <a:off x="5799129" y="1884657"/>
              <a:ext cx="2544121" cy="1708160"/>
            </a:xfrm>
            <a:prstGeom prst="rect">
              <a:avLst/>
            </a:prstGeom>
            <a:noFill/>
          </p:spPr>
          <p:txBody>
            <a:bodyPr wrap="square" rtlCol="0">
              <a:spAutoFit/>
            </a:bodyPr>
            <a:lstStyle/>
            <a:p>
              <a:pPr>
                <a:lnSpc>
                  <a:spcPts val="1800"/>
                </a:lnSpc>
                <a:spcBef>
                  <a:spcPts val="1200"/>
                </a:spcBef>
              </a:pPr>
              <a:r>
                <a:rPr lang="en-US" sz="1200" dirty="0">
                  <a:latin typeface="Lucida Handwriting" panose="03010101010101010101" pitchFamily="66" charset="0"/>
                </a:rPr>
                <a:t>Sebum production is regulated through the activity of the enzyme 5</a:t>
              </a:r>
              <a:r>
                <a:rPr lang="en-US" sz="1200" dirty="0">
                  <a:latin typeface="Symbol" panose="05050102010706020507" pitchFamily="18" charset="2"/>
                </a:rPr>
                <a:t>a</a:t>
              </a:r>
              <a:r>
                <a:rPr lang="en-US" sz="1200" dirty="0">
                  <a:latin typeface="Lucida Handwriting" panose="03010101010101010101" pitchFamily="66" charset="0"/>
                </a:rPr>
                <a:t>-reductase which converts testosterone into the biologically active form </a:t>
              </a:r>
              <a:r>
                <a:rPr lang="en-US" sz="1200" dirty="0" err="1">
                  <a:latin typeface="Lucida Handwriting" panose="03010101010101010101" pitchFamily="66" charset="0"/>
                </a:rPr>
                <a:t>dihydrotestosterone</a:t>
              </a:r>
              <a:r>
                <a:rPr lang="en-US" sz="1200" dirty="0">
                  <a:latin typeface="Lucida Handwriting" panose="03010101010101010101" pitchFamily="66" charset="0"/>
                </a:rPr>
                <a:t> (DHT).</a:t>
              </a:r>
            </a:p>
          </p:txBody>
        </p:sp>
      </p:grpSp>
      <p:sp>
        <p:nvSpPr>
          <p:cNvPr id="28" name="Rounded Rectangle 27"/>
          <p:cNvSpPr/>
          <p:nvPr/>
        </p:nvSpPr>
        <p:spPr bwMode="auto">
          <a:xfrm>
            <a:off x="699900" y="4687857"/>
            <a:ext cx="7432158" cy="680924"/>
          </a:xfrm>
          <a:prstGeom prst="roundRect">
            <a:avLst/>
          </a:prstGeom>
          <a:solidFill>
            <a:schemeClr val="bg1"/>
          </a:solidFill>
          <a:ln w="1905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lvl="0" algn="ctr">
              <a:spcBef>
                <a:spcPts val="600"/>
              </a:spcBef>
              <a:buClr>
                <a:srgbClr val="0099FF"/>
              </a:buClr>
            </a:pPr>
            <a:r>
              <a:rPr lang="en-US" altLang="ja-JP" sz="1600" dirty="0" err="1">
                <a:solidFill>
                  <a:schemeClr val="accent2"/>
                </a:solidFill>
                <a:ea typeface="MS PGothic" pitchFamily="34" charset="-128"/>
              </a:rPr>
              <a:t>Phytosterols</a:t>
            </a:r>
            <a:r>
              <a:rPr lang="en-US" altLang="ja-JP" sz="1600" dirty="0">
                <a:solidFill>
                  <a:schemeClr val="accent2"/>
                </a:solidFill>
                <a:ea typeface="MS PGothic" pitchFamily="34" charset="-128"/>
              </a:rPr>
              <a:t> </a:t>
            </a:r>
            <a:r>
              <a:rPr lang="en-US" altLang="ja-JP" sz="1600" dirty="0">
                <a:solidFill>
                  <a:srgbClr val="4D4D4D"/>
                </a:solidFill>
                <a:ea typeface="MS PGothic" pitchFamily="34" charset="-128"/>
              </a:rPr>
              <a:t>and</a:t>
            </a:r>
            <a:r>
              <a:rPr lang="en-US" altLang="ja-JP" sz="1600" dirty="0">
                <a:solidFill>
                  <a:schemeClr val="accent2"/>
                </a:solidFill>
                <a:ea typeface="MS PGothic" pitchFamily="34" charset="-128"/>
              </a:rPr>
              <a:t> </a:t>
            </a:r>
            <a:r>
              <a:rPr lang="en-US" altLang="ja-JP" sz="1600" dirty="0" err="1">
                <a:solidFill>
                  <a:schemeClr val="accent2"/>
                </a:solidFill>
                <a:ea typeface="MS PGothic" pitchFamily="34" charset="-128"/>
              </a:rPr>
              <a:t>Lignans</a:t>
            </a:r>
            <a:r>
              <a:rPr lang="en-US" altLang="ja-JP" sz="1600" dirty="0">
                <a:solidFill>
                  <a:schemeClr val="accent2"/>
                </a:solidFill>
                <a:ea typeface="MS PGothic" pitchFamily="34" charset="-128"/>
              </a:rPr>
              <a:t> </a:t>
            </a:r>
            <a:r>
              <a:rPr lang="en-US" altLang="ja-JP" sz="1600" dirty="0">
                <a:solidFill>
                  <a:srgbClr val="4D4D4D"/>
                </a:solidFill>
                <a:ea typeface="MS PGothic" pitchFamily="34" charset="-128"/>
              </a:rPr>
              <a:t>of Saw Palmetto and Sesame have been shown to inhibit the activity of the testosterone converting enzyme 5</a:t>
            </a:r>
            <a:r>
              <a:rPr lang="en-US" altLang="ja-JP" sz="1600" dirty="0">
                <a:solidFill>
                  <a:srgbClr val="4D4D4D"/>
                </a:solidFill>
                <a:latin typeface="Symbol" panose="05050102010706020507" pitchFamily="18" charset="2"/>
                <a:ea typeface="MS PGothic" pitchFamily="34" charset="-128"/>
              </a:rPr>
              <a:t>a</a:t>
            </a:r>
            <a:r>
              <a:rPr lang="en-US" altLang="ja-JP" sz="1600" dirty="0">
                <a:solidFill>
                  <a:srgbClr val="4D4D4D"/>
                </a:solidFill>
                <a:ea typeface="MS PGothic" pitchFamily="34" charset="-128"/>
              </a:rPr>
              <a:t>-reductase</a:t>
            </a:r>
          </a:p>
        </p:txBody>
      </p:sp>
      <p:pic>
        <p:nvPicPr>
          <p:cNvPr id="21506" name="Picture 2" descr="U:\My documents\_documents MS\NEW BRANDING_Doc &amp; PPT\REGU-SEB\Pictures &amp; illustrations\REGU-SEB_mode of action.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3485" y="1941772"/>
            <a:ext cx="5448651" cy="2230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2055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70612"/>
            <a:ext cx="7454900" cy="877163"/>
          </a:xfrm>
        </p:spPr>
        <p:txBody>
          <a:bodyPr/>
          <a:lstStyle/>
          <a:p>
            <a:r>
              <a:rPr lang="en-US" dirty="0"/>
              <a:t>REGU</a:t>
            </a:r>
            <a:r>
              <a:rPr lang="en-US" baseline="30000" dirty="0"/>
              <a:t>®</a:t>
            </a:r>
            <a:r>
              <a:rPr lang="en-US" dirty="0"/>
              <a:t>-SEB </a:t>
            </a:r>
            <a:r>
              <a:rPr lang="en-US" i="1" dirty="0"/>
              <a:t>in vitro</a:t>
            </a:r>
            <a:br>
              <a:rPr lang="en-US" dirty="0"/>
            </a:br>
            <a:r>
              <a:rPr lang="en-US" sz="2800" kern="1200" dirty="0">
                <a:solidFill>
                  <a:srgbClr val="4F4F4F"/>
                </a:solidFill>
                <a:latin typeface="Trebuchet MS" pitchFamily="34" charset="0"/>
                <a:ea typeface="+mn-ea"/>
                <a:cs typeface="Arial" charset="0"/>
              </a:rPr>
              <a:t>Up to 35% DHT synthesis reduction</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21</a:t>
            </a:fld>
            <a:endParaRPr lang="en-US" altLang="en-US" dirty="0"/>
          </a:p>
        </p:txBody>
      </p:sp>
      <p:grpSp>
        <p:nvGrpSpPr>
          <p:cNvPr id="3" name="Group 2"/>
          <p:cNvGrpSpPr/>
          <p:nvPr/>
        </p:nvGrpSpPr>
        <p:grpSpPr>
          <a:xfrm>
            <a:off x="5524500" y="1927465"/>
            <a:ext cx="3395964" cy="2591376"/>
            <a:chOff x="5524500" y="1831769"/>
            <a:chExt cx="3395964" cy="2022997"/>
          </a:xfrm>
        </p:grpSpPr>
        <p:sp>
          <p:nvSpPr>
            <p:cNvPr id="11" name="Rounded Rectangle 10"/>
            <p:cNvSpPr/>
            <p:nvPr/>
          </p:nvSpPr>
          <p:spPr bwMode="auto">
            <a:xfrm>
              <a:off x="5524500" y="2021880"/>
              <a:ext cx="3395964" cy="1832886"/>
            </a:xfrm>
            <a:prstGeom prst="roundRect">
              <a:avLst/>
            </a:prstGeom>
            <a:solidFill>
              <a:schemeClr val="bg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285750" indent="-285750">
                <a:spcBef>
                  <a:spcPts val="0"/>
                </a:spcBef>
                <a:buFont typeface="Arial" panose="020B0604020202020204" pitchFamily="34" charset="0"/>
                <a:buChar char="•"/>
              </a:pPr>
              <a:endParaRPr lang="en-US" sz="1600" dirty="0">
                <a:solidFill>
                  <a:schemeClr val="bg2"/>
                </a:solidFill>
              </a:endParaRPr>
            </a:p>
            <a:p>
              <a:pPr marL="285750" indent="-285750">
                <a:spcBef>
                  <a:spcPts val="600"/>
                </a:spcBef>
                <a:spcAft>
                  <a:spcPts val="0"/>
                </a:spcAft>
                <a:buFont typeface="Arial" panose="020B0604020202020204" pitchFamily="34" charset="0"/>
                <a:buChar char="•"/>
              </a:pPr>
              <a:r>
                <a:rPr lang="en-US" sz="1600" dirty="0">
                  <a:solidFill>
                    <a:schemeClr val="bg2"/>
                  </a:solidFill>
                </a:rPr>
                <a:t>Reconstructed human epidermis </a:t>
              </a:r>
              <a:r>
                <a:rPr lang="en-US" sz="1600" dirty="0" err="1">
                  <a:solidFill>
                    <a:schemeClr val="bg2"/>
                  </a:solidFill>
                </a:rPr>
                <a:t>SkinEthic</a:t>
              </a:r>
              <a:r>
                <a:rPr lang="en-US" sz="1600" baseline="30000" dirty="0">
                  <a:solidFill>
                    <a:schemeClr val="bg2"/>
                  </a:solidFill>
                </a:rPr>
                <a:t>®</a:t>
              </a:r>
            </a:p>
            <a:p>
              <a:pPr marL="285750" indent="-285750">
                <a:spcBef>
                  <a:spcPts val="600"/>
                </a:spcBef>
                <a:spcAft>
                  <a:spcPts val="0"/>
                </a:spcAft>
                <a:buFont typeface="Arial" panose="020B0604020202020204" pitchFamily="34" charset="0"/>
                <a:buChar char="•"/>
              </a:pPr>
              <a:r>
                <a:rPr lang="en-US" sz="1600" dirty="0">
                  <a:solidFill>
                    <a:schemeClr val="bg2"/>
                  </a:solidFill>
                </a:rPr>
                <a:t>REGU</a:t>
              </a:r>
              <a:r>
                <a:rPr lang="en-US" sz="1600" baseline="30000" dirty="0">
                  <a:solidFill>
                    <a:schemeClr val="bg2"/>
                  </a:solidFill>
                </a:rPr>
                <a:t>®</a:t>
              </a:r>
              <a:r>
                <a:rPr lang="en-US" sz="1600" dirty="0">
                  <a:solidFill>
                    <a:schemeClr val="bg2"/>
                  </a:solidFill>
                </a:rPr>
                <a:t>-SEB vs. </a:t>
              </a:r>
              <a:r>
                <a:rPr lang="en-US" sz="1600" dirty="0" err="1">
                  <a:solidFill>
                    <a:schemeClr val="bg2"/>
                  </a:solidFill>
                </a:rPr>
                <a:t>finasteride</a:t>
              </a:r>
              <a:r>
                <a:rPr lang="en-US" sz="1600" dirty="0">
                  <a:solidFill>
                    <a:schemeClr val="bg2"/>
                  </a:solidFill>
                </a:rPr>
                <a:t> (positive control)</a:t>
              </a:r>
            </a:p>
            <a:p>
              <a:pPr marL="285750" indent="-285750">
                <a:spcBef>
                  <a:spcPts val="600"/>
                </a:spcBef>
                <a:spcAft>
                  <a:spcPts val="0"/>
                </a:spcAft>
                <a:buFont typeface="Arial" panose="020B0604020202020204" pitchFamily="34" charset="0"/>
                <a:buChar char="•"/>
              </a:pPr>
              <a:r>
                <a:rPr lang="en-US" sz="1600" dirty="0">
                  <a:solidFill>
                    <a:schemeClr val="bg2"/>
                  </a:solidFill>
                </a:rPr>
                <a:t>Measurement of DHT level in the skin</a:t>
              </a:r>
            </a:p>
          </p:txBody>
        </p:sp>
        <p:sp>
          <p:nvSpPr>
            <p:cNvPr id="12" name="TextBox 11"/>
            <p:cNvSpPr txBox="1"/>
            <p:nvPr/>
          </p:nvSpPr>
          <p:spPr>
            <a:xfrm>
              <a:off x="6442545" y="1831769"/>
              <a:ext cx="1732732" cy="202077"/>
            </a:xfrm>
            <a:prstGeom prst="rect">
              <a:avLst/>
            </a:prstGeom>
            <a:solidFill>
              <a:schemeClr val="bg1"/>
            </a:solidFill>
          </p:spPr>
          <p:txBody>
            <a:bodyPr wrap="square" rtlCol="0">
              <a:spAutoFit/>
            </a:bodyPr>
            <a:lstStyle/>
            <a:p>
              <a:r>
                <a:rPr lang="en-US" sz="2000" dirty="0">
                  <a:solidFill>
                    <a:schemeClr val="tx2"/>
                  </a:solidFill>
                </a:rPr>
                <a:t>Study Design</a:t>
              </a:r>
            </a:p>
          </p:txBody>
        </p:sp>
      </p:grpSp>
      <p:pic>
        <p:nvPicPr>
          <p:cNvPr id="15362" name="Picture 2" descr="U:\My documents\_documents MS\NEW BRANDING_Doc &amp; PPT\REGU-SEB\Pictures &amp; illustrations\REGU-SEB_in vitro.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34672" y="1805220"/>
            <a:ext cx="4626430" cy="44134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115349" y="2477383"/>
            <a:ext cx="1924493" cy="461665"/>
          </a:xfrm>
          <a:prstGeom prst="rect">
            <a:avLst/>
          </a:prstGeom>
          <a:noFill/>
        </p:spPr>
        <p:txBody>
          <a:bodyPr wrap="square" rtlCol="0">
            <a:spAutoFit/>
          </a:bodyPr>
          <a:lstStyle/>
          <a:p>
            <a:r>
              <a:rPr lang="en-US" sz="1200" dirty="0">
                <a:solidFill>
                  <a:schemeClr val="bg2"/>
                </a:solidFill>
              </a:rPr>
              <a:t>Values</a:t>
            </a:r>
            <a:r>
              <a:rPr lang="en-US" sz="1200" dirty="0"/>
              <a:t> </a:t>
            </a:r>
            <a:r>
              <a:rPr lang="en-US" sz="1200" dirty="0">
                <a:solidFill>
                  <a:schemeClr val="bg2"/>
                </a:solidFill>
              </a:rPr>
              <a:t>calculated against untreated control</a:t>
            </a:r>
            <a:endParaRPr lang="en-US" sz="1200" dirty="0"/>
          </a:p>
        </p:txBody>
      </p:sp>
    </p:spTree>
    <p:extLst>
      <p:ext uri="{BB962C8B-B14F-4D97-AF65-F5344CB8AC3E}">
        <p14:creationId xmlns:p14="http://schemas.microsoft.com/office/powerpoint/2010/main" val="2631556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70612"/>
            <a:ext cx="6472238" cy="877163"/>
          </a:xfrm>
        </p:spPr>
        <p:txBody>
          <a:bodyPr/>
          <a:lstStyle/>
          <a:p>
            <a:r>
              <a:rPr lang="en-US" dirty="0"/>
              <a:t>REGU</a:t>
            </a:r>
            <a:r>
              <a:rPr lang="en-US" baseline="30000" dirty="0"/>
              <a:t>®</a:t>
            </a:r>
            <a:r>
              <a:rPr lang="en-US" dirty="0"/>
              <a:t>-SEB </a:t>
            </a:r>
            <a:r>
              <a:rPr lang="en-US" i="1" dirty="0"/>
              <a:t>in vivo</a:t>
            </a:r>
            <a:br>
              <a:rPr lang="en-US" i="1" dirty="0"/>
            </a:br>
            <a:r>
              <a:rPr lang="en-US" sz="2800" kern="1200" dirty="0">
                <a:solidFill>
                  <a:srgbClr val="4F4F4F"/>
                </a:solidFill>
                <a:latin typeface="Trebuchet MS" pitchFamily="34" charset="0"/>
                <a:cs typeface="Arial" charset="0"/>
              </a:rPr>
              <a:t>Visible efficacy after 4 weeks</a:t>
            </a:r>
            <a:endParaRPr lang="en-US" sz="2800" i="1" dirty="0"/>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22</a:t>
            </a:fld>
            <a:endParaRPr lang="en-US" altLang="en-US" dirty="0"/>
          </a:p>
        </p:txBody>
      </p:sp>
      <p:sp>
        <p:nvSpPr>
          <p:cNvPr id="7" name="Rounded Rectangle 6"/>
          <p:cNvSpPr/>
          <p:nvPr/>
        </p:nvSpPr>
        <p:spPr bwMode="auto">
          <a:xfrm>
            <a:off x="356022" y="2609849"/>
            <a:ext cx="5305423" cy="2571751"/>
          </a:xfrm>
          <a:prstGeom prst="roundRect">
            <a:avLst/>
          </a:prstGeom>
          <a:solidFill>
            <a:schemeClr val="bg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285750" indent="-285750">
              <a:spcBef>
                <a:spcPts val="1200"/>
              </a:spcBef>
              <a:buFont typeface="Arial" panose="020B0604020202020204" pitchFamily="34" charset="0"/>
              <a:buChar char="•"/>
            </a:pPr>
            <a:r>
              <a:rPr lang="en-US" sz="1600" dirty="0">
                <a:solidFill>
                  <a:schemeClr val="bg2"/>
                </a:solidFill>
              </a:rPr>
              <a:t>20 male &amp; female volunteers, 17-50 years old, with oily or combined skin</a:t>
            </a:r>
          </a:p>
          <a:p>
            <a:pPr marL="285750" indent="-285750">
              <a:spcBef>
                <a:spcPts val="1200"/>
              </a:spcBef>
              <a:buFont typeface="Arial" panose="020B0604020202020204" pitchFamily="34" charset="0"/>
              <a:buChar char="•"/>
            </a:pPr>
            <a:r>
              <a:rPr lang="en-US" sz="1600" dirty="0">
                <a:solidFill>
                  <a:schemeClr val="bg2"/>
                </a:solidFill>
              </a:rPr>
              <a:t>Application twice daily during 4 weeks</a:t>
            </a:r>
          </a:p>
          <a:p>
            <a:pPr marL="285750" indent="-285750">
              <a:spcBef>
                <a:spcPts val="1200"/>
              </a:spcBef>
              <a:buFont typeface="Arial" panose="020B0604020202020204" pitchFamily="34" charset="0"/>
              <a:buChar char="•"/>
            </a:pPr>
            <a:r>
              <a:rPr lang="en-US" sz="1600" dirty="0">
                <a:solidFill>
                  <a:schemeClr val="bg2"/>
                </a:solidFill>
              </a:rPr>
              <a:t>2% REGU</a:t>
            </a:r>
            <a:r>
              <a:rPr lang="en-US" sz="1600" baseline="30000" dirty="0">
                <a:solidFill>
                  <a:schemeClr val="bg2"/>
                </a:solidFill>
              </a:rPr>
              <a:t>®</a:t>
            </a:r>
            <a:r>
              <a:rPr lang="en-US" sz="1600" dirty="0">
                <a:solidFill>
                  <a:schemeClr val="bg2"/>
                </a:solidFill>
              </a:rPr>
              <a:t>-SEB in a cream-gel</a:t>
            </a:r>
          </a:p>
          <a:p>
            <a:pPr marL="285750" indent="-285750">
              <a:spcBef>
                <a:spcPts val="1200"/>
              </a:spcBef>
              <a:buFont typeface="Arial" panose="020B0604020202020204" pitchFamily="34" charset="0"/>
              <a:buChar char="•"/>
            </a:pPr>
            <a:r>
              <a:rPr lang="en-US" sz="1600" dirty="0">
                <a:solidFill>
                  <a:schemeClr val="bg2"/>
                </a:solidFill>
              </a:rPr>
              <a:t>Parameters:	</a:t>
            </a:r>
            <a:r>
              <a:rPr lang="en-US" sz="1600" dirty="0">
                <a:solidFill>
                  <a:srgbClr val="00B0F0"/>
                </a:solidFill>
              </a:rPr>
              <a:t>Instrumental skin bioengineering</a:t>
            </a:r>
          </a:p>
          <a:p>
            <a:pPr>
              <a:spcBef>
                <a:spcPts val="0"/>
              </a:spcBef>
            </a:pPr>
            <a:r>
              <a:rPr lang="en-US" sz="1600" dirty="0">
                <a:solidFill>
                  <a:srgbClr val="00B0F0"/>
                </a:solidFill>
              </a:rPr>
              <a:t>		Clinical assessment</a:t>
            </a:r>
          </a:p>
          <a:p>
            <a:pPr>
              <a:spcBef>
                <a:spcPts val="0"/>
              </a:spcBef>
            </a:pPr>
            <a:r>
              <a:rPr lang="en-US" sz="1600" dirty="0">
                <a:solidFill>
                  <a:srgbClr val="00B0F0"/>
                </a:solidFill>
              </a:rPr>
              <a:t>		Self-evaluation questionnaire</a:t>
            </a:r>
          </a:p>
        </p:txBody>
      </p:sp>
      <p:sp>
        <p:nvSpPr>
          <p:cNvPr id="8" name="TextBox 7"/>
          <p:cNvSpPr txBox="1"/>
          <p:nvPr/>
        </p:nvSpPr>
        <p:spPr>
          <a:xfrm>
            <a:off x="1902245" y="2209739"/>
            <a:ext cx="1672805" cy="400110"/>
          </a:xfrm>
          <a:prstGeom prst="rect">
            <a:avLst/>
          </a:prstGeom>
          <a:solidFill>
            <a:schemeClr val="bg1"/>
          </a:solidFill>
        </p:spPr>
        <p:txBody>
          <a:bodyPr wrap="square" rtlCol="0">
            <a:spAutoFit/>
          </a:bodyPr>
          <a:lstStyle/>
          <a:p>
            <a:r>
              <a:rPr lang="en-US" sz="2000" dirty="0">
                <a:solidFill>
                  <a:schemeClr val="tx2"/>
                </a:solidFill>
              </a:rPr>
              <a:t>Study Design</a:t>
            </a:r>
          </a:p>
        </p:txBody>
      </p:sp>
      <p:sp>
        <p:nvSpPr>
          <p:cNvPr id="10" name="Rectangle 9"/>
          <p:cNvSpPr/>
          <p:nvPr/>
        </p:nvSpPr>
        <p:spPr>
          <a:xfrm>
            <a:off x="1509448" y="5696634"/>
            <a:ext cx="2986088" cy="646331"/>
          </a:xfrm>
          <a:prstGeom prst="rect">
            <a:avLst/>
          </a:prstGeom>
        </p:spPr>
        <p:txBody>
          <a:bodyPr wrap="square">
            <a:spAutoFit/>
          </a:bodyPr>
          <a:lstStyle/>
          <a:p>
            <a:r>
              <a:rPr lang="en-US" sz="900" dirty="0"/>
              <a:t>Source:</a:t>
            </a:r>
          </a:p>
          <a:p>
            <a:r>
              <a:rPr lang="en-US" sz="900" dirty="0"/>
              <a:t>H. </a:t>
            </a:r>
            <a:r>
              <a:rPr lang="en-US" sz="900" dirty="0" err="1"/>
              <a:t>Dobrev</a:t>
            </a:r>
            <a:r>
              <a:rPr lang="en-US" sz="900" dirty="0"/>
              <a:t>, MD, PhD; Medical University Hospital</a:t>
            </a:r>
          </a:p>
          <a:p>
            <a:r>
              <a:rPr lang="en-US" sz="900" dirty="0"/>
              <a:t>Department of Dermatology and Venereology</a:t>
            </a:r>
          </a:p>
          <a:p>
            <a:r>
              <a:rPr lang="en-US" sz="900" dirty="0"/>
              <a:t>Skin Bioengineering Laboratory</a:t>
            </a:r>
          </a:p>
        </p:txBody>
      </p:sp>
      <p:pic>
        <p:nvPicPr>
          <p:cNvPr id="11" name="Picture 10" descr="A picture containing clothing, sitting, young, holding&#10;&#10;Description automatically generated">
            <a:extLst>
              <a:ext uri="{FF2B5EF4-FFF2-40B4-BE49-F238E27FC236}">
                <a16:creationId xmlns:a16="http://schemas.microsoft.com/office/drawing/2014/main" id="{19CE48DD-BDEB-4F1F-A23F-3A18F21A3BC1}"/>
              </a:ext>
            </a:extLst>
          </p:cNvPr>
          <p:cNvPicPr>
            <a:picLocks noChangeAspect="1"/>
          </p:cNvPicPr>
          <p:nvPr/>
        </p:nvPicPr>
        <p:blipFill rotWithShape="1">
          <a:blip r:embed="rId3" cstate="screen">
            <a:alphaModFix amt="50000"/>
            <a:extLst>
              <a:ext uri="{BEBA8EAE-BF5A-486C-A8C5-ECC9F3942E4B}">
                <a14:imgProps xmlns:a14="http://schemas.microsoft.com/office/drawing/2010/main">
                  <a14:imgLayer r:embed="rId4">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1858000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600075" y="1593675"/>
            <a:ext cx="3387640" cy="338554"/>
          </a:xfrm>
          <a:prstGeom prst="rect">
            <a:avLst/>
          </a:prstGeom>
          <a:noFill/>
        </p:spPr>
        <p:txBody>
          <a:bodyPr wrap="square" rtlCol="0">
            <a:spAutoFit/>
          </a:bodyPr>
          <a:lstStyle/>
          <a:p>
            <a:r>
              <a:rPr lang="en-US" sz="1600" dirty="0">
                <a:solidFill>
                  <a:srgbClr val="00B0F0"/>
                </a:solidFill>
              </a:rPr>
              <a:t>Instrumental skin bioengineering</a:t>
            </a:r>
          </a:p>
        </p:txBody>
      </p:sp>
      <p:sp>
        <p:nvSpPr>
          <p:cNvPr id="2" name="Title 1"/>
          <p:cNvSpPr>
            <a:spLocks noGrp="1"/>
          </p:cNvSpPr>
          <p:nvPr>
            <p:ph type="title"/>
          </p:nvPr>
        </p:nvSpPr>
        <p:spPr>
          <a:xfrm>
            <a:off x="717550" y="399851"/>
            <a:ext cx="8178800" cy="847924"/>
          </a:xfrm>
        </p:spPr>
        <p:txBody>
          <a:bodyPr/>
          <a:lstStyle/>
          <a:p>
            <a:r>
              <a:rPr lang="en-US" dirty="0">
                <a:solidFill>
                  <a:srgbClr val="0070BA"/>
                </a:solidFill>
              </a:rPr>
              <a:t>REGU</a:t>
            </a:r>
            <a:r>
              <a:rPr lang="en-US" baseline="30000" dirty="0">
                <a:solidFill>
                  <a:srgbClr val="0070BA"/>
                </a:solidFill>
              </a:rPr>
              <a:t>®</a:t>
            </a:r>
            <a:r>
              <a:rPr lang="en-US" dirty="0">
                <a:solidFill>
                  <a:srgbClr val="0070BA"/>
                </a:solidFill>
              </a:rPr>
              <a:t>-SEB </a:t>
            </a:r>
            <a:r>
              <a:rPr lang="en-US" i="1" dirty="0">
                <a:solidFill>
                  <a:srgbClr val="0070BA"/>
                </a:solidFill>
              </a:rPr>
              <a:t>in vivo</a:t>
            </a:r>
            <a:br>
              <a:rPr lang="en-US" i="1" dirty="0">
                <a:solidFill>
                  <a:srgbClr val="0070BA"/>
                </a:solidFill>
              </a:rPr>
            </a:br>
            <a:r>
              <a:rPr lang="en-US" sz="2600" kern="1200" dirty="0">
                <a:solidFill>
                  <a:srgbClr val="4F4F4F"/>
                </a:solidFill>
                <a:latin typeface="Trebuchet MS" pitchFamily="34" charset="0"/>
                <a:ea typeface="+mn-ea"/>
                <a:cs typeface="Arial" charset="0"/>
              </a:rPr>
              <a:t>Decreases the oily spots surface by 42%</a:t>
            </a:r>
            <a:endParaRPr lang="en-US" dirty="0"/>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23</a:t>
            </a:fld>
            <a:endParaRPr lang="en-US" altLang="en-US" dirty="0"/>
          </a:p>
        </p:txBody>
      </p:sp>
      <p:sp>
        <p:nvSpPr>
          <p:cNvPr id="7" name="Rounded Rectangle 6"/>
          <p:cNvSpPr/>
          <p:nvPr/>
        </p:nvSpPr>
        <p:spPr bwMode="auto">
          <a:xfrm>
            <a:off x="6124351" y="2357769"/>
            <a:ext cx="2668775" cy="3134911"/>
          </a:xfrm>
          <a:prstGeom prst="roundRect">
            <a:avLst/>
          </a:prstGeom>
          <a:solidFill>
            <a:schemeClr val="bg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a:spcBef>
                <a:spcPts val="0"/>
              </a:spcBef>
            </a:pPr>
            <a:r>
              <a:rPr lang="en-US" sz="1600" b="1" dirty="0">
                <a:solidFill>
                  <a:srgbClr val="00B0F0"/>
                </a:solidFill>
              </a:rPr>
              <a:t>Devices</a:t>
            </a:r>
          </a:p>
          <a:p>
            <a:pPr marL="285750" indent="-285750">
              <a:spcBef>
                <a:spcPts val="0"/>
              </a:spcBef>
              <a:buFont typeface="Arial" panose="020B0604020202020204" pitchFamily="34" charset="0"/>
              <a:buChar char="•"/>
            </a:pPr>
            <a:r>
              <a:rPr lang="fr-FR" sz="1600" dirty="0" err="1">
                <a:solidFill>
                  <a:schemeClr val="bg2"/>
                </a:solidFill>
              </a:rPr>
              <a:t>Sebufix</a:t>
            </a:r>
            <a:r>
              <a:rPr lang="fr-FR" sz="1600" baseline="30000" dirty="0">
                <a:solidFill>
                  <a:schemeClr val="bg2"/>
                </a:solidFill>
              </a:rPr>
              <a:t>®</a:t>
            </a:r>
            <a:r>
              <a:rPr lang="fr-FR" sz="1600" dirty="0">
                <a:solidFill>
                  <a:schemeClr val="bg2"/>
                </a:solidFill>
              </a:rPr>
              <a:t> F16 foils and </a:t>
            </a:r>
            <a:r>
              <a:rPr lang="fr-FR" sz="1600" dirty="0" err="1">
                <a:solidFill>
                  <a:schemeClr val="bg2"/>
                </a:solidFill>
              </a:rPr>
              <a:t>Visioscope</a:t>
            </a:r>
            <a:r>
              <a:rPr lang="fr-FR" sz="1600" baseline="30000" dirty="0">
                <a:solidFill>
                  <a:schemeClr val="bg2"/>
                </a:solidFill>
              </a:rPr>
              <a:t>®</a:t>
            </a:r>
            <a:r>
              <a:rPr lang="fr-FR" sz="1600" dirty="0">
                <a:solidFill>
                  <a:schemeClr val="bg2"/>
                </a:solidFill>
              </a:rPr>
              <a:t> (Courage &amp; </a:t>
            </a:r>
            <a:r>
              <a:rPr lang="fr-FR" sz="1600" dirty="0" err="1">
                <a:solidFill>
                  <a:schemeClr val="bg2"/>
                </a:solidFill>
              </a:rPr>
              <a:t>Khazaka</a:t>
            </a:r>
            <a:r>
              <a:rPr lang="fr-FR" sz="1600" dirty="0">
                <a:solidFill>
                  <a:schemeClr val="bg2"/>
                </a:solidFill>
              </a:rPr>
              <a:t>) </a:t>
            </a:r>
            <a:endParaRPr lang="en-US" sz="1600" dirty="0">
              <a:solidFill>
                <a:schemeClr val="bg2"/>
              </a:solidFill>
            </a:endParaRPr>
          </a:p>
          <a:p>
            <a:pPr>
              <a:spcBef>
                <a:spcPts val="1200"/>
              </a:spcBef>
            </a:pPr>
            <a:r>
              <a:rPr lang="en-US" sz="1600" b="1" dirty="0">
                <a:solidFill>
                  <a:srgbClr val="00B0F0"/>
                </a:solidFill>
              </a:rPr>
              <a:t>Method</a:t>
            </a:r>
          </a:p>
          <a:p>
            <a:pPr marL="285750" indent="-285750">
              <a:spcBef>
                <a:spcPts val="0"/>
              </a:spcBef>
              <a:buFont typeface="Arial" panose="020B0604020202020204" pitchFamily="34" charset="0"/>
              <a:buChar char="•"/>
            </a:pPr>
            <a:r>
              <a:rPr lang="en-US" sz="1600" dirty="0">
                <a:solidFill>
                  <a:schemeClr val="bg2"/>
                </a:solidFill>
              </a:rPr>
              <a:t>Application of the foils during 30s on the skin</a:t>
            </a:r>
          </a:p>
          <a:p>
            <a:pPr marL="285750" indent="-285750">
              <a:spcBef>
                <a:spcPts val="0"/>
              </a:spcBef>
              <a:buFont typeface="Arial" panose="020B0604020202020204" pitchFamily="34" charset="0"/>
              <a:buChar char="•"/>
            </a:pPr>
            <a:r>
              <a:rPr lang="en-US" sz="1600" dirty="0">
                <a:solidFill>
                  <a:schemeClr val="bg2"/>
                </a:solidFill>
              </a:rPr>
              <a:t>Evaluation of the foils by </a:t>
            </a:r>
            <a:r>
              <a:rPr lang="en-US" sz="1600" dirty="0" err="1">
                <a:solidFill>
                  <a:schemeClr val="bg2"/>
                </a:solidFill>
              </a:rPr>
              <a:t>Visioscope</a:t>
            </a:r>
            <a:r>
              <a:rPr lang="en-US" sz="1600" baseline="30000" dirty="0">
                <a:solidFill>
                  <a:schemeClr val="bg2"/>
                </a:solidFill>
              </a:rPr>
              <a:t>®</a:t>
            </a:r>
            <a:endParaRPr lang="en-US" sz="1600" dirty="0">
              <a:solidFill>
                <a:schemeClr val="bg2"/>
              </a:solidFill>
            </a:endParaRPr>
          </a:p>
        </p:txBody>
      </p:sp>
      <p:pic>
        <p:nvPicPr>
          <p:cNvPr id="16386" name="Picture 2" descr="U:\My documents\_documents MS\NEW BRANDING_Doc &amp; PPT\REGU-SEB\Pictures &amp; illustrations\REGU-SEB_in vivo 1_sebutapes.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41604" y="2357769"/>
            <a:ext cx="5037177" cy="3365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326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99851"/>
            <a:ext cx="8131175" cy="847924"/>
          </a:xfrm>
        </p:spPr>
        <p:txBody>
          <a:bodyPr/>
          <a:lstStyle/>
          <a:p>
            <a:r>
              <a:rPr lang="en-US" dirty="0"/>
              <a:t>REGU</a:t>
            </a:r>
            <a:r>
              <a:rPr lang="en-US" baseline="30000" dirty="0"/>
              <a:t>®</a:t>
            </a:r>
            <a:r>
              <a:rPr lang="en-US" dirty="0"/>
              <a:t>-SEB </a:t>
            </a:r>
            <a:r>
              <a:rPr lang="en-US" i="1" dirty="0"/>
              <a:t>in vivo</a:t>
            </a:r>
            <a:br>
              <a:rPr lang="en-US" i="1" dirty="0"/>
            </a:br>
            <a:r>
              <a:rPr lang="en-US" sz="2600" kern="1200" dirty="0">
                <a:solidFill>
                  <a:srgbClr val="4F4F4F"/>
                </a:solidFill>
                <a:latin typeface="Trebuchet MS" pitchFamily="34" charset="0"/>
                <a:ea typeface="+mn-ea"/>
                <a:cs typeface="Arial" charset="0"/>
              </a:rPr>
              <a:t>Decreases the severity of oily skin condition by 33%</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24</a:t>
            </a:fld>
            <a:endParaRPr lang="en-US" altLang="en-US" dirty="0"/>
          </a:p>
        </p:txBody>
      </p:sp>
      <p:sp>
        <p:nvSpPr>
          <p:cNvPr id="12" name="TextBox 11"/>
          <p:cNvSpPr txBox="1"/>
          <p:nvPr/>
        </p:nvSpPr>
        <p:spPr>
          <a:xfrm>
            <a:off x="676276" y="1646933"/>
            <a:ext cx="2595562" cy="338554"/>
          </a:xfrm>
          <a:prstGeom prst="rect">
            <a:avLst/>
          </a:prstGeom>
          <a:noFill/>
        </p:spPr>
        <p:txBody>
          <a:bodyPr wrap="square" rtlCol="0">
            <a:spAutoFit/>
          </a:bodyPr>
          <a:lstStyle/>
          <a:p>
            <a:r>
              <a:rPr lang="en-US" sz="1600" dirty="0">
                <a:solidFill>
                  <a:srgbClr val="00B0F0"/>
                </a:solidFill>
              </a:rPr>
              <a:t>Clinical assessment</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6148" y="2254233"/>
            <a:ext cx="5756422" cy="3717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6624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99851"/>
            <a:ext cx="8245475" cy="847924"/>
          </a:xfrm>
        </p:spPr>
        <p:txBody>
          <a:bodyPr/>
          <a:lstStyle/>
          <a:p>
            <a:r>
              <a:rPr lang="en-US" dirty="0">
                <a:solidFill>
                  <a:srgbClr val="0070BA"/>
                </a:solidFill>
              </a:rPr>
              <a:t>REGU</a:t>
            </a:r>
            <a:r>
              <a:rPr lang="en-US" baseline="30000" dirty="0">
                <a:solidFill>
                  <a:srgbClr val="0070BA"/>
                </a:solidFill>
              </a:rPr>
              <a:t>®</a:t>
            </a:r>
            <a:r>
              <a:rPr lang="en-US" dirty="0">
                <a:solidFill>
                  <a:srgbClr val="0070BA"/>
                </a:solidFill>
              </a:rPr>
              <a:t>-SEB </a:t>
            </a:r>
            <a:r>
              <a:rPr lang="en-US" i="1" dirty="0">
                <a:solidFill>
                  <a:srgbClr val="0070BA"/>
                </a:solidFill>
              </a:rPr>
              <a:t>in vivo</a:t>
            </a:r>
            <a:br>
              <a:rPr lang="en-US" i="1" dirty="0">
                <a:solidFill>
                  <a:srgbClr val="0070BA"/>
                </a:solidFill>
              </a:rPr>
            </a:br>
            <a:r>
              <a:rPr lang="en-US" sz="2600" kern="1200" dirty="0">
                <a:solidFill>
                  <a:srgbClr val="4F4F4F"/>
                </a:solidFill>
                <a:latin typeface="Trebuchet MS" pitchFamily="34" charset="0"/>
                <a:ea typeface="+mn-ea"/>
                <a:cs typeface="Arial" charset="0"/>
              </a:rPr>
              <a:t>Excellent consumer acceptance and visible efficacy</a:t>
            </a:r>
            <a:endParaRPr lang="en-US" dirty="0"/>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25</a:t>
            </a:fld>
            <a:endParaRPr lang="en-US" altLang="en-US" dirty="0"/>
          </a:p>
        </p:txBody>
      </p:sp>
      <p:pic>
        <p:nvPicPr>
          <p:cNvPr id="16387" name="Picture 3"/>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72408" y="2643699"/>
            <a:ext cx="7474263" cy="369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676276" y="1593476"/>
            <a:ext cx="3130180" cy="338554"/>
          </a:xfrm>
          <a:prstGeom prst="rect">
            <a:avLst/>
          </a:prstGeom>
          <a:noFill/>
        </p:spPr>
        <p:txBody>
          <a:bodyPr wrap="square" rtlCol="0">
            <a:spAutoFit/>
          </a:bodyPr>
          <a:lstStyle/>
          <a:p>
            <a:r>
              <a:rPr lang="en-US" sz="1600" dirty="0">
                <a:solidFill>
                  <a:srgbClr val="00B0F0"/>
                </a:solidFill>
              </a:rPr>
              <a:t>Self-evaluation questionnaire</a:t>
            </a:r>
          </a:p>
        </p:txBody>
      </p:sp>
      <p:sp>
        <p:nvSpPr>
          <p:cNvPr id="7" name="Rounded Rectangle 6"/>
          <p:cNvSpPr/>
          <p:nvPr/>
        </p:nvSpPr>
        <p:spPr bwMode="auto">
          <a:xfrm>
            <a:off x="7098324" y="2876128"/>
            <a:ext cx="1745671" cy="1230305"/>
          </a:xfrm>
          <a:prstGeom prst="roundRect">
            <a:avLst/>
          </a:prstGeom>
          <a:solidFill>
            <a:schemeClr val="bg1"/>
          </a:solid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Bef>
                <a:spcPts val="0"/>
              </a:spcBef>
            </a:pPr>
            <a:r>
              <a:rPr lang="en-US" sz="1600" dirty="0">
                <a:solidFill>
                  <a:schemeClr val="bg2"/>
                </a:solidFill>
              </a:rPr>
              <a:t>Visible release for consumers afflicted by oily skin</a:t>
            </a:r>
          </a:p>
        </p:txBody>
      </p:sp>
      <p:pic>
        <p:nvPicPr>
          <p:cNvPr id="8"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94325" y="1488693"/>
            <a:ext cx="2280444" cy="155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779477">
            <a:off x="5038043" y="1369630"/>
            <a:ext cx="2270919" cy="179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5" descr="DSM_cover_logo_contentpage_300"/>
          <p:cNvPicPr>
            <a:picLocks noChangeAspect="1" noChangeArrowheads="1"/>
          </p:cNvPicPr>
          <p:nvPr>
            <p:custDataLst>
              <p:tags r:id="rId1"/>
            </p:custDataLst>
          </p:nvPr>
        </p:nvPicPr>
        <p:blipFill>
          <a:blip r:embed="rId6" cstate="screen">
            <a:extLst>
              <a:ext uri="{28A0092B-C50C-407E-A947-70E740481C1C}">
                <a14:useLocalDpi xmlns:a14="http://schemas.microsoft.com/office/drawing/2010/main"/>
              </a:ext>
            </a:extLst>
          </a:blip>
          <a:srcRect/>
          <a:stretch>
            <a:fillRect/>
          </a:stretch>
        </p:blipFill>
        <p:spPr bwMode="auto">
          <a:xfrm>
            <a:off x="6943725" y="6053138"/>
            <a:ext cx="198755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9784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Agenda</a:t>
            </a:r>
          </a:p>
        </p:txBody>
      </p:sp>
      <p:sp>
        <p:nvSpPr>
          <p:cNvPr id="4" name="Slide Number Placeholder 3"/>
          <p:cNvSpPr>
            <a:spLocks noGrp="1"/>
          </p:cNvSpPr>
          <p:nvPr>
            <p:ph type="sldNum" sz="quarter" idx="10"/>
          </p:nvPr>
        </p:nvSpPr>
        <p:spPr/>
        <p:txBody>
          <a:bodyPr/>
          <a:lstStyle/>
          <a:p>
            <a:fld id="{3EFAC820-8C9E-47F6-A16A-1A79397C8FED}" type="slidenum">
              <a:rPr lang="en-US" altLang="en-US" smtClean="0"/>
              <a:pPr/>
              <a:t>26</a:t>
            </a:fld>
            <a:endParaRPr lang="en-US" altLang="en-US" dirty="0"/>
          </a:p>
        </p:txBody>
      </p:sp>
      <p:sp>
        <p:nvSpPr>
          <p:cNvPr id="5" name="AutoShape 49"/>
          <p:cNvSpPr>
            <a:spLocks noChangeArrowheads="1"/>
          </p:cNvSpPr>
          <p:nvPr/>
        </p:nvSpPr>
        <p:spPr bwMode="auto">
          <a:xfrm>
            <a:off x="531813" y="15394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1</a:t>
            </a:r>
          </a:p>
        </p:txBody>
      </p:sp>
      <p:sp>
        <p:nvSpPr>
          <p:cNvPr id="6" name="AutoShape 50"/>
          <p:cNvSpPr>
            <a:spLocks noChangeArrowheads="1"/>
          </p:cNvSpPr>
          <p:nvPr/>
        </p:nvSpPr>
        <p:spPr bwMode="auto">
          <a:xfrm>
            <a:off x="1019175" y="15394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Consumer insights &amp; market data</a:t>
            </a:r>
          </a:p>
        </p:txBody>
      </p:sp>
      <p:sp>
        <p:nvSpPr>
          <p:cNvPr id="7" name="AutoShape 51"/>
          <p:cNvSpPr>
            <a:spLocks noChangeArrowheads="1"/>
          </p:cNvSpPr>
          <p:nvPr/>
        </p:nvSpPr>
        <p:spPr bwMode="auto">
          <a:xfrm>
            <a:off x="531813" y="309517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3</a:t>
            </a:r>
          </a:p>
        </p:txBody>
      </p:sp>
      <p:sp>
        <p:nvSpPr>
          <p:cNvPr id="8" name="AutoShape 52"/>
          <p:cNvSpPr>
            <a:spLocks noChangeArrowheads="1"/>
          </p:cNvSpPr>
          <p:nvPr/>
        </p:nvSpPr>
        <p:spPr bwMode="auto">
          <a:xfrm>
            <a:off x="1019175" y="309517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Oily skin – how to serve unmet consumer needs</a:t>
            </a:r>
          </a:p>
        </p:txBody>
      </p:sp>
      <p:sp>
        <p:nvSpPr>
          <p:cNvPr id="9" name="AutoShape 51"/>
          <p:cNvSpPr>
            <a:spLocks noChangeArrowheads="1"/>
          </p:cNvSpPr>
          <p:nvPr/>
        </p:nvSpPr>
        <p:spPr bwMode="auto">
          <a:xfrm>
            <a:off x="531813" y="3863525"/>
            <a:ext cx="396875"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4</a:t>
            </a:r>
          </a:p>
        </p:txBody>
      </p:sp>
      <p:sp>
        <p:nvSpPr>
          <p:cNvPr id="10" name="AutoShape 52"/>
          <p:cNvSpPr>
            <a:spLocks noChangeArrowheads="1"/>
          </p:cNvSpPr>
          <p:nvPr/>
        </p:nvSpPr>
        <p:spPr bwMode="auto">
          <a:xfrm>
            <a:off x="1019175" y="3863525"/>
            <a:ext cx="6777038" cy="579438"/>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REGU</a:t>
            </a:r>
            <a:r>
              <a:rPr lang="en-US" sz="2000" kern="0" baseline="30000" dirty="0">
                <a:solidFill>
                  <a:srgbClr val="FFFFFF"/>
                </a:solidFill>
              </a:rPr>
              <a:t>®</a:t>
            </a:r>
            <a:r>
              <a:rPr lang="en-US" sz="2000" kern="0" dirty="0">
                <a:solidFill>
                  <a:srgbClr val="FFFFFF"/>
                </a:solidFill>
              </a:rPr>
              <a:t>-SEB – from oily to mattified skin</a:t>
            </a:r>
          </a:p>
        </p:txBody>
      </p:sp>
      <p:sp>
        <p:nvSpPr>
          <p:cNvPr id="11" name="AutoShape 51"/>
          <p:cNvSpPr>
            <a:spLocks noChangeArrowheads="1"/>
          </p:cNvSpPr>
          <p:nvPr/>
        </p:nvSpPr>
        <p:spPr bwMode="auto">
          <a:xfrm>
            <a:off x="531813" y="4630288"/>
            <a:ext cx="396875" cy="579437"/>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88900" eaLnBrk="0" hangingPunct="0">
              <a:spcBef>
                <a:spcPct val="20000"/>
              </a:spcBef>
              <a:spcAft>
                <a:spcPct val="40000"/>
              </a:spcAft>
              <a:buClr>
                <a:srgbClr val="003366"/>
              </a:buClr>
              <a:buSzPct val="100000"/>
            </a:pPr>
            <a:r>
              <a:rPr lang="en-US" sz="2000" b="1" kern="0" dirty="0">
                <a:solidFill>
                  <a:srgbClr val="FFFFFF"/>
                </a:solidFill>
                <a:cs typeface="+mn-cs"/>
              </a:rPr>
              <a:t>5</a:t>
            </a:r>
          </a:p>
        </p:txBody>
      </p:sp>
      <p:sp>
        <p:nvSpPr>
          <p:cNvPr id="12" name="AutoShape 52"/>
          <p:cNvSpPr>
            <a:spLocks noChangeArrowheads="1"/>
          </p:cNvSpPr>
          <p:nvPr/>
        </p:nvSpPr>
        <p:spPr bwMode="auto">
          <a:xfrm>
            <a:off x="1019175" y="4630288"/>
            <a:ext cx="6777038" cy="579437"/>
          </a:xfrm>
          <a:prstGeom prst="roundRect">
            <a:avLst>
              <a:gd name="adj" fmla="val 16667"/>
            </a:avLst>
          </a:prstGeom>
          <a:solidFill>
            <a:schemeClr val="accent2"/>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marL="88900" indent="6350" eaLnBrk="0" hangingPunct="0">
              <a:spcBef>
                <a:spcPct val="20000"/>
              </a:spcBef>
              <a:spcAft>
                <a:spcPct val="40000"/>
              </a:spcAft>
              <a:buClr>
                <a:srgbClr val="003366"/>
              </a:buClr>
              <a:buSzPct val="100000"/>
            </a:pPr>
            <a:r>
              <a:rPr lang="en-US" sz="2000" b="1" kern="0" dirty="0">
                <a:solidFill>
                  <a:srgbClr val="FFFFFF"/>
                </a:solidFill>
                <a:cs typeface="+mn-cs"/>
              </a:rPr>
              <a:t>REGU</a:t>
            </a:r>
            <a:r>
              <a:rPr lang="en-US" sz="2000" b="1" kern="0" baseline="30000" dirty="0">
                <a:solidFill>
                  <a:srgbClr val="FFFFFF"/>
                </a:solidFill>
                <a:cs typeface="+mn-cs"/>
              </a:rPr>
              <a:t>®</a:t>
            </a:r>
            <a:r>
              <a:rPr lang="en-US" sz="2000" b="1" kern="0" dirty="0">
                <a:solidFill>
                  <a:srgbClr val="FFFFFF"/>
                </a:solidFill>
                <a:cs typeface="+mn-cs"/>
              </a:rPr>
              <a:t>-SEB in a nutshell</a:t>
            </a:r>
          </a:p>
        </p:txBody>
      </p:sp>
      <p:sp>
        <p:nvSpPr>
          <p:cNvPr id="13" name="AutoShape 49"/>
          <p:cNvSpPr>
            <a:spLocks noChangeArrowheads="1"/>
          </p:cNvSpPr>
          <p:nvPr/>
        </p:nvSpPr>
        <p:spPr bwMode="auto">
          <a:xfrm>
            <a:off x="531813" y="2306188"/>
            <a:ext cx="396875"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0" tIns="0" rIns="0" bIns="0" anchor="ctr"/>
          <a:lstStyle/>
          <a:p>
            <a:pPr algn="ctr" eaLnBrk="0" hangingPunct="0"/>
            <a:r>
              <a:rPr lang="en-US" sz="2000" dirty="0">
                <a:solidFill>
                  <a:schemeClr val="bg1"/>
                </a:solidFill>
                <a:latin typeface="Arial" charset="0"/>
              </a:rPr>
              <a:t>2</a:t>
            </a:r>
          </a:p>
        </p:txBody>
      </p:sp>
      <p:sp>
        <p:nvSpPr>
          <p:cNvPr id="14" name="AutoShape 50"/>
          <p:cNvSpPr>
            <a:spLocks noChangeArrowheads="1"/>
          </p:cNvSpPr>
          <p:nvPr/>
        </p:nvSpPr>
        <p:spPr bwMode="auto">
          <a:xfrm>
            <a:off x="1019175" y="2306188"/>
            <a:ext cx="6777038" cy="579437"/>
          </a:xfrm>
          <a:prstGeom prst="roundRect">
            <a:avLst>
              <a:gd name="adj" fmla="val 16667"/>
            </a:avLst>
          </a:prstGeom>
          <a:solidFill>
            <a:schemeClr val="bg1">
              <a:lumMod val="7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wrap="none" lIns="252000" tIns="0" rIns="0" bIns="0" anchor="ctr"/>
          <a:lstStyle/>
          <a:p>
            <a:pPr eaLnBrk="0" hangingPunct="0">
              <a:spcBef>
                <a:spcPct val="20000"/>
              </a:spcBef>
              <a:spcAft>
                <a:spcPct val="40000"/>
              </a:spcAft>
              <a:buClr>
                <a:srgbClr val="003366"/>
              </a:buClr>
              <a:buSzPct val="100000"/>
            </a:pPr>
            <a:r>
              <a:rPr lang="en-US" sz="2000" kern="0" dirty="0">
                <a:solidFill>
                  <a:srgbClr val="FFFFFF"/>
                </a:solidFill>
              </a:rPr>
              <a:t>Oily skin backstage </a:t>
            </a:r>
          </a:p>
        </p:txBody>
      </p:sp>
    </p:spTree>
    <p:extLst>
      <p:ext uri="{BB962C8B-B14F-4D97-AF65-F5344CB8AC3E}">
        <p14:creationId xmlns:p14="http://schemas.microsoft.com/office/powerpoint/2010/main" val="2399295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70612"/>
            <a:ext cx="6472238" cy="877163"/>
          </a:xfrm>
        </p:spPr>
        <p:txBody>
          <a:bodyPr/>
          <a:lstStyle/>
          <a:p>
            <a:r>
              <a:rPr lang="en-US" dirty="0"/>
              <a:t>REGU</a:t>
            </a:r>
            <a:r>
              <a:rPr lang="en-US" baseline="30000" dirty="0"/>
              <a:t>®</a:t>
            </a:r>
            <a:r>
              <a:rPr lang="en-US" dirty="0"/>
              <a:t>-SEB</a:t>
            </a:r>
            <a:br>
              <a:rPr lang="en-US" dirty="0"/>
            </a:br>
            <a:r>
              <a:rPr lang="en-US" sz="2800" dirty="0">
                <a:solidFill>
                  <a:srgbClr val="4F4F4F"/>
                </a:solidFill>
              </a:rPr>
              <a:t>Regulatory Status</a:t>
            </a:r>
            <a:endParaRPr lang="en-US" sz="2800" dirty="0"/>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27</a:t>
            </a:fld>
            <a:endParaRPr lang="en-US" altLang="en-US" dirty="0"/>
          </a:p>
        </p:txBody>
      </p:sp>
      <p:sp>
        <p:nvSpPr>
          <p:cNvPr id="5" name="Rounded Rectangle 4"/>
          <p:cNvSpPr/>
          <p:nvPr/>
        </p:nvSpPr>
        <p:spPr bwMode="auto">
          <a:xfrm>
            <a:off x="709454" y="2064489"/>
            <a:ext cx="8072595" cy="3113154"/>
          </a:xfrm>
          <a:prstGeom prst="roundRect">
            <a:avLst/>
          </a:prstGeom>
          <a:solidFill>
            <a:schemeClr val="bg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285750" indent="-285750">
              <a:spcBef>
                <a:spcPts val="1200"/>
              </a:spcBef>
              <a:buClr>
                <a:srgbClr val="0070C0"/>
              </a:buClr>
              <a:buFont typeface="Arial" pitchFamily="34" charset="0"/>
              <a:buChar char="•"/>
            </a:pPr>
            <a:r>
              <a:rPr lang="en-US" b="1" dirty="0">
                <a:solidFill>
                  <a:srgbClr val="0070C0"/>
                </a:solidFill>
                <a:latin typeface="+mn-lt"/>
                <a:cs typeface="+mn-cs"/>
              </a:rPr>
              <a:t>China Status:</a:t>
            </a:r>
          </a:p>
          <a:p>
            <a:pPr>
              <a:spcBef>
                <a:spcPts val="600"/>
              </a:spcBef>
              <a:buClr>
                <a:srgbClr val="0070C0"/>
              </a:buClr>
            </a:pPr>
            <a:r>
              <a:rPr lang="en-US" dirty="0"/>
              <a:t>	IECSC listed (Chemical notification)			</a:t>
            </a:r>
            <a:r>
              <a:rPr lang="en-US" b="1" dirty="0">
                <a:solidFill>
                  <a:srgbClr val="00B050"/>
                </a:solidFill>
                <a:sym typeface="Wingdings"/>
              </a:rPr>
              <a:t></a:t>
            </a:r>
            <a:endParaRPr lang="en-US" b="1" dirty="0">
              <a:solidFill>
                <a:srgbClr val="00B050"/>
              </a:solidFill>
            </a:endParaRPr>
          </a:p>
          <a:p>
            <a:pPr>
              <a:spcBef>
                <a:spcPts val="600"/>
              </a:spcBef>
              <a:buClr>
                <a:srgbClr val="0070C0"/>
              </a:buClr>
            </a:pPr>
            <a:r>
              <a:rPr lang="en-US" dirty="0"/>
              <a:t>	IECIC listing (Cosmetic ingredient registration) 	</a:t>
            </a:r>
            <a:r>
              <a:rPr lang="en-US" b="1" dirty="0">
                <a:solidFill>
                  <a:srgbClr val="00B050"/>
                </a:solidFill>
                <a:sym typeface="Wingdings"/>
              </a:rPr>
              <a:t></a:t>
            </a:r>
            <a:endParaRPr lang="en-US" dirty="0"/>
          </a:p>
          <a:p>
            <a:pPr>
              <a:spcBef>
                <a:spcPts val="600"/>
              </a:spcBef>
              <a:buClr>
                <a:srgbClr val="0070C0"/>
              </a:buClr>
            </a:pPr>
            <a:r>
              <a:rPr lang="en-US" dirty="0"/>
              <a:t>	Chinese name	</a:t>
            </a:r>
            <a:r>
              <a:rPr lang="en-US" b="1" dirty="0">
                <a:sym typeface="Wingdings"/>
              </a:rPr>
              <a:t> 	</a:t>
            </a:r>
            <a:r>
              <a:rPr lang="en-US" b="1" dirty="0">
                <a:solidFill>
                  <a:srgbClr val="00B050"/>
                </a:solidFill>
                <a:sym typeface="Wingdings"/>
              </a:rPr>
              <a:t>			 </a:t>
            </a:r>
          </a:p>
          <a:p>
            <a:pPr marL="285750" indent="-285750">
              <a:spcBef>
                <a:spcPts val="1200"/>
              </a:spcBef>
              <a:buClr>
                <a:srgbClr val="0070C0"/>
              </a:buClr>
              <a:buFont typeface="Arial" panose="020B0604020202020204" pitchFamily="34" charset="0"/>
              <a:buChar char="•"/>
            </a:pPr>
            <a:r>
              <a:rPr lang="en-US" b="1" dirty="0">
                <a:solidFill>
                  <a:srgbClr val="0070C0"/>
                </a:solidFill>
                <a:latin typeface="+mn-lt"/>
                <a:cs typeface="+mn-cs"/>
              </a:rPr>
              <a:t>INCI Name (active): </a:t>
            </a:r>
            <a:r>
              <a:rPr lang="en-US" dirty="0"/>
              <a:t>Argania </a:t>
            </a:r>
            <a:r>
              <a:rPr lang="en-US" dirty="0" err="1"/>
              <a:t>spinosa</a:t>
            </a:r>
            <a:r>
              <a:rPr lang="en-US" dirty="0"/>
              <a:t> Kernel Oil, </a:t>
            </a:r>
            <a:r>
              <a:rPr lang="en-US" dirty="0" err="1"/>
              <a:t>Sesamum</a:t>
            </a:r>
            <a:r>
              <a:rPr lang="en-US" dirty="0"/>
              <a:t> </a:t>
            </a:r>
            <a:r>
              <a:rPr lang="en-US" dirty="0" err="1"/>
              <a:t>indicum</a:t>
            </a:r>
            <a:r>
              <a:rPr lang="en-US" dirty="0"/>
              <a:t> (Sesame) Seed Oil, </a:t>
            </a:r>
            <a:r>
              <a:rPr lang="en-US" dirty="0" err="1"/>
              <a:t>Serenoa</a:t>
            </a:r>
            <a:r>
              <a:rPr lang="en-US" dirty="0"/>
              <a:t> </a:t>
            </a:r>
            <a:r>
              <a:rPr lang="en-US" dirty="0" err="1"/>
              <a:t>serrulata</a:t>
            </a:r>
            <a:r>
              <a:rPr lang="en-US" dirty="0"/>
              <a:t> Fruit Extract</a:t>
            </a:r>
          </a:p>
          <a:p>
            <a:pPr marL="342900" indent="-342900">
              <a:spcBef>
                <a:spcPts val="1200"/>
              </a:spcBef>
              <a:buFont typeface="Arial" pitchFamily="34" charset="0"/>
              <a:buChar char="•"/>
            </a:pPr>
            <a:r>
              <a:rPr lang="en-US" b="1" dirty="0">
                <a:solidFill>
                  <a:srgbClr val="0070C0"/>
                </a:solidFill>
                <a:latin typeface="+mn-lt"/>
                <a:cs typeface="+mn-cs"/>
              </a:rPr>
              <a:t>Suggested concentration: </a:t>
            </a:r>
            <a:r>
              <a:rPr lang="en-US" dirty="0"/>
              <a:t>1-5% REGU</a:t>
            </a:r>
            <a:r>
              <a:rPr lang="en-US" baseline="30000" dirty="0"/>
              <a:t>®</a:t>
            </a:r>
            <a:r>
              <a:rPr lang="en-US" dirty="0"/>
              <a:t>-SEB</a:t>
            </a:r>
            <a:endParaRPr lang="en-US" b="1" dirty="0">
              <a:solidFill>
                <a:srgbClr val="0070C0"/>
              </a:solidFill>
              <a:latin typeface="+mn-lt"/>
              <a:cs typeface="+mn-cs"/>
            </a:endParaRPr>
          </a:p>
        </p:txBody>
      </p:sp>
      <p:pic>
        <p:nvPicPr>
          <p:cNvPr id="15363"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58941" y="357762"/>
            <a:ext cx="1546384" cy="1303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4775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85000"/>
            <a:alpha val="40000"/>
          </a:schemeClr>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8E44474-2A69-40E6-9F13-7B1FBE68048F}" type="slidenum">
              <a:rPr lang="en-US" altLang="en-US" smtClean="0"/>
              <a:pPr/>
              <a:t>28</a:t>
            </a:fld>
            <a:endParaRPr lang="en-US" altLang="en-US" dirty="0"/>
          </a:p>
        </p:txBody>
      </p:sp>
      <p:pic>
        <p:nvPicPr>
          <p:cNvPr id="14" name="Grafik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6172" y="6069137"/>
            <a:ext cx="1991170" cy="619237"/>
          </a:xfrm>
          <a:prstGeom prst="rect">
            <a:avLst/>
          </a:prstGeom>
        </p:spPr>
      </p:pic>
      <p:grpSp>
        <p:nvGrpSpPr>
          <p:cNvPr id="8" name="Group 7">
            <a:extLst>
              <a:ext uri="{FF2B5EF4-FFF2-40B4-BE49-F238E27FC236}">
                <a16:creationId xmlns:a16="http://schemas.microsoft.com/office/drawing/2014/main" id="{33A9CCDA-3B94-4BA7-9898-104F832D0240}"/>
              </a:ext>
            </a:extLst>
          </p:cNvPr>
          <p:cNvGrpSpPr/>
          <p:nvPr/>
        </p:nvGrpSpPr>
        <p:grpSpPr>
          <a:xfrm>
            <a:off x="0" y="622921"/>
            <a:ext cx="5129390" cy="5446216"/>
            <a:chOff x="3936638" y="494610"/>
            <a:chExt cx="5129390" cy="5446216"/>
          </a:xfrm>
        </p:grpSpPr>
        <p:grpSp>
          <p:nvGrpSpPr>
            <p:cNvPr id="13" name="Group 12"/>
            <p:cNvGrpSpPr/>
            <p:nvPr/>
          </p:nvGrpSpPr>
          <p:grpSpPr>
            <a:xfrm>
              <a:off x="3936638" y="2030965"/>
              <a:ext cx="5129390" cy="3909861"/>
              <a:chOff x="4532037" y="1733120"/>
              <a:chExt cx="3760308" cy="3119872"/>
            </a:xfrm>
          </p:grpSpPr>
          <p:sp>
            <p:nvSpPr>
              <p:cNvPr id="7" name="Rounded Rectangle 6"/>
              <p:cNvSpPr/>
              <p:nvPr/>
            </p:nvSpPr>
            <p:spPr bwMode="auto">
              <a:xfrm>
                <a:off x="5274730" y="1751161"/>
                <a:ext cx="3017615" cy="3101831"/>
              </a:xfrm>
              <a:prstGeom prst="roundRect">
                <a:avLst/>
              </a:prstGeom>
              <a:noFill/>
              <a:ln>
                <a:solidFill>
                  <a:schemeClr val="tx2"/>
                </a:solid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pic>
            <p:nvPicPr>
              <p:cNvPr id="4"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94505" y="1733120"/>
                <a:ext cx="873397" cy="87339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32037" y="2809241"/>
                <a:ext cx="1248844" cy="854194"/>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descr="iStock_000012027303Large"/>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932436" y="3683477"/>
                <a:ext cx="765787" cy="107923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11"/>
            <p:cNvSpPr txBox="1"/>
            <p:nvPr/>
          </p:nvSpPr>
          <p:spPr>
            <a:xfrm>
              <a:off x="5287315" y="2326727"/>
              <a:ext cx="3759665" cy="3200876"/>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dirty="0"/>
                <a:t>Visibly rebalances skin oiliness within 4 weeks</a:t>
              </a:r>
            </a:p>
            <a:p>
              <a:pPr marL="285750" indent="-285750">
                <a:spcBef>
                  <a:spcPts val="1200"/>
                </a:spcBef>
                <a:buFont typeface="Arial" panose="020B0604020202020204" pitchFamily="34" charset="0"/>
                <a:buChar char="•"/>
              </a:pPr>
              <a:r>
                <a:rPr lang="en-US" dirty="0"/>
                <a:t>Unique multi-targeted activity</a:t>
              </a:r>
            </a:p>
            <a:p>
              <a:pPr marL="285750" indent="-285750">
                <a:spcBef>
                  <a:spcPts val="1200"/>
                </a:spcBef>
                <a:buFont typeface="Arial" panose="020B0604020202020204" pitchFamily="34" charset="0"/>
                <a:buChar char="•"/>
              </a:pPr>
              <a:r>
                <a:rPr lang="en-US" dirty="0"/>
                <a:t>Visible efficacy reported by 95% of the volunteers </a:t>
              </a:r>
            </a:p>
            <a:p>
              <a:pPr marL="285750" indent="-285750">
                <a:spcBef>
                  <a:spcPts val="1200"/>
                </a:spcBef>
                <a:buFont typeface="Arial" panose="020B0604020202020204" pitchFamily="34" charset="0"/>
                <a:buChar char="•"/>
              </a:pPr>
              <a:r>
                <a:rPr lang="en-US" dirty="0"/>
                <a:t>Best-in-class oil elixir to gently combat excess oil production</a:t>
              </a:r>
            </a:p>
            <a:p>
              <a:pPr marL="285750" indent="-285750">
                <a:spcBef>
                  <a:spcPts val="1200"/>
                </a:spcBef>
                <a:buFont typeface="Arial" panose="020B0604020202020204" pitchFamily="34" charset="0"/>
                <a:buChar char="•"/>
              </a:pPr>
              <a:r>
                <a:rPr lang="en-US" dirty="0"/>
                <a:t>Leads to a smooth, mattifying, and natural look</a:t>
              </a:r>
            </a:p>
          </p:txBody>
        </p:sp>
        <p:sp>
          <p:nvSpPr>
            <p:cNvPr id="60" name="Rectangle 10"/>
            <p:cNvSpPr>
              <a:spLocks noChangeArrowheads="1"/>
            </p:cNvSpPr>
            <p:nvPr/>
          </p:nvSpPr>
          <p:spPr bwMode="auto">
            <a:xfrm>
              <a:off x="5433143" y="494610"/>
              <a:ext cx="3303557" cy="1610647"/>
            </a:xfrm>
            <a:prstGeom prst="rect">
              <a:avLst/>
            </a:prstGeom>
            <a:noFill/>
            <a:ln w="1524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ltLang="en-US" sz="3600" b="1" dirty="0">
                  <a:solidFill>
                    <a:schemeClr val="tx2"/>
                  </a:solidFill>
                </a:rPr>
                <a:t>REGU</a:t>
              </a:r>
              <a:r>
                <a:rPr lang="en-GB" altLang="en-US" sz="3600" b="1" baseline="30000" dirty="0">
                  <a:solidFill>
                    <a:schemeClr val="tx2"/>
                  </a:solidFill>
                </a:rPr>
                <a:t>®</a:t>
              </a:r>
              <a:r>
                <a:rPr lang="en-GB" altLang="en-US" sz="3600" b="1" dirty="0">
                  <a:solidFill>
                    <a:schemeClr val="tx2"/>
                  </a:solidFill>
                </a:rPr>
                <a:t>-SEB </a:t>
              </a:r>
            </a:p>
            <a:p>
              <a:pPr algn="ctr" eaLnBrk="1" hangingPunct="1"/>
              <a:r>
                <a:rPr lang="en-GB" altLang="en-US" sz="3600" b="1" dirty="0">
                  <a:solidFill>
                    <a:schemeClr val="tx2"/>
                  </a:solidFill>
                </a:rPr>
                <a:t>in a nutshell</a:t>
              </a:r>
            </a:p>
          </p:txBody>
        </p:sp>
      </p:grpSp>
      <p:pic>
        <p:nvPicPr>
          <p:cNvPr id="15" name="Picture 14" descr="A picture containing clothing, sitting, young, holding&#10;&#10;Description automatically generated">
            <a:extLst>
              <a:ext uri="{FF2B5EF4-FFF2-40B4-BE49-F238E27FC236}">
                <a16:creationId xmlns:a16="http://schemas.microsoft.com/office/drawing/2014/main" id="{A586A23F-FCC9-4797-8E88-5A22DDACEAB9}"/>
              </a:ext>
            </a:extLst>
          </p:cNvPr>
          <p:cNvPicPr>
            <a:picLocks noChangeAspect="1"/>
          </p:cNvPicPr>
          <p:nvPr/>
        </p:nvPicPr>
        <p:blipFill rotWithShape="1">
          <a:blip r:embed="rId7" cstate="screen">
            <a:alphaModFix amt="50000"/>
            <a:extLst>
              <a:ext uri="{BEBA8EAE-BF5A-486C-A8C5-ECC9F3942E4B}">
                <a14:imgProps xmlns:a14="http://schemas.microsoft.com/office/drawing/2010/main">
                  <a14:imgLayer r:embed="rId8">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2695144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29</a:t>
            </a:fld>
            <a:endParaRPr lang="en-US" altLang="en-US" dirty="0"/>
          </a:p>
        </p:txBody>
      </p:sp>
      <p:grpSp>
        <p:nvGrpSpPr>
          <p:cNvPr id="3" name="Group 2">
            <a:extLst>
              <a:ext uri="{FF2B5EF4-FFF2-40B4-BE49-F238E27FC236}">
                <a16:creationId xmlns:a16="http://schemas.microsoft.com/office/drawing/2014/main" id="{9FF90C63-1570-4F0E-B122-0D354645C4E9}"/>
              </a:ext>
            </a:extLst>
          </p:cNvPr>
          <p:cNvGrpSpPr/>
          <p:nvPr/>
        </p:nvGrpSpPr>
        <p:grpSpPr>
          <a:xfrm>
            <a:off x="212660" y="411536"/>
            <a:ext cx="5167424" cy="6034927"/>
            <a:chOff x="3921060" y="466514"/>
            <a:chExt cx="5167424" cy="6034927"/>
          </a:xfrm>
        </p:grpSpPr>
        <p:sp>
          <p:nvSpPr>
            <p:cNvPr id="15" name="Rounded Rectangle 14"/>
            <p:cNvSpPr/>
            <p:nvPr/>
          </p:nvSpPr>
          <p:spPr bwMode="auto">
            <a:xfrm>
              <a:off x="3921060" y="1615379"/>
              <a:ext cx="5167424" cy="4886062"/>
            </a:xfrm>
            <a:prstGeom prst="roundRect">
              <a:avLst/>
            </a:prstGeom>
            <a:no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a:spcBef>
                  <a:spcPts val="600"/>
                </a:spcBef>
                <a:buClr>
                  <a:srgbClr val="0070C0"/>
                </a:buClr>
                <a:buFont typeface="Arial" pitchFamily="34" charset="0"/>
                <a:buChar char="•"/>
                <a:tabLst>
                  <a:tab pos="355600" algn="l"/>
                </a:tabLst>
              </a:pPr>
              <a:r>
                <a:rPr lang="en-US" dirty="0">
                  <a:solidFill>
                    <a:srgbClr val="00B0F0"/>
                  </a:solidFill>
                </a:rPr>
                <a:t>Mattifying &amp; moisturizing cream </a:t>
              </a:r>
            </a:p>
            <a:p>
              <a:pPr>
                <a:spcBef>
                  <a:spcPts val="0"/>
                </a:spcBef>
                <a:buClr>
                  <a:srgbClr val="0070C0"/>
                </a:buClr>
                <a:tabLst>
                  <a:tab pos="261938" algn="l"/>
                </a:tabLst>
              </a:pPr>
              <a:r>
                <a:rPr lang="en-US" dirty="0"/>
                <a:t>	</a:t>
              </a:r>
              <a:r>
                <a:rPr lang="en-US" sz="1600" dirty="0"/>
                <a:t>(with PENTAVITIN</a:t>
              </a:r>
              <a:r>
                <a:rPr lang="en-US" sz="1600" baseline="30000" dirty="0"/>
                <a:t>®</a:t>
              </a:r>
              <a:r>
                <a:rPr lang="en-US" sz="1600" dirty="0"/>
                <a:t>)</a:t>
              </a:r>
            </a:p>
            <a:p>
              <a:pPr marL="285750" indent="-285750">
                <a:spcBef>
                  <a:spcPts val="600"/>
                </a:spcBef>
                <a:buClr>
                  <a:srgbClr val="0070C0"/>
                </a:buClr>
                <a:buFont typeface="Arial" pitchFamily="34" charset="0"/>
                <a:buChar char="•"/>
                <a:tabLst>
                  <a:tab pos="355600" algn="l"/>
                </a:tabLst>
              </a:pPr>
              <a:r>
                <a:rPr lang="en-US" dirty="0">
                  <a:solidFill>
                    <a:srgbClr val="00B0F0"/>
                  </a:solidFill>
                </a:rPr>
                <a:t>Intense Care for impure skin </a:t>
              </a:r>
            </a:p>
            <a:p>
              <a:pPr>
                <a:spcBef>
                  <a:spcPts val="0"/>
                </a:spcBef>
                <a:buClr>
                  <a:srgbClr val="0070C0"/>
                </a:buClr>
                <a:tabLst>
                  <a:tab pos="261938" algn="l"/>
                </a:tabLst>
              </a:pPr>
              <a:r>
                <a:rPr lang="en-US" dirty="0">
                  <a:solidFill>
                    <a:srgbClr val="00B0F0"/>
                  </a:solidFill>
                </a:rPr>
                <a:t>	</a:t>
              </a:r>
              <a:r>
                <a:rPr lang="en-US" sz="1600" dirty="0"/>
                <a:t>(with NIACINAMIDE PC)</a:t>
              </a:r>
            </a:p>
            <a:p>
              <a:pPr marL="285750" indent="-285750">
                <a:spcBef>
                  <a:spcPts val="600"/>
                </a:spcBef>
                <a:buClr>
                  <a:srgbClr val="0070C0"/>
                </a:buClr>
                <a:buFont typeface="Arial" pitchFamily="34" charset="0"/>
                <a:buChar char="•"/>
                <a:tabLst>
                  <a:tab pos="355600" algn="l"/>
                </a:tabLst>
              </a:pPr>
              <a:r>
                <a:rPr lang="en-US" dirty="0">
                  <a:solidFill>
                    <a:srgbClr val="00B0F0"/>
                  </a:solidFill>
                </a:rPr>
                <a:t>Even smooth skin cream </a:t>
              </a:r>
            </a:p>
            <a:p>
              <a:pPr>
                <a:spcBef>
                  <a:spcPts val="0"/>
                </a:spcBef>
                <a:buClr>
                  <a:srgbClr val="0070C0"/>
                </a:buClr>
                <a:tabLst>
                  <a:tab pos="261938" algn="l"/>
                </a:tabLst>
              </a:pPr>
              <a:r>
                <a:rPr lang="en-US" dirty="0">
                  <a:solidFill>
                    <a:srgbClr val="00B0F0"/>
                  </a:solidFill>
                </a:rPr>
                <a:t>	</a:t>
              </a:r>
              <a:r>
                <a:rPr lang="en-US" sz="1600" dirty="0"/>
                <a:t>(with SYN</a:t>
              </a:r>
              <a:r>
                <a:rPr lang="en-US" sz="1600" baseline="30000" dirty="0"/>
                <a:t>®</a:t>
              </a:r>
              <a:r>
                <a:rPr lang="en-US" sz="1600" dirty="0"/>
                <a:t>-COLL)</a:t>
              </a:r>
            </a:p>
            <a:p>
              <a:pPr marL="285750" indent="-285750">
                <a:spcBef>
                  <a:spcPts val="600"/>
                </a:spcBef>
                <a:buClr>
                  <a:srgbClr val="0070C0"/>
                </a:buClr>
                <a:buFont typeface="Arial" pitchFamily="34" charset="0"/>
                <a:buChar char="•"/>
                <a:tabLst>
                  <a:tab pos="355600" algn="l"/>
                </a:tabLst>
              </a:pPr>
              <a:r>
                <a:rPr lang="en-US" dirty="0">
                  <a:solidFill>
                    <a:srgbClr val="00B0F0"/>
                  </a:solidFill>
                </a:rPr>
                <a:t>Luminous skin lotion</a:t>
              </a:r>
            </a:p>
            <a:p>
              <a:pPr>
                <a:spcBef>
                  <a:spcPts val="0"/>
                </a:spcBef>
                <a:buClr>
                  <a:srgbClr val="0070C0"/>
                </a:buClr>
                <a:tabLst>
                  <a:tab pos="261938" algn="l"/>
                </a:tabLst>
              </a:pPr>
              <a:r>
                <a:rPr lang="en-US" dirty="0"/>
                <a:t>	</a:t>
              </a:r>
              <a:r>
                <a:rPr lang="en-US" sz="1600" dirty="0"/>
                <a:t>(with PEPHA</a:t>
              </a:r>
              <a:r>
                <a:rPr lang="en-US" sz="1600" baseline="30000" dirty="0"/>
                <a:t>®</a:t>
              </a:r>
              <a:r>
                <a:rPr lang="en-US" sz="1600" dirty="0"/>
                <a:t>-CTIVE)</a:t>
              </a:r>
            </a:p>
            <a:p>
              <a:pPr marL="285750" indent="-285750">
                <a:spcBef>
                  <a:spcPts val="600"/>
                </a:spcBef>
                <a:buClr>
                  <a:srgbClr val="0070C0"/>
                </a:buClr>
                <a:buFont typeface="Arial" pitchFamily="34" charset="0"/>
                <a:buChar char="•"/>
                <a:tabLst>
                  <a:tab pos="355600" algn="l"/>
                </a:tabLst>
              </a:pPr>
              <a:r>
                <a:rPr lang="en-US" dirty="0">
                  <a:solidFill>
                    <a:srgbClr val="00B0F0"/>
                  </a:solidFill>
                </a:rPr>
                <a:t>Mattifying &amp; lift up serum</a:t>
              </a:r>
            </a:p>
            <a:p>
              <a:pPr>
                <a:spcBef>
                  <a:spcPts val="0"/>
                </a:spcBef>
                <a:buClr>
                  <a:srgbClr val="0070C0"/>
                </a:buClr>
                <a:tabLst>
                  <a:tab pos="261938" algn="l"/>
                </a:tabLst>
              </a:pPr>
              <a:r>
                <a:rPr lang="en-US" dirty="0"/>
                <a:t>	</a:t>
              </a:r>
              <a:r>
                <a:rPr lang="en-US" sz="1600" dirty="0"/>
                <a:t>(with PEPHA</a:t>
              </a:r>
              <a:r>
                <a:rPr lang="en-US" sz="1600" baseline="30000" dirty="0"/>
                <a:t>®</a:t>
              </a:r>
              <a:r>
                <a:rPr lang="en-US" sz="1600" dirty="0"/>
                <a:t>-TIGHT &amp; VALVANCE™ </a:t>
              </a:r>
              <a:r>
                <a:rPr lang="en-US" sz="1600" i="1" dirty="0"/>
                <a:t>Touch</a:t>
              </a:r>
              <a:r>
                <a:rPr lang="en-US" sz="1600" dirty="0"/>
                <a:t>150)</a:t>
              </a:r>
            </a:p>
            <a:p>
              <a:pPr marL="285750" indent="-285750">
                <a:spcBef>
                  <a:spcPts val="600"/>
                </a:spcBef>
                <a:buClr>
                  <a:srgbClr val="0070C0"/>
                </a:buClr>
                <a:buFont typeface="Arial" pitchFamily="34" charset="0"/>
                <a:buChar char="•"/>
                <a:tabLst>
                  <a:tab pos="355600" algn="l"/>
                </a:tabLst>
              </a:pPr>
              <a:r>
                <a:rPr lang="en-US" sz="1600" dirty="0">
                  <a:solidFill>
                    <a:srgbClr val="00B0F0"/>
                  </a:solidFill>
                </a:rPr>
                <a:t>Long-lasting make up</a:t>
              </a:r>
            </a:p>
            <a:p>
              <a:pPr>
                <a:spcBef>
                  <a:spcPts val="0"/>
                </a:spcBef>
                <a:buClr>
                  <a:srgbClr val="0070C0"/>
                </a:buClr>
                <a:tabLst>
                  <a:tab pos="261938" algn="l"/>
                </a:tabLst>
              </a:pPr>
              <a:r>
                <a:rPr lang="en-US" sz="1600" dirty="0"/>
                <a:t>	(with VALVANCE™  </a:t>
              </a:r>
              <a:r>
                <a:rPr lang="en-US" sz="1600" i="1" dirty="0"/>
                <a:t>Touch </a:t>
              </a:r>
              <a:r>
                <a:rPr lang="en-US" sz="1600" dirty="0"/>
                <a:t>150 &amp; </a:t>
              </a:r>
              <a:r>
                <a:rPr lang="en-US" sz="1600" i="1" dirty="0"/>
                <a:t>Look</a:t>
              </a:r>
              <a:r>
                <a:rPr lang="en-US" sz="1600" dirty="0"/>
                <a:t> 100)</a:t>
              </a:r>
              <a:endParaRPr lang="en-US" sz="1600" dirty="0">
                <a:solidFill>
                  <a:srgbClr val="00B0F0"/>
                </a:solidFill>
              </a:endParaRPr>
            </a:p>
            <a:p>
              <a:pPr marL="285750" indent="-285750">
                <a:spcBef>
                  <a:spcPts val="600"/>
                </a:spcBef>
                <a:buClr>
                  <a:srgbClr val="0070C0"/>
                </a:buClr>
                <a:buFont typeface="Arial" pitchFamily="34" charset="0"/>
                <a:buChar char="•"/>
                <a:tabLst>
                  <a:tab pos="355600" algn="l"/>
                </a:tabLst>
              </a:pPr>
              <a:r>
                <a:rPr lang="en-US" dirty="0">
                  <a:solidFill>
                    <a:srgbClr val="00B0F0"/>
                  </a:solidFill>
                </a:rPr>
                <a:t>3 minutes “on-the-go” mask for oily skin</a:t>
              </a:r>
            </a:p>
            <a:p>
              <a:pPr>
                <a:spcBef>
                  <a:spcPts val="0"/>
                </a:spcBef>
                <a:buClr>
                  <a:srgbClr val="0070C0"/>
                </a:buClr>
                <a:tabLst>
                  <a:tab pos="261938" algn="l"/>
                </a:tabLst>
              </a:pPr>
              <a:r>
                <a:rPr lang="en-US" dirty="0"/>
                <a:t>	</a:t>
              </a:r>
              <a:r>
                <a:rPr lang="en-US" sz="1600" dirty="0"/>
                <a:t>(with STIMU</a:t>
              </a:r>
              <a:r>
                <a:rPr lang="en-US" sz="1600" baseline="30000" dirty="0"/>
                <a:t>®</a:t>
              </a:r>
              <a:r>
                <a:rPr lang="en-US" sz="1600" dirty="0"/>
                <a:t>-TEX AS)</a:t>
              </a:r>
            </a:p>
          </p:txBody>
        </p:sp>
        <p:grpSp>
          <p:nvGrpSpPr>
            <p:cNvPr id="2" name="Group 1"/>
            <p:cNvGrpSpPr/>
            <p:nvPr/>
          </p:nvGrpSpPr>
          <p:grpSpPr>
            <a:xfrm>
              <a:off x="7384207" y="2720257"/>
              <a:ext cx="1547069" cy="1647603"/>
              <a:chOff x="685801" y="1328850"/>
              <a:chExt cx="3004669" cy="2957136"/>
            </a:xfrm>
          </p:grpSpPr>
          <p:pic>
            <p:nvPicPr>
              <p:cNvPr id="16390"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349384" y="1328850"/>
                <a:ext cx="909203"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3049709" y="2428612"/>
                <a:ext cx="640761" cy="1829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628935">
                <a:off x="1754037" y="1399911"/>
                <a:ext cx="654406"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20665408">
                <a:off x="685801" y="1803625"/>
                <a:ext cx="704849" cy="208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942397" y="3076311"/>
                <a:ext cx="1297812" cy="120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1" name="Picture 7"/>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07045" y="2115287"/>
                <a:ext cx="935352" cy="21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0" name="Title 1"/>
            <p:cNvSpPr txBox="1">
              <a:spLocks/>
            </p:cNvSpPr>
            <p:nvPr/>
          </p:nvSpPr>
          <p:spPr bwMode="auto">
            <a:xfrm>
              <a:off x="4078268" y="466514"/>
              <a:ext cx="4853008" cy="93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kern="0" dirty="0"/>
                <a:t>Application concepts featuring REGU</a:t>
              </a:r>
              <a:r>
                <a:rPr lang="en-US" kern="0" baseline="30000" dirty="0"/>
                <a:t>®</a:t>
              </a:r>
              <a:r>
                <a:rPr lang="en-US" kern="0" dirty="0"/>
                <a:t>-SEB </a:t>
              </a:r>
            </a:p>
          </p:txBody>
        </p:sp>
      </p:grpSp>
      <p:pic>
        <p:nvPicPr>
          <p:cNvPr id="16" name="Picture 15" descr="A picture containing clothing, sitting, young, holding&#10;&#10;Description automatically generated">
            <a:extLst>
              <a:ext uri="{FF2B5EF4-FFF2-40B4-BE49-F238E27FC236}">
                <a16:creationId xmlns:a16="http://schemas.microsoft.com/office/drawing/2014/main" id="{09190B8B-D804-4F99-B1B7-29F7AD630BF5}"/>
              </a:ext>
            </a:extLst>
          </p:cNvPr>
          <p:cNvPicPr>
            <a:picLocks noChangeAspect="1"/>
          </p:cNvPicPr>
          <p:nvPr/>
        </p:nvPicPr>
        <p:blipFill rotWithShape="1">
          <a:blip r:embed="rId9" cstate="screen">
            <a:alphaModFix amt="50000"/>
            <a:extLst>
              <a:ext uri="{BEBA8EAE-BF5A-486C-A8C5-ECC9F3942E4B}">
                <a14:imgProps xmlns:a14="http://schemas.microsoft.com/office/drawing/2010/main">
                  <a14:imgLayer r:embed="rId10">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2857474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Disclaimer</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30</a:t>
            </a:fld>
            <a:endParaRPr lang="en-US" altLang="en-US" dirty="0"/>
          </a:p>
        </p:txBody>
      </p:sp>
      <p:sp>
        <p:nvSpPr>
          <p:cNvPr id="5" name="Rounded Rectangle 1"/>
          <p:cNvSpPr>
            <a:spLocks noChangeArrowheads="1"/>
          </p:cNvSpPr>
          <p:nvPr/>
        </p:nvSpPr>
        <p:spPr bwMode="auto">
          <a:xfrm>
            <a:off x="323528" y="1464567"/>
            <a:ext cx="8140700" cy="4358640"/>
          </a:xfrm>
          <a:prstGeom prst="roundRect">
            <a:avLst>
              <a:gd name="adj" fmla="val 16667"/>
            </a:avLst>
          </a:prstGeom>
          <a:noFill/>
          <a:ln w="952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nchorCtr="1">
            <a:spAutoFit/>
          </a:bodyPr>
          <a:lstStyle/>
          <a:p>
            <a:pPr>
              <a:spcBef>
                <a:spcPts val="0"/>
              </a:spcBef>
              <a:spcAft>
                <a:spcPts val="0"/>
              </a:spcAft>
              <a:buClr>
                <a:schemeClr val="accent1"/>
              </a:buClr>
              <a:buSzPct val="100000"/>
              <a:buFont typeface="Times" pitchFamily="18" charset="0"/>
              <a:buNone/>
            </a:pPr>
            <a:r>
              <a:rPr lang="en-US" altLang="zh-CN" sz="1600" dirty="0">
                <a:ea typeface="SimSun" pitchFamily="2" charset="-122"/>
              </a:rPr>
              <a:t>Copyright © 2021 DSM Nutritional Products, 4002 Basel, Switzerland. </a:t>
            </a:r>
          </a:p>
          <a:p>
            <a:pPr>
              <a:spcBef>
                <a:spcPts val="0"/>
              </a:spcBef>
              <a:spcAft>
                <a:spcPts val="0"/>
              </a:spcAft>
              <a:buClr>
                <a:schemeClr val="accent1"/>
              </a:buClr>
              <a:buSzPct val="100000"/>
              <a:buFont typeface="Times" pitchFamily="18" charset="0"/>
              <a:buNone/>
            </a:pPr>
            <a:r>
              <a:rPr lang="en-US" altLang="zh-CN" sz="1600" dirty="0">
                <a:ea typeface="SimSun" pitchFamily="2" charset="-122"/>
                <a:hlinkClick r:id="rId2"/>
              </a:rPr>
              <a:t>www.dsm.com/personal-care</a:t>
            </a:r>
            <a:r>
              <a:rPr lang="en-US" altLang="zh-CN" sz="1600" dirty="0">
                <a:ea typeface="SimSun" pitchFamily="2" charset="-122"/>
              </a:rPr>
              <a:t>. All rights reserved.</a:t>
            </a:r>
          </a:p>
          <a:p>
            <a:pPr>
              <a:spcBef>
                <a:spcPts val="0"/>
              </a:spcBef>
              <a:spcAft>
                <a:spcPts val="0"/>
              </a:spcAft>
              <a:buClr>
                <a:schemeClr val="accent1"/>
              </a:buClr>
              <a:buSzPct val="100000"/>
              <a:buFont typeface="Times" pitchFamily="18" charset="0"/>
              <a:buNone/>
            </a:pPr>
            <a:r>
              <a:rPr lang="en-US" altLang="zh-CN" sz="1600" dirty="0">
                <a:ea typeface="SimSun" pitchFamily="2" charset="-122"/>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labeling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endParaRPr lang="de-CH" altLang="ja-JP" sz="1600" dirty="0">
              <a:ea typeface="MS PGothic" pitchFamily="34" charset="-128"/>
            </a:endParaRPr>
          </a:p>
        </p:txBody>
      </p:sp>
    </p:spTree>
    <p:extLst>
      <p:ext uri="{BB962C8B-B14F-4D97-AF65-F5344CB8AC3E}">
        <p14:creationId xmlns:p14="http://schemas.microsoft.com/office/powerpoint/2010/main" val="1440480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Back up</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31</a:t>
            </a:fld>
            <a:endParaRPr lang="en-US" altLang="en-US" dirty="0"/>
          </a:p>
        </p:txBody>
      </p:sp>
      <p:pic>
        <p:nvPicPr>
          <p:cNvPr id="5" name="Picture 4" descr="A picture containing clothing, sitting, young, holding&#10;&#10;Description automatically generated">
            <a:extLst>
              <a:ext uri="{FF2B5EF4-FFF2-40B4-BE49-F238E27FC236}">
                <a16:creationId xmlns:a16="http://schemas.microsoft.com/office/drawing/2014/main" id="{0D68DDC3-152F-4BE7-A709-9FDA4233D9E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161122" y="1468820"/>
            <a:ext cx="2122078" cy="30005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43379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Lotus Face Treatment Oil &quot;Oily/Combination Skin&quot; 30 ml"/>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4798" y="918313"/>
            <a:ext cx="1943101" cy="2857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48000" y="586800"/>
            <a:ext cx="8038262" cy="467820"/>
          </a:xfrm>
        </p:spPr>
        <p:txBody>
          <a:bodyPr/>
          <a:lstStyle/>
          <a:p>
            <a:r>
              <a:rPr lang="en-US" dirty="0"/>
              <a:t>Listen to some voices out of the market</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32</a:t>
            </a:fld>
            <a:endParaRPr lang="en-US" altLang="en-US" dirty="0"/>
          </a:p>
        </p:txBody>
      </p:sp>
      <p:grpSp>
        <p:nvGrpSpPr>
          <p:cNvPr id="8" name="Group 7"/>
          <p:cNvGrpSpPr/>
          <p:nvPr/>
        </p:nvGrpSpPr>
        <p:grpSpPr>
          <a:xfrm>
            <a:off x="4934306" y="1151202"/>
            <a:ext cx="3390184" cy="1729261"/>
            <a:chOff x="4865300" y="1337093"/>
            <a:chExt cx="3736625" cy="1729261"/>
          </a:xfrm>
        </p:grpSpPr>
        <p:sp>
          <p:nvSpPr>
            <p:cNvPr id="7" name="Rounded Rectangular Callout 6"/>
            <p:cNvSpPr/>
            <p:nvPr/>
          </p:nvSpPr>
          <p:spPr bwMode="auto">
            <a:xfrm>
              <a:off x="4882547" y="1337093"/>
              <a:ext cx="3648973" cy="1729261"/>
            </a:xfrm>
            <a:prstGeom prst="wedgeRoundRectCallout">
              <a:avLst>
                <a:gd name="adj1" fmla="val -74025"/>
                <a:gd name="adj2" fmla="val 20721"/>
                <a:gd name="adj3" fmla="val 16667"/>
              </a:avLst>
            </a:prstGeom>
            <a:solidFill>
              <a:schemeClr val="accent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5" name="Rectangle 4"/>
            <p:cNvSpPr/>
            <p:nvPr/>
          </p:nvSpPr>
          <p:spPr>
            <a:xfrm>
              <a:off x="4865300" y="1398771"/>
              <a:ext cx="3736625" cy="1615827"/>
            </a:xfrm>
            <a:prstGeom prst="rect">
              <a:avLst/>
            </a:prstGeom>
          </p:spPr>
          <p:txBody>
            <a:bodyPr wrap="square">
              <a:spAutoFit/>
            </a:bodyPr>
            <a:lstStyle/>
            <a:p>
              <a:r>
                <a:rPr lang="en-US" sz="1000" dirty="0">
                  <a:solidFill>
                    <a:schemeClr val="bg1"/>
                  </a:solidFill>
                </a:rPr>
                <a:t>“I have oily, acne-prone skin and was completely skeptical about putting oil on it, in common with many reviewers below. (..)</a:t>
              </a:r>
            </a:p>
            <a:p>
              <a:r>
                <a:rPr lang="en-US" sz="1000" dirty="0">
                  <a:solidFill>
                    <a:schemeClr val="bg1"/>
                  </a:solidFill>
                </a:rPr>
                <a:t>I have noticed an improvement in the quality of my skin </a:t>
              </a:r>
            </a:p>
            <a:p>
              <a:r>
                <a:rPr lang="en-US" sz="1000" dirty="0">
                  <a:solidFill>
                    <a:schemeClr val="bg1"/>
                  </a:solidFill>
                </a:rPr>
                <a:t>(not in terms of red marks) when it comes to smaller pores  and a face that stays matte for longer in the daytime. (..) </a:t>
              </a:r>
            </a:p>
            <a:p>
              <a:r>
                <a:rPr lang="en-US" sz="1000" dirty="0">
                  <a:solidFill>
                    <a:schemeClr val="bg1"/>
                  </a:solidFill>
                </a:rPr>
                <a:t>Don't be put off by the fact it's an oil and you have oily </a:t>
              </a:r>
            </a:p>
            <a:p>
              <a:r>
                <a:rPr lang="en-US" sz="1000" dirty="0">
                  <a:solidFill>
                    <a:schemeClr val="bg1"/>
                  </a:solidFill>
                </a:rPr>
                <a:t>	skin – this is lovely stuff.”</a:t>
              </a:r>
            </a:p>
            <a:p>
              <a:endParaRPr lang="en-US" sz="900" dirty="0">
                <a:solidFill>
                  <a:schemeClr val="bg1"/>
                </a:solidFill>
              </a:endParaRPr>
            </a:p>
          </p:txBody>
        </p:sp>
      </p:grpSp>
      <p:grpSp>
        <p:nvGrpSpPr>
          <p:cNvPr id="10" name="Group 9"/>
          <p:cNvGrpSpPr/>
          <p:nvPr/>
        </p:nvGrpSpPr>
        <p:grpSpPr>
          <a:xfrm>
            <a:off x="34430" y="4338478"/>
            <a:ext cx="3019321" cy="1536111"/>
            <a:chOff x="1768414" y="2433953"/>
            <a:chExt cx="3019321" cy="1536111"/>
          </a:xfrm>
        </p:grpSpPr>
        <p:sp>
          <p:nvSpPr>
            <p:cNvPr id="9" name="Rounded Rectangular Callout 8"/>
            <p:cNvSpPr/>
            <p:nvPr/>
          </p:nvSpPr>
          <p:spPr bwMode="auto">
            <a:xfrm>
              <a:off x="1768414" y="2433953"/>
              <a:ext cx="3019321" cy="1536111"/>
            </a:xfrm>
            <a:prstGeom prst="wedgeRoundRectCallout">
              <a:avLst>
                <a:gd name="adj1" fmla="val -25764"/>
                <a:gd name="adj2" fmla="val -82327"/>
                <a:gd name="adj3" fmla="val 16667"/>
              </a:avLst>
            </a:prstGeom>
            <a:solidFill>
              <a:schemeClr val="tx2">
                <a:lumMod val="60000"/>
                <a:lumOff val="4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6" name="Rectangle 5"/>
            <p:cNvSpPr/>
            <p:nvPr/>
          </p:nvSpPr>
          <p:spPr>
            <a:xfrm>
              <a:off x="1841813" y="2487065"/>
              <a:ext cx="2876912" cy="1446550"/>
            </a:xfrm>
            <a:prstGeom prst="rect">
              <a:avLst/>
            </a:prstGeom>
          </p:spPr>
          <p:txBody>
            <a:bodyPr wrap="square">
              <a:spAutoFit/>
            </a:bodyPr>
            <a:lstStyle/>
            <a:p>
              <a:r>
                <a:rPr lang="en-US" sz="1100" dirty="0">
                  <a:solidFill>
                    <a:schemeClr val="bg1"/>
                  </a:solidFill>
                </a:rPr>
                <a:t>“I am so in love with this oil! I never thought my combination-oily skin can tolerate treatment oils so very well. Works wonders for my acne.. I have 2 big acne on my forehead previously and after 2 days mixing this oil with my toner, my acne becomes less reddish and smaller in </a:t>
              </a:r>
              <a:r>
                <a:rPr lang="en-US" sz="1100" dirty="0" err="1">
                  <a:solidFill>
                    <a:schemeClr val="bg1"/>
                  </a:solidFill>
                </a:rPr>
                <a:t>size..no</a:t>
              </a:r>
              <a:r>
                <a:rPr lang="en-US" sz="1100" dirty="0">
                  <a:solidFill>
                    <a:schemeClr val="bg1"/>
                  </a:solidFill>
                </a:rPr>
                <a:t> </a:t>
              </a:r>
              <a:r>
                <a:rPr lang="en-US" sz="1100" dirty="0" err="1">
                  <a:solidFill>
                    <a:schemeClr val="bg1"/>
                  </a:solidFill>
                </a:rPr>
                <a:t>kiddin</a:t>
              </a:r>
              <a:r>
                <a:rPr lang="en-US" sz="1100" dirty="0">
                  <a:solidFill>
                    <a:schemeClr val="bg1"/>
                  </a:solidFill>
                </a:rPr>
                <a:t>.”(..)</a:t>
              </a:r>
              <a:endParaRPr lang="en-US" sz="1200" dirty="0">
                <a:solidFill>
                  <a:schemeClr val="bg1"/>
                </a:solidFill>
              </a:endParaRPr>
            </a:p>
          </p:txBody>
        </p:sp>
      </p:grpSp>
      <p:grpSp>
        <p:nvGrpSpPr>
          <p:cNvPr id="16" name="Group 15"/>
          <p:cNvGrpSpPr/>
          <p:nvPr/>
        </p:nvGrpSpPr>
        <p:grpSpPr>
          <a:xfrm>
            <a:off x="4835111" y="3407110"/>
            <a:ext cx="3032180" cy="1489995"/>
            <a:chOff x="5046455" y="4103518"/>
            <a:chExt cx="3851691" cy="1489995"/>
          </a:xfrm>
        </p:grpSpPr>
        <p:sp>
          <p:nvSpPr>
            <p:cNvPr id="12" name="Rounded Rectangular Callout 11"/>
            <p:cNvSpPr/>
            <p:nvPr/>
          </p:nvSpPr>
          <p:spPr bwMode="auto">
            <a:xfrm>
              <a:off x="5046455" y="4103518"/>
              <a:ext cx="3851691" cy="1232829"/>
            </a:xfrm>
            <a:prstGeom prst="wedgeRoundRectCallout">
              <a:avLst>
                <a:gd name="adj1" fmla="val -67794"/>
                <a:gd name="adj2" fmla="val -76963"/>
                <a:gd name="adj3" fmla="val 16667"/>
              </a:avLst>
            </a:prstGeom>
            <a:solidFill>
              <a:schemeClr val="accent5">
                <a:lumMod val="75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1" name="Rectangle 10"/>
            <p:cNvSpPr/>
            <p:nvPr/>
          </p:nvSpPr>
          <p:spPr>
            <a:xfrm>
              <a:off x="5102521" y="4116185"/>
              <a:ext cx="3510720" cy="1477328"/>
            </a:xfrm>
            <a:prstGeom prst="rect">
              <a:avLst/>
            </a:prstGeom>
          </p:spPr>
          <p:txBody>
            <a:bodyPr wrap="square">
              <a:spAutoFit/>
            </a:bodyPr>
            <a:lstStyle/>
            <a:p>
              <a:r>
                <a:rPr lang="en-US" sz="1000" dirty="0">
                  <a:solidFill>
                    <a:schemeClr val="bg1"/>
                  </a:solidFill>
                </a:rPr>
                <a:t>“Adore this oil. I have combo dehydrated skin with a history of horrendous hormonal acne. (..)Beautiful and heavenly- two drops applied after serum and before moisturizer and my skin is balanced, pores reduced and for the first time in my life I glow rather than shine.”(..) </a:t>
              </a:r>
            </a:p>
            <a:p>
              <a:r>
                <a:rPr lang="en-US" sz="1000" dirty="0">
                  <a:solidFill>
                    <a:schemeClr val="bg1"/>
                  </a:solidFill>
                </a:rPr>
                <a:t>“</a:t>
              </a:r>
            </a:p>
            <a:p>
              <a:endParaRPr lang="en-US" sz="1000" dirty="0"/>
            </a:p>
          </p:txBody>
        </p:sp>
      </p:grpSp>
      <p:sp>
        <p:nvSpPr>
          <p:cNvPr id="15" name="Round Diagonal Corner Rectangle 14"/>
          <p:cNvSpPr/>
          <p:nvPr/>
        </p:nvSpPr>
        <p:spPr bwMode="auto">
          <a:xfrm>
            <a:off x="1630392" y="1663069"/>
            <a:ext cx="2415397" cy="1961503"/>
          </a:xfrm>
          <a:prstGeom prst="round2DiagRect">
            <a:avLst/>
          </a:prstGeom>
          <a:solidFill>
            <a:srgbClr val="FFC000">
              <a:alpha val="16000"/>
            </a:srgbClr>
          </a:solidFill>
          <a:ln>
            <a:noFill/>
          </a:ln>
          <a:effectLst/>
        </p:spPr>
        <p:txBody>
          <a:bodyPr vert="horz" wrap="square" lIns="91440" tIns="45720" rIns="91440" bIns="45720" numCol="1" rtlCol="0" anchor="t" anchorCtr="0" compatLnSpc="1">
            <a:prstTxWarp prst="textNoShape">
              <a:avLst/>
            </a:prstTxWarp>
          </a:bodyPr>
          <a:lstStyle/>
          <a:p>
            <a:endParaRPr lang="en-US" dirty="0"/>
          </a:p>
        </p:txBody>
      </p:sp>
      <p:sp>
        <p:nvSpPr>
          <p:cNvPr id="14" name="Rectangle 13"/>
          <p:cNvSpPr/>
          <p:nvPr/>
        </p:nvSpPr>
        <p:spPr>
          <a:xfrm>
            <a:off x="1716655" y="1716717"/>
            <a:ext cx="2380892" cy="1938992"/>
          </a:xfrm>
          <a:prstGeom prst="rect">
            <a:avLst/>
          </a:prstGeom>
        </p:spPr>
        <p:txBody>
          <a:bodyPr wrap="square">
            <a:spAutoFit/>
          </a:bodyPr>
          <a:lstStyle/>
          <a:p>
            <a:r>
              <a:rPr lang="en-US" sz="1200" dirty="0"/>
              <a:t>Naturally astringent for Oily or Combination Skin. 100% pure plant extracts. </a:t>
            </a:r>
            <a:r>
              <a:rPr lang="en-US" sz="1200" dirty="0" err="1"/>
              <a:t>Clarins</a:t>
            </a:r>
            <a:r>
              <a:rPr lang="en-US" sz="1200" dirty="0"/>
              <a:t>’ exclusive blend of Rosemary, Geranium and Lotus extracts purifies, tightens pores and refines the skin texture. Hazelnut Oil softens, soothes and seals in moisture to prevent fine lines.</a:t>
            </a:r>
          </a:p>
        </p:txBody>
      </p:sp>
      <p:sp>
        <p:nvSpPr>
          <p:cNvPr id="19" name="Rounded Rectangular Callout 18"/>
          <p:cNvSpPr/>
          <p:nvPr/>
        </p:nvSpPr>
        <p:spPr bwMode="auto">
          <a:xfrm>
            <a:off x="3726611" y="4803833"/>
            <a:ext cx="3019266" cy="1303151"/>
          </a:xfrm>
          <a:prstGeom prst="wedgeRoundRectCallout">
            <a:avLst>
              <a:gd name="adj1" fmla="val -48548"/>
              <a:gd name="adj2" fmla="val -96397"/>
              <a:gd name="adj3" fmla="val 16667"/>
            </a:avLst>
          </a:prstGeom>
          <a:solidFill>
            <a:schemeClr val="accent2">
              <a:lumMod val="75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rebuchet MS" pitchFamily="34" charset="0"/>
              <a:cs typeface="Arial" charset="0"/>
            </a:endParaRPr>
          </a:p>
        </p:txBody>
      </p:sp>
      <p:sp>
        <p:nvSpPr>
          <p:cNvPr id="20" name="Rectangle 19"/>
          <p:cNvSpPr/>
          <p:nvPr/>
        </p:nvSpPr>
        <p:spPr>
          <a:xfrm>
            <a:off x="3718006" y="4829711"/>
            <a:ext cx="3027871" cy="1277273"/>
          </a:xfrm>
          <a:prstGeom prst="rect">
            <a:avLst/>
          </a:prstGeom>
        </p:spPr>
        <p:txBody>
          <a:bodyPr wrap="square">
            <a:spAutoFit/>
          </a:bodyPr>
          <a:lstStyle/>
          <a:p>
            <a:r>
              <a:rPr lang="en-US" sz="1100" dirty="0">
                <a:solidFill>
                  <a:schemeClr val="bg1"/>
                </a:solidFill>
              </a:rPr>
              <a:t>(..) “From my experience, ANY oil makes oily skin less oily, even your kitchen olive oil is better than drying AHA/BHA treatments (those made my skin so dry and flaky on the outside, which caused oil glands to produce huge amounts of oil that clogs the pores - perfect environment for zits).”(…) </a:t>
            </a:r>
          </a:p>
        </p:txBody>
      </p:sp>
    </p:spTree>
    <p:extLst>
      <p:ext uri="{BB962C8B-B14F-4D97-AF65-F5344CB8AC3E}">
        <p14:creationId xmlns:p14="http://schemas.microsoft.com/office/powerpoint/2010/main" val="18426567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33</a:t>
            </a:fld>
            <a:endParaRPr lang="en-US" altLang="en-US" dirty="0"/>
          </a:p>
        </p:txBody>
      </p:sp>
      <p:grpSp>
        <p:nvGrpSpPr>
          <p:cNvPr id="23" name="Group 22"/>
          <p:cNvGrpSpPr/>
          <p:nvPr/>
        </p:nvGrpSpPr>
        <p:grpSpPr>
          <a:xfrm>
            <a:off x="4882554" y="1689450"/>
            <a:ext cx="2424022" cy="1350181"/>
            <a:chOff x="3001994" y="1703570"/>
            <a:chExt cx="2424022" cy="1350181"/>
          </a:xfrm>
        </p:grpSpPr>
        <p:sp>
          <p:nvSpPr>
            <p:cNvPr id="14" name="Rounded Rectangular Callout 13"/>
            <p:cNvSpPr/>
            <p:nvPr/>
          </p:nvSpPr>
          <p:spPr bwMode="auto">
            <a:xfrm>
              <a:off x="3001994" y="1703570"/>
              <a:ext cx="2424022" cy="1350181"/>
            </a:xfrm>
            <a:prstGeom prst="wedgeRoundRectCallout">
              <a:avLst>
                <a:gd name="adj1" fmla="val -76142"/>
                <a:gd name="adj2" fmla="val -4181"/>
                <a:gd name="adj3" fmla="val 16667"/>
              </a:avLst>
            </a:prstGeom>
            <a:solidFill>
              <a:schemeClr val="tx2">
                <a:lumMod val="60000"/>
                <a:lumOff val="4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1" name="Rectangle 10"/>
            <p:cNvSpPr/>
            <p:nvPr/>
          </p:nvSpPr>
          <p:spPr>
            <a:xfrm>
              <a:off x="3079632" y="1764377"/>
              <a:ext cx="2268746" cy="1200329"/>
            </a:xfrm>
            <a:prstGeom prst="rect">
              <a:avLst/>
            </a:prstGeom>
          </p:spPr>
          <p:txBody>
            <a:bodyPr wrap="square">
              <a:spAutoFit/>
            </a:bodyPr>
            <a:lstStyle/>
            <a:p>
              <a:r>
                <a:rPr lang="en-US" sz="1200" dirty="0">
                  <a:solidFill>
                    <a:schemeClr val="bg1"/>
                  </a:solidFill>
                </a:rPr>
                <a:t>“The ONLY product I've tried that actually regulates my oiliness. I find it a bit pricey, but am willing to pay for something that gets results.”(..)</a:t>
              </a:r>
            </a:p>
          </p:txBody>
        </p:sp>
      </p:grpSp>
      <p:pic>
        <p:nvPicPr>
          <p:cNvPr id="28674" name="Picture 2" descr="\\CHBIR11W3FS001\Users3$\889499\Personal_Settings\W7Desktop\fc_FCD_d.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08958" y="1328467"/>
            <a:ext cx="1302589" cy="2472259"/>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5292311" y="3800726"/>
            <a:ext cx="2754222" cy="1791270"/>
            <a:chOff x="4835110" y="3407111"/>
            <a:chExt cx="2083276" cy="1449120"/>
          </a:xfrm>
        </p:grpSpPr>
        <p:sp>
          <p:nvSpPr>
            <p:cNvPr id="17" name="Rounded Rectangular Callout 16"/>
            <p:cNvSpPr/>
            <p:nvPr/>
          </p:nvSpPr>
          <p:spPr bwMode="auto">
            <a:xfrm>
              <a:off x="4835110" y="3407111"/>
              <a:ext cx="2083276" cy="976621"/>
            </a:xfrm>
            <a:prstGeom prst="wedgeRoundRectCallout">
              <a:avLst>
                <a:gd name="adj1" fmla="val -102150"/>
                <a:gd name="adj2" fmla="val -52256"/>
                <a:gd name="adj3" fmla="val 16667"/>
              </a:avLst>
            </a:prstGeom>
            <a:solidFill>
              <a:schemeClr val="accent5">
                <a:lumMod val="75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2" name="Rectangle 11"/>
            <p:cNvSpPr/>
            <p:nvPr/>
          </p:nvSpPr>
          <p:spPr>
            <a:xfrm>
              <a:off x="4882554" y="3471236"/>
              <a:ext cx="2035832" cy="1384995"/>
            </a:xfrm>
            <a:prstGeom prst="rect">
              <a:avLst/>
            </a:prstGeom>
          </p:spPr>
          <p:txBody>
            <a:bodyPr wrap="square">
              <a:spAutoFit/>
            </a:bodyPr>
            <a:lstStyle/>
            <a:p>
              <a:r>
                <a:rPr lang="en-US" sz="1200" dirty="0">
                  <a:solidFill>
                    <a:schemeClr val="bg1"/>
                  </a:solidFill>
                </a:rPr>
                <a:t>“I really like this oil. It works as it says and is really effective for balancing oil on combo or oily skin. It's surprising, because most oils make my face greasy.” (..)</a:t>
              </a:r>
            </a:p>
          </p:txBody>
        </p:sp>
      </p:grpSp>
      <p:grpSp>
        <p:nvGrpSpPr>
          <p:cNvPr id="21" name="Group 20"/>
          <p:cNvGrpSpPr/>
          <p:nvPr/>
        </p:nvGrpSpPr>
        <p:grpSpPr>
          <a:xfrm>
            <a:off x="1492376" y="4735903"/>
            <a:ext cx="2583598" cy="1604512"/>
            <a:chOff x="1155946" y="4459858"/>
            <a:chExt cx="2583598" cy="1604512"/>
          </a:xfrm>
        </p:grpSpPr>
        <p:sp>
          <p:nvSpPr>
            <p:cNvPr id="19" name="Rounded Rectangular Callout 18"/>
            <p:cNvSpPr/>
            <p:nvPr/>
          </p:nvSpPr>
          <p:spPr bwMode="auto">
            <a:xfrm>
              <a:off x="1155946" y="4459858"/>
              <a:ext cx="2574986" cy="1604512"/>
            </a:xfrm>
            <a:prstGeom prst="wedgeRoundRectCallout">
              <a:avLst>
                <a:gd name="adj1" fmla="val -44755"/>
                <a:gd name="adj2" fmla="val -102237"/>
                <a:gd name="adj3" fmla="val 16667"/>
              </a:avLst>
            </a:prstGeom>
            <a:solidFill>
              <a:schemeClr val="accent2"/>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16" name="Rectangle 15"/>
            <p:cNvSpPr/>
            <p:nvPr/>
          </p:nvSpPr>
          <p:spPr>
            <a:xfrm>
              <a:off x="1160252" y="4597460"/>
              <a:ext cx="2579292" cy="1384995"/>
            </a:xfrm>
            <a:prstGeom prst="rect">
              <a:avLst/>
            </a:prstGeom>
          </p:spPr>
          <p:txBody>
            <a:bodyPr wrap="square">
              <a:spAutoFit/>
            </a:bodyPr>
            <a:lstStyle/>
            <a:p>
              <a:r>
                <a:rPr lang="en-US" sz="1200" dirty="0">
                  <a:solidFill>
                    <a:schemeClr val="bg1"/>
                  </a:solidFill>
                </a:rPr>
                <a:t>(..)”An esthetician recommended this and at first I thought 'the last thing I want on my face is more oil but it did work! Just 2 drops in the morning did the trick. It really controlled the excess oil and moisturized the dry areas.(…)” </a:t>
              </a:r>
            </a:p>
          </p:txBody>
        </p:sp>
      </p:grpSp>
      <p:sp>
        <p:nvSpPr>
          <p:cNvPr id="26" name="Round Diagonal Corner Rectangle 25"/>
          <p:cNvSpPr/>
          <p:nvPr/>
        </p:nvSpPr>
        <p:spPr bwMode="auto">
          <a:xfrm>
            <a:off x="1630392" y="1463044"/>
            <a:ext cx="2415397" cy="1961503"/>
          </a:xfrm>
          <a:prstGeom prst="round2DiagRect">
            <a:avLst/>
          </a:prstGeom>
          <a:solidFill>
            <a:srgbClr val="FFC000">
              <a:alpha val="16000"/>
            </a:srgb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rebuchet MS" pitchFamily="34" charset="0"/>
              <a:cs typeface="Arial" charset="0"/>
            </a:endParaRPr>
          </a:p>
        </p:txBody>
      </p:sp>
      <p:sp>
        <p:nvSpPr>
          <p:cNvPr id="24" name="Rectangle 23"/>
          <p:cNvSpPr/>
          <p:nvPr/>
        </p:nvSpPr>
        <p:spPr>
          <a:xfrm>
            <a:off x="1699851" y="1685609"/>
            <a:ext cx="2276475" cy="1738938"/>
          </a:xfrm>
          <a:prstGeom prst="rect">
            <a:avLst/>
          </a:prstGeom>
        </p:spPr>
        <p:txBody>
          <a:bodyPr wrap="square">
            <a:spAutoFit/>
          </a:bodyPr>
          <a:lstStyle/>
          <a:p>
            <a:r>
              <a:rPr lang="en-US" sz="1200" dirty="0"/>
              <a:t>Clarifying Day Oil is a fast-absorbing daily moisturizer that balances excessive oiliness, refines the appearance of pores and reduces the appearance of blemishes for a calm, beautiful complexion.</a:t>
            </a:r>
          </a:p>
          <a:p>
            <a:endParaRPr lang="en-US" sz="1100" dirty="0"/>
          </a:p>
        </p:txBody>
      </p:sp>
      <p:sp>
        <p:nvSpPr>
          <p:cNvPr id="30" name="Title 1"/>
          <p:cNvSpPr>
            <a:spLocks noGrp="1"/>
          </p:cNvSpPr>
          <p:nvPr>
            <p:ph type="title"/>
          </p:nvPr>
        </p:nvSpPr>
        <p:spPr>
          <a:xfrm>
            <a:off x="648000" y="586800"/>
            <a:ext cx="8038262" cy="467820"/>
          </a:xfrm>
        </p:spPr>
        <p:txBody>
          <a:bodyPr/>
          <a:lstStyle/>
          <a:p>
            <a:r>
              <a:rPr lang="en-US" dirty="0"/>
              <a:t>Listen to some voices out of the market</a:t>
            </a:r>
          </a:p>
        </p:txBody>
      </p:sp>
    </p:spTree>
    <p:extLst>
      <p:ext uri="{BB962C8B-B14F-4D97-AF65-F5344CB8AC3E}">
        <p14:creationId xmlns:p14="http://schemas.microsoft.com/office/powerpoint/2010/main" val="2374640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34</a:t>
            </a:fld>
            <a:endParaRPr lang="en-US" altLang="en-US" dirty="0"/>
          </a:p>
        </p:txBody>
      </p:sp>
      <p:pic>
        <p:nvPicPr>
          <p:cNvPr id="21507" name="Picture 3"/>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043"/>
          <a:stretch/>
        </p:blipFill>
        <p:spPr bwMode="auto">
          <a:xfrm>
            <a:off x="-85652" y="0"/>
            <a:ext cx="922965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226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85D6315-7C01-478A-A280-AF07E38C0C71}" type="slidenum">
              <a:rPr lang="en-US" altLang="en-US" smtClean="0"/>
              <a:pPr/>
              <a:t>35</a:t>
            </a:fld>
            <a:endParaRPr lang="en-US" altLang="en-US" dirty="0"/>
          </a:p>
        </p:txBody>
      </p:sp>
      <p:pic>
        <p:nvPicPr>
          <p:cNvPr id="22532"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56700" cy="677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0821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779955"/>
            <a:ext cx="6472238" cy="467820"/>
          </a:xfrm>
        </p:spPr>
        <p:txBody>
          <a:bodyPr/>
          <a:lstStyle/>
          <a:p>
            <a:r>
              <a:rPr lang="en-US" dirty="0"/>
              <a:t>Disclaimer for guide formulations</a:t>
            </a:r>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36</a:t>
            </a:fld>
            <a:endParaRPr lang="en-US" altLang="en-US" dirty="0"/>
          </a:p>
        </p:txBody>
      </p:sp>
      <p:sp>
        <p:nvSpPr>
          <p:cNvPr id="5" name="TextBox 4"/>
          <p:cNvSpPr txBox="1"/>
          <p:nvPr/>
        </p:nvSpPr>
        <p:spPr>
          <a:xfrm>
            <a:off x="463137" y="2066308"/>
            <a:ext cx="8193974" cy="3416320"/>
          </a:xfrm>
          <a:prstGeom prst="rect">
            <a:avLst/>
          </a:prstGeom>
          <a:noFill/>
        </p:spPr>
        <p:txBody>
          <a:bodyPr wrap="square" rtlCol="0">
            <a:spAutoFit/>
          </a:bodyPr>
          <a:lstStyle/>
          <a:p>
            <a:r>
              <a:rPr lang="en-US" i="1" dirty="0"/>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endParaRPr lang="en-US" dirty="0"/>
          </a:p>
        </p:txBody>
      </p:sp>
    </p:spTree>
    <p:extLst>
      <p:ext uri="{BB962C8B-B14F-4D97-AF65-F5344CB8AC3E}">
        <p14:creationId xmlns:p14="http://schemas.microsoft.com/office/powerpoint/2010/main" val="3003820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370612"/>
            <a:ext cx="6472238" cy="877163"/>
          </a:xfrm>
        </p:spPr>
        <p:txBody>
          <a:bodyPr/>
          <a:lstStyle/>
          <a:p>
            <a:r>
              <a:rPr lang="en-US" dirty="0"/>
              <a:t>REGU</a:t>
            </a:r>
            <a:r>
              <a:rPr lang="en-US" baseline="30000" dirty="0"/>
              <a:t>®</a:t>
            </a:r>
            <a:r>
              <a:rPr lang="en-US" dirty="0"/>
              <a:t>-SEB </a:t>
            </a:r>
            <a:r>
              <a:rPr lang="en-US" i="1" dirty="0"/>
              <a:t>in vivo</a:t>
            </a:r>
            <a:br>
              <a:rPr lang="en-US" i="1" dirty="0"/>
            </a:br>
            <a:r>
              <a:rPr lang="en-US" sz="2800" kern="1200" dirty="0">
                <a:solidFill>
                  <a:srgbClr val="4F4F4F"/>
                </a:solidFill>
                <a:latin typeface="Trebuchet MS" pitchFamily="34" charset="0"/>
                <a:cs typeface="Arial" charset="0"/>
              </a:rPr>
              <a:t>Visible efficacy after 3 months</a:t>
            </a:r>
            <a:endParaRPr lang="en-US" sz="2800" i="1" dirty="0"/>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37</a:t>
            </a:fld>
            <a:endParaRPr lang="en-US" altLang="en-US" dirty="0"/>
          </a:p>
        </p:txBody>
      </p:sp>
      <p:grpSp>
        <p:nvGrpSpPr>
          <p:cNvPr id="3" name="Group 2">
            <a:extLst>
              <a:ext uri="{FF2B5EF4-FFF2-40B4-BE49-F238E27FC236}">
                <a16:creationId xmlns:a16="http://schemas.microsoft.com/office/drawing/2014/main" id="{2E776D65-44E4-459F-887B-4DCA15E7A0FD}"/>
              </a:ext>
            </a:extLst>
          </p:cNvPr>
          <p:cNvGrpSpPr/>
          <p:nvPr/>
        </p:nvGrpSpPr>
        <p:grpSpPr>
          <a:xfrm>
            <a:off x="292101" y="2157060"/>
            <a:ext cx="5305423" cy="2816048"/>
            <a:chOff x="3695701" y="1936927"/>
            <a:chExt cx="5305423" cy="2816048"/>
          </a:xfrm>
        </p:grpSpPr>
        <p:sp>
          <p:nvSpPr>
            <p:cNvPr id="7" name="Rounded Rectangle 6"/>
            <p:cNvSpPr/>
            <p:nvPr/>
          </p:nvSpPr>
          <p:spPr bwMode="auto">
            <a:xfrm>
              <a:off x="3695701" y="2181224"/>
              <a:ext cx="5305423" cy="2571751"/>
            </a:xfrm>
            <a:prstGeom prst="roundRect">
              <a:avLst/>
            </a:prstGeom>
            <a:solidFill>
              <a:schemeClr val="bg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rtlCol="0" anchor="t" anchorCtr="0" compatLnSpc="1">
              <a:prstTxWarp prst="textNoShape">
                <a:avLst/>
              </a:prstTxWarp>
            </a:bodyPr>
            <a:lstStyle/>
            <a:p>
              <a:pPr marL="285750" indent="-285750">
                <a:spcBef>
                  <a:spcPts val="1200"/>
                </a:spcBef>
                <a:buFont typeface="Arial" panose="020B0604020202020204" pitchFamily="34" charset="0"/>
                <a:buChar char="•"/>
              </a:pPr>
              <a:r>
                <a:rPr lang="en-US" sz="1600" dirty="0">
                  <a:solidFill>
                    <a:schemeClr val="bg2"/>
                  </a:solidFill>
                </a:rPr>
                <a:t>10 male volunteers, 19-40 years old, with </a:t>
              </a:r>
              <a:r>
                <a:rPr lang="en-US" sz="1600" dirty="0" err="1">
                  <a:solidFill>
                    <a:schemeClr val="bg2"/>
                  </a:solidFill>
                </a:rPr>
                <a:t>seborrhoic</a:t>
              </a:r>
              <a:r>
                <a:rPr lang="en-US" sz="1600" dirty="0">
                  <a:solidFill>
                    <a:schemeClr val="bg2"/>
                  </a:solidFill>
                </a:rPr>
                <a:t> skin condition</a:t>
              </a:r>
            </a:p>
            <a:p>
              <a:pPr marL="285750" indent="-285750">
                <a:spcBef>
                  <a:spcPts val="1200"/>
                </a:spcBef>
                <a:buFont typeface="Arial" panose="020B0604020202020204" pitchFamily="34" charset="0"/>
                <a:buChar char="•"/>
              </a:pPr>
              <a:r>
                <a:rPr lang="en-US" sz="1600" dirty="0">
                  <a:solidFill>
                    <a:schemeClr val="bg2"/>
                  </a:solidFill>
                </a:rPr>
                <a:t>Application twice daily during 90 days</a:t>
              </a:r>
            </a:p>
            <a:p>
              <a:pPr marL="285750" indent="-285750">
                <a:spcBef>
                  <a:spcPts val="1200"/>
                </a:spcBef>
                <a:buFont typeface="Arial" panose="020B0604020202020204" pitchFamily="34" charset="0"/>
                <a:buChar char="•"/>
              </a:pPr>
              <a:r>
                <a:rPr lang="en-US" sz="1600" dirty="0">
                  <a:solidFill>
                    <a:schemeClr val="bg2"/>
                  </a:solidFill>
                </a:rPr>
                <a:t>5% REGU</a:t>
              </a:r>
              <a:r>
                <a:rPr lang="en-US" sz="1600" baseline="30000" dirty="0">
                  <a:solidFill>
                    <a:schemeClr val="bg2"/>
                  </a:solidFill>
                </a:rPr>
                <a:t>®</a:t>
              </a:r>
              <a:r>
                <a:rPr lang="en-US" sz="1600" dirty="0">
                  <a:solidFill>
                    <a:schemeClr val="bg2"/>
                  </a:solidFill>
                </a:rPr>
                <a:t>-SEB in a cream-gel</a:t>
              </a:r>
            </a:p>
            <a:p>
              <a:pPr marL="285750" indent="-285750">
                <a:spcBef>
                  <a:spcPts val="1200"/>
                </a:spcBef>
                <a:buFont typeface="Arial" panose="020B0604020202020204" pitchFamily="34" charset="0"/>
                <a:buChar char="•"/>
              </a:pPr>
              <a:r>
                <a:rPr lang="en-US" sz="1600" dirty="0">
                  <a:solidFill>
                    <a:schemeClr val="bg2"/>
                  </a:solidFill>
                </a:rPr>
                <a:t>Parameters:	</a:t>
              </a:r>
              <a:r>
                <a:rPr lang="en-US" sz="1600" dirty="0">
                  <a:solidFill>
                    <a:srgbClr val="00B0F0"/>
                  </a:solidFill>
                </a:rPr>
                <a:t>Dermatologists assessments</a:t>
              </a:r>
            </a:p>
            <a:p>
              <a:pPr>
                <a:spcBef>
                  <a:spcPts val="0"/>
                </a:spcBef>
              </a:pPr>
              <a:r>
                <a:rPr lang="en-US" sz="1600" dirty="0">
                  <a:solidFill>
                    <a:srgbClr val="00B0F0"/>
                  </a:solidFill>
                </a:rPr>
                <a:t>		Self-evaluation questionnaire</a:t>
              </a:r>
            </a:p>
          </p:txBody>
        </p:sp>
        <p:sp>
          <p:nvSpPr>
            <p:cNvPr id="8" name="TextBox 7"/>
            <p:cNvSpPr txBox="1"/>
            <p:nvPr/>
          </p:nvSpPr>
          <p:spPr>
            <a:xfrm>
              <a:off x="5661445" y="1936927"/>
              <a:ext cx="1672805" cy="400110"/>
            </a:xfrm>
            <a:prstGeom prst="rect">
              <a:avLst/>
            </a:prstGeom>
            <a:solidFill>
              <a:schemeClr val="bg1"/>
            </a:solidFill>
          </p:spPr>
          <p:txBody>
            <a:bodyPr wrap="square" rtlCol="0">
              <a:spAutoFit/>
            </a:bodyPr>
            <a:lstStyle/>
            <a:p>
              <a:r>
                <a:rPr lang="en-US" sz="2000" dirty="0">
                  <a:solidFill>
                    <a:schemeClr val="tx2"/>
                  </a:solidFill>
                </a:rPr>
                <a:t>Study Design</a:t>
              </a:r>
            </a:p>
          </p:txBody>
        </p:sp>
      </p:grpSp>
      <p:pic>
        <p:nvPicPr>
          <p:cNvPr id="10" name="Picture 9" descr="A picture containing clothing, sitting, young, holding&#10;&#10;Description automatically generated">
            <a:extLst>
              <a:ext uri="{FF2B5EF4-FFF2-40B4-BE49-F238E27FC236}">
                <a16:creationId xmlns:a16="http://schemas.microsoft.com/office/drawing/2014/main" id="{86ECECDB-DE1C-4490-8436-F86CEE68EC79}"/>
              </a:ext>
            </a:extLst>
          </p:cNvPr>
          <p:cNvPicPr>
            <a:picLocks noChangeAspect="1"/>
          </p:cNvPicPr>
          <p:nvPr/>
        </p:nvPicPr>
        <p:blipFill rotWithShape="1">
          <a:blip r:embed="rId3" cstate="screen">
            <a:alphaModFix amt="50000"/>
            <a:extLst>
              <a:ext uri="{BEBA8EAE-BF5A-486C-A8C5-ECC9F3942E4B}">
                <a14:imgProps xmlns:a14="http://schemas.microsoft.com/office/drawing/2010/main">
                  <a14:imgLayer r:embed="rId4">
                    <a14:imgEffect>
                      <a14:backgroundRemoval t="2338" b="99259" l="10699" r="100000">
                        <a14:foregroundMark x1="60181" y1="11003" x2="53020" y2="4590"/>
                        <a14:foregroundMark x1="53020" y1="4590" x2="73080" y2="42104"/>
                        <a14:foregroundMark x1="73080" y1="42104" x2="50647" y2="51340"/>
                        <a14:foregroundMark x1="50647" y1="51340" x2="45168" y2="58495"/>
                        <a14:foregroundMark x1="45168" y1="58495" x2="43615" y2="68985"/>
                        <a14:foregroundMark x1="43615" y1="68985" x2="39085" y2="50570"/>
                        <a14:foregroundMark x1="39085" y1="50570" x2="40854" y2="84607"/>
                        <a14:foregroundMark x1="40854" y1="84607" x2="29853" y2="78478"/>
                        <a14:foregroundMark x1="29853" y1="78478" x2="29379" y2="87828"/>
                        <a14:foregroundMark x1="29379" y1="87828" x2="75841" y2="58381"/>
                        <a14:foregroundMark x1="75841" y1="58381" x2="82830" y2="69755"/>
                        <a14:foregroundMark x1="82830" y1="69755" x2="80802" y2="60604"/>
                        <a14:foregroundMark x1="80802" y1="60604" x2="78602" y2="74458"/>
                        <a14:foregroundMark x1="78602" y1="74458" x2="83391" y2="36944"/>
                        <a14:foregroundMark x1="83391" y1="36944" x2="80155" y2="75314"/>
                        <a14:foregroundMark x1="80155" y1="75314" x2="82701" y2="32298"/>
                        <a14:foregroundMark x1="82701" y1="32298" x2="87230" y2="18729"/>
                        <a14:foregroundMark x1="87230" y1="18729" x2="89042" y2="50228"/>
                        <a14:foregroundMark x1="89042" y1="50228" x2="90423" y2="13284"/>
                        <a14:foregroundMark x1="90423" y1="13284" x2="78430" y2="87714"/>
                        <a14:foregroundMark x1="78430" y1="87714" x2="78171" y2="82896"/>
                        <a14:foregroundMark x1="79249" y1="16049" x2="70794" y2="7554"/>
                        <a14:foregroundMark x1="70794" y1="7554" x2="70794" y2="7554"/>
                        <a14:foregroundMark x1="23900" y1="80188" x2="11648" y2="99287"/>
                        <a14:foregroundMark x1="76531" y1="84692" x2="97714" y2="72206"/>
                        <a14:foregroundMark x1="97714" y1="72206" x2="96721" y2="58751"/>
                        <a14:foregroundMark x1="99957" y1="48945" x2="95341" y2="63227"/>
                        <a14:foregroundMark x1="96462" y1="7041" x2="96160" y2="12799"/>
                        <a14:foregroundMark x1="50647" y1="2338" x2="99180" y2="30103"/>
                        <a14:foregroundMark x1="99180" y1="30103" x2="99180" y2="30103"/>
                        <a14:foregroundMark x1="52286" y1="2338" x2="99957" y2="4903"/>
                        <a14:foregroundMark x1="99957" y1="52993" x2="97541" y2="99259"/>
                        <a14:foregroundMark x1="35073" y1="98746" x2="37230" y2="70781"/>
                        <a14:foregroundMark x1="37230" y1="70781" x2="41890" y2="46750"/>
                        <a14:foregroundMark x1="41890" y1="46750" x2="32701" y2="41306"/>
                        <a14:foregroundMark x1="32701" y1="41306" x2="33736" y2="43244"/>
                      </a14:backgroundRemoval>
                    </a14:imgEffect>
                  </a14:imgLayer>
                </a14:imgProps>
              </a:ext>
              <a:ext uri="{28A0092B-C50C-407E-A947-70E740481C1C}">
                <a14:useLocalDpi xmlns:a14="http://schemas.microsoft.com/office/drawing/2010/main"/>
              </a:ext>
            </a:extLst>
          </a:blip>
          <a:srcRect/>
          <a:stretch/>
        </p:blipFill>
        <p:spPr>
          <a:xfrm>
            <a:off x="4612960" y="0"/>
            <a:ext cx="4531040" cy="6858000"/>
          </a:xfrm>
          <a:prstGeom prst="rect">
            <a:avLst/>
          </a:prstGeom>
        </p:spPr>
      </p:pic>
    </p:spTree>
    <p:extLst>
      <p:ext uri="{BB962C8B-B14F-4D97-AF65-F5344CB8AC3E}">
        <p14:creationId xmlns:p14="http://schemas.microsoft.com/office/powerpoint/2010/main" val="8911206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6276" y="2353291"/>
            <a:ext cx="6107296" cy="3358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717549" y="399851"/>
            <a:ext cx="8302625" cy="847924"/>
          </a:xfrm>
        </p:spPr>
        <p:txBody>
          <a:bodyPr/>
          <a:lstStyle/>
          <a:p>
            <a:r>
              <a:rPr lang="en-US" dirty="0">
                <a:solidFill>
                  <a:srgbClr val="0070BA"/>
                </a:solidFill>
              </a:rPr>
              <a:t>REGU</a:t>
            </a:r>
            <a:r>
              <a:rPr lang="en-US" baseline="30000" dirty="0">
                <a:solidFill>
                  <a:srgbClr val="0070BA"/>
                </a:solidFill>
              </a:rPr>
              <a:t>®</a:t>
            </a:r>
            <a:r>
              <a:rPr lang="en-US" dirty="0">
                <a:solidFill>
                  <a:srgbClr val="0070BA"/>
                </a:solidFill>
              </a:rPr>
              <a:t>-SEB </a:t>
            </a:r>
            <a:r>
              <a:rPr lang="en-US" i="1" dirty="0">
                <a:solidFill>
                  <a:srgbClr val="0070BA"/>
                </a:solidFill>
              </a:rPr>
              <a:t>in vivo</a:t>
            </a:r>
            <a:br>
              <a:rPr lang="en-US" i="1" dirty="0">
                <a:solidFill>
                  <a:srgbClr val="0070BA"/>
                </a:solidFill>
              </a:rPr>
            </a:br>
            <a:r>
              <a:rPr lang="en-US" sz="2600" kern="1200" dirty="0">
                <a:solidFill>
                  <a:srgbClr val="4F4F4F"/>
                </a:solidFill>
                <a:latin typeface="Trebuchet MS" pitchFamily="34" charset="0"/>
                <a:ea typeface="+mn-ea"/>
                <a:cs typeface="Arial" charset="0"/>
              </a:rPr>
              <a:t>Decreases the severity of </a:t>
            </a:r>
            <a:r>
              <a:rPr lang="en-US" sz="2600" kern="1200" dirty="0" err="1">
                <a:solidFill>
                  <a:srgbClr val="4F4F4F"/>
                </a:solidFill>
                <a:latin typeface="Trebuchet MS" pitchFamily="34" charset="0"/>
                <a:ea typeface="+mn-ea"/>
                <a:cs typeface="Arial" charset="0"/>
              </a:rPr>
              <a:t>seborrhoic</a:t>
            </a:r>
            <a:r>
              <a:rPr lang="en-US" sz="2600" kern="1200" dirty="0">
                <a:solidFill>
                  <a:srgbClr val="4F4F4F"/>
                </a:solidFill>
                <a:latin typeface="Trebuchet MS" pitchFamily="34" charset="0"/>
                <a:ea typeface="+mn-ea"/>
                <a:cs typeface="Arial" charset="0"/>
              </a:rPr>
              <a:t> skin by 46%</a:t>
            </a:r>
            <a:endParaRPr lang="en-US" dirty="0"/>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38</a:t>
            </a:fld>
            <a:endParaRPr lang="en-US" altLang="en-US" dirty="0"/>
          </a:p>
        </p:txBody>
      </p:sp>
      <p:sp>
        <p:nvSpPr>
          <p:cNvPr id="6" name="TextBox 5"/>
          <p:cNvSpPr txBox="1"/>
          <p:nvPr/>
        </p:nvSpPr>
        <p:spPr>
          <a:xfrm>
            <a:off x="676276" y="1593476"/>
            <a:ext cx="3130180" cy="338554"/>
          </a:xfrm>
          <a:prstGeom prst="rect">
            <a:avLst/>
          </a:prstGeom>
          <a:noFill/>
        </p:spPr>
        <p:txBody>
          <a:bodyPr wrap="square" rtlCol="0">
            <a:spAutoFit/>
          </a:bodyPr>
          <a:lstStyle/>
          <a:p>
            <a:r>
              <a:rPr lang="en-US" sz="1600" dirty="0">
                <a:solidFill>
                  <a:srgbClr val="00B0F0"/>
                </a:solidFill>
              </a:rPr>
              <a:t>Dermatologists assessments</a:t>
            </a:r>
          </a:p>
        </p:txBody>
      </p:sp>
    </p:spTree>
    <p:extLst>
      <p:ext uri="{BB962C8B-B14F-4D97-AF65-F5344CB8AC3E}">
        <p14:creationId xmlns:p14="http://schemas.microsoft.com/office/powerpoint/2010/main" val="1364333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49" y="399851"/>
            <a:ext cx="8302625" cy="847924"/>
          </a:xfrm>
        </p:spPr>
        <p:txBody>
          <a:bodyPr/>
          <a:lstStyle/>
          <a:p>
            <a:r>
              <a:rPr lang="en-US" dirty="0">
                <a:solidFill>
                  <a:srgbClr val="0070BA"/>
                </a:solidFill>
              </a:rPr>
              <a:t>REGU</a:t>
            </a:r>
            <a:r>
              <a:rPr lang="en-US" baseline="30000" dirty="0">
                <a:solidFill>
                  <a:srgbClr val="0070BA"/>
                </a:solidFill>
              </a:rPr>
              <a:t>®</a:t>
            </a:r>
            <a:r>
              <a:rPr lang="en-US" dirty="0">
                <a:solidFill>
                  <a:srgbClr val="0070BA"/>
                </a:solidFill>
              </a:rPr>
              <a:t>-SEB </a:t>
            </a:r>
            <a:r>
              <a:rPr lang="en-US" i="1" dirty="0">
                <a:solidFill>
                  <a:srgbClr val="0070BA"/>
                </a:solidFill>
              </a:rPr>
              <a:t>in vivo</a:t>
            </a:r>
            <a:br>
              <a:rPr lang="en-US" i="1" dirty="0">
                <a:solidFill>
                  <a:srgbClr val="0070BA"/>
                </a:solidFill>
              </a:rPr>
            </a:br>
            <a:r>
              <a:rPr lang="en-US" sz="2600" kern="1200" dirty="0">
                <a:solidFill>
                  <a:srgbClr val="4F4F4F"/>
                </a:solidFill>
                <a:latin typeface="Trebuchet MS" pitchFamily="34" charset="0"/>
                <a:ea typeface="+mn-ea"/>
                <a:cs typeface="Arial" charset="0"/>
              </a:rPr>
              <a:t>Visible efficacy reported by 75% of the volunteers</a:t>
            </a:r>
            <a:endParaRPr lang="en-US" dirty="0"/>
          </a:p>
        </p:txBody>
      </p:sp>
      <p:sp>
        <p:nvSpPr>
          <p:cNvPr id="4" name="Slide Number Placeholder 3"/>
          <p:cNvSpPr>
            <a:spLocks noGrp="1"/>
          </p:cNvSpPr>
          <p:nvPr>
            <p:ph type="sldNum" sz="quarter" idx="10"/>
          </p:nvPr>
        </p:nvSpPr>
        <p:spPr/>
        <p:txBody>
          <a:bodyPr/>
          <a:lstStyle/>
          <a:p>
            <a:fld id="{485D6315-7C01-478A-A280-AF07E38C0C71}" type="slidenum">
              <a:rPr lang="en-US" altLang="en-US" smtClean="0"/>
              <a:pPr/>
              <a:t>39</a:t>
            </a:fld>
            <a:endParaRPr lang="en-US" altLang="en-US" dirty="0"/>
          </a:p>
        </p:txBody>
      </p:sp>
      <p:sp>
        <p:nvSpPr>
          <p:cNvPr id="7" name="TextBox 6"/>
          <p:cNvSpPr txBox="1"/>
          <p:nvPr/>
        </p:nvSpPr>
        <p:spPr>
          <a:xfrm>
            <a:off x="676276" y="1593476"/>
            <a:ext cx="3130180" cy="338554"/>
          </a:xfrm>
          <a:prstGeom prst="rect">
            <a:avLst/>
          </a:prstGeom>
          <a:noFill/>
        </p:spPr>
        <p:txBody>
          <a:bodyPr wrap="square" rtlCol="0">
            <a:spAutoFit/>
          </a:bodyPr>
          <a:lstStyle/>
          <a:p>
            <a:r>
              <a:rPr lang="en-US" sz="1600" dirty="0">
                <a:solidFill>
                  <a:srgbClr val="00B0F0"/>
                </a:solidFill>
              </a:rPr>
              <a:t>Self-evaluation questionnaire</a:t>
            </a:r>
          </a:p>
        </p:txBody>
      </p:sp>
      <p:pic>
        <p:nvPicPr>
          <p:cNvPr id="1536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5423" y="2650535"/>
            <a:ext cx="6826103" cy="2625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62245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31"/>
  <p:tag name="OAWWIZARDSTEPS" val="0|1|4"/>
  <p:tag name="ZOAWLANGID" val="1033"/>
  <p:tag name="OAWDOCPROPSOURCE" val="&lt;DocProps&gt;&lt;DocProp UID=&quot;2002122011014149059130932&quot; EntryUID=&quot;2003121817293296325874&quot;&gt;&lt;Field Name=&quot;IDName&quot; Value=&quot;(None)&quot;/&gt;&lt;/DocProp&gt;&lt;DocProp UID=&quot;2011383784387345873647&quot; EntryUID=&quot;2003121817293296325874&quot;&gt;&lt;Field Name=&quot;IDName&quot; Value=&quot;(None)&quot;/&gt;&lt;/DocProp&gt;&lt;DocProp UID=&quot;4565435644543565464545&quot; EntryUID=&quot;2003121817293296325874&quot;&gt;&lt;Field Name=&quot;IDName&quot; Value=&quot;(None)&quot;/&gt;&lt;/DocProp&gt;&lt;DocProp UID=&quot;200212191811121321310321301031x&quot; EntryUID=&quot;2003121817293296325874&quot;&gt;&lt;Field Name=&quot;IDName&quot; Value=&quot;(None)&quot;/&gt;&lt;/DocProp&gt;&lt;DocProp UID=&quot;2010101345972347189798&quot; EntryUID=&quot;2003121817293296325874&quot;&gt;&lt;Field Name=&quot;IDName&quot; Value=&quot;(None)&quot;/&gt;&lt;/DocProp&gt;&lt;DocProp UID=&quot;2002122010583847234010578&quot; EntryUID=&quot;2003121817293296325874&quot;&gt;&lt;Field Name=&quot;IDName&quot; Value=&quot;(None)&quot;/&gt;&lt;/DocProp&gt;&lt;DocProp UID=&quot;2003061115381095709037&quot; EntryUID=&quot;2003121817293296325874&quot;&gt;&lt;Field Name=&quot;IDName&quot; Value=&quot;(None)&quot;/&gt;&lt;/DocProp&gt;&lt;DocProp UID=&quot;2003982345795694395674&quot; EntryUID=&quot;2003121817293296325874&quot;&gt;&lt;Field Name=&quot;IDName&quot; Value=&quot;(None)&quot;/&gt;&lt;/DocProp&gt;&lt;DocProp UID=&quot;2003068475891465291384&quot; EntryUID=&quot;2003121817293296325874&quot;&gt;&lt;Field Name=&quot;IDName&quot; Value=&quot;(None)&quot;/&gt;&lt;/DocProp&gt;&lt;DocProp UID=&quot;2010324895892663678998&quot; EntryUID=&quot;2003121817293296325874&quot;&gt;&lt;Field Name=&quot;IDName&quot; Value=&quot;(None)&quot;/&gt;&lt;/DocProp&gt;&lt;DocProp UID=&quot;2003785909782749825973&quot; EntryUID=&quot;2003121817293296325874&quot;&gt;&lt;Field Name=&quot;IDName&quot; Value=&quot;&quot;/&gt;&lt;Field Name=&quot;PowerPointProductLogo43&quot; Value=&quot;&quot;/&gt;&lt;/DocProp&gt;&lt;DocProp UID=&quot;2004112217333376588294&quot; EntryUID=&quot;2004123010144120300001&quot;&gt;&lt;Field UID=&quot;2010971616312990191265&quot; Name=&quot;PresentationTitle&quot; Value=&quot;&quot;/&gt;&lt;Field UID=&quot;201038475647565768878&quot; Name=&quot;PresentationDate&quot; Value=&quot;&quot;/&gt;&lt;/DocProp&gt;&lt;/DocProps&gt;&#1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c.dDfUUzOkeEDzTJ1zKBO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Bc5BHyLJ3EGYfcf7faUwm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7.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8.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9.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71509491308188008"/>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ZOAWCODE" val="2004112217333376588294.PresentationDate"/>
  <p:tag name="ZOAWTYPE" val="Text"/>
</p:tagLst>
</file>

<file path=ppt/tags/tag14.xml><?xml version="1.0" encoding="utf-8"?>
<p:tagLst xmlns:a="http://schemas.openxmlformats.org/drawingml/2006/main" xmlns:r="http://schemas.openxmlformats.org/officeDocument/2006/relationships" xmlns:p="http://schemas.openxmlformats.org/presentationml/2006/main">
  <p:tag name="ZOAWCODE" val="4565435644543565464545.Name"/>
  <p:tag name="ZOAWTYPE" val="Text"/>
</p:tagLst>
</file>

<file path=ppt/tags/tag15.xml><?xml version="1.0" encoding="utf-8"?>
<p:tagLst xmlns:a="http://schemas.openxmlformats.org/drawingml/2006/main" xmlns:r="http://schemas.openxmlformats.org/officeDocument/2006/relationships" xmlns:p="http://schemas.openxmlformats.org/presentationml/2006/main">
  <p:tag name="ZOAWCODE" val="2011383784387345873647.BusinessGroup"/>
  <p:tag name="ZOAWTYPE" val="Text"/>
</p:tagLst>
</file>

<file path=ppt/tags/tag16.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71509491310473551"/>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29.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71509491316341516"/>
</p:tagLst>
</file>

<file path=ppt/tags/tag30.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1.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2.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3.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heme/theme1.xml><?xml version="1.0" encoding="utf-8"?>
<a:theme xmlns:a="http://schemas.openxmlformats.org/drawingml/2006/main" name="1_Default Design">
  <a:themeElements>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2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fontScheme name="2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bg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2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radeshow">
  <a:themeElements>
    <a:clrScheme name="Tradeshow">
      <a:dk1>
        <a:srgbClr val="3F3F3F"/>
      </a:dk1>
      <a:lt1>
        <a:srgbClr val="FFFFFF"/>
      </a:lt1>
      <a:dk2>
        <a:srgbClr val="7DAFC3"/>
      </a:dk2>
      <a:lt2>
        <a:srgbClr val="E5E4DF"/>
      </a:lt2>
      <a:accent1>
        <a:srgbClr val="7C959A"/>
      </a:accent1>
      <a:accent2>
        <a:srgbClr val="DB8631"/>
      </a:accent2>
      <a:accent3>
        <a:srgbClr val="E3CC5A"/>
      </a:accent3>
      <a:accent4>
        <a:srgbClr val="ACADA8"/>
      </a:accent4>
      <a:accent5>
        <a:srgbClr val="927C61"/>
      </a:accent5>
      <a:accent6>
        <a:srgbClr val="B3B435"/>
      </a:accent6>
      <a:hlink>
        <a:srgbClr val="0079A4"/>
      </a:hlink>
      <a:folHlink>
        <a:srgbClr val="595959"/>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Elements>
  <a:objectDefaults/>
  <a:extraClrSchemeLst/>
</a:theme>
</file>

<file path=ppt/theme/theme4.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D043BF176CF3284AAD1720BF1CCF5A97" ma:contentTypeVersion="6" ma:contentTypeDescription="Create a new document." ma:contentTypeScope="" ma:versionID="dc33577db8738f99a30f87b946ff53b4">
  <xsd:schema xmlns:xsd="http://www.w3.org/2001/XMLSchema" xmlns:xs="http://www.w3.org/2001/XMLSchema" xmlns:p="http://schemas.microsoft.com/office/2006/metadata/properties" xmlns:ns2="5a2251cd-bd5e-462d-8f0e-b8d48ef43808" xmlns:ns3="fd900e1a-c900-4703-942e-17569cd79949" xmlns:ns4="b32c3e77-2540-4bab-aefb-14631f392364" targetNamespace="http://schemas.microsoft.com/office/2006/metadata/properties" ma:root="true" ma:fieldsID="f35f369b8d8883d6e4c2088ce0a5b62c" ns2:_="" ns3:_="" ns4:_="">
    <xsd:import namespace="5a2251cd-bd5e-462d-8f0e-b8d48ef43808"/>
    <xsd:import namespace="fd900e1a-c900-4703-942e-17569cd79949"/>
    <xsd:import namespace="b32c3e77-2540-4bab-aefb-14631f392364"/>
    <xsd:element name="properties">
      <xsd:complexType>
        <xsd:sequence>
          <xsd:element name="documentManagement">
            <xsd:complexType>
              <xsd:all>
                <xsd:element ref="ns2:TaxCatchAll" minOccurs="0"/>
                <xsd:element ref="ns2:TaxCatchAllLabel" minOccurs="0"/>
                <xsd:element ref="ns2:DSMClassification"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description="" ma:hidden="true" ma:list="{e4a26fcd-19c7-4c33-91c7-3420a1ac474d}" ma:internalName="TaxCatchAll" ma:showField="CatchAllData"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description="" ma:hidden="true" ma:list="{e4a26fcd-19c7-4c33-91c7-3420a1ac474d}" ma:internalName="TaxCatchAllLabel" ma:readOnly="true" ma:showField="CatchAllDataLabel" ma:web="fd900e1a-c900-4703-942e-17569cd79949">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fd900e1a-c900-4703-942e-17569cd79949"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2c3e77-2540-4bab-aefb-14631f392364"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CDC"/>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DSMClassification xmlns="5a2251cd-bd5e-462d-8f0e-b8d48ef43808">PUBLIC</DSMClassification>
  </documentManagement>
</p:properties>
</file>

<file path=customXml/itemProps1.xml><?xml version="1.0" encoding="utf-8"?>
<ds:datastoreItem xmlns:ds="http://schemas.openxmlformats.org/officeDocument/2006/customXml" ds:itemID="{6BDB10F8-9CC3-4729-9961-9822A5F2E4CF}">
  <ds:schemaRefs>
    <ds:schemaRef ds:uri="http://schemas.microsoft.com/sharepoint/v3/contenttype/forms"/>
  </ds:schemaRefs>
</ds:datastoreItem>
</file>

<file path=customXml/itemProps2.xml><?xml version="1.0" encoding="utf-8"?>
<ds:datastoreItem xmlns:ds="http://schemas.openxmlformats.org/officeDocument/2006/customXml" ds:itemID="{09A95E69-41C3-4E6D-8138-C3BF619CF5A0}">
  <ds:schemaRefs>
    <ds:schemaRef ds:uri="Microsoft.SharePoint.Taxonomy.ContentTypeSync"/>
  </ds:schemaRefs>
</ds:datastoreItem>
</file>

<file path=customXml/itemProps3.xml><?xml version="1.0" encoding="utf-8"?>
<ds:datastoreItem xmlns:ds="http://schemas.openxmlformats.org/officeDocument/2006/customXml" ds:itemID="{4E2A1D11-3569-4E99-9731-21791AA653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fd900e1a-c900-4703-942e-17569cd79949"/>
    <ds:schemaRef ds:uri="b32c3e77-2540-4bab-aefb-14631f3923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4C4AB57-E4CE-48C2-995E-B2516FFF8982}">
  <ds:schemaRefs>
    <ds:schemaRef ds:uri="fd900e1a-c900-4703-942e-17569cd79949"/>
    <ds:schemaRef ds:uri="http://purl.org/dc/terms/"/>
    <ds:schemaRef ds:uri="http://schemas.openxmlformats.org/package/2006/metadata/core-properties"/>
    <ds:schemaRef ds:uri="b32c3e77-2540-4bab-aefb-14631f392364"/>
    <ds:schemaRef ds:uri="http://schemas.microsoft.com/office/2006/documentManagement/types"/>
    <ds:schemaRef ds:uri="http://schemas.microsoft.com/office/infopath/2007/PartnerControls"/>
    <ds:schemaRef ds:uri="http://purl.org/dc/elements/1.1/"/>
    <ds:schemaRef ds:uri="http://schemas.microsoft.com/office/2006/metadata/propertie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17</TotalTime>
  <Words>3619</Words>
  <Application>Microsoft Office PowerPoint</Application>
  <PresentationFormat>On-screen Show (4:3)</PresentationFormat>
  <Paragraphs>388</Paragraphs>
  <Slides>41</Slides>
  <Notes>28</Notes>
  <HiddenSlides>0</HiddenSlides>
  <MMClips>0</MMClips>
  <ScaleCrop>false</ScaleCrop>
  <HeadingPairs>
    <vt:vector size="8" baseType="variant">
      <vt:variant>
        <vt:lpstr>Fonts Used</vt:lpstr>
      </vt:variant>
      <vt:variant>
        <vt:i4>12</vt:i4>
      </vt:variant>
      <vt:variant>
        <vt:lpstr>Theme</vt:lpstr>
      </vt:variant>
      <vt:variant>
        <vt:i4>3</vt:i4>
      </vt:variant>
      <vt:variant>
        <vt:lpstr>Embedded OLE Servers</vt:lpstr>
      </vt:variant>
      <vt:variant>
        <vt:i4>1</vt:i4>
      </vt:variant>
      <vt:variant>
        <vt:lpstr>Slide Titles</vt:lpstr>
      </vt:variant>
      <vt:variant>
        <vt:i4>41</vt:i4>
      </vt:variant>
    </vt:vector>
  </HeadingPairs>
  <TitlesOfParts>
    <vt:vector size="57" baseType="lpstr">
      <vt:lpstr>Aharoni</vt:lpstr>
      <vt:lpstr>Arial</vt:lpstr>
      <vt:lpstr>Arial Black</vt:lpstr>
      <vt:lpstr>Bradley Hand ITC</vt:lpstr>
      <vt:lpstr>Candara</vt:lpstr>
      <vt:lpstr>Fira Sans</vt:lpstr>
      <vt:lpstr>Fira Sans Medium</vt:lpstr>
      <vt:lpstr>Lucida Handwriting</vt:lpstr>
      <vt:lpstr>StempelGaramond Roman</vt:lpstr>
      <vt:lpstr>Symbol</vt:lpstr>
      <vt:lpstr>Times</vt:lpstr>
      <vt:lpstr>Trebuchet MS</vt:lpstr>
      <vt:lpstr>1_Default Design</vt:lpstr>
      <vt:lpstr>2_Default Design</vt:lpstr>
      <vt:lpstr>Tradeshow</vt:lpstr>
      <vt:lpstr>think-cell Slide</vt:lpstr>
      <vt:lpstr>PowerPoint Presentation</vt:lpstr>
      <vt:lpstr>Agenda</vt:lpstr>
      <vt:lpstr>Oily skin – a bunch of questions, advises, and helplessness  </vt:lpstr>
      <vt:lpstr>Oily skin – not the easiest skin type</vt:lpstr>
      <vt:lpstr>Oily skin – but not only a burden</vt:lpstr>
      <vt:lpstr>PowerPoint Presentation</vt:lpstr>
      <vt:lpstr>Current oily skin strategies</vt:lpstr>
      <vt:lpstr>Agenda</vt:lpstr>
      <vt:lpstr>Oily skin - What happens behind the  stage?</vt:lpstr>
      <vt:lpstr>Oily skin Increased 5a-reductase leads to excess sebum</vt:lpstr>
      <vt:lpstr>Inhibition of 5α-reductase As a key step to rebalance skin oiliness</vt:lpstr>
      <vt:lpstr>Agenda</vt:lpstr>
      <vt:lpstr>Oily skin –  But what about combat oily skin with oil?</vt:lpstr>
      <vt:lpstr>Inspired by TCM* philosophy</vt:lpstr>
      <vt:lpstr>Agenda</vt:lpstr>
      <vt:lpstr>PowerPoint Presentation</vt:lpstr>
      <vt:lpstr>Saw Palmetto Extract</vt:lpstr>
      <vt:lpstr>II. Sesame Seed Oil</vt:lpstr>
      <vt:lpstr>PowerPoint Presentation</vt:lpstr>
      <vt:lpstr>5 ingredients specifically taking up the challenge to gently &amp; visibly treat oily skin</vt:lpstr>
      <vt:lpstr>The spot light centers on Phytosterols &amp; Lignans</vt:lpstr>
      <vt:lpstr>REGU®-SEB in vitro Up to 35% DHT synthesis reduction</vt:lpstr>
      <vt:lpstr>REGU®-SEB in vivo Visible efficacy after 4 weeks</vt:lpstr>
      <vt:lpstr>REGU®-SEB in vivo Decreases the oily spots surface by 42%</vt:lpstr>
      <vt:lpstr>REGU®-SEB in vivo Decreases the severity of oily skin condition by 33%</vt:lpstr>
      <vt:lpstr>REGU®-SEB in vivo Excellent consumer acceptance and visible efficacy</vt:lpstr>
      <vt:lpstr>Agenda</vt:lpstr>
      <vt:lpstr>REGU®-SEB Regulatory Status</vt:lpstr>
      <vt:lpstr>PowerPoint Presentation</vt:lpstr>
      <vt:lpstr>PowerPoint Presentation</vt:lpstr>
      <vt:lpstr>Disclaimer</vt:lpstr>
      <vt:lpstr>Back up</vt:lpstr>
      <vt:lpstr>Listen to some voices out of the market</vt:lpstr>
      <vt:lpstr>Listen to some voices out of the market</vt:lpstr>
      <vt:lpstr>PowerPoint Presentation</vt:lpstr>
      <vt:lpstr>PowerPoint Presentation</vt:lpstr>
      <vt:lpstr>Disclaimer for guide formulations</vt:lpstr>
      <vt:lpstr>REGU®-SEB in vivo Visible efficacy after 3 months</vt:lpstr>
      <vt:lpstr>REGU®-SEB in vivo Decreases the severity of seborrhoic skin by 46%</vt:lpstr>
      <vt:lpstr>REGU®-SEB in vivo Visible efficacy reported by 75% of the volunteers</vt:lpstr>
      <vt:lpstr>PowerPoint Presentation</vt:lpstr>
    </vt:vector>
  </TitlesOfParts>
  <Company>Valan-Creations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 de Weerd</dc:creator>
  <cp:lastModifiedBy>Meisinger, Marie-Sophie</cp:lastModifiedBy>
  <cp:revision>504</cp:revision>
  <cp:lastPrinted>2014-09-10T07:49:51Z</cp:lastPrinted>
  <dcterms:created xsi:type="dcterms:W3CDTF">2010-11-03T12:04:43Z</dcterms:created>
  <dcterms:modified xsi:type="dcterms:W3CDTF">2021-05-19T06:28:42Z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6dd3d6f3-b76e-4809-b37f-2da17e36f365</vt:lpwstr>
  </property>
  <property fmtid="{D5CDD505-2E9C-101B-9397-08002B2CF9AE}" pid="3" name="DSMClassification">
    <vt:lpwstr>PUBLIC</vt:lpwstr>
  </property>
  <property fmtid="{D5CDD505-2E9C-101B-9397-08002B2CF9AE}" pid="4" name="ContentTypeId">
    <vt:lpwstr>0x010100D043BF176CF3284AAD1720BF1CCF5A97</vt:lpwstr>
  </property>
  <property fmtid="{D5CDD505-2E9C-101B-9397-08002B2CF9AE}" pid="5" name="MSIP_Label_2ff753fd-faf2-4608-9b59-553f003adcdf_Enabled">
    <vt:lpwstr>true</vt:lpwstr>
  </property>
  <property fmtid="{D5CDD505-2E9C-101B-9397-08002B2CF9AE}" pid="6" name="MSIP_Label_2ff753fd-faf2-4608-9b59-553f003adcdf_SetDate">
    <vt:lpwstr>2021-05-19T06:28:08Z</vt:lpwstr>
  </property>
  <property fmtid="{D5CDD505-2E9C-101B-9397-08002B2CF9AE}" pid="7" name="MSIP_Label_2ff753fd-faf2-4608-9b59-553f003adcdf_Method">
    <vt:lpwstr>Privileged</vt:lpwstr>
  </property>
  <property fmtid="{D5CDD505-2E9C-101B-9397-08002B2CF9AE}" pid="8" name="MSIP_Label_2ff753fd-faf2-4608-9b59-553f003adcdf_Name">
    <vt:lpwstr>2ff753fd-faf2-4608-9b59-553f003adcdf</vt:lpwstr>
  </property>
  <property fmtid="{D5CDD505-2E9C-101B-9397-08002B2CF9AE}" pid="9" name="MSIP_Label_2ff753fd-faf2-4608-9b59-553f003adcdf_SiteId">
    <vt:lpwstr>49618402-6ea3-441d-957d-7df8773fee54</vt:lpwstr>
  </property>
  <property fmtid="{D5CDD505-2E9C-101B-9397-08002B2CF9AE}" pid="10" name="MSIP_Label_2ff753fd-faf2-4608-9b59-553f003adcdf_ActionId">
    <vt:lpwstr>e60279ca-e142-4b7a-be83-1e14df4ffed5</vt:lpwstr>
  </property>
  <property fmtid="{D5CDD505-2E9C-101B-9397-08002B2CF9AE}" pid="11" name="MSIP_Label_2ff753fd-faf2-4608-9b59-553f003adcdf_ContentBits">
    <vt:lpwstr>0</vt:lpwstr>
  </property>
</Properties>
</file>