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3.xml" ContentType="application/vnd.openxmlformats-officedocument.presentationml.notesSlide+xml"/>
  <Override PartName="/ppt/tags/tag3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7.xml" ContentType="application/vnd.openxmlformats-officedocument.presentationml.notesSlide+xml"/>
  <Override PartName="/ppt/tags/tag36.xml" ContentType="application/vnd.openxmlformats-officedocument.presentationml.tags+xml"/>
  <Override PartName="/ppt/notesSlides/notesSlide8.xml" ContentType="application/vnd.openxmlformats-officedocument.presentationml.notesSlide+xml"/>
  <Override PartName="/ppt/tags/tag37.xml" ContentType="application/vnd.openxmlformats-officedocument.presentationml.tags+xml"/>
  <Override PartName="/ppt/notesSlides/notesSlide9.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0.xml" ContentType="application/vnd.openxmlformats-officedocument.presentationml.notesSlide+xml"/>
  <Override PartName="/ppt/tags/tag40.xml" ContentType="application/vnd.openxmlformats-officedocument.presentationml.tags+xml"/>
  <Override PartName="/ppt/notesSlides/notesSlide11.xml" ContentType="application/vnd.openxmlformats-officedocument.presentationml.notesSlide+xml"/>
  <Override PartName="/ppt/tags/tag41.xml" ContentType="application/vnd.openxmlformats-officedocument.presentationml.tags+xml"/>
  <Override PartName="/ppt/notesSlides/notesSlide12.xml" ContentType="application/vnd.openxmlformats-officedocument.presentationml.notesSlide+xml"/>
  <Override PartName="/ppt/tags/tag42.xml" ContentType="application/vnd.openxmlformats-officedocument.presentationml.tags+xml"/>
  <Override PartName="/ppt/notesSlides/notesSlide13.xml" ContentType="application/vnd.openxmlformats-officedocument.presentationml.notesSlide+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notesSlides/notesSlide1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16.xml" ContentType="application/vnd.openxmlformats-officedocument.presentationml.notesSlide+xml"/>
  <Override PartName="/ppt/tags/tag4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8.xml" ContentType="application/vnd.openxmlformats-officedocument.presentationml.tags+xml"/>
  <Override PartName="/ppt/notesSlides/notesSlide1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0.xml" ContentType="application/vnd.openxmlformats-officedocument.presentationml.notesSlide+xml"/>
  <Override PartName="/ppt/tags/tag5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5"/>
  </p:sldMasterIdLst>
  <p:notesMasterIdLst>
    <p:notesMasterId r:id="rId31"/>
  </p:notesMasterIdLst>
  <p:handoutMasterIdLst>
    <p:handoutMasterId r:id="rId32"/>
  </p:handoutMasterIdLst>
  <p:sldIdLst>
    <p:sldId id="350" r:id="rId6"/>
    <p:sldId id="326" r:id="rId7"/>
    <p:sldId id="327" r:id="rId8"/>
    <p:sldId id="328" r:id="rId9"/>
    <p:sldId id="329" r:id="rId10"/>
    <p:sldId id="332" r:id="rId11"/>
    <p:sldId id="333" r:id="rId12"/>
    <p:sldId id="334" r:id="rId13"/>
    <p:sldId id="337" r:id="rId14"/>
    <p:sldId id="338" r:id="rId15"/>
    <p:sldId id="311" r:id="rId16"/>
    <p:sldId id="335" r:id="rId17"/>
    <p:sldId id="344" r:id="rId18"/>
    <p:sldId id="345" r:id="rId19"/>
    <p:sldId id="346" r:id="rId20"/>
    <p:sldId id="347" r:id="rId21"/>
    <p:sldId id="348" r:id="rId22"/>
    <p:sldId id="336" r:id="rId23"/>
    <p:sldId id="339" r:id="rId24"/>
    <p:sldId id="343" r:id="rId25"/>
    <p:sldId id="319" r:id="rId26"/>
    <p:sldId id="341" r:id="rId27"/>
    <p:sldId id="342" r:id="rId28"/>
    <p:sldId id="349" r:id="rId29"/>
    <p:sldId id="268" r:id="rId30"/>
  </p:sldIdLst>
  <p:sldSz cx="9144000" cy="6858000" type="screen4x3"/>
  <p:notesSz cx="6807200" cy="9939338"/>
  <p:custDataLst>
    <p:tags r:id="rId33"/>
  </p:custDataLst>
  <p:defaultTextStyle>
    <a:defPPr>
      <a:defRPr lang="nl-NL"/>
    </a:defPPr>
    <a:lvl1pPr algn="l" rtl="0" fontAlgn="base">
      <a:spcBef>
        <a:spcPct val="0"/>
      </a:spcBef>
      <a:spcAft>
        <a:spcPct val="0"/>
      </a:spcAft>
      <a:defRPr kern="1200">
        <a:solidFill>
          <a:schemeClr val="tx1"/>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autoAdjust="0"/>
    <p:restoredTop sz="89796" autoAdjust="0"/>
  </p:normalViewPr>
  <p:slideViewPr>
    <p:cSldViewPr snapToGrid="0">
      <p:cViewPr varScale="1">
        <p:scale>
          <a:sx n="95" d="100"/>
          <a:sy n="95" d="100"/>
        </p:scale>
        <p:origin x="213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900"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t" anchorCtr="0" compatLnSpc="1">
            <a:prstTxWarp prst="textNoShape">
              <a:avLst/>
            </a:prstTxWarp>
          </a:bodyPr>
          <a:lstStyle>
            <a:lvl1pPr defTabSz="627063">
              <a:defRPr sz="800">
                <a:latin typeface="Arial" pitchFamily="34" charset="0"/>
              </a:defRPr>
            </a:lvl1pPr>
          </a:lstStyle>
          <a:p>
            <a:endParaRPr lang="en-US" altLang="en-US" dirty="0"/>
          </a:p>
        </p:txBody>
      </p:sp>
      <p:sp>
        <p:nvSpPr>
          <p:cNvPr id="243715" name="Rectangle 3"/>
          <p:cNvSpPr>
            <a:spLocks noGrp="1" noChangeArrowheads="1"/>
          </p:cNvSpPr>
          <p:nvPr>
            <p:ph type="dt" sz="quarter" idx="1"/>
          </p:nvPr>
        </p:nvSpPr>
        <p:spPr bwMode="auto">
          <a:xfrm>
            <a:off x="3856038"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t" anchorCtr="0" compatLnSpc="1">
            <a:prstTxWarp prst="textNoShape">
              <a:avLst/>
            </a:prstTxWarp>
          </a:bodyPr>
          <a:lstStyle>
            <a:lvl1pPr algn="r" defTabSz="627063">
              <a:defRPr sz="800">
                <a:latin typeface="Arial" pitchFamily="34" charset="0"/>
              </a:defRPr>
            </a:lvl1pPr>
          </a:lstStyle>
          <a:p>
            <a:endParaRPr lang="en-US" altLang="en-US" dirty="0"/>
          </a:p>
        </p:txBody>
      </p:sp>
      <p:sp>
        <p:nvSpPr>
          <p:cNvPr id="243716" name="Rectangle 4"/>
          <p:cNvSpPr>
            <a:spLocks noGrp="1" noChangeArrowheads="1"/>
          </p:cNvSpPr>
          <p:nvPr>
            <p:ph type="ftr" sz="quarter" idx="2"/>
          </p:nvPr>
        </p:nvSpPr>
        <p:spPr bwMode="auto">
          <a:xfrm>
            <a:off x="0"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b" anchorCtr="0" compatLnSpc="1">
            <a:prstTxWarp prst="textNoShape">
              <a:avLst/>
            </a:prstTxWarp>
          </a:bodyPr>
          <a:lstStyle>
            <a:lvl1pPr defTabSz="627063">
              <a:defRPr sz="800">
                <a:latin typeface="Arial" pitchFamily="34" charset="0"/>
              </a:defRPr>
            </a:lvl1pPr>
          </a:lstStyle>
          <a:p>
            <a:endParaRPr lang="en-US" altLang="en-US" dirty="0"/>
          </a:p>
        </p:txBody>
      </p:sp>
      <p:sp>
        <p:nvSpPr>
          <p:cNvPr id="243717" name="Rectangle 5"/>
          <p:cNvSpPr>
            <a:spLocks noGrp="1" noChangeArrowheads="1"/>
          </p:cNvSpPr>
          <p:nvPr>
            <p:ph type="sldNum" sz="quarter" idx="3"/>
          </p:nvPr>
        </p:nvSpPr>
        <p:spPr bwMode="auto">
          <a:xfrm>
            <a:off x="3856038"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b" anchorCtr="0" compatLnSpc="1">
            <a:prstTxWarp prst="textNoShape">
              <a:avLst/>
            </a:prstTxWarp>
          </a:bodyPr>
          <a:lstStyle>
            <a:lvl1pPr algn="r" defTabSz="627063">
              <a:defRPr sz="800">
                <a:latin typeface="Arial" pitchFamily="34" charset="0"/>
              </a:defRPr>
            </a:lvl1pPr>
          </a:lstStyle>
          <a:p>
            <a:fld id="{29EA5469-B1AE-4A3D-AD90-3663AE184D4A}" type="slidenum">
              <a:rPr lang="en-US" altLang="en-US" smtClean="0"/>
              <a:pPr/>
              <a:t>‹#›</a:t>
            </a:fld>
            <a:endParaRPr lang="en-US" altLang="en-US" dirty="0"/>
          </a:p>
        </p:txBody>
      </p:sp>
      <p:sp>
        <p:nvSpPr>
          <p:cNvPr id="2" name="hl"/>
          <p:cNvSpPr txBox="1"/>
          <p:nvPr/>
        </p:nvSpPr>
        <p:spPr>
          <a:xfrm>
            <a:off x="0" y="0"/>
            <a:ext cx="6807200" cy="223138"/>
          </a:xfrm>
          <a:prstGeom prst="rect">
            <a:avLst/>
          </a:prstGeom>
          <a:noFill/>
        </p:spPr>
        <p:txBody>
          <a:bodyPr vert="horz" rtlCol="0">
            <a:spAutoFit/>
          </a:bodyPr>
          <a:lstStyle/>
          <a:p>
            <a:endParaRPr lang="en-US" sz="850">
              <a:solidFill>
                <a:srgbClr val="5F5F5F"/>
              </a:solidFill>
              <a:latin typeface="Trebuchet MS" panose="020B0603020202020204" pitchFamily="34" charset="0"/>
            </a:endParaRPr>
          </a:p>
        </p:txBody>
      </p:sp>
    </p:spTree>
    <p:extLst>
      <p:ext uri="{BB962C8B-B14F-4D97-AF65-F5344CB8AC3E}">
        <p14:creationId xmlns:p14="http://schemas.microsoft.com/office/powerpoint/2010/main" val="3825510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t" anchorCtr="0" compatLnSpc="1">
            <a:prstTxWarp prst="textNoShape">
              <a:avLst/>
            </a:prstTxWarp>
          </a:bodyPr>
          <a:lstStyle>
            <a:lvl1pPr defTabSz="957263">
              <a:defRPr sz="1200">
                <a:latin typeface="Arial" pitchFamily="34" charset="0"/>
              </a:defRPr>
            </a:lvl1pPr>
          </a:lstStyle>
          <a:p>
            <a:endParaRPr lang="en-US" altLang="en-US" dirty="0"/>
          </a:p>
        </p:txBody>
      </p:sp>
      <p:sp>
        <p:nvSpPr>
          <p:cNvPr id="14339" name="Rectangle 3"/>
          <p:cNvSpPr>
            <a:spLocks noGrp="1" noChangeArrowheads="1"/>
          </p:cNvSpPr>
          <p:nvPr>
            <p:ph type="dt" idx="1"/>
          </p:nvPr>
        </p:nvSpPr>
        <p:spPr bwMode="auto">
          <a:xfrm>
            <a:off x="3856038"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t" anchorCtr="0" compatLnSpc="1">
            <a:prstTxWarp prst="textNoShape">
              <a:avLst/>
            </a:prstTxWarp>
          </a:bodyPr>
          <a:lstStyle>
            <a:lvl1pPr algn="r" defTabSz="957263">
              <a:defRPr sz="1200">
                <a:latin typeface="Arial" pitchFamily="34" charset="0"/>
              </a:defRPr>
            </a:lvl1pPr>
          </a:lstStyle>
          <a:p>
            <a:endParaRPr lang="en-US" altLang="en-US" dirty="0"/>
          </a:p>
        </p:txBody>
      </p:sp>
      <p:sp>
        <p:nvSpPr>
          <p:cNvPr id="9220" name="Rectangle 4"/>
          <p:cNvSpPr>
            <a:spLocks noGrp="1" noRot="1" noChangeAspect="1" noChangeArrowheads="1" noTextEdit="1"/>
          </p:cNvSpPr>
          <p:nvPr>
            <p:ph type="sldImg" idx="2"/>
          </p:nvPr>
        </p:nvSpPr>
        <p:spPr bwMode="auto">
          <a:xfrm>
            <a:off x="920750" y="746125"/>
            <a:ext cx="4967288" cy="3725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1038" y="4721225"/>
            <a:ext cx="5445125" cy="447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b" anchorCtr="0" compatLnSpc="1">
            <a:prstTxWarp prst="textNoShape">
              <a:avLst/>
            </a:prstTxWarp>
          </a:bodyPr>
          <a:lstStyle>
            <a:lvl1pPr defTabSz="957263">
              <a:defRPr sz="1200">
                <a:latin typeface="Arial" pitchFamily="34" charset="0"/>
              </a:defRPr>
            </a:lvl1pPr>
          </a:lstStyle>
          <a:p>
            <a:endParaRPr lang="en-US" altLang="en-US" dirty="0"/>
          </a:p>
        </p:txBody>
      </p:sp>
      <p:sp>
        <p:nvSpPr>
          <p:cNvPr id="14343" name="Rectangle 7"/>
          <p:cNvSpPr>
            <a:spLocks noGrp="1" noChangeArrowheads="1"/>
          </p:cNvSpPr>
          <p:nvPr>
            <p:ph type="sldNum" sz="quarter" idx="5"/>
          </p:nvPr>
        </p:nvSpPr>
        <p:spPr bwMode="auto">
          <a:xfrm>
            <a:off x="3856038"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b" anchorCtr="0" compatLnSpc="1">
            <a:prstTxWarp prst="textNoShape">
              <a:avLst/>
            </a:prstTxWarp>
          </a:bodyPr>
          <a:lstStyle>
            <a:lvl1pPr algn="r" defTabSz="957263">
              <a:defRPr sz="1200">
                <a:latin typeface="Arial" pitchFamily="34" charset="0"/>
              </a:defRPr>
            </a:lvl1pPr>
          </a:lstStyle>
          <a:p>
            <a:fld id="{5DC4CAE2-F6CB-4A1A-820F-78C60982A7A8}" type="slidenum">
              <a:rPr lang="en-US" altLang="en-US" smtClean="0"/>
              <a:pPr/>
              <a:t>‹#›</a:t>
            </a:fld>
            <a:endParaRPr lang="en-US" altLang="en-US" dirty="0"/>
          </a:p>
        </p:txBody>
      </p:sp>
      <p:sp>
        <p:nvSpPr>
          <p:cNvPr id="2" name="hl"/>
          <p:cNvSpPr txBox="1"/>
          <p:nvPr/>
        </p:nvSpPr>
        <p:spPr>
          <a:xfrm>
            <a:off x="0" y="0"/>
            <a:ext cx="6807200" cy="223138"/>
          </a:xfrm>
          <a:prstGeom prst="rect">
            <a:avLst/>
          </a:prstGeom>
          <a:noFill/>
        </p:spPr>
        <p:txBody>
          <a:bodyPr vert="horz" rtlCol="0">
            <a:spAutoFit/>
          </a:bodyPr>
          <a:lstStyle/>
          <a:p>
            <a:pPr algn="l"/>
            <a:endParaRPr lang="en-US" sz="850" b="0" i="0" u="none" baseline="0">
              <a:solidFill>
                <a:srgbClr val="5F5F5F"/>
              </a:solidFill>
              <a:latin typeface="Trebuchet MS" panose="020B0603020202020204" pitchFamily="34" charset="0"/>
            </a:endParaRPr>
          </a:p>
        </p:txBody>
      </p:sp>
    </p:spTree>
    <p:extLst>
      <p:ext uri="{BB962C8B-B14F-4D97-AF65-F5344CB8AC3E}">
        <p14:creationId xmlns:p14="http://schemas.microsoft.com/office/powerpoint/2010/main" val="3229827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1</a:t>
            </a:fld>
            <a:endParaRPr lang="en-US" altLang="en-US" dirty="0"/>
          </a:p>
        </p:txBody>
      </p:sp>
    </p:spTree>
    <p:extLst>
      <p:ext uri="{BB962C8B-B14F-4D97-AF65-F5344CB8AC3E}">
        <p14:creationId xmlns:p14="http://schemas.microsoft.com/office/powerpoint/2010/main" val="3411345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Vogue, Issue April, 2012</a:t>
            </a:r>
          </a:p>
          <a:p>
            <a:r>
              <a:rPr lang="en-US" dirty="0"/>
              <a:t>Vogue, issue July,</a:t>
            </a:r>
            <a:r>
              <a:rPr lang="en-US" baseline="0" dirty="0"/>
              <a:t> 2010</a:t>
            </a:r>
          </a:p>
          <a:p>
            <a:r>
              <a:rPr lang="en-US" dirty="0"/>
              <a:t>http://www.vogue.co.uk/blogs/david-gandy/2010/07/21/the-perfect-body</a:t>
            </a:r>
          </a:p>
          <a:p>
            <a:r>
              <a:rPr lang="en-US" dirty="0"/>
              <a:t>http://from-fat-to-fit-me.tumblr.com/post/81371910317</a:t>
            </a:r>
          </a:p>
          <a:p>
            <a:r>
              <a:rPr lang="en-US" dirty="0"/>
              <a:t>http://www.superskinnyme.com/how-to-get-rid-of-cellulite-slim-legs.html</a:t>
            </a:r>
          </a:p>
          <a:p>
            <a:endParaRPr lang="en-US" dirty="0"/>
          </a:p>
          <a:p>
            <a:endParaRPr lang="en-US" dirty="0"/>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2</a:t>
            </a:fld>
            <a:endParaRPr lang="en-US" altLang="en-US" dirty="0"/>
          </a:p>
        </p:txBody>
      </p:sp>
    </p:spTree>
    <p:extLst>
      <p:ext uri="{BB962C8B-B14F-4D97-AF65-F5344CB8AC3E}">
        <p14:creationId xmlns:p14="http://schemas.microsoft.com/office/powerpoint/2010/main" val="79839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http://www.sirc.org/publik/mirror.html</a:t>
            </a:r>
          </a:p>
          <a:p>
            <a:r>
              <a:rPr lang="en-US" b="1" dirty="0"/>
              <a:t>Kate Fox, 1997</a:t>
            </a:r>
            <a:endParaRPr lang="en-US" dirty="0"/>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3</a:t>
            </a:fld>
            <a:endParaRPr lang="en-US" altLang="en-US" dirty="0"/>
          </a:p>
        </p:txBody>
      </p:sp>
    </p:spTree>
    <p:extLst>
      <p:ext uri="{BB962C8B-B14F-4D97-AF65-F5344CB8AC3E}">
        <p14:creationId xmlns:p14="http://schemas.microsoft.com/office/powerpoint/2010/main" val="1328940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latin typeface="Bell MT" panose="02020503060305020303" pitchFamily="18" charset="0"/>
              </a:rPr>
              <a:t>“You can not imagine, how frustrated and disappointed I am!</a:t>
            </a:r>
          </a:p>
          <a:p>
            <a:r>
              <a:rPr lang="en-US" sz="1200" dirty="0">
                <a:solidFill>
                  <a:schemeClr val="tx2"/>
                </a:solidFill>
                <a:latin typeface="Bell MT" panose="02020503060305020303" pitchFamily="18" charset="0"/>
              </a:rPr>
              <a:t>I do sports on a regular basis, I try to avoid food that does not support a great and healthy appearance of my skin.</a:t>
            </a:r>
          </a:p>
          <a:p>
            <a:r>
              <a:rPr lang="en-US" sz="1200" dirty="0">
                <a:solidFill>
                  <a:schemeClr val="tx2"/>
                </a:solidFill>
                <a:latin typeface="Bell MT" panose="02020503060305020303" pitchFamily="18" charset="0"/>
              </a:rPr>
              <a:t>I tried every new product that has been launched in the last three years: </a:t>
            </a:r>
            <a:r>
              <a:rPr lang="en-US" sz="1200" b="1" dirty="0">
                <a:solidFill>
                  <a:schemeClr val="tx2"/>
                </a:solidFill>
                <a:latin typeface="Bell MT" panose="02020503060305020303" pitchFamily="18" charset="0"/>
              </a:rPr>
              <a:t>But still, </a:t>
            </a:r>
            <a:r>
              <a:rPr lang="en-US" sz="1200" dirty="0">
                <a:solidFill>
                  <a:schemeClr val="tx2"/>
                </a:solidFill>
                <a:latin typeface="Bell MT" panose="02020503060305020303" pitchFamily="18" charset="0"/>
              </a:rPr>
              <a:t>by looking into the mirror, I see </a:t>
            </a:r>
            <a:r>
              <a:rPr lang="en-US" sz="1200" b="1" dirty="0">
                <a:solidFill>
                  <a:schemeClr val="tx2"/>
                </a:solidFill>
                <a:latin typeface="Bell MT" panose="02020503060305020303" pitchFamily="18" charset="0"/>
              </a:rPr>
              <a:t>NO, NO </a:t>
            </a:r>
            <a:r>
              <a:rPr lang="en-US" sz="1200" dirty="0">
                <a:solidFill>
                  <a:schemeClr val="tx2"/>
                </a:solidFill>
                <a:latin typeface="Bell MT" panose="02020503060305020303" pitchFamily="18" charset="0"/>
              </a:rPr>
              <a:t>single improvement at all. </a:t>
            </a:r>
            <a:r>
              <a:rPr lang="en-US" sz="1200" b="1" dirty="0">
                <a:solidFill>
                  <a:schemeClr val="tx2"/>
                </a:solidFill>
                <a:latin typeface="Bell MT" panose="02020503060305020303" pitchFamily="18" charset="0"/>
              </a:rPr>
              <a:t>I would love </a:t>
            </a:r>
            <a:r>
              <a:rPr lang="en-US" sz="1200" dirty="0">
                <a:solidFill>
                  <a:schemeClr val="tx2"/>
                </a:solidFill>
                <a:latin typeface="Bell MT" panose="02020503060305020303" pitchFamily="18" charset="0"/>
              </a:rPr>
              <a:t>to have a product that supports me and gives me confidence in my fight against orange peel skin. A product, that provides my body with an even and smooth surface to relieve myself from the pressure of being perfect.”</a:t>
            </a:r>
          </a:p>
          <a:p>
            <a:endParaRPr lang="en-US" dirty="0"/>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4</a:t>
            </a:fld>
            <a:endParaRPr lang="en-US" altLang="en-US" dirty="0"/>
          </a:p>
        </p:txBody>
      </p:sp>
    </p:spTree>
    <p:extLst>
      <p:ext uri="{BB962C8B-B14F-4D97-AF65-F5344CB8AC3E}">
        <p14:creationId xmlns:p14="http://schemas.microsoft.com/office/powerpoint/2010/main" val="169804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itchFamily="34" charset="0"/>
              </a:rPr>
              <a:t>Fat infiltration is more than just a cosmetic problem. </a:t>
            </a:r>
          </a:p>
          <a:p>
            <a:r>
              <a:rPr lang="en-US" altLang="en-US" dirty="0">
                <a:latin typeface="Arial" pitchFamily="34" charset="0"/>
              </a:rPr>
              <a:t>Let‘s have a look at this picture in order to understand the development for example orange peel skin: Epidermis, Dermis and </a:t>
            </a:r>
            <a:r>
              <a:rPr lang="en-US" altLang="en-US" dirty="0" err="1">
                <a:latin typeface="Arial" pitchFamily="34" charset="0"/>
              </a:rPr>
              <a:t>Subcutis</a:t>
            </a:r>
            <a:r>
              <a:rPr lang="en-US" altLang="en-US" dirty="0">
                <a:latin typeface="Arial" pitchFamily="34" charset="0"/>
              </a:rPr>
              <a:t>.  </a:t>
            </a:r>
          </a:p>
          <a:p>
            <a:r>
              <a:rPr lang="en-US" altLang="en-US" dirty="0">
                <a:latin typeface="Arial" pitchFamily="34" charset="0"/>
              </a:rPr>
              <a:t>Blood and lymphatic vessels are located in the </a:t>
            </a:r>
            <a:r>
              <a:rPr lang="en-US" altLang="en-US" dirty="0" err="1">
                <a:latin typeface="Arial" pitchFamily="34" charset="0"/>
              </a:rPr>
              <a:t>Subcutis</a:t>
            </a:r>
            <a:r>
              <a:rPr lang="en-US" altLang="en-US" dirty="0">
                <a:latin typeface="Arial" pitchFamily="34" charset="0"/>
              </a:rPr>
              <a:t> and Dermis.</a:t>
            </a:r>
            <a:br>
              <a:rPr lang="en-US" altLang="en-US" dirty="0">
                <a:latin typeface="Arial" pitchFamily="34" charset="0"/>
              </a:rPr>
            </a:br>
            <a:r>
              <a:rPr lang="en-US" altLang="en-US" dirty="0">
                <a:latin typeface="Arial" pitchFamily="34" charset="0"/>
              </a:rPr>
              <a:t>Adipocytes (fat cells) are located in the subcutaneous layer. Adipocytes store more and more fat and increase in size. </a:t>
            </a:r>
          </a:p>
          <a:p>
            <a:r>
              <a:rPr lang="en-US" altLang="en-US" dirty="0">
                <a:latin typeface="Arial" pitchFamily="34" charset="0"/>
              </a:rPr>
              <a:t>These fat cells press on blood vessels and the lymphatic system towards to the Epidermis.</a:t>
            </a:r>
          </a:p>
          <a:p>
            <a:r>
              <a:rPr lang="en-US" altLang="en-US" dirty="0">
                <a:latin typeface="Arial" pitchFamily="34" charset="0"/>
              </a:rPr>
              <a:t>As a consequence the enlarged adipocytes cause poor micro circulation and leads to a accumulation of liquids due to the reduced lymphatic drainage. This leads in connection with slack connective tissue to dimples on the skin surface.</a:t>
            </a:r>
          </a:p>
          <a:p>
            <a:r>
              <a:rPr lang="en-US" altLang="en-US" dirty="0">
                <a:latin typeface="Arial" pitchFamily="34" charset="0"/>
              </a:rPr>
              <a:t>Poor microcirculation can lead to edema and pain in the affected area.</a:t>
            </a:r>
          </a:p>
          <a:p>
            <a:endParaRPr lang="en-US" dirty="0"/>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6</a:t>
            </a:fld>
            <a:endParaRPr lang="en-US" altLang="en-US" dirty="0"/>
          </a:p>
        </p:txBody>
      </p:sp>
    </p:spTree>
    <p:extLst>
      <p:ext uri="{BB962C8B-B14F-4D97-AF65-F5344CB8AC3E}">
        <p14:creationId xmlns:p14="http://schemas.microsoft.com/office/powerpoint/2010/main" val="43475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7</a:t>
            </a:fld>
            <a:endParaRPr lang="en-US" altLang="en-US" dirty="0"/>
          </a:p>
        </p:txBody>
      </p:sp>
    </p:spTree>
    <p:extLst>
      <p:ext uri="{BB962C8B-B14F-4D97-AF65-F5344CB8AC3E}">
        <p14:creationId xmlns:p14="http://schemas.microsoft.com/office/powerpoint/2010/main" val="3641161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8</a:t>
            </a:fld>
            <a:endParaRPr lang="en-US" altLang="en-US" dirty="0"/>
          </a:p>
        </p:txBody>
      </p:sp>
    </p:spTree>
    <p:extLst>
      <p:ext uri="{BB962C8B-B14F-4D97-AF65-F5344CB8AC3E}">
        <p14:creationId xmlns:p14="http://schemas.microsoft.com/office/powerpoint/2010/main" val="362869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pPr/>
              <a:t>9</a:t>
            </a:fld>
            <a:endParaRPr lang="en-US" altLang="en-US" dirty="0"/>
          </a:p>
        </p:txBody>
      </p:sp>
    </p:spTree>
    <p:extLst>
      <p:ext uri="{BB962C8B-B14F-4D97-AF65-F5344CB8AC3E}">
        <p14:creationId xmlns:p14="http://schemas.microsoft.com/office/powerpoint/2010/main" val="3268543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altLang="de-DE" kern="0" dirty="0"/>
              <a:t>REGU</a:t>
            </a:r>
            <a:r>
              <a:rPr lang="en-US" altLang="de-DE" kern="0" baseline="30000" dirty="0">
                <a:cs typeface="Arial" panose="020B0604020202020204" pitchFamily="34" charset="0"/>
              </a:rPr>
              <a:t>®</a:t>
            </a:r>
            <a:r>
              <a:rPr lang="en-US" altLang="de-DE" kern="0" dirty="0"/>
              <a:t>-SLIM accelerates lipolysis in adipocytes. Its ingredients are effective as </a:t>
            </a:r>
            <a:r>
              <a:rPr lang="en-US" altLang="de-DE" kern="0" dirty="0" err="1"/>
              <a:t>cAMP</a:t>
            </a:r>
            <a:r>
              <a:rPr lang="en-US" altLang="de-DE" kern="0" dirty="0"/>
              <a:t> stimulator, phosphodiesterase inhibitor, fatty acid liberation, transport promoter and </a:t>
            </a:r>
            <a:r>
              <a:rPr lang="en-US" altLang="de-DE" kern="0" dirty="0">
                <a:cs typeface="Times New Roman" panose="02020603050405020304" pitchFamily="18" charset="0"/>
              </a:rPr>
              <a:t>β-oxidation stimulator.</a:t>
            </a:r>
          </a:p>
          <a:p>
            <a:pPr>
              <a:lnSpc>
                <a:spcPct val="80000"/>
              </a:lnSpc>
              <a:buFontTx/>
              <a:buNone/>
            </a:pPr>
            <a:endParaRPr lang="en-US" altLang="de-DE" kern="0" dirty="0">
              <a:cs typeface="Times New Roman" panose="02020603050405020304" pitchFamily="18" charset="0"/>
            </a:endParaRPr>
          </a:p>
          <a:p>
            <a:pPr lvl="1">
              <a:lnSpc>
                <a:spcPct val="80000"/>
              </a:lnSpc>
              <a:buClr>
                <a:srgbClr val="FF9900"/>
              </a:buClr>
              <a:buFont typeface="Wingdings" panose="05000000000000000000" pitchFamily="2" charset="2"/>
              <a:buChar char="§"/>
            </a:pPr>
            <a:r>
              <a:rPr lang="en-US" altLang="de-DE" sz="1600" kern="0" dirty="0" err="1"/>
              <a:t>Cysteic</a:t>
            </a:r>
            <a:r>
              <a:rPr lang="en-US" altLang="de-DE" sz="1600" kern="0" dirty="0"/>
              <a:t> acid, caffeine and </a:t>
            </a:r>
            <a:r>
              <a:rPr lang="en-US" altLang="de-DE" sz="1600" kern="0" dirty="0" err="1"/>
              <a:t>guarana</a:t>
            </a:r>
            <a:r>
              <a:rPr lang="en-US" altLang="de-DE" sz="1600" kern="0" dirty="0"/>
              <a:t> are </a:t>
            </a:r>
            <a:r>
              <a:rPr lang="en-US" altLang="de-DE" sz="1600" kern="0" dirty="0" err="1"/>
              <a:t>cAMP</a:t>
            </a:r>
            <a:r>
              <a:rPr lang="en-US" altLang="de-DE" sz="1600" kern="0" dirty="0"/>
              <a:t> inducers. </a:t>
            </a:r>
            <a:r>
              <a:rPr lang="en-US" altLang="de-DE" sz="1600" kern="0" dirty="0" err="1"/>
              <a:t>cAMP</a:t>
            </a:r>
            <a:r>
              <a:rPr lang="en-US" altLang="de-DE" sz="1600" kern="0" dirty="0"/>
              <a:t> is an activator of protein kinase A which activates again hormone sensitive lipase (HSL). HSL decomposes triglycerides into free fatty acid (FFA) and glycerol.</a:t>
            </a:r>
          </a:p>
          <a:p>
            <a:pPr lvl="1">
              <a:lnSpc>
                <a:spcPct val="80000"/>
              </a:lnSpc>
              <a:buFontTx/>
              <a:buNone/>
            </a:pPr>
            <a:endParaRPr lang="en-US" altLang="de-DE" sz="1600" kern="0" dirty="0"/>
          </a:p>
          <a:p>
            <a:pPr lvl="1">
              <a:lnSpc>
                <a:spcPct val="80000"/>
              </a:lnSpc>
              <a:buClr>
                <a:srgbClr val="FF9900"/>
              </a:buClr>
              <a:buFont typeface="Wingdings" panose="05000000000000000000" pitchFamily="2" charset="2"/>
              <a:buChar char="§"/>
            </a:pPr>
            <a:r>
              <a:rPr lang="en-US" altLang="de-DE" sz="1600" kern="0" dirty="0"/>
              <a:t>Because of its strong effect as phosphodiesterase inhibitors caffeine and </a:t>
            </a:r>
            <a:r>
              <a:rPr lang="en-US" altLang="de-DE" sz="1600" kern="0" dirty="0" err="1"/>
              <a:t>guarana</a:t>
            </a:r>
            <a:r>
              <a:rPr lang="en-US" altLang="de-DE" sz="1600" kern="0" dirty="0"/>
              <a:t> stabilize </a:t>
            </a:r>
            <a:r>
              <a:rPr lang="en-US" altLang="de-DE" sz="1600" kern="0" dirty="0" err="1"/>
              <a:t>cAMP</a:t>
            </a:r>
            <a:r>
              <a:rPr lang="en-US" altLang="de-DE" sz="1600" kern="0" dirty="0"/>
              <a:t>.  By blocking phosphodiesterase activity caffeine and </a:t>
            </a:r>
            <a:r>
              <a:rPr lang="en-US" altLang="de-DE" sz="1600" kern="0" dirty="0" err="1"/>
              <a:t>guarana</a:t>
            </a:r>
            <a:r>
              <a:rPr lang="en-US" altLang="de-DE" sz="1600" kern="0" dirty="0"/>
              <a:t> promote lipolysis in the same way as </a:t>
            </a:r>
            <a:r>
              <a:rPr lang="en-US" altLang="de-DE" sz="1600" kern="0" dirty="0" err="1"/>
              <a:t>cysteic</a:t>
            </a:r>
            <a:r>
              <a:rPr lang="en-US" altLang="de-DE" sz="1600" kern="0" dirty="0"/>
              <a:t> acid.</a:t>
            </a:r>
          </a:p>
          <a:p>
            <a:pPr lvl="1">
              <a:lnSpc>
                <a:spcPct val="80000"/>
              </a:lnSpc>
              <a:buFontTx/>
              <a:buNone/>
            </a:pPr>
            <a:endParaRPr lang="en-US" altLang="de-DE" sz="1600" kern="0" dirty="0"/>
          </a:p>
          <a:p>
            <a:pPr lvl="1">
              <a:lnSpc>
                <a:spcPct val="80000"/>
              </a:lnSpc>
              <a:buClr>
                <a:srgbClr val="FF9900"/>
              </a:buClr>
              <a:buFont typeface="Wingdings" panose="05000000000000000000" pitchFamily="2" charset="2"/>
              <a:buChar char="§"/>
            </a:pPr>
            <a:r>
              <a:rPr lang="en-US" altLang="de-DE" sz="1600" kern="0" dirty="0" err="1"/>
              <a:t>Pantetheine</a:t>
            </a:r>
            <a:r>
              <a:rPr lang="en-US" altLang="de-DE" sz="1600" kern="0" dirty="0"/>
              <a:t>-S-sulfonate and L-carnitine are </a:t>
            </a:r>
            <a:r>
              <a:rPr lang="en-US" altLang="de-DE" sz="1600" kern="0" dirty="0">
                <a:cs typeface="Times New Roman" panose="02020603050405020304" pitchFamily="18" charset="0"/>
              </a:rPr>
              <a:t>β-oxidation stimulators.</a:t>
            </a:r>
            <a:r>
              <a:rPr lang="en-US" altLang="de-DE" sz="1600" kern="0" dirty="0"/>
              <a:t> </a:t>
            </a:r>
            <a:r>
              <a:rPr lang="en-US" altLang="de-DE" sz="1600" kern="0" dirty="0" err="1"/>
              <a:t>Pantetheine</a:t>
            </a:r>
            <a:r>
              <a:rPr lang="en-US" altLang="de-DE" sz="1600" kern="0" dirty="0"/>
              <a:t>-S-sulfonate is a precursor of </a:t>
            </a:r>
            <a:r>
              <a:rPr lang="en-US" altLang="de-DE" sz="1600" kern="0" dirty="0" err="1"/>
              <a:t>Coenzym</a:t>
            </a:r>
            <a:r>
              <a:rPr lang="en-US" altLang="de-DE" sz="1600" kern="0" dirty="0"/>
              <a:t> A (CoA). In </a:t>
            </a:r>
            <a:r>
              <a:rPr lang="en-US" altLang="de-DE" sz="1600" kern="0" dirty="0" err="1"/>
              <a:t>cytoplasma</a:t>
            </a:r>
            <a:r>
              <a:rPr lang="en-US" altLang="de-DE" sz="1600" kern="0" dirty="0"/>
              <a:t> FFA are activated by binding to CoA. Just in this activated condition FFA can be formed to acyl-carnitine, as acyl-carnitine FFA can be transported across the mitochondrial membrane into mitochondrial matrix. In the mitochondrial matrix acyl-carnitine is formed again into acyl-CoA. Acyl-CoA is decomposed into acetyl-CoA which is converted into CO</a:t>
            </a:r>
            <a:r>
              <a:rPr lang="en-US" altLang="de-DE" sz="1600" kern="0" baseline="-25000" dirty="0"/>
              <a:t>2</a:t>
            </a:r>
            <a:r>
              <a:rPr lang="en-US" altLang="de-DE" sz="1600" kern="0" dirty="0"/>
              <a:t> by citric acid cycle</a:t>
            </a:r>
            <a:r>
              <a:rPr lang="en-GB" altLang="de-DE" sz="1600" kern="0" dirty="0"/>
              <a:t>.</a:t>
            </a:r>
          </a:p>
          <a:p>
            <a:endParaRPr lang="de-CH" dirty="0"/>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pPr/>
              <a:t>10</a:t>
            </a:fld>
            <a:endParaRPr lang="en-US" altLang="en-US" dirty="0"/>
          </a:p>
        </p:txBody>
      </p:sp>
    </p:spTree>
    <p:extLst>
      <p:ext uri="{BB962C8B-B14F-4D97-AF65-F5344CB8AC3E}">
        <p14:creationId xmlns:p14="http://schemas.microsoft.com/office/powerpoint/2010/main" val="2608676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11</a:t>
            </a:fld>
            <a:endParaRPr lang="en-US" altLang="en-US" dirty="0"/>
          </a:p>
        </p:txBody>
      </p:sp>
    </p:spTree>
    <p:extLst>
      <p:ext uri="{BB962C8B-B14F-4D97-AF65-F5344CB8AC3E}">
        <p14:creationId xmlns:p14="http://schemas.microsoft.com/office/powerpoint/2010/main" val="367598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solidFill>
                  <a:srgbClr val="000000"/>
                </a:solidFill>
              </a:rPr>
              <a:pPr/>
              <a:t>12</a:t>
            </a:fld>
            <a:endParaRPr lang="en-US" altLang="en-US" dirty="0">
              <a:solidFill>
                <a:srgbClr val="000000"/>
              </a:solidFill>
            </a:endParaRPr>
          </a:p>
        </p:txBody>
      </p:sp>
    </p:spTree>
    <p:extLst>
      <p:ext uri="{BB962C8B-B14F-4D97-AF65-F5344CB8AC3E}">
        <p14:creationId xmlns:p14="http://schemas.microsoft.com/office/powerpoint/2010/main" val="2701571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solidFill>
                  <a:srgbClr val="000000"/>
                </a:solidFill>
              </a:rPr>
              <a:pPr/>
              <a:t>13</a:t>
            </a:fld>
            <a:endParaRPr lang="en-US" altLang="en-US" dirty="0">
              <a:solidFill>
                <a:srgbClr val="000000"/>
              </a:solidFill>
            </a:endParaRPr>
          </a:p>
        </p:txBody>
      </p:sp>
    </p:spTree>
    <p:extLst>
      <p:ext uri="{BB962C8B-B14F-4D97-AF65-F5344CB8AC3E}">
        <p14:creationId xmlns:p14="http://schemas.microsoft.com/office/powerpoint/2010/main" val="3565699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solidFill>
                  <a:srgbClr val="000000"/>
                </a:solidFill>
              </a:rPr>
              <a:pPr/>
              <a:t>14</a:t>
            </a:fld>
            <a:endParaRPr lang="en-US" altLang="en-US" dirty="0">
              <a:solidFill>
                <a:srgbClr val="000000"/>
              </a:solidFill>
            </a:endParaRPr>
          </a:p>
        </p:txBody>
      </p:sp>
    </p:spTree>
    <p:extLst>
      <p:ext uri="{BB962C8B-B14F-4D97-AF65-F5344CB8AC3E}">
        <p14:creationId xmlns:p14="http://schemas.microsoft.com/office/powerpoint/2010/main" val="161473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solidFill>
                  <a:srgbClr val="000000"/>
                </a:solidFill>
              </a:rPr>
              <a:pPr/>
              <a:t>15</a:t>
            </a:fld>
            <a:endParaRPr lang="en-US" altLang="en-US" dirty="0">
              <a:solidFill>
                <a:srgbClr val="000000"/>
              </a:solidFill>
            </a:endParaRPr>
          </a:p>
        </p:txBody>
      </p:sp>
    </p:spTree>
    <p:extLst>
      <p:ext uri="{BB962C8B-B14F-4D97-AF65-F5344CB8AC3E}">
        <p14:creationId xmlns:p14="http://schemas.microsoft.com/office/powerpoint/2010/main" val="1778131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vivo, REGU®-SLIM showed significant improvement of the orange peel appearance. That for, 20 subjects with moderate cellulite were treated with a formulation containing 2% REGU®-SLIM. REGU®-SLIM was applied twice a day for 56 days. The roughness parameters Ra and </a:t>
            </a:r>
            <a:r>
              <a:rPr lang="en-US" dirty="0" err="1"/>
              <a:t>Rz</a:t>
            </a:r>
            <a:r>
              <a:rPr lang="en-US" dirty="0"/>
              <a:t> were determined on pinched thighs by </a:t>
            </a:r>
            <a:r>
              <a:rPr lang="en-US" dirty="0" err="1"/>
              <a:t>profilometry</a:t>
            </a:r>
            <a:r>
              <a:rPr lang="en-US" dirty="0"/>
              <a:t>. Significant decrease of Ra and </a:t>
            </a:r>
            <a:r>
              <a:rPr lang="en-US" dirty="0" err="1"/>
              <a:t>Rz</a:t>
            </a:r>
            <a:r>
              <a:rPr lang="en-US" dirty="0"/>
              <a:t> could be observed for the thighs treated with REGU®-SLIM after 56 days of application. The variation means that REGU®-SLIM was able to reduce the relief of the thighs.</a:t>
            </a:r>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solidFill>
                  <a:srgbClr val="000000"/>
                </a:solidFill>
              </a:rPr>
              <a:pPr/>
              <a:t>16</a:t>
            </a:fld>
            <a:endParaRPr lang="en-US" altLang="en-US" dirty="0">
              <a:solidFill>
                <a:srgbClr val="000000"/>
              </a:solidFill>
            </a:endParaRPr>
          </a:p>
        </p:txBody>
      </p:sp>
    </p:spTree>
    <p:extLst>
      <p:ext uri="{BB962C8B-B14F-4D97-AF65-F5344CB8AC3E}">
        <p14:creationId xmlns:p14="http://schemas.microsoft.com/office/powerpoint/2010/main" val="3584661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17</a:t>
            </a:fld>
            <a:endParaRPr lang="en-US" altLang="en-US" dirty="0"/>
          </a:p>
        </p:txBody>
      </p:sp>
    </p:spTree>
    <p:extLst>
      <p:ext uri="{BB962C8B-B14F-4D97-AF65-F5344CB8AC3E}">
        <p14:creationId xmlns:p14="http://schemas.microsoft.com/office/powerpoint/2010/main" val="1187796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18</a:t>
            </a:fld>
            <a:endParaRPr lang="en-US" altLang="en-US" dirty="0"/>
          </a:p>
        </p:txBody>
      </p:sp>
    </p:spTree>
    <p:extLst>
      <p:ext uri="{BB962C8B-B14F-4D97-AF65-F5344CB8AC3E}">
        <p14:creationId xmlns:p14="http://schemas.microsoft.com/office/powerpoint/2010/main" val="2060119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CACD81-0654-4759-AB2B-81A7194AD2A3}" type="slidenum">
              <a:rPr lang="en-US" smtClean="0"/>
              <a:t>19</a:t>
            </a:fld>
            <a:endParaRPr lang="en-US"/>
          </a:p>
        </p:txBody>
      </p:sp>
    </p:spTree>
    <p:extLst>
      <p:ext uri="{BB962C8B-B14F-4D97-AF65-F5344CB8AC3E}">
        <p14:creationId xmlns:p14="http://schemas.microsoft.com/office/powerpoint/2010/main" val="2272452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pPr/>
              <a:t>20</a:t>
            </a:fld>
            <a:endParaRPr lang="en-US" altLang="en-US" dirty="0"/>
          </a:p>
        </p:txBody>
      </p:sp>
    </p:spTree>
    <p:extLst>
      <p:ext uri="{BB962C8B-B14F-4D97-AF65-F5344CB8AC3E}">
        <p14:creationId xmlns:p14="http://schemas.microsoft.com/office/powerpoint/2010/main" val="2535036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0B941C-7823-410E-B9C1-DAF4F495C885}" type="slidenum">
              <a:rPr lang="en-US" altLang="en-US" smtClean="0"/>
              <a:pPr/>
              <a:t>22</a:t>
            </a:fld>
            <a:endParaRPr lang="en-US" altLang="en-US" dirty="0"/>
          </a:p>
        </p:txBody>
      </p:sp>
    </p:spTree>
    <p:extLst>
      <p:ext uri="{BB962C8B-B14F-4D97-AF65-F5344CB8AC3E}">
        <p14:creationId xmlns:p14="http://schemas.microsoft.com/office/powerpoint/2010/main" val="2865704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6125"/>
            <a:ext cx="4972050" cy="37290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solidFill>
                  <a:prstClr val="black"/>
                </a:solidFill>
              </a:rPr>
              <a:pPr/>
              <a:t>23</a:t>
            </a:fld>
            <a:endParaRPr lang="en-US" altLang="en-US" dirty="0">
              <a:solidFill>
                <a:prstClr val="black"/>
              </a:solidFill>
            </a:endParaRPr>
          </a:p>
        </p:txBody>
      </p:sp>
    </p:spTree>
    <p:extLst>
      <p:ext uri="{BB962C8B-B14F-4D97-AF65-F5344CB8AC3E}">
        <p14:creationId xmlns:p14="http://schemas.microsoft.com/office/powerpoint/2010/main" val="2886010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10"/>
          </p:nvPr>
        </p:nvSpPr>
        <p:spPr/>
        <p:txBody>
          <a:bodyPr/>
          <a:lstStyle/>
          <a:p>
            <a:fld id="{5DC4CAE2-F6CB-4A1A-820F-78C60982A7A8}" type="slidenum">
              <a:rPr lang="en-US" altLang="en-US" smtClean="0"/>
              <a:pPr/>
              <a:t>24</a:t>
            </a:fld>
            <a:endParaRPr lang="en-US" altLang="en-US" dirty="0"/>
          </a:p>
        </p:txBody>
      </p:sp>
    </p:spTree>
    <p:extLst>
      <p:ext uri="{BB962C8B-B14F-4D97-AF65-F5344CB8AC3E}">
        <p14:creationId xmlns:p14="http://schemas.microsoft.com/office/powerpoint/2010/main" val="22174485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2.v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0" descr="DSM_cover_blue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9155113"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3361" name="think-cell Slide" r:id="rId9" imgW="0" imgH="0" progId="TCLayout.ActiveDocument.1">
                  <p:embed/>
                </p:oleObj>
              </mc:Choice>
              <mc:Fallback>
                <p:oleObj name="think-cell Slide" r:id="rId9"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3"/>
            </p:custDataLst>
          </p:nvPr>
        </p:nvSpPr>
        <p:spPr bwMode="auto">
          <a:xfrm>
            <a:off x="722313" y="3116263"/>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dirty="0">
              <a:solidFill>
                <a:schemeClr val="bg1"/>
              </a:solidFill>
            </a:endParaRPr>
          </a:p>
        </p:txBody>
      </p:sp>
      <p:sp>
        <p:nvSpPr>
          <p:cNvPr id="7" name="Text Box 17"/>
          <p:cNvSpPr txBox="1">
            <a:spLocks noChangeArrowheads="1"/>
          </p:cNvSpPr>
          <p:nvPr>
            <p:custDataLst>
              <p:tags r:id="rId4"/>
            </p:custDataLst>
          </p:nvPr>
        </p:nvSpPr>
        <p:spPr bwMode="auto">
          <a:xfrm>
            <a:off x="722313" y="2565400"/>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dirty="0">
              <a:solidFill>
                <a:schemeClr val="bg1"/>
              </a:solidFill>
            </a:endParaRPr>
          </a:p>
        </p:txBody>
      </p:sp>
      <p:sp>
        <p:nvSpPr>
          <p:cNvPr id="8" name="Text Box 18"/>
          <p:cNvSpPr txBox="1">
            <a:spLocks noChangeArrowheads="1"/>
          </p:cNvSpPr>
          <p:nvPr>
            <p:custDataLst>
              <p:tags r:id="rId5"/>
            </p:custDataLst>
          </p:nvPr>
        </p:nvSpPr>
        <p:spPr bwMode="auto">
          <a:xfrm>
            <a:off x="722313" y="2846388"/>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dirty="0">
              <a:solidFill>
                <a:schemeClr val="bg1"/>
              </a:solidFill>
            </a:endParaRPr>
          </a:p>
        </p:txBody>
      </p:sp>
      <p:sp>
        <p:nvSpPr>
          <p:cNvPr id="10" name="TextBox 9"/>
          <p:cNvSpPr txBox="1"/>
          <p:nvPr userDrawn="1">
            <p:custDataLst>
              <p:tags r:id="rId6"/>
            </p:custDataLst>
          </p:nvPr>
        </p:nvSpPr>
        <p:spPr>
          <a:xfrm>
            <a:off x="0" y="0"/>
            <a:ext cx="184731" cy="369332"/>
          </a:xfrm>
          <a:prstGeom prst="rect">
            <a:avLst/>
          </a:prstGeom>
          <a:noFill/>
        </p:spPr>
        <p:txBody>
          <a:bodyPr vert="horz" wrap="none" rtlCol="0">
            <a:spAutoFit/>
          </a:bodyPr>
          <a:lstStyle/>
          <a:p>
            <a:endParaRPr lang="en-US"/>
          </a:p>
        </p:txBody>
      </p:sp>
      <p:sp>
        <p:nvSpPr>
          <p:cNvPr id="34819" name="Rectangle 3"/>
          <p:cNvSpPr>
            <a:spLocks noGrp="1" noChangeArrowheads="1"/>
          </p:cNvSpPr>
          <p:nvPr>
            <p:ph type="ctrTitle"/>
          </p:nvPr>
        </p:nvSpPr>
        <p:spPr>
          <a:xfrm>
            <a:off x="715963" y="1284288"/>
            <a:ext cx="654685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dirty="0"/>
              <a:t>Click to edit Master title style</a:t>
            </a:r>
          </a:p>
        </p:txBody>
      </p:sp>
      <p:sp>
        <p:nvSpPr>
          <p:cNvPr id="34820" name="Rectangle 4"/>
          <p:cNvSpPr>
            <a:spLocks noGrp="1" noChangeArrowheads="1"/>
          </p:cNvSpPr>
          <p:nvPr>
            <p:ph type="subTitle" idx="1"/>
          </p:nvPr>
        </p:nvSpPr>
        <p:spPr>
          <a:xfrm>
            <a:off x="795338" y="2205038"/>
            <a:ext cx="6535737" cy="369332"/>
          </a:xfrm>
        </p:spPr>
        <p:txBody>
          <a:bodyPr/>
          <a:lstStyle>
            <a:lvl1pPr marL="0" indent="0">
              <a:buFontTx/>
              <a:buNone/>
              <a:defRPr sz="2400">
                <a:solidFill>
                  <a:schemeClr val="bg1"/>
                </a:solidFill>
              </a:defRPr>
            </a:lvl1pPr>
          </a:lstStyle>
          <a:p>
            <a:pPr lvl="0"/>
            <a:r>
              <a:rPr lang="en-US" noProof="0" dirty="0"/>
              <a:t>Click to edit Master subtitle style</a:t>
            </a:r>
          </a:p>
        </p:txBody>
      </p:sp>
      <p:sp>
        <p:nvSpPr>
          <p:cNvPr id="3" name="hl"/>
          <p:cNvSpPr txBox="1"/>
          <p:nvPr userDrawn="1"/>
        </p:nvSpPr>
        <p:spPr>
          <a:xfrm>
            <a:off x="0" y="0"/>
            <a:ext cx="9144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834680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fld id="{0B1D84EF-7E0D-46AF-9D7F-AB1F8EA5C1BF}" type="slidenum">
              <a:rPr lang="en-US" altLang="en-US" smtClean="0"/>
              <a:pPr/>
              <a:t>‹#›</a:t>
            </a:fld>
            <a:endParaRPr lang="en-US" altLang="en-US" dirty="0"/>
          </a:p>
        </p:txBody>
      </p:sp>
    </p:spTree>
    <p:extLst>
      <p:ext uri="{BB962C8B-B14F-4D97-AF65-F5344CB8AC3E}">
        <p14:creationId xmlns:p14="http://schemas.microsoft.com/office/powerpoint/2010/main" val="2493182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169551"/>
          </a:xfrm>
        </p:spPr>
        <p:txBody>
          <a:bodyPr anchor="t"/>
          <a:lstStyle>
            <a:lvl1pPr algn="l">
              <a:defRPr sz="4000" b="1" cap="all"/>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722313" y="4099123"/>
            <a:ext cx="77724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err="1"/>
              <a:t>Textmasterformat</a:t>
            </a:r>
            <a:r>
              <a:rPr lang="en-US" dirty="0"/>
              <a:t> </a:t>
            </a:r>
            <a:r>
              <a:rPr lang="en-US" dirty="0" err="1"/>
              <a:t>bearbeiten</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0B1D84EF-7E0D-46AF-9D7F-AB1F8EA5C1BF}" type="slidenum">
              <a:rPr lang="en-US" altLang="en-US" smtClean="0"/>
              <a:pPr/>
              <a:t>‹#›</a:t>
            </a:fld>
            <a:endParaRPr lang="en-US" altLang="en-US" dirty="0"/>
          </a:p>
        </p:txBody>
      </p:sp>
    </p:spTree>
    <p:extLst>
      <p:ext uri="{BB962C8B-B14F-4D97-AF65-F5344CB8AC3E}">
        <p14:creationId xmlns:p14="http://schemas.microsoft.com/office/powerpoint/2010/main" val="3274674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sz="half" idx="1"/>
          </p:nvPr>
        </p:nvSpPr>
        <p:spPr>
          <a:xfrm>
            <a:off x="736600" y="1773238"/>
            <a:ext cx="3151188" cy="2369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Inhaltsplatzhalter 3"/>
          <p:cNvSpPr>
            <a:spLocks noGrp="1"/>
          </p:cNvSpPr>
          <p:nvPr>
            <p:ph sz="half" idx="2"/>
          </p:nvPr>
        </p:nvSpPr>
        <p:spPr>
          <a:xfrm>
            <a:off x="4040188" y="1773238"/>
            <a:ext cx="3151187" cy="2369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96158B20-7E51-4F30-990F-4522E0BFA99F}" type="slidenum">
              <a:rPr lang="en-US" altLang="en-US" smtClean="0"/>
              <a:pPr/>
              <a:t>‹#›</a:t>
            </a:fld>
            <a:endParaRPr lang="en-US" altLang="en-US" dirty="0"/>
          </a:p>
        </p:txBody>
      </p:sp>
    </p:spTree>
    <p:extLst>
      <p:ext uri="{BB962C8B-B14F-4D97-AF65-F5344CB8AC3E}">
        <p14:creationId xmlns:p14="http://schemas.microsoft.com/office/powerpoint/2010/main" val="2267419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481997"/>
            <a:ext cx="8229600" cy="935641"/>
          </a:xfrm>
        </p:spPr>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457200" y="1436211"/>
            <a:ext cx="4040188" cy="7386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4" name="Inhaltsplatzhalter 3"/>
          <p:cNvSpPr>
            <a:spLocks noGrp="1"/>
          </p:cNvSpPr>
          <p:nvPr>
            <p:ph sz="half" idx="2"/>
          </p:nvPr>
        </p:nvSpPr>
        <p:spPr>
          <a:xfrm>
            <a:off x="457200" y="2174875"/>
            <a:ext cx="4040188"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Textplatzhalter 4"/>
          <p:cNvSpPr>
            <a:spLocks noGrp="1"/>
          </p:cNvSpPr>
          <p:nvPr>
            <p:ph type="body" sz="quarter" idx="3"/>
          </p:nvPr>
        </p:nvSpPr>
        <p:spPr>
          <a:xfrm>
            <a:off x="4645025" y="1436211"/>
            <a:ext cx="4041775" cy="7386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6" name="Inhaltsplatzhalter 5"/>
          <p:cNvSpPr>
            <a:spLocks noGrp="1"/>
          </p:cNvSpPr>
          <p:nvPr>
            <p:ph sz="quarter" idx="4"/>
          </p:nvPr>
        </p:nvSpPr>
        <p:spPr>
          <a:xfrm>
            <a:off x="4645025" y="2174875"/>
            <a:ext cx="404177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fld id="{6735A9A5-5573-46FB-BAC5-6478B9D921DF}" type="slidenum">
              <a:rPr lang="en-US" altLang="en-US" smtClean="0"/>
              <a:pPr/>
              <a:t>‹#›</a:t>
            </a:fld>
            <a:endParaRPr lang="en-US" altLang="en-US" dirty="0"/>
          </a:p>
        </p:txBody>
      </p:sp>
    </p:spTree>
    <p:extLst>
      <p:ext uri="{BB962C8B-B14F-4D97-AF65-F5344CB8AC3E}">
        <p14:creationId xmlns:p14="http://schemas.microsoft.com/office/powerpoint/2010/main" val="1292686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fld id="{5DE87530-3CBE-43D1-8BAE-10677A37C7CC}" type="slidenum">
              <a:rPr lang="en-US" altLang="en-US" smtClean="0"/>
              <a:pPr/>
              <a:t>‹#›</a:t>
            </a:fld>
            <a:endParaRPr lang="en-US" altLang="en-US" dirty="0"/>
          </a:p>
        </p:txBody>
      </p:sp>
    </p:spTree>
    <p:extLst>
      <p:ext uri="{BB962C8B-B14F-4D97-AF65-F5344CB8AC3E}">
        <p14:creationId xmlns:p14="http://schemas.microsoft.com/office/powerpoint/2010/main" val="2479034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ln/>
        </p:spPr>
        <p:txBody>
          <a:bodyPr/>
          <a:lstStyle>
            <a:lvl1pPr>
              <a:defRPr/>
            </a:lvl1pPr>
          </a:lstStyle>
          <a:p>
            <a:fld id="{D1910C88-2DE5-46F6-B2EE-554189398D77}" type="slidenum">
              <a:rPr lang="en-US" altLang="en-US" smtClean="0"/>
              <a:pPr/>
              <a:t>‹#›</a:t>
            </a:fld>
            <a:endParaRPr lang="en-US" altLang="en-US" dirty="0"/>
          </a:p>
        </p:txBody>
      </p:sp>
    </p:spTree>
    <p:extLst>
      <p:ext uri="{BB962C8B-B14F-4D97-AF65-F5344CB8AC3E}">
        <p14:creationId xmlns:p14="http://schemas.microsoft.com/office/powerpoint/2010/main" val="984054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850325"/>
            <a:ext cx="3008313" cy="584775"/>
          </a:xfrm>
        </p:spPr>
        <p:txBody>
          <a:bodyPr/>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a:xfrm>
            <a:off x="3575050" y="273050"/>
            <a:ext cx="5111750" cy="24006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Textplatzhalter 3"/>
          <p:cNvSpPr>
            <a:spLocks noGrp="1"/>
          </p:cNvSpPr>
          <p:nvPr>
            <p:ph type="body" sz="half" idx="2"/>
          </p:nvPr>
        </p:nvSpPr>
        <p:spPr>
          <a:xfrm>
            <a:off x="457200" y="1435100"/>
            <a:ext cx="3008313"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BFA05B05-CCCB-4550-AADC-CFEAC1F4D182}" type="slidenum">
              <a:rPr lang="en-US" altLang="en-US" smtClean="0"/>
              <a:pPr/>
              <a:t>‹#›</a:t>
            </a:fld>
            <a:endParaRPr lang="en-US" altLang="en-US" dirty="0"/>
          </a:p>
        </p:txBody>
      </p:sp>
    </p:spTree>
    <p:extLst>
      <p:ext uri="{BB962C8B-B14F-4D97-AF65-F5344CB8AC3E}">
        <p14:creationId xmlns:p14="http://schemas.microsoft.com/office/powerpoint/2010/main" val="1685445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5074950"/>
            <a:ext cx="5486400" cy="292388"/>
          </a:xfrm>
        </p:spPr>
        <p:txBody>
          <a:bodyPr/>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7A46CF35-5EB9-48FD-86C7-F29CC119AF4F}" type="slidenum">
              <a:rPr lang="en-US" altLang="en-US" smtClean="0"/>
              <a:pPr/>
              <a:t>‹#›</a:t>
            </a:fld>
            <a:endParaRPr lang="en-US" altLang="en-US" dirty="0"/>
          </a:p>
        </p:txBody>
      </p:sp>
    </p:spTree>
    <p:extLst>
      <p:ext uri="{BB962C8B-B14F-4D97-AF65-F5344CB8AC3E}">
        <p14:creationId xmlns:p14="http://schemas.microsoft.com/office/powerpoint/2010/main" val="1271552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3611582" y="1773238"/>
            <a:ext cx="10802957" cy="1373187"/>
          </a:xfr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E111176-B053-482B-BA26-898F92C27BA3}" type="slidenum">
              <a:rPr lang="en-US" altLang="en-US" smtClean="0"/>
              <a:pPr/>
              <a:t>‹#›</a:t>
            </a:fld>
            <a:endParaRPr lang="en-US" altLang="en-US" dirty="0"/>
          </a:p>
        </p:txBody>
      </p:sp>
    </p:spTree>
    <p:extLst>
      <p:ext uri="{BB962C8B-B14F-4D97-AF65-F5344CB8AC3E}">
        <p14:creationId xmlns:p14="http://schemas.microsoft.com/office/powerpoint/2010/main" val="4158165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5573713" y="784225"/>
            <a:ext cx="1871282" cy="2362200"/>
          </a:xfrm>
        </p:spPr>
        <p:txBody>
          <a:bodyPr vert="eaVert"/>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1820327" y="799855"/>
            <a:ext cx="3600986" cy="2362200"/>
          </a:xfr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9692E142-7D72-458E-9BE0-7C8DA598D318}" type="slidenum">
              <a:rPr lang="en-US" altLang="en-US" smtClean="0"/>
              <a:pPr/>
              <a:t>‹#›</a:t>
            </a:fld>
            <a:endParaRPr lang="en-US" altLang="en-US" dirty="0"/>
          </a:p>
        </p:txBody>
      </p:sp>
    </p:spTree>
    <p:extLst>
      <p:ext uri="{BB962C8B-B14F-4D97-AF65-F5344CB8AC3E}">
        <p14:creationId xmlns:p14="http://schemas.microsoft.com/office/powerpoint/2010/main" val="641242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tags" Target="../tags/tag9.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tags" Target="../tags/tag3.xml"/><Relationship Id="rId23" Type="http://schemas.openxmlformats.org/officeDocument/2006/relationships/tags" Target="../tags/tag11.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tags" Target="../tags/tag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0"/>
            <a:ext cx="9156700" cy="6869113"/>
            <a:chOff x="0" y="0"/>
            <a:chExt cx="5768" cy="4327"/>
          </a:xfrm>
        </p:grpSpPr>
        <p:sp>
          <p:nvSpPr>
            <p:cNvPr id="1035" name="Freeform 23"/>
            <p:cNvSpPr>
              <a:spLocks/>
            </p:cNvSpPr>
            <p:nvPr>
              <p:custDataLst>
                <p:tags r:id="rId22"/>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24"/>
            <p:cNvSpPr>
              <a:spLocks/>
            </p:cNvSpPr>
            <p:nvPr>
              <p:custDataLst>
                <p:tags r:id="rId23"/>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graphicFrame>
        <p:nvGraphicFramePr>
          <p:cNvPr id="1027" name="Rectangle 2" hidden="1"/>
          <p:cNvGraphicFramePr>
            <a:graphicFrameLocks/>
          </p:cNvGraphicFramePr>
          <p:nvPr>
            <p:custDataLst>
              <p:tags r:id="rId14"/>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84" name="think-cell Slide" r:id="rId24" imgW="0" imgH="0" progId="TCLayout.ActiveDocument.1">
                  <p:embed/>
                </p:oleObj>
              </mc:Choice>
              <mc:Fallback>
                <p:oleObj name="think-cell Slide" r:id="rId24" imgW="0" imgH="0" progId="TCLayout.ActiveDocument.1">
                  <p:embed/>
                  <p:pic>
                    <p:nvPicPr>
                      <p:cNvPr id="0"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15"/>
            </p:custDataLst>
          </p:nvPr>
        </p:nvSpPr>
        <p:spPr bwMode="auto">
          <a:xfrm>
            <a:off x="717550" y="784225"/>
            <a:ext cx="64722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ltLang="en-US" dirty="0"/>
              <a:t>Click to edit Master title style</a:t>
            </a:r>
          </a:p>
        </p:txBody>
      </p:sp>
      <p:sp>
        <p:nvSpPr>
          <p:cNvPr id="1029" name="Rectangle 4"/>
          <p:cNvSpPr>
            <a:spLocks noGrp="1" noChangeArrowheads="1"/>
          </p:cNvSpPr>
          <p:nvPr>
            <p:ph type="body" idx="1"/>
            <p:custDataLst>
              <p:tags r:id="rId16"/>
            </p:custDataLst>
          </p:nvPr>
        </p:nvSpPr>
        <p:spPr bwMode="auto">
          <a:xfrm>
            <a:off x="736600" y="1773238"/>
            <a:ext cx="6454775"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3798" name="Rectangle 6"/>
          <p:cNvSpPr>
            <a:spLocks noGrp="1" noChangeArrowheads="1"/>
          </p:cNvSpPr>
          <p:nvPr>
            <p:ph type="sldNum" sz="quarter" idx="4"/>
            <p:custDataLst>
              <p:tags r:id="rId17"/>
            </p:custDataLst>
          </p:nvPr>
        </p:nvSpPr>
        <p:spPr bwMode="auto">
          <a:xfrm>
            <a:off x="1209675" y="654367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2E37579F-07A6-4772-8EBD-80BF7ADFA675}" type="slidenum">
              <a:rPr lang="en-US" altLang="en-US" smtClean="0"/>
              <a:pPr/>
              <a:t>‹#›</a:t>
            </a:fld>
            <a:endParaRPr lang="en-US" altLang="en-US" dirty="0"/>
          </a:p>
        </p:txBody>
      </p:sp>
      <p:pic>
        <p:nvPicPr>
          <p:cNvPr id="1031" name="Picture 15" descr="DSM_cover_logo_contentpage_300"/>
          <p:cNvPicPr>
            <a:picLocks noChangeAspect="1" noChangeArrowheads="1"/>
          </p:cNvPicPr>
          <p:nvPr>
            <p:custDataLst>
              <p:tags r:id="rId18"/>
            </p:custDataLst>
          </p:nvPr>
        </p:nvPicPr>
        <p:blipFill>
          <a:blip r:embed="rId25"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5"/>
          <p:cNvSpPr txBox="1">
            <a:spLocks noChangeArrowheads="1"/>
          </p:cNvSpPr>
          <p:nvPr>
            <p:custDataLst>
              <p:tags r:id="rId19"/>
            </p:custDataLst>
          </p:nvPr>
        </p:nvSpPr>
        <p:spPr bwMode="auto">
          <a:xfrm>
            <a:off x="736600" y="279400"/>
            <a:ext cx="184731"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000" dirty="0">
              <a:solidFill>
                <a:schemeClr val="bg2"/>
              </a:solidFill>
            </a:endParaRPr>
          </a:p>
        </p:txBody>
      </p:sp>
      <p:sp>
        <p:nvSpPr>
          <p:cNvPr id="1033" name="Text Box 26"/>
          <p:cNvSpPr txBox="1">
            <a:spLocks noChangeArrowheads="1"/>
          </p:cNvSpPr>
          <p:nvPr>
            <p:custDataLst>
              <p:tags r:id="rId20"/>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chemeClr val="bg2"/>
                </a:solidFill>
              </a:rPr>
              <a:t>Page</a:t>
            </a:r>
            <a:endParaRPr lang="en-US" altLang="en-US" sz="1000" dirty="0">
              <a:solidFill>
                <a:schemeClr val="bg2"/>
              </a:solidFill>
            </a:endParaRPr>
          </a:p>
        </p:txBody>
      </p:sp>
      <p:sp>
        <p:nvSpPr>
          <p:cNvPr id="3" name="TextBox 2"/>
          <p:cNvSpPr txBox="1"/>
          <p:nvPr userDrawn="1">
            <p:custDataLst>
              <p:tags r:id="rId21"/>
            </p:custDataLst>
          </p:nvPr>
        </p:nvSpPr>
        <p:spPr>
          <a:xfrm>
            <a:off x="0" y="0"/>
            <a:ext cx="184731" cy="369332"/>
          </a:xfrm>
          <a:prstGeom prst="rect">
            <a:avLst/>
          </a:prstGeom>
          <a:noFill/>
        </p:spPr>
        <p:txBody>
          <a:bodyPr vert="horz" wrap="none" rtlCol="0">
            <a:spAutoFit/>
          </a:bodyPr>
          <a:lstStyle/>
          <a:p>
            <a:endParaRPr lang="en-US"/>
          </a:p>
        </p:txBody>
      </p:sp>
      <p:sp>
        <p:nvSpPr>
          <p:cNvPr id="2" name="hl"/>
          <p:cNvSpPr txBox="1"/>
          <p:nvPr userDrawn="1"/>
        </p:nvSpPr>
        <p:spPr>
          <a:xfrm>
            <a:off x="0" y="0"/>
            <a:ext cx="9144000" cy="223138"/>
          </a:xfrm>
          <a:prstGeom prst="rect">
            <a:avLst/>
          </a:prstGeom>
          <a:noFill/>
        </p:spPr>
        <p:txBody>
          <a:bodyPr vert="horz" rtlCol="0">
            <a:spAutoFit/>
          </a:bodyPr>
          <a:lstStyle/>
          <a:p>
            <a:pPr algn="l"/>
            <a:endParaRPr lang="de-CH" sz="850" b="0" i="0" u="none" baseline="0">
              <a:solidFill>
                <a:srgbClr val="5F5F5F"/>
              </a:solidFill>
              <a:latin typeface="Trebuchet MS" panose="020B0603020202020204" pitchFamily="34" charset="0"/>
            </a:endParaRPr>
          </a:p>
        </p:txBody>
      </p:sp>
    </p:spTree>
  </p:cSld>
  <p:clrMap bg1="lt1" tx1="dk1" bg2="lt2" tx2="dk2" accent1="accent1" accent2="accent2" accent3="accent3" accent4="accent4" accent5="accent5" accent6="accent6" hlink="hlink" folHlink="folHlink"/>
  <p:sldLayoutIdLst>
    <p:sldLayoutId id="2147483696"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atisfiedlife.tumblr.com/post/10937692196/i-just-did-a-5k-on-the-track-talked-about-allll" TargetMode="External"/><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6" Type="http://schemas.microsoft.com/office/2007/relationships/hdphoto" Target="../media/hdphoto3.wdp"/><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6.png"/><Relationship Id="rId5" Type="http://schemas.openxmlformats.org/officeDocument/2006/relationships/image" Target="../media/image18.jpe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slide" Target="slide21.xml"/><Relationship Id="rId5" Type="http://schemas.openxmlformats.org/officeDocument/2006/relationships/image" Target="../media/image19.png"/><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20.jpe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26.png"/><Relationship Id="rId5" Type="http://schemas.openxmlformats.org/officeDocument/2006/relationships/image" Target="../media/image20.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29.emf"/><Relationship Id="rId5" Type="http://schemas.openxmlformats.org/officeDocument/2006/relationships/image" Target="../media/image28.pn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27.jpeg"/><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14.pn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6.png"/><Relationship Id="rId5" Type="http://schemas.openxmlformats.org/officeDocument/2006/relationships/image" Target="../media/image35.pn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hyperlink" Target="http://www.dsm.com/personal-car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picture containing clothing, person, indoor&#10;&#10;Description automatically generated">
            <a:extLst>
              <a:ext uri="{FF2B5EF4-FFF2-40B4-BE49-F238E27FC236}">
                <a16:creationId xmlns:a16="http://schemas.microsoft.com/office/drawing/2014/main" id="{EE54D025-3231-C643-808D-D9C69DBAB5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1"/>
            <a:ext cx="9144000" cy="685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DD5BC807-0BAE-D047-85A0-E73150FB12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4673" y="5940447"/>
            <a:ext cx="3499327" cy="917553"/>
          </a:xfrm>
          <a:prstGeom prst="rect">
            <a:avLst/>
          </a:prstGeom>
        </p:spPr>
      </p:pic>
      <p:sp>
        <p:nvSpPr>
          <p:cNvPr id="7" name="Rectangle 23">
            <a:extLst>
              <a:ext uri="{FF2B5EF4-FFF2-40B4-BE49-F238E27FC236}">
                <a16:creationId xmlns:a16="http://schemas.microsoft.com/office/drawing/2014/main" id="{C96D0F94-A8AA-234C-B694-CBCAFCA7BF7F}"/>
              </a:ext>
            </a:extLst>
          </p:cNvPr>
          <p:cNvSpPr txBox="1">
            <a:spLocks noChangeArrowheads="1"/>
          </p:cNvSpPr>
          <p:nvPr/>
        </p:nvSpPr>
        <p:spPr bwMode="auto">
          <a:xfrm>
            <a:off x="540000" y="2520000"/>
            <a:ext cx="855339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fontAlgn="auto">
              <a:spcBef>
                <a:spcPts val="0"/>
              </a:spcBef>
              <a:spcAft>
                <a:spcPts val="0"/>
              </a:spcAft>
              <a:buNone/>
              <a:defRPr/>
            </a:pPr>
            <a:r>
              <a:rPr lang="en-US" sz="4000" kern="0" dirty="0">
                <a:solidFill>
                  <a:srgbClr val="FFFFFF"/>
                </a:solidFill>
                <a:latin typeface="Fira Sans Medium" panose="020B0503050000020004" pitchFamily="34" charset="0"/>
              </a:rPr>
              <a:t>REGU</a:t>
            </a:r>
            <a:r>
              <a:rPr lang="en-US" sz="4000" kern="0" baseline="30000" dirty="0">
                <a:solidFill>
                  <a:srgbClr val="FFFFFF"/>
                </a:solidFill>
                <a:latin typeface="Fira Sans Medium" panose="020B0503050000020004" pitchFamily="34" charset="0"/>
              </a:rPr>
              <a:t>® </a:t>
            </a:r>
            <a:r>
              <a:rPr lang="en-US" sz="4000" kern="0" dirty="0">
                <a:solidFill>
                  <a:srgbClr val="FFFFFF"/>
                </a:solidFill>
                <a:latin typeface="Fira Sans Medium" panose="020B0503050000020004" pitchFamily="34" charset="0"/>
              </a:rPr>
              <a:t>-SLIM</a:t>
            </a:r>
            <a:endParaRPr lang="en-US" sz="4000" kern="0" baseline="30000" dirty="0">
              <a:solidFill>
                <a:srgbClr val="FFFFFF"/>
              </a:solidFill>
              <a:latin typeface="Fira Sans Medium" panose="020B0503050000020004" pitchFamily="34" charset="0"/>
            </a:endParaRPr>
          </a:p>
        </p:txBody>
      </p:sp>
      <p:sp>
        <p:nvSpPr>
          <p:cNvPr id="8" name="Rectangle 23">
            <a:extLst>
              <a:ext uri="{FF2B5EF4-FFF2-40B4-BE49-F238E27FC236}">
                <a16:creationId xmlns:a16="http://schemas.microsoft.com/office/drawing/2014/main" id="{DE93EA7D-5C51-BA43-BF5D-826C1A6E2356}"/>
              </a:ext>
            </a:extLst>
          </p:cNvPr>
          <p:cNvSpPr txBox="1">
            <a:spLocks noChangeArrowheads="1"/>
          </p:cNvSpPr>
          <p:nvPr/>
        </p:nvSpPr>
        <p:spPr bwMode="auto">
          <a:xfrm>
            <a:off x="540001" y="3132000"/>
            <a:ext cx="3167904"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US" altLang="en-US" sz="2800" i="1" dirty="0">
                <a:solidFill>
                  <a:schemeClr val="bg1"/>
                </a:solidFill>
                <a:latin typeface="Fira Sans" panose="020B0503050000020004" pitchFamily="34" charset="0"/>
              </a:rPr>
              <a:t>The ideal method to re-shape and smooth your body</a:t>
            </a:r>
          </a:p>
        </p:txBody>
      </p:sp>
      <p:sp>
        <p:nvSpPr>
          <p:cNvPr id="9" name="Rectangle 23">
            <a:extLst>
              <a:ext uri="{FF2B5EF4-FFF2-40B4-BE49-F238E27FC236}">
                <a16:creationId xmlns:a16="http://schemas.microsoft.com/office/drawing/2014/main" id="{C1C46F9B-41FF-BD44-8B59-022CB69EF006}"/>
              </a:ext>
            </a:extLst>
          </p:cNvPr>
          <p:cNvSpPr txBox="1">
            <a:spLocks noChangeArrowheads="1"/>
          </p:cNvSpPr>
          <p:nvPr/>
        </p:nvSpPr>
        <p:spPr bwMode="auto">
          <a:xfrm>
            <a:off x="540000" y="5235914"/>
            <a:ext cx="31679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GB" kern="0" dirty="0">
                <a:solidFill>
                  <a:schemeClr val="bg1"/>
                </a:solidFill>
                <a:latin typeface="Fira Sans" panose="020B0503050000020004" pitchFamily="34" charset="0"/>
              </a:rPr>
              <a:t>October 2020</a:t>
            </a:r>
            <a:endParaRPr lang="en-US" dirty="0">
              <a:solidFill>
                <a:schemeClr val="bg1"/>
              </a:solidFill>
              <a:latin typeface="Fira Sans" panose="020B0503050000020004" pitchFamily="34" charset="0"/>
            </a:endParaRPr>
          </a:p>
        </p:txBody>
      </p:sp>
      <p:pic>
        <p:nvPicPr>
          <p:cNvPr id="10" name="Picture 9">
            <a:extLst>
              <a:ext uri="{FF2B5EF4-FFF2-40B4-BE49-F238E27FC236}">
                <a16:creationId xmlns:a16="http://schemas.microsoft.com/office/drawing/2014/main" id="{7354CFAC-F9AA-8246-83D9-519832DA679A}"/>
              </a:ext>
            </a:extLst>
          </p:cNvPr>
          <p:cNvPicPr>
            <a:picLocks noChangeAspect="1"/>
          </p:cNvPicPr>
          <p:nvPr/>
        </p:nvPicPr>
        <p:blipFill>
          <a:blip r:embed="rId4"/>
          <a:srcRect/>
          <a:stretch/>
        </p:blipFill>
        <p:spPr>
          <a:xfrm>
            <a:off x="432000" y="6235416"/>
            <a:ext cx="4535993" cy="308570"/>
          </a:xfrm>
          <a:prstGeom prst="rect">
            <a:avLst/>
          </a:prstGeom>
        </p:spPr>
      </p:pic>
    </p:spTree>
    <p:extLst>
      <p:ext uri="{BB962C8B-B14F-4D97-AF65-F5344CB8AC3E}">
        <p14:creationId xmlns:p14="http://schemas.microsoft.com/office/powerpoint/2010/main" val="2398280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83" y="243763"/>
            <a:ext cx="6472238" cy="467820"/>
          </a:xfrm>
        </p:spPr>
        <p:txBody>
          <a:bodyPr/>
          <a:lstStyle/>
          <a:p>
            <a:r>
              <a:rPr lang="en-US" dirty="0"/>
              <a:t>Agenda</a:t>
            </a:r>
          </a:p>
        </p:txBody>
      </p:sp>
      <p:sp>
        <p:nvSpPr>
          <p:cNvPr id="4" name="Slide Number Placeholder 3"/>
          <p:cNvSpPr>
            <a:spLocks noGrp="1"/>
          </p:cNvSpPr>
          <p:nvPr>
            <p:ph type="sldNum" sz="quarter" idx="10"/>
          </p:nvPr>
        </p:nvSpPr>
        <p:spPr>
          <a:xfrm>
            <a:off x="1209675" y="6543675"/>
            <a:ext cx="952500" cy="152400"/>
          </a:xfrm>
        </p:spPr>
        <p:txBody>
          <a:bodyPr/>
          <a:lstStyle/>
          <a:p>
            <a:fld id="{3EFAC820-8C9E-47F6-A16A-1A79397C8FED}" type="slidenum">
              <a:rPr lang="en-US" altLang="en-US" smtClean="0"/>
              <a:pPr/>
              <a:t>1</a:t>
            </a:fld>
            <a:endParaRPr lang="en-US" altLang="en-US" dirty="0"/>
          </a:p>
        </p:txBody>
      </p:sp>
      <p:sp>
        <p:nvSpPr>
          <p:cNvPr id="15" name="Rectangle 14"/>
          <p:cNvSpPr/>
          <p:nvPr/>
        </p:nvSpPr>
        <p:spPr>
          <a:xfrm>
            <a:off x="632259" y="1710071"/>
            <a:ext cx="3059832" cy="2708434"/>
          </a:xfrm>
          <a:prstGeom prst="rect">
            <a:avLst/>
          </a:prstGeom>
          <a:solidFill>
            <a:schemeClr val="bg1">
              <a:lumMod val="95000"/>
              <a:alpha val="60000"/>
            </a:schemeClr>
          </a:solidFill>
          <a:effectLst>
            <a:glow rad="63500">
              <a:srgbClr val="FFFFFF">
                <a:alpha val="40000"/>
              </a:srgbClr>
            </a:glow>
            <a:softEdge rad="63500"/>
          </a:effectLst>
        </p:spPr>
        <p:txBody>
          <a:bodyPr wrap="square" lIns="91440" tIns="45720" rIns="91440" bIns="45720">
            <a:spAutoFit/>
          </a:bodyPr>
          <a:lstStyle/>
          <a:p>
            <a:pPr marL="361950" indent="-361950">
              <a:spcAft>
                <a:spcPts val="1800"/>
              </a:spcAft>
              <a:buClr>
                <a:schemeClr val="bg1"/>
              </a:buClr>
              <a:buSzPct val="120000"/>
              <a:buFont typeface="Arial" pitchFamily="34" charset="0"/>
              <a:buChar char="•"/>
            </a:pPr>
            <a:r>
              <a:rPr lang="en-US" sz="2500" b="1" i="1" dirty="0">
                <a:ln w="1905"/>
                <a:solidFill>
                  <a:schemeClr val="tx2"/>
                </a:solidFill>
                <a:effectLst>
                  <a:innerShdw blurRad="69850" dist="43180" dir="5400000">
                    <a:srgbClr val="000000">
                      <a:alpha val="65000"/>
                    </a:srgbClr>
                  </a:innerShdw>
                </a:effectLst>
              </a:rPr>
              <a:t>The</a:t>
            </a:r>
            <a:r>
              <a:rPr lang="en-US" sz="2500" b="1" dirty="0">
                <a:ln w="1905"/>
                <a:solidFill>
                  <a:schemeClr val="tx2"/>
                </a:solidFill>
                <a:effectLst>
                  <a:innerShdw blurRad="69850" dist="43180" dir="5400000">
                    <a:srgbClr val="000000">
                      <a:alpha val="65000"/>
                    </a:srgbClr>
                  </a:innerShdw>
                </a:effectLst>
              </a:rPr>
              <a:t> market</a:t>
            </a:r>
          </a:p>
          <a:p>
            <a:pPr marL="361950" indent="-361950">
              <a:spcAft>
                <a:spcPts val="1800"/>
              </a:spcAft>
              <a:buClr>
                <a:schemeClr val="bg1"/>
              </a:buClr>
              <a:buSzPct val="120000"/>
              <a:buFont typeface="Arial" pitchFamily="34" charset="0"/>
              <a:buChar char="•"/>
            </a:pPr>
            <a:r>
              <a:rPr lang="en-US" sz="2500" b="1" i="1" dirty="0">
                <a:ln w="1905"/>
                <a:solidFill>
                  <a:schemeClr val="accent1">
                    <a:lumMod val="20000"/>
                    <a:lumOff val="80000"/>
                  </a:schemeClr>
                </a:solidFill>
                <a:effectLst>
                  <a:innerShdw blurRad="69850" dist="43180" dir="5400000">
                    <a:srgbClr val="000000">
                      <a:alpha val="65000"/>
                    </a:srgbClr>
                  </a:innerShdw>
                </a:effectLst>
              </a:rPr>
              <a:t>The</a:t>
            </a:r>
            <a:r>
              <a:rPr lang="en-US" sz="2500" b="1" dirty="0">
                <a:ln w="1905"/>
                <a:solidFill>
                  <a:schemeClr val="accent1">
                    <a:lumMod val="20000"/>
                    <a:lumOff val="80000"/>
                  </a:schemeClr>
                </a:solidFill>
                <a:effectLst>
                  <a:innerShdw blurRad="69850" dist="43180" dir="5400000">
                    <a:srgbClr val="000000">
                      <a:alpha val="65000"/>
                    </a:srgbClr>
                  </a:innerShdw>
                </a:effectLst>
              </a:rPr>
              <a:t> product</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C</a:t>
            </a:r>
            <a:r>
              <a:rPr lang="en-US" sz="2500" b="1" cap="none" spc="0" dirty="0">
                <a:ln w="1905"/>
                <a:solidFill>
                  <a:schemeClr val="accent1">
                    <a:lumMod val="20000"/>
                    <a:lumOff val="80000"/>
                  </a:schemeClr>
                </a:solidFill>
                <a:effectLst>
                  <a:innerShdw blurRad="69850" dist="43180" dir="5400000">
                    <a:srgbClr val="000000">
                      <a:alpha val="65000"/>
                    </a:srgbClr>
                  </a:innerShdw>
                </a:effectLst>
              </a:rPr>
              <a:t>laim substantiation</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Cosmetic use</a:t>
            </a:r>
          </a:p>
        </p:txBody>
      </p:sp>
      <p:sp>
        <p:nvSpPr>
          <p:cNvPr id="6"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chemeClr val="bg2"/>
                </a:solidFill>
              </a:rPr>
              <a:t>Page</a:t>
            </a:r>
            <a:endParaRPr lang="en-US" altLang="en-US" sz="1000" dirty="0">
              <a:solidFill>
                <a:schemeClr val="bg2"/>
              </a:solidFill>
            </a:endParaRPr>
          </a:p>
        </p:txBody>
      </p:sp>
      <p:sp>
        <p:nvSpPr>
          <p:cNvPr id="7" name="Rectangle 6"/>
          <p:cNvSpPr txBox="1">
            <a:spLocks noChangeArrowheads="1"/>
          </p:cNvSpPr>
          <p:nvPr>
            <p:custDataLst>
              <p:tags r:id="rId2"/>
            </p:custDataLst>
          </p:nvPr>
        </p:nvSpPr>
        <p:spPr bwMode="auto">
          <a:xfrm>
            <a:off x="1209675" y="653408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a:lstStyle>
          <a:p>
            <a:r>
              <a:rPr lang="en-US" altLang="en-US" dirty="0"/>
              <a:t>1</a:t>
            </a:r>
          </a:p>
        </p:txBody>
      </p:sp>
      <p:pic>
        <p:nvPicPr>
          <p:cNvPr id="8" name="Picture 7" descr="A picture containing clothing, sitting, young, holding&#10;&#10;Description automatically generated">
            <a:extLst>
              <a:ext uri="{FF2B5EF4-FFF2-40B4-BE49-F238E27FC236}">
                <a16:creationId xmlns:a16="http://schemas.microsoft.com/office/drawing/2014/main" id="{4A74F4F9-FE1B-40A0-B5C6-B205AB5389B4}"/>
              </a:ext>
            </a:extLst>
          </p:cNvPr>
          <p:cNvPicPr>
            <a:picLocks noChangeAspect="1"/>
          </p:cNvPicPr>
          <p:nvPr/>
        </p:nvPicPr>
        <p:blipFill rotWithShape="1">
          <a:blip r:embed="rId5" cstate="screen">
            <a:alphaModFix amt="50000"/>
            <a:extLst>
              <a:ext uri="{BEBA8EAE-BF5A-486C-A8C5-ECC9F3942E4B}">
                <a14:imgProps xmlns:a14="http://schemas.microsoft.com/office/drawing/2010/main">
                  <a14:imgLayer r:embed="rId6">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125698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3722" y="2302692"/>
            <a:ext cx="2951229" cy="22526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6146" name="Foliennummernplatzhalter 3"/>
          <p:cNvSpPr>
            <a:spLocks noGrp="1"/>
          </p:cNvSpPr>
          <p:nvPr>
            <p:ph type="sldNum" sz="quarter" idx="10"/>
          </p:nvPr>
        </p:nvSpPr>
        <p:spPr>
          <a:xfrm>
            <a:off x="1209675" y="6543675"/>
            <a:ext cx="952500" cy="152400"/>
          </a:xfrm>
          <a:noFill/>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fld id="{83599D8C-E761-4C90-B5DC-8AD58CEDA2F7}" type="slidenum">
              <a:rPr lang="en-US" altLang="en-US" smtClean="0">
                <a:solidFill>
                  <a:schemeClr val="bg2"/>
                </a:solidFill>
              </a:rPr>
              <a:pPr eaLnBrk="1" hangingPunct="1"/>
              <a:t>2</a:t>
            </a:fld>
            <a:endParaRPr lang="en-US" altLang="en-US" dirty="0">
              <a:solidFill>
                <a:schemeClr val="bg2"/>
              </a:solidFill>
            </a:endParaRPr>
          </a:p>
        </p:txBody>
      </p:sp>
      <p:sp>
        <p:nvSpPr>
          <p:cNvPr id="6147" name="Rectangle 2"/>
          <p:cNvSpPr>
            <a:spLocks noGrp="1" noChangeArrowheads="1"/>
          </p:cNvSpPr>
          <p:nvPr>
            <p:ph type="title"/>
          </p:nvPr>
        </p:nvSpPr>
        <p:spPr>
          <a:xfrm>
            <a:off x="306394" y="210432"/>
            <a:ext cx="5184744" cy="1403461"/>
          </a:xfrm>
        </p:spPr>
        <p:txBody>
          <a:bodyPr/>
          <a:lstStyle/>
          <a:p>
            <a:pPr eaLnBrk="1" hangingPunct="1"/>
            <a:r>
              <a:rPr lang="en-US" altLang="en-US" dirty="0"/>
              <a:t>Advice and talks around the best effective way to shape the body</a:t>
            </a:r>
          </a:p>
        </p:txBody>
      </p:sp>
      <p:pic>
        <p:nvPicPr>
          <p:cNvPr id="6149" name="Picture 5"/>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104102" y="1957007"/>
            <a:ext cx="4591664" cy="12449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150" name="Picture 6"/>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3722" y="4790069"/>
            <a:ext cx="3569109" cy="20679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2" name="Picture 8" descr="http://37.media.tumblr.com/tumblr_lsg54vRkfN1r22e42o1_500.jpg">
            <a:hlinkClick r:id="rId6"/>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876351" y="3009977"/>
            <a:ext cx="2819415" cy="37780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9" descr="A picture containing clothing, sitting, young, holding&#10;&#10;Description automatically generated">
            <a:extLst>
              <a:ext uri="{FF2B5EF4-FFF2-40B4-BE49-F238E27FC236}">
                <a16:creationId xmlns:a16="http://schemas.microsoft.com/office/drawing/2014/main" id="{AAC1D56B-B9D0-4B41-ACB1-E34E7F15246A}"/>
              </a:ext>
            </a:extLst>
          </p:cNvPr>
          <p:cNvPicPr>
            <a:picLocks noChangeAspect="1"/>
          </p:cNvPicPr>
          <p:nvPr/>
        </p:nvPicPr>
        <p:blipFill rotWithShape="1">
          <a:blip r:embed="rId8" cstate="screen">
            <a:alphaModFix amt="50000"/>
            <a:extLst>
              <a:ext uri="{BEBA8EAE-BF5A-486C-A8C5-ECC9F3942E4B}">
                <a14:imgProps xmlns:a14="http://schemas.microsoft.com/office/drawing/2010/main">
                  <a14:imgLayer r:embed="rId9">
                    <a14:imgEffect>
                      <a14:backgroundRemoval t="2338" b="99259" l="15637" r="100000">
                        <a14:foregroundMark x1="87957" y1="11003" x2="77491" y2="4590"/>
                        <a14:foregroundMark x1="77491" y1="4590" x2="99937" y2="33324"/>
                        <a14:foregroundMark x1="74023" y1="51311" x2="99937" y2="44042"/>
                        <a14:foregroundMark x1="74023" y1="51340" x2="66015" y2="58495"/>
                        <a14:foregroundMark x1="66015" y1="58495" x2="63745" y2="68985"/>
                        <a14:foregroundMark x1="63745" y1="68985" x2="57125" y2="50570"/>
                        <a14:foregroundMark x1="57125" y1="50570" x2="59710" y2="84607"/>
                        <a14:foregroundMark x1="59710" y1="84607" x2="43632" y2="78478"/>
                        <a14:foregroundMark x1="43632" y1="78478" x2="42938" y2="87828"/>
                        <a14:foregroundMark x1="99937" y1="63113" x2="42938" y2="87799"/>
                        <a14:foregroundMark x1="34931" y1="80188" x2="17024" y2="99287"/>
                        <a14:foregroundMark x1="74023" y1="2338" x2="99937" y2="12486"/>
                        <a14:foregroundMark x1="76419" y1="2338" x2="99937" y2="3193"/>
                        <a14:foregroundMark x1="51261" y1="98746" x2="54414" y2="70781"/>
                        <a14:foregroundMark x1="54414" y1="70781" x2="61223" y2="46750"/>
                        <a14:foregroundMark x1="61223" y1="46750" x2="47793" y2="41306"/>
                        <a14:foregroundMark x1="47793" y1="41306" x2="49306" y2="43244"/>
                      </a14:backgroundRemoval>
                    </a14:imgEffect>
                  </a14:imgLayer>
                </a14:imgProps>
              </a:ext>
              <a:ext uri="{28A0092B-C50C-407E-A947-70E740481C1C}">
                <a14:useLocalDpi xmlns:a14="http://schemas.microsoft.com/office/drawing/2010/main"/>
              </a:ext>
            </a:extLst>
          </a:blip>
          <a:srcRect/>
          <a:stretch/>
        </p:blipFill>
        <p:spPr>
          <a:xfrm>
            <a:off x="6044195" y="13684"/>
            <a:ext cx="3099805" cy="6858000"/>
          </a:xfrm>
          <a:prstGeom prst="rect">
            <a:avLst/>
          </a:prstGeom>
        </p:spPr>
      </p:pic>
    </p:spTree>
    <p:extLst>
      <p:ext uri="{BB962C8B-B14F-4D97-AF65-F5344CB8AC3E}">
        <p14:creationId xmlns:p14="http://schemas.microsoft.com/office/powerpoint/2010/main" val="392203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p:cNvPicPr>
            <a:picLocks noChangeAspect="1" noChangeArrowheads="1"/>
          </p:cNvPicPr>
          <p:nvPr/>
        </p:nvPicPr>
        <p:blipFill rotWithShape="1">
          <a:blip r:embed="rId5" cstate="screen">
            <a:duotone>
              <a:schemeClr val="bg2">
                <a:shade val="45000"/>
                <a:satMod val="135000"/>
              </a:schemeClr>
              <a:prstClr val="white"/>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bwMode="auto">
          <a:xfrm>
            <a:off x="0" y="-39444"/>
            <a:ext cx="6033993" cy="68974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Rectangle 2"/>
          <p:cNvSpPr txBox="1">
            <a:spLocks noChangeArrowheads="1"/>
          </p:cNvSpPr>
          <p:nvPr/>
        </p:nvSpPr>
        <p:spPr bwMode="auto">
          <a:xfrm>
            <a:off x="474666" y="1926921"/>
            <a:ext cx="782936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355600" indent="-355600" eaLnBrk="1" hangingPunct="1">
              <a:lnSpc>
                <a:spcPct val="110000"/>
              </a:lnSpc>
              <a:spcAft>
                <a:spcPts val="2400"/>
              </a:spcAft>
              <a:buFont typeface="Arial" panose="020B0604020202020204" pitchFamily="34" charset="0"/>
              <a:buChar char="•"/>
            </a:pPr>
            <a:r>
              <a:rPr lang="en-US" sz="2000" dirty="0">
                <a:solidFill>
                  <a:schemeClr val="bg2">
                    <a:lumMod val="75000"/>
                  </a:schemeClr>
                </a:solidFill>
                <a:latin typeface="+mn-lt"/>
              </a:rPr>
              <a:t>“</a:t>
            </a:r>
            <a:r>
              <a:rPr lang="en-US" sz="2000" dirty="0">
                <a:solidFill>
                  <a:schemeClr val="bg2"/>
                </a:solidFill>
                <a:latin typeface="+mn-lt"/>
              </a:rPr>
              <a:t>Among women over 18 looking at themselves in the mirror, research indicates that at least 80% are unhappy with what they see.”</a:t>
            </a:r>
          </a:p>
          <a:p>
            <a:pPr marL="361950" indent="-361950">
              <a:lnSpc>
                <a:spcPct val="110000"/>
              </a:lnSpc>
              <a:spcAft>
                <a:spcPts val="2400"/>
              </a:spcAft>
              <a:buFont typeface="Arial" panose="020B0604020202020204" pitchFamily="34" charset="0"/>
              <a:buChar char="•"/>
            </a:pPr>
            <a:r>
              <a:rPr lang="en-US" sz="2000" dirty="0">
                <a:solidFill>
                  <a:schemeClr val="bg2"/>
                </a:solidFill>
                <a:latin typeface="+mn-lt"/>
              </a:rPr>
              <a:t>“Research confirms what most of us already know: the main focus of dissatisfaction for most women looking in the mirror is the size and shape of their bodies, particularly their </a:t>
            </a:r>
            <a:r>
              <a:rPr lang="en-US" sz="2000" dirty="0">
                <a:solidFill>
                  <a:srgbClr val="FF0000"/>
                </a:solidFill>
                <a:latin typeface="+mn-lt"/>
              </a:rPr>
              <a:t>hips</a:t>
            </a:r>
            <a:r>
              <a:rPr lang="en-US" sz="2000" dirty="0">
                <a:solidFill>
                  <a:schemeClr val="bg2">
                    <a:lumMod val="75000"/>
                  </a:schemeClr>
                </a:solidFill>
                <a:latin typeface="+mn-lt"/>
              </a:rPr>
              <a:t>, </a:t>
            </a:r>
            <a:r>
              <a:rPr lang="en-US" sz="2000" dirty="0">
                <a:solidFill>
                  <a:srgbClr val="FF0000"/>
                </a:solidFill>
                <a:latin typeface="+mn-lt"/>
              </a:rPr>
              <a:t>waists</a:t>
            </a:r>
            <a:r>
              <a:rPr lang="en-US" sz="2000" dirty="0">
                <a:solidFill>
                  <a:schemeClr val="bg2"/>
                </a:solidFill>
                <a:latin typeface="+mn-lt"/>
              </a:rPr>
              <a:t>, and </a:t>
            </a:r>
            <a:r>
              <a:rPr lang="en-US" sz="2000" dirty="0">
                <a:solidFill>
                  <a:srgbClr val="FF0000"/>
                </a:solidFill>
                <a:latin typeface="+mn-lt"/>
              </a:rPr>
              <a:t>thighs</a:t>
            </a:r>
            <a:r>
              <a:rPr lang="en-US" sz="2000" dirty="0">
                <a:solidFill>
                  <a:schemeClr val="bg2"/>
                </a:solidFill>
                <a:latin typeface="+mn-lt"/>
              </a:rPr>
              <a:t>.”</a:t>
            </a:r>
          </a:p>
        </p:txBody>
      </p:sp>
      <p:sp>
        <p:nvSpPr>
          <p:cNvPr id="2" name="TextBox 1"/>
          <p:cNvSpPr txBox="1"/>
          <p:nvPr/>
        </p:nvSpPr>
        <p:spPr>
          <a:xfrm>
            <a:off x="5571461" y="6584377"/>
            <a:ext cx="2110579" cy="276999"/>
          </a:xfrm>
          <a:prstGeom prst="rect">
            <a:avLst/>
          </a:prstGeom>
          <a:noFill/>
        </p:spPr>
        <p:txBody>
          <a:bodyPr wrap="square" rtlCol="0">
            <a:spAutoFit/>
          </a:bodyPr>
          <a:lstStyle/>
          <a:p>
            <a:r>
              <a:rPr lang="en-US" sz="400" dirty="0"/>
              <a:t>Source SIRC, Katie Fox, 1997: </a:t>
            </a:r>
            <a:r>
              <a:rPr lang="en-US" sz="400" b="1" dirty="0"/>
              <a:t>Mirror, mirror</a:t>
            </a:r>
          </a:p>
          <a:p>
            <a:r>
              <a:rPr lang="en-US" sz="400" b="1" dirty="0"/>
              <a:t>A summary of research findings on body image</a:t>
            </a:r>
          </a:p>
          <a:p>
            <a:r>
              <a:rPr lang="en-US" sz="400" b="1" dirty="0"/>
              <a:t>Figures highlighted in red from DSM </a:t>
            </a:r>
            <a:r>
              <a:rPr lang="en-US" sz="400" dirty="0"/>
              <a:t> </a:t>
            </a:r>
          </a:p>
        </p:txBody>
      </p:sp>
      <p:sp>
        <p:nvSpPr>
          <p:cNvPr id="11" name="Title 1"/>
          <p:cNvSpPr>
            <a:spLocks noGrp="1"/>
          </p:cNvSpPr>
          <p:nvPr>
            <p:ph type="title"/>
          </p:nvPr>
        </p:nvSpPr>
        <p:spPr>
          <a:xfrm>
            <a:off x="495962" y="312139"/>
            <a:ext cx="7584781" cy="935641"/>
          </a:xfrm>
        </p:spPr>
        <p:txBody>
          <a:bodyPr/>
          <a:lstStyle/>
          <a:p>
            <a:r>
              <a:rPr lang="en-US" altLang="en-US" dirty="0"/>
              <a:t>Many women are critical with their body appearance</a:t>
            </a:r>
            <a:endParaRPr lang="en-US" dirty="0"/>
          </a:p>
        </p:txBody>
      </p:sp>
      <p:sp>
        <p:nvSpPr>
          <p:cNvPr id="7"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3</a:t>
            </a:r>
          </a:p>
        </p:txBody>
      </p:sp>
      <p:sp>
        <p:nvSpPr>
          <p:cNvPr id="8" name="Text Box 26"/>
          <p:cNvSpPr txBox="1">
            <a:spLocks noChangeArrowheads="1"/>
          </p:cNvSpPr>
          <p:nvPr>
            <p:custDataLst>
              <p:tags r:id="rId2"/>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chemeClr val="bg2"/>
                </a:solidFill>
              </a:rPr>
              <a:t>Page</a:t>
            </a:r>
            <a:endParaRPr lang="en-US" altLang="en-US" sz="1000" dirty="0">
              <a:solidFill>
                <a:schemeClr val="bg2"/>
              </a:solidFill>
            </a:endParaRPr>
          </a:p>
        </p:txBody>
      </p:sp>
    </p:spTree>
    <p:extLst>
      <p:ext uri="{BB962C8B-B14F-4D97-AF65-F5344CB8AC3E}">
        <p14:creationId xmlns:p14="http://schemas.microsoft.com/office/powerpoint/2010/main" val="287672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0"/>
          </p:nvPr>
        </p:nvSpPr>
        <p:spPr>
          <a:xfrm>
            <a:off x="1209675" y="6543675"/>
            <a:ext cx="952500" cy="152400"/>
          </a:xfrm>
        </p:spPr>
        <p:txBody>
          <a:bodyPr/>
          <a:lstStyle/>
          <a:p>
            <a:fld id="{CEB88264-3B96-4975-83DA-C113685E63E3}" type="slidenum">
              <a:rPr lang="en-US" altLang="en-US" smtClean="0"/>
              <a:pPr/>
              <a:t>4</a:t>
            </a:fld>
            <a:endParaRPr lang="en-US" altLang="en-US" dirty="0"/>
          </a:p>
        </p:txBody>
      </p:sp>
      <p:sp>
        <p:nvSpPr>
          <p:cNvPr id="3" name="TextBox 2"/>
          <p:cNvSpPr txBox="1"/>
          <p:nvPr/>
        </p:nvSpPr>
        <p:spPr>
          <a:xfrm>
            <a:off x="1063256" y="2673091"/>
            <a:ext cx="4150019" cy="2862322"/>
          </a:xfrm>
          <a:prstGeom prst="rect">
            <a:avLst/>
          </a:prstGeom>
          <a:solidFill>
            <a:schemeClr val="bg1">
              <a:alpha val="43000"/>
            </a:schemeClr>
          </a:solidFill>
          <a:effectLst>
            <a:softEdge rad="12700"/>
          </a:effectLst>
        </p:spPr>
        <p:txBody>
          <a:bodyPr wrap="square" rtlCol="0">
            <a:spAutoFit/>
          </a:bodyPr>
          <a:lstStyle/>
          <a:p>
            <a:r>
              <a:rPr lang="en-US" sz="2000" i="1" dirty="0">
                <a:solidFill>
                  <a:schemeClr val="bg2"/>
                </a:solidFill>
                <a:latin typeface="+mn-lt"/>
              </a:rPr>
              <a:t>“I would love to have a product that gives me confidence in my fight against orange peel skin.</a:t>
            </a:r>
          </a:p>
          <a:p>
            <a:endParaRPr lang="en-US" sz="2000" i="1" dirty="0">
              <a:solidFill>
                <a:schemeClr val="bg2"/>
              </a:solidFill>
              <a:latin typeface="+mn-lt"/>
            </a:endParaRPr>
          </a:p>
          <a:p>
            <a:r>
              <a:rPr lang="en-US" sz="2000" i="1" dirty="0">
                <a:solidFill>
                  <a:schemeClr val="bg2"/>
                </a:solidFill>
                <a:latin typeface="+mn-lt"/>
              </a:rPr>
              <a:t>My dream would be a product, that provides my body with an even and smooth surface to relieve myself from the pressure of being perfect.”</a:t>
            </a:r>
          </a:p>
        </p:txBody>
      </p:sp>
      <p:sp>
        <p:nvSpPr>
          <p:cNvPr id="11" name="Title 1"/>
          <p:cNvSpPr>
            <a:spLocks noGrp="1"/>
          </p:cNvSpPr>
          <p:nvPr>
            <p:ph type="title"/>
          </p:nvPr>
        </p:nvSpPr>
        <p:spPr>
          <a:xfrm>
            <a:off x="496800" y="313200"/>
            <a:ext cx="7779708" cy="1871282"/>
          </a:xfrm>
        </p:spPr>
        <p:txBody>
          <a:bodyPr/>
          <a:lstStyle/>
          <a:p>
            <a:r>
              <a:rPr lang="en-US" dirty="0"/>
              <a:t>They are sensitive to their bodies specially when they observe visibly symptoms such as cellulite, also known as </a:t>
            </a:r>
            <a:r>
              <a:rPr lang="en-US" i="1" dirty="0"/>
              <a:t>orange peel skin  </a:t>
            </a:r>
          </a:p>
        </p:txBody>
      </p:sp>
      <p:pic>
        <p:nvPicPr>
          <p:cNvPr id="10" name="Grafik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56172" y="6069137"/>
            <a:ext cx="1991170" cy="619237"/>
          </a:xfrm>
          <a:prstGeom prst="rect">
            <a:avLst/>
          </a:prstGeom>
        </p:spPr>
      </p:pic>
      <p:sp>
        <p:nvSpPr>
          <p:cNvPr id="7"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chemeClr val="bg2"/>
                </a:solidFill>
              </a:rPr>
              <a:t>Page</a:t>
            </a:r>
            <a:endParaRPr lang="en-US" altLang="en-US" sz="1000" dirty="0">
              <a:solidFill>
                <a:schemeClr val="bg2"/>
              </a:solidFill>
            </a:endParaRPr>
          </a:p>
        </p:txBody>
      </p:sp>
    </p:spTree>
    <p:extLst>
      <p:ext uri="{BB962C8B-B14F-4D97-AF65-F5344CB8AC3E}">
        <p14:creationId xmlns:p14="http://schemas.microsoft.com/office/powerpoint/2010/main" val="2594152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artisticPaintStrokes trans="57000" intensity="0"/>
                    </a14:imgEffect>
                    <a14:imgEffect>
                      <a14:saturation sat="33000"/>
                    </a14:imgEffect>
                  </a14:imgLayer>
                </a14:imgProps>
              </a:ext>
              <a:ext uri="{28A0092B-C50C-407E-A947-70E740481C1C}">
                <a14:useLocalDpi xmlns:a14="http://schemas.microsoft.com/office/drawing/2010/main"/>
              </a:ext>
            </a:extLst>
          </a:blip>
          <a:srcRect/>
          <a:stretch/>
        </p:blipFill>
        <p:spPr bwMode="auto">
          <a:xfrm>
            <a:off x="-1" y="-37989"/>
            <a:ext cx="9144001" cy="68959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Text Box 13"/>
          <p:cNvSpPr txBox="1">
            <a:spLocks noChangeArrowheads="1"/>
          </p:cNvSpPr>
          <p:nvPr/>
        </p:nvSpPr>
        <p:spPr bwMode="auto">
          <a:xfrm>
            <a:off x="-2" y="2638332"/>
            <a:ext cx="9144000" cy="1800493"/>
          </a:xfrm>
          <a:prstGeom prst="rect">
            <a:avLst/>
          </a:prstGeom>
          <a:solidFill>
            <a:schemeClr val="bg1">
              <a:lumMod val="85000"/>
              <a:alpha val="65000"/>
            </a:schemeClr>
          </a:solidFill>
          <a:ln>
            <a:noFill/>
          </a:ln>
          <a:effectLst/>
        </p:spPr>
        <p:txBody>
          <a:bodyPr wrap="square">
            <a:spAutoFit/>
          </a:bodyPr>
          <a:lstStyle/>
          <a:p>
            <a:pPr algn="ctr">
              <a:spcBef>
                <a:spcPts val="1800"/>
              </a:spcBef>
              <a:tabLst>
                <a:tab pos="361950" algn="l"/>
                <a:tab pos="712788" algn="l"/>
              </a:tabLst>
            </a:pPr>
            <a:r>
              <a:rPr lang="en-US" altLang="en-US" sz="6000" kern="0" dirty="0">
                <a:solidFill>
                  <a:schemeClr val="tx2"/>
                </a:solidFill>
              </a:rPr>
              <a:t>Zooming into the skin</a:t>
            </a:r>
          </a:p>
          <a:p>
            <a:pPr algn="ctr">
              <a:spcBef>
                <a:spcPts val="1800"/>
              </a:spcBef>
              <a:tabLst>
                <a:tab pos="361950" algn="l"/>
              </a:tabLst>
            </a:pPr>
            <a:r>
              <a:rPr lang="en-US" altLang="en-US" sz="3600" kern="0" dirty="0">
                <a:solidFill>
                  <a:schemeClr val="bg2">
                    <a:lumMod val="75000"/>
                  </a:schemeClr>
                </a:solidFill>
              </a:rPr>
              <a:t>Where does cellulite have its origin?</a:t>
            </a:r>
          </a:p>
        </p:txBody>
      </p:sp>
      <p:pic>
        <p:nvPicPr>
          <p:cNvPr id="11" name="Grafik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56172" y="6069137"/>
            <a:ext cx="1991170" cy="619237"/>
          </a:xfrm>
          <a:prstGeom prst="rect">
            <a:avLst/>
          </a:prstGeom>
        </p:spPr>
      </p:pic>
    </p:spTree>
    <p:extLst>
      <p:ext uri="{BB962C8B-B14F-4D97-AF65-F5344CB8AC3E}">
        <p14:creationId xmlns:p14="http://schemas.microsoft.com/office/powerpoint/2010/main" val="33963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209675" y="6543675"/>
            <a:ext cx="952500" cy="152400"/>
          </a:xfrm>
        </p:spPr>
        <p:txBody>
          <a:bodyPr/>
          <a:lstStyle/>
          <a:p>
            <a:fld id="{CEB88264-3B96-4975-83DA-C113685E63E3}" type="slidenum">
              <a:rPr lang="en-US" altLang="en-US" smtClean="0"/>
              <a:pPr/>
              <a:t>6</a:t>
            </a:fld>
            <a:endParaRPr lang="en-US" altLang="en-US" dirty="0"/>
          </a:p>
        </p:txBody>
      </p:sp>
      <p:pic>
        <p:nvPicPr>
          <p:cNvPr id="6" name="Picture 4"/>
          <p:cNvPicPr>
            <a:picLocks noGrp="1" noChangeAspect="1" noChangeArrowheads="1"/>
          </p:cNvPicPr>
          <p:nvPr>
            <p:ph sz="half" idx="4294967295"/>
          </p:nvPr>
        </p:nvPicPr>
        <p:blipFill>
          <a:blip r:embed="rId3" cstate="screen">
            <a:extLst>
              <a:ext uri="{28A0092B-C50C-407E-A947-70E740481C1C}">
                <a14:useLocalDpi xmlns:a14="http://schemas.microsoft.com/office/drawing/2010/main"/>
              </a:ext>
            </a:extLst>
          </a:blip>
          <a:srcRect/>
          <a:stretch>
            <a:fillRect/>
          </a:stretch>
        </p:blipFill>
        <p:spPr bwMode="auto">
          <a:xfrm>
            <a:off x="9835" y="1512034"/>
            <a:ext cx="3419373" cy="2731704"/>
          </a:xfrm>
          <a:prstGeom prst="rect">
            <a:avLst/>
          </a:prstGeom>
          <a:noFill/>
          <a:ln>
            <a:noFill/>
            <a:miter lim="800000"/>
            <a:headEnd/>
            <a:tailEnd/>
          </a:ln>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Lst>
        </p:spPr>
      </p:pic>
      <p:pic>
        <p:nvPicPr>
          <p:cNvPr id="7" name="Picture 3"/>
          <p:cNvPicPr>
            <a:picLocks noGrp="1" noChangeAspect="1" noChangeArrowheads="1"/>
          </p:cNvPicPr>
          <p:nvPr>
            <p:ph sz="half" idx="1"/>
          </p:nvPr>
        </p:nvPicPr>
        <p:blipFill>
          <a:blip r:embed="rId4" cstate="screen">
            <a:extLst>
              <a:ext uri="{28A0092B-C50C-407E-A947-70E740481C1C}">
                <a14:useLocalDpi xmlns:a14="http://schemas.microsoft.com/office/drawing/2010/main"/>
              </a:ext>
            </a:extLst>
          </a:blip>
          <a:srcRect/>
          <a:stretch>
            <a:fillRect/>
          </a:stretch>
        </p:blipFill>
        <p:spPr>
          <a:xfrm>
            <a:off x="432991" y="4689812"/>
            <a:ext cx="2086448" cy="14077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gradFill rotWithShape="0">
                  <a:gsLst>
                    <a:gs pos="0">
                      <a:schemeClr val="accent1"/>
                    </a:gs>
                    <a:gs pos="100000">
                      <a:schemeClr val="bg1"/>
                    </a:gs>
                  </a:gsLst>
                  <a:lin ang="5400000" scaled="1"/>
                </a:gradFill>
              </a14:hiddenFill>
            </a:ext>
          </a:extLst>
        </p:spPr>
      </p:pic>
      <p:sp>
        <p:nvSpPr>
          <p:cNvPr id="9" name="Rectangle 5"/>
          <p:cNvSpPr>
            <a:spLocks noChangeArrowheads="1"/>
          </p:cNvSpPr>
          <p:nvPr/>
        </p:nvSpPr>
        <p:spPr bwMode="auto">
          <a:xfrm>
            <a:off x="2605146" y="3573123"/>
            <a:ext cx="668337" cy="377825"/>
          </a:xfrm>
          <a:prstGeom prst="rect">
            <a:avLst/>
          </a:prstGeom>
          <a:noFill/>
          <a:ln w="381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chemeClr val="tx2"/>
              </a:solidFill>
            </a:endParaRPr>
          </a:p>
        </p:txBody>
      </p:sp>
      <p:sp>
        <p:nvSpPr>
          <p:cNvPr id="10" name="Line 6"/>
          <p:cNvSpPr>
            <a:spLocks noChangeShapeType="1"/>
          </p:cNvSpPr>
          <p:nvPr/>
        </p:nvSpPr>
        <p:spPr bwMode="auto">
          <a:xfrm flipH="1">
            <a:off x="1737931" y="3815816"/>
            <a:ext cx="1236603" cy="1077380"/>
          </a:xfrm>
          <a:prstGeom prst="line">
            <a:avLst/>
          </a:prstGeom>
          <a:noFill/>
          <a:ln w="38100">
            <a:solidFill>
              <a:schemeClr val="tx2"/>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chemeClr val="tx2"/>
              </a:solidFill>
            </a:endParaRPr>
          </a:p>
        </p:txBody>
      </p:sp>
      <p:sp>
        <p:nvSpPr>
          <p:cNvPr id="12" name="Title 1"/>
          <p:cNvSpPr>
            <a:spLocks noGrp="1"/>
          </p:cNvSpPr>
          <p:nvPr>
            <p:ph type="title"/>
          </p:nvPr>
        </p:nvSpPr>
        <p:spPr>
          <a:xfrm>
            <a:off x="496800" y="313200"/>
            <a:ext cx="7362251" cy="935641"/>
          </a:xfrm>
        </p:spPr>
        <p:txBody>
          <a:bodyPr/>
          <a:lstStyle/>
          <a:p>
            <a:pPr eaLnBrk="1" hangingPunct="1"/>
            <a:r>
              <a:rPr lang="en-US" dirty="0"/>
              <a:t>Adipocyte infiltration stands at the beginning of a negative cycle</a:t>
            </a:r>
            <a:endParaRPr lang="en-US" sz="2600" kern="1200" dirty="0">
              <a:solidFill>
                <a:srgbClr val="4F4F4F"/>
              </a:solidFill>
              <a:latin typeface="Trebuchet MS" pitchFamily="34" charset="0"/>
              <a:ea typeface="+mn-ea"/>
              <a:cs typeface="Arial" charset="0"/>
            </a:endParaRPr>
          </a:p>
        </p:txBody>
      </p:sp>
      <p:grpSp>
        <p:nvGrpSpPr>
          <p:cNvPr id="26" name="Group 25"/>
          <p:cNvGrpSpPr/>
          <p:nvPr/>
        </p:nvGrpSpPr>
        <p:grpSpPr>
          <a:xfrm>
            <a:off x="3291520" y="1248253"/>
            <a:ext cx="2928679" cy="5135126"/>
            <a:chOff x="5757373" y="1290627"/>
            <a:chExt cx="2704881" cy="4699835"/>
          </a:xfrm>
        </p:grpSpPr>
        <p:grpSp>
          <p:nvGrpSpPr>
            <p:cNvPr id="8" name="Group 7"/>
            <p:cNvGrpSpPr/>
            <p:nvPr/>
          </p:nvGrpSpPr>
          <p:grpSpPr>
            <a:xfrm>
              <a:off x="5757373" y="1290627"/>
              <a:ext cx="2704881" cy="4699835"/>
              <a:chOff x="5757373" y="1290627"/>
              <a:chExt cx="2704881" cy="4699835"/>
            </a:xfrm>
          </p:grpSpPr>
          <p:sp>
            <p:nvSpPr>
              <p:cNvPr id="11" name="Circular Arrow 10"/>
              <p:cNvSpPr/>
              <p:nvPr/>
            </p:nvSpPr>
            <p:spPr>
              <a:xfrm>
                <a:off x="6122674" y="1290627"/>
                <a:ext cx="1777538" cy="1840039"/>
              </a:xfrm>
              <a:prstGeom prst="circularArrow">
                <a:avLst>
                  <a:gd name="adj1" fmla="val 10980"/>
                  <a:gd name="adj2" fmla="val 1142322"/>
                  <a:gd name="adj3" fmla="val 4500000"/>
                  <a:gd name="adj4" fmla="val 11163159"/>
                  <a:gd name="adj5" fmla="val 12500"/>
                </a:avLst>
              </a:pr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1400"/>
              </a:p>
            </p:txBody>
          </p:sp>
          <p:sp>
            <p:nvSpPr>
              <p:cNvPr id="17" name="Freeform 16"/>
              <p:cNvSpPr/>
              <p:nvPr/>
            </p:nvSpPr>
            <p:spPr>
              <a:xfrm>
                <a:off x="6073405" y="2949898"/>
                <a:ext cx="1413904" cy="482652"/>
              </a:xfrm>
              <a:custGeom>
                <a:avLst/>
                <a:gdLst>
                  <a:gd name="connsiteX0" fmla="*/ 0 w 1545457"/>
                  <a:gd name="connsiteY0" fmla="*/ 0 h 482652"/>
                  <a:gd name="connsiteX1" fmla="*/ 1545457 w 1545457"/>
                  <a:gd name="connsiteY1" fmla="*/ 0 h 482652"/>
                  <a:gd name="connsiteX2" fmla="*/ 1545457 w 1545457"/>
                  <a:gd name="connsiteY2" fmla="*/ 482652 h 482652"/>
                  <a:gd name="connsiteX3" fmla="*/ 0 w 1545457"/>
                  <a:gd name="connsiteY3" fmla="*/ 482652 h 482652"/>
                  <a:gd name="connsiteX4" fmla="*/ 0 w 1545457"/>
                  <a:gd name="connsiteY4" fmla="*/ 0 h 482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5457" h="482652">
                    <a:moveTo>
                      <a:pt x="0" y="0"/>
                    </a:moveTo>
                    <a:lnTo>
                      <a:pt x="1545457" y="0"/>
                    </a:lnTo>
                    <a:lnTo>
                      <a:pt x="1545457" y="482652"/>
                    </a:lnTo>
                    <a:lnTo>
                      <a:pt x="0" y="4826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ts val="0"/>
                  </a:spcAft>
                </a:pPr>
                <a:r>
                  <a:rPr lang="en-US" sz="1400" b="1" kern="1200" dirty="0">
                    <a:solidFill>
                      <a:schemeClr val="tx1"/>
                    </a:solidFill>
                  </a:rPr>
                  <a:t>Poor </a:t>
                </a:r>
              </a:p>
              <a:p>
                <a:pPr lvl="0" algn="ctr" defTabSz="488950">
                  <a:lnSpc>
                    <a:spcPct val="90000"/>
                  </a:lnSpc>
                  <a:spcBef>
                    <a:spcPct val="0"/>
                  </a:spcBef>
                  <a:spcAft>
                    <a:spcPts val="0"/>
                  </a:spcAft>
                </a:pPr>
                <a:r>
                  <a:rPr lang="en-US" sz="1400" b="1" kern="1200" dirty="0">
                    <a:solidFill>
                      <a:schemeClr val="tx1"/>
                    </a:solidFill>
                  </a:rPr>
                  <a:t>microcirculation</a:t>
                </a:r>
              </a:p>
            </p:txBody>
          </p:sp>
          <p:sp>
            <p:nvSpPr>
              <p:cNvPr id="18" name="Shape 17"/>
              <p:cNvSpPr/>
              <p:nvPr/>
            </p:nvSpPr>
            <p:spPr>
              <a:xfrm>
                <a:off x="5757373" y="2355045"/>
                <a:ext cx="1729938" cy="1730114"/>
              </a:xfrm>
              <a:prstGeom prst="leftCircularArrow">
                <a:avLst>
                  <a:gd name="adj1" fmla="val 10980"/>
                  <a:gd name="adj2" fmla="val 1142322"/>
                  <a:gd name="adj3" fmla="val 6300000"/>
                  <a:gd name="adj4" fmla="val 18900000"/>
                  <a:gd name="adj5" fmla="val 12500"/>
                </a:avLst>
              </a:prstGeom>
              <a:solidFill>
                <a:srgbClr val="FFCC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Freeform 18"/>
              <p:cNvSpPr/>
              <p:nvPr/>
            </p:nvSpPr>
            <p:spPr>
              <a:xfrm>
                <a:off x="6358804" y="1912843"/>
                <a:ext cx="1219435" cy="482652"/>
              </a:xfrm>
              <a:custGeom>
                <a:avLst/>
                <a:gdLst>
                  <a:gd name="connsiteX0" fmla="*/ 0 w 965403"/>
                  <a:gd name="connsiteY0" fmla="*/ 0 h 482652"/>
                  <a:gd name="connsiteX1" fmla="*/ 965403 w 965403"/>
                  <a:gd name="connsiteY1" fmla="*/ 0 h 482652"/>
                  <a:gd name="connsiteX2" fmla="*/ 965403 w 965403"/>
                  <a:gd name="connsiteY2" fmla="*/ 482652 h 482652"/>
                  <a:gd name="connsiteX3" fmla="*/ 0 w 965403"/>
                  <a:gd name="connsiteY3" fmla="*/ 482652 h 482652"/>
                  <a:gd name="connsiteX4" fmla="*/ 0 w 965403"/>
                  <a:gd name="connsiteY4" fmla="*/ 0 h 482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403" h="482652">
                    <a:moveTo>
                      <a:pt x="0" y="0"/>
                    </a:moveTo>
                    <a:lnTo>
                      <a:pt x="965403" y="0"/>
                    </a:lnTo>
                    <a:lnTo>
                      <a:pt x="965403" y="482652"/>
                    </a:lnTo>
                    <a:lnTo>
                      <a:pt x="0" y="4826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400" b="1" kern="1200" dirty="0"/>
                  <a:t>Enlargement of adipocytes</a:t>
                </a:r>
              </a:p>
            </p:txBody>
          </p:sp>
          <p:sp>
            <p:nvSpPr>
              <p:cNvPr id="20" name="Circular Arrow 19"/>
              <p:cNvSpPr/>
              <p:nvPr/>
            </p:nvSpPr>
            <p:spPr>
              <a:xfrm>
                <a:off x="6197414" y="3432551"/>
                <a:ext cx="1839660" cy="1730114"/>
              </a:xfrm>
              <a:prstGeom prst="circularArrow">
                <a:avLst>
                  <a:gd name="adj1" fmla="val 10980"/>
                  <a:gd name="adj2" fmla="val 1142322"/>
                  <a:gd name="adj3" fmla="val 4500000"/>
                  <a:gd name="adj4" fmla="val 13500000"/>
                  <a:gd name="adj5" fmla="val 12500"/>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1400"/>
              </a:p>
            </p:txBody>
          </p:sp>
          <p:sp>
            <p:nvSpPr>
              <p:cNvPr id="21" name="Freeform 20"/>
              <p:cNvSpPr/>
              <p:nvPr/>
            </p:nvSpPr>
            <p:spPr>
              <a:xfrm>
                <a:off x="6552216" y="4020857"/>
                <a:ext cx="965403" cy="482652"/>
              </a:xfrm>
              <a:custGeom>
                <a:avLst/>
                <a:gdLst>
                  <a:gd name="connsiteX0" fmla="*/ 0 w 965403"/>
                  <a:gd name="connsiteY0" fmla="*/ 0 h 482652"/>
                  <a:gd name="connsiteX1" fmla="*/ 965403 w 965403"/>
                  <a:gd name="connsiteY1" fmla="*/ 0 h 482652"/>
                  <a:gd name="connsiteX2" fmla="*/ 965403 w 965403"/>
                  <a:gd name="connsiteY2" fmla="*/ 482652 h 482652"/>
                  <a:gd name="connsiteX3" fmla="*/ 0 w 965403"/>
                  <a:gd name="connsiteY3" fmla="*/ 482652 h 482652"/>
                  <a:gd name="connsiteX4" fmla="*/ 0 w 965403"/>
                  <a:gd name="connsiteY4" fmla="*/ 0 h 482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403" h="482652">
                    <a:moveTo>
                      <a:pt x="0" y="0"/>
                    </a:moveTo>
                    <a:lnTo>
                      <a:pt x="965403" y="0"/>
                    </a:lnTo>
                    <a:lnTo>
                      <a:pt x="965403" y="482652"/>
                    </a:lnTo>
                    <a:lnTo>
                      <a:pt x="0" y="4826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endParaRPr lang="en-US" sz="1400" kern="1200"/>
              </a:p>
            </p:txBody>
          </p:sp>
          <p:sp>
            <p:nvSpPr>
              <p:cNvPr id="22" name="Block Arc 21"/>
              <p:cNvSpPr/>
              <p:nvPr/>
            </p:nvSpPr>
            <p:spPr>
              <a:xfrm>
                <a:off x="5856884" y="4503509"/>
                <a:ext cx="1442343" cy="1486953"/>
              </a:xfrm>
              <a:prstGeom prst="blockArc">
                <a:avLst>
                  <a:gd name="adj1" fmla="val 0"/>
                  <a:gd name="adj2" fmla="val 18900000"/>
                  <a:gd name="adj3" fmla="val 1274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1400"/>
              </a:p>
            </p:txBody>
          </p:sp>
          <p:sp>
            <p:nvSpPr>
              <p:cNvPr id="23" name="Freeform 22"/>
              <p:cNvSpPr/>
              <p:nvPr/>
            </p:nvSpPr>
            <p:spPr>
              <a:xfrm>
                <a:off x="7425135" y="4904037"/>
                <a:ext cx="1037119" cy="688192"/>
              </a:xfrm>
              <a:custGeom>
                <a:avLst/>
                <a:gdLst>
                  <a:gd name="connsiteX0" fmla="*/ 0 w 1037119"/>
                  <a:gd name="connsiteY0" fmla="*/ 0 h 688192"/>
                  <a:gd name="connsiteX1" fmla="*/ 1037119 w 1037119"/>
                  <a:gd name="connsiteY1" fmla="*/ 0 h 688192"/>
                  <a:gd name="connsiteX2" fmla="*/ 1037119 w 1037119"/>
                  <a:gd name="connsiteY2" fmla="*/ 688192 h 688192"/>
                  <a:gd name="connsiteX3" fmla="*/ 0 w 1037119"/>
                  <a:gd name="connsiteY3" fmla="*/ 688192 h 688192"/>
                  <a:gd name="connsiteX4" fmla="*/ 0 w 1037119"/>
                  <a:gd name="connsiteY4" fmla="*/ 0 h 688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119" h="688192">
                    <a:moveTo>
                      <a:pt x="0" y="0"/>
                    </a:moveTo>
                    <a:lnTo>
                      <a:pt x="1037119" y="0"/>
                    </a:lnTo>
                    <a:lnTo>
                      <a:pt x="1037119" y="688192"/>
                    </a:lnTo>
                    <a:lnTo>
                      <a:pt x="0" y="6881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7465" tIns="37465" rIns="37465" bIns="37465" numCol="1" spcCol="1270" anchor="ctr" anchorCtr="0">
                <a:noAutofit/>
              </a:bodyPr>
              <a:lstStyle/>
              <a:p>
                <a:pPr marL="285750" lvl="1" indent="-285750" algn="l" defTabSz="2044700">
                  <a:lnSpc>
                    <a:spcPct val="90000"/>
                  </a:lnSpc>
                  <a:spcBef>
                    <a:spcPct val="0"/>
                  </a:spcBef>
                  <a:spcAft>
                    <a:spcPct val="15000"/>
                  </a:spcAft>
                  <a:buChar char="••"/>
                </a:pPr>
                <a:endParaRPr lang="en-US" sz="1400" kern="1200"/>
              </a:p>
            </p:txBody>
          </p:sp>
          <p:sp>
            <p:nvSpPr>
              <p:cNvPr id="24" name="Freeform 23"/>
              <p:cNvSpPr/>
              <p:nvPr/>
            </p:nvSpPr>
            <p:spPr>
              <a:xfrm>
                <a:off x="6687917" y="4022602"/>
                <a:ext cx="965403" cy="482652"/>
              </a:xfrm>
              <a:custGeom>
                <a:avLst/>
                <a:gdLst>
                  <a:gd name="connsiteX0" fmla="*/ 0 w 965403"/>
                  <a:gd name="connsiteY0" fmla="*/ 0 h 482652"/>
                  <a:gd name="connsiteX1" fmla="*/ 965403 w 965403"/>
                  <a:gd name="connsiteY1" fmla="*/ 0 h 482652"/>
                  <a:gd name="connsiteX2" fmla="*/ 965403 w 965403"/>
                  <a:gd name="connsiteY2" fmla="*/ 482652 h 482652"/>
                  <a:gd name="connsiteX3" fmla="*/ 0 w 965403"/>
                  <a:gd name="connsiteY3" fmla="*/ 482652 h 482652"/>
                  <a:gd name="connsiteX4" fmla="*/ 0 w 965403"/>
                  <a:gd name="connsiteY4" fmla="*/ 0 h 482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403" h="482652">
                    <a:moveTo>
                      <a:pt x="0" y="0"/>
                    </a:moveTo>
                    <a:lnTo>
                      <a:pt x="965403" y="0"/>
                    </a:lnTo>
                    <a:lnTo>
                      <a:pt x="965403" y="482652"/>
                    </a:lnTo>
                    <a:lnTo>
                      <a:pt x="0" y="4826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400" b="1" kern="1200" dirty="0"/>
                  <a:t>Reduced firmness of connective tissue</a:t>
                </a:r>
              </a:p>
            </p:txBody>
          </p:sp>
        </p:grpSp>
        <p:sp>
          <p:nvSpPr>
            <p:cNvPr id="25" name="Freeform 24"/>
            <p:cNvSpPr/>
            <p:nvPr/>
          </p:nvSpPr>
          <p:spPr>
            <a:xfrm>
              <a:off x="6073407" y="5005659"/>
              <a:ext cx="965403" cy="482652"/>
            </a:xfrm>
            <a:custGeom>
              <a:avLst/>
              <a:gdLst>
                <a:gd name="connsiteX0" fmla="*/ 0 w 965403"/>
                <a:gd name="connsiteY0" fmla="*/ 0 h 482652"/>
                <a:gd name="connsiteX1" fmla="*/ 965403 w 965403"/>
                <a:gd name="connsiteY1" fmla="*/ 0 h 482652"/>
                <a:gd name="connsiteX2" fmla="*/ 965403 w 965403"/>
                <a:gd name="connsiteY2" fmla="*/ 482652 h 482652"/>
                <a:gd name="connsiteX3" fmla="*/ 0 w 965403"/>
                <a:gd name="connsiteY3" fmla="*/ 482652 h 482652"/>
                <a:gd name="connsiteX4" fmla="*/ 0 w 965403"/>
                <a:gd name="connsiteY4" fmla="*/ 0 h 482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403" h="482652">
                  <a:moveTo>
                    <a:pt x="0" y="0"/>
                  </a:moveTo>
                  <a:lnTo>
                    <a:pt x="965403" y="0"/>
                  </a:lnTo>
                  <a:lnTo>
                    <a:pt x="965403" y="482652"/>
                  </a:lnTo>
                  <a:lnTo>
                    <a:pt x="0" y="4826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400" b="1" kern="1200" dirty="0"/>
                <a:t>Leads to an uneven skin surface</a:t>
              </a:r>
            </a:p>
          </p:txBody>
        </p:sp>
      </p:grpSp>
      <p:sp>
        <p:nvSpPr>
          <p:cNvPr id="2" name="Rectangle 1"/>
          <p:cNvSpPr/>
          <p:nvPr/>
        </p:nvSpPr>
        <p:spPr>
          <a:xfrm>
            <a:off x="5759841" y="1370962"/>
            <a:ext cx="3303296" cy="4370427"/>
          </a:xfrm>
          <a:prstGeom prst="rect">
            <a:avLst/>
          </a:prstGeom>
        </p:spPr>
        <p:txBody>
          <a:bodyPr wrap="square">
            <a:spAutoFit/>
          </a:bodyPr>
          <a:lstStyle/>
          <a:p>
            <a:pPr>
              <a:spcBef>
                <a:spcPts val="0"/>
              </a:spcBef>
            </a:pPr>
            <a:r>
              <a:rPr lang="en-US" altLang="en-US" sz="2000" kern="0" dirty="0">
                <a:solidFill>
                  <a:schemeClr val="tx2"/>
                </a:solidFill>
              </a:rPr>
              <a:t>Characteristic: </a:t>
            </a:r>
          </a:p>
          <a:p>
            <a:pPr>
              <a:spcBef>
                <a:spcPts val="0"/>
              </a:spcBef>
              <a:tabLst>
                <a:tab pos="361950" algn="l"/>
              </a:tabLst>
            </a:pPr>
            <a:r>
              <a:rPr lang="en-US" altLang="en-US" sz="1600" kern="0" dirty="0">
                <a:solidFill>
                  <a:schemeClr val="bg2">
                    <a:lumMod val="75000"/>
                  </a:schemeClr>
                </a:solidFill>
              </a:rPr>
              <a:t>Deposits of </a:t>
            </a:r>
            <a:r>
              <a:rPr lang="en-US" altLang="en-US" sz="1600" kern="0" dirty="0">
                <a:solidFill>
                  <a:schemeClr val="tx2"/>
                </a:solidFill>
              </a:rPr>
              <a:t>subcutaneous fat</a:t>
            </a:r>
          </a:p>
          <a:p>
            <a:pPr>
              <a:spcBef>
                <a:spcPts val="0"/>
              </a:spcBef>
              <a:tabLst>
                <a:tab pos="361950" algn="l"/>
              </a:tabLst>
            </a:pPr>
            <a:r>
              <a:rPr lang="en-US" altLang="en-US" sz="1600" kern="0" dirty="0">
                <a:solidFill>
                  <a:schemeClr val="bg2">
                    <a:lumMod val="75000"/>
                  </a:schemeClr>
                </a:solidFill>
              </a:rPr>
              <a:t>within the connective tissue that provides an appearance of nodules turning into </a:t>
            </a:r>
            <a:r>
              <a:rPr lang="en-US" altLang="en-US" sz="1600" kern="0" dirty="0">
                <a:solidFill>
                  <a:schemeClr val="tx2"/>
                </a:solidFill>
              </a:rPr>
              <a:t>a bumpy surface</a:t>
            </a:r>
          </a:p>
          <a:p>
            <a:pPr>
              <a:spcBef>
                <a:spcPts val="0"/>
              </a:spcBef>
              <a:tabLst>
                <a:tab pos="361950" algn="l"/>
              </a:tabLst>
            </a:pPr>
            <a:endParaRPr lang="en-US" altLang="en-US" sz="1600" kern="0" dirty="0">
              <a:solidFill>
                <a:schemeClr val="bg2">
                  <a:lumMod val="75000"/>
                </a:schemeClr>
              </a:solidFill>
            </a:endParaRPr>
          </a:p>
          <a:p>
            <a:pPr>
              <a:spcBef>
                <a:spcPts val="0"/>
              </a:spcBef>
              <a:tabLst>
                <a:tab pos="361950" algn="l"/>
              </a:tabLst>
            </a:pPr>
            <a:r>
              <a:rPr lang="en-US" altLang="en-US" sz="1600" kern="0" dirty="0">
                <a:solidFill>
                  <a:schemeClr val="tx2"/>
                </a:solidFill>
              </a:rPr>
              <a:t>Orange peel skin </a:t>
            </a:r>
            <a:r>
              <a:rPr lang="en-US" altLang="en-US" sz="1600" kern="0" dirty="0">
                <a:solidFill>
                  <a:schemeClr val="bg2">
                    <a:lumMod val="75000"/>
                  </a:schemeClr>
                </a:solidFill>
              </a:rPr>
              <a:t>is not mandatory related to overweight. Alternative reasons: hormonal aspects, diet, genetic factors, certain lifestyle…</a:t>
            </a:r>
          </a:p>
          <a:p>
            <a:pPr>
              <a:spcBef>
                <a:spcPts val="0"/>
              </a:spcBef>
              <a:tabLst>
                <a:tab pos="361950" algn="l"/>
              </a:tabLst>
            </a:pPr>
            <a:endParaRPr lang="en-US" altLang="en-US" sz="1600" kern="0" dirty="0">
              <a:solidFill>
                <a:schemeClr val="bg2">
                  <a:lumMod val="75000"/>
                </a:schemeClr>
              </a:solidFill>
            </a:endParaRPr>
          </a:p>
          <a:p>
            <a:pPr>
              <a:spcBef>
                <a:spcPts val="0"/>
              </a:spcBef>
              <a:tabLst>
                <a:tab pos="361950" algn="l"/>
              </a:tabLst>
            </a:pPr>
            <a:r>
              <a:rPr lang="en-US" altLang="en-US" sz="1600" kern="0" dirty="0">
                <a:solidFill>
                  <a:schemeClr val="tx2"/>
                </a:solidFill>
              </a:rPr>
              <a:t>85% of women </a:t>
            </a:r>
            <a:r>
              <a:rPr lang="en-US" altLang="en-US" sz="1600" kern="0" dirty="0">
                <a:solidFill>
                  <a:schemeClr val="bg2">
                    <a:lumMod val="75000"/>
                  </a:schemeClr>
                </a:solidFill>
              </a:rPr>
              <a:t>over the age of 20 have a degree of cellulite</a:t>
            </a:r>
          </a:p>
          <a:p>
            <a:pPr>
              <a:spcBef>
                <a:spcPts val="0"/>
              </a:spcBef>
              <a:tabLst>
                <a:tab pos="361950" algn="l"/>
              </a:tabLst>
            </a:pPr>
            <a:endParaRPr lang="en-US" altLang="en-US" sz="1600" kern="0" dirty="0">
              <a:solidFill>
                <a:schemeClr val="bg2">
                  <a:lumMod val="75000"/>
                </a:schemeClr>
              </a:solidFill>
            </a:endParaRPr>
          </a:p>
          <a:p>
            <a:pPr>
              <a:spcBef>
                <a:spcPts val="0"/>
              </a:spcBef>
              <a:tabLst>
                <a:tab pos="361950" algn="l"/>
              </a:tabLst>
            </a:pPr>
            <a:endParaRPr lang="en-US" altLang="en-US" sz="1600" kern="0" dirty="0">
              <a:solidFill>
                <a:schemeClr val="bg2">
                  <a:lumMod val="75000"/>
                </a:schemeClr>
              </a:solidFill>
            </a:endParaRPr>
          </a:p>
        </p:txBody>
      </p:sp>
    </p:spTree>
    <p:extLst>
      <p:ext uri="{BB962C8B-B14F-4D97-AF65-F5344CB8AC3E}">
        <p14:creationId xmlns:p14="http://schemas.microsoft.com/office/powerpoint/2010/main" val="526955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83" y="243763"/>
            <a:ext cx="6472238" cy="467820"/>
          </a:xfrm>
        </p:spPr>
        <p:txBody>
          <a:bodyPr/>
          <a:lstStyle/>
          <a:p>
            <a:r>
              <a:rPr lang="en-US" dirty="0"/>
              <a:t>Agenda</a:t>
            </a:r>
          </a:p>
        </p:txBody>
      </p:sp>
      <p:sp>
        <p:nvSpPr>
          <p:cNvPr id="4" name="Slide Number Placeholder 3"/>
          <p:cNvSpPr>
            <a:spLocks noGrp="1"/>
          </p:cNvSpPr>
          <p:nvPr>
            <p:ph type="sldNum" sz="quarter" idx="10"/>
          </p:nvPr>
        </p:nvSpPr>
        <p:spPr>
          <a:xfrm>
            <a:off x="1209675" y="6543675"/>
            <a:ext cx="952500" cy="152400"/>
          </a:xfrm>
        </p:spPr>
        <p:txBody>
          <a:bodyPr/>
          <a:lstStyle/>
          <a:p>
            <a:fld id="{3EFAC820-8C9E-47F6-A16A-1A79397C8FED}" type="slidenum">
              <a:rPr lang="en-US" altLang="en-US" smtClean="0"/>
              <a:pPr/>
              <a:t>7</a:t>
            </a:fld>
            <a:endParaRPr lang="en-US" altLang="en-US" dirty="0"/>
          </a:p>
        </p:txBody>
      </p:sp>
      <p:sp>
        <p:nvSpPr>
          <p:cNvPr id="15" name="Rectangle 14"/>
          <p:cNvSpPr/>
          <p:nvPr/>
        </p:nvSpPr>
        <p:spPr>
          <a:xfrm>
            <a:off x="377370" y="1842593"/>
            <a:ext cx="3059832" cy="2708434"/>
          </a:xfrm>
          <a:prstGeom prst="rect">
            <a:avLst/>
          </a:prstGeom>
          <a:solidFill>
            <a:schemeClr val="bg1">
              <a:lumMod val="95000"/>
              <a:alpha val="60000"/>
            </a:schemeClr>
          </a:solidFill>
          <a:effectLst>
            <a:glow rad="63500">
              <a:srgbClr val="FFFFFF">
                <a:alpha val="40000"/>
              </a:srgbClr>
            </a:glow>
            <a:softEdge rad="63500"/>
          </a:effectLst>
        </p:spPr>
        <p:txBody>
          <a:bodyPr wrap="square" lIns="91440" tIns="45720" rIns="91440" bIns="45720">
            <a:spAutoFit/>
          </a:bodyPr>
          <a:lstStyle/>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The market</a:t>
            </a:r>
          </a:p>
          <a:p>
            <a:pPr marL="361950" indent="-361950">
              <a:spcAft>
                <a:spcPts val="1800"/>
              </a:spcAft>
              <a:buClr>
                <a:schemeClr val="bg1"/>
              </a:buClr>
              <a:buSzPct val="120000"/>
              <a:buFont typeface="Arial" pitchFamily="34" charset="0"/>
              <a:buChar char="•"/>
            </a:pPr>
            <a:r>
              <a:rPr lang="en-US" sz="2500" b="1" i="1" dirty="0">
                <a:ln w="1905"/>
                <a:solidFill>
                  <a:schemeClr val="tx2"/>
                </a:solidFill>
                <a:effectLst>
                  <a:innerShdw blurRad="69850" dist="43180" dir="5400000">
                    <a:srgbClr val="000000">
                      <a:alpha val="65000"/>
                    </a:srgbClr>
                  </a:innerShdw>
                </a:effectLst>
              </a:rPr>
              <a:t>The product</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C</a:t>
            </a:r>
            <a:r>
              <a:rPr lang="en-US" sz="2500" b="1" cap="none" spc="0" dirty="0">
                <a:ln w="1905"/>
                <a:solidFill>
                  <a:schemeClr val="accent1">
                    <a:lumMod val="20000"/>
                    <a:lumOff val="80000"/>
                  </a:schemeClr>
                </a:solidFill>
                <a:effectLst>
                  <a:innerShdw blurRad="69850" dist="43180" dir="5400000">
                    <a:srgbClr val="000000">
                      <a:alpha val="65000"/>
                    </a:srgbClr>
                  </a:innerShdw>
                </a:effectLst>
              </a:rPr>
              <a:t>laim substantiation</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Cosmetic use</a:t>
            </a:r>
          </a:p>
        </p:txBody>
      </p:sp>
      <p:sp>
        <p:nvSpPr>
          <p:cNvPr id="6"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dirty="0">
                <a:solidFill>
                  <a:schemeClr val="bg2"/>
                </a:solidFill>
              </a:rPr>
              <a:t>Page</a:t>
            </a:r>
          </a:p>
        </p:txBody>
      </p:sp>
      <p:sp>
        <p:nvSpPr>
          <p:cNvPr id="7" name="Rectangle 6"/>
          <p:cNvSpPr txBox="1">
            <a:spLocks noChangeArrowheads="1"/>
          </p:cNvSpPr>
          <p:nvPr>
            <p:custDataLst>
              <p:tags r:id="rId2"/>
            </p:custDataLst>
          </p:nvPr>
        </p:nvSpPr>
        <p:spPr bwMode="auto">
          <a:xfrm>
            <a:off x="1272382" y="6547812"/>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a:lstStyle>
          <a:p>
            <a:r>
              <a:rPr lang="de-CH" altLang="en-US" dirty="0"/>
              <a:t>7</a:t>
            </a:r>
            <a:endParaRPr lang="en-US" altLang="en-US" dirty="0"/>
          </a:p>
        </p:txBody>
      </p:sp>
      <p:pic>
        <p:nvPicPr>
          <p:cNvPr id="8" name="Picture 7" descr="A picture containing clothing, sitting, young, holding&#10;&#10;Description automatically generated">
            <a:extLst>
              <a:ext uri="{FF2B5EF4-FFF2-40B4-BE49-F238E27FC236}">
                <a16:creationId xmlns:a16="http://schemas.microsoft.com/office/drawing/2014/main" id="{17AFBE19-10C6-445A-BB81-A5BE6B6B7949}"/>
              </a:ext>
            </a:extLst>
          </p:cNvPr>
          <p:cNvPicPr>
            <a:picLocks noChangeAspect="1"/>
          </p:cNvPicPr>
          <p:nvPr/>
        </p:nvPicPr>
        <p:blipFill rotWithShape="1">
          <a:blip r:embed="rId5" cstate="screen">
            <a:alphaModFix amt="50000"/>
            <a:extLst>
              <a:ext uri="{BEBA8EAE-BF5A-486C-A8C5-ECC9F3942E4B}">
                <a14:imgProps xmlns:a14="http://schemas.microsoft.com/office/drawing/2010/main">
                  <a14:imgLayer r:embed="rId6">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2643450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209675" y="6543675"/>
            <a:ext cx="952500" cy="152400"/>
          </a:xfrm>
        </p:spPr>
        <p:txBody>
          <a:bodyPr/>
          <a:lstStyle/>
          <a:p>
            <a:fld id="{CEB88264-3B96-4975-83DA-C113685E63E3}" type="slidenum">
              <a:rPr lang="en-US" altLang="en-US" smtClean="0"/>
              <a:pPr/>
              <a:t>8</a:t>
            </a:fld>
            <a:endParaRPr lang="en-US" altLang="en-US" dirty="0"/>
          </a:p>
        </p:txBody>
      </p:sp>
      <p:sp>
        <p:nvSpPr>
          <p:cNvPr id="7" name="Rectangle 2"/>
          <p:cNvSpPr>
            <a:spLocks noGrp="1" noChangeArrowheads="1"/>
          </p:cNvSpPr>
          <p:nvPr>
            <p:ph type="title"/>
          </p:nvPr>
        </p:nvSpPr>
        <p:spPr>
          <a:xfrm>
            <a:off x="262981" y="149038"/>
            <a:ext cx="5417808" cy="1228028"/>
          </a:xfrm>
        </p:spPr>
        <p:txBody>
          <a:bodyPr/>
          <a:lstStyle/>
          <a:p>
            <a:pPr eaLnBrk="1" hangingPunct="1"/>
            <a:r>
              <a:rPr lang="de-CH" sz="2800" dirty="0"/>
              <a:t>REGU</a:t>
            </a:r>
            <a:r>
              <a:rPr lang="de-CH" sz="2800" baseline="30000" dirty="0"/>
              <a:t>®</a:t>
            </a:r>
            <a:r>
              <a:rPr lang="de-CH" sz="2800" dirty="0"/>
              <a:t>-SLIM</a:t>
            </a:r>
            <a:br>
              <a:rPr lang="de-CH" sz="2800" dirty="0"/>
            </a:br>
            <a:r>
              <a:rPr lang="en-US" sz="2800" dirty="0"/>
              <a:t>a unique blend to re-shape </a:t>
            </a:r>
            <a:br>
              <a:rPr lang="en-US" sz="2800" dirty="0"/>
            </a:br>
            <a:r>
              <a:rPr lang="en-US" sz="2800" dirty="0"/>
              <a:t>and smooth your body</a:t>
            </a:r>
            <a:endParaRPr lang="en-US" altLang="en-US" sz="2800" dirty="0"/>
          </a:p>
        </p:txBody>
      </p:sp>
      <p:grpSp>
        <p:nvGrpSpPr>
          <p:cNvPr id="3" name="Group 2"/>
          <p:cNvGrpSpPr/>
          <p:nvPr/>
        </p:nvGrpSpPr>
        <p:grpSpPr>
          <a:xfrm>
            <a:off x="-475253" y="1456071"/>
            <a:ext cx="5452052" cy="5124087"/>
            <a:chOff x="2801428" y="1277806"/>
            <a:chExt cx="5452052" cy="5124087"/>
          </a:xfrm>
        </p:grpSpPr>
        <p:sp>
          <p:nvSpPr>
            <p:cNvPr id="8" name="Block Arc 7"/>
            <p:cNvSpPr/>
            <p:nvPr/>
          </p:nvSpPr>
          <p:spPr>
            <a:xfrm>
              <a:off x="2801428" y="1352639"/>
              <a:ext cx="4547236" cy="5018567"/>
            </a:xfrm>
            <a:prstGeom prst="blockArc">
              <a:avLst>
                <a:gd name="adj1" fmla="val 16298112"/>
                <a:gd name="adj2" fmla="val 5264054"/>
                <a:gd name="adj3" fmla="val 7038"/>
              </a:avLst>
            </a:prstGeom>
            <a:solidFill>
              <a:schemeClr val="accent6">
                <a:alpha val="72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 name="Group 1"/>
            <p:cNvGrpSpPr/>
            <p:nvPr/>
          </p:nvGrpSpPr>
          <p:grpSpPr>
            <a:xfrm>
              <a:off x="5478219" y="1277806"/>
              <a:ext cx="2775261" cy="5124087"/>
              <a:chOff x="5286611" y="1173337"/>
              <a:chExt cx="2775261" cy="5124087"/>
            </a:xfrm>
          </p:grpSpPr>
          <p:grpSp>
            <p:nvGrpSpPr>
              <p:cNvPr id="22" name="Group 21"/>
              <p:cNvGrpSpPr/>
              <p:nvPr/>
            </p:nvGrpSpPr>
            <p:grpSpPr>
              <a:xfrm>
                <a:off x="5412775" y="1173337"/>
                <a:ext cx="1571591" cy="1318438"/>
                <a:chOff x="5992272" y="1802246"/>
                <a:chExt cx="1460549" cy="1196498"/>
              </a:xfrm>
              <a:solidFill>
                <a:schemeClr val="tx2">
                  <a:lumMod val="20000"/>
                  <a:lumOff val="80000"/>
                </a:schemeClr>
              </a:solidFill>
              <a:effectLst>
                <a:outerShdw blurRad="50800" dist="38100" dir="5400000" algn="t" rotWithShape="0">
                  <a:prstClr val="black">
                    <a:alpha val="40000"/>
                  </a:prstClr>
                </a:outerShdw>
              </a:effectLst>
            </p:grpSpPr>
            <p:sp>
              <p:nvSpPr>
                <p:cNvPr id="9" name="Oval 8"/>
                <p:cNvSpPr/>
                <p:nvPr/>
              </p:nvSpPr>
              <p:spPr>
                <a:xfrm>
                  <a:off x="5992272" y="1802246"/>
                  <a:ext cx="1261731" cy="1196498"/>
                </a:xfrm>
                <a:prstGeom prst="ellipse">
                  <a:avLst/>
                </a:prstGeom>
                <a:grp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6" name="Rectangle 15"/>
                <p:cNvSpPr/>
                <p:nvPr/>
              </p:nvSpPr>
              <p:spPr>
                <a:xfrm>
                  <a:off x="6107031" y="2234881"/>
                  <a:ext cx="1345790" cy="307242"/>
                </a:xfrm>
                <a:prstGeom prst="rect">
                  <a:avLst/>
                </a:prstGeom>
                <a:noFill/>
                <a:ln>
                  <a:noFill/>
                </a:ln>
              </p:spPr>
              <p:txBody>
                <a:bodyPr wrap="square">
                  <a:spAutoFit/>
                </a:bodyPr>
                <a:lstStyle/>
                <a:p>
                  <a:r>
                    <a:rPr lang="en-US" sz="1600" dirty="0"/>
                    <a:t>L-</a:t>
                  </a:r>
                  <a:r>
                    <a:rPr lang="en-US" sz="1600" dirty="0" err="1"/>
                    <a:t>Carnitin</a:t>
                  </a:r>
                  <a:endParaRPr lang="en-US" sz="1600" dirty="0"/>
                </a:p>
              </p:txBody>
            </p:sp>
          </p:grpSp>
          <p:grpSp>
            <p:nvGrpSpPr>
              <p:cNvPr id="21" name="Group 20"/>
              <p:cNvGrpSpPr/>
              <p:nvPr/>
            </p:nvGrpSpPr>
            <p:grpSpPr>
              <a:xfrm>
                <a:off x="6441060" y="2342110"/>
                <a:ext cx="1609554" cy="1318438"/>
                <a:chOff x="6405462" y="3095449"/>
                <a:chExt cx="1495830" cy="1196498"/>
              </a:xfrm>
              <a:solidFill>
                <a:schemeClr val="tx2">
                  <a:lumMod val="20000"/>
                  <a:lumOff val="80000"/>
                </a:schemeClr>
              </a:solidFill>
              <a:effectLst>
                <a:outerShdw blurRad="50800" dist="38100" dir="5400000" algn="t" rotWithShape="0">
                  <a:prstClr val="black">
                    <a:alpha val="40000"/>
                  </a:prstClr>
                </a:outerShdw>
              </a:effectLst>
            </p:grpSpPr>
            <p:sp>
              <p:nvSpPr>
                <p:cNvPr id="11" name="Oval 10"/>
                <p:cNvSpPr/>
                <p:nvPr/>
              </p:nvSpPr>
              <p:spPr>
                <a:xfrm>
                  <a:off x="6405462" y="3095449"/>
                  <a:ext cx="1261731" cy="1196498"/>
                </a:xfrm>
                <a:prstGeom prst="ellipse">
                  <a:avLst/>
                </a:prstGeom>
                <a:grp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7" name="Rectangle 16"/>
                <p:cNvSpPr/>
                <p:nvPr/>
              </p:nvSpPr>
              <p:spPr>
                <a:xfrm>
                  <a:off x="6519060" y="3529990"/>
                  <a:ext cx="1382232" cy="307242"/>
                </a:xfrm>
                <a:prstGeom prst="rect">
                  <a:avLst/>
                </a:prstGeom>
                <a:noFill/>
                <a:ln>
                  <a:noFill/>
                </a:ln>
              </p:spPr>
              <p:txBody>
                <a:bodyPr wrap="square">
                  <a:spAutoFit/>
                </a:bodyPr>
                <a:lstStyle/>
                <a:p>
                  <a:r>
                    <a:rPr lang="en-US" sz="1600" dirty="0"/>
                    <a:t>Caffeine</a:t>
                  </a:r>
                </a:p>
              </p:txBody>
            </p:sp>
          </p:grpSp>
          <p:grpSp>
            <p:nvGrpSpPr>
              <p:cNvPr id="23" name="Group 22"/>
              <p:cNvGrpSpPr/>
              <p:nvPr/>
            </p:nvGrpSpPr>
            <p:grpSpPr>
              <a:xfrm>
                <a:off x="6503385" y="3861923"/>
                <a:ext cx="1558487" cy="1318438"/>
                <a:chOff x="5992272" y="4328740"/>
                <a:chExt cx="1448371" cy="1196498"/>
              </a:xfrm>
              <a:solidFill>
                <a:schemeClr val="tx2">
                  <a:lumMod val="20000"/>
                  <a:lumOff val="80000"/>
                </a:schemeClr>
              </a:solidFill>
            </p:grpSpPr>
            <p:sp>
              <p:nvSpPr>
                <p:cNvPr id="13" name="Oval 12"/>
                <p:cNvSpPr/>
                <p:nvPr/>
              </p:nvSpPr>
              <p:spPr>
                <a:xfrm>
                  <a:off x="5992272" y="4328740"/>
                  <a:ext cx="1261731" cy="1196498"/>
                </a:xfrm>
                <a:prstGeom prst="ellipse">
                  <a:avLst/>
                </a:prstGeom>
                <a:grp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8" name="Rectangle 17"/>
                <p:cNvSpPr/>
                <p:nvPr/>
              </p:nvSpPr>
              <p:spPr>
                <a:xfrm>
                  <a:off x="6047950" y="4773368"/>
                  <a:ext cx="1392693" cy="307242"/>
                </a:xfrm>
                <a:prstGeom prst="rect">
                  <a:avLst/>
                </a:prstGeom>
                <a:noFill/>
              </p:spPr>
              <p:txBody>
                <a:bodyPr wrap="square">
                  <a:spAutoFit/>
                </a:bodyPr>
                <a:lstStyle/>
                <a:p>
                  <a:r>
                    <a:rPr lang="en-US" sz="1600" dirty="0" err="1"/>
                    <a:t>Cysteic</a:t>
                  </a:r>
                  <a:r>
                    <a:rPr lang="en-US" sz="1600" dirty="0"/>
                    <a:t> acid</a:t>
                  </a:r>
                </a:p>
              </p:txBody>
            </p:sp>
          </p:grpSp>
          <p:grpSp>
            <p:nvGrpSpPr>
              <p:cNvPr id="25" name="Group 24"/>
              <p:cNvGrpSpPr/>
              <p:nvPr/>
            </p:nvGrpSpPr>
            <p:grpSpPr>
              <a:xfrm>
                <a:off x="5286611" y="4978986"/>
                <a:ext cx="1609983" cy="1318438"/>
                <a:chOff x="6239405" y="5209953"/>
                <a:chExt cx="1609983" cy="1318438"/>
              </a:xfrm>
            </p:grpSpPr>
            <p:sp>
              <p:nvSpPr>
                <p:cNvPr id="15" name="Oval 14"/>
                <p:cNvSpPr/>
                <p:nvPr/>
              </p:nvSpPr>
              <p:spPr>
                <a:xfrm>
                  <a:off x="6297840" y="5209953"/>
                  <a:ext cx="1357657" cy="1318438"/>
                </a:xfrm>
                <a:prstGeom prst="ellipse">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9" name="Rectangle 18"/>
                <p:cNvSpPr/>
                <p:nvPr/>
              </p:nvSpPr>
              <p:spPr>
                <a:xfrm>
                  <a:off x="6239405" y="5612703"/>
                  <a:ext cx="1609983" cy="584775"/>
                </a:xfrm>
                <a:prstGeom prst="rect">
                  <a:avLst/>
                </a:prstGeom>
              </p:spPr>
              <p:txBody>
                <a:bodyPr wrap="square">
                  <a:spAutoFit/>
                </a:bodyPr>
                <a:lstStyle/>
                <a:p>
                  <a:r>
                    <a:rPr lang="de-CH" altLang="en-US" sz="1600" dirty="0" err="1"/>
                    <a:t>Pantetheine</a:t>
                  </a:r>
                  <a:r>
                    <a:rPr lang="de-CH" altLang="en-US" sz="1600" dirty="0"/>
                    <a:t>-S-</a:t>
                  </a:r>
                  <a:br>
                    <a:rPr lang="de-CH" altLang="en-US" sz="1600" dirty="0"/>
                  </a:br>
                  <a:r>
                    <a:rPr lang="de-CH" altLang="en-US" sz="1600" dirty="0"/>
                    <a:t>Sulfonate</a:t>
                  </a:r>
                </a:p>
              </p:txBody>
            </p:sp>
          </p:grpSp>
        </p:grpSp>
      </p:grpSp>
      <p:pic>
        <p:nvPicPr>
          <p:cNvPr id="24" name="Picture 2" descr="http://brandcenter.intranet.dsm-group.com/CachingFileProvider.axd?RecordId=f7a676ed-3d29-4462-a97b-9a6d42eadd0c&amp;FileFormat=Preview"/>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781" y="2780013"/>
            <a:ext cx="2811361" cy="216852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7"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dirty="0">
                <a:solidFill>
                  <a:schemeClr val="bg2"/>
                </a:solidFill>
              </a:rPr>
              <a:t>Page</a:t>
            </a:r>
          </a:p>
        </p:txBody>
      </p:sp>
      <p:sp>
        <p:nvSpPr>
          <p:cNvPr id="28" name="Rectangle 6"/>
          <p:cNvSpPr txBox="1">
            <a:spLocks noChangeArrowheads="1"/>
          </p:cNvSpPr>
          <p:nvPr>
            <p:custDataLst>
              <p:tags r:id="rId2"/>
            </p:custDataLst>
          </p:nvPr>
        </p:nvSpPr>
        <p:spPr bwMode="auto">
          <a:xfrm>
            <a:off x="1298273" y="6556562"/>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a:lstStyle>
          <a:p>
            <a:r>
              <a:rPr lang="en-US" altLang="en-US" dirty="0"/>
              <a:t>8</a:t>
            </a:r>
          </a:p>
        </p:txBody>
      </p:sp>
      <p:pic>
        <p:nvPicPr>
          <p:cNvPr id="26" name="Picture 25" descr="A picture containing clothing, sitting, young, holding&#10;&#10;Description automatically generated">
            <a:extLst>
              <a:ext uri="{FF2B5EF4-FFF2-40B4-BE49-F238E27FC236}">
                <a16:creationId xmlns:a16="http://schemas.microsoft.com/office/drawing/2014/main" id="{0F8973EF-D7D5-4EEF-813F-FAD6D239BE71}"/>
              </a:ext>
            </a:extLst>
          </p:cNvPr>
          <p:cNvPicPr>
            <a:picLocks noChangeAspect="1"/>
          </p:cNvPicPr>
          <p:nvPr/>
        </p:nvPicPr>
        <p:blipFill rotWithShape="1">
          <a:blip r:embed="rId6" cstate="screen">
            <a:alphaModFix amt="50000"/>
            <a:extLst>
              <a:ext uri="{BEBA8EAE-BF5A-486C-A8C5-ECC9F3942E4B}">
                <a14:imgProps xmlns:a14="http://schemas.microsoft.com/office/drawing/2010/main">
                  <a14:imgLayer r:embed="rId7">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2846548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800" y="313200"/>
            <a:ext cx="7634585" cy="467820"/>
          </a:xfrm>
        </p:spPr>
        <p:txBody>
          <a:bodyPr/>
          <a:lstStyle/>
          <a:p>
            <a:r>
              <a:rPr lang="de-CH" dirty="0"/>
              <a:t>4 in 1 </a:t>
            </a:r>
            <a:r>
              <a:rPr lang="en-US" dirty="0"/>
              <a:t>complex for outmost activity</a:t>
            </a:r>
          </a:p>
        </p:txBody>
      </p:sp>
      <p:grpSp>
        <p:nvGrpSpPr>
          <p:cNvPr id="5" name="Group 4"/>
          <p:cNvGrpSpPr/>
          <p:nvPr/>
        </p:nvGrpSpPr>
        <p:grpSpPr>
          <a:xfrm>
            <a:off x="-1934030" y="955282"/>
            <a:ext cx="5456163" cy="5124087"/>
            <a:chOff x="2801428" y="1277806"/>
            <a:chExt cx="5452052" cy="5124087"/>
          </a:xfrm>
        </p:grpSpPr>
        <p:sp>
          <p:nvSpPr>
            <p:cNvPr id="6" name="Block Arc 5"/>
            <p:cNvSpPr/>
            <p:nvPr/>
          </p:nvSpPr>
          <p:spPr>
            <a:xfrm>
              <a:off x="2801428" y="1352639"/>
              <a:ext cx="4547236" cy="5018567"/>
            </a:xfrm>
            <a:prstGeom prst="blockArc">
              <a:avLst>
                <a:gd name="adj1" fmla="val 16298112"/>
                <a:gd name="adj2" fmla="val 5264054"/>
                <a:gd name="adj3" fmla="val 7038"/>
              </a:avLst>
            </a:prstGeom>
            <a:solidFill>
              <a:schemeClr val="accent6">
                <a:alpha val="72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7" name="Group 6"/>
            <p:cNvGrpSpPr/>
            <p:nvPr/>
          </p:nvGrpSpPr>
          <p:grpSpPr>
            <a:xfrm>
              <a:off x="5478219" y="1277806"/>
              <a:ext cx="2775261" cy="5124087"/>
              <a:chOff x="5286611" y="1173337"/>
              <a:chExt cx="2775261" cy="5124087"/>
            </a:xfrm>
          </p:grpSpPr>
          <p:grpSp>
            <p:nvGrpSpPr>
              <p:cNvPr id="8" name="Group 7"/>
              <p:cNvGrpSpPr/>
              <p:nvPr/>
            </p:nvGrpSpPr>
            <p:grpSpPr>
              <a:xfrm>
                <a:off x="5412775" y="1173337"/>
                <a:ext cx="1571591" cy="1318438"/>
                <a:chOff x="5992272" y="1802246"/>
                <a:chExt cx="1460549" cy="1196498"/>
              </a:xfrm>
              <a:solidFill>
                <a:schemeClr val="tx2">
                  <a:lumMod val="20000"/>
                  <a:lumOff val="80000"/>
                </a:schemeClr>
              </a:solidFill>
              <a:effectLst>
                <a:outerShdw blurRad="50800" dist="38100" dir="5400000" algn="t" rotWithShape="0">
                  <a:prstClr val="black">
                    <a:alpha val="40000"/>
                  </a:prstClr>
                </a:outerShdw>
              </a:effectLst>
            </p:grpSpPr>
            <p:sp>
              <p:nvSpPr>
                <p:cNvPr id="18" name="Oval 17"/>
                <p:cNvSpPr/>
                <p:nvPr/>
              </p:nvSpPr>
              <p:spPr>
                <a:xfrm>
                  <a:off x="5992272" y="1802246"/>
                  <a:ext cx="1261731" cy="1196498"/>
                </a:xfrm>
                <a:prstGeom prst="ellipse">
                  <a:avLst/>
                </a:prstGeom>
                <a:grp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9" name="Rectangle 18"/>
                <p:cNvSpPr/>
                <p:nvPr/>
              </p:nvSpPr>
              <p:spPr>
                <a:xfrm>
                  <a:off x="6107031" y="2234881"/>
                  <a:ext cx="1345790" cy="307242"/>
                </a:xfrm>
                <a:prstGeom prst="rect">
                  <a:avLst/>
                </a:prstGeom>
                <a:noFill/>
                <a:ln>
                  <a:noFill/>
                </a:ln>
              </p:spPr>
              <p:txBody>
                <a:bodyPr wrap="square">
                  <a:spAutoFit/>
                </a:bodyPr>
                <a:lstStyle/>
                <a:p>
                  <a:r>
                    <a:rPr lang="en-US" sz="1600" dirty="0"/>
                    <a:t>L-</a:t>
                  </a:r>
                  <a:r>
                    <a:rPr lang="en-US" sz="1600" dirty="0" err="1"/>
                    <a:t>Carnitin</a:t>
                  </a:r>
                  <a:endParaRPr lang="en-US" sz="1600" dirty="0"/>
                </a:p>
              </p:txBody>
            </p:sp>
          </p:grpSp>
          <p:grpSp>
            <p:nvGrpSpPr>
              <p:cNvPr id="9" name="Group 8"/>
              <p:cNvGrpSpPr/>
              <p:nvPr/>
            </p:nvGrpSpPr>
            <p:grpSpPr>
              <a:xfrm>
                <a:off x="6441060" y="2342110"/>
                <a:ext cx="1609554" cy="1318438"/>
                <a:chOff x="6405462" y="3095449"/>
                <a:chExt cx="1495830" cy="1196498"/>
              </a:xfrm>
              <a:solidFill>
                <a:schemeClr val="tx2">
                  <a:lumMod val="20000"/>
                  <a:lumOff val="80000"/>
                </a:schemeClr>
              </a:solidFill>
              <a:effectLst>
                <a:outerShdw blurRad="50800" dist="38100" dir="5400000" algn="t" rotWithShape="0">
                  <a:prstClr val="black">
                    <a:alpha val="40000"/>
                  </a:prstClr>
                </a:outerShdw>
              </a:effectLst>
            </p:grpSpPr>
            <p:sp>
              <p:nvSpPr>
                <p:cNvPr id="16" name="Oval 15"/>
                <p:cNvSpPr/>
                <p:nvPr/>
              </p:nvSpPr>
              <p:spPr>
                <a:xfrm>
                  <a:off x="6405462" y="3095449"/>
                  <a:ext cx="1261731" cy="1196498"/>
                </a:xfrm>
                <a:prstGeom prst="ellipse">
                  <a:avLst/>
                </a:prstGeom>
                <a:grp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7" name="Rectangle 16"/>
                <p:cNvSpPr/>
                <p:nvPr/>
              </p:nvSpPr>
              <p:spPr>
                <a:xfrm>
                  <a:off x="6519060" y="3529990"/>
                  <a:ext cx="1382232" cy="307242"/>
                </a:xfrm>
                <a:prstGeom prst="rect">
                  <a:avLst/>
                </a:prstGeom>
                <a:noFill/>
                <a:ln>
                  <a:noFill/>
                </a:ln>
              </p:spPr>
              <p:txBody>
                <a:bodyPr wrap="square">
                  <a:spAutoFit/>
                </a:bodyPr>
                <a:lstStyle/>
                <a:p>
                  <a:r>
                    <a:rPr lang="en-US" sz="1600" dirty="0"/>
                    <a:t>Caffeine</a:t>
                  </a:r>
                </a:p>
              </p:txBody>
            </p:sp>
          </p:grpSp>
          <p:grpSp>
            <p:nvGrpSpPr>
              <p:cNvPr id="10" name="Group 9"/>
              <p:cNvGrpSpPr/>
              <p:nvPr/>
            </p:nvGrpSpPr>
            <p:grpSpPr>
              <a:xfrm>
                <a:off x="6503385" y="3861923"/>
                <a:ext cx="1558487" cy="1318438"/>
                <a:chOff x="5992272" y="4328740"/>
                <a:chExt cx="1448371" cy="1196498"/>
              </a:xfrm>
              <a:solidFill>
                <a:schemeClr val="tx2">
                  <a:lumMod val="20000"/>
                  <a:lumOff val="80000"/>
                </a:schemeClr>
              </a:solidFill>
            </p:grpSpPr>
            <p:sp>
              <p:nvSpPr>
                <p:cNvPr id="14" name="Oval 13"/>
                <p:cNvSpPr/>
                <p:nvPr/>
              </p:nvSpPr>
              <p:spPr>
                <a:xfrm>
                  <a:off x="5992272" y="4328740"/>
                  <a:ext cx="1261731" cy="1196498"/>
                </a:xfrm>
                <a:prstGeom prst="ellipse">
                  <a:avLst/>
                </a:prstGeom>
                <a:grp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5" name="Rectangle 14"/>
                <p:cNvSpPr/>
                <p:nvPr/>
              </p:nvSpPr>
              <p:spPr>
                <a:xfrm>
                  <a:off x="6047950" y="4773368"/>
                  <a:ext cx="1392693" cy="307242"/>
                </a:xfrm>
                <a:prstGeom prst="rect">
                  <a:avLst/>
                </a:prstGeom>
                <a:noFill/>
              </p:spPr>
              <p:txBody>
                <a:bodyPr wrap="square">
                  <a:spAutoFit/>
                </a:bodyPr>
                <a:lstStyle/>
                <a:p>
                  <a:r>
                    <a:rPr lang="en-US" sz="1600" dirty="0" err="1"/>
                    <a:t>Cysteic</a:t>
                  </a:r>
                  <a:r>
                    <a:rPr lang="en-US" sz="1600" dirty="0"/>
                    <a:t> acid</a:t>
                  </a:r>
                </a:p>
              </p:txBody>
            </p:sp>
          </p:grpSp>
          <p:grpSp>
            <p:nvGrpSpPr>
              <p:cNvPr id="11" name="Group 10"/>
              <p:cNvGrpSpPr/>
              <p:nvPr/>
            </p:nvGrpSpPr>
            <p:grpSpPr>
              <a:xfrm>
                <a:off x="5286611" y="4978986"/>
                <a:ext cx="1609983" cy="1318438"/>
                <a:chOff x="6239405" y="5209953"/>
                <a:chExt cx="1609983" cy="1318438"/>
              </a:xfrm>
            </p:grpSpPr>
            <p:sp>
              <p:nvSpPr>
                <p:cNvPr id="12" name="Oval 11"/>
                <p:cNvSpPr/>
                <p:nvPr/>
              </p:nvSpPr>
              <p:spPr>
                <a:xfrm>
                  <a:off x="6297840" y="5209953"/>
                  <a:ext cx="1357657" cy="1318438"/>
                </a:xfrm>
                <a:prstGeom prst="ellipse">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3" name="Rectangle 12"/>
                <p:cNvSpPr/>
                <p:nvPr/>
              </p:nvSpPr>
              <p:spPr>
                <a:xfrm>
                  <a:off x="6239405" y="5612703"/>
                  <a:ext cx="1609983" cy="584775"/>
                </a:xfrm>
                <a:prstGeom prst="rect">
                  <a:avLst/>
                </a:prstGeom>
              </p:spPr>
              <p:txBody>
                <a:bodyPr wrap="square">
                  <a:spAutoFit/>
                </a:bodyPr>
                <a:lstStyle/>
                <a:p>
                  <a:r>
                    <a:rPr lang="de-CH" altLang="en-US" sz="1600" dirty="0" err="1"/>
                    <a:t>Pantetheine</a:t>
                  </a:r>
                  <a:r>
                    <a:rPr lang="de-CH" altLang="en-US" sz="1600" dirty="0"/>
                    <a:t>-S-</a:t>
                  </a:r>
                  <a:br>
                    <a:rPr lang="de-CH" altLang="en-US" sz="1600" dirty="0"/>
                  </a:br>
                  <a:r>
                    <a:rPr lang="de-CH" altLang="en-US" sz="1600" dirty="0"/>
                    <a:t>Sulfonate</a:t>
                  </a:r>
                </a:p>
              </p:txBody>
            </p:sp>
          </p:grpSp>
        </p:grpSp>
      </p:grpSp>
      <p:sp>
        <p:nvSpPr>
          <p:cNvPr id="3" name="Rectangle 2"/>
          <p:cNvSpPr/>
          <p:nvPr/>
        </p:nvSpPr>
        <p:spPr>
          <a:xfrm>
            <a:off x="3272854" y="2259268"/>
            <a:ext cx="5581988" cy="830997"/>
          </a:xfrm>
          <a:prstGeom prst="rect">
            <a:avLst/>
          </a:prstGeom>
        </p:spPr>
        <p:txBody>
          <a:bodyPr wrap="square">
            <a:spAutoFit/>
          </a:bodyPr>
          <a:lstStyle/>
          <a:p>
            <a:r>
              <a:rPr lang="en-US" sz="1600" dirty="0">
                <a:solidFill>
                  <a:srgbClr val="000000"/>
                </a:solidFill>
                <a:latin typeface="+mj-lt"/>
              </a:rPr>
              <a:t>Caffeine exerts </a:t>
            </a:r>
            <a:r>
              <a:rPr lang="en-US" sz="1600" dirty="0" err="1">
                <a:solidFill>
                  <a:srgbClr val="000000"/>
                </a:solidFill>
                <a:latin typeface="+mj-lt"/>
              </a:rPr>
              <a:t>lipolytic</a:t>
            </a:r>
            <a:r>
              <a:rPr lang="en-US" sz="1600" dirty="0">
                <a:solidFill>
                  <a:srgbClr val="000000"/>
                </a:solidFill>
                <a:latin typeface="+mj-lt"/>
              </a:rPr>
              <a:t> effects through the inhibition of phosphodiesterase (PDE) and induction of cyclic adenosine monophosphate (</a:t>
            </a:r>
            <a:r>
              <a:rPr lang="en-US" sz="1600" dirty="0" err="1">
                <a:solidFill>
                  <a:srgbClr val="000000"/>
                </a:solidFill>
                <a:latin typeface="+mj-lt"/>
              </a:rPr>
              <a:t>cAMP</a:t>
            </a:r>
            <a:r>
              <a:rPr lang="en-US" sz="1600" dirty="0">
                <a:solidFill>
                  <a:srgbClr val="000000"/>
                </a:solidFill>
                <a:latin typeface="+mj-lt"/>
              </a:rPr>
              <a:t>) in adipocytes.</a:t>
            </a:r>
            <a:endParaRPr lang="de-CH" sz="1600" dirty="0">
              <a:latin typeface="+mj-lt"/>
            </a:endParaRPr>
          </a:p>
        </p:txBody>
      </p:sp>
      <p:sp>
        <p:nvSpPr>
          <p:cNvPr id="20" name="Rectangle 19"/>
          <p:cNvSpPr/>
          <p:nvPr/>
        </p:nvSpPr>
        <p:spPr>
          <a:xfrm>
            <a:off x="2353296" y="992063"/>
            <a:ext cx="5901266" cy="830997"/>
          </a:xfrm>
          <a:prstGeom prst="rect">
            <a:avLst/>
          </a:prstGeom>
        </p:spPr>
        <p:txBody>
          <a:bodyPr wrap="square">
            <a:spAutoFit/>
          </a:bodyPr>
          <a:lstStyle/>
          <a:p>
            <a:r>
              <a:rPr lang="en-US" sz="1600" dirty="0">
                <a:solidFill>
                  <a:srgbClr val="000000"/>
                </a:solidFill>
                <a:latin typeface="+mj-lt"/>
              </a:rPr>
              <a:t>L-</a:t>
            </a:r>
            <a:r>
              <a:rPr lang="en-US" sz="1600" dirty="0" err="1">
                <a:solidFill>
                  <a:srgbClr val="000000"/>
                </a:solidFill>
                <a:latin typeface="+mj-lt"/>
              </a:rPr>
              <a:t>Carnitin</a:t>
            </a:r>
            <a:r>
              <a:rPr lang="en-US" sz="1600" dirty="0">
                <a:solidFill>
                  <a:srgbClr val="000000"/>
                </a:solidFill>
                <a:latin typeface="+mj-lt"/>
              </a:rPr>
              <a:t> transports long-chain fatty acids across the inner mitochondrial membrane to the mitochondrial matrix, where b-oxidation of fatty acids takes place.</a:t>
            </a:r>
          </a:p>
        </p:txBody>
      </p:sp>
      <p:sp>
        <p:nvSpPr>
          <p:cNvPr id="22" name="Rectangle 21"/>
          <p:cNvSpPr/>
          <p:nvPr/>
        </p:nvSpPr>
        <p:spPr>
          <a:xfrm>
            <a:off x="2329993" y="5093324"/>
            <a:ext cx="6655622" cy="1077218"/>
          </a:xfrm>
          <a:prstGeom prst="rect">
            <a:avLst/>
          </a:prstGeom>
        </p:spPr>
        <p:txBody>
          <a:bodyPr wrap="square">
            <a:spAutoFit/>
          </a:bodyPr>
          <a:lstStyle/>
          <a:p>
            <a:r>
              <a:rPr lang="en-US" altLang="de-DE" sz="1600" dirty="0" err="1">
                <a:solidFill>
                  <a:srgbClr val="000000"/>
                </a:solidFill>
                <a:latin typeface="+mj-lt"/>
              </a:rPr>
              <a:t>Pantetheine</a:t>
            </a:r>
            <a:r>
              <a:rPr lang="en-US" altLang="de-DE" sz="1600" dirty="0">
                <a:solidFill>
                  <a:srgbClr val="000000"/>
                </a:solidFill>
                <a:latin typeface="+mj-lt"/>
              </a:rPr>
              <a:t>-S-sulfonate is a precursor of </a:t>
            </a:r>
            <a:r>
              <a:rPr lang="en-US" altLang="de-DE" sz="1600" dirty="0" err="1">
                <a:solidFill>
                  <a:srgbClr val="000000"/>
                </a:solidFill>
                <a:latin typeface="+mj-lt"/>
              </a:rPr>
              <a:t>Coenzym</a:t>
            </a:r>
            <a:r>
              <a:rPr lang="en-US" altLang="de-DE" sz="1600" dirty="0">
                <a:solidFill>
                  <a:srgbClr val="000000"/>
                </a:solidFill>
                <a:latin typeface="+mj-lt"/>
              </a:rPr>
              <a:t> A (CoA). In </a:t>
            </a:r>
            <a:r>
              <a:rPr lang="en-US" altLang="de-DE" sz="1600" dirty="0" err="1">
                <a:solidFill>
                  <a:srgbClr val="000000"/>
                </a:solidFill>
                <a:latin typeface="+mj-lt"/>
              </a:rPr>
              <a:t>cytoplasma</a:t>
            </a:r>
            <a:r>
              <a:rPr lang="en-US" altLang="de-DE" sz="1600" dirty="0">
                <a:solidFill>
                  <a:srgbClr val="000000"/>
                </a:solidFill>
                <a:latin typeface="+mj-lt"/>
              </a:rPr>
              <a:t> FFA are activated by binding to CoA. Just in this activated condition FFA can be formed to acyl-carnitine and transported across the mitochondrial membrane.</a:t>
            </a:r>
            <a:endParaRPr lang="en-US" sz="1600" dirty="0">
              <a:solidFill>
                <a:srgbClr val="000000"/>
              </a:solidFill>
              <a:latin typeface="+mj-lt"/>
            </a:endParaRPr>
          </a:p>
        </p:txBody>
      </p:sp>
      <p:sp>
        <p:nvSpPr>
          <p:cNvPr id="23" name="Rectangle 22"/>
          <p:cNvSpPr/>
          <p:nvPr/>
        </p:nvSpPr>
        <p:spPr>
          <a:xfrm>
            <a:off x="2903326" y="3643868"/>
            <a:ext cx="5951516" cy="1077218"/>
          </a:xfrm>
          <a:prstGeom prst="rect">
            <a:avLst/>
          </a:prstGeom>
        </p:spPr>
        <p:txBody>
          <a:bodyPr wrap="square">
            <a:spAutoFit/>
          </a:bodyPr>
          <a:lstStyle/>
          <a:p>
            <a:pPr lvl="1"/>
            <a:r>
              <a:rPr lang="en-US" altLang="de-DE" sz="1600" dirty="0" err="1">
                <a:solidFill>
                  <a:srgbClr val="000000"/>
                </a:solidFill>
                <a:latin typeface="+mj-lt"/>
              </a:rPr>
              <a:t>Cysteic</a:t>
            </a:r>
            <a:r>
              <a:rPr lang="en-US" altLang="de-DE" sz="1600" dirty="0">
                <a:solidFill>
                  <a:srgbClr val="000000"/>
                </a:solidFill>
                <a:latin typeface="+mj-lt"/>
              </a:rPr>
              <a:t> acid is a </a:t>
            </a:r>
            <a:r>
              <a:rPr lang="en-US" altLang="de-DE" sz="1600" dirty="0" err="1">
                <a:solidFill>
                  <a:srgbClr val="000000"/>
                </a:solidFill>
                <a:latin typeface="+mj-lt"/>
              </a:rPr>
              <a:t>cAMP</a:t>
            </a:r>
            <a:r>
              <a:rPr lang="en-US" altLang="de-DE" sz="1600" dirty="0">
                <a:solidFill>
                  <a:srgbClr val="000000"/>
                </a:solidFill>
                <a:latin typeface="+mj-lt"/>
              </a:rPr>
              <a:t> inducers. </a:t>
            </a:r>
            <a:r>
              <a:rPr lang="en-US" altLang="de-DE" sz="1600" dirty="0" err="1">
                <a:solidFill>
                  <a:srgbClr val="000000"/>
                </a:solidFill>
                <a:latin typeface="+mj-lt"/>
              </a:rPr>
              <a:t>cAMP</a:t>
            </a:r>
            <a:r>
              <a:rPr lang="en-US" altLang="de-DE" sz="1600" dirty="0">
                <a:solidFill>
                  <a:srgbClr val="000000"/>
                </a:solidFill>
                <a:latin typeface="+mj-lt"/>
              </a:rPr>
              <a:t> is an activator of protein kinase A which activates again hormone sensitive lipase (HSL). HSL decompose triglycerides into free fatty acid (FFA) and glycerol.</a:t>
            </a:r>
          </a:p>
        </p:txBody>
      </p:sp>
      <p:sp>
        <p:nvSpPr>
          <p:cNvPr id="24"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9</a:t>
            </a:r>
          </a:p>
        </p:txBody>
      </p:sp>
    </p:spTree>
    <p:extLst>
      <p:ext uri="{BB962C8B-B14F-4D97-AF65-F5344CB8AC3E}">
        <p14:creationId xmlns:p14="http://schemas.microsoft.com/office/powerpoint/2010/main" val="214103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9"/>
          <p:cNvSpPr>
            <a:spLocks noChangeArrowheads="1"/>
          </p:cNvSpPr>
          <p:nvPr/>
        </p:nvSpPr>
        <p:spPr bwMode="auto">
          <a:xfrm>
            <a:off x="422792" y="1781019"/>
            <a:ext cx="386811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100000"/>
              <a:buFont typeface="Times" pitchFamily="18" charset="0"/>
              <a:buChar char="•"/>
              <a:defRPr sz="2400">
                <a:solidFill>
                  <a:schemeClr val="tx1"/>
                </a:solidFill>
                <a:latin typeface="Arial" charset="0"/>
              </a:defRPr>
            </a:lvl1pPr>
            <a:lvl2pPr marL="742950" indent="-285750">
              <a:spcBef>
                <a:spcPct val="20000"/>
              </a:spcBef>
              <a:buClr>
                <a:schemeClr val="bg2"/>
              </a:buClr>
              <a:buFont typeface="Times" pitchFamily="18" charset="0"/>
              <a:buChar char="•"/>
              <a:defRPr sz="2800">
                <a:solidFill>
                  <a:schemeClr val="tx1"/>
                </a:solidFill>
                <a:latin typeface="Arial" charset="0"/>
              </a:defRPr>
            </a:lvl2pPr>
            <a:lvl3pPr marL="1143000" indent="-228600">
              <a:spcBef>
                <a:spcPct val="20000"/>
              </a:spcBef>
              <a:buClr>
                <a:schemeClr val="bg2"/>
              </a:buClr>
              <a:buChar char="•"/>
              <a:defRPr sz="2400">
                <a:solidFill>
                  <a:schemeClr val="tx1"/>
                </a:solidFill>
                <a:latin typeface="Arial" charset="0"/>
              </a:defRPr>
            </a:lvl3pPr>
            <a:lvl4pPr marL="1600200" indent="-228600">
              <a:spcBef>
                <a:spcPct val="20000"/>
              </a:spcBef>
              <a:buClr>
                <a:schemeClr val="bg2"/>
              </a:buClr>
              <a:buFont typeface="Times" pitchFamily="18" charset="0"/>
              <a:buChar char="–"/>
              <a:defRPr sz="2000">
                <a:solidFill>
                  <a:schemeClr val="tx1"/>
                </a:solidFill>
                <a:latin typeface="Arial" charset="0"/>
              </a:defRPr>
            </a:lvl4pPr>
            <a:lvl5pPr marL="2057400" indent="-228600">
              <a:spcBef>
                <a:spcPct val="20000"/>
              </a:spcBef>
              <a:buClr>
                <a:schemeClr val="bg2"/>
              </a:buClr>
              <a:buFont typeface="Times" pitchFamily="18" charset="0"/>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9pPr>
          </a:lstStyle>
          <a:p>
            <a:pPr marL="342900" indent="-342900">
              <a:spcBef>
                <a:spcPct val="50000"/>
              </a:spcBef>
              <a:buClrTx/>
              <a:buSzTx/>
              <a:buFont typeface="+mj-lt"/>
              <a:buAutoNum type="arabicPeriod"/>
            </a:pPr>
            <a:r>
              <a:rPr lang="en-US" altLang="en-US" sz="1800" dirty="0" err="1">
                <a:solidFill>
                  <a:schemeClr val="tx2"/>
                </a:solidFill>
                <a:latin typeface="+mj-lt"/>
              </a:rPr>
              <a:t>cAMP</a:t>
            </a:r>
            <a:r>
              <a:rPr lang="en-US" altLang="en-US" sz="1800" dirty="0">
                <a:solidFill>
                  <a:schemeClr val="tx2"/>
                </a:solidFill>
                <a:latin typeface="+mj-lt"/>
              </a:rPr>
              <a:t> stimulator and  phosphodiesterase inhibitor</a:t>
            </a:r>
          </a:p>
          <a:p>
            <a:pPr>
              <a:spcBef>
                <a:spcPct val="50000"/>
              </a:spcBef>
              <a:buClrTx/>
              <a:buSzTx/>
              <a:buNone/>
            </a:pPr>
            <a:r>
              <a:rPr lang="en-US" altLang="en-US" sz="1800" dirty="0">
                <a:solidFill>
                  <a:schemeClr val="tx2"/>
                </a:solidFill>
                <a:latin typeface="+mj-lt"/>
              </a:rPr>
              <a:t> =&gt; Caffeine, </a:t>
            </a:r>
            <a:r>
              <a:rPr lang="en-US" altLang="en-US" sz="1800" dirty="0" err="1">
                <a:solidFill>
                  <a:schemeClr val="tx2"/>
                </a:solidFill>
                <a:latin typeface="+mj-lt"/>
              </a:rPr>
              <a:t>Cysteic</a:t>
            </a:r>
            <a:r>
              <a:rPr lang="en-US" altLang="en-US" sz="1800" dirty="0">
                <a:solidFill>
                  <a:schemeClr val="tx2"/>
                </a:solidFill>
                <a:latin typeface="+mj-lt"/>
              </a:rPr>
              <a:t> acid</a:t>
            </a:r>
          </a:p>
          <a:p>
            <a:pPr>
              <a:spcBef>
                <a:spcPct val="50000"/>
              </a:spcBef>
              <a:buClrTx/>
              <a:buSzTx/>
              <a:buNone/>
            </a:pPr>
            <a:r>
              <a:rPr lang="en-US" altLang="en-US" sz="1800" dirty="0">
                <a:solidFill>
                  <a:schemeClr val="tx2"/>
                </a:solidFill>
                <a:latin typeface="+mj-lt"/>
              </a:rPr>
              <a:t>2.  Fatty acid liberation and </a:t>
            </a:r>
            <a:br>
              <a:rPr lang="en-US" altLang="en-US" sz="1800" dirty="0">
                <a:solidFill>
                  <a:schemeClr val="tx2"/>
                </a:solidFill>
                <a:latin typeface="+mj-lt"/>
              </a:rPr>
            </a:br>
            <a:r>
              <a:rPr lang="en-US" altLang="en-US" sz="1800" dirty="0">
                <a:solidFill>
                  <a:schemeClr val="tx2"/>
                </a:solidFill>
                <a:latin typeface="+mj-lt"/>
              </a:rPr>
              <a:t>     transport promoter</a:t>
            </a:r>
          </a:p>
          <a:p>
            <a:pPr>
              <a:spcBef>
                <a:spcPct val="50000"/>
              </a:spcBef>
              <a:buClrTx/>
              <a:buSzTx/>
              <a:buNone/>
            </a:pPr>
            <a:r>
              <a:rPr lang="en-US" altLang="en-US" sz="1800" dirty="0">
                <a:solidFill>
                  <a:schemeClr val="tx2"/>
                </a:solidFill>
                <a:latin typeface="+mj-lt"/>
              </a:rPr>
              <a:t>=&gt; </a:t>
            </a:r>
            <a:r>
              <a:rPr lang="en-US" altLang="en-US" sz="1800" dirty="0" err="1">
                <a:solidFill>
                  <a:schemeClr val="tx2"/>
                </a:solidFill>
                <a:latin typeface="+mj-lt"/>
              </a:rPr>
              <a:t>Carnitin</a:t>
            </a:r>
            <a:r>
              <a:rPr lang="en-US" altLang="en-US" sz="1800" dirty="0">
                <a:solidFill>
                  <a:schemeClr val="tx2"/>
                </a:solidFill>
                <a:latin typeface="+mj-lt"/>
              </a:rPr>
              <a:t>, </a:t>
            </a:r>
            <a:r>
              <a:rPr lang="en-US" altLang="en-US" sz="1800" dirty="0" err="1">
                <a:solidFill>
                  <a:schemeClr val="tx2"/>
                </a:solidFill>
                <a:latin typeface="+mj-lt"/>
              </a:rPr>
              <a:t>Cysteic</a:t>
            </a:r>
            <a:r>
              <a:rPr lang="en-US" altLang="en-US" sz="1800" dirty="0">
                <a:solidFill>
                  <a:schemeClr val="tx2"/>
                </a:solidFill>
                <a:latin typeface="+mj-lt"/>
              </a:rPr>
              <a:t> acid, </a:t>
            </a:r>
            <a:br>
              <a:rPr lang="en-US" altLang="en-US" sz="1800" dirty="0">
                <a:solidFill>
                  <a:schemeClr val="tx2"/>
                </a:solidFill>
                <a:latin typeface="+mj-lt"/>
              </a:rPr>
            </a:br>
            <a:r>
              <a:rPr lang="en-US" altLang="en-US" sz="1800" dirty="0">
                <a:solidFill>
                  <a:schemeClr val="tx2"/>
                </a:solidFill>
                <a:latin typeface="+mj-lt"/>
              </a:rPr>
              <a:t>     </a:t>
            </a:r>
            <a:r>
              <a:rPr lang="en-US" altLang="en-US" sz="1800" dirty="0" err="1">
                <a:solidFill>
                  <a:schemeClr val="tx2"/>
                </a:solidFill>
                <a:latin typeface="+mj-lt"/>
              </a:rPr>
              <a:t>Pantetheine</a:t>
            </a:r>
            <a:r>
              <a:rPr lang="en-US" altLang="en-US" sz="1800" dirty="0">
                <a:solidFill>
                  <a:schemeClr val="tx2"/>
                </a:solidFill>
                <a:latin typeface="+mj-lt"/>
              </a:rPr>
              <a:t>-S- Sulfonate</a:t>
            </a:r>
          </a:p>
          <a:p>
            <a:pPr>
              <a:spcBef>
                <a:spcPct val="50000"/>
              </a:spcBef>
              <a:buClrTx/>
              <a:buSzTx/>
              <a:buNone/>
            </a:pPr>
            <a:r>
              <a:rPr lang="en-US" altLang="en-US" sz="1800" dirty="0">
                <a:solidFill>
                  <a:schemeClr val="tx2"/>
                </a:solidFill>
                <a:latin typeface="+mj-lt"/>
              </a:rPr>
              <a:t>3.  beta-oxidation stimulator</a:t>
            </a:r>
          </a:p>
          <a:p>
            <a:pPr>
              <a:spcBef>
                <a:spcPct val="50000"/>
              </a:spcBef>
              <a:buClrTx/>
              <a:buSzTx/>
              <a:buNone/>
            </a:pPr>
            <a:r>
              <a:rPr lang="en-US" altLang="en-US" sz="1800" dirty="0">
                <a:solidFill>
                  <a:schemeClr val="tx2"/>
                </a:solidFill>
                <a:latin typeface="+mj-lt"/>
              </a:rPr>
              <a:t>=&gt; </a:t>
            </a:r>
            <a:r>
              <a:rPr lang="en-US" altLang="en-US" sz="1800" dirty="0" err="1">
                <a:solidFill>
                  <a:schemeClr val="tx2"/>
                </a:solidFill>
                <a:latin typeface="+mj-lt"/>
              </a:rPr>
              <a:t>Carnitin</a:t>
            </a:r>
            <a:r>
              <a:rPr lang="en-US" altLang="en-US" sz="1800" dirty="0">
                <a:solidFill>
                  <a:schemeClr val="tx2"/>
                </a:solidFill>
                <a:latin typeface="+mj-lt"/>
              </a:rPr>
              <a:t>, </a:t>
            </a:r>
            <a:r>
              <a:rPr lang="en-US" altLang="en-US" sz="1800" dirty="0" err="1">
                <a:solidFill>
                  <a:schemeClr val="tx2"/>
                </a:solidFill>
                <a:latin typeface="+mj-lt"/>
              </a:rPr>
              <a:t>Pantetheine</a:t>
            </a:r>
            <a:r>
              <a:rPr lang="en-US" altLang="en-US" sz="1800" dirty="0">
                <a:solidFill>
                  <a:schemeClr val="tx2"/>
                </a:solidFill>
                <a:latin typeface="+mj-lt"/>
              </a:rPr>
              <a:t>-S- </a:t>
            </a:r>
            <a:br>
              <a:rPr lang="en-US" altLang="en-US" sz="1800" dirty="0">
                <a:solidFill>
                  <a:schemeClr val="tx2"/>
                </a:solidFill>
                <a:latin typeface="+mj-lt"/>
              </a:rPr>
            </a:br>
            <a:r>
              <a:rPr lang="en-US" altLang="en-US" sz="1800" dirty="0">
                <a:solidFill>
                  <a:schemeClr val="tx2"/>
                </a:solidFill>
                <a:latin typeface="+mj-lt"/>
              </a:rPr>
              <a:t>     Sulfonate</a:t>
            </a:r>
          </a:p>
          <a:p>
            <a:pPr>
              <a:spcBef>
                <a:spcPct val="50000"/>
              </a:spcBef>
              <a:buClrTx/>
              <a:buSzTx/>
              <a:buNone/>
            </a:pPr>
            <a:endParaRPr lang="de-CH" altLang="en-US" sz="1800" dirty="0">
              <a:solidFill>
                <a:schemeClr val="tx2"/>
              </a:solidFill>
            </a:endParaRPr>
          </a:p>
        </p:txBody>
      </p:sp>
      <p:sp>
        <p:nvSpPr>
          <p:cNvPr id="7" name="Rectangle 2"/>
          <p:cNvSpPr>
            <a:spLocks noGrp="1" noChangeArrowheads="1"/>
          </p:cNvSpPr>
          <p:nvPr>
            <p:ph type="title"/>
          </p:nvPr>
        </p:nvSpPr>
        <p:spPr>
          <a:xfrm>
            <a:off x="496800" y="313200"/>
            <a:ext cx="8287084" cy="818686"/>
          </a:xfrm>
        </p:spPr>
        <p:txBody>
          <a:bodyPr/>
          <a:lstStyle/>
          <a:p>
            <a:pPr eaLnBrk="1" hangingPunct="1">
              <a:defRPr/>
            </a:pPr>
            <a:r>
              <a:rPr lang="en-US" sz="2800" dirty="0"/>
              <a:t>REGU</a:t>
            </a:r>
            <a:r>
              <a:rPr lang="en-US" sz="2800" baseline="30000" dirty="0"/>
              <a:t>®</a:t>
            </a:r>
            <a:r>
              <a:rPr lang="en-US" sz="2800" dirty="0"/>
              <a:t>-SLIM- unique mechanism build </a:t>
            </a:r>
            <a:br>
              <a:rPr lang="en-US" sz="2800" dirty="0"/>
            </a:br>
            <a:r>
              <a:rPr lang="en-US" sz="2800" dirty="0"/>
              <a:t>on 3 main activities </a:t>
            </a:r>
          </a:p>
        </p:txBody>
      </p:sp>
      <p:grpSp>
        <p:nvGrpSpPr>
          <p:cNvPr id="15" name="Group 14"/>
          <p:cNvGrpSpPr/>
          <p:nvPr/>
        </p:nvGrpSpPr>
        <p:grpSpPr>
          <a:xfrm>
            <a:off x="3759200" y="2274795"/>
            <a:ext cx="5256625" cy="3270872"/>
            <a:chOff x="1064418" y="1872455"/>
            <a:chExt cx="6765925" cy="3887788"/>
          </a:xfrm>
        </p:grpSpPr>
        <p:pic>
          <p:nvPicPr>
            <p:cNvPr id="16" name="Picture 2">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64418" y="1872455"/>
              <a:ext cx="676592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9"/>
            <p:cNvSpPr>
              <a:spLocks noChangeArrowheads="1"/>
            </p:cNvSpPr>
            <p:nvPr/>
          </p:nvSpPr>
          <p:spPr bwMode="auto">
            <a:xfrm>
              <a:off x="2994995" y="3024186"/>
              <a:ext cx="1271622" cy="38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8514" tIns="48393" rIns="98514" bIns="48393">
              <a:spAutoFit/>
            </a:bodyPr>
            <a:lstStyle>
              <a:lvl1pPr marL="373063" indent="-373063">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20000"/>
                </a:spcBef>
              </a:pPr>
              <a:r>
                <a:rPr lang="de-CH" altLang="en-US" sz="800" dirty="0">
                  <a:latin typeface="Arial Black" panose="020B0A04020102020204" pitchFamily="34" charset="0"/>
                </a:rPr>
                <a:t>Stimulation</a:t>
              </a:r>
            </a:p>
          </p:txBody>
        </p:sp>
      </p:grpSp>
      <p:pic>
        <p:nvPicPr>
          <p:cNvPr id="23" name="Picture 5" descr="adipo3">
            <a:hlinkHover r:id="rId6" action="ppaction://hlinksldjump"/>
          </p:cNvPr>
          <p:cNvPicPr>
            <a:picLocks noGrp="1" noChangeAspect="1" noChangeArrowheads="1"/>
          </p:cNvPicPr>
          <p:nvPr>
            <p:ph idx="1"/>
          </p:nvPr>
        </p:nvPicPr>
        <p:blipFill>
          <a:blip r:embed="rId7" cstate="screen">
            <a:extLst>
              <a:ext uri="{28A0092B-C50C-407E-A947-70E740481C1C}">
                <a14:useLocalDpi xmlns:a14="http://schemas.microsoft.com/office/drawing/2010/main"/>
              </a:ext>
            </a:extLst>
          </a:blip>
          <a:srcRect/>
          <a:stretch>
            <a:fillRect/>
          </a:stretch>
        </p:blipFill>
        <p:spPr>
          <a:xfrm>
            <a:off x="7057518" y="265641"/>
            <a:ext cx="1958307" cy="2009154"/>
          </a:xfrm>
          <a:prstGeom prst="rect">
            <a:avLst/>
          </a:prstGeom>
          <a:ln>
            <a:noFill/>
          </a:ln>
          <a:effectLst>
            <a:outerShdw blurRad="292100" dist="139700" dir="2700000" algn="tl" rotWithShape="0">
              <a:srgbClr val="333333">
                <a:alpha val="65000"/>
              </a:srgbClr>
            </a:outerShdw>
          </a:effectLst>
        </p:spPr>
      </p:pic>
      <p:sp>
        <p:nvSpPr>
          <p:cNvPr id="9"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10</a:t>
            </a:r>
          </a:p>
        </p:txBody>
      </p:sp>
    </p:spTree>
    <p:extLst>
      <p:ext uri="{BB962C8B-B14F-4D97-AF65-F5344CB8AC3E}">
        <p14:creationId xmlns:p14="http://schemas.microsoft.com/office/powerpoint/2010/main" val="97092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83" y="243763"/>
            <a:ext cx="6472238" cy="467820"/>
          </a:xfrm>
        </p:spPr>
        <p:txBody>
          <a:bodyPr/>
          <a:lstStyle/>
          <a:p>
            <a:r>
              <a:rPr lang="en-US" dirty="0"/>
              <a:t>Agenda</a:t>
            </a:r>
          </a:p>
        </p:txBody>
      </p:sp>
      <p:sp>
        <p:nvSpPr>
          <p:cNvPr id="4" name="Slide Number Placeholder 3"/>
          <p:cNvSpPr>
            <a:spLocks noGrp="1"/>
          </p:cNvSpPr>
          <p:nvPr>
            <p:ph type="sldNum" sz="quarter" idx="10"/>
          </p:nvPr>
        </p:nvSpPr>
        <p:spPr>
          <a:xfrm>
            <a:off x="1209675" y="6543675"/>
            <a:ext cx="952500" cy="152400"/>
          </a:xfrm>
        </p:spPr>
        <p:txBody>
          <a:bodyPr/>
          <a:lstStyle/>
          <a:p>
            <a:fld id="{3EFAC820-8C9E-47F6-A16A-1A79397C8FED}" type="slidenum">
              <a:rPr lang="en-US" altLang="en-US" smtClean="0"/>
              <a:pPr/>
              <a:t>11</a:t>
            </a:fld>
            <a:endParaRPr lang="en-US" altLang="en-US" dirty="0"/>
          </a:p>
        </p:txBody>
      </p:sp>
      <p:sp>
        <p:nvSpPr>
          <p:cNvPr id="15" name="Rectangle 14"/>
          <p:cNvSpPr/>
          <p:nvPr/>
        </p:nvSpPr>
        <p:spPr>
          <a:xfrm>
            <a:off x="201083" y="1908853"/>
            <a:ext cx="3059832" cy="2708434"/>
          </a:xfrm>
          <a:prstGeom prst="rect">
            <a:avLst/>
          </a:prstGeom>
          <a:solidFill>
            <a:schemeClr val="bg1">
              <a:lumMod val="95000"/>
              <a:alpha val="60000"/>
            </a:schemeClr>
          </a:solidFill>
          <a:effectLst>
            <a:glow rad="63500">
              <a:srgbClr val="FFFFFF">
                <a:alpha val="40000"/>
              </a:srgbClr>
            </a:glow>
            <a:softEdge rad="63500"/>
          </a:effectLst>
        </p:spPr>
        <p:txBody>
          <a:bodyPr wrap="square" lIns="91440" tIns="45720" rIns="91440" bIns="45720">
            <a:spAutoFit/>
          </a:bodyPr>
          <a:lstStyle/>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The market</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The product</a:t>
            </a:r>
          </a:p>
          <a:p>
            <a:pPr marL="361950" indent="-361950">
              <a:spcAft>
                <a:spcPts val="1800"/>
              </a:spcAft>
              <a:buClr>
                <a:schemeClr val="bg1"/>
              </a:buClr>
              <a:buSzPct val="120000"/>
              <a:buFont typeface="Arial" pitchFamily="34" charset="0"/>
              <a:buChar char="•"/>
            </a:pPr>
            <a:r>
              <a:rPr lang="en-US" sz="2500" b="1" i="1" dirty="0">
                <a:ln w="1905"/>
                <a:solidFill>
                  <a:schemeClr val="tx2"/>
                </a:solidFill>
                <a:effectLst>
                  <a:innerShdw blurRad="69850" dist="43180" dir="5400000">
                    <a:srgbClr val="000000">
                      <a:alpha val="65000"/>
                    </a:srgbClr>
                  </a:innerShdw>
                </a:effectLst>
              </a:rPr>
              <a:t>Claim substantiation</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Cosmetic use</a:t>
            </a:r>
          </a:p>
        </p:txBody>
      </p:sp>
      <p:sp>
        <p:nvSpPr>
          <p:cNvPr id="6"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dirty="0">
                <a:solidFill>
                  <a:schemeClr val="bg2"/>
                </a:solidFill>
              </a:rPr>
              <a:t>Page</a:t>
            </a:r>
          </a:p>
        </p:txBody>
      </p:sp>
      <p:sp>
        <p:nvSpPr>
          <p:cNvPr id="7" name="Rectangle 6"/>
          <p:cNvSpPr txBox="1">
            <a:spLocks noChangeArrowheads="1"/>
          </p:cNvSpPr>
          <p:nvPr>
            <p:custDataLst>
              <p:tags r:id="rId2"/>
            </p:custDataLst>
          </p:nvPr>
        </p:nvSpPr>
        <p:spPr bwMode="auto">
          <a:xfrm>
            <a:off x="1240211" y="6548437"/>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a:lstStyle>
          <a:p>
            <a:r>
              <a:rPr lang="en-US" altLang="en-US" dirty="0"/>
              <a:t>11</a:t>
            </a:r>
          </a:p>
        </p:txBody>
      </p:sp>
      <p:pic>
        <p:nvPicPr>
          <p:cNvPr id="8" name="Picture 7" descr="A picture containing clothing, sitting, young, holding&#10;&#10;Description automatically generated">
            <a:extLst>
              <a:ext uri="{FF2B5EF4-FFF2-40B4-BE49-F238E27FC236}">
                <a16:creationId xmlns:a16="http://schemas.microsoft.com/office/drawing/2014/main" id="{D5B27860-8FC9-4FE9-ADA8-81424AD96772}"/>
              </a:ext>
            </a:extLst>
          </p:cNvPr>
          <p:cNvPicPr>
            <a:picLocks noChangeAspect="1"/>
          </p:cNvPicPr>
          <p:nvPr/>
        </p:nvPicPr>
        <p:blipFill rotWithShape="1">
          <a:blip r:embed="rId5" cstate="screen">
            <a:alphaModFix amt="50000"/>
            <a:extLst>
              <a:ext uri="{BEBA8EAE-BF5A-486C-A8C5-ECC9F3942E4B}">
                <a14:imgProps xmlns:a14="http://schemas.microsoft.com/office/drawing/2010/main">
                  <a14:imgLayer r:embed="rId6">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4267726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title"/>
          </p:nvPr>
        </p:nvSpPr>
        <p:spPr>
          <a:xfrm>
            <a:off x="496800" y="313200"/>
            <a:ext cx="8651680" cy="818686"/>
          </a:xfrm>
        </p:spPr>
        <p:txBody>
          <a:bodyPr/>
          <a:lstStyle/>
          <a:p>
            <a:pPr eaLnBrk="1" hangingPunct="1">
              <a:defRPr/>
            </a:pPr>
            <a:r>
              <a:rPr lang="en-US" sz="2800" dirty="0"/>
              <a:t>1) REGU</a:t>
            </a:r>
            <a:r>
              <a:rPr lang="en-US" sz="2800" baseline="30000" dirty="0"/>
              <a:t>®</a:t>
            </a:r>
            <a:r>
              <a:rPr lang="en-US" sz="2800" dirty="0"/>
              <a:t>-SLIM </a:t>
            </a:r>
            <a:r>
              <a:rPr lang="en-US" altLang="en-US" sz="2800" dirty="0" err="1"/>
              <a:t>cAMP</a:t>
            </a:r>
            <a:r>
              <a:rPr lang="en-US" altLang="en-US" sz="2800" dirty="0"/>
              <a:t> stimulator and  phosphodiesterase inhibitor</a:t>
            </a:r>
            <a:endParaRPr lang="en-US" sz="2800" i="1" dirty="0"/>
          </a:p>
        </p:txBody>
      </p:sp>
      <p:pic>
        <p:nvPicPr>
          <p:cNvPr id="17" name="Picture 5" descr="adipo3">
            <a:hlinkHover r:id="" action="ppaction://noaction"/>
          </p:cNvPr>
          <p:cNvPicPr>
            <a:picLocks noGrp="1" noChangeAspect="1" noChangeArrowheads="1"/>
          </p:cNvPicPr>
          <p:nvPr>
            <p:ph idx="1"/>
          </p:nvPr>
        </p:nvPicPr>
        <p:blipFill>
          <a:blip r:embed="rId4" cstate="screen">
            <a:extLst>
              <a:ext uri="{28A0092B-C50C-407E-A947-70E740481C1C}">
                <a14:useLocalDpi xmlns:a14="http://schemas.microsoft.com/office/drawing/2010/main"/>
              </a:ext>
            </a:extLst>
          </a:blip>
          <a:srcRect/>
          <a:stretch>
            <a:fillRect/>
          </a:stretch>
        </p:blipFill>
        <p:spPr>
          <a:xfrm>
            <a:off x="6975279" y="66626"/>
            <a:ext cx="1958307" cy="2009154"/>
          </a:xfrm>
          <a:prstGeom prst="rect">
            <a:avLst/>
          </a:prstGeom>
          <a:ln>
            <a:noFill/>
          </a:ln>
          <a:effectLst>
            <a:outerShdw blurRad="292100" dist="139700" dir="2700000" algn="tl" rotWithShape="0">
              <a:srgbClr val="333333">
                <a:alpha val="65000"/>
              </a:srgbClr>
            </a:outerShdw>
          </a:effectLst>
        </p:spPr>
      </p:pic>
      <p:pic>
        <p:nvPicPr>
          <p:cNvPr id="18"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75424" y="2399176"/>
            <a:ext cx="4325465" cy="29766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14868" y="1341035"/>
            <a:ext cx="4572000" cy="646331"/>
          </a:xfrm>
          <a:prstGeom prst="rect">
            <a:avLst/>
          </a:prstGeom>
        </p:spPr>
        <p:txBody>
          <a:bodyPr>
            <a:spAutoFit/>
          </a:bodyPr>
          <a:lstStyle/>
          <a:p>
            <a:r>
              <a:rPr lang="de-CH" dirty="0">
                <a:solidFill>
                  <a:srgbClr val="000000"/>
                </a:solidFill>
              </a:rPr>
              <a:t>Triggers off </a:t>
            </a:r>
            <a:r>
              <a:rPr lang="de-CH" dirty="0" err="1">
                <a:solidFill>
                  <a:srgbClr val="000000"/>
                </a:solidFill>
              </a:rPr>
              <a:t>the</a:t>
            </a:r>
            <a:r>
              <a:rPr lang="de-CH" dirty="0">
                <a:solidFill>
                  <a:srgbClr val="000000"/>
                </a:solidFill>
              </a:rPr>
              <a:t> </a:t>
            </a:r>
            <a:r>
              <a:rPr lang="de-CH" dirty="0" err="1">
                <a:solidFill>
                  <a:srgbClr val="000000"/>
                </a:solidFill>
              </a:rPr>
              <a:t>lipolysis</a:t>
            </a:r>
            <a:r>
              <a:rPr lang="de-CH" dirty="0">
                <a:solidFill>
                  <a:srgbClr val="000000"/>
                </a:solidFill>
              </a:rPr>
              <a:t> </a:t>
            </a:r>
            <a:r>
              <a:rPr lang="de-CH" dirty="0" err="1">
                <a:solidFill>
                  <a:srgbClr val="000000"/>
                </a:solidFill>
              </a:rPr>
              <a:t>process</a:t>
            </a:r>
            <a:r>
              <a:rPr lang="de-CH" dirty="0">
                <a:solidFill>
                  <a:srgbClr val="000000"/>
                </a:solidFill>
              </a:rPr>
              <a:t> in human </a:t>
            </a:r>
            <a:r>
              <a:rPr lang="de-CH" dirty="0" err="1">
                <a:solidFill>
                  <a:srgbClr val="000000"/>
                </a:solidFill>
              </a:rPr>
              <a:t>adipocytes</a:t>
            </a:r>
            <a:r>
              <a:rPr lang="de-CH" dirty="0">
                <a:solidFill>
                  <a:srgbClr val="000000"/>
                </a:solidFill>
              </a:rPr>
              <a:t> </a:t>
            </a:r>
            <a:r>
              <a:rPr lang="de-CH" i="1" dirty="0">
                <a:solidFill>
                  <a:srgbClr val="000000"/>
                </a:solidFill>
              </a:rPr>
              <a:t>in-vitro</a:t>
            </a:r>
            <a:endParaRPr lang="de-CH" dirty="0">
              <a:solidFill>
                <a:srgbClr val="000000"/>
              </a:solidFill>
            </a:endParaRPr>
          </a:p>
        </p:txBody>
      </p:sp>
      <p:pic>
        <p:nvPicPr>
          <p:cNvPr id="3" name="Picture 2" descr="REGU-SLIM_chart_01.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8758" y="2461790"/>
            <a:ext cx="4389919" cy="3334943"/>
          </a:xfrm>
          <a:prstGeom prst="rect">
            <a:avLst/>
          </a:prstGeom>
        </p:spPr>
      </p:pic>
      <p:sp>
        <p:nvSpPr>
          <p:cNvPr id="8"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12</a:t>
            </a:r>
          </a:p>
        </p:txBody>
      </p:sp>
    </p:spTree>
    <p:extLst>
      <p:ext uri="{BB962C8B-B14F-4D97-AF65-F5344CB8AC3E}">
        <p14:creationId xmlns:p14="http://schemas.microsoft.com/office/powerpoint/2010/main" val="2483020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GU-SLIM_chart_0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6154" y="2461791"/>
            <a:ext cx="4374140" cy="3348000"/>
          </a:xfrm>
          <a:prstGeom prst="rect">
            <a:avLst/>
          </a:prstGeom>
        </p:spPr>
      </p:pic>
      <p:sp>
        <p:nvSpPr>
          <p:cNvPr id="15" name="Rectangle 2"/>
          <p:cNvSpPr>
            <a:spLocks noGrp="1" noChangeArrowheads="1"/>
          </p:cNvSpPr>
          <p:nvPr>
            <p:ph type="title"/>
          </p:nvPr>
        </p:nvSpPr>
        <p:spPr>
          <a:xfrm>
            <a:off x="456752" y="262550"/>
            <a:ext cx="8287084" cy="818686"/>
          </a:xfrm>
        </p:spPr>
        <p:txBody>
          <a:bodyPr/>
          <a:lstStyle/>
          <a:p>
            <a:pPr eaLnBrk="1" hangingPunct="1">
              <a:defRPr/>
            </a:pPr>
            <a:r>
              <a:rPr lang="en-US" sz="2800" dirty="0"/>
              <a:t>2) REGU</a:t>
            </a:r>
            <a:r>
              <a:rPr lang="en-US" sz="2800" baseline="30000" dirty="0"/>
              <a:t>®</a:t>
            </a:r>
            <a:r>
              <a:rPr lang="en-US" sz="2800" dirty="0"/>
              <a:t>-SLIM </a:t>
            </a:r>
            <a:r>
              <a:rPr lang="en-US" altLang="en-US" sz="2800" dirty="0"/>
              <a:t>fatty acid liberation </a:t>
            </a:r>
            <a:br>
              <a:rPr lang="en-US" altLang="en-US" sz="2800" dirty="0"/>
            </a:br>
            <a:r>
              <a:rPr lang="en-US" altLang="en-US" sz="2800" dirty="0"/>
              <a:t>and transport promoter</a:t>
            </a:r>
            <a:endParaRPr lang="en-US" sz="2800" i="1" dirty="0"/>
          </a:p>
        </p:txBody>
      </p:sp>
      <p:pic>
        <p:nvPicPr>
          <p:cNvPr id="16"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80437" y="2371922"/>
            <a:ext cx="4236869" cy="3051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96800" y="1383804"/>
            <a:ext cx="4572000" cy="646331"/>
          </a:xfrm>
          <a:prstGeom prst="rect">
            <a:avLst/>
          </a:prstGeom>
        </p:spPr>
        <p:txBody>
          <a:bodyPr>
            <a:spAutoFit/>
          </a:bodyPr>
          <a:lstStyle/>
          <a:p>
            <a:pPr>
              <a:defRPr/>
            </a:pPr>
            <a:r>
              <a:rPr lang="en-US" dirty="0">
                <a:solidFill>
                  <a:srgbClr val="000000"/>
                </a:solidFill>
              </a:rPr>
              <a:t>Significantly enhances the hydrolysis of triglycerides in human adipocytes </a:t>
            </a:r>
            <a:r>
              <a:rPr lang="en-US" i="1" dirty="0">
                <a:solidFill>
                  <a:srgbClr val="000000"/>
                </a:solidFill>
              </a:rPr>
              <a:t>in vitro</a:t>
            </a:r>
          </a:p>
        </p:txBody>
      </p:sp>
      <p:pic>
        <p:nvPicPr>
          <p:cNvPr id="13" name="Picture 5" descr="adipo3">
            <a:hlinkHover r:id="" action="ppaction://noaction"/>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65672" y="60200"/>
            <a:ext cx="1958307" cy="200915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13</a:t>
            </a:r>
          </a:p>
        </p:txBody>
      </p:sp>
    </p:spTree>
    <p:extLst>
      <p:ext uri="{BB962C8B-B14F-4D97-AF65-F5344CB8AC3E}">
        <p14:creationId xmlns:p14="http://schemas.microsoft.com/office/powerpoint/2010/main" val="1331841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GU-SLIM_chart_03.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183" y="2189353"/>
            <a:ext cx="4378488" cy="3348000"/>
          </a:xfrm>
          <a:prstGeom prst="rect">
            <a:avLst/>
          </a:prstGeom>
        </p:spPr>
      </p:pic>
      <p:pic>
        <p:nvPicPr>
          <p:cNvPr id="15" name="Picture 5" descr="adipo3">
            <a:hlinkHover r:id="" action="ppaction://noaction"/>
          </p:cNvPr>
          <p:cNvPicPr>
            <a:picLocks noGrp="1" noChangeAspect="1" noChangeArrowheads="1"/>
          </p:cNvPicPr>
          <p:nvPr>
            <p:ph idx="1"/>
          </p:nvPr>
        </p:nvPicPr>
        <p:blipFill>
          <a:blip r:embed="rId5" cstate="screen">
            <a:extLst>
              <a:ext uri="{28A0092B-C50C-407E-A947-70E740481C1C}">
                <a14:useLocalDpi xmlns:a14="http://schemas.microsoft.com/office/drawing/2010/main"/>
              </a:ext>
            </a:extLst>
          </a:blip>
          <a:srcRect/>
          <a:stretch>
            <a:fillRect/>
          </a:stretch>
        </p:blipFill>
        <p:spPr>
          <a:xfrm>
            <a:off x="7029519" y="108960"/>
            <a:ext cx="1958307" cy="2009154"/>
          </a:xfrm>
          <a:prstGeom prst="rect">
            <a:avLst/>
          </a:prstGeom>
          <a:ln>
            <a:noFill/>
          </a:ln>
          <a:effectLst>
            <a:outerShdw blurRad="292100" dist="139700" dir="2700000" algn="tl" rotWithShape="0">
              <a:srgbClr val="333333">
                <a:alpha val="65000"/>
              </a:srgbClr>
            </a:outerShdw>
          </a:effectLst>
        </p:spPr>
      </p:pic>
      <p:pic>
        <p:nvPicPr>
          <p:cNvPr id="19"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795740" y="2652537"/>
            <a:ext cx="4192086" cy="28848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96800" y="1256966"/>
            <a:ext cx="4572000" cy="646331"/>
          </a:xfrm>
          <a:prstGeom prst="rect">
            <a:avLst/>
          </a:prstGeom>
        </p:spPr>
        <p:txBody>
          <a:bodyPr>
            <a:spAutoFit/>
          </a:bodyPr>
          <a:lstStyle/>
          <a:p>
            <a:r>
              <a:rPr lang="en-US" dirty="0">
                <a:solidFill>
                  <a:srgbClr val="000000"/>
                </a:solidFill>
              </a:rPr>
              <a:t>Accelerates the oxidation of free fatty acids in mitochondria </a:t>
            </a:r>
            <a:r>
              <a:rPr lang="en-US" i="1" dirty="0">
                <a:solidFill>
                  <a:srgbClr val="000000"/>
                </a:solidFill>
              </a:rPr>
              <a:t>in-vitro</a:t>
            </a:r>
            <a:endParaRPr lang="en-US" dirty="0">
              <a:solidFill>
                <a:srgbClr val="000000"/>
              </a:solidFill>
            </a:endParaRPr>
          </a:p>
        </p:txBody>
      </p:sp>
      <p:sp>
        <p:nvSpPr>
          <p:cNvPr id="8" name="Rectangle 2"/>
          <p:cNvSpPr txBox="1">
            <a:spLocks noChangeArrowheads="1"/>
          </p:cNvSpPr>
          <p:nvPr/>
        </p:nvSpPr>
        <p:spPr bwMode="auto">
          <a:xfrm>
            <a:off x="496800" y="313200"/>
            <a:ext cx="8287084" cy="4093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eaLnBrk="1" hangingPunct="1">
              <a:defRPr/>
            </a:pPr>
            <a:r>
              <a:rPr lang="de-CH" sz="2800" kern="0" dirty="0"/>
              <a:t>3) REGU</a:t>
            </a:r>
            <a:r>
              <a:rPr lang="de-CH" sz="2800" kern="0" baseline="30000" dirty="0"/>
              <a:t>®</a:t>
            </a:r>
            <a:r>
              <a:rPr lang="de-CH" sz="2800" kern="0" dirty="0"/>
              <a:t>-SLIM </a:t>
            </a:r>
            <a:r>
              <a:rPr lang="el-GR" altLang="en-US" sz="2800" dirty="0"/>
              <a:t>β</a:t>
            </a:r>
            <a:r>
              <a:rPr lang="de-CH" altLang="en-US" sz="2800" dirty="0"/>
              <a:t>-oxidation </a:t>
            </a:r>
            <a:r>
              <a:rPr lang="de-CH" altLang="en-US" sz="2800" dirty="0" err="1"/>
              <a:t>stimulator</a:t>
            </a:r>
            <a:endParaRPr lang="en-US" sz="2800" i="1" kern="0" dirty="0"/>
          </a:p>
        </p:txBody>
      </p:sp>
      <p:sp>
        <p:nvSpPr>
          <p:cNvPr id="9"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14</a:t>
            </a:r>
          </a:p>
        </p:txBody>
      </p:sp>
    </p:spTree>
    <p:extLst>
      <p:ext uri="{BB962C8B-B14F-4D97-AF65-F5344CB8AC3E}">
        <p14:creationId xmlns:p14="http://schemas.microsoft.com/office/powerpoint/2010/main" val="3864629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nvPr>
        </p:nvSpPr>
        <p:spPr>
          <a:xfrm>
            <a:off x="496800" y="313200"/>
            <a:ext cx="6616357" cy="818686"/>
          </a:xfrm>
        </p:spPr>
        <p:txBody>
          <a:bodyPr/>
          <a:lstStyle/>
          <a:p>
            <a:pPr eaLnBrk="1" hangingPunct="1">
              <a:defRPr/>
            </a:pPr>
            <a:r>
              <a:rPr lang="en-US" sz="2800" dirty="0"/>
              <a:t>REGU</a:t>
            </a:r>
            <a:r>
              <a:rPr lang="en-US" sz="2800" baseline="30000" dirty="0"/>
              <a:t>®</a:t>
            </a:r>
            <a:r>
              <a:rPr lang="en-US" sz="2800" dirty="0"/>
              <a:t>-SLIM dramatically reduces the thickness of adipose tissue</a:t>
            </a:r>
            <a:endParaRPr lang="en-US" sz="2800" i="1" dirty="0"/>
          </a:p>
        </p:txBody>
      </p:sp>
      <p:pic>
        <p:nvPicPr>
          <p:cNvPr id="12" name="Picture 2" descr="http://brandcenter.intranet.dsm-group.com/CachingFileProvider.axd?RecordId=18555ded-9a2c-41bd-b779-34e26ef5e4a4&amp;FileFormat=Preview"/>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76960" y="197040"/>
            <a:ext cx="1682323" cy="1682323"/>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descr="REGU-SLIM_chart_04.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7171" y="2474259"/>
            <a:ext cx="4291347" cy="3797104"/>
          </a:xfrm>
          <a:prstGeom prst="rect">
            <a:avLst/>
          </a:prstGeom>
        </p:spPr>
      </p:pic>
      <p:sp>
        <p:nvSpPr>
          <p:cNvPr id="2" name="Rectangle 1"/>
          <p:cNvSpPr/>
          <p:nvPr/>
        </p:nvSpPr>
        <p:spPr>
          <a:xfrm>
            <a:off x="5122992" y="4898350"/>
            <a:ext cx="3711725" cy="1200329"/>
          </a:xfrm>
          <a:prstGeom prst="rect">
            <a:avLst/>
          </a:prstGeom>
        </p:spPr>
        <p:txBody>
          <a:bodyPr wrap="square">
            <a:spAutoFit/>
          </a:bodyPr>
          <a:lstStyle/>
          <a:p>
            <a:r>
              <a:rPr lang="en-US" altLang="de-DE" b="1" dirty="0">
                <a:solidFill>
                  <a:srgbClr val="333399"/>
                </a:solidFill>
              </a:rPr>
              <a:t>REGU</a:t>
            </a:r>
            <a:r>
              <a:rPr lang="en-US" altLang="de-DE" b="1" baseline="30000" dirty="0">
                <a:solidFill>
                  <a:srgbClr val="333399"/>
                </a:solidFill>
              </a:rPr>
              <a:t>®</a:t>
            </a:r>
            <a:r>
              <a:rPr lang="en-US" altLang="de-DE" b="1" dirty="0">
                <a:solidFill>
                  <a:srgbClr val="333399"/>
                </a:solidFill>
              </a:rPr>
              <a:t>-SLIM drastically reduces the thickness of adipose tissue </a:t>
            </a:r>
            <a:r>
              <a:rPr lang="en-US" altLang="en-US" b="1" dirty="0">
                <a:solidFill>
                  <a:srgbClr val="333399"/>
                </a:solidFill>
              </a:rPr>
              <a:t>(ultra-sound imaging).</a:t>
            </a:r>
          </a:p>
          <a:p>
            <a:endParaRPr lang="de-CH" altLang="de-DE" b="1" dirty="0">
              <a:solidFill>
                <a:srgbClr val="333399"/>
              </a:solidFill>
            </a:endParaRPr>
          </a:p>
        </p:txBody>
      </p:sp>
      <p:sp>
        <p:nvSpPr>
          <p:cNvPr id="4" name="Rectangle 3"/>
          <p:cNvSpPr/>
          <p:nvPr/>
        </p:nvSpPr>
        <p:spPr>
          <a:xfrm>
            <a:off x="496630" y="1402710"/>
            <a:ext cx="6482224" cy="461665"/>
          </a:xfrm>
          <a:prstGeom prst="rect">
            <a:avLst/>
          </a:prstGeom>
        </p:spPr>
        <p:txBody>
          <a:bodyPr wrap="square">
            <a:spAutoFit/>
          </a:bodyPr>
          <a:lstStyle/>
          <a:p>
            <a:r>
              <a:rPr lang="en-US" sz="1200" dirty="0">
                <a:solidFill>
                  <a:srgbClr val="000000"/>
                </a:solidFill>
              </a:rPr>
              <a:t>20 subjects with moderate cellulite were treated with a formulation containing 2% REGU</a:t>
            </a:r>
            <a:r>
              <a:rPr lang="en-US" sz="1200" baseline="30000" dirty="0">
                <a:solidFill>
                  <a:srgbClr val="000000"/>
                </a:solidFill>
              </a:rPr>
              <a:t>®-</a:t>
            </a:r>
            <a:r>
              <a:rPr lang="en-US" sz="1200" dirty="0">
                <a:solidFill>
                  <a:srgbClr val="000000"/>
                </a:solidFill>
              </a:rPr>
              <a:t>SLIM twice a day for 56 days.</a:t>
            </a: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89812" y="2073538"/>
            <a:ext cx="2228309" cy="26456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15</a:t>
            </a:r>
          </a:p>
        </p:txBody>
      </p:sp>
    </p:spTree>
    <p:extLst>
      <p:ext uri="{BB962C8B-B14F-4D97-AF65-F5344CB8AC3E}">
        <p14:creationId xmlns:p14="http://schemas.microsoft.com/office/powerpoint/2010/main" val="667835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nvPr>
        </p:nvSpPr>
        <p:spPr>
          <a:xfrm>
            <a:off x="496800" y="313200"/>
            <a:ext cx="8287084" cy="818686"/>
          </a:xfrm>
        </p:spPr>
        <p:txBody>
          <a:bodyPr/>
          <a:lstStyle/>
          <a:p>
            <a:pPr eaLnBrk="1" hangingPunct="1">
              <a:defRPr/>
            </a:pPr>
            <a:r>
              <a:rPr lang="en-US" sz="2800" dirty="0"/>
              <a:t>REGU</a:t>
            </a:r>
            <a:r>
              <a:rPr lang="en-US" sz="2800" baseline="30000" dirty="0"/>
              <a:t>®</a:t>
            </a:r>
            <a:r>
              <a:rPr lang="en-US" sz="2800" dirty="0"/>
              <a:t>-SLIM significantly reduces the </a:t>
            </a:r>
            <a:br>
              <a:rPr lang="en-US" sz="2800" dirty="0"/>
            </a:br>
            <a:r>
              <a:rPr lang="en-US" sz="2800" dirty="0"/>
              <a:t>orange peel aspect of tight skin </a:t>
            </a:r>
            <a:r>
              <a:rPr lang="en-US" sz="2800" i="1" dirty="0"/>
              <a:t>in vivo</a:t>
            </a:r>
          </a:p>
        </p:txBody>
      </p:sp>
      <p:sp>
        <p:nvSpPr>
          <p:cNvPr id="5" name="Rectangle 4"/>
          <p:cNvSpPr/>
          <p:nvPr/>
        </p:nvSpPr>
        <p:spPr>
          <a:xfrm>
            <a:off x="119517" y="1207333"/>
            <a:ext cx="7152191" cy="646331"/>
          </a:xfrm>
          <a:prstGeom prst="rect">
            <a:avLst/>
          </a:prstGeom>
        </p:spPr>
        <p:txBody>
          <a:bodyPr wrap="square">
            <a:spAutoFit/>
          </a:bodyPr>
          <a:lstStyle/>
          <a:p>
            <a:r>
              <a:rPr lang="en-US" sz="1200" dirty="0">
                <a:solidFill>
                  <a:srgbClr val="000000"/>
                </a:solidFill>
              </a:rPr>
              <a:t>20 subjects with moderate cellulite were treated with a formulation containing 2% REGU</a:t>
            </a:r>
            <a:r>
              <a:rPr lang="en-US" sz="1200" baseline="30000" dirty="0">
                <a:solidFill>
                  <a:srgbClr val="000000"/>
                </a:solidFill>
              </a:rPr>
              <a:t>®-</a:t>
            </a:r>
            <a:r>
              <a:rPr lang="en-US" sz="1200" dirty="0">
                <a:solidFill>
                  <a:srgbClr val="000000"/>
                </a:solidFill>
              </a:rPr>
              <a:t>SLIM twice a day for 56 days. The roughness parameters Ra and </a:t>
            </a:r>
            <a:r>
              <a:rPr lang="en-US" sz="1200" dirty="0" err="1">
                <a:solidFill>
                  <a:srgbClr val="000000"/>
                </a:solidFill>
              </a:rPr>
              <a:t>Rz</a:t>
            </a:r>
            <a:r>
              <a:rPr lang="en-US" sz="1200" dirty="0">
                <a:solidFill>
                  <a:srgbClr val="000000"/>
                </a:solidFill>
              </a:rPr>
              <a:t> were determined on pinched thighs by </a:t>
            </a:r>
            <a:r>
              <a:rPr lang="en-US" sz="1200" dirty="0" err="1">
                <a:solidFill>
                  <a:srgbClr val="000000"/>
                </a:solidFill>
              </a:rPr>
              <a:t>profilometry</a:t>
            </a:r>
            <a:r>
              <a:rPr lang="en-US" sz="1200" dirty="0">
                <a:solidFill>
                  <a:srgbClr val="000000"/>
                </a:solidFill>
              </a:rPr>
              <a:t>. </a:t>
            </a:r>
          </a:p>
        </p:txBody>
      </p:sp>
      <p:pic>
        <p:nvPicPr>
          <p:cNvPr id="16" name="Picture 6" descr="http://brandcenter.intranet.dsm-group.com/CachingFileProvider.axd?RecordId=53d9c180-3d10-43b3-9807-b19476c7b7b2&amp;FileFormat=Preview"/>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16248" y="2084583"/>
            <a:ext cx="2165696" cy="26353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2" name="Picture 1" descr="REGU-SLIM_chart_05.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0435" y="2087738"/>
            <a:ext cx="3707540" cy="4236367"/>
          </a:xfrm>
          <a:prstGeom prst="rect">
            <a:avLst/>
          </a:prstGeom>
        </p:spPr>
      </p:pic>
      <p:pic>
        <p:nvPicPr>
          <p:cNvPr id="8" name="Picture 2" descr="http://brandcenter.intranet.dsm-group.com/CachingFileProvider.axd?RecordId=18555ded-9a2c-41bd-b779-34e26ef5e4a4&amp;FileFormat=Preview"/>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276960" y="197040"/>
            <a:ext cx="1682323" cy="168232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4017975" y="5114805"/>
            <a:ext cx="4941308" cy="923330"/>
          </a:xfrm>
          <a:prstGeom prst="rect">
            <a:avLst/>
          </a:prstGeom>
        </p:spPr>
        <p:txBody>
          <a:bodyPr wrap="square">
            <a:spAutoFit/>
          </a:bodyPr>
          <a:lstStyle/>
          <a:p>
            <a:r>
              <a:rPr lang="en-US" b="1" dirty="0">
                <a:solidFill>
                  <a:srgbClr val="333399"/>
                </a:solidFill>
              </a:rPr>
              <a:t>Significant decrease of Ra and </a:t>
            </a:r>
            <a:r>
              <a:rPr lang="en-US" b="1" dirty="0" err="1">
                <a:solidFill>
                  <a:srgbClr val="333399"/>
                </a:solidFill>
              </a:rPr>
              <a:t>Rz</a:t>
            </a:r>
            <a:r>
              <a:rPr lang="en-US" b="1" dirty="0">
                <a:solidFill>
                  <a:srgbClr val="333399"/>
                </a:solidFill>
              </a:rPr>
              <a:t> could be observed for the thighs treated with</a:t>
            </a:r>
            <a:br>
              <a:rPr lang="en-US" b="1" dirty="0">
                <a:solidFill>
                  <a:srgbClr val="333399"/>
                </a:solidFill>
              </a:rPr>
            </a:br>
            <a:r>
              <a:rPr lang="en-US" b="1" dirty="0">
                <a:solidFill>
                  <a:srgbClr val="333399"/>
                </a:solidFill>
              </a:rPr>
              <a:t>REGU®-SLIM after 56 days of application.</a:t>
            </a:r>
          </a:p>
        </p:txBody>
      </p:sp>
      <p:sp>
        <p:nvSpPr>
          <p:cNvPr id="9"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16</a:t>
            </a:r>
          </a:p>
        </p:txBody>
      </p:sp>
    </p:spTree>
    <p:extLst>
      <p:ext uri="{BB962C8B-B14F-4D97-AF65-F5344CB8AC3E}">
        <p14:creationId xmlns:p14="http://schemas.microsoft.com/office/powerpoint/2010/main" val="4095944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83" y="243763"/>
            <a:ext cx="6472238" cy="467820"/>
          </a:xfrm>
        </p:spPr>
        <p:txBody>
          <a:bodyPr/>
          <a:lstStyle/>
          <a:p>
            <a:r>
              <a:rPr lang="en-US" dirty="0"/>
              <a:t>Agenda</a:t>
            </a:r>
          </a:p>
        </p:txBody>
      </p:sp>
      <p:sp>
        <p:nvSpPr>
          <p:cNvPr id="4" name="Slide Number Placeholder 3"/>
          <p:cNvSpPr>
            <a:spLocks noGrp="1"/>
          </p:cNvSpPr>
          <p:nvPr>
            <p:ph type="sldNum" sz="quarter" idx="10"/>
          </p:nvPr>
        </p:nvSpPr>
        <p:spPr>
          <a:xfrm>
            <a:off x="1209675" y="6543675"/>
            <a:ext cx="952500" cy="152400"/>
          </a:xfrm>
        </p:spPr>
        <p:txBody>
          <a:bodyPr/>
          <a:lstStyle/>
          <a:p>
            <a:fld id="{3EFAC820-8C9E-47F6-A16A-1A79397C8FED}" type="slidenum">
              <a:rPr lang="en-US" altLang="en-US" smtClean="0"/>
              <a:pPr/>
              <a:t>17</a:t>
            </a:fld>
            <a:endParaRPr lang="en-US" altLang="en-US" dirty="0"/>
          </a:p>
        </p:txBody>
      </p:sp>
      <p:sp>
        <p:nvSpPr>
          <p:cNvPr id="15" name="Rectangle 14"/>
          <p:cNvSpPr/>
          <p:nvPr/>
        </p:nvSpPr>
        <p:spPr>
          <a:xfrm>
            <a:off x="201083" y="1696819"/>
            <a:ext cx="3059832" cy="2708434"/>
          </a:xfrm>
          <a:prstGeom prst="rect">
            <a:avLst/>
          </a:prstGeom>
          <a:solidFill>
            <a:schemeClr val="bg1">
              <a:lumMod val="95000"/>
              <a:alpha val="60000"/>
            </a:schemeClr>
          </a:solidFill>
          <a:effectLst>
            <a:glow rad="63500">
              <a:srgbClr val="FFFFFF">
                <a:alpha val="40000"/>
              </a:srgbClr>
            </a:glow>
            <a:softEdge rad="63500"/>
          </a:effectLst>
        </p:spPr>
        <p:txBody>
          <a:bodyPr wrap="square" lIns="91440" tIns="45720" rIns="91440" bIns="45720">
            <a:spAutoFit/>
          </a:bodyPr>
          <a:lstStyle/>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The market</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The product</a:t>
            </a:r>
          </a:p>
          <a:p>
            <a:pPr marL="361950" indent="-361950">
              <a:spcAft>
                <a:spcPts val="1800"/>
              </a:spcAft>
              <a:buClr>
                <a:schemeClr val="bg1"/>
              </a:buClr>
              <a:buSzPct val="120000"/>
              <a:buFont typeface="Arial" pitchFamily="34" charset="0"/>
              <a:buChar char="•"/>
            </a:pPr>
            <a:r>
              <a:rPr lang="en-US" sz="2500" b="1" dirty="0">
                <a:ln w="1905"/>
                <a:solidFill>
                  <a:schemeClr val="accent1">
                    <a:lumMod val="20000"/>
                    <a:lumOff val="80000"/>
                  </a:schemeClr>
                </a:solidFill>
                <a:effectLst>
                  <a:innerShdw blurRad="69850" dist="43180" dir="5400000">
                    <a:srgbClr val="000000">
                      <a:alpha val="65000"/>
                    </a:srgbClr>
                  </a:innerShdw>
                </a:effectLst>
              </a:rPr>
              <a:t>Claim substantiation</a:t>
            </a:r>
          </a:p>
          <a:p>
            <a:pPr marL="361950" indent="-361950">
              <a:spcAft>
                <a:spcPts val="1800"/>
              </a:spcAft>
              <a:buClr>
                <a:schemeClr val="bg1"/>
              </a:buClr>
              <a:buSzPct val="120000"/>
              <a:buFont typeface="Arial" pitchFamily="34" charset="0"/>
              <a:buChar char="•"/>
            </a:pPr>
            <a:r>
              <a:rPr lang="en-US" sz="2500" b="1" i="1" dirty="0">
                <a:ln w="1905"/>
                <a:solidFill>
                  <a:schemeClr val="tx2"/>
                </a:solidFill>
                <a:effectLst>
                  <a:innerShdw blurRad="69850" dist="43180" dir="5400000">
                    <a:srgbClr val="000000">
                      <a:alpha val="65000"/>
                    </a:srgbClr>
                  </a:innerShdw>
                </a:effectLst>
              </a:rPr>
              <a:t>Cosmetic use</a:t>
            </a:r>
          </a:p>
        </p:txBody>
      </p:sp>
      <p:sp>
        <p:nvSpPr>
          <p:cNvPr id="6" name="Text Box 26"/>
          <p:cNvSpPr txBox="1">
            <a:spLocks noChangeArrowheads="1"/>
          </p:cNvSpPr>
          <p:nvPr>
            <p:custDataLst>
              <p:tags r:id="rId1"/>
            </p:custDataLst>
          </p:nvPr>
        </p:nvSpPr>
        <p:spPr bwMode="auto">
          <a:xfrm>
            <a:off x="750047"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dirty="0">
                <a:solidFill>
                  <a:schemeClr val="bg2"/>
                </a:solidFill>
              </a:rPr>
              <a:t>Page</a:t>
            </a:r>
          </a:p>
        </p:txBody>
      </p:sp>
      <p:sp>
        <p:nvSpPr>
          <p:cNvPr id="7" name="Rectangle 6"/>
          <p:cNvSpPr txBox="1">
            <a:spLocks noChangeArrowheads="1"/>
          </p:cNvSpPr>
          <p:nvPr>
            <p:custDataLst>
              <p:tags r:id="rId2"/>
            </p:custDataLst>
          </p:nvPr>
        </p:nvSpPr>
        <p:spPr bwMode="auto">
          <a:xfrm>
            <a:off x="1279105" y="6567866"/>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a:lstStyle>
          <a:p>
            <a:r>
              <a:rPr lang="en-US" altLang="en-US" dirty="0"/>
              <a:t>17</a:t>
            </a:r>
          </a:p>
        </p:txBody>
      </p:sp>
      <p:pic>
        <p:nvPicPr>
          <p:cNvPr id="8" name="Picture 7" descr="A picture containing clothing, sitting, young, holding&#10;&#10;Description automatically generated">
            <a:extLst>
              <a:ext uri="{FF2B5EF4-FFF2-40B4-BE49-F238E27FC236}">
                <a16:creationId xmlns:a16="http://schemas.microsoft.com/office/drawing/2014/main" id="{1D1E8207-C294-4E66-A83E-389B41E622DF}"/>
              </a:ext>
            </a:extLst>
          </p:cNvPr>
          <p:cNvPicPr>
            <a:picLocks noChangeAspect="1"/>
          </p:cNvPicPr>
          <p:nvPr/>
        </p:nvPicPr>
        <p:blipFill rotWithShape="1">
          <a:blip r:embed="rId5" cstate="screen">
            <a:alphaModFix amt="50000"/>
            <a:extLst>
              <a:ext uri="{BEBA8EAE-BF5A-486C-A8C5-ECC9F3942E4B}">
                <a14:imgProps xmlns:a14="http://schemas.microsoft.com/office/drawing/2010/main">
                  <a14:imgLayer r:embed="rId6">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907960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889499\AppData\Local\Microsoft\Windows\Temporary Internet Files\Content.Outlook\FY6VS6YB\178458728.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8562" y="0"/>
            <a:ext cx="9392683" cy="691038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a:xfrm>
            <a:off x="1209675" y="6543675"/>
            <a:ext cx="952500" cy="152400"/>
          </a:xfrm>
        </p:spPr>
        <p:txBody>
          <a:bodyPr/>
          <a:lstStyle/>
          <a:p>
            <a:fld id="{CEB88264-3B96-4975-83DA-C113685E63E3}" type="slidenum">
              <a:rPr lang="en-US" altLang="en-US" smtClean="0"/>
              <a:pPr/>
              <a:t>18</a:t>
            </a:fld>
            <a:endParaRPr lang="en-US" altLang="en-US" dirty="0"/>
          </a:p>
        </p:txBody>
      </p:sp>
      <p:sp>
        <p:nvSpPr>
          <p:cNvPr id="6" name="Title 1"/>
          <p:cNvSpPr>
            <a:spLocks noGrp="1"/>
          </p:cNvSpPr>
          <p:nvPr>
            <p:ph type="title"/>
          </p:nvPr>
        </p:nvSpPr>
        <p:spPr>
          <a:xfrm>
            <a:off x="3570124" y="178175"/>
            <a:ext cx="5377218" cy="847924"/>
          </a:xfrm>
        </p:spPr>
        <p:txBody>
          <a:bodyPr/>
          <a:lstStyle/>
          <a:p>
            <a:r>
              <a:rPr lang="en-US" dirty="0"/>
              <a:t>REGU</a:t>
            </a:r>
            <a:r>
              <a:rPr lang="en-US" baseline="30000" dirty="0"/>
              <a:t>®</a:t>
            </a:r>
            <a:r>
              <a:rPr lang="en-US" dirty="0"/>
              <a:t>-SLIM</a:t>
            </a:r>
            <a:br>
              <a:rPr lang="en-US" dirty="0"/>
            </a:br>
            <a:r>
              <a:rPr lang="en-US" sz="2600" kern="1200" dirty="0">
                <a:solidFill>
                  <a:srgbClr val="4F4F4F"/>
                </a:solidFill>
                <a:latin typeface="Trebuchet MS" pitchFamily="34" charset="0"/>
                <a:ea typeface="+mn-ea"/>
                <a:cs typeface="Arial" charset="0"/>
              </a:rPr>
              <a:t>What is </a:t>
            </a:r>
            <a:r>
              <a:rPr lang="en-US" sz="2600" kern="1200" dirty="0">
                <a:latin typeface="Trebuchet MS" pitchFamily="34" charset="0"/>
                <a:ea typeface="+mn-ea"/>
                <a:cs typeface="Arial" charset="0"/>
              </a:rPr>
              <a:t>in</a:t>
            </a:r>
            <a:r>
              <a:rPr lang="en-US" sz="2600" kern="1200" dirty="0">
                <a:solidFill>
                  <a:srgbClr val="4F4F4F"/>
                </a:solidFill>
                <a:latin typeface="Trebuchet MS" pitchFamily="34" charset="0"/>
                <a:ea typeface="+mn-ea"/>
                <a:cs typeface="Arial" charset="0"/>
              </a:rPr>
              <a:t> for the </a:t>
            </a:r>
            <a:r>
              <a:rPr lang="en-US" sz="2600" kern="1200" dirty="0">
                <a:latin typeface="Trebuchet MS" pitchFamily="34" charset="0"/>
                <a:ea typeface="+mn-ea"/>
                <a:cs typeface="Arial" charset="0"/>
              </a:rPr>
              <a:t>consumer</a:t>
            </a:r>
            <a:r>
              <a:rPr lang="en-US" sz="2600" kern="1200" dirty="0">
                <a:solidFill>
                  <a:srgbClr val="4F4F4F"/>
                </a:solidFill>
                <a:latin typeface="Trebuchet MS" pitchFamily="34" charset="0"/>
                <a:ea typeface="+mn-ea"/>
                <a:cs typeface="Arial" charset="0"/>
              </a:rPr>
              <a:t>?</a:t>
            </a:r>
          </a:p>
        </p:txBody>
      </p:sp>
      <p:pic>
        <p:nvPicPr>
          <p:cNvPr id="8" name="Grafik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56172" y="6069137"/>
            <a:ext cx="1991170" cy="619237"/>
          </a:xfrm>
          <a:prstGeom prst="rect">
            <a:avLst/>
          </a:prstGeom>
        </p:spPr>
      </p:pic>
      <p:grpSp>
        <p:nvGrpSpPr>
          <p:cNvPr id="2" name="Group 1"/>
          <p:cNvGrpSpPr/>
          <p:nvPr/>
        </p:nvGrpSpPr>
        <p:grpSpPr>
          <a:xfrm>
            <a:off x="2898648" y="1283872"/>
            <a:ext cx="6415473" cy="4785265"/>
            <a:chOff x="-1524496" y="1602848"/>
            <a:chExt cx="6415473" cy="4785265"/>
          </a:xfrm>
        </p:grpSpPr>
        <p:sp>
          <p:nvSpPr>
            <p:cNvPr id="9" name="Round Diagonal Corner Rectangle 8"/>
            <p:cNvSpPr/>
            <p:nvPr/>
          </p:nvSpPr>
          <p:spPr bwMode="auto">
            <a:xfrm>
              <a:off x="-1524496" y="1602848"/>
              <a:ext cx="6415473" cy="4785265"/>
            </a:xfrm>
            <a:prstGeom prst="round2DiagRect">
              <a:avLst/>
            </a:prstGeom>
            <a:solidFill>
              <a:srgbClr val="FFFFFF">
                <a:alpha val="30000"/>
              </a:srgb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5" name="Rechteck 1"/>
            <p:cNvSpPr/>
            <p:nvPr/>
          </p:nvSpPr>
          <p:spPr>
            <a:xfrm>
              <a:off x="-1094558" y="1873451"/>
              <a:ext cx="5268476" cy="4170372"/>
            </a:xfrm>
            <a:prstGeom prst="rect">
              <a:avLst/>
            </a:prstGeom>
          </p:spPr>
          <p:txBody>
            <a:bodyPr wrap="square">
              <a:spAutoFit/>
            </a:bodyPr>
            <a:lstStyle/>
            <a:p>
              <a:pPr marL="177800" indent="-177800">
                <a:spcBef>
                  <a:spcPts val="1800"/>
                </a:spcBef>
                <a:buFont typeface="Arial" panose="020B0604020202020204" pitchFamily="34" charset="0"/>
                <a:buChar char="•"/>
              </a:pPr>
              <a:r>
                <a:rPr lang="en-US" altLang="en-US" sz="2400" b="1" dirty="0">
                  <a:solidFill>
                    <a:schemeClr val="bg2"/>
                  </a:solidFill>
                </a:rPr>
                <a:t>Decreases the appearance of </a:t>
              </a:r>
              <a:r>
                <a:rPr lang="en-US" altLang="en-US" sz="2800" b="1" dirty="0">
                  <a:solidFill>
                    <a:schemeClr val="tx2"/>
                  </a:solidFill>
                  <a:latin typeface="+mj-lt"/>
                  <a:ea typeface="+mj-ea"/>
                  <a:cs typeface="+mj-cs"/>
                </a:rPr>
                <a:t>orange peel skin</a:t>
              </a:r>
            </a:p>
            <a:p>
              <a:pPr marL="177800" indent="-177800">
                <a:spcBef>
                  <a:spcPts val="1800"/>
                </a:spcBef>
                <a:buFont typeface="Arial" panose="020B0604020202020204" pitchFamily="34" charset="0"/>
                <a:buChar char="•"/>
              </a:pPr>
              <a:r>
                <a:rPr lang="en-US" altLang="en-US" sz="2400" b="1" dirty="0">
                  <a:solidFill>
                    <a:schemeClr val="bg2"/>
                  </a:solidFill>
                </a:rPr>
                <a:t>supports subcutaneous </a:t>
              </a:r>
              <a:r>
                <a:rPr lang="en-US" altLang="en-US" sz="2800" b="1" dirty="0">
                  <a:solidFill>
                    <a:schemeClr val="tx2"/>
                  </a:solidFill>
                  <a:latin typeface="+mj-lt"/>
                  <a:ea typeface="+mj-ea"/>
                  <a:cs typeface="+mj-cs"/>
                </a:rPr>
                <a:t>fat diminishment</a:t>
              </a:r>
            </a:p>
            <a:p>
              <a:pPr marL="177800" indent="-177800">
                <a:spcBef>
                  <a:spcPts val="1800"/>
                </a:spcBef>
                <a:buFont typeface="Arial" panose="020B0604020202020204" pitchFamily="34" charset="0"/>
                <a:buChar char="•"/>
              </a:pPr>
              <a:r>
                <a:rPr lang="en-US" altLang="en-US" sz="2400" dirty="0">
                  <a:solidFill>
                    <a:schemeClr val="bg2"/>
                  </a:solidFill>
                </a:rPr>
                <a:t>Visible</a:t>
              </a:r>
              <a:r>
                <a:rPr lang="en-US" altLang="en-US" sz="2400" b="1" dirty="0">
                  <a:solidFill>
                    <a:schemeClr val="bg2"/>
                  </a:solidFill>
                </a:rPr>
                <a:t> improvement of </a:t>
              </a:r>
              <a:r>
                <a:rPr lang="en-US" altLang="en-US" sz="2800" b="1" dirty="0">
                  <a:solidFill>
                    <a:schemeClr val="tx2"/>
                  </a:solidFill>
                  <a:latin typeface="+mj-lt"/>
                  <a:ea typeface="+mj-ea"/>
                  <a:cs typeface="+mj-cs"/>
                </a:rPr>
                <a:t>the aspect and state of the skin</a:t>
              </a:r>
            </a:p>
            <a:p>
              <a:pPr marL="177800" indent="-177800">
                <a:spcBef>
                  <a:spcPts val="1800"/>
                </a:spcBef>
                <a:buFont typeface="Arial" panose="020B0604020202020204" pitchFamily="34" charset="0"/>
                <a:buChar char="•"/>
              </a:pPr>
              <a:r>
                <a:rPr lang="en-US" altLang="en-US" sz="2400" b="1" dirty="0">
                  <a:solidFill>
                    <a:schemeClr val="bg2"/>
                  </a:solidFill>
                </a:rPr>
                <a:t>The ideal method to </a:t>
              </a:r>
              <a:r>
                <a:rPr lang="en-US" altLang="en-US" sz="2800" b="1" dirty="0">
                  <a:solidFill>
                    <a:schemeClr val="tx2"/>
                  </a:solidFill>
                  <a:latin typeface="+mj-lt"/>
                  <a:ea typeface="+mj-ea"/>
                  <a:cs typeface="+mj-cs"/>
                </a:rPr>
                <a:t>re-shape and smooth </a:t>
              </a:r>
              <a:r>
                <a:rPr lang="en-US" altLang="en-US" sz="2400" b="1" dirty="0">
                  <a:solidFill>
                    <a:schemeClr val="bg2"/>
                  </a:solidFill>
                </a:rPr>
                <a:t>your body</a:t>
              </a:r>
            </a:p>
          </p:txBody>
        </p:sp>
      </p:grpSp>
      <p:sp>
        <p:nvSpPr>
          <p:cNvPr id="10"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dirty="0">
                <a:solidFill>
                  <a:schemeClr val="bg2"/>
                </a:solidFill>
              </a:rPr>
              <a:t>Page</a:t>
            </a:r>
          </a:p>
        </p:txBody>
      </p:sp>
    </p:spTree>
    <p:extLst>
      <p:ext uri="{BB962C8B-B14F-4D97-AF65-F5344CB8AC3E}">
        <p14:creationId xmlns:p14="http://schemas.microsoft.com/office/powerpoint/2010/main" val="493496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800" y="313200"/>
            <a:ext cx="6472238" cy="818686"/>
          </a:xfrm>
        </p:spPr>
        <p:txBody>
          <a:bodyPr/>
          <a:lstStyle/>
          <a:p>
            <a:pPr eaLnBrk="1" hangingPunct="1"/>
            <a:r>
              <a:rPr lang="en-US" dirty="0"/>
              <a:t>REGU</a:t>
            </a:r>
            <a:r>
              <a:rPr lang="en-US" baseline="30000" dirty="0"/>
              <a:t>®</a:t>
            </a:r>
            <a:r>
              <a:rPr lang="en-US" dirty="0"/>
              <a:t>-SLIM </a:t>
            </a:r>
            <a:br>
              <a:rPr lang="en-US" dirty="0"/>
            </a:br>
            <a:r>
              <a:rPr lang="en-US" sz="2400" dirty="0"/>
              <a:t>Regulatory Status</a:t>
            </a:r>
          </a:p>
        </p:txBody>
      </p:sp>
      <p:sp>
        <p:nvSpPr>
          <p:cNvPr id="4" name="Slide Number Placeholder 3"/>
          <p:cNvSpPr>
            <a:spLocks noGrp="1"/>
          </p:cNvSpPr>
          <p:nvPr>
            <p:ph type="sldNum" sz="quarter" idx="10"/>
          </p:nvPr>
        </p:nvSpPr>
        <p:spPr>
          <a:xfrm>
            <a:off x="1209675" y="6543675"/>
            <a:ext cx="952500" cy="152400"/>
          </a:xfrm>
          <a:prstGeom prst="rect">
            <a:avLst/>
          </a:prstGeom>
        </p:spPr>
        <p:txBody>
          <a:bodyPr/>
          <a:lstStyle/>
          <a:p>
            <a:fld id="{CEB88264-3B96-4975-83DA-C113685E63E3}" type="slidenum">
              <a:rPr lang="en-US" altLang="en-US" smtClean="0"/>
              <a:pPr/>
              <a:t>19</a:t>
            </a:fld>
            <a:endParaRPr lang="en-US" altLang="en-US" dirty="0"/>
          </a:p>
        </p:txBody>
      </p:sp>
      <p:sp>
        <p:nvSpPr>
          <p:cNvPr id="5" name="Rounded Rectangle 4"/>
          <p:cNvSpPr/>
          <p:nvPr/>
        </p:nvSpPr>
        <p:spPr bwMode="auto">
          <a:xfrm>
            <a:off x="437399" y="1417638"/>
            <a:ext cx="8415867" cy="4513580"/>
          </a:xfrm>
          <a:prstGeom prst="roundRect">
            <a:avLst/>
          </a:prstGeom>
          <a:solidFill>
            <a:schemeClr val="bg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a:spcBef>
                <a:spcPts val="1800"/>
              </a:spcBef>
              <a:buClr>
                <a:srgbClr val="0070C0"/>
              </a:buClr>
            </a:pPr>
            <a:r>
              <a:rPr lang="en-US" b="1" dirty="0">
                <a:solidFill>
                  <a:srgbClr val="0070C0"/>
                </a:solidFill>
                <a:latin typeface="+mn-lt"/>
                <a:cs typeface="+mn-cs"/>
              </a:rPr>
              <a:t>		   </a:t>
            </a:r>
            <a:r>
              <a:rPr lang="en-US" dirty="0"/>
              <a:t>		  </a:t>
            </a:r>
          </a:p>
          <a:p>
            <a:r>
              <a:rPr lang="en-US" dirty="0"/>
              <a:t>    </a:t>
            </a:r>
          </a:p>
        </p:txBody>
      </p:sp>
      <p:graphicFrame>
        <p:nvGraphicFramePr>
          <p:cNvPr id="3" name="Table 2"/>
          <p:cNvGraphicFramePr>
            <a:graphicFrameLocks noGrp="1"/>
          </p:cNvGraphicFramePr>
          <p:nvPr>
            <p:extLst>
              <p:ext uri="{D42A27DB-BD31-4B8C-83A1-F6EECF244321}">
                <p14:modId xmlns:p14="http://schemas.microsoft.com/office/powerpoint/2010/main" val="2653905889"/>
              </p:ext>
            </p:extLst>
          </p:nvPr>
        </p:nvGraphicFramePr>
        <p:xfrm>
          <a:off x="609600" y="1676400"/>
          <a:ext cx="8071467" cy="3642360"/>
        </p:xfrm>
        <a:graphic>
          <a:graphicData uri="http://schemas.openxmlformats.org/drawingml/2006/table">
            <a:tbl>
              <a:tblPr firstRow="1" bandRow="1">
                <a:tableStyleId>{5C22544A-7EE6-4342-B048-85BDC9FD1C3A}</a:tableStyleId>
              </a:tblPr>
              <a:tblGrid>
                <a:gridCol w="2094001">
                  <a:extLst>
                    <a:ext uri="{9D8B030D-6E8A-4147-A177-3AD203B41FA5}">
                      <a16:colId xmlns:a16="http://schemas.microsoft.com/office/drawing/2014/main" val="20000"/>
                    </a:ext>
                  </a:extLst>
                </a:gridCol>
                <a:gridCol w="4953000">
                  <a:extLst>
                    <a:ext uri="{9D8B030D-6E8A-4147-A177-3AD203B41FA5}">
                      <a16:colId xmlns:a16="http://schemas.microsoft.com/office/drawing/2014/main" val="20001"/>
                    </a:ext>
                  </a:extLst>
                </a:gridCol>
                <a:gridCol w="1024466">
                  <a:extLst>
                    <a:ext uri="{9D8B030D-6E8A-4147-A177-3AD203B41FA5}">
                      <a16:colId xmlns:a16="http://schemas.microsoft.com/office/drawing/2014/main" val="20002"/>
                    </a:ext>
                  </a:extLst>
                </a:gridCol>
              </a:tblGrid>
              <a:tr h="370840">
                <a:tc>
                  <a:txBody>
                    <a:bodyPr/>
                    <a:lstStyle/>
                    <a:p>
                      <a:r>
                        <a:rPr lang="en-US" b="1" dirty="0">
                          <a:solidFill>
                            <a:srgbClr val="0070C0"/>
                          </a:solidFill>
                          <a:latin typeface="+mn-lt"/>
                          <a:cs typeface="+mn-cs"/>
                        </a:rPr>
                        <a:t>Global Status</a:t>
                      </a:r>
                      <a:endParaRPr lang="en-U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600" b="0" dirty="0">
                          <a:solidFill>
                            <a:schemeClr val="tx1"/>
                          </a:solidFill>
                        </a:rPr>
                        <a:t>REGU</a:t>
                      </a:r>
                      <a:r>
                        <a:rPr lang="en-US" sz="1600" b="0" baseline="30000" dirty="0">
                          <a:solidFill>
                            <a:schemeClr val="tx1"/>
                          </a:solidFill>
                        </a:rPr>
                        <a:t>®</a:t>
                      </a:r>
                      <a:r>
                        <a:rPr lang="en-US" sz="1600" b="0" dirty="0">
                          <a:solidFill>
                            <a:schemeClr val="tx1"/>
                          </a:solidFill>
                        </a:rPr>
                        <a:t>-SLIM may be globally</a:t>
                      </a:r>
                      <a:r>
                        <a:rPr lang="en-US" sz="1600" b="0" baseline="0" dirty="0">
                          <a:solidFill>
                            <a:schemeClr val="tx1"/>
                          </a:solidFill>
                        </a:rPr>
                        <a:t> </a:t>
                      </a:r>
                      <a:r>
                        <a:rPr lang="en-US" sz="1600" b="0" dirty="0">
                          <a:solidFill>
                            <a:schemeClr val="tx1"/>
                          </a:solidFill>
                        </a:rPr>
                        <a:t>commercialized. See specific</a:t>
                      </a:r>
                      <a:r>
                        <a:rPr lang="en-US" sz="1600" b="0" baseline="0" dirty="0">
                          <a:solidFill>
                            <a:schemeClr val="tx1"/>
                          </a:solidFill>
                        </a:rPr>
                        <a:t> </a:t>
                      </a:r>
                      <a:r>
                        <a:rPr lang="en-US" sz="1600" b="0" dirty="0">
                          <a:solidFill>
                            <a:schemeClr val="tx1"/>
                          </a:solidFill>
                        </a:rPr>
                        <a:t>statement for more details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dirty="0"/>
                        <a:t> </a:t>
                      </a:r>
                      <a:r>
                        <a:rPr lang="en-US" b="1" dirty="0">
                          <a:solidFill>
                            <a:srgbClr val="00B050"/>
                          </a:solidFill>
                          <a:sym typeface="Wingdings"/>
                        </a:rPr>
                        <a:t></a:t>
                      </a:r>
                      <a:endParaRPr lang="en-US" b="1" dirty="0">
                        <a:solidFill>
                          <a:srgbClr val="00B050"/>
                        </a:solidFill>
                      </a:endParaRPr>
                    </a:p>
                    <a:p>
                      <a:endParaRPr lang="en-US"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b="1" dirty="0">
                          <a:solidFill>
                            <a:srgbClr val="0070C0"/>
                          </a:solidFill>
                          <a:latin typeface="+mn-lt"/>
                          <a:cs typeface="+mn-cs"/>
                        </a:rPr>
                        <a:t>China Status</a:t>
                      </a:r>
                      <a:endParaRPr lang="en-US"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spcBef>
                          <a:spcPts val="1800"/>
                        </a:spcBef>
                        <a:buClr>
                          <a:srgbClr val="0070C0"/>
                        </a:buClr>
                      </a:pPr>
                      <a:r>
                        <a:rPr lang="en-US" sz="1600" dirty="0"/>
                        <a:t>Chemical notification (IECSC)	</a:t>
                      </a:r>
                      <a:endParaRPr lang="en-US" sz="1600" b="1" dirty="0">
                        <a:solidFill>
                          <a:srgbClr val="00B050"/>
                        </a:solidFill>
                      </a:endParaRPr>
                    </a:p>
                    <a:p>
                      <a:pPr>
                        <a:spcBef>
                          <a:spcPts val="600"/>
                        </a:spcBef>
                        <a:buClr>
                          <a:srgbClr val="0070C0"/>
                        </a:buClr>
                        <a:tabLst>
                          <a:tab pos="2957513" algn="l"/>
                          <a:tab pos="6632575" algn="l"/>
                        </a:tabLst>
                      </a:pPr>
                      <a:r>
                        <a:rPr lang="en-US" sz="1600" dirty="0"/>
                        <a:t>Chinese INCI name	</a:t>
                      </a:r>
                    </a:p>
                    <a:p>
                      <a:pPr>
                        <a:spcBef>
                          <a:spcPts val="600"/>
                        </a:spcBef>
                        <a:buClr>
                          <a:srgbClr val="0070C0"/>
                        </a:buClr>
                        <a:tabLst>
                          <a:tab pos="2957513" algn="l"/>
                          <a:tab pos="6632575" algn="l"/>
                        </a:tabLst>
                      </a:pPr>
                      <a:r>
                        <a:rPr lang="en-US" sz="1600" dirty="0"/>
                        <a:t>2004 CTFA inventory	</a:t>
                      </a:r>
                    </a:p>
                    <a:p>
                      <a:pPr>
                        <a:spcBef>
                          <a:spcPts val="600"/>
                        </a:spcBef>
                        <a:buClr>
                          <a:srgbClr val="0070C0"/>
                        </a:buClr>
                        <a:tabLst>
                          <a:tab pos="2957513" algn="l"/>
                          <a:tab pos="6632575" algn="l"/>
                        </a:tabLst>
                      </a:pPr>
                      <a:r>
                        <a:rPr lang="en-US" sz="1600" dirty="0"/>
                        <a:t>SFDA list (IECIC)</a:t>
                      </a:r>
                      <a:endParaRPr lang="en-US" sz="1600"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800" b="1" dirty="0">
                          <a:solidFill>
                            <a:srgbClr val="00B050"/>
                          </a:solidFill>
                          <a:sym typeface="Wingdings"/>
                        </a:rPr>
                        <a:t></a:t>
                      </a:r>
                    </a:p>
                    <a:p>
                      <a:r>
                        <a:rPr lang="en-US" sz="1800" b="1" dirty="0">
                          <a:solidFill>
                            <a:srgbClr val="00B050"/>
                          </a:solidFill>
                          <a:sym typeface="Wingdings"/>
                        </a:rPr>
                        <a:t></a:t>
                      </a:r>
                    </a:p>
                    <a:p>
                      <a:r>
                        <a:rPr lang="en-US" sz="1800" b="1" dirty="0">
                          <a:solidFill>
                            <a:srgbClr val="00B050"/>
                          </a:solidFill>
                          <a:sym typeface="Wingdings"/>
                        </a:rPr>
                        <a:t></a:t>
                      </a:r>
                    </a:p>
                    <a:p>
                      <a:r>
                        <a:rPr lang="en-US" b="1" dirty="0">
                          <a:solidFill>
                            <a:srgbClr val="00B050"/>
                          </a:solidFill>
                          <a:sym typeface="Wingdings"/>
                        </a:rPr>
                        <a:t></a:t>
                      </a:r>
                      <a:endParaRPr lang="en-US" b="1"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b="1" dirty="0">
                          <a:solidFill>
                            <a:srgbClr val="0070C0"/>
                          </a:solidFill>
                          <a:latin typeface="+mn-lt"/>
                          <a:cs typeface="+mn-cs"/>
                        </a:rPr>
                        <a:t>INCI name (active)</a:t>
                      </a:r>
                      <a:endParaRPr lang="en-US"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CH" sz="1600" dirty="0" err="1"/>
                        <a:t>Caffeine</a:t>
                      </a:r>
                      <a:r>
                        <a:rPr lang="de-CH" sz="1600" dirty="0"/>
                        <a:t>, </a:t>
                      </a:r>
                      <a:r>
                        <a:rPr lang="de-CH" sz="1600" dirty="0" err="1"/>
                        <a:t>Paullinia</a:t>
                      </a:r>
                      <a:r>
                        <a:rPr lang="de-CH" sz="1600" dirty="0"/>
                        <a:t> </a:t>
                      </a:r>
                      <a:r>
                        <a:rPr lang="de-CH" sz="1600" dirty="0" err="1"/>
                        <a:t>Cupana</a:t>
                      </a:r>
                      <a:r>
                        <a:rPr lang="de-CH" sz="1600" dirty="0"/>
                        <a:t> </a:t>
                      </a:r>
                      <a:r>
                        <a:rPr lang="de-CH" sz="1600" dirty="0" err="1"/>
                        <a:t>Seed</a:t>
                      </a:r>
                      <a:r>
                        <a:rPr lang="de-CH" sz="1600" dirty="0"/>
                        <a:t> </a:t>
                      </a:r>
                    </a:p>
                    <a:p>
                      <a:pPr marL="0" marR="0" lvl="0" indent="0" defTabSz="914400" eaLnBrk="1" fontAlgn="auto" latinLnBrk="0" hangingPunct="1">
                        <a:lnSpc>
                          <a:spcPct val="100000"/>
                        </a:lnSpc>
                        <a:spcBef>
                          <a:spcPts val="0"/>
                        </a:spcBef>
                        <a:spcAft>
                          <a:spcPts val="0"/>
                        </a:spcAft>
                        <a:buClrTx/>
                        <a:buSzTx/>
                        <a:buFontTx/>
                        <a:buNone/>
                        <a:tabLst/>
                        <a:defRPr/>
                      </a:pPr>
                      <a:r>
                        <a:rPr lang="de-CH" sz="1600" dirty="0" err="1"/>
                        <a:t>Extract</a:t>
                      </a:r>
                      <a:r>
                        <a:rPr lang="de-CH" sz="1600" dirty="0"/>
                        <a:t>, </a:t>
                      </a:r>
                      <a:r>
                        <a:rPr lang="de-CH" sz="1600" dirty="0" err="1"/>
                        <a:t>Carnitine</a:t>
                      </a:r>
                      <a:r>
                        <a:rPr lang="de-CH" sz="1600" dirty="0"/>
                        <a:t>, </a:t>
                      </a:r>
                      <a:r>
                        <a:rPr lang="de-CH" sz="1600" dirty="0" err="1"/>
                        <a:t>Cysteic</a:t>
                      </a:r>
                      <a:r>
                        <a:rPr lang="de-CH" sz="1600" dirty="0"/>
                        <a:t> </a:t>
                      </a:r>
                      <a:r>
                        <a:rPr lang="de-CH" sz="1600" dirty="0" err="1"/>
                        <a:t>Acid</a:t>
                      </a:r>
                      <a:r>
                        <a:rPr lang="de-CH" sz="1600" dirty="0"/>
                        <a:t>,       </a:t>
                      </a:r>
                    </a:p>
                    <a:p>
                      <a:pPr marL="0" marR="0" lvl="0" indent="0" defTabSz="914400" eaLnBrk="1" fontAlgn="auto" latinLnBrk="0" hangingPunct="1">
                        <a:lnSpc>
                          <a:spcPct val="100000"/>
                        </a:lnSpc>
                        <a:spcBef>
                          <a:spcPts val="0"/>
                        </a:spcBef>
                        <a:spcAft>
                          <a:spcPts val="0"/>
                        </a:spcAft>
                        <a:buClrTx/>
                        <a:buSzTx/>
                        <a:buFontTx/>
                        <a:buNone/>
                        <a:tabLst/>
                        <a:defRPr/>
                      </a:pPr>
                      <a:r>
                        <a:rPr lang="de-CH" sz="1600" dirty="0"/>
                        <a:t>Calcium </a:t>
                      </a:r>
                      <a:r>
                        <a:rPr lang="de-CH" sz="1600" dirty="0" err="1"/>
                        <a:t>Pantetheine</a:t>
                      </a:r>
                      <a:r>
                        <a:rPr lang="de-CH" sz="1600" dirty="0"/>
                        <a:t> Sulfonate</a:t>
                      </a:r>
                    </a:p>
                    <a:p>
                      <a:endParaRPr lang="en-US" sz="16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800" b="1" dirty="0">
                          <a:solidFill>
                            <a:srgbClr val="00B050"/>
                          </a:solidFill>
                          <a:sym typeface="Wingdings"/>
                        </a:rPr>
                        <a:t></a:t>
                      </a:r>
                      <a:endParaRPr lang="en-US"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en-US" b="1" dirty="0">
                          <a:solidFill>
                            <a:srgbClr val="0070C0"/>
                          </a:solidFill>
                          <a:latin typeface="+mn-lt"/>
                          <a:cs typeface="+mn-cs"/>
                        </a:rPr>
                        <a:t>Suggested use</a:t>
                      </a:r>
                      <a:r>
                        <a:rPr lang="en-US" b="1" baseline="0" dirty="0">
                          <a:solidFill>
                            <a:srgbClr val="0070C0"/>
                          </a:solidFill>
                          <a:latin typeface="+mn-lt"/>
                          <a:cs typeface="+mn-cs"/>
                        </a:rPr>
                        <a:t> level</a:t>
                      </a:r>
                      <a:endParaRPr lang="en-US"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600" dirty="0"/>
                        <a:t>0.5 -3 % REGU</a:t>
                      </a:r>
                      <a:r>
                        <a:rPr lang="en-US" sz="1600" baseline="30000" dirty="0"/>
                        <a:t>®</a:t>
                      </a:r>
                      <a:r>
                        <a:rPr lang="en-US" sz="1600" dirty="0"/>
                        <a:t>-SLIM </a:t>
                      </a:r>
                      <a:endParaRPr lang="en-US" sz="16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dirty="0">
                          <a:solidFill>
                            <a:srgbClr val="00B050"/>
                          </a:solidFill>
                          <a:sym typeface="Wingdings"/>
                        </a:rPr>
                        <a:t> </a:t>
                      </a:r>
                      <a:endParaRPr lang="en-US" dirty="0"/>
                    </a:p>
                    <a:p>
                      <a:endParaRPr lang="en-US" b="1"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12289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 Box 7"/>
          <p:cNvSpPr txBox="1">
            <a:spLocks noChangeArrowheads="1"/>
          </p:cNvSpPr>
          <p:nvPr/>
        </p:nvSpPr>
        <p:spPr bwMode="auto">
          <a:xfrm>
            <a:off x="428625" y="1828800"/>
            <a:ext cx="43572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100000"/>
              <a:buFont typeface="Times" pitchFamily="18" charset="0"/>
              <a:buChar char="•"/>
              <a:defRPr sz="2400">
                <a:solidFill>
                  <a:schemeClr val="tx1"/>
                </a:solidFill>
                <a:latin typeface="Arial" charset="0"/>
              </a:defRPr>
            </a:lvl1pPr>
            <a:lvl2pPr marL="742950" indent="-285750">
              <a:spcBef>
                <a:spcPct val="20000"/>
              </a:spcBef>
              <a:buClr>
                <a:schemeClr val="bg2"/>
              </a:buClr>
              <a:buFont typeface="Times" pitchFamily="18" charset="0"/>
              <a:buChar char="•"/>
              <a:defRPr sz="2800">
                <a:solidFill>
                  <a:schemeClr val="tx1"/>
                </a:solidFill>
                <a:latin typeface="Arial" charset="0"/>
              </a:defRPr>
            </a:lvl2pPr>
            <a:lvl3pPr marL="1143000" indent="-228600">
              <a:spcBef>
                <a:spcPct val="20000"/>
              </a:spcBef>
              <a:buClr>
                <a:schemeClr val="bg2"/>
              </a:buClr>
              <a:buChar char="•"/>
              <a:defRPr sz="2400">
                <a:solidFill>
                  <a:schemeClr val="tx1"/>
                </a:solidFill>
                <a:latin typeface="Arial" charset="0"/>
              </a:defRPr>
            </a:lvl3pPr>
            <a:lvl4pPr marL="1600200" indent="-228600">
              <a:spcBef>
                <a:spcPct val="20000"/>
              </a:spcBef>
              <a:buClr>
                <a:schemeClr val="bg2"/>
              </a:buClr>
              <a:buFont typeface="Times" pitchFamily="18" charset="0"/>
              <a:buChar char="–"/>
              <a:defRPr sz="2000">
                <a:solidFill>
                  <a:schemeClr val="tx1"/>
                </a:solidFill>
                <a:latin typeface="Arial" charset="0"/>
              </a:defRPr>
            </a:lvl4pPr>
            <a:lvl5pPr marL="2057400" indent="-228600">
              <a:spcBef>
                <a:spcPct val="20000"/>
              </a:spcBef>
              <a:buClr>
                <a:schemeClr val="bg2"/>
              </a:buClr>
              <a:buFont typeface="Times" pitchFamily="18" charset="0"/>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9pPr>
          </a:lstStyle>
          <a:p>
            <a:pPr>
              <a:spcBef>
                <a:spcPct val="0"/>
              </a:spcBef>
              <a:buClrTx/>
              <a:buSzTx/>
              <a:buFontTx/>
              <a:buNone/>
            </a:pPr>
            <a:r>
              <a:rPr lang="fr-FR" altLang="en-US" sz="2000" dirty="0"/>
              <a:t>REGU</a:t>
            </a:r>
            <a:r>
              <a:rPr lang="en-US" altLang="en-US" sz="2000" baseline="30000" dirty="0">
                <a:cs typeface="Arial" charset="0"/>
              </a:rPr>
              <a:t>®</a:t>
            </a:r>
            <a:r>
              <a:rPr lang="fr-FR" altLang="en-US" sz="2000" dirty="0"/>
              <a:t>-SLIM – a </a:t>
            </a:r>
            <a:r>
              <a:rPr lang="fr-FR" altLang="en-US" sz="2000" dirty="0" err="1"/>
              <a:t>granulated</a:t>
            </a:r>
            <a:r>
              <a:rPr lang="fr-FR" altLang="en-US" sz="2000" dirty="0"/>
              <a:t> </a:t>
            </a:r>
            <a:r>
              <a:rPr lang="fr-FR" altLang="en-US" sz="2000" dirty="0" err="1"/>
              <a:t>powder</a:t>
            </a:r>
            <a:endParaRPr lang="fr-FR" altLang="en-US" sz="2000" dirty="0"/>
          </a:p>
        </p:txBody>
      </p:sp>
      <p:pic>
        <p:nvPicPr>
          <p:cNvPr id="13318" name="Picture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1500" y="2286000"/>
            <a:ext cx="3890963" cy="279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 Box 8"/>
          <p:cNvSpPr txBox="1">
            <a:spLocks noChangeArrowheads="1"/>
          </p:cNvSpPr>
          <p:nvPr/>
        </p:nvSpPr>
        <p:spPr bwMode="auto">
          <a:xfrm>
            <a:off x="500063" y="5143500"/>
            <a:ext cx="74168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4175" indent="-384175">
              <a:spcBef>
                <a:spcPct val="20000"/>
              </a:spcBef>
              <a:buClr>
                <a:schemeClr val="accent1"/>
              </a:buClr>
              <a:buSzPct val="100000"/>
              <a:buFont typeface="Times" pitchFamily="18" charset="0"/>
              <a:buChar char="•"/>
              <a:defRPr sz="2400">
                <a:solidFill>
                  <a:schemeClr val="tx1"/>
                </a:solidFill>
                <a:latin typeface="Arial" charset="0"/>
              </a:defRPr>
            </a:lvl1pPr>
            <a:lvl2pPr marL="742950" indent="-285750">
              <a:spcBef>
                <a:spcPct val="20000"/>
              </a:spcBef>
              <a:buClr>
                <a:schemeClr val="bg2"/>
              </a:buClr>
              <a:buFont typeface="Times" pitchFamily="18" charset="0"/>
              <a:buChar char="•"/>
              <a:defRPr sz="2800">
                <a:solidFill>
                  <a:schemeClr val="tx1"/>
                </a:solidFill>
                <a:latin typeface="Arial" charset="0"/>
              </a:defRPr>
            </a:lvl2pPr>
            <a:lvl3pPr marL="1143000" indent="-228600">
              <a:spcBef>
                <a:spcPct val="20000"/>
              </a:spcBef>
              <a:buClr>
                <a:schemeClr val="bg2"/>
              </a:buClr>
              <a:buChar char="•"/>
              <a:defRPr sz="2400">
                <a:solidFill>
                  <a:schemeClr val="tx1"/>
                </a:solidFill>
                <a:latin typeface="Arial" charset="0"/>
              </a:defRPr>
            </a:lvl3pPr>
            <a:lvl4pPr marL="1600200" indent="-228600">
              <a:spcBef>
                <a:spcPct val="20000"/>
              </a:spcBef>
              <a:buClr>
                <a:schemeClr val="bg2"/>
              </a:buClr>
              <a:buFont typeface="Times" pitchFamily="18" charset="0"/>
              <a:buChar char="–"/>
              <a:defRPr sz="2000">
                <a:solidFill>
                  <a:schemeClr val="tx1"/>
                </a:solidFill>
                <a:latin typeface="Arial" charset="0"/>
              </a:defRPr>
            </a:lvl4pPr>
            <a:lvl5pPr marL="2057400" indent="-228600">
              <a:spcBef>
                <a:spcPct val="20000"/>
              </a:spcBef>
              <a:buClr>
                <a:schemeClr val="bg2"/>
              </a:buClr>
              <a:buFont typeface="Times" pitchFamily="18" charset="0"/>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Times" pitchFamily="18" charset="0"/>
              <a:buChar char="»"/>
              <a:defRPr sz="2000">
                <a:solidFill>
                  <a:schemeClr val="tx1"/>
                </a:solidFill>
                <a:latin typeface="Arial" charset="0"/>
              </a:defRPr>
            </a:lvl9pPr>
          </a:lstStyle>
          <a:p>
            <a:pPr>
              <a:spcBef>
                <a:spcPct val="0"/>
              </a:spcBef>
              <a:spcAft>
                <a:spcPct val="5000"/>
              </a:spcAft>
              <a:buClr>
                <a:srgbClr val="FF9900"/>
              </a:buClr>
              <a:buSzPct val="150000"/>
              <a:buFont typeface="Wingdings" pitchFamily="2" charset="2"/>
              <a:buChar char="§"/>
            </a:pPr>
            <a:r>
              <a:rPr lang="en-US" altLang="en-US" sz="1800" dirty="0"/>
              <a:t>Dispersible granulate is very easy to formulate</a:t>
            </a:r>
          </a:p>
          <a:p>
            <a:pPr>
              <a:spcBef>
                <a:spcPct val="0"/>
              </a:spcBef>
              <a:spcAft>
                <a:spcPct val="5000"/>
              </a:spcAft>
              <a:buClr>
                <a:srgbClr val="FF9900"/>
              </a:buClr>
              <a:buSzPct val="150000"/>
              <a:buFont typeface="Wingdings" pitchFamily="2" charset="2"/>
              <a:buChar char="§"/>
            </a:pPr>
            <a:r>
              <a:rPr lang="en-US" altLang="en-US" sz="1800" dirty="0"/>
              <a:t>Can be incorporated in any type of formulation</a:t>
            </a:r>
          </a:p>
          <a:p>
            <a:pPr>
              <a:spcBef>
                <a:spcPct val="0"/>
              </a:spcBef>
              <a:spcAft>
                <a:spcPct val="5000"/>
              </a:spcAft>
              <a:buClr>
                <a:srgbClr val="FF9900"/>
              </a:buClr>
              <a:buSzPct val="150000"/>
              <a:buFont typeface="Wingdings" pitchFamily="2" charset="2"/>
              <a:buChar char="§"/>
            </a:pPr>
            <a:r>
              <a:rPr lang="en-US" altLang="en-US" sz="1800" dirty="0"/>
              <a:t>Highly concentrated active ingredient</a:t>
            </a:r>
          </a:p>
        </p:txBody>
      </p:sp>
      <p:pic>
        <p:nvPicPr>
          <p:cNvPr id="11" name="Picture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36183" y="2286000"/>
            <a:ext cx="3749016" cy="2794000"/>
          </a:xfrm>
          <a:prstGeom prst="rect">
            <a:avLst/>
          </a:prstGeom>
          <a:noFill/>
          <a:ln>
            <a:noFill/>
          </a:ln>
          <a:effectLst/>
          <a:extLst>
            <a:ext uri="{909E8E84-426E-40DD-AFC4-6F175D3DCCD1}">
              <a14:hiddenFill xmlns:a14="http://schemas.microsoft.com/office/drawing/2010/main">
                <a:gradFill rotWithShape="0">
                  <a:gsLst>
                    <a:gs pos="0">
                      <a:srgbClr val="FF3300"/>
                    </a:gs>
                    <a:gs pos="100000">
                      <a:srgbClr val="FFFF00"/>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itle 1"/>
          <p:cNvSpPr>
            <a:spLocks noGrp="1"/>
          </p:cNvSpPr>
          <p:nvPr>
            <p:ph type="title"/>
          </p:nvPr>
        </p:nvSpPr>
        <p:spPr>
          <a:xfrm>
            <a:off x="496800" y="313200"/>
            <a:ext cx="6472238" cy="818686"/>
          </a:xfrm>
        </p:spPr>
        <p:txBody>
          <a:bodyPr/>
          <a:lstStyle/>
          <a:p>
            <a:pPr eaLnBrk="1" hangingPunct="1"/>
            <a:r>
              <a:rPr lang="en-US" dirty="0"/>
              <a:t>REGU</a:t>
            </a:r>
            <a:r>
              <a:rPr lang="en-US" baseline="30000" dirty="0"/>
              <a:t>®</a:t>
            </a:r>
            <a:r>
              <a:rPr lang="en-US" dirty="0"/>
              <a:t>-SLIM </a:t>
            </a:r>
            <a:br>
              <a:rPr lang="en-US" dirty="0"/>
            </a:br>
            <a:r>
              <a:rPr lang="en-US" sz="2400" dirty="0"/>
              <a:t>Application and handling</a:t>
            </a:r>
          </a:p>
        </p:txBody>
      </p:sp>
      <p:sp>
        <p:nvSpPr>
          <p:cNvPr id="8"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20</a:t>
            </a:r>
          </a:p>
        </p:txBody>
      </p:sp>
    </p:spTree>
    <p:extLst>
      <p:ext uri="{BB962C8B-B14F-4D97-AF65-F5344CB8AC3E}">
        <p14:creationId xmlns:p14="http://schemas.microsoft.com/office/powerpoint/2010/main" val="2491807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800" y="313200"/>
            <a:ext cx="6472238" cy="467820"/>
          </a:xfrm>
        </p:spPr>
        <p:txBody>
          <a:bodyPr/>
          <a:lstStyle/>
          <a:p>
            <a:r>
              <a:rPr lang="en-US" dirty="0"/>
              <a:t>Formulation Guidelines</a:t>
            </a:r>
          </a:p>
        </p:txBody>
      </p:sp>
      <p:sp>
        <p:nvSpPr>
          <p:cNvPr id="4" name="Slide Number Placeholder 3"/>
          <p:cNvSpPr>
            <a:spLocks noGrp="1"/>
          </p:cNvSpPr>
          <p:nvPr>
            <p:ph type="sldNum" sz="quarter" idx="10"/>
          </p:nvPr>
        </p:nvSpPr>
        <p:spPr>
          <a:xfrm>
            <a:off x="1209675" y="6543675"/>
            <a:ext cx="952500" cy="152400"/>
          </a:xfrm>
        </p:spPr>
        <p:txBody>
          <a:bodyPr/>
          <a:lstStyle/>
          <a:p>
            <a:fld id="{CEB88264-3B96-4975-83DA-C113685E63E3}" type="slidenum">
              <a:rPr lang="en-US" altLang="en-US" smtClean="0"/>
              <a:pPr/>
              <a:t>21</a:t>
            </a:fld>
            <a:endParaRPr lang="en-US" altLang="en-US" dirty="0"/>
          </a:p>
        </p:txBody>
      </p:sp>
      <p:sp>
        <p:nvSpPr>
          <p:cNvPr id="8" name="Flowchart: Multidocument 7"/>
          <p:cNvSpPr/>
          <p:nvPr/>
        </p:nvSpPr>
        <p:spPr bwMode="auto">
          <a:xfrm>
            <a:off x="956930" y="2604977"/>
            <a:ext cx="1488558" cy="467832"/>
          </a:xfrm>
          <a:prstGeom prst="flowChartMultidocument">
            <a:avLst/>
          </a:pr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 name="TextBox 2"/>
          <p:cNvSpPr txBox="1"/>
          <p:nvPr/>
        </p:nvSpPr>
        <p:spPr>
          <a:xfrm>
            <a:off x="358582" y="1492149"/>
            <a:ext cx="8591978" cy="4001095"/>
          </a:xfrm>
          <a:prstGeom prst="rect">
            <a:avLst/>
          </a:prstGeom>
          <a:noFill/>
        </p:spPr>
        <p:txBody>
          <a:bodyPr wrap="square" rtlCol="0">
            <a:spAutoFit/>
          </a:bodyPr>
          <a:lstStyle/>
          <a:p>
            <a:pPr marL="0" lvl="1">
              <a:spcBef>
                <a:spcPts val="600"/>
              </a:spcBef>
              <a:tabLst>
                <a:tab pos="1701800" algn="l"/>
              </a:tabLst>
            </a:pPr>
            <a:r>
              <a:rPr lang="en-US" dirty="0"/>
              <a:t>Dosage: 	For skin care / body shaping preparations a concentration of 	0.5-3 % REGU</a:t>
            </a:r>
            <a:r>
              <a:rPr lang="en-US" baseline="30000" dirty="0"/>
              <a:t>®</a:t>
            </a:r>
            <a:r>
              <a:rPr lang="en-US" dirty="0"/>
              <a:t>-SLIM is recommended.</a:t>
            </a:r>
          </a:p>
          <a:p>
            <a:pPr>
              <a:spcBef>
                <a:spcPts val="600"/>
              </a:spcBef>
              <a:tabLst>
                <a:tab pos="893763" algn="l"/>
                <a:tab pos="1701800" algn="l"/>
              </a:tabLst>
            </a:pPr>
            <a:r>
              <a:rPr lang="en-US" dirty="0"/>
              <a:t>Processing: 	REGU</a:t>
            </a:r>
            <a:r>
              <a:rPr lang="en-US" baseline="30000" dirty="0"/>
              <a:t>®</a:t>
            </a:r>
            <a:r>
              <a:rPr lang="en-US" dirty="0"/>
              <a:t>-SLIM can be processed either warm (80°C) or cold and is 		preferably incorporated as a powder at the of the formulation 			process.</a:t>
            </a:r>
          </a:p>
          <a:p>
            <a:pPr>
              <a:spcBef>
                <a:spcPts val="600"/>
              </a:spcBef>
              <a:tabLst>
                <a:tab pos="893763" algn="l"/>
                <a:tab pos="1701800" algn="l"/>
              </a:tabLst>
            </a:pPr>
            <a:r>
              <a:rPr lang="en-US" dirty="0"/>
              <a:t>pH: 		The optimal pH-range of a formulation with REGU</a:t>
            </a:r>
            <a:r>
              <a:rPr lang="en-US" baseline="30000" dirty="0"/>
              <a:t>®</a:t>
            </a:r>
            <a:r>
              <a:rPr lang="en-US" dirty="0"/>
              <a:t>-SLIM is 			between 3 and 7.</a:t>
            </a:r>
          </a:p>
          <a:p>
            <a:pPr>
              <a:spcBef>
                <a:spcPts val="600"/>
              </a:spcBef>
              <a:tabLst>
                <a:tab pos="893763" algn="l"/>
                <a:tab pos="1701800" algn="l"/>
              </a:tabLst>
            </a:pPr>
            <a:r>
              <a:rPr lang="en-US" dirty="0"/>
              <a:t>Ethanol: 	REGU</a:t>
            </a:r>
            <a:r>
              <a:rPr lang="en-US" baseline="30000" dirty="0"/>
              <a:t>®</a:t>
            </a:r>
            <a:r>
              <a:rPr lang="en-US" dirty="0"/>
              <a:t>-SLIM is compatible with up to 30 % ETHANOL.</a:t>
            </a:r>
          </a:p>
          <a:p>
            <a:pPr>
              <a:spcBef>
                <a:spcPts val="600"/>
              </a:spcBef>
              <a:tabLst>
                <a:tab pos="893763" algn="l"/>
                <a:tab pos="1701800" algn="l"/>
              </a:tabLst>
            </a:pPr>
            <a:r>
              <a:rPr lang="en-US" dirty="0"/>
              <a:t>Storage: 	Between 15 and 25°C in the original sealed container, protected 		from light in a clean place. REGU</a:t>
            </a:r>
            <a:r>
              <a:rPr lang="en-US" baseline="30000" dirty="0"/>
              <a:t>®</a:t>
            </a:r>
            <a:r>
              <a:rPr lang="en-US" dirty="0"/>
              <a:t>-SLIM is hygroscopic, and in 			order to avoid a high humidity absorption following opening, 			containers should be handled with special care and hermetically 		closed after use. Once opened, use contents quickly.</a:t>
            </a:r>
          </a:p>
        </p:txBody>
      </p:sp>
    </p:spTree>
    <p:extLst>
      <p:ext uri="{BB962C8B-B14F-4D97-AF65-F5344CB8AC3E}">
        <p14:creationId xmlns:p14="http://schemas.microsoft.com/office/powerpoint/2010/main" val="3565539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5"/>
          <a:stretch>
            <a:fillRect/>
          </a:stretch>
        </p:blipFill>
        <p:spPr>
          <a:xfrm>
            <a:off x="379348" y="1222852"/>
            <a:ext cx="5550488" cy="4599940"/>
          </a:xfrm>
          <a:prstGeom prst="rect">
            <a:avLst/>
          </a:prstGeom>
        </p:spPr>
      </p:pic>
      <p:sp>
        <p:nvSpPr>
          <p:cNvPr id="2" name="Title 1"/>
          <p:cNvSpPr>
            <a:spLocks noGrp="1"/>
          </p:cNvSpPr>
          <p:nvPr>
            <p:ph type="title"/>
          </p:nvPr>
        </p:nvSpPr>
        <p:spPr>
          <a:xfrm>
            <a:off x="193817" y="125806"/>
            <a:ext cx="5517870" cy="1052596"/>
          </a:xfrm>
        </p:spPr>
        <p:txBody>
          <a:bodyPr/>
          <a:lstStyle/>
          <a:p>
            <a:r>
              <a:rPr lang="en-US" sz="2400" dirty="0"/>
              <a:t>Application Concept with REGU</a:t>
            </a:r>
            <a:r>
              <a:rPr lang="en-US" sz="2400" baseline="30000" dirty="0"/>
              <a:t>®</a:t>
            </a:r>
            <a:r>
              <a:rPr lang="en-US" sz="2400" dirty="0"/>
              <a:t>-SLIM </a:t>
            </a:r>
            <a:br>
              <a:rPr lang="en-US" sz="2400" dirty="0"/>
            </a:br>
            <a:endParaRPr lang="en-US" sz="2400" dirty="0"/>
          </a:p>
        </p:txBody>
      </p:sp>
      <p:sp>
        <p:nvSpPr>
          <p:cNvPr id="4" name="Slide Number Placeholder 3"/>
          <p:cNvSpPr>
            <a:spLocks noGrp="1"/>
          </p:cNvSpPr>
          <p:nvPr>
            <p:ph type="sldNum" sz="quarter" idx="10"/>
          </p:nvPr>
        </p:nvSpPr>
        <p:spPr>
          <a:xfrm>
            <a:off x="1209675" y="6543675"/>
            <a:ext cx="952500" cy="152400"/>
          </a:xfrm>
        </p:spPr>
        <p:txBody>
          <a:bodyPr/>
          <a:lstStyle/>
          <a:p>
            <a:fld id="{CEB88264-3B96-4975-83DA-C113685E63E3}" type="slidenum">
              <a:rPr lang="en-US" altLang="en-US" smtClean="0"/>
              <a:pPr/>
              <a:t>22</a:t>
            </a:fld>
            <a:endParaRPr lang="en-US" altLang="en-US" dirty="0"/>
          </a:p>
        </p:txBody>
      </p:sp>
      <p:sp>
        <p:nvSpPr>
          <p:cNvPr id="6"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dirty="0">
                <a:solidFill>
                  <a:schemeClr val="bg2"/>
                </a:solidFill>
              </a:rPr>
              <a:t>Page</a:t>
            </a:r>
          </a:p>
        </p:txBody>
      </p:sp>
      <p:sp>
        <p:nvSpPr>
          <p:cNvPr id="7" name="Rectangle 6"/>
          <p:cNvSpPr txBox="1">
            <a:spLocks noChangeArrowheads="1"/>
          </p:cNvSpPr>
          <p:nvPr>
            <p:custDataLst>
              <p:tags r:id="rId2"/>
            </p:custDataLst>
          </p:nvPr>
        </p:nvSpPr>
        <p:spPr bwMode="auto">
          <a:xfrm>
            <a:off x="1272382" y="6548437"/>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pitchFamily="34" charset="0"/>
              </a:defRPr>
            </a:lvl1pPr>
            <a:lvl2pPr marL="457200" algn="l" rtl="0" fontAlgn="base">
              <a:spcBef>
                <a:spcPct val="0"/>
              </a:spcBef>
              <a:spcAft>
                <a:spcPct val="0"/>
              </a:spcAft>
              <a:defRPr kern="1200">
                <a:solidFill>
                  <a:schemeClr val="tx1"/>
                </a:solidFill>
                <a:latin typeface="Trebuchet MS" pitchFamily="34" charset="0"/>
                <a:ea typeface="+mn-ea"/>
                <a:cs typeface="Arial" pitchFamily="34" charset="0"/>
              </a:defRPr>
            </a:lvl2pPr>
            <a:lvl3pPr marL="914400" algn="l" rtl="0" fontAlgn="base">
              <a:spcBef>
                <a:spcPct val="0"/>
              </a:spcBef>
              <a:spcAft>
                <a:spcPct val="0"/>
              </a:spcAft>
              <a:defRPr kern="1200">
                <a:solidFill>
                  <a:schemeClr val="tx1"/>
                </a:solidFill>
                <a:latin typeface="Trebuchet MS" pitchFamily="34" charset="0"/>
                <a:ea typeface="+mn-ea"/>
                <a:cs typeface="Arial" pitchFamily="34" charset="0"/>
              </a:defRPr>
            </a:lvl3pPr>
            <a:lvl4pPr marL="1371600" algn="l" rtl="0" fontAlgn="base">
              <a:spcBef>
                <a:spcPct val="0"/>
              </a:spcBef>
              <a:spcAft>
                <a:spcPct val="0"/>
              </a:spcAft>
              <a:defRPr kern="1200">
                <a:solidFill>
                  <a:schemeClr val="tx1"/>
                </a:solidFill>
                <a:latin typeface="Trebuchet MS" pitchFamily="34" charset="0"/>
                <a:ea typeface="+mn-ea"/>
                <a:cs typeface="Arial" pitchFamily="34" charset="0"/>
              </a:defRPr>
            </a:lvl4pPr>
            <a:lvl5pPr marL="1828800" algn="l" rtl="0" fontAlgn="base">
              <a:spcBef>
                <a:spcPct val="0"/>
              </a:spcBef>
              <a:spcAft>
                <a:spcPct val="0"/>
              </a:spcAft>
              <a:defRPr kern="1200">
                <a:solidFill>
                  <a:schemeClr val="tx1"/>
                </a:solidFill>
                <a:latin typeface="Trebuchet MS" pitchFamily="34" charset="0"/>
                <a:ea typeface="+mn-ea"/>
                <a:cs typeface="Arial" pitchFamily="34" charset="0"/>
              </a:defRPr>
            </a:lvl5pPr>
            <a:lvl6pPr marL="2286000" algn="l" defTabSz="914400" rtl="0" eaLnBrk="1" latinLnBrk="0" hangingPunct="1">
              <a:defRPr kern="1200">
                <a:solidFill>
                  <a:schemeClr val="tx1"/>
                </a:solidFill>
                <a:latin typeface="Trebuchet MS" pitchFamily="34" charset="0"/>
                <a:ea typeface="+mn-ea"/>
                <a:cs typeface="Arial" pitchFamily="34" charset="0"/>
              </a:defRPr>
            </a:lvl6pPr>
            <a:lvl7pPr marL="2743200" algn="l" defTabSz="914400" rtl="0" eaLnBrk="1" latinLnBrk="0" hangingPunct="1">
              <a:defRPr kern="1200">
                <a:solidFill>
                  <a:schemeClr val="tx1"/>
                </a:solidFill>
                <a:latin typeface="Trebuchet MS" pitchFamily="34" charset="0"/>
                <a:ea typeface="+mn-ea"/>
                <a:cs typeface="Arial" pitchFamily="34" charset="0"/>
              </a:defRPr>
            </a:lvl7pPr>
            <a:lvl8pPr marL="3200400" algn="l" defTabSz="914400" rtl="0" eaLnBrk="1" latinLnBrk="0" hangingPunct="1">
              <a:defRPr kern="1200">
                <a:solidFill>
                  <a:schemeClr val="tx1"/>
                </a:solidFill>
                <a:latin typeface="Trebuchet MS" pitchFamily="34" charset="0"/>
                <a:ea typeface="+mn-ea"/>
                <a:cs typeface="Arial" pitchFamily="34" charset="0"/>
              </a:defRPr>
            </a:lvl8pPr>
            <a:lvl9pPr marL="3657600" algn="l" defTabSz="914400" rtl="0" eaLnBrk="1" latinLnBrk="0" hangingPunct="1">
              <a:defRPr kern="1200">
                <a:solidFill>
                  <a:schemeClr val="tx1"/>
                </a:solidFill>
                <a:latin typeface="Trebuchet MS" pitchFamily="34" charset="0"/>
                <a:ea typeface="+mn-ea"/>
                <a:cs typeface="Arial" pitchFamily="34" charset="0"/>
              </a:defRPr>
            </a:lvl9pPr>
          </a:lstStyle>
          <a:p>
            <a:r>
              <a:rPr lang="en-US" altLang="en-US" dirty="0"/>
              <a:t>23</a:t>
            </a:r>
          </a:p>
        </p:txBody>
      </p:sp>
      <p:pic>
        <p:nvPicPr>
          <p:cNvPr id="9" name="Picture 8" descr="A picture containing clothing, sitting, young, holding&#10;&#10;Description automatically generated">
            <a:extLst>
              <a:ext uri="{FF2B5EF4-FFF2-40B4-BE49-F238E27FC236}">
                <a16:creationId xmlns:a16="http://schemas.microsoft.com/office/drawing/2014/main" id="{0BD0696C-96CB-45B8-8E5F-B512C03E65EF}"/>
              </a:ext>
            </a:extLst>
          </p:cNvPr>
          <p:cNvPicPr>
            <a:picLocks noChangeAspect="1"/>
          </p:cNvPicPr>
          <p:nvPr/>
        </p:nvPicPr>
        <p:blipFill rotWithShape="1">
          <a:blip r:embed="rId6" cstate="screen">
            <a:alphaModFix amt="50000"/>
            <a:extLst>
              <a:ext uri="{BEBA8EAE-BF5A-486C-A8C5-ECC9F3942E4B}">
                <a14:imgProps xmlns:a14="http://schemas.microsoft.com/office/drawing/2010/main">
                  <a14:imgLayer r:embed="rId7">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1558583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780" y="295889"/>
            <a:ext cx="6472238" cy="450136"/>
          </a:xfrm>
        </p:spPr>
        <p:txBody>
          <a:bodyPr>
            <a:normAutofit fontScale="90000"/>
          </a:bodyPr>
          <a:lstStyle/>
          <a:p>
            <a:r>
              <a:rPr lang="en-US" dirty="0"/>
              <a:t>Disclaimer</a:t>
            </a:r>
          </a:p>
        </p:txBody>
      </p:sp>
      <p:sp>
        <p:nvSpPr>
          <p:cNvPr id="5" name="Rounded Rectangle 1"/>
          <p:cNvSpPr>
            <a:spLocks noChangeArrowheads="1"/>
          </p:cNvSpPr>
          <p:nvPr/>
        </p:nvSpPr>
        <p:spPr bwMode="auto">
          <a:xfrm>
            <a:off x="419780" y="856373"/>
            <a:ext cx="8375304" cy="2451735"/>
          </a:xfrm>
          <a:prstGeom prst="roundRect">
            <a:avLst>
              <a:gd name="adj" fmla="val 16667"/>
            </a:avLst>
          </a:pr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p>
            <a:pPr defTabSz="891760">
              <a:spcBef>
                <a:spcPts val="0"/>
              </a:spcBef>
              <a:spcAft>
                <a:spcPts val="0"/>
              </a:spcAft>
              <a:buClr>
                <a:srgbClr val="83D0F5"/>
              </a:buClr>
              <a:buSzPct val="100000"/>
            </a:pPr>
            <a:r>
              <a:rPr lang="en-US" altLang="zh-CN" sz="1200" dirty="0">
                <a:solidFill>
                  <a:srgbClr val="000000"/>
                </a:solidFill>
                <a:latin typeface="Trebuchet MS"/>
                <a:ea typeface="SimSun" pitchFamily="2" charset="-122"/>
                <a:cs typeface="Arial"/>
              </a:rPr>
              <a:t>Copyright © 2021 DSM Nutritional Products, 4002 Basel, Switzerland. </a:t>
            </a:r>
          </a:p>
          <a:p>
            <a:pPr defTabSz="891760">
              <a:spcBef>
                <a:spcPts val="0"/>
              </a:spcBef>
              <a:spcAft>
                <a:spcPts val="0"/>
              </a:spcAft>
              <a:buClr>
                <a:srgbClr val="83D0F5"/>
              </a:buClr>
              <a:buSzPct val="100000"/>
            </a:pPr>
            <a:r>
              <a:rPr lang="en-US" altLang="zh-CN" sz="1200" dirty="0">
                <a:solidFill>
                  <a:srgbClr val="000000"/>
                </a:solidFill>
                <a:latin typeface="Trebuchet MS"/>
                <a:ea typeface="SimSun" pitchFamily="2" charset="-122"/>
                <a:cs typeface="Arial"/>
                <a:hlinkClick r:id="rId4"/>
              </a:rPr>
              <a:t>www.dsm.com/personal-care</a:t>
            </a:r>
            <a:r>
              <a:rPr lang="en-US" altLang="zh-CN" sz="1200" dirty="0">
                <a:solidFill>
                  <a:srgbClr val="000000"/>
                </a:solidFill>
                <a:latin typeface="Trebuchet MS"/>
                <a:ea typeface="SimSun" pitchFamily="2" charset="-122"/>
                <a:cs typeface="Arial"/>
              </a:rPr>
              <a:t>. All rights reserved.</a:t>
            </a:r>
          </a:p>
          <a:p>
            <a:pPr defTabSz="891760">
              <a:spcBef>
                <a:spcPts val="0"/>
              </a:spcBef>
              <a:spcAft>
                <a:spcPts val="0"/>
              </a:spcAft>
              <a:buClr>
                <a:srgbClr val="83D0F5"/>
              </a:buClr>
              <a:buSzPct val="100000"/>
            </a:pPr>
            <a:r>
              <a:rPr lang="en-US" altLang="zh-CN" sz="1200" dirty="0">
                <a:solidFill>
                  <a:srgbClr val="000000"/>
                </a:solidFill>
                <a:latin typeface="Trebuchet MS"/>
                <a:ea typeface="SimSun" pitchFamily="2" charset="-122"/>
                <a:cs typeface="Arial"/>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labeling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de-CH" altLang="ja-JP" sz="1200" dirty="0">
              <a:solidFill>
                <a:srgbClr val="000000"/>
              </a:solidFill>
              <a:latin typeface="Trebuchet MS"/>
              <a:ea typeface="MS PGothic" pitchFamily="34" charset="-128"/>
              <a:cs typeface="Arial"/>
            </a:endParaRPr>
          </a:p>
        </p:txBody>
      </p:sp>
      <p:sp>
        <p:nvSpPr>
          <p:cNvPr id="3" name="Rectangle 2"/>
          <p:cNvSpPr/>
          <p:nvPr/>
        </p:nvSpPr>
        <p:spPr>
          <a:xfrm>
            <a:off x="419780" y="3524683"/>
            <a:ext cx="5857694" cy="516295"/>
          </a:xfrm>
          <a:prstGeom prst="rect">
            <a:avLst/>
          </a:prstGeom>
        </p:spPr>
        <p:txBody>
          <a:bodyPr wrap="none">
            <a:spAutoFit/>
          </a:bodyPr>
          <a:lstStyle/>
          <a:p>
            <a:pPr>
              <a:lnSpc>
                <a:spcPct val="95000"/>
              </a:lnSpc>
            </a:pPr>
            <a:r>
              <a:rPr lang="en-US" sz="2900" b="1" dirty="0">
                <a:solidFill>
                  <a:schemeClr val="tx2"/>
                </a:solidFill>
                <a:latin typeface="+mj-lt"/>
                <a:ea typeface="+mj-ea"/>
                <a:cs typeface="+mj-cs"/>
              </a:rPr>
              <a:t>Disclaimer formulation guideline</a:t>
            </a:r>
          </a:p>
        </p:txBody>
      </p:sp>
      <p:sp>
        <p:nvSpPr>
          <p:cNvPr id="8" name="Rounded Rectangle 1"/>
          <p:cNvSpPr>
            <a:spLocks noChangeArrowheads="1"/>
          </p:cNvSpPr>
          <p:nvPr/>
        </p:nvSpPr>
        <p:spPr bwMode="auto">
          <a:xfrm>
            <a:off x="419780" y="4127900"/>
            <a:ext cx="8375304" cy="1634490"/>
          </a:xfrm>
          <a:prstGeom prst="roundRect">
            <a:avLst>
              <a:gd name="adj" fmla="val 16667"/>
            </a:avLst>
          </a:pr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p>
            <a:pPr defTabSz="891760">
              <a:spcBef>
                <a:spcPts val="0"/>
              </a:spcBef>
              <a:spcAft>
                <a:spcPts val="0"/>
              </a:spcAft>
              <a:buClr>
                <a:srgbClr val="83D0F5"/>
              </a:buClr>
              <a:buSzPct val="100000"/>
            </a:pPr>
            <a:r>
              <a:rPr lang="en-US" altLang="zh-CN" sz="1200" dirty="0">
                <a:solidFill>
                  <a:srgbClr val="000000"/>
                </a:solidFill>
                <a:latin typeface="Trebuchet MS"/>
                <a:ea typeface="SimSun" pitchFamily="2" charset="-122"/>
                <a:cs typeface="Arial"/>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endParaRPr lang="de-CH" altLang="ja-JP" sz="1200" dirty="0">
              <a:solidFill>
                <a:srgbClr val="000000"/>
              </a:solidFill>
              <a:latin typeface="Trebuchet MS"/>
              <a:ea typeface="MS PGothic" pitchFamily="34" charset="-128"/>
              <a:cs typeface="Arial"/>
            </a:endParaRPr>
          </a:p>
        </p:txBody>
      </p:sp>
      <p:sp>
        <p:nvSpPr>
          <p:cNvPr id="6" name="Rectangle 6"/>
          <p:cNvSpPr>
            <a:spLocks noGrp="1" noChangeArrowheads="1"/>
          </p:cNvSpPr>
          <p:nvPr>
            <p:ph type="sldNum" sz="quarter" idx="10"/>
            <p:custDataLst>
              <p:tags r:id="rId1"/>
            </p:custDataLst>
          </p:nvPr>
        </p:nvSpPr>
        <p:spPr>
          <a:xfrm>
            <a:off x="1209675" y="6543675"/>
            <a:ext cx="952500" cy="152400"/>
          </a:xfrm>
          <a:ln/>
        </p:spPr>
        <p:txBody>
          <a:bodyPr/>
          <a:lstStyle>
            <a:lvl1pPr>
              <a:defRPr/>
            </a:lvl1pPr>
          </a:lstStyle>
          <a:p>
            <a:r>
              <a:rPr lang="en-US" altLang="en-US" dirty="0"/>
              <a:t>24</a:t>
            </a:r>
          </a:p>
        </p:txBody>
      </p:sp>
    </p:spTree>
    <p:extLst>
      <p:ext uri="{BB962C8B-B14F-4D97-AF65-F5344CB8AC3E}">
        <p14:creationId xmlns:p14="http://schemas.microsoft.com/office/powerpoint/2010/main" val="4237475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1"/>
  <p:tag name="OAWWIZARDSTEPS" val="0|1|4"/>
  <p:tag name="ZOAWLANGID" val="1033"/>
  <p:tag name="OAWDOCPROPSOURCE" val="&lt;DocProps&gt;&lt;DocProp UID=&quot;2002122011014149059130932&quot; EntryUID=&quot;2003121817293296325874&quot;&gt;&lt;Field Name=&quot;IDName&quot; Value=&quot;(None)&quot;/&gt;&lt;/DocProp&gt;&lt;DocProp UID=&quot;2011383784387345873647&quot; EntryUID=&quot;2003121817293296325874&quot;&gt;&lt;Field Name=&quot;IDName&quot; Value=&quot;(None)&quot;/&gt;&lt;/DocProp&gt;&lt;DocProp UID=&quot;4565435644543565464545&quot; EntryUID=&quot;2003121817293296325874&quot;&gt;&lt;Field Name=&quot;IDName&quot; Value=&quot;(None)&quot;/&gt;&lt;/DocProp&gt;&lt;DocProp UID=&quot;200212191811121321310321301031x&quot; EntryUID=&quot;2003121817293296325874&quot;&gt;&lt;Field Name=&quot;IDName&quot; Value=&quot;(None)&quot;/&gt;&lt;/DocProp&gt;&lt;DocProp UID=&quot;2010101345972347189798&quot; EntryUID=&quot;2003121817293296325874&quot;&gt;&lt;Field Name=&quot;IDName&quot; Value=&quot;(None)&quot;/&gt;&lt;/DocProp&gt;&lt;DocProp UID=&quot;2002122010583847234010578&quot; EntryUID=&quot;2003121817293296325874&quot;&gt;&lt;Field Name=&quot;IDName&quot; Value=&quot;(None)&quot;/&gt;&lt;/DocProp&gt;&lt;DocProp UID=&quot;2003061115381095709037&quot; EntryUID=&quot;2003121817293296325874&quot;&gt;&lt;Field Name=&quot;IDName&quot; Value=&quot;(None)&quot;/&gt;&lt;/DocProp&gt;&lt;DocProp UID=&quot;2003982345795694395674&quot; EntryUID=&quot;2003121817293296325874&quot;&gt;&lt;Field Name=&quot;IDName&quot; Value=&quot;(None)&quot;/&gt;&lt;/DocProp&gt;&lt;DocProp UID=&quot;2003068475891465291384&quot; EntryUID=&quot;2003121817293296325874&quot;&gt;&lt;Field Name=&quot;IDName&quot; Value=&quot;(None)&quot;/&gt;&lt;/DocProp&gt;&lt;DocProp UID=&quot;2010324895892663678998&quot; EntryUID=&quot;2003121817293296325874&quot;&gt;&lt;Field Name=&quot;IDName&quot; Value=&quot;(None)&quot;/&gt;&lt;/DocProp&gt;&lt;DocProp UID=&quot;2003785909782749825973&quot; EntryUID=&quot;2003121817293296325874&quot;&gt;&lt;Field Name=&quot;IDName&quot; Value=&quot;&quot;/&gt;&lt;/DocProp&gt;&lt;DocProp UID=&quot;2004112217333376588294&quot; EntryUID=&quot;2004123010144120300001&quot;&gt;&lt;Field UID=&quot;2010971616312990191265&quot; Name=&quot;PresentationTitle&quot; Value=&quot;&quot;/&gt;&lt;Field UID=&quot;201038475647565768878&quot; Name=&quot;PresentationDate&quot; Value=&quot;&quot;/&gt;&lt;/DocProp&gt;&lt;/DocProps&gt;&#1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7.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8.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713002179111298"/>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14.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5.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6.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713002180771266"/>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30.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1.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2.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34.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38.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5.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7.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9.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heme/theme1.xml><?xml version="1.0" encoding="utf-8"?>
<a:theme xmlns:a="http://schemas.openxmlformats.org/drawingml/2006/main" name="1_Default Design">
  <a:themeElements>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SMClassification xmlns="5a2251cd-bd5e-462d-8f0e-b8d48ef43808">PUBLIC</DSMClassification>
    <TaxCatchAll xmlns="5a2251cd-bd5e-462d-8f0e-b8d48ef43808"/>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043BF176CF3284AAD1720BF1CCF5A97" ma:contentTypeVersion="6" ma:contentTypeDescription="Create a new document." ma:contentTypeScope="" ma:versionID="dc33577db8738f99a30f87b946ff53b4">
  <xsd:schema xmlns:xsd="http://www.w3.org/2001/XMLSchema" xmlns:xs="http://www.w3.org/2001/XMLSchema" xmlns:p="http://schemas.microsoft.com/office/2006/metadata/properties" xmlns:ns2="5a2251cd-bd5e-462d-8f0e-b8d48ef43808" xmlns:ns3="fd900e1a-c900-4703-942e-17569cd79949" xmlns:ns4="b32c3e77-2540-4bab-aefb-14631f392364" targetNamespace="http://schemas.microsoft.com/office/2006/metadata/properties" ma:root="true" ma:fieldsID="f35f369b8d8883d6e4c2088ce0a5b62c" ns2:_="" ns3:_="" ns4:_="">
    <xsd:import namespace="5a2251cd-bd5e-462d-8f0e-b8d48ef43808"/>
    <xsd:import namespace="fd900e1a-c900-4703-942e-17569cd79949"/>
    <xsd:import namespace="b32c3e77-2540-4bab-aefb-14631f392364"/>
    <xsd:element name="properties">
      <xsd:complexType>
        <xsd:sequence>
          <xsd:element name="documentManagement">
            <xsd:complexType>
              <xsd:all>
                <xsd:element ref="ns2:TaxCatchAll" minOccurs="0"/>
                <xsd:element ref="ns2:TaxCatchAllLabel" minOccurs="0"/>
                <xsd:element ref="ns2:DSMClassific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e4a26fcd-19c7-4c33-91c7-3420a1ac474d}" ma:internalName="TaxCatchAll" ma:showField="CatchAllData"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e4a26fcd-19c7-4c33-91c7-3420a1ac474d}" ma:internalName="TaxCatchAllLabel" ma:readOnly="true" ma:showField="CatchAllDataLabel"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fd900e1a-c900-4703-942e-17569cd79949"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2c3e77-2540-4bab-aefb-14631f392364"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CDC"/>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36E4C1-BDB7-4658-AE45-9A4F15992E50}">
  <ds:schemaRefs>
    <ds:schemaRef ds:uri="Microsoft.SharePoint.Taxonomy.ContentTypeSync"/>
  </ds:schemaRefs>
</ds:datastoreItem>
</file>

<file path=customXml/itemProps2.xml><?xml version="1.0" encoding="utf-8"?>
<ds:datastoreItem xmlns:ds="http://schemas.openxmlformats.org/officeDocument/2006/customXml" ds:itemID="{806FCF73-2922-4DE1-9229-46B829E8D267}">
  <ds:schemaRefs>
    <ds:schemaRef ds:uri="http://schemas.microsoft.com/sharepoint/v3/contenttype/forms"/>
  </ds:schemaRefs>
</ds:datastoreItem>
</file>

<file path=customXml/itemProps3.xml><?xml version="1.0" encoding="utf-8"?>
<ds:datastoreItem xmlns:ds="http://schemas.openxmlformats.org/officeDocument/2006/customXml" ds:itemID="{91D7B331-2781-4E2B-BC46-58E9D48FF278}">
  <ds:schemaRefs>
    <ds:schemaRef ds:uri="http://purl.org/dc/elements/1.1/"/>
    <ds:schemaRef ds:uri="http://schemas.openxmlformats.org/package/2006/metadata/core-properties"/>
    <ds:schemaRef ds:uri="b32c3e77-2540-4bab-aefb-14631f392364"/>
    <ds:schemaRef ds:uri="http://schemas.microsoft.com/office/infopath/2007/PartnerControls"/>
    <ds:schemaRef ds:uri="http://purl.org/dc/terms/"/>
    <ds:schemaRef ds:uri="http://schemas.microsoft.com/office/2006/metadata/properties"/>
    <ds:schemaRef ds:uri="http://schemas.microsoft.com/office/2006/documentManagement/types"/>
    <ds:schemaRef ds:uri="fd900e1a-c900-4703-942e-17569cd79949"/>
    <ds:schemaRef ds:uri="5a2251cd-bd5e-462d-8f0e-b8d48ef43808"/>
    <ds:schemaRef ds:uri="http://www.w3.org/XML/1998/namespace"/>
    <ds:schemaRef ds:uri="http://purl.org/dc/dcmitype/"/>
  </ds:schemaRefs>
</ds:datastoreItem>
</file>

<file path=customXml/itemProps4.xml><?xml version="1.0" encoding="utf-8"?>
<ds:datastoreItem xmlns:ds="http://schemas.openxmlformats.org/officeDocument/2006/customXml" ds:itemID="{A7260EF4-ED72-4168-BFBC-85685D3372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fd900e1a-c900-4703-942e-17569cd79949"/>
    <ds:schemaRef ds:uri="b32c3e77-2540-4bab-aefb-14631f392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TotalTime>
  <Words>2096</Words>
  <Application>Microsoft Office PowerPoint</Application>
  <PresentationFormat>On-screen Show (4:3)</PresentationFormat>
  <Paragraphs>212</Paragraphs>
  <Slides>25</Slides>
  <Notes>22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5" baseType="lpstr">
      <vt:lpstr>Arial</vt:lpstr>
      <vt:lpstr>Arial Black</vt:lpstr>
      <vt:lpstr>Bell MT</vt:lpstr>
      <vt:lpstr>Fira Sans</vt:lpstr>
      <vt:lpstr>Fira Sans Medium</vt:lpstr>
      <vt:lpstr>Times</vt:lpstr>
      <vt:lpstr>Trebuchet MS</vt:lpstr>
      <vt:lpstr>Wingdings</vt:lpstr>
      <vt:lpstr>1_Default Design</vt:lpstr>
      <vt:lpstr>think-cell Slide</vt:lpstr>
      <vt:lpstr>PowerPoint Presentation</vt:lpstr>
      <vt:lpstr>Agenda</vt:lpstr>
      <vt:lpstr>Advice and talks around the best effective way to shape the body</vt:lpstr>
      <vt:lpstr>Many women are critical with their body appearance</vt:lpstr>
      <vt:lpstr>They are sensitive to their bodies specially when they observe visibly symptoms such as cellulite, also known as orange peel skin  </vt:lpstr>
      <vt:lpstr>PowerPoint Presentation</vt:lpstr>
      <vt:lpstr>Adipocyte infiltration stands at the beginning of a negative cycle</vt:lpstr>
      <vt:lpstr>Agenda</vt:lpstr>
      <vt:lpstr>REGU®-SLIM a unique blend to re-shape  and smooth your body</vt:lpstr>
      <vt:lpstr>4 in 1 complex for outmost activity</vt:lpstr>
      <vt:lpstr>REGU®-SLIM- unique mechanism build  on 3 main activities </vt:lpstr>
      <vt:lpstr>Agenda</vt:lpstr>
      <vt:lpstr>1) REGU®-SLIM cAMP stimulator and  phosphodiesterase inhibitor</vt:lpstr>
      <vt:lpstr>2) REGU®-SLIM fatty acid liberation  and transport promoter</vt:lpstr>
      <vt:lpstr>PowerPoint Presentation</vt:lpstr>
      <vt:lpstr>REGU®-SLIM dramatically reduces the thickness of adipose tissue</vt:lpstr>
      <vt:lpstr>REGU®-SLIM significantly reduces the  orange peel aspect of tight skin in vivo</vt:lpstr>
      <vt:lpstr>Agenda</vt:lpstr>
      <vt:lpstr>REGU®-SLIM What is in for the consumer?</vt:lpstr>
      <vt:lpstr>REGU®-SLIM  Regulatory Status</vt:lpstr>
      <vt:lpstr>REGU®-SLIM  Application and handling</vt:lpstr>
      <vt:lpstr>Formulation Guidelines</vt:lpstr>
      <vt:lpstr>Application Concept with REGU®-SLIM  </vt:lpstr>
      <vt:lpstr>Disclaimer</vt:lpstr>
      <vt:lpstr>PowerPoint Presentation</vt:lpstr>
    </vt:vector>
  </TitlesOfParts>
  <Company>Valan-Creations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de Weerd</dc:creator>
  <cp:lastModifiedBy>Meisinger, Marie-Sophie</cp:lastModifiedBy>
  <cp:revision>157</cp:revision>
  <dcterms:created xsi:type="dcterms:W3CDTF">2010-11-03T12:04:43Z</dcterms:created>
  <dcterms:modified xsi:type="dcterms:W3CDTF">2021-05-19T06:38:42Z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4e7f85a8-6b60-4e11-952f-bb379cbd7860</vt:lpwstr>
  </property>
  <property fmtid="{D5CDD505-2E9C-101B-9397-08002B2CF9AE}" pid="3" name="DSMClassification">
    <vt:lpwstr>PUBLIC</vt:lpwstr>
  </property>
  <property fmtid="{D5CDD505-2E9C-101B-9397-08002B2CF9AE}" pid="4" name="ContentTypeId">
    <vt:lpwstr>0x010100D043BF176CF3284AAD1720BF1CCF5A97</vt:lpwstr>
  </property>
  <property fmtid="{D5CDD505-2E9C-101B-9397-08002B2CF9AE}" pid="5" name="MSIP_Label_2ff753fd-faf2-4608-9b59-553f003adcdf_Enabled">
    <vt:lpwstr>true</vt:lpwstr>
  </property>
  <property fmtid="{D5CDD505-2E9C-101B-9397-08002B2CF9AE}" pid="6" name="MSIP_Label_2ff753fd-faf2-4608-9b59-553f003adcdf_SetDate">
    <vt:lpwstr>2021-05-19T06:38:03Z</vt:lpwstr>
  </property>
  <property fmtid="{D5CDD505-2E9C-101B-9397-08002B2CF9AE}" pid="7" name="MSIP_Label_2ff753fd-faf2-4608-9b59-553f003adcdf_Method">
    <vt:lpwstr>Privileged</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SiteId">
    <vt:lpwstr>49618402-6ea3-441d-957d-7df8773fee54</vt:lpwstr>
  </property>
  <property fmtid="{D5CDD505-2E9C-101B-9397-08002B2CF9AE}" pid="10" name="MSIP_Label_2ff753fd-faf2-4608-9b59-553f003adcdf_ActionId">
    <vt:lpwstr>d9e3181c-7880-47a5-a06e-6ba38729a441</vt:lpwstr>
  </property>
  <property fmtid="{D5CDD505-2E9C-101B-9397-08002B2CF9AE}" pid="11" name="MSIP_Label_2ff753fd-faf2-4608-9b59-553f003adcdf_ContentBits">
    <vt:lpwstr>0</vt:lpwstr>
  </property>
</Properties>
</file>